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87" r:id="rId11"/>
    <p:sldId id="288" r:id="rId12"/>
    <p:sldId id="273" r:id="rId13"/>
    <p:sldId id="274" r:id="rId14"/>
    <p:sldId id="279" r:id="rId15"/>
    <p:sldId id="280" r:id="rId16"/>
    <p:sldId id="281" r:id="rId17"/>
    <p:sldId id="282" r:id="rId18"/>
    <p:sldId id="283" r:id="rId19"/>
    <p:sldId id="284" r:id="rId20"/>
    <p:sldId id="264" r:id="rId21"/>
    <p:sldId id="265" r:id="rId22"/>
    <p:sldId id="275" r:id="rId23"/>
    <p:sldId id="276" r:id="rId24"/>
    <p:sldId id="277" r:id="rId25"/>
    <p:sldId id="278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95" autoAdjust="0"/>
    <p:restoredTop sz="86438"/>
  </p:normalViewPr>
  <p:slideViewPr>
    <p:cSldViewPr snapToGrid="0" snapToObjects="1">
      <p:cViewPr varScale="1">
        <p:scale>
          <a:sx n="96" d="100"/>
          <a:sy n="96" d="100"/>
        </p:scale>
        <p:origin x="1550" y="77"/>
      </p:cViewPr>
      <p:guideLst/>
    </p:cSldViewPr>
  </p:slideViewPr>
  <p:outlineViewPr>
    <p:cViewPr>
      <p:scale>
        <a:sx n="33" d="100"/>
        <a:sy n="33" d="100"/>
      </p:scale>
      <p:origin x="0" y="-87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51A75D-1867-6E40-96AD-21624AE531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2B9BA-D483-FD42-ADAE-61749A20C5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03396-FFBE-1948-903E-36DE961CCF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18D47-3B1A-F940-AE0B-342B1B7EF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EE5FE-0FB9-C14B-8893-EDE2A75A80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48A6C-FFF7-D649-A924-E0EFFCDC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75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5F2FA-6A28-044E-BCBE-CAA603086BE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78972-BAAB-0A49-84B3-AFCC0F0B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3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9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e58ad33c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e58ad33c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202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e58ad33c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e58ad33c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36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e58ad33c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e58ad33c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563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e58ad33c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e58ad33c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2662027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87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3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6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2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0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6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Monika, Julie, Stewart supervising current students: Gareth, Eva, Elliot</a:t>
            </a:r>
          </a:p>
          <a:p>
            <a:r>
              <a:rPr lang="en-GB" dirty="0"/>
              <a:t>Ben and Tim will supervise this year’s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5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1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28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BEC1-5F7D-B74A-A327-C1444E057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679A1-18C7-974E-9336-03E80F36F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9CA1-4E37-7241-88CC-C52558A6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CDB8-C3FF-E044-A950-066C80632AA2}" type="datetime1">
              <a:rPr lang="en-GB" smtClean="0"/>
              <a:t>14/02/2022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572BA-BB63-BD45-B3D9-6A98DF1A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1A86-5D7A-D744-96FE-05632E9D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1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835A-C791-0644-8C64-710166A9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48C0F-A873-9648-AF21-ED2832A44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E1C97-BDCF-6742-B14B-E4EC5A96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6B0A-512F-1243-BE4D-7C6BC12A7D0C}" type="datetime1">
              <a:rPr lang="en-GB" smtClean="0"/>
              <a:t>14/02/2022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2AB91-52E5-9141-B9A7-641D8883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C63B-E7C7-C84E-B7FC-209E0873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9C7F2-843A-3D40-9AD4-5C9C03839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A2167-3EDC-0D43-A37E-29F792DD5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E2505-35FE-3146-B449-85678524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413C-DA66-8441-9E76-2C6B2AC5C27D}" type="datetime1">
              <a:rPr lang="en-GB" smtClean="0"/>
              <a:t>14/02/2022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2103-4170-A448-87D7-179F2FFB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5E041-40B9-914F-B8EE-BC8C578F5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0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5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29552"/>
            <a:ext cx="10972800" cy="436327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50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49AD-7398-FE48-A917-817B3EBE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1EF04-D11A-ED47-B925-4057736F0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DC7FE-C7B5-2045-9E3E-64D222E5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0AA1-7618-A347-B50D-641A8FB766AB}" type="datetime1">
              <a:rPr lang="en-GB" smtClean="0"/>
              <a:t>14/02/2022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00FF5-18E9-914A-ABBC-A9E784A2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F9F91-D23B-F44D-A3B7-429211E1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9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C629-B324-4A45-823A-8CBB086B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4A1B-0C8D-D840-9555-7D36F8161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5C18-1A68-AC47-9450-77A6C1C1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9EFC-24EE-3F44-B44A-34EA35CBFBC3}" type="datetime1">
              <a:rPr lang="en-GB" smtClean="0"/>
              <a:t>14/02/2022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24C9-AAE8-FE40-9C43-75F48AA0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3C9EC-44CD-4343-96A2-726E8361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6560-FFE8-344C-AF4C-82E4241D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5821-452A-B644-A5C9-9A380B694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BE385-B4B4-A546-BF2D-C414B0C49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B48F9-8D6B-EF4F-8E47-943984D5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5E2-15C3-0A41-A79A-B4648068C064}" type="datetime1">
              <a:rPr lang="en-GB" smtClean="0"/>
              <a:t>14/02/2022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AD8FE-77E9-F74A-B683-82846F13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B0D82-1C7A-9940-8AB1-F5E130F4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9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D296-F86E-254B-A325-46366EC0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AE587-ED82-5E46-AE0B-DFC3ACDCC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57E6E-DCAB-1442-910C-7B2DF90C5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6D4E2-D9A7-1C45-B70F-A95293A22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10A01-1945-314B-BB4D-F386CE572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7228A-0577-BC4C-BF46-F74BDEFF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6F49-0F56-BF4E-8D34-F4A12B97DCAC}" type="datetime1">
              <a:rPr lang="en-GB" smtClean="0"/>
              <a:t>14/02/2022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EA54A-38ED-5145-B937-FE3424A8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8F960-DBE8-294D-9A6A-31793545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0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F029-D49E-D442-AD1A-3C96932D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F63BD-D616-EC44-B582-72B30701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BA87E-42E7-BA4F-BBAE-FC19A2E455D5}" type="datetime1">
              <a:rPr lang="en-GB" smtClean="0"/>
              <a:t>14/02/2022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4E699-DA64-0441-BEFF-BDEB52DE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BE395-EC55-DC4F-8026-D51BE4A8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AF777-5088-2843-A99C-13ABC0F8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6B70-F6CC-5A4D-BB0F-6BBF500ECC16}" type="datetime1">
              <a:rPr lang="en-GB" smtClean="0"/>
              <a:t>14/02/2022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23C20-95C5-734F-847A-0C4E53CE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813C-BC26-AA4A-8BCC-1C2F44EF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6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AC0A-47A2-CD4B-88D7-18FB91A4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B6E4B-5527-634D-9E6C-9E09DA29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88DAA-9F8E-C740-8EE5-FCE2A6861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7E0CE-6ED3-1D4C-850E-F4177224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E596B-C1CF-1843-A390-AE32BEE31731}" type="datetime1">
              <a:rPr lang="en-GB" smtClean="0"/>
              <a:t>14/02/2022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896EC-446D-844A-A085-D68B22EF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6BFF7-2156-7D49-8FD4-CF9E95EA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2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1AE4-450E-8545-8E45-06CEEA0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B7EFB-3B91-3F40-92B9-C5083F43A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5B4D3-F953-2D47-891C-71DE9F423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80094-6F17-BE4C-A13B-D5DCE196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5311-7F52-034C-9225-630CFD97C239}" type="datetime1">
              <a:rPr lang="en-GB" smtClean="0"/>
              <a:t>14/02/2022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B09A8-0196-0340-96A5-EF5162C6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F6F69-5139-F34B-B0C6-96FCA320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4C31E0-7E3C-A549-B7FB-A469CE974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172A-9A71-9C41-BCC8-79B59423C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99A15-9D35-3D46-9372-B4EB592AE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020D-898F-E94B-A9CE-F56262DF1F90}" type="datetime1">
              <a:rPr lang="en-GB" smtClean="0"/>
              <a:t>14/02/2022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EAEC0-157C-C749-A7AF-1A899232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AD3D-C7AA-924B-83F2-AFCE017E2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6.1359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png"/><Relationship Id="rId7" Type="http://schemas.openxmlformats.org/officeDocument/2006/relationships/hyperlink" Target="https://arxiv.org/abs/1912.0477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370269319304721?via=ihub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journals.aps.org/prd/abstract/10.1103/PhysRevD.90.05200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hyperlink" Target="https://link.springer.com/article/10.1140/epjc/s10052-014-3134-6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www.sciencedirect.com/science/article/pii/S0370269319304721?via=ihub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link.springer.com/article/10.1007/JHEP11(2020)005" TargetMode="External"/><Relationship Id="rId5" Type="http://schemas.openxmlformats.org/officeDocument/2006/relationships/hyperlink" Target="https://eur03.safelinks.protection.outlook.com/?url=https%3A%2F%2Fwww.sciencedirect.com%2Fscience%2Farticle%2Fpii%2FS0370269316304750&amp;data=04%7C01%7CTracey.Berry%40rhul.ac.uk%7C287c154fbc2d4e78384108d8c69fb16f%7C2efd699a19224e69b601108008d28a2e%7C0%7C0%7C637477736467323067%7CUnknown%7CTWFpbGZsb3d8eyJWIjoiMC4wLjAwMDAiLCJQIjoiV2luMzIiLCJBTiI6Ik1haWwiLCJXVCI6Mn0%3D%7C1000&amp;sdata=rJoo4npdRYZOAd3tuDhIIEpyIBXuIf1ldkQNu%2Fc%2FxuE%3D&amp;reserved=0" TargetMode="External"/><Relationship Id="rId4" Type="http://schemas.openxmlformats.org/officeDocument/2006/relationships/hyperlink" Target="https://eur03.safelinks.protection.outlook.com/?url=https%3A%2F%2Flink.springer.com%2Farticle%2F10.1007%2FJHEP10(2017)182&amp;data=04%7C01%7CTracey.Berry%40rhul.ac.uk%7C287c154fbc2d4e78384108d8c69fb16f%7C2efd699a19224e69b601108008d28a2e%7C0%7C0%7C637477736467293200%7CUnknown%7CTWFpbGZsb3d8eyJWIjoiMC4wLjAwMDAiLCJQIjoiV2luMzIiLCJBTiI6Ik1haWwiLCJXVCI6Mn0%3D%7C1000&amp;sdata=YMA1petcn6kJkLfml75DTk4soCB9ATxdsQD%2Bx%2FzcDrU%3D&amp;reserved=0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hyperlink" Target="https://arxiv.org/abs/1407.2410v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link.springer.com/article/10.1007/JHEP11(2012)138" TargetMode="External"/><Relationship Id="rId5" Type="http://schemas.openxmlformats.org/officeDocument/2006/relationships/hyperlink" Target="http://dx.doi.org/10.1088/1367-2630/15/4/043007" TargetMode="External"/><Relationship Id="rId4" Type="http://schemas.openxmlformats.org/officeDocument/2006/relationships/hyperlink" Target="http://arxiv.org/abs/1210.83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file:////var/folders/vv/p3pjlrzc8xjgz30059b9jy5r0002bj/T/com.microsoft.Word/WebArchiveCopyPasteTempFiles/0803012_01-A4-at-144-dpi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FFE53-DF6E-CC4E-8684-80BFDB052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656" y="117875"/>
            <a:ext cx="9795638" cy="2647784"/>
          </a:xfrm>
        </p:spPr>
        <p:txBody>
          <a:bodyPr>
            <a:normAutofit fontScale="90000"/>
          </a:bodyPr>
          <a:lstStyle/>
          <a:p>
            <a:r>
              <a:rPr lang="en-US" sz="5200" dirty="0">
                <a:solidFill>
                  <a:srgbClr val="0070C0"/>
                </a:solidFill>
              </a:rPr>
              <a:t>E</a:t>
            </a:r>
            <a:r>
              <a:rPr lang="en-US" sz="5200" dirty="0">
                <a:solidFill>
                  <a:srgbClr val="FF0000"/>
                </a:solidFill>
              </a:rPr>
              <a:t>x</a:t>
            </a:r>
            <a:r>
              <a:rPr lang="en-US" sz="5200" dirty="0">
                <a:solidFill>
                  <a:srgbClr val="00B050"/>
                </a:solidFill>
              </a:rPr>
              <a:t>o</a:t>
            </a:r>
            <a:r>
              <a:rPr lang="en-US" sz="5200" dirty="0">
                <a:solidFill>
                  <a:srgbClr val="7030A0"/>
                </a:solidFill>
              </a:rPr>
              <a:t>t</a:t>
            </a:r>
            <a:r>
              <a:rPr lang="en-US" sz="5200" dirty="0">
                <a:solidFill>
                  <a:srgbClr val="DC24C2"/>
                </a:solidFill>
              </a:rPr>
              <a:t>i</a:t>
            </a:r>
            <a:r>
              <a:rPr lang="en-US" sz="5200" dirty="0">
                <a:solidFill>
                  <a:srgbClr val="00B0F0"/>
                </a:solidFill>
              </a:rPr>
              <a:t>c</a:t>
            </a:r>
            <a:r>
              <a:rPr lang="en-US" sz="5200" dirty="0">
                <a:solidFill>
                  <a:srgbClr val="3366FF"/>
                </a:solidFill>
              </a:rPr>
              <a:t> particle searches </a:t>
            </a:r>
            <a:r>
              <a:rPr lang="en-US" sz="5200" dirty="0"/>
              <a:t>with</a:t>
            </a:r>
            <a:br>
              <a:rPr lang="en-US" sz="5200" dirty="0"/>
            </a:br>
            <a:r>
              <a:rPr lang="en-US" sz="5200" dirty="0">
                <a:solidFill>
                  <a:srgbClr val="C00000"/>
                </a:solidFill>
              </a:rPr>
              <a:t>ATLAS Run 3 </a:t>
            </a:r>
            <a:r>
              <a:rPr lang="en-US" sz="5200" dirty="0"/>
              <a:t>data and</a:t>
            </a:r>
            <a:br>
              <a:rPr lang="en-US" sz="5200" dirty="0"/>
            </a:br>
            <a:r>
              <a:rPr lang="en-US" sz="5200" dirty="0"/>
              <a:t>preparing </a:t>
            </a:r>
            <a:r>
              <a:rPr lang="en-US" sz="5200" dirty="0">
                <a:solidFill>
                  <a:srgbClr val="3366FF"/>
                </a:solidFill>
              </a:rPr>
              <a:t>Tracking software </a:t>
            </a:r>
            <a:r>
              <a:rPr lang="en-US" sz="5200" dirty="0"/>
              <a:t>for</a:t>
            </a:r>
            <a:br>
              <a:rPr lang="en-US" sz="5200" dirty="0"/>
            </a:br>
            <a:r>
              <a:rPr lang="en-US" sz="5200" dirty="0">
                <a:solidFill>
                  <a:srgbClr val="C00000"/>
                </a:solidFill>
              </a:rPr>
              <a:t>High Luminosity LHC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22B4-4BB2-3F45-A2BF-3F1EAC6E4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2948913"/>
            <a:ext cx="9795638" cy="741168"/>
          </a:xfrm>
        </p:spPr>
        <p:txBody>
          <a:bodyPr>
            <a:normAutofit/>
          </a:bodyPr>
          <a:lstStyle/>
          <a:p>
            <a:r>
              <a:rPr lang="en-US" dirty="0"/>
              <a:t>Tim Adye, Tracey Berry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AEAD52C-343A-5C4C-AE8E-785A946498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1234" y="3778625"/>
            <a:ext cx="6227169" cy="160184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F639C2-BEED-44F7-83DB-BAD28DD46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523" y="3873335"/>
            <a:ext cx="2767431" cy="14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ol, thread&#10;&#10;Description automatically generated">
            <a:extLst>
              <a:ext uri="{FF2B5EF4-FFF2-40B4-BE49-F238E27FC236}">
                <a16:creationId xmlns:a16="http://schemas.microsoft.com/office/drawing/2014/main" id="{6CFB76B8-D808-4D92-BB50-EC4C3AD09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" t="10542" r="3922" b="-431"/>
          <a:stretch/>
        </p:blipFill>
        <p:spPr>
          <a:xfrm>
            <a:off x="8381470" y="1440000"/>
            <a:ext cx="3744000" cy="24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1139-4B85-4870-8F24-79257FD8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ATLAS Track Reconstruction for the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5AD38-A260-4361-9018-FBA527AA8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046"/>
            <a:ext cx="7315200" cy="504438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Once upgraded, ATLAS will read out</a:t>
            </a:r>
            <a:br>
              <a:rPr lang="en-GB" dirty="0"/>
            </a:br>
            <a:r>
              <a:rPr lang="en-GB" dirty="0">
                <a:solidFill>
                  <a:srgbClr val="3366FF"/>
                </a:solidFill>
              </a:rPr>
              <a:t>~300,000 measurements</a:t>
            </a:r>
            <a:r>
              <a:rPr lang="en-GB" dirty="0"/>
              <a:t> for each event</a:t>
            </a:r>
          </a:p>
          <a:p>
            <a:pPr lvl="1"/>
            <a:r>
              <a:rPr lang="en-GB" dirty="0"/>
              <a:t>Need to identify and reconstruct the trajectories of</a:t>
            </a:r>
            <a:br>
              <a:rPr lang="en-GB" dirty="0"/>
            </a:br>
            <a:r>
              <a:rPr lang="en-GB" dirty="0">
                <a:solidFill>
                  <a:srgbClr val="3366FF"/>
                </a:solidFill>
              </a:rPr>
              <a:t>~4000 charged particles</a:t>
            </a:r>
            <a:r>
              <a:rPr lang="en-GB" dirty="0"/>
              <a:t> from this data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C00000"/>
                </a:solidFill>
              </a:rPr>
              <a:t>High-Level Trigger</a:t>
            </a:r>
            <a:r>
              <a:rPr lang="en-GB" dirty="0"/>
              <a:t> needs to do this at an event rate of </a:t>
            </a:r>
            <a:r>
              <a:rPr lang="en-GB" dirty="0">
                <a:solidFill>
                  <a:srgbClr val="3366FF"/>
                </a:solidFill>
              </a:rPr>
              <a:t>1 MHz</a:t>
            </a:r>
            <a:r>
              <a:rPr lang="en-GB" dirty="0"/>
              <a:t> to select events of interest,</a:t>
            </a:r>
            <a:br>
              <a:rPr lang="en-GB" dirty="0"/>
            </a:br>
            <a:r>
              <a:rPr lang="en-GB" dirty="0"/>
              <a:t>writing them out at </a:t>
            </a:r>
            <a:r>
              <a:rPr lang="en-GB" dirty="0">
                <a:solidFill>
                  <a:srgbClr val="3366FF"/>
                </a:solidFill>
              </a:rPr>
              <a:t>10 kHz</a:t>
            </a:r>
          </a:p>
          <a:p>
            <a:pPr lvl="1"/>
            <a:r>
              <a:rPr lang="en-GB" dirty="0"/>
              <a:t>Use an online farm,</a:t>
            </a:r>
            <a:br>
              <a:rPr lang="en-GB" dirty="0"/>
            </a:br>
            <a:r>
              <a:rPr lang="en-GB" dirty="0"/>
              <a:t>expanded from the current 60,000 CPUs</a:t>
            </a:r>
          </a:p>
          <a:p>
            <a:pPr lvl="1"/>
            <a:r>
              <a:rPr lang="en-GB" dirty="0"/>
              <a:t>Maybe accelerated with GPUs or FPGAs</a:t>
            </a:r>
          </a:p>
          <a:p>
            <a:r>
              <a:rPr lang="en-GB" sz="2800" dirty="0"/>
              <a:t>​</a:t>
            </a:r>
            <a:r>
              <a:rPr lang="en-GB" dirty="0">
                <a:solidFill>
                  <a:srgbClr val="C00000"/>
                </a:solidFill>
              </a:rPr>
              <a:t>Full/detailed reconstruction</a:t>
            </a:r>
            <a:r>
              <a:rPr lang="en-GB" dirty="0"/>
              <a:t> performed on the</a:t>
            </a:r>
            <a:br>
              <a:rPr lang="en-GB" dirty="0"/>
            </a:br>
            <a:r>
              <a:rPr lang="en-GB" dirty="0"/>
              <a:t>events selected by the Trigger</a:t>
            </a:r>
          </a:p>
          <a:p>
            <a:pPr lvl="1"/>
            <a:r>
              <a:rPr lang="en-GB" dirty="0"/>
              <a:t>Even with the World-wide LHC Computing Grid,</a:t>
            </a:r>
            <a:br>
              <a:rPr lang="en-GB" dirty="0"/>
            </a:br>
            <a:r>
              <a:rPr lang="en-GB" dirty="0"/>
              <a:t>this will be challenging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98906-448B-4C4A-B6B2-E18CCCD7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7C87B-6499-43BF-9C04-765893EC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D1E32-B1D8-4067-B361-C30585F40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845551"/>
            <a:ext cx="4038599" cy="301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5A2519-1F5D-42C9-B313-8E01B4C80218}"/>
              </a:ext>
            </a:extLst>
          </p:cNvPr>
          <p:cNvSpPr/>
          <p:nvPr/>
        </p:nvSpPr>
        <p:spPr>
          <a:xfrm>
            <a:off x="11696369" y="2592125"/>
            <a:ext cx="429101" cy="125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212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415C2-FA82-4562-BA2C-17364F291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343" y="152427"/>
            <a:ext cx="4567657" cy="2687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B8C51-A46D-4A3E-AEA3-E776A126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Improved track reconstruction</a:t>
            </a:r>
            <a:br>
              <a:rPr lang="en-GB" dirty="0"/>
            </a:br>
            <a:r>
              <a:rPr lang="en-GB" dirty="0"/>
              <a:t>for Run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6E2EE-FFF0-408F-9601-B0E33DD29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40"/>
            <a:ext cx="8496631" cy="3592789"/>
          </a:xfrm>
        </p:spPr>
        <p:txBody>
          <a:bodyPr>
            <a:normAutofit fontScale="92500"/>
          </a:bodyPr>
          <a:lstStyle/>
          <a:p>
            <a:r>
              <a:rPr lang="en-US" dirty="0"/>
              <a:t>We need aggressive R&amp;D to handle the</a:t>
            </a:r>
            <a:br>
              <a:rPr lang="en-US" dirty="0"/>
            </a:br>
            <a:r>
              <a:rPr lang="en-US" dirty="0"/>
              <a:t>data volume from the new </a:t>
            </a:r>
            <a:r>
              <a:rPr lang="en-US" dirty="0" err="1"/>
              <a:t>ITk</a:t>
            </a:r>
            <a:r>
              <a:rPr lang="en-US" dirty="0"/>
              <a:t> detector</a:t>
            </a:r>
          </a:p>
          <a:p>
            <a:r>
              <a:rPr lang="en-US" dirty="0"/>
              <a:t>The ATLAS </a:t>
            </a:r>
            <a:r>
              <a:rPr lang="en-US" dirty="0">
                <a:solidFill>
                  <a:srgbClr val="C00000"/>
                </a:solidFill>
              </a:rPr>
              <a:t>track reconstruction software</a:t>
            </a:r>
            <a:r>
              <a:rPr lang="en-US" dirty="0"/>
              <a:t> is being rewritten</a:t>
            </a:r>
          </a:p>
          <a:p>
            <a:pPr lvl="1"/>
            <a:r>
              <a:rPr lang="en-US" dirty="0"/>
              <a:t>based on the Open Source </a:t>
            </a:r>
            <a:r>
              <a:rPr lang="en-US" dirty="0">
                <a:solidFill>
                  <a:srgbClr val="3366FF"/>
                </a:solidFill>
              </a:rPr>
              <a:t>ACTS project</a:t>
            </a:r>
            <a:r>
              <a:rPr lang="en-US" dirty="0"/>
              <a:t> </a:t>
            </a:r>
            <a:r>
              <a:rPr lang="en-US" sz="1600" dirty="0"/>
              <a:t>[1]</a:t>
            </a:r>
            <a:endParaRPr lang="en-US" dirty="0"/>
          </a:p>
          <a:p>
            <a:pPr lvl="1"/>
            <a:r>
              <a:rPr lang="en-US" dirty="0"/>
              <a:t>improved algorithms</a:t>
            </a:r>
          </a:p>
          <a:p>
            <a:pPr lvl="1"/>
            <a:r>
              <a:rPr lang="en-US" dirty="0"/>
              <a:t>modern software engineering practices</a:t>
            </a:r>
          </a:p>
          <a:p>
            <a:pPr lvl="1"/>
            <a:r>
              <a:rPr lang="en-US" dirty="0"/>
              <a:t>explicitly designed for multi-threaded and GPU applications</a:t>
            </a:r>
          </a:p>
          <a:p>
            <a:pPr lvl="1"/>
            <a:r>
              <a:rPr lang="en-US" dirty="0"/>
              <a:t>takes advantage of cross-experiment Machine Learning</a:t>
            </a:r>
            <a:br>
              <a:rPr lang="en-US" dirty="0"/>
            </a:br>
            <a:r>
              <a:rPr lang="en-US" dirty="0"/>
              <a:t>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959AB-3548-4019-9E52-0748630B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3E332-0D0E-4227-92E9-7FF33C09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CFC52-81F3-437E-B9C6-3ADE2B3E64BF}"/>
              </a:ext>
            </a:extLst>
          </p:cNvPr>
          <p:cNvSpPr txBox="1"/>
          <p:nvPr/>
        </p:nvSpPr>
        <p:spPr>
          <a:xfrm>
            <a:off x="4639955" y="5989657"/>
            <a:ext cx="2495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dirty="0">
                <a:hlinkClick r:id="rId3"/>
              </a:rPr>
              <a:t>[1] https://arxiv.org/abs/2106.13593</a:t>
            </a:r>
            <a:endParaRPr lang="en-GB" sz="1200" dirty="0"/>
          </a:p>
        </p:txBody>
      </p:sp>
      <p:pic>
        <p:nvPicPr>
          <p:cNvPr id="13" name="Picture 12" descr="Chart, radar chart&#10;&#10;Description automatically generated">
            <a:extLst>
              <a:ext uri="{FF2B5EF4-FFF2-40B4-BE49-F238E27FC236}">
                <a16:creationId xmlns:a16="http://schemas.microsoft.com/office/drawing/2014/main" id="{6CC1F472-963D-4D0C-9CEA-7B56B65C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367" y="2988729"/>
            <a:ext cx="2881023" cy="342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0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1">
            <a:extLst>
              <a:ext uri="{FF2B5EF4-FFF2-40B4-BE49-F238E27FC236}">
                <a16:creationId xmlns:a16="http://schemas.microsoft.com/office/drawing/2014/main" id="{F9BF7D8C-4690-4859-A67E-66717BBB25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434" y="4992504"/>
            <a:ext cx="1643530" cy="137377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The RHUL Group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11360800" cy="55190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Calibri Body"/>
              </a:rPr>
              <a:t>Group of 12 academics, 5 engineers/technical support staff, 14 postdoctoral researches and</a:t>
            </a:r>
            <a:r>
              <a:rPr lang="en-GB" sz="2000" b="0" i="0" u="none" strike="noStrike" cap="none" dirty="0">
                <a:latin typeface="Calibri Body"/>
                <a:ea typeface="Arial"/>
                <a:cs typeface="Arial"/>
                <a:sym typeface="Arial"/>
              </a:rPr>
              <a:t>			            23  postgraduate students</a:t>
            </a:r>
          </a:p>
          <a:p>
            <a:pPr marL="152396" indent="0">
              <a:lnSpc>
                <a:spcPct val="100000"/>
              </a:lnSpc>
              <a:buNone/>
            </a:pPr>
            <a:endParaRPr sz="2000" dirty="0">
              <a:latin typeface="Calibri Body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Calibri Body"/>
              </a:rPr>
              <a:t>Active in many of the world-leading particle physics activities:</a:t>
            </a:r>
            <a:endParaRPr sz="2000" dirty="0">
              <a:latin typeface="Calibri Body"/>
            </a:endParaRPr>
          </a:p>
          <a:p>
            <a:pPr lvl="1">
              <a:lnSpc>
                <a:spcPct val="100000"/>
              </a:lnSpc>
            </a:pPr>
            <a:r>
              <a:rPr lang="en-GB" sz="2000" dirty="0">
                <a:solidFill>
                  <a:srgbClr val="3366FF"/>
                </a:solidFill>
                <a:latin typeface="Calibri Body"/>
              </a:rPr>
              <a:t>ATLAS on the LHC</a:t>
            </a:r>
            <a:r>
              <a:rPr lang="en-GB" sz="2000" dirty="0">
                <a:latin typeface="Calibri Body"/>
              </a:rPr>
              <a:t>		5 academics</a:t>
            </a:r>
          </a:p>
          <a:p>
            <a:pPr marL="1405431" lvl="2" indent="0">
              <a:lnSpc>
                <a:spcPct val="100000"/>
              </a:lnSpc>
              <a:buNone/>
            </a:pPr>
            <a:r>
              <a:rPr lang="en-GB" dirty="0">
                <a:latin typeface="Calibri Body"/>
              </a:rPr>
              <a:t>  (Exotics, Higgs, Statistics, Top)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solidFill>
                  <a:srgbClr val="3366FF"/>
                </a:solidFill>
                <a:latin typeface="Calibri Body"/>
              </a:rPr>
              <a:t>Particle Astrophysics </a:t>
            </a:r>
            <a:r>
              <a:rPr lang="en-GB" sz="2000" dirty="0">
                <a:latin typeface="Calibri Body"/>
              </a:rPr>
              <a:t>		3 academics</a:t>
            </a:r>
          </a:p>
          <a:p>
            <a:pPr marL="795847" lvl="1" indent="0">
              <a:lnSpc>
                <a:spcPct val="100000"/>
              </a:lnSpc>
              <a:buNone/>
            </a:pPr>
            <a:r>
              <a:rPr lang="en-GB" sz="2000" dirty="0">
                <a:latin typeface="Calibri Body"/>
              </a:rPr>
              <a:t>	              (DM, neutrino and gravitational waves)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solidFill>
                  <a:srgbClr val="3366FF"/>
                </a:solidFill>
                <a:latin typeface="Calibri Body"/>
              </a:rPr>
              <a:t>Accelerator Science	</a:t>
            </a:r>
            <a:r>
              <a:rPr lang="en-GB" sz="2000" dirty="0">
                <a:latin typeface="Calibri Body"/>
              </a:rPr>
              <a:t>	3 academics</a:t>
            </a:r>
          </a:p>
          <a:p>
            <a:pPr marL="1405431" lvl="2" indent="0">
              <a:lnSpc>
                <a:spcPct val="100000"/>
              </a:lnSpc>
              <a:buNone/>
            </a:pPr>
            <a:r>
              <a:rPr lang="en-GB" dirty="0">
                <a:latin typeface="Calibri Body"/>
              </a:rPr>
              <a:t>    (John Adams Institute, beams diagnostics for LHC upgrades and future accelerators)</a:t>
            </a:r>
          </a:p>
          <a:p>
            <a:pPr lvl="1">
              <a:lnSpc>
                <a:spcPct val="100000"/>
              </a:lnSpc>
            </a:pPr>
            <a:r>
              <a:rPr lang="en-GB" sz="2000" dirty="0">
                <a:solidFill>
                  <a:srgbClr val="3366FF"/>
                </a:solidFill>
                <a:latin typeface="Calibri Body"/>
              </a:rPr>
              <a:t>Theory</a:t>
            </a:r>
            <a:r>
              <a:rPr lang="en-GB" sz="2000" dirty="0">
                <a:latin typeface="Calibri Body"/>
              </a:rPr>
              <a:t>			2 academics</a:t>
            </a:r>
          </a:p>
          <a:p>
            <a:pPr marL="1405431" lvl="2" indent="0">
              <a:lnSpc>
                <a:spcPct val="100000"/>
              </a:lnSpc>
              <a:buNone/>
            </a:pPr>
            <a:r>
              <a:rPr lang="en-GB" dirty="0">
                <a:latin typeface="Calibri Body"/>
              </a:rPr>
              <a:t>     (LHC phenomenology, Dark Matter)</a:t>
            </a:r>
          </a:p>
          <a:p>
            <a:pPr marL="1405431" lvl="2" indent="0">
              <a:lnSpc>
                <a:spcPct val="100000"/>
              </a:lnSpc>
              <a:buNone/>
            </a:pPr>
            <a:endParaRPr dirty="0">
              <a:latin typeface="Calibri Body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Calibri Body"/>
              </a:rPr>
              <a:t>On ATLAS: Exotics, Higgs, Statistics, Top. Involved in the electronics of the data acquisition            system trigger (experiment, upgrade and physics), computing</a:t>
            </a:r>
            <a:endParaRPr sz="2000" dirty="0">
              <a:latin typeface="Calibri Body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C71C83-FF02-034B-B4C2-DCE605DC9E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B5E3CC-7ECC-44F0-9B4C-79FA74A97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540" y="283471"/>
            <a:ext cx="2455860" cy="12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9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89224" y="394992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Why perform (Exotics) Dilepton Searches?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1356967"/>
            <a:ext cx="6528898" cy="61312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History of discovery: confirming Standard Model (SM)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152396" indent="0">
              <a:buNone/>
            </a:pPr>
            <a:endParaRPr lang="en-GB" dirty="0"/>
          </a:p>
          <a:p>
            <a:pPr marL="152396" indent="0">
              <a:buNone/>
            </a:pPr>
            <a:endParaRPr lang="en-GB" sz="2800" dirty="0">
              <a:solidFill>
                <a:srgbClr val="0070C0"/>
              </a:solidFill>
              <a:latin typeface="Aril"/>
            </a:endParaRPr>
          </a:p>
          <a:p>
            <a:r>
              <a:rPr lang="en-GB" sz="2800" dirty="0">
                <a:solidFill>
                  <a:srgbClr val="0070C0"/>
                </a:solidFill>
                <a:latin typeface="Aril"/>
              </a:rPr>
              <a:t>The SM is extremely </a:t>
            </a:r>
            <a:r>
              <a:rPr lang="en-GB" sz="2800" dirty="0">
                <a:solidFill>
                  <a:schemeClr val="accent4"/>
                </a:solidFill>
                <a:latin typeface="Aril"/>
              </a:rPr>
              <a:t>successful,</a:t>
            </a:r>
            <a:r>
              <a:rPr lang="en-GB" dirty="0">
                <a:solidFill>
                  <a:srgbClr val="0070C0"/>
                </a:solidFill>
                <a:latin typeface="Aril"/>
              </a:rPr>
              <a:t> </a:t>
            </a:r>
            <a:r>
              <a:rPr lang="en-GB" sz="2800" dirty="0">
                <a:solidFill>
                  <a:srgbClr val="0070C0"/>
                </a:solidFill>
                <a:latin typeface="Aril"/>
              </a:rPr>
              <a:t>but     it leaves many questions </a:t>
            </a:r>
            <a:r>
              <a:rPr lang="en-GB" sz="2800" dirty="0">
                <a:solidFill>
                  <a:srgbClr val="FF0000"/>
                </a:solidFill>
                <a:latin typeface="Aril"/>
              </a:rPr>
              <a:t>unanswered</a:t>
            </a:r>
            <a:r>
              <a:rPr lang="en-GB" sz="2800" dirty="0">
                <a:solidFill>
                  <a:srgbClr val="0070C0"/>
                </a:solidFill>
                <a:latin typeface="Aril"/>
              </a:rPr>
              <a:t>.</a:t>
            </a:r>
            <a:endParaRPr lang="en-GB" sz="2400" dirty="0">
              <a:solidFill>
                <a:srgbClr val="0070C0"/>
              </a:solidFill>
              <a:latin typeface="Aril"/>
            </a:endParaRPr>
          </a:p>
          <a:p>
            <a:endParaRPr dirty="0"/>
          </a:p>
          <a:p>
            <a:pPr indent="0">
              <a:spcBef>
                <a:spcPts val="1600"/>
              </a:spcBef>
              <a:buNone/>
            </a:pPr>
            <a:endParaRPr dirty="0"/>
          </a:p>
          <a:p>
            <a:pPr indent="0">
              <a:spcBef>
                <a:spcPts val="1600"/>
              </a:spcBef>
              <a:buNone/>
            </a:pPr>
            <a:endParaRPr lang="en-GB" dirty="0"/>
          </a:p>
          <a:p>
            <a:pPr indent="0">
              <a:spcBef>
                <a:spcPts val="1600"/>
              </a:spcBef>
              <a:buNone/>
            </a:pPr>
            <a:endParaRPr lang="en-GB" dirty="0"/>
          </a:p>
          <a:p>
            <a:pPr indent="0">
              <a:spcBef>
                <a:spcPts val="1600"/>
              </a:spcBef>
              <a:buNone/>
            </a:pPr>
            <a:endParaRPr lang="en-GB" dirty="0"/>
          </a:p>
          <a:p>
            <a:pPr indent="0"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BA953-2F66-6545-8838-D069C0BAA1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CF976D3-E8E9-4045-B62F-4FA743AE1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5" t="27985" r="12932" b="2817"/>
          <a:stretch/>
        </p:blipFill>
        <p:spPr>
          <a:xfrm>
            <a:off x="1505942" y="2345133"/>
            <a:ext cx="3377380" cy="3019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CA971C-8DC7-4315-85C1-90A9F9E3A4CD}"/>
              </a:ext>
            </a:extLst>
          </p:cNvPr>
          <p:cNvSpPr/>
          <p:nvPr/>
        </p:nvSpPr>
        <p:spPr>
          <a:xfrm>
            <a:off x="1505942" y="5153465"/>
            <a:ext cx="2443533" cy="347177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7CB88-9898-4A5F-91A3-D52E58B06596}"/>
              </a:ext>
            </a:extLst>
          </p:cNvPr>
          <p:cNvSpPr/>
          <p:nvPr/>
        </p:nvSpPr>
        <p:spPr>
          <a:xfrm>
            <a:off x="94954" y="4955090"/>
            <a:ext cx="2443533" cy="347177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1A279-0AAD-45F4-990B-BE8BF66F852D}"/>
              </a:ext>
            </a:extLst>
          </p:cNvPr>
          <p:cNvSpPr txBox="1"/>
          <p:nvPr/>
        </p:nvSpPr>
        <p:spPr>
          <a:xfrm>
            <a:off x="6512011" y="1364948"/>
            <a:ext cx="5516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Aril"/>
              </a:rPr>
              <a:t>                    ????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Aril"/>
              </a:rPr>
              <a:t>Hierarchy problem (EW &lt;&lt; Planck Scale)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Aril"/>
              </a:rPr>
              <a:t>Gravity is not included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Aril"/>
              </a:rPr>
              <a:t>Are quarks and leptons fundamental particles (contact interactions)?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Aril"/>
              </a:rPr>
              <a:t>Why is only 5 % of matter made of ordinary SM particles? – What is dark matter?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50"/>
              </a:solidFill>
              <a:latin typeface="Ari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All can be investigated in the dilepton channels!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Resonant bumps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Non-resonant excesses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Or wiggles!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60CFE4A-B92C-4523-8667-F7E2952E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51" y="219094"/>
            <a:ext cx="1831374" cy="93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42709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What is a Trigger Level Analysis (TLA)?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37965" y="1267715"/>
            <a:ext cx="6262373" cy="3328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To search at low invariant mass:</a:t>
            </a:r>
          </a:p>
          <a:p>
            <a:pPr lvl="1"/>
            <a:r>
              <a:rPr lang="en-GB" dirty="0"/>
              <a:t>Lots of SM backgrounds</a:t>
            </a:r>
          </a:p>
          <a:p>
            <a:pPr lvl="1"/>
            <a:r>
              <a:rPr lang="en-GB" dirty="0"/>
              <a:t>Can’t keep all data on tape</a:t>
            </a:r>
          </a:p>
          <a:p>
            <a:pPr lvl="1"/>
            <a:r>
              <a:rPr lang="en-GB" dirty="0"/>
              <a:t>Have limited dataset size can store</a:t>
            </a:r>
          </a:p>
          <a:p>
            <a:r>
              <a:rPr lang="en-GB" dirty="0"/>
              <a:t>TLA:</a:t>
            </a:r>
          </a:p>
          <a:p>
            <a:pPr lvl="1"/>
            <a:r>
              <a:rPr lang="en-GB" dirty="0"/>
              <a:t>Rather than writing out full data for a few events</a:t>
            </a:r>
          </a:p>
          <a:p>
            <a:pPr lvl="1"/>
            <a:r>
              <a:rPr lang="en-GB" dirty="0"/>
              <a:t>Keep less data for more events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BA953-2F66-6545-8838-D069C0BAA1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88F9B9DD-BDF6-49D6-B078-230E5E1734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011" y="1576283"/>
            <a:ext cx="4668064" cy="33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C3DC85-C9B9-4462-B671-B848664E06D1}"/>
              </a:ext>
            </a:extLst>
          </p:cNvPr>
          <p:cNvSpPr/>
          <p:nvPr/>
        </p:nvSpPr>
        <p:spPr>
          <a:xfrm>
            <a:off x="494952" y="4978767"/>
            <a:ext cx="2706129" cy="13592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6E02EF-DB92-4827-81C0-5EE2E9A07D24}"/>
              </a:ext>
            </a:extLst>
          </p:cNvPr>
          <p:cNvSpPr/>
          <p:nvPr/>
        </p:nvSpPr>
        <p:spPr>
          <a:xfrm>
            <a:off x="3417033" y="4978767"/>
            <a:ext cx="2706129" cy="13592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83B211-EAD2-4370-B7D6-35B4A81A21C4}"/>
              </a:ext>
            </a:extLst>
          </p:cNvPr>
          <p:cNvSpPr/>
          <p:nvPr/>
        </p:nvSpPr>
        <p:spPr>
          <a:xfrm>
            <a:off x="1928335" y="5041449"/>
            <a:ext cx="1140941" cy="566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5A4854-F8D5-46E1-900F-D608EF297ABF}"/>
              </a:ext>
            </a:extLst>
          </p:cNvPr>
          <p:cNvSpPr/>
          <p:nvPr/>
        </p:nvSpPr>
        <p:spPr>
          <a:xfrm>
            <a:off x="641173" y="5030971"/>
            <a:ext cx="1140941" cy="566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00EE65-3F36-425F-A521-5AA6C1CFCB51}"/>
              </a:ext>
            </a:extLst>
          </p:cNvPr>
          <p:cNvSpPr/>
          <p:nvPr/>
        </p:nvSpPr>
        <p:spPr>
          <a:xfrm>
            <a:off x="645087" y="5684491"/>
            <a:ext cx="1140941" cy="566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AC577B-C8F0-496A-88D3-574C37C2FC58}"/>
              </a:ext>
            </a:extLst>
          </p:cNvPr>
          <p:cNvSpPr/>
          <p:nvPr/>
        </p:nvSpPr>
        <p:spPr>
          <a:xfrm>
            <a:off x="1923084" y="5684491"/>
            <a:ext cx="1140941" cy="5660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51F93D-39E8-4D87-BE39-2C61FE620B72}"/>
              </a:ext>
            </a:extLst>
          </p:cNvPr>
          <p:cNvSpPr/>
          <p:nvPr/>
        </p:nvSpPr>
        <p:spPr>
          <a:xfrm>
            <a:off x="3549514" y="5092373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B55C5C-543F-404A-A425-0AF1528E258F}"/>
              </a:ext>
            </a:extLst>
          </p:cNvPr>
          <p:cNvSpPr/>
          <p:nvPr/>
        </p:nvSpPr>
        <p:spPr>
          <a:xfrm>
            <a:off x="3549515" y="5697595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3A73DF-908D-4FA1-8A97-9EA2F007312D}"/>
              </a:ext>
            </a:extLst>
          </p:cNvPr>
          <p:cNvSpPr/>
          <p:nvPr/>
        </p:nvSpPr>
        <p:spPr>
          <a:xfrm>
            <a:off x="3911980" y="5084132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A7C3AF0-0E07-4FAF-95B0-EFC1FCC72C5B}"/>
              </a:ext>
            </a:extLst>
          </p:cNvPr>
          <p:cNvSpPr/>
          <p:nvPr/>
        </p:nvSpPr>
        <p:spPr>
          <a:xfrm>
            <a:off x="3911981" y="5689354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868B4-070A-432F-831B-FA5ED3F4CDE0}"/>
              </a:ext>
            </a:extLst>
          </p:cNvPr>
          <p:cNvSpPr/>
          <p:nvPr/>
        </p:nvSpPr>
        <p:spPr>
          <a:xfrm>
            <a:off x="4257971" y="5084132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0A303E-E17A-411C-8323-0D8F984383FD}"/>
              </a:ext>
            </a:extLst>
          </p:cNvPr>
          <p:cNvSpPr/>
          <p:nvPr/>
        </p:nvSpPr>
        <p:spPr>
          <a:xfrm>
            <a:off x="4257972" y="5689354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0D51B2-72DC-4A3A-81F8-7444137B3850}"/>
              </a:ext>
            </a:extLst>
          </p:cNvPr>
          <p:cNvSpPr/>
          <p:nvPr/>
        </p:nvSpPr>
        <p:spPr>
          <a:xfrm>
            <a:off x="4603963" y="5084132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8FDCF8-70AF-40AB-BD66-391AD63FB4FC}"/>
              </a:ext>
            </a:extLst>
          </p:cNvPr>
          <p:cNvSpPr/>
          <p:nvPr/>
        </p:nvSpPr>
        <p:spPr>
          <a:xfrm>
            <a:off x="4603964" y="5689354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3B43C49-6C70-45E9-96B5-6E781AD1CA45}"/>
              </a:ext>
            </a:extLst>
          </p:cNvPr>
          <p:cNvSpPr/>
          <p:nvPr/>
        </p:nvSpPr>
        <p:spPr>
          <a:xfrm>
            <a:off x="4962306" y="5084132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74571A-A3BA-489A-AEE0-BE366053D089}"/>
              </a:ext>
            </a:extLst>
          </p:cNvPr>
          <p:cNvSpPr/>
          <p:nvPr/>
        </p:nvSpPr>
        <p:spPr>
          <a:xfrm>
            <a:off x="4962307" y="5689354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AF48BC3-634B-41E0-9303-4D4C219C3E9F}"/>
              </a:ext>
            </a:extLst>
          </p:cNvPr>
          <p:cNvSpPr/>
          <p:nvPr/>
        </p:nvSpPr>
        <p:spPr>
          <a:xfrm>
            <a:off x="5333010" y="5084132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B350E60-301F-4D49-BE21-66766DFCA016}"/>
              </a:ext>
            </a:extLst>
          </p:cNvPr>
          <p:cNvSpPr/>
          <p:nvPr/>
        </p:nvSpPr>
        <p:spPr>
          <a:xfrm>
            <a:off x="5333011" y="5689354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00A07A6-2BE4-4CFB-89BE-E28DD7D38292}"/>
              </a:ext>
            </a:extLst>
          </p:cNvPr>
          <p:cNvSpPr/>
          <p:nvPr/>
        </p:nvSpPr>
        <p:spPr>
          <a:xfrm>
            <a:off x="5716067" y="5084133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38E362F-EA50-4F9B-8466-B4DDAE0CD7A2}"/>
              </a:ext>
            </a:extLst>
          </p:cNvPr>
          <p:cNvSpPr/>
          <p:nvPr/>
        </p:nvSpPr>
        <p:spPr>
          <a:xfrm>
            <a:off x="5716068" y="5689355"/>
            <a:ext cx="294120" cy="5150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Google Shape;62;p14">
            <a:extLst>
              <a:ext uri="{FF2B5EF4-FFF2-40B4-BE49-F238E27FC236}">
                <a16:creationId xmlns:a16="http://schemas.microsoft.com/office/drawing/2014/main" id="{3A06A781-6D47-4A8D-BE22-28D6209165B1}"/>
              </a:ext>
            </a:extLst>
          </p:cNvPr>
          <p:cNvSpPr txBox="1">
            <a:spLocks/>
          </p:cNvSpPr>
          <p:nvPr/>
        </p:nvSpPr>
        <p:spPr>
          <a:xfrm>
            <a:off x="6582803" y="5203192"/>
            <a:ext cx="6262373" cy="127683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Run 2 ATLAS </a:t>
            </a:r>
            <a:r>
              <a:rPr lang="en-GB" dirty="0" err="1"/>
              <a:t>dijet</a:t>
            </a:r>
            <a:r>
              <a:rPr lang="en-GB" dirty="0"/>
              <a:t> TLA search</a:t>
            </a:r>
          </a:p>
          <a:p>
            <a:r>
              <a:rPr lang="en-GB" dirty="0"/>
              <a:t>No Run 1 or 2 dilepton TLA </a:t>
            </a:r>
          </a:p>
          <a:p>
            <a:pPr marL="152396" indent="0">
              <a:buNone/>
            </a:pPr>
            <a:r>
              <a:rPr lang="en-GB" dirty="0"/>
              <a:t>	** </a:t>
            </a:r>
            <a:r>
              <a:rPr lang="en-GB" dirty="0">
                <a:solidFill>
                  <a:srgbClr val="00B050"/>
                </a:solidFill>
              </a:rPr>
              <a:t>NEW for Run 3!</a:t>
            </a:r>
          </a:p>
          <a:p>
            <a:pPr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D9765D15-5503-4601-97F7-11AC57311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51" y="219094"/>
            <a:ext cx="1831374" cy="93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2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36553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What can you search for using a TLA?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37965" y="1267715"/>
            <a:ext cx="7681262" cy="3328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Enables search for low mass resonances</a:t>
            </a:r>
          </a:p>
          <a:p>
            <a:pPr lvl="1"/>
            <a:r>
              <a:rPr lang="en-GB" dirty="0"/>
              <a:t>e.g. dark photons!</a:t>
            </a:r>
            <a:endParaRPr dirty="0"/>
          </a:p>
          <a:p>
            <a:pPr indent="0"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BA953-2F66-6545-8838-D069C0BAA17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052211" y="7958030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88F9B9DD-BDF6-49D6-B078-230E5E1734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086" t="21586" r="3246" b="23334"/>
          <a:stretch/>
        </p:blipFill>
        <p:spPr>
          <a:xfrm>
            <a:off x="8357582" y="3484095"/>
            <a:ext cx="3297552" cy="275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52A8230-8299-4BCC-B537-B76C00401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63" t="50261" r="33137" b="32779"/>
          <a:stretch/>
        </p:blipFill>
        <p:spPr>
          <a:xfrm>
            <a:off x="1844675" y="2244649"/>
            <a:ext cx="1281584" cy="1034699"/>
          </a:xfrm>
          <a:prstGeom prst="rect">
            <a:avLst/>
          </a:prstGeom>
        </p:spPr>
      </p:pic>
      <p:pic>
        <p:nvPicPr>
          <p:cNvPr id="35" name="Picture 3" descr="image007">
            <a:extLst>
              <a:ext uri="{FF2B5EF4-FFF2-40B4-BE49-F238E27FC236}">
                <a16:creationId xmlns:a16="http://schemas.microsoft.com/office/drawing/2014/main" id="{11AB3F2B-EF4F-4501-8694-AC29EAC83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5" t="14868" r="40538" b="61273"/>
          <a:stretch/>
        </p:blipFill>
        <p:spPr bwMode="auto">
          <a:xfrm>
            <a:off x="3092706" y="2323080"/>
            <a:ext cx="1281585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380622-C917-432D-B217-962C9139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12" t="42510" r="37256" b="32958"/>
          <a:stretch/>
        </p:blipFill>
        <p:spPr>
          <a:xfrm>
            <a:off x="1199232" y="3759417"/>
            <a:ext cx="4252641" cy="214560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4AF5399-00DA-4561-A5F0-6097F391DF4F}"/>
              </a:ext>
            </a:extLst>
          </p:cNvPr>
          <p:cNvSpPr/>
          <p:nvPr/>
        </p:nvSpPr>
        <p:spPr>
          <a:xfrm>
            <a:off x="994181" y="5793240"/>
            <a:ext cx="469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Parameters: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 mixing ε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	      mass m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A’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of dark photon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3CCEDE-A66A-4698-8F47-8D7745A0E022}"/>
              </a:ext>
            </a:extLst>
          </p:cNvPr>
          <p:cNvSpPr/>
          <p:nvPr/>
        </p:nvSpPr>
        <p:spPr>
          <a:xfrm>
            <a:off x="1836753" y="6511590"/>
            <a:ext cx="2511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https://arxiv.org/pdf/2005.01515.pdf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EE496A47-1955-476A-8AF6-AD392C9F0CC2}"/>
              </a:ext>
            </a:extLst>
          </p:cNvPr>
          <p:cNvSpPr txBox="1">
            <a:spLocks/>
          </p:cNvSpPr>
          <p:nvPr/>
        </p:nvSpPr>
        <p:spPr>
          <a:xfrm>
            <a:off x="1419888" y="3431446"/>
            <a:ext cx="6019067" cy="51998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55000" lnSpcReduction="2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None/>
            </a:pPr>
            <a:r>
              <a:rPr lang="en-GB" dirty="0"/>
              <a:t>Ordinary Photons: A with coupling e </a:t>
            </a:r>
          </a:p>
          <a:p>
            <a:pPr marL="152396" indent="0">
              <a:buNone/>
            </a:pPr>
            <a:r>
              <a:rPr lang="en-GB" dirty="0"/>
              <a:t>Dark Photons:        A’ with coupling e’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575D3F-6301-4642-9AEF-EF2A5FDB5CAB}"/>
              </a:ext>
            </a:extLst>
          </p:cNvPr>
          <p:cNvSpPr txBox="1"/>
          <p:nvPr/>
        </p:nvSpPr>
        <p:spPr>
          <a:xfrm>
            <a:off x="9719838" y="6460471"/>
            <a:ext cx="5364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https://arxiv.org/abs/1912.04776</a:t>
            </a:r>
            <a:endParaRPr lang="en-GB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9B0405-B95D-4F05-A8BC-C71ADC99426A}"/>
              </a:ext>
            </a:extLst>
          </p:cNvPr>
          <p:cNvSpPr/>
          <p:nvPr/>
        </p:nvSpPr>
        <p:spPr>
          <a:xfrm>
            <a:off x="7762679" y="5664158"/>
            <a:ext cx="97638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ADDE7D-08F3-4624-8A3B-057FE8D50D46}"/>
              </a:ext>
            </a:extLst>
          </p:cNvPr>
          <p:cNvSpPr/>
          <p:nvPr/>
        </p:nvSpPr>
        <p:spPr>
          <a:xfrm>
            <a:off x="7510868" y="5842138"/>
            <a:ext cx="97638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8E681A-CB5F-47D4-944C-57C52D5C479C}"/>
              </a:ext>
            </a:extLst>
          </p:cNvPr>
          <p:cNvSpPr/>
          <p:nvPr/>
        </p:nvSpPr>
        <p:spPr>
          <a:xfrm>
            <a:off x="8455588" y="5978356"/>
            <a:ext cx="117029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oogle Shape;131;p18">
            <a:extLst>
              <a:ext uri="{FF2B5EF4-FFF2-40B4-BE49-F238E27FC236}">
                <a16:creationId xmlns:a16="http://schemas.microsoft.com/office/drawing/2014/main" id="{BAE8FE82-417C-4BCE-ABB6-3CEB82EE30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585" t="12148" b="82604"/>
          <a:stretch/>
        </p:blipFill>
        <p:spPr>
          <a:xfrm>
            <a:off x="8133014" y="3196759"/>
            <a:ext cx="3660475" cy="17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31;p18">
            <a:extLst>
              <a:ext uri="{FF2B5EF4-FFF2-40B4-BE49-F238E27FC236}">
                <a16:creationId xmlns:a16="http://schemas.microsoft.com/office/drawing/2014/main" id="{274FA451-D52C-4E4D-8A09-CD703ED884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835" t="21812" r="65141" b="73351"/>
          <a:stretch/>
        </p:blipFill>
        <p:spPr>
          <a:xfrm>
            <a:off x="10425798" y="3734780"/>
            <a:ext cx="794666" cy="16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D397D351-6D91-4196-A0A9-984D43729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5305" y="396212"/>
            <a:ext cx="3441455" cy="25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2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505650" y="267086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Exotics physics at RHUL</a:t>
            </a:r>
            <a:endParaRPr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38741" y="1048961"/>
            <a:ext cx="11360800" cy="13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r>
              <a:rPr lang="en-GB" dirty="0"/>
              <a:t>Nice group of people: </a:t>
            </a:r>
          </a:p>
          <a:p>
            <a:r>
              <a:rPr lang="en-GB" dirty="0"/>
              <a:t>Exotics (1 academic + 1 post-doc + 1 PhD student + 1 PhD (2022 start)) </a:t>
            </a:r>
          </a:p>
          <a:p>
            <a:r>
              <a:rPr lang="en-GB" dirty="0"/>
              <a:t>Statistics (1 academic + 2 PhD students) </a:t>
            </a:r>
          </a:p>
        </p:txBody>
      </p:sp>
      <p:sp>
        <p:nvSpPr>
          <p:cNvPr id="85" name="Google Shape;85;p16"/>
          <p:cNvSpPr txBox="1"/>
          <p:nvPr/>
        </p:nvSpPr>
        <p:spPr>
          <a:xfrm>
            <a:off x="1234305" y="4915984"/>
            <a:ext cx="28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/>
              <a:t>Large</a:t>
            </a:r>
          </a:p>
          <a:p>
            <a:pPr algn="ctr"/>
            <a:r>
              <a:rPr lang="en-GB" sz="2400" dirty="0"/>
              <a:t>Extra Dimensions</a:t>
            </a:r>
            <a:endParaRPr sz="2400" dirty="0"/>
          </a:p>
        </p:txBody>
      </p:sp>
      <p:sp>
        <p:nvSpPr>
          <p:cNvPr id="86" name="Google Shape;86;p16"/>
          <p:cNvSpPr txBox="1"/>
          <p:nvPr/>
        </p:nvSpPr>
        <p:spPr>
          <a:xfrm>
            <a:off x="8878400" y="4881964"/>
            <a:ext cx="28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/>
              <a:t>TLA Dark Matter Software &amp; Studies </a:t>
            </a:r>
            <a:endParaRPr sz="2400" dirty="0"/>
          </a:p>
        </p:txBody>
      </p:sp>
      <p:sp>
        <p:nvSpPr>
          <p:cNvPr id="87" name="Google Shape;87;p16"/>
          <p:cNvSpPr txBox="1"/>
          <p:nvPr/>
        </p:nvSpPr>
        <p:spPr>
          <a:xfrm>
            <a:off x="4886979" y="4904644"/>
            <a:ext cx="28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/>
              <a:t>Clockwork Extra Dimension Search</a:t>
            </a:r>
            <a:endParaRPr sz="2400"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505650" y="5860093"/>
            <a:ext cx="11360800" cy="13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Precise PhD analysis project flexible at this point</a:t>
            </a:r>
          </a:p>
          <a:p>
            <a:pPr lvl="1"/>
            <a:r>
              <a:rPr lang="en-GB" dirty="0"/>
              <a:t>also allows to see how LHC schedule develops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C16907-F8EA-DC47-94F8-D85024F09E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005BDC-8B77-4E95-B666-653890784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1" t="11857" r="7183" b="4725"/>
          <a:stretch/>
        </p:blipFill>
        <p:spPr>
          <a:xfrm>
            <a:off x="4343014" y="2987717"/>
            <a:ext cx="3441965" cy="1644532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9BA8C57-2AA0-4083-A037-56EC51E2D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10" y="2337594"/>
            <a:ext cx="2897169" cy="2753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DF336-4D5D-446E-9CF8-6548BF22D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41" t="65225" r="31754" b="23243"/>
          <a:stretch/>
        </p:blipFill>
        <p:spPr>
          <a:xfrm>
            <a:off x="8210323" y="3033663"/>
            <a:ext cx="4581688" cy="159858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727E7BB-5BF1-484A-A052-529494F4E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9016" y="279944"/>
            <a:ext cx="1907384" cy="9734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C2F2A0-BBA2-4C8C-A632-5568FAD0FF66}"/>
              </a:ext>
            </a:extLst>
          </p:cNvPr>
          <p:cNvSpPr txBox="1"/>
          <p:nvPr/>
        </p:nvSpPr>
        <p:spPr>
          <a:xfrm>
            <a:off x="8099301" y="6606814"/>
            <a:ext cx="6394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/>
              <a:t>https://www.epj-conferences.org/articles/epjconf/pdf/2016/25/epjconf_meson2016_01005.pdf</a:t>
            </a:r>
          </a:p>
        </p:txBody>
      </p:sp>
    </p:spTree>
    <p:extLst>
      <p:ext uri="{BB962C8B-B14F-4D97-AF65-F5344CB8AC3E}">
        <p14:creationId xmlns:p14="http://schemas.microsoft.com/office/powerpoint/2010/main" val="696907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BA56-2883-244A-8158-6F970F6A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Studentship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38551-57D2-464B-A669-6162A501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Start at RHUL (~6 months)</a:t>
            </a:r>
          </a:p>
          <a:p>
            <a:pPr lvl="1"/>
            <a:r>
              <a:rPr lang="en-GB" dirty="0"/>
              <a:t>Academic lecture and computing courses </a:t>
            </a:r>
          </a:p>
          <a:p>
            <a:pPr lvl="1"/>
            <a:r>
              <a:rPr lang="en-GB" dirty="0"/>
              <a:t>Start work on HLT/tracking software – gain familiarity with project</a:t>
            </a:r>
          </a:p>
          <a:p>
            <a:r>
              <a:rPr lang="en-GB" dirty="0"/>
              <a:t>Some time at RAL, then 12 months at CERN</a:t>
            </a:r>
          </a:p>
          <a:p>
            <a:pPr lvl="1"/>
            <a:r>
              <a:rPr lang="en-GB" dirty="0"/>
              <a:t>Hands-on experience commissioning/operating HLT system during Run 3</a:t>
            </a:r>
          </a:p>
          <a:p>
            <a:pPr lvl="2"/>
            <a:r>
              <a:rPr lang="en-GB" dirty="0"/>
              <a:t>control room shifts, expert on-call support</a:t>
            </a:r>
          </a:p>
          <a:p>
            <a:pPr lvl="1"/>
            <a:r>
              <a:rPr lang="en-GB" dirty="0"/>
              <a:t>Join physics analysis group, foundation for physics analysis component of thesis</a:t>
            </a:r>
          </a:p>
          <a:p>
            <a:r>
              <a:rPr lang="en-GB" dirty="0"/>
              <a:t>Return to RAL/RHUL</a:t>
            </a:r>
          </a:p>
          <a:p>
            <a:pPr lvl="1"/>
            <a:r>
              <a:rPr lang="en-GB" dirty="0"/>
              <a:t>Finish physics analysis, write thesis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7726A-6265-8C43-8635-3BA44CF0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B7351-4CA3-D443-B3B1-A1895FF9A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218777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opical sandy beach">
            <a:extLst>
              <a:ext uri="{FF2B5EF4-FFF2-40B4-BE49-F238E27FC236}">
                <a16:creationId xmlns:a16="http://schemas.microsoft.com/office/drawing/2014/main" id="{182BDF19-B8FA-4F7B-A0DD-F3B24DBD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36" y="673189"/>
            <a:ext cx="9689328" cy="5511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3FA68-3A35-4A94-B509-C287228D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00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Thanks for listening!</a:t>
            </a:r>
            <a:br>
              <a:rPr lang="en-GB" dirty="0"/>
            </a:br>
            <a:r>
              <a:rPr lang="en-GB" dirty="0"/>
              <a:t>Any 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27767-5D4C-435C-923F-4147EB5A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84569-BBA1-4473-A8C5-A71490F6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79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Future…  Run 3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9BB3D-90E4-C946-BCF9-8FBC622A1A0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21802" y="5948097"/>
            <a:ext cx="829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 forward to more data to come in 2022 with Run 3…</a:t>
            </a:r>
          </a:p>
        </p:txBody>
      </p:sp>
      <p:pic>
        <p:nvPicPr>
          <p:cNvPr id="10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71B38AC-FF32-4A6D-89AC-626C5EB2379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9896"/>
          <a:stretch/>
        </p:blipFill>
        <p:spPr>
          <a:xfrm>
            <a:off x="547746" y="1330157"/>
            <a:ext cx="11281025" cy="424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CD8FDA-E2BA-4EB2-9AB5-5DDD688CD1A5}"/>
              </a:ext>
            </a:extLst>
          </p:cNvPr>
          <p:cNvSpPr/>
          <p:nvPr/>
        </p:nvSpPr>
        <p:spPr>
          <a:xfrm>
            <a:off x="2926080" y="5351228"/>
            <a:ext cx="5009322" cy="285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own Arrow 5"/>
          <p:cNvSpPr/>
          <p:nvPr/>
        </p:nvSpPr>
        <p:spPr>
          <a:xfrm>
            <a:off x="6996389" y="800432"/>
            <a:ext cx="809897" cy="148514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2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4642-770D-F44B-B3BB-08891AB4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-1793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3366FF"/>
                </a:solidFill>
              </a:rPr>
              <a:t>L</a:t>
            </a:r>
            <a:r>
              <a:rPr lang="en-US" dirty="0"/>
              <a:t>arge </a:t>
            </a:r>
            <a:r>
              <a:rPr lang="en-US" b="1" dirty="0">
                <a:solidFill>
                  <a:srgbClr val="3366FF"/>
                </a:solidFill>
              </a:rPr>
              <a:t>H</a:t>
            </a:r>
            <a:r>
              <a:rPr lang="en-US" dirty="0"/>
              <a:t>adron </a:t>
            </a:r>
            <a:r>
              <a:rPr lang="en-US" b="1" dirty="0">
                <a:solidFill>
                  <a:srgbClr val="3366FF"/>
                </a:solidFill>
              </a:rPr>
              <a:t>C</a:t>
            </a:r>
            <a:r>
              <a:rPr lang="en-US" dirty="0"/>
              <a:t>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9E847-B009-F44D-AF79-7C1092ED1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24" y="1137324"/>
            <a:ext cx="7438103" cy="6214945"/>
          </a:xfrm>
        </p:spPr>
        <p:txBody>
          <a:bodyPr>
            <a:normAutofit/>
          </a:bodyPr>
          <a:lstStyle/>
          <a:p>
            <a:r>
              <a:rPr lang="en-GB" dirty="0"/>
              <a:t>LHC first started serious data taking in 2011</a:t>
            </a:r>
          </a:p>
          <a:p>
            <a:pPr lvl="1"/>
            <a:r>
              <a:rPr lang="en-GB" dirty="0"/>
              <a:t>​</a:t>
            </a:r>
            <a:r>
              <a:rPr lang="en-GB" dirty="0">
                <a:solidFill>
                  <a:srgbClr val="C00000"/>
                </a:solidFill>
              </a:rPr>
              <a:t>Run 1</a:t>
            </a:r>
            <a:r>
              <a:rPr lang="en-GB" dirty="0"/>
              <a:t>, ran at up to 75% nominal luminosity, culminated in discovery of Higgs boson</a:t>
            </a:r>
          </a:p>
          <a:p>
            <a:r>
              <a:rPr lang="en-GB" dirty="0"/>
              <a:t>LHC </a:t>
            </a:r>
            <a:r>
              <a:rPr lang="en-GB" dirty="0">
                <a:solidFill>
                  <a:srgbClr val="C00000"/>
                </a:solidFill>
              </a:rPr>
              <a:t>Run 2</a:t>
            </a:r>
            <a:r>
              <a:rPr lang="en-GB" dirty="0"/>
              <a:t> finished at end of 2018</a:t>
            </a:r>
          </a:p>
          <a:p>
            <a:pPr lvl="1"/>
            <a:r>
              <a:rPr lang="en-GB" dirty="0"/>
              <a:t>Reached 2 times nominal luminosity, delivered over 5 times data of Run 1</a:t>
            </a:r>
          </a:p>
          <a:p>
            <a:r>
              <a:rPr lang="en-GB" dirty="0"/>
              <a:t>Now completing Long Shutdown 2 for upgrade for </a:t>
            </a:r>
            <a:r>
              <a:rPr lang="en-GB" dirty="0">
                <a:solidFill>
                  <a:srgbClr val="C00000"/>
                </a:solidFill>
              </a:rPr>
              <a:t>Run 3</a:t>
            </a:r>
            <a:r>
              <a:rPr lang="en-GB" dirty="0"/>
              <a:t> (2022-2026)</a:t>
            </a:r>
          </a:p>
          <a:p>
            <a:pPr lvl="1"/>
            <a:r>
              <a:rPr lang="en-GB" dirty="0"/>
              <a:t>Machine consolidation, </a:t>
            </a:r>
            <a:r>
              <a:rPr lang="en-GB" dirty="0">
                <a:solidFill>
                  <a:srgbClr val="3366FF"/>
                </a:solidFill>
              </a:rPr>
              <a:t>Phase-I upgrades</a:t>
            </a:r>
            <a:r>
              <a:rPr lang="en-GB" dirty="0"/>
              <a:t> to ATLAS</a:t>
            </a:r>
          </a:p>
          <a:p>
            <a:r>
              <a:rPr lang="en-GB" dirty="0"/>
              <a:t>Long Shutdown 3 starting in 2026 for upgrade to HL-LHC</a:t>
            </a:r>
          </a:p>
          <a:p>
            <a:pPr lvl="1"/>
            <a:r>
              <a:rPr lang="en-GB" dirty="0"/>
              <a:t>​</a:t>
            </a:r>
            <a:r>
              <a:rPr lang="en-GB" dirty="0">
                <a:solidFill>
                  <a:srgbClr val="3366FF"/>
                </a:solidFill>
              </a:rPr>
              <a:t>Phase-II upgrades</a:t>
            </a:r>
            <a:r>
              <a:rPr lang="en-GB" dirty="0"/>
              <a:t> to ATLAS for 5–7 times nominal luminosity in </a:t>
            </a:r>
            <a:r>
              <a:rPr lang="en-GB" dirty="0">
                <a:solidFill>
                  <a:srgbClr val="C00000"/>
                </a:solidFill>
              </a:rPr>
              <a:t>Run 4</a:t>
            </a:r>
            <a:r>
              <a:rPr lang="en-GB" dirty="0"/>
              <a:t> (from 2028).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F2103-A4DA-2D43-8F66-0FAA9117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EB3D7-84C6-1741-BAA8-E334AB13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ATLAS activities and studentship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FD22453-524B-40C8-BDB5-919A1020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110" y="3650492"/>
            <a:ext cx="4019550" cy="288842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8DBDB6ED-6FA8-4C96-860F-8C89E800F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860" y="501649"/>
            <a:ext cx="4114800" cy="2956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26A83-C534-47B8-A669-21BCAE98CE20}"/>
              </a:ext>
            </a:extLst>
          </p:cNvPr>
          <p:cNvSpPr txBox="1"/>
          <p:nvPr/>
        </p:nvSpPr>
        <p:spPr>
          <a:xfrm>
            <a:off x="9056536" y="481875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Run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393C3-7F17-4108-8063-DCAB9F326697}"/>
              </a:ext>
            </a:extLst>
          </p:cNvPr>
          <p:cNvSpPr txBox="1"/>
          <p:nvPr/>
        </p:nvSpPr>
        <p:spPr>
          <a:xfrm>
            <a:off x="9947948" y="678242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Runs 1–2</a:t>
            </a:r>
          </a:p>
        </p:txBody>
      </p:sp>
    </p:spTree>
    <p:extLst>
      <p:ext uri="{BB962C8B-B14F-4D97-AF65-F5344CB8AC3E}">
        <p14:creationId xmlns:p14="http://schemas.microsoft.com/office/powerpoint/2010/main" val="102993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5C16-3175-7F49-8A2E-A59A5FAB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41" y="150406"/>
            <a:ext cx="5981278" cy="1684638"/>
          </a:xfrm>
        </p:spPr>
        <p:txBody>
          <a:bodyPr>
            <a:normAutofit/>
          </a:bodyPr>
          <a:lstStyle/>
          <a:p>
            <a:r>
              <a:rPr lang="en-US" dirty="0"/>
              <a:t>ATLAS Trigger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541BF0-DA8B-8C4C-AB13-62F1CAFBD0DE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t="9154"/>
          <a:stretch/>
        </p:blipFill>
        <p:spPr>
          <a:xfrm>
            <a:off x="1420779" y="4368152"/>
            <a:ext cx="9203972" cy="233944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65952-D019-F94D-A907-BA77780E4B8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29145" y="1098189"/>
            <a:ext cx="4049826" cy="31386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572F3-23DA-6340-804E-C1053973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6B869-EEF0-1F40-8FE6-B2ACBE52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6E9FEB-22E0-F846-8BAD-94E78227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01" y="1856851"/>
            <a:ext cx="6498664" cy="2862545"/>
          </a:xfrm>
        </p:spPr>
        <p:txBody>
          <a:bodyPr>
            <a:normAutofit/>
          </a:bodyPr>
          <a:lstStyle/>
          <a:p>
            <a:r>
              <a:rPr lang="en-US" sz="2400" dirty="0"/>
              <a:t>If we stored all the data that ATLAS generates from collisions, we would use every hard drive in the world within weeks</a:t>
            </a:r>
          </a:p>
          <a:p>
            <a:r>
              <a:rPr lang="en-US" sz="2400" dirty="0"/>
              <a:t>Store only the interesting collisions (1500/s)</a:t>
            </a:r>
          </a:p>
          <a:p>
            <a:pPr lvl="1"/>
            <a:r>
              <a:rPr lang="en-US" sz="1800" dirty="0"/>
              <a:t>Still record the equivalent of full Netflix catalogue every year</a:t>
            </a:r>
          </a:p>
          <a:p>
            <a:r>
              <a:rPr lang="en-US" sz="2000" dirty="0"/>
              <a:t>Use dedicated hardware (</a:t>
            </a:r>
            <a:r>
              <a:rPr lang="en-US" sz="2000" dirty="0">
                <a:solidFill>
                  <a:srgbClr val="3366FF"/>
                </a:solidFill>
              </a:rPr>
              <a:t>Level 1 Trigger</a:t>
            </a:r>
            <a:r>
              <a:rPr lang="en-US" sz="2000" dirty="0"/>
              <a:t>) and 	     	        60,000 CPUs (</a:t>
            </a:r>
            <a:r>
              <a:rPr lang="en-US" sz="2000" dirty="0">
                <a:solidFill>
                  <a:srgbClr val="3366FF"/>
                </a:solidFill>
              </a:rPr>
              <a:t>High Level Trigger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043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BF41-0AEB-234B-8C1E-1B4CF532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High Level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3D9DC-7911-0B4A-AA73-622208688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GB" dirty="0"/>
              <a:t>During LS2 rewrote entire trigger code (nearly 1M lines of C++ and Python) to enable multi-threading and improve the selection algorithms</a:t>
            </a:r>
            <a:endParaRPr lang="en-GB" sz="2000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RAL interests:</a:t>
            </a:r>
          </a:p>
          <a:p>
            <a:pPr lvl="1"/>
            <a:r>
              <a:rPr lang="en-GB" sz="2000" dirty="0"/>
              <a:t>Tracking – using machine learning techniques to find tracks quickly and efficiently </a:t>
            </a:r>
          </a:p>
          <a:p>
            <a:pPr lvl="1"/>
            <a:r>
              <a:rPr lang="en-GB" sz="2000" dirty="0"/>
              <a:t>Core trigger software – flow of events/algorithms, control room tools, analysis tools, etc.</a:t>
            </a:r>
          </a:p>
          <a:p>
            <a:pPr lvl="1"/>
            <a:r>
              <a:rPr lang="en-GB" sz="2000" dirty="0"/>
              <a:t>Validation of trigger software – are we finding the events we want efficiently? Resource usage – memory and CPU time?</a:t>
            </a:r>
          </a:p>
          <a:p>
            <a:pPr lvl="1"/>
            <a:r>
              <a:rPr lang="en-GB" sz="2000" dirty="0"/>
              <a:t>Beyond CPUs: GPUs and FPGAs for Run 4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81144-9AD4-B44B-8D11-A1ADC1DB01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4106" y="3030954"/>
            <a:ext cx="5069851" cy="711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82861-2038-D941-8406-1E19E91FA47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05993" y="2716305"/>
            <a:ext cx="4819825" cy="131631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AD3E5EC1-418E-F644-837D-080110764C60}"/>
              </a:ext>
            </a:extLst>
          </p:cNvPr>
          <p:cNvSpPr/>
          <p:nvPr/>
        </p:nvSpPr>
        <p:spPr>
          <a:xfrm>
            <a:off x="5815967" y="3301253"/>
            <a:ext cx="524088" cy="255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CDE82-6076-754E-9277-62075F1D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24DD4-8DC7-DF47-803A-4D6DA816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1697733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5943" y="323226"/>
            <a:ext cx="9535370" cy="922130"/>
          </a:xfrm>
        </p:spPr>
        <p:txBody>
          <a:bodyPr>
            <a:noAutofit/>
          </a:bodyPr>
          <a:lstStyle/>
          <a:p>
            <a:r>
              <a:rPr lang="en-GB" altLang="en-US" sz="4000" dirty="0"/>
              <a:t>Testing the SM of Particle Physics &amp; beyond!</a:t>
            </a:r>
            <a:endParaRPr lang="en-US" alt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594B8E-1343-4933-9019-7E83756C9B21}"/>
              </a:ext>
            </a:extLst>
          </p:cNvPr>
          <p:cNvSpPr/>
          <p:nvPr/>
        </p:nvSpPr>
        <p:spPr>
          <a:xfrm>
            <a:off x="2823796" y="3952125"/>
            <a:ext cx="4344866" cy="677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DFB8B-B7A5-4BA5-A954-6E4BC0EE5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94" t="32382" r="12007" b="55089"/>
          <a:stretch/>
        </p:blipFill>
        <p:spPr>
          <a:xfrm>
            <a:off x="2751384" y="2899788"/>
            <a:ext cx="3075907" cy="17501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07C8EBE-EE47-4B19-8768-45A742861822}"/>
              </a:ext>
            </a:extLst>
          </p:cNvPr>
          <p:cNvGrpSpPr/>
          <p:nvPr/>
        </p:nvGrpSpPr>
        <p:grpSpPr>
          <a:xfrm>
            <a:off x="6627034" y="2796964"/>
            <a:ext cx="3384153" cy="1955818"/>
            <a:chOff x="5103033" y="3173131"/>
            <a:chExt cx="3384153" cy="19558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2CD554-3287-4895-8D8D-E8E164DA1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994" t="32382" r="12007" b="55089"/>
            <a:stretch/>
          </p:blipFill>
          <p:spPr>
            <a:xfrm>
              <a:off x="5103033" y="3203389"/>
              <a:ext cx="3384153" cy="192556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88405C-0387-4960-B998-9FD2CBBDAA34}"/>
                </a:ext>
              </a:extLst>
            </p:cNvPr>
            <p:cNvSpPr/>
            <p:nvPr/>
          </p:nvSpPr>
          <p:spPr>
            <a:xfrm>
              <a:off x="5938576" y="3173131"/>
              <a:ext cx="1919960" cy="7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AE763C-1A63-4195-B81F-3138B593ECC6}"/>
                </a:ext>
              </a:extLst>
            </p:cNvPr>
            <p:cNvSpPr/>
            <p:nvPr/>
          </p:nvSpPr>
          <p:spPr>
            <a:xfrm>
              <a:off x="6567226" y="3365074"/>
              <a:ext cx="1919960" cy="104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16A2833-D225-46AC-8582-34B83B60690E}"/>
                </a:ext>
              </a:extLst>
            </p:cNvPr>
            <p:cNvSpPr/>
            <p:nvPr/>
          </p:nvSpPr>
          <p:spPr>
            <a:xfrm>
              <a:off x="6184197" y="4528244"/>
              <a:ext cx="1795031" cy="366813"/>
            </a:xfrm>
            <a:prstGeom prst="arc">
              <a:avLst>
                <a:gd name="adj1" fmla="val 13022487"/>
                <a:gd name="adj2" fmla="val 2120271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A944A1D9-AEBF-4E8B-AC7F-36C4E7BD2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247" y="649120"/>
            <a:ext cx="781208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sz="2400" dirty="0">
                <a:latin typeface="Comic Sans MS" panose="030F0702030302020204" pitchFamily="66" charset="0"/>
                <a:ea typeface="Calibri" panose="020F0502020204030204" pitchFamily="34" charset="0"/>
              </a:rPr>
              <a:t>                       In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ee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GB" sz="3000" b="1" dirty="0">
                <a:solidFill>
                  <a:srgbClr val="00B05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mm</a:t>
            </a:r>
            <a:r>
              <a:rPr lang="en-GB" altLang="en-US" sz="3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400" dirty="0">
                <a:latin typeface="Comic Sans MS" panose="030F0702030302020204" pitchFamily="66" charset="0"/>
              </a:rPr>
              <a:t>data can look for:</a:t>
            </a:r>
          </a:p>
          <a:p>
            <a:pPr>
              <a:spcBef>
                <a:spcPct val="50000"/>
              </a:spcBef>
            </a:pPr>
            <a:endParaRPr lang="en-GB" altLang="en-US" sz="10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400" dirty="0">
                <a:latin typeface="Comic Sans MS" panose="030F0702030302020204" pitchFamily="66" charset="0"/>
              </a:rPr>
              <a:t>             resonances		 or            excesses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5907D34-B2E4-4784-ABA5-8F83A4089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13" y="2520747"/>
            <a:ext cx="561319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sz="2400" dirty="0">
                <a:latin typeface="Comic Sans MS" panose="030F0702030302020204" pitchFamily="66" charset="0"/>
              </a:rPr>
              <a:t>		       </a:t>
            </a:r>
            <a:r>
              <a:rPr lang="en-GB" alt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ADD G, 				Contact Interactions 			(CI)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C29191-CC02-465E-9A9C-D0A12A48C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1" t="11857" r="7183" b="4725"/>
          <a:stretch/>
        </p:blipFill>
        <p:spPr>
          <a:xfrm>
            <a:off x="4242646" y="4911666"/>
            <a:ext cx="3441965" cy="16445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6FEDAB-78FD-43A8-B584-FC6E8EC65AE4}"/>
              </a:ext>
            </a:extLst>
          </p:cNvPr>
          <p:cNvSpPr txBox="1"/>
          <p:nvPr/>
        </p:nvSpPr>
        <p:spPr>
          <a:xfrm>
            <a:off x="5391433" y="4974123"/>
            <a:ext cx="2316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2400" dirty="0">
                <a:latin typeface="Comic Sans MS" panose="030F0702030302020204" pitchFamily="66" charset="0"/>
              </a:rPr>
              <a:t>or 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wiggles! 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61DC3E2-B9AE-4263-AC0F-FC6E28C98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718" y="5326448"/>
            <a:ext cx="43448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sz="2400" dirty="0">
                <a:latin typeface="Comic Sans MS" panose="030F0702030302020204" pitchFamily="66" charset="0"/>
              </a:rPr>
              <a:t>		</a:t>
            </a:r>
            <a:r>
              <a:rPr lang="en-GB" alt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Clockwork ED</a:t>
            </a:r>
          </a:p>
        </p:txBody>
      </p:sp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4845405" y="2326122"/>
            <a:ext cx="255334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DM </a:t>
            </a:r>
            <a:r>
              <a:rPr lang="en-GB" alt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Z’, 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RS G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48C2DD1-E48A-449D-9A16-34843559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313" y="323226"/>
            <a:ext cx="1270761" cy="64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23" grpId="0"/>
      <p:bldP spid="5888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1F24-2260-42C4-8657-EBFD9076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447786"/>
            <a:ext cx="10352903" cy="922130"/>
          </a:xfrm>
        </p:spPr>
        <p:txBody>
          <a:bodyPr>
            <a:normAutofit fontScale="90000"/>
          </a:bodyPr>
          <a:lstStyle/>
          <a:p>
            <a:r>
              <a:rPr lang="en-GB" dirty="0"/>
              <a:t>RHUL Leadership and Long-term Involvement</a:t>
            </a:r>
            <a:br>
              <a:rPr lang="en-GB" dirty="0"/>
            </a:br>
            <a:r>
              <a:rPr lang="en-GB" dirty="0"/>
              <a:t> 	          in High Mass Dilepton Searches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BEA08-273F-4749-9767-6A2AA627C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9BB3D-90E4-C946-BCF9-8FBC622A1A0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5CEA2-14AD-4E19-AA20-72DFEE45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449" y="1957298"/>
            <a:ext cx="8229600" cy="4363278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Run 1 &amp; Run 2 </a:t>
            </a:r>
            <a:r>
              <a:rPr lang="en-GB" sz="2400" dirty="0" err="1"/>
              <a:t>ee</a:t>
            </a:r>
            <a:r>
              <a:rPr lang="en-GB" sz="2400" dirty="0"/>
              <a:t>/</a:t>
            </a:r>
            <a:r>
              <a:rPr lang="en-GB" sz="2400" dirty="0">
                <a:latin typeface="Symbol" panose="05050102010706020507" pitchFamily="18" charset="2"/>
              </a:rPr>
              <a:t>mm</a:t>
            </a:r>
            <a:r>
              <a:rPr lang="en-GB" sz="2400" dirty="0"/>
              <a:t> data has been used to search for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70C0"/>
                </a:solidFill>
              </a:rPr>
              <a:t>Resonant new physics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                             	Spin 1    Z’  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			Spin 2   RS Gravitons</a:t>
            </a:r>
          </a:p>
          <a:p>
            <a:pPr lvl="2">
              <a:buClr>
                <a:srgbClr val="FF0000"/>
              </a:buClr>
            </a:pPr>
            <a:endParaRPr lang="en-GB" sz="24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70C0"/>
                </a:solidFill>
              </a:rPr>
              <a:t>Non-resonant new physics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                                   Contact Interactions</a:t>
            </a:r>
          </a:p>
          <a:p>
            <a:pPr>
              <a:buClr>
                <a:srgbClr val="FF0000"/>
              </a:buClr>
            </a:pPr>
            <a:r>
              <a:rPr lang="en-GB" sz="2400" dirty="0"/>
              <a:t>                                   ADD (large extra dimensions)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69770A-5B66-4543-AFE1-006B8B7B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622" y="5575643"/>
            <a:ext cx="2147445" cy="112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78" t="48535" r="27326" b="34657"/>
          <a:stretch/>
        </p:blipFill>
        <p:spPr>
          <a:xfrm>
            <a:off x="7738102" y="4287135"/>
            <a:ext cx="2799211" cy="1426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2" t="48535" r="48197" b="33979"/>
          <a:stretch/>
        </p:blipFill>
        <p:spPr>
          <a:xfrm>
            <a:off x="7337356" y="2464363"/>
            <a:ext cx="2557266" cy="1583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21416" y="3428832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Z’/G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A760508-8881-40DF-9642-50048B789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51" y="219094"/>
            <a:ext cx="1831374" cy="93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11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2" t="48535" r="48197" b="33979"/>
          <a:stretch/>
        </p:blipFill>
        <p:spPr>
          <a:xfrm>
            <a:off x="4930464" y="1692953"/>
            <a:ext cx="2557266" cy="1583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B1F24-2260-42C4-8657-EBFD9076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380"/>
            <a:ext cx="7500786" cy="922130"/>
          </a:xfrm>
        </p:spPr>
        <p:txBody>
          <a:bodyPr/>
          <a:lstStyle/>
          <a:p>
            <a:r>
              <a:rPr lang="en-GB" dirty="0"/>
              <a:t>     Resonant Dilepton Searches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BEA08-273F-4749-9767-6A2AA627C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208066"/>
            <a:ext cx="2743200" cy="365125"/>
          </a:xfrm>
        </p:spPr>
        <p:txBody>
          <a:bodyPr/>
          <a:lstStyle/>
          <a:p>
            <a:fld id="{6B49BB3D-90E4-C946-BCF9-8FBC622A1A0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5CEA2-14AD-4E19-AA20-72DFEE45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959" y="1436267"/>
            <a:ext cx="8229600" cy="4363278"/>
          </a:xfrm>
        </p:spPr>
        <p:txBody>
          <a:bodyPr/>
          <a:lstStyle/>
          <a:p>
            <a:pPr marL="0" indent="0" algn="ctr">
              <a:buClr>
                <a:srgbClr val="FF0000"/>
              </a:buClr>
              <a:buNone/>
            </a:pPr>
            <a:r>
              <a:rPr lang="en-GB" sz="2000" dirty="0">
                <a:solidFill>
                  <a:srgbClr val="0070C0"/>
                </a:solidFill>
              </a:rPr>
              <a:t>	Resonant new physics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sz="2000" dirty="0"/>
              <a:t>          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sz="2000" dirty="0"/>
              <a:t>	 Spin 1    Z’ 				 Spin 2  RS Gravitons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69770A-5B66-4543-AFE1-006B8B7B8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26"/>
          <a:stretch/>
        </p:blipFill>
        <p:spPr>
          <a:xfrm>
            <a:off x="169833" y="216505"/>
            <a:ext cx="2147445" cy="996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70792" y="2641307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Z’/G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8011" y="68418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eXGyreHeros-Regular"/>
              </a:rPr>
              <a:t>JHEP 11 (2020) 005</a:t>
            </a:r>
          </a:p>
          <a:p>
            <a:r>
              <a:rPr lang="en-GB" sz="1400" dirty="0">
                <a:solidFill>
                  <a:srgbClr val="000000"/>
                </a:solidFill>
                <a:latin typeface="TeXGyreHeros-Regular"/>
              </a:rPr>
              <a:t>DOI: </a:t>
            </a:r>
            <a:r>
              <a:rPr lang="en-GB" sz="1400" dirty="0">
                <a:solidFill>
                  <a:srgbClr val="0000FF"/>
                </a:solidFill>
                <a:latin typeface="TeXGyreHeros-Regular"/>
              </a:rPr>
              <a:t>10.1007/JHEP11(2020)005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65" y="3278341"/>
            <a:ext cx="4384174" cy="3166348"/>
          </a:xfrm>
          <a:prstGeom prst="rect">
            <a:avLst/>
          </a:prstGeom>
        </p:spPr>
      </p:pic>
      <p:sp>
        <p:nvSpPr>
          <p:cNvPr id="13" name="Arrow: Down 9">
            <a:extLst>
              <a:ext uri="{FF2B5EF4-FFF2-40B4-BE49-F238E27FC236}">
                <a16:creationId xmlns:a16="http://schemas.microsoft.com/office/drawing/2014/main" id="{2E50F1E0-6FE3-4BF4-87AC-46E0C307968C}"/>
              </a:ext>
            </a:extLst>
          </p:cNvPr>
          <p:cNvSpPr/>
          <p:nvPr/>
        </p:nvSpPr>
        <p:spPr>
          <a:xfrm>
            <a:off x="5178671" y="3518380"/>
            <a:ext cx="241200" cy="552228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10D9FFC2-BBA0-4B65-908D-FAEC64CB2FEC}"/>
              </a:ext>
            </a:extLst>
          </p:cNvPr>
          <p:cNvSpPr txBox="1"/>
          <p:nvPr/>
        </p:nvSpPr>
        <p:spPr>
          <a:xfrm>
            <a:off x="4810517" y="4129478"/>
            <a:ext cx="1517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/>
              <a:t>5.1 </a:t>
            </a:r>
            <a:r>
              <a:rPr lang="en-GB" sz="2500" dirty="0" err="1"/>
              <a:t>TeV</a:t>
            </a:r>
            <a:endParaRPr lang="en-GB" sz="2500" dirty="0"/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BB833234-D520-4A8C-AF7A-137800AFA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792" y="3291077"/>
            <a:ext cx="4400389" cy="3153613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34EBBB76-863B-490C-BC4C-B2643B0C6630}"/>
              </a:ext>
            </a:extLst>
          </p:cNvPr>
          <p:cNvSpPr txBox="1"/>
          <p:nvPr/>
        </p:nvSpPr>
        <p:spPr>
          <a:xfrm>
            <a:off x="7462139" y="6306190"/>
            <a:ext cx="39494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u="sng" dirty="0">
                <a:solidFill>
                  <a:srgbClr val="4571D0"/>
                </a:solidFill>
                <a:latin typeface="arial" panose="020B0604020202020204" pitchFamily="34" charset="0"/>
                <a:hlinkClick r:id="rId7"/>
              </a:rPr>
              <a:t>Phys. Rev. D. 90, 052005 (2014)</a:t>
            </a:r>
            <a:endParaRPr lang="en-GB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BA9DC-6D13-4449-B15A-0A772C3A09E6}"/>
              </a:ext>
            </a:extLst>
          </p:cNvPr>
          <p:cNvSpPr/>
          <p:nvPr/>
        </p:nvSpPr>
        <p:spPr>
          <a:xfrm>
            <a:off x="2755147" y="6335470"/>
            <a:ext cx="20553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hlinkClick r:id="rId8"/>
              </a:rPr>
              <a:t>Phys. Lett. B 796 (2019) 68</a:t>
            </a:r>
            <a:endParaRPr lang="en-GB" sz="1200" dirty="0"/>
          </a:p>
        </p:txBody>
      </p:sp>
      <p:sp>
        <p:nvSpPr>
          <p:cNvPr id="17" name="Rectangle 16"/>
          <p:cNvSpPr/>
          <p:nvPr/>
        </p:nvSpPr>
        <p:spPr>
          <a:xfrm>
            <a:off x="7605216" y="2590953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extra dimensions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55017-3C80-4474-A343-237266A6CD2F}"/>
              </a:ext>
            </a:extLst>
          </p:cNvPr>
          <p:cNvSpPr txBox="1"/>
          <p:nvPr/>
        </p:nvSpPr>
        <p:spPr>
          <a:xfrm>
            <a:off x="6804780" y="5480572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Plot made by RHUL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DF3A7F3D-95CE-4815-B5D7-2D94F9C6F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0778" y="274811"/>
            <a:ext cx="1831374" cy="93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44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8" t="48535" r="27326" b="34657"/>
          <a:stretch/>
        </p:blipFill>
        <p:spPr>
          <a:xfrm>
            <a:off x="2920932" y="2160470"/>
            <a:ext cx="2604179" cy="132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B1F24-2260-42C4-8657-EBFD9076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662" y="217875"/>
            <a:ext cx="7500786" cy="922130"/>
          </a:xfrm>
        </p:spPr>
        <p:txBody>
          <a:bodyPr/>
          <a:lstStyle/>
          <a:p>
            <a:pPr algn="ctr"/>
            <a:r>
              <a:rPr lang="en-GB" dirty="0"/>
              <a:t>Non-resonant searches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BEA08-273F-4749-9767-6A2AA627C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191250"/>
            <a:ext cx="2743200" cy="365125"/>
          </a:xfrm>
        </p:spPr>
        <p:txBody>
          <a:bodyPr/>
          <a:lstStyle/>
          <a:p>
            <a:fld id="{6B49BB3D-90E4-C946-BCF9-8FBC622A1A0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5CEA2-14AD-4E19-AA20-72DFEE45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411" y="1140214"/>
            <a:ext cx="8229600" cy="935988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</a:pPr>
            <a:endParaRPr lang="en-GB" sz="2000" dirty="0"/>
          </a:p>
          <a:p>
            <a:pPr algn="ctr">
              <a:buClr>
                <a:srgbClr val="FF0000"/>
              </a:buClr>
            </a:pPr>
            <a:r>
              <a:rPr lang="en-GB" sz="3600" dirty="0">
                <a:solidFill>
                  <a:srgbClr val="0070C0"/>
                </a:solidFill>
              </a:rPr>
              <a:t>Non-resonant new physics</a:t>
            </a:r>
          </a:p>
          <a:p>
            <a:pPr>
              <a:buClr>
                <a:srgbClr val="FF0000"/>
              </a:buClr>
            </a:pPr>
            <a:r>
              <a:rPr lang="en-GB" sz="2000" dirty="0"/>
              <a:t>                                   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69770A-5B66-4543-AFE1-006B8B7B8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4"/>
          <a:stretch/>
        </p:blipFill>
        <p:spPr>
          <a:xfrm>
            <a:off x="179548" y="218084"/>
            <a:ext cx="2147445" cy="92213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490781" y="7181893"/>
            <a:ext cx="1248697" cy="58010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2" t="48535" r="48197" b="33979"/>
          <a:stretch/>
        </p:blipFill>
        <p:spPr>
          <a:xfrm>
            <a:off x="13000077" y="1314265"/>
            <a:ext cx="2243312" cy="13886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04624" y="4103331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50901" y="6279585"/>
            <a:ext cx="2777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000000"/>
                </a:solidFill>
                <a:latin typeface="TeXGyreHeros-Regular"/>
              </a:rPr>
              <a:t>JHEP 11 (2020) 005</a:t>
            </a:r>
          </a:p>
        </p:txBody>
      </p:sp>
      <p:pic>
        <p:nvPicPr>
          <p:cNvPr id="13" name="Picture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5081B0-AE8A-44F9-9B2B-95837458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89" b="-95"/>
          <a:stretch/>
        </p:blipFill>
        <p:spPr>
          <a:xfrm>
            <a:off x="2250793" y="3625677"/>
            <a:ext cx="3238278" cy="2586844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4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FA2D63-A26E-4B6C-9C71-5A3E9BCFB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77" t="45683" r="36490" b="47264"/>
          <a:stretch/>
        </p:blipFill>
        <p:spPr>
          <a:xfrm>
            <a:off x="5435900" y="4257224"/>
            <a:ext cx="606669" cy="307786"/>
          </a:xfrm>
          <a:prstGeom prst="rect">
            <a:avLst/>
          </a:prstGeom>
        </p:spPr>
      </p:pic>
      <p:pic>
        <p:nvPicPr>
          <p:cNvPr id="16" name="Picture 1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DEABE14-FC20-4A6C-A271-6C04AAC559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"/>
          <a:stretch/>
        </p:blipFill>
        <p:spPr>
          <a:xfrm>
            <a:off x="6353575" y="3514454"/>
            <a:ext cx="4151404" cy="28794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4394" y="2012112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GB" dirty="0"/>
              <a:t>ADD (large extra dimensions)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20931" y="1933339"/>
            <a:ext cx="216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Contact Interactions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D411A-1D81-4389-9471-4DAE17E5772E}"/>
              </a:ext>
            </a:extLst>
          </p:cNvPr>
          <p:cNvSpPr txBox="1"/>
          <p:nvPr/>
        </p:nvSpPr>
        <p:spPr>
          <a:xfrm>
            <a:off x="7061312" y="554696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Plot made by RHUL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7CA47-7EB7-4BAF-95C5-B9FC813141F1}"/>
              </a:ext>
            </a:extLst>
          </p:cNvPr>
          <p:cNvSpPr txBox="1"/>
          <p:nvPr/>
        </p:nvSpPr>
        <p:spPr>
          <a:xfrm>
            <a:off x="3970576" y="5518945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Plot made by RHUL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9D49EF-DD22-4C39-811B-F05AF21F7A6B}"/>
              </a:ext>
            </a:extLst>
          </p:cNvPr>
          <p:cNvSpPr/>
          <p:nvPr/>
        </p:nvSpPr>
        <p:spPr>
          <a:xfrm>
            <a:off x="14575778" y="3334053"/>
            <a:ext cx="4773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 G     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AF29C22D-6C4B-4EB1-A99D-88ADF171244A}"/>
              </a:ext>
            </a:extLst>
          </p:cNvPr>
          <p:cNvSpPr txBox="1"/>
          <p:nvPr/>
        </p:nvSpPr>
        <p:spPr>
          <a:xfrm>
            <a:off x="7297366" y="6444685"/>
            <a:ext cx="6741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u="sng" dirty="0" err="1">
                <a:solidFill>
                  <a:srgbClr val="4571D0"/>
                </a:solidFill>
                <a:latin typeface="arial" panose="020B0604020202020204" pitchFamily="34" charset="0"/>
                <a:hlinkClick r:id="rId7"/>
              </a:rPr>
              <a:t>Eur</a:t>
            </a:r>
            <a:r>
              <a:rPr lang="fr-FR" sz="1200" u="sng" dirty="0">
                <a:solidFill>
                  <a:srgbClr val="4571D0"/>
                </a:solidFill>
                <a:latin typeface="arial" panose="020B0604020202020204" pitchFamily="34" charset="0"/>
                <a:hlinkClick r:id="rId7"/>
              </a:rPr>
              <a:t>. Phys. J. C (2014) 74:3134</a:t>
            </a:r>
            <a:endParaRPr lang="en-GB" sz="1200" u="sng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DF298E-883E-4961-9318-316C6B90BFCB}"/>
              </a:ext>
            </a:extLst>
          </p:cNvPr>
          <p:cNvSpPr/>
          <p:nvPr/>
        </p:nvSpPr>
        <p:spPr>
          <a:xfrm flipV="1">
            <a:off x="2103410" y="6145459"/>
            <a:ext cx="586993" cy="67063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1ED455-EFBA-45F4-8C87-9DE4DE664726}"/>
              </a:ext>
            </a:extLst>
          </p:cNvPr>
          <p:cNvSpPr/>
          <p:nvPr/>
        </p:nvSpPr>
        <p:spPr>
          <a:xfrm flipV="1">
            <a:off x="5316337" y="6175266"/>
            <a:ext cx="586993" cy="67063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2319C25F-5425-462E-BB8D-2B4BDF11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2049"/>
          <a:stretch/>
        </p:blipFill>
        <p:spPr bwMode="auto">
          <a:xfrm>
            <a:off x="12777172" y="4504958"/>
            <a:ext cx="2037269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69A2B071-4823-4170-A621-BD25AD1F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7176" y="2452290"/>
            <a:ext cx="3756086" cy="9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2F57B10C-0032-42D0-9437-1E8D9AAD0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1551" y="219094"/>
            <a:ext cx="1831374" cy="93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1F24-2260-42C4-8657-EBFD9076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502" y="419382"/>
            <a:ext cx="7500786" cy="922130"/>
          </a:xfrm>
        </p:spPr>
        <p:txBody>
          <a:bodyPr>
            <a:normAutofit fontScale="90000"/>
          </a:bodyPr>
          <a:lstStyle/>
          <a:p>
            <a:r>
              <a:rPr lang="en-GB" dirty="0"/>
              <a:t>RHUL Publications and Editor (</a:t>
            </a:r>
            <a:r>
              <a:rPr lang="en-GB" dirty="0">
                <a:solidFill>
                  <a:srgbClr val="FF0000"/>
                </a:solidFill>
              </a:rPr>
              <a:t>**</a:t>
            </a:r>
            <a:r>
              <a:rPr lang="en-GB" dirty="0"/>
              <a:t>): Run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BEA08-273F-4749-9767-6A2AA627C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9BB3D-90E4-C946-BCF9-8FBC622A1A0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5CEA2-14AD-4E19-AA20-72DFEE45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468" y="1647885"/>
            <a:ext cx="8229600" cy="483705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</a:rPr>
              <a:t>Resonant new physics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 Dilepton Resonance Search 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139 fb</a:t>
            </a:r>
            <a:r>
              <a:rPr lang="en-GB" sz="2000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-1</a:t>
            </a:r>
            <a:endParaRPr lang="en-GB" sz="20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en-GB" sz="2000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</a:rPr>
              <a:t>Both resonant and non-resonant new physics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latin typeface="+mj-lt"/>
                <a:ea typeface="Calibri" panose="020F0502020204030204" pitchFamily="34" charset="0"/>
              </a:rPr>
              <a:t>In the dilepton final state 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36.1 fb</a:t>
            </a:r>
            <a:r>
              <a:rPr lang="en-GB" sz="2000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-1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                                           		          </a:t>
            </a:r>
          </a:p>
          <a:p>
            <a:pPr marL="0" indent="0">
              <a:buClr>
                <a:srgbClr val="FF0000"/>
              </a:buClr>
              <a:buNone/>
            </a:pPr>
            <a:endParaRPr lang="en-GB" sz="20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			   3.2 fb</a:t>
            </a:r>
            <a:r>
              <a:rPr lang="en-GB" sz="2000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-1</a:t>
            </a:r>
            <a:endParaRPr lang="en-GB" sz="2000" dirty="0">
              <a:latin typeface="+mj-lt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</a:rPr>
              <a:t>Non-resonant new physics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Non-resonant ADD dilepton search 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139 fb</a:t>
            </a:r>
            <a:r>
              <a:rPr lang="en-GB" sz="2000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-1 </a:t>
            </a:r>
            <a:r>
              <a:rPr lang="en-GB" sz="2000" dirty="0">
                <a:solidFill>
                  <a:srgbClr val="FF0000"/>
                </a:solidFill>
              </a:rPr>
              <a:t>**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Non-resonant dilepton search 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139 fb</a:t>
            </a:r>
            <a:r>
              <a:rPr lang="en-GB" sz="2000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-1</a:t>
            </a:r>
            <a:endParaRPr lang="en-GB" sz="2000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2418736" y="7138223"/>
            <a:ext cx="1248697" cy="58010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8" t="48535" r="27326" b="34657"/>
          <a:stretch/>
        </p:blipFill>
        <p:spPr>
          <a:xfrm>
            <a:off x="8064198" y="3257543"/>
            <a:ext cx="2604179" cy="13273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9BA9DC-6D13-4449-B15A-0A772C3A09E6}"/>
              </a:ext>
            </a:extLst>
          </p:cNvPr>
          <p:cNvSpPr/>
          <p:nvPr/>
        </p:nvSpPr>
        <p:spPr>
          <a:xfrm>
            <a:off x="5744854" y="2395157"/>
            <a:ext cx="20553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hlinkClick r:id="rId3"/>
              </a:rPr>
              <a:t>Phys. Lett. B 796 (2019) 68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6164499" y="5488364"/>
            <a:ext cx="2281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ATL-PHYS-PUB-2021-021</a:t>
            </a:r>
            <a:endParaRPr lang="en-GB" sz="1400" dirty="0"/>
          </a:p>
        </p:txBody>
      </p:sp>
      <p:sp>
        <p:nvSpPr>
          <p:cNvPr id="31" name="Rectangle 30"/>
          <p:cNvSpPr/>
          <p:nvPr/>
        </p:nvSpPr>
        <p:spPr>
          <a:xfrm>
            <a:off x="5833049" y="3576099"/>
            <a:ext cx="1571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u="sng" dirty="0">
                <a:solidFill>
                  <a:srgbClr val="58438B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JHEP 10 (2017) 182</a:t>
            </a:r>
            <a:endParaRPr lang="en-GB" sz="1200" dirty="0"/>
          </a:p>
        </p:txBody>
      </p:sp>
      <p:sp>
        <p:nvSpPr>
          <p:cNvPr id="6149" name="Rectangle 6148"/>
          <p:cNvSpPr/>
          <p:nvPr/>
        </p:nvSpPr>
        <p:spPr>
          <a:xfrm>
            <a:off x="5798927" y="4174452"/>
            <a:ext cx="2446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u="sng" dirty="0">
                <a:solidFill>
                  <a:srgbClr val="58438B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Phys. Lett. B 761 (2016) 372-392</a:t>
            </a:r>
            <a:endParaRPr lang="en-GB" sz="1200" dirty="0"/>
          </a:p>
        </p:txBody>
      </p:sp>
      <p:sp>
        <p:nvSpPr>
          <p:cNvPr id="6152" name="Rectangle 6151"/>
          <p:cNvSpPr/>
          <p:nvPr/>
        </p:nvSpPr>
        <p:spPr>
          <a:xfrm>
            <a:off x="2509508" y="70460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Search for non-resonant high-mass phenomena in the </a:t>
            </a: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</a:rPr>
              <a:t>dilepton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final state</a:t>
            </a:r>
            <a:endParaRPr lang="en-GB" dirty="0"/>
          </a:p>
        </p:txBody>
      </p:sp>
      <p:sp>
        <p:nvSpPr>
          <p:cNvPr id="6153" name="Rectangle 6152"/>
          <p:cNvSpPr/>
          <p:nvPr/>
        </p:nvSpPr>
        <p:spPr>
          <a:xfrm>
            <a:off x="7815144" y="736924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09-JUL-14</a:t>
            </a:r>
            <a:endParaRPr lang="en-GB" dirty="0"/>
          </a:p>
        </p:txBody>
      </p:sp>
      <p:sp>
        <p:nvSpPr>
          <p:cNvPr id="6154" name="Rectangle 6153"/>
          <p:cNvSpPr/>
          <p:nvPr/>
        </p:nvSpPr>
        <p:spPr>
          <a:xfrm>
            <a:off x="9389041" y="7138223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 fb</a:t>
            </a:r>
            <a:r>
              <a:rPr lang="en-GB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-1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2657F8-F384-4912-8FD1-543107D9A07C}"/>
              </a:ext>
            </a:extLst>
          </p:cNvPr>
          <p:cNvSpPr/>
          <p:nvPr/>
        </p:nvSpPr>
        <p:spPr>
          <a:xfrm>
            <a:off x="5798927" y="6029914"/>
            <a:ext cx="2030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000000"/>
                </a:solidFill>
                <a:latin typeface="TeXGyreHeros-Regular"/>
                <a:hlinkClick r:id="rId6"/>
              </a:rPr>
              <a:t>JHEP 11 (2020) 005</a:t>
            </a:r>
            <a:endParaRPr lang="en-GB" sz="1400" u="sng" dirty="0">
              <a:solidFill>
                <a:srgbClr val="000000"/>
              </a:solidFill>
              <a:latin typeface="TeXGyreHeros-Regular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317440-DA25-4B93-9199-224836AFBCE8}"/>
              </a:ext>
            </a:extLst>
          </p:cNvPr>
          <p:cNvSpPr txBox="1"/>
          <p:nvPr/>
        </p:nvSpPr>
        <p:spPr>
          <a:xfrm>
            <a:off x="7294295" y="5259002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Berry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F99FAA-1B45-43AB-A42D-A02A78A4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2" t="48535" r="48197" b="33979"/>
          <a:stretch/>
        </p:blipFill>
        <p:spPr>
          <a:xfrm>
            <a:off x="7829707" y="1426408"/>
            <a:ext cx="2557266" cy="15830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7E96793-9A90-4105-A98C-68ABFC075CB4}"/>
              </a:ext>
            </a:extLst>
          </p:cNvPr>
          <p:cNvSpPr/>
          <p:nvPr/>
        </p:nvSpPr>
        <p:spPr>
          <a:xfrm>
            <a:off x="8884269" y="2350237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Z’/G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797C58-307F-464F-BE40-171FBCFD1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2" t="48535" r="48197" b="33979"/>
          <a:stretch/>
        </p:blipFill>
        <p:spPr>
          <a:xfrm>
            <a:off x="12315109" y="3521437"/>
            <a:ext cx="2557266" cy="158302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69770A-5B66-4543-AFE1-006B8B7B8D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29"/>
          <a:stretch/>
        </p:blipFill>
        <p:spPr>
          <a:xfrm>
            <a:off x="9805982" y="261390"/>
            <a:ext cx="2147445" cy="951537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84E331ED-A39E-4E87-902B-10136F0E6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2049"/>
          <a:stretch/>
        </p:blipFill>
        <p:spPr bwMode="auto">
          <a:xfrm>
            <a:off x="8245432" y="5152750"/>
            <a:ext cx="2037269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5F913FE7-E3B8-434B-922C-410FB0E4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44880" y="7010737"/>
            <a:ext cx="3756086" cy="9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26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45AAF00-7D3F-4645-8AA0-949D3597F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8" t="48535" r="27326" b="34657"/>
          <a:stretch/>
        </p:blipFill>
        <p:spPr>
          <a:xfrm>
            <a:off x="9273163" y="2871460"/>
            <a:ext cx="1992304" cy="1015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A8ACBF-96D3-4C0C-B547-FEEE641D2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2" t="48535" r="48197" b="33979"/>
          <a:stretch/>
        </p:blipFill>
        <p:spPr>
          <a:xfrm>
            <a:off x="9007336" y="1377438"/>
            <a:ext cx="1640087" cy="101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B1F24-2260-42C4-8657-EBFD9076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502" y="419382"/>
            <a:ext cx="7500786" cy="922130"/>
          </a:xfrm>
        </p:spPr>
        <p:txBody>
          <a:bodyPr>
            <a:normAutofit fontScale="90000"/>
          </a:bodyPr>
          <a:lstStyle/>
          <a:p>
            <a:r>
              <a:rPr lang="en-GB" dirty="0"/>
              <a:t>RHUL Publications and Paper Editor (</a:t>
            </a:r>
            <a:r>
              <a:rPr lang="en-GB" dirty="0">
                <a:solidFill>
                  <a:srgbClr val="FF0000"/>
                </a:solidFill>
              </a:rPr>
              <a:t>**</a:t>
            </a:r>
            <a:r>
              <a:rPr lang="en-GB" dirty="0"/>
              <a:t>): Run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BEA08-273F-4749-9767-6A2AA627C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851391" y="6196832"/>
            <a:ext cx="252000" cy="252000"/>
          </a:xfrm>
        </p:spPr>
        <p:txBody>
          <a:bodyPr/>
          <a:lstStyle/>
          <a:p>
            <a:fld id="{6B49BB3D-90E4-C946-BCF9-8FBC622A1A0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5CEA2-14AD-4E19-AA20-72DFEE45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347" y="1891194"/>
            <a:ext cx="8229600" cy="4363278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</a:rPr>
              <a:t>Resonant new physics</a:t>
            </a:r>
            <a:endParaRPr lang="en-GB" sz="20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Dilepton resonances at √s= 7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(~40 pb</a:t>
            </a:r>
            <a:r>
              <a:rPr lang="en-GB" sz="18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Dilepton resonances at √s= 7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(1 fb</a:t>
            </a:r>
            <a:r>
              <a:rPr lang="en-GB" sz="18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Dilepton resonances at √s= 7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(4.9 pb</a:t>
            </a:r>
            <a:r>
              <a:rPr lang="en-GB" sz="18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500" dirty="0">
              <a:solidFill>
                <a:srgbClr val="0070C0"/>
              </a:solidFill>
            </a:endParaRPr>
          </a:p>
          <a:p>
            <a:pPr marL="344488" lvl="2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Non-resonant new physics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Non-resonant CI &amp; ADD dilepton search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at √s  = 7 </a:t>
            </a:r>
            <a:r>
              <a:rPr lang="en-GB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(~1fb</a:t>
            </a:r>
            <a:r>
              <a:rPr lang="en-GB" sz="2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GB" sz="2000" dirty="0">
                <a:solidFill>
                  <a:srgbClr val="FF0000"/>
                </a:solidFill>
              </a:rPr>
              <a:t>**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Non-resonant CI &amp; ADD dilepton search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at √s  = 7 </a:t>
            </a:r>
            <a:r>
              <a:rPr lang="en-GB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(~5fb</a:t>
            </a:r>
            <a:r>
              <a:rPr lang="en-GB" sz="2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GB" sz="2000" dirty="0">
                <a:solidFill>
                  <a:srgbClr val="FF0000"/>
                </a:solidFill>
              </a:rPr>
              <a:t>**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Non-resonant CI &amp; ADD dilepton search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at √s  = 8 </a:t>
            </a:r>
            <a:r>
              <a:rPr lang="en-GB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(~1fb</a:t>
            </a:r>
            <a:r>
              <a:rPr lang="en-GB" sz="2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GB" sz="2000" dirty="0">
                <a:solidFill>
                  <a:srgbClr val="FF0000"/>
                </a:solidFill>
              </a:rPr>
              <a:t>**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500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70C0"/>
                </a:solidFill>
              </a:rPr>
              <a:t>Diphoton non-resonant new physics</a:t>
            </a:r>
            <a:endParaRPr lang="en-GB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Extra Dimensions using diphoton events in 7 </a:t>
            </a:r>
            <a:r>
              <a:rPr lang="en-GB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 ( ~1fb</a:t>
            </a:r>
            <a:r>
              <a:rPr lang="en-GB" sz="18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ee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 + ~ 2fb</a:t>
            </a:r>
            <a:r>
              <a:rPr lang="en-GB" sz="18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gg</a:t>
            </a:r>
            <a:r>
              <a:rPr lang="en-GB" sz="1800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GB" sz="2000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Extra Dimensions using diphoton events in 7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TeV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 ~5fb</a:t>
            </a:r>
            <a:r>
              <a:rPr lang="en-GB" sz="1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69770A-5B66-4543-AFE1-006B8B7B8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09"/>
          <a:stretch/>
        </p:blipFill>
        <p:spPr>
          <a:xfrm>
            <a:off x="9866250" y="286881"/>
            <a:ext cx="2147445" cy="96418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418736" y="7138223"/>
            <a:ext cx="1248697" cy="58010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8139BD-09BE-46A5-9CCB-BF579B48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8" t="48535" r="27326" b="34657"/>
          <a:stretch/>
        </p:blipFill>
        <p:spPr>
          <a:xfrm>
            <a:off x="12275647" y="5810869"/>
            <a:ext cx="2604179" cy="13273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34987" y="6395682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Z’/G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9C2541-A908-4119-8B07-A3954FF4A1E1}"/>
              </a:ext>
            </a:extLst>
          </p:cNvPr>
          <p:cNvSpPr txBox="1"/>
          <p:nvPr/>
        </p:nvSpPr>
        <p:spPr>
          <a:xfrm>
            <a:off x="4917992" y="4422117"/>
            <a:ext cx="4786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arXiv:1211.1150,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Phys.Rev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D87, 015010 (2013).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62D2F7-8072-47FC-855B-3414DA8E209B}"/>
              </a:ext>
            </a:extLst>
          </p:cNvPr>
          <p:cNvSpPr txBox="1"/>
          <p:nvPr/>
        </p:nvSpPr>
        <p:spPr>
          <a:xfrm>
            <a:off x="4912099" y="3881073"/>
            <a:ext cx="4235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arXiv:1112.4462,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Phys.Lett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B712 (2012) 40-58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915683-7E2A-42BA-8B18-FDE21BD20CF4}"/>
              </a:ext>
            </a:extLst>
          </p:cNvPr>
          <p:cNvSpPr txBox="1"/>
          <p:nvPr/>
        </p:nvSpPr>
        <p:spPr>
          <a:xfrm>
            <a:off x="5818971" y="2558342"/>
            <a:ext cx="4888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arxiv:1108.1582,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Phys.Rev.Lett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. 107 (2011) 272002</a:t>
            </a:r>
            <a:endParaRPr lang="en-GB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3A7F34-6FFA-4A45-9703-53A5A568AACF}"/>
              </a:ext>
            </a:extLst>
          </p:cNvPr>
          <p:cNvSpPr txBox="1"/>
          <p:nvPr/>
        </p:nvSpPr>
        <p:spPr>
          <a:xfrm>
            <a:off x="5809243" y="2164981"/>
            <a:ext cx="4888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arXiv:1103.6218, Phys.Lett.B700:163-180 (2011)</a:t>
            </a: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7FF03B-3BEA-4A32-A942-F7F3981F857D}"/>
              </a:ext>
            </a:extLst>
          </p:cNvPr>
          <p:cNvSpPr txBox="1"/>
          <p:nvPr/>
        </p:nvSpPr>
        <p:spPr>
          <a:xfrm>
            <a:off x="5034521" y="5625111"/>
            <a:ext cx="4888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  arXiv:1112.2194 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Phys.Lett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B710 (2012) 538-556.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155DBD-A37A-4799-A95E-B3D2DE2946EF}"/>
              </a:ext>
            </a:extLst>
          </p:cNvPr>
          <p:cNvSpPr txBox="1"/>
          <p:nvPr/>
        </p:nvSpPr>
        <p:spPr>
          <a:xfrm>
            <a:off x="5126933" y="6071495"/>
            <a:ext cx="3193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arXiv:1210.8389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; 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NJP 15, 043007 (2013)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EC5183-31ED-4139-A14E-80FBA55CD567}"/>
              </a:ext>
            </a:extLst>
          </p:cNvPr>
          <p:cNvSpPr txBox="1"/>
          <p:nvPr/>
        </p:nvSpPr>
        <p:spPr>
          <a:xfrm>
            <a:off x="5824431" y="2997452"/>
            <a:ext cx="2932664" cy="281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arxiv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1209.2535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JHEP 1211 (2012) 138</a:t>
            </a:r>
            <a:endParaRPr lang="en-GB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E7E91A-39B6-41AB-8C9B-A3113689F4E1}"/>
              </a:ext>
            </a:extLst>
          </p:cNvPr>
          <p:cNvSpPr txBox="1"/>
          <p:nvPr/>
        </p:nvSpPr>
        <p:spPr>
          <a:xfrm>
            <a:off x="8320182" y="4280269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Berry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6A256A-890E-49B9-BD21-F000BE94EF2A}"/>
              </a:ext>
            </a:extLst>
          </p:cNvPr>
          <p:cNvSpPr txBox="1"/>
          <p:nvPr/>
        </p:nvSpPr>
        <p:spPr>
          <a:xfrm>
            <a:off x="8339638" y="471359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Berry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A868F7-927D-40CF-AEE0-CC5469C7BA20}"/>
              </a:ext>
            </a:extLst>
          </p:cNvPr>
          <p:cNvSpPr txBox="1"/>
          <p:nvPr/>
        </p:nvSpPr>
        <p:spPr>
          <a:xfrm>
            <a:off x="4915562" y="4833825"/>
            <a:ext cx="5914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arXiv:1407.2410v3</a:t>
            </a:r>
            <a:r>
              <a:rPr lang="en-GB" sz="1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fr-FR" sz="1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J. C (2014) 74:3134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A023F4-A1A2-4574-9A16-DFAA14222D1E}"/>
              </a:ext>
            </a:extLst>
          </p:cNvPr>
          <p:cNvSpPr txBox="1"/>
          <p:nvPr/>
        </p:nvSpPr>
        <p:spPr>
          <a:xfrm>
            <a:off x="8300726" y="382960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Berry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C9464DB4-732E-47C7-B080-B891525CA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2049"/>
          <a:stretch/>
        </p:blipFill>
        <p:spPr bwMode="auto">
          <a:xfrm>
            <a:off x="9343806" y="5209964"/>
            <a:ext cx="1324195" cy="73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102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" name="Rectangle 69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A2F61-A3EE-3B40-B85D-4F0EFD96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90" y="297893"/>
            <a:ext cx="5981278" cy="1684638"/>
          </a:xfrm>
        </p:spPr>
        <p:txBody>
          <a:bodyPr>
            <a:normAutofit/>
          </a:bodyPr>
          <a:lstStyle/>
          <a:p>
            <a:r>
              <a:rPr lang="en-US" sz="4000" dirty="0"/>
              <a:t>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168B-128D-5740-AF2E-1F1D6320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90" y="2051223"/>
            <a:ext cx="5606711" cy="3690551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ea typeface="Corisande"/>
              </a:rPr>
              <a:t>One of two general purpose detectors at the Large Hadron Collider</a:t>
            </a:r>
          </a:p>
          <a:p>
            <a:r>
              <a:rPr lang="en-US" altLang="en-US" sz="2400" dirty="0">
                <a:latin typeface="Arial" panose="020B0604020202020204" pitchFamily="34" charset="0"/>
                <a:ea typeface="Lucida Sans" panose="020B0602030504020204" pitchFamily="34" charset="77"/>
                <a:cs typeface="Times" pitchFamily="2" charset="0"/>
              </a:rPr>
              <a:t>Different subsystems in layers    around collision point to record: 	trajectory,                               	momentum and 		energy of particles</a:t>
            </a:r>
            <a:endParaRPr lang="en-GB" sz="2400" dirty="0"/>
          </a:p>
        </p:txBody>
      </p:sp>
      <p:pic>
        <p:nvPicPr>
          <p:cNvPr id="1025" name="Picture 14" descr="/var/folders/vv/p3pjlrzc8xjgz30059b9jy5r0002bj/T/com.microsoft.Word/WebArchiveCopyPasteTempFiles/0803012_01-A4-at-144-dpi.jpg">
            <a:extLst>
              <a:ext uri="{FF2B5EF4-FFF2-40B4-BE49-F238E27FC236}">
                <a16:creationId xmlns:a16="http://schemas.microsoft.com/office/drawing/2014/main" id="{C8F1070A-CA98-614B-AA67-D1C5AEA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b="2754"/>
          <a:stretch>
            <a:fillRect/>
          </a:stretch>
        </p:blipFill>
        <p:spPr bwMode="auto">
          <a:xfrm>
            <a:off x="5900478" y="3020155"/>
            <a:ext cx="5947592" cy="35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7AA10A9-2F13-494B-84B5-4D6DFE19B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37" y="201356"/>
            <a:ext cx="3509318" cy="2631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866AA-01D4-8140-BDBE-6A93775D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9DE96-FC7B-0541-BF39-118EE75C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154457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95341-7325-DD47-869C-4436F2B0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dirty="0"/>
              <a:t>ATLAS Collaboration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AFF9E-9FE1-4E6F-8680-561D6BB3D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561703" cy="4303464"/>
          </a:xfrm>
        </p:spPr>
        <p:txBody>
          <a:bodyPr>
            <a:normAutofit/>
          </a:bodyPr>
          <a:lstStyle/>
          <a:p>
            <a:r>
              <a:rPr lang="en-US" sz="2400" dirty="0"/>
              <a:t>Worldwide effort</a:t>
            </a:r>
          </a:p>
          <a:p>
            <a:pPr lvl="1"/>
            <a:r>
              <a:rPr lang="en-US" sz="2000" dirty="0"/>
              <a:t>Beyond the scientific authorship, significant engineering effort: ~1000 people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2057C-4A78-3F42-80D2-94359701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7800E-6825-2F42-AA7B-E18E73C4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AB540-2A78-4FD9-97A5-C51874EDA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1" t="26621" r="18140" b="9306"/>
          <a:stretch/>
        </p:blipFill>
        <p:spPr>
          <a:xfrm>
            <a:off x="5662027" y="1671568"/>
            <a:ext cx="6526924" cy="4394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E33BE-18BB-4836-BA0E-8FB031D46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8" t="53563" r="77529" b="40414"/>
          <a:stretch/>
        </p:blipFill>
        <p:spPr>
          <a:xfrm>
            <a:off x="5780689" y="2425330"/>
            <a:ext cx="1376855" cy="413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CCF5B1-CB67-436C-B36B-13366DF62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4" t="53563" r="56899" b="41113"/>
          <a:stretch/>
        </p:blipFill>
        <p:spPr>
          <a:xfrm>
            <a:off x="7480154" y="2425330"/>
            <a:ext cx="1042731" cy="365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750563-D70E-4668-AA4B-DA45ABD44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27" t="55427" r="33298" b="41074"/>
          <a:stretch/>
        </p:blipFill>
        <p:spPr>
          <a:xfrm>
            <a:off x="8954812" y="2511858"/>
            <a:ext cx="1200808" cy="239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3005A3-8BFF-4432-96AE-6F24AC441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06" t="55427" r="10851" b="39812"/>
          <a:stretch/>
        </p:blipFill>
        <p:spPr>
          <a:xfrm>
            <a:off x="10320316" y="2511858"/>
            <a:ext cx="1376855" cy="326514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DE0B7C-C89B-40F4-92B1-D7D1CEA7E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622" y="227661"/>
            <a:ext cx="2147445" cy="11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1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8FC3E-D899-E842-9101-2A5F40D9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ATLAS UK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E754EB-339B-4BCC-9C50-870DEBF7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76" y="1499508"/>
            <a:ext cx="5010807" cy="4303464"/>
          </a:xfrm>
        </p:spPr>
        <p:txBody>
          <a:bodyPr>
            <a:normAutofit/>
          </a:bodyPr>
          <a:lstStyle/>
          <a:p>
            <a:r>
              <a:rPr lang="en-US" sz="2400" dirty="0"/>
              <a:t>14 universities + RAL PPD</a:t>
            </a:r>
          </a:p>
          <a:p>
            <a:pPr lvl="1"/>
            <a:r>
              <a:rPr lang="en-US" dirty="0"/>
              <a:t>PPD has good links with all</a:t>
            </a:r>
            <a:br>
              <a:rPr lang="en-US" dirty="0"/>
            </a:br>
            <a:r>
              <a:rPr lang="en-US" dirty="0"/>
              <a:t>ATLAS UK universities</a:t>
            </a:r>
          </a:p>
          <a:p>
            <a:r>
              <a:rPr lang="en-US" sz="2400" dirty="0"/>
              <a:t>RAL also hosts the UK Tier-1 computing </a:t>
            </a:r>
            <a:r>
              <a:rPr lang="en-US" sz="2400" dirty="0" err="1"/>
              <a:t>centre</a:t>
            </a:r>
            <a:endParaRPr lang="en-US" sz="2400" dirty="0"/>
          </a:p>
          <a:p>
            <a:pPr lvl="1"/>
            <a:r>
              <a:rPr lang="en-US" dirty="0"/>
              <a:t>Dedicated internet link to CERN</a:t>
            </a:r>
          </a:p>
          <a:p>
            <a:pPr lvl="1"/>
            <a:r>
              <a:rPr lang="en-US" dirty="0"/>
              <a:t>Complete copy of LHC raw data</a:t>
            </a:r>
          </a:p>
          <a:p>
            <a:endParaRPr lang="en-US" sz="2000" dirty="0"/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41A10621-4058-684E-8A32-C7BB7C6AD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1" r="2" b="2"/>
          <a:stretch/>
        </p:blipFill>
        <p:spPr>
          <a:xfrm>
            <a:off x="5722883" y="1538836"/>
            <a:ext cx="6037482" cy="4224808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3697DBCD-FBAE-4F46-8BB8-0FC9C9B4F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029" y="4382814"/>
            <a:ext cx="3154471" cy="21100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37C8B-E5D2-F042-9731-CBD77CDE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AC249-3462-BA4F-9E6E-9009D86A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45DAAA-266E-4817-9470-FCF71FC58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799" y="204848"/>
            <a:ext cx="2147445" cy="11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0CA8E-CA5F-BA4F-A3C8-E8EFF4C7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dirty="0"/>
              <a:t>RAL ATLAS group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ED013A-D233-458C-A76D-5E057CE3A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GB" sz="2400" dirty="0"/>
              <a:t>​</a:t>
            </a:r>
            <a:r>
              <a:rPr lang="en-US" sz="2400" dirty="0">
                <a:solidFill>
                  <a:srgbClr val="3366FF"/>
                </a:solidFill>
              </a:rPr>
              <a:t>21 staff</a:t>
            </a:r>
            <a:r>
              <a:rPr lang="en-US" sz="2400" dirty="0"/>
              <a:t> (physicists, engineers)</a:t>
            </a:r>
          </a:p>
          <a:p>
            <a:r>
              <a:rPr lang="en-GB" sz="2400" dirty="0"/>
              <a:t>​</a:t>
            </a:r>
            <a:r>
              <a:rPr lang="en-US" sz="2400" dirty="0">
                <a:solidFill>
                  <a:srgbClr val="3366FF"/>
                </a:solidFill>
              </a:rPr>
              <a:t>3 PhD students</a:t>
            </a:r>
            <a:r>
              <a:rPr lang="en-US" sz="2400" dirty="0"/>
              <a:t> (with Glasgow, Warwick, Birmingham)</a:t>
            </a:r>
          </a:p>
          <a:p>
            <a:pPr lvl="1"/>
            <a:r>
              <a:rPr lang="en-US" sz="2000" dirty="0"/>
              <a:t>soon to be 5!</a:t>
            </a:r>
          </a:p>
          <a:p>
            <a:r>
              <a:rPr lang="en-US" sz="2400" dirty="0"/>
              <a:t>Photos not comprehensive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B9F11-4D21-664B-9465-54F875E0C72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2511" b="-2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C7336E-D673-394C-8B5B-086792662F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2" y="3977357"/>
            <a:ext cx="3547110" cy="26606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FCA0D-1AA0-9942-BAC8-3FACBC0C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46B0F-9A97-6748-955E-36AA8EF0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0EC614-F667-418B-B110-AA2079AE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930" y="228600"/>
            <a:ext cx="2147445" cy="11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F9FE1-F120-7342-988E-F2677E53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en-US" sz="4000" dirty="0"/>
              <a:t>RAL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E7CD-4278-D540-8192-264D9E08B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901"/>
            <a:ext cx="6898419" cy="3981813"/>
          </a:xfrm>
        </p:spPr>
        <p:txBody>
          <a:bodyPr>
            <a:noAutofit/>
          </a:bodyPr>
          <a:lstStyle/>
          <a:p>
            <a:r>
              <a:rPr lang="en-GB" sz="2400" dirty="0"/>
              <a:t>Built and operated </a:t>
            </a:r>
            <a:r>
              <a:rPr lang="en-GB" sz="2400" dirty="0" err="1">
                <a:solidFill>
                  <a:srgbClr val="3366FF"/>
                </a:solidFill>
              </a:rPr>
              <a:t>SemiConductor</a:t>
            </a:r>
            <a:r>
              <a:rPr lang="en-GB" sz="2400" dirty="0">
                <a:solidFill>
                  <a:srgbClr val="3366FF"/>
                </a:solidFill>
              </a:rPr>
              <a:t> Tracker</a:t>
            </a:r>
            <a:r>
              <a:rPr lang="en-GB" sz="2400" dirty="0"/>
              <a:t> and </a:t>
            </a:r>
            <a:r>
              <a:rPr lang="en-GB" sz="2400" dirty="0">
                <a:solidFill>
                  <a:srgbClr val="3366FF"/>
                </a:solidFill>
              </a:rPr>
              <a:t>trigger</a:t>
            </a:r>
            <a:r>
              <a:rPr lang="en-GB" sz="2400" dirty="0"/>
              <a:t> systems in Run 1 and 2</a:t>
            </a:r>
          </a:p>
          <a:p>
            <a:r>
              <a:rPr lang="en-GB" sz="2400" dirty="0"/>
              <a:t>Phase-I upgrades: now being installed for Run 3</a:t>
            </a:r>
          </a:p>
          <a:p>
            <a:pPr lvl="1"/>
            <a:r>
              <a:rPr lang="en-GB" sz="2400" dirty="0"/>
              <a:t>​</a:t>
            </a:r>
            <a:r>
              <a:rPr lang="en-GB" dirty="0">
                <a:solidFill>
                  <a:srgbClr val="3366FF"/>
                </a:solidFill>
              </a:rPr>
              <a:t>Level-1 Calorimeter Trigger</a:t>
            </a:r>
            <a:r>
              <a:rPr lang="en-GB" dirty="0"/>
              <a:t> and</a:t>
            </a:r>
            <a:br>
              <a:rPr lang="en-GB" dirty="0"/>
            </a:br>
            <a:r>
              <a:rPr lang="en-GB" dirty="0">
                <a:solidFill>
                  <a:srgbClr val="3366FF"/>
                </a:solidFill>
              </a:rPr>
              <a:t>High Level Trigger</a:t>
            </a:r>
          </a:p>
          <a:p>
            <a:r>
              <a:rPr lang="en-GB" sz="2400" dirty="0"/>
              <a:t>Phase-II upgrades: installation in 2026-8 for Run 4</a:t>
            </a:r>
          </a:p>
          <a:p>
            <a:pPr lvl="1"/>
            <a:r>
              <a:rPr lang="en-GB" sz="2400" dirty="0"/>
              <a:t>​</a:t>
            </a:r>
            <a:r>
              <a:rPr lang="en-GB" dirty="0">
                <a:solidFill>
                  <a:srgbClr val="3366FF"/>
                </a:solidFill>
              </a:rPr>
              <a:t>Level-0 Global Trigger</a:t>
            </a:r>
            <a:r>
              <a:rPr lang="en-GB" dirty="0"/>
              <a:t>, </a:t>
            </a:r>
            <a:r>
              <a:rPr lang="en-GB" dirty="0">
                <a:solidFill>
                  <a:srgbClr val="3366FF"/>
                </a:solidFill>
              </a:rPr>
              <a:t>Event Filter</a:t>
            </a:r>
            <a:r>
              <a:rPr lang="en-GB" dirty="0"/>
              <a:t> and new Inner Tracker (</a:t>
            </a:r>
            <a:r>
              <a:rPr lang="en-GB" dirty="0" err="1">
                <a:solidFill>
                  <a:srgbClr val="3366FF"/>
                </a:solidFill>
              </a:rPr>
              <a:t>ITk</a:t>
            </a:r>
            <a:r>
              <a:rPr lang="en-GB" dirty="0"/>
              <a:t>)</a:t>
            </a:r>
          </a:p>
          <a:p>
            <a:r>
              <a:rPr lang="en-GB" sz="2400" dirty="0"/>
              <a:t>Diverse physics involvement:</a:t>
            </a:r>
          </a:p>
          <a:p>
            <a:pPr lvl="1"/>
            <a:r>
              <a:rPr lang="en-GB" dirty="0"/>
              <a:t>Higgs, searches for new heavy bosons, B-physics</a:t>
            </a:r>
          </a:p>
        </p:txBody>
      </p:sp>
      <p:pic>
        <p:nvPicPr>
          <p:cNvPr id="14" name="Picture 13" descr="IMG_2569">
            <a:extLst>
              <a:ext uri="{FF2B5EF4-FFF2-40B4-BE49-F238E27FC236}">
                <a16:creationId xmlns:a16="http://schemas.microsoft.com/office/drawing/2014/main" id="{42DFDA18-6088-2847-A609-EA1CE7E532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4633" y="168168"/>
            <a:ext cx="2241469" cy="316815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D311A-9985-7348-B329-A6510F65A5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7556" y="3582912"/>
            <a:ext cx="3995623" cy="26570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B241-FA58-6D49-9319-C1CA5B93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B1807-EFC6-474B-B100-0C032756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327978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6BC7-FFE4-BB4E-BF99-98779F00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sz="4000" dirty="0" err="1"/>
              <a:t>ITk</a:t>
            </a:r>
            <a:r>
              <a:rPr lang="en-US" sz="4000" dirty="0"/>
              <a:t>  </a:t>
            </a:r>
            <a:r>
              <a:rPr lang="en-US" sz="4000" dirty="0">
                <a:solidFill>
                  <a:srgbClr val="00B050"/>
                </a:solidFill>
              </a:rPr>
              <a:t>(see Ben’s talk)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B480F-68F6-C149-B506-08C8DBD9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78" y="2431106"/>
            <a:ext cx="7015201" cy="3690551"/>
          </a:xfrm>
        </p:spPr>
        <p:txBody>
          <a:bodyPr>
            <a:normAutofit/>
          </a:bodyPr>
          <a:lstStyle/>
          <a:p>
            <a:r>
              <a:rPr lang="en-GB" sz="2400" dirty="0"/>
              <a:t>​</a:t>
            </a:r>
            <a:r>
              <a:rPr lang="en-GB" sz="2400" dirty="0">
                <a:solidFill>
                  <a:srgbClr val="3366FF"/>
                </a:solidFill>
              </a:rPr>
              <a:t>I</a:t>
            </a:r>
            <a:r>
              <a:rPr lang="en-GB" sz="2400" dirty="0"/>
              <a:t>nner </a:t>
            </a:r>
            <a:r>
              <a:rPr lang="en-GB" sz="2400" dirty="0">
                <a:solidFill>
                  <a:srgbClr val="3366FF"/>
                </a:solidFill>
              </a:rPr>
              <a:t>T</a:t>
            </a:r>
            <a:r>
              <a:rPr lang="en-GB" sz="2400" dirty="0"/>
              <a:t>rac</a:t>
            </a:r>
            <a:r>
              <a:rPr lang="en-GB" sz="2400" dirty="0">
                <a:solidFill>
                  <a:srgbClr val="3366FF"/>
                </a:solidFill>
              </a:rPr>
              <a:t>k</a:t>
            </a:r>
            <a:r>
              <a:rPr lang="en-GB" sz="2400" dirty="0"/>
              <a:t>er is a new all-silicon detector for ATLAS</a:t>
            </a:r>
          </a:p>
          <a:p>
            <a:pPr lvl="1"/>
            <a:r>
              <a:rPr lang="en-GB" dirty="0"/>
              <a:t>will replace the current Inner Detector, when it reaches its end of life in 2026</a:t>
            </a:r>
          </a:p>
          <a:p>
            <a:r>
              <a:rPr lang="en-GB" sz="2400" dirty="0"/>
              <a:t>RAL group working on barrel strips, endcap pixels, and overall reconstruction software</a:t>
            </a:r>
          </a:p>
          <a:p>
            <a:pPr lvl="1"/>
            <a:r>
              <a:rPr lang="en-GB" dirty="0"/>
              <a:t>Design, data acquisition, assembly and eventually operation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5B8929-DE99-7340-9170-46D7328A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1" r="2178" b="-2"/>
          <a:stretch/>
        </p:blipFill>
        <p:spPr>
          <a:xfrm>
            <a:off x="8124168" y="168876"/>
            <a:ext cx="3844034" cy="2631989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51DAE2-CF5D-5A4D-A9E5-0988A2BB3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02" y="3035557"/>
            <a:ext cx="4114800" cy="3086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B380A-16C0-0B4E-A432-CAACB2FC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FDEFF-F565-5F47-8169-C5247EB6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2951382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AD871-9598-F44C-9B2E-1125666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19" y="-3588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Wealth of ATLAS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AE7E73-39C9-2C40-AD13-90F450008E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6218" y="1001864"/>
                <a:ext cx="7827181" cy="5597719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In Runs 2 and 3, LHC collides bunched beams of protons </a:t>
                </a:r>
                <a:r>
                  <a:rPr lang="en-GB" dirty="0">
                    <a:solidFill>
                      <a:srgbClr val="0070C0"/>
                    </a:solidFill>
                  </a:rPr>
                  <a:t>40 million times per second</a:t>
                </a:r>
              </a:p>
              <a:p>
                <a:pPr lvl="1"/>
                <a:r>
                  <a:rPr lang="en-GB" dirty="0"/>
                  <a:t>Every time the bunches cross, multiple protons collide</a:t>
                </a:r>
              </a:p>
              <a:p>
                <a:pPr lvl="1"/>
                <a:r>
                  <a:rPr lang="en-GB" dirty="0"/>
                  <a:t>Typical </a:t>
                </a:r>
                <a:r>
                  <a:rPr lang="en-GB" dirty="0">
                    <a:solidFill>
                      <a:srgbClr val="FF0000"/>
                    </a:solidFill>
                  </a:rPr>
                  <a:t>“pile-up” of 35</a:t>
                </a:r>
                <a:r>
                  <a:rPr lang="en-GB" dirty="0"/>
                  <a:t>, but can be much more</a:t>
                </a:r>
              </a:p>
              <a:p>
                <a:pPr lvl="2"/>
                <a:r>
                  <a:rPr lang="en-GB" dirty="0"/>
                  <a:t>e.g. real example from 2016 with </a:t>
                </a:r>
                <a:r>
                  <a:rPr lang="en-GB" dirty="0">
                    <a:solidFill>
                      <a:srgbClr val="FF0000"/>
                    </a:solidFill>
                  </a:rPr>
                  <a:t>85 collisions</a:t>
                </a:r>
              </a:p>
              <a:p>
                <a:r>
                  <a:rPr lang="en-GB" dirty="0"/>
                  <a:t>In Run 4, expect an average of </a:t>
                </a:r>
                <a:r>
                  <a:rPr lang="en-GB" dirty="0">
                    <a:solidFill>
                      <a:srgbClr val="FF0000"/>
                    </a:solidFill>
                  </a:rPr>
                  <a:t>200 collisions</a:t>
                </a:r>
                <a:r>
                  <a:rPr lang="en-GB" dirty="0"/>
                  <a:t> each time bunches cross</a:t>
                </a:r>
              </a:p>
              <a:p>
                <a:r>
                  <a:rPr lang="en-GB" dirty="0"/>
                  <a:t>Interesting collisions at much much lower rate</a:t>
                </a:r>
              </a:p>
              <a:p>
                <a:pPr lvl="1"/>
                <a:r>
                  <a:rPr lang="en-GB" dirty="0"/>
                  <a:t>1 Higgs boson per </a:t>
                </a:r>
                <a:r>
                  <a:rPr lang="en-GB" dirty="0">
                    <a:solidFill>
                      <a:schemeClr val="accent1"/>
                    </a:solidFill>
                  </a:rPr>
                  <a:t>10 billion collisions</a:t>
                </a:r>
                <a:r>
                  <a:rPr lang="en-GB" dirty="0"/>
                  <a:t>, some processes only a few collisions per year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We want just the interesting collisions sitting</a:t>
                </a:r>
                <a:br>
                  <a:rPr lang="en-GB" dirty="0"/>
                </a:br>
                <a:r>
                  <a:rPr lang="en-GB" dirty="0"/>
                  <a:t>in a sea of “pileup” collisions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AE7E73-39C9-2C40-AD13-90F450008E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218" y="1001864"/>
                <a:ext cx="7827181" cy="5597719"/>
              </a:xfrm>
              <a:blipFill>
                <a:blip r:embed="rId3"/>
                <a:stretch>
                  <a:fillRect l="-1403" t="-1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03871A-5A01-DF40-A0B4-17DB48DF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506" y="136525"/>
            <a:ext cx="3429000" cy="3429000"/>
          </a:xfrm>
          <a:prstGeom prst="rect">
            <a:avLst/>
          </a:prstGeom>
        </p:spPr>
      </p:pic>
      <p:pic>
        <p:nvPicPr>
          <p:cNvPr id="12" name="Picture 11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17E0351E-D39F-564F-B7D3-A6A1725E9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62" y="3853016"/>
            <a:ext cx="3787550" cy="25033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F1F55-4E64-F241-8574-C0F6618F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FDD47-039B-B14D-8908-52A6884D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ATLAS activities and studentship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A6699B-4338-4BD5-A184-A7B46BC5DE4B}"/>
              </a:ext>
            </a:extLst>
          </p:cNvPr>
          <p:cNvCxnSpPr>
            <a:cxnSpLocks/>
          </p:cNvCxnSpPr>
          <p:nvPr/>
        </p:nvCxnSpPr>
        <p:spPr>
          <a:xfrm flipV="1">
            <a:off x="6353092" y="2254665"/>
            <a:ext cx="1882120" cy="4973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E89E6F-4267-4DDF-8868-F3487BD2FF21}"/>
              </a:ext>
            </a:extLst>
          </p:cNvPr>
          <p:cNvCxnSpPr>
            <a:cxnSpLocks/>
          </p:cNvCxnSpPr>
          <p:nvPr/>
        </p:nvCxnSpPr>
        <p:spPr>
          <a:xfrm>
            <a:off x="6480313" y="3429000"/>
            <a:ext cx="1415332" cy="7772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523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2063</Words>
  <Application>Microsoft Office PowerPoint</Application>
  <PresentationFormat>Widescreen</PresentationFormat>
  <Paragraphs>318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Arial</vt:lpstr>
      <vt:lpstr>Aril</vt:lpstr>
      <vt:lpstr>Calibri</vt:lpstr>
      <vt:lpstr>Calibri Body</vt:lpstr>
      <vt:lpstr>Calibri Light</vt:lpstr>
      <vt:lpstr>Cambria Math</vt:lpstr>
      <vt:lpstr>Comic Sans MS</vt:lpstr>
      <vt:lpstr>Helvetica</vt:lpstr>
      <vt:lpstr>PT Sans</vt:lpstr>
      <vt:lpstr>Symbol</vt:lpstr>
      <vt:lpstr>Tahoma</vt:lpstr>
      <vt:lpstr>TeXGyreHeros-Regular</vt:lpstr>
      <vt:lpstr>Times New Roman</vt:lpstr>
      <vt:lpstr>Wingdings</vt:lpstr>
      <vt:lpstr>Office Theme</vt:lpstr>
      <vt:lpstr>Exotic particle searches with ATLAS Run 3 data and preparing Tracking software for High Luminosity LHC</vt:lpstr>
      <vt:lpstr>Large Hadron Collider</vt:lpstr>
      <vt:lpstr>ATLAS</vt:lpstr>
      <vt:lpstr>ATLAS Collaboration</vt:lpstr>
      <vt:lpstr>ATLAS UK</vt:lpstr>
      <vt:lpstr>RAL ATLAS group</vt:lpstr>
      <vt:lpstr>RAL activities</vt:lpstr>
      <vt:lpstr>ITk  (see Ben’s talk)</vt:lpstr>
      <vt:lpstr>Wealth of ATLAS data</vt:lpstr>
      <vt:lpstr>ATLAS Track Reconstruction for the HL-LHC</vt:lpstr>
      <vt:lpstr>Improved track reconstruction for Run 4</vt:lpstr>
      <vt:lpstr>The RHUL Group</vt:lpstr>
      <vt:lpstr>Why perform (Exotics) Dilepton Searches?</vt:lpstr>
      <vt:lpstr>What is a Trigger Level Analysis (TLA)?</vt:lpstr>
      <vt:lpstr>What can you search for using a TLA?</vt:lpstr>
      <vt:lpstr>Exotics physics at RHUL</vt:lpstr>
      <vt:lpstr>Studentship outline</vt:lpstr>
      <vt:lpstr>Thanks for listening! Any Questions?</vt:lpstr>
      <vt:lpstr>The Future…  Run 3 </vt:lpstr>
      <vt:lpstr>ATLAS Trigger</vt:lpstr>
      <vt:lpstr>ATLAS High Level Trigger</vt:lpstr>
      <vt:lpstr>Testing the SM of Particle Physics &amp; beyond!</vt:lpstr>
      <vt:lpstr>RHUL Leadership and Long-term Involvement             in High Mass Dilepton Searches</vt:lpstr>
      <vt:lpstr>     Resonant Dilepton Searches</vt:lpstr>
      <vt:lpstr>Non-resonant searches</vt:lpstr>
      <vt:lpstr>RHUL Publications and Editor (**): Run 2</vt:lpstr>
      <vt:lpstr>RHUL Publications and Paper Editor (**): Run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activities and studentship</dc:title>
  <dc:creator>Martin-Haugh, Stewart (STFC,RAL,PPD)</dc:creator>
  <cp:lastModifiedBy>Adye, Tim (STFC,RAL,PPD)</cp:lastModifiedBy>
  <cp:revision>69</cp:revision>
  <cp:lastPrinted>2022-02-11T12:10:52Z</cp:lastPrinted>
  <dcterms:created xsi:type="dcterms:W3CDTF">2021-02-22T20:37:21Z</dcterms:created>
  <dcterms:modified xsi:type="dcterms:W3CDTF">2022-02-14T18:22:55Z</dcterms:modified>
</cp:coreProperties>
</file>