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4294" r:id="rId2"/>
    <p:sldMasterId id="2147484296" r:id="rId3"/>
    <p:sldMasterId id="2147484309" r:id="rId4"/>
  </p:sldMasterIdLst>
  <p:notesMasterIdLst>
    <p:notesMasterId r:id="rId41"/>
  </p:notesMasterIdLst>
  <p:handoutMasterIdLst>
    <p:handoutMasterId r:id="rId42"/>
  </p:handoutMasterIdLst>
  <p:sldIdLst>
    <p:sldId id="698" r:id="rId5"/>
    <p:sldId id="724" r:id="rId6"/>
    <p:sldId id="326" r:id="rId7"/>
    <p:sldId id="726" r:id="rId8"/>
    <p:sldId id="704" r:id="rId9"/>
    <p:sldId id="732" r:id="rId10"/>
    <p:sldId id="703" r:id="rId11"/>
    <p:sldId id="727" r:id="rId12"/>
    <p:sldId id="705" r:id="rId13"/>
    <p:sldId id="735" r:id="rId14"/>
    <p:sldId id="734" r:id="rId15"/>
    <p:sldId id="709" r:id="rId16"/>
    <p:sldId id="710" r:id="rId17"/>
    <p:sldId id="728" r:id="rId18"/>
    <p:sldId id="736" r:id="rId19"/>
    <p:sldId id="712" r:id="rId20"/>
    <p:sldId id="713" r:id="rId21"/>
    <p:sldId id="714" r:id="rId22"/>
    <p:sldId id="715" r:id="rId23"/>
    <p:sldId id="729" r:id="rId24"/>
    <p:sldId id="730" r:id="rId25"/>
    <p:sldId id="737" r:id="rId26"/>
    <p:sldId id="716" r:id="rId27"/>
    <p:sldId id="719" r:id="rId28"/>
    <p:sldId id="720" r:id="rId29"/>
    <p:sldId id="718" r:id="rId30"/>
    <p:sldId id="721" r:id="rId31"/>
    <p:sldId id="708" r:id="rId32"/>
    <p:sldId id="700" r:id="rId33"/>
    <p:sldId id="707" r:id="rId34"/>
    <p:sldId id="722" r:id="rId35"/>
    <p:sldId id="706" r:id="rId36"/>
    <p:sldId id="702" r:id="rId37"/>
    <p:sldId id="717" r:id="rId38"/>
    <p:sldId id="711" r:id="rId39"/>
    <p:sldId id="733" r:id="rId40"/>
  </p:sldIdLst>
  <p:sldSz cx="9906000" cy="6858000" type="A4"/>
  <p:notesSz cx="6811963" cy="9942513"/>
  <p:defaultTextStyle>
    <a:defPPr>
      <a:defRPr lang="en-GB"/>
    </a:defPPr>
    <a:lvl1pPr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1pPr>
    <a:lvl2pPr marL="457200"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2pPr>
    <a:lvl3pPr marL="914400"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3pPr>
    <a:lvl4pPr marL="1371600"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4pPr>
    <a:lvl5pPr marL="1828800"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2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E3FF1"/>
    <a:srgbClr val="900090"/>
    <a:srgbClr val="F9BEFF"/>
    <a:srgbClr val="96DFFF"/>
    <a:srgbClr val="C842E4"/>
    <a:srgbClr val="31EAFF"/>
    <a:srgbClr val="13A634"/>
    <a:srgbClr val="715FFD"/>
    <a:srgbClr val="394BFD"/>
    <a:srgbClr val="7D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5" autoAdjust="0"/>
    <p:restoredTop sz="94610" autoAdjust="0"/>
  </p:normalViewPr>
  <p:slideViewPr>
    <p:cSldViewPr snapToGrid="0">
      <p:cViewPr varScale="1">
        <p:scale>
          <a:sx n="145" d="100"/>
          <a:sy n="145" d="100"/>
        </p:scale>
        <p:origin x="928" y="176"/>
      </p:cViewPr>
      <p:guideLst>
        <p:guide orient="horz" pos="2160"/>
        <p:guide pos="42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2808" y="-96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>
            <a:lvl1pPr algn="l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98788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>
            <a:lvl1pPr algn="r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22588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b" anchorCtr="0" compatLnSpc="1">
            <a:prstTxWarp prst="textNoShape">
              <a:avLst/>
            </a:prstTxWarp>
          </a:bodyPr>
          <a:lstStyle>
            <a:lvl1pPr algn="l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98788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b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5CED8CE8-5666-4A68-BC79-EDC1A484650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08106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>
            <a:lvl1pPr algn="l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>
            <a:lvl1pPr algn="r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6125"/>
            <a:ext cx="5383212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638" y="4721225"/>
            <a:ext cx="4992687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GB" noProof="0"/>
              <a:t>Click to edit Master text styles</a:t>
            </a:r>
          </a:p>
          <a:p>
            <a:pPr lvl="1"/>
            <a:r>
              <a:rPr lang="en-GB" altLang="en-GB" noProof="0"/>
              <a:t>Second level</a:t>
            </a:r>
          </a:p>
          <a:p>
            <a:pPr lvl="2"/>
            <a:r>
              <a:rPr lang="en-GB" altLang="en-GB" noProof="0"/>
              <a:t>Third level</a:t>
            </a:r>
          </a:p>
          <a:p>
            <a:pPr lvl="3"/>
            <a:r>
              <a:rPr lang="en-GB" altLang="en-GB" noProof="0"/>
              <a:t>Fourth level</a:t>
            </a:r>
          </a:p>
          <a:p>
            <a:pPr lvl="4"/>
            <a:r>
              <a:rPr lang="en-GB" altLang="en-GB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b" anchorCtr="0" compatLnSpc="1">
            <a:prstTxWarp prst="textNoShape">
              <a:avLst/>
            </a:prstTxWarp>
          </a:bodyPr>
          <a:lstStyle>
            <a:lvl1pPr algn="l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7213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b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BD8C3639-9B5A-4081-9F33-1411393B58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00859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60400" y="1219200"/>
            <a:ext cx="85852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146300" y="3962400"/>
            <a:ext cx="705485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524000"/>
            <a:ext cx="8258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GB" altLang="en-US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46300" y="3962400"/>
            <a:ext cx="70993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GB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3638"/>
            <a:ext cx="2311400" cy="4572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3638"/>
            <a:ext cx="3136900" cy="4572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3638"/>
            <a:ext cx="2311400" cy="457200"/>
          </a:xfrm>
        </p:spPr>
        <p:txBody>
          <a:bodyPr/>
          <a:lstStyle>
            <a:lvl1pPr>
              <a:defRPr sz="1200"/>
            </a:lvl1pPr>
          </a:lstStyle>
          <a:p>
            <a:fld id="{ABB4307B-2207-4B2D-90A4-47AB593032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06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C3CE3-3A05-4072-A449-BE19058D589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7006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7813"/>
            <a:ext cx="2228850" cy="60309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7813"/>
            <a:ext cx="6534150" cy="60309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E322B-613D-4081-BB9D-AE3F58A384DF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37547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DE00E-A80D-4B23-8072-3D92E3F36214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14456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C56B6-F522-4591-94F9-84D79336782C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74762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B0F89E-0BE2-495A-9E38-4197A8BF54BF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83901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A7FE50-AED6-432F-BD62-CF84A5455ED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55160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0292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699E5-99F6-4573-95CA-C42AA72F0C7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96532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ABD538-ECC4-4255-B313-CA133B5662D9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21373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06475"/>
            <a:ext cx="89154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3733800"/>
            <a:ext cx="89154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44422-E2AC-4B24-89FF-B845C277C6DC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4202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006475"/>
            <a:ext cx="8915400" cy="530225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40477D-253E-4DEE-8978-08CE5641D5F5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9396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A4D2D7-83F5-4541-9D32-B2FDCDFFC81E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78949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Student Open Day - CMS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6364D-B547-A142-BBAA-A98E26EFA8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417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March 2019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61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March 2019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49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March 2019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12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March 2019 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19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March 2019 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8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March 2019 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27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March 2019 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30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March 2019 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91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March 2019 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0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AD42A-E9B0-41D7-904F-8A3A594AA3D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480993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March 2019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272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March 2019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Student Open Day - CMS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18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67383" y="1151930"/>
            <a:ext cx="7971234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7383" y="3545086"/>
            <a:ext cx="7971234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356307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238250" y="473273"/>
            <a:ext cx="7429500" cy="41523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967383" y="4723805"/>
            <a:ext cx="7971234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7383" y="5732859"/>
            <a:ext cx="7971234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051041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967383" y="2268141"/>
            <a:ext cx="7971234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999658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5117455" y="446484"/>
            <a:ext cx="4063008" cy="57775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725537" y="446484"/>
            <a:ext cx="4063008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5537" y="3321844"/>
            <a:ext cx="4063008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011237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140582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259501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5117455" y="1821656"/>
            <a:ext cx="4063008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25537" y="1821656"/>
            <a:ext cx="4063008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49244" y="6536531"/>
            <a:ext cx="402354" cy="275717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21199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725537" y="892969"/>
            <a:ext cx="8454926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35253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006475"/>
            <a:ext cx="4381500" cy="530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FBC05-92F9-41C4-BEE5-B9C42204204E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274355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5117455" y="3580805"/>
            <a:ext cx="4063008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5117455" y="625078"/>
            <a:ext cx="4063008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725537" y="625078"/>
            <a:ext cx="4063008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042664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967383" y="4473773"/>
            <a:ext cx="7971234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967383" y="2979431"/>
            <a:ext cx="7971234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66893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906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15121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18610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967383" y="1151930"/>
            <a:ext cx="7971234" cy="2321719"/>
          </a:xfrm>
          <a:prstGeom prst="rect">
            <a:avLst/>
          </a:prstGeom>
        </p:spPr>
        <p:txBody>
          <a:bodyPr anchor="b"/>
          <a:lstStyle>
            <a:lvl1pPr>
              <a:defRPr sz="5906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7383" y="3536156"/>
            <a:ext cx="7971234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531"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0" algn="ctr">
              <a:spcBef>
                <a:spcPts val="0"/>
              </a:spcBef>
              <a:buSzTx/>
              <a:buNone/>
              <a:defRPr sz="2531" i="1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0" algn="ctr">
              <a:spcBef>
                <a:spcPts val="0"/>
              </a:spcBef>
              <a:buSzTx/>
              <a:buNone/>
              <a:defRPr sz="2531" i="1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0" algn="ctr">
              <a:spcBef>
                <a:spcPts val="0"/>
              </a:spcBef>
              <a:buSzTx/>
              <a:buNone/>
              <a:defRPr sz="2531" i="1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0" algn="ctr">
              <a:spcBef>
                <a:spcPts val="0"/>
              </a:spcBef>
              <a:buSzTx/>
              <a:buNone/>
              <a:defRPr sz="2531" i="1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37368" y="6509742"/>
            <a:ext cx="421590" cy="297389"/>
          </a:xfrm>
          <a:prstGeom prst="rect">
            <a:avLst/>
          </a:prstGeom>
        </p:spPr>
        <p:txBody>
          <a:bodyPr/>
          <a:lstStyle>
            <a:lvl1pPr>
              <a:defRPr sz="1266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017555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967383" y="178594"/>
            <a:ext cx="7971234" cy="884039"/>
          </a:xfrm>
          <a:prstGeom prst="rect">
            <a:avLst/>
          </a:prstGeom>
          <a:solidFill>
            <a:srgbClr val="D6D6D6"/>
          </a:solidFill>
          <a:ln>
            <a:solidFill>
              <a:srgbClr val="929292"/>
            </a:solidFill>
          </a:ln>
        </p:spPr>
        <p:txBody>
          <a:bodyPr>
            <a:noAutofit/>
          </a:bodyPr>
          <a:lstStyle>
            <a:lvl1pPr>
              <a:defRPr sz="5906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xfrm>
            <a:off x="561082" y="1410890"/>
            <a:ext cx="9083725" cy="4670227"/>
          </a:xfrm>
          <a:prstGeom prst="rect">
            <a:avLst/>
          </a:prstGeom>
        </p:spPr>
        <p:txBody>
          <a:bodyPr anchor="t">
            <a:noAutofit/>
          </a:bodyPr>
          <a:lstStyle>
            <a:lvl1pPr marL="625056" indent="-401822">
              <a:spcBef>
                <a:spcPts val="1687"/>
              </a:spcBef>
              <a:buSzPct val="100000"/>
              <a:defRPr sz="2953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37584" indent="-401822">
              <a:spcBef>
                <a:spcPts val="1687"/>
              </a:spcBef>
              <a:buSzPct val="100000"/>
              <a:buChar char="-"/>
              <a:defRPr sz="2531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50112" indent="-401822">
              <a:spcBef>
                <a:spcPts val="1687"/>
              </a:spcBef>
              <a:buSzPct val="100000"/>
              <a:buChar char="-"/>
              <a:defRPr sz="1969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562640" indent="-401822">
              <a:spcBef>
                <a:spcPts val="1687"/>
              </a:spcBef>
              <a:buSzPct val="100000"/>
              <a:buChar char="-"/>
              <a:defRPr sz="1687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75168" indent="-401822">
              <a:spcBef>
                <a:spcPts val="1687"/>
              </a:spcBef>
              <a:buSzPct val="100000"/>
              <a:buChar char="-"/>
              <a:defRPr sz="1687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525914" y="-29498"/>
            <a:ext cx="421590" cy="297389"/>
          </a:xfrm>
          <a:prstGeom prst="rect">
            <a:avLst/>
          </a:prstGeom>
        </p:spPr>
        <p:txBody>
          <a:bodyPr anchor="b"/>
          <a:lstStyle>
            <a:lvl1pPr>
              <a:defRPr sz="1266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500361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967383" y="178594"/>
            <a:ext cx="7971234" cy="884039"/>
          </a:xfrm>
          <a:prstGeom prst="rect">
            <a:avLst/>
          </a:prstGeom>
          <a:solidFill>
            <a:srgbClr val="D6D6D6"/>
          </a:solidFill>
          <a:ln>
            <a:solidFill>
              <a:srgbClr val="929292"/>
            </a:solidFill>
          </a:ln>
        </p:spPr>
        <p:txBody>
          <a:bodyPr>
            <a:noAutofit/>
          </a:bodyPr>
          <a:lstStyle>
            <a:lvl1pPr>
              <a:defRPr sz="5906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idx="1"/>
          </p:nvPr>
        </p:nvSpPr>
        <p:spPr>
          <a:xfrm>
            <a:off x="561082" y="1410890"/>
            <a:ext cx="9083725" cy="4670227"/>
          </a:xfrm>
          <a:prstGeom prst="rect">
            <a:avLst/>
          </a:prstGeom>
        </p:spPr>
        <p:txBody>
          <a:bodyPr anchor="t">
            <a:noAutofit/>
          </a:bodyPr>
          <a:lstStyle>
            <a:lvl1pPr marL="625056" indent="-401822">
              <a:spcBef>
                <a:spcPts val="1687"/>
              </a:spcBef>
              <a:buSzPct val="100000"/>
              <a:defRPr sz="2953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37584" indent="-401822">
              <a:spcBef>
                <a:spcPts val="1687"/>
              </a:spcBef>
              <a:buSzPct val="100000"/>
              <a:buChar char="-"/>
              <a:defRPr sz="2531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50112" indent="-401822">
              <a:spcBef>
                <a:spcPts val="1687"/>
              </a:spcBef>
              <a:buSzPct val="100000"/>
              <a:buChar char="-"/>
              <a:defRPr sz="1969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562640" indent="-401822">
              <a:spcBef>
                <a:spcPts val="1687"/>
              </a:spcBef>
              <a:buSzPct val="100000"/>
              <a:buChar char="-"/>
              <a:defRPr sz="1687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75168" indent="-401822">
              <a:spcBef>
                <a:spcPts val="1687"/>
              </a:spcBef>
              <a:buSzPct val="100000"/>
              <a:buChar char="-"/>
              <a:defRPr sz="1687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525914" y="8930"/>
            <a:ext cx="421590" cy="297389"/>
          </a:xfrm>
          <a:prstGeom prst="rect">
            <a:avLst/>
          </a:prstGeom>
        </p:spPr>
        <p:txBody>
          <a:bodyPr/>
          <a:lstStyle>
            <a:lvl1pPr>
              <a:defRPr sz="1266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81568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C2823-2227-48E8-8AAF-B9E5DAD860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9468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175E5-16AB-4B64-B2C8-BEC48E990EE8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82662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E3995-A210-4BDF-AFA3-6114831AD80C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7638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E1091E-0219-4FFC-A49F-B2755FBD209E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21663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3ADD7-C00C-4B8D-B1D5-510B741DDC2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9015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43717"/>
            <a:ext cx="89154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006475"/>
            <a:ext cx="891540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375400"/>
            <a:ext cx="23114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96818" y="6391275"/>
            <a:ext cx="345136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GB" altLang="en-US"/>
              <a:t>Student Open Day - CMS</a:t>
            </a:r>
            <a:endParaRPr lang="en-GB" altLang="en-US" dirty="0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399213"/>
            <a:ext cx="23114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800" b="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fld id="{C1306BD8-6677-446A-B6D7-F2DF376113CD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 flipV="1">
            <a:off x="410203" y="220876"/>
            <a:ext cx="8917947" cy="709958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96888" y="6327775"/>
            <a:ext cx="89154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75" r:id="rId4"/>
    <p:sldLayoutId id="2147484276" r:id="rId5"/>
    <p:sldLayoutId id="2147484277" r:id="rId6"/>
    <p:sldLayoutId id="2147484293" r:id="rId7"/>
    <p:sldLayoutId id="2147484278" r:id="rId8"/>
    <p:sldLayoutId id="2147484279" r:id="rId9"/>
    <p:sldLayoutId id="2147484280" r:id="rId10"/>
    <p:sldLayoutId id="2147484281" r:id="rId11"/>
    <p:sldLayoutId id="2147484282" r:id="rId12"/>
    <p:sldLayoutId id="2147484283" r:id="rId13"/>
    <p:sldLayoutId id="2147484284" r:id="rId14"/>
    <p:sldLayoutId id="2147484285" r:id="rId15"/>
    <p:sldLayoutId id="2147484286" r:id="rId16"/>
    <p:sldLayoutId id="2147484287" r:id="rId17"/>
    <p:sldLayoutId id="2147484288" r:id="rId18"/>
    <p:sldLayoutId id="2147484289" r:id="rId19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rgbClr val="FF0000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20000"/>
        <a:buFont typeface="Lucida Grande"/>
        <a:buChar char="-"/>
        <a:defRPr sz="2200">
          <a:solidFill>
            <a:srgbClr val="0000FF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Lucida Grande"/>
        <a:buChar char="-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5223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894"/>
            <a:ext cx="2311400" cy="4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en-GB" b="0">
                <a:ea typeface="ＭＳ Ｐゴシック" charset="0"/>
                <a:cs typeface="ＭＳ Ｐゴシック" charset="0"/>
              </a:rPr>
              <a:t>March 2019 </a:t>
            </a: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894"/>
            <a:ext cx="3136900" cy="4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b="0">
                <a:ea typeface="ＭＳ Ｐゴシック" charset="0"/>
                <a:cs typeface="ＭＳ Ｐゴシック" charset="0"/>
              </a:rPr>
              <a:t>Student Open Day - CMS</a:t>
            </a:r>
            <a:endParaRPr lang="en-GB" b="0">
              <a:ea typeface="ＭＳ Ｐゴシック" charset="0"/>
              <a:cs typeface="ＭＳ Ｐゴシック" charset="0"/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894"/>
            <a:ext cx="2311400" cy="4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fld id="{8B3A4605-8AAC-7C43-8D81-43FE74A37AD1}" type="slidenum">
              <a:rPr lang="en-GB" b="0">
                <a:ea typeface="ＭＳ Ｐゴシック" charset="0"/>
                <a:cs typeface="ＭＳ Ｐゴシック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GB" b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06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March 2019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GB"/>
              <a:t>Student Open Day - CMS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9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725537" y="178594"/>
            <a:ext cx="8454926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725537" y="1821656"/>
            <a:ext cx="8454926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68480" y="6536531"/>
            <a:ext cx="363882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125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793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  <p:sldLayoutId id="2147484323" r:id="rId14"/>
    <p:sldLayoutId id="2147484324" r:id="rId15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9.emf"/><Relationship Id="rId7" Type="http://schemas.openxmlformats.org/officeDocument/2006/relationships/image" Target="../media/image62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21.emf"/><Relationship Id="rId9" Type="http://schemas.openxmlformats.org/officeDocument/2006/relationships/image" Target="../media/image5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410F71-ED7C-0045-A653-4478331BC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" t="29000" r="-2126" b="8334"/>
          <a:stretch/>
        </p:blipFill>
        <p:spPr>
          <a:xfrm>
            <a:off x="0" y="1554480"/>
            <a:ext cx="10345867" cy="4297680"/>
          </a:xfrm>
          <a:prstGeom prst="rect">
            <a:avLst/>
          </a:prstGeom>
          <a:solidFill>
            <a:srgbClr val="FF0000">
              <a:alpha val="99000"/>
            </a:srgbClr>
          </a:solidFill>
        </p:spPr>
      </p:pic>
      <p:sp>
        <p:nvSpPr>
          <p:cNvPr id="63490" name="Text Box 6"/>
          <p:cNvSpPr txBox="1">
            <a:spLocks noChangeArrowheads="1"/>
          </p:cNvSpPr>
          <p:nvPr/>
        </p:nvSpPr>
        <p:spPr bwMode="auto">
          <a:xfrm>
            <a:off x="2551701" y="501519"/>
            <a:ext cx="5305034" cy="6463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3600" b="0" dirty="0">
                <a:solidFill>
                  <a:schemeClr val="bg1"/>
                </a:solidFill>
              </a:rPr>
              <a:t>CMS Experiment </a:t>
            </a:r>
          </a:p>
        </p:txBody>
      </p:sp>
      <p:sp>
        <p:nvSpPr>
          <p:cNvPr id="63491" name="Text Box 8"/>
          <p:cNvSpPr txBox="1">
            <a:spLocks noChangeArrowheads="1"/>
          </p:cNvSpPr>
          <p:nvPr/>
        </p:nvSpPr>
        <p:spPr bwMode="auto">
          <a:xfrm>
            <a:off x="3154953" y="6083407"/>
            <a:ext cx="3833101" cy="40011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b="0" dirty="0">
                <a:solidFill>
                  <a:schemeClr val="bg1"/>
                </a:solidFill>
              </a:rPr>
              <a:t>C. H. Shepherd-Themistocleous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B46CC7-FC93-E14B-8533-55CE20A3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C71F3-23D5-2342-91D7-C23EA38DF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36364D-B547-A142-BBAA-A98E26EFA85E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074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20F17-8343-0B47-A834-1206ECC3A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ECAL Project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329B6-5135-FB4D-81CB-8F8BB15D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D7F2A-FF9F-AB44-8320-BA0CB20A8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BB8BC-20BF-114B-AC2F-99D4B5AD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10</a:t>
            </a:fld>
            <a:endParaRPr lang="en-GB" altLang="en-US" dirty="0"/>
          </a:p>
        </p:txBody>
      </p:sp>
      <p:sp>
        <p:nvSpPr>
          <p:cNvPr id="7" name="You will develop improved electron/photon trigger algorithms to harness the improvements offered by the ECAL upgrade…">
            <a:extLst>
              <a:ext uri="{FF2B5EF4-FFF2-40B4-BE49-F238E27FC236}">
                <a16:creationId xmlns:a16="http://schemas.microsoft.com/office/drawing/2014/main" id="{CBB1A834-EEFD-5F40-B0BF-D248726A72E8}"/>
              </a:ext>
            </a:extLst>
          </p:cNvPr>
          <p:cNvSpPr txBox="1">
            <a:spLocks/>
          </p:cNvSpPr>
          <p:nvPr/>
        </p:nvSpPr>
        <p:spPr bwMode="auto">
          <a:xfrm>
            <a:off x="113587" y="586324"/>
            <a:ext cx="9549570" cy="304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0000"/>
                </a:solidFill>
                <a:latin typeface="+mn-lt"/>
                <a:ea typeface="ＭＳ Ｐゴシック" charset="0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Lucida Grande"/>
              <a:buChar char="-"/>
              <a:defRPr sz="2200">
                <a:solidFill>
                  <a:srgbClr val="0000FF"/>
                </a:solidFill>
                <a:latin typeface="+mn-lt"/>
                <a:ea typeface="ＭＳ Ｐゴシック" charset="0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250112" lvl="1">
              <a:spcBef>
                <a:spcPts val="844"/>
              </a:spcBef>
              <a:buFont typeface="Wingdings" pitchFamily="2" charset="2"/>
              <a:buChar char="•"/>
              <a:defRPr sz="3300" b="1" u="sng">
                <a:latin typeface="Helvetica"/>
                <a:ea typeface="Helvetica"/>
                <a:cs typeface="Helvetica"/>
                <a:sym typeface="Helvetica"/>
              </a:defRPr>
            </a:pPr>
            <a:endParaRPr lang="en-GB" sz="3300" b="1" u="sng" kern="0" dirty="0">
              <a:latin typeface="Helvetica"/>
              <a:ea typeface="Helvetica"/>
              <a:cs typeface="Helvetica"/>
              <a:sym typeface="Helvetica"/>
            </a:endParaRPr>
          </a:p>
          <a:p>
            <a:pPr>
              <a:spcBef>
                <a:spcPts val="844"/>
              </a:spcBef>
              <a:defRPr sz="3300"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300" u="sng" kern="0" dirty="0">
                <a:latin typeface="Helvetica"/>
                <a:ea typeface="Helvetica"/>
                <a:cs typeface="Helvetica"/>
                <a:sym typeface="Helvetica"/>
              </a:rPr>
              <a:t>D</a:t>
            </a:r>
            <a:r>
              <a:rPr lang="en-GB" sz="3300" b="1" u="sng" kern="0" dirty="0">
                <a:latin typeface="Helvetica"/>
                <a:ea typeface="Helvetica"/>
                <a:cs typeface="Helvetica"/>
                <a:sym typeface="Helvetica"/>
              </a:rPr>
              <a:t>evelopment of improved electron/photon trigger algorithms to harness the improvements offered by the ECAL upgrade</a:t>
            </a:r>
          </a:p>
          <a:p>
            <a:pPr marL="848290" lvl="1" indent="0">
              <a:spcBef>
                <a:spcPts val="844"/>
              </a:spcBef>
              <a:buFont typeface="Wingdings" pitchFamily="2" charset="2"/>
              <a:buNone/>
              <a:defRPr sz="2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600" b="1" kern="0" dirty="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rPr>
              <a:t>- Factor of 25 better granularity</a:t>
            </a:r>
            <a:r>
              <a:rPr lang="en-GB" sz="2600" b="0" kern="0" dirty="0">
                <a:latin typeface="Helvetica"/>
                <a:ea typeface="Helvetica"/>
                <a:cs typeface="Helvetica"/>
                <a:sym typeface="Helvetica"/>
              </a:rPr>
              <a:t> available to Level-1 trigger </a:t>
            </a:r>
          </a:p>
          <a:p>
            <a:pPr marL="1562640" lvl="2">
              <a:spcBef>
                <a:spcPts val="844"/>
              </a:spcBef>
              <a:defRPr sz="2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600" b="1" kern="0" dirty="0">
                <a:latin typeface="Helvetica"/>
                <a:ea typeface="Helvetica"/>
                <a:cs typeface="Helvetica"/>
                <a:sym typeface="Helvetica"/>
              </a:rPr>
              <a:t>Advanced clustering algorithms possible</a:t>
            </a:r>
            <a:r>
              <a:rPr lang="en-GB" sz="2600" b="0" kern="0" dirty="0">
                <a:latin typeface="Helvetica"/>
                <a:ea typeface="Helvetica"/>
                <a:cs typeface="Helvetica"/>
                <a:sym typeface="Helvetica"/>
              </a:rPr>
              <a:t> in powerful FPGAs</a:t>
            </a:r>
          </a:p>
          <a:p>
            <a:pPr marL="848290" lvl="1" indent="0">
              <a:spcBef>
                <a:spcPts val="844"/>
              </a:spcBef>
              <a:buFont typeface="Wingdings" pitchFamily="2" charset="2"/>
              <a:buNone/>
              <a:defRPr sz="2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600" b="1" kern="0" dirty="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rPr>
              <a:t>- Much improved rejection of anomalous signals</a:t>
            </a:r>
            <a:r>
              <a:rPr lang="en-GB" sz="2600" b="0" kern="0" dirty="0">
                <a:latin typeface="Helvetica"/>
                <a:ea typeface="Helvetica"/>
                <a:cs typeface="Helvetica"/>
                <a:sym typeface="Helvetica"/>
              </a:rPr>
              <a:t> in the ECAL photodetectors</a:t>
            </a:r>
          </a:p>
          <a:p>
            <a:pPr marL="1562640" lvl="2">
              <a:spcBef>
                <a:spcPts val="844"/>
              </a:spcBef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600" b="0" kern="0" dirty="0">
                <a:latin typeface="Helvetica"/>
                <a:ea typeface="Helvetica"/>
                <a:cs typeface="Helvetica"/>
                <a:sym typeface="Helvetica"/>
              </a:rPr>
              <a:t>due to new on-detector electronics with much shorter pulse shaping</a:t>
            </a:r>
          </a:p>
        </p:txBody>
      </p:sp>
      <p:pic>
        <p:nvPicPr>
          <p:cNvPr id="8" name="do-pixels.php.jpg" descr="do-pixels.php.jpg">
            <a:extLst>
              <a:ext uri="{FF2B5EF4-FFF2-40B4-BE49-F238E27FC236}">
                <a16:creationId xmlns:a16="http://schemas.microsoft.com/office/drawing/2014/main" id="{0A363883-2D30-8546-A1B2-FECD87CC7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9490" y="3478506"/>
            <a:ext cx="1785938" cy="178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do-pixels.php2.jpg" descr="do-pixels.php2.jpg">
            <a:extLst>
              <a:ext uri="{FF2B5EF4-FFF2-40B4-BE49-F238E27FC236}">
                <a16:creationId xmlns:a16="http://schemas.microsoft.com/office/drawing/2014/main" id="{E8B14BE4-A0C9-2246-A500-62E0BBABD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345" y="3478506"/>
            <a:ext cx="1785938" cy="178593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Current">
            <a:extLst>
              <a:ext uri="{FF2B5EF4-FFF2-40B4-BE49-F238E27FC236}">
                <a16:creationId xmlns:a16="http://schemas.microsoft.com/office/drawing/2014/main" id="{702056D9-4B6F-F647-943E-E8F2BE4690B1}"/>
              </a:ext>
            </a:extLst>
          </p:cNvPr>
          <p:cNvSpPr txBox="1"/>
          <p:nvPr/>
        </p:nvSpPr>
        <p:spPr>
          <a:xfrm>
            <a:off x="994498" y="2957802"/>
            <a:ext cx="1083631" cy="40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100" u="sng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buNone/>
            </a:pPr>
            <a:r>
              <a:rPr sz="2180" dirty="0"/>
              <a:t>Current</a:t>
            </a:r>
          </a:p>
        </p:txBody>
      </p:sp>
      <p:sp>
        <p:nvSpPr>
          <p:cNvPr id="11" name="Upgrade">
            <a:extLst>
              <a:ext uri="{FF2B5EF4-FFF2-40B4-BE49-F238E27FC236}">
                <a16:creationId xmlns:a16="http://schemas.microsoft.com/office/drawing/2014/main" id="{2174A154-B5AA-2F46-905D-AB3ADDB880A8}"/>
              </a:ext>
            </a:extLst>
          </p:cNvPr>
          <p:cNvSpPr txBox="1"/>
          <p:nvPr/>
        </p:nvSpPr>
        <p:spPr>
          <a:xfrm>
            <a:off x="2938127" y="2957802"/>
            <a:ext cx="1208664" cy="40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100" u="sng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buNone/>
            </a:pPr>
            <a:r>
              <a:rPr sz="2180" dirty="0"/>
              <a:t>Upgrade</a:t>
            </a:r>
          </a:p>
        </p:txBody>
      </p:sp>
      <p:sp>
        <p:nvSpPr>
          <p:cNvPr id="12" name="25x better trigger granularity">
            <a:extLst>
              <a:ext uri="{FF2B5EF4-FFF2-40B4-BE49-F238E27FC236}">
                <a16:creationId xmlns:a16="http://schemas.microsoft.com/office/drawing/2014/main" id="{7CCC9FA4-50EC-424C-9F25-679BE2DD456F}"/>
              </a:ext>
            </a:extLst>
          </p:cNvPr>
          <p:cNvSpPr txBox="1"/>
          <p:nvPr/>
        </p:nvSpPr>
        <p:spPr>
          <a:xfrm>
            <a:off x="505764" y="5357059"/>
            <a:ext cx="4239943" cy="44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buNone/>
            </a:pPr>
            <a:r>
              <a:rPr sz="2391" dirty="0"/>
              <a:t>25x better trigger granularity</a:t>
            </a:r>
          </a:p>
        </p:txBody>
      </p:sp>
      <p:sp>
        <p:nvSpPr>
          <p:cNvPr id="13" name="Much better “spike” rejection">
            <a:extLst>
              <a:ext uri="{FF2B5EF4-FFF2-40B4-BE49-F238E27FC236}">
                <a16:creationId xmlns:a16="http://schemas.microsoft.com/office/drawing/2014/main" id="{D9CBD079-DA3C-EA4F-8FAE-9E5FDE056B03}"/>
              </a:ext>
            </a:extLst>
          </p:cNvPr>
          <p:cNvSpPr txBox="1"/>
          <p:nvPr/>
        </p:nvSpPr>
        <p:spPr>
          <a:xfrm>
            <a:off x="4981018" y="5365989"/>
            <a:ext cx="4344138" cy="44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buNone/>
            </a:pPr>
            <a:r>
              <a:rPr sz="2391" dirty="0"/>
              <a:t>Much better “spike” rejection</a:t>
            </a:r>
          </a:p>
        </p:txBody>
      </p:sp>
      <p:pic>
        <p:nvPicPr>
          <p:cNvPr id="14" name="Screen Shot 2017-07-24 at 11.45.13.png" descr="Screen Shot 2017-07-24 at 11.45.13.png">
            <a:extLst>
              <a:ext uri="{FF2B5EF4-FFF2-40B4-BE49-F238E27FC236}">
                <a16:creationId xmlns:a16="http://schemas.microsoft.com/office/drawing/2014/main" id="{A2651627-BB09-8B4F-8E3F-2FE1A6FEC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06106" y="3332724"/>
            <a:ext cx="2179155" cy="2077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spike_pulse_shape.png" descr="spike_pulse_shape.png">
            <a:extLst>
              <a:ext uri="{FF2B5EF4-FFF2-40B4-BE49-F238E27FC236}">
                <a16:creationId xmlns:a16="http://schemas.microsoft.com/office/drawing/2014/main" id="{354ED744-9BD2-8A43-B1A7-DD7111284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06313" y="3304284"/>
            <a:ext cx="2682486" cy="213438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Current">
            <a:extLst>
              <a:ext uri="{FF2B5EF4-FFF2-40B4-BE49-F238E27FC236}">
                <a16:creationId xmlns:a16="http://schemas.microsoft.com/office/drawing/2014/main" id="{B41DD817-AA37-DD48-8244-E38B60256B36}"/>
              </a:ext>
            </a:extLst>
          </p:cNvPr>
          <p:cNvSpPr txBox="1"/>
          <p:nvPr/>
        </p:nvSpPr>
        <p:spPr>
          <a:xfrm>
            <a:off x="5512920" y="2956372"/>
            <a:ext cx="1083631" cy="40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100" u="sng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buNone/>
            </a:pPr>
            <a:r>
              <a:rPr sz="2180" dirty="0"/>
              <a:t>Current</a:t>
            </a:r>
          </a:p>
        </p:txBody>
      </p:sp>
      <p:sp>
        <p:nvSpPr>
          <p:cNvPr id="17" name="Upgrade">
            <a:extLst>
              <a:ext uri="{FF2B5EF4-FFF2-40B4-BE49-F238E27FC236}">
                <a16:creationId xmlns:a16="http://schemas.microsoft.com/office/drawing/2014/main" id="{34F6728E-04CC-5243-AE39-781B14281C76}"/>
              </a:ext>
            </a:extLst>
          </p:cNvPr>
          <p:cNvSpPr txBox="1"/>
          <p:nvPr/>
        </p:nvSpPr>
        <p:spPr>
          <a:xfrm>
            <a:off x="7691352" y="2956372"/>
            <a:ext cx="1208664" cy="40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100" u="sng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buNone/>
            </a:pPr>
            <a:r>
              <a:rPr sz="2180" dirty="0"/>
              <a:t>Upgrade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05E673-0E40-8043-896B-B14FD4DA9715}"/>
              </a:ext>
            </a:extLst>
          </p:cNvPr>
          <p:cNvSpPr txBox="1"/>
          <p:nvPr/>
        </p:nvSpPr>
        <p:spPr>
          <a:xfrm>
            <a:off x="643345" y="5959736"/>
            <a:ext cx="496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Supervisors: Dr. D.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Petyt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, Dr. H. Heath (Bristol)</a:t>
            </a:r>
          </a:p>
        </p:txBody>
      </p:sp>
    </p:spTree>
    <p:extLst>
      <p:ext uri="{BB962C8B-B14F-4D97-AF65-F5344CB8AC3E}">
        <p14:creationId xmlns:p14="http://schemas.microsoft.com/office/powerpoint/2010/main" val="3566260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3C00-6FCD-0B43-9638-F70F1F3A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20182"/>
            <a:ext cx="89154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Track Finder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5FE2C-2D4F-C743-84D5-0C12920E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March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FD56-07AA-EF41-84C8-E8A03516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Student Open Day - CMS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064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07FDB-486C-704B-894E-EF3C2A02C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Finder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BEBA1-4028-F948-847C-FD143A00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E3FA8-571D-1246-B270-FD2CC998B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F05EE-33EE-3D4D-A576-01539ABB7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12</a:t>
            </a:fld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336FBC-5A1F-C445-9878-4988151A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93" y="1645463"/>
            <a:ext cx="4461087" cy="20363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01A1CCA-41BD-694A-97D0-B071C561360B}"/>
              </a:ext>
            </a:extLst>
          </p:cNvPr>
          <p:cNvGrpSpPr/>
          <p:nvPr/>
        </p:nvGrpSpPr>
        <p:grpSpPr>
          <a:xfrm>
            <a:off x="5235569" y="1895716"/>
            <a:ext cx="3224656" cy="1234208"/>
            <a:chOff x="6206836" y="1641764"/>
            <a:chExt cx="3224656" cy="12342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B97C6AC-4A7C-7749-B02C-CEBF18DB9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8504" y="1641764"/>
              <a:ext cx="3132988" cy="12342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FF8356-DA19-2D4B-84B4-A6D2C98DE264}"/>
                </a:ext>
              </a:extLst>
            </p:cNvPr>
            <p:cNvSpPr txBox="1"/>
            <p:nvPr/>
          </p:nvSpPr>
          <p:spPr>
            <a:xfrm>
              <a:off x="6206836" y="1863436"/>
              <a:ext cx="339437" cy="3954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endParaRPr lang="en-US" sz="1800" b="0" dirty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8B663C9-FD48-F64B-897B-266E1BDB5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11" y="3864957"/>
            <a:ext cx="4206391" cy="19934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C4FF87-0C8E-D24E-A78A-7D0FDC27C363}"/>
              </a:ext>
            </a:extLst>
          </p:cNvPr>
          <p:cNvSpPr txBox="1"/>
          <p:nvPr/>
        </p:nvSpPr>
        <p:spPr>
          <a:xfrm>
            <a:off x="1231468" y="1138673"/>
            <a:ext cx="7443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400" b="0" dirty="0">
                <a:solidFill>
                  <a:srgbClr val="1E3FF1"/>
                </a:solidFill>
                <a:latin typeface="+mn-lt"/>
              </a:rPr>
              <a:t>Silicon tracker to be completely replaced for HL-LHC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5A42F-58DB-1747-B07B-783F27F261E5}"/>
              </a:ext>
            </a:extLst>
          </p:cNvPr>
          <p:cNvSpPr txBox="1"/>
          <p:nvPr/>
        </p:nvSpPr>
        <p:spPr>
          <a:xfrm>
            <a:off x="5673163" y="3910712"/>
            <a:ext cx="37375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400" b="0" dirty="0">
                <a:solidFill>
                  <a:srgbClr val="1E3FF1"/>
                </a:solidFill>
                <a:latin typeface="+mn-lt"/>
              </a:rPr>
              <a:t>Enables track finding at in Level 1 trigger. </a:t>
            </a:r>
          </a:p>
          <a:p>
            <a:pPr algn="l">
              <a:buNone/>
            </a:pPr>
            <a:r>
              <a:rPr lang="en-US" sz="2400" b="0" dirty="0">
                <a:solidFill>
                  <a:srgbClr val="FF0000"/>
                </a:solidFill>
                <a:latin typeface="+mn-lt"/>
              </a:rPr>
              <a:t>Completely new capability</a:t>
            </a:r>
          </a:p>
        </p:txBody>
      </p:sp>
    </p:spTree>
    <p:extLst>
      <p:ext uri="{BB962C8B-B14F-4D97-AF65-F5344CB8AC3E}">
        <p14:creationId xmlns:p14="http://schemas.microsoft.com/office/powerpoint/2010/main" val="759992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613EB-7125-3D4A-BC9A-36A313BFD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Trigger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38C1C-5FDE-344E-AFB0-66FAAE008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38D5D-3C6E-974B-A59A-45E20185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5AEFF-E6F0-734D-8CA0-7ED5A623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13</a:t>
            </a:fld>
            <a:endParaRPr lang="en-GB" altLang="en-US" dirty="0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FAFACA98-9359-FB47-8C58-05C7DF749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968364" y="1247236"/>
            <a:ext cx="2939234" cy="310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7D507B-CC04-804C-A812-2FF819E46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83" y="1604748"/>
            <a:ext cx="4580071" cy="172464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DBCC7C-B368-2249-8A53-471A12AE0B4E}"/>
              </a:ext>
            </a:extLst>
          </p:cNvPr>
          <p:cNvCxnSpPr>
            <a:cxnSpLocks/>
          </p:cNvCxnSpPr>
          <p:nvPr/>
        </p:nvCxnSpPr>
        <p:spPr bwMode="auto">
          <a:xfrm flipV="1">
            <a:off x="4572000" y="2070538"/>
            <a:ext cx="2438400" cy="68097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6E0339-2E2B-2E4D-8BC3-7162DF4B83CD}"/>
              </a:ext>
            </a:extLst>
          </p:cNvPr>
          <p:cNvCxnSpPr>
            <a:cxnSpLocks/>
          </p:cNvCxnSpPr>
          <p:nvPr/>
        </p:nvCxnSpPr>
        <p:spPr bwMode="auto">
          <a:xfrm>
            <a:off x="4580313" y="2736217"/>
            <a:ext cx="2518987" cy="83859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66005A1-CBD9-1442-A7A4-1A3546733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513" y="3759039"/>
            <a:ext cx="1955800" cy="19431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CA5CBF-A713-BD41-BA72-75E8EDAEE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83" y="3585789"/>
            <a:ext cx="1350877" cy="2261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67295-6016-F54F-B550-9304FA376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364" y="4473619"/>
            <a:ext cx="3106795" cy="14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64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FB9EA-E41D-A94C-B360-22CF9DB84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Finder Project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62B99-5542-E84B-9F1A-7827CD2BA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1006475"/>
            <a:ext cx="9046733" cy="53022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1E3FF1"/>
                </a:solidFill>
              </a:rPr>
              <a:t>The challenge: </a:t>
            </a:r>
          </a:p>
          <a:p>
            <a:pPr marL="0" indent="0">
              <a:buNone/>
            </a:pPr>
            <a:r>
              <a:rPr lang="en-US" dirty="0">
                <a:solidFill>
                  <a:srgbClr val="1E3FF1"/>
                </a:solidFill>
              </a:rPr>
              <a:t>    Find tracks in events with 200 interactions every 25ns in 4us. </a:t>
            </a:r>
          </a:p>
          <a:p>
            <a:pPr marL="0" indent="0">
              <a:buNone/>
            </a:pPr>
            <a:endParaRPr lang="en-US" dirty="0">
              <a:solidFill>
                <a:srgbClr val="1E3FF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1E3FF1"/>
                </a:solidFill>
              </a:rPr>
              <a:t>This capability does not currently exist in CMS. </a:t>
            </a:r>
          </a:p>
          <a:p>
            <a:pPr marL="0" indent="0">
              <a:buNone/>
            </a:pPr>
            <a:endParaRPr lang="en-US" dirty="0">
              <a:solidFill>
                <a:srgbClr val="1E3FF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1E3FF1"/>
                </a:solidFill>
              </a:rPr>
              <a:t>High data rates, complex algorithms: Biggest challenge in fast electronics in all of Particle Physics. </a:t>
            </a:r>
          </a:p>
          <a:p>
            <a:pPr marL="0" indent="0">
              <a:buNone/>
            </a:pPr>
            <a:r>
              <a:rPr lang="en-US" dirty="0">
                <a:solidFill>
                  <a:srgbClr val="1E3FF1"/>
                </a:solidFill>
              </a:rPr>
              <a:t>Development of novel algorithms</a:t>
            </a:r>
          </a:p>
          <a:p>
            <a:pPr marL="0" indent="0">
              <a:buNone/>
            </a:pPr>
            <a:r>
              <a:rPr lang="en-US" dirty="0">
                <a:solidFill>
                  <a:srgbClr val="1E3FF1"/>
                </a:solidFill>
              </a:rPr>
              <a:t>Implementation in cutting edge FPGAs (VHDL, HLS)</a:t>
            </a:r>
          </a:p>
          <a:p>
            <a:pPr marL="0" indent="0">
              <a:buNone/>
            </a:pPr>
            <a:r>
              <a:rPr lang="en-US" dirty="0">
                <a:solidFill>
                  <a:srgbClr val="1E3FF1"/>
                </a:solidFill>
              </a:rPr>
              <a:t>Design of readout architecture </a:t>
            </a:r>
          </a:p>
          <a:p>
            <a:pPr marL="0" indent="0">
              <a:buNone/>
            </a:pPr>
            <a:endParaRPr lang="en-US" dirty="0">
              <a:solidFill>
                <a:srgbClr val="1E3FF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1E3FF1"/>
                </a:solidFill>
              </a:rPr>
              <a:t>Supervisors: Dr. Ian Tomalin, Prof. Joel Goldstein (Bristol)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3B1AC-A52B-2E4E-B949-DD21FFCBE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F6362-01AB-2049-ADAF-A9012E7AD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0461D-5DCC-9F45-AD9D-9A68300AB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14422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3C00-6FCD-0B43-9638-F70F1F3A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20182"/>
            <a:ext cx="89154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Level 1 Trigger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5FE2C-2D4F-C743-84D5-0C12920E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+mn-cs"/>
              </a:rPr>
              <a:t>March 2019 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FD56-07AA-EF41-84C8-E8A03516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+mn-cs"/>
              </a:rPr>
              <a:t>Student Open Day - CMS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C4AEE-99C2-A740-8251-CFA7EBD0C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fld id="{B6F15528-21DE-4FAA-801E-634DDDAF4B2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  <a:defRPr/>
              </a:pPr>
              <a:t>15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022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803DB-0061-244A-8EB4-5633BDF7D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 Trigger – Phase 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B29CE-A695-4B4A-9E74-EADD1E42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425C8-92DE-AF44-A040-1EAFC402C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C7DDA-5A2A-B245-86EC-93A8EE6EF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16</a:t>
            </a:fld>
            <a:endParaRPr lang="en-GB" altLang="en-US" dirty="0"/>
          </a:p>
        </p:txBody>
      </p:sp>
      <p:pic>
        <p:nvPicPr>
          <p:cNvPr id="8" name="image.tiff">
            <a:extLst>
              <a:ext uri="{FF2B5EF4-FFF2-40B4-BE49-F238E27FC236}">
                <a16:creationId xmlns:a16="http://schemas.microsoft.com/office/drawing/2014/main" id="{3697933D-A8AA-A34D-BC7E-CBEE4303CFD0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rcRect l="52344"/>
          <a:stretch>
            <a:fillRect/>
          </a:stretch>
        </p:blipFill>
        <p:spPr>
          <a:xfrm>
            <a:off x="6187460" y="1187669"/>
            <a:ext cx="2746333" cy="300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udan-1.jpg">
            <a:extLst>
              <a:ext uri="{FF2B5EF4-FFF2-40B4-BE49-F238E27FC236}">
                <a16:creationId xmlns:a16="http://schemas.microsoft.com/office/drawing/2014/main" id="{66892B2B-423D-8E46-A9E0-BBE5C89F2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8181" y="4346096"/>
            <a:ext cx="2190409" cy="1642807"/>
          </a:xfrm>
          <a:prstGeom prst="rect">
            <a:avLst/>
          </a:prstGeom>
          <a:ln w="12700"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CE1150-C3E6-8B4B-BE2B-39013BCF137F}"/>
              </a:ext>
            </a:extLst>
          </p:cNvPr>
          <p:cNvSpPr txBox="1"/>
          <p:nvPr/>
        </p:nvSpPr>
        <p:spPr>
          <a:xfrm>
            <a:off x="336371" y="1623471"/>
            <a:ext cx="598340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400" b="0" dirty="0">
                <a:solidFill>
                  <a:srgbClr val="900090"/>
                </a:solidFill>
                <a:latin typeface="+mn-lt"/>
              </a:rPr>
              <a:t>Phase 1 upgrade to L1 Calorimeter trigger</a:t>
            </a:r>
          </a:p>
          <a:p>
            <a:pPr algn="l">
              <a:buNone/>
            </a:pPr>
            <a:endParaRPr lang="en-US" sz="2000" b="0" dirty="0">
              <a:solidFill>
                <a:schemeClr val="tx1"/>
              </a:solidFill>
              <a:latin typeface="+mn-lt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1</a:t>
            </a:r>
            <a:r>
              <a:rPr lang="en-US" sz="2000" b="0" baseline="30000" dirty="0">
                <a:solidFill>
                  <a:srgbClr val="1E3FF1"/>
                </a:solidFill>
                <a:latin typeface="+mn-lt"/>
              </a:rPr>
              <a:t>st</a:t>
            </a:r>
            <a:r>
              <a:rPr lang="en-US" sz="2000" b="0" dirty="0">
                <a:solidFill>
                  <a:srgbClr val="1E3FF1"/>
                </a:solidFill>
                <a:latin typeface="+mn-lt"/>
              </a:rPr>
              <a:t> upgrade to CMS trigger.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Novel architecture (Time Multiplex trigger)</a:t>
            </a:r>
          </a:p>
          <a:p>
            <a:pPr marL="1257300" lvl="2" indent="-342900" algn="l">
              <a:buFont typeface="System Font Regular"/>
              <a:buChar char="-"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Whole event one location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Use of large FPGAs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First use of </a:t>
            </a:r>
            <a:r>
              <a:rPr lang="en-US" sz="2000" b="0" dirty="0" err="1">
                <a:solidFill>
                  <a:srgbClr val="FF0000"/>
                </a:solidFill>
                <a:latin typeface="+mn-lt"/>
              </a:rPr>
              <a:t>uTCA</a:t>
            </a:r>
            <a:r>
              <a:rPr lang="en-US" sz="2000" b="0" dirty="0">
                <a:solidFill>
                  <a:srgbClr val="FF0000"/>
                </a:solidFill>
                <a:latin typeface="+mn-lt"/>
              </a:rPr>
              <a:t> on CMS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Build on experience for phase II upgrades</a:t>
            </a:r>
          </a:p>
        </p:txBody>
      </p:sp>
    </p:spTree>
    <p:extLst>
      <p:ext uri="{BB962C8B-B14F-4D97-AF65-F5344CB8AC3E}">
        <p14:creationId xmlns:p14="http://schemas.microsoft.com/office/powerpoint/2010/main" val="296651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A0414-CBF8-E541-818E-7AFD299E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 Trigger – Bringing all together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5AD74-3790-4249-98A9-41C56BBF8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17C82-4056-684F-885A-8968E5083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4A96A-ECBC-2F43-B66C-FA134121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17</a:t>
            </a:fld>
            <a:endParaRPr lang="en-GB" altLang="en-US" dirty="0"/>
          </a:p>
        </p:txBody>
      </p:sp>
      <p:pic>
        <p:nvPicPr>
          <p:cNvPr id="7" name="P2L1T-diag-RJC.pdf">
            <a:extLst>
              <a:ext uri="{FF2B5EF4-FFF2-40B4-BE49-F238E27FC236}">
                <a16:creationId xmlns:a16="http://schemas.microsoft.com/office/drawing/2014/main" id="{CE1C7292-FCC9-574D-9CE2-3A72AF237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8479" y="1451676"/>
            <a:ext cx="4395762" cy="329682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F1EECE-C0EC-FC4B-B876-6B0C0536E77A}"/>
              </a:ext>
            </a:extLst>
          </p:cNvPr>
          <p:cNvSpPr txBox="1"/>
          <p:nvPr/>
        </p:nvSpPr>
        <p:spPr>
          <a:xfrm>
            <a:off x="363012" y="1171978"/>
            <a:ext cx="52739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Bringing offline online</a:t>
            </a:r>
          </a:p>
          <a:p>
            <a:pPr algn="l">
              <a:buNone/>
            </a:pPr>
            <a:endParaRPr lang="en-US" sz="800" b="0" dirty="0">
              <a:solidFill>
                <a:srgbClr val="1E3FF1"/>
              </a:solidFill>
              <a:latin typeface="+mn-lt"/>
            </a:endParaRP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All information from the detectors brought together in the Level 1 trigger. 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Level 1 Trigger constructs elements for making the trigger decision </a:t>
            </a:r>
            <a:endParaRPr lang="en-US" sz="2000" b="0" dirty="0">
              <a:solidFill>
                <a:srgbClr val="1E3FF1"/>
              </a:solidFill>
              <a:latin typeface="+mn-lt"/>
            </a:endParaRPr>
          </a:p>
          <a:p>
            <a:pPr marL="800100" lvl="1" indent="-342900" algn="l">
              <a:buSzPct val="150000"/>
              <a:buFont typeface="System Font Regular"/>
              <a:buChar char="-"/>
            </a:pPr>
            <a:r>
              <a:rPr lang="en-US" sz="2000" b="0" dirty="0">
                <a:solidFill>
                  <a:srgbClr val="C842E4"/>
                </a:solidFill>
                <a:latin typeface="+mn-lt"/>
              </a:rPr>
              <a:t>Jets, electrons, photons, muons, missing energy</a:t>
            </a:r>
          </a:p>
          <a:p>
            <a:pPr marL="800100" lvl="1" indent="-342900" algn="l">
              <a:buSzPct val="150000"/>
              <a:buFont typeface="System Font Regular"/>
              <a:buChar char="-"/>
            </a:pPr>
            <a:r>
              <a:rPr lang="en-US" sz="2000" b="0" dirty="0">
                <a:solidFill>
                  <a:srgbClr val="C842E4"/>
                </a:solidFill>
                <a:latin typeface="+mn-lt"/>
              </a:rPr>
              <a:t>Dealing with ~200 interactions a major challenge</a:t>
            </a:r>
          </a:p>
          <a:p>
            <a:pPr marL="800100" lvl="1" indent="-342900" algn="l">
              <a:buSzPct val="150000"/>
              <a:buFont typeface="System Font Regular"/>
              <a:buChar char="-"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Sophisticated jet reconstruction possible. Tracks available for first time. </a:t>
            </a:r>
          </a:p>
          <a:p>
            <a:pPr marL="342900" indent="-342900" algn="l">
              <a:buFont typeface="Wingdings" pitchFamily="2" charset="2"/>
              <a:buChar char="§"/>
            </a:pPr>
            <a:endParaRPr lang="en-US" sz="2000" b="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E11EBC47-5358-F04E-92DD-826B13E6E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49218" y="4369519"/>
            <a:ext cx="1777142" cy="187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7209957001_5114685040001_5114431621001-vs.jpg" descr="17209957001_5114685040001_5114431621001-vs.jpg">
            <a:extLst>
              <a:ext uri="{FF2B5EF4-FFF2-40B4-BE49-F238E27FC236}">
                <a16:creationId xmlns:a16="http://schemas.microsoft.com/office/drawing/2014/main" id="{D42C68C2-5675-1544-9ED1-2CCB14CAE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30793" y="5058177"/>
            <a:ext cx="1566271" cy="8810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89166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C3BBF-5AFD-4E4A-8A10-60D8404C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Analyses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097FE-5C79-8546-9672-15457B488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F552C-07A2-E64D-9957-A9EC9AA8D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37C7D-D334-9747-80A5-4296B1EB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18</a:t>
            </a:fld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78DE52-0F97-8440-A1B2-11DAED73B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83" y="1255684"/>
            <a:ext cx="3724730" cy="1954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6A1789-31EB-9F49-BE7A-D940D26F45E1}"/>
              </a:ext>
            </a:extLst>
          </p:cNvPr>
          <p:cNvSpPr txBox="1"/>
          <p:nvPr/>
        </p:nvSpPr>
        <p:spPr>
          <a:xfrm>
            <a:off x="4477505" y="186367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>
                <a:solidFill>
                  <a:srgbClr val="1E3FF1"/>
                </a:solidFill>
                <a:latin typeface="+mn-lt"/>
              </a:rPr>
              <a:t>Fat Jet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BABC0-86BD-724A-9FF2-4305F4581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631" y="1021502"/>
            <a:ext cx="3968797" cy="3079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270180-EE2D-CB4E-9BB8-50A74851A81A}"/>
              </a:ext>
            </a:extLst>
          </p:cNvPr>
          <p:cNvSpPr txBox="1"/>
          <p:nvPr/>
        </p:nvSpPr>
        <p:spPr>
          <a:xfrm>
            <a:off x="4477505" y="250597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>
                <a:solidFill>
                  <a:srgbClr val="1E3FF1"/>
                </a:solidFill>
                <a:latin typeface="+mn-lt"/>
              </a:rPr>
              <a:t>Fat Jet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8F964A-5676-0E4F-AE69-DF81CCFF0B5E}"/>
              </a:ext>
            </a:extLst>
          </p:cNvPr>
          <p:cNvSpPr txBox="1"/>
          <p:nvPr/>
        </p:nvSpPr>
        <p:spPr>
          <a:xfrm>
            <a:off x="1087794" y="4123213"/>
            <a:ext cx="38347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NMSSM Light Higgs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Would be evidence of SUSY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“Fat jets” &amp; double b-tagging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09FAA8-A2E7-9F47-B572-905A936A6460}"/>
              </a:ext>
            </a:extLst>
          </p:cNvPr>
          <p:cNvSpPr txBox="1"/>
          <p:nvPr/>
        </p:nvSpPr>
        <p:spPr>
          <a:xfrm>
            <a:off x="6026936" y="4542328"/>
            <a:ext cx="2635625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Work of current CMS student Joe Taylor</a:t>
            </a:r>
          </a:p>
        </p:txBody>
      </p:sp>
    </p:spTree>
    <p:extLst>
      <p:ext uri="{BB962C8B-B14F-4D97-AF65-F5344CB8AC3E}">
        <p14:creationId xmlns:p14="http://schemas.microsoft.com/office/powerpoint/2010/main" val="3470399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3F366-F5D8-894A-B21A-802719E1B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Analyses &amp; Phenomenology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1948D-99DB-1048-851E-F05EC7308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402DC-0E94-C143-9172-2EF1E66F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95ED7-A9FB-7345-8E83-35309660B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19</a:t>
            </a:fld>
            <a:endParaRPr lang="en-GB" altLang="en-US" dirty="0"/>
          </a:p>
        </p:txBody>
      </p:sp>
      <p:pic>
        <p:nvPicPr>
          <p:cNvPr id="1026" name="Picture 2" descr="http://cms-results.web.cern.ch/cms-results/public-results/preliminary-results/EXO-18-006/CMS-PAS-EXO-18-006_Figure_003-b-thumb.png">
            <a:extLst>
              <a:ext uri="{FF2B5EF4-FFF2-40B4-BE49-F238E27FC236}">
                <a16:creationId xmlns:a16="http://schemas.microsoft.com/office/drawing/2014/main" id="{E388E15D-AB41-0F4E-B92D-5C9A063A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59" y="1554248"/>
            <a:ext cx="2619789" cy="244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ms-results.web.cern.ch/cms-results/public-results/publications/EXO-13-002/CMS-EXO-13-002_Figure_002-a-thumb.png">
            <a:extLst>
              <a:ext uri="{FF2B5EF4-FFF2-40B4-BE49-F238E27FC236}">
                <a16:creationId xmlns:a16="http://schemas.microsoft.com/office/drawing/2014/main" id="{043CE2B6-60B3-554C-9BCA-915DB0929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199" y="3172348"/>
            <a:ext cx="3005827" cy="320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DAAE0E-7369-B743-9980-9492F0EDE444}"/>
              </a:ext>
            </a:extLst>
          </p:cNvPr>
          <p:cNvSpPr txBox="1"/>
          <p:nvPr/>
        </p:nvSpPr>
        <p:spPr>
          <a:xfrm>
            <a:off x="5896413" y="4513769"/>
            <a:ext cx="1542253" cy="677108"/>
          </a:xfrm>
          <a:prstGeom prst="rect">
            <a:avLst/>
          </a:prstGeom>
          <a:solidFill>
            <a:srgbClr val="F9BEFF"/>
          </a:solidFill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Exploit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e</a:t>
            </a:r>
            <a:r>
              <a:rPr lang="en-US" sz="2000" b="0" dirty="0" err="1">
                <a:solidFill>
                  <a:schemeClr val="tx1"/>
                </a:solidFill>
                <a:latin typeface="Symbol" pitchFamily="2" charset="2"/>
              </a:rPr>
              <a:t>m</a:t>
            </a:r>
            <a:r>
              <a:rPr lang="en-US" sz="1800" b="0" dirty="0">
                <a:solidFill>
                  <a:schemeClr val="tx1"/>
                </a:solidFill>
                <a:latin typeface="Symbol" pitchFamily="2" charset="2"/>
              </a:rPr>
              <a:t>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for QBH 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56B9DC-B142-6044-B564-DD5AB55B3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17" y="4318527"/>
            <a:ext cx="1764096" cy="1067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F020B1-6A15-B64F-A852-CFF0A0D68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097" y="4056147"/>
            <a:ext cx="2962133" cy="2140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CC63D0-09AD-F74C-B819-079709307933}"/>
              </a:ext>
            </a:extLst>
          </p:cNvPr>
          <p:cNvSpPr txBox="1"/>
          <p:nvPr/>
        </p:nvSpPr>
        <p:spPr>
          <a:xfrm>
            <a:off x="615624" y="1037153"/>
            <a:ext cx="7775398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Z’ search a long standing analysis. High energy electrons and HLT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8D23F7-3830-3443-B7E7-74ADBF76B03C}"/>
              </a:ext>
            </a:extLst>
          </p:cNvPr>
          <p:cNvSpPr txBox="1"/>
          <p:nvPr/>
        </p:nvSpPr>
        <p:spPr>
          <a:xfrm>
            <a:off x="974372" y="5506489"/>
            <a:ext cx="1353256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Boosted Z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0C50D7-5C1C-A841-B4B2-6D6C0CD0D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900" y="1533116"/>
            <a:ext cx="4040919" cy="2669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CC09D0-2205-0A42-ACAF-E8D865A522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636" y="2636245"/>
            <a:ext cx="1683722" cy="160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4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191270" y="548681"/>
            <a:ext cx="7650162" cy="5737225"/>
            <a:chOff x="717" y="530"/>
            <a:chExt cx="4819" cy="3614"/>
          </a:xfrm>
        </p:grpSpPr>
        <p:pic>
          <p:nvPicPr>
            <p:cNvPr id="7" name="Picture 6" descr="40-cavern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" y="530"/>
              <a:ext cx="4819" cy="3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rossnc_trans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0" y="1836"/>
              <a:ext cx="909" cy="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631" y="751"/>
              <a:ext cx="472" cy="233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altLang="en-US" sz="1800" b="0" dirty="0">
                  <a:solidFill>
                    <a:prstClr val="black"/>
                  </a:solidFill>
                  <a:latin typeface="Calibri"/>
                  <a:ea typeface="+mn-ea"/>
                </a:rPr>
                <a:t>ATLAS</a:t>
              </a: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3264" y="994"/>
              <a:ext cx="440" cy="5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b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2191" y="2507"/>
              <a:ext cx="565" cy="5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b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850485" y="4499264"/>
            <a:ext cx="3802644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>
                <a:solidFill>
                  <a:prstClr val="black"/>
                </a:solidFill>
                <a:latin typeface="Calibri"/>
                <a:ea typeface="+mn-ea"/>
              </a:rPr>
              <a:t>The Compact </a:t>
            </a:r>
            <a:r>
              <a:rPr lang="en-GB" sz="2400" b="0" dirty="0" err="1">
                <a:solidFill>
                  <a:prstClr val="black"/>
                </a:solidFill>
                <a:latin typeface="Calibri"/>
                <a:ea typeface="+mn-ea"/>
              </a:rPr>
              <a:t>Muon</a:t>
            </a:r>
            <a:r>
              <a:rPr lang="en-GB" sz="2400" b="0" dirty="0">
                <a:solidFill>
                  <a:prstClr val="black"/>
                </a:solidFill>
                <a:latin typeface="Calibri"/>
                <a:ea typeface="+mn-ea"/>
              </a:rPr>
              <a:t> Solenoid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262BBF1-4772-AA45-8216-5EAF679D1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March 2019 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5339B3D-268C-B245-A5F6-C517EF7D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Student Open Day - CMS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633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05939-332C-2A47-B695-C518F3208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EDD20-1452-614A-B5CD-25B45BD0B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800" dirty="0"/>
          </a:p>
          <a:p>
            <a:r>
              <a:rPr lang="en-US" sz="2000" dirty="0">
                <a:solidFill>
                  <a:srgbClr val="1E3FF1"/>
                </a:solidFill>
              </a:rPr>
              <a:t>Development of algorithms for reconstruction and ultimately trigger decision.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Make use of the information provide by the other two CMS projects (tracks and </a:t>
            </a:r>
            <a:r>
              <a:rPr lang="en-US" sz="2000" dirty="0" err="1">
                <a:solidFill>
                  <a:srgbClr val="FF0000"/>
                </a:solidFill>
              </a:rPr>
              <a:t>calo</a:t>
            </a:r>
            <a:r>
              <a:rPr lang="en-US" sz="2000" dirty="0">
                <a:solidFill>
                  <a:srgbClr val="FF0000"/>
                </a:solidFill>
              </a:rPr>
              <a:t> clusters)</a:t>
            </a:r>
          </a:p>
          <a:p>
            <a:r>
              <a:rPr lang="en-US" sz="2000" dirty="0">
                <a:solidFill>
                  <a:srgbClr val="1E3FF1"/>
                </a:solidFill>
              </a:rPr>
              <a:t>Challenge of reconstruction of jets online.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Novel jet ideas such as track-jets</a:t>
            </a:r>
          </a:p>
          <a:p>
            <a:r>
              <a:rPr lang="en-US" sz="2000" dirty="0">
                <a:solidFill>
                  <a:srgbClr val="1E3FF1"/>
                </a:solidFill>
              </a:rPr>
              <a:t>Exploit machine learning techniques (e.g. neural nets) to develop algorithms and study jet structure.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Perform BSM physics analysis exploiting jet knowledge. </a:t>
            </a:r>
          </a:p>
          <a:p>
            <a:r>
              <a:rPr lang="en-US" sz="2000" dirty="0">
                <a:solidFill>
                  <a:srgbClr val="1E3FF1"/>
                </a:solidFill>
              </a:rPr>
              <a:t>Requires good physics insight to design a good trigger. </a:t>
            </a:r>
          </a:p>
          <a:p>
            <a:endParaRPr lang="en-US" sz="2000" dirty="0">
              <a:solidFill>
                <a:srgbClr val="1E3FF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1E3FF1"/>
                </a:solidFill>
              </a:rPr>
              <a:t>Flexible project will be tuned to suit student selected</a:t>
            </a:r>
          </a:p>
          <a:p>
            <a:pPr marL="0" indent="0">
              <a:buNone/>
            </a:pPr>
            <a:endParaRPr lang="en-US" sz="800" dirty="0">
              <a:solidFill>
                <a:srgbClr val="1E3FF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1E3FF1"/>
                </a:solidFill>
              </a:rPr>
              <a:t>Supervisors: Prof. Claire Shepherd-Themistocleous, Prof. Stefano Moretti (</a:t>
            </a:r>
            <a:r>
              <a:rPr lang="en-US" sz="2000" dirty="0" err="1">
                <a:solidFill>
                  <a:srgbClr val="1E3FF1"/>
                </a:solidFill>
              </a:rPr>
              <a:t>Southhampton</a:t>
            </a:r>
            <a:r>
              <a:rPr lang="en-US" sz="2000" dirty="0">
                <a:solidFill>
                  <a:srgbClr val="1E3FF1"/>
                </a:solidFill>
              </a:rPr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97588-315E-3644-B5EE-8EC43BA5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AAFD4-90B7-D143-AD6B-316B12C5B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7B789-6390-444B-92B2-44626B76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50593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0779D-E149-9A45-AAB9-0DA24A291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projects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2A2BE-8E84-B148-9FA6-46F2B2F82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>
              <a:solidFill>
                <a:srgbClr val="1E3FF1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1E3FF1"/>
                </a:solidFill>
              </a:rPr>
              <a:t>All three CMS projects involve the HL-LHC upgrade and fast electronics.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1E3FF1"/>
                </a:solidFill>
              </a:rPr>
              <a:t>There is a close connection between all projects and the first level of trigger decision.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1E3FF1"/>
                </a:solidFill>
              </a:rPr>
              <a:t>The cohort of CMS students will have common ground.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427D2-8270-4741-A2F8-45DDC46F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F1E9F-D1B7-FB47-ADC9-B06C8A79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BED73-2147-8A44-AA06-0E008E2E9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12349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9C9EF-B437-8848-9039-02EDFC9B6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390B-6627-8545-A041-1574B5876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01BCB-55F5-2B41-BC73-CD51B635B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19E52-4274-3E4F-8140-255E7B204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E3FCB-1BEF-424A-ACC4-3A14185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51797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A5651-DC22-1343-BD5A-0FF307E5E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– phenomenology – </a:t>
            </a:r>
            <a:r>
              <a:rPr lang="en-US" dirty="0" err="1"/>
              <a:t>NExT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1A281-0F7B-7847-AC96-F21BA4F0A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823E7-083B-8C42-8F19-8C7D1711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AFF6B-7787-9E49-9D40-895739A8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23</a:t>
            </a:fld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98EC8E-F851-7D4E-ADEF-92D252F1B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88" y="1133273"/>
            <a:ext cx="31115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B62680-6258-024A-8466-863D1EB8B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039" y="1543674"/>
            <a:ext cx="4040919" cy="2669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97510-7846-8D43-8F4C-8F4DAB890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978" y="1375989"/>
            <a:ext cx="2654300" cy="147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3B4D16-C712-4641-A8B9-A04FEABCE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958" y="2794778"/>
            <a:ext cx="2590800" cy="147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50168C-D26B-F343-B88E-F0B2006DA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612" y="3699527"/>
            <a:ext cx="2838640" cy="2699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6D412A-3476-1841-8537-C9D2E4A739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3755" y="4104076"/>
            <a:ext cx="3263421" cy="243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9501594-7A2D-B14A-BE3F-2DC8872DB15F}"/>
              </a:ext>
            </a:extLst>
          </p:cNvPr>
          <p:cNvSpPr txBox="1"/>
          <p:nvPr/>
        </p:nvSpPr>
        <p:spPr>
          <a:xfrm>
            <a:off x="5603132" y="4418841"/>
            <a:ext cx="15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Heavy neutrino</a:t>
            </a:r>
          </a:p>
        </p:txBody>
      </p:sp>
    </p:spTree>
    <p:extLst>
      <p:ext uri="{BB962C8B-B14F-4D97-AF65-F5344CB8AC3E}">
        <p14:creationId xmlns:p14="http://schemas.microsoft.com/office/powerpoint/2010/main" val="2915749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CA1398-3E8D-F44A-B842-E61176FEB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391" y="2974982"/>
            <a:ext cx="3239253" cy="332125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3D4F92-FF7A-1546-A528-2CFA9C805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analyses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4409A-C751-4B47-B269-837B3849D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865CC-3537-E547-A361-C7304212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51253-A15F-5F49-8A1F-2F2DD441F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24</a:t>
            </a:fld>
            <a:endParaRPr lang="en-GB" altLang="en-US" dirty="0"/>
          </a:p>
        </p:txBody>
      </p:sp>
      <p:pic>
        <p:nvPicPr>
          <p:cNvPr id="2050" name="Picture 2" descr="http://cms-results.web.cern.ch/cms-results/public-results/preliminary-results/EXO-16-022/CMS-PAS-EXO-16-022_Figure_004-thumb.png">
            <a:extLst>
              <a:ext uri="{FF2B5EF4-FFF2-40B4-BE49-F238E27FC236}">
                <a16:creationId xmlns:a16="http://schemas.microsoft.com/office/drawing/2014/main" id="{A393A941-AEAF-5E46-AA06-FF0163B6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20" y="1042835"/>
            <a:ext cx="3250643" cy="326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3C9E12-EEB5-0C4F-AB1C-E8C8FC936A49}"/>
              </a:ext>
            </a:extLst>
          </p:cNvPr>
          <p:cNvSpPr txBox="1"/>
          <p:nvPr/>
        </p:nvSpPr>
        <p:spPr>
          <a:xfrm>
            <a:off x="4478757" y="2020875"/>
            <a:ext cx="48013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Long lived particles decaying to leptons. </a:t>
            </a:r>
          </a:p>
          <a:p>
            <a:pPr algn="l">
              <a:buNone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Stop → b + lepton  (RPV)    (</a:t>
            </a:r>
            <a:r>
              <a:rPr lang="en-US" sz="2000" b="0" dirty="0" err="1">
                <a:solidFill>
                  <a:srgbClr val="1E3FF1"/>
                </a:solidFill>
                <a:latin typeface="+mn-lt"/>
              </a:rPr>
              <a:t>e</a:t>
            </a:r>
            <a:r>
              <a:rPr lang="en-US" sz="2400" b="0" dirty="0" err="1">
                <a:solidFill>
                  <a:srgbClr val="1E3FF1"/>
                </a:solidFill>
                <a:latin typeface="Symbol" pitchFamily="2" charset="2"/>
              </a:rPr>
              <a:t>m</a:t>
            </a:r>
            <a:r>
              <a:rPr lang="en-US" sz="2000" b="0" dirty="0">
                <a:solidFill>
                  <a:srgbClr val="1E3FF1"/>
                </a:solidFill>
                <a:latin typeface="+mn-lt"/>
              </a:rPr>
              <a:t> search)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17F74-1E25-DC47-9FEA-53EED5114E40}"/>
              </a:ext>
            </a:extLst>
          </p:cNvPr>
          <p:cNvSpPr txBox="1"/>
          <p:nvPr/>
        </p:nvSpPr>
        <p:spPr>
          <a:xfrm>
            <a:off x="1223158" y="4621074"/>
            <a:ext cx="433449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Distributions sensitive to top spin use to constrain BSM effects</a:t>
            </a:r>
          </a:p>
          <a:p>
            <a:pPr algn="l">
              <a:buNone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chromo-magnetic dipole moment of the top quark</a:t>
            </a:r>
          </a:p>
          <a:p>
            <a:pPr algn="l">
              <a:buNone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2648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DABE1-A27D-B54D-AC4B-11E1DDF29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1C780-4D98-D640-9879-AEA45C877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Expertise in e/gamma reconstruction &amp; ID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Expertise in HLT in particular in e/gamma</a:t>
            </a:r>
          </a:p>
          <a:p>
            <a:endParaRPr lang="en-US" dirty="0"/>
          </a:p>
          <a:p>
            <a:r>
              <a:rPr lang="en-US" dirty="0">
                <a:solidFill>
                  <a:srgbClr val="1E3FF1"/>
                </a:solidFill>
              </a:rPr>
              <a:t>Use of HLS </a:t>
            </a:r>
          </a:p>
          <a:p>
            <a:endParaRPr lang="en-US" dirty="0">
              <a:solidFill>
                <a:srgbClr val="1E3FF1"/>
              </a:solidFill>
            </a:endParaRPr>
          </a:p>
          <a:p>
            <a:r>
              <a:rPr lang="en-US" dirty="0">
                <a:solidFill>
                  <a:srgbClr val="1E3FF1"/>
                </a:solidFill>
              </a:rPr>
              <a:t>Machine Learning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045FF-A6D6-F84A-836B-04CD2369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A03BB-631A-5F4B-A5FC-67CB7733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F9155-6D8D-A542-AF5B-00776E295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85919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B1B94-03B9-3940-B13A-27049033E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EAB7-2711-2E40-A124-BB0AC0E78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822F0-FC3D-8E45-BF5B-3DD948A23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C655F-C9CF-A84B-AB17-31B6A9480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26</a:t>
            </a:fld>
            <a:endParaRPr lang="en-GB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885FE5-451E-9748-B049-716E27F62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93" y="1376037"/>
            <a:ext cx="3745727" cy="37508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A112F-3EC6-0F41-9B4C-7BE7A287DEE3}"/>
              </a:ext>
            </a:extLst>
          </p:cNvPr>
          <p:cNvSpPr txBox="1"/>
          <p:nvPr/>
        </p:nvSpPr>
        <p:spPr>
          <a:xfrm>
            <a:off x="5240870" y="2443531"/>
            <a:ext cx="376108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400" b="0" dirty="0">
                <a:solidFill>
                  <a:srgbClr val="1E3FF1"/>
                </a:solidFill>
                <a:latin typeface="+mn-lt"/>
              </a:rPr>
              <a:t>PPD supports RAL T1</a:t>
            </a:r>
          </a:p>
          <a:p>
            <a:pPr algn="l">
              <a:buNone/>
            </a:pPr>
            <a:endParaRPr lang="en-US" sz="2400" b="0" dirty="0">
              <a:solidFill>
                <a:srgbClr val="1E3FF1"/>
              </a:solidFill>
              <a:latin typeface="+mn-lt"/>
            </a:endParaRPr>
          </a:p>
          <a:p>
            <a:pPr algn="l">
              <a:buNone/>
            </a:pPr>
            <a:r>
              <a:rPr lang="en-US" sz="2400" b="0" dirty="0">
                <a:solidFill>
                  <a:srgbClr val="1E3FF1"/>
                </a:solidFill>
                <a:latin typeface="+mn-lt"/>
              </a:rPr>
              <a:t>CMS T2 run by PPD </a:t>
            </a:r>
          </a:p>
          <a:p>
            <a:pPr lvl="1" algn="l">
              <a:buNone/>
            </a:pPr>
            <a:r>
              <a:rPr lang="en-US" sz="2400" b="0" dirty="0">
                <a:solidFill>
                  <a:srgbClr val="1E3FF1"/>
                </a:solidFill>
                <a:latin typeface="+mn-lt"/>
              </a:rPr>
              <a:t>– housed in R89</a:t>
            </a:r>
          </a:p>
          <a:p>
            <a:pPr algn="l">
              <a:buNone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14D1ECD-06A5-CC45-AE1C-DC974BEC98D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74850" y="3497802"/>
            <a:ext cx="1447061" cy="790113"/>
          </a:xfrm>
          <a:prstGeom prst="straightConnector1">
            <a:avLst/>
          </a:prstGeom>
          <a:noFill/>
          <a:ln w="793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04536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C3980-2BC5-994F-8EB8-6A2B9185E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47360-D325-1248-957F-0E937FC03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rgbClr val="1E3FF1"/>
                </a:solidFill>
              </a:rPr>
              <a:t>Very active in operations, exploitation and upgrades</a:t>
            </a:r>
          </a:p>
          <a:p>
            <a:endParaRPr lang="en-US" dirty="0">
              <a:solidFill>
                <a:srgbClr val="1E3FF1"/>
              </a:solidFill>
            </a:endParaRPr>
          </a:p>
          <a:p>
            <a:r>
              <a:rPr lang="en-US" dirty="0">
                <a:solidFill>
                  <a:srgbClr val="1E3FF1"/>
                </a:solidFill>
              </a:rPr>
              <a:t>Upgrade about to move from R&amp;D to construction grant</a:t>
            </a:r>
          </a:p>
          <a:p>
            <a:endParaRPr lang="en-US" dirty="0">
              <a:solidFill>
                <a:srgbClr val="1E3FF1"/>
              </a:solidFill>
            </a:endParaRPr>
          </a:p>
          <a:p>
            <a:r>
              <a:rPr lang="en-US" dirty="0">
                <a:solidFill>
                  <a:srgbClr val="1E3FF1"/>
                </a:solidFill>
              </a:rPr>
              <a:t>Exploiting commonalities to enable breadth of engagement</a:t>
            </a:r>
          </a:p>
          <a:p>
            <a:pPr marL="0" indent="0">
              <a:buNone/>
            </a:pPr>
            <a:endParaRPr lang="en-US" dirty="0">
              <a:solidFill>
                <a:srgbClr val="1E3FF1"/>
              </a:solidFill>
            </a:endParaRPr>
          </a:p>
          <a:p>
            <a:r>
              <a:rPr lang="en-US" dirty="0">
                <a:solidFill>
                  <a:srgbClr val="1E3FF1"/>
                </a:solidFill>
              </a:rPr>
              <a:t>Many people involved in several activities</a:t>
            </a:r>
          </a:p>
          <a:p>
            <a:endParaRPr lang="en-US" dirty="0">
              <a:solidFill>
                <a:srgbClr val="1E3FF1"/>
              </a:solidFill>
            </a:endParaRPr>
          </a:p>
          <a:p>
            <a:r>
              <a:rPr lang="en-US" dirty="0">
                <a:solidFill>
                  <a:srgbClr val="900090"/>
                </a:solidFill>
              </a:rPr>
              <a:t>Expertise being deployed on DUNE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7EAC0-8887-9449-8C64-44176EBC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2ED3D-08DB-2F4B-B58A-50A668ADD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26B96-548B-8C49-83A8-E7F9994C6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4549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726F6-DF4A-1742-BC08-DD84B8D1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D38EB-7867-6B46-B266-227AD5C03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E70B6-95A5-724D-9BE4-7EDD5E418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D98F9-35E8-4845-9D9A-4546F1EC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28</a:t>
            </a:fld>
            <a:endParaRPr lang="en-GB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DBF9C7-BC64-E141-841D-B8D2CD45B5DA}"/>
              </a:ext>
            </a:extLst>
          </p:cNvPr>
          <p:cNvSpPr/>
          <p:nvPr/>
        </p:nvSpPr>
        <p:spPr>
          <a:xfrm>
            <a:off x="2806700" y="2578063"/>
            <a:ext cx="40214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6000" b="0" kern="0" dirty="0">
                <a:solidFill>
                  <a:srgbClr val="006633"/>
                </a:solidFill>
                <a:latin typeface="Garamond"/>
                <a:ea typeface="ＭＳ Ｐゴシック" charset="0"/>
                <a:cs typeface="+mj-cs"/>
              </a:rPr>
              <a:t>BACKUP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96343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AED8-B5FC-004F-9026-5008E4F8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5DAB2-C5EC-0548-AABE-C19C5A32A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394BFD"/>
                </a:solidFill>
              </a:rPr>
              <a:t>Hardware task is the optical </a:t>
            </a:r>
            <a:r>
              <a:rPr lang="en-US" sz="2400" dirty="0" err="1">
                <a:solidFill>
                  <a:srgbClr val="394BFD"/>
                </a:solidFill>
              </a:rPr>
              <a:t>fibre</a:t>
            </a:r>
            <a:r>
              <a:rPr lang="en-US" sz="2400" dirty="0">
                <a:solidFill>
                  <a:srgbClr val="394BFD"/>
                </a:solidFill>
              </a:rPr>
              <a:t> router (patch panel) </a:t>
            </a:r>
          </a:p>
          <a:p>
            <a:endParaRPr lang="en-US" sz="2400" dirty="0">
              <a:solidFill>
                <a:srgbClr val="394BFD"/>
              </a:solidFill>
            </a:endParaRPr>
          </a:p>
          <a:p>
            <a:r>
              <a:rPr lang="en-US" sz="2400" dirty="0">
                <a:solidFill>
                  <a:srgbClr val="394BFD"/>
                </a:solidFill>
              </a:rPr>
              <a:t>Same technology as used for L1CALO phase I upgrade. No concerns here.</a:t>
            </a:r>
          </a:p>
          <a:p>
            <a:endParaRPr lang="en-US" sz="2400" dirty="0">
              <a:solidFill>
                <a:srgbClr val="394BFD"/>
              </a:solidFill>
            </a:endParaRPr>
          </a:p>
          <a:p>
            <a:r>
              <a:rPr lang="en-US" sz="2400" dirty="0">
                <a:solidFill>
                  <a:srgbClr val="394BFD"/>
                </a:solidFill>
              </a:rPr>
              <a:t>Depend on mapping definition that has strong dependence on others.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8D844-20FD-3E47-A7D5-16C8C478A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84EA0-5229-084E-8B95-394D1B632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D1DFB-B11F-6D4D-8392-07CE58A0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29</a:t>
            </a:fld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27D0EC-44EF-A040-8209-FCF9B480D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181" y="4153731"/>
            <a:ext cx="2261945" cy="1568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CC583E-9A66-A042-A184-B30546C59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493" y="4069517"/>
            <a:ext cx="4646855" cy="216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16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Student Open Day - CMS</a:t>
            </a:r>
            <a:endParaRPr lang="en-US" dirty="0"/>
          </a:p>
        </p:txBody>
      </p:sp>
      <p:pic>
        <p:nvPicPr>
          <p:cNvPr id="5122" name="Picture 2" descr="H:\Talks_Higgs\Higgs-discovery-RAL\CMS-detector-expand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66" y="441059"/>
            <a:ext cx="7716475" cy="578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F4A1E-3BD3-2C4F-8506-3EBCDABC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March 2019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612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5B578-A411-2D45-89E3-75ED699F5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ECAL readout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C7310-7AE8-CD48-A180-7B3A9DB06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DB6D9-73E4-594A-A4A7-64E307603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48E38-2D03-8E4B-8A68-0BFF6F40C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8DFD6-746A-0A4B-B525-2E3D70C84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30</a:t>
            </a:fld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B6382D-0DC8-BC42-B8CD-DF4B07899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89" y="1109410"/>
            <a:ext cx="9093911" cy="509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06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4BCC-CA64-2B48-AFC5-B70F3F996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D4B40-E8F5-294C-805D-67FD725AD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592F34-B235-3A4D-BB14-4F2907498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Student Open Day - CMS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BC3C6-C261-4C4B-99DA-B405DBBD2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36364D-B547-A142-BBAA-A98E26EFA85E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308F4A-6433-AF4B-A6C9-4747929F9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92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81C1D-D8F7-764B-8221-C506D8CFF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ECAL – HL-LHC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B7D85-1A69-A646-8E97-1BDB68EC0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0A7BB-AF86-7142-9053-21771BDE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907C4-14CA-9648-AF41-11417641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32</a:t>
            </a:fld>
            <a:endParaRPr lang="en-GB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B601D1-4FFA-1B4A-B613-DD1701D70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145" y="4484175"/>
            <a:ext cx="1836904" cy="13733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AD3BD-DEA7-874A-BBC3-D58D4FE4C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17" y="1039739"/>
            <a:ext cx="1791855" cy="2554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E5F342-4310-894A-B527-5D002A281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440" y="1390731"/>
            <a:ext cx="2203450" cy="18489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4190BD-DE42-C741-A9FF-BAA134534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3100" y="4153187"/>
            <a:ext cx="2354118" cy="1561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14535A-C37C-A746-A63E-984D19201F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3921" y="4049774"/>
            <a:ext cx="1782157" cy="1882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583CC6-CDE4-7E41-B6A3-711731BFE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08" y="4484175"/>
            <a:ext cx="1576532" cy="11763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FBD9E0-5002-9944-8F9B-E2FCAE543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170139" y="3854209"/>
            <a:ext cx="2280356" cy="224035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DCA371-39F3-924A-B4D8-839721EB4FE2}"/>
              </a:ext>
            </a:extLst>
          </p:cNvPr>
          <p:cNvCxnSpPr>
            <a:cxnSpLocks/>
          </p:cNvCxnSpPr>
          <p:nvPr/>
        </p:nvCxnSpPr>
        <p:spPr bwMode="auto">
          <a:xfrm flipV="1">
            <a:off x="7952509" y="2572795"/>
            <a:ext cx="671656" cy="140379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28155FB-BDA3-0D4F-A46F-D2CA4CBE7161}"/>
              </a:ext>
            </a:extLst>
          </p:cNvPr>
          <p:cNvCxnSpPr/>
          <p:nvPr/>
        </p:nvCxnSpPr>
        <p:spPr bwMode="auto">
          <a:xfrm flipV="1">
            <a:off x="7981997" y="1862906"/>
            <a:ext cx="642168" cy="209283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7BCFFBE-FE43-484B-8FCD-42AA04CAEB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5383" y="1658808"/>
            <a:ext cx="3216230" cy="149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8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F5BAF-64B8-4643-B864-335DB5B5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PPD on CMS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6CAF5-6F9B-494D-A7FF-C9EAC0CC2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301675"/>
            <a:ext cx="8915400" cy="500704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1E3FF1"/>
                </a:solidFill>
              </a:rPr>
              <a:t>PPD on CMS since beginning (~1990)</a:t>
            </a:r>
          </a:p>
          <a:p>
            <a:pPr marL="0" indent="0">
              <a:buNone/>
            </a:pPr>
            <a:endParaRPr lang="en-US" sz="2400" dirty="0">
              <a:solidFill>
                <a:srgbClr val="1E3FF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Design, construction, operation and exploitation, Phase I &amp; HL-LHC upgrades</a:t>
            </a:r>
          </a:p>
          <a:p>
            <a:pPr marL="0" indent="0">
              <a:buNone/>
            </a:pPr>
            <a:endParaRPr lang="en-US" sz="2400" dirty="0">
              <a:solidFill>
                <a:srgbClr val="1E3FF1"/>
              </a:solidFill>
            </a:endParaRPr>
          </a:p>
          <a:p>
            <a:pPr lvl="2" indent="-342900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solidFill>
                  <a:srgbClr val="C842E4"/>
                </a:solidFill>
              </a:rPr>
              <a:t>ECAL </a:t>
            </a:r>
          </a:p>
          <a:p>
            <a:pPr lvl="2" indent="-342900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solidFill>
                  <a:srgbClr val="C842E4"/>
                </a:solidFill>
              </a:rPr>
              <a:t>Tracker</a:t>
            </a:r>
          </a:p>
          <a:p>
            <a:pPr lvl="2" indent="-342900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solidFill>
                  <a:srgbClr val="C842E4"/>
                </a:solidFill>
              </a:rPr>
              <a:t>Trigger – L1 and HLT</a:t>
            </a:r>
          </a:p>
          <a:p>
            <a:pPr lvl="2" indent="-342900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solidFill>
                  <a:srgbClr val="C842E4"/>
                </a:solidFill>
              </a:rPr>
              <a:t>Computing – T1 and T2</a:t>
            </a:r>
          </a:p>
          <a:p>
            <a:pPr lvl="2" indent="-342900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solidFill>
                  <a:srgbClr val="C842E4"/>
                </a:solidFill>
              </a:rPr>
              <a:t>Physics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2D918-BC26-5445-8163-07BEA0A4E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21B55-4314-AE4E-B234-47A2427A9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72CB0-38E9-944D-87EF-9F36AC553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33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54410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4B86A-9FB1-174B-8F83-9F6B17C6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Electronics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69242-ECC5-6745-A9BB-EDE8B394C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108037"/>
            <a:ext cx="8915400" cy="520068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1E3FF1"/>
                </a:solidFill>
              </a:rPr>
              <a:t>Common electronics requirements – Avoid reinventing the wheel</a:t>
            </a:r>
          </a:p>
          <a:p>
            <a:pPr marL="0" indent="0">
              <a:buNone/>
            </a:pPr>
            <a:endParaRPr lang="en-US" sz="1000" dirty="0">
              <a:solidFill>
                <a:srgbClr val="1E3FF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Common infrastructure requirements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	Slow controls, Timing, I/O, DAQ interface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6CE1F-D337-8849-B8F1-E5C3BF272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6C3A7-CDBA-9240-A126-A308EAA74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136D7-E19A-2848-89A2-96D6BB61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34</a:t>
            </a:fld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30639-0A3F-FD4C-95B7-3F6BE005F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45" y="2677213"/>
            <a:ext cx="3046984" cy="23614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995E42-756A-7D45-A50B-81E54F8B0F76}"/>
              </a:ext>
            </a:extLst>
          </p:cNvPr>
          <p:cNvSpPr txBox="1"/>
          <p:nvPr/>
        </p:nvSpPr>
        <p:spPr>
          <a:xfrm>
            <a:off x="836870" y="5187367"/>
            <a:ext cx="2543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0" dirty="0">
                <a:solidFill>
                  <a:srgbClr val="900090"/>
                </a:solidFill>
                <a:latin typeface="+mn-lt"/>
              </a:rPr>
              <a:t>Common framework, different algorithms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8714E0-9594-DE41-B53E-E450E955D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679" y="2655624"/>
            <a:ext cx="1163042" cy="32396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8456F3-6DB9-FB47-ADF1-93BD3EF2D38D}"/>
              </a:ext>
            </a:extLst>
          </p:cNvPr>
          <p:cNvSpPr txBox="1"/>
          <p:nvPr/>
        </p:nvSpPr>
        <p:spPr>
          <a:xfrm>
            <a:off x="5398121" y="2872770"/>
            <a:ext cx="4907696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0" dirty="0" err="1">
                <a:solidFill>
                  <a:srgbClr val="1E3FF1"/>
                </a:solidFill>
                <a:latin typeface="+mn-lt"/>
              </a:rPr>
              <a:t>IPbus</a:t>
            </a:r>
            <a:r>
              <a:rPr lang="en-US" sz="2000" b="0" dirty="0">
                <a:solidFill>
                  <a:srgbClr val="1E3FF1"/>
                </a:solidFill>
                <a:latin typeface="+mn-lt"/>
              </a:rPr>
              <a:t>: Hardware control over Ethernet </a:t>
            </a:r>
          </a:p>
          <a:p>
            <a:pPr algn="l">
              <a:buNone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Read and modify memory-mapped resources in FPGAs</a:t>
            </a:r>
          </a:p>
          <a:p>
            <a:pPr algn="l">
              <a:buNone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A9E1EA-52BD-8642-94A8-35640F521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371" y="4076794"/>
            <a:ext cx="3574532" cy="194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40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479B8-71A9-694F-BC3A-573E6C2E8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Finder - Algorithm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D21B5-5B36-1343-825C-DC250BB1F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DCB60-B7A1-EE48-ABC7-0E747C425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DAF5E-AA4C-1545-9210-395438730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35</a:t>
            </a:fld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39CA5D-B3F6-8B44-A89F-900B029A7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955" y="1476924"/>
            <a:ext cx="4580071" cy="1724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8DDFC9-0713-0C44-BB44-C3C7F4CF0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664" y="3587693"/>
            <a:ext cx="5222349" cy="18966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09C6E6-235C-A344-ABE2-4BDBCAD6E286}"/>
              </a:ext>
            </a:extLst>
          </p:cNvPr>
          <p:cNvSpPr txBox="1"/>
          <p:nvPr/>
        </p:nvSpPr>
        <p:spPr>
          <a:xfrm>
            <a:off x="3466407" y="5663559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>
                <a:solidFill>
                  <a:srgbClr val="FF0000"/>
                </a:solidFill>
                <a:latin typeface="+mn-lt"/>
              </a:rPr>
              <a:t>y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= m</a:t>
            </a:r>
            <a:r>
              <a:rPr lang="en-US" sz="1800" b="0" dirty="0">
                <a:solidFill>
                  <a:srgbClr val="FF0000"/>
                </a:solidFill>
                <a:latin typeface="+mn-lt"/>
              </a:rPr>
              <a:t>x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+ c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225FE5-7C98-4649-B10D-5324F427C934}"/>
              </a:ext>
            </a:extLst>
          </p:cNvPr>
          <p:cNvSpPr txBox="1"/>
          <p:nvPr/>
        </p:nvSpPr>
        <p:spPr>
          <a:xfrm>
            <a:off x="346874" y="4143615"/>
            <a:ext cx="105670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>
                <a:solidFill>
                  <a:srgbClr val="FF0000"/>
                </a:solidFill>
                <a:latin typeface="+mn-lt"/>
              </a:rPr>
              <a:t>HT </a:t>
            </a:r>
          </a:p>
          <a:p>
            <a:pPr>
              <a:buNone/>
            </a:pPr>
            <a:r>
              <a:rPr lang="en-US" sz="1800" b="0" dirty="0">
                <a:solidFill>
                  <a:srgbClr val="FF0000"/>
                </a:solidFill>
                <a:latin typeface="+mn-lt"/>
              </a:rPr>
              <a:t>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2F028-4A82-A54A-B028-B1024950F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013" y="1764673"/>
            <a:ext cx="3106795" cy="14104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832C0F-7FF6-764C-91F8-32944920B1DF}"/>
              </a:ext>
            </a:extLst>
          </p:cNvPr>
          <p:cNvSpPr txBox="1"/>
          <p:nvPr/>
        </p:nvSpPr>
        <p:spPr>
          <a:xfrm>
            <a:off x="7175350" y="3358784"/>
            <a:ext cx="200567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>
                <a:solidFill>
                  <a:srgbClr val="FF0000"/>
                </a:solidFill>
                <a:latin typeface="+mn-lt"/>
              </a:rPr>
              <a:t>Shown to work in </a:t>
            </a:r>
          </a:p>
          <a:p>
            <a:pPr algn="l">
              <a:buNone/>
            </a:pPr>
            <a:r>
              <a:rPr lang="en-US" sz="1800" b="0" dirty="0">
                <a:solidFill>
                  <a:srgbClr val="FF0000"/>
                </a:solidFill>
                <a:latin typeface="+mn-lt"/>
              </a:rPr>
              <a:t>demonstrator</a:t>
            </a:r>
          </a:p>
        </p:txBody>
      </p:sp>
    </p:spTree>
    <p:extLst>
      <p:ext uri="{BB962C8B-B14F-4D97-AF65-F5344CB8AC3E}">
        <p14:creationId xmlns:p14="http://schemas.microsoft.com/office/powerpoint/2010/main" val="72018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A5651-DC22-1343-BD5A-0FF307E5E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– phenomenology – </a:t>
            </a:r>
            <a:r>
              <a:rPr lang="en-US" dirty="0" err="1"/>
              <a:t>NExT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1A281-0F7B-7847-AC96-F21BA4F0A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January 2018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823E7-083B-8C42-8F19-8C7D1711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AFF6B-7787-9E49-9D40-895739A8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36</a:t>
            </a:fld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98EC8E-F851-7D4E-ADEF-92D252F1B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88" y="1133273"/>
            <a:ext cx="31115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B62680-6258-024A-8466-863D1EB8B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039" y="1543674"/>
            <a:ext cx="4040919" cy="2669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97510-7846-8D43-8F4C-8F4DAB890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978" y="1375989"/>
            <a:ext cx="2654300" cy="147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3B4D16-C712-4641-A8B9-A04FEABCE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958" y="2794778"/>
            <a:ext cx="2590800" cy="147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50168C-D26B-F343-B88E-F0B2006DA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612" y="3699527"/>
            <a:ext cx="2838640" cy="2699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6D412A-3476-1841-8537-C9D2E4A739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3755" y="4104076"/>
            <a:ext cx="3263421" cy="243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9501594-7A2D-B14A-BE3F-2DC8872DB15F}"/>
              </a:ext>
            </a:extLst>
          </p:cNvPr>
          <p:cNvSpPr txBox="1"/>
          <p:nvPr/>
        </p:nvSpPr>
        <p:spPr>
          <a:xfrm>
            <a:off x="5603132" y="4418841"/>
            <a:ext cx="15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Heavy neutrino</a:t>
            </a:r>
          </a:p>
        </p:txBody>
      </p:sp>
    </p:spTree>
    <p:extLst>
      <p:ext uri="{BB962C8B-B14F-4D97-AF65-F5344CB8AC3E}">
        <p14:creationId xmlns:p14="http://schemas.microsoft.com/office/powerpoint/2010/main" val="1852380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788A-7F09-3A4A-86AE-171A9D636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: What we work 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0251E-8A48-5047-9FE8-8003A77E7E19}"/>
              </a:ext>
            </a:extLst>
          </p:cNvPr>
          <p:cNvSpPr txBox="1"/>
          <p:nvPr/>
        </p:nvSpPr>
        <p:spPr>
          <a:xfrm>
            <a:off x="3472105" y="1588578"/>
            <a:ext cx="2335716" cy="83099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Electromagnetic </a:t>
            </a:r>
          </a:p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Calorimeter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2CD54-1A4C-B145-9FFB-9B6EC0C24B40}"/>
              </a:ext>
            </a:extLst>
          </p:cNvPr>
          <p:cNvSpPr txBox="1"/>
          <p:nvPr/>
        </p:nvSpPr>
        <p:spPr>
          <a:xfrm>
            <a:off x="5807821" y="2744208"/>
            <a:ext cx="2335716" cy="461665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Silicon Tracker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0EEBF3-C2A9-204D-8D56-B8024DA7941C}"/>
              </a:ext>
            </a:extLst>
          </p:cNvPr>
          <p:cNvSpPr txBox="1"/>
          <p:nvPr/>
        </p:nvSpPr>
        <p:spPr>
          <a:xfrm>
            <a:off x="1160519" y="2713614"/>
            <a:ext cx="1991471" cy="83099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Trigger </a:t>
            </a:r>
          </a:p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(L1 &amp; HLT)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CC152C-29CF-E741-BA89-1AD8409A94BA}"/>
              </a:ext>
            </a:extLst>
          </p:cNvPr>
          <p:cNvSpPr txBox="1"/>
          <p:nvPr/>
        </p:nvSpPr>
        <p:spPr>
          <a:xfrm>
            <a:off x="1503718" y="3883615"/>
            <a:ext cx="1869360" cy="83099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Computing </a:t>
            </a:r>
          </a:p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(T1 &amp; T2)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03C240-2A2B-9743-B7EB-997198FE537F}"/>
              </a:ext>
            </a:extLst>
          </p:cNvPr>
          <p:cNvSpPr txBox="1"/>
          <p:nvPr/>
        </p:nvSpPr>
        <p:spPr>
          <a:xfrm>
            <a:off x="5282269" y="3763055"/>
            <a:ext cx="2335716" cy="461665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Physics Analysis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252264-2924-2E4A-97D3-BC9269F62994}"/>
              </a:ext>
            </a:extLst>
          </p:cNvPr>
          <p:cNvSpPr txBox="1"/>
          <p:nvPr/>
        </p:nvSpPr>
        <p:spPr>
          <a:xfrm>
            <a:off x="3734667" y="4705681"/>
            <a:ext cx="2335716" cy="83099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Phenomenology</a:t>
            </a:r>
          </a:p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2400" b="0" dirty="0" err="1">
                <a:solidFill>
                  <a:schemeClr val="tx1"/>
                </a:solidFill>
                <a:latin typeface="+mn-lt"/>
              </a:rPr>
              <a:t>NExT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Institute)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50B0A7-F5EC-9249-8830-2F4C76854539}"/>
              </a:ext>
            </a:extLst>
          </p:cNvPr>
          <p:cNvSpPr txBox="1"/>
          <p:nvPr/>
        </p:nvSpPr>
        <p:spPr>
          <a:xfrm>
            <a:off x="1260177" y="5888313"/>
            <a:ext cx="1178221" cy="461665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Design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27F9D7-498B-D048-BC48-A017E09D0FC2}"/>
              </a:ext>
            </a:extLst>
          </p:cNvPr>
          <p:cNvSpPr txBox="1"/>
          <p:nvPr/>
        </p:nvSpPr>
        <p:spPr>
          <a:xfrm>
            <a:off x="2783226" y="5886463"/>
            <a:ext cx="1902882" cy="461665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Construction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C77F26-D9AC-3540-BDCC-5356A4A1D7C1}"/>
              </a:ext>
            </a:extLst>
          </p:cNvPr>
          <p:cNvSpPr txBox="1"/>
          <p:nvPr/>
        </p:nvSpPr>
        <p:spPr>
          <a:xfrm>
            <a:off x="5078513" y="5886463"/>
            <a:ext cx="1585971" cy="461665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Operation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895B29-FE3C-9F4A-A94F-E6174EAE7F4C}"/>
              </a:ext>
            </a:extLst>
          </p:cNvPr>
          <p:cNvSpPr txBox="1"/>
          <p:nvPr/>
        </p:nvSpPr>
        <p:spPr>
          <a:xfrm>
            <a:off x="7103200" y="5886463"/>
            <a:ext cx="1463228" cy="461665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Upgrades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C87B469D-FB67-534F-B6F9-BF6B21B73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March 2019 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F5C7107-5769-3E4D-8C8D-C0F63DD9E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Student Open Day - CMS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508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4BCC-CA64-2B48-AFC5-B70F3F996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D4B40-E8F5-294C-805D-67FD725AD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592F34-B235-3A4D-BB14-4F2907498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Student Open Day - CMS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BC3C6-C261-4C4B-99DA-B405DBBD2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36364D-B547-A142-BBAA-A98E26EFA85E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308F4A-6433-AF4B-A6C9-4747929F9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FD165F-9861-0C40-AE85-6F7706AB7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463" y="5283602"/>
            <a:ext cx="981722" cy="1472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40336E-3E15-1844-B715-1992C35C7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1" y="3563257"/>
            <a:ext cx="1277257" cy="1277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6EAA0B-16B0-0149-B3DE-AAEF86A71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760" y="95210"/>
            <a:ext cx="1028619" cy="1503025"/>
          </a:xfrm>
          <a:prstGeom prst="rect">
            <a:avLst/>
          </a:prstGeom>
        </p:spPr>
      </p:pic>
      <p:pic>
        <p:nvPicPr>
          <p:cNvPr id="1026" name="Picture 2" descr="https://lpc.fnal.gov/fellows/imgs/med/2016/Jacob_Linacre.jpg">
            <a:extLst>
              <a:ext uri="{FF2B5EF4-FFF2-40B4-BE49-F238E27FC236}">
                <a16:creationId xmlns:a16="http://schemas.microsoft.com/office/drawing/2014/main" id="{AEAA3701-335B-5245-A1B3-D32E28B98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91" y="3314700"/>
            <a:ext cx="991870" cy="146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922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2FFC1-22AF-E44A-B371-E9BF93C04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PhD projects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F9C86-E994-3C4C-818B-B2408D578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1E3FF1"/>
                </a:solidFill>
              </a:rPr>
              <a:t>Three studentships available. </a:t>
            </a:r>
          </a:p>
          <a:p>
            <a:endParaRPr lang="en-US" dirty="0">
              <a:solidFill>
                <a:srgbClr val="1E3FF1"/>
              </a:solidFill>
            </a:endParaRPr>
          </a:p>
          <a:p>
            <a:pPr marL="327025" lvl="1" indent="0">
              <a:spcAft>
                <a:spcPts val="1200"/>
              </a:spcAft>
              <a:buNone/>
            </a:pPr>
            <a:r>
              <a:rPr lang="en-US" dirty="0">
                <a:solidFill>
                  <a:srgbClr val="1E3FF1"/>
                </a:solidFill>
              </a:rPr>
              <a:t>1) ECAL upgrade – Backend data processing for triggering. </a:t>
            </a:r>
          </a:p>
          <a:p>
            <a:pPr marL="327025" lvl="1" indent="0">
              <a:spcAft>
                <a:spcPts val="1200"/>
              </a:spcAft>
              <a:buClr>
                <a:schemeClr val="tx1"/>
              </a:buClr>
              <a:buSzPct val="100000"/>
              <a:buNone/>
            </a:pPr>
            <a:r>
              <a:rPr lang="en-US" dirty="0">
                <a:solidFill>
                  <a:srgbClr val="1E3FF1"/>
                </a:solidFill>
              </a:rPr>
              <a:t>2) Tracker upgrade – Online track reconstruction </a:t>
            </a:r>
          </a:p>
          <a:p>
            <a:pPr marL="327025" lvl="1" indent="0">
              <a:spcAft>
                <a:spcPts val="1200"/>
              </a:spcAft>
              <a:buNone/>
            </a:pPr>
            <a:r>
              <a:rPr lang="en-US" dirty="0">
                <a:solidFill>
                  <a:srgbClr val="1E3FF1"/>
                </a:solidFill>
              </a:rPr>
              <a:t>3) Level 1 Trigger upgrade – Trigger algorithm development and physics analysis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F17E5-9EA7-494C-B26A-B8146E93E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531B9-A2A6-E642-B215-076F43F22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1C931-7A09-FF47-B6AC-3EEEE48E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15600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9260A-3437-0547-BB61-BF3920F7E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C2A2B-A8CB-2D45-95E7-E96EA27A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5D621-1A79-7F41-83CF-0D3241B4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A8996-700E-D447-A2CD-A7C6B477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7</a:t>
            </a:fld>
            <a:endParaRPr lang="en-GB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3FF27-2F28-CD4E-A419-28D67E07A678}"/>
              </a:ext>
            </a:extLst>
          </p:cNvPr>
          <p:cNvGrpSpPr/>
          <p:nvPr/>
        </p:nvGrpSpPr>
        <p:grpSpPr>
          <a:xfrm>
            <a:off x="235527" y="1433947"/>
            <a:ext cx="2901486" cy="1633105"/>
            <a:chOff x="235527" y="1704108"/>
            <a:chExt cx="2901486" cy="16331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37F606-A8BA-1F4E-9B37-3EC4D8D62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7868" y="1704108"/>
              <a:ext cx="2529145" cy="163310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6FE660-B783-5D45-B0E9-A6AB731CF658}"/>
                </a:ext>
              </a:extLst>
            </p:cNvPr>
            <p:cNvSpPr/>
            <p:nvPr/>
          </p:nvSpPr>
          <p:spPr bwMode="auto">
            <a:xfrm>
              <a:off x="2909455" y="1773382"/>
              <a:ext cx="166254" cy="17318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DBDFC3-ED8D-124D-9467-D2EB8B2B11AF}"/>
                </a:ext>
              </a:extLst>
            </p:cNvPr>
            <p:cNvSpPr/>
            <p:nvPr/>
          </p:nvSpPr>
          <p:spPr bwMode="auto">
            <a:xfrm>
              <a:off x="235527" y="2930236"/>
              <a:ext cx="602673" cy="35329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B23EE17-6580-B243-BCFD-13B9097A7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563" y="1390075"/>
            <a:ext cx="3911600" cy="25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B173AF-04DF-FC4D-8741-047989F65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819" y="2793624"/>
            <a:ext cx="2684361" cy="2003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0386AB-2786-5047-878F-E1B976328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963" y="3735762"/>
            <a:ext cx="2570019" cy="19275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1FAB45-29B5-2F4A-B1E9-ED0A46EFE701}"/>
              </a:ext>
            </a:extLst>
          </p:cNvPr>
          <p:cNvSpPr txBox="1"/>
          <p:nvPr/>
        </p:nvSpPr>
        <p:spPr>
          <a:xfrm>
            <a:off x="3956331" y="4906184"/>
            <a:ext cx="355250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0" dirty="0">
                <a:solidFill>
                  <a:srgbClr val="1E3FF1"/>
                </a:solidFill>
                <a:latin typeface="+mn-lt"/>
              </a:rPr>
              <a:t>PPD responsible for design, delivery, installation, operation. </a:t>
            </a:r>
          </a:p>
          <a:p>
            <a:pPr algn="l">
              <a:spcBef>
                <a:spcPts val="600"/>
              </a:spcBef>
              <a:buNone/>
            </a:pPr>
            <a:endParaRPr lang="en-US" sz="2000" b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7187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769592" y="4595999"/>
            <a:ext cx="184346" cy="29738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  <a:buNone/>
            </a:pPr>
            <a:fld id="{86CB4B4D-7CA3-9044-876B-883B54F8677D}" type="slidenum">
              <a:rPr sz="1266" kern="0">
                <a:solidFill>
                  <a:srgbClr val="000000"/>
                </a:solidFill>
                <a:latin typeface="Gill Sans"/>
                <a:cs typeface="Gill Sans"/>
                <a:sym typeface="Gill Sans"/>
              </a:rPr>
              <a:pPr defTabSz="410751" fontAlgn="auto" hangingPunct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sz="1266" kern="0">
              <a:solidFill>
                <a:srgbClr val="000000"/>
              </a:solidFill>
              <a:latin typeface="Gill Sans"/>
              <a:cs typeface="Gill Sans"/>
              <a:sym typeface="Gill Sans"/>
            </a:endParaRPr>
          </a:p>
        </p:txBody>
      </p:sp>
      <p:sp>
        <p:nvSpPr>
          <p:cNvPr id="199" name="RAL: 30 years of ECAL leadership"/>
          <p:cNvSpPr txBox="1"/>
          <p:nvPr/>
        </p:nvSpPr>
        <p:spPr>
          <a:xfrm>
            <a:off x="1273969" y="44648"/>
            <a:ext cx="7358063" cy="884039"/>
          </a:xfrm>
          <a:prstGeom prst="rect">
            <a:avLst/>
          </a:prstGeom>
          <a:solidFill>
            <a:srgbClr val="EBEBEB"/>
          </a:solidFill>
          <a:ln w="12700">
            <a:solidFill>
              <a:srgbClr val="000000">
                <a:alpha val="0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48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410751" fontAlgn="auto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sz="3375" kern="0">
                <a:solidFill>
                  <a:srgbClr val="000000"/>
                </a:solidFill>
              </a:rPr>
              <a:t>RAL: 30 years of ECAL leadership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8659" y="1244362"/>
            <a:ext cx="3548758" cy="2534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hoto1-cern-bulletin.gif" descr="Photo1-cern-bulletin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7852" y="1244362"/>
            <a:ext cx="3780939" cy="2534828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Concept"/>
          <p:cNvSpPr txBox="1"/>
          <p:nvPr/>
        </p:nvSpPr>
        <p:spPr>
          <a:xfrm>
            <a:off x="2223461" y="821266"/>
            <a:ext cx="1279197" cy="4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300"/>
            </a:lvl1pPr>
          </a:lstStyle>
          <a:p>
            <a:pPr defTabSz="410751" fontAlgn="auto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sz="232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Concept</a:t>
            </a:r>
          </a:p>
        </p:txBody>
      </p:sp>
      <p:pic>
        <p:nvPicPr>
          <p:cNvPr id="203" name="Screen Shot 2019-02-27 at 13.57.14.png" descr="Screen Shot 2019-02-27 at 13.57.1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7852" y="4179697"/>
            <a:ext cx="3780939" cy="264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B4b7kRRNNR3o7aBZBcOk1kH67q0IjNlG3IjbUC3IYsz5vOHr97n9Xdz7jNGD_Kt9_zWtwkEIKq9STtMkFapMhzrAjdz7gQGw2mLrKAmEiHb0hEsi8rqvV2fO1DSfF-mJ63QrfZ5I.png" descr="B4b7kRRNNR3o7aBZBcOk1kH67q0IjNlG3IjbUC3IYsz5vOHr97n9Xdz7jNGD_Kt9_zWtwkEIKq9STtMkFapMhzrAjdz7gQGw2mLrKAmEiHb0hEsi8rqvV2fO1DSfF-mJ63QrfZ5I.png"/>
          <p:cNvPicPr>
            <a:picLocks noChangeAspect="1"/>
          </p:cNvPicPr>
          <p:nvPr/>
        </p:nvPicPr>
        <p:blipFill>
          <a:blip r:embed="rId5">
            <a:extLst/>
          </a:blip>
          <a:srcRect l="3372" r="3370" b="61066"/>
          <a:stretch>
            <a:fillRect/>
          </a:stretch>
        </p:blipFill>
        <p:spPr>
          <a:xfrm>
            <a:off x="5404216" y="4180252"/>
            <a:ext cx="3557749" cy="264053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Construction"/>
          <p:cNvSpPr txBox="1"/>
          <p:nvPr/>
        </p:nvSpPr>
        <p:spPr>
          <a:xfrm>
            <a:off x="6224442" y="821266"/>
            <a:ext cx="1917193" cy="4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300"/>
            </a:lvl1pPr>
          </a:lstStyle>
          <a:p>
            <a:pPr defTabSz="410751" fontAlgn="auto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sz="232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Construction</a:t>
            </a:r>
          </a:p>
        </p:txBody>
      </p:sp>
      <p:sp>
        <p:nvSpPr>
          <p:cNvPr id="206" name="Operations"/>
          <p:cNvSpPr txBox="1"/>
          <p:nvPr/>
        </p:nvSpPr>
        <p:spPr>
          <a:xfrm>
            <a:off x="1977583" y="3803782"/>
            <a:ext cx="1641476" cy="4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300"/>
            </a:lvl1pPr>
          </a:lstStyle>
          <a:p>
            <a:pPr defTabSz="410751" fontAlgn="auto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sz="232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Operations</a:t>
            </a:r>
          </a:p>
        </p:txBody>
      </p:sp>
      <p:sp>
        <p:nvSpPr>
          <p:cNvPr id="207" name="Upgrades"/>
          <p:cNvSpPr txBox="1"/>
          <p:nvPr/>
        </p:nvSpPr>
        <p:spPr>
          <a:xfrm>
            <a:off x="6455274" y="3803782"/>
            <a:ext cx="1455528" cy="4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300"/>
            </a:lvl1pPr>
          </a:lstStyle>
          <a:p>
            <a:pPr defTabSz="410751" fontAlgn="auto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sz="232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Upgrades</a:t>
            </a:r>
          </a:p>
        </p:txBody>
      </p:sp>
    </p:spTree>
    <p:extLst>
      <p:ext uri="{BB962C8B-B14F-4D97-AF65-F5344CB8AC3E}">
        <p14:creationId xmlns:p14="http://schemas.microsoft.com/office/powerpoint/2010/main" val="207856199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81C1D-D8F7-764B-8221-C506D8CFF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ECAL – HL-LHC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B7D85-1A69-A646-8E97-1BDB68EC0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March 2019 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0A7BB-AF86-7142-9053-21771BDE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Student Open Day - CMS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907C4-14CA-9648-AF41-11417641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9</a:t>
            </a:fld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6B0F1B-4DAB-C845-880C-0B1341951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18" y="1295399"/>
            <a:ext cx="2269214" cy="1638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9AD48A-47A5-6B49-8F10-ED7154E1D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47" y="3423706"/>
            <a:ext cx="1781464" cy="2380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B601D1-4FFA-1B4A-B613-DD1701D70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238" y="3942735"/>
            <a:ext cx="1836904" cy="1373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E5F342-4310-894A-B527-5D002A281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396" y="1328858"/>
            <a:ext cx="2203450" cy="18489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4190BD-DE42-C741-A9FF-BAA134534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8864" y="3849071"/>
            <a:ext cx="2948483" cy="1955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B06823-C9DF-E045-B8B0-D73E00A9FBCA}"/>
              </a:ext>
            </a:extLst>
          </p:cNvPr>
          <p:cNvSpPr txBox="1"/>
          <p:nvPr/>
        </p:nvSpPr>
        <p:spPr>
          <a:xfrm>
            <a:off x="3352112" y="545612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APD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D6D3ED-C285-D342-AF33-4A927AC8C68F}"/>
              </a:ext>
            </a:extLst>
          </p:cNvPr>
          <p:cNvGrpSpPr/>
          <p:nvPr/>
        </p:nvGrpSpPr>
        <p:grpSpPr>
          <a:xfrm>
            <a:off x="7730982" y="3958716"/>
            <a:ext cx="1895778" cy="1882717"/>
            <a:chOff x="7255787" y="4049070"/>
            <a:chExt cx="1895778" cy="188271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14535A-C37C-A746-A63E-984D19201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9408" y="4049070"/>
              <a:ext cx="1782157" cy="188271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324405-FB7F-FE48-A8CC-A49B17D8DC04}"/>
                </a:ext>
              </a:extLst>
            </p:cNvPr>
            <p:cNvSpPr txBox="1"/>
            <p:nvPr/>
          </p:nvSpPr>
          <p:spPr>
            <a:xfrm>
              <a:off x="7255787" y="5282005"/>
              <a:ext cx="392900" cy="3980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endParaRPr lang="en-US" sz="1800" b="0" dirty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17" name="17209957001_5114685040001_5114431621001-vs.jpg" descr="17209957001_5114685040001_5114431621001-vs.jpg">
            <a:extLst>
              <a:ext uri="{FF2B5EF4-FFF2-40B4-BE49-F238E27FC236}">
                <a16:creationId xmlns:a16="http://schemas.microsoft.com/office/drawing/2014/main" id="{68855E9E-F5F7-F746-9414-872687742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53645" y="1286948"/>
            <a:ext cx="2510438" cy="14121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42893433"/>
      </p:ext>
    </p:extLst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Char char="l"/>
          <a:tabLst/>
          <a:defRPr kumimoji="0" lang="en-GB" sz="22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Char char="l"/>
          <a:tabLst/>
          <a:defRPr kumimoji="0" lang="en-GB" sz="22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" pitchFamily="18" charset="0"/>
            <a:cs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buNone/>
          <a:defRPr sz="1800" b="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55502</TotalTime>
  <Words>1135</Words>
  <Application>Microsoft Macintosh PowerPoint</Application>
  <PresentationFormat>A4 Paper (210x297 mm)</PresentationFormat>
  <Paragraphs>284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7" baseType="lpstr">
      <vt:lpstr>ＭＳ Ｐゴシック</vt:lpstr>
      <vt:lpstr>Arial</vt:lpstr>
      <vt:lpstr>Calibri</vt:lpstr>
      <vt:lpstr>Garamond</vt:lpstr>
      <vt:lpstr>Gill Sans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Lucida Grande</vt:lpstr>
      <vt:lpstr>Symbol</vt:lpstr>
      <vt:lpstr>System Font Regular</vt:lpstr>
      <vt:lpstr>Times</vt:lpstr>
      <vt:lpstr>Times New Roman</vt:lpstr>
      <vt:lpstr>Wingdings</vt:lpstr>
      <vt:lpstr>Edge</vt:lpstr>
      <vt:lpstr>3_Custom Design</vt:lpstr>
      <vt:lpstr>Office Theme</vt:lpstr>
      <vt:lpstr>White</vt:lpstr>
      <vt:lpstr>PowerPoint Presentation</vt:lpstr>
      <vt:lpstr>PowerPoint Presentation</vt:lpstr>
      <vt:lpstr>PowerPoint Presentation</vt:lpstr>
      <vt:lpstr>CMS : What we work on</vt:lpstr>
      <vt:lpstr>PowerPoint Presentation</vt:lpstr>
      <vt:lpstr>CMS PhD projects </vt:lpstr>
      <vt:lpstr>ECAL</vt:lpstr>
      <vt:lpstr>PowerPoint Presentation</vt:lpstr>
      <vt:lpstr>ECAL – HL-LHC  </vt:lpstr>
      <vt:lpstr>ECAL Project</vt:lpstr>
      <vt:lpstr>Track Finder</vt:lpstr>
      <vt:lpstr>Track Finder</vt:lpstr>
      <vt:lpstr>Track Trigger</vt:lpstr>
      <vt:lpstr>Track Finder Project </vt:lpstr>
      <vt:lpstr>Level 1 Trigger</vt:lpstr>
      <vt:lpstr>L1 Trigger – Phase I</vt:lpstr>
      <vt:lpstr>L1 Trigger – Bringing all together</vt:lpstr>
      <vt:lpstr>Physics Analyses</vt:lpstr>
      <vt:lpstr>Physics Analyses &amp; Phenomenology </vt:lpstr>
      <vt:lpstr>Project </vt:lpstr>
      <vt:lpstr>CMS projects </vt:lpstr>
      <vt:lpstr>Backup</vt:lpstr>
      <vt:lpstr>Physics – phenomenology – NExT</vt:lpstr>
      <vt:lpstr>Physics analyses</vt:lpstr>
      <vt:lpstr>PowerPoint Presentation</vt:lpstr>
      <vt:lpstr>Computing </vt:lpstr>
      <vt:lpstr>Conclusion </vt:lpstr>
      <vt:lpstr>PowerPoint Presentation</vt:lpstr>
      <vt:lpstr>ECAL </vt:lpstr>
      <vt:lpstr>ECAL readout</vt:lpstr>
      <vt:lpstr>PowerPoint Presentation</vt:lpstr>
      <vt:lpstr>ECAL – HL-LHC  </vt:lpstr>
      <vt:lpstr>PPD on CMS</vt:lpstr>
      <vt:lpstr>Common Electronics</vt:lpstr>
      <vt:lpstr>Track Finder - Algorithm</vt:lpstr>
      <vt:lpstr>Physics – phenomenology – NExT</vt:lpstr>
    </vt:vector>
  </TitlesOfParts>
  <Company>PPEP Group, RAL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Microsoft Office User</cp:lastModifiedBy>
  <cp:revision>1295</cp:revision>
  <cp:lastPrinted>2013-04-26T14:46:55Z</cp:lastPrinted>
  <dcterms:created xsi:type="dcterms:W3CDTF">2000-09-22T22:23:34Z</dcterms:created>
  <dcterms:modified xsi:type="dcterms:W3CDTF">2019-03-04T09:30:28Z</dcterms:modified>
</cp:coreProperties>
</file>