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28"/>
  </p:notesMasterIdLst>
  <p:sldIdLst>
    <p:sldId id="257" r:id="rId6"/>
    <p:sldId id="288" r:id="rId7"/>
    <p:sldId id="289" r:id="rId8"/>
    <p:sldId id="297" r:id="rId9"/>
    <p:sldId id="305" r:id="rId10"/>
    <p:sldId id="304" r:id="rId11"/>
    <p:sldId id="298" r:id="rId12"/>
    <p:sldId id="290" r:id="rId13"/>
    <p:sldId id="291" r:id="rId14"/>
    <p:sldId id="299" r:id="rId15"/>
    <p:sldId id="292" r:id="rId16"/>
    <p:sldId id="293" r:id="rId17"/>
    <p:sldId id="300" r:id="rId18"/>
    <p:sldId id="301" r:id="rId19"/>
    <p:sldId id="294" r:id="rId20"/>
    <p:sldId id="295" r:id="rId21"/>
    <p:sldId id="296" r:id="rId22"/>
    <p:sldId id="302" r:id="rId23"/>
    <p:sldId id="303" r:id="rId24"/>
    <p:sldId id="306" r:id="rId25"/>
    <p:sldId id="307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686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  <p15:guide id="9" orient="horz" pos="3884" userDrawn="1">
          <p15:clr>
            <a:srgbClr val="A4A3A4"/>
          </p15:clr>
        </p15:guide>
        <p15:guide id="10" pos="1209" userDrawn="1">
          <p15:clr>
            <a:srgbClr val="A4A3A4"/>
          </p15:clr>
        </p15:guide>
        <p15:guide id="11" pos="1391" userDrawn="1">
          <p15:clr>
            <a:srgbClr val="A4A3A4"/>
          </p15:clr>
        </p15:guide>
        <p15:guide id="12" pos="1844" userDrawn="1">
          <p15:clr>
            <a:srgbClr val="A4A3A4"/>
          </p15:clr>
        </p15:guide>
        <p15:guide id="13" orient="horz" pos="1026" userDrawn="1">
          <p15:clr>
            <a:srgbClr val="A4A3A4"/>
          </p15:clr>
        </p15:guide>
        <p15:guide id="14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3088"/>
    <a:srgbClr val="F08900"/>
    <a:srgbClr val="FF6900"/>
    <a:srgbClr val="1E5DF8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6"/>
    <p:restoredTop sz="94422"/>
  </p:normalViewPr>
  <p:slideViewPr>
    <p:cSldViewPr snapToGrid="0" snapToObjects="1">
      <p:cViewPr varScale="1">
        <p:scale>
          <a:sx n="67" d="100"/>
          <a:sy n="67" d="100"/>
        </p:scale>
        <p:origin x="66" y="318"/>
      </p:cViewPr>
      <p:guideLst>
        <p:guide orient="horz" pos="210"/>
        <p:guide pos="234"/>
        <p:guide orient="horz" pos="3974"/>
        <p:guide pos="7355"/>
        <p:guide pos="3840"/>
        <p:guide orient="horz" pos="686"/>
        <p:guide orient="horz" pos="3634"/>
        <p:guide pos="688"/>
        <p:guide orient="horz" pos="3884"/>
        <p:guide pos="1209"/>
        <p:guide pos="1391"/>
        <p:guide pos="1844"/>
        <p:guide orient="horz" pos="1026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F2439-37E5-384A-807C-93F396B7F9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76235" y="3096000"/>
            <a:ext cx="818305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Superconducting Magnets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976236" y="4118400"/>
            <a:ext cx="5745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Courthold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Cryogenics and Magnetics Group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Science Division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BB990-A1F9-CB4C-8276-899BAF30D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 Properties – The Critical Operating Surface 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374A7-1DE9-5440-1100-FFF5E44A3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139" y="960115"/>
            <a:ext cx="9061722" cy="4937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0B182-DF3C-208A-7C08-EA3032DA8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952" y="5931825"/>
            <a:ext cx="7498095" cy="2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9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6660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 cable is usually operated at 4.2 K, so the Critical Surface is often reduced to a more-convenient curve of critical current (density) versus field at 4.2 K (see curve)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Temperature Superconductors (LTS)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alloy of choice for over 60 years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ductile alloy (the only one)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Current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9 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Nb3Sn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higher critical current versus field than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4.2 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Current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16 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 it is an intermetallic compound, and thus brittle, with poor mechanical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 Properties – The Critical Line at 4.2 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49616-F870-3789-EF4E-5205EE40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13" y="777010"/>
            <a:ext cx="5114987" cy="5303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E3E95C-59E1-842F-E847-911AED3B93F4}"/>
              </a:ext>
            </a:extLst>
          </p:cNvPr>
          <p:cNvSpPr txBox="1"/>
          <p:nvPr/>
        </p:nvSpPr>
        <p:spPr>
          <a:xfrm>
            <a:off x="8943975" y="610408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Martin Wilson</a:t>
            </a:r>
          </a:p>
        </p:txBody>
      </p:sp>
    </p:spTree>
    <p:extLst>
      <p:ext uri="{BB962C8B-B14F-4D97-AF65-F5344CB8AC3E}">
        <p14:creationId xmlns:p14="http://schemas.microsoft.com/office/powerpoint/2010/main" val="2288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 wire comprises very fine SC filaments embedded in high purity copper stabiliser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flux jumps (magnetic instabilities)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minimise field distortions due to SC magnetisation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wires are typically 0.3 – 2 mm diameter, comprising 30 – 56 filaments, each 30 - 150 um diameter.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Nb3Sn wires are typically 0.5 - 1 mm diameter, comprising 24600 filaments, each 1.5 – 3.3 um diameter.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wires are twisted together like a rope, to form a cable (“Rutherford Cable”)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inter-filament coupling and AC losses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cable is embedded in high purity aluminium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protect the SC following a Quench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flux jumps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 Properties – Cable Composition 1</a:t>
            </a:r>
          </a:p>
        </p:txBody>
      </p:sp>
    </p:spTree>
    <p:extLst>
      <p:ext uri="{BB962C8B-B14F-4D97-AF65-F5344CB8AC3E}">
        <p14:creationId xmlns:p14="http://schemas.microsoft.com/office/powerpoint/2010/main" val="46523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 Properties – Cable Composition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B0301-9514-97B2-902E-4E3F874C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35" y="996691"/>
            <a:ext cx="8897130" cy="4864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F1558-1184-D11B-2ADF-E13EE182F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14" y="6053328"/>
            <a:ext cx="7534671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9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 Properties – Typical use of “Rutherford Cable”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F1558-1184-D11B-2ADF-E13EE182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01" y="6170709"/>
            <a:ext cx="7534671" cy="237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D8FD4F-F59A-26C8-F1BB-BDFC1755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4" y="928239"/>
            <a:ext cx="4253870" cy="500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2E32C5-DB03-6C7A-6B3F-65475FEF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26" y="1324734"/>
            <a:ext cx="7399646" cy="44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1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3" y="1387942"/>
            <a:ext cx="116280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High Temperature Superconductors (HTS) with Critical Temperatures conveniently above 90K,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YBCO (YBa2Cu3O7)</a:t>
            </a:r>
          </a:p>
          <a:p>
            <a:pPr marL="742950" lvl="1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thus operate in liquid nitrogen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Considerably cheaper and less complicated than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HTS features a disappointing “Flux Flow” operating region, in which the material is resistive, whilst still superconducting, rather than a well defined Critical Temperature</a:t>
            </a:r>
          </a:p>
          <a:p>
            <a:pPr marL="742950" lvl="1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HTS can still be used in regions of both high temperature and high field, but current density is a problem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HTS is produced as a tape</a:t>
            </a:r>
          </a:p>
          <a:p>
            <a:pPr marL="742950" lvl="1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used for current leads within cryostats that use cold-heads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temperature and field must be well monitored &amp; controlled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magnets utilising both HTS and LTS cables, HTS cables MUST have adequate Quench protection, including substantial current shunts 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Minimises thermal load on the cold-head 1</a:t>
            </a:r>
            <a:r>
              <a:rPr lang="en-GB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efficiency of cold-head 2</a:t>
            </a:r>
            <a:r>
              <a:rPr lang="en-GB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needed with refrigerators, which cool current leads with return He gas</a:t>
            </a:r>
          </a:p>
          <a:p>
            <a:pPr marL="742950" lvl="1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HTS Properties</a:t>
            </a:r>
            <a:endParaRPr lang="en-GB" sz="3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29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designing a magnet, the Engineering Current Density (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Jeng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the most important characteristic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resultant field and hence the actual current is all that really matters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Current Density takes account of: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actual proportion of SC in each wire (fill factor), typically 0.4 to 0.2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fill factor of the wires in the coil pack, typically 0.7 to 0.8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insulation, cooling channels, stabiliser, mechanical reinforcement, etc)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Jeng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realistically only 15% - 30% of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Jsc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actual coil pack volume is inversely proportional to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Jeng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Jsc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Current Density</a:t>
            </a:r>
          </a:p>
        </p:txBody>
      </p:sp>
    </p:spTree>
    <p:extLst>
      <p:ext uri="{BB962C8B-B14F-4D97-AF65-F5344CB8AC3E}">
        <p14:creationId xmlns:p14="http://schemas.microsoft.com/office/powerpoint/2010/main" val="569570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magnet Quenches when it irreversibly changes from the superconducting to resistive state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Consequently, all the stored energy is converted into heat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resistive heating of the SC cable, which is dissipated in the cold mass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option of extracting energy via external dump resistors</a:t>
            </a:r>
          </a:p>
          <a:p>
            <a:pPr marL="2114550" lvl="4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The power circuit must be designed with care, if HTS current leads are used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liquid cryogens will also be rapidly expelled via relief valves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Superconductors have a very high normal-state resistivity</a:t>
            </a:r>
          </a:p>
          <a:p>
            <a:pPr marL="1257300" lvl="2" indent="-34290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Quenched, a very high temperature would be reached very quickly</a:t>
            </a:r>
          </a:p>
          <a:p>
            <a:pPr marL="1714500" lvl="3" indent="-34290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coil might suffer damage and/or delaminate at temperatures above 150K, and certainly above 250K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embedding the SC filaments in a matrix of copper</a:t>
            </a:r>
          </a:p>
          <a:p>
            <a:pPr marL="1714500" lvl="3" indent="-34290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matrix helps to stabilise the SC against flux jumps</a:t>
            </a:r>
          </a:p>
          <a:p>
            <a:pPr marL="1714500" lvl="3" indent="-34290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matrix allows current to redistribute in the low-resistivity matrix </a:t>
            </a:r>
          </a:p>
          <a:p>
            <a:pPr marL="2171700" lvl="4" indent="-34290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peak temperature will be lower</a:t>
            </a:r>
          </a:p>
          <a:p>
            <a:pPr marL="2171700" lvl="4" indent="-34290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Quench detection system has more time to react and act on the power circuit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</a:p>
        </p:txBody>
      </p:sp>
    </p:spTree>
    <p:extLst>
      <p:ext uri="{BB962C8B-B14F-4D97-AF65-F5344CB8AC3E}">
        <p14:creationId xmlns:p14="http://schemas.microsoft.com/office/powerpoint/2010/main" val="295306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 should be designed to Quench very rarely, as each Quench causes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anticipated Quench behaviour of the magnet must be designed and analysed meticulously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 protection circuits comprise some or all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taps that measure and compare the voltages between comparable parts of the coil circuit by means of sophisticated Wheatstone Bridges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typically trip the power-circuit when a persistent imbalance of 1V is detected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detection system must be 100% reliable, but avoid false signals – challenging!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hard-wiring, PLC, or Linux (in order of merit), but never Windows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All such trips will result in an actual Quench, whether or not the signal was real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detection system must compare overlapping segments, to avoid excluding joints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Pressure, temperature, and vacuum sensors, to react to Quench precursors with a “slow trip” and avoid an actual Quench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Whenever a Quench is initiated/detected, it is imperative to force all circuits to Quench together, by means of Quench-heaters, to avoid hot-spots and/or unbalanced forces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 Protection</a:t>
            </a:r>
          </a:p>
        </p:txBody>
      </p:sp>
    </p:spTree>
    <p:extLst>
      <p:ext uri="{BB962C8B-B14F-4D97-AF65-F5344CB8AC3E}">
        <p14:creationId xmlns:p14="http://schemas.microsoft.com/office/powerpoint/2010/main" val="100861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current-ramping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eddy-current heating =&gt; Quench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Exceeding the Critical Current =&gt; Quench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exceeding 80% of the maximum current (Short-Sample Current)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 or current lead movements within the magnetic field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produce an artificial Quench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Cracking of the resin or flux jumping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a transition, which allows some current to flow in the stabiliser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 lead to a Quench, if not stabilised quickly enough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 joint, creating heat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leak of the cryo-system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 magnets undergo some “training”, whereby they progressively approach their theoretical Critical Current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Better-designed magnets suffer less training</a:t>
            </a:r>
          </a:p>
          <a:p>
            <a:pPr marL="1657350" lvl="3" indent="-285750">
              <a:buFont typeface="Wingdings" panose="05000000000000000000" pitchFamily="2" charset="2"/>
              <a:buChar char="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Warming-up a magnet can undermine previous training	 </a:t>
            </a: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 Causes</a:t>
            </a:r>
          </a:p>
        </p:txBody>
      </p:sp>
    </p:spTree>
    <p:extLst>
      <p:ext uri="{BB962C8B-B14F-4D97-AF65-F5344CB8AC3E}">
        <p14:creationId xmlns:p14="http://schemas.microsoft.com/office/powerpoint/2010/main" val="168775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coils consume virtually no power, although they consume refrigeration power</a:t>
            </a:r>
          </a:p>
          <a:p>
            <a:pPr marL="800100" lvl="1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costs are lower (~10x for large magnets)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coils achieve high current densities</a:t>
            </a:r>
          </a:p>
          <a:p>
            <a:pPr marL="800100" lvl="1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windings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windings less obtrusive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complex designs</a:t>
            </a:r>
          </a:p>
          <a:p>
            <a:pPr marL="1714500" lvl="3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to achieve very uniform fields</a:t>
            </a:r>
          </a:p>
          <a:p>
            <a:pPr marL="800100" lvl="1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fields, without the need for iron (use more turns)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bend radius for accelerators</a:t>
            </a:r>
          </a:p>
          <a:p>
            <a:pPr marL="1714500" lvl="3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accelerator rings</a:t>
            </a:r>
          </a:p>
          <a:p>
            <a:pPr marL="1714500" lvl="3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capital costs</a:t>
            </a:r>
          </a:p>
          <a:p>
            <a:pPr marL="1714500" lvl="3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technical possibilities</a:t>
            </a:r>
          </a:p>
          <a:p>
            <a:pPr marL="800100" lvl="1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field gradients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quadrupole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above make physicists very happy</a:t>
            </a:r>
          </a:p>
          <a:p>
            <a:pPr marL="800100" lvl="1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642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use Superconducting Magnets?</a:t>
            </a:r>
          </a:p>
        </p:txBody>
      </p:sp>
    </p:spTree>
    <p:extLst>
      <p:ext uri="{BB962C8B-B14F-4D97-AF65-F5344CB8AC3E}">
        <p14:creationId xmlns:p14="http://schemas.microsoft.com/office/powerpoint/2010/main" val="71945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Forces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and tie rods are required to handle gravitational loads, as well as magnetic forces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rods have to be strong enough to handle the forces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rods must also be thermally insulting between the cold mass and its support 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during a Quench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unbalanced forces can develop during a Quench due to: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 or partly-delayed collapsing fields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between the Quenching magnet and any neighbouring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within Magnets</a:t>
            </a:r>
          </a:p>
        </p:txBody>
      </p:sp>
    </p:spTree>
    <p:extLst>
      <p:ext uri="{BB962C8B-B14F-4D97-AF65-F5344CB8AC3E}">
        <p14:creationId xmlns:p14="http://schemas.microsoft.com/office/powerpoint/2010/main" val="139893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Fringe fields produced by a non-shielded magnet can adversely affect: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Neighbouring instruments and equipment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magnet’s own instrumentation, including its protection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the vicinity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The presence of ferrous objects can strongly enhance the local field beyond what might be predicted in air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Fringe Fields</a:t>
            </a:r>
          </a:p>
        </p:txBody>
      </p:sp>
    </p:spTree>
    <p:extLst>
      <p:ext uri="{BB962C8B-B14F-4D97-AF65-F5344CB8AC3E}">
        <p14:creationId xmlns:p14="http://schemas.microsoft.com/office/powerpoint/2010/main" val="261622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020848" y="309600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B1E82C-511C-F44B-8DEE-6C4FBE2011FA}"/>
              </a:ext>
            </a:extLst>
          </p:cNvPr>
          <p:cNvSpPr/>
          <p:nvPr/>
        </p:nvSpPr>
        <p:spPr>
          <a:xfrm>
            <a:off x="277311" y="5904254"/>
            <a:ext cx="25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technologysi.stfc.ac.uk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2F0D22-0D3A-C84A-BE00-D769CF0931A5}"/>
              </a:ext>
            </a:extLst>
          </p:cNvPr>
          <p:cNvGrpSpPr/>
          <p:nvPr/>
        </p:nvGrpSpPr>
        <p:grpSpPr>
          <a:xfrm>
            <a:off x="3129999" y="5904254"/>
            <a:ext cx="2038167" cy="338554"/>
            <a:chOff x="3288045" y="5904254"/>
            <a:chExt cx="2038167" cy="338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90C4E3-95AE-AE45-8782-2B4D4D090039}"/>
                </a:ext>
              </a:extLst>
            </p:cNvPr>
            <p:cNvSpPr/>
            <p:nvPr/>
          </p:nvSpPr>
          <p:spPr>
            <a:xfrm>
              <a:off x="3475705" y="5904254"/>
              <a:ext cx="18505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STFC_Matters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736D92-0BEE-7247-BF06-3BCA7E269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88045" y="5994000"/>
              <a:ext cx="236329" cy="19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343A89-9F5A-DF4A-962C-A7AD62DCB636}"/>
              </a:ext>
            </a:extLst>
          </p:cNvPr>
          <p:cNvGrpSpPr/>
          <p:nvPr/>
        </p:nvGrpSpPr>
        <p:grpSpPr>
          <a:xfrm>
            <a:off x="5644464" y="5904254"/>
            <a:ext cx="2589306" cy="830997"/>
            <a:chOff x="4996428" y="5904254"/>
            <a:chExt cx="2589306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0C27DE-2D44-064A-B27B-50EABF926B4E}"/>
                </a:ext>
              </a:extLst>
            </p:cNvPr>
            <p:cNvSpPr/>
            <p:nvPr/>
          </p:nvSpPr>
          <p:spPr>
            <a:xfrm>
              <a:off x="5198010" y="5904254"/>
              <a:ext cx="23877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Science and Technology Facilities Council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05835B-710E-F745-8427-4CE68D096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996428" y="5986800"/>
              <a:ext cx="205199" cy="2051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ECEFC-7414-6743-B16C-DBD4AD5B0E7E}"/>
              </a:ext>
            </a:extLst>
          </p:cNvPr>
          <p:cNvGrpSpPr/>
          <p:nvPr/>
        </p:nvGrpSpPr>
        <p:grpSpPr>
          <a:xfrm>
            <a:off x="8845611" y="5912978"/>
            <a:ext cx="2981062" cy="584775"/>
            <a:chOff x="8125584" y="5912978"/>
            <a:chExt cx="2981062" cy="58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982832-8D72-7F44-BD66-ACD8ED4A63A3}"/>
                </a:ext>
              </a:extLst>
            </p:cNvPr>
            <p:cNvSpPr/>
            <p:nvPr/>
          </p:nvSpPr>
          <p:spPr>
            <a:xfrm>
              <a:off x="8371046" y="5912978"/>
              <a:ext cx="2735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Science and Technology Facilities Council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41DADE-E489-B449-AEE1-FEF245A01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125584" y="5994000"/>
              <a:ext cx="255483" cy="1800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C426DC-44FE-DC49-ABCA-23EB36D3A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highest engineering current densities are not easy to achieve (see later)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coils invariably take much longer to design, manufacture, and implement (7 years for Delphi)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costs and effort are significantly greater.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used for longer to achieve overall cost-savings (9 years for Delphi)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coils must be cooled, typically to </a:t>
            </a:r>
            <a:r>
              <a:rPr lang="en-US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temps by a refrigerator or cold heads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complexity and cost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coils must be firmly supported to resist the strong magnetic forces, as well as gravity, but thermally isolated from their surroundings</a:t>
            </a:r>
          </a:p>
          <a:p>
            <a:pPr marL="1257300" lvl="2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to get this right</a:t>
            </a:r>
          </a:p>
          <a:p>
            <a:pPr marL="1714500" lvl="3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Tiny movements can induce a Quench</a:t>
            </a:r>
          </a:p>
          <a:p>
            <a:pPr marL="1714500" lvl="3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leaks can prevent SC operation or reduce the margin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2-stage cooling needed</a:t>
            </a:r>
          </a:p>
          <a:p>
            <a:pPr marL="1257300" lvl="2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stage – Cool radiation shields; and intercept and extract heat from current leads, instrumentation wiring, etc., which would otherwise undermine the 2nd stage cooling</a:t>
            </a:r>
          </a:p>
          <a:p>
            <a:pPr marL="1257300" lvl="2" indent="-342900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stage - Cool and maintain cold-mass at typically 4.2 K 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catch?  1</a:t>
            </a:r>
          </a:p>
        </p:txBody>
      </p:sp>
    </p:spTree>
    <p:extLst>
      <p:ext uri="{BB962C8B-B14F-4D97-AF65-F5344CB8AC3E}">
        <p14:creationId xmlns:p14="http://schemas.microsoft.com/office/powerpoint/2010/main" val="20037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838199" y="291090"/>
            <a:ext cx="10515599" cy="59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Example Magnets – Delphi Solenoid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1AE98-960E-1A1F-BBDF-C1B05166C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72" y="1125432"/>
            <a:ext cx="6706181" cy="5340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63344C-0008-D151-BF52-BD68785DDF1D}"/>
              </a:ext>
            </a:extLst>
          </p:cNvPr>
          <p:cNvSpPr txBox="1"/>
          <p:nvPr/>
        </p:nvSpPr>
        <p:spPr>
          <a:xfrm>
            <a:off x="9672638" y="3557588"/>
            <a:ext cx="2357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Delphi</a:t>
            </a:r>
          </a:p>
          <a:p>
            <a:r>
              <a:rPr lang="en-GB" dirty="0"/>
              <a:t>1.2 T</a:t>
            </a:r>
          </a:p>
          <a:p>
            <a:r>
              <a:rPr lang="en-GB" dirty="0"/>
              <a:t>5.5m </a:t>
            </a:r>
            <a:r>
              <a:rPr lang="en-GB" dirty="0" err="1"/>
              <a:t>dia</a:t>
            </a:r>
            <a:endParaRPr lang="en-GB" dirty="0"/>
          </a:p>
          <a:p>
            <a:r>
              <a:rPr lang="en-GB" dirty="0"/>
              <a:t>6.8m long</a:t>
            </a:r>
          </a:p>
          <a:p>
            <a:r>
              <a:rPr lang="en-GB" dirty="0"/>
              <a:t>110MJ</a:t>
            </a:r>
          </a:p>
        </p:txBody>
      </p:sp>
    </p:spTree>
    <p:extLst>
      <p:ext uri="{BB962C8B-B14F-4D97-AF65-F5344CB8AC3E}">
        <p14:creationId xmlns:p14="http://schemas.microsoft.com/office/powerpoint/2010/main" val="125451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838199" y="291090"/>
            <a:ext cx="10515599" cy="59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Example Magnets - Atlas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BB5B0-8E78-2D14-02A9-61B4E346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98" y="1008625"/>
            <a:ext cx="9052578" cy="53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838199" y="291090"/>
            <a:ext cx="10515599" cy="59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Example Magnets – Atlas End Cap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Toroids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BED94-0451-F8DB-C10F-5B186A707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14" y="915907"/>
            <a:ext cx="9098298" cy="56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838199" y="291090"/>
            <a:ext cx="10515599" cy="59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Typical Refrigerator / Cryo-Cooler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EB9C4-B610-49E6-E8CD-D59742E1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662" y="1104336"/>
            <a:ext cx="7765756" cy="54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3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 detection and action must be: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Comprehensively designed and </a:t>
            </a:r>
            <a:r>
              <a:rPr lang="en-US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endParaRPr lang="en-US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reliable, and over-engineered, but not over-sensitive – challenging!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magnets can easily be damaged by careless or inadequate care, monitoring, maintenance.</a:t>
            </a:r>
          </a:p>
          <a:p>
            <a:pPr marL="800100" lvl="1" indent="-342900">
              <a:buFont typeface="Wingdings" panose="05000000000000000000" pitchFamily="2" charset="2"/>
              <a:buChar char="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Faults and issues with SC coils can be very difficult and costly to rectify.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mnths</a:t>
            </a: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MICE Decay Solenoid current-lead failure during Quench Detector upgrade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mnths</a:t>
            </a: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Delphi Quench detection system, due to design fault creating coil movement when ramping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US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mnths</a:t>
            </a: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Delphi current-lead insulator failure, due to excessive cold shock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mnths</a:t>
            </a: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Aleph cryostat repair, following uncontrolled Quench, due to UPS failure</a:t>
            </a:r>
          </a:p>
          <a:p>
            <a:pPr marL="1257300" lvl="2" indent="-342900">
              <a:buFont typeface="Wingdings" panose="05000000000000000000" pitchFamily="2" charset="2"/>
              <a:buChar char=""/>
            </a:pP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LHC beamline repair, following uncontrolled Quench of multiple SC beamline magnets</a:t>
            </a:r>
          </a:p>
          <a:p>
            <a:pPr marL="1714500" lvl="3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catch?  2</a:t>
            </a:r>
          </a:p>
        </p:txBody>
      </p:sp>
    </p:spTree>
    <p:extLst>
      <p:ext uri="{BB962C8B-B14F-4D97-AF65-F5344CB8AC3E}">
        <p14:creationId xmlns:p14="http://schemas.microsoft.com/office/powerpoint/2010/main" val="415620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feature of all Low Temperature Superconductors (LTS) (see picture)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boundary between superconductivity and normal resistivity in 3-dimensional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 above/below the surface is resistive/superconducting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alloy exhibits three important characteristics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critical field at zero temperature and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 – the critical temperature at zero field and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critical current density, which depends on how it has been processed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83684" cy="580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GB" sz="3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 Properties – The Critical Operating Surface  1</a:t>
            </a:r>
          </a:p>
        </p:txBody>
      </p:sp>
    </p:spTree>
    <p:extLst>
      <p:ext uri="{BB962C8B-B14F-4D97-AF65-F5344CB8AC3E}">
        <p14:creationId xmlns:p14="http://schemas.microsoft.com/office/powerpoint/2010/main" val="4150974645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2" ma:contentTypeDescription="Create a new document." ma:contentTypeScope="" ma:versionID="75948dd912159fd788ffcd9de450d66e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c49709bdc75a7754cac99811eaeb298a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98A69B-6D12-45E9-82AF-945C94603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78530-c7a6-42d8-babd-8b8d2b751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4E1E4C-B4E0-4252-BC84-2C85D5160FC2}">
  <ds:schemaRefs>
    <ds:schemaRef ds:uri="http://schemas.microsoft.com/office/2006/metadata/properties"/>
    <ds:schemaRef ds:uri="http://schemas.microsoft.com/office/infopath/2007/PartnerControls"/>
    <ds:schemaRef ds:uri="e5ebcf68-ced2-4a98-b72f-28c94d1ed58b"/>
    <ds:schemaRef ds:uri="7e30df28-d906-45ca-99b3-b21bab123d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4755</TotalTime>
  <Words>1674</Words>
  <Application>Microsoft Office PowerPoint</Application>
  <PresentationFormat>Widescreen</PresentationFormat>
  <Paragraphs>196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Regular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Courthold, Mike (STFC,RAL,TECH)</cp:lastModifiedBy>
  <cp:revision>237</cp:revision>
  <cp:lastPrinted>2019-10-02T08:27:37Z</cp:lastPrinted>
  <dcterms:created xsi:type="dcterms:W3CDTF">2019-09-17T08:04:08Z</dcterms:created>
  <dcterms:modified xsi:type="dcterms:W3CDTF">2022-09-30T10:19:38Z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  <property fmtid="{D5CDD505-2E9C-101B-9397-08002B2CF9AE}" pid="3" name="_dlc_DocIdItemGuid">
    <vt:lpwstr>135feeb0-1e46-4549-be51-f2caa8a23389</vt:lpwstr>
  </property>
</Properties>
</file>