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83653" r:id="rId3"/>
    <p:sldMasterId id="2147483655" r:id="rId4"/>
  </p:sldMasterIdLst>
  <p:notesMasterIdLst>
    <p:notesMasterId r:id="rId46"/>
  </p:notesMasterIdLst>
  <p:sldIdLst>
    <p:sldId id="256" r:id="rId5"/>
    <p:sldId id="499" r:id="rId6"/>
    <p:sldId id="517" r:id="rId7"/>
    <p:sldId id="518" r:id="rId8"/>
    <p:sldId id="519" r:id="rId9"/>
    <p:sldId id="520" r:id="rId10"/>
    <p:sldId id="521" r:id="rId11"/>
    <p:sldId id="393" r:id="rId12"/>
    <p:sldId id="385" r:id="rId13"/>
    <p:sldId id="386" r:id="rId14"/>
    <p:sldId id="456" r:id="rId15"/>
    <p:sldId id="394" r:id="rId16"/>
    <p:sldId id="395" r:id="rId17"/>
    <p:sldId id="399" r:id="rId18"/>
    <p:sldId id="482" r:id="rId19"/>
    <p:sldId id="420" r:id="rId20"/>
    <p:sldId id="426" r:id="rId21"/>
    <p:sldId id="403" r:id="rId22"/>
    <p:sldId id="423" r:id="rId23"/>
    <p:sldId id="501" r:id="rId24"/>
    <p:sldId id="434" r:id="rId25"/>
    <p:sldId id="487" r:id="rId26"/>
    <p:sldId id="405" r:id="rId27"/>
    <p:sldId id="503" r:id="rId28"/>
    <p:sldId id="430" r:id="rId29"/>
    <p:sldId id="431" r:id="rId30"/>
    <p:sldId id="480" r:id="rId31"/>
    <p:sldId id="481" r:id="rId32"/>
    <p:sldId id="507" r:id="rId33"/>
    <p:sldId id="417" r:id="rId34"/>
    <p:sldId id="509" r:id="rId35"/>
    <p:sldId id="418" r:id="rId36"/>
    <p:sldId id="479" r:id="rId37"/>
    <p:sldId id="510" r:id="rId38"/>
    <p:sldId id="511" r:id="rId39"/>
    <p:sldId id="513" r:id="rId40"/>
    <p:sldId id="514" r:id="rId41"/>
    <p:sldId id="515" r:id="rId42"/>
    <p:sldId id="516" r:id="rId43"/>
    <p:sldId id="498" r:id="rId44"/>
    <p:sldId id="497" r:id="rId4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FF19E4"/>
    <a:srgbClr val="B80000"/>
    <a:srgbClr val="4416A1"/>
    <a:srgbClr val="927D26"/>
    <a:srgbClr val="990033"/>
    <a:srgbClr val="FFFF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82" autoAdjust="0"/>
    <p:restoredTop sz="97517" autoAdjust="0"/>
  </p:normalViewPr>
  <p:slideViewPr>
    <p:cSldViewPr snapToGrid="0">
      <p:cViewPr varScale="1">
        <p:scale>
          <a:sx n="68" d="100"/>
          <a:sy n="68" d="100"/>
        </p:scale>
        <p:origin x="516" y="5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4836"/>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788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1561A21C-120B-4E67-B94D-BCAA76E788F0}" type="slidenum">
              <a:rPr lang="en-US"/>
              <a:pPr>
                <a:defRPr/>
              </a:pPr>
              <a:t>‹#›</a:t>
            </a:fld>
            <a:endParaRPr lang="en-US"/>
          </a:p>
        </p:txBody>
      </p:sp>
    </p:spTree>
    <p:extLst>
      <p:ext uri="{BB962C8B-B14F-4D97-AF65-F5344CB8AC3E}">
        <p14:creationId xmlns:p14="http://schemas.microsoft.com/office/powerpoint/2010/main" val="17989485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C98C71C0-2822-4C56-A2A4-A8C072A0D5CA}" type="slidenum">
              <a:rPr lang="en-US" smtClean="0"/>
              <a:pPr/>
              <a:t>1</a:t>
            </a:fld>
            <a:endParaRPr lang="en-US"/>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F</a:t>
            </a:r>
          </a:p>
          <a:p>
            <a:endParaRPr lang="en-GB" dirty="0"/>
          </a:p>
        </p:txBody>
      </p:sp>
      <p:sp>
        <p:nvSpPr>
          <p:cNvPr id="4" name="Slide Number Placeholder 3"/>
          <p:cNvSpPr>
            <a:spLocks noGrp="1"/>
          </p:cNvSpPr>
          <p:nvPr>
            <p:ph type="sldNum" sz="quarter" idx="10"/>
          </p:nvPr>
        </p:nvSpPr>
        <p:spPr/>
        <p:txBody>
          <a:bodyPr/>
          <a:lstStyle/>
          <a:p>
            <a:pPr>
              <a:defRPr/>
            </a:pPr>
            <a:fld id="{1561A21C-120B-4E67-B94D-BCAA76E788F0}" type="slidenum">
              <a:rPr lang="en-US" smtClean="0"/>
              <a:pPr>
                <a:defRPr/>
              </a:pPr>
              <a:t>10</a:t>
            </a:fld>
            <a:endParaRPr lang="en-US"/>
          </a:p>
        </p:txBody>
      </p:sp>
    </p:spTree>
    <p:extLst>
      <p:ext uri="{BB962C8B-B14F-4D97-AF65-F5344CB8AC3E}">
        <p14:creationId xmlns:p14="http://schemas.microsoft.com/office/powerpoint/2010/main" val="23346360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5"/>
          <p:cNvSpPr>
            <a:spLocks noGrp="1" noChangeArrowheads="1"/>
          </p:cNvSpPr>
          <p:nvPr>
            <p:ph type="dt" sz="half" idx="10"/>
          </p:nvPr>
        </p:nvSpPr>
        <p:spPr/>
        <p:txBody>
          <a:bodyPr/>
          <a:lstStyle>
            <a:lvl1pPr>
              <a:defRPr/>
            </a:lvl1pPr>
          </a:lstStyle>
          <a:p>
            <a:pPr>
              <a:defRPr/>
            </a:pPr>
            <a:endParaRPr lang="en-US"/>
          </a:p>
        </p:txBody>
      </p:sp>
      <p:pic>
        <p:nvPicPr>
          <p:cNvPr id="54273" name="Picture 1"/>
          <p:cNvPicPr>
            <a:picLocks noChangeAspect="1" noChangeArrowheads="1"/>
          </p:cNvPicPr>
          <p:nvPr userDrawn="1"/>
        </p:nvPicPr>
        <p:blipFill>
          <a:blip r:embed="rId2" cstate="print"/>
          <a:srcRect/>
          <a:stretch>
            <a:fillRect/>
          </a:stretch>
        </p:blipFill>
        <p:spPr bwMode="auto">
          <a:xfrm>
            <a:off x="0" y="5416598"/>
            <a:ext cx="12192000" cy="1441402"/>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530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530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02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02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778250"/>
            <a:ext cx="5384800" cy="20272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7600" y="3778250"/>
            <a:ext cx="5384800" cy="2027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205288"/>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isislargetop"/>
          <p:cNvPicPr>
            <a:picLocks noChangeAspect="1" noChangeArrowheads="1"/>
          </p:cNvPicPr>
          <p:nvPr userDrawn="1"/>
        </p:nvPicPr>
        <p:blipFill>
          <a:blip r:embed="rId2" cstate="print"/>
          <a:srcRect/>
          <a:stretch>
            <a:fillRect/>
          </a:stretch>
        </p:blipFill>
        <p:spPr bwMode="auto">
          <a:xfrm>
            <a:off x="0" y="0"/>
            <a:ext cx="12192000" cy="1841500"/>
          </a:xfrm>
          <a:prstGeom prst="rect">
            <a:avLst/>
          </a:prstGeom>
          <a:noFill/>
          <a:ln w="9525">
            <a:noFill/>
            <a:miter lim="800000"/>
            <a:headEnd/>
            <a:tailEnd/>
          </a:ln>
        </p:spPr>
      </p:pic>
      <p:sp>
        <p:nvSpPr>
          <p:cNvPr id="8195" name="Rectangle 3"/>
          <p:cNvSpPr>
            <a:spLocks noGrp="1" noChangeArrowheads="1"/>
          </p:cNvSpPr>
          <p:nvPr>
            <p:ph type="ctrTitle"/>
          </p:nvPr>
        </p:nvSpPr>
        <p:spPr>
          <a:xfrm>
            <a:off x="914400" y="1700216"/>
            <a:ext cx="10363200" cy="1470025"/>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828800" y="3357563"/>
            <a:ext cx="85344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A5E1992C-3459-46E0-9446-FAD54007A31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62EF825-C4DE-4B20-A299-A24CD3FB58C5}"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675D1A8-16AC-4949-A76C-7EC5CAFA1803}"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349503"/>
            <a:ext cx="5384800" cy="3776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349503"/>
            <a:ext cx="5384800" cy="3776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F04CA3F-5190-4C31-8D63-7C1812DBA89F}"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6ABA7277-0F0E-48CE-A64E-5D6A6F4A5EC4}"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FC1D2AF-4CE1-462C-9E28-5A0197E543F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7843D646-F8BA-442E-964C-DF7B663423E2}"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03D2529-6E6E-465D-960B-9F05A3EDD8F3}"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B506E1F-40D5-496A-A9C8-D551247ADD3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1B7AF11-5BBA-4B3E-B290-62596BAF4DBC}"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062041"/>
            <a:ext cx="2743200" cy="5064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062041"/>
            <a:ext cx="8026400" cy="506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C15D4E7-5437-40C8-B288-350ECCA0751C}"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Rectangle 5"/>
          <p:cNvSpPr>
            <a:spLocks noGrp="1" noChangeArrowheads="1"/>
          </p:cNvSpPr>
          <p:nvPr>
            <p:ph type="dt" sz="half" idx="10"/>
          </p:nvPr>
        </p:nvSpPr>
        <p:spPr/>
        <p:txBody>
          <a:bodyPr/>
          <a:lstStyle>
            <a:lvl1pPr>
              <a:defRPr/>
            </a:lvl1pPr>
          </a:lstStyle>
          <a:p>
            <a:pPr>
              <a:defRPr/>
            </a:pPr>
            <a:endParaRPr lang="en-US"/>
          </a:p>
        </p:txBody>
      </p:sp>
      <p:pic>
        <p:nvPicPr>
          <p:cNvPr id="54273" name="Picture 1"/>
          <p:cNvPicPr>
            <a:picLocks noChangeAspect="1" noChangeArrowheads="1"/>
          </p:cNvPicPr>
          <p:nvPr userDrawn="1"/>
        </p:nvPicPr>
        <p:blipFill>
          <a:blip r:embed="rId2" cstate="print"/>
          <a:srcRect/>
          <a:stretch>
            <a:fillRect/>
          </a:stretch>
        </p:blipFill>
        <p:spPr bwMode="auto">
          <a:xfrm>
            <a:off x="0" y="5416598"/>
            <a:ext cx="12192000" cy="1441402"/>
          </a:xfrm>
          <a:prstGeom prst="rect">
            <a:avLst/>
          </a:prstGeom>
          <a:noFill/>
          <a:ln w="9525">
            <a:noFill/>
            <a:miter lim="800000"/>
            <a:headEnd/>
            <a:tailEnd/>
          </a:ln>
        </p:spPr>
      </p:pic>
    </p:spTree>
    <p:extLst>
      <p:ext uri="{BB962C8B-B14F-4D97-AF65-F5344CB8AC3E}">
        <p14:creationId xmlns:p14="http://schemas.microsoft.com/office/powerpoint/2010/main" val="1945861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709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isissmalltop"/>
          <p:cNvPicPr>
            <a:picLocks noChangeAspect="1" noChangeArrowheads="1"/>
          </p:cNvPicPr>
          <p:nvPr userDrawn="1"/>
        </p:nvPicPr>
        <p:blipFill>
          <a:blip r:embed="rId2" cstate="print"/>
          <a:srcRect/>
          <a:stretch>
            <a:fillRect/>
          </a:stretch>
        </p:blipFill>
        <p:spPr bwMode="auto">
          <a:xfrm>
            <a:off x="0" y="0"/>
            <a:ext cx="12192000" cy="1841500"/>
          </a:xfrm>
          <a:prstGeom prst="rect">
            <a:avLst/>
          </a:prstGeom>
          <a:noFill/>
          <a:ln w="9525">
            <a:noFill/>
            <a:miter lim="800000"/>
            <a:headEnd/>
            <a:tailEnd/>
          </a:ln>
        </p:spPr>
      </p:pic>
      <p:sp>
        <p:nvSpPr>
          <p:cNvPr id="10243" name="Rectangle 3"/>
          <p:cNvSpPr>
            <a:spLocks noGrp="1" noChangeArrowheads="1"/>
          </p:cNvSpPr>
          <p:nvPr>
            <p:ph type="ctrTitle"/>
          </p:nvPr>
        </p:nvSpPr>
        <p:spPr>
          <a:xfrm>
            <a:off x="914400" y="1484316"/>
            <a:ext cx="10363200" cy="1470025"/>
          </a:xfrm>
        </p:spPr>
        <p:txBody>
          <a:bodyPr/>
          <a:lstStyle>
            <a:lvl1pPr>
              <a:defRPr/>
            </a:lvl1pPr>
          </a:lstStyle>
          <a:p>
            <a:r>
              <a:rPr lang="en-US"/>
              <a:t>Click to edit Master title style</a:t>
            </a:r>
          </a:p>
        </p:txBody>
      </p:sp>
      <p:sp>
        <p:nvSpPr>
          <p:cNvPr id="10244" name="Rectangle 4"/>
          <p:cNvSpPr>
            <a:spLocks noGrp="1" noChangeArrowheads="1"/>
          </p:cNvSpPr>
          <p:nvPr>
            <p:ph type="subTitle" idx="1"/>
          </p:nvPr>
        </p:nvSpPr>
        <p:spPr>
          <a:xfrm>
            <a:off x="1828800" y="3213100"/>
            <a:ext cx="85344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032DC12F-700D-4194-9C06-2492F24A2901}"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098AD18-6516-4A03-A5FB-45250B861533}"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6C7F4FE-613C-4399-A25A-BBE6D3A57D4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276475"/>
            <a:ext cx="5384800" cy="3849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76475"/>
            <a:ext cx="5384800" cy="3849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D466C29-EA82-4102-9F72-204C0249FF0F}"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09E381AB-C5A0-422F-A18A-796ABDBC035E}"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AB94D524-67B0-4EBA-B222-456B627370C4}"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F0876B86-087F-4D88-B63B-FC8750D7B047}"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03EECD5-4669-4243-AF8F-2D7A4E35224F}"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FB6B09D-F6C3-4008-89E3-1FB7E6DEF9BB}"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7304C31-5A14-4B6E-BA81-4FEF1B1FC11F}"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08050"/>
            <a:ext cx="2743200" cy="52181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08050"/>
            <a:ext cx="8026400" cy="5218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53E6B0B-CA64-4452-BB8F-5CC63266654C}"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isislargebottom"/>
          <p:cNvPicPr>
            <a:picLocks noChangeAspect="1" noChangeArrowheads="1"/>
          </p:cNvPicPr>
          <p:nvPr userDrawn="1"/>
        </p:nvPicPr>
        <p:blipFill>
          <a:blip r:embed="rId2" cstate="print"/>
          <a:srcRect/>
          <a:stretch>
            <a:fillRect/>
          </a:stretch>
        </p:blipFill>
        <p:spPr bwMode="auto">
          <a:xfrm>
            <a:off x="0" y="5360988"/>
            <a:ext cx="12192000" cy="1497012"/>
          </a:xfrm>
          <a:prstGeom prst="rect">
            <a:avLst/>
          </a:prstGeom>
          <a:noFill/>
          <a:ln w="9525">
            <a:noFill/>
            <a:miter lim="800000"/>
            <a:headEnd/>
            <a:tailEnd/>
          </a:ln>
        </p:spPr>
      </p:pic>
      <p:sp>
        <p:nvSpPr>
          <p:cNvPr id="12291" name="Rectangle 3"/>
          <p:cNvSpPr>
            <a:spLocks noGrp="1" noChangeArrowheads="1"/>
          </p:cNvSpPr>
          <p:nvPr>
            <p:ph type="ctrTitle"/>
          </p:nvPr>
        </p:nvSpPr>
        <p:spPr>
          <a:xfrm>
            <a:off x="914400" y="1484316"/>
            <a:ext cx="10363200" cy="1470025"/>
          </a:xfrm>
        </p:spPr>
        <p:txBody>
          <a:bodyPr/>
          <a:lstStyle>
            <a:lvl1pPr>
              <a:defRPr/>
            </a:lvl1pPr>
          </a:lstStyle>
          <a:p>
            <a:r>
              <a:rPr lang="en-US"/>
              <a:t>Click to edit Master title style</a:t>
            </a:r>
          </a:p>
        </p:txBody>
      </p:sp>
      <p:sp>
        <p:nvSpPr>
          <p:cNvPr id="12292" name="Rectangle 4"/>
          <p:cNvSpPr>
            <a:spLocks noGrp="1" noChangeArrowheads="1"/>
          </p:cNvSpPr>
          <p:nvPr>
            <p:ph type="subTitle" idx="1"/>
          </p:nvPr>
        </p:nvSpPr>
        <p:spPr>
          <a:xfrm>
            <a:off x="1828800" y="3213100"/>
            <a:ext cx="85344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3773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3773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099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099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4.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609600" y="1600200"/>
            <a:ext cx="10972800" cy="4205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5" name="Rectangle 5"/>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pic>
        <p:nvPicPr>
          <p:cNvPr id="55297" name="Picture 1"/>
          <p:cNvPicPr>
            <a:picLocks noChangeAspect="1" noChangeArrowheads="1"/>
          </p:cNvPicPr>
          <p:nvPr userDrawn="1"/>
        </p:nvPicPr>
        <p:blipFill>
          <a:blip r:embed="rId15" cstate="print"/>
          <a:srcRect/>
          <a:stretch>
            <a:fillRect/>
          </a:stretch>
        </p:blipFill>
        <p:spPr bwMode="auto">
          <a:xfrm>
            <a:off x="0" y="5383344"/>
            <a:ext cx="12192000" cy="147465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5"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descr="isislargetop"/>
          <p:cNvPicPr>
            <a:picLocks noChangeAspect="1" noChangeArrowheads="1"/>
          </p:cNvPicPr>
          <p:nvPr userDrawn="1"/>
        </p:nvPicPr>
        <p:blipFill>
          <a:blip r:embed="rId15" cstate="print"/>
          <a:srcRect/>
          <a:stretch>
            <a:fillRect/>
          </a:stretch>
        </p:blipFill>
        <p:spPr bwMode="auto">
          <a:xfrm>
            <a:off x="0" y="0"/>
            <a:ext cx="12192000" cy="1841500"/>
          </a:xfrm>
          <a:prstGeom prst="rect">
            <a:avLst/>
          </a:prstGeom>
          <a:noFill/>
          <a:ln w="9525">
            <a:noFill/>
            <a:miter lim="800000"/>
            <a:headEnd/>
            <a:tailEnd/>
          </a:ln>
        </p:spPr>
      </p:pic>
      <p:sp>
        <p:nvSpPr>
          <p:cNvPr id="5123" name="Rectangle 3"/>
          <p:cNvSpPr>
            <a:spLocks noGrp="1" noChangeArrowheads="1"/>
          </p:cNvSpPr>
          <p:nvPr>
            <p:ph type="title"/>
          </p:nvPr>
        </p:nvSpPr>
        <p:spPr bwMode="auto">
          <a:xfrm>
            <a:off x="3215219" y="1062038"/>
            <a:ext cx="836718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4" name="Rectangle 4"/>
          <p:cNvSpPr>
            <a:spLocks noGrp="1" noChangeArrowheads="1"/>
          </p:cNvSpPr>
          <p:nvPr>
            <p:ph type="body" idx="1"/>
          </p:nvPr>
        </p:nvSpPr>
        <p:spPr bwMode="auto">
          <a:xfrm>
            <a:off x="609600" y="2349503"/>
            <a:ext cx="10972800" cy="37766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3" name="Rectangle 5"/>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en-US"/>
          </a:p>
        </p:txBody>
      </p:sp>
      <p:sp>
        <p:nvSpPr>
          <p:cNvPr id="7174" name="Rectangle 6"/>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en-US"/>
          </a:p>
        </p:txBody>
      </p:sp>
      <p:sp>
        <p:nvSpPr>
          <p:cNvPr id="7175" name="Rectangle 7"/>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mn-cs"/>
              </a:defRPr>
            </a:lvl1pPr>
          </a:lstStyle>
          <a:p>
            <a:pPr>
              <a:defRPr/>
            </a:pPr>
            <a:fld id="{7388C605-3B47-4AC8-8C4B-E167FC9545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6"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49" r:id="rId12"/>
    <p:sldLayoutId id="214748375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descr="isissmalltop"/>
          <p:cNvPicPr>
            <a:picLocks noChangeAspect="1" noChangeArrowheads="1"/>
          </p:cNvPicPr>
          <p:nvPr userDrawn="1"/>
        </p:nvPicPr>
        <p:blipFill>
          <a:blip r:embed="rId13" cstate="print"/>
          <a:srcRect/>
          <a:stretch>
            <a:fillRect/>
          </a:stretch>
        </p:blipFill>
        <p:spPr bwMode="auto">
          <a:xfrm>
            <a:off x="0" y="0"/>
            <a:ext cx="12192000" cy="1841500"/>
          </a:xfrm>
          <a:prstGeom prst="rect">
            <a:avLst/>
          </a:prstGeom>
          <a:noFill/>
          <a:ln w="9525">
            <a:noFill/>
            <a:miter lim="800000"/>
            <a:headEnd/>
            <a:tailEnd/>
          </a:ln>
        </p:spPr>
      </p:pic>
      <p:sp>
        <p:nvSpPr>
          <p:cNvPr id="6147" name="Rectangle 3"/>
          <p:cNvSpPr>
            <a:spLocks noGrp="1" noChangeArrowheads="1"/>
          </p:cNvSpPr>
          <p:nvPr>
            <p:ph type="title"/>
          </p:nvPr>
        </p:nvSpPr>
        <p:spPr bwMode="auto">
          <a:xfrm>
            <a:off x="3215219" y="908053"/>
            <a:ext cx="8367183" cy="1216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body" idx="1"/>
          </p:nvPr>
        </p:nvSpPr>
        <p:spPr bwMode="auto">
          <a:xfrm>
            <a:off x="609600" y="2276475"/>
            <a:ext cx="10972800" cy="3849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1" name="Rectangle 5"/>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en-US"/>
          </a:p>
        </p:txBody>
      </p:sp>
      <p:sp>
        <p:nvSpPr>
          <p:cNvPr id="9222" name="Rectangle 6"/>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en-US"/>
          </a:p>
        </p:txBody>
      </p:sp>
      <p:sp>
        <p:nvSpPr>
          <p:cNvPr id="9223" name="Rectangle 7"/>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mn-cs"/>
              </a:defRPr>
            </a:lvl1pPr>
          </a:lstStyle>
          <a:p>
            <a:pPr>
              <a:defRPr/>
            </a:pPr>
            <a:fld id="{B4E33D43-A874-400E-9445-56248EDB189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7"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2" descr="isislargebottom"/>
          <p:cNvPicPr>
            <a:picLocks noChangeAspect="1" noChangeArrowheads="1"/>
          </p:cNvPicPr>
          <p:nvPr userDrawn="1"/>
        </p:nvPicPr>
        <p:blipFill>
          <a:blip r:embed="rId13" cstate="print"/>
          <a:srcRect/>
          <a:stretch>
            <a:fillRect/>
          </a:stretch>
        </p:blipFill>
        <p:spPr bwMode="auto">
          <a:xfrm>
            <a:off x="0" y="5360988"/>
            <a:ext cx="12192000" cy="1497012"/>
          </a:xfrm>
          <a:prstGeom prst="rect">
            <a:avLst/>
          </a:prstGeom>
          <a:noFill/>
          <a:ln w="9525">
            <a:noFill/>
            <a:miter lim="800000"/>
            <a:headEnd/>
            <a:tailEnd/>
          </a:ln>
        </p:spPr>
      </p:pic>
      <p:sp>
        <p:nvSpPr>
          <p:cNvPr id="7171" name="Rectangle 3"/>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2" name="Rectangle 4"/>
          <p:cNvSpPr>
            <a:spLocks noGrp="1" noChangeArrowheads="1"/>
          </p:cNvSpPr>
          <p:nvPr>
            <p:ph type="body" idx="1"/>
          </p:nvPr>
        </p:nvSpPr>
        <p:spPr bwMode="auto">
          <a:xfrm>
            <a:off x="609600" y="1600200"/>
            <a:ext cx="10972800" cy="3773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9" name="Rectangle 5"/>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748"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cid:image004.jpg@01D241B2.2AFB6BB0" TargetMode="External"/><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idx="4294967295"/>
          </p:nvPr>
        </p:nvSpPr>
        <p:spPr>
          <a:xfrm>
            <a:off x="2239964" y="309564"/>
            <a:ext cx="8428037" cy="3468687"/>
          </a:xfrm>
        </p:spPr>
        <p:txBody>
          <a:bodyPr/>
          <a:lstStyle/>
          <a:p>
            <a:r>
              <a:rPr lang="en-GB" sz="4000" b="1" dirty="0"/>
              <a:t>The Front End Test Stand</a:t>
            </a:r>
            <a:br>
              <a:rPr lang="en-GB" sz="4000" b="1" dirty="0"/>
            </a:br>
            <a:r>
              <a:rPr lang="en-GB" sz="4000" b="1" dirty="0"/>
              <a:t>and Pre-injector Upgrade</a:t>
            </a:r>
            <a:endParaRPr lang="en-US" sz="4000" b="1" dirty="0"/>
          </a:p>
        </p:txBody>
      </p:sp>
      <p:sp>
        <p:nvSpPr>
          <p:cNvPr id="2" name="Rectangle 1"/>
          <p:cNvSpPr/>
          <p:nvPr/>
        </p:nvSpPr>
        <p:spPr>
          <a:xfrm>
            <a:off x="4112105" y="3356640"/>
            <a:ext cx="3967816" cy="1938992"/>
          </a:xfrm>
          <a:prstGeom prst="rect">
            <a:avLst/>
          </a:prstGeom>
        </p:spPr>
        <p:txBody>
          <a:bodyPr wrap="none">
            <a:spAutoFit/>
          </a:bodyPr>
          <a:lstStyle/>
          <a:p>
            <a:pPr algn="ctr"/>
            <a:r>
              <a:rPr lang="en-GB" sz="2400" dirty="0"/>
              <a:t>FFA2022</a:t>
            </a:r>
          </a:p>
          <a:p>
            <a:pPr algn="ctr"/>
            <a:r>
              <a:rPr lang="en-GB" sz="2400" dirty="0"/>
              <a:t>29th September 2022</a:t>
            </a:r>
          </a:p>
          <a:p>
            <a:pPr algn="ctr"/>
            <a:endParaRPr lang="en-GB" dirty="0"/>
          </a:p>
          <a:p>
            <a:pPr algn="ctr"/>
            <a:r>
              <a:rPr lang="en-GB" dirty="0"/>
              <a:t>Alan Letchford</a:t>
            </a:r>
          </a:p>
          <a:p>
            <a:pPr algn="ctr"/>
            <a:r>
              <a:rPr lang="en-GB" dirty="0"/>
              <a:t>ISIS Head of Linear Accelerator R&amp;D</a:t>
            </a:r>
          </a:p>
          <a:p>
            <a:pPr algn="ct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Huddersfield\FETS\Beamline 1.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0500" r="20434"/>
          <a:stretch/>
        </p:blipFill>
        <p:spPr bwMode="auto">
          <a:xfrm>
            <a:off x="1385773" y="0"/>
            <a:ext cx="7526285" cy="63176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2438400" y="0"/>
            <a:ext cx="8229600" cy="1143000"/>
          </a:xfrm>
        </p:spPr>
        <p:txBody>
          <a:bodyPr/>
          <a:lstStyle/>
          <a:p>
            <a:r>
              <a:rPr lang="en-GB" dirty="0">
                <a:latin typeface="Arial" panose="020B0604020202020204" pitchFamily="34" charset="0"/>
                <a:cs typeface="Arial" panose="020B0604020202020204" pitchFamily="34" charset="0"/>
              </a:rPr>
              <a:t>What is FETS?</a:t>
            </a:r>
          </a:p>
        </p:txBody>
      </p:sp>
      <p:grpSp>
        <p:nvGrpSpPr>
          <p:cNvPr id="42" name="Group 41"/>
          <p:cNvGrpSpPr/>
          <p:nvPr/>
        </p:nvGrpSpPr>
        <p:grpSpPr>
          <a:xfrm>
            <a:off x="1524000" y="2252981"/>
            <a:ext cx="3650874" cy="1983069"/>
            <a:chOff x="0" y="2252978"/>
            <a:chExt cx="3650874" cy="1983069"/>
          </a:xfrm>
        </p:grpSpPr>
        <p:sp>
          <p:nvSpPr>
            <p:cNvPr id="14" name="TextBox 13"/>
            <p:cNvSpPr txBox="1"/>
            <p:nvPr/>
          </p:nvSpPr>
          <p:spPr>
            <a:xfrm>
              <a:off x="0" y="3158829"/>
              <a:ext cx="3650874" cy="1077218"/>
            </a:xfrm>
            <a:prstGeom prst="rect">
              <a:avLst/>
            </a:prstGeom>
            <a:noFill/>
          </p:spPr>
          <p:txBody>
            <a:bodyPr wrap="square" rtlCol="0">
              <a:spAutoFit/>
            </a:bodyPr>
            <a:lstStyle/>
            <a:p>
              <a:r>
                <a:rPr lang="en-GB" sz="1600" b="1" dirty="0"/>
                <a:t>High brightness H</a:t>
              </a:r>
              <a:r>
                <a:rPr lang="en-GB" sz="1600" b="1" baseline="30000" dirty="0"/>
                <a:t>–</a:t>
              </a:r>
              <a:r>
                <a:rPr lang="en-GB" sz="1600" b="1" dirty="0"/>
                <a:t> ion source</a:t>
              </a:r>
            </a:p>
            <a:p>
              <a:pPr marL="285750" indent="-285750">
                <a:buFont typeface="Arial" pitchFamily="34" charset="0"/>
                <a:buChar char="•"/>
              </a:pPr>
              <a:r>
                <a:rPr lang="en-GB" sz="1600" dirty="0"/>
                <a:t>4 kW peak-power arc discharge</a:t>
              </a:r>
            </a:p>
            <a:p>
              <a:pPr marL="285750" indent="-285750">
                <a:buFont typeface="Arial" pitchFamily="34" charset="0"/>
                <a:buChar char="•"/>
              </a:pPr>
              <a:r>
                <a:rPr lang="en-GB" sz="1600" dirty="0"/>
                <a:t>60 mA, 0.25</a:t>
              </a:r>
              <a:r>
                <a:rPr lang="en-GB" sz="1600" dirty="0">
                  <a:latin typeface="+mn-lt"/>
                </a:rPr>
                <a:t> </a:t>
              </a:r>
              <a:r>
                <a:rPr lang="el-GR" sz="1600" dirty="0">
                  <a:latin typeface="+mn-lt"/>
                  <a:cs typeface="Times New Roman"/>
                </a:rPr>
                <a:t>π</a:t>
              </a:r>
              <a:r>
                <a:rPr lang="en-GB" sz="1600" dirty="0">
                  <a:latin typeface="+mn-lt"/>
                </a:rPr>
                <a:t> </a:t>
              </a:r>
              <a:r>
                <a:rPr lang="en-GB" sz="1600" dirty="0"/>
                <a:t>mm </a:t>
              </a:r>
              <a:r>
                <a:rPr lang="en-GB" sz="1600" dirty="0" err="1"/>
                <a:t>mrad</a:t>
              </a:r>
              <a:r>
                <a:rPr lang="en-GB" sz="1600" dirty="0"/>
                <a:t> beam</a:t>
              </a:r>
            </a:p>
            <a:p>
              <a:pPr marL="285750" indent="-285750">
                <a:buFont typeface="Arial" pitchFamily="34" charset="0"/>
                <a:buChar char="•"/>
              </a:pPr>
              <a:r>
                <a:rPr lang="en-GB" sz="1600" dirty="0"/>
                <a:t>2 </a:t>
              </a:r>
              <a:r>
                <a:rPr lang="en-GB" sz="1600" dirty="0" err="1"/>
                <a:t>ms</a:t>
              </a:r>
              <a:r>
                <a:rPr lang="en-GB" sz="1600" dirty="0"/>
                <a:t>, 50 Hz pulsed operation</a:t>
              </a:r>
            </a:p>
          </p:txBody>
        </p:sp>
        <p:cxnSp>
          <p:nvCxnSpPr>
            <p:cNvPr id="19" name="Straight Arrow Connector 18"/>
            <p:cNvCxnSpPr/>
            <p:nvPr/>
          </p:nvCxnSpPr>
          <p:spPr>
            <a:xfrm flipV="1">
              <a:off x="1825437" y="2252978"/>
              <a:ext cx="843335" cy="831423"/>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1858228" y="3201424"/>
            <a:ext cx="3754012" cy="2519201"/>
            <a:chOff x="334228" y="3201421"/>
            <a:chExt cx="3754012" cy="2519201"/>
          </a:xfrm>
        </p:grpSpPr>
        <p:sp>
          <p:nvSpPr>
            <p:cNvPr id="16" name="TextBox 15"/>
            <p:cNvSpPr txBox="1"/>
            <p:nvPr/>
          </p:nvSpPr>
          <p:spPr>
            <a:xfrm>
              <a:off x="334228" y="4643404"/>
              <a:ext cx="3316646" cy="1077218"/>
            </a:xfrm>
            <a:prstGeom prst="rect">
              <a:avLst/>
            </a:prstGeom>
            <a:solidFill>
              <a:schemeClr val="bg1"/>
            </a:solidFill>
          </p:spPr>
          <p:txBody>
            <a:bodyPr wrap="square" rtlCol="0">
              <a:spAutoFit/>
            </a:bodyPr>
            <a:lstStyle/>
            <a:p>
              <a:r>
                <a:rPr lang="en-GB" sz="1600" b="1" dirty="0"/>
                <a:t>Radio Frequency </a:t>
              </a:r>
              <a:r>
                <a:rPr lang="en-GB" sz="1600" b="1" dirty="0" err="1"/>
                <a:t>Quadrupole</a:t>
              </a:r>
              <a:endParaRPr lang="en-GB" sz="1600" b="1" dirty="0"/>
            </a:p>
            <a:p>
              <a:pPr marL="285750" indent="-285750">
                <a:buFont typeface="Arial" pitchFamily="34" charset="0"/>
                <a:buChar char="•"/>
              </a:pPr>
              <a:r>
                <a:rPr lang="en-GB" sz="1600" dirty="0"/>
                <a:t>Four-vane, 324 MHz, 3 MeV</a:t>
              </a:r>
            </a:p>
            <a:p>
              <a:pPr marL="285750" indent="-285750">
                <a:buFont typeface="Arial" pitchFamily="34" charset="0"/>
                <a:buChar char="•"/>
              </a:pPr>
              <a:r>
                <a:rPr lang="en-GB" sz="1600" dirty="0"/>
                <a:t>4 m bolted construction</a:t>
              </a:r>
            </a:p>
            <a:p>
              <a:pPr marL="285750" indent="-285750">
                <a:buFont typeface="Arial" pitchFamily="34" charset="0"/>
                <a:buChar char="•"/>
              </a:pPr>
              <a:r>
                <a:rPr lang="en-GB" sz="1600" dirty="0"/>
                <a:t>High power efficiency</a:t>
              </a:r>
            </a:p>
          </p:txBody>
        </p:sp>
        <p:cxnSp>
          <p:nvCxnSpPr>
            <p:cNvPr id="21" name="Straight Arrow Connector 20"/>
            <p:cNvCxnSpPr/>
            <p:nvPr/>
          </p:nvCxnSpPr>
          <p:spPr>
            <a:xfrm flipV="1">
              <a:off x="3345537" y="3201421"/>
              <a:ext cx="742703" cy="1441983"/>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4869537" y="1175760"/>
            <a:ext cx="4180748" cy="1151088"/>
            <a:chOff x="3345537" y="1175760"/>
            <a:chExt cx="4180748" cy="1151088"/>
          </a:xfrm>
        </p:grpSpPr>
        <p:sp>
          <p:nvSpPr>
            <p:cNvPr id="15" name="TextBox 14"/>
            <p:cNvSpPr txBox="1"/>
            <p:nvPr/>
          </p:nvSpPr>
          <p:spPr>
            <a:xfrm>
              <a:off x="3861050" y="1175760"/>
              <a:ext cx="3665235" cy="1077218"/>
            </a:xfrm>
            <a:prstGeom prst="rect">
              <a:avLst/>
            </a:prstGeom>
            <a:noFill/>
          </p:spPr>
          <p:txBody>
            <a:bodyPr wrap="square" rtlCol="0">
              <a:spAutoFit/>
            </a:bodyPr>
            <a:lstStyle/>
            <a:p>
              <a:r>
                <a:rPr lang="en-GB" sz="1600" b="1" dirty="0"/>
                <a:t>Low Energy Beam Transport</a:t>
              </a:r>
            </a:p>
            <a:p>
              <a:pPr marL="285750" indent="-285750">
                <a:buFont typeface="Arial" pitchFamily="34" charset="0"/>
                <a:buChar char="•"/>
              </a:pPr>
              <a:r>
                <a:rPr lang="en-GB" sz="1600" dirty="0"/>
                <a:t>Three-solenoid configuration</a:t>
              </a:r>
            </a:p>
            <a:p>
              <a:pPr marL="285750" indent="-285750">
                <a:buFont typeface="Arial" pitchFamily="34" charset="0"/>
                <a:buChar char="•"/>
              </a:pPr>
              <a:r>
                <a:rPr lang="en-GB" sz="1600" dirty="0"/>
                <a:t>Space-charge neutralisation</a:t>
              </a:r>
            </a:p>
            <a:p>
              <a:pPr marL="285750" indent="-285750">
                <a:buFont typeface="Arial" pitchFamily="34" charset="0"/>
                <a:buChar char="•"/>
              </a:pPr>
              <a:r>
                <a:rPr lang="en-GB" sz="1600" dirty="0"/>
                <a:t>5600 Ls</a:t>
              </a:r>
              <a:r>
                <a:rPr lang="en-GB" sz="1600" baseline="30000" dirty="0"/>
                <a:t>-1</a:t>
              </a:r>
              <a:r>
                <a:rPr lang="en-GB" sz="1600" dirty="0"/>
                <a:t> total pumping speed</a:t>
              </a:r>
            </a:p>
          </p:txBody>
        </p:sp>
        <p:cxnSp>
          <p:nvCxnSpPr>
            <p:cNvPr id="24" name="Straight Arrow Connector 23"/>
            <p:cNvCxnSpPr/>
            <p:nvPr/>
          </p:nvCxnSpPr>
          <p:spPr>
            <a:xfrm flipV="1">
              <a:off x="3345537" y="1403498"/>
              <a:ext cx="515513" cy="92335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6527863" y="2545792"/>
            <a:ext cx="4235833" cy="1077218"/>
            <a:chOff x="5003860" y="2545792"/>
            <a:chExt cx="4235833" cy="1077218"/>
          </a:xfrm>
        </p:grpSpPr>
        <p:sp>
          <p:nvSpPr>
            <p:cNvPr id="17" name="TextBox 16"/>
            <p:cNvSpPr txBox="1"/>
            <p:nvPr/>
          </p:nvSpPr>
          <p:spPr>
            <a:xfrm>
              <a:off x="5268556" y="2545792"/>
              <a:ext cx="3971137" cy="1077218"/>
            </a:xfrm>
            <a:prstGeom prst="rect">
              <a:avLst/>
            </a:prstGeom>
            <a:noFill/>
          </p:spPr>
          <p:txBody>
            <a:bodyPr wrap="square" rtlCol="0">
              <a:spAutoFit/>
            </a:bodyPr>
            <a:lstStyle/>
            <a:p>
              <a:r>
                <a:rPr lang="en-GB" sz="1600" b="1" dirty="0"/>
                <a:t>Medium Energy Beam Transport</a:t>
              </a:r>
            </a:p>
            <a:p>
              <a:pPr marL="285750" indent="-285750">
                <a:buFont typeface="Arial" pitchFamily="34" charset="0"/>
                <a:buChar char="•"/>
              </a:pPr>
              <a:r>
                <a:rPr lang="en-GB" sz="1600" dirty="0"/>
                <a:t>Re-</a:t>
              </a:r>
              <a:r>
                <a:rPr lang="en-GB" sz="1600" dirty="0" err="1"/>
                <a:t>buncher</a:t>
              </a:r>
              <a:r>
                <a:rPr lang="en-GB" sz="1600" dirty="0"/>
                <a:t> cavities and EM quads</a:t>
              </a:r>
            </a:p>
            <a:p>
              <a:pPr marL="285750" indent="-285750">
                <a:buFont typeface="Arial" pitchFamily="34" charset="0"/>
                <a:buChar char="•"/>
              </a:pPr>
              <a:r>
                <a:rPr lang="en-GB" sz="1600" dirty="0"/>
                <a:t>Novel ‘fast-slow’ perfect chopping</a:t>
              </a:r>
            </a:p>
            <a:p>
              <a:pPr marL="285750" indent="-285750">
                <a:buFont typeface="Arial" pitchFamily="34" charset="0"/>
                <a:buChar char="•"/>
              </a:pPr>
              <a:r>
                <a:rPr lang="en-GB" sz="1600" dirty="0"/>
                <a:t>Low </a:t>
              </a:r>
              <a:r>
                <a:rPr lang="en-GB" sz="1600" dirty="0" err="1"/>
                <a:t>emittance</a:t>
              </a:r>
              <a:r>
                <a:rPr lang="en-GB" sz="1600" dirty="0"/>
                <a:t> growth</a:t>
              </a:r>
            </a:p>
          </p:txBody>
        </p:sp>
        <p:cxnSp>
          <p:nvCxnSpPr>
            <p:cNvPr id="26" name="Straight Arrow Connector 25"/>
            <p:cNvCxnSpPr/>
            <p:nvPr/>
          </p:nvCxnSpPr>
          <p:spPr>
            <a:xfrm flipV="1">
              <a:off x="5003860" y="2761297"/>
              <a:ext cx="208986" cy="562767"/>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8275677" y="3949667"/>
            <a:ext cx="2697863" cy="1077218"/>
            <a:chOff x="6751674" y="3949667"/>
            <a:chExt cx="2697863" cy="1077218"/>
          </a:xfrm>
        </p:grpSpPr>
        <p:sp>
          <p:nvSpPr>
            <p:cNvPr id="18" name="TextBox 17"/>
            <p:cNvSpPr txBox="1"/>
            <p:nvPr/>
          </p:nvSpPr>
          <p:spPr>
            <a:xfrm>
              <a:off x="7254124" y="3949667"/>
              <a:ext cx="2195413" cy="1077218"/>
            </a:xfrm>
            <a:prstGeom prst="rect">
              <a:avLst/>
            </a:prstGeom>
            <a:noFill/>
          </p:spPr>
          <p:txBody>
            <a:bodyPr wrap="square" rtlCol="0">
              <a:spAutoFit/>
            </a:bodyPr>
            <a:lstStyle/>
            <a:p>
              <a:r>
                <a:rPr lang="en-GB" sz="1600" b="1" dirty="0"/>
                <a:t>Diagnostics</a:t>
              </a:r>
            </a:p>
            <a:p>
              <a:pPr marL="285750" indent="-285750">
                <a:buFont typeface="Arial" pitchFamily="34" charset="0"/>
                <a:buChar char="•"/>
              </a:pPr>
              <a:r>
                <a:rPr lang="en-GB" sz="1600" dirty="0"/>
                <a:t>Non-interceptive</a:t>
              </a:r>
            </a:p>
            <a:p>
              <a:pPr marL="285750" indent="-285750">
                <a:buFont typeface="Arial" pitchFamily="34" charset="0"/>
                <a:buChar char="•"/>
              </a:pPr>
              <a:r>
                <a:rPr lang="en-GB" sz="1600" dirty="0"/>
                <a:t>Well distributed</a:t>
              </a:r>
            </a:p>
            <a:p>
              <a:pPr marL="285750" indent="-285750">
                <a:buFont typeface="Arial" pitchFamily="34" charset="0"/>
                <a:buChar char="•"/>
              </a:pPr>
              <a:r>
                <a:rPr lang="en-GB" sz="1600" dirty="0"/>
                <a:t>Laser-based</a:t>
              </a:r>
            </a:p>
          </p:txBody>
        </p:sp>
        <p:cxnSp>
          <p:nvCxnSpPr>
            <p:cNvPr id="29" name="Straight Arrow Connector 28"/>
            <p:cNvCxnSpPr/>
            <p:nvPr/>
          </p:nvCxnSpPr>
          <p:spPr>
            <a:xfrm flipV="1">
              <a:off x="6751674" y="4127202"/>
              <a:ext cx="502450" cy="180537"/>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890806" y="5083153"/>
            <a:ext cx="2836729" cy="1367462"/>
            <a:chOff x="3366803" y="5083153"/>
            <a:chExt cx="2836729" cy="1367462"/>
          </a:xfrm>
        </p:grpSpPr>
        <p:sp>
          <p:nvSpPr>
            <p:cNvPr id="33" name="TextBox 32"/>
            <p:cNvSpPr txBox="1"/>
            <p:nvPr/>
          </p:nvSpPr>
          <p:spPr>
            <a:xfrm>
              <a:off x="3366803" y="5373397"/>
              <a:ext cx="2836729" cy="1077218"/>
            </a:xfrm>
            <a:prstGeom prst="rect">
              <a:avLst/>
            </a:prstGeom>
            <a:noFill/>
          </p:spPr>
          <p:txBody>
            <a:bodyPr wrap="square" rtlCol="0">
              <a:spAutoFit/>
            </a:bodyPr>
            <a:lstStyle/>
            <a:p>
              <a:r>
                <a:rPr lang="en-GB" sz="1600" b="1" dirty="0"/>
                <a:t>Beam Dumps</a:t>
              </a:r>
            </a:p>
            <a:p>
              <a:pPr marL="285750" indent="-285750">
                <a:buFont typeface="Arial" pitchFamily="34" charset="0"/>
                <a:buChar char="•"/>
              </a:pPr>
              <a:r>
                <a:rPr lang="en-GB" sz="1600" dirty="0"/>
                <a:t>Defocussing quads</a:t>
              </a:r>
            </a:p>
            <a:p>
              <a:pPr marL="285750" indent="-285750">
                <a:buFont typeface="Arial" pitchFamily="34" charset="0"/>
                <a:buChar char="•"/>
              </a:pPr>
              <a:r>
                <a:rPr lang="en-GB" sz="1600" dirty="0"/>
                <a:t>Water cooled cones</a:t>
              </a:r>
            </a:p>
            <a:p>
              <a:pPr marL="285750" indent="-285750">
                <a:buFont typeface="Arial" pitchFamily="34" charset="0"/>
                <a:buChar char="•"/>
              </a:pPr>
              <a:r>
                <a:rPr lang="en-GB" sz="1600" dirty="0"/>
                <a:t>Pure Al</a:t>
              </a:r>
            </a:p>
          </p:txBody>
        </p:sp>
        <p:cxnSp>
          <p:nvCxnSpPr>
            <p:cNvPr id="34" name="Straight Arrow Connector 33"/>
            <p:cNvCxnSpPr/>
            <p:nvPr/>
          </p:nvCxnSpPr>
          <p:spPr>
            <a:xfrm flipV="1">
              <a:off x="4922874" y="5083153"/>
              <a:ext cx="684804" cy="45641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6290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0" y="1600200"/>
            <a:ext cx="8229600" cy="4205288"/>
          </a:xfrm>
        </p:spPr>
        <p:txBody>
          <a:bodyPr/>
          <a:lstStyle/>
          <a:p>
            <a:r>
              <a:rPr lang="en-GB" sz="2800" dirty="0">
                <a:latin typeface="Arial" panose="020B0604020202020204" pitchFamily="34" charset="0"/>
                <a:cs typeface="Arial" panose="020B0604020202020204" pitchFamily="34" charset="0"/>
              </a:rPr>
              <a:t>High brightness Penning Surface Plasma Source (SPS)</a:t>
            </a:r>
          </a:p>
          <a:p>
            <a:r>
              <a:rPr lang="en-GB" sz="2800" dirty="0">
                <a:latin typeface="Arial" panose="020B0604020202020204" pitchFamily="34" charset="0"/>
                <a:cs typeface="Arial" panose="020B0604020202020204" pitchFamily="34" charset="0"/>
              </a:rPr>
              <a:t>Requirement is for 60 mA in 2 </a:t>
            </a:r>
            <a:r>
              <a:rPr lang="en-GB" sz="2800" dirty="0" err="1">
                <a:latin typeface="Arial" panose="020B0604020202020204" pitchFamily="34" charset="0"/>
                <a:cs typeface="Arial" panose="020B0604020202020204" pitchFamily="34" charset="0"/>
              </a:rPr>
              <a:t>ms</a:t>
            </a:r>
            <a:r>
              <a:rPr lang="en-GB" sz="2800" dirty="0">
                <a:latin typeface="Arial" panose="020B0604020202020204" pitchFamily="34" charset="0"/>
                <a:cs typeface="Arial" panose="020B0604020202020204" pitchFamily="34" charset="0"/>
              </a:rPr>
              <a:t> pulses at 50</a:t>
            </a:r>
            <a:r>
              <a:rPr lang="en-GB" sz="2800" dirty="0">
                <a:latin typeface="Calibri"/>
                <a:cs typeface="Arial" panose="020B0604020202020204" pitchFamily="34" charset="0"/>
              </a:rPr>
              <a:t> </a:t>
            </a:r>
            <a:r>
              <a:rPr lang="en-GB" sz="2800" dirty="0">
                <a:latin typeface="Arial" panose="020B0604020202020204" pitchFamily="34" charset="0"/>
                <a:cs typeface="Arial" panose="020B0604020202020204" pitchFamily="34" charset="0"/>
              </a:rPr>
              <a:t>HZ</a:t>
            </a:r>
          </a:p>
          <a:p>
            <a:r>
              <a:rPr lang="en-GB" sz="2800" dirty="0">
                <a:latin typeface="Arial" panose="020B0604020202020204" pitchFamily="34" charset="0"/>
                <a:cs typeface="Arial" panose="020B0604020202020204" pitchFamily="34" charset="0"/>
              </a:rPr>
              <a:t>Based on ISIS operational source with higher current and longer pulses</a:t>
            </a:r>
          </a:p>
          <a:p>
            <a:endParaRPr lang="en-GB" sz="2800"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524000" y="296863"/>
            <a:ext cx="8229600" cy="1143000"/>
          </a:xfrm>
        </p:spPr>
        <p:txBody>
          <a:bodyPr/>
          <a:lstStyle/>
          <a:p>
            <a:r>
              <a:rPr lang="en-GB" dirty="0">
                <a:latin typeface="Arial" panose="020B0604020202020204" pitchFamily="34" charset="0"/>
                <a:cs typeface="Arial" panose="020B0604020202020204" pitchFamily="34" charset="0"/>
              </a:rPr>
              <a:t>H</a:t>
            </a:r>
            <a:r>
              <a:rPr lang="en-GB" baseline="50000" dirty="0">
                <a:latin typeface="Arial" panose="020B0604020202020204" pitchFamily="34" charset="0"/>
                <a:cs typeface="Arial" panose="020B0604020202020204" pitchFamily="34" charset="0"/>
              </a:rPr>
              <a:t>–</a:t>
            </a:r>
            <a:r>
              <a:rPr lang="en-GB" baseline="3000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Ion Source</a:t>
            </a:r>
          </a:p>
        </p:txBody>
      </p:sp>
    </p:spTree>
    <p:extLst>
      <p:ext uri="{BB962C8B-B14F-4D97-AF65-F5344CB8AC3E}">
        <p14:creationId xmlns:p14="http://schemas.microsoft.com/office/powerpoint/2010/main" val="2791370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65114"/>
            <a:ext cx="9899650" cy="477837"/>
          </a:xfrm>
        </p:spPr>
        <p:txBody>
          <a:bodyPr>
            <a:normAutofit fontScale="90000"/>
          </a:bodyPr>
          <a:lstStyle/>
          <a:p>
            <a:r>
              <a:rPr lang="en-GB" sz="4000" dirty="0">
                <a:latin typeface="Arial" panose="020B0604020202020204" pitchFamily="34" charset="0"/>
                <a:cs typeface="Arial" panose="020B0604020202020204" pitchFamily="34" charset="0"/>
              </a:rPr>
              <a:t>Low Energy Beam Transport (LEBT)</a:t>
            </a:r>
          </a:p>
        </p:txBody>
      </p:sp>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5415" b="8641"/>
          <a:stretch/>
        </p:blipFill>
        <p:spPr bwMode="auto">
          <a:xfrm>
            <a:off x="1673131" y="911456"/>
            <a:ext cx="8611514" cy="555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2700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1143000"/>
          </a:xfrm>
        </p:spPr>
        <p:txBody>
          <a:bodyPr/>
          <a:lstStyle/>
          <a:p>
            <a:r>
              <a:rPr lang="en-GB" dirty="0">
                <a:latin typeface="Arial" panose="020B0604020202020204" pitchFamily="34" charset="0"/>
                <a:cs typeface="Arial" panose="020B0604020202020204" pitchFamily="34" charset="0"/>
              </a:rPr>
              <a:t>LEBT Matching</a:t>
            </a:r>
          </a:p>
        </p:txBody>
      </p:sp>
      <p:sp>
        <p:nvSpPr>
          <p:cNvPr id="8" name="TextBox 7"/>
          <p:cNvSpPr txBox="1"/>
          <p:nvPr/>
        </p:nvSpPr>
        <p:spPr>
          <a:xfrm>
            <a:off x="2135560" y="1248875"/>
            <a:ext cx="8136904" cy="923330"/>
          </a:xfrm>
          <a:prstGeom prst="rect">
            <a:avLst/>
          </a:prstGeom>
          <a:noFill/>
        </p:spPr>
        <p:txBody>
          <a:bodyPr wrap="square" rtlCol="0">
            <a:spAutoFit/>
          </a:bodyPr>
          <a:lstStyle/>
          <a:p>
            <a:r>
              <a:rPr lang="en-GB" dirty="0"/>
              <a:t>Following successful alignment of the ion source beam parametric studies of the LEBT were performed to demonstrate the ability to match the beam into the RFQ.</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36106"/>
            <a:ext cx="5040560" cy="2067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279016"/>
            <a:ext cx="5040560" cy="2089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794403" y="2910520"/>
            <a:ext cx="3276489" cy="1477328"/>
          </a:xfrm>
          <a:prstGeom prst="rect">
            <a:avLst/>
          </a:prstGeom>
          <a:noFill/>
        </p:spPr>
        <p:txBody>
          <a:bodyPr wrap="square" rtlCol="0">
            <a:spAutoFit/>
          </a:bodyPr>
          <a:lstStyle/>
          <a:p>
            <a:r>
              <a:rPr lang="en-GB" dirty="0"/>
              <a:t>The LEBT beam can be taken through a focus (waist) at the RFQ matching plane.</a:t>
            </a:r>
          </a:p>
          <a:p>
            <a:r>
              <a:rPr lang="en-GB" dirty="0"/>
              <a:t>This is a requirement for good matching.</a:t>
            </a:r>
          </a:p>
        </p:txBody>
      </p:sp>
    </p:spTree>
    <p:extLst>
      <p:ext uri="{BB962C8B-B14F-4D97-AF65-F5344CB8AC3E}">
        <p14:creationId xmlns:p14="http://schemas.microsoft.com/office/powerpoint/2010/main" val="926472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1325563"/>
            <a:ext cx="8229600" cy="1439862"/>
          </a:xfrm>
        </p:spPr>
        <p:txBody>
          <a:bodyPr/>
          <a:lstStyle/>
          <a:p>
            <a:pPr algn="l"/>
            <a:r>
              <a:rPr lang="en-GB" sz="2400" dirty="0">
                <a:latin typeface="Arial" panose="020B0604020202020204" pitchFamily="34" charset="0"/>
                <a:cs typeface="Arial" panose="020B0604020202020204" pitchFamily="34" charset="0"/>
              </a:rPr>
              <a:t>The FETS RFQ needs ~500 kW of RF power to excite the structure plus 175 kW to accelerate the beam. To give some overhead a 1 MW, 324 MHz klystron has been chosen.</a:t>
            </a:r>
          </a:p>
        </p:txBody>
      </p:sp>
      <p:pic>
        <p:nvPicPr>
          <p:cNvPr id="1126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9284" y="2851528"/>
            <a:ext cx="4784333" cy="3291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1981200" y="274638"/>
            <a:ext cx="8229600" cy="906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r>
              <a:rPr lang="en-GB" kern="0" dirty="0">
                <a:latin typeface="Arial" panose="020B0604020202020204" pitchFamily="34" charset="0"/>
                <a:cs typeface="Arial" panose="020B0604020202020204" pitchFamily="34" charset="0"/>
              </a:rPr>
              <a:t>RF Power Systems</a:t>
            </a:r>
          </a:p>
        </p:txBody>
      </p:sp>
      <p:sp>
        <p:nvSpPr>
          <p:cNvPr id="6" name="TextBox 5"/>
          <p:cNvSpPr txBox="1"/>
          <p:nvPr/>
        </p:nvSpPr>
        <p:spPr>
          <a:xfrm>
            <a:off x="6772800" y="3018000"/>
            <a:ext cx="3808800" cy="1477328"/>
          </a:xfrm>
          <a:prstGeom prst="rect">
            <a:avLst/>
          </a:prstGeom>
          <a:noFill/>
        </p:spPr>
        <p:txBody>
          <a:bodyPr wrap="square" rtlCol="0">
            <a:spAutoFit/>
          </a:bodyPr>
          <a:lstStyle/>
          <a:p>
            <a:r>
              <a:rPr lang="en-GB" dirty="0"/>
              <a:t>The high power RF system consists of the klystron plus modulator, circulator and load, waveguide and coaxial transmission lines and the power couplers.</a:t>
            </a:r>
          </a:p>
        </p:txBody>
      </p:sp>
    </p:spTree>
    <p:extLst>
      <p:ext uri="{BB962C8B-B14F-4D97-AF65-F5344CB8AC3E}">
        <p14:creationId xmlns:p14="http://schemas.microsoft.com/office/powerpoint/2010/main" val="4046282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4" y="537349"/>
            <a:ext cx="6072283" cy="480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403565" y="690089"/>
            <a:ext cx="3196801" cy="2585323"/>
          </a:xfrm>
          <a:prstGeom prst="rect">
            <a:avLst/>
          </a:prstGeom>
          <a:noFill/>
        </p:spPr>
        <p:txBody>
          <a:bodyPr wrap="square" rtlCol="0">
            <a:spAutoFit/>
          </a:bodyPr>
          <a:lstStyle/>
          <a:p>
            <a:r>
              <a:rPr lang="en-GB" dirty="0"/>
              <a:t>The klystron, modulator and circulator have been tested at full power into a dummy load.</a:t>
            </a:r>
          </a:p>
          <a:p>
            <a:endParaRPr lang="en-GB" dirty="0"/>
          </a:p>
          <a:p>
            <a:r>
              <a:rPr lang="en-GB" dirty="0"/>
              <a:t>A prototype digital LLRF system based on NI high speed FPGA cards has been tested and is being further developed.</a:t>
            </a: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727" r="19073"/>
          <a:stretch/>
        </p:blipFill>
        <p:spPr bwMode="auto">
          <a:xfrm>
            <a:off x="5459273" y="4439884"/>
            <a:ext cx="2148655" cy="1823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2112" y="4383464"/>
            <a:ext cx="4013685" cy="2257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0312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524001" y="1073150"/>
            <a:ext cx="2735263" cy="332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3503614" y="354014"/>
            <a:ext cx="7164387" cy="611187"/>
          </a:xfrm>
        </p:spPr>
        <p:txBody>
          <a:bodyPr>
            <a:normAutofit fontScale="90000"/>
          </a:bodyPr>
          <a:lstStyle/>
          <a:p>
            <a:r>
              <a:rPr lang="en-GB" sz="4800" dirty="0">
                <a:latin typeface="Arial" panose="020B0604020202020204" pitchFamily="34" charset="0"/>
                <a:cs typeface="Arial" panose="020B0604020202020204" pitchFamily="34" charset="0"/>
              </a:rPr>
              <a:t>RFQ Power Coupler</a:t>
            </a:r>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8205" y="1081152"/>
            <a:ext cx="3681026" cy="2281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971716" y="4493263"/>
            <a:ext cx="5477887" cy="2092881"/>
          </a:xfrm>
          <a:prstGeom prst="rect">
            <a:avLst/>
          </a:prstGeom>
          <a:noFill/>
        </p:spPr>
        <p:txBody>
          <a:bodyPr wrap="square" rtlCol="0">
            <a:spAutoFit/>
          </a:bodyPr>
          <a:lstStyle/>
          <a:p>
            <a:r>
              <a:rPr lang="en-GB" sz="1600" dirty="0"/>
              <a:t>The RFQ has 2 power couplers. Each one has to deliver 350 kW peak power.</a:t>
            </a:r>
          </a:p>
          <a:p>
            <a:r>
              <a:rPr lang="en-GB" sz="1600" dirty="0"/>
              <a:t>An RF window maintains the RFQ vacuum and the shape helps match the transition from the 6” coaxial feed to the 40mm coupler port.</a:t>
            </a:r>
          </a:p>
          <a:p>
            <a:r>
              <a:rPr lang="en-GB" sz="1600" dirty="0"/>
              <a:t>Significant simulation effort has resulted in a match better than -40dB at low power.</a:t>
            </a:r>
          </a:p>
          <a:p>
            <a:endParaRPr lang="en-GB" dirty="0"/>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453" r="21844"/>
          <a:stretch/>
        </p:blipFill>
        <p:spPr bwMode="auto">
          <a:xfrm rot="5400000">
            <a:off x="7061164" y="2405961"/>
            <a:ext cx="3432878" cy="2656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2498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336551"/>
            <a:ext cx="8229600" cy="2030413"/>
          </a:xfrm>
        </p:spPr>
        <p:txBody>
          <a:bodyPr/>
          <a:lstStyle/>
          <a:p>
            <a:r>
              <a:rPr lang="en-GB" dirty="0">
                <a:latin typeface="Arial" panose="020B0604020202020204" pitchFamily="34" charset="0"/>
                <a:cs typeface="Arial" panose="020B0604020202020204" pitchFamily="34" charset="0"/>
              </a:rPr>
              <a:t>Medium Energy Beam Transport</a:t>
            </a:r>
          </a:p>
        </p:txBody>
      </p:sp>
      <p:sp>
        <p:nvSpPr>
          <p:cNvPr id="5" name="TextBox 4"/>
          <p:cNvSpPr txBox="1"/>
          <p:nvPr/>
        </p:nvSpPr>
        <p:spPr>
          <a:xfrm>
            <a:off x="1852817" y="2077588"/>
            <a:ext cx="5625416" cy="2554545"/>
          </a:xfrm>
          <a:prstGeom prst="rect">
            <a:avLst/>
          </a:prstGeom>
          <a:noFill/>
        </p:spPr>
        <p:txBody>
          <a:bodyPr wrap="square" rtlCol="0">
            <a:spAutoFit/>
          </a:bodyPr>
          <a:lstStyle/>
          <a:p>
            <a:r>
              <a:rPr lang="en-GB" sz="2000" b="1" dirty="0"/>
              <a:t>Lattice Requirements:</a:t>
            </a:r>
          </a:p>
          <a:p>
            <a:pPr indent="-144000">
              <a:buFont typeface="Arial" pitchFamily="34" charset="0"/>
              <a:buChar char="•"/>
            </a:pPr>
            <a:r>
              <a:rPr lang="en-GB" sz="2000" dirty="0"/>
              <a:t>Perfect chopping</a:t>
            </a:r>
          </a:p>
          <a:p>
            <a:pPr indent="-144000">
              <a:buFont typeface="Arial" pitchFamily="34" charset="0"/>
              <a:buChar char="•"/>
            </a:pPr>
            <a:r>
              <a:rPr lang="en-GB" sz="2000" dirty="0"/>
              <a:t>Low beam loss: 3 MeV causes activation</a:t>
            </a:r>
          </a:p>
          <a:p>
            <a:pPr indent="-144000">
              <a:buFont typeface="Arial" pitchFamily="34" charset="0"/>
              <a:buChar char="•"/>
            </a:pPr>
            <a:r>
              <a:rPr lang="en-GB" sz="2000" dirty="0"/>
              <a:t>Low </a:t>
            </a:r>
            <a:r>
              <a:rPr lang="en-GB" sz="2000" dirty="0" err="1"/>
              <a:t>emittance</a:t>
            </a:r>
            <a:r>
              <a:rPr lang="en-GB" sz="2000" dirty="0"/>
              <a:t> growth</a:t>
            </a:r>
          </a:p>
          <a:p>
            <a:pPr indent="-144000">
              <a:buFont typeface="Arial" pitchFamily="34" charset="0"/>
              <a:buChar char="•"/>
            </a:pPr>
            <a:r>
              <a:rPr lang="en-GB" sz="2000" dirty="0"/>
              <a:t>Space for diagnostics</a:t>
            </a:r>
          </a:p>
          <a:p>
            <a:pPr indent="-144000">
              <a:buFont typeface="Arial" pitchFamily="34" charset="0"/>
              <a:buChar char="•"/>
            </a:pPr>
            <a:r>
              <a:rPr lang="en-GB" sz="2000" dirty="0"/>
              <a:t>Minimize cost i.e. reduce:</a:t>
            </a:r>
          </a:p>
          <a:p>
            <a:pPr marL="313200" lvl="1"/>
            <a:r>
              <a:rPr lang="en-GB" sz="2000" dirty="0"/>
              <a:t>    Number of components</a:t>
            </a:r>
          </a:p>
          <a:p>
            <a:pPr marL="313200" lvl="1"/>
            <a:r>
              <a:rPr lang="en-GB" sz="2000" dirty="0"/>
              <a:t>    Magnet &amp; RF power</a:t>
            </a:r>
          </a:p>
        </p:txBody>
      </p:sp>
      <p:sp>
        <p:nvSpPr>
          <p:cNvPr id="7" name="TextBox 6"/>
          <p:cNvSpPr txBox="1"/>
          <p:nvPr/>
        </p:nvSpPr>
        <p:spPr>
          <a:xfrm>
            <a:off x="1768803" y="4842246"/>
            <a:ext cx="8424397" cy="707886"/>
          </a:xfrm>
          <a:prstGeom prst="rect">
            <a:avLst/>
          </a:prstGeom>
          <a:noFill/>
        </p:spPr>
        <p:txBody>
          <a:bodyPr wrap="square" rtlCol="0">
            <a:spAutoFit/>
          </a:bodyPr>
          <a:lstStyle/>
          <a:p>
            <a:r>
              <a:rPr lang="en-GB" sz="2000" dirty="0"/>
              <a:t>Achieving all of the lattice requirements simultaneously proved to be challenging and time consuming.</a:t>
            </a:r>
          </a:p>
        </p:txBody>
      </p:sp>
    </p:spTree>
    <p:extLst>
      <p:ext uri="{BB962C8B-B14F-4D97-AF65-F5344CB8AC3E}">
        <p14:creationId xmlns:p14="http://schemas.microsoft.com/office/powerpoint/2010/main" val="3106613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4865"/>
          <a:stretch/>
        </p:blipFill>
        <p:spPr bwMode="auto">
          <a:xfrm>
            <a:off x="1937675" y="1677579"/>
            <a:ext cx="8490667" cy="3746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3503614" y="276226"/>
            <a:ext cx="7164387" cy="639763"/>
          </a:xfrm>
        </p:spPr>
        <p:txBody>
          <a:bodyPr>
            <a:normAutofit fontScale="90000"/>
          </a:bodyPr>
          <a:lstStyle/>
          <a:p>
            <a:r>
              <a:rPr lang="en-GB" dirty="0">
                <a:latin typeface="Arial" panose="020B0604020202020204" pitchFamily="34" charset="0"/>
                <a:cs typeface="Arial" panose="020B0604020202020204" pitchFamily="34" charset="0"/>
              </a:rPr>
              <a:t>MEBT Elements</a:t>
            </a:r>
          </a:p>
        </p:txBody>
      </p:sp>
      <p:grpSp>
        <p:nvGrpSpPr>
          <p:cNvPr id="10" name="Group 9"/>
          <p:cNvGrpSpPr/>
          <p:nvPr/>
        </p:nvGrpSpPr>
        <p:grpSpPr>
          <a:xfrm>
            <a:off x="4000653" y="1679808"/>
            <a:ext cx="1620020" cy="1139717"/>
            <a:chOff x="2113697" y="1472984"/>
            <a:chExt cx="1620020" cy="1139717"/>
          </a:xfrm>
        </p:grpSpPr>
        <p:sp>
          <p:nvSpPr>
            <p:cNvPr id="5" name="TextBox 4"/>
            <p:cNvSpPr txBox="1"/>
            <p:nvPr/>
          </p:nvSpPr>
          <p:spPr>
            <a:xfrm>
              <a:off x="2113697" y="1472984"/>
              <a:ext cx="1620020" cy="338554"/>
            </a:xfrm>
            <a:prstGeom prst="rect">
              <a:avLst/>
            </a:prstGeom>
            <a:noFill/>
          </p:spPr>
          <p:txBody>
            <a:bodyPr wrap="square" rtlCol="0">
              <a:spAutoFit/>
            </a:bodyPr>
            <a:lstStyle/>
            <a:p>
              <a:r>
                <a:rPr lang="en-GB" sz="1600" dirty="0"/>
                <a:t>Fast chopper</a:t>
              </a:r>
            </a:p>
          </p:txBody>
        </p:sp>
        <p:cxnSp>
          <p:nvCxnSpPr>
            <p:cNvPr id="15" name="Straight Connector 14"/>
            <p:cNvCxnSpPr/>
            <p:nvPr/>
          </p:nvCxnSpPr>
          <p:spPr>
            <a:xfrm flipH="1">
              <a:off x="2510287" y="1811538"/>
              <a:ext cx="181155" cy="8011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5880340" y="1226763"/>
            <a:ext cx="1620020" cy="1385938"/>
            <a:chOff x="3733717" y="1472984"/>
            <a:chExt cx="1620020" cy="1385938"/>
          </a:xfrm>
        </p:grpSpPr>
        <p:sp>
          <p:nvSpPr>
            <p:cNvPr id="11" name="TextBox 10"/>
            <p:cNvSpPr txBox="1"/>
            <p:nvPr/>
          </p:nvSpPr>
          <p:spPr>
            <a:xfrm>
              <a:off x="3733717" y="1472984"/>
              <a:ext cx="1620020" cy="584775"/>
            </a:xfrm>
            <a:prstGeom prst="rect">
              <a:avLst/>
            </a:prstGeom>
            <a:noFill/>
          </p:spPr>
          <p:txBody>
            <a:bodyPr wrap="square" rtlCol="0">
              <a:spAutoFit/>
            </a:bodyPr>
            <a:lstStyle/>
            <a:p>
              <a:pPr algn="ctr"/>
              <a:r>
                <a:rPr lang="en-GB" sz="1600" dirty="0"/>
                <a:t>Fast chopper beam dump</a:t>
              </a:r>
            </a:p>
          </p:txBody>
        </p:sp>
        <p:cxnSp>
          <p:nvCxnSpPr>
            <p:cNvPr id="17" name="Straight Connector 16"/>
            <p:cNvCxnSpPr/>
            <p:nvPr/>
          </p:nvCxnSpPr>
          <p:spPr>
            <a:xfrm flipH="1">
              <a:off x="4088922" y="2027926"/>
              <a:ext cx="267418" cy="8309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6992313" y="1902577"/>
            <a:ext cx="1620020" cy="1203863"/>
            <a:chOff x="5353737" y="1873565"/>
            <a:chExt cx="1620020" cy="1203863"/>
          </a:xfrm>
        </p:grpSpPr>
        <p:sp>
          <p:nvSpPr>
            <p:cNvPr id="12" name="TextBox 11"/>
            <p:cNvSpPr txBox="1"/>
            <p:nvPr/>
          </p:nvSpPr>
          <p:spPr>
            <a:xfrm>
              <a:off x="5353737" y="1873565"/>
              <a:ext cx="1620020" cy="338554"/>
            </a:xfrm>
            <a:prstGeom prst="rect">
              <a:avLst/>
            </a:prstGeom>
            <a:noFill/>
          </p:spPr>
          <p:txBody>
            <a:bodyPr wrap="square" rtlCol="0">
              <a:spAutoFit/>
            </a:bodyPr>
            <a:lstStyle/>
            <a:p>
              <a:r>
                <a:rPr lang="en-GB" sz="1600" dirty="0"/>
                <a:t>Slow chopper</a:t>
              </a:r>
            </a:p>
          </p:txBody>
        </p:sp>
        <p:cxnSp>
          <p:nvCxnSpPr>
            <p:cNvPr id="19" name="Straight Connector 18"/>
            <p:cNvCxnSpPr/>
            <p:nvPr/>
          </p:nvCxnSpPr>
          <p:spPr>
            <a:xfrm flipH="1">
              <a:off x="5698200" y="2246432"/>
              <a:ext cx="267418" cy="8309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9023605" y="1434344"/>
            <a:ext cx="1620020" cy="1368310"/>
            <a:chOff x="7014148" y="1919731"/>
            <a:chExt cx="1620020" cy="1368310"/>
          </a:xfrm>
        </p:grpSpPr>
        <p:sp>
          <p:nvSpPr>
            <p:cNvPr id="13" name="TextBox 12"/>
            <p:cNvSpPr txBox="1"/>
            <p:nvPr/>
          </p:nvSpPr>
          <p:spPr>
            <a:xfrm>
              <a:off x="7014148" y="1919731"/>
              <a:ext cx="1620020" cy="584775"/>
            </a:xfrm>
            <a:prstGeom prst="rect">
              <a:avLst/>
            </a:prstGeom>
            <a:noFill/>
          </p:spPr>
          <p:txBody>
            <a:bodyPr wrap="square" rtlCol="0">
              <a:spAutoFit/>
            </a:bodyPr>
            <a:lstStyle/>
            <a:p>
              <a:pPr algn="ctr"/>
              <a:r>
                <a:rPr lang="en-GB" sz="1600" dirty="0"/>
                <a:t>Slow chopper beam dump</a:t>
              </a:r>
            </a:p>
          </p:txBody>
        </p:sp>
        <p:cxnSp>
          <p:nvCxnSpPr>
            <p:cNvPr id="20" name="Straight Connector 19"/>
            <p:cNvCxnSpPr/>
            <p:nvPr/>
          </p:nvCxnSpPr>
          <p:spPr>
            <a:xfrm flipH="1">
              <a:off x="7268207" y="2457045"/>
              <a:ext cx="267418" cy="8309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2965713" y="3276705"/>
            <a:ext cx="3466915" cy="2231141"/>
            <a:chOff x="1216777" y="3167519"/>
            <a:chExt cx="3466915" cy="2231141"/>
          </a:xfrm>
        </p:grpSpPr>
        <p:sp>
          <p:nvSpPr>
            <p:cNvPr id="3" name="TextBox 2"/>
            <p:cNvSpPr txBox="1"/>
            <p:nvPr/>
          </p:nvSpPr>
          <p:spPr>
            <a:xfrm>
              <a:off x="1216777" y="5060106"/>
              <a:ext cx="2069887" cy="338554"/>
            </a:xfrm>
            <a:prstGeom prst="rect">
              <a:avLst/>
            </a:prstGeom>
            <a:noFill/>
          </p:spPr>
          <p:txBody>
            <a:bodyPr wrap="square" rtlCol="0">
              <a:spAutoFit/>
            </a:bodyPr>
            <a:lstStyle/>
            <a:p>
              <a:r>
                <a:rPr lang="en-GB" sz="1600" dirty="0"/>
                <a:t>7 small bore quads</a:t>
              </a:r>
            </a:p>
          </p:txBody>
        </p:sp>
        <p:cxnSp>
          <p:nvCxnSpPr>
            <p:cNvPr id="27" name="Straight Connector 26"/>
            <p:cNvCxnSpPr/>
            <p:nvPr/>
          </p:nvCxnSpPr>
          <p:spPr>
            <a:xfrm>
              <a:off x="1873387" y="3167519"/>
              <a:ext cx="240310" cy="1892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923707" y="3465004"/>
              <a:ext cx="1759985" cy="15951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2380633" y="1154786"/>
            <a:ext cx="1620020" cy="1495576"/>
            <a:chOff x="631700" y="622923"/>
            <a:chExt cx="1620020" cy="1495576"/>
          </a:xfrm>
        </p:grpSpPr>
        <p:cxnSp>
          <p:nvCxnSpPr>
            <p:cNvPr id="39" name="Straight Connector 38"/>
            <p:cNvCxnSpPr/>
            <p:nvPr/>
          </p:nvCxnSpPr>
          <p:spPr>
            <a:xfrm flipH="1">
              <a:off x="1320750" y="1207698"/>
              <a:ext cx="82898" cy="9108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31700" y="622923"/>
              <a:ext cx="1620020" cy="584775"/>
            </a:xfrm>
            <a:prstGeom prst="rect">
              <a:avLst/>
            </a:prstGeom>
            <a:noFill/>
          </p:spPr>
          <p:txBody>
            <a:bodyPr wrap="square" rtlCol="0">
              <a:spAutoFit/>
            </a:bodyPr>
            <a:lstStyle/>
            <a:p>
              <a:pPr algn="ctr"/>
              <a:r>
                <a:rPr lang="en-GB" sz="1600" dirty="0"/>
                <a:t>3 </a:t>
              </a:r>
              <a:r>
                <a:rPr lang="en-GB" sz="1600" dirty="0" err="1"/>
                <a:t>rebunching</a:t>
              </a:r>
              <a:r>
                <a:rPr lang="en-GB" sz="1600" dirty="0"/>
                <a:t> cavities</a:t>
              </a:r>
            </a:p>
          </p:txBody>
        </p:sp>
      </p:grpSp>
    </p:spTree>
    <p:extLst>
      <p:ext uri="{BB962C8B-B14F-4D97-AF65-F5344CB8AC3E}">
        <p14:creationId xmlns:p14="http://schemas.microsoft.com/office/powerpoint/2010/main" val="2681274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36539"/>
            <a:ext cx="8470900" cy="669925"/>
          </a:xfrm>
        </p:spPr>
        <p:txBody>
          <a:bodyPr>
            <a:normAutofit fontScale="90000"/>
          </a:bodyPr>
          <a:lstStyle/>
          <a:p>
            <a:r>
              <a:rPr lang="en-GB" dirty="0">
                <a:latin typeface="Arial" panose="020B0604020202020204" pitchFamily="34" charset="0"/>
                <a:cs typeface="Arial" panose="020B0604020202020204" pitchFamily="34" charset="0"/>
              </a:rPr>
              <a:t>MEBT </a:t>
            </a:r>
            <a:r>
              <a:rPr lang="en-GB" dirty="0" err="1">
                <a:latin typeface="Arial" panose="020B0604020202020204" pitchFamily="34" charset="0"/>
                <a:cs typeface="Arial" panose="020B0604020202020204" pitchFamily="34" charset="0"/>
              </a:rPr>
              <a:t>Rebunching</a:t>
            </a:r>
            <a:r>
              <a:rPr lang="en-GB" dirty="0">
                <a:latin typeface="Arial" panose="020B0604020202020204" pitchFamily="34" charset="0"/>
                <a:cs typeface="Arial" panose="020B0604020202020204" pitchFamily="34" charset="0"/>
              </a:rPr>
              <a:t> Cavities</a:t>
            </a:r>
          </a:p>
        </p:txBody>
      </p:sp>
      <p:sp>
        <p:nvSpPr>
          <p:cNvPr id="8" name="TextBox 7"/>
          <p:cNvSpPr txBox="1"/>
          <p:nvPr/>
        </p:nvSpPr>
        <p:spPr>
          <a:xfrm>
            <a:off x="1988471" y="4863203"/>
            <a:ext cx="6385487" cy="1815882"/>
          </a:xfrm>
          <a:prstGeom prst="rect">
            <a:avLst/>
          </a:prstGeom>
          <a:noFill/>
        </p:spPr>
        <p:txBody>
          <a:bodyPr wrap="square" rtlCol="0">
            <a:spAutoFit/>
          </a:bodyPr>
          <a:lstStyle/>
          <a:p>
            <a:r>
              <a:rPr lang="en-GB" sz="1600" b="1" dirty="0"/>
              <a:t>Re-bunching cavities:</a:t>
            </a:r>
          </a:p>
          <a:p>
            <a:pPr indent="-144000">
              <a:buFont typeface="Arial" pitchFamily="34" charset="0"/>
              <a:buChar char="•"/>
            </a:pPr>
            <a:r>
              <a:rPr lang="en-GB" sz="1600" dirty="0"/>
              <a:t>Re-entrant type cavities</a:t>
            </a:r>
          </a:p>
          <a:p>
            <a:pPr indent="-144000">
              <a:buFont typeface="Arial" pitchFamily="34" charset="0"/>
              <a:buChar char="•"/>
            </a:pPr>
            <a:r>
              <a:rPr lang="en-GB" sz="1600" dirty="0"/>
              <a:t>324 MHz, ~8 kW peak power</a:t>
            </a:r>
          </a:p>
          <a:p>
            <a:pPr indent="-144000">
              <a:buFont typeface="Arial" pitchFamily="34" charset="0"/>
              <a:buChar char="•"/>
            </a:pPr>
            <a:r>
              <a:rPr lang="en-GB" sz="1600" dirty="0"/>
              <a:t>150 kV effective voltage</a:t>
            </a:r>
          </a:p>
          <a:p>
            <a:pPr indent="-144000">
              <a:buFont typeface="Arial" pitchFamily="34" charset="0"/>
              <a:buChar char="•"/>
            </a:pPr>
            <a:r>
              <a:rPr lang="en-GB" sz="1600" dirty="0"/>
              <a:t>Copper plated stainless steel for lower cost</a:t>
            </a:r>
          </a:p>
          <a:p>
            <a:pPr indent="-144000">
              <a:buFont typeface="Arial" pitchFamily="34" charset="0"/>
              <a:buChar char="•"/>
            </a:pPr>
            <a:r>
              <a:rPr lang="en-GB" sz="1600" dirty="0"/>
              <a:t>Dimensions and RF properties measured at various stages during manufacture to achieve required performance.</a:t>
            </a:r>
          </a:p>
        </p:txBody>
      </p:sp>
      <p:sp>
        <p:nvSpPr>
          <p:cNvPr id="9" name="Rectangle 8"/>
          <p:cNvSpPr/>
          <p:nvPr/>
        </p:nvSpPr>
        <p:spPr>
          <a:xfrm>
            <a:off x="2423592" y="3356992"/>
            <a:ext cx="50405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26" y="1024203"/>
            <a:ext cx="4919620" cy="368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640" y="1024204"/>
            <a:ext cx="4919619" cy="368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1844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377073" y="1194910"/>
            <a:ext cx="11632676" cy="5584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Aft>
                <a:spcPts val="1200"/>
              </a:spcAft>
              <a:buNone/>
            </a:pPr>
            <a:r>
              <a:rPr lang="en-GB" sz="2800" kern="0" dirty="0">
                <a:latin typeface="Arial" panose="020B0604020202020204" pitchFamily="34" charset="0"/>
                <a:cs typeface="Arial" panose="020B0604020202020204" pitchFamily="34" charset="0"/>
              </a:rPr>
              <a:t>In 2004 the Cockcroft Walton DC pre-injector was replaced with an RFQ</a:t>
            </a:r>
          </a:p>
        </p:txBody>
      </p:sp>
      <p:sp>
        <p:nvSpPr>
          <p:cNvPr id="3" name="Title 1"/>
          <p:cNvSpPr txBox="1">
            <a:spLocks/>
          </p:cNvSpPr>
          <p:nvPr/>
        </p:nvSpPr>
        <p:spPr bwMode="auto">
          <a:xfrm>
            <a:off x="1981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r>
              <a:rPr lang="en-GB" kern="0" dirty="0">
                <a:latin typeface="Arial" panose="020B0604020202020204" pitchFamily="34" charset="0"/>
                <a:cs typeface="Arial" panose="020B0604020202020204" pitchFamily="34" charset="0"/>
              </a:rPr>
              <a:t>Pre-injector upgrade</a:t>
            </a:r>
          </a:p>
        </p:txBody>
      </p:sp>
      <p:pic>
        <p:nvPicPr>
          <p:cNvPr id="4" name="Picture 2" descr="\\britannic\imagearchive\1986\cockcroft-walton room\86fc3501.tif">
            <a:extLst>
              <a:ext uri="{FF2B5EF4-FFF2-40B4-BE49-F238E27FC236}">
                <a16:creationId xmlns:a16="http://schemas.microsoft.com/office/drawing/2014/main" id="{49D97B89-1486-BD51-6A7D-5450990BBB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rot="-5400000">
            <a:off x="3891450" y="1140669"/>
            <a:ext cx="4845882" cy="6124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75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36539"/>
            <a:ext cx="8470900" cy="669925"/>
          </a:xfrm>
        </p:spPr>
        <p:txBody>
          <a:bodyPr>
            <a:normAutofit fontScale="90000"/>
          </a:bodyPr>
          <a:lstStyle/>
          <a:p>
            <a:r>
              <a:rPr lang="en-GB" dirty="0">
                <a:latin typeface="Arial" panose="020B0604020202020204" pitchFamily="34" charset="0"/>
                <a:cs typeface="Arial" panose="020B0604020202020204" pitchFamily="34" charset="0"/>
              </a:rPr>
              <a:t>MEBT </a:t>
            </a:r>
            <a:r>
              <a:rPr lang="en-GB" dirty="0" err="1">
                <a:latin typeface="Arial" panose="020B0604020202020204" pitchFamily="34" charset="0"/>
                <a:cs typeface="Arial" panose="020B0604020202020204" pitchFamily="34" charset="0"/>
              </a:rPr>
              <a:t>Rebunching</a:t>
            </a:r>
            <a:r>
              <a:rPr lang="en-GB" dirty="0">
                <a:latin typeface="Arial" panose="020B0604020202020204" pitchFamily="34" charset="0"/>
                <a:cs typeface="Arial" panose="020B0604020202020204" pitchFamily="34" charset="0"/>
              </a:rPr>
              <a:t> Cavities</a:t>
            </a:r>
          </a:p>
        </p:txBody>
      </p:sp>
      <p:sp>
        <p:nvSpPr>
          <p:cNvPr id="8" name="TextBox 7"/>
          <p:cNvSpPr txBox="1"/>
          <p:nvPr/>
        </p:nvSpPr>
        <p:spPr>
          <a:xfrm>
            <a:off x="942094" y="5467631"/>
            <a:ext cx="5265560" cy="1077218"/>
          </a:xfrm>
          <a:prstGeom prst="rect">
            <a:avLst/>
          </a:prstGeom>
          <a:noFill/>
        </p:spPr>
        <p:txBody>
          <a:bodyPr wrap="square" rtlCol="0">
            <a:spAutoFit/>
          </a:bodyPr>
          <a:lstStyle/>
          <a:p>
            <a:r>
              <a:rPr lang="en-GB" sz="1600" dirty="0"/>
              <a:t>The 8 kW RF amplifiers have been tested and the cavities conditioned to full power.</a:t>
            </a:r>
          </a:p>
          <a:p>
            <a:r>
              <a:rPr lang="en-GB" sz="1600" dirty="0"/>
              <a:t>The attention to detail during manufacture and assembly meant this was achieved in &lt;1 day.</a:t>
            </a:r>
          </a:p>
        </p:txBody>
      </p:sp>
      <p:sp>
        <p:nvSpPr>
          <p:cNvPr id="9" name="Rectangle 8"/>
          <p:cNvSpPr/>
          <p:nvPr/>
        </p:nvSpPr>
        <p:spPr>
          <a:xfrm>
            <a:off x="2423592" y="3356992"/>
            <a:ext cx="50405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4390"/>
          <a:stretch/>
        </p:blipFill>
        <p:spPr bwMode="auto">
          <a:xfrm rot="16200000">
            <a:off x="6721036" y="1783432"/>
            <a:ext cx="5438190" cy="4045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3279" y="1067202"/>
            <a:ext cx="6230749" cy="3504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4573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171450"/>
            <a:ext cx="8229600" cy="1143000"/>
          </a:xfrm>
        </p:spPr>
        <p:txBody>
          <a:bodyPr/>
          <a:lstStyle/>
          <a:p>
            <a:r>
              <a:rPr lang="en-GB" dirty="0">
                <a:latin typeface="Arial" panose="020B0604020202020204" pitchFamily="34" charset="0"/>
                <a:cs typeface="Arial" panose="020B0604020202020204" pitchFamily="34" charset="0"/>
              </a:rPr>
              <a:t>FETS Chopper</a:t>
            </a:r>
          </a:p>
        </p:txBody>
      </p:sp>
      <p:sp>
        <p:nvSpPr>
          <p:cNvPr id="4" name="Title 1"/>
          <p:cNvSpPr txBox="1">
            <a:spLocks/>
          </p:cNvSpPr>
          <p:nvPr/>
        </p:nvSpPr>
        <p:spPr bwMode="auto">
          <a:xfrm>
            <a:off x="1632000" y="1077516"/>
            <a:ext cx="6098400" cy="5856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a:r>
              <a:rPr lang="en-GB" sz="3200" kern="0" dirty="0">
                <a:latin typeface="Arial" panose="020B0604020202020204" pitchFamily="34" charset="0"/>
                <a:cs typeface="Arial" panose="020B0604020202020204" pitchFamily="34" charset="0"/>
              </a:rPr>
              <a:t>‘Perfect’ Electrostatic Chopping</a:t>
            </a:r>
          </a:p>
        </p:txBody>
      </p:sp>
      <p:sp>
        <p:nvSpPr>
          <p:cNvPr id="6" name="TextBox 5"/>
          <p:cNvSpPr txBox="1"/>
          <p:nvPr/>
        </p:nvSpPr>
        <p:spPr>
          <a:xfrm>
            <a:off x="6219089" y="2892267"/>
            <a:ext cx="4427985" cy="2031325"/>
          </a:xfrm>
          <a:prstGeom prst="rect">
            <a:avLst/>
          </a:prstGeom>
          <a:noFill/>
        </p:spPr>
        <p:txBody>
          <a:bodyPr wrap="square" rtlCol="0">
            <a:spAutoFit/>
          </a:bodyPr>
          <a:lstStyle/>
          <a:p>
            <a:r>
              <a:rPr lang="en-GB" b="1" dirty="0"/>
              <a:t>Specification:</a:t>
            </a:r>
          </a:p>
          <a:p>
            <a:pPr indent="-144000">
              <a:buFont typeface="Arial" pitchFamily="34" charset="0"/>
              <a:buChar char="•"/>
            </a:pPr>
            <a:r>
              <a:rPr lang="en-GB" dirty="0"/>
              <a:t>Adaptable chopping scheme</a:t>
            </a:r>
          </a:p>
          <a:p>
            <a:pPr indent="-144000">
              <a:buFont typeface="Arial" pitchFamily="34" charset="0"/>
              <a:buChar char="•"/>
            </a:pPr>
            <a:r>
              <a:rPr lang="en-GB" dirty="0"/>
              <a:t>No partially chopped bunches</a:t>
            </a:r>
          </a:p>
          <a:p>
            <a:pPr indent="-144000">
              <a:buFont typeface="Arial" pitchFamily="34" charset="0"/>
              <a:buChar char="•"/>
            </a:pPr>
            <a:r>
              <a:rPr lang="en-GB" dirty="0"/>
              <a:t>&lt;2 ns rise time: between bunches</a:t>
            </a:r>
          </a:p>
          <a:p>
            <a:pPr indent="-144000">
              <a:buFont typeface="Arial" pitchFamily="34" charset="0"/>
              <a:buChar char="•"/>
            </a:pPr>
            <a:r>
              <a:rPr lang="en-GB" dirty="0"/>
              <a:t>Up to 150 </a:t>
            </a:r>
            <a:r>
              <a:rPr lang="el-GR" dirty="0">
                <a:latin typeface="+mn-lt"/>
                <a:cs typeface="Times New Roman"/>
              </a:rPr>
              <a:t>μ</a:t>
            </a:r>
            <a:r>
              <a:rPr lang="en-GB" dirty="0"/>
              <a:t>s gap in bunch train</a:t>
            </a:r>
          </a:p>
          <a:p>
            <a:pPr indent="-144000">
              <a:buFont typeface="Arial" pitchFamily="34" charset="0"/>
              <a:buChar char="•"/>
            </a:pPr>
            <a:r>
              <a:rPr lang="en-GB" dirty="0">
                <a:sym typeface="Wingdings" panose="05000000000000000000" pitchFamily="2" charset="2"/>
              </a:rPr>
              <a:t>Up to 6 kW dumped beam power</a:t>
            </a:r>
          </a:p>
          <a:p>
            <a:endParaRPr lang="en-GB" dirty="0"/>
          </a:p>
        </p:txBody>
      </p:sp>
      <p:sp>
        <p:nvSpPr>
          <p:cNvPr id="7" name="TextBox 6"/>
          <p:cNvSpPr txBox="1"/>
          <p:nvPr/>
        </p:nvSpPr>
        <p:spPr>
          <a:xfrm>
            <a:off x="1786523" y="1725779"/>
            <a:ext cx="8557479" cy="1200329"/>
          </a:xfrm>
          <a:prstGeom prst="rect">
            <a:avLst/>
          </a:prstGeom>
          <a:noFill/>
        </p:spPr>
        <p:txBody>
          <a:bodyPr wrap="square" rtlCol="0">
            <a:spAutoFit/>
          </a:bodyPr>
          <a:lstStyle/>
          <a:p>
            <a:r>
              <a:rPr lang="en-GB" dirty="0"/>
              <a:t>The beam chopper removes sections of the bunch train to generate complex time structure.</a:t>
            </a:r>
          </a:p>
          <a:p>
            <a:endParaRPr lang="en-GB" dirty="0"/>
          </a:p>
          <a:p>
            <a:r>
              <a:rPr lang="en-GB" dirty="0"/>
              <a:t>‘Fast-slow’ chopping scheme:</a:t>
            </a:r>
          </a:p>
        </p:txBody>
      </p:sp>
      <p:grpSp>
        <p:nvGrpSpPr>
          <p:cNvPr id="3" name="Group 2"/>
          <p:cNvGrpSpPr/>
          <p:nvPr/>
        </p:nvGrpSpPr>
        <p:grpSpPr>
          <a:xfrm>
            <a:off x="1793721" y="2971772"/>
            <a:ext cx="4285916" cy="2810915"/>
            <a:chOff x="262521" y="2374169"/>
            <a:chExt cx="4285916" cy="2810915"/>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819" t="46515" r="20008" b="16430"/>
            <a:stretch/>
          </p:blipFill>
          <p:spPr bwMode="auto">
            <a:xfrm>
              <a:off x="262521" y="2374169"/>
              <a:ext cx="4285916" cy="2810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2334504" y="2870664"/>
              <a:ext cx="95457" cy="190068"/>
              <a:chOff x="6826518" y="1484784"/>
              <a:chExt cx="95457" cy="190068"/>
            </a:xfrm>
          </p:grpSpPr>
          <p:sp>
            <p:nvSpPr>
              <p:cNvPr id="9" name="Freeform 8"/>
              <p:cNvSpPr/>
              <p:nvPr/>
            </p:nvSpPr>
            <p:spPr>
              <a:xfrm>
                <a:off x="6826518" y="1484784"/>
                <a:ext cx="45719" cy="190068"/>
              </a:xfrm>
              <a:custGeom>
                <a:avLst/>
                <a:gdLst>
                  <a:gd name="connsiteX0" fmla="*/ 129153 w 209420"/>
                  <a:gd name="connsiteY0" fmla="*/ 0 h 489098"/>
                  <a:gd name="connsiteX1" fmla="*/ 1562 w 209420"/>
                  <a:gd name="connsiteY1" fmla="*/ 184298 h 489098"/>
                  <a:gd name="connsiteX2" fmla="*/ 207125 w 209420"/>
                  <a:gd name="connsiteY2" fmla="*/ 326065 h 489098"/>
                  <a:gd name="connsiteX3" fmla="*/ 93711 w 209420"/>
                  <a:gd name="connsiteY3" fmla="*/ 489098 h 489098"/>
                </a:gdLst>
                <a:ahLst/>
                <a:cxnLst>
                  <a:cxn ang="0">
                    <a:pos x="connsiteX0" y="connsiteY0"/>
                  </a:cxn>
                  <a:cxn ang="0">
                    <a:pos x="connsiteX1" y="connsiteY1"/>
                  </a:cxn>
                  <a:cxn ang="0">
                    <a:pos x="connsiteX2" y="connsiteY2"/>
                  </a:cxn>
                  <a:cxn ang="0">
                    <a:pos x="connsiteX3" y="connsiteY3"/>
                  </a:cxn>
                </a:cxnLst>
                <a:rect l="l" t="t" r="r" b="b"/>
                <a:pathLst>
                  <a:path w="209420" h="489098">
                    <a:moveTo>
                      <a:pt x="129153" y="0"/>
                    </a:moveTo>
                    <a:cubicBezTo>
                      <a:pt x="58860" y="64977"/>
                      <a:pt x="-11433" y="129954"/>
                      <a:pt x="1562" y="184298"/>
                    </a:cubicBezTo>
                    <a:cubicBezTo>
                      <a:pt x="14557" y="238642"/>
                      <a:pt x="191767" y="275265"/>
                      <a:pt x="207125" y="326065"/>
                    </a:cubicBezTo>
                    <a:cubicBezTo>
                      <a:pt x="222483" y="376865"/>
                      <a:pt x="158097" y="432981"/>
                      <a:pt x="93711" y="489098"/>
                    </a:cubicBezTo>
                  </a:path>
                </a:pathLst>
              </a:cu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6876256" y="1484784"/>
                <a:ext cx="45719" cy="190068"/>
              </a:xfrm>
              <a:custGeom>
                <a:avLst/>
                <a:gdLst>
                  <a:gd name="connsiteX0" fmla="*/ 129153 w 209420"/>
                  <a:gd name="connsiteY0" fmla="*/ 0 h 489098"/>
                  <a:gd name="connsiteX1" fmla="*/ 1562 w 209420"/>
                  <a:gd name="connsiteY1" fmla="*/ 184298 h 489098"/>
                  <a:gd name="connsiteX2" fmla="*/ 207125 w 209420"/>
                  <a:gd name="connsiteY2" fmla="*/ 326065 h 489098"/>
                  <a:gd name="connsiteX3" fmla="*/ 93711 w 209420"/>
                  <a:gd name="connsiteY3" fmla="*/ 489098 h 489098"/>
                </a:gdLst>
                <a:ahLst/>
                <a:cxnLst>
                  <a:cxn ang="0">
                    <a:pos x="connsiteX0" y="connsiteY0"/>
                  </a:cxn>
                  <a:cxn ang="0">
                    <a:pos x="connsiteX1" y="connsiteY1"/>
                  </a:cxn>
                  <a:cxn ang="0">
                    <a:pos x="connsiteX2" y="connsiteY2"/>
                  </a:cxn>
                  <a:cxn ang="0">
                    <a:pos x="connsiteX3" y="connsiteY3"/>
                  </a:cxn>
                </a:cxnLst>
                <a:rect l="l" t="t" r="r" b="b"/>
                <a:pathLst>
                  <a:path w="209420" h="489098">
                    <a:moveTo>
                      <a:pt x="129153" y="0"/>
                    </a:moveTo>
                    <a:cubicBezTo>
                      <a:pt x="58860" y="64977"/>
                      <a:pt x="-11433" y="129954"/>
                      <a:pt x="1562" y="184298"/>
                    </a:cubicBezTo>
                    <a:cubicBezTo>
                      <a:pt x="14557" y="238642"/>
                      <a:pt x="191767" y="275265"/>
                      <a:pt x="207125" y="326065"/>
                    </a:cubicBezTo>
                    <a:cubicBezTo>
                      <a:pt x="222483" y="376865"/>
                      <a:pt x="158097" y="432981"/>
                      <a:pt x="93711" y="489098"/>
                    </a:cubicBezTo>
                  </a:path>
                </a:pathLst>
              </a:cu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p:cNvGrpSpPr/>
            <p:nvPr/>
          </p:nvGrpSpPr>
          <p:grpSpPr>
            <a:xfrm>
              <a:off x="2342035" y="3374720"/>
              <a:ext cx="95457" cy="190068"/>
              <a:chOff x="6826518" y="1484784"/>
              <a:chExt cx="95457" cy="190068"/>
            </a:xfrm>
          </p:grpSpPr>
          <p:sp>
            <p:nvSpPr>
              <p:cNvPr id="12" name="Freeform 11"/>
              <p:cNvSpPr/>
              <p:nvPr/>
            </p:nvSpPr>
            <p:spPr>
              <a:xfrm>
                <a:off x="6826518" y="1484784"/>
                <a:ext cx="45719" cy="190068"/>
              </a:xfrm>
              <a:custGeom>
                <a:avLst/>
                <a:gdLst>
                  <a:gd name="connsiteX0" fmla="*/ 129153 w 209420"/>
                  <a:gd name="connsiteY0" fmla="*/ 0 h 489098"/>
                  <a:gd name="connsiteX1" fmla="*/ 1562 w 209420"/>
                  <a:gd name="connsiteY1" fmla="*/ 184298 h 489098"/>
                  <a:gd name="connsiteX2" fmla="*/ 207125 w 209420"/>
                  <a:gd name="connsiteY2" fmla="*/ 326065 h 489098"/>
                  <a:gd name="connsiteX3" fmla="*/ 93711 w 209420"/>
                  <a:gd name="connsiteY3" fmla="*/ 489098 h 489098"/>
                </a:gdLst>
                <a:ahLst/>
                <a:cxnLst>
                  <a:cxn ang="0">
                    <a:pos x="connsiteX0" y="connsiteY0"/>
                  </a:cxn>
                  <a:cxn ang="0">
                    <a:pos x="connsiteX1" y="connsiteY1"/>
                  </a:cxn>
                  <a:cxn ang="0">
                    <a:pos x="connsiteX2" y="connsiteY2"/>
                  </a:cxn>
                  <a:cxn ang="0">
                    <a:pos x="connsiteX3" y="connsiteY3"/>
                  </a:cxn>
                </a:cxnLst>
                <a:rect l="l" t="t" r="r" b="b"/>
                <a:pathLst>
                  <a:path w="209420" h="489098">
                    <a:moveTo>
                      <a:pt x="129153" y="0"/>
                    </a:moveTo>
                    <a:cubicBezTo>
                      <a:pt x="58860" y="64977"/>
                      <a:pt x="-11433" y="129954"/>
                      <a:pt x="1562" y="184298"/>
                    </a:cubicBezTo>
                    <a:cubicBezTo>
                      <a:pt x="14557" y="238642"/>
                      <a:pt x="191767" y="275265"/>
                      <a:pt x="207125" y="326065"/>
                    </a:cubicBezTo>
                    <a:cubicBezTo>
                      <a:pt x="222483" y="376865"/>
                      <a:pt x="158097" y="432981"/>
                      <a:pt x="93711" y="489098"/>
                    </a:cubicBezTo>
                  </a:path>
                </a:pathLst>
              </a:cu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6876256" y="1484784"/>
                <a:ext cx="45719" cy="190068"/>
              </a:xfrm>
              <a:custGeom>
                <a:avLst/>
                <a:gdLst>
                  <a:gd name="connsiteX0" fmla="*/ 129153 w 209420"/>
                  <a:gd name="connsiteY0" fmla="*/ 0 h 489098"/>
                  <a:gd name="connsiteX1" fmla="*/ 1562 w 209420"/>
                  <a:gd name="connsiteY1" fmla="*/ 184298 h 489098"/>
                  <a:gd name="connsiteX2" fmla="*/ 207125 w 209420"/>
                  <a:gd name="connsiteY2" fmla="*/ 326065 h 489098"/>
                  <a:gd name="connsiteX3" fmla="*/ 93711 w 209420"/>
                  <a:gd name="connsiteY3" fmla="*/ 489098 h 489098"/>
                </a:gdLst>
                <a:ahLst/>
                <a:cxnLst>
                  <a:cxn ang="0">
                    <a:pos x="connsiteX0" y="connsiteY0"/>
                  </a:cxn>
                  <a:cxn ang="0">
                    <a:pos x="connsiteX1" y="connsiteY1"/>
                  </a:cxn>
                  <a:cxn ang="0">
                    <a:pos x="connsiteX2" y="connsiteY2"/>
                  </a:cxn>
                  <a:cxn ang="0">
                    <a:pos x="connsiteX3" y="connsiteY3"/>
                  </a:cxn>
                </a:cxnLst>
                <a:rect l="l" t="t" r="r" b="b"/>
                <a:pathLst>
                  <a:path w="209420" h="489098">
                    <a:moveTo>
                      <a:pt x="129153" y="0"/>
                    </a:moveTo>
                    <a:cubicBezTo>
                      <a:pt x="58860" y="64977"/>
                      <a:pt x="-11433" y="129954"/>
                      <a:pt x="1562" y="184298"/>
                    </a:cubicBezTo>
                    <a:cubicBezTo>
                      <a:pt x="14557" y="238642"/>
                      <a:pt x="191767" y="275265"/>
                      <a:pt x="207125" y="326065"/>
                    </a:cubicBezTo>
                    <a:cubicBezTo>
                      <a:pt x="222483" y="376865"/>
                      <a:pt x="158097" y="432981"/>
                      <a:pt x="93711" y="489098"/>
                    </a:cubicBezTo>
                  </a:path>
                </a:pathLst>
              </a:cu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p:cNvGrpSpPr/>
            <p:nvPr/>
          </p:nvGrpSpPr>
          <p:grpSpPr>
            <a:xfrm>
              <a:off x="2329659" y="3899645"/>
              <a:ext cx="95457" cy="190068"/>
              <a:chOff x="6826518" y="1484784"/>
              <a:chExt cx="95457" cy="190068"/>
            </a:xfrm>
          </p:grpSpPr>
          <p:sp>
            <p:nvSpPr>
              <p:cNvPr id="15" name="Freeform 14"/>
              <p:cNvSpPr/>
              <p:nvPr/>
            </p:nvSpPr>
            <p:spPr>
              <a:xfrm>
                <a:off x="6826518" y="1484784"/>
                <a:ext cx="45719" cy="190068"/>
              </a:xfrm>
              <a:custGeom>
                <a:avLst/>
                <a:gdLst>
                  <a:gd name="connsiteX0" fmla="*/ 129153 w 209420"/>
                  <a:gd name="connsiteY0" fmla="*/ 0 h 489098"/>
                  <a:gd name="connsiteX1" fmla="*/ 1562 w 209420"/>
                  <a:gd name="connsiteY1" fmla="*/ 184298 h 489098"/>
                  <a:gd name="connsiteX2" fmla="*/ 207125 w 209420"/>
                  <a:gd name="connsiteY2" fmla="*/ 326065 h 489098"/>
                  <a:gd name="connsiteX3" fmla="*/ 93711 w 209420"/>
                  <a:gd name="connsiteY3" fmla="*/ 489098 h 489098"/>
                </a:gdLst>
                <a:ahLst/>
                <a:cxnLst>
                  <a:cxn ang="0">
                    <a:pos x="connsiteX0" y="connsiteY0"/>
                  </a:cxn>
                  <a:cxn ang="0">
                    <a:pos x="connsiteX1" y="connsiteY1"/>
                  </a:cxn>
                  <a:cxn ang="0">
                    <a:pos x="connsiteX2" y="connsiteY2"/>
                  </a:cxn>
                  <a:cxn ang="0">
                    <a:pos x="connsiteX3" y="connsiteY3"/>
                  </a:cxn>
                </a:cxnLst>
                <a:rect l="l" t="t" r="r" b="b"/>
                <a:pathLst>
                  <a:path w="209420" h="489098">
                    <a:moveTo>
                      <a:pt x="129153" y="0"/>
                    </a:moveTo>
                    <a:cubicBezTo>
                      <a:pt x="58860" y="64977"/>
                      <a:pt x="-11433" y="129954"/>
                      <a:pt x="1562" y="184298"/>
                    </a:cubicBezTo>
                    <a:cubicBezTo>
                      <a:pt x="14557" y="238642"/>
                      <a:pt x="191767" y="275265"/>
                      <a:pt x="207125" y="326065"/>
                    </a:cubicBezTo>
                    <a:cubicBezTo>
                      <a:pt x="222483" y="376865"/>
                      <a:pt x="158097" y="432981"/>
                      <a:pt x="93711" y="489098"/>
                    </a:cubicBezTo>
                  </a:path>
                </a:pathLst>
              </a:cu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6876256" y="1484784"/>
                <a:ext cx="45719" cy="190068"/>
              </a:xfrm>
              <a:custGeom>
                <a:avLst/>
                <a:gdLst>
                  <a:gd name="connsiteX0" fmla="*/ 129153 w 209420"/>
                  <a:gd name="connsiteY0" fmla="*/ 0 h 489098"/>
                  <a:gd name="connsiteX1" fmla="*/ 1562 w 209420"/>
                  <a:gd name="connsiteY1" fmla="*/ 184298 h 489098"/>
                  <a:gd name="connsiteX2" fmla="*/ 207125 w 209420"/>
                  <a:gd name="connsiteY2" fmla="*/ 326065 h 489098"/>
                  <a:gd name="connsiteX3" fmla="*/ 93711 w 209420"/>
                  <a:gd name="connsiteY3" fmla="*/ 489098 h 489098"/>
                </a:gdLst>
                <a:ahLst/>
                <a:cxnLst>
                  <a:cxn ang="0">
                    <a:pos x="connsiteX0" y="connsiteY0"/>
                  </a:cxn>
                  <a:cxn ang="0">
                    <a:pos x="connsiteX1" y="connsiteY1"/>
                  </a:cxn>
                  <a:cxn ang="0">
                    <a:pos x="connsiteX2" y="connsiteY2"/>
                  </a:cxn>
                  <a:cxn ang="0">
                    <a:pos x="connsiteX3" y="connsiteY3"/>
                  </a:cxn>
                </a:cxnLst>
                <a:rect l="l" t="t" r="r" b="b"/>
                <a:pathLst>
                  <a:path w="209420" h="489098">
                    <a:moveTo>
                      <a:pt x="129153" y="0"/>
                    </a:moveTo>
                    <a:cubicBezTo>
                      <a:pt x="58860" y="64977"/>
                      <a:pt x="-11433" y="129954"/>
                      <a:pt x="1562" y="184298"/>
                    </a:cubicBezTo>
                    <a:cubicBezTo>
                      <a:pt x="14557" y="238642"/>
                      <a:pt x="191767" y="275265"/>
                      <a:pt x="207125" y="326065"/>
                    </a:cubicBezTo>
                    <a:cubicBezTo>
                      <a:pt x="222483" y="376865"/>
                      <a:pt x="158097" y="432981"/>
                      <a:pt x="93711" y="489098"/>
                    </a:cubicBezTo>
                  </a:path>
                </a:pathLst>
              </a:cu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p:cNvGrpSpPr/>
            <p:nvPr/>
          </p:nvGrpSpPr>
          <p:grpSpPr>
            <a:xfrm>
              <a:off x="2340025" y="4437588"/>
              <a:ext cx="95457" cy="190068"/>
              <a:chOff x="6826518" y="1484784"/>
              <a:chExt cx="95457" cy="190068"/>
            </a:xfrm>
          </p:grpSpPr>
          <p:sp>
            <p:nvSpPr>
              <p:cNvPr id="18" name="Freeform 17"/>
              <p:cNvSpPr/>
              <p:nvPr/>
            </p:nvSpPr>
            <p:spPr>
              <a:xfrm>
                <a:off x="6826518" y="1484784"/>
                <a:ext cx="45719" cy="190068"/>
              </a:xfrm>
              <a:custGeom>
                <a:avLst/>
                <a:gdLst>
                  <a:gd name="connsiteX0" fmla="*/ 129153 w 209420"/>
                  <a:gd name="connsiteY0" fmla="*/ 0 h 489098"/>
                  <a:gd name="connsiteX1" fmla="*/ 1562 w 209420"/>
                  <a:gd name="connsiteY1" fmla="*/ 184298 h 489098"/>
                  <a:gd name="connsiteX2" fmla="*/ 207125 w 209420"/>
                  <a:gd name="connsiteY2" fmla="*/ 326065 h 489098"/>
                  <a:gd name="connsiteX3" fmla="*/ 93711 w 209420"/>
                  <a:gd name="connsiteY3" fmla="*/ 489098 h 489098"/>
                </a:gdLst>
                <a:ahLst/>
                <a:cxnLst>
                  <a:cxn ang="0">
                    <a:pos x="connsiteX0" y="connsiteY0"/>
                  </a:cxn>
                  <a:cxn ang="0">
                    <a:pos x="connsiteX1" y="connsiteY1"/>
                  </a:cxn>
                  <a:cxn ang="0">
                    <a:pos x="connsiteX2" y="connsiteY2"/>
                  </a:cxn>
                  <a:cxn ang="0">
                    <a:pos x="connsiteX3" y="connsiteY3"/>
                  </a:cxn>
                </a:cxnLst>
                <a:rect l="l" t="t" r="r" b="b"/>
                <a:pathLst>
                  <a:path w="209420" h="489098">
                    <a:moveTo>
                      <a:pt x="129153" y="0"/>
                    </a:moveTo>
                    <a:cubicBezTo>
                      <a:pt x="58860" y="64977"/>
                      <a:pt x="-11433" y="129954"/>
                      <a:pt x="1562" y="184298"/>
                    </a:cubicBezTo>
                    <a:cubicBezTo>
                      <a:pt x="14557" y="238642"/>
                      <a:pt x="191767" y="275265"/>
                      <a:pt x="207125" y="326065"/>
                    </a:cubicBezTo>
                    <a:cubicBezTo>
                      <a:pt x="222483" y="376865"/>
                      <a:pt x="158097" y="432981"/>
                      <a:pt x="93711" y="489098"/>
                    </a:cubicBezTo>
                  </a:path>
                </a:pathLst>
              </a:cu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6876256" y="1484784"/>
                <a:ext cx="45719" cy="190068"/>
              </a:xfrm>
              <a:custGeom>
                <a:avLst/>
                <a:gdLst>
                  <a:gd name="connsiteX0" fmla="*/ 129153 w 209420"/>
                  <a:gd name="connsiteY0" fmla="*/ 0 h 489098"/>
                  <a:gd name="connsiteX1" fmla="*/ 1562 w 209420"/>
                  <a:gd name="connsiteY1" fmla="*/ 184298 h 489098"/>
                  <a:gd name="connsiteX2" fmla="*/ 207125 w 209420"/>
                  <a:gd name="connsiteY2" fmla="*/ 326065 h 489098"/>
                  <a:gd name="connsiteX3" fmla="*/ 93711 w 209420"/>
                  <a:gd name="connsiteY3" fmla="*/ 489098 h 489098"/>
                </a:gdLst>
                <a:ahLst/>
                <a:cxnLst>
                  <a:cxn ang="0">
                    <a:pos x="connsiteX0" y="connsiteY0"/>
                  </a:cxn>
                  <a:cxn ang="0">
                    <a:pos x="connsiteX1" y="connsiteY1"/>
                  </a:cxn>
                  <a:cxn ang="0">
                    <a:pos x="connsiteX2" y="connsiteY2"/>
                  </a:cxn>
                  <a:cxn ang="0">
                    <a:pos x="connsiteX3" y="connsiteY3"/>
                  </a:cxn>
                </a:cxnLst>
                <a:rect l="l" t="t" r="r" b="b"/>
                <a:pathLst>
                  <a:path w="209420" h="489098">
                    <a:moveTo>
                      <a:pt x="129153" y="0"/>
                    </a:moveTo>
                    <a:cubicBezTo>
                      <a:pt x="58860" y="64977"/>
                      <a:pt x="-11433" y="129954"/>
                      <a:pt x="1562" y="184298"/>
                    </a:cubicBezTo>
                    <a:cubicBezTo>
                      <a:pt x="14557" y="238642"/>
                      <a:pt x="191767" y="275265"/>
                      <a:pt x="207125" y="326065"/>
                    </a:cubicBezTo>
                    <a:cubicBezTo>
                      <a:pt x="222483" y="376865"/>
                      <a:pt x="158097" y="432981"/>
                      <a:pt x="93711" y="489098"/>
                    </a:cubicBezTo>
                  </a:path>
                </a:pathLst>
              </a:cu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p:cNvGrpSpPr/>
            <p:nvPr/>
          </p:nvGrpSpPr>
          <p:grpSpPr>
            <a:xfrm>
              <a:off x="2344044" y="4955253"/>
              <a:ext cx="95457" cy="190068"/>
              <a:chOff x="6826518" y="1484784"/>
              <a:chExt cx="95457" cy="190068"/>
            </a:xfrm>
          </p:grpSpPr>
          <p:sp>
            <p:nvSpPr>
              <p:cNvPr id="21" name="Freeform 20"/>
              <p:cNvSpPr/>
              <p:nvPr/>
            </p:nvSpPr>
            <p:spPr>
              <a:xfrm>
                <a:off x="6826518" y="1484784"/>
                <a:ext cx="45719" cy="190068"/>
              </a:xfrm>
              <a:custGeom>
                <a:avLst/>
                <a:gdLst>
                  <a:gd name="connsiteX0" fmla="*/ 129153 w 209420"/>
                  <a:gd name="connsiteY0" fmla="*/ 0 h 489098"/>
                  <a:gd name="connsiteX1" fmla="*/ 1562 w 209420"/>
                  <a:gd name="connsiteY1" fmla="*/ 184298 h 489098"/>
                  <a:gd name="connsiteX2" fmla="*/ 207125 w 209420"/>
                  <a:gd name="connsiteY2" fmla="*/ 326065 h 489098"/>
                  <a:gd name="connsiteX3" fmla="*/ 93711 w 209420"/>
                  <a:gd name="connsiteY3" fmla="*/ 489098 h 489098"/>
                </a:gdLst>
                <a:ahLst/>
                <a:cxnLst>
                  <a:cxn ang="0">
                    <a:pos x="connsiteX0" y="connsiteY0"/>
                  </a:cxn>
                  <a:cxn ang="0">
                    <a:pos x="connsiteX1" y="connsiteY1"/>
                  </a:cxn>
                  <a:cxn ang="0">
                    <a:pos x="connsiteX2" y="connsiteY2"/>
                  </a:cxn>
                  <a:cxn ang="0">
                    <a:pos x="connsiteX3" y="connsiteY3"/>
                  </a:cxn>
                </a:cxnLst>
                <a:rect l="l" t="t" r="r" b="b"/>
                <a:pathLst>
                  <a:path w="209420" h="489098">
                    <a:moveTo>
                      <a:pt x="129153" y="0"/>
                    </a:moveTo>
                    <a:cubicBezTo>
                      <a:pt x="58860" y="64977"/>
                      <a:pt x="-11433" y="129954"/>
                      <a:pt x="1562" y="184298"/>
                    </a:cubicBezTo>
                    <a:cubicBezTo>
                      <a:pt x="14557" y="238642"/>
                      <a:pt x="191767" y="275265"/>
                      <a:pt x="207125" y="326065"/>
                    </a:cubicBezTo>
                    <a:cubicBezTo>
                      <a:pt x="222483" y="376865"/>
                      <a:pt x="158097" y="432981"/>
                      <a:pt x="93711" y="489098"/>
                    </a:cubicBezTo>
                  </a:path>
                </a:pathLst>
              </a:cu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p:nvPr/>
            </p:nvSpPr>
            <p:spPr>
              <a:xfrm>
                <a:off x="6876256" y="1484784"/>
                <a:ext cx="45719" cy="190068"/>
              </a:xfrm>
              <a:custGeom>
                <a:avLst/>
                <a:gdLst>
                  <a:gd name="connsiteX0" fmla="*/ 129153 w 209420"/>
                  <a:gd name="connsiteY0" fmla="*/ 0 h 489098"/>
                  <a:gd name="connsiteX1" fmla="*/ 1562 w 209420"/>
                  <a:gd name="connsiteY1" fmla="*/ 184298 h 489098"/>
                  <a:gd name="connsiteX2" fmla="*/ 207125 w 209420"/>
                  <a:gd name="connsiteY2" fmla="*/ 326065 h 489098"/>
                  <a:gd name="connsiteX3" fmla="*/ 93711 w 209420"/>
                  <a:gd name="connsiteY3" fmla="*/ 489098 h 489098"/>
                </a:gdLst>
                <a:ahLst/>
                <a:cxnLst>
                  <a:cxn ang="0">
                    <a:pos x="connsiteX0" y="connsiteY0"/>
                  </a:cxn>
                  <a:cxn ang="0">
                    <a:pos x="connsiteX1" y="connsiteY1"/>
                  </a:cxn>
                  <a:cxn ang="0">
                    <a:pos x="connsiteX2" y="connsiteY2"/>
                  </a:cxn>
                  <a:cxn ang="0">
                    <a:pos x="connsiteX3" y="connsiteY3"/>
                  </a:cxn>
                </a:cxnLst>
                <a:rect l="l" t="t" r="r" b="b"/>
                <a:pathLst>
                  <a:path w="209420" h="489098">
                    <a:moveTo>
                      <a:pt x="129153" y="0"/>
                    </a:moveTo>
                    <a:cubicBezTo>
                      <a:pt x="58860" y="64977"/>
                      <a:pt x="-11433" y="129954"/>
                      <a:pt x="1562" y="184298"/>
                    </a:cubicBezTo>
                    <a:cubicBezTo>
                      <a:pt x="14557" y="238642"/>
                      <a:pt x="191767" y="275265"/>
                      <a:pt x="207125" y="326065"/>
                    </a:cubicBezTo>
                    <a:cubicBezTo>
                      <a:pt x="222483" y="376865"/>
                      <a:pt x="158097" y="432981"/>
                      <a:pt x="93711" y="489098"/>
                    </a:cubicBezTo>
                  </a:path>
                </a:pathLst>
              </a:cu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532480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0"/>
            <a:ext cx="8902700" cy="1143000"/>
          </a:xfrm>
        </p:spPr>
        <p:txBody>
          <a:bodyPr/>
          <a:lstStyle/>
          <a:p>
            <a:r>
              <a:rPr lang="en-GB" dirty="0">
                <a:latin typeface="Arial" panose="020B0604020202020204" pitchFamily="34" charset="0"/>
                <a:cs typeface="Arial" panose="020B0604020202020204" pitchFamily="34" charset="0"/>
              </a:rPr>
              <a:t>‘Fast’ Chopper</a:t>
            </a:r>
          </a:p>
        </p:txBody>
      </p:sp>
      <p:pic>
        <p:nvPicPr>
          <p:cNvPr id="12" name="Picture 2" descr="cid:image004.jpg@01D241B2.2AFB6BB0"/>
          <p:cNvPicPr>
            <a:picLocks noChangeAspect="1" noChangeArrowheads="1"/>
          </p:cNvPicPr>
          <p:nvPr/>
        </p:nvPicPr>
        <p:blipFill>
          <a:blip r:embed="rId2" r:link="rId3" cstate="print"/>
          <a:srcRect/>
          <a:stretch>
            <a:fillRect/>
          </a:stretch>
        </p:blipFill>
        <p:spPr bwMode="auto">
          <a:xfrm>
            <a:off x="2180514" y="1857109"/>
            <a:ext cx="3656286" cy="2369053"/>
          </a:xfrm>
          <a:prstGeom prst="rect">
            <a:avLst/>
          </a:prstGeom>
          <a:noFill/>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3068040" y="4226158"/>
            <a:ext cx="3229560" cy="2180528"/>
          </a:xfrm>
          <a:prstGeom prst="rect">
            <a:avLst/>
          </a:prstGeom>
          <a:ln>
            <a:noFill/>
          </a:ln>
          <a:extLst>
            <a:ext uri="{53640926-AAD7-44D8-BBD7-CCE9431645EC}">
              <a14:shadowObscured xmlns:a14="http://schemas.microsoft.com/office/drawing/2010/main"/>
            </a:ext>
          </a:extLst>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6578274" y="1857108"/>
            <a:ext cx="2947252" cy="2369053"/>
          </a:xfrm>
          <a:prstGeom prst="rect">
            <a:avLst/>
          </a:prstGeom>
          <a:ln>
            <a:noFill/>
          </a:ln>
          <a:extLst>
            <a:ext uri="{53640926-AAD7-44D8-BBD7-CCE9431645EC}">
              <a14:shadowObscured xmlns:a14="http://schemas.microsoft.com/office/drawing/2010/main"/>
            </a:ext>
          </a:extLst>
        </p:spPr>
      </p:pic>
      <p:sp>
        <p:nvSpPr>
          <p:cNvPr id="15" name="TextBox 14"/>
          <p:cNvSpPr txBox="1"/>
          <p:nvPr/>
        </p:nvSpPr>
        <p:spPr>
          <a:xfrm>
            <a:off x="1786523" y="933776"/>
            <a:ext cx="8557479" cy="923330"/>
          </a:xfrm>
          <a:prstGeom prst="rect">
            <a:avLst/>
          </a:prstGeom>
          <a:noFill/>
        </p:spPr>
        <p:txBody>
          <a:bodyPr wrap="square" rtlCol="0">
            <a:spAutoFit/>
          </a:bodyPr>
          <a:lstStyle/>
          <a:p>
            <a:r>
              <a:rPr lang="en-GB" dirty="0"/>
              <a:t>The ‘fast’ chopper is a wide bandwidth, slow wave, electrostatic deflector.</a:t>
            </a:r>
          </a:p>
          <a:p>
            <a:r>
              <a:rPr lang="en-GB" dirty="0"/>
              <a:t>The wave-front in the deflector matches the velocity of the beam ions to ensure that bunches are either fully deflected or not deflected at all.</a:t>
            </a:r>
          </a:p>
        </p:txBody>
      </p:sp>
    </p:spTree>
    <p:extLst>
      <p:ext uri="{BB962C8B-B14F-4D97-AF65-F5344CB8AC3E}">
        <p14:creationId xmlns:p14="http://schemas.microsoft.com/office/powerpoint/2010/main" val="757741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1143000"/>
          </a:xfrm>
        </p:spPr>
        <p:txBody>
          <a:bodyPr/>
          <a:lstStyle/>
          <a:p>
            <a:r>
              <a:rPr lang="en-GB" dirty="0">
                <a:latin typeface="Arial" panose="020B0604020202020204" pitchFamily="34" charset="0"/>
                <a:cs typeface="Arial" panose="020B0604020202020204" pitchFamily="34" charset="0"/>
              </a:rPr>
              <a:t>‘Slow’ Chopper</a:t>
            </a:r>
          </a:p>
        </p:txBody>
      </p:sp>
      <p:sp>
        <p:nvSpPr>
          <p:cNvPr id="13" name="TextBox 12"/>
          <p:cNvSpPr txBox="1"/>
          <p:nvPr/>
        </p:nvSpPr>
        <p:spPr>
          <a:xfrm>
            <a:off x="2172000" y="1340768"/>
            <a:ext cx="8100464" cy="369332"/>
          </a:xfrm>
          <a:prstGeom prst="rect">
            <a:avLst/>
          </a:prstGeom>
          <a:noFill/>
        </p:spPr>
        <p:txBody>
          <a:bodyPr wrap="square" rtlCol="0">
            <a:spAutoFit/>
          </a:bodyPr>
          <a:lstStyle/>
          <a:p>
            <a:r>
              <a:rPr lang="en-GB" dirty="0"/>
              <a:t>The ‘slow’ chopper is a lumped electrostatic deflector with a rise-time of 10 ns.</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rcRect t="10001" b="10477"/>
          <a:stretch>
            <a:fillRect/>
          </a:stretch>
        </p:blipFill>
        <p:spPr bwMode="auto">
          <a:xfrm>
            <a:off x="6924128" y="1702900"/>
            <a:ext cx="3275282" cy="26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t="9927" b="11189"/>
          <a:stretch>
            <a:fillRect/>
          </a:stretch>
        </p:blipFill>
        <p:spPr bwMode="auto">
          <a:xfrm>
            <a:off x="2236864" y="1645303"/>
            <a:ext cx="3146336" cy="248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4160" y="4256626"/>
            <a:ext cx="2787942" cy="2090956"/>
          </a:xfrm>
          <a:prstGeom prst="rect">
            <a:avLst/>
          </a:prstGeom>
        </p:spPr>
      </p:pic>
      <p:pic>
        <p:nvPicPr>
          <p:cNvPr id="7" name="Picture 3" descr="80827713-0800-41d4-84b6-8023ed7ea366@eurprd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4000" y="4149204"/>
            <a:ext cx="3074400" cy="230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5101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1143000"/>
          </a:xfrm>
        </p:spPr>
        <p:txBody>
          <a:bodyPr/>
          <a:lstStyle/>
          <a:p>
            <a:r>
              <a:rPr lang="en-GB" dirty="0">
                <a:latin typeface="Arial" panose="020B0604020202020204" pitchFamily="34" charset="0"/>
                <a:cs typeface="Arial" panose="020B0604020202020204" pitchFamily="34" charset="0"/>
              </a:rPr>
              <a:t>Chopper Beam Dumps</a:t>
            </a:r>
          </a:p>
        </p:txBody>
      </p:sp>
      <p:sp>
        <p:nvSpPr>
          <p:cNvPr id="13" name="TextBox 12"/>
          <p:cNvSpPr txBox="1"/>
          <p:nvPr/>
        </p:nvSpPr>
        <p:spPr>
          <a:xfrm>
            <a:off x="1008668" y="1340771"/>
            <a:ext cx="10133814" cy="923330"/>
          </a:xfrm>
          <a:prstGeom prst="rect">
            <a:avLst/>
          </a:prstGeom>
          <a:noFill/>
        </p:spPr>
        <p:txBody>
          <a:bodyPr wrap="square" rtlCol="0">
            <a:spAutoFit/>
          </a:bodyPr>
          <a:lstStyle/>
          <a:p>
            <a:r>
              <a:rPr lang="en-GB" dirty="0"/>
              <a:t>Up to 1/3 of the beam might be removed by the choppers and needs to be dumped somewhere.</a:t>
            </a:r>
          </a:p>
          <a:p>
            <a:r>
              <a:rPr lang="en-GB" dirty="0"/>
              <a:t>Graphite was chosen as the dump material from radiological and thermal requirements. Titanium cooling pipes are brazed to the graphite.</a:t>
            </a:r>
          </a:p>
        </p:txBody>
      </p:sp>
      <p:pic>
        <p:nvPicPr>
          <p:cNvPr id="10" name="Picture 9" descr="M:\_Projects\176 ATLAS Upgrade Integration - C Evans\Photos\20170427_110121_149328738631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8668" y="2602741"/>
            <a:ext cx="2873831" cy="1775063"/>
          </a:xfrm>
          <a:prstGeom prst="rect">
            <a:avLst/>
          </a:prstGeom>
          <a:noFill/>
          <a:ln>
            <a:noFill/>
          </a:ln>
        </p:spPr>
      </p:pic>
      <p:pic>
        <p:nvPicPr>
          <p:cNvPr id="14" name="Picture 13" descr="M:\_Projects\176 ATLAS Upgrade Integration - C Evans\Photos\20170427_110141_149328738622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668" y="4506012"/>
            <a:ext cx="2873832" cy="1862951"/>
          </a:xfrm>
          <a:prstGeom prst="rect">
            <a:avLst/>
          </a:prstGeom>
          <a:noFill/>
          <a:ln>
            <a:noFill/>
          </a:ln>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0695" y="2602742"/>
            <a:ext cx="2118500" cy="376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459"/>
          <a:stretch/>
        </p:blipFill>
        <p:spPr bwMode="auto">
          <a:xfrm>
            <a:off x="6245072" y="2606298"/>
            <a:ext cx="2630320" cy="376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005103" y="2592843"/>
            <a:ext cx="3070634" cy="830997"/>
          </a:xfrm>
          <a:prstGeom prst="rect">
            <a:avLst/>
          </a:prstGeom>
          <a:noFill/>
        </p:spPr>
        <p:txBody>
          <a:bodyPr wrap="square" rtlCol="0">
            <a:spAutoFit/>
          </a:bodyPr>
          <a:lstStyle/>
          <a:p>
            <a:r>
              <a:rPr lang="en-GB" sz="1600" dirty="0"/>
              <a:t>A motorised mount precisely controls the position of the beam intercepting surface.</a:t>
            </a:r>
          </a:p>
        </p:txBody>
      </p:sp>
    </p:spTree>
    <p:extLst>
      <p:ext uri="{BB962C8B-B14F-4D97-AF65-F5344CB8AC3E}">
        <p14:creationId xmlns:p14="http://schemas.microsoft.com/office/powerpoint/2010/main" val="2940384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61294" y="2001643"/>
            <a:ext cx="7254628" cy="2677656"/>
          </a:xfrm>
          <a:prstGeom prst="rect">
            <a:avLst/>
          </a:prstGeom>
          <a:noFill/>
        </p:spPr>
        <p:txBody>
          <a:bodyPr wrap="square" rtlCol="0">
            <a:spAutoFit/>
          </a:bodyPr>
          <a:lstStyle/>
          <a:p>
            <a:pPr marL="457200" indent="-457200">
              <a:buFont typeface="Arial" panose="020B0604020202020204" pitchFamily="34" charset="0"/>
              <a:buChar char="•"/>
            </a:pPr>
            <a:r>
              <a:rPr lang="en-GB" sz="2800" dirty="0"/>
              <a:t>Every effort has been made to exclude radiologically ‘bad’ materials from FETS.</a:t>
            </a:r>
          </a:p>
          <a:p>
            <a:pPr marL="457200" indent="-457200">
              <a:buFont typeface="Arial" panose="020B0604020202020204" pitchFamily="34" charset="0"/>
              <a:buChar char="•"/>
            </a:pPr>
            <a:r>
              <a:rPr lang="en-GB" sz="2800" dirty="0"/>
              <a:t>Even so significant shielding is required to protect personnel from the expected levels of gammas and to a lesser extent neutrons.</a:t>
            </a:r>
          </a:p>
        </p:txBody>
      </p:sp>
      <p:sp>
        <p:nvSpPr>
          <p:cNvPr id="11" name="Title 1"/>
          <p:cNvSpPr>
            <a:spLocks noGrp="1"/>
          </p:cNvSpPr>
          <p:nvPr>
            <p:ph type="title" idx="4294967295"/>
          </p:nvPr>
        </p:nvSpPr>
        <p:spPr>
          <a:xfrm>
            <a:off x="1524000" y="33338"/>
            <a:ext cx="8229600" cy="1143000"/>
          </a:xfrm>
        </p:spPr>
        <p:txBody>
          <a:bodyPr/>
          <a:lstStyle/>
          <a:p>
            <a:r>
              <a:rPr lang="en-GB" dirty="0">
                <a:latin typeface="Arial" panose="020B0604020202020204" pitchFamily="34" charset="0"/>
                <a:cs typeface="Arial" panose="020B0604020202020204" pitchFamily="34" charset="0"/>
              </a:rPr>
              <a:t>Radiation Protection</a:t>
            </a:r>
          </a:p>
        </p:txBody>
      </p:sp>
    </p:spTree>
    <p:extLst>
      <p:ext uri="{BB962C8B-B14F-4D97-AF65-F5344CB8AC3E}">
        <p14:creationId xmlns:p14="http://schemas.microsoft.com/office/powerpoint/2010/main" val="1067000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1143000"/>
          </a:xfrm>
        </p:spPr>
        <p:txBody>
          <a:bodyPr/>
          <a:lstStyle/>
          <a:p>
            <a:r>
              <a:rPr lang="en-GB" dirty="0">
                <a:latin typeface="Arial" panose="020B0604020202020204" pitchFamily="34" charset="0"/>
                <a:cs typeface="Arial" panose="020B0604020202020204" pitchFamily="34" charset="0"/>
              </a:rPr>
              <a:t>Radiation shielding</a:t>
            </a:r>
          </a:p>
        </p:txBody>
      </p:sp>
      <p:pic>
        <p:nvPicPr>
          <p:cNvPr id="10242" name="Picture 2" descr="C:\Users\apl28\Documents\fets\OSC 2013\shielding.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495" b="11914"/>
          <a:stretch/>
        </p:blipFill>
        <p:spPr bwMode="auto">
          <a:xfrm>
            <a:off x="577423" y="1191787"/>
            <a:ext cx="6514079" cy="30879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47842" y="1191787"/>
            <a:ext cx="2880000" cy="2246769"/>
          </a:xfrm>
          <a:prstGeom prst="rect">
            <a:avLst/>
          </a:prstGeom>
          <a:noFill/>
        </p:spPr>
        <p:txBody>
          <a:bodyPr wrap="square" rtlCol="0">
            <a:spAutoFit/>
          </a:bodyPr>
          <a:lstStyle/>
          <a:p>
            <a:pPr indent="-144000">
              <a:buFont typeface="Arial" panose="020B0604020202020204" pitchFamily="34" charset="0"/>
              <a:buChar char="•"/>
            </a:pPr>
            <a:r>
              <a:rPr lang="en-GB" sz="2000" dirty="0"/>
              <a:t>A shielding concept was developed and approved by RAL RPA</a:t>
            </a:r>
          </a:p>
          <a:p>
            <a:pPr indent="-144000">
              <a:buFont typeface="Arial" panose="020B0604020202020204" pitchFamily="34" charset="0"/>
              <a:buChar char="•"/>
            </a:pPr>
            <a:r>
              <a:rPr lang="en-GB" sz="2000" dirty="0"/>
              <a:t>The shielding, interlocks and personnel protection systems are in place.</a:t>
            </a:r>
          </a:p>
        </p:txBody>
      </p:sp>
      <p:pic>
        <p:nvPicPr>
          <p:cNvPr id="4098" name="Picture 2" descr="C:\Users\apl28\Documents\fets\photos\20190925_0946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8461" y="3992923"/>
            <a:ext cx="4890123" cy="275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334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24003" y="142830"/>
            <a:ext cx="914399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en-GB" sz="3200" kern="0" dirty="0">
                <a:solidFill>
                  <a:schemeClr val="tx2"/>
                </a:solidFill>
                <a:ea typeface="+mj-ea"/>
              </a:rPr>
              <a:t>The FETS RFQ</a:t>
            </a:r>
          </a:p>
          <a:p>
            <a:pPr algn="ctr" eaLnBrk="0" hangingPunct="0"/>
            <a:r>
              <a:rPr lang="en-GB" sz="3200" kern="0" dirty="0">
                <a:solidFill>
                  <a:schemeClr val="tx2"/>
                </a:solidFill>
                <a:ea typeface="+mj-ea"/>
              </a:rPr>
              <a:t>324 MHz, 3 MeV, 4 vane, </a:t>
            </a:r>
            <a:r>
              <a:rPr lang="en-GB" sz="3200" kern="0" dirty="0">
                <a:solidFill>
                  <a:schemeClr val="tx2"/>
                </a:solidFill>
              </a:rPr>
              <a:t>4m long</a:t>
            </a:r>
            <a:endParaRPr lang="en-GB" sz="3200" kern="0" dirty="0">
              <a:solidFill>
                <a:schemeClr val="tx2"/>
              </a:solidFill>
              <a:ea typeface="+mj-ea"/>
            </a:endParaRPr>
          </a:p>
        </p:txBody>
      </p:sp>
      <p:pic>
        <p:nvPicPr>
          <p:cNvPr id="3" name="Picture 2"/>
          <p:cNvPicPr>
            <a:picLocks noChangeAspect="1" noChangeArrowheads="1"/>
          </p:cNvPicPr>
          <p:nvPr/>
        </p:nvPicPr>
        <p:blipFill>
          <a:blip r:embed="rId2" cstate="print">
            <a:clrChange>
              <a:clrFrom>
                <a:srgbClr val="FFFFFF"/>
              </a:clrFrom>
              <a:clrTo>
                <a:srgbClr val="FFFFFF">
                  <a:alpha val="0"/>
                </a:srgbClr>
              </a:clrTo>
            </a:clrChange>
          </a:blip>
          <a:srcRect l="15337" t="20047" r="13086" b="7629"/>
          <a:stretch>
            <a:fillRect/>
          </a:stretch>
        </p:blipFill>
        <p:spPr bwMode="auto">
          <a:xfrm>
            <a:off x="2202742" y="1318650"/>
            <a:ext cx="8196736" cy="5176418"/>
          </a:xfrm>
          <a:prstGeom prst="rect">
            <a:avLst/>
          </a:prstGeom>
          <a:noFill/>
          <a:ln w="9525">
            <a:noFill/>
            <a:miter lim="800000"/>
            <a:headEnd/>
            <a:tailEnd/>
          </a:ln>
        </p:spPr>
      </p:pic>
      <p:sp>
        <p:nvSpPr>
          <p:cNvPr id="5" name="Rectangle 4"/>
          <p:cNvSpPr/>
          <p:nvPr/>
        </p:nvSpPr>
        <p:spPr>
          <a:xfrm>
            <a:off x="4863050" y="1363678"/>
            <a:ext cx="2565271" cy="314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9602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914620" y="1260629"/>
            <a:ext cx="4813147" cy="2166152"/>
            <a:chOff x="390617" y="1260629"/>
            <a:chExt cx="4813147" cy="2166152"/>
          </a:xfrm>
        </p:grpSpPr>
        <p:pic>
          <p:nvPicPr>
            <p:cNvPr id="120834" name="Picture 2"/>
            <p:cNvPicPr>
              <a:picLocks noChangeAspect="1" noChangeArrowheads="1"/>
            </p:cNvPicPr>
            <p:nvPr/>
          </p:nvPicPr>
          <p:blipFill>
            <a:blip r:embed="rId2" cstate="print"/>
            <a:srcRect/>
            <a:stretch>
              <a:fillRect/>
            </a:stretch>
          </p:blipFill>
          <p:spPr bwMode="auto">
            <a:xfrm>
              <a:off x="390617" y="1578653"/>
              <a:ext cx="3431315" cy="1848128"/>
            </a:xfrm>
            <a:prstGeom prst="rect">
              <a:avLst/>
            </a:prstGeom>
            <a:noFill/>
            <a:ln w="9525">
              <a:noFill/>
              <a:miter lim="800000"/>
              <a:headEnd/>
              <a:tailEnd/>
            </a:ln>
          </p:spPr>
        </p:pic>
        <p:sp>
          <p:nvSpPr>
            <p:cNvPr id="6" name="TextBox 5"/>
            <p:cNvSpPr txBox="1"/>
            <p:nvPr/>
          </p:nvSpPr>
          <p:spPr>
            <a:xfrm>
              <a:off x="479394" y="1260629"/>
              <a:ext cx="4724370" cy="369332"/>
            </a:xfrm>
            <a:prstGeom prst="rect">
              <a:avLst/>
            </a:prstGeom>
            <a:noFill/>
          </p:spPr>
          <p:txBody>
            <a:bodyPr wrap="none" rtlCol="0">
              <a:spAutoFit/>
            </a:bodyPr>
            <a:lstStyle/>
            <a:p>
              <a:r>
                <a:rPr lang="en-GB" dirty="0"/>
                <a:t>Sections made of 2 major and 2 minor vanes</a:t>
              </a:r>
              <a:endParaRPr lang="en-US" dirty="0"/>
            </a:p>
          </p:txBody>
        </p:sp>
      </p:grpSp>
      <p:grpSp>
        <p:nvGrpSpPr>
          <p:cNvPr id="13" name="Group 12"/>
          <p:cNvGrpSpPr/>
          <p:nvPr/>
        </p:nvGrpSpPr>
        <p:grpSpPr>
          <a:xfrm>
            <a:off x="1910921" y="4065972"/>
            <a:ext cx="3235171" cy="2281424"/>
            <a:chOff x="386918" y="4065972"/>
            <a:chExt cx="3235171" cy="2281424"/>
          </a:xfrm>
        </p:grpSpPr>
        <p:pic>
          <p:nvPicPr>
            <p:cNvPr id="120836" name="Picture 4"/>
            <p:cNvPicPr>
              <a:picLocks noChangeAspect="1" noChangeArrowheads="1"/>
            </p:cNvPicPr>
            <p:nvPr/>
          </p:nvPicPr>
          <p:blipFill>
            <a:blip r:embed="rId3" cstate="print"/>
            <a:srcRect/>
            <a:stretch>
              <a:fillRect/>
            </a:stretch>
          </p:blipFill>
          <p:spPr bwMode="auto">
            <a:xfrm>
              <a:off x="386918" y="4250312"/>
              <a:ext cx="3235171" cy="2097084"/>
            </a:xfrm>
            <a:prstGeom prst="rect">
              <a:avLst/>
            </a:prstGeom>
            <a:noFill/>
            <a:ln w="9525">
              <a:noFill/>
              <a:miter lim="800000"/>
              <a:headEnd/>
              <a:tailEnd/>
            </a:ln>
          </p:spPr>
        </p:pic>
        <p:sp>
          <p:nvSpPr>
            <p:cNvPr id="9" name="TextBox 8"/>
            <p:cNvSpPr txBox="1"/>
            <p:nvPr/>
          </p:nvSpPr>
          <p:spPr>
            <a:xfrm>
              <a:off x="1695635" y="4065972"/>
              <a:ext cx="1133644" cy="369332"/>
            </a:xfrm>
            <a:prstGeom prst="rect">
              <a:avLst/>
            </a:prstGeom>
            <a:noFill/>
          </p:spPr>
          <p:txBody>
            <a:bodyPr wrap="none" rtlCol="0">
              <a:spAutoFit/>
            </a:bodyPr>
            <a:lstStyle/>
            <a:p>
              <a:r>
                <a:rPr lang="en-GB" dirty="0"/>
                <a:t>3D o-ring</a:t>
              </a:r>
              <a:endParaRPr lang="en-US" dirty="0"/>
            </a:p>
          </p:txBody>
        </p:sp>
      </p:grpSp>
      <p:sp>
        <p:nvSpPr>
          <p:cNvPr id="11" name="TextBox 10"/>
          <p:cNvSpPr txBox="1"/>
          <p:nvPr/>
        </p:nvSpPr>
        <p:spPr>
          <a:xfrm>
            <a:off x="5362092" y="4915858"/>
            <a:ext cx="2944407" cy="646331"/>
          </a:xfrm>
          <a:prstGeom prst="rect">
            <a:avLst/>
          </a:prstGeom>
          <a:noFill/>
        </p:spPr>
        <p:txBody>
          <a:bodyPr wrap="square" rtlCol="0">
            <a:spAutoFit/>
          </a:bodyPr>
          <a:lstStyle/>
          <a:p>
            <a:pPr algn="r"/>
            <a:r>
              <a:rPr lang="en-GB" dirty="0"/>
              <a:t>4 x 1 m long sections bolted together</a:t>
            </a:r>
            <a:endParaRPr lang="en-US" dirty="0"/>
          </a:p>
        </p:txBody>
      </p:sp>
      <p:grpSp>
        <p:nvGrpSpPr>
          <p:cNvPr id="4" name="Group 3"/>
          <p:cNvGrpSpPr/>
          <p:nvPr/>
        </p:nvGrpSpPr>
        <p:grpSpPr>
          <a:xfrm>
            <a:off x="5606501" y="3518994"/>
            <a:ext cx="4226011" cy="1952043"/>
            <a:chOff x="3844898" y="3734991"/>
            <a:chExt cx="4226011" cy="1952043"/>
          </a:xfrm>
        </p:grpSpPr>
        <p:pic>
          <p:nvPicPr>
            <p:cNvPr id="15" name="Picture 5"/>
            <p:cNvPicPr>
              <a:picLocks noChangeAspect="1" noChangeArrowheads="1"/>
            </p:cNvPicPr>
            <p:nvPr/>
          </p:nvPicPr>
          <p:blipFill>
            <a:blip r:embed="rId4" cstate="print"/>
            <a:srcRect/>
            <a:stretch>
              <a:fillRect/>
            </a:stretch>
          </p:blipFill>
          <p:spPr bwMode="auto">
            <a:xfrm>
              <a:off x="3844898" y="3734991"/>
              <a:ext cx="1297459" cy="926432"/>
            </a:xfrm>
            <a:prstGeom prst="rect">
              <a:avLst/>
            </a:prstGeom>
            <a:noFill/>
            <a:ln w="9525">
              <a:noFill/>
              <a:miter lim="800000"/>
              <a:headEnd/>
              <a:tailEnd/>
            </a:ln>
          </p:spPr>
        </p:pic>
        <p:pic>
          <p:nvPicPr>
            <p:cNvPr id="16"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796368" y="4068623"/>
              <a:ext cx="1297459" cy="926432"/>
            </a:xfrm>
            <a:prstGeom prst="rect">
              <a:avLst/>
            </a:prstGeom>
            <a:noFill/>
            <a:ln w="9525">
              <a:noFill/>
              <a:miter lim="800000"/>
              <a:headEnd/>
              <a:tailEnd/>
            </a:ln>
          </p:spPr>
        </p:pic>
        <p:pic>
          <p:nvPicPr>
            <p:cNvPr id="19"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784909" y="4414612"/>
              <a:ext cx="1297459" cy="926432"/>
            </a:xfrm>
            <a:prstGeom prst="rect">
              <a:avLst/>
            </a:prstGeom>
            <a:noFill/>
            <a:ln w="9525">
              <a:noFill/>
              <a:miter lim="800000"/>
              <a:headEnd/>
              <a:tailEnd/>
            </a:ln>
          </p:spPr>
        </p:pic>
        <p:pic>
          <p:nvPicPr>
            <p:cNvPr id="20"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773450" y="4760602"/>
              <a:ext cx="1297459" cy="926432"/>
            </a:xfrm>
            <a:prstGeom prst="rect">
              <a:avLst/>
            </a:prstGeom>
            <a:noFill/>
            <a:ln w="9525">
              <a:noFill/>
              <a:miter lim="800000"/>
              <a:headEnd/>
              <a:tailEnd/>
            </a:ln>
          </p:spPr>
        </p:pic>
      </p:grpSp>
      <p:pic>
        <p:nvPicPr>
          <p:cNvPr id="120837" name="Picture 5"/>
          <p:cNvPicPr>
            <a:picLocks noChangeAspect="1" noChangeArrowheads="1"/>
          </p:cNvPicPr>
          <p:nvPr/>
        </p:nvPicPr>
        <p:blipFill>
          <a:blip r:embed="rId4" cstate="print"/>
          <a:srcRect/>
          <a:stretch>
            <a:fillRect/>
          </a:stretch>
        </p:blipFill>
        <p:spPr bwMode="auto">
          <a:xfrm>
            <a:off x="6237254" y="1612001"/>
            <a:ext cx="2936111" cy="2096486"/>
          </a:xfrm>
          <a:prstGeom prst="rect">
            <a:avLst/>
          </a:prstGeom>
          <a:noFill/>
          <a:ln w="9525">
            <a:noFill/>
            <a:miter lim="800000"/>
            <a:headEnd/>
            <a:tailEnd/>
          </a:ln>
        </p:spPr>
      </p:pic>
      <p:sp>
        <p:nvSpPr>
          <p:cNvPr id="21" name="TextBox 20"/>
          <p:cNvSpPr txBox="1"/>
          <p:nvPr/>
        </p:nvSpPr>
        <p:spPr>
          <a:xfrm>
            <a:off x="7363596" y="1512942"/>
            <a:ext cx="2944407" cy="646331"/>
          </a:xfrm>
          <a:prstGeom prst="rect">
            <a:avLst/>
          </a:prstGeom>
          <a:noFill/>
        </p:spPr>
        <p:txBody>
          <a:bodyPr wrap="square" rtlCol="0">
            <a:spAutoFit/>
          </a:bodyPr>
          <a:lstStyle/>
          <a:p>
            <a:pPr algn="r"/>
            <a:r>
              <a:rPr lang="en-GB" dirty="0"/>
              <a:t>Vanes bolted together to make 1 m sections </a:t>
            </a:r>
            <a:endParaRPr lang="en-US" dirty="0"/>
          </a:p>
        </p:txBody>
      </p:sp>
      <p:sp>
        <p:nvSpPr>
          <p:cNvPr id="17" name="Title 1"/>
          <p:cNvSpPr txBox="1">
            <a:spLocks/>
          </p:cNvSpPr>
          <p:nvPr/>
        </p:nvSpPr>
        <p:spPr bwMode="auto">
          <a:xfrm>
            <a:off x="1984800" y="206378"/>
            <a:ext cx="8229600" cy="693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r>
              <a:rPr lang="en-GB" sz="4000" kern="0" dirty="0">
                <a:latin typeface="Arial" panose="020B0604020202020204" pitchFamily="34" charset="0"/>
                <a:cs typeface="Arial" panose="020B0604020202020204" pitchFamily="34" charset="0"/>
              </a:rPr>
              <a:t>FETS RFQ Design</a:t>
            </a:r>
            <a:endParaRPr lang="en-US" sz="40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11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1774825" y="4221163"/>
            <a:ext cx="2592388" cy="2303462"/>
            <a:chOff x="4355976" y="1124744"/>
            <a:chExt cx="4624264" cy="4464908"/>
          </a:xfrm>
        </p:grpSpPr>
        <p:pic>
          <p:nvPicPr>
            <p:cNvPr id="3" name="Picture 9" descr="cell307_section4_4p1mmGroove_Hfield.bmp"/>
            <p:cNvPicPr>
              <a:picLocks noChangeAspect="1"/>
            </p:cNvPicPr>
            <p:nvPr/>
          </p:nvPicPr>
          <p:blipFill>
            <a:blip r:embed="rId2">
              <a:extLst>
                <a:ext uri="{28A0092B-C50C-407E-A947-70E740481C1C}">
                  <a14:useLocalDpi xmlns:a14="http://schemas.microsoft.com/office/drawing/2010/main" val="0"/>
                </a:ext>
              </a:extLst>
            </a:blip>
            <a:srcRect l="24413" r="31488"/>
            <a:stretch>
              <a:fillRect/>
            </a:stretch>
          </p:blipFill>
          <p:spPr bwMode="auto">
            <a:xfrm>
              <a:off x="4355976" y="1124744"/>
              <a:ext cx="4032448" cy="446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cell307_section4_4p1mmGroove_Hfield.bmp"/>
            <p:cNvPicPr>
              <a:picLocks noChangeAspect="1"/>
            </p:cNvPicPr>
            <p:nvPr/>
          </p:nvPicPr>
          <p:blipFill>
            <a:blip r:embed="rId2">
              <a:extLst>
                <a:ext uri="{28A0092B-C50C-407E-A947-70E740481C1C}">
                  <a14:useLocalDpi xmlns:a14="http://schemas.microsoft.com/office/drawing/2010/main" val="0"/>
                </a:ext>
              </a:extLst>
            </a:blip>
            <a:srcRect l="696" t="84676" r="72530"/>
            <a:stretch>
              <a:fillRect/>
            </a:stretch>
          </p:blipFill>
          <p:spPr bwMode="auto">
            <a:xfrm>
              <a:off x="4355976" y="4904988"/>
              <a:ext cx="2448272" cy="68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cell307_section4_4p1mmGroove_Hfield.bmp"/>
            <p:cNvPicPr>
              <a:picLocks noChangeAspect="1"/>
            </p:cNvPicPr>
            <p:nvPr/>
          </p:nvPicPr>
          <p:blipFill>
            <a:blip r:embed="rId2">
              <a:extLst>
                <a:ext uri="{28A0092B-C50C-407E-A947-70E740481C1C}">
                  <a14:useLocalDpi xmlns:a14="http://schemas.microsoft.com/office/drawing/2010/main" val="0"/>
                </a:ext>
              </a:extLst>
            </a:blip>
            <a:srcRect l="93529"/>
            <a:stretch>
              <a:fillRect/>
            </a:stretch>
          </p:blipFill>
          <p:spPr bwMode="auto">
            <a:xfrm>
              <a:off x="8388424" y="1124744"/>
              <a:ext cx="591816" cy="446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Content Placeholder 3" descr="outputEndModulatio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3" y="2889250"/>
            <a:ext cx="28797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D:\Pete\CAD_2004-now\FETSProject_B\RFQ_Vane\PhysicsModel8\CoolingChannel\Model8Complete_2.jpg"/>
          <p:cNvPicPr>
            <a:picLocks noChangeAspect="1" noChangeArrowheads="1"/>
          </p:cNvPicPr>
          <p:nvPr/>
        </p:nvPicPr>
        <p:blipFill>
          <a:blip r:embed="rId4">
            <a:extLst>
              <a:ext uri="{28A0092B-C50C-407E-A947-70E740481C1C}">
                <a14:useLocalDpi xmlns:a14="http://schemas.microsoft.com/office/drawing/2010/main" val="0"/>
              </a:ext>
            </a:extLst>
          </a:blip>
          <a:srcRect l="17065" t="4233" r="9512" b="7925"/>
          <a:stretch>
            <a:fillRect/>
          </a:stretch>
        </p:blipFill>
        <p:spPr bwMode="auto">
          <a:xfrm>
            <a:off x="4583116" y="4652963"/>
            <a:ext cx="2376487"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7" descr="baffleBathStream.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4828" y="1628775"/>
            <a:ext cx="3097213"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ST_FinalGeom_44p1_10mm_NewMatcher_Hcont_Mode0.bmp"/>
          <p:cNvPicPr>
            <a:picLocks noChangeAspect="1"/>
          </p:cNvPicPr>
          <p:nvPr/>
        </p:nvPicPr>
        <p:blipFill>
          <a:blip r:embed="rId6" cstate="print">
            <a:extLst>
              <a:ext uri="{28A0092B-C50C-407E-A947-70E740481C1C}">
                <a14:useLocalDpi xmlns:a14="http://schemas.microsoft.com/office/drawing/2010/main" val="0"/>
              </a:ext>
            </a:extLst>
          </a:blip>
          <a:srcRect r="584" b="21027"/>
          <a:stretch>
            <a:fillRect/>
          </a:stretch>
        </p:blipFill>
        <p:spPr bwMode="auto">
          <a:xfrm>
            <a:off x="5016500" y="1628775"/>
            <a:ext cx="3779838"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15" descr="baffleBathCuTemp.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80328" y="3158334"/>
            <a:ext cx="2741613"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100000" y="352800"/>
            <a:ext cx="8064000" cy="923330"/>
          </a:xfrm>
          <a:prstGeom prst="rect">
            <a:avLst/>
          </a:prstGeom>
          <a:noFill/>
        </p:spPr>
        <p:txBody>
          <a:bodyPr wrap="square" rtlCol="0">
            <a:spAutoFit/>
          </a:bodyPr>
          <a:lstStyle/>
          <a:p>
            <a:r>
              <a:rPr lang="en-GB" dirty="0"/>
              <a:t>A significant amount of computational effort went into the RFQ design.</a:t>
            </a:r>
          </a:p>
          <a:p>
            <a:r>
              <a:rPr lang="en-GB" dirty="0"/>
              <a:t>Mechanical, CFD and electromagnetic CAD systems were extensively used.</a:t>
            </a:r>
          </a:p>
          <a:p>
            <a:r>
              <a:rPr lang="en-GB" dirty="0"/>
              <a:t>Prototypes and ‘cold’ models were used to confirm the modelling results.</a:t>
            </a:r>
          </a:p>
        </p:txBody>
      </p:sp>
    </p:spTree>
    <p:extLst>
      <p:ext uri="{BB962C8B-B14F-4D97-AF65-F5344CB8AC3E}">
        <p14:creationId xmlns:p14="http://schemas.microsoft.com/office/powerpoint/2010/main" val="1350230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207390" y="1392872"/>
            <a:ext cx="11858919" cy="5584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Aft>
                <a:spcPts val="1200"/>
              </a:spcAft>
              <a:buNone/>
            </a:pPr>
            <a:r>
              <a:rPr lang="en-GB" sz="2800" kern="0" dirty="0">
                <a:latin typeface="Arial" panose="020B0604020202020204" pitchFamily="34" charset="0"/>
                <a:cs typeface="Arial" panose="020B0604020202020204" pitchFamily="34" charset="0"/>
              </a:rPr>
              <a:t>When the RFQ was installed the available space was highly constrained.</a:t>
            </a:r>
          </a:p>
        </p:txBody>
      </p:sp>
      <p:sp>
        <p:nvSpPr>
          <p:cNvPr id="3" name="Title 1"/>
          <p:cNvSpPr txBox="1">
            <a:spLocks/>
          </p:cNvSpPr>
          <p:nvPr/>
        </p:nvSpPr>
        <p:spPr bwMode="auto">
          <a:xfrm>
            <a:off x="1981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r>
              <a:rPr lang="en-GB" kern="0" dirty="0">
                <a:latin typeface="Arial" panose="020B0604020202020204" pitchFamily="34" charset="0"/>
                <a:cs typeface="Arial" panose="020B0604020202020204" pitchFamily="34" charset="0"/>
              </a:rPr>
              <a:t>RFQ Pre-injector upgrade</a:t>
            </a:r>
          </a:p>
        </p:txBody>
      </p:sp>
      <p:pic>
        <p:nvPicPr>
          <p:cNvPr id="5" name="Picture 4" descr="A picture containing indoor, engine, cluttered&#10;&#10;Description automatically generated">
            <a:extLst>
              <a:ext uri="{FF2B5EF4-FFF2-40B4-BE49-F238E27FC236}">
                <a16:creationId xmlns:a16="http://schemas.microsoft.com/office/drawing/2014/main" id="{3D1A094F-C5C1-1B2F-6D40-B4752FD05DFD}"/>
              </a:ext>
            </a:extLst>
          </p:cNvPr>
          <p:cNvPicPr>
            <a:picLocks noChangeAspect="1"/>
          </p:cNvPicPr>
          <p:nvPr/>
        </p:nvPicPr>
        <p:blipFill>
          <a:blip r:embed="rId2"/>
          <a:stretch>
            <a:fillRect/>
          </a:stretch>
        </p:blipFill>
        <p:spPr>
          <a:xfrm>
            <a:off x="722629" y="1951348"/>
            <a:ext cx="7087501" cy="4711209"/>
          </a:xfrm>
          <a:prstGeom prst="rect">
            <a:avLst/>
          </a:prstGeom>
        </p:spPr>
      </p:pic>
      <p:sp>
        <p:nvSpPr>
          <p:cNvPr id="8" name="TextBox 7">
            <a:extLst>
              <a:ext uri="{FF2B5EF4-FFF2-40B4-BE49-F238E27FC236}">
                <a16:creationId xmlns:a16="http://schemas.microsoft.com/office/drawing/2014/main" id="{6584171A-7487-CC68-CED7-3C0C19BAC543}"/>
              </a:ext>
            </a:extLst>
          </p:cNvPr>
          <p:cNvSpPr txBox="1"/>
          <p:nvPr/>
        </p:nvSpPr>
        <p:spPr>
          <a:xfrm>
            <a:off x="7930300" y="2077048"/>
            <a:ext cx="3985180" cy="3046988"/>
          </a:xfrm>
          <a:prstGeom prst="rect">
            <a:avLst/>
          </a:prstGeom>
          <a:noFill/>
        </p:spPr>
        <p:txBody>
          <a:bodyPr wrap="square">
            <a:spAutoFit/>
          </a:bodyPr>
          <a:lstStyle/>
          <a:p>
            <a:r>
              <a:rPr lang="en-GB" sz="2400" dirty="0"/>
              <a:t>It was always anticipated that we would eventually install a MEBT.</a:t>
            </a:r>
          </a:p>
          <a:p>
            <a:endParaRPr lang="en-GB" sz="2400" dirty="0"/>
          </a:p>
          <a:p>
            <a:r>
              <a:rPr lang="en-GB" sz="2400" dirty="0"/>
              <a:t>After a decade of almost faultless operation we decided it was perhaps time to take that risk.</a:t>
            </a:r>
          </a:p>
        </p:txBody>
      </p:sp>
    </p:spTree>
    <p:extLst>
      <p:ext uri="{BB962C8B-B14F-4D97-AF65-F5344CB8AC3E}">
        <p14:creationId xmlns:p14="http://schemas.microsoft.com/office/powerpoint/2010/main" val="2241327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40" t="12026" r="15600" b="3685"/>
          <a:stretch/>
        </p:blipFill>
        <p:spPr bwMode="auto">
          <a:xfrm>
            <a:off x="6693601" y="2685342"/>
            <a:ext cx="4433912" cy="373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34400" y="364669"/>
            <a:ext cx="8136000" cy="2585323"/>
          </a:xfrm>
          <a:prstGeom prst="rect">
            <a:avLst/>
          </a:prstGeom>
          <a:noFill/>
        </p:spPr>
        <p:txBody>
          <a:bodyPr wrap="square" rtlCol="0">
            <a:spAutoFit/>
          </a:bodyPr>
          <a:lstStyle/>
          <a:p>
            <a:r>
              <a:rPr lang="en-GB" dirty="0"/>
              <a:t>Machining and alignment tolerances are challenging for the 4m long RFQ structure:</a:t>
            </a:r>
          </a:p>
          <a:p>
            <a:endParaRPr lang="en-GB" dirty="0"/>
          </a:p>
          <a:p>
            <a:r>
              <a:rPr lang="en-GB" dirty="0"/>
              <a:t>Vane tip positional tolerance to achieve transverse beam dynamics: &lt;100 </a:t>
            </a:r>
            <a:r>
              <a:rPr lang="el-GR" dirty="0"/>
              <a:t>μ</a:t>
            </a:r>
            <a:r>
              <a:rPr lang="en-GB" dirty="0"/>
              <a:t>m</a:t>
            </a:r>
          </a:p>
          <a:p>
            <a:r>
              <a:rPr lang="en-GB" dirty="0"/>
              <a:t>Vane tip positional tolerance to achieve required resonant frequency: 40 </a:t>
            </a:r>
            <a:r>
              <a:rPr lang="el-GR" dirty="0"/>
              <a:t>μ</a:t>
            </a:r>
            <a:r>
              <a:rPr lang="en-GB" dirty="0"/>
              <a:t>m</a:t>
            </a:r>
          </a:p>
          <a:p>
            <a:r>
              <a:rPr lang="en-GB" dirty="0"/>
              <a:t>Vane modulation length tolerance for 1° phase error at input: 20 </a:t>
            </a:r>
            <a:r>
              <a:rPr lang="el-GR" dirty="0"/>
              <a:t>μ</a:t>
            </a:r>
            <a:r>
              <a:rPr lang="en-GB" dirty="0"/>
              <a:t>m</a:t>
            </a:r>
          </a:p>
          <a:p>
            <a:r>
              <a:rPr lang="en-GB" dirty="0"/>
              <a:t>Vane to vane longitudinal position tolerance: 20 </a:t>
            </a:r>
            <a:r>
              <a:rPr lang="el-GR" dirty="0"/>
              <a:t>μ</a:t>
            </a:r>
            <a:r>
              <a:rPr lang="en-GB" dirty="0"/>
              <a:t>m</a:t>
            </a:r>
          </a:p>
          <a:p>
            <a:r>
              <a:rPr lang="en-GB" dirty="0"/>
              <a:t>Mating face flatness and parallelism tolerance: 10 </a:t>
            </a:r>
            <a:r>
              <a:rPr lang="el-GR" dirty="0"/>
              <a:t>μ</a:t>
            </a:r>
            <a:r>
              <a:rPr lang="en-GB" dirty="0"/>
              <a:t>m</a:t>
            </a:r>
          </a:p>
          <a:p>
            <a:endParaRPr lang="en-GB" dirty="0"/>
          </a:p>
        </p:txBody>
      </p:sp>
      <p:pic>
        <p:nvPicPr>
          <p:cNvPr id="5" name="Picture 1"/>
          <p:cNvPicPr>
            <a:picLocks noChangeAspect="1" noChangeArrowheads="1"/>
          </p:cNvPicPr>
          <p:nvPr/>
        </p:nvPicPr>
        <p:blipFill>
          <a:blip r:embed="rId3" cstate="print"/>
          <a:srcRect/>
          <a:stretch>
            <a:fillRect/>
          </a:stretch>
        </p:blipFill>
        <p:spPr bwMode="auto">
          <a:xfrm>
            <a:off x="943942" y="2685342"/>
            <a:ext cx="5272595" cy="3734312"/>
          </a:xfrm>
          <a:prstGeom prst="rect">
            <a:avLst/>
          </a:prstGeom>
          <a:noFill/>
          <a:ln w="9525">
            <a:noFill/>
            <a:miter lim="800000"/>
            <a:headEnd/>
            <a:tailEnd/>
          </a:ln>
        </p:spPr>
      </p:pic>
    </p:spTree>
    <p:extLst>
      <p:ext uri="{BB962C8B-B14F-4D97-AF65-F5344CB8AC3E}">
        <p14:creationId xmlns:p14="http://schemas.microsoft.com/office/powerpoint/2010/main" val="340139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pl28\Documents\fets\photos\20171031_1123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2800" y="1075639"/>
            <a:ext cx="3995926" cy="22477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pl28\Documents\fets\photos\20171031_1124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6206" y="1093838"/>
            <a:ext cx="1254099" cy="22295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34400" y="364669"/>
            <a:ext cx="8136000" cy="646331"/>
          </a:xfrm>
          <a:prstGeom prst="rect">
            <a:avLst/>
          </a:prstGeom>
          <a:noFill/>
        </p:spPr>
        <p:txBody>
          <a:bodyPr wrap="square" rtlCol="0">
            <a:spAutoFit/>
          </a:bodyPr>
          <a:lstStyle/>
          <a:p>
            <a:r>
              <a:rPr lang="en-GB" dirty="0"/>
              <a:t>All of the manufactured pieces were inspected by CMM in the RAL metrology department producing copious dimensional reports.</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3676" y="1096829"/>
            <a:ext cx="2833446" cy="1765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7584" y="3554203"/>
            <a:ext cx="3661394" cy="20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2399" y="3119946"/>
            <a:ext cx="2343034" cy="1358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992000" y="5666403"/>
            <a:ext cx="5932800" cy="646331"/>
          </a:xfrm>
          <a:prstGeom prst="rect">
            <a:avLst/>
          </a:prstGeom>
          <a:noFill/>
        </p:spPr>
        <p:txBody>
          <a:bodyPr wrap="square" rtlCol="0">
            <a:spAutoFit/>
          </a:bodyPr>
          <a:lstStyle/>
          <a:p>
            <a:r>
              <a:rPr lang="en-GB" dirty="0"/>
              <a:t>Results from the inspection were put back into models to check consistency</a:t>
            </a:r>
          </a:p>
        </p:txBody>
      </p:sp>
      <p:pic>
        <p:nvPicPr>
          <p:cNvPr id="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0400" y="3789971"/>
            <a:ext cx="2343034" cy="161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2650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13EC4364 ISIS FETS RF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899" y="2998301"/>
            <a:ext cx="4381400" cy="29093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ile:13EC4359 ISIS FETS RF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3979" y="658078"/>
            <a:ext cx="4706727" cy="31253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56000" y="1065600"/>
            <a:ext cx="3628800" cy="1477328"/>
          </a:xfrm>
          <a:prstGeom prst="rect">
            <a:avLst/>
          </a:prstGeom>
          <a:noFill/>
        </p:spPr>
        <p:txBody>
          <a:bodyPr wrap="square" rtlCol="0">
            <a:spAutoFit/>
          </a:bodyPr>
          <a:lstStyle/>
          <a:p>
            <a:r>
              <a:rPr lang="en-GB" dirty="0"/>
              <a:t>Following individual inspection each section was assembled and aligned on the CMM referring external </a:t>
            </a:r>
            <a:r>
              <a:rPr lang="en-GB" dirty="0" err="1"/>
              <a:t>datums</a:t>
            </a:r>
            <a:r>
              <a:rPr lang="en-GB" dirty="0"/>
              <a:t> to internal features.</a:t>
            </a:r>
          </a:p>
        </p:txBody>
      </p:sp>
      <p:sp>
        <p:nvSpPr>
          <p:cNvPr id="6" name="TextBox 5"/>
          <p:cNvSpPr txBox="1"/>
          <p:nvPr/>
        </p:nvSpPr>
        <p:spPr>
          <a:xfrm>
            <a:off x="6198000" y="4047603"/>
            <a:ext cx="4002000" cy="1200329"/>
          </a:xfrm>
          <a:prstGeom prst="rect">
            <a:avLst/>
          </a:prstGeom>
          <a:noFill/>
        </p:spPr>
        <p:txBody>
          <a:bodyPr wrap="square" rtlCol="0">
            <a:spAutoFit/>
          </a:bodyPr>
          <a:lstStyle/>
          <a:p>
            <a:r>
              <a:rPr lang="en-GB" dirty="0"/>
              <a:t>Modelling the RFQ with as measured errors demonstrated that the desired RF and beam properties can be achieved.</a:t>
            </a:r>
          </a:p>
        </p:txBody>
      </p:sp>
    </p:spTree>
    <p:extLst>
      <p:ext uri="{BB962C8B-B14F-4D97-AF65-F5344CB8AC3E}">
        <p14:creationId xmlns:p14="http://schemas.microsoft.com/office/powerpoint/2010/main" val="2075815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095" y="588142"/>
            <a:ext cx="5949895" cy="3965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106616" y="598569"/>
            <a:ext cx="4303135" cy="646331"/>
          </a:xfrm>
          <a:prstGeom prst="rect">
            <a:avLst/>
          </a:prstGeom>
          <a:noFill/>
        </p:spPr>
        <p:txBody>
          <a:bodyPr wrap="square" rtlCol="0">
            <a:spAutoFit/>
          </a:bodyPr>
          <a:lstStyle/>
          <a:p>
            <a:r>
              <a:rPr lang="en-GB" dirty="0"/>
              <a:t>The RF properties of individual sections were checked.</a:t>
            </a:r>
          </a:p>
        </p:txBody>
      </p:sp>
      <p:sp>
        <p:nvSpPr>
          <p:cNvPr id="3" name="TextBox 2"/>
          <p:cNvSpPr txBox="1"/>
          <p:nvPr/>
        </p:nvSpPr>
        <p:spPr>
          <a:xfrm>
            <a:off x="1018095" y="4792530"/>
            <a:ext cx="9354708" cy="1477328"/>
          </a:xfrm>
          <a:prstGeom prst="rect">
            <a:avLst/>
          </a:prstGeom>
          <a:noFill/>
        </p:spPr>
        <p:txBody>
          <a:bodyPr wrap="square" rtlCol="0">
            <a:spAutoFit/>
          </a:bodyPr>
          <a:lstStyle/>
          <a:p>
            <a:r>
              <a:rPr lang="en-GB" dirty="0"/>
              <a:t>Following assembly and alignment on the CMM each section was machined to length to achieve flat and parallel end faces. Dowel blocks were fitted to allow disassembly and reassembly while maintaining alignment.</a:t>
            </a:r>
          </a:p>
          <a:p>
            <a:r>
              <a:rPr lang="en-GB" dirty="0"/>
              <a:t>Inspection checks demonstrated that the dowel system maintains alignment within the required tolerances.</a:t>
            </a:r>
          </a:p>
        </p:txBody>
      </p:sp>
    </p:spTree>
    <p:extLst>
      <p:ext uri="{BB962C8B-B14F-4D97-AF65-F5344CB8AC3E}">
        <p14:creationId xmlns:p14="http://schemas.microsoft.com/office/powerpoint/2010/main" val="146271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pl28\Documents\fets\photos\RFQ\20180525_08304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7600" y="4034708"/>
            <a:ext cx="4188772" cy="235618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pl28\Documents\fets\photos\RFQ\20180517_1233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6375" y="802932"/>
            <a:ext cx="4059853" cy="30448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12868" y="1322072"/>
            <a:ext cx="4303135" cy="2031325"/>
          </a:xfrm>
          <a:prstGeom prst="rect">
            <a:avLst/>
          </a:prstGeom>
          <a:noFill/>
        </p:spPr>
        <p:txBody>
          <a:bodyPr wrap="square" rtlCol="0">
            <a:spAutoFit/>
          </a:bodyPr>
          <a:lstStyle/>
          <a:p>
            <a:r>
              <a:rPr lang="en-GB" dirty="0"/>
              <a:t>After dowelling each section was assembled with the 3D </a:t>
            </a:r>
            <a:r>
              <a:rPr lang="en-GB" dirty="0" err="1"/>
              <a:t>o-ring</a:t>
            </a:r>
            <a:r>
              <a:rPr lang="en-GB" dirty="0"/>
              <a:t> and RF seals in place.</a:t>
            </a:r>
          </a:p>
          <a:p>
            <a:endParaRPr lang="en-GB" dirty="0"/>
          </a:p>
          <a:p>
            <a:r>
              <a:rPr lang="en-GB" dirty="0"/>
              <a:t>An ultimate pressure &lt;1E-7 mbar was achieved after several days of pumping, validating the </a:t>
            </a:r>
            <a:r>
              <a:rPr lang="en-GB" dirty="0" err="1"/>
              <a:t>o-ring</a:t>
            </a:r>
            <a:r>
              <a:rPr lang="en-GB" dirty="0"/>
              <a:t> concept and design.</a:t>
            </a:r>
          </a:p>
        </p:txBody>
      </p:sp>
    </p:spTree>
    <p:extLst>
      <p:ext uri="{BB962C8B-B14F-4D97-AF65-F5344CB8AC3E}">
        <p14:creationId xmlns:p14="http://schemas.microsoft.com/office/powerpoint/2010/main" val="723718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pl28\Documents\fets\photos\RFQ\20181030_1627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529" y="952598"/>
            <a:ext cx="5568725" cy="313240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pl28\Documents\fets\photos\RFQ\20181119_1057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2254" y="3079791"/>
            <a:ext cx="5468288" cy="30759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06468" y="854069"/>
            <a:ext cx="4303135" cy="1754326"/>
          </a:xfrm>
          <a:prstGeom prst="rect">
            <a:avLst/>
          </a:prstGeom>
          <a:noFill/>
        </p:spPr>
        <p:txBody>
          <a:bodyPr wrap="square" rtlCol="0">
            <a:spAutoFit/>
          </a:bodyPr>
          <a:lstStyle/>
          <a:p>
            <a:r>
              <a:rPr lang="en-GB" dirty="0"/>
              <a:t>After vacuum tests on each assembled section the RFQ was built up, section by section, on the beam line.</a:t>
            </a:r>
          </a:p>
          <a:p>
            <a:r>
              <a:rPr lang="en-GB" dirty="0"/>
              <a:t>A laser tracker system was used for alignment achieving better than 50 </a:t>
            </a:r>
            <a:r>
              <a:rPr lang="el-GR" dirty="0"/>
              <a:t>μ</a:t>
            </a:r>
            <a:r>
              <a:rPr lang="en-GB" dirty="0"/>
              <a:t>m positional error between sections.</a:t>
            </a:r>
          </a:p>
        </p:txBody>
      </p:sp>
      <p:sp>
        <p:nvSpPr>
          <p:cNvPr id="5" name="TextBox 4"/>
          <p:cNvSpPr txBox="1"/>
          <p:nvPr/>
        </p:nvSpPr>
        <p:spPr>
          <a:xfrm>
            <a:off x="2325919" y="4401377"/>
            <a:ext cx="3776335" cy="1754326"/>
          </a:xfrm>
          <a:prstGeom prst="rect">
            <a:avLst/>
          </a:prstGeom>
          <a:noFill/>
        </p:spPr>
        <p:txBody>
          <a:bodyPr wrap="square" rtlCol="0">
            <a:spAutoFit/>
          </a:bodyPr>
          <a:lstStyle/>
          <a:p>
            <a:r>
              <a:rPr lang="en-GB" dirty="0"/>
              <a:t>The RFQ assembly was vacuum tested after the addition of each section to check the inter-section </a:t>
            </a:r>
            <a:r>
              <a:rPr lang="en-GB" dirty="0" err="1"/>
              <a:t>o-ring</a:t>
            </a:r>
            <a:r>
              <a:rPr lang="en-GB" dirty="0"/>
              <a:t> seal.</a:t>
            </a:r>
          </a:p>
          <a:p>
            <a:r>
              <a:rPr lang="en-GB" dirty="0"/>
              <a:t>A low power RF test confirmed the resonant frequency and Q factor.</a:t>
            </a:r>
          </a:p>
        </p:txBody>
      </p:sp>
    </p:spTree>
    <p:extLst>
      <p:ext uri="{BB962C8B-B14F-4D97-AF65-F5344CB8AC3E}">
        <p14:creationId xmlns:p14="http://schemas.microsoft.com/office/powerpoint/2010/main" val="461039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pl28\Documents\fets\photos\RFQ\20181119_1058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3702" y="199387"/>
            <a:ext cx="8814701" cy="49582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4206" y="5591289"/>
            <a:ext cx="11114202" cy="923330"/>
          </a:xfrm>
          <a:prstGeom prst="rect">
            <a:avLst/>
          </a:prstGeom>
          <a:noFill/>
        </p:spPr>
        <p:txBody>
          <a:bodyPr wrap="square" rtlCol="0">
            <a:spAutoFit/>
          </a:bodyPr>
          <a:lstStyle/>
          <a:p>
            <a:r>
              <a:rPr lang="en-GB" dirty="0"/>
              <a:t>Following final vacuum tests the RF properties of the completed RFQ were extensively investigated. Having confirmed that assembly and alignment appeared to be correct the structure was tuned and the field distribution corrected which involved iteratively adjusting each of 62 tuners.</a:t>
            </a:r>
          </a:p>
        </p:txBody>
      </p:sp>
    </p:spTree>
    <p:extLst>
      <p:ext uri="{BB962C8B-B14F-4D97-AF65-F5344CB8AC3E}">
        <p14:creationId xmlns:p14="http://schemas.microsoft.com/office/powerpoint/2010/main" val="4035908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pl28\Documents\fets\photos\RFQ\20190925_09413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9469"/>
          <a:stretch/>
        </p:blipFill>
        <p:spPr bwMode="auto">
          <a:xfrm>
            <a:off x="6420001" y="2546857"/>
            <a:ext cx="5477020" cy="38256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apl28\Documents\fets\photos\RFQ\20190925_0942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249" y="393865"/>
            <a:ext cx="6154128" cy="34616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01581" y="4292911"/>
            <a:ext cx="4477217" cy="1200329"/>
          </a:xfrm>
          <a:prstGeom prst="rect">
            <a:avLst/>
          </a:prstGeom>
          <a:noFill/>
        </p:spPr>
        <p:txBody>
          <a:bodyPr wrap="square" rtlCol="0">
            <a:spAutoFit/>
          </a:bodyPr>
          <a:lstStyle/>
          <a:p>
            <a:r>
              <a:rPr lang="en-GB" dirty="0"/>
              <a:t>With the RFQ tuned and the correct field distribution achieved the final stage was to plumb in all of the cooling water circuits and connect the high power RF feed lines.</a:t>
            </a:r>
          </a:p>
        </p:txBody>
      </p:sp>
    </p:spTree>
    <p:extLst>
      <p:ext uri="{BB962C8B-B14F-4D97-AF65-F5344CB8AC3E}">
        <p14:creationId xmlns:p14="http://schemas.microsoft.com/office/powerpoint/2010/main" val="2825552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4616" y="837534"/>
            <a:ext cx="5978572" cy="4483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87"/>
          <a:stretch/>
        </p:blipFill>
        <p:spPr bwMode="auto">
          <a:xfrm>
            <a:off x="367645" y="2370134"/>
            <a:ext cx="5541737" cy="385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70857" y="434691"/>
            <a:ext cx="4766372" cy="1754326"/>
          </a:xfrm>
          <a:prstGeom prst="rect">
            <a:avLst/>
          </a:prstGeom>
          <a:noFill/>
        </p:spPr>
        <p:txBody>
          <a:bodyPr wrap="square" rtlCol="0">
            <a:spAutoFit/>
          </a:bodyPr>
          <a:lstStyle/>
          <a:p>
            <a:r>
              <a:rPr lang="en-GB" dirty="0"/>
              <a:t>The RFQ was successfully conditioned to full RF power in 2021.</a:t>
            </a:r>
          </a:p>
          <a:p>
            <a:endParaRPr lang="en-GB" dirty="0"/>
          </a:p>
          <a:p>
            <a:r>
              <a:rPr lang="en-GB" dirty="0"/>
              <a:t>Measurement of the x-ray spectrum confirmed the correct operating point of 85 kV electrode voltage at 545 kW. </a:t>
            </a:r>
          </a:p>
        </p:txBody>
      </p:sp>
    </p:spTree>
    <p:extLst>
      <p:ext uri="{BB962C8B-B14F-4D97-AF65-F5344CB8AC3E}">
        <p14:creationId xmlns:p14="http://schemas.microsoft.com/office/powerpoint/2010/main" val="1422191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 histogram&#10;&#10;Description automatically generated">
            <a:extLst>
              <a:ext uri="{FF2B5EF4-FFF2-40B4-BE49-F238E27FC236}">
                <a16:creationId xmlns:a16="http://schemas.microsoft.com/office/drawing/2014/main" id="{DE67C4F4-260C-7C39-934A-D9B1FE752B9C}"/>
              </a:ext>
            </a:extLst>
          </p:cNvPr>
          <p:cNvPicPr>
            <a:picLocks noChangeAspect="1"/>
          </p:cNvPicPr>
          <p:nvPr/>
        </p:nvPicPr>
        <p:blipFill>
          <a:blip r:embed="rId2"/>
          <a:stretch>
            <a:fillRect/>
          </a:stretch>
        </p:blipFill>
        <p:spPr>
          <a:xfrm>
            <a:off x="980934" y="665015"/>
            <a:ext cx="8540138" cy="5924936"/>
          </a:xfrm>
          <a:prstGeom prst="rect">
            <a:avLst/>
          </a:prstGeom>
        </p:spPr>
      </p:pic>
      <p:sp>
        <p:nvSpPr>
          <p:cNvPr id="2" name="TextBox 1"/>
          <p:cNvSpPr txBox="1"/>
          <p:nvPr/>
        </p:nvSpPr>
        <p:spPr>
          <a:xfrm>
            <a:off x="1785257" y="623223"/>
            <a:ext cx="7908708" cy="646331"/>
          </a:xfrm>
          <a:prstGeom prst="rect">
            <a:avLst/>
          </a:prstGeom>
          <a:noFill/>
        </p:spPr>
        <p:txBody>
          <a:bodyPr wrap="square" rtlCol="0">
            <a:spAutoFit/>
          </a:bodyPr>
          <a:lstStyle/>
          <a:p>
            <a:r>
              <a:rPr lang="en-GB" dirty="0"/>
              <a:t>First beam of 28 mA accelerated in August 2022</a:t>
            </a:r>
          </a:p>
          <a:p>
            <a:r>
              <a:rPr lang="en-GB" dirty="0"/>
              <a:t>Initially at 50/32 PPS, 200 </a:t>
            </a:r>
            <a:r>
              <a:rPr lang="en-GB" dirty="0" err="1"/>
              <a:t>μs</a:t>
            </a:r>
            <a:endParaRPr lang="en-GB" dirty="0"/>
          </a:p>
        </p:txBody>
      </p:sp>
    </p:spTree>
    <p:extLst>
      <p:ext uri="{BB962C8B-B14F-4D97-AF65-F5344CB8AC3E}">
        <p14:creationId xmlns:p14="http://schemas.microsoft.com/office/powerpoint/2010/main" val="337494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207390" y="365350"/>
            <a:ext cx="11858919" cy="5584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Aft>
                <a:spcPts val="1200"/>
              </a:spcAft>
              <a:buNone/>
            </a:pPr>
            <a:r>
              <a:rPr lang="en-GB" sz="2800" kern="0" dirty="0">
                <a:latin typeface="Arial" panose="020B0604020202020204" pitchFamily="34" charset="0"/>
                <a:cs typeface="Arial" panose="020B0604020202020204" pitchFamily="34" charset="0"/>
              </a:rPr>
              <a:t>Even with extra space available to design of the MEBT is very constrained.</a:t>
            </a:r>
          </a:p>
        </p:txBody>
      </p:sp>
      <p:sp>
        <p:nvSpPr>
          <p:cNvPr id="8" name="TextBox 7">
            <a:extLst>
              <a:ext uri="{FF2B5EF4-FFF2-40B4-BE49-F238E27FC236}">
                <a16:creationId xmlns:a16="http://schemas.microsoft.com/office/drawing/2014/main" id="{6584171A-7487-CC68-CED7-3C0C19BAC543}"/>
              </a:ext>
            </a:extLst>
          </p:cNvPr>
          <p:cNvSpPr txBox="1"/>
          <p:nvPr/>
        </p:nvSpPr>
        <p:spPr>
          <a:xfrm>
            <a:off x="8531258" y="1200354"/>
            <a:ext cx="3384222" cy="2308324"/>
          </a:xfrm>
          <a:prstGeom prst="rect">
            <a:avLst/>
          </a:prstGeom>
          <a:noFill/>
        </p:spPr>
        <p:txBody>
          <a:bodyPr wrap="square">
            <a:spAutoFit/>
          </a:bodyPr>
          <a:lstStyle/>
          <a:p>
            <a:pPr marL="342900" indent="-342900">
              <a:buFont typeface="Arial" panose="020B0604020202020204" pitchFamily="34" charset="0"/>
              <a:buChar char="•"/>
            </a:pPr>
            <a:r>
              <a:rPr lang="en-GB" sz="2400" dirty="0"/>
              <a:t>8 quadrupoles</a:t>
            </a:r>
          </a:p>
          <a:p>
            <a:pPr marL="342900" indent="-342900">
              <a:buFont typeface="Arial" panose="020B0604020202020204" pitchFamily="34" charset="0"/>
              <a:buChar char="•"/>
            </a:pPr>
            <a:r>
              <a:rPr lang="en-GB" sz="2400" dirty="0"/>
              <a:t>4 bunching cavities</a:t>
            </a:r>
          </a:p>
          <a:p>
            <a:pPr marL="342900" indent="-342900">
              <a:buFont typeface="Arial" panose="020B0604020202020204" pitchFamily="34" charset="0"/>
              <a:buChar char="•"/>
            </a:pPr>
            <a:r>
              <a:rPr lang="en-GB" sz="2400" dirty="0"/>
              <a:t>Beam chopper</a:t>
            </a:r>
          </a:p>
          <a:p>
            <a:pPr marL="342900" indent="-342900">
              <a:buFont typeface="Arial" panose="020B0604020202020204" pitchFamily="34" charset="0"/>
              <a:buChar char="•"/>
            </a:pPr>
            <a:r>
              <a:rPr lang="en-GB" sz="2400" dirty="0"/>
              <a:t>4 BPMs</a:t>
            </a:r>
          </a:p>
          <a:p>
            <a:endParaRPr lang="en-GB" sz="2400" dirty="0"/>
          </a:p>
          <a:p>
            <a:r>
              <a:rPr lang="en-GB" sz="2400" dirty="0"/>
              <a:t>All in less than 2 m</a:t>
            </a:r>
          </a:p>
        </p:txBody>
      </p:sp>
      <p:pic>
        <p:nvPicPr>
          <p:cNvPr id="4" name="Picture 3" descr="A picture containing text, indoor&#10;&#10;Description automatically generated">
            <a:extLst>
              <a:ext uri="{FF2B5EF4-FFF2-40B4-BE49-F238E27FC236}">
                <a16:creationId xmlns:a16="http://schemas.microsoft.com/office/drawing/2014/main" id="{824950B0-7CD4-5EB8-4CD3-4FD38375E272}"/>
              </a:ext>
            </a:extLst>
          </p:cNvPr>
          <p:cNvPicPr>
            <a:picLocks noChangeAspect="1"/>
          </p:cNvPicPr>
          <p:nvPr/>
        </p:nvPicPr>
        <p:blipFill>
          <a:blip r:embed="rId2"/>
          <a:stretch>
            <a:fillRect/>
          </a:stretch>
        </p:blipFill>
        <p:spPr>
          <a:xfrm>
            <a:off x="428354" y="1454130"/>
            <a:ext cx="7991135" cy="4032269"/>
          </a:xfrm>
          <a:prstGeom prst="rect">
            <a:avLst/>
          </a:prstGeom>
        </p:spPr>
      </p:pic>
      <p:sp>
        <p:nvSpPr>
          <p:cNvPr id="6" name="Content Placeholder 2">
            <a:extLst>
              <a:ext uri="{FF2B5EF4-FFF2-40B4-BE49-F238E27FC236}">
                <a16:creationId xmlns:a16="http://schemas.microsoft.com/office/drawing/2014/main" id="{5535F7D0-0866-453A-C1C3-325152C0AC2E}"/>
              </a:ext>
            </a:extLst>
          </p:cNvPr>
          <p:cNvSpPr txBox="1">
            <a:spLocks/>
          </p:cNvSpPr>
          <p:nvPr/>
        </p:nvSpPr>
        <p:spPr bwMode="auto">
          <a:xfrm>
            <a:off x="208958" y="5645931"/>
            <a:ext cx="11858919" cy="5584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Aft>
                <a:spcPts val="1200"/>
              </a:spcAft>
              <a:buNone/>
            </a:pPr>
            <a:r>
              <a:rPr lang="en-GB" sz="2800" kern="0" dirty="0">
                <a:latin typeface="Arial" panose="020B0604020202020204" pitchFamily="34" charset="0"/>
                <a:cs typeface="Arial" panose="020B0604020202020204" pitchFamily="34" charset="0"/>
              </a:rPr>
              <a:t>The MEBT should achieve close to 100% transmission in Tank 1.</a:t>
            </a:r>
          </a:p>
        </p:txBody>
      </p:sp>
    </p:spTree>
    <p:extLst>
      <p:ext uri="{BB962C8B-B14F-4D97-AF65-F5344CB8AC3E}">
        <p14:creationId xmlns:p14="http://schemas.microsoft.com/office/powerpoint/2010/main" val="364228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0" y="1366839"/>
            <a:ext cx="8229600" cy="4878387"/>
          </a:xfrm>
        </p:spPr>
        <p:txBody>
          <a:bodyPr/>
          <a:lstStyle/>
          <a:p>
            <a:r>
              <a:rPr lang="en-GB" sz="2000" dirty="0">
                <a:latin typeface="Arial" panose="020B0604020202020204" pitchFamily="34" charset="0"/>
                <a:cs typeface="Arial" panose="020B0604020202020204" pitchFamily="34" charset="0"/>
              </a:rPr>
              <a:t>All of the components are manufactured with the exception of the choppers which are due for delivery soon.</a:t>
            </a:r>
          </a:p>
          <a:p>
            <a:r>
              <a:rPr lang="en-GB" sz="2000" dirty="0">
                <a:latin typeface="Arial" panose="020B0604020202020204" pitchFamily="34" charset="0"/>
                <a:cs typeface="Arial" panose="020B0604020202020204" pitchFamily="34" charset="0"/>
              </a:rPr>
              <a:t>All the delivered components have been installed on the beamline although some are currently reconfigured for initial beam tests.</a:t>
            </a:r>
          </a:p>
          <a:p>
            <a:r>
              <a:rPr lang="en-GB" sz="2000" dirty="0">
                <a:latin typeface="Arial" panose="020B0604020202020204" pitchFamily="34" charset="0"/>
                <a:cs typeface="Arial" panose="020B0604020202020204" pitchFamily="34" charset="0"/>
              </a:rPr>
              <a:t>Most components have been tested at full power.</a:t>
            </a:r>
          </a:p>
          <a:p>
            <a:r>
              <a:rPr lang="en-GB" sz="2000" dirty="0">
                <a:latin typeface="Arial" panose="020B0604020202020204" pitchFamily="34" charset="0"/>
                <a:cs typeface="Arial" panose="020B0604020202020204" pitchFamily="34" charset="0"/>
              </a:rPr>
              <a:t>The RFQ is complete and RF conditioned.</a:t>
            </a:r>
          </a:p>
          <a:p>
            <a:r>
              <a:rPr lang="en-GB" sz="2000" dirty="0">
                <a:latin typeface="Arial" panose="020B0604020202020204" pitchFamily="34" charset="0"/>
                <a:cs typeface="Arial" panose="020B0604020202020204" pitchFamily="34" charset="0"/>
              </a:rPr>
              <a:t>Following safety approval first beam has been achieved.</a:t>
            </a:r>
          </a:p>
          <a:p>
            <a:r>
              <a:rPr lang="en-GB" sz="2000" dirty="0">
                <a:latin typeface="Arial" panose="020B0604020202020204" pitchFamily="34" charset="0"/>
                <a:cs typeface="Arial" panose="020B0604020202020204" pitchFamily="34" charset="0"/>
              </a:rPr>
              <a:t>Permission agreed to run ‘at will’ contingent on satisfactory health physics surveys.</a:t>
            </a:r>
          </a:p>
        </p:txBody>
      </p:sp>
      <p:sp>
        <p:nvSpPr>
          <p:cNvPr id="2" name="Title 1"/>
          <p:cNvSpPr>
            <a:spLocks noGrp="1"/>
          </p:cNvSpPr>
          <p:nvPr>
            <p:ph type="title" idx="4294967295"/>
          </p:nvPr>
        </p:nvSpPr>
        <p:spPr>
          <a:xfrm>
            <a:off x="1524000" y="274638"/>
            <a:ext cx="8229600" cy="1143000"/>
          </a:xfrm>
        </p:spPr>
        <p:txBody>
          <a:bodyPr/>
          <a:lstStyle/>
          <a:p>
            <a:r>
              <a:rPr lang="en-GB" dirty="0">
                <a:latin typeface="Arial" panose="020B0604020202020204" pitchFamily="34" charset="0"/>
                <a:cs typeface="Arial" panose="020B0604020202020204" pitchFamily="34" charset="0"/>
              </a:rPr>
              <a:t>Current Status</a:t>
            </a:r>
          </a:p>
        </p:txBody>
      </p:sp>
    </p:spTree>
    <p:extLst>
      <p:ext uri="{BB962C8B-B14F-4D97-AF65-F5344CB8AC3E}">
        <p14:creationId xmlns:p14="http://schemas.microsoft.com/office/powerpoint/2010/main" val="3507938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8045" y="2586442"/>
            <a:ext cx="1859805" cy="523220"/>
          </a:xfrm>
          <a:prstGeom prst="rect">
            <a:avLst/>
          </a:prstGeom>
          <a:noFill/>
        </p:spPr>
        <p:txBody>
          <a:bodyPr wrap="none" rtlCol="0">
            <a:spAutoFit/>
          </a:bodyPr>
          <a:lstStyle/>
          <a:p>
            <a:r>
              <a:rPr lang="en-GB" sz="2800" dirty="0"/>
              <a:t>THE END.</a:t>
            </a:r>
          </a:p>
        </p:txBody>
      </p:sp>
    </p:spTree>
    <p:extLst>
      <p:ext uri="{BB962C8B-B14F-4D97-AF65-F5344CB8AC3E}">
        <p14:creationId xmlns:p14="http://schemas.microsoft.com/office/powerpoint/2010/main" val="1519581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6">
            <a:extLst>
              <a:ext uri="{FF2B5EF4-FFF2-40B4-BE49-F238E27FC236}">
                <a16:creationId xmlns:a16="http://schemas.microsoft.com/office/drawing/2014/main" id="{CDB237A2-BF51-CCD0-83BB-F431986949C1}"/>
              </a:ext>
            </a:extLst>
          </p:cNvPr>
          <p:cNvSpPr txBox="1">
            <a:spLocks/>
          </p:cNvSpPr>
          <p:nvPr/>
        </p:nvSpPr>
        <p:spPr>
          <a:xfrm>
            <a:off x="532051" y="443228"/>
            <a:ext cx="11128908" cy="2010807"/>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latin typeface="Arial" panose="020B0604020202020204" pitchFamily="34" charset="0"/>
                <a:cs typeface="Arial" panose="020B0604020202020204" pitchFamily="34" charset="0"/>
              </a:rPr>
              <a:t>The improved performance of the pre-injector with the MEBT installed will reduce the demands on the ion source.</a:t>
            </a:r>
          </a:p>
          <a:p>
            <a:pPr marL="0" indent="0">
              <a:buNone/>
            </a:pPr>
            <a:endParaRPr lang="en-GB" sz="2400"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A new un-</a:t>
            </a:r>
            <a:r>
              <a:rPr lang="en-GB" sz="2400" dirty="0" err="1">
                <a:latin typeface="Arial" panose="020B0604020202020204" pitchFamily="34" charset="0"/>
                <a:cs typeface="Arial" panose="020B0604020202020204" pitchFamily="34" charset="0"/>
              </a:rPr>
              <a:t>caesiated</a:t>
            </a:r>
            <a:r>
              <a:rPr lang="en-GB" sz="2400" dirty="0">
                <a:latin typeface="Arial" panose="020B0604020202020204" pitchFamily="34" charset="0"/>
                <a:cs typeface="Arial" panose="020B0604020202020204" pitchFamily="34" charset="0"/>
              </a:rPr>
              <a:t> RF volume source is being developed in parallel with the MEBT.</a:t>
            </a:r>
          </a:p>
        </p:txBody>
      </p:sp>
      <p:pic>
        <p:nvPicPr>
          <p:cNvPr id="3" name="Picture 2">
            <a:extLst>
              <a:ext uri="{FF2B5EF4-FFF2-40B4-BE49-F238E27FC236}">
                <a16:creationId xmlns:a16="http://schemas.microsoft.com/office/drawing/2014/main" id="{EF38C916-4C5B-2CDF-FAAD-D9FD992F776E}"/>
              </a:ext>
            </a:extLst>
          </p:cNvPr>
          <p:cNvPicPr>
            <a:picLocks noChangeAspect="1"/>
          </p:cNvPicPr>
          <p:nvPr/>
        </p:nvPicPr>
        <p:blipFill rotWithShape="1">
          <a:blip r:embed="rId2"/>
          <a:srcRect l="11478" r="25487"/>
          <a:stretch/>
        </p:blipFill>
        <p:spPr>
          <a:xfrm>
            <a:off x="3294668" y="2200031"/>
            <a:ext cx="5602663" cy="3999573"/>
          </a:xfrm>
          <a:prstGeom prst="rect">
            <a:avLst/>
          </a:prstGeom>
        </p:spPr>
      </p:pic>
    </p:spTree>
    <p:extLst>
      <p:ext uri="{BB962C8B-B14F-4D97-AF65-F5344CB8AC3E}">
        <p14:creationId xmlns:p14="http://schemas.microsoft.com/office/powerpoint/2010/main" val="298361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6">
            <a:extLst>
              <a:ext uri="{FF2B5EF4-FFF2-40B4-BE49-F238E27FC236}">
                <a16:creationId xmlns:a16="http://schemas.microsoft.com/office/drawing/2014/main" id="{B4211B52-C337-4BB0-3678-2E5FF4035170}"/>
              </a:ext>
            </a:extLst>
          </p:cNvPr>
          <p:cNvSpPr txBox="1">
            <a:spLocks/>
          </p:cNvSpPr>
          <p:nvPr/>
        </p:nvSpPr>
        <p:spPr>
          <a:xfrm>
            <a:off x="532051" y="443228"/>
            <a:ext cx="11128908" cy="424732"/>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latin typeface="Arial" panose="020B0604020202020204" pitchFamily="34" charset="0"/>
                <a:cs typeface="Arial" panose="020B0604020202020204" pitchFamily="34" charset="0"/>
              </a:rPr>
              <a:t>Most of the components are complete or in the final stages of manufacture.</a:t>
            </a:r>
          </a:p>
        </p:txBody>
      </p:sp>
      <p:pic>
        <p:nvPicPr>
          <p:cNvPr id="3" name="Picture 2" descr="A picture containing indoor, floor, cluttered, miller&#10;&#10;Description automatically generated">
            <a:extLst>
              <a:ext uri="{FF2B5EF4-FFF2-40B4-BE49-F238E27FC236}">
                <a16:creationId xmlns:a16="http://schemas.microsoft.com/office/drawing/2014/main" id="{FE103746-E3D7-BB2B-29B2-28E96AC3AEEB}"/>
              </a:ext>
            </a:extLst>
          </p:cNvPr>
          <p:cNvPicPr>
            <a:picLocks noChangeAspect="1"/>
          </p:cNvPicPr>
          <p:nvPr/>
        </p:nvPicPr>
        <p:blipFill>
          <a:blip r:embed="rId2"/>
          <a:stretch>
            <a:fillRect/>
          </a:stretch>
        </p:blipFill>
        <p:spPr>
          <a:xfrm>
            <a:off x="707422" y="1258489"/>
            <a:ext cx="3141031" cy="4341022"/>
          </a:xfrm>
          <a:prstGeom prst="rect">
            <a:avLst/>
          </a:prstGeom>
        </p:spPr>
      </p:pic>
      <p:pic>
        <p:nvPicPr>
          <p:cNvPr id="4" name="Picture 3" descr="A picture containing engine&#10;&#10;Description automatically generated">
            <a:extLst>
              <a:ext uri="{FF2B5EF4-FFF2-40B4-BE49-F238E27FC236}">
                <a16:creationId xmlns:a16="http://schemas.microsoft.com/office/drawing/2014/main" id="{B90D41A9-CB10-22B3-5BA0-2ABE790F0446}"/>
              </a:ext>
            </a:extLst>
          </p:cNvPr>
          <p:cNvPicPr>
            <a:picLocks noChangeAspect="1"/>
          </p:cNvPicPr>
          <p:nvPr/>
        </p:nvPicPr>
        <p:blipFill>
          <a:blip r:embed="rId3"/>
          <a:stretch>
            <a:fillRect/>
          </a:stretch>
        </p:blipFill>
        <p:spPr>
          <a:xfrm>
            <a:off x="2535810" y="1631426"/>
            <a:ext cx="6391373" cy="3595147"/>
          </a:xfrm>
          <a:prstGeom prst="rect">
            <a:avLst/>
          </a:prstGeom>
        </p:spPr>
      </p:pic>
      <p:pic>
        <p:nvPicPr>
          <p:cNvPr id="5" name="Picture 4" descr="A picture containing indoor, cooking&#10;&#10;Description automatically generated">
            <a:extLst>
              <a:ext uri="{FF2B5EF4-FFF2-40B4-BE49-F238E27FC236}">
                <a16:creationId xmlns:a16="http://schemas.microsoft.com/office/drawing/2014/main" id="{E35D0D89-F3C2-2CC6-95C8-141E8CA1F8D2}"/>
              </a:ext>
            </a:extLst>
          </p:cNvPr>
          <p:cNvPicPr>
            <a:picLocks noChangeAspect="1"/>
          </p:cNvPicPr>
          <p:nvPr/>
        </p:nvPicPr>
        <p:blipFill>
          <a:blip r:embed="rId4"/>
          <a:stretch>
            <a:fillRect/>
          </a:stretch>
        </p:blipFill>
        <p:spPr>
          <a:xfrm>
            <a:off x="4094415" y="1258489"/>
            <a:ext cx="7717372" cy="4341022"/>
          </a:xfrm>
          <a:prstGeom prst="rect">
            <a:avLst/>
          </a:prstGeom>
        </p:spPr>
      </p:pic>
      <p:pic>
        <p:nvPicPr>
          <p:cNvPr id="6" name="Picture 5">
            <a:extLst>
              <a:ext uri="{FF2B5EF4-FFF2-40B4-BE49-F238E27FC236}">
                <a16:creationId xmlns:a16="http://schemas.microsoft.com/office/drawing/2014/main" id="{9BDAD17C-1B8F-D623-5CCD-DA62D54A6E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86" t="17619" r="4603" b="13928"/>
          <a:stretch/>
        </p:blipFill>
        <p:spPr>
          <a:xfrm>
            <a:off x="3775190" y="1258489"/>
            <a:ext cx="4444984" cy="4452727"/>
          </a:xfrm>
          <a:prstGeom prst="rect">
            <a:avLst/>
          </a:prstGeom>
        </p:spPr>
      </p:pic>
    </p:spTree>
    <p:extLst>
      <p:ext uri="{BB962C8B-B14F-4D97-AF65-F5344CB8AC3E}">
        <p14:creationId xmlns:p14="http://schemas.microsoft.com/office/powerpoint/2010/main" val="318471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6">
            <a:extLst>
              <a:ext uri="{FF2B5EF4-FFF2-40B4-BE49-F238E27FC236}">
                <a16:creationId xmlns:a16="http://schemas.microsoft.com/office/drawing/2014/main" id="{0F63EDA4-9C3E-271F-0919-E8BFB6EBAA65}"/>
              </a:ext>
            </a:extLst>
          </p:cNvPr>
          <p:cNvSpPr txBox="1">
            <a:spLocks/>
          </p:cNvSpPr>
          <p:nvPr/>
        </p:nvSpPr>
        <p:spPr>
          <a:xfrm>
            <a:off x="532051" y="443228"/>
            <a:ext cx="11128908" cy="757130"/>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latin typeface="Arial" panose="020B0604020202020204" pitchFamily="34" charset="0"/>
                <a:cs typeface="Arial" panose="020B0604020202020204" pitchFamily="34" charset="0"/>
              </a:rPr>
              <a:t>A test stand based around the spare RFQ is being built to allow commissioning and long term testing of the complete pre-injector.</a:t>
            </a:r>
          </a:p>
        </p:txBody>
      </p:sp>
      <p:pic>
        <p:nvPicPr>
          <p:cNvPr id="3" name="Picture 2" descr="A picture containing engine&#10;&#10;Description automatically generated">
            <a:extLst>
              <a:ext uri="{FF2B5EF4-FFF2-40B4-BE49-F238E27FC236}">
                <a16:creationId xmlns:a16="http://schemas.microsoft.com/office/drawing/2014/main" id="{5A0C4CF2-D41A-1875-F9B5-8231CEBC97C2}"/>
              </a:ext>
            </a:extLst>
          </p:cNvPr>
          <p:cNvPicPr>
            <a:picLocks noChangeAspect="1"/>
          </p:cNvPicPr>
          <p:nvPr/>
        </p:nvPicPr>
        <p:blipFill>
          <a:blip r:embed="rId2"/>
          <a:stretch>
            <a:fillRect/>
          </a:stretch>
        </p:blipFill>
        <p:spPr>
          <a:xfrm>
            <a:off x="1932496" y="1238066"/>
            <a:ext cx="8323869" cy="4682176"/>
          </a:xfrm>
          <a:prstGeom prst="rect">
            <a:avLst/>
          </a:prstGeom>
        </p:spPr>
      </p:pic>
      <p:sp>
        <p:nvSpPr>
          <p:cNvPr id="4" name="Content Placeholder 6">
            <a:extLst>
              <a:ext uri="{FF2B5EF4-FFF2-40B4-BE49-F238E27FC236}">
                <a16:creationId xmlns:a16="http://schemas.microsoft.com/office/drawing/2014/main" id="{921CBBDE-6A4D-7515-5276-C7B6522731B6}"/>
              </a:ext>
            </a:extLst>
          </p:cNvPr>
          <p:cNvSpPr txBox="1">
            <a:spLocks/>
          </p:cNvSpPr>
          <p:nvPr/>
        </p:nvSpPr>
        <p:spPr>
          <a:xfrm>
            <a:off x="599605" y="5495852"/>
            <a:ext cx="11128908" cy="424732"/>
          </a:xfrm>
          <a:prstGeom prst="rect">
            <a:avLst/>
          </a:prstGeom>
          <a:solidFill>
            <a:srgbClr val="FFFFFF"/>
          </a:solidFill>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latin typeface="Arial" panose="020B0604020202020204" pitchFamily="34" charset="0"/>
                <a:cs typeface="Arial" panose="020B0604020202020204" pitchFamily="34" charset="0"/>
              </a:rPr>
              <a:t>First beam in anticipated in 2023 with installation possibly in 2024</a:t>
            </a:r>
          </a:p>
        </p:txBody>
      </p:sp>
    </p:spTree>
    <p:extLst>
      <p:ext uri="{BB962C8B-B14F-4D97-AF65-F5344CB8AC3E}">
        <p14:creationId xmlns:p14="http://schemas.microsoft.com/office/powerpoint/2010/main" val="386551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311400" y="1392238"/>
            <a:ext cx="8356600" cy="4583112"/>
          </a:xfrm>
        </p:spPr>
        <p:txBody>
          <a:bodyPr/>
          <a:lstStyle/>
          <a:p>
            <a:pPr>
              <a:spcAft>
                <a:spcPts val="1200"/>
              </a:spcAft>
            </a:pPr>
            <a:r>
              <a:rPr lang="en-GB" sz="2800" dirty="0">
                <a:latin typeface="Arial" panose="020B0604020202020204" pitchFamily="34" charset="0"/>
                <a:cs typeface="Arial" panose="020B0604020202020204" pitchFamily="34" charset="0"/>
              </a:rPr>
              <a:t>FETS will demonstrate front end technologies for future high power proton drivers</a:t>
            </a:r>
          </a:p>
          <a:p>
            <a:pPr>
              <a:spcAft>
                <a:spcPts val="1200"/>
              </a:spcAft>
            </a:pPr>
            <a:r>
              <a:rPr lang="en-GB" sz="2800" dirty="0">
                <a:latin typeface="Arial" panose="020B0604020202020204" pitchFamily="34" charset="0"/>
                <a:cs typeface="Arial" panose="020B0604020202020204" pitchFamily="34" charset="0"/>
              </a:rPr>
              <a:t>High power means 18 kW @ 3 MeV </a:t>
            </a:r>
          </a:p>
          <a:p>
            <a:pPr marL="0" indent="0">
              <a:spcAft>
                <a:spcPts val="1200"/>
              </a:spcAft>
              <a:buNone/>
            </a:pPr>
            <a:r>
              <a:rPr lang="en-GB" sz="2800" dirty="0">
                <a:latin typeface="Arial" panose="020B0604020202020204" pitchFamily="34" charset="0"/>
                <a:cs typeface="Arial" panose="020B0604020202020204" pitchFamily="34" charset="0"/>
              </a:rPr>
              <a:t>		              =&gt; 1 MW @ 180 MeV</a:t>
            </a:r>
          </a:p>
          <a:p>
            <a:pPr>
              <a:spcAft>
                <a:spcPts val="1200"/>
              </a:spcAft>
            </a:pPr>
            <a:r>
              <a:rPr lang="en-GB" sz="2800" dirty="0">
                <a:latin typeface="Arial" panose="020B0604020202020204" pitchFamily="34" charset="0"/>
                <a:cs typeface="Arial" panose="020B0604020202020204" pitchFamily="34" charset="0"/>
              </a:rPr>
              <a:t>FETS is generic – many possible applications</a:t>
            </a:r>
          </a:p>
        </p:txBody>
      </p:sp>
      <p:sp>
        <p:nvSpPr>
          <p:cNvPr id="2" name="Title 1"/>
          <p:cNvSpPr>
            <a:spLocks noGrp="1"/>
          </p:cNvSpPr>
          <p:nvPr>
            <p:ph type="title" idx="4294967295"/>
          </p:nvPr>
        </p:nvSpPr>
        <p:spPr>
          <a:xfrm>
            <a:off x="1524000" y="274638"/>
            <a:ext cx="8229600" cy="1143000"/>
          </a:xfrm>
        </p:spPr>
        <p:txBody>
          <a:bodyPr/>
          <a:lstStyle/>
          <a:p>
            <a:r>
              <a:rPr lang="en-GB" dirty="0">
                <a:latin typeface="Arial" panose="020B0604020202020204" pitchFamily="34" charset="0"/>
                <a:cs typeface="Arial" panose="020B0604020202020204" pitchFamily="34" charset="0"/>
              </a:rPr>
              <a:t>Front End Test Stand</a:t>
            </a:r>
          </a:p>
        </p:txBody>
      </p:sp>
    </p:spTree>
    <p:extLst>
      <p:ext uri="{BB962C8B-B14F-4D97-AF65-F5344CB8AC3E}">
        <p14:creationId xmlns:p14="http://schemas.microsoft.com/office/powerpoint/2010/main" val="1477855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74638"/>
            <a:ext cx="8229600" cy="1143000"/>
          </a:xfrm>
        </p:spPr>
        <p:txBody>
          <a:bodyPr/>
          <a:lstStyle/>
          <a:p>
            <a:r>
              <a:rPr lang="en-GB" dirty="0">
                <a:latin typeface="Arial" panose="020B0604020202020204" pitchFamily="34" charset="0"/>
                <a:cs typeface="Arial" panose="020B0604020202020204" pitchFamily="34" charset="0"/>
              </a:rPr>
              <a:t>FETS Collaboration</a:t>
            </a:r>
          </a:p>
        </p:txBody>
      </p:sp>
      <p:pic>
        <p:nvPicPr>
          <p:cNvPr id="4"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9205" y="3962372"/>
            <a:ext cx="1730956" cy="71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9415" y="2668622"/>
            <a:ext cx="2027590" cy="78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78020" y="2800663"/>
            <a:ext cx="1761705" cy="52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1360" y="4067279"/>
            <a:ext cx="1698398" cy="50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www2.physics.ox.ac.uk/sites/default/files/imagecache/content_halfwidth/JAI-logo-square.jpg"/>
          <p:cNvPicPr>
            <a:picLocks noChangeAspect="1" noChangeArrowheads="1"/>
          </p:cNvPicPr>
          <p:nvPr/>
        </p:nvPicPr>
        <p:blipFill rotWithShape="1">
          <a:blip r:embed="rId6">
            <a:extLst>
              <a:ext uri="{28A0092B-C50C-407E-A947-70E740481C1C}">
                <a14:useLocalDpi xmlns:a14="http://schemas.microsoft.com/office/drawing/2010/main" val="0"/>
              </a:ext>
            </a:extLst>
          </a:blip>
          <a:srcRect t="25313" b="32867"/>
          <a:stretch/>
        </p:blipFill>
        <p:spPr bwMode="auto">
          <a:xfrm>
            <a:off x="7803781" y="2736074"/>
            <a:ext cx="1558815" cy="6519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67413" y="3946925"/>
            <a:ext cx="1485105" cy="741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6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2336" y="3947156"/>
            <a:ext cx="741271" cy="741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09966" y="1591166"/>
            <a:ext cx="2859519" cy="65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04217" y="1582401"/>
            <a:ext cx="2935947" cy="6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78020" y="2809431"/>
            <a:ext cx="1761705" cy="52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09966" y="1599934"/>
            <a:ext cx="2859519" cy="65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04217" y="1591169"/>
            <a:ext cx="2935947" cy="6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descr="Huddersfiel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77297" y="5236306"/>
            <a:ext cx="1952118" cy="1092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083704"/>
      </p:ext>
    </p:extLst>
  </p:cSld>
  <p:clrMapOvr>
    <a:masterClrMapping/>
  </p:clrMapOvr>
</p:sld>
</file>

<file path=ppt/theme/theme1.xml><?xml version="1.0" encoding="utf-8"?>
<a:theme xmlns:a="http://schemas.openxmlformats.org/drawingml/2006/main" name="ISIS Small Bottom Banner">
  <a:themeElements>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Small Bottom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Small Bottom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Small Bottom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Small Bottom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Small Bottom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Small Bottom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Small Bottom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Small Bottom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Small Bottom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Small Bottom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Small Bottom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Small Bottom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SIS Large Top Banner">
  <a:themeElements>
    <a:clrScheme name="ISIS Large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Large Top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Large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Large Top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Large Top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Large Top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Large Top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Large Top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Large Top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Large Top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Large Top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Large Top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Large Top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Large Top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SIS Small Top Banner">
  <a:themeElements>
    <a:clrScheme name="ISIS Small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Small Top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Small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Small Top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Small Top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Small Top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Small Top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Small Top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Small Top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Small Top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Small Top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Small Top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Small Top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Small Top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ISIS Large Bottom Banner">
  <a:themeElements>
    <a:clrScheme name="ISIS Large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Large Bottom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Large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Large Bottom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Large Bottom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Large Bottom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Large Bottom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Large Bottom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Large Bottom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Large Bottom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Large Bottom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Large Bottom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Large Bottom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Large Bottom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31355</TotalTime>
  <Words>1609</Words>
  <Application>Microsoft Office PowerPoint</Application>
  <PresentationFormat>Widescreen</PresentationFormat>
  <Paragraphs>179</Paragraphs>
  <Slides>41</Slides>
  <Notes>2</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41</vt:i4>
      </vt:variant>
    </vt:vector>
  </HeadingPairs>
  <TitlesOfParts>
    <vt:vector size="48" baseType="lpstr">
      <vt:lpstr>Arial</vt:lpstr>
      <vt:lpstr>Calibri</vt:lpstr>
      <vt:lpstr>Lucida Sans</vt:lpstr>
      <vt:lpstr>ISIS Small Bottom Banner</vt:lpstr>
      <vt:lpstr>ISIS Large Top Banner</vt:lpstr>
      <vt:lpstr>ISIS Small Top Banner</vt:lpstr>
      <vt:lpstr>ISIS Large Bottom Banner</vt:lpstr>
      <vt:lpstr>The Front End Test Stand and Pre-injector Upgrade</vt:lpstr>
      <vt:lpstr>PowerPoint Presentation</vt:lpstr>
      <vt:lpstr>PowerPoint Presentation</vt:lpstr>
      <vt:lpstr>PowerPoint Presentation</vt:lpstr>
      <vt:lpstr>PowerPoint Presentation</vt:lpstr>
      <vt:lpstr>PowerPoint Presentation</vt:lpstr>
      <vt:lpstr>PowerPoint Presentation</vt:lpstr>
      <vt:lpstr>Front End Test Stand</vt:lpstr>
      <vt:lpstr>FETS Collaboration</vt:lpstr>
      <vt:lpstr>What is FETS?</vt:lpstr>
      <vt:lpstr>H– Ion Source</vt:lpstr>
      <vt:lpstr>Low Energy Beam Transport (LEBT)</vt:lpstr>
      <vt:lpstr>LEBT Matching</vt:lpstr>
      <vt:lpstr>The FETS RFQ needs ~500 kW of RF power to excite the structure plus 175 kW to accelerate the beam. To give some overhead a 1 MW, 324 MHz klystron has been chosen.</vt:lpstr>
      <vt:lpstr>PowerPoint Presentation</vt:lpstr>
      <vt:lpstr>RFQ Power Coupler</vt:lpstr>
      <vt:lpstr>Medium Energy Beam Transport</vt:lpstr>
      <vt:lpstr>MEBT Elements</vt:lpstr>
      <vt:lpstr>MEBT Rebunching Cavities</vt:lpstr>
      <vt:lpstr>MEBT Rebunching Cavities</vt:lpstr>
      <vt:lpstr>FETS Chopper</vt:lpstr>
      <vt:lpstr>‘Fast’ Chopper</vt:lpstr>
      <vt:lpstr>‘Slow’ Chopper</vt:lpstr>
      <vt:lpstr>Chopper Beam Dumps</vt:lpstr>
      <vt:lpstr>Radiation Protection</vt:lpstr>
      <vt:lpstr>Radiation shielding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Status</vt:lpstr>
      <vt:lpstr>PowerPoint Presentation</vt:lpstr>
    </vt:vector>
  </TitlesOfParts>
  <Manager>Dan Faircloth</Manager>
  <Company>STFC RAL</Company>
  <LinksUpToDate>false</LinksUpToDate>
  <SharedDoc>false</SharedDoc>
  <HyperlinkBase>www.faircloth.info</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Front End Test Stand High Performance H- Ion Source at RAL</dc:title>
  <dc:subject>Negative Ion Sources at RAL</dc:subject>
  <dc:creator>Dan Faircloth</dc:creator>
  <cp:keywords>Ion Sources, Particle Accelerators</cp:keywords>
  <cp:lastModifiedBy>Alan Letchford</cp:lastModifiedBy>
  <cp:revision>282</cp:revision>
  <dcterms:created xsi:type="dcterms:W3CDTF">2007-08-10T08:53:48Z</dcterms:created>
  <dcterms:modified xsi:type="dcterms:W3CDTF">2022-09-29T13:47:22Z</dcterms:modified>
  <cp:category>Ion Sources</cp:category>
</cp:coreProperties>
</file>