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60" r:id="rId4"/>
    <p:sldId id="259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9" r:id="rId19"/>
    <p:sldId id="281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E84A-7D30-4E5E-9188-9646D9A75884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6443-C170-422D-BAD9-E87BF6E69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7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8C75-E872-1248-B44E-58CAAFD47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1903E-80A8-364D-AAA9-BA6B79B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" name="Picture 10" descr="Bildergebnis für university of oxford logo">
            <a:extLst>
              <a:ext uri="{FF2B5EF4-FFF2-40B4-BE49-F238E27FC236}">
                <a16:creationId xmlns:a16="http://schemas.microsoft.com/office/drawing/2014/main" id="{7414DD8E-132A-704C-B2A6-5A6E5775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60" y="6059492"/>
            <a:ext cx="2600739" cy="7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5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3645-F820-AF4C-8A86-C966CC0E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C31DD-E906-5A41-B00A-199E01A35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0762-D9F5-E44F-ACB4-86F53433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2286D-05D5-BF4F-BC40-0EEA1F9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7F69-C4C1-7443-BB01-0131E66D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07F9A-B94E-C24D-83CF-AE380E533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0CD03-9222-2148-9E96-9CE44233D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2228-EBC2-8042-8DB0-B621908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6C14-191B-0742-BA9A-62D72D07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252-F039-5949-8C08-3B269E56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694BF-E494-334B-BE35-34F34711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D8A27-AD10-A74F-AE81-CD06467C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72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5FF65-E23D-694D-AFA5-2795CE68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933" y="6322897"/>
            <a:ext cx="41148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3D3F-42FD-DD4E-B43E-0D6543EE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228" y="6322897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DF2EFCC6-1FC9-B64B-9E76-32C7CEABD3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6910EC0-C5BE-9A44-AEAE-EAB3C533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19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5363-F502-8D4E-8060-3BD27202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50DF0-15B5-484D-9C1A-DBAA6C2C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A359-A16E-B14B-BEF2-EA242FF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31B4-6CC5-294D-AA46-C454E8EC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5B85-3460-A443-960D-0F8A3D2A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D4FF-DA42-CA42-8658-5663EC50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09A4-555E-BD42-B99A-784EBE7FF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76989-BD8B-B246-8624-6C1B884EA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0E32C-DE0A-244B-ADA7-FB8561EA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92C4-73A5-CE47-B15D-D59BED52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07938-6164-7B40-923F-3DC70BC8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7A2A-CC5A-4D45-A47E-9322B942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7C376-CEDB-574A-81ED-2F8AD85E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6A25E-0617-7141-B0AD-38C1087F7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7B05F-3166-7048-9ABA-80105D491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EB295-86DC-8C45-AF0E-8BDFA6507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97225-554C-6F40-9E43-6C5EE2A9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0B16F-A420-224B-884F-4DBA22A3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E89F9-772C-D94F-A6BE-7E4955B5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F1AF-76DD-4A49-8AAA-6D4FA168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BF649-8C1F-B941-8F2D-80C3C76B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BF031-6274-BA44-AF2F-05E68BCE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ECFF0-434B-FA4E-B03B-11EDCE2B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9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553F5-BB2F-134D-B30D-EB789B5C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00BEC-8DCA-704E-BFCF-2C1F45B0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591A4-73F8-F04A-984E-C012E94F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8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2F25-6B70-8E4D-808C-DD79EB9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02EB-9E69-F141-9DE4-55470E267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BE1FE-30BB-5A47-91C6-2BE7E62FA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96CDF-BB8C-4A49-9F54-2F746CE2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C1F0E-2CFB-1646-B577-53EA04D9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08D49-C1CD-5448-90AA-96DC44BB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0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2E47-4B5A-7443-ABE4-88462176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808B5-9D94-074A-B6A8-F5AAE00F1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4B289-E33D-0E4F-82C6-A7001A75B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9C52-3C05-9D4F-96A3-A96D71DE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574F5-C395-DC41-9468-01269D1B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C7218-0873-8E4F-A635-D9F687BC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A5FD1-4797-B344-B084-F00AAF7F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B7FB-0A09-F94B-8B12-0193A76D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A15ED-0D8F-6D48-9EAE-1D83D2B6E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69E7B-981A-B346-B65D-7AE0C7C1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Max Topp-Mugglestone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1A37C-A7B1-3F4D-A0A2-1410C0493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FCC6-1FC9-B64B-9E76-32C7CEABD3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7D03C-2E6D-C142-868E-38707F9C78EA}"/>
              </a:ext>
            </a:extLst>
          </p:cNvPr>
          <p:cNvSpPr/>
          <p:nvPr/>
        </p:nvSpPr>
        <p:spPr>
          <a:xfrm>
            <a:off x="0" y="6060356"/>
            <a:ext cx="12192000" cy="797644"/>
          </a:xfrm>
          <a:prstGeom prst="rect">
            <a:avLst/>
          </a:prstGeom>
          <a:solidFill>
            <a:srgbClr val="002147"/>
          </a:solidFill>
          <a:ln>
            <a:solidFill>
              <a:srgbClr val="002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147"/>
              </a:solidFill>
            </a:endParaRPr>
          </a:p>
        </p:txBody>
      </p:sp>
      <p:pic>
        <p:nvPicPr>
          <p:cNvPr id="10" name="Picture 10" descr="Bildergebnis für university of oxford logo">
            <a:extLst>
              <a:ext uri="{FF2B5EF4-FFF2-40B4-BE49-F238E27FC236}">
                <a16:creationId xmlns:a16="http://schemas.microsoft.com/office/drawing/2014/main" id="{121EE30E-6DFE-0848-8A88-09C67BB4B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60" y="6059492"/>
            <a:ext cx="2600739" cy="7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DB6651-D762-C643-93A9-735A2B602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208"/>
            <a:ext cx="2816772" cy="8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F81111-DF1C-C64A-BA09-098BC12E3A87}"/>
              </a:ext>
            </a:extLst>
          </p:cNvPr>
          <p:cNvSpPr/>
          <p:nvPr userDrawn="1"/>
        </p:nvSpPr>
        <p:spPr>
          <a:xfrm rot="5400000">
            <a:off x="2833354" y="6043774"/>
            <a:ext cx="797643" cy="830809"/>
          </a:xfrm>
          <a:prstGeom prst="triangle">
            <a:avLst>
              <a:gd name="adj" fmla="val 51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2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B1E9-7A77-418F-8D48-4BD11E83B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Progress towards modelling of the </a:t>
            </a:r>
            <a:r>
              <a:rPr lang="en-GB" dirty="0" err="1"/>
              <a:t>vFFA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465D5-D5C1-416C-B0B7-E363AF715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Max Topp-Mugglestone</a:t>
            </a:r>
          </a:p>
        </p:txBody>
      </p:sp>
    </p:spTree>
    <p:extLst>
      <p:ext uri="{BB962C8B-B14F-4D97-AF65-F5344CB8AC3E}">
        <p14:creationId xmlns:p14="http://schemas.microsoft.com/office/powerpoint/2010/main" val="3338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0"/>
    </mc:Choice>
    <mc:Fallback xmlns="">
      <p:transition spd="slow" advTm="132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FD616D-5891-47C6-BEB3-EE61714B8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212" y="1690688"/>
            <a:ext cx="3406588" cy="4486275"/>
          </a:xfrm>
        </p:spPr>
        <p:txBody>
          <a:bodyPr/>
          <a:lstStyle/>
          <a:p>
            <a:r>
              <a:rPr lang="en-GB" dirty="0"/>
              <a:t>Field focusses in one transverse direction, defocusses in the other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048C5-5393-4312-8539-3F50AB6F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4CDE8-C712-488F-8BBC-E433805F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DA20F2-9962-4E17-A4D3-201BBD12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Quadrupole components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2082A-B602-408B-9450-A3269F08F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93" b="32658"/>
          <a:stretch/>
        </p:blipFill>
        <p:spPr>
          <a:xfrm>
            <a:off x="6096000" y="1690688"/>
            <a:ext cx="1741757" cy="17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F75AD-5A18-4DB5-93E6-A96AF62F8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9" y="1521466"/>
            <a:ext cx="5668166" cy="419158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89C8F3-4893-4FE3-B587-8C982C168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34273"/>
              </p:ext>
            </p:extLst>
          </p:nvPr>
        </p:nvGraphicFramePr>
        <p:xfrm>
          <a:off x="6096000" y="3942768"/>
          <a:ext cx="5668167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04">
                  <a:extLst>
                    <a:ext uri="{9D8B030D-6E8A-4147-A177-3AD203B41FA5}">
                      <a16:colId xmlns:a16="http://schemas.microsoft.com/office/drawing/2014/main" val="57206591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1852020717"/>
                    </a:ext>
                  </a:extLst>
                </a:gridCol>
                <a:gridCol w="2354345">
                  <a:extLst>
                    <a:ext uri="{9D8B030D-6E8A-4147-A177-3AD203B41FA5}">
                      <a16:colId xmlns:a16="http://schemas.microsoft.com/office/drawing/2014/main" val="2423234712"/>
                    </a:ext>
                  </a:extLst>
                </a:gridCol>
              </a:tblGrid>
              <a:tr h="3539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Quadrupole-only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Numerical Tune (FIXFIELD)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6918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 err="1"/>
                        <a:t>qu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932246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/>
                        <a:t>qv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02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7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267CA8-CB24-4E69-8862-CB23857A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071" y="1825625"/>
            <a:ext cx="2989729" cy="4351338"/>
          </a:xfrm>
        </p:spPr>
        <p:txBody>
          <a:bodyPr/>
          <a:lstStyle/>
          <a:p>
            <a:r>
              <a:rPr lang="en-GB" dirty="0"/>
              <a:t>Geometric focussing effect perpendicular to dipole field (aka weak focussing)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FE1D0-E725-4848-9F98-A507CE49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45967-0199-409D-AEBB-6C40AD54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0B0520-CCD4-45B3-B357-A40482D0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Dipole components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0E97F-851D-4BB2-A14D-88FD0484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6" y="1679691"/>
            <a:ext cx="5639587" cy="40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20C73-0339-429B-870E-96688FA87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049"/>
          <a:stretch/>
        </p:blipFill>
        <p:spPr>
          <a:xfrm>
            <a:off x="6477787" y="1679691"/>
            <a:ext cx="1741757" cy="194001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DC45A7-FAEC-4A62-9ED2-8C7D8734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8043"/>
              </p:ext>
            </p:extLst>
          </p:nvPr>
        </p:nvGraphicFramePr>
        <p:xfrm>
          <a:off x="6096000" y="3942768"/>
          <a:ext cx="5668167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04">
                  <a:extLst>
                    <a:ext uri="{9D8B030D-6E8A-4147-A177-3AD203B41FA5}">
                      <a16:colId xmlns:a16="http://schemas.microsoft.com/office/drawing/2014/main" val="57206591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1852020717"/>
                    </a:ext>
                  </a:extLst>
                </a:gridCol>
                <a:gridCol w="2354345">
                  <a:extLst>
                    <a:ext uri="{9D8B030D-6E8A-4147-A177-3AD203B41FA5}">
                      <a16:colId xmlns:a16="http://schemas.microsoft.com/office/drawing/2014/main" val="2423234712"/>
                    </a:ext>
                  </a:extLst>
                </a:gridCol>
              </a:tblGrid>
              <a:tr h="3539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Quad+dipole</a:t>
                      </a:r>
                      <a:r>
                        <a:rPr lang="en-GB" dirty="0"/>
                        <a:t>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Numerical Tune (FIXFIELD)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6918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 err="1"/>
                        <a:t>qu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932246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/>
                        <a:t>qv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02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61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0CBDE5-3FFD-4EC3-A159-502C0D0179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7477" y="1342734"/>
                <a:ext cx="5086323" cy="4633331"/>
              </a:xfrm>
            </p:spPr>
            <p:txBody>
              <a:bodyPr/>
              <a:lstStyle/>
              <a:p>
                <a:r>
                  <a:rPr lang="en-GB" dirty="0"/>
                  <a:t>Fields collinear with orbit</a:t>
                </a:r>
              </a:p>
              <a:p>
                <a:pPr lvl="1"/>
                <a:r>
                  <a:rPr lang="en-GB" dirty="0"/>
                  <a:t>Induce a rotation of the transverse optical planes around the closed orbit – ‘Larmor rotation’ 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0CBDE5-3FFD-4EC3-A159-502C0D0179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7477" y="1342734"/>
                <a:ext cx="5086323" cy="4633331"/>
              </a:xfrm>
              <a:blipFill>
                <a:blip r:embed="rId2"/>
                <a:stretch>
                  <a:fillRect l="-2156" t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923B2-1A1F-46FF-8894-98E0B647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F6D-0584-49EA-9A78-162474C2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CA4CC1-130F-43BD-9553-08948EC1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Longitudinal field components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482F7E-AB35-40D8-B519-FB8582DCC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9238"/>
              </p:ext>
            </p:extLst>
          </p:nvPr>
        </p:nvGraphicFramePr>
        <p:xfrm>
          <a:off x="6096000" y="3942768"/>
          <a:ext cx="5668167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04">
                  <a:extLst>
                    <a:ext uri="{9D8B030D-6E8A-4147-A177-3AD203B41FA5}">
                      <a16:colId xmlns:a16="http://schemas.microsoft.com/office/drawing/2014/main" val="57206591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1852020717"/>
                    </a:ext>
                  </a:extLst>
                </a:gridCol>
                <a:gridCol w="2354345">
                  <a:extLst>
                    <a:ext uri="{9D8B030D-6E8A-4147-A177-3AD203B41FA5}">
                      <a16:colId xmlns:a16="http://schemas.microsoft.com/office/drawing/2014/main" val="2423234712"/>
                    </a:ext>
                  </a:extLst>
                </a:gridCol>
              </a:tblGrid>
              <a:tr h="3539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Quad+dipole+longitudinal</a:t>
                      </a:r>
                      <a:r>
                        <a:rPr lang="en-GB" dirty="0"/>
                        <a:t>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Numerical Tune (FIXFIELD)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6918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 err="1"/>
                        <a:t>qu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932246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/>
                        <a:t>qv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02001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5D85C83-8247-41EF-8B76-8D151996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3" y="1342734"/>
            <a:ext cx="5496692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D4B9F-0506-462E-8068-95031319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634" y="1825625"/>
            <a:ext cx="3514165" cy="4351338"/>
          </a:xfrm>
        </p:spPr>
        <p:txBody>
          <a:bodyPr/>
          <a:lstStyle/>
          <a:p>
            <a:r>
              <a:rPr lang="en-GB" dirty="0"/>
              <a:t>Imparts angular momentum to the beam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A8BB-A070-4482-8A40-640FCEE2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73DB-6699-44E0-B002-0A6C2ABF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D056D8-D418-4634-9DA3-303F0744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Radial field components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484717-6525-42CB-B52F-E8258A41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62441"/>
              </p:ext>
            </p:extLst>
          </p:nvPr>
        </p:nvGraphicFramePr>
        <p:xfrm>
          <a:off x="6096000" y="3942768"/>
          <a:ext cx="5668167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04">
                  <a:extLst>
                    <a:ext uri="{9D8B030D-6E8A-4147-A177-3AD203B41FA5}">
                      <a16:colId xmlns:a16="http://schemas.microsoft.com/office/drawing/2014/main" val="57206591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1852020717"/>
                    </a:ext>
                  </a:extLst>
                </a:gridCol>
                <a:gridCol w="2354345">
                  <a:extLst>
                    <a:ext uri="{9D8B030D-6E8A-4147-A177-3AD203B41FA5}">
                      <a16:colId xmlns:a16="http://schemas.microsoft.com/office/drawing/2014/main" val="2423234712"/>
                    </a:ext>
                  </a:extLst>
                </a:gridCol>
              </a:tblGrid>
              <a:tr h="3539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Quad+dipole+longitudinal+radial</a:t>
                      </a:r>
                      <a:r>
                        <a:rPr lang="en-GB" dirty="0"/>
                        <a:t>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Numerical Tune (FIXFIELD)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6918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 err="1"/>
                        <a:t>qu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932246"/>
                  </a:ext>
                </a:extLst>
              </a:tr>
              <a:tr h="353962">
                <a:tc>
                  <a:txBody>
                    <a:bodyPr/>
                    <a:lstStyle/>
                    <a:p>
                      <a:r>
                        <a:rPr lang="en-GB" dirty="0"/>
                        <a:t>qv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02001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3B9A1A2-8390-43DD-894E-54F70676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3" y="1551438"/>
            <a:ext cx="5563376" cy="4239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6F60B-66AF-479E-8450-0F73A4FA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83" y="1480112"/>
            <a:ext cx="1682860" cy="1784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6CF1B2-63BF-4436-9940-BA38C9276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526" y="3264830"/>
            <a:ext cx="1371791" cy="54300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99C10DE-5764-40D7-AE0C-9378B41D727A}"/>
              </a:ext>
            </a:extLst>
          </p:cNvPr>
          <p:cNvSpPr/>
          <p:nvPr/>
        </p:nvSpPr>
        <p:spPr>
          <a:xfrm>
            <a:off x="1089212" y="1543632"/>
            <a:ext cx="430306" cy="281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3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2D5C3-E823-4FB3-A543-1E19FDE2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389"/>
            <a:ext cx="10515600" cy="5661574"/>
          </a:xfrm>
        </p:spPr>
        <p:txBody>
          <a:bodyPr/>
          <a:lstStyle/>
          <a:p>
            <a:r>
              <a:rPr lang="en-GB" dirty="0"/>
              <a:t>To demonstrate robustness of method across parameter space: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70E68-BB95-4432-A7ED-A9BD4248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9620E-DA91-4220-8E28-D885B607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D7363-8EB1-4A40-ACF0-5C861F4B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67" y="1008503"/>
            <a:ext cx="8158266" cy="48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929BF9-D99B-4665-A8ED-CA1C0AF3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1"/>
            <a:ext cx="10515600" cy="2747962"/>
          </a:xfrm>
        </p:spPr>
        <p:txBody>
          <a:bodyPr>
            <a:normAutofit/>
          </a:bodyPr>
          <a:lstStyle/>
          <a:p>
            <a:r>
              <a:rPr lang="en-GB" i="1" dirty="0"/>
              <a:t>All</a:t>
            </a:r>
            <a:r>
              <a:rPr lang="en-GB" dirty="0"/>
              <a:t> field elements critical to reconstructing accurate tune in both planes</a:t>
            </a:r>
          </a:p>
          <a:p>
            <a:endParaRPr lang="en-GB" dirty="0"/>
          </a:p>
          <a:p>
            <a:r>
              <a:rPr lang="en-GB" dirty="0"/>
              <a:t>Can we quantify the importance of each element?</a:t>
            </a:r>
          </a:p>
          <a:p>
            <a:r>
              <a:rPr lang="en-GB" dirty="0"/>
              <a:t>Can we explore how this changes across the parameter space?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863DD-6ED9-433E-9AC3-1C18E267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035A9-A34D-4455-A184-0CA5FC35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94AB51-B75A-422C-91A0-F3F297C7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E47D06-4326-4010-903D-16707141C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22087"/>
              </p:ext>
            </p:extLst>
          </p:nvPr>
        </p:nvGraphicFramePr>
        <p:xfrm>
          <a:off x="838198" y="1587615"/>
          <a:ext cx="10515602" cy="1288936"/>
        </p:xfrm>
        <a:graphic>
          <a:graphicData uri="http://schemas.openxmlformats.org/drawingml/2006/table">
            <a:tbl>
              <a:tblPr/>
              <a:tblGrid>
                <a:gridCol w="545380">
                  <a:extLst>
                    <a:ext uri="{9D8B030D-6E8A-4147-A177-3AD203B41FA5}">
                      <a16:colId xmlns:a16="http://schemas.microsoft.com/office/drawing/2014/main" val="731352329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1812722292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860322718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2884721321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3410667472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3448489829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2868183436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1968761625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4016932402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2701097572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1269431760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910822682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2765776049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3233531332"/>
                    </a:ext>
                  </a:extLst>
                </a:gridCol>
                <a:gridCol w="673203">
                  <a:extLst>
                    <a:ext uri="{9D8B030D-6E8A-4147-A177-3AD203B41FA5}">
                      <a16:colId xmlns:a16="http://schemas.microsoft.com/office/drawing/2014/main" val="4182784410"/>
                    </a:ext>
                  </a:extLst>
                </a:gridCol>
                <a:gridCol w="545380">
                  <a:extLst>
                    <a:ext uri="{9D8B030D-6E8A-4147-A177-3AD203B41FA5}">
                      <a16:colId xmlns:a16="http://schemas.microsoft.com/office/drawing/2014/main" val="2312434167"/>
                    </a:ext>
                  </a:extLst>
                </a:gridCol>
              </a:tblGrid>
              <a:tr h="782206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54" marR="8554" marT="855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8554" marR="8554" marT="85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554" marR="8554" marT="85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8554" marR="8554" marT="85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8554" marR="8554" marT="855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Q+D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Q+L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D+L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Q+D+L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Q+D+R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Q+L+R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D+L+R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Q+D+L+R</a:t>
                      </a:r>
                    </a:p>
                  </a:txBody>
                  <a:tcPr marL="8554" marR="8554" marT="8554" marB="0" vert="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37716"/>
                  </a:ext>
                </a:extLst>
              </a:tr>
              <a:tr h="171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54" marR="8554" marT="855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E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70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26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2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E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00532"/>
                  </a:ext>
                </a:extLst>
              </a:tr>
              <a:tr h="1710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qv</a:t>
                      </a:r>
                    </a:p>
                  </a:txBody>
                  <a:tcPr marL="8554" marR="8554" marT="855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E5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A4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5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53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9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175032-676E-4E08-A3DA-8E186AA13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Measure multipoles and construct optics as in Harmonic Analysis scheme outlined earlier</a:t>
                </a:r>
              </a:p>
              <a:p>
                <a:r>
                  <a:rPr lang="en-GB" dirty="0"/>
                  <a:t>Take optical model and adjust strength of individual multipole by given amount </a:t>
                </a:r>
              </a:p>
              <a:p>
                <a:pPr lvl="1"/>
                <a:r>
                  <a:rPr lang="en-GB" dirty="0"/>
                  <a:t>E.g. rerun kick-drift integration with quadrupole strength tweaked by 10%</a:t>
                </a:r>
              </a:p>
              <a:p>
                <a:r>
                  <a:rPr lang="en-GB" dirty="0"/>
                  <a:t>Measure change in u and v tune and normalise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Record data across the parameter space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Rough way of ‘quantifying’ importance of each field element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B175032-676E-4E08-A3DA-8E186AA13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E70D1-4386-4032-8DB4-229BA122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09EE6-CC23-4391-BF8C-723F89E9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EDF299-47C1-4C48-BF08-99E7C842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Multipole Element Significance Study</a:t>
            </a:r>
          </a:p>
        </p:txBody>
      </p:sp>
    </p:spTree>
    <p:extLst>
      <p:ext uri="{BB962C8B-B14F-4D97-AF65-F5344CB8AC3E}">
        <p14:creationId xmlns:p14="http://schemas.microsoft.com/office/powerpoint/2010/main" val="411228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40072-31B5-4492-99DF-2292EBF4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21C48-94D9-4B49-AB73-BA93BF68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92A8CE-B049-4868-9C53-872CA725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Multipole Element Significance Study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02B14F-A5E0-481B-A978-F784340B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6175" cy="4351338"/>
          </a:xfrm>
        </p:spPr>
        <p:txBody>
          <a:bodyPr/>
          <a:lstStyle/>
          <a:p>
            <a:r>
              <a:rPr lang="en-GB" dirty="0"/>
              <a:t>Evolution of harmonic analysis for straight triplet </a:t>
            </a:r>
            <a:r>
              <a:rPr lang="en-GB" dirty="0" err="1"/>
              <a:t>vFFA</a:t>
            </a:r>
            <a:r>
              <a:rPr lang="en-GB" dirty="0"/>
              <a:t> across upper stability region</a:t>
            </a:r>
          </a:p>
          <a:p>
            <a:endParaRPr lang="en-GB" dirty="0"/>
          </a:p>
          <a:p>
            <a:r>
              <a:rPr lang="en-GB" dirty="0"/>
              <a:t>FETS-</a:t>
            </a:r>
            <a:r>
              <a:rPr lang="en-GB" dirty="0" err="1"/>
              <a:t>vFFA</a:t>
            </a:r>
            <a:r>
              <a:rPr lang="en-GB" dirty="0"/>
              <a:t> operates in lower stability region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CB77F-AA07-44B6-88BD-B3EEAD7B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87" y="1343545"/>
            <a:ext cx="6953579" cy="44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55803D-FCDC-4A19-86CA-C06328C5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228" y="1825625"/>
            <a:ext cx="4645572" cy="4351338"/>
          </a:xfrm>
        </p:spPr>
        <p:txBody>
          <a:bodyPr/>
          <a:lstStyle/>
          <a:p>
            <a:r>
              <a:rPr lang="en-GB" dirty="0"/>
              <a:t>FETS baseline parameter scan</a:t>
            </a:r>
          </a:p>
          <a:p>
            <a:r>
              <a:rPr lang="en-GB" dirty="0"/>
              <a:t>Lower stability region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Agreement isn’t quite as good as the previous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1D526-6F96-4812-B403-002528EA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2E0A2-E04B-4A13-8595-885951D4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9F2EB1-8573-4B47-A0EB-712FACB6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Harmonic analysis of FETS baseline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696A2-1FDD-4E25-8F64-89F0BCC9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38" y="1523707"/>
            <a:ext cx="5725324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7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0DC68E-A224-427E-A593-756D1382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825625"/>
            <a:ext cx="4800600" cy="4351338"/>
          </a:xfrm>
        </p:spPr>
        <p:txBody>
          <a:bodyPr/>
          <a:lstStyle/>
          <a:p>
            <a:r>
              <a:rPr lang="en-GB" dirty="0"/>
              <a:t>Dominated by longitudinal fields</a:t>
            </a:r>
          </a:p>
          <a:p>
            <a:r>
              <a:rPr lang="en-GB" dirty="0"/>
              <a:t>Radial fields have similar order of effect to quadrupole</a:t>
            </a:r>
          </a:p>
          <a:p>
            <a:endParaRPr lang="en-GB" dirty="0"/>
          </a:p>
          <a:p>
            <a:r>
              <a:rPr lang="en-GB" dirty="0" err="1"/>
              <a:t>Dqu</a:t>
            </a:r>
            <a:r>
              <a:rPr lang="en-GB" dirty="0"/>
              <a:t> appears to decrease with increasing longitudinal field! </a:t>
            </a:r>
          </a:p>
          <a:p>
            <a:pPr lvl="1"/>
            <a:r>
              <a:rPr lang="en-GB" dirty="0"/>
              <a:t>Interesting effect of Larmor angle?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4C875-EAB5-4035-8D7C-2EA80DE0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EB67E-F655-455E-A6A0-1A0E84DE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92C998-A1AF-4632-9A09-64AC1356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results from FETS baseline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CFDEB-B662-44CA-B787-2FC3D995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9153"/>
            <a:ext cx="5586838" cy="44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8151-367E-4DE7-BFCC-03A8BDC4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 to the </a:t>
            </a:r>
            <a:r>
              <a:rPr lang="en-GB" dirty="0" err="1"/>
              <a:t>vFFA</a:t>
            </a:r>
            <a:endParaRPr lang="en-GB" dirty="0"/>
          </a:p>
          <a:p>
            <a:pPr lvl="1"/>
            <a:r>
              <a:rPr lang="en-GB" dirty="0"/>
              <a:t>Hamiltonians</a:t>
            </a:r>
          </a:p>
          <a:p>
            <a:pPr lvl="1"/>
            <a:r>
              <a:rPr lang="en-GB" dirty="0"/>
              <a:t>Closed orbits</a:t>
            </a:r>
          </a:p>
          <a:p>
            <a:pPr lvl="1"/>
            <a:endParaRPr lang="en-GB" dirty="0"/>
          </a:p>
          <a:p>
            <a:r>
              <a:rPr lang="en-GB" dirty="0"/>
              <a:t>Optical components &amp; Harmonic Analysis</a:t>
            </a:r>
          </a:p>
          <a:p>
            <a:pPr lvl="1"/>
            <a:r>
              <a:rPr lang="en-GB" dirty="0"/>
              <a:t>Overview</a:t>
            </a:r>
          </a:p>
          <a:p>
            <a:pPr lvl="1"/>
            <a:r>
              <a:rPr lang="en-GB" dirty="0"/>
              <a:t>Numerical study</a:t>
            </a:r>
          </a:p>
          <a:p>
            <a:pPr lvl="1"/>
            <a:endParaRPr lang="en-GB" dirty="0"/>
          </a:p>
          <a:p>
            <a:r>
              <a:rPr lang="en-GB" dirty="0"/>
              <a:t>Next steps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D6FD9-A49F-413F-B49E-535EE6D4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3AF3-1F70-4243-A48C-263A2C64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2933" y="632289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Max Topp-Mugglestone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5A3ED-9775-4706-89EA-ADD999AA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EFCC6-1FC9-B64B-9E76-32C7CEABD3AB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3"/>
    </mc:Choice>
    <mc:Fallback xmlns="">
      <p:transition spd="slow" advTm="230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CBFC77-4FA6-4A28-A54F-A10945718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Lattice dominated by longitudinal fields at low m</a:t>
            </a:r>
          </a:p>
          <a:p>
            <a:endParaRPr lang="en-GB" dirty="0"/>
          </a:p>
          <a:p>
            <a:r>
              <a:rPr lang="en-GB" dirty="0"/>
              <a:t>This </a:t>
            </a:r>
            <a:r>
              <a:rPr lang="en-GB" dirty="0" err="1"/>
              <a:t>dq</a:t>
            </a:r>
            <a:r>
              <a:rPr lang="en-GB" dirty="0"/>
              <a:t>/q metric is limited:</a:t>
            </a:r>
          </a:p>
          <a:p>
            <a:pPr lvl="1"/>
            <a:r>
              <a:rPr lang="en-GB" dirty="0"/>
              <a:t>Useful for comparing regions of parameter space</a:t>
            </a:r>
          </a:p>
          <a:p>
            <a:pPr lvl="1"/>
            <a:r>
              <a:rPr lang="en-GB" dirty="0"/>
              <a:t>Could be used to classify regimes of behaviour for a machine</a:t>
            </a:r>
          </a:p>
          <a:p>
            <a:pPr lvl="1"/>
            <a:r>
              <a:rPr lang="en-GB" dirty="0"/>
              <a:t>Doesn’t give the full picture of how the optics behave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5A6CC-040F-4238-9132-AC7DFC2E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17ACF-3ED7-45C9-ADAF-0F89937F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54ED4F-8081-4AA2-9BCB-BC937FD3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6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E6421-E74C-4800-ADC2-1D96C495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Effect of dipole and quadrupole focussing well-understood</a:t>
            </a:r>
          </a:p>
          <a:p>
            <a:r>
              <a:rPr lang="en-GB" dirty="0"/>
              <a:t>Effect of longitudinal field can be expressed in terms of Larmor rotation</a:t>
            </a:r>
          </a:p>
          <a:p>
            <a:r>
              <a:rPr lang="en-GB" dirty="0"/>
              <a:t>How do we understand the influence of the radial field?</a:t>
            </a:r>
          </a:p>
          <a:p>
            <a:endParaRPr lang="en-GB" dirty="0"/>
          </a:p>
          <a:p>
            <a:r>
              <a:rPr lang="en-GB" dirty="0"/>
              <a:t>Further exploration of </a:t>
            </a:r>
            <a:r>
              <a:rPr lang="en-GB" dirty="0" err="1"/>
              <a:t>vFFA</a:t>
            </a:r>
            <a:r>
              <a:rPr lang="en-GB" dirty="0"/>
              <a:t> parameter space needed</a:t>
            </a:r>
          </a:p>
          <a:p>
            <a:pPr lvl="1"/>
            <a:r>
              <a:rPr lang="en-GB" dirty="0"/>
              <a:t>Can we define ‘fringe-dominated’ and ‘magnet-dominated’ regimes?</a:t>
            </a:r>
          </a:p>
          <a:p>
            <a:r>
              <a:rPr lang="en-GB" dirty="0"/>
              <a:t>Can we design a planar </a:t>
            </a:r>
            <a:r>
              <a:rPr lang="en-GB" dirty="0" err="1"/>
              <a:t>vFFA</a:t>
            </a:r>
            <a:r>
              <a:rPr lang="en-GB" dirty="0"/>
              <a:t>? </a:t>
            </a:r>
          </a:p>
          <a:p>
            <a:pPr lvl="1"/>
            <a:r>
              <a:rPr lang="en-GB" dirty="0"/>
              <a:t>What is the influence of longitudinal and radial fields in this case?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94EF3-AD57-4455-A830-3392A9F5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CED6E-92CF-4DAF-97EB-E11EF470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E003DF-D160-44CD-B756-C15AAD80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558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153094-51ED-41F9-BCD4-54FC82B4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Apply harmonic study generally in FFA machines (</a:t>
            </a:r>
            <a:r>
              <a:rPr lang="en-GB" dirty="0" err="1"/>
              <a:t>hFFA</a:t>
            </a:r>
            <a:r>
              <a:rPr lang="en-GB" dirty="0"/>
              <a:t> etc…) </a:t>
            </a:r>
          </a:p>
          <a:p>
            <a:r>
              <a:rPr lang="en-GB" dirty="0"/>
              <a:t>Further coupling study in </a:t>
            </a:r>
            <a:r>
              <a:rPr lang="en-GB" dirty="0" err="1"/>
              <a:t>vFFA</a:t>
            </a:r>
            <a:endParaRPr lang="en-GB" dirty="0"/>
          </a:p>
          <a:p>
            <a:r>
              <a:rPr lang="en-GB" dirty="0"/>
              <a:t>Use results of </a:t>
            </a:r>
            <a:r>
              <a:rPr lang="en-GB" dirty="0" err="1"/>
              <a:t>vFFA</a:t>
            </a:r>
            <a:r>
              <a:rPr lang="en-GB" dirty="0"/>
              <a:t> study to inform further modelling from an analytic perspective</a:t>
            </a:r>
          </a:p>
          <a:p>
            <a:r>
              <a:rPr lang="en-GB" dirty="0"/>
              <a:t>Possible future study of harmonic elements on other properties of the accelerator</a:t>
            </a:r>
          </a:p>
          <a:p>
            <a:pPr lvl="1"/>
            <a:r>
              <a:rPr lang="en-GB" dirty="0"/>
              <a:t>E.g. dynamic aperture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EE4CC-75E7-4E64-983E-561DE69F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354C-302C-46A6-BE64-8CD419F3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4B0B9C-516A-42B3-A09C-3FF46C50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38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810450-283E-428B-A97B-A1B076C59A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2933" y="365124"/>
                <a:ext cx="6594392" cy="558707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Successive higher energy orbits are stacked vertically</a:t>
                </a:r>
              </a:p>
              <a:p>
                <a:r>
                  <a:rPr lang="en-GB" dirty="0"/>
                  <a:t>Constant tune achieved by condition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𝑚𝑦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Advantages</a:t>
                </a:r>
              </a:p>
              <a:p>
                <a:pPr lvl="1"/>
                <a:r>
                  <a:rPr lang="en-GB" dirty="0"/>
                  <a:t>Strong focussing</a:t>
                </a:r>
              </a:p>
              <a:p>
                <a:pPr lvl="1"/>
                <a:r>
                  <a:rPr lang="en-GB" dirty="0"/>
                  <a:t>Near-isochronous</a:t>
                </a:r>
              </a:p>
              <a:p>
                <a:r>
                  <a:rPr lang="en-GB" dirty="0"/>
                  <a:t>But… 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Magnetic fields from scaling law imply complicated optics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810450-283E-428B-A97B-A1B076C59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2933" y="365124"/>
                <a:ext cx="6594392" cy="5587075"/>
              </a:xfrm>
              <a:blipFill>
                <a:blip r:embed="rId2"/>
                <a:stretch>
                  <a:fillRect l="-1664" t="-1856" b="-1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4352C-2908-49F0-9567-1294EF51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59BDA-F94B-4F79-9AC0-2AF88B77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F7FD4D-6DC1-4E22-B227-4F7724BA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vFFA</a:t>
            </a:r>
            <a:r>
              <a:rPr lang="en-GB" dirty="0"/>
              <a:t> Concept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F6CD390-43B6-4FE6-9FAD-5FCFEC1AC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r="29679"/>
          <a:stretch/>
        </p:blipFill>
        <p:spPr>
          <a:xfrm>
            <a:off x="17425" y="1384720"/>
            <a:ext cx="4935575" cy="4567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C7E06-C3B0-486D-841C-859A9B4EB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82"/>
          <a:stretch/>
        </p:blipFill>
        <p:spPr>
          <a:xfrm>
            <a:off x="6572822" y="3429000"/>
            <a:ext cx="3014012" cy="15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E1AFD5-8910-4258-8397-7295FD0AF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</a:t>
                </a:r>
                <a:r>
                  <a:rPr lang="en-GB" dirty="0" err="1"/>
                  <a:t>hFFA</a:t>
                </a:r>
                <a:r>
                  <a:rPr lang="en-GB" dirty="0"/>
                  <a:t>, we have the following Hamiltonian: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Is there an equivalent for the </a:t>
                </a:r>
                <a:r>
                  <a:rPr lang="en-GB" dirty="0" err="1"/>
                  <a:t>vFFA</a:t>
                </a:r>
                <a:r>
                  <a:rPr lang="en-GB" dirty="0"/>
                  <a:t>?</a:t>
                </a:r>
              </a:p>
              <a:p>
                <a:pPr marL="0" indent="0">
                  <a:buNone/>
                </a:pPr>
                <a:r>
                  <a:rPr lang="en-GB" sz="1600" dirty="0"/>
                  <a:t>      (Question asked by Thomas at the FFA school)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E1AFD5-8910-4258-8397-7295FD0AF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08F0B-A6A7-4EF7-B04E-4CFC116C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15014-DDFD-4420-B249-3950BDEE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CF1089-E124-4987-BCE6-C86E663C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Approaching the </a:t>
            </a:r>
            <a:r>
              <a:rPr lang="en-GB" dirty="0" err="1"/>
              <a:t>vFFA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67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314DC-D9E2-4CDB-9B65-029B56E8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338" y="3266303"/>
            <a:ext cx="10515600" cy="2585266"/>
          </a:xfrm>
        </p:spPr>
        <p:txBody>
          <a:bodyPr>
            <a:normAutofit/>
          </a:bodyPr>
          <a:lstStyle/>
          <a:p>
            <a:r>
              <a:rPr lang="en-GB" dirty="0"/>
              <a:t>Only applicable on the midplane</a:t>
            </a:r>
          </a:p>
          <a:p>
            <a:r>
              <a:rPr lang="en-GB" dirty="0"/>
              <a:t>Does not include fringe fields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closed orbit for a </a:t>
            </a:r>
            <a:r>
              <a:rPr lang="en-GB" dirty="0" err="1"/>
              <a:t>vFFA</a:t>
            </a:r>
            <a:r>
              <a:rPr lang="en-GB" dirty="0"/>
              <a:t> cannot exist on the midplane*</a:t>
            </a:r>
          </a:p>
          <a:p>
            <a:r>
              <a:rPr lang="en-GB" dirty="0"/>
              <a:t>Fringe fields dominate magnets in FETS-</a:t>
            </a:r>
            <a:r>
              <a:rPr lang="en-GB" dirty="0" err="1"/>
              <a:t>vFFA</a:t>
            </a:r>
            <a:r>
              <a:rPr lang="en-GB" dirty="0"/>
              <a:t> and ISIS-II designs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B2F91-5166-4093-8799-044CB1CB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CF0D4-574E-4D62-B520-F0F1CBDC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824344-BEFC-4B53-9E8A-BCCB1F08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Fundamental </a:t>
            </a:r>
            <a:r>
              <a:rPr lang="en-GB" dirty="0" err="1"/>
              <a:t>vFFA</a:t>
            </a:r>
            <a:r>
              <a:rPr lang="en-GB" dirty="0"/>
              <a:t>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6109DC-D5F7-4ACD-AF7E-F7B0D2249C8C}"/>
                  </a:ext>
                </a:extLst>
              </p:cNvPr>
              <p:cNvSpPr txBox="1"/>
              <p:nvPr/>
            </p:nvSpPr>
            <p:spPr>
              <a:xfrm>
                <a:off x="4375945" y="1836622"/>
                <a:ext cx="2927147" cy="719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6109DC-D5F7-4ACD-AF7E-F7B0D2249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45" y="1836622"/>
                <a:ext cx="2927147" cy="719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B550F3-BE1F-4D6E-832F-1158862C2DEF}"/>
              </a:ext>
            </a:extLst>
          </p:cNvPr>
          <p:cNvSpPr txBox="1"/>
          <p:nvPr/>
        </p:nvSpPr>
        <p:spPr>
          <a:xfrm>
            <a:off x="721821" y="2743083"/>
            <a:ext cx="416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Very simple and neat, but…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37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2CF580-3B9F-411E-8537-F71A0139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485"/>
            <a:ext cx="5870028" cy="4351338"/>
          </a:xfrm>
        </p:spPr>
        <p:txBody>
          <a:bodyPr>
            <a:normAutofit/>
          </a:bodyPr>
          <a:lstStyle/>
          <a:p>
            <a:r>
              <a:rPr lang="en-GB" dirty="0" err="1"/>
              <a:t>hFFA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Plane of curvature coplanar with magnet midplane</a:t>
            </a:r>
          </a:p>
          <a:p>
            <a:r>
              <a:rPr lang="en-GB" dirty="0" err="1"/>
              <a:t>vFFA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Plane of curvature perpendicular to magnet midplane</a:t>
            </a:r>
          </a:p>
          <a:p>
            <a:pPr lvl="1"/>
            <a:r>
              <a:rPr lang="en-GB" dirty="0"/>
              <a:t>Orbit cannot be confined to magnet midplane*</a:t>
            </a:r>
          </a:p>
          <a:p>
            <a:pPr lvl="2"/>
            <a:r>
              <a:rPr lang="en-GB" dirty="0"/>
              <a:t>Orbits are non-planar!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*This </a:t>
            </a:r>
            <a:r>
              <a:rPr lang="en-GB" sz="1400" i="1" dirty="0"/>
              <a:t>may</a:t>
            </a:r>
            <a:r>
              <a:rPr lang="en-GB" sz="1400" dirty="0"/>
              <a:t> not be the case for </a:t>
            </a:r>
            <a:r>
              <a:rPr lang="en-GB" sz="1400" i="1" dirty="0"/>
              <a:t>certain</a:t>
            </a:r>
            <a:r>
              <a:rPr lang="en-GB" sz="1400" dirty="0"/>
              <a:t> sector </a:t>
            </a:r>
            <a:r>
              <a:rPr lang="en-GB" sz="1400" dirty="0" err="1"/>
              <a:t>vFFAs</a:t>
            </a:r>
            <a:r>
              <a:rPr lang="en-GB" sz="1400" dirty="0"/>
              <a:t>… </a:t>
            </a:r>
            <a:endParaRPr lang="en-GB" sz="14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D5507-1046-4F04-9CE6-EA94221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9473D-A1AB-4D1F-A7EB-92DD10E6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F69F5-F133-4AFA-84A8-7BBB3FDF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128"/>
            <a:ext cx="10515600" cy="1325563"/>
          </a:xfrm>
        </p:spPr>
        <p:txBody>
          <a:bodyPr/>
          <a:lstStyle/>
          <a:p>
            <a:r>
              <a:rPr lang="en-GB" dirty="0"/>
              <a:t>A Word on </a:t>
            </a:r>
            <a:r>
              <a:rPr lang="en-GB" dirty="0" err="1"/>
              <a:t>vFFA</a:t>
            </a:r>
            <a:r>
              <a:rPr lang="en-GB" dirty="0"/>
              <a:t> closed orbits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6472F-7D59-45FF-9793-8D118EF73A60}"/>
              </a:ext>
            </a:extLst>
          </p:cNvPr>
          <p:cNvSpPr txBox="1"/>
          <p:nvPr/>
        </p:nvSpPr>
        <p:spPr>
          <a:xfrm>
            <a:off x="3109999" y="5123936"/>
            <a:ext cx="719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Our </a:t>
            </a:r>
            <a:r>
              <a:rPr lang="en-GB" sz="2400" dirty="0" err="1"/>
              <a:t>vFFA</a:t>
            </a:r>
            <a:r>
              <a:rPr lang="en-GB" sz="2400" dirty="0"/>
              <a:t> Hamiltonian needs to reflect these properties!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BFCFCF-B5B9-4ECC-8E1C-163AA5882227}"/>
              </a:ext>
            </a:extLst>
          </p:cNvPr>
          <p:cNvGrpSpPr/>
          <p:nvPr/>
        </p:nvGrpSpPr>
        <p:grpSpPr>
          <a:xfrm>
            <a:off x="7422200" y="702487"/>
            <a:ext cx="2306687" cy="3429000"/>
            <a:chOff x="7661097" y="0"/>
            <a:chExt cx="3841552" cy="5279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0E30A1-F886-44FB-8073-8CCDE7587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1097" y="0"/>
              <a:ext cx="3841552" cy="5279188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591AFE9-E64B-4105-A724-E3F135B16643}"/>
                </a:ext>
              </a:extLst>
            </p:cNvPr>
            <p:cNvCxnSpPr/>
            <p:nvPr/>
          </p:nvCxnSpPr>
          <p:spPr>
            <a:xfrm flipV="1">
              <a:off x="8265670" y="844839"/>
              <a:ext cx="0" cy="3851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CF5FEB-8A7F-48B0-94B8-48D482C27539}"/>
                </a:ext>
              </a:extLst>
            </p:cNvPr>
            <p:cNvSpPr txBox="1"/>
            <p:nvPr/>
          </p:nvSpPr>
          <p:spPr>
            <a:xfrm>
              <a:off x="8219490" y="854075"/>
              <a:ext cx="264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y</a:t>
              </a:r>
              <a:endParaRPr lang="en-GB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23EC1-11B6-4C29-8D86-8BCD2E1C69E8}"/>
                </a:ext>
              </a:extLst>
            </p:cNvPr>
            <p:cNvSpPr txBox="1"/>
            <p:nvPr/>
          </p:nvSpPr>
          <p:spPr>
            <a:xfrm rot="19695310">
              <a:off x="9313755" y="794903"/>
              <a:ext cx="1295308" cy="426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Midplane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F2FF7F-DF48-4CB6-9455-CE823771FF3A}"/>
                    </a:ext>
                  </a:extLst>
                </p:cNvPr>
                <p:cNvSpPr txBox="1"/>
                <p:nvPr/>
              </p:nvSpPr>
              <p:spPr>
                <a:xfrm>
                  <a:off x="9380048" y="3213716"/>
                  <a:ext cx="3702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F2FF7F-DF48-4CB6-9455-CE823771FF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048" y="3213716"/>
                  <a:ext cx="370230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8889" b="-641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CBE3DA-B82C-46A9-ADD7-BDE8036B0924}"/>
              </a:ext>
            </a:extLst>
          </p:cNvPr>
          <p:cNvCxnSpPr/>
          <p:nvPr/>
        </p:nvCxnSpPr>
        <p:spPr>
          <a:xfrm>
            <a:off x="8575543" y="4572000"/>
            <a:ext cx="26526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B02529-04C8-4F01-9C05-E8B7E58FF5E0}"/>
              </a:ext>
            </a:extLst>
          </p:cNvPr>
          <p:cNvCxnSpPr>
            <a:cxnSpLocks/>
          </p:cNvCxnSpPr>
          <p:nvPr/>
        </p:nvCxnSpPr>
        <p:spPr>
          <a:xfrm flipH="1" flipV="1">
            <a:off x="9728887" y="3927154"/>
            <a:ext cx="1" cy="1045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996115-F2D9-4F07-8D02-D634907B4FC0}"/>
                  </a:ext>
                </a:extLst>
              </p:cNvPr>
              <p:cNvSpPr txBox="1"/>
              <p:nvPr/>
            </p:nvSpPr>
            <p:spPr>
              <a:xfrm>
                <a:off x="9717839" y="3760908"/>
                <a:ext cx="222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B996115-F2D9-4F07-8D02-D634907B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39" y="3760908"/>
                <a:ext cx="222307" cy="369332"/>
              </a:xfrm>
              <a:prstGeom prst="rect">
                <a:avLst/>
              </a:prstGeom>
              <a:blipFill>
                <a:blip r:embed="rId4"/>
                <a:stretch>
                  <a:fillRect r="-67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A526ED-FF4A-45E1-B4F5-FB8118E66012}"/>
                  </a:ext>
                </a:extLst>
              </p:cNvPr>
              <p:cNvSpPr txBox="1"/>
              <p:nvPr/>
            </p:nvSpPr>
            <p:spPr>
              <a:xfrm>
                <a:off x="10953135" y="4532318"/>
                <a:ext cx="222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A526ED-FF4A-45E1-B4F5-FB8118E6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135" y="4532318"/>
                <a:ext cx="222307" cy="369332"/>
              </a:xfrm>
              <a:prstGeom prst="rect">
                <a:avLst/>
              </a:prstGeom>
              <a:blipFill>
                <a:blip r:embed="rId5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44F9A64-499D-4249-90F1-493DEEE2819B}"/>
              </a:ext>
            </a:extLst>
          </p:cNvPr>
          <p:cNvSpPr/>
          <p:nvPr/>
        </p:nvSpPr>
        <p:spPr>
          <a:xfrm>
            <a:off x="8476735" y="4225128"/>
            <a:ext cx="2603156" cy="709335"/>
          </a:xfrm>
          <a:custGeom>
            <a:avLst/>
            <a:gdLst>
              <a:gd name="connsiteX0" fmla="*/ 0 w 3130378"/>
              <a:gd name="connsiteY0" fmla="*/ 716692 h 716692"/>
              <a:gd name="connsiteX1" fmla="*/ 1128583 w 3130378"/>
              <a:gd name="connsiteY1" fmla="*/ 535460 h 716692"/>
              <a:gd name="connsiteX2" fmla="*/ 1696994 w 3130378"/>
              <a:gd name="connsiteY2" fmla="*/ 321276 h 716692"/>
              <a:gd name="connsiteX3" fmla="*/ 2397210 w 3130378"/>
              <a:gd name="connsiteY3" fmla="*/ 82379 h 716692"/>
              <a:gd name="connsiteX4" fmla="*/ 3130378 w 3130378"/>
              <a:gd name="connsiteY4" fmla="*/ 0 h 716692"/>
              <a:gd name="connsiteX0" fmla="*/ 0 w 2702010"/>
              <a:gd name="connsiteY0" fmla="*/ 691978 h 691978"/>
              <a:gd name="connsiteX1" fmla="*/ 700215 w 2702010"/>
              <a:gd name="connsiteY1" fmla="*/ 535460 h 691978"/>
              <a:gd name="connsiteX2" fmla="*/ 1268626 w 2702010"/>
              <a:gd name="connsiteY2" fmla="*/ 321276 h 691978"/>
              <a:gd name="connsiteX3" fmla="*/ 1968842 w 2702010"/>
              <a:gd name="connsiteY3" fmla="*/ 82379 h 691978"/>
              <a:gd name="connsiteX4" fmla="*/ 2702010 w 2702010"/>
              <a:gd name="connsiteY4" fmla="*/ 0 h 691978"/>
              <a:gd name="connsiteX0" fmla="*/ 0 w 2627869"/>
              <a:gd name="connsiteY0" fmla="*/ 667264 h 667264"/>
              <a:gd name="connsiteX1" fmla="*/ 700215 w 2627869"/>
              <a:gd name="connsiteY1" fmla="*/ 510746 h 667264"/>
              <a:gd name="connsiteX2" fmla="*/ 1268626 w 2627869"/>
              <a:gd name="connsiteY2" fmla="*/ 296562 h 667264"/>
              <a:gd name="connsiteX3" fmla="*/ 1968842 w 2627869"/>
              <a:gd name="connsiteY3" fmla="*/ 57665 h 667264"/>
              <a:gd name="connsiteX4" fmla="*/ 2627869 w 2627869"/>
              <a:gd name="connsiteY4" fmla="*/ 0 h 667264"/>
              <a:gd name="connsiteX0" fmla="*/ 0 w 2627869"/>
              <a:gd name="connsiteY0" fmla="*/ 669286 h 669286"/>
              <a:gd name="connsiteX1" fmla="*/ 700215 w 2627869"/>
              <a:gd name="connsiteY1" fmla="*/ 512768 h 669286"/>
              <a:gd name="connsiteX2" fmla="*/ 1268626 w 2627869"/>
              <a:gd name="connsiteY2" fmla="*/ 298584 h 669286"/>
              <a:gd name="connsiteX3" fmla="*/ 1968842 w 2627869"/>
              <a:gd name="connsiteY3" fmla="*/ 59687 h 669286"/>
              <a:gd name="connsiteX4" fmla="*/ 2627869 w 2627869"/>
              <a:gd name="connsiteY4" fmla="*/ 2022 h 669286"/>
              <a:gd name="connsiteX0" fmla="*/ 0 w 2611393"/>
              <a:gd name="connsiteY0" fmla="*/ 750197 h 750197"/>
              <a:gd name="connsiteX1" fmla="*/ 700215 w 2611393"/>
              <a:gd name="connsiteY1" fmla="*/ 593679 h 750197"/>
              <a:gd name="connsiteX2" fmla="*/ 1268626 w 2611393"/>
              <a:gd name="connsiteY2" fmla="*/ 379495 h 750197"/>
              <a:gd name="connsiteX3" fmla="*/ 1968842 w 2611393"/>
              <a:gd name="connsiteY3" fmla="*/ 140598 h 750197"/>
              <a:gd name="connsiteX4" fmla="*/ 2611393 w 2611393"/>
              <a:gd name="connsiteY4" fmla="*/ 555 h 750197"/>
              <a:gd name="connsiteX0" fmla="*/ 0 w 2603156"/>
              <a:gd name="connsiteY0" fmla="*/ 709335 h 709335"/>
              <a:gd name="connsiteX1" fmla="*/ 700215 w 2603156"/>
              <a:gd name="connsiteY1" fmla="*/ 552817 h 709335"/>
              <a:gd name="connsiteX2" fmla="*/ 1268626 w 2603156"/>
              <a:gd name="connsiteY2" fmla="*/ 338633 h 709335"/>
              <a:gd name="connsiteX3" fmla="*/ 1968842 w 2603156"/>
              <a:gd name="connsiteY3" fmla="*/ 99736 h 709335"/>
              <a:gd name="connsiteX4" fmla="*/ 2603156 w 2603156"/>
              <a:gd name="connsiteY4" fmla="*/ 882 h 70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156" h="709335">
                <a:moveTo>
                  <a:pt x="0" y="709335"/>
                </a:moveTo>
                <a:cubicBezTo>
                  <a:pt x="422875" y="651670"/>
                  <a:pt x="488777" y="614601"/>
                  <a:pt x="700215" y="552817"/>
                </a:cubicBezTo>
                <a:cubicBezTo>
                  <a:pt x="911653" y="491033"/>
                  <a:pt x="1057188" y="414146"/>
                  <a:pt x="1268626" y="338633"/>
                </a:cubicBezTo>
                <a:cubicBezTo>
                  <a:pt x="1480064" y="263120"/>
                  <a:pt x="1746420" y="156028"/>
                  <a:pt x="1968842" y="99736"/>
                </a:cubicBezTo>
                <a:cubicBezTo>
                  <a:pt x="2191264" y="43444"/>
                  <a:pt x="2305221" y="-7356"/>
                  <a:pt x="2603156" y="8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3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71534C-F9BD-4578-A9A1-7C630A4C5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56355"/>
                <a:ext cx="10515600" cy="28324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We can use this Hamiltonian to analytically describe a </a:t>
                </a:r>
                <a:r>
                  <a:rPr lang="en-GB" dirty="0" err="1"/>
                  <a:t>vFFA</a:t>
                </a:r>
                <a:r>
                  <a:rPr lang="en-GB" dirty="0"/>
                  <a:t> if:</a:t>
                </a:r>
              </a:p>
              <a:p>
                <a:pPr lvl="1"/>
                <a:r>
                  <a:rPr lang="en-GB" dirty="0"/>
                  <a:t>We can parametrize the cell geometry in 3d and determine: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horizontal offset from magnet midplane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 Radius of curvature for a 3-dimensional bend</a:t>
                </a:r>
              </a:p>
              <a:p>
                <a:pPr lvl="1"/>
                <a:r>
                  <a:rPr lang="en-GB" dirty="0"/>
                  <a:t>The magnets are long in comparison to the fringe</a:t>
                </a:r>
              </a:p>
              <a:p>
                <a:pPr lvl="1"/>
                <a:r>
                  <a:rPr lang="en-GB" dirty="0"/>
                  <a:t>The radius of curvature is large</a:t>
                </a:r>
              </a:p>
              <a:p>
                <a:r>
                  <a:rPr lang="en-GB" dirty="0"/>
                  <a:t>However, FETS-</a:t>
                </a:r>
                <a:r>
                  <a:rPr lang="en-GB" dirty="0" err="1"/>
                  <a:t>vFFA</a:t>
                </a:r>
                <a:r>
                  <a:rPr lang="en-GB" dirty="0"/>
                  <a:t> and ISIS-II designs do not meet these criteria…</a:t>
                </a:r>
              </a:p>
              <a:p>
                <a:pPr lvl="1"/>
                <a:r>
                  <a:rPr lang="en-GB" dirty="0"/>
                  <a:t>So why doesn’t the model work? How must it be adapted?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71534C-F9BD-4578-A9A1-7C630A4C5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56355"/>
                <a:ext cx="10515600" cy="2832401"/>
              </a:xfrm>
              <a:blipFill>
                <a:blip r:embed="rId2"/>
                <a:stretch>
                  <a:fillRect l="-928" t="-4301" b="-2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83CD3-1524-4D76-9303-2BB17C03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3900A-F17F-4942-A021-A496EF1D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226B2B-D6AA-48E8-BFDC-F28D78CA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practical </a:t>
            </a:r>
            <a:r>
              <a:rPr lang="en-GB" dirty="0" err="1"/>
              <a:t>vFFA</a:t>
            </a:r>
            <a:r>
              <a:rPr lang="en-GB" dirty="0"/>
              <a:t>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32454-189A-4D01-87F0-054F5866E391}"/>
                  </a:ext>
                </a:extLst>
              </p:cNvPr>
              <p:cNvSpPr txBox="1"/>
              <p:nvPr/>
            </p:nvSpPr>
            <p:spPr>
              <a:xfrm>
                <a:off x="1261456" y="1836623"/>
                <a:ext cx="9669087" cy="72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032454-189A-4D01-87F0-054F5866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456" y="1836623"/>
                <a:ext cx="9669087" cy="727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C07A41-07AF-40E5-8976-3EEF7F43D32A}"/>
              </a:ext>
            </a:extLst>
          </p:cNvPr>
          <p:cNvCxnSpPr/>
          <p:nvPr/>
        </p:nvCxnSpPr>
        <p:spPr>
          <a:xfrm>
            <a:off x="9858895" y="1743369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29D22-6352-4FEE-9CE2-9BDCE5D45E26}"/>
              </a:ext>
            </a:extLst>
          </p:cNvPr>
          <p:cNvCxnSpPr/>
          <p:nvPr/>
        </p:nvCxnSpPr>
        <p:spPr>
          <a:xfrm>
            <a:off x="8079828" y="1691189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4B85BC-6CB3-4130-9910-945E7DC393C7}"/>
              </a:ext>
            </a:extLst>
          </p:cNvPr>
          <p:cNvCxnSpPr/>
          <p:nvPr/>
        </p:nvCxnSpPr>
        <p:spPr>
          <a:xfrm>
            <a:off x="5638799" y="1707814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AABE4C-44DB-4EE4-A88B-2121FD90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988" y="3814119"/>
            <a:ext cx="4911811" cy="2362844"/>
          </a:xfrm>
        </p:spPr>
        <p:txBody>
          <a:bodyPr>
            <a:normAutofit fontScale="92500"/>
          </a:bodyPr>
          <a:lstStyle/>
          <a:p>
            <a:r>
              <a:rPr lang="en-GB" dirty="0"/>
              <a:t>FETS-like FDF Triplet</a:t>
            </a:r>
          </a:p>
          <a:p>
            <a:r>
              <a:rPr lang="en-GB" dirty="0"/>
              <a:t>Highly nonplanar closed orbit</a:t>
            </a:r>
          </a:p>
          <a:p>
            <a:r>
              <a:rPr lang="en-GB" dirty="0"/>
              <a:t>‘fringe-dominated’ magnets</a:t>
            </a:r>
          </a:p>
          <a:p>
            <a:r>
              <a:rPr lang="en-GB" dirty="0"/>
              <a:t>Following results use a modified cell with zero bending angle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6D522-070B-4D3F-8EFB-4B68F3BB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AC05B-91E6-4005-AC45-EBA9F3B1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532C9C-7356-48CA-BD00-7BB3051B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Lattice parameters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6E43EF-2D30-4361-9542-61C64F054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51883"/>
              </p:ext>
            </p:extLst>
          </p:nvPr>
        </p:nvGraphicFramePr>
        <p:xfrm>
          <a:off x="1004455" y="1441797"/>
          <a:ext cx="4911812" cy="4277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55906">
                  <a:extLst>
                    <a:ext uri="{9D8B030D-6E8A-4147-A177-3AD203B41FA5}">
                      <a16:colId xmlns:a16="http://schemas.microsoft.com/office/drawing/2014/main" val="826336332"/>
                    </a:ext>
                  </a:extLst>
                </a:gridCol>
                <a:gridCol w="2455906">
                  <a:extLst>
                    <a:ext uri="{9D8B030D-6E8A-4147-A177-3AD203B41FA5}">
                      <a16:colId xmlns:a16="http://schemas.microsoft.com/office/drawing/2014/main" val="1027532694"/>
                    </a:ext>
                  </a:extLst>
                </a:gridCol>
              </a:tblGrid>
              <a:tr h="855472">
                <a:tc>
                  <a:txBody>
                    <a:bodyPr/>
                    <a:lstStyle/>
                    <a:p>
                      <a:r>
                        <a:rPr lang="en-GB" sz="2800" b="0" dirty="0"/>
                        <a:t>M-value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4.0/m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59908"/>
                  </a:ext>
                </a:extLst>
              </a:tr>
              <a:tr h="855472">
                <a:tc>
                  <a:txBody>
                    <a:bodyPr/>
                    <a:lstStyle/>
                    <a:p>
                      <a:r>
                        <a:rPr lang="en-GB" sz="2800" dirty="0"/>
                        <a:t>Magnet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0.5m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07900"/>
                  </a:ext>
                </a:extLst>
              </a:tr>
              <a:tr h="855472">
                <a:tc>
                  <a:txBody>
                    <a:bodyPr/>
                    <a:lstStyle/>
                    <a:p>
                      <a:r>
                        <a:rPr lang="en-GB" sz="2800" dirty="0"/>
                        <a:t>FD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79876"/>
                  </a:ext>
                </a:extLst>
              </a:tr>
              <a:tr h="855472">
                <a:tc>
                  <a:txBody>
                    <a:bodyPr/>
                    <a:lstStyle/>
                    <a:p>
                      <a:r>
                        <a:rPr lang="en-GB" sz="2800" dirty="0"/>
                        <a:t>F-D 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0.02m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147356"/>
                  </a:ext>
                </a:extLst>
              </a:tr>
              <a:tr h="855472">
                <a:tc>
                  <a:txBody>
                    <a:bodyPr/>
                    <a:lstStyle/>
                    <a:p>
                      <a:r>
                        <a:rPr lang="en-GB" sz="2800" dirty="0"/>
                        <a:t>Cell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0748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75F263-39B9-456D-BA4C-83FA63AFB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3" y="894012"/>
            <a:ext cx="3425959" cy="26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9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3E7558-863E-4EA4-97D6-A2376EC70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Scan along closed orbit</a:t>
                </a:r>
              </a:p>
              <a:p>
                <a:r>
                  <a:rPr lang="en-GB" dirty="0"/>
                  <a:t>Draw a circle at each point on orbit in a plane perpendicular to the tangent vector</a:t>
                </a:r>
              </a:p>
              <a:p>
                <a:r>
                  <a:rPr lang="en-GB" dirty="0"/>
                  <a:t>Evaluate radial field component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GB" dirty="0"/>
                  <a:t>) on a number of points around the circle </a:t>
                </a:r>
              </a:p>
              <a:p>
                <a:r>
                  <a:rPr lang="en-GB" dirty="0"/>
                  <a:t>Take Fourier transform of radial field around the circle</a:t>
                </a:r>
              </a:p>
              <a:p>
                <a:r>
                  <a:rPr lang="en-GB" dirty="0"/>
                  <a:t>Obtain multipole coefficients for each integration step</a:t>
                </a:r>
              </a:p>
              <a:p>
                <a:r>
                  <a:rPr lang="en-GB" dirty="0"/>
                  <a:t>Reconstruct optics using multipole kicks (thin lens transfer matrices) corresponding to the measured coefficient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3E7558-863E-4EA4-97D6-A2376EC70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F9C62-A0FB-4180-9B65-1D8783D6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Max Topp-Mugglestone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5EE9F-7F80-476E-A442-0AA58343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FCC6-1FC9-B64B-9E76-32C7CEABD3A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B9189E-E9F2-49DE-816E-0C8D2600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of Harmonic Analysis</a:t>
            </a:r>
          </a:p>
        </p:txBody>
      </p:sp>
    </p:spTree>
    <p:extLst>
      <p:ext uri="{BB962C8B-B14F-4D97-AF65-F5344CB8AC3E}">
        <p14:creationId xmlns:p14="http://schemas.microsoft.com/office/powerpoint/2010/main" val="14330669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1047</Words>
  <Application>Microsoft Office PowerPoint</Application>
  <PresentationFormat>Widescreen</PresentationFormat>
  <Paragraphs>264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1_Office Theme</vt:lpstr>
      <vt:lpstr>Progress towards modelling of the vFFA</vt:lpstr>
      <vt:lpstr>Contents</vt:lpstr>
      <vt:lpstr>vFFA Concept</vt:lpstr>
      <vt:lpstr>Approaching the vFFA</vt:lpstr>
      <vt:lpstr>The Fundamental vFFA Hamiltonian</vt:lpstr>
      <vt:lpstr>A Word on vFFA closed orbits</vt:lpstr>
      <vt:lpstr>A practical vFFA Hamiltonian</vt:lpstr>
      <vt:lpstr>Test Lattice parameters</vt:lpstr>
      <vt:lpstr>Method of Harmonic Analysis</vt:lpstr>
      <vt:lpstr>Quadrupole components</vt:lpstr>
      <vt:lpstr>Dipole components</vt:lpstr>
      <vt:lpstr>Longitudinal field components</vt:lpstr>
      <vt:lpstr>Radial field components</vt:lpstr>
      <vt:lpstr>PowerPoint Presentation</vt:lpstr>
      <vt:lpstr>PowerPoint Presentation</vt:lpstr>
      <vt:lpstr>Multipole Element Significance Study</vt:lpstr>
      <vt:lpstr>Multipole Element Significance Study</vt:lpstr>
      <vt:lpstr>Harmonic analysis of FETS baseline</vt:lpstr>
      <vt:lpstr>Preliminary results from FETS baseline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VFFA Beam Dynamics Studies</dc:title>
  <dc:creator>Max Topp-Mugglestone</dc:creator>
  <cp:lastModifiedBy>Max Topp-Mugglestone</cp:lastModifiedBy>
  <cp:revision>68</cp:revision>
  <dcterms:created xsi:type="dcterms:W3CDTF">2022-06-07T19:17:34Z</dcterms:created>
  <dcterms:modified xsi:type="dcterms:W3CDTF">2022-09-29T12:21:22Z</dcterms:modified>
</cp:coreProperties>
</file>