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2" r:id="rId6"/>
    <p:sldMasterId id="2147483664" r:id="rId7"/>
    <p:sldMasterId id="2147483666" r:id="rId8"/>
    <p:sldMasterId id="2147483668" r:id="rId9"/>
    <p:sldMasterId id="2147483670" r:id="rId10"/>
    <p:sldMasterId id="2147483675" r:id="rId11"/>
    <p:sldMasterId id="2147483677" r:id="rId12"/>
    <p:sldMasterId id="2147483679" r:id="rId13"/>
    <p:sldMasterId id="2147483681" r:id="rId14"/>
    <p:sldMasterId id="2147483683" r:id="rId15"/>
    <p:sldMasterId id="2147483686" r:id="rId16"/>
    <p:sldMasterId id="2147483689" r:id="rId17"/>
  </p:sldMasterIdLst>
  <p:notesMasterIdLst>
    <p:notesMasterId r:id="rId56"/>
  </p:notesMasterIdLst>
  <p:sldIdLst>
    <p:sldId id="263" r:id="rId18"/>
    <p:sldId id="379" r:id="rId19"/>
    <p:sldId id="304" r:id="rId20"/>
    <p:sldId id="269" r:id="rId21"/>
    <p:sldId id="303" r:id="rId22"/>
    <p:sldId id="305" r:id="rId23"/>
    <p:sldId id="366" r:id="rId24"/>
    <p:sldId id="367" r:id="rId25"/>
    <p:sldId id="368" r:id="rId26"/>
    <p:sldId id="369" r:id="rId27"/>
    <p:sldId id="370" r:id="rId28"/>
    <p:sldId id="371" r:id="rId29"/>
    <p:sldId id="372" r:id="rId30"/>
    <p:sldId id="380" r:id="rId31"/>
    <p:sldId id="307" r:id="rId32"/>
    <p:sldId id="360" r:id="rId33"/>
    <p:sldId id="378" r:id="rId34"/>
    <p:sldId id="376" r:id="rId35"/>
    <p:sldId id="377" r:id="rId36"/>
    <p:sldId id="381" r:id="rId37"/>
    <p:sldId id="262" r:id="rId38"/>
    <p:sldId id="334" r:id="rId39"/>
    <p:sldId id="276" r:id="rId40"/>
    <p:sldId id="283" r:id="rId41"/>
    <p:sldId id="382" r:id="rId42"/>
    <p:sldId id="338" r:id="rId43"/>
    <p:sldId id="339" r:id="rId44"/>
    <p:sldId id="395" r:id="rId45"/>
    <p:sldId id="396" r:id="rId46"/>
    <p:sldId id="397" r:id="rId47"/>
    <p:sldId id="398" r:id="rId48"/>
    <p:sldId id="399" r:id="rId49"/>
    <p:sldId id="400" r:id="rId50"/>
    <p:sldId id="401" r:id="rId51"/>
    <p:sldId id="402" r:id="rId52"/>
    <p:sldId id="403" r:id="rId53"/>
    <p:sldId id="407" r:id="rId54"/>
    <p:sldId id="404" r:id="rId55"/>
  </p:sldIdLst>
  <p:sldSz cx="9144000" cy="6858000" type="screen4x3"/>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40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085" autoAdjust="0"/>
  </p:normalViewPr>
  <p:slideViewPr>
    <p:cSldViewPr snapToGrid="0">
      <p:cViewPr varScale="1">
        <p:scale>
          <a:sx n="116" d="100"/>
          <a:sy n="116" d="100"/>
        </p:scale>
        <p:origin x="1520" y="184"/>
      </p:cViewPr>
      <p:guideLst>
        <p:guide orient="horz" pos="2160"/>
        <p:guide pos="2880"/>
      </p:guideLst>
    </p:cSldViewPr>
  </p:slideViewPr>
  <p:outlineViewPr>
    <p:cViewPr>
      <p:scale>
        <a:sx n="33" d="100"/>
        <a:sy n="33" d="100"/>
      </p:scale>
      <p:origin x="0" y="-942"/>
    </p:cViewPr>
  </p:outlineViewPr>
  <p:notesTextViewPr>
    <p:cViewPr>
      <p:scale>
        <a:sx n="3" d="2"/>
        <a:sy n="3" d="2"/>
      </p:scale>
      <p:origin x="0" y="0"/>
    </p:cViewPr>
  </p:notesTextViewPr>
  <p:sorterViewPr>
    <p:cViewPr>
      <p:scale>
        <a:sx n="100" d="100"/>
        <a:sy n="100" d="100"/>
      </p:scale>
      <p:origin x="0" y="-47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33EF9E6A-E0F5-4423-AB60-8ED2E94F51D9}" type="datetimeFigureOut">
              <a:rPr lang="en-GB" smtClean="0"/>
              <a:t>29/09/2022</a:t>
            </a:fld>
            <a:endParaRPr lang="en-GB"/>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E50111C0-B9EF-43F2-89EB-6741F534FE2B}" type="slidenum">
              <a:rPr lang="en-GB" smtClean="0"/>
              <a:t>‹#›</a:t>
            </a:fld>
            <a:endParaRPr lang="en-GB"/>
          </a:p>
        </p:txBody>
      </p:sp>
    </p:spTree>
    <p:extLst>
      <p:ext uri="{BB962C8B-B14F-4D97-AF65-F5344CB8AC3E}">
        <p14:creationId xmlns:p14="http://schemas.microsoft.com/office/powerpoint/2010/main" val="120562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Calibri" panose="020F0502020204030204" pitchFamily="34" charset="0"/>
              </a:defRPr>
            </a:lvl1pPr>
            <a:lvl2pPr marL="742950" indent="-285750" defTabSz="912813" eaLnBrk="0" hangingPunct="0">
              <a:spcBef>
                <a:spcPct val="30000"/>
              </a:spcBef>
              <a:defRPr sz="1200">
                <a:solidFill>
                  <a:schemeClr val="tx1"/>
                </a:solidFill>
                <a:latin typeface="Calibri" panose="020F0502020204030204" pitchFamily="34" charset="0"/>
              </a:defRPr>
            </a:lvl2pPr>
            <a:lvl3pPr marL="1143000" indent="-228600" defTabSz="912813" eaLnBrk="0" hangingPunct="0">
              <a:spcBef>
                <a:spcPct val="30000"/>
              </a:spcBef>
              <a:defRPr sz="1200">
                <a:solidFill>
                  <a:schemeClr val="tx1"/>
                </a:solidFill>
                <a:latin typeface="Calibri" panose="020F0502020204030204" pitchFamily="34" charset="0"/>
              </a:defRPr>
            </a:lvl3pPr>
            <a:lvl4pPr marL="1600200" indent="-228600" defTabSz="912813" eaLnBrk="0" hangingPunct="0">
              <a:spcBef>
                <a:spcPct val="30000"/>
              </a:spcBef>
              <a:defRPr sz="1200">
                <a:solidFill>
                  <a:schemeClr val="tx1"/>
                </a:solidFill>
                <a:latin typeface="Calibri" panose="020F0502020204030204" pitchFamily="34" charset="0"/>
              </a:defRPr>
            </a:lvl4pPr>
            <a:lvl5pPr marL="2057400" indent="-228600" defTabSz="912813" eaLnBrk="0" hangingPunct="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0102A7D-49AB-4ED2-A449-05EBDE5E8E17}" type="slidenum">
              <a:rPr lang="en-GB" altLang="en-US">
                <a:solidFill>
                  <a:srgbClr val="000000"/>
                </a:solidFill>
                <a:latin typeface="Lucida Sans" panose="020B0602030504020204" pitchFamily="34" charset="0"/>
              </a:rPr>
              <a:pPr eaLnBrk="1" hangingPunct="1">
                <a:spcBef>
                  <a:spcPct val="0"/>
                </a:spcBef>
              </a:pPr>
              <a:t>5</a:t>
            </a:fld>
            <a:endParaRPr lang="en-GB" altLang="en-US">
              <a:solidFill>
                <a:srgbClr val="000000"/>
              </a:solidFill>
              <a:latin typeface="Lucida Sans" panose="020B0602030504020204" pitchFamily="34" charset="0"/>
            </a:endParaRPr>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6145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0" i="0">
                <a:solidFill>
                  <a:schemeClr val="dk1"/>
                </a:solidFill>
                <a:latin typeface="Arial"/>
                <a:ea typeface="Arial"/>
                <a:cs typeface="Arial"/>
                <a:sym typeface="Arial"/>
              </a:rPr>
              <a:t>Please remove or amend the image credit if you are using a different image to the one provided.</a:t>
            </a:r>
            <a:r>
              <a:rPr lang="en-GB"/>
              <a:t> </a:t>
            </a:r>
            <a:endParaRPr/>
          </a:p>
        </p:txBody>
      </p:sp>
      <p:sp>
        <p:nvSpPr>
          <p:cNvPr id="330" name="Google Shape;33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extLst>
      <p:ext uri="{BB962C8B-B14F-4D97-AF65-F5344CB8AC3E}">
        <p14:creationId xmlns:p14="http://schemas.microsoft.com/office/powerpoint/2010/main" val="2807989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0" i="0">
                <a:solidFill>
                  <a:schemeClr val="dk1"/>
                </a:solidFill>
                <a:latin typeface="Arial"/>
                <a:ea typeface="Arial"/>
                <a:cs typeface="Arial"/>
                <a:sym typeface="Arial"/>
              </a:rPr>
              <a:t>Please remove or amend the image credit if you are using a different image to the one provided.</a:t>
            </a:r>
            <a:r>
              <a:rPr lang="en-GB"/>
              <a:t> </a:t>
            </a:r>
            <a:endParaRPr/>
          </a:p>
        </p:txBody>
      </p:sp>
      <p:sp>
        <p:nvSpPr>
          <p:cNvPr id="330" name="Google Shape;33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extLst>
      <p:ext uri="{BB962C8B-B14F-4D97-AF65-F5344CB8AC3E}">
        <p14:creationId xmlns:p14="http://schemas.microsoft.com/office/powerpoint/2010/main" val="3977086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0" i="0">
                <a:solidFill>
                  <a:schemeClr val="dk1"/>
                </a:solidFill>
                <a:latin typeface="Arial"/>
                <a:ea typeface="Arial"/>
                <a:cs typeface="Arial"/>
                <a:sym typeface="Arial"/>
              </a:rPr>
              <a:t>Please remove or amend the image credit if you are using a different image to the one provided.</a:t>
            </a:r>
            <a:r>
              <a:rPr lang="en-GB"/>
              <a:t> </a:t>
            </a:r>
            <a:endParaRPr/>
          </a:p>
        </p:txBody>
      </p:sp>
      <p:sp>
        <p:nvSpPr>
          <p:cNvPr id="330" name="Google Shape;33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extLst>
      <p:ext uri="{BB962C8B-B14F-4D97-AF65-F5344CB8AC3E}">
        <p14:creationId xmlns:p14="http://schemas.microsoft.com/office/powerpoint/2010/main" val="3694606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0" i="0">
                <a:solidFill>
                  <a:schemeClr val="dk1"/>
                </a:solidFill>
                <a:latin typeface="Arial"/>
                <a:ea typeface="Arial"/>
                <a:cs typeface="Arial"/>
                <a:sym typeface="Arial"/>
              </a:rPr>
              <a:t>Please remove or amend the image credit if you are using a different image to the one provided.</a:t>
            </a:r>
            <a:r>
              <a:rPr lang="en-GB"/>
              <a:t> </a:t>
            </a:r>
            <a:endParaRPr/>
          </a:p>
        </p:txBody>
      </p:sp>
      <p:sp>
        <p:nvSpPr>
          <p:cNvPr id="330" name="Google Shape;33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extLst>
      <p:ext uri="{BB962C8B-B14F-4D97-AF65-F5344CB8AC3E}">
        <p14:creationId xmlns:p14="http://schemas.microsoft.com/office/powerpoint/2010/main" val="416000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0" i="0">
                <a:solidFill>
                  <a:schemeClr val="dk1"/>
                </a:solidFill>
                <a:latin typeface="Arial"/>
                <a:ea typeface="Arial"/>
                <a:cs typeface="Arial"/>
                <a:sym typeface="Arial"/>
              </a:rPr>
              <a:t>Please remove or amend the image credit if you are using a different image to the one provided.</a:t>
            </a:r>
            <a:r>
              <a:rPr lang="en-GB"/>
              <a:t> </a:t>
            </a:r>
            <a:endParaRPr/>
          </a:p>
        </p:txBody>
      </p:sp>
      <p:sp>
        <p:nvSpPr>
          <p:cNvPr id="330" name="Google Shape;33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extLst>
      <p:ext uri="{BB962C8B-B14F-4D97-AF65-F5344CB8AC3E}">
        <p14:creationId xmlns:p14="http://schemas.microsoft.com/office/powerpoint/2010/main" val="352438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0" i="0">
                <a:solidFill>
                  <a:schemeClr val="dk1"/>
                </a:solidFill>
                <a:latin typeface="Arial"/>
                <a:ea typeface="Arial"/>
                <a:cs typeface="Arial"/>
                <a:sym typeface="Arial"/>
              </a:rPr>
              <a:t>Please remove or amend the image credit if you are using a different image to the one provided.</a:t>
            </a:r>
            <a:r>
              <a:rPr lang="en-GB"/>
              <a:t> </a:t>
            </a:r>
            <a:endParaRPr/>
          </a:p>
        </p:txBody>
      </p:sp>
      <p:sp>
        <p:nvSpPr>
          <p:cNvPr id="330" name="Google Shape;33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extLst>
      <p:ext uri="{BB962C8B-B14F-4D97-AF65-F5344CB8AC3E}">
        <p14:creationId xmlns:p14="http://schemas.microsoft.com/office/powerpoint/2010/main" val="4288136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200" b="0" i="0">
                <a:solidFill>
                  <a:schemeClr val="dk1"/>
                </a:solidFill>
                <a:latin typeface="Arial"/>
                <a:ea typeface="Arial"/>
                <a:cs typeface="Arial"/>
                <a:sym typeface="Arial"/>
              </a:rPr>
              <a:t>Please remove or amend the image credit if you are using a different image to the one provided.</a:t>
            </a:r>
            <a:r>
              <a:rPr lang="en-GB"/>
              <a:t> </a:t>
            </a:r>
            <a:endParaRPr/>
          </a:p>
        </p:txBody>
      </p:sp>
      <p:sp>
        <p:nvSpPr>
          <p:cNvPr id="330" name="Google Shape;33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714812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0111C0-B9EF-43F2-89EB-6741F534FE2B}" type="slidenum">
              <a:rPr lang="en-GB" smtClean="0"/>
              <a:t>22</a:t>
            </a:fld>
            <a:endParaRPr lang="en-GB"/>
          </a:p>
        </p:txBody>
      </p:sp>
    </p:spTree>
    <p:extLst>
      <p:ext uri="{BB962C8B-B14F-4D97-AF65-F5344CB8AC3E}">
        <p14:creationId xmlns:p14="http://schemas.microsoft.com/office/powerpoint/2010/main" val="324155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1BA82B7-20E5-437D-91F9-57A314E9FCFC}" type="datetimeFigureOut">
              <a:rPr lang="en-GB" smtClean="0"/>
              <a:t>29/09/2022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3353063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BA82B7-20E5-437D-91F9-57A314E9FCFC}" type="datetimeFigureOut">
              <a:rPr lang="en-GB" smtClean="0"/>
              <a:t>29/09/2022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3408498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BA82B7-20E5-437D-91F9-57A314E9FCFC}" type="datetimeFigureOut">
              <a:rPr lang="en-GB" smtClean="0"/>
              <a:t>29/09/2022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3394162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FFFFF"/>
        </a:solidFill>
        <a:effectLst/>
      </p:bgPr>
    </p:bg>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3634984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Lucida Sans" panose="020B0602030504020204" pitchFamily="34" charset="0"/>
              <a:ea typeface="+mn-ea"/>
              <a:cs typeface="+mn-cs"/>
            </a:endParaRPr>
          </a:p>
        </p:txBody>
      </p:sp>
      <p:sp>
        <p:nvSpPr>
          <p:cNvPr id="3" name="Rectangle 6"/>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Lucida Sans" panose="020B0602030504020204" pitchFamily="34" charset="0"/>
              <a:ea typeface="+mn-ea"/>
              <a:cs typeface="+mn-cs"/>
            </a:endParaRPr>
          </a:p>
        </p:txBody>
      </p:sp>
      <p:sp>
        <p:nvSpPr>
          <p:cNvPr id="4" name="Rectangle 7"/>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4EC43B-4674-4461-A6C4-4024ABB09F0B}" type="slidenum">
              <a:rPr kumimoji="0" lang="en-US" altLang="en-US" sz="14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Lucida Sans" panose="020B0602030504020204" pitchFamily="34" charset="0"/>
              <a:ea typeface="+mn-ea"/>
              <a:cs typeface="+mn-cs"/>
            </a:endParaRPr>
          </a:p>
        </p:txBody>
      </p:sp>
    </p:spTree>
    <p:extLst>
      <p:ext uri="{BB962C8B-B14F-4D97-AF65-F5344CB8AC3E}">
        <p14:creationId xmlns:p14="http://schemas.microsoft.com/office/powerpoint/2010/main" val="85838486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165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827782" y="265374"/>
            <a:ext cx="702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896735" y="6475271"/>
            <a:ext cx="624494" cy="365125"/>
          </a:xfrm>
        </p:spPr>
        <p:txBody>
          <a:bodyPr/>
          <a:lstStyle/>
          <a:p>
            <a:pPr defTabSz="685800"/>
            <a:fld id="{18896B66-0B3A-474C-9C9C-E4F07B1F5DAD}" type="datetime1">
              <a:rPr lang="sv-SE" smtClean="0"/>
              <a:pPr defTabSz="685800"/>
              <a:t>2022-09-29</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1539933" y="6475271"/>
            <a:ext cx="3240336" cy="365125"/>
          </a:xfrm>
        </p:spPr>
        <p:txBody>
          <a:bodyPr/>
          <a:lstStyle/>
          <a:p>
            <a:pPr defTabSz="685800"/>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6551469" y="6475271"/>
            <a:ext cx="2057400" cy="365125"/>
          </a:xfrm>
        </p:spPr>
        <p:txBody>
          <a:bodyPr/>
          <a:lstStyle/>
          <a:p>
            <a:pPr defTabSz="685800"/>
            <a:fld id="{F7283078-D760-1647-8B80-66BA8B52336D}" type="slidenum">
              <a:rPr lang="sv-SE" smtClean="0">
                <a:solidFill>
                  <a:srgbClr val="0099DC"/>
                </a:solidFill>
              </a:rPr>
              <a:pPr defTabSz="685800"/>
              <a:t>‹#›</a:t>
            </a:fld>
            <a:endParaRPr lang="sv-SE">
              <a:solidFill>
                <a:srgbClr val="0099DC"/>
              </a:solidFill>
            </a:endParaRPr>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827782" y="931026"/>
            <a:ext cx="7020000" cy="507076"/>
          </a:xfrm>
        </p:spPr>
        <p:txBody>
          <a:bodyPr lIns="90000" tIns="18000">
            <a:noAutofit/>
          </a:bodyPr>
          <a:lstStyle>
            <a:lvl1pPr marL="0" indent="0">
              <a:spcBef>
                <a:spcPts val="0"/>
              </a:spcBef>
              <a:buFontTx/>
              <a:buNone/>
              <a:defRPr sz="1650">
                <a:solidFill>
                  <a:schemeClr val="accent1"/>
                </a:solidFill>
              </a:defRPr>
            </a:lvl1pPr>
            <a:lvl2pPr marL="61913"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6"/>
            <a:ext cx="219076"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8193458" y="417443"/>
            <a:ext cx="619796"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827485" y="1657350"/>
            <a:ext cx="5825728" cy="4445000"/>
          </a:xfrm>
        </p:spPr>
        <p:txBody>
          <a:bodyPr/>
          <a:lstStyle>
            <a:lvl1pPr algn="ctr">
              <a:defRPr sz="600" cap="all" baseline="0"/>
            </a:lvl1pPr>
          </a:lstStyle>
          <a:p>
            <a:r>
              <a:rPr lang="en-US"/>
              <a:t>Click icon to add chart</a:t>
            </a:r>
            <a:endParaRPr lang="sv-SE"/>
          </a:p>
        </p:txBody>
      </p:sp>
    </p:spTree>
    <p:extLst>
      <p:ext uri="{BB962C8B-B14F-4D97-AF65-F5344CB8AC3E}">
        <p14:creationId xmlns:p14="http://schemas.microsoft.com/office/powerpoint/2010/main" val="133011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BA82B7-20E5-437D-91F9-57A314E9FCFC}" type="datetimeFigureOut">
              <a:rPr lang="en-GB" smtClean="0"/>
              <a:t>29/09/2022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794242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BA82B7-20E5-437D-91F9-57A314E9FCFC}" type="datetimeFigureOut">
              <a:rPr lang="en-GB" smtClean="0"/>
              <a:t>29/09/2022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357390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1BA82B7-20E5-437D-91F9-57A314E9FCFC}" type="datetimeFigureOut">
              <a:rPr lang="en-GB" smtClean="0"/>
              <a:t>29/09/2022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18422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1BA82B7-20E5-437D-91F9-57A314E9FCFC}" type="datetimeFigureOut">
              <a:rPr lang="en-GB" smtClean="0"/>
              <a:t>29/09/2022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223849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1BA82B7-20E5-437D-91F9-57A314E9FCFC}" type="datetimeFigureOut">
              <a:rPr lang="en-GB" smtClean="0"/>
              <a:t>29/09/2022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3792437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BA82B7-20E5-437D-91F9-57A314E9FCFC}" type="datetimeFigureOut">
              <a:rPr lang="en-GB" smtClean="0"/>
              <a:t>29/09/2022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6937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BA82B7-20E5-437D-91F9-57A314E9FCFC}" type="datetimeFigureOut">
              <a:rPr lang="en-GB" smtClean="0"/>
              <a:t>29/09/2022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5904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BA82B7-20E5-437D-91F9-57A314E9FCFC}" type="datetimeFigureOut">
              <a:rPr lang="en-GB" smtClean="0"/>
              <a:t>29/09/2022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ECCF7C-DC34-4B54-822C-A4219C3597D0}" type="slidenum">
              <a:rPr lang="en-GB" smtClean="0"/>
              <a:t>‹#›</a:t>
            </a:fld>
            <a:endParaRPr lang="en-GB"/>
          </a:p>
        </p:txBody>
      </p:sp>
    </p:spTree>
    <p:extLst>
      <p:ext uri="{BB962C8B-B14F-4D97-AF65-F5344CB8AC3E}">
        <p14:creationId xmlns:p14="http://schemas.microsoft.com/office/powerpoint/2010/main" val="2824185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4.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A82B7-20E5-437D-91F9-57A314E9FCFC}" type="datetimeFigureOut">
              <a:rPr lang="en-GB" smtClean="0"/>
              <a:t>29/09/2022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CCF7C-DC34-4B54-822C-A4219C3597D0}" type="slidenum">
              <a:rPr lang="en-GB" smtClean="0"/>
              <a:t>‹#›</a:t>
            </a:fld>
            <a:endParaRPr lang="en-GB"/>
          </a:p>
        </p:txBody>
      </p:sp>
    </p:spTree>
    <p:extLst>
      <p:ext uri="{BB962C8B-B14F-4D97-AF65-F5344CB8AC3E}">
        <p14:creationId xmlns:p14="http://schemas.microsoft.com/office/powerpoint/2010/main" val="2206847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942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AE99708C-A853-47FE-AB53-DC0EC2FF57E2}" type="datetimeFigureOut">
              <a:rPr lang="en-GB"/>
              <a:pPr>
                <a:defRPr/>
              </a:pPr>
              <a:t>29/09/2022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FA9195C2-5156-4299-BC43-EFA2016B9886}" type="slidenum">
              <a:rPr lang="en-GB"/>
              <a:pPr>
                <a:defRPr/>
              </a:pPr>
              <a:t>‹#›</a:t>
            </a:fld>
            <a:endParaRPr lang="en-GB"/>
          </a:p>
        </p:txBody>
      </p:sp>
    </p:spTree>
    <p:extLst>
      <p:ext uri="{BB962C8B-B14F-4D97-AF65-F5344CB8AC3E}">
        <p14:creationId xmlns:p14="http://schemas.microsoft.com/office/powerpoint/2010/main" val="2754121232"/>
      </p:ext>
    </p:extLst>
  </p:cSld>
  <p:clrMap bg1="lt1" tx1="dk1" bg2="lt2" tx2="dk2" accent1="accent1" accent2="accent2" accent3="accent3" accent4="accent4" accent5="accent5" accent6="accent6" hlink="hlink" folHlink="folHlink"/>
  <p:sldLayoutIdLst>
    <p:sldLayoutId id="2147483684" r:id="rId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234" name="Rectangle 3"/>
          <p:cNvSpPr>
            <a:spLocks noGrp="1" noChangeArrowheads="1"/>
          </p:cNvSpPr>
          <p:nvPr>
            <p:ph type="title"/>
          </p:nvPr>
        </p:nvSpPr>
        <p:spPr bwMode="auto">
          <a:xfrm>
            <a:off x="2411413" y="1062038"/>
            <a:ext cx="62753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5235" name="Rectangle 4"/>
          <p:cNvSpPr>
            <a:spLocks noGrp="1" noChangeArrowheads="1"/>
          </p:cNvSpPr>
          <p:nvPr>
            <p:ph type="body" idx="1"/>
          </p:nvPr>
        </p:nvSpPr>
        <p:spPr bwMode="auto">
          <a:xfrm>
            <a:off x="457200" y="2349500"/>
            <a:ext cx="822960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482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482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C55EBE2-3EC1-436B-90ED-8469C12E2D1C}" type="slidenum">
              <a:rPr lang="en-US" altLang="en-US"/>
              <a:pPr>
                <a:defRPr/>
              </a:pPr>
              <a:t>‹#›</a:t>
            </a:fld>
            <a:endParaRPr lang="en-US" altLang="en-US"/>
          </a:p>
        </p:txBody>
      </p:sp>
    </p:spTree>
    <p:extLst>
      <p:ext uri="{BB962C8B-B14F-4D97-AF65-F5344CB8AC3E}">
        <p14:creationId xmlns:p14="http://schemas.microsoft.com/office/powerpoint/2010/main" val="2351037273"/>
      </p:ext>
    </p:extLst>
  </p:cSld>
  <p:clrMap bg1="lt1" tx1="dk1" bg2="lt2" tx2="dk2" accent1="accent1" accent2="accent2" accent3="accent3" accent4="accent4" accent5="accent5" accent6="accent6" hlink="hlink" folHlink="folHlink"/>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234" name="Rectangle 3"/>
          <p:cNvSpPr>
            <a:spLocks noGrp="1" noChangeArrowheads="1"/>
          </p:cNvSpPr>
          <p:nvPr>
            <p:ph type="title"/>
          </p:nvPr>
        </p:nvSpPr>
        <p:spPr bwMode="auto">
          <a:xfrm>
            <a:off x="2411413" y="1062038"/>
            <a:ext cx="62753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5235" name="Rectangle 4"/>
          <p:cNvSpPr>
            <a:spLocks noGrp="1" noChangeArrowheads="1"/>
          </p:cNvSpPr>
          <p:nvPr>
            <p:ph type="body" idx="1"/>
          </p:nvPr>
        </p:nvSpPr>
        <p:spPr bwMode="auto">
          <a:xfrm>
            <a:off x="457200" y="2349500"/>
            <a:ext cx="822960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482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482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C55EBE2-3EC1-436B-90ED-8469C12E2D1C}" type="slidenum">
              <a:rPr lang="en-US" altLang="en-US"/>
              <a:pPr>
                <a:defRPr/>
              </a:pPr>
              <a:t>‹#›</a:t>
            </a:fld>
            <a:endParaRPr lang="en-US" altLang="en-US"/>
          </a:p>
        </p:txBody>
      </p:sp>
    </p:spTree>
    <p:extLst>
      <p:ext uri="{BB962C8B-B14F-4D97-AF65-F5344CB8AC3E}">
        <p14:creationId xmlns:p14="http://schemas.microsoft.com/office/powerpoint/2010/main" val="726078097"/>
      </p:ext>
    </p:extLst>
  </p:cSld>
  <p:clrMap bg1="lt1" tx1="dk1" bg2="lt2" tx2="dk2" accent1="accent1" accent2="accent2" accent3="accent3" accent4="accent4" accent5="accent5" accent6="accent6" hlink="hlink" folHlink="folHlink"/>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827782" y="281999"/>
            <a:ext cx="7108795"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896735" y="6483584"/>
            <a:ext cx="624494" cy="365125"/>
          </a:xfrm>
          <a:prstGeom prst="rect">
            <a:avLst/>
          </a:prstGeom>
        </p:spPr>
        <p:txBody>
          <a:bodyPr vert="horz" lIns="91440" tIns="45720" rIns="91440" bIns="45720" rtlCol="0" anchor="ctr"/>
          <a:lstStyle>
            <a:lvl1pPr algn="l">
              <a:defRPr sz="600" spc="60" baseline="0">
                <a:solidFill>
                  <a:srgbClr val="CCCCCC"/>
                </a:solidFill>
              </a:defRPr>
            </a:lvl1pPr>
          </a:lstStyle>
          <a:p>
            <a:fld id="{926FFDD8-E9D5-414B-9D01-E73C6B8A8FCA}" type="datetime1">
              <a:rPr lang="sv-SE" smtClean="0"/>
              <a:t>2022-09-29</a:t>
            </a:fld>
            <a:endParaRPr lang="sv-SE" dirty="0"/>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1539933" y="6483584"/>
            <a:ext cx="3086100" cy="365125"/>
          </a:xfrm>
          <a:prstGeom prst="rect">
            <a:avLst/>
          </a:prstGeom>
        </p:spPr>
        <p:txBody>
          <a:bodyPr vert="horz" lIns="91440" tIns="45720" rIns="91440" bIns="45720" rtlCol="0" anchor="ctr"/>
          <a:lstStyle>
            <a:lvl1pPr algn="l">
              <a:defRPr sz="600" cap="all" spc="60" baseline="0">
                <a:solidFill>
                  <a:srgbClr val="CCCCCC"/>
                </a:solidFill>
              </a:defRPr>
            </a:lvl1pPr>
          </a:lstStyle>
          <a:p>
            <a:r>
              <a:rPr lang="sv-SE" dirty="0"/>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6551469" y="6483584"/>
            <a:ext cx="2057400" cy="365125"/>
          </a:xfrm>
          <a:prstGeom prst="rect">
            <a:avLst/>
          </a:prstGeom>
        </p:spPr>
        <p:txBody>
          <a:bodyPr vert="horz" lIns="91440" tIns="45720" rIns="91440" bIns="45720" rtlCol="0" anchor="ctr"/>
          <a:lstStyle>
            <a:lvl1pPr algn="r">
              <a:defRPr sz="600" b="1">
                <a:solidFill>
                  <a:schemeClr val="accent1"/>
                </a:solidFill>
              </a:defRPr>
            </a:lvl1pPr>
          </a:lstStyle>
          <a:p>
            <a:fld id="{F7283078-D760-1647-8B80-66BA8B52336D}" type="slidenum">
              <a:rPr lang="sv-SE" smtClean="0"/>
              <a:pPr/>
              <a:t>‹#›</a:t>
            </a:fld>
            <a:endParaRPr lang="sv-SE" dirty="0"/>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821920" y="1561866"/>
            <a:ext cx="7170767"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05986725"/>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0000"/>
        </a:lnSpc>
        <a:spcBef>
          <a:spcPct val="0"/>
        </a:spcBef>
        <a:buNone/>
        <a:defRPr sz="3150" kern="1200">
          <a:solidFill>
            <a:srgbClr val="666666"/>
          </a:solidFill>
          <a:latin typeface="+mj-lt"/>
          <a:ea typeface="+mj-ea"/>
          <a:cs typeface="+mj-cs"/>
        </a:defRPr>
      </a:lvl1pPr>
    </p:titleStyle>
    <p:bodyStyle>
      <a:lvl1pPr marL="76200" indent="-76200" algn="l" defTabSz="685800" rtl="0" eaLnBrk="1" latinLnBrk="0" hangingPunct="1">
        <a:lnSpc>
          <a:spcPct val="100000"/>
        </a:lnSpc>
        <a:spcBef>
          <a:spcPts val="750"/>
        </a:spcBef>
        <a:buClr>
          <a:srgbClr val="666666"/>
        </a:buClr>
        <a:buFont typeface="Segoe UI" panose="020B0502040204020203" pitchFamily="34" charset="0"/>
        <a:buChar char=" "/>
        <a:defRPr sz="1500" kern="1200">
          <a:solidFill>
            <a:srgbClr val="666666"/>
          </a:solidFill>
          <a:latin typeface="+mn-lt"/>
          <a:ea typeface="+mn-ea"/>
          <a:cs typeface="+mn-cs"/>
        </a:defRPr>
      </a:lvl1pPr>
      <a:lvl2pPr marL="236935" indent="-175022" algn="l" defTabSz="685800" rtl="0" eaLnBrk="1" latinLnBrk="0" hangingPunct="1">
        <a:lnSpc>
          <a:spcPct val="100000"/>
        </a:lnSpc>
        <a:spcBef>
          <a:spcPts val="750"/>
        </a:spcBef>
        <a:buClr>
          <a:srgbClr val="666666"/>
        </a:buClr>
        <a:buFont typeface="Wingdings" panose="05000000000000000000" pitchFamily="2" charset="2"/>
        <a:buChar char=""/>
        <a:defRPr sz="1500" kern="1200">
          <a:solidFill>
            <a:srgbClr val="666666"/>
          </a:solidFill>
          <a:latin typeface="+mn-lt"/>
          <a:ea typeface="+mn-ea"/>
          <a:cs typeface="+mn-cs"/>
        </a:defRPr>
      </a:lvl2pPr>
      <a:lvl3pPr marL="436960" indent="-188119" algn="l" defTabSz="685800" rtl="0" eaLnBrk="1" latinLnBrk="0" hangingPunct="1">
        <a:lnSpc>
          <a:spcPct val="100000"/>
        </a:lnSpc>
        <a:spcBef>
          <a:spcPts val="750"/>
        </a:spcBef>
        <a:buClr>
          <a:srgbClr val="666666"/>
        </a:buClr>
        <a:buFont typeface="Arial" panose="020B0604020202020204" pitchFamily="34" charset="0"/>
        <a:buChar char="−"/>
        <a:defRPr sz="1350" kern="1200">
          <a:solidFill>
            <a:srgbClr val="666666"/>
          </a:solidFill>
          <a:latin typeface="+mn-lt"/>
          <a:ea typeface="+mn-ea"/>
          <a:cs typeface="+mn-cs"/>
        </a:defRPr>
      </a:lvl3pPr>
      <a:lvl4pPr marL="629841" indent="-175022" algn="l" defTabSz="685800" rtl="0" eaLnBrk="1" latinLnBrk="0" hangingPunct="1">
        <a:lnSpc>
          <a:spcPct val="100000"/>
        </a:lnSpc>
        <a:spcBef>
          <a:spcPts val="750"/>
        </a:spcBef>
        <a:buClr>
          <a:srgbClr val="666666"/>
        </a:buClr>
        <a:buFont typeface="Arial" panose="020B0604020202020204" pitchFamily="34" charset="0"/>
        <a:buChar char="−"/>
        <a:defRPr sz="1200" kern="1200">
          <a:solidFill>
            <a:srgbClr val="666666"/>
          </a:solidFill>
          <a:latin typeface="+mn-lt"/>
          <a:ea typeface="+mn-ea"/>
          <a:cs typeface="+mn-cs"/>
        </a:defRPr>
      </a:lvl4pPr>
      <a:lvl5pPr marL="791766" indent="-150019" algn="l" defTabSz="685800" rtl="0" eaLnBrk="1" latinLnBrk="0" hangingPunct="1">
        <a:lnSpc>
          <a:spcPct val="100000"/>
        </a:lnSpc>
        <a:spcBef>
          <a:spcPts val="750"/>
        </a:spcBef>
        <a:buClr>
          <a:srgbClr val="666666"/>
        </a:buClr>
        <a:buFont typeface="Arial" panose="020B0604020202020204" pitchFamily="34" charset="0"/>
        <a:buChar char="−"/>
        <a:defRPr sz="1050" kern="1200">
          <a:solidFill>
            <a:srgbClr val="66666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pic>
        <p:nvPicPr>
          <p:cNvPr id="9" name="Picture 8">
            <a:extLst>
              <a:ext uri="{FF2B5EF4-FFF2-40B4-BE49-F238E27FC236}">
                <a16:creationId xmlns:a16="http://schemas.microsoft.com/office/drawing/2014/main" id="{7C8DA79D-BFDD-1244-BCC7-6F4F8E2A8805}"/>
              </a:ext>
            </a:extLst>
          </p:cNvPr>
          <p:cNvPicPr>
            <a:picLocks noChangeAspect="1"/>
          </p:cNvPicPr>
          <p:nvPr userDrawn="1"/>
        </p:nvPicPr>
        <p:blipFill>
          <a:blip r:embed="rId2"/>
          <a:stretch>
            <a:fillRect/>
          </a:stretch>
        </p:blipFill>
        <p:spPr>
          <a:xfrm>
            <a:off x="72901" y="5558401"/>
            <a:ext cx="1764506" cy="1213485"/>
          </a:xfrm>
          <a:prstGeom prst="rect">
            <a:avLst/>
          </a:prstGeom>
        </p:spPr>
      </p:pic>
      <p:sp>
        <p:nvSpPr>
          <p:cNvPr id="7" name="Slide Number Placeholder 6">
            <a:extLst>
              <a:ext uri="{FF2B5EF4-FFF2-40B4-BE49-F238E27FC236}">
                <a16:creationId xmlns:a16="http://schemas.microsoft.com/office/drawing/2014/main" id="{1125A17A-96F2-41D2-8429-06E33E8F6C7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6A65AE-B517-4866-B5F1-C6746AF7E910}" type="slidenum">
              <a:rPr lang="en-GB" smtClean="0"/>
              <a:t>‹#›</a:t>
            </a:fld>
            <a:endParaRPr lang="en-GB"/>
          </a:p>
        </p:txBody>
      </p:sp>
    </p:spTree>
    <p:extLst>
      <p:ext uri="{BB962C8B-B14F-4D97-AF65-F5344CB8AC3E}">
        <p14:creationId xmlns:p14="http://schemas.microsoft.com/office/powerpoint/2010/main" val="3048726018"/>
      </p:ext>
    </p:extLst>
  </p:cSld>
  <p:clrMap bg1="lt1" tx1="dk1" bg2="lt2" tx2="dk2" accent1="accent1" accent2="accent2" accent3="accent3" accent4="accent4" accent5="accent5" accent6="accent6" hlink="hlink" folHlink="folHlink"/>
  <p:hf hdr="0" ftr="0" dt="0"/>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accent4"/>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accent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fontAlgn="base">
              <a:spcBef>
                <a:spcPct val="0"/>
              </a:spcBef>
              <a:spcAft>
                <a:spcPct val="0"/>
              </a:spcAft>
              <a:defRPr/>
            </a:pPr>
            <a:fld id="{81C77AD1-D164-4692-95BB-A194189F4342}"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5" name="Picture 19" descr="SCI41098_PPT_Templates_bottom_ST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5294313"/>
            <a:ext cx="75803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6258" name="Rectangle 3"/>
          <p:cNvSpPr>
            <a:spLocks noGrp="1" noChangeArrowheads="1"/>
          </p:cNvSpPr>
          <p:nvPr>
            <p:ph type="title"/>
          </p:nvPr>
        </p:nvSpPr>
        <p:spPr bwMode="auto">
          <a:xfrm>
            <a:off x="2411413" y="1062038"/>
            <a:ext cx="62753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4"/>
          <p:cNvSpPr>
            <a:spLocks noGrp="1" noChangeArrowheads="1"/>
          </p:cNvSpPr>
          <p:nvPr>
            <p:ph type="body" idx="1"/>
          </p:nvPr>
        </p:nvSpPr>
        <p:spPr bwMode="auto">
          <a:xfrm>
            <a:off x="457200" y="2349500"/>
            <a:ext cx="822960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482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482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E9E4BA9-DBD0-4190-8A1A-1EE2AEB0E360}" type="slidenum">
              <a:rPr lang="en-US" altLang="en-US"/>
              <a:pPr>
                <a:defRPr/>
              </a:pPr>
              <a:t>‹#›</a:t>
            </a:fld>
            <a:endParaRPr lang="en-US" altLang="en-US"/>
          </a:p>
        </p:txBody>
      </p:sp>
    </p:spTree>
    <p:extLst>
      <p:ext uri="{BB962C8B-B14F-4D97-AF65-F5344CB8AC3E}">
        <p14:creationId xmlns:p14="http://schemas.microsoft.com/office/powerpoint/2010/main" val="3025810456"/>
      </p:ext>
    </p:extLst>
  </p:cSld>
  <p:clrMap bg1="lt1" tx1="dk1" bg2="lt2" tx2="dk2" accent1="accent1" accent2="accent2" accent3="accent3" accent4="accent4" accent5="accent5" accent6="accent6" hlink="hlink" folHlink="folHlink"/>
  <p:sldLayoutIdLst>
    <p:sldLayoutId id="2147483676"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6258" name="Rectangle 3"/>
          <p:cNvSpPr>
            <a:spLocks noGrp="1" noChangeArrowheads="1"/>
          </p:cNvSpPr>
          <p:nvPr>
            <p:ph type="title"/>
          </p:nvPr>
        </p:nvSpPr>
        <p:spPr bwMode="auto">
          <a:xfrm>
            <a:off x="2411413" y="1062038"/>
            <a:ext cx="62753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6259" name="Rectangle 4"/>
          <p:cNvSpPr>
            <a:spLocks noGrp="1" noChangeArrowheads="1"/>
          </p:cNvSpPr>
          <p:nvPr>
            <p:ph type="body" idx="1"/>
          </p:nvPr>
        </p:nvSpPr>
        <p:spPr bwMode="auto">
          <a:xfrm>
            <a:off x="457200" y="2349500"/>
            <a:ext cx="822960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82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482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482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E9E4BA9-DBD0-4190-8A1A-1EE2AEB0E360}" type="slidenum">
              <a:rPr lang="en-US" altLang="en-US"/>
              <a:pPr>
                <a:defRPr/>
              </a:pPr>
              <a:t>‹#›</a:t>
            </a:fld>
            <a:endParaRPr lang="en-US" altLang="en-US"/>
          </a:p>
        </p:txBody>
      </p:sp>
    </p:spTree>
    <p:extLst>
      <p:ext uri="{BB962C8B-B14F-4D97-AF65-F5344CB8AC3E}">
        <p14:creationId xmlns:p14="http://schemas.microsoft.com/office/powerpoint/2010/main" val="1828070742"/>
      </p:ext>
    </p:extLst>
  </p:cSld>
  <p:clrMap bg1="lt1" tx1="dk1" bg2="lt2" tx2="dk2" accent1="accent1" accent2="accent2" accent3="accent3" accent4="accent4" accent5="accent5" accent6="accent6" hlink="hlink" folHlink="folHlink"/>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Sans" pitchFamily="34" charset="0"/>
        </a:defRPr>
      </a:lvl2pPr>
      <a:lvl3pPr algn="ctr" rtl="0" eaLnBrk="0" fontAlgn="base" hangingPunct="0">
        <a:spcBef>
          <a:spcPct val="0"/>
        </a:spcBef>
        <a:spcAft>
          <a:spcPct val="0"/>
        </a:spcAft>
        <a:defRPr sz="4400">
          <a:solidFill>
            <a:schemeClr val="tx2"/>
          </a:solidFill>
          <a:latin typeface="Lucida Sans" pitchFamily="34" charset="0"/>
        </a:defRPr>
      </a:lvl3pPr>
      <a:lvl4pPr algn="ctr" rtl="0" eaLnBrk="0" fontAlgn="base" hangingPunct="0">
        <a:spcBef>
          <a:spcPct val="0"/>
        </a:spcBef>
        <a:spcAft>
          <a:spcPct val="0"/>
        </a:spcAft>
        <a:defRPr sz="4400">
          <a:solidFill>
            <a:schemeClr val="tx2"/>
          </a:solidFill>
          <a:latin typeface="Lucida Sans" pitchFamily="34" charset="0"/>
        </a:defRPr>
      </a:lvl4pPr>
      <a:lvl5pPr algn="ctr" rtl="0" eaLnBrk="0" fontAlgn="base" hangingPunct="0">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google.co.uk/url?sa=i&amp;rct=j&amp;q=&amp;esrc=s&amp;source=images&amp;cd=&amp;cad=rja&amp;uact=8&amp;ved=0ahUKEwj2-c2Tt-jWAhXBfFAKHamMAw0QjRwIBw&amp;url=https://europeanspallationsource.se/accelerator/linac&amp;psig=AOvVaw14AZCa8anV1npPD6Cv0IDr&amp;ust=1507806514566543" TargetMode="External"/><Relationship Id="rId1" Type="http://schemas.openxmlformats.org/officeDocument/2006/relationships/slideLayout" Target="../slideLayouts/slideLayout13.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jpeg"/><Relationship Id="rId7" Type="http://schemas.openxmlformats.org/officeDocument/2006/relationships/image" Target="../media/image67.tiff"/><Relationship Id="rId2" Type="http://schemas.openxmlformats.org/officeDocument/2006/relationships/hyperlink" Target="http://www.google.co.uk/url?sa=i&amp;rct=j&amp;q=&amp;esrc=s&amp;source=images&amp;cd=&amp;cad=rja&amp;uact=8&amp;ved=0ahUKEwjb1J2wn-3WAhXMalAKHdBfAigQjRwIBw&amp;url=http://irfu.cea.fr/en/Phocea/Vie_des_labos/Ast/ast_visu.php?id_ast%3D3995&amp;psig=AOvVaw3s04aDnFB1pJOpAmEMGwqX&amp;ust=1507971903265358" TargetMode="External"/><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70.jpeg"/><Relationship Id="rId5" Type="http://schemas.openxmlformats.org/officeDocument/2006/relationships/image" Target="../media/image65.png"/><Relationship Id="rId10" Type="http://schemas.openxmlformats.org/officeDocument/2006/relationships/image" Target="../media/image69.jpg"/><Relationship Id="rId4" Type="http://schemas.openxmlformats.org/officeDocument/2006/relationships/image" Target="../media/image64.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6.png"/><Relationship Id="rId4" Type="http://schemas.openxmlformats.org/officeDocument/2006/relationships/image" Target="../media/image85.tiff"/></Relationships>
</file>

<file path=ppt/slides/_rels/slide2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xml"/><Relationship Id="rId5" Type="http://schemas.openxmlformats.org/officeDocument/2006/relationships/image" Target="../media/image90.jp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xml"/><Relationship Id="rId5" Type="http://schemas.openxmlformats.org/officeDocument/2006/relationships/image" Target="../media/image94.jpe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www.isis.stfc.ac.uk/Pages/impact-of-neutron-scattering-brochure13478.pdf" TargetMode="External"/><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34.xml.rels><?xml version="1.0" encoding="UTF-8" standalone="yes"?>
<Relationships xmlns="http://schemas.openxmlformats.org/package/2006/relationships"><Relationship Id="rId3" Type="http://schemas.openxmlformats.org/officeDocument/2006/relationships/image" Target="../media/image110.jpe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7.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12.xml"/><Relationship Id="rId7" Type="http://schemas.openxmlformats.org/officeDocument/2006/relationships/image" Target="../media/image2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77009" y="475451"/>
            <a:ext cx="7889372" cy="4893647"/>
          </a:xfrm>
          <a:prstGeom prst="rect">
            <a:avLst/>
          </a:prstGeom>
          <a:noFill/>
        </p:spPr>
        <p:txBody>
          <a:bodyPr wrap="square" rtlCol="0">
            <a:spAutoFit/>
          </a:bodyPr>
          <a:lstStyle/>
          <a:p>
            <a:pPr algn="ctr"/>
            <a:r>
              <a:rPr lang="en-GB" sz="2800" b="1" dirty="0"/>
              <a:t>The Future of Neutron Sources – ISIS/ISIS-II/ESS</a:t>
            </a:r>
          </a:p>
          <a:p>
            <a:pPr algn="ctr"/>
            <a:endParaRPr lang="en-GB" sz="2800" b="1" dirty="0"/>
          </a:p>
          <a:p>
            <a:pPr algn="ctr"/>
            <a:endParaRPr lang="en-GB" sz="2800" b="1" dirty="0"/>
          </a:p>
          <a:p>
            <a:pPr algn="ctr"/>
            <a:endParaRPr lang="en-GB" sz="2800" b="1" dirty="0"/>
          </a:p>
          <a:p>
            <a:pPr algn="ctr"/>
            <a:endParaRPr lang="en-GB" sz="2800" b="1" dirty="0"/>
          </a:p>
          <a:p>
            <a:pPr algn="ctr"/>
            <a:endParaRPr lang="en-GB" sz="2800" b="1" dirty="0"/>
          </a:p>
          <a:p>
            <a:pPr algn="ctr"/>
            <a:endParaRPr lang="en-GB" sz="2800" b="1" dirty="0"/>
          </a:p>
          <a:p>
            <a:pPr algn="ctr"/>
            <a:endParaRPr lang="en-GB" sz="2800" b="1" dirty="0"/>
          </a:p>
          <a:p>
            <a:pPr algn="ctr"/>
            <a:endParaRPr lang="en-GB" sz="2800" b="1" dirty="0"/>
          </a:p>
          <a:p>
            <a:pPr algn="ctr"/>
            <a:endParaRPr lang="en-GB" sz="2000" b="1" dirty="0"/>
          </a:p>
          <a:p>
            <a:pPr algn="ctr"/>
            <a:endParaRPr lang="en-GB" sz="2000" b="1" dirty="0"/>
          </a:p>
          <a:p>
            <a:pPr algn="ctr"/>
            <a:r>
              <a:rPr lang="en-GB" sz="2000" b="1" dirty="0"/>
              <a:t>John Thomason, ISIS Neutron and Muon Source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855" y="1429952"/>
            <a:ext cx="6307680" cy="3548068"/>
          </a:xfrm>
          <a:prstGeom prst="rect">
            <a:avLst/>
          </a:prstGeom>
        </p:spPr>
      </p:pic>
      <p:sp>
        <p:nvSpPr>
          <p:cNvPr id="3" name="TextBox 2"/>
          <p:cNvSpPr txBox="1"/>
          <p:nvPr/>
        </p:nvSpPr>
        <p:spPr>
          <a:xfrm>
            <a:off x="2752945" y="906732"/>
            <a:ext cx="3737499" cy="523220"/>
          </a:xfrm>
          <a:prstGeom prst="rect">
            <a:avLst/>
          </a:prstGeom>
          <a:noFill/>
        </p:spPr>
        <p:txBody>
          <a:bodyPr wrap="square" rtlCol="0">
            <a:spAutoFit/>
          </a:bodyPr>
          <a:lstStyle/>
          <a:p>
            <a:r>
              <a:rPr lang="en-GB" sz="2800" b="1" dirty="0"/>
              <a:t>(and SNS/J-PARC/CSNS)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944" y="5501240"/>
            <a:ext cx="3737500" cy="821376"/>
          </a:xfrm>
          <a:prstGeom prst="rect">
            <a:avLst/>
          </a:prstGeom>
        </p:spPr>
      </p:pic>
    </p:spTree>
    <p:extLst>
      <p:ext uri="{BB962C8B-B14F-4D97-AF65-F5344CB8AC3E}">
        <p14:creationId xmlns:p14="http://schemas.microsoft.com/office/powerpoint/2010/main" val="182238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AutoShape 2" descr="data:image/png;base64,iVBORw0KGgoAAAANSUhEUgAAAnsAAAFOCAIAAABxCUxDAAAAAXNSR0IArs4c6QAAAARnQU1BAACxjwv8YQUAAAAJcEhZcwAADsQAAA7EAZUrDhsAAGKSSURBVHhe7d0JfBRF3jfwmUkmk5CTECAkkBAIh9y3yq0GRG5FUfEIKKcH6rO7PrL4LuDCwrO6u4LKKWIUYVGQU0QIyn3IJQgRIZgDct+ZhGRyzLzVU5Wanp6eI8lkcvD7fuqj1TVFp6eru//d1T1dSr1BrwAAAIA6pmL/BwAAgLqEiAsAAOAKiLgAAACugIgLAADgCoi4AA2OPjf2jUCNSql681Q5KwKAxg8RF8B5DLnro4JIpGSp+/I7ZewT1zj17kD+11suvcpKjW6smcA/eiomgZVWYTG+aoFtzAcAagwRF8BJkmImqkPnHs5lk0Tcwk6R846Xsqm6ZQz2Q5ddYJMKRc7/68WDJYmgXV/5juaJHdM7SuJo/LaVqyuGb/xuQVu1rfkAQG0g4gI4Awl4L/9pX6VO0W1Zsk6vN+grcg6+3lytu73uiQ9cEa7KTq4nwd7N95GNCcJfLz3+D1KY/8+3NiUK16/bVl8hk/NP6vhHRes/MZ0KGHKP7Dhd2e7hUSG25gMAtYSIC+AMyXv3HSkm/5+/4c9tPYQCVWDUq8tGk0zO1r30piy/UqQdvF5hxstf845oazduy06s4HVkrzgTfz1J/hvw9n9mtBcmPdq1Ge+mEXIKRUXc+Y/yyjXt5kzppyaT7t0G0FOBHRer/pZx4ae8/QxZchvzAYBaQsQFcIKy22nkApdHNarzvL3kMlH7/evv71lCJtllpfGCkkyO//vbQ+7GvtGijbgjetUQjWXQJRHac9hf2YSxm9fyDjH9W1nv9qCTN/ZvJ8tDL1spnW9YhJXdnVT+vtnQsSMiSN7ufACgxhBxAeqWd5iP2WWl8YKSxOb5T0fEb1tJrz6PlghduNdXjyP1v/rxd/oPKX1u7CcLD5IM7RPW67PXPhLodvvHQ6n0cxnkgrjrK98JPcPfLaAX3LaIupQlqjcfALAHERegzqkCo55+pRfJkGhKrxp9Zr86zFORnZJOCmmeoNeXiS8a+3OrqLQpCYXCfkouf4VeZVUQuSau1B6+nGq1/5leEL96YD/tGbZD1KUsVu35AIA9iLgATkDvd5rdHDW/Xzt41mukQs7Wvdv+fYB89NzDXWgdS+SamOWMaH81mxBJuXmH5URo/zN97unDwab+bUKjTU6QG7VE3KXM2ZgPANQYIi6AM4RNGD/Sm/x/1awP6B1W3hvMLmFphbiFi+Ir+e3eoNBg8l/+2DCN0Kruy4WJKrRHmmRYr3JV+ibaLEYS5J/TTuD1Vw6Jr0olj0qZPUgl16VsbT4AUFvifRgJCanmKXGT5WO9/B4tSfQ2LTHl81u0hP6CiBZyJLLychpl+T/kxLOlif6MxxL9WycW9mfTVVr8/YrwD43LzJfH7nyQkJBqk3CNC+Ak4dF7ylPWPhLIJoluy27Gr6H3aInIp98gcZRcO/IuXFVg1MqcNPE/ISHWshe387y9kkA4c9NSjzuFbMIBg5eeE4dtEj7p08iyXcoAUEcwIj2Ai9DeWuEVGZcaxqO/STETO87d1+VvDWV5AJo6RFyAOqfPjX0rctxHecJtVNmrWAC4F6BXGcB1Wvz9CsItwD0L17gAAACugGtcAAAAV0DEBQAAcAVEXAAAAFdAxAUAAHAFRFwAAABXQMQFMGFvNjamp2ISWClhPm687JjwlHjoeJLMZlJ/Tr07kC+S2cI7/L0I8UwsB+gFALsQcQEYElGEd0JV2TG9I4tAJCyN6iweN152THiCBGzx0PEEmYmzgpM+N/aNQGHAPssh620xxtShyy6wSePC0+8lzNB8PHxr34v+afFMFHELI4JGbUpkU7JquMAATRciLoCAhIdtq6+QDB08gL7HmI3qYxxBVvKR5eB3ZA50sCD+0n/2MuS4hR+cr7eQU3ZyPYmpdNw9vkj5/3yLBEs+iBAbFME4qoHsWPdn/r1AXJMOtFCpPfzyOFzpAlQDIi6AwGwMO/MR7vS+oRF+0hfFVOTHxwvDydviMfQdGnr5e6bEfc6mLtykmInuXl5h8/7eSU0/okPqmkmKmdxqAn1PpDA0fdWVqNXu4iqJv54k/w14+z903D06jq+QIycS4TPJspUks7EW6EC87gGRkcIQgiJJMStWCHOe899VtKYqMOr9PUtIxhSezXunhYtaKwsMcC9DxAUw0fmGRVjsEzzACJFDqaL9xq8e2C8ZO5ZUe3XZaJIRepKVKrWftNNV0ucs6cIl0X1RfCXPj+hvP0RZdhdbBrbO8/aSsEpHCiJu7N9OwiodEDeyXRAp4X2/dAj61cdMgx1RNBKTj3qHmN5PSc9IyGXu5dRyYQ7mvdNkRW06ipfZAUgh4gI4jXhYPaHTNcIUd3mfM+2a1uuz1z4SKO7C5R2/bJxdSV90ePSuzL2mQXOvLWj18wpxd7H8vzJHrrDpUPMbv5MfLIhGUDZhTubat0r8tpXiPmc6LODbyQMlC4zhiQAQcQHsSYp5cqRwjcuCpTG2fTJmrOxzQ7wnmQ4CT2LYK8OFLmKVNiWhUNjd6IWyShVE4qV8hAubMH6kN/l/ys07tEAW7S6mV6sCe/+KhFvZq3NhjN5c0/1pa9/LRi96dorwgc/sV+nFMb2qTnzRvAcAABBxAcQsn4ciaLcqv8VLY5tlsKT3aPkt2MFLz9EnjOjNYDoTY0UztsOqs9AObXpBbG3wInFHMSsyord+JeX0trekq1nMO8yH5QCgCiIugED8qBSZlDxIRfCP+KPLEjQymaqRvavqupag8ycZdqFclb6JjqAVTKrmH9qpLS2Q1b7nEPJfU7+09X9FR8In0XH9lUPiq1v642N+imA1iIZHv/OOcBt43TPzaU19buxfJi4iGXqFHRQqdDez57qrZqvqvlyYAAAx8c6PhHQvJ9oPLNbi71eEj4z3XFkR121Zss7+HARVNekNTjF275PegpWwnL94MYyfOrJU/L6yhPATJgf/btXPgViFKvSK2dqnwomFxQKL54mEdA8mXOMCMIOXnhMHRRKT2CO+ysDZsdniaCpEYrlHgcgcJBFOXFP8XBU1c9NSjzuFNE8C2F8XsCeZhUh8wWL+ysDpi//M8kYOLpVVoqexKGtzoPd6zc4nui1LyGZXzMKnOWni8E/CrdB3bbHAAPc4jEgPUN+SYiZ2nPt9s6GSXl8AaGJwjQsAAOAKiLgAAACugF5lAAAAV8A1LgAAgCsg4gIAALgCIi4AAIArIOICAAC4AiIuAACAKyDiAgAAuAJ+HQR1zJB7fVN68xe6tRa9ebc06fTl8u73R/qxaREbH9WvyqLCnd8fovmgoFb9hw32dXejk2ALNgCAKoi4UMcMuacPX1S1H2Q6hlqWOIYci9NaPhjRjE26GDngnk9X0GUm+ePnLuOY6xBsAABV3BYtFkbdAqgzJdnZ5c1Ty9Xt/TUq4S5GafIvmX59SaZtoEZhKLp6ePexC9fj4n7TatqSEnJUvaJs16qi8FyyLv/iHvLRNUVE91bqzJ/WHLqpT7v5W2nbbm08hYPvrkM/k39FPyVHQEl9yznL1DEexMXzkS2hDGW61CLjMisUKg9NsCr1d7ewNhrzv9K8+PqmhMoeLX3IcdhQdOuH5PLwQCF/T8MGQGcAgNH6kOo66bNP38y/m3jyfD6dLLz5/Y1ybT4pJJPpaem3ilnNnCtxaWV6WpNU+PHHo2SSltM65CNW2ThP+q+s1becs8w89dlkYQrKy/l8LOdM8yTxZRZPWlt+XoF+dE8nbABISFUJ17hQ10pS8lTtIwKT75QL1xnFpfEe3iE+Cnq54O3jXX5izffnk8klQkJ2VnjXbp7aO1me7YJVuiy34C4thesJZenNIu92zdWKioI7NEMuks5fuEz+CUk3UrQ+fm3JDCX12zaXzrlZpXSeXmm/3OnUu30z4cLLPaCdcOVkMWd6TUOIL3H4ZJewQMlfCWjevDirMNC/WcHvCb6Robi+wQYAYCKJwEhITk5VFw30AoVfbfBCfh0gvkQQXx/QfyjJiC8+SLKsT/4rmbNsHcl8LEt4klyy0JqWf4V+dCM5U1z5nk7YAJCQqhJ+HQQuom7RPTO18IZXiPiZVULd0vj4jCE345yjD/F5hnXxPx2vrahk01bYnbN4PqVJpy8WODpnUvnMHxWdvIVqln+FzCTr919YOVTBBgBQ/xH31LsDVUrVm6fK2bRR2YkVpJCkp2ISWBE0cm4+fp1LUluFmB2GPMN6epz7Zvs3O7Zv/6m4V+lds61AxoXvdpDDokIZGHpf1g87dwn/8BtjiQWH5iyaz96iPv387cz59qVDtJwcbelzqlb+ikerivah9fRIbYOFDQCgnn8dRMLt12NPfTjY7KRXnxv77xcSntk5q606d+2Ybd13zxvmyT4CaPgqRT8jgXsQNgCwpj6vcUlkPase/cdwP8m1rEqbcil6TFsP4Xxzzoqy+HRWTixZtOTIT8fZBEDDk/nTmp3fH2ofjqPtPQobANhQr9e4STEfvFImXMt6CBe7v888N6M9K9+UN21GH+HC13Bp5efN36DlJNY+/PCIvy74a/sIWk+RmJDI8zY4Uq2h1SEa42LfTk5qFxbOJqyr00UKCmrNckZ52uzmvkFsQqHQFhfoSkrZRBVH/hZRp4st4aw6hCON0ki/mmU1jZenr7c/mzCSbADZ2RksJ+Lixb6nWsRSA1xsSYvMnDWT5ZyOP0NVDylx07Pbkmi+9Pg/5p/UWZZfXz1uYwKrv+hvwg+ZyH/pJElnfz7H8zbSjz8elZRYpq+//kZSYpk2fLpBUmKZvv12t6TEMh05ekxSIpuOnzotKbFMjvy5mC+/kJRYJke+/slDByUlluncufOSEtnkyKwcWaSNMRslJSRlZGSki5C1zXJGd++WSOqT1IRbhCRHGqVOW0SSnLiPWFYj7ctauop4AyDbhqQ+TY4s9j3eIo5s/CQ50nCO/LkG2CJOSfXaq+wb2jfmwJ0yIX/+wI7eIexurqnckPvjrrGRwbQYAACgEavPiKsKjJq/ICdMIzyT/J9OX89oLzyi/FRMgqlcFXR42hg8NgUAAE1APf86yGPoO/Ra+5voCDrJM+JygCZPX6nYnWZKOw2DeD7hLqsDAI1a/f8eF5zudKFi6OFKnpYEPsvz17WsjsKgyCg3JUOFO8+TQz84F4mamh0VPM30eobn+S8+k3SKqacqeNru1obnj2SyOgDQqCHiNkGZxYpz+QaebpeY8nernkxPKFGE7ang6XmPcTwfc5vVaYDIGcMTJ/U8xXpG8bzsaxBcQFtRSa5BeSLEeQAADhEXGpM8g+K7dD1P5EKQ52/XU4T7PF7V9fsKnp7WP8bz6C2ARo33e5FkOQk1gIjbgGxJVnx03cDThuwwmlkXb2A1AJxkd5ritZ/1PK0r6c7zrIbxCHuxwJQMFe6mfD39jP9QvmJToil9U34fzZB9B5xu3E+VvOvr4dT+PD9PtJFAtSDiNiDbb+v/fK2Sp61lLWlmwx/Yvp1vzNHKyP0svVT0IM+LQ04Tdui2foMokY2NZr5IMX39/SmKB2MreHreYxzPJ0pfIuIiW6/r516o4Gl9vj/N/O0q+hMaN3J6xx8VJOl0tunJwaZ0SY2IC/eo+GLF7RLhJrck8VvdAOAyZ7LNnhyMCe/C83+UsDpNQNOMuOS0iPfNkvR5USTPsxoAAACu1TQj7iEr3bMr0T1bT8i5Du+2JelR7UiaGXAQnYF1gJxYipO4BADqD3qVbZHcWjhb8ADP42m9avm90KznVqdnPbo3ihEEnG/MsUrNtxU8DU7qRTOknNUAgPpQzxGXjzyv9hu1KZEVEtbKXeyPEqu3Fs5kszrgLKSh/XZW8PSS+ySepy/fBoLfHyFpXUl3nidngQDQwNVzxM0v9z9aIrzNsbzwEBuqz8haOeHl5cV/olBWIbyyhya8cKCxK6sQrn1lE3ALf5O5XULSodtYTdDEaSsq+SkmSTsNg3iehIBGoZ4jbvzhz0Z4CdeyLZdeZUVG1sqJvwVF858oPJzan+fnnUOPGQC4Gj/ok4RehzpVoHfjp5gkbXdrw/Pnsqp3f+p0oel2IUmfF4TTzKF8VqGO1HPE7T37p2SdcC27u3SGuPfYWjkANFUkSvG3cHxW0JHnG/gRAL0OjdGSS5X8FiFJ6/P9aWbJhbq9clOSqMay9arsxIq3VX/6cDAbIpcTly9ZtGTJe0vUq+IVIWH0U7GBAcqV/pdp/qO0NmTTp3kxjUrxU7srbMLc4djYR6Ki2ESVK+49595SsglzH3ZRDiplf05Mdj4Sv1y+1Kd3XzYhsrC490/ZMmdq7byU21rJ/C1C9s+R8zWyAbEJcz+GXPBUCyuztLz84dT+tFBidkDBdP8kNiFy8cKFfv3l/wkXdz2uW9dubELEkRZxZLEdaRFVpdl5ZFLq7fCQdmxCodC7sQ3+6czet0tk1vZDQcpl3qYN6dsKmcXu7K1cF8jq2FjsU+Hsq/3s2fvN3+XPwdd2NPSq+JVkHGyRh273ku1mf9Yj6/U27KpqTm7vX7Uyf66nr2mxndUiEvv27h0/YQKbsMLaPuJIiziyjzi4AYjVZrEdaREJa7uJmCO7myNHm7puEQlrBzcx2T/nyD6iNxiGJvemhRLVPWq9UdD7XL7VfaT/gH5s2tnqM+Lqc2P//ULCMztntfVQ3Fgz4eRje+ktW2vlNOJ6bEgzNG8hTJsjG8GBEW40T86LN8idYJLdMn4sqyOx/ZsdTz41hU1UOV2oGHmogk2Y+3qw+6Q2LC+2a+feyY/b2b6PHTsxfPhQNiHyxEnh/cBsQoRsBOdHyy+27J/bnSY88MUmzJ2Ocu9nPIQm3FV0/V6+ztr+7pJ759Tp2NgH7e3eF85flN1YrbUIOb4XPu5O8+viDfMvy59g3prgTjYGwpEWycrMMhhM+9L132907dKZTSgUfn7+nl4akoncXyl7NHkuVPXZA+yQ7UiLkCszckFD8xIlk91VxlpObBG/nRWyx/dZ7VQfD2KLPeZopWxYcmQfEbcIubice0F+ka4/5h7RjOXFNn2xacaLM9iEFdb2kQEHK2VPFMYFq74dwr7aS2f0X4neisXxXbu0RFdYaHZPT7wBKJXKlq1kzjMcWWzZQwThSItIWNtNxBzZ3awtklhdt4iEtYObWHWPWkdGuT/oJ2TulCk67pWvs6q325xImXNxa6vR2j5CrtxOPCJ/sHUK+bXmGuIR6YfkLCfHFOmI9FXlAAAAjV19RlyCjzyf9W4POikZkZ6WAwA0bR9ZeUsMSayGU9EHhWja5T6A501DaEMdqOeIe+944qR+wEHhFUskvVT0IM+/hlE4AMD6W2IydTKdn7Vk0Ju9aWBrWUueP5Ti/D8HHCKui1wpMPyqZYnsRTyP9+YDNHnkxHro4Uqe5uT2phmccN9rEHEBAOpWfInhXL4pkVNtmvlF7rkkaMIQcQEAAFwBERcAAMAVEHEBAGRklAv3X3nadrcfz9f1uwChqULErS2DXnh1A0+73AfwfGN5uTYAWCo3KDbcFt4TQtMen3Y8/4fcyxMA7ELEra0ifeX8y6a0tawlz59Muyd2S32lKBkMPN8w3h8KAPcWbUVlRrnQRUGSzk3D8+SgVO8QcaG2hh+p9NpVQdPQ5N48/9jxBrCBA8A9pu9BRdieCpoezX2Q5+dfqP+LAETcRuZ0odnoYLvcB/C8Ah1dAAANWD1H3LITK1RK4f3Jar9R4jG5ePlTMQmsCIzOpwrvzedpq2h0MNHb+53mUL4pZWhLeD7hLqsAAAAOqueIm1/uf7REeH9yeeEhPmKBPjd21fIWwvi4+uxHthw4XsrKwfWm/FQx/jBLT+sf4/l/XcVNWgCA6qnniBt/+LMRXsK1bMulV1kRWSZtyqXoMcLobMrAOSvK4tNZOQAAQONVzyPSFycX5QX7kOB66t2Bv888xy5zk2I25U2b0UcY79pwaeXnzd+g5XR83BZ/v1J4X1dh2lw7L+U7KZto/gePR/b4mMag5pRluo+LtrIJc4kJie0jpOMCehqav9xiEpswF530+yDf0ySjVClfCYimhRITi24/WnaY5l/zedbgIQzLKiGuY22xHflqxCe5n9PMz9oHY8K70LzExpzdpco8knFwsf8naLrs2J/iOitCZ9yWG2jWkcXWqBT/zmaLbeOrrc6PMeiFP+FIiwQFtaYlVJ42u7lvEJtQKLTFBboSodsELeKUFpGQ3Y8krNWxttiOtAjftTVenr7eZqPoSzaA7OwMlhORXaQG2CIStVnbrwZOZzlzjiy2uI5EjRfJifuII7u27RaZOWsmm3a2eo64XNmJFW+r/vThYCHKkoj73NmHv5oqbHwNf0R6bUVl0G6ZliM+6O72elc2SHJk3Y9/Xvq4u9I4p92uHf986OHKc/kyX62645+vw4j0GJG+IY1I7+D457VpEfH45460iESNR6QnR33PnfJfTXzUcqRFJBrCiPTWdu3qtkhdkF9rrqHPjf1g3AayEonEX0/2DjGGW1LuG9o35oBQbsj9cdfYyGBaDAAAdmSUK7Ykm9Lp7EE8Tw+2UI/qM+KqAqPmL8gJ0wj3cYfkLCdn8eRK96mYBFO5KujwtDHDPFl9cFBwcSG5muFpYtFtnvcrzGaVwIVIi0Qn/S6beIv4F+S+d/Znnv61+QueH349ntYBsCvlrmLGuQqeYsK78PyFHFYH6kt9RlzCY+g7eoPwrHLWuz3o5DfREeJyOgnV0vpqzpSR63gaPf17ng+o6iNtpMf3lgXZT1am8UROJnieRDVWqeEJjssd+KejsskvhfVIe+jUge//wpNmVynPl9/GtQlAU1DPERfqi/quOz+gk2R2fE9tuMd3Ep9GPr2XJ3IywfNtrgvPVrjesB0X18383JRe3sTzinK8dQsATBBxG5DQ0jx+xUYSv4B70A0jlTRc+gp9eX6ZKRWU8zyr0SCNuLVX3Ln93tmfaWbh6Z9ZDYXCp7hkYICSJ7JB8rxa/lGeOuddLL+PPKbBPuJ87y7evWFeDE3rZm3i+dfX/shqQDXZibj83U/i5BU2D2+lqAsT15zjV2wk8Qu4Ya//wGqA88w6cpZ3pIvTGycusxpNWujpQHHnduD7v9BM8Po4VkOh6HkqITpqHU9kg+T5gFQtq+Rak9ad5zsISXwfGTr3AKvRpG1JFh6N5ukl90k8XxevgSvLL9Vl6Wgqzyvn+YoS+QeGa0mjkk9NifVvkxQz0d0r9Mh4ej9VnIp/mbI9RKPqvhxPvkHj1X5nAu9IF6esnzNZDYAGRqe3mhq7vheS/vXEetnU4WrTeQuSfMQVLm3Hpq6+W0IfaJJQBUatzNXp94fs8v6wYV7svnIuTnzVwh8LIpc1rAa41sN39vEOTHF6JuF3VqNBemfv2e2r9vG09f1dNPOX3fI//wcAsEE+4gqPCl9bQN85YFV49GvlbzbMn+7kXskRX7Xwx4LafP4bq+EYjUF41wFPyrwcnm/IT8Y2QK0PB/AOTHEa/HfhLVGUr4eynZcpKct0PM9quFxBfEH6sVSecs5m0ozycIP+kdVD38l3mJNyVgMA6oP9PvIbayY0yfu4h/KF99fwtNMwiOczylmd0Gvpcx5dx9NHs3bwfH09GduE9dsf97/j1vH00bQYnm+eXsQq3fOeSTD1EJAgyvMjbu1lNRSKbmcz+emmOJFyVgPg3haiMV1KkURO62mms3fdnt/bibj63Ng9+yYKw/iI7uOWJK9pAm+l+CPb8FWK8MY4mra7teH5cpmXfwE0CEPeO817CEgQ5fnQ04GsBgDY88Q7e/jlE0nktJ5mJv7PLlajbti/xq3s3t1O97JrLblxi5/Xi9Pzv9ftmgIAsLTwtLT3nqY3b95iNcBJAjK0X/9nD08LXvuS5x852zjey2Yn4qoCo4Z5vCEeK74unHp34JunqnpyjfivkiQj1RPNvjrLz+vFKWBLHb5+GgBAVusNceKue54yTqWxGuAkSoMy82Q6T6HpJTxflq9jlRo2KxHXkLs+KojGvKHLLrwcYbqJS5Jz7+OS4Lpf/yibqCI7Uj0ANGH9rl6XdFzR9Gyy6RZ1I9UiI1XypWgKz0llNRSK/h6Vkk9pmlCOyN10WIm4ysDZsdnie7fi5MT7uPrc2P/sGf63sT5suorsSPUA0IRFrb8s6biiKWCHzFinjcuzqy9IvhRNU1edYzUUii6fnZF8StOo2ffEyz3uEfbv40olxXysdtrPcLMv3xz83mA2IdJ79k/0ca3dpTPquk8bAGrsYoEwHClPb/i+wPO7cW3WUBkMCv6mTJLIlTTPB1fihYJ1qBoj0p96d+DQZRcU3ZYlX7L3U10HVY08XyYejt6c+CM6Iv2HLT7wypG5xPbvH9RxbSTNJ72dkPNTBs2Lqf3VPWP70/znBeHr841DgVs4EXZZpRSeEddqi28+/CstlBj0/oMVI9kzzYOTetGMxOyAgun+STS/4lpzmpHw8HL/nw5ZNG9tsX0ifDt/3Z3mbSz2qfArNON+RPnzX0y/cxXr9GNPX19vkinLz7066gYtlAidG976ZePY7grFQ7d7yb7O5lmPrNfbsAPqnNzessNW9/RVrgtkb0x0pEUyNqalrGWrS6LHoc4eAcKzuI60iKrS7DwyKfV2eEg7NqFQ6N3Y97n+xK93bxfTvFiLh1qH/5ONWGVtsZu18+76bU+at7HYfX6+n25ITmyRX6MulBeYPfRARTzVsfnbbKz1W3PjCy7I/GJYvI/k/TMr4RuZR3uq2yJX3HvOvSX/g4oPuygHlcq8MvNwbOwjUVFsQsRZLeLgBiC2b+/e8ROkY6SXlpc/nMpWhYR417bWIuLFttoiPZp33NSF5rNXpSd/KXN54eBR68eQC55q4TjpyGLrDYZfBsn/OFu8sd2Yeq0oQeZ1nuKvJvHL5Ut9evdlE1bIbgAuPmrZbpH+A/qxaWezH3FJzPMc9leS2fDphh99R5MASctrj4XwKvNP6mhk1efG/vuFhGd2ziJx/caaCScf20tv5dKIuzLkX56pMr1MbUaEjD8ymeZPzDn62/prNC+maal5MfNlml8Xb5h/WX5ol1sT3OkpRcap9D1DvjWWST26d1zY+HCS0VZUBu2W/znRB93dXu/KDkb/7bhZ+4fMSzPIgTLqa3Yb+9CTBxJ3/EHzYv73BUyNm0bzH103/Pma/GKXPu6uNB5qEnclHHr8e2OZ1OM/Pxk0sBXJaG8V/jdyMy2UGLZxZNeXutG8384K2W13VjvVx4PYcW3o4cpz+TJr4KEg5YER7HG2k68ei1stc4NAHeAxPW8mzV9fG3d83hGal5iW9KJ3mHDrIfNMxu4Hd9BCCd4iWZlZBnIOX+X67ze6dunMJsg38vP39BK2n22dviqML6CFYg61SJeAqddZi1xccu7CYlPfoNjLJXNUnsIaSNqTeHDSflooMen0lFYPtCaZokTt1ogvaaHEsPUju85iLRIT8GlZgczrVbu/3nPwqmE0v3fErvRjphuEXPDwkAlH2T5yav7xax/JnLt4+HtE51e1yIa447PlW+TZhBd82vuSDLnGfTBW/i27Xw92n8SOgWZ27dw7+XFpeCO+7rql4HeZAQnaT+kwavsYmo+d+oPsiYJfpP/TN58jmdISXWGhWbOKNwClUtmyFTsvEdv0xaYZL85gE1XulCk67pX/aqt6u82JZLv2580/lR21otsrPYZ8Mpzm943clXZUpkVaDQmedOIJmrfWIiTiTs+fRfObEhVzL8gv0vXH3COaCRlHWkSv02/0XGssk+q/eGC/RQNp/utuWwp+s9MiEseOnRg+fCibsEJ2A0jel/TDhO/YhLmJJ59oPTiYZIqTi7aEf0ELJYZ8PLzbq+wNiZH7K2+XyByRxEctay3S8sHgyadYi9QFs5NBM1UPT/FXK78c5eThQgYvPUfnXHr8HzTckuhuNiJ91Uj1AAAAjZ31iKtQ9HhA6Dd47mHW6VF3PIa+Q69uLUekl32xMwAAQKNjPeIqA+k16NT9g+kvglg5AMA9QK0U7ozwNLHoNs8H6vB4EdSErWtcisbd4l+mvNF39tanw/FzHQl1mV78oplln23i+ccuNI7XoACAJZ+0oikj1/E0evr3PN/zeAKrBFAd9iMuxUboM+hTRu7DiPRi7pUK8Ytm/PeX83xR4j0xvlC3y6YXF5DzDJ4Pu3Cd1QAAAMcjLucx9J2mMZJBI+VTWjEwQMnTxKLbPM9quNy4b3/nv9Yn5xk8P3HPTVYDAMBV/vYf0/uWv1z+Lc+/9L3ppzH1xX7E1efGvhGoUdXZWx6hWnrv/iU6ah1Po6d/z/OGcjs/9KqBwYHy97G6N5P/QRQAQD27XMnft1xwIZvn76beZRXqj72Ia8hd/+zNJ1OF/mSecI1773hm0mf83pX4Plbv9adYDQAAcIydiKvPu1jQuzfiKwAAQC3Zibiq5v1a6m7ekXmhCgAAAFSDvV5lZeBL/6PY5e20oQsAAKBOaVTyCeqd/UY4teHj+Z1LtoeYHp7Ck1MAAA1T2I3Mfz2xXjb1PoufEdcze/dxc2OPl63UX1tAf4xbR09OnXp34JunzAbfKDuxgkb3p2KwiQAAQFNQ/x0NJLju17OhWigS5lctbyGMj6vPfmTLAVxPAwBAE2An4qoCo96aeExyAepEJLj+Z8/wv40VBmLjVNqUS9FjhPHylIFzVpTFp7NyAACAxsvO+LgkIr4VOe6jPLOIq2k35+AN53QsZ/605vcH591/3nxE+qSYTXnTZvQRJg2XVn7e/A3x+LjWRqQvDdF5LRYG7CQqtpe7HZR7RYNKoVzLBtP/weORPT7yY/2uzo8x6IV/rrqqrlwlM0Q24TbfW99DWC1CzbnyZyS6yZ6eY9nq9Vio1GXpaF6scrTS/Un2xa0ttkNfjVirVqqEN085stiaHK/SBTKjwxKGFzSqYexPGOaWKeQ2EPFilyzWyo5YXN0W0R9XKr+UWUWC6ny1oCBhuFkuT5vd3DeITSgU2uICXYnQbVKbFtG01JQtY+UNsEW8l2tkBxL3ifAtXsC+ci1bxHO5v65FiZAxNH+5xSRaKBGd9PsgX5kxxhMTEttHyIzB6ZQW0Xh5+nqbjdku2QCys2UGtJddJBu7dn3tIy44ajmy2OI6ErJr8mftg3ktjIP3Gl27mNG9H9tJHy07TDO1XGzntsjMWWyIaKezPyJ9HUqKee7sw19NbVd2QhpxaTnJNvwR6Su05Zv8NtBCiYFL7++zsD/NO2tEelvjn5fOVRmfR3TiiPSfB2woL5DZxMXjn+8e+m3mSZmOCHGLYER6jEjPNZYR6W2Mfz5szciuc6v2kQY2In32ucydg7Yby6RG7Xys/WRhOFQXj0j/0XXDn6/JH2yzJyl93YV9xIkj0n/RaqPsqdt9s7sPXTeC5hvWiPR0ZHg2YY0hd+2ja2pzk/XUho+3Ph2uUqo8h/111RAN77vW+4b2jTkg/AjYkPvjrrGRwqoGAABo3OQjrsfQd5bdnW/jV0AkJKv9n9asm1ebvmU6DiBJpcf/Mf+kjlzj0kivCoyavyAnTKNSqYIOTxtTR2+8euRs/Nb3d/H05eJveD4gQ6ZHDgCgfvkUlzxZmcZTdNLvPO9TlMUqQQNm9cmpzvP2Fv8yRfwzXHEKPTK+vPAQ7eytPRLgaZcyyXwTLXR6kAwNxnSyLpTl63LOZvJUcDWP55WGehuHBwDAmp5nE0Y+vZengX86yvOeWpl7bdDQ2HpWmY+Ja5my3mU95gAAAOAIWxEXAAAAnAURFwBqrkNK3ntnf+Zp2WebeP6BBPyUHsAMIi4A1FxZYVng+7/w5L+/nOdLs/G6OAAziLgAcM+5Uyb8tpWn09mDeD5D/hULAE5gJeIactdHBUmeT+YJYwcBQKN2IUd4lQRPMeFdeP4P4VVaAHXCSsRVBs6OzaaPJe/7v7lHS0xPKVfkHPx7z34RuDYGAACoDjuRU58b+2v28+J3UKgCo7qNuJRQf6+GBAAAaIzsRFxV834tdTeFFy5yhtz0lPtxjQsAAFAt9iKnMvD5p9KEFy7y+7iqoCtPT6Mv+q+9G2sm0NlKXuNcVjUivdpv1KZEVggAANB42b9W5S9c5Mk0yE8tJcUsabGaznNGxvvip7Hyy/3pzWMnvksSAACgHtVr73B4NB2Sz1L84c9GeAnXuC2XygzxBgAA0OjYj7i8g5d2/N5YM8H+QH6Oq/oZ0sGhK8XPZ/We/VOyTrjG3V06A73KAADQBLgtWryIZWUZcmP+nfrxsZ3/mtl+d0bHKd39Wwyc5nNwYXr/ceHurEqtKL36v/g2WQb91tfF8/Tw9/ATRilWtPbI3Vx0/5h2wsTRI0eJMR6j1SUyf9stSFPaT5eWmkZS6rbUksRi9oGISq2qjFLSOik/3NGelxmQnDCMK8nMzRfq3E3PjclkpeZa9AtK8RDmk5adkb4hhZWaU3Z2Lwwuon8ufdOdyrsyYzK7tfa4272U1snckym72GpfddmQSlon43iG1cWe6Jaelk7qlF/UpRy6w0rNVT7rlpOTI8wqPT7zyxxWaq4yxMAXO/OLNL1O5sF0ry7NCtppaZ2sbRm6TJkfaItbJGVriuxXc9OYWuTO97ftt0ix/RbR5hZp87U8pWdmqCpVfDIzO5P+ucwt6eWFMi87cKRF3Jq5lQ/T0zq2WmSSO22Rsgul1lpE/5w7a5FU6y0SamqRjC9SZVvEJ9w3L6KQ1sncmaVLu8s+EBG3iPaHgvy4PPaBiMpT1CL7rbaIYnyp/RbpX7WPmKfz53729PSSFJKUuTlNvkWCRS2y20qLeLvTFsnKyirKs7oBFOZrU9PJASLtenmrA/IrW/GAslJ/5zKpk5py02qLtBPvI/ItovdRmhb7W/kWcfdXlw4qp3Xyj+YWXJEZ/t3N083UIvust8gE1iJ3itKstUjQgJa0RVIz0qwdtVRd1fyrZW/NKJMbbF/cIpIUF3fVoFdICg9naS6Uyo+6Orn0Cq1Tdt76PvI820dstIg+TGHaRzbJt4jBT2W3RdQBQouEhLRh085m5xpXn3cxS9PJWc9JSYjHvY/0vR1f9RJWfW7sB+M20AekE3892TvE7LaxUiM/lF4zH4/+A/rR1KpTECs1p/JQ8Trte4SzUgu9Oj9A69yn6cSKLDTvGkjr9O3aixVZCGkbTOuQ5OErP5aWX5APr+Mb6M1KzZFdjtcJDm7FSi3079WX1vGPDGBFFnr4dKF1ekQMYkUWOgyMoHVIYkUWfAN8eR2Nv/xXE7dI6/taslIJpZLX6dDb6siMvEW6eXVmRRZ4i7SNCA1tH8JTYIvm4snu3bvTau4a+XNGR1pE3UzN69hqkZ59aJ2Azs1ZkQXyjWidnpH3syILHfqZWkSpsLL9Bzfjdby85fdYUs7rkPqs1ByZP69D/i4rtUCWltax0SLkW/NZiVPnLvdJSmgia5X9S3OkFXgd0jqs1BxpTVqBtK+4uUkSbwBk26DVQloYz+jldO3AGpdsdazIAtlWaR2SyDbMSs2RbZ7XIfsCKzVH9h1eh+xTrNQCr0P2TVZkgezRtA7Zx1mRBXJkYLPq1ZcVWSDbM6szoB858rBSc+IWkaROndgRRpyGBzfj4/iSNLHoNs93696D1iH7L5u7BXIcpnVstAg5ntM6JJHjPCs1R+ICr2OtRciBmnzKJuqAnYirCozqGbRZ/EyT5S90a8xj6Dtv3ZxKu6wXNls1oz2LwaYR6ZWqITnL8eQUAEDj1WlXHB/Hl6TR07/neXXFvTUYuf37uGNmPiGMS99+xtanw0kI9O6zY/B7g9lntTZ46Tn6rDIfiF4yIj0G4gUAgKbBfsSVjEtfkrzGKRe4AAAA9xR793FFt1QBAACgxuzdx23ez6eiAm9RBgAAqCV717h5F3879yZ9GQVPGK0PAACguuxd45rfxMWtXAAAgJqx/+QUAAAA1J79iFu3b3kEAAC4N9iLuIbczd+0EV5xnLjJw0t4R0/neXsl4/wAAACAXfafnKq7tzwCAADcO+w/OVV3b3kEAKgXwcWFPX2VPCnzcnheY2B1AJzO/n3cOn3L4401E8Q3iTnJzWMAACdqcz1vzqPrePpo1g6eb/tbBqsE4Gz2I24dvuUxKWZJi9V0tuJ7w+QyetXyFsLNY332I1sO4J4xAAA0Afbu4+bGfqz+sK5iXnj0V1PbsbyISptyKXqMcPNYGThnRRkfxQ8AAKDxUpLrS5a1ggTdtyLHfZRXrui2LPnSAic/RWXIXT+q89zDufNP6j4cXDU6ZlLMprxpM/oIk4ZLKz9v/gYdsG/JoiVL3lvyYYsPvHJkrrJLQ3Rei9kAkxXby90Oyt2NUSmUa9kX0B9XKr/U0bzUWrVSJYwhpbqqrlwlM/w14TbfW99DGD3boDco5soMo03oJnt6jmWr12OhUpcl8+cqRyvdn2Rf3NpiO/TViOostibHq3SBlXHUX9CohrE/YZhbppDbQMSLXbJY65mqoXmx+mqRoKDWtITK02Y39zWNl6wtLtCVCKeQtWkRTUtN2TJW3gBbxHu5pihBS/NiPhG+xQvYV65li3gu99e1KCEZR76aRGJCYvsImTE4ndIiGi9PX29/WkhJNoDsbKHTuJa7dgPcR6rVIja+miOLLa4jIdu4pftVml1WrtucdLB1bovMnDWTTTub/YhrkhQzsePcfZW6KZ/fomPqOdH+f77iO381669Oinnu7MP08vfGmgknH9srjrgrQ/4lu6bajAgZf2QyzZ+Yc/S39ddoXozsli9mvkzzcZ9cPfnaMZqXmJb0oneYMPB1xqn0PUO+pYUSj+4dFzZeGNO+Qlu+yW8DLZQYuPT+Pgv70/x/O27W/lFI82IRT3WM+vpRmj/05IHEHX/QvJj/fQFT46bR/MUl5y4sPkfzEi+XzlVphE6LxF0Jhx7/nhZKPP7zk0EDhRHUtbcK/xu5mRZKDNs4sutL3Wj+84AN5QUym3j313sOXjWM5ncP/TbzpExHhLhFTr56LG71VZoXUwd4TM9jG/f1tXHH5x2heQneIplnMnY/uIMWSvAWycrMMhhMR67rv9/o2sU0arqfn7+nl7D9bOv0VWG8TIRzqEW6BEy97kCLlMxRGcf0TtqTeHDSflooMen0lFYPCKcIRYnarRFf0kKJYetHdp3FWiQm4NOyApmhRcQtsnfErvRjqTQvFjw8ZMJR1iKn5h+/9tGvNC/m4e8RnV/VIhvijs+Wb5FnE17waS+EChstMnr32PCJMpF11869kx+fwCZEvu66peD3fDYh0n5Kh1Hbx9B87NQfEr65RfNifpH+T998jmRKS3SFhWbNKt4AlEply1YtSSZ5X9IPE76jhRK8RYqTi7aEf0ELJYatGdl1btU+0vzT8nyZFun2So8hnwyn+X0jd6UdlWmRVkOCJ514guattYjaXz09fxbNX/8s7vjL8i3yTPzzvh39SCb7XObOQdtpocSonY+1nywcuvU6/UbPtbRQov/igf0WDaT5r7ttKfjNTotIHDt2YvjwoWyiyi/LLpx79yybMDejcJa7rxAFbbTIxJNPtB4cTDI2WmTIx8O7vcqGdv2i1UbZU7f7Zncfum4EzVtrkZYPBk8+xVqkLti/j2sSHv3BR1Hk//v+3z+d0s9Mx5+n+Ujf27z3WO8b2jfmgDBgkSH3x11jI4VVDQAA0Lg5FHH5k8MLm61y4sNTHkPfeevmVD5nciFLY7AqMGr+gpwwjUqlCjo8bQx+iQQAAE2A/Sen3gjUhB4ZT58odnpn8uCl58RzJjGYZ+roLwIAANQLOxGX/jQo613WPw4AAAA1YzXi0hEL6DUu7fjlCePjAgAAVJfViNt53t5voiMwPi4AAIBTOPTkFAAAANSSfMSV7UzmCb3KAAAA1SUfcWU7k3lCrzIAAEB1oVcZAADAFexHXMnAefQZZvoRAAAAOMhexDXkbv6mjTBwXuImDy93UtB53l7xyHoAAHYYFK/9rOfpq8IePH9I5q29AE2WnYirz7uYpenk5PGCxJJiJrp78Qtojl9Yq/1GbUpkhQDQGOn1ig239Tzt8WnH89fT5UbLAWii7ERcVWBUz6DN4itafW7sr9nPO+XJKTKrD14pW323xHLk+fxy/6Ok2KAvLzxEBw4CAABo1Ozfxx0z84ntIRpV+xlbnw4nF53efXYMfm8w+6x2KuLO31k4nY48r3nOM0K0LPGHPxvhJVzjtlwqM8QbAABAo2M/4kp+KeTEnwZ5DH2HjkJfdmLF5cjnxX3XvWf/JNw8Nuh3l85ArzIAADQBbosWL2LZenJjzYTuv73y43Nt2LSRh7+HnzCSt6K1R+7movvHtBMmjh45SozxGK0uEZ7hknAL0pT206WlppGUui21JLGYfSCiUqsqo5S0TsoPd7TnZQYkJwzjSjJz84U6d9NzYzJZqbkW/YJSPIT5pGVnpG9IYaXmlJ3dC4OL6J9L33Sn8m4l+0DErbXH3e6ltE7mnkzZxVb7qsuGVNI6GcczrC72RLf0tHRSp/yiLuXQHVZqrvJZt5ycHGFW6fGZX+awUnOVIQa+2JlfpOl1evaBiFeXZgXttLRO1rYMXabMo3TiFknZmiL71dw0pha58/1t+y1SbL9FtLlF2nwtT+mZGapKFZ/MzM6kfy5zS3p5ocxg+460iFszt/JhelrHVotMcqctUnah1FqL6J9zZy2Sar1FQk0tkvFFqmyL+IT75kUU0jqZO7N0aXfZByLiFtH+UJAfl8c+EFF5ilpkv9UWUYwvtd8i/VmLpKenbSwQxni31L48v3XudfrnMjenybdIsKhFdltpEW932iJZWVlFeVY3gMJ8bWo6OUCklZ233yKpKTettkg78T4i3yJ6H6Vpsb+VbxF3f3XpoHJaJ/9obsEVmQfJ3DzdTC2yz3qLTGAtcqcozVqLBA1oSVskNSPN2lFL1VXNv1r21owyucH2xS0iSXFxVw16haQw/Wi61cV+XM32ERst8rz9FtGHKUz7yCb5FjH4qey2iDpAaJGQELN45ET2rnENueujguhDTELqvlwYKN55SLhd2GyVZGwi4f7uuA30DyX+erJ3iHAdzCk1SpYz18zHo/+AfjS16hTESs2pPFS8Tvse4azUQq/OD9A692k6sSILzbsG0jp9u/ZiRRZC2gbTOiR5+GpYqTm/IB9exzfQm5WaI7scrxMc3IqVWujfqy+t4x8ZwIos9PDpQuv0iBjEiix0GBhB65DEiiz4BvjyOhp/+a8mbpHW97VkpRJKJa/TobfVkRl5i3Tz6syKLPAWaRsRGto+hKfAFs3Fk927d6fV3DUy522EIy2ibqbmdWy1SM8+tE5A5+asyAL5RrROz8j7WZGFDv1MLaJUWNn+g5vxOl7e8s86knJeh9RnpebI/Hkd8ndZqQWytLSOjRYh35rW6dvX6obUOZS1GklkrbJSc6QVeB3SOqzUHGlNWoG0r7i5SRJvAGTboNXI1sL+pQXeImSrY0UWyLZK65BEtmFWao5s87wO2RdYqTmy7/A6ZJ9ipRZ4HbJvsiILZI+mdcg+zooskCMDm1WvvqzIAtmeWZ0B/ciRh5WaE7eIJHXqxI4w4kSOhOxfWiDHT1rHRouQ4zCtY6NFyPGc1iGJHOdZqTkSF3gday1CDtTkUzZRB2xG3KSYiepQ9afZvEtZvz/klWZeTuvmTYr58+uxO6Z3pOH8zVPl0hHplaohOcvx5BQAADQBtiLu/m1n/1JUYhbwwqN3Ze7NXH2KTdZSePSeihIezj8crLYckR5D8wIAQNNgNeJa+xWQ5e+FAAAAwC5793EBAADAGRBxAQAAXMFWxE399CH2iLJ5mvIxXswGAABQPVYjro0hcjE+LgAAQHWhVxkAAMAVEHEBoI7p9dFJv8umSfHJrA7APQARFwDqWKVh4J+OyqbsC/LvIwRokhBxAQAAXMFOxNXnxr4RqBE/qOwVNg+vvwAAAKgumxHXkLv+2ZtPppo9sezkB5WTYia6e5FA/lRMAisxKjuxggZ4STkAAEAjZSvi6vMuFvTuXXc/BBLGCHqlbPXdEr0++5EtB/ilMylftbyFMD6ueTkAAEDjZSviqpr3a6m76dzh+cQq4s7fWThdGIheGah5zjOiallU2pRL0WNo+ZwVZfHprBwAAKDxUuoNMiP3miTFfByZ11v7Zp2+8qLsxIq3VX/6cHDV6JhJMZvyps3oI0waLq38vPkbdPyiJYuWLHlvyYctPvDKkVma0hCd12I2wGTF9nK3g3IvxlIplGvZsIj640rllzqal1qrVqqEMS9VV9WVq2SGvybc5nvrewijZxv0BsVcmWG0Cd1kT8+xbPV6LFTqsmT+XOVopfuT7ItbW2yHvhpRncXW5HiVLrAyjvoLGtUw9icMc8sUchuIeLFLFms9U2WGyK2vFgkKMhv8PE+b3dzXNF6ytrhAVyJ0m9SmRTQtNWXLWHkDbBHv5ZqiBC3Ni/lE+BYvYF+5li3iudxf16KEZGq5j4gX2yktovHy9PX2p4WUZAPIzs4g/63lYjfAfaQuWsTaYovrSCQmJLaPkA6wWrpfpdllpa/SSQdb57bIzFkz2bSz2Ym4p94dOHTnE6+nLf4oj31PTbs5B28481bujTUThuQsNxuVLynmubMPfzW1HcmST08+tlcccVeG/Et2TbUZETL+yGSaPzHn6G/rr9G8GNktX8x8mebjPrl68rVjNC8xLelF7zBh4OuMU+l7hnxLCyUe3TsubLwwpn2FtnyT3wZaKDFw6f19Fvan+f923Kz9o5DmxSKe6hj19aM0f+jJA4k7/qB5Mf/7AqbGTaP5i0vOXVh8juYlXi6dq9IIHQWJuxIOPf49LZR4/OcngwYKI6hrbxX+N3IzLZQYtnFk15e60fznARvKC2Q28e6v9xy8ahjN7x76beZJmY4IcYucfPVY3OqrNC+mDvCYnsc27utr447PO0LzErxFMs9k7H5wBy2U4C2SlZllMJiOXNd/v9G1i2nUdD8/f08vYfvZ1umrwniZCOdQi3QJmHrdgRYpmaMyjumdtCfx4KT9tFBi0ukprR4QThGKErVbI76khRLD1o/sOou1SEzAp2UFMv1O4hbZO2JX+rFUmhcLHh4y4ShrkVPzj1/76FeaF/Pw94jOr2qRDXHHZ8u3yLMJL/i0F0KFjRYZvXts+ERh19WXVm70WkcLJfovHthv0UCa/7rrloLf82lerP2UDqO2j6H52Kk/JHxzi+bF/CL9n775HMmUlugKC82aVbwBKJXKlq1akkzyvqQfJnxHCyV4ixQnF20J/4IWSgxbM7Lr3Kp9pPmn5fkyLdLtlR5DPhlO8/tG7ko7KtMirYYETzrxBM1baxG1v3p6/iyav/5Z3PGX5VvkmfjnfTv6kUz2ucydg7bTQolROx9rP1kYDlWv02/0XEsLJcxapNuWgt/stIjEsWMnhg8fyiaq/LLswrl3z7IJczMKZ7n7ClHQRotMPPlE68HCmPY2WmTIx8O7vcqCyBetNsqeut03u/vQdSNo3lqLtHwwePIp1iJ1weZ93NzY42Ur9dcWiF/36Nwnp0hAXdhslWQQXL1vaN+YA0JvtiH3x11jI4VVDQAA0LjZirh1Linmz6/H7pjekT6W/Oap8rITK56KSVAFRs1fkBOmUalUQYenjanTDm0AAADXsPnkVGDUWxOPkUDIpp0uPHpPRQm/ev5wsNpj6DvfRAudHiRDC+kkAABAY2enV/kvExetGoI3YAAAANSWnWtcywH7MFQfAABADdTrfVwAAIB7hr2IW/UWRvQqAwAA1IbNiGvI/ezfitV3SypyDi7/ywmhVzlxU8Tj0ehVBgAAqC6bT07lXczSdBLetsiFR38Q+gWucQEAAKrL5pNTVe9VrusXLAMAADR5NnuVlYHPP5XWKXLecV3g0K7bhVdSKFXRZa+gVxkAAKC67Dw55TH0HfpzoM7z9tJfB0neyAgAAACOsBNx65whd31UkOVrrfiI9Gq/UZsSWSEAAEDjZSfi8sj3VEwCmbyxZgLNOEdSzER1qPrF93s3YwVcfrn/0RLhkrq88BAdOAgAAKBRsxlxDbmbv2mTrBN+FOTh5U4KOs/bOyPjfac9q2x8r/KMETLLEH/4sxFeQqRvuVRmiDcAAIBGx1bElfl1kKv0nv2TEOkN+t2lM9CrDAAATYDbosWLWNaC0qtD4aXl6f3HhRdf/jYlYkp3f31u7M6D/ac9JowV7zQFl38p7dk3WBi4m/Pw9/AzFrT2yN1cdP+YdsLE0SNHiTEeo9UlwgW3hFuQprSfLi01jaTUbaklicXsAxGVWlUZpaR1Un64oz0vMyA5YRhXkpmbL9S5m54bk8lKzbXoF5TiIcwnLTsjfUMKKzWn7OxeGFxE/1z6pjuVdyvZByJurT3udi+ldTL3ZMouttpXXTakktbJOJ5hdbEnuqWnpZM65Rd1KYfusFJzlc+65eTkCLNKj8/8MoeVmqsMMfDFzvwiTa/Tsw9EvLo0K2inpXWytmXoMmX6PcQtkrI1RfaruWlMLXLn+9v2W6TYfotoc4u0+Vqe0jMzVJUqPpmZnUn/XOaW9PJCmXGxHGkRt2Zu5cP0tI6tFpnkTluk7EKptRbRP+fOWiTVeouEmlok44tU2RbxCffNiyikdTJ3ZunS7rIPRMQtov2hID8uj30govIUtch+qy2iGF9qv0X6sxZJzUi3to+ouqpNG9vmNPkWCRa1yG4rLeLtTlskKyurKM/qBlCYr01NJwuUVnbefoukpty02iLtxPuIfIvofZSmxf5WvkXc/dWlg8ppnfyjuQVXZIZ/d/N0M7XIPustMoG1yJ2iNGstEjSgZVWLpDnSItlbM8rkBtsXt4gkxcVdNegVksL0o+lWF/txNdtHbLTI8/ZbRB+mMO0jm+RbxOCnstsi6gChRUJC2rBpZ7NzH3fMzCe2h2hU7WdsfTpcpVR599kx+L3B7LM6Q+L6B+M20J//Jv56sneI2ljMKDVKljPXzMej/4B+NLXqFMRKzak8VLxO+x7hrNRCr84P0Dr3aTqxIgvNuwbSOn279mJFFkLaBtM6JHn4alipOb8gH17HN9CblZojuxyvExzcipVa6N+rL63jHxnAiiz08OlC6/SIGMSKLHQYGEHrkMSKLPgG+PI6Gn/5ryZukdb3tWSlEkolr9Oht9WRGXmLdPPqzIos8BZpGxEa2j6Ep8AWzcWT3bt3p9XcNTLnbYQjLaJupuZ1bLVIzz60TkDn5qzIAvlGtE7PyPtZkYUO/UwtolRY2f6Dm/E6Xt7yHVOknNch9VmpOTJ/Xof8XVZqgSwtrWOjRci3ZrPq2YcVWSBrj9UZ0I+sVVZqjrQCr0Nah5WaI61JK5D2FTc3SeINgGwbtBrZWti/tMBbhGx1rMgC2VZpHZLINsxKzZFtntch+wIrNUf2HV6H7FOs1AKvQ/ZNVmSB7NG0DtnHWZEFcmRgs+rVlxVZELcIOfKwUnPiFpGkTp3YEUacyJGQ/UsL5PhJ69hoEXIcpnVstAg5ntM6JJHjPCs1R+ICr2OtRciBmnzKJuqAnYgrGT6orgcOko5Ir1QNyVmOJ6cAAKAJsBNxXSE8ekYfdm5rOSI9fv4LANViMCgMelMSSkR5gHpkNeLqc2PfCBTGoheeFhaNIGT521kAgIbjWI7v0jg3nr4pv4/nDSQaA9QfKxHXkLv+2ZtPpgr9ySkj96nGpq6+W0LyFTkH2y77HC9YBgAAqC75iKvPu1jQuze9ZevebcDycSPob4RUgVHdRlxKQOcMAABANTWA+7gAAAD3AERcAAAAV7AacVM/fYg+KuXeYvSC94fSPElTPsajBwAAANUmH3ElP8MVp7r+SS4AAECThF5lAAAAV0DEBYAmpefZhMe2n5FNeAkG1C9EXAAAqKGPrhueOKnn6bOCjjTz2s84u5FR3xHXkLs+KsjyPVaSkfABAKABupRv+C5dz9PWspY0cyAbz9jKqNeImxQzUR2qfvH93uajmOhzY1ctbyGMj6vPfmTLAacNgA8AAFB/6jXihkfvqSiZMUK6DCptyqXoMcJbrpSBc1aUxaezcgAAgMZLqa/3ZwmSYjblTePDBwlEJYZLKz9v/gYdsG/JoiVL3lvyYYsPvHJkfp9UGqLzWswGmKzYXu52UK5PQ6VQrmXDIuqPK5Vf6mheaq1aqRLGvFRdVVeukhn+mnCb763vIXSGG/QGxVz50R10kz09x7LV67FQqcuS+XOVo5XuT7Lvbm2xHfpqRHUWW5PjVbrAyjjqL2hUw9ifMMwtU8htIOLFLlms9UyVGSK3vlokKKg1LaHytNnNfU3jJWuLC3QlQrdJbVpE01JTtoyVN8AW8V6uKUrQ0ryYT4Rv8QL2lWvZIp7L/XUtSkimlvuIeLGd0iIaL0/lXa/AS/I/YSwbrc/OziCZWi52A9xH6qJFrC22uM4PHo/s8WlH82LKMt3HRVtpvnS/SrPLSl+lkw62zm2RmbNmsmlna6AR97mzD381VWjFG2smnHxsrzjirgz5l+yaajMiZPyRyTR/Ys7R39Zfo3kxslu+mPkyzcd9cvXka8doXmJa0oveYcLA1xmn0vcM+ZYWSjy6d1zYeGFM+wpt+Sa/DbRQYuDS+/ss7E/z/+24WftHIc2LRTzVMerrR2n+0JMHEnf8QfNi/vcFTI2bRvMXl5y7sPgczUu8XDpXpRE6DBJ3JRx6/HtaKPH4z08GDRRGUNfeKvxv5GZaKDFs48iuL3Wj+c8DNpQXyGzi3V/vOXjVMJrfPfTbzJMyHRHiFjn56rG41VdpXkwd4DE9j23c19fGHZ93hOYleItknsnY/eAOWijBWyQrM0s8RMz132907WIaNd3Pz9/TS9h+tnX6qjBeJsI51CJdAqZed6BFSuaojGN6J+1JPDhpPy2UmHR6SqsHhFOEokTt1ogvaaHEsPUju85iLRIT8GlZgcxYIuIW2TtiV/qxVJoXCx4eMuEoa5FT849f++hXmhfz8PeIzq9qkQ1xx2fLt8izCS/4tBdChY0WGb17bPhEYdfVl1Zu9FpHCyX6Lx7Yb9FAmv+665aC3/NpXqz9lA6jto+h+dipPyR8c4vmxfwi/Z+++RzJlJboErfe+uOc/PMf/f82sHUbYftP3pf0w4TvaKEEb5Hi5KIt4V/QQolha0Z2nVu1jzT/tDxfpkW6vdJjyCfDaX7fyF1pR2VapNWQ4EknnqB5ay2i9ldPz59F89c/izv+snyLPBP/vG9HP5LJPpe5c9B2Wigxaudj7ScLw6HqdfqNnmtpoYRZi3TbUvCbnRZ56Yz+qxSZINLOSxk/lg1o/8uyC+fePUvzEjMKZ7n7Cgd/Gy0y8eQTrQcLY9rbaJEhHw/v9iob2vWLVhtlT93um9196LoRNG+tRVo+GDz5FGuRulDfT07J0fuG9o05IIxQZMj9cdfYSGFVAwBAg+NdnPdkZRpPE4tu08zQykxWA0QaVsQtO7HiqZgEVWDU/AU5YRqVShV0eNoYvOIKAKBhmrTu/Min9/I0evr3NDPmzcOsBog0gIgbHs27lD2GvvNNtNDpQTL0pZJ0EgAAoLFriL3KAAAATQ8iLgAAgCsg4gIAALgCIi4AAIArIOICAAC4AiIuAACAKyDiAgAAuAIiLgAAgCsg4gIAALhCPUdcayPP83K136hNiawQAACg8arPiGtj5Pn8cv+jJcJbHssLD9GBgwAcZDAYdmS14Omb8vt4PkGLl3QDQL2pz4hrY+T5+MOfjfASrnFbLpUZ4g3AtriMfJ7Ek8k60aCQAACuVc+9ylGd5Yfi6z37J+Ha16DfXToDvcoAANAEuC1avIhlXa/g8gdXWk7p7k+yN3ctu91pWt8A+oEwLLafcTDj1h65m4vuH9NOmDh65CgxxmO0usRd+MycW5CmtJ8uLTWNpNRtqSWJxewDEZVaVRmlpHVSfrijPS8zIDlhGFeSmZsv1LmbnhsjP8pji35BKR7CfNKyM9I3pLBSc8rO7oXBRfTPpW+6U3m3kn0g4tba4273Ulonc0+m7GKrfdVlQyppnYzjGVYXe6Jbelo6qVN+UZdy6A4rNVf5rFtOTo4wq/T4zC9zWKm5yhADX+zML9L0Opnhpr26NCtop6V1srZl6DJFtwSqiFskZWuK7Fdz05ha5M73t+23SLH9FiksLGyeeS1Cd5umsMLkDhUsH6TPKygQ5kNS5pb08kKZwfYdaRG3Zm7lw/S0jq0WmeROW6TsQqm1FtE/585aJNV6i4SaWiTji1TZFvEJ982LKKR1Mndm6dLusg9ExC2i/aEgPy6PfSCi8hS1yH6rLaIYX2q/RfqzFknNSLe2j6i6qk0b2+Y0+RYJFrXIbist4u1OWyQrKyu3WUH5NZkByQURytR0skBpZeftt0hqyk2rLdJOvI/It4jeR2la7G/lW8TdX106qJzWyT+aW3BFZvh3N083U4vss94iE1iL3ClKs9YiQQNaVrVImiMtkr01o0xusH1HWkTprqh4SEHrpB9Nt7rYj6vZPmKjRZ633yL6MIVpH9kk3yIGP5XdFlEHCC0SEtKGTTtbvd7HtTLyvD439oNxG4RyhSLx15O9Q8x6ApUaJcuZa+bj0X9AP5padQpipeZUHipep32PcFZqoVfnB2id+zSdWJGF5l0DaZ2+XXuxIgshbYNpHZI8fDWs1JxfkA+v4xvozUrNkV2O1wkObsVKLfTv1ZfW8Y+sOnOx0MOnC63TI2IQK7LQYWAErUMSK7LgG+DL62j85b+auEVa39eSlUoolbxOh95WR2bkLdLNqzMrssBbpG1oW89Dbjx5H3Pn+eCEFt27d6fV3DUy522EIy2ibqbmdWy1SM8+tE5A5+asyAL5RrROz8j7WZGFDv1MLaJUWNn+g5vxOl7eHqzUHCnndUh9VmqOzJ/XIX+XlVogS0vr2GgR8q3ZrHr2YUUWyNpjdQb0I2uVlZojrcDrkNZhpeZIa9IKpH1JK7NSCyFhIbQa2VpYkQXeImSrY0UWyLZK65BEtmFWao5s87wO2RdYqTmy7/A6ZJ9ipRZ4HbJvsiILZI+mdcg+zooskCMDm1WvvqzIgrhFyJGHlZpzpEXIEY/XIUdCVmqBHD9pHRstQo7DtI6NFiHHc1qHJHKcZ6XmSFzgday1CF1sNlEH6vU+rsXI89IR6ZWqITnL8eQUAAA0AfV8H1cy8rzliPRZ7/YwVgQAAGjc6jniAgAA3CMQcQEAAFwBERcAAMAVEHEBAABcAREXAADAFRBxAQAAXAERFwAAwBUQcQEAAFwBERcAAMAVEHEBAABcoZ4jbtmJFSql8P7kp2ISWJGRtXIAAIBGqj4jrj43dtXyFsI4uPrsR7YcOF414Ju1cgAAgMZLqTfIjCPoIkkxz519+Kup7UjWcGnl583fYMMEWSlfsmjJkveWfOj9gVexpzBtrjRElzuzkOYDP/XzTJUZQk7vrk//Kxte0ft8iP9+mcE4idS/ZbGcQtHmPfmB/wrHehQPSKV5a3X0o1UZD7CBKlv+K0BdLDMYmWSxNakyY0iVttDlvaql+dZnWqkOyjdZ2t+yacbBrxbynvwIegVj1fyrBf+jhapC5rSscrSSfzVri60LKauLFrG72B06dWxxUn50vJzw/DRFSklJCck7sUXcDhpoXoIvthM3Nmst4sj278hXM7gbxC3it19meFSCb2yEIxuStTriDan5J76eOTKLLdmQZBe7wrsi60/C4LJeXl5tFKEtkuQHrMwZkvfHzVsk44J9xJG1Lf5q1nbtOmoRR45apEW8cuwfbG23COHgPuKsr1b7Fhkx8uGRDw1jRc5Fh+ipn5S4aeMlHc1XXvzPxgQ75X9d8Fe20AAAAHVm0d8W0bjj3NRQrnFvrJlw8rG9lte44vIjPx0fNem9/33tfrVafuRqAACA2qujy9z6jLj63Nh/v5DwzM5ZbdW5a8ds67573jBjB4a1cgAAgMarPp+cUgVGzV+QE6ZRqVRBh6eNIWG17MSKp2ISLMsBAAAau3rtVQYAALhn1Oc1LgAAwL0DERcAAMAVEHEBAABcAREXAADAFRBxAQAAXKFpRlzLgRBurJlAS948Jf9qN3mG3PVRQWb/xLLEERb/ii9PtYdqsJgV/7Jqv1GbElmhfebzOfXuQDoTkrzC5lXjXdbWv1q111JSzER3L/IPTeukZmvbYj41X9sWs6rh2jafT83XtvWvVo21VDWT6n0FK2zsa9Va25bzqeGqtphVjde2ja9W7W3Sckuu2bZtfXer1tq2nE+N17ZkVvV/JLHYR2q4qutGE4y4MgMhJMVMvr5QeMmWPrvrkk8d3QhIy6lD1S++37sZK5ApcYTcfJa0WC0sj0E/I+P96h1wLRYgv9z/aIkwq/LCQ+ylXXZZzGfw0nN0ecgq2vBulKO/gZb7ajVZ1cZW++CVstV3yTcxtVoN1rbsfGq2tmVmVaO1bTmfmq1t2a9W3bVNZvJxZN5fikrIv9Il/m/OqxvuWLzLltT5v7dPsQmbSE3Lfa0Ga1tmPjXbsOVmVeO17ZzDCCG3m9Rg25adT022bbm/XrO1bTmr+j2SkFZzymGk7jTBiKvSplyKHtPWQ6FQBs5ZURafrii7nTb66f7CZ8rAhyfvJyUOCY/eU1EyY4RoFVmWOEJuPvQdltUmtwDxhz8b4SWcCbZcepUV2WX9ixh++bJ89BQ2YZfFfGq4qhWKirjzdxZOp62mec4zgsyyRmtbdj41W9sys6rR2padD1WttW05nxqsbTKT+KOv0uOgKjBq4vg9h1LZRQD5UvT65q3IcQveH+rIF7Tc12q2tmXmU7MN28qsqGqtbacdRgi5I0ANtm3Z+dRk25b76zVb2za+SL0cSWR3/5qs6jrTUJbDuaI6B7OckUe7Nge3XRByhtwjO04by+pb1THu4NCVjp4GWtF79k/CmbhBv7t0Rm07CQ25X51rW40zXAs1XtUeQ9/5cLDwuuyyEysuRz4v7DM1Ij+fGq1t2VnVYG1b/WrVXNuW86n9ht2+55DLqeU31kbHvZdGvhS56s1cfeo/8d8t/8uJrHd7sEo2SfY1QY3WtuV8arxhyywSUf1tuxEcRggnHUmceRgh6ulI4qzDSN1pmhE39gY7I7p5Jlb4X3j0rq7LyEap9n86edDcSLn90dWUgbNjs8n2PfrEG9XonpLjHeZDN6wBY6aQo6exrIaqd1oqq3ar+saaCaFHxtN9pjak86nF2pbMqsZr2/Kr1Wxtm82n1ht24q8ne4eo47XtpvQTZkiuev/3n4PpRw6S7mtEjda25XxqvKplFqlGa7sRHEYIJx1JnHgYIer3SOKsw0hdaIIRV+8b2jfmgHB3ypD7466xtKk6z9tLNkpyCu9bMbaW15S1R86/+F39SN/b1eiesiDctxjHbsXRo6exuEZqfVpK1XhVk/1kYbNVDl5a2SCZT23WtmRWNV7bMl+tRmvbcj7VXdvu3QZEjviEHprJ19mzb+KoEGG17LhoPMgacjev3yFkHGO5r9VsbVvOp8arWnb3r8HabviHEcJZRxJnHkaIej2SOOswUlfIV2p6qfT4P+i3m/L5LXGJpt0c+nRANZJosF6rJY4k8391YqHxFoVoCauRzGfFv2yLv1/hhQ4li0Waf7L634skueWp9qpO3DTezTQauWlJqru25eZTw7UtN6uarG0ri1TttW19eaq3tqvm4+b7CBt8Wp+99pFAUwmd7LaMdjPaTnyF8HVbs7VtOZ+arGpjkl2kaq9t64tUk8MISZZbcnW3bZosdlvJQjqa5HZbotqHEZIsFqkGa1tIcotUs22bMi1GzVZ1HSSMZAAAAOAKTfM+LgAAQEODiAsAAOAKiLgAAACugIgLAADgCoi4AAAAroCICwAA4AqIuAAAAK6AiAsAAOAKiLgAAACugIgLAADgCoi4AAAAroCICwAA4AqIuAAAAK6AiAsAAOAKiLgAAACugIgLAADgCoi4AAAArqDUG/QsCwAALpR5JiNx1x+JsbdLk7W6HF2zUG//Dv7txodHTu3kHebDKjVFGeWKr28ZvsvQxxcrMnWGVhplgLvigQDlS11U/fxZnSYJERcAwNW0twrP/O+pxB1/sGlzan91t7k9+i8a5OblxoqaCn2l4pObhoW/VeqsRJ5xwap/9VVFNGOTTQx6lQEaq1PvDlQpVTR5hc07XsrKrSH1NyWyPNSj5H1J3/b/2lq4JcoLyi//36XdD+0sTi5iRU3CnTLF8COVf75mNdwS36Xre/9QsTuNTTYxiLgAjdjGBL3eIKSS4w+87+OFgNrwZZxK/2HSd2UFZWzaupyzmd+N2VOhLWfTjZy2onLykcpz+QY2bR2Jxy+cqThdyCabEkRcgCYhPHrPrbXv/+cMnSo7sYJe+6r9RpEwrM+NfSNQM3TZhZcjVE/FJAg1DLnro4J4BXANXZHuh8nfKRy+lVfwW/7xV46yiUbujfPKX7X2wy0lBN0TlRlN5GTDpK4irhP7r+6drjByWPy/t0+xCYBq0vuGvhT/6x1y7ZQUs2p5i2SdcO1b/uvzOa9uSPWJWpmrO7GwP7km/iY6Qgi3ozrHvZdGKugS/7e404d2e6TBKS4vvajL0rEJx8RvvpF5JoNNNFrkgvWrlOo9M3S7xPD3S03tMSPrEdeQu/bRNeL9kMSDD8ZtEPbnWquLICo/z6SYie5ekhN5fvpP0punpCdRkosDil4iSAo5y39yY80EWsITu7AwIosq+ZQkcYVqkV02vkjWbu/ZXgkS985JT6Omat4vMNJDyIVH//m7WW2NWUXYBJ+KigTJgSt574fd9304WE2yqsCo0asO77jY5K4masfGTsr3OJIk+xfdraztUBXFFXFrr7KJ6rjy719Yru7V4IvbPjxSG+JqEju/SNHrK1m+aWjKvcrCdtB39uPxJfRMn57Ik8L1D3keLRFO/ytyDkaO+MQsIIkuDvi5P/knq1tffTJVJ56Pidw/6TxvL5nk6frqcWNHRLD6CsXgped4+fyTwmxJEq48qk9+2ZJi+HcsOf7A2SnS8yRyQuA5x0CXWa/P7va3NjWO99Bw6PMu5sazljad86mC3vrtCi3kym6nXV81mFVQqrq+8h37AKpY3UkNuZ9OfabPRVZS/MuUy77Gnc7YSx96ZHzp8X+wWVi4c+h2eUFNzmzuHEzW23jWyKmq+8XtHB6NSNTcnlaT5Sdfem8myzcNNYq4STHd3jhDbwKRxE/oTJdN3ZfTEkJy/SdEQQfuJ8nOirM/TyOVNiV7bfyM9saJ8Gh6Ik8KT381ZZinsYLx7D4+XfhGH6uFDaVYOeWZnezigHza73+/Ip9WxJ2PP/oq/SdkPrTQ9j8RI4u3M2EBWwwH8HNM9l2Ma9v4iWD/P18Rb9Cyy3Zj/3Zx4eC+6w+lGvOUIffHXWOPXljAroGUgTO//u/9X8fSqExXJl0A0rLW1i00QGRj+L8HHxSaNSlm8vWF9MhIzqj+c18vVqOKR7s2z25LYhWMiV7vgl3ktKZQs3xUCJs09RAoA2fHZme924N9ICfzjPmhwWEkThfeKmAT9cTaF5c/PJr7pUiInTWTXODord9GoYbXuJGfPKT+NJvsqPwykRya+XWVfn/IihXGzpMa3U+SnxVnd55VyIl8WUkFm1Ao2vccQv6r9w198LkdNGiRP7Rn30RhGwqPfq38TbLReIf5sDhk/PTUpdnk0+TwmabjkSH3uvY1u/9ELH7bylavDGYT9qR++tDXY0+Rr0ZW7IiZu8XBVZb8spkLCg2+nCo6s07eu6prX7aHGJGdp9uIS0LHo/g01njtG1Mov26hwUmKeXLkkn8+LxzxyZbfvV9rWkyau+JHixuHYRNGrO/LT3CLk4uccrfoXkB2lonj94T1Xc7XWOd5ex08XylOKWa56iv8o56f3LX2xR05BOXUImhecuDZ5kakhhE3/tWf6EWb+Ezn6KeT+JnOO+8Yz/VqdD9Jflac3XnaRP7KKxk9tocIl3HefXbcv6NqViK0R45/GtkuiH1ALkD/36PKt6Lt/hOOxOBqXeCGzPyJrw3Zs0UJ2WXrPPbJtss+ZztGUsyfX4815mwJKDwn/C1jc7ClJefsh26MbGXMQ0P1coSxK0ip8hp25i9FJbTtPIa+89bNqbRcNTbVY8RSuiENGDOF1G+59Cpt3PKZrJvK97GPbts7twNOuGe0P+SVZsIDIo78DLrJkP3ijhwegXPCfVxy7Zhy8w7JhHZqS0vEanY/SXZWnO152pEUw+86FP8yhYRey1v99C6s6Q5NlVPvDiQXoLLh09o/IRe4aZMHsom6ZLZs4dHzF+SEaYyraGzq3H/M6B1i5xw8329gZLD5tRGhDGyqb35pGvgtN5JKkteI+y1MH11bMDs2m0diUsJ6Po29oLzOg35CGTgqPHpPhfCAiOUub4N3qDfLVZ9fh4bRQta/uI3DYwsly9RA34Ba/OOGx3rEVQb2GviZ+BpLpU35LLKn5flL4q8naYCkcddMTe8nycyKszdPjszcw8udTRiXkwQe8T1Och35/p4l+4+abk+SWM5vS/NrbjpJtydT/0kVG/+E9lr/eYCdaFd7lstGj61Cujon+XBPEk1NwibMv35JvKuQ5Yw72jdCJayxaxcb/e8QAOpO2YkVZg+LmO/ytrV6QLwfVoPaX+3XsZ5fN2z7i1s7PFJ9fBSaml7chfnfIxHXeP/v5XFVvfaG3PUv/2n00/2NE4pXVp+hh2xysD44/5Ep/dTu3QaY7jsmxdCbrzW7nyQ7K87+PDnxzJNiyHKSwEOuyFfN+oB/qc8XfyC+npZ8emTHaXp1aGN7svZPCHKBe2fh9Fr2seh9Q/naJt/ij4WdjTkTW9u68Tb54WljxFc/5Fzq4cn7R/Q3teynU585OzVKWM6wCW9eG8/WmPGJNmu/cwC4N5GjU8hbXfkhixwAP1l40G4fEtV2VDsSO9lEdbQdHaaqcchyEhtf3Ha4JVRuiifb1GT5yZee0LRubNlaC53n7b3+2inWOakKOvTCOb5O0/+STW+FurcYTS8ZySnP7J9KR3gJlb2Gnen19p9ItZrdT5KdFWd/nhyZ+cZ/7Yw0/h6352bvm8KDTuSfy3yppBj6U2Pyaek6Jf807r00oZPEGPVXDWFP8JIknOvZ/idEUoxTLnAla4OsefYBJbtsxnLhh8jG5bF84om0rGSZWR3jc8u/9DPOzVhOW1xm3QLck8j++J/479g+olRp2v9fn4s62a5US+7e7t3m2nqY2Zpe/9OH5eqP1S9u7RBkbla3mkTcF0NVJFo3JTUaOygpptu/u8StfIBNAgCAA3RFum0dNlfrtVORz3d+6MsoNtGYvXRGX63XTrXzUp4c5da6ttcsDUs991QAANw7ND6aR3eNc/y469+j+bDVI9hEI7dygKGnr6M3ZTUqxZdDm1q4JRBxAQBcp/Xg4Ed3j/Pwt/98R4v7W437boK7bxMJO77ubrtGug104NljEm53POTeJJ+fx4j0AACuhhHprb2FqmmPSI+ICwBQPzLPZCTu+iMx9nZpslaXo/MJ9/UN8203PjxyaifvMB9WqSnKKFd8fcvwXYY+vliRqTO00iiDNYo+vsqXuqj61fPPoOoWIi4AAIAr4D4uAACAKyDiAgAAuAIiLgAAgCsg4gIAALgCIi4AAIArIOICAAC4AiIuAACAKyDiAgAAuAIiLgAAgCsg4gIAALgCIi4AAEDdUyj+P2LxyaIPHpRjAAAAAElFTkSuQmCC"/>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grpSp>
        <p:nvGrpSpPr>
          <p:cNvPr id="11" name="Group 10"/>
          <p:cNvGrpSpPr/>
          <p:nvPr/>
        </p:nvGrpSpPr>
        <p:grpSpPr>
          <a:xfrm>
            <a:off x="5866407" y="1153085"/>
            <a:ext cx="2913609" cy="4857430"/>
            <a:chOff x="7821874" y="394446"/>
            <a:chExt cx="3884812" cy="6476572"/>
          </a:xfrm>
        </p:grpSpPr>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t="40210" b="15385"/>
            <a:stretch/>
          </p:blipFill>
          <p:spPr>
            <a:xfrm>
              <a:off x="7959431" y="4812038"/>
              <a:ext cx="3594755" cy="1197204"/>
            </a:xfrm>
            <a:prstGeom prst="rect">
              <a:avLst/>
            </a:prstGeom>
          </p:spPr>
        </p:pic>
        <p:grpSp>
          <p:nvGrpSpPr>
            <p:cNvPr id="8" name="Group 7"/>
            <p:cNvGrpSpPr/>
            <p:nvPr/>
          </p:nvGrpSpPr>
          <p:grpSpPr>
            <a:xfrm>
              <a:off x="8121826" y="394446"/>
              <a:ext cx="3297758" cy="4318542"/>
              <a:chOff x="8457533" y="727248"/>
              <a:chExt cx="3297758" cy="4318542"/>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93814" y="3199761"/>
                <a:ext cx="2109748" cy="158231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899428" y="3199762"/>
                <a:ext cx="2109746" cy="1582310"/>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909263" y="990966"/>
                <a:ext cx="2109746" cy="158231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93815" y="990966"/>
                <a:ext cx="2109744" cy="1582308"/>
              </a:xfrm>
              <a:prstGeom prst="rect">
                <a:avLst/>
              </a:prstGeom>
            </p:spPr>
          </p:pic>
        </p:grpSp>
        <p:sp>
          <p:nvSpPr>
            <p:cNvPr id="9" name="TextBox 8"/>
            <p:cNvSpPr txBox="1"/>
            <p:nvPr/>
          </p:nvSpPr>
          <p:spPr>
            <a:xfrm>
              <a:off x="7821874" y="6009243"/>
              <a:ext cx="3884812" cy="861775"/>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4648s liberated from fundamental systems to be added to spares stock for second harmonic systems</a:t>
              </a:r>
            </a:p>
          </p:txBody>
        </p:sp>
      </p:grpSp>
      <p:grpSp>
        <p:nvGrpSpPr>
          <p:cNvPr id="12" name="Group 11"/>
          <p:cNvGrpSpPr/>
          <p:nvPr/>
        </p:nvGrpSpPr>
        <p:grpSpPr>
          <a:xfrm>
            <a:off x="389198" y="1520218"/>
            <a:ext cx="5477208" cy="3023210"/>
            <a:chOff x="518930" y="883958"/>
            <a:chExt cx="7302944" cy="4030946"/>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930" y="1031110"/>
              <a:ext cx="7002993" cy="3883794"/>
            </a:xfrm>
            <a:prstGeom prst="rect">
              <a:avLst/>
            </a:prstGeom>
          </p:spPr>
        </p:pic>
        <p:sp>
          <p:nvSpPr>
            <p:cNvPr id="3" name="TextBox 2"/>
            <p:cNvSpPr txBox="1"/>
            <p:nvPr/>
          </p:nvSpPr>
          <p:spPr>
            <a:xfrm>
              <a:off x="5545457" y="1377326"/>
              <a:ext cx="635216" cy="53348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×6</a:t>
              </a:r>
            </a:p>
          </p:txBody>
        </p:sp>
        <p:sp>
          <p:nvSpPr>
            <p:cNvPr id="38" name="TextBox 37"/>
            <p:cNvSpPr txBox="1"/>
            <p:nvPr/>
          </p:nvSpPr>
          <p:spPr>
            <a:xfrm>
              <a:off x="3979491" y="883958"/>
              <a:ext cx="3842383" cy="615553"/>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Replacement of all six fundamental synchrotron RF systems</a:t>
              </a:r>
            </a:p>
          </p:txBody>
        </p:sp>
      </p:grpSp>
      <p:grpSp>
        <p:nvGrpSpPr>
          <p:cNvPr id="10" name="Group 9"/>
          <p:cNvGrpSpPr/>
          <p:nvPr/>
        </p:nvGrpSpPr>
        <p:grpSpPr>
          <a:xfrm>
            <a:off x="1348524" y="3747267"/>
            <a:ext cx="3833179" cy="2071871"/>
            <a:chOff x="1798031" y="3853355"/>
            <a:chExt cx="5110905" cy="2762495"/>
          </a:xfrm>
        </p:grpSpPr>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5689" y="5122332"/>
              <a:ext cx="1991356" cy="1493518"/>
            </a:xfrm>
            <a:prstGeom prst="rect">
              <a:avLst/>
            </a:prstGeom>
          </p:spPr>
        </p:pic>
        <p:grpSp>
          <p:nvGrpSpPr>
            <p:cNvPr id="7" name="Group 6"/>
            <p:cNvGrpSpPr/>
            <p:nvPr/>
          </p:nvGrpSpPr>
          <p:grpSpPr>
            <a:xfrm>
              <a:off x="2479431" y="3853355"/>
              <a:ext cx="2162905" cy="1070341"/>
              <a:chOff x="2479431" y="4011613"/>
              <a:chExt cx="2162905" cy="1070341"/>
            </a:xfrm>
          </p:grpSpPr>
          <p:grpSp>
            <p:nvGrpSpPr>
              <p:cNvPr id="5" name="Group 4"/>
              <p:cNvGrpSpPr/>
              <p:nvPr/>
            </p:nvGrpSpPr>
            <p:grpSpPr>
              <a:xfrm>
                <a:off x="2479431" y="4011613"/>
                <a:ext cx="1741613" cy="314203"/>
                <a:chOff x="2479431" y="4011613"/>
                <a:chExt cx="1741613" cy="314203"/>
              </a:xfrm>
            </p:grpSpPr>
            <p:sp>
              <p:nvSpPr>
                <p:cNvPr id="27" name="Rectangle 26"/>
                <p:cNvSpPr/>
                <p:nvPr/>
              </p:nvSpPr>
              <p:spPr>
                <a:xfrm>
                  <a:off x="2479431" y="4011614"/>
                  <a:ext cx="668216" cy="3142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7"/>
                <p:cNvSpPr/>
                <p:nvPr/>
              </p:nvSpPr>
              <p:spPr>
                <a:xfrm>
                  <a:off x="3596054" y="4011613"/>
                  <a:ext cx="624990" cy="3142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6" name="L-Shape 5"/>
              <p:cNvSpPr/>
              <p:nvPr/>
            </p:nvSpPr>
            <p:spPr>
              <a:xfrm rot="5400000">
                <a:off x="3552091" y="3991710"/>
                <a:ext cx="756137" cy="1424352"/>
              </a:xfrm>
              <a:prstGeom prst="corner">
                <a:avLst>
                  <a:gd name="adj1" fmla="val 93024"/>
                  <a:gd name="adj2" fmla="val 6418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15713" y="4712988"/>
              <a:ext cx="1793223" cy="1344917"/>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8031" y="4250273"/>
              <a:ext cx="1010138" cy="1346848"/>
            </a:xfrm>
            <a:prstGeom prst="rect">
              <a:avLst/>
            </a:prstGeom>
          </p:spPr>
        </p:pic>
      </p:grpSp>
      <p:sp>
        <p:nvSpPr>
          <p:cNvPr id="26" name="Google Shape;333;p11"/>
          <p:cNvSpPr txBox="1"/>
          <p:nvPr/>
        </p:nvSpPr>
        <p:spPr>
          <a:xfrm>
            <a:off x="343187" y="143573"/>
            <a:ext cx="5947451" cy="346218"/>
          </a:xfrm>
          <a:prstGeom prst="rect">
            <a:avLst/>
          </a:prstGeom>
          <a:noFill/>
          <a:ln>
            <a:noFill/>
          </a:ln>
        </p:spPr>
        <p:txBody>
          <a:bodyPr spcFirstLastPara="1" wrap="square" lIns="68569" tIns="34275" rIns="68569" bIns="34275" anchor="t" anchorCtr="0">
            <a:spAutoFit/>
          </a:bodyPr>
          <a:lstStyle/>
          <a:p>
            <a:pPr>
              <a:buClr>
                <a:srgbClr val="000000"/>
              </a:buClr>
              <a:buSzPts val="4400"/>
            </a:pPr>
            <a:r>
              <a:rPr lang="en-GB" b="1" dirty="0">
                <a:latin typeface="Arial" panose="020B0604020202020204" pitchFamily="34" charset="0"/>
                <a:cs typeface="Arial" panose="020B0604020202020204" pitchFamily="34" charset="0"/>
              </a:rPr>
              <a:t>Synchrotron RF systems upgrade</a:t>
            </a:r>
            <a:endParaRPr dirty="0">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Tree>
    <p:extLst>
      <p:ext uri="{BB962C8B-B14F-4D97-AF65-F5344CB8AC3E}">
        <p14:creationId xmlns:p14="http://schemas.microsoft.com/office/powerpoint/2010/main" val="47791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AutoShape 2" descr="data:image/png;base64,iVBORw0KGgoAAAANSUhEUgAAAnsAAAFOCAIAAABxCUxDAAAAAXNSR0IArs4c6QAAAARnQU1BAACxjwv8YQUAAAAJcEhZcwAADsQAAA7EAZUrDhsAAGKSSURBVHhe7d0JfBRF3jfwmUkmk5CTECAkkBAIh9y3yq0GRG5FUfEIKKcH6rO7PrL4LuDCwrO6u4LKKWIUYVGQU0QIyn3IJQgRIZgDct+ZhGRyzLzVU5Wanp6eI8lkcvD7fuqj1TVFp6eru//d1T1dSr1BrwAAAIA6pmL/BwAAgLqEiAsAAOAKiLgAAACugIgLAADgCoi4AA2OPjf2jUCNSql681Q5KwKAxg8RF8B5DLnro4JIpGSp+/I7ZewT1zj17kD+11suvcpKjW6smcA/eiomgZVWYTG+aoFtzAcAagwRF8BJkmImqkPnHs5lk0Tcwk6R846Xsqm6ZQz2Q5ddYJMKRc7/68WDJYmgXV/5juaJHdM7SuJo/LaVqyuGb/xuQVu1rfkAQG0g4gI4Awl4L/9pX6VO0W1Zsk6vN+grcg6+3lytu73uiQ9cEa7KTq4nwd7N95GNCcJfLz3+D1KY/8+3NiUK16/bVl8hk/NP6vhHRes/MZ0KGHKP7Dhd2e7hUSG25gMAtYSIC+AMyXv3HSkm/5+/4c9tPYQCVWDUq8tGk0zO1r30piy/UqQdvF5hxstf845oazduy06s4HVkrzgTfz1J/hvw9n9mtBcmPdq1Ge+mEXIKRUXc+Y/yyjXt5kzppyaT7t0G0FOBHRer/pZx4ae8/QxZchvzAYBaQsQFcIKy22nkApdHNarzvL3kMlH7/evv71lCJtllpfGCkkyO//vbQ+7GvtGijbgjetUQjWXQJRHac9hf2YSxm9fyDjH9W1nv9qCTN/ZvJ8tDL1spnW9YhJXdnVT+vtnQsSMiSN7ufACgxhBxAeqWd5iP2WWl8YKSxOb5T0fEb1tJrz6PlghduNdXjyP1v/rxd/oPKX1u7CcLD5IM7RPW67PXPhLodvvHQ6n0cxnkgrjrK98JPcPfLaAX3LaIupQlqjcfALAHERegzqkCo55+pRfJkGhKrxp9Zr86zFORnZJOCmmeoNeXiS8a+3OrqLQpCYXCfkouf4VeZVUQuSau1B6+nGq1/5leEL96YD/tGbZD1KUsVu35AIA9iLgATkDvd5rdHDW/Xzt41mukQs7Wvdv+fYB89NzDXWgdS+SamOWMaH81mxBJuXmH5URo/zN97unDwab+bUKjTU6QG7VE3KXM2ZgPANQYIi6AM4RNGD/Sm/x/1awP6B1W3hvMLmFphbiFi+Ir+e3eoNBg8l/+2DCN0Kruy4WJKrRHmmRYr3JV+ibaLEYS5J/TTuD1Vw6Jr0olj0qZPUgl16VsbT4AUFvifRgJCanmKXGT5WO9/B4tSfQ2LTHl81u0hP6CiBZyJLLychpl+T/kxLOlif6MxxL9WycW9mfTVVr8/YrwD43LzJfH7nyQkJBqk3CNC+Ak4dF7ylPWPhLIJoluy27Gr6H3aInIp98gcZRcO/IuXFVg1MqcNPE/ISHWshe387y9kkA4c9NSjzuFbMIBg5eeE4dtEj7p08iyXcoAUEcwIj2Ai9DeWuEVGZcaxqO/STETO87d1+VvDWV5AJo6RFyAOqfPjX0rctxHecJtVNmrWAC4F6BXGcB1Wvz9CsItwD0L17gAAACugGtcAAAAV0DEBQAAcAVEXAAAAFdAxAUAAHAFRFwAAABXQMQFMGFvNjamp2ISWClhPm687JjwlHjoeJLMZlJ/Tr07kC+S2cI7/L0I8UwsB+gFALsQcQEYElGEd0JV2TG9I4tAJCyN6iweN152THiCBGzx0PEEmYmzgpM+N/aNQGHAPssh620xxtShyy6wSePC0+8lzNB8PHxr34v+afFMFHELI4JGbUpkU7JquMAATRciLoCAhIdtq6+QDB08gL7HmI3qYxxBVvKR5eB3ZA50sCD+0n/2MuS4hR+cr7eQU3ZyPYmpdNw9vkj5/3yLBEs+iBAbFME4qoHsWPdn/r1AXJMOtFCpPfzyOFzpAlQDIi6AwGwMO/MR7vS+oRF+0hfFVOTHxwvDydviMfQdGnr5e6bEfc6mLtykmInuXl5h8/7eSU0/okPqmkmKmdxqAn1PpDA0fdWVqNXu4iqJv54k/w14+z903D06jq+QIycS4TPJspUks7EW6EC87gGRkcIQgiJJMStWCHOe899VtKYqMOr9PUtIxhSezXunhYtaKwsMcC9DxAUw0fmGRVjsEzzACJFDqaL9xq8e2C8ZO5ZUe3XZaJIRepKVKrWftNNV0ucs6cIl0X1RfCXPj+hvP0RZdhdbBrbO8/aSsEpHCiJu7N9OwiodEDeyXRAp4X2/dAj61cdMgx1RNBKTj3qHmN5PSc9IyGXu5dRyYQ7mvdNkRW06ipfZAUgh4gI4jXhYPaHTNcIUd3mfM+2a1uuz1z4SKO7C5R2/bJxdSV90ePSuzL2mQXOvLWj18wpxd7H8vzJHrrDpUPMbv5MfLIhGUDZhTubat0r8tpXiPmc6LODbyQMlC4zhiQAQcQHsSYp5cqRwjcuCpTG2fTJmrOxzQ7wnmQ4CT2LYK8OFLmKVNiWhUNjd6IWyShVE4qV8hAubMH6kN/l/ys07tEAW7S6mV6sCe/+KhFvZq3NhjN5c0/1pa9/LRi96dorwgc/sV+nFMb2qTnzRvAcAABBxAcQsn4ciaLcqv8VLY5tlsKT3aPkt2MFLz9EnjOjNYDoTY0UztsOqs9AObXpBbG3wInFHMSsyord+JeX0trekq1nMO8yH5QCgCiIugED8qBSZlDxIRfCP+KPLEjQymaqRvavqupag8ycZdqFclb6JjqAVTKrmH9qpLS2Q1b7nEPJfU7+09X9FR8In0XH9lUPiq1v642N+imA1iIZHv/OOcBt43TPzaU19buxfJi4iGXqFHRQqdDez57qrZqvqvlyYAAAx8c6PhHQvJ9oPLNbi71eEj4z3XFkR121Zss7+HARVNekNTjF275PegpWwnL94MYyfOrJU/L6yhPATJgf/btXPgViFKvSK2dqnwomFxQKL54mEdA8mXOMCMIOXnhMHRRKT2CO+ysDZsdniaCpEYrlHgcgcJBFOXFP8XBU1c9NSjzuFNE8C2F8XsCeZhUh8wWL+ysDpi//M8kYOLpVVoqexKGtzoPd6zc4nui1LyGZXzMKnOWni8E/CrdB3bbHAAPc4jEgPUN+SYiZ2nPt9s6GSXl8AaGJwjQsAAOAKiLgAAACugF5lAAAAV8A1LgAAgCsg4gIAALgCIi4AAIArIOICAAC4AiIuAACAKyDiAgAAuAJ+HQR1zJB7fVN68xe6tRa9ebc06fTl8u73R/qxaREbH9WvyqLCnd8fovmgoFb9hw32dXejk2ALNgCAKoi4UMcMuacPX1S1H2Q6hlqWOIYci9NaPhjRjE26GDngnk9X0GUm+ePnLuOY6xBsAABV3BYtFkbdAqgzJdnZ5c1Ty9Xt/TUq4S5GafIvmX59SaZtoEZhKLp6ePexC9fj4n7TatqSEnJUvaJs16qi8FyyLv/iHvLRNUVE91bqzJ/WHLqpT7v5W2nbbm08hYPvrkM/k39FPyVHQEl9yznL1DEexMXzkS2hDGW61CLjMisUKg9NsCr1d7ewNhrzv9K8+PqmhMoeLX3IcdhQdOuH5PLwQCF/T8MGQGcAgNH6kOo66bNP38y/m3jyfD6dLLz5/Y1ybT4pJJPpaem3ilnNnCtxaWV6WpNU+PHHo2SSltM65CNW2ThP+q+s1becs8w89dlkYQrKy/l8LOdM8yTxZRZPWlt+XoF+dE8nbABISFUJ17hQ10pS8lTtIwKT75QL1xnFpfEe3iE+Cnq54O3jXX5izffnk8klQkJ2VnjXbp7aO1me7YJVuiy34C4thesJZenNIu92zdWKioI7NEMuks5fuEz+CUk3UrQ+fm3JDCX12zaXzrlZpXSeXmm/3OnUu30z4cLLPaCdcOVkMWd6TUOIL3H4ZJewQMlfCWjevDirMNC/WcHvCb6Robi+wQYAYCKJwEhITk5VFw30AoVfbfBCfh0gvkQQXx/QfyjJiC8+SLKsT/4rmbNsHcl8LEt4klyy0JqWf4V+dCM5U1z5nk7YAJCQqhJ+HQQuom7RPTO18IZXiPiZVULd0vj4jCE345yjD/F5hnXxPx2vrahk01bYnbN4PqVJpy8WODpnUvnMHxWdvIVqln+FzCTr919YOVTBBgBQ/xH31LsDVUrVm6fK2bRR2YkVpJCkp2ISWBE0cm4+fp1LUluFmB2GPMN6epz7Zvs3O7Zv/6m4V+lds61AxoXvdpDDokIZGHpf1g87dwn/8BtjiQWH5iyaz96iPv387cz59qVDtJwcbelzqlb+ikerivah9fRIbYOFDQCgnn8dRMLt12NPfTjY7KRXnxv77xcSntk5q606d+2Ybd13zxvmyT4CaPgqRT8jgXsQNgCwpj6vcUlkPase/cdwP8m1rEqbcil6TFsP4Xxzzoqy+HRWTixZtOTIT8fZBEDDk/nTmp3fH2ofjqPtPQobANhQr9e4STEfvFImXMt6CBe7v888N6M9K9+UN21GH+HC13Bp5efN36DlJNY+/PCIvy74a/sIWk+RmJDI8zY4Uq2h1SEa42LfTk5qFxbOJqyr00UKCmrNckZ52uzmvkFsQqHQFhfoSkrZRBVH/hZRp4st4aw6hCON0ki/mmU1jZenr7c/mzCSbADZ2RksJ+Lixb6nWsRSA1xsSYvMnDWT5ZyOP0NVDylx07Pbkmi+9Pg/5p/UWZZfXz1uYwKrv+hvwg+ZyH/pJElnfz7H8zbSjz8elZRYpq+//kZSYpk2fLpBUmKZvv12t6TEMh05ekxSIpuOnzotKbFMjvy5mC+/kJRYJke+/slDByUlluncufOSEtnkyKwcWaSNMRslJSRlZGSki5C1zXJGd++WSOqT1IRbhCRHGqVOW0SSnLiPWFYj7ctauop4AyDbhqQ+TY4s9j3eIo5s/CQ50nCO/LkG2CJOSfXaq+wb2jfmwJ0yIX/+wI7eIexurqnckPvjrrGRwbQYAACgEavPiKsKjJq/ICdMIzyT/J9OX89oLzyi/FRMgqlcFXR42hg8NgUAAE1APf86yGPoO/Ra+5voCDrJM+JygCZPX6nYnWZKOw2DeD7hLqsDAI1a/f8eF5zudKFi6OFKnpYEPsvz17WsjsKgyCg3JUOFO8+TQz84F4mamh0VPM30eobn+S8+k3SKqacqeNru1obnj2SyOgDQqCHiNkGZxYpz+QaebpeY8nernkxPKFGE7ang6XmPcTwfc5vVaYDIGcMTJ/U8xXpG8bzsaxBcQFtRSa5BeSLEeQAADhEXGpM8g+K7dD1P5EKQ52/XU4T7PF7V9fsKnp7WP8bz6C2ARo33e5FkOQk1gIjbgGxJVnx03cDThuwwmlkXb2A1AJxkd5ritZ/1PK0r6c7zrIbxCHuxwJQMFe6mfD39jP9QvmJToil9U34fzZB9B5xu3E+VvOvr4dT+PD9PtJFAtSDiNiDbb+v/fK2Sp61lLWlmwx/Yvp1vzNHKyP0svVT0IM+LQ04Tdui2foMokY2NZr5IMX39/SmKB2MreHreYxzPJ0pfIuIiW6/r516o4Gl9vj/N/O0q+hMaN3J6xx8VJOl0tunJwaZ0SY2IC/eo+GLF7RLhJrck8VvdAOAyZ7LNnhyMCe/C83+UsDpNQNOMuOS0iPfNkvR5USTPsxoAAACu1TQj7iEr3bMr0T1bT8i5Du+2JelR7UiaGXAQnYF1gJxYipO4BADqD3qVbZHcWjhb8ADP42m9avm90KznVqdnPbo3ihEEnG/MsUrNtxU8DU7qRTOknNUAgPpQzxGXjzyv9hu1KZEVEtbKXeyPEqu3Fs5kszrgLKSh/XZW8PSS+ySepy/fBoLfHyFpXUl3nidngQDQwNVzxM0v9z9aIrzNsbzwEBuqz8haOeHl5cV/olBWIbyyhya8cKCxK6sQrn1lE3ALf5O5XULSodtYTdDEaSsq+SkmSTsNg3iehIBGoZ4jbvzhz0Z4CdeyLZdeZUVG1sqJvwVF858oPJzan+fnnUOPGQC4Gj/ok4RehzpVoHfjp5gkbXdrw/Pnsqp3f+p0oel2IUmfF4TTzKF8VqGO1HPE7T37p2SdcC27u3SGuPfYWjkANFUkSvG3cHxW0JHnG/gRAL0OjdGSS5X8FiFJ6/P9aWbJhbq9clOSqMay9arsxIq3VX/6cDAbIpcTly9ZtGTJe0vUq+IVIWH0U7GBAcqV/pdp/qO0NmTTp3kxjUrxU7srbMLc4djYR6Ki2ESVK+49595SsglzH3ZRDiplf05Mdj4Sv1y+1Kd3XzYhsrC490/ZMmdq7byU21rJ/C1C9s+R8zWyAbEJcz+GXPBUCyuztLz84dT+tFBidkDBdP8kNiFy8cKFfv3l/wkXdz2uW9dubELEkRZxZLEdaRFVpdl5ZFLq7fCQdmxCodC7sQ3+6czet0tk1vZDQcpl3qYN6dsKmcXu7K1cF8jq2FjsU+Hsq/3s2fvN3+XPwdd2NPSq+JVkHGyRh273ku1mf9Yj6/U27KpqTm7vX7Uyf66nr2mxndUiEvv27h0/YQKbsMLaPuJIiziyjzi4AYjVZrEdaREJa7uJmCO7myNHm7puEQlrBzcx2T/nyD6iNxiGJvemhRLVPWq9UdD7XL7VfaT/gH5s2tnqM+Lqc2P//ULCMztntfVQ3Fgz4eRje+ktW2vlNOJ6bEgzNG8hTJsjG8GBEW40T86LN8idYJLdMn4sqyOx/ZsdTz41hU1UOV2oGHmogk2Y+3qw+6Q2LC+2a+feyY/b2b6PHTsxfPhQNiHyxEnh/cBsQoRsBOdHyy+27J/bnSY88MUmzJ2Ocu9nPIQm3FV0/V6+ztr+7pJ759Tp2NgH7e3eF85flN1YrbUIOb4XPu5O8+viDfMvy59g3prgTjYGwpEWycrMMhhM+9L132907dKZTSgUfn7+nl4akoncXyl7NHkuVPXZA+yQ7UiLkCszckFD8xIlk91VxlpObBG/nRWyx/dZ7VQfD2KLPeZopWxYcmQfEbcIubice0F+ka4/5h7RjOXFNn2xacaLM9iEFdb2kQEHK2VPFMYFq74dwr7aS2f0X4neisXxXbu0RFdYaHZPT7wBKJXKlq1kzjMcWWzZQwThSItIWNtNxBzZ3awtklhdt4iEtYObWHWPWkdGuT/oJ2TulCk67pWvs6q325xImXNxa6vR2j5CrtxOPCJ/sHUK+bXmGuIR6YfkLCfHFOmI9FXlAAAAjV19RlyCjzyf9W4POikZkZ6WAwA0bR9ZeUsMSayGU9EHhWja5T6A501DaEMdqOeIe+944qR+wEHhFUskvVT0IM+/hlE4AMD6W2IydTKdn7Vk0Ju9aWBrWUueP5Ti/D8HHCKui1wpMPyqZYnsRTyP9+YDNHnkxHro4Uqe5uT2phmccN9rEHEBAOpWfInhXL4pkVNtmvlF7rkkaMIQcQEAAFwBERcAAMAVEHEBAGRklAv3X3nadrcfz9f1uwChqULErS2DXnh1A0+73AfwfGN5uTYAWCo3KDbcFt4TQtMen3Y8/4fcyxMA7ELEra0ifeX8y6a0tawlz59Muyd2S32lKBkMPN8w3h8KAPcWbUVlRrnQRUGSzk3D8+SgVO8QcaG2hh+p9NpVQdPQ5N48/9jxBrCBA8A9pu9BRdieCpoezX2Q5+dfqP+LAETcRuZ0odnoYLvcB/C8Ah1dAAANWD1H3LITK1RK4f3Jar9R4jG5ePlTMQmsCIzOpwrvzedpq2h0MNHb+53mUL4pZWhLeD7hLqsAAAAOqueIm1/uf7REeH9yeeEhPmKBPjd21fIWwvi4+uxHthw4XsrKwfWm/FQx/jBLT+sf4/l/XcVNWgCA6qnniBt/+LMRXsK1bMulV1kRWSZtyqXoMcLobMrAOSvK4tNZOQAAQONVzyPSFycX5QX7kOB66t2Bv888xy5zk2I25U2b0UcY79pwaeXnzd+g5XR83BZ/v1J4X1dh2lw7L+U7KZto/gePR/b4mMag5pRluo+LtrIJc4kJie0jpOMCehqav9xiEpswF530+yDf0ySjVClfCYimhRITi24/WnaY5l/zedbgIQzLKiGuY22xHflqxCe5n9PMz9oHY8K70LzExpzdpco8knFwsf8naLrs2J/iOitCZ9yWG2jWkcXWqBT/zmaLbeOrrc6PMeiFP+FIiwQFtaYlVJ42u7lvEJtQKLTFBboSodsELeKUFpGQ3Y8krNWxttiOtAjftTVenr7eZqPoSzaA7OwMlhORXaQG2CIStVnbrwZOZzlzjiy2uI5EjRfJifuII7u27RaZOWsmm3a2eo64XNmJFW+r/vThYCHKkoj73NmHv5oqbHwNf0R6bUVl0G6ZliM+6O72elc2SHJk3Y9/Xvq4u9I4p92uHf986OHKc/kyX62645+vw4j0GJG+IY1I7+D457VpEfH45460iESNR6QnR33PnfJfTXzUcqRFJBrCiPTWdu3qtkhdkF9rrqHPjf1g3AayEonEX0/2DjGGW1LuG9o35oBQbsj9cdfYyGBaDAAAdmSUK7Ykm9Lp7EE8Tw+2UI/qM+KqAqPmL8gJ0wj3cYfkLCdn8eRK96mYBFO5KujwtDHDPFl9cFBwcSG5muFpYtFtnvcrzGaVwIVIi0Qn/S6beIv4F+S+d/Znnv61+QueH349ntYBsCvlrmLGuQqeYsK78PyFHFYH6kt9RlzCY+g7eoPwrHLWuz3o5DfREeJyOgnV0vpqzpSR63gaPf17ng+o6iNtpMf3lgXZT1am8UROJnieRDVWqeEJjssd+KejsskvhfVIe+jUge//wpNmVynPl9/GtQlAU1DPERfqi/quOz+gk2R2fE9tuMd3Ep9GPr2XJ3IywfNtrgvPVrjesB0X18383JRe3sTzinK8dQsATBBxG5DQ0jx+xUYSv4B70A0jlTRc+gp9eX6ZKRWU8zyr0SCNuLVX3Ln93tmfaWbh6Z9ZDYXCp7hkYICSJ7JB8rxa/lGeOuddLL+PPKbBPuJ87y7evWFeDE3rZm3i+dfX/shqQDXZibj83U/i5BU2D2+lqAsT15zjV2wk8Qu4Ya//wGqA88w6cpZ3pIvTGycusxpNWujpQHHnduD7v9BM8Po4VkOh6HkqITpqHU9kg+T5gFQtq+Rak9ad5zsISXwfGTr3AKvRpG1JFh6N5ukl90k8XxevgSvLL9Vl6Wgqzyvn+YoS+QeGa0mjkk9NifVvkxQz0d0r9Mh4ej9VnIp/mbI9RKPqvhxPvkHj1X5nAu9IF6esnzNZDYAGRqe3mhq7vheS/vXEetnU4WrTeQuSfMQVLm3Hpq6+W0IfaJJQBUatzNXp94fs8v6wYV7svnIuTnzVwh8LIpc1rAa41sN39vEOTHF6JuF3VqNBemfv2e2r9vG09f1dNPOX3fI//wcAsEE+4gqPCl9bQN85YFV49GvlbzbMn+7kXskRX7Xwx4LafP4bq+EYjUF41wFPyrwcnm/IT8Y2QK0PB/AOTHEa/HfhLVGUr4eynZcpKct0PM9quFxBfEH6sVSecs5m0ozycIP+kdVD38l3mJNyVgMA6oP9PvIbayY0yfu4h/KF99fwtNMwiOczylmd0Gvpcx5dx9NHs3bwfH09GduE9dsf97/j1vH00bQYnm+eXsQq3fOeSTD1EJAgyvMjbu1lNRSKbmcz+emmOJFyVgPg3haiMV1KkURO62mms3fdnt/bibj63Ng9+yYKw/iI7uOWJK9pAm+l+CPb8FWK8MY4mra7teH5cpmXfwE0CEPeO817CEgQ5fnQ04GsBgDY88Q7e/jlE0nktJ5mJv7PLlajbti/xq3s3t1O97JrLblxi5/Xi9Pzv9ftmgIAsLTwtLT3nqY3b95iNcBJAjK0X/9nD08LXvuS5x852zjey2Yn4qoCo4Z5vCEeK74unHp34JunqnpyjfivkiQj1RPNvjrLz+vFKWBLHb5+GgBAVusNceKue54yTqWxGuAkSoMy82Q6T6HpJTxflq9jlRo2KxHXkLs+KojGvKHLLrwcYbqJS5Jz7+OS4Lpf/yibqCI7Uj0ANGH9rl6XdFzR9Gyy6RZ1I9UiI1XypWgKz0llNRSK/h6Vkk9pmlCOyN10WIm4ysDZsdnie7fi5MT7uPrc2P/sGf63sT5suorsSPUA0IRFrb8s6biiKWCHzFinjcuzqy9IvhRNU1edYzUUii6fnZF8StOo2ffEyz3uEfbv40olxXysdtrPcLMv3xz83mA2IdJ79k/0ca3dpTPquk8bAGrsYoEwHClPb/i+wPO7cW3WUBkMCv6mTJLIlTTPB1fihYJ1qBoj0p96d+DQZRcU3ZYlX7L3U10HVY08XyYejt6c+CM6Iv2HLT7wypG5xPbvH9RxbSTNJ72dkPNTBs2Lqf3VPWP70/znBeHr841DgVs4EXZZpRSeEddqi28+/CstlBj0/oMVI9kzzYOTetGMxOyAgun+STS/4lpzmpHw8HL/nw5ZNG9tsX0ifDt/3Z3mbSz2qfArNON+RPnzX0y/cxXr9GNPX19vkinLz7066gYtlAidG976ZePY7grFQ7d7yb7O5lmPrNfbsAPqnNzessNW9/RVrgtkb0x0pEUyNqalrGWrS6LHoc4eAcKzuI60iKrS7DwyKfV2eEg7NqFQ6N3Y97n+xK93bxfTvFiLh1qH/5ONWGVtsZu18+76bU+at7HYfX6+n25ITmyRX6MulBeYPfRARTzVsfnbbKz1W3PjCy7I/GJYvI/k/TMr4RuZR3uq2yJX3HvOvSX/g4oPuygHlcq8MvNwbOwjUVFsQsRZLeLgBiC2b+/e8ROkY6SXlpc/nMpWhYR417bWIuLFttoiPZp33NSF5rNXpSd/KXN54eBR68eQC55q4TjpyGLrDYZfBsn/OFu8sd2Yeq0oQeZ1nuKvJvHL5Ut9evdlE1bIbgAuPmrZbpH+A/qxaWezH3FJzPMc9leS2fDphh99R5MASctrj4XwKvNP6mhk1efG/vuFhGd2ziJx/caaCScf20tv5dKIuzLkX56pMr1MbUaEjD8ymeZPzDn62/prNC+maal5MfNlml8Xb5h/WX5ol1sT3OkpRcap9D1DvjWWST26d1zY+HCS0VZUBu2W/znRB93dXu/KDkb/7bhZ+4fMSzPIgTLqa3Yb+9CTBxJ3/EHzYv73BUyNm0bzH103/Pma/GKXPu6uNB5qEnclHHr8e2OZ1OM/Pxk0sBXJaG8V/jdyMy2UGLZxZNeXutG8384K2W13VjvVx4PYcW3o4cpz+TJr4KEg5YER7HG2k68ei1stc4NAHeAxPW8mzV9fG3d83hGal5iW9KJ3mHDrIfNMxu4Hd9BCCd4iWZlZBnIOX+X67ze6dunMJsg38vP39BK2n22dviqML6CFYg61SJeAqddZi1xccu7CYlPfoNjLJXNUnsIaSNqTeHDSflooMen0lFYPtCaZokTt1ogvaaHEsPUju85iLRIT8GlZgczrVbu/3nPwqmE0v3fErvRjphuEXPDwkAlH2T5yav7xax/JnLt4+HtE51e1yIa447PlW+TZhBd82vuSDLnGfTBW/i27Xw92n8SOgWZ27dw7+XFpeCO+7rql4HeZAQnaT+kwavsYmo+d+oPsiYJfpP/TN58jmdISXWGhWbOKNwClUtmyFTsvEdv0xaYZL85gE1XulCk67pX/aqt6u82JZLv2580/lR21otsrPYZ8Mpzm943clXZUpkVaDQmedOIJmrfWIiTiTs+fRfObEhVzL8gv0vXH3COaCRlHWkSv02/0XGssk+q/eGC/RQNp/utuWwp+s9MiEseOnRg+fCibsEJ2A0jel/TDhO/YhLmJJ59oPTiYZIqTi7aEf0ELJYZ8PLzbq+wNiZH7K2+XyByRxEctay3S8sHgyadYi9QFs5NBM1UPT/FXK78c5eThQgYvPUfnXHr8HzTckuhuNiJ91Uj1AAAAjZ31iKtQ9HhA6Dd47mHW6VF3PIa+Q69uLUekl32xMwAAQKNjPeIqA+k16NT9g+kvglg5AMA9QK0U7ozwNLHoNs8H6vB4EdSErWtcisbd4l+mvNF39tanw/FzHQl1mV78oplln23i+ccuNI7XoACAJZ+0oikj1/E0evr3PN/zeAKrBFAd9iMuxUboM+hTRu7DiPRi7pUK8Ytm/PeX83xR4j0xvlC3y6YXF5DzDJ4Pu3Cd1QAAAMcjLucx9J2mMZJBI+VTWjEwQMnTxKLbPM9quNy4b3/nv9Yn5xk8P3HPTVYDAMBV/vYf0/uWv1z+Lc+/9L3ppzH1xX7E1efGvhGoUdXZWx6hWnrv/iU6ah1Po6d/z/OGcjs/9KqBwYHy97G6N5P/QRQAQD27XMnft1xwIZvn76beZRXqj72Ia8hd/+zNJ1OF/mSecI1773hm0mf83pX4Plbv9adYDQAAcIydiKvPu1jQuzfiKwAAQC3Zibiq5v1a6m7ekXmhCgAAAFSDvV5lZeBL/6PY5e20oQsAAKBOaVTyCeqd/UY4teHj+Z1LtoeYHp7Ck1MAAA1T2I3Mfz2xXjb1PoufEdcze/dxc2OPl63UX1tAf4xbR09OnXp34JunzAbfKDuxgkb3p2KwiQAAQFNQ/x0NJLju17OhWigS5lctbyGMj6vPfmTLAVxPAwBAE2An4qoCo96aeExyAepEJLj+Z8/wv40VBmLjVNqUS9FjhPHylIFzVpTFp7NyAACAxsvO+LgkIr4VOe6jPLOIq2k35+AN53QsZ/605vcH591/3nxE+qSYTXnTZvQRJg2XVn7e/A3x+LjWRqQvDdF5LRYG7CQqtpe7HZR7RYNKoVzLBtP/weORPT7yY/2uzo8x6IV/rrqqrlwlM0Q24TbfW99DWC1CzbnyZyS6yZ6eY9nq9Vio1GXpaF6scrTS/Un2xa0ttkNfjVirVqqEN085stiaHK/SBTKjwxKGFzSqYexPGOaWKeQ2EPFilyzWyo5YXN0W0R9XKr+UWUWC6ny1oCBhuFkuT5vd3DeITSgU2uICXYnQbVKbFtG01JQtY+UNsEW8l2tkBxL3ifAtXsC+ci1bxHO5v65FiZAxNH+5xSRaKBGd9PsgX5kxxhMTEttHyIzB6ZQW0Xh5+nqbjdku2QCys2UGtJddJBu7dn3tIy44ajmy2OI6ErJr8mftg3ktjIP3Gl27mNG9H9tJHy07TDO1XGzntsjMWWyIaKezPyJ9HUqKee7sw19NbVd2QhpxaTnJNvwR6Su05Zv8NtBCiYFL7++zsD/NO2tEelvjn5fOVRmfR3TiiPSfB2woL5DZxMXjn+8e+m3mSZmOCHGLYER6jEjPNZYR6W2Mfz5szciuc6v2kQY2In32ucydg7Yby6RG7Xys/WRhOFQXj0j/0XXDn6/JH2yzJyl93YV9xIkj0n/RaqPsqdt9s7sPXTeC5hvWiPR0ZHg2YY0hd+2ja2pzk/XUho+3Ph2uUqo8h/111RAN77vW+4b2jTkg/AjYkPvjrrGRwqoGAABo3OQjrsfQd5bdnW/jV0AkJKv9n9asm1ebvmU6DiBJpcf/Mf+kjlzj0kivCoyavyAnTKNSqYIOTxtTR2+8euRs/Nb3d/H05eJveD4gQ6ZHDgCgfvkUlzxZmcZTdNLvPO9TlMUqQQNm9cmpzvP2Fv8yRfwzXHEKPTK+vPAQ7eytPRLgaZcyyXwTLXR6kAwNxnSyLpTl63LOZvJUcDWP55WGehuHBwDAmp5nE0Y+vZengX86yvOeWpl7bdDQ2HpWmY+Ja5my3mU95gAAAOAIWxEXAAAAnAURFwBqrkNK3ntnf+Zp2WebeP6BBPyUHsAMIi4A1FxZYVng+7/w5L+/nOdLs/G6OAAziLgAcM+5Uyb8tpWn09mDeD5D/hULAE5gJeIactdHBUmeT+YJYwcBQKN2IUd4lQRPMeFdeP4P4VVaAHXCSsRVBs6OzaaPJe/7v7lHS0xPKVfkHPx7z34RuDYGAACoDjuRU58b+2v28+J3UKgCo7qNuJRQf6+GBAAAaIzsRFxV834tdTeFFy5yhtz0lPtxjQsAAFAt9iKnMvD5p9KEFy7y+7iqoCtPT6Mv+q+9G2sm0NlKXuNcVjUivdpv1KZEVggAANB42b9W5S9c5Mk0yE8tJcUsabGaznNGxvvip7Hyy/3pzWMnvksSAACgHtVr73B4NB2Sz1L84c9GeAnXuC2XygzxBgAA0OjYj7i8g5d2/N5YM8H+QH6Oq/oZ0sGhK8XPZ/We/VOyTrjG3V06A73KAADQBLgtWryIZWUZcmP+nfrxsZ3/mtl+d0bHKd39Wwyc5nNwYXr/ceHurEqtKL36v/g2WQb91tfF8/Tw9/ATRilWtPbI3Vx0/5h2wsTRI0eJMR6j1SUyf9stSFPaT5eWmkZS6rbUksRi9oGISq2qjFLSOik/3NGelxmQnDCMK8nMzRfq3E3PjclkpeZa9AtK8RDmk5adkb4hhZWaU3Z2Lwwuon8ufdOdyrsyYzK7tfa4272U1snckym72GpfddmQSlon43iG1cWe6Jaelk7qlF/UpRy6w0rNVT7rlpOTI8wqPT7zyxxWaq4yxMAXO/OLNL1O5sF0ry7NCtppaZ2sbRm6TJkfaItbJGVriuxXc9OYWuTO97ftt0ix/RbR5hZp87U8pWdmqCpVfDIzO5P+ucwt6eWFMi87cKRF3Jq5lQ/T0zq2WmSSO22Rsgul1lpE/5w7a5FU6y0SamqRjC9SZVvEJ9w3L6KQ1sncmaVLu8s+EBG3iPaHgvy4PPaBiMpT1CL7rbaIYnyp/RbpX7WPmKfz53729PSSFJKUuTlNvkWCRS2y20qLeLvTFsnKyirKs7oBFOZrU9PJASLtenmrA/IrW/GAslJ/5zKpk5py02qLtBPvI/ItovdRmhb7W/kWcfdXlw4qp3Xyj+YWXJEZ/t3N083UIvust8gE1iJ3itKstUjQgJa0RVIz0qwdtVRd1fyrZW/NKJMbbF/cIpIUF3fVoFdICg9naS6Uyo+6Orn0Cq1Tdt76PvI820dstIg+TGHaRzbJt4jBT2W3RdQBQouEhLRh085m5xpXn3cxS9PJWc9JSYjHvY/0vR1f9RJWfW7sB+M20AekE3892TvE7LaxUiM/lF4zH4/+A/rR1KpTECs1p/JQ8Trte4SzUgu9Oj9A69yn6cSKLDTvGkjr9O3aixVZCGkbTOuQ5OErP5aWX5APr+Mb6M1KzZFdjtcJDm7FSi3079WX1vGPDGBFFnr4dKF1ekQMYkUWOgyMoHVIYkUWfAN8eR2Nv/xXE7dI6/taslIJpZLX6dDb6siMvEW6eXVmRRZ4i7SNCA1tH8JTYIvm4snu3bvTau4a+XNGR1pE3UzN69hqkZ59aJ2Azs1ZkQXyjWidnpH3syILHfqZWkSpsLL9Bzfjdby85fdYUs7rkPqs1ByZP69D/i4rtUCWltax0SLkW/NZiVPnLvdJSmgia5X9S3OkFXgd0jqs1BxpTVqBtK+4uUkSbwBk26DVQloYz+jldO3AGpdsdazIAtlWaR2SyDbMSs2RbZ7XIfsCKzVH9h1eh+xTrNQCr0P2TVZkgezRtA7Zx1mRBXJkYLPq1ZcVWSDbM6szoB858rBSc+IWkaROndgRRpyGBzfj4/iSNLHoNs93696D1iH7L5u7BXIcpnVstAg5ntM6JJHjPCs1R+ICr2OtRciBmnzKJuqAnYirCozqGbRZ/EyT5S90a8xj6Dtv3ZxKu6wXNls1oz2LwaYR6ZWqITnL8eQUAEDj1WlXHB/Hl6TR07/neXXFvTUYuf37uGNmPiGMS99+xtanw0kI9O6zY/B7g9lntTZ46Tn6rDIfiF4yIj0G4gUAgKbBfsSVjEtfkrzGKRe4AAAA9xR793FFt1QBAACgxuzdx23ez6eiAm9RBgAAqCV717h5F3879yZ9GQVPGK0PAACguuxd45rfxMWtXAAAgJqx/+QUAAAA1J79iFu3b3kEAAC4N9iLuIbczd+0EV5xnLjJw0t4R0/neXsl4/wAAACAXfafnKq7tzwCAADcO+w/OVV3b3kEAKgXwcWFPX2VPCnzcnheY2B1AJzO/n3cOn3L4401E8Q3iTnJzWMAACdqcz1vzqPrePpo1g6eb/tbBqsE4Gz2I24dvuUxKWZJi9V0tuJ7w+QyetXyFsLNY332I1sO4J4xAAA0Afbu4+bGfqz+sK5iXnj0V1PbsbyISptyKXqMcPNYGThnRRkfxQ8AAKDxUpLrS5a1ggTdtyLHfZRXrui2LPnSAic/RWXIXT+q89zDufNP6j4cXDU6ZlLMprxpM/oIk4ZLKz9v/gYdsG/JoiVL3lvyYYsPvHJkrrJLQ3Rei9kAkxXby90Oyt2NUSmUa9kX0B9XKr/U0bzUWrVSJYwhpbqqrlwlM/w14TbfW99DGD3boDco5soMo03oJnt6jmWr12OhUpcl8+cqRyvdn2Rf3NpiO/TViOostibHq3SBlXHUX9CohrE/YZhbppDbQMSLXbJY65mqoXmx+mqRoKDWtITK02Y39zWNl6wtLtCVCKeQtWkRTUtN2TJW3gBbxHu5pihBS/NiPhG+xQvYV65li3gu99e1KCEZR76aRGJCYvsImTE4ndIiGi9PX29/WkhJNoDsbKHTuJa7dgPcR6rVIja+miOLLa4jIdu4pftVml1WrtucdLB1bovMnDWTTTub/YhrkhQzsePcfZW6KZ/fomPqOdH+f77iO381669Oinnu7MP08vfGmgknH9srjrgrQ/4lu6bajAgZf2QyzZ+Yc/S39ddoXozsli9mvkzzcZ9cPfnaMZqXmJb0oneYMPB1xqn0PUO+pYUSj+4dFzZeGNO+Qlu+yW8DLZQYuPT+Pgv70/x/O27W/lFI82IRT3WM+vpRmj/05IHEHX/QvJj/fQFT46bR/MUl5y4sPkfzEi+XzlVphE6LxF0Jhx7/nhZKPP7zk0EDhRHUtbcK/xu5mRZKDNs4sutL3Wj+84AN5QUym3j313sOXjWM5ncP/TbzpExHhLhFTr56LG71VZoXUwd4TM9jG/f1tXHH5x2heQneIplnMnY/uIMWSvAWycrMMhhMR67rv9/o2sU0arqfn7+nl7D9bOv0VWG8TIRzqEW6BEy97kCLlMxRGcf0TtqTeHDSflooMen0lFYPCKcIRYnarRFf0kKJYetHdp3FWiQm4NOyApmhRcQtsnfErvRjqTQvFjw8ZMJR1iKn5h+/9tGvNC/m4e8RnV/VIhvijs+Wb5FnE17waS+EChstMnr32PCJMpF11869kx+fwCZEvu66peD3fDYh0n5Kh1Hbx9B87NQfEr65RfNifpH+T998jmRKS3SFhWbNKt4AlEply1YtSSZ5X9IPE76jhRK8RYqTi7aEf0ELJYatGdl1btU+0vzT8nyZFun2So8hnwyn+X0jd6UdlWmRVkOCJ514guattYjaXz09fxbNX/8s7vjL8i3yTPzzvh39SCb7XObOQdtpocSonY+1nywcuvU6/UbPtbRQov/igf0WDaT5r7ttKfjNTotIHDt2YvjwoWyiyi/LLpx79yybMDejcJa7rxAFbbTIxJNPtB4cTDI2WmTIx8O7vcqGdv2i1UbZU7f7Zncfum4EzVtrkZYPBk8+xVqkLti/j2sSHv3BR1Hk//v+3z+d0s9Mx5+n+Ujf27z3WO8b2jfmgDBgkSH3x11jI4VVDQAA0Lg5FHH5k8MLm61y4sNTHkPfeevmVD5nciFLY7AqMGr+gpwwjUqlCjo8bQx+iQQAAE2A/Sen3gjUhB4ZT58odnpn8uCl58RzJjGYZ+roLwIAANQLOxGX/jQo613WPw4AAAA1YzXi0hEL6DUu7fjlCePjAgAAVJfViNt53t5voiMwPi4AAIBTOPTkFAAAANSSfMSV7UzmCb3KAAAA1SUfcWU7k3lCrzIAAEB1oVcZAADAFexHXMnAefQZZvoRAAAAOMhexDXkbv6mjTBwXuImDy93UtB53l7xyHoAAHYYFK/9rOfpq8IePH9I5q29AE2WnYirz7uYpenk5PGCxJJiJrp78Qtojl9Yq/1GbUpkhQDQGOn1ig239Tzt8WnH89fT5UbLAWii7ERcVWBUz6DN4itafW7sr9nPO+XJKTKrD14pW323xHLk+fxy/6Ok2KAvLzxEBw4CAABo1Ozfxx0z84ntIRpV+xlbnw4nF53efXYMfm8w+6x2KuLO31k4nY48r3nOM0K0LPGHPxvhJVzjtlwqM8QbAABAo2M/4kp+KeTEnwZ5DH2HjkJfdmLF5cjnxX3XvWf/JNw8Nuh3l85ArzIAADQBbosWL2LZenJjzYTuv73y43Nt2LSRh7+HnzCSt6K1R+7movvHtBMmjh45SozxGK0uEZ7hknAL0pT206WlppGUui21JLGYfSCiUqsqo5S0TsoPd7TnZQYkJwzjSjJz84U6d9NzYzJZqbkW/YJSPIT5pGVnpG9IYaXmlJ3dC4OL6J9L33Sn8m4l+0DErbXH3e6ltE7mnkzZxVb7qsuGVNI6GcczrC72RLf0tHRSp/yiLuXQHVZqrvJZt5ycHGFW6fGZX+awUnOVIQa+2JlfpOl1evaBiFeXZgXttLRO1rYMXabMo3TiFknZmiL71dw0pha58/1t+y1SbL9FtLlF2nwtT+mZGapKFZ/MzM6kfy5zS3p5ocxg+460iFszt/JhelrHVotMcqctUnah1FqL6J9zZy2Sar1FQk0tkvFFqmyL+IT75kUU0jqZO7N0aXfZByLiFtH+UJAfl8c+EFF5ilpkv9UWUYwvtd8i/VmLpKenbSwQxni31L48v3XudfrnMjenybdIsKhFdltpEW932iJZWVlFeVY3gMJ8bWo6OUCklZ233yKpKTettkg78T4i3yJ6H6Vpsb+VbxF3f3XpoHJaJ/9obsEVmQfJ3DzdTC2yz3qLTGAtcqcozVqLBA1oSVskNSPN2lFL1VXNv1r21owyucH2xS0iSXFxVw16haQw/Wi61cV+XM32ERst8rz9FtGHKUz7yCb5FjH4qey2iDpAaJGQELN45ET2rnENueujguhDTELqvlwYKN55SLhd2GyVZGwi4f7uuA30DyX+erJ3iHAdzCk1SpYz18zHo/+AfjS16hTESs2pPFS8Tvse4azUQq/OD9A692k6sSILzbsG0jp9u/ZiRRZC2gbTOiR5+GpYqTm/IB9exzfQm5WaI7scrxMc3IqVWujfqy+t4x8ZwIos9PDpQuv0iBjEiix0GBhB65DEiiz4BvjyOhp/+a8mbpHW97VkpRJKJa/TobfVkRl5i3Tz6syKLPAWaRsRGto+hKfAFs3Fk927d6fV3DUy522EIy2ibqbmdWy1SM8+tE5A5+asyAL5RrROz8j7WZGFDv1MLaJUWNn+g5vxOl7e8s86knJeh9RnpebI/Hkd8ndZqQWytLSOjRYh35rW6dvX6obUOZS1GklkrbJSc6QVeB3SOqzUHGlNWoG0r7i5SRJvAGTboNXI1sL+pQXeImSrY0UWyLZK65BEtmFWao5s87wO2RdYqTmy7/A6ZJ9ipRZ4HbJvsiILZI+mdcg+zooskCMDm1WvvqzIAtmeWZ0B/ciRh5WaE7eIJHXqxI4w4kSOhOxfWiDHT1rHRouQ4zCtY6NFyPGc1iGJHOdZqTkSF3gday1CDtTkUzZRB2xG3KSYiepQ9afZvEtZvz/klWZeTuvmTYr58+uxO6Z3pOH8zVPl0hHplaohOcvx5BQAADQBtiLu/m1n/1JUYhbwwqN3Ze7NXH2KTdZSePSeihIezj8crLYckR5D8wIAQNNgNeJa+xWQ5e+FAAAAwC5793EBAADAGRBxAQAAXMFWxE399CH2iLJ5mvIxXswGAABQPVYjro0hcjE+LgAAQHWhVxkAAMAVEHEBoI7p9dFJv8umSfHJrA7APQARFwDqWKVh4J+OyqbsC/LvIwRokhBxAQAAXMFOxNXnxr4RqBE/qOwVNg+vvwAAAKgumxHXkLv+2ZtPppo9sezkB5WTYia6e5FA/lRMAisxKjuxggZ4STkAAEAjZSvi6vMuFvTuXXc/BBLGCHqlbPXdEr0++5EtB/ilMylftbyFMD6ueTkAAEDjZSviqpr3a6m76dzh+cQq4s7fWThdGIheGah5zjOiallU2pRL0WNo+ZwVZfHprBwAAKDxUuoNMiP3miTFfByZ11v7Zp2+8qLsxIq3VX/6cHDV6JhJMZvyps3oI0waLq38vPkbdPyiJYuWLHlvyYctPvDKkVma0hCd12I2wGTF9nK3g3IvxlIplGvZsIj640rllzqal1qrVqqEMS9VV9WVq2SGvybc5nvrewijZxv0BsVcmWG0Cd1kT8+xbPV6LFTqsmT+XOVopfuT7ItbW2yHvhpRncXW5HiVLrAyjvoLGtUw9icMc8sUchuIeLFLFms9U2WGyK2vFgkKMhv8PE+b3dzXNF6ytrhAVyJ0m9SmRTQtNWXLWHkDbBHv5ZqiBC3Ni/lE+BYvYF+5li3iudxf16KEZGq5j4gX2yktovHy9PX2p4WUZAPIzs4g/63lYjfAfaQuWsTaYovrSCQmJLaPkA6wWrpfpdllpa/SSQdb57bIzFkz2bSz2Ym4p94dOHTnE6+nLf4oj31PTbs5B28481bujTUThuQsNxuVLynmubMPfzW1HcmST08+tlcccVeG/Et2TbUZETL+yGSaPzHn6G/rr9G8GNktX8x8mebjPrl68rVjNC8xLelF7zBh4OuMU+l7hnxLCyUe3TsubLwwpn2FtnyT3wZaKDFw6f19Fvan+f923Kz9o5DmxSKe6hj19aM0f+jJA4k7/qB5Mf/7AqbGTaP5i0vOXVh8juYlXi6dq9IIHQWJuxIOPf49LZR4/OcngwYKI6hrbxX+N3IzLZQYtnFk15e60fznARvKC2Q28e6v9xy8ahjN7x76beZJmY4IcYucfPVY3OqrNC+mDvCYnsc27utr447PO0LzErxFMs9k7H5wBy2U4C2SlZllMJiOXNd/v9G1i2nUdD8/f08vYfvZ1umrwniZCOdQi3QJmHrdgRYpmaMyjumdtCfx4KT9tFBi0ukprR4QThGKErVbI76khRLD1o/sOou1SEzAp2UFMv1O4hbZO2JX+rFUmhcLHh4y4ShrkVPzj1/76FeaF/Pw94jOr2qRDXHHZ8u3yLMJL/i0F0KFjRYZvXts+ERh19WXVm70WkcLJfovHthv0UCa/7rrloLf82lerP2UDqO2j6H52Kk/JHxzi+bF/CL9n775HMmUlugKC82aVbwBKJXKlq1akkzyvqQfJnxHCyV4ixQnF20J/4IWSgxbM7Lr3Kp9pPmn5fkyLdLtlR5DPhlO8/tG7ko7KtMirYYETzrxBM1baxG1v3p6/iyav/5Z3PGX5VvkmfjnfTv6kUz2ucydg7bTQolROx9rP1kYDlWv02/0XEsLJcxapNuWgt/stIjEsWMnhg8fyiaq/LLswrl3z7IJczMKZ7n7ClHQRotMPPlE68HCmPY2WmTIx8O7vcqCyBetNsqeut03u/vQdSNo3lqLtHwwePIp1iJ1weZ93NzY42Ur9dcWiF/36Nwnp0hAXdhslWQQXL1vaN+YA0JvtiH3x11jI4VVDQAA0LjZirh1Linmz6/H7pjekT6W/Oap8rITK56KSVAFRs1fkBOmUalUQYenjanTDm0AAADXsPnkVGDUWxOPkUDIpp0uPHpPRQm/ev5wsNpj6DvfRAudHiRDC+kkAABAY2enV/kvExetGoI3YAAAANSWnWtcywH7MFQfAABADdTrfVwAAIB7hr2IW/UWRvQqAwAA1IbNiGvI/ezfitV3SypyDi7/ywmhVzlxU8Tj0ehVBgAAqC6bT07lXczSdBLetsiFR38Q+gWucQEAAKrL5pNTVe9VrusXLAMAADR5NnuVlYHPP5XWKXLecV3g0K7bhVdSKFXRZa+gVxkAAKC67Dw55TH0HfpzoM7z9tJfB0neyAgAAACOsBNx65whd31UkOVrrfiI9Gq/UZsSWSEAAEDjZSfi8sj3VEwCmbyxZgLNOEdSzER1qPrF93s3YwVcfrn/0RLhkrq88BAdOAgAAKBRsxlxDbmbv2mTrBN+FOTh5U4KOs/bOyPjfac9q2x8r/KMETLLEH/4sxFeQqRvuVRmiDcAAIBGx1bElfl1kKv0nv2TEOkN+t2lM9CrDAAATYDbosWLWNaC0qtD4aXl6f3HhRdf/jYlYkp3f31u7M6D/ac9JowV7zQFl38p7dk3WBi4m/Pw9/AzFrT2yN1cdP+YdsLE0SNHiTEeo9UlwgW3hFuQprSfLi01jaTUbaklicXsAxGVWlUZpaR1Un64oz0vMyA5YRhXkpmbL9S5m54bk8lKzbXoF5TiIcwnLTsjfUMKKzWn7OxeGFxE/1z6pjuVdyvZByJurT3udi+ldTL3ZMouttpXXTakktbJOJ5hdbEnuqWnpZM65Rd1KYfusFJzlc+65eTkCLNKj8/8MoeVmqsMMfDFzvwiTa/Tsw9EvLo0K2inpXWytmXoMmX6PcQtkrI1RfaruWlMLXLn+9v2W6TYfotoc4u0+Vqe0jMzVJUqPpmZnUn/XOaW9PJCmXGxHGkRt2Zu5cP0tI6tFpnkTluk7EKptRbRP+fOWiTVeouEmlok44tU2RbxCffNiyikdTJ3ZunS7rIPRMQtov2hID8uj30govIUtch+qy2iGF9qv0X6sxZJzUi3to+ouqpNG9vmNPkWCRa1yG4rLeLtTlskKyurKM/qBlCYr01NJwuUVnbefoukpty02iLtxPuIfIvofZSmxf5WvkXc/dWlg8ppnfyjuQVXZIZ/d/N0M7XIPustMoG1yJ2iNGstEjSgZVWLpDnSItlbM8rkBtsXt4gkxcVdNegVksL0o+lWF/txNdtHbLTI8/ZbRB+mMO0jm+RbxOCnstsi6gChRUJC2rBpZ7NzH3fMzCe2h2hU7WdsfTpcpVR599kx+L3B7LM6Q+L6B+M20J//Jv56sneI2ljMKDVKljPXzMej/4B+NLXqFMRKzak8VLxO+x7hrNRCr84P0Dr3aTqxIgvNuwbSOn279mJFFkLaBtM6JHn4alipOb8gH17HN9CblZojuxyvExzcipVa6N+rL63jHxnAiiz08OlC6/SIGMSKLHQYGEHrkMSKLPgG+PI6Gn/5ryZukdb3tWSlEkolr9Oht9WRGXmLdPPqzIos8BZpGxEa2j6Ep8AWzcWT3bt3p9XcNTLnbYQjLaJupuZ1bLVIzz60TkDn5qzIAvlGtE7PyPtZkYUO/UwtolRY2f6Dm/E6Xt7yHVOknNch9VmpOTJ/Xof8XVZqgSwtrWOjRci3ZrPq2YcVWSBrj9UZ0I+sVVZqjrQCr0Nah5WaI61JK5D2FTc3SeINgGwbtBrZWti/tMBbhGx1rMgC2VZpHZLINsxKzZFtntch+wIrNUf2HV6H7FOs1AKvQ/ZNVmSB7NG0DtnHWZEFcmRgs+rVlxVZELcIOfKwUnPiFpGkTp3YEUacyJGQ/UsL5PhJ69hoEXIcpnVstAg5ntM6JJHjPCs1R+ICr2OtRciBmnzKJuqAnYgrGT6orgcOko5Ir1QNyVmOJ6cAAKAJsBNxXSE8ekYfdm5rOSI9fv4LANViMCgMelMSSkR5gHpkNeLqc2PfCBTGoheeFhaNIGT521kAgIbjWI7v0jg3nr4pv4/nDSQaA9QfKxHXkLv+2ZtPpgr9ySkj96nGpq6+W0LyFTkH2y77HC9YBgAAqC75iKvPu1jQuze9ZevebcDycSPob4RUgVHdRlxKQOcMAABANTWA+7gAAAD3AERcAAAAV7AacVM/fYg+KuXeYvSC94fSPElTPsajBwAAANUmH3ElP8MVp7r+SS4AAECThF5lAAAAV0DEBYAmpefZhMe2n5FNeAkG1C9EXAAAqKGPrhueOKnn6bOCjjTz2s84u5FR3xHXkLs+KsjyPVaSkfABAKABupRv+C5dz9PWspY0cyAbz9jKqNeImxQzUR2qfvH93uajmOhzY1ctbyGMj6vPfmTLAacNgA8AAFB/6jXihkfvqSiZMUK6DCptyqXoMcJbrpSBc1aUxaezcgAAgMZLqa/3ZwmSYjblTePDBwlEJYZLKz9v/gYdsG/JoiVL3lvyYYsPvHJkfp9UGqLzWswGmKzYXu52UK5PQ6VQrmXDIuqPK5Vf6mheaq1aqRLGvFRdVVeukhn+mnCb763vIXSGG/QGxVz50R10kz09x7LV67FQqcuS+XOVo5XuT7Lvbm2xHfpqRHUWW5PjVbrAyjjqL2hUw9ifMMwtU8htIOLFLlms9UyVGSK3vlokKKg1LaHytNnNfU3jJWuLC3QlQrdJbVpE01JTtoyVN8AW8V6uKUrQ0ryYT4Rv8QL2lWvZIp7L/XUtSkimlvuIeLGd0iIaL0/lXa/AS/I/YSwbrc/OziCZWi52A9xH6qJFrC22uM4PHo/s8WlH82LKMt3HRVtpvnS/SrPLSl+lkw62zm2RmbNmsmlna6AR97mzD381VWjFG2smnHxsrzjirgz5l+yaajMiZPyRyTR/Ys7R39Zfo3kxslu+mPkyzcd9cvXka8doXmJa0oveYcLA1xmn0vcM+ZYWSjy6d1zYeGFM+wpt+Sa/DbRQYuDS+/ss7E/z/+24WftHIc2LRTzVMerrR2n+0JMHEnf8QfNi/vcFTI2bRvMXl5y7sPgczUu8XDpXpRE6DBJ3JRx6/HtaKPH4z08GDRRGUNfeKvxv5GZaKDFs48iuL3Wj+c8DNpQXyGzi3V/vOXjVMJrfPfTbzJMyHRHiFjn56rG41VdpXkwd4DE9j23c19fGHZ93hOYleItknsnY/eAOWijBWyQrM0s8RMz132907WIaNd3Pz9/TS9h+tnX6qjBeJsI51CJdAqZed6BFSuaojGN6J+1JPDhpPy2UmHR6SqsHhFOEokTt1ogvaaHEsPUju85iLRIT8GlZgcxYIuIW2TtiV/qxVJoXCx4eMuEoa5FT849f++hXmhfz8PeIzq9qkQ1xx2fLt8izCS/4tBdChY0WGb17bPhEYdfVl1Zu9FpHCyX6Lx7Yb9FAmv+665aC3/NpXqz9lA6jto+h+dipPyR8c4vmxfwi/Z+++RzJlJboErfe+uOc/PMf/f82sHUbYftP3pf0w4TvaKEEb5Hi5KIt4V/QQolha0Z2nVu1jzT/tDxfpkW6vdJjyCfDaX7fyF1pR2VapNWQ4EknnqB5ay2i9ldPz59F89c/izv+snyLPBP/vG9HP5LJPpe5c9B2Wigxaudj7ScLw6HqdfqNnmtpoYRZi3TbUvCbnRZ56Yz+qxSZINLOSxk/lg1o/8uyC+fePUvzEjMKZ7n7Cgd/Gy0y8eQTrQcLY9rbaJEhHw/v9iob2vWLVhtlT93um9196LoRNG+tRVo+GDz5FGuRulDfT07J0fuG9o05IIxQZMj9cdfYSGFVAwBAg+NdnPdkZRpPE4tu08zQykxWA0QaVsQtO7HiqZgEVWDU/AU5YRqVShV0eNoYvOIKAKBhmrTu/Min9/I0evr3NDPmzcOsBog0gIgbHs27lD2GvvNNtNDpQTL0pZJ0EgAAoLFriL3KAAAATQ8iLgAAgCsg4gIAALgCIi4AAIArIOICAAC4AiIuAACAKyDiAgAAuAIiLgAAgCsg4gIAALhCPUdcayPP83K136hNiawQAACg8arPiGtj5Pn8cv+jJcJbHssLD9GBgwAcZDAYdmS14Omb8vt4PkGLl3QDQL2pz4hrY+T5+MOfjfASrnFbLpUZ4g3AtriMfJ7Ek8k60aCQAACuVc+9ylGd5Yfi6z37J+Ha16DfXToDvcoAANAEuC1avIhlXa/g8gdXWk7p7k+yN3ctu91pWt8A+oEwLLafcTDj1h65m4vuH9NOmDh65CgxxmO0usRd+MycW5CmtJ8uLTWNpNRtqSWJxewDEZVaVRmlpHVSfrijPS8zIDlhGFeSmZsv1LmbnhsjP8pji35BKR7CfNKyM9I3pLBSc8rO7oXBRfTPpW+6U3m3kn0g4tba4273Ulonc0+m7GKrfdVlQyppnYzjGVYXe6Jbelo6qVN+UZdy6A4rNVf5rFtOTo4wq/T4zC9zWKm5yhADX+zML9L0Opnhpr26NCtop6V1srZl6DJFtwSqiFskZWuK7Fdz05ha5M73t+23SLH9FiksLGyeeS1Cd5umsMLkDhUsH6TPKygQ5kNS5pb08kKZwfYdaRG3Zm7lw/S0jq0WmeROW6TsQqm1FtE/585aJNV6i4SaWiTji1TZFvEJ982LKKR1Mndm6dLusg9ExC2i/aEgPy6PfSCi8hS1yH6rLaIYX2q/RfqzFknNSLe2j6i6qk0b2+Y0+RYJFrXIbist4u1OWyQrKyu3WUH5NZkByQURytR0skBpZeftt0hqyk2rLdJOvI/It4jeR2la7G/lW8TdX106qJzWyT+aW3BFZvh3N083U4vss94iE1iL3ClKs9YiQQNaVrVImiMtkr01o0xusH1HWkTprqh4SEHrpB9Nt7rYj6vZPmKjRZ633yL6MIVpH9kk3yIGP5XdFlEHCC0SEtKGTTtbvd7HtTLyvD439oNxG4RyhSLx15O9Q8x6ApUaJcuZa+bj0X9AP5padQpipeZUHipep32PcFZqoVfnB2id+zSdWJGF5l0DaZ2+XXuxIgshbYNpHZI8fDWs1JxfkA+v4xvozUrNkV2O1wkObsVKLfTv1ZfW8Y+sOnOx0MOnC63TI2IQK7LQYWAErUMSK7LgG+DL62j85b+auEVa39eSlUoolbxOh95WR2bkLdLNqzMrssBbpG1oW89Dbjx5H3Pn+eCEFt27d6fV3DUy522EIy2ibqbmdWy1SM8+tE5A5+asyAL5RrROz8j7WZGFDv1MLaJUWNn+g5vxOl7eHqzUHCnndUh9VmqOzJ/XIX+XlVogS0vr2GgR8q3ZrHr2YUUWyNpjdQb0I2uVlZojrcDrkNZhpeZIa9IKpH1JK7NSCyFhIbQa2VpYkQXeImSrY0UWyLZK65BEtmFWao5s87wO2RdYqTmy7/A6ZJ9ipRZ4HbJvsiILZI+mdcg+zooskCMDm1WvvqzIgrhFyJGHlZpzpEXIEY/XIUdCVmqBHD9pHRstQo7DtI6NFiHHc1qHJHKcZ6XmSFzgday1CF1sNlEH6vU+rsXI89IR6ZWqITnL8eQUAAA0AfV8H1cy8rzliPRZ7/YwVgQAAGjc6jniAgAA3CMQcQEAAFwBERcAAMAVEHEBAABcAREXAADAFRBxAQAAXAERFwAAwBUQcQEAAFwBERcAAMAVEHEBAABcoZ4jbtmJFSql8P7kp2ISWJGRtXIAAIBGqj4jrj43dtXyFsI4uPrsR7YcOF414Ju1cgAAgMZLqTfIjCPoIkkxz519+Kup7UjWcGnl583fYMMEWSlfsmjJkveWfOj9gVexpzBtrjRElzuzkOYDP/XzTJUZQk7vrk//Kxte0ft8iP9+mcE4idS/ZbGcQtHmPfmB/wrHehQPSKV5a3X0o1UZD7CBKlv+K0BdLDMYmWSxNakyY0iVttDlvaql+dZnWqkOyjdZ2t+yacbBrxbynvwIegVj1fyrBf+jhapC5rSscrSSfzVri60LKauLFrG72B06dWxxUn50vJzw/DRFSklJCck7sUXcDhpoXoIvthM3Nmst4sj278hXM7gbxC3it19meFSCb2yEIxuStTriDan5J76eOTKLLdmQZBe7wrsi60/C4LJeXl5tFKEtkuQHrMwZkvfHzVsk44J9xJG1Lf5q1nbtOmoRR45apEW8cuwfbG23COHgPuKsr1b7Fhkx8uGRDw1jRc5Fh+ipn5S4aeMlHc1XXvzPxgQ75X9d8Fe20AAAAHVm0d8W0bjj3NRQrnFvrJlw8rG9lte44vIjPx0fNem9/33tfrVafuRqAACA2qujy9z6jLj63Nh/v5DwzM5ZbdW5a8ds67573jBjB4a1cgAAgMarPp+cUgVGzV+QE6ZRqVRBh6eNIWG17MSKp2ISLMsBAAAau3rtVQYAALhn1Oc1LgAAwL0DERcAAMAVEHEBAABcAREXAADAFRBxAQAAXKFpRlzLgRBurJlAS948Jf9qN3mG3PVRQWb/xLLEERb/ii9PtYdqsJgV/7Jqv1GbElmhfebzOfXuQDoTkrzC5lXjXdbWv1q111JSzER3L/IPTeukZmvbYj41X9sWs6rh2jafT83XtvWvVo21VDWT6n0FK2zsa9Va25bzqeGqtphVjde2ja9W7W3Sckuu2bZtfXer1tq2nE+N17ZkVvV/JLHYR2q4qutGE4y4MgMhJMVMvr5QeMmWPrvrkk8d3QhIy6lD1S++37sZK5ApcYTcfJa0WC0sj0E/I+P96h1wLRYgv9z/aIkwq/LCQ+ylXXZZzGfw0nN0ecgq2vBulKO/gZb7ajVZ1cZW++CVstV3yTcxtVoN1rbsfGq2tmVmVaO1bTmfmq1t2a9W3bVNZvJxZN5fikrIv9Il/m/OqxvuWLzLltT5v7dPsQmbSE3Lfa0Ga1tmPjXbsOVmVeO17ZzDCCG3m9Rg25adT022bbm/XrO1bTmr+j2SkFZzymGk7jTBiKvSplyKHtPWQ6FQBs5ZURafrii7nTb66f7CZ8rAhyfvJyUOCY/eU1EyY4RoFVmWOEJuPvQdltUmtwDxhz8b4SWcCbZcepUV2WX9ixh++bJ89BQ2YZfFfGq4qhWKirjzdxZOp62mec4zgsyyRmtbdj41W9sys6rR2padD1WttW05nxqsbTKT+KOv0uOgKjBq4vg9h1LZRQD5UvT65q3IcQveH+rIF7Tc12q2tmXmU7MN28qsqGqtbacdRgi5I0ANtm3Z+dRk25b76zVb2za+SL0cSWR3/5qs6jrTUJbDuaI6B7OckUe7Nge3XRByhtwjO04by+pb1THu4NCVjp4GWtF79k/CmbhBv7t0Rm07CQ25X51rW40zXAs1XtUeQ9/5cLDwuuyyEysuRz4v7DM1Ij+fGq1t2VnVYG1b/WrVXNuW86n9ht2+55DLqeU31kbHvZdGvhS56s1cfeo/8d8t/8uJrHd7sEo2SfY1QY3WtuV8arxhyywSUf1tuxEcRggnHUmceRgh6ulI4qzDSN1pmhE39gY7I7p5Jlb4X3j0rq7LyEap9n86edDcSLn90dWUgbNjs8n2PfrEG9XonpLjHeZDN6wBY6aQo6exrIaqd1oqq3ar+saaCaFHxtN9pjak86nF2pbMqsZr2/Kr1Wxtm82n1ht24q8ne4eo47XtpvQTZkiuev/3n4PpRw6S7mtEjda25XxqvKplFqlGa7sRHEYIJx1JnHgYIer3SOKsw0hdaIIRV+8b2jfmgHB3ypD7466xtKk6z9tLNkpyCu9bMbaW15S1R86/+F39SN/b1eiesiDctxjHbsXRo6exuEZqfVpK1XhVk/1kYbNVDl5a2SCZT23WtmRWNV7bMl+tRmvbcj7VXdvu3QZEjviEHprJ19mzb+KoEGG17LhoPMgacjev3yFkHGO5r9VsbVvOp8arWnb3r8HabviHEcJZRxJnHkaIej2SOOswUlfIV2p6qfT4P+i3m/L5LXGJpt0c+nRANZJosF6rJY4k8391YqHxFoVoCauRzGfFv2yLv1/hhQ4li0Waf7L634skueWp9qpO3DTezTQauWlJqru25eZTw7UtN6uarG0ri1TttW19eaq3tqvm4+b7CBt8Wp+99pFAUwmd7LaMdjPaTnyF8HVbs7VtOZ+arGpjkl2kaq9t64tUk8MISZZbcnW3bZosdlvJQjqa5HZbotqHEZIsFqkGa1tIcotUs22bMi1GzVZ1HSSMZAAAAOAKTfM+LgAAQEODiAsAAOAKiLgAAACugIgLAADgCoi4AAAAroCICwAA4AqIuAAAAK6AiAsAAOAKiLgAAACugIgLAADgCoi4AAAAroCICwAA4AqIuAAAAK6AiAsAAOAKiLgAAACugIgLAADgCoi4AAAArqDUG/QsCwAALpR5JiNx1x+JsbdLk7W6HF2zUG//Dv7txodHTu3kHebDKjVFGeWKr28ZvsvQxxcrMnWGVhplgLvigQDlS11U/fxZnSYJERcAwNW0twrP/O+pxB1/sGlzan91t7k9+i8a5OblxoqaCn2l4pObhoW/VeqsRJ5xwap/9VVFNGOTTQx6lQEaq1PvDlQpVTR5hc07XsrKrSH1NyWyPNSj5H1J3/b/2lq4JcoLyi//36XdD+0sTi5iRU3CnTLF8COVf75mNdwS36Xre/9QsTuNTTYxiLgAjdjGBL3eIKSS4w+87+OFgNrwZZxK/2HSd2UFZWzaupyzmd+N2VOhLWfTjZy2onLykcpz+QY2bR2Jxy+cqThdyCabEkRcgCYhPHrPrbXv/+cMnSo7sYJe+6r9RpEwrM+NfSNQM3TZhZcjVE/FJAg1DLnro4J4BXANXZHuh8nfKRy+lVfwW/7xV46yiUbujfPKX7X2wy0lBN0TlRlN5GTDpK4irhP7r+6drjByWPy/t0+xCYBq0vuGvhT/6x1y7ZQUs2p5i2SdcO1b/uvzOa9uSPWJWpmrO7GwP7km/iY6Qgi3ozrHvZdGKugS/7e404d2e6TBKS4vvajL0rEJx8RvvpF5JoNNNFrkgvWrlOo9M3S7xPD3S03tMSPrEdeQu/bRNeL9kMSDD8ZtEPbnWquLICo/z6SYie5ekhN5fvpP0punpCdRkosDil4iSAo5y39yY80EWsITu7AwIosq+ZQkcYVqkV02vkjWbu/ZXgkS985JT6Omat4vMNJDyIVH//m7WW2NWUXYBJ+KigTJgSt574fd9304WE2yqsCo0asO77jY5K4masfGTsr3OJIk+xfdraztUBXFFXFrr7KJ6rjy719Yru7V4IvbPjxSG+JqEju/SNHrK1m+aWjKvcrCdtB39uPxJfRMn57Ik8L1D3keLRFO/ytyDkaO+MQsIIkuDvi5P/knq1tffTJVJ56Pidw/6TxvL5nk6frqcWNHRLD6CsXgped4+fyTwmxJEq48qk9+2ZJi+HcsOf7A2SnS8yRyQuA5x0CXWa/P7va3NjWO99Bw6PMu5sazljad86mC3vrtCi3kym6nXV81mFVQqrq+8h37AKpY3UkNuZ9OfabPRVZS/MuUy77Gnc7YSx96ZHzp8X+wWVi4c+h2eUFNzmzuHEzW23jWyKmq+8XtHB6NSNTcnlaT5Sdfem8myzcNNYq4STHd3jhDbwKRxE/oTJdN3ZfTEkJy/SdEQQfuJ8nOirM/TyOVNiV7bfyM9saJ8Gh6Ik8KT381ZZinsYLx7D4+XfhGH6uFDaVYOeWZnezigHza73+/Ip9WxJ2PP/oq/SdkPrTQ9j8RI4u3M2EBWwwH8HNM9l2Ma9v4iWD/P18Rb9Cyy3Zj/3Zx4eC+6w+lGvOUIffHXWOPXljAroGUgTO//u/9X8fSqExXJl0A0rLW1i00QGRj+L8HHxSaNSlm8vWF9MhIzqj+c18vVqOKR7s2z25LYhWMiV7vgl3ktKZQs3xUCJs09RAoA2fHZme924N9ICfzjPmhwWEkThfeKmAT9cTaF5c/PJr7pUiInTWTXODord9GoYbXuJGfPKT+NJvsqPwykRya+XWVfn/IihXGzpMa3U+SnxVnd55VyIl8WUkFm1Ao2vccQv6r9w198LkdNGiRP7Rn30RhGwqPfq38TbLReIf5sDhk/PTUpdnk0+TwmabjkSH3uvY1u/9ELH7bylavDGYT9qR++tDXY0+Rr0ZW7IiZu8XBVZb8spkLCg2+nCo6s07eu6prX7aHGJGdp9uIS0LHo/g01njtG1Mov26hwUmKeXLkkn8+LxzxyZbfvV9rWkyau+JHixuHYRNGrO/LT3CLk4uccrfoXkB2lonj94T1Xc7XWOd5ex08XylOKWa56iv8o56f3LX2xR05BOXUImhecuDZ5kakhhE3/tWf6EWb+Ezn6KeT+JnOO+8Yz/VqdD9Jflac3XnaRP7KKxk9tocIl3HefXbcv6NqViK0R45/GtkuiH1ALkD/36PKt6Lt/hOOxOBqXeCGzPyJrw3Zs0UJ2WXrPPbJtss+ZztGUsyfX4815mwJKDwn/C1jc7ClJefsh26MbGXMQ0P1coSxK0ip8hp25i9FJbTtPIa+89bNqbRcNTbVY8RSuiENGDOF1G+59Cpt3PKZrJvK97GPbts7twNOuGe0P+SVZsIDIo78DLrJkP3ijhwegXPCfVxy7Zhy8w7JhHZqS0vEanY/SXZWnO152pEUw+86FP8yhYRey1v99C6s6Q5NlVPvDiQXoLLh09o/IRe4aZMHsom6ZLZs4dHzF+SEaYyraGzq3H/M6B1i5xw8329gZLD5tRGhDGyqb35pGvgtN5JKkteI+y1MH11bMDs2m0diUsJ6Po29oLzOg35CGTgqPHpPhfCAiOUub4N3qDfLVZ9fh4bRQta/uI3DYwsly9RA34Ba/OOGx3rEVQb2GviZ+BpLpU35LLKn5flL4q8naYCkcddMTe8nycyKszdPjszcw8udTRiXkwQe8T1Och35/p4l+4+abk+SWM5vS/NrbjpJtydT/0kVG/+E9lr/eYCdaFd7lstGj61Cujon+XBPEk1NwibMv35JvKuQ5Yw72jdCJayxaxcb/e8QAOpO2YkVZg+LmO/ytrV6QLwfVoPaX+3XsZ5fN2z7i1s7PFJ9fBSaml7chfnfIxHXeP/v5XFVvfaG3PUv/2n00/2NE4pXVp+hh2xysD44/5Ep/dTu3QaY7jsmxdCbrzW7nyQ7K87+PDnxzJNiyHKSwEOuyFfN+oB/qc8XfyC+npZ8emTHaXp1aGN7svZPCHKBe2fh9Fr2seh9Q/naJt/ij4WdjTkTW9u68Tb54WljxFc/5Fzq4cn7R/Q3teynU585OzVKWM6wCW9eG8/WmPGJNmu/cwC4N5GjU8hbXfkhixwAP1l40G4fEtV2VDsSO9lEdbQdHaaqcchyEhtf3Ha4JVRuiifb1GT5yZee0LRubNlaC53n7b3+2inWOakKOvTCOb5O0/+STW+FurcYTS8ZySnP7J9KR3gJlb2Gnen19p9ItZrdT5KdFWd/nhyZ+cZ/7Yw0/h6352bvm8KDTuSfy3yppBj6U2Pyaek6Jf807r00oZPEGPVXDWFP8JIknOvZ/idEUoxTLnAla4OsefYBJbtsxnLhh8jG5bF84om0rGSZWR3jc8u/9DPOzVhOW1xm3QLck8j++J/479g+olRp2v9fn4s62a5US+7e7t3m2nqY2Zpe/9OH5eqP1S9u7RBkbla3mkTcF0NVJFo3JTUaOygpptu/u8StfIBNAgCAA3RFum0dNlfrtVORz3d+6MsoNtGYvXRGX63XTrXzUp4c5da6ttcsDUs991QAANw7ND6aR3eNc/y469+j+bDVI9hEI7dygKGnr6M3ZTUqxZdDm1q4JRBxAQBcp/Xg4Ed3j/Pwt/98R4v7W437boK7bxMJO77ubrtGug104NljEm53POTeJJ+fx4j0AACuhhHprb2FqmmPSI+ICwBQPzLPZCTu+iMx9nZpslaXo/MJ9/UN8203PjxyaifvMB9WqSnKKFd8fcvwXYY+vliRqTO00iiDNYo+vsqXuqj61fPPoOoWIi4AAIAr4D4uAACAKyDiAgAAuAIiLgAAgCsg4gIAALgCIi4AAIArIOICAAC4AiIuAACAKyDiAgAAuAIiLgAAgCsg4gIAALgCIi4AAEDdUyj+P2LxyaIPHpRjAAAAAElFTkSuQmCC"/>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55" y="2509821"/>
            <a:ext cx="2404429" cy="180332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360" y="2509822"/>
            <a:ext cx="2429435" cy="18220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18867" y="2443146"/>
            <a:ext cx="2607235" cy="1955426"/>
          </a:xfrm>
          <a:prstGeom prst="rect">
            <a:avLst/>
          </a:prstGeom>
        </p:spPr>
      </p:pic>
      <p:sp>
        <p:nvSpPr>
          <p:cNvPr id="7" name="Google Shape;333;p11"/>
          <p:cNvSpPr txBox="1"/>
          <p:nvPr/>
        </p:nvSpPr>
        <p:spPr>
          <a:xfrm>
            <a:off x="343187" y="143573"/>
            <a:ext cx="5947451" cy="346218"/>
          </a:xfrm>
          <a:prstGeom prst="rect">
            <a:avLst/>
          </a:prstGeom>
          <a:noFill/>
          <a:ln>
            <a:noFill/>
          </a:ln>
        </p:spPr>
        <p:txBody>
          <a:bodyPr spcFirstLastPara="1" wrap="square" lIns="68569" tIns="34275" rIns="68569" bIns="34275" anchor="t" anchorCtr="0">
            <a:spAutoFit/>
          </a:bodyPr>
          <a:lstStyle/>
          <a:p>
            <a:pPr>
              <a:buClr>
                <a:srgbClr val="000000"/>
              </a:buClr>
              <a:buSzPts val="4400"/>
            </a:pPr>
            <a:r>
              <a:rPr lang="en-GB" b="1" dirty="0">
                <a:latin typeface="Arial" panose="020B0604020202020204" pitchFamily="34" charset="0"/>
                <a:cs typeface="Arial" panose="020B0604020202020204" pitchFamily="34" charset="0"/>
              </a:rPr>
              <a:t>Synchrotron RF systems upgrade</a:t>
            </a:r>
            <a:endParaRPr dirty="0">
              <a:latin typeface="Arial" panose="020B0604020202020204" pitchFamily="34" charset="0"/>
              <a:cs typeface="Arial" panose="020B0604020202020204" pitchFamily="34" charset="0"/>
              <a:sym typeface="Aria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
        <p:nvSpPr>
          <p:cNvPr id="3" name="TextBox 2"/>
          <p:cNvSpPr txBox="1"/>
          <p:nvPr/>
        </p:nvSpPr>
        <p:spPr>
          <a:xfrm>
            <a:off x="806955" y="1624614"/>
            <a:ext cx="5185840"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All systems were at full voltage by 16/12/21, and have since run with no problem during ISIS user operations </a:t>
            </a:r>
          </a:p>
        </p:txBody>
      </p:sp>
    </p:spTree>
    <p:extLst>
      <p:ext uri="{BB962C8B-B14F-4D97-AF65-F5344CB8AC3E}">
        <p14:creationId xmlns:p14="http://schemas.microsoft.com/office/powerpoint/2010/main" val="2169645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1"/>
          <p:cNvSpPr/>
          <p:nvPr/>
        </p:nvSpPr>
        <p:spPr>
          <a:xfrm>
            <a:off x="343187" y="748903"/>
            <a:ext cx="5599181" cy="315441"/>
          </a:xfrm>
          <a:prstGeom prst="rect">
            <a:avLst/>
          </a:prstGeom>
          <a:noFill/>
          <a:ln>
            <a:noFill/>
          </a:ln>
        </p:spPr>
        <p:txBody>
          <a:bodyPr spcFirstLastPara="1" wrap="square" lIns="68569" tIns="34275" rIns="68569" bIns="34275" anchor="t" anchorCtr="0">
            <a:spAutoFit/>
          </a:bodyPr>
          <a:lstStyle/>
          <a:p>
            <a:pPr>
              <a:buSzPts val="1800"/>
            </a:pPr>
            <a:r>
              <a:rPr lang="en-GB" sz="1600" dirty="0">
                <a:latin typeface="Arial" panose="020B0604020202020204" pitchFamily="34" charset="0"/>
                <a:cs typeface="Arial" panose="020B0604020202020204" pitchFamily="34" charset="0"/>
              </a:rPr>
              <a:t>Other long shutdown work is complete, including –</a:t>
            </a:r>
          </a:p>
        </p:txBody>
      </p:sp>
      <p:sp>
        <p:nvSpPr>
          <p:cNvPr id="2" name="AutoShape 2" descr="data:image/png;base64,iVBORw0KGgoAAAANSUhEUgAAAnsAAAFOCAIAAABxCUxDAAAAAXNSR0IArs4c6QAAAARnQU1BAACxjwv8YQUAAAAJcEhZcwAADsQAAA7EAZUrDhsAAGKSSURBVHhe7d0JfBRF3jfwmUkmk5CTECAkkBAIh9y3yq0GRG5FUfEIKKcH6rO7PrL4LuDCwrO6u4LKKWIUYVGQU0QIyn3IJQgRIZgDct+ZhGRyzLzVU5Wanp6eI8lkcvD7fuqj1TVFp6eru//d1T1dSr1BrwAAAIA6pmL/BwAAgLqEiAsAAOAKiLgAAACugIgLAADgCoi4AA2OPjf2jUCNSql681Q5KwKAxg8RF8B5DLnro4JIpGSp+/I7ZewT1zj17kD+11suvcpKjW6smcA/eiomgZVWYTG+aoFtzAcAagwRF8BJkmImqkPnHs5lk0Tcwk6R846Xsqm6ZQz2Q5ddYJMKRc7/68WDJYmgXV/5juaJHdM7SuJo/LaVqyuGb/xuQVu1rfkAQG0g4gI4Awl4L/9pX6VO0W1Zsk6vN+grcg6+3lytu73uiQ9cEa7KTq4nwd7N95GNCcJfLz3+D1KY/8+3NiUK16/bVl8hk/NP6vhHRes/MZ0KGHKP7Dhd2e7hUSG25gMAtYSIC+AMyXv3HSkm/5+/4c9tPYQCVWDUq8tGk0zO1r30piy/UqQdvF5hxstf845oazduy06s4HVkrzgTfz1J/hvw9n9mtBcmPdq1Ge+mEXIKRUXc+Y/yyjXt5kzppyaT7t0G0FOBHRer/pZx4ae8/QxZchvzAYBaQsQFcIKy22nkApdHNarzvL3kMlH7/evv71lCJtllpfGCkkyO//vbQ+7GvtGijbgjetUQjWXQJRHac9hf2YSxm9fyDjH9W1nv9qCTN/ZvJ8tDL1spnW9YhJXdnVT+vtnQsSMiSN7ufACgxhBxAeqWd5iP2WWl8YKSxOb5T0fEb1tJrz6PlghduNdXjyP1v/rxd/oPKX1u7CcLD5IM7RPW67PXPhLodvvHQ6n0cxnkgrjrK98JPcPfLaAX3LaIupQlqjcfALAHERegzqkCo55+pRfJkGhKrxp9Zr86zFORnZJOCmmeoNeXiS8a+3OrqLQpCYXCfkouf4VeZVUQuSau1B6+nGq1/5leEL96YD/tGbZD1KUsVu35AIA9iLgATkDvd5rdHDW/Xzt41mukQs7Wvdv+fYB89NzDXWgdS+SamOWMaH81mxBJuXmH5URo/zN97unDwab+bUKjTU6QG7VE3KXM2ZgPANQYIi6AM4RNGD/Sm/x/1awP6B1W3hvMLmFphbiFi+Ir+e3eoNBg8l/+2DCN0Kruy4WJKrRHmmRYr3JV+ibaLEYS5J/TTuD1Vw6Jr0olj0qZPUgl16VsbT4AUFvifRgJCanmKXGT5WO9/B4tSfQ2LTHl81u0hP6CiBZyJLLychpl+T/kxLOlif6MxxL9WycW9mfTVVr8/YrwD43LzJfH7nyQkJBqk3CNC+Ak4dF7ylPWPhLIJoluy27Gr6H3aInIp98gcZRcO/IuXFVg1MqcNPE/ISHWshe387y9kkA4c9NSjzuFbMIBg5eeE4dtEj7p08iyXcoAUEcwIj2Ai9DeWuEVGZcaxqO/STETO87d1+VvDWV5AJo6RFyAOqfPjX0rctxHecJtVNmrWAC4F6BXGcB1Wvz9CsItwD0L17gAAACugGtcAAAAV0DEBQAAcAVEXAAAAFdAxAUAAHAFRFwAAABXQMQFMGFvNjamp2ISWClhPm687JjwlHjoeJLMZlJ/Tr07kC+S2cI7/L0I8UwsB+gFALsQcQEYElGEd0JV2TG9I4tAJCyN6iweN152THiCBGzx0PEEmYmzgpM+N/aNQGHAPssh620xxtShyy6wSePC0+8lzNB8PHxr34v+afFMFHELI4JGbUpkU7JquMAATRciLoCAhIdtq6+QDB08gL7HmI3qYxxBVvKR5eB3ZA50sCD+0n/2MuS4hR+cr7eQU3ZyPYmpdNw9vkj5/3yLBEs+iBAbFME4qoHsWPdn/r1AXJMOtFCpPfzyOFzpAlQDIi6AwGwMO/MR7vS+oRF+0hfFVOTHxwvDydviMfQdGnr5e6bEfc6mLtykmInuXl5h8/7eSU0/okPqmkmKmdxqAn1PpDA0fdWVqNXu4iqJv54k/w14+z903D06jq+QIycS4TPJspUks7EW6EC87gGRkcIQgiJJMStWCHOe899VtKYqMOr9PUtIxhSezXunhYtaKwsMcC9DxAUw0fmGRVjsEzzACJFDqaL9xq8e2C8ZO5ZUe3XZaJIRepKVKrWftNNV0ucs6cIl0X1RfCXPj+hvP0RZdhdbBrbO8/aSsEpHCiJu7N9OwiodEDeyXRAp4X2/dAj61cdMgx1RNBKTj3qHmN5PSc9IyGXu5dRyYQ7mvdNkRW06ipfZAUgh4gI4jXhYPaHTNcIUd3mfM+2a1uuz1z4SKO7C5R2/bJxdSV90ePSuzL2mQXOvLWj18wpxd7H8vzJHrrDpUPMbv5MfLIhGUDZhTubat0r8tpXiPmc6LODbyQMlC4zhiQAQcQHsSYp5cqRwjcuCpTG2fTJmrOxzQ7wnmQ4CT2LYK8OFLmKVNiWhUNjd6IWyShVE4qV8hAubMH6kN/l/ys07tEAW7S6mV6sCe/+KhFvZq3NhjN5c0/1pa9/LRi96dorwgc/sV+nFMb2qTnzRvAcAABBxAcQsn4ciaLcqv8VLY5tlsKT3aPkt2MFLz9EnjOjNYDoTY0UztsOqs9AObXpBbG3wInFHMSsyord+JeX0trekq1nMO8yH5QCgCiIugED8qBSZlDxIRfCP+KPLEjQymaqRvavqupag8ycZdqFclb6JjqAVTKrmH9qpLS2Q1b7nEPJfU7+09X9FR8In0XH9lUPiq1v642N+imA1iIZHv/OOcBt43TPzaU19buxfJi4iGXqFHRQqdDez57qrZqvqvlyYAAAx8c6PhHQvJ9oPLNbi71eEj4z3XFkR121Zss7+HARVNekNTjF275PegpWwnL94MYyfOrJU/L6yhPATJgf/btXPgViFKvSK2dqnwomFxQKL54mEdA8mXOMCMIOXnhMHRRKT2CO+ysDZsdniaCpEYrlHgcgcJBFOXFP8XBU1c9NSjzuFNE8C2F8XsCeZhUh8wWL+ysDpi//M8kYOLpVVoqexKGtzoPd6zc4nui1LyGZXzMKnOWni8E/CrdB3bbHAAPc4jEgPUN+SYiZ2nPt9s6GSXl8AaGJwjQsAAOAKiLgAAACugF5lAAAAV8A1LgAAgCsg4gIAALgCIi4AAIArIOICAAC4AiIuAACAKyDiAgAAuAJ+HQR1zJB7fVN68xe6tRa9ebc06fTl8u73R/qxaREbH9WvyqLCnd8fovmgoFb9hw32dXejk2ALNgCAKoi4UMcMuacPX1S1H2Q6hlqWOIYci9NaPhjRjE26GDngnk9X0GUm+ePnLuOY6xBsAABV3BYtFkbdAqgzJdnZ5c1Ty9Xt/TUq4S5GafIvmX59SaZtoEZhKLp6ePexC9fj4n7TatqSEnJUvaJs16qi8FyyLv/iHvLRNUVE91bqzJ/WHLqpT7v5W2nbbm08hYPvrkM/k39FPyVHQEl9yznL1DEexMXzkS2hDGW61CLjMisUKg9NsCr1d7ewNhrzv9K8+PqmhMoeLX3IcdhQdOuH5PLwQCF/T8MGQGcAgNH6kOo66bNP38y/m3jyfD6dLLz5/Y1ybT4pJJPpaem3ilnNnCtxaWV6WpNU+PHHo2SSltM65CNW2ThP+q+s1becs8w89dlkYQrKy/l8LOdM8yTxZRZPWlt+XoF+dE8nbABISFUJ17hQ10pS8lTtIwKT75QL1xnFpfEe3iE+Cnq54O3jXX5izffnk8klQkJ2VnjXbp7aO1me7YJVuiy34C4thesJZenNIu92zdWKioI7NEMuks5fuEz+CUk3UrQ+fm3JDCX12zaXzrlZpXSeXmm/3OnUu30z4cLLPaCdcOVkMWd6TUOIL3H4ZJewQMlfCWjevDirMNC/WcHvCb6Robi+wQYAYCKJwEhITk5VFw30AoVfbfBCfh0gvkQQXx/QfyjJiC8+SLKsT/4rmbNsHcl8LEt4klyy0JqWf4V+dCM5U1z5nk7YAJCQqhJ+HQQuom7RPTO18IZXiPiZVULd0vj4jCE345yjD/F5hnXxPx2vrahk01bYnbN4PqVJpy8WODpnUvnMHxWdvIVqln+FzCTr919YOVTBBgBQ/xH31LsDVUrVm6fK2bRR2YkVpJCkp2ISWBE0cm4+fp1LUluFmB2GPMN6epz7Zvs3O7Zv/6m4V+lds61AxoXvdpDDokIZGHpf1g87dwn/8BtjiQWH5iyaz96iPv387cz59qVDtJwcbelzqlb+ikerivah9fRIbYOFDQCgnn8dRMLt12NPfTjY7KRXnxv77xcSntk5q606d+2Ybd13zxvmyT4CaPgqRT8jgXsQNgCwpj6vcUlkPase/cdwP8m1rEqbcil6TFsP4Xxzzoqy+HRWTixZtOTIT8fZBEDDk/nTmp3fH2ofjqPtPQobANhQr9e4STEfvFImXMt6CBe7v888N6M9K9+UN21GH+HC13Bp5efN36DlJNY+/PCIvy74a/sIWk+RmJDI8zY4Uq2h1SEa42LfTk5qFxbOJqyr00UKCmrNckZ52uzmvkFsQqHQFhfoSkrZRBVH/hZRp4st4aw6hCON0ki/mmU1jZenr7c/mzCSbADZ2RksJ+Lixb6nWsRSA1xsSYvMnDWT5ZyOP0NVDylx07Pbkmi+9Pg/5p/UWZZfXz1uYwKrv+hvwg+ZyH/pJElnfz7H8zbSjz8elZRYpq+//kZSYpk2fLpBUmKZvv12t6TEMh05ekxSIpuOnzotKbFMjvy5mC+/kJRYJke+/slDByUlluncufOSEtnkyKwcWaSNMRslJSRlZGSki5C1zXJGd++WSOqT1IRbhCRHGqVOW0SSnLiPWFYj7ctauop4AyDbhqQ+TY4s9j3eIo5s/CQ50nCO/LkG2CJOSfXaq+wb2jfmwJ0yIX/+wI7eIexurqnckPvjrrGRwbQYAACgEavPiKsKjJq/ICdMIzyT/J9OX89oLzyi/FRMgqlcFXR42hg8NgUAAE1APf86yGPoO/Ra+5voCDrJM+JygCZPX6nYnWZKOw2DeD7hLqsDAI1a/f8eF5zudKFi6OFKnpYEPsvz17WsjsKgyCg3JUOFO8+TQz84F4mamh0VPM30eobn+S8+k3SKqacqeNru1obnj2SyOgDQqCHiNkGZxYpz+QaebpeY8nernkxPKFGE7ang6XmPcTwfc5vVaYDIGcMTJ/U8xXpG8bzsaxBcQFtRSa5BeSLEeQAADhEXGpM8g+K7dD1P5EKQ52/XU4T7PF7V9fsKnp7WP8bz6C2ARo33e5FkOQk1gIjbgGxJVnx03cDThuwwmlkXb2A1AJxkd5ritZ/1PK0r6c7zrIbxCHuxwJQMFe6mfD39jP9QvmJToil9U34fzZB9B5xu3E+VvOvr4dT+PD9PtJFAtSDiNiDbb+v/fK2Sp61lLWlmwx/Yvp1vzNHKyP0svVT0IM+LQ04Tdui2foMokY2NZr5IMX39/SmKB2MreHreYxzPJ0pfIuIiW6/r516o4Gl9vj/N/O0q+hMaN3J6xx8VJOl0tunJwaZ0SY2IC/eo+GLF7RLhJrck8VvdAOAyZ7LNnhyMCe/C83+UsDpNQNOMuOS0iPfNkvR5USTPsxoAAACu1TQj7iEr3bMr0T1bT8i5Du+2JelR7UiaGXAQnYF1gJxYipO4BADqD3qVbZHcWjhb8ADP42m9avm90KznVqdnPbo3ihEEnG/MsUrNtxU8DU7qRTOknNUAgPpQzxGXjzyv9hu1KZEVEtbKXeyPEqu3Fs5kszrgLKSh/XZW8PSS+ySepy/fBoLfHyFpXUl3nidngQDQwNVzxM0v9z9aIrzNsbzwEBuqz8haOeHl5cV/olBWIbyyhya8cKCxK6sQrn1lE3ALf5O5XULSodtYTdDEaSsq+SkmSTsNg3iehIBGoZ4jbvzhz0Z4CdeyLZdeZUVG1sqJvwVF858oPJzan+fnnUOPGQC4Gj/ok4RehzpVoHfjp5gkbXdrw/Pnsqp3f+p0oel2IUmfF4TTzKF8VqGO1HPE7T37p2SdcC27u3SGuPfYWjkANFUkSvG3cHxW0JHnG/gRAL0OjdGSS5X8FiFJ6/P9aWbJhbq9clOSqMay9arsxIq3VX/6cDAbIpcTly9ZtGTJe0vUq+IVIWH0U7GBAcqV/pdp/qO0NmTTp3kxjUrxU7srbMLc4djYR6Ki2ESVK+49595SsglzH3ZRDiplf05Mdj4Sv1y+1Kd3XzYhsrC490/ZMmdq7byU21rJ/C1C9s+R8zWyAbEJcz+GXPBUCyuztLz84dT+tFBidkDBdP8kNiFy8cKFfv3l/wkXdz2uW9dubELEkRZxZLEdaRFVpdl5ZFLq7fCQdmxCodC7sQ3+6czet0tk1vZDQcpl3qYN6dsKmcXu7K1cF8jq2FjsU+Hsq/3s2fvN3+XPwdd2NPSq+JVkHGyRh273ku1mf9Yj6/U27KpqTm7vX7Uyf66nr2mxndUiEvv27h0/YQKbsMLaPuJIiziyjzi4AYjVZrEdaREJa7uJmCO7myNHm7puEQlrBzcx2T/nyD6iNxiGJvemhRLVPWq9UdD7XL7VfaT/gH5s2tnqM+Lqc2P//ULCMztntfVQ3Fgz4eRje+ktW2vlNOJ6bEgzNG8hTJsjG8GBEW40T86LN8idYJLdMn4sqyOx/ZsdTz41hU1UOV2oGHmogk2Y+3qw+6Q2LC+2a+feyY/b2b6PHTsxfPhQNiHyxEnh/cBsQoRsBOdHyy+27J/bnSY88MUmzJ2Ocu9nPIQm3FV0/V6+ztr+7pJ759Tp2NgH7e3eF85flN1YrbUIOb4XPu5O8+viDfMvy59g3prgTjYGwpEWycrMMhhM+9L132907dKZTSgUfn7+nl4akoncXyl7NHkuVPXZA+yQ7UiLkCszckFD8xIlk91VxlpObBG/nRWyx/dZ7VQfD2KLPeZopWxYcmQfEbcIubice0F+ka4/5h7RjOXFNn2xacaLM9iEFdb2kQEHK2VPFMYFq74dwr7aS2f0X4neisXxXbu0RFdYaHZPT7wBKJXKlq1kzjMcWWzZQwThSItIWNtNxBzZ3awtklhdt4iEtYObWHWPWkdGuT/oJ2TulCk67pWvs6q325xImXNxa6vR2j5CrtxOPCJ/sHUK+bXmGuIR6YfkLCfHFOmI9FXlAAAAjV19RlyCjzyf9W4POikZkZ6WAwA0bR9ZeUsMSayGU9EHhWja5T6A501DaEMdqOeIe+944qR+wEHhFUskvVT0IM+/hlE4AMD6W2IydTKdn7Vk0Ju9aWBrWUueP5Ti/D8HHCKui1wpMPyqZYnsRTyP9+YDNHnkxHro4Uqe5uT2phmccN9rEHEBAOpWfInhXL4pkVNtmvlF7rkkaMIQcQEAAFwBERcAAMAVEHEBAGRklAv3X3nadrcfz9f1uwChqULErS2DXnh1A0+73AfwfGN5uTYAWCo3KDbcFt4TQtMen3Y8/4fcyxMA7ELEra0ifeX8y6a0tawlz59Muyd2S32lKBkMPN8w3h8KAPcWbUVlRrnQRUGSzk3D8+SgVO8QcaG2hh+p9NpVQdPQ5N48/9jxBrCBA8A9pu9BRdieCpoezX2Q5+dfqP+LAETcRuZ0odnoYLvcB/C8Ah1dAAANWD1H3LITK1RK4f3Jar9R4jG5ePlTMQmsCIzOpwrvzedpq2h0MNHb+53mUL4pZWhLeD7hLqsAAAAOqueIm1/uf7REeH9yeeEhPmKBPjd21fIWwvi4+uxHthw4XsrKwfWm/FQx/jBLT+sf4/l/XcVNWgCA6qnniBt/+LMRXsK1bMulV1kRWSZtyqXoMcLobMrAOSvK4tNZOQAAQONVzyPSFycX5QX7kOB66t2Bv888xy5zk2I25U2b0UcY79pwaeXnzd+g5XR83BZ/v1J4X1dh2lw7L+U7KZto/gePR/b4mMag5pRluo+LtrIJc4kJie0jpOMCehqav9xiEpswF530+yDf0ySjVClfCYimhRITi24/WnaY5l/zedbgIQzLKiGuY22xHflqxCe5n9PMz9oHY8K70LzExpzdpco8knFwsf8naLrs2J/iOitCZ9yWG2jWkcXWqBT/zmaLbeOrrc6PMeiFP+FIiwQFtaYlVJ42u7lvEJtQKLTFBboSodsELeKUFpGQ3Y8krNWxttiOtAjftTVenr7eZqPoSzaA7OwMlhORXaQG2CIStVnbrwZOZzlzjiy2uI5EjRfJifuII7u27RaZOWsmm3a2eo64XNmJFW+r/vThYCHKkoj73NmHv5oqbHwNf0R6bUVl0G6ZliM+6O72elc2SHJk3Y9/Xvq4u9I4p92uHf986OHKc/kyX62645+vw4j0GJG+IY1I7+D457VpEfH45460iESNR6QnR33PnfJfTXzUcqRFJBrCiPTWdu3qtkhdkF9rrqHPjf1g3AayEonEX0/2DjGGW1LuG9o35oBQbsj9cdfYyGBaDAAAdmSUK7Ykm9Lp7EE8Tw+2UI/qM+KqAqPmL8gJ0wj3cYfkLCdn8eRK96mYBFO5KujwtDHDPFl9cFBwcSG5muFpYtFtnvcrzGaVwIVIi0Qn/S6beIv4F+S+d/Znnv61+QueH349ntYBsCvlrmLGuQqeYsK78PyFHFYH6kt9RlzCY+g7eoPwrHLWuz3o5DfREeJyOgnV0vpqzpSR63gaPf17ng+o6iNtpMf3lgXZT1am8UROJnieRDVWqeEJjssd+KejsskvhfVIe+jUge//wpNmVynPl9/GtQlAU1DPERfqi/quOz+gk2R2fE9tuMd3Ep9GPr2XJ3IywfNtrgvPVrjesB0X18383JRe3sTzinK8dQsATBBxG5DQ0jx+xUYSv4B70A0jlTRc+gp9eX6ZKRWU8zyr0SCNuLVX3Ln93tmfaWbh6Z9ZDYXCp7hkYICSJ7JB8rxa/lGeOuddLL+PPKbBPuJ87y7evWFeDE3rZm3i+dfX/shqQDXZibj83U/i5BU2D2+lqAsT15zjV2wk8Qu4Ya//wGqA88w6cpZ3pIvTGycusxpNWujpQHHnduD7v9BM8Po4VkOh6HkqITpqHU9kg+T5gFQtq+Rak9ad5zsISXwfGTr3AKvRpG1JFh6N5ukl90k8XxevgSvLL9Vl6Wgqzyvn+YoS+QeGa0mjkk9NifVvkxQz0d0r9Mh4ej9VnIp/mbI9RKPqvhxPvkHj1X5nAu9IF6esnzNZDYAGRqe3mhq7vheS/vXEetnU4WrTeQuSfMQVLm3Hpq6+W0IfaJJQBUatzNXp94fs8v6wYV7svnIuTnzVwh8LIpc1rAa41sN39vEOTHF6JuF3VqNBemfv2e2r9vG09f1dNPOX3fI//wcAsEE+4gqPCl9bQN85YFV49GvlbzbMn+7kXskRX7Xwx4LafP4bq+EYjUF41wFPyrwcnm/IT8Y2QK0PB/AOTHEa/HfhLVGUr4eynZcpKct0PM9quFxBfEH6sVSecs5m0ozycIP+kdVD38l3mJNyVgMA6oP9PvIbayY0yfu4h/KF99fwtNMwiOczylmd0Gvpcx5dx9NHs3bwfH09GduE9dsf97/j1vH00bQYnm+eXsQq3fOeSTD1EJAgyvMjbu1lNRSKbmcz+emmOJFyVgPg3haiMV1KkURO62mms3fdnt/bibj63Ng9+yYKw/iI7uOWJK9pAm+l+CPb8FWK8MY4mra7teH5cpmXfwE0CEPeO817CEgQ5fnQ04GsBgDY88Q7e/jlE0nktJ5mJv7PLlajbti/xq3s3t1O97JrLblxi5/Xi9Pzv9ftmgIAsLTwtLT3nqY3b95iNcBJAjK0X/9nD08LXvuS5x852zjey2Yn4qoCo4Z5vCEeK74unHp34JunqnpyjfivkiQj1RPNvjrLz+vFKWBLHb5+GgBAVusNceKue54yTqWxGuAkSoMy82Q6T6HpJTxflq9jlRo2KxHXkLs+KojGvKHLLrwcYbqJS5Jz7+OS4Lpf/yibqCI7Uj0ANGH9rl6XdFzR9Gyy6RZ1I9UiI1XypWgKz0llNRSK/h6Vkk9pmlCOyN10WIm4ysDZsdnie7fi5MT7uPrc2P/sGf63sT5suorsSPUA0IRFrb8s6biiKWCHzFinjcuzqy9IvhRNU1edYzUUii6fnZF8StOo2ffEyz3uEfbv40olxXysdtrPcLMv3xz83mA2IdJ79k/0ca3dpTPquk8bAGrsYoEwHClPb/i+wPO7cW3WUBkMCv6mTJLIlTTPB1fihYJ1qBoj0p96d+DQZRcU3ZYlX7L3U10HVY08XyYejt6c+CM6Iv2HLT7wypG5xPbvH9RxbSTNJ72dkPNTBs2Lqf3VPWP70/znBeHr841DgVs4EXZZpRSeEddqi28+/CstlBj0/oMVI9kzzYOTetGMxOyAgun+STS/4lpzmpHw8HL/nw5ZNG9tsX0ifDt/3Z3mbSz2qfArNON+RPnzX0y/cxXr9GNPX19vkinLz7066gYtlAidG976ZePY7grFQ7d7yb7O5lmPrNfbsAPqnNzessNW9/RVrgtkb0x0pEUyNqalrGWrS6LHoc4eAcKzuI60iKrS7DwyKfV2eEg7NqFQ6N3Y97n+xK93bxfTvFiLh1qH/5ONWGVtsZu18+76bU+at7HYfX6+n25ITmyRX6MulBeYPfRARTzVsfnbbKz1W3PjCy7I/GJYvI/k/TMr4RuZR3uq2yJX3HvOvSX/g4oPuygHlcq8MvNwbOwjUVFsQsRZLeLgBiC2b+/e8ROkY6SXlpc/nMpWhYR417bWIuLFttoiPZp33NSF5rNXpSd/KXN54eBR68eQC55q4TjpyGLrDYZfBsn/OFu8sd2Yeq0oQeZ1nuKvJvHL5Ut9evdlE1bIbgAuPmrZbpH+A/qxaWezH3FJzPMc9leS2fDphh99R5MASctrj4XwKvNP6mhk1efG/vuFhGd2ziJx/caaCScf20tv5dKIuzLkX56pMr1MbUaEjD8ymeZPzDn62/prNC+maal5MfNlml8Xb5h/WX5ol1sT3OkpRcap9D1DvjWWST26d1zY+HCS0VZUBu2W/znRB93dXu/KDkb/7bhZ+4fMSzPIgTLqa3Yb+9CTBxJ3/EHzYv73BUyNm0bzH103/Pma/GKXPu6uNB5qEnclHHr8e2OZ1OM/Pxk0sBXJaG8V/jdyMy2UGLZxZNeXutG8384K2W13VjvVx4PYcW3o4cpz+TJr4KEg5YER7HG2k68ei1stc4NAHeAxPW8mzV9fG3d83hGal5iW9KJ3mHDrIfNMxu4Hd9BCCd4iWZlZBnIOX+X67ze6dunMJsg38vP39BK2n22dviqML6CFYg61SJeAqddZi1xccu7CYlPfoNjLJXNUnsIaSNqTeHDSflooMen0lFYPtCaZokTt1ogvaaHEsPUju85iLRIT8GlZgczrVbu/3nPwqmE0v3fErvRjphuEXPDwkAlH2T5yav7xax/JnLt4+HtE51e1yIa447PlW+TZhBd82vuSDLnGfTBW/i27Xw92n8SOgWZ27dw7+XFpeCO+7rql4HeZAQnaT+kwavsYmo+d+oPsiYJfpP/TN58jmdISXWGhWbOKNwClUtmyFTsvEdv0xaYZL85gE1XulCk67pX/aqt6u82JZLv2580/lR21otsrPYZ8Mpzm943clXZUpkVaDQmedOIJmrfWIiTiTs+fRfObEhVzL8gv0vXH3COaCRlHWkSv02/0XGssk+q/eGC/RQNp/utuWwp+s9MiEseOnRg+fCibsEJ2A0jel/TDhO/YhLmJJ59oPTiYZIqTi7aEf0ELJYZ8PLzbq+wNiZH7K2+XyByRxEctay3S8sHgyadYi9QFs5NBM1UPT/FXK78c5eThQgYvPUfnXHr8HzTckuhuNiJ91Uj1AAAAjZ31iKtQ9HhA6Dd47mHW6VF3PIa+Q69uLUekl32xMwAAQKNjPeIqA+k16NT9g+kvglg5AMA9QK0U7ozwNLHoNs8H6vB4EdSErWtcisbd4l+mvNF39tanw/FzHQl1mV78oplln23i+ccuNI7XoACAJZ+0oikj1/E0evr3PN/zeAKrBFAd9iMuxUboM+hTRu7DiPRi7pUK8Ytm/PeX83xR4j0xvlC3y6YXF5DzDJ4Pu3Cd1QAAAMcjLucx9J2mMZJBI+VTWjEwQMnTxKLbPM9quNy4b3/nv9Yn5xk8P3HPTVYDAMBV/vYf0/uWv1z+Lc+/9L3ppzH1xX7E1efGvhGoUdXZWx6hWnrv/iU6ah1Po6d/z/OGcjs/9KqBwYHy97G6N5P/QRQAQD27XMnft1xwIZvn76beZRXqj72Ia8hd/+zNJ1OF/mSecI1773hm0mf83pX4Plbv9adYDQAAcIydiKvPu1jQuzfiKwAAQC3Zibiq5v1a6m7ekXmhCgAAAFSDvV5lZeBL/6PY5e20oQsAAKBOaVTyCeqd/UY4teHj+Z1LtoeYHp7Ck1MAAA1T2I3Mfz2xXjb1PoufEdcze/dxc2OPl63UX1tAf4xbR09OnXp34JunzAbfKDuxgkb3p2KwiQAAQFNQ/x0NJLju17OhWigS5lctbyGMj6vPfmTLAVxPAwBAE2An4qoCo96aeExyAepEJLj+Z8/wv40VBmLjVNqUS9FjhPHylIFzVpTFp7NyAACAxsvO+LgkIr4VOe6jPLOIq2k35+AN53QsZ/605vcH591/3nxE+qSYTXnTZvQRJg2XVn7e/A3x+LjWRqQvDdF5LRYG7CQqtpe7HZR7RYNKoVzLBtP/weORPT7yY/2uzo8x6IV/rrqqrlwlM0Q24TbfW99DWC1CzbnyZyS6yZ6eY9nq9Vio1GXpaF6scrTS/Un2xa0ttkNfjVirVqqEN085stiaHK/SBTKjwxKGFzSqYexPGOaWKeQ2EPFilyzWyo5YXN0W0R9XKr+UWUWC6ny1oCBhuFkuT5vd3DeITSgU2uICXYnQbVKbFtG01JQtY+UNsEW8l2tkBxL3ifAtXsC+ci1bxHO5v65FiZAxNH+5xSRaKBGd9PsgX5kxxhMTEttHyIzB6ZQW0Xh5+nqbjdku2QCys2UGtJddJBu7dn3tIy44ajmy2OI6ErJr8mftg3ktjIP3Gl27mNG9H9tJHy07TDO1XGzntsjMWWyIaKezPyJ9HUqKee7sw19NbVd2QhpxaTnJNvwR6Su05Zv8NtBCiYFL7++zsD/NO2tEelvjn5fOVRmfR3TiiPSfB2woL5DZxMXjn+8e+m3mSZmOCHGLYER6jEjPNZYR6W2Mfz5szciuc6v2kQY2In32ucydg7Yby6RG7Xys/WRhOFQXj0j/0XXDn6/JH2yzJyl93YV9xIkj0n/RaqPsqdt9s7sPXTeC5hvWiPR0ZHg2YY0hd+2ja2pzk/XUho+3Ph2uUqo8h/111RAN77vW+4b2jTkg/AjYkPvjrrGRwqoGAABo3OQjrsfQd5bdnW/jV0AkJKv9n9asm1ebvmU6DiBJpcf/Mf+kjlzj0kivCoyavyAnTKNSqYIOTxtTR2+8euRs/Nb3d/H05eJveD4gQ6ZHDgCgfvkUlzxZmcZTdNLvPO9TlMUqQQNm9cmpzvP2Fv8yRfwzXHEKPTK+vPAQ7eytPRLgaZcyyXwTLXR6kAwNxnSyLpTl63LOZvJUcDWP55WGehuHBwDAmp5nE0Y+vZengX86yvOeWpl7bdDQ2HpWmY+Ja5my3mU95gAAAOAIWxEXAAAAnAURFwBqrkNK3ntnf+Zp2WebeP6BBPyUHsAMIi4A1FxZYVng+7/w5L+/nOdLs/G6OAAziLgAcM+5Uyb8tpWn09mDeD5D/hULAE5gJeIactdHBUmeT+YJYwcBQKN2IUd4lQRPMeFdeP4P4VVaAHXCSsRVBs6OzaaPJe/7v7lHS0xPKVfkHPx7z34RuDYGAACoDjuRU58b+2v28+J3UKgCo7qNuJRQf6+GBAAAaIzsRFxV834tdTeFFy5yhtz0lPtxjQsAAFAt9iKnMvD5p9KEFy7y+7iqoCtPT6Mv+q+9G2sm0NlKXuNcVjUivdpv1KZEVggAANB42b9W5S9c5Mk0yE8tJcUsabGaznNGxvvip7Hyy/3pzWMnvksSAACgHtVr73B4NB2Sz1L84c9GeAnXuC2XygzxBgAA0OjYj7i8g5d2/N5YM8H+QH6Oq/oZ0sGhK8XPZ/We/VOyTrjG3V06A73KAADQBLgtWryIZWUZcmP+nfrxsZ3/mtl+d0bHKd39Wwyc5nNwYXr/ceHurEqtKL36v/g2WQb91tfF8/Tw9/ATRilWtPbI3Vx0/5h2wsTRI0eJMR6j1SUyf9stSFPaT5eWmkZS6rbUksRi9oGISq2qjFLSOik/3NGelxmQnDCMK8nMzRfq3E3PjclkpeZa9AtK8RDmk5adkb4hhZWaU3Z2Lwwuon8ufdOdyrsyYzK7tfa4272U1snckym72GpfddmQSlon43iG1cWe6Jaelk7qlF/UpRy6w0rNVT7rlpOTI8wqPT7zyxxWaq4yxMAXO/OLNL1O5sF0ry7NCtppaZ2sbRm6TJkfaItbJGVriuxXc9OYWuTO97ftt0ix/RbR5hZp87U8pWdmqCpVfDIzO5P+ucwt6eWFMi87cKRF3Jq5lQ/T0zq2WmSSO22Rsgul1lpE/5w7a5FU6y0SamqRjC9SZVvEJ9w3L6KQ1sncmaVLu8s+EBG3iPaHgvy4PPaBiMpT1CL7rbaIYnyp/RbpX7WPmKfz53729PSSFJKUuTlNvkWCRS2y20qLeLvTFsnKyirKs7oBFOZrU9PJASLtenmrA/IrW/GAslJ/5zKpk5py02qLtBPvI/ItovdRmhb7W/kWcfdXlw4qp3Xyj+YWXJEZ/t3N083UIvust8gE1iJ3itKstUjQgJa0RVIz0qwdtVRd1fyrZW/NKJMbbF/cIpIUF3fVoFdICg9naS6Uyo+6Orn0Cq1Tdt76PvI820dstIg+TGHaRzbJt4jBT2W3RdQBQouEhLRh085m5xpXn3cxS9PJWc9JSYjHvY/0vR1f9RJWfW7sB+M20AekE3892TvE7LaxUiM/lF4zH4/+A/rR1KpTECs1p/JQ8Trte4SzUgu9Oj9A69yn6cSKLDTvGkjr9O3aixVZCGkbTOuQ5OErP5aWX5APr+Mb6M1KzZFdjtcJDm7FSi3079WX1vGPDGBFFnr4dKF1ekQMYkUWOgyMoHVIYkUWfAN8eR2Nv/xXE7dI6/taslIJpZLX6dDb6siMvEW6eXVmRRZ4i7SNCA1tH8JTYIvm4snu3bvTau4a+XNGR1pE3UzN69hqkZ59aJ2Azs1ZkQXyjWidnpH3syILHfqZWkSpsLL9Bzfjdby85fdYUs7rkPqs1ByZP69D/i4rtUCWltax0SLkW/NZiVPnLvdJSmgia5X9S3OkFXgd0jqs1BxpTVqBtK+4uUkSbwBk26DVQloYz+jldO3AGpdsdazIAtlWaR2SyDbMSs2RbZ7XIfsCKzVH9h1eh+xTrNQCr0P2TVZkgezRtA7Zx1mRBXJkYLPq1ZcVWSDbM6szoB858rBSc+IWkaROndgRRpyGBzfj4/iSNLHoNs93696D1iH7L5u7BXIcpnVstAg5ntM6JJHjPCs1R+ICr2OtRciBmnzKJuqAnYirCozqGbRZ/EyT5S90a8xj6Dtv3ZxKu6wXNls1oz2LwaYR6ZWqITnL8eQUAEDj1WlXHB/Hl6TR07/neXXFvTUYuf37uGNmPiGMS99+xtanw0kI9O6zY/B7g9lntTZ46Tn6rDIfiF4yIj0G4gUAgKbBfsSVjEtfkrzGKRe4AAAA9xR793FFt1QBAACgxuzdx23ez6eiAm9RBgAAqCV717h5F3879yZ9GQVPGK0PAACguuxd45rfxMWtXAAAgJqx/+QUAAAA1J79iFu3b3kEAAC4N9iLuIbczd+0EV5xnLjJw0t4R0/neXsl4/wAAACAXfafnKq7tzwCAADcO+w/OVV3b3kEAKgXwcWFPX2VPCnzcnheY2B1AJzO/n3cOn3L4401E8Q3iTnJzWMAACdqcz1vzqPrePpo1g6eb/tbBqsE4Gz2I24dvuUxKWZJi9V0tuJ7w+QyetXyFsLNY332I1sO4J4xAAA0Afbu4+bGfqz+sK5iXnj0V1PbsbyISptyKXqMcPNYGThnRRkfxQ8AAKDxUpLrS5a1ggTdtyLHfZRXrui2LPnSAic/RWXIXT+q89zDufNP6j4cXDU6ZlLMprxpM/oIk4ZLKz9v/gYdsG/JoiVL3lvyYYsPvHJkrrJLQ3Rei9kAkxXby90Oyt2NUSmUa9kX0B9XKr/U0bzUWrVSJYwhpbqqrlwlM/w14TbfW99DGD3boDco5soMo03oJnt6jmWr12OhUpcl8+cqRyvdn2Rf3NpiO/TViOostibHq3SBlXHUX9CohrE/YZhbppDbQMSLXbJY65mqoXmx+mqRoKDWtITK02Y39zWNl6wtLtCVCKeQtWkRTUtN2TJW3gBbxHu5pihBS/NiPhG+xQvYV65li3gu99e1KCEZR76aRGJCYvsImTE4ndIiGi9PX29/WkhJNoDsbKHTuJa7dgPcR6rVIja+miOLLa4jIdu4pftVml1WrtucdLB1bovMnDWTTTub/YhrkhQzsePcfZW6KZ/fomPqOdH+f77iO381669Oinnu7MP08vfGmgknH9srjrgrQ/4lu6bajAgZf2QyzZ+Yc/S39ddoXozsli9mvkzzcZ9cPfnaMZqXmJb0oneYMPB1xqn0PUO+pYUSj+4dFzZeGNO+Qlu+yW8DLZQYuPT+Pgv70/x/O27W/lFI82IRT3WM+vpRmj/05IHEHX/QvJj/fQFT46bR/MUl5y4sPkfzEi+XzlVphE6LxF0Jhx7/nhZKPP7zk0EDhRHUtbcK/xu5mRZKDNs4sutL3Wj+84AN5QUym3j313sOXjWM5ncP/TbzpExHhLhFTr56LG71VZoXUwd4TM9jG/f1tXHH5x2heQneIplnMnY/uIMWSvAWycrMMhhMR67rv9/o2sU0arqfn7+nl7D9bOv0VWG8TIRzqEW6BEy97kCLlMxRGcf0TtqTeHDSflooMen0lFYPCKcIRYnarRFf0kKJYetHdp3FWiQm4NOyApmhRcQtsnfErvRjqTQvFjw8ZMJR1iKn5h+/9tGvNC/m4e8RnV/VIhvijs+Wb5FnE17waS+EChstMnr32PCJMpF11869kx+fwCZEvu66peD3fDYh0n5Kh1Hbx9B87NQfEr65RfNifpH+T998jmRKS3SFhWbNKt4AlEply1YtSSZ5X9IPE76jhRK8RYqTi7aEf0ELJYatGdl1btU+0vzT8nyZFun2So8hnwyn+X0jd6UdlWmRVkOCJ514guattYjaXz09fxbNX/8s7vjL8i3yTPzzvh39SCb7XObOQdtpocSonY+1nywcuvU6/UbPtbRQov/igf0WDaT5r7ttKfjNTotIHDt2YvjwoWyiyi/LLpx79yybMDejcJa7rxAFbbTIxJNPtB4cTDI2WmTIx8O7vcqGdv2i1UbZU7f7Zncfum4EzVtrkZYPBk8+xVqkLti/j2sSHv3BR1Hk//v+3z+d0s9Mx5+n+Ujf27z3WO8b2jfmgDBgkSH3x11jI4VVDQAA0Lg5FHH5k8MLm61y4sNTHkPfeevmVD5nciFLY7AqMGr+gpwwjUqlCjo8bQx+iQQAAE2A/Sen3gjUhB4ZT58odnpn8uCl58RzJjGYZ+roLwIAANQLOxGX/jQo613WPw4AAAA1YzXi0hEL6DUu7fjlCePjAgAAVJfViNt53t5voiMwPi4AAIBTOPTkFAAAANSSfMSV7UzmCb3KAAAA1SUfcWU7k3lCrzIAAEB1oVcZAADAFexHXMnAefQZZvoRAAAAOMhexDXkbv6mjTBwXuImDy93UtB53l7xyHoAAHYYFK/9rOfpq8IePH9I5q29AE2WnYirz7uYpenk5PGCxJJiJrp78Qtojl9Yq/1GbUpkhQDQGOn1ig239Tzt8WnH89fT5UbLAWii7ERcVWBUz6DN4itafW7sr9nPO+XJKTKrD14pW323xHLk+fxy/6Ok2KAvLzxEBw4CAABo1Ozfxx0z84ntIRpV+xlbnw4nF53efXYMfm8w+6x2KuLO31k4nY48r3nOM0K0LPGHPxvhJVzjtlwqM8QbAABAo2M/4kp+KeTEnwZ5DH2HjkJfdmLF5cjnxX3XvWf/JNw8Nuh3l85ArzIAADQBbosWL2LZenJjzYTuv73y43Nt2LSRh7+HnzCSt6K1R+7movvHtBMmjh45SozxGK0uEZ7hknAL0pT206WlppGUui21JLGYfSCiUqsqo5S0TsoPd7TnZQYkJwzjSjJz84U6d9NzYzJZqbkW/YJSPIT5pGVnpG9IYaXmlJ3dC4OL6J9L33Sn8m4l+0DErbXH3e6ltE7mnkzZxVb7qsuGVNI6GcczrC72RLf0tHRSp/yiLuXQHVZqrvJZt5ycHGFW6fGZX+awUnOVIQa+2JlfpOl1evaBiFeXZgXttLRO1rYMXabMo3TiFknZmiL71dw0pha58/1t+y1SbL9FtLlF2nwtT+mZGapKFZ/MzM6kfy5zS3p5ocxg+460iFszt/JhelrHVotMcqctUnah1FqL6J9zZy2Sar1FQk0tkvFFqmyL+IT75kUU0jqZO7N0aXfZByLiFtH+UJAfl8c+EFF5ilpkv9UWUYwvtd8i/VmLpKenbSwQxni31L48v3XudfrnMjenybdIsKhFdltpEW932iJZWVlFeVY3gMJ8bWo6OUCklZ233yKpKTettkg78T4i3yJ6H6Vpsb+VbxF3f3XpoHJaJ/9obsEVmQfJ3DzdTC2yz3qLTGAtcqcozVqLBA1oSVskNSPN2lFL1VXNv1r21owyucH2xS0iSXFxVw16haQw/Wi61cV+XM32ERst8rz9FtGHKUz7yCb5FjH4qey2iDpAaJGQELN45ET2rnENueujguhDTELqvlwYKN55SLhd2GyVZGwi4f7uuA30DyX+erJ3iHAdzCk1SpYz18zHo/+AfjS16hTESs2pPFS8Tvse4azUQq/OD9A692k6sSILzbsG0jp9u/ZiRRZC2gbTOiR5+GpYqTm/IB9exzfQm5WaI7scrxMc3IqVWujfqy+t4x8ZwIos9PDpQuv0iBjEiix0GBhB65DEiiz4BvjyOhp/+a8mbpHW97VkpRJKJa/TobfVkRl5i3Tz6syKLPAWaRsRGto+hKfAFs3Fk927d6fV3DUy522EIy2ibqbmdWy1SM8+tE5A5+asyAL5RrROz8j7WZGFDv1MLaJUWNn+g5vxOl7e8s86knJeh9RnpebI/Hkd8ndZqQWytLSOjRYh35rW6dvX6obUOZS1GklkrbJSc6QVeB3SOqzUHGlNWoG0r7i5SRJvAGTboNXI1sL+pQXeImSrY0UWyLZK65BEtmFWao5s87wO2RdYqTmy7/A6ZJ9ipRZ4HbJvsiILZI+mdcg+zooskCMDm1WvvqzIAtmeWZ0B/ciRh5WaE7eIJHXqxI4w4kSOhOxfWiDHT1rHRouQ4zCtY6NFyPGc1iGJHOdZqTkSF3gday1CDtTkUzZRB2xG3KSYiepQ9afZvEtZvz/klWZeTuvmTYr58+uxO6Z3pOH8zVPl0hHplaohOcvx5BQAADQBtiLu/m1n/1JUYhbwwqN3Ze7NXH2KTdZSePSeihIezj8crLYckR5D8wIAQNNgNeJa+xWQ5e+FAAAAwC5793EBAADAGRBxAQAAXMFWxE399CH2iLJ5mvIxXswGAABQPVYjro0hcjE+LgAAQHWhVxkAAMAVEHEBoI7p9dFJv8umSfHJrA7APQARFwDqWKVh4J+OyqbsC/LvIwRokhBxAQAAXMFOxNXnxr4RqBE/qOwVNg+vvwAAAKgumxHXkLv+2ZtPppo9sezkB5WTYia6e5FA/lRMAisxKjuxggZ4STkAAEAjZSvi6vMuFvTuXXc/BBLGCHqlbPXdEr0++5EtB/ilMylftbyFMD6ueTkAAEDjZSviqpr3a6m76dzh+cQq4s7fWThdGIheGah5zjOiallU2pRL0WNo+ZwVZfHprBwAAKDxUuoNMiP3miTFfByZ11v7Zp2+8qLsxIq3VX/6cHDV6JhJMZvyps3oI0waLq38vPkbdPyiJYuWLHlvyYctPvDKkVma0hCd12I2wGTF9nK3g3IvxlIplGvZsIj640rllzqal1qrVqqEMS9VV9WVq2SGvybc5nvrewijZxv0BsVcmWG0Cd1kT8+xbPV6LFTqsmT+XOVopfuT7ItbW2yHvhpRncXW5HiVLrAyjvoLGtUw9icMc8sUchuIeLFLFms9U2WGyK2vFgkKMhv8PE+b3dzXNF6ytrhAVyJ0m9SmRTQtNWXLWHkDbBHv5ZqiBC3Ni/lE+BYvYF+5li3iudxf16KEZGq5j4gX2yktovHy9PX2p4WUZAPIzs4g/63lYjfAfaQuWsTaYovrSCQmJLaPkA6wWrpfpdllpa/SSQdb57bIzFkz2bSz2Ym4p94dOHTnE6+nLf4oj31PTbs5B28481bujTUThuQsNxuVLynmubMPfzW1HcmST08+tlcccVeG/Et2TbUZETL+yGSaPzHn6G/rr9G8GNktX8x8mebjPrl68rVjNC8xLelF7zBh4OuMU+l7hnxLCyUe3TsubLwwpn2FtnyT3wZaKDFw6f19Fvan+f923Kz9o5DmxSKe6hj19aM0f+jJA4k7/qB5Mf/7AqbGTaP5i0vOXVh8juYlXi6dq9IIHQWJuxIOPf49LZR4/OcngwYKI6hrbxX+N3IzLZQYtnFk15e60fznARvKC2Q28e6v9xy8ahjN7x76beZJmY4IcYucfPVY3OqrNC+mDvCYnsc27utr447PO0LzErxFMs9k7H5wBy2U4C2SlZllMJiOXNd/v9G1i2nUdD8/f08vYfvZ1umrwniZCOdQi3QJmHrdgRYpmaMyjumdtCfx4KT9tFBi0ukprR4QThGKErVbI76khRLD1o/sOou1SEzAp2UFMv1O4hbZO2JX+rFUmhcLHh4y4ShrkVPzj1/76FeaF/Pw94jOr2qRDXHHZ8u3yLMJL/i0F0KFjRYZvXts+ERh19WXVm70WkcLJfovHthv0UCa/7rrloLf82lerP2UDqO2j6H52Kk/JHxzi+bF/CL9n775HMmUlugKC82aVbwBKJXKlq1akkzyvqQfJnxHCyV4ixQnF20J/4IWSgxbM7Lr3Kp9pPmn5fkyLdLtlR5DPhlO8/tG7ko7KtMirYYETzrxBM1baxG1v3p6/iyav/5Z3PGX5VvkmfjnfTv6kUz2ucydg7bTQolROx9rP1kYDlWv02/0XEsLJcxapNuWgt/stIjEsWMnhg8fyiaq/LLswrl3z7IJczMKZ7n7ClHQRotMPPlE68HCmPY2WmTIx8O7vcqCyBetNsqeut03u/vQdSNo3lqLtHwwePIp1iJ1weZ93NzY42Ur9dcWiF/36Nwnp0hAXdhslWQQXL1vaN+YA0JvtiH3x11jI4VVDQAA0LjZirh1Linmz6/H7pjekT6W/Oap8rITK56KSVAFRs1fkBOmUalUQYenjanTDm0AAADXsPnkVGDUWxOPkUDIpp0uPHpPRQm/ev5wsNpj6DvfRAudHiRDC+kkAABAY2enV/kvExetGoI3YAAAANSWnWtcywH7MFQfAABADdTrfVwAAIB7hr2IW/UWRvQqAwAA1IbNiGvI/ezfitV3SypyDi7/ywmhVzlxU8Tj0ehVBgAAqC6bT07lXczSdBLetsiFR38Q+gWucQEAAKrL5pNTVe9VrusXLAMAADR5NnuVlYHPP5XWKXLecV3g0K7bhVdSKFXRZa+gVxkAAKC67Dw55TH0HfpzoM7z9tJfB0neyAgAAACOsBNx65whd31UkOVrrfiI9Gq/UZsSWSEAAEDjZSfi8sj3VEwCmbyxZgLNOEdSzER1qPrF93s3YwVcfrn/0RLhkrq88BAdOAgAAKBRsxlxDbmbv2mTrBN+FOTh5U4KOs/bOyPjfac9q2x8r/KMETLLEH/4sxFeQqRvuVRmiDcAAIBGx1bElfl1kKv0nv2TEOkN+t2lM9CrDAAATYDbosWLWNaC0qtD4aXl6f3HhRdf/jYlYkp3f31u7M6D/ac9JowV7zQFl38p7dk3WBi4m/Pw9/AzFrT2yN1cdP+YdsLE0SNHiTEeo9UlwgW3hFuQprSfLi01jaTUbaklicXsAxGVWlUZpaR1Un64oz0vMyA5YRhXkpmbL9S5m54bk8lKzbXoF5TiIcwnLTsjfUMKKzWn7OxeGFxE/1z6pjuVdyvZByJurT3udi+ldTL3ZMouttpXXTakktbJOJ5hdbEnuqWnpZM65Rd1KYfusFJzlc+65eTkCLNKj8/8MoeVmqsMMfDFzvwiTa/Tsw9EvLo0K2inpXWytmXoMmX6PcQtkrI1RfaruWlMLXLn+9v2W6TYfotoc4u0+Vqe0jMzVJUqPpmZnUn/XOaW9PJCmXGxHGkRt2Zu5cP0tI6tFpnkTluk7EKptRbRP+fOWiTVeouEmlok44tU2RbxCffNiyikdTJ3ZunS7rIPRMQtov2hID8uj30govIUtch+qy2iGF9qv0X6sxZJzUi3to+ouqpNG9vmNPkWCRa1yG4rLeLtTlskKyurKM/qBlCYr01NJwuUVnbefoukpty02iLtxPuIfIvofZSmxf5WvkXc/dWlg8ppnfyjuQVXZIZ/d/N0M7XIPustMoG1yJ2iNGstEjSgZVWLpDnSItlbM8rkBtsXt4gkxcVdNegVksL0o+lWF/txNdtHbLTI8/ZbRB+mMO0jm+RbxOCnstsi6gChRUJC2rBpZ7NzH3fMzCe2h2hU7WdsfTpcpVR599kx+L3B7LM6Q+L6B+M20J//Jv56sneI2ljMKDVKljPXzMej/4B+NLXqFMRKzak8VLxO+x7hrNRCr84P0Dr3aTqxIgvNuwbSOn279mJFFkLaBtM6JHn4alipOb8gH17HN9CblZojuxyvExzcipVa6N+rL63jHxnAiiz08OlC6/SIGMSKLHQYGEHrkMSKLPgG+PI6Gn/5ryZukdb3tWSlEkolr9Oht9WRGXmLdPPqzIos8BZpGxEa2j6Ep8AWzcWT3bt3p9XcNTLnbYQjLaJupuZ1bLVIzz60TkDn5qzIAvlGtE7PyPtZkYUO/UwtolRY2f6Dm/E6Xt7yHVOknNch9VmpOTJ/Xof8XVZqgSwtrWOjRci3ZrPq2YcVWSBrj9UZ0I+sVVZqjrQCr0Nah5WaI61JK5D2FTc3SeINgGwbtBrZWti/tMBbhGx1rMgC2VZpHZLINsxKzZFtntch+wIrNUf2HV6H7FOs1AKvQ/ZNVmSB7NG0DtnHWZEFcmRgs+rVlxVZELcIOfKwUnPiFpGkTp3YEUacyJGQ/UsL5PhJ69hoEXIcpnVstAg5ntM6JJHjPCs1R+ICr2OtRciBmnzKJuqAnYgrGT6orgcOko5Ir1QNyVmOJ6cAAKAJsBNxXSE8ekYfdm5rOSI9fv4LANViMCgMelMSSkR5gHpkNeLqc2PfCBTGoheeFhaNIGT521kAgIbjWI7v0jg3nr4pv4/nDSQaA9QfKxHXkLv+2ZtPpgr9ySkj96nGpq6+W0LyFTkH2y77HC9YBgAAqC75iKvPu1jQuze9ZevebcDycSPob4RUgVHdRlxKQOcMAABANTWA+7gAAAD3AERcAAAAV7AacVM/fYg+KuXeYvSC94fSPElTPsajBwAAANUmH3ElP8MVp7r+SS4AAECThF5lAAAAV0DEBYAmpefZhMe2n5FNeAkG1C9EXAAAqKGPrhueOKnn6bOCjjTz2s84u5FR3xHXkLs+KsjyPVaSkfABAKABupRv+C5dz9PWspY0cyAbz9jKqNeImxQzUR2qfvH93uajmOhzY1ctbyGMj6vPfmTLAacNgA8AAFB/6jXihkfvqSiZMUK6DCptyqXoMcJbrpSBc1aUxaezcgAAgMZLqa/3ZwmSYjblTePDBwlEJYZLKz9v/gYdsG/JoiVL3lvyYYsPvHJkfp9UGqLzWswGmKzYXu52UK5PQ6VQrmXDIuqPK5Vf6mheaq1aqRLGvFRdVVeukhn+mnCb763vIXSGG/QGxVz50R10kz09x7LV67FQqcuS+XOVo5XuT7Lvbm2xHfpqRHUWW5PjVbrAyjjqL2hUw9ifMMwtU8htIOLFLlms9UyVGSK3vlokKKg1LaHytNnNfU3jJWuLC3QlQrdJbVpE01JTtoyVN8AW8V6uKUrQ0ryYT4Rv8QL2lWvZIp7L/XUtSkimlvuIeLGd0iIaL0/lXa/AS/I/YSwbrc/OziCZWi52A9xH6qJFrC22uM4PHo/s8WlH82LKMt3HRVtpvnS/SrPLSl+lkw62zm2RmbNmsmlna6AR97mzD381VWjFG2smnHxsrzjirgz5l+yaajMiZPyRyTR/Ys7R39Zfo3kxslu+mPkyzcd9cvXka8doXmJa0oveYcLA1xmn0vcM+ZYWSjy6d1zYeGFM+wpt+Sa/DbRQYuDS+/ss7E/z/+24WftHIc2LRTzVMerrR2n+0JMHEnf8QfNi/vcFTI2bRvMXl5y7sPgczUu8XDpXpRE6DBJ3JRx6/HtaKPH4z08GDRRGUNfeKvxv5GZaKDFs48iuL3Wj+c8DNpQXyGzi3V/vOXjVMJrfPfTbzJMyHRHiFjn56rG41VdpXkwd4DE9j23c19fGHZ93hOYleItknsnY/eAOWijBWyQrM0s8RMz132907WIaNd3Pz9/TS9h+tnX6qjBeJsI51CJdAqZed6BFSuaojGN6J+1JPDhpPy2UmHR6SqsHhFOEokTt1ogvaaHEsPUju85iLRIT8GlZgcxYIuIW2TtiV/qxVJoXCx4eMuEoa5FT849f++hXmhfz8PeIzq9qkQ1xx2fLt8izCS/4tBdChY0WGb17bPhEYdfVl1Zu9FpHCyX6Lx7Yb9FAmv+665aC3/NpXqz9lA6jto+h+dipPyR8c4vmxfwi/Z+++RzJlJboErfe+uOc/PMf/f82sHUbYftP3pf0w4TvaKEEb5Hi5KIt4V/QQolha0Z2nVu1jzT/tDxfpkW6vdJjyCfDaX7fyF1pR2VapNWQ4EknnqB5ay2i9ldPz59F89c/izv+snyLPBP/vG9HP5LJPpe5c9B2Wigxaudj7ScLw6HqdfqNnmtpoYRZi3TbUvCbnRZ56Yz+qxSZINLOSxk/lg1o/8uyC+fePUvzEjMKZ7n7Cgd/Gy0y8eQTrQcLY9rbaJEhHw/v9iob2vWLVhtlT93um9196LoRNG+tRVo+GDz5FGuRulDfT07J0fuG9o05IIxQZMj9cdfYSGFVAwBAg+NdnPdkZRpPE4tu08zQykxWA0QaVsQtO7HiqZgEVWDU/AU5YRqVShV0eNoYvOIKAKBhmrTu/Min9/I0evr3NDPmzcOsBog0gIgbHs27lD2GvvNNtNDpQTL0pZJ0EgAAoLFriL3KAAAATQ8iLgAAgCsg4gIAALgCIi4AAIArIOICAAC4AiIuAACAKyDiAgAAuAIiLgAAgCsg4gIAALhCPUdcayPP83K136hNiawQAACg8arPiGtj5Pn8cv+jJcJbHssLD9GBgwAcZDAYdmS14Omb8vt4PkGLl3QDQL2pz4hrY+T5+MOfjfASrnFbLpUZ4g3AtriMfJ7Ek8k60aCQAACuVc+9ylGd5Yfi6z37J+Ha16DfXToDvcoAANAEuC1avIhlXa/g8gdXWk7p7k+yN3ctu91pWt8A+oEwLLafcTDj1h65m4vuH9NOmDh65CgxxmO0usRd+MycW5CmtJ8uLTWNpNRtqSWJxewDEZVaVRmlpHVSfrijPS8zIDlhGFeSmZsv1LmbnhsjP8pji35BKR7CfNKyM9I3pLBSc8rO7oXBRfTPpW+6U3m3kn0g4tba4273Ulonc0+m7GKrfdVlQyppnYzjGVYXe6Jbelo6qVN+UZdy6A4rNVf5rFtOTo4wq/T4zC9zWKm5yhADX+zML9L0Opnhpr26NCtop6V1srZl6DJFtwSqiFskZWuK7Fdz05ha5M73t+23SLH9FiksLGyeeS1Cd5umsMLkDhUsH6TPKygQ5kNS5pb08kKZwfYdaRG3Zm7lw/S0jq0WmeROW6TsQqm1FtE/585aJNV6i4SaWiTji1TZFvEJ982LKKR1Mndm6dLusg9ExC2i/aEgPy6PfSCi8hS1yH6rLaIYX2q/RfqzFknNSLe2j6i6qk0b2+Y0+RYJFrXIbist4u1OWyQrKyu3WUH5NZkByQURytR0skBpZeftt0hqyk2rLdJOvI/It4jeR2la7G/lW8TdX106qJzWyT+aW3BFZvh3N083U4vss94iE1iL3ClKs9YiQQNaVrVImiMtkr01o0xusH1HWkTprqh4SEHrpB9Nt7rYj6vZPmKjRZ633yL6MIVpH9kk3yIGP5XdFlEHCC0SEtKGTTtbvd7HtTLyvD439oNxG4RyhSLx15O9Q8x6ApUaJcuZa+bj0X9AP5padQpipeZUHipep32PcFZqoVfnB2id+zSdWJGF5l0DaZ2+XXuxIgshbYNpHZI8fDWs1JxfkA+v4xvozUrNkV2O1wkObsVKLfTv1ZfW8Y+sOnOx0MOnC63TI2IQK7LQYWAErUMSK7LgG+DL62j85b+auEVa39eSlUoolbxOh95WR2bkLdLNqzMrssBbpG1oW89Dbjx5H3Pn+eCEFt27d6fV3DUy522EIy2ibqbmdWy1SM8+tE5A5+asyAL5RrROz8j7WZGFDv1MLaJUWNn+g5vxOl7eHqzUHCnndUh9VmqOzJ/XIX+XlVogS0vr2GgR8q3ZrHr2YUUWyNpjdQb0I2uVlZojrcDrkNZhpeZIa9IKpH1JK7NSCyFhIbQa2VpYkQXeImSrY0UWyLZK65BEtmFWao5s87wO2RdYqTmy7/A6ZJ9ipRZ4HbJvsiILZI+mdcg+zooskCMDm1WvvqzIgrhFyJGHlZpzpEXIEY/XIUdCVmqBHD9pHRstQo7DtI6NFiHHc1qHJHKcZ6XmSFzgday1CF1sNlEH6vU+rsXI89IR6ZWqITnL8eQUAAA0AfV8H1cy8rzliPRZ7/YwVgQAAGjc6jniAgAA3CMQcQEAAFwBERcAAMAVEHEBAABcAREXAADAFRBxAQAAXAERFwAAwBUQcQEAAFwBERcAAMAVEHEBAABcoZ4jbtmJFSql8P7kp2ISWJGRtXIAAIBGqj4jrj43dtXyFsI4uPrsR7YcOF414Ju1cgAAgMZLqTfIjCPoIkkxz519+Kup7UjWcGnl583fYMMEWSlfsmjJkveWfOj9gVexpzBtrjRElzuzkOYDP/XzTJUZQk7vrk//Kxte0ft8iP9+mcE4idS/ZbGcQtHmPfmB/wrHehQPSKV5a3X0o1UZD7CBKlv+K0BdLDMYmWSxNakyY0iVttDlvaql+dZnWqkOyjdZ2t+yacbBrxbynvwIegVj1fyrBf+jhapC5rSscrSSfzVri60LKauLFrG72B06dWxxUn50vJzw/DRFSklJCck7sUXcDhpoXoIvthM3Nmst4sj278hXM7gbxC3it19meFSCb2yEIxuStTriDan5J76eOTKLLdmQZBe7wrsi60/C4LJeXl5tFKEtkuQHrMwZkvfHzVsk44J9xJG1Lf5q1nbtOmoRR45apEW8cuwfbG23COHgPuKsr1b7Fhkx8uGRDw1jRc5Fh+ipn5S4aeMlHc1XXvzPxgQ75X9d8Fe20AAAAHVm0d8W0bjj3NRQrnFvrJlw8rG9lte44vIjPx0fNem9/33tfrVafuRqAACA2qujy9z6jLj63Nh/v5DwzM5ZbdW5a8ds67573jBjB4a1cgAAgMarPp+cUgVGzV+QE6ZRqVRBh6eNIWG17MSKp2ISLMsBAAAau3rtVQYAALhn1Oc1LgAAwL0DERcAAMAVEHEBAABcAREXAADAFRBxAQAAXKFpRlzLgRBurJlAS948Jf9qN3mG3PVRQWb/xLLEERb/ii9PtYdqsJgV/7Jqv1GbElmhfebzOfXuQDoTkrzC5lXjXdbWv1q111JSzER3L/IPTeukZmvbYj41X9sWs6rh2jafT83XtvWvVo21VDWT6n0FK2zsa9Va25bzqeGqtphVjde2ja9W7W3Sckuu2bZtfXer1tq2nE+N17ZkVvV/JLHYR2q4qutGE4y4MgMhJMVMvr5QeMmWPrvrkk8d3QhIy6lD1S++37sZK5ApcYTcfJa0WC0sj0E/I+P96h1wLRYgv9z/aIkwq/LCQ+ylXXZZzGfw0nN0ecgq2vBulKO/gZb7ajVZ1cZW++CVstV3yTcxtVoN1rbsfGq2tmVmVaO1bTmfmq1t2a9W3bVNZvJxZN5fikrIv9Il/m/OqxvuWLzLltT5v7dPsQmbSE3Lfa0Ga1tmPjXbsOVmVeO17ZzDCCG3m9Rg25adT022bbm/XrO1bTmr+j2SkFZzymGk7jTBiKvSplyKHtPWQ6FQBs5ZURafrii7nTb66f7CZ8rAhyfvJyUOCY/eU1EyY4RoFVmWOEJuPvQdltUmtwDxhz8b4SWcCbZcepUV2WX9ixh++bJ89BQ2YZfFfGq4qhWKirjzdxZOp62mec4zgsyyRmtbdj41W9sys6rR2padD1WttW05nxqsbTKT+KOv0uOgKjBq4vg9h1LZRQD5UvT65q3IcQveH+rIF7Tc12q2tmXmU7MN28qsqGqtbacdRgi5I0ANtm3Z+dRk25b76zVb2za+SL0cSWR3/5qs6jrTUJbDuaI6B7OckUe7Nge3XRByhtwjO04by+pb1THu4NCVjp4GWtF79k/CmbhBv7t0Rm07CQ25X51rW40zXAs1XtUeQ9/5cLDwuuyyEysuRz4v7DM1Ij+fGq1t2VnVYG1b/WrVXNuW86n9ht2+55DLqeU31kbHvZdGvhS56s1cfeo/8d8t/8uJrHd7sEo2SfY1QY3WtuV8arxhyywSUf1tuxEcRggnHUmceRgh6ulI4qzDSN1pmhE39gY7I7p5Jlb4X3j0rq7LyEap9n86edDcSLn90dWUgbNjs8n2PfrEG9XonpLjHeZDN6wBY6aQo6exrIaqd1oqq3ar+saaCaFHxtN9pjak86nF2pbMqsZr2/Kr1Wxtm82n1ht24q8ne4eo47XtpvQTZkiuev/3n4PpRw6S7mtEjda25XxqvKplFqlGa7sRHEYIJx1JnHgYIer3SOKsw0hdaIIRV+8b2jfmgHB3ypD7466xtKk6z9tLNkpyCu9bMbaW15S1R86/+F39SN/b1eiesiDctxjHbsXRo6exuEZqfVpK1XhVk/1kYbNVDl5a2SCZT23WtmRWNV7bMl+tRmvbcj7VXdvu3QZEjviEHprJ19mzb+KoEGG17LhoPMgacjev3yFkHGO5r9VsbVvOp8arWnb3r8HabviHEcJZRxJnHkaIej2SOOswUlfIV2p6qfT4P+i3m/L5LXGJpt0c+nRANZJosF6rJY4k8391YqHxFoVoCauRzGfFv2yLv1/hhQ4li0Waf7L634skueWp9qpO3DTezTQauWlJqru25eZTw7UtN6uarG0ri1TttW19eaq3tqvm4+b7CBt8Wp+99pFAUwmd7LaMdjPaTnyF8HVbs7VtOZ+arGpjkl2kaq9t64tUk8MISZZbcnW3bZosdlvJQjqa5HZbotqHEZIsFqkGa1tIcotUs22bMi1GzVZ1HSSMZAAAAOAKTfM+LgAAQEODiAsAAOAKiLgAAACugIgLAADgCoi4AAAAroCICwAA4AqIuAAAAK6AiAsAAOAKiLgAAACugIgLAADgCoi4AAAAroCICwAA4AqIuAAAAK6AiAsAAOAKiLgAAACugIgLAADgCoi4AAAArqDUG/QsCwAALpR5JiNx1x+JsbdLk7W6HF2zUG//Dv7txodHTu3kHebDKjVFGeWKr28ZvsvQxxcrMnWGVhplgLvigQDlS11U/fxZnSYJERcAwNW0twrP/O+pxB1/sGlzan91t7k9+i8a5OblxoqaCn2l4pObhoW/VeqsRJ5xwap/9VVFNGOTTQx6lQEaq1PvDlQpVTR5hc07XsrKrSH1NyWyPNSj5H1J3/b/2lq4JcoLyi//36XdD+0sTi5iRU3CnTLF8COVf75mNdwS36Xre/9QsTuNTTYxiLgAjdjGBL3eIKSS4w+87+OFgNrwZZxK/2HSd2UFZWzaupyzmd+N2VOhLWfTjZy2onLykcpz+QY2bR2Jxy+cqThdyCabEkRcgCYhPHrPrbXv/+cMnSo7sYJe+6r9RpEwrM+NfSNQM3TZhZcjVE/FJAg1DLnro4J4BXANXZHuh8nfKRy+lVfwW/7xV46yiUbujfPKX7X2wy0lBN0TlRlN5GTDpK4irhP7r+6drjByWPy/t0+xCYBq0vuGvhT/6x1y7ZQUs2p5i2SdcO1b/uvzOa9uSPWJWpmrO7GwP7km/iY6Qgi3ozrHvZdGKugS/7e404d2e6TBKS4vvajL0rEJx8RvvpF5JoNNNFrkgvWrlOo9M3S7xPD3S03tMSPrEdeQu/bRNeL9kMSDD8ZtEPbnWquLICo/z6SYie5ekhN5fvpP0punpCdRkosDil4iSAo5y39yY80EWsITu7AwIosq+ZQkcYVqkV02vkjWbu/ZXgkS985JT6Omat4vMNJDyIVH//m7WW2NWUXYBJ+KigTJgSt574fd9304WE2yqsCo0asO77jY5K4masfGTsr3OJIk+xfdraztUBXFFXFrr7KJ6rjy719Yru7V4IvbPjxSG+JqEju/SNHrK1m+aWjKvcrCdtB39uPxJfRMn57Ik8L1D3keLRFO/ytyDkaO+MQsIIkuDvi5P/knq1tffTJVJ56Pidw/6TxvL5nk6frqcWNHRLD6CsXgped4+fyTwmxJEq48qk9+2ZJi+HcsOf7A2SnS8yRyQuA5x0CXWa/P7va3NjWO99Bw6PMu5sazljad86mC3vrtCi3kym6nXV81mFVQqrq+8h37AKpY3UkNuZ9OfabPRVZS/MuUy77Gnc7YSx96ZHzp8X+wWVi4c+h2eUFNzmzuHEzW23jWyKmq+8XtHB6NSNTcnlaT5Sdfem8myzcNNYq4STHd3jhDbwKRxE/oTJdN3ZfTEkJy/SdEQQfuJ8nOirM/TyOVNiV7bfyM9saJ8Gh6Ik8KT381ZZinsYLx7D4+XfhGH6uFDaVYOeWZnezigHza73+/Ip9WxJ2PP/oq/SdkPrTQ9j8RI4u3M2EBWwwH8HNM9l2Ma9v4iWD/P18Rb9Cyy3Zj/3Zx4eC+6w+lGvOUIffHXWOPXljAroGUgTO//u/9X8fSqExXJl0A0rLW1i00QGRj+L8HHxSaNSlm8vWF9MhIzqj+c18vVqOKR7s2z25LYhWMiV7vgl3ktKZQs3xUCJs09RAoA2fHZme924N9ICfzjPmhwWEkThfeKmAT9cTaF5c/PJr7pUiInTWTXODord9GoYbXuJGfPKT+NJvsqPwykRya+XWVfn/IihXGzpMa3U+SnxVnd55VyIl8WUkFm1Ao2vccQv6r9w198LkdNGiRP7Rn30RhGwqPfq38TbLReIf5sDhk/PTUpdnk0+TwmabjkSH3uvY1u/9ELH7bylavDGYT9qR++tDXY0+Rr0ZW7IiZu8XBVZb8spkLCg2+nCo6s07eu6prX7aHGJGdp9uIS0LHo/g01njtG1Mov26hwUmKeXLkkn8+LxzxyZbfvV9rWkyau+JHixuHYRNGrO/LT3CLk4uccrfoXkB2lonj94T1Xc7XWOd5ex08XylOKWa56iv8o56f3LX2xR05BOXUImhecuDZ5kakhhE3/tWf6EWb+Ezn6KeT+JnOO+8Yz/VqdD9Jflac3XnaRP7KKxk9tocIl3HefXbcv6NqViK0R45/GtkuiH1ALkD/36PKt6Lt/hOOxOBqXeCGzPyJrw3Zs0UJ2WXrPPbJtss+ZztGUsyfX4815mwJKDwn/C1jc7ClJefsh26MbGXMQ0P1coSxK0ip8hp25i9FJbTtPIa+89bNqbRcNTbVY8RSuiENGDOF1G+59Cpt3PKZrJvK97GPbts7twNOuGe0P+SVZsIDIo78DLrJkP3ijhwegXPCfVxy7Zhy8w7JhHZqS0vEanY/SXZWnO152pEUw+86FP8yhYRey1v99C6s6Q5NlVPvDiQXoLLh09o/IRe4aZMHsom6ZLZs4dHzF+SEaYyraGzq3H/M6B1i5xw8329gZLD5tRGhDGyqb35pGvgtN5JKkteI+y1MH11bMDs2m0diUsJ6Po29oLzOg35CGTgqPHpPhfCAiOUub4N3qDfLVZ9fh4bRQta/uI3DYwsly9RA34Ba/OOGx3rEVQb2GviZ+BpLpU35LLKn5flL4q8naYCkcddMTe8nycyKszdPjszcw8udTRiXkwQe8T1Och35/p4l+4+abk+SWM5vS/NrbjpJtydT/0kVG/+E9lr/eYCdaFd7lstGj61Cujon+XBPEk1NwibMv35JvKuQ5Yw72jdCJayxaxcb/e8QAOpO2YkVZg+LmO/ytrV6QLwfVoPaX+3XsZ5fN2z7i1s7PFJ9fBSaml7chfnfIxHXeP/v5XFVvfaG3PUv/2n00/2NE4pXVp+hh2xysD44/5Ep/dTu3QaY7jsmxdCbrzW7nyQ7K87+PDnxzJNiyHKSwEOuyFfN+oB/qc8XfyC+npZ8emTHaXp1aGN7svZPCHKBe2fh9Fr2seh9Q/naJt/ij4WdjTkTW9u68Tb54WljxFc/5Fzq4cn7R/Q3teynU585OzVKWM6wCW9eG8/WmPGJNmu/cwC4N5GjU8hbXfkhixwAP1l40G4fEtV2VDsSO9lEdbQdHaaqcchyEhtf3Ha4JVRuiifb1GT5yZee0LRubNlaC53n7b3+2inWOakKOvTCOb5O0/+STW+FurcYTS8ZySnP7J9KR3gJlb2Gnen19p9ItZrdT5KdFWd/nhyZ+cZ/7Yw0/h6352bvm8KDTuSfy3yppBj6U2Pyaek6Jf807r00oZPEGPVXDWFP8JIknOvZ/idEUoxTLnAla4OsefYBJbtsxnLhh8jG5bF84om0rGSZWR3jc8u/9DPOzVhOW1xm3QLck8j++J/479g+olRp2v9fn4s62a5US+7e7t3m2nqY2Zpe/9OH5eqP1S9u7RBkbla3mkTcF0NVJFo3JTUaOygpptu/u8StfIBNAgCAA3RFum0dNlfrtVORz3d+6MsoNtGYvXRGX63XTrXzUp4c5da6ttcsDUs991QAANw7ND6aR3eNc/y469+j+bDVI9hEI7dygKGnr6M3ZTUqxZdDm1q4JRBxAQBcp/Xg4Ed3j/Pwt/98R4v7W437boK7bxMJO77ubrtGug104NljEm53POTeJJ+fx4j0AACuhhHprb2FqmmPSI+ICwBQPzLPZCTu+iMx9nZpslaXo/MJ9/UN8203PjxyaifvMB9WqSnKKFd8fcvwXYY+vliRqTO00iiDNYo+vsqXuqj61fPPoOoWIi4AAIAr4D4uAACAKyDiAgAAuAIiLgAAgCsg4gIAALgCIi4AAIArIOICAAC4AiIuAACAKyDiAgAAuAIiLgAAgCsg4gIAALgCIi4AAEDdUyj+P2LxyaIPHpRjAAAAAElFTkSuQmCC"/>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grpSp>
        <p:nvGrpSpPr>
          <p:cNvPr id="7" name="Group 6"/>
          <p:cNvGrpSpPr/>
          <p:nvPr/>
        </p:nvGrpSpPr>
        <p:grpSpPr>
          <a:xfrm>
            <a:off x="5919492" y="1526960"/>
            <a:ext cx="2454063" cy="2290357"/>
            <a:chOff x="8659931" y="4737041"/>
            <a:chExt cx="2365970" cy="2465460"/>
          </a:xfrm>
        </p:grpSpPr>
        <p:sp>
          <p:nvSpPr>
            <p:cNvPr id="24" name="TextBox 23"/>
            <p:cNvSpPr txBox="1"/>
            <p:nvPr/>
          </p:nvSpPr>
          <p:spPr>
            <a:xfrm>
              <a:off x="8823443" y="6504874"/>
              <a:ext cx="2064675" cy="69762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Refurbishment of EHB3</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9931" y="4737041"/>
              <a:ext cx="2365970" cy="1774479"/>
            </a:xfrm>
            <a:prstGeom prst="rect">
              <a:avLst/>
            </a:prstGeom>
          </p:spPr>
        </p:pic>
      </p:grpSp>
      <p:grpSp>
        <p:nvGrpSpPr>
          <p:cNvPr id="8" name="Group 7"/>
          <p:cNvGrpSpPr/>
          <p:nvPr/>
        </p:nvGrpSpPr>
        <p:grpSpPr>
          <a:xfrm>
            <a:off x="3089092" y="1540201"/>
            <a:ext cx="2745600" cy="3097564"/>
            <a:chOff x="3284172" y="1847282"/>
            <a:chExt cx="2498070" cy="3252086"/>
          </a:xfrm>
        </p:grpSpPr>
        <p:sp>
          <p:nvSpPr>
            <p:cNvPr id="25" name="TextBox 24"/>
            <p:cNvSpPr txBox="1"/>
            <p:nvPr/>
          </p:nvSpPr>
          <p:spPr>
            <a:xfrm>
              <a:off x="3284172" y="3539967"/>
              <a:ext cx="2498070" cy="1559401"/>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Replacement of dipole in synchrotron SP9 and refurbishment of spare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7592" y="1847282"/>
              <a:ext cx="2256911" cy="1692685"/>
            </a:xfrm>
            <a:prstGeom prst="rect">
              <a:avLst/>
            </a:prstGeom>
          </p:spPr>
        </p:pic>
      </p:grpSp>
      <p:grpSp>
        <p:nvGrpSpPr>
          <p:cNvPr id="14" name="Group 13"/>
          <p:cNvGrpSpPr/>
          <p:nvPr/>
        </p:nvGrpSpPr>
        <p:grpSpPr>
          <a:xfrm>
            <a:off x="353100" y="1540201"/>
            <a:ext cx="2661391" cy="1957580"/>
            <a:chOff x="3399185" y="2802642"/>
            <a:chExt cx="4054246" cy="2762134"/>
          </a:xfrm>
        </p:grpSpPr>
        <p:sp>
          <p:nvSpPr>
            <p:cNvPr id="27" name="TextBox 26"/>
            <p:cNvSpPr txBox="1"/>
            <p:nvPr/>
          </p:nvSpPr>
          <p:spPr>
            <a:xfrm>
              <a:off x="3399185" y="5087008"/>
              <a:ext cx="4054246" cy="477768"/>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Extensive interlock upgrades</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04151" y="3297678"/>
              <a:ext cx="2277285" cy="128721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281460" y="3301777"/>
              <a:ext cx="2284366" cy="128609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670147" y="3296646"/>
              <a:ext cx="2277285" cy="1289280"/>
            </a:xfrm>
            <a:prstGeom prst="rect">
              <a:avLst/>
            </a:prstGeom>
          </p:spPr>
        </p:pic>
      </p:grpSp>
      <p:sp>
        <p:nvSpPr>
          <p:cNvPr id="16" name="Google Shape;332;p11"/>
          <p:cNvSpPr/>
          <p:nvPr/>
        </p:nvSpPr>
        <p:spPr>
          <a:xfrm>
            <a:off x="4979263" y="4591528"/>
            <a:ext cx="3090539" cy="715550"/>
          </a:xfrm>
          <a:prstGeom prst="rect">
            <a:avLst/>
          </a:prstGeom>
          <a:noFill/>
          <a:ln>
            <a:noFill/>
          </a:ln>
        </p:spPr>
        <p:txBody>
          <a:bodyPr spcFirstLastPara="1" wrap="square" lIns="68569" tIns="34275" rIns="68569" bIns="34275" anchor="t" anchorCtr="0">
            <a:spAutoFit/>
          </a:bodyPr>
          <a:lstStyle/>
          <a:p>
            <a:pPr marL="214313" indent="-214313">
              <a:buSzPts val="1800"/>
              <a:buFont typeface="Arial" panose="020B0604020202020204" pitchFamily="34" charset="0"/>
              <a:buChar char="•"/>
            </a:pPr>
            <a:r>
              <a:rPr lang="en-GB" sz="1400" dirty="0">
                <a:latin typeface="Arial" panose="020B0604020202020204" pitchFamily="34" charset="0"/>
                <a:cs typeface="Arial" panose="020B0604020202020204" pitchFamily="34" charset="0"/>
              </a:rPr>
              <a:t>Asbestos mitigation in tunnels</a:t>
            </a:r>
          </a:p>
          <a:p>
            <a:pPr marL="214313" indent="-214313">
              <a:buSzPts val="1800"/>
              <a:buFont typeface="Arial" panose="020B0604020202020204" pitchFamily="34" charset="0"/>
              <a:buChar char="•"/>
            </a:pPr>
            <a:r>
              <a:rPr lang="en-GB" sz="1400" dirty="0">
                <a:latin typeface="Arial" panose="020B0604020202020204" pitchFamily="34" charset="0"/>
                <a:cs typeface="Arial" panose="020B0604020202020204" pitchFamily="34" charset="0"/>
              </a:rPr>
              <a:t>Sealing catacomb floors</a:t>
            </a:r>
          </a:p>
          <a:p>
            <a:pPr marL="214313" indent="-214313">
              <a:buSzPts val="1800"/>
              <a:buFont typeface="Arial" panose="020B0604020202020204" pitchFamily="34" charset="0"/>
              <a:buChar char="•"/>
            </a:pPr>
            <a:r>
              <a:rPr lang="en-GB" sz="1400" dirty="0">
                <a:latin typeface="Arial" panose="020B0604020202020204" pitchFamily="34" charset="0"/>
                <a:cs typeface="Arial" panose="020B0604020202020204" pitchFamily="34" charset="0"/>
              </a:rPr>
              <a:t>Flooring in inner synchrotron</a:t>
            </a:r>
          </a:p>
        </p:txBody>
      </p:sp>
      <p:grpSp>
        <p:nvGrpSpPr>
          <p:cNvPr id="4" name="Group 3"/>
          <p:cNvGrpSpPr/>
          <p:nvPr/>
        </p:nvGrpSpPr>
        <p:grpSpPr>
          <a:xfrm>
            <a:off x="1951290" y="4117540"/>
            <a:ext cx="2568884" cy="2527305"/>
            <a:chOff x="4497979" y="3953887"/>
            <a:chExt cx="2530064" cy="2881649"/>
          </a:xfrm>
        </p:grpSpPr>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7979" y="3953887"/>
              <a:ext cx="2530064" cy="1896764"/>
            </a:xfrm>
            <a:prstGeom prst="rect">
              <a:avLst/>
            </a:prstGeom>
          </p:spPr>
        </p:pic>
        <p:sp>
          <p:nvSpPr>
            <p:cNvPr id="18" name="TextBox 17"/>
            <p:cNvSpPr txBox="1"/>
            <p:nvPr/>
          </p:nvSpPr>
          <p:spPr>
            <a:xfrm>
              <a:off x="4730674" y="5850651"/>
              <a:ext cx="2064675" cy="984885"/>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Synchrotron Room Beam Dump</a:t>
              </a:r>
            </a:p>
          </p:txBody>
        </p:sp>
      </p:grpSp>
      <p:sp>
        <p:nvSpPr>
          <p:cNvPr id="20" name="AutoShape 2" descr="data:image/png;base64,iVBORw0KGgoAAAANSUhEUgAAAnsAAAFOCAIAAABxCUxDAAAAAXNSR0IArs4c6QAAAARnQU1BAACxjwv8YQUAAAAJcEhZcwAADsQAAA7EAZUrDhsAAGKSSURBVHhe7d0JfBRF3jfwmUkmk5CTECAkkBAIh9y3yq0GRG5FUfEIKKcH6rO7PrL4LuDCwrO6u4LKKWIUYVGQU0QIyn3IJQgRIZgDct+ZhGRyzLzVU5Wanp6eI8lkcvD7fuqj1TVFp6eru//d1T1dSr1BrwAAAIA6pmL/BwAAgLqEiAsAAOAKiLgAAACugIgLAADgCoi4AA2OPjf2jUCNSql681Q5KwKAxg8RF8B5DLnro4JIpGSp+/I7ZewT1zj17kD+11suvcpKjW6smcA/eiomgZVWYTG+aoFtzAcAagwRF8BJkmImqkPnHs5lk0Tcwk6R846Xsqm6ZQz2Q5ddYJMKRc7/68WDJYmgXV/5juaJHdM7SuJo/LaVqyuGb/xuQVu1rfkAQG0g4gI4Awl4L/9pX6VO0W1Zsk6vN+grcg6+3lytu73uiQ9cEa7KTq4nwd7N95GNCcJfLz3+D1KY/8+3NiUK16/bVl8hk/NP6vhHRes/MZ0KGHKP7Dhd2e7hUSG25gMAtYSIC+AMyXv3HSkm/5+/4c9tPYQCVWDUq8tGk0zO1r30piy/UqQdvF5hxstf845oazduy06s4HVkrzgTfz1J/hvw9n9mtBcmPdq1Ge+mEXIKRUXc+Y/yyjXt5kzppyaT7t0G0FOBHRer/pZx4ae8/QxZchvzAYBaQsQFcIKy22nkApdHNarzvL3kMlH7/evv71lCJtllpfGCkkyO//vbQ+7GvtGijbgjetUQjWXQJRHac9hf2YSxm9fyDjH9W1nv9qCTN/ZvJ8tDL1spnW9YhJXdnVT+vtnQsSMiSN7ufACgxhBxAeqWd5iP2WWl8YKSxOb5T0fEb1tJrz6PlghduNdXjyP1v/rxd/oPKX1u7CcLD5IM7RPW67PXPhLodvvHQ6n0cxnkgrjrK98JPcPfLaAX3LaIupQlqjcfALAHERegzqkCo55+pRfJkGhKrxp9Zr86zFORnZJOCmmeoNeXiS8a+3OrqLQpCYXCfkouf4VeZVUQuSau1B6+nGq1/5leEL96YD/tGbZD1KUsVu35AIA9iLgATkDvd5rdHDW/Xzt41mukQs7Wvdv+fYB89NzDXWgdS+SamOWMaH81mxBJuXmH5URo/zN97unDwab+bUKjTU6QG7VE3KXM2ZgPANQYIi6AM4RNGD/Sm/x/1awP6B1W3hvMLmFphbiFi+Ir+e3eoNBg8l/+2DCN0Kruy4WJKrRHmmRYr3JV+ibaLEYS5J/TTuD1Vw6Jr0olj0qZPUgl16VsbT4AUFvifRgJCanmKXGT5WO9/B4tSfQ2LTHl81u0hP6CiBZyJLLychpl+T/kxLOlif6MxxL9WycW9mfTVVr8/YrwD43LzJfH7nyQkJBqk3CNC+Ak4dF7ylPWPhLIJoluy27Gr6H3aInIp98gcZRcO/IuXFVg1MqcNPE/ISHWshe387y9kkA4c9NSjzuFbMIBg5eeE4dtEj7p08iyXcoAUEcwIj2Ai9DeWuEVGZcaxqO/STETO87d1+VvDWV5AJo6RFyAOqfPjX0rctxHecJtVNmrWAC4F6BXGcB1Wvz9CsItwD0L17gAAACugGtcAAAAV0DEBQAAcAVEXAAAAFdAxAUAAHAFRFwAAABXQMQFMGFvNjamp2ISWClhPm687JjwlHjoeJLMZlJ/Tr07kC+S2cI7/L0I8UwsB+gFALsQcQEYElGEd0JV2TG9I4tAJCyN6iweN152THiCBGzx0PEEmYmzgpM+N/aNQGHAPssh620xxtShyy6wSePC0+8lzNB8PHxr34v+afFMFHELI4JGbUpkU7JquMAATRciLoCAhIdtq6+QDB08gL7HmI3qYxxBVvKR5eB3ZA50sCD+0n/2MuS4hR+cr7eQU3ZyPYmpdNw9vkj5/3yLBEs+iBAbFME4qoHsWPdn/r1AXJMOtFCpPfzyOFzpAlQDIi6AwGwMO/MR7vS+oRF+0hfFVOTHxwvDydviMfQdGnr5e6bEfc6mLtykmInuXl5h8/7eSU0/okPqmkmKmdxqAn1PpDA0fdWVqNXu4iqJv54k/w14+z903D06jq+QIycS4TPJspUks7EW6EC87gGRkcIQgiJJMStWCHOe899VtKYqMOr9PUtIxhSezXunhYtaKwsMcC9DxAUw0fmGRVjsEzzACJFDqaL9xq8e2C8ZO5ZUe3XZaJIRepKVKrWftNNV0ucs6cIl0X1RfCXPj+hvP0RZdhdbBrbO8/aSsEpHCiJu7N9OwiodEDeyXRAp4X2/dAj61cdMgx1RNBKTj3qHmN5PSc9IyGXu5dRyYQ7mvdNkRW06ipfZAUgh4gI4jXhYPaHTNcIUd3mfM+2a1uuz1z4SKO7C5R2/bJxdSV90ePSuzL2mQXOvLWj18wpxd7H8vzJHrrDpUPMbv5MfLIhGUDZhTubat0r8tpXiPmc6LODbyQMlC4zhiQAQcQHsSYp5cqRwjcuCpTG2fTJmrOxzQ7wnmQ4CT2LYK8OFLmKVNiWhUNjd6IWyShVE4qV8hAubMH6kN/l/ys07tEAW7S6mV6sCe/+KhFvZq3NhjN5c0/1pa9/LRi96dorwgc/sV+nFMb2qTnzRvAcAABBxAcQsn4ciaLcqv8VLY5tlsKT3aPkt2MFLz9EnjOjNYDoTY0UztsOqs9AObXpBbG3wInFHMSsyord+JeX0trekq1nMO8yH5QCgCiIugED8qBSZlDxIRfCP+KPLEjQymaqRvavqupag8ycZdqFclb6JjqAVTKrmH9qpLS2Q1b7nEPJfU7+09X9FR8In0XH9lUPiq1v642N+imA1iIZHv/OOcBt43TPzaU19buxfJi4iGXqFHRQqdDez57qrZqvqvlyYAAAx8c6PhHQvJ9oPLNbi71eEj4z3XFkR121Zss7+HARVNekNTjF275PegpWwnL94MYyfOrJU/L6yhPATJgf/btXPgViFKvSK2dqnwomFxQKL54mEdA8mXOMCMIOXnhMHRRKT2CO+ysDZsdniaCpEYrlHgcgcJBFOXFP8XBU1c9NSjzuFNE8C2F8XsCeZhUh8wWL+ysDpi//M8kYOLpVVoqexKGtzoPd6zc4nui1LyGZXzMKnOWni8E/CrdB3bbHAAPc4jEgPUN+SYiZ2nPt9s6GSXl8AaGJwjQsAAOAKiLgAAACugF5lAAAAV8A1LgAAgCsg4gIAALgCIi4AAIArIOICAAC4AiIuAACAKyDiAgAAuAJ+HQR1zJB7fVN68xe6tRa9ebc06fTl8u73R/qxaREbH9WvyqLCnd8fovmgoFb9hw32dXejk2ALNgCAKoi4UMcMuacPX1S1H2Q6hlqWOIYci9NaPhjRjE26GDngnk9X0GUm+ePnLuOY6xBsAABV3BYtFkbdAqgzJdnZ5c1Ty9Xt/TUq4S5GafIvmX59SaZtoEZhKLp6ePexC9fj4n7TatqSEnJUvaJs16qi8FyyLv/iHvLRNUVE91bqzJ/WHLqpT7v5W2nbbm08hYPvrkM/k39FPyVHQEl9yznL1DEexMXzkS2hDGW61CLjMisUKg9NsCr1d7ewNhrzv9K8+PqmhMoeLX3IcdhQdOuH5PLwQCF/T8MGQGcAgNH6kOo66bNP38y/m3jyfD6dLLz5/Y1ybT4pJJPpaem3ilnNnCtxaWV6WpNU+PHHo2SSltM65CNW2ThP+q+s1becs8w89dlkYQrKy/l8LOdM8yTxZRZPWlt+XoF+dE8nbABISFUJ17hQ10pS8lTtIwKT75QL1xnFpfEe3iE+Cnq54O3jXX5izffnk8klQkJ2VnjXbp7aO1me7YJVuiy34C4thesJZenNIu92zdWKioI7NEMuks5fuEz+CUk3UrQ+fm3JDCX12zaXzrlZpXSeXmm/3OnUu30z4cLLPaCdcOVkMWd6TUOIL3H4ZJewQMlfCWjevDirMNC/WcHvCb6Robi+wQYAYCKJwEhITk5VFw30AoVfbfBCfh0gvkQQXx/QfyjJiC8+SLKsT/4rmbNsHcl8LEt4klyy0JqWf4V+dCM5U1z5nk7YAJCQqhJ+HQQuom7RPTO18IZXiPiZVULd0vj4jCE345yjD/F5hnXxPx2vrahk01bYnbN4PqVJpy8WODpnUvnMHxWdvIVqln+FzCTr919YOVTBBgBQ/xH31LsDVUrVm6fK2bRR2YkVpJCkp2ISWBE0cm4+fp1LUluFmB2GPMN6epz7Zvs3O7Zv/6m4V+lds61AxoXvdpDDokIZGHpf1g87dwn/8BtjiQWH5iyaz96iPv387cz59qVDtJwcbelzqlb+ikerivah9fRIbYOFDQCgnn8dRMLt12NPfTjY7KRXnxv77xcSntk5q606d+2Ybd13zxvmyT4CaPgqRT8jgXsQNgCwpj6vcUlkPase/cdwP8m1rEqbcil6TFsP4Xxzzoqy+HRWTixZtOTIT8fZBEDDk/nTmp3fH2ofjqPtPQobANhQr9e4STEfvFImXMt6CBe7v888N6M9K9+UN21GH+HC13Bp5efN36DlJNY+/PCIvy74a/sIWk+RmJDI8zY4Uq2h1SEa42LfTk5qFxbOJqyr00UKCmrNckZ52uzmvkFsQqHQFhfoSkrZRBVH/hZRp4st4aw6hCON0ki/mmU1jZenr7c/mzCSbADZ2RksJ+Lixb6nWsRSA1xsSYvMnDWT5ZyOP0NVDylx07Pbkmi+9Pg/5p/UWZZfXz1uYwKrv+hvwg+ZyH/pJElnfz7H8zbSjz8elZRYpq+//kZSYpk2fLpBUmKZvv12t6TEMh05ekxSIpuOnzotKbFMjvy5mC+/kJRYJke+/slDByUlluncufOSEtnkyKwcWaSNMRslJSRlZGSki5C1zXJGd++WSOqT1IRbhCRHGqVOW0SSnLiPWFYj7ctauop4AyDbhqQ+TY4s9j3eIo5s/CQ50nCO/LkG2CJOSfXaq+wb2jfmwJ0yIX/+wI7eIexurqnckPvjrrGRwbQYAACgEavPiKsKjJq/ICdMIzyT/J9OX89oLzyi/FRMgqlcFXR42hg8NgUAAE1APf86yGPoO/Ra+5voCDrJM+JygCZPX6nYnWZKOw2DeD7hLqsDAI1a/f8eF5zudKFi6OFKnpYEPsvz17WsjsKgyCg3JUOFO8+TQz84F4mamh0VPM30eobn+S8+k3SKqacqeNru1obnj2SyOgDQqCHiNkGZxYpz+QaebpeY8nernkxPKFGE7ang6XmPcTwfc5vVaYDIGcMTJ/U8xXpG8bzsaxBcQFtRSa5BeSLEeQAADhEXGpM8g+K7dD1P5EKQ52/XU4T7PF7V9fsKnp7WP8bz6C2ARo33e5FkOQk1gIjbgGxJVnx03cDThuwwmlkXb2A1AJxkd5ritZ/1PK0r6c7zrIbxCHuxwJQMFe6mfD39jP9QvmJToil9U34fzZB9B5xu3E+VvOvr4dT+PD9PtJFAtSDiNiDbb+v/fK2Sp61lLWlmwx/Yvp1vzNHKyP0svVT0IM+LQ04Tdui2foMokY2NZr5IMX39/SmKB2MreHreYxzPJ0pfIuIiW6/r516o4Gl9vj/N/O0q+hMaN3J6xx8VJOl0tunJwaZ0SY2IC/eo+GLF7RLhJrck8VvdAOAyZ7LNnhyMCe/C83+UsDpNQNOMuOS0iPfNkvR5USTPsxoAAACu1TQj7iEr3bMr0T1bT8i5Du+2JelR7UiaGXAQnYF1gJxYipO4BADqD3qVbZHcWjhb8ADP42m9avm90KznVqdnPbo3ihEEnG/MsUrNtxU8DU7qRTOknNUAgPpQzxGXjzyv9hu1KZEVEtbKXeyPEqu3Fs5kszrgLKSh/XZW8PSS+ySepy/fBoLfHyFpXUl3nidngQDQwNVzxM0v9z9aIrzNsbzwEBuqz8haOeHl5cV/olBWIbyyhya8cKCxK6sQrn1lE3ALf5O5XULSodtYTdDEaSsq+SkmSTsNg3iehIBGoZ4jbvzhz0Z4CdeyLZdeZUVG1sqJvwVF858oPJzan+fnnUOPGQC4Gj/ok4RehzpVoHfjp5gkbXdrw/Pnsqp3f+p0oel2IUmfF4TTzKF8VqGO1HPE7T37p2SdcC27u3SGuPfYWjkANFUkSvG3cHxW0JHnG/gRAL0OjdGSS5X8FiFJ6/P9aWbJhbq9clOSqMay9arsxIq3VX/6cDAbIpcTly9ZtGTJe0vUq+IVIWH0U7GBAcqV/pdp/qO0NmTTp3kxjUrxU7srbMLc4djYR6Ki2ESVK+49595SsglzH3ZRDiplf05Mdj4Sv1y+1Kd3XzYhsrC490/ZMmdq7byU21rJ/C1C9s+R8zWyAbEJcz+GXPBUCyuztLz84dT+tFBidkDBdP8kNiFy8cKFfv3l/wkXdz2uW9dubELEkRZxZLEdaRFVpdl5ZFLq7fCQdmxCodC7sQ3+6czet0tk1vZDQcpl3qYN6dsKmcXu7K1cF8jq2FjsU+Hsq/3s2fvN3+XPwdd2NPSq+JVkHGyRh273ku1mf9Yj6/U27KpqTm7vX7Uyf66nr2mxndUiEvv27h0/YQKbsMLaPuJIiziyjzi4AYjVZrEdaREJa7uJmCO7myNHm7puEQlrBzcx2T/nyD6iNxiGJvemhRLVPWq9UdD7XL7VfaT/gH5s2tnqM+Lqc2P//ULCMztntfVQ3Fgz4eRje+ktW2vlNOJ6bEgzNG8hTJsjG8GBEW40T86LN8idYJLdMn4sqyOx/ZsdTz41hU1UOV2oGHmogk2Y+3qw+6Q2LC+2a+feyY/b2b6PHTsxfPhQNiHyxEnh/cBsQoRsBOdHyy+27J/bnSY88MUmzJ2Ocu9nPIQm3FV0/V6+ztr+7pJ759Tp2NgH7e3eF85flN1YrbUIOb4XPu5O8+viDfMvy59g3prgTjYGwpEWycrMMhhM+9L132907dKZTSgUfn7+nl4akoncXyl7NHkuVPXZA+yQ7UiLkCszckFD8xIlk91VxlpObBG/nRWyx/dZ7VQfD2KLPeZopWxYcmQfEbcIubice0F+ka4/5h7RjOXFNn2xacaLM9iEFdb2kQEHK2VPFMYFq74dwr7aS2f0X4neisXxXbu0RFdYaHZPT7wBKJXKlq1kzjMcWWzZQwThSItIWNtNxBzZ3awtklhdt4iEtYObWHWPWkdGuT/oJ2TulCk67pWvs6q325xImXNxa6vR2j5CrtxOPCJ/sHUK+bXmGuIR6YfkLCfHFOmI9FXlAAAAjV19RlyCjzyf9W4POikZkZ6WAwA0bR9ZeUsMSayGU9EHhWja5T6A501DaEMdqOeIe+944qR+wEHhFUskvVT0IM+/hlE4AMD6W2IydTKdn7Vk0Ju9aWBrWUueP5Ti/D8HHCKui1wpMPyqZYnsRTyP9+YDNHnkxHro4Uqe5uT2phmccN9rEHEBAOpWfInhXL4pkVNtmvlF7rkkaMIQcQEAAFwBERcAAMAVEHEBAGRklAv3X3nadrcfz9f1uwChqULErS2DXnh1A0+73AfwfGN5uTYAWCo3KDbcFt4TQtMen3Y8/4fcyxMA7ELEra0ifeX8y6a0tawlz59Muyd2S32lKBkMPN8w3h8KAPcWbUVlRrnQRUGSzk3D8+SgVO8QcaG2hh+p9NpVQdPQ5N48/9jxBrCBA8A9pu9BRdieCpoezX2Q5+dfqP+LAETcRuZ0odnoYLvcB/C8Ah1dAAANWD1H3LITK1RK4f3Jar9R4jG5ePlTMQmsCIzOpwrvzedpq2h0MNHb+53mUL4pZWhLeD7hLqsAAAAOqueIm1/uf7REeH9yeeEhPmKBPjd21fIWwvi4+uxHthw4XsrKwfWm/FQx/jBLT+sf4/l/XcVNWgCA6qnniBt/+LMRXsK1bMulV1kRWSZtyqXoMcLobMrAOSvK4tNZOQAAQONVzyPSFycX5QX7kOB66t2Bv888xy5zk2I25U2b0UcY79pwaeXnzd+g5XR83BZ/v1J4X1dh2lw7L+U7KZto/gePR/b4mMag5pRluo+LtrIJc4kJie0jpOMCehqav9xiEpswF530+yDf0ySjVClfCYimhRITi24/WnaY5l/zedbgIQzLKiGuY22xHflqxCe5n9PMz9oHY8K70LzExpzdpco8knFwsf8naLrs2J/iOitCZ9yWG2jWkcXWqBT/zmaLbeOrrc6PMeiFP+FIiwQFtaYlVJ42u7lvEJtQKLTFBboSodsELeKUFpGQ3Y8krNWxttiOtAjftTVenr7eZqPoSzaA7OwMlhORXaQG2CIStVnbrwZOZzlzjiy2uI5EjRfJifuII7u27RaZOWsmm3a2eo64XNmJFW+r/vThYCHKkoj73NmHv5oqbHwNf0R6bUVl0G6ZliM+6O72elc2SHJk3Y9/Xvq4u9I4p92uHf986OHKc/kyX62645+vw4j0GJG+IY1I7+D457VpEfH45460iESNR6QnR33PnfJfTXzUcqRFJBrCiPTWdu3qtkhdkF9rrqHPjf1g3AayEonEX0/2DjGGW1LuG9o35oBQbsj9cdfYyGBaDAAAdmSUK7Ykm9Lp7EE8Tw+2UI/qM+KqAqPmL8gJ0wj3cYfkLCdn8eRK96mYBFO5KujwtDHDPFl9cFBwcSG5muFpYtFtnvcrzGaVwIVIi0Qn/S6beIv4F+S+d/Znnv61+QueH349ntYBsCvlrmLGuQqeYsK78PyFHFYH6kt9RlzCY+g7eoPwrHLWuz3o5DfREeJyOgnV0vpqzpSR63gaPf17ng+o6iNtpMf3lgXZT1am8UROJnieRDVWqeEJjssd+KejsskvhfVIe+jUge//wpNmVynPl9/GtQlAU1DPERfqi/quOz+gk2R2fE9tuMd3Ep9GPr2XJ3IywfNtrgvPVrjesB0X18383JRe3sTzinK8dQsATBBxG5DQ0jx+xUYSv4B70A0jlTRc+gp9eX6ZKRWU8zyr0SCNuLVX3Ln93tmfaWbh6Z9ZDYXCp7hkYICSJ7JB8rxa/lGeOuddLL+PPKbBPuJ87y7evWFeDE3rZm3i+dfX/shqQDXZibj83U/i5BU2D2+lqAsT15zjV2wk8Qu4Ya//wGqA88w6cpZ3pIvTGycusxpNWujpQHHnduD7v9BM8Po4VkOh6HkqITpqHU9kg+T5gFQtq+Rak9ad5zsISXwfGTr3AKvRpG1JFh6N5ukl90k8XxevgSvLL9Vl6Wgqzyvn+YoS+QeGa0mjkk9NifVvkxQz0d0r9Mh4ej9VnIp/mbI9RKPqvhxPvkHj1X5nAu9IF6esnzNZDYAGRqe3mhq7vheS/vXEetnU4WrTeQuSfMQVLm3Hpq6+W0IfaJJQBUatzNXp94fs8v6wYV7svnIuTnzVwh8LIpc1rAa41sN39vEOTHF6JuF3VqNBemfv2e2r9vG09f1dNPOX3fI//wcAsEE+4gqPCl9bQN85YFV49GvlbzbMn+7kXskRX7Xwx4LafP4bq+EYjUF41wFPyrwcnm/IT8Y2QK0PB/AOTHEa/HfhLVGUr4eynZcpKct0PM9quFxBfEH6sVSecs5m0ozycIP+kdVD38l3mJNyVgMA6oP9PvIbayY0yfu4h/KF99fwtNMwiOczylmd0Gvpcx5dx9NHs3bwfH09GduE9dsf97/j1vH00bQYnm+eXsQq3fOeSTD1EJAgyvMjbu1lNRSKbmcz+emmOJFyVgPg3haiMV1KkURO62mms3fdnt/bibj63Ng9+yYKw/iI7uOWJK9pAm+l+CPb8FWK8MY4mra7teH5cpmXfwE0CEPeO817CEgQ5fnQ04GsBgDY88Q7e/jlE0nktJ5mJv7PLlajbti/xq3s3t1O97JrLblxi5/Xi9Pzv9ftmgIAsLTwtLT3nqY3b95iNcBJAjK0X/9nD08LXvuS5x852zjey2Yn4qoCo4Z5vCEeK74unHp34JunqnpyjfivkiQj1RPNvjrLz+vFKWBLHb5+GgBAVusNceKue54yTqWxGuAkSoMy82Q6T6HpJTxflq9jlRo2KxHXkLs+KojGvKHLLrwcYbqJS5Jz7+OS4Lpf/yibqCI7Uj0ANGH9rl6XdFzR9Gyy6RZ1I9UiI1XypWgKz0llNRSK/h6Vkk9pmlCOyN10WIm4ysDZsdnie7fi5MT7uPrc2P/sGf63sT5suorsSPUA0IRFrb8s6biiKWCHzFinjcuzqy9IvhRNU1edYzUUii6fnZF8StOo2ffEyz3uEfbv40olxXysdtrPcLMv3xz83mA2IdJ79k/0ca3dpTPquk8bAGrsYoEwHClPb/i+wPO7cW3WUBkMCv6mTJLIlTTPB1fihYJ1qBoj0p96d+DQZRcU3ZYlX7L3U10HVY08XyYejt6c+CM6Iv2HLT7wypG5xPbvH9RxbSTNJ72dkPNTBs2Lqf3VPWP70/znBeHr841DgVs4EXZZpRSeEddqi28+/CstlBj0/oMVI9kzzYOTetGMxOyAgun+STS/4lpzmpHw8HL/nw5ZNG9tsX0ifDt/3Z3mbSz2qfArNON+RPnzX0y/cxXr9GNPX19vkinLz7066gYtlAidG976ZePY7grFQ7d7yb7O5lmPrNfbsAPqnNzessNW9/RVrgtkb0x0pEUyNqalrGWrS6LHoc4eAcKzuI60iKrS7DwyKfV2eEg7NqFQ6N3Y97n+xK93bxfTvFiLh1qH/5ONWGVtsZu18+76bU+at7HYfX6+n25ITmyRX6MulBeYPfRARTzVsfnbbKz1W3PjCy7I/GJYvI/k/TMr4RuZR3uq2yJX3HvOvSX/g4oPuygHlcq8MvNwbOwjUVFsQsRZLeLgBiC2b+/e8ROkY6SXlpc/nMpWhYR417bWIuLFttoiPZp33NSF5rNXpSd/KXN54eBR68eQC55q4TjpyGLrDYZfBsn/OFu8sd2Yeq0oQeZ1nuKvJvHL5Ut9evdlE1bIbgAuPmrZbpH+A/qxaWezH3FJzPMc9leS2fDphh99R5MASctrj4XwKvNP6mhk1efG/vuFhGd2ziJx/caaCScf20tv5dKIuzLkX56pMr1MbUaEjD8ymeZPzDn62/prNC+maal5MfNlml8Xb5h/WX5ol1sT3OkpRcap9D1DvjWWST26d1zY+HCS0VZUBu2W/znRB93dXu/KDkb/7bhZ+4fMSzPIgTLqa3Yb+9CTBxJ3/EHzYv73BUyNm0bzH103/Pma/GKXPu6uNB5qEnclHHr8e2OZ1OM/Pxk0sBXJaG8V/jdyMy2UGLZxZNeXutG8384K2W13VjvVx4PYcW3o4cpz+TJr4KEg5YER7HG2k68ei1stc4NAHeAxPW8mzV9fG3d83hGal5iW9KJ3mHDrIfNMxu4Hd9BCCd4iWZlZBnIOX+X67ze6dunMJsg38vP39BK2n22dviqML6CFYg61SJeAqddZi1xccu7CYlPfoNjLJXNUnsIaSNqTeHDSflooMen0lFYPtCaZokTt1ogvaaHEsPUju85iLRIT8GlZgczrVbu/3nPwqmE0v3fErvRjphuEXPDwkAlH2T5yav7xax/JnLt4+HtE51e1yIa447PlW+TZhBd82vuSDLnGfTBW/i27Xw92n8SOgWZ27dw7+XFpeCO+7rql4HeZAQnaT+kwavsYmo+d+oPsiYJfpP/TN58jmdISXWGhWbOKNwClUtmyFTsvEdv0xaYZL85gE1XulCk67pX/aqt6u82JZLv2580/lR21otsrPYZ8Mpzm943clXZUpkVaDQmedOIJmrfWIiTiTs+fRfObEhVzL8gv0vXH3COaCRlHWkSv02/0XGssk+q/eGC/RQNp/utuWwp+s9MiEseOnRg+fCibsEJ2A0jel/TDhO/YhLmJJ59oPTiYZIqTi7aEf0ELJYZ8PLzbq+wNiZH7K2+XyByRxEctay3S8sHgyadYi9QFs5NBM1UPT/FXK78c5eThQgYvPUfnXHr8HzTckuhuNiJ91Uj1AAAAjZ31iKtQ9HhA6Dd47mHW6VF3PIa+Q69uLUekl32xMwAAQKNjPeIqA+k16NT9g+kvglg5AMA9QK0U7ozwNLHoNs8H6vB4EdSErWtcisbd4l+mvNF39tanw/FzHQl1mV78oplln23i+ccuNI7XoACAJZ+0oikj1/E0evr3PN/zeAKrBFAd9iMuxUboM+hTRu7DiPRi7pUK8Ytm/PeX83xR4j0xvlC3y6YXF5DzDJ4Pu3Cd1QAAAMcjLucx9J2mMZJBI+VTWjEwQMnTxKLbPM9quNy4b3/nv9Yn5xk8P3HPTVYDAMBV/vYf0/uWv1z+Lc+/9L3ppzH1xX7E1efGvhGoUdXZWx6hWnrv/iU6ah1Po6d/z/OGcjs/9KqBwYHy97G6N5P/QRQAQD27XMnft1xwIZvn76beZRXqj72Ia8hd/+zNJ1OF/mSecI1773hm0mf83pX4Plbv9adYDQAAcIydiKvPu1jQuzfiKwAAQC3Zibiq5v1a6m7ekXmhCgAAAFSDvV5lZeBL/6PY5e20oQsAAKBOaVTyCeqd/UY4teHj+Z1LtoeYHp7Ck1MAAA1T2I3Mfz2xXjb1PoufEdcze/dxc2OPl63UX1tAf4xbR09OnXp34JunzAbfKDuxgkb3p2KwiQAAQFNQ/x0NJLju17OhWigS5lctbyGMj6vPfmTLAVxPAwBAE2An4qoCo96aeExyAepEJLj+Z8/wv40VBmLjVNqUS9FjhPHylIFzVpTFp7NyAACAxsvO+LgkIr4VOe6jPLOIq2k35+AN53QsZ/605vcH591/3nxE+qSYTXnTZvQRJg2XVn7e/A3x+LjWRqQvDdF5LRYG7CQqtpe7HZR7RYNKoVzLBtP/weORPT7yY/2uzo8x6IV/rrqqrlwlM0Q24TbfW99DWC1CzbnyZyS6yZ6eY9nq9Vio1GXpaF6scrTS/Un2xa0ttkNfjVirVqqEN085stiaHK/SBTKjwxKGFzSqYexPGOaWKeQ2EPFilyzWyo5YXN0W0R9XKr+UWUWC6ny1oCBhuFkuT5vd3DeITSgU2uICXYnQbVKbFtG01JQtY+UNsEW8l2tkBxL3ifAtXsC+ci1bxHO5v65FiZAxNH+5xSRaKBGd9PsgX5kxxhMTEttHyIzB6ZQW0Xh5+nqbjdku2QCys2UGtJddJBu7dn3tIy44ajmy2OI6ErJr8mftg3ktjIP3Gl27mNG9H9tJHy07TDO1XGzntsjMWWyIaKezPyJ9HUqKee7sw19NbVd2QhpxaTnJNvwR6Su05Zv8NtBCiYFL7++zsD/NO2tEelvjn5fOVRmfR3TiiPSfB2woL5DZxMXjn+8e+m3mSZmOCHGLYER6jEjPNZYR6W2Mfz5szciuc6v2kQY2In32ucydg7Yby6RG7Xys/WRhOFQXj0j/0XXDn6/JH2yzJyl93YV9xIkj0n/RaqPsqdt9s7sPXTeC5hvWiPR0ZHg2YY0hd+2ja2pzk/XUho+3Ph2uUqo8h/111RAN77vW+4b2jTkg/AjYkPvjrrGRwqoGAABo3OQjrsfQd5bdnW/jV0AkJKv9n9asm1ebvmU6DiBJpcf/Mf+kjlzj0kivCoyavyAnTKNSqYIOTxtTR2+8euRs/Nb3d/H05eJveD4gQ6ZHDgCgfvkUlzxZmcZTdNLvPO9TlMUqQQNm9cmpzvP2Fv8yRfwzXHEKPTK+vPAQ7eytPRLgaZcyyXwTLXR6kAwNxnSyLpTl63LOZvJUcDWP55WGehuHBwDAmp5nE0Y+vZengX86yvOeWpl7bdDQ2HpWmY+Ja5my3mU95gAAAOAIWxEXAAAAnAURFwBqrkNK3ntnf+Zp2WebeP6BBPyUHsAMIi4A1FxZYVng+7/w5L+/nOdLs/G6OAAziLgAcM+5Uyb8tpWn09mDeD5D/hULAE5gJeIactdHBUmeT+YJYwcBQKN2IUd4lQRPMeFdeP4P4VVaAHXCSsRVBs6OzaaPJe/7v7lHS0xPKVfkHPx7z34RuDYGAACoDjuRU58b+2v28+J3UKgCo7qNuJRQf6+GBAAAaIzsRFxV834tdTeFFy5yhtz0lPtxjQsAAFAt9iKnMvD5p9KEFy7y+7iqoCtPT6Mv+q+9G2sm0NlKXuNcVjUivdpv1KZEVggAANB42b9W5S9c5Mk0yE8tJcUsabGaznNGxvvip7Hyy/3pzWMnvksSAACgHtVr73B4NB2Sz1L84c9GeAnXuC2XygzxBgAA0OjYj7i8g5d2/N5YM8H+QH6Oq/oZ0sGhK8XPZ/We/VOyTrjG3V06A73KAADQBLgtWryIZWUZcmP+nfrxsZ3/mtl+d0bHKd39Wwyc5nNwYXr/ceHurEqtKL36v/g2WQb91tfF8/Tw9/ATRilWtPbI3Vx0/5h2wsTRI0eJMR6j1SUyf9stSFPaT5eWmkZS6rbUksRi9oGISq2qjFLSOik/3NGelxmQnDCMK8nMzRfq3E3PjclkpeZa9AtK8RDmk5adkb4hhZWaU3Z2Lwwuon8ufdOdyrsyYzK7tfa4272U1snckym72GpfddmQSlon43iG1cWe6Jaelk7qlF/UpRy6w0rNVT7rlpOTI8wqPT7zyxxWaq4yxMAXO/OLNL1O5sF0ry7NCtppaZ2sbRm6TJkfaItbJGVriuxXc9OYWuTO97ftt0ix/RbR5hZp87U8pWdmqCpVfDIzO5P+ucwt6eWFMi87cKRF3Jq5lQ/T0zq2WmSSO22Rsgul1lpE/5w7a5FU6y0SamqRjC9SZVvEJ9w3L6KQ1sncmaVLu8s+EBG3iPaHgvy4PPaBiMpT1CL7rbaIYnyp/RbpX7WPmKfz53729PSSFJKUuTlNvkWCRS2y20qLeLvTFsnKyirKs7oBFOZrU9PJASLtenmrA/IrW/GAslJ/5zKpk5py02qLtBPvI/ItovdRmhb7W/kWcfdXlw4qp3Xyj+YWXJEZ/t3N083UIvust8gE1iJ3itKstUjQgJa0RVIz0qwdtVRd1fyrZW/NKJMbbF/cIpIUF3fVoFdICg9naS6Uyo+6Orn0Cq1Tdt76PvI820dstIg+TGHaRzbJt4jBT2W3RdQBQouEhLRh085m5xpXn3cxS9PJWc9JSYjHvY/0vR1f9RJWfW7sB+M20AekE3892TvE7LaxUiM/lF4zH4/+A/rR1KpTECs1p/JQ8Trte4SzUgu9Oj9A69yn6cSKLDTvGkjr9O3aixVZCGkbTOuQ5OErP5aWX5APr+Mb6M1KzZFdjtcJDm7FSi3079WX1vGPDGBFFnr4dKF1ekQMYkUWOgyMoHVIYkUWfAN8eR2Nv/xXE7dI6/taslIJpZLX6dDb6siMvEW6eXVmRRZ4i7SNCA1tH8JTYIvm4snu3bvTau4a+XNGR1pE3UzN69hqkZ59aJ2Azs1ZkQXyjWidnpH3syILHfqZWkSpsLL9Bzfjdby85fdYUs7rkPqs1ByZP69D/i4rtUCWltax0SLkW/NZiVPnLvdJSmgia5X9S3OkFXgd0jqs1BxpTVqBtK+4uUkSbwBk26DVQloYz+jldO3AGpdsdazIAtlWaR2SyDbMSs2RbZ7XIfsCKzVH9h1eh+xTrNQCr0P2TVZkgezRtA7Zx1mRBXJkYLPq1ZcVWSDbM6szoB858rBSc+IWkaROndgRRpyGBzfj4/iSNLHoNs93696D1iH7L5u7BXIcpnVstAg5ntM6JJHjPCs1R+ICr2OtRciBmnzKJuqAnYirCozqGbRZ/EyT5S90a8xj6Dtv3ZxKu6wXNls1oz2LwaYR6ZWqITnL8eQUAEDj1WlXHB/Hl6TR07/neXXFvTUYuf37uGNmPiGMS99+xtanw0kI9O6zY/B7g9lntTZ46Tn6rDIfiF4yIj0G4gUAgKbBfsSVjEtfkrzGKRe4AAAA9xR793FFt1QBAACgxuzdx23ez6eiAm9RBgAAqCV717h5F3879yZ9GQVPGK0PAACguuxd45rfxMWtXAAAgJqx/+QUAAAA1J79iFu3b3kEAAC4N9iLuIbczd+0EV5xnLjJw0t4R0/neXsl4/wAAACAXfafnKq7tzwCAADcO+w/OVV3b3kEAKgXwcWFPX2VPCnzcnheY2B1AJzO/n3cOn3L4401E8Q3iTnJzWMAACdqcz1vzqPrePpo1g6eb/tbBqsE4Gz2I24dvuUxKWZJi9V0tuJ7w+QyetXyFsLNY332I1sO4J4xAAA0Afbu4+bGfqz+sK5iXnj0V1PbsbyISptyKXqMcPNYGThnRRkfxQ8AAKDxUpLrS5a1ggTdtyLHfZRXrui2LPnSAic/RWXIXT+q89zDufNP6j4cXDU6ZlLMprxpM/oIk4ZLKz9v/gYdsG/JoiVL3lvyYYsPvHJkrrJLQ3Rei9kAkxXby90Oyt2NUSmUa9kX0B9XKr/U0bzUWrVSJYwhpbqqrlwlM/w14TbfW99DGD3boDco5soMo03oJnt6jmWr12OhUpcl8+cqRyvdn2Rf3NpiO/TViOostibHq3SBlXHUX9CohrE/YZhbppDbQMSLXbJY65mqoXmx+mqRoKDWtITK02Y39zWNl6wtLtCVCKeQtWkRTUtN2TJW3gBbxHu5pihBS/NiPhG+xQvYV65li3gu99e1KCEZR76aRGJCYvsImTE4ndIiGi9PX29/WkhJNoDsbKHTuJa7dgPcR6rVIja+miOLLa4jIdu4pftVml1WrtucdLB1bovMnDWTTTub/YhrkhQzsePcfZW6KZ/fomPqOdH+f77iO381669Oinnu7MP08vfGmgknH9srjrgrQ/4lu6bajAgZf2QyzZ+Yc/S39ddoXozsli9mvkzzcZ9cPfnaMZqXmJb0oneYMPB1xqn0PUO+pYUSj+4dFzZeGNO+Qlu+yW8DLZQYuPT+Pgv70/x/O27W/lFI82IRT3WM+vpRmj/05IHEHX/QvJj/fQFT46bR/MUl5y4sPkfzEi+XzlVphE6LxF0Jhx7/nhZKPP7zk0EDhRHUtbcK/xu5mRZKDNs4sutL3Wj+84AN5QUym3j313sOXjWM5ncP/TbzpExHhLhFTr56LG71VZoXUwd4TM9jG/f1tXHH5x2heQneIplnMnY/uIMWSvAWycrMMhhMR67rv9/o2sU0arqfn7+nl7D9bOv0VWG8TIRzqEW6BEy97kCLlMxRGcf0TtqTeHDSflooMen0lFYPCKcIRYnarRFf0kKJYetHdp3FWiQm4NOyApmhRcQtsnfErvRjqTQvFjw8ZMJR1iKn5h+/9tGvNC/m4e8RnV/VIhvijs+Wb5FnE17waS+EChstMnr32PCJMpF11869kx+fwCZEvu66peD3fDYh0n5Kh1Hbx9B87NQfEr65RfNifpH+T998jmRKS3SFhWbNKt4AlEply1YtSSZ5X9IPE76jhRK8RYqTi7aEf0ELJYatGdl1btU+0vzT8nyZFun2So8hnwyn+X0jd6UdlWmRVkOCJ514guattYjaXz09fxbNX/8s7vjL8i3yTPzzvh39SCb7XObOQdtpocSonY+1nywcuvU6/UbPtbRQov/igf0WDaT5r7ttKfjNTotIHDt2YvjwoWyiyi/LLpx79yybMDejcJa7rxAFbbTIxJNPtB4cTDI2WmTIx8O7vcqGdv2i1UbZU7f7Zncfum4EzVtrkZYPBk8+xVqkLti/j2sSHv3BR1Hk//v+3z+d0s9Mx5+n+Ujf27z3WO8b2jfmgDBgkSH3x11jI4VVDQAA0Lg5FHH5k8MLm61y4sNTHkPfeevmVD5nciFLY7AqMGr+gpwwjUqlCjo8bQx+iQQAAE2A/Sen3gjUhB4ZT58odnpn8uCl58RzJjGYZ+roLwIAANQLOxGX/jQo613WPw4AAAA1YzXi0hEL6DUu7fjlCePjAgAAVJfViNt53t5voiMwPi4AAIBTOPTkFAAAANSSfMSV7UzmCb3KAAAA1SUfcWU7k3lCrzIAAEB1oVcZAADAFexHXMnAefQZZvoRAAAAOMhexDXkbv6mjTBwXuImDy93UtB53l7xyHoAAHYYFK/9rOfpq8IePH9I5q29AE2WnYirz7uYpenk5PGCxJJiJrp78Qtojl9Yq/1GbUpkhQDQGOn1ig239Tzt8WnH89fT5UbLAWii7ERcVWBUz6DN4itafW7sr9nPO+XJKTKrD14pW323xHLk+fxy/6Ok2KAvLzxEBw4CAABo1Ozfxx0z84ntIRpV+xlbnw4nF53efXYMfm8w+6x2KuLO31k4nY48r3nOM0K0LPGHPxvhJVzjtlwqM8QbAABAo2M/4kp+KeTEnwZ5DH2HjkJfdmLF5cjnxX3XvWf/JNw8Nuh3l85ArzIAADQBbosWL2LZenJjzYTuv73y43Nt2LSRh7+HnzCSt6K1R+7movvHtBMmjh45SozxGK0uEZ7hknAL0pT206WlppGUui21JLGYfSCiUqsqo5S0TsoPd7TnZQYkJwzjSjJz84U6d9NzYzJZqbkW/YJSPIT5pGVnpG9IYaXmlJ3dC4OL6J9L33Sn8m4l+0DErbXH3e6ltE7mnkzZxVb7qsuGVNI6GcczrC72RLf0tHRSp/yiLuXQHVZqrvJZt5ycHGFW6fGZX+awUnOVIQa+2JlfpOl1evaBiFeXZgXttLRO1rYMXabMo3TiFknZmiL71dw0pha58/1t+y1SbL9FtLlF2nwtT+mZGapKFZ/MzM6kfy5zS3p5ocxg+460iFszt/JhelrHVotMcqctUnah1FqL6J9zZy2Sar1FQk0tkvFFqmyL+IT75kUU0jqZO7N0aXfZByLiFtH+UJAfl8c+EFF5ilpkv9UWUYwvtd8i/VmLpKenbSwQxni31L48v3XudfrnMjenybdIsKhFdltpEW932iJZWVlFeVY3gMJ8bWo6OUCklZ233yKpKTettkg78T4i3yJ6H6Vpsb+VbxF3f3XpoHJaJ/9obsEVmQfJ3DzdTC2yz3qLTGAtcqcozVqLBA1oSVskNSPN2lFL1VXNv1r21owyucH2xS0iSXFxVw16haQw/Wi61cV+XM32ERst8rz9FtGHKUz7yCb5FjH4qey2iDpAaJGQELN45ET2rnENueujguhDTELqvlwYKN55SLhd2GyVZGwi4f7uuA30DyX+erJ3iHAdzCk1SpYz18zHo/+AfjS16hTESs2pPFS8Tvse4azUQq/OD9A692k6sSILzbsG0jp9u/ZiRRZC2gbTOiR5+GpYqTm/IB9exzfQm5WaI7scrxMc3IqVWujfqy+t4x8ZwIos9PDpQuv0iBjEiix0GBhB65DEiiz4BvjyOhp/+a8mbpHW97VkpRJKJa/TobfVkRl5i3Tz6syKLPAWaRsRGto+hKfAFs3Fk927d6fV3DUy522EIy2ibqbmdWy1SM8+tE5A5+asyAL5RrROz8j7WZGFDv1MLaJUWNn+g5vxOl7e8s86knJeh9RnpebI/Hkd8ndZqQWytLSOjRYh35rW6dvX6obUOZS1GklkrbJSc6QVeB3SOqzUHGlNWoG0r7i5SRJvAGTboNXI1sL+pQXeImSrY0UWyLZK65BEtmFWao5s87wO2RdYqTmy7/A6ZJ9ipRZ4HbJvsiILZI+mdcg+zooskCMDm1WvvqzIAtmeWZ0B/ciRh5WaE7eIJHXqxI4w4kSOhOxfWiDHT1rHRouQ4zCtY6NFyPGc1iGJHOdZqTkSF3gday1CDtTkUzZRB2xG3KSYiepQ9afZvEtZvz/klWZeTuvmTYr58+uxO6Z3pOH8zVPl0hHplaohOcvx5BQAADQBtiLu/m1n/1JUYhbwwqN3Ze7NXH2KTdZSePSeihIezj8crLYckR5D8wIAQNNgNeJa+xWQ5e+FAAAAwC5793EBAADAGRBxAQAAXMFWxE399CH2iLJ5mvIxXswGAABQPVYjro0hcjE+LgAAQHWhVxkAAMAVEHEBoI7p9dFJv8umSfHJrA7APQARFwDqWKVh4J+OyqbsC/LvIwRokhBxAQAAXMFOxNXnxr4RqBE/qOwVNg+vvwAAAKgumxHXkLv+2ZtPppo9sezkB5WTYia6e5FA/lRMAisxKjuxggZ4STkAAEAjZSvi6vMuFvTuXXc/BBLGCHqlbPXdEr0++5EtB/ilMylftbyFMD6ueTkAAEDjZSviqpr3a6m76dzh+cQq4s7fWThdGIheGah5zjOiallU2pRL0WNo+ZwVZfHprBwAAKDxUuoNMiP3miTFfByZ11v7Zp2+8qLsxIq3VX/6cHDV6JhJMZvyps3oI0waLq38vPkbdPyiJYuWLHlvyYctPvDKkVma0hCd12I2wGTF9nK3g3IvxlIplGvZsIj640rllzqal1qrVqqEMS9VV9WVq2SGvybc5nvrewijZxv0BsVcmWG0Cd1kT8+xbPV6LFTqsmT+XOVopfuT7ItbW2yHvhpRncXW5HiVLrAyjvoLGtUw9icMc8sUchuIeLFLFms9U2WGyK2vFgkKMhv8PE+b3dzXNF6ytrhAVyJ0m9SmRTQtNWXLWHkDbBHv5ZqiBC3Ni/lE+BYvYF+5li3iudxf16KEZGq5j4gX2yktovHy9PX2p4WUZAPIzs4g/63lYjfAfaQuWsTaYovrSCQmJLaPkA6wWrpfpdllpa/SSQdb57bIzFkz2bSz2Ym4p94dOHTnE6+nLf4oj31PTbs5B28481bujTUThuQsNxuVLynmubMPfzW1HcmST08+tlcccVeG/Et2TbUZETL+yGSaPzHn6G/rr9G8GNktX8x8mebjPrl68rVjNC8xLelF7zBh4OuMU+l7hnxLCyUe3TsubLwwpn2FtnyT3wZaKDFw6f19Fvan+f923Kz9o5DmxSKe6hj19aM0f+jJA4k7/qB5Mf/7AqbGTaP5i0vOXVh8juYlXi6dq9IIHQWJuxIOPf49LZR4/OcngwYKI6hrbxX+N3IzLZQYtnFk15e60fznARvKC2Q28e6v9xy8ahjN7x76beZJmY4IcYucfPVY3OqrNC+mDvCYnsc27utr447PO0LzErxFMs9k7H5wBy2U4C2SlZllMJiOXNd/v9G1i2nUdD8/f08vYfvZ1umrwniZCOdQi3QJmHrdgRYpmaMyjumdtCfx4KT9tFBi0ukprR4QThGKErVbI76khRLD1o/sOou1SEzAp2UFMv1O4hbZO2JX+rFUmhcLHh4y4ShrkVPzj1/76FeaF/Pw94jOr2qRDXHHZ8u3yLMJL/i0F0KFjRYZvXts+ERh19WXVm70WkcLJfovHthv0UCa/7rrloLf82lerP2UDqO2j6H52Kk/JHxzi+bF/CL9n775HMmUlugKC82aVbwBKJXKlq1akkzyvqQfJnxHCyV4ixQnF20J/4IWSgxbM7Lr3Kp9pPmn5fkyLdLtlR5DPhlO8/tG7ko7KtMirYYETzrxBM1baxG1v3p6/iyav/5Z3PGX5VvkmfjnfTv6kUz2ucydg7bTQolROx9rP1kYDlWv02/0XEsLJcxapNuWgt/stIjEsWMnhg8fyiaq/LLswrl3z7IJczMKZ7n7ClHQRotMPPlE68HCmPY2WmTIx8O7vcqCyBetNsqeut03u/vQdSNo3lqLtHwwePIp1iJ1weZ93NzY42Ur9dcWiF/36Nwnp0hAXdhslWQQXL1vaN+YA0JvtiH3x11jI4VVDQAA0LjZirh1Linmz6/H7pjekT6W/Oap8rITK56KSVAFRs1fkBOmUalUQYenjanTDm0AAADXsPnkVGDUWxOPkUDIpp0uPHpPRQm/ev5wsNpj6DvfRAudHiRDC+kkAABAY2enV/kvExetGoI3YAAAANSWnWtcywH7MFQfAABADdTrfVwAAIB7hr2IW/UWRvQqAwAA1IbNiGvI/ezfitV3SypyDi7/ywmhVzlxU8Tj0ehVBgAAqC6bT07lXczSdBLetsiFR38Q+gWucQEAAKrL5pNTVe9VrusXLAMAADR5NnuVlYHPP5XWKXLecV3g0K7bhVdSKFXRZa+gVxkAAKC67Dw55TH0HfpzoM7z9tJfB0neyAgAAACOsBNx65whd31UkOVrrfiI9Gq/UZsSWSEAAEDjZSfi8sj3VEwCmbyxZgLNOEdSzER1qPrF93s3YwVcfrn/0RLhkrq88BAdOAgAAKBRsxlxDbmbv2mTrBN+FOTh5U4KOs/bOyPjfac9q2x8r/KMETLLEH/4sxFeQqRvuVRmiDcAAIBGx1bElfl1kKv0nv2TEOkN+t2lM9CrDAAATYDbosWLWNaC0qtD4aXl6f3HhRdf/jYlYkp3f31u7M6D/ac9JowV7zQFl38p7dk3WBi4m/Pw9/AzFrT2yN1cdP+YdsLE0SNHiTEeo9UlwgW3hFuQprSfLi01jaTUbaklicXsAxGVWlUZpaR1Un64oz0vMyA5YRhXkpmbL9S5m54bk8lKzbXoF5TiIcwnLTsjfUMKKzWn7OxeGFxE/1z6pjuVdyvZByJurT3udi+ldTL3ZMouttpXXTakktbJOJ5hdbEnuqWnpZM65Rd1KYfusFJzlc+65eTkCLNKj8/8MoeVmqsMMfDFzvwiTa/Tsw9EvLo0K2inpXWytmXoMmX6PcQtkrI1RfaruWlMLXLn+9v2W6TYfotoc4u0+Vqe0jMzVJUqPpmZnUn/XOaW9PJCmXGxHGkRt2Zu5cP0tI6tFpnkTluk7EKptRbRP+fOWiTVeouEmlok44tU2RbxCffNiyikdTJ3ZunS7rIPRMQtov2hID8uj30govIUtch+qy2iGF9qv0X6sxZJzUi3to+ouqpNG9vmNPkWCRa1yG4rLeLtTlskKyurKM/qBlCYr01NJwuUVnbefoukpty02iLtxPuIfIvofZSmxf5WvkXc/dWlg8ppnfyjuQVXZIZ/d/N0M7XIPustMoG1yJ2iNGstEjSgZVWLpDnSItlbM8rkBtsXt4gkxcVdNegVksL0o+lWF/txNdtHbLTI8/ZbRB+mMO0jm+RbxOCnstsi6gChRUJC2rBpZ7NzH3fMzCe2h2hU7WdsfTpcpVR599kx+L3B7LM6Q+L6B+M20J//Jv56sneI2ljMKDVKljPXzMej/4B+NLXqFMRKzak8VLxO+x7hrNRCr84P0Dr3aTqxIgvNuwbSOn279mJFFkLaBtM6JHn4alipOb8gH17HN9CblZojuxyvExzcipVa6N+rL63jHxnAiiz08OlC6/SIGMSKLHQYGEHrkMSKLPgG+PI6Gn/5ryZukdb3tWSlEkolr9Oht9WRGXmLdPPqzIos8BZpGxEa2j6Ep8AWzcWT3bt3p9XcNTLnbYQjLaJupuZ1bLVIzz60TkDn5qzIAvlGtE7PyPtZkYUO/UwtolRY2f6Dm/E6Xt7yHVOknNch9VmpOTJ/Xof8XVZqgSwtrWOjRci3ZrPq2YcVWSBrj9UZ0I+sVVZqjrQCr0Nah5WaI61JK5D2FTc3SeINgGwbtBrZWti/tMBbhGx1rMgC2VZpHZLINsxKzZFtntch+wIrNUf2HV6H7FOs1AKvQ/ZNVmSB7NG0DtnHWZEFcmRgs+rVlxVZELcIOfKwUnPiFpGkTp3YEUacyJGQ/UsL5PhJ69hoEXIcpnVstAg5ntM6JJHjPCs1R+ICr2OtRciBmnzKJuqAnYgrGT6orgcOko5Ir1QNyVmOJ6cAAKAJsBNxXSE8ekYfdm5rOSI9fv4LANViMCgMelMSSkR5gHpkNeLqc2PfCBTGoheeFhaNIGT521kAgIbjWI7v0jg3nr4pv4/nDSQaA9QfKxHXkLv+2ZtPpgr9ySkj96nGpq6+W0LyFTkH2y77HC9YBgAAqC75iKvPu1jQuze9ZevebcDycSPob4RUgVHdRlxKQOcMAABANTWA+7gAAAD3AERcAAAAV7AacVM/fYg+KuXeYvSC94fSPElTPsajBwAAANUmH3ElP8MVp7r+SS4AAECThF5lAAAAV0DEBYAmpefZhMe2n5FNeAkG1C9EXAAAqKGPrhueOKnn6bOCjjTz2s84u5FR3xHXkLs+KsjyPVaSkfABAKABupRv+C5dz9PWspY0cyAbz9jKqNeImxQzUR2qfvH93uajmOhzY1ctbyGMj6vPfmTLAacNgA8AAFB/6jXihkfvqSiZMUK6DCptyqXoMcJbrpSBc1aUxaezcgAAgMZLqa/3ZwmSYjblTePDBwlEJYZLKz9v/gYdsG/JoiVL3lvyYYsPvHJkfp9UGqLzWswGmKzYXu52UK5PQ6VQrmXDIuqPK5Vf6mheaq1aqRLGvFRdVVeukhn+mnCb763vIXSGG/QGxVz50R10kz09x7LV67FQqcuS+XOVo5XuT7Lvbm2xHfpqRHUWW5PjVbrAyjjqL2hUw9ifMMwtU8htIOLFLlms9UyVGSK3vlokKKg1LaHytNnNfU3jJWuLC3QlQrdJbVpE01JTtoyVN8AW8V6uKUrQ0ryYT4Rv8QL2lWvZIp7L/XUtSkimlvuIeLGd0iIaL0/lXa/AS/I/YSwbrc/OziCZWi52A9xH6qJFrC22uM4PHo/s8WlH82LKMt3HRVtpvnS/SrPLSl+lkw62zm2RmbNmsmlna6AR97mzD381VWjFG2smnHxsrzjirgz5l+yaajMiZPyRyTR/Ys7R39Zfo3kxslu+mPkyzcd9cvXka8doXmJa0oveYcLA1xmn0vcM+ZYWSjy6d1zYeGFM+wpt+Sa/DbRQYuDS+/ss7E/z/+24WftHIc2LRTzVMerrR2n+0JMHEnf8QfNi/vcFTI2bRvMXl5y7sPgczUu8XDpXpRE6DBJ3JRx6/HtaKPH4z08GDRRGUNfeKvxv5GZaKDFs48iuL3Wj+c8DNpQXyGzi3V/vOXjVMJrfPfTbzJMyHRHiFjn56rG41VdpXkwd4DE9j23c19fGHZ93hOYleItknsnY/eAOWijBWyQrM0s8RMz132907WIaNd3Pz9/TS9h+tnX6qjBeJsI51CJdAqZed6BFSuaojGN6J+1JPDhpPy2UmHR6SqsHhFOEokTt1ogvaaHEsPUju85iLRIT8GlZgcxYIuIW2TtiV/qxVJoXCx4eMuEoa5FT849f++hXmhfz8PeIzq9qkQ1xx2fLt8izCS/4tBdChY0WGb17bPhEYdfVl1Zu9FpHCyX6Lx7Yb9FAmv+665aC3/NpXqz9lA6jto+h+dipPyR8c4vmxfwi/Z+++RzJlJboErfe+uOc/PMf/f82sHUbYftP3pf0w4TvaKEEb5Hi5KIt4V/QQolha0Z2nVu1jzT/tDxfpkW6vdJjyCfDaX7fyF1pR2VapNWQ4EknnqB5ay2i9ldPz59F89c/izv+snyLPBP/vG9HP5LJPpe5c9B2Wigxaudj7ScLw6HqdfqNnmtpoYRZi3TbUvCbnRZ56Yz+qxSZINLOSxk/lg1o/8uyC+fePUvzEjMKZ7n7Cgd/Gy0y8eQTrQcLY9rbaJEhHw/v9iob2vWLVhtlT93um9196LoRNG+tRVo+GDz5FGuRulDfT07J0fuG9o05IIxQZMj9cdfYSGFVAwBAg+NdnPdkZRpPE4tu08zQykxWA0QaVsQtO7HiqZgEVWDU/AU5YRqVShV0eNoYvOIKAKBhmrTu/Min9/I0evr3NDPmzcOsBog0gIgbHs27lD2GvvNNtNDpQTL0pZJ0EgAAoLFriL3KAAAATQ8iLgAAgCsg4gIAALgCIi4AAIArIOICAAC4AiIuAACAKyDiAgAAuAIiLgAAgCsg4gIAALhCPUdcayPP83K136hNiawQAACg8arPiGtj5Pn8cv+jJcJbHssLD9GBgwAcZDAYdmS14Omb8vt4PkGLl3QDQL2pz4hrY+T5+MOfjfASrnFbLpUZ4g3AtriMfJ7Ek8k60aCQAACuVc+9ylGd5Yfi6z37J+Ha16DfXToDvcoAANAEuC1avIhlXa/g8gdXWk7p7k+yN3ctu91pWt8A+oEwLLafcTDj1h65m4vuH9NOmDh65CgxxmO0usRd+MycW5CmtJ8uLTWNpNRtqSWJxewDEZVaVRmlpHVSfrijPS8zIDlhGFeSmZsv1LmbnhsjP8pji35BKR7CfNKyM9I3pLBSc8rO7oXBRfTPpW+6U3m3kn0g4tba4273Ulonc0+m7GKrfdVlQyppnYzjGVYXe6Jbelo6qVN+UZdy6A4rNVf5rFtOTo4wq/T4zC9zWKm5yhADX+zML9L0Opnhpr26NCtop6V1srZl6DJFtwSqiFskZWuK7Fdz05ha5M73t+23SLH9FiksLGyeeS1Cd5umsMLkDhUsH6TPKygQ5kNS5pb08kKZwfYdaRG3Zm7lw/S0jq0WmeROW6TsQqm1FtE/585aJNV6i4SaWiTji1TZFvEJ982LKKR1Mndm6dLusg9ExC2i/aEgPy6PfSCi8hS1yH6rLaIYX2q/RfqzFknNSLe2j6i6qk0b2+Y0+RYJFrXIbist4u1OWyQrKyu3WUH5NZkByQURytR0skBpZeftt0hqyk2rLdJOvI/It4jeR2la7G/lW8TdX106qJzWyT+aW3BFZvh3N083U4vss94iE1iL3ClKs9YiQQNaVrVImiMtkr01o0xusH1HWkTprqh4SEHrpB9Nt7rYj6vZPmKjRZ633yL6MIVpH9kk3yIGP5XdFlEHCC0SEtKGTTtbvd7HtTLyvD439oNxG4RyhSLx15O9Q8x6ApUaJcuZa+bj0X9AP5padQpipeZUHipep32PcFZqoVfnB2id+zSdWJGF5l0DaZ2+XXuxIgshbYNpHZI8fDWs1JxfkA+v4xvozUrNkV2O1wkObsVKLfTv1ZfW8Y+sOnOx0MOnC63TI2IQK7LQYWAErUMSK7LgG+DL62j85b+auEVa39eSlUoolbxOh95WR2bkLdLNqzMrssBbpG1oW89Dbjx5H3Pn+eCEFt27d6fV3DUy522EIy2ibqbmdWy1SM8+tE5A5+asyAL5RrROz8j7WZGFDv1MLaJUWNn+g5vxOl7eHqzUHCnndUh9VmqOzJ/XIX+XlVogS0vr2GgR8q3ZrHr2YUUWyNpjdQb0I2uVlZojrcDrkNZhpeZIa9IKpH1JK7NSCyFhIbQa2VpYkQXeImSrY0UWyLZK65BEtmFWao5s87wO2RdYqTmy7/A6ZJ9ipRZ4HbJvsiILZI+mdcg+zooskCMDm1WvvqzIgrhFyJGHlZpzpEXIEY/XIUdCVmqBHD9pHRstQo7DtI6NFiHHc1qHJHKcZ6XmSFzgday1CF1sNlEH6vU+rsXI89IR6ZWqITnL8eQUAAA0AfV8H1cy8rzliPRZ7/YwVgQAAGjc6jniAgAA3CMQcQEAAFwBERcAAMAVEHEBAABcAREXAADAFRBxAQAAXAERFwAAwBUQcQEAAFwBERcAAMAVEHEBAABcoZ4jbtmJFSql8P7kp2ISWJGRtXIAAIBGqj4jrj43dtXyFsI4uPrsR7YcOF414Ju1cgAAgMZLqTfIjCPoIkkxz519+Kup7UjWcGnl583fYMMEWSlfsmjJkveWfOj9gVexpzBtrjRElzuzkOYDP/XzTJUZQk7vrk//Kxte0ft8iP9+mcE4idS/ZbGcQtHmPfmB/wrHehQPSKV5a3X0o1UZD7CBKlv+K0BdLDMYmWSxNakyY0iVttDlvaql+dZnWqkOyjdZ2t+yacbBrxbynvwIegVj1fyrBf+jhapC5rSscrSSfzVri60LKauLFrG72B06dWxxUn50vJzw/DRFSklJCck7sUXcDhpoXoIvthM3Nmst4sj278hXM7gbxC3it19meFSCb2yEIxuStTriDan5J76eOTKLLdmQZBe7wrsi60/C4LJeXl5tFKEtkuQHrMwZkvfHzVsk44J9xJG1Lf5q1nbtOmoRR45apEW8cuwfbG23COHgPuKsr1b7Fhkx8uGRDw1jRc5Fh+ipn5S4aeMlHc1XXvzPxgQ75X9d8Fe20AAAAHVm0d8W0bjj3NRQrnFvrJlw8rG9lte44vIjPx0fNem9/33tfrVafuRqAACA2qujy9z6jLj63Nh/v5DwzM5ZbdW5a8ds67573jBjB4a1cgAAgMarPp+cUgVGzV+QE6ZRqVRBh6eNIWG17MSKp2ISLMsBAAAau3rtVQYAALhn1Oc1LgAAwL0DERcAAMAVEHEBAABcAREXAADAFRBxAQAAXKFpRlzLgRBurJlAS948Jf9qN3mG3PVRQWb/xLLEERb/ii9PtYdqsJgV/7Jqv1GbElmhfebzOfXuQDoTkrzC5lXjXdbWv1q111JSzER3L/IPTeukZmvbYj41X9sWs6rh2jafT83XtvWvVo21VDWT6n0FK2zsa9Va25bzqeGqtphVjde2ja9W7W3Sckuu2bZtfXer1tq2nE+N17ZkVvV/JLHYR2q4qutGE4y4MgMhJMVMvr5QeMmWPrvrkk8d3QhIy6lD1S++37sZK5ApcYTcfJa0WC0sj0E/I+P96h1wLRYgv9z/aIkwq/LCQ+ylXXZZzGfw0nN0ecgq2vBulKO/gZb7ajVZ1cZW++CVstV3yTcxtVoN1rbsfGq2tmVmVaO1bTmfmq1t2a9W3bVNZvJxZN5fikrIv9Il/m/OqxvuWLzLltT5v7dPsQmbSE3Lfa0Ga1tmPjXbsOVmVeO17ZzDCCG3m9Rg25adT022bbm/XrO1bTmr+j2SkFZzymGk7jTBiKvSplyKHtPWQ6FQBs5ZURafrii7nTb66f7CZ8rAhyfvJyUOCY/eU1EyY4RoFVmWOEJuPvQdltUmtwDxhz8b4SWcCbZcepUV2WX9ixh++bJ89BQ2YZfFfGq4qhWKirjzdxZOp62mec4zgsyyRmtbdj41W9sys6rR2padD1WttW05nxqsbTKT+KOv0uOgKjBq4vg9h1LZRQD5UvT65q3IcQveH+rIF7Tc12q2tmXmU7MN28qsqGqtbacdRgi5I0ANtm3Z+dRk25b76zVb2za+SL0cSWR3/5qs6jrTUJbDuaI6B7OckUe7Nge3XRByhtwjO04by+pb1THu4NCVjp4GWtF79k/CmbhBv7t0Rm07CQ25X51rW40zXAs1XtUeQ9/5cLDwuuyyEysuRz4v7DM1Ij+fGq1t2VnVYG1b/WrVXNuW86n9ht2+55DLqeU31kbHvZdGvhS56s1cfeo/8d8t/8uJrHd7sEo2SfY1QY3WtuV8arxhyywSUf1tuxEcRggnHUmceRgh6ulI4qzDSN1pmhE39gY7I7p5Jlb4X3j0rq7LyEap9n86edDcSLn90dWUgbNjs8n2PfrEG9XonpLjHeZDN6wBY6aQo6exrIaqd1oqq3ar+saaCaFHxtN9pjak86nF2pbMqsZr2/Kr1Wxtm82n1ht24q8ne4eo47XtpvQTZkiuev/3n4PpRw6S7mtEjda25XxqvKplFqlGa7sRHEYIJx1JnHgYIer3SOKsw0hdaIIRV+8b2jfmgHB3ypD7466xtKk6z9tLNkpyCu9bMbaW15S1R86/+F39SN/b1eiesiDctxjHbsXRo6exuEZqfVpK1XhVk/1kYbNVDl5a2SCZT23WtmRWNV7bMl+tRmvbcj7VXdvu3QZEjviEHprJ19mzb+KoEGG17LhoPMgacjev3yFkHGO5r9VsbVvOp8arWnb3r8HabviHEcJZRxJnHkaIej2SOOswUlfIV2p6qfT4P+i3m/L5LXGJpt0c+nRANZJosF6rJY4k8391YqHxFoVoCauRzGfFv2yLv1/hhQ4li0Waf7L634skueWp9qpO3DTezTQauWlJqru25eZTw7UtN6uarG0ri1TttW19eaq3tqvm4+b7CBt8Wp+99pFAUwmd7LaMdjPaTnyF8HVbs7VtOZ+arGpjkl2kaq9t64tUk8MISZZbcnW3bZosdlvJQjqa5HZbotqHEZIsFqkGa1tIcotUs22bMi1GzVZ1HSSMZAAAAOAKTfM+LgAAQEODiAsAAOAKiLgAAACugIgLAADgCoi4AAAAroCICwAA4AqIuAAAAK6AiAsAAOAKiLgAAACugIgLAADgCoi4AAAAroCICwAA4AqIuAAAAK6AiAsAAOAKiLgAAACugIgLAADgCoi4AAAArqDUG/QsCwAALpR5JiNx1x+JsbdLk7W6HF2zUG//Dv7txodHTu3kHebDKjVFGeWKr28ZvsvQxxcrMnWGVhplgLvigQDlS11U/fxZnSYJERcAwNW0twrP/O+pxB1/sGlzan91t7k9+i8a5OblxoqaCn2l4pObhoW/VeqsRJ5xwap/9VVFNGOTTQx6lQEaq1PvDlQpVTR5hc07XsrKrSH1NyWyPNSj5H1J3/b/2lq4JcoLyi//36XdD+0sTi5iRU3CnTLF8COVf75mNdwS36Xre/9QsTuNTTYxiLgAjdjGBL3eIKSS4w+87+OFgNrwZZxK/2HSd2UFZWzaupyzmd+N2VOhLWfTjZy2onLykcpz+QY2bR2Jxy+cqThdyCabEkRcgCYhPHrPrbXv/+cMnSo7sYJe+6r9RpEwrM+NfSNQM3TZhZcjVE/FJAg1DLnro4J4BXANXZHuh8nfKRy+lVfwW/7xV46yiUbujfPKX7X2wy0lBN0TlRlN5GTDpK4irhP7r+6drjByWPy/t0+xCYBq0vuGvhT/6x1y7ZQUs2p5i2SdcO1b/uvzOa9uSPWJWpmrO7GwP7km/iY6Qgi3ozrHvZdGKugS/7e404d2e6TBKS4vvajL0rEJx8RvvpF5JoNNNFrkgvWrlOo9M3S7xPD3S03tMSPrEdeQu/bRNeL9kMSDD8ZtEPbnWquLICo/z6SYie5ekhN5fvpP0punpCdRkosDil4iSAo5y39yY80EWsITu7AwIosq+ZQkcYVqkV02vkjWbu/ZXgkS985JT6Omat4vMNJDyIVH//m7WW2NWUXYBJ+KigTJgSt574fd9304WE2yqsCo0asO77jY5K4masfGTsr3OJIk+xfdraztUBXFFXFrr7KJ6rjy719Yru7V4IvbPjxSG+JqEju/SNHrK1m+aWjKvcrCdtB39uPxJfRMn57Ik8L1D3keLRFO/ytyDkaO+MQsIIkuDvi5P/knq1tffTJVJ56Pidw/6TxvL5nk6frqcWNHRLD6CsXgped4+fyTwmxJEq48qk9+2ZJi+HcsOf7A2SnS8yRyQuA5x0CXWa/P7va3NjWO99Bw6PMu5sazljad86mC3vrtCi3kym6nXV81mFVQqrq+8h37AKpY3UkNuZ9OfabPRVZS/MuUy77Gnc7YSx96ZHzp8X+wWVi4c+h2eUFNzmzuHEzW23jWyKmq+8XtHB6NSNTcnlaT5Sdfem8myzcNNYq4STHd3jhDbwKRxE/oTJdN3ZfTEkJy/SdEQQfuJ8nOirM/TyOVNiV7bfyM9saJ8Gh6Ik8KT381ZZinsYLx7D4+XfhGH6uFDaVYOeWZnezigHza73+/Ip9WxJ2PP/oq/SdkPrTQ9j8RI4u3M2EBWwwH8HNM9l2Ma9v4iWD/P18Rb9Cyy3Zj/3Zx4eC+6w+lGvOUIffHXWOPXljAroGUgTO//u/9X8fSqExXJl0A0rLW1i00QGRj+L8HHxSaNSlm8vWF9MhIzqj+c18vVqOKR7s2z25LYhWMiV7vgl3ktKZQs3xUCJs09RAoA2fHZme924N9ICfzjPmhwWEkThfeKmAT9cTaF5c/PJr7pUiInTWTXODord9GoYbXuJGfPKT+NJvsqPwykRya+XWVfn/IihXGzpMa3U+SnxVnd55VyIl8WUkFm1Ao2vccQv6r9w198LkdNGiRP7Rn30RhGwqPfq38TbLReIf5sDhk/PTUpdnk0+TwmabjkSH3uvY1u/9ELH7bylavDGYT9qR++tDXY0+Rr0ZW7IiZu8XBVZb8spkLCg2+nCo6s07eu6prX7aHGJGdp9uIS0LHo/g01njtG1Mov26hwUmKeXLkkn8+LxzxyZbfvV9rWkyau+JHixuHYRNGrO/LT3CLk4uccrfoXkB2lonj94T1Xc7XWOd5ex08XylOKWa56iv8o56f3LX2xR05BOXUImhecuDZ5kakhhE3/tWf6EWb+Ezn6KeT+JnOO+8Yz/VqdD9Jflac3XnaRP7KKxk9tocIl3HefXbcv6NqViK0R45/GtkuiH1ALkD/36PKt6Lt/hOOxOBqXeCGzPyJrw3Zs0UJ2WXrPPbJtss+ZztGUsyfX4815mwJKDwn/C1jc7ClJefsh26MbGXMQ0P1coSxK0ip8hp25i9FJbTtPIa+89bNqbRcNTbVY8RSuiENGDOF1G+59Cpt3PKZrJvK97GPbts7twNOuGe0P+SVZsIDIo78DLrJkP3ijhwegXPCfVxy7Zhy8w7JhHZqS0vEanY/SXZWnO152pEUw+86FP8yhYRey1v99C6s6Q5NlVPvDiQXoLLh09o/IRe4aZMHsom6ZLZs4dHzF+SEaYyraGzq3H/M6B1i5xw8329gZLD5tRGhDGyqb35pGvgtN5JKkteI+y1MH11bMDs2m0diUsJ6Po29oLzOg35CGTgqPHpPhfCAiOUub4N3qDfLVZ9fh4bRQta/uI3DYwsly9RA34Ba/OOGx3rEVQb2GviZ+BpLpU35LLKn5flL4q8naYCkcddMTe8nycyKszdPjszcw8udTRiXkwQe8T1Och35/p4l+4+abk+SWM5vS/NrbjpJtydT/0kVG/+E9lr/eYCdaFd7lstGj61Cujon+XBPEk1NwibMv35JvKuQ5Yw72jdCJayxaxcb/e8QAOpO2YkVZg+LmO/ytrV6QLwfVoPaX+3XsZ5fN2z7i1s7PFJ9fBSaml7chfnfIxHXeP/v5XFVvfaG3PUv/2n00/2NE4pXVp+hh2xysD44/5Ep/dTu3QaY7jsmxdCbrzW7nyQ7K87+PDnxzJNiyHKSwEOuyFfN+oB/qc8XfyC+npZ8emTHaXp1aGN7svZPCHKBe2fh9Fr2seh9Q/naJt/ij4WdjTkTW9u68Tb54WljxFc/5Fzq4cn7R/Q3teynU585OzVKWM6wCW9eG8/WmPGJNmu/cwC4N5GjU8hbXfkhixwAP1l40G4fEtV2VDsSO9lEdbQdHaaqcchyEhtf3Ha4JVRuiifb1GT5yZee0LRubNlaC53n7b3+2inWOakKOvTCOb5O0/+STW+FurcYTS8ZySnP7J9KR3gJlb2Gnen19p9ItZrdT5KdFWd/nhyZ+cZ/7Yw0/h6352bvm8KDTuSfy3yppBj6U2Pyaek6Jf807r00oZPEGPVXDWFP8JIknOvZ/idEUoxTLnAla4OsefYBJbtsxnLhh8jG5bF84om0rGSZWR3jc8u/9DPOzVhOW1xm3QLck8j++J/479g+olRp2v9fn4s62a5US+7e7t3m2nqY2Zpe/9OH5eqP1S9u7RBkbla3mkTcF0NVJFo3JTUaOygpptu/u8StfIBNAgCAA3RFum0dNlfrtVORz3d+6MsoNtGYvXRGX63XTrXzUp4c5da6ttcsDUs991QAANw7ND6aR3eNc/y469+j+bDVI9hEI7dygKGnr6M3ZTUqxZdDm1q4JRBxAQBcp/Xg4Ed3j/Pwt/98R4v7W437boK7bxMJO77ubrtGug104NljEm53POTeJJ+fx4j0AACuhhHprb2FqmmPSI+ICwBQPzLPZCTu+iMx9nZpslaXo/MJ9/UN8203PjxyaifvMB9WqSnKKFd8fcvwXYY+vliRqTO00iiDNYo+vsqXuqj61fPPoOoWIi4AAIAr4D4uAACAKyDiAgAAuAIiLgAAgCsg4gIAALgCIi4AAIArIOICAAC4AiIuAACAKyDiAgAAuAIiLgAAgCsg4gIAALgCIi4AAEDdUyj+P2LxyaIPHpRjAAAAAElFTkSuQmCC"/>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21" name="Google Shape;333;p11"/>
          <p:cNvSpPr txBox="1"/>
          <p:nvPr/>
        </p:nvSpPr>
        <p:spPr>
          <a:xfrm>
            <a:off x="343187" y="143573"/>
            <a:ext cx="5947451" cy="346218"/>
          </a:xfrm>
          <a:prstGeom prst="rect">
            <a:avLst/>
          </a:prstGeom>
          <a:noFill/>
          <a:ln>
            <a:noFill/>
          </a:ln>
        </p:spPr>
        <p:txBody>
          <a:bodyPr spcFirstLastPara="1" wrap="square" lIns="68569" tIns="34275" rIns="68569" bIns="34275" anchor="t" anchorCtr="0">
            <a:spAutoFit/>
          </a:bodyPr>
          <a:lstStyle/>
          <a:p>
            <a:pPr>
              <a:buClr>
                <a:srgbClr val="000000"/>
              </a:buClr>
              <a:buSzPts val="4400"/>
            </a:pPr>
            <a:r>
              <a:rPr lang="en-GB" b="1" dirty="0">
                <a:latin typeface="Arial" panose="020B0604020202020204" pitchFamily="34" charset="0"/>
                <a:cs typeface="Arial" panose="020B0604020202020204" pitchFamily="34" charset="0"/>
              </a:rPr>
              <a:t>Other accelerator work</a:t>
            </a:r>
            <a:endParaRPr dirty="0">
              <a:latin typeface="Arial" panose="020B0604020202020204" pitchFamily="34" charset="0"/>
              <a:cs typeface="Arial" panose="020B0604020202020204" pitchFamily="34" charset="0"/>
              <a:sym typeface="Arial"/>
            </a:endParaRP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Tree>
    <p:extLst>
      <p:ext uri="{BB962C8B-B14F-4D97-AF65-F5344CB8AC3E}">
        <p14:creationId xmlns:p14="http://schemas.microsoft.com/office/powerpoint/2010/main" val="3014743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1"/>
          <p:cNvSpPr/>
          <p:nvPr/>
        </p:nvSpPr>
        <p:spPr>
          <a:xfrm>
            <a:off x="388144" y="1068763"/>
            <a:ext cx="5468447" cy="315441"/>
          </a:xfrm>
          <a:prstGeom prst="rect">
            <a:avLst/>
          </a:prstGeom>
          <a:noFill/>
          <a:ln>
            <a:noFill/>
          </a:ln>
        </p:spPr>
        <p:txBody>
          <a:bodyPr spcFirstLastPara="1" wrap="square" lIns="68569" tIns="34275" rIns="68569" bIns="34275" anchor="t" anchorCtr="0">
            <a:spAutoFit/>
          </a:bodyPr>
          <a:lstStyle/>
          <a:p>
            <a:pPr>
              <a:buSzPts val="1800"/>
            </a:pPr>
            <a:r>
              <a:rPr lang="en-GB" sz="1600" dirty="0">
                <a:latin typeface="Arial" panose="020B0604020202020204" pitchFamily="34" charset="0"/>
                <a:cs typeface="Arial" panose="020B0604020202020204" pitchFamily="34" charset="0"/>
              </a:rPr>
              <a:t>Water leak on muon collimator 2 found November 2020 –</a:t>
            </a:r>
          </a:p>
        </p:txBody>
      </p:sp>
      <p:sp>
        <p:nvSpPr>
          <p:cNvPr id="2" name="AutoShape 2" descr="data:image/png;base64,iVBORw0KGgoAAAANSUhEUgAAAnsAAAFOCAIAAABxCUxDAAAAAXNSR0IArs4c6QAAAARnQU1BAACxjwv8YQUAAAAJcEhZcwAADsQAAA7EAZUrDhsAAGKSSURBVHhe7d0JfBRF3jfwmUkmk5CTECAkkBAIh9y3yq0GRG5FUfEIKKcH6rO7PrL4LuDCwrO6u4LKKWIUYVGQU0QIyn3IJQgRIZgDct+ZhGRyzLzVU5Wanp6eI8lkcvD7fuqj1TVFp6eru//d1T1dSr1BrwAAAIA6pmL/BwAAgLqEiAsAAOAKiLgAAACugIgLAADgCoi4AA2OPjf2jUCNSql681Q5KwKAxg8RF8B5DLnro4JIpGSp+/I7ZewT1zj17kD+11suvcpKjW6smcA/eiomgZVWYTG+aoFtzAcAagwRF8BJkmImqkPnHs5lk0Tcwk6R846Xsqm6ZQz2Q5ddYJMKRc7/68WDJYmgXV/5juaJHdM7SuJo/LaVqyuGb/xuQVu1rfkAQG0g4gI4Awl4L/9pX6VO0W1Zsk6vN+grcg6+3lytu73uiQ9cEa7KTq4nwd7N95GNCcJfLz3+D1KY/8+3NiUK16/bVl8hk/NP6vhHRes/MZ0KGHKP7Dhd2e7hUSG25gMAtYSIC+AMyXv3HSkm/5+/4c9tPYQCVWDUq8tGk0zO1r30piy/UqQdvF5hxstf845oazduy06s4HVkrzgTfz1J/hvw9n9mtBcmPdq1Ge+mEXIKRUXc+Y/yyjXt5kzppyaT7t0G0FOBHRer/pZx4ae8/QxZchvzAYBaQsQFcIKy22nkApdHNarzvL3kMlH7/evv71lCJtllpfGCkkyO//vbQ+7GvtGijbgjetUQjWXQJRHac9hf2YSxm9fyDjH9W1nv9qCTN/ZvJ8tDL1spnW9YhJXdnVT+vtnQsSMiSN7ufACgxhBxAeqWd5iP2WWl8YKSxOb5T0fEb1tJrz6PlghduNdXjyP1v/rxd/oPKX1u7CcLD5IM7RPW67PXPhLodvvHQ6n0cxnkgrjrK98JPcPfLaAX3LaIupQlqjcfALAHERegzqkCo55+pRfJkGhKrxp9Zr86zFORnZJOCmmeoNeXiS8a+3OrqLQpCYXCfkouf4VeZVUQuSau1B6+nGq1/5leEL96YD/tGbZD1KUsVu35AIA9iLgATkDvd5rdHDW/Xzt41mukQs7Wvdv+fYB89NzDXWgdS+SamOWMaH81mxBJuXmH5URo/zN97unDwab+bUKjTU6QG7VE3KXM2ZgPANQYIi6AM4RNGD/Sm/x/1awP6B1W3hvMLmFphbiFi+Ir+e3eoNBg8l/+2DCN0Kruy4WJKrRHmmRYr3JV+ibaLEYS5J/TTuD1Vw6Jr0olj0qZPUgl16VsbT4AUFvifRgJCanmKXGT5WO9/B4tSfQ2LTHl81u0hP6CiBZyJLLychpl+T/kxLOlif6MxxL9WycW9mfTVVr8/YrwD43LzJfH7nyQkJBqk3CNC+Ak4dF7ylPWPhLIJoluy27Gr6H3aInIp98gcZRcO/IuXFVg1MqcNPE/ISHWshe387y9kkA4c9NSjzuFbMIBg5eeE4dtEj7p08iyXcoAUEcwIj2Ai9DeWuEVGZcaxqO/STETO87d1+VvDWV5AJo6RFyAOqfPjX0rctxHecJtVNmrWAC4F6BXGcB1Wvz9CsItwD0L17gAAACugGtcAAAAV0DEBQAAcAVEXAAAAFdAxAUAAHAFRFwAAABXQMQFMGFvNjamp2ISWClhPm687JjwlHjoeJLMZlJ/Tr07kC+S2cI7/L0I8UwsB+gFALsQcQEYElGEd0JV2TG9I4tAJCyN6iweN152THiCBGzx0PEEmYmzgpM+N/aNQGHAPssh620xxtShyy6wSePC0+8lzNB8PHxr34v+afFMFHELI4JGbUpkU7JquMAATRciLoCAhIdtq6+QDB08gL7HmI3qYxxBVvKR5eB3ZA50sCD+0n/2MuS4hR+cr7eQU3ZyPYmpdNw9vkj5/3yLBEs+iBAbFME4qoHsWPdn/r1AXJMOtFCpPfzyOFzpAlQDIi6AwGwMO/MR7vS+oRF+0hfFVOTHxwvDydviMfQdGnr5e6bEfc6mLtykmInuXl5h8/7eSU0/okPqmkmKmdxqAn1PpDA0fdWVqNXu4iqJv54k/w14+z903D06jq+QIycS4TPJspUks7EW6EC87gGRkcIQgiJJMStWCHOe899VtKYqMOr9PUtIxhSezXunhYtaKwsMcC9DxAUw0fmGRVjsEzzACJFDqaL9xq8e2C8ZO5ZUe3XZaJIRepKVKrWftNNV0ucs6cIl0X1RfCXPj+hvP0RZdhdbBrbO8/aSsEpHCiJu7N9OwiodEDeyXRAp4X2/dAj61cdMgx1RNBKTj3qHmN5PSc9IyGXu5dRyYQ7mvdNkRW06ipfZAUgh4gI4jXhYPaHTNcIUd3mfM+2a1uuz1z4SKO7C5R2/bJxdSV90ePSuzL2mQXOvLWj18wpxd7H8vzJHrrDpUPMbv5MfLIhGUDZhTubat0r8tpXiPmc6LODbyQMlC4zhiQAQcQHsSYp5cqRwjcuCpTG2fTJmrOxzQ7wnmQ4CT2LYK8OFLmKVNiWhUNjd6IWyShVE4qV8hAubMH6kN/l/ys07tEAW7S6mV6sCe/+KhFvZq3NhjN5c0/1pa9/LRi96dorwgc/sV+nFMb2qTnzRvAcAABBxAcQsn4ciaLcqv8VLY5tlsKT3aPkt2MFLz9EnjOjNYDoTY0UztsOqs9AObXpBbG3wInFHMSsyord+JeX0trekq1nMO8yH5QCgCiIugED8qBSZlDxIRfCP+KPLEjQymaqRvavqupag8ycZdqFclb6JjqAVTKrmH9qpLS2Q1b7nEPJfU7+09X9FR8In0XH9lUPiq1v642N+imA1iIZHv/OOcBt43TPzaU19buxfJi4iGXqFHRQqdDez57qrZqvqvlyYAAAx8c6PhHQvJ9oPLNbi71eEj4z3XFkR121Zss7+HARVNekNTjF275PegpWwnL94MYyfOrJU/L6yhPATJgf/btXPgViFKvSK2dqnwomFxQKL54mEdA8mXOMCMIOXnhMHRRKT2CO+ysDZsdniaCpEYrlHgcgcJBFOXFP8XBU1c9NSjzuFNE8C2F8XsCeZhUh8wWL+ysDpi//M8kYOLpVVoqexKGtzoPd6zc4nui1LyGZXzMKnOWni8E/CrdB3bbHAAPc4jEgPUN+SYiZ2nPt9s6GSXl8AaGJwjQsAAOAKiLgAAACugF5lAAAAV8A1LgAAgCsg4gIAALgCIi4AAIArIOICAAC4AiIuAACAKyDiAgAAuAJ+HQR1zJB7fVN68xe6tRa9ebc06fTl8u73R/qxaREbH9WvyqLCnd8fovmgoFb9hw32dXejk2ALNgCAKoi4UMcMuacPX1S1H2Q6hlqWOIYci9NaPhjRjE26GDngnk9X0GUm+ePnLuOY6xBsAABV3BYtFkbdAqgzJdnZ5c1Ty9Xt/TUq4S5GafIvmX59SaZtoEZhKLp6ePexC9fj4n7TatqSEnJUvaJs16qi8FyyLv/iHvLRNUVE91bqzJ/WHLqpT7v5W2nbbm08hYPvrkM/k39FPyVHQEl9yznL1DEexMXzkS2hDGW61CLjMisUKg9NsCr1d7ewNhrzv9K8+PqmhMoeLX3IcdhQdOuH5PLwQCF/T8MGQGcAgNH6kOo66bNP38y/m3jyfD6dLLz5/Y1ybT4pJJPpaem3ilnNnCtxaWV6WpNU+PHHo2SSltM65CNW2ThP+q+s1becs8w89dlkYQrKy/l8LOdM8yTxZRZPWlt+XoF+dE8nbABISFUJ17hQ10pS8lTtIwKT75QL1xnFpfEe3iE+Cnq54O3jXX5izffnk8klQkJ2VnjXbp7aO1me7YJVuiy34C4thesJZenNIu92zdWKioI7NEMuks5fuEz+CUk3UrQ+fm3JDCX12zaXzrlZpXSeXmm/3OnUu30z4cLLPaCdcOVkMWd6TUOIL3H4ZJewQMlfCWjevDirMNC/WcHvCb6Robi+wQYAYCKJwEhITk5VFw30AoVfbfBCfh0gvkQQXx/QfyjJiC8+SLKsT/4rmbNsHcl8LEt4klyy0JqWf4V+dCM5U1z5nk7YAJCQqhJ+HQQuom7RPTO18IZXiPiZVULd0vj4jCE345yjD/F5hnXxPx2vrahk01bYnbN4PqVJpy8WODpnUvnMHxWdvIVqln+FzCTr919YOVTBBgBQ/xH31LsDVUrVm6fK2bRR2YkVpJCkp2ISWBE0cm4+fp1LUluFmB2GPMN6epz7Zvs3O7Zv/6m4V+lds61AxoXvdpDDokIZGHpf1g87dwn/8BtjiQWH5iyaz96iPv387cz59qVDtJwcbelzqlb+ikerivah9fRIbYOFDQCgnn8dRMLt12NPfTjY7KRXnxv77xcSntk5q606d+2Ybd13zxvmyT4CaPgqRT8jgXsQNgCwpj6vcUlkPase/cdwP8m1rEqbcil6TFsP4Xxzzoqy+HRWTixZtOTIT8fZBEDDk/nTmp3fH2ofjqPtPQobANhQr9e4STEfvFImXMt6CBe7v888N6M9K9+UN21GH+HC13Bp5efN36DlJNY+/PCIvy74a/sIWk+RmJDI8zY4Uq2h1SEa42LfTk5qFxbOJqyr00UKCmrNckZ52uzmvkFsQqHQFhfoSkrZRBVH/hZRp4st4aw6hCON0ki/mmU1jZenr7c/mzCSbADZ2RksJ+Lixb6nWsRSA1xsSYvMnDWT5ZyOP0NVDylx07Pbkmi+9Pg/5p/UWZZfXz1uYwKrv+hvwg+ZyH/pJElnfz7H8zbSjz8elZRYpq+//kZSYpk2fLpBUmKZvv12t6TEMh05ekxSIpuOnzotKbFMjvy5mC+/kJRYJke+/slDByUlluncufOSEtnkyKwcWaSNMRslJSRlZGSki5C1zXJGd++WSOqT1IRbhCRHGqVOW0SSnLiPWFYj7ctauop4AyDbhqQ+TY4s9j3eIo5s/CQ50nCO/LkG2CJOSfXaq+wb2jfmwJ0yIX/+wI7eIexurqnckPvjrrGRwbQYAACgEavPiKsKjJq/ICdMIzyT/J9OX89oLzyi/FRMgqlcFXR42hg8NgUAAE1APf86yGPoO/Ra+5voCDrJM+JygCZPX6nYnWZKOw2DeD7hLqsDAI1a/f8eF5zudKFi6OFKnpYEPsvz17WsjsKgyCg3JUOFO8+TQz84F4mamh0VPM30eobn+S8+k3SKqacqeNru1obnj2SyOgDQqCHiNkGZxYpz+QaebpeY8nernkxPKFGE7ang6XmPcTwfc5vVaYDIGcMTJ/U8xXpG8bzsaxBcQFtRSa5BeSLEeQAADhEXGpM8g+K7dD1P5EKQ52/XU4T7PF7V9fsKnp7WP8bz6C2ARo33e5FkOQk1gIjbgGxJVnx03cDThuwwmlkXb2A1AJxkd5ritZ/1PK0r6c7zrIbxCHuxwJQMFe6mfD39jP9QvmJToil9U34fzZB9B5xu3E+VvOvr4dT+PD9PtJFAtSDiNiDbb+v/fK2Sp61lLWlmwx/Yvp1vzNHKyP0svVT0IM+LQ04Tdui2foMokY2NZr5IMX39/SmKB2MreHreYxzPJ0pfIuIiW6/r516o4Gl9vj/N/O0q+hMaN3J6xx8VJOl0tunJwaZ0SY2IC/eo+GLF7RLhJrck8VvdAOAyZ7LNnhyMCe/C83+UsDpNQNOMuOS0iPfNkvR5USTPsxoAAACu1TQj7iEr3bMr0T1bT8i5Du+2JelR7UiaGXAQnYF1gJxYipO4BADqD3qVbZHcWjhb8ADP42m9avm90KznVqdnPbo3ihEEnG/MsUrNtxU8DU7qRTOknNUAgPpQzxGXjzyv9hu1KZEVEtbKXeyPEqu3Fs5kszrgLKSh/XZW8PSS+ySepy/fBoLfHyFpXUl3nidngQDQwNVzxM0v9z9aIrzNsbzwEBuqz8haOeHl5cV/olBWIbyyhya8cKCxK6sQrn1lE3ALf5O5XULSodtYTdDEaSsq+SkmSTsNg3iehIBGoZ4jbvzhz0Z4CdeyLZdeZUVG1sqJvwVF858oPJzan+fnnUOPGQC4Gj/ok4RehzpVoHfjp5gkbXdrw/Pnsqp3f+p0oel2IUmfF4TTzKF8VqGO1HPE7T37p2SdcC27u3SGuPfYWjkANFUkSvG3cHxW0JHnG/gRAL0OjdGSS5X8FiFJ6/P9aWbJhbq9clOSqMay9arsxIq3VX/6cDAbIpcTly9ZtGTJe0vUq+IVIWH0U7GBAcqV/pdp/qO0NmTTp3kxjUrxU7srbMLc4djYR6Ki2ESVK+49595SsglzH3ZRDiplf05Mdj4Sv1y+1Kd3XzYhsrC490/ZMmdq7byU21rJ/C1C9s+R8zWyAbEJcz+GXPBUCyuztLz84dT+tFBidkDBdP8kNiFy8cKFfv3l/wkXdz2uW9dubELEkRZxZLEdaRFVpdl5ZFLq7fCQdmxCodC7sQ3+6czet0tk1vZDQcpl3qYN6dsKmcXu7K1cF8jq2FjsU+Hsq/3s2fvN3+XPwdd2NPSq+JVkHGyRh273ku1mf9Yj6/U27KpqTm7vX7Uyf66nr2mxndUiEvv27h0/YQKbsMLaPuJIiziyjzi4AYjVZrEdaREJa7uJmCO7myNHm7puEQlrBzcx2T/nyD6iNxiGJvemhRLVPWq9UdD7XL7VfaT/gH5s2tnqM+Lqc2P//ULCMztntfVQ3Fgz4eRje+ktW2vlNOJ6bEgzNG8hTJsjG8GBEW40T86LN8idYJLdMn4sqyOx/ZsdTz41hU1UOV2oGHmogk2Y+3qw+6Q2LC+2a+feyY/b2b6PHTsxfPhQNiHyxEnh/cBsQoRsBOdHyy+27J/bnSY88MUmzJ2Ocu9nPIQm3FV0/V6+ztr+7pJ759Tp2NgH7e3eF85flN1YrbUIOb4XPu5O8+viDfMvy59g3prgTjYGwpEWycrMMhhM+9L132907dKZTSgUfn7+nl4akoncXyl7NHkuVPXZA+yQ7UiLkCszckFD8xIlk91VxlpObBG/nRWyx/dZ7VQfD2KLPeZopWxYcmQfEbcIubice0F+ka4/5h7RjOXFNn2xacaLM9iEFdb2kQEHK2VPFMYFq74dwr7aS2f0X4neisXxXbu0RFdYaHZPT7wBKJXKlq1kzjMcWWzZQwThSItIWNtNxBzZ3awtklhdt4iEtYObWHWPWkdGuT/oJ2TulCk67pWvs6q325xImXNxa6vR2j5CrtxOPCJ/sHUK+bXmGuIR6YfkLCfHFOmI9FXlAAAAjV19RlyCjzyf9W4POikZkZ6WAwA0bR9ZeUsMSayGU9EHhWja5T6A501DaEMdqOeIe+944qR+wEHhFUskvVT0IM+/hlE4AMD6W2IydTKdn7Vk0Ju9aWBrWUueP5Ti/D8HHCKui1wpMPyqZYnsRTyP9+YDNHnkxHro4Uqe5uT2phmccN9rEHEBAOpWfInhXL4pkVNtmvlF7rkkaMIQcQEAAFwBERcAAMAVEHEBAGRklAv3X3nadrcfz9f1uwChqULErS2DXnh1A0+73AfwfGN5uTYAWCo3KDbcFt4TQtMen3Y8/4fcyxMA7ELEra0ifeX8y6a0tawlz59Muyd2S32lKBkMPN8w3h8KAPcWbUVlRrnQRUGSzk3D8+SgVO8QcaG2hh+p9NpVQdPQ5N48/9jxBrCBA8A9pu9BRdieCpoezX2Q5+dfqP+LAETcRuZ0odnoYLvcB/C8Ah1dAAANWD1H3LITK1RK4f3Jar9R4jG5ePlTMQmsCIzOpwrvzedpq2h0MNHb+53mUL4pZWhLeD7hLqsAAAAOqueIm1/uf7REeH9yeeEhPmKBPjd21fIWwvi4+uxHthw4XsrKwfWm/FQx/jBLT+sf4/l/XcVNWgCA6qnniBt/+LMRXsK1bMulV1kRWSZtyqXoMcLobMrAOSvK4tNZOQAAQONVzyPSFycX5QX7kOB66t2Bv888xy5zk2I25U2b0UcY79pwaeXnzd+g5XR83BZ/v1J4X1dh2lw7L+U7KZto/gePR/b4mMag5pRluo+LtrIJc4kJie0jpOMCehqav9xiEpswF530+yDf0ySjVClfCYimhRITi24/WnaY5l/zedbgIQzLKiGuY22xHflqxCe5n9PMz9oHY8K70LzExpzdpco8knFwsf8naLrs2J/iOitCZ9yWG2jWkcXWqBT/zmaLbeOrrc6PMeiFP+FIiwQFtaYlVJ42u7lvEJtQKLTFBboSodsELeKUFpGQ3Y8krNWxttiOtAjftTVenr7eZqPoSzaA7OwMlhORXaQG2CIStVnbrwZOZzlzjiy2uI5EjRfJifuII7u27RaZOWsmm3a2eo64XNmJFW+r/vThYCHKkoj73NmHv5oqbHwNf0R6bUVl0G6ZliM+6O72elc2SHJk3Y9/Xvq4u9I4p92uHf986OHKc/kyX62645+vw4j0GJG+IY1I7+D457VpEfH45460iESNR6QnR33PnfJfTXzUcqRFJBrCiPTWdu3qtkhdkF9rrqHPjf1g3AayEonEX0/2DjGGW1LuG9o35oBQbsj9cdfYyGBaDAAAdmSUK7Ykm9Lp7EE8Tw+2UI/qM+KqAqPmL8gJ0wj3cYfkLCdn8eRK96mYBFO5KujwtDHDPFl9cFBwcSG5muFpYtFtnvcrzGaVwIVIi0Qn/S6beIv4F+S+d/Znnv61+QueH349ntYBsCvlrmLGuQqeYsK78PyFHFYH6kt9RlzCY+g7eoPwrHLWuz3o5DfREeJyOgnV0vpqzpSR63gaPf17ng+o6iNtpMf3lgXZT1am8UROJnieRDVWqeEJjssd+KejsskvhfVIe+jUge//wpNmVynPl9/GtQlAU1DPERfqi/quOz+gk2R2fE9tuMd3Ep9GPr2XJ3IywfNtrgvPVrjesB0X18383JRe3sTzinK8dQsATBBxG5DQ0jx+xUYSv4B70A0jlTRc+gp9eX6ZKRWU8zyr0SCNuLVX3Ln93tmfaWbh6Z9ZDYXCp7hkYICSJ7JB8rxa/lGeOuddLL+PPKbBPuJ87y7evWFeDE3rZm3i+dfX/shqQDXZibj83U/i5BU2D2+lqAsT15zjV2wk8Qu4Ya//wGqA88w6cpZ3pIvTGycusxpNWujpQHHnduD7v9BM8Po4VkOh6HkqITpqHU9kg+T5gFQtq+Rak9ad5zsISXwfGTr3AKvRpG1JFh6N5ukl90k8XxevgSvLL9Vl6Wgqzyvn+YoS+QeGa0mjkk9NifVvkxQz0d0r9Mh4ej9VnIp/mbI9RKPqvhxPvkHj1X5nAu9IF6esnzNZDYAGRqe3mhq7vheS/vXEetnU4WrTeQuSfMQVLm3Hpq6+W0IfaJJQBUatzNXp94fs8v6wYV7svnIuTnzVwh8LIpc1rAa41sN39vEOTHF6JuF3VqNBemfv2e2r9vG09f1dNPOX3fI//wcAsEE+4gqPCl9bQN85YFV49GvlbzbMn+7kXskRX7Xwx4LafP4bq+EYjUF41wFPyrwcnm/IT8Y2QK0PB/AOTHEa/HfhLVGUr4eynZcpKct0PM9quFxBfEH6sVSecs5m0ozycIP+kdVD38l3mJNyVgMA6oP9PvIbayY0yfu4h/KF99fwtNMwiOczylmd0Gvpcx5dx9NHs3bwfH09GduE9dsf97/j1vH00bQYnm+eXsQq3fOeSTD1EJAgyvMjbu1lNRSKbmcz+emmOJFyVgPg3haiMV1KkURO62mms3fdnt/bibj63Ng9+yYKw/iI7uOWJK9pAm+l+CPb8FWK8MY4mra7teH5cpmXfwE0CEPeO817CEgQ5fnQ04GsBgDY88Q7e/jlE0nktJ5mJv7PLlajbti/xq3s3t1O97JrLblxi5/Xi9Pzv9ftmgIAsLTwtLT3nqY3b95iNcBJAjK0X/9nD08LXvuS5x852zjey2Yn4qoCo4Z5vCEeK74unHp34JunqnpyjfivkiQj1RPNvjrLz+vFKWBLHb5+GgBAVusNceKue54yTqWxGuAkSoMy82Q6T6HpJTxflq9jlRo2KxHXkLs+KojGvKHLLrwcYbqJS5Jz7+OS4Lpf/yibqCI7Uj0ANGH9rl6XdFzR9Gyy6RZ1I9UiI1XypWgKz0llNRSK/h6Vkk9pmlCOyN10WIm4ysDZsdnie7fi5MT7uPrc2P/sGf63sT5suorsSPUA0IRFrb8s6biiKWCHzFinjcuzqy9IvhRNU1edYzUUii6fnZF8StOo2ffEyz3uEfbv40olxXysdtrPcLMv3xz83mA2IdJ79k/0ca3dpTPquk8bAGrsYoEwHClPb/i+wPO7cW3WUBkMCv6mTJLIlTTPB1fihYJ1qBoj0p96d+DQZRcU3ZYlX7L3U10HVY08XyYejt6c+CM6Iv2HLT7wypG5xPbvH9RxbSTNJ72dkPNTBs2Lqf3VPWP70/znBeHr841DgVs4EXZZpRSeEddqi28+/CstlBj0/oMVI9kzzYOTetGMxOyAgun+STS/4lpzmpHw8HL/nw5ZNG9tsX0ifDt/3Z3mbSz2qfArNON+RPnzX0y/cxXr9GNPX19vkinLz7066gYtlAidG976ZePY7grFQ7d7yb7O5lmPrNfbsAPqnNzessNW9/RVrgtkb0x0pEUyNqalrGWrS6LHoc4eAcKzuI60iKrS7DwyKfV2eEg7NqFQ6N3Y97n+xK93bxfTvFiLh1qH/5ONWGVtsZu18+76bU+at7HYfX6+n25ITmyRX6MulBeYPfRARTzVsfnbbKz1W3PjCy7I/GJYvI/k/TMr4RuZR3uq2yJX3HvOvSX/g4oPuygHlcq8MvNwbOwjUVFsQsRZLeLgBiC2b+/e8ROkY6SXlpc/nMpWhYR417bWIuLFttoiPZp33NSF5rNXpSd/KXN54eBR68eQC55q4TjpyGLrDYZfBsn/OFu8sd2Yeq0oQeZ1nuKvJvHL5Ut9evdlE1bIbgAuPmrZbpH+A/qxaWezH3FJzPMc9leS2fDphh99R5MASctrj4XwKvNP6mhk1efG/vuFhGd2ziJx/caaCScf20tv5dKIuzLkX56pMr1MbUaEjD8ymeZPzDn62/prNC+maal5MfNlml8Xb5h/WX5ol1sT3OkpRcap9D1DvjWWST26d1zY+HCS0VZUBu2W/znRB93dXu/KDkb/7bhZ+4fMSzPIgTLqa3Yb+9CTBxJ3/EHzYv73BUyNm0bzH103/Pma/GKXPu6uNB5qEnclHHr8e2OZ1OM/Pxk0sBXJaG8V/jdyMy2UGLZxZNeXutG8384K2W13VjvVx4PYcW3o4cpz+TJr4KEg5YER7HG2k68ei1stc4NAHeAxPW8mzV9fG3d83hGal5iW9KJ3mHDrIfNMxu4Hd9BCCd4iWZlZBnIOX+X67ze6dunMJsg38vP39BK2n22dviqML6CFYg61SJeAqddZi1xccu7CYlPfoNjLJXNUnsIaSNqTeHDSflooMen0lFYPtCaZokTt1ogvaaHEsPUju85iLRIT8GlZgczrVbu/3nPwqmE0v3fErvRjphuEXPDwkAlH2T5yav7xax/JnLt4+HtE51e1yIa447PlW+TZhBd82vuSDLnGfTBW/i27Xw92n8SOgWZ27dw7+XFpeCO+7rql4HeZAQnaT+kwavsYmo+d+oPsiYJfpP/TN58jmdISXWGhWbOKNwClUtmyFTsvEdv0xaYZL85gE1XulCk67pX/aqt6u82JZLv2580/lR21otsrPYZ8Mpzm943clXZUpkVaDQmedOIJmrfWIiTiTs+fRfObEhVzL8gv0vXH3COaCRlHWkSv02/0XGssk+q/eGC/RQNp/utuWwp+s9MiEseOnRg+fCibsEJ2A0jel/TDhO/YhLmJJ59oPTiYZIqTi7aEf0ELJYZ8PLzbq+wNiZH7K2+XyByRxEctay3S8sHgyadYi9QFs5NBM1UPT/FXK78c5eThQgYvPUfnXHr8HzTckuhuNiJ91Uj1AAAAjZ31iKtQ9HhA6Dd47mHW6VF3PIa+Q69uLUekl32xMwAAQKNjPeIqA+k16NT9g+kvglg5AMA9QK0U7ozwNLHoNs8H6vB4EdSErWtcisbd4l+mvNF39tanw/FzHQl1mV78oplln23i+ccuNI7XoACAJZ+0oikj1/E0evr3PN/zeAKrBFAd9iMuxUboM+hTRu7DiPRi7pUK8Ytm/PeX83xR4j0xvlC3y6YXF5DzDJ4Pu3Cd1QAAAMcjLucx9J2mMZJBI+VTWjEwQMnTxKLbPM9quNy4b3/nv9Yn5xk8P3HPTVYDAMBV/vYf0/uWv1z+Lc+/9L3ppzH1xX7E1efGvhGoUdXZWx6hWnrv/iU6ah1Po6d/z/OGcjs/9KqBwYHy97G6N5P/QRQAQD27XMnft1xwIZvn76beZRXqj72Ia8hd/+zNJ1OF/mSecI1773hm0mf83pX4Plbv9adYDQAAcIydiKvPu1jQuzfiKwAAQC3Zibiq5v1a6m7ekXmhCgAAAFSDvV5lZeBL/6PY5e20oQsAAKBOaVTyCeqd/UY4teHj+Z1LtoeYHp7Ck1MAAA1T2I3Mfz2xXjb1PoufEdcze/dxc2OPl63UX1tAf4xbR09OnXp34JunzAbfKDuxgkb3p2KwiQAAQFNQ/x0NJLju17OhWigS5lctbyGMj6vPfmTLAVxPAwBAE2An4qoCo96aeExyAepEJLj+Z8/wv40VBmLjVNqUS9FjhPHylIFzVpTFp7NyAACAxsvO+LgkIr4VOe6jPLOIq2k35+AN53QsZ/605vcH591/3nxE+qSYTXnTZvQRJg2XVn7e/A3x+LjWRqQvDdF5LRYG7CQqtpe7HZR7RYNKoVzLBtP/weORPT7yY/2uzo8x6IV/rrqqrlwlM0Q24TbfW99DWC1CzbnyZyS6yZ6eY9nq9Vio1GXpaF6scrTS/Un2xa0ttkNfjVirVqqEN085stiaHK/SBTKjwxKGFzSqYexPGOaWKeQ2EPFilyzWyo5YXN0W0R9XKr+UWUWC6ny1oCBhuFkuT5vd3DeITSgU2uICXYnQbVKbFtG01JQtY+UNsEW8l2tkBxL3ifAtXsC+ci1bxHO5v65FiZAxNH+5xSRaKBGd9PsgX5kxxhMTEttHyIzB6ZQW0Xh5+nqbjdku2QCys2UGtJddJBu7dn3tIy44ajmy2OI6ErJr8mftg3ktjIP3Gl27mNG9H9tJHy07TDO1XGzntsjMWWyIaKezPyJ9HUqKee7sw19NbVd2QhpxaTnJNvwR6Su05Zv8NtBCiYFL7++zsD/NO2tEelvjn5fOVRmfR3TiiPSfB2woL5DZxMXjn+8e+m3mSZmOCHGLYER6jEjPNZYR6W2Mfz5szciuc6v2kQY2In32ucydg7Yby6RG7Xys/WRhOFQXj0j/0XXDn6/JH2yzJyl93YV9xIkj0n/RaqPsqdt9s7sPXTeC5hvWiPR0ZHg2YY0hd+2ja2pzk/XUho+3Ph2uUqo8h/111RAN77vW+4b2jTkg/AjYkPvjrrGRwqoGAABo3OQjrsfQd5bdnW/jV0AkJKv9n9asm1ebvmU6DiBJpcf/Mf+kjlzj0kivCoyavyAnTKNSqYIOTxtTR2+8euRs/Nb3d/H05eJveD4gQ6ZHDgCgfvkUlzxZmcZTdNLvPO9TlMUqQQNm9cmpzvP2Fv8yRfwzXHEKPTK+vPAQ7eytPRLgaZcyyXwTLXR6kAwNxnSyLpTl63LOZvJUcDWP55WGehuHBwDAmp5nE0Y+vZengX86yvOeWpl7bdDQ2HpWmY+Ja5my3mU95gAAAOAIWxEXAAAAnAURFwBqrkNK3ntnf+Zp2WebeP6BBPyUHsAMIi4A1FxZYVng+7/w5L+/nOdLs/G6OAAziLgAcM+5Uyb8tpWn09mDeD5D/hULAE5gJeIactdHBUmeT+YJYwcBQKN2IUd4lQRPMeFdeP4P4VVaAHXCSsRVBs6OzaaPJe/7v7lHS0xPKVfkHPx7z34RuDYGAACoDjuRU58b+2v28+J3UKgCo7qNuJRQf6+GBAAAaIzsRFxV834tdTeFFy5yhtz0lPtxjQsAAFAt9iKnMvD5p9KEFy7y+7iqoCtPT6Mv+q+9G2sm0NlKXuNcVjUivdpv1KZEVggAANB42b9W5S9c5Mk0yE8tJcUsabGaznNGxvvip7Hyy/3pzWMnvksSAACgHtVr73B4NB2Sz1L84c9GeAnXuC2XygzxBgAA0OjYj7i8g5d2/N5YM8H+QH6Oq/oZ0sGhK8XPZ/We/VOyTrjG3V06A73KAADQBLgtWryIZWUZcmP+nfrxsZ3/mtl+d0bHKd39Wwyc5nNwYXr/ceHurEqtKL36v/g2WQb91tfF8/Tw9/ATRilWtPbI3Vx0/5h2wsTRI0eJMR6j1SUyf9stSFPaT5eWmkZS6rbUksRi9oGISq2qjFLSOik/3NGelxmQnDCMK8nMzRfq3E3PjclkpeZa9AtK8RDmk5adkb4hhZWaU3Z2Lwwuon8ufdOdyrsyYzK7tfa4272U1snckym72GpfddmQSlon43iG1cWe6Jaelk7qlF/UpRy6w0rNVT7rlpOTI8wqPT7zyxxWaq4yxMAXO/OLNL1O5sF0ry7NCtppaZ2sbRm6TJkfaItbJGVriuxXc9OYWuTO97ftt0ix/RbR5hZp87U8pWdmqCpVfDIzO5P+ucwt6eWFMi87cKRF3Jq5lQ/T0zq2WmSSO22Rsgul1lpE/5w7a5FU6y0SamqRjC9SZVvEJ9w3L6KQ1sncmaVLu8s+EBG3iPaHgvy4PPaBiMpT1CL7rbaIYnyp/RbpX7WPmKfz53729PSSFJKUuTlNvkWCRS2y20qLeLvTFsnKyirKs7oBFOZrU9PJASLtenmrA/IrW/GAslJ/5zKpk5py02qLtBPvI/ItovdRmhb7W/kWcfdXlw4qp3Xyj+YWXJEZ/t3N083UIvust8gE1iJ3itKstUjQgJa0RVIz0qwdtVRd1fyrZW/NKJMbbF/cIpIUF3fVoFdICg9naS6Uyo+6Orn0Cq1Tdt76PvI820dstIg+TGHaRzbJt4jBT2W3RdQBQouEhLRh085m5xpXn3cxS9PJWc9JSYjHvY/0vR1f9RJWfW7sB+M20AekE3892TvE7LaxUiM/lF4zH4/+A/rR1KpTECs1p/JQ8Trte4SzUgu9Oj9A69yn6cSKLDTvGkjr9O3aixVZCGkbTOuQ5OErP5aWX5APr+Mb6M1KzZFdjtcJDm7FSi3079WX1vGPDGBFFnr4dKF1ekQMYkUWOgyMoHVIYkUWfAN8eR2Nv/xXE7dI6/taslIJpZLX6dDb6siMvEW6eXVmRRZ4i7SNCA1tH8JTYIvm4snu3bvTau4a+XNGR1pE3UzN69hqkZ59aJ2Azs1ZkQXyjWidnpH3syILHfqZWkSpsLL9Bzfjdby85fdYUs7rkPqs1ByZP69D/i4rtUCWltax0SLkW/NZiVPnLvdJSmgia5X9S3OkFXgd0jqs1BxpTVqBtK+4uUkSbwBk26DVQloYz+jldO3AGpdsdazIAtlWaR2SyDbMSs2RbZ7XIfsCKzVH9h1eh+xTrNQCr0P2TVZkgezRtA7Zx1mRBXJkYLPq1ZcVWSDbM6szoB858rBSc+IWkaROndgRRpyGBzfj4/iSNLHoNs93696D1iH7L5u7BXIcpnVstAg5ntM6JJHjPCs1R+ICr2OtRciBmnzKJuqAnYirCozqGbRZ/EyT5S90a8xj6Dtv3ZxKu6wXNls1oz2LwaYR6ZWqITnL8eQUAEDj1WlXHB/Hl6TR07/neXXFvTUYuf37uGNmPiGMS99+xtanw0kI9O6zY/B7g9lntTZ46Tn6rDIfiF4yIj0G4gUAgKbBfsSVjEtfkrzGKRe4AAAA9xR793FFt1QBAACgxuzdx23ez6eiAm9RBgAAqCV717h5F3879yZ9GQVPGK0PAACguuxd45rfxMWtXAAAgJqx/+QUAAAA1J79iFu3b3kEAAC4N9iLuIbczd+0EV5xnLjJw0t4R0/neXsl4/wAAACAXfafnKq7tzwCAADcO+w/OVV3b3kEAKgXwcWFPX2VPCnzcnheY2B1AJzO/n3cOn3L4401E8Q3iTnJzWMAACdqcz1vzqPrePpo1g6eb/tbBqsE4Gz2I24dvuUxKWZJi9V0tuJ7w+QyetXyFsLNY332I1sO4J4xAAA0Afbu4+bGfqz+sK5iXnj0V1PbsbyISptyKXqMcPNYGThnRRkfxQ8AAKDxUpLrS5a1ggTdtyLHfZRXrui2LPnSAic/RWXIXT+q89zDufNP6j4cXDU6ZlLMprxpM/oIk4ZLKz9v/gYdsG/JoiVL3lvyYYsPvHJkrrJLQ3Rei9kAkxXby90Oyt2NUSmUa9kX0B9XKr/U0bzUWrVSJYwhpbqqrlwlM/w14TbfW99DGD3boDco5soMo03oJnt6jmWr12OhUpcl8+cqRyvdn2Rf3NpiO/TViOostibHq3SBlXHUX9CohrE/YZhbppDbQMSLXbJY65mqoXmx+mqRoKDWtITK02Y39zWNl6wtLtCVCKeQtWkRTUtN2TJW3gBbxHu5pihBS/NiPhG+xQvYV65li3gu99e1KCEZR76aRGJCYvsImTE4ndIiGi9PX29/WkhJNoDsbKHTuJa7dgPcR6rVIja+miOLLa4jIdu4pftVml1WrtucdLB1bovMnDWTTTub/YhrkhQzsePcfZW6KZ/fomPqOdH+f77iO381669Oinnu7MP08vfGmgknH9srjrgrQ/4lu6bajAgZf2QyzZ+Yc/S39ddoXozsli9mvkzzcZ9cPfnaMZqXmJb0oneYMPB1xqn0PUO+pYUSj+4dFzZeGNO+Qlu+yW8DLZQYuPT+Pgv70/x/O27W/lFI82IRT3WM+vpRmj/05IHEHX/QvJj/fQFT46bR/MUl5y4sPkfzEi+XzlVphE6LxF0Jhx7/nhZKPP7zk0EDhRHUtbcK/xu5mRZKDNs4sutL3Wj+84AN5QUym3j313sOXjWM5ncP/TbzpExHhLhFTr56LG71VZoXUwd4TM9jG/f1tXHH5x2heQneIplnMnY/uIMWSvAWycrMMhhMR67rv9/o2sU0arqfn7+nl7D9bOv0VWG8TIRzqEW6BEy97kCLlMxRGcf0TtqTeHDSflooMen0lFYPCKcIRYnarRFf0kKJYetHdp3FWiQm4NOyApmhRcQtsnfErvRjqTQvFjw8ZMJR1iKn5h+/9tGvNC/m4e8RnV/VIhvijs+Wb5FnE17waS+EChstMnr32PCJMpF11869kx+fwCZEvu66peD3fDYh0n5Kh1Hbx9B87NQfEr65RfNifpH+T998jmRKS3SFhWbNKt4AlEply1YtSSZ5X9IPE76jhRK8RYqTi7aEf0ELJYatGdl1btU+0vzT8nyZFun2So8hnwyn+X0jd6UdlWmRVkOCJ514guattYjaXz09fxbNX/8s7vjL8i3yTPzzvh39SCb7XObOQdtpocSonY+1nywcuvU6/UbPtbRQov/igf0WDaT5r7ttKfjNTotIHDt2YvjwoWyiyi/LLpx79yybMDejcJa7rxAFbbTIxJNPtB4cTDI2WmTIx8O7vcqGdv2i1UbZU7f7Zncfum4EzVtrkZYPBk8+xVqkLti/j2sSHv3BR1Hk//v+3z+d0s9Mx5+n+Ujf27z3WO8b2jfmgDBgkSH3x11jI4VVDQAA0Lg5FHH5k8MLm61y4sNTHkPfeevmVD5nciFLY7AqMGr+gpwwjUqlCjo8bQx+iQQAAE2A/Sen3gjUhB4ZT58odnpn8uCl58RzJjGYZ+roLwIAANQLOxGX/jQo613WPw4AAAA1YzXi0hEL6DUu7fjlCePjAgAAVJfViNt53t5voiMwPi4AAIBTOPTkFAAAANSSfMSV7UzmCb3KAAAA1SUfcWU7k3lCrzIAAEB1oVcZAADAFexHXMnAefQZZvoRAAAAOMhexDXkbv6mjTBwXuImDy93UtB53l7xyHoAAHYYFK/9rOfpq8IePH9I5q29AE2WnYirz7uYpenk5PGCxJJiJrp78Qtojl9Yq/1GbUpkhQDQGOn1ig239Tzt8WnH89fT5UbLAWii7ERcVWBUz6DN4itafW7sr9nPO+XJKTKrD14pW323xHLk+fxy/6Ok2KAvLzxEBw4CAABo1Ozfxx0z84ntIRpV+xlbnw4nF53efXYMfm8w+6x2KuLO31k4nY48r3nOM0K0LPGHPxvhJVzjtlwqM8QbAABAo2M/4kp+KeTEnwZ5DH2HjkJfdmLF5cjnxX3XvWf/JNw8Nuh3l85ArzIAADQBbosWL2LZenJjzYTuv73y43Nt2LSRh7+HnzCSt6K1R+7movvHtBMmjh45SozxGK0uEZ7hknAL0pT206WlppGUui21JLGYfSCiUqsqo5S0TsoPd7TnZQYkJwzjSjJz84U6d9NzYzJZqbkW/YJSPIT5pGVnpG9IYaXmlJ3dC4OL6J9L33Sn8m4l+0DErbXH3e6ltE7mnkzZxVb7qsuGVNI6GcczrC72RLf0tHRSp/yiLuXQHVZqrvJZt5ycHGFW6fGZX+awUnOVIQa+2JlfpOl1evaBiFeXZgXttLRO1rYMXabMo3TiFknZmiL71dw0pha58/1t+y1SbL9FtLlF2nwtT+mZGapKFZ/MzM6kfy5zS3p5ocxg+460iFszt/JhelrHVotMcqctUnah1FqL6J9zZy2Sar1FQk0tkvFFqmyL+IT75kUU0jqZO7N0aXfZByLiFtH+UJAfl8c+EFF5ilpkv9UWUYwvtd8i/VmLpKenbSwQxni31L48v3XudfrnMjenybdIsKhFdltpEW932iJZWVlFeVY3gMJ8bWo6OUCklZ233yKpKTettkg78T4i3yJ6H6Vpsb+VbxF3f3XpoHJaJ/9obsEVmQfJ3DzdTC2yz3qLTGAtcqcozVqLBA1oSVskNSPN2lFL1VXNv1r21owyucH2xS0iSXFxVw16haQw/Wi61cV+XM32ERst8rz9FtGHKUz7yCb5FjH4qey2iDpAaJGQELN45ET2rnENueujguhDTELqvlwYKN55SLhd2GyVZGwi4f7uuA30DyX+erJ3iHAdzCk1SpYz18zHo/+AfjS16hTESs2pPFS8Tvse4azUQq/OD9A692k6sSILzbsG0jp9u/ZiRRZC2gbTOiR5+GpYqTm/IB9exzfQm5WaI7scrxMc3IqVWujfqy+t4x8ZwIos9PDpQuv0iBjEiix0GBhB65DEiiz4BvjyOhp/+a8mbpHW97VkpRJKJa/TobfVkRl5i3Tz6syKLPAWaRsRGto+hKfAFs3Fk927d6fV3DUy522EIy2ibqbmdWy1SM8+tE5A5+asyAL5RrROz8j7WZGFDv1MLaJUWNn+g5vxOl7e8s86knJeh9RnpebI/Hkd8ndZqQWytLSOjRYh35rW6dvX6obUOZS1GklkrbJSc6QVeB3SOqzUHGlNWoG0r7i5SRJvAGTboNXI1sL+pQXeImSrY0UWyLZK65BEtmFWao5s87wO2RdYqTmy7/A6ZJ9ipRZ4HbJvsiILZI+mdcg+zooskCMDm1WvvqzIAtmeWZ0B/ciRh5WaE7eIJHXqxI4w4kSOhOxfWiDHT1rHRouQ4zCtY6NFyPGc1iGJHOdZqTkSF3gday1CDtTkUzZRB2xG3KSYiepQ9afZvEtZvz/klWZeTuvmTYr58+uxO6Z3pOH8zVPl0hHplaohOcvx5BQAADQBtiLu/m1n/1JUYhbwwqN3Ze7NXH2KTdZSePSeihIezj8crLYckR5D8wIAQNNgNeJa+xWQ5e+FAAAAwC5793EBAADAGRBxAQAAXMFWxE399CH2iLJ5mvIxXswGAABQPVYjro0hcjE+LgAAQHWhVxkAAMAVEHEBoI7p9dFJv8umSfHJrA7APQARFwDqWKVh4J+OyqbsC/LvIwRokhBxAQAAXMFOxNXnxr4RqBE/qOwVNg+vvwAAAKgumxHXkLv+2ZtPppo9sezkB5WTYia6e5FA/lRMAisxKjuxggZ4STkAAEAjZSvi6vMuFvTuXXc/BBLGCHqlbPXdEr0++5EtB/ilMylftbyFMD6ueTkAAEDjZSviqpr3a6m76dzh+cQq4s7fWThdGIheGah5zjOiallU2pRL0WNo+ZwVZfHprBwAAKDxUuoNMiP3miTFfByZ11v7Zp2+8qLsxIq3VX/6cHDV6JhJMZvyps3oI0waLq38vPkbdPyiJYuWLHlvyYctPvDKkVma0hCd12I2wGTF9nK3g3IvxlIplGvZsIj640rllzqal1qrVqqEMS9VV9WVq2SGvybc5nvrewijZxv0BsVcmWG0Cd1kT8+xbPV6LFTqsmT+XOVopfuT7ItbW2yHvhpRncXW5HiVLrAyjvoLGtUw9icMc8sUchuIeLFLFms9U2WGyK2vFgkKMhv8PE+b3dzXNF6ytrhAVyJ0m9SmRTQtNWXLWHkDbBHv5ZqiBC3Ni/lE+BYvYF+5li3iudxf16KEZGq5j4gX2yktovHy9PX2p4WUZAPIzs4g/63lYjfAfaQuWsTaYovrSCQmJLaPkA6wWrpfpdllpa/SSQdb57bIzFkz2bSz2Ym4p94dOHTnE6+nLf4oj31PTbs5B28481bujTUThuQsNxuVLynmubMPfzW1HcmST08+tlcccVeG/Et2TbUZETL+yGSaPzHn6G/rr9G8GNktX8x8mebjPrl68rVjNC8xLelF7zBh4OuMU+l7hnxLCyUe3TsubLwwpn2FtnyT3wZaKDFw6f19Fvan+f923Kz9o5DmxSKe6hj19aM0f+jJA4k7/qB5Mf/7AqbGTaP5i0vOXVh8juYlXi6dq9IIHQWJuxIOPf49LZR4/OcngwYKI6hrbxX+N3IzLZQYtnFk15e60fznARvKC2Q28e6v9xy8ahjN7x76beZJmY4IcYucfPVY3OqrNC+mDvCYnsc27utr447PO0LzErxFMs9k7H5wBy2U4C2SlZllMJiOXNd/v9G1i2nUdD8/f08vYfvZ1umrwniZCOdQi3QJmHrdgRYpmaMyjumdtCfx4KT9tFBi0ukprR4QThGKErVbI76khRLD1o/sOou1SEzAp2UFMv1O4hbZO2JX+rFUmhcLHh4y4ShrkVPzj1/76FeaF/Pw94jOr2qRDXHHZ8u3yLMJL/i0F0KFjRYZvXts+ERh19WXVm70WkcLJfovHthv0UCa/7rrloLf82lerP2UDqO2j6H52Kk/JHxzi+bF/CL9n775HMmUlugKC82aVbwBKJXKlq1akkzyvqQfJnxHCyV4ixQnF20J/4IWSgxbM7Lr3Kp9pPmn5fkyLdLtlR5DPhlO8/tG7ko7KtMirYYETzrxBM1baxG1v3p6/iyav/5Z3PGX5VvkmfjnfTv6kUz2ucydg7bTQolROx9rP1kYDlWv02/0XEsLJcxapNuWgt/stIjEsWMnhg8fyiaq/LLswrl3z7IJczMKZ7n7ClHQRotMPPlE68HCmPY2WmTIx8O7vcqCyBetNsqeut03u/vQdSNo3lqLtHwwePIp1iJ1weZ93NzY42Ur9dcWiF/36Nwnp0hAXdhslWQQXL1vaN+YA0JvtiH3x11jI4VVDQAA0LjZirh1Linmz6/H7pjekT6W/Oap8rITK56KSVAFRs1fkBOmUalUQYenjanTDm0AAADXsPnkVGDUWxOPkUDIpp0uPHpPRQm/ev5wsNpj6DvfRAudHiRDC+kkAABAY2enV/kvExetGoI3YAAAANSWnWtcywH7MFQfAABADdTrfVwAAIB7hr2IW/UWRvQqAwAA1IbNiGvI/ezfitV3SypyDi7/ywmhVzlxU8Tj0ehVBgAAqC6bT07lXczSdBLetsiFR38Q+gWucQEAAKrL5pNTVe9VrusXLAMAADR5NnuVlYHPP5XWKXLecV3g0K7bhVdSKFXRZa+gVxkAAKC67Dw55TH0HfpzoM7z9tJfB0neyAgAAACOsBNx65whd31UkOVrrfiI9Gq/UZsSWSEAAEDjZSfi8sj3VEwCmbyxZgLNOEdSzER1qPrF93s3YwVcfrn/0RLhkrq88BAdOAgAAKBRsxlxDbmbv2mTrBN+FOTh5U4KOs/bOyPjfac9q2x8r/KMETLLEH/4sxFeQqRvuVRmiDcAAIBGx1bElfl1kKv0nv2TEOkN+t2lM9CrDAAATYDbosWLWNaC0qtD4aXl6f3HhRdf/jYlYkp3f31u7M6D/ac9JowV7zQFl38p7dk3WBi4m/Pw9/AzFrT2yN1cdP+YdsLE0SNHiTEeo9UlwgW3hFuQprSfLi01jaTUbaklicXsAxGVWlUZpaR1Un64oz0vMyA5YRhXkpmbL9S5m54bk8lKzbXoF5TiIcwnLTsjfUMKKzWn7OxeGFxE/1z6pjuVdyvZByJurT3udi+ldTL3ZMouttpXXTakktbJOJ5hdbEnuqWnpZM65Rd1KYfusFJzlc+65eTkCLNKj8/8MoeVmqsMMfDFzvwiTa/Tsw9EvLo0K2inpXWytmXoMmX6PcQtkrI1RfaruWlMLXLn+9v2W6TYfotoc4u0+Vqe0jMzVJUqPpmZnUn/XOaW9PJCmXGxHGkRt2Zu5cP0tI6tFpnkTluk7EKptRbRP+fOWiTVeouEmlok44tU2RbxCffNiyikdTJ3ZunS7rIPRMQtov2hID8uj30govIUtch+qy2iGF9qv0X6sxZJzUi3to+ouqpNG9vmNPkWCRa1yG4rLeLtTlskKyurKM/qBlCYr01NJwuUVnbefoukpty02iLtxPuIfIvofZSmxf5WvkXc/dWlg8ppnfyjuQVXZIZ/d/N0M7XIPustMoG1yJ2iNGstEjSgZVWLpDnSItlbM8rkBtsXt4gkxcVdNegVksL0o+lWF/txNdtHbLTI8/ZbRB+mMO0jm+RbxOCnstsi6gChRUJC2rBpZ7NzH3fMzCe2h2hU7WdsfTpcpVR599kx+L3B7LM6Q+L6B+M20J//Jv56sneI2ljMKDVKljPXzMej/4B+NLXqFMRKzak8VLxO+x7hrNRCr84P0Dr3aTqxIgvNuwbSOn279mJFFkLaBtM6JHn4alipOb8gH17HN9CblZojuxyvExzcipVa6N+rL63jHxnAiiz08OlC6/SIGMSKLHQYGEHrkMSKLPgG+PI6Gn/5ryZukdb3tWSlEkolr9Oht9WRGXmLdPPqzIos8BZpGxEa2j6Ep8AWzcWT3bt3p9XcNTLnbYQjLaJupuZ1bLVIzz60TkDn5qzIAvlGtE7PyPtZkYUO/UwtolRY2f6Dm/E6Xt7yHVOknNch9VmpOTJ/Xof8XVZqgSwtrWOjRci3ZrPq2YcVWSBrj9UZ0I+sVVZqjrQCr0Nah5WaI61JK5D2FTc3SeINgGwbtBrZWti/tMBbhGx1rMgC2VZpHZLINsxKzZFtntch+wIrNUf2HV6H7FOs1AKvQ/ZNVmSB7NG0DtnHWZEFcmRgs+rVlxVZELcIOfKwUnPiFpGkTp3YEUacyJGQ/UsL5PhJ69hoEXIcpnVstAg5ntM6JJHjPCs1R+ICr2OtRciBmnzKJuqAnYgrGT6orgcOko5Ir1QNyVmOJ6cAAKAJsBNxXSE8ekYfdm5rOSI9fv4LANViMCgMelMSSkR5gHpkNeLqc2PfCBTGoheeFhaNIGT521kAgIbjWI7v0jg3nr4pv4/nDSQaA9QfKxHXkLv+2ZtPpgr9ySkj96nGpq6+W0LyFTkH2y77HC9YBgAAqC75iKvPu1jQuze9ZevebcDycSPob4RUgVHdRlxKQOcMAABANTWA+7gAAAD3AERcAAAAV7AacVM/fYg+KuXeYvSC94fSPElTPsajBwAAANUmH3ElP8MVp7r+SS4AAECThF5lAAAAV0DEBYAmpefZhMe2n5FNeAkG1C9EXAAAqKGPrhueOKnn6bOCjjTz2s84u5FR3xHXkLs+KsjyPVaSkfABAKABupRv+C5dz9PWspY0cyAbz9jKqNeImxQzUR2qfvH93uajmOhzY1ctbyGMj6vPfmTLAacNgA8AAFB/6jXihkfvqSiZMUK6DCptyqXoMcJbrpSBc1aUxaezcgAAgMZLqa/3ZwmSYjblTePDBwlEJYZLKz9v/gYdsG/JoiVL3lvyYYsPvHJkfp9UGqLzWswGmKzYXu52UK5PQ6VQrmXDIuqPK5Vf6mheaq1aqRLGvFRdVVeukhn+mnCb763vIXSGG/QGxVz50R10kz09x7LV67FQqcuS+XOVo5XuT7Lvbm2xHfpqRHUWW5PjVbrAyjjqL2hUw9ifMMwtU8htIOLFLlms9UyVGSK3vlokKKg1LaHytNnNfU3jJWuLC3QlQrdJbVpE01JTtoyVN8AW8V6uKUrQ0ryYT4Rv8QL2lWvZIp7L/XUtSkimlvuIeLGd0iIaL0/lXa/AS/I/YSwbrc/OziCZWi52A9xH6qJFrC22uM4PHo/s8WlH82LKMt3HRVtpvnS/SrPLSl+lkw62zm2RmbNmsmlna6AR97mzD381VWjFG2smnHxsrzjirgz5l+yaajMiZPyRyTR/Ys7R39Zfo3kxslu+mPkyzcd9cvXka8doXmJa0oveYcLA1xmn0vcM+ZYWSjy6d1zYeGFM+wpt+Sa/DbRQYuDS+/ss7E/z/+24WftHIc2LRTzVMerrR2n+0JMHEnf8QfNi/vcFTI2bRvMXl5y7sPgczUu8XDpXpRE6DBJ3JRx6/HtaKPH4z08GDRRGUNfeKvxv5GZaKDFs48iuL3Wj+c8DNpQXyGzi3V/vOXjVMJrfPfTbzJMyHRHiFjn56rG41VdpXkwd4DE9j23c19fGHZ93hOYleItknsnY/eAOWijBWyQrM0s8RMz132907WIaNd3Pz9/TS9h+tnX6qjBeJsI51CJdAqZed6BFSuaojGN6J+1JPDhpPy2UmHR6SqsHhFOEokTt1ogvaaHEsPUju85iLRIT8GlZgcxYIuIW2TtiV/qxVJoXCx4eMuEoa5FT849f++hXmhfz8PeIzq9qkQ1xx2fLt8izCS/4tBdChY0WGb17bPhEYdfVl1Zu9FpHCyX6Lx7Yb9FAmv+665aC3/NpXqz9lA6jto+h+dipPyR8c4vmxfwi/Z+++RzJlJboErfe+uOc/PMf/f82sHUbYftP3pf0w4TvaKEEb5Hi5KIt4V/QQolha0Z2nVu1jzT/tDxfpkW6vdJjyCfDaX7fyF1pR2VapNWQ4EknnqB5ay2i9ldPz59F89c/izv+snyLPBP/vG9HP5LJPpe5c9B2Wigxaudj7ScLw6HqdfqNnmtpoYRZi3TbUvCbnRZ56Yz+qxSZINLOSxk/lg1o/8uyC+fePUvzEjMKZ7n7Cgd/Gy0y8eQTrQcLY9rbaJEhHw/v9iob2vWLVhtlT93um9196LoRNG+tRVo+GDz5FGuRulDfT07J0fuG9o05IIxQZMj9cdfYSGFVAwBAg+NdnPdkZRpPE4tu08zQykxWA0QaVsQtO7HiqZgEVWDU/AU5YRqVShV0eNoYvOIKAKBhmrTu/Min9/I0evr3NDPmzcOsBog0gIgbHs27lD2GvvNNtNDpQTL0pZJ0EgAAoLFriL3KAAAATQ8iLgAAgCsg4gIAALgCIi4AAIArIOICAAC4AiIuAACAKyDiAgAAuAIiLgAAgCsg4gIAALhCPUdcayPP83K136hNiawQAACg8arPiGtj5Pn8cv+jJcJbHssLD9GBgwAcZDAYdmS14Omb8vt4PkGLl3QDQL2pz4hrY+T5+MOfjfASrnFbLpUZ4g3AtriMfJ7Ek8k60aCQAACuVc+9ylGd5Yfi6z37J+Ha16DfXToDvcoAANAEuC1avIhlXa/g8gdXWk7p7k+yN3ctu91pWt8A+oEwLLafcTDj1h65m4vuH9NOmDh65CgxxmO0usRd+MycW5CmtJ8uLTWNpNRtqSWJxewDEZVaVRmlpHVSfrijPS8zIDlhGFeSmZsv1LmbnhsjP8pji35BKR7CfNKyM9I3pLBSc8rO7oXBRfTPpW+6U3m3kn0g4tba4273Ulonc0+m7GKrfdVlQyppnYzjGVYXe6Jbelo6qVN+UZdy6A4rNVf5rFtOTo4wq/T4zC9zWKm5yhADX+zML9L0Opnhpr26NCtop6V1srZl6DJFtwSqiFskZWuK7Fdz05ha5M73t+23SLH9FiksLGyeeS1Cd5umsMLkDhUsH6TPKygQ5kNS5pb08kKZwfYdaRG3Zm7lw/S0jq0WmeROW6TsQqm1FtE/585aJNV6i4SaWiTji1TZFvEJ982LKKR1Mndm6dLusg9ExC2i/aEgPy6PfSCi8hS1yH6rLaIYX2q/RfqzFknNSLe2j6i6qk0b2+Y0+RYJFrXIbist4u1OWyQrKyu3WUH5NZkByQURytR0skBpZeftt0hqyk2rLdJOvI/It4jeR2la7G/lW8TdX106qJzWyT+aW3BFZvh3N083U4vss94iE1iL3ClKs9YiQQNaVrVImiMtkr01o0xusH1HWkTprqh4SEHrpB9Nt7rYj6vZPmKjRZ633yL6MIVpH9kk3yIGP5XdFlEHCC0SEtKGTTtbvd7HtTLyvD439oNxG4RyhSLx15O9Q8x6ApUaJcuZa+bj0X9AP5padQpipeZUHipep32PcFZqoVfnB2id+zSdWJGF5l0DaZ2+XXuxIgshbYNpHZI8fDWs1JxfkA+v4xvozUrNkV2O1wkObsVKLfTv1ZfW8Y+sOnOx0MOnC63TI2IQK7LQYWAErUMSK7LgG+DL62j85b+auEVa39eSlUoolbxOh95WR2bkLdLNqzMrssBbpG1oW89Dbjx5H3Pn+eCEFt27d6fV3DUy522EIy2ibqbmdWy1SM8+tE5A5+asyAL5RrROz8j7WZGFDv1MLaJUWNn+g5vxOl7eHqzUHCnndUh9VmqOzJ/XIX+XlVogS0vr2GgR8q3ZrHr2YUUWyNpjdQb0I2uVlZojrcDrkNZhpeZIa9IKpH1JK7NSCyFhIbQa2VpYkQXeImSrY0UWyLZK65BEtmFWao5s87wO2RdYqTmy7/A6ZJ9ipRZ4HbJvsiILZI+mdcg+zooskCMDm1WvvqzIgrhFyJGHlZpzpEXIEY/XIUdCVmqBHD9pHRstQo7DtI6NFiHHc1qHJHKcZ6XmSFzgday1CF1sNlEH6vU+rsXI89IR6ZWqITnL8eQUAAA0AfV8H1cy8rzliPRZ7/YwVgQAAGjc6jniAgAA3CMQcQEAAFwBERcAAMAVEHEBAABcAREXAADAFRBxAQAAXAERFwAAwBUQcQEAAFwBERcAAMAVEHEBAABcoZ4jbtmJFSql8P7kp2ISWJGRtXIAAIBGqj4jrj43dtXyFsI4uPrsR7YcOF414Ju1cgAAgMZLqTfIjCPoIkkxz519+Kup7UjWcGnl583fYMMEWSlfsmjJkveWfOj9gVexpzBtrjRElzuzkOYDP/XzTJUZQk7vrk//Kxte0ft8iP9+mcE4idS/ZbGcQtHmPfmB/wrHehQPSKV5a3X0o1UZD7CBKlv+K0BdLDMYmWSxNakyY0iVttDlvaql+dZnWqkOyjdZ2t+yacbBrxbynvwIegVj1fyrBf+jhapC5rSscrSSfzVri60LKauLFrG72B06dWxxUn50vJzw/DRFSklJCck7sUXcDhpoXoIvthM3Nmst4sj278hXM7gbxC3it19meFSCb2yEIxuStTriDan5J76eOTKLLdmQZBe7wrsi60/C4LJeXl5tFKEtkuQHrMwZkvfHzVsk44J9xJG1Lf5q1nbtOmoRR45apEW8cuwfbG23COHgPuKsr1b7Fhkx8uGRDw1jRc5Fh+ipn5S4aeMlHc1XXvzPxgQ75X9d8Fe20AAAAHVm0d8W0bjj3NRQrnFvrJlw8rG9lte44vIjPx0fNem9/33tfrVafuRqAACA2qujy9z6jLj63Nh/v5DwzM5ZbdW5a8ds67573jBjB4a1cgAAgMarPp+cUgVGzV+QE6ZRqVRBh6eNIWG17MSKp2ISLMsBAAAau3rtVQYAALhn1Oc1LgAAwL0DERcAAMAVEHEBAABcAREXAADAFRBxAQAAXKFpRlzLgRBurJlAS948Jf9qN3mG3PVRQWb/xLLEERb/ii9PtYdqsJgV/7Jqv1GbElmhfebzOfXuQDoTkrzC5lXjXdbWv1q111JSzER3L/IPTeukZmvbYj41X9sWs6rh2jafT83XtvWvVo21VDWT6n0FK2zsa9Va25bzqeGqtphVjde2ja9W7W3Sckuu2bZtfXer1tq2nE+N17ZkVvV/JLHYR2q4qutGE4y4MgMhJMVMvr5QeMmWPrvrkk8d3QhIy6lD1S++37sZK5ApcYTcfJa0WC0sj0E/I+P96h1wLRYgv9z/aIkwq/LCQ+ylXXZZzGfw0nN0ecgq2vBulKO/gZb7ajVZ1cZW++CVstV3yTcxtVoN1rbsfGq2tmVmVaO1bTmfmq1t2a9W3bVNZvJxZN5fikrIv9Il/m/OqxvuWLzLltT5v7dPsQmbSE3Lfa0Ga1tmPjXbsOVmVeO17ZzDCCG3m9Rg25adT022bbm/XrO1bTmr+j2SkFZzymGk7jTBiKvSplyKHtPWQ6FQBs5ZURafrii7nTb66f7CZ8rAhyfvJyUOCY/eU1EyY4RoFVmWOEJuPvQdltUmtwDxhz8b4SWcCbZcepUV2WX9ixh++bJ89BQ2YZfFfGq4qhWKirjzdxZOp62mec4zgsyyRmtbdj41W9sys6rR2padD1WttW05nxqsbTKT+KOv0uOgKjBq4vg9h1LZRQD5UvT65q3IcQveH+rIF7Tc12q2tmXmU7MN28qsqGqtbacdRgi5I0ANtm3Z+dRk25b76zVb2za+SL0cSWR3/5qs6jrTUJbDuaI6B7OckUe7Nge3XRByhtwjO04by+pb1THu4NCVjp4GWtF79k/CmbhBv7t0Rm07CQ25X51rW40zXAs1XtUeQ9/5cLDwuuyyEysuRz4v7DM1Ij+fGq1t2VnVYG1b/WrVXNuW86n9ht2+55DLqeU31kbHvZdGvhS56s1cfeo/8d8t/8uJrHd7sEo2SfY1QY3WtuV8arxhyywSUf1tuxEcRggnHUmceRgh6ulI4qzDSN1pmhE39gY7I7p5Jlb4X3j0rq7LyEap9n86edDcSLn90dWUgbNjs8n2PfrEG9XonpLjHeZDN6wBY6aQo6exrIaqd1oqq3ar+saaCaFHxtN9pjak86nF2pbMqsZr2/Kr1Wxtm82n1ht24q8ne4eo47XtpvQTZkiuev/3n4PpRw6S7mtEjda25XxqvKplFqlGa7sRHEYIJx1JnHgYIer3SOKsw0hdaIIRV+8b2jfmgHB3ypD7466xtKk6z9tLNkpyCu9bMbaW15S1R86/+F39SN/b1eiesiDctxjHbsXRo6exuEZqfVpK1XhVk/1kYbNVDl5a2SCZT23WtmRWNV7bMl+tRmvbcj7VXdvu3QZEjviEHprJ19mzb+KoEGG17LhoPMgacjev3yFkHGO5r9VsbVvOp8arWnb3r8HabviHEcJZRxJnHkaIej2SOOswUlfIV2p6qfT4P+i3m/L5LXGJpt0c+nRANZJosF6rJY4k8391YqHxFoVoCauRzGfFv2yLv1/hhQ4li0Waf7L634skueWp9qpO3DTezTQauWlJqru25eZTw7UtN6uarG0ri1TttW19eaq3tqvm4+b7CBt8Wp+99pFAUwmd7LaMdjPaTnyF8HVbs7VtOZ+arGpjkl2kaq9t64tUk8MISZZbcnW3bZosdlvJQjqa5HZbotqHEZIsFqkGa1tIcotUs22bMi1GzVZ1HSSMZAAAAOAKTfM+LgAAQEODiAsAAOAKiLgAAACugIgLAADgCoi4AAAAroCICwAA4AqIuAAAAK6AiAsAAOAKiLgAAACugIgLAADgCoi4AAAAroCICwAA4AqIuAAAAK6AiAsAAOAKiLgAAACugIgLAADgCoi4AAAArqDUG/QsCwAALpR5JiNx1x+JsbdLk7W6HF2zUG//Dv7txodHTu3kHebDKjVFGeWKr28ZvsvQxxcrMnWGVhplgLvigQDlS11U/fxZnSYJERcAwNW0twrP/O+pxB1/sGlzan91t7k9+i8a5OblxoqaCn2l4pObhoW/VeqsRJ5xwap/9VVFNGOTTQx6lQEaq1PvDlQpVTR5hc07XsrKrSH1NyWyPNSj5H1J3/b/2lq4JcoLyi//36XdD+0sTi5iRU3CnTLF8COVf75mNdwS36Xre/9QsTuNTTYxiLgAjdjGBL3eIKSS4w+87+OFgNrwZZxK/2HSd2UFZWzaupyzmd+N2VOhLWfTjZy2onLykcpz+QY2bR2Jxy+cqThdyCabEkRcgCYhPHrPrbXv/+cMnSo7sYJe+6r9RpEwrM+NfSNQM3TZhZcjVE/FJAg1DLnro4J4BXANXZHuh8nfKRy+lVfwW/7xV46yiUbujfPKX7X2wy0lBN0TlRlN5GTDpK4irhP7r+6drjByWPy/t0+xCYBq0vuGvhT/6x1y7ZQUs2p5i2SdcO1b/uvzOa9uSPWJWpmrO7GwP7km/iY6Qgi3ozrHvZdGKugS/7e404d2e6TBKS4vvajL0rEJx8RvvpF5JoNNNFrkgvWrlOo9M3S7xPD3S03tMSPrEdeQu/bRNeL9kMSDD8ZtEPbnWquLICo/z6SYie5ekhN5fvpP0punpCdRkosDil4iSAo5y39yY80EWsITu7AwIosq+ZQkcYVqkV02vkjWbu/ZXgkS985JT6Omat4vMNJDyIVH//m7WW2NWUXYBJ+KigTJgSt574fd9304WE2yqsCo0asO77jY5K4masfGTsr3OJIk+xfdraztUBXFFXFrr7KJ6rjy719Yru7V4IvbPjxSG+JqEju/SNHrK1m+aWjKvcrCdtB39uPxJfRMn57Ik8L1D3keLRFO/ytyDkaO+MQsIIkuDvi5P/knq1tffTJVJ56Pidw/6TxvL5nk6frqcWNHRLD6CsXgped4+fyTwmxJEq48qk9+2ZJi+HcsOf7A2SnS8yRyQuA5x0CXWa/P7va3NjWO99Bw6PMu5sazljad86mC3vrtCi3kym6nXV81mFVQqrq+8h37AKpY3UkNuZ9OfabPRVZS/MuUy77Gnc7YSx96ZHzp8X+wWVi4c+h2eUFNzmzuHEzW23jWyKmq+8XtHB6NSNTcnlaT5Sdfem8myzcNNYq4STHd3jhDbwKRxE/oTJdN3ZfTEkJy/SdEQQfuJ8nOirM/TyOVNiV7bfyM9saJ8Gh6Ik8KT381ZZinsYLx7D4+XfhGH6uFDaVYOeWZnezigHza73+/Ip9WxJ2PP/oq/SdkPrTQ9j8RI4u3M2EBWwwH8HNM9l2Ma9v4iWD/P18Rb9Cyy3Zj/3Zx4eC+6w+lGvOUIffHXWOPXljAroGUgTO//u/9X8fSqExXJl0A0rLW1i00QGRj+L8HHxSaNSlm8vWF9MhIzqj+c18vVqOKR7s2z25LYhWMiV7vgl3ktKZQs3xUCJs09RAoA2fHZme924N9ICfzjPmhwWEkThfeKmAT9cTaF5c/PJr7pUiInTWTXODord9GoYbXuJGfPKT+NJvsqPwykRya+XWVfn/IihXGzpMa3U+SnxVnd55VyIl8WUkFm1Ao2vccQv6r9w198LkdNGiRP7Rn30RhGwqPfq38TbLReIf5sDhk/PTUpdnk0+TwmabjkSH3uvY1u/9ELH7bylavDGYT9qR++tDXY0+Rr0ZW7IiZu8XBVZb8spkLCg2+nCo6s07eu6prX7aHGJGdp9uIS0LHo/g01njtG1Mov26hwUmKeXLkkn8+LxzxyZbfvV9rWkyau+JHixuHYRNGrO/LT3CLk4uccrfoXkB2lonj94T1Xc7XWOd5ex08XylOKWa56iv8o56f3LX2xR05BOXUImhecuDZ5kakhhE3/tWf6EWb+Ezn6KeT+JnOO+8Yz/VqdD9Jflac3XnaRP7KKxk9tocIl3HefXbcv6NqViK0R45/GtkuiH1ALkD/36PKt6Lt/hOOxOBqXeCGzPyJrw3Zs0UJ2WXrPPbJtss+ZztGUsyfX4815mwJKDwn/C1jc7ClJefsh26MbGXMQ0P1coSxK0ip8hp25i9FJbTtPIa+89bNqbRcNTbVY8RSuiENGDOF1G+59Cpt3PKZrJvK97GPbts7twNOuGe0P+SVZsIDIo78DLrJkP3ijhwegXPCfVxy7Zhy8w7JhHZqS0vEanY/SXZWnO152pEUw+86FP8yhYRey1v99C6s6Q5NlVPvDiQXoLLh09o/IRe4aZMHsom6ZLZs4dHzF+SEaYyraGzq3H/M6B1i5xw8329gZLD5tRGhDGyqb35pGvgtN5JKkteI+y1MH11bMDs2m0diUsJ6Po29oLzOg35CGTgqPHpPhfCAiOUub4N3qDfLVZ9fh4bRQta/uI3DYwsly9RA34Ba/OOGx3rEVQb2GviZ+BpLpU35LLKn5flL4q8naYCkcddMTe8nycyKszdPjszcw8udTRiXkwQe8T1Och35/p4l+4+abk+SWM5vS/NrbjpJtydT/0kVG/+E9lr/eYCdaFd7lstGj61Cujon+XBPEk1NwibMv35JvKuQ5Yw72jdCJayxaxcb/e8QAOpO2YkVZg+LmO/ytrV6QLwfVoPaX+3XsZ5fN2z7i1s7PFJ9fBSaml7chfnfIxHXeP/v5XFVvfaG3PUv/2n00/2NE4pXVp+hh2xysD44/5Ep/dTu3QaY7jsmxdCbrzW7nyQ7K87+PDnxzJNiyHKSwEOuyFfN+oB/qc8XfyC+npZ8emTHaXp1aGN7svZPCHKBe2fh9Fr2seh9Q/naJt/ij4WdjTkTW9u68Tb54WljxFc/5Fzq4cn7R/Q3teynU585OzVKWM6wCW9eG8/WmPGJNmu/cwC4N5GjU8hbXfkhixwAP1l40G4fEtV2VDsSO9lEdbQdHaaqcchyEhtf3Ha4JVRuiifb1GT5yZee0LRubNlaC53n7b3+2inWOakKOvTCOb5O0/+STW+FurcYTS8ZySnP7J9KR3gJlb2Gnen19p9ItZrdT5KdFWd/nhyZ+cZ/7Yw0/h6352bvm8KDTuSfy3yppBj6U2Pyaek6Jf807r00oZPEGPVXDWFP8JIknOvZ/idEUoxTLnAla4OsefYBJbtsxnLhh8jG5bF84om0rGSZWR3jc8u/9DPOzVhOW1xm3QLck8j++J/479g+olRp2v9fn4s62a5US+7e7t3m2nqY2Zpe/9OH5eqP1S9u7RBkbla3mkTcF0NVJFo3JTUaOygpptu/u8StfIBNAgCAA3RFum0dNlfrtVORz3d+6MsoNtGYvXRGX63XTrXzUp4c5da6ttcsDUs991QAANw7ND6aR3eNc/y469+j+bDVI9hEI7dygKGnr6M3ZTUqxZdDm1q4JRBxAQBcp/Xg4Ed3j/Pwt/98R4v7W437boK7bxMJO77ubrtGug104NljEm53POTeJJ+fx4j0AACuhhHprb2FqmmPSI+ICwBQPzLPZCTu+iMx9nZpslaXo/MJ9/UN8203PjxyaifvMB9WqSnKKFd8fcvwXYY+vliRqTO00iiDNYo+vsqXuqj61fPPoOoWIi4AAIAr4D4uAACAKyDiAgAAuAIiLgAAgCsg4gIAALgCIi4AAIArIOICAAC4AiIuAACAKyDiAgAAuAIiLgAAgCsg4gIAALgCIi4AAEDdUyj+P2LxyaIPHpRjAAAAAElFTkSuQmCC"/>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C4AO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U02XqKYniTw/nJsr3Hf5P/sqf/wknhdsbrS+H/AD/jXx/wDa9P8Akl9y/wAz2XgZfzIltjyPeq+sMqy2ZHVbmLt/eYL/AFqWPxJ4UU/6m+H/AGzP+NLPr/gybZ5gv8qyuP3TcFSCP1ApLOaaf8OX3f8ABF9Qn/MvvLQWq899ZwXaWs0ym4kHyQBgHf6U5/E3hNUJWS8L9h5LCqFvqHgafVbfWb+6uk1G2z5EiRONg+mMH8QaU81hOnLlhJPpp1HHBTUldr7zS1TTZ10W4gbSXOYmygdNgJyeRjP1o+F2mXG/Tg+nXWUbzJFUrsbGSAAeRn61Q8R+LtLkjaLT9ev5PMwJGeJBx/37rsfhPqQurGaTTb+fWL5cK0U5EUNvnkMzhMgYB6ZznGK5sreNqVIQlLRtN73sLNHRo4apNLZeW56A9k0nl3uuubiRCPLtwcW8R7YX+Mj+82fYCvFbvRdU8ffH37DrUpXTtOTzyg4CxL0GO25gBmvQviJ4qTwjpNrdeJNWuJrq4kPlWemwrGjkfw5YFse+Rn2rE0HWLLwn4K1P4h6tELfUtb+eKNslkUEhI1B5bnkngEkema+7qSPzjCUpwTl/Nojn/wBozV1k8Q2+mLMu2G3dpNozhm4VOOnArnvhD4cXXNJ1N7fbFPHcIjFmx8m0kDoe/NcvY3lxrmrSajqzmQzSFzjkgseB/wDXr2D4YTeE9C069vP+E40Cxv7x/wB9BLtYBV+71YYbrmvKxjqRw8uV+89j6vL6UXiIwt7sd/69RD4MnjLJ5yDAyCZP/saoaj4emgt9+6KXbIm5c9RvHtXWy+INLuCzQ+MvDEnbkqP/AGpWdqF3BcQSxx+JPDkhZTjae/b/AJaetfFVMbjqU1zS0v2PrfqlCUXyrU6vxTLPcGeHToYXO7a0kzERD2CgZb9BXiXxn0trefT7l5xcXOfnkUnaMdgOgAGOBXrbatHqHh+wkD4DxDJiIbLDg8fUeteefFFbe80OWSPUBc3EBDJCsRBA75NfprfPTUo+p+QYVujiXCWmrT/I9IsIWuvD1uw4W4tBuwM5OyvBviRfXmn2FzYi2aIkD5yQVcdwK9i+FesyXngmyW+G7yMRLIo6AdAw+nevKviwL3UNYm0pre0he0ndY5mY/PGefmAFeXmlSVKdKf2dU/0Pe4aV5VqPVao5n4T2kl5dTatMu1Yl8tB/eJ6n9K9KEXzVyfhDwNrcUlpdW2s2y28cnmSwWzsfOB7HOAP1r0SLR75+TEF9i1eNVzjBc2tVH1scFXS+FmW0f7ulgjGOa1v7GvmBURA/8CpF0XUVHzQZx6NWazfAv/l9H70P6rX/AJWZzKOwFQyQqRwK05NKvd4/cn/voUj6XfcYtzz/ALQq1meDf/L2P3oHhq38j+4w5EKepqhPIfm+Wuik029wc2zHH0rPn0fUJCcWcvtgVosfhX/y8j96JdCr/K/uOYuzkNk9q818SKBdQKGyN5P8q9ZvNC1nLf8AEtuSO2FrzzV/C3iV7mA/2HqLBck7bdjjn2Fd+FxuG51+8j96OStRq8r91/cc1J/q2+hqfw5qZ043G2AymQryGxjGf8a0Z/DfiBYnzoepZx/z6v8A4VQg0TWIVYyaPqSkt/z6Sf4V6VSvh6itzp/M56cKkdbM+qX0rTtgX7Bbe/7oVJbaLo+3D6dan/tkKyP+Ey00nJib86kj8Z6UMfun/wC+hX4nLKs0t/Dkfc/WsL/MjbTQ9Dc/NplrjJ/5Yip18N6Ayktpdrj/AK4ise38caTuCrayueuFYE1NN4807yyv2O4RQMtyM/yrH+ys3b0hNITxOG/mRLceG9Dmm8uDTbYDPURdat/8IZ4bWA+bpsBI6tsNVNO8eaBD8z287OfccVek8e6JdMlvb2Nw8jsAq5GWJ6Cuirgc0k1CMJpLqSq+H3ujmdV8HaGSnlWKRl3GNueB/nFdtpFn4d8FaOsm1LNLmVAQMlpX6D+ZrmfHUfiaLT5b2wVLP5h5cfmRs4xjqeRXFfEmfxzqOmadqzW89zZ2QDmSFVZQ3H3gp65zX3vDmW1sNUjUr1L6bX6vufK8RVPreHdKktL6+i7fMX4y6/Z6l8QY1ZZDBp1rtYjJGWzniue+POuLqWvafpMMJS0tIRJHCOiR8hcZ9ga0/EWn6hL4f8U+ILuxaxe+SCaLzlG9UAy6Yz8vzbevNU/HGh6V/a2nyte3Go31xajzzF85jBTMagjAzk/TrX1PtYOaitWeFDDSp0lKStb/AIBzvh20mmW7vypVYYtqn0duF/LrXs3hH4Z/DHV/DVhdPb6iLqWEeYUu8AOODxivN55NN0HRbXR7y6AuX/0idUGdpPAB/Kus+HHjvwvpdmbW+1YQBZNyFoWPH4A189nFeuqzjTi2kuiPoslo01QUpvVu50t98FfB6rmBdQUdiZwf6Vky/B/QY/uXF6D/ALwP9K7+w+IngnV547Kz8Q2rXDjCq6OgJA9WAFQjxb4Rlb93rtq34N/hXwOPxuZw1hGdvR/5H01KnhnvY5rTfDy6LYjSFuZzYbS/mBAZQM8oD0XPrUF6mltZS2xmht7faVW2tj949vMmI5+g4rqbrUPDerqtpHqltI7Nwm4jd7VXv9Lmkgjt7GytGhUn5jIDGfc1+mcJZhVxuWRdZPni2nfT0/A/KeKcJDCZm5Q2lZ/5/icd8HjbtYanp9xcrbyJNhcv2x2rL+KOjQv4ka7SQSrJFHlgck8Yz+lXdMZdI+IV1axG3aG+gGdkZWMuvXbnnr3rG8ZaheXXiuext43kS2tYtxCfMCcnmu/PIJ4KUr7Bw42s08pL/Ix7HTLfzgsk8kCZ5ZMnH4Zrr7HwMl1EJbXxBMcjoA3/AMVXKot+R/x73H4Ka0NL1HVNOmDRi4Ck/dKnBr8zxKxE1enOz+8/T6fs18SOgXwDqIf5NbuP/Hh/7NTj4K1mP7uuXP4O/wDjWxo3iaG4RVvHmgfoSwIrXW9s3AZb9D/wOvAqYzHU5Wn+R2xo0XqvzOPTwnrucHX7gfWR/wDGnHwz4gU8eIbgj/rq9dgLizDZ+1Rn6yCpkuLNgA1xDn/fFZPMMT2/AXsaa6/icQnh/wARk/Lrs2PeRqcdE8SIfl1uQ/8AAj/hXcxS2I4+1Q/99igrZsxP2uD/AL+CtYYnFT2gvuRLhTXU4r+y/FWB/wATkn6hT/SojY+LFJK6iDzz8qf/ABNdtIluo+W8gwB/z1FVWnhQY+0xEf74pSr1o/FBfcHJHozkGh8XD/l8jb/gK/4UoXxYg/18B+qiuhttY0+4t/PhuoTH5jxAuQvzIxRuvupqXz450/cywyeuxgcflVyr1Y6SpJfISjB7S/E81OlXHZR+YoGmz4wVA/GvcB4J0c/8/P8A38H+FPXwDor8Zux/20H+Ffsvtj5L2Z4VJps0cbu3AVWJx9KyVZ4ZRJDI8bqeCrEEfjXuvizwZo9j4d1G4hkuvOjtZHUFgRkKTzxXhs4AcivteGainh5p9/0PDzSPLUj6EO5ixZiSxOSc8k1b0y1vb+8jtbGCa5uJDhI4lLMT9BVvwzok+t3xgRhFCgzLMRkIP6k9hXc3XjDQ/hzpzWnhyz+3arKu1yex9Xbr+AwK6s0zylgn7KEeao+n+YYLLJ4iPtJPlh3/AMh9n8KdZt9N/tHxLrFloVqBkiaXc4+vIAPtmufvbfwlaM6Wmq6pf7ej28TFH+hCEfqa4rxHreveKL03fiTU57p8/JAjFY4x6ACsec20A/eQxxg5ALRk5/HFePXeZ8qqYmr7NPpGN7eun6nXTeDi3GnDnfds7jxNHdXHh65hhtvEK2U0TKzzwSiIZ6dVA60lnZa1BZRJdeHfEMcQRdrRwOQx28EDb+tcjr/jLUdQ8ProbajD9kTy8bYtrAIQVAOO2K12+Iuv5jf+0tLDIoCMIWHH5fSvBnjsdTbcJ38/Lp0O5UcNL4o28jotPs7Vod19Z64kmeVFjK2B9QlWFg0lXKto/iCXjjGnyD+aisG3+KniFUCtrWmgAd1k/wDiamb4reJmYPH4i0qPgDZ5blQPptrCWY5i96j+/wD4BtGlhFtBfcb62Fg2GTwz4hGen+ikE/mRTl0wtzB4R8QkerQgD9XrnR8UvEzKIz4i0oAdDsk/+JoHxS8UI+R4k0skdDh/6rWEsXj5b1JfezVfVltBfcdQmmzI6q3hXxCrjptRQR/5Eq01vcsmG0HxKvb5pMfh/rK5BPiv4qVCv9v6acnOQGH9KfH8X/F8KbYde00ZOchDn/0GpWIx6+Gcv/AmElhZfFCL+SNjVtM1KIie28N62Zh9xnzkfiGzXMWlvrX9q6hevp+pSyyFI5iqOwjKjAViGJz7GrrfGrxyo/5GCxduv+rH9VrmfCXxF8S6IdQkstVhha+umnn3pncx79OK6I4zHOPvSbt3ZzOlhea8YpeiOv02z1qZ5PN0/VxFkFTHaTtge+AafqUU1hB9ovINXt4gwXzZbWZFyegyV61mr8avHCKVGu2oB6ny/wD7GjU/iRL4q0eXTfFviG6Nt5kcix2sQG5huyc8EYz+Oa1oYvGuaUp2X3/ownHDqOkb/wBeo5dWse2oTqccglv8KfHf2LddVcfXNYKHwGR/yG9fB9v/ANupB/wgp/5jviD/AL6/+zr0/rdeO1df+A//AGhzctJ70vx/+2OiivNPGMa46/nUrXWnyKynXGOR12niua2+ByPl1vxGf+2h/wDiqlt7jwVDJufU/EE4A4Bkx/Wuavia9SDi6qd/7q/+QNafsYtfu2vm/wD5I2pBax/8xuQA9Mrj+dRSPaY41yY/7qVROqeCHGHn1t8dAZQaX+0vA55Mutg+zrXjLDLsvuX+R2PEQ6L8X/mRXl0sZxHeX86nusdYlza6le3o8m51j58KsaxAkn24ya2LjUPB758u81tT2DOvFW9P8WaRolpK+jTXD6gVwk94N4A3Ek8Hr0H/AAHpzTdBJe7BN+i/yCE6cn78mkQad8M/FkNz9sXw3rE6yJtAYrgdCT+lW7vwf4h020lv7/Q7q0tYQC8k8qqgyQoznryQPxqu3xX8ZR58vXRj0G4CsTxh8R/FmvaJJo+o6sbi1uHXfEGODtO4fqBWv7+aUJpcpjelF80dz7IRQB9zmnTOsKltmWxVqR440yVOfpWbM3mtmpaGmY/iGNrrRdQjxy9rIo59VNfNIR7i6SGJS0kjBVA7k9K+s7a0EwdWU4ZSPzr5o8BWSSa67TYAt4Tgnsxwv8i35V9PkeLWFwteo/s2Z5uLw7r16cF1OigtDY6db6RYTLDNIjS3E552RqPnl/PCr/8AWNeXG8juZJbyGNkjlY+UrnJCdsn19T613F5qROieLL6JOSz2kLEkEJGmMj2LMxrzW2aQab+7D7l+4rAjnA9e2c/gay4fpuri516uskr/ADZ15vNQoRp09Ft8jSbLL8owa3dHufDloJlvL61l86JEaGe2ZwnQtzkYPoR/jXL307WttDMd+NuSD1PynGfTmuUuJriV5JTJJliP/wBQr285Tr01Ti7dTxsG1CTbR2mr+HPDVxdvcWHiaGGLyuYWtW+Z+ckc8Z4rBh0eS60q0vLXUbWVpVPmRYKNCRxgk9fqK595LwBsSHrxgVa0bStY1S9Sx0m1uru5lORFBGWYn6DpXzH1OSW56PtV2NB/DmsSEfZ5rIHPIaZc/lT4fCviQv8AMbJl74nQfzNdhpnwX8VS867qNvpBGMxH99MPwX5R/wB9VsP8KtCsIC8+oaleOOpMixj8gP61hKPLopL7jRNdUeeS+GddjQkpbdOP36f0NUToPiL+9ZZ/66CvWbvwX4Qh8J3V1DZzfbYpBhmndlKn/gVcWdL0kpk2Yz7SOP61gpyVzTlUtjAGh6sFAMcZbuFYEZqzpvhrWZNRhN1aS/2eGHnGEZk2d9ueM1pDw3Z3CZinurc/7EmR+Rqtd+BtXEXnWWoLcD+442N/gaUasXvJL1H7N9FcbrPhe8jvmk02Nhp0gBhMzhpE9VfAAyKz9O0q6uoxJDNEYSxUuc8Efh61oeHI9Rjum8N60k0dteZw8h2mFh0dT/nNN13wZrWg6Lb6pBfw3mnyuY2lgyPKkz91wwyCeo7Gt1D3lFyV3t5kdOZIntdGhW3iFzzLuPmNu+Uj8sj2x+NUH0i5TkXMGM8DJzisbbqGM/aj1/LmlC35Rit0G5x0H+FarCz7kOouxr2ui6lcTCNbzT4gc4aWQgVrW/hS6aLLa/oSP6faTj+VcftvQEP2nqfQelI0l6p5uDjcB0H+Fayw02uhKmkzsX8L6gp/d67oJHqbhv8ACnReF9QYnzNc0MDttnY/+y1xazXuM+c2cjHFem/AeCTUNW1FbuR2SK3QhenLMf8A4moq0pU6bemg4NSkkR+HfCunnW4Y/EHiK0j0/BMrWZZ5D6AZXA+vNdjP4W+ErIyx+I9XRmGFYsCFPrjZz9K76ysNKVgs1vu5+9mt6HR/D3led9ljbJx1Of515bqyOv2aR8wt4XuieNa0c/8AbV//AImg+FJg8g/t7SWVcbfnfJPf+Gvpu58P6JFADa2caZYdGb/GvndvEGpy+JNbjN0TbwXjxwLsX5VDsAM4yeAOtdmFU6rdkjnrOMErmHN4ZvY4CV1LTpZFDEqjMCcE4xlfTH40/wADaXol9ql03iae/S2t02RGyUEtITzyR0AH6+1VPH+t36RRbLl1whYgdCfcdD+NfWWh/D3wvHpdqG0tcmFC2HdedoycA068XRdpBSfPqg/tzUJpFP2hXQ46R9a4i/8AiF4httXuI0igWzgHltJLH0f+9x2/wrxjWfEF7puntJdNqEC3O5mhivJEDHHJwMAV7xafDXXtbsDq2n6hYxWd80jLGZnUkb2+9gH3rGVOxopXJdC+Jl/buJNTmspomKKPKjwAW34OeCB8h9a47w7atBfau0XRb1oj6gRk5/nV+88Hv4b1aDSL9IHmWBLlRHKWRwskgUcj1c/pVOS4k0+21V1Zle4luGUf7UjFV/UirdRRw06afxOK/E0w0W68ZvomclPHcN4Duo0yfOG9se8qqa5oryFHQAAV3EFlqWrRvoeiyQvcKgf7O0oVpUUEHaTweTnGR0z2rntQ8Oa9pcrJqWj31tjks8J249cjjFfUcPTherUbS5noutjzc4T/AHdO2y19Tl/ETMYIUY/xfyrHjj3uFXqeK2PEy4ihPH3jz61Z8E6JJqJuNTmVhYWeFdlH35GztT8cEk+gPfArrx1SMKjlN6HDQi3GyLWleFYry1SS43ogOSUIDP6gZ/n2rtdJuf7KtFttPgi0+EHLJFnLe7MeWP1pn2i02LtxG4GAB0xTm8mVV+0ADjhhXyGOxtSvUbtaPb/PuerQpKC31PXvDt2ni3RkUc6pbpjcePOQDp9RWLqeniVGViAORXJ+GtRn0m9jkguWAUgoyn7p9a9PvvsmuWA1azOZMD7VGnADf3x7H+dcilobM8quQsdjqNn5hO+LBGf7pzXCXlvHH8oc5HbFem6raJb30i7OZAR+lcHfKkp5U9aHIuKI9JjIUZya3DIoQKvFZ9skUajyz+ddf4J8NNqsxub1/IskPLsPv+wriqRUmdNO8VoW/APgT/hLZt2oR409D87kdfofWpPiP4JsvDUM0em3cmpaRINtzaNCHnAP8QbPJXtgZ+tdhq/jK10nSU0fSY9kMY2qwHzH8q861DVrm7nYzSsg9M/MTRC6aa6DavuePXemNgTWO66t3PyMiksvoGGP16GpdO0DVLm6jt/ss8CSuN0ksbBFH948cDmvbdG1XTtNs5GOg28Z27pLwIN0Tg5Eh6Ag9GB68H6Jr/xQkSJY103So7gpuj8q3UpMhH3lzk8j+Hn2Jr05ZpVUbQhdnLHCQcveZ4b4i0O/0LV5tLvl2zQnDbckMCMgg+mKyinH1r1bX/FNxq3iDTtQhuGtZZLUw3E0MOTncWGABk4LDjIrjHsIdQupbSK5tmkEhWGfyzEZOeNwxt5+u76162Cxiqx/eKzOTEUOSXus5xYxnPrXqn7P9vibWZAOdkI/V68yuIZbW5kt542jljYq6MMEEV7F+zxZxXGl6vcSJuIuEj5PYID/AOzVzcR46ll+XTxEldK23m0GApSrV1BHpCLVbXbqWzs43jbH7wcfga0nsrdf+WK0+1srZolDQRtwOozX5h/rxhlr7OX4H0f9l1H9pHOnxRHGkCzEjL96+e9DvDPcaldPgGa6LHj1yf619V3Gn2QtpGNrHwhxgYxxXypq12p8R69IWznVLgKB/dDYH8q+u4Wz+lmntHTg48ttzyczwcqCjzO5T8SBrrWbK1j2kzFIhlc8s2B/OvvO2t47a3ihBAEaBRk9gK+FNAvrdddknuIY3aMIYiwyUYc5HoenNesadqf9qeG7uW5aSZmu4k3M5J4Vyefyr36tJ4qvGEXa5wxqKhScn0Ob+LGj20On6C8QJ+0W9wMkkklW46/UV7V8PPil4W0bwPo2m6xqEtvdrbIzqLaRh84D9VBH8VeMfFK83+G/DE+QSqzJ+O2Nj/6FWfKsMum6W6y74zZphh22sUx+G0j8DXHLTc6T13x34s0LxB4v0zUtDvDcRpbPbyExMhDeYpHDAZ4BrlfEs8QnDyyhTvGE9Qo6/wDfWDXHWuq2+l2V3cGRmeCRGgiC8ys4OQPpnJ+lO1/WNN/tCGa6vnNqUkUkAkqSyH/0Hv7VzVIOcoxR24SSipSZTj1C6j1BtTtZnhl8wNC6HBVV6Y+vJ/Gvb/BnxSmurS2h1G1jiuCOj5VJ8HBK545PbseOleO2rafrEm3TJY2wBhdjLgevTGKtSeF9YfY1spnZAWjj3kg9zhT1zj6/pX1OPWAng40YTXNH7/M8ijDFe3lUlF2ZB8ddEm07U4tUhtwmn6lI8kewYWOXq8ftySw9j7VUspBpui29lGQ6+Wsjsh+87gMT+HC/8B969B+H2teG/FGjXXgTxNBPai4DNAJclVkRc+bC56Mo6jOMe3FcFdKokkBjONxxgds142Jx1ScVTqbrr3tszeOHjCTlHZlRZ5Dkq3yjs1XLfUnUKjd+MdazpI337lX8KUxsEztw3YiuZTTRfKdHZXcZkIiYL6huQfeur8F+J5fD1/vudzo/WIfdYHsfY+lefeHLb7XrEVrcSIiNyFMmxpD2CnB57/StrXJ9M0i9t47Q3b3JhaSQtKriM7tuRwOcdD2NYzaR04XDTxFWNKO7PSfHNxpTLHdJf2lqHUSLDJIBIgPUMvUV5pPD5l04hmimXJwqMC2Pp1rntV1qHT9Oee7+0XO4nbAkm3Oecux6/qTV3wbr1u1xYXclrIokcpHDOCSmeN6Z4qWp8tzsqQwVNuClJyXXS3+Z2mh6FAlumo6suyHrFBnDy/h2Fa+oeIL28H2W1txFCi7UjiX7o/kKr6lqVrNq+m2F9ADLcQShGOQWeP1xjPFYuq6u6a9Jo0G6IQ28c2F4U7uv+c1jZ9jntyvlZqG3K4eaZYFI+ZQdzn8aRZNPhx5NsZH/AL0hzn8KzElct8xqaJC7DjnPr1rOTZaii1dXsl1BJbTbVhkUqygcYNeQ+KdSuodRl02GKGKO2AiB2ZOR35r1vyikmfLB55FeV/EeFU8W3O3HzojHHqVFd+WQhUqOM1fQ58Y3GKlEzDfC9tY7e9laOdM7bhejZ7PjnsOfzzVGJnhfKOVYHqppjbV5bpVzTdNvtVm8jS7K5u5D/BDGXI9OlfSUoxox8jyptzfmdDYSWPieAWmoNDZ6rGoWG+OVSYdAso6Z5ADD8c16x8BdIuLHw/q1rfRTW1ympMroTgj93H+fTrXhur6XqvhvWH0/VrGS0vIcb4ZR2YZH1BB/Wve/gtq1zJ4RWS6uDc2aTmJZGX54OAQGP8Q5xntgdRXx3HMJyyiUaT0bVv8AJep6eUNfWU5LXU7h7VYtzq8rHafvOSKnFqJEUbpFwMfI2KluF/0dyOflP8qltpIpGeNJY3dDh1VgSp9x2r8Cc52ufY6FSa38i1m2yStlf43LV8dPL595eT/89bqV/wA3NfZ2qHZYSt2C/wBa+J4XIXKk4JLc+5zX6v4b3lh60n/MvyPm89fvwRLpvOqTn3A/QV6DvaHwHEoYgyamx644WIf/ABVcD4ejaW7lb1kNepxWkJ8Jaak0avm4uH5/7Zr/AEr9FpUZV6ypxerPBq1o0abnJaIX44aKdD0vSbMyb44rhgG9d0aj/wBpmuX0jL+F7NkYSGOKdDt7Eu74/wDHxX014l8O6Zr1zNa6paJcwmFcKwz3YZHcV5J8YNKsfCelWVnoOnx2q3E7DKbt6MRklSD1IUCuXDweImqXVnTUfJFyZV+F/wAPbfxYdY1zWFmTTtHtxMyo5j8xjvPXrgKhyB6ivI9cj1K6tY9QaG2iW4GfJjY/IFJUdenTHU1638N9evLXwL4stJZJ911bsuHYnrFIO/1rj9fuVfwx4XZprmUmzeNxLYpDGgGwhUdeZeHyWPIJxW8MNy4x0Zvb/K50KS+puql/V/67Hndql2t0VZmRGG7Eb9x3z9M1u2eq6rZMrWeqXsLDoUnbj9ar6lD5DblXdE/Ge4qGLy1kTzixib+JfT1r0PqcfhaPN9vLe56xHNc6pYaTfpdWVs91E03mKVhAkUNG5cnoTgnju3Aq/aaRcHToFu4ViuBGqyK55zgc/iCGHsRXHxxpF4SlhVmdYo2kjcnt94Y/GulbWY7rxZfajHewyWWqhZ2ty5EtrMqKpUKeqHBI29B16V8/iMHUTnyr4WevGrB8l/tInl0SNFB3qSeyilTw/vTJ+VB3JxUV34ht4MrCuWHesi71y9uvlV3C1yQjUZtL2a6G2LPS7OWKR5VNwjgx4HQ1yviu4nh8SwahZru2xSLKnXKg55H61taBpV3qM4maGSYL8zDaT8vc49B1zWV4wsJWYSW8Uh8qUZIPO3aP0reCUXZswdZwmpw0aM8yWN8mBOIm2kgNlSPbuDWdcmVLgNPcvJIANrKxY8dAGPTHtnFaFvZ/vVCqDzzS6tZsy+ZtxtbFOD1tfQ66uJjUfO6aUu6v+WxY0fVLu88T6S99fTTtArgb2JKjHavS7FY9SPmKu5eNzEcjjpXj9pH9n1u1lXOcEfpXofhq9aG3tphujDjBUnOT61NWNkciqOdRt9Tpv7Pt3l2napHUHrU66VCcBR+NJbGOdvMZssa17WNfUZ9q5Hqb3aM1NPUNtC1heK/hdZ+KLVtV8Maqs2sKgFxZyMBkgY+XPNafxE8T2HhPSRJcTYurrMduicv05fHoP54ry/TfFl7aTxSWl19udmAieN9koJ/lW1FVaT9pT0IqyhNcsjkdQ0e907WZdJ1gR211E5jdGcDYR6+gr2PwpNbeBPAuqahoUyX07iOSS4d2jTcCNuzj5l6kDIJznkAU5NMs7qG5uWeJvEk6Y884Yruzl2UdjyuercmuL+IQvoXgs4VkkhkiBklt33RT4JxhVzsA6bfb8a9eFapipRhN6dUee4RpJtHKa/qmoa7q9zq2qXDXF5cuXkkPc+gHYDoB2r2/9ne3D+Bb5enm3zbuPvAIn6jqPevDBa3B6QTf9+2/wr6C+AMb23gmNnjZTJcSllZSOjbe/sK8LxAqeyye0f5o/q/0OnJo82K17M67Rb0TW9xYuf3tsQpB6hScD8iGXPfbnvWrp+mWNjPc3FraxxTXT753UcyN6mszW9Okt9STWrFcvhY7qELlpkyMY/2h6d62LC8tr2ATWsqyIe47fWvw/Fvmj7Wj8Mt/J9n89UfVw/lluil4ul8nwzqEvTZA7Z+gzXxXbnMSf7or7H+JUnleBdZbp/oc3/otq+PbN4vJTLDOK/V/DWn/AMJ9R95foj5zPZfvY+hs+DYwyFsdXJ/WvTrseXoWjx9P3Ur/AJyN/hXnPgpf9Ejbsea9A1mZVg0yLgbLMfq7mv0rJo82NXzPmM2ly4R/I+g75tmpqz28hzblsfLyCy4xzz9OteV/tGxzLoFhdrHLB5V6Fzuwfmjbjj6VhXYvWuUmk1XUZJgSVc3T5U4A4544A6elc949W5l0R5ri9vbgpIhxNcO464zgn3riwGGlHEwl5no4iadJoy/B15M0F/a7iwkUcE9sNn+dVPECzDwT4deRbrZGZoUaW9EifKsQISLrEMg5/vEk9qXwJsOt+Q/SWNgPqMH+QNQeLNOhs4rib7batP8Ab3i+yqT5qoQZFc8Y2kMAOc5B4rfFx9nmjXez/Cx14SSnlsk3t/n/AJMwDIrxGOQAg1VKiA+VLkwvyrD+H3pJGxViYWrWkcQnLuwywA4TPSvXhaVk9zxmrHaeCNLku/Ct6kmWVZJAm0ZDAoOQfSubvJIDBa3bmQwJIjOYWw2w8HB9ea6z4PSzDSdWs2YZjkQcnjaytn+VebTLeacJIHBMEgIweh/wNcWAko18TTa0dvloduLjehRmt9TpbS/a+ILSWu/A5ifA4/2W5FdHZxQWsK3V3Jjj5R/ery6I5ArqNLRpLNUkkYqOnPT6Vk8llVu6T+8zWYKPxo6y38Xana6tDe6fKts8OVRQoZCp4IIPByK7c+Idf1iD7PBfwW/nx7UMNsiHceOcD6V5ZY2wSTDSLjsW4FdHpN1cWrfIC6KQ2U+bYfXjtXzmOymManNiKWvdr9T0KVdVFeEilYwzWkklvfxvFLBIySbhyGzyPzro9B0ObxBbXtrYp50qp5gUcnj0rY1258LeL4oG1d20nVFUI97EMrOAMAuOhPv1+tdL8On8F+CVfULrx0lzIAcQ2tsdzexLVFnutzTn0szy+y8L3Ed4bm/gKpankNxzjpUt/IIbWIKyj95wB9Oa6H4h+N4PEd6YtOtTYaarFix+9IT3Pqa861LXLFZwJrgbU+VVT5yB+Fack56JERaTuzutE1GTaqk1f1rxlpvh20Mt1P5lztzFbKfnc9voPc14/qnjK6WIx6an2dccyvy/4DoP1rAjMspM1xI8k0h3O7HJJPvXVh8qlKV6miFVxiStHcv+KNSvvFGtyapqkxLvwqj7sa9lUen/AOul0J7G1aH7VZSALNlZ4WKybsdODnH0qqqZ6bmbsM1JArqrFmG5uvsPQf55r1amDjO0UcUazTuzudG8bSaZqkkcISbT7kKtwZIiGPHOAD2PTn612nh/xdoBuZomvXtklUYMsJ2ZGfQ5B968VMQmUxNJ5YYY34zimaJZ3kmrw2kjiSKRiu/d04Jz69q8zMMsjJrlT0R1YbGSjufTEE8k8KSWV/HcRY3D95klfqef1NdDp11bqIla4cNsG5Dgt+X+FeE6HYX+i3QuNNv5YH9N2VP1BGDXrGiTaJJpVvqniK1FrPNGdrQTqzTOP4vL+8FOBzz0P4fI5pw8sdBR5tvI9SnmUoPVfidpqGpWMMSl7y1QF1wJX8s/eHrWRPf2drrrXdtNH5c0YkuEjYFTg7SwIOCSCCfaM9+tS70mwvrVJDDdkO20b4pMj65HFYl9Yx2N0bcW3mo4WMbBnBIcAYHq2Pzr5+lwXCnf33re6t/wTd5k5dDb+K8om+H+qx2zCSSW2kSMA9SyED+dfKeqeF/EGkLCuoWDwmaISxHcGDoehBBr6F1YI0aJ5btbkfu3VeW6AHHp6H3H44s0LqhT9/t/uMhK/l0r6/hnL3lGFdFS5rtvseZj6ixE+a1jyjwxcQ28EVvM3lyAAEMMV3V+GuHtnjUyILaNQw5GcZI/WrsumaVID9o0uAk/xLGyH/x3FQS6JoRwsN1e2pHbiQfhkA/zr6zA4r6vV9pHfzPIxeGWIp8ktjpZLfocGuc8WxXt9a/2XY6fcTmRl3y7G2qAeOfriuxmdCvG0/jWZdC1BkaSGBi/LAjrXv0sPytNGE6l1Y890rQ9atdTt7htPnj2SgsTgYHfv6ZqX4kae3kJqNupeNignb0wGCn8d2D9BXYGKyb5l0+3BzwfLH+FVLNjJNLZ3SxNZyREHf8A3s9Mdwa8LP6sqGJpVn2Z9Xw7lf1/LsQ6V+aLWnk7/wCR45Iy56g9P8/oarmQK27PGcGu48S+BprKaae1mVbP7x3hiY+c44ByPeuS1vS5dPkWCaRJPNjEqsmcFT06/SurDY6nWS5HqfP18NOi/eR3nwdvFF1qFuVU+ZErnPopx/7NXN3dxDJq1/p86htlzIqgjqu4kfpio/h7qDWWvxjdjz0MRPrnn+YFR+ObWax8TPebdqTsJUI6cAAj9P1qcPXlQzKUukkvnYutBVcFFfytmS9qTqos7XbKXYeXtYc5969r034S69FYxNcvFFMyAtEY2JQ+mRXkUT29tLY3yxGVFcK6/wB4E9K9b8SaD4gmtIm07wvrkE7kyMBEMID/AA8PyfwGPStcdjsThKvLTskznoUKVWN56lk/C/Wghf7RAFAySYnrzfxzpVhbBlttUiuL2Jtv7iJxj1yxrQfwl8TfOLw6d4hkUgZXyRgfmaq3vhXx9Bby3FzoOsxxoCzu0fA9zzXJUzfEzhyzknfyNY4WlF3imjibO71gJvS+uDgleXZun1qV9Q1sjH2yQfQYP8qiJvgG8u7uY1LElVHGfX61PbjUZAI1+1TPjJODkiuR1NNl9xrYpML6Zt08jyH1bcas2Wn3lxL5cUZJxn7pxj8qfLZ6wzbhHfqvptbFMto9WwWj+2SAnGVDda0WIlFaNEciYupaXqFsiSyw4i3gM/OF+takeiao0YZYIiCAR8xrNe11qYFGgvmUggq0bEH9KttdzDTY447O5EzL5SyAsVdu/wCnbr70ljKt76D9lEmstJ1G8U3FvHCyqSnLEAkdSPWrTaDrSqB5EA/4Ec/yrMFvrUVsI44dRiXHy7Y3A/lUaxa+MZuNSAz0Mb5P5inHF1FfVCdKJp/2NrHaOH8GP+FTWWla9BexSwxQmVTlQWOM/lVKNtW6Kl9x2CPn+VQhvEQBK3l6B/1zaq+u1JJp2F7GKOvEnjHJxFY8ehJr0bwnrU1rpFjHqFrA9xFBtdc4Xcee3of5V4rDeausKq8t47jgthuf0rasPEHkWQiuNOnmmGcy7zk+nGOK4pSctLJG0bLqfT3hjxtHcRwxah9qf5cSNAnyHpjIHpyPSo/FepWFzmG1he/hYbQ0sRjZCGRwegB5BGK+ZZ/E2pO0S2azWIjXb+6kfc5z95s8Z7cYrV0PxVdW8dx/af8Aa91I+DAUmZVU5+bI4JyO+e1YOErmikj21ZlurMrcx4u5Zg7qA22MbyQEJPQcceoJ70+WC1L7SSPqh/nXiWpeL7h7ZV059WhmMmXklnONvoBk+3J9KZoPi+/t9Vgk1e81K5shnzYYpyjEYOMHjocHqOlOKfYG13Pb00uGRcrs/GquoaZDBgtaySg944S+PriuEl8e+HRbyfZbfxIZ9p8vfe4G7HGSHPH4VxqeL/Faxgtrd6cDB+brVpyRNkz0CaaZjtTBP+zUKxsELToWOeMtgVdFt5MYYk5J596q3CxsGKyDP0r7dJrc8jRlK4uQrcrHhffism31axm8R2WliRV+0uVMmeFOPlAz6tgfjU+p6fPeZX7SFjP8Kpisp/CMVw6+ZdPGVOVdRyPpzXn46Ea6s4Xa7nfgsbicGpRo1HFS3s7Xt3sXPEnil9H8bR6dNOgswiJdAnPlMxJ3Aj2IJFM8YeF7TVpxJb38BnVAFeFt8bL1GR1HX9ak8M+C9Fi8TJdar5mowRAv5UzKiyP2zng4POPavWdQ0bSdTtmto5ptOntxuMa+XkZPUEDp65r554ZYeScHyyX9anUsVKceWa5onzfJ4J8Swzb7ezWcKciSGVTj8Mg/pXU2/wBl8Q6eul+I7eS0u1+UPtwxYfxL6n1FdvNoFjpt1DBqXia5soZYzIk9xErbz/dXpnoe9XJPCpnib7L4kRymNocZzxnpn054BrLEYurUS50rrZq9zajCjC/K3Z7pnH/D74USXeqzRa9dQPokWHSaOXZ55J4T1Q9c/Tj1r1O2+G3hmYSu0F2EUjaYdXmbI9fv8Vm+HYfEdjp00Ni+kX7By4a8ikDA46ALjI9xnrTb3xP8SLRUWDSfCzPITGFjklBB9CC2R+NePjsTmGKqL3tFotbHfh4YOhDSO50qfCvw7GBsj1DAH8ep3H9HqKT4Y+H2kVBa3rIxwzHVrjA/8iVwlx42+J8x8mDTvDAkUkPskkZhjqCGJ/Tmq48VfGWQg22maHtOCNm3H5swriWFzDrU/E1eJwv8n4FRfhVpWvLfJo+pSm7gupUebcwhjVThU5wWfsee2arL8E9fO0LHx0Zlu2yfwLD+dUdD1j4seF7a/t7PRbPy3uJb2ZpFjfDNy235unsM1pWnxI+MM0UVzDpNlLHKgkjZLLIdSOCCGrsqQx6k3TmreZzwnhXFc0NQ1P4J6xZ2q3CSSTHIzGt3g4/76NY954F07T7hba4uriOUjcym7yFPp8pFa154++LkjET6JZk+n2DofzrltT1Xxzq16TNp9otwww3l2YU/jTp08a/jmvkEp4ZfDEsvoVkjqlvBPdqSAvlXUm8n2G7n9KydD8L3E3jm50W6tbu3jtg0kcMkjIwLcrluecZ6damiXx1bXKLHp0aT5GzdbgH65LVMn/Cx4NZutRa0LXd7Gkcr7EcFU6Yw3FdEadeMZLmWqM3Og2ny7G8fC9uj+W0d4rDqPtr5z9Mip7Xw1aG68uS11LZ/z2N42Py35rMtH+J1w3y2cDkjIZzEM/iXHPt1qO9vviJattu4raFxnEexM8ewbmsVQxT05zR1sNvyHY2fgnTbqfy45L/bj77XL7T+Oc1qWXw0s3J8+/urfHQJcO2fxNcZpXiD4oW3lQ2lvYuZGCRgwqcseg69eDW4mpfG1rsWf2TTTOzHZHtjy3Xp83Tg1jLDY5uyn+P/AAClWwqWsP6+86Kb4baHGuf7a1jOP4ZDj8yKiHw70UfMut62ffzB/hXHv4p+Kgvfszw6YJ8gEFY/lyccndxyaov43+JP2J7wxWcca8MTCA3XHTPPWqhgcwd7T/r7iZYnBLeP9feeoad4R0ezl3Q32tM4HLeco/pVvUbWKNRt1PxCPl48u6U49sFa5HwlD8Y/E1u8+jDw1OU5aKSdUkI9cdwfWrVzpnx0UlJrTw5EwbDIZAGH6dKX1PGp6y/EX1nCNaI2YNsifZ21rxMu45DNKmP5YqxHYzDKwa/rrg8DLRkH6/LXNPZfGnHz6f4ZP0mPFYdxrHxX0x283StNRg2NpAPfGRzyPcVf1bGfzfiL22G7fgegNpFwzBZNX1MlR38s/wDstSf2FdOoI1m7B6ENFEf5rXCWPiD4xX6Ca18N6ZOpH3wVUfrIOat/2p8aug8H6b74uE5/8i1Dw2P6SX3lqthOsfwFkfcx+bP1OahbcgPK4JqpDvbjqcdjUjsNuMkZHGa/S3JNaM+XSsMlmXPzYbPvSo87JJcIXCRYaSTGduTjJ/E9ajZQOeCB7Vo+F9sl7Lbq5imlQeW4Qt0dSwIHQFQwPXr0zXJiJcsG47m1NXepe8PN5sMGnqkFxFcS+bLLtUkD7qLg84wZD6fd9QK3G02OSZHh1EW115b4kLhSWJ+YDdnjgjtkAD3rmtD0ubw/ZQ3LapNqTIX+zQoilxyQwTdkZG/nsAO3OL9xI0xkkVCHPKtGDI2B3+UHg8c55r5yu5zlds7qbjFWNEx3E8Mh1C4C20hby4iwc5yQSOMjJ54x06VQudF238moaVqVxBBHhB9qBkJBBOAy/LjGBxjI/WayvJbq3MclvGkOVRN8bIoU9xn8fwrVvf8AQ7WCS0j3KcI4WIshA+XGB1XAJyCP8eZ80Waqz0MSO11a0urb7LBDL5QI3Z5kOWP97P4kkcjinwW+ow3k1xdfaoro7Y5EN0PLYc8gdVbnr24q3E908n2dG+zzMf3hljHluOOVf8s/SpJpNQsNRCx6da3heJZGgErEsp6H1B4Jz6/lUSfUuK6DZtVmTMXkMfMj2gByGc5PzcdeKjV7SaCLOotbNLgxhUJRjzlTyOeM9e/4Vekn02/uRKtrepIsZTY0Bctxyu5e+D1ODiomtbEq6iEf6QhULLEY33YB3A9QeBjntWcblOxn39pqMlstvqeZUlhbY8ecgHIGW9K5XwRbzXHhNdJSSSO60yeW1njYYJjDZUhugxkd6654bOznhWPXzBIIwq2t44ZufQ7skVjaMotPGniLQLa4MttfeTqG4qmSCuGG45xyB0rSLsmQ1do0NL0uaK3kGoXixbHCRNJyvuDkcfXNUbW1kn1OdDcQxxMcF2/iOeg/LrXVJZwR2Yt4ZXgQBmd4hkjn2zx74qhp1lBb3DR+YJlJVQkgG0gHIJBGcn/9dK+lmO3VCTaTY3Wkvc2k83mgeZv24PuO3PsKzodPja4ghjmnnl27nWF0LKD0yM5HP97FagWPT4PI3yRbjI7IrfdyeAB2xzx70/QXitLZFnNrOIBIIJGQ+dn+Fd4657g8fSiLlq2NqOxz0+najb6q9tDDvfyzIscmQzDuMY5P04qDUtSb7TDEtsst7NGFigjA37QeWYj7qj1P612k2s300kc6xwLAYdpMq/vImIOdvJBx2J/XFZ1tpkejyCQXFtDcSfNKZbgszjOQCcDnp1OKuD6smXYTwvDDb6JqGunUFubiJ/JSJVwiygcE/wAWAD+X51eN7q8GlrcvqflXMiblt4ERZGLH5FaQnO0nnavbOe9ZV9rt1bXUUczWs9nNI7K6uxZDjhcd+g49O9P09ri9nt9Wm0sC8lBii3ghpSfk6HoFUDBPqTzgVtdJaGOreplaxpyx6dPNZgmSAh52Zcebhhu+gwTjv+lZO2DUb2WBrpIYJHJMjLgBc88D2rum0W4/sW4s2beyxHfJgAMwXpnPA6fUYrgbCO3k11LeRQ0LytGyLknaQQccc4zXfg5NQqNb2ObEq/KnsegfC7+yfD2n6fdahcCa7nlMNmBcEbQchFA7nav04xXcz+NdFHiO78N69H9nWF9lvfA52k/wv6cnGen0rz2xXS9R0G+0azitWBnjkhZ1y8R2RkMvQjleMYrjNUSW21CeCaTzJo5CruH3ZIPJz3pYDDRxLlzvUmcnSiklofQOrabdWcYnjCXFq4yk8fKkds1kSGOZNs1uki+hFed+APHus+F3+zo323TWPz2kpyAD1Kn+E/p7V69pjaD4ssGvvDlyiTgZmtHO1lP07fXpSxGEqYf4tV3Lp1Y1NtzEhaKGEQQwrGo6Ko4FI7SAZVRjPfj+VWZ7WW0laOaMpKo+ZehqWLZtzuz2x3rmNTwlJUXjuPSmh13FvMw3v2/GiivrLHmFaVlOW3Ek06wvJbW6S4tTiSPJUkZ/Siis5JSTuaQ3Oz8PatZy6YkMkMfmxsXMaIoI7byOM9WGeuOtWo7qzuJ1WW48pzhFDIEAXI2gZAJBGPy+lFFfK4qNqskj1aWsEXA8bamsKwxypDkyRK5BUBuOAcgg569KsXyPC7xlTKlxE6IwUqc+pA4bBGP05zRRXDLc3WxQjY2hlj1OO9Fm4ZlZzjYxwT0ycA5AP0PNY1q15qc02m2bxo0a+fNJOm4nn7gAwMjr+NFFOc7UnIzlpKxJptzq2oxlI7pp/mIgFvBtdQOMsGBxnB9Kp3l/qdjdlP7UmlGP3aBEUrjr8y0UVukkQ5Oxk6tr02rTxNc3U0phQrEzKpIJ/Diuel1DU7HxZZail6jyzxSQFpGzj+IDp0yKKK9WOGppnM6kjZs/EWqfb1mvmS4h+YtHHKyMxPow6D2xVp/E0sYP2U3UbkEbjNnj0PHaiiul4Ki3sZe2mupUi8Ua1Hbtbtf5VgQQw3Lz3CngH3FZX/CUa5LZNpct8PsSS7V/druUDp8wAOOaKK5cTh6VNLlRUKs3uy9Y6xeQjc9wZSGBWQ4ZgemVJ9q7ya7ktdOgdbZJ4iVaONlQS5ce4JJziiivOqLY6oM6XwBptrcaXqN1qyyR6pGreQkuN2wc556Djn1qxoNpNdBtamfPlkpbRyc+Wv8AE35ZxxRRUxQ2yDW47tNOWW0aWOW4txaoEQ4dpMLuPHYE9OM145/ab6RrsWpWnllElcr5h42k7Oen97P4UUV6GE/hzOLFtpJnS6d4phh1K8e402GS8WRWjkzwjhAp9+g9ayMxzytJKyozMST2zRRXpYalGmuaO7Ob2kpx94iaPaT5bK49QataXd32m3Ud5Z3E9tNEcrLGcEf4iiivSUm1ZmT01R7D4Q+IWm65FFpvioR21zjEd4owh+v9w/8Ajv0rpNT0O6tF86Ii6tzgrJGOcHpnFFFfPZjQhQmuTqehh5ua94//2Q=="/>
          <p:cNvSpPr>
            <a:spLocks noChangeAspect="1" noChangeArrowheads="1"/>
          </p:cNvSpPr>
          <p:nvPr/>
        </p:nvSpPr>
        <p:spPr bwMode="auto">
          <a:xfrm>
            <a:off x="159544"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23" name="Picture 22"/>
          <p:cNvPicPr>
            <a:picLocks noChangeAspect="1"/>
          </p:cNvPicPr>
          <p:nvPr/>
        </p:nvPicPr>
        <p:blipFill>
          <a:blip r:embed="rId3"/>
          <a:stretch>
            <a:fillRect/>
          </a:stretch>
        </p:blipFill>
        <p:spPr>
          <a:xfrm>
            <a:off x="2799167" y="1779878"/>
            <a:ext cx="2527026" cy="1711214"/>
          </a:xfrm>
          <a:prstGeom prst="rect">
            <a:avLst/>
          </a:prstGeom>
        </p:spPr>
      </p:pic>
      <p:pic>
        <p:nvPicPr>
          <p:cNvPr id="15" name="Picture 14"/>
          <p:cNvPicPr>
            <a:picLocks noChangeAspect="1"/>
          </p:cNvPicPr>
          <p:nvPr/>
        </p:nvPicPr>
        <p:blipFill>
          <a:blip r:embed="rId4"/>
          <a:stretch>
            <a:fillRect/>
          </a:stretch>
        </p:blipFill>
        <p:spPr>
          <a:xfrm>
            <a:off x="477095" y="3886223"/>
            <a:ext cx="2082280" cy="1539922"/>
          </a:xfrm>
          <a:prstGeom prst="rect">
            <a:avLst/>
          </a:prstGeom>
        </p:spPr>
      </p:pic>
      <p:grpSp>
        <p:nvGrpSpPr>
          <p:cNvPr id="8" name="Group 7"/>
          <p:cNvGrpSpPr/>
          <p:nvPr/>
        </p:nvGrpSpPr>
        <p:grpSpPr>
          <a:xfrm>
            <a:off x="477095" y="1735188"/>
            <a:ext cx="2082280" cy="1935236"/>
            <a:chOff x="2228850" y="8233"/>
            <a:chExt cx="7677149" cy="6892843"/>
          </a:xfrm>
        </p:grpSpPr>
        <p:pic>
          <p:nvPicPr>
            <p:cNvPr id="16" name="Picture 15"/>
            <p:cNvPicPr>
              <a:picLocks noChangeAspect="1"/>
            </p:cNvPicPr>
            <p:nvPr/>
          </p:nvPicPr>
          <p:blipFill>
            <a:blip r:embed="rId5"/>
            <a:stretch>
              <a:fillRect/>
            </a:stretch>
          </p:blipFill>
          <p:spPr>
            <a:xfrm>
              <a:off x="2228850" y="8233"/>
              <a:ext cx="7677149" cy="6892843"/>
            </a:xfrm>
            <a:prstGeom prst="rect">
              <a:avLst/>
            </a:prstGeom>
          </p:spPr>
        </p:pic>
        <p:cxnSp>
          <p:nvCxnSpPr>
            <p:cNvPr id="17" name="Straight Arrow Connector 16"/>
            <p:cNvCxnSpPr/>
            <p:nvPr/>
          </p:nvCxnSpPr>
          <p:spPr>
            <a:xfrm flipH="1" flipV="1">
              <a:off x="6505575" y="4733925"/>
              <a:ext cx="714375" cy="9525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867277" y="4076702"/>
              <a:ext cx="1200147" cy="485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6" name="Picture 2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5985" y="1283616"/>
            <a:ext cx="3427095" cy="2703195"/>
          </a:xfrm>
          <a:prstGeom prst="rect">
            <a:avLst/>
          </a:prstGeom>
          <a:noFill/>
        </p:spPr>
      </p:pic>
      <p:sp>
        <p:nvSpPr>
          <p:cNvPr id="4" name="TextBox 3"/>
          <p:cNvSpPr txBox="1"/>
          <p:nvPr/>
        </p:nvSpPr>
        <p:spPr>
          <a:xfrm>
            <a:off x="6863799" y="4216189"/>
            <a:ext cx="1871827" cy="1600438"/>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Collimator has been replaced and is under vacuum awaiting first beam when TS-1 operations resume in September</a:t>
            </a:r>
          </a:p>
        </p:txBody>
      </p:sp>
      <p:sp>
        <p:nvSpPr>
          <p:cNvPr id="18" name="Google Shape;333;p11"/>
          <p:cNvSpPr txBox="1"/>
          <p:nvPr/>
        </p:nvSpPr>
        <p:spPr>
          <a:xfrm>
            <a:off x="343187" y="143573"/>
            <a:ext cx="5947451" cy="346218"/>
          </a:xfrm>
          <a:prstGeom prst="rect">
            <a:avLst/>
          </a:prstGeom>
          <a:noFill/>
          <a:ln>
            <a:noFill/>
          </a:ln>
        </p:spPr>
        <p:txBody>
          <a:bodyPr spcFirstLastPara="1" wrap="square" lIns="68569" tIns="34275" rIns="68569" bIns="34275" anchor="t" anchorCtr="0">
            <a:spAutoFit/>
          </a:bodyPr>
          <a:lstStyle/>
          <a:p>
            <a:pPr>
              <a:buClr>
                <a:srgbClr val="000000"/>
              </a:buClr>
              <a:buSzPts val="4400"/>
            </a:pPr>
            <a:r>
              <a:rPr lang="en-GB" b="1" dirty="0">
                <a:latin typeface="Arial" panose="020B0604020202020204" pitchFamily="34" charset="0"/>
                <a:cs typeface="Arial" panose="020B0604020202020204" pitchFamily="34" charset="0"/>
              </a:rPr>
              <a:t>Muon collimator replacement</a:t>
            </a:r>
            <a:endParaRPr dirty="0">
              <a:latin typeface="Arial" panose="020B0604020202020204" pitchFamily="34" charset="0"/>
              <a:cs typeface="Arial" panose="020B0604020202020204" pitchFamily="34" charset="0"/>
              <a:sym typeface="Arial"/>
            </a:endParaRP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pic>
        <p:nvPicPr>
          <p:cNvPr id="20" name="Picture 19"/>
          <p:cNvPicPr/>
          <p:nvPr/>
        </p:nvPicPr>
        <p:blipFill>
          <a:blip r:embed="rId8">
            <a:extLst>
              <a:ext uri="{28A0092B-C50C-407E-A947-70E740481C1C}">
                <a14:useLocalDpi xmlns:a14="http://schemas.microsoft.com/office/drawing/2010/main" val="0"/>
              </a:ext>
            </a:extLst>
          </a:blip>
          <a:srcRect/>
          <a:stretch>
            <a:fillRect/>
          </a:stretch>
        </p:blipFill>
        <p:spPr bwMode="auto">
          <a:xfrm>
            <a:off x="2947946" y="3886223"/>
            <a:ext cx="3527282" cy="2159782"/>
          </a:xfrm>
          <a:prstGeom prst="rect">
            <a:avLst/>
          </a:prstGeom>
          <a:noFill/>
        </p:spPr>
      </p:pic>
    </p:spTree>
    <p:extLst>
      <p:ext uri="{BB962C8B-B14F-4D97-AF65-F5344CB8AC3E}">
        <p14:creationId xmlns:p14="http://schemas.microsoft.com/office/powerpoint/2010/main" val="63855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7101" y="3018407"/>
            <a:ext cx="1061894" cy="830997"/>
          </a:xfrm>
          <a:prstGeom prst="rect">
            <a:avLst/>
          </a:prstGeom>
          <a:noFill/>
        </p:spPr>
        <p:txBody>
          <a:bodyPr wrap="none" rtlCol="0">
            <a:spAutoFit/>
          </a:bodyPr>
          <a:lstStyle/>
          <a:p>
            <a:pPr algn="ctr"/>
            <a:r>
              <a:rPr lang="en-GB" sz="4800" b="1" dirty="0"/>
              <a:t>ESS</a:t>
            </a:r>
          </a:p>
        </p:txBody>
      </p:sp>
    </p:spTree>
    <p:extLst>
      <p:ext uri="{BB962C8B-B14F-4D97-AF65-F5344CB8AC3E}">
        <p14:creationId xmlns:p14="http://schemas.microsoft.com/office/powerpoint/2010/main" val="2612634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137" y="169863"/>
            <a:ext cx="4813624" cy="43088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European Spallation Source</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ESS</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is a multi-disciplinary research facility based on what will be the world's most powerful pulsed neutron source.</a:t>
            </a:r>
            <a:r>
              <a:rPr kumimoji="0" lang="en-GB" sz="16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least 17 European countries will act as partners in the construction and operation of ESS in Lund, Sweden.</a:t>
            </a:r>
            <a:r>
              <a:rPr kumimoji="0" lang="en-GB" sz="16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As the world's next-generation neutron source, ESS will enable scientists to see and understand basic atomic structures and forces at length and time scales unachievable at other spallation sources. ISIS will contribute to 3 ESS instruments (Loki, Freia and Vespa). UK accelerator contributions total £42M.</a:t>
            </a:r>
          </a:p>
        </p:txBody>
      </p:sp>
      <p:grpSp>
        <p:nvGrpSpPr>
          <p:cNvPr id="167943" name="Group 9"/>
          <p:cNvGrpSpPr>
            <a:grpSpLocks/>
          </p:cNvGrpSpPr>
          <p:nvPr/>
        </p:nvGrpSpPr>
        <p:grpSpPr bwMode="auto">
          <a:xfrm>
            <a:off x="484097" y="5113263"/>
            <a:ext cx="8475662" cy="1241425"/>
            <a:chOff x="115875" y="4002976"/>
            <a:chExt cx="8870450" cy="1340268"/>
          </a:xfrm>
        </p:grpSpPr>
        <p:pic>
          <p:nvPicPr>
            <p:cNvPr id="167947" name="Picture 3" descr="Image result for ESS linac schemati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75" y="4002976"/>
              <a:ext cx="8870450" cy="134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240337" y="4002976"/>
              <a:ext cx="745988" cy="197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265" y="6070993"/>
            <a:ext cx="1287972" cy="69304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0330" y="456991"/>
            <a:ext cx="3393440" cy="186730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600" y="2411546"/>
            <a:ext cx="3355170" cy="2667738"/>
          </a:xfrm>
          <a:prstGeom prst="rect">
            <a:avLst/>
          </a:prstGeom>
        </p:spPr>
      </p:pic>
    </p:spTree>
    <p:extLst>
      <p:ext uri="{BB962C8B-B14F-4D97-AF65-F5344CB8AC3E}">
        <p14:creationId xmlns:p14="http://schemas.microsoft.com/office/powerpoint/2010/main" val="13113895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138" y="169863"/>
            <a:ext cx="8742618"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7945" name="TextBox 10"/>
          <p:cNvSpPr txBox="1">
            <a:spLocks noChangeArrowheads="1"/>
          </p:cNvSpPr>
          <p:nvPr/>
        </p:nvSpPr>
        <p:spPr bwMode="auto">
          <a:xfrm>
            <a:off x="343177" y="693374"/>
            <a:ext cx="84785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600" i="0" u="none" strike="noStrike" kern="1200" cap="none" spc="0" normalizeH="0" baseline="0" noProof="0" dirty="0">
                <a:ln>
                  <a:noFill/>
                </a:ln>
                <a:effectLst/>
                <a:uLnTx/>
                <a:uFillTx/>
                <a:latin typeface="Arial" panose="020B0604020202020204" pitchFamily="34" charset="0"/>
                <a:cs typeface="Arial" panose="020B0604020202020204" pitchFamily="34" charset="0"/>
              </a:rPr>
              <a:t>UK Accelerator In-kind Delivery</a:t>
            </a:r>
          </a:p>
          <a:p>
            <a:pPr marR="0" lvl="0" algn="l" defTabSz="914400" rtl="0" eaLnBrk="1" fontAlgn="base" latinLnBrk="0" hangingPunct="1">
              <a:lnSpc>
                <a:spcPct val="100000"/>
              </a:lnSpc>
              <a:spcBef>
                <a:spcPct val="0"/>
              </a:spcBef>
              <a:spcAft>
                <a:spcPct val="0"/>
              </a:spcAft>
              <a:buClrTx/>
              <a:buSzTx/>
              <a:tabLst/>
              <a:defRPr/>
            </a:pPr>
            <a:endParaRPr kumimoji="0" lang="en-GB" altLang="en-US" sz="16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High Beta Cavities (88 Total)            </a:t>
            </a:r>
            <a:r>
              <a:rPr kumimoji="0" lang="en-GB" altLang="en-US" sz="14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Linac</a:t>
            </a:r>
            <a:r>
              <a:rPr kumimoji="0" lang="en-GB" altLang="en-US" sz="1400" i="0" u="none" strike="noStrike" kern="1200" cap="none" spc="0" normalizeH="0" baseline="0" noProof="0" dirty="0">
                <a:ln>
                  <a:noFill/>
                </a:ln>
                <a:effectLst/>
                <a:uLnTx/>
                <a:uFillTx/>
                <a:latin typeface="Arial" panose="020B0604020202020204" pitchFamily="34" charset="0"/>
                <a:cs typeface="Arial" panose="020B0604020202020204" pitchFamily="34" charset="0"/>
              </a:rPr>
              <a:t> Warm Units (75 Total)           RF Distribution (146 HPRF Feeds)</a:t>
            </a:r>
          </a:p>
        </p:txBody>
      </p:sp>
      <p:pic>
        <p:nvPicPr>
          <p:cNvPr id="167941" name="Picture 2" descr="Image result for ESS High beta cavit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t="10545" b="39328"/>
          <a:stretch>
            <a:fillRect/>
          </a:stretch>
        </p:blipFill>
        <p:spPr bwMode="auto">
          <a:xfrm>
            <a:off x="261938" y="1868762"/>
            <a:ext cx="273843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Picture 2"/>
          <p:cNvPicPr>
            <a:picLocks noChangeAspect="1" noChangeArrowheads="1"/>
          </p:cNvPicPr>
          <p:nvPr/>
        </p:nvPicPr>
        <p:blipFill>
          <a:blip r:embed="rId4">
            <a:extLst>
              <a:ext uri="{28A0092B-C50C-407E-A947-70E740481C1C}">
                <a14:useLocalDpi xmlns:a14="http://schemas.microsoft.com/office/drawing/2010/main" val="0"/>
              </a:ext>
            </a:extLst>
          </a:blip>
          <a:srcRect l="39102"/>
          <a:stretch>
            <a:fillRect/>
          </a:stretch>
        </p:blipFill>
        <p:spPr bwMode="auto">
          <a:xfrm>
            <a:off x="3392445" y="1962597"/>
            <a:ext cx="928688"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44" name="Picture 11"/>
          <p:cNvPicPr>
            <a:picLocks noChangeAspect="1"/>
          </p:cNvPicPr>
          <p:nvPr/>
        </p:nvPicPr>
        <p:blipFill>
          <a:blip r:embed="rId5">
            <a:extLst>
              <a:ext uri="{28A0092B-C50C-407E-A947-70E740481C1C}">
                <a14:useLocalDpi xmlns:a14="http://schemas.microsoft.com/office/drawing/2010/main" val="0"/>
              </a:ext>
            </a:extLst>
          </a:blip>
          <a:srcRect l="27809" r="28094" b="12656"/>
          <a:stretch>
            <a:fillRect/>
          </a:stretch>
        </p:blipFill>
        <p:spPr bwMode="auto">
          <a:xfrm>
            <a:off x="4391906" y="2006987"/>
            <a:ext cx="11001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13"/>
          <p:cNvPicPr>
            <a:picLocks noChangeAspect="1"/>
          </p:cNvPicPr>
          <p:nvPr/>
        </p:nvPicPr>
        <p:blipFill>
          <a:blip r:embed="rId6">
            <a:extLst>
              <a:ext uri="{28A0092B-C50C-407E-A947-70E740481C1C}">
                <a14:useLocalDpi xmlns:a14="http://schemas.microsoft.com/office/drawing/2010/main" val="0"/>
              </a:ext>
            </a:extLst>
          </a:blip>
          <a:srcRect t="5510" b="25858"/>
          <a:stretch>
            <a:fillRect/>
          </a:stretch>
        </p:blipFill>
        <p:spPr bwMode="auto">
          <a:xfrm>
            <a:off x="5848600" y="2160832"/>
            <a:ext cx="32766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5974" y="3451232"/>
            <a:ext cx="2438400" cy="183034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5964" y="3444816"/>
            <a:ext cx="2054984" cy="2114722"/>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1265" y="6070993"/>
            <a:ext cx="1287972" cy="693040"/>
          </a:xfrm>
          <a:prstGeom prst="rect">
            <a:avLst/>
          </a:prstGeom>
        </p:spPr>
      </p:pic>
      <p:grpSp>
        <p:nvGrpSpPr>
          <p:cNvPr id="10" name="Group 9"/>
          <p:cNvGrpSpPr/>
          <p:nvPr/>
        </p:nvGrpSpPr>
        <p:grpSpPr>
          <a:xfrm>
            <a:off x="3975566" y="2796744"/>
            <a:ext cx="4094715" cy="1569660"/>
            <a:chOff x="3851276" y="2796744"/>
            <a:chExt cx="4094715" cy="1569660"/>
          </a:xfrm>
        </p:grpSpPr>
        <p:sp>
          <p:nvSpPr>
            <p:cNvPr id="9" name="TextBox 8"/>
            <p:cNvSpPr txBox="1"/>
            <p:nvPr/>
          </p:nvSpPr>
          <p:spPr>
            <a:xfrm>
              <a:off x="3851276" y="2796744"/>
              <a:ext cx="1151277" cy="1569660"/>
            </a:xfrm>
            <a:prstGeom prst="rect">
              <a:avLst/>
            </a:prstGeom>
            <a:noFill/>
          </p:spPr>
          <p:txBody>
            <a:bodyPr wrap="none" rtlCol="0">
              <a:spAutoFit/>
            </a:bodyPr>
            <a:lstStyle/>
            <a:p>
              <a:r>
                <a:rPr lang="en-GB" sz="9600" dirty="0">
                  <a:solidFill>
                    <a:srgbClr val="92D050"/>
                  </a:solidFill>
                  <a:sym typeface="Wingdings" panose="05000000000000000000" pitchFamily="2" charset="2"/>
                </a:rPr>
                <a:t></a:t>
              </a:r>
              <a:endParaRPr lang="en-GB" sz="9600" dirty="0">
                <a:solidFill>
                  <a:srgbClr val="92D050"/>
                </a:solidFill>
              </a:endParaRPr>
            </a:p>
          </p:txBody>
        </p:sp>
        <p:sp>
          <p:nvSpPr>
            <p:cNvPr id="18" name="TextBox 17"/>
            <p:cNvSpPr txBox="1"/>
            <p:nvPr/>
          </p:nvSpPr>
          <p:spPr>
            <a:xfrm>
              <a:off x="6794714" y="2796744"/>
              <a:ext cx="1151277" cy="1569660"/>
            </a:xfrm>
            <a:prstGeom prst="rect">
              <a:avLst/>
            </a:prstGeom>
            <a:noFill/>
          </p:spPr>
          <p:txBody>
            <a:bodyPr wrap="none" rtlCol="0">
              <a:spAutoFit/>
            </a:bodyPr>
            <a:lstStyle/>
            <a:p>
              <a:r>
                <a:rPr lang="en-GB" sz="9600" dirty="0">
                  <a:solidFill>
                    <a:srgbClr val="92D050"/>
                  </a:solidFill>
                  <a:sym typeface="Wingdings" panose="05000000000000000000" pitchFamily="2" charset="2"/>
                </a:rPr>
                <a:t></a:t>
              </a:r>
              <a:endParaRPr lang="en-GB" sz="9600" dirty="0">
                <a:solidFill>
                  <a:srgbClr val="92D050"/>
                </a:solidFill>
              </a:endParaRPr>
            </a:p>
          </p:txBody>
        </p:sp>
      </p:gr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843" y="4502177"/>
            <a:ext cx="2286628" cy="1701676"/>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1938" y="3082856"/>
            <a:ext cx="2738438" cy="1283548"/>
          </a:xfrm>
          <a:prstGeom prst="rect">
            <a:avLst/>
          </a:prstGeom>
        </p:spPr>
      </p:pic>
    </p:spTree>
    <p:extLst>
      <p:ext uri="{BB962C8B-B14F-4D97-AF65-F5344CB8AC3E}">
        <p14:creationId xmlns:p14="http://schemas.microsoft.com/office/powerpoint/2010/main" val="1636692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sz="1800" b="1" dirty="0">
                <a:solidFill>
                  <a:srgbClr val="040408"/>
                </a:solidFill>
                <a:latin typeface="Arial" panose="020B0604020202020204" pitchFamily="34" charset="0"/>
                <a:cs typeface="Arial" panose="020B0604020202020204" pitchFamily="34" charset="0"/>
              </a:rPr>
              <a:t>Summary</a:t>
            </a:r>
          </a:p>
        </p:txBody>
      </p:sp>
      <p:sp>
        <p:nvSpPr>
          <p:cNvPr id="10" name="Text Placeholder 9"/>
          <p:cNvSpPr>
            <a:spLocks noGrp="1"/>
          </p:cNvSpPr>
          <p:nvPr>
            <p:ph type="body" sz="quarter" idx="14"/>
          </p:nvPr>
        </p:nvSpPr>
        <p:spPr/>
        <p:txBody>
          <a:bodyPr/>
          <a:lstStyle/>
          <a:p>
            <a:r>
              <a:rPr lang="en-GB" dirty="0"/>
              <a:t>ESS NCL Commissioning</a:t>
            </a:r>
          </a:p>
        </p:txBody>
      </p:sp>
      <p:sp>
        <p:nvSpPr>
          <p:cNvPr id="31" name="TextBox 30"/>
          <p:cNvSpPr txBox="1"/>
          <p:nvPr/>
        </p:nvSpPr>
        <p:spPr>
          <a:xfrm>
            <a:off x="1195961" y="1713833"/>
            <a:ext cx="6651821" cy="3970318"/>
          </a:xfrm>
          <a:prstGeom prst="rect">
            <a:avLst/>
          </a:prstGeom>
          <a:noFill/>
        </p:spPr>
        <p:txBody>
          <a:bodyPr wrap="none" rtlCol="0">
            <a:spAutoFit/>
          </a:bodyPr>
          <a:lstStyle/>
          <a:p>
            <a:pPr marL="214313" indent="-214313" defTabSz="685800">
              <a:buFont typeface="Arial" panose="020B0604020202020204" pitchFamily="34" charset="0"/>
              <a:buChar char="•"/>
            </a:pPr>
            <a:r>
              <a:rPr lang="en-GB" sz="1200" dirty="0">
                <a:solidFill>
                  <a:srgbClr val="040408"/>
                </a:solidFill>
                <a:latin typeface="Segoe UI"/>
              </a:rPr>
              <a:t>Normal Conducting Linac commissioning ongoing in parallel with SCL installation</a:t>
            </a:r>
          </a:p>
          <a:p>
            <a:pPr marL="214313" indent="-214313" defTabSz="685800">
              <a:buFont typeface="Arial" panose="020B0604020202020204" pitchFamily="34" charset="0"/>
              <a:buChar char="•"/>
            </a:pPr>
            <a:r>
              <a:rPr lang="en-GB" sz="1200" dirty="0">
                <a:solidFill>
                  <a:srgbClr val="040408"/>
                </a:solidFill>
                <a:latin typeface="Segoe UI"/>
              </a:rPr>
              <a:t>Ion Source, LEBT, RFQ, MEBT and first DTL tank installed and operated with beam.</a:t>
            </a:r>
          </a:p>
          <a:p>
            <a:pPr marL="214313" indent="-214313" defTabSz="685800">
              <a:buFont typeface="Arial" panose="020B0604020202020204" pitchFamily="34" charset="0"/>
              <a:buChar char="•"/>
            </a:pPr>
            <a:r>
              <a:rPr lang="en-GB" sz="1200" dirty="0">
                <a:solidFill>
                  <a:srgbClr val="040408"/>
                </a:solidFill>
                <a:latin typeface="Segoe UI"/>
              </a:rPr>
              <a:t>DTL2,3&amp;4 to be installed by end-2022</a:t>
            </a:r>
          </a:p>
          <a:p>
            <a:pPr marL="214313" indent="-214313" defTabSz="685800">
              <a:buFont typeface="Arial" panose="020B0604020202020204" pitchFamily="34" charset="0"/>
              <a:buChar char="•"/>
            </a:pPr>
            <a:endParaRPr lang="en-GB" sz="1200" dirty="0">
              <a:solidFill>
                <a:srgbClr val="040408"/>
              </a:solidFill>
              <a:latin typeface="Segoe UI"/>
            </a:endParaRPr>
          </a:p>
          <a:p>
            <a:pPr marL="214313" indent="-214313" defTabSz="685800">
              <a:buFont typeface="Arial" panose="020B0604020202020204" pitchFamily="34" charset="0"/>
              <a:buChar char="•"/>
            </a:pPr>
            <a:r>
              <a:rPr lang="en-GB" sz="1200" dirty="0">
                <a:solidFill>
                  <a:srgbClr val="040408"/>
                </a:solidFill>
                <a:latin typeface="Segoe UI"/>
              </a:rPr>
              <a:t>First commissioning of source and LEBT in 2018 showed larger than expected emittance</a:t>
            </a:r>
          </a:p>
          <a:p>
            <a:pPr marL="557213" lvl="1" indent="-214313" defTabSz="685800">
              <a:buFont typeface="Arial" panose="020B0604020202020204" pitchFamily="34" charset="0"/>
              <a:buChar char="•"/>
            </a:pPr>
            <a:r>
              <a:rPr lang="en-GB" sz="1200" dirty="0">
                <a:solidFill>
                  <a:srgbClr val="040408"/>
                </a:solidFill>
                <a:latin typeface="Segoe UI"/>
              </a:rPr>
              <a:t>Ion source </a:t>
            </a:r>
            <a:r>
              <a:rPr lang="en-GB" sz="1200" dirty="0" err="1">
                <a:solidFill>
                  <a:srgbClr val="040408"/>
                </a:solidFill>
                <a:latin typeface="Segoe UI"/>
              </a:rPr>
              <a:t>repeller</a:t>
            </a:r>
            <a:r>
              <a:rPr lang="en-GB" sz="1200" dirty="0">
                <a:solidFill>
                  <a:srgbClr val="040408"/>
                </a:solidFill>
                <a:latin typeface="Segoe UI"/>
              </a:rPr>
              <a:t> cable found disconnected, emittance now correct</a:t>
            </a:r>
          </a:p>
          <a:p>
            <a:pPr marL="557213" lvl="1" indent="-214313" defTabSz="685800">
              <a:buFont typeface="Arial" panose="020B0604020202020204" pitchFamily="34" charset="0"/>
              <a:buChar char="•"/>
            </a:pPr>
            <a:endParaRPr lang="en-GB" sz="1200" dirty="0">
              <a:solidFill>
                <a:srgbClr val="040408"/>
              </a:solidFill>
              <a:latin typeface="Segoe UI"/>
            </a:endParaRPr>
          </a:p>
          <a:p>
            <a:pPr marL="214313" indent="-214313" defTabSz="685800">
              <a:buFont typeface="Arial" panose="020B0604020202020204" pitchFamily="34" charset="0"/>
              <a:buChar char="•"/>
            </a:pPr>
            <a:r>
              <a:rPr lang="en-GB" sz="1200" dirty="0">
                <a:solidFill>
                  <a:srgbClr val="040408"/>
                </a:solidFill>
                <a:latin typeface="Segoe UI"/>
              </a:rPr>
              <a:t>RFQ RF conditioned and commissioned with beam in 2021</a:t>
            </a:r>
          </a:p>
          <a:p>
            <a:pPr marL="557213" lvl="1" indent="-214313" defTabSz="685800">
              <a:buFont typeface="Arial" panose="020B0604020202020204" pitchFamily="34" charset="0"/>
              <a:buChar char="•"/>
            </a:pPr>
            <a:r>
              <a:rPr lang="en-GB" sz="1200" dirty="0">
                <a:solidFill>
                  <a:srgbClr val="040408"/>
                </a:solidFill>
                <a:latin typeface="Segoe UI"/>
              </a:rPr>
              <a:t>Full average RF power and full peak beam current achieved</a:t>
            </a:r>
          </a:p>
          <a:p>
            <a:pPr marL="557213" lvl="1" indent="-214313" defTabSz="685800">
              <a:buFont typeface="Arial" panose="020B0604020202020204" pitchFamily="34" charset="0"/>
              <a:buChar char="•"/>
            </a:pPr>
            <a:endParaRPr lang="en-GB" sz="1200" dirty="0">
              <a:solidFill>
                <a:srgbClr val="040408"/>
              </a:solidFill>
              <a:latin typeface="Segoe UI"/>
            </a:endParaRPr>
          </a:p>
          <a:p>
            <a:pPr marL="214313" indent="-214313" defTabSz="685800">
              <a:buFont typeface="Arial" panose="020B0604020202020204" pitchFamily="34" charset="0"/>
              <a:buChar char="•"/>
            </a:pPr>
            <a:r>
              <a:rPr lang="en-GB" sz="1200" dirty="0">
                <a:solidFill>
                  <a:srgbClr val="040408"/>
                </a:solidFill>
                <a:latin typeface="Segoe UI"/>
              </a:rPr>
              <a:t>DTL RF conditioning and beam commissioning in 2022</a:t>
            </a:r>
          </a:p>
          <a:p>
            <a:pPr marL="557213" lvl="1" indent="-214313" defTabSz="685800">
              <a:buFont typeface="Arial" panose="020B0604020202020204" pitchFamily="34" charset="0"/>
              <a:buChar char="•"/>
            </a:pPr>
            <a:r>
              <a:rPr lang="en-GB" sz="1200" dirty="0">
                <a:solidFill>
                  <a:srgbClr val="040408"/>
                </a:solidFill>
                <a:latin typeface="Segoe UI"/>
              </a:rPr>
              <a:t>Full average RF power and full peak beam current achieved</a:t>
            </a:r>
          </a:p>
          <a:p>
            <a:pPr marL="557213" lvl="1" indent="-214313" defTabSz="685800">
              <a:buFont typeface="Arial" panose="020B0604020202020204" pitchFamily="34" charset="0"/>
              <a:buChar char="•"/>
            </a:pPr>
            <a:r>
              <a:rPr lang="en-GB" sz="1200" dirty="0">
                <a:solidFill>
                  <a:srgbClr val="040408"/>
                </a:solidFill>
                <a:latin typeface="Segoe UI"/>
              </a:rPr>
              <a:t>Vacuum leak on drift tube with integrated steerer - to be replaced</a:t>
            </a:r>
          </a:p>
          <a:p>
            <a:pPr marL="557213" lvl="1" indent="-214313" defTabSz="685800">
              <a:buFont typeface="Arial" panose="020B0604020202020204" pitchFamily="34" charset="0"/>
              <a:buChar char="•"/>
            </a:pPr>
            <a:endParaRPr lang="en-GB" sz="1200" dirty="0">
              <a:solidFill>
                <a:srgbClr val="040408"/>
              </a:solidFill>
              <a:latin typeface="Segoe UI"/>
            </a:endParaRPr>
          </a:p>
          <a:p>
            <a:pPr marL="214313" indent="-214313" defTabSz="685800">
              <a:buFont typeface="Arial" panose="020B0604020202020204" pitchFamily="34" charset="0"/>
              <a:buChar char="•"/>
            </a:pPr>
            <a:r>
              <a:rPr lang="en-GB" sz="1200" dirty="0">
                <a:solidFill>
                  <a:srgbClr val="040408"/>
                </a:solidFill>
                <a:latin typeface="Segoe UI"/>
              </a:rPr>
              <a:t>Essential diagnostics operational – BCMs, BPMs, faraday cups</a:t>
            </a:r>
          </a:p>
          <a:p>
            <a:pPr marL="557213" lvl="1" indent="-214313" defTabSz="685800">
              <a:buFont typeface="Arial" panose="020B0604020202020204" pitchFamily="34" charset="0"/>
              <a:buChar char="•"/>
            </a:pPr>
            <a:r>
              <a:rPr lang="en-GB" sz="1200" dirty="0">
                <a:solidFill>
                  <a:srgbClr val="040408"/>
                </a:solidFill>
                <a:latin typeface="Segoe UI"/>
              </a:rPr>
              <a:t>Other under test and development – BLMs, emittance scanners, optical profile monitors</a:t>
            </a:r>
          </a:p>
          <a:p>
            <a:pPr marL="214313" indent="-214313" defTabSz="685800">
              <a:buFont typeface="Arial" panose="020B0604020202020204" pitchFamily="34" charset="0"/>
              <a:buChar char="•"/>
            </a:pPr>
            <a:endParaRPr lang="en-GB" sz="1200" dirty="0">
              <a:solidFill>
                <a:srgbClr val="040408"/>
              </a:solidFill>
              <a:latin typeface="Segoe UI"/>
            </a:endParaRPr>
          </a:p>
          <a:p>
            <a:pPr marL="214313" indent="-214313" defTabSz="685800">
              <a:buFont typeface="Arial" panose="020B0604020202020204" pitchFamily="34" charset="0"/>
              <a:buChar char="•"/>
            </a:pPr>
            <a:r>
              <a:rPr lang="en-GB" sz="1200" dirty="0">
                <a:solidFill>
                  <a:srgbClr val="040408"/>
                </a:solidFill>
                <a:latin typeface="Segoe UI"/>
              </a:rPr>
              <a:t>Other systems under development but operational principles proven.</a:t>
            </a:r>
          </a:p>
          <a:p>
            <a:pPr marL="557213" lvl="1" indent="-214313" defTabSz="685800">
              <a:buFont typeface="Arial" panose="020B0604020202020204" pitchFamily="34" charset="0"/>
              <a:buChar char="•"/>
            </a:pPr>
            <a:r>
              <a:rPr lang="en-GB" sz="1200" dirty="0">
                <a:solidFill>
                  <a:srgbClr val="040408"/>
                </a:solidFill>
                <a:latin typeface="Segoe UI"/>
              </a:rPr>
              <a:t>LLRF feedback and adaptive feed-forward</a:t>
            </a:r>
          </a:p>
          <a:p>
            <a:pPr marL="557213" lvl="1" indent="-214313" defTabSz="685800">
              <a:buFont typeface="Arial" panose="020B0604020202020204" pitchFamily="34" charset="0"/>
              <a:buChar char="•"/>
            </a:pPr>
            <a:r>
              <a:rPr lang="en-GB" sz="1200" dirty="0">
                <a:solidFill>
                  <a:srgbClr val="040408"/>
                </a:solidFill>
                <a:latin typeface="Segoe UI"/>
              </a:rPr>
              <a:t>Cooling systems esp. RFQ</a:t>
            </a:r>
          </a:p>
          <a:p>
            <a:pPr marL="557213" lvl="1" indent="-214313" defTabSz="685800">
              <a:buFont typeface="Arial" panose="020B0604020202020204" pitchFamily="34" charset="0"/>
              <a:buChar char="•"/>
            </a:pPr>
            <a:r>
              <a:rPr lang="en-GB" sz="1200" dirty="0">
                <a:solidFill>
                  <a:srgbClr val="040408"/>
                </a:solidFill>
                <a:latin typeface="Segoe UI"/>
              </a:rPr>
              <a:t>Machine Protection</a:t>
            </a:r>
          </a:p>
        </p:txBody>
      </p:sp>
      <p:sp>
        <p:nvSpPr>
          <p:cNvPr id="8" name="Date Placeholder 7"/>
          <p:cNvSpPr>
            <a:spLocks noGrp="1"/>
          </p:cNvSpPr>
          <p:nvPr>
            <p:ph type="dt" sz="half" idx="10"/>
          </p:nvPr>
        </p:nvSpPr>
        <p:spPr/>
        <p:txBody>
          <a:bodyPr/>
          <a:lstStyle/>
          <a:p>
            <a:pPr defTabSz="685800"/>
            <a:fld id="{18896B66-0B3A-474C-9C9C-E4F07B1F5DAD}" type="datetime1">
              <a:rPr lang="sv-SE">
                <a:latin typeface="Segoe UI"/>
              </a:rPr>
              <a:pPr defTabSz="685800"/>
              <a:t>2022-09-29</a:t>
            </a:fld>
            <a:endParaRPr lang="sv-SE" dirty="0">
              <a:latin typeface="Segoe UI"/>
            </a:endParaRPr>
          </a:p>
        </p:txBody>
      </p:sp>
    </p:spTree>
    <p:extLst>
      <p:ext uri="{BB962C8B-B14F-4D97-AF65-F5344CB8AC3E}">
        <p14:creationId xmlns:p14="http://schemas.microsoft.com/office/powerpoint/2010/main" val="1497129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221" y="3471155"/>
            <a:ext cx="8628095" cy="2140172"/>
          </a:xfrm>
          <a:prstGeom prst="rect">
            <a:avLst/>
          </a:prstGeom>
        </p:spPr>
      </p:pic>
      <p:sp>
        <p:nvSpPr>
          <p:cNvPr id="9" name="Title 8"/>
          <p:cNvSpPr>
            <a:spLocks noGrp="1"/>
          </p:cNvSpPr>
          <p:nvPr>
            <p:ph type="title"/>
          </p:nvPr>
        </p:nvSpPr>
        <p:spPr/>
        <p:txBody>
          <a:bodyPr/>
          <a:lstStyle/>
          <a:p>
            <a:r>
              <a:rPr lang="en-GB" sz="1800" b="1" dirty="0">
                <a:solidFill>
                  <a:srgbClr val="040408"/>
                </a:solidFill>
                <a:latin typeface="Arial" panose="020B0604020202020204" pitchFamily="34" charset="0"/>
                <a:cs typeface="Arial" panose="020B0604020202020204" pitchFamily="34" charset="0"/>
              </a:rPr>
              <a:t>Summary</a:t>
            </a:r>
          </a:p>
        </p:txBody>
      </p:sp>
      <p:sp>
        <p:nvSpPr>
          <p:cNvPr id="10" name="Text Placeholder 9"/>
          <p:cNvSpPr>
            <a:spLocks noGrp="1"/>
          </p:cNvSpPr>
          <p:nvPr>
            <p:ph type="body" sz="quarter" idx="14"/>
          </p:nvPr>
        </p:nvSpPr>
        <p:spPr/>
        <p:txBody>
          <a:bodyPr/>
          <a:lstStyle/>
          <a:p>
            <a:r>
              <a:rPr lang="en-GB" dirty="0"/>
              <a:t>DTL1 RF Conditioning </a:t>
            </a:r>
          </a:p>
        </p:txBody>
      </p:sp>
      <p:sp>
        <p:nvSpPr>
          <p:cNvPr id="31" name="TextBox 30"/>
          <p:cNvSpPr txBox="1"/>
          <p:nvPr/>
        </p:nvSpPr>
        <p:spPr>
          <a:xfrm>
            <a:off x="615098" y="1892169"/>
            <a:ext cx="4688390" cy="1442831"/>
          </a:xfrm>
          <a:prstGeom prst="rect">
            <a:avLst/>
          </a:prstGeom>
          <a:noFill/>
        </p:spPr>
        <p:txBody>
          <a:bodyPr wrap="square" rtlCol="0">
            <a:spAutoFit/>
          </a:bodyPr>
          <a:lstStyle/>
          <a:p>
            <a:pPr marL="214313" indent="-214313" defTabSz="685800">
              <a:buFont typeface="Arial" panose="020B0604020202020204" pitchFamily="34" charset="0"/>
              <a:buChar char="•"/>
            </a:pPr>
            <a:r>
              <a:rPr lang="en-GB" sz="1200" dirty="0">
                <a:solidFill>
                  <a:srgbClr val="040408"/>
                </a:solidFill>
                <a:latin typeface="Segoe UI"/>
              </a:rPr>
              <a:t>Nominal cavity field reached with 10µs pulse in 1 week</a:t>
            </a:r>
          </a:p>
          <a:p>
            <a:pPr marL="214313" indent="-214313" defTabSz="685800">
              <a:buFont typeface="Arial" panose="020B0604020202020204" pitchFamily="34" charset="0"/>
              <a:buChar char="•"/>
            </a:pPr>
            <a:endParaRPr lang="en-GB" sz="788" dirty="0">
              <a:solidFill>
                <a:srgbClr val="040408"/>
              </a:solidFill>
              <a:latin typeface="Segoe UI"/>
            </a:endParaRPr>
          </a:p>
          <a:p>
            <a:pPr marL="214313" indent="-214313" defTabSz="685800">
              <a:buFont typeface="Arial" panose="020B0604020202020204" pitchFamily="34" charset="0"/>
              <a:buChar char="•"/>
            </a:pPr>
            <a:r>
              <a:rPr lang="en-GB" sz="1200" dirty="0">
                <a:solidFill>
                  <a:srgbClr val="040408"/>
                </a:solidFill>
                <a:latin typeface="Segoe UI"/>
              </a:rPr>
              <a:t>Several weeks of 15hrs/day operation to reach full average power</a:t>
            </a:r>
          </a:p>
          <a:p>
            <a:pPr marL="214313" indent="-214313" defTabSz="685800">
              <a:buFont typeface="Arial" panose="020B0604020202020204" pitchFamily="34" charset="0"/>
              <a:buChar char="•"/>
            </a:pPr>
            <a:endParaRPr lang="en-GB" sz="788" dirty="0">
              <a:solidFill>
                <a:srgbClr val="040408"/>
              </a:solidFill>
              <a:latin typeface="Segoe UI"/>
            </a:endParaRPr>
          </a:p>
          <a:p>
            <a:pPr marL="214313" indent="-214313" defTabSz="685800">
              <a:buFont typeface="Arial" panose="020B0604020202020204" pitchFamily="34" charset="0"/>
              <a:buChar char="•"/>
            </a:pPr>
            <a:r>
              <a:rPr lang="en-GB" sz="1200" dirty="0">
                <a:solidFill>
                  <a:srgbClr val="040408"/>
                </a:solidFill>
                <a:latin typeface="Segoe UI"/>
              </a:rPr>
              <a:t>Vacuum leak on drift tube with integrated steerer found</a:t>
            </a:r>
          </a:p>
          <a:p>
            <a:pPr marL="557213" lvl="1" indent="-214313" defTabSz="685800">
              <a:buFont typeface="Arial" panose="020B0604020202020204" pitchFamily="34" charset="0"/>
              <a:buChar char="•"/>
            </a:pPr>
            <a:r>
              <a:rPr lang="en-GB" sz="1200" dirty="0">
                <a:solidFill>
                  <a:srgbClr val="040408"/>
                </a:solidFill>
                <a:latin typeface="Segoe UI"/>
              </a:rPr>
              <a:t>Tube to be replaced by removal of end plate before DTL2 installed</a:t>
            </a:r>
          </a:p>
        </p:txBody>
      </p:sp>
      <p:sp>
        <p:nvSpPr>
          <p:cNvPr id="6" name="TextBox 5"/>
          <p:cNvSpPr txBox="1"/>
          <p:nvPr/>
        </p:nvSpPr>
        <p:spPr>
          <a:xfrm>
            <a:off x="556113" y="4478121"/>
            <a:ext cx="2103268" cy="300082"/>
          </a:xfrm>
          <a:prstGeom prst="rect">
            <a:avLst/>
          </a:prstGeom>
          <a:noFill/>
        </p:spPr>
        <p:txBody>
          <a:bodyPr wrap="none" rtlCol="0">
            <a:spAutoFit/>
          </a:bodyPr>
          <a:lstStyle/>
          <a:p>
            <a:pPr defTabSz="685800"/>
            <a:r>
              <a:rPr lang="en-GB" sz="1350" b="1" dirty="0">
                <a:solidFill>
                  <a:srgbClr val="123ABA"/>
                </a:solidFill>
                <a:latin typeface="Segoe UI"/>
              </a:rPr>
              <a:t>Average RF Power (kW)</a:t>
            </a:r>
          </a:p>
        </p:txBody>
      </p:sp>
      <p:sp>
        <p:nvSpPr>
          <p:cNvPr id="7" name="TextBox 6"/>
          <p:cNvSpPr txBox="1"/>
          <p:nvPr/>
        </p:nvSpPr>
        <p:spPr>
          <a:xfrm>
            <a:off x="353446" y="3562345"/>
            <a:ext cx="335348" cy="276999"/>
          </a:xfrm>
          <a:prstGeom prst="rect">
            <a:avLst/>
          </a:prstGeom>
          <a:noFill/>
        </p:spPr>
        <p:txBody>
          <a:bodyPr wrap="none" rtlCol="0">
            <a:spAutoFit/>
          </a:bodyPr>
          <a:lstStyle/>
          <a:p>
            <a:pPr defTabSz="685800"/>
            <a:r>
              <a:rPr lang="en-GB" sz="1200" b="1" dirty="0">
                <a:solidFill>
                  <a:srgbClr val="666666"/>
                </a:solidFill>
                <a:latin typeface="Segoe UI"/>
              </a:rPr>
              <a:t>-3</a:t>
            </a:r>
          </a:p>
        </p:txBody>
      </p:sp>
      <p:sp>
        <p:nvSpPr>
          <p:cNvPr id="27" name="TextBox 26"/>
          <p:cNvSpPr txBox="1"/>
          <p:nvPr/>
        </p:nvSpPr>
        <p:spPr>
          <a:xfrm>
            <a:off x="556113" y="3418429"/>
            <a:ext cx="1819729" cy="300082"/>
          </a:xfrm>
          <a:prstGeom prst="rect">
            <a:avLst/>
          </a:prstGeom>
          <a:noFill/>
        </p:spPr>
        <p:txBody>
          <a:bodyPr wrap="none" rtlCol="0">
            <a:spAutoFit/>
          </a:bodyPr>
          <a:lstStyle/>
          <a:p>
            <a:pPr defTabSz="685800"/>
            <a:r>
              <a:rPr lang="en-GB" sz="1350" b="1" dirty="0">
                <a:solidFill>
                  <a:srgbClr val="FF0000"/>
                </a:solidFill>
                <a:latin typeface="Segoe UI"/>
              </a:rPr>
              <a:t>Cavity Field (MV/m)</a:t>
            </a:r>
          </a:p>
        </p:txBody>
      </p:sp>
      <p:sp>
        <p:nvSpPr>
          <p:cNvPr id="29" name="TextBox 28"/>
          <p:cNvSpPr txBox="1"/>
          <p:nvPr/>
        </p:nvSpPr>
        <p:spPr>
          <a:xfrm>
            <a:off x="353446" y="4714042"/>
            <a:ext cx="423514" cy="276999"/>
          </a:xfrm>
          <a:prstGeom prst="rect">
            <a:avLst/>
          </a:prstGeom>
          <a:noFill/>
        </p:spPr>
        <p:txBody>
          <a:bodyPr wrap="none" rtlCol="0">
            <a:spAutoFit/>
          </a:bodyPr>
          <a:lstStyle/>
          <a:p>
            <a:pPr defTabSz="685800"/>
            <a:r>
              <a:rPr lang="en-GB" sz="1200" b="1" dirty="0">
                <a:solidFill>
                  <a:srgbClr val="666666"/>
                </a:solidFill>
                <a:latin typeface="Segoe UI"/>
              </a:rPr>
              <a:t>-50</a:t>
            </a:r>
          </a:p>
        </p:txBody>
      </p:sp>
      <p:sp>
        <p:nvSpPr>
          <p:cNvPr id="8" name="Date Placeholder 7"/>
          <p:cNvSpPr>
            <a:spLocks noGrp="1"/>
          </p:cNvSpPr>
          <p:nvPr>
            <p:ph type="dt" sz="half" idx="10"/>
          </p:nvPr>
        </p:nvSpPr>
        <p:spPr/>
        <p:txBody>
          <a:bodyPr/>
          <a:lstStyle/>
          <a:p>
            <a:pPr defTabSz="685800"/>
            <a:fld id="{18896B66-0B3A-474C-9C9C-E4F07B1F5DAD}" type="datetime1">
              <a:rPr lang="sv-SE">
                <a:latin typeface="Segoe UI"/>
              </a:rPr>
              <a:pPr defTabSz="685800"/>
              <a:t>2022-09-29</a:t>
            </a:fld>
            <a:endParaRPr lang="sv-SE" dirty="0">
              <a:latin typeface="Segoe UI"/>
            </a:endParaRPr>
          </a:p>
        </p:txBody>
      </p:sp>
      <p:cxnSp>
        <p:nvCxnSpPr>
          <p:cNvPr id="11" name="Straight Arrow Connector 10"/>
          <p:cNvCxnSpPr/>
          <p:nvPr/>
        </p:nvCxnSpPr>
        <p:spPr>
          <a:xfrm>
            <a:off x="732396" y="5688745"/>
            <a:ext cx="8167920" cy="12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124624" y="5701102"/>
            <a:ext cx="819455" cy="276999"/>
          </a:xfrm>
          <a:prstGeom prst="rect">
            <a:avLst/>
          </a:prstGeom>
          <a:noFill/>
        </p:spPr>
        <p:txBody>
          <a:bodyPr wrap="none" rtlCol="0">
            <a:spAutoFit/>
          </a:bodyPr>
          <a:lstStyle/>
          <a:p>
            <a:pPr defTabSz="685800"/>
            <a:r>
              <a:rPr lang="en-GB" sz="1200" b="1" dirty="0">
                <a:solidFill>
                  <a:srgbClr val="666666"/>
                </a:solidFill>
                <a:latin typeface="Segoe UI"/>
              </a:rPr>
              <a:t>100 days</a:t>
            </a:r>
          </a:p>
        </p:txBody>
      </p:sp>
      <p:pic>
        <p:nvPicPr>
          <p:cNvPr id="1026" name="Picture 2" descr="part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2866"/>
          <a:stretch/>
        </p:blipFill>
        <p:spPr bwMode="auto">
          <a:xfrm>
            <a:off x="6831693" y="1168785"/>
            <a:ext cx="2032178"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part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9184" y="2225614"/>
            <a:ext cx="1218705" cy="1108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453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p:cNvCxnSpPr/>
          <p:nvPr/>
        </p:nvCxnSpPr>
        <p:spPr>
          <a:xfrm>
            <a:off x="947203" y="4311856"/>
            <a:ext cx="1955336" cy="12356"/>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74296" y="4280962"/>
            <a:ext cx="476412" cy="276999"/>
          </a:xfrm>
          <a:prstGeom prst="rect">
            <a:avLst/>
          </a:prstGeom>
          <a:noFill/>
        </p:spPr>
        <p:txBody>
          <a:bodyPr wrap="none" rtlCol="0">
            <a:spAutoFit/>
          </a:bodyPr>
          <a:lstStyle/>
          <a:p>
            <a:pPr defTabSz="685800"/>
            <a:r>
              <a:rPr lang="en-GB" sz="1200" b="1" dirty="0">
                <a:solidFill>
                  <a:srgbClr val="666666"/>
                </a:solidFill>
                <a:latin typeface="Segoe UI"/>
              </a:rPr>
              <a:t>5 µs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4527" t="5134" r="7837" b="25613"/>
          <a:stretch/>
        </p:blipFill>
        <p:spPr>
          <a:xfrm>
            <a:off x="434577" y="2517681"/>
            <a:ext cx="3173656" cy="1699380"/>
          </a:xfrm>
          <a:prstGeom prst="rect">
            <a:avLst/>
          </a:prstGeom>
        </p:spPr>
      </p:pic>
      <p:sp>
        <p:nvSpPr>
          <p:cNvPr id="9" name="Title 8"/>
          <p:cNvSpPr>
            <a:spLocks noGrp="1"/>
          </p:cNvSpPr>
          <p:nvPr>
            <p:ph type="title"/>
          </p:nvPr>
        </p:nvSpPr>
        <p:spPr/>
        <p:txBody>
          <a:bodyPr/>
          <a:lstStyle/>
          <a:p>
            <a:r>
              <a:rPr lang="en-GB" sz="1800" b="1" dirty="0">
                <a:solidFill>
                  <a:srgbClr val="040408"/>
                </a:solidFill>
                <a:latin typeface="Arial" panose="020B0604020202020204" pitchFamily="34" charset="0"/>
                <a:cs typeface="Arial" panose="020B0604020202020204" pitchFamily="34" charset="0"/>
              </a:rPr>
              <a:t>Summary</a:t>
            </a:r>
          </a:p>
        </p:txBody>
      </p:sp>
      <p:sp>
        <p:nvSpPr>
          <p:cNvPr id="31" name="TextBox 30"/>
          <p:cNvSpPr txBox="1"/>
          <p:nvPr/>
        </p:nvSpPr>
        <p:spPr>
          <a:xfrm>
            <a:off x="3725624" y="1950281"/>
            <a:ext cx="5328318" cy="1569660"/>
          </a:xfrm>
          <a:prstGeom prst="rect">
            <a:avLst/>
          </a:prstGeom>
          <a:noFill/>
        </p:spPr>
        <p:txBody>
          <a:bodyPr wrap="none" rtlCol="0">
            <a:spAutoFit/>
          </a:bodyPr>
          <a:lstStyle/>
          <a:p>
            <a:pPr marL="214313" indent="-214313" defTabSz="685800">
              <a:buFont typeface="Arial" panose="020B0604020202020204" pitchFamily="34" charset="0"/>
              <a:buChar char="•"/>
            </a:pPr>
            <a:r>
              <a:rPr lang="en-GB" sz="1200" dirty="0">
                <a:solidFill>
                  <a:srgbClr val="040408"/>
                </a:solidFill>
                <a:latin typeface="Segoe UI"/>
              </a:rPr>
              <a:t>Nominal, 62.5 mA peak beam current achieved with 100% transmission</a:t>
            </a:r>
          </a:p>
          <a:p>
            <a:pPr marL="214313" indent="-214313" defTabSz="685800">
              <a:buFont typeface="Arial" panose="020B0604020202020204" pitchFamily="34" charset="0"/>
              <a:buChar char="•"/>
            </a:pPr>
            <a:r>
              <a:rPr lang="en-GB" sz="1200" dirty="0">
                <a:solidFill>
                  <a:srgbClr val="040408"/>
                </a:solidFill>
                <a:latin typeface="Segoe UI"/>
              </a:rPr>
              <a:t>Pulse length limited to 5 µs by Faraday cup</a:t>
            </a:r>
          </a:p>
          <a:p>
            <a:pPr marL="214313" indent="-214313" defTabSz="685800">
              <a:buFont typeface="Arial" panose="020B0604020202020204" pitchFamily="34" charset="0"/>
              <a:buChar char="•"/>
            </a:pPr>
            <a:r>
              <a:rPr lang="en-GB" sz="1200" dirty="0">
                <a:solidFill>
                  <a:srgbClr val="040408"/>
                </a:solidFill>
                <a:latin typeface="Segoe UI"/>
              </a:rPr>
              <a:t>Preliminary vertical emittance measurement – calibrations being checked</a:t>
            </a:r>
          </a:p>
          <a:p>
            <a:pPr marL="557213" lvl="1" indent="-214313" defTabSz="685800">
              <a:buFont typeface="Arial" panose="020B0604020202020204" pitchFamily="34" charset="0"/>
              <a:buChar char="•"/>
            </a:pPr>
            <a:r>
              <a:rPr lang="en-GB" sz="1200" dirty="0">
                <a:solidFill>
                  <a:srgbClr val="040408"/>
                </a:solidFill>
                <a:latin typeface="Segoe UI"/>
              </a:rPr>
              <a:t>Measured in MEBT</a:t>
            </a:r>
          </a:p>
          <a:p>
            <a:pPr marL="557213" lvl="1" indent="-214313" defTabSz="685800">
              <a:buFont typeface="Arial" panose="020B0604020202020204" pitchFamily="34" charset="0"/>
              <a:buChar char="•"/>
            </a:pPr>
            <a:r>
              <a:rPr lang="en-GB" sz="1200" dirty="0">
                <a:solidFill>
                  <a:srgbClr val="040408"/>
                </a:solidFill>
                <a:latin typeface="Segoe UI"/>
              </a:rPr>
              <a:t>Appears better than 0.4 </a:t>
            </a:r>
            <a:r>
              <a:rPr lang="el-GR" sz="1200" dirty="0">
                <a:solidFill>
                  <a:srgbClr val="040408"/>
                </a:solidFill>
                <a:latin typeface="Segoe UI"/>
              </a:rPr>
              <a:t>π</a:t>
            </a:r>
            <a:r>
              <a:rPr lang="en-GB" sz="1200" dirty="0">
                <a:solidFill>
                  <a:srgbClr val="040408"/>
                </a:solidFill>
                <a:latin typeface="Segoe UI"/>
              </a:rPr>
              <a:t>.</a:t>
            </a:r>
            <a:r>
              <a:rPr lang="en-GB" sz="1200" dirty="0" err="1">
                <a:solidFill>
                  <a:srgbClr val="040408"/>
                </a:solidFill>
                <a:latin typeface="Segoe UI"/>
              </a:rPr>
              <a:t>mm.mrad</a:t>
            </a:r>
            <a:r>
              <a:rPr lang="en-GB" sz="1200" dirty="0">
                <a:solidFill>
                  <a:srgbClr val="040408"/>
                </a:solidFill>
                <a:latin typeface="Segoe UI"/>
              </a:rPr>
              <a:t> requirement</a:t>
            </a:r>
          </a:p>
          <a:p>
            <a:pPr marL="214313" indent="-214313" defTabSz="685800">
              <a:buFont typeface="Arial" panose="020B0604020202020204" pitchFamily="34" charset="0"/>
              <a:buChar char="•"/>
            </a:pPr>
            <a:r>
              <a:rPr lang="en-GB" sz="1200" dirty="0">
                <a:solidFill>
                  <a:srgbClr val="040408"/>
                </a:solidFill>
                <a:latin typeface="Segoe UI"/>
              </a:rPr>
              <a:t>LLRF beam compensation tested with 62 mA </a:t>
            </a:r>
          </a:p>
          <a:p>
            <a:pPr marL="557213" lvl="1" indent="-214313" defTabSz="685800">
              <a:buFont typeface="Arial" panose="020B0604020202020204" pitchFamily="34" charset="0"/>
              <a:buChar char="•"/>
            </a:pPr>
            <a:r>
              <a:rPr lang="en-GB" sz="1200" dirty="0">
                <a:solidFill>
                  <a:srgbClr val="040408"/>
                </a:solidFill>
                <a:latin typeface="Segoe UI"/>
              </a:rPr>
              <a:t>+/- 0.2deg in phase </a:t>
            </a:r>
          </a:p>
          <a:p>
            <a:pPr marL="557213" lvl="1" indent="-214313" defTabSz="685800">
              <a:buFont typeface="Arial" panose="020B0604020202020204" pitchFamily="34" charset="0"/>
              <a:buChar char="•"/>
            </a:pPr>
            <a:r>
              <a:rPr lang="en-GB" sz="1200" dirty="0">
                <a:solidFill>
                  <a:srgbClr val="040408"/>
                </a:solidFill>
                <a:latin typeface="Segoe UI"/>
              </a:rPr>
              <a:t>+/- 0.5% field</a:t>
            </a:r>
          </a:p>
        </p:txBody>
      </p:sp>
      <p:sp>
        <p:nvSpPr>
          <p:cNvPr id="6" name="TextBox 5"/>
          <p:cNvSpPr txBox="1"/>
          <p:nvPr/>
        </p:nvSpPr>
        <p:spPr>
          <a:xfrm>
            <a:off x="994777" y="3609361"/>
            <a:ext cx="1079783" cy="300082"/>
          </a:xfrm>
          <a:prstGeom prst="rect">
            <a:avLst/>
          </a:prstGeom>
          <a:noFill/>
        </p:spPr>
        <p:txBody>
          <a:bodyPr wrap="none" rtlCol="0">
            <a:spAutoFit/>
          </a:bodyPr>
          <a:lstStyle/>
          <a:p>
            <a:pPr defTabSz="685800"/>
            <a:r>
              <a:rPr lang="en-GB" sz="1350" b="1" dirty="0">
                <a:solidFill>
                  <a:srgbClr val="123ABA"/>
                </a:solidFill>
                <a:latin typeface="Segoe UI"/>
              </a:rPr>
              <a:t>MEBT BCM</a:t>
            </a:r>
          </a:p>
        </p:txBody>
      </p:sp>
      <p:sp>
        <p:nvSpPr>
          <p:cNvPr id="27" name="TextBox 26"/>
          <p:cNvSpPr txBox="1"/>
          <p:nvPr/>
        </p:nvSpPr>
        <p:spPr>
          <a:xfrm>
            <a:off x="994777" y="3801491"/>
            <a:ext cx="1026563" cy="300082"/>
          </a:xfrm>
          <a:prstGeom prst="rect">
            <a:avLst/>
          </a:prstGeom>
          <a:noFill/>
        </p:spPr>
        <p:txBody>
          <a:bodyPr wrap="none" rtlCol="0">
            <a:spAutoFit/>
          </a:bodyPr>
          <a:lstStyle/>
          <a:p>
            <a:pPr defTabSz="685800"/>
            <a:r>
              <a:rPr lang="en-GB" sz="1350" b="1" dirty="0">
                <a:solidFill>
                  <a:srgbClr val="FF0000"/>
                </a:solidFill>
                <a:latin typeface="Segoe UI"/>
              </a:rPr>
              <a:t>DTL1 BCM</a:t>
            </a:r>
          </a:p>
        </p:txBody>
      </p:sp>
      <p:sp>
        <p:nvSpPr>
          <p:cNvPr id="8" name="Date Placeholder 7"/>
          <p:cNvSpPr>
            <a:spLocks noGrp="1"/>
          </p:cNvSpPr>
          <p:nvPr>
            <p:ph type="dt" sz="half" idx="10"/>
          </p:nvPr>
        </p:nvSpPr>
        <p:spPr/>
        <p:txBody>
          <a:bodyPr/>
          <a:lstStyle/>
          <a:p>
            <a:pPr defTabSz="685800"/>
            <a:fld id="{18896B66-0B3A-474C-9C9C-E4F07B1F5DAD}" type="datetime1">
              <a:rPr lang="sv-SE">
                <a:latin typeface="Segoe UI"/>
              </a:rPr>
              <a:pPr defTabSz="685800"/>
              <a:t>2022-09-29</a:t>
            </a:fld>
            <a:endParaRPr lang="sv-SE" dirty="0">
              <a:latin typeface="Segoe UI"/>
            </a:endParaRPr>
          </a:p>
        </p:txBody>
      </p:sp>
      <p:pic>
        <p:nvPicPr>
          <p:cNvPr id="13" name="Picture 12">
            <a:extLst>
              <a:ext uri="{FF2B5EF4-FFF2-40B4-BE49-F238E27FC236}">
                <a16:creationId xmlns:a16="http://schemas.microsoft.com/office/drawing/2014/main" id="{7105AC45-0729-6A4D-BD15-9765BF40C871}"/>
              </a:ext>
            </a:extLst>
          </p:cNvPr>
          <p:cNvPicPr>
            <a:picLocks noChangeAspect="1"/>
          </p:cNvPicPr>
          <p:nvPr/>
        </p:nvPicPr>
        <p:blipFill>
          <a:blip r:embed="rId3"/>
          <a:stretch>
            <a:fillRect/>
          </a:stretch>
        </p:blipFill>
        <p:spPr>
          <a:xfrm>
            <a:off x="4082646" y="3740682"/>
            <a:ext cx="4705169" cy="2142191"/>
          </a:xfrm>
          <a:prstGeom prst="rect">
            <a:avLst/>
          </a:prstGeom>
        </p:spPr>
      </p:pic>
      <p:sp>
        <p:nvSpPr>
          <p:cNvPr id="5" name="Text Placeholder 4"/>
          <p:cNvSpPr>
            <a:spLocks noGrp="1"/>
          </p:cNvSpPr>
          <p:nvPr>
            <p:ph type="body" sz="quarter" idx="14"/>
          </p:nvPr>
        </p:nvSpPr>
        <p:spPr/>
        <p:txBody>
          <a:bodyPr/>
          <a:lstStyle/>
          <a:p>
            <a:r>
              <a:rPr lang="en-GB" dirty="0"/>
              <a:t>DTL1 Beam Commissioning</a:t>
            </a:r>
          </a:p>
        </p:txBody>
      </p:sp>
    </p:spTree>
    <p:extLst>
      <p:ext uri="{BB962C8B-B14F-4D97-AF65-F5344CB8AC3E}">
        <p14:creationId xmlns:p14="http://schemas.microsoft.com/office/powerpoint/2010/main" val="3813574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0462" y="3018407"/>
            <a:ext cx="1095172" cy="830997"/>
          </a:xfrm>
          <a:prstGeom prst="rect">
            <a:avLst/>
          </a:prstGeom>
          <a:noFill/>
        </p:spPr>
        <p:txBody>
          <a:bodyPr wrap="none" rtlCol="0">
            <a:spAutoFit/>
          </a:bodyPr>
          <a:lstStyle/>
          <a:p>
            <a:pPr algn="ctr"/>
            <a:r>
              <a:rPr lang="en-GB" sz="4800" b="1" dirty="0"/>
              <a:t>ISIS</a:t>
            </a:r>
          </a:p>
        </p:txBody>
      </p:sp>
    </p:spTree>
    <p:extLst>
      <p:ext uri="{BB962C8B-B14F-4D97-AF65-F5344CB8AC3E}">
        <p14:creationId xmlns:p14="http://schemas.microsoft.com/office/powerpoint/2010/main" val="1371229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7662" y="3018407"/>
            <a:ext cx="4720781" cy="830997"/>
          </a:xfrm>
          <a:prstGeom prst="rect">
            <a:avLst/>
          </a:prstGeom>
          <a:noFill/>
        </p:spPr>
        <p:txBody>
          <a:bodyPr wrap="none" rtlCol="0">
            <a:spAutoFit/>
          </a:bodyPr>
          <a:lstStyle/>
          <a:p>
            <a:pPr algn="ctr"/>
            <a:r>
              <a:rPr lang="en-GB" sz="4800" b="1" dirty="0"/>
              <a:t>SNS/J-PARC/CSNS</a:t>
            </a:r>
          </a:p>
        </p:txBody>
      </p:sp>
    </p:spTree>
    <p:extLst>
      <p:ext uri="{BB962C8B-B14F-4D97-AF65-F5344CB8AC3E}">
        <p14:creationId xmlns:p14="http://schemas.microsoft.com/office/powerpoint/2010/main" val="2580080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7505" y="195157"/>
            <a:ext cx="760007"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SNS</a:t>
            </a:r>
          </a:p>
        </p:txBody>
      </p:sp>
      <p:grpSp>
        <p:nvGrpSpPr>
          <p:cNvPr id="112" name="Group 111"/>
          <p:cNvGrpSpPr/>
          <p:nvPr/>
        </p:nvGrpSpPr>
        <p:grpSpPr>
          <a:xfrm>
            <a:off x="72047" y="791310"/>
            <a:ext cx="4823806" cy="3115434"/>
            <a:chOff x="2129710" y="538718"/>
            <a:chExt cx="5701432" cy="3328389"/>
          </a:xfrm>
        </p:grpSpPr>
        <p:pic>
          <p:nvPicPr>
            <p:cNvPr id="5" name="Picture 86" descr="HEBT-Ring-RTBT"/>
            <p:cNvPicPr>
              <a:picLocks noChangeAspect="1" noChangeArrowheads="1"/>
            </p:cNvPicPr>
            <p:nvPr/>
          </p:nvPicPr>
          <p:blipFill>
            <a:blip r:embed="rId2" cstate="print">
              <a:extLst>
                <a:ext uri="{28A0092B-C50C-407E-A947-70E740481C1C}">
                  <a14:useLocalDpi xmlns:a14="http://schemas.microsoft.com/office/drawing/2010/main"/>
                </a:ext>
              </a:extLst>
            </a:blip>
            <a:srcRect r="24016"/>
            <a:stretch>
              <a:fillRect/>
            </a:stretch>
          </p:blipFill>
          <p:spPr bwMode="auto">
            <a:xfrm>
              <a:off x="5100196" y="538718"/>
              <a:ext cx="2730946" cy="2443993"/>
            </a:xfrm>
            <a:prstGeom prst="rect">
              <a:avLst/>
            </a:prstGeom>
            <a:noFill/>
          </p:spPr>
        </p:pic>
        <p:sp>
          <p:nvSpPr>
            <p:cNvPr id="6" name="Line 3"/>
            <p:cNvSpPr>
              <a:spLocks noChangeShapeType="1"/>
            </p:cNvSpPr>
            <p:nvPr/>
          </p:nvSpPr>
          <p:spPr bwMode="auto">
            <a:xfrm>
              <a:off x="2664217" y="1989244"/>
              <a:ext cx="2772521" cy="7603"/>
            </a:xfrm>
            <a:prstGeom prst="line">
              <a:avLst/>
            </a:prstGeom>
            <a:noFill/>
            <a:ln w="28575">
              <a:solidFill>
                <a:schemeClr val="tx1"/>
              </a:solidFill>
              <a:round/>
              <a:headEnd/>
              <a:tailEnd/>
            </a:ln>
            <a:effectLst/>
          </p:spPr>
          <p:txBody>
            <a:bodyPr>
              <a:prstTxWarp prst="textNoShape">
                <a:avLst/>
              </a:prstTxWarp>
            </a:bodyPr>
            <a:lstStyle/>
            <a:p>
              <a:endParaRPr lang="en-US" sz="1000">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2129710" y="835092"/>
              <a:ext cx="1437278" cy="742467"/>
            </a:xfrm>
            <a:prstGeom prst="rect">
              <a:avLst/>
            </a:prstGeom>
            <a:noFill/>
            <a:ln w="9525">
              <a:noFill/>
              <a:miter lim="800000"/>
              <a:headEnd/>
              <a:tailEnd/>
            </a:ln>
            <a:effectLst/>
          </p:spPr>
          <p:txBody>
            <a:bodyPr wrap="square">
              <a:prstTxWarp prst="textNoShape">
                <a:avLst/>
              </a:prstTxWarp>
              <a:spAutoFit/>
            </a:bodyPr>
            <a:lstStyle/>
            <a:p>
              <a:pPr algn="ctr" eaLnBrk="1" hangingPunct="1">
                <a:spcBef>
                  <a:spcPct val="50000"/>
                </a:spcBef>
              </a:pPr>
              <a:r>
                <a:rPr lang="en-US" sz="1000" b="1" dirty="0">
                  <a:solidFill>
                    <a:schemeClr val="tx2"/>
                  </a:solidFill>
                  <a:latin typeface="Arial" panose="020B0604020202020204" pitchFamily="34" charset="0"/>
                  <a:ea typeface="Arial" charset="0"/>
                  <a:cs typeface="Arial" panose="020B0604020202020204" pitchFamily="34" charset="0"/>
                </a:rPr>
                <a:t>Front-End:</a:t>
              </a:r>
            </a:p>
            <a:p>
              <a:pPr algn="ctr" eaLnBrk="1" hangingPunct="1">
                <a:spcBef>
                  <a:spcPct val="15000"/>
                </a:spcBef>
              </a:pPr>
              <a:r>
                <a:rPr lang="en-US" sz="1000" b="1" dirty="0">
                  <a:solidFill>
                    <a:schemeClr val="tx2"/>
                  </a:solidFill>
                  <a:latin typeface="Arial" panose="020B0604020202020204" pitchFamily="34" charset="0"/>
                  <a:ea typeface="Arial" charset="0"/>
                  <a:cs typeface="Arial" panose="020B0604020202020204" pitchFamily="34" charset="0"/>
                </a:rPr>
                <a:t>Produce a 1-ms long, chopped,</a:t>
              </a:r>
              <a:br>
                <a:rPr lang="en-US" sz="1000" b="1" dirty="0">
                  <a:solidFill>
                    <a:schemeClr val="tx2"/>
                  </a:solidFill>
                  <a:latin typeface="Arial" panose="020B0604020202020204" pitchFamily="34" charset="0"/>
                  <a:ea typeface="Arial" charset="0"/>
                  <a:cs typeface="Arial" panose="020B0604020202020204" pitchFamily="34" charset="0"/>
                </a:rPr>
              </a:br>
              <a:r>
                <a:rPr lang="en-US" sz="1000" b="1" dirty="0">
                  <a:solidFill>
                    <a:schemeClr val="tx2"/>
                  </a:solidFill>
                  <a:latin typeface="Arial" panose="020B0604020202020204" pitchFamily="34" charset="0"/>
                  <a:ea typeface="Arial" charset="0"/>
                  <a:cs typeface="Arial" panose="020B0604020202020204" pitchFamily="34" charset="0"/>
                </a:rPr>
                <a:t>H</a:t>
              </a:r>
              <a:r>
                <a:rPr lang="en-US" sz="1000" b="1" baseline="30000" dirty="0">
                  <a:solidFill>
                    <a:schemeClr val="tx2"/>
                  </a:solidFill>
                  <a:latin typeface="Arial" panose="020B0604020202020204" pitchFamily="34" charset="0"/>
                  <a:ea typeface="Arial" charset="0"/>
                  <a:cs typeface="Arial" panose="020B0604020202020204" pitchFamily="34" charset="0"/>
                </a:rPr>
                <a:t>−</a:t>
              </a:r>
              <a:r>
                <a:rPr lang="en-US" sz="1000" b="1" dirty="0">
                  <a:solidFill>
                    <a:schemeClr val="tx2"/>
                  </a:solidFill>
                  <a:latin typeface="Arial" panose="020B0604020202020204" pitchFamily="34" charset="0"/>
                  <a:ea typeface="Arial" charset="0"/>
                  <a:cs typeface="Arial" panose="020B0604020202020204" pitchFamily="34" charset="0"/>
                </a:rPr>
                <a:t> beam </a:t>
              </a:r>
            </a:p>
          </p:txBody>
        </p:sp>
        <p:sp>
          <p:nvSpPr>
            <p:cNvPr id="10" name="Text Box 6"/>
            <p:cNvSpPr txBox="1">
              <a:spLocks noChangeArrowheads="1"/>
            </p:cNvSpPr>
            <p:nvPr/>
          </p:nvSpPr>
          <p:spPr bwMode="auto">
            <a:xfrm>
              <a:off x="3413283" y="1041873"/>
              <a:ext cx="902728" cy="40011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000" b="1" dirty="0">
                  <a:solidFill>
                    <a:schemeClr val="accent1"/>
                  </a:solidFill>
                  <a:latin typeface="Arial" panose="020B0604020202020204" pitchFamily="34" charset="0"/>
                  <a:ea typeface="Arial" charset="0"/>
                  <a:cs typeface="Arial" panose="020B0604020202020204" pitchFamily="34" charset="0"/>
                </a:rPr>
                <a:t>1 GeV LINAC</a:t>
              </a:r>
            </a:p>
          </p:txBody>
        </p:sp>
        <p:sp>
          <p:nvSpPr>
            <p:cNvPr id="11" name="Text Box 7"/>
            <p:cNvSpPr txBox="1">
              <a:spLocks noChangeArrowheads="1"/>
            </p:cNvSpPr>
            <p:nvPr/>
          </p:nvSpPr>
          <p:spPr bwMode="auto">
            <a:xfrm>
              <a:off x="4154906" y="810468"/>
              <a:ext cx="1662917" cy="591866"/>
            </a:xfrm>
            <a:prstGeom prst="rect">
              <a:avLst/>
            </a:prstGeom>
            <a:noFill/>
            <a:ln w="9525">
              <a:noFill/>
              <a:miter lim="800000"/>
              <a:headEnd/>
              <a:tailEnd/>
            </a:ln>
            <a:effectLst/>
          </p:spPr>
          <p:txBody>
            <a:bodyPr wrap="square">
              <a:prstTxWarp prst="textNoShape">
                <a:avLst/>
              </a:prstTxWarp>
              <a:spAutoFit/>
            </a:bodyPr>
            <a:lstStyle/>
            <a:p>
              <a:pPr algn="ctr" eaLnBrk="1" hangingPunct="1">
                <a:spcBef>
                  <a:spcPct val="50000"/>
                </a:spcBef>
              </a:pPr>
              <a:r>
                <a:rPr lang="en-US" sz="1000" b="1" dirty="0">
                  <a:solidFill>
                    <a:srgbClr val="800040"/>
                  </a:solidFill>
                  <a:latin typeface="Arial" panose="020B0604020202020204" pitchFamily="34" charset="0"/>
                  <a:ea typeface="Arial" charset="0"/>
                  <a:cs typeface="Arial" panose="020B0604020202020204" pitchFamily="34" charset="0"/>
                </a:rPr>
                <a:t>Accumulator Ring: Compress 1 ms long pulse to 700 ns</a:t>
              </a:r>
            </a:p>
          </p:txBody>
        </p:sp>
        <p:sp>
          <p:nvSpPr>
            <p:cNvPr id="12" name="Line 8"/>
            <p:cNvSpPr>
              <a:spLocks noChangeShapeType="1"/>
            </p:cNvSpPr>
            <p:nvPr/>
          </p:nvSpPr>
          <p:spPr bwMode="auto">
            <a:xfrm>
              <a:off x="5734678" y="926556"/>
              <a:ext cx="686943" cy="55406"/>
            </a:xfrm>
            <a:prstGeom prst="line">
              <a:avLst/>
            </a:prstGeom>
            <a:noFill/>
            <a:ln w="19050">
              <a:solidFill>
                <a:srgbClr val="800040"/>
              </a:solidFill>
              <a:round/>
              <a:headEnd/>
              <a:tailEnd type="stealth" w="sm" len="med"/>
            </a:ln>
            <a:effectLst/>
          </p:spPr>
          <p:txBody>
            <a:bodyPr>
              <a:prstTxWarp prst="textNoShape">
                <a:avLst/>
              </a:prstTxWarp>
            </a:bodyPr>
            <a:lstStyle/>
            <a:p>
              <a:endParaRPr lang="en-US" sz="1000">
                <a:latin typeface="Arial" panose="020B0604020202020204" pitchFamily="34" charset="0"/>
                <a:cs typeface="Arial" panose="020B0604020202020204" pitchFamily="34" charset="0"/>
              </a:endParaRPr>
            </a:p>
          </p:txBody>
        </p:sp>
        <p:sp>
          <p:nvSpPr>
            <p:cNvPr id="13" name="Rectangle 9"/>
            <p:cNvSpPr>
              <a:spLocks noChangeArrowheads="1"/>
            </p:cNvSpPr>
            <p:nvPr/>
          </p:nvSpPr>
          <p:spPr bwMode="auto">
            <a:xfrm>
              <a:off x="2972057" y="1917697"/>
              <a:ext cx="375145" cy="141591"/>
            </a:xfrm>
            <a:prstGeom prst="rect">
              <a:avLst/>
            </a:prstGeom>
            <a:gradFill rotWithShape="0">
              <a:gsLst>
                <a:gs pos="0">
                  <a:schemeClr val="accent6">
                    <a:lumMod val="75000"/>
                  </a:schemeClr>
                </a:gs>
                <a:gs pos="50000">
                  <a:schemeClr val="accent6">
                    <a:lumMod val="60000"/>
                    <a:lumOff val="40000"/>
                  </a:schemeClr>
                </a:gs>
                <a:gs pos="100000">
                  <a:schemeClr val="accent6">
                    <a:lumMod val="75000"/>
                  </a:schemeClr>
                </a:gs>
              </a:gsLst>
              <a:lin ang="5400000" scaled="1"/>
            </a:gradFill>
            <a:ln w="12700">
              <a:solidFill>
                <a:schemeClr val="tx1"/>
              </a:solidFill>
              <a:miter lim="800000"/>
              <a:headEnd/>
              <a:tailEnd/>
            </a:ln>
            <a:effectLst/>
          </p:spPr>
          <p:txBody>
            <a:bodyPr wrap="none" anchor="ctr">
              <a:prstTxWarp prst="textNoShape">
                <a:avLst/>
              </a:prstTxWarp>
            </a:bodyPr>
            <a:lstStyle/>
            <a:p>
              <a:endParaRPr lang="en-US" sz="600">
                <a:latin typeface="Arial" panose="020B0604020202020204" pitchFamily="34" charset="0"/>
                <a:cs typeface="Arial" panose="020B0604020202020204" pitchFamily="34" charset="0"/>
              </a:endParaRPr>
            </a:p>
          </p:txBody>
        </p:sp>
        <p:sp>
          <p:nvSpPr>
            <p:cNvPr id="14" name="Rectangle 10"/>
            <p:cNvSpPr>
              <a:spLocks noChangeArrowheads="1"/>
            </p:cNvSpPr>
            <p:nvPr/>
          </p:nvSpPr>
          <p:spPr bwMode="auto">
            <a:xfrm>
              <a:off x="2677087" y="1555363"/>
              <a:ext cx="567462" cy="212879"/>
            </a:xfrm>
            <a:prstGeom prst="rect">
              <a:avLst/>
            </a:prstGeom>
            <a:noFill/>
            <a:ln w="12700">
              <a:noFill/>
              <a:miter lim="800000"/>
              <a:headEnd/>
              <a:tailEnd/>
            </a:ln>
            <a:effectLst/>
          </p:spPr>
          <p:txBody>
            <a:bodyPr wrap="none" lIns="90487" tIns="44450" rIns="90487" bIns="44450">
              <a:prstTxWarp prst="textNoShape">
                <a:avLst/>
              </a:prstTxWarp>
              <a:spAutoFit/>
            </a:bodyPr>
            <a:lstStyle/>
            <a:p>
              <a:pPr eaLnBrk="1" hangingPunct="1"/>
              <a:r>
                <a:rPr lang="en-US" sz="800" dirty="0">
                  <a:latin typeface="Arial" panose="020B0604020202020204" pitchFamily="34" charset="0"/>
                  <a:ea typeface="Arial" charset="0"/>
                  <a:cs typeface="Arial" panose="020B0604020202020204" pitchFamily="34" charset="0"/>
                </a:rPr>
                <a:t>2.5 MeV</a:t>
              </a:r>
            </a:p>
          </p:txBody>
        </p:sp>
        <p:sp>
          <p:nvSpPr>
            <p:cNvPr id="15" name="Line 11"/>
            <p:cNvSpPr>
              <a:spLocks noChangeShapeType="1"/>
            </p:cNvSpPr>
            <p:nvPr/>
          </p:nvSpPr>
          <p:spPr bwMode="auto">
            <a:xfrm flipH="1" flipV="1">
              <a:off x="2954504" y="1722095"/>
              <a:ext cx="0" cy="197877"/>
            </a:xfrm>
            <a:prstGeom prst="line">
              <a:avLst/>
            </a:prstGeom>
            <a:noFill/>
            <a:ln w="25400">
              <a:solidFill>
                <a:schemeClr val="tx1"/>
              </a:solidFill>
              <a:round/>
              <a:headEnd type="triangle" w="sm" len="med"/>
              <a:tailEnd/>
            </a:ln>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16" name="Line 12"/>
            <p:cNvSpPr>
              <a:spLocks noChangeShapeType="1"/>
            </p:cNvSpPr>
            <p:nvPr/>
          </p:nvSpPr>
          <p:spPr bwMode="auto">
            <a:xfrm flipH="1" flipV="1">
              <a:off x="5000256" y="1745689"/>
              <a:ext cx="0" cy="197877"/>
            </a:xfrm>
            <a:prstGeom prst="line">
              <a:avLst/>
            </a:prstGeom>
            <a:noFill/>
            <a:ln w="25400">
              <a:solidFill>
                <a:schemeClr val="tx1"/>
              </a:solidFill>
              <a:round/>
              <a:headEnd type="triangle" w="sm" len="med"/>
              <a:tailEnd/>
            </a:ln>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17" name="Rectangle 13"/>
            <p:cNvSpPr>
              <a:spLocks noChangeArrowheads="1"/>
            </p:cNvSpPr>
            <p:nvPr/>
          </p:nvSpPr>
          <p:spPr bwMode="auto">
            <a:xfrm>
              <a:off x="2664218" y="1915058"/>
              <a:ext cx="280123" cy="144230"/>
            </a:xfrm>
            <a:prstGeom prst="rect">
              <a:avLst/>
            </a:prstGeom>
            <a:gradFill rotWithShape="0">
              <a:gsLst>
                <a:gs pos="0">
                  <a:schemeClr val="accent6">
                    <a:lumMod val="75000"/>
                  </a:schemeClr>
                </a:gs>
                <a:gs pos="50000">
                  <a:schemeClr val="accent6">
                    <a:lumMod val="60000"/>
                    <a:lumOff val="40000"/>
                  </a:schemeClr>
                </a:gs>
                <a:gs pos="100000">
                  <a:schemeClr val="accent6">
                    <a:lumMod val="75000"/>
                  </a:schemeClr>
                </a:gs>
              </a:gsLst>
              <a:lin ang="5400000" scaled="1"/>
            </a:gradFill>
            <a:ln w="12700">
              <a:solidFill>
                <a:schemeClr val="tx1"/>
              </a:solidFill>
              <a:miter lim="800000"/>
              <a:headEnd/>
              <a:tailEnd/>
            </a:ln>
            <a:effectLst/>
          </p:spPr>
          <p:txBody>
            <a:bodyPr wrap="none" anchor="ctr">
              <a:prstTxWarp prst="textNoShape">
                <a:avLst/>
              </a:prstTxWarp>
            </a:bodyPr>
            <a:lstStyle/>
            <a:p>
              <a:endParaRPr lang="en-US" sz="600">
                <a:latin typeface="Arial" panose="020B0604020202020204" pitchFamily="34" charset="0"/>
                <a:cs typeface="Arial" panose="020B0604020202020204" pitchFamily="34" charset="0"/>
              </a:endParaRPr>
            </a:p>
          </p:txBody>
        </p:sp>
        <p:sp>
          <p:nvSpPr>
            <p:cNvPr id="18" name="Rectangle 14"/>
            <p:cNvSpPr>
              <a:spLocks noChangeArrowheads="1"/>
            </p:cNvSpPr>
            <p:nvPr/>
          </p:nvSpPr>
          <p:spPr bwMode="auto">
            <a:xfrm>
              <a:off x="2978985" y="1893652"/>
              <a:ext cx="386035" cy="182101"/>
            </a:xfrm>
            <a:prstGeom prst="rect">
              <a:avLst/>
            </a:prstGeom>
            <a:noFill/>
            <a:ln w="50800">
              <a:noFill/>
              <a:miter lim="800000"/>
              <a:headEnd/>
              <a:tailEnd/>
            </a:ln>
            <a:effectLst>
              <a:outerShdw blurRad="38100" dist="25399" dir="2700000" algn="ctr" rotWithShape="0">
                <a:schemeClr val="tx1">
                  <a:alpha val="74998"/>
                </a:schemeClr>
              </a:outerShdw>
            </a:effectLst>
          </p:spPr>
          <p:txBody>
            <a:bodyPr wrap="square" lIns="90487" tIns="44450" rIns="90487" bIns="44450">
              <a:prstTxWarp prst="textNoShape">
                <a:avLst/>
              </a:prstTxWarp>
              <a:spAutoFit/>
            </a:bodyPr>
            <a:lstStyle/>
            <a:p>
              <a:pPr eaLnBrk="1" hangingPunct="1"/>
              <a:r>
                <a:rPr lang="en-US" sz="600" b="1" dirty="0">
                  <a:solidFill>
                    <a:srgbClr val="F4F4F4"/>
                  </a:solidFill>
                  <a:latin typeface="Arial" panose="020B0604020202020204" pitchFamily="34" charset="0"/>
                  <a:ea typeface="Arial" charset="0"/>
                  <a:cs typeface="Arial" panose="020B0604020202020204" pitchFamily="34" charset="0"/>
                </a:rPr>
                <a:t>DTL</a:t>
              </a:r>
            </a:p>
          </p:txBody>
        </p:sp>
        <p:sp>
          <p:nvSpPr>
            <p:cNvPr id="19" name="Rectangle 15"/>
            <p:cNvSpPr>
              <a:spLocks noChangeArrowheads="1"/>
            </p:cNvSpPr>
            <p:nvPr/>
          </p:nvSpPr>
          <p:spPr bwMode="auto">
            <a:xfrm>
              <a:off x="2647461" y="1890433"/>
              <a:ext cx="296880" cy="182101"/>
            </a:xfrm>
            <a:prstGeom prst="rect">
              <a:avLst/>
            </a:prstGeom>
            <a:noFill/>
            <a:ln w="50800">
              <a:noFill/>
              <a:miter lim="800000"/>
              <a:headEnd/>
              <a:tailEnd/>
            </a:ln>
            <a:effectLst>
              <a:outerShdw blurRad="38100" dist="25399" dir="2700000" algn="ctr" rotWithShape="0">
                <a:schemeClr val="tx1">
                  <a:alpha val="74998"/>
                </a:schemeClr>
              </a:outerShdw>
            </a:effectLst>
          </p:spPr>
          <p:txBody>
            <a:bodyPr wrap="square" lIns="90487" tIns="44450" rIns="90487" bIns="44450">
              <a:prstTxWarp prst="textNoShape">
                <a:avLst/>
              </a:prstTxWarp>
              <a:spAutoFit/>
            </a:bodyPr>
            <a:lstStyle/>
            <a:p>
              <a:pPr eaLnBrk="1" hangingPunct="1"/>
              <a:r>
                <a:rPr lang="en-US" sz="600" b="1" dirty="0">
                  <a:solidFill>
                    <a:srgbClr val="F4F4F4"/>
                  </a:solidFill>
                  <a:latin typeface="Arial" panose="020B0604020202020204" pitchFamily="34" charset="0"/>
                  <a:ea typeface="Arial" charset="0"/>
                  <a:cs typeface="Arial" panose="020B0604020202020204" pitchFamily="34" charset="0"/>
                </a:rPr>
                <a:t>FE</a:t>
              </a:r>
            </a:p>
          </p:txBody>
        </p:sp>
        <p:sp>
          <p:nvSpPr>
            <p:cNvPr id="25" name="Text Box 21"/>
            <p:cNvSpPr txBox="1">
              <a:spLocks noChangeArrowheads="1"/>
            </p:cNvSpPr>
            <p:nvPr/>
          </p:nvSpPr>
          <p:spPr bwMode="auto">
            <a:xfrm>
              <a:off x="6305811" y="1245796"/>
              <a:ext cx="372177" cy="24622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000" dirty="0">
                  <a:solidFill>
                    <a:schemeClr val="bg2"/>
                  </a:solidFill>
                  <a:latin typeface="Arial" panose="020B0604020202020204" pitchFamily="34" charset="0"/>
                  <a:ea typeface="Arial" charset="0"/>
                  <a:cs typeface="Arial" panose="020B0604020202020204" pitchFamily="34" charset="0"/>
                </a:rPr>
                <a:t>RF</a:t>
              </a:r>
            </a:p>
          </p:txBody>
        </p:sp>
        <p:sp>
          <p:nvSpPr>
            <p:cNvPr id="27" name="Rectangle 23"/>
            <p:cNvSpPr>
              <a:spLocks noChangeArrowheads="1"/>
            </p:cNvSpPr>
            <p:nvPr/>
          </p:nvSpPr>
          <p:spPr bwMode="auto">
            <a:xfrm>
              <a:off x="6272157" y="2281789"/>
              <a:ext cx="184731" cy="246221"/>
            </a:xfrm>
            <a:prstGeom prst="rect">
              <a:avLst/>
            </a:prstGeom>
            <a:noFill/>
            <a:ln w="9525">
              <a:noFill/>
              <a:miter lim="800000"/>
              <a:headEnd/>
              <a:tailEnd/>
            </a:ln>
            <a:effectLst/>
          </p:spPr>
          <p:txBody>
            <a:bodyPr wrap="none">
              <a:prstTxWarp prst="textNoShape">
                <a:avLst/>
              </a:prstTxWarp>
              <a:spAutoFit/>
            </a:bodyPr>
            <a:lstStyle/>
            <a:p>
              <a:endParaRPr lang="en-US" sz="1000">
                <a:latin typeface="Arial" panose="020B0604020202020204" pitchFamily="34" charset="0"/>
                <a:ea typeface="Arial" charset="0"/>
                <a:cs typeface="Arial" panose="020B0604020202020204" pitchFamily="34" charset="0"/>
              </a:endParaRPr>
            </a:p>
          </p:txBody>
        </p:sp>
        <p:sp>
          <p:nvSpPr>
            <p:cNvPr id="29" name="Oval 25"/>
            <p:cNvSpPr>
              <a:spLocks noChangeArrowheads="1"/>
            </p:cNvSpPr>
            <p:nvPr/>
          </p:nvSpPr>
          <p:spPr bwMode="auto">
            <a:xfrm>
              <a:off x="5528171" y="1817439"/>
              <a:ext cx="106536" cy="346504"/>
            </a:xfrm>
            <a:prstGeom prst="ellipse">
              <a:avLst/>
            </a:prstGeom>
            <a:noFill/>
            <a:ln w="28575">
              <a:solidFill>
                <a:srgbClr val="800040"/>
              </a:solidFill>
              <a:round/>
              <a:headEnd/>
              <a:tailEnd/>
            </a:ln>
            <a:effectLst/>
          </p:spPr>
          <p:txBody>
            <a:bodyPr wrap="square" anchor="ctr">
              <a:prstTxWarp prst="textNoShape">
                <a:avLst/>
              </a:prstTxWarp>
              <a:spAutoFit/>
            </a:bodyPr>
            <a:lstStyle/>
            <a:p>
              <a:endParaRPr lang="en-US" sz="1000">
                <a:latin typeface="Arial" panose="020B0604020202020204" pitchFamily="34" charset="0"/>
                <a:cs typeface="Arial" panose="020B0604020202020204" pitchFamily="34" charset="0"/>
              </a:endParaRPr>
            </a:p>
          </p:txBody>
        </p:sp>
        <p:sp>
          <p:nvSpPr>
            <p:cNvPr id="32" name="Rectangle 27"/>
            <p:cNvSpPr>
              <a:spLocks noChangeArrowheads="1"/>
            </p:cNvSpPr>
            <p:nvPr/>
          </p:nvSpPr>
          <p:spPr bwMode="auto">
            <a:xfrm>
              <a:off x="2729548" y="2885971"/>
              <a:ext cx="142536" cy="337709"/>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33" name="Rectangle 28"/>
            <p:cNvSpPr>
              <a:spLocks noChangeArrowheads="1"/>
            </p:cNvSpPr>
            <p:nvPr/>
          </p:nvSpPr>
          <p:spPr bwMode="auto">
            <a:xfrm>
              <a:off x="2967107" y="2885971"/>
              <a:ext cx="142536" cy="337709"/>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34" name="Rectangle 29"/>
            <p:cNvSpPr>
              <a:spLocks noChangeArrowheads="1"/>
            </p:cNvSpPr>
            <p:nvPr/>
          </p:nvSpPr>
          <p:spPr bwMode="auto">
            <a:xfrm>
              <a:off x="3204667" y="2885971"/>
              <a:ext cx="142536" cy="337709"/>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35" name="Rectangle 30"/>
            <p:cNvSpPr>
              <a:spLocks noChangeArrowheads="1"/>
            </p:cNvSpPr>
            <p:nvPr/>
          </p:nvSpPr>
          <p:spPr bwMode="auto">
            <a:xfrm>
              <a:off x="3442227" y="2885971"/>
              <a:ext cx="142536" cy="337709"/>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36" name="Rectangle 31"/>
            <p:cNvSpPr>
              <a:spLocks noChangeArrowheads="1"/>
            </p:cNvSpPr>
            <p:nvPr/>
          </p:nvSpPr>
          <p:spPr bwMode="auto">
            <a:xfrm>
              <a:off x="3679786" y="2885971"/>
              <a:ext cx="142536" cy="337709"/>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37" name="Line 32"/>
            <p:cNvSpPr>
              <a:spLocks noChangeShapeType="1"/>
            </p:cNvSpPr>
            <p:nvPr/>
          </p:nvSpPr>
          <p:spPr bwMode="auto">
            <a:xfrm flipH="1">
              <a:off x="3869834" y="3139253"/>
              <a:ext cx="95024" cy="168855"/>
            </a:xfrm>
            <a:prstGeom prst="line">
              <a:avLst/>
            </a:prstGeom>
            <a:noFill/>
            <a:ln w="19050">
              <a:solidFill>
                <a:schemeClr val="tx1"/>
              </a:solidFill>
              <a:round/>
              <a:headEnd/>
              <a:tailEn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38" name="Line 33"/>
            <p:cNvSpPr>
              <a:spLocks noChangeShapeType="1"/>
            </p:cNvSpPr>
            <p:nvPr/>
          </p:nvSpPr>
          <p:spPr bwMode="auto">
            <a:xfrm flipH="1">
              <a:off x="3922295" y="3139253"/>
              <a:ext cx="95024" cy="168855"/>
            </a:xfrm>
            <a:prstGeom prst="line">
              <a:avLst/>
            </a:prstGeom>
            <a:noFill/>
            <a:ln w="19050">
              <a:solidFill>
                <a:schemeClr val="tx1"/>
              </a:solidFill>
              <a:round/>
              <a:headEnd/>
              <a:tailEn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39" name="Rectangle 34"/>
            <p:cNvSpPr>
              <a:spLocks noChangeArrowheads="1"/>
            </p:cNvSpPr>
            <p:nvPr/>
          </p:nvSpPr>
          <p:spPr bwMode="auto">
            <a:xfrm>
              <a:off x="4582513" y="2885971"/>
              <a:ext cx="142536" cy="337709"/>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40" name="Rectangle 35"/>
            <p:cNvSpPr>
              <a:spLocks noChangeArrowheads="1"/>
            </p:cNvSpPr>
            <p:nvPr/>
          </p:nvSpPr>
          <p:spPr bwMode="auto">
            <a:xfrm>
              <a:off x="4344953" y="2885971"/>
              <a:ext cx="142536" cy="337709"/>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41" name="Rectangle 36"/>
            <p:cNvSpPr>
              <a:spLocks noChangeArrowheads="1"/>
            </p:cNvSpPr>
            <p:nvPr/>
          </p:nvSpPr>
          <p:spPr bwMode="auto">
            <a:xfrm>
              <a:off x="4107394" y="2885971"/>
              <a:ext cx="142536" cy="337709"/>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42" name="Rectangle 37"/>
            <p:cNvSpPr>
              <a:spLocks noChangeArrowheads="1"/>
            </p:cNvSpPr>
            <p:nvPr/>
          </p:nvSpPr>
          <p:spPr bwMode="auto">
            <a:xfrm>
              <a:off x="5057632" y="2885971"/>
              <a:ext cx="142536" cy="337709"/>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43" name="Rectangle 38"/>
            <p:cNvSpPr>
              <a:spLocks noChangeArrowheads="1"/>
            </p:cNvSpPr>
            <p:nvPr/>
          </p:nvSpPr>
          <p:spPr bwMode="auto">
            <a:xfrm>
              <a:off x="4820073" y="2885971"/>
              <a:ext cx="142536" cy="337709"/>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5080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49" name="Line 44"/>
            <p:cNvSpPr>
              <a:spLocks noChangeShapeType="1"/>
            </p:cNvSpPr>
            <p:nvPr/>
          </p:nvSpPr>
          <p:spPr bwMode="auto">
            <a:xfrm>
              <a:off x="2739446" y="3227198"/>
              <a:ext cx="990" cy="187323"/>
            </a:xfrm>
            <a:prstGeom prst="line">
              <a:avLst/>
            </a:prstGeom>
            <a:noFill/>
            <a:ln w="12700">
              <a:solidFill>
                <a:schemeClr val="bg2"/>
              </a:solidFill>
              <a:round/>
              <a:headEnd/>
              <a:tailEn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50" name="Line 45"/>
            <p:cNvSpPr>
              <a:spLocks noChangeShapeType="1"/>
            </p:cNvSpPr>
            <p:nvPr/>
          </p:nvSpPr>
          <p:spPr bwMode="auto">
            <a:xfrm>
              <a:off x="5210067" y="3222801"/>
              <a:ext cx="0" cy="187323"/>
            </a:xfrm>
            <a:prstGeom prst="line">
              <a:avLst/>
            </a:prstGeom>
            <a:noFill/>
            <a:ln w="12700">
              <a:solidFill>
                <a:schemeClr val="bg2"/>
              </a:solidFill>
              <a:round/>
              <a:headEnd/>
              <a:tailEn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51" name="Text Box 46"/>
            <p:cNvSpPr txBox="1">
              <a:spLocks noChangeArrowheads="1"/>
            </p:cNvSpPr>
            <p:nvPr/>
          </p:nvSpPr>
          <p:spPr bwMode="auto">
            <a:xfrm>
              <a:off x="3147257" y="3250810"/>
              <a:ext cx="1805454" cy="215465"/>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800" dirty="0">
                  <a:solidFill>
                    <a:schemeClr val="accent5"/>
                  </a:solidFill>
                  <a:latin typeface="Arial" panose="020B0604020202020204" pitchFamily="34" charset="0"/>
                  <a:ea typeface="Arial" charset="0"/>
                  <a:cs typeface="Arial" panose="020B0604020202020204" pitchFamily="34" charset="0"/>
                </a:rPr>
                <a:t>1 ms macropulse</a:t>
              </a:r>
            </a:p>
          </p:txBody>
        </p:sp>
        <p:sp>
          <p:nvSpPr>
            <p:cNvPr id="52" name="Line 47"/>
            <p:cNvSpPr>
              <a:spLocks noChangeShapeType="1"/>
            </p:cNvSpPr>
            <p:nvPr/>
          </p:nvSpPr>
          <p:spPr bwMode="auto">
            <a:xfrm flipH="1">
              <a:off x="2729548" y="3359116"/>
              <a:ext cx="914605" cy="879"/>
            </a:xfrm>
            <a:prstGeom prst="line">
              <a:avLst/>
            </a:prstGeom>
            <a:noFill/>
            <a:ln w="12700">
              <a:solidFill>
                <a:srgbClr val="983222"/>
              </a:solidFill>
              <a:round/>
              <a:headEnd/>
              <a:tailEnd type="triangle" w="sm" len="lg"/>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53" name="Line 48"/>
            <p:cNvSpPr>
              <a:spLocks noChangeShapeType="1"/>
            </p:cNvSpPr>
            <p:nvPr/>
          </p:nvSpPr>
          <p:spPr bwMode="auto">
            <a:xfrm>
              <a:off x="4453835" y="3359116"/>
              <a:ext cx="741384" cy="879"/>
            </a:xfrm>
            <a:prstGeom prst="line">
              <a:avLst/>
            </a:prstGeom>
            <a:noFill/>
            <a:ln w="12700">
              <a:solidFill>
                <a:schemeClr val="accent5"/>
              </a:solidFill>
              <a:round/>
              <a:headEnd/>
              <a:tailEnd type="triangle" w="sm" len="lg"/>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54" name="Text Box 49"/>
            <p:cNvSpPr txBox="1">
              <a:spLocks noChangeArrowheads="1"/>
            </p:cNvSpPr>
            <p:nvPr/>
          </p:nvSpPr>
          <p:spPr bwMode="auto">
            <a:xfrm rot="16200000">
              <a:off x="2045337" y="2803584"/>
              <a:ext cx="895281" cy="215783"/>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800">
                  <a:latin typeface="Arial" panose="020B0604020202020204" pitchFamily="34" charset="0"/>
                  <a:ea typeface="Arial" charset="0"/>
                  <a:cs typeface="Arial" panose="020B0604020202020204" pitchFamily="34" charset="0"/>
                </a:rPr>
                <a:t>Current</a:t>
              </a:r>
            </a:p>
          </p:txBody>
        </p:sp>
        <p:sp>
          <p:nvSpPr>
            <p:cNvPr id="55" name="Text Box 50"/>
            <p:cNvSpPr txBox="1">
              <a:spLocks noChangeArrowheads="1"/>
            </p:cNvSpPr>
            <p:nvPr/>
          </p:nvSpPr>
          <p:spPr bwMode="auto">
            <a:xfrm>
              <a:off x="4303380" y="2570249"/>
              <a:ext cx="1092775" cy="215465"/>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800">
                  <a:latin typeface="Arial" panose="020B0604020202020204" pitchFamily="34" charset="0"/>
                  <a:ea typeface="Arial" charset="0"/>
                  <a:cs typeface="Arial" panose="020B0604020202020204" pitchFamily="34" charset="0"/>
                </a:rPr>
                <a:t>mini-pulse</a:t>
              </a:r>
            </a:p>
          </p:txBody>
        </p:sp>
        <p:sp>
          <p:nvSpPr>
            <p:cNvPr id="56" name="Line 51"/>
            <p:cNvSpPr>
              <a:spLocks noChangeShapeType="1"/>
            </p:cNvSpPr>
            <p:nvPr/>
          </p:nvSpPr>
          <p:spPr bwMode="auto">
            <a:xfrm flipV="1">
              <a:off x="4392465" y="2717117"/>
              <a:ext cx="190048" cy="253282"/>
            </a:xfrm>
            <a:prstGeom prst="line">
              <a:avLst/>
            </a:prstGeom>
            <a:noFill/>
            <a:ln w="9525">
              <a:solidFill>
                <a:schemeClr val="hlink"/>
              </a:solidFill>
              <a:round/>
              <a:headEnd/>
              <a:tailEn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57" name="Text Box 52"/>
            <p:cNvSpPr txBox="1">
              <a:spLocks noChangeArrowheads="1"/>
            </p:cNvSpPr>
            <p:nvPr/>
          </p:nvSpPr>
          <p:spPr bwMode="auto">
            <a:xfrm>
              <a:off x="3484789" y="2332797"/>
              <a:ext cx="997751" cy="338589"/>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800">
                  <a:latin typeface="Arial" panose="020B0604020202020204" pitchFamily="34" charset="0"/>
                  <a:ea typeface="Arial" charset="0"/>
                  <a:cs typeface="Arial" panose="020B0604020202020204" pitchFamily="34" charset="0"/>
                </a:rPr>
                <a:t>Chopper system makes gaps</a:t>
              </a:r>
            </a:p>
          </p:txBody>
        </p:sp>
        <p:sp>
          <p:nvSpPr>
            <p:cNvPr id="58" name="Line 53"/>
            <p:cNvSpPr>
              <a:spLocks noChangeShapeType="1"/>
            </p:cNvSpPr>
            <p:nvPr/>
          </p:nvSpPr>
          <p:spPr bwMode="auto">
            <a:xfrm flipH="1">
              <a:off x="3394715" y="2586079"/>
              <a:ext cx="237560" cy="295495"/>
            </a:xfrm>
            <a:prstGeom prst="line">
              <a:avLst/>
            </a:prstGeom>
            <a:noFill/>
            <a:ln w="12700">
              <a:solidFill>
                <a:schemeClr val="tx1"/>
              </a:solidFill>
              <a:round/>
              <a:headEnd/>
              <a:tailEnd type="triangle" w="med" len="me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59" name="Line 54"/>
            <p:cNvSpPr>
              <a:spLocks noChangeShapeType="1"/>
            </p:cNvSpPr>
            <p:nvPr/>
          </p:nvSpPr>
          <p:spPr bwMode="auto">
            <a:xfrm flipH="1">
              <a:off x="3632274" y="2632690"/>
              <a:ext cx="95024" cy="253282"/>
            </a:xfrm>
            <a:prstGeom prst="line">
              <a:avLst/>
            </a:prstGeom>
            <a:noFill/>
            <a:ln w="12700">
              <a:solidFill>
                <a:schemeClr val="tx1"/>
              </a:solidFill>
              <a:round/>
              <a:headEnd/>
              <a:tailEnd type="triangle" w="med" len="me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60" name="Line 55"/>
            <p:cNvSpPr>
              <a:spLocks noChangeShapeType="1"/>
            </p:cNvSpPr>
            <p:nvPr/>
          </p:nvSpPr>
          <p:spPr bwMode="auto">
            <a:xfrm>
              <a:off x="4154906" y="2632690"/>
              <a:ext cx="142536" cy="253282"/>
            </a:xfrm>
            <a:prstGeom prst="line">
              <a:avLst/>
            </a:prstGeom>
            <a:noFill/>
            <a:ln w="12700">
              <a:solidFill>
                <a:schemeClr val="tx1"/>
              </a:solidFill>
              <a:round/>
              <a:headEnd/>
              <a:tailEnd type="stealth" w="med" len="lg"/>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61" name="Line 56"/>
            <p:cNvSpPr>
              <a:spLocks noChangeShapeType="1"/>
            </p:cNvSpPr>
            <p:nvPr/>
          </p:nvSpPr>
          <p:spPr bwMode="auto">
            <a:xfrm>
              <a:off x="2587012" y="2548262"/>
              <a:ext cx="990" cy="675418"/>
            </a:xfrm>
            <a:prstGeom prst="line">
              <a:avLst/>
            </a:prstGeom>
            <a:noFill/>
            <a:ln w="19050">
              <a:solidFill>
                <a:schemeClr val="tx1"/>
              </a:solidFill>
              <a:round/>
              <a:headEnd/>
              <a:tailEn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62" name="Line 57"/>
            <p:cNvSpPr>
              <a:spLocks noChangeShapeType="1"/>
            </p:cNvSpPr>
            <p:nvPr/>
          </p:nvSpPr>
          <p:spPr bwMode="auto">
            <a:xfrm>
              <a:off x="2587012" y="3223681"/>
              <a:ext cx="2803204" cy="879"/>
            </a:xfrm>
            <a:prstGeom prst="line">
              <a:avLst/>
            </a:prstGeom>
            <a:noFill/>
            <a:ln w="19050">
              <a:solidFill>
                <a:schemeClr val="tx1"/>
              </a:solidFill>
              <a:round/>
              <a:headEnd/>
              <a:tailEn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pic>
          <p:nvPicPr>
            <p:cNvPr id="31" name="Picture 58" descr="swoosh1"/>
            <p:cNvPicPr>
              <a:picLocks noChangeAspect="1" noChangeArrowheads="1"/>
            </p:cNvPicPr>
            <p:nvPr/>
          </p:nvPicPr>
          <p:blipFill>
            <a:blip r:embed="rId3"/>
            <a:srcRect/>
            <a:stretch>
              <a:fillRect/>
            </a:stretch>
          </p:blipFill>
          <p:spPr bwMode="auto">
            <a:xfrm>
              <a:off x="4837890" y="1974861"/>
              <a:ext cx="819581" cy="991141"/>
            </a:xfrm>
            <a:prstGeom prst="rect">
              <a:avLst/>
            </a:prstGeom>
            <a:noFill/>
          </p:spPr>
        </p:pic>
        <p:sp>
          <p:nvSpPr>
            <p:cNvPr id="64" name="Oval 60"/>
            <p:cNvSpPr>
              <a:spLocks noChangeArrowheads="1"/>
            </p:cNvSpPr>
            <p:nvPr/>
          </p:nvSpPr>
          <p:spPr bwMode="auto">
            <a:xfrm>
              <a:off x="6468144" y="1182475"/>
              <a:ext cx="114821" cy="346504"/>
            </a:xfrm>
            <a:prstGeom prst="ellipse">
              <a:avLst/>
            </a:prstGeom>
            <a:noFill/>
            <a:ln w="28575">
              <a:solidFill>
                <a:srgbClr val="800040"/>
              </a:solidFill>
              <a:round/>
              <a:headEnd/>
              <a:tailEnd/>
            </a:ln>
            <a:effectLst/>
          </p:spPr>
          <p:txBody>
            <a:bodyPr wrap="square" anchor="ctr">
              <a:prstTxWarp prst="textNoShape">
                <a:avLst/>
              </a:prstTxWarp>
              <a:spAutoFit/>
            </a:bodyPr>
            <a:lstStyle/>
            <a:p>
              <a:endParaRPr lang="en-US" sz="1000">
                <a:latin typeface="Arial" panose="020B0604020202020204" pitchFamily="34" charset="0"/>
                <a:cs typeface="Arial" panose="020B0604020202020204" pitchFamily="34" charset="0"/>
              </a:endParaRPr>
            </a:p>
          </p:txBody>
        </p:sp>
        <p:sp>
          <p:nvSpPr>
            <p:cNvPr id="67" name="Text Box 62"/>
            <p:cNvSpPr txBox="1">
              <a:spLocks noChangeArrowheads="1"/>
            </p:cNvSpPr>
            <p:nvPr/>
          </p:nvSpPr>
          <p:spPr bwMode="auto">
            <a:xfrm rot="16200000">
              <a:off x="5331581" y="2734987"/>
              <a:ext cx="895281" cy="215783"/>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800">
                  <a:latin typeface="Arial" panose="020B0604020202020204" pitchFamily="34" charset="0"/>
                  <a:ea typeface="Arial" charset="0"/>
                  <a:cs typeface="Arial" panose="020B0604020202020204" pitchFamily="34" charset="0"/>
                </a:rPr>
                <a:t>Current</a:t>
              </a:r>
            </a:p>
          </p:txBody>
        </p:sp>
        <p:sp>
          <p:nvSpPr>
            <p:cNvPr id="68" name="Rectangle 63"/>
            <p:cNvSpPr>
              <a:spLocks noChangeArrowheads="1"/>
            </p:cNvSpPr>
            <p:nvPr/>
          </p:nvSpPr>
          <p:spPr bwMode="auto">
            <a:xfrm>
              <a:off x="6108836" y="3239510"/>
              <a:ext cx="95024" cy="84427"/>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69" name="Rectangle 64"/>
            <p:cNvSpPr>
              <a:spLocks noChangeArrowheads="1"/>
            </p:cNvSpPr>
            <p:nvPr/>
          </p:nvSpPr>
          <p:spPr bwMode="auto">
            <a:xfrm>
              <a:off x="6251372" y="3197297"/>
              <a:ext cx="95024" cy="126641"/>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70" name="Rectangle 65"/>
            <p:cNvSpPr>
              <a:spLocks noChangeArrowheads="1"/>
            </p:cNvSpPr>
            <p:nvPr/>
          </p:nvSpPr>
          <p:spPr bwMode="auto">
            <a:xfrm>
              <a:off x="6393908" y="3155083"/>
              <a:ext cx="95024" cy="16885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71" name="Rectangle 66"/>
            <p:cNvSpPr>
              <a:spLocks noChangeArrowheads="1"/>
            </p:cNvSpPr>
            <p:nvPr/>
          </p:nvSpPr>
          <p:spPr bwMode="auto">
            <a:xfrm>
              <a:off x="6536443" y="3112870"/>
              <a:ext cx="95024" cy="211068"/>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72" name="Rectangle 67"/>
            <p:cNvSpPr>
              <a:spLocks noChangeArrowheads="1"/>
            </p:cNvSpPr>
            <p:nvPr/>
          </p:nvSpPr>
          <p:spPr bwMode="auto">
            <a:xfrm>
              <a:off x="6678979" y="3070656"/>
              <a:ext cx="95024" cy="253282"/>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73" name="Rectangle 68"/>
            <p:cNvSpPr>
              <a:spLocks noChangeArrowheads="1"/>
            </p:cNvSpPr>
            <p:nvPr/>
          </p:nvSpPr>
          <p:spPr bwMode="auto">
            <a:xfrm>
              <a:off x="6821515" y="3028442"/>
              <a:ext cx="95024" cy="295495"/>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74" name="Line 69"/>
            <p:cNvSpPr>
              <a:spLocks noChangeShapeType="1"/>
            </p:cNvSpPr>
            <p:nvPr/>
          </p:nvSpPr>
          <p:spPr bwMode="auto">
            <a:xfrm flipH="1">
              <a:off x="6916539" y="3239510"/>
              <a:ext cx="95024" cy="168854"/>
            </a:xfrm>
            <a:prstGeom prst="line">
              <a:avLst/>
            </a:prstGeom>
            <a:noFill/>
            <a:ln w="19050">
              <a:solidFill>
                <a:schemeClr val="tx1"/>
              </a:solidFill>
              <a:round/>
              <a:headEnd/>
              <a:tailEn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75" name="Line 70"/>
            <p:cNvSpPr>
              <a:spLocks noChangeShapeType="1"/>
            </p:cNvSpPr>
            <p:nvPr/>
          </p:nvSpPr>
          <p:spPr bwMode="auto">
            <a:xfrm flipH="1">
              <a:off x="6964051" y="3239510"/>
              <a:ext cx="95024" cy="168854"/>
            </a:xfrm>
            <a:prstGeom prst="line">
              <a:avLst/>
            </a:prstGeom>
            <a:noFill/>
            <a:ln w="19050">
              <a:solidFill>
                <a:schemeClr val="tx1"/>
              </a:solidFill>
              <a:round/>
              <a:headEnd/>
              <a:tailEn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76" name="Rectangle 71"/>
            <p:cNvSpPr>
              <a:spLocks noChangeArrowheads="1"/>
            </p:cNvSpPr>
            <p:nvPr/>
          </p:nvSpPr>
          <p:spPr bwMode="auto">
            <a:xfrm>
              <a:off x="7106587" y="2521879"/>
              <a:ext cx="95024" cy="802059"/>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77" name="Rectangle 72"/>
            <p:cNvSpPr>
              <a:spLocks noChangeArrowheads="1"/>
            </p:cNvSpPr>
            <p:nvPr/>
          </p:nvSpPr>
          <p:spPr bwMode="auto">
            <a:xfrm>
              <a:off x="7249123" y="2479665"/>
              <a:ext cx="95024" cy="844272"/>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78" name="Rectangle 73"/>
            <p:cNvSpPr>
              <a:spLocks noChangeArrowheads="1"/>
            </p:cNvSpPr>
            <p:nvPr/>
          </p:nvSpPr>
          <p:spPr bwMode="auto">
            <a:xfrm>
              <a:off x="7391659" y="2437452"/>
              <a:ext cx="95024" cy="886486"/>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84" name="Line 79"/>
            <p:cNvSpPr>
              <a:spLocks noChangeShapeType="1"/>
            </p:cNvSpPr>
            <p:nvPr/>
          </p:nvSpPr>
          <p:spPr bwMode="auto">
            <a:xfrm>
              <a:off x="5871276" y="2395238"/>
              <a:ext cx="0" cy="928700"/>
            </a:xfrm>
            <a:prstGeom prst="line">
              <a:avLst/>
            </a:prstGeom>
            <a:noFill/>
            <a:ln w="19050">
              <a:solidFill>
                <a:schemeClr val="tx1"/>
              </a:solidFill>
              <a:round/>
              <a:headEnd/>
              <a:tailEn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85" name="Line 80"/>
            <p:cNvSpPr>
              <a:spLocks noChangeShapeType="1"/>
            </p:cNvSpPr>
            <p:nvPr/>
          </p:nvSpPr>
          <p:spPr bwMode="auto">
            <a:xfrm>
              <a:off x="5866327" y="3323938"/>
              <a:ext cx="1852966" cy="0"/>
            </a:xfrm>
            <a:prstGeom prst="line">
              <a:avLst/>
            </a:prstGeom>
            <a:noFill/>
            <a:ln w="19050">
              <a:solidFill>
                <a:schemeClr val="tx1"/>
              </a:solidFill>
              <a:round/>
              <a:headEnd/>
              <a:tailEnd/>
            </a:ln>
            <a:effectLst/>
          </p:spPr>
          <p:txBody>
            <a:bodyP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86" name="Rectangle 81"/>
            <p:cNvSpPr>
              <a:spLocks noChangeArrowheads="1"/>
            </p:cNvSpPr>
            <p:nvPr/>
          </p:nvSpPr>
          <p:spPr bwMode="auto">
            <a:xfrm>
              <a:off x="5966300" y="3281724"/>
              <a:ext cx="95024" cy="42214"/>
            </a:xfrm>
            <a:prstGeom prst="rect">
              <a:avLst/>
            </a:prstGeom>
            <a:gradFill rotWithShape="0">
              <a:gsLst>
                <a:gs pos="0">
                  <a:srgbClr val="800040"/>
                </a:gs>
                <a:gs pos="100000">
                  <a:srgbClr val="800040">
                    <a:gamma/>
                    <a:shade val="46275"/>
                    <a:invGamma/>
                  </a:srgbClr>
                </a:gs>
              </a:gsLst>
              <a:lin ang="5400000" scaled="1"/>
            </a:gradFill>
            <a:ln w="19050">
              <a:solidFill>
                <a:schemeClr val="tx1"/>
              </a:solidFill>
              <a:miter lim="800000"/>
              <a:headEnd/>
              <a:tailEnd/>
            </a:ln>
            <a:effectLst>
              <a:outerShdw blurRad="34290" dist="12700" dir="2700000" algn="ctr" rotWithShape="0">
                <a:schemeClr val="bg2">
                  <a:alpha val="88000"/>
                </a:schemeClr>
              </a:outerShdw>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pic>
          <p:nvPicPr>
            <p:cNvPr id="66" name="Picture 82" descr="swoosh2"/>
            <p:cNvPicPr>
              <a:picLocks noChangeAspect="1" noChangeArrowheads="1"/>
            </p:cNvPicPr>
            <p:nvPr/>
          </p:nvPicPr>
          <p:blipFill>
            <a:blip r:embed="rId4"/>
            <a:srcRect/>
            <a:stretch>
              <a:fillRect/>
            </a:stretch>
          </p:blipFill>
          <p:spPr bwMode="auto">
            <a:xfrm>
              <a:off x="6263249" y="1341656"/>
              <a:ext cx="952219" cy="1329730"/>
            </a:xfrm>
            <a:prstGeom prst="rect">
              <a:avLst/>
            </a:prstGeom>
            <a:noFill/>
          </p:spPr>
        </p:pic>
        <p:sp>
          <p:nvSpPr>
            <p:cNvPr id="87" name="Text Box 83"/>
            <p:cNvSpPr txBox="1">
              <a:spLocks noChangeArrowheads="1"/>
            </p:cNvSpPr>
            <p:nvPr/>
          </p:nvSpPr>
          <p:spPr bwMode="auto">
            <a:xfrm>
              <a:off x="6548320" y="1974860"/>
              <a:ext cx="902727" cy="40011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pPr>
              <a:r>
                <a:rPr lang="en-US" sz="1000" b="1">
                  <a:solidFill>
                    <a:schemeClr val="accent1"/>
                  </a:solidFill>
                  <a:latin typeface="Arial" panose="020B0604020202020204" pitchFamily="34" charset="0"/>
                  <a:ea typeface="Arial" charset="0"/>
                  <a:cs typeface="Arial" panose="020B0604020202020204" pitchFamily="34" charset="0"/>
                </a:rPr>
                <a:t>Liquid Hg Target</a:t>
              </a:r>
            </a:p>
          </p:txBody>
        </p:sp>
        <p:sp>
          <p:nvSpPr>
            <p:cNvPr id="88" name="Rectangle 84"/>
            <p:cNvSpPr>
              <a:spLocks noChangeArrowheads="1"/>
            </p:cNvSpPr>
            <p:nvPr/>
          </p:nvSpPr>
          <p:spPr bwMode="auto">
            <a:xfrm>
              <a:off x="4720143" y="1551988"/>
              <a:ext cx="654024" cy="212879"/>
            </a:xfrm>
            <a:prstGeom prst="rect">
              <a:avLst/>
            </a:prstGeom>
            <a:noFill/>
            <a:ln w="12700">
              <a:noFill/>
              <a:miter lim="800000"/>
              <a:headEnd/>
              <a:tailEnd/>
            </a:ln>
            <a:effectLst/>
          </p:spPr>
          <p:txBody>
            <a:bodyPr wrap="none" lIns="90487" tIns="44450" rIns="90487" bIns="44450">
              <a:prstTxWarp prst="textNoShape">
                <a:avLst/>
              </a:prstTxWarp>
              <a:spAutoFit/>
            </a:bodyPr>
            <a:lstStyle/>
            <a:p>
              <a:pPr eaLnBrk="1" hangingPunct="1"/>
              <a:r>
                <a:rPr lang="en-US" sz="800" dirty="0">
                  <a:latin typeface="Arial" panose="020B0604020202020204" pitchFamily="34" charset="0"/>
                  <a:ea typeface="Arial" charset="0"/>
                  <a:cs typeface="Arial" panose="020B0604020202020204" pitchFamily="34" charset="0"/>
                </a:rPr>
                <a:t>1000 MeV</a:t>
              </a:r>
            </a:p>
          </p:txBody>
        </p:sp>
        <p:sp>
          <p:nvSpPr>
            <p:cNvPr id="89" name="Rectangle 85"/>
            <p:cNvSpPr>
              <a:spLocks noChangeArrowheads="1"/>
            </p:cNvSpPr>
            <p:nvPr/>
          </p:nvSpPr>
          <p:spPr bwMode="auto">
            <a:xfrm>
              <a:off x="5019030" y="1916817"/>
              <a:ext cx="353370" cy="141592"/>
            </a:xfrm>
            <a:prstGeom prst="rect">
              <a:avLst/>
            </a:prstGeom>
            <a:gradFill rotWithShape="0">
              <a:gsLst>
                <a:gs pos="0">
                  <a:schemeClr val="accent1">
                    <a:lumMod val="69000"/>
                  </a:schemeClr>
                </a:gs>
                <a:gs pos="50000">
                  <a:schemeClr val="accent1">
                    <a:lumMod val="60000"/>
                    <a:lumOff val="40000"/>
                  </a:schemeClr>
                </a:gs>
                <a:gs pos="100000">
                  <a:schemeClr val="accent1">
                    <a:lumMod val="75000"/>
                  </a:schemeClr>
                </a:gs>
              </a:gsLst>
              <a:lin ang="5400000" scaled="1"/>
            </a:gradFill>
            <a:ln w="28575">
              <a:solidFill>
                <a:schemeClr val="tx1"/>
              </a:solidFill>
              <a:prstDash val="dash"/>
              <a:miter lim="800000"/>
              <a:headEnd/>
              <a:tailEnd/>
            </a:ln>
            <a:effectLst/>
          </p:spPr>
          <p:txBody>
            <a:bodyPr wrap="none" anchor="ctr">
              <a:prstTxWarp prst="textNoShape">
                <a:avLst/>
              </a:prstTxWarp>
            </a:bodyPr>
            <a:lstStyle/>
            <a:p>
              <a:endParaRPr lang="en-US" sz="1000">
                <a:latin typeface="Arial" panose="020B0604020202020204" pitchFamily="34" charset="0"/>
                <a:cs typeface="Arial" panose="020B0604020202020204" pitchFamily="34" charset="0"/>
              </a:endParaRPr>
            </a:p>
          </p:txBody>
        </p:sp>
        <p:sp>
          <p:nvSpPr>
            <p:cNvPr id="90" name="TextBox 89"/>
            <p:cNvSpPr txBox="1"/>
            <p:nvPr/>
          </p:nvSpPr>
          <p:spPr>
            <a:xfrm>
              <a:off x="3582581" y="3580875"/>
              <a:ext cx="2980304" cy="286232"/>
            </a:xfrm>
            <a:prstGeom prst="rect">
              <a:avLst/>
            </a:prstGeom>
            <a:noFill/>
          </p:spPr>
          <p:txBody>
            <a:bodyPr wrap="none" rtlCol="0">
              <a:spAutoFit/>
            </a:bodyPr>
            <a:lstStyle/>
            <a:p>
              <a:pPr algn="ctr">
                <a:lnSpc>
                  <a:spcPct val="90000"/>
                </a:lnSpc>
              </a:pPr>
              <a:r>
                <a:rPr lang="en-US" sz="1400" dirty="0">
                  <a:latin typeface="Arial" panose="020B0604020202020204" pitchFamily="34" charset="0"/>
                  <a:cs typeface="Arial" panose="020B0604020202020204" pitchFamily="34" charset="0"/>
                </a:rPr>
                <a:t>Design parameters: 60 Hz, 1.4 MW</a:t>
              </a:r>
            </a:p>
          </p:txBody>
        </p:sp>
        <p:sp>
          <p:nvSpPr>
            <p:cNvPr id="91" name="Rectangle 9">
              <a:extLst>
                <a:ext uri="{FF2B5EF4-FFF2-40B4-BE49-F238E27FC236}">
                  <a16:creationId xmlns:a16="http://schemas.microsoft.com/office/drawing/2014/main" id="{8B525149-1E75-A545-8AA9-C7A903EB2EA9}"/>
                </a:ext>
              </a:extLst>
            </p:cNvPr>
            <p:cNvSpPr>
              <a:spLocks noChangeArrowheads="1"/>
            </p:cNvSpPr>
            <p:nvPr/>
          </p:nvSpPr>
          <p:spPr bwMode="auto">
            <a:xfrm>
              <a:off x="3372445" y="1918417"/>
              <a:ext cx="437009" cy="141591"/>
            </a:xfrm>
            <a:prstGeom prst="rect">
              <a:avLst/>
            </a:prstGeom>
            <a:gradFill rotWithShape="0">
              <a:gsLst>
                <a:gs pos="0">
                  <a:schemeClr val="accent6">
                    <a:lumMod val="75000"/>
                  </a:schemeClr>
                </a:gs>
                <a:gs pos="50000">
                  <a:schemeClr val="accent6">
                    <a:lumMod val="60000"/>
                    <a:lumOff val="40000"/>
                  </a:schemeClr>
                </a:gs>
                <a:gs pos="100000">
                  <a:schemeClr val="accent6">
                    <a:lumMod val="75000"/>
                  </a:schemeClr>
                </a:gs>
              </a:gsLst>
              <a:lin ang="5400000" scaled="1"/>
            </a:gradFill>
            <a:ln w="12700">
              <a:solidFill>
                <a:schemeClr val="tx1"/>
              </a:solidFill>
              <a:miter lim="800000"/>
              <a:headEnd/>
              <a:tailEnd/>
            </a:ln>
            <a:effectLst/>
          </p:spPr>
          <p:txBody>
            <a:bodyPr wrap="none" anchor="ctr">
              <a:prstTxWarp prst="textNoShape">
                <a:avLst/>
              </a:prstTxWarp>
            </a:bodyPr>
            <a:lstStyle/>
            <a:p>
              <a:endParaRPr lang="en-US" sz="600">
                <a:latin typeface="Arial" panose="020B0604020202020204" pitchFamily="34" charset="0"/>
                <a:cs typeface="Arial" panose="020B0604020202020204" pitchFamily="34" charset="0"/>
              </a:endParaRPr>
            </a:p>
          </p:txBody>
        </p:sp>
        <p:sp>
          <p:nvSpPr>
            <p:cNvPr id="92" name="Rectangle 14">
              <a:extLst>
                <a:ext uri="{FF2B5EF4-FFF2-40B4-BE49-F238E27FC236}">
                  <a16:creationId xmlns:a16="http://schemas.microsoft.com/office/drawing/2014/main" id="{74B08004-9C09-AC4E-AF97-2B97A2353950}"/>
                </a:ext>
              </a:extLst>
            </p:cNvPr>
            <p:cNvSpPr>
              <a:spLocks noChangeArrowheads="1"/>
            </p:cNvSpPr>
            <p:nvPr/>
          </p:nvSpPr>
          <p:spPr bwMode="auto">
            <a:xfrm>
              <a:off x="3386115" y="1889545"/>
              <a:ext cx="423339" cy="182101"/>
            </a:xfrm>
            <a:prstGeom prst="rect">
              <a:avLst/>
            </a:prstGeom>
            <a:noFill/>
            <a:ln w="50800">
              <a:noFill/>
              <a:miter lim="800000"/>
              <a:headEnd/>
              <a:tailEnd/>
            </a:ln>
            <a:effectLst>
              <a:outerShdw blurRad="38100" dist="25399" dir="2700000" algn="ctr" rotWithShape="0">
                <a:schemeClr val="tx1">
                  <a:alpha val="74998"/>
                </a:schemeClr>
              </a:outerShdw>
            </a:effectLst>
          </p:spPr>
          <p:txBody>
            <a:bodyPr wrap="square" lIns="90487" tIns="44450" rIns="90487" bIns="44450">
              <a:prstTxWarp prst="textNoShape">
                <a:avLst/>
              </a:prstTxWarp>
              <a:spAutoFit/>
            </a:bodyPr>
            <a:lstStyle/>
            <a:p>
              <a:pPr eaLnBrk="1" hangingPunct="1"/>
              <a:r>
                <a:rPr lang="en-US" sz="600" b="1" dirty="0">
                  <a:solidFill>
                    <a:srgbClr val="F4F4F4"/>
                  </a:solidFill>
                  <a:latin typeface="Arial" panose="020B0604020202020204" pitchFamily="34" charset="0"/>
                  <a:ea typeface="Arial" charset="0"/>
                  <a:cs typeface="Arial" panose="020B0604020202020204" pitchFamily="34" charset="0"/>
                </a:rPr>
                <a:t>CCL</a:t>
              </a:r>
            </a:p>
          </p:txBody>
        </p:sp>
        <p:sp>
          <p:nvSpPr>
            <p:cNvPr id="93" name="Rectangle 9">
              <a:extLst>
                <a:ext uri="{FF2B5EF4-FFF2-40B4-BE49-F238E27FC236}">
                  <a16:creationId xmlns:a16="http://schemas.microsoft.com/office/drawing/2014/main" id="{E9747585-31C3-5D42-B0F2-EB1260A42D30}"/>
                </a:ext>
              </a:extLst>
            </p:cNvPr>
            <p:cNvSpPr>
              <a:spLocks noChangeArrowheads="1"/>
            </p:cNvSpPr>
            <p:nvPr/>
          </p:nvSpPr>
          <p:spPr bwMode="auto">
            <a:xfrm>
              <a:off x="3831479" y="1919455"/>
              <a:ext cx="1160825" cy="141591"/>
            </a:xfrm>
            <a:prstGeom prst="rect">
              <a:avLst/>
            </a:prstGeom>
            <a:gradFill rotWithShape="0">
              <a:gsLst>
                <a:gs pos="0">
                  <a:schemeClr val="accent3">
                    <a:lumMod val="75000"/>
                  </a:schemeClr>
                </a:gs>
                <a:gs pos="50000">
                  <a:schemeClr val="accent1">
                    <a:lumMod val="60000"/>
                    <a:lumOff val="40000"/>
                  </a:schemeClr>
                </a:gs>
                <a:gs pos="100000">
                  <a:schemeClr val="accent3">
                    <a:lumMod val="75000"/>
                  </a:schemeClr>
                </a:gs>
              </a:gsLst>
              <a:lin ang="5400000" scaled="1"/>
            </a:gradFill>
            <a:ln w="12700">
              <a:solidFill>
                <a:schemeClr val="tx1"/>
              </a:solidFill>
              <a:miter lim="800000"/>
              <a:headEnd/>
              <a:tailEnd/>
            </a:ln>
            <a:effectLst/>
          </p:spPr>
          <p:txBody>
            <a:bodyPr wrap="none" anchor="ctr">
              <a:prstTxWarp prst="textNoShape">
                <a:avLst/>
              </a:prstTxWarp>
            </a:bodyPr>
            <a:lstStyle/>
            <a:p>
              <a:endParaRPr lang="en-US" sz="1000">
                <a:latin typeface="Arial" panose="020B0604020202020204" pitchFamily="34" charset="0"/>
                <a:cs typeface="Arial" panose="020B0604020202020204" pitchFamily="34" charset="0"/>
              </a:endParaRPr>
            </a:p>
          </p:txBody>
        </p:sp>
        <p:sp>
          <p:nvSpPr>
            <p:cNvPr id="94" name="Rectangle 14">
              <a:extLst>
                <a:ext uri="{FF2B5EF4-FFF2-40B4-BE49-F238E27FC236}">
                  <a16:creationId xmlns:a16="http://schemas.microsoft.com/office/drawing/2014/main" id="{BD57A5D6-9C3B-0442-AE84-E9307A3D5037}"/>
                </a:ext>
              </a:extLst>
            </p:cNvPr>
            <p:cNvSpPr>
              <a:spLocks noChangeArrowheads="1"/>
            </p:cNvSpPr>
            <p:nvPr/>
          </p:nvSpPr>
          <p:spPr bwMode="auto">
            <a:xfrm>
              <a:off x="4186647" y="1893652"/>
              <a:ext cx="423339" cy="182101"/>
            </a:xfrm>
            <a:prstGeom prst="rect">
              <a:avLst/>
            </a:prstGeom>
            <a:noFill/>
            <a:ln w="50800">
              <a:noFill/>
              <a:miter lim="800000"/>
              <a:headEnd/>
              <a:tailEnd/>
            </a:ln>
            <a:effectLst>
              <a:outerShdw blurRad="38100" dist="25399" dir="2700000" algn="ctr" rotWithShape="0">
                <a:schemeClr val="tx1">
                  <a:alpha val="74998"/>
                </a:schemeClr>
              </a:outerShdw>
            </a:effectLst>
          </p:spPr>
          <p:txBody>
            <a:bodyPr wrap="square" lIns="90487" tIns="44450" rIns="90487" bIns="44450">
              <a:prstTxWarp prst="textNoShape">
                <a:avLst/>
              </a:prstTxWarp>
              <a:spAutoFit/>
            </a:bodyPr>
            <a:lstStyle/>
            <a:p>
              <a:pPr eaLnBrk="1" hangingPunct="1"/>
              <a:r>
                <a:rPr lang="en-US" sz="600" b="1" dirty="0">
                  <a:solidFill>
                    <a:srgbClr val="F4F4F4"/>
                  </a:solidFill>
                  <a:latin typeface="Arial" panose="020B0604020202020204" pitchFamily="34" charset="0"/>
                  <a:ea typeface="Arial" charset="0"/>
                  <a:cs typeface="Arial" panose="020B0604020202020204" pitchFamily="34" charset="0"/>
                </a:rPr>
                <a:t>SCL</a:t>
              </a:r>
            </a:p>
          </p:txBody>
        </p:sp>
        <p:sp>
          <p:nvSpPr>
            <p:cNvPr id="95" name="Rectangle 10">
              <a:extLst>
                <a:ext uri="{FF2B5EF4-FFF2-40B4-BE49-F238E27FC236}">
                  <a16:creationId xmlns:a16="http://schemas.microsoft.com/office/drawing/2014/main" id="{D54B5AD7-3CC5-6947-93A3-71EF17E818DB}"/>
                </a:ext>
              </a:extLst>
            </p:cNvPr>
            <p:cNvSpPr>
              <a:spLocks noChangeArrowheads="1"/>
            </p:cNvSpPr>
            <p:nvPr/>
          </p:nvSpPr>
          <p:spPr bwMode="auto">
            <a:xfrm>
              <a:off x="3187727" y="1551714"/>
              <a:ext cx="538608" cy="212879"/>
            </a:xfrm>
            <a:prstGeom prst="rect">
              <a:avLst/>
            </a:prstGeom>
            <a:noFill/>
            <a:ln w="12700">
              <a:noFill/>
              <a:miter lim="800000"/>
              <a:headEnd/>
              <a:tailEnd/>
            </a:ln>
            <a:effectLst/>
          </p:spPr>
          <p:txBody>
            <a:bodyPr wrap="none" lIns="90487" tIns="44450" rIns="90487" bIns="44450">
              <a:prstTxWarp prst="textNoShape">
                <a:avLst/>
              </a:prstTxWarp>
              <a:spAutoFit/>
            </a:bodyPr>
            <a:lstStyle/>
            <a:p>
              <a:pPr eaLnBrk="1" hangingPunct="1"/>
              <a:r>
                <a:rPr lang="en-US" sz="800" dirty="0">
                  <a:latin typeface="Arial" panose="020B0604020202020204" pitchFamily="34" charset="0"/>
                  <a:ea typeface="Arial" charset="0"/>
                  <a:cs typeface="Arial" panose="020B0604020202020204" pitchFamily="34" charset="0"/>
                </a:rPr>
                <a:t>87 MeV</a:t>
              </a:r>
            </a:p>
          </p:txBody>
        </p:sp>
        <p:sp>
          <p:nvSpPr>
            <p:cNvPr id="96" name="Rectangle 10">
              <a:extLst>
                <a:ext uri="{FF2B5EF4-FFF2-40B4-BE49-F238E27FC236}">
                  <a16:creationId xmlns:a16="http://schemas.microsoft.com/office/drawing/2014/main" id="{7F2438CC-9E8B-164C-AA30-0A4905C8F20E}"/>
                </a:ext>
              </a:extLst>
            </p:cNvPr>
            <p:cNvSpPr>
              <a:spLocks noChangeArrowheads="1"/>
            </p:cNvSpPr>
            <p:nvPr/>
          </p:nvSpPr>
          <p:spPr bwMode="auto">
            <a:xfrm>
              <a:off x="3603109" y="1552909"/>
              <a:ext cx="596316" cy="212879"/>
            </a:xfrm>
            <a:prstGeom prst="rect">
              <a:avLst/>
            </a:prstGeom>
            <a:noFill/>
            <a:ln w="12700">
              <a:noFill/>
              <a:miter lim="800000"/>
              <a:headEnd/>
              <a:tailEnd/>
            </a:ln>
            <a:effectLst/>
          </p:spPr>
          <p:txBody>
            <a:bodyPr wrap="none" lIns="90487" tIns="44450" rIns="90487" bIns="44450">
              <a:prstTxWarp prst="textNoShape">
                <a:avLst/>
              </a:prstTxWarp>
              <a:spAutoFit/>
            </a:bodyPr>
            <a:lstStyle/>
            <a:p>
              <a:pPr eaLnBrk="1" hangingPunct="1"/>
              <a:r>
                <a:rPr lang="en-US" sz="800" dirty="0">
                  <a:latin typeface="Arial" panose="020B0604020202020204" pitchFamily="34" charset="0"/>
                  <a:ea typeface="Arial" charset="0"/>
                  <a:cs typeface="Arial" panose="020B0604020202020204" pitchFamily="34" charset="0"/>
                </a:rPr>
                <a:t>186 MeV</a:t>
              </a:r>
            </a:p>
          </p:txBody>
        </p:sp>
        <p:sp>
          <p:nvSpPr>
            <p:cNvPr id="97" name="Line 11">
              <a:extLst>
                <a:ext uri="{FF2B5EF4-FFF2-40B4-BE49-F238E27FC236}">
                  <a16:creationId xmlns:a16="http://schemas.microsoft.com/office/drawing/2014/main" id="{C7D54046-C43A-4048-BFE4-44CE311EA5D4}"/>
                </a:ext>
              </a:extLst>
            </p:cNvPr>
            <p:cNvSpPr>
              <a:spLocks noChangeShapeType="1"/>
            </p:cNvSpPr>
            <p:nvPr/>
          </p:nvSpPr>
          <p:spPr bwMode="auto">
            <a:xfrm flipH="1" flipV="1">
              <a:off x="3365020" y="1730450"/>
              <a:ext cx="0" cy="197877"/>
            </a:xfrm>
            <a:prstGeom prst="line">
              <a:avLst/>
            </a:prstGeom>
            <a:noFill/>
            <a:ln w="25400">
              <a:solidFill>
                <a:schemeClr val="tx1"/>
              </a:solidFill>
              <a:round/>
              <a:headEnd type="triangle" w="sm" len="med"/>
              <a:tailEnd/>
            </a:ln>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sp>
          <p:nvSpPr>
            <p:cNvPr id="98" name="Line 11">
              <a:extLst>
                <a:ext uri="{FF2B5EF4-FFF2-40B4-BE49-F238E27FC236}">
                  <a16:creationId xmlns:a16="http://schemas.microsoft.com/office/drawing/2014/main" id="{1F78816C-8877-3F43-8DE9-2A404E737409}"/>
                </a:ext>
              </a:extLst>
            </p:cNvPr>
            <p:cNvSpPr>
              <a:spLocks noChangeShapeType="1"/>
            </p:cNvSpPr>
            <p:nvPr/>
          </p:nvSpPr>
          <p:spPr bwMode="auto">
            <a:xfrm flipH="1" flipV="1">
              <a:off x="3822322" y="1738996"/>
              <a:ext cx="0" cy="197877"/>
            </a:xfrm>
            <a:prstGeom prst="line">
              <a:avLst/>
            </a:prstGeom>
            <a:noFill/>
            <a:ln w="25400">
              <a:solidFill>
                <a:schemeClr val="tx1"/>
              </a:solidFill>
              <a:round/>
              <a:headEnd type="triangle" w="sm" len="med"/>
              <a:tailEnd/>
            </a:ln>
            <a:effectLst/>
          </p:spPr>
          <p:txBody>
            <a:bodyPr wrap="none" anchor="ctr">
              <a:prstTxWarp prst="textNoShape">
                <a:avLst/>
              </a:prstTxWarp>
            </a:bodyPr>
            <a:lstStyle/>
            <a:p>
              <a:endParaRPr lang="en-US" sz="800">
                <a:latin typeface="Arial" panose="020B0604020202020204" pitchFamily="34" charset="0"/>
                <a:cs typeface="Arial" panose="020B0604020202020204" pitchFamily="34" charset="0"/>
              </a:endParaRPr>
            </a:p>
          </p:txBody>
        </p:sp>
      </p:grpSp>
      <p:grpSp>
        <p:nvGrpSpPr>
          <p:cNvPr id="110" name="Group 109"/>
          <p:cNvGrpSpPr/>
          <p:nvPr/>
        </p:nvGrpSpPr>
        <p:grpSpPr>
          <a:xfrm>
            <a:off x="5117782" y="203264"/>
            <a:ext cx="4098495" cy="2600148"/>
            <a:chOff x="853689" y="3319091"/>
            <a:chExt cx="4098495" cy="2600148"/>
          </a:xfrm>
        </p:grpSpPr>
        <p:pic>
          <p:nvPicPr>
            <p:cNvPr id="100" name="Picture 99">
              <a:extLst>
                <a:ext uri="{FF2B5EF4-FFF2-40B4-BE49-F238E27FC236}">
                  <a16:creationId xmlns:a16="http://schemas.microsoft.com/office/drawing/2014/main" id="{2B005472-B458-2246-B713-F8A514F94D21}"/>
                </a:ext>
              </a:extLst>
            </p:cNvPr>
            <p:cNvPicPr>
              <a:picLocks noChangeAspect="1"/>
            </p:cNvPicPr>
            <p:nvPr/>
          </p:nvPicPr>
          <p:blipFill>
            <a:blip r:embed="rId5"/>
            <a:stretch>
              <a:fillRect/>
            </a:stretch>
          </p:blipFill>
          <p:spPr>
            <a:xfrm>
              <a:off x="853689" y="4039841"/>
              <a:ext cx="3887522" cy="1879398"/>
            </a:xfrm>
            <a:prstGeom prst="rect">
              <a:avLst/>
            </a:prstGeom>
          </p:spPr>
        </p:pic>
        <p:sp>
          <p:nvSpPr>
            <p:cNvPr id="101" name="TextBox 100">
              <a:extLst>
                <a:ext uri="{FF2B5EF4-FFF2-40B4-BE49-F238E27FC236}">
                  <a16:creationId xmlns:a16="http://schemas.microsoft.com/office/drawing/2014/main" id="{B2F1AFBA-7C29-D847-882A-9291F39DD0D3}"/>
                </a:ext>
              </a:extLst>
            </p:cNvPr>
            <p:cNvSpPr txBox="1"/>
            <p:nvPr/>
          </p:nvSpPr>
          <p:spPr>
            <a:xfrm>
              <a:off x="1018520" y="3319091"/>
              <a:ext cx="3615092" cy="286232"/>
            </a:xfrm>
            <a:prstGeom prst="rect">
              <a:avLst/>
            </a:prstGeom>
            <a:noFill/>
          </p:spPr>
          <p:txBody>
            <a:bodyPr wrap="none" rtlCol="0">
              <a:spAutoFit/>
            </a:bodyPr>
            <a:lstStyle/>
            <a:p>
              <a:pPr algn="l">
                <a:lnSpc>
                  <a:spcPct val="90000"/>
                </a:lnSpc>
              </a:pPr>
              <a:r>
                <a:rPr lang="en-US" sz="1400" dirty="0">
                  <a:latin typeface="Arial" panose="020B0604020202020204" pitchFamily="34" charset="0"/>
                  <a:cs typeface="Arial" panose="020B0604020202020204" pitchFamily="34" charset="0"/>
                </a:rPr>
                <a:t>Operation at 1.4 MW from September 2018</a:t>
              </a:r>
            </a:p>
          </p:txBody>
        </p:sp>
        <p:sp>
          <p:nvSpPr>
            <p:cNvPr id="103" name="TextBox 102">
              <a:extLst>
                <a:ext uri="{FF2B5EF4-FFF2-40B4-BE49-F238E27FC236}">
                  <a16:creationId xmlns:a16="http://schemas.microsoft.com/office/drawing/2014/main" id="{BDE84E8F-30BE-A548-A18B-31E724080EBE}"/>
                </a:ext>
              </a:extLst>
            </p:cNvPr>
            <p:cNvSpPr txBox="1"/>
            <p:nvPr/>
          </p:nvSpPr>
          <p:spPr>
            <a:xfrm>
              <a:off x="2306344" y="4207392"/>
              <a:ext cx="599844" cy="230832"/>
            </a:xfrm>
            <a:prstGeom prst="rect">
              <a:avLst/>
            </a:prstGeom>
            <a:solidFill>
              <a:schemeClr val="bg1"/>
            </a:solidFill>
          </p:spPr>
          <p:txBody>
            <a:bodyPr wrap="none" rtlCol="0">
              <a:spAutoFit/>
            </a:bodyPr>
            <a:lstStyle/>
            <a:p>
              <a:pPr algn="l">
                <a:lnSpc>
                  <a:spcPct val="90000"/>
                </a:lnSpc>
              </a:pPr>
              <a:r>
                <a:rPr lang="en-US" sz="1000" dirty="0">
                  <a:latin typeface="+mn-lt"/>
                </a:rPr>
                <a:t>1.4 MW</a:t>
              </a:r>
            </a:p>
          </p:txBody>
        </p:sp>
        <p:sp>
          <p:nvSpPr>
            <p:cNvPr id="104" name="Left Brace 103">
              <a:extLst>
                <a:ext uri="{FF2B5EF4-FFF2-40B4-BE49-F238E27FC236}">
                  <a16:creationId xmlns:a16="http://schemas.microsoft.com/office/drawing/2014/main" id="{8320CF5E-2B71-D848-B441-408E231761A4}"/>
                </a:ext>
              </a:extLst>
            </p:cNvPr>
            <p:cNvSpPr/>
            <p:nvPr/>
          </p:nvSpPr>
          <p:spPr>
            <a:xfrm rot="5400000">
              <a:off x="3824133" y="3567509"/>
              <a:ext cx="125566" cy="1171982"/>
            </a:xfrm>
            <a:prstGeom prst="lef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TextBox 104">
              <a:extLst>
                <a:ext uri="{FF2B5EF4-FFF2-40B4-BE49-F238E27FC236}">
                  <a16:creationId xmlns:a16="http://schemas.microsoft.com/office/drawing/2014/main" id="{E4F03344-8BCA-E047-BA93-D94FCA3D02E6}"/>
                </a:ext>
              </a:extLst>
            </p:cNvPr>
            <p:cNvSpPr txBox="1"/>
            <p:nvPr/>
          </p:nvSpPr>
          <p:spPr>
            <a:xfrm>
              <a:off x="2978066" y="3662562"/>
              <a:ext cx="1974118" cy="369332"/>
            </a:xfrm>
            <a:prstGeom prst="rect">
              <a:avLst/>
            </a:prstGeom>
            <a:noFill/>
          </p:spPr>
          <p:txBody>
            <a:bodyPr wrap="square" rtlCol="0">
              <a:spAutoFit/>
            </a:bodyPr>
            <a:lstStyle/>
            <a:p>
              <a:pPr algn="l">
                <a:lnSpc>
                  <a:spcPct val="90000"/>
                </a:lnSpc>
              </a:pPr>
              <a:r>
                <a:rPr lang="en-US" sz="1000" dirty="0">
                  <a:latin typeface="+mn-lt"/>
                </a:rPr>
                <a:t>Beam power administratively limited by target most of this time</a:t>
              </a:r>
            </a:p>
          </p:txBody>
        </p:sp>
        <p:cxnSp>
          <p:nvCxnSpPr>
            <p:cNvPr id="102" name="Straight Connector 101">
              <a:extLst>
                <a:ext uri="{FF2B5EF4-FFF2-40B4-BE49-F238E27FC236}">
                  <a16:creationId xmlns:a16="http://schemas.microsoft.com/office/drawing/2014/main" id="{BC857926-3BDE-574D-BD63-73D53C1A482F}"/>
                </a:ext>
              </a:extLst>
            </p:cNvPr>
            <p:cNvCxnSpPr/>
            <p:nvPr/>
          </p:nvCxnSpPr>
          <p:spPr>
            <a:xfrm flipH="1">
              <a:off x="1132982" y="4423942"/>
              <a:ext cx="3339925" cy="0"/>
            </a:xfrm>
            <a:prstGeom prst="line">
              <a:avLst/>
            </a:prstGeom>
            <a:ln w="28575">
              <a:solidFill>
                <a:schemeClr val="bg1">
                  <a:lumMod val="50000"/>
                </a:schemeClr>
              </a:solidFill>
              <a:prstDash val="dash"/>
              <a:miter lim="800000"/>
            </a:ln>
          </p:spPr>
          <p:style>
            <a:lnRef idx="1">
              <a:schemeClr val="accent1"/>
            </a:lnRef>
            <a:fillRef idx="0">
              <a:schemeClr val="accent1"/>
            </a:fillRef>
            <a:effectRef idx="0">
              <a:schemeClr val="accent1"/>
            </a:effectRef>
            <a:fontRef idx="minor">
              <a:schemeClr val="tx1"/>
            </a:fontRef>
          </p:style>
        </p:cxnSp>
      </p:grpSp>
      <p:pic>
        <p:nvPicPr>
          <p:cNvPr id="111" name="Picture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466" y="4258811"/>
            <a:ext cx="4160314" cy="1733464"/>
          </a:xfrm>
          <a:prstGeom prst="rect">
            <a:avLst/>
          </a:prstGeom>
        </p:spPr>
      </p:pic>
      <p:pic>
        <p:nvPicPr>
          <p:cNvPr id="114" name="Picture 1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991" y="6204692"/>
            <a:ext cx="1720276" cy="430068"/>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4971" y="4766595"/>
            <a:ext cx="2833144" cy="1797143"/>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26431" y="2892814"/>
            <a:ext cx="2527456" cy="1687078"/>
          </a:xfrm>
          <a:prstGeom prst="rect">
            <a:avLst/>
          </a:prstGeom>
        </p:spPr>
      </p:pic>
    </p:spTree>
    <p:extLst>
      <p:ext uri="{BB962C8B-B14F-4D97-AF65-F5344CB8AC3E}">
        <p14:creationId xmlns:p14="http://schemas.microsoft.com/office/powerpoint/2010/main" val="2666844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7505" y="195157"/>
            <a:ext cx="2322346"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SNS Upgrade Plans</a:t>
            </a:r>
          </a:p>
        </p:txBody>
      </p:sp>
      <p:grpSp>
        <p:nvGrpSpPr>
          <p:cNvPr id="21" name="Group 20"/>
          <p:cNvGrpSpPr/>
          <p:nvPr/>
        </p:nvGrpSpPr>
        <p:grpSpPr>
          <a:xfrm>
            <a:off x="1420521" y="542925"/>
            <a:ext cx="6323304" cy="2722430"/>
            <a:chOff x="1420521" y="695325"/>
            <a:chExt cx="6323304" cy="2722430"/>
          </a:xfrm>
        </p:grpSpPr>
        <p:sp>
          <p:nvSpPr>
            <p:cNvPr id="107" name="TextBox 37">
              <a:extLst>
                <a:ext uri="{FF2B5EF4-FFF2-40B4-BE49-F238E27FC236}">
                  <a16:creationId xmlns:a16="http://schemas.microsoft.com/office/drawing/2014/main" id="{6D4A62E8-5D05-F140-A017-BD52A1AC37B5}"/>
                </a:ext>
              </a:extLst>
            </p:cNvPr>
            <p:cNvSpPr txBox="1"/>
            <p:nvPr/>
          </p:nvSpPr>
          <p:spPr>
            <a:xfrm>
              <a:off x="3535593" y="3173073"/>
              <a:ext cx="1864223" cy="24468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pPr>
              <a:r>
                <a:rPr lang="en-US" sz="1100" b="1" dirty="0">
                  <a:solidFill>
                    <a:schemeClr val="accent1"/>
                  </a:solidFill>
                </a:rPr>
                <a:t>After PPU Upgrade</a:t>
              </a:r>
            </a:p>
          </p:txBody>
        </p:sp>
        <p:sp>
          <p:nvSpPr>
            <p:cNvPr id="123" name="TextBox 19">
              <a:extLst>
                <a:ext uri="{FF2B5EF4-FFF2-40B4-BE49-F238E27FC236}">
                  <a16:creationId xmlns:a16="http://schemas.microsoft.com/office/drawing/2014/main" id="{42B0F67A-E081-A34B-89C2-F0BA481DCD3E}"/>
                </a:ext>
              </a:extLst>
            </p:cNvPr>
            <p:cNvSpPr txBox="1"/>
            <p:nvPr/>
          </p:nvSpPr>
          <p:spPr>
            <a:xfrm>
              <a:off x="3535391" y="695325"/>
              <a:ext cx="1967087" cy="54938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pPr>
              <a:r>
                <a:rPr lang="en-US" sz="1100" b="1" dirty="0"/>
                <a:t>FTS</a:t>
              </a:r>
            </a:p>
            <a:p>
              <a:pPr marL="285750" indent="-285750">
                <a:lnSpc>
                  <a:spcPct val="90000"/>
                </a:lnSpc>
                <a:buFont typeface="Arial" panose="020B0604020202020204" pitchFamily="34" charset="0"/>
                <a:buChar char="•"/>
              </a:pPr>
              <a:r>
                <a:rPr lang="en-US" sz="1100" dirty="0"/>
                <a:t>24 instrument positions</a:t>
              </a:r>
            </a:p>
            <a:p>
              <a:pPr marL="285750" indent="-285750">
                <a:lnSpc>
                  <a:spcPct val="90000"/>
                </a:lnSpc>
                <a:buFont typeface="Arial" panose="020B0604020202020204" pitchFamily="34" charset="0"/>
                <a:buChar char="•"/>
              </a:pPr>
              <a:r>
                <a:rPr lang="en-US" sz="1100" dirty="0"/>
                <a:t>19 instruments built</a:t>
              </a:r>
            </a:p>
          </p:txBody>
        </p:sp>
        <p:grpSp>
          <p:nvGrpSpPr>
            <p:cNvPr id="109" name="Group 108">
              <a:extLst>
                <a:ext uri="{FF2B5EF4-FFF2-40B4-BE49-F238E27FC236}">
                  <a16:creationId xmlns:a16="http://schemas.microsoft.com/office/drawing/2014/main" id="{D6748F09-42D9-2740-8482-F1ACBAA1F796}"/>
                </a:ext>
              </a:extLst>
            </p:cNvPr>
            <p:cNvGrpSpPr/>
            <p:nvPr/>
          </p:nvGrpSpPr>
          <p:grpSpPr>
            <a:xfrm>
              <a:off x="1420521" y="730275"/>
              <a:ext cx="2093037" cy="2687479"/>
              <a:chOff x="959707" y="2058290"/>
              <a:chExt cx="3297381" cy="5363702"/>
            </a:xfrm>
          </p:grpSpPr>
          <p:grpSp>
            <p:nvGrpSpPr>
              <p:cNvPr id="116" name="Group 115">
                <a:extLst>
                  <a:ext uri="{FF2B5EF4-FFF2-40B4-BE49-F238E27FC236}">
                    <a16:creationId xmlns:a16="http://schemas.microsoft.com/office/drawing/2014/main" id="{4F7F1911-C8EF-BF4D-A745-0B13E507CB44}"/>
                  </a:ext>
                </a:extLst>
              </p:cNvPr>
              <p:cNvGrpSpPr/>
              <p:nvPr/>
            </p:nvGrpSpPr>
            <p:grpSpPr>
              <a:xfrm>
                <a:off x="959707" y="2058290"/>
                <a:ext cx="3297381" cy="5363702"/>
                <a:chOff x="1904811" y="2029196"/>
                <a:chExt cx="3297380" cy="5363702"/>
              </a:xfrm>
            </p:grpSpPr>
            <p:sp>
              <p:nvSpPr>
                <p:cNvPr id="118" name="TextBox 35">
                  <a:extLst>
                    <a:ext uri="{FF2B5EF4-FFF2-40B4-BE49-F238E27FC236}">
                      <a16:creationId xmlns:a16="http://schemas.microsoft.com/office/drawing/2014/main" id="{A1E72079-EE6D-274D-92B5-6779D406BE26}"/>
                    </a:ext>
                  </a:extLst>
                </p:cNvPr>
                <p:cNvSpPr txBox="1"/>
                <p:nvPr/>
              </p:nvSpPr>
              <p:spPr>
                <a:xfrm>
                  <a:off x="2118880" y="6904559"/>
                  <a:ext cx="2527774" cy="48833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pPr>
                  <a:r>
                    <a:rPr lang="en-US" sz="1100" b="1" dirty="0">
                      <a:solidFill>
                        <a:schemeClr val="accent1"/>
                      </a:solidFill>
                    </a:rPr>
                    <a:t>Now</a:t>
                  </a:r>
                </a:p>
              </p:txBody>
            </p:sp>
            <p:sp>
              <p:nvSpPr>
                <p:cNvPr id="119" name="TextBox 7">
                  <a:extLst>
                    <a:ext uri="{FF2B5EF4-FFF2-40B4-BE49-F238E27FC236}">
                      <a16:creationId xmlns:a16="http://schemas.microsoft.com/office/drawing/2014/main" id="{359C495B-B4FB-574D-BF4F-E06CB4E3CDC2}"/>
                    </a:ext>
                  </a:extLst>
                </p:cNvPr>
                <p:cNvSpPr txBox="1"/>
                <p:nvPr/>
              </p:nvSpPr>
              <p:spPr>
                <a:xfrm>
                  <a:off x="1904811" y="2029196"/>
                  <a:ext cx="3297380" cy="109646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pPr>
                  <a:r>
                    <a:rPr lang="en-US" sz="1100" b="1" dirty="0"/>
                    <a:t>FTS</a:t>
                  </a:r>
                </a:p>
                <a:p>
                  <a:pPr marL="285750" indent="-285750">
                    <a:lnSpc>
                      <a:spcPct val="90000"/>
                    </a:lnSpc>
                    <a:buFont typeface="Arial" panose="020B0604020202020204" pitchFamily="34" charset="0"/>
                    <a:buChar char="•"/>
                  </a:pPr>
                  <a:r>
                    <a:rPr lang="en-US" sz="1100" dirty="0"/>
                    <a:t>24 instrument positions</a:t>
                  </a:r>
                </a:p>
                <a:p>
                  <a:pPr marL="285750" indent="-285750">
                    <a:lnSpc>
                      <a:spcPct val="90000"/>
                    </a:lnSpc>
                    <a:buFont typeface="Arial" panose="020B0604020202020204" pitchFamily="34" charset="0"/>
                    <a:buChar char="•"/>
                  </a:pPr>
                  <a:r>
                    <a:rPr lang="en-US" sz="1100" dirty="0"/>
                    <a:t>19 instruments built</a:t>
                  </a:r>
                </a:p>
              </p:txBody>
            </p:sp>
          </p:grpSp>
          <p:pic>
            <p:nvPicPr>
              <p:cNvPr id="117" name="Picture 116">
                <a:extLst>
                  <a:ext uri="{FF2B5EF4-FFF2-40B4-BE49-F238E27FC236}">
                    <a16:creationId xmlns:a16="http://schemas.microsoft.com/office/drawing/2014/main" id="{4917DDB8-8177-0D46-BBEA-CD3F83EB183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92151" y="3071331"/>
                <a:ext cx="1946350" cy="1481822"/>
              </a:xfrm>
              <a:prstGeom prst="rect">
                <a:avLst/>
              </a:prstGeom>
            </p:spPr>
          </p:pic>
        </p:grpSp>
        <p:grpSp>
          <p:nvGrpSpPr>
            <p:cNvPr id="20" name="Group 19"/>
            <p:cNvGrpSpPr/>
            <p:nvPr/>
          </p:nvGrpSpPr>
          <p:grpSpPr>
            <a:xfrm>
              <a:off x="5365978" y="1524676"/>
              <a:ext cx="2377847" cy="1731657"/>
              <a:chOff x="5451703" y="1229401"/>
              <a:chExt cx="2377847" cy="1731657"/>
            </a:xfrm>
          </p:grpSpPr>
          <p:pic>
            <p:nvPicPr>
              <p:cNvPr id="120" name="Picture 119">
                <a:extLst>
                  <a:ext uri="{FF2B5EF4-FFF2-40B4-BE49-F238E27FC236}">
                    <a16:creationId xmlns:a16="http://schemas.microsoft.com/office/drawing/2014/main" id="{87A86F32-2FED-F94C-ACF7-4F9FB9DA7B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48575" y="1772576"/>
                <a:ext cx="1114491" cy="857101"/>
              </a:xfrm>
              <a:prstGeom prst="rect">
                <a:avLst/>
              </a:prstGeom>
            </p:spPr>
          </p:pic>
          <p:sp>
            <p:nvSpPr>
              <p:cNvPr id="122" name="TextBox 42">
                <a:extLst>
                  <a:ext uri="{FF2B5EF4-FFF2-40B4-BE49-F238E27FC236}">
                    <a16:creationId xmlns:a16="http://schemas.microsoft.com/office/drawing/2014/main" id="{8B073460-0385-854E-A1FB-FD18E6A517DF}"/>
                  </a:ext>
                </a:extLst>
              </p:cNvPr>
              <p:cNvSpPr txBox="1"/>
              <p:nvPr/>
            </p:nvSpPr>
            <p:spPr>
              <a:xfrm>
                <a:off x="5854181" y="1377243"/>
                <a:ext cx="1975369" cy="54938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pPr>
                <a:r>
                  <a:rPr lang="en-US" sz="1100" b="1" dirty="0"/>
                  <a:t>STS</a:t>
                </a:r>
              </a:p>
              <a:p>
                <a:pPr marL="285750" indent="-285750">
                  <a:lnSpc>
                    <a:spcPct val="90000"/>
                  </a:lnSpc>
                  <a:buFont typeface="Arial" panose="020B0604020202020204" pitchFamily="34" charset="0"/>
                  <a:buChar char="•"/>
                </a:pPr>
                <a:r>
                  <a:rPr lang="en-US" sz="1100" dirty="0"/>
                  <a:t>22 instrument slots</a:t>
                </a:r>
              </a:p>
              <a:p>
                <a:pPr marL="285750" indent="-285750">
                  <a:lnSpc>
                    <a:spcPct val="90000"/>
                  </a:lnSpc>
                  <a:buFont typeface="Arial" panose="020B0604020202020204" pitchFamily="34" charset="0"/>
                  <a:buChar char="•"/>
                </a:pPr>
                <a:r>
                  <a:rPr lang="en-US" sz="1100" dirty="0"/>
                  <a:t>8 initial instruments</a:t>
                </a:r>
              </a:p>
            </p:txBody>
          </p:sp>
          <p:grpSp>
            <p:nvGrpSpPr>
              <p:cNvPr id="7" name="Group 6"/>
              <p:cNvGrpSpPr/>
              <p:nvPr/>
            </p:nvGrpSpPr>
            <p:grpSpPr>
              <a:xfrm>
                <a:off x="5451703" y="1229401"/>
                <a:ext cx="2377847" cy="1731657"/>
                <a:chOff x="5451703" y="1229401"/>
                <a:chExt cx="2377847" cy="1731657"/>
              </a:xfrm>
            </p:grpSpPr>
            <p:sp>
              <p:nvSpPr>
                <p:cNvPr id="113" name="TextBox 38">
                  <a:extLst>
                    <a:ext uri="{FF2B5EF4-FFF2-40B4-BE49-F238E27FC236}">
                      <a16:creationId xmlns:a16="http://schemas.microsoft.com/office/drawing/2014/main" id="{68C2E505-54A3-384A-81C2-60E36753B727}"/>
                    </a:ext>
                  </a:extLst>
                </p:cNvPr>
                <p:cNvSpPr txBox="1"/>
                <p:nvPr/>
              </p:nvSpPr>
              <p:spPr>
                <a:xfrm>
                  <a:off x="5801945" y="2600700"/>
                  <a:ext cx="1677360" cy="24468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pPr>
                  <a:r>
                    <a:rPr lang="en-US" sz="1100" b="1" dirty="0">
                      <a:solidFill>
                        <a:srgbClr val="0070C0"/>
                      </a:solidFill>
                    </a:rPr>
                    <a:t>After STS Upgrade</a:t>
                  </a:r>
                </a:p>
              </p:txBody>
            </p:sp>
            <p:sp>
              <p:nvSpPr>
                <p:cNvPr id="115" name="Oval 114">
                  <a:extLst>
                    <a:ext uri="{FF2B5EF4-FFF2-40B4-BE49-F238E27FC236}">
                      <a16:creationId xmlns:a16="http://schemas.microsoft.com/office/drawing/2014/main" id="{413E9D11-D784-504B-BEF3-E3CB4AE40562}"/>
                    </a:ext>
                  </a:extLst>
                </p:cNvPr>
                <p:cNvSpPr/>
                <p:nvPr/>
              </p:nvSpPr>
              <p:spPr>
                <a:xfrm>
                  <a:off x="5451703" y="1229401"/>
                  <a:ext cx="2377847" cy="1731657"/>
                </a:xfrm>
                <a:prstGeom prst="ellipse">
                  <a:avLst/>
                </a:prstGeom>
                <a:noFill/>
                <a:ln w="25400">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45720" tIns="45720" rIns="4572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90000"/>
                    </a:lnSpc>
                  </a:pPr>
                  <a:endParaRPr lang="en-US" sz="1100" dirty="0">
                    <a:solidFill>
                      <a:schemeClr val="tx1"/>
                    </a:solidFill>
                  </a:endParaRPr>
                </a:p>
              </p:txBody>
            </p:sp>
          </p:grpSp>
        </p:grpSp>
        <p:grpSp>
          <p:nvGrpSpPr>
            <p:cNvPr id="3" name="Group 2"/>
            <p:cNvGrpSpPr/>
            <p:nvPr/>
          </p:nvGrpSpPr>
          <p:grpSpPr>
            <a:xfrm>
              <a:off x="1746785" y="1978675"/>
              <a:ext cx="1180448" cy="1117898"/>
              <a:chOff x="1594385" y="1769125"/>
              <a:chExt cx="1180448" cy="1117898"/>
            </a:xfrm>
          </p:grpSpPr>
          <p:grpSp>
            <p:nvGrpSpPr>
              <p:cNvPr id="125" name="Group 124">
                <a:extLst>
                  <a:ext uri="{FF2B5EF4-FFF2-40B4-BE49-F238E27FC236}">
                    <a16:creationId xmlns:a16="http://schemas.microsoft.com/office/drawing/2014/main" id="{2A132421-23A4-2047-8CA7-7156CD8E2652}"/>
                  </a:ext>
                </a:extLst>
              </p:cNvPr>
              <p:cNvGrpSpPr/>
              <p:nvPr/>
            </p:nvGrpSpPr>
            <p:grpSpPr>
              <a:xfrm>
                <a:off x="1932244" y="1769125"/>
                <a:ext cx="575357" cy="915007"/>
                <a:chOff x="513902" y="2541280"/>
                <a:chExt cx="668739" cy="2078181"/>
              </a:xfrm>
              <a:solidFill>
                <a:schemeClr val="accent1">
                  <a:lumMod val="40000"/>
                  <a:lumOff val="60000"/>
                </a:schemeClr>
              </a:solidFill>
            </p:grpSpPr>
            <p:sp>
              <p:nvSpPr>
                <p:cNvPr id="127" name="Up Arrow 126">
                  <a:extLst>
                    <a:ext uri="{FF2B5EF4-FFF2-40B4-BE49-F238E27FC236}">
                      <a16:creationId xmlns:a16="http://schemas.microsoft.com/office/drawing/2014/main" id="{36813148-A399-694F-A159-1DA3DB72CBCC}"/>
                    </a:ext>
                  </a:extLst>
                </p:cNvPr>
                <p:cNvSpPr/>
                <p:nvPr/>
              </p:nvSpPr>
              <p:spPr>
                <a:xfrm>
                  <a:off x="513902" y="2541280"/>
                  <a:ext cx="668739" cy="2078181"/>
                </a:xfrm>
                <a:prstGeom prst="upArrow">
                  <a:avLst/>
                </a:prstGeom>
                <a:grp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34290" tIns="34290" rIns="3429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90000"/>
                    </a:lnSpc>
                  </a:pPr>
                  <a:endParaRPr lang="en-US" sz="1100" dirty="0">
                    <a:solidFill>
                      <a:schemeClr val="tx1"/>
                    </a:solidFill>
                  </a:endParaRPr>
                </a:p>
              </p:txBody>
            </p:sp>
            <p:sp>
              <p:nvSpPr>
                <p:cNvPr id="128" name="TextBox 12">
                  <a:extLst>
                    <a:ext uri="{FF2B5EF4-FFF2-40B4-BE49-F238E27FC236}">
                      <a16:creationId xmlns:a16="http://schemas.microsoft.com/office/drawing/2014/main" id="{97F6FE5C-A754-5A4D-B33B-F4305B71CE64}"/>
                    </a:ext>
                  </a:extLst>
                </p:cNvPr>
                <p:cNvSpPr txBox="1"/>
                <p:nvPr/>
              </p:nvSpPr>
              <p:spPr>
                <a:xfrm rot="16200000">
                  <a:off x="-30035" y="3577787"/>
                  <a:ext cx="1756613" cy="282894"/>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pPr>
                  <a:r>
                    <a:rPr lang="en-US" sz="1100" dirty="0">
                      <a:latin typeface="+mn-lt"/>
                    </a:rPr>
                    <a:t>1.4 MW</a:t>
                  </a:r>
                </a:p>
              </p:txBody>
            </p:sp>
          </p:grpSp>
          <p:sp>
            <p:nvSpPr>
              <p:cNvPr id="126" name="Rectangle 125">
                <a:extLst>
                  <a:ext uri="{FF2B5EF4-FFF2-40B4-BE49-F238E27FC236}">
                    <a16:creationId xmlns:a16="http://schemas.microsoft.com/office/drawing/2014/main" id="{E018DB77-1A8F-2F49-9D10-6ACD879D26B1}"/>
                  </a:ext>
                </a:extLst>
              </p:cNvPr>
              <p:cNvSpPr/>
              <p:nvPr/>
            </p:nvSpPr>
            <p:spPr>
              <a:xfrm>
                <a:off x="1594385" y="2597762"/>
                <a:ext cx="1180448" cy="289261"/>
              </a:xfrm>
              <a:prstGeom prst="rect">
                <a:avLst/>
              </a:prstGeom>
              <a:solidFill>
                <a:schemeClr val="accent1">
                  <a:lumMod val="40000"/>
                  <a:lumOff val="6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45708" tIns="45708" rIns="45708" bIns="45708"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90000"/>
                  </a:lnSpc>
                </a:pPr>
                <a:r>
                  <a:rPr lang="en-US" sz="1100" dirty="0">
                    <a:solidFill>
                      <a:schemeClr val="tx1"/>
                    </a:solidFill>
                  </a:rPr>
                  <a:t>Accelerator</a:t>
                </a:r>
              </a:p>
              <a:p>
                <a:pPr algn="ctr">
                  <a:lnSpc>
                    <a:spcPct val="90000"/>
                  </a:lnSpc>
                </a:pPr>
                <a:r>
                  <a:rPr lang="en-US" sz="1100" dirty="0">
                    <a:solidFill>
                      <a:schemeClr val="tx1"/>
                    </a:solidFill>
                  </a:rPr>
                  <a:t> today</a:t>
                </a:r>
              </a:p>
            </p:txBody>
          </p:sp>
        </p:grpSp>
        <p:grpSp>
          <p:nvGrpSpPr>
            <p:cNvPr id="4" name="Group 3"/>
            <p:cNvGrpSpPr/>
            <p:nvPr/>
          </p:nvGrpSpPr>
          <p:grpSpPr>
            <a:xfrm>
              <a:off x="3956237" y="1984193"/>
              <a:ext cx="1267305" cy="1112380"/>
              <a:chOff x="3945155" y="1725759"/>
              <a:chExt cx="1267305" cy="1112380"/>
            </a:xfrm>
          </p:grpSpPr>
          <p:grpSp>
            <p:nvGrpSpPr>
              <p:cNvPr id="130" name="Group 129">
                <a:extLst>
                  <a:ext uri="{FF2B5EF4-FFF2-40B4-BE49-F238E27FC236}">
                    <a16:creationId xmlns:a16="http://schemas.microsoft.com/office/drawing/2014/main" id="{A2C8146D-BF48-F143-82AF-A7DCA0D844CF}"/>
                  </a:ext>
                </a:extLst>
              </p:cNvPr>
              <p:cNvGrpSpPr/>
              <p:nvPr/>
            </p:nvGrpSpPr>
            <p:grpSpPr>
              <a:xfrm>
                <a:off x="4167114" y="1725759"/>
                <a:ext cx="969555" cy="967783"/>
                <a:chOff x="6998866" y="2199888"/>
                <a:chExt cx="1200974" cy="2065990"/>
              </a:xfrm>
              <a:solidFill>
                <a:schemeClr val="accent2">
                  <a:lumMod val="60000"/>
                  <a:lumOff val="40000"/>
                </a:schemeClr>
              </a:solidFill>
            </p:grpSpPr>
            <p:sp>
              <p:nvSpPr>
                <p:cNvPr id="134" name="Bent Arrow 133">
                  <a:extLst>
                    <a:ext uri="{FF2B5EF4-FFF2-40B4-BE49-F238E27FC236}">
                      <a16:creationId xmlns:a16="http://schemas.microsoft.com/office/drawing/2014/main" id="{EAAF93B3-8EC1-5845-ABF0-365F41C2E919}"/>
                    </a:ext>
                  </a:extLst>
                </p:cNvPr>
                <p:cNvSpPr/>
                <p:nvPr/>
              </p:nvSpPr>
              <p:spPr>
                <a:xfrm>
                  <a:off x="7420933" y="2808186"/>
                  <a:ext cx="778907" cy="1150462"/>
                </a:xfrm>
                <a:prstGeom prst="bentArrow">
                  <a:avLst/>
                </a:prstGeom>
                <a:grp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34290" tIns="34290" rIns="3429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90000"/>
                    </a:lnSpc>
                  </a:pPr>
                  <a:endParaRPr lang="en-US" sz="1100" dirty="0">
                    <a:solidFill>
                      <a:schemeClr val="tx1"/>
                    </a:solidFill>
                  </a:endParaRPr>
                </a:p>
              </p:txBody>
            </p:sp>
            <p:sp>
              <p:nvSpPr>
                <p:cNvPr id="135" name="Up Arrow 134">
                  <a:extLst>
                    <a:ext uri="{FF2B5EF4-FFF2-40B4-BE49-F238E27FC236}">
                      <a16:creationId xmlns:a16="http://schemas.microsoft.com/office/drawing/2014/main" id="{37E3620A-1E1D-C54A-AF32-7DA57F9A2CB6}"/>
                    </a:ext>
                  </a:extLst>
                </p:cNvPr>
                <p:cNvSpPr/>
                <p:nvPr/>
              </p:nvSpPr>
              <p:spPr>
                <a:xfrm>
                  <a:off x="6998866" y="2199888"/>
                  <a:ext cx="627481" cy="2065990"/>
                </a:xfrm>
                <a:prstGeom prst="upArrow">
                  <a:avLst/>
                </a:prstGeom>
                <a:grp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34290" tIns="34290" rIns="3429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90000"/>
                    </a:lnSpc>
                  </a:pPr>
                  <a:endParaRPr lang="en-US" sz="1100" dirty="0">
                    <a:solidFill>
                      <a:schemeClr val="tx1"/>
                    </a:solidFill>
                  </a:endParaRPr>
                </a:p>
              </p:txBody>
            </p:sp>
          </p:grpSp>
          <p:sp>
            <p:nvSpPr>
              <p:cNvPr id="131" name="TextBox 15">
                <a:extLst>
                  <a:ext uri="{FF2B5EF4-FFF2-40B4-BE49-F238E27FC236}">
                    <a16:creationId xmlns:a16="http://schemas.microsoft.com/office/drawing/2014/main" id="{0673C75F-D802-8C45-9434-2A7F51140B06}"/>
                  </a:ext>
                </a:extLst>
              </p:cNvPr>
              <p:cNvSpPr txBox="1"/>
              <p:nvPr/>
            </p:nvSpPr>
            <p:spPr>
              <a:xfrm>
                <a:off x="4507852" y="2028204"/>
                <a:ext cx="704608" cy="24468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pPr>
                <a:r>
                  <a:rPr lang="en-US" sz="1100" dirty="0">
                    <a:latin typeface="+mn-lt"/>
                  </a:rPr>
                  <a:t>0.8 MW</a:t>
                </a:r>
              </a:p>
            </p:txBody>
          </p:sp>
          <p:sp>
            <p:nvSpPr>
              <p:cNvPr id="132" name="TextBox 14">
                <a:extLst>
                  <a:ext uri="{FF2B5EF4-FFF2-40B4-BE49-F238E27FC236}">
                    <a16:creationId xmlns:a16="http://schemas.microsoft.com/office/drawing/2014/main" id="{821324A5-BD3D-1B47-8494-0B8BE801C6FE}"/>
                  </a:ext>
                </a:extLst>
              </p:cNvPr>
              <p:cNvSpPr txBox="1"/>
              <p:nvPr/>
            </p:nvSpPr>
            <p:spPr>
              <a:xfrm rot="16200000">
                <a:off x="4070109" y="2165535"/>
                <a:ext cx="722504" cy="24468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pPr>
                <a:r>
                  <a:rPr lang="en-US" sz="1100" dirty="0">
                    <a:latin typeface="+mn-lt"/>
                  </a:rPr>
                  <a:t>2 MW</a:t>
                </a:r>
              </a:p>
            </p:txBody>
          </p:sp>
          <p:sp>
            <p:nvSpPr>
              <p:cNvPr id="133" name="Rectangle 132">
                <a:extLst>
                  <a:ext uri="{FF2B5EF4-FFF2-40B4-BE49-F238E27FC236}">
                    <a16:creationId xmlns:a16="http://schemas.microsoft.com/office/drawing/2014/main" id="{AB7587F8-DFC4-A141-AB3C-68E4F4099E09}"/>
                  </a:ext>
                </a:extLst>
              </p:cNvPr>
              <p:cNvSpPr/>
              <p:nvPr/>
            </p:nvSpPr>
            <p:spPr>
              <a:xfrm>
                <a:off x="3945155" y="2555517"/>
                <a:ext cx="1063977" cy="282622"/>
              </a:xfrm>
              <a:prstGeom prst="rect">
                <a:avLst/>
              </a:prstGeom>
              <a:solidFill>
                <a:schemeClr val="accent2">
                  <a:lumMod val="60000"/>
                  <a:lumOff val="4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horz" wrap="square" lIns="45708" tIns="45708" rIns="45708" bIns="45708"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90000"/>
                  </a:lnSpc>
                </a:pPr>
                <a:r>
                  <a:rPr lang="en-US" sz="1100" dirty="0">
                    <a:solidFill>
                      <a:schemeClr val="tx1"/>
                    </a:solidFill>
                  </a:rPr>
                  <a:t>Accelerator </a:t>
                </a:r>
                <a:br>
                  <a:rPr lang="en-US" sz="1100" dirty="0">
                    <a:solidFill>
                      <a:schemeClr val="tx1"/>
                    </a:solidFill>
                  </a:rPr>
                </a:br>
                <a:r>
                  <a:rPr lang="en-US" sz="1100" dirty="0">
                    <a:solidFill>
                      <a:schemeClr val="tx1"/>
                    </a:solidFill>
                  </a:rPr>
                  <a:t>after PPU</a:t>
                </a:r>
              </a:p>
            </p:txBody>
          </p:sp>
        </p:grpSp>
        <p:pic>
          <p:nvPicPr>
            <p:cNvPr id="136" name="Picture 135">
              <a:extLst>
                <a:ext uri="{FF2B5EF4-FFF2-40B4-BE49-F238E27FC236}">
                  <a16:creationId xmlns:a16="http://schemas.microsoft.com/office/drawing/2014/main" id="{1A873C7E-7B05-5040-9898-210EEA0B31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85760" y="1244706"/>
              <a:ext cx="1235459" cy="742465"/>
            </a:xfrm>
            <a:prstGeom prst="rect">
              <a:avLst/>
            </a:prstGeom>
          </p:spPr>
        </p:pic>
      </p:grpSp>
      <p:grpSp>
        <p:nvGrpSpPr>
          <p:cNvPr id="80" name="Group 79"/>
          <p:cNvGrpSpPr/>
          <p:nvPr/>
        </p:nvGrpSpPr>
        <p:grpSpPr>
          <a:xfrm>
            <a:off x="178909" y="3439131"/>
            <a:ext cx="8287259" cy="3347620"/>
            <a:chOff x="-313359" y="3436115"/>
            <a:chExt cx="8287259" cy="3347620"/>
          </a:xfrm>
        </p:grpSpPr>
        <p:sp>
          <p:nvSpPr>
            <p:cNvPr id="144" name="Rectangle 143">
              <a:extLst>
                <a:ext uri="{FF2B5EF4-FFF2-40B4-BE49-F238E27FC236}">
                  <a16:creationId xmlns:a16="http://schemas.microsoft.com/office/drawing/2014/main" id="{2541F109-1F96-1641-B4B5-76BEC1D69288}"/>
                </a:ext>
              </a:extLst>
            </p:cNvPr>
            <p:cNvSpPr/>
            <p:nvPr/>
          </p:nvSpPr>
          <p:spPr>
            <a:xfrm>
              <a:off x="6092574" y="5487781"/>
              <a:ext cx="1650053" cy="646331"/>
            </a:xfrm>
            <a:prstGeom prst="rect">
              <a:avLst/>
            </a:prstGeom>
            <a:ln>
              <a:solidFill>
                <a:srgbClr val="000000"/>
              </a:solidFill>
            </a:ln>
          </p:spPr>
          <p:txBody>
            <a:bodyPr wrap="square">
              <a:spAutoFit/>
            </a:bodyPr>
            <a:lstStyle/>
            <a:p>
              <a:pPr>
                <a:tabLst>
                  <a:tab pos="457200" algn="l"/>
                </a:tabLst>
              </a:pPr>
              <a:r>
                <a:rPr lang="en-US" sz="900" b="1" dirty="0">
                  <a:solidFill>
                    <a:srgbClr val="000000"/>
                  </a:solidFill>
                  <a:latin typeface="Arial" panose="020B0604020202020204" pitchFamily="34" charset="0"/>
                  <a:cs typeface="Arial" panose="020B0604020202020204" pitchFamily="34" charset="0"/>
                </a:rPr>
                <a:t>STS STUB</a:t>
              </a:r>
            </a:p>
            <a:p>
              <a:pPr marL="234950" indent="-234950">
                <a:buFont typeface="Arial" panose="020B0604020202020204" pitchFamily="34" charset="0"/>
                <a:buChar char="•"/>
                <a:tabLst>
                  <a:tab pos="457200" algn="l"/>
                </a:tabLst>
              </a:pPr>
              <a:r>
                <a:rPr lang="en-US" sz="900" dirty="0">
                  <a:solidFill>
                    <a:srgbClr val="002060"/>
                  </a:solidFill>
                  <a:latin typeface="Arial" panose="020B0604020202020204" pitchFamily="34" charset="0"/>
                  <a:cs typeface="Arial" panose="020B0604020202020204" pitchFamily="34" charset="0"/>
                </a:rPr>
                <a:t>Build first part of beam tunnel to future second target</a:t>
              </a:r>
            </a:p>
          </p:txBody>
        </p:sp>
        <p:sp>
          <p:nvSpPr>
            <p:cNvPr id="151" name="TextBox 150">
              <a:extLst>
                <a:ext uri="{FF2B5EF4-FFF2-40B4-BE49-F238E27FC236}">
                  <a16:creationId xmlns:a16="http://schemas.microsoft.com/office/drawing/2014/main" id="{5FAB303A-894C-1E4E-A292-85BFC3F0F47E}"/>
                </a:ext>
              </a:extLst>
            </p:cNvPr>
            <p:cNvSpPr txBox="1"/>
            <p:nvPr/>
          </p:nvSpPr>
          <p:spPr>
            <a:xfrm>
              <a:off x="6243041" y="4922637"/>
              <a:ext cx="1127031" cy="466281"/>
            </a:xfrm>
            <a:prstGeom prst="rect">
              <a:avLst/>
            </a:prstGeom>
            <a:noFill/>
          </p:spPr>
          <p:txBody>
            <a:bodyPr wrap="square" rtlCol="0">
              <a:spAutoFit/>
            </a:bodyPr>
            <a:lstStyle/>
            <a:p>
              <a:pPr algn="l">
                <a:lnSpc>
                  <a:spcPct val="90000"/>
                </a:lnSpc>
              </a:pPr>
              <a:r>
                <a:rPr lang="en-US" sz="900" dirty="0">
                  <a:latin typeface="Arial" panose="020B0604020202020204" pitchFamily="34" charset="0"/>
                  <a:cs typeface="Arial" panose="020B0604020202020204" pitchFamily="34" charset="0"/>
                </a:rPr>
                <a:t>Future beam line to second target station</a:t>
              </a:r>
            </a:p>
          </p:txBody>
        </p:sp>
        <p:sp>
          <p:nvSpPr>
            <p:cNvPr id="154" name="Rectangle 153">
              <a:extLst>
                <a:ext uri="{FF2B5EF4-FFF2-40B4-BE49-F238E27FC236}">
                  <a16:creationId xmlns:a16="http://schemas.microsoft.com/office/drawing/2014/main" id="{45A27429-B563-D24A-88F5-893E862567A4}"/>
                </a:ext>
              </a:extLst>
            </p:cNvPr>
            <p:cNvSpPr/>
            <p:nvPr/>
          </p:nvSpPr>
          <p:spPr>
            <a:xfrm>
              <a:off x="4218540" y="3436115"/>
              <a:ext cx="2155565" cy="507831"/>
            </a:xfrm>
            <a:prstGeom prst="rect">
              <a:avLst/>
            </a:prstGeom>
            <a:ln>
              <a:solidFill>
                <a:srgbClr val="000000"/>
              </a:solidFill>
            </a:ln>
          </p:spPr>
          <p:txBody>
            <a:bodyPr wrap="square">
              <a:spAutoFit/>
            </a:bodyPr>
            <a:lstStyle/>
            <a:p>
              <a:pPr>
                <a:tabLst>
                  <a:tab pos="457200" algn="l"/>
                </a:tabLst>
              </a:pPr>
              <a:r>
                <a:rPr lang="en-US" sz="900" b="1" dirty="0">
                  <a:solidFill>
                    <a:srgbClr val="000000"/>
                  </a:solidFill>
                  <a:latin typeface="Arial" panose="020B0604020202020204" pitchFamily="34" charset="0"/>
                  <a:cs typeface="Arial" panose="020B0604020202020204" pitchFamily="34" charset="0"/>
                </a:rPr>
                <a:t>INJECTION DUMP</a:t>
              </a:r>
            </a:p>
            <a:p>
              <a:pPr marL="234950" indent="-234950">
                <a:buFont typeface="Arial" panose="020B0604020202020204" pitchFamily="34" charset="0"/>
                <a:buChar char="•"/>
                <a:tabLst>
                  <a:tab pos="457200" algn="l"/>
                </a:tabLst>
              </a:pPr>
              <a:r>
                <a:rPr lang="en-US" sz="900" dirty="0">
                  <a:solidFill>
                    <a:srgbClr val="002060"/>
                  </a:solidFill>
                  <a:latin typeface="Arial" panose="020B0604020202020204" pitchFamily="34" charset="0"/>
                  <a:cs typeface="Arial" panose="020B0604020202020204" pitchFamily="34" charset="0"/>
                </a:rPr>
                <a:t>Re-assess 150 kW power rating</a:t>
              </a:r>
            </a:p>
            <a:p>
              <a:pPr marL="234950" indent="-234950">
                <a:buFont typeface="Arial" panose="020B0604020202020204" pitchFamily="34" charset="0"/>
                <a:buChar char="•"/>
                <a:tabLst>
                  <a:tab pos="457200" algn="l"/>
                </a:tabLst>
              </a:pPr>
              <a:r>
                <a:rPr lang="en-US" sz="900" dirty="0">
                  <a:solidFill>
                    <a:srgbClr val="002060"/>
                  </a:solidFill>
                  <a:latin typeface="Arial" panose="020B0604020202020204" pitchFamily="34" charset="0"/>
                  <a:cs typeface="Arial" panose="020B0604020202020204" pitchFamily="34" charset="0"/>
                </a:rPr>
                <a:t>Add view screen imaging system</a:t>
              </a:r>
            </a:p>
          </p:txBody>
        </p:sp>
        <p:grpSp>
          <p:nvGrpSpPr>
            <p:cNvPr id="47" name="Group 46"/>
            <p:cNvGrpSpPr/>
            <p:nvPr/>
          </p:nvGrpSpPr>
          <p:grpSpPr>
            <a:xfrm>
              <a:off x="221576" y="3778281"/>
              <a:ext cx="6041112" cy="3005454"/>
              <a:chOff x="1307426" y="3263931"/>
              <a:chExt cx="6041112" cy="3005454"/>
            </a:xfrm>
          </p:grpSpPr>
          <p:grpSp>
            <p:nvGrpSpPr>
              <p:cNvPr id="23" name="Group 22"/>
              <p:cNvGrpSpPr/>
              <p:nvPr/>
            </p:nvGrpSpPr>
            <p:grpSpPr>
              <a:xfrm>
                <a:off x="2118480" y="3904350"/>
                <a:ext cx="5230058" cy="1929412"/>
                <a:chOff x="1609119" y="3675533"/>
                <a:chExt cx="5230058" cy="1929412"/>
              </a:xfrm>
            </p:grpSpPr>
            <p:pic>
              <p:nvPicPr>
                <p:cNvPr id="137" name="Picture 136">
                  <a:extLst>
                    <a:ext uri="{FF2B5EF4-FFF2-40B4-BE49-F238E27FC236}">
                      <a16:creationId xmlns:a16="http://schemas.microsoft.com/office/drawing/2014/main" id="{BFDD7037-16C0-CE4C-AE85-663B5B77ECFB}"/>
                    </a:ext>
                  </a:extLst>
                </p:cNvPr>
                <p:cNvPicPr>
                  <a:picLocks noChangeAspect="1"/>
                </p:cNvPicPr>
                <p:nvPr/>
              </p:nvPicPr>
              <p:blipFill>
                <a:blip r:embed="rId5"/>
                <a:stretch>
                  <a:fillRect/>
                </a:stretch>
              </p:blipFill>
              <p:spPr>
                <a:xfrm>
                  <a:off x="1609119" y="3675533"/>
                  <a:ext cx="5230058" cy="1929412"/>
                </a:xfrm>
                <a:prstGeom prst="rect">
                  <a:avLst/>
                </a:prstGeom>
              </p:spPr>
            </p:pic>
            <p:sp>
              <p:nvSpPr>
                <p:cNvPr id="153" name="Freeform 152">
                  <a:extLst>
                    <a:ext uri="{FF2B5EF4-FFF2-40B4-BE49-F238E27FC236}">
                      <a16:creationId xmlns:a16="http://schemas.microsoft.com/office/drawing/2014/main" id="{58B5AE7B-5D87-D349-8AE1-C76A00A5A93E}"/>
                    </a:ext>
                  </a:extLst>
                </p:cNvPr>
                <p:cNvSpPr/>
                <p:nvPr/>
              </p:nvSpPr>
              <p:spPr>
                <a:xfrm>
                  <a:off x="5610013" y="4412611"/>
                  <a:ext cx="212414" cy="87141"/>
                </a:xfrm>
                <a:custGeom>
                  <a:avLst/>
                  <a:gdLst>
                    <a:gd name="connsiteX0" fmla="*/ 0 w 419100"/>
                    <a:gd name="connsiteY0" fmla="*/ 0 h 257175"/>
                    <a:gd name="connsiteX1" fmla="*/ 63500 w 419100"/>
                    <a:gd name="connsiteY1" fmla="*/ 104775 h 257175"/>
                    <a:gd name="connsiteX2" fmla="*/ 146050 w 419100"/>
                    <a:gd name="connsiteY2" fmla="*/ 139700 h 257175"/>
                    <a:gd name="connsiteX3" fmla="*/ 260350 w 419100"/>
                    <a:gd name="connsiteY3" fmla="*/ 165100 h 257175"/>
                    <a:gd name="connsiteX4" fmla="*/ 390525 w 419100"/>
                    <a:gd name="connsiteY4" fmla="*/ 146050 h 257175"/>
                    <a:gd name="connsiteX5" fmla="*/ 419100 w 419100"/>
                    <a:gd name="connsiteY5" fmla="*/ 238125 h 257175"/>
                    <a:gd name="connsiteX6" fmla="*/ 336550 w 419100"/>
                    <a:gd name="connsiteY6" fmla="*/ 257175 h 257175"/>
                    <a:gd name="connsiteX7" fmla="*/ 250825 w 419100"/>
                    <a:gd name="connsiteY7" fmla="*/ 254000 h 257175"/>
                    <a:gd name="connsiteX8" fmla="*/ 171450 w 419100"/>
                    <a:gd name="connsiteY8" fmla="*/ 234950 h 257175"/>
                    <a:gd name="connsiteX9" fmla="*/ 82550 w 419100"/>
                    <a:gd name="connsiteY9" fmla="*/ 2190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100" h="257175">
                      <a:moveTo>
                        <a:pt x="0" y="0"/>
                      </a:moveTo>
                      <a:lnTo>
                        <a:pt x="63500" y="104775"/>
                      </a:lnTo>
                      <a:lnTo>
                        <a:pt x="146050" y="139700"/>
                      </a:lnTo>
                      <a:lnTo>
                        <a:pt x="260350" y="165100"/>
                      </a:lnTo>
                      <a:lnTo>
                        <a:pt x="390525" y="146050"/>
                      </a:lnTo>
                      <a:lnTo>
                        <a:pt x="419100" y="238125"/>
                      </a:lnTo>
                      <a:lnTo>
                        <a:pt x="336550" y="257175"/>
                      </a:lnTo>
                      <a:lnTo>
                        <a:pt x="250825" y="254000"/>
                      </a:lnTo>
                      <a:lnTo>
                        <a:pt x="171450" y="234950"/>
                      </a:lnTo>
                      <a:lnTo>
                        <a:pt x="82550" y="219075"/>
                      </a:lnTo>
                    </a:path>
                  </a:pathLst>
                </a:custGeom>
                <a:noFill/>
                <a:ln w="12700">
                  <a:solidFill>
                    <a:schemeClr val="tx1"/>
                  </a:solidFill>
                  <a:prstDash val="solid"/>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grpSp>
          <p:sp>
            <p:nvSpPr>
              <p:cNvPr id="139" name="Rectangle 138">
                <a:extLst>
                  <a:ext uri="{FF2B5EF4-FFF2-40B4-BE49-F238E27FC236}">
                    <a16:creationId xmlns:a16="http://schemas.microsoft.com/office/drawing/2014/main" id="{3E23831E-09EF-9F4B-BC4C-27733E7B326B}"/>
                  </a:ext>
                </a:extLst>
              </p:cNvPr>
              <p:cNvSpPr/>
              <p:nvPr/>
            </p:nvSpPr>
            <p:spPr>
              <a:xfrm>
                <a:off x="1307426" y="4111877"/>
                <a:ext cx="2319226" cy="507831"/>
              </a:xfrm>
              <a:prstGeom prst="rect">
                <a:avLst/>
              </a:prstGeom>
              <a:ln>
                <a:solidFill>
                  <a:srgbClr val="002060"/>
                </a:solidFill>
              </a:ln>
            </p:spPr>
            <p:txBody>
              <a:bodyPr wrap="square">
                <a:spAutoFit/>
              </a:bodyPr>
              <a:lstStyle/>
              <a:p>
                <a:pPr>
                  <a:tabLst>
                    <a:tab pos="457200" algn="l"/>
                  </a:tabLst>
                </a:pPr>
                <a:r>
                  <a:rPr lang="en-US" sz="900" b="1" dirty="0">
                    <a:latin typeface="Arial" panose="020B0604020202020204" pitchFamily="34" charset="0"/>
                    <a:cs typeface="Arial" panose="020B0604020202020204" pitchFamily="34" charset="0"/>
                  </a:rPr>
                  <a:t>WARM LINAC KLYSTRONS</a:t>
                </a:r>
              </a:p>
              <a:p>
                <a:pPr marL="234950" indent="-234950">
                  <a:buFont typeface="Arial" panose="020B0604020202020204" pitchFamily="34" charset="0"/>
                  <a:buChar char="•"/>
                  <a:tabLst>
                    <a:tab pos="225425" algn="l"/>
                  </a:tabLst>
                </a:pPr>
                <a:r>
                  <a:rPr lang="en-US" sz="900" dirty="0">
                    <a:solidFill>
                      <a:srgbClr val="002060"/>
                    </a:solidFill>
                    <a:latin typeface="Arial" panose="020B0604020202020204" pitchFamily="34" charset="0"/>
                    <a:cs typeface="Arial" panose="020B0604020202020204" pitchFamily="34" charset="0"/>
                  </a:rPr>
                  <a:t>Upgrade DTL klystrons 3, 4, and 5 from 2.5 MW to 3.0 MW</a:t>
                </a:r>
              </a:p>
            </p:txBody>
          </p:sp>
          <p:sp>
            <p:nvSpPr>
              <p:cNvPr id="141" name="Rectangle 140">
                <a:extLst>
                  <a:ext uri="{FF2B5EF4-FFF2-40B4-BE49-F238E27FC236}">
                    <a16:creationId xmlns:a16="http://schemas.microsoft.com/office/drawing/2014/main" id="{EA1533BE-D0BE-4344-BD50-7712FEA74FD8}"/>
                  </a:ext>
                </a:extLst>
              </p:cNvPr>
              <p:cNvSpPr/>
              <p:nvPr/>
            </p:nvSpPr>
            <p:spPr>
              <a:xfrm>
                <a:off x="3781167" y="4097770"/>
                <a:ext cx="1567233" cy="784830"/>
              </a:xfrm>
              <a:prstGeom prst="rect">
                <a:avLst/>
              </a:prstGeom>
              <a:ln>
                <a:solidFill>
                  <a:srgbClr val="000000"/>
                </a:solidFill>
              </a:ln>
            </p:spPr>
            <p:txBody>
              <a:bodyPr wrap="square">
                <a:spAutoFit/>
              </a:bodyPr>
              <a:lstStyle/>
              <a:p>
                <a:pPr>
                  <a:tabLst>
                    <a:tab pos="457200" algn="l"/>
                  </a:tabLst>
                </a:pPr>
                <a:r>
                  <a:rPr lang="en-US" sz="900" b="1" dirty="0">
                    <a:solidFill>
                      <a:srgbClr val="000000"/>
                    </a:solidFill>
                    <a:latin typeface="Arial" panose="020B0604020202020204" pitchFamily="34" charset="0"/>
                    <a:cs typeface="Arial" panose="020B0604020202020204" pitchFamily="34" charset="0"/>
                  </a:rPr>
                  <a:t>SCL</a:t>
                </a:r>
              </a:p>
              <a:p>
                <a:pPr marL="234950" indent="-234950">
                  <a:buFont typeface="Arial" panose="020B0604020202020204" pitchFamily="34" charset="0"/>
                  <a:buChar char="•"/>
                  <a:tabLst>
                    <a:tab pos="225425" algn="l"/>
                  </a:tabLst>
                </a:pPr>
                <a:r>
                  <a:rPr lang="en-US" sz="900" dirty="0">
                    <a:solidFill>
                      <a:srgbClr val="002060"/>
                    </a:solidFill>
                    <a:latin typeface="Arial" panose="020B0604020202020204" pitchFamily="34" charset="0"/>
                    <a:cs typeface="Arial" panose="020B0604020202020204" pitchFamily="34" charset="0"/>
                  </a:rPr>
                  <a:t>Add 7 cryomodules </a:t>
                </a:r>
                <a:br>
                  <a:rPr lang="en-US" sz="900" dirty="0">
                    <a:solidFill>
                      <a:srgbClr val="002060"/>
                    </a:solidFill>
                    <a:latin typeface="Arial" panose="020B0604020202020204" pitchFamily="34" charset="0"/>
                    <a:cs typeface="Arial" panose="020B0604020202020204" pitchFamily="34" charset="0"/>
                  </a:rPr>
                </a:br>
                <a:r>
                  <a:rPr lang="en-US" sz="900" dirty="0">
                    <a:solidFill>
                      <a:srgbClr val="002060"/>
                    </a:solidFill>
                    <a:latin typeface="Arial" panose="020B0604020202020204" pitchFamily="34" charset="0"/>
                    <a:cs typeface="Arial" panose="020B0604020202020204" pitchFamily="34" charset="0"/>
                  </a:rPr>
                  <a:t>(28 cavities)</a:t>
                </a:r>
              </a:p>
              <a:p>
                <a:pPr marL="234950" indent="-234950">
                  <a:buFont typeface="Arial" panose="020B0604020202020204" pitchFamily="34" charset="0"/>
                  <a:buChar char="•"/>
                  <a:tabLst>
                    <a:tab pos="225425" algn="l"/>
                  </a:tabLst>
                </a:pPr>
                <a:r>
                  <a:rPr lang="en-US" sz="900" dirty="0">
                    <a:solidFill>
                      <a:srgbClr val="002060"/>
                    </a:solidFill>
                    <a:latin typeface="Arial" panose="020B0604020202020204" pitchFamily="34" charset="0"/>
                    <a:cs typeface="Arial" panose="020B0604020202020204" pitchFamily="34" charset="0"/>
                  </a:rPr>
                  <a:t>Add 28 klystrons and 3 modulators</a:t>
                </a:r>
              </a:p>
            </p:txBody>
          </p:sp>
          <p:sp>
            <p:nvSpPr>
              <p:cNvPr id="142" name="Rectangle 141">
                <a:extLst>
                  <a:ext uri="{FF2B5EF4-FFF2-40B4-BE49-F238E27FC236}">
                    <a16:creationId xmlns:a16="http://schemas.microsoft.com/office/drawing/2014/main" id="{5EF698E7-DDB4-9E45-AEBB-E407720626D1}"/>
                  </a:ext>
                </a:extLst>
              </p:cNvPr>
              <p:cNvSpPr/>
              <p:nvPr/>
            </p:nvSpPr>
            <p:spPr>
              <a:xfrm>
                <a:off x="2644099" y="3263931"/>
                <a:ext cx="2518577" cy="784830"/>
              </a:xfrm>
              <a:prstGeom prst="rect">
                <a:avLst/>
              </a:prstGeom>
              <a:ln>
                <a:solidFill>
                  <a:srgbClr val="000000"/>
                </a:solidFill>
              </a:ln>
            </p:spPr>
            <p:txBody>
              <a:bodyPr wrap="square">
                <a:spAutoFit/>
              </a:bodyPr>
              <a:lstStyle/>
              <a:p>
                <a:pPr>
                  <a:tabLst>
                    <a:tab pos="457200" algn="l"/>
                  </a:tabLst>
                </a:pPr>
                <a:r>
                  <a:rPr lang="en-US" sz="900" b="1" dirty="0">
                    <a:solidFill>
                      <a:srgbClr val="000000"/>
                    </a:solidFill>
                    <a:latin typeface="Arial" panose="020B0604020202020204" pitchFamily="34" charset="0"/>
                    <a:cs typeface="Arial" panose="020B0604020202020204" pitchFamily="34" charset="0"/>
                  </a:rPr>
                  <a:t>RING INJECTION</a:t>
                </a:r>
              </a:p>
              <a:p>
                <a:pPr marL="234950" indent="-234950">
                  <a:buFont typeface="Arial" panose="020B0604020202020204" pitchFamily="34" charset="0"/>
                  <a:buChar char="•"/>
                  <a:tabLst>
                    <a:tab pos="457200" algn="l"/>
                  </a:tabLst>
                </a:pPr>
                <a:r>
                  <a:rPr lang="en-US" sz="900" dirty="0">
                    <a:solidFill>
                      <a:srgbClr val="002060"/>
                    </a:solidFill>
                    <a:latin typeface="Arial" panose="020B0604020202020204" pitchFamily="34" charset="0"/>
                    <a:cs typeface="Arial" panose="020B0604020202020204" pitchFamily="34" charset="0"/>
                  </a:rPr>
                  <a:t>Replace 2 chicane magnets</a:t>
                </a:r>
              </a:p>
              <a:p>
                <a:pPr marL="234950" indent="-234950">
                  <a:buFont typeface="Arial" panose="020B0604020202020204" pitchFamily="34" charset="0"/>
                  <a:buChar char="•"/>
                  <a:tabLst>
                    <a:tab pos="457200" algn="l"/>
                  </a:tabLst>
                </a:pPr>
                <a:r>
                  <a:rPr lang="en-US" sz="900" dirty="0">
                    <a:solidFill>
                      <a:srgbClr val="002060"/>
                    </a:solidFill>
                    <a:latin typeface="Arial" panose="020B0604020202020204" pitchFamily="34" charset="0"/>
                    <a:cs typeface="Arial" panose="020B0604020202020204" pitchFamily="34" charset="0"/>
                  </a:rPr>
                  <a:t>Replace inj. dump septum magnet</a:t>
                </a:r>
              </a:p>
              <a:p>
                <a:pPr marL="234950" indent="-234950">
                  <a:buFont typeface="Arial" panose="020B0604020202020204" pitchFamily="34" charset="0"/>
                  <a:buChar char="•"/>
                  <a:tabLst>
                    <a:tab pos="457200" algn="l"/>
                  </a:tabLst>
                </a:pPr>
                <a:r>
                  <a:rPr lang="en-US" sz="900" dirty="0">
                    <a:solidFill>
                      <a:srgbClr val="002060"/>
                    </a:solidFill>
                    <a:latin typeface="Arial" panose="020B0604020202020204" pitchFamily="34" charset="0"/>
                    <a:cs typeface="Arial" panose="020B0604020202020204" pitchFamily="34" charset="0"/>
                  </a:rPr>
                  <a:t>Upgrade 8 inj. kickers</a:t>
                </a:r>
              </a:p>
              <a:p>
                <a:pPr marL="234950" indent="-234950">
                  <a:buFont typeface="Arial" panose="020B0604020202020204" pitchFamily="34" charset="0"/>
                  <a:buChar char="•"/>
                  <a:tabLst>
                    <a:tab pos="457200" algn="l"/>
                  </a:tabLst>
                </a:pPr>
                <a:r>
                  <a:rPr lang="en-US" sz="900" dirty="0">
                    <a:solidFill>
                      <a:srgbClr val="002060"/>
                    </a:solidFill>
                    <a:latin typeface="Arial" panose="020B0604020202020204" pitchFamily="34" charset="0"/>
                    <a:cs typeface="Arial" panose="020B0604020202020204" pitchFamily="34" charset="0"/>
                  </a:rPr>
                  <a:t>Add quad magnet to inj. dump beam line</a:t>
                </a:r>
              </a:p>
            </p:txBody>
          </p:sp>
          <p:sp>
            <p:nvSpPr>
              <p:cNvPr id="143" name="Rectangle 142">
                <a:extLst>
                  <a:ext uri="{FF2B5EF4-FFF2-40B4-BE49-F238E27FC236}">
                    <a16:creationId xmlns:a16="http://schemas.microsoft.com/office/drawing/2014/main" id="{75DC44A4-719F-684F-811D-E2B02E158DA2}"/>
                  </a:ext>
                </a:extLst>
              </p:cNvPr>
              <p:cNvSpPr/>
              <p:nvPr/>
            </p:nvSpPr>
            <p:spPr>
              <a:xfrm>
                <a:off x="5131264" y="5761554"/>
                <a:ext cx="1854489" cy="507831"/>
              </a:xfrm>
              <a:prstGeom prst="rect">
                <a:avLst/>
              </a:prstGeom>
              <a:ln>
                <a:solidFill>
                  <a:srgbClr val="000000"/>
                </a:solidFill>
              </a:ln>
            </p:spPr>
            <p:txBody>
              <a:bodyPr wrap="square">
                <a:spAutoFit/>
              </a:bodyPr>
              <a:lstStyle/>
              <a:p>
                <a:pPr>
                  <a:tabLst>
                    <a:tab pos="457200" algn="l"/>
                  </a:tabLst>
                </a:pPr>
                <a:r>
                  <a:rPr lang="en-US" sz="900" b="1" dirty="0">
                    <a:solidFill>
                      <a:srgbClr val="000000"/>
                    </a:solidFill>
                    <a:latin typeface="Arial" panose="020B0604020202020204" pitchFamily="34" charset="0"/>
                    <a:cs typeface="Arial" panose="020B0604020202020204" pitchFamily="34" charset="0"/>
                  </a:rPr>
                  <a:t>TARGET</a:t>
                </a:r>
              </a:p>
              <a:p>
                <a:pPr marL="234950" indent="-234950">
                  <a:buFont typeface="Arial" panose="020B0604020202020204" pitchFamily="34" charset="0"/>
                  <a:buChar char="•"/>
                  <a:tabLst>
                    <a:tab pos="225425" algn="l"/>
                  </a:tabLst>
                </a:pPr>
                <a:r>
                  <a:rPr lang="en-US" sz="900" dirty="0">
                    <a:solidFill>
                      <a:srgbClr val="002060"/>
                    </a:solidFill>
                    <a:latin typeface="Arial" panose="020B0604020202020204" pitchFamily="34" charset="0"/>
                    <a:cs typeface="Arial" panose="020B0604020202020204" pitchFamily="34" charset="0"/>
                  </a:rPr>
                  <a:t>Increase power capability from 1.4 to 2.0 MW</a:t>
                </a:r>
              </a:p>
            </p:txBody>
          </p:sp>
          <p:cxnSp>
            <p:nvCxnSpPr>
              <p:cNvPr id="145" name="Straight Arrow Connector 144">
                <a:extLst>
                  <a:ext uri="{FF2B5EF4-FFF2-40B4-BE49-F238E27FC236}">
                    <a16:creationId xmlns:a16="http://schemas.microsoft.com/office/drawing/2014/main" id="{FB70A5E2-9935-AD40-9D0E-DD795CBE34FE}"/>
                  </a:ext>
                </a:extLst>
              </p:cNvPr>
              <p:cNvCxnSpPr>
                <a:cxnSpLocks/>
              </p:cNvCxnSpPr>
              <p:nvPr/>
            </p:nvCxnSpPr>
            <p:spPr>
              <a:xfrm>
                <a:off x="2927233" y="4630056"/>
                <a:ext cx="7455" cy="395821"/>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a:extLst>
                  <a:ext uri="{FF2B5EF4-FFF2-40B4-BE49-F238E27FC236}">
                    <a16:creationId xmlns:a16="http://schemas.microsoft.com/office/drawing/2014/main" id="{355AF769-B156-D640-B848-AE1383D11DB5}"/>
                  </a:ext>
                </a:extLst>
              </p:cNvPr>
              <p:cNvCxnSpPr>
                <a:cxnSpLocks/>
                <a:stCxn id="142" idx="3"/>
              </p:cNvCxnSpPr>
              <p:nvPr/>
            </p:nvCxnSpPr>
            <p:spPr>
              <a:xfrm>
                <a:off x="5162676" y="3656346"/>
                <a:ext cx="335099" cy="552769"/>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EE55AAAC-FB5C-FA4C-B173-6E88096815FF}"/>
                  </a:ext>
                </a:extLst>
              </p:cNvPr>
              <p:cNvCxnSpPr>
                <a:cxnSpLocks/>
              </p:cNvCxnSpPr>
              <p:nvPr/>
            </p:nvCxnSpPr>
            <p:spPr>
              <a:xfrm>
                <a:off x="4561133" y="4902053"/>
                <a:ext cx="0" cy="121261"/>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8807B689-0628-8C4A-947D-C007A37591CE}"/>
                  </a:ext>
                </a:extLst>
              </p:cNvPr>
              <p:cNvCxnSpPr>
                <a:cxnSpLocks/>
              </p:cNvCxnSpPr>
              <p:nvPr/>
            </p:nvCxnSpPr>
            <p:spPr>
              <a:xfrm flipV="1">
                <a:off x="6119374" y="5223641"/>
                <a:ext cx="425378" cy="522839"/>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52" name="Freeform 151">
                <a:extLst>
                  <a:ext uri="{FF2B5EF4-FFF2-40B4-BE49-F238E27FC236}">
                    <a16:creationId xmlns:a16="http://schemas.microsoft.com/office/drawing/2014/main" id="{63F6247D-21F3-E640-ADFD-EDCADA89F5D1}"/>
                  </a:ext>
                </a:extLst>
              </p:cNvPr>
              <p:cNvSpPr/>
              <p:nvPr/>
            </p:nvSpPr>
            <p:spPr>
              <a:xfrm>
                <a:off x="6390269" y="4937335"/>
                <a:ext cx="154483" cy="39220"/>
              </a:xfrm>
              <a:custGeom>
                <a:avLst/>
                <a:gdLst>
                  <a:gd name="connsiteX0" fmla="*/ 0 w 304800"/>
                  <a:gd name="connsiteY0" fmla="*/ 0 h 115747"/>
                  <a:gd name="connsiteX1" fmla="*/ 304800 w 304800"/>
                  <a:gd name="connsiteY1" fmla="*/ 115747 h 115747"/>
                </a:gdLst>
                <a:ahLst/>
                <a:cxnLst>
                  <a:cxn ang="0">
                    <a:pos x="connsiteX0" y="connsiteY0"/>
                  </a:cxn>
                  <a:cxn ang="0">
                    <a:pos x="connsiteX1" y="connsiteY1"/>
                  </a:cxn>
                </a:cxnLst>
                <a:rect l="l" t="t" r="r" b="b"/>
                <a:pathLst>
                  <a:path w="304800" h="115747">
                    <a:moveTo>
                      <a:pt x="0" y="0"/>
                    </a:moveTo>
                    <a:lnTo>
                      <a:pt x="304800" y="115747"/>
                    </a:lnTo>
                  </a:path>
                </a:pathLst>
              </a:custGeom>
              <a:no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56" name="Rectangle 155">
                <a:extLst>
                  <a:ext uri="{FF2B5EF4-FFF2-40B4-BE49-F238E27FC236}">
                    <a16:creationId xmlns:a16="http://schemas.microsoft.com/office/drawing/2014/main" id="{38FA737A-F445-1E4A-A543-4415F7DD07DA}"/>
                  </a:ext>
                </a:extLst>
              </p:cNvPr>
              <p:cNvSpPr/>
              <p:nvPr/>
            </p:nvSpPr>
            <p:spPr>
              <a:xfrm>
                <a:off x="3718546" y="5324277"/>
                <a:ext cx="2029925" cy="369332"/>
              </a:xfrm>
              <a:prstGeom prst="rect">
                <a:avLst/>
              </a:prstGeom>
              <a:ln>
                <a:solidFill>
                  <a:srgbClr val="000000"/>
                </a:solidFill>
              </a:ln>
            </p:spPr>
            <p:txBody>
              <a:bodyPr wrap="square">
                <a:spAutoFit/>
              </a:bodyPr>
              <a:lstStyle/>
              <a:p>
                <a:pPr>
                  <a:tabLst>
                    <a:tab pos="457200" algn="l"/>
                  </a:tabLst>
                </a:pPr>
                <a:r>
                  <a:rPr lang="en-US" sz="900" b="1" dirty="0">
                    <a:solidFill>
                      <a:srgbClr val="000000"/>
                    </a:solidFill>
                    <a:latin typeface="Arial" panose="020B0604020202020204" pitchFamily="34" charset="0"/>
                    <a:cs typeface="Arial" panose="020B0604020202020204" pitchFamily="34" charset="0"/>
                  </a:rPr>
                  <a:t>RING UTILITIES</a:t>
                </a:r>
              </a:p>
              <a:p>
                <a:pPr marL="234950" indent="-234950">
                  <a:buFont typeface="Arial" panose="020B0604020202020204" pitchFamily="34" charset="0"/>
                  <a:buChar char="•"/>
                  <a:tabLst>
                    <a:tab pos="225425" algn="l"/>
                  </a:tabLst>
                </a:pPr>
                <a:r>
                  <a:rPr lang="en-US" sz="900" dirty="0">
                    <a:solidFill>
                      <a:srgbClr val="002060"/>
                    </a:solidFill>
                    <a:latin typeface="Arial" panose="020B0604020202020204" pitchFamily="34" charset="0"/>
                    <a:cs typeface="Arial" panose="020B0604020202020204" pitchFamily="34" charset="0"/>
                  </a:rPr>
                  <a:t>Increase water cooling capacity</a:t>
                </a:r>
              </a:p>
            </p:txBody>
          </p:sp>
          <p:cxnSp>
            <p:nvCxnSpPr>
              <p:cNvPr id="157" name="Straight Arrow Connector 156">
                <a:extLst>
                  <a:ext uri="{FF2B5EF4-FFF2-40B4-BE49-F238E27FC236}">
                    <a16:creationId xmlns:a16="http://schemas.microsoft.com/office/drawing/2014/main" id="{0C3D5B1B-A337-3048-8A21-B6CB20F3747F}"/>
                  </a:ext>
                </a:extLst>
              </p:cNvPr>
              <p:cNvCxnSpPr>
                <a:cxnSpLocks/>
              </p:cNvCxnSpPr>
              <p:nvPr/>
            </p:nvCxnSpPr>
            <p:spPr>
              <a:xfrm flipV="1">
                <a:off x="5515116" y="4641428"/>
                <a:ext cx="201104" cy="68285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pic>
          <p:nvPicPr>
            <p:cNvPr id="114" name="Picture 1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359" y="6204692"/>
              <a:ext cx="1720276" cy="430068"/>
            </a:xfrm>
            <a:prstGeom prst="rect">
              <a:avLst/>
            </a:prstGeom>
          </p:spPr>
        </p:pic>
        <p:cxnSp>
          <p:nvCxnSpPr>
            <p:cNvPr id="155" name="Straight Arrow Connector 154">
              <a:extLst>
                <a:ext uri="{FF2B5EF4-FFF2-40B4-BE49-F238E27FC236}">
                  <a16:creationId xmlns:a16="http://schemas.microsoft.com/office/drawing/2014/main" id="{1B855433-1DBD-BC4F-8BA8-0B6CB21D6645}"/>
                </a:ext>
              </a:extLst>
            </p:cNvPr>
            <p:cNvCxnSpPr>
              <a:cxnSpLocks/>
            </p:cNvCxnSpPr>
            <p:nvPr/>
          </p:nvCxnSpPr>
          <p:spPr>
            <a:xfrm flipH="1">
              <a:off x="4365407" y="3965742"/>
              <a:ext cx="319359" cy="57758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40" name="Rectangle 139">
              <a:extLst>
                <a:ext uri="{FF2B5EF4-FFF2-40B4-BE49-F238E27FC236}">
                  <a16:creationId xmlns:a16="http://schemas.microsoft.com/office/drawing/2014/main" id="{5BC68FEB-B1E9-5C48-95F8-0C2F5842C023}"/>
                </a:ext>
              </a:extLst>
            </p:cNvPr>
            <p:cNvSpPr/>
            <p:nvPr/>
          </p:nvSpPr>
          <p:spPr>
            <a:xfrm>
              <a:off x="5201119" y="3994036"/>
              <a:ext cx="2772781" cy="784830"/>
            </a:xfrm>
            <a:prstGeom prst="rect">
              <a:avLst/>
            </a:prstGeom>
            <a:ln>
              <a:solidFill>
                <a:srgbClr val="002060"/>
              </a:solidFill>
            </a:ln>
          </p:spPr>
          <p:txBody>
            <a:bodyPr wrap="square">
              <a:spAutoFit/>
            </a:bodyPr>
            <a:lstStyle/>
            <a:p>
              <a:pPr>
                <a:tabLst>
                  <a:tab pos="457200" algn="l"/>
                </a:tabLst>
              </a:pPr>
              <a:r>
                <a:rPr lang="en-US" sz="900" b="1" dirty="0">
                  <a:latin typeface="Arial" panose="020B0604020202020204" pitchFamily="34" charset="0"/>
                  <a:cs typeface="Arial" panose="020B0604020202020204" pitchFamily="34" charset="0"/>
                </a:rPr>
                <a:t>RING EXTRACTION</a:t>
              </a:r>
            </a:p>
            <a:p>
              <a:pPr marL="234950" indent="-234950">
                <a:buFont typeface="Arial" panose="020B0604020202020204" pitchFamily="34" charset="0"/>
                <a:buChar char="•"/>
                <a:tabLst>
                  <a:tab pos="457200" algn="l"/>
                </a:tabLst>
              </a:pPr>
              <a:r>
                <a:rPr lang="en-US" sz="900" dirty="0">
                  <a:solidFill>
                    <a:srgbClr val="002060"/>
                  </a:solidFill>
                  <a:latin typeface="Arial" panose="020B0604020202020204" pitchFamily="34" charset="0"/>
                  <a:cs typeface="Arial" panose="020B0604020202020204" pitchFamily="34" charset="0"/>
                </a:rPr>
                <a:t>Add 2 more kickers to the existing 14 kickers. </a:t>
              </a:r>
            </a:p>
            <a:p>
              <a:pPr marL="234950" indent="-234950">
                <a:buFont typeface="Arial" panose="020B0604020202020204" pitchFamily="34" charset="0"/>
                <a:buChar char="•"/>
                <a:tabLst>
                  <a:tab pos="457200" algn="l"/>
                </a:tabLst>
              </a:pPr>
              <a:r>
                <a:rPr lang="en-US" sz="900" dirty="0">
                  <a:solidFill>
                    <a:srgbClr val="002060"/>
                  </a:solidFill>
                  <a:latin typeface="Arial" panose="020B0604020202020204" pitchFamily="34" charset="0"/>
                  <a:cs typeface="Arial" panose="020B0604020202020204" pitchFamily="34" charset="0"/>
                </a:rPr>
                <a:t>But there is another way: to upgrade the voltage capability of the existing 14 kickers -- prototype testing is in progress.</a:t>
              </a:r>
            </a:p>
          </p:txBody>
        </p:sp>
        <p:cxnSp>
          <p:nvCxnSpPr>
            <p:cNvPr id="150" name="Straight Arrow Connector 149">
              <a:extLst>
                <a:ext uri="{FF2B5EF4-FFF2-40B4-BE49-F238E27FC236}">
                  <a16:creationId xmlns:a16="http://schemas.microsoft.com/office/drawing/2014/main" id="{C4B9171E-F80D-C643-85CF-7759CE2E9DC7}"/>
                </a:ext>
              </a:extLst>
            </p:cNvPr>
            <p:cNvCxnSpPr>
              <a:cxnSpLocks/>
            </p:cNvCxnSpPr>
            <p:nvPr/>
          </p:nvCxnSpPr>
          <p:spPr>
            <a:xfrm flipH="1">
              <a:off x="4912151" y="4439018"/>
              <a:ext cx="288968" cy="313937"/>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a:extLst>
                <a:ext uri="{FF2B5EF4-FFF2-40B4-BE49-F238E27FC236}">
                  <a16:creationId xmlns:a16="http://schemas.microsoft.com/office/drawing/2014/main" id="{22C34CD6-CBBA-9A4D-A9AF-2B649BCC0122}"/>
                </a:ext>
              </a:extLst>
            </p:cNvPr>
            <p:cNvCxnSpPr>
              <a:cxnSpLocks/>
              <a:endCxn id="153" idx="3"/>
            </p:cNvCxnSpPr>
            <p:nvPr/>
          </p:nvCxnSpPr>
          <p:spPr>
            <a:xfrm flipH="1" flipV="1">
              <a:off x="5165478" y="5211720"/>
              <a:ext cx="927096" cy="511198"/>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66043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7505" y="261037"/>
            <a:ext cx="124239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J-PARC</a:t>
            </a:r>
          </a:p>
        </p:txBody>
      </p:sp>
      <p:sp>
        <p:nvSpPr>
          <p:cNvPr id="2" name="TextBox 1"/>
          <p:cNvSpPr txBox="1"/>
          <p:nvPr/>
        </p:nvSpPr>
        <p:spPr>
          <a:xfrm>
            <a:off x="4190477" y="630369"/>
            <a:ext cx="4682463" cy="353943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The J-PARC proton beam is accelerated by a series of accelerators, which consists of:</a:t>
            </a:r>
          </a:p>
          <a:p>
            <a:pPr marL="742950" lvl="1" indent="-285750">
              <a:buFont typeface="Symbol" panose="05050102010706020507" pitchFamily="18" charset="2"/>
              <a:buChar char="-"/>
            </a:pPr>
            <a:endParaRPr lang="en-GB" sz="1600" dirty="0">
              <a:latin typeface="Arial" panose="020B0604020202020204" pitchFamily="34" charset="0"/>
              <a:cs typeface="Arial" panose="020B0604020202020204" pitchFamily="34" charset="0"/>
            </a:endParaRPr>
          </a:p>
          <a:p>
            <a:pPr marL="742950" lvl="1" indent="-285750">
              <a:buFont typeface="Symbol" panose="05050102010706020507" pitchFamily="18" charset="2"/>
              <a:buChar char="-"/>
            </a:pPr>
            <a:r>
              <a:rPr lang="en-GB" sz="1600" dirty="0">
                <a:latin typeface="Arial" panose="020B0604020202020204" pitchFamily="34" charset="0"/>
                <a:cs typeface="Arial" panose="020B0604020202020204" pitchFamily="34" charset="0"/>
              </a:rPr>
              <a:t>400 MeV H</a:t>
            </a:r>
            <a:r>
              <a:rPr lang="en-GB" sz="1600" baseline="30000" dirty="0">
                <a:latin typeface="Arial" panose="020B0604020202020204" pitchFamily="34" charset="0"/>
                <a:cs typeface="Arial" panose="020B0604020202020204" pitchFamily="34" charset="0"/>
                <a:sym typeface="Symbol" panose="05050102010706020507" pitchFamily="18" charset="2"/>
              </a:rPr>
              <a:t></a:t>
            </a:r>
            <a:r>
              <a:rPr lang="en-GB" sz="1600" dirty="0">
                <a:latin typeface="Arial" panose="020B0604020202020204" pitchFamily="34" charset="0"/>
                <a:cs typeface="Arial" panose="020B0604020202020204" pitchFamily="34" charset="0"/>
              </a:rPr>
              <a:t> linear accelerator</a:t>
            </a:r>
          </a:p>
          <a:p>
            <a:pPr marL="742950" lvl="1" indent="-285750">
              <a:buFont typeface="Symbol" panose="05050102010706020507" pitchFamily="18" charset="2"/>
              <a:buChar char="-"/>
            </a:pPr>
            <a:r>
              <a:rPr lang="en-GB" sz="1600" dirty="0">
                <a:latin typeface="Arial" panose="020B0604020202020204" pitchFamily="34" charset="0"/>
                <a:cs typeface="Arial" panose="020B0604020202020204" pitchFamily="34" charset="0"/>
              </a:rPr>
              <a:t>3.2 GeV rapid cycling synchrotron (RCS)</a:t>
            </a:r>
          </a:p>
          <a:p>
            <a:pPr marL="742950" lvl="1" indent="-285750">
              <a:buFont typeface="Symbol" panose="05050102010706020507" pitchFamily="18" charset="2"/>
              <a:buChar char="-"/>
            </a:pPr>
            <a:r>
              <a:rPr lang="en-GB" sz="1600" dirty="0">
                <a:latin typeface="Arial" panose="020B0604020202020204" pitchFamily="34" charset="0"/>
                <a:cs typeface="Arial" panose="020B0604020202020204" pitchFamily="34" charset="0"/>
              </a:rPr>
              <a:t>50 GeV main ring (MR)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J-PARC have successfully demonstrated stable operation of the Materials and Life Science Experimental Facility at 1 MW from the RCS, but with duration limited by target performance.</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Plans for second target station.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64" y="3543304"/>
            <a:ext cx="3471323" cy="217391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164" y="1024864"/>
            <a:ext cx="3456640" cy="219496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 y="6043286"/>
            <a:ext cx="1933575" cy="7905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6439" y="4351338"/>
            <a:ext cx="4556501" cy="1898542"/>
          </a:xfrm>
          <a:prstGeom prst="rect">
            <a:avLst/>
          </a:prstGeom>
        </p:spPr>
      </p:pic>
    </p:spTree>
    <p:extLst>
      <p:ext uri="{BB962C8B-B14F-4D97-AF65-F5344CB8AC3E}">
        <p14:creationId xmlns:p14="http://schemas.microsoft.com/office/powerpoint/2010/main" val="2177394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810" y="250550"/>
            <a:ext cx="819057"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CSNS</a:t>
            </a:r>
          </a:p>
        </p:txBody>
      </p:sp>
      <p:sp>
        <p:nvSpPr>
          <p:cNvPr id="14" name="TextBox 13"/>
          <p:cNvSpPr txBox="1"/>
          <p:nvPr/>
        </p:nvSpPr>
        <p:spPr>
          <a:xfrm>
            <a:off x="4254333" y="934974"/>
            <a:ext cx="4516433" cy="2139047"/>
          </a:xfrm>
          <a:prstGeom prst="rect">
            <a:avLst/>
          </a:prstGeom>
          <a:noFill/>
        </p:spPr>
        <p:txBody>
          <a:bodyPr wrap="square" rtlCol="0">
            <a:spAutoFit/>
          </a:bodyPr>
          <a:lstStyle/>
          <a:p>
            <a:pPr marL="285750" indent="-285750" algn="just" fontAlgn="base">
              <a:spcBef>
                <a:spcPct val="0"/>
              </a:spcBef>
              <a:spcAft>
                <a:spcPts val="600"/>
              </a:spcAft>
              <a:buFont typeface="Arial" panose="020B0604020202020204" pitchFamily="34" charset="0"/>
              <a:buChar char="•"/>
            </a:pPr>
            <a:r>
              <a:rPr lang="en-GB" sz="1600" dirty="0">
                <a:solidFill>
                  <a:srgbClr val="000000"/>
                </a:solidFill>
                <a:latin typeface="Arial" charset="0"/>
                <a:ea typeface="宋体" pitchFamily="2" charset="-122"/>
              </a:rPr>
              <a:t>The China Spallation Neutron Source (CSNS) conducted beam commissioning from 3 – 28 February 2020, achieving the design goal of 100 kW 18 months ahead of schedule. Since then it has conducted stable operations at 100 kW. </a:t>
            </a:r>
          </a:p>
          <a:p>
            <a:pPr marL="285750" indent="-285750" algn="just" fontAlgn="base">
              <a:spcBef>
                <a:spcPct val="0"/>
              </a:spcBef>
              <a:spcAft>
                <a:spcPts val="600"/>
              </a:spcAft>
              <a:buFont typeface="Arial" panose="020B0604020202020204" pitchFamily="34" charset="0"/>
              <a:buChar char="•"/>
            </a:pPr>
            <a:r>
              <a:rPr lang="en-GB" sz="1600" dirty="0">
                <a:solidFill>
                  <a:srgbClr val="000000"/>
                </a:solidFill>
                <a:latin typeface="Arial" charset="0"/>
                <a:ea typeface="宋体" pitchFamily="2" charset="-122"/>
              </a:rPr>
              <a:t>Now planning CSNS-II – upgrade to 500 kW and two target stations.</a:t>
            </a:r>
          </a:p>
        </p:txBody>
      </p:sp>
      <p:pic>
        <p:nvPicPr>
          <p:cNvPr id="16" name="图片 8" descr="航拍图.jpg"/>
          <p:cNvPicPr>
            <a:picLocks noChangeAspect="1"/>
          </p:cNvPicPr>
          <p:nvPr/>
        </p:nvPicPr>
        <p:blipFill>
          <a:blip r:embed="rId2" cstate="print"/>
          <a:stretch>
            <a:fillRect/>
          </a:stretch>
        </p:blipFill>
        <p:spPr>
          <a:xfrm>
            <a:off x="631597" y="3830614"/>
            <a:ext cx="3622736" cy="22208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25" y="934974"/>
            <a:ext cx="3697808" cy="258054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254" y="6121063"/>
            <a:ext cx="3045744" cy="51062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0636" y="3955564"/>
            <a:ext cx="3792400" cy="1735024"/>
          </a:xfrm>
          <a:prstGeom prst="rect">
            <a:avLst/>
          </a:prstGeom>
        </p:spPr>
      </p:pic>
    </p:spTree>
    <p:extLst>
      <p:ext uri="{BB962C8B-B14F-4D97-AF65-F5344CB8AC3E}">
        <p14:creationId xmlns:p14="http://schemas.microsoft.com/office/powerpoint/2010/main" val="1962046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2379" y="3018407"/>
            <a:ext cx="1611340" cy="830997"/>
          </a:xfrm>
          <a:prstGeom prst="rect">
            <a:avLst/>
          </a:prstGeom>
          <a:noFill/>
        </p:spPr>
        <p:txBody>
          <a:bodyPr wrap="none" rtlCol="0">
            <a:spAutoFit/>
          </a:bodyPr>
          <a:lstStyle/>
          <a:p>
            <a:pPr algn="ctr"/>
            <a:r>
              <a:rPr lang="en-GB" sz="4800" b="1" dirty="0"/>
              <a:t>ISIS-II</a:t>
            </a:r>
          </a:p>
        </p:txBody>
      </p:sp>
    </p:spTree>
    <p:extLst>
      <p:ext uri="{BB962C8B-B14F-4D97-AF65-F5344CB8AC3E}">
        <p14:creationId xmlns:p14="http://schemas.microsoft.com/office/powerpoint/2010/main" val="2036248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57810" y="269600"/>
            <a:ext cx="337455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Purpose and Business Case</a:t>
            </a:r>
          </a:p>
        </p:txBody>
      </p:sp>
      <p:sp>
        <p:nvSpPr>
          <p:cNvPr id="13" name="Content Placeholder 2"/>
          <p:cNvSpPr txBox="1">
            <a:spLocks/>
          </p:cNvSpPr>
          <p:nvPr/>
        </p:nvSpPr>
        <p:spPr>
          <a:xfrm>
            <a:off x="763866" y="2054234"/>
            <a:ext cx="3267433" cy="2524641"/>
          </a:xfrm>
          <a:prstGeom prst="rect">
            <a:avLst/>
          </a:prstGeom>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latin typeface="Arial" panose="020B0604020202020204" pitchFamily="34" charset="0"/>
                <a:cs typeface="Arial" panose="020B0604020202020204" pitchFamily="34" charset="0"/>
              </a:rPr>
              <a:t>Europe (including the UK) is a world leader in neutron-based science</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Potential for a European neutron drought in the coming decade with reactor-based sources being shut down because of regulatory issues</a:t>
            </a:r>
          </a:p>
          <a:p>
            <a:r>
              <a:rPr lang="en-GB" sz="1600" dirty="0">
                <a:latin typeface="Arial" panose="020B0604020202020204" pitchFamily="34" charset="0"/>
                <a:cs typeface="Arial" panose="020B0604020202020204" pitchFamily="34" charset="0"/>
              </a:rPr>
              <a:t>ILL will not run beyond 2034</a:t>
            </a:r>
          </a:p>
        </p:txBody>
      </p:sp>
      <p:pic>
        <p:nvPicPr>
          <p:cNvPr id="15" name="Picture 14"/>
          <p:cNvPicPr>
            <a:picLocks noChangeAspect="1"/>
          </p:cNvPicPr>
          <p:nvPr/>
        </p:nvPicPr>
        <p:blipFill rotWithShape="1">
          <a:blip r:embed="rId2"/>
          <a:srcRect t="2469"/>
          <a:stretch/>
        </p:blipFill>
        <p:spPr>
          <a:xfrm>
            <a:off x="4500811" y="1647863"/>
            <a:ext cx="3336150" cy="41718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Tree>
    <p:extLst>
      <p:ext uri="{BB962C8B-B14F-4D97-AF65-F5344CB8AC3E}">
        <p14:creationId xmlns:p14="http://schemas.microsoft.com/office/powerpoint/2010/main" val="3798883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7810" y="269600"/>
            <a:ext cx="337455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Purpose and Business Case</a:t>
            </a:r>
          </a:p>
        </p:txBody>
      </p:sp>
      <p:sp>
        <p:nvSpPr>
          <p:cNvPr id="7" name="Content Placeholder 2"/>
          <p:cNvSpPr txBox="1">
            <a:spLocks/>
          </p:cNvSpPr>
          <p:nvPr/>
        </p:nvSpPr>
        <p:spPr>
          <a:xfrm>
            <a:off x="573657" y="1152678"/>
            <a:ext cx="7851475" cy="4283998"/>
          </a:xfrm>
          <a:prstGeom prst="rect">
            <a:avLst/>
          </a:prstGeom>
        </p:spPr>
        <p:txBody>
          <a:bodyPr>
            <a:normAutofit fontScale="850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b="1" dirty="0">
                <a:latin typeface="Arial" panose="020B0604020202020204" pitchFamily="34" charset="0"/>
                <a:cs typeface="Arial" panose="020B0604020202020204" pitchFamily="34" charset="0"/>
              </a:rPr>
              <a:t>ESFRI Neutron Scattering Facilities in Europe Report</a:t>
            </a:r>
          </a:p>
          <a:p>
            <a:pPr marL="457200" lvl="1" indent="0">
              <a:buFont typeface="Arial" panose="020B0604020202020204" pitchFamily="34" charset="0"/>
              <a:buNone/>
            </a:pPr>
            <a:r>
              <a:rPr lang="en-GB" sz="1600" dirty="0">
                <a:latin typeface="Arial" panose="020B0604020202020204" pitchFamily="34" charset="0"/>
                <a:cs typeface="Arial" panose="020B0604020202020204" pitchFamily="34" charset="0"/>
              </a:rPr>
              <a:t>…</a:t>
            </a:r>
            <a:r>
              <a:rPr lang="en-GB" sz="1600" i="1" dirty="0">
                <a:latin typeface="Arial" panose="020B0604020202020204" pitchFamily="34" charset="0"/>
                <a:cs typeface="Arial" panose="020B0604020202020204" pitchFamily="34" charset="0"/>
              </a:rPr>
              <a:t>by far the most cost effective solution would therefore be to </a:t>
            </a:r>
            <a:r>
              <a:rPr lang="en-GB" sz="1600" i="1" dirty="0">
                <a:solidFill>
                  <a:schemeClr val="accent1"/>
                </a:solidFill>
                <a:latin typeface="Arial" panose="020B0604020202020204" pitchFamily="34" charset="0"/>
                <a:cs typeface="Arial" panose="020B0604020202020204" pitchFamily="34" charset="0"/>
              </a:rPr>
              <a:t>build a MW-class short pulse facility at ISIS</a:t>
            </a:r>
            <a:r>
              <a:rPr lang="en-GB" sz="1600" i="1" dirty="0">
                <a:latin typeface="Arial" panose="020B0604020202020204" pitchFamily="34" charset="0"/>
                <a:cs typeface="Arial" panose="020B0604020202020204" pitchFamily="34" charset="0"/>
              </a:rPr>
              <a:t>, reusing existing infrastructure and facilities as well as drawing upon on-site competences. The current facility could operate until the new facility is operational with its initial suite of instruments.</a:t>
            </a:r>
          </a:p>
          <a:p>
            <a:pPr marL="457200" lvl="1" indent="0">
              <a:buFont typeface="Arial" panose="020B0604020202020204" pitchFamily="34" charset="0"/>
              <a:buNone/>
            </a:pPr>
            <a:endParaRPr lang="en-GB" sz="1600" i="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600" b="1" dirty="0">
                <a:latin typeface="Arial" panose="020B0604020202020204" pitchFamily="34" charset="0"/>
                <a:cs typeface="Arial" panose="020B0604020202020204" pitchFamily="34" charset="0"/>
              </a:rPr>
              <a:t>STFC Accelerator Strategy Review</a:t>
            </a:r>
          </a:p>
          <a:p>
            <a:pPr lvl="1">
              <a:buFont typeface="Arial" panose="020B0604020202020204" pitchFamily="34" charset="0"/>
              <a:buChar char="•"/>
            </a:pPr>
            <a:r>
              <a:rPr lang="en-GB" sz="1600" i="1" dirty="0">
                <a:solidFill>
                  <a:schemeClr val="accent1"/>
                </a:solidFill>
                <a:latin typeface="Arial" panose="020B0604020202020204" pitchFamily="34" charset="0"/>
                <a:cs typeface="Arial" panose="020B0604020202020204" pitchFamily="34" charset="0"/>
              </a:rPr>
              <a:t>Investment in high power proton beams and targets </a:t>
            </a:r>
            <a:r>
              <a:rPr lang="en-GB" sz="1600" i="1" dirty="0">
                <a:latin typeface="Arial" panose="020B0604020202020204" pitchFamily="34" charset="0"/>
                <a:cs typeface="Arial" panose="020B0604020202020204" pitchFamily="34" charset="0"/>
              </a:rPr>
              <a:t>is recommended to support … neutron facilities research and development.</a:t>
            </a:r>
          </a:p>
          <a:p>
            <a:pPr lvl="1">
              <a:buFont typeface="Arial" panose="020B0604020202020204" pitchFamily="34" charset="0"/>
              <a:buChar char="•"/>
            </a:pPr>
            <a:r>
              <a:rPr lang="en-GB" sz="1600" i="1" dirty="0">
                <a:latin typeface="Arial" panose="020B0604020202020204" pitchFamily="34" charset="0"/>
                <a:cs typeface="Arial" panose="020B0604020202020204" pitchFamily="34" charset="0"/>
              </a:rPr>
              <a:t>Collaboration with international partners on </a:t>
            </a:r>
            <a:r>
              <a:rPr lang="en-GB" sz="1600" i="1" dirty="0">
                <a:solidFill>
                  <a:schemeClr val="accent1"/>
                </a:solidFill>
                <a:latin typeface="Arial" panose="020B0604020202020204" pitchFamily="34" charset="0"/>
                <a:cs typeface="Arial" panose="020B0604020202020204" pitchFamily="34" charset="0"/>
              </a:rPr>
              <a:t>facility development and accelerator research activities is recommended</a:t>
            </a:r>
            <a:r>
              <a:rPr lang="en-GB" sz="1600" i="1" dirty="0">
                <a:latin typeface="Arial" panose="020B0604020202020204" pitchFamily="34" charset="0"/>
                <a:cs typeface="Arial" panose="020B0604020202020204" pitchFamily="34" charset="0"/>
              </a:rPr>
              <a:t>, where appropriate.</a:t>
            </a:r>
          </a:p>
          <a:p>
            <a:pPr lvl="1">
              <a:buFont typeface="Arial" panose="020B0604020202020204" pitchFamily="34" charset="0"/>
              <a:buChar char="•"/>
            </a:pPr>
            <a:r>
              <a:rPr lang="en-GB" sz="1600" i="1" dirty="0">
                <a:latin typeface="Arial" panose="020B0604020202020204" pitchFamily="34" charset="0"/>
                <a:cs typeface="Arial" panose="020B0604020202020204" pitchFamily="34" charset="0"/>
              </a:rPr>
              <a:t>The UK national laboratories should be charged with the co-ordination of research and development activities across stakeholders in </a:t>
            </a:r>
            <a:r>
              <a:rPr lang="en-GB" sz="1600" i="1" dirty="0">
                <a:solidFill>
                  <a:schemeClr val="accent1"/>
                </a:solidFill>
                <a:latin typeface="Arial" panose="020B0604020202020204" pitchFamily="34" charset="0"/>
                <a:cs typeface="Arial" panose="020B0604020202020204" pitchFamily="34" charset="0"/>
              </a:rPr>
              <a:t>development of future neutron sources</a:t>
            </a:r>
            <a:r>
              <a:rPr lang="en-GB" sz="1600" i="1" dirty="0">
                <a:latin typeface="Arial" panose="020B0604020202020204" pitchFamily="34" charset="0"/>
                <a:cs typeface="Arial" panose="020B0604020202020204" pitchFamily="34" charset="0"/>
              </a:rPr>
              <a:t>.</a:t>
            </a:r>
          </a:p>
          <a:p>
            <a:pPr marL="457200" lvl="1" indent="0">
              <a:buNone/>
            </a:pPr>
            <a:endParaRPr lang="en-GB" sz="1600" i="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600" b="1" dirty="0">
                <a:latin typeface="Arial" panose="020B0604020202020204" pitchFamily="34" charset="0"/>
                <a:cs typeface="Arial" panose="020B0604020202020204" pitchFamily="34" charset="0"/>
              </a:rPr>
              <a:t>STFC Neutron Science and Facilities – An Update to the 2017 Strategic Review</a:t>
            </a:r>
          </a:p>
          <a:p>
            <a:pPr marL="457200" lvl="1" indent="0">
              <a:buFont typeface="Arial" panose="020B0604020202020204" pitchFamily="34" charset="0"/>
              <a:buNone/>
            </a:pPr>
            <a:r>
              <a:rPr lang="en-GB" sz="1600" i="1" dirty="0">
                <a:latin typeface="Arial" panose="020B0604020202020204" pitchFamily="34" charset="0"/>
                <a:cs typeface="Arial" panose="020B0604020202020204" pitchFamily="34" charset="0"/>
              </a:rPr>
              <a:t>The concept of an </a:t>
            </a:r>
            <a:r>
              <a:rPr lang="en-GB" sz="1600" i="1" dirty="0">
                <a:solidFill>
                  <a:schemeClr val="accent1"/>
                </a:solidFill>
                <a:latin typeface="Arial" panose="020B0604020202020204" pitchFamily="34" charset="0"/>
                <a:cs typeface="Arial" panose="020B0604020202020204" pitchFamily="34" charset="0"/>
              </a:rPr>
              <a:t>ISIS-II short pulse facility is exciting</a:t>
            </a:r>
            <a:r>
              <a:rPr lang="en-GB" sz="1600" i="1" dirty="0">
                <a:latin typeface="Arial" panose="020B0604020202020204" pitchFamily="34" charset="0"/>
                <a:cs typeface="Arial" panose="020B0604020202020204" pitchFamily="34" charset="0"/>
              </a:rPr>
              <a:t>, and it has the potential to be very complementary to other sources. Continued exploration is strongly encouraged as a long-term option.</a:t>
            </a:r>
          </a:p>
          <a:p>
            <a:pPr marL="457200" lvl="1" indent="0">
              <a:buFont typeface="Arial" panose="020B0604020202020204" pitchFamily="34" charset="0"/>
              <a:buNone/>
            </a:pPr>
            <a:r>
              <a:rPr lang="en-GB" sz="1600" i="1" dirty="0">
                <a:latin typeface="Arial" panose="020B0604020202020204" pitchFamily="34" charset="0"/>
                <a:cs typeface="Arial" panose="020B0604020202020204" pitchFamily="34" charset="0"/>
              </a:rPr>
              <a:t>…the concept </a:t>
            </a:r>
            <a:r>
              <a:rPr lang="en-GB" sz="1600" i="1" dirty="0">
                <a:solidFill>
                  <a:schemeClr val="accent1"/>
                </a:solidFill>
                <a:latin typeface="Arial" panose="020B0604020202020204" pitchFamily="34" charset="0"/>
                <a:cs typeface="Arial" panose="020B0604020202020204" pitchFamily="34" charset="0"/>
              </a:rPr>
              <a:t>demonstrates visionary forward thinking </a:t>
            </a:r>
            <a:r>
              <a:rPr lang="en-GB" sz="1600" i="1" dirty="0">
                <a:latin typeface="Arial" panose="020B0604020202020204" pitchFamily="34" charset="0"/>
                <a:cs typeface="Arial" panose="020B0604020202020204" pitchFamily="34" charset="0"/>
              </a:rPr>
              <a:t>and could create an exciting technical challenge to engage the whole UK community in.</a:t>
            </a:r>
            <a:endParaRPr lang="en-GB" sz="20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Tree>
    <p:extLst>
      <p:ext uri="{BB962C8B-B14F-4D97-AF65-F5344CB8AC3E}">
        <p14:creationId xmlns:p14="http://schemas.microsoft.com/office/powerpoint/2010/main" val="2229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
        <p:nvSpPr>
          <p:cNvPr id="5" name="Google Shape;332;p11"/>
          <p:cNvSpPr/>
          <p:nvPr/>
        </p:nvSpPr>
        <p:spPr>
          <a:xfrm>
            <a:off x="789509" y="4368378"/>
            <a:ext cx="3084390" cy="1283020"/>
          </a:xfrm>
          <a:prstGeom prst="rect">
            <a:avLst/>
          </a:prstGeom>
          <a:noFill/>
          <a:ln>
            <a:noFill/>
          </a:ln>
        </p:spPr>
        <p:txBody>
          <a:bodyPr spcFirstLastPara="1" wrap="square" lIns="51427" tIns="25706" rIns="51427" bIns="25706" anchor="t" anchorCtr="0">
            <a:spAutoFit/>
          </a:bodyPr>
          <a:lstStyle/>
          <a:p>
            <a:pPr defTabSz="685800">
              <a:buSzPts val="1800"/>
            </a:pPr>
            <a:r>
              <a:rPr lang="en-GB" sz="1600" dirty="0">
                <a:solidFill>
                  <a:srgbClr val="040408"/>
                </a:solidFill>
                <a:latin typeface="Arial" panose="020B0604020202020204" pitchFamily="34" charset="0"/>
                <a:cs typeface="Arial" panose="020B0604020202020204" pitchFamily="34" charset="0"/>
              </a:rPr>
              <a:t>Announcement of £5.1m UKRI infrastructure funding for ISIS-II Feasibility, Design Studies and R&amp;D – ‘Phase 1.2a’ to cover the next several years.</a:t>
            </a:r>
          </a:p>
        </p:txBody>
      </p:sp>
      <p:sp>
        <p:nvSpPr>
          <p:cNvPr id="8" name="AutoShape 2" descr="data:image/png;base64,iVBORw0KGgoAAAANSUhEUgAAAnsAAAFOCAIAAABxCUxDAAAAAXNSR0IArs4c6QAAAARnQU1BAACxjwv8YQUAAAAJcEhZcwAADsQAAA7EAZUrDhsAAGKSSURBVHhe7d0JfBRF3jfwmUkmk5CTECAkkBAIh9y3yq0GRG5FUfEIKKcH6rO7PrL4LuDCwrO6u4LKKWIUYVGQU0QIyn3IJQgRIZgDct+ZhGRyzLzVU5Wanp6eI8lkcvD7fuqj1TVFp6eru//d1T1dSr1BrwAAAIA6pmL/BwAAgLqEiAsAAOAKiLgAAACugIgLAADgCoi4AA2OPjf2jUCNSql681Q5KwKAxg8RF8B5DLnro4JIpGSp+/I7ZewT1zj17kD+11suvcpKjW6smcA/eiomgZVWYTG+aoFtzAcAagwRF8BJkmImqkPnHs5lk0Tcwk6R846Xsqm6ZQz2Q5ddYJMKRc7/68WDJYmgXV/5juaJHdM7SuJo/LaVqyuGb/xuQVu1rfkAQG0g4gI4Awl4L/9pX6VO0W1Zsk6vN+grcg6+3lytu73uiQ9cEa7KTq4nwd7N95GNCcJfLz3+D1KY/8+3NiUK16/bVl8hk/NP6vhHRes/MZ0KGHKP7Dhd2e7hUSG25gMAtYSIC+AMyXv3HSkm/5+/4c9tPYQCVWDUq8tGk0zO1r30piy/UqQdvF5hxstf845oazduy06s4HVkrzgTfz1J/hvw9n9mtBcmPdq1Ge+mEXIKRUXc+Y/yyjXt5kzppyaT7t0G0FOBHRer/pZx4ae8/QxZchvzAYBaQsQFcIKy22nkApdHNarzvL3kMlH7/evv71lCJtllpfGCkkyO//vbQ+7GvtGijbgjetUQjWXQJRHac9hf2YSxm9fyDjH9W1nv9qCTN/ZvJ8tDL1spnW9YhJXdnVT+vtnQsSMiSN7ufACgxhBxAeqWd5iP2WWl8YKSxOb5T0fEb1tJrz6PlghduNdXjyP1v/rxd/oPKX1u7CcLD5IM7RPW67PXPhLodvvHQ6n0cxnkgrjrK98JPcPfLaAX3LaIupQlqjcfALAHERegzqkCo55+pRfJkGhKrxp9Zr86zFORnZJOCmmeoNeXiS8a+3OrqLQpCYXCfkouf4VeZVUQuSau1B6+nGq1/5leEL96YD/tGbZD1KUsVu35AIA9iLgATkDvd5rdHDW/Xzt41mukQs7Wvdv+fYB89NzDXWgdS+SamOWMaH81mxBJuXmH5URo/zN97unDwab+bUKjTU6QG7VE3KXM2ZgPANQYIi6AM4RNGD/Sm/x/1awP6B1W3hvMLmFphbiFi+Ir+e3eoNBg8l/+2DCN0Kruy4WJKrRHmmRYr3JV+ibaLEYS5J/TTuD1Vw6Jr0olj0qZPUgl16VsbT4AUFvifRgJCanmKXGT5WO9/B4tSfQ2LTHl81u0hP6CiBZyJLLychpl+T/kxLOlif6MxxL9WycW9mfTVVr8/YrwD43LzJfH7nyQkJBqk3CNC+Ak4dF7ylPWPhLIJoluy27Gr6H3aInIp98gcZRcO/IuXFVg1MqcNPE/ISHWshe387y9kkA4c9NSjzuFbMIBg5eeE4dtEj7p08iyXcoAUEcwIj2Ai9DeWuEVGZcaxqO/STETO87d1+VvDWV5AJo6RFyAOqfPjX0rctxHecJtVNmrWAC4F6BXGcB1Wvz9CsItwD0L17gAAACugGtcAAAAV0DEBQAAcAVEXAAAAFdAxAUAAHAFRFwAAABXQMQFMGFvNjamp2ISWClhPm687JjwlHjoeJLMZlJ/Tr07kC+S2cI7/L0I8UwsB+gFALsQcQEYElGEd0JV2TG9I4tAJCyN6iweN152THiCBGzx0PEEmYmzgpM+N/aNQGHAPssh620xxtShyy6wSePC0+8lzNB8PHxr34v+afFMFHELI4JGbUpkU7JquMAATRciLoCAhIdtq6+QDB08gL7HmI3qYxxBVvKR5eB3ZA50sCD+0n/2MuS4hR+cr7eQU3ZyPYmpdNw9vkj5/3yLBEs+iBAbFME4qoHsWPdn/r1AXJMOtFCpPfzyOFzpAlQDIi6AwGwMO/MR7vS+oRF+0hfFVOTHxwvDydviMfQdGnr5e6bEfc6mLtykmInuXl5h8/7eSU0/okPqmkmKmdxqAn1PpDA0fdWVqNXu4iqJv54k/w14+z903D06jq+QIycS4TPJspUks7EW6EC87gGRkcIQgiJJMStWCHOe899VtKYqMOr9PUtIxhSezXunhYtaKwsMcC9DxAUw0fmGRVjsEzzACJFDqaL9xq8e2C8ZO5ZUe3XZaJIRepKVKrWftNNV0ucs6cIl0X1RfCXPj+hvP0RZdhdbBrbO8/aSsEpHCiJu7N9OwiodEDeyXRAp4X2/dAj61cdMgx1RNBKTj3qHmN5PSc9IyGXu5dRyYQ7mvdNkRW06ipfZAUgh4gI4jXhYPaHTNcIUd3mfM+2a1uuz1z4SKO7C5R2/bJxdSV90ePSuzL2mQXOvLWj18wpxd7H8vzJHrrDpUPMbv5MfLIhGUDZhTubat0r8tpXiPmc6LODbyQMlC4zhiQAQcQHsSYp5cqRwjcuCpTG2fTJmrOxzQ7wnmQ4CT2LYK8OFLmKVNiWhUNjd6IWyShVE4qV8hAubMH6kN/l/ys07tEAW7S6mV6sCe/+KhFvZq3NhjN5c0/1pa9/LRi96dorwgc/sV+nFMb2qTnzRvAcAABBxAcQsn4ciaLcqv8VLY5tlsKT3aPkt2MFLz9EnjOjNYDoTY0UztsOqs9AObXpBbG3wInFHMSsyord+JeX0trekq1nMO8yH5QCgCiIugED8qBSZlDxIRfCP+KPLEjQymaqRvavqupag8ycZdqFclb6JjqAVTKrmH9qpLS2Q1b7nEPJfU7+09X9FR8In0XH9lUPiq1v642N+imA1iIZHv/OOcBt43TPzaU19buxfJi4iGXqFHRQqdDez57qrZqvqvlyYAAAx8c6PhHQvJ9oPLNbi71eEj4z3XFkR121Zss7+HARVNekNTjF275PegpWwnL94MYyfOrJU/L6yhPATJgf/btXPgViFKvSK2dqnwomFxQKL54mEdA8mXOMCMIOXnhMHRRKT2CO+ysDZsdniaCpEYrlHgcgcJBFOXFP8XBU1c9NSjzuFNE8C2F8XsCeZhUh8wWL+ysDpi//M8kYOLpVVoqexKGtzoPd6zc4nui1LyGZXzMKnOWni8E/CrdB3bbHAAPc4jEgPUN+SYiZ2nPt9s6GSXl8AaGJwjQsAAOAKiLgAAACugF5lAAAAV8A1LgAAgCsg4gIAALgCIi4AAIArIOICAAC4AiIuAACAKyDiAgAAuAJ+HQR1zJB7fVN68xe6tRa9ebc06fTl8u73R/qxaREbH9WvyqLCnd8fovmgoFb9hw32dXejk2ALNgCAKoi4UMcMuacPX1S1H2Q6hlqWOIYci9NaPhjRjE26GDngnk9X0GUm+ePnLuOY6xBsAABV3BYtFkbdAqgzJdnZ5c1Ty9Xt/TUq4S5GafIvmX59SaZtoEZhKLp6ePexC9fj4n7TatqSEnJUvaJs16qi8FyyLv/iHvLRNUVE91bqzJ/WHLqpT7v5W2nbbm08hYPvrkM/k39FPyVHQEl9yznL1DEexMXzkS2hDGW61CLjMisUKg9NsCr1d7ewNhrzv9K8+PqmhMoeLX3IcdhQdOuH5PLwQCF/T8MGQGcAgNH6kOo66bNP38y/m3jyfD6dLLz5/Y1ybT4pJJPpaem3ilnNnCtxaWV6WpNU+PHHo2SSltM65CNW2ThP+q+s1becs8w89dlkYQrKy/l8LOdM8yTxZRZPWlt+XoF+dE8nbABISFUJ17hQ10pS8lTtIwKT75QL1xnFpfEe3iE+Cnq54O3jXX5izffnk8klQkJ2VnjXbp7aO1me7YJVuiy34C4thesJZenNIu92zdWKioI7NEMuks5fuEz+CUk3UrQ+fm3JDCX12zaXzrlZpXSeXmm/3OnUu30z4cLLPaCdcOVkMWd6TUOIL3H4ZJewQMlfCWjevDirMNC/WcHvCb6Robi+wQYAYCKJwEhITk5VFw30AoVfbfBCfh0gvkQQXx/QfyjJiC8+SLKsT/4rmbNsHcl8LEt4klyy0JqWf4V+dCM5U1z5nk7YAJCQqhJ+HQQuom7RPTO18IZXiPiZVULd0vj4jCE345yjD/F5hnXxPx2vrahk01bYnbN4PqVJpy8WODpnUvnMHxWdvIVqln+FzCTr919YOVTBBgBQ/xH31LsDVUrVm6fK2bRR2YkVpJCkp2ISWBE0cm4+fp1LUluFmB2GPMN6epz7Zvs3O7Zv/6m4V+lds61AxoXvdpDDokIZGHpf1g87dwn/8BtjiQWH5iyaz96iPv387cz59qVDtJwcbelzqlb+ikerivah9fRIbYOFDQCgnn8dRMLt12NPfTjY7KRXnxv77xcSntk5q606d+2Ybd13zxvmyT4CaPgqRT8jgXsQNgCwpj6vcUlkPase/cdwP8m1rEqbcil6TFsP4Xxzzoqy+HRWTixZtOTIT8fZBEDDk/nTmp3fH2ofjqPtPQobANhQr9e4STEfvFImXMt6CBe7v888N6M9K9+UN21GH+HC13Bp5efN36DlJNY+/PCIvy74a/sIWk+RmJDI8zY4Uq2h1SEa42LfTk5qFxbOJqyr00UKCmrNckZ52uzmvkFsQqHQFhfoSkrZRBVH/hZRp4st4aw6hCON0ki/mmU1jZenr7c/mzCSbADZ2RksJ+Lixb6nWsRSA1xsSYvMnDWT5ZyOP0NVDylx07Pbkmi+9Pg/5p/UWZZfXz1uYwKrv+hvwg+ZyH/pJElnfz7H8zbSjz8elZRYpq+//kZSYpk2fLpBUmKZvv12t6TEMh05ekxSIpuOnzotKbFMjvy5mC+/kJRYJke+/slDByUlluncufOSEtnkyKwcWaSNMRslJSRlZGSki5C1zXJGd++WSOqT1IRbhCRHGqVOW0SSnLiPWFYj7ctauop4AyDbhqQ+TY4s9j3eIo5s/CQ50nCO/LkG2CJOSfXaq+wb2jfmwJ0yIX/+wI7eIexurqnckPvjrrGRwbQYAACgEavPiKsKjJq/ICdMIzyT/J9OX89oLzyi/FRMgqlcFXR42hg8NgUAAE1APf86yGPoO/Ra+5voCDrJM+JygCZPX6nYnWZKOw2DeD7hLqsDAI1a/f8eF5zudKFi6OFKnpYEPsvz17WsjsKgyCg3JUOFO8+TQz84F4mamh0VPM30eobn+S8+k3SKqacqeNru1obnj2SyOgDQqCHiNkGZxYpz+QaebpeY8nernkxPKFGE7ang6XmPcTwfc5vVaYDIGcMTJ/U8xXpG8bzsaxBcQFtRSa5BeSLEeQAADhEXGpM8g+K7dD1P5EKQ52/XU4T7PF7V9fsKnp7WP8bz6C2ARo33e5FkOQk1gIjbgGxJVnx03cDThuwwmlkXb2A1AJxkd5ritZ/1PK0r6c7zrIbxCHuxwJQMFe6mfD39jP9QvmJToil9U34fzZB9B5xu3E+VvOvr4dT+PD9PtJFAtSDiNiDbb+v/fK2Sp61lLWlmwx/Yvp1vzNHKyP0svVT0IM+LQ04Tdui2foMokY2NZr5IMX39/SmKB2MreHreYxzPJ0pfIuIiW6/r516o4Gl9vj/N/O0q+hMaN3J6xx8VJOl0tunJwaZ0SY2IC/eo+GLF7RLhJrck8VvdAOAyZ7LNnhyMCe/C83+UsDpNQNOMuOS0iPfNkvR5USTPsxoAAACu1TQj7iEr3bMr0T1bT8i5Du+2JelR7UiaGXAQnYF1gJxYipO4BADqD3qVbZHcWjhb8ADP42m9avm90KznVqdnPbo3ihEEnG/MsUrNtxU8DU7qRTOknNUAgPpQzxGXjzyv9hu1KZEVEtbKXeyPEqu3Fs5kszrgLKSh/XZW8PSS+ySepy/fBoLfHyFpXUl3nidngQDQwNVzxM0v9z9aIrzNsbzwEBuqz8haOeHl5cV/olBWIbyyhya8cKCxK6sQrn1lE3ALf5O5XULSodtYTdDEaSsq+SkmSTsNg3iehIBGoZ4jbvzhz0Z4CdeyLZdeZUVG1sqJvwVF858oPJzan+fnnUOPGQC4Gj/ok4RehzpVoHfjp5gkbXdrw/Pnsqp3f+p0oel2IUmfF4TTzKF8VqGO1HPE7T37p2SdcC27u3SGuPfYWjkANFUkSvG3cHxW0JHnG/gRAL0OjdGSS5X8FiFJ6/P9aWbJhbq9clOSqMay9arsxIq3VX/6cDAbIpcTly9ZtGTJe0vUq+IVIWH0U7GBAcqV/pdp/qO0NmTTp3kxjUrxU7srbMLc4djYR6Ki2ESVK+49595SsglzH3ZRDiplf05Mdj4Sv1y+1Kd3XzYhsrC490/ZMmdq7byU21rJ/C1C9s+R8zWyAbEJcz+GXPBUCyuztLz84dT+tFBidkDBdP8kNiFy8cKFfv3l/wkXdz2uW9dubELEkRZxZLEdaRFVpdl5ZFLq7fCQdmxCodC7sQ3+6czet0tk1vZDQcpl3qYN6dsKmcXu7K1cF8jq2FjsU+Hsq/3s2fvN3+XPwdd2NPSq+JVkHGyRh273ku1mf9Yj6/U27KpqTm7vX7Uyf66nr2mxndUiEvv27h0/YQKbsMLaPuJIiziyjzi4AYjVZrEdaREJa7uJmCO7myNHm7puEQlrBzcx2T/nyD6iNxiGJvemhRLVPWq9UdD7XL7VfaT/gH5s2tnqM+Lqc2P//ULCMztntfVQ3Fgz4eRje+ktW2vlNOJ6bEgzNG8hTJsjG8GBEW40T86LN8idYJLdMn4sqyOx/ZsdTz41hU1UOV2oGHmogk2Y+3qw+6Q2LC+2a+feyY/b2b6PHTsxfPhQNiHyxEnh/cBsQoRsBOdHyy+27J/bnSY88MUmzJ2Ocu9nPIQm3FV0/V6+ztr+7pJ759Tp2NgH7e3eF85flN1YrbUIOb4XPu5O8+viDfMvy59g3prgTjYGwpEWycrMMhhM+9L132907dKZTSgUfn7+nl4akoncXyl7NHkuVPXZA+yQ7UiLkCszckFD8xIlk91VxlpObBG/nRWyx/dZ7VQfD2KLPeZopWxYcmQfEbcIubice0F+ka4/5h7RjOXFNn2xacaLM9iEFdb2kQEHK2VPFMYFq74dwr7aS2f0X4neisXxXbu0RFdYaHZPT7wBKJXKlq1kzjMcWWzZQwThSItIWNtNxBzZ3awtklhdt4iEtYObWHWPWkdGuT/oJ2TulCk67pWvs6q325xImXNxa6vR2j5CrtxOPCJ/sHUK+bXmGuIR6YfkLCfHFOmI9FXlAAAAjV19RlyCjzyf9W4POikZkZ6WAwA0bR9ZeUsMSayGU9EHhWja5T6A501DaEMdqOeIe+944qR+wEHhFUskvVT0IM+/hlE4AMD6W2IydTKdn7Vk0Ju9aWBrWUueP5Ti/D8HHCKui1wpMPyqZYnsRTyP9+YDNHnkxHro4Uqe5uT2phmccN9rEHEBAOpWfInhXL4pkVNtmvlF7rkkaMIQcQEAAFwBERcAAMAVEHEBAGRklAv3X3nadrcfz9f1uwChqULErS2DXnh1A0+73AfwfGN5uTYAWCo3KDbcFt4TQtMen3Y8/4fcyxMA7ELEra0ifeX8y6a0tawlz59Muyd2S32lKBkMPN8w3h8KAPcWbUVlRrnQRUGSzk3D8+SgVO8QcaG2hh+p9NpVQdPQ5N48/9jxBrCBA8A9pu9BRdieCpoezX2Q5+dfqP+LAETcRuZ0odnoYLvcB/C8Ah1dAAANWD1H3LITK1RK4f3Jar9R4jG5ePlTMQmsCIzOpwrvzedpq2h0MNHb+53mUL4pZWhLeD7hLqsAAAAOqueIm1/uf7REeH9yeeEhPmKBPjd21fIWwvi4+uxHthw4XsrKwfWm/FQx/jBLT+sf4/l/XcVNWgCA6qnniBt/+LMRXsK1bMulV1kRWSZtyqXoMcLobMrAOSvK4tNZOQAAQONVzyPSFycX5QX7kOB66t2Bv888xy5zk2I25U2b0UcY79pwaeXnzd+g5XR83BZ/v1J4X1dh2lw7L+U7KZto/gePR/b4mMag5pRluo+LtrIJc4kJie0jpOMCehqav9xiEpswF530+yDf0ySjVClfCYimhRITi24/WnaY5l/zedbgIQzLKiGuY22xHflqxCe5n9PMz9oHY8K70LzExpzdpco8knFwsf8naLrs2J/iOitCZ9yWG2jWkcXWqBT/zmaLbeOrrc6PMeiFP+FIiwQFtaYlVJ42u7lvEJtQKLTFBboSodsELeKUFpGQ3Y8krNWxttiOtAjftTVenr7eZqPoSzaA7OwMlhORXaQG2CIStVnbrwZOZzlzjiy2uI5EjRfJifuII7u27RaZOWsmm3a2eo64XNmJFW+r/vThYCHKkoj73NmHv5oqbHwNf0R6bUVl0G6ZliM+6O72elc2SHJk3Y9/Xvq4u9I4p92uHf986OHKc/kyX62645+vw4j0GJG+IY1I7+D457VpEfH45460iESNR6QnR33PnfJfTXzUcqRFJBrCiPTWdu3qtkhdkF9rrqHPjf1g3AayEonEX0/2DjGGW1LuG9o35oBQbsj9cdfYyGBaDAAAdmSUK7Ykm9Lp7EE8Tw+2UI/qM+KqAqPmL8gJ0wj3cYfkLCdn8eRK96mYBFO5KujwtDHDPFl9cFBwcSG5muFpYtFtnvcrzGaVwIVIi0Qn/S6beIv4F+S+d/Znnv61+QueH349ntYBsCvlrmLGuQqeYsK78PyFHFYH6kt9RlzCY+g7eoPwrHLWuz3o5DfREeJyOgnV0vpqzpSR63gaPf17ng+o6iNtpMf3lgXZT1am8UROJnieRDVWqeEJjssd+KejsskvhfVIe+jUge//wpNmVynPl9/GtQlAU1DPERfqi/quOz+gk2R2fE9tuMd3Ep9GPr2XJ3IywfNtrgvPVrjesB0X18383JRe3sTzinK8dQsATBBxG5DQ0jx+xUYSv4B70A0jlTRc+gp9eX6ZKRWU8zyr0SCNuLVX3Ln93tmfaWbh6Z9ZDYXCp7hkYICSJ7JB8rxa/lGeOuddLL+PPKbBPuJ87y7evWFeDE3rZm3i+dfX/shqQDXZibj83U/i5BU2D2+lqAsT15zjV2wk8Qu4Ya//wGqA88w6cpZ3pIvTGycusxpNWujpQHHnduD7v9BM8Po4VkOh6HkqITpqHU9kg+T5gFQtq+Rak9ad5zsISXwfGTr3AKvRpG1JFh6N5ukl90k8XxevgSvLL9Vl6Wgqzyvn+YoS+QeGa0mjkk9NifVvkxQz0d0r9Mh4ej9VnIp/mbI9RKPqvhxPvkHj1X5nAu9IF6esnzNZDYAGRqe3mhq7vheS/vXEetnU4WrTeQuSfMQVLm3Hpq6+W0IfaJJQBUatzNXp94fs8v6wYV7svnIuTnzVwh8LIpc1rAa41sN39vEOTHF6JuF3VqNBemfv2e2r9vG09f1dNPOX3fI//wcAsEE+4gqPCl9bQN85YFV49GvlbzbMn+7kXskRX7Xwx4LafP4bq+EYjUF41wFPyrwcnm/IT8Y2QK0PB/AOTHEa/HfhLVGUr4eynZcpKct0PM9quFxBfEH6sVSecs5m0ozycIP+kdVD38l3mJNyVgMA6oP9PvIbayY0yfu4h/KF99fwtNMwiOczylmd0Gvpcx5dx9NHs3bwfH09GduE9dsf97/j1vH00bQYnm+eXsQq3fOeSTD1EJAgyvMjbu1lNRSKbmcz+emmOJFyVgPg3haiMV1KkURO62mms3fdnt/bibj63Ng9+yYKw/iI7uOWJK9pAm+l+CPb8FWK8MY4mra7teH5cpmXfwE0CEPeO817CEgQ5fnQ04GsBgDY88Q7e/jlE0nktJ5mJv7PLlajbti/xq3s3t1O97JrLblxi5/Xi9Pzv9ftmgIAsLTwtLT3nqY3b95iNcBJAjK0X/9nD08LXvuS5x852zjey2Yn4qoCo4Z5vCEeK74unHp34JunqnpyjfivkiQj1RPNvjrLz+vFKWBLHb5+GgBAVusNceKue54yTqWxGuAkSoMy82Q6T6HpJTxflq9jlRo2KxHXkLs+KojGvKHLLrwcYbqJS5Jz7+OS4Lpf/yibqCI7Uj0ANGH9rl6XdFzR9Gyy6RZ1I9UiI1XypWgKz0llNRSK/h6Vkk9pmlCOyN10WIm4ysDZsdnie7fi5MT7uPrc2P/sGf63sT5suorsSPUA0IRFrb8s6biiKWCHzFinjcuzqy9IvhRNU1edYzUUii6fnZF8StOo2ffEyz3uEfbv40olxXysdtrPcLMv3xz83mA2IdJ79k/0ca3dpTPquk8bAGrsYoEwHClPb/i+wPO7cW3WUBkMCv6mTJLIlTTPB1fihYJ1qBoj0p96d+DQZRcU3ZYlX7L3U10HVY08XyYejt6c+CM6Iv2HLT7wypG5xPbvH9RxbSTNJ72dkPNTBs2Lqf3VPWP70/znBeHr841DgVs4EXZZpRSeEddqi28+/CstlBj0/oMVI9kzzYOTetGMxOyAgun+STS/4lpzmpHw8HL/nw5ZNG9tsX0ifDt/3Z3mbSz2qfArNON+RPnzX0y/cxXr9GNPX19vkinLz7066gYtlAidG976ZePY7grFQ7d7yb7O5lmPrNfbsAPqnNzessNW9/RVrgtkb0x0pEUyNqalrGWrS6LHoc4eAcKzuI60iKrS7DwyKfV2eEg7NqFQ6N3Y97n+xK93bxfTvFiLh1qH/5ONWGVtsZu18+76bU+at7HYfX6+n25ITmyRX6MulBeYPfRARTzVsfnbbKz1W3PjCy7I/GJYvI/k/TMr4RuZR3uq2yJX3HvOvSX/g4oPuygHlcq8MvNwbOwjUVFsQsRZLeLgBiC2b+/e8ROkY6SXlpc/nMpWhYR417bWIuLFttoiPZp33NSF5rNXpSd/KXN54eBR68eQC55q4TjpyGLrDYZfBsn/OFu8sd2Yeq0oQeZ1nuKvJvHL5Ut9evdlE1bIbgAuPmrZbpH+A/qxaWezH3FJzPMc9leS2fDphh99R5MASctrj4XwKvNP6mhk1efG/vuFhGd2ziJx/caaCScf20tv5dKIuzLkX56pMr1MbUaEjD8ymeZPzDn62/prNC+maal5MfNlml8Xb5h/WX5ol1sT3OkpRcap9D1DvjWWST26d1zY+HCS0VZUBu2W/znRB93dXu/KDkb/7bhZ+4fMSzPIgTLqa3Yb+9CTBxJ3/EHzYv73BUyNm0bzH103/Pma/GKXPu6uNB5qEnclHHr8e2OZ1OM/Pxk0sBXJaG8V/jdyMy2UGLZxZNeXutG8384K2W13VjvVx4PYcW3o4cpz+TJr4KEg5YER7HG2k68ei1stc4NAHeAxPW8mzV9fG3d83hGal5iW9KJ3mHDrIfNMxu4Hd9BCCd4iWZlZBnIOX+X67ze6dunMJsg38vP39BK2n22dviqML6CFYg61SJeAqddZi1xccu7CYlPfoNjLJXNUnsIaSNqTeHDSflooMen0lFYPtCaZokTt1ogvaaHEsPUju85iLRIT8GlZgczrVbu/3nPwqmE0v3fErvRjphuEXPDwkAlH2T5yav7xax/JnLt4+HtE51e1yIa447PlW+TZhBd82vuSDLnGfTBW/i27Xw92n8SOgWZ27dw7+XFpeCO+7rql4HeZAQnaT+kwavsYmo+d+oPsiYJfpP/TN58jmdISXWGhWbOKNwClUtmyFTsvEdv0xaYZL85gE1XulCk67pX/aqt6u82JZLv2580/lR21otsrPYZ8Mpzm943clXZUpkVaDQmedOIJmrfWIiTiTs+fRfObEhVzL8gv0vXH3COaCRlHWkSv02/0XGssk+q/eGC/RQNp/utuWwp+s9MiEseOnRg+fCibsEJ2A0jel/TDhO/YhLmJJ59oPTiYZIqTi7aEf0ELJYZ8PLzbq+wNiZH7K2+XyByRxEctay3S8sHgyadYi9QFs5NBM1UPT/FXK78c5eThQgYvPUfnXHr8HzTckuhuNiJ91Uj1AAAAjZ31iKtQ9HhA6Dd47mHW6VF3PIa+Q69uLUekl32xMwAAQKNjPeIqA+k16NT9g+kvglg5AMA9QK0U7ozwNLHoNs8H6vB4EdSErWtcisbd4l+mvNF39tanw/FzHQl1mV78oplln23i+ccuNI7XoACAJZ+0oikj1/E0evr3PN/zeAKrBFAd9iMuxUboM+hTRu7DiPRi7pUK8Ytm/PeX83xR4j0xvlC3y6YXF5DzDJ4Pu3Cd1QAAAMcjLucx9J2mMZJBI+VTWjEwQMnTxKLbPM9quNy4b3/nv9Yn5xk8P3HPTVYDAMBV/vYf0/uWv1z+Lc+/9L3ppzH1xX7E1efGvhGoUdXZWx6hWnrv/iU6ah1Po6d/z/OGcjs/9KqBwYHy97G6N5P/QRQAQD27XMnft1xwIZvn76beZRXqj72Ia8hd/+zNJ1OF/mSecI1773hm0mf83pX4Plbv9adYDQAAcIydiKvPu1jQuzfiKwAAQC3Zibiq5v1a6m7ekXmhCgAAAFSDvV5lZeBL/6PY5e20oQsAAKBOaVTyCeqd/UY4teHj+Z1LtoeYHp7Ck1MAAA1T2I3Mfz2xXjb1PoufEdcze/dxc2OPl63UX1tAf4xbR09OnXp34JunzAbfKDuxgkb3p2KwiQAAQFNQ/x0NJLju17OhWigS5lctbyGMj6vPfmTLAVxPAwBAE2An4qoCo96aeExyAepEJLj+Z8/wv40VBmLjVNqUS9FjhPHylIFzVpTFp7NyAACAxsvO+LgkIr4VOe6jPLOIq2k35+AN53QsZ/605vcH591/3nxE+qSYTXnTZvQRJg2XVn7e/A3x+LjWRqQvDdF5LRYG7CQqtpe7HZR7RYNKoVzLBtP/weORPT7yY/2uzo8x6IV/rrqqrlwlM0Q24TbfW99DWC1CzbnyZyS6yZ6eY9nq9Vio1GXpaF6scrTS/Un2xa0ttkNfjVirVqqEN085stiaHK/SBTKjwxKGFzSqYexPGOaWKeQ2EPFilyzWyo5YXN0W0R9XKr+UWUWC6ny1oCBhuFkuT5vd3DeITSgU2uICXYnQbVKbFtG01JQtY+UNsEW8l2tkBxL3ifAtXsC+ci1bxHO5v65FiZAxNH+5xSRaKBGd9PsgX5kxxhMTEttHyIzB6ZQW0Xh5+nqbjdku2QCys2UGtJddJBu7dn3tIy44ajmy2OI6ErJr8mftg3ktjIP3Gl27mNG9H9tJHy07TDO1XGzntsjMWWyIaKezPyJ9HUqKee7sw19NbVd2QhpxaTnJNvwR6Su05Zv8NtBCiYFL7++zsD/NO2tEelvjn5fOVRmfR3TiiPSfB2woL5DZxMXjn+8e+m3mSZmOCHGLYER6jEjPNZYR6W2Mfz5szciuc6v2kQY2In32ucydg7Yby6RG7Xys/WRhOFQXj0j/0XXDn6/JH2yzJyl93YV9xIkj0n/RaqPsqdt9s7sPXTeC5hvWiPR0ZHg2YY0hd+2ja2pzk/XUho+3Ph2uUqo8h/111RAN77vW+4b2jTkg/AjYkPvjrrGRwqoGAABo3OQjrsfQd5bdnW/jV0AkJKv9n9asm1ebvmU6DiBJpcf/Mf+kjlzj0kivCoyavyAnTKNSqYIOTxtTR2+8euRs/Nb3d/H05eJveD4gQ6ZHDgCgfvkUlzxZmcZTdNLvPO9TlMUqQQNm9cmpzvP2Fv8yRfwzXHEKPTK+vPAQ7eytPRLgaZcyyXwTLXR6kAwNxnSyLpTl63LOZvJUcDWP55WGehuHBwDAmp5nE0Y+vZengX86yvOeWpl7bdDQ2HpWmY+Ja5my3mU95gAAAOAIWxEXAAAAnAURFwBqrkNK3ntnf+Zp2WebeP6BBPyUHsAMIi4A1FxZYVng+7/w5L+/nOdLs/G6OAAziLgAcM+5Uyb8tpWn09mDeD5D/hULAE5gJeIactdHBUmeT+YJYwcBQKN2IUd4lQRPMeFdeP4P4VVaAHXCSsRVBs6OzaaPJe/7v7lHS0xPKVfkHPx7z34RuDYGAACoDjuRU58b+2v28+J3UKgCo7qNuJRQf6+GBAAAaIzsRFxV834tdTeFFy5yhtz0lPtxjQsAAFAt9iKnMvD5p9KEFy7y+7iqoCtPT6Mv+q+9G2sm0NlKXuNcVjUivdpv1KZEVggAANB42b9W5S9c5Mk0yE8tJcUsabGaznNGxvvip7Hyy/3pzWMnvksSAACgHtVr73B4NB2Sz1L84c9GeAnXuC2XygzxBgAA0OjYj7i8g5d2/N5YM8H+QH6Oq/oZ0sGhK8XPZ/We/VOyTrjG3V06A73KAADQBLgtWryIZWUZcmP+nfrxsZ3/mtl+d0bHKd39Wwyc5nNwYXr/ceHurEqtKL36v/g2WQb91tfF8/Tw9/ATRilWtPbI3Vx0/5h2wsTRI0eJMR6j1SUyf9stSFPaT5eWmkZS6rbUksRi9oGISq2qjFLSOik/3NGelxmQnDCMK8nMzRfq3E3PjclkpeZa9AtK8RDmk5adkb4hhZWaU3Z2Lwwuon8ufdOdyrsyYzK7tfa4272U1snckym72GpfddmQSlon43iG1cWe6Jaelk7qlF/UpRy6w0rNVT7rlpOTI8wqPT7zyxxWaq4yxMAXO/OLNL1O5sF0ry7NCtppaZ2sbRm6TJkfaItbJGVriuxXc9OYWuTO97ftt0ix/RbR5hZp87U8pWdmqCpVfDIzO5P+ucwt6eWFMi87cKRF3Jq5lQ/T0zq2WmSSO22Rsgul1lpE/5w7a5FU6y0SamqRjC9SZVvEJ9w3L6KQ1sncmaVLu8s+EBG3iPaHgvy4PPaBiMpT1CL7rbaIYnyp/RbpX7WPmKfz53729PSSFJKUuTlNvkWCRS2y20qLeLvTFsnKyirKs7oBFOZrU9PJASLtenmrA/IrW/GAslJ/5zKpk5py02qLtBPvI/ItovdRmhb7W/kWcfdXlw4qp3Xyj+YWXJEZ/t3N083UIvust8gE1iJ3itKstUjQgJa0RVIz0qwdtVRd1fyrZW/NKJMbbF/cIpIUF3fVoFdICg9naS6Uyo+6Orn0Cq1Tdt76PvI820dstIg+TGHaRzbJt4jBT2W3RdQBQouEhLRh085m5xpXn3cxS9PJWc9JSYjHvY/0vR1f9RJWfW7sB+M20AekE3892TvE7LaxUiM/lF4zH4/+A/rR1KpTECs1p/JQ8Trte4SzUgu9Oj9A69yn6cSKLDTvGkjr9O3aixVZCGkbTOuQ5OErP5aWX5APr+Mb6M1KzZFdjtcJDm7FSi3079WX1vGPDGBFFnr4dKF1ekQMYkUWOgyMoHVIYkUWfAN8eR2Nv/xXE7dI6/taslIJpZLX6dDb6siMvEW6eXVmRRZ4i7SNCA1tH8JTYIvm4snu3bvTau4a+XNGR1pE3UzN69hqkZ59aJ2Azs1ZkQXyjWidnpH3syILHfqZWkSpsLL9Bzfjdby85fdYUs7rkPqs1ByZP69D/i4rtUCWltax0SLkW/NZiVPnLvdJSmgia5X9S3OkFXgd0jqs1BxpTVqBtK+4uUkSbwBk26DVQloYz+jldO3AGpdsdazIAtlWaR2SyDbMSs2RbZ7XIfsCKzVH9h1eh+xTrNQCr0P2TVZkgezRtA7Zx1mRBXJkYLPq1ZcVWSDbM6szoB858rBSc+IWkaROndgRRpyGBzfj4/iSNLHoNs93696D1iH7L5u7BXIcpnVstAg5ntM6JJHjPCs1R+ICr2OtRciBmnzKJuqAnYirCozqGbRZ/EyT5S90a8xj6Dtv3ZxKu6wXNls1oz2LwaYR6ZWqITnL8eQUAEDj1WlXHB/Hl6TR07/neXXFvTUYuf37uGNmPiGMS99+xtanw0kI9O6zY/B7g9lntTZ46Tn6rDIfiF4yIj0G4gUAgKbBfsSVjEtfkrzGKRe4AAAA9xR793FFt1QBAACgxuzdx23ez6eiAm9RBgAAqCV717h5F3879yZ9GQVPGK0PAACguuxd45rfxMWtXAAAgJqx/+QUAAAA1J79iFu3b3kEAAC4N9iLuIbczd+0EV5xnLjJw0t4R0/neXsl4/wAAACAXfafnKq7tzwCAADcO+w/OVV3b3kEAKgXwcWFPX2VPCnzcnheY2B1AJzO/n3cOn3L4401E8Q3iTnJzWMAACdqcz1vzqPrePpo1g6eb/tbBqsE4Gz2I24dvuUxKWZJi9V0tuJ7w+QyetXyFsLNY332I1sO4J4xAAA0Afbu4+bGfqz+sK5iXnj0V1PbsbyISptyKXqMcPNYGThnRRkfxQ8AAKDxUpLrS5a1ggTdtyLHfZRXrui2LPnSAic/RWXIXT+q89zDufNP6j4cXDU6ZlLMprxpM/oIk4ZLKz9v/gYdsG/JoiVL3lvyYYsPvHJkrrJLQ3Rei9kAkxXby90Oyt2NUSmUa9kX0B9XKr/U0bzUWrVSJYwhpbqqrlwlM/w14TbfW99DGD3boDco5soMo03oJnt6jmWr12OhUpcl8+cqRyvdn2Rf3NpiO/TViOostibHq3SBlXHUX9CohrE/YZhbppDbQMSLXbJY65mqoXmx+mqRoKDWtITK02Y39zWNl6wtLtCVCKeQtWkRTUtN2TJW3gBbxHu5pihBS/NiPhG+xQvYV65li3gu99e1KCEZR76aRGJCYvsImTE4ndIiGi9PX29/WkhJNoDsbKHTuJa7dgPcR6rVIja+miOLLa4jIdu4pftVml1WrtucdLB1bovMnDWTTTub/YhrkhQzsePcfZW6KZ/fomPqOdH+f77iO381669Oinnu7MP08vfGmgknH9srjrgrQ/4lu6bajAgZf2QyzZ+Yc/S39ddoXozsli9mvkzzcZ9cPfnaMZqXmJb0oneYMPB1xqn0PUO+pYUSj+4dFzZeGNO+Qlu+yW8DLZQYuPT+Pgv70/x/O27W/lFI82IRT3WM+vpRmj/05IHEHX/QvJj/fQFT46bR/MUl5y4sPkfzEi+XzlVphE6LxF0Jhx7/nhZKPP7zk0EDhRHUtbcK/xu5mRZKDNs4sutL3Wj+84AN5QUym3j313sOXjWM5ncP/TbzpExHhLhFTr56LG71VZoXUwd4TM9jG/f1tXHH5x2heQneIplnMnY/uIMWSvAWycrMMhhMR67rv9/o2sU0arqfn7+nl7D9bOv0VWG8TIRzqEW6BEy97kCLlMxRGcf0TtqTeHDSflooMen0lFYPCKcIRYnarRFf0kKJYetHdp3FWiQm4NOyApmhRcQtsnfErvRjqTQvFjw8ZMJR1iKn5h+/9tGvNC/m4e8RnV/VIhvijs+Wb5FnE17waS+EChstMnr32PCJMpF11869kx+fwCZEvu66peD3fDYh0n5Kh1Hbx9B87NQfEr65RfNifpH+T998jmRKS3SFhWbNKt4AlEply1YtSSZ5X9IPE76jhRK8RYqTi7aEf0ELJYatGdl1btU+0vzT8nyZFun2So8hnwyn+X0jd6UdlWmRVkOCJ514guattYjaXz09fxbNX/8s7vjL8i3yTPzzvh39SCb7XObOQdtpocSonY+1nywcuvU6/UbPtbRQov/igf0WDaT5r7ttKfjNTotIHDt2YvjwoWyiyi/LLpx79yybMDejcJa7rxAFbbTIxJNPtB4cTDI2WmTIx8O7vcqGdv2i1UbZU7f7Zncfum4EzVtrkZYPBk8+xVqkLti/j2sSHv3BR1Hk//v+3z+d0s9Mx5+n+Ujf27z3WO8b2jfmgDBgkSH3x11jI4VVDQAA0Lg5FHH5k8MLm61y4sNTHkPfeevmVD5nciFLY7AqMGr+gpwwjUqlCjo8bQx+iQQAAE2A/Sen3gjUhB4ZT58odnpn8uCl58RzJjGYZ+roLwIAANQLOxGX/jQo613WPw4AAAA1YzXi0hEL6DUu7fjlCePjAgAAVJfViNt53t5voiMwPi4AAIBTOPTkFAAAANSSfMSV7UzmCb3KAAAA1SUfcWU7k3lCrzIAAEB1oVcZAADAFexHXMnAefQZZvoRAAAAOMhexDXkbv6mjTBwXuImDy93UtB53l7xyHoAAHYYFK/9rOfpq8IePH9I5q29AE2WnYirz7uYpenk5PGCxJJiJrp78Qtojl9Yq/1GbUpkhQDQGOn1ig239Tzt8WnH89fT5UbLAWii7ERcVWBUz6DN4itafW7sr9nPO+XJKTKrD14pW323xHLk+fxy/6Ok2KAvLzxEBw4CAABo1Ozfxx0z84ntIRpV+xlbnw4nF53efXYMfm8w+6x2KuLO31k4nY48r3nOM0K0LPGHPxvhJVzjtlwqM8QbAABAo2M/4kp+KeTEnwZ5DH2HjkJfdmLF5cjnxX3XvWf/JNw8Nuh3l85ArzIAADQBbosWL2LZenJjzYTuv73y43Nt2LSRh7+HnzCSt6K1R+7movvHtBMmjh45SozxGK0uEZ7hknAL0pT206WlppGUui21JLGYfSCiUqsqo5S0TsoPd7TnZQYkJwzjSjJz84U6d9NzYzJZqbkW/YJSPIT5pGVnpG9IYaXmlJ3dC4OL6J9L33Sn8m4l+0DErbXH3e6ltE7mnkzZxVb7qsuGVNI6GcczrC72RLf0tHRSp/yiLuXQHVZqrvJZt5ycHGFW6fGZX+awUnOVIQa+2JlfpOl1evaBiFeXZgXttLRO1rYMXabMo3TiFknZmiL71dw0pha58/1t+y1SbL9FtLlF2nwtT+mZGapKFZ/MzM6kfy5zS3p5ocxg+460iFszt/JhelrHVotMcqctUnah1FqL6J9zZy2Sar1FQk0tkvFFqmyL+IT75kUU0jqZO7N0aXfZByLiFtH+UJAfl8c+EFF5ilpkv9UWUYwvtd8i/VmLpKenbSwQxni31L48v3XudfrnMjenybdIsKhFdltpEW932iJZWVlFeVY3gMJ8bWo6OUCklZ233yKpKTettkg78T4i3yJ6H6Vpsb+VbxF3f3XpoHJaJ/9obsEVmQfJ3DzdTC2yz3qLTGAtcqcozVqLBA1oSVskNSPN2lFL1VXNv1r21owyucH2xS0iSXFxVw16haQw/Wi61cV+XM32ERst8rz9FtGHKUz7yCb5FjH4qey2iDpAaJGQELN45ET2rnENueujguhDTELqvlwYKN55SLhd2GyVZGwi4f7uuA30DyX+erJ3iHAdzCk1SpYz18zHo/+AfjS16hTESs2pPFS8Tvse4azUQq/OD9A692k6sSILzbsG0jp9u/ZiRRZC2gbTOiR5+GpYqTm/IB9exzfQm5WaI7scrxMc3IqVWujfqy+t4x8ZwIos9PDpQuv0iBjEiix0GBhB65DEiiz4BvjyOhp/+a8mbpHW97VkpRJKJa/TobfVkRl5i3Tz6syKLPAWaRsRGto+hKfAFs3Fk927d6fV3DUy522EIy2ibqbmdWy1SM8+tE5A5+asyAL5RrROz8j7WZGFDv1MLaJUWNn+g5vxOl7e8s86knJeh9RnpebI/Hkd8ndZqQWytLSOjRYh35rW6dvX6obUOZS1GklkrbJSc6QVeB3SOqzUHGlNWoG0r7i5SRJvAGTboNXI1sL+pQXeImSrY0UWyLZK65BEtmFWao5s87wO2RdYqTmy7/A6ZJ9ipRZ4HbJvsiILZI+mdcg+zooskCMDm1WvvqzIAtmeWZ0B/ciRh5WaE7eIJHXqxI4w4kSOhOxfWiDHT1rHRouQ4zCtY6NFyPGc1iGJHOdZqTkSF3gday1CDtTkUzZRB2xG3KSYiepQ9afZvEtZvz/klWZeTuvmTYr58+uxO6Z3pOH8zVPl0hHplaohOcvx5BQAADQBtiLu/m1n/1JUYhbwwqN3Ze7NXH2KTdZSePSeihIezj8crLYckR5D8wIAQNNgNeJa+xWQ5e+FAAAAwC5793EBAADAGRBxAQAAXMFWxE399CH2iLJ5mvIxXswGAABQPVYjro0hcjE+LgAAQHWhVxkAAMAVEHEBoI7p9dFJv8umSfHJrA7APQARFwDqWKVh4J+OyqbsC/LvIwRokhBxAQAAXMFOxNXnxr4RqBE/qOwVNg+vvwAAAKgumxHXkLv+2ZtPppo9sezkB5WTYia6e5FA/lRMAisxKjuxggZ4STkAAEAjZSvi6vMuFvTuXXc/BBLGCHqlbPXdEr0++5EtB/ilMylftbyFMD6ueTkAAEDjZSviqpr3a6m76dzh+cQq4s7fWThdGIheGah5zjOiallU2pRL0WNo+ZwVZfHprBwAAKDxUuoNMiP3miTFfByZ11v7Zp2+8qLsxIq3VX/6cHDV6JhJMZvyps3oI0waLq38vPkbdPyiJYuWLHlvyYctPvDKkVma0hCd12I2wGTF9nK3g3IvxlIplGvZsIj640rllzqal1qrVqqEMS9VV9WVq2SGvybc5nvrewijZxv0BsVcmWG0Cd1kT8+xbPV6LFTqsmT+XOVopfuT7ItbW2yHvhpRncXW5HiVLrAyjvoLGtUw9icMc8sUchuIeLFLFms9U2WGyK2vFgkKMhv8PE+b3dzXNF6ytrhAVyJ0m9SmRTQtNWXLWHkDbBHv5ZqiBC3Ni/lE+BYvYF+5li3iudxf16KEZGq5j4gX2yktovHy9PX2p4WUZAPIzs4g/63lYjfAfaQuWsTaYovrSCQmJLaPkA6wWrpfpdllpa/SSQdb57bIzFkz2bSz2Ym4p94dOHTnE6+nLf4oj31PTbs5B28481bujTUThuQsNxuVLynmubMPfzW1HcmST08+tlcccVeG/Et2TbUZETL+yGSaPzHn6G/rr9G8GNktX8x8mebjPrl68rVjNC8xLelF7zBh4OuMU+l7hnxLCyUe3TsubLwwpn2FtnyT3wZaKDFw6f19Fvan+f923Kz9o5DmxSKe6hj19aM0f+jJA4k7/qB5Mf/7AqbGTaP5i0vOXVh8juYlXi6dq9IIHQWJuxIOPf49LZR4/OcngwYKI6hrbxX+N3IzLZQYtnFk15e60fznARvKC2Q28e6v9xy8ahjN7x76beZJmY4IcYucfPVY3OqrNC+mDvCYnsc27utr447PO0LzErxFMs9k7H5wBy2U4C2SlZllMJiOXNd/v9G1i2nUdD8/f08vYfvZ1umrwniZCOdQi3QJmHrdgRYpmaMyjumdtCfx4KT9tFBi0ukprR4QThGKErVbI76khRLD1o/sOou1SEzAp2UFMv1O4hbZO2JX+rFUmhcLHh4y4ShrkVPzj1/76FeaF/Pw94jOr2qRDXHHZ8u3yLMJL/i0F0KFjRYZvXts+ERh19WXVm70WkcLJfovHthv0UCa/7rrloLf82lerP2UDqO2j6H52Kk/JHxzi+bF/CL9n775HMmUlugKC82aVbwBKJXKlq1akkzyvqQfJnxHCyV4ixQnF20J/4IWSgxbM7Lr3Kp9pPmn5fkyLdLtlR5DPhlO8/tG7ko7KtMirYYETzrxBM1baxG1v3p6/iyav/5Z3PGX5VvkmfjnfTv6kUz2ucydg7bTQolROx9rP1kYDlWv02/0XEsLJcxapNuWgt/stIjEsWMnhg8fyiaq/LLswrl3z7IJczMKZ7n7ClHQRotMPPlE68HCmPY2WmTIx8O7vcqCyBetNsqeut03u/vQdSNo3lqLtHwwePIp1iJ1weZ93NzY42Ur9dcWiF/36Nwnp0hAXdhslWQQXL1vaN+YA0JvtiH3x11jI4VVDQAA0LjZirh1Linmz6/H7pjekT6W/Oap8rITK56KSVAFRs1fkBOmUalUQYenjanTDm0AAADXsPnkVGDUWxOPkUDIpp0uPHpPRQm/ev5wsNpj6DvfRAudHiRDC+kkAABAY2enV/kvExetGoI3YAAAANSWnWtcywH7MFQfAABADdTrfVwAAIB7hr2IW/UWRvQqAwAA1IbNiGvI/ezfitV3SypyDi7/ywmhVzlxU8Tj0ehVBgAAqC6bT07lXczSdBLetsiFR38Q+gWucQEAAKrL5pNTVe9VrusXLAMAADR5NnuVlYHPP5XWKXLecV3g0K7bhVdSKFXRZa+gVxkAAKC67Dw55TH0HfpzoM7z9tJfB0neyAgAAACOsBNx65whd31UkOVrrfiI9Gq/UZsSWSEAAEDjZSfi8sj3VEwCmbyxZgLNOEdSzER1qPrF93s3YwVcfrn/0RLhkrq88BAdOAgAAKBRsxlxDbmbv2mTrBN+FOTh5U4KOs/bOyPjfac9q2x8r/KMETLLEH/4sxFeQqRvuVRmiDcAAIBGx1bElfl1kKv0nv2TEOkN+t2lM9CrDAAATYDbosWLWNaC0qtD4aXl6f3HhRdf/jYlYkp3f31u7M6D/ac9JowV7zQFl38p7dk3WBi4m/Pw9/AzFrT2yN1cdP+YdsLE0SNHiTEeo9UlwgW3hFuQprSfLi01jaTUbaklicXsAxGVWlUZpaR1Un64oz0vMyA5YRhXkpmbL9S5m54bk8lKzbXoF5TiIcwnLTsjfUMKKzWn7OxeGFxE/1z6pjuVdyvZByJurT3udi+ldTL3ZMouttpXXTakktbJOJ5hdbEnuqWnpZM65Rd1KYfusFJzlc+65eTkCLNKj8/8MoeVmqsMMfDFzvwiTa/Tsw9EvLo0K2inpXWytmXoMmX6PcQtkrI1RfaruWlMLXLn+9v2W6TYfotoc4u0+Vqe0jMzVJUqPpmZnUn/XOaW9PJCmXGxHGkRt2Zu5cP0tI6tFpnkTluk7EKptRbRP+fOWiTVeouEmlok44tU2RbxCffNiyikdTJ3ZunS7rIPRMQtov2hID8uj30govIUtch+qy2iGF9qv0X6sxZJzUi3to+ouqpNG9vmNPkWCRa1yG4rLeLtTlskKyurKM/qBlCYr01NJwuUVnbefoukpty02iLtxPuIfIvofZSmxf5WvkXc/dWlg8ppnfyjuQVXZIZ/d/N0M7XIPustMoG1yJ2iNGstEjSgZVWLpDnSItlbM8rkBtsXt4gkxcVdNegVksL0o+lWF/txNdtHbLTI8/ZbRB+mMO0jm+RbxOCnstsi6gChRUJC2rBpZ7NzH3fMzCe2h2hU7WdsfTpcpVR599kx+L3B7LM6Q+L6B+M20J//Jv56sneI2ljMKDVKljPXzMej/4B+NLXqFMRKzak8VLxO+x7hrNRCr84P0Dr3aTqxIgvNuwbSOn279mJFFkLaBtM6JHn4alipOb8gH17HN9CblZojuxyvExzcipVa6N+rL63jHxnAiiz08OlC6/SIGMSKLHQYGEHrkMSKLPgG+PI6Gn/5ryZukdb3tWSlEkolr9Oht9WRGXmLdPPqzIos8BZpGxEa2j6Ep8AWzcWT3bt3p9XcNTLnbYQjLaJupuZ1bLVIzz60TkDn5qzIAvlGtE7PyPtZkYUO/UwtolRY2f6Dm/E6Xt7yHVOknNch9VmpOTJ/Xof8XVZqgSwtrWOjRci3ZrPq2YcVWSBrj9UZ0I+sVVZqjrQCr0Nah5WaI61JK5D2FTc3SeINgGwbtBrZWti/tMBbhGx1rMgC2VZpHZLINsxKzZFtntch+wIrNUf2HV6H7FOs1AKvQ/ZNVmSB7NG0DtnHWZEFcmRgs+rVlxVZELcIOfKwUnPiFpGkTp3YEUacyJGQ/UsL5PhJ69hoEXIcpnVstAg5ntM6JJHjPCs1R+ICr2OtRciBmnzKJuqAnYgrGT6orgcOko5Ir1QNyVmOJ6cAAKAJsBNxXSE8ekYfdm5rOSI9fv4LANViMCgMelMSSkR5gHpkNeLqc2PfCBTGoheeFhaNIGT521kAgIbjWI7v0jg3nr4pv4/nDSQaA9QfKxHXkLv+2ZtPpgr9ySkj96nGpq6+W0LyFTkH2y77HC9YBgAAqC75iKvPu1jQuze9ZevebcDycSPob4RUgVHdRlxKQOcMAABANTWA+7gAAAD3AERcAAAAV7AacVM/fYg+KuXeYvSC94fSPElTPsajBwAAANUmH3ElP8MVp7r+SS4AAECThF5lAAAAV0DEBYAmpefZhMe2n5FNeAkG1C9EXAAAqKGPrhueOKnn6bOCjjTz2s84u5FR3xHXkLs+KsjyPVaSkfABAKABupRv+C5dz9PWspY0cyAbz9jKqNeImxQzUR2qfvH93uajmOhzY1ctbyGMj6vPfmTLAacNgA8AAFB/6jXihkfvqSiZMUK6DCptyqXoMcJbrpSBc1aUxaezcgAAgMZLqa/3ZwmSYjblTePDBwlEJYZLKz9v/gYdsG/JoiVL3lvyYYsPvHJkfp9UGqLzWswGmKzYXu52UK5PQ6VQrmXDIuqPK5Vf6mheaq1aqRLGvFRdVVeukhn+mnCb763vIXSGG/QGxVz50R10kz09x7LV67FQqcuS+XOVo5XuT7Lvbm2xHfpqRHUWW5PjVbrAyjjqL2hUw9ifMMwtU8htIOLFLlms9UyVGSK3vlokKKg1LaHytNnNfU3jJWuLC3QlQrdJbVpE01JTtoyVN8AW8V6uKUrQ0ryYT4Rv8QL2lWvZIp7L/XUtSkimlvuIeLGd0iIaL0/lXa/AS/I/YSwbrc/OziCZWi52A9xH6qJFrC22uM4PHo/s8WlH82LKMt3HRVtpvnS/SrPLSl+lkw62zm2RmbNmsmlna6AR97mzD381VWjFG2smnHxsrzjirgz5l+yaajMiZPyRyTR/Ys7R39Zfo3kxslu+mPkyzcd9cvXka8doXmJa0oveYcLA1xmn0vcM+ZYWSjy6d1zYeGFM+wpt+Sa/DbRQYuDS+/ss7E/z/+24WftHIc2LRTzVMerrR2n+0JMHEnf8QfNi/vcFTI2bRvMXl5y7sPgczUu8XDpXpRE6DBJ3JRx6/HtaKPH4z08GDRRGUNfeKvxv5GZaKDFs48iuL3Wj+c8DNpQXyGzi3V/vOXjVMJrfPfTbzJMyHRHiFjn56rG41VdpXkwd4DE9j23c19fGHZ93hOYleItknsnY/eAOWijBWyQrM0s8RMz132907WIaNd3Pz9/TS9h+tnX6qjBeJsI51CJdAqZed6BFSuaojGN6J+1JPDhpPy2UmHR6SqsHhFOEokTt1ogvaaHEsPUju85iLRIT8GlZgcxYIuIW2TtiV/qxVJoXCx4eMuEoa5FT849f++hXmhfz8PeIzq9qkQ1xx2fLt8izCS/4tBdChY0WGb17bPhEYdfVl1Zu9FpHCyX6Lx7Yb9FAmv+665aC3/NpXqz9lA6jto+h+dipPyR8c4vmxfwi/Z+++RzJlJboErfe+uOc/PMf/f82sHUbYftP3pf0w4TvaKEEb5Hi5KIt4V/QQolha0Z2nVu1jzT/tDxfpkW6vdJjyCfDaX7fyF1pR2VapNWQ4EknnqB5ay2i9ldPz59F89c/izv+snyLPBP/vG9HP5LJPpe5c9B2Wigxaudj7ScLw6HqdfqNnmtpoYRZi3TbUvCbnRZ56Yz+qxSZINLOSxk/lg1o/8uyC+fePUvzEjMKZ7n7Cgd/Gy0y8eQTrQcLY9rbaJEhHw/v9iob2vWLVhtlT93um9196LoRNG+tRVo+GDz5FGuRulDfT07J0fuG9o05IIxQZMj9cdfYSGFVAwBAg+NdnPdkZRpPE4tu08zQykxWA0QaVsQtO7HiqZgEVWDU/AU5YRqVShV0eNoYvOIKAKBhmrTu/Min9/I0evr3NDPmzcOsBog0gIgbHs27lD2GvvNNtNDpQTL0pZJ0EgAAoLFriL3KAAAATQ8iLgAAgCsg4gIAALgCIi4AAIArIOICAAC4AiIuAACAKyDiAgAAuAIiLgAAgCsg4gIAALhCPUdcayPP83K136hNiawQAACg8arPiGtj5Pn8cv+jJcJbHssLD9GBgwAcZDAYdmS14Omb8vt4PkGLl3QDQL2pz4hrY+T5+MOfjfASrnFbLpUZ4g3AtriMfJ7Ek8k60aCQAACuVc+9ylGd5Yfi6z37J+Ha16DfXToDvcoAANAEuC1avIhlXa/g8gdXWk7p7k+yN3ctu91pWt8A+oEwLLafcTDj1h65m4vuH9NOmDh65CgxxmO0usRd+MycW5CmtJ8uLTWNpNRtqSWJxewDEZVaVRmlpHVSfrijPS8zIDlhGFeSmZsv1LmbnhsjP8pji35BKR7CfNKyM9I3pLBSc8rO7oXBRfTPpW+6U3m3kn0g4tba4273Ulonc0+m7GKrfdVlQyppnYzjGVYXe6Jbelo6qVN+UZdy6A4rNVf5rFtOTo4wq/T4zC9zWKm5yhADX+zML9L0Opnhpr26NCtop6V1srZl6DJFtwSqiFskZWuK7Fdz05ha5M73t+23SLH9FiksLGyeeS1Cd5umsMLkDhUsH6TPKygQ5kNS5pb08kKZwfYdaRG3Zm7lw/S0jq0WmeROW6TsQqm1FtE/585aJNV6i4SaWiTji1TZFvEJ982LKKR1Mndm6dLusg9ExC2i/aEgPy6PfSCi8hS1yH6rLaIYX2q/RfqzFknNSLe2j6i6qk0b2+Y0+RYJFrXIbist4u1OWyQrKyu3WUH5NZkByQURytR0skBpZeftt0hqyk2rLdJOvI/It4jeR2la7G/lW8TdX106qJzWyT+aW3BFZvh3N083U4vss94iE1iL3ClKs9YiQQNaVrVImiMtkr01o0xusH1HWkTprqh4SEHrpB9Nt7rYj6vZPmKjRZ633yL6MIVpH9kk3yIGP5XdFlEHCC0SEtKGTTtbvd7HtTLyvD439oNxG4RyhSLx15O9Q8x6ApUaJcuZa+bj0X9AP5padQpipeZUHipep32PcFZqoVfnB2id+zSdWJGF5l0DaZ2+XXuxIgshbYNpHZI8fDWs1JxfkA+v4xvozUrNkV2O1wkObsVKLfTv1ZfW8Y+sOnOx0MOnC63TI2IQK7LQYWAErUMSK7LgG+DL62j85b+auEVa39eSlUoolbxOh95WR2bkLdLNqzMrssBbpG1oW89Dbjx5H3Pn+eCEFt27d6fV3DUy522EIy2ibqbmdWy1SM8+tE5A5+asyAL5RrROz8j7WZGFDv1MLaJUWNn+g5vxOl7eHqzUHCnndUh9VmqOzJ/XIX+XlVogS0vr2GgR8q3ZrHr2YUUWyNpjdQb0I2uVlZojrcDrkNZhpeZIa9IKpH1JK7NSCyFhIbQa2VpYkQXeImSrY0UWyLZK65BEtmFWao5s87wO2RdYqTmy7/A6ZJ9ipRZ4HbJvsiILZI+mdcg+zooskCMDm1WvvqzIgrhFyJGHlZpzpEXIEY/XIUdCVmqBHD9pHRstQo7DtI6NFiHHc1qHJHKcZ6XmSFzgday1CF1sNlEH6vU+rsXI89IR6ZWqITnL8eQUAAA0AfV8H1cy8rzliPRZ7/YwVgQAAGjc6jniAgAA3CMQcQEAAFwBERcAAMAVEHEBAABcAREXAADAFRBxAQAAXAERFwAAwBUQcQEAAFwBERcAAMAVEHEBAABcoZ4jbtmJFSql8P7kp2ISWJGRtXIAAIBGqj4jrj43dtXyFsI4uPrsR7YcOF414Ju1cgAAgMZLqTfIjCPoIkkxz519+Kup7UjWcGnl583fYMMEWSlfsmjJkveWfOj9gVexpzBtrjRElzuzkOYDP/XzTJUZQk7vrk//Kxte0ft8iP9+mcE4idS/ZbGcQtHmPfmB/wrHehQPSKV5a3X0o1UZD7CBKlv+K0BdLDMYmWSxNakyY0iVttDlvaql+dZnWqkOyjdZ2t+yacbBrxbynvwIegVj1fyrBf+jhapC5rSscrSSfzVri60LKauLFrG72B06dWxxUn50vJzw/DRFSklJCck7sUXcDhpoXoIvthM3Nmst4sj278hXM7gbxC3it19meFSCb2yEIxuStTriDan5J76eOTKLLdmQZBe7wrsi60/C4LJeXl5tFKEtkuQHrMwZkvfHzVsk44J9xJG1Lf5q1nbtOmoRR45apEW8cuwfbG23COHgPuKsr1b7Fhkx8uGRDw1jRc5Fh+ipn5S4aeMlHc1XXvzPxgQ75X9d8Fe20AAAAHVm0d8W0bjj3NRQrnFvrJlw8rG9lte44vIjPx0fNem9/33tfrVafuRqAACA2qujy9z6jLj63Nh/v5DwzM5ZbdW5a8ds67573jBjB4a1cgAAgMarPp+cUgVGzV+QE6ZRqVRBh6eNIWG17MSKp2ISLMsBAAAau3rtVQYAALhn1Oc1LgAAwL0DERcAAMAVEHEBAABcAREXAADAFRBxAQAAXKFpRlzLgRBurJlAS948Jf9qN3mG3PVRQWb/xLLEERb/ii9PtYdqsJgV/7Jqv1GbElmhfebzOfXuQDoTkrzC5lXjXdbWv1q111JSzER3L/IPTeukZmvbYj41X9sWs6rh2jafT83XtvWvVo21VDWT6n0FK2zsa9Va25bzqeGqtphVjde2ja9W7W3Sckuu2bZtfXer1tq2nE+N17ZkVvV/JLHYR2q4qutGE4y4MgMhJMVMvr5QeMmWPrvrkk8d3QhIy6lD1S++37sZK5ApcYTcfJa0WC0sj0E/I+P96h1wLRYgv9z/aIkwq/LCQ+ylXXZZzGfw0nN0ecgq2vBulKO/gZb7ajVZ1cZW++CVstV3yTcxtVoN1rbsfGq2tmVmVaO1bTmfmq1t2a9W3bVNZvJxZN5fikrIv9Il/m/OqxvuWLzLltT5v7dPsQmbSE3Lfa0Ga1tmPjXbsOVmVeO17ZzDCCG3m9Rg25adT022bbm/XrO1bTmr+j2SkFZzymGk7jTBiKvSplyKHtPWQ6FQBs5ZURafrii7nTb66f7CZ8rAhyfvJyUOCY/eU1EyY4RoFVmWOEJuPvQdltUmtwDxhz8b4SWcCbZcepUV2WX9ixh++bJ89BQ2YZfFfGq4qhWKirjzdxZOp62mec4zgsyyRmtbdj41W9sys6rR2padD1WttW05nxqsbTKT+KOv0uOgKjBq4vg9h1LZRQD5UvT65q3IcQveH+rIF7Tc12q2tmXmU7MN28qsqGqtbacdRgi5I0ANtm3Z+dRk25b76zVb2za+SL0cSWR3/5qs6jrTUJbDuaI6B7OckUe7Nge3XRByhtwjO04by+pb1THu4NCVjp4GWtF79k/CmbhBv7t0Rm07CQ25X51rW40zXAs1XtUeQ9/5cLDwuuyyEysuRz4v7DM1Ij+fGq1t2VnVYG1b/WrVXNuW86n9ht2+55DLqeU31kbHvZdGvhS56s1cfeo/8d8t/8uJrHd7sEo2SfY1QY3WtuV8arxhyywSUf1tuxEcRggnHUmceRgh6ulI4qzDSN1pmhE39gY7I7p5Jlb4X3j0rq7LyEap9n86edDcSLn90dWUgbNjs8n2PfrEG9XonpLjHeZDN6wBY6aQo6exrIaqd1oqq3ar+saaCaFHxtN9pjak86nF2pbMqsZr2/Kr1Wxtm82n1ht24q8ne4eo47XtpvQTZkiuev/3n4PpRw6S7mtEjda25XxqvKplFqlGa7sRHEYIJx1JnHgYIer3SOKsw0hdaIIRV+8b2jfmgHB3ypD7466xtKk6z9tLNkpyCu9bMbaW15S1R86/+F39SN/b1eiesiDctxjHbsXRo6exuEZqfVpK1XhVk/1kYbNVDl5a2SCZT23WtmRWNV7bMl+tRmvbcj7VXdvu3QZEjviEHprJ19mzb+KoEGG17LhoPMgacjev3yFkHGO5r9VsbVvOp8arWnb3r8HabviHEcJZRxJnHkaIej2SOOswUlfIV2p6qfT4P+i3m/L5LXGJpt0c+nRANZJosF6rJY4k8391YqHxFoVoCauRzGfFv2yLv1/hhQ4li0Waf7L634skueWp9qpO3DTezTQauWlJqru25eZTw7UtN6uarG0ri1TttW19eaq3tqvm4+b7CBt8Wp+99pFAUwmd7LaMdjPaTnyF8HVbs7VtOZ+arGpjkl2kaq9t64tUk8MISZZbcnW3bZosdlvJQjqa5HZbotqHEZIsFqkGa1tIcotUs22bMi1GzVZ1HSSMZAAAAOAKTfM+LgAAQEODiAsAAOAKiLgAAACugIgLAADgCoi4AAAAroCICwAA4AqIuAAAAK6AiAsAAOAKiLgAAACugIgLAADgCoi4AAAAroCICwAA4AqIuAAAAK6AiAsAAOAKiLgAAACugIgLAADgCoi4AAAArqDUG/QsCwAALpR5JiNx1x+JsbdLk7W6HF2zUG//Dv7txodHTu3kHebDKjVFGeWKr28ZvsvQxxcrMnWGVhplgLvigQDlS11U/fxZnSYJERcAwNW0twrP/O+pxB1/sGlzan91t7k9+i8a5OblxoqaCn2l4pObhoW/VeqsRJ5xwap/9VVFNGOTTQx6lQEaq1PvDlQpVTR5hc07XsrKrSH1NyWyPNSj5H1J3/b/2lq4JcoLyi//36XdD+0sTi5iRU3CnTLF8COVf75mNdwS36Xre/9QsTuNTTYxiLgAjdjGBL3eIKSS4w+87+OFgNrwZZxK/2HSd2UFZWzaupyzmd+N2VOhLWfTjZy2onLykcpz+QY2bR2Jxy+cqThdyCabEkRcgCYhPHrPrbXv/+cMnSo7sYJe+6r9RpEwrM+NfSNQM3TZhZcjVE/FJAg1DLnro4J4BXANXZHuh8nfKRy+lVfwW/7xV46yiUbujfPKX7X2wy0lBN0TlRlN5GTDpK4irhP7r+6drjByWPy/t0+xCYBq0vuGvhT/6x1y7ZQUs2p5i2SdcO1b/uvzOa9uSPWJWpmrO7GwP7km/iY6Qgi3ozrHvZdGKugS/7e404d2e6TBKS4vvajL0rEJx8RvvpF5JoNNNFrkgvWrlOo9M3S7xPD3S03tMSPrEdeQu/bRNeL9kMSDD8ZtEPbnWquLICo/z6SYie5ekhN5fvpP0punpCdRkosDil4iSAo5y39yY80EWsITu7AwIosq+ZQkcYVqkV02vkjWbu/ZXgkS985JT6Omat4vMNJDyIVH//m7WW2NWUXYBJ+KigTJgSt574fd9304WE2yqsCo0asO77jY5K4masfGTsr3OJIk+xfdraztUBXFFXFrr7KJ6rjy719Yru7V4IvbPjxSG+JqEju/SNHrK1m+aWjKvcrCdtB39uPxJfRMn57Ik8L1D3keLRFO/ytyDkaO+MQsIIkuDvi5P/knq1tffTJVJ56Pidw/6TxvL5nk6frqcWNHRLD6CsXgped4+fyTwmxJEq48qk9+2ZJi+HcsOf7A2SnS8yRyQuA5x0CXWa/P7va3NjWO99Bw6PMu5sazljad86mC3vrtCi3kym6nXV81mFVQqrq+8h37AKpY3UkNuZ9OfabPRVZS/MuUy77Gnc7YSx96ZHzp8X+wWVi4c+h2eUFNzmzuHEzW23jWyKmq+8XtHB6NSNTcnlaT5Sdfem8myzcNNYq4STHd3jhDbwKRxE/oTJdN3ZfTEkJy/SdEQQfuJ8nOirM/TyOVNiV7bfyM9saJ8Gh6Ik8KT381ZZinsYLx7D4+XfhGH6uFDaVYOeWZnezigHza73+/Ip9WxJ2PP/oq/SdkPrTQ9j8RI4u3M2EBWwwH8HNM9l2Ma9v4iWD/P18Rb9Cyy3Zj/3Zx4eC+6w+lGvOUIffHXWOPXljAroGUgTO//u/9X8fSqExXJl0A0rLW1i00QGRj+L8HHxSaNSlm8vWF9MhIzqj+c18vVqOKR7s2z25LYhWMiV7vgl3ktKZQs3xUCJs09RAoA2fHZme924N9ICfzjPmhwWEkThfeKmAT9cTaF5c/PJr7pUiInTWTXODord9GoYbXuJGfPKT+NJvsqPwykRya+XWVfn/IihXGzpMa3U+SnxVnd55VyIl8WUkFm1Ao2vccQv6r9w198LkdNGiRP7Rn30RhGwqPfq38TbLReIf5sDhk/PTUpdnk0+TwmabjkSH3uvY1u/9ELH7bylavDGYT9qR++tDXY0+Rr0ZW7IiZu8XBVZb8spkLCg2+nCo6s07eu6prX7aHGJGdp9uIS0LHo/g01njtG1Mov26hwUmKeXLkkn8+LxzxyZbfvV9rWkyau+JHixuHYRNGrO/LT3CLk4uccrfoXkB2lonj94T1Xc7XWOd5ex08XylOKWa56iv8o56f3LX2xR05BOXUImhecuDZ5kakhhE3/tWf6EWb+Ezn6KeT+JnOO+8Yz/VqdD9Jflac3XnaRP7KKxk9tocIl3HefXbcv6NqViK0R45/GtkuiH1ALkD/36PKt6Lt/hOOxOBqXeCGzPyJrw3Zs0UJ2WXrPPbJtss+ZztGUsyfX4815mwJKDwn/C1jc7ClJefsh26MbGXMQ0P1coSxK0ip8hp25i9FJbTtPIa+89bNqbRcNTbVY8RSuiENGDOF1G+59Cpt3PKZrJvK97GPbts7twNOuGe0P+SVZsIDIo78DLrJkP3ijhwegXPCfVxy7Zhy8w7JhHZqS0vEanY/SXZWnO152pEUw+86FP8yhYRey1v99C6s6Q5NlVPvDiQXoLLh09o/IRe4aZMHsom6ZLZs4dHzF+SEaYyraGzq3H/M6B1i5xw8329gZLD5tRGhDGyqb35pGvgtN5JKkteI+y1MH11bMDs2m0diUsJ6Po29oLzOg35CGTgqPHpPhfCAiOUub4N3qDfLVZ9fh4bRQta/uI3DYwsly9RA34Ba/OOGx3rEVQb2GviZ+BpLpU35LLKn5flL4q8naYCkcddMTe8nycyKszdPjszcw8udTRiXkwQe8T1Och35/p4l+4+abk+SWM5vS/NrbjpJtydT/0kVG/+E9lr/eYCdaFd7lstGj61Cujon+XBPEk1NwibMv35JvKuQ5Yw72jdCJayxaxcb/e8QAOpO2YkVZg+LmO/ytrV6QLwfVoPaX+3XsZ5fN2z7i1s7PFJ9fBSaml7chfnfIxHXeP/v5XFVvfaG3PUv/2n00/2NE4pXVp+hh2xysD44/5Ep/dTu3QaY7jsmxdCbrzW7nyQ7K87+PDnxzJNiyHKSwEOuyFfN+oB/qc8XfyC+npZ8emTHaXp1aGN7svZPCHKBe2fh9Fr2seh9Q/naJt/ij4WdjTkTW9u68Tb54WljxFc/5Fzq4cn7R/Q3teynU585OzVKWM6wCW9eG8/WmPGJNmu/cwC4N5GjU8hbXfkhixwAP1l40G4fEtV2VDsSO9lEdbQdHaaqcchyEhtf3Ha4JVRuiifb1GT5yZee0LRubNlaC53n7b3+2inWOakKOvTCOb5O0/+STW+FurcYTS8ZySnP7J9KR3gJlb2Gnen19p9ItZrdT5KdFWd/nhyZ+cZ/7Yw0/h6352bvm8KDTuSfy3yppBj6U2Pyaek6Jf807r00oZPEGPVXDWFP8JIknOvZ/idEUoxTLnAla4OsefYBJbtsxnLhh8jG5bF84om0rGSZWR3jc8u/9DPOzVhOW1xm3QLck8j++J/479g+olRp2v9fn4s62a5US+7e7t3m2nqY2Zpe/9OH5eqP1S9u7RBkbla3mkTcF0NVJFo3JTUaOygpptu/u8StfIBNAgCAA3RFum0dNlfrtVORz3d+6MsoNtGYvXRGX63XTrXzUp4c5da6ttcsDUs991QAANw7ND6aR3eNc/y469+j+bDVI9hEI7dygKGnr6M3ZTUqxZdDm1q4JRBxAQBcp/Xg4Ed3j/Pwt/98R4v7W437boK7bxMJO77ubrtGug104NljEm53POTeJJ+fx4j0AACuhhHprb2FqmmPSI+ICwBQPzLPZCTu+iMx9nZpslaXo/MJ9/UN8203PjxyaifvMB9WqSnKKFd8fcvwXYY+vliRqTO00iiDNYo+vsqXuqj61fPPoOoWIi4AAIAr4D4uAACAKyDiAgAAuAIiLgAAgCsg4gIAALgCIi4AAIArIOICAAC4AiIuAACAKyDiAgAAuAIiLgAAgCsg4gIAALgCIi4AAEDdUyj+P2LxyaIPHpRjAAAAAElFTkSuQmCC"/>
          <p:cNvSpPr>
            <a:spLocks noChangeAspect="1" noChangeArrowheads="1"/>
          </p:cNvSpPr>
          <p:nvPr/>
        </p:nvSpPr>
        <p:spPr bwMode="auto">
          <a:xfrm>
            <a:off x="1230511" y="1418928"/>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685800"/>
            <a:endParaRPr lang="en-GB" sz="1013">
              <a:solidFill>
                <a:srgbClr val="2E2C61"/>
              </a:solidFill>
              <a:latin typeface="Arial" panose="020B0604020202020204"/>
            </a:endParaRPr>
          </a:p>
        </p:txBody>
      </p:sp>
      <p:pic>
        <p:nvPicPr>
          <p:cNvPr id="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633" y="3938396"/>
            <a:ext cx="4839294" cy="248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2" descr="data:image/jpg;base64,%20/9j/4AAQSkZJRgABAQEAYABgAAD/2wBDAAUDBAQEAwUEBAQFBQUGBwwIBwcHBw8LCwkMEQ8SEhEPERETFhwXExQaFRERGCEYGh0dHx8fExciJCIeJBweHx7/2wBDAQUFBQcGBw4ICA4eFBEUHh4eHh4eHh4eHh4eHh4eHh4eHh4eHh4eHh4eHh4eHh4eHh4eHh4eHh4eHh4eHh4eHh7/wAARCACEAf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OuNXgg1aPTmimMjgEMq5UZBIz/AN8mtGsu7vryLWo7WLS3mhZQWuBwF68UAPh1iGaJJYrW9dHUMrCA4IPQ07+1E/5877/vwapeDdY0vUdDs0s9QtZ5Y4VjljjmVmjdRhlIHcEEfhW5QBQ/tRP+fO+/78GsrxDPqd4tv/ZU15YtHIGk3WhYSLkfL7dD+ddJRQBwzp4s2R7dTn37CHP2QgZ2gDH45JP0plxF4vZZPK1iYM4AybI4X5mJwPoVHttrvKr319ZWMfmXt3BbJ6yyBR+tBUYuTtFXZx7weI7i2kjuNWvYpDPvR4LMgrGPMwvPf5o+f9io5I/GQDpFrEm3btjLWBLdMbj6n+ta914+8F2zbZvE2mKcZx54PH4VSX4pfD9nKDxTYZBxnccfyrN1qa3kvvO6OU46avGhN/8Abr/yI9R/4ShtQ8zT7yZIXVd3m2jHawQgkD0LYOKsaPJ4ihvLaTUrya4hRXEyR2RHmE/dI9MDr6mp7X4heCbqURQeJ9NZyMgecB/Oty01LTrzH2S/tZ89PLlVs/kaqM4y2ZhWweIo/wAWm4+qaI/7UT/nzvv+/Bo/tRP+fO+/78Gr9FUcxQ/tRP8Anzvv+/BqzZ3Ed3brPFu2kkYYYIIJBBH1BqaqOhf8g8/9d5v/AEa1AF6ory4jtbZ7iXdsXGcDJ5OBxUtc3e3OsfYLxtTtrW2gSWPyn83qvm4yfTjafxoA1f7UT/nzvv8AvwaP7UT/AJ877/vwavg5GRyKKAKH9qJ/z533/fg1BqN/JNYTxWsN9BOyERyfZydrdj+da1FAHCQQeKwFM2tXUhSQMAtkVBXnIPr1X8j61KE8SyrdpNqVyiyWvlQmO0O6OQqQXz35wQPau0d0jUs7KoHcnAqncaxpNucT6nZxH0adR/Wk2kXGnOfwq5yZi8WQlUttYuJIgSSZrIlzllIH5Aj8addr4pNnaeTfztdxoyzu1oVV8tkEAdMD+VdAfFXhoE517TRg4P8ApC/401PFnhh/u6/pp5x/x8L/AI0uePc2+pYj/n2/uZiW58WCRTcalIVE6udlieY9zErz3IKjPsfWum/tRP8Anzvv+/Bp8GqaZP8A6nUbST/dmU/1q2CGGQQR6iquYShKPxKxR/tRP+fO+/78Gj+1E/5877/vwav0UEme+rQxo0klreIigszNAQFA6k1oVS1//kBah/17Sf8AoJq4v3R9KAFqteXsVq6RsksjuCVWNCxwMZP6j86dqLXUdnI9nGss4xsRjgHnnn6ZrEg1GaHWtJi1trSzu7uC4jiiEuS7hkbavqdoJ/CgDT/tRP8Anzvv+/Bo/tRP+fO+/wC/Bq/RQBnSakrRsq2t8rEEA+QeDXMyN4sOXW9kQLGoWMWjHcw2g5Pvh/xYeldvVPUtV0zTU36hqFrar/01lC/zpNpblQhKb5Yq7OOtV8YragyahL50qR+YrWrERkKm8L9SH5/2h6UeT4uW1hiTWJiwCiVmsmJICqDg+pO8/iK1pfiF4IifY/ijSw3p54NVj8T/AIfj/ma9N/7+VHtqf8y+87o5Tj5bUJ/+Av8AyK15b+JRPe3FhrF4jTl/KjlsyyRAl9uPXAKf98mpUXxK0d6lxqNywkTFvssipQ785J+mR9DT2+KPw+U4PivTemf9ZTofib4BmfYnirTSfeXFHtqf8y+8byfMEr+wn/4C/wDIp2h8Z/u2uNQOMHzEWzbJOVxg+nDfg2K6DRr66t9Mhh1Jby6ulB8yVbUqGOTjj6YFXdM1jStUQPp2o2t2p/55Shv5Veq009jgnCUHyyVmUP7UT/nzvv8AvwaP7UT/AJ877/vwav0UySlBqUMlxHAYbmJ5M7PMiKg4GTz9Ku1Rv/8AkJ6d/wBdH/8ARbVeoAyfEOvWuitbLcw3MhuN+3yoywG0AnOOnWp21WHzpYlt7t2ibaxSEkA4z/IioPEOsPpTW4XS7u+83fzCuQm3HX654+lcbL8VvCOifELWPCmv340u8SWKSJ7gYjlVoUPDduc9aAO5/tRP+fO+/wC/Bo/tRP8Anzvv+/BqfTr6y1G2W5sLuC6hYZWSJwyn8RVigCh/aif8+d9/34NH9qJ/z533/fg1dldY42kc4VQWY+gFeO3v7QvhSDVJLSHTdTuokYqZ41GCQew61jVr06KvUlY9LLsnx2ZOSwlNz5d7dDu/FDavfC2fRbq80+SHeWDWhZZCVwufoTn8KpIniVoL1bjUbh3kC/ZilmV2YYE7vXIBH4mvOdY/aBu5Cq6H4Tnb5jlrmTAI7YA9qxrj47+O8fJ4Zs48jg5Zh1rhlnWCi7e0R7tLgbOJpNxjH1lFfqetWh8Z/u2uNQIHlfOgsmJ35HOfQfNx6EV0Wk31zBpsEN/He3N0iYllFsVDn1xXgP8Awv7xnEw8/wAM2xAHzY3ck9Ks2/7RGtRuTfeFR5ZPBVyCBxTjnGDltM1fAOdJXUIv0lH/ADPf/wC1E/5877/vwaP7UT/nzvv+/Bryax/aH8LGFDqGnanbuTyBFuAqx4E+PHg3WJ0029vLi1u5J5FRp49qkGRtoz2wu0V30a1OvFunK+23nf8AyPIxPDObYZN1aEkl+h6j/aif8+d9/wB+DR/aif8APnff9+DVO21iC98Rw21leJND9ld5FTkBtygHP4mtuuipTlTtzdTwUytZ3sV08kapLG8YBZZEKnBzg/ofyqzVGD/kPXf/AF7Qf+hS1erMZWkvraPUI7BpALiRC6r6gf8A6qS/N+Jbb7GsTJ5n78OcfJg8j3zisjUI428e6U+071s5+RjoSvB7/T8a1b+3uZrm1eC8MCxuTIgGfMHp/n1oA/J/xrq2raX8SvEk2n6ld2Mw1e6Ja2naPnzm6EEV3/gX9p74teGHjSbXBrVqnBh1BA5x6BhgivNPiSGHxE8Shm3EatdZOMZPnNXP0Afot+zf+0tpvxT10eF9T0dtI1xoWlh8t98M4UZYKeoIHOD7173qN5bafYzX15MsNvAheR2OAoFfnv8A8E+fL/4X42+He39kXGxtudhynPtxkfjX278a9LvtY+GmsWGnjdO8OQo6sAQSP0qKknGLaOrA0IYjE06VSXLGTSb7Jvc8W8efGzXtev5bHwix0zTkJX7SVzJLz1/2RXDNp97qknmare3d8xPWaZm5zzwaxvD8ipE0DgK43B0bhgR6/pXZWk8bIzKQfUjtX5hm+aYuc2mz9vx1KnkVP2WBpqNuvV+be7/IzxoWnW6lfs6K27Bwowe9PXS9N8tV8sdOmB6//WqzdJIysQyjPJVewNUPss5l3ZYYGB6fj/ntXiRnOSu5nDSr1sQuaeIaY+TRtPk6Rp04UKMHj/61Vv7E+zuJtPupreTOQ0UrIV47EVdiguNgDfK5G7A9u5rQZmiiJ+6q52k9accTVpP3JkTzLFYeSVOtzX0t0E0H4i/EDwwsccOrHUYFOfs1385x3AbrXu3wk+J+n+OYpLWS3Nhq0CgzW7NkN/tL6ivnHVJot75A6bgR1x9a2f2fdL1TVvira6npyutnY7nuZuQpUg/J75OOK+0yHNcVVqKnPVFZzkuBx+W1cVVpqnOMXLmStr2a2d9u9z63qjoX/IPP/Xeb/wBGtV6qOhf8g8/9d5v/AEa1fcH4qS2V9bXjzpbyBzC+x8djXnf7T91GvwF8bxx3CrPFpbMQrYZckbT7dK6vwjHGupa9JGpXffnI4xwMZGPfPXvmuP8A2obO1T4EeOrxYUE8uklXfHJCn5fyyaAPzm0P4mfEHRG3aX4y1u39vtjsPyYkdq7zQv2ofjJpQRW8SrfqpBP2y3VyfbPFeU6d4f13UXC2GjahdE/88rZ2/kK7HQvgh8WNaCtY+BdYMbEfvJIfLUfUtigD6p+HX7Vl7rngmS41Pw5ENcjuPJXyXIhlXAO/nkHnGKdd/Er4k6/Kzpq0ekW74wlvGNyj6nn3rD+GX7Lvi/SPBEr6pqdlb6zJP5sdorb0RcAbSw4yT6dKvXfg74g+GCI77w5NfQq2xZbX94p9D618vnkszV/q23kfq3DtHJnlsHQ5HievPa9/JS0+4he3vrtQ+s+IdXu253h7hgNuTngGs+XTdIhctLG8zjtI5Y/SrU2pGB2GoWF9ZPjkS27AZ6/0qo93pMqlRfRkEENvyDyOa+CqTxzk/bOX4nsUFjk/3zml/dWny5dCIR6Cu6NbKEMMHlehPPNSxxaDtCrp8EmRlm29D/k0jQaTvLJfW4zjB3jBxTI7fTFTLanAjFtxG8cDnH9Kz5k18UvxOy9OUb81T/yYlTTdKkHmQpJDvbGElKlfyPar1rHrlhIJNH8U6pbsoBVftDMvT0NVIrzQ4QxW9jPzDOPmz1/x/SprbUpJWSPTtK1G7fG4bLdiCf8AIrahUx6l+4cvxOSrLHyuqXM1/fWn/kysbNn8V/iN4aUfabyDWLZSM+emHx9RXsvwq+LOi+OS1osMljqCDc0LnII9QfrXh9n8P/iP4nYQrojadalsGS6OzAPfHWvYvhD8ILPwVMdRvLw3mouu0svCKOpAH4CvvsmlmTS+sbeZ43EdLIVgW63IsT09n/7cl7v6no+vf8gK/wD+vaT/ANBNWmdY4TJIwVVXLE9AKq69/wAgG/8A+vWT/wBBNJrriPQL5yMhbaQ49flNfSn5SW4JY54VmhcOjDKsO9fL37fHiO50PRfAXiLQ7xVvLDXGuIJEbPzImefbsfUGvozwUXbwnphkKlzbru2g4z3689a+Xv8Ago1ZWtl8P/CcVrAkSf2pLwB/0yoA9M+HX7Tnwt8UafZC/wBci0TU5Y18+2vAUVJMcqH6EZ6GvW9Q17R7HQJNeuNQtxpiR+ablXDIV9QR1/Cvx8hilnmSGGN5JHYKiIuWYnoAB1NfTPh7wn4+8L/BLTG8Rf23aade6g5XT7pv3UQCgxuF6puDNwf7uaxxFX2VJztsexkGWRzTMaWElLlUnq/RX083ay8z1f4kfH3W9VlksvCSNpdjyPtLjM0g9R2UfrXjl/eahqlyZ767ub2Vv4ppC5P505Ahh4w3Pfoa3vDv2RWUyIGbIxn1r4nG5jUac5a+R/ROFwGCyPDtYSja33v1e5z8enXL422rn1+Spn0XUFAH2RlB6bhjNeiR39tDG2UQrnbuz3FUptasZk5Gcrhty/57V4SzXESfu09Dy6XEmY1ZPlw2ne9zhX0y4Qtuh2Y/E9KbJYyJxIqj5c/hXXS3VpJcxyGON4cgugbaxA4OD271f1668FTaO40nQL+11KRQqXE+oeYq8jOFA54yK9DD4iVSLc2o26anqQzeteCnTeva2nrdp/cmcLYzXenzLPZ3VxaSZBDwyFD+leu/DX4469olxDZ+JZH1fTGYKZm4niz3z/EBXkl3FliqvuIPSoJCFiw3qQeelehhsXVptShI3zDKsHm1L2eKgpX+9ej3R+hEbrIiyRsGRgCrA5BHrS1xvwRXUY/hV4fXVBILkWo4k+8Eydmf+A4rsq+3hLmipdz+YMbh1hsTUop35W1fvZ2uUb//AJCenf8AXR//AEW1XiQOpAqjf/8AIT07/ro//otqz/GbskOm7Sw3X8akKcZGGz/KqOYteIb7UrGGJtN0tr92LbgHC7ABkfmcCvif9rSe3Hx11lblo428i2+VmPI8lcHivtnXpdZjWH+x7WCdiW8zzX2gDHGPx/rXxJ+1vHA/x31lrmGAv5FtyZcceSuOKAOF8K+NdW8LXaXXh/xBNYOhyFSZvLP1Q8Gvvn4N+K5vG3w20fxJcRpHPdRHzQn3S6sVJHsSM/jX50eTYf8APC3/AO/9foD+zQtuvwM8LLaqqxfZW4VsjPmPnn65oA6P4kTSweCtTeFgreSRk9q+MPCEElxdbR90ue2c19f/ABruPsvwx1qfcylYMAqOQSQP618leCA64cfdJH1A/wAK+Q4rm40lY/X+Ab08nxNRbuSX3L/gno2jafbrApMW44B/z6Vf8iJRwu0biQB0H/16itSPLDRY3FRz0J9P8+9TKPkA5LZ7dPzr8knJtttn5lmeIxVXFynOo9xhtLZiD5as2Mjjp9aZJp1pKQXhQjowwCV9qljUgOWA4Gen+c0sbgBixwR3o5pdGYRx2KoW5ar+9nN6xpNskLGO3Q8HAI+7+P5V57r0UFrPHJGqq8bhhgehr1nViohfgFcck9+teT+KwpuwqkHc2Cwr6PIqtR1Urs/aOA8dWxlO1aV7H214DkNz4Q0q8kjRZprSNmIAycj2rcrG8Cwi38GaPArbhHZRKD64UVs1+ywbcVc/FcZy/WKnLtd/mUYP+Q9d/wDXtB/6FLV6qMH/ACHrv/r2g/8AQpavVRzGReQ3Z8VWM6Qq1qLeRZZCoyjcbeevOT+VFxHp0usQTPqJM0bHZF5vHzIQQB9OfqK1zjBz0rnVm8MtrEKrFGbo4EbeWcdGP0/hb8qAPgt/2a/ih4z8aazqVlpMNhpd1qNxNBdXkwUPG0rFWUckggg1614I/Yn0mAJN4w8VT3j/AMUFhH5af99Nz+lfVvhsqfD2mmPGw2kW3A4xsFX6AON+GHww8FfDewe18KaNFaPIMTXDnfNL/vOece3SuyoooA8v+IXwX8O+JbmfUtPkfSNTlIYywj5GP+0v+FeY6p8HvH+jMRpqWOqRA4V4pNjkdckNX09XmHxI+OfgLwRJJa3WoNqN/Hw1rZDzGU+jHoK83F5ThcVrUjqfUYHi/MsLTVGUlUguklf8dH+J4zceGfiBbN5c/hK/CruyY0DDH1HWoUsPFuR/xSmrHILY+znkf5NdQv7WWiM/y+ENT8ojIb7RHn8qnX9rDw15bNL4X1ZSOwkQ15MuEsE+rO//AFzUl7+Fh8nJfqctbeHfHd780PhLUwe29Av6mtaz+F/xL1RVMtla2CNwTPcDcvvgVox/tZeG5CrL4W1byz/EZEz+VdD4Y/aY+H+q3UdtqC32js5Ch7mPMYOe7DpWtLhbAwd2myHxpWg70cPCL9G/1IvDvwAhM6XHijXJLtQf+Pa1Xy0+hY817B4b0HSfDumR6bo1lFaWydFQdT6k9zVrTb6z1KyivdPuobq2lUNHLE4ZWHsRVivaw+Do4ZWpRseFmWe4/Mko4io3FdFovuWgVR0L/kHn/rvN/wCjWq9VHQv+Qef+u83/AKNauk8goaPFqUFzqoNvEpa53QOy7VdPUkc+34VU1WDVL3S7211u1sZrKRolEbDcHHm87h0Py7ePrXTSSJGm+R1RfVjgVj6lqmn3mnzx2t5DM8ckW8K3IzKAP1Uj8KANO0srO0Xba2kFuPSKML/Kp6KKACiis/xDrek+H9Lm1TWr+CxtIl3PLK+B+HqfagC3PbW9wu2e3ilHo6Bv51n3Hhrw9cf67Q9Of62yf4V4x4m/am8DabI8em6fqmq4OFdEEaMfYtWTH+1jopZt/g/UlHYi4jOaTSe6NYV6lP4JNejPcX8EeD2cM3hvS8/9e60ieBvByNuXw1pgOc/8e614uf2sPCqRb5fDWrrgDIDIeaG/av8ADHlq0fhnVmJGcF0GKn2cOxv/AGji/wDn7L/wJ/5nusPhvw/CQYtD01CMY22yD+nvWjDBDCP3MMcf+6oFfNo/a30Nldl8H6mVRmU/6RH1BrrvBv7Sfw91+6htrp7zRpJeFa7jxHn0LDgVSSWxzzrVKnxyb9We0UVHbTw3MCXFvKk0UihkdGBVh6gipKZmUtf/AOQFqH/XtJ/6Cak1GO4l0u4jtXCXDwssTHoGI4P51Hr/APyAtQ/69pP/AEE1cX7o+lAGLZLr0OhWqNHam9EY89d3G/PIHbGM18yf8FAbPXdR8DeCrKS0FzqM2qTKIbVS7M2w4CgdeK+r7u8tbRN1zPHEP9o4rLzpeq69pd9H9nu/Jt55LaXAbYd0all9OCRn3oA8B/ZV/ZssfBcFl4y8ZwrdeJWUS29qwzHYZHH1kx37dvWvonxFo2m+INHuNJ1a1S5tLhdro36EehHrWhRSaTVmXTqTpzU4OzWqaPlD4i/AvxH4fne68NiTWdO5YIvE0Y9CP4vqK8tkkms7horqGW2lXqsilWBHsa/QGuV+IZ8DWOlNqPjOHS1ts7BJdRqWdj0Ve5J9BXi4nJadR3g7H6blfiXiKUFTx9P2lvtLR/NbP8D4q/tBwzKJMqQVHNH25QeJAAR0z1Nd9rfxP+BY1Mx2fw7u7y1MkYNwjeUMPGZAQpOegro/D/jr9m8u7T6IbF45PLb7XbOyhvl75P8AeFcP+r8u6Pe/4iTlKV1Rnf8A7d/zPHBeTS5YKzjkfIhOKA1w/wAq20zg8YETf4V9m+EPEHw01iIW3hu+8Pzhcr5UIQEEEgjBGc5BH4V1kdjYocx2dsp9ViUf0rdZBH+b8Dgl4oUU3yYX/wAm/wDtT4g0Pwd4v110TS/D1/KDwJDEUT8S1e2/Cr4Crp93Dq/jOWC7ljO+Kwj+aNW9XP8AFj06V70OBgUV3YfKaNF8z1Z8/m3iHmOOpujQiqUXvbWX39PkkCgKoVQABwAO1FFFeofAFG//AOQnp3/XR/8A0W1LrFlJewRpE0KvHKrgyxBxgdsf1pL/AP5Cenf9dH/9FtV6gCrqy3zabMumyRR3hX900gyoPuK+Gf2t21NfjvrIjaAr5Ftgkgf8sV9a+2NY0/VrqVTaat9mQFjgR8jIAA9+cn8q4HU/g74X8U/EbWfFXiZZNRdnhihtj8saBIk5OOWJNAHw5oel+LNdvksdG0839w5ACQANjPqQOPxr9Bfgf4Z1Lwf8LtF0HV5EfUIIma4CHKq7MWKg98Zx+FdHoWg6LoVuLfRtKs7CMKFxBCqZA9SOT+NaNAHBfH+O8m+FmrQ2SlnZBvx/dBBNfKnhC4hhCsHOSOEHr2r7ivbaG8tJbW4XdFKhRx6g14vqP7PHhsXUl1a69qFhbZLOnykKP949BjNfP55lVTHRSgz9H4Q4kwGBwNXB4xuN3dNJu+lrO3pocXZ6hatCN0yEr6EYUj+laCXNs3IkTAxk5ryz4iv4F8N6hc6ZoXi7UNZu4VLSiCIeUuATjf0PKkfhXFL4rvYZG/eXA9DuBJ5P+FfE1OCcX9lnNicr4cxUnUjjbX6OMv8AI+iEnh/dqzDdvIpxmjO4bwgxnn1r54/4TS+U5Wa5yM4JPrT7Xx2GllXVry/gijUPI0ShztOeg9flrH/UvHX3Rw1eHcjerzBW/wAMm/yPZfEmqW627rEyyN90BemK8zkWS/161iRMvLMqqoXJHzYHFes/CvwZ8N/HcMsNp42vrjUImAltmAglX6Kevfkelek+EvgX4d8O+JrXXIdSvrl7V98cU2CM9smvoMr4Xr4SScmj7HJ+JMhyPDTpUKjnJJ2916u2h6boduLTRrO1VQoigRcAYxhRVyiivu0rI/IJzc5OT6lGD/kPXf8A17Qf+hS1eqjB/wAh67/69oP/AEKWr1MkD0rDOsRnWI7YaPdlnxmcxAbevXv61uUUAY2k3r2+l2lvLp9+JI4URsQ55CgGp49WSRdy2GofQwcj9au3MK3EXlszqMg5RsGqOh6HZ6OZfsjTt5oUN5shf7vTrQBJ/aY/58L/AP78UyPWEkTctjfn28nn+dXrmFZ4jGzOoJByrYNUdH0a10uaea3aVnnChy75+7nGB26mgDw34z/8Ly8XTS6X4a0N9H0TO3ct0qz3A9WIPyj2FeHS/AH4q3EDMugIzOTktdLknPOa+9apWNrBo+leRbrK8UKswBO5j1OPegD4aj/Z/wDiosahvD8YwOf9JSmj4B/FKaEmPw/Gcgj/AI+Ur7VvtfCwsn9k6o6vCWJjhyVyqnHs3z4x6g+lSeD7e1t7GdLW3vIFExDLcn5icAkj25oA+Jrb9n34rJCqt4fjyP8Ap5Slj+AfxSkTcvh+PHTm5SvvGVBJE0bZAZSpwcHmqGg6NaaLbPb2ZmKO+4+ZIXOfqaAPkb4a+Bf2iPAE0TaBZKtt5waWymuleB178dj7ivqDwd4j1vUdISXxB4Xu9LvhxJHGwmQn1BHb61080azQvE+drqVODg4NUNA0Wz0W3kgs2mKyPuPmOWOcYoAf/aY/58L/AP78Unh5i2mBijITNK21hhgDIxGR9CDV6VBJE8bZwylTg4ODWd4f0Sz0OCWGyMxWV97eY5bnGOM9BQBoyIki7ZEV19GGRWVqOmWsGnTfYrFBITGSI0+Zgr7v6k/jWvRQBnSasqLuOn6gRkDiA9zilGqKRkWN+R7Q0us6TbatbPb3TzrG6FGEUhTj8PpU+m2cOn2aWsBcopJG45PJJP8AOgDH8QeIL2w02S407w9qOo3AwEhAEeSeBlmOAM18vfFHwJ8dPiJrR1DWNHjW3QkW1nFdr5UK+w7n1Jr601XTYdRgMM0kqqylTsbGQetSaZYw6fZra25cxqSRubJ5OaAPhC//AGf/AIqeSG/4R+MhWBP+kpVj/hQHxU/6F+P/AMCVr7n1Sxh1Gye0uC4jfGdjYP50X10tmsGYpZfNmWEBBkgnufYdzQB8I3/wB+KYtWP/AAj8fbj7SnPNSp+z/wDFTYv/ABT8R4HS5SvsjVNR/tWBbS40PVhHvV90agA4fb1+vP0rf0ZUj0izjjjkjRYECpIcso2jAPvQB8If8M/fFWG1uS/h6Pl3YAXKHIJ4qaD9n74qLAqnw/EeO1yhFfc+s6Zb6tZi1umlWMSJIPLcqcqcjkds1PY20dnZw2kO7y4UCLuOTge9AHzT8GdO+OPw6ZbO98PnVfD4+9aG7TfEPWIn/wBB6Gvoi11dpbdJJNL1CJmGShi3Y/EHBqbXNLtdYshaXZlEYdZAY3KnI6cip7C1jsrOK1h3GOJdq7jk0AZmsX5m0i8hWwvt0kDquYcclSBWyhBRSCCMdRVLXdKtdZ082N4ZREXVz5blWypyOR9Kn0+1jsrOO1hLFIxgbjk9c0ALc2tvcrtuIY5B/tLnvmsydbfTNStPs9m3lJbyptgjB25ZCPpnB/KtmsTUfDNhfsxuJLohl2kCUj+9/wDFmgC5/ag/58L/AP78VVudddbSWW00jULqZNwEIjCliMjGScDp3rSW1jWwWzVnEaxiMEN82AMdfWq1lpFpZ38l7CHEsikOS33skHJ/IUAeTeLfFvxzk85fDvw/sLOLftilurtZHILoFYqOOhY49hXjHjL4a/HnxrqNlqHiW0+2yQTBgguUEcaiZj8qjgfLt96+wtY0u31S3aC5aUIy7SEcr3Bz9eKl02zh0+zW1g3lFJI3HJ5JJ/nQB8Hr8AfimHER0CMMPs7c3SdFgaM/+PVNdfs/fFSSO9VfD8eZZ96f6SnTMf8A8Sa+3rjQrSe+ju5JJy8bBlBfgHcG4/ED8Kn1y+bT7Bp0srm8bO0RQDLHg0AfD9l8B/iorQXMGheWwvxcB1ulVgnnu/UHrtYcVtp8P/2ioYLazkvdU+y4RSn9pjqISp5zn7+K+t/Bt1BLp72sFjfWYtm+ZLtcPl/nP/oVW9a0i21ZY0umkCx5wEbHJxz+lAHzR4Yg/am8OwCG3hg1OEM4Ed/MkmF2ptw3B6769H8F+LPjMmpSW/ivwJaXFqJSBLZXSq6oX4O0nBwuCe+eK9hrNtNFs7bWZtVjMvnyqVYFztwSCcD1yKAHNqqqpZrG/AAycw0kerLIiutjfkMMj9x/9erl5bx3drLbTAmOVSrYODg1HpllDp9ktpbgiJWZgCc43MWI+mTQBQlvPP1Sx/0a5iVHdnaVNqqNh6mtisbWPDtjql59quXnD7VACPtHykkcd+T/AErXhjWKJIlztRQoycnAoAyNa0OXUZUdNXvrUKzMUjYbTlcY/Dr9afBK9jeXqvbXswlmEiuqbhjYoxn6g1rU2aMSxNGxYBgQSpwaAKCasrZAsNQBBIwYOePxp39pj/nwv/8AvxUOnaDZWOpy6jC9w00u7d5kpYfNtzwf90Vo3MK3ERjZnUEjlWwaAKCawskRkj0/UGOCQvk8/wA6+b/jtpnx78eTX9lpuivpXh3yGWK1jvFWSY4PMhB57cdK+kdI0a10yaeaBpWefG8u+cke3art3Al1ay28m4JKhVtpwcGgD4Ot/wBn34qLPNJ/wj8W17YIuLlOuH/+KFWLz4D/ABQXdIdATbj/AJ+Uz1NfdNnBHa2kNrFu8uGNY13HJwBgZNc5r99b6haQQ3Gmaq0ZkMmIo8MCkmwZ9s/N7igD43/4UB8VP+hfj/8AAlKoX/7PfxWP2n/in4v38Sxp/pSfeG88+nUV91eHr5Z4RaR2N5apbxKq/aFwSMlR9fu5/EU7XdDstZMJu2nHkklfLkKjkg8469BQB8RRfAf4v2moNe2Gjm2uFuo5YpYrxUdQpbJBB9xX0V8JNa+MGltDpPj7w4b+2I2x38MyGZMf31/i+o5r2asu+0GxvNZh1aUzi4hRUULIQpAbcMj60AS/2mP+fC//AO/FM/tdPNMX2G/3AA/6n/69aVZSaDYr4gOtgz/ajnI8w7OV29PoKAJdPZ5tTubo280UbQxRr5q7SSpkJ4/4EK0KKKACioZrq3huIbeWZElnJESMcFyBk49eKxbbw5PDqf2xtcv5R5hfy2YbeXLY/XH0oA2/tNv/AM94v++xR9pt/wDn4i/77FZ3h+xtDoWnlreN2+zR5ZlBJO0ck+tXfsFl/wA+kP8A3wKAOZGveJoUgE2kW0zSZ8wxTD93xnkd+uMd8Gga/wCJFlaP+xreUDJ3icKCAG4GfXCj/gXtXTfYLL/n0h/74FH2Cy/59If++BQBzTa94g/s/wC0HS4Y5PtBTyt+47ASA3HrwfbNWW1zWBDaN/Y8W+TmdRcA+V8+0j3OCGH0b0rc+wWX/PpD/wB8Cj7BZf8APpD/AN8CgDnJtc8SR6g8KaTaSQM2I5hcDgbmGW9OAp/GmxeIPETSFP7FgwGI3tMF4DAZ/LcR9BXS/YLL/n0h/wC+BR9gsv8An0h/74FAHLxa94mktpt2lW8MkcabTvyHcmPdgZzwDJ9dopbjXPFGF8nSbMZycmbP93GQOc8n/vk10/2Cy/59If8AvgVyXxf1a28J/DzVdag0+2lniRUiR1wCzuEz+G7P4VM5KEXJ9DowmGqYuvChTXvTaS9W7Fm28Q6/I259FhSLzdgbzxkrnhsemK3NF1CS50uCfUVhtLp1zJCJAdh9M18jeAfi7rGi39hDqK29zpttAYTE6cY5IJxyTnjNfW+jJY6hpFnf/YYE+028c23YONyg4/WsMPioV17p7nEXC+MyGcVXs4y2a/rcvfabf/n4i/77FSIyuoZGDKehByKr/YLL/n0h/wC+BUPh9VTTdqKFUTzAAdv3rV0nzZfpHZUUszBVHUk4FQ6heQWFlLeXLFYYl3OQCTj6CsGfXtL1rSp0tWkcAwlg8ZAIaQAdfoaAOg+02/8Az8Rf99ij7Tb/APPxF/32KZ9gsv8An0h/74FJ9gsv+fSH/vgUAc5d654jtmkKaVbXamZxGEnAOzL7SfwVD/wOmtr3iRbkxrpFvNGWwsnm7ABuPJB56bT+NdL9gsv+fSH/AL4FH2Cy/wCfSH/vgUAc1Jr/AIhOn3lwNJiikicCGMyBmde5wPwH5mpm8Qau2nR3EOkxPK0kqsnnj5QhwG992DgfSt/7BZf8+kP/AHwKX7DZf8+sP/fAoA5271vxDHqpgt9KtZLT+GZpwM5UEcDpg5B+lVpPEPiaOwcjRoJLrKhQsuFOUyWyegDcc/Wuq+wWX/PpD/3wK8x+MHiTSfD14llJJDFcPCJII48KxO7G3PbI9qipUVOPMzuy7AVcwrqhSWrOtuta8QR3V4tvpttPEkjeSTKF3IFJXB7knj2zUC6/4nWYRto9rLudgHEu1UUZwSffjp61r+HbjSda0uO+tbeB1YAMRFgZx2yOR71o/YLL/n0h/wC+BVJpq6OSpTlTm4TVmjI0fWdTub9Y77T4rS3MRZnMwJD7iAvvwAc+/tW39pt/+fiL/vsVH9gsv+fSH/vgUfYLL/n0h/74FMgk+02//PxF/wB9ipaytcsrNdEvmW1hDC2kIIQZB2mtRfuj6UAR3FxBbqjTyrGHYIpY4yx7UyG+s5oUmjuYmjfO1t2M4OD+tOvLS2vEVLmFZVVg6hux9f1NZzafZR6vaQrax+WttOQpGQCXjJ/UmgDS+02//PxF/wB9ij7Tb/8APxF/32Kj+wWX/PpD/wB8Cj7BZf8APpD/AN8CgCT7Tb/8/EX/AH2Koa/fXUOnF9I+zT3XmJhHkABXcN3/AI7mrf2Cy/59If8AvgUfYLL/AJ9If++BQBzMuv8AiPdNGmkQL5bgI/m5EgwM49OSetJc+IvEiQyPDoELtkqii4GSctyfbAX/AL6rp/sFl/z6Q/8AfAo+wWX/AD6Q/wDfAoA5+71jX4L5khsba6hkiQxsJAoR9p3hjnpnGPrUVzrnihrCKa10myWf7RIskMlwOIgPlYHuT6e9dL9gsv8An0h/74FH2Cy/59If++BQBjeGdd1HUJ7iPVNNTT1iwFZpQd5wD/X9K3ftNv8A8/EX/fYpn2Cy/wCfWH/vgUn2Cy/59If++BQBJ9pt/wDn4i/77FH2m3/5+Iv++xUf2Cy/59If++BR9gsv+fSH/vgUASpPC7bUmjZvQMCakrLuba3h1XTmigjRvMkGVXH8BrUoAzn17R0OH1K2U4JwXxwOtXDcW4JUzxAjqC44rPbw3oTHLaZbseeSuTz1pbGztZL7UWe2iY/aByVB/wCWa0AN17ULyC3ibSY7a6lMuJFeUKAm1jn/AL6Cj8axf+Eh8SeWJDocIJ4EfnAkn5Tz6Dlh+Ge9dP8AYLL/AJ9If++BR9gsv+fSH/vgUAcvL4i8TLH5i6FA3Hyxif5id+Bn0+Ubv+BD0NTXOteIo7h1h0+1nURxFcy7QWKsX59mCjHvXRfYLL/n0h/74FH2Cy/59If++BQByp8QeKI3lzotvMPN2xKsuDs3MNxPT7u0/iavWut61JdxxTaXbxIVk3uZxgEL8uD/ALRx9M1ufYLL/n0h/wC+BR9gsv8An0h/74FAHPSa74gbTpZoNHgFysqBIHnA3Iy5zn1UnB+lRw674jYwvLpVqqPjeqy5ZPmAJP0BzjrxXS/YLL/n0h/74FH2Cy/59If++BQBzJ17xE1sJhpUMb/aNvlGQEmMLIc9eMsIx7bjRJrvidbtV/sq08kY3FZdxb5j0/AA8+tdN9gsv+fSH/vgUfYLL/n0h/74FAHMJ4i8SGz81tBhWUxllTzwfmx90+nP+HWuohuoWhRpJoVcqCw3jg9xSfYLL/n0h/74FH2Cy/59If8AvgUATxyRyZ8uRXx12nNOrOsoYodbvFhjWNTbQHCjAzulrRoA5/xFJt8T+HkG0kzS5+UEgeWeR6c+lLa67qE2pi0fw9fRRGR189sbMA4DfQ9abr6K3izQH8lmZWm+cRk7Rs/vdB/Wt1biBn2LNGWzjAYZoAqeHST4f04lSpNrFkHt8oq/VHw//wAgLT/+vaP/ANBFXqACiiigAooooAKKKKACvDP2xryOPwRpdmLjZLLfbvKDYLoFOTjuASP0r3Ovnn9rizN9rnhW3Ck7luM49tprz81q+ywk5+R9ZwNCMs9oOT0V390Wz5qIZCA6kZGRn0r7i+At1dXnwm0Ga7cvJ5BUMWySoYgZ/Kvkz4kaXFY3URjXbtjRcV9W/s8x7Pg/oPzbt0TN0xj524968LhrFfWbzWzR+jeJWIhicmoVkt5/+2s7+qOhf8g8/wDXeb/0a1Xqo6F/yDz/ANd5v/RrV9afhpn6XOW8V65FJNKY4hDhJG+RQUHKjt7+9W9YFuNMk8kRD5487Mf89B6fjWVptjHdeIvEsM7uyTmJCQu07fLGQG74z+HNPfw7puj6ZMbJZhvaBTvlLcLICOv1NAHS0UUUAFFFFABRRRQAV8WftIaxJqvxa1RXREWy22qbTncFGc/rX2nXwRqOialqt3rOqJvlEV1JuJyS2GPevDz3FRw9KPM7Js/UvC2jSWMr4mo7csUl/wBvP/gfifVX7OviKx1T4eadYC/Et5ax7Ghkb94qjp9R/wDqr02viD4A6kmm/FnQpppzDC8zRSHsdyMAD/wIrX2/Xdl+I9tRT7aHh8eZJHKs0bg7xqe/ttdu6/ruFFFFdx8SUtf/AOQFqH/XtJ/6CauL90fSqev/APIC1D/r2k/9BNXF+6PpQBkNJZa/5tvHPcRmxuhuaNiuXUHv3HP50lhp8en6pZwRzTyhba4+aV9xO6WNjn8T+VZugw3k6ajHYra2Bh1RlLxHd5yKMfMOxyentWnZQXcOrWi3V157/Zrjnb2MsZHPsCB+FAGxRRRQAUUUUAFFFFABRRVLWk1OSwddJmt4bog7XnUso464FJsqEeaSjexdqpqGp6dp8TS319bWyKMkyyhf514J4t8O/H+7vjCuspJaHKbrKZYwVz1IPOawpvg947n1AzNajUhncr6leZ+YEHJHPXJ/WuCeMqXcY038/wDgXPqnw9g6UYyqYuMnK+kGtLd3JxS/F+R79pfj7wZqmqrpWn+JNPub1iVWGOTJJHpXSjkV8s2XwE8f3mrC7vdQ03TCuNskDn5R6KFHFer/AA6+GWteG762utS8aX+pJEp3W5J2Z7YJOcdc+tPDYjEzS9rTt8zXN8kybDU1LDY1SlbWNnLXspJJfeeg3/8AyE9O/wCuj/8Aotqo6nM6+MNIhE0yK8UxKBsI+B3Hc9x+NXr/AP5Cenf9dH/9FtWXqURbx3pUm47Ut5eNmQD9ex/wrvPjh2r+E7PU9Slvpr7UYnlTYUiuSqAYxwOxrR0pAl1qIBY5uQeTn+BaztY0vxFc6hLNY68trbsmEi8kHacdc/n+daOlBlutR3PvP2kc4xgeWvFAF+iiigAooooAKKKKACiiigAooooAKKKKAKMH/Ieu/wDr2g/9Clq9VGD/AJD13/17Qf8AoUtXqAOe8RFh4p8PfvzEplmBUSFfMPlnggcN68+lTWvhXR7e/W+jhk89WZtxkPJY5J/OoPETqPFXh2M5ZmlmwAOmIzz9Klt38TnVFE0VmLLewJz8+3Pynj2/XHvQBe8OqF8P6cqjAFrEAP8AgIq/VDw7u/4R/Tt2N32WLOOmdoq/QAUUUUAFFFFABRRRQAV5N8YrGPVPHnh+2yrPHaXDlc8gFkAP869ZryTxCzP8drhXf5Y9Fh8tfQtI+f5V8txpXdHJa8lvZfmj6DhxyhiZ1ovWEJP8LfqeG/H6yNjrVvH035z+FfVnw00+30vwBodnax+XEtlGwXdu5ZQx5+pNfM/7T3Gt6Z6mIk/Wvo74PzQ3Hwz0CW3OYzZqB85bkcHk+4NeVwDPnwEZPe36n2XFtSdbhzA1G9G3f1tp+p1dUdC/5B5/67zf+jWq9VHQv+Qef+u83/o1q++Py0xrSO5bXfEFvYi0hlIjaOYZLbmXJ3j+WOuKDZa5badP/amqxXYLQhNsW3BEvzfmCPypbNb6y1vxFfR6a7o5iaEKOZiEAbH5USanqV7YXC3miz2So8O1nYfNmXB/IAH8aAOmooooAKKKKACiiigCj4guZLLQdQvIcebBayypkcblUkfyr57+Eq2v/CCwLeRo0usTTSMxHcn/ABr37xf/AMinrH/XjP8A+i2r54+GqtceCfDbJyIZXVvbkmvzbxIbeGoxvZXf4J2PYqY3EYDhyviMN8XtaK+V2cB4A0+NPjlp1iNiomo/xOFHAJ6njtX21Xxj8O7JtX/aAtYxGjquoPK+4ZAChjn8wK+zq+q4cv8AUot+X5H2niZU5sVhk3r7NX+bYUUUV75+ZlLX/wDkBah/17Sf+gmri/dH0qnr/wDyAtQ/69pP/QTVxfuj6UAcl4fkvIjq32CMXEo1d1m3pswOpI9f4efc+la1jJeSapZteQrG5tbjIzyP3keP0xTnFr4ftswwXMy3N0S+CXIZ8kt7Dim2d6t7q9pKsMsYNtcD51x92WNf6Z+lAGxRRRQAUUUUAFFFFABRRRQAUUUUAFFFFAFG/wD+Qnp3/XR//RbVnal8vjPSisNs2+KQMzEiRQAcbex6nOfWtG//AOQnp3/XR/8A0W1Z+oW1w/jXS7mO1LQpbyrLNjhM/dFACa1deKIr900zTbSa1EeUd5cMWx0I7CvPvF/xi0zwb441XQdUsZtyMkqyxnIO6JSM/wAvxr0HW/E0el3z2p0y+uSibi8Me5emcfWvH/iPY+HP+Fja7qmraa1zIwhjPnEBFAiXGK8vN8ViMNQUsPTdSbdlGKu3udeDzTJcsm6+dN+ytZWvfmdrbeV/I6XRPjf4V1G8MJvlt0bAR5ht+fHQj0OK7XSfGWj6hbi4gu4WBxkBwfb5fWvm7UvDXg3VGZrfT5LP/btZsgfUHis6HwfdQ/ubDxZPb22RhXjYED8O9fOUuLlTbhiqUoSW6cXf9T06HEHh9ma/cY72Mu1RNfja34n2EbmBfvTRr9WAqUHPTmvk2z8CW+oTC2PjHVpLlxwzE7S2Pr9a50eMvHPw88TvZx67c3KRON8c7F0kA4wQfaurA8YYLGVnSinf+u56uTcNZdxDCbybHxrSjuuVpffqfalFcl8L/Gdn4x8N298kird4xPEP4W9vb/Cutr6uElNKSPlMXhauErSo1laUXZhRRRVHOFFFFABRRRQBRg/5D13/ANe0H/oUtXqowf8AIeu/+vaD/wBClq9QBHJBDJNHM8SNJFnYxHK564qO7vrW1mghuJlR52Kxg/xEf/rH51YqlrNnJeWTx28qwXIH7mYoGMZ9RQBR0HVtNGh2AN2mfs0fr/dFXf7X03/n7T9aNJtLq2SZbq4Wfc+YwEwEXH3RV3av90flQBROs6YuM3kYycDryaX+19N/5+0/WoNVsNQuLvzbS8SKIQlRGyZAk3Ah8/QEfjWptX+6PyoApf2vpv8Az9p+tINZ0wkgXkZI6jnir21f7o/KuZtryLSdSMOsa5bEpCd4ddpZmYYJPTgcf8CoA2f7X03/AJ+0/WkbWNMVSzXkYAGSTngVXXxFoBbb/aNsDv2YJxz6VT1TWNNuobP7JrFvAs0gZWIysy5Zdv4kH64oAi17x34f0dCZpLu4fsltbPIx/IV4FY+JtZvviTrHiW60XVYILkqtukkDkpGoIA6fjj3r6c0yCe3s1iuphNKCxLgdixIH4DA/CrOK8rN8qhmmHeHqytF9j38pzqllsKijRUpTVm23tdPRW8j4x+L8mseJtXt5bfR9Sfy0P/Ls3I/KvRPgP8Qrzwx4ei8NeJPD+tLDHKfIuktmZUVj91hjIA65+te6XGn6nJqZuI9UEUHmRsI/KBO0feTPYNx+QrWxXPleRU8shGnQm7I9nGcZRxmXxy+rho8kdved0+/4mPpvibRdQhaW3uztB2nfGynP4ip/DsiS6WJI2DI08xBHf969XLuN5LaWOJxHKyFUfGdpI4NUtFs7603fbLwXAMca4C4AcA7m/wCBHB+ua91HxMmm/dVkaVYviHUrFLa6tXuFWWAwPKp/hDSDafxwa2qy9Y066uZ0msbmO2Yo6ykxglzj5Cf905I+tBJN/a+m/wDP2n60f2vpv/P2n61PZQyRWcMdxIJplRVeTGN7Acmptq/3R+VAFH+2dM3bftke7Gcc9KX+19N/5+0/WoLaw1CPUTNJepJCZmYrswdhB2p+BOf/ANdam1f7o/KgCl/a+m/8/afrSLrOmMoZbyMqRkEZ5FSatbXFxp00NlcC1uGXCS7c7T61i6d4g0e3S5F1q9sxEkhWMKR5ap8pUDHYqaAJfFOp2M3hnVYYrhXkeymVFAJJJQ4Arwj4KyyWPhF7HVbO6tpoJGeJZYWBc46Divff+En8O4b/AImltlW2EZ53en1qnc3Y1TVpbfTtZjik8ho0hKfMsgbJkHrgZFfP8QcP0c7oxpVZuNux62FzRUcFVwc6alGbjLXo47Hy58K7TVdN+M+nazfaZfQWgvpC8r277QGVlBPHuK+u/wC19N/5+0/Wr2KTav8AdH5V6mBwccHS9nF3R18R8Q1M9rQrVIKLjHl0fRNv9SiNZ0skgXkZIOD14pf7X03/AJ+0/Wq2j6dqVrPHJe6ktyghZHQRAb3LAhyfXHGK1tq/3R+Vdh88Y2uarp76LfKt0hJtpABz/dNbK/dH0qnqtrcXMcS2twsBWQM+UyHXnKmpNLguLawjhurg3Eq5zIe/PH6UALfXttZJG91KsSySCNSe7Ht+hrL/ALY02bVLK5ju0MUlrPtbnnDx1szQxTKFmjSQA5AYZwfWsiTSb9dQMlrfRwWgeMpCsQ+VQfnUf73H5UAXP7X03/n7T9aP7X03/n7T9au7V/uj8qiu4nktJo4HEUrIypJjOxiOD+BoArLrOlsMreRke2aX+19N/wCftP1puj2d5aoy3lxHPlEAIXHzBcMfxPP41f2r/dH5UAUW1nS1GWvIwPfNL/a+m/8AP2n61V8SRzpEl3Hex21vFG4lV49wdmwEPHPB/nUdt4h0OO2hSTVraaQBUdwerYHJ9M9aAL39r6b/AM/afrSf2xpm4r9sjyACRz0/yDUCeINBkbbHqFs7bXbCnJwgJY/QYqpoTPfXbXdvq0V1BHNIJFVPmAI+WM/7vWgDT/tfTf8An7T9aP7X03/n7T9au7V/uj8qqatbXFzYSQ2dwLWdsbZNucUAMXWdMZQy3kZBGQRnkUv9r6b/AM/afrTtLtbi2ilW6uVuC0rNHiMKI0PRAB2FW9q/3R+VAGTNf2dzq2nRwXCu++Q4Gf8Anma16yNV0/Ubi7aS01AW8fkBVTZysm7O/P04x6Vr0AQaheW+n2Ut5dyCKCIbnc9AK8V+IlnHqPjfWPJlWRh5avEUJBHlL7Yr26aKOaJopo0kjYYZWGQfwqtYWtxDcXclxcCZJZd8S7APLXAGPevNzPATxtKMKdV05RakpLdNHn5nleGzTDvD4lNx30drPoz5D1b4ezw3732hXl/pVwTkhFZ4ifpW54eh1eCD/iewrM0YyZYo2UOPcY4NfVeB6Cs7XrO9vLeOKxultSJMyErneuDlfxrux9TG5rglhMyqRrW2lKCU16Si0/vufKYngeGIjGE8Q3y7Nxi2vK+7Xk7nhomsrGH+07HRru4kiGWiO7eD7DHNeNePpNT8Sa619DoOpwkk5D27f4V9t6Ja3lpYCHUL37bOGYmYoFyCeBipNTvrTTbNru9kEUKkZYjOK+Ny/gnD4Oq6vtXKXn2+8/WuDM6pcKUuXD4aDm95K8b+qV1c8P8A2ZtF1Lw5ZT3Gs3UNtBcqskVuTlzx1IxxjI4r2z+19N/5+0/WuTvtQhk1V7qHxlbRW7yfJF5I+QbV+UHvzhvyroI/E3h6VisWowSN83yr1O3GfyyK+xo0lSgoI484zWrmuLniqqScui2Ln9r6b/z9p+tIus6Ywyt5GR7ZrH1jxJo02lyx22tR2Vw6gLIYyWjO3fyMf3f51V8P6tZWbztqHim0vUyVACBQrZH+P/j1anmHR/2vpv8Az9p+tI2s6Yoy15GBnHOetXQFIBABB9qxPEGlavfXkUmn6uLKFVAaPyg2WDZzz7UAX/7X03/n7T9aP7X03/n7T9amsIZIbOKO4kE0qqA74xuNSyJujZVADEHBx0NAGfp1zBda3ePbyCRRbwAkdjulrTrmLfRPESzpJJ4hBAZC4EI5UDBH55P/AOs109ABRRRQAUUUUAFFFFABUFzZ2lz/AMfFrDLzn50B5/H6CiigBn9m6fkn7HASepKA0g0zTwIgLG3AhGIx5Ywgznj8aKKALdFFFABRRRQAUUUUAFFFFABRRRQAUUUUAFQPZWbvva1hLc8lBnk5P60UUAIbCxIwbO3I3bv9WOvr9aWOztY7k3MdvEsxBBcKAecZ5/AflRRQBPRRRQAUUUUAFFFFABRRRQAUUUUAFFFFACOquu1lDD0IqqNM04FiLG3G45b92OT6miigBV06wWQSLZW4cKUDCMZ2nqPxqS0tba0j8u1gjhU9Qi4zRRQBNRRRQAUUUUAFFFFABRRRQAUUUUAFNdEkXa6qw9CMiiigCA2FiQAbSDjOP3Y4z1pRZWe/zPskG7BAPljOD1oooAU2VmVCm1hIHTKD0x/Km/2fY7Nn2O325Jx5Y6nrRRQBZooooAKKKKACiiigD//Z"/>
          <p:cNvSpPr>
            <a:spLocks noChangeAspect="1" noChangeArrowheads="1"/>
          </p:cNvSpPr>
          <p:nvPr/>
        </p:nvSpPr>
        <p:spPr bwMode="auto">
          <a:xfrm>
            <a:off x="1262658" y="1418928"/>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685800"/>
            <a:endParaRPr lang="en-GB" sz="1013">
              <a:solidFill>
                <a:srgbClr val="2E2C61"/>
              </a:solidFill>
              <a:latin typeface="Arial" panose="020B0604020202020204"/>
            </a:endParaRPr>
          </a:p>
        </p:txBody>
      </p:sp>
      <p:sp>
        <p:nvSpPr>
          <p:cNvPr id="11" name="AutoShape 4" descr="data:image/jpg;base64,%20/9j/4AAQSkZJRgABAQEAYABgAAD/2wBDAAUDBAQEAwUEBAQFBQUGBwwIBwcHBw8LCwkMEQ8SEhEPERETFhwXExQaFRERGCEYGh0dHx8fExciJCIeJBweHx7/2wBDAQUFBQcGBw4ICA4eFBEUHh4eHh4eHh4eHh4eHh4eHh4eHh4eHh4eHh4eHh4eHh4eHh4eHh4eHh4eHh4eHh4eHh7/wAARCACEAf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OuNXgg1aPTmimMjgEMq5UZBIz/AN8mtGsu7vryLWo7WLS3mhZQWuBwF68UAPh1iGaJJYrW9dHUMrCA4IPQ07+1E/5877/vwapeDdY0vUdDs0s9QtZ5Y4VjljjmVmjdRhlIHcEEfhW5QBQ/tRP+fO+/78GsrxDPqd4tv/ZU15YtHIGk3WhYSLkfL7dD+ddJRQBwzp4s2R7dTn37CHP2QgZ2gDH45JP0plxF4vZZPK1iYM4AybI4X5mJwPoVHttrvKr319ZWMfmXt3BbJ6yyBR+tBUYuTtFXZx7weI7i2kjuNWvYpDPvR4LMgrGPMwvPf5o+f9io5I/GQDpFrEm3btjLWBLdMbj6n+ta914+8F2zbZvE2mKcZx54PH4VSX4pfD9nKDxTYZBxnccfyrN1qa3kvvO6OU46avGhN/8Abr/yI9R/4ShtQ8zT7yZIXVd3m2jHawQgkD0LYOKsaPJ4ihvLaTUrya4hRXEyR2RHmE/dI9MDr6mp7X4heCbqURQeJ9NZyMgecB/Oty01LTrzH2S/tZ89PLlVs/kaqM4y2ZhWweIo/wAWm4+qaI/7UT/nzvv+/Bo/tRP+fO+/78Gr9FUcxQ/tRP8Anzvv+/BqzZ3Ed3brPFu2kkYYYIIJBBH1BqaqOhf8g8/9d5v/AEa1AF6ory4jtbZ7iXdsXGcDJ5OBxUtc3e3OsfYLxtTtrW2gSWPyn83qvm4yfTjafxoA1f7UT/nzvv8AvwaP7UT/AJ877/vwavg5GRyKKAKH9qJ/z533/fg1BqN/JNYTxWsN9BOyERyfZydrdj+da1FAHCQQeKwFM2tXUhSQMAtkVBXnIPr1X8j61KE8SyrdpNqVyiyWvlQmO0O6OQqQXz35wQPau0d0jUs7KoHcnAqncaxpNucT6nZxH0adR/Wk2kXGnOfwq5yZi8WQlUttYuJIgSSZrIlzllIH5Aj8addr4pNnaeTfztdxoyzu1oVV8tkEAdMD+VdAfFXhoE517TRg4P8ApC/401PFnhh/u6/pp5x/x8L/AI0uePc2+pYj/n2/uZiW58WCRTcalIVE6udlieY9zErz3IKjPsfWum/tRP8Anzvv+/Bp8GqaZP8A6nUbST/dmU/1q2CGGQQR6iquYShKPxKxR/tRP+fO+/78Gj+1E/5877/vwav0UEme+rQxo0klreIigszNAQFA6k1oVS1//kBah/17Sf8AoJq4v3R9KAFqteXsVq6RsksjuCVWNCxwMZP6j86dqLXUdnI9nGss4xsRjgHnnn6ZrEg1GaHWtJi1trSzu7uC4jiiEuS7hkbavqdoJ/CgDT/tRP8Anzvv+/Bo/tRP+fO+/wC/Bq/RQBnSakrRsq2t8rEEA+QeDXMyN4sOXW9kQLGoWMWjHcw2g5Pvh/xYeldvVPUtV0zTU36hqFrar/01lC/zpNpblQhKb5Yq7OOtV8YragyahL50qR+YrWrERkKm8L9SH5/2h6UeT4uW1hiTWJiwCiVmsmJICqDg+pO8/iK1pfiF4IifY/ijSw3p54NVj8T/AIfj/ma9N/7+VHtqf8y+87o5Tj5bUJ/+Av8AyK15b+JRPe3FhrF4jTl/KjlsyyRAl9uPXAKf98mpUXxK0d6lxqNywkTFvssipQ785J+mR9DT2+KPw+U4PivTemf9ZTofib4BmfYnirTSfeXFHtqf8y+8byfMEr+wn/4C/wDIp2h8Z/u2uNQOMHzEWzbJOVxg+nDfg2K6DRr66t9Mhh1Jby6ulB8yVbUqGOTjj6YFXdM1jStUQPp2o2t2p/55Shv5Veq009jgnCUHyyVmUP7UT/nzvv8AvwaP7UT/AJ877/vwav0UySlBqUMlxHAYbmJ5M7PMiKg4GTz9Ku1Rv/8AkJ6d/wBdH/8ARbVeoAyfEOvWuitbLcw3MhuN+3yoywG0AnOOnWp21WHzpYlt7t2ibaxSEkA4z/IioPEOsPpTW4XS7u+83fzCuQm3HX654+lcbL8VvCOifELWPCmv340u8SWKSJ7gYjlVoUPDduc9aAO5/tRP+fO+/wC/Bo/tRP8Anzvv+/BqfTr6y1G2W5sLuC6hYZWSJwyn8RVigCh/aif8+d9/34NH9qJ/z533/fg1dldY42kc4VQWY+gFeO3v7QvhSDVJLSHTdTuokYqZ41GCQew61jVr06KvUlY9LLsnx2ZOSwlNz5d7dDu/FDavfC2fRbq80+SHeWDWhZZCVwufoTn8KpIniVoL1bjUbh3kC/ZilmV2YYE7vXIBH4mvOdY/aBu5Cq6H4Tnb5jlrmTAI7YA9qxrj47+O8fJ4Zs48jg5Zh1rhlnWCi7e0R7tLgbOJpNxjH1lFfqetWh8Z/u2uNQIHlfOgsmJ35HOfQfNx6EV0Wk31zBpsEN/He3N0iYllFsVDn1xXgP8Awv7xnEw8/wAM2xAHzY3ck9Ks2/7RGtRuTfeFR5ZPBVyCBxTjnGDltM1fAOdJXUIv0lH/ADPf/wC1E/5877/vwaP7UT/nzvv+/Bryax/aH8LGFDqGnanbuTyBFuAqx4E+PHg3WJ0029vLi1u5J5FRp49qkGRtoz2wu0V30a1OvFunK+23nf8AyPIxPDObYZN1aEkl+h6j/aif8+d9/wB+DR/aif8APnff9+DVO21iC98Rw21leJND9ld5FTkBtygHP4mtuuipTlTtzdTwUytZ3sV08kapLG8YBZZEKnBzg/ofyqzVGD/kPXf/AF7Qf+hS1erMZWkvraPUI7BpALiRC6r6gf8A6qS/N+Jbb7GsTJ5n78OcfJg8j3zisjUI428e6U+071s5+RjoSvB7/T8a1b+3uZrm1eC8MCxuTIgGfMHp/n1oA/J/xrq2raX8SvEk2n6ld2Mw1e6Ja2naPnzm6EEV3/gX9p74teGHjSbXBrVqnBh1BA5x6BhgivNPiSGHxE8Shm3EatdZOMZPnNXP0Afot+zf+0tpvxT10eF9T0dtI1xoWlh8t98M4UZYKeoIHOD7173qN5bafYzX15MsNvAheR2OAoFfnv8A8E+fL/4X42+He39kXGxtudhynPtxkfjX278a9LvtY+GmsWGnjdO8OQo6sAQSP0qKknGLaOrA0IYjE06VSXLGTSb7Jvc8W8efGzXtev5bHwix0zTkJX7SVzJLz1/2RXDNp97qknmare3d8xPWaZm5zzwaxvD8ipE0DgK43B0bhgR6/pXZWk8bIzKQfUjtX5hm+aYuc2mz9vx1KnkVP2WBpqNuvV+be7/IzxoWnW6lfs6K27Bwowe9PXS9N8tV8sdOmB6//WqzdJIysQyjPJVewNUPss5l3ZYYGB6fj/ntXiRnOSu5nDSr1sQuaeIaY+TRtPk6Rp04UKMHj/61Vv7E+zuJtPupreTOQ0UrIV47EVdiguNgDfK5G7A9u5rQZmiiJ+6q52k9accTVpP3JkTzLFYeSVOtzX0t0E0H4i/EDwwsccOrHUYFOfs1385x3AbrXu3wk+J+n+OYpLWS3Nhq0CgzW7NkN/tL6ivnHVJot75A6bgR1x9a2f2fdL1TVvira6npyutnY7nuZuQpUg/J75OOK+0yHNcVVqKnPVFZzkuBx+W1cVVpqnOMXLmStr2a2d9u9z63qjoX/IPP/Xeb/wBGtV6qOhf8g8/9d5v/AEa1fcH4qS2V9bXjzpbyBzC+x8djXnf7T91GvwF8bxx3CrPFpbMQrYZckbT7dK6vwjHGupa9JGpXffnI4xwMZGPfPXvmuP8A2obO1T4EeOrxYUE8uklXfHJCn5fyyaAPzm0P4mfEHRG3aX4y1u39vtjsPyYkdq7zQv2ofjJpQRW8SrfqpBP2y3VyfbPFeU6d4f13UXC2GjahdE/88rZ2/kK7HQvgh8WNaCtY+BdYMbEfvJIfLUfUtigD6p+HX7Vl7rngmS41Pw5ENcjuPJXyXIhlXAO/nkHnGKdd/Er4k6/Kzpq0ekW74wlvGNyj6nn3rD+GX7Lvi/SPBEr6pqdlb6zJP5sdorb0RcAbSw4yT6dKvXfg74g+GCI77w5NfQq2xZbX94p9D618vnkszV/q23kfq3DtHJnlsHQ5HievPa9/JS0+4he3vrtQ+s+IdXu253h7hgNuTngGs+XTdIhctLG8zjtI5Y/SrU2pGB2GoWF9ZPjkS27AZ6/0qo93pMqlRfRkEENvyDyOa+CqTxzk/bOX4nsUFjk/3zml/dWny5dCIR6Cu6NbKEMMHlehPPNSxxaDtCrp8EmRlm29D/k0jQaTvLJfW4zjB3jBxTI7fTFTLanAjFtxG8cDnH9Kz5k18UvxOy9OUb81T/yYlTTdKkHmQpJDvbGElKlfyPar1rHrlhIJNH8U6pbsoBVftDMvT0NVIrzQ4QxW9jPzDOPmz1/x/SprbUpJWSPTtK1G7fG4bLdiCf8AIrahUx6l+4cvxOSrLHyuqXM1/fWn/kysbNn8V/iN4aUfabyDWLZSM+emHx9RXsvwq+LOi+OS1osMljqCDc0LnII9QfrXh9n8P/iP4nYQrojadalsGS6OzAPfHWvYvhD8ILPwVMdRvLw3mouu0svCKOpAH4CvvsmlmTS+sbeZ43EdLIVgW63IsT09n/7cl7v6no+vf8gK/wD+vaT/ANBNWmdY4TJIwVVXLE9AKq69/wAgG/8A+vWT/wBBNJrriPQL5yMhbaQ49flNfSn5SW4JY54VmhcOjDKsO9fL37fHiO50PRfAXiLQ7xVvLDXGuIJEbPzImefbsfUGvozwUXbwnphkKlzbru2g4z3689a+Xv8Ago1ZWtl8P/CcVrAkSf2pLwB/0yoA9M+HX7Tnwt8UafZC/wBci0TU5Y18+2vAUVJMcqH6EZ6GvW9Q17R7HQJNeuNQtxpiR+ablXDIV9QR1/Cvx8hilnmSGGN5JHYKiIuWYnoAB1NfTPh7wn4+8L/BLTG8Rf23aade6g5XT7pv3UQCgxuF6puDNwf7uaxxFX2VJztsexkGWRzTMaWElLlUnq/RX083ay8z1f4kfH3W9VlksvCSNpdjyPtLjM0g9R2UfrXjl/eahqlyZ767ub2Vv4ppC5P505Ahh4w3Pfoa3vDv2RWUyIGbIxn1r4nG5jUac5a+R/ROFwGCyPDtYSja33v1e5z8enXL422rn1+Spn0XUFAH2RlB6bhjNeiR39tDG2UQrnbuz3FUptasZk5Gcrhty/57V4SzXESfu09Dy6XEmY1ZPlw2ne9zhX0y4Qtuh2Y/E9KbJYyJxIqj5c/hXXS3VpJcxyGON4cgugbaxA4OD271f1668FTaO40nQL+11KRQqXE+oeYq8jOFA54yK9DD4iVSLc2o26anqQzeteCnTeva2nrdp/cmcLYzXenzLPZ3VxaSZBDwyFD+leu/DX4469olxDZ+JZH1fTGYKZm4niz3z/EBXkl3FliqvuIPSoJCFiw3qQeelehhsXVptShI3zDKsHm1L2eKgpX+9ej3R+hEbrIiyRsGRgCrA5BHrS1xvwRXUY/hV4fXVBILkWo4k+8Eydmf+A4rsq+3hLmipdz+YMbh1hsTUop35W1fvZ2uUb//AJCenf8AXR//AEW1XiQOpAqjf/8AIT07/ro//otqz/GbskOm7Sw3X8akKcZGGz/KqOYteIb7UrGGJtN0tr92LbgHC7ABkfmcCvif9rSe3Hx11lblo428i2+VmPI8lcHivtnXpdZjWH+x7WCdiW8zzX2gDHGPx/rXxJ+1vHA/x31lrmGAv5FtyZcceSuOKAOF8K+NdW8LXaXXh/xBNYOhyFSZvLP1Q8Gvvn4N+K5vG3w20fxJcRpHPdRHzQn3S6sVJHsSM/jX50eTYf8APC3/AO/9foD+zQtuvwM8LLaqqxfZW4VsjPmPnn65oA6P4kTSweCtTeFgreSRk9q+MPCEElxdbR90ue2c19f/ABruPsvwx1qfcylYMAqOQSQP618leCA64cfdJH1A/wAK+Q4rm40lY/X+Ab08nxNRbuSX3L/gno2jafbrApMW44B/z6Vf8iJRwu0biQB0H/16itSPLDRY3FRz0J9P8+9TKPkA5LZ7dPzr8knJtttn5lmeIxVXFynOo9xhtLZiD5as2Mjjp9aZJp1pKQXhQjowwCV9qljUgOWA4Gen+c0sbgBixwR3o5pdGYRx2KoW5ar+9nN6xpNskLGO3Q8HAI+7+P5V57r0UFrPHJGqq8bhhgehr1nViohfgFcck9+teT+KwpuwqkHc2Cwr6PIqtR1Urs/aOA8dWxlO1aV7H214DkNz4Q0q8kjRZprSNmIAycj2rcrG8Cwi38GaPArbhHZRKD64UVs1+ywbcVc/FcZy/WKnLtd/mUYP+Q9d/wDXtB/6FLV6qMH/ACHrv/r2g/8AQpavVRzGReQ3Z8VWM6Qq1qLeRZZCoyjcbeevOT+VFxHp0usQTPqJM0bHZF5vHzIQQB9OfqK1zjBz0rnVm8MtrEKrFGbo4EbeWcdGP0/hb8qAPgt/2a/ih4z8aazqVlpMNhpd1qNxNBdXkwUPG0rFWUckggg1614I/Yn0mAJN4w8VT3j/AMUFhH5af99Nz+lfVvhsqfD2mmPGw2kW3A4xsFX6AON+GHww8FfDewe18KaNFaPIMTXDnfNL/vOece3SuyoooA8v+IXwX8O+JbmfUtPkfSNTlIYywj5GP+0v+FeY6p8HvH+jMRpqWOqRA4V4pNjkdckNX09XmHxI+OfgLwRJJa3WoNqN/Hw1rZDzGU+jHoK83F5ThcVrUjqfUYHi/MsLTVGUlUguklf8dH+J4zceGfiBbN5c/hK/CruyY0DDH1HWoUsPFuR/xSmrHILY+znkf5NdQv7WWiM/y+ENT8ojIb7RHn8qnX9rDw15bNL4X1ZSOwkQ15MuEsE+rO//AFzUl7+Fh8nJfqctbeHfHd780PhLUwe29Av6mtaz+F/xL1RVMtla2CNwTPcDcvvgVox/tZeG5CrL4W1byz/EZEz+VdD4Y/aY+H+q3UdtqC32js5Ch7mPMYOe7DpWtLhbAwd2myHxpWg70cPCL9G/1IvDvwAhM6XHijXJLtQf+Pa1Xy0+hY817B4b0HSfDumR6bo1lFaWydFQdT6k9zVrTb6z1KyivdPuobq2lUNHLE4ZWHsRVivaw+Do4ZWpRseFmWe4/Mko4io3FdFovuWgVR0L/kHn/rvN/wCjWq9VHQv+Qef+u83/AKNauk8goaPFqUFzqoNvEpa53QOy7VdPUkc+34VU1WDVL3S7211u1sZrKRolEbDcHHm87h0Py7ePrXTSSJGm+R1RfVjgVj6lqmn3mnzx2t5DM8ckW8K3IzKAP1Uj8KANO0srO0Xba2kFuPSKML/Kp6KKACiis/xDrek+H9Lm1TWr+CxtIl3PLK+B+HqfagC3PbW9wu2e3ilHo6Bv51n3Hhrw9cf67Q9Of62yf4V4x4m/am8DabI8em6fqmq4OFdEEaMfYtWTH+1jopZt/g/UlHYi4jOaTSe6NYV6lP4JNejPcX8EeD2cM3hvS8/9e60ieBvByNuXw1pgOc/8e614uf2sPCqRb5fDWrrgDIDIeaG/av8ADHlq0fhnVmJGcF0GKn2cOxv/AGji/wDn7L/wJ/5nusPhvw/CQYtD01CMY22yD+nvWjDBDCP3MMcf+6oFfNo/a30Nldl8H6mVRmU/6RH1BrrvBv7Sfw91+6htrp7zRpJeFa7jxHn0LDgVSSWxzzrVKnxyb9We0UVHbTw3MCXFvKk0UihkdGBVh6gipKZmUtf/AOQFqH/XtJ/6Cak1GO4l0u4jtXCXDwssTHoGI4P51Hr/APyAtQ/69pP/AEE1cX7o+lAGLZLr0OhWqNHam9EY89d3G/PIHbGM18yf8FAbPXdR8DeCrKS0FzqM2qTKIbVS7M2w4CgdeK+r7u8tbRN1zPHEP9o4rLzpeq69pd9H9nu/Jt55LaXAbYd0all9OCRn3oA8B/ZV/ZssfBcFl4y8ZwrdeJWUS29qwzHYZHH1kx37dvWvonxFo2m+INHuNJ1a1S5tLhdro36EehHrWhRSaTVmXTqTpzU4OzWqaPlD4i/AvxH4fne68NiTWdO5YIvE0Y9CP4vqK8tkkms7horqGW2lXqsilWBHsa/QGuV+IZ8DWOlNqPjOHS1ts7BJdRqWdj0Ve5J9BXi4nJadR3g7H6blfiXiKUFTx9P2lvtLR/NbP8D4q/tBwzKJMqQVHNH25QeJAAR0z1Nd9rfxP+BY1Mx2fw7u7y1MkYNwjeUMPGZAQpOegro/D/jr9m8u7T6IbF45PLb7XbOyhvl75P8AeFcP+r8u6Pe/4iTlKV1Rnf8A7d/zPHBeTS5YKzjkfIhOKA1w/wAq20zg8YETf4V9m+EPEHw01iIW3hu+8Pzhcr5UIQEEEgjBGc5BH4V1kdjYocx2dsp9ViUf0rdZBH+b8Dgl4oUU3yYX/wAm/wDtT4g0Pwd4v110TS/D1/KDwJDEUT8S1e2/Cr4Crp93Dq/jOWC7ljO+Kwj+aNW9XP8AFj06V70OBgUV3YfKaNF8z1Z8/m3iHmOOpujQiqUXvbWX39PkkCgKoVQABwAO1FFFeofAFG//AOQnp3/XR/8A0W1LrFlJewRpE0KvHKrgyxBxgdsf1pL/AP5Cenf9dH/9FtV6gCrqy3zabMumyRR3hX900gyoPuK+Gf2t21NfjvrIjaAr5Ftgkgf8sV9a+2NY0/VrqVTaat9mQFjgR8jIAA9+cn8q4HU/g74X8U/EbWfFXiZZNRdnhihtj8saBIk5OOWJNAHw5oel+LNdvksdG0839w5ACQANjPqQOPxr9Bfgf4Z1Lwf8LtF0HV5EfUIIma4CHKq7MWKg98Zx+FdHoWg6LoVuLfRtKs7CMKFxBCqZA9SOT+NaNAHBfH+O8m+FmrQ2SlnZBvx/dBBNfKnhC4hhCsHOSOEHr2r7ivbaG8tJbW4XdFKhRx6g14vqP7PHhsXUl1a69qFhbZLOnykKP949BjNfP55lVTHRSgz9H4Q4kwGBwNXB4xuN3dNJu+lrO3pocXZ6hatCN0yEr6EYUj+laCXNs3IkTAxk5ryz4iv4F8N6hc6ZoXi7UNZu4VLSiCIeUuATjf0PKkfhXFL4rvYZG/eXA9DuBJ5P+FfE1OCcX9lnNicr4cxUnUjjbX6OMv8AI+iEnh/dqzDdvIpxmjO4bwgxnn1r54/4TS+U5Wa5yM4JPrT7Xx2GllXVry/gijUPI0ShztOeg9flrH/UvHX3Rw1eHcjerzBW/wAMm/yPZfEmqW627rEyyN90BemK8zkWS/161iRMvLMqqoXJHzYHFes/CvwZ8N/HcMsNp42vrjUImAltmAglX6Kevfkelek+EvgX4d8O+JrXXIdSvrl7V98cU2CM9smvoMr4Xr4SScmj7HJ+JMhyPDTpUKjnJJ2916u2h6boduLTRrO1VQoigRcAYxhRVyiivu0rI/IJzc5OT6lGD/kPXf8A17Qf+hS1eqjB/wAh67/69oP/AEKWr1MkD0rDOsRnWI7YaPdlnxmcxAbevXv61uUUAY2k3r2+l2lvLp9+JI4URsQ55CgGp49WSRdy2GofQwcj9au3MK3EXlszqMg5RsGqOh6HZ6OZfsjTt5oUN5shf7vTrQBJ/aY/58L/AP78UyPWEkTctjfn28nn+dXrmFZ4jGzOoJByrYNUdH0a10uaea3aVnnChy75+7nGB26mgDw34z/8Ly8XTS6X4a0N9H0TO3ct0qz3A9WIPyj2FeHS/AH4q3EDMugIzOTktdLknPOa+9apWNrBo+leRbrK8UKswBO5j1OPegD4aj/Z/wDiosahvD8YwOf9JSmj4B/FKaEmPw/Gcgj/AI+Ur7VvtfCwsn9k6o6vCWJjhyVyqnHs3z4x6g+lSeD7e1t7GdLW3vIFExDLcn5icAkj25oA+Jrb9n34rJCqt4fjyP8Ap5Slj+AfxSkTcvh+PHTm5SvvGVBJE0bZAZSpwcHmqGg6NaaLbPb2ZmKO+4+ZIXOfqaAPkb4a+Bf2iPAE0TaBZKtt5waWymuleB178dj7ivqDwd4j1vUdISXxB4Xu9LvhxJHGwmQn1BHb61080azQvE+drqVODg4NUNA0Wz0W3kgs2mKyPuPmOWOcYoAf/aY/58L/AP78Unh5i2mBijITNK21hhgDIxGR9CDV6VBJE8bZwylTg4ODWd4f0Sz0OCWGyMxWV97eY5bnGOM9BQBoyIki7ZEV19GGRWVqOmWsGnTfYrFBITGSI0+Zgr7v6k/jWvRQBnSasqLuOn6gRkDiA9zilGqKRkWN+R7Q0us6TbatbPb3TzrG6FGEUhTj8PpU+m2cOn2aWsBcopJG45PJJP8AOgDH8QeIL2w02S407w9qOo3AwEhAEeSeBlmOAM18vfFHwJ8dPiJrR1DWNHjW3QkW1nFdr5UK+w7n1Jr601XTYdRgMM0kqqylTsbGQetSaZYw6fZra25cxqSRubJ5OaAPhC//AGf/AIqeSG/4R+MhWBP+kpVj/hQHxU/6F+P/AMCVr7n1Sxh1Gye0uC4jfGdjYP50X10tmsGYpZfNmWEBBkgnufYdzQB8I3/wB+KYtWP/AAj8fbj7SnPNSp+z/wDFTYv/ABT8R4HS5SvsjVNR/tWBbS40PVhHvV90agA4fb1+vP0rf0ZUj0izjjjkjRYECpIcso2jAPvQB8If8M/fFWG1uS/h6Pl3YAXKHIJ4qaD9n74qLAqnw/EeO1yhFfc+s6Zb6tZi1umlWMSJIPLcqcqcjkds1PY20dnZw2kO7y4UCLuOTge9AHzT8GdO+OPw6ZbO98PnVfD4+9aG7TfEPWIn/wBB6Gvoi11dpbdJJNL1CJmGShi3Y/EHBqbXNLtdYshaXZlEYdZAY3KnI6cip7C1jsrOK1h3GOJdq7jk0AZmsX5m0i8hWwvt0kDquYcclSBWyhBRSCCMdRVLXdKtdZ082N4ZREXVz5blWypyOR9Kn0+1jsrOO1hLFIxgbjk9c0ALc2tvcrtuIY5B/tLnvmsydbfTNStPs9m3lJbyptgjB25ZCPpnB/KtmsTUfDNhfsxuJLohl2kCUj+9/wDFmgC5/ag/58L/AP78VVudddbSWW00jULqZNwEIjCliMjGScDp3rSW1jWwWzVnEaxiMEN82AMdfWq1lpFpZ38l7CHEsikOS33skHJ/IUAeTeLfFvxzk85fDvw/sLOLftilurtZHILoFYqOOhY49hXjHjL4a/HnxrqNlqHiW0+2yQTBgguUEcaiZj8qjgfLt96+wtY0u31S3aC5aUIy7SEcr3Bz9eKl02zh0+zW1g3lFJI3HJ5JJ/nQB8Hr8AfimHER0CMMPs7c3SdFgaM/+PVNdfs/fFSSO9VfD8eZZ96f6SnTMf8A8Sa+3rjQrSe+ju5JJy8bBlBfgHcG4/ED8Kn1y+bT7Bp0srm8bO0RQDLHg0AfD9l8B/iorQXMGheWwvxcB1ulVgnnu/UHrtYcVtp8P/2ioYLazkvdU+y4RSn9pjqISp5zn7+K+t/Bt1BLp72sFjfWYtm+ZLtcPl/nP/oVW9a0i21ZY0umkCx5wEbHJxz+lAHzR4Yg/am8OwCG3hg1OEM4Ed/MkmF2ptw3B6769H8F+LPjMmpSW/ivwJaXFqJSBLZXSq6oX4O0nBwuCe+eK9hrNtNFs7bWZtVjMvnyqVYFztwSCcD1yKAHNqqqpZrG/AAycw0kerLIiutjfkMMj9x/9erl5bx3drLbTAmOVSrYODg1HpllDp9ktpbgiJWZgCc43MWI+mTQBQlvPP1Sx/0a5iVHdnaVNqqNh6mtisbWPDtjql59quXnD7VACPtHykkcd+T/AErXhjWKJIlztRQoycnAoAyNa0OXUZUdNXvrUKzMUjYbTlcY/Dr9afBK9jeXqvbXswlmEiuqbhjYoxn6g1rU2aMSxNGxYBgQSpwaAKCasrZAsNQBBIwYOePxp39pj/nwv/8AvxUOnaDZWOpy6jC9w00u7d5kpYfNtzwf90Vo3MK3ERjZnUEjlWwaAKCawskRkj0/UGOCQvk8/wA6+b/jtpnx78eTX9lpuivpXh3yGWK1jvFWSY4PMhB57cdK+kdI0a10yaeaBpWefG8u+cke3art3Al1ay28m4JKhVtpwcGgD4Ot/wBn34qLPNJ/wj8W17YIuLlOuH/+KFWLz4D/ABQXdIdATbj/AJ+Uz1NfdNnBHa2kNrFu8uGNY13HJwBgZNc5r99b6haQQ3Gmaq0ZkMmIo8MCkmwZ9s/N7igD43/4UB8VP+hfj/8AAlKoX/7PfxWP2n/in4v38Sxp/pSfeG88+nUV91eHr5Z4RaR2N5apbxKq/aFwSMlR9fu5/EU7XdDstZMJu2nHkklfLkKjkg8469BQB8RRfAf4v2moNe2Gjm2uFuo5YpYrxUdQpbJBB9xX0V8JNa+MGltDpPj7w4b+2I2x38MyGZMf31/i+o5r2asu+0GxvNZh1aUzi4hRUULIQpAbcMj60AS/2mP+fC//AO/FM/tdPNMX2G/3AA/6n/69aVZSaDYr4gOtgz/ajnI8w7OV29PoKAJdPZ5tTubo280UbQxRr5q7SSpkJ4/4EK0KKKACioZrq3huIbeWZElnJESMcFyBk49eKxbbw5PDqf2xtcv5R5hfy2YbeXLY/XH0oA2/tNv/AM94v++xR9pt/wDn4i/77FZ3h+xtDoWnlreN2+zR5ZlBJO0ck+tXfsFl/wA+kP8A3wKAOZGveJoUgE2kW0zSZ8wxTD93xnkd+uMd8Gga/wCJFlaP+xreUDJ3icKCAG4GfXCj/gXtXTfYLL/n0h/74FH2Cy/59If++BQBzTa94g/s/wC0HS4Y5PtBTyt+47ASA3HrwfbNWW1zWBDaN/Y8W+TmdRcA+V8+0j3OCGH0b0rc+wWX/PpD/wB8Cj7BZf8APpD/AN8CgDnJtc8SR6g8KaTaSQM2I5hcDgbmGW9OAp/GmxeIPETSFP7FgwGI3tMF4DAZ/LcR9BXS/YLL/n0h/wC+BR9gsv8An0h/74FAHLxa94mktpt2lW8MkcabTvyHcmPdgZzwDJ9dopbjXPFGF8nSbMZycmbP93GQOc8n/vk10/2Cy/59If8AvgVyXxf1a28J/DzVdag0+2lniRUiR1wCzuEz+G7P4VM5KEXJ9DowmGqYuvChTXvTaS9W7Fm28Q6/I259FhSLzdgbzxkrnhsemK3NF1CS50uCfUVhtLp1zJCJAdh9M18jeAfi7rGi39hDqK29zpttAYTE6cY5IJxyTnjNfW+jJY6hpFnf/YYE+028c23YONyg4/WsMPioV17p7nEXC+MyGcVXs4y2a/rcvfabf/n4i/77FSIyuoZGDKehByKr/YLL/n0h/wC+BUPh9VTTdqKFUTzAAdv3rV0nzZfpHZUUszBVHUk4FQ6heQWFlLeXLFYYl3OQCTj6CsGfXtL1rSp0tWkcAwlg8ZAIaQAdfoaAOg+02/8Az8Rf99ij7Tb/APPxF/32KZ9gsv8An0h/74FJ9gsv+fSH/vgUAc5d654jtmkKaVbXamZxGEnAOzL7SfwVD/wOmtr3iRbkxrpFvNGWwsnm7ABuPJB56bT+NdL9gsv+fSH/AL4FH2Cy/wCfSH/vgUAc1Jr/AIhOn3lwNJiikicCGMyBmde5wPwH5mpm8Qau2nR3EOkxPK0kqsnnj5QhwG992DgfSt/7BZf8+kP/AHwKX7DZf8+sP/fAoA5271vxDHqpgt9KtZLT+GZpwM5UEcDpg5B+lVpPEPiaOwcjRoJLrKhQsuFOUyWyegDcc/Wuq+wWX/PpD/3wK8x+MHiTSfD14llJJDFcPCJII48KxO7G3PbI9qipUVOPMzuy7AVcwrqhSWrOtuta8QR3V4tvpttPEkjeSTKF3IFJXB7knj2zUC6/4nWYRto9rLudgHEu1UUZwSffjp61r+HbjSda0uO+tbeB1YAMRFgZx2yOR71o/YLL/n0h/wC+BVJpq6OSpTlTm4TVmjI0fWdTub9Y77T4rS3MRZnMwJD7iAvvwAc+/tW39pt/+fiL/vsVH9gsv+fSH/vgUfYLL/n0h/74FMgk+02//PxF/wB9ipaytcsrNdEvmW1hDC2kIIQZB2mtRfuj6UAR3FxBbqjTyrGHYIpY4yx7UyG+s5oUmjuYmjfO1t2M4OD+tOvLS2vEVLmFZVVg6hux9f1NZzafZR6vaQrax+WttOQpGQCXjJ/UmgDS+02//PxF/wB9ij7Tb/8APxF/32Kj+wWX/PpD/wB8Cj7BZf8APpD/AN8CgCT7Tb/8/EX/AH2Koa/fXUOnF9I+zT3XmJhHkABXcN3/AI7mrf2Cy/59If8AvgUfYLL/AJ9If++BQBzMuv8AiPdNGmkQL5bgI/m5EgwM49OSetJc+IvEiQyPDoELtkqii4GSctyfbAX/AL6rp/sFl/z6Q/8AfAo+wWX/AD6Q/wDfAoA5+71jX4L5khsba6hkiQxsJAoR9p3hjnpnGPrUVzrnihrCKa10myWf7RIskMlwOIgPlYHuT6e9dL9gsv8An0h/74FH2Cy/59If++BQBjeGdd1HUJ7iPVNNTT1iwFZpQd5wD/X9K3ftNv8A8/EX/fYpn2Cy/wCfWH/vgUn2Cy/59If++BQBJ9pt/wDn4i/77FH2m3/5+Iv++xUf2Cy/59If++BR9gsv+fSH/vgUASpPC7bUmjZvQMCakrLuba3h1XTmigjRvMkGVXH8BrUoAzn17R0OH1K2U4JwXxwOtXDcW4JUzxAjqC44rPbw3oTHLaZbseeSuTz1pbGztZL7UWe2iY/aByVB/wCWa0AN17ULyC3ibSY7a6lMuJFeUKAm1jn/AL6Cj8axf+Eh8SeWJDocIJ4EfnAkn5Tz6Dlh+Ge9dP8AYLL/AJ9If++BR9gsv+fSH/vgUAcvL4i8TLH5i6FA3Hyxif5id+Bn0+Ubv+BD0NTXOteIo7h1h0+1nURxFcy7QWKsX59mCjHvXRfYLL/n0h/74FH2Cy/59If++BQByp8QeKI3lzotvMPN2xKsuDs3MNxPT7u0/iavWut61JdxxTaXbxIVk3uZxgEL8uD/ALRx9M1ufYLL/n0h/wC+BR9gsv8An0h/74FAHPSa74gbTpZoNHgFysqBIHnA3Iy5zn1UnB+lRw674jYwvLpVqqPjeqy5ZPmAJP0BzjrxXS/YLL/n0h/74FH2Cy/59If++BQBzJ17xE1sJhpUMb/aNvlGQEmMLIc9eMsIx7bjRJrvidbtV/sq08kY3FZdxb5j0/AA8+tdN9gsv+fSH/vgUfYLL/n0h/74FAHMJ4i8SGz81tBhWUxllTzwfmx90+nP+HWuohuoWhRpJoVcqCw3jg9xSfYLL/n0h/74FH2Cy/59If8AvgUATxyRyZ8uRXx12nNOrOsoYodbvFhjWNTbQHCjAzulrRoA5/xFJt8T+HkG0kzS5+UEgeWeR6c+lLa67qE2pi0fw9fRRGR189sbMA4DfQ9abr6K3izQH8lmZWm+cRk7Rs/vdB/Wt1biBn2LNGWzjAYZoAqeHST4f04lSpNrFkHt8oq/VHw//wAgLT/+vaP/ANBFXqACiiigAooooAKKKKACvDP2xryOPwRpdmLjZLLfbvKDYLoFOTjuASP0r3Ovnn9rizN9rnhW3Ck7luM49tprz81q+ywk5+R9ZwNCMs9oOT0V390Wz5qIZCA6kZGRn0r7i+At1dXnwm0Ga7cvJ5BUMWySoYgZ/Kvkz4kaXFY3URjXbtjRcV9W/s8x7Pg/oPzbt0TN0xj524968LhrFfWbzWzR+jeJWIhicmoVkt5/+2s7+qOhf8g8/wDXeb/0a1Xqo6F/yDz/ANd5v/RrV9afhpn6XOW8V65FJNKY4hDhJG+RQUHKjt7+9W9YFuNMk8kRD5487Mf89B6fjWVptjHdeIvEsM7uyTmJCQu07fLGQG74z+HNPfw7puj6ZMbJZhvaBTvlLcLICOv1NAHS0UUUAFFFFABRRRQAV8WftIaxJqvxa1RXREWy22qbTncFGc/rX2nXwRqOialqt3rOqJvlEV1JuJyS2GPevDz3FRw9KPM7Js/UvC2jSWMr4mo7csUl/wBvP/gfifVX7OviKx1T4eadYC/Et5ax7Ghkb94qjp9R/wDqr02viD4A6kmm/FnQpppzDC8zRSHsdyMAD/wIrX2/Xdl+I9tRT7aHh8eZJHKs0bg7xqe/ttdu6/ruFFFFdx8SUtf/AOQFqH/XtJ/6CauL90fSqev/APIC1D/r2k/9BNXF+6PpQBkNJZa/5tvHPcRmxuhuaNiuXUHv3HP50lhp8en6pZwRzTyhba4+aV9xO6WNjn8T+VZugw3k6ajHYra2Bh1RlLxHd5yKMfMOxyentWnZQXcOrWi3V157/Zrjnb2MsZHPsCB+FAGxRRRQAUUUUAFFFFABRRVLWk1OSwddJmt4bog7XnUso464FJsqEeaSjexdqpqGp6dp8TS319bWyKMkyyhf514J4t8O/H+7vjCuspJaHKbrKZYwVz1IPOawpvg947n1AzNajUhncr6leZ+YEHJHPXJ/WuCeMqXcY038/wDgXPqnw9g6UYyqYuMnK+kGtLd3JxS/F+R79pfj7wZqmqrpWn+JNPub1iVWGOTJJHpXSjkV8s2XwE8f3mrC7vdQ03TCuNskDn5R6KFHFer/AA6+GWteG762utS8aX+pJEp3W5J2Z7YJOcdc+tPDYjEzS9rTt8zXN8kybDU1LDY1SlbWNnLXspJJfeeg3/8AyE9O/wCuj/8Aotqo6nM6+MNIhE0yK8UxKBsI+B3Hc9x+NXr/AP5Cenf9dH/9FtWXqURbx3pUm47Ut5eNmQD9ex/wrvPjh2r+E7PU9Slvpr7UYnlTYUiuSqAYxwOxrR0pAl1qIBY5uQeTn+BaztY0vxFc6hLNY68trbsmEi8kHacdc/n+daOlBlutR3PvP2kc4xgeWvFAF+iiigAooooAKKKKACiiigAooooAKKKKAKMH/Ieu/wDr2g/9Clq9VGD/AJD13/17Qf8AoUtXqAOe8RFh4p8PfvzEplmBUSFfMPlnggcN68+lTWvhXR7e/W+jhk89WZtxkPJY5J/OoPETqPFXh2M5ZmlmwAOmIzz9Klt38TnVFE0VmLLewJz8+3Pynj2/XHvQBe8OqF8P6cqjAFrEAP8AgIq/VDw7u/4R/Tt2N32WLOOmdoq/QAUUUUAFFFFABRRRQAV5N8YrGPVPHnh+2yrPHaXDlc8gFkAP869ZryTxCzP8drhXf5Y9Fh8tfQtI+f5V8txpXdHJa8lvZfmj6DhxyhiZ1ovWEJP8LfqeG/H6yNjrVvH035z+FfVnw00+30vwBodnax+XEtlGwXdu5ZQx5+pNfM/7T3Gt6Z6mIk/Wvo74PzQ3Hwz0CW3OYzZqB85bkcHk+4NeVwDPnwEZPe36n2XFtSdbhzA1G9G3f1tp+p1dUdC/5B5/67zf+jWq9VHQv+Qef+u83/o1q++Py0xrSO5bXfEFvYi0hlIjaOYZLbmXJ3j+WOuKDZa5badP/amqxXYLQhNsW3BEvzfmCPypbNb6y1vxFfR6a7o5iaEKOZiEAbH5USanqV7YXC3miz2So8O1nYfNmXB/IAH8aAOmooooAKKKKACiiigCj4guZLLQdQvIcebBayypkcblUkfyr57+Eq2v/CCwLeRo0usTTSMxHcn/ABr37xf/AMinrH/XjP8A+i2r54+GqtceCfDbJyIZXVvbkmvzbxIbeGoxvZXf4J2PYqY3EYDhyviMN8XtaK+V2cB4A0+NPjlp1iNiomo/xOFHAJ6njtX21Xxj8O7JtX/aAtYxGjquoPK+4ZAChjn8wK+zq+q4cv8AUot+X5H2niZU5sVhk3r7NX+bYUUUV75+ZlLX/wDkBah/17Sf+gmri/dH0qnr/wDyAtQ/69pP/QTVxfuj6UAcl4fkvIjq32CMXEo1d1m3pswOpI9f4efc+la1jJeSapZteQrG5tbjIzyP3keP0xTnFr4ftswwXMy3N0S+CXIZ8kt7Dim2d6t7q9pKsMsYNtcD51x92WNf6Z+lAGxRRRQAUUUUAFFFFABRRRQAUUUUAFFFFAFG/wD+Qnp3/XR//RbVnal8vjPSisNs2+KQMzEiRQAcbex6nOfWtG//AOQnp3/XR/8A0W1Z+oW1w/jXS7mO1LQpbyrLNjhM/dFACa1deKIr900zTbSa1EeUd5cMWx0I7CvPvF/xi0zwb441XQdUsZtyMkqyxnIO6JSM/wAvxr0HW/E0el3z2p0y+uSibi8Me5emcfWvH/iPY+HP+Fja7qmraa1zIwhjPnEBFAiXGK8vN8ViMNQUsPTdSbdlGKu3udeDzTJcsm6+dN+ytZWvfmdrbeV/I6XRPjf4V1G8MJvlt0bAR5ht+fHQj0OK7XSfGWj6hbi4gu4WBxkBwfb5fWvm7UvDXg3VGZrfT5LP/btZsgfUHis6HwfdQ/ubDxZPb22RhXjYED8O9fOUuLlTbhiqUoSW6cXf9T06HEHh9ma/cY72Mu1RNfja34n2EbmBfvTRr9WAqUHPTmvk2z8CW+oTC2PjHVpLlxwzE7S2Pr9a50eMvHPw88TvZx67c3KRON8c7F0kA4wQfaurA8YYLGVnSinf+u56uTcNZdxDCbybHxrSjuuVpffqfalFcl8L/Gdn4x8N298kird4xPEP4W9vb/Cutr6uElNKSPlMXhauErSo1laUXZhRRRVHOFFFFABRRRQBRg/5D13/ANe0H/oUtXqowf8AIeu/+vaD/wBClq9QBHJBDJNHM8SNJFnYxHK564qO7vrW1mghuJlR52Kxg/xEf/rH51YqlrNnJeWTx28qwXIH7mYoGMZ9RQBR0HVtNGh2AN2mfs0fr/dFXf7X03/n7T9aNJtLq2SZbq4Wfc+YwEwEXH3RV3av90flQBROs6YuM3kYycDryaX+19N/5+0/WoNVsNQuLvzbS8SKIQlRGyZAk3Ah8/QEfjWptX+6PyoApf2vpv8Az9p+tINZ0wkgXkZI6jnir21f7o/KuZtryLSdSMOsa5bEpCd4ddpZmYYJPTgcf8CoA2f7X03/AJ+0/WkbWNMVSzXkYAGSTngVXXxFoBbb/aNsDv2YJxz6VT1TWNNuobP7JrFvAs0gZWIysy5Zdv4kH64oAi17x34f0dCZpLu4fsltbPIx/IV4FY+JtZvviTrHiW60XVYILkqtukkDkpGoIA6fjj3r6c0yCe3s1iuphNKCxLgdixIH4DA/CrOK8rN8qhmmHeHqytF9j38pzqllsKijRUpTVm23tdPRW8j4x+L8mseJtXt5bfR9Sfy0P/Ls3I/KvRPgP8Qrzwx4ei8NeJPD+tLDHKfIuktmZUVj91hjIA65+te6XGn6nJqZuI9UEUHmRsI/KBO0feTPYNx+QrWxXPleRU8shGnQm7I9nGcZRxmXxy+rho8kdved0+/4mPpvibRdQhaW3uztB2nfGynP4ip/DsiS6WJI2DI08xBHf969XLuN5LaWOJxHKyFUfGdpI4NUtFs7603fbLwXAMca4C4AcA7m/wCBHB+ua91HxMmm/dVkaVYviHUrFLa6tXuFWWAwPKp/hDSDafxwa2qy9Y066uZ0msbmO2Yo6ykxglzj5Cf905I+tBJN/a+m/wDP2n60f2vpv/P2n61PZQyRWcMdxIJplRVeTGN7Acmptq/3R+VAFH+2dM3bftke7Gcc9KX+19N/5+0/WoLaw1CPUTNJepJCZmYrswdhB2p+BOf/ANdam1f7o/KgCl/a+m/8/afrSLrOmMoZbyMqRkEZ5FSatbXFxp00NlcC1uGXCS7c7T61i6d4g0e3S5F1q9sxEkhWMKR5ap8pUDHYqaAJfFOp2M3hnVYYrhXkeymVFAJJJQ4Arwj4KyyWPhF7HVbO6tpoJGeJZYWBc46Divff+En8O4b/AImltlW2EZ53en1qnc3Y1TVpbfTtZjik8ho0hKfMsgbJkHrgZFfP8QcP0c7oxpVZuNux62FzRUcFVwc6alGbjLXo47Hy58K7TVdN+M+nazfaZfQWgvpC8r277QGVlBPHuK+u/wC19N/5+0/Wr2KTav8AdH5V6mBwccHS9nF3R18R8Q1M9rQrVIKLjHl0fRNv9SiNZ0skgXkZIOD14pf7X03/AJ+0/Wq2j6dqVrPHJe6ktyghZHQRAb3LAhyfXHGK1tq/3R+Vdh88Y2uarp76LfKt0hJtpABz/dNbK/dH0qnqtrcXMcS2twsBWQM+UyHXnKmpNLguLawjhurg3Eq5zIe/PH6UALfXttZJG91KsSySCNSe7Ht+hrL/ALY02bVLK5ju0MUlrPtbnnDx1szQxTKFmjSQA5AYZwfWsiTSb9dQMlrfRwWgeMpCsQ+VQfnUf73H5UAXP7X03/n7T9aP7X03/n7T9au7V/uj8qiu4nktJo4HEUrIypJjOxiOD+BoArLrOlsMreRke2aX+19N/wCftP1puj2d5aoy3lxHPlEAIXHzBcMfxPP41f2r/dH5UAUW1nS1GWvIwPfNL/a+m/8AP2n61V8SRzpEl3Hex21vFG4lV49wdmwEPHPB/nUdt4h0OO2hSTVraaQBUdwerYHJ9M9aAL39r6b/AM/afrSf2xpm4r9sjyACRz0/yDUCeINBkbbHqFs7bXbCnJwgJY/QYqpoTPfXbXdvq0V1BHNIJFVPmAI+WM/7vWgDT/tfTf8An7T9aP7X03/n7T9au7V/uj8qqatbXFzYSQ2dwLWdsbZNucUAMXWdMZQy3kZBGQRnkUv9r6b/AM/afrTtLtbi2ilW6uVuC0rNHiMKI0PRAB2FW9q/3R+VAGTNf2dzq2nRwXCu++Q4Gf8Anma16yNV0/Ubi7aS01AW8fkBVTZysm7O/P04x6Vr0AQaheW+n2Ut5dyCKCIbnc9AK8V+IlnHqPjfWPJlWRh5avEUJBHlL7Yr26aKOaJopo0kjYYZWGQfwqtYWtxDcXclxcCZJZd8S7APLXAGPevNzPATxtKMKdV05RakpLdNHn5nleGzTDvD4lNx30drPoz5D1b4ezw3732hXl/pVwTkhFZ4ifpW54eh1eCD/iewrM0YyZYo2UOPcY4NfVeB6Cs7XrO9vLeOKxultSJMyErneuDlfxrux9TG5rglhMyqRrW2lKCU16Si0/vufKYngeGIjGE8Q3y7Nxi2vK+7Xk7nhomsrGH+07HRru4kiGWiO7eD7DHNeNePpNT8Sa619DoOpwkk5D27f4V9t6Ja3lpYCHUL37bOGYmYoFyCeBipNTvrTTbNru9kEUKkZYjOK+Ny/gnD4Oq6vtXKXn2+8/WuDM6pcKUuXD4aDm95K8b+qV1c8P8A2ZtF1Lw5ZT3Gs3UNtBcqskVuTlzx1IxxjI4r2z+19N/5+0/WuTvtQhk1V7qHxlbRW7yfJF5I+QbV+UHvzhvyroI/E3h6VisWowSN83yr1O3GfyyK+xo0lSgoI484zWrmuLniqqScui2Ln9r6b/z9p+tIus6Ywyt5GR7ZrH1jxJo02lyx22tR2Vw6gLIYyWjO3fyMf3f51V8P6tZWbztqHim0vUyVACBQrZH+P/j1anmHR/2vpv8Az9p+tI2s6Yoy15GBnHOetXQFIBABB9qxPEGlavfXkUmn6uLKFVAaPyg2WDZzz7UAX/7X03/n7T9aP7X03/n7T9amsIZIbOKO4kE0qqA74xuNSyJujZVADEHBx0NAGfp1zBda3ePbyCRRbwAkdjulrTrmLfRPESzpJJ4hBAZC4EI5UDBH55P/AOs109ABRRRQAUUUUAFFFFABUFzZ2lz/AMfFrDLzn50B5/H6CiigBn9m6fkn7HASepKA0g0zTwIgLG3AhGIx5Ywgznj8aKKALdFFFABRRRQAUUUUAFFFFABRRRQAUUUUAFQPZWbvva1hLc8lBnk5P60UUAIbCxIwbO3I3bv9WOvr9aWOztY7k3MdvEsxBBcKAecZ5/AflRRQBPRRRQAUUUUAFFFFABRRRQAUUUUAFFFFACOquu1lDD0IqqNM04FiLG3G45b92OT6miigBV06wWQSLZW4cKUDCMZ2nqPxqS0tba0j8u1gjhU9Qi4zRRQBNRRRQAUUUUAFFFFABRRRQAUUUUAFNdEkXa6qw9CMiiigCA2FiQAbSDjOP3Y4z1pRZWe/zPskG7BAPljOD1oooAU2VmVCm1hIHTKD0x/Km/2fY7Nn2O325Jx5Y6nrRRQBZooooAKKKKACiiigD//Z"/>
          <p:cNvSpPr>
            <a:spLocks noChangeAspect="1" noChangeArrowheads="1"/>
          </p:cNvSpPr>
          <p:nvPr/>
        </p:nvSpPr>
        <p:spPr bwMode="auto">
          <a:xfrm>
            <a:off x="1348383" y="1504653"/>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685800"/>
            <a:endParaRPr lang="en-GB" sz="1013">
              <a:solidFill>
                <a:srgbClr val="2E2C61"/>
              </a:solidFill>
              <a:latin typeface="Arial" panose="020B0604020202020204"/>
            </a:endParaRPr>
          </a:p>
        </p:txBody>
      </p:sp>
      <p:grpSp>
        <p:nvGrpSpPr>
          <p:cNvPr id="12" name="Group 11"/>
          <p:cNvGrpSpPr/>
          <p:nvPr/>
        </p:nvGrpSpPr>
        <p:grpSpPr>
          <a:xfrm>
            <a:off x="635872" y="950768"/>
            <a:ext cx="7496074" cy="2718698"/>
            <a:chOff x="612775" y="1617663"/>
            <a:chExt cx="7240590" cy="2606954"/>
          </a:xfrm>
        </p:grpSpPr>
        <p:sp>
          <p:nvSpPr>
            <p:cNvPr id="13" name="Rectangle 12"/>
            <p:cNvSpPr/>
            <p:nvPr/>
          </p:nvSpPr>
          <p:spPr>
            <a:xfrm>
              <a:off x="1609725" y="2363788"/>
              <a:ext cx="528638" cy="306387"/>
            </a:xfrm>
            <a:prstGeom prst="rect">
              <a:avLst/>
            </a:prstGeom>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en-GB" sz="1400">
                <a:solidFill>
                  <a:schemeClr val="tx1"/>
                </a:solidFill>
                <a:latin typeface="Arial" panose="020B0604020202020204" pitchFamily="34" charset="0"/>
                <a:cs typeface="Arial" panose="020B0604020202020204" pitchFamily="34" charset="0"/>
              </a:endParaRPr>
            </a:p>
          </p:txBody>
        </p:sp>
        <p:sp>
          <p:nvSpPr>
            <p:cNvPr id="14" name="TextBox 13"/>
            <p:cNvSpPr txBox="1"/>
            <p:nvPr/>
          </p:nvSpPr>
          <p:spPr>
            <a:xfrm>
              <a:off x="1270000" y="2093912"/>
              <a:ext cx="628651" cy="295127"/>
            </a:xfrm>
            <a:prstGeom prst="rect">
              <a:avLst/>
            </a:prstGeom>
            <a:noFill/>
          </p:spPr>
          <p:txBody>
            <a:bodyPr>
              <a:spAutoFit/>
            </a:bodyPr>
            <a:lstStyle/>
            <a:p>
              <a:pPr algn="ctr" defTabSz="385763">
                <a:defRPr/>
              </a:pPr>
              <a:r>
                <a:rPr lang="en-US" sz="1400" dirty="0">
                  <a:latin typeface="Arial" panose="020B0604020202020204" pitchFamily="34" charset="0"/>
                  <a:cs typeface="Arial" panose="020B0604020202020204" pitchFamily="34" charset="0"/>
                </a:rPr>
                <a:t>2019</a:t>
              </a:r>
              <a:endParaRPr lang="en-GB" sz="1400" dirty="0">
                <a:latin typeface="Arial" panose="020B0604020202020204" pitchFamily="34" charset="0"/>
                <a:cs typeface="Arial" panose="020B0604020202020204" pitchFamily="34" charset="0"/>
              </a:endParaRPr>
            </a:p>
          </p:txBody>
        </p:sp>
        <p:sp>
          <p:nvSpPr>
            <p:cNvPr id="15" name="TextBox 14"/>
            <p:cNvSpPr txBox="1"/>
            <p:nvPr/>
          </p:nvSpPr>
          <p:spPr>
            <a:xfrm>
              <a:off x="1824038" y="2093912"/>
              <a:ext cx="628651" cy="295127"/>
            </a:xfrm>
            <a:prstGeom prst="rect">
              <a:avLst/>
            </a:prstGeom>
            <a:noFill/>
          </p:spPr>
          <p:txBody>
            <a:bodyPr>
              <a:spAutoFit/>
            </a:bodyPr>
            <a:lstStyle/>
            <a:p>
              <a:pPr algn="ctr" defTabSz="385763">
                <a:defRPr/>
              </a:pPr>
              <a:r>
                <a:rPr lang="en-US" sz="1400" dirty="0">
                  <a:latin typeface="Arial" panose="020B0604020202020204" pitchFamily="34" charset="0"/>
                  <a:cs typeface="Arial" panose="020B0604020202020204" pitchFamily="34" charset="0"/>
                </a:rPr>
                <a:t>2021</a:t>
              </a:r>
              <a:endParaRPr lang="en-GB" sz="1400" dirty="0">
                <a:latin typeface="Arial" panose="020B0604020202020204" pitchFamily="34" charset="0"/>
                <a:cs typeface="Arial" panose="020B0604020202020204" pitchFamily="34" charset="0"/>
              </a:endParaRPr>
            </a:p>
          </p:txBody>
        </p:sp>
        <p:sp>
          <p:nvSpPr>
            <p:cNvPr id="16" name="TextBox 15"/>
            <p:cNvSpPr txBox="1"/>
            <p:nvPr/>
          </p:nvSpPr>
          <p:spPr>
            <a:xfrm>
              <a:off x="3455988" y="2093912"/>
              <a:ext cx="628651" cy="295127"/>
            </a:xfrm>
            <a:prstGeom prst="rect">
              <a:avLst/>
            </a:prstGeom>
            <a:noFill/>
          </p:spPr>
          <p:txBody>
            <a:bodyPr>
              <a:spAutoFit/>
            </a:bodyPr>
            <a:lstStyle/>
            <a:p>
              <a:pPr algn="ctr" defTabSz="385763">
                <a:defRPr/>
              </a:pPr>
              <a:r>
                <a:rPr lang="en-US" sz="1400" dirty="0">
                  <a:latin typeface="Arial" panose="020B0604020202020204" pitchFamily="34" charset="0"/>
                  <a:cs typeface="Arial" panose="020B0604020202020204" pitchFamily="34" charset="0"/>
                </a:rPr>
                <a:t>2027</a:t>
              </a:r>
              <a:endParaRPr lang="en-GB" sz="1400" dirty="0">
                <a:latin typeface="Arial" panose="020B0604020202020204" pitchFamily="34" charset="0"/>
                <a:cs typeface="Arial" panose="020B0604020202020204" pitchFamily="34" charset="0"/>
              </a:endParaRPr>
            </a:p>
          </p:txBody>
        </p:sp>
        <p:sp>
          <p:nvSpPr>
            <p:cNvPr id="17" name="TextBox 16"/>
            <p:cNvSpPr txBox="1"/>
            <p:nvPr/>
          </p:nvSpPr>
          <p:spPr>
            <a:xfrm>
              <a:off x="4589463" y="2093912"/>
              <a:ext cx="628651" cy="295127"/>
            </a:xfrm>
            <a:prstGeom prst="rect">
              <a:avLst/>
            </a:prstGeom>
            <a:noFill/>
          </p:spPr>
          <p:txBody>
            <a:bodyPr>
              <a:spAutoFit/>
            </a:bodyPr>
            <a:lstStyle/>
            <a:p>
              <a:pPr algn="ctr" defTabSz="385763">
                <a:defRPr/>
              </a:pPr>
              <a:r>
                <a:rPr lang="en-US" sz="1400" dirty="0">
                  <a:latin typeface="Arial" panose="020B0604020202020204" pitchFamily="34" charset="0"/>
                  <a:cs typeface="Arial" panose="020B0604020202020204" pitchFamily="34" charset="0"/>
                </a:rPr>
                <a:t>2031</a:t>
              </a:r>
              <a:endParaRPr lang="en-GB" sz="1400" dirty="0">
                <a:latin typeface="Arial" panose="020B0604020202020204" pitchFamily="34" charset="0"/>
                <a:cs typeface="Arial" panose="020B0604020202020204" pitchFamily="34" charset="0"/>
              </a:endParaRPr>
            </a:p>
          </p:txBody>
        </p:sp>
        <p:sp>
          <p:nvSpPr>
            <p:cNvPr id="18" name="TextBox 17"/>
            <p:cNvSpPr txBox="1"/>
            <p:nvPr/>
          </p:nvSpPr>
          <p:spPr>
            <a:xfrm>
              <a:off x="7224714" y="2093912"/>
              <a:ext cx="628651" cy="295127"/>
            </a:xfrm>
            <a:prstGeom prst="rect">
              <a:avLst/>
            </a:prstGeom>
            <a:noFill/>
          </p:spPr>
          <p:txBody>
            <a:bodyPr>
              <a:spAutoFit/>
            </a:bodyPr>
            <a:lstStyle/>
            <a:p>
              <a:pPr algn="ctr" defTabSz="385763">
                <a:defRPr/>
              </a:pPr>
              <a:r>
                <a:rPr lang="en-US" sz="1400" dirty="0">
                  <a:latin typeface="Arial" panose="020B0604020202020204" pitchFamily="34" charset="0"/>
                  <a:cs typeface="Arial" panose="020B0604020202020204" pitchFamily="34" charset="0"/>
                </a:rPr>
                <a:t>2040</a:t>
              </a:r>
              <a:endParaRPr lang="en-GB" sz="1400" dirty="0">
                <a:latin typeface="Arial" panose="020B0604020202020204" pitchFamily="34" charset="0"/>
                <a:cs typeface="Arial" panose="020B0604020202020204" pitchFamily="34" charset="0"/>
              </a:endParaRPr>
            </a:p>
          </p:txBody>
        </p:sp>
        <p:sp>
          <p:nvSpPr>
            <p:cNvPr id="19" name="Rectangle 18"/>
            <p:cNvSpPr/>
            <p:nvPr/>
          </p:nvSpPr>
          <p:spPr>
            <a:xfrm>
              <a:off x="2138363" y="2363788"/>
              <a:ext cx="1628775" cy="306387"/>
            </a:xfrm>
            <a:prstGeom prst="rect">
              <a:avLst/>
            </a:prstGeom>
            <a:solidFill>
              <a:schemeClr val="accent1">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en-GB" sz="140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3767138" y="2363788"/>
              <a:ext cx="1141412" cy="306387"/>
            </a:xfrm>
            <a:prstGeom prst="rect">
              <a:avLst/>
            </a:prstGeom>
            <a:solidFill>
              <a:schemeClr val="accent3">
                <a:lumMod val="40000"/>
                <a:lumOff val="60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en-GB" sz="140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4906963" y="2363788"/>
              <a:ext cx="2638425" cy="306387"/>
            </a:xfrm>
            <a:prstGeom prst="rect">
              <a:avLst/>
            </a:prstGeom>
            <a:solidFill>
              <a:schemeClr val="accent6">
                <a:lumMod val="40000"/>
                <a:lumOff val="6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endParaRPr lang="en-GB" sz="1400">
                <a:solidFill>
                  <a:schemeClr val="tx1"/>
                </a:solidFill>
                <a:latin typeface="Arial" panose="020B0604020202020204" pitchFamily="34" charset="0"/>
                <a:cs typeface="Arial" panose="020B0604020202020204" pitchFamily="34" charset="0"/>
              </a:endParaRPr>
            </a:p>
          </p:txBody>
        </p:sp>
        <p:sp>
          <p:nvSpPr>
            <p:cNvPr id="22" name="Right Brace 21"/>
            <p:cNvSpPr/>
            <p:nvPr/>
          </p:nvSpPr>
          <p:spPr>
            <a:xfrm rot="5400000" flipH="1">
              <a:off x="2555081" y="977107"/>
              <a:ext cx="206375" cy="2097088"/>
            </a:xfrm>
            <a:prstGeom prst="rightBrace">
              <a:avLst>
                <a:gd name="adj1" fmla="val 22849"/>
                <a:gd name="adj2" fmla="val 50000"/>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defTabSz="385763">
                <a:defRPr/>
              </a:pPr>
              <a:endParaRPr lang="en-GB" sz="1400">
                <a:latin typeface="Arial" panose="020B0604020202020204" pitchFamily="34" charset="0"/>
                <a:cs typeface="Arial" panose="020B0604020202020204" pitchFamily="34" charset="0"/>
              </a:endParaRPr>
            </a:p>
          </p:txBody>
        </p:sp>
        <p:sp>
          <p:nvSpPr>
            <p:cNvPr id="23" name="Right Brace 22"/>
            <p:cNvSpPr/>
            <p:nvPr/>
          </p:nvSpPr>
          <p:spPr>
            <a:xfrm rot="5400000" flipH="1">
              <a:off x="4234656" y="1515269"/>
              <a:ext cx="207963" cy="1019175"/>
            </a:xfrm>
            <a:prstGeom prst="rightBrace">
              <a:avLst>
                <a:gd name="adj1" fmla="val 22849"/>
                <a:gd name="adj2" fmla="val 50000"/>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385763">
                <a:defRPr/>
              </a:pPr>
              <a:endParaRPr lang="en-GB" sz="1400">
                <a:latin typeface="Arial" panose="020B0604020202020204" pitchFamily="34" charset="0"/>
                <a:cs typeface="Arial" panose="020B0604020202020204" pitchFamily="34" charset="0"/>
              </a:endParaRPr>
            </a:p>
          </p:txBody>
        </p:sp>
        <p:sp>
          <p:nvSpPr>
            <p:cNvPr id="24" name="TextBox 23"/>
            <p:cNvSpPr txBox="1"/>
            <p:nvPr/>
          </p:nvSpPr>
          <p:spPr>
            <a:xfrm>
              <a:off x="2092567" y="1617663"/>
              <a:ext cx="1131406" cy="295127"/>
            </a:xfrm>
            <a:prstGeom prst="rect">
              <a:avLst/>
            </a:prstGeom>
            <a:noFill/>
          </p:spPr>
          <p:txBody>
            <a:bodyPr wrap="square">
              <a:spAutoFit/>
            </a:bodyPr>
            <a:lstStyle/>
            <a:p>
              <a:pPr algn="ctr" defTabSz="385763">
                <a:defRPr/>
              </a:pPr>
              <a:r>
                <a:rPr lang="en-US" sz="1400" dirty="0">
                  <a:latin typeface="Arial" panose="020B0604020202020204" pitchFamily="34" charset="0"/>
                  <a:cs typeface="Arial" panose="020B0604020202020204" pitchFamily="34" charset="0"/>
                </a:rPr>
                <a:t>Phase 1</a:t>
              </a:r>
              <a:endParaRPr lang="en-GB" sz="1400" dirty="0">
                <a:latin typeface="Arial" panose="020B0604020202020204" pitchFamily="34" charset="0"/>
                <a:cs typeface="Arial" panose="020B0604020202020204" pitchFamily="34" charset="0"/>
              </a:endParaRPr>
            </a:p>
          </p:txBody>
        </p:sp>
        <p:sp>
          <p:nvSpPr>
            <p:cNvPr id="25" name="TextBox 24"/>
            <p:cNvSpPr txBox="1"/>
            <p:nvPr/>
          </p:nvSpPr>
          <p:spPr>
            <a:xfrm>
              <a:off x="3865565" y="1617663"/>
              <a:ext cx="982661" cy="295127"/>
            </a:xfrm>
            <a:prstGeom prst="rect">
              <a:avLst/>
            </a:prstGeom>
            <a:noFill/>
          </p:spPr>
          <p:txBody>
            <a:bodyPr wrap="square">
              <a:spAutoFit/>
            </a:bodyPr>
            <a:lstStyle/>
            <a:p>
              <a:pPr algn="ctr" defTabSz="385763">
                <a:defRPr/>
              </a:pPr>
              <a:r>
                <a:rPr lang="en-US" sz="1400" dirty="0">
                  <a:latin typeface="Arial" panose="020B0604020202020204" pitchFamily="34" charset="0"/>
                  <a:cs typeface="Arial" panose="020B0604020202020204" pitchFamily="34" charset="0"/>
                </a:rPr>
                <a:t>Phase 2</a:t>
              </a:r>
              <a:endParaRPr lang="en-GB" sz="1400" dirty="0">
                <a:latin typeface="Arial" panose="020B0604020202020204" pitchFamily="34" charset="0"/>
                <a:cs typeface="Arial" panose="020B0604020202020204" pitchFamily="34" charset="0"/>
              </a:endParaRPr>
            </a:p>
          </p:txBody>
        </p:sp>
        <p:sp>
          <p:nvSpPr>
            <p:cNvPr id="26" name="TextBox 25"/>
            <p:cNvSpPr txBox="1"/>
            <p:nvPr/>
          </p:nvSpPr>
          <p:spPr>
            <a:xfrm>
              <a:off x="1609726" y="2713038"/>
              <a:ext cx="1943100" cy="501715"/>
            </a:xfrm>
            <a:prstGeom prst="rect">
              <a:avLst/>
            </a:prstGeom>
            <a:noFill/>
          </p:spPr>
          <p:txBody>
            <a:bodyPr>
              <a:spAutoFit/>
            </a:bodyPr>
            <a:lstStyle/>
            <a:p>
              <a:pPr algn="ctr" defTabSz="385763">
                <a:defRPr/>
              </a:pPr>
              <a:r>
                <a:rPr lang="en-US" sz="1400" dirty="0">
                  <a:latin typeface="Arial" panose="020B0604020202020204" pitchFamily="34" charset="0"/>
                  <a:cs typeface="Arial" panose="020B0604020202020204" pitchFamily="34" charset="0"/>
                </a:rPr>
                <a:t>Feasibility, design studies and R&amp;D</a:t>
              </a:r>
              <a:endParaRPr lang="en-GB" sz="1400" dirty="0">
                <a:latin typeface="Arial" panose="020B0604020202020204" pitchFamily="34" charset="0"/>
                <a:cs typeface="Arial" panose="020B0604020202020204" pitchFamily="34" charset="0"/>
              </a:endParaRPr>
            </a:p>
          </p:txBody>
        </p:sp>
        <p:sp>
          <p:nvSpPr>
            <p:cNvPr id="27" name="TextBox 26"/>
            <p:cNvSpPr txBox="1"/>
            <p:nvPr/>
          </p:nvSpPr>
          <p:spPr>
            <a:xfrm>
              <a:off x="3365501" y="2713038"/>
              <a:ext cx="1943100" cy="501715"/>
            </a:xfrm>
            <a:prstGeom prst="rect">
              <a:avLst/>
            </a:prstGeom>
            <a:noFill/>
          </p:spPr>
          <p:txBody>
            <a:bodyPr>
              <a:spAutoFit/>
            </a:bodyPr>
            <a:lstStyle/>
            <a:p>
              <a:pPr algn="ctr" defTabSz="385763">
                <a:defRPr/>
              </a:pPr>
              <a:r>
                <a:rPr lang="en-US" sz="1400" dirty="0">
                  <a:latin typeface="Arial" panose="020B0604020202020204" pitchFamily="34" charset="0"/>
                  <a:cs typeface="Arial" panose="020B0604020202020204" pitchFamily="34" charset="0"/>
                </a:rPr>
                <a:t>Integrated facility technical design</a:t>
              </a:r>
              <a:endParaRPr lang="en-GB" sz="1400" dirty="0">
                <a:latin typeface="Arial" panose="020B0604020202020204" pitchFamily="34" charset="0"/>
                <a:cs typeface="Arial" panose="020B0604020202020204" pitchFamily="34" charset="0"/>
              </a:endParaRPr>
            </a:p>
          </p:txBody>
        </p:sp>
        <p:sp>
          <p:nvSpPr>
            <p:cNvPr id="28" name="TextBox 27"/>
            <p:cNvSpPr txBox="1"/>
            <p:nvPr/>
          </p:nvSpPr>
          <p:spPr>
            <a:xfrm>
              <a:off x="5270500" y="2816224"/>
              <a:ext cx="1943100" cy="295127"/>
            </a:xfrm>
            <a:prstGeom prst="rect">
              <a:avLst/>
            </a:prstGeom>
            <a:noFill/>
          </p:spPr>
          <p:txBody>
            <a:bodyPr>
              <a:spAutoFit/>
            </a:bodyPr>
            <a:lstStyle/>
            <a:p>
              <a:pPr algn="ctr" defTabSz="385763">
                <a:defRPr/>
              </a:pPr>
              <a:r>
                <a:rPr lang="en-US" sz="1400" dirty="0">
                  <a:latin typeface="Arial" panose="020B0604020202020204" pitchFamily="34" charset="0"/>
                  <a:cs typeface="Arial" panose="020B0604020202020204" pitchFamily="34" charset="0"/>
                </a:rPr>
                <a:t>ISIS-II construction</a:t>
              </a:r>
              <a:endParaRPr lang="en-GB" sz="1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2362161" y="2363788"/>
              <a:ext cx="0" cy="306387"/>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12775" y="3516313"/>
              <a:ext cx="1943100" cy="708304"/>
            </a:xfrm>
            <a:prstGeom prst="rect">
              <a:avLst/>
            </a:prstGeom>
            <a:noFill/>
          </p:spPr>
          <p:txBody>
            <a:bodyPr>
              <a:spAutoFit/>
            </a:bodyPr>
            <a:lstStyle/>
            <a:p>
              <a:pPr algn="ctr" defTabSz="385763">
                <a:defRPr/>
              </a:pPr>
              <a:r>
                <a:rPr lang="en-US" sz="1400" dirty="0">
                  <a:latin typeface="Arial" panose="020B0604020202020204" pitchFamily="34" charset="0"/>
                  <a:cs typeface="Arial" panose="020B0604020202020204" pitchFamily="34" charset="0"/>
                </a:rPr>
                <a:t>Phase 1.1</a:t>
              </a:r>
            </a:p>
            <a:p>
              <a:pPr algn="ctr" defTabSz="385763">
                <a:defRPr/>
              </a:pPr>
              <a:r>
                <a:rPr lang="en-US" sz="1400" dirty="0">
                  <a:latin typeface="Arial" panose="020B0604020202020204" pitchFamily="34" charset="0"/>
                  <a:cs typeface="Arial" panose="020B0604020202020204" pitchFamily="34" charset="0"/>
                </a:rPr>
                <a:t>Physics design</a:t>
              </a:r>
            </a:p>
            <a:p>
              <a:pPr algn="ctr" defTabSz="385763">
                <a:defRPr/>
              </a:pPr>
              <a:r>
                <a:rPr lang="en-US" sz="1400" dirty="0">
                  <a:latin typeface="Arial" panose="020B0604020202020204" pitchFamily="34" charset="0"/>
                  <a:cs typeface="Arial" panose="020B0604020202020204" pitchFamily="34" charset="0"/>
                </a:rPr>
                <a:t>Small-scale prototypes</a:t>
              </a:r>
              <a:endParaRPr lang="en-GB" sz="1400" dirty="0">
                <a:latin typeface="Arial" panose="020B0604020202020204" pitchFamily="34" charset="0"/>
                <a:cs typeface="Arial" panose="020B0604020202020204" pitchFamily="34" charset="0"/>
              </a:endParaRPr>
            </a:p>
          </p:txBody>
        </p:sp>
        <p:sp>
          <p:nvSpPr>
            <p:cNvPr id="31" name="TextBox 30"/>
            <p:cNvSpPr txBox="1"/>
            <p:nvPr/>
          </p:nvSpPr>
          <p:spPr>
            <a:xfrm>
              <a:off x="2628900" y="3516313"/>
              <a:ext cx="1943100" cy="708304"/>
            </a:xfrm>
            <a:prstGeom prst="rect">
              <a:avLst/>
            </a:prstGeom>
            <a:noFill/>
          </p:spPr>
          <p:txBody>
            <a:bodyPr>
              <a:spAutoFit/>
            </a:bodyPr>
            <a:lstStyle/>
            <a:p>
              <a:pPr algn="ctr" defTabSz="385763">
                <a:defRPr/>
              </a:pPr>
              <a:r>
                <a:rPr lang="en-US" sz="1400" dirty="0">
                  <a:latin typeface="Arial" panose="020B0604020202020204" pitchFamily="34" charset="0"/>
                  <a:cs typeface="Arial" panose="020B0604020202020204" pitchFamily="34" charset="0"/>
                </a:rPr>
                <a:t>Phase 1.2</a:t>
              </a:r>
            </a:p>
            <a:p>
              <a:pPr algn="ctr" defTabSz="385763">
                <a:defRPr/>
              </a:pPr>
              <a:r>
                <a:rPr lang="en-US" sz="1400" dirty="0">
                  <a:latin typeface="Arial" panose="020B0604020202020204" pitchFamily="34" charset="0"/>
                  <a:cs typeface="Arial" panose="020B0604020202020204" pitchFamily="34" charset="0"/>
                </a:rPr>
                <a:t>Physics design</a:t>
              </a:r>
            </a:p>
            <a:p>
              <a:pPr algn="ctr" defTabSz="385763">
                <a:defRPr/>
              </a:pPr>
              <a:r>
                <a:rPr lang="en-US" sz="1400" dirty="0">
                  <a:latin typeface="Arial" panose="020B0604020202020204" pitchFamily="34" charset="0"/>
                  <a:cs typeface="Arial" panose="020B0604020202020204" pitchFamily="34" charset="0"/>
                </a:rPr>
                <a:t>Large-scale prototypes</a:t>
              </a:r>
              <a:endParaRPr lang="en-GB" sz="1400" dirty="0">
                <a:latin typeface="Arial" panose="020B0604020202020204" pitchFamily="34" charset="0"/>
                <a:cs typeface="Arial" panose="020B0604020202020204" pitchFamily="34" charset="0"/>
              </a:endParaRPr>
            </a:p>
          </p:txBody>
        </p:sp>
        <p:cxnSp>
          <p:nvCxnSpPr>
            <p:cNvPr id="32" name="Straight Arrow Connector 31"/>
            <p:cNvCxnSpPr/>
            <p:nvPr/>
          </p:nvCxnSpPr>
          <p:spPr>
            <a:xfrm>
              <a:off x="1682750" y="2784475"/>
              <a:ext cx="0" cy="73183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444875" y="2784475"/>
              <a:ext cx="0" cy="73183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742623" y="1617663"/>
              <a:ext cx="965518" cy="295127"/>
            </a:xfrm>
            <a:prstGeom prst="rect">
              <a:avLst/>
            </a:prstGeom>
            <a:noFill/>
          </p:spPr>
          <p:txBody>
            <a:bodyPr wrap="square">
              <a:spAutoFit/>
            </a:bodyPr>
            <a:lstStyle/>
            <a:p>
              <a:pPr algn="ctr" defTabSz="385763">
                <a:defRPr/>
              </a:pPr>
              <a:r>
                <a:rPr lang="en-US" sz="1400" dirty="0">
                  <a:latin typeface="Arial" panose="020B0604020202020204" pitchFamily="34" charset="0"/>
                  <a:cs typeface="Arial" panose="020B0604020202020204" pitchFamily="34" charset="0"/>
                </a:rPr>
                <a:t>Phase 3</a:t>
              </a:r>
              <a:endParaRPr lang="en-GB" sz="1400" dirty="0">
                <a:latin typeface="Arial" panose="020B0604020202020204" pitchFamily="34" charset="0"/>
                <a:cs typeface="Arial" panose="020B0604020202020204" pitchFamily="34" charset="0"/>
              </a:endParaRPr>
            </a:p>
          </p:txBody>
        </p:sp>
        <p:sp>
          <p:nvSpPr>
            <p:cNvPr id="35" name="Right Brace 34"/>
            <p:cNvSpPr/>
            <p:nvPr/>
          </p:nvSpPr>
          <p:spPr>
            <a:xfrm rot="5400000" flipH="1">
              <a:off x="6119019" y="750094"/>
              <a:ext cx="207962" cy="2540000"/>
            </a:xfrm>
            <a:prstGeom prst="rightBrace">
              <a:avLst>
                <a:gd name="adj1" fmla="val 22849"/>
                <a:gd name="adj2" fmla="val 50000"/>
              </a:avLst>
            </a:prstGeom>
            <a:noFill/>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385763">
                <a:defRPr/>
              </a:pPr>
              <a:endParaRPr lang="en-GB" sz="1400">
                <a:latin typeface="Arial" panose="020B0604020202020204" pitchFamily="34" charset="0"/>
                <a:cs typeface="Arial" panose="020B0604020202020204" pitchFamily="34" charset="0"/>
              </a:endParaRPr>
            </a:p>
          </p:txBody>
        </p:sp>
      </p:grpSp>
      <p:sp>
        <p:nvSpPr>
          <p:cNvPr id="36" name="TextBox 35"/>
          <p:cNvSpPr txBox="1"/>
          <p:nvPr/>
        </p:nvSpPr>
        <p:spPr>
          <a:xfrm>
            <a:off x="357810" y="269600"/>
            <a:ext cx="337455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ISIS-II Project</a:t>
            </a:r>
          </a:p>
        </p:txBody>
      </p:sp>
    </p:spTree>
    <p:extLst>
      <p:ext uri="{BB962C8B-B14F-4D97-AF65-F5344CB8AC3E}">
        <p14:creationId xmlns:p14="http://schemas.microsoft.com/office/powerpoint/2010/main" val="2152181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
        <p:nvSpPr>
          <p:cNvPr id="3" name="Content Placeholder 2">
            <a:extLst>
              <a:ext uri="{FF2B5EF4-FFF2-40B4-BE49-F238E27FC236}">
                <a16:creationId xmlns:a16="http://schemas.microsoft.com/office/drawing/2014/main" id="{BEC97963-9D75-4188-9A50-ABD7614BA13C}"/>
              </a:ext>
            </a:extLst>
          </p:cNvPr>
          <p:cNvSpPr txBox="1">
            <a:spLocks/>
          </p:cNvSpPr>
          <p:nvPr/>
        </p:nvSpPr>
        <p:spPr>
          <a:xfrm>
            <a:off x="433342" y="1001350"/>
            <a:ext cx="8404514" cy="3263504"/>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600" b="1" dirty="0">
                <a:solidFill>
                  <a:srgbClr val="040408"/>
                </a:solidFill>
                <a:latin typeface="Arial" panose="020B0604020202020204" pitchFamily="34" charset="0"/>
                <a:cs typeface="Arial" panose="020B0604020202020204" pitchFamily="34" charset="0"/>
              </a:rPr>
              <a:t>Long list options analysis</a:t>
            </a:r>
          </a:p>
          <a:p>
            <a:pPr marL="0" indent="0">
              <a:buFont typeface="Arial" panose="020B0604020202020204" pitchFamily="34" charset="0"/>
              <a:buNone/>
            </a:pPr>
            <a:endParaRPr lang="en-GB" sz="1600" dirty="0">
              <a:solidFill>
                <a:srgbClr val="040408"/>
              </a:solidFill>
              <a:latin typeface="Arial" panose="020B0604020202020204" pitchFamily="34" charset="0"/>
              <a:cs typeface="Arial" panose="020B0604020202020204" pitchFamily="34" charset="0"/>
            </a:endParaRPr>
          </a:p>
          <a:p>
            <a:pPr lvl="1">
              <a:buFont typeface="Symbol" panose="05050102010706020507" pitchFamily="18" charset="2"/>
              <a:buChar char="-"/>
            </a:pPr>
            <a:r>
              <a:rPr lang="en-GB" sz="1600" dirty="0">
                <a:solidFill>
                  <a:srgbClr val="040408"/>
                </a:solidFill>
                <a:latin typeface="Arial" panose="020B0604020202020204" pitchFamily="34" charset="0"/>
                <a:cs typeface="Arial" panose="020B0604020202020204" pitchFamily="34" charset="0"/>
              </a:rPr>
              <a:t>Do nothing, invest in ESS/ILL, compact sources, CW sources, continue ISIS as-is, full ISIS-II, </a:t>
            </a:r>
            <a:r>
              <a:rPr lang="en-GB" sz="1600" i="1" dirty="0">
                <a:solidFill>
                  <a:srgbClr val="040408"/>
                </a:solidFill>
                <a:latin typeface="Arial" panose="020B0604020202020204" pitchFamily="34" charset="0"/>
                <a:cs typeface="Arial" panose="020B0604020202020204" pitchFamily="34" charset="0"/>
              </a:rPr>
              <a:t>etc.</a:t>
            </a:r>
          </a:p>
          <a:p>
            <a:pPr lvl="1">
              <a:buFont typeface="Symbol" panose="05050102010706020507" pitchFamily="18" charset="2"/>
              <a:buChar char="-"/>
            </a:pPr>
            <a:r>
              <a:rPr lang="en-GB" sz="1600" dirty="0">
                <a:solidFill>
                  <a:srgbClr val="040408"/>
                </a:solidFill>
                <a:latin typeface="Arial" panose="020B0604020202020204" pitchFamily="34" charset="0"/>
                <a:cs typeface="Arial" panose="020B0604020202020204" pitchFamily="34" charset="0"/>
              </a:rPr>
              <a:t>Analyse this long list using the methodology developed for the Endeavour (ISIS instrument upgrade programme) Business Case.</a:t>
            </a:r>
          </a:p>
          <a:p>
            <a:pPr marL="342900" lvl="1" indent="0">
              <a:buFont typeface="Arial" panose="020B0604020202020204" pitchFamily="34" charset="0"/>
              <a:buNone/>
            </a:pPr>
            <a:endParaRPr lang="en-GB" sz="1600" dirty="0">
              <a:solidFill>
                <a:srgbClr val="040408"/>
              </a:solidFill>
              <a:latin typeface="Arial" panose="020B0604020202020204" pitchFamily="34" charset="0"/>
              <a:cs typeface="Arial" panose="020B0604020202020204" pitchFamily="34" charset="0"/>
            </a:endParaRPr>
          </a:p>
          <a:p>
            <a:r>
              <a:rPr lang="en-GB" sz="1600" b="1" dirty="0">
                <a:solidFill>
                  <a:srgbClr val="040408"/>
                </a:solidFill>
                <a:latin typeface="Arial" panose="020B0604020202020204" pitchFamily="34" charset="0"/>
                <a:cs typeface="Arial" panose="020B0604020202020204" pitchFamily="34" charset="0"/>
              </a:rPr>
              <a:t>Short list options analysis</a:t>
            </a:r>
          </a:p>
          <a:p>
            <a:pPr marL="0" indent="0">
              <a:buFont typeface="Arial" panose="020B0604020202020204" pitchFamily="34" charset="0"/>
              <a:buNone/>
            </a:pPr>
            <a:endParaRPr lang="en-GB" sz="1600" dirty="0">
              <a:solidFill>
                <a:srgbClr val="040408"/>
              </a:solidFill>
              <a:latin typeface="Arial" panose="020B0604020202020204" pitchFamily="34" charset="0"/>
              <a:cs typeface="Arial" panose="020B0604020202020204" pitchFamily="34" charset="0"/>
            </a:endParaRPr>
          </a:p>
          <a:p>
            <a:pPr lvl="1">
              <a:buFont typeface="Symbol" panose="05050102010706020507" pitchFamily="18" charset="2"/>
              <a:buChar char="-"/>
            </a:pPr>
            <a:r>
              <a:rPr lang="en-GB" sz="1600" dirty="0">
                <a:solidFill>
                  <a:srgbClr val="040408"/>
                </a:solidFill>
                <a:latin typeface="Arial" panose="020B0604020202020204" pitchFamily="34" charset="0"/>
                <a:cs typeface="Arial" panose="020B0604020202020204" pitchFamily="34" charset="0"/>
              </a:rPr>
              <a:t>Do nothing, ISIS-II with fixed targets, ISIS-II with rotating targets, ISIS upgrade</a:t>
            </a:r>
          </a:p>
          <a:p>
            <a:pPr lvl="1">
              <a:buFont typeface="Symbol" panose="05050102010706020507" pitchFamily="18" charset="2"/>
              <a:buChar char="-"/>
            </a:pPr>
            <a:r>
              <a:rPr lang="en-GB" sz="1600" dirty="0">
                <a:solidFill>
                  <a:srgbClr val="040408"/>
                </a:solidFill>
                <a:latin typeface="Arial" panose="020B0604020202020204" pitchFamily="34" charset="0"/>
                <a:cs typeface="Arial" panose="020B0604020202020204" pitchFamily="34" charset="0"/>
              </a:rPr>
              <a:t>Criteria: economic and science impact, risks, costs, sustainability, timescales</a:t>
            </a:r>
          </a:p>
          <a:p>
            <a:pPr lvl="1"/>
            <a:endParaRPr lang="en-GB" dirty="0"/>
          </a:p>
        </p:txBody>
      </p:sp>
      <p:sp>
        <p:nvSpPr>
          <p:cNvPr id="5" name="TextBox 4"/>
          <p:cNvSpPr txBox="1"/>
          <p:nvPr/>
        </p:nvSpPr>
        <p:spPr>
          <a:xfrm>
            <a:off x="357810" y="269600"/>
            <a:ext cx="337455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Options Analysis</a:t>
            </a:r>
          </a:p>
        </p:txBody>
      </p:sp>
    </p:spTree>
    <p:extLst>
      <p:ext uri="{BB962C8B-B14F-4D97-AF65-F5344CB8AC3E}">
        <p14:creationId xmlns:p14="http://schemas.microsoft.com/office/powerpoint/2010/main" val="1020269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357" y="209380"/>
            <a:ext cx="8189844" cy="209288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ISIS Neutron and Muon Source</a:t>
            </a:r>
          </a:p>
          <a:p>
            <a:endParaRPr lang="en-GB"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ISIS is the UK’s neutron and muon facility, based at STFC’s Rutherford Appleton Laboratory in Oxfordshire. </a:t>
            </a:r>
          </a:p>
          <a:p>
            <a:endParaRPr lang="en-GB"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ISIS supports a national and international community of more than 3000 scientists and gives unique insights into the properties of materials on the atomic scale, providing information which complements that provided by photon-based techniques. </a:t>
            </a:r>
          </a:p>
        </p:txBody>
      </p:sp>
      <p:grpSp>
        <p:nvGrpSpPr>
          <p:cNvPr id="3" name="Group 2"/>
          <p:cNvGrpSpPr/>
          <p:nvPr/>
        </p:nvGrpSpPr>
        <p:grpSpPr>
          <a:xfrm>
            <a:off x="879218" y="2435472"/>
            <a:ext cx="7297628" cy="3657594"/>
            <a:chOff x="551661" y="2417887"/>
            <a:chExt cx="7601062" cy="3921368"/>
          </a:xfrm>
        </p:grpSpPr>
        <p:sp>
          <p:nvSpPr>
            <p:cNvPr id="5" name="Rectangle 4"/>
            <p:cNvSpPr/>
            <p:nvPr/>
          </p:nvSpPr>
          <p:spPr>
            <a:xfrm>
              <a:off x="4793908" y="3824228"/>
              <a:ext cx="791883" cy="11236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61" y="2417887"/>
              <a:ext cx="7601062" cy="3921368"/>
            </a:xfrm>
            <a:prstGeom prst="rect">
              <a:avLst/>
            </a:prstGeom>
          </p:spPr>
        </p:pic>
        <p:sp>
          <p:nvSpPr>
            <p:cNvPr id="2" name="Rectangle 1"/>
            <p:cNvSpPr/>
            <p:nvPr/>
          </p:nvSpPr>
          <p:spPr>
            <a:xfrm>
              <a:off x="551661" y="2417887"/>
              <a:ext cx="7601062" cy="392136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p:cNvSpPr txBox="1"/>
          <p:nvPr/>
        </p:nvSpPr>
        <p:spPr>
          <a:xfrm>
            <a:off x="576218" y="6213214"/>
            <a:ext cx="7991547" cy="369332"/>
          </a:xfrm>
          <a:prstGeom prst="rect">
            <a:avLst/>
          </a:prstGeom>
          <a:noFill/>
        </p:spPr>
        <p:txBody>
          <a:bodyPr wrap="none" rtlCol="0">
            <a:spAutoFit/>
          </a:bodyPr>
          <a:lstStyle/>
          <a:p>
            <a:r>
              <a:rPr lang="en-GB" dirty="0">
                <a:hlinkClick r:id="rId3"/>
              </a:rPr>
              <a:t>https://www.isis.stfc.ac.uk/Pages/impact-of-neutron-scattering-brochure13478.pdf</a:t>
            </a:r>
            <a:endParaRPr lang="en-GB"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Tree>
    <p:extLst>
      <p:ext uri="{BB962C8B-B14F-4D97-AF65-F5344CB8AC3E}">
        <p14:creationId xmlns:p14="http://schemas.microsoft.com/office/powerpoint/2010/main" val="1952301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pic>
        <p:nvPicPr>
          <p:cNvPr id="6" name="Picture 5">
            <a:extLst>
              <a:ext uri="{FF2B5EF4-FFF2-40B4-BE49-F238E27FC236}">
                <a16:creationId xmlns:a16="http://schemas.microsoft.com/office/drawing/2014/main" id="{64F99029-F6A1-4515-904A-118BE878E551}"/>
              </a:ext>
            </a:extLst>
          </p:cNvPr>
          <p:cNvPicPr>
            <a:picLocks noChangeAspect="1"/>
          </p:cNvPicPr>
          <p:nvPr/>
        </p:nvPicPr>
        <p:blipFill>
          <a:blip r:embed="rId3"/>
          <a:stretch>
            <a:fillRect/>
          </a:stretch>
        </p:blipFill>
        <p:spPr>
          <a:xfrm>
            <a:off x="6457162" y="1321232"/>
            <a:ext cx="2530166" cy="1172012"/>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089BCDBC-C01B-40CF-A65C-1BF8BF68FBEA}"/>
              </a:ext>
            </a:extLst>
          </p:cNvPr>
          <p:cNvPicPr>
            <a:picLocks noChangeAspect="1"/>
          </p:cNvPicPr>
          <p:nvPr/>
        </p:nvPicPr>
        <p:blipFill>
          <a:blip r:embed="rId4"/>
          <a:stretch>
            <a:fillRect/>
          </a:stretch>
        </p:blipFill>
        <p:spPr>
          <a:xfrm>
            <a:off x="3453085" y="1321231"/>
            <a:ext cx="2957489" cy="1437506"/>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5A729465-EE3E-4DFC-B796-202B91FA9D44}"/>
              </a:ext>
            </a:extLst>
          </p:cNvPr>
          <p:cNvPicPr>
            <a:picLocks noChangeAspect="1"/>
          </p:cNvPicPr>
          <p:nvPr/>
        </p:nvPicPr>
        <p:blipFill>
          <a:blip r:embed="rId5"/>
          <a:stretch>
            <a:fillRect/>
          </a:stretch>
        </p:blipFill>
        <p:spPr>
          <a:xfrm>
            <a:off x="6457162" y="2561455"/>
            <a:ext cx="2530166" cy="1538774"/>
          </a:xfrm>
          <a:prstGeom prst="rect">
            <a:avLst/>
          </a:prstGeom>
          <a:ln>
            <a:solidFill>
              <a:schemeClr val="bg1">
                <a:lumMod val="50000"/>
              </a:schemeClr>
            </a:solidFill>
          </a:ln>
        </p:spPr>
      </p:pic>
      <p:pic>
        <p:nvPicPr>
          <p:cNvPr id="9" name="Picture 8">
            <a:extLst>
              <a:ext uri="{FF2B5EF4-FFF2-40B4-BE49-F238E27FC236}">
                <a16:creationId xmlns:a16="http://schemas.microsoft.com/office/drawing/2014/main" id="{B9BFB64A-6FB2-4B86-8576-7CBAA3D650E3}"/>
              </a:ext>
            </a:extLst>
          </p:cNvPr>
          <p:cNvPicPr>
            <a:picLocks noChangeAspect="1"/>
          </p:cNvPicPr>
          <p:nvPr/>
        </p:nvPicPr>
        <p:blipFill>
          <a:blip r:embed="rId6"/>
          <a:stretch>
            <a:fillRect/>
          </a:stretch>
        </p:blipFill>
        <p:spPr>
          <a:xfrm>
            <a:off x="164225" y="1321232"/>
            <a:ext cx="3242270" cy="1620000"/>
          </a:xfrm>
          <a:prstGeom prst="rect">
            <a:avLst/>
          </a:prstGeom>
          <a:ln>
            <a:solidFill>
              <a:schemeClr val="bg1">
                <a:lumMod val="50000"/>
              </a:schemeClr>
            </a:solidFill>
          </a:ln>
        </p:spPr>
      </p:pic>
      <p:pic>
        <p:nvPicPr>
          <p:cNvPr id="10" name="Picture 9">
            <a:extLst>
              <a:ext uri="{FF2B5EF4-FFF2-40B4-BE49-F238E27FC236}">
                <a16:creationId xmlns:a16="http://schemas.microsoft.com/office/drawing/2014/main" id="{BD9EC117-593E-4200-AA09-0BA49804E0B8}"/>
              </a:ext>
            </a:extLst>
          </p:cNvPr>
          <p:cNvPicPr>
            <a:picLocks noChangeAspect="1"/>
          </p:cNvPicPr>
          <p:nvPr/>
        </p:nvPicPr>
        <p:blipFill>
          <a:blip r:embed="rId7"/>
          <a:stretch>
            <a:fillRect/>
          </a:stretch>
        </p:blipFill>
        <p:spPr>
          <a:xfrm>
            <a:off x="164225" y="2999619"/>
            <a:ext cx="3606794" cy="1620000"/>
          </a:xfrm>
          <a:prstGeom prst="rect">
            <a:avLst/>
          </a:prstGeom>
          <a:ln>
            <a:solidFill>
              <a:schemeClr val="bg1">
                <a:lumMod val="50000"/>
              </a:schemeClr>
            </a:solidFill>
          </a:ln>
        </p:spPr>
      </p:pic>
      <p:pic>
        <p:nvPicPr>
          <p:cNvPr id="11" name="Picture 10">
            <a:extLst>
              <a:ext uri="{FF2B5EF4-FFF2-40B4-BE49-F238E27FC236}">
                <a16:creationId xmlns:a16="http://schemas.microsoft.com/office/drawing/2014/main" id="{2C69D2AB-5EFE-4987-AA04-2B80C030E32A}"/>
              </a:ext>
            </a:extLst>
          </p:cNvPr>
          <p:cNvPicPr>
            <a:picLocks noChangeAspect="1"/>
          </p:cNvPicPr>
          <p:nvPr/>
        </p:nvPicPr>
        <p:blipFill>
          <a:blip r:embed="rId8"/>
          <a:stretch>
            <a:fillRect/>
          </a:stretch>
        </p:blipFill>
        <p:spPr>
          <a:xfrm>
            <a:off x="6457162" y="4137749"/>
            <a:ext cx="2530166" cy="1440407"/>
          </a:xfrm>
          <a:prstGeom prst="rect">
            <a:avLst/>
          </a:prstGeom>
          <a:ln>
            <a:solidFill>
              <a:schemeClr val="bg1">
                <a:lumMod val="50000"/>
              </a:schemeClr>
            </a:solidFill>
          </a:ln>
        </p:spPr>
      </p:pic>
      <p:pic>
        <p:nvPicPr>
          <p:cNvPr id="12" name="Picture 11">
            <a:extLst>
              <a:ext uri="{FF2B5EF4-FFF2-40B4-BE49-F238E27FC236}">
                <a16:creationId xmlns:a16="http://schemas.microsoft.com/office/drawing/2014/main" id="{64155479-A105-4555-A4EF-94ED44DA8333}"/>
              </a:ext>
            </a:extLst>
          </p:cNvPr>
          <p:cNvPicPr>
            <a:picLocks noChangeAspect="1"/>
          </p:cNvPicPr>
          <p:nvPr/>
        </p:nvPicPr>
        <p:blipFill rotWithShape="1">
          <a:blip r:embed="rId9"/>
          <a:srcRect t="13714" r="10478" b="12600"/>
          <a:stretch/>
        </p:blipFill>
        <p:spPr>
          <a:xfrm>
            <a:off x="3477616" y="2999619"/>
            <a:ext cx="3344070" cy="2495398"/>
          </a:xfrm>
          <a:prstGeom prst="rect">
            <a:avLst/>
          </a:prstGeom>
        </p:spPr>
      </p:pic>
      <p:sp>
        <p:nvSpPr>
          <p:cNvPr id="13" name="TextBox 12"/>
          <p:cNvSpPr txBox="1"/>
          <p:nvPr/>
        </p:nvSpPr>
        <p:spPr>
          <a:xfrm>
            <a:off x="357810" y="269600"/>
            <a:ext cx="3921227"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Design Progress and Prototypes</a:t>
            </a:r>
          </a:p>
        </p:txBody>
      </p:sp>
    </p:spTree>
    <p:extLst>
      <p:ext uri="{BB962C8B-B14F-4D97-AF65-F5344CB8AC3E}">
        <p14:creationId xmlns:p14="http://schemas.microsoft.com/office/powerpoint/2010/main" val="444069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
        <p:nvSpPr>
          <p:cNvPr id="3" name="Content Placeholder 6">
            <a:extLst>
              <a:ext uri="{FF2B5EF4-FFF2-40B4-BE49-F238E27FC236}">
                <a16:creationId xmlns:a16="http://schemas.microsoft.com/office/drawing/2014/main" id="{51865CA7-4D42-4F1B-BBCC-7BDF2F5400B9}"/>
              </a:ext>
            </a:extLst>
          </p:cNvPr>
          <p:cNvSpPr txBox="1">
            <a:spLocks/>
          </p:cNvSpPr>
          <p:nvPr/>
        </p:nvSpPr>
        <p:spPr>
          <a:xfrm>
            <a:off x="499528" y="1418928"/>
            <a:ext cx="3845537" cy="4727514"/>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60735" indent="-160735">
              <a:spcBef>
                <a:spcPts val="0"/>
              </a:spcBef>
              <a:spcAft>
                <a:spcPts val="900"/>
              </a:spcAft>
            </a:pPr>
            <a:r>
              <a:rPr lang="en-GB" sz="1600" dirty="0">
                <a:solidFill>
                  <a:srgbClr val="040408"/>
                </a:solidFill>
                <a:latin typeface="Arial" panose="020B0604020202020204" pitchFamily="34" charset="0"/>
                <a:cs typeface="Arial" panose="020B0604020202020204" pitchFamily="34" charset="0"/>
              </a:rPr>
              <a:t>High-Level requirements</a:t>
            </a:r>
          </a:p>
          <a:p>
            <a:pPr marL="160735" indent="-160735">
              <a:spcBef>
                <a:spcPts val="0"/>
              </a:spcBef>
              <a:spcAft>
                <a:spcPts val="900"/>
              </a:spcAft>
            </a:pPr>
            <a:r>
              <a:rPr lang="en-GB" sz="1600" dirty="0">
                <a:solidFill>
                  <a:srgbClr val="040408"/>
                </a:solidFill>
                <a:latin typeface="Arial" panose="020B0604020202020204" pitchFamily="34" charset="0"/>
                <a:cs typeface="Arial" panose="020B0604020202020204" pitchFamily="34" charset="0"/>
              </a:rPr>
              <a:t>Resource Planning</a:t>
            </a:r>
          </a:p>
          <a:p>
            <a:pPr marL="160735" indent="-160735">
              <a:spcBef>
                <a:spcPts val="0"/>
              </a:spcBef>
              <a:spcAft>
                <a:spcPts val="900"/>
              </a:spcAft>
            </a:pPr>
            <a:r>
              <a:rPr lang="en-GB" sz="1600" dirty="0">
                <a:solidFill>
                  <a:srgbClr val="040408"/>
                </a:solidFill>
                <a:latin typeface="Arial" panose="020B0604020202020204" pitchFamily="34" charset="0"/>
                <a:cs typeface="Arial" panose="020B0604020202020204" pitchFamily="34" charset="0"/>
              </a:rPr>
              <a:t>Environmental sustainability estimates</a:t>
            </a:r>
          </a:p>
          <a:p>
            <a:pPr marL="160735" indent="-160735">
              <a:spcBef>
                <a:spcPts val="0"/>
              </a:spcBef>
              <a:spcAft>
                <a:spcPts val="900"/>
              </a:spcAft>
            </a:pPr>
            <a:r>
              <a:rPr lang="en-GB" sz="1600" dirty="0">
                <a:solidFill>
                  <a:srgbClr val="040408"/>
                </a:solidFill>
                <a:latin typeface="Arial" panose="020B0604020202020204" pitchFamily="34" charset="0"/>
                <a:cs typeface="Arial" panose="020B0604020202020204" pitchFamily="34" charset="0"/>
              </a:rPr>
              <a:t>Targets design</a:t>
            </a:r>
          </a:p>
          <a:p>
            <a:pPr marL="160735" indent="-160735">
              <a:spcBef>
                <a:spcPts val="0"/>
              </a:spcBef>
              <a:spcAft>
                <a:spcPts val="900"/>
              </a:spcAft>
            </a:pPr>
            <a:r>
              <a:rPr lang="en-GB" sz="1600" dirty="0" err="1">
                <a:solidFill>
                  <a:srgbClr val="040408"/>
                </a:solidFill>
                <a:latin typeface="Arial" panose="020B0604020202020204" pitchFamily="34" charset="0"/>
                <a:cs typeface="Arial" panose="020B0604020202020204" pitchFamily="34" charset="0"/>
              </a:rPr>
              <a:t>Neutronics</a:t>
            </a:r>
            <a:r>
              <a:rPr lang="en-GB" sz="1600" dirty="0">
                <a:solidFill>
                  <a:srgbClr val="040408"/>
                </a:solidFill>
                <a:latin typeface="Arial" panose="020B0604020202020204" pitchFamily="34" charset="0"/>
                <a:cs typeface="Arial" panose="020B0604020202020204" pitchFamily="34" charset="0"/>
              </a:rPr>
              <a:t> design</a:t>
            </a:r>
          </a:p>
          <a:p>
            <a:pPr marL="160735" indent="-160735">
              <a:spcBef>
                <a:spcPts val="0"/>
              </a:spcBef>
              <a:spcAft>
                <a:spcPts val="900"/>
              </a:spcAft>
            </a:pPr>
            <a:r>
              <a:rPr lang="en-GB" sz="1600" dirty="0">
                <a:solidFill>
                  <a:srgbClr val="040408"/>
                </a:solidFill>
                <a:latin typeface="Arial" panose="020B0604020202020204" pitchFamily="34" charset="0"/>
                <a:cs typeface="Arial" panose="020B0604020202020204" pitchFamily="34" charset="0"/>
              </a:rPr>
              <a:t>RCS and AR accelerator design</a:t>
            </a:r>
          </a:p>
          <a:p>
            <a:pPr marL="160735" indent="-160735">
              <a:spcBef>
                <a:spcPts val="0"/>
              </a:spcBef>
              <a:spcAft>
                <a:spcPts val="900"/>
              </a:spcAft>
            </a:pPr>
            <a:r>
              <a:rPr lang="en-GB" sz="1600" dirty="0">
                <a:solidFill>
                  <a:srgbClr val="040408"/>
                </a:solidFill>
                <a:latin typeface="Arial" panose="020B0604020202020204" pitchFamily="34" charset="0"/>
                <a:cs typeface="Arial" panose="020B0604020202020204" pitchFamily="34" charset="0"/>
              </a:rPr>
              <a:t>FFA accelerator design</a:t>
            </a:r>
          </a:p>
          <a:p>
            <a:pPr marL="160735" indent="-160735">
              <a:spcBef>
                <a:spcPts val="0"/>
              </a:spcBef>
              <a:spcAft>
                <a:spcPts val="900"/>
              </a:spcAft>
            </a:pPr>
            <a:r>
              <a:rPr lang="en-GB" sz="1600" dirty="0" err="1">
                <a:solidFill>
                  <a:srgbClr val="040408"/>
                </a:solidFill>
                <a:latin typeface="Arial" panose="020B0604020202020204" pitchFamily="34" charset="0"/>
                <a:cs typeface="Arial" panose="020B0604020202020204" pitchFamily="34" charset="0"/>
              </a:rPr>
              <a:t>Linac</a:t>
            </a:r>
            <a:r>
              <a:rPr lang="en-GB" sz="1600" dirty="0">
                <a:solidFill>
                  <a:srgbClr val="040408"/>
                </a:solidFill>
                <a:latin typeface="Arial" panose="020B0604020202020204" pitchFamily="34" charset="0"/>
                <a:cs typeface="Arial" panose="020B0604020202020204" pitchFamily="34" charset="0"/>
              </a:rPr>
              <a:t> design</a:t>
            </a:r>
          </a:p>
          <a:p>
            <a:pPr marL="160735" indent="-160735">
              <a:spcBef>
                <a:spcPts val="0"/>
              </a:spcBef>
              <a:spcAft>
                <a:spcPts val="900"/>
              </a:spcAft>
            </a:pPr>
            <a:r>
              <a:rPr lang="en-GB" sz="1600" dirty="0">
                <a:solidFill>
                  <a:srgbClr val="040408"/>
                </a:solidFill>
                <a:latin typeface="Arial" panose="020B0604020202020204" pitchFamily="34" charset="0"/>
                <a:cs typeface="Arial" panose="020B0604020202020204" pitchFamily="34" charset="0"/>
              </a:rPr>
              <a:t>Muon and proton irradiation solutions</a:t>
            </a:r>
          </a:p>
          <a:p>
            <a:pPr marL="160735" indent="-160735">
              <a:spcBef>
                <a:spcPts val="0"/>
              </a:spcBef>
              <a:spcAft>
                <a:spcPts val="900"/>
              </a:spcAft>
            </a:pPr>
            <a:r>
              <a:rPr lang="en-GB" sz="1600" dirty="0">
                <a:solidFill>
                  <a:srgbClr val="040408"/>
                </a:solidFill>
                <a:latin typeface="Arial" panose="020B0604020202020204" pitchFamily="34" charset="0"/>
                <a:cs typeface="Arial" panose="020B0604020202020204" pitchFamily="34" charset="0"/>
              </a:rPr>
              <a:t>ISIS upgrade (180 MeV) feasibility</a:t>
            </a:r>
          </a:p>
          <a:p>
            <a:pPr marL="160735" indent="-160735">
              <a:spcBef>
                <a:spcPts val="0"/>
              </a:spcBef>
              <a:spcAft>
                <a:spcPts val="900"/>
              </a:spcAft>
            </a:pPr>
            <a:r>
              <a:rPr lang="en-GB" sz="1600" dirty="0">
                <a:solidFill>
                  <a:srgbClr val="040408"/>
                </a:solidFill>
                <a:latin typeface="Arial" panose="020B0604020202020204" pitchFamily="34" charset="0"/>
                <a:cs typeface="Arial" panose="020B0604020202020204" pitchFamily="34" charset="0"/>
              </a:rPr>
              <a:t>Engineering prototypes</a:t>
            </a:r>
          </a:p>
          <a:p>
            <a:pPr marL="160735" indent="-160735">
              <a:spcBef>
                <a:spcPts val="0"/>
              </a:spcBef>
              <a:spcAft>
                <a:spcPts val="900"/>
              </a:spcAft>
            </a:pPr>
            <a:r>
              <a:rPr lang="en-GB" sz="1600" dirty="0">
                <a:solidFill>
                  <a:srgbClr val="040408"/>
                </a:solidFill>
                <a:latin typeface="Arial" panose="020B0604020202020204" pitchFamily="34" charset="0"/>
                <a:cs typeface="Arial" panose="020B0604020202020204" pitchFamily="34" charset="0"/>
              </a:rPr>
              <a:t>Siting options and planning</a:t>
            </a:r>
          </a:p>
        </p:txBody>
      </p:sp>
      <p:sp>
        <p:nvSpPr>
          <p:cNvPr id="5" name="Content Placeholder 7">
            <a:extLst>
              <a:ext uri="{FF2B5EF4-FFF2-40B4-BE49-F238E27FC236}">
                <a16:creationId xmlns:a16="http://schemas.microsoft.com/office/drawing/2014/main" id="{82493237-3D24-4315-B41D-C2059A7851CB}"/>
              </a:ext>
            </a:extLst>
          </p:cNvPr>
          <p:cNvSpPr txBox="1">
            <a:spLocks/>
          </p:cNvSpPr>
          <p:nvPr/>
        </p:nvSpPr>
        <p:spPr>
          <a:xfrm>
            <a:off x="4345065" y="2402063"/>
            <a:ext cx="4133110" cy="3856694"/>
          </a:xfrm>
          <a:prstGeom prst="rect">
            <a:avLst/>
          </a:prstGeom>
        </p:spPr>
        <p:txBody>
          <a:bodyPr>
            <a:normAutofit fontScale="550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spcAft>
                <a:spcPts val="450"/>
              </a:spcAft>
            </a:pPr>
            <a:r>
              <a:rPr lang="en-GB" sz="2900" dirty="0">
                <a:solidFill>
                  <a:srgbClr val="040408"/>
                </a:solidFill>
                <a:latin typeface="Arial" panose="020B0604020202020204" pitchFamily="34" charset="0"/>
                <a:cs typeface="Arial" panose="020B0604020202020204" pitchFamily="34" charset="0"/>
              </a:rPr>
              <a:t>Accelerator and target designs are being progressed alongside facility-wide ISIS-II parameters discussions to establish the overall specification of the new facility    </a:t>
            </a:r>
          </a:p>
          <a:p>
            <a:pPr>
              <a:lnSpc>
                <a:spcPct val="120000"/>
              </a:lnSpc>
              <a:tabLst>
                <a:tab pos="2757488" algn="l"/>
              </a:tabLst>
            </a:pPr>
            <a:r>
              <a:rPr lang="en-GB" sz="2900" dirty="0">
                <a:solidFill>
                  <a:srgbClr val="040408"/>
                </a:solidFill>
                <a:latin typeface="Arial" panose="020B0604020202020204" pitchFamily="34" charset="0"/>
                <a:cs typeface="Arial" panose="020B0604020202020204" pitchFamily="34" charset="0"/>
              </a:rPr>
              <a:t>Significant engagement with RAL Estates and the Harwell Campus Joint Venture to reserve appropriate land for ISIS-II</a:t>
            </a:r>
          </a:p>
          <a:p>
            <a:pPr>
              <a:lnSpc>
                <a:spcPct val="120000"/>
              </a:lnSpc>
            </a:pPr>
            <a:r>
              <a:rPr lang="en-GB" sz="2900" dirty="0">
                <a:solidFill>
                  <a:srgbClr val="040408"/>
                </a:solidFill>
                <a:latin typeface="Arial" panose="020B0604020202020204" pitchFamily="34" charset="0"/>
                <a:cs typeface="Arial" panose="020B0604020202020204" pitchFamily="34" charset="0"/>
              </a:rPr>
              <a:t>A further funding bid for ‘Phase 1.2b’ is expected in </a:t>
            </a:r>
            <a:r>
              <a:rPr lang="en-GB" sz="2900" dirty="0">
                <a:solidFill>
                  <a:srgbClr val="040408"/>
                </a:solidFill>
                <a:latin typeface="Arial" panose="020B0604020202020204" pitchFamily="34" charset="0"/>
                <a:cs typeface="Arial" panose="020B0604020202020204" pitchFamily="34" charset="0"/>
                <a:sym typeface="Symbol" panose="05050102010706020507" pitchFamily="18" charset="2"/>
              </a:rPr>
              <a:t></a:t>
            </a:r>
            <a:r>
              <a:rPr lang="en-GB" sz="2900" dirty="0">
                <a:solidFill>
                  <a:srgbClr val="040408"/>
                </a:solidFill>
                <a:latin typeface="Arial" panose="020B0604020202020204" pitchFamily="34" charset="0"/>
                <a:cs typeface="Arial" panose="020B0604020202020204" pitchFamily="34" charset="0"/>
              </a:rPr>
              <a:t>2024/25 and will cover all work required to move forward to ‘Phase 2’ – production of a full Technical Design Report</a:t>
            </a:r>
          </a:p>
        </p:txBody>
      </p:sp>
      <p:sp>
        <p:nvSpPr>
          <p:cNvPr id="6" name="AutoShape 2" descr="data:image/png;base64,iVBORw0KGgoAAAANSUhEUgAAAnsAAAFOCAIAAABxCUxDAAAAAXNSR0IArs4c6QAAAARnQU1BAACxjwv8YQUAAAAJcEhZcwAADsQAAA7EAZUrDhsAAGKSSURBVHhe7d0JfBRF3jfwmUkmk5CTECAkkBAIh9y3yq0GRG5FUfEIKKcH6rO7PrL4LuDCwrO6u4LKKWIUYVGQU0QIyn3IJQgRIZgDct+ZhGRyzLzVU5Wanp6eI8lkcvD7fuqj1TVFp6eru//d1T1dSr1BrwAAAIA6pmL/BwAAgLqEiAsAAOAKiLgAAACugIgLAADgCoi4AA2OPjf2jUCNSql681Q5KwKAxg8RF8B5DLnro4JIpGSp+/I7ZewT1zj17kD+11suvcpKjW6smcA/eiomgZVWYTG+aoFtzAcAagwRF8BJkmImqkPnHs5lk0Tcwk6R846Xsqm6ZQz2Q5ddYJMKRc7/68WDJYmgXV/5juaJHdM7SuJo/LaVqyuGb/xuQVu1rfkAQG0g4gI4Awl4L/9pX6VO0W1Zsk6vN+grcg6+3lytu73uiQ9cEa7KTq4nwd7N95GNCcJfLz3+D1KY/8+3NiUK16/bVl8hk/NP6vhHRes/MZ0KGHKP7Dhd2e7hUSG25gMAtYSIC+AMyXv3HSkm/5+/4c9tPYQCVWDUq8tGk0zO1r30piy/UqQdvF5hxstf845oazduy06s4HVkrzgTfz1J/hvw9n9mtBcmPdq1Ge+mEXIKRUXc+Y/yyjXt5kzppyaT7t0G0FOBHRer/pZx4ae8/QxZchvzAYBaQsQFcIKy22nkApdHNarzvL3kMlH7/evv71lCJtllpfGCkkyO//vbQ+7GvtGijbgjetUQjWXQJRHac9hf2YSxm9fyDjH9W1nv9qCTN/ZvJ8tDL1spnW9YhJXdnVT+vtnQsSMiSN7ufACgxhBxAeqWd5iP2WWl8YKSxOb5T0fEb1tJrz6PlghduNdXjyP1v/rxd/oPKX1u7CcLD5IM7RPW67PXPhLodvvHQ6n0cxnkgrjrK98JPcPfLaAX3LaIupQlqjcfALAHERegzqkCo55+pRfJkGhKrxp9Zr86zFORnZJOCmmeoNeXiS8a+3OrqLQpCYXCfkouf4VeZVUQuSau1B6+nGq1/5leEL96YD/tGbZD1KUsVu35AIA9iLgATkDvd5rdHDW/Xzt41mukQs7Wvdv+fYB89NzDXWgdS+SamOWMaH81mxBJuXmH5URo/zN97unDwab+bUKjTU6QG7VE3KXM2ZgPANQYIi6AM4RNGD/Sm/x/1awP6B1W3hvMLmFphbiFi+Ir+e3eoNBg8l/+2DCN0Kruy4WJKrRHmmRYr3JV+ibaLEYS5J/TTuD1Vw6Jr0olj0qZPUgl16VsbT4AUFvifRgJCanmKXGT5WO9/B4tSfQ2LTHl81u0hP6CiBZyJLLychpl+T/kxLOlif6MxxL9WycW9mfTVVr8/YrwD43LzJfH7nyQkJBqk3CNC+Ak4dF7ylPWPhLIJoluy27Gr6H3aInIp98gcZRcO/IuXFVg1MqcNPE/ISHWshe387y9kkA4c9NSjzuFbMIBg5eeE4dtEj7p08iyXcoAUEcwIj2Ai9DeWuEVGZcaxqO/STETO87d1+VvDWV5AJo6RFyAOqfPjX0rctxHecJtVNmrWAC4F6BXGcB1Wvz9CsItwD0L17gAAACugGtcAAAAV0DEBQAAcAVEXAAAAFdAxAUAAHAFRFwAAABXQMQFMGFvNjamp2ISWClhPm687JjwlHjoeJLMZlJ/Tr07kC+S2cI7/L0I8UwsB+gFALsQcQEYElGEd0JV2TG9I4tAJCyN6iweN152THiCBGzx0PEEmYmzgpM+N/aNQGHAPssh620xxtShyy6wSePC0+8lzNB8PHxr34v+afFMFHELI4JGbUpkU7JquMAATRciLoCAhIdtq6+QDB08gL7HmI3qYxxBVvKR5eB3ZA50sCD+0n/2MuS4hR+cr7eQU3ZyPYmpdNw9vkj5/3yLBEs+iBAbFME4qoHsWPdn/r1AXJMOtFCpPfzyOFzpAlQDIi6AwGwMO/MR7vS+oRF+0hfFVOTHxwvDydviMfQdGnr5e6bEfc6mLtykmInuXl5h8/7eSU0/okPqmkmKmdxqAn1PpDA0fdWVqNXu4iqJv54k/w14+z903D06jq+QIycS4TPJspUks7EW6EC87gGRkcIQgiJJMStWCHOe899VtKYqMOr9PUtIxhSezXunhYtaKwsMcC9DxAUw0fmGRVjsEzzACJFDqaL9xq8e2C8ZO5ZUe3XZaJIRepKVKrWftNNV0ucs6cIl0X1RfCXPj+hvP0RZdhdbBrbO8/aSsEpHCiJu7N9OwiodEDeyXRAp4X2/dAj61cdMgx1RNBKTj3qHmN5PSc9IyGXu5dRyYQ7mvdNkRW06ipfZAUgh4gI4jXhYPaHTNcIUd3mfM+2a1uuz1z4SKO7C5R2/bJxdSV90ePSuzL2mQXOvLWj18wpxd7H8vzJHrrDpUPMbv5MfLIhGUDZhTubat0r8tpXiPmc6LODbyQMlC4zhiQAQcQHsSYp5cqRwjcuCpTG2fTJmrOxzQ7wnmQ4CT2LYK8OFLmKVNiWhUNjd6IWyShVE4qV8hAubMH6kN/l/ys07tEAW7S6mV6sCe/+KhFvZq3NhjN5c0/1pa9/LRi96dorwgc/sV+nFMb2qTnzRvAcAABBxAcQsn4ciaLcqv8VLY5tlsKT3aPkt2MFLz9EnjOjNYDoTY0UztsOqs9AObXpBbG3wInFHMSsyord+JeX0trekq1nMO8yH5QCgCiIugED8qBSZlDxIRfCP+KPLEjQymaqRvavqupag8ycZdqFclb6JjqAVTKrmH9qpLS2Q1b7nEPJfU7+09X9FR8In0XH9lUPiq1v642N+imA1iIZHv/OOcBt43TPzaU19buxfJi4iGXqFHRQqdDez57qrZqvqvlyYAAAx8c6PhHQvJ9oPLNbi71eEj4z3XFkR121Zss7+HARVNekNTjF275PegpWwnL94MYyfOrJU/L6yhPATJgf/btXPgViFKvSK2dqnwomFxQKL54mEdA8mXOMCMIOXnhMHRRKT2CO+ysDZsdniaCpEYrlHgcgcJBFOXFP8XBU1c9NSjzuFNE8C2F8XsCeZhUh8wWL+ysDpi//M8kYOLpVVoqexKGtzoPd6zc4nui1LyGZXzMKnOWni8E/CrdB3bbHAAPc4jEgPUN+SYiZ2nPt9s6GSXl8AaGJwjQsAAOAKiLgAAACugF5lAAAAV8A1LgAAgCsg4gIAALgCIi4AAIArIOICAAC4AiIuAACAKyDiAgAAuAJ+HQR1zJB7fVN68xe6tRa9ebc06fTl8u73R/qxaREbH9WvyqLCnd8fovmgoFb9hw32dXejk2ALNgCAKoi4UMcMuacPX1S1H2Q6hlqWOIYci9NaPhjRjE26GDngnk9X0GUm+ePnLuOY6xBsAABV3BYtFkbdAqgzJdnZ5c1Ty9Xt/TUq4S5GafIvmX59SaZtoEZhKLp6ePexC9fj4n7TatqSEnJUvaJs16qi8FyyLv/iHvLRNUVE91bqzJ/WHLqpT7v5W2nbbm08hYPvrkM/k39FPyVHQEl9yznL1DEexMXzkS2hDGW61CLjMisUKg9NsCr1d7ewNhrzv9K8+PqmhMoeLX3IcdhQdOuH5PLwQCF/T8MGQGcAgNH6kOo66bNP38y/m3jyfD6dLLz5/Y1ybT4pJJPpaem3ilnNnCtxaWV6WpNU+PHHo2SSltM65CNW2ThP+q+s1becs8w89dlkYQrKy/l8LOdM8yTxZRZPWlt+XoF+dE8nbABISFUJ17hQ10pS8lTtIwKT75QL1xnFpfEe3iE+Cnq54O3jXX5izffnk8klQkJ2VnjXbp7aO1me7YJVuiy34C4thesJZenNIu92zdWKioI7NEMuks5fuEz+CUk3UrQ+fm3JDCX12zaXzrlZpXSeXmm/3OnUu30z4cLLPaCdcOVkMWd6TUOIL3H4ZJewQMlfCWjevDirMNC/WcHvCb6Robi+wQYAYCKJwEhITk5VFw30AoVfbfBCfh0gvkQQXx/QfyjJiC8+SLKsT/4rmbNsHcl8LEt4klyy0JqWf4V+dCM5U1z5nk7YAJCQqhJ+HQQuom7RPTO18IZXiPiZVULd0vj4jCE345yjD/F5hnXxPx2vrahk01bYnbN4PqVJpy8WODpnUvnMHxWdvIVqln+FzCTr919YOVTBBgBQ/xH31LsDVUrVm6fK2bRR2YkVpJCkp2ISWBE0cm4+fp1LUluFmB2GPMN6epz7Zvs3O7Zv/6m4V+lds61AxoXvdpDDokIZGHpf1g87dwn/8BtjiQWH5iyaz96iPv387cz59qVDtJwcbelzqlb+ikerivah9fRIbYOFDQCgnn8dRMLt12NPfTjY7KRXnxv77xcSntk5q606d+2Ybd13zxvmyT4CaPgqRT8jgXsQNgCwpj6vcUlkPase/cdwP8m1rEqbcil6TFsP4Xxzzoqy+HRWTixZtOTIT8fZBEDDk/nTmp3fH2ofjqPtPQobANhQr9e4STEfvFImXMt6CBe7v888N6M9K9+UN21GH+HC13Bp5efN36DlJNY+/PCIvy74a/sIWk+RmJDI8zY4Uq2h1SEa42LfTk5qFxbOJqyr00UKCmrNckZ52uzmvkFsQqHQFhfoSkrZRBVH/hZRp4st4aw6hCON0ki/mmU1jZenr7c/mzCSbADZ2RksJ+Lixb6nWsRSA1xsSYvMnDWT5ZyOP0NVDylx07Pbkmi+9Pg/5p/UWZZfXz1uYwKrv+hvwg+ZyH/pJElnfz7H8zbSjz8elZRYpq+//kZSYpk2fLpBUmKZvv12t6TEMh05ekxSIpuOnzotKbFMjvy5mC+/kJRYJke+/slDByUlluncufOSEtnkyKwcWaSNMRslJSRlZGSki5C1zXJGd++WSOqT1IRbhCRHGqVOW0SSnLiPWFYj7ctauop4AyDbhqQ+TY4s9j3eIo5s/CQ50nCO/LkG2CJOSfXaq+wb2jfmwJ0yIX/+wI7eIexurqnckPvjrrGRwbQYAACgEavPiKsKjJq/ICdMIzyT/J9OX89oLzyi/FRMgqlcFXR42hg8NgUAAE1APf86yGPoO/Ra+5voCDrJM+JygCZPX6nYnWZKOw2DeD7hLqsDAI1a/f8eF5zudKFi6OFKnpYEPsvz17WsjsKgyCg3JUOFO8+TQz84F4mamh0VPM30eobn+S8+k3SKqacqeNru1obnj2SyOgDQqCHiNkGZxYpz+QaebpeY8nernkxPKFGE7ang6XmPcTwfc5vVaYDIGcMTJ/U8xXpG8bzsaxBcQFtRSa5BeSLEeQAADhEXGpM8g+K7dD1P5EKQ52/XU4T7PF7V9fsKnp7WP8bz6C2ARo33e5FkOQk1gIjbgGxJVnx03cDThuwwmlkXb2A1AJxkd5ritZ/1PK0r6c7zrIbxCHuxwJQMFe6mfD39jP9QvmJToil9U34fzZB9B5xu3E+VvOvr4dT+PD9PtJFAtSDiNiDbb+v/fK2Sp61lLWlmwx/Yvp1vzNHKyP0svVT0IM+LQ04Tdui2foMokY2NZr5IMX39/SmKB2MreHreYxzPJ0pfIuIiW6/r516o4Gl9vj/N/O0q+hMaN3J6xx8VJOl0tunJwaZ0SY2IC/eo+GLF7RLhJrck8VvdAOAyZ7LNnhyMCe/C83+UsDpNQNOMuOS0iPfNkvR5USTPsxoAAACu1TQj7iEr3bMr0T1bT8i5Du+2JelR7UiaGXAQnYF1gJxYipO4BADqD3qVbZHcWjhb8ADP42m9avm90KznVqdnPbo3ihEEnG/MsUrNtxU8DU7qRTOknNUAgPpQzxGXjzyv9hu1KZEVEtbKXeyPEqu3Fs5kszrgLKSh/XZW8PSS+ySepy/fBoLfHyFpXUl3nidngQDQwNVzxM0v9z9aIrzNsbzwEBuqz8haOeHl5cV/olBWIbyyhya8cKCxK6sQrn1lE3ALf5O5XULSodtYTdDEaSsq+SkmSTsNg3iehIBGoZ4jbvzhz0Z4CdeyLZdeZUVG1sqJvwVF858oPJzan+fnnUOPGQC4Gj/ok4RehzpVoHfjp5gkbXdrw/Pnsqp3f+p0oel2IUmfF4TTzKF8VqGO1HPE7T37p2SdcC27u3SGuPfYWjkANFUkSvG3cHxW0JHnG/gRAL0OjdGSS5X8FiFJ6/P9aWbJhbq9clOSqMay9arsxIq3VX/6cDAbIpcTly9ZtGTJe0vUq+IVIWH0U7GBAcqV/pdp/qO0NmTTp3kxjUrxU7srbMLc4djYR6Ki2ESVK+49595SsglzH3ZRDiplf05Mdj4Sv1y+1Kd3XzYhsrC490/ZMmdq7byU21rJ/C1C9s+R8zWyAbEJcz+GXPBUCyuztLz84dT+tFBidkDBdP8kNiFy8cKFfv3l/wkXdz2uW9dubELEkRZxZLEdaRFVpdl5ZFLq7fCQdmxCodC7sQ3+6czet0tk1vZDQcpl3qYN6dsKmcXu7K1cF8jq2FjsU+Hsq/3s2fvN3+XPwdd2NPSq+JVkHGyRh273ku1mf9Yj6/U27KpqTm7vX7Uyf66nr2mxndUiEvv27h0/YQKbsMLaPuJIiziyjzi4AYjVZrEdaREJa7uJmCO7myNHm7puEQlrBzcx2T/nyD6iNxiGJvemhRLVPWq9UdD7XL7VfaT/gH5s2tnqM+Lqc2P//ULCMztntfVQ3Fgz4eRje+ktW2vlNOJ6bEgzNG8hTJsjG8GBEW40T86LN8idYJLdMn4sqyOx/ZsdTz41hU1UOV2oGHmogk2Y+3qw+6Q2LC+2a+feyY/b2b6PHTsxfPhQNiHyxEnh/cBsQoRsBOdHyy+27J/bnSY88MUmzJ2Ocu9nPIQm3FV0/V6+ztr+7pJ759Tp2NgH7e3eF85flN1YrbUIOb4XPu5O8+viDfMvy59g3prgTjYGwpEWycrMMhhM+9L132907dKZTSgUfn7+nl4akoncXyl7NHkuVPXZA+yQ7UiLkCszckFD8xIlk91VxlpObBG/nRWyx/dZ7VQfD2KLPeZopWxYcmQfEbcIubice0F+ka4/5h7RjOXFNn2xacaLM9iEFdb2kQEHK2VPFMYFq74dwr7aS2f0X4neisXxXbu0RFdYaHZPT7wBKJXKlq1kzjMcWWzZQwThSItIWNtNxBzZ3awtklhdt4iEtYObWHWPWkdGuT/oJ2TulCk67pWvs6q325xImXNxa6vR2j5CrtxOPCJ/sHUK+bXmGuIR6YfkLCfHFOmI9FXlAAAAjV19RlyCjzyf9W4POikZkZ6WAwA0bR9ZeUsMSayGU9EHhWja5T6A501DaEMdqOeIe+944qR+wEHhFUskvVT0IM+/hlE4AMD6W2IydTKdn7Vk0Ju9aWBrWUueP5Ti/D8HHCKui1wpMPyqZYnsRTyP9+YDNHnkxHro4Uqe5uT2phmccN9rEHEBAOpWfInhXL4pkVNtmvlF7rkkaMIQcQEAAFwBERcAAMAVEHEBAGRklAv3X3nadrcfz9f1uwChqULErS2DXnh1A0+73AfwfGN5uTYAWCo3KDbcFt4TQtMen3Y8/4fcyxMA7ELEra0ifeX8y6a0tawlz59Muyd2S32lKBkMPN8w3h8KAPcWbUVlRrnQRUGSzk3D8+SgVO8QcaG2hh+p9NpVQdPQ5N48/9jxBrCBA8A9pu9BRdieCpoezX2Q5+dfqP+LAETcRuZ0odnoYLvcB/C8Ah1dAAANWD1H3LITK1RK4f3Jar9R4jG5ePlTMQmsCIzOpwrvzedpq2h0MNHb+53mUL4pZWhLeD7hLqsAAAAOqueIm1/uf7REeH9yeeEhPmKBPjd21fIWwvi4+uxHthw4XsrKwfWm/FQx/jBLT+sf4/l/XcVNWgCA6qnniBt/+LMRXsK1bMulV1kRWSZtyqXoMcLobMrAOSvK4tNZOQAAQONVzyPSFycX5QX7kOB66t2Bv888xy5zk2I25U2b0UcY79pwaeXnzd+g5XR83BZ/v1J4X1dh2lw7L+U7KZto/gePR/b4mMag5pRluo+LtrIJc4kJie0jpOMCehqav9xiEpswF530+yDf0ySjVClfCYimhRITi24/WnaY5l/zedbgIQzLKiGuY22xHflqxCe5n9PMz9oHY8K70LzExpzdpco8knFwsf8naLrs2J/iOitCZ9yWG2jWkcXWqBT/zmaLbeOrrc6PMeiFP+FIiwQFtaYlVJ42u7lvEJtQKLTFBboSodsELeKUFpGQ3Y8krNWxttiOtAjftTVenr7eZqPoSzaA7OwMlhORXaQG2CIStVnbrwZOZzlzjiy2uI5EjRfJifuII7u27RaZOWsmm3a2eo64XNmJFW+r/vThYCHKkoj73NmHv5oqbHwNf0R6bUVl0G6ZliM+6O72elc2SHJk3Y9/Xvq4u9I4p92uHf986OHKc/kyX62645+vw4j0GJG+IY1I7+D457VpEfH45460iESNR6QnR33PnfJfTXzUcqRFJBrCiPTWdu3qtkhdkF9rrqHPjf1g3AayEonEX0/2DjGGW1LuG9o35oBQbsj9cdfYyGBaDAAAdmSUK7Ykm9Lp7EE8Tw+2UI/qM+KqAqPmL8gJ0wj3cYfkLCdn8eRK96mYBFO5KujwtDHDPFl9cFBwcSG5muFpYtFtnvcrzGaVwIVIi0Qn/S6beIv4F+S+d/Znnv61+QueH349ntYBsCvlrmLGuQqeYsK78PyFHFYH6kt9RlzCY+g7eoPwrHLWuz3o5DfREeJyOgnV0vpqzpSR63gaPf17ng+o6iNtpMf3lgXZT1am8UROJnieRDVWqeEJjssd+KejsskvhfVIe+jUge//wpNmVynPl9/GtQlAU1DPERfqi/quOz+gk2R2fE9tuMd3Ep9GPr2XJ3IywfNtrgvPVrjesB0X18383JRe3sTzinK8dQsATBBxG5DQ0jx+xUYSv4B70A0jlTRc+gp9eX6ZKRWU8zyr0SCNuLVX3Ln93tmfaWbh6Z9ZDYXCp7hkYICSJ7JB8rxa/lGeOuddLL+PPKbBPuJ87y7evWFeDE3rZm3i+dfX/shqQDXZibj83U/i5BU2D2+lqAsT15zjV2wk8Qu4Ya//wGqA88w6cpZ3pIvTGycusxpNWujpQHHnduD7v9BM8Po4VkOh6HkqITpqHU9kg+T5gFQtq+Rak9ad5zsISXwfGTr3AKvRpG1JFh6N5ukl90k8XxevgSvLL9Vl6Wgqzyvn+YoS+QeGa0mjkk9NifVvkxQz0d0r9Mh4ej9VnIp/mbI9RKPqvhxPvkHj1X5nAu9IF6esnzNZDYAGRqe3mhq7vheS/vXEetnU4WrTeQuSfMQVLm3Hpq6+W0IfaJJQBUatzNXp94fs8v6wYV7svnIuTnzVwh8LIpc1rAa41sN39vEOTHF6JuF3VqNBemfv2e2r9vG09f1dNPOX3fI//wcAsEE+4gqPCl9bQN85YFV49GvlbzbMn+7kXskRX7Xwx4LafP4bq+EYjUF41wFPyrwcnm/IT8Y2QK0PB/AOTHEa/HfhLVGUr4eynZcpKct0PM9quFxBfEH6sVSecs5m0ozycIP+kdVD38l3mJNyVgMA6oP9PvIbayY0yfu4h/KF99fwtNMwiOczylmd0Gvpcx5dx9NHs3bwfH09GduE9dsf97/j1vH00bQYnm+eXsQq3fOeSTD1EJAgyvMjbu1lNRSKbmcz+emmOJFyVgPg3haiMV1KkURO62mms3fdnt/bibj63Ng9+yYKw/iI7uOWJK9pAm+l+CPb8FWK8MY4mra7teH5cpmXfwE0CEPeO817CEgQ5fnQ04GsBgDY88Q7e/jlE0nktJ5mJv7PLlajbti/xq3s3t1O97JrLblxi5/Xi9Pzv9ftmgIAsLTwtLT3nqY3b95iNcBJAjK0X/9nD08LXvuS5x852zjey2Yn4qoCo4Z5vCEeK74unHp34JunqnpyjfivkiQj1RPNvjrLz+vFKWBLHb5+GgBAVusNceKue54yTqWxGuAkSoMy82Q6T6HpJTxflq9jlRo2KxHXkLs+KojGvKHLLrwcYbqJS5Jz7+OS4Lpf/yibqCI7Uj0ANGH9rl6XdFzR9Gyy6RZ1I9UiI1XypWgKz0llNRSK/h6Vkk9pmlCOyN10WIm4ysDZsdnie7fi5MT7uPrc2P/sGf63sT5suorsSPUA0IRFrb8s6biiKWCHzFinjcuzqy9IvhRNU1edYzUUii6fnZF8StOo2ffEyz3uEfbv40olxXysdtrPcLMv3xz83mA2IdJ79k/0ca3dpTPquk8bAGrsYoEwHClPb/i+wPO7cW3WUBkMCv6mTJLIlTTPB1fihYJ1qBoj0p96d+DQZRcU3ZYlX7L3U10HVY08XyYejt6c+CM6Iv2HLT7wypG5xPbvH9RxbSTNJ72dkPNTBs2Lqf3VPWP70/znBeHr841DgVs4EXZZpRSeEddqi28+/CstlBj0/oMVI9kzzYOTetGMxOyAgun+STS/4lpzmpHw8HL/nw5ZNG9tsX0ifDt/3Z3mbSz2qfArNON+RPnzX0y/cxXr9GNPX19vkinLz7066gYtlAidG976ZePY7grFQ7d7yb7O5lmPrNfbsAPqnNzessNW9/RVrgtkb0x0pEUyNqalrGWrS6LHoc4eAcKzuI60iKrS7DwyKfV2eEg7NqFQ6N3Y97n+xK93bxfTvFiLh1qH/5ONWGVtsZu18+76bU+at7HYfX6+n25ITmyRX6MulBeYPfRARTzVsfnbbKz1W3PjCy7I/GJYvI/k/TMr4RuZR3uq2yJX3HvOvSX/g4oPuygHlcq8MvNwbOwjUVFsQsRZLeLgBiC2b+/e8ROkY6SXlpc/nMpWhYR417bWIuLFttoiPZp33NSF5rNXpSd/KXN54eBR68eQC55q4TjpyGLrDYZfBsn/OFu8sd2Yeq0oQeZ1nuKvJvHL5Ut9evdlE1bIbgAuPmrZbpH+A/qxaWezH3FJzPMc9leS2fDphh99R5MASctrj4XwKvNP6mhk1efG/vuFhGd2ziJx/caaCScf20tv5dKIuzLkX56pMr1MbUaEjD8ymeZPzDn62/prNC+maal5MfNlml8Xb5h/WX5ol1sT3OkpRcap9D1DvjWWST26d1zY+HCS0VZUBu2W/znRB93dXu/KDkb/7bhZ+4fMSzPIgTLqa3Yb+9CTBxJ3/EHzYv73BUyNm0bzH103/Pma/GKXPu6uNB5qEnclHHr8e2OZ1OM/Pxk0sBXJaG8V/jdyMy2UGLZxZNeXutG8384K2W13VjvVx4PYcW3o4cpz+TJr4KEg5YER7HG2k68ei1stc4NAHeAxPW8mzV9fG3d83hGal5iW9KJ3mHDrIfNMxu4Hd9BCCd4iWZlZBnIOX+X67ze6dunMJsg38vP39BK2n22dviqML6CFYg61SJeAqddZi1xccu7CYlPfoNjLJXNUnsIaSNqTeHDSflooMen0lFYPtCaZokTt1ogvaaHEsPUju85iLRIT8GlZgczrVbu/3nPwqmE0v3fErvRjphuEXPDwkAlH2T5yav7xax/JnLt4+HtE51e1yIa447PlW+TZhBd82vuSDLnGfTBW/i27Xw92n8SOgWZ27dw7+XFpeCO+7rql4HeZAQnaT+kwavsYmo+d+oPsiYJfpP/TN58jmdISXWGhWbOKNwClUtmyFTsvEdv0xaYZL85gE1XulCk67pX/aqt6u82JZLv2580/lR21otsrPYZ8Mpzm943clXZUpkVaDQmedOIJmrfWIiTiTs+fRfObEhVzL8gv0vXH3COaCRlHWkSv02/0XGssk+q/eGC/RQNp/utuWwp+s9MiEseOnRg+fCibsEJ2A0jel/TDhO/YhLmJJ59oPTiYZIqTi7aEf0ELJYZ8PLzbq+wNiZH7K2+XyByRxEctay3S8sHgyadYi9QFs5NBM1UPT/FXK78c5eThQgYvPUfnXHr8HzTckuhuNiJ91Uj1AAAAjZ31iKtQ9HhA6Dd47mHW6VF3PIa+Q69uLUekl32xMwAAQKNjPeIqA+k16NT9g+kvglg5AMA9QK0U7ozwNLHoNs8H6vB4EdSErWtcisbd4l+mvNF39tanw/FzHQl1mV78oplln23i+ccuNI7XoACAJZ+0oikj1/E0evr3PN/zeAKrBFAd9iMuxUboM+hTRu7DiPRi7pUK8Ytm/PeX83xR4j0xvlC3y6YXF5DzDJ4Pu3Cd1QAAAMcjLucx9J2mMZJBI+VTWjEwQMnTxKLbPM9quNy4b3/nv9Yn5xk8P3HPTVYDAMBV/vYf0/uWv1z+Lc+/9L3ppzH1xX7E1efGvhGoUdXZWx6hWnrv/iU6ah1Po6d/z/OGcjs/9KqBwYHy97G6N5P/QRQAQD27XMnft1xwIZvn76beZRXqj72Ia8hd/+zNJ1OF/mSecI1773hm0mf83pX4Plbv9adYDQAAcIydiKvPu1jQuzfiKwAAQC3Zibiq5v1a6m7ekXmhCgAAAFSDvV5lZeBL/6PY5e20oQsAAKBOaVTyCeqd/UY4teHj+Z1LtoeYHp7Ck1MAAA1T2I3Mfz2xXjb1PoufEdcze/dxc2OPl63UX1tAf4xbR09OnXp34JunzAbfKDuxgkb3p2KwiQAAQFNQ/x0NJLju17OhWigS5lctbyGMj6vPfmTLAVxPAwBAE2An4qoCo96aeExyAepEJLj+Z8/wv40VBmLjVNqUS9FjhPHylIFzVpTFp7NyAACAxsvO+LgkIr4VOe6jPLOIq2k35+AN53QsZ/605vcH591/3nxE+qSYTXnTZvQRJg2XVn7e/A3x+LjWRqQvDdF5LRYG7CQqtpe7HZR7RYNKoVzLBtP/weORPT7yY/2uzo8x6IV/rrqqrlwlM0Q24TbfW99DWC1CzbnyZyS6yZ6eY9nq9Vio1GXpaF6scrTS/Un2xa0ttkNfjVirVqqEN085stiaHK/SBTKjwxKGFzSqYexPGOaWKeQ2EPFilyzWyo5YXN0W0R9XKr+UWUWC6ny1oCBhuFkuT5vd3DeITSgU2uICXYnQbVKbFtG01JQtY+UNsEW8l2tkBxL3ifAtXsC+ci1bxHO5v65FiZAxNH+5xSRaKBGd9PsgX5kxxhMTEttHyIzB6ZQW0Xh5+nqbjdku2QCys2UGtJddJBu7dn3tIy44ajmy2OI6ErJr8mftg3ktjIP3Gl27mNG9H9tJHy07TDO1XGzntsjMWWyIaKezPyJ9HUqKee7sw19NbVd2QhpxaTnJNvwR6Su05Zv8NtBCiYFL7++zsD/NO2tEelvjn5fOVRmfR3TiiPSfB2woL5DZxMXjn+8e+m3mSZmOCHGLYER6jEjPNZYR6W2Mfz5szciuc6v2kQY2In32ucydg7Yby6RG7Xys/WRhOFQXj0j/0XXDn6/JH2yzJyl93YV9xIkj0n/RaqPsqdt9s7sPXTeC5hvWiPR0ZHg2YY0hd+2ja2pzk/XUho+3Ph2uUqo8h/111RAN77vW+4b2jTkg/AjYkPvjrrGRwqoGAABo3OQjrsfQd5bdnW/jV0AkJKv9n9asm1ebvmU6DiBJpcf/Mf+kjlzj0kivCoyavyAnTKNSqYIOTxtTR2+8euRs/Nb3d/H05eJveD4gQ6ZHDgCgfvkUlzxZmcZTdNLvPO9TlMUqQQNm9cmpzvP2Fv8yRfwzXHEKPTK+vPAQ7eytPRLgaZcyyXwTLXR6kAwNxnSyLpTl63LOZvJUcDWP55WGehuHBwDAmp5nE0Y+vZengX86yvOeWpl7bdDQ2HpWmY+Ja5my3mU95gAAAOAIWxEXAAAAnAURFwBqrkNK3ntnf+Zp2WebeP6BBPyUHsAMIi4A1FxZYVng+7/w5L+/nOdLs/G6OAAziLgAcM+5Uyb8tpWn09mDeD5D/hULAE5gJeIactdHBUmeT+YJYwcBQKN2IUd4lQRPMeFdeP4P4VVaAHXCSsRVBs6OzaaPJe/7v7lHS0xPKVfkHPx7z34RuDYGAACoDjuRU58b+2v28+J3UKgCo7qNuJRQf6+GBAAAaIzsRFxV834tdTeFFy5yhtz0lPtxjQsAAFAt9iKnMvD5p9KEFy7y+7iqoCtPT6Mv+q+9G2sm0NlKXuNcVjUivdpv1KZEVggAANB42b9W5S9c5Mk0yE8tJcUsabGaznNGxvvip7Hyy/3pzWMnvksSAACgHtVr73B4NB2Sz1L84c9GeAnXuC2XygzxBgAA0OjYj7i8g5d2/N5YM8H+QH6Oq/oZ0sGhK8XPZ/We/VOyTrjG3V06A73KAADQBLgtWryIZWUZcmP+nfrxsZ3/mtl+d0bHKd39Wwyc5nNwYXr/ceHurEqtKL36v/g2WQb91tfF8/Tw9/ATRilWtPbI3Vx0/5h2wsTRI0eJMR6j1SUyf9stSFPaT5eWmkZS6rbUksRi9oGISq2qjFLSOik/3NGelxmQnDCMK8nMzRfq3E3PjclkpeZa9AtK8RDmk5adkb4hhZWaU3Z2Lwwuon8ufdOdyrsyYzK7tfa4272U1snckym72GpfddmQSlon43iG1cWe6Jaelk7qlF/UpRy6w0rNVT7rlpOTI8wqPT7zyxxWaq4yxMAXO/OLNL1O5sF0ry7NCtppaZ2sbRm6TJkfaItbJGVriuxXc9OYWuTO97ftt0ix/RbR5hZp87U8pWdmqCpVfDIzO5P+ucwt6eWFMi87cKRF3Jq5lQ/T0zq2WmSSO22Rsgul1lpE/5w7a5FU6y0SamqRjC9SZVvEJ9w3L6KQ1sncmaVLu8s+EBG3iPaHgvy4PPaBiMpT1CL7rbaIYnyp/RbpX7WPmKfz53729PSSFJKUuTlNvkWCRS2y20qLeLvTFsnKyirKs7oBFOZrU9PJASLtenmrA/IrW/GAslJ/5zKpk5py02qLtBPvI/ItovdRmhb7W/kWcfdXlw4qp3Xyj+YWXJEZ/t3N083UIvust8gE1iJ3itKstUjQgJa0RVIz0qwdtVRd1fyrZW/NKJMbbF/cIpIUF3fVoFdICg9naS6Uyo+6Orn0Cq1Tdt76PvI820dstIg+TGHaRzbJt4jBT2W3RdQBQouEhLRh085m5xpXn3cxS9PJWc9JSYjHvY/0vR1f9RJWfW7sB+M20AekE3892TvE7LaxUiM/lF4zH4/+A/rR1KpTECs1p/JQ8Trte4SzUgu9Oj9A69yn6cSKLDTvGkjr9O3aixVZCGkbTOuQ5OErP5aWX5APr+Mb6M1KzZFdjtcJDm7FSi3079WX1vGPDGBFFnr4dKF1ekQMYkUWOgyMoHVIYkUWfAN8eR2Nv/xXE7dI6/taslIJpZLX6dDb6siMvEW6eXVmRRZ4i7SNCA1tH8JTYIvm4snu3bvTau4a+XNGR1pE3UzN69hqkZ59aJ2Azs1ZkQXyjWidnpH3syILHfqZWkSpsLL9Bzfjdby85fdYUs7rkPqs1ByZP69D/i4rtUCWltax0SLkW/NZiVPnLvdJSmgia5X9S3OkFXgd0jqs1BxpTVqBtK+4uUkSbwBk26DVQloYz+jldO3AGpdsdazIAtlWaR2SyDbMSs2RbZ7XIfsCKzVH9h1eh+xTrNQCr0P2TVZkgezRtA7Zx1mRBXJkYLPq1ZcVWSDbM6szoB858rBSc+IWkaROndgRRpyGBzfj4/iSNLHoNs93696D1iH7L5u7BXIcpnVstAg5ntM6JJHjPCs1R+ICr2OtRciBmnzKJuqAnYirCozqGbRZ/EyT5S90a8xj6Dtv3ZxKu6wXNls1oz2LwaYR6ZWqITnL8eQUAEDj1WlXHB/Hl6TR07/neXXFvTUYuf37uGNmPiGMS99+xtanw0kI9O6zY/B7g9lntTZ46Tn6rDIfiF4yIj0G4gUAgKbBfsSVjEtfkrzGKRe4AAAA9xR793FFt1QBAACgxuzdx23ez6eiAm9RBgAAqCV717h5F3879yZ9GQVPGK0PAACguuxd45rfxMWtXAAAgJqx/+QUAAAA1J79iFu3b3kEAAC4N9iLuIbczd+0EV5xnLjJw0t4R0/neXsl4/wAAACAXfafnKq7tzwCAADcO+w/OVV3b3kEAKgXwcWFPX2VPCnzcnheY2B1AJzO/n3cOn3L4401E8Q3iTnJzWMAACdqcz1vzqPrePpo1g6eb/tbBqsE4Gz2I24dvuUxKWZJi9V0tuJ7w+QyetXyFsLNY332I1sO4J4xAAA0Afbu4+bGfqz+sK5iXnj0V1PbsbyISptyKXqMcPNYGThnRRkfxQ8AAKDxUpLrS5a1ggTdtyLHfZRXrui2LPnSAic/RWXIXT+q89zDufNP6j4cXDU6ZlLMprxpM/oIk4ZLKz9v/gYdsG/JoiVL3lvyYYsPvHJkrrJLQ3Rei9kAkxXby90Oyt2NUSmUa9kX0B9XKr/U0bzUWrVSJYwhpbqqrlwlM/w14TbfW99DGD3boDco5soMo03oJnt6jmWr12OhUpcl8+cqRyvdn2Rf3NpiO/TViOostibHq3SBlXHUX9CohrE/YZhbppDbQMSLXbJY65mqoXmx+mqRoKDWtITK02Y39zWNl6wtLtCVCKeQtWkRTUtN2TJW3gBbxHu5pihBS/NiPhG+xQvYV65li3gu99e1KCEZR76aRGJCYvsImTE4ndIiGi9PX29/WkhJNoDsbKHTuJa7dgPcR6rVIja+miOLLa4jIdu4pftVml1WrtucdLB1bovMnDWTTTub/YhrkhQzsePcfZW6KZ/fomPqOdH+f77iO381669Oinnu7MP08vfGmgknH9srjrgrQ/4lu6bajAgZf2QyzZ+Yc/S39ddoXozsli9mvkzzcZ9cPfnaMZqXmJb0oneYMPB1xqn0PUO+pYUSj+4dFzZeGNO+Qlu+yW8DLZQYuPT+Pgv70/x/O27W/lFI82IRT3WM+vpRmj/05IHEHX/QvJj/fQFT46bR/MUl5y4sPkfzEi+XzlVphE6LxF0Jhx7/nhZKPP7zk0EDhRHUtbcK/xu5mRZKDNs4sutL3Wj+84AN5QUym3j313sOXjWM5ncP/TbzpExHhLhFTr56LG71VZoXUwd4TM9jG/f1tXHH5x2heQneIplnMnY/uIMWSvAWycrMMhhMR67rv9/o2sU0arqfn7+nl7D9bOv0VWG8TIRzqEW6BEy97kCLlMxRGcf0TtqTeHDSflooMen0lFYPCKcIRYnarRFf0kKJYetHdp3FWiQm4NOyApmhRcQtsnfErvRjqTQvFjw8ZMJR1iKn5h+/9tGvNC/m4e8RnV/VIhvijs+Wb5FnE17waS+EChstMnr32PCJMpF11869kx+fwCZEvu66peD3fDYh0n5Kh1Hbx9B87NQfEr65RfNifpH+T998jmRKS3SFhWbNKt4AlEply1YtSSZ5X9IPE76jhRK8RYqTi7aEf0ELJYatGdl1btU+0vzT8nyZFun2So8hnwyn+X0jd6UdlWmRVkOCJ514guattYjaXz09fxbNX/8s7vjL8i3yTPzzvh39SCb7XObOQdtpocSonY+1nywcuvU6/UbPtbRQov/igf0WDaT5r7ttKfjNTotIHDt2YvjwoWyiyi/LLpx79yybMDejcJa7rxAFbbTIxJNPtB4cTDI2WmTIx8O7vcqGdv2i1UbZU7f7Zncfum4EzVtrkZYPBk8+xVqkLti/j2sSHv3BR1Hk//v+3z+d0s9Mx5+n+Ujf27z3WO8b2jfmgDBgkSH3x11jI4VVDQAA0Lg5FHH5k8MLm61y4sNTHkPfeevmVD5nciFLY7AqMGr+gpwwjUqlCjo8bQx+iQQAAE2A/Sen3gjUhB4ZT58odnpn8uCl58RzJjGYZ+roLwIAANQLOxGX/jQo613WPw4AAAA1YzXi0hEL6DUu7fjlCePjAgAAVJfViNt53t5voiMwPi4AAIBTOPTkFAAAANSSfMSV7UzmCb3KAAAA1SUfcWU7k3lCrzIAAEB1oVcZAADAFexHXMnAefQZZvoRAAAAOMhexDXkbv6mjTBwXuImDy93UtB53l7xyHoAAHYYFK/9rOfpq8IePH9I5q29AE2WnYirz7uYpenk5PGCxJJiJrp78Qtojl9Yq/1GbUpkhQDQGOn1ig239Tzt8WnH89fT5UbLAWii7ERcVWBUz6DN4itafW7sr9nPO+XJKTKrD14pW323xHLk+fxy/6Ok2KAvLzxEBw4CAABo1Ozfxx0z84ntIRpV+xlbnw4nF53efXYMfm8w+6x2KuLO31k4nY48r3nOM0K0LPGHPxvhJVzjtlwqM8QbAABAo2M/4kp+KeTEnwZ5DH2HjkJfdmLF5cjnxX3XvWf/JNw8Nuh3l85ArzIAADQBbosWL2LZenJjzYTuv73y43Nt2LSRh7+HnzCSt6K1R+7movvHtBMmjh45SozxGK0uEZ7hknAL0pT206WlppGUui21JLGYfSCiUqsqo5S0TsoPd7TnZQYkJwzjSjJz84U6d9NzYzJZqbkW/YJSPIT5pGVnpG9IYaXmlJ3dC4OL6J9L33Sn8m4l+0DErbXH3e6ltE7mnkzZxVb7qsuGVNI6GcczrC72RLf0tHRSp/yiLuXQHVZqrvJZt5ycHGFW6fGZX+awUnOVIQa+2JlfpOl1evaBiFeXZgXttLRO1rYMXabMo3TiFknZmiL71dw0pha58/1t+y1SbL9FtLlF2nwtT+mZGapKFZ/MzM6kfy5zS3p5ocxg+460iFszt/JhelrHVotMcqctUnah1FqL6J9zZy2Sar1FQk0tkvFFqmyL+IT75kUU0jqZO7N0aXfZByLiFtH+UJAfl8c+EFF5ilpkv9UWUYwvtd8i/VmLpKenbSwQxni31L48v3XudfrnMjenybdIsKhFdltpEW932iJZWVlFeVY3gMJ8bWo6OUCklZ233yKpKTettkg78T4i3yJ6H6Vpsb+VbxF3f3XpoHJaJ/9obsEVmQfJ3DzdTC2yz3qLTGAtcqcozVqLBA1oSVskNSPN2lFL1VXNv1r21owyucH2xS0iSXFxVw16haQw/Wi61cV+XM32ERst8rz9FtGHKUz7yCb5FjH4qey2iDpAaJGQELN45ET2rnENueujguhDTELqvlwYKN55SLhd2GyVZGwi4f7uuA30DyX+erJ3iHAdzCk1SpYz18zHo/+AfjS16hTESs2pPFS8Tvse4azUQq/OD9A692k6sSILzbsG0jp9u/ZiRRZC2gbTOiR5+GpYqTm/IB9exzfQm5WaI7scrxMc3IqVWujfqy+t4x8ZwIos9PDpQuv0iBjEiix0GBhB65DEiiz4BvjyOhp/+a8mbpHW97VkpRJKJa/TobfVkRl5i3Tz6syKLPAWaRsRGto+hKfAFs3Fk927d6fV3DUy522EIy2ibqbmdWy1SM8+tE5A5+asyAL5RrROz8j7WZGFDv1MLaJUWNn+g5vxOl7e8s86knJeh9RnpebI/Hkd8ndZqQWytLSOjRYh35rW6dvX6obUOZS1GklkrbJSc6QVeB3SOqzUHGlNWoG0r7i5SRJvAGTboNXI1sL+pQXeImSrY0UWyLZK65BEtmFWao5s87wO2RdYqTmy7/A6ZJ9ipRZ4HbJvsiILZI+mdcg+zooskCMDm1WvvqzIAtmeWZ0B/ciRh5WaE7eIJHXqxI4w4kSOhOxfWiDHT1rHRouQ4zCtY6NFyPGc1iGJHOdZqTkSF3gday1CDtTkUzZRB2xG3KSYiepQ9afZvEtZvz/klWZeTuvmTYr58+uxO6Z3pOH8zVPl0hHplaohOcvx5BQAADQBtiLu/m1n/1JUYhbwwqN3Ze7NXH2KTdZSePSeihIezj8crLYckR5D8wIAQNNgNeJa+xWQ5e+FAAAAwC5793EBAADAGRBxAQAAXMFWxE399CH2iLJ5mvIxXswGAABQPVYjro0hcjE+LgAAQHWhVxkAAMAVEHEBoI7p9dFJv8umSfHJrA7APQARFwDqWKVh4J+OyqbsC/LvIwRokhBxAQAAXMFOxNXnxr4RqBE/qOwVNg+vvwAAAKgumxHXkLv+2ZtPppo9sezkB5WTYia6e5FA/lRMAisxKjuxggZ4STkAAEAjZSvi6vMuFvTuXXc/BBLGCHqlbPXdEr0++5EtB/ilMylftbyFMD6ueTkAAEDjZSviqpr3a6m76dzh+cQq4s7fWThdGIheGah5zjOiallU2pRL0WNo+ZwVZfHprBwAAKDxUuoNMiP3miTFfByZ11v7Zp2+8qLsxIq3VX/6cHDV6JhJMZvyps3oI0waLq38vPkbdPyiJYuWLHlvyYctPvDKkVma0hCd12I2wGTF9nK3g3IvxlIplGvZsIj640rllzqal1qrVqqEMS9VV9WVq2SGvybc5nvrewijZxv0BsVcmWG0Cd1kT8+xbPV6LFTqsmT+XOVopfuT7ItbW2yHvhpRncXW5HiVLrAyjvoLGtUw9icMc8sUchuIeLFLFms9U2WGyK2vFgkKMhv8PE+b3dzXNF6ytrhAVyJ0m9SmRTQtNWXLWHkDbBHv5ZqiBC3Ni/lE+BYvYF+5li3iudxf16KEZGq5j4gX2yktovHy9PX2p4WUZAPIzs4g/63lYjfAfaQuWsTaYovrSCQmJLaPkA6wWrpfpdllpa/SSQdb57bIzFkz2bSz2Ym4p94dOHTnE6+nLf4oj31PTbs5B28481bujTUThuQsNxuVLynmubMPfzW1HcmST08+tlcccVeG/Et2TbUZETL+yGSaPzHn6G/rr9G8GNktX8x8mebjPrl68rVjNC8xLelF7zBh4OuMU+l7hnxLCyUe3TsubLwwpn2FtnyT3wZaKDFw6f19Fvan+f923Kz9o5DmxSKe6hj19aM0f+jJA4k7/qB5Mf/7AqbGTaP5i0vOXVh8juYlXi6dq9IIHQWJuxIOPf49LZR4/OcngwYKI6hrbxX+N3IzLZQYtnFk15e60fznARvKC2Q28e6v9xy8ahjN7x76beZJmY4IcYucfPVY3OqrNC+mDvCYnsc27utr447PO0LzErxFMs9k7H5wBy2U4C2SlZllMJiOXNd/v9G1i2nUdD8/f08vYfvZ1umrwniZCOdQi3QJmHrdgRYpmaMyjumdtCfx4KT9tFBi0ukprR4QThGKErVbI76khRLD1o/sOou1SEzAp2UFMv1O4hbZO2JX+rFUmhcLHh4y4ShrkVPzj1/76FeaF/Pw94jOr2qRDXHHZ8u3yLMJL/i0F0KFjRYZvXts+ERh19WXVm70WkcLJfovHthv0UCa/7rrloLf82lerP2UDqO2j6H52Kk/JHxzi+bF/CL9n775HMmUlugKC82aVbwBKJXKlq1akkzyvqQfJnxHCyV4ixQnF20J/4IWSgxbM7Lr3Kp9pPmn5fkyLdLtlR5DPhlO8/tG7ko7KtMirYYETzrxBM1baxG1v3p6/iyav/5Z3PGX5VvkmfjnfTv6kUz2ucydg7bTQolROx9rP1kYDlWv02/0XEsLJcxapNuWgt/stIjEsWMnhg8fyiaq/LLswrl3z7IJczMKZ7n7ClHQRotMPPlE68HCmPY2WmTIx8O7vcqCyBetNsqeut03u/vQdSNo3lqLtHwwePIp1iJ1weZ93NzY42Ur9dcWiF/36Nwnp0hAXdhslWQQXL1vaN+YA0JvtiH3x11jI4VVDQAA0LjZirh1Linmz6/H7pjekT6W/Oap8rITK56KSVAFRs1fkBOmUalUQYenjanTDm0AAADXsPnkVGDUWxOPkUDIpp0uPHpPRQm/ev5wsNpj6DvfRAudHiRDC+kkAABAY2enV/kvExetGoI3YAAAANSWnWtcywH7MFQfAABADdTrfVwAAIB7hr2IW/UWRvQqAwAA1IbNiGvI/ezfitV3SypyDi7/ywmhVzlxU8Tj0ehVBgAAqC6bT07lXczSdBLetsiFR38Q+gWucQEAAKrL5pNTVe9VrusXLAMAADR5NnuVlYHPP5XWKXLecV3g0K7bhVdSKFXRZa+gVxkAAKC67Dw55TH0HfpzoM7z9tJfB0neyAgAAACOsBNx65whd31UkOVrrfiI9Gq/UZsSWSEAAEDjZSfi8sj3VEwCmbyxZgLNOEdSzER1qPrF93s3YwVcfrn/0RLhkrq88BAdOAgAAKBRsxlxDbmbv2mTrBN+FOTh5U4KOs/bOyPjfac9q2x8r/KMETLLEH/4sxFeQqRvuVRmiDcAAIBGx1bElfl1kKv0nv2TEOkN+t2lM9CrDAAATYDbosWLWNaC0qtD4aXl6f3HhRdf/jYlYkp3f31u7M6D/ac9JowV7zQFl38p7dk3WBi4m/Pw9/AzFrT2yN1cdP+YdsLE0SNHiTEeo9UlwgW3hFuQprSfLi01jaTUbaklicXsAxGVWlUZpaR1Un64oz0vMyA5YRhXkpmbL9S5m54bk8lKzbXoF5TiIcwnLTsjfUMKKzWn7OxeGFxE/1z6pjuVdyvZByJurT3udi+ldTL3ZMouttpXXTakktbJOJ5hdbEnuqWnpZM65Rd1KYfusFJzlc+65eTkCLNKj8/8MoeVmqsMMfDFzvwiTa/Tsw9EvLo0K2inpXWytmXoMmX6PcQtkrI1RfaruWlMLXLn+9v2W6TYfotoc4u0+Vqe0jMzVJUqPpmZnUn/XOaW9PJCmXGxHGkRt2Zu5cP0tI6tFpnkTluk7EKptRbRP+fOWiTVeouEmlok44tU2RbxCffNiyikdTJ3ZunS7rIPRMQtov2hID8uj30govIUtch+qy2iGF9qv0X6sxZJzUi3to+ouqpNG9vmNPkWCRa1yG4rLeLtTlskKyurKM/qBlCYr01NJwuUVnbefoukpty02iLtxPuIfIvofZSmxf5WvkXc/dWlg8ppnfyjuQVXZIZ/d/N0M7XIPustMoG1yJ2iNGstEjSgZVWLpDnSItlbM8rkBtsXt4gkxcVdNegVksL0o+lWF/txNdtHbLTI8/ZbRB+mMO0jm+RbxOCnstsi6gChRUJC2rBpZ7NzH3fMzCe2h2hU7WdsfTpcpVR599kx+L3B7LM6Q+L6B+M20J//Jv56sneI2ljMKDVKljPXzMej/4B+NLXqFMRKzak8VLxO+x7hrNRCr84P0Dr3aTqxIgvNuwbSOn279mJFFkLaBtM6JHn4alipOb8gH17HN9CblZojuxyvExzcipVa6N+rL63jHxnAiiz08OlC6/SIGMSKLHQYGEHrkMSKLPgG+PI6Gn/5ryZukdb3tWSlEkolr9Oht9WRGXmLdPPqzIos8BZpGxEa2j6Ep8AWzcWT3bt3p9XcNTLnbYQjLaJupuZ1bLVIzz60TkDn5qzIAvlGtE7PyPtZkYUO/UwtolRY2f6Dm/E6Xt7yHVOknNch9VmpOTJ/Xof8XVZqgSwtrWOjRci3ZrPq2YcVWSBrj9UZ0I+sVVZqjrQCr0Nah5WaI61JK5D2FTc3SeINgGwbtBrZWti/tMBbhGx1rMgC2VZpHZLINsxKzZFtntch+wIrNUf2HV6H7FOs1AKvQ/ZNVmSB7NG0DtnHWZEFcmRgs+rVlxVZELcIOfKwUnPiFpGkTp3YEUacyJGQ/UsL5PhJ69hoEXIcpnVstAg5ntM6JJHjPCs1R+ICr2OtRciBmnzKJuqAnYgrGT6orgcOko5Ir1QNyVmOJ6cAAKAJsBNxXSE8ekYfdm5rOSI9fv4LANViMCgMelMSSkR5gHpkNeLqc2PfCBTGoheeFhaNIGT521kAgIbjWI7v0jg3nr4pv4/nDSQaA9QfKxHXkLv+2ZtPpgr9ySkj96nGpq6+W0LyFTkH2y77HC9YBgAAqC75iKvPu1jQuze9ZevebcDycSPob4RUgVHdRlxKQOcMAABANTWA+7gAAAD3AERcAAAAV7AacVM/fYg+KuXeYvSC94fSPElTPsajBwAAANUmH3ElP8MVp7r+SS4AAECThF5lAAAAV0DEBYAmpefZhMe2n5FNeAkG1C9EXAAAqKGPrhueOKnn6bOCjjTz2s84u5FR3xHXkLs+KsjyPVaSkfABAKABupRv+C5dz9PWspY0cyAbz9jKqNeImxQzUR2qfvH93uajmOhzY1ctbyGMj6vPfmTLAacNgA8AAFB/6jXihkfvqSiZMUK6DCptyqXoMcJbrpSBc1aUxaezcgAAgMZLqa/3ZwmSYjblTePDBwlEJYZLKz9v/gYdsG/JoiVL3lvyYYsPvHJkfp9UGqLzWswGmKzYXu52UK5PQ6VQrmXDIuqPK5Vf6mheaq1aqRLGvFRdVVeukhn+mnCb763vIXSGG/QGxVz50R10kz09x7LV67FQqcuS+XOVo5XuT7Lvbm2xHfpqRHUWW5PjVbrAyjjqL2hUw9ifMMwtU8htIOLFLlms9UyVGSK3vlokKKg1LaHytNnNfU3jJWuLC3QlQrdJbVpE01JTtoyVN8AW8V6uKUrQ0ryYT4Rv8QL2lWvZIp7L/XUtSkimlvuIeLGd0iIaL0/lXa/AS/I/YSwbrc/OziCZWi52A9xH6qJFrC22uM4PHo/s8WlH82LKMt3HRVtpvnS/SrPLSl+lkw62zm2RmbNmsmlna6AR97mzD381VWjFG2smnHxsrzjirgz5l+yaajMiZPyRyTR/Ys7R39Zfo3kxslu+mPkyzcd9cvXka8doXmJa0oveYcLA1xmn0vcM+ZYWSjy6d1zYeGFM+wpt+Sa/DbRQYuDS+/ss7E/z/+24WftHIc2LRTzVMerrR2n+0JMHEnf8QfNi/vcFTI2bRvMXl5y7sPgczUu8XDpXpRE6DBJ3JRx6/HtaKPH4z08GDRRGUNfeKvxv5GZaKDFs48iuL3Wj+c8DNpQXyGzi3V/vOXjVMJrfPfTbzJMyHRHiFjn56rG41VdpXkwd4DE9j23c19fGHZ93hOYleItknsnY/eAOWijBWyQrM0s8RMz132907WIaNd3Pz9/TS9h+tnX6qjBeJsI51CJdAqZed6BFSuaojGN6J+1JPDhpPy2UmHR6SqsHhFOEokTt1ogvaaHEsPUju85iLRIT8GlZgcxYIuIW2TtiV/qxVJoXCx4eMuEoa5FT849f++hXmhfz8PeIzq9qkQ1xx2fLt8izCS/4tBdChY0WGb17bPhEYdfVl1Zu9FpHCyX6Lx7Yb9FAmv+665aC3/NpXqz9lA6jto+h+dipPyR8c4vmxfwi/Z+++RzJlJboErfe+uOc/PMf/f82sHUbYftP3pf0w4TvaKEEb5Hi5KIt4V/QQolha0Z2nVu1jzT/tDxfpkW6vdJjyCfDaX7fyF1pR2VapNWQ4EknnqB5ay2i9ldPz59F89c/izv+snyLPBP/vG9HP5LJPpe5c9B2Wigxaudj7ScLw6HqdfqNnmtpoYRZi3TbUvCbnRZ56Yz+qxSZINLOSxk/lg1o/8uyC+fePUvzEjMKZ7n7Cgd/Gy0y8eQTrQcLY9rbaJEhHw/v9iob2vWLVhtlT93um9196LoRNG+tRVo+GDz5FGuRulDfT07J0fuG9o05IIxQZMj9cdfYSGFVAwBAg+NdnPdkZRpPE4tu08zQykxWA0QaVsQtO7HiqZgEVWDU/AU5YRqVShV0eNoYvOIKAKBhmrTu/Min9/I0evr3NDPmzcOsBog0gIgbHs27lD2GvvNNtNDpQTL0pZJ0EgAAoLFriL3KAAAATQ8iLgAAgCsg4gIAALgCIi4AAIArIOICAAC4AiIuAACAKyDiAgAAuAIiLgAAgCsg4gIAALhCPUdcayPP83K136hNiawQAACg8arPiGtj5Pn8cv+jJcJbHssLD9GBgwAcZDAYdmS14Omb8vt4PkGLl3QDQL2pz4hrY+T5+MOfjfASrnFbLpUZ4g3AtriMfJ7Ek8k60aCQAACuVc+9ylGd5Yfi6z37J+Ha16DfXToDvcoAANAEuC1avIhlXa/g8gdXWk7p7k+yN3ctu91pWt8A+oEwLLafcTDj1h65m4vuH9NOmDh65CgxxmO0usRd+MycW5CmtJ8uLTWNpNRtqSWJxewDEZVaVRmlpHVSfrijPS8zIDlhGFeSmZsv1LmbnhsjP8pji35BKR7CfNKyM9I3pLBSc8rO7oXBRfTPpW+6U3m3kn0g4tba4273Ulonc0+m7GKrfdVlQyppnYzjGVYXe6Jbelo6qVN+UZdy6A4rNVf5rFtOTo4wq/T4zC9zWKm5yhADX+zML9L0Opnhpr26NCtop6V1srZl6DJFtwSqiFskZWuK7Fdz05ha5M73t+23SLH9FiksLGyeeS1Cd5umsMLkDhUsH6TPKygQ5kNS5pb08kKZwfYdaRG3Zm7lw/S0jq0WmeROW6TsQqm1FtE/585aJNV6i4SaWiTji1TZFvEJ982LKKR1Mndm6dLusg9ExC2i/aEgPy6PfSCi8hS1yH6rLaIYX2q/RfqzFknNSLe2j6i6qk0b2+Y0+RYJFrXIbist4u1OWyQrKyu3WUH5NZkByQURytR0skBpZeftt0hqyk2rLdJOvI/It4jeR2la7G/lW8TdX106qJzWyT+aW3BFZvh3N083U4vss94iE1iL3ClKs9YiQQNaVrVImiMtkr01o0xusH1HWkTprqh4SEHrpB9Nt7rYj6vZPmKjRZ633yL6MIVpH9kk3yIGP5XdFlEHCC0SEtKGTTtbvd7HtTLyvD439oNxG4RyhSLx15O9Q8x6ApUaJcuZa+bj0X9AP5padQpipeZUHipep32PcFZqoVfnB2id+zSdWJGF5l0DaZ2+XXuxIgshbYNpHZI8fDWs1JxfkA+v4xvozUrNkV2O1wkObsVKLfTv1ZfW8Y+sOnOx0MOnC63TI2IQK7LQYWAErUMSK7LgG+DL62j85b+auEVa39eSlUoolbxOh95WR2bkLdLNqzMrssBbpG1oW89Dbjx5H3Pn+eCEFt27d6fV3DUy522EIy2ibqbmdWy1SM8+tE5A5+asyAL5RrROz8j7WZGFDv1MLaJUWNn+g5vxOl7eHqzUHCnndUh9VmqOzJ/XIX+XlVogS0vr2GgR8q3ZrHr2YUUWyNpjdQb0I2uVlZojrcDrkNZhpeZIa9IKpH1JK7NSCyFhIbQa2VpYkQXeImSrY0UWyLZK65BEtmFWao5s87wO2RdYqTmy7/A6ZJ9ipRZ4HbJvsiILZI+mdcg+zooskCMDm1WvvqzIgrhFyJGHlZpzpEXIEY/XIUdCVmqBHD9pHRstQo7DtI6NFiHHc1qHJHKcZ6XmSFzgday1CF1sNlEH6vU+rsXI89IR6ZWqITnL8eQUAAA0AfV8H1cy8rzliPRZ7/YwVgQAAGjc6jniAgAA3CMQcQEAAFwBERcAAMAVEHEBAABcAREXAADAFRBxAQAAXAERFwAAwBUQcQEAAFwBERcAAMAVEHEBAABcoZ4jbtmJFSql8P7kp2ISWJGRtXIAAIBGqj4jrj43dtXyFsI4uPrsR7YcOF414Ju1cgAAgMZLqTfIjCPoIkkxz519+Kup7UjWcGnl583fYMMEWSlfsmjJkveWfOj9gVexpzBtrjRElzuzkOYDP/XzTJUZQk7vrk//Kxte0ft8iP9+mcE4idS/ZbGcQtHmPfmB/wrHehQPSKV5a3X0o1UZD7CBKlv+K0BdLDMYmWSxNakyY0iVttDlvaql+dZnWqkOyjdZ2t+yacbBrxbynvwIegVj1fyrBf+jhapC5rSscrSSfzVri60LKauLFrG72B06dWxxUn50vJzw/DRFSklJCck7sUXcDhpoXoIvthM3Nmst4sj278hXM7gbxC3it19meFSCb2yEIxuStTriDan5J76eOTKLLdmQZBe7wrsi60/C4LJeXl5tFKEtkuQHrMwZkvfHzVsk44J9xJG1Lf5q1nbtOmoRR45apEW8cuwfbG23COHgPuKsr1b7Fhkx8uGRDw1jRc5Fh+ipn5S4aeMlHc1XXvzPxgQ75X9d8Fe20AAAAHVm0d8W0bjj3NRQrnFvrJlw8rG9lte44vIjPx0fNem9/33tfrVafuRqAACA2qujy9z6jLj63Nh/v5DwzM5ZbdW5a8ds67573jBjB4a1cgAAgMarPp+cUgVGzV+QE6ZRqVRBh6eNIWG17MSKp2ISLMsBAAAau3rtVQYAALhn1Oc1LgAAwL0DERcAAMAVEHEBAABcAREXAADAFRBxAQAAXKFpRlzLgRBurJlAS948Jf9qN3mG3PVRQWb/xLLEERb/ii9PtYdqsJgV/7Jqv1GbElmhfebzOfXuQDoTkrzC5lXjXdbWv1q111JSzER3L/IPTeukZmvbYj41X9sWs6rh2jafT83XtvWvVo21VDWT6n0FK2zsa9Va25bzqeGqtphVjde2ja9W7W3Sckuu2bZtfXer1tq2nE+N17ZkVvV/JLHYR2q4qutGE4y4MgMhJMVMvr5QeMmWPrvrkk8d3QhIy6lD1S++37sZK5ApcYTcfJa0WC0sj0E/I+P96h1wLRYgv9z/aIkwq/LCQ+ylXXZZzGfw0nN0ecgq2vBulKO/gZb7ajVZ1cZW++CVstV3yTcxtVoN1rbsfGq2tmVmVaO1bTmfmq1t2a9W3bVNZvJxZN5fikrIv9Il/m/OqxvuWLzLltT5v7dPsQmbSE3Lfa0Ga1tmPjXbsOVmVeO17ZzDCCG3m9Rg25adT022bbm/XrO1bTmr+j2SkFZzymGk7jTBiKvSplyKHtPWQ6FQBs5ZURafrii7nTb66f7CZ8rAhyfvJyUOCY/eU1EyY4RoFVmWOEJuPvQdltUmtwDxhz8b4SWcCbZcepUV2WX9ixh++bJ89BQ2YZfFfGq4qhWKirjzdxZOp62mec4zgsyyRmtbdj41W9sys6rR2padD1WttW05nxqsbTKT+KOv0uOgKjBq4vg9h1LZRQD5UvT65q3IcQveH+rIF7Tc12q2tmXmU7MN28qsqGqtbacdRgi5I0ANtm3Z+dRk25b76zVb2za+SL0cSWR3/5qs6jrTUJbDuaI6B7OckUe7Nge3XRByhtwjO04by+pb1THu4NCVjp4GWtF79k/CmbhBv7t0Rm07CQ25X51rW40zXAs1XtUeQ9/5cLDwuuyyEysuRz4v7DM1Ij+fGq1t2VnVYG1b/WrVXNuW86n9ht2+55DLqeU31kbHvZdGvhS56s1cfeo/8d8t/8uJrHd7sEo2SfY1QY3WtuV8arxhyywSUf1tuxEcRggnHUmceRgh6ulI4qzDSN1pmhE39gY7I7p5Jlb4X3j0rq7LyEap9n86edDcSLn90dWUgbNjs8n2PfrEG9XonpLjHeZDN6wBY6aQo6exrIaqd1oqq3ar+saaCaFHxtN9pjak86nF2pbMqsZr2/Kr1Wxtm82n1ht24q8ne4eo47XtpvQTZkiuev/3n4PpRw6S7mtEjda25XxqvKplFqlGa7sRHEYIJx1JnHgYIer3SOKsw0hdaIIRV+8b2jfmgHB3ypD7466xtKk6z9tLNkpyCu9bMbaW15S1R86/+F39SN/b1eiesiDctxjHbsXRo6exuEZqfVpK1XhVk/1kYbNVDl5a2SCZT23WtmRWNV7bMl+tRmvbcj7VXdvu3QZEjviEHprJ19mzb+KoEGG17LhoPMgacjev3yFkHGO5r9VsbVvOp8arWnb3r8HabviHEcJZRxJnHkaIej2SOOswUlfIV2p6qfT4P+i3m/L5LXGJpt0c+nRANZJosF6rJY4k8391YqHxFoVoCauRzGfFv2yLv1/hhQ4li0Waf7L634skueWp9qpO3DTezTQauWlJqru25eZTw7UtN6uarG0ri1TttW19eaq3tqvm4+b7CBt8Wp+99pFAUwmd7LaMdjPaTnyF8HVbs7VtOZ+arGpjkl2kaq9t64tUk8MISZZbcnW3bZosdlvJQjqa5HZbotqHEZIsFqkGa1tIcotUs22bMi1GzVZ1HSSMZAAAAOAKTfM+LgAAQEODiAsAAOAKiLgAAACugIgLAADgCoi4AAAAroCICwAA4AqIuAAAAK6AiAsAAOAKiLgAAACugIgLAADgCoi4AAAAroCICwAA4AqIuAAAAK6AiAsAAOAKiLgAAACugIgLAADgCoi4AAAArqDUG/QsCwAALpR5JiNx1x+JsbdLk7W6HF2zUG//Dv7txodHTu3kHebDKjVFGeWKr28ZvsvQxxcrMnWGVhplgLvigQDlS11U/fxZnSYJERcAwNW0twrP/O+pxB1/sGlzan91t7k9+i8a5OblxoqaCn2l4pObhoW/VeqsRJ5xwap/9VVFNGOTTQx6lQEaq1PvDlQpVTR5hc07XsrKrSH1NyWyPNSj5H1J3/b/2lq4JcoLyi//36XdD+0sTi5iRU3CnTLF8COVf75mNdwS36Xre/9QsTuNTTYxiLgAjdjGBL3eIKSS4w+87+OFgNrwZZxK/2HSd2UFZWzaupyzmd+N2VOhLWfTjZy2onLykcpz+QY2bR2Jxy+cqThdyCabEkRcgCYhPHrPrbXv/+cMnSo7sYJe+6r9RpEwrM+NfSNQM3TZhZcjVE/FJAg1DLnro4J4BXANXZHuh8nfKRy+lVfwW/7xV46yiUbujfPKX7X2wy0lBN0TlRlN5GTDpK4irhP7r+6drjByWPy/t0+xCYBq0vuGvhT/6x1y7ZQUs2p5i2SdcO1b/uvzOa9uSPWJWpmrO7GwP7km/iY6Qgi3ozrHvZdGKugS/7e404d2e6TBKS4vvajL0rEJx8RvvpF5JoNNNFrkgvWrlOo9M3S7xPD3S03tMSPrEdeQu/bRNeL9kMSDD8ZtEPbnWquLICo/z6SYie5ekhN5fvpP0punpCdRkosDil4iSAo5y39yY80EWsITu7AwIosq+ZQkcYVqkV02vkjWbu/ZXgkS985JT6Omat4vMNJDyIVH//m7WW2NWUXYBJ+KigTJgSt574fd9304WE2yqsCo0asO77jY5K4masfGTsr3OJIk+xfdraztUBXFFXFrr7KJ6rjy719Yru7V4IvbPjxSG+JqEju/SNHrK1m+aWjKvcrCdtB39uPxJfRMn57Ik8L1D3keLRFO/ytyDkaO+MQsIIkuDvi5P/knq1tffTJVJ56Pidw/6TxvL5nk6frqcWNHRLD6CsXgped4+fyTwmxJEq48qk9+2ZJi+HcsOf7A2SnS8yRyQuA5x0CXWa/P7va3NjWO99Bw6PMu5sazljad86mC3vrtCi3kym6nXV81mFVQqrq+8h37AKpY3UkNuZ9OfabPRVZS/MuUy77Gnc7YSx96ZHzp8X+wWVi4c+h2eUFNzmzuHEzW23jWyKmq+8XtHB6NSNTcnlaT5Sdfem8myzcNNYq4STHd3jhDbwKRxE/oTJdN3ZfTEkJy/SdEQQfuJ8nOirM/TyOVNiV7bfyM9saJ8Gh6Ik8KT381ZZinsYLx7D4+XfhGH6uFDaVYOeWZnezigHza73+/Ip9WxJ2PP/oq/SdkPrTQ9j8RI4u3M2EBWwwH8HNM9l2Ma9v4iWD/P18Rb9Cyy3Zj/3Zx4eC+6w+lGvOUIffHXWOPXljAroGUgTO//u/9X8fSqExXJl0A0rLW1i00QGRj+L8HHxSaNSlm8vWF9MhIzqj+c18vVqOKR7s2z25LYhWMiV7vgl3ktKZQs3xUCJs09RAoA2fHZme924N9ICfzjPmhwWEkThfeKmAT9cTaF5c/PJr7pUiInTWTXODord9GoYbXuJGfPKT+NJvsqPwykRya+XWVfn/IihXGzpMa3U+SnxVnd55VyIl8WUkFm1Ao2vccQv6r9w198LkdNGiRP7Rn30RhGwqPfq38TbLReIf5sDhk/PTUpdnk0+TwmabjkSH3uvY1u/9ELH7bylavDGYT9qR++tDXY0+Rr0ZW7IiZu8XBVZb8spkLCg2+nCo6s07eu6prX7aHGJGdp9uIS0LHo/g01njtG1Mov26hwUmKeXLkkn8+LxzxyZbfvV9rWkyau+JHixuHYRNGrO/LT3CLk4uccrfoXkB2lonj94T1Xc7XWOd5ex08XylOKWa56iv8o56f3LX2xR05BOXUImhecuDZ5kakhhE3/tWf6EWb+Ezn6KeT+JnOO+8Yz/VqdD9Jflac3XnaRP7KKxk9tocIl3HefXbcv6NqViK0R45/GtkuiH1ALkD/36PKt6Lt/hOOxOBqXeCGzPyJrw3Zs0UJ2WXrPPbJtss+ZztGUsyfX4815mwJKDwn/C1jc7ClJefsh26MbGXMQ0P1coSxK0ip8hp25i9FJbTtPIa+89bNqbRcNTbVY8RSuiENGDOF1G+59Cpt3PKZrJvK97GPbts7twNOuGe0P+SVZsIDIo78DLrJkP3ijhwegXPCfVxy7Zhy8w7JhHZqS0vEanY/SXZWnO152pEUw+86FP8yhYRey1v99C6s6Q5NlVPvDiQXoLLh09o/IRe4aZMHsom6ZLZs4dHzF+SEaYyraGzq3H/M6B1i5xw8329gZLD5tRGhDGyqb35pGvgtN5JKkteI+y1MH11bMDs2m0diUsJ6Po29oLzOg35CGTgqPHpPhfCAiOUub4N3qDfLVZ9fh4bRQta/uI3DYwsly9RA34Ba/OOGx3rEVQb2GviZ+BpLpU35LLKn5flL4q8naYCkcddMTe8nycyKszdPjszcw8udTRiXkwQe8T1Och35/p4l+4+abk+SWM5vS/NrbjpJtydT/0kVG/+E9lr/eYCdaFd7lstGj61Cujon+XBPEk1NwibMv35JvKuQ5Yw72jdCJayxaxcb/e8QAOpO2YkVZg+LmO/ytrV6QLwfVoPaX+3XsZ5fN2z7i1s7PFJ9fBSaml7chfnfIxHXeP/v5XFVvfaG3PUv/2n00/2NE4pXVp+hh2xysD44/5Ep/dTu3QaY7jsmxdCbrzW7nyQ7K87+PDnxzJNiyHKSwEOuyFfN+oB/qc8XfyC+npZ8emTHaXp1aGN7svZPCHKBe2fh9Fr2seh9Q/naJt/ij4WdjTkTW9u68Tb54WljxFc/5Fzq4cn7R/Q3teynU585OzVKWM6wCW9eG8/WmPGJNmu/cwC4N5GjU8hbXfkhixwAP1l40G4fEtV2VDsSO9lEdbQdHaaqcchyEhtf3Ha4JVRuiifb1GT5yZee0LRubNlaC53n7b3+2inWOakKOvTCOb5O0/+STW+FurcYTS8ZySnP7J9KR3gJlb2Gnen19p9ItZrdT5KdFWd/nhyZ+cZ/7Yw0/h6352bvm8KDTuSfy3yppBj6U2Pyaek6Jf807r00oZPEGPVXDWFP8JIknOvZ/idEUoxTLnAla4OsefYBJbtsxnLhh8jG5bF84om0rGSZWR3jc8u/9DPOzVhOW1xm3QLck8j++J/479g+olRp2v9fn4s62a5US+7e7t3m2nqY2Zpe/9OH5eqP1S9u7RBkbla3mkTcF0NVJFo3JTUaOygpptu/u8StfIBNAgCAA3RFum0dNlfrtVORz3d+6MsoNtGYvXRGX63XTrXzUp4c5da6ttcsDUs991QAANw7ND6aR3eNc/y469+j+bDVI9hEI7dygKGnr6M3ZTUqxZdDm1q4JRBxAQBcp/Xg4Ed3j/Pwt/98R4v7W437boK7bxMJO77ubrtGug104NljEm53POTeJJ+fx4j0AACuhhHprb2FqmmPSI+ICwBQPzLPZCTu+iMx9nZpslaXo/MJ9/UN8203PjxyaifvMB9WqSnKKFd8fcvwXYY+vliRqTO00iiDNYo+vsqXuqj61fPPoOoWIi4AAIAr4D4uAACAKyDiAgAAuAIiLgAAgCsg4gIAALgCIi4AAIArIOICAAC4AiIuAACAKyDiAgAAuAIiLgAAgCsg4gIAALgCIi4AAEDdUyj+P2LxyaIPHpRjAAAAAElFTkSuQmCC"/>
          <p:cNvSpPr>
            <a:spLocks noChangeAspect="1" noChangeArrowheads="1"/>
          </p:cNvSpPr>
          <p:nvPr/>
        </p:nvSpPr>
        <p:spPr bwMode="auto">
          <a:xfrm>
            <a:off x="1230511" y="1418928"/>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685800"/>
            <a:endParaRPr lang="en-GB" sz="1013">
              <a:solidFill>
                <a:srgbClr val="2E2C61"/>
              </a:solidFill>
              <a:latin typeface="Arial" panose="020B0604020202020204"/>
            </a:endParaRPr>
          </a:p>
        </p:txBody>
      </p:sp>
      <p:sp>
        <p:nvSpPr>
          <p:cNvPr id="7" name="AutoShape 2" descr="data:image/jpg;base64,%20/9j/4AAQSkZJRgABAQEAYABgAAD/2wBDAAUDBAQEAwUEBAQFBQUGBwwIBwcHBw8LCwkMEQ8SEhEPERETFhwXExQaFRERGCEYGh0dHx8fExciJCIeJBweHx7/2wBDAQUFBQcGBw4ICA4eFBEUHh4eHh4eHh4eHh4eHh4eHh4eHh4eHh4eHh4eHh4eHh4eHh4eHh4eHh4eHh4eHh4eHh7/wAARCACEAf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OuNXgg1aPTmimMjgEMq5UZBIz/AN8mtGsu7vryLWo7WLS3mhZQWuBwF68UAPh1iGaJJYrW9dHUMrCA4IPQ07+1E/5877/vwapeDdY0vUdDs0s9QtZ5Y4VjljjmVmjdRhlIHcEEfhW5QBQ/tRP+fO+/78GsrxDPqd4tv/ZU15YtHIGk3WhYSLkfL7dD+ddJRQBwzp4s2R7dTn37CHP2QgZ2gDH45JP0plxF4vZZPK1iYM4AybI4X5mJwPoVHttrvKr319ZWMfmXt3BbJ6yyBR+tBUYuTtFXZx7weI7i2kjuNWvYpDPvR4LMgrGPMwvPf5o+f9io5I/GQDpFrEm3btjLWBLdMbj6n+ta914+8F2zbZvE2mKcZx54PH4VSX4pfD9nKDxTYZBxnccfyrN1qa3kvvO6OU46avGhN/8Abr/yI9R/4ShtQ8zT7yZIXVd3m2jHawQgkD0LYOKsaPJ4ihvLaTUrya4hRXEyR2RHmE/dI9MDr6mp7X4heCbqURQeJ9NZyMgecB/Oty01LTrzH2S/tZ89PLlVs/kaqM4y2ZhWweIo/wAWm4+qaI/7UT/nzvv+/Bo/tRP+fO+/78Gr9FUcxQ/tRP8Anzvv+/BqzZ3Ed3brPFu2kkYYYIIJBBH1BqaqOhf8g8/9d5v/AEa1AF6ory4jtbZ7iXdsXGcDJ5OBxUtc3e3OsfYLxtTtrW2gSWPyn83qvm4yfTjafxoA1f7UT/nzvv8AvwaP7UT/AJ877/vwavg5GRyKKAKH9qJ/z533/fg1BqN/JNYTxWsN9BOyERyfZydrdj+da1FAHCQQeKwFM2tXUhSQMAtkVBXnIPr1X8j61KE8SyrdpNqVyiyWvlQmO0O6OQqQXz35wQPau0d0jUs7KoHcnAqncaxpNucT6nZxH0adR/Wk2kXGnOfwq5yZi8WQlUttYuJIgSSZrIlzllIH5Aj8addr4pNnaeTfztdxoyzu1oVV8tkEAdMD+VdAfFXhoE517TRg4P8ApC/401PFnhh/u6/pp5x/x8L/AI0uePc2+pYj/n2/uZiW58WCRTcalIVE6udlieY9zErz3IKjPsfWum/tRP8Anzvv+/Bp8GqaZP8A6nUbST/dmU/1q2CGGQQR6iquYShKPxKxR/tRP+fO+/78Gj+1E/5877/vwav0UEme+rQxo0klreIigszNAQFA6k1oVS1//kBah/17Sf8AoJq4v3R9KAFqteXsVq6RsksjuCVWNCxwMZP6j86dqLXUdnI9nGss4xsRjgHnnn6ZrEg1GaHWtJi1trSzu7uC4jiiEuS7hkbavqdoJ/CgDT/tRP8Anzvv+/Bo/tRP+fO+/wC/Bq/RQBnSakrRsq2t8rEEA+QeDXMyN4sOXW9kQLGoWMWjHcw2g5Pvh/xYeldvVPUtV0zTU36hqFrar/01lC/zpNpblQhKb5Yq7OOtV8YragyahL50qR+YrWrERkKm8L9SH5/2h6UeT4uW1hiTWJiwCiVmsmJICqDg+pO8/iK1pfiF4IifY/ijSw3p54NVj8T/AIfj/ma9N/7+VHtqf8y+87o5Tj5bUJ/+Av8AyK15b+JRPe3FhrF4jTl/KjlsyyRAl9uPXAKf98mpUXxK0d6lxqNywkTFvssipQ785J+mR9DT2+KPw+U4PivTemf9ZTofib4BmfYnirTSfeXFHtqf8y+8byfMEr+wn/4C/wDIp2h8Z/u2uNQOMHzEWzbJOVxg+nDfg2K6DRr66t9Mhh1Jby6ulB8yVbUqGOTjj6YFXdM1jStUQPp2o2t2p/55Shv5Veq009jgnCUHyyVmUP7UT/nzvv8AvwaP7UT/AJ877/vwav0UySlBqUMlxHAYbmJ5M7PMiKg4GTz9Ku1Rv/8AkJ6d/wBdH/8ARbVeoAyfEOvWuitbLcw3MhuN+3yoywG0AnOOnWp21WHzpYlt7t2ibaxSEkA4z/IioPEOsPpTW4XS7u+83fzCuQm3HX654+lcbL8VvCOifELWPCmv340u8SWKSJ7gYjlVoUPDduc9aAO5/tRP+fO+/wC/Bo/tRP8Anzvv+/BqfTr6y1G2W5sLuC6hYZWSJwyn8RVigCh/aif8+d9/34NH9qJ/z533/fg1dldY42kc4VQWY+gFeO3v7QvhSDVJLSHTdTuokYqZ41GCQew61jVr06KvUlY9LLsnx2ZOSwlNz5d7dDu/FDavfC2fRbq80+SHeWDWhZZCVwufoTn8KpIniVoL1bjUbh3kC/ZilmV2YYE7vXIBH4mvOdY/aBu5Cq6H4Tnb5jlrmTAI7YA9qxrj47+O8fJ4Zs48jg5Zh1rhlnWCi7e0R7tLgbOJpNxjH1lFfqetWh8Z/u2uNQIHlfOgsmJ35HOfQfNx6EV0Wk31zBpsEN/He3N0iYllFsVDn1xXgP8Awv7xnEw8/wAM2xAHzY3ck9Ks2/7RGtRuTfeFR5ZPBVyCBxTjnGDltM1fAOdJXUIv0lH/ADPf/wC1E/5877/vwaP7UT/nzvv+/Bryax/aH8LGFDqGnanbuTyBFuAqx4E+PHg3WJ0029vLi1u5J5FRp49qkGRtoz2wu0V30a1OvFunK+23nf8AyPIxPDObYZN1aEkl+h6j/aif8+d9/wB+DR/aif8APnff9+DVO21iC98Rw21leJND9ld5FTkBtygHP4mtuuipTlTtzdTwUytZ3sV08kapLG8YBZZEKnBzg/ofyqzVGD/kPXf/AF7Qf+hS1erMZWkvraPUI7BpALiRC6r6gf8A6qS/N+Jbb7GsTJ5n78OcfJg8j3zisjUI428e6U+071s5+RjoSvB7/T8a1b+3uZrm1eC8MCxuTIgGfMHp/n1oA/J/xrq2raX8SvEk2n6ld2Mw1e6Ja2naPnzm6EEV3/gX9p74teGHjSbXBrVqnBh1BA5x6BhgivNPiSGHxE8Shm3EatdZOMZPnNXP0Afot+zf+0tpvxT10eF9T0dtI1xoWlh8t98M4UZYKeoIHOD7173qN5bafYzX15MsNvAheR2OAoFfnv8A8E+fL/4X42+He39kXGxtudhynPtxkfjX278a9LvtY+GmsWGnjdO8OQo6sAQSP0qKknGLaOrA0IYjE06VSXLGTSb7Jvc8W8efGzXtev5bHwix0zTkJX7SVzJLz1/2RXDNp97qknmare3d8xPWaZm5zzwaxvD8ipE0DgK43B0bhgR6/pXZWk8bIzKQfUjtX5hm+aYuc2mz9vx1KnkVP2WBpqNuvV+be7/IzxoWnW6lfs6K27Bwowe9PXS9N8tV8sdOmB6//WqzdJIysQyjPJVewNUPss5l3ZYYGB6fj/ntXiRnOSu5nDSr1sQuaeIaY+TRtPk6Rp04UKMHj/61Vv7E+zuJtPupreTOQ0UrIV47EVdiguNgDfK5G7A9u5rQZmiiJ+6q52k9accTVpP3JkTzLFYeSVOtzX0t0E0H4i/EDwwsccOrHUYFOfs1385x3AbrXu3wk+J+n+OYpLWS3Nhq0CgzW7NkN/tL6ivnHVJot75A6bgR1x9a2f2fdL1TVvira6npyutnY7nuZuQpUg/J75OOK+0yHNcVVqKnPVFZzkuBx+W1cVVpqnOMXLmStr2a2d9u9z63qjoX/IPP/Xeb/wBGtV6qOhf8g8/9d5v/AEa1fcH4qS2V9bXjzpbyBzC+x8djXnf7T91GvwF8bxx3CrPFpbMQrYZckbT7dK6vwjHGupa9JGpXffnI4xwMZGPfPXvmuP8A2obO1T4EeOrxYUE8uklXfHJCn5fyyaAPzm0P4mfEHRG3aX4y1u39vtjsPyYkdq7zQv2ofjJpQRW8SrfqpBP2y3VyfbPFeU6d4f13UXC2GjahdE/88rZ2/kK7HQvgh8WNaCtY+BdYMbEfvJIfLUfUtigD6p+HX7Vl7rngmS41Pw5ENcjuPJXyXIhlXAO/nkHnGKdd/Er4k6/Kzpq0ekW74wlvGNyj6nn3rD+GX7Lvi/SPBEr6pqdlb6zJP5sdorb0RcAbSw4yT6dKvXfg74g+GCI77w5NfQq2xZbX94p9D618vnkszV/q23kfq3DtHJnlsHQ5HievPa9/JS0+4he3vrtQ+s+IdXu253h7hgNuTngGs+XTdIhctLG8zjtI5Y/SrU2pGB2GoWF9ZPjkS27AZ6/0qo93pMqlRfRkEENvyDyOa+CqTxzk/bOX4nsUFjk/3zml/dWny5dCIR6Cu6NbKEMMHlehPPNSxxaDtCrp8EmRlm29D/k0jQaTvLJfW4zjB3jBxTI7fTFTLanAjFtxG8cDnH9Kz5k18UvxOy9OUb81T/yYlTTdKkHmQpJDvbGElKlfyPar1rHrlhIJNH8U6pbsoBVftDMvT0NVIrzQ4QxW9jPzDOPmz1/x/SprbUpJWSPTtK1G7fG4bLdiCf8AIrahUx6l+4cvxOSrLHyuqXM1/fWn/kysbNn8V/iN4aUfabyDWLZSM+emHx9RXsvwq+LOi+OS1osMljqCDc0LnII9QfrXh9n8P/iP4nYQrojadalsGS6OzAPfHWvYvhD8ILPwVMdRvLw3mouu0svCKOpAH4CvvsmlmTS+sbeZ43EdLIVgW63IsT09n/7cl7v6no+vf8gK/wD+vaT/ANBNWmdY4TJIwVVXLE9AKq69/wAgG/8A+vWT/wBBNJrriPQL5yMhbaQ49flNfSn5SW4JY54VmhcOjDKsO9fL37fHiO50PRfAXiLQ7xVvLDXGuIJEbPzImefbsfUGvozwUXbwnphkKlzbru2g4z3689a+Xv8Ago1ZWtl8P/CcVrAkSf2pLwB/0yoA9M+HX7Tnwt8UafZC/wBci0TU5Y18+2vAUVJMcqH6EZ6GvW9Q17R7HQJNeuNQtxpiR+ablXDIV9QR1/Cvx8hilnmSGGN5JHYKiIuWYnoAB1NfTPh7wn4+8L/BLTG8Rf23aade6g5XT7pv3UQCgxuF6puDNwf7uaxxFX2VJztsexkGWRzTMaWElLlUnq/RX083ay8z1f4kfH3W9VlksvCSNpdjyPtLjM0g9R2UfrXjl/eahqlyZ767ub2Vv4ppC5P505Ahh4w3Pfoa3vDv2RWUyIGbIxn1r4nG5jUac5a+R/ROFwGCyPDtYSja33v1e5z8enXL422rn1+Spn0XUFAH2RlB6bhjNeiR39tDG2UQrnbuz3FUptasZk5Gcrhty/57V4SzXESfu09Dy6XEmY1ZPlw2ne9zhX0y4Qtuh2Y/E9KbJYyJxIqj5c/hXXS3VpJcxyGON4cgugbaxA4OD271f1668FTaO40nQL+11KRQqXE+oeYq8jOFA54yK9DD4iVSLc2o26anqQzeteCnTeva2nrdp/cmcLYzXenzLPZ3VxaSZBDwyFD+leu/DX4469olxDZ+JZH1fTGYKZm4niz3z/EBXkl3FliqvuIPSoJCFiw3qQeelehhsXVptShI3zDKsHm1L2eKgpX+9ej3R+hEbrIiyRsGRgCrA5BHrS1xvwRXUY/hV4fXVBILkWo4k+8Eydmf+A4rsq+3hLmipdz+YMbh1hsTUop35W1fvZ2uUb//AJCenf8AXR//AEW1XiQOpAqjf/8AIT07/ro//otqz/GbskOm7Sw3X8akKcZGGz/KqOYteIb7UrGGJtN0tr92LbgHC7ABkfmcCvif9rSe3Hx11lblo428i2+VmPI8lcHivtnXpdZjWH+x7WCdiW8zzX2gDHGPx/rXxJ+1vHA/x31lrmGAv5FtyZcceSuOKAOF8K+NdW8LXaXXh/xBNYOhyFSZvLP1Q8Gvvn4N+K5vG3w20fxJcRpHPdRHzQn3S6sVJHsSM/jX50eTYf8APC3/AO/9foD+zQtuvwM8LLaqqxfZW4VsjPmPnn65oA6P4kTSweCtTeFgreSRk9q+MPCEElxdbR90ue2c19f/ABruPsvwx1qfcylYMAqOQSQP618leCA64cfdJH1A/wAK+Q4rm40lY/X+Ab08nxNRbuSX3L/gno2jafbrApMW44B/z6Vf8iJRwu0biQB0H/16itSPLDRY3FRz0J9P8+9TKPkA5LZ7dPzr8knJtttn5lmeIxVXFynOo9xhtLZiD5as2Mjjp9aZJp1pKQXhQjowwCV9qljUgOWA4Gen+c0sbgBixwR3o5pdGYRx2KoW5ar+9nN6xpNskLGO3Q8HAI+7+P5V57r0UFrPHJGqq8bhhgehr1nViohfgFcck9+teT+KwpuwqkHc2Cwr6PIqtR1Urs/aOA8dWxlO1aV7H214DkNz4Q0q8kjRZprSNmIAycj2rcrG8Cwi38GaPArbhHZRKD64UVs1+ywbcVc/FcZy/WKnLtd/mUYP+Q9d/wDXtB/6FLV6qMH/ACHrv/r2g/8AQpavVRzGReQ3Z8VWM6Qq1qLeRZZCoyjcbeevOT+VFxHp0usQTPqJM0bHZF5vHzIQQB9OfqK1zjBz0rnVm8MtrEKrFGbo4EbeWcdGP0/hb8qAPgt/2a/ih4z8aazqVlpMNhpd1qNxNBdXkwUPG0rFWUckggg1614I/Yn0mAJN4w8VT3j/AMUFhH5af99Nz+lfVvhsqfD2mmPGw2kW3A4xsFX6AON+GHww8FfDewe18KaNFaPIMTXDnfNL/vOece3SuyoooA8v+IXwX8O+JbmfUtPkfSNTlIYywj5GP+0v+FeY6p8HvH+jMRpqWOqRA4V4pNjkdckNX09XmHxI+OfgLwRJJa3WoNqN/Hw1rZDzGU+jHoK83F5ThcVrUjqfUYHi/MsLTVGUlUguklf8dH+J4zceGfiBbN5c/hK/CruyY0DDH1HWoUsPFuR/xSmrHILY+znkf5NdQv7WWiM/y+ENT8ojIb7RHn8qnX9rDw15bNL4X1ZSOwkQ15MuEsE+rO//AFzUl7+Fh8nJfqctbeHfHd780PhLUwe29Av6mtaz+F/xL1RVMtla2CNwTPcDcvvgVox/tZeG5CrL4W1byz/EZEz+VdD4Y/aY+H+q3UdtqC32js5Ch7mPMYOe7DpWtLhbAwd2myHxpWg70cPCL9G/1IvDvwAhM6XHijXJLtQf+Pa1Xy0+hY817B4b0HSfDumR6bo1lFaWydFQdT6k9zVrTb6z1KyivdPuobq2lUNHLE4ZWHsRVivaw+Do4ZWpRseFmWe4/Mko4io3FdFovuWgVR0L/kHn/rvN/wCjWq9VHQv+Qef+u83/AKNauk8goaPFqUFzqoNvEpa53QOy7VdPUkc+34VU1WDVL3S7211u1sZrKRolEbDcHHm87h0Py7ePrXTSSJGm+R1RfVjgVj6lqmn3mnzx2t5DM8ckW8K3IzKAP1Uj8KANO0srO0Xba2kFuPSKML/Kp6KKACiis/xDrek+H9Lm1TWr+CxtIl3PLK+B+HqfagC3PbW9wu2e3ilHo6Bv51n3Hhrw9cf67Q9Of62yf4V4x4m/am8DabI8em6fqmq4OFdEEaMfYtWTH+1jopZt/g/UlHYi4jOaTSe6NYV6lP4JNejPcX8EeD2cM3hvS8/9e60ieBvByNuXw1pgOc/8e614uf2sPCqRb5fDWrrgDIDIeaG/av8ADHlq0fhnVmJGcF0GKn2cOxv/AGji/wDn7L/wJ/5nusPhvw/CQYtD01CMY22yD+nvWjDBDCP3MMcf+6oFfNo/a30Nldl8H6mVRmU/6RH1BrrvBv7Sfw91+6htrp7zRpJeFa7jxHn0LDgVSSWxzzrVKnxyb9We0UVHbTw3MCXFvKk0UihkdGBVh6gipKZmUtf/AOQFqH/XtJ/6Cak1GO4l0u4jtXCXDwssTHoGI4P51Hr/APyAtQ/69pP/AEE1cX7o+lAGLZLr0OhWqNHam9EY89d3G/PIHbGM18yf8FAbPXdR8DeCrKS0FzqM2qTKIbVS7M2w4CgdeK+r7u8tbRN1zPHEP9o4rLzpeq69pd9H9nu/Jt55LaXAbYd0all9OCRn3oA8B/ZV/ZssfBcFl4y8ZwrdeJWUS29qwzHYZHH1kx37dvWvonxFo2m+INHuNJ1a1S5tLhdro36EehHrWhRSaTVmXTqTpzU4OzWqaPlD4i/AvxH4fne68NiTWdO5YIvE0Y9CP4vqK8tkkms7horqGW2lXqsilWBHsa/QGuV+IZ8DWOlNqPjOHS1ts7BJdRqWdj0Ve5J9BXi4nJadR3g7H6blfiXiKUFTx9P2lvtLR/NbP8D4q/tBwzKJMqQVHNH25QeJAAR0z1Nd9rfxP+BY1Mx2fw7u7y1MkYNwjeUMPGZAQpOegro/D/jr9m8u7T6IbF45PLb7XbOyhvl75P8AeFcP+r8u6Pe/4iTlKV1Rnf8A7d/zPHBeTS5YKzjkfIhOKA1w/wAq20zg8YETf4V9m+EPEHw01iIW3hu+8Pzhcr5UIQEEEgjBGc5BH4V1kdjYocx2dsp9ViUf0rdZBH+b8Dgl4oUU3yYX/wAm/wDtT4g0Pwd4v110TS/D1/KDwJDEUT8S1e2/Cr4Crp93Dq/jOWC7ljO+Kwj+aNW9XP8AFj06V70OBgUV3YfKaNF8z1Z8/m3iHmOOpujQiqUXvbWX39PkkCgKoVQABwAO1FFFeofAFG//AOQnp3/XR/8A0W1LrFlJewRpE0KvHKrgyxBxgdsf1pL/AP5Cenf9dH/9FtV6gCrqy3zabMumyRR3hX900gyoPuK+Gf2t21NfjvrIjaAr5Ftgkgf8sV9a+2NY0/VrqVTaat9mQFjgR8jIAA9+cn8q4HU/g74X8U/EbWfFXiZZNRdnhihtj8saBIk5OOWJNAHw5oel+LNdvksdG0839w5ACQANjPqQOPxr9Bfgf4Z1Lwf8LtF0HV5EfUIIma4CHKq7MWKg98Zx+FdHoWg6LoVuLfRtKs7CMKFxBCqZA9SOT+NaNAHBfH+O8m+FmrQ2SlnZBvx/dBBNfKnhC4hhCsHOSOEHr2r7ivbaG8tJbW4XdFKhRx6g14vqP7PHhsXUl1a69qFhbZLOnykKP949BjNfP55lVTHRSgz9H4Q4kwGBwNXB4xuN3dNJu+lrO3pocXZ6hatCN0yEr6EYUj+laCXNs3IkTAxk5ryz4iv4F8N6hc6ZoXi7UNZu4VLSiCIeUuATjf0PKkfhXFL4rvYZG/eXA9DuBJ5P+FfE1OCcX9lnNicr4cxUnUjjbX6OMv8AI+iEnh/dqzDdvIpxmjO4bwgxnn1r54/4TS+U5Wa5yM4JPrT7Xx2GllXVry/gijUPI0ShztOeg9flrH/UvHX3Rw1eHcjerzBW/wAMm/yPZfEmqW627rEyyN90BemK8zkWS/161iRMvLMqqoXJHzYHFes/CvwZ8N/HcMsNp42vrjUImAltmAglX6Kevfkelek+EvgX4d8O+JrXXIdSvrl7V98cU2CM9smvoMr4Xr4SScmj7HJ+JMhyPDTpUKjnJJ2916u2h6boduLTRrO1VQoigRcAYxhRVyiivu0rI/IJzc5OT6lGD/kPXf8A17Qf+hS1eqjB/wAh67/69oP/AEKWr1MkD0rDOsRnWI7YaPdlnxmcxAbevXv61uUUAY2k3r2+l2lvLp9+JI4URsQ55CgGp49WSRdy2GofQwcj9au3MK3EXlszqMg5RsGqOh6HZ6OZfsjTt5oUN5shf7vTrQBJ/aY/58L/AP78UyPWEkTctjfn28nn+dXrmFZ4jGzOoJByrYNUdH0a10uaea3aVnnChy75+7nGB26mgDw34z/8Ly8XTS6X4a0N9H0TO3ct0qz3A9WIPyj2FeHS/AH4q3EDMugIzOTktdLknPOa+9apWNrBo+leRbrK8UKswBO5j1OPegD4aj/Z/wDiosahvD8YwOf9JSmj4B/FKaEmPw/Gcgj/AI+Ur7VvtfCwsn9k6o6vCWJjhyVyqnHs3z4x6g+lSeD7e1t7GdLW3vIFExDLcn5icAkj25oA+Jrb9n34rJCqt4fjyP8Ap5Slj+AfxSkTcvh+PHTm5SvvGVBJE0bZAZSpwcHmqGg6NaaLbPb2ZmKO+4+ZIXOfqaAPkb4a+Bf2iPAE0TaBZKtt5waWymuleB178dj7ivqDwd4j1vUdISXxB4Xu9LvhxJHGwmQn1BHb61080azQvE+drqVODg4NUNA0Wz0W3kgs2mKyPuPmOWOcYoAf/aY/58L/AP78Unh5i2mBijITNK21hhgDIxGR9CDV6VBJE8bZwylTg4ODWd4f0Sz0OCWGyMxWV97eY5bnGOM9BQBoyIki7ZEV19GGRWVqOmWsGnTfYrFBITGSI0+Zgr7v6k/jWvRQBnSasqLuOn6gRkDiA9zilGqKRkWN+R7Q0us6TbatbPb3TzrG6FGEUhTj8PpU+m2cOn2aWsBcopJG45PJJP8AOgDH8QeIL2w02S407w9qOo3AwEhAEeSeBlmOAM18vfFHwJ8dPiJrR1DWNHjW3QkW1nFdr5UK+w7n1Jr601XTYdRgMM0kqqylTsbGQetSaZYw6fZra25cxqSRubJ5OaAPhC//AGf/AIqeSG/4R+MhWBP+kpVj/hQHxU/6F+P/AMCVr7n1Sxh1Gye0uC4jfGdjYP50X10tmsGYpZfNmWEBBkgnufYdzQB8I3/wB+KYtWP/AAj8fbj7SnPNSp+z/wDFTYv/ABT8R4HS5SvsjVNR/tWBbS40PVhHvV90agA4fb1+vP0rf0ZUj0izjjjkjRYECpIcso2jAPvQB8If8M/fFWG1uS/h6Pl3YAXKHIJ4qaD9n74qLAqnw/EeO1yhFfc+s6Zb6tZi1umlWMSJIPLcqcqcjkds1PY20dnZw2kO7y4UCLuOTge9AHzT8GdO+OPw6ZbO98PnVfD4+9aG7TfEPWIn/wBB6Gvoi11dpbdJJNL1CJmGShi3Y/EHBqbXNLtdYshaXZlEYdZAY3KnI6cip7C1jsrOK1h3GOJdq7jk0AZmsX5m0i8hWwvt0kDquYcclSBWyhBRSCCMdRVLXdKtdZ082N4ZREXVz5blWypyOR9Kn0+1jsrOO1hLFIxgbjk9c0ALc2tvcrtuIY5B/tLnvmsydbfTNStPs9m3lJbyptgjB25ZCPpnB/KtmsTUfDNhfsxuJLohl2kCUj+9/wDFmgC5/ag/58L/AP78VVudddbSWW00jULqZNwEIjCliMjGScDp3rSW1jWwWzVnEaxiMEN82AMdfWq1lpFpZ38l7CHEsikOS33skHJ/IUAeTeLfFvxzk85fDvw/sLOLftilurtZHILoFYqOOhY49hXjHjL4a/HnxrqNlqHiW0+2yQTBgguUEcaiZj8qjgfLt96+wtY0u31S3aC5aUIy7SEcr3Bz9eKl02zh0+zW1g3lFJI3HJ5JJ/nQB8Hr8AfimHER0CMMPs7c3SdFgaM/+PVNdfs/fFSSO9VfD8eZZ96f6SnTMf8A8Sa+3rjQrSe+ju5JJy8bBlBfgHcG4/ED8Kn1y+bT7Bp0srm8bO0RQDLHg0AfD9l8B/iorQXMGheWwvxcB1ulVgnnu/UHrtYcVtp8P/2ioYLazkvdU+y4RSn9pjqISp5zn7+K+t/Bt1BLp72sFjfWYtm+ZLtcPl/nP/oVW9a0i21ZY0umkCx5wEbHJxz+lAHzR4Yg/am8OwCG3hg1OEM4Ed/MkmF2ptw3B6769H8F+LPjMmpSW/ivwJaXFqJSBLZXSq6oX4O0nBwuCe+eK9hrNtNFs7bWZtVjMvnyqVYFztwSCcD1yKAHNqqqpZrG/AAycw0kerLIiutjfkMMj9x/9erl5bx3drLbTAmOVSrYODg1HpllDp9ktpbgiJWZgCc43MWI+mTQBQlvPP1Sx/0a5iVHdnaVNqqNh6mtisbWPDtjql59quXnD7VACPtHykkcd+T/AErXhjWKJIlztRQoycnAoAyNa0OXUZUdNXvrUKzMUjYbTlcY/Dr9afBK9jeXqvbXswlmEiuqbhjYoxn6g1rU2aMSxNGxYBgQSpwaAKCasrZAsNQBBIwYOePxp39pj/nwv/8AvxUOnaDZWOpy6jC9w00u7d5kpYfNtzwf90Vo3MK3ERjZnUEjlWwaAKCawskRkj0/UGOCQvk8/wA6+b/jtpnx78eTX9lpuivpXh3yGWK1jvFWSY4PMhB57cdK+kdI0a10yaeaBpWefG8u+cke3art3Al1ay28m4JKhVtpwcGgD4Ot/wBn34qLPNJ/wj8W17YIuLlOuH/+KFWLz4D/ABQXdIdATbj/AJ+Uz1NfdNnBHa2kNrFu8uGNY13HJwBgZNc5r99b6haQQ3Gmaq0ZkMmIo8MCkmwZ9s/N7igD43/4UB8VP+hfj/8AAlKoX/7PfxWP2n/in4v38Sxp/pSfeG88+nUV91eHr5Z4RaR2N5apbxKq/aFwSMlR9fu5/EU7XdDstZMJu2nHkklfLkKjkg8469BQB8RRfAf4v2moNe2Gjm2uFuo5YpYrxUdQpbJBB9xX0V8JNa+MGltDpPj7w4b+2I2x38MyGZMf31/i+o5r2asu+0GxvNZh1aUzi4hRUULIQpAbcMj60AS/2mP+fC//AO/FM/tdPNMX2G/3AA/6n/69aVZSaDYr4gOtgz/ajnI8w7OV29PoKAJdPZ5tTubo280UbQxRr5q7SSpkJ4/4EK0KKKACioZrq3huIbeWZElnJESMcFyBk49eKxbbw5PDqf2xtcv5R5hfy2YbeXLY/XH0oA2/tNv/AM94v++xR9pt/wDn4i/77FZ3h+xtDoWnlreN2+zR5ZlBJO0ck+tXfsFl/wA+kP8A3wKAOZGveJoUgE2kW0zSZ8wxTD93xnkd+uMd8Gga/wCJFlaP+xreUDJ3icKCAG4GfXCj/gXtXTfYLL/n0h/74FH2Cy/59If++BQBzTa94g/s/wC0HS4Y5PtBTyt+47ASA3HrwfbNWW1zWBDaN/Y8W+TmdRcA+V8+0j3OCGH0b0rc+wWX/PpD/wB8Cj7BZf8APpD/AN8CgDnJtc8SR6g8KaTaSQM2I5hcDgbmGW9OAp/GmxeIPETSFP7FgwGI3tMF4DAZ/LcR9BXS/YLL/n0h/wC+BR9gsv8An0h/74FAHLxa94mktpt2lW8MkcabTvyHcmPdgZzwDJ9dopbjXPFGF8nSbMZycmbP93GQOc8n/vk10/2Cy/59If8AvgVyXxf1a28J/DzVdag0+2lniRUiR1wCzuEz+G7P4VM5KEXJ9DowmGqYuvChTXvTaS9W7Fm28Q6/I259FhSLzdgbzxkrnhsemK3NF1CS50uCfUVhtLp1zJCJAdh9M18jeAfi7rGi39hDqK29zpttAYTE6cY5IJxyTnjNfW+jJY6hpFnf/YYE+028c23YONyg4/WsMPioV17p7nEXC+MyGcVXs4y2a/rcvfabf/n4i/77FSIyuoZGDKehByKr/YLL/n0h/wC+BUPh9VTTdqKFUTzAAdv3rV0nzZfpHZUUszBVHUk4FQ6heQWFlLeXLFYYl3OQCTj6CsGfXtL1rSp0tWkcAwlg8ZAIaQAdfoaAOg+02/8Az8Rf99ij7Tb/APPxF/32KZ9gsv8An0h/74FJ9gsv+fSH/vgUAc5d654jtmkKaVbXamZxGEnAOzL7SfwVD/wOmtr3iRbkxrpFvNGWwsnm7ABuPJB56bT+NdL9gsv+fSH/AL4FH2Cy/wCfSH/vgUAc1Jr/AIhOn3lwNJiikicCGMyBmde5wPwH5mpm8Qau2nR3EOkxPK0kqsnnj5QhwG992DgfSt/7BZf8+kP/AHwKX7DZf8+sP/fAoA5271vxDHqpgt9KtZLT+GZpwM5UEcDpg5B+lVpPEPiaOwcjRoJLrKhQsuFOUyWyegDcc/Wuq+wWX/PpD/3wK8x+MHiTSfD14llJJDFcPCJII48KxO7G3PbI9qipUVOPMzuy7AVcwrqhSWrOtuta8QR3V4tvpttPEkjeSTKF3IFJXB7knj2zUC6/4nWYRto9rLudgHEu1UUZwSffjp61r+HbjSda0uO+tbeB1YAMRFgZx2yOR71o/YLL/n0h/wC+BVJpq6OSpTlTm4TVmjI0fWdTub9Y77T4rS3MRZnMwJD7iAvvwAc+/tW39pt/+fiL/vsVH9gsv+fSH/vgUfYLL/n0h/74FMgk+02//PxF/wB9ipaytcsrNdEvmW1hDC2kIIQZB2mtRfuj6UAR3FxBbqjTyrGHYIpY4yx7UyG+s5oUmjuYmjfO1t2M4OD+tOvLS2vEVLmFZVVg6hux9f1NZzafZR6vaQrax+WttOQpGQCXjJ/UmgDS+02//PxF/wB9ij7Tb/8APxF/32Kj+wWX/PpD/wB8Cj7BZf8APpD/AN8CgCT7Tb/8/EX/AH2Koa/fXUOnF9I+zT3XmJhHkABXcN3/AI7mrf2Cy/59If8AvgUfYLL/AJ9If++BQBzMuv8AiPdNGmkQL5bgI/m5EgwM49OSetJc+IvEiQyPDoELtkqii4GSctyfbAX/AL6rp/sFl/z6Q/8AfAo+wWX/AD6Q/wDfAoA5+71jX4L5khsba6hkiQxsJAoR9p3hjnpnGPrUVzrnihrCKa10myWf7RIskMlwOIgPlYHuT6e9dL9gsv8An0h/74FH2Cy/59If++BQBjeGdd1HUJ7iPVNNTT1iwFZpQd5wD/X9K3ftNv8A8/EX/fYpn2Cy/wCfWH/vgUn2Cy/59If++BQBJ9pt/wDn4i/77FH2m3/5+Iv++xUf2Cy/59If++BR9gsv+fSH/vgUASpPC7bUmjZvQMCakrLuba3h1XTmigjRvMkGVXH8BrUoAzn17R0OH1K2U4JwXxwOtXDcW4JUzxAjqC44rPbw3oTHLaZbseeSuTz1pbGztZL7UWe2iY/aByVB/wCWa0AN17ULyC3ibSY7a6lMuJFeUKAm1jn/AL6Cj8axf+Eh8SeWJDocIJ4EfnAkn5Tz6Dlh+Ge9dP8AYLL/AJ9If++BR9gsv+fSH/vgUAcvL4i8TLH5i6FA3Hyxif5id+Bn0+Ubv+BD0NTXOteIo7h1h0+1nURxFcy7QWKsX59mCjHvXRfYLL/n0h/74FH2Cy/59If++BQByp8QeKI3lzotvMPN2xKsuDs3MNxPT7u0/iavWut61JdxxTaXbxIVk3uZxgEL8uD/ALRx9M1ufYLL/n0h/wC+BR9gsv8An0h/74FAHPSa74gbTpZoNHgFysqBIHnA3Iy5zn1UnB+lRw674jYwvLpVqqPjeqy5ZPmAJP0BzjrxXS/YLL/n0h/74FH2Cy/59If++BQBzJ17xE1sJhpUMb/aNvlGQEmMLIc9eMsIx7bjRJrvidbtV/sq08kY3FZdxb5j0/AA8+tdN9gsv+fSH/vgUfYLL/n0h/74FAHMJ4i8SGz81tBhWUxllTzwfmx90+nP+HWuohuoWhRpJoVcqCw3jg9xSfYLL/n0h/74FH2Cy/59If8AvgUATxyRyZ8uRXx12nNOrOsoYodbvFhjWNTbQHCjAzulrRoA5/xFJt8T+HkG0kzS5+UEgeWeR6c+lLa67qE2pi0fw9fRRGR189sbMA4DfQ9abr6K3izQH8lmZWm+cRk7Rs/vdB/Wt1biBn2LNGWzjAYZoAqeHST4f04lSpNrFkHt8oq/VHw//wAgLT/+vaP/ANBFXqACiiigAooooAKKKKACvDP2xryOPwRpdmLjZLLfbvKDYLoFOTjuASP0r3Ovnn9rizN9rnhW3Ck7luM49tprz81q+ywk5+R9ZwNCMs9oOT0V390Wz5qIZCA6kZGRn0r7i+At1dXnwm0Ga7cvJ5BUMWySoYgZ/Kvkz4kaXFY3URjXbtjRcV9W/s8x7Pg/oPzbt0TN0xj524968LhrFfWbzWzR+jeJWIhicmoVkt5/+2s7+qOhf8g8/wDXeb/0a1Xqo6F/yDz/ANd5v/RrV9afhpn6XOW8V65FJNKY4hDhJG+RQUHKjt7+9W9YFuNMk8kRD5487Mf89B6fjWVptjHdeIvEsM7uyTmJCQu07fLGQG74z+HNPfw7puj6ZMbJZhvaBTvlLcLICOv1NAHS0UUUAFFFFABRRRQAV8WftIaxJqvxa1RXREWy22qbTncFGc/rX2nXwRqOialqt3rOqJvlEV1JuJyS2GPevDz3FRw9KPM7Js/UvC2jSWMr4mo7csUl/wBvP/gfifVX7OviKx1T4eadYC/Et5ax7Ghkb94qjp9R/wDqr02viD4A6kmm/FnQpppzDC8zRSHsdyMAD/wIrX2/Xdl+I9tRT7aHh8eZJHKs0bg7xqe/ttdu6/ruFFFFdx8SUtf/AOQFqH/XtJ/6CauL90fSqev/APIC1D/r2k/9BNXF+6PpQBkNJZa/5tvHPcRmxuhuaNiuXUHv3HP50lhp8en6pZwRzTyhba4+aV9xO6WNjn8T+VZugw3k6ajHYra2Bh1RlLxHd5yKMfMOxyentWnZQXcOrWi3V157/Zrjnb2MsZHPsCB+FAGxRRRQAUUUUAFFFFABRRVLWk1OSwddJmt4bog7XnUso464FJsqEeaSjexdqpqGp6dp8TS319bWyKMkyyhf514J4t8O/H+7vjCuspJaHKbrKZYwVz1IPOawpvg947n1AzNajUhncr6leZ+YEHJHPXJ/WuCeMqXcY038/wDgXPqnw9g6UYyqYuMnK+kGtLd3JxS/F+R79pfj7wZqmqrpWn+JNPub1iVWGOTJJHpXSjkV8s2XwE8f3mrC7vdQ03TCuNskDn5R6KFHFer/AA6+GWteG762utS8aX+pJEp3W5J2Z7YJOcdc+tPDYjEzS9rTt8zXN8kybDU1LDY1SlbWNnLXspJJfeeg3/8AyE9O/wCuj/8Aotqo6nM6+MNIhE0yK8UxKBsI+B3Hc9x+NXr/AP5Cenf9dH/9FtWXqURbx3pUm47Ut5eNmQD9ex/wrvPjh2r+E7PU9Slvpr7UYnlTYUiuSqAYxwOxrR0pAl1qIBY5uQeTn+BaztY0vxFc6hLNY68trbsmEi8kHacdc/n+daOlBlutR3PvP2kc4xgeWvFAF+iiigAooooAKKKKACiiigAooooAKKKKAKMH/Ieu/wDr2g/9Clq9VGD/AJD13/17Qf8AoUtXqAOe8RFh4p8PfvzEplmBUSFfMPlnggcN68+lTWvhXR7e/W+jhk89WZtxkPJY5J/OoPETqPFXh2M5ZmlmwAOmIzz9Klt38TnVFE0VmLLewJz8+3Pynj2/XHvQBe8OqF8P6cqjAFrEAP8AgIq/VDw7u/4R/Tt2N32WLOOmdoq/QAUUUUAFFFFABRRRQAV5N8YrGPVPHnh+2yrPHaXDlc8gFkAP869ZryTxCzP8drhXf5Y9Fh8tfQtI+f5V8txpXdHJa8lvZfmj6DhxyhiZ1ovWEJP8LfqeG/H6yNjrVvH035z+FfVnw00+30vwBodnax+XEtlGwXdu5ZQx5+pNfM/7T3Gt6Z6mIk/Wvo74PzQ3Hwz0CW3OYzZqB85bkcHk+4NeVwDPnwEZPe36n2XFtSdbhzA1G9G3f1tp+p1dUdC/5B5/67zf+jWq9VHQv+Qef+u83/o1q++Py0xrSO5bXfEFvYi0hlIjaOYZLbmXJ3j+WOuKDZa5badP/amqxXYLQhNsW3BEvzfmCPypbNb6y1vxFfR6a7o5iaEKOZiEAbH5USanqV7YXC3miz2So8O1nYfNmXB/IAH8aAOmooooAKKKKACiiigCj4guZLLQdQvIcebBayypkcblUkfyr57+Eq2v/CCwLeRo0usTTSMxHcn/ABr37xf/AMinrH/XjP8A+i2r54+GqtceCfDbJyIZXVvbkmvzbxIbeGoxvZXf4J2PYqY3EYDhyviMN8XtaK+V2cB4A0+NPjlp1iNiomo/xOFHAJ6njtX21Xxj8O7JtX/aAtYxGjquoPK+4ZAChjn8wK+zq+q4cv8AUot+X5H2niZU5sVhk3r7NX+bYUUUV75+ZlLX/wDkBah/17Sf+gmri/dH0qnr/wDyAtQ/69pP/QTVxfuj6UAcl4fkvIjq32CMXEo1d1m3pswOpI9f4efc+la1jJeSapZteQrG5tbjIzyP3keP0xTnFr4ftswwXMy3N0S+CXIZ8kt7Dim2d6t7q9pKsMsYNtcD51x92WNf6Z+lAGxRRRQAUUUUAFFFFABRRRQAUUUUAFFFFAFG/wD+Qnp3/XR//RbVnal8vjPSisNs2+KQMzEiRQAcbex6nOfWtG//AOQnp3/XR/8A0W1Z+oW1w/jXS7mO1LQpbyrLNjhM/dFACa1deKIr900zTbSa1EeUd5cMWx0I7CvPvF/xi0zwb441XQdUsZtyMkqyxnIO6JSM/wAvxr0HW/E0el3z2p0y+uSibi8Me5emcfWvH/iPY+HP+Fja7qmraa1zIwhjPnEBFAiXGK8vN8ViMNQUsPTdSbdlGKu3udeDzTJcsm6+dN+ytZWvfmdrbeV/I6XRPjf4V1G8MJvlt0bAR5ht+fHQj0OK7XSfGWj6hbi4gu4WBxkBwfb5fWvm7UvDXg3VGZrfT5LP/btZsgfUHis6HwfdQ/ubDxZPb22RhXjYED8O9fOUuLlTbhiqUoSW6cXf9T06HEHh9ma/cY72Mu1RNfja34n2EbmBfvTRr9WAqUHPTmvk2z8CW+oTC2PjHVpLlxwzE7S2Pr9a50eMvHPw88TvZx67c3KRON8c7F0kA4wQfaurA8YYLGVnSinf+u56uTcNZdxDCbybHxrSjuuVpffqfalFcl8L/Gdn4x8N298kird4xPEP4W9vb/Cutr6uElNKSPlMXhauErSo1laUXZhRRRVHOFFFFABRRRQBRg/5D13/ANe0H/oUtXqowf8AIeu/+vaD/wBClq9QBHJBDJNHM8SNJFnYxHK564qO7vrW1mghuJlR52Kxg/xEf/rH51YqlrNnJeWTx28qwXIH7mYoGMZ9RQBR0HVtNGh2AN2mfs0fr/dFXf7X03/n7T9aNJtLq2SZbq4Wfc+YwEwEXH3RV3av90flQBROs6YuM3kYycDryaX+19N/5+0/WoNVsNQuLvzbS8SKIQlRGyZAk3Ah8/QEfjWptX+6PyoApf2vpv8Az9p+tINZ0wkgXkZI6jnir21f7o/KuZtryLSdSMOsa5bEpCd4ddpZmYYJPTgcf8CoA2f7X03/AJ+0/WkbWNMVSzXkYAGSTngVXXxFoBbb/aNsDv2YJxz6VT1TWNNuobP7JrFvAs0gZWIysy5Zdv4kH64oAi17x34f0dCZpLu4fsltbPIx/IV4FY+JtZvviTrHiW60XVYILkqtukkDkpGoIA6fjj3r6c0yCe3s1iuphNKCxLgdixIH4DA/CrOK8rN8qhmmHeHqytF9j38pzqllsKijRUpTVm23tdPRW8j4x+L8mseJtXt5bfR9Sfy0P/Ls3I/KvRPgP8Qrzwx4ei8NeJPD+tLDHKfIuktmZUVj91hjIA65+te6XGn6nJqZuI9UEUHmRsI/KBO0feTPYNx+QrWxXPleRU8shGnQm7I9nGcZRxmXxy+rho8kdved0+/4mPpvibRdQhaW3uztB2nfGynP4ip/DsiS6WJI2DI08xBHf969XLuN5LaWOJxHKyFUfGdpI4NUtFs7603fbLwXAMca4C4AcA7m/wCBHB+ua91HxMmm/dVkaVYviHUrFLa6tXuFWWAwPKp/hDSDafxwa2qy9Y066uZ0msbmO2Yo6ykxglzj5Cf905I+tBJN/a+m/wDP2n60f2vpv/P2n61PZQyRWcMdxIJplRVeTGN7Acmptq/3R+VAFH+2dM3bftke7Gcc9KX+19N/5+0/WoLaw1CPUTNJepJCZmYrswdhB2p+BOf/ANdam1f7o/KgCl/a+m/8/afrSLrOmMoZbyMqRkEZ5FSatbXFxp00NlcC1uGXCS7c7T61i6d4g0e3S5F1q9sxEkhWMKR5ap8pUDHYqaAJfFOp2M3hnVYYrhXkeymVFAJJJQ4Arwj4KyyWPhF7HVbO6tpoJGeJZYWBc46Divff+En8O4b/AImltlW2EZ53en1qnc3Y1TVpbfTtZjik8ho0hKfMsgbJkHrgZFfP8QcP0c7oxpVZuNux62FzRUcFVwc6alGbjLXo47Hy58K7TVdN+M+nazfaZfQWgvpC8r277QGVlBPHuK+u/wC19N/5+0/Wr2KTav8AdH5V6mBwccHS9nF3R18R8Q1M9rQrVIKLjHl0fRNv9SiNZ0skgXkZIOD14pf7X03/AJ+0/Wq2j6dqVrPHJe6ktyghZHQRAb3LAhyfXHGK1tq/3R+Vdh88Y2uarp76LfKt0hJtpABz/dNbK/dH0qnqtrcXMcS2twsBWQM+UyHXnKmpNLguLawjhurg3Eq5zIe/PH6UALfXttZJG91KsSySCNSe7Ht+hrL/ALY02bVLK5ju0MUlrPtbnnDx1szQxTKFmjSQA5AYZwfWsiTSb9dQMlrfRwWgeMpCsQ+VQfnUf73H5UAXP7X03/n7T9aP7X03/n7T9au7V/uj8qiu4nktJo4HEUrIypJjOxiOD+BoArLrOlsMreRke2aX+19N/wCftP1puj2d5aoy3lxHPlEAIXHzBcMfxPP41f2r/dH5UAUW1nS1GWvIwPfNL/a+m/8AP2n61V8SRzpEl3Hex21vFG4lV49wdmwEPHPB/nUdt4h0OO2hSTVraaQBUdwerYHJ9M9aAL39r6b/AM/afrSf2xpm4r9sjyACRz0/yDUCeINBkbbHqFs7bXbCnJwgJY/QYqpoTPfXbXdvq0V1BHNIJFVPmAI+WM/7vWgDT/tfTf8An7T9aP7X03/n7T9au7V/uj8qqatbXFzYSQ2dwLWdsbZNucUAMXWdMZQy3kZBGQRnkUv9r6b/AM/afrTtLtbi2ilW6uVuC0rNHiMKI0PRAB2FW9q/3R+VAGTNf2dzq2nRwXCu++Q4Gf8Anma16yNV0/Ubi7aS01AW8fkBVTZysm7O/P04x6Vr0AQaheW+n2Ut5dyCKCIbnc9AK8V+IlnHqPjfWPJlWRh5avEUJBHlL7Yr26aKOaJopo0kjYYZWGQfwqtYWtxDcXclxcCZJZd8S7APLXAGPevNzPATxtKMKdV05RakpLdNHn5nleGzTDvD4lNx30drPoz5D1b4ezw3732hXl/pVwTkhFZ4ifpW54eh1eCD/iewrM0YyZYo2UOPcY4NfVeB6Cs7XrO9vLeOKxultSJMyErneuDlfxrux9TG5rglhMyqRrW2lKCU16Si0/vufKYngeGIjGE8Q3y7Nxi2vK+7Xk7nhomsrGH+07HRru4kiGWiO7eD7DHNeNePpNT8Sa619DoOpwkk5D27f4V9t6Ja3lpYCHUL37bOGYmYoFyCeBipNTvrTTbNru9kEUKkZYjOK+Ny/gnD4Oq6vtXKXn2+8/WuDM6pcKUuXD4aDm95K8b+qV1c8P8A2ZtF1Lw5ZT3Gs3UNtBcqskVuTlzx1IxxjI4r2z+19N/5+0/WuTvtQhk1V7qHxlbRW7yfJF5I+QbV+UHvzhvyroI/E3h6VisWowSN83yr1O3GfyyK+xo0lSgoI484zWrmuLniqqScui2Ln9r6b/z9p+tIus6Ywyt5GR7ZrH1jxJo02lyx22tR2Vw6gLIYyWjO3fyMf3f51V8P6tZWbztqHim0vUyVACBQrZH+P/j1anmHR/2vpv8Az9p+tI2s6Yoy15GBnHOetXQFIBABB9qxPEGlavfXkUmn6uLKFVAaPyg2WDZzz7UAX/7X03/n7T9aP7X03/n7T9amsIZIbOKO4kE0qqA74xuNSyJujZVADEHBx0NAGfp1zBda3ePbyCRRbwAkdjulrTrmLfRPESzpJJ4hBAZC4EI5UDBH55P/AOs109ABRRRQAUUUUAFFFFABUFzZ2lz/AMfFrDLzn50B5/H6CiigBn9m6fkn7HASepKA0g0zTwIgLG3AhGIx5Ywgznj8aKKALdFFFABRRRQAUUUUAFFFFABRRRQAUUUUAFQPZWbvva1hLc8lBnk5P60UUAIbCxIwbO3I3bv9WOvr9aWOztY7k3MdvEsxBBcKAecZ5/AflRRQBPRRRQAUUUUAFFFFABRRRQAUUUUAFFFFACOquu1lDD0IqqNM04FiLG3G45b92OT6miigBV06wWQSLZW4cKUDCMZ2nqPxqS0tba0j8u1gjhU9Qi4zRRQBNRRRQAUUUUAFFFFABRRRQAUUUUAFNdEkXa6qw9CMiiigCA2FiQAbSDjOP3Y4z1pRZWe/zPskG7BAPljOD1oooAU2VmVCm1hIHTKD0x/Km/2fY7Nn2O325Jx5Y6nrRRQBZooooAKKKKACiiigD//Z"/>
          <p:cNvSpPr>
            <a:spLocks noChangeAspect="1" noChangeArrowheads="1"/>
          </p:cNvSpPr>
          <p:nvPr/>
        </p:nvSpPr>
        <p:spPr bwMode="auto">
          <a:xfrm>
            <a:off x="1262658" y="1418928"/>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685800"/>
            <a:endParaRPr lang="en-GB" sz="1013">
              <a:solidFill>
                <a:srgbClr val="2E2C61"/>
              </a:solidFill>
              <a:latin typeface="Arial" panose="020B0604020202020204"/>
            </a:endParaRPr>
          </a:p>
        </p:txBody>
      </p:sp>
      <p:sp>
        <p:nvSpPr>
          <p:cNvPr id="8" name="AutoShape 4" descr="data:image/jpg;base64,%20/9j/4AAQSkZJRgABAQEAYABgAAD/2wBDAAUDBAQEAwUEBAQFBQUGBwwIBwcHBw8LCwkMEQ8SEhEPERETFhwXExQaFRERGCEYGh0dHx8fExciJCIeJBweHx7/2wBDAQUFBQcGBw4ICA4eFBEUHh4eHh4eHh4eHh4eHh4eHh4eHh4eHh4eHh4eHh4eHh4eHh4eHh4eHh4eHh4eHh4eHh7/wAARCACEAf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rOuNXgg1aPTmimMjgEMq5UZBIz/AN8mtGsu7vryLWo7WLS3mhZQWuBwF68UAPh1iGaJJYrW9dHUMrCA4IPQ07+1E/5877/vwapeDdY0vUdDs0s9QtZ5Y4VjljjmVmjdRhlIHcEEfhW5QBQ/tRP+fO+/78GsrxDPqd4tv/ZU15YtHIGk3WhYSLkfL7dD+ddJRQBwzp4s2R7dTn37CHP2QgZ2gDH45JP0plxF4vZZPK1iYM4AybI4X5mJwPoVHttrvKr319ZWMfmXt3BbJ6yyBR+tBUYuTtFXZx7weI7i2kjuNWvYpDPvR4LMgrGPMwvPf5o+f9io5I/GQDpFrEm3btjLWBLdMbj6n+ta914+8F2zbZvE2mKcZx54PH4VSX4pfD9nKDxTYZBxnccfyrN1qa3kvvO6OU46avGhN/8Abr/yI9R/4ShtQ8zT7yZIXVd3m2jHawQgkD0LYOKsaPJ4ihvLaTUrya4hRXEyR2RHmE/dI9MDr6mp7X4heCbqURQeJ9NZyMgecB/Oty01LTrzH2S/tZ89PLlVs/kaqM4y2ZhWweIo/wAWm4+qaI/7UT/nzvv+/Bo/tRP+fO+/78Gr9FUcxQ/tRP8Anzvv+/BqzZ3Ed3brPFu2kkYYYIIJBBH1BqaqOhf8g8/9d5v/AEa1AF6ory4jtbZ7iXdsXGcDJ5OBxUtc3e3OsfYLxtTtrW2gSWPyn83qvm4yfTjafxoA1f7UT/nzvv8AvwaP7UT/AJ877/vwavg5GRyKKAKH9qJ/z533/fg1BqN/JNYTxWsN9BOyERyfZydrdj+da1FAHCQQeKwFM2tXUhSQMAtkVBXnIPr1X8j61KE8SyrdpNqVyiyWvlQmO0O6OQqQXz35wQPau0d0jUs7KoHcnAqncaxpNucT6nZxH0adR/Wk2kXGnOfwq5yZi8WQlUttYuJIgSSZrIlzllIH5Aj8addr4pNnaeTfztdxoyzu1oVV8tkEAdMD+VdAfFXhoE517TRg4P8ApC/401PFnhh/u6/pp5x/x8L/AI0uePc2+pYj/n2/uZiW58WCRTcalIVE6udlieY9zErz3IKjPsfWum/tRP8Anzvv+/Bp8GqaZP8A6nUbST/dmU/1q2CGGQQR6iquYShKPxKxR/tRP+fO+/78Gj+1E/5877/vwav0UEme+rQxo0klreIigszNAQFA6k1oVS1//kBah/17Sf8AoJq4v3R9KAFqteXsVq6RsksjuCVWNCxwMZP6j86dqLXUdnI9nGss4xsRjgHnnn6ZrEg1GaHWtJi1trSzu7uC4jiiEuS7hkbavqdoJ/CgDT/tRP8Anzvv+/Bo/tRP+fO+/wC/Bq/RQBnSakrRsq2t8rEEA+QeDXMyN4sOXW9kQLGoWMWjHcw2g5Pvh/xYeldvVPUtV0zTU36hqFrar/01lC/zpNpblQhKb5Yq7OOtV8YragyahL50qR+YrWrERkKm8L9SH5/2h6UeT4uW1hiTWJiwCiVmsmJICqDg+pO8/iK1pfiF4IifY/ijSw3p54NVj8T/AIfj/ma9N/7+VHtqf8y+87o5Tj5bUJ/+Av8AyK15b+JRPe3FhrF4jTl/KjlsyyRAl9uPXAKf98mpUXxK0d6lxqNywkTFvssipQ785J+mR9DT2+KPw+U4PivTemf9ZTofib4BmfYnirTSfeXFHtqf8y+8byfMEr+wn/4C/wDIp2h8Z/u2uNQOMHzEWzbJOVxg+nDfg2K6DRr66t9Mhh1Jby6ulB8yVbUqGOTjj6YFXdM1jStUQPp2o2t2p/55Shv5Veq009jgnCUHyyVmUP7UT/nzvv8AvwaP7UT/AJ877/vwav0UySlBqUMlxHAYbmJ5M7PMiKg4GTz9Ku1Rv/8AkJ6d/wBdH/8ARbVeoAyfEOvWuitbLcw3MhuN+3yoywG0AnOOnWp21WHzpYlt7t2ibaxSEkA4z/IioPEOsPpTW4XS7u+83fzCuQm3HX654+lcbL8VvCOifELWPCmv340u8SWKSJ7gYjlVoUPDduc9aAO5/tRP+fO+/wC/Bo/tRP8Anzvv+/BqfTr6y1G2W5sLuC6hYZWSJwyn8RVigCh/aif8+d9/34NH9qJ/z533/fg1dldY42kc4VQWY+gFeO3v7QvhSDVJLSHTdTuokYqZ41GCQew61jVr06KvUlY9LLsnx2ZOSwlNz5d7dDu/FDavfC2fRbq80+SHeWDWhZZCVwufoTn8KpIniVoL1bjUbh3kC/ZilmV2YYE7vXIBH4mvOdY/aBu5Cq6H4Tnb5jlrmTAI7YA9qxrj47+O8fJ4Zs48jg5Zh1rhlnWCi7e0R7tLgbOJpNxjH1lFfqetWh8Z/u2uNQIHlfOgsmJ35HOfQfNx6EV0Wk31zBpsEN/He3N0iYllFsVDn1xXgP8Awv7xnEw8/wAM2xAHzY3ck9Ks2/7RGtRuTfeFR5ZPBVyCBxTjnGDltM1fAOdJXUIv0lH/ADPf/wC1E/5877/vwaP7UT/nzvv+/Bryax/aH8LGFDqGnanbuTyBFuAqx4E+PHg3WJ0029vLi1u5J5FRp49qkGRtoz2wu0V30a1OvFunK+23nf8AyPIxPDObYZN1aEkl+h6j/aif8+d9/wB+DR/aif8APnff9+DVO21iC98Rw21leJND9ld5FTkBtygHP4mtuuipTlTtzdTwUytZ3sV08kapLG8YBZZEKnBzg/ofyqzVGD/kPXf/AF7Qf+hS1erMZWkvraPUI7BpALiRC6r6gf8A6qS/N+Jbb7GsTJ5n78OcfJg8j3zisjUI428e6U+071s5+RjoSvB7/T8a1b+3uZrm1eC8MCxuTIgGfMHp/n1oA/J/xrq2raX8SvEk2n6ld2Mw1e6Ja2naPnzm6EEV3/gX9p74teGHjSbXBrVqnBh1BA5x6BhgivNPiSGHxE8Shm3EatdZOMZPnNXP0Afot+zf+0tpvxT10eF9T0dtI1xoWlh8t98M4UZYKeoIHOD7173qN5bafYzX15MsNvAheR2OAoFfnv8A8E+fL/4X42+He39kXGxtudhynPtxkfjX278a9LvtY+GmsWGnjdO8OQo6sAQSP0qKknGLaOrA0IYjE06VSXLGTSb7Jvc8W8efGzXtev5bHwix0zTkJX7SVzJLz1/2RXDNp97qknmare3d8xPWaZm5zzwaxvD8ipE0DgK43B0bhgR6/pXZWk8bIzKQfUjtX5hm+aYuc2mz9vx1KnkVP2WBpqNuvV+be7/IzxoWnW6lfs6K27Bwowe9PXS9N8tV8sdOmB6//WqzdJIysQyjPJVewNUPss5l3ZYYGB6fj/ntXiRnOSu5nDSr1sQuaeIaY+TRtPk6Rp04UKMHj/61Vv7E+zuJtPupreTOQ0UrIV47EVdiguNgDfK5G7A9u5rQZmiiJ+6q52k9accTVpP3JkTzLFYeSVOtzX0t0E0H4i/EDwwsccOrHUYFOfs1385x3AbrXu3wk+J+n+OYpLWS3Nhq0CgzW7NkN/tL6ivnHVJot75A6bgR1x9a2f2fdL1TVvira6npyutnY7nuZuQpUg/J75OOK+0yHNcVVqKnPVFZzkuBx+W1cVVpqnOMXLmStr2a2d9u9z63qjoX/IPP/Xeb/wBGtV6qOhf8g8/9d5v/AEa1fcH4qS2V9bXjzpbyBzC+x8djXnf7T91GvwF8bxx3CrPFpbMQrYZckbT7dK6vwjHGupa9JGpXffnI4xwMZGPfPXvmuP8A2obO1T4EeOrxYUE8uklXfHJCn5fyyaAPzm0P4mfEHRG3aX4y1u39vtjsPyYkdq7zQv2ofjJpQRW8SrfqpBP2y3VyfbPFeU6d4f13UXC2GjahdE/88rZ2/kK7HQvgh8WNaCtY+BdYMbEfvJIfLUfUtigD6p+HX7Vl7rngmS41Pw5ENcjuPJXyXIhlXAO/nkHnGKdd/Er4k6/Kzpq0ekW74wlvGNyj6nn3rD+GX7Lvi/SPBEr6pqdlb6zJP5sdorb0RcAbSw4yT6dKvXfg74g+GCI77w5NfQq2xZbX94p9D618vnkszV/q23kfq3DtHJnlsHQ5HievPa9/JS0+4he3vrtQ+s+IdXu253h7hgNuTngGs+XTdIhctLG8zjtI5Y/SrU2pGB2GoWF9ZPjkS27AZ6/0qo93pMqlRfRkEENvyDyOa+CqTxzk/bOX4nsUFjk/3zml/dWny5dCIR6Cu6NbKEMMHlehPPNSxxaDtCrp8EmRlm29D/k0jQaTvLJfW4zjB3jBxTI7fTFTLanAjFtxG8cDnH9Kz5k18UvxOy9OUb81T/yYlTTdKkHmQpJDvbGElKlfyPar1rHrlhIJNH8U6pbsoBVftDMvT0NVIrzQ4QxW9jPzDOPmz1/x/SprbUpJWSPTtK1G7fG4bLdiCf8AIrahUx6l+4cvxOSrLHyuqXM1/fWn/kysbNn8V/iN4aUfabyDWLZSM+emHx9RXsvwq+LOi+OS1osMljqCDc0LnII9QfrXh9n8P/iP4nYQrojadalsGS6OzAPfHWvYvhD8ILPwVMdRvLw3mouu0svCKOpAH4CvvsmlmTS+sbeZ43EdLIVgW63IsT09n/7cl7v6no+vf8gK/wD+vaT/ANBNWmdY4TJIwVVXLE9AKq69/wAgG/8A+vWT/wBBNJrriPQL5yMhbaQ49flNfSn5SW4JY54VmhcOjDKsO9fL37fHiO50PRfAXiLQ7xVvLDXGuIJEbPzImefbsfUGvozwUXbwnphkKlzbru2g4z3689a+Xv8Ago1ZWtl8P/CcVrAkSf2pLwB/0yoA9M+HX7Tnwt8UafZC/wBci0TU5Y18+2vAUVJMcqH6EZ6GvW9Q17R7HQJNeuNQtxpiR+ablXDIV9QR1/Cvx8hilnmSGGN5JHYKiIuWYnoAB1NfTPh7wn4+8L/BLTG8Rf23aade6g5XT7pv3UQCgxuF6puDNwf7uaxxFX2VJztsexkGWRzTMaWElLlUnq/RX083ay8z1f4kfH3W9VlksvCSNpdjyPtLjM0g9R2UfrXjl/eahqlyZ767ub2Vv4ppC5P505Ahh4w3Pfoa3vDv2RWUyIGbIxn1r4nG5jUac5a+R/ROFwGCyPDtYSja33v1e5z8enXL422rn1+Spn0XUFAH2RlB6bhjNeiR39tDG2UQrnbuz3FUptasZk5Gcrhty/57V4SzXESfu09Dy6XEmY1ZPlw2ne9zhX0y4Qtuh2Y/E9KbJYyJxIqj5c/hXXS3VpJcxyGON4cgugbaxA4OD271f1668FTaO40nQL+11KRQqXE+oeYq8jOFA54yK9DD4iVSLc2o26anqQzeteCnTeva2nrdp/cmcLYzXenzLPZ3VxaSZBDwyFD+leu/DX4469olxDZ+JZH1fTGYKZm4niz3z/EBXkl3FliqvuIPSoJCFiw3qQeelehhsXVptShI3zDKsHm1L2eKgpX+9ej3R+hEbrIiyRsGRgCrA5BHrS1xvwRXUY/hV4fXVBILkWo4k+8Eydmf+A4rsq+3hLmipdz+YMbh1hsTUop35W1fvZ2uUb//AJCenf8AXR//AEW1XiQOpAqjf/8AIT07/ro//otqz/GbskOm7Sw3X8akKcZGGz/KqOYteIb7UrGGJtN0tr92LbgHC7ABkfmcCvif9rSe3Hx11lblo428i2+VmPI8lcHivtnXpdZjWH+x7WCdiW8zzX2gDHGPx/rXxJ+1vHA/x31lrmGAv5FtyZcceSuOKAOF8K+NdW8LXaXXh/xBNYOhyFSZvLP1Q8Gvvn4N+K5vG3w20fxJcRpHPdRHzQn3S6sVJHsSM/jX50eTYf8APC3/AO/9foD+zQtuvwM8LLaqqxfZW4VsjPmPnn65oA6P4kTSweCtTeFgreSRk9q+MPCEElxdbR90ue2c19f/ABruPsvwx1qfcylYMAqOQSQP618leCA64cfdJH1A/wAK+Q4rm40lY/X+Ab08nxNRbuSX3L/gno2jafbrApMW44B/z6Vf8iJRwu0biQB0H/16itSPLDRY3FRz0J9P8+9TKPkA5LZ7dPzr8knJtttn5lmeIxVXFynOo9xhtLZiD5as2Mjjp9aZJp1pKQXhQjowwCV9qljUgOWA4Gen+c0sbgBixwR3o5pdGYRx2KoW5ar+9nN6xpNskLGO3Q8HAI+7+P5V57r0UFrPHJGqq8bhhgehr1nViohfgFcck9+teT+KwpuwqkHc2Cwr6PIqtR1Urs/aOA8dWxlO1aV7H214DkNz4Q0q8kjRZprSNmIAycj2rcrG8Cwi38GaPArbhHZRKD64UVs1+ywbcVc/FcZy/WKnLtd/mUYP+Q9d/wDXtB/6FLV6qMH/ACHrv/r2g/8AQpavVRzGReQ3Z8VWM6Qq1qLeRZZCoyjcbeevOT+VFxHp0usQTPqJM0bHZF5vHzIQQB9OfqK1zjBz0rnVm8MtrEKrFGbo4EbeWcdGP0/hb8qAPgt/2a/ih4z8aazqVlpMNhpd1qNxNBdXkwUPG0rFWUckggg1614I/Yn0mAJN4w8VT3j/AMUFhH5af99Nz+lfVvhsqfD2mmPGw2kW3A4xsFX6AON+GHww8FfDewe18KaNFaPIMTXDnfNL/vOece3SuyoooA8v+IXwX8O+JbmfUtPkfSNTlIYywj5GP+0v+FeY6p8HvH+jMRpqWOqRA4V4pNjkdckNX09XmHxI+OfgLwRJJa3WoNqN/Hw1rZDzGU+jHoK83F5ThcVrUjqfUYHi/MsLTVGUlUguklf8dH+J4zceGfiBbN5c/hK/CruyY0DDH1HWoUsPFuR/xSmrHILY+znkf5NdQv7WWiM/y+ENT8ojIb7RHn8qnX9rDw15bNL4X1ZSOwkQ15MuEsE+rO//AFzUl7+Fh8nJfqctbeHfHd780PhLUwe29Av6mtaz+F/xL1RVMtla2CNwTPcDcvvgVox/tZeG5CrL4W1byz/EZEz+VdD4Y/aY+H+q3UdtqC32js5Ch7mPMYOe7DpWtLhbAwd2myHxpWg70cPCL9G/1IvDvwAhM6XHijXJLtQf+Pa1Xy0+hY817B4b0HSfDumR6bo1lFaWydFQdT6k9zVrTb6z1KyivdPuobq2lUNHLE4ZWHsRVivaw+Do4ZWpRseFmWe4/Mko4io3FdFovuWgVR0L/kHn/rvN/wCjWq9VHQv+Qef+u83/AKNauk8goaPFqUFzqoNvEpa53QOy7VdPUkc+34VU1WDVL3S7211u1sZrKRolEbDcHHm87h0Py7ePrXTSSJGm+R1RfVjgVj6lqmn3mnzx2t5DM8ckW8K3IzKAP1Uj8KANO0srO0Xba2kFuPSKML/Kp6KKACiis/xDrek+H9Lm1TWr+CxtIl3PLK+B+HqfagC3PbW9wu2e3ilHo6Bv51n3Hhrw9cf67Q9Of62yf4V4x4m/am8DabI8em6fqmq4OFdEEaMfYtWTH+1jopZt/g/UlHYi4jOaTSe6NYV6lP4JNejPcX8EeD2cM3hvS8/9e60ieBvByNuXw1pgOc/8e614uf2sPCqRb5fDWrrgDIDIeaG/av8ADHlq0fhnVmJGcF0GKn2cOxv/AGji/wDn7L/wJ/5nusPhvw/CQYtD01CMY22yD+nvWjDBDCP3MMcf+6oFfNo/a30Nldl8H6mVRmU/6RH1BrrvBv7Sfw91+6htrp7zRpJeFa7jxHn0LDgVSSWxzzrVKnxyb9We0UVHbTw3MCXFvKk0UihkdGBVh6gipKZmUtf/AOQFqH/XtJ/6Cak1GO4l0u4jtXCXDwssTHoGI4P51Hr/APyAtQ/69pP/AEE1cX7o+lAGLZLr0OhWqNHam9EY89d3G/PIHbGM18yf8FAbPXdR8DeCrKS0FzqM2qTKIbVS7M2w4CgdeK+r7u8tbRN1zPHEP9o4rLzpeq69pd9H9nu/Jt55LaXAbYd0all9OCRn3oA8B/ZV/ZssfBcFl4y8ZwrdeJWUS29qwzHYZHH1kx37dvWvonxFo2m+INHuNJ1a1S5tLhdro36EehHrWhRSaTVmXTqTpzU4OzWqaPlD4i/AvxH4fne68NiTWdO5YIvE0Y9CP4vqK8tkkms7horqGW2lXqsilWBHsa/QGuV+IZ8DWOlNqPjOHS1ts7BJdRqWdj0Ve5J9BXi4nJadR3g7H6blfiXiKUFTx9P2lvtLR/NbP8D4q/tBwzKJMqQVHNH25QeJAAR0z1Nd9rfxP+BY1Mx2fw7u7y1MkYNwjeUMPGZAQpOegro/D/jr9m8u7T6IbF45PLb7XbOyhvl75P8AeFcP+r8u6Pe/4iTlKV1Rnf8A7d/zPHBeTS5YKzjkfIhOKA1w/wAq20zg8YETf4V9m+EPEHw01iIW3hu+8Pzhcr5UIQEEEgjBGc5BH4V1kdjYocx2dsp9ViUf0rdZBH+b8Dgl4oUU3yYX/wAm/wDtT4g0Pwd4v110TS/D1/KDwJDEUT8S1e2/Cr4Crp93Dq/jOWC7ljO+Kwj+aNW9XP8AFj06V70OBgUV3YfKaNF8z1Z8/m3iHmOOpujQiqUXvbWX39PkkCgKoVQABwAO1FFFeofAFG//AOQnp3/XR/8A0W1LrFlJewRpE0KvHKrgyxBxgdsf1pL/AP5Cenf9dH/9FtV6gCrqy3zabMumyRR3hX900gyoPuK+Gf2t21NfjvrIjaAr5Ftgkgf8sV9a+2NY0/VrqVTaat9mQFjgR8jIAA9+cn8q4HU/g74X8U/EbWfFXiZZNRdnhihtj8saBIk5OOWJNAHw5oel+LNdvksdG0839w5ACQANjPqQOPxr9Bfgf4Z1Lwf8LtF0HV5EfUIIma4CHKq7MWKg98Zx+FdHoWg6LoVuLfRtKs7CMKFxBCqZA9SOT+NaNAHBfH+O8m+FmrQ2SlnZBvx/dBBNfKnhC4hhCsHOSOEHr2r7ivbaG8tJbW4XdFKhRx6g14vqP7PHhsXUl1a69qFhbZLOnykKP949BjNfP55lVTHRSgz9H4Q4kwGBwNXB4xuN3dNJu+lrO3pocXZ6hatCN0yEr6EYUj+laCXNs3IkTAxk5ryz4iv4F8N6hc6ZoXi7UNZu4VLSiCIeUuATjf0PKkfhXFL4rvYZG/eXA9DuBJ5P+FfE1OCcX9lnNicr4cxUnUjjbX6OMv8AI+iEnh/dqzDdvIpxmjO4bwgxnn1r54/4TS+U5Wa5yM4JPrT7Xx2GllXVry/gijUPI0ShztOeg9flrH/UvHX3Rw1eHcjerzBW/wAMm/yPZfEmqW627rEyyN90BemK8zkWS/161iRMvLMqqoXJHzYHFes/CvwZ8N/HcMsNp42vrjUImAltmAglX6Kevfkelek+EvgX4d8O+JrXXIdSvrl7V98cU2CM9smvoMr4Xr4SScmj7HJ+JMhyPDTpUKjnJJ2916u2h6boduLTRrO1VQoigRcAYxhRVyiivu0rI/IJzc5OT6lGD/kPXf8A17Qf+hS1eqjB/wAh67/69oP/AEKWr1MkD0rDOsRnWI7YaPdlnxmcxAbevXv61uUUAY2k3r2+l2lvLp9+JI4URsQ55CgGp49WSRdy2GofQwcj9au3MK3EXlszqMg5RsGqOh6HZ6OZfsjTt5oUN5shf7vTrQBJ/aY/58L/AP78UyPWEkTctjfn28nn+dXrmFZ4jGzOoJByrYNUdH0a10uaea3aVnnChy75+7nGB26mgDw34z/8Ly8XTS6X4a0N9H0TO3ct0qz3A9WIPyj2FeHS/AH4q3EDMugIzOTktdLknPOa+9apWNrBo+leRbrK8UKswBO5j1OPegD4aj/Z/wDiosahvD8YwOf9JSmj4B/FKaEmPw/Gcgj/AI+Ur7VvtfCwsn9k6o6vCWJjhyVyqnHs3z4x6g+lSeD7e1t7GdLW3vIFExDLcn5icAkj25oA+Jrb9n34rJCqt4fjyP8Ap5Slj+AfxSkTcvh+PHTm5SvvGVBJE0bZAZSpwcHmqGg6NaaLbPb2ZmKO+4+ZIXOfqaAPkb4a+Bf2iPAE0TaBZKtt5waWymuleB178dj7ivqDwd4j1vUdISXxB4Xu9LvhxJHGwmQn1BHb61080azQvE+drqVODg4NUNA0Wz0W3kgs2mKyPuPmOWOcYoAf/aY/58L/AP78Unh5i2mBijITNK21hhgDIxGR9CDV6VBJE8bZwylTg4ODWd4f0Sz0OCWGyMxWV97eY5bnGOM9BQBoyIki7ZEV19GGRWVqOmWsGnTfYrFBITGSI0+Zgr7v6k/jWvRQBnSasqLuOn6gRkDiA9zilGqKRkWN+R7Q0us6TbatbPb3TzrG6FGEUhTj8PpU+m2cOn2aWsBcopJG45PJJP8AOgDH8QeIL2w02S407w9qOo3AwEhAEeSeBlmOAM18vfFHwJ8dPiJrR1DWNHjW3QkW1nFdr5UK+w7n1Jr601XTYdRgMM0kqqylTsbGQetSaZYw6fZra25cxqSRubJ5OaAPhC//AGf/AIqeSG/4R+MhWBP+kpVj/hQHxU/6F+P/AMCVr7n1Sxh1Gye0uC4jfGdjYP50X10tmsGYpZfNmWEBBkgnufYdzQB8I3/wB+KYtWP/AAj8fbj7SnPNSp+z/wDFTYv/ABT8R4HS5SvsjVNR/tWBbS40PVhHvV90agA4fb1+vP0rf0ZUj0izjjjkjRYECpIcso2jAPvQB8If8M/fFWG1uS/h6Pl3YAXKHIJ4qaD9n74qLAqnw/EeO1yhFfc+s6Zb6tZi1umlWMSJIPLcqcqcjkds1PY20dnZw2kO7y4UCLuOTge9AHzT8GdO+OPw6ZbO98PnVfD4+9aG7TfEPWIn/wBB6Gvoi11dpbdJJNL1CJmGShi3Y/EHBqbXNLtdYshaXZlEYdZAY3KnI6cip7C1jsrOK1h3GOJdq7jk0AZmsX5m0i8hWwvt0kDquYcclSBWyhBRSCCMdRVLXdKtdZ082N4ZREXVz5blWypyOR9Kn0+1jsrOO1hLFIxgbjk9c0ALc2tvcrtuIY5B/tLnvmsydbfTNStPs9m3lJbyptgjB25ZCPpnB/KtmsTUfDNhfsxuJLohl2kCUj+9/wDFmgC5/ag/58L/AP78VVudddbSWW00jULqZNwEIjCliMjGScDp3rSW1jWwWzVnEaxiMEN82AMdfWq1lpFpZ38l7CHEsikOS33skHJ/IUAeTeLfFvxzk85fDvw/sLOLftilurtZHILoFYqOOhY49hXjHjL4a/HnxrqNlqHiW0+2yQTBgguUEcaiZj8qjgfLt96+wtY0u31S3aC5aUIy7SEcr3Bz9eKl02zh0+zW1g3lFJI3HJ5JJ/nQB8Hr8AfimHER0CMMPs7c3SdFgaM/+PVNdfs/fFSSO9VfD8eZZ96f6SnTMf8A8Sa+3rjQrSe+ju5JJy8bBlBfgHcG4/ED8Kn1y+bT7Bp0srm8bO0RQDLHg0AfD9l8B/iorQXMGheWwvxcB1ulVgnnu/UHrtYcVtp8P/2ioYLazkvdU+y4RSn9pjqISp5zn7+K+t/Bt1BLp72sFjfWYtm+ZLtcPl/nP/oVW9a0i21ZY0umkCx5wEbHJxz+lAHzR4Yg/am8OwCG3hg1OEM4Ed/MkmF2ptw3B6769H8F+LPjMmpSW/ivwJaXFqJSBLZXSq6oX4O0nBwuCe+eK9hrNtNFs7bWZtVjMvnyqVYFztwSCcD1yKAHNqqqpZrG/AAycw0kerLIiutjfkMMj9x/9erl5bx3drLbTAmOVSrYODg1HpllDp9ktpbgiJWZgCc43MWI+mTQBQlvPP1Sx/0a5iVHdnaVNqqNh6mtisbWPDtjql59quXnD7VACPtHykkcd+T/AErXhjWKJIlztRQoycnAoAyNa0OXUZUdNXvrUKzMUjYbTlcY/Dr9afBK9jeXqvbXswlmEiuqbhjYoxn6g1rU2aMSxNGxYBgQSpwaAKCasrZAsNQBBIwYOePxp39pj/nwv/8AvxUOnaDZWOpy6jC9w00u7d5kpYfNtzwf90Vo3MK3ERjZnUEjlWwaAKCawskRkj0/UGOCQvk8/wA6+b/jtpnx78eTX9lpuivpXh3yGWK1jvFWSY4PMhB57cdK+kdI0a10yaeaBpWefG8u+cke3art3Al1ay28m4JKhVtpwcGgD4Ot/wBn34qLPNJ/wj8W17YIuLlOuH/+KFWLz4D/ABQXdIdATbj/AJ+Uz1NfdNnBHa2kNrFu8uGNY13HJwBgZNc5r99b6haQQ3Gmaq0ZkMmIo8MCkmwZ9s/N7igD43/4UB8VP+hfj/8AAlKoX/7PfxWP2n/in4v38Sxp/pSfeG88+nUV91eHr5Z4RaR2N5apbxKq/aFwSMlR9fu5/EU7XdDstZMJu2nHkklfLkKjkg8469BQB8RRfAf4v2moNe2Gjm2uFuo5YpYrxUdQpbJBB9xX0V8JNa+MGltDpPj7w4b+2I2x38MyGZMf31/i+o5r2asu+0GxvNZh1aUzi4hRUULIQpAbcMj60AS/2mP+fC//AO/FM/tdPNMX2G/3AA/6n/69aVZSaDYr4gOtgz/ajnI8w7OV29PoKAJdPZ5tTubo280UbQxRr5q7SSpkJ4/4EK0KKKACioZrq3huIbeWZElnJESMcFyBk49eKxbbw5PDqf2xtcv5R5hfy2YbeXLY/XH0oA2/tNv/AM94v++xR9pt/wDn4i/77FZ3h+xtDoWnlreN2+zR5ZlBJO0ck+tXfsFl/wA+kP8A3wKAOZGveJoUgE2kW0zSZ8wxTD93xnkd+uMd8Gga/wCJFlaP+xreUDJ3icKCAG4GfXCj/gXtXTfYLL/n0h/74FH2Cy/59If++BQBzTa94g/s/wC0HS4Y5PtBTyt+47ASA3HrwfbNWW1zWBDaN/Y8W+TmdRcA+V8+0j3OCGH0b0rc+wWX/PpD/wB8Cj7BZf8APpD/AN8CgDnJtc8SR6g8KaTaSQM2I5hcDgbmGW9OAp/GmxeIPETSFP7FgwGI3tMF4DAZ/LcR9BXS/YLL/n0h/wC+BR9gsv8An0h/74FAHLxa94mktpt2lW8MkcabTvyHcmPdgZzwDJ9dopbjXPFGF8nSbMZycmbP93GQOc8n/vk10/2Cy/59If8AvgVyXxf1a28J/DzVdag0+2lniRUiR1wCzuEz+G7P4VM5KEXJ9DowmGqYuvChTXvTaS9W7Fm28Q6/I259FhSLzdgbzxkrnhsemK3NF1CS50uCfUVhtLp1zJCJAdh9M18jeAfi7rGi39hDqK29zpttAYTE6cY5IJxyTnjNfW+jJY6hpFnf/YYE+028c23YONyg4/WsMPioV17p7nEXC+MyGcVXs4y2a/rcvfabf/n4i/77FSIyuoZGDKehByKr/YLL/n0h/wC+BUPh9VTTdqKFUTzAAdv3rV0nzZfpHZUUszBVHUk4FQ6heQWFlLeXLFYYl3OQCTj6CsGfXtL1rSp0tWkcAwlg8ZAIaQAdfoaAOg+02/8Az8Rf99ij7Tb/APPxF/32KZ9gsv8An0h/74FJ9gsv+fSH/vgUAc5d654jtmkKaVbXamZxGEnAOzL7SfwVD/wOmtr3iRbkxrpFvNGWwsnm7ABuPJB56bT+NdL9gsv+fSH/AL4FH2Cy/wCfSH/vgUAc1Jr/AIhOn3lwNJiikicCGMyBmde5wPwH5mpm8Qau2nR3EOkxPK0kqsnnj5QhwG992DgfSt/7BZf8+kP/AHwKX7DZf8+sP/fAoA5271vxDHqpgt9KtZLT+GZpwM5UEcDpg5B+lVpPEPiaOwcjRoJLrKhQsuFOUyWyegDcc/Wuq+wWX/PpD/3wK8x+MHiTSfD14llJJDFcPCJII48KxO7G3PbI9qipUVOPMzuy7AVcwrqhSWrOtuta8QR3V4tvpttPEkjeSTKF3IFJXB7knj2zUC6/4nWYRto9rLudgHEu1UUZwSffjp61r+HbjSda0uO+tbeB1YAMRFgZx2yOR71o/YLL/n0h/wC+BVJpq6OSpTlTm4TVmjI0fWdTub9Y77T4rS3MRZnMwJD7iAvvwAc+/tW39pt/+fiL/vsVH9gsv+fSH/vgUfYLL/n0h/74FMgk+02//PxF/wB9ipaytcsrNdEvmW1hDC2kIIQZB2mtRfuj6UAR3FxBbqjTyrGHYIpY4yx7UyG+s5oUmjuYmjfO1t2M4OD+tOvLS2vEVLmFZVVg6hux9f1NZzafZR6vaQrax+WttOQpGQCXjJ/UmgDS+02//PxF/wB9ij7Tb/8APxF/32Kj+wWX/PpD/wB8Cj7BZf8APpD/AN8CgCT7Tb/8/EX/AH2Koa/fXUOnF9I+zT3XmJhHkABXcN3/AI7mrf2Cy/59If8AvgUfYLL/AJ9If++BQBzMuv8AiPdNGmkQL5bgI/m5EgwM49OSetJc+IvEiQyPDoELtkqii4GSctyfbAX/AL6rp/sFl/z6Q/8AfAo+wWX/AD6Q/wDfAoA5+71jX4L5khsba6hkiQxsJAoR9p3hjnpnGPrUVzrnihrCKa10myWf7RIskMlwOIgPlYHuT6e9dL9gsv8An0h/74FH2Cy/59If++BQBjeGdd1HUJ7iPVNNTT1iwFZpQd5wD/X9K3ftNv8A8/EX/fYpn2Cy/wCfWH/vgUn2Cy/59If++BQBJ9pt/wDn4i/77FH2m3/5+Iv++xUf2Cy/59If++BR9gsv+fSH/vgUASpPC7bUmjZvQMCakrLuba3h1XTmigjRvMkGVXH8BrUoAzn17R0OH1K2U4JwXxwOtXDcW4JUzxAjqC44rPbw3oTHLaZbseeSuTz1pbGztZL7UWe2iY/aByVB/wCWa0AN17ULyC3ibSY7a6lMuJFeUKAm1jn/AL6Cj8axf+Eh8SeWJDocIJ4EfnAkn5Tz6Dlh+Ge9dP8AYLL/AJ9If++BR9gsv+fSH/vgUAcvL4i8TLH5i6FA3Hyxif5id+Bn0+Ubv+BD0NTXOteIo7h1h0+1nURxFcy7QWKsX59mCjHvXRfYLL/n0h/74FH2Cy/59If++BQByp8QeKI3lzotvMPN2xKsuDs3MNxPT7u0/iavWut61JdxxTaXbxIVk3uZxgEL8uD/ALRx9M1ufYLL/n0h/wC+BR9gsv8An0h/74FAHPSa74gbTpZoNHgFysqBIHnA3Iy5zn1UnB+lRw674jYwvLpVqqPjeqy5ZPmAJP0BzjrxXS/YLL/n0h/74FH2Cy/59If++BQBzJ17xE1sJhpUMb/aNvlGQEmMLIc9eMsIx7bjRJrvidbtV/sq08kY3FZdxb5j0/AA8+tdN9gsv+fSH/vgUfYLL/n0h/74FAHMJ4i8SGz81tBhWUxllTzwfmx90+nP+HWuohuoWhRpJoVcqCw3jg9xSfYLL/n0h/74FH2Cy/59If8AvgUATxyRyZ8uRXx12nNOrOsoYodbvFhjWNTbQHCjAzulrRoA5/xFJt8T+HkG0kzS5+UEgeWeR6c+lLa67qE2pi0fw9fRRGR189sbMA4DfQ9abr6K3izQH8lmZWm+cRk7Rs/vdB/Wt1biBn2LNGWzjAYZoAqeHST4f04lSpNrFkHt8oq/VHw//wAgLT/+vaP/ANBFXqACiiigAooooAKKKKACvDP2xryOPwRpdmLjZLLfbvKDYLoFOTjuASP0r3Ovnn9rizN9rnhW3Ck7luM49tprz81q+ywk5+R9ZwNCMs9oOT0V390Wz5qIZCA6kZGRn0r7i+At1dXnwm0Ga7cvJ5BUMWySoYgZ/Kvkz4kaXFY3URjXbtjRcV9W/s8x7Pg/oPzbt0TN0xj524968LhrFfWbzWzR+jeJWIhicmoVkt5/+2s7+qOhf8g8/wDXeb/0a1Xqo6F/yDz/ANd5v/RrV9afhpn6XOW8V65FJNKY4hDhJG+RQUHKjt7+9W9YFuNMk8kRD5487Mf89B6fjWVptjHdeIvEsM7uyTmJCQu07fLGQG74z+HNPfw7puj6ZMbJZhvaBTvlLcLICOv1NAHS0UUUAFFFFABRRRQAV8WftIaxJqvxa1RXREWy22qbTncFGc/rX2nXwRqOialqt3rOqJvlEV1JuJyS2GPevDz3FRw9KPM7Js/UvC2jSWMr4mo7csUl/wBvP/gfifVX7OviKx1T4eadYC/Et5ax7Ghkb94qjp9R/wDqr02viD4A6kmm/FnQpppzDC8zRSHsdyMAD/wIrX2/Xdl+I9tRT7aHh8eZJHKs0bg7xqe/ttdu6/ruFFFFdx8SUtf/AOQFqH/XtJ/6CauL90fSqev/APIC1D/r2k/9BNXF+6PpQBkNJZa/5tvHPcRmxuhuaNiuXUHv3HP50lhp8en6pZwRzTyhba4+aV9xO6WNjn8T+VZugw3k6ajHYra2Bh1RlLxHd5yKMfMOxyentWnZQXcOrWi3V157/Zrjnb2MsZHPsCB+FAGxRRRQAUUUUAFFFFABRRVLWk1OSwddJmt4bog7XnUso464FJsqEeaSjexdqpqGp6dp8TS319bWyKMkyyhf514J4t8O/H+7vjCuspJaHKbrKZYwVz1IPOawpvg947n1AzNajUhncr6leZ+YEHJHPXJ/WuCeMqXcY038/wDgXPqnw9g6UYyqYuMnK+kGtLd3JxS/F+R79pfj7wZqmqrpWn+JNPub1iVWGOTJJHpXSjkV8s2XwE8f3mrC7vdQ03TCuNskDn5R6KFHFer/AA6+GWteG762utS8aX+pJEp3W5J2Z7YJOcdc+tPDYjEzS9rTt8zXN8kybDU1LDY1SlbWNnLXspJJfeeg3/8AyE9O/wCuj/8Aotqo6nM6+MNIhE0yK8UxKBsI+B3Hc9x+NXr/AP5Cenf9dH/9FtWXqURbx3pUm47Ut5eNmQD9ex/wrvPjh2r+E7PU9Slvpr7UYnlTYUiuSqAYxwOxrR0pAl1qIBY5uQeTn+BaztY0vxFc6hLNY68trbsmEi8kHacdc/n+daOlBlutR3PvP2kc4xgeWvFAF+iiigAooooAKKKKACiiigAooooAKKKKAKMH/Ieu/wDr2g/9Clq9VGD/AJD13/17Qf8AoUtXqAOe8RFh4p8PfvzEplmBUSFfMPlnggcN68+lTWvhXR7e/W+jhk89WZtxkPJY5J/OoPETqPFXh2M5ZmlmwAOmIzz9Klt38TnVFE0VmLLewJz8+3Pynj2/XHvQBe8OqF8P6cqjAFrEAP8AgIq/VDw7u/4R/Tt2N32WLOOmdoq/QAUUUUAFFFFABRRRQAV5N8YrGPVPHnh+2yrPHaXDlc8gFkAP869ZryTxCzP8drhXf5Y9Fh8tfQtI+f5V8txpXdHJa8lvZfmj6DhxyhiZ1ovWEJP8LfqeG/H6yNjrVvH035z+FfVnw00+30vwBodnax+XEtlGwXdu5ZQx5+pNfM/7T3Gt6Z6mIk/Wvo74PzQ3Hwz0CW3OYzZqB85bkcHk+4NeVwDPnwEZPe36n2XFtSdbhzA1G9G3f1tp+p1dUdC/5B5/67zf+jWq9VHQv+Qef+u83/o1q++Py0xrSO5bXfEFvYi0hlIjaOYZLbmXJ3j+WOuKDZa5badP/amqxXYLQhNsW3BEvzfmCPypbNb6y1vxFfR6a7o5iaEKOZiEAbH5USanqV7YXC3miz2So8O1nYfNmXB/IAH8aAOmooooAKKKKACiiigCj4guZLLQdQvIcebBayypkcblUkfyr57+Eq2v/CCwLeRo0usTTSMxHcn/ABr37xf/AMinrH/XjP8A+i2r54+GqtceCfDbJyIZXVvbkmvzbxIbeGoxvZXf4J2PYqY3EYDhyviMN8XtaK+V2cB4A0+NPjlp1iNiomo/xOFHAJ6njtX21Xxj8O7JtX/aAtYxGjquoPK+4ZAChjn8wK+zq+q4cv8AUot+X5H2niZU5sVhk3r7NX+bYUUUV75+ZlLX/wDkBah/17Sf+gmri/dH0qnr/wDyAtQ/69pP/QTVxfuj6UAcl4fkvIjq32CMXEo1d1m3pswOpI9f4efc+la1jJeSapZteQrG5tbjIzyP3keP0xTnFr4ftswwXMy3N0S+CXIZ8kt7Dim2d6t7q9pKsMsYNtcD51x92WNf6Z+lAGxRRRQAUUUUAFFFFABRRRQAUUUUAFFFFAFG/wD+Qnp3/XR//RbVnal8vjPSisNs2+KQMzEiRQAcbex6nOfWtG//AOQnp3/XR/8A0W1Z+oW1w/jXS7mO1LQpbyrLNjhM/dFACa1deKIr900zTbSa1EeUd5cMWx0I7CvPvF/xi0zwb441XQdUsZtyMkqyxnIO6JSM/wAvxr0HW/E0el3z2p0y+uSibi8Me5emcfWvH/iPY+HP+Fja7qmraa1zIwhjPnEBFAiXGK8vN8ViMNQUsPTdSbdlGKu3udeDzTJcsm6+dN+ytZWvfmdrbeV/I6XRPjf4V1G8MJvlt0bAR5ht+fHQj0OK7XSfGWj6hbi4gu4WBxkBwfb5fWvm7UvDXg3VGZrfT5LP/btZsgfUHis6HwfdQ/ubDxZPb22RhXjYED8O9fOUuLlTbhiqUoSW6cXf9T06HEHh9ma/cY72Mu1RNfja34n2EbmBfvTRr9WAqUHPTmvk2z8CW+oTC2PjHVpLlxwzE7S2Pr9a50eMvHPw88TvZx67c3KRON8c7F0kA4wQfaurA8YYLGVnSinf+u56uTcNZdxDCbybHxrSjuuVpffqfalFcl8L/Gdn4x8N298kird4xPEP4W9vb/Cutr6uElNKSPlMXhauErSo1laUXZhRRRVHOFFFFABRRRQBRg/5D13/ANe0H/oUtXqowf8AIeu/+vaD/wBClq9QBHJBDJNHM8SNJFnYxHK564qO7vrW1mghuJlR52Kxg/xEf/rH51YqlrNnJeWTx28qwXIH7mYoGMZ9RQBR0HVtNGh2AN2mfs0fr/dFXf7X03/n7T9aNJtLq2SZbq4Wfc+YwEwEXH3RV3av90flQBROs6YuM3kYycDryaX+19N/5+0/WoNVsNQuLvzbS8SKIQlRGyZAk3Ah8/QEfjWptX+6PyoApf2vpv8Az9p+tINZ0wkgXkZI6jnir21f7o/KuZtryLSdSMOsa5bEpCd4ddpZmYYJPTgcf8CoA2f7X03/AJ+0/WkbWNMVSzXkYAGSTngVXXxFoBbb/aNsDv2YJxz6VT1TWNNuobP7JrFvAs0gZWIysy5Zdv4kH64oAi17x34f0dCZpLu4fsltbPIx/IV4FY+JtZvviTrHiW60XVYILkqtukkDkpGoIA6fjj3r6c0yCe3s1iuphNKCxLgdixIH4DA/CrOK8rN8qhmmHeHqytF9j38pzqllsKijRUpTVm23tdPRW8j4x+L8mseJtXt5bfR9Sfy0P/Ls3I/KvRPgP8Qrzwx4ei8NeJPD+tLDHKfIuktmZUVj91hjIA65+te6XGn6nJqZuI9UEUHmRsI/KBO0feTPYNx+QrWxXPleRU8shGnQm7I9nGcZRxmXxy+rho8kdved0+/4mPpvibRdQhaW3uztB2nfGynP4ip/DsiS6WJI2DI08xBHf969XLuN5LaWOJxHKyFUfGdpI4NUtFs7603fbLwXAMca4C4AcA7m/wCBHB+ua91HxMmm/dVkaVYviHUrFLa6tXuFWWAwPKp/hDSDafxwa2qy9Y066uZ0msbmO2Yo6ykxglzj5Cf905I+tBJN/a+m/wDP2n60f2vpv/P2n61PZQyRWcMdxIJplRVeTGN7Acmptq/3R+VAFH+2dM3bftke7Gcc9KX+19N/5+0/WoLaw1CPUTNJepJCZmYrswdhB2p+BOf/ANdam1f7o/KgCl/a+m/8/afrSLrOmMoZbyMqRkEZ5FSatbXFxp00NlcC1uGXCS7c7T61i6d4g0e3S5F1q9sxEkhWMKR5ap8pUDHYqaAJfFOp2M3hnVYYrhXkeymVFAJJJQ4Arwj4KyyWPhF7HVbO6tpoJGeJZYWBc46Divff+En8O4b/AImltlW2EZ53en1qnc3Y1TVpbfTtZjik8ho0hKfMsgbJkHrgZFfP8QcP0c7oxpVZuNux62FzRUcFVwc6alGbjLXo47Hy58K7TVdN+M+nazfaZfQWgvpC8r277QGVlBPHuK+u/wC19N/5+0/Wr2KTav8AdH5V6mBwccHS9nF3R18R8Q1M9rQrVIKLjHl0fRNv9SiNZ0skgXkZIOD14pf7X03/AJ+0/Wq2j6dqVrPHJe6ktyghZHQRAb3LAhyfXHGK1tq/3R+Vdh88Y2uarp76LfKt0hJtpABz/dNbK/dH0qnqtrcXMcS2twsBWQM+UyHXnKmpNLguLawjhurg3Eq5zIe/PH6UALfXttZJG91KsSySCNSe7Ht+hrL/ALY02bVLK5ju0MUlrPtbnnDx1szQxTKFmjSQA5AYZwfWsiTSb9dQMlrfRwWgeMpCsQ+VQfnUf73H5UAXP7X03/n7T9aP7X03/n7T9au7V/uj8qiu4nktJo4HEUrIypJjOxiOD+BoArLrOlsMreRke2aX+19N/wCftP1puj2d5aoy3lxHPlEAIXHzBcMfxPP41f2r/dH5UAUW1nS1GWvIwPfNL/a+m/8AP2n61V8SRzpEl3Hex21vFG4lV49wdmwEPHPB/nUdt4h0OO2hSTVraaQBUdwerYHJ9M9aAL39r6b/AM/afrSf2xpm4r9sjyACRz0/yDUCeINBkbbHqFs7bXbCnJwgJY/QYqpoTPfXbXdvq0V1BHNIJFVPmAI+WM/7vWgDT/tfTf8An7T9aP7X03/n7T9au7V/uj8qqatbXFzYSQ2dwLWdsbZNucUAMXWdMZQy3kZBGQRnkUv9r6b/AM/afrTtLtbi2ilW6uVuC0rNHiMKI0PRAB2FW9q/3R+VAGTNf2dzq2nRwXCu++Q4Gf8Anma16yNV0/Ubi7aS01AW8fkBVTZysm7O/P04x6Vr0AQaheW+n2Ut5dyCKCIbnc9AK8V+IlnHqPjfWPJlWRh5avEUJBHlL7Yr26aKOaJopo0kjYYZWGQfwqtYWtxDcXclxcCZJZd8S7APLXAGPevNzPATxtKMKdV05RakpLdNHn5nleGzTDvD4lNx30drPoz5D1b4ezw3732hXl/pVwTkhFZ4ifpW54eh1eCD/iewrM0YyZYo2UOPcY4NfVeB6Cs7XrO9vLeOKxultSJMyErneuDlfxrux9TG5rglhMyqRrW2lKCU16Si0/vufKYngeGIjGE8Q3y7Nxi2vK+7Xk7nhomsrGH+07HRru4kiGWiO7eD7DHNeNePpNT8Sa619DoOpwkk5D27f4V9t6Ja3lpYCHUL37bOGYmYoFyCeBipNTvrTTbNru9kEUKkZYjOK+Ny/gnD4Oq6vtXKXn2+8/WuDM6pcKUuXD4aDm95K8b+qV1c8P8A2ZtF1Lw5ZT3Gs3UNtBcqskVuTlzx1IxxjI4r2z+19N/5+0/WuTvtQhk1V7qHxlbRW7yfJF5I+QbV+UHvzhvyroI/E3h6VisWowSN83yr1O3GfyyK+xo0lSgoI484zWrmuLniqqScui2Ln9r6b/z9p+tIus6Ywyt5GR7ZrH1jxJo02lyx22tR2Vw6gLIYyWjO3fyMf3f51V8P6tZWbztqHim0vUyVACBQrZH+P/j1anmHR/2vpv8Az9p+tI2s6Yoy15GBnHOetXQFIBABB9qxPEGlavfXkUmn6uLKFVAaPyg2WDZzz7UAX/7X03/n7T9aP7X03/n7T9amsIZIbOKO4kE0qqA74xuNSyJujZVADEHBx0NAGfp1zBda3ePbyCRRbwAkdjulrTrmLfRPESzpJJ4hBAZC4EI5UDBH55P/AOs109ABRRRQAUUUUAFFFFABUFzZ2lz/AMfFrDLzn50B5/H6CiigBn9m6fkn7HASepKA0g0zTwIgLG3AhGIx5Ywgznj8aKKALdFFFABRRRQAUUUUAFFFFABRRRQAUUUUAFQPZWbvva1hLc8lBnk5P60UUAIbCxIwbO3I3bv9WOvr9aWOztY7k3MdvEsxBBcKAecZ5/AflRRQBPRRRQAUUUUAFFFFABRRRQAUUUUAFFFFACOquu1lDD0IqqNM04FiLG3G45b92OT6miigBV06wWQSLZW4cKUDCMZ2nqPxqS0tba0j8u1gjhU9Qi4zRRQBNRRRQAUUUUAFFFFABRRRQAUUUUAFNdEkXa6qw9CMiiigCA2FiQAbSDjOP3Y4z1pRZWe/zPskG7BAPljOD1oooAU2VmVCm1hIHTKD0x/Km/2fY7Nn2O325Jx5Y6nrRRQBZooooAKKKKACiiigD//Z"/>
          <p:cNvSpPr>
            <a:spLocks noChangeAspect="1" noChangeArrowheads="1"/>
          </p:cNvSpPr>
          <p:nvPr/>
        </p:nvSpPr>
        <p:spPr bwMode="auto">
          <a:xfrm>
            <a:off x="1348383" y="1504653"/>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685800"/>
            <a:endParaRPr lang="en-GB" sz="1013">
              <a:solidFill>
                <a:srgbClr val="2E2C61"/>
              </a:solidFill>
              <a:latin typeface="Arial" panose="020B0604020202020204"/>
            </a:endParaRPr>
          </a:p>
        </p:txBody>
      </p:sp>
      <p:sp>
        <p:nvSpPr>
          <p:cNvPr id="9" name="Rectangle 8"/>
          <p:cNvSpPr/>
          <p:nvPr/>
        </p:nvSpPr>
        <p:spPr>
          <a:xfrm>
            <a:off x="4507439" y="3342439"/>
            <a:ext cx="227948" cy="276999"/>
          </a:xfrm>
          <a:prstGeom prst="rect">
            <a:avLst/>
          </a:prstGeom>
        </p:spPr>
        <p:txBody>
          <a:bodyPr wrap="none">
            <a:spAutoFit/>
          </a:bodyPr>
          <a:lstStyle/>
          <a:p>
            <a:pPr defTabSz="685800"/>
            <a:r>
              <a:rPr lang="en-GB" sz="1200" dirty="0">
                <a:solidFill>
                  <a:srgbClr val="2E2C61"/>
                </a:solidFill>
                <a:latin typeface="Arial" panose="020B0604020202020204" pitchFamily="34" charset="0"/>
                <a:cs typeface="Arial" panose="020B0604020202020204" pitchFamily="34" charset="0"/>
              </a:rPr>
              <a:t> </a:t>
            </a:r>
          </a:p>
        </p:txBody>
      </p:sp>
      <p:grpSp>
        <p:nvGrpSpPr>
          <p:cNvPr id="10" name="Group 9"/>
          <p:cNvGrpSpPr/>
          <p:nvPr/>
        </p:nvGrpSpPr>
        <p:grpSpPr>
          <a:xfrm>
            <a:off x="4628526" y="953217"/>
            <a:ext cx="3716155" cy="1209938"/>
            <a:chOff x="543902" y="2682415"/>
            <a:chExt cx="6366875" cy="1558612"/>
          </a:xfrm>
        </p:grpSpPr>
        <p:pic>
          <p:nvPicPr>
            <p:cNvPr id="11" name="Picture 10">
              <a:extLst>
                <a:ext uri="{FF2B5EF4-FFF2-40B4-BE49-F238E27FC236}">
                  <a16:creationId xmlns:a16="http://schemas.microsoft.com/office/drawing/2014/main" id="{D89BD3E2-55B1-484A-8160-B710E46DBE1D}"/>
                </a:ext>
              </a:extLst>
            </p:cNvPr>
            <p:cNvPicPr>
              <a:picLocks noChangeAspect="1"/>
            </p:cNvPicPr>
            <p:nvPr/>
          </p:nvPicPr>
          <p:blipFill>
            <a:blip r:embed="rId3"/>
            <a:stretch>
              <a:fillRect/>
            </a:stretch>
          </p:blipFill>
          <p:spPr>
            <a:xfrm>
              <a:off x="4818773" y="2682415"/>
              <a:ext cx="2092004" cy="1558612"/>
            </a:xfrm>
            <a:prstGeom prst="rect">
              <a:avLst/>
            </a:prstGeom>
          </p:spPr>
        </p:pic>
        <p:pic>
          <p:nvPicPr>
            <p:cNvPr id="12"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484"/>
            <a:stretch/>
          </p:blipFill>
          <p:spPr bwMode="auto">
            <a:xfrm>
              <a:off x="543902" y="3048957"/>
              <a:ext cx="4099034" cy="107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357810" y="269600"/>
            <a:ext cx="337455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ISIS-II Phase 1.2a Starting</a:t>
            </a:r>
          </a:p>
        </p:txBody>
      </p:sp>
    </p:spTree>
    <p:extLst>
      <p:ext uri="{BB962C8B-B14F-4D97-AF65-F5344CB8AC3E}">
        <p14:creationId xmlns:p14="http://schemas.microsoft.com/office/powerpoint/2010/main" val="2267224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
        <p:nvSpPr>
          <p:cNvPr id="3" name="Content Placeholder 2">
            <a:extLst>
              <a:ext uri="{FF2B5EF4-FFF2-40B4-BE49-F238E27FC236}">
                <a16:creationId xmlns:a16="http://schemas.microsoft.com/office/drawing/2014/main" id="{69177A05-4224-4884-8E5D-A300AB36626C}"/>
              </a:ext>
            </a:extLst>
          </p:cNvPr>
          <p:cNvSpPr txBox="1">
            <a:spLocks/>
          </p:cNvSpPr>
          <p:nvPr/>
        </p:nvSpPr>
        <p:spPr>
          <a:xfrm>
            <a:off x="708550" y="1090127"/>
            <a:ext cx="7583194" cy="3263504"/>
          </a:xfrm>
          <a:prstGeom prst="rect">
            <a:avLst/>
          </a:prstGeom>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600" dirty="0">
                <a:solidFill>
                  <a:srgbClr val="040408"/>
                </a:solidFill>
                <a:latin typeface="Arial" panose="020B0604020202020204" pitchFamily="34" charset="0"/>
                <a:cs typeface="Arial" panose="020B0604020202020204" pitchFamily="34" charset="0"/>
              </a:rPr>
              <a:t>Low energy </a:t>
            </a:r>
            <a:r>
              <a:rPr lang="en-GB" sz="1600" dirty="0" err="1">
                <a:solidFill>
                  <a:srgbClr val="040408"/>
                </a:solidFill>
                <a:latin typeface="Arial" panose="020B0604020202020204" pitchFamily="34" charset="0"/>
                <a:cs typeface="Arial" panose="020B0604020202020204" pitchFamily="34" charset="0"/>
              </a:rPr>
              <a:t>linac</a:t>
            </a:r>
            <a:r>
              <a:rPr lang="en-GB" sz="1600" dirty="0">
                <a:solidFill>
                  <a:srgbClr val="040408"/>
                </a:solidFill>
                <a:latin typeface="Arial" panose="020B0604020202020204" pitchFamily="34" charset="0"/>
                <a:cs typeface="Arial" panose="020B0604020202020204" pitchFamily="34" charset="0"/>
              </a:rPr>
              <a:t> with rapid cycling synchrotron (RCS) to bunch compress and accelerate up to 1.2 GeV</a:t>
            </a:r>
          </a:p>
          <a:p>
            <a:r>
              <a:rPr lang="en-GB" sz="1600" dirty="0">
                <a:solidFill>
                  <a:srgbClr val="040408"/>
                </a:solidFill>
                <a:latin typeface="Arial" panose="020B0604020202020204" pitchFamily="34" charset="0"/>
                <a:cs typeface="Arial" panose="020B0604020202020204" pitchFamily="34" charset="0"/>
              </a:rPr>
              <a:t>Low energy </a:t>
            </a:r>
            <a:r>
              <a:rPr lang="en-GB" sz="1600" dirty="0" err="1">
                <a:solidFill>
                  <a:srgbClr val="040408"/>
                </a:solidFill>
                <a:latin typeface="Arial" panose="020B0604020202020204" pitchFamily="34" charset="0"/>
                <a:cs typeface="Arial" panose="020B0604020202020204" pitchFamily="34" charset="0"/>
              </a:rPr>
              <a:t>linac</a:t>
            </a:r>
            <a:r>
              <a:rPr lang="en-GB" sz="1600" dirty="0">
                <a:solidFill>
                  <a:srgbClr val="040408"/>
                </a:solidFill>
                <a:latin typeface="Arial" panose="020B0604020202020204" pitchFamily="34" charset="0"/>
                <a:cs typeface="Arial" panose="020B0604020202020204" pitchFamily="34" charset="0"/>
              </a:rPr>
              <a:t> with fixed-field alternating-gradient accelerator (FFA) to bunch compress and accelerate up to 1.2 GeV</a:t>
            </a:r>
          </a:p>
          <a:p>
            <a:r>
              <a:rPr lang="en-GB" sz="1600" dirty="0">
                <a:solidFill>
                  <a:srgbClr val="040408"/>
                </a:solidFill>
                <a:latin typeface="Arial" panose="020B0604020202020204" pitchFamily="34" charset="0"/>
                <a:cs typeface="Arial" panose="020B0604020202020204" pitchFamily="34" charset="0"/>
              </a:rPr>
              <a:t>Full energy </a:t>
            </a:r>
            <a:r>
              <a:rPr lang="en-GB" sz="1600" dirty="0" err="1">
                <a:solidFill>
                  <a:srgbClr val="040408"/>
                </a:solidFill>
                <a:latin typeface="Arial" panose="020B0604020202020204" pitchFamily="34" charset="0"/>
                <a:cs typeface="Arial" panose="020B0604020202020204" pitchFamily="34" charset="0"/>
              </a:rPr>
              <a:t>linac</a:t>
            </a:r>
            <a:r>
              <a:rPr lang="en-GB" sz="1600" dirty="0">
                <a:solidFill>
                  <a:srgbClr val="040408"/>
                </a:solidFill>
                <a:latin typeface="Arial" panose="020B0604020202020204" pitchFamily="34" charset="0"/>
                <a:cs typeface="Arial" panose="020B0604020202020204" pitchFamily="34" charset="0"/>
              </a:rPr>
              <a:t> with accumulator ring (AR) to bunch compress at 1.2 GeV</a:t>
            </a:r>
          </a:p>
          <a:p>
            <a:endParaRPr lang="en-GB" sz="1600" dirty="0">
              <a:solidFill>
                <a:srgbClr val="040408"/>
              </a:solidFill>
              <a:latin typeface="Arial" panose="020B0604020202020204" pitchFamily="34" charset="0"/>
              <a:cs typeface="Arial" panose="020B0604020202020204" pitchFamily="34" charset="0"/>
            </a:endParaRPr>
          </a:p>
          <a:p>
            <a:r>
              <a:rPr lang="en-GB" sz="1600" dirty="0">
                <a:solidFill>
                  <a:srgbClr val="040408"/>
                </a:solidFill>
                <a:latin typeface="Arial" panose="020B0604020202020204" pitchFamily="34" charset="0"/>
                <a:cs typeface="Arial" panose="020B0604020202020204" pitchFamily="34" charset="0"/>
              </a:rPr>
              <a:t>Fall back option: 180 MeV </a:t>
            </a:r>
            <a:r>
              <a:rPr lang="en-GB" sz="1600" dirty="0" err="1">
                <a:solidFill>
                  <a:srgbClr val="040408"/>
                </a:solidFill>
                <a:latin typeface="Arial" panose="020B0604020202020204" pitchFamily="34" charset="0"/>
                <a:cs typeface="Arial" panose="020B0604020202020204" pitchFamily="34" charset="0"/>
              </a:rPr>
              <a:t>linac</a:t>
            </a:r>
            <a:r>
              <a:rPr lang="en-GB" sz="1600" dirty="0">
                <a:solidFill>
                  <a:srgbClr val="040408"/>
                </a:solidFill>
                <a:latin typeface="Arial" panose="020B0604020202020204" pitchFamily="34" charset="0"/>
                <a:cs typeface="Arial" panose="020B0604020202020204" pitchFamily="34" charset="0"/>
              </a:rPr>
              <a:t> upgrade to ISIS</a:t>
            </a:r>
          </a:p>
        </p:txBody>
      </p:sp>
      <p:sp>
        <p:nvSpPr>
          <p:cNvPr id="5" name="TextBox 4"/>
          <p:cNvSpPr txBox="1"/>
          <p:nvPr/>
        </p:nvSpPr>
        <p:spPr>
          <a:xfrm>
            <a:off x="357810" y="269600"/>
            <a:ext cx="337455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Accelerator Options</a:t>
            </a:r>
          </a:p>
        </p:txBody>
      </p:sp>
    </p:spTree>
    <p:extLst>
      <p:ext uri="{BB962C8B-B14F-4D97-AF65-F5344CB8AC3E}">
        <p14:creationId xmlns:p14="http://schemas.microsoft.com/office/powerpoint/2010/main" val="923555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grpSp>
        <p:nvGrpSpPr>
          <p:cNvPr id="3" name="Group 2">
            <a:extLst>
              <a:ext uri="{FF2B5EF4-FFF2-40B4-BE49-F238E27FC236}">
                <a16:creationId xmlns:a16="http://schemas.microsoft.com/office/drawing/2014/main" id="{DEECB670-3F13-4A2C-8F1D-F319EFDDFFFB}"/>
              </a:ext>
            </a:extLst>
          </p:cNvPr>
          <p:cNvGrpSpPr/>
          <p:nvPr/>
        </p:nvGrpSpPr>
        <p:grpSpPr>
          <a:xfrm>
            <a:off x="637334" y="1097725"/>
            <a:ext cx="7798310" cy="1853928"/>
            <a:chOff x="565818" y="957096"/>
            <a:chExt cx="10397746" cy="2471904"/>
          </a:xfrm>
        </p:grpSpPr>
        <p:sp>
          <p:nvSpPr>
            <p:cNvPr id="5" name="Rectangle 4">
              <a:extLst>
                <a:ext uri="{FF2B5EF4-FFF2-40B4-BE49-F238E27FC236}">
                  <a16:creationId xmlns:a16="http://schemas.microsoft.com/office/drawing/2014/main" id="{23FA9EA4-7929-4680-A867-0E161BA9ED66}"/>
                </a:ext>
              </a:extLst>
            </p:cNvPr>
            <p:cNvSpPr/>
            <p:nvPr/>
          </p:nvSpPr>
          <p:spPr>
            <a:xfrm>
              <a:off x="637678" y="1879076"/>
              <a:ext cx="10325886" cy="68045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13">
                <a:solidFill>
                  <a:srgbClr val="FFFFFF"/>
                </a:solidFill>
                <a:latin typeface="Arial" panose="020B0604020202020204"/>
              </a:endParaRPr>
            </a:p>
          </p:txBody>
        </p:sp>
        <p:pic>
          <p:nvPicPr>
            <p:cNvPr id="6" name="Picture 2">
              <a:extLst>
                <a:ext uri="{FF2B5EF4-FFF2-40B4-BE49-F238E27FC236}">
                  <a16:creationId xmlns:a16="http://schemas.microsoft.com/office/drawing/2014/main" id="{9ED97D84-EDA7-4F7D-839E-9D666810B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18" y="957096"/>
              <a:ext cx="8873440" cy="247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8BBC558E-A233-4B75-B560-D0BD04A26221}"/>
                </a:ext>
              </a:extLst>
            </p:cNvPr>
            <p:cNvSpPr/>
            <p:nvPr/>
          </p:nvSpPr>
          <p:spPr>
            <a:xfrm>
              <a:off x="637681" y="1879076"/>
              <a:ext cx="8801578" cy="680456"/>
            </a:xfrm>
            <a:prstGeom prst="rect">
              <a:avLst/>
            </a:prstGeom>
            <a:noFill/>
            <a:ln w="38100">
              <a:solidFill>
                <a:srgbClr val="BE2B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13">
                <a:solidFill>
                  <a:srgbClr val="FFFFFF"/>
                </a:solidFill>
                <a:latin typeface="Arial" panose="020B0604020202020204"/>
              </a:endParaRPr>
            </a:p>
          </p:txBody>
        </p:sp>
        <p:sp>
          <p:nvSpPr>
            <p:cNvPr id="8" name="Rectangle 7">
              <a:extLst>
                <a:ext uri="{FF2B5EF4-FFF2-40B4-BE49-F238E27FC236}">
                  <a16:creationId xmlns:a16="http://schemas.microsoft.com/office/drawing/2014/main" id="{BAD1D87D-A57B-455B-82E7-180B4A76BD52}"/>
                </a:ext>
              </a:extLst>
            </p:cNvPr>
            <p:cNvSpPr/>
            <p:nvPr/>
          </p:nvSpPr>
          <p:spPr>
            <a:xfrm>
              <a:off x="637677" y="1879076"/>
              <a:ext cx="7222468" cy="68045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13">
                <a:solidFill>
                  <a:srgbClr val="FFFFFF"/>
                </a:solidFill>
                <a:latin typeface="Arial" panose="020B0604020202020204"/>
              </a:endParaRPr>
            </a:p>
          </p:txBody>
        </p:sp>
        <p:sp>
          <p:nvSpPr>
            <p:cNvPr id="9" name="Rectangle 8">
              <a:extLst>
                <a:ext uri="{FF2B5EF4-FFF2-40B4-BE49-F238E27FC236}">
                  <a16:creationId xmlns:a16="http://schemas.microsoft.com/office/drawing/2014/main" id="{4F10B268-22BD-42C7-BC30-A8BA5F3382A8}"/>
                </a:ext>
              </a:extLst>
            </p:cNvPr>
            <p:cNvSpPr/>
            <p:nvPr/>
          </p:nvSpPr>
          <p:spPr>
            <a:xfrm>
              <a:off x="637682" y="1879076"/>
              <a:ext cx="5710132" cy="68045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13">
                <a:solidFill>
                  <a:srgbClr val="FFFFFF"/>
                </a:solidFill>
                <a:latin typeface="Arial" panose="020B0604020202020204"/>
              </a:endParaRPr>
            </a:p>
          </p:txBody>
        </p:sp>
        <p:sp>
          <p:nvSpPr>
            <p:cNvPr id="10" name="Rectangle 9">
              <a:extLst>
                <a:ext uri="{FF2B5EF4-FFF2-40B4-BE49-F238E27FC236}">
                  <a16:creationId xmlns:a16="http://schemas.microsoft.com/office/drawing/2014/main" id="{AE38C10C-D3BE-4DF6-ADBA-2D1A463C7C75}"/>
                </a:ext>
              </a:extLst>
            </p:cNvPr>
            <p:cNvSpPr/>
            <p:nvPr/>
          </p:nvSpPr>
          <p:spPr>
            <a:xfrm>
              <a:off x="637682" y="1879076"/>
              <a:ext cx="2041910" cy="68045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13">
                <a:solidFill>
                  <a:srgbClr val="FFFFFF"/>
                </a:solidFill>
                <a:latin typeface="Arial" panose="020B0604020202020204"/>
              </a:endParaRPr>
            </a:p>
          </p:txBody>
        </p:sp>
      </p:grpSp>
      <p:sp>
        <p:nvSpPr>
          <p:cNvPr id="11" name="TextBox 10">
            <a:extLst>
              <a:ext uri="{FF2B5EF4-FFF2-40B4-BE49-F238E27FC236}">
                <a16:creationId xmlns:a16="http://schemas.microsoft.com/office/drawing/2014/main" id="{9468425D-21B4-422A-A2E1-BE516D3545AF}"/>
              </a:ext>
            </a:extLst>
          </p:cNvPr>
          <p:cNvSpPr txBox="1"/>
          <p:nvPr/>
        </p:nvSpPr>
        <p:spPr>
          <a:xfrm>
            <a:off x="321252" y="3221648"/>
            <a:ext cx="1934441" cy="507831"/>
          </a:xfrm>
          <a:prstGeom prst="rect">
            <a:avLst/>
          </a:prstGeom>
          <a:noFill/>
        </p:spPr>
        <p:txBody>
          <a:bodyPr wrap="square" rtlCol="0">
            <a:spAutoFit/>
          </a:bodyPr>
          <a:lstStyle/>
          <a:p>
            <a:pPr defTabSz="685800"/>
            <a:r>
              <a:rPr lang="en-GB" sz="1350" b="1" dirty="0">
                <a:solidFill>
                  <a:srgbClr val="FF0000"/>
                </a:solidFill>
                <a:latin typeface="Arial" panose="020B0604020202020204"/>
              </a:rPr>
              <a:t>3 MeV </a:t>
            </a:r>
            <a:r>
              <a:rPr lang="en-GB" sz="1350" dirty="0">
                <a:solidFill>
                  <a:srgbClr val="2E2C61"/>
                </a:solidFill>
                <a:latin typeface="Arial" panose="020B0604020202020204"/>
              </a:rPr>
              <a:t>front end based on the FETS project</a:t>
            </a:r>
          </a:p>
        </p:txBody>
      </p:sp>
      <p:sp>
        <p:nvSpPr>
          <p:cNvPr id="12" name="TextBox 11">
            <a:extLst>
              <a:ext uri="{FF2B5EF4-FFF2-40B4-BE49-F238E27FC236}">
                <a16:creationId xmlns:a16="http://schemas.microsoft.com/office/drawing/2014/main" id="{B0D3A79D-B257-494E-BA9F-507A312B4ED2}"/>
              </a:ext>
            </a:extLst>
          </p:cNvPr>
          <p:cNvSpPr txBox="1"/>
          <p:nvPr/>
        </p:nvSpPr>
        <p:spPr>
          <a:xfrm>
            <a:off x="2811632" y="3221648"/>
            <a:ext cx="2008943" cy="507831"/>
          </a:xfrm>
          <a:prstGeom prst="rect">
            <a:avLst/>
          </a:prstGeom>
          <a:noFill/>
        </p:spPr>
        <p:txBody>
          <a:bodyPr wrap="square" rtlCol="0">
            <a:spAutoFit/>
          </a:bodyPr>
          <a:lstStyle/>
          <a:p>
            <a:pPr defTabSz="685800"/>
            <a:r>
              <a:rPr lang="en-GB" sz="1350" b="1" dirty="0">
                <a:solidFill>
                  <a:srgbClr val="003088">
                    <a:lumMod val="60000"/>
                    <a:lumOff val="40000"/>
                  </a:srgbClr>
                </a:solidFill>
                <a:latin typeface="Arial" panose="020B0604020202020204"/>
              </a:rPr>
              <a:t>180 MeV </a:t>
            </a:r>
            <a:r>
              <a:rPr lang="en-GB" sz="1350" dirty="0">
                <a:solidFill>
                  <a:srgbClr val="2E2C61"/>
                </a:solidFill>
                <a:latin typeface="Arial" panose="020B0604020202020204"/>
              </a:rPr>
              <a:t>linac suitable for ISIS upgrade option</a:t>
            </a:r>
          </a:p>
        </p:txBody>
      </p:sp>
      <p:sp>
        <p:nvSpPr>
          <p:cNvPr id="13" name="TextBox 12">
            <a:extLst>
              <a:ext uri="{FF2B5EF4-FFF2-40B4-BE49-F238E27FC236}">
                <a16:creationId xmlns:a16="http://schemas.microsoft.com/office/drawing/2014/main" id="{5B468AB3-1C26-4B31-A72C-983BD1D03E17}"/>
              </a:ext>
            </a:extLst>
          </p:cNvPr>
          <p:cNvSpPr txBox="1"/>
          <p:nvPr/>
        </p:nvSpPr>
        <p:spPr>
          <a:xfrm>
            <a:off x="5188527" y="3221647"/>
            <a:ext cx="3498274" cy="715581"/>
          </a:xfrm>
          <a:prstGeom prst="rect">
            <a:avLst/>
          </a:prstGeom>
          <a:noFill/>
        </p:spPr>
        <p:txBody>
          <a:bodyPr wrap="square" rtlCol="0">
            <a:spAutoFit/>
          </a:bodyPr>
          <a:lstStyle/>
          <a:p>
            <a:pPr defTabSz="685800"/>
            <a:r>
              <a:rPr lang="en-GB" sz="1350" b="1" dirty="0">
                <a:solidFill>
                  <a:srgbClr val="BE2BBB"/>
                </a:solidFill>
                <a:latin typeface="Arial" panose="020B0604020202020204"/>
              </a:rPr>
              <a:t>800 MeV </a:t>
            </a:r>
            <a:r>
              <a:rPr lang="en-GB" sz="1350" dirty="0">
                <a:solidFill>
                  <a:srgbClr val="2E2C61"/>
                </a:solidFill>
                <a:latin typeface="Arial" panose="020B0604020202020204"/>
              </a:rPr>
              <a:t>linac could be curtailed to </a:t>
            </a:r>
            <a:r>
              <a:rPr lang="en-GB" sz="1350" b="1" dirty="0">
                <a:solidFill>
                  <a:srgbClr val="FFC000"/>
                </a:solidFill>
                <a:latin typeface="Arial" panose="020B0604020202020204"/>
              </a:rPr>
              <a:t>lower energy </a:t>
            </a:r>
            <a:r>
              <a:rPr lang="en-GB" sz="1350" dirty="0">
                <a:solidFill>
                  <a:srgbClr val="2E2C61"/>
                </a:solidFill>
                <a:latin typeface="Arial" panose="020B0604020202020204"/>
              </a:rPr>
              <a:t>for injection into RCS or FFA, or increased to </a:t>
            </a:r>
            <a:r>
              <a:rPr lang="en-GB" sz="1350" b="1" dirty="0">
                <a:solidFill>
                  <a:srgbClr val="00B050"/>
                </a:solidFill>
                <a:latin typeface="Arial" panose="020B0604020202020204"/>
              </a:rPr>
              <a:t>1.2 GeV</a:t>
            </a:r>
            <a:r>
              <a:rPr lang="en-GB" sz="1350" dirty="0">
                <a:solidFill>
                  <a:srgbClr val="2E2C61"/>
                </a:solidFill>
                <a:latin typeface="Arial" panose="020B0604020202020204"/>
              </a:rPr>
              <a:t> for injection into AR </a:t>
            </a:r>
          </a:p>
        </p:txBody>
      </p:sp>
      <p:pic>
        <p:nvPicPr>
          <p:cNvPr id="14" name="Picture 13">
            <a:extLst>
              <a:ext uri="{FF2B5EF4-FFF2-40B4-BE49-F238E27FC236}">
                <a16:creationId xmlns:a16="http://schemas.microsoft.com/office/drawing/2014/main" id="{2A0D004B-8B7B-4721-8155-7671505BB3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037" y="3864211"/>
            <a:ext cx="1520872" cy="855491"/>
          </a:xfrm>
          <a:prstGeom prst="rect">
            <a:avLst/>
          </a:prstGeom>
        </p:spPr>
      </p:pic>
      <p:pic>
        <p:nvPicPr>
          <p:cNvPr id="15" name="Picture 14">
            <a:extLst>
              <a:ext uri="{FF2B5EF4-FFF2-40B4-BE49-F238E27FC236}">
                <a16:creationId xmlns:a16="http://schemas.microsoft.com/office/drawing/2014/main" id="{2BFEB822-C7A3-464E-96B3-175873A755EC}"/>
              </a:ext>
            </a:extLst>
          </p:cNvPr>
          <p:cNvPicPr>
            <a:picLocks noChangeAspect="1"/>
          </p:cNvPicPr>
          <p:nvPr/>
        </p:nvPicPr>
        <p:blipFill rotWithShape="1">
          <a:blip r:embed="rId5"/>
          <a:srcRect r="15793"/>
          <a:stretch/>
        </p:blipFill>
        <p:spPr>
          <a:xfrm>
            <a:off x="2811631" y="3914145"/>
            <a:ext cx="2170111" cy="1728520"/>
          </a:xfrm>
          <a:prstGeom prst="rect">
            <a:avLst/>
          </a:prstGeom>
        </p:spPr>
      </p:pic>
      <p:pic>
        <p:nvPicPr>
          <p:cNvPr id="16" name="Picture 15">
            <a:extLst>
              <a:ext uri="{FF2B5EF4-FFF2-40B4-BE49-F238E27FC236}">
                <a16:creationId xmlns:a16="http://schemas.microsoft.com/office/drawing/2014/main" id="{F8F182A7-E6F1-42E9-8BAB-10E9B9ADC7C0}"/>
              </a:ext>
            </a:extLst>
          </p:cNvPr>
          <p:cNvPicPr>
            <a:picLocks noChangeAspect="1"/>
          </p:cNvPicPr>
          <p:nvPr/>
        </p:nvPicPr>
        <p:blipFill>
          <a:blip r:embed="rId6"/>
          <a:stretch>
            <a:fillRect/>
          </a:stretch>
        </p:blipFill>
        <p:spPr>
          <a:xfrm>
            <a:off x="5970095" y="3914145"/>
            <a:ext cx="2142456" cy="1728339"/>
          </a:xfrm>
          <a:prstGeom prst="rect">
            <a:avLst/>
          </a:prstGeom>
        </p:spPr>
      </p:pic>
      <p:sp>
        <p:nvSpPr>
          <p:cNvPr id="17" name="TextBox 16"/>
          <p:cNvSpPr txBox="1"/>
          <p:nvPr/>
        </p:nvSpPr>
        <p:spPr>
          <a:xfrm>
            <a:off x="357810" y="269600"/>
            <a:ext cx="3374551" cy="369332"/>
          </a:xfrm>
          <a:prstGeom prst="rect">
            <a:avLst/>
          </a:prstGeom>
          <a:noFill/>
        </p:spPr>
        <p:txBody>
          <a:bodyPr wrap="square" rtlCol="0">
            <a:spAutoFit/>
          </a:bodyPr>
          <a:lstStyle/>
          <a:p>
            <a:r>
              <a:rPr lang="en-GB" b="1" dirty="0" err="1">
                <a:latin typeface="Arial" panose="020B0604020202020204" pitchFamily="34" charset="0"/>
                <a:cs typeface="Arial" panose="020B0604020202020204" pitchFamily="34" charset="0"/>
              </a:rPr>
              <a:t>Linac</a:t>
            </a:r>
            <a:r>
              <a:rPr lang="en-GB" b="1" dirty="0">
                <a:latin typeface="Arial" panose="020B0604020202020204" pitchFamily="34" charset="0"/>
                <a:cs typeface="Arial" panose="020B0604020202020204" pitchFamily="34" charset="0"/>
              </a:rPr>
              <a:t> Options</a:t>
            </a:r>
          </a:p>
        </p:txBody>
      </p:sp>
    </p:spTree>
    <p:extLst>
      <p:ext uri="{BB962C8B-B14F-4D97-AF65-F5344CB8AC3E}">
        <p14:creationId xmlns:p14="http://schemas.microsoft.com/office/powerpoint/2010/main" val="2023888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
        <p:nvSpPr>
          <p:cNvPr id="18" name="Content Placeholder 4">
            <a:extLst>
              <a:ext uri="{FF2B5EF4-FFF2-40B4-BE49-F238E27FC236}">
                <a16:creationId xmlns:a16="http://schemas.microsoft.com/office/drawing/2014/main" id="{5B0442F2-3216-4568-B27B-773F7D7D02F9}"/>
              </a:ext>
            </a:extLst>
          </p:cNvPr>
          <p:cNvSpPr txBox="1">
            <a:spLocks/>
          </p:cNvSpPr>
          <p:nvPr/>
        </p:nvSpPr>
        <p:spPr>
          <a:xfrm>
            <a:off x="530992" y="1428866"/>
            <a:ext cx="7886700" cy="443334"/>
          </a:xfrm>
          <a:prstGeom prst="rect">
            <a:avLst/>
          </a:prstGeom>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srgbClr val="040408"/>
                </a:solidFill>
                <a:latin typeface="Arial" panose="020B0604020202020204" pitchFamily="34" charset="0"/>
                <a:cs typeface="Arial" panose="020B0604020202020204" pitchFamily="34" charset="0"/>
              </a:rPr>
              <a:t>Pulse compression rings to create &lt;1 µs pulse with acceleration as needed</a:t>
            </a:r>
          </a:p>
        </p:txBody>
      </p:sp>
      <p:grpSp>
        <p:nvGrpSpPr>
          <p:cNvPr id="19" name="Group 2"/>
          <p:cNvGrpSpPr>
            <a:grpSpLocks/>
          </p:cNvGrpSpPr>
          <p:nvPr/>
        </p:nvGrpSpPr>
        <p:grpSpPr bwMode="auto">
          <a:xfrm>
            <a:off x="6253223" y="2074103"/>
            <a:ext cx="2438964" cy="1940713"/>
            <a:chOff x="792916" y="3580391"/>
            <a:chExt cx="3035300" cy="2433355"/>
          </a:xfrm>
        </p:grpSpPr>
        <p:sp>
          <p:nvSpPr>
            <p:cNvPr id="20" name="TextBox 8"/>
            <p:cNvSpPr txBox="1">
              <a:spLocks noChangeArrowheads="1"/>
            </p:cNvSpPr>
            <p:nvPr/>
          </p:nvSpPr>
          <p:spPr bwMode="auto">
            <a:xfrm>
              <a:off x="1901783" y="3580391"/>
              <a:ext cx="817566" cy="4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Grande" pitchFamily="84" charset="0"/>
                  <a:ea typeface="ヒラギノ角ゴ Pro W3"/>
                  <a:cs typeface="ヒラギノ角ゴ Pro W3"/>
                </a:defRPr>
              </a:lvl1pPr>
              <a:lvl2pPr marL="742950" indent="-285750">
                <a:defRPr sz="2400">
                  <a:solidFill>
                    <a:schemeClr val="tx1"/>
                  </a:solidFill>
                  <a:latin typeface="Lucida Grande" pitchFamily="84" charset="0"/>
                  <a:ea typeface="ヒラギノ角ゴ Pro W3"/>
                  <a:cs typeface="ヒラギノ角ゴ Pro W3"/>
                </a:defRPr>
              </a:lvl2pPr>
              <a:lvl3pPr marL="1143000" indent="-228600">
                <a:defRPr sz="2400">
                  <a:solidFill>
                    <a:schemeClr val="tx1"/>
                  </a:solidFill>
                  <a:latin typeface="Lucida Grande" pitchFamily="84" charset="0"/>
                  <a:ea typeface="ヒラギノ角ゴ Pro W3"/>
                  <a:cs typeface="ヒラギノ角ゴ Pro W3"/>
                </a:defRPr>
              </a:lvl3pPr>
              <a:lvl4pPr marL="1600200" indent="-228600">
                <a:defRPr sz="2400">
                  <a:solidFill>
                    <a:schemeClr val="tx1"/>
                  </a:solidFill>
                  <a:latin typeface="Lucida Grande" pitchFamily="84" charset="0"/>
                  <a:ea typeface="ヒラギノ角ゴ Pro W3"/>
                  <a:cs typeface="ヒラギノ角ゴ Pro W3"/>
                </a:defRPr>
              </a:lvl4pPr>
              <a:lvl5pPr marL="2057400" indent="-22860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pPr algn="ctr" defTabSz="685800"/>
              <a:r>
                <a:rPr lang="en-GB" altLang="en-US" sz="1500" b="1" dirty="0">
                  <a:solidFill>
                    <a:srgbClr val="2E2C61"/>
                  </a:solidFill>
                  <a:latin typeface="Arial" panose="020B0604020202020204" pitchFamily="34" charset="0"/>
                  <a:cs typeface="Arial" panose="020B0604020202020204" pitchFamily="34" charset="0"/>
                </a:rPr>
                <a:t>AR</a:t>
              </a:r>
            </a:p>
          </p:txBody>
        </p:sp>
        <p:pic>
          <p:nvPicPr>
            <p:cNvPr id="2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916" y="3967458"/>
              <a:ext cx="3035300" cy="2046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805487" y="2123633"/>
            <a:ext cx="2041919" cy="2677319"/>
            <a:chOff x="445542" y="1066238"/>
            <a:chExt cx="2722559" cy="3569758"/>
          </a:xfrm>
        </p:grpSpPr>
        <p:sp>
          <p:nvSpPr>
            <p:cNvPr id="23" name="TextBox 1"/>
            <p:cNvSpPr txBox="1">
              <a:spLocks noChangeArrowheads="1"/>
            </p:cNvSpPr>
            <p:nvPr/>
          </p:nvSpPr>
          <p:spPr bwMode="auto">
            <a:xfrm>
              <a:off x="1225138" y="1066238"/>
              <a:ext cx="894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84" charset="0"/>
                  <a:ea typeface="ヒラギノ角ゴ Pro W3"/>
                  <a:cs typeface="ヒラギノ角ゴ Pro W3"/>
                </a:defRPr>
              </a:lvl1pPr>
              <a:lvl2pPr marL="742950" indent="-285750">
                <a:defRPr sz="2400">
                  <a:solidFill>
                    <a:schemeClr val="tx1"/>
                  </a:solidFill>
                  <a:latin typeface="Lucida Grande" pitchFamily="84" charset="0"/>
                  <a:ea typeface="ヒラギノ角ゴ Pro W3"/>
                  <a:cs typeface="ヒラギノ角ゴ Pro W3"/>
                </a:defRPr>
              </a:lvl2pPr>
              <a:lvl3pPr marL="1143000" indent="-228600">
                <a:defRPr sz="2400">
                  <a:solidFill>
                    <a:schemeClr val="tx1"/>
                  </a:solidFill>
                  <a:latin typeface="Lucida Grande" pitchFamily="84" charset="0"/>
                  <a:ea typeface="ヒラギノ角ゴ Pro W3"/>
                  <a:cs typeface="ヒラギノ角ゴ Pro W3"/>
                </a:defRPr>
              </a:lvl3pPr>
              <a:lvl4pPr marL="1600200" indent="-228600">
                <a:defRPr sz="2400">
                  <a:solidFill>
                    <a:schemeClr val="tx1"/>
                  </a:solidFill>
                  <a:latin typeface="Lucida Grande" pitchFamily="84" charset="0"/>
                  <a:ea typeface="ヒラギノ角ゴ Pro W3"/>
                  <a:cs typeface="ヒラギノ角ゴ Pro W3"/>
                </a:defRPr>
              </a:lvl4pPr>
              <a:lvl5pPr marL="2057400" indent="-22860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pPr algn="ctr" defTabSz="685800"/>
              <a:r>
                <a:rPr lang="en-GB" altLang="en-US" sz="1500" b="1" dirty="0">
                  <a:solidFill>
                    <a:srgbClr val="2E2C61"/>
                  </a:solidFill>
                  <a:latin typeface="Arial" panose="020B0604020202020204" pitchFamily="34" charset="0"/>
                  <a:cs typeface="Arial" panose="020B0604020202020204" pitchFamily="34" charset="0"/>
                </a:rPr>
                <a:t>RCS</a:t>
              </a:r>
            </a:p>
          </p:txBody>
        </p:sp>
        <p:grpSp>
          <p:nvGrpSpPr>
            <p:cNvPr id="24" name="Group 23"/>
            <p:cNvGrpSpPr/>
            <p:nvPr/>
          </p:nvGrpSpPr>
          <p:grpSpPr>
            <a:xfrm>
              <a:off x="445542" y="1430782"/>
              <a:ext cx="2722559" cy="3205214"/>
              <a:chOff x="8607085" y="739118"/>
              <a:chExt cx="2722559" cy="3205214"/>
            </a:xfrm>
          </p:grpSpPr>
          <p:pic>
            <p:nvPicPr>
              <p:cNvPr id="25"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l="5486" t="9184" r="3819" b="6583"/>
              <a:stretch>
                <a:fillRect/>
              </a:stretch>
            </p:blipFill>
            <p:spPr bwMode="auto">
              <a:xfrm>
                <a:off x="8607085" y="739118"/>
                <a:ext cx="2247284" cy="20874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a:extLst>
                  <a:ext uri="{FF2B5EF4-FFF2-40B4-BE49-F238E27FC236}">
                    <a16:creationId xmlns:a16="http://schemas.microsoft.com/office/drawing/2014/main" id="{973CE5D2-C36F-4540-A526-F095B148AF95}"/>
                  </a:ext>
                </a:extLst>
              </p:cNvPr>
              <p:cNvPicPr>
                <a:picLocks noChangeAspect="1"/>
              </p:cNvPicPr>
              <p:nvPr/>
            </p:nvPicPr>
            <p:blipFill rotWithShape="1">
              <a:blip r:embed="rId5"/>
              <a:srcRect l="1" r="30299"/>
              <a:stretch/>
            </p:blipFill>
            <p:spPr>
              <a:xfrm>
                <a:off x="9898622" y="2449818"/>
                <a:ext cx="1431022" cy="1494514"/>
              </a:xfrm>
              <a:prstGeom prst="rect">
                <a:avLst/>
              </a:prstGeom>
              <a:ln>
                <a:solidFill>
                  <a:schemeClr val="bg1">
                    <a:lumMod val="65000"/>
                  </a:schemeClr>
                </a:solidFill>
              </a:ln>
            </p:spPr>
          </p:pic>
        </p:grpSp>
      </p:grpSp>
      <p:grpSp>
        <p:nvGrpSpPr>
          <p:cNvPr id="27" name="Group 26"/>
          <p:cNvGrpSpPr/>
          <p:nvPr/>
        </p:nvGrpSpPr>
        <p:grpSpPr>
          <a:xfrm>
            <a:off x="3349516" y="2090214"/>
            <a:ext cx="2231897" cy="1778237"/>
            <a:chOff x="4922082" y="1399139"/>
            <a:chExt cx="2975863" cy="2370983"/>
          </a:xfrm>
        </p:grpSpPr>
        <p:sp>
          <p:nvSpPr>
            <p:cNvPr id="28" name="TextBox 1"/>
            <p:cNvSpPr txBox="1">
              <a:spLocks noChangeArrowheads="1"/>
            </p:cNvSpPr>
            <p:nvPr/>
          </p:nvSpPr>
          <p:spPr bwMode="auto">
            <a:xfrm>
              <a:off x="5962890" y="1399139"/>
              <a:ext cx="89424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Grande" pitchFamily="84" charset="0"/>
                  <a:ea typeface="ヒラギノ角ゴ Pro W3"/>
                  <a:cs typeface="ヒラギノ角ゴ Pro W3"/>
                </a:defRPr>
              </a:lvl1pPr>
              <a:lvl2pPr marL="742950" indent="-285750">
                <a:defRPr sz="2400">
                  <a:solidFill>
                    <a:schemeClr val="tx1"/>
                  </a:solidFill>
                  <a:latin typeface="Lucida Grande" pitchFamily="84" charset="0"/>
                  <a:ea typeface="ヒラギノ角ゴ Pro W3"/>
                  <a:cs typeface="ヒラギノ角ゴ Pro W3"/>
                </a:defRPr>
              </a:lvl2pPr>
              <a:lvl3pPr marL="1143000" indent="-228600">
                <a:defRPr sz="2400">
                  <a:solidFill>
                    <a:schemeClr val="tx1"/>
                  </a:solidFill>
                  <a:latin typeface="Lucida Grande" pitchFamily="84" charset="0"/>
                  <a:ea typeface="ヒラギノ角ゴ Pro W3"/>
                  <a:cs typeface="ヒラギノ角ゴ Pro W3"/>
                </a:defRPr>
              </a:lvl3pPr>
              <a:lvl4pPr marL="1600200" indent="-228600">
                <a:defRPr sz="2400">
                  <a:solidFill>
                    <a:schemeClr val="tx1"/>
                  </a:solidFill>
                  <a:latin typeface="Lucida Grande" pitchFamily="84" charset="0"/>
                  <a:ea typeface="ヒラギノ角ゴ Pro W3"/>
                  <a:cs typeface="ヒラギノ角ゴ Pro W3"/>
                </a:defRPr>
              </a:lvl4pPr>
              <a:lvl5pPr marL="2057400" indent="-22860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pPr algn="ctr" defTabSz="685800"/>
              <a:r>
                <a:rPr lang="en-GB" altLang="en-US" sz="1500" b="1" dirty="0">
                  <a:solidFill>
                    <a:srgbClr val="2E2C61"/>
                  </a:solidFill>
                  <a:latin typeface="Arial" panose="020B0604020202020204" pitchFamily="34" charset="0"/>
                  <a:cs typeface="Arial" panose="020B0604020202020204" pitchFamily="34" charset="0"/>
                </a:rPr>
                <a:t>FFA</a:t>
              </a:r>
            </a:p>
          </p:txBody>
        </p:sp>
        <p:pic>
          <p:nvPicPr>
            <p:cNvPr id="29" name="Picture 28"/>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Effect>
                        <a14:brightnessContrast bright="40000"/>
                      </a14:imgEffect>
                    </a14:imgLayer>
                  </a14:imgProps>
                </a:ext>
              </a:extLst>
            </a:blip>
            <a:stretch>
              <a:fillRect/>
            </a:stretch>
          </p:blipFill>
          <p:spPr>
            <a:xfrm>
              <a:off x="4922082" y="1799249"/>
              <a:ext cx="2975863" cy="1970873"/>
            </a:xfrm>
            <a:prstGeom prst="rect">
              <a:avLst/>
            </a:prstGeom>
            <a:ln>
              <a:solidFill>
                <a:schemeClr val="tx1"/>
              </a:solidFill>
            </a:ln>
          </p:spPr>
        </p:pic>
      </p:grpSp>
      <p:sp>
        <p:nvSpPr>
          <p:cNvPr id="30" name="TextBox 29"/>
          <p:cNvSpPr txBox="1"/>
          <p:nvPr/>
        </p:nvSpPr>
        <p:spPr>
          <a:xfrm>
            <a:off x="357810" y="269600"/>
            <a:ext cx="337455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Ring Options</a:t>
            </a:r>
          </a:p>
        </p:txBody>
      </p:sp>
    </p:spTree>
    <p:extLst>
      <p:ext uri="{BB962C8B-B14F-4D97-AF65-F5344CB8AC3E}">
        <p14:creationId xmlns:p14="http://schemas.microsoft.com/office/powerpoint/2010/main" val="1470677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
        <p:nvSpPr>
          <p:cNvPr id="7" name="Content Placeholder 2">
            <a:extLst>
              <a:ext uri="{FF2B5EF4-FFF2-40B4-BE49-F238E27FC236}">
                <a16:creationId xmlns:a16="http://schemas.microsoft.com/office/drawing/2014/main" id="{4B3860A3-B370-45D0-8EEE-25C45161B3B6}"/>
              </a:ext>
            </a:extLst>
          </p:cNvPr>
          <p:cNvSpPr txBox="1">
            <a:spLocks/>
          </p:cNvSpPr>
          <p:nvPr/>
        </p:nvSpPr>
        <p:spPr>
          <a:xfrm>
            <a:off x="535287" y="1009096"/>
            <a:ext cx="3703653" cy="4401132"/>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accent4"/>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accent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120000"/>
              </a:lnSpc>
              <a:spcBef>
                <a:spcPts val="750"/>
              </a:spcBef>
              <a:spcAft>
                <a:spcPts val="0"/>
              </a:spcAft>
              <a:buClr>
                <a:srgbClr val="2E2C61"/>
              </a:buClr>
              <a:buSzTx/>
              <a:buFont typeface="Arial" panose="020B0604020202020204" pitchFamily="34" charset="0"/>
              <a:buChar char="•"/>
              <a:tabLst/>
              <a:defRPr/>
            </a:pPr>
            <a:r>
              <a:rPr kumimoji="0" lang="en-GB" sz="2100" b="0" i="0" u="none" strike="noStrike" kern="1200" cap="none" spc="0" normalizeH="0" baseline="0" noProof="0" dirty="0">
                <a:ln>
                  <a:noFill/>
                </a:ln>
                <a:solidFill>
                  <a:srgbClr val="040408"/>
                </a:solidFill>
                <a:effectLst/>
                <a:uLnTx/>
                <a:uFillTx/>
                <a:latin typeface="Arial" panose="020B0604020202020204" pitchFamily="34" charset="0"/>
                <a:ea typeface="+mn-ea"/>
                <a:cs typeface="Arial" panose="020B0604020202020204" pitchFamily="34" charset="0"/>
              </a:rPr>
              <a:t>Construction of a small FFA test ring on the end of the Front End Test Stand (FETS) at RAL in order to explore the beam dynamics fully.</a:t>
            </a:r>
          </a:p>
          <a:p>
            <a:pPr marL="171450" marR="0" lvl="0" indent="-171450" algn="l" defTabSz="685800" rtl="0" eaLnBrk="1" fontAlgn="auto" latinLnBrk="0" hangingPunct="1">
              <a:lnSpc>
                <a:spcPct val="120000"/>
              </a:lnSpc>
              <a:spcBef>
                <a:spcPts val="750"/>
              </a:spcBef>
              <a:spcAft>
                <a:spcPts val="0"/>
              </a:spcAft>
              <a:buClr>
                <a:srgbClr val="2E2C61"/>
              </a:buClr>
              <a:buSzTx/>
              <a:buFont typeface="Arial" panose="020B0604020202020204" pitchFamily="34" charset="0"/>
              <a:buChar char="•"/>
              <a:tabLst/>
              <a:defRPr/>
            </a:pPr>
            <a:r>
              <a:rPr kumimoji="0" lang="en-GB" sz="2100" b="0" i="0" u="none" strike="noStrike" kern="1200" cap="none" spc="0" normalizeH="0" baseline="0" noProof="0" dirty="0">
                <a:ln>
                  <a:noFill/>
                </a:ln>
                <a:solidFill>
                  <a:srgbClr val="040408"/>
                </a:solidFill>
                <a:effectLst/>
                <a:uLnTx/>
                <a:uFillTx/>
                <a:latin typeface="Arial" panose="020B0604020202020204" pitchFamily="34" charset="0"/>
                <a:ea typeface="+mn-ea"/>
                <a:cs typeface="Arial" panose="020B0604020202020204" pitchFamily="34" charset="0"/>
              </a:rPr>
              <a:t>Completion of compression ring designs.</a:t>
            </a:r>
          </a:p>
          <a:p>
            <a:pPr marL="171450" marR="0" lvl="0" indent="-171450" algn="l" defTabSz="685800" rtl="0" eaLnBrk="1" fontAlgn="auto" latinLnBrk="0" hangingPunct="1">
              <a:lnSpc>
                <a:spcPct val="120000"/>
              </a:lnSpc>
              <a:spcBef>
                <a:spcPts val="750"/>
              </a:spcBef>
              <a:spcAft>
                <a:spcPts val="0"/>
              </a:spcAft>
              <a:buClr>
                <a:srgbClr val="2E2C61"/>
              </a:buClr>
              <a:buSzTx/>
              <a:buFont typeface="Arial" panose="020B0604020202020204" pitchFamily="34" charset="0"/>
              <a:buChar char="•"/>
              <a:tabLst/>
              <a:defRPr/>
            </a:pPr>
            <a:r>
              <a:rPr kumimoji="0" lang="en-GB" sz="2100" b="0" i="0" u="none" strike="noStrike" kern="1200" cap="none" spc="0" normalizeH="0" baseline="0" noProof="0" dirty="0">
                <a:ln>
                  <a:noFill/>
                </a:ln>
                <a:solidFill>
                  <a:srgbClr val="040408"/>
                </a:solidFill>
                <a:effectLst/>
                <a:uLnTx/>
                <a:uFillTx/>
                <a:latin typeface="Arial" panose="020B0604020202020204" pitchFamily="34" charset="0"/>
                <a:ea typeface="+mn-ea"/>
                <a:cs typeface="Arial" panose="020B0604020202020204" pitchFamily="34" charset="0"/>
              </a:rPr>
              <a:t>Linear accelerator design integrated with choice of pulse compression ring. </a:t>
            </a:r>
          </a:p>
          <a:p>
            <a:pPr marL="171450" marR="0" lvl="0" indent="-171450" algn="l" defTabSz="685800" rtl="0" eaLnBrk="1" fontAlgn="auto" latinLnBrk="0" hangingPunct="1">
              <a:lnSpc>
                <a:spcPct val="120000"/>
              </a:lnSpc>
              <a:spcBef>
                <a:spcPts val="750"/>
              </a:spcBef>
              <a:spcAft>
                <a:spcPts val="0"/>
              </a:spcAft>
              <a:buClr>
                <a:srgbClr val="2E2C61"/>
              </a:buClr>
              <a:buSzTx/>
              <a:buFont typeface="Arial" panose="020B0604020202020204" pitchFamily="34" charset="0"/>
              <a:buChar char="•"/>
              <a:tabLst/>
              <a:defRPr/>
            </a:pPr>
            <a:r>
              <a:rPr kumimoji="0" lang="en-GB" sz="2100" b="0" i="0" u="none" strike="noStrike" kern="1200" cap="none" spc="0" normalizeH="0" baseline="0" noProof="0" dirty="0">
                <a:ln>
                  <a:noFill/>
                </a:ln>
                <a:solidFill>
                  <a:srgbClr val="040408"/>
                </a:solidFill>
                <a:effectLst/>
                <a:uLnTx/>
                <a:uFillTx/>
                <a:latin typeface="Arial" panose="020B0604020202020204" pitchFamily="34" charset="0"/>
                <a:ea typeface="+mn-ea"/>
                <a:cs typeface="Arial" panose="020B0604020202020204" pitchFamily="34" charset="0"/>
              </a:rPr>
              <a:t>Completion of target, moderator and shielding design for high and low repetition rate neutron targets and a muon target.</a:t>
            </a:r>
          </a:p>
          <a:p>
            <a:pPr marL="171450" marR="0" lvl="0" indent="-171450" algn="l" defTabSz="685800" rtl="0" eaLnBrk="1" fontAlgn="auto" latinLnBrk="0" hangingPunct="1">
              <a:lnSpc>
                <a:spcPct val="120000"/>
              </a:lnSpc>
              <a:spcBef>
                <a:spcPts val="750"/>
              </a:spcBef>
              <a:spcAft>
                <a:spcPts val="0"/>
              </a:spcAft>
              <a:buClr>
                <a:srgbClr val="2E2C61"/>
              </a:buClr>
              <a:buSzTx/>
              <a:buFont typeface="Arial" panose="020B0604020202020204" pitchFamily="34" charset="0"/>
              <a:buChar char="•"/>
              <a:tabLst/>
              <a:defRPr/>
            </a:pPr>
            <a:r>
              <a:rPr kumimoji="0" lang="en-GB" sz="2100" b="0" i="0" u="none" strike="noStrike" kern="1200" cap="none" spc="0" normalizeH="0" baseline="0" noProof="0" dirty="0">
                <a:ln>
                  <a:noFill/>
                </a:ln>
                <a:solidFill>
                  <a:srgbClr val="040408"/>
                </a:solidFill>
                <a:effectLst/>
                <a:uLnTx/>
                <a:uFillTx/>
                <a:latin typeface="Arial" panose="020B0604020202020204" pitchFamily="34" charset="0"/>
                <a:ea typeface="+mn-ea"/>
                <a:cs typeface="Arial" panose="020B0604020202020204" pitchFamily="34" charset="0"/>
              </a:rPr>
              <a:t>Production of an optimal concept design with credible initial cost estimates.</a:t>
            </a:r>
          </a:p>
          <a:p>
            <a:pPr marL="172800" marR="0" lvl="0" indent="-171450" algn="l" defTabSz="685800" rtl="0" eaLnBrk="1" fontAlgn="auto" latinLnBrk="0" hangingPunct="1">
              <a:lnSpc>
                <a:spcPct val="120000"/>
              </a:lnSpc>
              <a:spcBef>
                <a:spcPts val="750"/>
              </a:spcBef>
              <a:spcAft>
                <a:spcPts val="0"/>
              </a:spcAft>
              <a:buClr>
                <a:srgbClr val="2E2C61"/>
              </a:buClr>
              <a:buSzTx/>
              <a:buFont typeface="Wingdings" pitchFamily="2" charset="2"/>
              <a:buChar char="§"/>
              <a:tabLst/>
              <a:defRPr/>
            </a:pPr>
            <a:endParaRPr kumimoji="0" lang="en-GB" sz="2100" b="0" i="0" u="none" strike="noStrike" kern="1200" cap="none" spc="0" normalizeH="0" baseline="0" noProof="0" dirty="0">
              <a:ln>
                <a:noFill/>
              </a:ln>
              <a:solidFill>
                <a:srgbClr val="616161"/>
              </a:solidFill>
              <a:effectLst/>
              <a:uLnTx/>
              <a:uFillTx/>
              <a:latin typeface="Arial" panose="020B0604020202020204" pitchFamily="34" charset="0"/>
              <a:ea typeface="+mn-ea"/>
              <a:cs typeface="Arial" panose="020B0604020202020204" pitchFamily="34" charset="0"/>
            </a:endParaRPr>
          </a:p>
        </p:txBody>
      </p:sp>
      <p:pic>
        <p:nvPicPr>
          <p:cNvPr id="8"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796" y="1740792"/>
            <a:ext cx="4404321" cy="293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57810" y="269600"/>
            <a:ext cx="337455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ISIS-II Phase 1.2b Plan</a:t>
            </a:r>
          </a:p>
        </p:txBody>
      </p:sp>
    </p:spTree>
    <p:extLst>
      <p:ext uri="{BB962C8B-B14F-4D97-AF65-F5344CB8AC3E}">
        <p14:creationId xmlns:p14="http://schemas.microsoft.com/office/powerpoint/2010/main" val="325557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
        <p:nvSpPr>
          <p:cNvPr id="5" name="TextBox 4"/>
          <p:cNvSpPr txBox="1"/>
          <p:nvPr/>
        </p:nvSpPr>
        <p:spPr>
          <a:xfrm>
            <a:off x="357810" y="269600"/>
            <a:ext cx="337455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What might ISIS-II look like?</a:t>
            </a:r>
          </a:p>
        </p:txBody>
      </p:sp>
      <p:pic>
        <p:nvPicPr>
          <p:cNvPr id="6" name="Picture 5"/>
          <p:cNvPicPr>
            <a:picLocks noChangeAspect="1"/>
          </p:cNvPicPr>
          <p:nvPr/>
        </p:nvPicPr>
        <p:blipFill>
          <a:blip r:embed="rId3"/>
          <a:stretch>
            <a:fillRect/>
          </a:stretch>
        </p:blipFill>
        <p:spPr>
          <a:xfrm>
            <a:off x="1900458" y="843401"/>
            <a:ext cx="5554102" cy="5695526"/>
          </a:xfrm>
          <a:prstGeom prst="rect">
            <a:avLst/>
          </a:prstGeom>
        </p:spPr>
      </p:pic>
      <p:pic>
        <p:nvPicPr>
          <p:cNvPr id="7" name="Picture 6">
            <a:extLst>
              <a:ext uri="{FF2B5EF4-FFF2-40B4-BE49-F238E27FC236}">
                <a16:creationId xmlns:a16="http://schemas.microsoft.com/office/drawing/2014/main" id="{FD573B21-D7E6-49F7-BF48-C66956AD794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300"/>
                    </a14:imgEffect>
                  </a14:imgLayer>
                </a14:imgProps>
              </a:ext>
            </a:extLst>
          </a:blip>
          <a:srcRect l="-35" r="-17"/>
          <a:stretch/>
        </p:blipFill>
        <p:spPr>
          <a:xfrm rot="296966">
            <a:off x="3629833" y="4712247"/>
            <a:ext cx="949601" cy="75928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40062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
        <p:nvSpPr>
          <p:cNvPr id="5" name="TextBox 4"/>
          <p:cNvSpPr txBox="1"/>
          <p:nvPr/>
        </p:nvSpPr>
        <p:spPr>
          <a:xfrm>
            <a:off x="357810" y="269600"/>
            <a:ext cx="337455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What might ISIS-II look like?</a:t>
            </a:r>
          </a:p>
        </p:txBody>
      </p:sp>
      <p:pic>
        <p:nvPicPr>
          <p:cNvPr id="8" name="Picture 7">
            <a:extLst>
              <a:ext uri="{FF2B5EF4-FFF2-40B4-BE49-F238E27FC236}">
                <a16:creationId xmlns:a16="http://schemas.microsoft.com/office/drawing/2014/main" id="{FD573B21-D7E6-49F7-BF48-C66956AD794F}"/>
              </a:ext>
            </a:extLst>
          </p:cNvPr>
          <p:cNvPicPr>
            <a:picLocks noChangeAspect="1"/>
          </p:cNvPicPr>
          <p:nvPr/>
        </p:nvPicPr>
        <p:blipFill rotWithShape="1">
          <a:blip r:embed="rId3"/>
          <a:srcRect l="-35" r="-17"/>
          <a:stretch/>
        </p:blipFill>
        <p:spPr>
          <a:xfrm>
            <a:off x="1015520" y="806581"/>
            <a:ext cx="7134182" cy="5704396"/>
          </a:xfrm>
          <a:prstGeom prst="rect">
            <a:avLst/>
          </a:prstGeom>
        </p:spPr>
      </p:pic>
    </p:spTree>
    <p:extLst>
      <p:ext uri="{BB962C8B-B14F-4D97-AF65-F5344CB8AC3E}">
        <p14:creationId xmlns:p14="http://schemas.microsoft.com/office/powerpoint/2010/main" val="422338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7986" y="3018407"/>
            <a:ext cx="2820131" cy="830997"/>
          </a:xfrm>
          <a:prstGeom prst="rect">
            <a:avLst/>
          </a:prstGeom>
          <a:noFill/>
        </p:spPr>
        <p:txBody>
          <a:bodyPr wrap="none" rtlCol="0">
            <a:spAutoFit/>
          </a:bodyPr>
          <a:lstStyle/>
          <a:p>
            <a:pPr algn="ctr"/>
            <a:r>
              <a:rPr lang="en-GB" sz="4800" b="1" dirty="0"/>
              <a:t>Thank You</a:t>
            </a:r>
          </a:p>
        </p:txBody>
      </p:sp>
    </p:spTree>
    <p:extLst>
      <p:ext uri="{BB962C8B-B14F-4D97-AF65-F5344CB8AC3E}">
        <p14:creationId xmlns:p14="http://schemas.microsoft.com/office/powerpoint/2010/main" val="3314781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357" y="200587"/>
            <a:ext cx="5317434" cy="861774"/>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Neutron and Muon Production</a:t>
            </a:r>
          </a:p>
          <a:p>
            <a:endParaRPr lang="en-GB"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Neutron Production</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82" y="4382755"/>
            <a:ext cx="1868240" cy="2288866"/>
          </a:xfrm>
          <a:prstGeom prst="rect">
            <a:avLst/>
          </a:prstGeom>
          <a:ln w="28575">
            <a:solidFill>
              <a:schemeClr val="accent1"/>
            </a:solidFill>
          </a:ln>
        </p:spPr>
      </p:pic>
      <p:sp>
        <p:nvSpPr>
          <p:cNvPr id="27" name="TextBox 26"/>
          <p:cNvSpPr txBox="1"/>
          <p:nvPr/>
        </p:nvSpPr>
        <p:spPr>
          <a:xfrm>
            <a:off x="268357" y="4007519"/>
            <a:ext cx="2090657" cy="338554"/>
          </a:xfrm>
          <a:prstGeom prst="rect">
            <a:avLst/>
          </a:prstGeom>
          <a:noFill/>
        </p:spPr>
        <p:txBody>
          <a:bodyPr wrap="square" rtlCol="0">
            <a:spAutoFit/>
          </a:bodyPr>
          <a:lstStyle/>
          <a:p>
            <a:pPr marL="342900" indent="-342900">
              <a:buFont typeface="Arial" panose="020B0604020202020204" pitchFamily="34" charset="0"/>
              <a:buChar char="•"/>
            </a:pPr>
            <a:r>
              <a:rPr lang="en-GB" sz="1600" dirty="0">
                <a:latin typeface="Arial" panose="020B0604020202020204" pitchFamily="34" charset="0"/>
                <a:cs typeface="Arial" panose="020B0604020202020204" pitchFamily="34" charset="0"/>
              </a:rPr>
              <a:t>Muon Production</a:t>
            </a:r>
          </a:p>
        </p:txBody>
      </p:sp>
      <p:grpSp>
        <p:nvGrpSpPr>
          <p:cNvPr id="2" name="Group 1"/>
          <p:cNvGrpSpPr/>
          <p:nvPr/>
        </p:nvGrpSpPr>
        <p:grpSpPr>
          <a:xfrm>
            <a:off x="533490" y="1143003"/>
            <a:ext cx="8202951" cy="2743201"/>
            <a:chOff x="533490" y="1143003"/>
            <a:chExt cx="8202951" cy="2743201"/>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90" y="1143004"/>
              <a:ext cx="2678546" cy="2743200"/>
            </a:xfrm>
            <a:prstGeom prst="rect">
              <a:avLst/>
            </a:prstGeom>
            <a:ln w="28575">
              <a:solidFill>
                <a:schemeClr val="accent1"/>
              </a:solidFill>
            </a:ln>
          </p:spPr>
        </p:pic>
        <p:sp>
          <p:nvSpPr>
            <p:cNvPr id="24" name="TextBox 23"/>
            <p:cNvSpPr txBox="1"/>
            <p:nvPr/>
          </p:nvSpPr>
          <p:spPr>
            <a:xfrm>
              <a:off x="533490" y="1143004"/>
              <a:ext cx="971741"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Spallation</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919" y="1143003"/>
              <a:ext cx="2819522" cy="1781514"/>
            </a:xfrm>
            <a:prstGeom prst="rect">
              <a:avLst/>
            </a:prstGeom>
            <a:ln w="28575">
              <a:solidFill>
                <a:schemeClr val="accent1"/>
              </a:solidFill>
            </a:ln>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962" y="1406957"/>
              <a:ext cx="2198078" cy="1200850"/>
            </a:xfrm>
            <a:prstGeom prst="rect">
              <a:avLst/>
            </a:prstGeom>
            <a:ln w="28575">
              <a:solidFill>
                <a:schemeClr val="accent1"/>
              </a:solidFill>
            </a:ln>
          </p:spPr>
        </p:pic>
        <p:sp>
          <p:nvSpPr>
            <p:cNvPr id="25" name="TextBox 24"/>
            <p:cNvSpPr txBox="1"/>
            <p:nvPr/>
          </p:nvSpPr>
          <p:spPr>
            <a:xfrm>
              <a:off x="3492859" y="1406957"/>
              <a:ext cx="1079142"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Moderation</a:t>
              </a:r>
            </a:p>
          </p:txBody>
        </p:sp>
        <p:sp>
          <p:nvSpPr>
            <p:cNvPr id="26" name="TextBox 25"/>
            <p:cNvSpPr txBox="1"/>
            <p:nvPr/>
          </p:nvSpPr>
          <p:spPr>
            <a:xfrm>
              <a:off x="5931966" y="1143003"/>
              <a:ext cx="990977"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Scattering</a:t>
              </a:r>
            </a:p>
          </p:txBody>
        </p:sp>
        <p:sp>
          <p:nvSpPr>
            <p:cNvPr id="28" name="Right Arrow 27"/>
            <p:cNvSpPr/>
            <p:nvPr/>
          </p:nvSpPr>
          <p:spPr>
            <a:xfrm>
              <a:off x="3270742" y="1916730"/>
              <a:ext cx="151781" cy="175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Arrow 28"/>
            <p:cNvSpPr/>
            <p:nvPr/>
          </p:nvSpPr>
          <p:spPr>
            <a:xfrm>
              <a:off x="5718089" y="1916730"/>
              <a:ext cx="151781" cy="1758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1" name="Picture 2" descr="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9315" y="3085350"/>
            <a:ext cx="4978012" cy="352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Tree>
    <p:extLst>
      <p:ext uri="{BB962C8B-B14F-4D97-AF65-F5344CB8AC3E}">
        <p14:creationId xmlns:p14="http://schemas.microsoft.com/office/powerpoint/2010/main" val="660973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877" y="915131"/>
            <a:ext cx="4236840" cy="5238750"/>
          </a:xfrm>
          <a:prstGeom prst="rect">
            <a:avLst/>
          </a:prstGeom>
        </p:spPr>
      </p:pic>
      <p:sp>
        <p:nvSpPr>
          <p:cNvPr id="137219" name="Text Box 19"/>
          <p:cNvSpPr txBox="1">
            <a:spLocks noChangeArrowheads="1"/>
          </p:cNvSpPr>
          <p:nvPr/>
        </p:nvSpPr>
        <p:spPr bwMode="auto">
          <a:xfrm>
            <a:off x="2786063" y="312126"/>
            <a:ext cx="3392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Lucida Sans" panose="020B0602030504020204" pitchFamily="34" charset="0"/>
              </a:defRPr>
            </a:lvl1pPr>
            <a:lvl2pPr marL="742950" indent="-285750" defTabSz="912813" eaLnBrk="0" hangingPunct="0">
              <a:spcBef>
                <a:spcPct val="20000"/>
              </a:spcBef>
              <a:buChar char="–"/>
              <a:defRPr sz="2800">
                <a:solidFill>
                  <a:schemeClr val="tx1"/>
                </a:solidFill>
                <a:latin typeface="Lucida Sans" panose="020B0602030504020204" pitchFamily="34" charset="0"/>
              </a:defRPr>
            </a:lvl2pPr>
            <a:lvl3pPr marL="1143000" indent="-228600" defTabSz="912813" eaLnBrk="0" hangingPunct="0">
              <a:spcBef>
                <a:spcPct val="20000"/>
              </a:spcBef>
              <a:buChar char="•"/>
              <a:defRPr sz="2400">
                <a:solidFill>
                  <a:schemeClr val="tx1"/>
                </a:solidFill>
                <a:latin typeface="Lucida Sans" panose="020B0602030504020204" pitchFamily="34" charset="0"/>
              </a:defRPr>
            </a:lvl3pPr>
            <a:lvl4pPr marL="1600200" indent="-228600" defTabSz="912813" eaLnBrk="0" hangingPunct="0">
              <a:spcBef>
                <a:spcPct val="20000"/>
              </a:spcBef>
              <a:buChar char="–"/>
              <a:defRPr sz="2000">
                <a:solidFill>
                  <a:schemeClr val="tx1"/>
                </a:solidFill>
                <a:latin typeface="Lucida Sans" panose="020B0602030504020204" pitchFamily="34" charset="0"/>
              </a:defRPr>
            </a:lvl4pPr>
            <a:lvl5pPr marL="2057400" indent="-228600" defTabSz="912813" eaLnBrk="0" hangingPunct="0">
              <a:spcBef>
                <a:spcPct val="20000"/>
              </a:spcBef>
              <a:buChar char="»"/>
              <a:defRPr sz="2000">
                <a:solidFill>
                  <a:schemeClr val="tx1"/>
                </a:solidFill>
                <a:latin typeface="Lucida Sans" panose="020B0602030504020204" pitchFamily="34" charset="0"/>
              </a:defRPr>
            </a:lvl5pPr>
            <a:lvl6pPr marL="25146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6pPr>
            <a:lvl7pPr marL="29718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7pPr>
            <a:lvl8pPr marL="34290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8pPr>
            <a:lvl9pPr marL="38862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9pPr>
          </a:lstStyle>
          <a:p>
            <a:pPr algn="ctr" eaLnBrk="1" hangingPunct="1">
              <a:spcBef>
                <a:spcPct val="50000"/>
              </a:spcBef>
              <a:buFontTx/>
              <a:buNone/>
            </a:pPr>
            <a:r>
              <a:rPr lang="en-GB" altLang="en-US" sz="1800" b="1" dirty="0">
                <a:latin typeface="Arial" panose="020B0604020202020204" pitchFamily="34" charset="0"/>
              </a:rPr>
              <a:t>ISIS Accelerators</a:t>
            </a:r>
          </a:p>
        </p:txBody>
      </p:sp>
      <p:grpSp>
        <p:nvGrpSpPr>
          <p:cNvPr id="137220" name="Group 15"/>
          <p:cNvGrpSpPr>
            <a:grpSpLocks/>
          </p:cNvGrpSpPr>
          <p:nvPr/>
        </p:nvGrpSpPr>
        <p:grpSpPr bwMode="auto">
          <a:xfrm>
            <a:off x="0" y="0"/>
            <a:ext cx="2143125" cy="6858000"/>
            <a:chOff x="0" y="0"/>
            <a:chExt cx="2143125" cy="6858000"/>
          </a:xfrm>
        </p:grpSpPr>
        <p:grpSp>
          <p:nvGrpSpPr>
            <p:cNvPr id="137223" name="Group 12"/>
            <p:cNvGrpSpPr>
              <a:grpSpLocks/>
            </p:cNvGrpSpPr>
            <p:nvPr/>
          </p:nvGrpSpPr>
          <p:grpSpPr bwMode="auto">
            <a:xfrm>
              <a:off x="0" y="0"/>
              <a:ext cx="2000248" cy="6857999"/>
              <a:chOff x="0" y="1"/>
              <a:chExt cx="2000232" cy="6857999"/>
            </a:xfrm>
          </p:grpSpPr>
          <p:pic>
            <p:nvPicPr>
              <p:cNvPr id="10" name="Picture 11" descr="rfqpictureisis98page87.jpg"/>
              <p:cNvPicPr>
                <a:picLocks noChangeAspect="1"/>
              </p:cNvPicPr>
              <p:nvPr/>
            </p:nvPicPr>
            <p:blipFill>
              <a:blip r:embed="rId4" cstate="print"/>
              <a:srcRect/>
              <a:stretch>
                <a:fillRect/>
              </a:stretch>
            </p:blipFill>
            <p:spPr bwMode="auto">
              <a:xfrm flipH="1">
                <a:off x="0" y="1428736"/>
                <a:ext cx="1952568" cy="1463702"/>
              </a:xfrm>
              <a:prstGeom prst="rect">
                <a:avLst/>
              </a:prstGeom>
              <a:gradFill flip="none" rotWithShape="1">
                <a:gsLst>
                  <a:gs pos="55000">
                    <a:schemeClr val="accent1">
                      <a:shade val="30000"/>
                      <a:satMod val="115000"/>
                      <a:alpha val="18000"/>
                    </a:schemeClr>
                  </a:gs>
                  <a:gs pos="50000">
                    <a:schemeClr val="accent1">
                      <a:shade val="67500"/>
                      <a:satMod val="115000"/>
                    </a:schemeClr>
                  </a:gs>
                  <a:gs pos="100000">
                    <a:schemeClr val="accent1">
                      <a:shade val="100000"/>
                      <a:satMod val="115000"/>
                    </a:schemeClr>
                  </a:gs>
                </a:gsLst>
                <a:lin ang="0" scaled="1"/>
                <a:tileRect/>
              </a:gradFill>
              <a:ln>
                <a:noFill/>
              </a:ln>
            </p:spPr>
          </p:pic>
          <p:pic>
            <p:nvPicPr>
              <p:cNvPr id="11" name="Picture 10" descr="ionsourcewithextractelectrode94FC5873.jpg"/>
              <p:cNvPicPr>
                <a:picLocks noChangeAspect="1"/>
              </p:cNvPicPr>
              <p:nvPr/>
            </p:nvPicPr>
            <p:blipFill>
              <a:blip r:embed="rId5" cstate="print"/>
              <a:stretch>
                <a:fillRect/>
              </a:stretch>
            </p:blipFill>
            <p:spPr bwMode="auto">
              <a:xfrm>
                <a:off x="0" y="1"/>
                <a:ext cx="2000232" cy="1471654"/>
              </a:xfrm>
              <a:prstGeom prst="rect">
                <a:avLst/>
              </a:prstGeom>
              <a:gradFill flip="none" rotWithShape="1">
                <a:gsLst>
                  <a:gs pos="55000">
                    <a:schemeClr val="accent1">
                      <a:shade val="30000"/>
                      <a:satMod val="115000"/>
                      <a:alpha val="18000"/>
                    </a:schemeClr>
                  </a:gs>
                  <a:gs pos="50000">
                    <a:schemeClr val="accent1">
                      <a:shade val="67500"/>
                      <a:satMod val="115000"/>
                    </a:schemeClr>
                  </a:gs>
                  <a:gs pos="100000">
                    <a:schemeClr val="accent1">
                      <a:shade val="100000"/>
                      <a:satMod val="115000"/>
                    </a:schemeClr>
                  </a:gs>
                </a:gsLst>
                <a:lin ang="0" scaled="1"/>
                <a:tileRect/>
              </a:gradFill>
              <a:ln>
                <a:noFill/>
              </a:ln>
            </p:spPr>
          </p:pic>
          <p:pic>
            <p:nvPicPr>
              <p:cNvPr id="12" name="Picture 11" descr="viewdownnorthside99RC5235.jpg"/>
              <p:cNvPicPr>
                <a:picLocks noChangeAspect="1"/>
              </p:cNvPicPr>
              <p:nvPr/>
            </p:nvPicPr>
            <p:blipFill>
              <a:blip r:embed="rId6" cstate="print"/>
              <a:stretch>
                <a:fillRect/>
              </a:stretch>
            </p:blipFill>
            <p:spPr>
              <a:xfrm>
                <a:off x="0" y="2928934"/>
                <a:ext cx="1945124" cy="1329718"/>
              </a:xfrm>
              <a:prstGeom prst="rect">
                <a:avLst/>
              </a:prstGeom>
              <a:gradFill flip="none" rotWithShape="1">
                <a:gsLst>
                  <a:gs pos="55000">
                    <a:schemeClr val="accent1">
                      <a:shade val="30000"/>
                      <a:satMod val="115000"/>
                      <a:alpha val="18000"/>
                    </a:schemeClr>
                  </a:gs>
                  <a:gs pos="50000">
                    <a:schemeClr val="accent1">
                      <a:shade val="67500"/>
                      <a:satMod val="115000"/>
                    </a:schemeClr>
                  </a:gs>
                  <a:gs pos="100000">
                    <a:schemeClr val="accent1">
                      <a:shade val="100000"/>
                      <a:satMod val="115000"/>
                    </a:schemeClr>
                  </a:gs>
                </a:gsLst>
                <a:lin ang="0" scaled="1"/>
                <a:tileRect/>
              </a:gradFill>
              <a:ln>
                <a:noFill/>
              </a:ln>
            </p:spPr>
          </p:pic>
          <p:pic>
            <p:nvPicPr>
              <p:cNvPr id="13" name="Picture 12" descr="09EC1537 ISIS synchrotron accelerator.jpg"/>
              <p:cNvPicPr>
                <a:picLocks noChangeAspect="1"/>
              </p:cNvPicPr>
              <p:nvPr/>
            </p:nvPicPr>
            <p:blipFill>
              <a:blip r:embed="rId7" cstate="print"/>
              <a:stretch>
                <a:fillRect/>
              </a:stretch>
            </p:blipFill>
            <p:spPr>
              <a:xfrm>
                <a:off x="0" y="4286256"/>
                <a:ext cx="1936510" cy="1285884"/>
              </a:xfrm>
              <a:prstGeom prst="rect">
                <a:avLst/>
              </a:prstGeom>
              <a:gradFill flip="none" rotWithShape="1">
                <a:gsLst>
                  <a:gs pos="55000">
                    <a:schemeClr val="accent1">
                      <a:shade val="30000"/>
                      <a:satMod val="115000"/>
                      <a:alpha val="18000"/>
                    </a:schemeClr>
                  </a:gs>
                  <a:gs pos="50000">
                    <a:schemeClr val="accent1">
                      <a:shade val="67500"/>
                      <a:satMod val="115000"/>
                    </a:schemeClr>
                  </a:gs>
                  <a:gs pos="100000">
                    <a:schemeClr val="accent1">
                      <a:shade val="100000"/>
                      <a:satMod val="115000"/>
                    </a:schemeClr>
                  </a:gs>
                </a:gsLst>
                <a:lin ang="0" scaled="1"/>
                <a:tileRect/>
              </a:gradFill>
              <a:ln>
                <a:noFill/>
              </a:ln>
            </p:spPr>
          </p:pic>
          <p:pic>
            <p:nvPicPr>
              <p:cNvPr id="14" name="Picture 13" descr="09EC1513 ISIS synchrotron accelerator.jpg"/>
              <p:cNvPicPr>
                <a:picLocks noChangeAspect="1"/>
              </p:cNvPicPr>
              <p:nvPr/>
            </p:nvPicPr>
            <p:blipFill>
              <a:blip r:embed="rId8" cstate="print"/>
              <a:stretch>
                <a:fillRect/>
              </a:stretch>
            </p:blipFill>
            <p:spPr>
              <a:xfrm>
                <a:off x="0" y="5535468"/>
                <a:ext cx="1928794" cy="1322532"/>
              </a:xfrm>
              <a:prstGeom prst="rect">
                <a:avLst/>
              </a:prstGeom>
              <a:gradFill flip="none" rotWithShape="1">
                <a:gsLst>
                  <a:gs pos="55000">
                    <a:schemeClr val="accent1">
                      <a:shade val="30000"/>
                      <a:satMod val="115000"/>
                      <a:alpha val="18000"/>
                    </a:schemeClr>
                  </a:gs>
                  <a:gs pos="50000">
                    <a:schemeClr val="accent1">
                      <a:shade val="67500"/>
                      <a:satMod val="115000"/>
                    </a:schemeClr>
                  </a:gs>
                  <a:gs pos="100000">
                    <a:schemeClr val="accent1">
                      <a:shade val="100000"/>
                      <a:satMod val="115000"/>
                    </a:schemeClr>
                  </a:gs>
                </a:gsLst>
                <a:lin ang="0" scaled="1"/>
                <a:tileRect/>
              </a:gradFill>
              <a:ln>
                <a:noFill/>
              </a:ln>
            </p:spPr>
          </p:pic>
        </p:grpSp>
        <p:sp>
          <p:nvSpPr>
            <p:cNvPr id="9" name="Rectangle 8"/>
            <p:cNvSpPr/>
            <p:nvPr/>
          </p:nvSpPr>
          <p:spPr bwMode="auto">
            <a:xfrm flipH="1">
              <a:off x="0" y="0"/>
              <a:ext cx="2143125" cy="6858000"/>
            </a:xfrm>
            <a:prstGeom prst="rect">
              <a:avLst/>
            </a:prstGeom>
            <a:gradFill flip="none" rotWithShape="1">
              <a:gsLst>
                <a:gs pos="42000">
                  <a:schemeClr val="bg1">
                    <a:shade val="30000"/>
                    <a:satMod val="115000"/>
                    <a:alpha val="0"/>
                  </a:schemeClr>
                </a:gs>
                <a:gs pos="72000">
                  <a:schemeClr val="bg1">
                    <a:alpha val="88000"/>
                  </a:schemeClr>
                </a:gs>
                <a:gs pos="92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GB">
                <a:solidFill>
                  <a:srgbClr val="FFFFFF"/>
                </a:solidFill>
              </a:endParaRPr>
            </a:p>
          </p:txBody>
        </p:sp>
      </p:grpSp>
      <p:sp>
        <p:nvSpPr>
          <p:cNvPr id="137221" name="Text Box 10"/>
          <p:cNvSpPr txBox="1">
            <a:spLocks noChangeArrowheads="1"/>
          </p:cNvSpPr>
          <p:nvPr/>
        </p:nvSpPr>
        <p:spPr bwMode="auto">
          <a:xfrm>
            <a:off x="2028825" y="1534269"/>
            <a:ext cx="3500438"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spcBef>
                <a:spcPct val="20000"/>
              </a:spcBef>
              <a:buChar char="•"/>
              <a:defRPr sz="3200">
                <a:solidFill>
                  <a:schemeClr val="tx1"/>
                </a:solidFill>
                <a:latin typeface="Lucida Sans" panose="020B0602030504020204" pitchFamily="34" charset="0"/>
              </a:defRPr>
            </a:lvl1pPr>
            <a:lvl2pPr marL="742950" indent="-285750" defTabSz="912813" eaLnBrk="0" hangingPunct="0">
              <a:spcBef>
                <a:spcPct val="20000"/>
              </a:spcBef>
              <a:buChar char="–"/>
              <a:defRPr sz="2800">
                <a:solidFill>
                  <a:schemeClr val="tx1"/>
                </a:solidFill>
                <a:latin typeface="Lucida Sans" panose="020B0602030504020204" pitchFamily="34" charset="0"/>
              </a:defRPr>
            </a:lvl2pPr>
            <a:lvl3pPr marL="1143000" indent="-228600" defTabSz="912813" eaLnBrk="0" hangingPunct="0">
              <a:spcBef>
                <a:spcPct val="20000"/>
              </a:spcBef>
              <a:buChar char="•"/>
              <a:defRPr sz="2400">
                <a:solidFill>
                  <a:schemeClr val="tx1"/>
                </a:solidFill>
                <a:latin typeface="Lucida Sans" panose="020B0602030504020204" pitchFamily="34" charset="0"/>
              </a:defRPr>
            </a:lvl3pPr>
            <a:lvl4pPr marL="1600200" indent="-228600" defTabSz="912813" eaLnBrk="0" hangingPunct="0">
              <a:spcBef>
                <a:spcPct val="20000"/>
              </a:spcBef>
              <a:buChar char="–"/>
              <a:defRPr sz="2000">
                <a:solidFill>
                  <a:schemeClr val="tx1"/>
                </a:solidFill>
                <a:latin typeface="Lucida Sans" panose="020B0602030504020204" pitchFamily="34" charset="0"/>
              </a:defRPr>
            </a:lvl4pPr>
            <a:lvl5pPr marL="2057400" indent="-228600" defTabSz="912813" eaLnBrk="0" hangingPunct="0">
              <a:spcBef>
                <a:spcPct val="20000"/>
              </a:spcBef>
              <a:buChar char="»"/>
              <a:defRPr sz="2000">
                <a:solidFill>
                  <a:schemeClr val="tx1"/>
                </a:solidFill>
                <a:latin typeface="Lucida Sans" panose="020B0602030504020204" pitchFamily="34" charset="0"/>
              </a:defRPr>
            </a:lvl5pPr>
            <a:lvl6pPr marL="25146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6pPr>
            <a:lvl7pPr marL="29718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7pPr>
            <a:lvl8pPr marL="34290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8pPr>
            <a:lvl9pPr marL="38862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9pPr>
          </a:lstStyle>
          <a:p>
            <a:pPr marL="285750" indent="-285750">
              <a:spcBef>
                <a:spcPct val="0"/>
              </a:spcBef>
            </a:pPr>
            <a:r>
              <a:rPr lang="en-GB" altLang="en-US" sz="1800" b="1" dirty="0">
                <a:latin typeface="Arial" panose="020B0604020202020204" pitchFamily="34" charset="0"/>
              </a:rPr>
              <a:t> </a:t>
            </a:r>
            <a:r>
              <a:rPr lang="en-GB" altLang="en-US" sz="1600" dirty="0">
                <a:latin typeface="Arial" panose="020B0604020202020204" pitchFamily="34" charset="0"/>
              </a:rPr>
              <a:t>H</a:t>
            </a:r>
            <a:r>
              <a:rPr lang="en-GB" altLang="en-US" sz="1600" baseline="30000" dirty="0">
                <a:latin typeface="Arial" panose="020B0604020202020204" pitchFamily="34" charset="0"/>
                <a:sym typeface="Symbol" panose="05050102010706020507" pitchFamily="18" charset="2"/>
              </a:rPr>
              <a:t></a:t>
            </a:r>
            <a:r>
              <a:rPr lang="en-GB" altLang="en-US" sz="1600" dirty="0">
                <a:latin typeface="Arial" panose="020B0604020202020204" pitchFamily="34" charset="0"/>
                <a:sym typeface="Symbol" panose="05050102010706020507" pitchFamily="18" charset="2"/>
              </a:rPr>
              <a:t> ion source (35 kV)</a:t>
            </a:r>
          </a:p>
          <a:p>
            <a:pPr marL="285750" indent="-285750">
              <a:spcBef>
                <a:spcPct val="0"/>
              </a:spcBef>
            </a:pPr>
            <a:r>
              <a:rPr lang="en-GB" altLang="en-US" sz="1600" dirty="0">
                <a:latin typeface="Arial" panose="020B0604020202020204" pitchFamily="34" charset="0"/>
                <a:sym typeface="Symbol" panose="05050102010706020507" pitchFamily="18" charset="2"/>
              </a:rPr>
              <a:t> 665 kV H</a:t>
            </a:r>
            <a:r>
              <a:rPr lang="en-GB" altLang="en-US" sz="1600" baseline="30000" dirty="0">
                <a:latin typeface="Arial" panose="020B0604020202020204" pitchFamily="34" charset="0"/>
                <a:sym typeface="Symbol" panose="05050102010706020507" pitchFamily="18" charset="2"/>
              </a:rPr>
              <a:t></a:t>
            </a:r>
            <a:r>
              <a:rPr lang="en-GB" altLang="en-US" sz="1600" dirty="0">
                <a:latin typeface="Arial" panose="020B0604020202020204" pitchFamily="34" charset="0"/>
                <a:sym typeface="Symbol" panose="05050102010706020507" pitchFamily="18" charset="2"/>
              </a:rPr>
              <a:t> RFQ</a:t>
            </a:r>
          </a:p>
          <a:p>
            <a:pPr marL="285750" indent="-285750">
              <a:spcBef>
                <a:spcPct val="0"/>
              </a:spcBef>
            </a:pPr>
            <a:r>
              <a:rPr lang="en-GB" altLang="en-US" sz="1600" dirty="0">
                <a:latin typeface="Arial" panose="020B0604020202020204" pitchFamily="34" charset="0"/>
                <a:sym typeface="Symbol" panose="05050102010706020507" pitchFamily="18" charset="2"/>
              </a:rPr>
              <a:t> 70 MeV H</a:t>
            </a:r>
            <a:r>
              <a:rPr lang="en-GB" altLang="en-US" sz="1600" baseline="30000" dirty="0">
                <a:latin typeface="Arial" panose="020B0604020202020204" pitchFamily="34" charset="0"/>
                <a:sym typeface="Symbol" panose="05050102010706020507" pitchFamily="18" charset="2"/>
              </a:rPr>
              <a:t></a:t>
            </a:r>
            <a:r>
              <a:rPr lang="en-GB" altLang="en-US" sz="1600" dirty="0">
                <a:latin typeface="Arial" panose="020B0604020202020204" pitchFamily="34" charset="0"/>
                <a:sym typeface="Symbol" panose="05050102010706020507" pitchFamily="18" charset="2"/>
              </a:rPr>
              <a:t> </a:t>
            </a:r>
            <a:r>
              <a:rPr lang="en-GB" altLang="en-US" sz="1600" dirty="0" err="1">
                <a:latin typeface="Arial" panose="020B0604020202020204" pitchFamily="34" charset="0"/>
                <a:sym typeface="Symbol" panose="05050102010706020507" pitchFamily="18" charset="2"/>
              </a:rPr>
              <a:t>linac</a:t>
            </a:r>
            <a:endParaRPr lang="en-GB" altLang="en-US" sz="1600" dirty="0">
              <a:latin typeface="Arial" panose="020B0604020202020204" pitchFamily="34" charset="0"/>
              <a:sym typeface="Symbol" panose="05050102010706020507" pitchFamily="18" charset="2"/>
            </a:endParaRPr>
          </a:p>
          <a:p>
            <a:pPr marL="285750" indent="-285750">
              <a:spcBef>
                <a:spcPct val="0"/>
              </a:spcBef>
            </a:pPr>
            <a:r>
              <a:rPr lang="en-GB" altLang="en-US" sz="1600" dirty="0">
                <a:latin typeface="Arial" panose="020B0604020202020204" pitchFamily="34" charset="0"/>
              </a:rPr>
              <a:t> 800 MeV proton synchrotron</a:t>
            </a:r>
          </a:p>
          <a:p>
            <a:pPr marL="285750" indent="-285750">
              <a:spcBef>
                <a:spcPct val="0"/>
              </a:spcBef>
            </a:pPr>
            <a:r>
              <a:rPr lang="en-GB" altLang="en-US" sz="1600" dirty="0">
                <a:latin typeface="Arial" panose="020B0604020202020204" pitchFamily="34" charset="0"/>
              </a:rPr>
              <a:t> Extracted proton beam lines</a:t>
            </a:r>
          </a:p>
        </p:txBody>
      </p:sp>
      <p:sp>
        <p:nvSpPr>
          <p:cNvPr id="137222" name="Rectangle 14"/>
          <p:cNvSpPr>
            <a:spLocks noChangeArrowheads="1"/>
          </p:cNvSpPr>
          <p:nvPr/>
        </p:nvSpPr>
        <p:spPr bwMode="auto">
          <a:xfrm>
            <a:off x="2041282" y="3545013"/>
            <a:ext cx="304067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spcBef>
                <a:spcPct val="20000"/>
              </a:spcBef>
              <a:buChar char="•"/>
              <a:defRPr sz="3200">
                <a:solidFill>
                  <a:schemeClr val="tx1"/>
                </a:solidFill>
                <a:latin typeface="Lucida Sans" panose="020B0602030504020204" pitchFamily="34" charset="0"/>
              </a:defRPr>
            </a:lvl1pPr>
            <a:lvl2pPr marL="742950" indent="-285750" defTabSz="912813" eaLnBrk="0" hangingPunct="0">
              <a:spcBef>
                <a:spcPct val="20000"/>
              </a:spcBef>
              <a:buChar char="–"/>
              <a:defRPr sz="2800">
                <a:solidFill>
                  <a:schemeClr val="tx1"/>
                </a:solidFill>
                <a:latin typeface="Lucida Sans" panose="020B0602030504020204" pitchFamily="34" charset="0"/>
              </a:defRPr>
            </a:lvl2pPr>
            <a:lvl3pPr marL="1143000" indent="-228600" defTabSz="912813" eaLnBrk="0" hangingPunct="0">
              <a:spcBef>
                <a:spcPct val="20000"/>
              </a:spcBef>
              <a:buChar char="•"/>
              <a:defRPr sz="2400">
                <a:solidFill>
                  <a:schemeClr val="tx1"/>
                </a:solidFill>
                <a:latin typeface="Lucida Sans" panose="020B0602030504020204" pitchFamily="34" charset="0"/>
              </a:defRPr>
            </a:lvl3pPr>
            <a:lvl4pPr marL="1600200" indent="-228600" defTabSz="912813" eaLnBrk="0" hangingPunct="0">
              <a:spcBef>
                <a:spcPct val="20000"/>
              </a:spcBef>
              <a:buChar char="–"/>
              <a:defRPr sz="2000">
                <a:solidFill>
                  <a:schemeClr val="tx1"/>
                </a:solidFill>
                <a:latin typeface="Lucida Sans" panose="020B0602030504020204" pitchFamily="34" charset="0"/>
              </a:defRPr>
            </a:lvl4pPr>
            <a:lvl5pPr marL="2057400" indent="-228600" defTabSz="912813" eaLnBrk="0" hangingPunct="0">
              <a:spcBef>
                <a:spcPct val="20000"/>
              </a:spcBef>
              <a:buChar char="»"/>
              <a:defRPr sz="2000">
                <a:solidFill>
                  <a:schemeClr val="tx1"/>
                </a:solidFill>
                <a:latin typeface="Lucida Sans" panose="020B0602030504020204" pitchFamily="34" charset="0"/>
              </a:defRPr>
            </a:lvl5pPr>
            <a:lvl6pPr marL="25146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6pPr>
            <a:lvl7pPr marL="29718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7pPr>
            <a:lvl8pPr marL="34290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8pPr>
            <a:lvl9pPr marL="3886200" indent="-228600" defTabSz="912813" eaLnBrk="0" fontAlgn="base" hangingPunct="0">
              <a:spcBef>
                <a:spcPct val="20000"/>
              </a:spcBef>
              <a:spcAft>
                <a:spcPct val="0"/>
              </a:spcAft>
              <a:buChar char="»"/>
              <a:defRPr sz="2000">
                <a:solidFill>
                  <a:schemeClr val="tx1"/>
                </a:solidFill>
                <a:latin typeface="Lucida Sans" panose="020B0602030504020204" pitchFamily="34" charset="0"/>
              </a:defRPr>
            </a:lvl9pPr>
          </a:lstStyle>
          <a:p>
            <a:pPr marL="285750" indent="-285750">
              <a:spcBef>
                <a:spcPct val="0"/>
              </a:spcBef>
            </a:pPr>
            <a:r>
              <a:rPr lang="en-GB" altLang="en-US" sz="1600" dirty="0">
                <a:latin typeface="Arial" panose="020B0604020202020204" pitchFamily="34" charset="0"/>
                <a:cs typeface="Arial" panose="020B0604020202020204" pitchFamily="34" charset="0"/>
              </a:rPr>
              <a:t>The accelerator produces a pulsed</a:t>
            </a:r>
            <a:r>
              <a:rPr lang="en-GB" altLang="en-US" sz="1600" dirty="0">
                <a:latin typeface="Arial" panose="020B0604020202020204" pitchFamily="34" charset="0"/>
                <a:cs typeface="Arial" panose="020B0604020202020204" pitchFamily="34" charset="0"/>
                <a:sym typeface="Symbol" panose="05050102010706020507" pitchFamily="18" charset="2"/>
              </a:rPr>
              <a:t> </a:t>
            </a:r>
            <a:r>
              <a:rPr lang="en-GB" altLang="en-US" sz="1600" dirty="0">
                <a:latin typeface="Arial" panose="020B0604020202020204" pitchFamily="34" charset="0"/>
                <a:cs typeface="Arial" panose="020B0604020202020204" pitchFamily="34" charset="0"/>
              </a:rPr>
              <a:t>beam of 800 MeV (84% speed of light) protons at 50 Hz</a:t>
            </a:r>
          </a:p>
          <a:p>
            <a:pPr marL="285750" indent="-285750">
              <a:spcBef>
                <a:spcPct val="0"/>
              </a:spcBef>
            </a:pPr>
            <a:r>
              <a:rPr lang="en-GB" altLang="en-US" sz="1600" dirty="0">
                <a:latin typeface="Arial" panose="020B0604020202020204" pitchFamily="34" charset="0"/>
                <a:cs typeface="Arial" panose="020B0604020202020204" pitchFamily="34" charset="0"/>
              </a:rPr>
              <a:t>Average beam current is 240 </a:t>
            </a:r>
            <a:r>
              <a:rPr lang="en-GB" altLang="en-US" sz="1600" dirty="0">
                <a:latin typeface="Arial" panose="020B0604020202020204" pitchFamily="34" charset="0"/>
                <a:cs typeface="Arial" panose="020B0604020202020204" pitchFamily="34" charset="0"/>
                <a:sym typeface="Symbol" panose="05050102010706020507" pitchFamily="18" charset="2"/>
              </a:rPr>
              <a:t>A (3.0 × 10</a:t>
            </a:r>
            <a:r>
              <a:rPr lang="en-GB" altLang="en-US" sz="1600" baseline="30000" dirty="0">
                <a:latin typeface="Arial" panose="020B0604020202020204" pitchFamily="34" charset="0"/>
                <a:cs typeface="Arial" panose="020B0604020202020204" pitchFamily="34" charset="0"/>
                <a:sym typeface="Symbol" panose="05050102010706020507" pitchFamily="18" charset="2"/>
              </a:rPr>
              <a:t>13</a:t>
            </a:r>
            <a:r>
              <a:rPr lang="en-GB" altLang="en-US" sz="1600" dirty="0">
                <a:latin typeface="Arial" panose="020B0604020202020204" pitchFamily="34" charset="0"/>
                <a:cs typeface="Arial" panose="020B0604020202020204" pitchFamily="34" charset="0"/>
                <a:sym typeface="Symbol" panose="05050102010706020507" pitchFamily="18" charset="2"/>
              </a:rPr>
              <a:t> </a:t>
            </a:r>
            <a:r>
              <a:rPr lang="en-GB" altLang="en-US" sz="1600" dirty="0" err="1">
                <a:latin typeface="Arial" panose="020B0604020202020204" pitchFamily="34" charset="0"/>
                <a:cs typeface="Arial" panose="020B0604020202020204" pitchFamily="34" charset="0"/>
                <a:sym typeface="Symbol" panose="05050102010706020507" pitchFamily="18" charset="2"/>
              </a:rPr>
              <a:t>ppp</a:t>
            </a:r>
            <a:r>
              <a:rPr lang="en-GB" altLang="en-US" sz="1600" dirty="0">
                <a:latin typeface="Arial" panose="020B0604020202020204" pitchFamily="34" charset="0"/>
                <a:cs typeface="Arial" panose="020B0604020202020204" pitchFamily="34" charset="0"/>
                <a:sym typeface="Symbol" panose="05050102010706020507" pitchFamily="18" charset="2"/>
              </a:rPr>
              <a:t>) therefore 192 kW on target (160 kW to TS-1 at 40 </a:t>
            </a:r>
            <a:r>
              <a:rPr lang="en-GB" altLang="en-US" sz="1600" dirty="0" err="1">
                <a:latin typeface="Arial" panose="020B0604020202020204" pitchFamily="34" charset="0"/>
                <a:cs typeface="Arial" panose="020B0604020202020204" pitchFamily="34" charset="0"/>
                <a:sym typeface="Symbol" panose="05050102010706020507" pitchFamily="18" charset="2"/>
              </a:rPr>
              <a:t>pps</a:t>
            </a:r>
            <a:r>
              <a:rPr lang="en-GB" altLang="en-US" sz="1600" dirty="0">
                <a:latin typeface="Arial" panose="020B0604020202020204" pitchFamily="34" charset="0"/>
                <a:cs typeface="Arial" panose="020B0604020202020204" pitchFamily="34" charset="0"/>
                <a:sym typeface="Symbol" panose="05050102010706020507" pitchFamily="18" charset="2"/>
              </a:rPr>
              <a:t>, 32 kW to TS-2 at 10 </a:t>
            </a:r>
            <a:r>
              <a:rPr lang="en-GB" altLang="en-US" sz="1600" dirty="0" err="1">
                <a:latin typeface="Arial" panose="020B0604020202020204" pitchFamily="34" charset="0"/>
                <a:cs typeface="Arial" panose="020B0604020202020204" pitchFamily="34" charset="0"/>
                <a:sym typeface="Symbol" panose="05050102010706020507" pitchFamily="18" charset="2"/>
              </a:rPr>
              <a:t>pps</a:t>
            </a:r>
            <a:r>
              <a:rPr lang="en-GB" altLang="en-US" sz="1600" dirty="0">
                <a:latin typeface="Arial" panose="020B0604020202020204" pitchFamily="34" charset="0"/>
                <a:cs typeface="Arial" panose="020B0604020202020204" pitchFamily="34" charset="0"/>
                <a:sym typeface="Symbol" panose="05050102010706020507" pitchFamily="18" charset="2"/>
              </a:rPr>
              <a:t>)</a:t>
            </a:r>
            <a:endParaRPr lang="en-GB" altLang="en-US" sz="16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Tree>
    <p:extLst>
      <p:ext uri="{BB962C8B-B14F-4D97-AF65-F5344CB8AC3E}">
        <p14:creationId xmlns:p14="http://schemas.microsoft.com/office/powerpoint/2010/main" val="252383250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281" y="169863"/>
            <a:ext cx="8258699" cy="1354217"/>
          </a:xfrm>
          <a:prstGeom prst="rect">
            <a:avLst/>
          </a:prstGeom>
          <a:noFill/>
        </p:spPr>
        <p:txBody>
          <a:bodyPr wrap="square">
            <a:spAutoFit/>
          </a:bodyPr>
          <a:lstStyle/>
          <a:p>
            <a:pPr eaLnBrk="1" fontAlgn="auto" hangingPunct="1">
              <a:spcBef>
                <a:spcPts val="0"/>
              </a:spcBef>
              <a:spcAft>
                <a:spcPts val="0"/>
              </a:spcAft>
              <a:defRPr/>
            </a:pPr>
            <a:r>
              <a:rPr lang="en-GB" b="1" dirty="0">
                <a:solidFill>
                  <a:srgbClr val="000000"/>
                </a:solidFill>
                <a:latin typeface="Arial" panose="020B0604020202020204" pitchFamily="34" charset="0"/>
                <a:cs typeface="Arial" panose="020B0604020202020204" pitchFamily="34" charset="0"/>
              </a:rPr>
              <a:t>ISIS Operations and Sustainability</a:t>
            </a:r>
          </a:p>
          <a:p>
            <a:pPr eaLnBrk="1" fontAlgn="auto" hangingPunct="1">
              <a:spcBef>
                <a:spcPts val="0"/>
              </a:spcBef>
              <a:spcAft>
                <a:spcPts val="0"/>
              </a:spcAft>
              <a:defRPr/>
            </a:pPr>
            <a:endParaRPr lang="en-GB" sz="1600" dirty="0">
              <a:solidFill>
                <a:srgbClr val="000000"/>
              </a:solidFill>
              <a:latin typeface="Calibri" panose="020F0502020204030204" pitchFamily="34" charset="0"/>
              <a:cs typeface="Calibri" panose="020F050202020403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GB" sz="1600" dirty="0">
                <a:solidFill>
                  <a:srgbClr val="000000"/>
                </a:solidFill>
                <a:latin typeface="Arial" panose="020B0604020202020204" pitchFamily="34" charset="0"/>
                <a:cs typeface="Arial" panose="020B0604020202020204" pitchFamily="34" charset="0"/>
              </a:rPr>
              <a:t>ISIS accelerator and target activities are principally aimed at facilitating the programme of equipment renewal and upgrades required to keep the present ISIS accelerators running optimally and sustainably for the lifetime of the facility. </a:t>
            </a:r>
            <a:endParaRPr lang="en-GB" sz="1600" dirty="0">
              <a:solidFill>
                <a:srgbClr val="FF0000"/>
              </a:solidFill>
              <a:latin typeface="Arial" panose="020B0604020202020204" pitchFamily="34" charset="0"/>
              <a:cs typeface="Arial" panose="020B0604020202020204" pitchFamily="34" charset="0"/>
            </a:endParaRPr>
          </a:p>
        </p:txBody>
      </p:sp>
      <p:grpSp>
        <p:nvGrpSpPr>
          <p:cNvPr id="4" name="Group 3"/>
          <p:cNvGrpSpPr/>
          <p:nvPr/>
        </p:nvGrpSpPr>
        <p:grpSpPr>
          <a:xfrm>
            <a:off x="408414" y="1758466"/>
            <a:ext cx="8263670" cy="3323484"/>
            <a:chOff x="1200883" y="1738439"/>
            <a:chExt cx="6796088" cy="2501900"/>
          </a:xfrm>
        </p:grpSpPr>
        <p:pic>
          <p:nvPicPr>
            <p:cNvPr id="1648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0883" y="1738439"/>
              <a:ext cx="3313113"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7671" y="1992439"/>
              <a:ext cx="3289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p:cNvSpPr/>
          <p:nvPr/>
        </p:nvSpPr>
        <p:spPr>
          <a:xfrm>
            <a:off x="6499225" y="2034338"/>
            <a:ext cx="675298" cy="13858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grpSp>
        <p:nvGrpSpPr>
          <p:cNvPr id="6" name="Group 5"/>
          <p:cNvGrpSpPr/>
          <p:nvPr/>
        </p:nvGrpSpPr>
        <p:grpSpPr>
          <a:xfrm>
            <a:off x="186224" y="4831979"/>
            <a:ext cx="8770130" cy="1794248"/>
            <a:chOff x="159848" y="4708891"/>
            <a:chExt cx="8770130" cy="1794248"/>
          </a:xfrm>
        </p:grpSpPr>
        <p:pic>
          <p:nvPicPr>
            <p:cNvPr id="9" name="Picture 1"/>
            <p:cNvPicPr>
              <a:picLocks noChangeAspect="1"/>
            </p:cNvPicPr>
            <p:nvPr/>
          </p:nvPicPr>
          <p:blipFill>
            <a:blip r:embed="rId4" cstate="print">
              <a:extLst>
                <a:ext uri="{28A0092B-C50C-407E-A947-70E740481C1C}">
                  <a14:useLocalDpi xmlns:a14="http://schemas.microsoft.com/office/drawing/2010/main" val="0"/>
                </a:ext>
              </a:extLst>
            </a:blip>
            <a:srcRect t="9686" b="10886"/>
            <a:stretch>
              <a:fillRect/>
            </a:stretch>
          </p:blipFill>
          <p:spPr bwMode="auto">
            <a:xfrm>
              <a:off x="6561110" y="5092283"/>
              <a:ext cx="2368868" cy="141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09c5b61a-f166-40a6-807e-05bf36b49919@f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3873" y="5094229"/>
              <a:ext cx="1877530" cy="140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848" y="4708891"/>
              <a:ext cx="1191214" cy="179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7384" y="5092283"/>
              <a:ext cx="2876782" cy="141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Tree>
    <p:extLst>
      <p:ext uri="{BB962C8B-B14F-4D97-AF65-F5344CB8AC3E}">
        <p14:creationId xmlns:p14="http://schemas.microsoft.com/office/powerpoint/2010/main" val="153210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AutoShape 2" descr="data:image/png;base64,iVBORw0KGgoAAAANSUhEUgAAAnsAAAFOCAIAAABxCUxDAAAAAXNSR0IArs4c6QAAAARnQU1BAACxjwv8YQUAAAAJcEhZcwAADsQAAA7EAZUrDhsAAGKSSURBVHhe7d0JfBRF3jfwmUkmk5CTECAkkBAIh9y3yq0GRG5FUfEIKKcH6rO7PrL4LuDCwrO6u4LKKWIUYVGQU0QIyn3IJQgRIZgDct+ZhGRyzLzVU5Wanp6eI8lkcvD7fuqj1TVFp6eru//d1T1dSr1BrwAAAIA6pmL/BwAAgLqEiAsAAOAKiLgAAACugIgLAADgCoi4AA2OPjf2jUCNSql681Q5KwKAxg8RF8B5DLnro4JIpGSp+/I7ZewT1zj17kD+11suvcpKjW6smcA/eiomgZVWYTG+aoFtzAcAagwRF8BJkmImqkPnHs5lk0Tcwk6R846Xsqm6ZQz2Q5ddYJMKRc7/68WDJYmgXV/5juaJHdM7SuJo/LaVqyuGb/xuQVu1rfkAQG0g4gI4Awl4L/9pX6VO0W1Zsk6vN+grcg6+3lytu73uiQ9cEa7KTq4nwd7N95GNCcJfLz3+D1KY/8+3NiUK16/bVl8hk/NP6vhHRes/MZ0KGHKP7Dhd2e7hUSG25gMAtYSIC+AMyXv3HSkm/5+/4c9tPYQCVWDUq8tGk0zO1r30piy/UqQdvF5hxstf845oazduy06s4HVkrzgTfz1J/hvw9n9mtBcmPdq1Ge+mEXIKRUXc+Y/yyjXt5kzppyaT7t0G0FOBHRer/pZx4ae8/QxZchvzAYBaQsQFcIKy22nkApdHNarzvL3kMlH7/evv71lCJtllpfGCkkyO//vbQ+7GvtGijbgjetUQjWXQJRHac9hf2YSxm9fyDjH9W1nv9qCTN/ZvJ8tDL1spnW9YhJXdnVT+vtnQsSMiSN7ufACgxhBxAeqWd5iP2WWl8YKSxOb5T0fEb1tJrz6PlghduNdXjyP1v/rxd/oPKX1u7CcLD5IM7RPW67PXPhLodvvHQ6n0cxnkgrjrK98JPcPfLaAX3LaIupQlqjcfALAHERegzqkCo55+pRfJkGhKrxp9Zr86zFORnZJOCmmeoNeXiS8a+3OrqLQpCYXCfkouf4VeZVUQuSau1B6+nGq1/5leEL96YD/tGbZD1KUsVu35AIA9iLgATkDvd5rdHDW/Xzt41mukQs7Wvdv+fYB89NzDXWgdS+SamOWMaH81mxBJuXmH5URo/zN97unDwab+bUKjTU6QG7VE3KXM2ZgPANQYIi6AM4RNGD/Sm/x/1awP6B1W3hvMLmFphbiFi+Ir+e3eoNBg8l/+2DCN0Kruy4WJKrRHmmRYr3JV+ibaLEYS5J/TTuD1Vw6Jr0olj0qZPUgl16VsbT4AUFvifRgJCanmKXGT5WO9/B4tSfQ2LTHl81u0hP6CiBZyJLLychpl+T/kxLOlif6MxxL9WycW9mfTVVr8/YrwD43LzJfH7nyQkJBqk3CNC+Ak4dF7ylPWPhLIJoluy27Gr6H3aInIp98gcZRcO/IuXFVg1MqcNPE/ISHWshe387y9kkA4c9NSjzuFbMIBg5eeE4dtEj7p08iyXcoAUEcwIj2Ai9DeWuEVGZcaxqO/STETO87d1+VvDWV5AJo6RFyAOqfPjX0rctxHecJtVNmrWAC4F6BXGcB1Wvz9CsItwD0L17gAAACugGtcAAAAV0DEBQAAcAVEXAAAAFdAxAUAAHAFRFwAAABXQMQFMGFvNjamp2ISWClhPm687JjwlHjoeJLMZlJ/Tr07kC+S2cI7/L0I8UwsB+gFALsQcQEYElGEd0JV2TG9I4tAJCyN6iweN152THiCBGzx0PEEmYmzgpM+N/aNQGHAPssh620xxtShyy6wSePC0+8lzNB8PHxr34v+afFMFHELI4JGbUpkU7JquMAATRciLoCAhIdtq6+QDB08gL7HmI3qYxxBVvKR5eB3ZA50sCD+0n/2MuS4hR+cr7eQU3ZyPYmpdNw9vkj5/3yLBEs+iBAbFME4qoHsWPdn/r1AXJMOtFCpPfzyOFzpAlQDIi6AwGwMO/MR7vS+oRF+0hfFVOTHxwvDydviMfQdGnr5e6bEfc6mLtykmInuXl5h8/7eSU0/okPqmkmKmdxqAn1PpDA0fdWVqNXu4iqJv54k/w14+z903D06jq+QIycS4TPJspUks7EW6EC87gGRkcIQgiJJMStWCHOe899VtKYqMOr9PUtIxhSezXunhYtaKwsMcC9DxAUw0fmGRVjsEzzACJFDqaL9xq8e2C8ZO5ZUe3XZaJIRepKVKrWftNNV0ucs6cIl0X1RfCXPj+hvP0RZdhdbBrbO8/aSsEpHCiJu7N9OwiodEDeyXRAp4X2/dAj61cdMgx1RNBKTj3qHmN5PSc9IyGXu5dRyYQ7mvdNkRW06ipfZAUgh4gI4jXhYPaHTNcIUd3mfM+2a1uuz1z4SKO7C5R2/bJxdSV90ePSuzL2mQXOvLWj18wpxd7H8vzJHrrDpUPMbv5MfLIhGUDZhTubat0r8tpXiPmc6LODbyQMlC4zhiQAQcQHsSYp5cqRwjcuCpTG2fTJmrOxzQ7wnmQ4CT2LYK8OFLmKVNiWhUNjd6IWyShVE4qV8hAubMH6kN/l/ys07tEAW7S6mV6sCe/+KhFvZq3NhjN5c0/1pa9/LRi96dorwgc/sV+nFMb2qTnzRvAcAABBxAcQsn4ciaLcqv8VLY5tlsKT3aPkt2MFLz9EnjOjNYDoTY0UztsOqs9AObXpBbG3wInFHMSsyord+JeX0trekq1nMO8yH5QCgCiIugED8qBSZlDxIRfCP+KPLEjQymaqRvavqupag8ycZdqFclb6JjqAVTKrmH9qpLS2Q1b7nEPJfU7+09X9FR8In0XH9lUPiq1v642N+imA1iIZHv/OOcBt43TPzaU19buxfJi4iGXqFHRQqdDez57qrZqvqvlyYAAAx8c6PhHQvJ9oPLNbi71eEj4z3XFkR121Zss7+HARVNekNTjF275PegpWwnL94MYyfOrJU/L6yhPATJgf/btXPgViFKvSK2dqnwomFxQKL54mEdA8mXOMCMIOXnhMHRRKT2CO+ysDZsdniaCpEYrlHgcgcJBFOXFP8XBU1c9NSjzuFNE8C2F8XsCeZhUh8wWL+ysDpi//M8kYOLpVVoqexKGtzoPd6zc4nui1LyGZXzMKnOWni8E/CrdB3bbHAAPc4jEgPUN+SYiZ2nPt9s6GSXl8AaGJwjQsAAOAKiLgAAACugF5lAAAAV8A1LgAAgCsg4gIAALgCIi4AAIArIOICAAC4AiIuAACAKyDiAgAAuAJ+HQR1zJB7fVN68xe6tRa9ebc06fTl8u73R/qxaREbH9WvyqLCnd8fovmgoFb9hw32dXejk2ALNgCAKoi4UMcMuacPX1S1H2Q6hlqWOIYci9NaPhjRjE26GDngnk9X0GUm+ePnLuOY6xBsAABV3BYtFkbdAqgzJdnZ5c1Ty9Xt/TUq4S5GafIvmX59SaZtoEZhKLp6ePexC9fj4n7TatqSEnJUvaJs16qi8FyyLv/iHvLRNUVE91bqzJ/WHLqpT7v5W2nbbm08hYPvrkM/k39FPyVHQEl9yznL1DEexMXzkS2hDGW61CLjMisUKg9NsCr1d7ewNhrzv9K8+PqmhMoeLX3IcdhQdOuH5PLwQCF/T8MGQGcAgNH6kOo66bNP38y/m3jyfD6dLLz5/Y1ybT4pJJPpaem3ilnNnCtxaWV6WpNU+PHHo2SSltM65CNW2ThP+q+s1becs8w89dlkYQrKy/l8LOdM8yTxZRZPWlt+XoF+dE8nbABISFUJ17hQ10pS8lTtIwKT75QL1xnFpfEe3iE+Cnq54O3jXX5izffnk8klQkJ2VnjXbp7aO1me7YJVuiy34C4thesJZenNIu92zdWKioI7NEMuks5fuEz+CUk3UrQ+fm3JDCX12zaXzrlZpXSeXmm/3OnUu30z4cLLPaCdcOVkMWd6TUOIL3H4ZJewQMlfCWjevDirMNC/WcHvCb6Robi+wQYAYCKJwEhITk5VFw30AoVfbfBCfh0gvkQQXx/QfyjJiC8+SLKsT/4rmbNsHcl8LEt4klyy0JqWf4V+dCM5U1z5nk7YAJCQqhJ+HQQuom7RPTO18IZXiPiZVULd0vj4jCE345yjD/F5hnXxPx2vrahk01bYnbN4PqVJpy8WODpnUvnMHxWdvIVqln+FzCTr919YOVTBBgBQ/xH31LsDVUrVm6fK2bRR2YkVpJCkp2ISWBE0cm4+fp1LUluFmB2GPMN6epz7Zvs3O7Zv/6m4V+lds61AxoXvdpDDokIZGHpf1g87dwn/8BtjiQWH5iyaz96iPv387cz59qVDtJwcbelzqlb+ikerivah9fRIbYOFDQCgnn8dRMLt12NPfTjY7KRXnxv77xcSntk5q606d+2Ybd13zxvmyT4CaPgqRT8jgXsQNgCwpj6vcUlkPase/cdwP8m1rEqbcil6TFsP4Xxzzoqy+HRWTixZtOTIT8fZBEDDk/nTmp3fH2ofjqPtPQobANhQr9e4STEfvFImXMt6CBe7v888N6M9K9+UN21GH+HC13Bp5efN36DlJNY+/PCIvy74a/sIWk+RmJDI8zY4Uq2h1SEa42LfTk5qFxbOJqyr00UKCmrNckZ52uzmvkFsQqHQFhfoSkrZRBVH/hZRp4st4aw6hCON0ki/mmU1jZenr7c/mzCSbADZ2RksJ+Lixb6nWsRSA1xsSYvMnDWT5ZyOP0NVDylx07Pbkmi+9Pg/5p/UWZZfXz1uYwKrv+hvwg+ZyH/pJElnfz7H8zbSjz8elZRYpq+//kZSYpk2fLpBUmKZvv12t6TEMh05ekxSIpuOnzotKbFMjvy5mC+/kJRYJke+/slDByUlluncufOSEtnkyKwcWaSNMRslJSRlZGSki5C1zXJGd++WSOqT1IRbhCRHGqVOW0SSnLiPWFYj7ctauop4AyDbhqQ+TY4s9j3eIo5s/CQ50nCO/LkG2CJOSfXaq+wb2jfmwJ0yIX/+wI7eIexurqnckPvjrrGRwbQYAACgEavPiKsKjJq/ICdMIzyT/J9OX89oLzyi/FRMgqlcFXR42hg8NgUAAE1APf86yGPoO/Ra+5voCDrJM+JygCZPX6nYnWZKOw2DeD7hLqsDAI1a/f8eF5zudKFi6OFKnpYEPsvz17WsjsKgyCg3JUOFO8+TQz84F4mamh0VPM30eobn+S8+k3SKqacqeNru1obnj2SyOgDQqCHiNkGZxYpz+QaebpeY8nernkxPKFGE7ang6XmPcTwfc5vVaYDIGcMTJ/U8xXpG8bzsaxBcQFtRSa5BeSLEeQAADhEXGpM8g+K7dD1P5EKQ52/XU4T7PF7V9fsKnp7WP8bz6C2ARo33e5FkOQk1gIjbgGxJVnx03cDThuwwmlkXb2A1AJxkd5ritZ/1PK0r6c7zrIbxCHuxwJQMFe6mfD39jP9QvmJToil9U34fzZB9B5xu3E+VvOvr4dT+PD9PtJFAtSDiNiDbb+v/fK2Sp61lLWlmwx/Yvp1vzNHKyP0svVT0IM+LQ04Tdui2foMokY2NZr5IMX39/SmKB2MreHreYxzPJ0pfIuIiW6/r516o4Gl9vj/N/O0q+hMaN3J6xx8VJOl0tunJwaZ0SY2IC/eo+GLF7RLhJrck8VvdAOAyZ7LNnhyMCe/C83+UsDpNQNOMuOS0iPfNkvR5USTPsxoAAACu1TQj7iEr3bMr0T1bT8i5Du+2JelR7UiaGXAQnYF1gJxYipO4BADqD3qVbZHcWjhb8ADP42m9avm90KznVqdnPbo3ihEEnG/MsUrNtxU8DU7qRTOknNUAgPpQzxGXjzyv9hu1KZEVEtbKXeyPEqu3Fs5kszrgLKSh/XZW8PSS+ySepy/fBoLfHyFpXUl3nidngQDQwNVzxM0v9z9aIrzNsbzwEBuqz8haOeHl5cV/olBWIbyyhya8cKCxK6sQrn1lE3ALf5O5XULSodtYTdDEaSsq+SkmSTsNg3iehIBGoZ4jbvzhz0Z4CdeyLZdeZUVG1sqJvwVF858oPJzan+fnnUOPGQC4Gj/ok4RehzpVoHfjp5gkbXdrw/Pnsqp3f+p0oel2IUmfF4TTzKF8VqGO1HPE7T37p2SdcC27u3SGuPfYWjkANFUkSvG3cHxW0JHnG/gRAL0OjdGSS5X8FiFJ6/P9aWbJhbq9clOSqMay9arsxIq3VX/6cDAbIpcTly9ZtGTJe0vUq+IVIWH0U7GBAcqV/pdp/qO0NmTTp3kxjUrxU7srbMLc4djYR6Ki2ESVK+49595SsglzH3ZRDiplf05Mdj4Sv1y+1Kd3XzYhsrC490/ZMmdq7byU21rJ/C1C9s+R8zWyAbEJcz+GXPBUCyuztLz84dT+tFBidkDBdP8kNiFy8cKFfv3l/wkXdz2uW9dubELEkRZxZLEdaRFVpdl5ZFLq7fCQdmxCodC7sQ3+6czet0tk1vZDQcpl3qYN6dsKmcXu7K1cF8jq2FjsU+Hsq/3s2fvN3+XPwdd2NPSq+JVkHGyRh273ku1mf9Yj6/U27KpqTm7vX7Uyf66nr2mxndUiEvv27h0/YQKbsMLaPuJIiziyjzi4AYjVZrEdaREJa7uJmCO7myNHm7puEQlrBzcx2T/nyD6iNxiGJvemhRLVPWq9UdD7XL7VfaT/gH5s2tnqM+Lqc2P//ULCMztntfVQ3Fgz4eRje+ktW2vlNOJ6bEgzNG8hTJsjG8GBEW40T86LN8idYJLdMn4sqyOx/ZsdTz41hU1UOV2oGHmogk2Y+3qw+6Q2LC+2a+feyY/b2b6PHTsxfPhQNiHyxEnh/cBsQoRsBOdHyy+27J/bnSY88MUmzJ2Ocu9nPIQm3FV0/V6+ztr+7pJ759Tp2NgH7e3eF85flN1YrbUIOb4XPu5O8+viDfMvy59g3prgTjYGwpEWycrMMhhM+9L132907dKZTSgUfn7+nl4akoncXyl7NHkuVPXZA+yQ7UiLkCszckFD8xIlk91VxlpObBG/nRWyx/dZ7VQfD2KLPeZopWxYcmQfEbcIubice0F+ka4/5h7RjOXFNn2xacaLM9iEFdb2kQEHK2VPFMYFq74dwr7aS2f0X4neisXxXbu0RFdYaHZPT7wBKJXKlq1kzjMcWWzZQwThSItIWNtNxBzZ3awtklhdt4iEtYObWHWPWkdGuT/oJ2TulCk67pWvs6q325xImXNxa6vR2j5CrtxOPCJ/sHUK+bXmGuIR6YfkLCfHFOmI9FXlAAAAjV19RlyCjzyf9W4POikZkZ6WAwA0bR9ZeUsMSayGU9EHhWja5T6A501DaEMdqOeIe+944qR+wEHhFUskvVT0IM+/hlE4AMD6W2IydTKdn7Vk0Ju9aWBrWUueP5Ti/D8HHCKui1wpMPyqZYnsRTyP9+YDNHnkxHro4Uqe5uT2phmccN9rEHEBAOpWfInhXL4pkVNtmvlF7rkkaMIQcQEAAFwBERcAAMAVEHEBAGRklAv3X3nadrcfz9f1uwChqULErS2DXnh1A0+73AfwfGN5uTYAWCo3KDbcFt4TQtMen3Y8/4fcyxMA7ELEra0ifeX8y6a0tawlz59Muyd2S32lKBkMPN8w3h8KAPcWbUVlRrnQRUGSzk3D8+SgVO8QcaG2hh+p9NpVQdPQ5N48/9jxBrCBA8A9pu9BRdieCpoezX2Q5+dfqP+LAETcRuZ0odnoYLvcB/C8Ah1dAAANWD1H3LITK1RK4f3Jar9R4jG5ePlTMQmsCIzOpwrvzedpq2h0MNHb+53mUL4pZWhLeD7hLqsAAAAOqueIm1/uf7REeH9yeeEhPmKBPjd21fIWwvi4+uxHthw4XsrKwfWm/FQx/jBLT+sf4/l/XcVNWgCA6qnniBt/+LMRXsK1bMulV1kRWSZtyqXoMcLobMrAOSvK4tNZOQAAQONVzyPSFycX5QX7kOB66t2Bv888xy5zk2I25U2b0UcY79pwaeXnzd+g5XR83BZ/v1J4X1dh2lw7L+U7KZto/gePR/b4mMag5pRluo+LtrIJc4kJie0jpOMCehqav9xiEpswF530+yDf0ySjVClfCYimhRITi24/WnaY5l/zedbgIQzLKiGuY22xHflqxCe5n9PMz9oHY8K70LzExpzdpco8knFwsf8naLrs2J/iOitCZ9yWG2jWkcXWqBT/zmaLbeOrrc6PMeiFP+FIiwQFtaYlVJ42u7lvEJtQKLTFBboSodsELeKUFpGQ3Y8krNWxttiOtAjftTVenr7eZqPoSzaA7OwMlhORXaQG2CIStVnbrwZOZzlzjiy2uI5EjRfJifuII7u27RaZOWsmm3a2eo64XNmJFW+r/vThYCHKkoj73NmHv5oqbHwNf0R6bUVl0G6ZliM+6O72elc2SHJk3Y9/Xvq4u9I4p92uHf986OHKc/kyX62645+vw4j0GJG+IY1I7+D457VpEfH45460iESNR6QnR33PnfJfTXzUcqRFJBrCiPTWdu3qtkhdkF9rrqHPjf1g3AayEonEX0/2DjGGW1LuG9o35oBQbsj9cdfYyGBaDAAAdmSUK7Ykm9Lp7EE8Tw+2UI/qM+KqAqPmL8gJ0wj3cYfkLCdn8eRK96mYBFO5KujwtDHDPFl9cFBwcSG5muFpYtFtnvcrzGaVwIVIi0Qn/S6beIv4F+S+d/Znnv61+QueH349ntYBsCvlrmLGuQqeYsK78PyFHFYH6kt9RlzCY+g7eoPwrHLWuz3o5DfREeJyOgnV0vpqzpSR63gaPf17ng+o6iNtpMf3lgXZT1am8UROJnieRDVWqeEJjssd+KejsskvhfVIe+jUge//wpNmVynPl9/GtQlAU1DPERfqi/quOz+gk2R2fE9tuMd3Ep9GPr2XJ3IywfNtrgvPVrjesB0X18383JRe3sTzinK8dQsATBBxG5DQ0jx+xUYSv4B70A0jlTRc+gp9eX6ZKRWU8zyr0SCNuLVX3Ln93tmfaWbh6Z9ZDYXCp7hkYICSJ7JB8rxa/lGeOuddLL+PPKbBPuJ87y7evWFeDE3rZm3i+dfX/shqQDXZibj83U/i5BU2D2+lqAsT15zjV2wk8Qu4Ya//wGqA88w6cpZ3pIvTGycusxpNWujpQHHnduD7v9BM8Po4VkOh6HkqITpqHU9kg+T5gFQtq+Rak9ad5zsISXwfGTr3AKvRpG1JFh6N5ukl90k8XxevgSvLL9Vl6Wgqzyvn+YoS+QeGa0mjkk9NifVvkxQz0d0r9Mh4ej9VnIp/mbI9RKPqvhxPvkHj1X5nAu9IF6esnzNZDYAGRqe3mhq7vheS/vXEetnU4WrTeQuSfMQVLm3Hpq6+W0IfaJJQBUatzNXp94fs8v6wYV7svnIuTnzVwh8LIpc1rAa41sN39vEOTHF6JuF3VqNBemfv2e2r9vG09f1dNPOX3fI//wcAsEE+4gqPCl9bQN85YFV49GvlbzbMn+7kXskRX7Xwx4LafP4bq+EYjUF41wFPyrwcnm/IT8Y2QK0PB/AOTHEa/HfhLVGUr4eynZcpKct0PM9quFxBfEH6sVSecs5m0ozycIP+kdVD38l3mJNyVgMA6oP9PvIbayY0yfu4h/KF99fwtNMwiOczylmd0Gvpcx5dx9NHs3bwfH09GduE9dsf97/j1vH00bQYnm+eXsQq3fOeSTD1EJAgyvMjbu1lNRSKbmcz+emmOJFyVgPg3haiMV1KkURO62mms3fdnt/bibj63Ng9+yYKw/iI7uOWJK9pAm+l+CPb8FWK8MY4mra7teH5cpmXfwE0CEPeO817CEgQ5fnQ04GsBgDY88Q7e/jlE0nktJ5mJv7PLlajbti/xq3s3t1O97JrLblxi5/Xi9Pzv9ftmgIAsLTwtLT3nqY3b95iNcBJAjK0X/9nD08LXvuS5x852zjey2Yn4qoCo4Z5vCEeK74unHp34JunqnpyjfivkiQj1RPNvjrLz+vFKWBLHb5+GgBAVusNceKue54yTqWxGuAkSoMy82Q6T6HpJTxflq9jlRo2KxHXkLs+KojGvKHLLrwcYbqJS5Jz7+OS4Lpf/yibqCI7Uj0ANGH9rl6XdFzR9Gyy6RZ1I9UiI1XypWgKz0llNRSK/h6Vkk9pmlCOyN10WIm4ysDZsdnie7fi5MT7uPrc2P/sGf63sT5suorsSPUA0IRFrb8s6biiKWCHzFinjcuzqy9IvhRNU1edYzUUii6fnZF8StOo2ffEyz3uEfbv40olxXysdtrPcLMv3xz83mA2IdJ79k/0ca3dpTPquk8bAGrsYoEwHClPb/i+wPO7cW3WUBkMCv6mTJLIlTTPB1fihYJ1qBoj0p96d+DQZRcU3ZYlX7L3U10HVY08XyYejt6c+CM6Iv2HLT7wypG5xPbvH9RxbSTNJ72dkPNTBs2Lqf3VPWP70/znBeHr841DgVs4EXZZpRSeEddqi28+/CstlBj0/oMVI9kzzYOTetGMxOyAgun+STS/4lpzmpHw8HL/nw5ZNG9tsX0ifDt/3Z3mbSz2qfArNON+RPnzX0y/cxXr9GNPX19vkinLz7066gYtlAidG976ZePY7grFQ7d7yb7O5lmPrNfbsAPqnNzessNW9/RVrgtkb0x0pEUyNqalrGWrS6LHoc4eAcKzuI60iKrS7DwyKfV2eEg7NqFQ6N3Y97n+xK93bxfTvFiLh1qH/5ONWGVtsZu18+76bU+at7HYfX6+n25ITmyRX6MulBeYPfRARTzVsfnbbKz1W3PjCy7I/GJYvI/k/TMr4RuZR3uq2yJX3HvOvSX/g4oPuygHlcq8MvNwbOwjUVFsQsRZLeLgBiC2b+/e8ROkY6SXlpc/nMpWhYR417bWIuLFttoiPZp33NSF5rNXpSd/KXN54eBR68eQC55q4TjpyGLrDYZfBsn/OFu8sd2Yeq0oQeZ1nuKvJvHL5Ut9evdlE1bIbgAuPmrZbpH+A/qxaWezH3FJzPMc9leS2fDphh99R5MASctrj4XwKvNP6mhk1efG/vuFhGd2ziJx/caaCScf20tv5dKIuzLkX56pMr1MbUaEjD8ymeZPzDn62/prNC+maal5MfNlml8Xb5h/WX5ol1sT3OkpRcap9D1DvjWWST26d1zY+HCS0VZUBu2W/znRB93dXu/KDkb/7bhZ+4fMSzPIgTLqa3Yb+9CTBxJ3/EHzYv73BUyNm0bzH103/Pma/GKXPu6uNB5qEnclHHr8e2OZ1OM/Pxk0sBXJaG8V/jdyMy2UGLZxZNeXutG8384K2W13VjvVx4PYcW3o4cpz+TJr4KEg5YER7HG2k68ei1stc4NAHeAxPW8mzV9fG3d83hGal5iW9KJ3mHDrIfNMxu4Hd9BCCd4iWZlZBnIOX+X67ze6dunMJsg38vP39BK2n22dviqML6CFYg61SJeAqddZi1xccu7CYlPfoNjLJXNUnsIaSNqTeHDSflooMen0lFYPtCaZokTt1ogvaaHEsPUju85iLRIT8GlZgczrVbu/3nPwqmE0v3fErvRjphuEXPDwkAlH2T5yav7xax/JnLt4+HtE51e1yIa447PlW+TZhBd82vuSDLnGfTBW/i27Xw92n8SOgWZ27dw7+XFpeCO+7rql4HeZAQnaT+kwavsYmo+d+oPsiYJfpP/TN58jmdISXWGhWbOKNwClUtmyFTsvEdv0xaYZL85gE1XulCk67pX/aqt6u82JZLv2580/lR21otsrPYZ8Mpzm943clXZUpkVaDQmedOIJmrfWIiTiTs+fRfObEhVzL8gv0vXH3COaCRlHWkSv02/0XGssk+q/eGC/RQNp/utuWwp+s9MiEseOnRg+fCibsEJ2A0jel/TDhO/YhLmJJ59oPTiYZIqTi7aEf0ELJYZ8PLzbq+wNiZH7K2+XyByRxEctay3S8sHgyadYi9QFs5NBM1UPT/FXK78c5eThQgYvPUfnXHr8HzTckuhuNiJ91Uj1AAAAjZ31iKtQ9HhA6Dd47mHW6VF3PIa+Q69uLUekl32xMwAAQKNjPeIqA+k16NT9g+kvglg5AMA9QK0U7ozwNLHoNs8H6vB4EdSErWtcisbd4l+mvNF39tanw/FzHQl1mV78oplln23i+ccuNI7XoACAJZ+0oikj1/E0evr3PN/zeAKrBFAd9iMuxUboM+hTRu7DiPRi7pUK8Ytm/PeX83xR4j0xvlC3y6YXF5DzDJ4Pu3Cd1QAAAMcjLucx9J2mMZJBI+VTWjEwQMnTxKLbPM9quNy4b3/nv9Yn5xk8P3HPTVYDAMBV/vYf0/uWv1z+Lc+/9L3ppzH1xX7E1efGvhGoUdXZWx6hWnrv/iU6ah1Po6d/z/OGcjs/9KqBwYHy97G6N5P/QRQAQD27XMnft1xwIZvn76beZRXqj72Ia8hd/+zNJ1OF/mSecI1773hm0mf83pX4Plbv9adYDQAAcIydiKvPu1jQuzfiKwAAQC3Zibiq5v1a6m7ekXmhCgAAAFSDvV5lZeBL/6PY5e20oQsAAKBOaVTyCeqd/UY4teHj+Z1LtoeYHp7Ck1MAAA1T2I3Mfz2xXjb1PoufEdcze/dxc2OPl63UX1tAf4xbR09OnXp34JunzAbfKDuxgkb3p2KwiQAAQFNQ/x0NJLju17OhWigS5lctbyGMj6vPfmTLAVxPAwBAE2An4qoCo96aeExyAepEJLj+Z8/wv40VBmLjVNqUS9FjhPHylIFzVpTFp7NyAACAxsvO+LgkIr4VOe6jPLOIq2k35+AN53QsZ/605vcH591/3nxE+qSYTXnTZvQRJg2XVn7e/A3x+LjWRqQvDdF5LRYG7CQqtpe7HZR7RYNKoVzLBtP/weORPT7yY/2uzo8x6IV/rrqqrlwlM0Q24TbfW99DWC1CzbnyZyS6yZ6eY9nq9Vio1GXpaF6scrTS/Un2xa0ttkNfjVirVqqEN085stiaHK/SBTKjwxKGFzSqYexPGOaWKeQ2EPFilyzWyo5YXN0W0R9XKr+UWUWC6ny1oCBhuFkuT5vd3DeITSgU2uICXYnQbVKbFtG01JQtY+UNsEW8l2tkBxL3ifAtXsC+ci1bxHO5v65FiZAxNH+5xSRaKBGd9PsgX5kxxhMTEttHyIzB6ZQW0Xh5+nqbjdku2QCys2UGtJddJBu7dn3tIy44ajmy2OI6ErJr8mftg3ktjIP3Gl27mNG9H9tJHy07TDO1XGzntsjMWWyIaKezPyJ9HUqKee7sw19NbVd2QhpxaTnJNvwR6Su05Zv8NtBCiYFL7++zsD/NO2tEelvjn5fOVRmfR3TiiPSfB2woL5DZxMXjn+8e+m3mSZmOCHGLYER6jEjPNZYR6W2Mfz5szciuc6v2kQY2In32ucydg7Yby6RG7Xys/WRhOFQXj0j/0XXDn6/JH2yzJyl93YV9xIkj0n/RaqPsqdt9s7sPXTeC5hvWiPR0ZHg2YY0hd+2ja2pzk/XUho+3Ph2uUqo8h/111RAN77vW+4b2jTkg/AjYkPvjrrGRwqoGAABo3OQjrsfQd5bdnW/jV0AkJKv9n9asm1ebvmU6DiBJpcf/Mf+kjlzj0kivCoyavyAnTKNSqYIOTxtTR2+8euRs/Nb3d/H05eJveD4gQ6ZHDgCgfvkUlzxZmcZTdNLvPO9TlMUqQQNm9cmpzvP2Fv8yRfwzXHEKPTK+vPAQ7eytPRLgaZcyyXwTLXR6kAwNxnSyLpTl63LOZvJUcDWP55WGehuHBwDAmp5nE0Y+vZengX86yvOeWpl7bdDQ2HpWmY+Ja5my3mU95gAAAOAIWxEXAAAAnAURFwBqrkNK3ntnf+Zp2WebeP6BBPyUHsAMIi4A1FxZYVng+7/w5L+/nOdLs/G6OAAziLgAcM+5Uyb8tpWn09mDeD5D/hULAE5gJeIactdHBUmeT+YJYwcBQKN2IUd4lQRPMeFdeP4P4VVaAHXCSsRVBs6OzaaPJe/7v7lHS0xPKVfkHPx7z34RuDYGAACoDjuRU58b+2v28+J3UKgCo7qNuJRQf6+GBAAAaIzsRFxV834tdTeFFy5yhtz0lPtxjQsAAFAt9iKnMvD5p9KEFy7y+7iqoCtPT6Mv+q+9G2sm0NlKXuNcVjUivdpv1KZEVggAANB42b9W5S9c5Mk0yE8tJcUsabGaznNGxvvip7Hyy/3pzWMnvksSAACgHtVr73B4NB2Sz1L84c9GeAnXuC2XygzxBgAA0OjYj7i8g5d2/N5YM8H+QH6Oq/oZ0sGhK8XPZ/We/VOyTrjG3V06A73KAADQBLgtWryIZWUZcmP+nfrxsZ3/mtl+d0bHKd39Wwyc5nNwYXr/ceHurEqtKL36v/g2WQb91tfF8/Tw9/ATRilWtPbI3Vx0/5h2wsTRI0eJMR6j1SUyf9stSFPaT5eWmkZS6rbUksRi9oGISq2qjFLSOik/3NGelxmQnDCMK8nMzRfq3E3PjclkpeZa9AtK8RDmk5adkb4hhZWaU3Z2Lwwuon8ufdOdyrsyYzK7tfa4272U1snckym72GpfddmQSlon43iG1cWe6Jaelk7qlF/UpRy6w0rNVT7rlpOTI8wqPT7zyxxWaq4yxMAXO/OLNL1O5sF0ry7NCtppaZ2sbRm6TJkfaItbJGVriuxXc9OYWuTO97ftt0ix/RbR5hZp87U8pWdmqCpVfDIzO5P+ucwt6eWFMi87cKRF3Jq5lQ/T0zq2WmSSO22Rsgul1lpE/5w7a5FU6y0SamqRjC9SZVvEJ9w3L6KQ1sncmaVLu8s+EBG3iPaHgvy4PPaBiMpT1CL7rbaIYnyp/RbpX7WPmKfz53729PSSFJKUuTlNvkWCRS2y20qLeLvTFsnKyirKs7oBFOZrU9PJASLtenmrA/IrW/GAslJ/5zKpk5py02qLtBPvI/ItovdRmhb7W/kWcfdXlw4qp3Xyj+YWXJEZ/t3N083UIvust8gE1iJ3itKstUjQgJa0RVIz0qwdtVRd1fyrZW/NKJMbbF/cIpIUF3fVoFdICg9naS6Uyo+6Orn0Cq1Tdt76PvI820dstIg+TGHaRzbJt4jBT2W3RdQBQouEhLRh085m5xpXn3cxS9PJWc9JSYjHvY/0vR1f9RJWfW7sB+M20AekE3892TvE7LaxUiM/lF4zH4/+A/rR1KpTECs1p/JQ8Trte4SzUgu9Oj9A69yn6cSKLDTvGkjr9O3aixVZCGkbTOuQ5OErP5aWX5APr+Mb6M1KzZFdjtcJDm7FSi3079WX1vGPDGBFFnr4dKF1ekQMYkUWOgyMoHVIYkUWfAN8eR2Nv/xXE7dI6/taslIJpZLX6dDb6siMvEW6eXVmRRZ4i7SNCA1tH8JTYIvm4snu3bvTau4a+XNGR1pE3UzN69hqkZ59aJ2Azs1ZkQXyjWidnpH3syILHfqZWkSpsLL9Bzfjdby85fdYUs7rkPqs1ByZP69D/i4rtUCWltax0SLkW/NZiVPnLvdJSmgia5X9S3OkFXgd0jqs1BxpTVqBtK+4uUkSbwBk26DVQloYz+jldO3AGpdsdazIAtlWaR2SyDbMSs2RbZ7XIfsCKzVH9h1eh+xTrNQCr0P2TVZkgezRtA7Zx1mRBXJkYLPq1ZcVWSDbM6szoB858rBSc+IWkaROndgRRpyGBzfj4/iSNLHoNs93696D1iH7L5u7BXIcpnVstAg5ntM6JJHjPCs1R+ICr2OtRciBmnzKJuqAnYirCozqGbRZ/EyT5S90a8xj6Dtv3ZxKu6wXNls1oz2LwaYR6ZWqITnL8eQUAEDj1WlXHB/Hl6TR07/neXXFvTUYuf37uGNmPiGMS99+xtanw0kI9O6zY/B7g9lntTZ46Tn6rDIfiF4yIj0G4gUAgKbBfsSVjEtfkrzGKRe4AAAA9xR793FFt1QBAACgxuzdx23ez6eiAm9RBgAAqCV717h5F3879yZ9GQVPGK0PAACguuxd45rfxMWtXAAAgJqx/+QUAAAA1J79iFu3b3kEAAC4N9iLuIbczd+0EV5xnLjJw0t4R0/neXsl4/wAAACAXfafnKq7tzwCAADcO+w/OVV3b3kEAKgXwcWFPX2VPCnzcnheY2B1AJzO/n3cOn3L4401E8Q3iTnJzWMAACdqcz1vzqPrePpo1g6eb/tbBqsE4Gz2I24dvuUxKWZJi9V0tuJ7w+QyetXyFsLNY332I1sO4J4xAAA0Afbu4+bGfqz+sK5iXnj0V1PbsbyISptyKXqMcPNYGThnRRkfxQ8AAKDxUpLrS5a1ggTdtyLHfZRXrui2LPnSAic/RWXIXT+q89zDufNP6j4cXDU6ZlLMprxpM/oIk4ZLKz9v/gYdsG/JoiVL3lvyYYsPvHJkrrJLQ3Rei9kAkxXby90Oyt2NUSmUa9kX0B9XKr/U0bzUWrVSJYwhpbqqrlwlM/w14TbfW99DGD3boDco5soMo03oJnt6jmWr12OhUpcl8+cqRyvdn2Rf3NpiO/TViOostibHq3SBlXHUX9CohrE/YZhbppDbQMSLXbJY65mqoXmx+mqRoKDWtITK02Y39zWNl6wtLtCVCKeQtWkRTUtN2TJW3gBbxHu5pihBS/NiPhG+xQvYV65li3gu99e1KCEZR76aRGJCYvsImTE4ndIiGi9PX29/WkhJNoDsbKHTuJa7dgPcR6rVIja+miOLLa4jIdu4pftVml1WrtucdLB1bovMnDWTTTub/YhrkhQzsePcfZW6KZ/fomPqOdH+f77iO381669Oinnu7MP08vfGmgknH9srjrgrQ/4lu6bajAgZf2QyzZ+Yc/S39ddoXozsli9mvkzzcZ9cPfnaMZqXmJb0oneYMPB1xqn0PUO+pYUSj+4dFzZeGNO+Qlu+yW8DLZQYuPT+Pgv70/x/O27W/lFI82IRT3WM+vpRmj/05IHEHX/QvJj/fQFT46bR/MUl5y4sPkfzEi+XzlVphE6LxF0Jhx7/nhZKPP7zk0EDhRHUtbcK/xu5mRZKDNs4sutL3Wj+84AN5QUym3j313sOXjWM5ncP/TbzpExHhLhFTr56LG71VZoXUwd4TM9jG/f1tXHH5x2heQneIplnMnY/uIMWSvAWycrMMhhMR67rv9/o2sU0arqfn7+nl7D9bOv0VWG8TIRzqEW6BEy97kCLlMxRGcf0TtqTeHDSflooMen0lFYPCKcIRYnarRFf0kKJYetHdp3FWiQm4NOyApmhRcQtsnfErvRjqTQvFjw8ZMJR1iKn5h+/9tGvNC/m4e8RnV/VIhvijs+Wb5FnE17waS+EChstMnr32PCJMpF11869kx+fwCZEvu66peD3fDYh0n5Kh1Hbx9B87NQfEr65RfNifpH+T998jmRKS3SFhWbNKt4AlEply1YtSSZ5X9IPE76jhRK8RYqTi7aEf0ELJYatGdl1btU+0vzT8nyZFun2So8hnwyn+X0jd6UdlWmRVkOCJ514guattYjaXz09fxbNX/8s7vjL8i3yTPzzvh39SCb7XObOQdtpocSonY+1nywcuvU6/UbPtbRQov/igf0WDaT5r7ttKfjNTotIHDt2YvjwoWyiyi/LLpx79yybMDejcJa7rxAFbbTIxJNPtB4cTDI2WmTIx8O7vcqGdv2i1UbZU7f7Zncfum4EzVtrkZYPBk8+xVqkLti/j2sSHv3BR1Hk//v+3z+d0s9Mx5+n+Ujf27z3WO8b2jfmgDBgkSH3x11jI4VVDQAA0Lg5FHH5k8MLm61y4sNTHkPfeevmVD5nciFLY7AqMGr+gpwwjUqlCjo8bQx+iQQAAE2A/Sen3gjUhB4ZT58odnpn8uCl58RzJjGYZ+roLwIAANQLOxGX/jQo613WPw4AAAA1YzXi0hEL6DUu7fjlCePjAgAAVJfViNt53t5voiMwPi4AAIBTOPTkFAAAANSSfMSV7UzmCb3KAAAA1SUfcWU7k3lCrzIAAEB1oVcZAADAFexHXMnAefQZZvoRAAAAOMhexDXkbv6mjTBwXuImDy93UtB53l7xyHoAAHYYFK/9rOfpq8IePH9I5q29AE2WnYirz7uYpenk5PGCxJJiJrp78Qtojl9Yq/1GbUpkhQDQGOn1ig239Tzt8WnH89fT5UbLAWii7ERcVWBUz6DN4itafW7sr9nPO+XJKTKrD14pW323xHLk+fxy/6Ok2KAvLzxEBw4CAABo1Ozfxx0z84ntIRpV+xlbnw4nF53efXYMfm8w+6x2KuLO31k4nY48r3nOM0K0LPGHPxvhJVzjtlwqM8QbAABAo2M/4kp+KeTEnwZ5DH2HjkJfdmLF5cjnxX3XvWf/JNw8Nuh3l85ArzIAADQBbosWL2LZenJjzYTuv73y43Nt2LSRh7+HnzCSt6K1R+7movvHtBMmjh45SozxGK0uEZ7hknAL0pT206WlppGUui21JLGYfSCiUqsqo5S0TsoPd7TnZQYkJwzjSjJz84U6d9NzYzJZqbkW/YJSPIT5pGVnpG9IYaXmlJ3dC4OL6J9L33Sn8m4l+0DErbXH3e6ltE7mnkzZxVb7qsuGVNI6GcczrC72RLf0tHRSp/yiLuXQHVZqrvJZt5ycHGFW6fGZX+awUnOVIQa+2JlfpOl1evaBiFeXZgXttLRO1rYMXabMo3TiFknZmiL71dw0pha58/1t+y1SbL9FtLlF2nwtT+mZGapKFZ/MzM6kfy5zS3p5ocxg+460iFszt/JhelrHVotMcqctUnah1FqL6J9zZy2Sar1FQk0tkvFFqmyL+IT75kUU0jqZO7N0aXfZByLiFtH+UJAfl8c+EFF5ilpkv9UWUYwvtd8i/VmLpKenbSwQxni31L48v3XudfrnMjenybdIsKhFdltpEW932iJZWVlFeVY3gMJ8bWo6OUCklZ233yKpKTettkg78T4i3yJ6H6Vpsb+VbxF3f3XpoHJaJ/9obsEVmQfJ3DzdTC2yz3qLTGAtcqcozVqLBA1oSVskNSPN2lFL1VXNv1r21owyucH2xS0iSXFxVw16haQw/Wi61cV+XM32ERst8rz9FtGHKUz7yCb5FjH4qey2iDpAaJGQELN45ET2rnENueujguhDTELqvlwYKN55SLhd2GyVZGwi4f7uuA30DyX+erJ3iHAdzCk1SpYz18zHo/+AfjS16hTESs2pPFS8Tvse4azUQq/OD9A692k6sSILzbsG0jp9u/ZiRRZC2gbTOiR5+GpYqTm/IB9exzfQm5WaI7scrxMc3IqVWujfqy+t4x8ZwIos9PDpQuv0iBjEiix0GBhB65DEiiz4BvjyOhp/+a8mbpHW97VkpRJKJa/TobfVkRl5i3Tz6syKLPAWaRsRGto+hKfAFs3Fk927d6fV3DUy522EIy2ibqbmdWy1SM8+tE5A5+asyAL5RrROz8j7WZGFDv1MLaJUWNn+g5vxOl7e8s86knJeh9RnpebI/Hkd8ndZqQWytLSOjRYh35rW6dvX6obUOZS1GklkrbJSc6QVeB3SOqzUHGlNWoG0r7i5SRJvAGTboNXI1sL+pQXeImSrY0UWyLZK65BEtmFWao5s87wO2RdYqTmy7/A6ZJ9ipRZ4HbJvsiILZI+mdcg+zooskCMDm1WvvqzIAtmeWZ0B/ciRh5WaE7eIJHXqxI4w4kSOhOxfWiDHT1rHRouQ4zCtY6NFyPGc1iGJHOdZqTkSF3gday1CDtTkUzZRB2xG3KSYiepQ9afZvEtZvz/klWZeTuvmTYr58+uxO6Z3pOH8zVPl0hHplaohOcvx5BQAADQBtiLu/m1n/1JUYhbwwqN3Ze7NXH2KTdZSePSeihIezj8crLYckR5D8wIAQNNgNeJa+xWQ5e+FAAAAwC5793EBAADAGRBxAQAAXMFWxE399CH2iLJ5mvIxXswGAABQPVYjro0hcjE+LgAAQHWhVxkAAMAVEHEBoI7p9dFJv8umSfHJrA7APQARFwDqWKVh4J+OyqbsC/LvIwRokhBxAQAAXMFOxNXnxr4RqBE/qOwVNg+vvwAAAKgumxHXkLv+2ZtPppo9sezkB5WTYia6e5FA/lRMAisxKjuxggZ4STkAAEAjZSvi6vMuFvTuXXc/BBLGCHqlbPXdEr0++5EtB/ilMylftbyFMD6ueTkAAEDjZSviqpr3a6m76dzh+cQq4s7fWThdGIheGah5zjOiallU2pRL0WNo+ZwVZfHprBwAAKDxUuoNMiP3miTFfByZ11v7Zp2+8qLsxIq3VX/6cHDV6JhJMZvyps3oI0waLq38vPkbdPyiJYuWLHlvyYctPvDKkVma0hCd12I2wGTF9nK3g3IvxlIplGvZsIj640rllzqal1qrVqqEMS9VV9WVq2SGvybc5nvrewijZxv0BsVcmWG0Cd1kT8+xbPV6LFTqsmT+XOVopfuT7ItbW2yHvhpRncXW5HiVLrAyjvoLGtUw9icMc8sUchuIeLFLFms9U2WGyK2vFgkKMhv8PE+b3dzXNF6ytrhAVyJ0m9SmRTQtNWXLWHkDbBHv5ZqiBC3Ni/lE+BYvYF+5li3iudxf16KEZGq5j4gX2yktovHy9PX2p4WUZAPIzs4g/63lYjfAfaQuWsTaYovrSCQmJLaPkA6wWrpfpdllpa/SSQdb57bIzFkz2bSz2Ym4p94dOHTnE6+nLf4oj31PTbs5B28481bujTUThuQsNxuVLynmubMPfzW1HcmST08+tlcccVeG/Et2TbUZETL+yGSaPzHn6G/rr9G8GNktX8x8mebjPrl68rVjNC8xLelF7zBh4OuMU+l7hnxLCyUe3TsubLwwpn2FtnyT3wZaKDFw6f19Fvan+f923Kz9o5DmxSKe6hj19aM0f+jJA4k7/qB5Mf/7AqbGTaP5i0vOXVh8juYlXi6dq9IIHQWJuxIOPf49LZR4/OcngwYKI6hrbxX+N3IzLZQYtnFk15e60fznARvKC2Q28e6v9xy8ahjN7x76beZJmY4IcYucfPVY3OqrNC+mDvCYnsc27utr447PO0LzErxFMs9k7H5wBy2U4C2SlZllMJiOXNd/v9G1i2nUdD8/f08vYfvZ1umrwniZCOdQi3QJmHrdgRYpmaMyjumdtCfx4KT9tFBi0ukprR4QThGKErVbI76khRLD1o/sOou1SEzAp2UFMv1O4hbZO2JX+rFUmhcLHh4y4ShrkVPzj1/76FeaF/Pw94jOr2qRDXHHZ8u3yLMJL/i0F0KFjRYZvXts+ERh19WXVm70WkcLJfovHthv0UCa/7rrloLf82lerP2UDqO2j6H52Kk/JHxzi+bF/CL9n775HMmUlugKC82aVbwBKJXKlq1akkzyvqQfJnxHCyV4ixQnF20J/4IWSgxbM7Lr3Kp9pPmn5fkyLdLtlR5DPhlO8/tG7ko7KtMirYYETzrxBM1baxG1v3p6/iyav/5Z3PGX5VvkmfjnfTv6kUz2ucydg7bTQolROx9rP1kYDlWv02/0XEsLJcxapNuWgt/stIjEsWMnhg8fyiaq/LLswrl3z7IJczMKZ7n7ClHQRotMPPlE68HCmPY2WmTIx8O7vcqCyBetNsqeut03u/vQdSNo3lqLtHwwePIp1iJ1weZ93NzY42Ur9dcWiF/36Nwnp0hAXdhslWQQXL1vaN+YA0JvtiH3x11jI4VVDQAA0LjZirh1Linmz6/H7pjekT6W/Oap8rITK56KSVAFRs1fkBOmUalUQYenjanTDm0AAADXsPnkVGDUWxOPkUDIpp0uPHpPRQm/ev5wsNpj6DvfRAudHiRDC+kkAABAY2enV/kvExetGoI3YAAAANSWnWtcywH7MFQfAABADdTrfVwAAIB7hr2IW/UWRvQqAwAA1IbNiGvI/ezfitV3SypyDi7/ywmhVzlxU8Tj0ehVBgAAqC6bT07lXczSdBLetsiFR38Q+gWucQEAAKrL5pNTVe9VrusXLAMAADR5NnuVlYHPP5XWKXLecV3g0K7bhVdSKFXRZa+gVxkAAKC67Dw55TH0HfpzoM7z9tJfB0neyAgAAACOsBNx65whd31UkOVrrfiI9Gq/UZsSWSEAAEDjZSfi8sj3VEwCmbyxZgLNOEdSzER1qPrF93s3YwVcfrn/0RLhkrq88BAdOAgAAKBRsxlxDbmbv2mTrBN+FOTh5U4KOs/bOyPjfac9q2x8r/KMETLLEH/4sxFeQqRvuVRmiDcAAIBGx1bElfl1kKv0nv2TEOkN+t2lM9CrDAAATYDbosWLWNaC0qtD4aXl6f3HhRdf/jYlYkp3f31u7M6D/ac9JowV7zQFl38p7dk3WBi4m/Pw9/AzFrT2yN1cdP+YdsLE0SNHiTEeo9UlwgW3hFuQprSfLi01jaTUbaklicXsAxGVWlUZpaR1Un64oz0vMyA5YRhXkpmbL9S5m54bk8lKzbXoF5TiIcwnLTsjfUMKKzWn7OxeGFxE/1z6pjuVdyvZByJurT3udi+ldTL3ZMouttpXXTakktbJOJ5hdbEnuqWnpZM65Rd1KYfusFJzlc+65eTkCLNKj8/8MoeVmqsMMfDFzvwiTa/Tsw9EvLo0K2inpXWytmXoMmX6PcQtkrI1RfaruWlMLXLn+9v2W6TYfotoc4u0+Vqe0jMzVJUqPpmZnUn/XOaW9PJCmXGxHGkRt2Zu5cP0tI6tFpnkTluk7EKptRbRP+fOWiTVeouEmlok44tU2RbxCffNiyikdTJ3ZunS7rIPRMQtov2hID8uj30govIUtch+qy2iGF9qv0X6sxZJzUi3to+ouqpNG9vmNPkWCRa1yG4rLeLtTlskKyurKM/qBlCYr01NJwuUVnbefoukpty02iLtxPuIfIvofZSmxf5WvkXc/dWlg8ppnfyjuQVXZIZ/d/N0M7XIPustMoG1yJ2iNGstEjSgZVWLpDnSItlbM8rkBtsXt4gkxcVdNegVksL0o+lWF/txNdtHbLTI8/ZbRB+mMO0jm+RbxOCnstsi6gChRUJC2rBpZ7NzH3fMzCe2h2hU7WdsfTpcpVR599kx+L3B7LM6Q+L6B+M20J//Jv56sneI2ljMKDVKljPXzMej/4B+NLXqFMRKzak8VLxO+x7hrNRCr84P0Dr3aTqxIgvNuwbSOn279mJFFkLaBtM6JHn4alipOb8gH17HN9CblZojuxyvExzcipVa6N+rL63jHxnAiiz08OlC6/SIGMSKLHQYGEHrkMSKLPgG+PI6Gn/5ryZukdb3tWSlEkolr9Oht9WRGXmLdPPqzIos8BZpGxEa2j6Ep8AWzcWT3bt3p9XcNTLnbYQjLaJupuZ1bLVIzz60TkDn5qzIAvlGtE7PyPtZkYUO/UwtolRY2f6Dm/E6Xt7yHVOknNch9VmpOTJ/Xof8XVZqgSwtrWOjRci3ZrPq2YcVWSBrj9UZ0I+sVVZqjrQCr0Nah5WaI61JK5D2FTc3SeINgGwbtBrZWti/tMBbhGx1rMgC2VZpHZLINsxKzZFtntch+wIrNUf2HV6H7FOs1AKvQ/ZNVmSB7NG0DtnHWZEFcmRgs+rVlxVZELcIOfKwUnPiFpGkTp3YEUacyJGQ/UsL5PhJ69hoEXIcpnVstAg5ntM6JJHjPCs1R+ICr2OtRciBmnzKJuqAnYgrGT6orgcOko5Ir1QNyVmOJ6cAAKAJsBNxXSE8ekYfdm5rOSI9fv4LANViMCgMelMSSkR5gHpkNeLqc2PfCBTGoheeFhaNIGT521kAgIbjWI7v0jg3nr4pv4/nDSQaA9QfKxHXkLv+2ZtPpgr9ySkj96nGpq6+W0LyFTkH2y77HC9YBgAAqC75iKvPu1jQuze9ZevebcDycSPob4RUgVHdRlxKQOcMAABANTWA+7gAAAD3AERcAAAAV7AacVM/fYg+KuXeYvSC94fSPElTPsajBwAAANUmH3ElP8MVp7r+SS4AAECThF5lAAAAV0DEBYAmpefZhMe2n5FNeAkG1C9EXAAAqKGPrhueOKnn6bOCjjTz2s84u5FR3xHXkLs+KsjyPVaSkfABAKABupRv+C5dz9PWspY0cyAbz9jKqNeImxQzUR2qfvH93uajmOhzY1ctbyGMj6vPfmTLAacNgA8AAFB/6jXihkfvqSiZMUK6DCptyqXoMcJbrpSBc1aUxaezcgAAgMZLqa/3ZwmSYjblTePDBwlEJYZLKz9v/gYdsG/JoiVL3lvyYYsPvHJkfp9UGqLzWswGmKzYXu52UK5PQ6VQrmXDIuqPK5Vf6mheaq1aqRLGvFRdVVeukhn+mnCb763vIXSGG/QGxVz50R10kz09x7LV67FQqcuS+XOVo5XuT7Lvbm2xHfpqRHUWW5PjVbrAyjjqL2hUw9ifMMwtU8htIOLFLlms9UyVGSK3vlokKKg1LaHytNnNfU3jJWuLC3QlQrdJbVpE01JTtoyVN8AW8V6uKUrQ0ryYT4Rv8QL2lWvZIp7L/XUtSkimlvuIeLGd0iIaL0/lXa/AS/I/YSwbrc/OziCZWi52A9xH6qJFrC22uM4PHo/s8WlH82LKMt3HRVtpvnS/SrPLSl+lkw62zm2RmbNmsmlna6AR97mzD381VWjFG2smnHxsrzjirgz5l+yaajMiZPyRyTR/Ys7R39Zfo3kxslu+mPkyzcd9cvXka8doXmJa0oveYcLA1xmn0vcM+ZYWSjy6d1zYeGFM+wpt+Sa/DbRQYuDS+/ss7E/z/+24WftHIc2LRTzVMerrR2n+0JMHEnf8QfNi/vcFTI2bRvMXl5y7sPgczUu8XDpXpRE6DBJ3JRx6/HtaKPH4z08GDRRGUNfeKvxv5GZaKDFs48iuL3Wj+c8DNpQXyGzi3V/vOXjVMJrfPfTbzJMyHRHiFjn56rG41VdpXkwd4DE9j23c19fGHZ93hOYleItknsnY/eAOWijBWyQrM0s8RMz132907WIaNd3Pz9/TS9h+tnX6qjBeJsI51CJdAqZed6BFSuaojGN6J+1JPDhpPy2UmHR6SqsHhFOEokTt1ogvaaHEsPUju85iLRIT8GlZgcxYIuIW2TtiV/qxVJoXCx4eMuEoa5FT849f++hXmhfz8PeIzq9qkQ1xx2fLt8izCS/4tBdChY0WGb17bPhEYdfVl1Zu9FpHCyX6Lx7Yb9FAmv+665aC3/NpXqz9lA6jto+h+dipPyR8c4vmxfwi/Z+++RzJlJboErfe+uOc/PMf/f82sHUbYftP3pf0w4TvaKEEb5Hi5KIt4V/QQolha0Z2nVu1jzT/tDxfpkW6vdJjyCfDaX7fyF1pR2VapNWQ4EknnqB5ay2i9ldPz59F89c/izv+snyLPBP/vG9HP5LJPpe5c9B2Wigxaudj7ScLw6HqdfqNnmtpoYRZi3TbUvCbnRZ56Yz+qxSZINLOSxk/lg1o/8uyC+fePUvzEjMKZ7n7Cgd/Gy0y8eQTrQcLY9rbaJEhHw/v9iob2vWLVhtlT93um9196LoRNG+tRVo+GDz5FGuRulDfT07J0fuG9o05IIxQZMj9cdfYSGFVAwBAg+NdnPdkZRpPE4tu08zQykxWA0QaVsQtO7HiqZgEVWDU/AU5YRqVShV0eNoYvOIKAKBhmrTu/Min9/I0evr3NDPmzcOsBog0gIgbHs27lD2GvvNNtNDpQTL0pZJ0EgAAoLFriL3KAAAATQ8iLgAAgCsg4gIAALgCIi4AAIArIOICAAC4AiIuAACAKyDiAgAAuAIiLgAAgCsg4gIAALhCPUdcayPP83K136hNiawQAACg8arPiGtj5Pn8cv+jJcJbHssLD9GBgwAcZDAYdmS14Omb8vt4PkGLl3QDQL2pz4hrY+T5+MOfjfASrnFbLpUZ4g3AtriMfJ7Ek8k60aCQAACuVc+9ylGd5Yfi6z37J+Ha16DfXToDvcoAANAEuC1avIhlXa/g8gdXWk7p7k+yN3ctu91pWt8A+oEwLLafcTDj1h65m4vuH9NOmDh65CgxxmO0usRd+MycW5CmtJ8uLTWNpNRtqSWJxewDEZVaVRmlpHVSfrijPS8zIDlhGFeSmZsv1LmbnhsjP8pji35BKR7CfNKyM9I3pLBSc8rO7oXBRfTPpW+6U3m3kn0g4tba4273Ulonc0+m7GKrfdVlQyppnYzjGVYXe6Jbelo6qVN+UZdy6A4rNVf5rFtOTo4wq/T4zC9zWKm5yhADX+zML9L0Opnhpr26NCtop6V1srZl6DJFtwSqiFskZWuK7Fdz05ha5M73t+23SLH9FiksLGyeeS1Cd5umsMLkDhUsH6TPKygQ5kNS5pb08kKZwfYdaRG3Zm7lw/S0jq0WmeROW6TsQqm1FtE/585aJNV6i4SaWiTji1TZFvEJ982LKKR1Mndm6dLusg9ExC2i/aEgPy6PfSCi8hS1yH6rLaIYX2q/RfqzFknNSLe2j6i6qk0b2+Y0+RYJFrXIbist4u1OWyQrKyu3WUH5NZkByQURytR0skBpZeftt0hqyk2rLdJOvI/It4jeR2la7G/lW8TdX106qJzWyT+aW3BFZvh3N083U4vss94iE1iL3ClKs9YiQQNaVrVImiMtkr01o0xusH1HWkTprqh4SEHrpB9Nt7rYj6vZPmKjRZ633yL6MIVpH9kk3yIGP5XdFlEHCC0SEtKGTTtbvd7HtTLyvD439oNxG4RyhSLx15O9Q8x6ApUaJcuZa+bj0X9AP5padQpipeZUHipep32PcFZqoVfnB2id+zSdWJGF5l0DaZ2+XXuxIgshbYNpHZI8fDWs1JxfkA+v4xvozUrNkV2O1wkObsVKLfTv1ZfW8Y+sOnOx0MOnC63TI2IQK7LQYWAErUMSK7LgG+DL62j85b+auEVa39eSlUoolbxOh95WR2bkLdLNqzMrssBbpG1oW89Dbjx5H3Pn+eCEFt27d6fV3DUy522EIy2ibqbmdWy1SM8+tE5A5+asyAL5RrROz8j7WZGFDv1MLaJUWNn+g5vxOl7eHqzUHCnndUh9VmqOzJ/XIX+XlVogS0vr2GgR8q3ZrHr2YUUWyNpjdQb0I2uVlZojrcDrkNZhpeZIa9IKpH1JK7NSCyFhIbQa2VpYkQXeImSrY0UWyLZK65BEtmFWao5s87wO2RdYqTmy7/A6ZJ9ipRZ4HbJvsiILZI+mdcg+zooskCMDm1WvvqzIgrhFyJGHlZpzpEXIEY/XIUdCVmqBHD9pHRstQo7DtI6NFiHHc1qHJHKcZ6XmSFzgday1CF1sNlEH6vU+rsXI89IR6ZWqITnL8eQUAAA0AfV8H1cy8rzliPRZ7/YwVgQAAGjc6jniAgAA3CMQcQEAAFwBERcAAMAVEHEBAABcAREXAADAFRBxAQAAXAERFwAAwBUQcQEAAFwBERcAAMAVEHEBAABcoZ4jbtmJFSql8P7kp2ISWJGRtXIAAIBGqj4jrj43dtXyFsI4uPrsR7YcOF414Ju1cgAAgMZLqTfIjCPoIkkxz519+Kup7UjWcGnl583fYMMEWSlfsmjJkveWfOj9gVexpzBtrjRElzuzkOYDP/XzTJUZQk7vrk//Kxte0ft8iP9+mcE4idS/ZbGcQtHmPfmB/wrHehQPSKV5a3X0o1UZD7CBKlv+K0BdLDMYmWSxNakyY0iVttDlvaql+dZnWqkOyjdZ2t+yacbBrxbynvwIegVj1fyrBf+jhapC5rSscrSSfzVri60LKauLFrG72B06dWxxUn50vJzw/DRFSklJCck7sUXcDhpoXoIvthM3Nmst4sj278hXM7gbxC3it19meFSCb2yEIxuStTriDan5J76eOTKLLdmQZBe7wrsi60/C4LJeXl5tFKEtkuQHrMwZkvfHzVsk44J9xJG1Lf5q1nbtOmoRR45apEW8cuwfbG23COHgPuKsr1b7Fhkx8uGRDw1jRc5Fh+ipn5S4aeMlHc1XXvzPxgQ75X9d8Fe20AAAAHVm0d8W0bjj3NRQrnFvrJlw8rG9lte44vIjPx0fNem9/33tfrVafuRqAACA2qujy9z6jLj63Nh/v5DwzM5ZbdW5a8ds67573jBjB4a1cgAAgMarPp+cUgVGzV+QE6ZRqVRBh6eNIWG17MSKp2ISLMsBAAAau3rtVQYAALhn1Oc1LgAAwL0DERcAAMAVEHEBAABcAREXAADAFRBxAQAAXKFpRlzLgRBurJlAS948Jf9qN3mG3PVRQWb/xLLEERb/ii9PtYdqsJgV/7Jqv1GbElmhfebzOfXuQDoTkrzC5lXjXdbWv1q111JSzER3L/IPTeukZmvbYj41X9sWs6rh2jafT83XtvWvVo21VDWT6n0FK2zsa9Va25bzqeGqtphVjde2ja9W7W3Sckuu2bZtfXer1tq2nE+N17ZkVvV/JLHYR2q4qutGE4y4MgMhJMVMvr5QeMmWPrvrkk8d3QhIy6lD1S++37sZK5ApcYTcfJa0WC0sj0E/I+P96h1wLRYgv9z/aIkwq/LCQ+ylXXZZzGfw0nN0ecgq2vBulKO/gZb7ajVZ1cZW++CVstV3yTcxtVoN1rbsfGq2tmVmVaO1bTmfmq1t2a9W3bVNZvJxZN5fikrIv9Il/m/OqxvuWLzLltT5v7dPsQmbSE3Lfa0Ga1tmPjXbsOVmVeO17ZzDCCG3m9Rg25adT022bbm/XrO1bTmr+j2SkFZzymGk7jTBiKvSplyKHtPWQ6FQBs5ZURafrii7nTb66f7CZ8rAhyfvJyUOCY/eU1EyY4RoFVmWOEJuPvQdltUmtwDxhz8b4SWcCbZcepUV2WX9ixh++bJ89BQ2YZfFfGq4qhWKirjzdxZOp62mec4zgsyyRmtbdj41W9sys6rR2padD1WttW05nxqsbTKT+KOv0uOgKjBq4vg9h1LZRQD5UvT65q3IcQveH+rIF7Tc12q2tmXmU7MN28qsqGqtbacdRgi5I0ANtm3Z+dRk25b76zVb2za+SL0cSWR3/5qs6jrTUJbDuaI6B7OckUe7Nge3XRByhtwjO04by+pb1THu4NCVjp4GWtF79k/CmbhBv7t0Rm07CQ25X51rW40zXAs1XtUeQ9/5cLDwuuyyEysuRz4v7DM1Ij+fGq1t2VnVYG1b/WrVXNuW86n9ht2+55DLqeU31kbHvZdGvhS56s1cfeo/8d8t/8uJrHd7sEo2SfY1QY3WtuV8arxhyywSUf1tuxEcRggnHUmceRgh6ulI4qzDSN1pmhE39gY7I7p5Jlb4X3j0rq7LyEap9n86edDcSLn90dWUgbNjs8n2PfrEG9XonpLjHeZDN6wBY6aQo6exrIaqd1oqq3ar+saaCaFHxtN9pjak86nF2pbMqsZr2/Kr1Wxtm82n1ht24q8ne4eo47XtpvQTZkiuev/3n4PpRw6S7mtEjda25XxqvKplFqlGa7sRHEYIJx1JnHgYIer3SOKsw0hdaIIRV+8b2jfmgHB3ypD7466xtKk6z9tLNkpyCu9bMbaW15S1R86/+F39SN/b1eiesiDctxjHbsXRo6exuEZqfVpK1XhVk/1kYbNVDl5a2SCZT23WtmRWNV7bMl+tRmvbcj7VXdvu3QZEjviEHprJ19mzb+KoEGG17LhoPMgacjev3yFkHGO5r9VsbVvOp8arWnb3r8HabviHEcJZRxJnHkaIej2SOOswUlfIV2p6qfT4P+i3m/L5LXGJpt0c+nRANZJosF6rJY4k8391YqHxFoVoCauRzGfFv2yLv1/hhQ4li0Waf7L634skueWp9qpO3DTezTQauWlJqru25eZTw7UtN6uarG0ri1TttW19eaq3tqvm4+b7CBt8Wp+99pFAUwmd7LaMdjPaTnyF8HVbs7VtOZ+arGpjkl2kaq9t64tUk8MISZZbcnW3bZosdlvJQjqa5HZbotqHEZIsFqkGa1tIcotUs22bMi1GzVZ1HSSMZAAAAOAKTfM+LgAAQEODiAsAAOAKiLgAAACugIgLAADgCoi4AAAAroCICwAA4AqIuAAAAK6AiAsAAOAKiLgAAACugIgLAADgCoi4AAAAroCICwAA4AqIuAAAAK6AiAsAAOAKiLgAAACugIgLAADgCoi4AAAArqDUG/QsCwAALpR5JiNx1x+JsbdLk7W6HF2zUG//Dv7txodHTu3kHebDKjVFGeWKr28ZvsvQxxcrMnWGVhplgLvigQDlS11U/fxZnSYJERcAwNW0twrP/O+pxB1/sGlzan91t7k9+i8a5OblxoqaCn2l4pObhoW/VeqsRJ5xwap/9VVFNGOTTQx6lQEaq1PvDlQpVTR5hc07XsrKrSH1NyWyPNSj5H1J3/b/2lq4JcoLyi//36XdD+0sTi5iRU3CnTLF8COVf75mNdwS36Xre/9QsTuNTTYxiLgAjdjGBL3eIKSS4w+87+OFgNrwZZxK/2HSd2UFZWzaupyzmd+N2VOhLWfTjZy2onLykcpz+QY2bR2Jxy+cqThdyCabEkRcgCYhPHrPrbXv/+cMnSo7sYJe+6r9RpEwrM+NfSNQM3TZhZcjVE/FJAg1DLnro4J4BXANXZHuh8nfKRy+lVfwW/7xV46yiUbujfPKX7X2wy0lBN0TlRlN5GTDpK4irhP7r+6drjByWPy/t0+xCYBq0vuGvhT/6x1y7ZQUs2p5i2SdcO1b/uvzOa9uSPWJWpmrO7GwP7km/iY6Qgi3ozrHvZdGKugS/7e404d2e6TBKS4vvajL0rEJx8RvvpF5JoNNNFrkgvWrlOo9M3S7xPD3S03tMSPrEdeQu/bRNeL9kMSDD8ZtEPbnWquLICo/z6SYie5ekhN5fvpP0punpCdRkosDil4iSAo5y39yY80EWsITu7AwIosq+ZQkcYVqkV02vkjWbu/ZXgkS985JT6Omat4vMNJDyIVH//m7WW2NWUXYBJ+KigTJgSt574fd9304WE2yqsCo0asO77jY5K4masfGTsr3OJIk+xfdraztUBXFFXFrr7KJ6rjy719Yru7V4IvbPjxSG+JqEju/SNHrK1m+aWjKvcrCdtB39uPxJfRMn57Ik8L1D3keLRFO/ytyDkaO+MQsIIkuDvi5P/knq1tffTJVJ56Pidw/6TxvL5nk6frqcWNHRLD6CsXgped4+fyTwmxJEq48qk9+2ZJi+HcsOf7A2SnS8yRyQuA5x0CXWa/P7va3NjWO99Bw6PMu5sazljad86mC3vrtCi3kym6nXV81mFVQqrq+8h37AKpY3UkNuZ9OfabPRVZS/MuUy77Gnc7YSx96ZHzp8X+wWVi4c+h2eUFNzmzuHEzW23jWyKmq+8XtHB6NSNTcnlaT5Sdfem8myzcNNYq4STHd3jhDbwKRxE/oTJdN3ZfTEkJy/SdEQQfuJ8nOirM/TyOVNiV7bfyM9saJ8Gh6Ik8KT381ZZinsYLx7D4+XfhGH6uFDaVYOeWZnezigHza73+/Ip9WxJ2PP/oq/SdkPrTQ9j8RI4u3M2EBWwwH8HNM9l2Ma9v4iWD/P18Rb9Cyy3Zj/3Zx4eC+6w+lGvOUIffHXWOPXljAroGUgTO//u/9X8fSqExXJl0A0rLW1i00QGRj+L8HHxSaNSlm8vWF9MhIzqj+c18vVqOKR7s2z25LYhWMiV7vgl3ktKZQs3xUCJs09RAoA2fHZme924N9ICfzjPmhwWEkThfeKmAT9cTaF5c/PJr7pUiInTWTXODord9GoYbXuJGfPKT+NJvsqPwykRya+XWVfn/IihXGzpMa3U+SnxVnd55VyIl8WUkFm1Ao2vccQv6r9w198LkdNGiRP7Rn30RhGwqPfq38TbLReIf5sDhk/PTUpdnk0+TwmabjkSH3uvY1u/9ELH7bylavDGYT9qR++tDXY0+Rr0ZW7IiZu8XBVZb8spkLCg2+nCo6s07eu6prX7aHGJGdp9uIS0LHo/g01njtG1Mov26hwUmKeXLkkn8+LxzxyZbfvV9rWkyau+JHixuHYRNGrO/LT3CLk4uccrfoXkB2lonj94T1Xc7XWOd5ex08XylOKWa56iv8o56f3LX2xR05BOXUImhecuDZ5kakhhE3/tWf6EWb+Ezn6KeT+JnOO+8Yz/VqdD9Jflac3XnaRP7KKxk9tocIl3HefXbcv6NqViK0R45/GtkuiH1ALkD/36PKt6Lt/hOOxOBqXeCGzPyJrw3Zs0UJ2WXrPPbJtss+ZztGUsyfX4815mwJKDwn/C1jc7ClJefsh26MbGXMQ0P1coSxK0ip8hp25i9FJbTtPIa+89bNqbRcNTbVY8RSuiENGDOF1G+59Cpt3PKZrJvK97GPbts7twNOuGe0P+SVZsIDIo78DLrJkP3ijhwegXPCfVxy7Zhy8w7JhHZqS0vEanY/SXZWnO152pEUw+86FP8yhYRey1v99C6s6Q5NlVPvDiQXoLLh09o/IRe4aZMHsom6ZLZs4dHzF+SEaYyraGzq3H/M6B1i5xw8329gZLD5tRGhDGyqb35pGvgtN5JKkteI+y1MH11bMDs2m0diUsJ6Po29oLzOg35CGTgqPHpPhfCAiOUub4N3qDfLVZ9fh4bRQta/uI3DYwsly9RA34Ba/OOGx3rEVQb2GviZ+BpLpU35LLKn5flL4q8naYCkcddMTe8nycyKszdPjszcw8udTRiXkwQe8T1Och35/p4l+4+abk+SWM5vS/NrbjpJtydT/0kVG/+E9lr/eYCdaFd7lstGj61Cujon+XBPEk1NwibMv35JvKuQ5Yw72jdCJayxaxcb/e8QAOpO2YkVZg+LmO/ytrV6QLwfVoPaX+3XsZ5fN2z7i1s7PFJ9fBSaml7chfnfIxHXeP/v5XFVvfaG3PUv/2n00/2NE4pXVp+hh2xysD44/5Ep/dTu3QaY7jsmxdCbrzW7nyQ7K87+PDnxzJNiyHKSwEOuyFfN+oB/qc8XfyC+npZ8emTHaXp1aGN7svZPCHKBe2fh9Fr2seh9Q/naJt/ij4WdjTkTW9u68Tb54WljxFc/5Fzq4cn7R/Q3teynU585OzVKWM6wCW9eG8/WmPGJNmu/cwC4N5GjU8hbXfkhixwAP1l40G4fEtV2VDsSO9lEdbQdHaaqcchyEhtf3Ha4JVRuiifb1GT5yZee0LRubNlaC53n7b3+2inWOakKOvTCOb5O0/+STW+FurcYTS8ZySnP7J9KR3gJlb2Gnen19p9ItZrdT5KdFWd/nhyZ+cZ/7Yw0/h6352bvm8KDTuSfy3yppBj6U2Pyaek6Jf807r00oZPEGPVXDWFP8JIknOvZ/idEUoxTLnAla4OsefYBJbtsxnLhh8jG5bF84om0rGSZWR3jc8u/9DPOzVhOW1xm3QLck8j++J/479g+olRp2v9fn4s62a5US+7e7t3m2nqY2Zpe/9OH5eqP1S9u7RBkbla3mkTcF0NVJFo3JTUaOygpptu/u8StfIBNAgCAA3RFum0dNlfrtVORz3d+6MsoNtGYvXRGX63XTrXzUp4c5da6ttcsDUs991QAANw7ND6aR3eNc/y469+j+bDVI9hEI7dygKGnr6M3ZTUqxZdDm1q4JRBxAQBcp/Xg4Ed3j/Pwt/98R4v7W437boK7bxMJO77ubrtGug104NljEm53POTeJJ+fx4j0AACuhhHprb2FqmmPSI+ICwBQPzLPZCTu+iMx9nZpslaXo/MJ9/UN8203PjxyaifvMB9WqSnKKFd8fcvwXYY+vliRqTO00iiDNYo+vsqXuqj61fPPoOoWIi4AAIAr4D4uAACAKyDiAgAAuAIiLgAAgCsg4gIAALgCIi4AAIArIOICAAC4AiIuAACAKyDiAgAAuAIiLgAAgCsg4gIAALgCIi4AAEDdUyj+P2LxyaIPHpRjAAAAAElFTkSuQmCC"/>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13" name="Google Shape;333;p11"/>
          <p:cNvSpPr txBox="1"/>
          <p:nvPr/>
        </p:nvSpPr>
        <p:spPr>
          <a:xfrm>
            <a:off x="343187" y="143573"/>
            <a:ext cx="5947451" cy="346218"/>
          </a:xfrm>
          <a:prstGeom prst="rect">
            <a:avLst/>
          </a:prstGeom>
          <a:noFill/>
          <a:ln>
            <a:noFill/>
          </a:ln>
        </p:spPr>
        <p:txBody>
          <a:bodyPr spcFirstLastPara="1" wrap="square" lIns="68569" tIns="34275" rIns="68569" bIns="34275" anchor="t" anchorCtr="0">
            <a:spAutoFit/>
          </a:bodyPr>
          <a:lstStyle/>
          <a:p>
            <a:pPr>
              <a:buClr>
                <a:srgbClr val="000000"/>
              </a:buClr>
              <a:buSzPts val="4400"/>
            </a:pPr>
            <a:r>
              <a:rPr lang="en-GB" b="1" dirty="0">
                <a:latin typeface="Arial" panose="020B0604020202020204" pitchFamily="34" charset="0"/>
                <a:cs typeface="Arial" panose="020B0604020202020204" pitchFamily="34" charset="0"/>
              </a:rPr>
              <a:t>Long Shutdown - Accelerator</a:t>
            </a:r>
            <a:endParaRPr dirty="0">
              <a:latin typeface="Arial" panose="020B0604020202020204" pitchFamily="34" charset="0"/>
              <a:cs typeface="Arial" panose="020B0604020202020204" pitchFamily="34" charset="0"/>
              <a:sym typeface="Aria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7176" y="1220544"/>
            <a:ext cx="3406473" cy="4212021"/>
          </a:xfrm>
          <a:prstGeom prst="rect">
            <a:avLst/>
          </a:prstGeom>
        </p:spPr>
      </p:pic>
      <p:sp>
        <p:nvSpPr>
          <p:cNvPr id="332" name="Google Shape;332;p11"/>
          <p:cNvSpPr/>
          <p:nvPr/>
        </p:nvSpPr>
        <p:spPr>
          <a:xfrm>
            <a:off x="396198" y="1205648"/>
            <a:ext cx="4000499" cy="807883"/>
          </a:xfrm>
          <a:prstGeom prst="rect">
            <a:avLst/>
          </a:prstGeom>
          <a:noFill/>
          <a:ln>
            <a:noFill/>
          </a:ln>
        </p:spPr>
        <p:txBody>
          <a:bodyPr spcFirstLastPara="1" wrap="square" lIns="68569" tIns="34275" rIns="68569" bIns="34275" anchor="t" anchorCtr="0">
            <a:spAutoFit/>
          </a:bodyPr>
          <a:lstStyle/>
          <a:p>
            <a:pPr>
              <a:buSzPts val="1800"/>
            </a:pPr>
            <a:r>
              <a:rPr lang="en-GB" sz="1600" dirty="0">
                <a:latin typeface="Arial" panose="020B0604020202020204" pitchFamily="34" charset="0"/>
                <a:cs typeface="Arial" panose="020B0604020202020204" pitchFamily="34" charset="0"/>
              </a:rPr>
              <a:t>Extensive programme or work, some the culmination of 10+ year projects, but with other elements required at shorter notice –  </a:t>
            </a:r>
          </a:p>
        </p:txBody>
      </p:sp>
      <p:grpSp>
        <p:nvGrpSpPr>
          <p:cNvPr id="16" name="Group 15"/>
          <p:cNvGrpSpPr/>
          <p:nvPr/>
        </p:nvGrpSpPr>
        <p:grpSpPr>
          <a:xfrm>
            <a:off x="5130316" y="1321048"/>
            <a:ext cx="2709363" cy="524252"/>
            <a:chOff x="6840421" y="1375977"/>
            <a:chExt cx="3612484" cy="699002"/>
          </a:xfrm>
        </p:grpSpPr>
        <p:sp>
          <p:nvSpPr>
            <p:cNvPr id="8" name="Oval 7"/>
            <p:cNvSpPr/>
            <p:nvPr/>
          </p:nvSpPr>
          <p:spPr>
            <a:xfrm>
              <a:off x="6840421" y="1969472"/>
              <a:ext cx="228600" cy="105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14" name="Straight Connector 13"/>
            <p:cNvCxnSpPr>
              <a:stCxn id="8" idx="7"/>
            </p:cNvCxnSpPr>
            <p:nvPr/>
          </p:nvCxnSpPr>
          <p:spPr>
            <a:xfrm flipV="1">
              <a:off x="7035543" y="1547446"/>
              <a:ext cx="947872" cy="4374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921869" y="1375977"/>
              <a:ext cx="2531036" cy="369332"/>
            </a:xfrm>
            <a:prstGeom prst="rect">
              <a:avLst/>
            </a:prstGeom>
            <a:noFill/>
          </p:spPr>
          <p:txBody>
            <a:bodyPr wrap="none" rtlCol="0">
              <a:spAutoFit/>
            </a:bodyPr>
            <a:lstStyle/>
            <a:p>
              <a:r>
                <a:rPr lang="en-GB" sz="1200" dirty="0" err="1">
                  <a:latin typeface="Arial" panose="020B0604020202020204" pitchFamily="34" charset="0"/>
                  <a:cs typeface="Arial" panose="020B0604020202020204" pitchFamily="34" charset="0"/>
                </a:rPr>
                <a:t>Linac</a:t>
              </a:r>
              <a:r>
                <a:rPr lang="en-GB" sz="1200" dirty="0">
                  <a:latin typeface="Arial" panose="020B0604020202020204" pitchFamily="34" charset="0"/>
                  <a:cs typeface="Arial" panose="020B0604020202020204" pitchFamily="34" charset="0"/>
                </a:rPr>
                <a:t> tank 4 replacement</a:t>
              </a:r>
            </a:p>
          </p:txBody>
        </p:sp>
      </p:grpSp>
      <p:grpSp>
        <p:nvGrpSpPr>
          <p:cNvPr id="34" name="Group 33"/>
          <p:cNvGrpSpPr/>
          <p:nvPr/>
        </p:nvGrpSpPr>
        <p:grpSpPr>
          <a:xfrm>
            <a:off x="5224836" y="1931561"/>
            <a:ext cx="2614843" cy="839487"/>
            <a:chOff x="6966450" y="2189995"/>
            <a:chExt cx="3486457" cy="1119316"/>
          </a:xfrm>
        </p:grpSpPr>
        <p:sp>
          <p:nvSpPr>
            <p:cNvPr id="21" name="Oval 20"/>
            <p:cNvSpPr/>
            <p:nvPr/>
          </p:nvSpPr>
          <p:spPr>
            <a:xfrm>
              <a:off x="7251866" y="2212025"/>
              <a:ext cx="228600" cy="105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2" name="Straight Connector 21"/>
            <p:cNvCxnSpPr/>
            <p:nvPr/>
          </p:nvCxnSpPr>
          <p:spPr>
            <a:xfrm flipV="1">
              <a:off x="7913582" y="2667049"/>
              <a:ext cx="947872" cy="4374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806618" y="2189995"/>
              <a:ext cx="1646289" cy="1107996"/>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Replacement of synchrotron fundamental RF systems</a:t>
              </a:r>
            </a:p>
          </p:txBody>
        </p:sp>
        <p:sp>
          <p:nvSpPr>
            <p:cNvPr id="24" name="Oval 23"/>
            <p:cNvSpPr/>
            <p:nvPr/>
          </p:nvSpPr>
          <p:spPr>
            <a:xfrm>
              <a:off x="7554391" y="2264778"/>
              <a:ext cx="228600" cy="105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5" name="Oval 24"/>
            <p:cNvSpPr/>
            <p:nvPr/>
          </p:nvSpPr>
          <p:spPr>
            <a:xfrm>
              <a:off x="6966450" y="2354195"/>
              <a:ext cx="228600" cy="105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6" name="Oval 25"/>
            <p:cNvSpPr/>
            <p:nvPr/>
          </p:nvSpPr>
          <p:spPr>
            <a:xfrm>
              <a:off x="7089067" y="3143920"/>
              <a:ext cx="228600" cy="105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7" name="Oval 26"/>
            <p:cNvSpPr/>
            <p:nvPr/>
          </p:nvSpPr>
          <p:spPr>
            <a:xfrm>
              <a:off x="7395179" y="3203804"/>
              <a:ext cx="228600" cy="105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8" name="Oval 27"/>
            <p:cNvSpPr/>
            <p:nvPr/>
          </p:nvSpPr>
          <p:spPr>
            <a:xfrm>
              <a:off x="7684982" y="3070387"/>
              <a:ext cx="228600" cy="105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29" name="Straight Connector 28"/>
            <p:cNvCxnSpPr/>
            <p:nvPr/>
          </p:nvCxnSpPr>
          <p:spPr>
            <a:xfrm>
              <a:off x="7782991" y="2325986"/>
              <a:ext cx="1078463" cy="3410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1" idx="6"/>
              <a:endCxn id="24" idx="1"/>
            </p:cNvCxnSpPr>
            <p:nvPr/>
          </p:nvCxnSpPr>
          <p:spPr>
            <a:xfrm>
              <a:off x="7480466" y="2264779"/>
              <a:ext cx="107403" cy="154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1" idx="2"/>
            </p:cNvCxnSpPr>
            <p:nvPr/>
          </p:nvCxnSpPr>
          <p:spPr>
            <a:xfrm flipV="1">
              <a:off x="7128696" y="2264779"/>
              <a:ext cx="123170" cy="865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28" idx="4"/>
            </p:cNvCxnSpPr>
            <p:nvPr/>
          </p:nvCxnSpPr>
          <p:spPr>
            <a:xfrm flipV="1">
              <a:off x="7623779" y="3175894"/>
              <a:ext cx="175503" cy="735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293779" y="3222165"/>
              <a:ext cx="107403" cy="154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4854130" y="2028318"/>
            <a:ext cx="878456" cy="479662"/>
            <a:chOff x="6472173" y="2319003"/>
            <a:chExt cx="1171275" cy="639549"/>
          </a:xfrm>
        </p:grpSpPr>
        <p:sp>
          <p:nvSpPr>
            <p:cNvPr id="36" name="Oval 35"/>
            <p:cNvSpPr/>
            <p:nvPr/>
          </p:nvSpPr>
          <p:spPr>
            <a:xfrm>
              <a:off x="7225697" y="2559718"/>
              <a:ext cx="417751" cy="3988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37" name="Rectangle 36"/>
            <p:cNvSpPr/>
            <p:nvPr/>
          </p:nvSpPr>
          <p:spPr>
            <a:xfrm rot="1018791">
              <a:off x="6472173" y="2319003"/>
              <a:ext cx="364944" cy="1824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sp>
        <p:nvSpPr>
          <p:cNvPr id="61" name="TextBox 60"/>
          <p:cNvSpPr txBox="1"/>
          <p:nvPr/>
        </p:nvSpPr>
        <p:spPr>
          <a:xfrm>
            <a:off x="6343650" y="3669747"/>
            <a:ext cx="2309104" cy="1569660"/>
          </a:xfrm>
          <a:prstGeom prst="rect">
            <a:avLst/>
          </a:prstGeom>
          <a:noFill/>
        </p:spPr>
        <p:txBody>
          <a:bodyPr wrap="square" rtlCol="0">
            <a:spAutoFit/>
          </a:bodyPr>
          <a:lstStyle/>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Electrical installation, interlocks, plant and vacuum work in support of accelerator, target and instrument work</a:t>
            </a:r>
          </a:p>
          <a:p>
            <a:pPr marL="214313" indent="-214313">
              <a:buFont typeface="Arial" panose="020B0604020202020204" pitchFamily="34" charset="0"/>
              <a:buChar char="•"/>
            </a:pPr>
            <a:r>
              <a:rPr lang="en-GB" sz="1200" dirty="0">
                <a:latin typeface="Arial" panose="020B0604020202020204" pitchFamily="34" charset="0"/>
                <a:cs typeface="Arial" panose="020B0604020202020204" pitchFamily="34" charset="0"/>
              </a:rPr>
              <a:t>Supported by Health Physics, Active Waste and RPA teams</a:t>
            </a:r>
          </a:p>
        </p:txBody>
      </p:sp>
      <p:grpSp>
        <p:nvGrpSpPr>
          <p:cNvPr id="58" name="Group 57"/>
          <p:cNvGrpSpPr/>
          <p:nvPr/>
        </p:nvGrpSpPr>
        <p:grpSpPr>
          <a:xfrm>
            <a:off x="1057324" y="2700653"/>
            <a:ext cx="4505466" cy="839153"/>
            <a:chOff x="1409765" y="3215452"/>
            <a:chExt cx="6007288" cy="1118871"/>
          </a:xfrm>
        </p:grpSpPr>
        <p:grpSp>
          <p:nvGrpSpPr>
            <p:cNvPr id="41" name="Group 40"/>
            <p:cNvGrpSpPr/>
            <p:nvPr/>
          </p:nvGrpSpPr>
          <p:grpSpPr>
            <a:xfrm>
              <a:off x="1409765" y="3215452"/>
              <a:ext cx="4274583" cy="1118871"/>
              <a:chOff x="1409765" y="3215452"/>
              <a:chExt cx="4274583" cy="1118871"/>
            </a:xfrm>
          </p:grpSpPr>
          <p:sp>
            <p:nvSpPr>
              <p:cNvPr id="44" name="Oval 43"/>
              <p:cNvSpPr/>
              <p:nvPr/>
            </p:nvSpPr>
            <p:spPr>
              <a:xfrm>
                <a:off x="5455748" y="3215452"/>
                <a:ext cx="228600" cy="105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45" name="Straight Connector 44"/>
              <p:cNvCxnSpPr/>
              <p:nvPr/>
            </p:nvCxnSpPr>
            <p:spPr>
              <a:xfrm flipV="1">
                <a:off x="3808467" y="3289021"/>
                <a:ext cx="1681323" cy="8298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409765" y="3964991"/>
                <a:ext cx="2870872" cy="369332"/>
              </a:xfrm>
              <a:prstGeom prst="rect">
                <a:avLst/>
              </a:prstGeom>
              <a:noFill/>
            </p:spPr>
            <p:txBody>
              <a:bodyPr wrap="none" rtlCol="0">
                <a:spAutoFit/>
              </a:bodyPr>
              <a:lstStyle/>
              <a:p>
                <a:r>
                  <a:rPr lang="en-GB" sz="1200" dirty="0">
                    <a:solidFill>
                      <a:srgbClr val="040408"/>
                    </a:solidFill>
                    <a:latin typeface="Arial" panose="020B0604020202020204" pitchFamily="34" charset="0"/>
                    <a:cs typeface="Arial" panose="020B0604020202020204" pitchFamily="34" charset="0"/>
                  </a:rPr>
                  <a:t>Muon collimator replacement</a:t>
                </a:r>
              </a:p>
            </p:txBody>
          </p:sp>
        </p:grpSp>
        <p:sp>
          <p:nvSpPr>
            <p:cNvPr id="56" name="Rectangle 55"/>
            <p:cNvSpPr/>
            <p:nvPr/>
          </p:nvSpPr>
          <p:spPr>
            <a:xfrm rot="16200000">
              <a:off x="7314998" y="3920351"/>
              <a:ext cx="99224" cy="1048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grpSp>
        <p:nvGrpSpPr>
          <p:cNvPr id="60" name="Group 59"/>
          <p:cNvGrpSpPr/>
          <p:nvPr/>
        </p:nvGrpSpPr>
        <p:grpSpPr>
          <a:xfrm>
            <a:off x="5483307" y="1919832"/>
            <a:ext cx="2062711" cy="1516447"/>
            <a:chOff x="7311075" y="2174356"/>
            <a:chExt cx="2750281" cy="2021928"/>
          </a:xfrm>
        </p:grpSpPr>
        <p:grpSp>
          <p:nvGrpSpPr>
            <p:cNvPr id="52" name="Group 51"/>
            <p:cNvGrpSpPr/>
            <p:nvPr/>
          </p:nvGrpSpPr>
          <p:grpSpPr>
            <a:xfrm>
              <a:off x="7387892" y="2174356"/>
              <a:ext cx="2673464" cy="2021928"/>
              <a:chOff x="7387892" y="2174356"/>
              <a:chExt cx="2673464" cy="2021928"/>
            </a:xfrm>
          </p:grpSpPr>
          <p:sp>
            <p:nvSpPr>
              <p:cNvPr id="42" name="Oval 41"/>
              <p:cNvSpPr/>
              <p:nvPr/>
            </p:nvSpPr>
            <p:spPr>
              <a:xfrm>
                <a:off x="7387892" y="2174356"/>
                <a:ext cx="212391" cy="113159"/>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48" name="Straight Connector 47"/>
              <p:cNvCxnSpPr>
                <a:stCxn id="42" idx="5"/>
              </p:cNvCxnSpPr>
              <p:nvPr/>
            </p:nvCxnSpPr>
            <p:spPr>
              <a:xfrm>
                <a:off x="7569179" y="2270943"/>
                <a:ext cx="1444495" cy="144320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7778884" y="3010504"/>
                <a:ext cx="212391" cy="113159"/>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54" name="Oval 53"/>
              <p:cNvSpPr/>
              <p:nvPr/>
            </p:nvSpPr>
            <p:spPr>
              <a:xfrm>
                <a:off x="7841368" y="2983293"/>
                <a:ext cx="212391" cy="113159"/>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cxnSp>
            <p:nvCxnSpPr>
              <p:cNvPr id="55" name="Straight Connector 54"/>
              <p:cNvCxnSpPr/>
              <p:nvPr/>
            </p:nvCxnSpPr>
            <p:spPr>
              <a:xfrm>
                <a:off x="8029385" y="3073494"/>
                <a:ext cx="984289" cy="63045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912568" y="3100835"/>
                <a:ext cx="1101106" cy="602899"/>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8977243" y="3334510"/>
                <a:ext cx="1084113" cy="861774"/>
              </a:xfrm>
              <a:prstGeom prst="rect">
                <a:avLst/>
              </a:prstGeom>
              <a:noFill/>
              <a:ln>
                <a:noFill/>
              </a:ln>
            </p:spPr>
            <p:txBody>
              <a:bodyPr wrap="square" rtlCol="0">
                <a:spAutoFit/>
              </a:bodyPr>
              <a:lstStyle/>
              <a:p>
                <a:r>
                  <a:rPr lang="en-GB" sz="1200" dirty="0">
                    <a:latin typeface="Arial" panose="020B0604020202020204" pitchFamily="34" charset="0"/>
                    <a:cs typeface="Arial" panose="020B0604020202020204" pitchFamily="34" charset="0"/>
                  </a:rPr>
                  <a:t>Dipole 9</a:t>
                </a:r>
              </a:p>
              <a:p>
                <a:r>
                  <a:rPr lang="en-GB" sz="1200" dirty="0">
                    <a:latin typeface="Arial" panose="020B0604020202020204" pitchFamily="34" charset="0"/>
                    <a:cs typeface="Arial" panose="020B0604020202020204" pitchFamily="34" charset="0"/>
                  </a:rPr>
                  <a:t>SRBD</a:t>
                </a:r>
              </a:p>
              <a:p>
                <a:r>
                  <a:rPr lang="en-GB" sz="1200" dirty="0">
                    <a:latin typeface="Arial" panose="020B0604020202020204" pitchFamily="34" charset="0"/>
                    <a:cs typeface="Arial" panose="020B0604020202020204" pitchFamily="34" charset="0"/>
                  </a:rPr>
                  <a:t>EHB3</a:t>
                </a:r>
              </a:p>
            </p:txBody>
          </p:sp>
        </p:grpSp>
        <p:sp>
          <p:nvSpPr>
            <p:cNvPr id="63" name="Rectangle 62"/>
            <p:cNvSpPr/>
            <p:nvPr/>
          </p:nvSpPr>
          <p:spPr>
            <a:xfrm rot="16200000">
              <a:off x="7313907" y="3762503"/>
              <a:ext cx="99224" cy="104887"/>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Arial" panose="020B0604020202020204" pitchFamily="34" charset="0"/>
                <a:cs typeface="Arial" panose="020B0604020202020204" pitchFamily="34" charset="0"/>
              </a:endParaRPr>
            </a:p>
          </p:txBody>
        </p:sp>
      </p:grpSp>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Tree>
    <p:extLst>
      <p:ext uri="{BB962C8B-B14F-4D97-AF65-F5344CB8AC3E}">
        <p14:creationId xmlns:p14="http://schemas.microsoft.com/office/powerpoint/2010/main" val="47315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1"/>
          <p:cNvSpPr/>
          <p:nvPr/>
        </p:nvSpPr>
        <p:spPr>
          <a:xfrm>
            <a:off x="343187" y="1874694"/>
            <a:ext cx="2870530" cy="1546547"/>
          </a:xfrm>
          <a:prstGeom prst="rect">
            <a:avLst/>
          </a:prstGeom>
          <a:noFill/>
          <a:ln>
            <a:noFill/>
          </a:ln>
        </p:spPr>
        <p:txBody>
          <a:bodyPr spcFirstLastPara="1" wrap="square" lIns="68569" tIns="34275" rIns="68569" bIns="34275" anchor="t" anchorCtr="0">
            <a:spAutoFit/>
          </a:bodyPr>
          <a:lstStyle/>
          <a:p>
            <a:pPr>
              <a:buSzPts val="1800"/>
            </a:pPr>
            <a:r>
              <a:rPr lang="en-GB" sz="1600" dirty="0">
                <a:latin typeface="Arial" panose="020B0604020202020204" pitchFamily="34" charset="0"/>
                <a:cs typeface="Arial" panose="020B0604020202020204" pitchFamily="34" charset="0"/>
              </a:rPr>
              <a:t>Many months of planning and practice enabled the smooth and faultless extraction of the 12 m long, </a:t>
            </a:r>
            <a:r>
              <a:rPr lang="en-GB" sz="1600" dirty="0">
                <a:latin typeface="Arial" panose="020B0604020202020204" pitchFamily="34" charset="0"/>
                <a:cs typeface="Arial" panose="020B0604020202020204" pitchFamily="34" charset="0"/>
                <a:sym typeface="Symbol" panose="05050102010706020507" pitchFamily="18" charset="2"/>
              </a:rPr>
              <a:t></a:t>
            </a:r>
            <a:r>
              <a:rPr lang="en-GB" sz="1600" dirty="0">
                <a:latin typeface="Arial" panose="020B0604020202020204" pitchFamily="34" charset="0"/>
                <a:cs typeface="Arial" panose="020B0604020202020204" pitchFamily="34" charset="0"/>
              </a:rPr>
              <a:t>7.5 T accelerating cavity before a final trailer journey to R105 for disposal</a:t>
            </a:r>
          </a:p>
        </p:txBody>
      </p:sp>
      <p:sp>
        <p:nvSpPr>
          <p:cNvPr id="2" name="AutoShape 2" descr="data:image/png;base64,iVBORw0KGgoAAAANSUhEUgAAAnsAAAFOCAIAAABxCUxDAAAAAXNSR0IArs4c6QAAAARnQU1BAACxjwv8YQUAAAAJcEhZcwAADsQAAA7EAZUrDhsAAGKSSURBVHhe7d0JfBRF3jfwmUkmk5CTECAkkBAIh9y3yq0GRG5FUfEIKKcH6rO7PrL4LuDCwrO6u4LKKWIUYVGQU0QIyn3IJQgRIZgDct+ZhGRyzLzVU5Wanp6eI8lkcvD7fuqj1TVFp6eru//d1T1dSr1BrwAAAIA6pmL/BwAAgLqEiAsAAOAKiLgAAACugIgLAADgCoi4AA2OPjf2jUCNSql681Q5KwKAxg8RF8B5DLnro4JIpGSp+/I7ZewT1zj17kD+11suvcpKjW6smcA/eiomgZVWYTG+aoFtzAcAagwRF8BJkmImqkPnHs5lk0Tcwk6R846Xsqm6ZQz2Q5ddYJMKRc7/68WDJYmgXV/5juaJHdM7SuJo/LaVqyuGb/xuQVu1rfkAQG0g4gI4Awl4L/9pX6VO0W1Zsk6vN+grcg6+3lytu73uiQ9cEa7KTq4nwd7N95GNCcJfLz3+D1KY/8+3NiUK16/bVl8hk/NP6vhHRes/MZ0KGHKP7Dhd2e7hUSG25gMAtYSIC+AMyXv3HSkm/5+/4c9tPYQCVWDUq8tGk0zO1r30piy/UqQdvF5hxstf845oazduy06s4HVkrzgTfz1J/hvw9n9mtBcmPdq1Ge+mEXIKRUXc+Y/yyjXt5kzppyaT7t0G0FOBHRer/pZx4ae8/QxZchvzAYBaQsQFcIKy22nkApdHNarzvL3kMlH7/evv71lCJtllpfGCkkyO//vbQ+7GvtGijbgjetUQjWXQJRHac9hf2YSxm9fyDjH9W1nv9qCTN/ZvJ8tDL1spnW9YhJXdnVT+vtnQsSMiSN7ufACgxhBxAeqWd5iP2WWl8YKSxOb5T0fEb1tJrz6PlghduNdXjyP1v/rxd/oPKX1u7CcLD5IM7RPW67PXPhLodvvHQ6n0cxnkgrjrK98JPcPfLaAX3LaIupQlqjcfALAHERegzqkCo55+pRfJkGhKrxp9Zr86zFORnZJOCmmeoNeXiS8a+3OrqLQpCYXCfkouf4VeZVUQuSau1B6+nGq1/5leEL96YD/tGbZD1KUsVu35AIA9iLgATkDvd5rdHDW/Xzt41mukQs7Wvdv+fYB89NzDXWgdS+SamOWMaH81mxBJuXmH5URo/zN97unDwab+bUKjTU6QG7VE3KXM2ZgPANQYIi6AM4RNGD/Sm/x/1awP6B1W3hvMLmFphbiFi+Ir+e3eoNBg8l/+2DCN0Kruy4WJKrRHmmRYr3JV+ibaLEYS5J/TTuD1Vw6Jr0olj0qZPUgl16VsbT4AUFvifRgJCanmKXGT5WO9/B4tSfQ2LTHl81u0hP6CiBZyJLLychpl+T/kxLOlif6MxxL9WycW9mfTVVr8/YrwD43LzJfH7nyQkJBqk3CNC+Ak4dF7ylPWPhLIJoluy27Gr6H3aInIp98gcZRcO/IuXFVg1MqcNPE/ISHWshe387y9kkA4c9NSjzuFbMIBg5eeE4dtEj7p08iyXcoAUEcwIj2Ai9DeWuEVGZcaxqO/STETO87d1+VvDWV5AJo6RFyAOqfPjX0rctxHecJtVNmrWAC4F6BXGcB1Wvz9CsItwD0L17gAAACugGtcAAAAV0DEBQAAcAVEXAAAAFdAxAUAAHAFRFwAAABXQMQFMGFvNjamp2ISWClhPm687JjwlHjoeJLMZlJ/Tr07kC+S2cI7/L0I8UwsB+gFALsQcQEYElGEd0JV2TG9I4tAJCyN6iweN152THiCBGzx0PEEmYmzgpM+N/aNQGHAPssh620xxtShyy6wSePC0+8lzNB8PHxr34v+afFMFHELI4JGbUpkU7JquMAATRciLoCAhIdtq6+QDB08gL7HmI3qYxxBVvKR5eB3ZA50sCD+0n/2MuS4hR+cr7eQU3ZyPYmpdNw9vkj5/3yLBEs+iBAbFME4qoHsWPdn/r1AXJMOtFCpPfzyOFzpAlQDIi6AwGwMO/MR7vS+oRF+0hfFVOTHxwvDydviMfQdGnr5e6bEfc6mLtykmInuXl5h8/7eSU0/okPqmkmKmdxqAn1PpDA0fdWVqNXu4iqJv54k/w14+z903D06jq+QIycS4TPJspUks7EW6EC87gGRkcIQgiJJMStWCHOe899VtKYqMOr9PUtIxhSezXunhYtaKwsMcC9DxAUw0fmGRVjsEzzACJFDqaL9xq8e2C8ZO5ZUe3XZaJIRepKVKrWftNNV0ucs6cIl0X1RfCXPj+hvP0RZdhdbBrbO8/aSsEpHCiJu7N9OwiodEDeyXRAp4X2/dAj61cdMgx1RNBKTj3qHmN5PSc9IyGXu5dRyYQ7mvdNkRW06ipfZAUgh4gI4jXhYPaHTNcIUd3mfM+2a1uuz1z4SKO7C5R2/bJxdSV90ePSuzL2mQXOvLWj18wpxd7H8vzJHrrDpUPMbv5MfLIhGUDZhTubat0r8tpXiPmc6LODbyQMlC4zhiQAQcQHsSYp5cqRwjcuCpTG2fTJmrOxzQ7wnmQ4CT2LYK8OFLmKVNiWhUNjd6IWyShVE4qV8hAubMH6kN/l/ys07tEAW7S6mV6sCe/+KhFvZq3NhjN5c0/1pa9/LRi96dorwgc/sV+nFMb2qTnzRvAcAABBxAcQsn4ciaLcqv8VLY5tlsKT3aPkt2MFLz9EnjOjNYDoTY0UztsOqs9AObXpBbG3wInFHMSsyord+JeX0trekq1nMO8yH5QCgCiIugED8qBSZlDxIRfCP+KPLEjQymaqRvavqupag8ycZdqFclb6JjqAVTKrmH9qpLS2Q1b7nEPJfU7+09X9FR8In0XH9lUPiq1v642N+imA1iIZHv/OOcBt43TPzaU19buxfJi4iGXqFHRQqdDez57qrZqvqvlyYAAAx8c6PhHQvJ9oPLNbi71eEj4z3XFkR121Zss7+HARVNekNTjF275PegpWwnL94MYyfOrJU/L6yhPATJgf/btXPgViFKvSK2dqnwomFxQKL54mEdA8mXOMCMIOXnhMHRRKT2CO+ysDZsdniaCpEYrlHgcgcJBFOXFP8XBU1c9NSjzuFNE8C2F8XsCeZhUh8wWL+ysDpi//M8kYOLpVVoqexKGtzoPd6zc4nui1LyGZXzMKnOWni8E/CrdB3bbHAAPc4jEgPUN+SYiZ2nPt9s6GSXl8AaGJwjQsAAOAKiLgAAACugF5lAAAAV8A1LgAAgCsg4gIAALgCIi4AAIArIOICAAC4AiIuAACAKyDiAgAAuAJ+HQR1zJB7fVN68xe6tRa9ebc06fTl8u73R/qxaREbH9WvyqLCnd8fovmgoFb9hw32dXejk2ALNgCAKoi4UMcMuacPX1S1H2Q6hlqWOIYci9NaPhjRjE26GDngnk9X0GUm+ePnLuOY6xBsAABV3BYtFkbdAqgzJdnZ5c1Ty9Xt/TUq4S5GafIvmX59SaZtoEZhKLp6ePexC9fj4n7TatqSEnJUvaJs16qi8FyyLv/iHvLRNUVE91bqzJ/WHLqpT7v5W2nbbm08hYPvrkM/k39FPyVHQEl9yznL1DEexMXzkS2hDGW61CLjMisUKg9NsCr1d7ewNhrzv9K8+PqmhMoeLX3IcdhQdOuH5PLwQCF/T8MGQGcAgNH6kOo66bNP38y/m3jyfD6dLLz5/Y1ybT4pJJPpaem3ilnNnCtxaWV6WpNU+PHHo2SSltM65CNW2ThP+q+s1becs8w89dlkYQrKy/l8LOdM8yTxZRZPWlt+XoF+dE8nbABISFUJ17hQ10pS8lTtIwKT75QL1xnFpfEe3iE+Cnq54O3jXX5izffnk8klQkJ2VnjXbp7aO1me7YJVuiy34C4thesJZenNIu92zdWKioI7NEMuks5fuEz+CUk3UrQ+fm3JDCX12zaXzrlZpXSeXmm/3OnUu30z4cLLPaCdcOVkMWd6TUOIL3H4ZJewQMlfCWjevDirMNC/WcHvCb6Robi+wQYAYCKJwEhITk5VFw30AoVfbfBCfh0gvkQQXx/QfyjJiC8+SLKsT/4rmbNsHcl8LEt4klyy0JqWf4V+dCM5U1z5nk7YAJCQqhJ+HQQuom7RPTO18IZXiPiZVULd0vj4jCE345yjD/F5hnXxPx2vrahk01bYnbN4PqVJpy8WODpnUvnMHxWdvIVqln+FzCTr919YOVTBBgBQ/xH31LsDVUrVm6fK2bRR2YkVpJCkp2ISWBE0cm4+fp1LUluFmB2GPMN6epz7Zvs3O7Zv/6m4V+lds61AxoXvdpDDokIZGHpf1g87dwn/8BtjiQWH5iyaz96iPv387cz59qVDtJwcbelzqlb+ikerivah9fRIbYOFDQCgnn8dRMLt12NPfTjY7KRXnxv77xcSntk5q606d+2Ybd13zxvmyT4CaPgqRT8jgXsQNgCwpj6vcUlkPase/cdwP8m1rEqbcil6TFsP4Xxzzoqy+HRWTixZtOTIT8fZBEDDk/nTmp3fH2ofjqPtPQobANhQr9e4STEfvFImXMt6CBe7v888N6M9K9+UN21GH+HC13Bp5efN36DlJNY+/PCIvy74a/sIWk+RmJDI8zY4Uq2h1SEa42LfTk5qFxbOJqyr00UKCmrNckZ52uzmvkFsQqHQFhfoSkrZRBVH/hZRp4st4aw6hCON0ki/mmU1jZenr7c/mzCSbADZ2RksJ+Lixb6nWsRSA1xsSYvMnDWT5ZyOP0NVDylx07Pbkmi+9Pg/5p/UWZZfXz1uYwKrv+hvwg+ZyH/pJElnfz7H8zbSjz8elZRYpq+//kZSYpk2fLpBUmKZvv12t6TEMh05ekxSIpuOnzotKbFMjvy5mC+/kJRYJke+/slDByUlluncufOSEtnkyKwcWaSNMRslJSRlZGSki5C1zXJGd++WSOqT1IRbhCRHGqVOW0SSnLiPWFYj7ctauop4AyDbhqQ+TY4s9j3eIo5s/CQ50nCO/LkG2CJOSfXaq+wb2jfmwJ0yIX/+wI7eIexurqnckPvjrrGRwbQYAACgEavPiKsKjJq/ICdMIzyT/J9OX89oLzyi/FRMgqlcFXR42hg8NgUAAE1APf86yGPoO/Ra+5voCDrJM+JygCZPX6nYnWZKOw2DeD7hLqsDAI1a/f8eF5zudKFi6OFKnpYEPsvz17WsjsKgyCg3JUOFO8+TQz84F4mamh0VPM30eobn+S8+k3SKqacqeNru1obnj2SyOgDQqCHiNkGZxYpz+QaebpeY8nernkxPKFGE7ang6XmPcTwfc5vVaYDIGcMTJ/U8xXpG8bzsaxBcQFtRSa5BeSLEeQAADhEXGpM8g+K7dD1P5EKQ52/XU4T7PF7V9fsKnp7WP8bz6C2ARo33e5FkOQk1gIjbgGxJVnx03cDThuwwmlkXb2A1AJxkd5ritZ/1PK0r6c7zrIbxCHuxwJQMFe6mfD39jP9QvmJToil9U34fzZB9B5xu3E+VvOvr4dT+PD9PtJFAtSDiNiDbb+v/fK2Sp61lLWlmwx/Yvp1vzNHKyP0svVT0IM+LQ04Tdui2foMokY2NZr5IMX39/SmKB2MreHreYxzPJ0pfIuIiW6/r516o4Gl9vj/N/O0q+hMaN3J6xx8VJOl0tunJwaZ0SY2IC/eo+GLF7RLhJrck8VvdAOAyZ7LNnhyMCe/C83+UsDpNQNOMuOS0iPfNkvR5USTPsxoAAACu1TQj7iEr3bMr0T1bT8i5Du+2JelR7UiaGXAQnYF1gJxYipO4BADqD3qVbZHcWjhb8ADP42m9avm90KznVqdnPbo3ihEEnG/MsUrNtxU8DU7qRTOknNUAgPpQzxGXjzyv9hu1KZEVEtbKXeyPEqu3Fs5kszrgLKSh/XZW8PSS+ySepy/fBoLfHyFpXUl3nidngQDQwNVzxM0v9z9aIrzNsbzwEBuqz8haOeHl5cV/olBWIbyyhya8cKCxK6sQrn1lE3ALf5O5XULSodtYTdDEaSsq+SkmSTsNg3iehIBGoZ4jbvzhz0Z4CdeyLZdeZUVG1sqJvwVF858oPJzan+fnnUOPGQC4Gj/ok4RehzpVoHfjp5gkbXdrw/Pnsqp3f+p0oel2IUmfF4TTzKF8VqGO1HPE7T37p2SdcC27u3SGuPfYWjkANFUkSvG3cHxW0JHnG/gRAL0OjdGSS5X8FiFJ6/P9aWbJhbq9clOSqMay9arsxIq3VX/6cDAbIpcTly9ZtGTJe0vUq+IVIWH0U7GBAcqV/pdp/qO0NmTTp3kxjUrxU7srbMLc4djYR6Ki2ESVK+49595SsglzH3ZRDiplf05Mdj4Sv1y+1Kd3XzYhsrC490/ZMmdq7byU21rJ/C1C9s+R8zWyAbEJcz+GXPBUCyuztLz84dT+tFBidkDBdP8kNiFy8cKFfv3l/wkXdz2uW9dubELEkRZxZLEdaRFVpdl5ZFLq7fCQdmxCodC7sQ3+6czet0tk1vZDQcpl3qYN6dsKmcXu7K1cF8jq2FjsU+Hsq/3s2fvN3+XPwdd2NPSq+JVkHGyRh273ku1mf9Yj6/U27KpqTm7vX7Uyf66nr2mxndUiEvv27h0/YQKbsMLaPuJIiziyjzi4AYjVZrEdaREJa7uJmCO7myNHm7puEQlrBzcx2T/nyD6iNxiGJvemhRLVPWq9UdD7XL7VfaT/gH5s2tnqM+Lqc2P//ULCMztntfVQ3Fgz4eRje+ktW2vlNOJ6bEgzNG8hTJsjG8GBEW40T86LN8idYJLdMn4sqyOx/ZsdTz41hU1UOV2oGHmogk2Y+3qw+6Q2LC+2a+feyY/b2b6PHTsxfPhQNiHyxEnh/cBsQoRsBOdHyy+27J/bnSY88MUmzJ2Ocu9nPIQm3FV0/V6+ztr+7pJ759Tp2NgH7e3eF85flN1YrbUIOb4XPu5O8+viDfMvy59g3prgTjYGwpEWycrMMhhM+9L132907dKZTSgUfn7+nl4akoncXyl7NHkuVPXZA+yQ7UiLkCszckFD8xIlk91VxlpObBG/nRWyx/dZ7VQfD2KLPeZopWxYcmQfEbcIubice0F+ka4/5h7RjOXFNn2xacaLM9iEFdb2kQEHK2VPFMYFq74dwr7aS2f0X4neisXxXbu0RFdYaHZPT7wBKJXKlq1kzjMcWWzZQwThSItIWNtNxBzZ3awtklhdt4iEtYObWHWPWkdGuT/oJ2TulCk67pWvs6q325xImXNxa6vR2j5CrtxOPCJ/sHUK+bXmGuIR6YfkLCfHFOmI9FXlAAAAjV19RlyCjzyf9W4POikZkZ6WAwA0bR9ZeUsMSayGU9EHhWja5T6A501DaEMdqOeIe+944qR+wEHhFUskvVT0IM+/hlE4AMD6W2IydTKdn7Vk0Ju9aWBrWUueP5Ti/D8HHCKui1wpMPyqZYnsRTyP9+YDNHnkxHro4Uqe5uT2phmccN9rEHEBAOpWfInhXL4pkVNtmvlF7rkkaMIQcQEAAFwBERcAAMAVEHEBAGRklAv3X3nadrcfz9f1uwChqULErS2DXnh1A0+73AfwfGN5uTYAWCo3KDbcFt4TQtMen3Y8/4fcyxMA7ELEra0ifeX8y6a0tawlz59Muyd2S32lKBkMPN8w3h8KAPcWbUVlRrnQRUGSzk3D8+SgVO8QcaG2hh+p9NpVQdPQ5N48/9jxBrCBA8A9pu9BRdieCpoezX2Q5+dfqP+LAETcRuZ0odnoYLvcB/C8Ah1dAAANWD1H3LITK1RK4f3Jar9R4jG5ePlTMQmsCIzOpwrvzedpq2h0MNHb+53mUL4pZWhLeD7hLqsAAAAOqueIm1/uf7REeH9yeeEhPmKBPjd21fIWwvi4+uxHthw4XsrKwfWm/FQx/jBLT+sf4/l/XcVNWgCA6qnniBt/+LMRXsK1bMulV1kRWSZtyqXoMcLobMrAOSvK4tNZOQAAQONVzyPSFycX5QX7kOB66t2Bv888xy5zk2I25U2b0UcY79pwaeXnzd+g5XR83BZ/v1J4X1dh2lw7L+U7KZto/gePR/b4mMag5pRluo+LtrIJc4kJie0jpOMCehqav9xiEpswF530+yDf0ySjVClfCYimhRITi24/WnaY5l/zedbgIQzLKiGuY22xHflqxCe5n9PMz9oHY8K70LzExpzdpco8knFwsf8naLrs2J/iOitCZ9yWG2jWkcXWqBT/zmaLbeOrrc6PMeiFP+FIiwQFtaYlVJ42u7lvEJtQKLTFBboSodsELeKUFpGQ3Y8krNWxttiOtAjftTVenr7eZqPoSzaA7OwMlhORXaQG2CIStVnbrwZOZzlzjiy2uI5EjRfJifuII7u27RaZOWsmm3a2eo64XNmJFW+r/vThYCHKkoj73NmHv5oqbHwNf0R6bUVl0G6ZliM+6O72elc2SHJk3Y9/Xvq4u9I4p92uHf986OHKc/kyX62645+vw4j0GJG+IY1I7+D457VpEfH45460iESNR6QnR33PnfJfTXzUcqRFJBrCiPTWdu3qtkhdkF9rrqHPjf1g3AayEonEX0/2DjGGW1LuG9o35oBQbsj9cdfYyGBaDAAAdmSUK7Ykm9Lp7EE8Tw+2UI/qM+KqAqPmL8gJ0wj3cYfkLCdn8eRK96mYBFO5KujwtDHDPFl9cFBwcSG5muFpYtFtnvcrzGaVwIVIi0Qn/S6beIv4F+S+d/Znnv61+QueH349ntYBsCvlrmLGuQqeYsK78PyFHFYH6kt9RlzCY+g7eoPwrHLWuz3o5DfREeJyOgnV0vpqzpSR63gaPf17ng+o6iNtpMf3lgXZT1am8UROJnieRDVWqeEJjssd+KejsskvhfVIe+jUge//wpNmVynPl9/GtQlAU1DPERfqi/quOz+gk2R2fE9tuMd3Ep9GPr2XJ3IywfNtrgvPVrjesB0X18383JRe3sTzinK8dQsATBBxG5DQ0jx+xUYSv4B70A0jlTRc+gp9eX6ZKRWU8zyr0SCNuLVX3Ln93tmfaWbh6Z9ZDYXCp7hkYICSJ7JB8rxa/lGeOuddLL+PPKbBPuJ87y7evWFeDE3rZm3i+dfX/shqQDXZibj83U/i5BU2D2+lqAsT15zjV2wk8Qu4Ya//wGqA88w6cpZ3pIvTGycusxpNWujpQHHnduD7v9BM8Po4VkOh6HkqITpqHU9kg+T5gFQtq+Rak9ad5zsISXwfGTr3AKvRpG1JFh6N5ukl90k8XxevgSvLL9Vl6Wgqzyvn+YoS+QeGa0mjkk9NifVvkxQz0d0r9Mh4ej9VnIp/mbI9RKPqvhxPvkHj1X5nAu9IF6esnzNZDYAGRqe3mhq7vheS/vXEetnU4WrTeQuSfMQVLm3Hpq6+W0IfaJJQBUatzNXp94fs8v6wYV7svnIuTnzVwh8LIpc1rAa41sN39vEOTHF6JuF3VqNBemfv2e2r9vG09f1dNPOX3fI//wcAsEE+4gqPCl9bQN85YFV49GvlbzbMn+7kXskRX7Xwx4LafP4bq+EYjUF41wFPyrwcnm/IT8Y2QK0PB/AOTHEa/HfhLVGUr4eynZcpKct0PM9quFxBfEH6sVSecs5m0ozycIP+kdVD38l3mJNyVgMA6oP9PvIbayY0yfu4h/KF99fwtNMwiOczylmd0Gvpcx5dx9NHs3bwfH09GduE9dsf97/j1vH00bQYnm+eXsQq3fOeSTD1EJAgyvMjbu1lNRSKbmcz+emmOJFyVgPg3haiMV1KkURO62mms3fdnt/bibj63Ng9+yYKw/iI7uOWJK9pAm+l+CPb8FWK8MY4mra7teH5cpmXfwE0CEPeO817CEgQ5fnQ04GsBgDY88Q7e/jlE0nktJ5mJv7PLlajbti/xq3s3t1O97JrLblxi5/Xi9Pzv9ftmgIAsLTwtLT3nqY3b95iNcBJAjK0X/9nD08LXvuS5x852zjey2Yn4qoCo4Z5vCEeK74unHp34JunqnpyjfivkiQj1RPNvjrLz+vFKWBLHb5+GgBAVusNceKue54yTqWxGuAkSoMy82Q6T6HpJTxflq9jlRo2KxHXkLs+KojGvKHLLrwcYbqJS5Jz7+OS4Lpf/yibqCI7Uj0ANGH9rl6XdFzR9Gyy6RZ1I9UiI1XypWgKz0llNRSK/h6Vkk9pmlCOyN10WIm4ysDZsdnie7fi5MT7uPrc2P/sGf63sT5suorsSPUA0IRFrb8s6biiKWCHzFinjcuzqy9IvhRNU1edYzUUii6fnZF8StOo2ffEyz3uEfbv40olxXysdtrPcLMv3xz83mA2IdJ79k/0ca3dpTPquk8bAGrsYoEwHClPb/i+wPO7cW3WUBkMCv6mTJLIlTTPB1fihYJ1qBoj0p96d+DQZRcU3ZYlX7L3U10HVY08XyYejt6c+CM6Iv2HLT7wypG5xPbvH9RxbSTNJ72dkPNTBs2Lqf3VPWP70/znBeHr841DgVs4EXZZpRSeEddqi28+/CstlBj0/oMVI9kzzYOTetGMxOyAgun+STS/4lpzmpHw8HL/nw5ZNG9tsX0ifDt/3Z3mbSz2qfArNON+RPnzX0y/cxXr9GNPX19vkinLz7066gYtlAidG976ZePY7grFQ7d7yb7O5lmPrNfbsAPqnNzessNW9/RVrgtkb0x0pEUyNqalrGWrS6LHoc4eAcKzuI60iKrS7DwyKfV2eEg7NqFQ6N3Y97n+xK93bxfTvFiLh1qH/5ONWGVtsZu18+76bU+at7HYfX6+n25ITmyRX6MulBeYPfRARTzVsfnbbKz1W3PjCy7I/GJYvI/k/TMr4RuZR3uq2yJX3HvOvSX/g4oPuygHlcq8MvNwbOwjUVFsQsRZLeLgBiC2b+/e8ROkY6SXlpc/nMpWhYR417bWIuLFttoiPZp33NSF5rNXpSd/KXN54eBR68eQC55q4TjpyGLrDYZfBsn/OFu8sd2Yeq0oQeZ1nuKvJvHL5Ut9evdlE1bIbgAuPmrZbpH+A/qxaWezH3FJzPMc9leS2fDphh99R5MASctrj4XwKvNP6mhk1efG/vuFhGd2ziJx/caaCScf20tv5dKIuzLkX56pMr1MbUaEjD8ymeZPzDn62/prNC+maal5MfNlml8Xb5h/WX5ol1sT3OkpRcap9D1DvjWWST26d1zY+HCS0VZUBu2W/znRB93dXu/KDkb/7bhZ+4fMSzPIgTLqa3Yb+9CTBxJ3/EHzYv73BUyNm0bzH103/Pma/GKXPu6uNB5qEnclHHr8e2OZ1OM/Pxk0sBXJaG8V/jdyMy2UGLZxZNeXutG8384K2W13VjvVx4PYcW3o4cpz+TJr4KEg5YER7HG2k68ei1stc4NAHeAxPW8mzV9fG3d83hGal5iW9KJ3mHDrIfNMxu4Hd9BCCd4iWZlZBnIOX+X67ze6dunMJsg38vP39BK2n22dviqML6CFYg61SJeAqddZi1xccu7CYlPfoNjLJXNUnsIaSNqTeHDSflooMen0lFYPtCaZokTt1ogvaaHEsPUju85iLRIT8GlZgczrVbu/3nPwqmE0v3fErvRjphuEXPDwkAlH2T5yav7xax/JnLt4+HtE51e1yIa447PlW+TZhBd82vuSDLnGfTBW/i27Xw92n8SOgWZ27dw7+XFpeCO+7rql4HeZAQnaT+kwavsYmo+d+oPsiYJfpP/TN58jmdISXWGhWbOKNwClUtmyFTsvEdv0xaYZL85gE1XulCk67pX/aqt6u82JZLv2580/lR21otsrPYZ8Mpzm943clXZUpkVaDQmedOIJmrfWIiTiTs+fRfObEhVzL8gv0vXH3COaCRlHWkSv02/0XGssk+q/eGC/RQNp/utuWwp+s9MiEseOnRg+fCibsEJ2A0jel/TDhO/YhLmJJ59oPTiYZIqTi7aEf0ELJYZ8PLzbq+wNiZH7K2+XyByRxEctay3S8sHgyadYi9QFs5NBM1UPT/FXK78c5eThQgYvPUfnXHr8HzTckuhuNiJ91Uj1AAAAjZ31iKtQ9HhA6Dd47mHW6VF3PIa+Q69uLUekl32xMwAAQKNjPeIqA+k16NT9g+kvglg5AMA9QK0U7ozwNLHoNs8H6vB4EdSErWtcisbd4l+mvNF39tanw/FzHQl1mV78oplln23i+ccuNI7XoACAJZ+0oikj1/E0evr3PN/zeAKrBFAd9iMuxUboM+hTRu7DiPRi7pUK8Ytm/PeX83xR4j0xvlC3y6YXF5DzDJ4Pu3Cd1QAAAMcjLucx9J2mMZJBI+VTWjEwQMnTxKLbPM9quNy4b3/nv9Yn5xk8P3HPTVYDAMBV/vYf0/uWv1z+Lc+/9L3ppzH1xX7E1efGvhGoUdXZWx6hWnrv/iU6ah1Po6d/z/OGcjs/9KqBwYHy97G6N5P/QRQAQD27XMnft1xwIZvn76beZRXqj72Ia8hd/+zNJ1OF/mSecI1773hm0mf83pX4Plbv9adYDQAAcIydiKvPu1jQuzfiKwAAQC3Zibiq5v1a6m7ekXmhCgAAAFSDvV5lZeBL/6PY5e20oQsAAKBOaVTyCeqd/UY4teHj+Z1LtoeYHp7Ck1MAAA1T2I3Mfz2xXjb1PoufEdcze/dxc2OPl63UX1tAf4xbR09OnXp34JunzAbfKDuxgkb3p2KwiQAAQFNQ/x0NJLju17OhWigS5lctbyGMj6vPfmTLAVxPAwBAE2An4qoCo96aeExyAepEJLj+Z8/wv40VBmLjVNqUS9FjhPHylIFzVpTFp7NyAACAxsvO+LgkIr4VOe6jPLOIq2k35+AN53QsZ/605vcH591/3nxE+qSYTXnTZvQRJg2XVn7e/A3x+LjWRqQvDdF5LRYG7CQqtpe7HZR7RYNKoVzLBtP/weORPT7yY/2uzo8x6IV/rrqqrlwlM0Q24TbfW99DWC1CzbnyZyS6yZ6eY9nq9Vio1GXpaF6scrTS/Un2xa0ttkNfjVirVqqEN085stiaHK/SBTKjwxKGFzSqYexPGOaWKeQ2EPFilyzWyo5YXN0W0R9XKr+UWUWC6ny1oCBhuFkuT5vd3DeITSgU2uICXYnQbVKbFtG01JQtY+UNsEW8l2tkBxL3ifAtXsC+ci1bxHO5v65FiZAxNH+5xSRaKBGd9PsgX5kxxhMTEttHyIzB6ZQW0Xh5+nqbjdku2QCys2UGtJddJBu7dn3tIy44ajmy2OI6ErJr8mftg3ktjIP3Gl27mNG9H9tJHy07TDO1XGzntsjMWWyIaKezPyJ9HUqKee7sw19NbVd2QhpxaTnJNvwR6Su05Zv8NtBCiYFL7++zsD/NO2tEelvjn5fOVRmfR3TiiPSfB2woL5DZxMXjn+8e+m3mSZmOCHGLYER6jEjPNZYR6W2Mfz5szciuc6v2kQY2In32ucydg7Yby6RG7Xys/WRhOFQXj0j/0XXDn6/JH2yzJyl93YV9xIkj0n/RaqPsqdt9s7sPXTeC5hvWiPR0ZHg2YY0hd+2ja2pzk/XUho+3Ph2uUqo8h/111RAN77vW+4b2jTkg/AjYkPvjrrGRwqoGAABo3OQjrsfQd5bdnW/jV0AkJKv9n9asm1ebvmU6DiBJpcf/Mf+kjlzj0kivCoyavyAnTKNSqYIOTxtTR2+8euRs/Nb3d/H05eJveD4gQ6ZHDgCgfvkUlzxZmcZTdNLvPO9TlMUqQQNm9cmpzvP2Fv8yRfwzXHEKPTK+vPAQ7eytPRLgaZcyyXwTLXR6kAwNxnSyLpTl63LOZvJUcDWP55WGehuHBwDAmp5nE0Y+vZengX86yvOeWpl7bdDQ2HpWmY+Ja5my3mU95gAAAOAIWxEXAAAAnAURFwBqrkNK3ntnf+Zp2WebeP6BBPyUHsAMIi4A1FxZYVng+7/w5L+/nOdLs/G6OAAziLgAcM+5Uyb8tpWn09mDeD5D/hULAE5gJeIactdHBUmeT+YJYwcBQKN2IUd4lQRPMeFdeP4P4VVaAHXCSsRVBs6OzaaPJe/7v7lHS0xPKVfkHPx7z34RuDYGAACoDjuRU58b+2v28+J3UKgCo7qNuJRQf6+GBAAAaIzsRFxV834tdTeFFy5yhtz0lPtxjQsAAFAt9iKnMvD5p9KEFy7y+7iqoCtPT6Mv+q+9G2sm0NlKXuNcVjUivdpv1KZEVggAANB42b9W5S9c5Mk0yE8tJcUsabGaznNGxvvip7Hyy/3pzWMnvksSAACgHtVr73B4NB2Sz1L84c9GeAnXuC2XygzxBgAA0OjYj7i8g5d2/N5YM8H+QH6Oq/oZ0sGhK8XPZ/We/VOyTrjG3V06A73KAADQBLgtWryIZWUZcmP+nfrxsZ3/mtl+d0bHKd39Wwyc5nNwYXr/ceHurEqtKL36v/g2WQb91tfF8/Tw9/ATRilWtPbI3Vx0/5h2wsTRI0eJMR6j1SUyf9stSFPaT5eWmkZS6rbUksRi9oGISq2qjFLSOik/3NGelxmQnDCMK8nMzRfq3E3PjclkpeZa9AtK8RDmk5adkb4hhZWaU3Z2Lwwuon8ufdOdyrsyYzK7tfa4272U1snckym72GpfddmQSlon43iG1cWe6Jaelk7qlF/UpRy6w0rNVT7rlpOTI8wqPT7zyxxWaq4yxMAXO/OLNL1O5sF0ry7NCtppaZ2sbRm6TJkfaItbJGVriuxXc9OYWuTO97ftt0ix/RbR5hZp87U8pWdmqCpVfDIzO5P+ucwt6eWFMi87cKRF3Jq5lQ/T0zq2WmSSO22Rsgul1lpE/5w7a5FU6y0SamqRjC9SZVvEJ9w3L6KQ1sncmaVLu8s+EBG3iPaHgvy4PPaBiMpT1CL7rbaIYnyp/RbpX7WPmKfz53729PSSFJKUuTlNvkWCRS2y20qLeLvTFsnKyirKs7oBFOZrU9PJASLtenmrA/IrW/GAslJ/5zKpk5py02qLtBPvI/ItovdRmhb7W/kWcfdXlw4qp3Xyj+YWXJEZ/t3N083UIvust8gE1iJ3itKstUjQgJa0RVIz0qwdtVRd1fyrZW/NKJMbbF/cIpIUF3fVoFdICg9naS6Uyo+6Orn0Cq1Tdt76PvI820dstIg+TGHaRzbJt4jBT2W3RdQBQouEhLRh085m5xpXn3cxS9PJWc9JSYjHvY/0vR1f9RJWfW7sB+M20AekE3892TvE7LaxUiM/lF4zH4/+A/rR1KpTECs1p/JQ8Trte4SzUgu9Oj9A69yn6cSKLDTvGkjr9O3aixVZCGkbTOuQ5OErP5aWX5APr+Mb6M1KzZFdjtcJDm7FSi3079WX1vGPDGBFFnr4dKF1ekQMYkUWOgyMoHVIYkUWfAN8eR2Nv/xXE7dI6/taslIJpZLX6dDb6siMvEW6eXVmRRZ4i7SNCA1tH8JTYIvm4snu3bvTau4a+XNGR1pE3UzN69hqkZ59aJ2Azs1ZkQXyjWidnpH3syILHfqZWkSpsLL9Bzfjdby85fdYUs7rkPqs1ByZP69D/i4rtUCWltax0SLkW/NZiVPnLvdJSmgia5X9S3OkFXgd0jqs1BxpTVqBtK+4uUkSbwBk26DVQloYz+jldO3AGpdsdazIAtlWaR2SyDbMSs2RbZ7XIfsCKzVH9h1eh+xTrNQCr0P2TVZkgezRtA7Zx1mRBXJkYLPq1ZcVWSDbM6szoB858rBSc+IWkaROndgRRpyGBzfj4/iSNLHoNs93696D1iH7L5u7BXIcpnVstAg5ntM6JJHjPCs1R+ICr2OtRciBmnzKJuqAnYirCozqGbRZ/EyT5S90a8xj6Dtv3ZxKu6wXNls1oz2LwaYR6ZWqITnL8eQUAEDj1WlXHB/Hl6TR07/neXXFvTUYuf37uGNmPiGMS99+xtanw0kI9O6zY/B7g9lntTZ46Tn6rDIfiF4yIj0G4gUAgKbBfsSVjEtfkrzGKRe4AAAA9xR793FFt1QBAACgxuzdx23ez6eiAm9RBgAAqCV717h5F3879yZ9GQVPGK0PAACguuxd45rfxMWtXAAAgJqx/+QUAAAA1J79iFu3b3kEAAC4N9iLuIbczd+0EV5xnLjJw0t4R0/neXsl4/wAAACAXfafnKq7tzwCAADcO+w/OVV3b3kEAKgXwcWFPX2VPCnzcnheY2B1AJzO/n3cOn3L4401E8Q3iTnJzWMAACdqcz1vzqPrePpo1g6eb/tbBqsE4Gz2I24dvuUxKWZJi9V0tuJ7w+QyetXyFsLNY332I1sO4J4xAAA0Afbu4+bGfqz+sK5iXnj0V1PbsbyISptyKXqMcPNYGThnRRkfxQ8AAKDxUpLrS5a1ggTdtyLHfZRXrui2LPnSAic/RWXIXT+q89zDufNP6j4cXDU6ZlLMprxpM/oIk4ZLKz9v/gYdsG/JoiVL3lvyYYsPvHJkrrJLQ3Rei9kAkxXby90Oyt2NUSmUa9kX0B9XKr/U0bzUWrVSJYwhpbqqrlwlM/w14TbfW99DGD3boDco5soMo03oJnt6jmWr12OhUpcl8+cqRyvdn2Rf3NpiO/TViOostibHq3SBlXHUX9CohrE/YZhbppDbQMSLXbJY65mqoXmx+mqRoKDWtITK02Y39zWNl6wtLtCVCKeQtWkRTUtN2TJW3gBbxHu5pihBS/NiPhG+xQvYV65li3gu99e1KCEZR76aRGJCYvsImTE4ndIiGi9PX29/WkhJNoDsbKHTuJa7dgPcR6rVIja+miOLLa4jIdu4pftVml1WrtucdLB1bovMnDWTTTub/YhrkhQzsePcfZW6KZ/fomPqOdH+f77iO381669Oinnu7MP08vfGmgknH9srjrgrQ/4lu6bajAgZf2QyzZ+Yc/S39ddoXozsli9mvkzzcZ9cPfnaMZqXmJb0oneYMPB1xqn0PUO+pYUSj+4dFzZeGNO+Qlu+yW8DLZQYuPT+Pgv70/x/O27W/lFI82IRT3WM+vpRmj/05IHEHX/QvJj/fQFT46bR/MUl5y4sPkfzEi+XzlVphE6LxF0Jhx7/nhZKPP7zk0EDhRHUtbcK/xu5mRZKDNs4sutL3Wj+84AN5QUym3j313sOXjWM5ncP/TbzpExHhLhFTr56LG71VZoXUwd4TM9jG/f1tXHH5x2heQneIplnMnY/uIMWSvAWycrMMhhMR67rv9/o2sU0arqfn7+nl7D9bOv0VWG8TIRzqEW6BEy97kCLlMxRGcf0TtqTeHDSflooMen0lFYPCKcIRYnarRFf0kKJYetHdp3FWiQm4NOyApmhRcQtsnfErvRjqTQvFjw8ZMJR1iKn5h+/9tGvNC/m4e8RnV/VIhvijs+Wb5FnE17waS+EChstMnr32PCJMpF11869kx+fwCZEvu66peD3fDYh0n5Kh1Hbx9B87NQfEr65RfNifpH+T998jmRKS3SFhWbNKt4AlEply1YtSSZ5X9IPE76jhRK8RYqTi7aEf0ELJYatGdl1btU+0vzT8nyZFun2So8hnwyn+X0jd6UdlWmRVkOCJ514guattYjaXz09fxbNX/8s7vjL8i3yTPzzvh39SCb7XObOQdtpocSonY+1nywcuvU6/UbPtbRQov/igf0WDaT5r7ttKfjNTotIHDt2YvjwoWyiyi/LLpx79yybMDejcJa7rxAFbbTIxJNPtB4cTDI2WmTIx8O7vcqGdv2i1UbZU7f7Zncfum4EzVtrkZYPBk8+xVqkLti/j2sSHv3BR1Hk//v+3z+d0s9Mx5+n+Ujf27z3WO8b2jfmgDBgkSH3x11jI4VVDQAA0Lg5FHH5k8MLm61y4sNTHkPfeevmVD5nciFLY7AqMGr+gpwwjUqlCjo8bQx+iQQAAE2A/Sen3gjUhB4ZT58odnpn8uCl58RzJjGYZ+roLwIAANQLOxGX/jQo613WPw4AAAA1YzXi0hEL6DUu7fjlCePjAgAAVJfViNt53t5voiMwPi4AAIBTOPTkFAAAANSSfMSV7UzmCb3KAAAA1SUfcWU7k3lCrzIAAEB1oVcZAADAFexHXMnAefQZZvoRAAAAOMhexDXkbv6mjTBwXuImDy93UtB53l7xyHoAAHYYFK/9rOfpq8IePH9I5q29AE2WnYirz7uYpenk5PGCxJJiJrp78Qtojl9Yq/1GbUpkhQDQGOn1ig239Tzt8WnH89fT5UbLAWii7ERcVWBUz6DN4itafW7sr9nPO+XJKTKrD14pW323xHLk+fxy/6Ok2KAvLzxEBw4CAABo1Ozfxx0z84ntIRpV+xlbnw4nF53efXYMfm8w+6x2KuLO31k4nY48r3nOM0K0LPGHPxvhJVzjtlwqM8QbAABAo2M/4kp+KeTEnwZ5DH2HjkJfdmLF5cjnxX3XvWf/JNw8Nuh3l85ArzIAADQBbosWL2LZenJjzYTuv73y43Nt2LSRh7+HnzCSt6K1R+7movvHtBMmjh45SozxGK0uEZ7hknAL0pT206WlppGUui21JLGYfSCiUqsqo5S0TsoPd7TnZQYkJwzjSjJz84U6d9NzYzJZqbkW/YJSPIT5pGVnpG9IYaXmlJ3dC4OL6J9L33Sn8m4l+0DErbXH3e6ltE7mnkzZxVb7qsuGVNI6GcczrC72RLf0tHRSp/yiLuXQHVZqrvJZt5ycHGFW6fGZX+awUnOVIQa+2JlfpOl1evaBiFeXZgXttLRO1rYMXabMo3TiFknZmiL71dw0pha58/1t+y1SbL9FtLlF2nwtT+mZGapKFZ/MzM6kfy5zS3p5ocxg+460iFszt/JhelrHVotMcqctUnah1FqL6J9zZy2Sar1FQk0tkvFFqmyL+IT75kUU0jqZO7N0aXfZByLiFtH+UJAfl8c+EFF5ilpkv9UWUYwvtd8i/VmLpKenbSwQxni31L48v3XudfrnMjenybdIsKhFdltpEW932iJZWVlFeVY3gMJ8bWo6OUCklZ233yKpKTettkg78T4i3yJ6H6Vpsb+VbxF3f3XpoHJaJ/9obsEVmQfJ3DzdTC2yz3qLTGAtcqcozVqLBA1oSVskNSPN2lFL1VXNv1r21owyucH2xS0iSXFxVw16haQw/Wi61cV+XM32ERst8rz9FtGHKUz7yCb5FjH4qey2iDpAaJGQELN45ET2rnENueujguhDTELqvlwYKN55SLhd2GyVZGwi4f7uuA30DyX+erJ3iHAdzCk1SpYz18zHo/+AfjS16hTESs2pPFS8Tvse4azUQq/OD9A692k6sSILzbsG0jp9u/ZiRRZC2gbTOiR5+GpYqTm/IB9exzfQm5WaI7scrxMc3IqVWujfqy+t4x8ZwIos9PDpQuv0iBjEiix0GBhB65DEiiz4BvjyOhp/+a8mbpHW97VkpRJKJa/TobfVkRl5i3Tz6syKLPAWaRsRGto+hKfAFs3Fk927d6fV3DUy522EIy2ibqbmdWy1SM8+tE5A5+asyAL5RrROz8j7WZGFDv1MLaJUWNn+g5vxOl7e8s86knJeh9RnpebI/Hkd8ndZqQWytLSOjRYh35rW6dvX6obUOZS1GklkrbJSc6QVeB3SOqzUHGlNWoG0r7i5SRJvAGTboNXI1sL+pQXeImSrY0UWyLZK65BEtmFWao5s87wO2RdYqTmy7/A6ZJ9ipRZ4HbJvsiILZI+mdcg+zooskCMDm1WvvqzIAtmeWZ0B/ciRh5WaE7eIJHXqxI4w4kSOhOxfWiDHT1rHRouQ4zCtY6NFyPGc1iGJHOdZqTkSF3gday1CDtTkUzZRB2xG3KSYiepQ9afZvEtZvz/klWZeTuvmTYr58+uxO6Z3pOH8zVPl0hHplaohOcvx5BQAADQBtiLu/m1n/1JUYhbwwqN3Ze7NXH2KTdZSePSeihIezj8crLYckR5D8wIAQNNgNeJa+xWQ5e+FAAAAwC5793EBAADAGRBxAQAAXMFWxE399CH2iLJ5mvIxXswGAABQPVYjro0hcjE+LgAAQHWhVxkAAMAVEHEBoI7p9dFJv8umSfHJrA7APQARFwDqWKVh4J+OyqbsC/LvIwRokhBxAQAAXMFOxNXnxr4RqBE/qOwVNg+vvwAAAKgumxHXkLv+2ZtPppo9sezkB5WTYia6e5FA/lRMAisxKjuxggZ4STkAAEAjZSvi6vMuFvTuXXc/BBLGCHqlbPXdEr0++5EtB/ilMylftbyFMD6ueTkAAEDjZSviqpr3a6m76dzh+cQq4s7fWThdGIheGah5zjOiallU2pRL0WNo+ZwVZfHprBwAAKDxUuoNMiP3miTFfByZ11v7Zp2+8qLsxIq3VX/6cHDV6JhJMZvyps3oI0waLq38vPkbdPyiJYuWLHlvyYctPvDKkVma0hCd12I2wGTF9nK3g3IvxlIplGvZsIj640rllzqal1qrVqqEMS9VV9WVq2SGvybc5nvrewijZxv0BsVcmWG0Cd1kT8+xbPV6LFTqsmT+XOVopfuT7ItbW2yHvhpRncXW5HiVLrAyjvoLGtUw9icMc8sUchuIeLFLFms9U2WGyK2vFgkKMhv8PE+b3dzXNF6ytrhAVyJ0m9SmRTQtNWXLWHkDbBHv5ZqiBC3Ni/lE+BYvYF+5li3iudxf16KEZGq5j4gX2yktovHy9PX2p4WUZAPIzs4g/63lYjfAfaQuWsTaYovrSCQmJLaPkA6wWrpfpdllpa/SSQdb57bIzFkz2bSz2Ym4p94dOHTnE6+nLf4oj31PTbs5B28481bujTUThuQsNxuVLynmubMPfzW1HcmST08+tlcccVeG/Et2TbUZETL+yGSaPzHn6G/rr9G8GNktX8x8mebjPrl68rVjNC8xLelF7zBh4OuMU+l7hnxLCyUe3TsubLwwpn2FtnyT3wZaKDFw6f19Fvan+f923Kz9o5DmxSKe6hj19aM0f+jJA4k7/qB5Mf/7AqbGTaP5i0vOXVh8juYlXi6dq9IIHQWJuxIOPf49LZR4/OcngwYKI6hrbxX+N3IzLZQYtnFk15e60fznARvKC2Q28e6v9xy8ahjN7x76beZJmY4IcYucfPVY3OqrNC+mDvCYnsc27utr447PO0LzErxFMs9k7H5wBy2U4C2SlZllMJiOXNd/v9G1i2nUdD8/f08vYfvZ1umrwniZCOdQi3QJmHrdgRYpmaMyjumdtCfx4KT9tFBi0ukprR4QThGKErVbI76khRLD1o/sOou1SEzAp2UFMv1O4hbZO2JX+rFUmhcLHh4y4ShrkVPzj1/76FeaF/Pw94jOr2qRDXHHZ8u3yLMJL/i0F0KFjRYZvXts+ERh19WXVm70WkcLJfovHthv0UCa/7rrloLf82lerP2UDqO2j6H52Kk/JHxzi+bF/CL9n775HMmUlugKC82aVbwBKJXKlq1akkzyvqQfJnxHCyV4ixQnF20J/4IWSgxbM7Lr3Kp9pPmn5fkyLdLtlR5DPhlO8/tG7ko7KtMirYYETzrxBM1baxG1v3p6/iyav/5Z3PGX5VvkmfjnfTv6kUz2ucydg7bTQolROx9rP1kYDlWv02/0XEsLJcxapNuWgt/stIjEsWMnhg8fyiaq/LLswrl3z7IJczMKZ7n7ClHQRotMPPlE68HCmPY2WmTIx8O7vcqCyBetNsqeut03u/vQdSNo3lqLtHwwePIp1iJ1weZ93NzY42Ur9dcWiF/36Nwnp0hAXdhslWQQXL1vaN+YA0JvtiH3x11jI4VVDQAA0LjZirh1Linmz6/H7pjekT6W/Oap8rITK56KSVAFRs1fkBOmUalUQYenjanTDm0AAADXsPnkVGDUWxOPkUDIpp0uPHpPRQm/ev5wsNpj6DvfRAudHiRDC+kkAABAY2enV/kvExetGoI3YAAAANSWnWtcywH7MFQfAABADdTrfVwAAIB7hr2IW/UWRvQqAwAA1IbNiGvI/ezfitV3SypyDi7/ywmhVzlxU8Tj0ehVBgAAqC6bT07lXczSdBLetsiFR38Q+gWucQEAAKrL5pNTVe9VrusXLAMAADR5NnuVlYHPP5XWKXLecV3g0K7bhVdSKFXRZa+gVxkAAKC67Dw55TH0HfpzoM7z9tJfB0neyAgAAACOsBNx65whd31UkOVrrfiI9Gq/UZsSWSEAAEDjZSfi8sj3VEwCmbyxZgLNOEdSzER1qPrF93s3YwVcfrn/0RLhkrq88BAdOAgAAKBRsxlxDbmbv2mTrBN+FOTh5U4KOs/bOyPjfac9q2x8r/KMETLLEH/4sxFeQqRvuVRmiDcAAIBGx1bElfl1kKv0nv2TEOkN+t2lM9CrDAAATYDbosWLWNaC0qtD4aXl6f3HhRdf/jYlYkp3f31u7M6D/ac9JowV7zQFl38p7dk3WBi4m/Pw9/AzFrT2yN1cdP+YdsLE0SNHiTEeo9UlwgW3hFuQprSfLi01jaTUbaklicXsAxGVWlUZpaR1Un64oz0vMyA5YRhXkpmbL9S5m54bk8lKzbXoF5TiIcwnLTsjfUMKKzWn7OxeGFxE/1z6pjuVdyvZByJurT3udi+ldTL3ZMouttpXXTakktbJOJ5hdbEnuqWnpZM65Rd1KYfusFJzlc+65eTkCLNKj8/8MoeVmqsMMfDFzvwiTa/Tsw9EvLo0K2inpXWytmXoMmX6PcQtkrI1RfaruWlMLXLn+9v2W6TYfotoc4u0+Vqe0jMzVJUqPpmZnUn/XOaW9PJCmXGxHGkRt2Zu5cP0tI6tFpnkTluk7EKptRbRP+fOWiTVeouEmlok44tU2RbxCffNiyikdTJ3ZunS7rIPRMQtov2hID8uj30govIUtch+qy2iGF9qv0X6sxZJzUi3to+ouqpNG9vmNPkWCRa1yG4rLeLtTlskKyurKM/qBlCYr01NJwuUVnbefoukpty02iLtxPuIfIvofZSmxf5WvkXc/dWlg8ppnfyjuQVXZIZ/d/N0M7XIPustMoG1yJ2iNGstEjSgZVWLpDnSItlbM8rkBtsXt4gkxcVdNegVksL0o+lWF/txNdtHbLTI8/ZbRB+mMO0jm+RbxOCnstsi6gChRUJC2rBpZ7NzH3fMzCe2h2hU7WdsfTpcpVR599kx+L3B7LM6Q+L6B+M20J//Jv56sneI2ljMKDVKljPXzMej/4B+NLXqFMRKzak8VLxO+x7hrNRCr84P0Dr3aTqxIgvNuwbSOn279mJFFkLaBtM6JHn4alipOb8gH17HN9CblZojuxyvExzcipVa6N+rL63jHxnAiiz08OlC6/SIGMSKLHQYGEHrkMSKLPgG+PI6Gn/5ryZukdb3tWSlEkolr9Oht9WRGXmLdPPqzIos8BZpGxEa2j6Ep8AWzcWT3bt3p9XcNTLnbYQjLaJupuZ1bLVIzz60TkDn5qzIAvlGtE7PyPtZkYUO/UwtolRY2f6Dm/E6Xt7yHVOknNch9VmpOTJ/Xof8XVZqgSwtrWOjRci3ZrPq2YcVWSBrj9UZ0I+sVVZqjrQCr0Nah5WaI61JK5D2FTc3SeINgGwbtBrZWti/tMBbhGx1rMgC2VZpHZLINsxKzZFtntch+wIrNUf2HV6H7FOs1AKvQ/ZNVmSB7NG0DtnHWZEFcmRgs+rVlxVZELcIOfKwUnPiFpGkTp3YEUacyJGQ/UsL5PhJ69hoEXIcpnVstAg5ntM6JJHjPCs1R+ICr2OtRciBmnzKJuqAnYgrGT6orgcOko5Ir1QNyVmOJ6cAAKAJsBNxXSE8ekYfdm5rOSI9fv4LANViMCgMelMSSkR5gHpkNeLqc2PfCBTGoheeFhaNIGT521kAgIbjWI7v0jg3nr4pv4/nDSQaA9QfKxHXkLv+2ZtPpgr9ySkj96nGpq6+W0LyFTkH2y77HC9YBgAAqC75iKvPu1jQuze9ZevebcDycSPob4RUgVHdRlxKQOcMAABANTWA+7gAAAD3AERcAAAAV7AacVM/fYg+KuXeYvSC94fSPElTPsajBwAAANUmH3ElP8MVp7r+SS4AAECThF5lAAAAV0DEBYAmpefZhMe2n5FNeAkG1C9EXAAAqKGPrhueOKnn6bOCjjTz2s84u5FR3xHXkLs+KsjyPVaSkfABAKABupRv+C5dz9PWspY0cyAbz9jKqNeImxQzUR2qfvH93uajmOhzY1ctbyGMj6vPfmTLAacNgA8AAFB/6jXihkfvqSiZMUK6DCptyqXoMcJbrpSBc1aUxaezcgAAgMZLqa/3ZwmSYjblTePDBwlEJYZLKz9v/gYdsG/JoiVL3lvyYYsPvHJkfp9UGqLzWswGmKzYXu52UK5PQ6VQrmXDIuqPK5Vf6mheaq1aqRLGvFRdVVeukhn+mnCb763vIXSGG/QGxVz50R10kz09x7LV67FQqcuS+XOVo5XuT7Lvbm2xHfpqRHUWW5PjVbrAyjjqL2hUw9ifMMwtU8htIOLFLlms9UyVGSK3vlokKKg1LaHytNnNfU3jJWuLC3QlQrdJbVpE01JTtoyVN8AW8V6uKUrQ0ryYT4Rv8QL2lWvZIp7L/XUtSkimlvuIeLGd0iIaL0/lXa/AS/I/YSwbrc/OziCZWi52A9xH6qJFrC22uM4PHo/s8WlH82LKMt3HRVtpvnS/SrPLSl+lkw62zm2RmbNmsmlna6AR97mzD381VWjFG2smnHxsrzjirgz5l+yaajMiZPyRyTR/Ys7R39Zfo3kxslu+mPkyzcd9cvXka8doXmJa0oveYcLA1xmn0vcM+ZYWSjy6d1zYeGFM+wpt+Sa/DbRQYuDS+/ss7E/z/+24WftHIc2LRTzVMerrR2n+0JMHEnf8QfNi/vcFTI2bRvMXl5y7sPgczUu8XDpXpRE6DBJ3JRx6/HtaKPH4z08GDRRGUNfeKvxv5GZaKDFs48iuL3Wj+c8DNpQXyGzi3V/vOXjVMJrfPfTbzJMyHRHiFjn56rG41VdpXkwd4DE9j23c19fGHZ93hOYleItknsnY/eAOWijBWyQrM0s8RMz132907WIaNd3Pz9/TS9h+tnX6qjBeJsI51CJdAqZed6BFSuaojGN6J+1JPDhpPy2UmHR6SqsHhFOEokTt1ogvaaHEsPUju85iLRIT8GlZgcxYIuIW2TtiV/qxVJoXCx4eMuEoa5FT849f++hXmhfz8PeIzq9qkQ1xx2fLt8izCS/4tBdChY0WGb17bPhEYdfVl1Zu9FpHCyX6Lx7Yb9FAmv+665aC3/NpXqz9lA6jto+h+dipPyR8c4vmxfwi/Z+++RzJlJboErfe+uOc/PMf/f82sHUbYftP3pf0w4TvaKEEb5Hi5KIt4V/QQolha0Z2nVu1jzT/tDxfpkW6vdJjyCfDaX7fyF1pR2VapNWQ4EknnqB5ay2i9ldPz59F89c/izv+snyLPBP/vG9HP5LJPpe5c9B2Wigxaudj7ScLw6HqdfqNnmtpoYRZi3TbUvCbnRZ56Yz+qxSZINLOSxk/lg1o/8uyC+fePUvzEjMKZ7n7Cgd/Gy0y8eQTrQcLY9rbaJEhHw/v9iob2vWLVhtlT93um9196LoRNG+tRVo+GDz5FGuRulDfT07J0fuG9o05IIxQZMj9cdfYSGFVAwBAg+NdnPdkZRpPE4tu08zQykxWA0QaVsQtO7HiqZgEVWDU/AU5YRqVShV0eNoYvOIKAKBhmrTu/Min9/I0evr3NDPmzcOsBog0gIgbHs27lD2GvvNNtNDpQTL0pZJ0EgAAoLFriL3KAAAATQ8iLgAAgCsg4gIAALgCIi4AAIArIOICAAC4AiIuAACAKyDiAgAAuAIiLgAAgCsg4gIAALhCPUdcayPP83K136hNiawQAACg8arPiGtj5Pn8cv+jJcJbHssLD9GBgwAcZDAYdmS14Omb8vt4PkGLl3QDQL2pz4hrY+T5+MOfjfASrnFbLpUZ4g3AtriMfJ7Ek8k60aCQAACuVc+9ylGd5Yfi6z37J+Ha16DfXToDvcoAANAEuC1avIhlXa/g8gdXWk7p7k+yN3ctu91pWt8A+oEwLLafcTDj1h65m4vuH9NOmDh65CgxxmO0usRd+MycW5CmtJ8uLTWNpNRtqSWJxewDEZVaVRmlpHVSfrijPS8zIDlhGFeSmZsv1LmbnhsjP8pji35BKR7CfNKyM9I3pLBSc8rO7oXBRfTPpW+6U3m3kn0g4tba4273Ulonc0+m7GKrfdVlQyppnYzjGVYXe6Jbelo6qVN+UZdy6A4rNVf5rFtOTo4wq/T4zC9zWKm5yhADX+zML9L0Opnhpr26NCtop6V1srZl6DJFtwSqiFskZWuK7Fdz05ha5M73t+23SLH9FiksLGyeeS1Cd5umsMLkDhUsH6TPKygQ5kNS5pb08kKZwfYdaRG3Zm7lw/S0jq0WmeROW6TsQqm1FtE/585aJNV6i4SaWiTji1TZFvEJ982LKKR1Mndm6dLusg9ExC2i/aEgPy6PfSCi8hS1yH6rLaIYX2q/RfqzFknNSLe2j6i6qk0b2+Y0+RYJFrXIbist4u1OWyQrKyu3WUH5NZkByQURytR0skBpZeftt0hqyk2rLdJOvI/It4jeR2la7G/lW8TdX106qJzWyT+aW3BFZvh3N083U4vss94iE1iL3ClKs9YiQQNaVrVImiMtkr01o0xusH1HWkTprqh4SEHrpB9Nt7rYj6vZPmKjRZ633yL6MIVpH9kk3yIGP5XdFlEHCC0SEtKGTTtbvd7HtTLyvD439oNxG4RyhSLx15O9Q8x6ApUaJcuZa+bj0X9AP5padQpipeZUHipep32PcFZqoVfnB2id+zSdWJGF5l0DaZ2+XXuxIgshbYNpHZI8fDWs1JxfkA+v4xvozUrNkV2O1wkObsVKLfTv1ZfW8Y+sOnOx0MOnC63TI2IQK7LQYWAErUMSK7LgG+DL62j85b+auEVa39eSlUoolbxOh95WR2bkLdLNqzMrssBbpG1oW89Dbjx5H3Pn+eCEFt27d6fV3DUy522EIy2ibqbmdWy1SM8+tE5A5+asyAL5RrROz8j7WZGFDv1MLaJUWNn+g5vxOl7eHqzUHCnndUh9VmqOzJ/XIX+XlVogS0vr2GgR8q3ZrHr2YUUWyNpjdQb0I2uVlZojrcDrkNZhpeZIa9IKpH1JK7NSCyFhIbQa2VpYkQXeImSrY0UWyLZK65BEtmFWao5s87wO2RdYqTmy7/A6ZJ9ipRZ4HbJvsiILZI+mdcg+zooskCMDm1WvvqzIgrhFyJGHlZpzpEXIEY/XIUdCVmqBHD9pHRstQo7DtI6NFiHHc1qHJHKcZ6XmSFzgday1CF1sNlEH6vU+rsXI89IR6ZWqITnL8eQUAAA0AfV8H1cy8rzliPRZ7/YwVgQAAGjc6jniAgAA3CMQcQEAAFwBERcAAMAVEHEBAABcAREXAADAFRBxAQAAXAERFwAAwBUQcQEAAFwBERcAAMAVEHEBAABcoZ4jbtmJFSql8P7kp2ISWJGRtXIAAIBGqj4jrj43dtXyFsI4uPrsR7YcOF414Ju1cgAAgMZLqTfIjCPoIkkxz519+Kup7UjWcGnl583fYMMEWSlfsmjJkveWfOj9gVexpzBtrjRElzuzkOYDP/XzTJUZQk7vrk//Kxte0ft8iP9+mcE4idS/ZbGcQtHmPfmB/wrHehQPSKV5a3X0o1UZD7CBKlv+K0BdLDMYmWSxNakyY0iVttDlvaql+dZnWqkOyjdZ2t+yacbBrxbynvwIegVj1fyrBf+jhapC5rSscrSSfzVri60LKauLFrG72B06dWxxUn50vJzw/DRFSklJCck7sUXcDhpoXoIvthM3Nmst4sj278hXM7gbxC3it19meFSCb2yEIxuStTriDan5J76eOTKLLdmQZBe7wrsi60/C4LJeXl5tFKEtkuQHrMwZkvfHzVsk44J9xJG1Lf5q1nbtOmoRR45apEW8cuwfbG23COHgPuKsr1b7Fhkx8uGRDw1jRc5Fh+ipn5S4aeMlHc1XXvzPxgQ75X9d8Fe20AAAAHVm0d8W0bjj3NRQrnFvrJlw8rG9lte44vIjPx0fNem9/33tfrVafuRqAACA2qujy9z6jLj63Nh/v5DwzM5ZbdW5a8ds67573jBjB4a1cgAAgMarPp+cUgVGzV+QE6ZRqVRBh6eNIWG17MSKp2ISLMsBAAAau3rtVQYAALhn1Oc1LgAAwL0DERcAAMAVEHEBAABcAREXAADAFRBxAQAAXKFpRlzLgRBurJlAS948Jf9qN3mG3PVRQWb/xLLEERb/ii9PtYdqsJgV/7Jqv1GbElmhfebzOfXuQDoTkrzC5lXjXdbWv1q111JSzER3L/IPTeukZmvbYj41X9sWs6rh2jafT83XtvWvVo21VDWT6n0FK2zsa9Va25bzqeGqtphVjde2ja9W7W3Sckuu2bZtfXer1tq2nE+N17ZkVvV/JLHYR2q4qutGE4y4MgMhJMVMvr5QeMmWPrvrkk8d3QhIy6lD1S++37sZK5ApcYTcfJa0WC0sj0E/I+P96h1wLRYgv9z/aIkwq/LCQ+ylXXZZzGfw0nN0ecgq2vBulKO/gZb7ajVZ1cZW++CVstV3yTcxtVoN1rbsfGq2tmVmVaO1bTmfmq1t2a9W3bVNZvJxZN5fikrIv9Il/m/OqxvuWLzLltT5v7dPsQmbSE3Lfa0Ga1tmPjXbsOVmVeO17ZzDCCG3m9Rg25adT022bbm/XrO1bTmr+j2SkFZzymGk7jTBiKvSplyKHtPWQ6FQBs5ZURafrii7nTb66f7CZ8rAhyfvJyUOCY/eU1EyY4RoFVmWOEJuPvQdltUmtwDxhz8b4SWcCbZcepUV2WX9ixh++bJ89BQ2YZfFfGq4qhWKirjzdxZOp62mec4zgsyyRmtbdj41W9sys6rR2padD1WttW05nxqsbTKT+KOv0uOgKjBq4vg9h1LZRQD5UvT65q3IcQveH+rIF7Tc12q2tmXmU7MN28qsqGqtbacdRgi5I0ANtm3Z+dRk25b76zVb2za+SL0cSWR3/5qs6jrTUJbDuaI6B7OckUe7Nge3XRByhtwjO04by+pb1THu4NCVjp4GWtF79k/CmbhBv7t0Rm07CQ25X51rW40zXAs1XtUeQ9/5cLDwuuyyEysuRz4v7DM1Ij+fGq1t2VnVYG1b/WrVXNuW86n9ht2+55DLqeU31kbHvZdGvhS56s1cfeo/8d8t/8uJrHd7sEo2SfY1QY3WtuV8arxhyywSUf1tuxEcRggnHUmceRgh6ulI4qzDSN1pmhE39gY7I7p5Jlb4X3j0rq7LyEap9n86edDcSLn90dWUgbNjs8n2PfrEG9XonpLjHeZDN6wBY6aQo6exrIaqd1oqq3ar+saaCaFHxtN9pjak86nF2pbMqsZr2/Kr1Wxtm82n1ht24q8ne4eo47XtpvQTZkiuev/3n4PpRw6S7mtEjda25XxqvKplFqlGa7sRHEYIJx1JnHgYIer3SOKsw0hdaIIRV+8b2jfmgHB3ypD7466xtKk6z9tLNkpyCu9bMbaW15S1R86/+F39SN/b1eiesiDctxjHbsXRo6exuEZqfVpK1XhVk/1kYbNVDl5a2SCZT23WtmRWNV7bMl+tRmvbcj7VXdvu3QZEjviEHprJ19mzb+KoEGG17LhoPMgacjev3yFkHGO5r9VsbVvOp8arWnb3r8HabviHEcJZRxJnHkaIej2SOOswUlfIV2p6qfT4P+i3m/L5LXGJpt0c+nRANZJosF6rJY4k8391YqHxFoVoCauRzGfFv2yLv1/hhQ4li0Waf7L634skueWp9qpO3DTezTQauWlJqru25eZTw7UtN6uarG0ri1TttW19eaq3tqvm4+b7CBt8Wp+99pFAUwmd7LaMdjPaTnyF8HVbs7VtOZ+arGpjkl2kaq9t64tUk8MISZZbcnW3bZosdlvJQjqa5HZbotqHEZIsFqkGa1tIcotUs22bMi1GzVZ1HSSMZAAAAOAKTfM+LgAAQEODiAsAAOAKiLgAAACugIgLAADgCoi4AAAAroCICwAA4AqIuAAAAK6AiAsAAOAKiLgAAACugIgLAADgCoi4AAAAroCICwAA4AqIuAAAAK6AiAsAAOAKiLgAAACugIgLAADgCoi4AAAArqDUG/QsCwAALpR5JiNx1x+JsbdLk7W6HF2zUG//Dv7txodHTu3kHebDKjVFGeWKr28ZvsvQxxcrMnWGVhplgLvigQDlS11U/fxZnSYJERcAwNW0twrP/O+pxB1/sGlzan91t7k9+i8a5OblxoqaCn2l4pObhoW/VeqsRJ5xwap/9VVFNGOTTQx6lQEaq1PvDlQpVTR5hc07XsrKrSH1NyWyPNSj5H1J3/b/2lq4JcoLyi//36XdD+0sTi5iRU3CnTLF8COVf75mNdwS36Xre/9QsTuNTTYxiLgAjdjGBL3eIKSS4w+87+OFgNrwZZxK/2HSd2UFZWzaupyzmd+N2VOhLWfTjZy2onLykcpz+QY2bR2Jxy+cqThdyCabEkRcgCYhPHrPrbXv/+cMnSo7sYJe+6r9RpEwrM+NfSNQM3TZhZcjVE/FJAg1DLnro4J4BXANXZHuh8nfKRy+lVfwW/7xV46yiUbujfPKX7X2wy0lBN0TlRlN5GTDpK4irhP7r+6drjByWPy/t0+xCYBq0vuGvhT/6x1y7ZQUs2p5i2SdcO1b/uvzOa9uSPWJWpmrO7GwP7km/iY6Qgi3ozrHvZdGKugS/7e404d2e6TBKS4vvajL0rEJx8RvvpF5JoNNNFrkgvWrlOo9M3S7xPD3S03tMSPrEdeQu/bRNeL9kMSDD8ZtEPbnWquLICo/z6SYie5ekhN5fvpP0punpCdRkosDil4iSAo5y39yY80EWsITu7AwIosq+ZQkcYVqkV02vkjWbu/ZXgkS985JT6Omat4vMNJDyIVH//m7WW2NWUXYBJ+KigTJgSt574fd9304WE2yqsCo0asO77jY5K4masfGTsr3OJIk+xfdraztUBXFFXFrr7KJ6rjy719Yru7V4IvbPjxSG+JqEju/SNHrK1m+aWjKvcrCdtB39uPxJfRMn57Ik8L1D3keLRFO/ytyDkaO+MQsIIkuDvi5P/knq1tffTJVJ56Pidw/6TxvL5nk6frqcWNHRLD6CsXgped4+fyTwmxJEq48qk9+2ZJi+HcsOf7A2SnS8yRyQuA5x0CXWa/P7va3NjWO99Bw6PMu5sazljad86mC3vrtCi3kym6nXV81mFVQqrq+8h37AKpY3UkNuZ9OfabPRVZS/MuUy77Gnc7YSx96ZHzp8X+wWVi4c+h2eUFNzmzuHEzW23jWyKmq+8XtHB6NSNTcnlaT5Sdfem8myzcNNYq4STHd3jhDbwKRxE/oTJdN3ZfTEkJy/SdEQQfuJ8nOirM/TyOVNiV7bfyM9saJ8Gh6Ik8KT381ZZinsYLx7D4+XfhGH6uFDaVYOeWZnezigHza73+/Ip9WxJ2PP/oq/SdkPrTQ9j8RI4u3M2EBWwwH8HNM9l2Ma9v4iWD/P18Rb9Cyy3Zj/3Zx4eC+6w+lGvOUIffHXWOPXljAroGUgTO//u/9X8fSqExXJl0A0rLW1i00QGRj+L8HHxSaNSlm8vWF9MhIzqj+c18vVqOKR7s2z25LYhWMiV7vgl3ktKZQs3xUCJs09RAoA2fHZme924N9ICfzjPmhwWEkThfeKmAT9cTaF5c/PJr7pUiInTWTXODord9GoYbXuJGfPKT+NJvsqPwykRya+XWVfn/IihXGzpMa3U+SnxVnd55VyIl8WUkFm1Ao2vccQv6r9w198LkdNGiRP7Rn30RhGwqPfq38TbLReIf5sDhk/PTUpdnk0+TwmabjkSH3uvY1u/9ELH7bylavDGYT9qR++tDXY0+Rr0ZW7IiZu8XBVZb8spkLCg2+nCo6s07eu6prX7aHGJGdp9uIS0LHo/g01njtG1Mov26hwUmKeXLkkn8+LxzxyZbfvV9rWkyau+JHixuHYRNGrO/LT3CLk4uccrfoXkB2lonj94T1Xc7XWOd5ex08XylOKWa56iv8o56f3LX2xR05BOXUImhecuDZ5kakhhE3/tWf6EWb+Ezn6KeT+JnOO+8Yz/VqdD9Jflac3XnaRP7KKxk9tocIl3HefXbcv6NqViK0R45/GtkuiH1ALkD/36PKt6Lt/hOOxOBqXeCGzPyJrw3Zs0UJ2WXrPPbJtss+ZztGUsyfX4815mwJKDwn/C1jc7ClJefsh26MbGXMQ0P1coSxK0ip8hp25i9FJbTtPIa+89bNqbRcNTbVY8RSuiENGDOF1G+59Cpt3PKZrJvK97GPbts7twNOuGe0P+SVZsIDIo78DLrJkP3ijhwegXPCfVxy7Zhy8w7JhHZqS0vEanY/SXZWnO152pEUw+86FP8yhYRey1v99C6s6Q5NlVPvDiQXoLLh09o/IRe4aZMHsom6ZLZs4dHzF+SEaYyraGzq3H/M6B1i5xw8329gZLD5tRGhDGyqb35pGvgtN5JKkteI+y1MH11bMDs2m0diUsJ6Po29oLzOg35CGTgqPHpPhfCAiOUub4N3qDfLVZ9fh4bRQta/uI3DYwsly9RA34Ba/OOGx3rEVQb2GviZ+BpLpU35LLKn5flL4q8naYCkcddMTe8nycyKszdPjszcw8udTRiXkwQe8T1Och35/p4l+4+abk+SWM5vS/NrbjpJtydT/0kVG/+E9lr/eYCdaFd7lstGj61Cujon+XBPEk1NwibMv35JvKuQ5Yw72jdCJayxaxcb/e8QAOpO2YkVZg+LmO/ytrV6QLwfVoPaX+3XsZ5fN2z7i1s7PFJ9fBSaml7chfnfIxHXeP/v5XFVvfaG3PUv/2n00/2NE4pXVp+hh2xysD44/5Ep/dTu3QaY7jsmxdCbrzW7nyQ7K87+PDnxzJNiyHKSwEOuyFfN+oB/qc8XfyC+npZ8emTHaXp1aGN7svZPCHKBe2fh9Fr2seh9Q/naJt/ij4WdjTkTW9u68Tb54WljxFc/5Fzq4cn7R/Q3teynU585OzVKWM6wCW9eG8/WmPGJNmu/cwC4N5GjU8hbXfkhixwAP1l40G4fEtV2VDsSO9lEdbQdHaaqcchyEhtf3Ha4JVRuiifb1GT5yZee0LRubNlaC53n7b3+2inWOakKOvTCOb5O0/+STW+FurcYTS8ZySnP7J9KR3gJlb2Gnen19p9ItZrdT5KdFWd/nhyZ+cZ/7Yw0/h6352bvm8KDTuSfy3yppBj6U2Pyaek6Jf807r00oZPEGPVXDWFP8JIknOvZ/idEUoxTLnAla4OsefYBJbtsxnLhh8jG5bF84om0rGSZWR3jc8u/9DPOzVhOW1xm3QLck8j++J/479g+olRp2v9fn4s62a5US+7e7t3m2nqY2Zpe/9OH5eqP1S9u7RBkbla3mkTcF0NVJFo3JTUaOygpptu/u8StfIBNAgCAA3RFum0dNlfrtVORz3d+6MsoNtGYvXRGX63XTrXzUp4c5da6ttcsDUs991QAANw7ND6aR3eNc/y469+j+bDVI9hEI7dygKGnr6M3ZTUqxZdDm1q4JRBxAQBcp/Xg4Ed3j/Pwt/98R4v7W437boK7bxMJO77ubrtGug104NljEm53POTeJJ+fx4j0AACuhhHprb2FqmmPSI+ICwBQPzLPZCTu+iMx9nZpslaXo/MJ9/UN8203PjxyaifvMB9WqSnKKFd8fcvwXYY+vliRqTO00iiDNYo+vsqXuqj61fPPoOoWIi4AAIAr4D4uAACAKyDiAgAAuAIiLgAAgCsg4gIAALgCIi4AAIArIOICAAC4AiIuAACAKyDiAgAAuAIiLgAAgCsg4gIAALgCIi4AAEDdUyj+P2LxyaIPHpRjAAAAAElFTkSuQmCC"/>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grpSp>
        <p:nvGrpSpPr>
          <p:cNvPr id="9" name="Group 8"/>
          <p:cNvGrpSpPr/>
          <p:nvPr/>
        </p:nvGrpSpPr>
        <p:grpSpPr>
          <a:xfrm>
            <a:off x="343187" y="4806145"/>
            <a:ext cx="8333693" cy="1182005"/>
            <a:chOff x="460375" y="3050719"/>
            <a:chExt cx="11111590" cy="1576006"/>
          </a:xfrm>
        </p:grpSpPr>
        <p:grpSp>
          <p:nvGrpSpPr>
            <p:cNvPr id="8" name="Group 7"/>
            <p:cNvGrpSpPr/>
            <p:nvPr/>
          </p:nvGrpSpPr>
          <p:grpSpPr>
            <a:xfrm>
              <a:off x="460375" y="3050719"/>
              <a:ext cx="8885848" cy="1576006"/>
              <a:chOff x="1050790" y="2989515"/>
              <a:chExt cx="10247323" cy="1520414"/>
            </a:xfrm>
          </p:grpSpPr>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20844" b="22510"/>
              <a:stretch/>
            </p:blipFill>
            <p:spPr>
              <a:xfrm>
                <a:off x="1050790" y="2989515"/>
                <a:ext cx="3528706" cy="1520414"/>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27376" b="18156"/>
              <a:stretch/>
            </p:blipFill>
            <p:spPr>
              <a:xfrm>
                <a:off x="7590366" y="2989515"/>
                <a:ext cx="3707747" cy="1520414"/>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9224" y="2989515"/>
                <a:ext cx="2711414" cy="1520414"/>
              </a:xfrm>
              <a:prstGeom prst="rect">
                <a:avLst/>
              </a:prstGeom>
            </p:spPr>
          </p:pic>
        </p:gr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0625" y="3050719"/>
              <a:ext cx="2101340" cy="1576006"/>
            </a:xfrm>
            <a:prstGeom prst="rect">
              <a:avLst/>
            </a:prstGeom>
          </p:spPr>
        </p:pic>
      </p:grpSp>
      <p:pic>
        <p:nvPicPr>
          <p:cNvPr id="3" name="Tank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438777" y="1052086"/>
            <a:ext cx="5238103" cy="3492070"/>
          </a:xfrm>
          <a:prstGeom prst="rect">
            <a:avLst/>
          </a:prstGeom>
        </p:spPr>
      </p:pic>
      <p:sp>
        <p:nvSpPr>
          <p:cNvPr id="12" name="Google Shape;333;p11"/>
          <p:cNvSpPr txBox="1"/>
          <p:nvPr/>
        </p:nvSpPr>
        <p:spPr>
          <a:xfrm>
            <a:off x="343187" y="143573"/>
            <a:ext cx="5947451" cy="346218"/>
          </a:xfrm>
          <a:prstGeom prst="rect">
            <a:avLst/>
          </a:prstGeom>
          <a:noFill/>
          <a:ln>
            <a:noFill/>
          </a:ln>
        </p:spPr>
        <p:txBody>
          <a:bodyPr spcFirstLastPara="1" wrap="square" lIns="68569" tIns="34275" rIns="68569" bIns="34275" anchor="t" anchorCtr="0">
            <a:spAutoFit/>
          </a:bodyPr>
          <a:lstStyle/>
          <a:p>
            <a:pPr>
              <a:buClr>
                <a:srgbClr val="000000"/>
              </a:buClr>
              <a:buSzPts val="4400"/>
            </a:pPr>
            <a:r>
              <a:rPr lang="en-GB" b="1" dirty="0" err="1">
                <a:latin typeface="Arial" panose="020B0604020202020204" pitchFamily="34" charset="0"/>
                <a:cs typeface="Arial" panose="020B0604020202020204" pitchFamily="34" charset="0"/>
              </a:rPr>
              <a:t>Linac</a:t>
            </a:r>
            <a:r>
              <a:rPr lang="en-GB" b="1" dirty="0">
                <a:latin typeface="Arial" panose="020B0604020202020204" pitchFamily="34" charset="0"/>
                <a:cs typeface="Arial" panose="020B0604020202020204" pitchFamily="34" charset="0"/>
              </a:rPr>
              <a:t> Tank 4 replacement</a:t>
            </a:r>
            <a:endParaRPr dirty="0">
              <a:latin typeface="Arial" panose="020B0604020202020204" pitchFamily="34" charset="0"/>
              <a:cs typeface="Arial" panose="020B0604020202020204" pitchFamily="34" charset="0"/>
              <a:sym typeface="Arial"/>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spTree>
    <p:extLst>
      <p:ext uri="{BB962C8B-B14F-4D97-AF65-F5344CB8AC3E}">
        <p14:creationId xmlns:p14="http://schemas.microsoft.com/office/powerpoint/2010/main" val="3338698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AutoShape 2" descr="data:image/png;base64,iVBORw0KGgoAAAANSUhEUgAAAnsAAAFOCAIAAABxCUxDAAAAAXNSR0IArs4c6QAAAARnQU1BAACxjwv8YQUAAAAJcEhZcwAADsQAAA7EAZUrDhsAAGKSSURBVHhe7d0JfBRF3jfwmUkmk5CTECAkkBAIh9y3yq0GRG5FUfEIKKcH6rO7PrL4LuDCwrO6u4LKKWIUYVGQU0QIyn3IJQgRIZgDct+ZhGRyzLzVU5Wanp6eI8lkcvD7fuqj1TVFp6eru//d1T1dSr1BrwAAAIA6pmL/BwAAgLqEiAsAAOAKiLgAAACugIgLAADgCoi4AA2OPjf2jUCNSql681Q5KwKAxg8RF8B5DLnro4JIpGSp+/I7ZewT1zj17kD+11suvcpKjW6smcA/eiomgZVWYTG+aoFtzAcAagwRF8BJkmImqkPnHs5lk0Tcwk6R846Xsqm6ZQz2Q5ddYJMKRc7/68WDJYmgXV/5juaJHdM7SuJo/LaVqyuGb/xuQVu1rfkAQG0g4gI4Awl4L/9pX6VO0W1Zsk6vN+grcg6+3lytu73uiQ9cEa7KTq4nwd7N95GNCcJfLz3+D1KY/8+3NiUK16/bVl8hk/NP6vhHRes/MZ0KGHKP7Dhd2e7hUSG25gMAtYSIC+AMyXv3HSkm/5+/4c9tPYQCVWDUq8tGk0zO1r30piy/UqQdvF5hxstf845oazduy06s4HVkrzgTfz1J/hvw9n9mtBcmPdq1Ge+mEXIKRUXc+Y/yyjXt5kzppyaT7t0G0FOBHRer/pZx4ae8/QxZchvzAYBaQsQFcIKy22nkApdHNarzvL3kMlH7/evv71lCJtllpfGCkkyO//vbQ+7GvtGijbgjetUQjWXQJRHac9hf2YSxm9fyDjH9W1nv9qCTN/ZvJ8tDL1spnW9YhJXdnVT+vtnQsSMiSN7ufACgxhBxAeqWd5iP2WWl8YKSxOb5T0fEb1tJrz6PlghduNdXjyP1v/rxd/oPKX1u7CcLD5IM7RPW67PXPhLodvvHQ6n0cxnkgrjrK98JPcPfLaAX3LaIupQlqjcfALAHERegzqkCo55+pRfJkGhKrxp9Zr86zFORnZJOCmmeoNeXiS8a+3OrqLQpCYXCfkouf4VeZVUQuSau1B6+nGq1/5leEL96YD/tGbZD1KUsVu35AIA9iLgATkDvd5rdHDW/Xzt41mukQs7Wvdv+fYB89NzDXWgdS+SamOWMaH81mxBJuXmH5URo/zN97unDwab+bUKjTU6QG7VE3KXM2ZgPANQYIi6AM4RNGD/Sm/x/1awP6B1W3hvMLmFphbiFi+Ir+e3eoNBg8l/+2DCN0Kruy4WJKrRHmmRYr3JV+ibaLEYS5J/TTuD1Vw6Jr0olj0qZPUgl16VsbT4AUFvifRgJCanmKXGT5WO9/B4tSfQ2LTHl81u0hP6CiBZyJLLychpl+T/kxLOlif6MxxL9WycW9mfTVVr8/YrwD43LzJfH7nyQkJBqk3CNC+Ak4dF7ylPWPhLIJoluy27Gr6H3aInIp98gcZRcO/IuXFVg1MqcNPE/ISHWshe387y9kkA4c9NSjzuFbMIBg5eeE4dtEj7p08iyXcoAUEcwIj2Ai9DeWuEVGZcaxqO/STETO87d1+VvDWV5AJo6RFyAOqfPjX0rctxHecJtVNmrWAC4F6BXGcB1Wvz9CsItwD0L17gAAACugGtcAAAAV0DEBQAAcAVEXAAAAFdAxAUAAHAFRFwAAABXQMQFMGFvNjamp2ISWClhPm687JjwlHjoeJLMZlJ/Tr07kC+S2cI7/L0I8UwsB+gFALsQcQEYElGEd0JV2TG9I4tAJCyN6iweN152THiCBGzx0PEEmYmzgpM+N/aNQGHAPssh620xxtShyy6wSePC0+8lzNB8PHxr34v+afFMFHELI4JGbUpkU7JquMAATRciLoCAhIdtq6+QDB08gL7HmI3qYxxBVvKR5eB3ZA50sCD+0n/2MuS4hR+cr7eQU3ZyPYmpdNw9vkj5/3yLBEs+iBAbFME4qoHsWPdn/r1AXJMOtFCpPfzyOFzpAlQDIi6AwGwMO/MR7vS+oRF+0hfFVOTHxwvDydviMfQdGnr5e6bEfc6mLtykmInuXl5h8/7eSU0/okPqmkmKmdxqAn1PpDA0fdWVqNXu4iqJv54k/w14+z903D06jq+QIycS4TPJspUks7EW6EC87gGRkcIQgiJJMStWCHOe899VtKYqMOr9PUtIxhSezXunhYtaKwsMcC9DxAUw0fmGRVjsEzzACJFDqaL9xq8e2C8ZO5ZUe3XZaJIRepKVKrWftNNV0ucs6cIl0X1RfCXPj+hvP0RZdhdbBrbO8/aSsEpHCiJu7N9OwiodEDeyXRAp4X2/dAj61cdMgx1RNBKTj3qHmN5PSc9IyGXu5dRyYQ7mvdNkRW06ipfZAUgh4gI4jXhYPaHTNcIUd3mfM+2a1uuz1z4SKO7C5R2/bJxdSV90ePSuzL2mQXOvLWj18wpxd7H8vzJHrrDpUPMbv5MfLIhGUDZhTubat0r8tpXiPmc6LODbyQMlC4zhiQAQcQHsSYp5cqRwjcuCpTG2fTJmrOxzQ7wnmQ4CT2LYK8OFLmKVNiWhUNjd6IWyShVE4qV8hAubMH6kN/l/ys07tEAW7S6mV6sCe/+KhFvZq3NhjN5c0/1pa9/LRi96dorwgc/sV+nFMb2qTnzRvAcAABBxAcQsn4ciaLcqv8VLY5tlsKT3aPkt2MFLz9EnjOjNYDoTY0UztsOqs9AObXpBbG3wInFHMSsyord+JeX0trekq1nMO8yH5QCgCiIugED8qBSZlDxIRfCP+KPLEjQymaqRvavqupag8ycZdqFclb6JjqAVTKrmH9qpLS2Q1b7nEPJfU7+09X9FR8In0XH9lUPiq1v642N+imA1iIZHv/OOcBt43TPzaU19buxfJi4iGXqFHRQqdDez57qrZqvqvlyYAAAx8c6PhHQvJ9oPLNbi71eEj4z3XFkR121Zss7+HARVNekNTjF275PegpWwnL94MYyfOrJU/L6yhPATJgf/btXPgViFKvSK2dqnwomFxQKL54mEdA8mXOMCMIOXnhMHRRKT2CO+ysDZsdniaCpEYrlHgcgcJBFOXFP8XBU1c9NSjzuFNE8C2F8XsCeZhUh8wWL+ysDpi//M8kYOLpVVoqexKGtzoPd6zc4nui1LyGZXzMKnOWni8E/CrdB3bbHAAPc4jEgPUN+SYiZ2nPt9s6GSXl8AaGJwjQsAAOAKiLgAAACugF5lAAAAV8A1LgAAgCsg4gIAALgCIi4AAIArIOICAAC4AiIuAACAKyDiAgAAuAJ+HQR1zJB7fVN68xe6tRa9ebc06fTl8u73R/qxaREbH9WvyqLCnd8fovmgoFb9hw32dXejk2ALNgCAKoi4UMcMuacPX1S1H2Q6hlqWOIYci9NaPhjRjE26GDngnk9X0GUm+ePnLuOY6xBsAABV3BYtFkbdAqgzJdnZ5c1Ty9Xt/TUq4S5GafIvmX59SaZtoEZhKLp6ePexC9fj4n7TatqSEnJUvaJs16qi8FyyLv/iHvLRNUVE91bqzJ/WHLqpT7v5W2nbbm08hYPvrkM/k39FPyVHQEl9yznL1DEexMXzkS2hDGW61CLjMisUKg9NsCr1d7ewNhrzv9K8+PqmhMoeLX3IcdhQdOuH5PLwQCF/T8MGQGcAgNH6kOo66bNP38y/m3jyfD6dLLz5/Y1ybT4pJJPpaem3ilnNnCtxaWV6WpNU+PHHo2SSltM65CNW2ThP+q+s1becs8w89dlkYQrKy/l8LOdM8yTxZRZPWlt+XoF+dE8nbABISFUJ17hQ10pS8lTtIwKT75QL1xnFpfEe3iE+Cnq54O3jXX5izffnk8klQkJ2VnjXbp7aO1me7YJVuiy34C4thesJZenNIu92zdWKioI7NEMuks5fuEz+CUk3UrQ+fm3JDCX12zaXzrlZpXSeXmm/3OnUu30z4cLLPaCdcOVkMWd6TUOIL3H4ZJewQMlfCWjevDirMNC/WcHvCb6Robi+wQYAYCKJwEhITk5VFw30AoVfbfBCfh0gvkQQXx/QfyjJiC8+SLKsT/4rmbNsHcl8LEt4klyy0JqWf4V+dCM5U1z5nk7YAJCQqhJ+HQQuom7RPTO18IZXiPiZVULd0vj4jCE345yjD/F5hnXxPx2vrahk01bYnbN4PqVJpy8WODpnUvnMHxWdvIVqln+FzCTr919YOVTBBgBQ/xH31LsDVUrVm6fK2bRR2YkVpJCkp2ISWBE0cm4+fp1LUluFmB2GPMN6epz7Zvs3O7Zv/6m4V+lds61AxoXvdpDDokIZGHpf1g87dwn/8BtjiQWH5iyaz96iPv387cz59qVDtJwcbelzqlb+ikerivah9fRIbYOFDQCgnn8dRMLt12NPfTjY7KRXnxv77xcSntk5q606d+2Ybd13zxvmyT4CaPgqRT8jgXsQNgCwpj6vcUlkPase/cdwP8m1rEqbcil6TFsP4Xxzzoqy+HRWTixZtOTIT8fZBEDDk/nTmp3fH2ofjqPtPQobANhQr9e4STEfvFImXMt6CBe7v888N6M9K9+UN21GH+HC13Bp5efN36DlJNY+/PCIvy74a/sIWk+RmJDI8zY4Uq2h1SEa42LfTk5qFxbOJqyr00UKCmrNckZ52uzmvkFsQqHQFhfoSkrZRBVH/hZRp4st4aw6hCON0ki/mmU1jZenr7c/mzCSbADZ2RksJ+Lixb6nWsRSA1xsSYvMnDWT5ZyOP0NVDylx07Pbkmi+9Pg/5p/UWZZfXz1uYwKrv+hvwg+ZyH/pJElnfz7H8zbSjz8elZRYpq+//kZSYpk2fLpBUmKZvv12t6TEMh05ekxSIpuOnzotKbFMjvy5mC+/kJRYJke+/slDByUlluncufOSEtnkyKwcWaSNMRslJSRlZGSki5C1zXJGd++WSOqT1IRbhCRHGqVOW0SSnLiPWFYj7ctauop4AyDbhqQ+TY4s9j3eIo5s/CQ50nCO/LkG2CJOSfXaq+wb2jfmwJ0yIX/+wI7eIexurqnckPvjrrGRwbQYAACgEavPiKsKjJq/ICdMIzyT/J9OX89oLzyi/FRMgqlcFXR42hg8NgUAAE1APf86yGPoO/Ra+5voCDrJM+JygCZPX6nYnWZKOw2DeD7hLqsDAI1a/f8eF5zudKFi6OFKnpYEPsvz17WsjsKgyCg3JUOFO8+TQz84F4mamh0VPM30eobn+S8+k3SKqacqeNru1obnj2SyOgDQqCHiNkGZxYpz+QaebpeY8nernkxPKFGE7ang6XmPcTwfc5vVaYDIGcMTJ/U8xXpG8bzsaxBcQFtRSa5BeSLEeQAADhEXGpM8g+K7dD1P5EKQ52/XU4T7PF7V9fsKnp7WP8bz6C2ARo33e5FkOQk1gIjbgGxJVnx03cDThuwwmlkXb2A1AJxkd5ritZ/1PK0r6c7zrIbxCHuxwJQMFe6mfD39jP9QvmJToil9U34fzZB9B5xu3E+VvOvr4dT+PD9PtJFAtSDiNiDbb+v/fK2Sp61lLWlmwx/Yvp1vzNHKyP0svVT0IM+LQ04Tdui2foMokY2NZr5IMX39/SmKB2MreHreYxzPJ0pfIuIiW6/r516o4Gl9vj/N/O0q+hMaN3J6xx8VJOl0tunJwaZ0SY2IC/eo+GLF7RLhJrck8VvdAOAyZ7LNnhyMCe/C83+UsDpNQNOMuOS0iPfNkvR5USTPsxoAAACu1TQj7iEr3bMr0T1bT8i5Du+2JelR7UiaGXAQnYF1gJxYipO4BADqD3qVbZHcWjhb8ADP42m9avm90KznVqdnPbo3ihEEnG/MsUrNtxU8DU7qRTOknNUAgPpQzxGXjzyv9hu1KZEVEtbKXeyPEqu3Fs5kszrgLKSh/XZW8PSS+ySepy/fBoLfHyFpXUl3nidngQDQwNVzxM0v9z9aIrzNsbzwEBuqz8haOeHl5cV/olBWIbyyhya8cKCxK6sQrn1lE3ALf5O5XULSodtYTdDEaSsq+SkmSTsNg3iehIBGoZ4jbvzhz0Z4CdeyLZdeZUVG1sqJvwVF858oPJzan+fnnUOPGQC4Gj/ok4RehzpVoHfjp5gkbXdrw/Pnsqp3f+p0oel2IUmfF4TTzKF8VqGO1HPE7T37p2SdcC27u3SGuPfYWjkANFUkSvG3cHxW0JHnG/gRAL0OjdGSS5X8FiFJ6/P9aWbJhbq9clOSqMay9arsxIq3VX/6cDAbIpcTly9ZtGTJe0vUq+IVIWH0U7GBAcqV/pdp/qO0NmTTp3kxjUrxU7srbMLc4djYR6Ki2ESVK+49595SsglzH3ZRDiplf05Mdj4Sv1y+1Kd3XzYhsrC490/ZMmdq7byU21rJ/C1C9s+R8zWyAbEJcz+GXPBUCyuztLz84dT+tFBidkDBdP8kNiFy8cKFfv3l/wkXdz2uW9dubELEkRZxZLEdaRFVpdl5ZFLq7fCQdmxCodC7sQ3+6czet0tk1vZDQcpl3qYN6dsKmcXu7K1cF8jq2FjsU+Hsq/3s2fvN3+XPwdd2NPSq+JVkHGyRh273ku1mf9Yj6/U27KpqTm7vX7Uyf66nr2mxndUiEvv27h0/YQKbsMLaPuJIiziyjzi4AYjVZrEdaREJa7uJmCO7myNHm7puEQlrBzcx2T/nyD6iNxiGJvemhRLVPWq9UdD7XL7VfaT/gH5s2tnqM+Lqc2P//ULCMztntfVQ3Fgz4eRje+ktW2vlNOJ6bEgzNG8hTJsjG8GBEW40T86LN8idYJLdMn4sqyOx/ZsdTz41hU1UOV2oGHmogk2Y+3qw+6Q2LC+2a+feyY/b2b6PHTsxfPhQNiHyxEnh/cBsQoRsBOdHyy+27J/bnSY88MUmzJ2Ocu9nPIQm3FV0/V6+ztr+7pJ759Tp2NgH7e3eF85flN1YrbUIOb4XPu5O8+viDfMvy59g3prgTjYGwpEWycrMMhhM+9L132907dKZTSgUfn7+nl4akoncXyl7NHkuVPXZA+yQ7UiLkCszckFD8xIlk91VxlpObBG/nRWyx/dZ7VQfD2KLPeZopWxYcmQfEbcIubice0F+ka4/5h7RjOXFNn2xacaLM9iEFdb2kQEHK2VPFMYFq74dwr7aS2f0X4neisXxXbu0RFdYaHZPT7wBKJXKlq1kzjMcWWzZQwThSItIWNtNxBzZ3awtklhdt4iEtYObWHWPWkdGuT/oJ2TulCk67pWvs6q325xImXNxa6vR2j5CrtxOPCJ/sHUK+bXmGuIR6YfkLCfHFOmI9FXlAAAAjV19RlyCjzyf9W4POikZkZ6WAwA0bR9ZeUsMSayGU9EHhWja5T6A501DaEMdqOeIe+944qR+wEHhFUskvVT0IM+/hlE4AMD6W2IydTKdn7Vk0Ju9aWBrWUueP5Ti/D8HHCKui1wpMPyqZYnsRTyP9+YDNHnkxHro4Uqe5uT2phmccN9rEHEBAOpWfInhXL4pkVNtmvlF7rkkaMIQcQEAAFwBERcAAMAVEHEBAGRklAv3X3nadrcfz9f1uwChqULErS2DXnh1A0+73AfwfGN5uTYAWCo3KDbcFt4TQtMen3Y8/4fcyxMA7ELEra0ifeX8y6a0tawlz59Muyd2S32lKBkMPN8w3h8KAPcWbUVlRrnQRUGSzk3D8+SgVO8QcaG2hh+p9NpVQdPQ5N48/9jxBrCBA8A9pu9BRdieCpoezX2Q5+dfqP+LAETcRuZ0odnoYLvcB/C8Ah1dAAANWD1H3LITK1RK4f3Jar9R4jG5ePlTMQmsCIzOpwrvzedpq2h0MNHb+53mUL4pZWhLeD7hLqsAAAAOqueIm1/uf7REeH9yeeEhPmKBPjd21fIWwvi4+uxHthw4XsrKwfWm/FQx/jBLT+sf4/l/XcVNWgCA6qnniBt/+LMRXsK1bMulV1kRWSZtyqXoMcLobMrAOSvK4tNZOQAAQONVzyPSFycX5QX7kOB66t2Bv888xy5zk2I25U2b0UcY79pwaeXnzd+g5XR83BZ/v1J4X1dh2lw7L+U7KZto/gePR/b4mMag5pRluo+LtrIJc4kJie0jpOMCehqav9xiEpswF530+yDf0ySjVClfCYimhRITi24/WnaY5l/zedbgIQzLKiGuY22xHflqxCe5n9PMz9oHY8K70LzExpzdpco8knFwsf8naLrs2J/iOitCZ9yWG2jWkcXWqBT/zmaLbeOrrc6PMeiFP+FIiwQFtaYlVJ42u7lvEJtQKLTFBboSodsELeKUFpGQ3Y8krNWxttiOtAjftTVenr7eZqPoSzaA7OwMlhORXaQG2CIStVnbrwZOZzlzjiy2uI5EjRfJifuII7u27RaZOWsmm3a2eo64XNmJFW+r/vThYCHKkoj73NmHv5oqbHwNf0R6bUVl0G6ZliM+6O72elc2SHJk3Y9/Xvq4u9I4p92uHf986OHKc/kyX62645+vw4j0GJG+IY1I7+D457VpEfH45460iESNR6QnR33PnfJfTXzUcqRFJBrCiPTWdu3qtkhdkF9rrqHPjf1g3AayEonEX0/2DjGGW1LuG9o35oBQbsj9cdfYyGBaDAAAdmSUK7Ykm9Lp7EE8Tw+2UI/qM+KqAqPmL8gJ0wj3cYfkLCdn8eRK96mYBFO5KujwtDHDPFl9cFBwcSG5muFpYtFtnvcrzGaVwIVIi0Qn/S6beIv4F+S+d/Znnv61+QueH349ntYBsCvlrmLGuQqeYsK78PyFHFYH6kt9RlzCY+g7eoPwrHLWuz3o5DfREeJyOgnV0vpqzpSR63gaPf17ng+o6iNtpMf3lgXZT1am8UROJnieRDVWqeEJjssd+KejsskvhfVIe+jUge//wpNmVynPl9/GtQlAU1DPERfqi/quOz+gk2R2fE9tuMd3Ep9GPr2XJ3IywfNtrgvPVrjesB0X18383JRe3sTzinK8dQsATBBxG5DQ0jx+xUYSv4B70A0jlTRc+gp9eX6ZKRWU8zyr0SCNuLVX3Ln93tmfaWbh6Z9ZDYXCp7hkYICSJ7JB8rxa/lGeOuddLL+PPKbBPuJ87y7evWFeDE3rZm3i+dfX/shqQDXZibj83U/i5BU2D2+lqAsT15zjV2wk8Qu4Ya//wGqA88w6cpZ3pIvTGycusxpNWujpQHHnduD7v9BM8Po4VkOh6HkqITpqHU9kg+T5gFQtq+Rak9ad5zsISXwfGTr3AKvRpG1JFh6N5ukl90k8XxevgSvLL9Vl6Wgqzyvn+YoS+QeGa0mjkk9NifVvkxQz0d0r9Mh4ej9VnIp/mbI9RKPqvhxPvkHj1X5nAu9IF6esnzNZDYAGRqe3mhq7vheS/vXEetnU4WrTeQuSfMQVLm3Hpq6+W0IfaJJQBUatzNXp94fs8v6wYV7svnIuTnzVwh8LIpc1rAa41sN39vEOTHF6JuF3VqNBemfv2e2r9vG09f1dNPOX3fI//wcAsEE+4gqPCl9bQN85YFV49GvlbzbMn+7kXskRX7Xwx4LafP4bq+EYjUF41wFPyrwcnm/IT8Y2QK0PB/AOTHEa/HfhLVGUr4eynZcpKct0PM9quFxBfEH6sVSecs5m0ozycIP+kdVD38l3mJNyVgMA6oP9PvIbayY0yfu4h/KF99fwtNMwiOczylmd0Gvpcx5dx9NHs3bwfH09GduE9dsf97/j1vH00bQYnm+eXsQq3fOeSTD1EJAgyvMjbu1lNRSKbmcz+emmOJFyVgPg3haiMV1KkURO62mms3fdnt/bibj63Ng9+yYKw/iI7uOWJK9pAm+l+CPb8FWK8MY4mra7teH5cpmXfwE0CEPeO817CEgQ5fnQ04GsBgDY88Q7e/jlE0nktJ5mJv7PLlajbti/xq3s3t1O97JrLblxi5/Xi9Pzv9ftmgIAsLTwtLT3nqY3b95iNcBJAjK0X/9nD08LXvuS5x852zjey2Yn4qoCo4Z5vCEeK74unHp34JunqnpyjfivkiQj1RPNvjrLz+vFKWBLHb5+GgBAVusNceKue54yTqWxGuAkSoMy82Q6T6HpJTxflq9jlRo2KxHXkLs+KojGvKHLLrwcYbqJS5Jz7+OS4Lpf/yibqCI7Uj0ANGH9rl6XdFzR9Gyy6RZ1I9UiI1XypWgKz0llNRSK/h6Vkk9pmlCOyN10WIm4ysDZsdnie7fi5MT7uPrc2P/sGf63sT5suorsSPUA0IRFrb8s6biiKWCHzFinjcuzqy9IvhRNU1edYzUUii6fnZF8StOo2ffEyz3uEfbv40olxXysdtrPcLMv3xz83mA2IdJ79k/0ca3dpTPquk8bAGrsYoEwHClPb/i+wPO7cW3WUBkMCv6mTJLIlTTPB1fihYJ1qBoj0p96d+DQZRcU3ZYlX7L3U10HVY08XyYejt6c+CM6Iv2HLT7wypG5xPbvH9RxbSTNJ72dkPNTBs2Lqf3VPWP70/znBeHr841DgVs4EXZZpRSeEddqi28+/CstlBj0/oMVI9kzzYOTetGMxOyAgun+STS/4lpzmpHw8HL/nw5ZNG9tsX0ifDt/3Z3mbSz2qfArNON+RPnzX0y/cxXr9GNPX19vkinLz7066gYtlAidG976ZePY7grFQ7d7yb7O5lmPrNfbsAPqnNzessNW9/RVrgtkb0x0pEUyNqalrGWrS6LHoc4eAcKzuI60iKrS7DwyKfV2eEg7NqFQ6N3Y97n+xK93bxfTvFiLh1qH/5ONWGVtsZu18+76bU+at7HYfX6+n25ITmyRX6MulBeYPfRARTzVsfnbbKz1W3PjCy7I/GJYvI/k/TMr4RuZR3uq2yJX3HvOvSX/g4oPuygHlcq8MvNwbOwjUVFsQsRZLeLgBiC2b+/e8ROkY6SXlpc/nMpWhYR417bWIuLFttoiPZp33NSF5rNXpSd/KXN54eBR68eQC55q4TjpyGLrDYZfBsn/OFu8sd2Yeq0oQeZ1nuKvJvHL5Ut9evdlE1bIbgAuPmrZbpH+A/qxaWezH3FJzPMc9leS2fDphh99R5MASctrj4XwKvNP6mhk1efG/vuFhGd2ziJx/caaCScf20tv5dKIuzLkX56pMr1MbUaEjD8ymeZPzDn62/prNC+maal5MfNlml8Xb5h/WX5ol1sT3OkpRcap9D1DvjWWST26d1zY+HCS0VZUBu2W/znRB93dXu/KDkb/7bhZ+4fMSzPIgTLqa3Yb+9CTBxJ3/EHzYv73BUyNm0bzH103/Pma/GKXPu6uNB5qEnclHHr8e2OZ1OM/Pxk0sBXJaG8V/jdyMy2UGLZxZNeXutG8384K2W13VjvVx4PYcW3o4cpz+TJr4KEg5YER7HG2k68ei1stc4NAHeAxPW8mzV9fG3d83hGal5iW9KJ3mHDrIfNMxu4Hd9BCCd4iWZlZBnIOX+X67ze6dunMJsg38vP39BK2n22dviqML6CFYg61SJeAqddZi1xccu7CYlPfoNjLJXNUnsIaSNqTeHDSflooMen0lFYPtCaZokTt1ogvaaHEsPUju85iLRIT8GlZgczrVbu/3nPwqmE0v3fErvRjphuEXPDwkAlH2T5yav7xax/JnLt4+HtE51e1yIa447PlW+TZhBd82vuSDLnGfTBW/i27Xw92n8SOgWZ27dw7+XFpeCO+7rql4HeZAQnaT+kwavsYmo+d+oPsiYJfpP/TN58jmdISXWGhWbOKNwClUtmyFTsvEdv0xaYZL85gE1XulCk67pX/aqt6u82JZLv2580/lR21otsrPYZ8Mpzm943clXZUpkVaDQmedOIJmrfWIiTiTs+fRfObEhVzL8gv0vXH3COaCRlHWkSv02/0XGssk+q/eGC/RQNp/utuWwp+s9MiEseOnRg+fCibsEJ2A0jel/TDhO/YhLmJJ59oPTiYZIqTi7aEf0ELJYZ8PLzbq+wNiZH7K2+XyByRxEctay3S8sHgyadYi9QFs5NBM1UPT/FXK78c5eThQgYvPUfnXHr8HzTckuhuNiJ91Uj1AAAAjZ31iKtQ9HhA6Dd47mHW6VF3PIa+Q69uLUekl32xMwAAQKNjPeIqA+k16NT9g+kvglg5AMA9QK0U7ozwNLHoNs8H6vB4EdSErWtcisbd4l+mvNF39tanw/FzHQl1mV78oplln23i+ccuNI7XoACAJZ+0oikj1/E0evr3PN/zeAKrBFAd9iMuxUboM+hTRu7DiPRi7pUK8Ytm/PeX83xR4j0xvlC3y6YXF5DzDJ4Pu3Cd1QAAAMcjLucx9J2mMZJBI+VTWjEwQMnTxKLbPM9quNy4b3/nv9Yn5xk8P3HPTVYDAMBV/vYf0/uWv1z+Lc+/9L3ppzH1xX7E1efGvhGoUdXZWx6hWnrv/iU6ah1Po6d/z/OGcjs/9KqBwYHy97G6N5P/QRQAQD27XMnft1xwIZvn76beZRXqj72Ia8hd/+zNJ1OF/mSecI1773hm0mf83pX4Plbv9adYDQAAcIydiKvPu1jQuzfiKwAAQC3Zibiq5v1a6m7ekXmhCgAAAFSDvV5lZeBL/6PY5e20oQsAAKBOaVTyCeqd/UY4teHj+Z1LtoeYHp7Ck1MAAA1T2I3Mfz2xXjb1PoufEdcze/dxc2OPl63UX1tAf4xbR09OnXp34JunzAbfKDuxgkb3p2KwiQAAQFNQ/x0NJLju17OhWigS5lctbyGMj6vPfmTLAVxPAwBAE2An4qoCo96aeExyAepEJLj+Z8/wv40VBmLjVNqUS9FjhPHylIFzVpTFp7NyAACAxsvO+LgkIr4VOe6jPLOIq2k35+AN53QsZ/605vcH591/3nxE+qSYTXnTZvQRJg2XVn7e/A3x+LjWRqQvDdF5LRYG7CQqtpe7HZR7RYNKoVzLBtP/weORPT7yY/2uzo8x6IV/rrqqrlwlM0Q24TbfW99DWC1CzbnyZyS6yZ6eY9nq9Vio1GXpaF6scrTS/Un2xa0ttkNfjVirVqqEN085stiaHK/SBTKjwxKGFzSqYexPGOaWKeQ2EPFilyzWyo5YXN0W0R9XKr+UWUWC6ny1oCBhuFkuT5vd3DeITSgU2uICXYnQbVKbFtG01JQtY+UNsEW8l2tkBxL3ifAtXsC+ci1bxHO5v65FiZAxNH+5xSRaKBGd9PsgX5kxxhMTEttHyIzB6ZQW0Xh5+nqbjdku2QCys2UGtJddJBu7dn3tIy44ajmy2OI6ErJr8mftg3ktjIP3Gl27mNG9H9tJHy07TDO1XGzntsjMWWyIaKezPyJ9HUqKee7sw19NbVd2QhpxaTnJNvwR6Su05Zv8NtBCiYFL7++zsD/NO2tEelvjn5fOVRmfR3TiiPSfB2woL5DZxMXjn+8e+m3mSZmOCHGLYER6jEjPNZYR6W2Mfz5szciuc6v2kQY2In32ucydg7Yby6RG7Xys/WRhOFQXj0j/0XXDn6/JH2yzJyl93YV9xIkj0n/RaqPsqdt9s7sPXTeC5hvWiPR0ZHg2YY0hd+2ja2pzk/XUho+3Ph2uUqo8h/111RAN77vW+4b2jTkg/AjYkPvjrrGRwqoGAABo3OQjrsfQd5bdnW/jV0AkJKv9n9asm1ebvmU6DiBJpcf/Mf+kjlzj0kivCoyavyAnTKNSqYIOTxtTR2+8euRs/Nb3d/H05eJveD4gQ6ZHDgCgfvkUlzxZmcZTdNLvPO9TlMUqQQNm9cmpzvP2Fv8yRfwzXHEKPTK+vPAQ7eytPRLgaZcyyXwTLXR6kAwNxnSyLpTl63LOZvJUcDWP55WGehuHBwDAmp5nE0Y+vZengX86yvOeWpl7bdDQ2HpWmY+Ja5my3mU95gAAAOAIWxEXAAAAnAURFwBqrkNK3ntnf+Zp2WebeP6BBPyUHsAMIi4A1FxZYVng+7/w5L+/nOdLs/G6OAAziLgAcM+5Uyb8tpWn09mDeD5D/hULAE5gJeIactdHBUmeT+YJYwcBQKN2IUd4lQRPMeFdeP4P4VVaAHXCSsRVBs6OzaaPJe/7v7lHS0xPKVfkHPx7z34RuDYGAACoDjuRU58b+2v28+J3UKgCo7qNuJRQf6+GBAAAaIzsRFxV834tdTeFFy5yhtz0lPtxjQsAAFAt9iKnMvD5p9KEFy7y+7iqoCtPT6Mv+q+9G2sm0NlKXuNcVjUivdpv1KZEVggAANB42b9W5S9c5Mk0yE8tJcUsabGaznNGxvvip7Hyy/3pzWMnvksSAACgHtVr73B4NB2Sz1L84c9GeAnXuC2XygzxBgAA0OjYj7i8g5d2/N5YM8H+QH6Oq/oZ0sGhK8XPZ/We/VOyTrjG3V06A73KAADQBLgtWryIZWUZcmP+nfrxsZ3/mtl+d0bHKd39Wwyc5nNwYXr/ceHurEqtKL36v/g2WQb91tfF8/Tw9/ATRilWtPbI3Vx0/5h2wsTRI0eJMR6j1SUyf9stSFPaT5eWmkZS6rbUksRi9oGISq2qjFLSOik/3NGelxmQnDCMK8nMzRfq3E3PjclkpeZa9AtK8RDmk5adkb4hhZWaU3Z2Lwwuon8ufdOdyrsyYzK7tfa4272U1snckym72GpfddmQSlon43iG1cWe6Jaelk7qlF/UpRy6w0rNVT7rlpOTI8wqPT7zyxxWaq4yxMAXO/OLNL1O5sF0ry7NCtppaZ2sbRm6TJkfaItbJGVriuxXc9OYWuTO97ftt0ix/RbR5hZp87U8pWdmqCpVfDIzO5P+ucwt6eWFMi87cKRF3Jq5lQ/T0zq2WmSSO22Rsgul1lpE/5w7a5FU6y0SamqRjC9SZVvEJ9w3L6KQ1sncmaVLu8s+EBG3iPaHgvy4PPaBiMpT1CL7rbaIYnyp/RbpX7WPmKfz53729PSSFJKUuTlNvkWCRS2y20qLeLvTFsnKyirKs7oBFOZrU9PJASLtenmrA/IrW/GAslJ/5zKpk5py02qLtBPvI/ItovdRmhb7W/kWcfdXlw4qp3Xyj+YWXJEZ/t3N083UIvust8gE1iJ3itKstUjQgJa0RVIz0qwdtVRd1fyrZW/NKJMbbF/cIpIUF3fVoFdICg9naS6Uyo+6Orn0Cq1Tdt76PvI820dstIg+TGHaRzbJt4jBT2W3RdQBQouEhLRh085m5xpXn3cxS9PJWc9JSYjHvY/0vR1f9RJWfW7sB+M20AekE3892TvE7LaxUiM/lF4zH4/+A/rR1KpTECs1p/JQ8Trte4SzUgu9Oj9A69yn6cSKLDTvGkjr9O3aixVZCGkbTOuQ5OErP5aWX5APr+Mb6M1KzZFdjtcJDm7FSi3079WX1vGPDGBFFnr4dKF1ekQMYkUWOgyMoHVIYkUWfAN8eR2Nv/xXE7dI6/taslIJpZLX6dDb6siMvEW6eXVmRRZ4i7SNCA1tH8JTYIvm4snu3bvTau4a+XNGR1pE3UzN69hqkZ59aJ2Azs1ZkQXyjWidnpH3syILHfqZWkSpsLL9Bzfjdby85fdYUs7rkPqs1ByZP69D/i4rtUCWltax0SLkW/NZiVPnLvdJSmgia5X9S3OkFXgd0jqs1BxpTVqBtK+4uUkSbwBk26DVQloYz+jldO3AGpdsdazIAtlWaR2SyDbMSs2RbZ7XIfsCKzVH9h1eh+xTrNQCr0P2TVZkgezRtA7Zx1mRBXJkYLPq1ZcVWSDbM6szoB858rBSc+IWkaROndgRRpyGBzfj4/iSNLHoNs93696D1iH7L5u7BXIcpnVstAg5ntM6JJHjPCs1R+ICr2OtRciBmnzKJuqAnYirCozqGbRZ/EyT5S90a8xj6Dtv3ZxKu6wXNls1oz2LwaYR6ZWqITnL8eQUAEDj1WlXHB/Hl6TR07/neXXFvTUYuf37uGNmPiGMS99+xtanw0kI9O6zY/B7g9lntTZ46Tn6rDIfiF4yIj0G4gUAgKbBfsSVjEtfkrzGKRe4AAAA9xR793FFt1QBAACgxuzdx23ez6eiAm9RBgAAqCV717h5F3879yZ9GQVPGK0PAACguuxd45rfxMWtXAAAgJqx/+QUAAAA1J79iFu3b3kEAAC4N9iLuIbczd+0EV5xnLjJw0t4R0/neXsl4/wAAACAXfafnKq7tzwCAADcO+w/OVV3b3kEAKgXwcWFPX2VPCnzcnheY2B1AJzO/n3cOn3L4401E8Q3iTnJzWMAACdqcz1vzqPrePpo1g6eb/tbBqsE4Gz2I24dvuUxKWZJi9V0tuJ7w+QyetXyFsLNY332I1sO4J4xAAA0Afbu4+bGfqz+sK5iXnj0V1PbsbyISptyKXqMcPNYGThnRRkfxQ8AAKDxUpLrS5a1ggTdtyLHfZRXrui2LPnSAic/RWXIXT+q89zDufNP6j4cXDU6ZlLMprxpM/oIk4ZLKz9v/gYdsG/JoiVL3lvyYYsPvHJkrrJLQ3Rei9kAkxXby90Oyt2NUSmUa9kX0B9XKr/U0bzUWrVSJYwhpbqqrlwlM/w14TbfW99DGD3boDco5soMo03oJnt6jmWr12OhUpcl8+cqRyvdn2Rf3NpiO/TViOostibHq3SBlXHUX9CohrE/YZhbppDbQMSLXbJY65mqoXmx+mqRoKDWtITK02Y39zWNl6wtLtCVCKeQtWkRTUtN2TJW3gBbxHu5pihBS/NiPhG+xQvYV65li3gu99e1KCEZR76aRGJCYvsImTE4ndIiGi9PX29/WkhJNoDsbKHTuJa7dgPcR6rVIja+miOLLa4jIdu4pftVml1WrtucdLB1bovMnDWTTTub/YhrkhQzsePcfZW6KZ/fomPqOdH+f77iO381669Oinnu7MP08vfGmgknH9srjrgrQ/4lu6bajAgZf2QyzZ+Yc/S39ddoXozsli9mvkzzcZ9cPfnaMZqXmJb0oneYMPB1xqn0PUO+pYUSj+4dFzZeGNO+Qlu+yW8DLZQYuPT+Pgv70/x/O27W/lFI82IRT3WM+vpRmj/05IHEHX/QvJj/fQFT46bR/MUl5y4sPkfzEi+XzlVphE6LxF0Jhx7/nhZKPP7zk0EDhRHUtbcK/xu5mRZKDNs4sutL3Wj+84AN5QUym3j313sOXjWM5ncP/TbzpExHhLhFTr56LG71VZoXUwd4TM9jG/f1tXHH5x2heQneIplnMnY/uIMWSvAWycrMMhhMR67rv9/o2sU0arqfn7+nl7D9bOv0VWG8TIRzqEW6BEy97kCLlMxRGcf0TtqTeHDSflooMen0lFYPCKcIRYnarRFf0kKJYetHdp3FWiQm4NOyApmhRcQtsnfErvRjqTQvFjw8ZMJR1iKn5h+/9tGvNC/m4e8RnV/VIhvijs+Wb5FnE17waS+EChstMnr32PCJMpF11869kx+fwCZEvu66peD3fDYh0n5Kh1Hbx9B87NQfEr65RfNifpH+T998jmRKS3SFhWbNKt4AlEply1YtSSZ5X9IPE76jhRK8RYqTi7aEf0ELJYatGdl1btU+0vzT8nyZFun2So8hnwyn+X0jd6UdlWmRVkOCJ514guattYjaXz09fxbNX/8s7vjL8i3yTPzzvh39SCb7XObOQdtpocSonY+1nywcuvU6/UbPtbRQov/igf0WDaT5r7ttKfjNTotIHDt2YvjwoWyiyi/LLpx79yybMDejcJa7rxAFbbTIxJNPtB4cTDI2WmTIx8O7vcqGdv2i1UbZU7f7Zncfum4EzVtrkZYPBk8+xVqkLti/j2sSHv3BR1Hk//v+3z+d0s9Mx5+n+Ujf27z3WO8b2jfmgDBgkSH3x11jI4VVDQAA0Lg5FHH5k8MLm61y4sNTHkPfeevmVD5nciFLY7AqMGr+gpwwjUqlCjo8bQx+iQQAAE2A/Sen3gjUhB4ZT58odnpn8uCl58RzJjGYZ+roLwIAANQLOxGX/jQo613WPw4AAAA1YzXi0hEL6DUu7fjlCePjAgAAVJfViNt53t5voiMwPi4AAIBTOPTkFAAAANSSfMSV7UzmCb3KAAAA1SUfcWU7k3lCrzIAAEB1oVcZAADAFexHXMnAefQZZvoRAAAAOMhexDXkbv6mjTBwXuImDy93UtB53l7xyHoAAHYYFK/9rOfpq8IePH9I5q29AE2WnYirz7uYpenk5PGCxJJiJrp78Qtojl9Yq/1GbUpkhQDQGOn1ig239Tzt8WnH89fT5UbLAWii7ERcVWBUz6DN4itafW7sr9nPO+XJKTKrD14pW323xHLk+fxy/6Ok2KAvLzxEBw4CAABo1Ozfxx0z84ntIRpV+xlbnw4nF53efXYMfm8w+6x2KuLO31k4nY48r3nOM0K0LPGHPxvhJVzjtlwqM8QbAABAo2M/4kp+KeTEnwZ5DH2HjkJfdmLF5cjnxX3XvWf/JNw8Nuh3l85ArzIAADQBbosWL2LZenJjzYTuv73y43Nt2LSRh7+HnzCSt6K1R+7movvHtBMmjh45SozxGK0uEZ7hknAL0pT206WlppGUui21JLGYfSCiUqsqo5S0TsoPd7TnZQYkJwzjSjJz84U6d9NzYzJZqbkW/YJSPIT5pGVnpG9IYaXmlJ3dC4OL6J9L33Sn8m4l+0DErbXH3e6ltE7mnkzZxVb7qsuGVNI6GcczrC72RLf0tHRSp/yiLuXQHVZqrvJZt5ycHGFW6fGZX+awUnOVIQa+2JlfpOl1evaBiFeXZgXttLRO1rYMXabMo3TiFknZmiL71dw0pha58/1t+y1SbL9FtLlF2nwtT+mZGapKFZ/MzM6kfy5zS3p5ocxg+460iFszt/JhelrHVotMcqctUnah1FqL6J9zZy2Sar1FQk0tkvFFqmyL+IT75kUU0jqZO7N0aXfZByLiFtH+UJAfl8c+EFF5ilpkv9UWUYwvtd8i/VmLpKenbSwQxni31L48v3XudfrnMjenybdIsKhFdltpEW932iJZWVlFeVY3gMJ8bWo6OUCklZ233yKpKTettkg78T4i3yJ6H6Vpsb+VbxF3f3XpoHJaJ/9obsEVmQfJ3DzdTC2yz3qLTGAtcqcozVqLBA1oSVskNSPN2lFL1VXNv1r21owyucH2xS0iSXFxVw16haQw/Wi61cV+XM32ERst8rz9FtGHKUz7yCb5FjH4qey2iDpAaJGQELN45ET2rnENueujguhDTELqvlwYKN55SLhd2GyVZGwi4f7uuA30DyX+erJ3iHAdzCk1SpYz18zHo/+AfjS16hTESs2pPFS8Tvse4azUQq/OD9A692k6sSILzbsG0jp9u/ZiRRZC2gbTOiR5+GpYqTm/IB9exzfQm5WaI7scrxMc3IqVWujfqy+t4x8ZwIos9PDpQuv0iBjEiix0GBhB65DEiiz4BvjyOhp/+a8mbpHW97VkpRJKJa/TobfVkRl5i3Tz6syKLPAWaRsRGto+hKfAFs3Fk927d6fV3DUy522EIy2ibqbmdWy1SM8+tE5A5+asyAL5RrROz8j7WZGFDv1MLaJUWNn+g5vxOl7e8s86knJeh9RnpebI/Hkd8ndZqQWytLSOjRYh35rW6dvX6obUOZS1GklkrbJSc6QVeB3SOqzUHGlNWoG0r7i5SRJvAGTboNXI1sL+pQXeImSrY0UWyLZK65BEtmFWao5s87wO2RdYqTmy7/A6ZJ9ipRZ4HbJvsiILZI+mdcg+zooskCMDm1WvvqzIAtmeWZ0B/ciRh5WaE7eIJHXqxI4w4kSOhOxfWiDHT1rHRouQ4zCtY6NFyPGc1iGJHOdZqTkSF3gday1CDtTkUzZRB2xG3KSYiepQ9afZvEtZvz/klWZeTuvmTYr58+uxO6Z3pOH8zVPl0hHplaohOcvx5BQAADQBtiLu/m1n/1JUYhbwwqN3Ze7NXH2KTdZSePSeihIezj8crLYckR5D8wIAQNNgNeJa+xWQ5e+FAAAAwC5793EBAADAGRBxAQAAXMFWxE399CH2iLJ5mvIxXswGAABQPVYjro0hcjE+LgAAQHWhVxkAAMAVEHEBoI7p9dFJv8umSfHJrA7APQARFwDqWKVh4J+OyqbsC/LvIwRokhBxAQAAXMFOxNXnxr4RqBE/qOwVNg+vvwAAAKgumxHXkLv+2ZtPppo9sezkB5WTYia6e5FA/lRMAisxKjuxggZ4STkAAEAjZSvi6vMuFvTuXXc/BBLGCHqlbPXdEr0++5EtB/ilMylftbyFMD6ueTkAAEDjZSviqpr3a6m76dzh+cQq4s7fWThdGIheGah5zjOiallU2pRL0WNo+ZwVZfHprBwAAKDxUuoNMiP3miTFfByZ11v7Zp2+8qLsxIq3VX/6cHDV6JhJMZvyps3oI0waLq38vPkbdPyiJYuWLHlvyYctPvDKkVma0hCd12I2wGTF9nK3g3IvxlIplGvZsIj640rllzqal1qrVqqEMS9VV9WVq2SGvybc5nvrewijZxv0BsVcmWG0Cd1kT8+xbPV6LFTqsmT+XOVopfuT7ItbW2yHvhpRncXW5HiVLrAyjvoLGtUw9icMc8sUchuIeLFLFms9U2WGyK2vFgkKMhv8PE+b3dzXNF6ytrhAVyJ0m9SmRTQtNWXLWHkDbBHv5ZqiBC3Ni/lE+BYvYF+5li3iudxf16KEZGq5j4gX2yktovHy9PX2p4WUZAPIzs4g/63lYjfAfaQuWsTaYovrSCQmJLaPkA6wWrpfpdllpa/SSQdb57bIzFkz2bSz2Ym4p94dOHTnE6+nLf4oj31PTbs5B28481bujTUThuQsNxuVLynmubMPfzW1HcmST08+tlcccVeG/Et2TbUZETL+yGSaPzHn6G/rr9G8GNktX8x8mebjPrl68rVjNC8xLelF7zBh4OuMU+l7hnxLCyUe3TsubLwwpn2FtnyT3wZaKDFw6f19Fvan+f923Kz9o5DmxSKe6hj19aM0f+jJA4k7/qB5Mf/7AqbGTaP5i0vOXVh8juYlXi6dq9IIHQWJuxIOPf49LZR4/OcngwYKI6hrbxX+N3IzLZQYtnFk15e60fznARvKC2Q28e6v9xy8ahjN7x76beZJmY4IcYucfPVY3OqrNC+mDvCYnsc27utr447PO0LzErxFMs9k7H5wBy2U4C2SlZllMJiOXNd/v9G1i2nUdD8/f08vYfvZ1umrwniZCOdQi3QJmHrdgRYpmaMyjumdtCfx4KT9tFBi0ukprR4QThGKErVbI76khRLD1o/sOou1SEzAp2UFMv1O4hbZO2JX+rFUmhcLHh4y4ShrkVPzj1/76FeaF/Pw94jOr2qRDXHHZ8u3yLMJL/i0F0KFjRYZvXts+ERh19WXVm70WkcLJfovHthv0UCa/7rrloLf82lerP2UDqO2j6H52Kk/JHxzi+bF/CL9n775HMmUlugKC82aVbwBKJXKlq1akkzyvqQfJnxHCyV4ixQnF20J/4IWSgxbM7Lr3Kp9pPmn5fkyLdLtlR5DPhlO8/tG7ko7KtMirYYETzrxBM1baxG1v3p6/iyav/5Z3PGX5VvkmfjnfTv6kUz2ucydg7bTQolROx9rP1kYDlWv02/0XEsLJcxapNuWgt/stIjEsWMnhg8fyiaq/LLswrl3z7IJczMKZ7n7ClHQRotMPPlE68HCmPY2WmTIx8O7vcqCyBetNsqeut03u/vQdSNo3lqLtHwwePIp1iJ1weZ93NzY42Ur9dcWiF/36Nwnp0hAXdhslWQQXL1vaN+YA0JvtiH3x11jI4VVDQAA0LjZirh1Linmz6/H7pjekT6W/Oap8rITK56KSVAFRs1fkBOmUalUQYenjanTDm0AAADXsPnkVGDUWxOPkUDIpp0uPHpPRQm/ev5wsNpj6DvfRAudHiRDC+kkAABAY2enV/kvExetGoI3YAAAANSWnWtcywH7MFQfAABADdTrfVwAAIB7hr2IW/UWRvQqAwAA1IbNiGvI/ezfitV3SypyDi7/ywmhVzlxU8Tj0ehVBgAAqC6bT07lXczSdBLetsiFR38Q+gWucQEAAKrL5pNTVe9VrusXLAMAADR5NnuVlYHPP5XWKXLecV3g0K7bhVdSKFXRZa+gVxkAAKC67Dw55TH0HfpzoM7z9tJfB0neyAgAAACOsBNx65whd31UkOVrrfiI9Gq/UZsSWSEAAEDjZSfi8sj3VEwCmbyxZgLNOEdSzER1qPrF93s3YwVcfrn/0RLhkrq88BAdOAgAAKBRsxlxDbmbv2mTrBN+FOTh5U4KOs/bOyPjfac9q2x8r/KMETLLEH/4sxFeQqRvuVRmiDcAAIBGx1bElfl1kKv0nv2TEOkN+t2lM9CrDAAATYDbosWLWNaC0qtD4aXl6f3HhRdf/jYlYkp3f31u7M6D/ac9JowV7zQFl38p7dk3WBi4m/Pw9/AzFrT2yN1cdP+YdsLE0SNHiTEeo9UlwgW3hFuQprSfLi01jaTUbaklicXsAxGVWlUZpaR1Un64oz0vMyA5YRhXkpmbL9S5m54bk8lKzbXoF5TiIcwnLTsjfUMKKzWn7OxeGFxE/1z6pjuVdyvZByJurT3udi+ldTL3ZMouttpXXTakktbJOJ5hdbEnuqWnpZM65Rd1KYfusFJzlc+65eTkCLNKj8/8MoeVmqsMMfDFzvwiTa/Tsw9EvLo0K2inpXWytmXoMmX6PcQtkrI1RfaruWlMLXLn+9v2W6TYfotoc4u0+Vqe0jMzVJUqPpmZnUn/XOaW9PJCmXGxHGkRt2Zu5cP0tI6tFpnkTluk7EKptRbRP+fOWiTVeouEmlok44tU2RbxCffNiyikdTJ3ZunS7rIPRMQtov2hID8uj30govIUtch+qy2iGF9qv0X6sxZJzUi3to+ouqpNG9vmNPkWCRa1yG4rLeLtTlskKyurKM/qBlCYr01NJwuUVnbefoukpty02iLtxPuIfIvofZSmxf5WvkXc/dWlg8ppnfyjuQVXZIZ/d/N0M7XIPustMoG1yJ2iNGstEjSgZVWLpDnSItlbM8rkBtsXt4gkxcVdNegVksL0o+lWF/txNdtHbLTI8/ZbRB+mMO0jm+RbxOCnstsi6gChRUJC2rBpZ7NzH3fMzCe2h2hU7WdsfTpcpVR599kx+L3B7LM6Q+L6B+M20J//Jv56sneI2ljMKDVKljPXzMej/4B+NLXqFMRKzak8VLxO+x7hrNRCr84P0Dr3aTqxIgvNuwbSOn279mJFFkLaBtM6JHn4alipOb8gH17HN9CblZojuxyvExzcipVa6N+rL63jHxnAiiz08OlC6/SIGMSKLHQYGEHrkMSKLPgG+PI6Gn/5ryZukdb3tWSlEkolr9Oht9WRGXmLdPPqzIos8BZpGxEa2j6Ep8AWzcWT3bt3p9XcNTLnbYQjLaJupuZ1bLVIzz60TkDn5qzIAvlGtE7PyPtZkYUO/UwtolRY2f6Dm/E6Xt7yHVOknNch9VmpOTJ/Xof8XVZqgSwtrWOjRci3ZrPq2YcVWSBrj9UZ0I+sVVZqjrQCr0Nah5WaI61JK5D2FTc3SeINgGwbtBrZWti/tMBbhGx1rMgC2VZpHZLINsxKzZFtntch+wIrNUf2HV6H7FOs1AKvQ/ZNVmSB7NG0DtnHWZEFcmRgs+rVlxVZELcIOfKwUnPiFpGkTp3YEUacyJGQ/UsL5PhJ69hoEXIcpnVstAg5ntM6JJHjPCs1R+ICr2OtRciBmnzKJuqAnYgrGT6orgcOko5Ir1QNyVmOJ6cAAKAJsBNxXSE8ekYfdm5rOSI9fv4LANViMCgMelMSSkR5gHpkNeLqc2PfCBTGoheeFhaNIGT521kAgIbjWI7v0jg3nr4pv4/nDSQaA9QfKxHXkLv+2ZtPpgr9ySkj96nGpq6+W0LyFTkH2y77HC9YBgAAqC75iKvPu1jQuze9ZevebcDycSPob4RUgVHdRlxKQOcMAABANTWA+7gAAAD3AERcAAAAV7AacVM/fYg+KuXeYvSC94fSPElTPsajBwAAANUmH3ElP8MVp7r+SS4AAECThF5lAAAAV0DEBYAmpefZhMe2n5FNeAkG1C9EXAAAqKGPrhueOKnn6bOCjjTz2s84u5FR3xHXkLs+KsjyPVaSkfABAKABupRv+C5dz9PWspY0cyAbz9jKqNeImxQzUR2qfvH93uajmOhzY1ctbyGMj6vPfmTLAacNgA8AAFB/6jXihkfvqSiZMUK6DCptyqXoMcJbrpSBc1aUxaezcgAAgMZLqa/3ZwmSYjblTePDBwlEJYZLKz9v/gYdsG/JoiVL3lvyYYsPvHJkfp9UGqLzWswGmKzYXu52UK5PQ6VQrmXDIuqPK5Vf6mheaq1aqRLGvFRdVVeukhn+mnCb763vIXSGG/QGxVz50R10kz09x7LV67FQqcuS+XOVo5XuT7Lvbm2xHfpqRHUWW5PjVbrAyjjqL2hUw9ifMMwtU8htIOLFLlms9UyVGSK3vlokKKg1LaHytNnNfU3jJWuLC3QlQrdJbVpE01JTtoyVN8AW8V6uKUrQ0ryYT4Rv8QL2lWvZIp7L/XUtSkimlvuIeLGd0iIaL0/lXa/AS/I/YSwbrc/OziCZWi52A9xH6qJFrC22uM4PHo/s8WlH82LKMt3HRVtpvnS/SrPLSl+lkw62zm2RmbNmsmlna6AR97mzD381VWjFG2smnHxsrzjirgz5l+yaajMiZPyRyTR/Ys7R39Zfo3kxslu+mPkyzcd9cvXka8doXmJa0oveYcLA1xmn0vcM+ZYWSjy6d1zYeGFM+wpt+Sa/DbRQYuDS+/ss7E/z/+24WftHIc2LRTzVMerrR2n+0JMHEnf8QfNi/vcFTI2bRvMXl5y7sPgczUu8XDpXpRE6DBJ3JRx6/HtaKPH4z08GDRRGUNfeKvxv5GZaKDFs48iuL3Wj+c8DNpQXyGzi3V/vOXjVMJrfPfTbzJMyHRHiFjn56rG41VdpXkwd4DE9j23c19fGHZ93hOYleItknsnY/eAOWijBWyQrM0s8RMz132907WIaNd3Pz9/TS9h+tnX6qjBeJsI51CJdAqZed6BFSuaojGN6J+1JPDhpPy2UmHR6SqsHhFOEokTt1ogvaaHEsPUju85iLRIT8GlZgcxYIuIW2TtiV/qxVJoXCx4eMuEoa5FT849f++hXmhfz8PeIzq9qkQ1xx2fLt8izCS/4tBdChY0WGb17bPhEYdfVl1Zu9FpHCyX6Lx7Yb9FAmv+665aC3/NpXqz9lA6jto+h+dipPyR8c4vmxfwi/Z+++RzJlJboErfe+uOc/PMf/f82sHUbYftP3pf0w4TvaKEEb5Hi5KIt4V/QQolha0Z2nVu1jzT/tDxfpkW6vdJjyCfDaX7fyF1pR2VapNWQ4EknnqB5ay2i9ldPz59F89c/izv+snyLPBP/vG9HP5LJPpe5c9B2Wigxaudj7ScLw6HqdfqNnmtpoYRZi3TbUvCbnRZ56Yz+qxSZINLOSxk/lg1o/8uyC+fePUvzEjMKZ7n7Cgd/Gy0y8eQTrQcLY9rbaJEhHw/v9iob2vWLVhtlT93um9196LoRNG+tRVo+GDz5FGuRulDfT07J0fuG9o05IIxQZMj9cdfYSGFVAwBAg+NdnPdkZRpPE4tu08zQykxWA0QaVsQtO7HiqZgEVWDU/AU5YRqVShV0eNoYvOIKAKBhmrTu/Min9/I0evr3NDPmzcOsBog0gIgbHs27lD2GvvNNtNDpQTL0pZJ0EgAAoLFriL3KAAAATQ8iLgAAgCsg4gIAALgCIi4AAIArIOICAAC4AiIuAACAKyDiAgAAuAIiLgAAgCsg4gIAALhCPUdcayPP83K136hNiawQAACg8arPiGtj5Pn8cv+jJcJbHssLD9GBgwAcZDAYdmS14Omb8vt4PkGLl3QDQL2pz4hrY+T5+MOfjfASrnFbLpUZ4g3AtriMfJ7Ek8k60aCQAACuVc+9ylGd5Yfi6z37J+Ha16DfXToDvcoAANAEuC1avIhlXa/g8gdXWk7p7k+yN3ctu91pWt8A+oEwLLafcTDj1h65m4vuH9NOmDh65CgxxmO0usRd+MycW5CmtJ8uLTWNpNRtqSWJxewDEZVaVRmlpHVSfrijPS8zIDlhGFeSmZsv1LmbnhsjP8pji35BKR7CfNKyM9I3pLBSc8rO7oXBRfTPpW+6U3m3kn0g4tba4273Ulonc0+m7GKrfdVlQyppnYzjGVYXe6Jbelo6qVN+UZdy6A4rNVf5rFtOTo4wq/T4zC9zWKm5yhADX+zML9L0Opnhpr26NCtop6V1srZl6DJFtwSqiFskZWuK7Fdz05ha5M73t+23SLH9FiksLGyeeS1Cd5umsMLkDhUsH6TPKygQ5kNS5pb08kKZwfYdaRG3Zm7lw/S0jq0WmeROW6TsQqm1FtE/585aJNV6i4SaWiTji1TZFvEJ982LKKR1Mndm6dLusg9ExC2i/aEgPy6PfSCi8hS1yH6rLaIYX2q/RfqzFknNSLe2j6i6qk0b2+Y0+RYJFrXIbist4u1OWyQrKyu3WUH5NZkByQURytR0skBpZeftt0hqyk2rLdJOvI/It4jeR2la7G/lW8TdX106qJzWyT+aW3BFZvh3N083U4vss94iE1iL3ClKs9YiQQNaVrVImiMtkr01o0xusH1HWkTprqh4SEHrpB9Nt7rYj6vZPmKjRZ633yL6MIVpH9kk3yIGP5XdFlEHCC0SEtKGTTtbvd7HtTLyvD439oNxG4RyhSLx15O9Q8x6ApUaJcuZa+bj0X9AP5padQpipeZUHipep32PcFZqoVfnB2id+zSdWJGF5l0DaZ2+XXuxIgshbYNpHZI8fDWs1JxfkA+v4xvozUrNkV2O1wkObsVKLfTv1ZfW8Y+sOnOx0MOnC63TI2IQK7LQYWAErUMSK7LgG+DL62j85b+auEVa39eSlUoolbxOh95WR2bkLdLNqzMrssBbpG1oW89Dbjx5H3Pn+eCEFt27d6fV3DUy522EIy2ibqbmdWy1SM8+tE5A5+asyAL5RrROz8j7WZGFDv1MLaJUWNn+g5vxOl7eHqzUHCnndUh9VmqOzJ/XIX+XlVogS0vr2GgR8q3ZrHr2YUUWyNpjdQb0I2uVlZojrcDrkNZhpeZIa9IKpH1JK7NSCyFhIbQa2VpYkQXeImSrY0UWyLZK65BEtmFWao5s87wO2RdYqTmy7/A6ZJ9ipRZ4HbJvsiILZI+mdcg+zooskCMDm1WvvqzIgrhFyJGHlZpzpEXIEY/XIUdCVmqBHD9pHRstQo7DtI6NFiHHc1qHJHKcZ6XmSFzgday1CF1sNlEH6vU+rsXI89IR6ZWqITnL8eQUAAA0AfV8H1cy8rzliPRZ7/YwVgQAAGjc6jniAgAA3CMQcQEAAFwBERcAAMAVEHEBAABcAREXAADAFRBxAQAAXAERFwAAwBUQcQEAAFwBERcAAMAVEHEBAABcoZ4jbtmJFSql8P7kp2ISWJGRtXIAAIBGqj4jrj43dtXyFsI4uPrsR7YcOF414Ju1cgAAgMZLqTfIjCPoIkkxz519+Kup7UjWcGnl583fYMMEWSlfsmjJkveWfOj9gVexpzBtrjRElzuzkOYDP/XzTJUZQk7vrk//Kxte0ft8iP9+mcE4idS/ZbGcQtHmPfmB/wrHehQPSKV5a3X0o1UZD7CBKlv+K0BdLDMYmWSxNakyY0iVttDlvaql+dZnWqkOyjdZ2t+yacbBrxbynvwIegVj1fyrBf+jhapC5rSscrSSfzVri60LKauLFrG72B06dWxxUn50vJzw/DRFSklJCck7sUXcDhpoXoIvthM3Nmst4sj278hXM7gbxC3it19meFSCb2yEIxuStTriDan5J76eOTKLLdmQZBe7wrsi60/C4LJeXl5tFKEtkuQHrMwZkvfHzVsk44J9xJG1Lf5q1nbtOmoRR45apEW8cuwfbG23COHgPuKsr1b7Fhkx8uGRDw1jRc5Fh+ipn5S4aeMlHc1XXvzPxgQ75X9d8Fe20AAAAHVm0d8W0bjj3NRQrnFvrJlw8rG9lte44vIjPx0fNem9/33tfrVafuRqAACA2qujy9z6jLj63Nh/v5DwzM5ZbdW5a8ds67573jBjB4a1cgAAgMarPp+cUgVGzV+QE6ZRqVRBh6eNIWG17MSKp2ISLMsBAAAau3rtVQYAALhn1Oc1LgAAwL0DERcAAMAVEHEBAABcAREXAADAFRBxAQAAXKFpRlzLgRBurJlAS948Jf9qN3mG3PVRQWb/xLLEERb/ii9PtYdqsJgV/7Jqv1GbElmhfebzOfXuQDoTkrzC5lXjXdbWv1q111JSzER3L/IPTeukZmvbYj41X9sWs6rh2jafT83XtvWvVo21VDWT6n0FK2zsa9Va25bzqeGqtphVjde2ja9W7W3Sckuu2bZtfXer1tq2nE+N17ZkVvV/JLHYR2q4qutGE4y4MgMhJMVMvr5QeMmWPrvrkk8d3QhIy6lD1S++37sZK5ApcYTcfJa0WC0sj0E/I+P96h1wLRYgv9z/aIkwq/LCQ+ylXXZZzGfw0nN0ecgq2vBulKO/gZb7ajVZ1cZW++CVstV3yTcxtVoN1rbsfGq2tmVmVaO1bTmfmq1t2a9W3bVNZvJxZN5fikrIv9Il/m/OqxvuWLzLltT5v7dPsQmbSE3Lfa0Ga1tmPjXbsOVmVeO17ZzDCCG3m9Rg25adT022bbm/XrO1bTmr+j2SkFZzymGk7jTBiKvSplyKHtPWQ6FQBs5ZURafrii7nTb66f7CZ8rAhyfvJyUOCY/eU1EyY4RoFVmWOEJuPvQdltUmtwDxhz8b4SWcCbZcepUV2WX9ixh++bJ89BQ2YZfFfGq4qhWKirjzdxZOp62mec4zgsyyRmtbdj41W9sys6rR2padD1WttW05nxqsbTKT+KOv0uOgKjBq4vg9h1LZRQD5UvT65q3IcQveH+rIF7Tc12q2tmXmU7MN28qsqGqtbacdRgi5I0ANtm3Z+dRk25b76zVb2za+SL0cSWR3/5qs6jrTUJbDuaI6B7OckUe7Nge3XRByhtwjO04by+pb1THu4NCVjp4GWtF79k/CmbhBv7t0Rm07CQ25X51rW40zXAs1XtUeQ9/5cLDwuuyyEysuRz4v7DM1Ij+fGq1t2VnVYG1b/WrVXNuW86n9ht2+55DLqeU31kbHvZdGvhS56s1cfeo/8d8t/8uJrHd7sEo2SfY1QY3WtuV8arxhyywSUf1tuxEcRggnHUmceRgh6ulI4qzDSN1pmhE39gY7I7p5Jlb4X3j0rq7LyEap9n86edDcSLn90dWUgbNjs8n2PfrEG9XonpLjHeZDN6wBY6aQo6exrIaqd1oqq3ar+saaCaFHxtN9pjak86nF2pbMqsZr2/Kr1Wxtm82n1ht24q8ne4eo47XtpvQTZkiuev/3n4PpRw6S7mtEjda25XxqvKplFqlGa7sRHEYIJx1JnHgYIer3SOKsw0hdaIIRV+8b2jfmgHB3ypD7466xtKk6z9tLNkpyCu9bMbaW15S1R86/+F39SN/b1eiesiDctxjHbsXRo6exuEZqfVpK1XhVk/1kYbNVDl5a2SCZT23WtmRWNV7bMl+tRmvbcj7VXdvu3QZEjviEHprJ19mzb+KoEGG17LhoPMgacjev3yFkHGO5r9VsbVvOp8arWnb3r8HabviHEcJZRxJnHkaIej2SOOswUlfIV2p6qfT4P+i3m/L5LXGJpt0c+nRANZJosF6rJY4k8391YqHxFoVoCauRzGfFv2yLv1/hhQ4li0Waf7L634skueWp9qpO3DTezTQauWlJqru25eZTw7UtN6uarG0ri1TttW19eaq3tqvm4+b7CBt8Wp+99pFAUwmd7LaMdjPaTnyF8HVbs7VtOZ+arGpjkl2kaq9t64tUk8MISZZbcnW3bZosdlvJQjqa5HZbotqHEZIsFqkGa1tIcotUs22bMi1GzVZ1HSSMZAAAAOAKTfM+LgAAQEODiAsAAOAKiLgAAACugIgLAADgCoi4AAAAroCICwAA4AqIuAAAAK6AiAsAAOAKiLgAAACugIgLAADgCoi4AAAAroCICwAA4AqIuAAAAK6AiAsAAOAKiLgAAACugIgLAADgCoi4AAAArqDUG/QsCwAALpR5JiNx1x+JsbdLk7W6HF2zUG//Dv7txodHTu3kHebDKjVFGeWKr28ZvsvQxxcrMnWGVhplgLvigQDlS11U/fxZnSYJERcAwNW0twrP/O+pxB1/sGlzan91t7k9+i8a5OblxoqaCn2l4pObhoW/VeqsRJ5xwap/9VVFNGOTTQx6lQEaq1PvDlQpVTR5hc07XsrKrSH1NyWyPNSj5H1J3/b/2lq4JcoLyi//36XdD+0sTi5iRU3CnTLF8COVf75mNdwS36Xre/9QsTuNTTYxiLgAjdjGBL3eIKSS4w+87+OFgNrwZZxK/2HSd2UFZWzaupyzmd+N2VOhLWfTjZy2onLykcpz+QY2bR2Jxy+cqThdyCabEkRcgCYhPHrPrbXv/+cMnSo7sYJe+6r9RpEwrM+NfSNQM3TZhZcjVE/FJAg1DLnro4J4BXANXZHuh8nfKRy+lVfwW/7xV46yiUbujfPKX7X2wy0lBN0TlRlN5GTDpK4irhP7r+6drjByWPy/t0+xCYBq0vuGvhT/6x1y7ZQUs2p5i2SdcO1b/uvzOa9uSPWJWpmrO7GwP7km/iY6Qgi3ozrHvZdGKugS/7e404d2e6TBKS4vvajL0rEJx8RvvpF5JoNNNFrkgvWrlOo9M3S7xPD3S03tMSPrEdeQu/bRNeL9kMSDD8ZtEPbnWquLICo/z6SYie5ekhN5fvpP0punpCdRkosDil4iSAo5y39yY80EWsITu7AwIosq+ZQkcYVqkV02vkjWbu/ZXgkS985JT6Omat4vMNJDyIVH//m7WW2NWUXYBJ+KigTJgSt574fd9304WE2yqsCo0asO77jY5K4masfGTsr3OJIk+xfdraztUBXFFXFrr7KJ6rjy719Yru7V4IvbPjxSG+JqEju/SNHrK1m+aWjKvcrCdtB39uPxJfRMn57Ik8L1D3keLRFO/ytyDkaO+MQsIIkuDvi5P/knq1tffTJVJ56Pidw/6TxvL5nk6frqcWNHRLD6CsXgped4+fyTwmxJEq48qk9+2ZJi+HcsOf7A2SnS8yRyQuA5x0CXWa/P7va3NjWO99Bw6PMu5sazljad86mC3vrtCi3kym6nXV81mFVQqrq+8h37AKpY3UkNuZ9OfabPRVZS/MuUy77Gnc7YSx96ZHzp8X+wWVi4c+h2eUFNzmzuHEzW23jWyKmq+8XtHB6NSNTcnlaT5Sdfem8myzcNNYq4STHd3jhDbwKRxE/oTJdN3ZfTEkJy/SdEQQfuJ8nOirM/TyOVNiV7bfyM9saJ8Gh6Ik8KT381ZZinsYLx7D4+XfhGH6uFDaVYOeWZnezigHza73+/Ip9WxJ2PP/oq/SdkPrTQ9j8RI4u3M2EBWwwH8HNM9l2Ma9v4iWD/P18Rb9Cyy3Zj/3Zx4eC+6w+lGvOUIffHXWOPXljAroGUgTO//u/9X8fSqExXJl0A0rLW1i00QGRj+L8HHxSaNSlm8vWF9MhIzqj+c18vVqOKR7s2z25LYhWMiV7vgl3ktKZQs3xUCJs09RAoA2fHZme924N9ICfzjPmhwWEkThfeKmAT9cTaF5c/PJr7pUiInTWTXODord9GoYbXuJGfPKT+NJvsqPwykRya+XWVfn/IihXGzpMa3U+SnxVnd55VyIl8WUkFm1Ao2vccQv6r9w198LkdNGiRP7Rn30RhGwqPfq38TbLReIf5sDhk/PTUpdnk0+TwmabjkSH3uvY1u/9ELH7bylavDGYT9qR++tDXY0+Rr0ZW7IiZu8XBVZb8spkLCg2+nCo6s07eu6prX7aHGJGdp9uIS0LHo/g01njtG1Mov26hwUmKeXLkkn8+LxzxyZbfvV9rWkyau+JHixuHYRNGrO/LT3CLk4uccrfoXkB2lonj94T1Xc7XWOd5ex08XylOKWa56iv8o56f3LX2xR05BOXUImhecuDZ5kakhhE3/tWf6EWb+Ezn6KeT+JnOO+8Yz/VqdD9Jflac3XnaRP7KKxk9tocIl3HefXbcv6NqViK0R45/GtkuiH1ALkD/36PKt6Lt/hOOxOBqXeCGzPyJrw3Zs0UJ2WXrPPbJtss+ZztGUsyfX4815mwJKDwn/C1jc7ClJefsh26MbGXMQ0P1coSxK0ip8hp25i9FJbTtPIa+89bNqbRcNTbVY8RSuiENGDOF1G+59Cpt3PKZrJvK97GPbts7twNOuGe0P+SVZsIDIo78DLrJkP3ijhwegXPCfVxy7Zhy8w7JhHZqS0vEanY/SXZWnO152pEUw+86FP8yhYRey1v99C6s6Q5NlVPvDiQXoLLh09o/IRe4aZMHsom6ZLZs4dHzF+SEaYyraGzq3H/M6B1i5xw8329gZLD5tRGhDGyqb35pGvgtN5JKkteI+y1MH11bMDs2m0diUsJ6Po29oLzOg35CGTgqPHpPhfCAiOUub4N3qDfLVZ9fh4bRQta/uI3DYwsly9RA34Ba/OOGx3rEVQb2GviZ+BpLpU35LLKn5flL4q8naYCkcddMTe8nycyKszdPjszcw8udTRiXkwQe8T1Och35/p4l+4+abk+SWM5vS/NrbjpJtydT/0kVG/+E9lr/eYCdaFd7lstGj61Cujon+XBPEk1NwibMv35JvKuQ5Yw72jdCJayxaxcb/e8QAOpO2YkVZg+LmO/ytrV6QLwfVoPaX+3XsZ5fN2z7i1s7PFJ9fBSaml7chfnfIxHXeP/v5XFVvfaG3PUv/2n00/2NE4pXVp+hh2xysD44/5Ep/dTu3QaY7jsmxdCbrzW7nyQ7K87+PDnxzJNiyHKSwEOuyFfN+oB/qc8XfyC+npZ8emTHaXp1aGN7svZPCHKBe2fh9Fr2seh9Q/naJt/ij4WdjTkTW9u68Tb54WljxFc/5Fzq4cn7R/Q3teynU585OzVKWM6wCW9eG8/WmPGJNmu/cwC4N5GjU8hbXfkhixwAP1l40G4fEtV2VDsSO9lEdbQdHaaqcchyEhtf3Ha4JVRuiifb1GT5yZee0LRubNlaC53n7b3+2inWOakKOvTCOb5O0/+STW+FurcYTS8ZySnP7J9KR3gJlb2Gnen19p9ItZrdT5KdFWd/nhyZ+cZ/7Yw0/h6352bvm8KDTuSfy3yppBj6U2Pyaek6Jf807r00oZPEGPVXDWFP8JIknOvZ/idEUoxTLnAla4OsefYBJbtsxnLhh8jG5bF84om0rGSZWR3jc8u/9DPOzVhOW1xm3QLck8j++J/479g+olRp2v9fn4s62a5US+7e7t3m2nqY2Zpe/9OH5eqP1S9u7RBkbla3mkTcF0NVJFo3JTUaOygpptu/u8StfIBNAgCAA3RFum0dNlfrtVORz3d+6MsoNtGYvXRGX63XTrXzUp4c5da6ttcsDUs991QAANw7ND6aR3eNc/y469+j+bDVI9hEI7dygKGnr6M3ZTUqxZdDm1q4JRBxAQBcp/Xg4Ed3j/Pwt/98R4v7W437boK7bxMJO77ubrtGug104NljEm53POTeJJ+fx4j0AACuhhHprb2FqmmPSI+ICwBQPzLPZCTu+iMx9nZpslaXo/MJ9/UN8203PjxyaifvMB9WqSnKKFd8fcvwXYY+vliRqTO00iiDNYo+vsqXuqj61fPPoOoWIi4AAIAr4D4uAACAKyDiAgAAuAIiLgAAgCsg4gIAALgCIi4AAIArIOICAAC4AiIuAACAKyDiAgAAuAIiLgAAgCsg4gIAALgCIi4AAEDdUyj+P2LxyaIPHpRjAAAAAElFTkSuQmCC"/>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sp>
        <p:nvSpPr>
          <p:cNvPr id="20" name="Rectangle 19"/>
          <p:cNvSpPr/>
          <p:nvPr/>
        </p:nvSpPr>
        <p:spPr>
          <a:xfrm>
            <a:off x="679788" y="888487"/>
            <a:ext cx="7783339" cy="1323439"/>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The new tank 4 was installed, aligned, and vacuum checked. The bead-pull was been repeated </a:t>
            </a:r>
            <a:r>
              <a:rPr lang="en-GB" sz="1600" i="1" dirty="0">
                <a:latin typeface="Arial" panose="020B0604020202020204" pitchFamily="34" charset="0"/>
                <a:cs typeface="Arial" panose="020B0604020202020204" pitchFamily="34" charset="0"/>
              </a:rPr>
              <a:t>in situ </a:t>
            </a:r>
            <a:r>
              <a:rPr lang="en-GB" sz="1600" dirty="0">
                <a:latin typeface="Arial" panose="020B0604020202020204" pitchFamily="34" charset="0"/>
                <a:cs typeface="Arial" panose="020B0604020202020204" pitchFamily="34" charset="0"/>
              </a:rPr>
              <a:t>and</a:t>
            </a:r>
            <a:r>
              <a:rPr lang="en-GB" sz="1600" i="1"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low repetition rate beam was established 7/12/21 with 94% transmission at the first attempt.</a:t>
            </a:r>
          </a:p>
          <a:p>
            <a:endParaRPr lang="en-GB" sz="1600" dirty="0">
              <a:latin typeface="Arial" panose="020B0604020202020204" pitchFamily="34" charset="0"/>
              <a:cs typeface="Arial" panose="020B0604020202020204" pitchFamily="34" charset="0"/>
            </a:endParaRPr>
          </a:p>
          <a:p>
            <a:endParaRPr lang="en-GB" sz="1600" i="1" dirty="0">
              <a:latin typeface="Arial" panose="020B0604020202020204" pitchFamily="34" charset="0"/>
              <a:cs typeface="Arial" panose="020B0604020202020204" pitchFamily="34" charset="0"/>
            </a:endParaRPr>
          </a:p>
        </p:txBody>
      </p:sp>
      <p:grpSp>
        <p:nvGrpSpPr>
          <p:cNvPr id="5" name="Group 4"/>
          <p:cNvGrpSpPr/>
          <p:nvPr/>
        </p:nvGrpSpPr>
        <p:grpSpPr>
          <a:xfrm>
            <a:off x="679789" y="1822993"/>
            <a:ext cx="7691622" cy="1634046"/>
            <a:chOff x="771507" y="1260823"/>
            <a:chExt cx="7691622" cy="1634046"/>
          </a:xfrm>
        </p:grpSpPr>
        <p:grpSp>
          <p:nvGrpSpPr>
            <p:cNvPr id="19" name="Group 18"/>
            <p:cNvGrpSpPr/>
            <p:nvPr/>
          </p:nvGrpSpPr>
          <p:grpSpPr>
            <a:xfrm>
              <a:off x="771507" y="1260823"/>
              <a:ext cx="4561178" cy="1634046"/>
              <a:chOff x="7189055" y="4952232"/>
              <a:chExt cx="4109058" cy="1488196"/>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3853" y="4952232"/>
                <a:ext cx="1984260" cy="148819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9055" y="4958560"/>
                <a:ext cx="1967388" cy="1475540"/>
              </a:xfrm>
              <a:prstGeom prst="rect">
                <a:avLst/>
              </a:prstGeom>
            </p:spPr>
          </p:pic>
        </p:grpSp>
        <p:pic>
          <p:nvPicPr>
            <p:cNvPr id="1026" name="Picture 2" descr="image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607" y="1260938"/>
              <a:ext cx="2946522" cy="163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Google Shape;333;p11"/>
          <p:cNvSpPr txBox="1"/>
          <p:nvPr/>
        </p:nvSpPr>
        <p:spPr>
          <a:xfrm>
            <a:off x="343187" y="143573"/>
            <a:ext cx="5947451" cy="346218"/>
          </a:xfrm>
          <a:prstGeom prst="rect">
            <a:avLst/>
          </a:prstGeom>
          <a:noFill/>
          <a:ln>
            <a:noFill/>
          </a:ln>
        </p:spPr>
        <p:txBody>
          <a:bodyPr spcFirstLastPara="1" wrap="square" lIns="68569" tIns="34275" rIns="68569" bIns="34275" anchor="t" anchorCtr="0">
            <a:spAutoFit/>
          </a:bodyPr>
          <a:lstStyle/>
          <a:p>
            <a:pPr>
              <a:buClr>
                <a:srgbClr val="000000"/>
              </a:buClr>
              <a:buSzPts val="4400"/>
            </a:pPr>
            <a:r>
              <a:rPr lang="en-GB" b="1" dirty="0" err="1">
                <a:latin typeface="Arial" panose="020B0604020202020204" pitchFamily="34" charset="0"/>
                <a:cs typeface="Arial" panose="020B0604020202020204" pitchFamily="34" charset="0"/>
              </a:rPr>
              <a:t>Linac</a:t>
            </a:r>
            <a:r>
              <a:rPr lang="en-GB" b="1" dirty="0">
                <a:latin typeface="Arial" panose="020B0604020202020204" pitchFamily="34" charset="0"/>
                <a:cs typeface="Arial" panose="020B0604020202020204" pitchFamily="34" charset="0"/>
              </a:rPr>
              <a:t> Tank 4 replacement</a:t>
            </a:r>
            <a:endParaRPr dirty="0">
              <a:latin typeface="Arial" panose="020B0604020202020204" pitchFamily="34" charset="0"/>
              <a:cs typeface="Arial" panose="020B0604020202020204" pitchFamily="34" charset="0"/>
              <a:sym typeface="Aria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6524" y="76169"/>
            <a:ext cx="1846556" cy="474998"/>
          </a:xfrm>
          <a:prstGeom prst="rect">
            <a:avLst/>
          </a:prstGeom>
        </p:spPr>
      </p:pic>
      <p:grpSp>
        <p:nvGrpSpPr>
          <p:cNvPr id="7" name="Group 6"/>
          <p:cNvGrpSpPr/>
          <p:nvPr/>
        </p:nvGrpSpPr>
        <p:grpSpPr>
          <a:xfrm>
            <a:off x="1976354" y="3752892"/>
            <a:ext cx="5427221" cy="1527175"/>
            <a:chOff x="6782283" y="3285564"/>
            <a:chExt cx="5427221" cy="1527175"/>
          </a:xfrm>
        </p:grpSpPr>
        <p:pic>
          <p:nvPicPr>
            <p:cNvPr id="14" name="Picture 13"/>
            <p:cNvPicPr/>
            <p:nvPr/>
          </p:nvPicPr>
          <p:blipFill>
            <a:blip r:embed="rId7"/>
            <a:stretch>
              <a:fillRect/>
            </a:stretch>
          </p:blipFill>
          <p:spPr>
            <a:xfrm>
              <a:off x="8684619" y="3343983"/>
              <a:ext cx="3524885" cy="1410335"/>
            </a:xfrm>
            <a:prstGeom prst="rect">
              <a:avLst/>
            </a:prstGeom>
          </p:spPr>
        </p:pic>
        <p:pic>
          <p:nvPicPr>
            <p:cNvPr id="15" name="Picture 14"/>
            <p:cNvPicPr/>
            <p:nvPr/>
          </p:nvPicPr>
          <p:blipFill rotWithShape="1">
            <a:blip r:embed="rId8"/>
            <a:srcRect r="17088"/>
            <a:stretch/>
          </p:blipFill>
          <p:spPr bwMode="auto">
            <a:xfrm>
              <a:off x="6782283" y="3285564"/>
              <a:ext cx="1680845" cy="1527175"/>
            </a:xfrm>
            <a:prstGeom prst="rect">
              <a:avLst/>
            </a:prstGeom>
            <a:ln>
              <a:noFill/>
            </a:ln>
            <a:extLst>
              <a:ext uri="{53640926-AAD7-44D8-BBD7-CCE9431645EC}">
                <a14:shadowObscured xmlns:a14="http://schemas.microsoft.com/office/drawing/2010/main"/>
              </a:ext>
            </a:extLst>
          </p:spPr>
        </p:pic>
      </p:grpSp>
      <p:sp>
        <p:nvSpPr>
          <p:cNvPr id="18" name="Rectangle 17"/>
          <p:cNvSpPr/>
          <p:nvPr/>
        </p:nvSpPr>
        <p:spPr>
          <a:xfrm>
            <a:off x="679789" y="5517499"/>
            <a:ext cx="7783339" cy="584775"/>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The new tank 4 has now run for (nearly) 3 ISIS user cycles to TS-2, although with some RF window failures that have now been traced to a damaged auto-tuner.</a:t>
            </a:r>
            <a:endParaRPr lang="en-GB"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448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STFC Large Top Banner">
  <a:themeElements>
    <a:clrScheme name="STFC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FC Large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FC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FC Large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FC Large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FC Large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FC Large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FC Large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FC Large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FC Large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FC Large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FC Large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FC Large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FC Large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TFC Large Top Banner">
  <a:themeElements>
    <a:clrScheme name="STFC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FC Large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FC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FC Large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FC Large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FC Large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FC Large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FC Large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FC Large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FC Large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FC Large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FC Large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FC Large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FC Large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14.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TFC Large Top Banner">
  <a:themeElements>
    <a:clrScheme name="STFC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FC Large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FC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FC Large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FC Large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FC Large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FC Large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FC Large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FC Large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FC Large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FC Large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FC Large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FC Large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FC Large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STFC Large Top Banner">
  <a:themeElements>
    <a:clrScheme name="STFC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FC Large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FC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FC Large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FC Large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FC Large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FC Large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FC Large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FC Large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FC Large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FC Large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FC Large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FC Large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FC Large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8EA2CBFAE5464D8B590CB0FE9FDF74" ma:contentTypeVersion="14" ma:contentTypeDescription="Create a new document." ma:contentTypeScope="" ma:versionID="46e656a03a259bfe9160f55da262f156">
  <xsd:schema xmlns:xsd="http://www.w3.org/2001/XMLSchema" xmlns:xs="http://www.w3.org/2001/XMLSchema" xmlns:p="http://schemas.microsoft.com/office/2006/metadata/properties" xmlns:ns3="19a5072a-c90b-4bd3-a68a-b7abbd4b55f2" xmlns:ns4="e8785e35-4af9-43d1-8745-88b55cf0d46b" targetNamespace="http://schemas.microsoft.com/office/2006/metadata/properties" ma:root="true" ma:fieldsID="c0bdf4a9f349814ff0852ab8be56e8b7" ns3:_="" ns4:_="">
    <xsd:import namespace="19a5072a-c90b-4bd3-a68a-b7abbd4b55f2"/>
    <xsd:import namespace="e8785e35-4af9-43d1-8745-88b55cf0d46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5072a-c90b-4bd3-a68a-b7abbd4b55f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785e35-4af9-43d1-8745-88b55cf0d46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07C9B9-ADA3-4309-9526-BAF50FD94841}">
  <ds:schemaRefs>
    <ds:schemaRef ds:uri="http://schemas.microsoft.com/sharepoint/v3/contenttype/forms"/>
  </ds:schemaRefs>
</ds:datastoreItem>
</file>

<file path=customXml/itemProps2.xml><?xml version="1.0" encoding="utf-8"?>
<ds:datastoreItem xmlns:ds="http://schemas.openxmlformats.org/officeDocument/2006/customXml" ds:itemID="{F2E0EFC7-83FE-41A7-8144-54BA99C037F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e8785e35-4af9-43d1-8745-88b55cf0d46b"/>
    <ds:schemaRef ds:uri="http://schemas.microsoft.com/office/infopath/2007/PartnerControls"/>
    <ds:schemaRef ds:uri="19a5072a-c90b-4bd3-a68a-b7abbd4b55f2"/>
    <ds:schemaRef ds:uri="http://www.w3.org/XML/1998/namespace"/>
  </ds:schemaRefs>
</ds:datastoreItem>
</file>

<file path=customXml/itemProps3.xml><?xml version="1.0" encoding="utf-8"?>
<ds:datastoreItem xmlns:ds="http://schemas.openxmlformats.org/officeDocument/2006/customXml" ds:itemID="{979E0073-C379-4734-A439-907A94CFF6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a5072a-c90b-4bd3-a68a-b7abbd4b55f2"/>
    <ds:schemaRef ds:uri="e8785e35-4af9-43d1-8745-88b55cf0d4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1586</TotalTime>
  <Words>2249</Words>
  <Application>Microsoft Macintosh PowerPoint</Application>
  <PresentationFormat>On-screen Show (4:3)</PresentationFormat>
  <Paragraphs>320</Paragraphs>
  <Slides>38</Slides>
  <Notes>9</Notes>
  <HiddenSlides>0</HiddenSlides>
  <MMClips>1</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38</vt:i4>
      </vt:variant>
    </vt:vector>
  </HeadingPairs>
  <TitlesOfParts>
    <vt:vector size="60" baseType="lpstr">
      <vt:lpstr>Arial</vt:lpstr>
      <vt:lpstr>Calibri</vt:lpstr>
      <vt:lpstr>Lucida Grande</vt:lpstr>
      <vt:lpstr>Lucida Sans</vt:lpstr>
      <vt:lpstr>Segoe UI</vt:lpstr>
      <vt:lpstr>Segoe UI Light</vt:lpstr>
      <vt:lpstr>Symbol</vt:lpstr>
      <vt:lpstr>Wingdings</vt:lpstr>
      <vt:lpstr>Office Theme</vt:lpstr>
      <vt:lpstr>1_Blank Presentation</vt:lpstr>
      <vt:lpstr>2_Blank Presentation</vt:lpstr>
      <vt:lpstr>3_Blank Presentation</vt:lpstr>
      <vt:lpstr>4_Blank Presentation</vt:lpstr>
      <vt:lpstr>5_Blank Presentation</vt:lpstr>
      <vt:lpstr>6_Blank Presentation</vt:lpstr>
      <vt:lpstr>3_STFC Large Top Banner</vt:lpstr>
      <vt:lpstr>4_STFC Large Top Banner</vt:lpstr>
      <vt:lpstr>2_Office Theme</vt:lpstr>
      <vt:lpstr>2_STFC Large Top Banner</vt:lpstr>
      <vt:lpstr>5_STFC Large Top Banner</vt:lpstr>
      <vt:lpstr>Office-tema</vt:lpstr>
      <vt:lpstr>Font and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Summary</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Thomason, John (STFC,RAL,ISIS)</dc:creator>
  <cp:lastModifiedBy>Prior, Chris (STFC,RAL,ISIS)</cp:lastModifiedBy>
  <cp:revision>221</cp:revision>
  <cp:lastPrinted>2019-01-02T11:01:16Z</cp:lastPrinted>
  <dcterms:created xsi:type="dcterms:W3CDTF">2014-09-23T10:37:47Z</dcterms:created>
  <dcterms:modified xsi:type="dcterms:W3CDTF">2022-09-29T08:36:47Z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0x010100BD8EA2CBFAE5464D8B590CB0FE9FDF74</vt:lpwstr>
  </property>
</Properties>
</file>