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40"/>
  </p:notesMasterIdLst>
  <p:sldIdLst>
    <p:sldId id="257" r:id="rId4"/>
    <p:sldId id="279" r:id="rId5"/>
    <p:sldId id="321" r:id="rId6"/>
    <p:sldId id="283" r:id="rId7"/>
    <p:sldId id="314" r:id="rId8"/>
    <p:sldId id="260" r:id="rId9"/>
    <p:sldId id="284" r:id="rId10"/>
    <p:sldId id="323" r:id="rId11"/>
    <p:sldId id="320" r:id="rId12"/>
    <p:sldId id="319" r:id="rId13"/>
    <p:sldId id="285" r:id="rId14"/>
    <p:sldId id="290" r:id="rId15"/>
    <p:sldId id="292" r:id="rId16"/>
    <p:sldId id="286" r:id="rId17"/>
    <p:sldId id="287" r:id="rId18"/>
    <p:sldId id="288" r:id="rId19"/>
    <p:sldId id="327" r:id="rId20"/>
    <p:sldId id="309" r:id="rId21"/>
    <p:sldId id="324" r:id="rId22"/>
    <p:sldId id="325" r:id="rId23"/>
    <p:sldId id="291" r:id="rId24"/>
    <p:sldId id="294" r:id="rId25"/>
    <p:sldId id="295" r:id="rId26"/>
    <p:sldId id="296" r:id="rId27"/>
    <p:sldId id="299" r:id="rId28"/>
    <p:sldId id="322" r:id="rId29"/>
    <p:sldId id="298" r:id="rId30"/>
    <p:sldId id="300" r:id="rId31"/>
    <p:sldId id="301" r:id="rId32"/>
    <p:sldId id="302" r:id="rId33"/>
    <p:sldId id="305" r:id="rId34"/>
    <p:sldId id="311" r:id="rId35"/>
    <p:sldId id="306" r:id="rId36"/>
    <p:sldId id="312" r:id="rId37"/>
    <p:sldId id="313" r:id="rId38"/>
    <p:sldId id="317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FF"/>
    <a:srgbClr val="FFFF99"/>
    <a:srgbClr val="FF3399"/>
    <a:srgbClr val="FF6699"/>
    <a:srgbClr val="CC99FF"/>
    <a:srgbClr val="00FFFF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0505E3EF-67EA-436B-97B2-0124C06EBD24}" styleName="Medium Style 4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728" autoAdjust="0"/>
    <p:restoredTop sz="94636" autoAdjust="0"/>
  </p:normalViewPr>
  <p:slideViewPr>
    <p:cSldViewPr snapToGrid="0">
      <p:cViewPr>
        <p:scale>
          <a:sx n="42" d="100"/>
          <a:sy n="42" d="100"/>
        </p:scale>
        <p:origin x="344" y="4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27/09/2022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157877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6475875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Mention momentum ranges achievable</a:t>
            </a:r>
            <a:r>
              <a:rPr lang="en-GB" baseline="0" dirty="0" smtClean="0"/>
              <a:t> (also what was achieved with the previous gantries)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8614223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972520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224018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6.emf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1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://sushi-septum-project.web.cern.ch/" TargetMode="External"/><Relationship Id="rId2" Type="http://schemas.openxmlformats.org/officeDocument/2006/relationships/hyperlink" Target="https://www.researchgate.net/project/LHC-hi-Lumi-orbit-corrector-5Tm-CCT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worldscientific.com/doi/abs/10.1142/S0217751X14410024?journalCode=ijmpa" TargetMode="External"/><Relationship Id="rId5" Type="http://schemas.openxmlformats.org/officeDocument/2006/relationships/hyperlink" Target="https://www.whittington.nhs.uk/default.asp?c=27306" TargetMode="External"/><Relationship Id="rId4" Type="http://schemas.openxmlformats.org/officeDocument/2006/relationships/hyperlink" Target="https://doi.org/10.1016/j.nima.2020.163414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0.png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210.png"/><Relationship Id="rId10" Type="http://schemas.openxmlformats.org/officeDocument/2006/relationships/image" Target="../media/image26.png"/><Relationship Id="rId4" Type="http://schemas.openxmlformats.org/officeDocument/2006/relationships/image" Target="../media/image200.png"/><Relationship Id="rId9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.jpeg"/><Relationship Id="rId5" Type="http://schemas.openxmlformats.org/officeDocument/2006/relationships/image" Target="../media/image36.png"/><Relationship Id="rId4" Type="http://schemas.openxmlformats.org/officeDocument/2006/relationships/image" Target="../media/image35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487775"/>
            <a:ext cx="6218789" cy="2512850"/>
          </a:xfrm>
        </p:spPr>
        <p:txBody>
          <a:bodyPr/>
          <a:lstStyle/>
          <a:p>
            <a:r>
              <a:rPr lang="en-AU" sz="2400" dirty="0" smtClean="0"/>
              <a:t>FFA’22</a:t>
            </a:r>
            <a:endParaRPr lang="en-AU" sz="2400" dirty="0" smtClean="0"/>
          </a:p>
          <a:p>
            <a:r>
              <a:rPr lang="en-AU" dirty="0" smtClean="0"/>
              <a:t>Canted-Cosine-Theta Magnets for FFAs</a:t>
            </a:r>
            <a:endParaRPr lang="en-AU" sz="2000" b="0" dirty="0" smtClean="0"/>
          </a:p>
          <a:p>
            <a:r>
              <a:rPr lang="en-AU" sz="2800" dirty="0" smtClean="0">
                <a:solidFill>
                  <a:srgbClr val="FFCCFF"/>
                </a:solidFill>
              </a:rPr>
              <a:t>Hannah Norman</a:t>
            </a:r>
            <a:endParaRPr lang="en-AU" sz="2800" dirty="0">
              <a:solidFill>
                <a:srgbClr val="FFCCFF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2" y="5464969"/>
            <a:ext cx="6218790" cy="707231"/>
          </a:xfrm>
        </p:spPr>
        <p:txBody>
          <a:bodyPr>
            <a:noAutofit/>
          </a:bodyPr>
          <a:lstStyle/>
          <a:p>
            <a:pPr lvl="1"/>
            <a:r>
              <a:rPr lang="en-AU" dirty="0" smtClean="0"/>
              <a:t>Universities of </a:t>
            </a:r>
            <a:r>
              <a:rPr lang="en-AU" b="1" dirty="0" smtClean="0"/>
              <a:t>Manchester</a:t>
            </a:r>
            <a:r>
              <a:rPr lang="en-AU" dirty="0" smtClean="0"/>
              <a:t> and </a:t>
            </a:r>
            <a:r>
              <a:rPr lang="en-AU" b="1" dirty="0" smtClean="0"/>
              <a:t>Melbourne</a:t>
            </a:r>
            <a:r>
              <a:rPr lang="en-AU" dirty="0" smtClean="0"/>
              <a:t>, </a:t>
            </a:r>
            <a:r>
              <a:rPr lang="en-AU" b="1" dirty="0" smtClean="0"/>
              <a:t>Cockcroft Institute</a:t>
            </a:r>
          </a:p>
          <a:p>
            <a:pPr lvl="1"/>
            <a:r>
              <a:rPr lang="en-AU" dirty="0" smtClean="0"/>
              <a:t>28/09/22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07F5E3-9BDA-FE9B-34B0-481C1C3230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9824" y="1361270"/>
            <a:ext cx="1640264" cy="69772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008B9E6-58E5-9051-ED1E-27D6B909D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5034" y="1208888"/>
            <a:ext cx="1500190" cy="85010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3293" y="1203342"/>
            <a:ext cx="1771382" cy="82377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6977380" y="5077301"/>
            <a:ext cx="5016500" cy="77533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chemeClr val="tx1"/>
                </a:solidFill>
              </a:rPr>
              <a:t>hannah.norman@manchester.ac.uk</a:t>
            </a:r>
            <a:endParaRPr lang="en-GB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36711" y="1490166"/>
            <a:ext cx="6096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 smtClean="0"/>
              <a:t>Corrector (HIE-ISOLDE)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 smtClean="0"/>
              <a:t>Extraction septum magnet (</a:t>
            </a:r>
            <a:r>
              <a:rPr lang="en-GB" sz="2400" b="1" dirty="0" err="1" smtClean="0"/>
              <a:t>SuShi</a:t>
            </a:r>
            <a:r>
              <a:rPr lang="en-GB" sz="2400" b="1" dirty="0" smtClean="0"/>
              <a:t>)</a:t>
            </a:r>
            <a:endParaRPr lang="en-GB" sz="2400" b="1" dirty="0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9376" y="885182"/>
            <a:ext cx="7251399" cy="3191518"/>
          </a:xfrm>
          <a:prstGeom prst="rect">
            <a:avLst/>
          </a:prstGeom>
        </p:spPr>
      </p:pic>
      <p:grpSp>
        <p:nvGrpSpPr>
          <p:cNvPr id="17" name="Group 9"/>
          <p:cNvGrpSpPr>
            <a:grpSpLocks noChangeAspect="1"/>
          </p:cNvGrpSpPr>
          <p:nvPr/>
        </p:nvGrpSpPr>
        <p:grpSpPr bwMode="auto">
          <a:xfrm rot="3109323">
            <a:off x="6536848" y="3700272"/>
            <a:ext cx="3041103" cy="2264402"/>
            <a:chOff x="4209" y="2567"/>
            <a:chExt cx="2083" cy="1551"/>
          </a:xfrm>
        </p:grpSpPr>
        <p:sp>
          <p:nvSpPr>
            <p:cNvPr id="20" name="AutoShape 8"/>
            <p:cNvSpPr>
              <a:spLocks noChangeAspect="1" noChangeArrowheads="1" noTextEdit="1"/>
            </p:cNvSpPr>
            <p:nvPr/>
          </p:nvSpPr>
          <p:spPr bwMode="auto">
            <a:xfrm>
              <a:off x="4209" y="2567"/>
              <a:ext cx="2083" cy="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pic>
          <p:nvPicPr>
            <p:cNvPr id="2058" name="Picture 10"/>
            <p:cNvPicPr>
              <a:picLocks noChangeAspect="1" noChangeArrowheads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9" y="2567"/>
              <a:ext cx="2084" cy="1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" name="Title 1"/>
          <p:cNvSpPr txBox="1">
            <a:spLocks/>
          </p:cNvSpPr>
          <p:nvPr/>
        </p:nvSpPr>
        <p:spPr>
          <a:xfrm>
            <a:off x="1332259" y="354858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mtClean="0"/>
              <a:t>High Energy Applications</a:t>
            </a:r>
            <a:endParaRPr lang="en-GB" dirty="0"/>
          </a:p>
        </p:txBody>
      </p:sp>
      <p:sp>
        <p:nvSpPr>
          <p:cNvPr id="23" name="TextBox 22"/>
          <p:cNvSpPr txBox="1"/>
          <p:nvPr/>
        </p:nvSpPr>
        <p:spPr>
          <a:xfrm>
            <a:off x="6578930" y="6229849"/>
            <a:ext cx="50493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i="1" dirty="0" smtClean="0"/>
              <a:t>Su</a:t>
            </a:r>
            <a:r>
              <a:rPr lang="en-GB" sz="1400" i="1" dirty="0" smtClean="0"/>
              <a:t>perconducting </a:t>
            </a:r>
            <a:r>
              <a:rPr lang="en-GB" sz="1400" b="1" i="1" dirty="0" smtClean="0"/>
              <a:t>Shi</a:t>
            </a:r>
            <a:r>
              <a:rPr lang="en-GB" sz="1400" i="1" dirty="0" smtClean="0"/>
              <a:t>eld (</a:t>
            </a:r>
            <a:r>
              <a:rPr lang="en-GB" sz="1400" i="1" dirty="0" err="1" smtClean="0"/>
              <a:t>SuShi</a:t>
            </a:r>
            <a:r>
              <a:rPr lang="en-GB" sz="1400" i="1" dirty="0" smtClean="0"/>
              <a:t>) Septum Magnet</a:t>
            </a:r>
            <a:endParaRPr lang="en-GB" sz="1400" i="1" dirty="0"/>
          </a:p>
        </p:txBody>
      </p:sp>
      <p:sp>
        <p:nvSpPr>
          <p:cNvPr id="24" name="TextBox 23"/>
          <p:cNvSpPr txBox="1"/>
          <p:nvPr/>
        </p:nvSpPr>
        <p:spPr>
          <a:xfrm>
            <a:off x="9550401" y="4093811"/>
            <a:ext cx="2641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smtClean="0"/>
              <a:t>High Intensity and Energy (HIE) Isotope Mass Separator (ISOLDE) Main Ring layout</a:t>
            </a:r>
            <a:endParaRPr lang="en-GB" sz="1400" i="1" dirty="0"/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7315816"/>
              </p:ext>
            </p:extLst>
          </p:nvPr>
        </p:nvGraphicFramePr>
        <p:xfrm>
          <a:off x="124399" y="2611638"/>
          <a:ext cx="6454530" cy="3512219"/>
        </p:xfrm>
        <a:graphic>
          <a:graphicData uri="http://schemas.openxmlformats.org/drawingml/2006/table">
            <a:tbl>
              <a:tblPr firstRow="1">
                <a:tableStyleId>{EB9631B5-78F2-41C9-869B-9F39066F8104}</a:tableStyleId>
              </a:tblPr>
              <a:tblGrid>
                <a:gridCol w="1290906">
                  <a:extLst>
                    <a:ext uri="{9D8B030D-6E8A-4147-A177-3AD203B41FA5}">
                      <a16:colId xmlns:a16="http://schemas.microsoft.com/office/drawing/2014/main" val="2730994385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343737170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06359157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782443516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3712791609"/>
                    </a:ext>
                  </a:extLst>
                </a:gridCol>
              </a:tblGrid>
              <a:tr h="918962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Project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Magnet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Field [T]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baseline="0" dirty="0" smtClean="0"/>
                        <a:t>Gradient </a:t>
                      </a:r>
                      <a:r>
                        <a:rPr lang="en-GB" sz="2400" baseline="0" dirty="0" smtClean="0"/>
                        <a:t>[T/m]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Current</a:t>
                      </a:r>
                      <a:r>
                        <a:rPr lang="en-GB" sz="2400" baseline="0" dirty="0" smtClean="0"/>
                        <a:t> [A]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7137306"/>
                  </a:ext>
                </a:extLst>
              </a:tr>
              <a:tr h="855897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HIE-ISOLDE</a:t>
                      </a:r>
                      <a:r>
                        <a:rPr lang="en-GB" sz="2400" baseline="0" dirty="0" smtClean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F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2.27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13.8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437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9555317"/>
                  </a:ext>
                </a:extLst>
              </a:tr>
              <a:tr h="342359">
                <a:tc>
                  <a:txBody>
                    <a:bodyPr/>
                    <a:lstStyle/>
                    <a:p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D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2.27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-13.8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437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7507486"/>
                  </a:ext>
                </a:extLst>
              </a:tr>
              <a:tr h="599128">
                <a:tc>
                  <a:txBody>
                    <a:bodyPr/>
                    <a:lstStyle/>
                    <a:p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Trim</a:t>
                      </a:r>
                      <a:r>
                        <a:rPr lang="en-GB" sz="2400" baseline="0" dirty="0" smtClean="0"/>
                        <a:t> </a:t>
                      </a:r>
                      <a:r>
                        <a:rPr lang="en-GB" sz="2400" baseline="0" dirty="0" smtClean="0"/>
                        <a:t>Q</a:t>
                      </a:r>
                      <a:r>
                        <a:rPr lang="en-GB" sz="2400" dirty="0" smtClean="0"/>
                        <a:t>uads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-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2.2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± 300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48050426"/>
                  </a:ext>
                </a:extLst>
              </a:tr>
              <a:tr h="449663">
                <a:tc>
                  <a:txBody>
                    <a:bodyPr/>
                    <a:lstStyle/>
                    <a:p>
                      <a:r>
                        <a:rPr lang="en-GB" sz="2400" dirty="0" err="1" smtClean="0"/>
                        <a:t>SuShi</a:t>
                      </a:r>
                      <a:r>
                        <a:rPr lang="en-GB" sz="2400" baseline="0" dirty="0" smtClean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Dipole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3.0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-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428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1530083"/>
                  </a:ext>
                </a:extLst>
              </a:tr>
            </a:tbl>
          </a:graphicData>
        </a:graphic>
      </p:graphicFrame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10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271025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63628"/>
            <a:ext cx="10296000" cy="887360"/>
          </a:xfrm>
        </p:spPr>
        <p:txBody>
          <a:bodyPr/>
          <a:lstStyle/>
          <a:p>
            <a:r>
              <a:rPr lang="en-GB" dirty="0" smtClean="0"/>
              <a:t>Medical Accelerators 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0141" y="1018191"/>
            <a:ext cx="3251459" cy="222491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0569" y="1440443"/>
            <a:ext cx="30308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PAMELA </a:t>
            </a:r>
            <a:r>
              <a:rPr lang="en-GB" sz="2400" b="1" dirty="0" smtClean="0"/>
              <a:t>FFA</a:t>
            </a:r>
            <a:endParaRPr lang="en-GB" sz="2400" b="1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919" y="1591251"/>
            <a:ext cx="1982929" cy="14948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0569" y="3723755"/>
            <a:ext cx="3274201" cy="2409535"/>
          </a:xfrm>
          <a:prstGeom prst="rect">
            <a:avLst/>
          </a:prstGeom>
        </p:spPr>
      </p:pic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219336"/>
              </p:ext>
            </p:extLst>
          </p:nvPr>
        </p:nvGraphicFramePr>
        <p:xfrm>
          <a:off x="260569" y="2027540"/>
          <a:ext cx="5539035" cy="1371600"/>
        </p:xfrm>
        <a:graphic>
          <a:graphicData uri="http://schemas.openxmlformats.org/drawingml/2006/table">
            <a:tbl>
              <a:tblPr firstRow="1">
                <a:tableStyleId>{6E25E649-3F16-4E02-A733-19D2CDBF48F0}</a:tableStyleId>
              </a:tblPr>
              <a:tblGrid>
                <a:gridCol w="964957">
                  <a:extLst>
                    <a:ext uri="{9D8B030D-6E8A-4147-A177-3AD203B41FA5}">
                      <a16:colId xmlns:a16="http://schemas.microsoft.com/office/drawing/2014/main" val="1343737170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106359157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3712791609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1387134766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2373953446"/>
                    </a:ext>
                  </a:extLst>
                </a:gridCol>
                <a:gridCol w="714250">
                  <a:extLst>
                    <a:ext uri="{9D8B030D-6E8A-4147-A177-3AD203B41FA5}">
                      <a16:colId xmlns:a16="http://schemas.microsoft.com/office/drawing/2014/main" val="4194529232"/>
                    </a:ext>
                  </a:extLst>
                </a:gridCol>
              </a:tblGrid>
              <a:tr h="592469">
                <a:tc>
                  <a:txBody>
                    <a:bodyPr/>
                    <a:lstStyle/>
                    <a:p>
                      <a:r>
                        <a:rPr lang="en-GB" dirty="0" smtClean="0"/>
                        <a:t>Magnet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Field [T]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Current</a:t>
                      </a:r>
                      <a:r>
                        <a:rPr lang="en-GB" baseline="0" dirty="0" smtClean="0"/>
                        <a:t> [A]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Length [m]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err="1" smtClean="0"/>
                        <a:t>R</a:t>
                      </a:r>
                      <a:r>
                        <a:rPr lang="en-GB" baseline="-25000" dirty="0" err="1" smtClean="0"/>
                        <a:t>inner</a:t>
                      </a:r>
                      <a:r>
                        <a:rPr lang="en-GB" baseline="-25000" dirty="0" smtClean="0"/>
                        <a:t>     </a:t>
                      </a:r>
                      <a:r>
                        <a:rPr lang="en-GB" dirty="0" smtClean="0"/>
                        <a:t>[mm] </a:t>
                      </a:r>
                      <a:r>
                        <a:rPr lang="en-GB" baseline="-25000" dirty="0" smtClean="0"/>
                        <a:t>                    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R</a:t>
                      </a:r>
                      <a:r>
                        <a:rPr lang="en-GB" baseline="-25000" dirty="0" smtClean="0"/>
                        <a:t>outer </a:t>
                      </a:r>
                      <a:r>
                        <a:rPr lang="en-GB" dirty="0" smtClean="0"/>
                        <a:t>[mm] </a:t>
                      </a:r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7137306"/>
                  </a:ext>
                </a:extLst>
              </a:tr>
              <a:tr h="350136">
                <a:tc>
                  <a:txBody>
                    <a:bodyPr/>
                    <a:lstStyle/>
                    <a:p>
                      <a:r>
                        <a:rPr lang="en-GB" dirty="0" smtClean="0"/>
                        <a:t>F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3.9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755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0.6644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170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216.2</a:t>
                      </a:r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9555317"/>
                  </a:ext>
                </a:extLst>
              </a:tr>
              <a:tr h="226754">
                <a:tc>
                  <a:txBody>
                    <a:bodyPr/>
                    <a:lstStyle/>
                    <a:p>
                      <a:r>
                        <a:rPr lang="en-GB" dirty="0" smtClean="0"/>
                        <a:t>D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5.06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650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0.66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170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244</a:t>
                      </a:r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7507486"/>
                  </a:ext>
                </a:extLst>
              </a:tr>
            </a:tbl>
          </a:graphicData>
        </a:graphic>
      </p:graphicFrame>
      <p:sp>
        <p:nvSpPr>
          <p:cNvPr id="12" name="Rectangle 11"/>
          <p:cNvSpPr/>
          <p:nvPr/>
        </p:nvSpPr>
        <p:spPr>
          <a:xfrm>
            <a:off x="-13365" y="6250987"/>
            <a:ext cx="462948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i="1" dirty="0"/>
              <a:t>Variation </a:t>
            </a:r>
            <a:r>
              <a:rPr lang="en-GB" sz="1600" i="1" dirty="0" smtClean="0"/>
              <a:t>of multipole </a:t>
            </a:r>
            <a:r>
              <a:rPr lang="en-GB" sz="1600" i="1" dirty="0"/>
              <a:t>strength along </a:t>
            </a:r>
            <a:r>
              <a:rPr lang="en-GB" sz="1600" i="1" dirty="0" smtClean="0"/>
              <a:t>magnet </a:t>
            </a:r>
          </a:p>
          <a:p>
            <a:r>
              <a:rPr lang="en-GB" sz="1600" i="1" dirty="0" smtClean="0"/>
              <a:t>length</a:t>
            </a:r>
            <a:endParaRPr lang="en-GB" sz="1600" i="1" dirty="0"/>
          </a:p>
        </p:txBody>
      </p:sp>
      <p:sp>
        <p:nvSpPr>
          <p:cNvPr id="13" name="Rounded Rectangle 12"/>
          <p:cNvSpPr/>
          <p:nvPr/>
        </p:nvSpPr>
        <p:spPr>
          <a:xfrm>
            <a:off x="4198282" y="4005696"/>
            <a:ext cx="7354205" cy="2505359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Content Placeholder 2"/>
          <p:cNvSpPr>
            <a:spLocks noGrp="1"/>
          </p:cNvSpPr>
          <p:nvPr>
            <p:ph idx="1"/>
          </p:nvPr>
        </p:nvSpPr>
        <p:spPr>
          <a:xfrm>
            <a:off x="4334759" y="3211506"/>
            <a:ext cx="10296000" cy="2867166"/>
          </a:xfrm>
        </p:spPr>
        <p:txBody>
          <a:bodyPr/>
          <a:lstStyle/>
          <a:p>
            <a:endParaRPr lang="en-GB" sz="2400" dirty="0" smtClean="0"/>
          </a:p>
          <a:p>
            <a:endParaRPr lang="en-GB" sz="2400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 smtClean="0"/>
              <a:t>Solenoidal </a:t>
            </a:r>
            <a:r>
              <a:rPr lang="en-GB" sz="2400" dirty="0"/>
              <a:t>components did not cancel </a:t>
            </a:r>
            <a:r>
              <a:rPr lang="en-GB" sz="2400" b="1" i="1" dirty="0"/>
              <a:t>locally</a:t>
            </a:r>
            <a:r>
              <a:rPr lang="en-GB" sz="2400" dirty="0"/>
              <a:t>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 Lead to </a:t>
            </a:r>
            <a:r>
              <a:rPr lang="en-GB" sz="2400" b="1" dirty="0"/>
              <a:t>beam losses </a:t>
            </a:r>
            <a:r>
              <a:rPr lang="en-GB" sz="2400" dirty="0"/>
              <a:t>after a few turns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2 additional </a:t>
            </a:r>
            <a:r>
              <a:rPr lang="en-GB" sz="2400" dirty="0" smtClean="0"/>
              <a:t>layers to cancel unwanted components </a:t>
            </a:r>
            <a:endParaRPr lang="en-GB" sz="2400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 smtClean="0"/>
              <a:t>Multipole errors adjusted </a:t>
            </a:r>
            <a:r>
              <a:rPr lang="en-GB" sz="2400" dirty="0" smtClean="0"/>
              <a:t>via winding 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 smtClean="0"/>
              <a:t>Tune shift </a:t>
            </a:r>
            <a:r>
              <a:rPr lang="en-GB" sz="2400" b="1" dirty="0" smtClean="0"/>
              <a:t>(0.3, 0.23) </a:t>
            </a:r>
            <a:r>
              <a:rPr lang="en-GB" sz="2400" dirty="0" smtClean="0"/>
              <a:t>(</a:t>
            </a:r>
            <a:r>
              <a:rPr lang="en-GB" sz="2400" dirty="0" err="1" smtClean="0"/>
              <a:t>h,v</a:t>
            </a:r>
            <a:r>
              <a:rPr lang="en-GB" sz="2400" dirty="0" smtClean="0"/>
              <a:t>) </a:t>
            </a:r>
            <a:r>
              <a:rPr lang="en-GB" sz="2400" dirty="0" err="1" smtClean="0"/>
              <a:t>v.s</a:t>
            </a:r>
            <a:r>
              <a:rPr lang="en-GB" sz="2400" dirty="0" smtClean="0"/>
              <a:t>. </a:t>
            </a:r>
            <a:r>
              <a:rPr lang="en-GB" sz="2400" dirty="0"/>
              <a:t>(</a:t>
            </a:r>
            <a:r>
              <a:rPr lang="en-GB" sz="2400" dirty="0" smtClean="0"/>
              <a:t>0.5, 0.5) previously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198282" y="3571455"/>
            <a:ext cx="24345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Study Outcomes: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608960" y="3243105"/>
            <a:ext cx="4442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 smtClean="0"/>
              <a:t>PAMELA FFA and particle tracing through cell</a:t>
            </a:r>
            <a:endParaRPr lang="en-GB" i="1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29487" y="6250987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11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956167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Medical Technology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6356" y="1516387"/>
            <a:ext cx="11408409" cy="4376944"/>
          </a:xfrm>
        </p:spPr>
        <p:txBody>
          <a:bodyPr/>
          <a:lstStyle/>
          <a:p>
            <a:r>
              <a:rPr lang="en-GB" sz="2400" b="1" dirty="0" smtClean="0"/>
              <a:t>Gantries  (LBNL, HUST</a:t>
            </a:r>
            <a:r>
              <a:rPr lang="en-GB" sz="2400" b="1" dirty="0" smtClean="0"/>
              <a:t>) (in progress)</a:t>
            </a:r>
            <a:endParaRPr lang="en-GB" sz="2400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1630" y="2206145"/>
            <a:ext cx="5104823" cy="2192753"/>
          </a:xfrm>
          <a:prstGeom prst="rect">
            <a:avLst/>
          </a:prstGeom>
        </p:spPr>
      </p:pic>
      <p:sp>
        <p:nvSpPr>
          <p:cNvPr id="9" name="AutoShape 2" descr="Fig. 1. - Layout of the SC gantry beamline: a $45^{\circ }$ bending section with two $22.5^{\circ }$ AG-CCT magnets and three QS magnets and a $135^{\circ }$ bending section with two $67.5^{\circ }$ AG-CCT magnets and one QS magnet.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723" y="4438988"/>
            <a:ext cx="4014635" cy="225549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238478" y="6590780"/>
            <a:ext cx="36439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smtClean="0"/>
              <a:t>LBNL (top), HUST (bottom) SC gantry layouts</a:t>
            </a:r>
            <a:endParaRPr lang="en-GB" sz="1400" i="1" dirty="0"/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749617"/>
              </p:ext>
            </p:extLst>
          </p:nvPr>
        </p:nvGraphicFramePr>
        <p:xfrm>
          <a:off x="8184028" y="1282426"/>
          <a:ext cx="3901104" cy="4745708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1618168">
                  <a:extLst>
                    <a:ext uri="{9D8B030D-6E8A-4147-A177-3AD203B41FA5}">
                      <a16:colId xmlns:a16="http://schemas.microsoft.com/office/drawing/2014/main" val="567949749"/>
                    </a:ext>
                  </a:extLst>
                </a:gridCol>
                <a:gridCol w="1079172">
                  <a:extLst>
                    <a:ext uri="{9D8B030D-6E8A-4147-A177-3AD203B41FA5}">
                      <a16:colId xmlns:a16="http://schemas.microsoft.com/office/drawing/2014/main" val="684144133"/>
                    </a:ext>
                  </a:extLst>
                </a:gridCol>
                <a:gridCol w="1203764">
                  <a:extLst>
                    <a:ext uri="{9D8B030D-6E8A-4147-A177-3AD203B41FA5}">
                      <a16:colId xmlns:a16="http://schemas.microsoft.com/office/drawing/2014/main" val="2129613069"/>
                    </a:ext>
                  </a:extLst>
                </a:gridCol>
              </a:tblGrid>
              <a:tr h="351484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Parameter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LBNL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HUST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709979"/>
                  </a:ext>
                </a:extLst>
              </a:tr>
              <a:tr h="722348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B[T]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2.4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2.46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51798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Gradient [T/m]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17.43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12.0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586357"/>
                  </a:ext>
                </a:extLst>
              </a:tr>
              <a:tr h="1613995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Current [A]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922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400" dirty="0" smtClean="0"/>
                        <a:t>584.38 (dip), 370.84 (quad)</a:t>
                      </a:r>
                    </a:p>
                    <a:p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Physical Bend [</a:t>
                      </a:r>
                      <a:r>
                        <a:rPr lang="en-GB" sz="2400" dirty="0" smtClean="0"/>
                        <a:t>°]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67.5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90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6761113"/>
                  </a:ext>
                </a:extLst>
              </a:tr>
            </a:tbl>
          </a:graphicData>
        </a:graphic>
      </p:graphicFrame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7121" y="3148213"/>
            <a:ext cx="3126239" cy="2581550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 flipH="1" flipV="1">
            <a:off x="4244455" y="3148214"/>
            <a:ext cx="1364213" cy="9347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>
            <a:off x="4290485" y="4212673"/>
            <a:ext cx="1421391" cy="8582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3918" y="3029373"/>
            <a:ext cx="4010402" cy="2650876"/>
          </a:xfrm>
          <a:prstGeom prst="rect">
            <a:avLst/>
          </a:prstGeom>
        </p:spPr>
      </p:pic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12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973967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070F874-2685-411E-B532-12B17F62F8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13</a:t>
            </a:fld>
            <a:endParaRPr lang="en-AU" noProof="0"/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6" y="3310735"/>
            <a:ext cx="5999293" cy="2272930"/>
          </a:xfrm>
        </p:spPr>
        <p:txBody>
          <a:bodyPr/>
          <a:lstStyle/>
          <a:p>
            <a:r>
              <a:rPr lang="en-AU" dirty="0" smtClean="0"/>
              <a:t>Why </a:t>
            </a:r>
            <a:r>
              <a:rPr lang="en-AU" dirty="0" smtClean="0"/>
              <a:t>CCTs?</a:t>
            </a:r>
            <a:endParaRPr lang="en-AU" dirty="0"/>
          </a:p>
        </p:txBody>
      </p:sp>
      <p:pic>
        <p:nvPicPr>
          <p:cNvPr id="8" name="Picture Placeholder 7"/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89" r="2258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11629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Advantages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sz="2400" b="1" dirty="0" smtClean="0"/>
              <a:t>Due to </a:t>
            </a:r>
            <a:r>
              <a:rPr lang="en-GB" sz="2400" b="1" dirty="0" smtClean="0"/>
              <a:t>the </a:t>
            </a:r>
            <a:r>
              <a:rPr lang="en-GB" sz="2400" b="1" dirty="0" smtClean="0"/>
              <a:t>unique geometry of the </a:t>
            </a:r>
            <a:r>
              <a:rPr lang="en-GB" sz="2400" b="1" dirty="0" smtClean="0"/>
              <a:t>CCT</a:t>
            </a:r>
            <a:r>
              <a:rPr lang="en-GB" sz="2400" b="1" dirty="0"/>
              <a:t>,</a:t>
            </a:r>
            <a:endParaRPr lang="en-GB" sz="2400" b="1" dirty="0"/>
          </a:p>
        </p:txBody>
      </p:sp>
      <p:pic>
        <p:nvPicPr>
          <p:cNvPr id="7" name="Content Placeholder 6" descr="Diagram&#10;&#10;Description automatically generated">
            <a:extLst>
              <a:ext uri="{FF2B5EF4-FFF2-40B4-BE49-F238E27FC236}">
                <a16:creationId xmlns:a16="http://schemas.microsoft.com/office/drawing/2014/main" id="{06C2F2E1-DFF8-42C0-B28C-322AA8C0DBC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354"/>
          <a:stretch/>
        </p:blipFill>
        <p:spPr>
          <a:xfrm>
            <a:off x="0" y="2340236"/>
            <a:ext cx="10560050" cy="17486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180886" y="2006883"/>
            <a:ext cx="10466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smtClean="0"/>
              <a:t>Dipole</a:t>
            </a:r>
            <a:endParaRPr lang="en-GB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436808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smtClean="0"/>
              <a:t>Quadrupole</a:t>
            </a:r>
            <a:endParaRPr lang="en-GB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4112963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 smtClean="0"/>
              <a:t>Sextupole</a:t>
            </a:r>
            <a:endParaRPr lang="en-GB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500110" y="2014176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 smtClean="0"/>
              <a:t>Octupole</a:t>
            </a:r>
            <a:endParaRPr lang="en-GB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6976126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 smtClean="0"/>
              <a:t>Decapole</a:t>
            </a:r>
            <a:endParaRPr lang="en-GB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8563412" y="2014176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 smtClean="0"/>
              <a:t>Dodecapole</a:t>
            </a:r>
            <a:r>
              <a:rPr lang="en-GB" b="1" dirty="0" smtClean="0"/>
              <a:t>…</a:t>
            </a:r>
            <a:endParaRPr lang="en-GB" b="1" dirty="0"/>
          </a:p>
        </p:txBody>
      </p:sp>
      <p:sp>
        <p:nvSpPr>
          <p:cNvPr id="14" name="Rounded Rectangle 13"/>
          <p:cNvSpPr/>
          <p:nvPr/>
        </p:nvSpPr>
        <p:spPr>
          <a:xfrm>
            <a:off x="161440" y="4072804"/>
            <a:ext cx="7903045" cy="268035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</a:t>
            </a:r>
            <a:r>
              <a:rPr lang="en-US" sz="2400" b="1" dirty="0">
                <a:solidFill>
                  <a:schemeClr val="tx1"/>
                </a:solidFill>
              </a:rPr>
              <a:t>combined function </a:t>
            </a:r>
            <a:r>
              <a:rPr lang="en-US" sz="2400" dirty="0">
                <a:solidFill>
                  <a:schemeClr val="tx1"/>
                </a:solidFill>
              </a:rPr>
              <a:t>(depending on coil winding)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Good field </a:t>
            </a:r>
            <a:r>
              <a:rPr lang="en-US" sz="2400" dirty="0">
                <a:solidFill>
                  <a:schemeClr val="tx1"/>
                </a:solidFill>
              </a:rPr>
              <a:t>quality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Small stresses </a:t>
            </a:r>
            <a:r>
              <a:rPr lang="en-US" sz="2400" dirty="0">
                <a:solidFill>
                  <a:schemeClr val="tx1"/>
                </a:solidFill>
              </a:rPr>
              <a:t>on conductor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</a:t>
            </a:r>
            <a:r>
              <a:rPr lang="en-US" sz="2400" b="1" dirty="0">
                <a:solidFill>
                  <a:schemeClr val="tx1"/>
                </a:solidFill>
              </a:rPr>
              <a:t>independently tune harmonics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Compact</a:t>
            </a:r>
            <a:r>
              <a:rPr lang="en-US" sz="2400" dirty="0">
                <a:solidFill>
                  <a:schemeClr val="tx1"/>
                </a:solidFill>
              </a:rPr>
              <a:t> design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Simple</a:t>
            </a:r>
            <a:r>
              <a:rPr lang="en-US" sz="2400" dirty="0">
                <a:solidFill>
                  <a:schemeClr val="tx1"/>
                </a:solidFill>
              </a:rPr>
              <a:t> to wind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</a:t>
            </a:r>
            <a:r>
              <a:rPr lang="en-US" sz="2400" b="1" dirty="0">
                <a:solidFill>
                  <a:schemeClr val="tx1"/>
                </a:solidFill>
              </a:rPr>
              <a:t>strongly curved </a:t>
            </a:r>
            <a:r>
              <a:rPr lang="en-US" sz="2400" dirty="0">
                <a:solidFill>
                  <a:schemeClr val="tx1"/>
                </a:solidFill>
              </a:rPr>
              <a:t>(for </a:t>
            </a:r>
            <a:r>
              <a:rPr lang="en-US" sz="2400" dirty="0" err="1">
                <a:solidFill>
                  <a:schemeClr val="tx1"/>
                </a:solidFill>
              </a:rPr>
              <a:t>e.g</a:t>
            </a:r>
            <a:r>
              <a:rPr lang="en-US" sz="2400" dirty="0">
                <a:solidFill>
                  <a:schemeClr val="tx1"/>
                </a:solidFill>
              </a:rPr>
              <a:t> space saving purposes</a:t>
            </a:r>
            <a:r>
              <a:rPr lang="en-US" sz="2400" dirty="0" smtClean="0">
                <a:solidFill>
                  <a:schemeClr val="tx1"/>
                </a:solidFill>
              </a:rPr>
              <a:t>)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14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3378715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Why </a:t>
            </a:r>
            <a:r>
              <a:rPr lang="en-GB" i="1" dirty="0" smtClean="0"/>
              <a:t>not </a:t>
            </a:r>
            <a:r>
              <a:rPr lang="en-GB" dirty="0" smtClean="0"/>
              <a:t>CCTs?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sz="2400" dirty="0" smtClean="0"/>
              <a:t>Though proposed in </a:t>
            </a:r>
            <a:r>
              <a:rPr lang="en-GB" sz="2400" dirty="0" smtClean="0"/>
              <a:t>1969</a:t>
            </a:r>
            <a:r>
              <a:rPr lang="en-GB" sz="2400" dirty="0" smtClean="0"/>
              <a:t>, CCTs are </a:t>
            </a:r>
            <a:r>
              <a:rPr lang="en-GB" sz="2400" b="1" dirty="0" smtClean="0"/>
              <a:t>still a relatively new concept </a:t>
            </a:r>
            <a:r>
              <a:rPr lang="en-GB" sz="2400" dirty="0" smtClean="0"/>
              <a:t>and widely untested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549704" y="2386620"/>
            <a:ext cx="10410355" cy="2265452"/>
          </a:xfrm>
          <a:prstGeom prst="roundRect">
            <a:avLst/>
          </a:prstGeom>
          <a:solidFill>
            <a:srgbClr val="FF6699">
              <a:alpha val="65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Need </a:t>
            </a:r>
            <a:r>
              <a:rPr lang="en-US" sz="2400" b="1" dirty="0">
                <a:solidFill>
                  <a:schemeClr val="tx1"/>
                </a:solidFill>
              </a:rPr>
              <a:t>more conductor </a:t>
            </a:r>
            <a:r>
              <a:rPr lang="en-US" sz="2400" dirty="0">
                <a:solidFill>
                  <a:schemeClr val="tx1"/>
                </a:solidFill>
              </a:rPr>
              <a:t>for higher fields (£££)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No one has used them in medical accelerators </a:t>
            </a:r>
            <a:r>
              <a:rPr lang="en-US" sz="2400" b="1" dirty="0">
                <a:solidFill>
                  <a:schemeClr val="tx1"/>
                </a:solidFill>
              </a:rPr>
              <a:t>in practice </a:t>
            </a:r>
            <a:r>
              <a:rPr lang="en-US" sz="2400" dirty="0">
                <a:solidFill>
                  <a:schemeClr val="tx1"/>
                </a:solidFill>
              </a:rPr>
              <a:t>yet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complicated to design and resolve fields (especially for </a:t>
            </a:r>
            <a:r>
              <a:rPr lang="en-US" sz="2400" b="1" dirty="0">
                <a:solidFill>
                  <a:schemeClr val="tx1"/>
                </a:solidFill>
              </a:rPr>
              <a:t>curved </a:t>
            </a:r>
            <a:r>
              <a:rPr lang="en-US" sz="2400" dirty="0">
                <a:solidFill>
                  <a:schemeClr val="tx1"/>
                </a:solidFill>
              </a:rPr>
              <a:t>case)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Can’t </a:t>
            </a:r>
            <a:r>
              <a:rPr lang="en-US" sz="2400" b="1" dirty="0">
                <a:solidFill>
                  <a:schemeClr val="tx1"/>
                </a:solidFill>
              </a:rPr>
              <a:t>ramp </a:t>
            </a:r>
            <a:r>
              <a:rPr lang="en-US" sz="2400" dirty="0">
                <a:solidFill>
                  <a:schemeClr val="tx1"/>
                </a:solidFill>
              </a:rPr>
              <a:t>quickly (leads to quench)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15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985355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Possible Applications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6356" y="1532415"/>
            <a:ext cx="11408409" cy="5187362"/>
          </a:xfrm>
        </p:spPr>
        <p:txBody>
          <a:bodyPr/>
          <a:lstStyle/>
          <a:p>
            <a:r>
              <a:rPr lang="en-GB" sz="2400" dirty="0" smtClean="0"/>
              <a:t>Though CCTs look good on paper, </a:t>
            </a:r>
            <a:r>
              <a:rPr lang="en-GB" sz="2400" dirty="0" smtClean="0"/>
              <a:t>we </a:t>
            </a:r>
            <a:r>
              <a:rPr lang="en-GB" sz="2400" dirty="0" smtClean="0"/>
              <a:t>should be careful about </a:t>
            </a:r>
            <a:r>
              <a:rPr lang="en-GB" sz="2400" b="1" i="1" dirty="0" smtClean="0"/>
              <a:t>how</a:t>
            </a:r>
            <a:r>
              <a:rPr lang="en-GB" sz="2400" i="1" dirty="0" smtClean="0"/>
              <a:t> </a:t>
            </a:r>
            <a:r>
              <a:rPr lang="en-GB" sz="2400" dirty="0" smtClean="0"/>
              <a:t>we are using them and </a:t>
            </a:r>
            <a:r>
              <a:rPr lang="en-GB" sz="2400" b="1" i="1" dirty="0" smtClean="0"/>
              <a:t>what</a:t>
            </a:r>
            <a:r>
              <a:rPr lang="en-GB" sz="2400" dirty="0" smtClean="0"/>
              <a:t> we are using them </a:t>
            </a:r>
            <a:r>
              <a:rPr lang="en-GB" sz="2400" i="1" dirty="0" smtClean="0"/>
              <a:t>for</a:t>
            </a:r>
            <a:endParaRPr lang="en-GB" sz="2400" i="1" dirty="0" smtClean="0"/>
          </a:p>
          <a:p>
            <a:endParaRPr lang="en-GB" dirty="0" smtClean="0"/>
          </a:p>
          <a:p>
            <a:endParaRPr lang="en-GB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3031226"/>
              </p:ext>
            </p:extLst>
          </p:nvPr>
        </p:nvGraphicFramePr>
        <p:xfrm>
          <a:off x="487387" y="2892827"/>
          <a:ext cx="11066345" cy="2103120"/>
        </p:xfrm>
        <a:graphic>
          <a:graphicData uri="http://schemas.openxmlformats.org/drawingml/2006/table">
            <a:tbl>
              <a:tblPr firstRow="1" bandRow="1">
                <a:tableStyleId>{8A107856-5554-42FB-B03E-39F5DBC370BA}</a:tableStyleId>
              </a:tblPr>
              <a:tblGrid>
                <a:gridCol w="2213269">
                  <a:extLst>
                    <a:ext uri="{9D8B030D-6E8A-4147-A177-3AD203B41FA5}">
                      <a16:colId xmlns:a16="http://schemas.microsoft.com/office/drawing/2014/main" val="3349666755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686377442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3420759401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131383250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3023032608"/>
                    </a:ext>
                  </a:extLst>
                </a:gridCol>
              </a:tblGrid>
              <a:tr h="418556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Application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Field</a:t>
                      </a:r>
                      <a:r>
                        <a:rPr lang="en-GB" sz="2400" baseline="0" dirty="0" smtClean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Length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# of magnets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Benefit</a:t>
                      </a:r>
                      <a:r>
                        <a:rPr lang="en-GB" sz="2400" baseline="0" dirty="0" smtClean="0"/>
                        <a:t> </a:t>
                      </a:r>
                      <a:r>
                        <a:rPr lang="en-GB" sz="2400" baseline="0" dirty="0" err="1" smtClean="0"/>
                        <a:t>v.s</a:t>
                      </a:r>
                      <a:r>
                        <a:rPr lang="en-GB" sz="2400" baseline="0" dirty="0" smtClean="0"/>
                        <a:t>. cost, effort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31555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Large Colliders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Large (&gt; 16</a:t>
                      </a:r>
                      <a:r>
                        <a:rPr lang="en-GB" sz="2400" baseline="0" dirty="0" smtClean="0"/>
                        <a:t> T)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Long (15 m)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Lots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Arguable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40581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Compact Machines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Small (3-4 T)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Short (~2 m)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Few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Huge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36284628"/>
                  </a:ext>
                </a:extLst>
              </a:tr>
            </a:tbl>
          </a:graphicData>
        </a:graphic>
      </p:graphicFrame>
      <p:sp>
        <p:nvSpPr>
          <p:cNvPr id="7" name="Rounded Rectangle 6"/>
          <p:cNvSpPr/>
          <p:nvPr/>
        </p:nvSpPr>
        <p:spPr>
          <a:xfrm>
            <a:off x="4052771" y="5609881"/>
            <a:ext cx="3582444" cy="77870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TextBox 7"/>
          <p:cNvSpPr txBox="1"/>
          <p:nvPr/>
        </p:nvSpPr>
        <p:spPr>
          <a:xfrm>
            <a:off x="4278239" y="5768398"/>
            <a:ext cx="45970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What about in an FFA?</a:t>
            </a:r>
            <a:endParaRPr lang="en-GB" sz="2400" b="1" dirty="0"/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16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905556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52412" y="2506825"/>
            <a:ext cx="7504747" cy="2272930"/>
          </a:xfrm>
        </p:spPr>
        <p:txBody>
          <a:bodyPr/>
          <a:lstStyle/>
          <a:p>
            <a:r>
              <a:rPr lang="en-AU" dirty="0" smtClean="0"/>
              <a:t>TURBO</a:t>
            </a:r>
            <a:endParaRPr lang="en-AU" dirty="0" smtClean="0"/>
          </a:p>
          <a:p>
            <a:r>
              <a:rPr lang="en-AU" dirty="0" smtClean="0"/>
              <a:t>(Technology for Ultra Rapid Beam Operation)</a:t>
            </a:r>
            <a:endParaRPr lang="en-AU" dirty="0" smtClean="0"/>
          </a:p>
          <a:p>
            <a:endParaRPr lang="en-AU" dirty="0"/>
          </a:p>
        </p:txBody>
      </p:sp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17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3658835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640" y="368773"/>
            <a:ext cx="5400702" cy="887360"/>
          </a:xfrm>
        </p:spPr>
        <p:txBody>
          <a:bodyPr/>
          <a:lstStyle/>
          <a:p>
            <a:r>
              <a:rPr lang="en-GB" smtClean="0"/>
              <a:t>TURBO</a:t>
            </a:r>
            <a:endParaRPr lang="en-GB" dirty="0"/>
          </a:p>
        </p:txBody>
      </p:sp>
      <p:pic>
        <p:nvPicPr>
          <p:cNvPr id="5" name="Content Placeholder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7405" y="2853306"/>
            <a:ext cx="5449270" cy="2222246"/>
          </a:xfrm>
          <a:prstGeom prst="rect">
            <a:avLst/>
          </a:prstGeom>
        </p:spPr>
      </p:pic>
      <p:sp>
        <p:nvSpPr>
          <p:cNvPr id="6" name="Oval 5"/>
          <p:cNvSpPr/>
          <p:nvPr/>
        </p:nvSpPr>
        <p:spPr>
          <a:xfrm>
            <a:off x="9640115" y="4170984"/>
            <a:ext cx="1042220" cy="904568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Down Arrow 6"/>
          <p:cNvSpPr/>
          <p:nvPr/>
        </p:nvSpPr>
        <p:spPr>
          <a:xfrm rot="10800000">
            <a:off x="9941074" y="5195730"/>
            <a:ext cx="361790" cy="82972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" name="Picture 8" descr="A picture containing appliance, dryer&#10;&#10;Description automatically generated">
            <a:extLst>
              <a:ext uri="{FF2B5EF4-FFF2-40B4-BE49-F238E27FC236}">
                <a16:creationId xmlns:a16="http://schemas.microsoft.com/office/drawing/2014/main" id="{84D7F609-C28E-5CC1-1BE0-2D7F9098E0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21205" y="6007192"/>
            <a:ext cx="880040" cy="829724"/>
          </a:xfrm>
          <a:prstGeom prst="rect">
            <a:avLst/>
          </a:prstGeom>
          <a:noFill/>
        </p:spPr>
      </p:pic>
      <p:sp>
        <p:nvSpPr>
          <p:cNvPr id="9" name="TextBox 8"/>
          <p:cNvSpPr txBox="1"/>
          <p:nvPr/>
        </p:nvSpPr>
        <p:spPr>
          <a:xfrm>
            <a:off x="7001300" y="5348853"/>
            <a:ext cx="296962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i="1" dirty="0" smtClean="0"/>
              <a:t>TURBO FFA Beamline (lab demonstrator version)</a:t>
            </a:r>
          </a:p>
          <a:p>
            <a:r>
              <a:rPr lang="en-GB" sz="1050" i="1" dirty="0" smtClean="0"/>
              <a:t>Courtesy of J. Yap</a:t>
            </a:r>
            <a:endParaRPr lang="en-GB" sz="1050" i="1" dirty="0"/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18</a:t>
            </a:fld>
            <a:endParaRPr lang="en-AU" sz="2400" dirty="0"/>
          </a:p>
        </p:txBody>
      </p:sp>
      <p:sp>
        <p:nvSpPr>
          <p:cNvPr id="13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1" y="1905350"/>
            <a:ext cx="6878469" cy="61571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 smtClean="0">
                <a:solidFill>
                  <a:schemeClr val="tx1"/>
                </a:solidFill>
              </a:rPr>
              <a:t>Scaled-down </a:t>
            </a:r>
            <a:r>
              <a:rPr lang="en-GB" sz="2400" dirty="0">
                <a:solidFill>
                  <a:schemeClr val="tx1"/>
                </a:solidFill>
              </a:rPr>
              <a:t>(0.5-3 MeV) test beamline for </a:t>
            </a:r>
            <a:r>
              <a:rPr lang="en-GB" sz="2400" dirty="0" smtClean="0">
                <a:solidFill>
                  <a:schemeClr val="tx1"/>
                </a:solidFill>
              </a:rPr>
              <a:t>treatment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6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1" y="3232856"/>
            <a:ext cx="6564574" cy="1542547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 smtClean="0">
                <a:solidFill>
                  <a:schemeClr val="tx1"/>
                </a:solidFill>
              </a:rPr>
              <a:t>Closed-dispersion FFA arc for </a:t>
            </a:r>
            <a:r>
              <a:rPr lang="en-GB" sz="2400" b="1" dirty="0">
                <a:solidFill>
                  <a:schemeClr val="tx1"/>
                </a:solidFill>
              </a:rPr>
              <a:t>L</a:t>
            </a:r>
            <a:r>
              <a:rPr lang="en-GB" sz="2400" b="1" dirty="0" smtClean="0">
                <a:solidFill>
                  <a:schemeClr val="tx1"/>
                </a:solidFill>
              </a:rPr>
              <a:t>arge P Acceptance</a:t>
            </a:r>
            <a:endParaRPr lang="en-GB" sz="2400" b="1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Accommodates </a:t>
            </a:r>
            <a:r>
              <a:rPr lang="en-GB" sz="2400" dirty="0">
                <a:solidFill>
                  <a:schemeClr val="tx1"/>
                </a:solidFill>
              </a:rPr>
              <a:t>clinical system </a:t>
            </a:r>
            <a:r>
              <a:rPr lang="en-GB" sz="2400" dirty="0" smtClean="0">
                <a:solidFill>
                  <a:schemeClr val="tx1"/>
                </a:solidFill>
              </a:rPr>
              <a:t>requirements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b="1" dirty="0" smtClean="0">
                <a:solidFill>
                  <a:schemeClr val="tx1"/>
                </a:solidFill>
              </a:rPr>
              <a:t>Controllable </a:t>
            </a:r>
            <a:r>
              <a:rPr lang="en-GB" sz="2400" b="1" dirty="0">
                <a:solidFill>
                  <a:schemeClr val="tx1"/>
                </a:solidFill>
              </a:rPr>
              <a:t>beam dynamics </a:t>
            </a:r>
            <a:r>
              <a:rPr lang="en-GB" sz="2400" dirty="0">
                <a:solidFill>
                  <a:schemeClr val="tx1"/>
                </a:solidFill>
              </a:rPr>
              <a:t>for </a:t>
            </a:r>
            <a:r>
              <a:rPr lang="en-GB" sz="2400" dirty="0" smtClean="0">
                <a:solidFill>
                  <a:schemeClr val="tx1"/>
                </a:solidFill>
              </a:rPr>
              <a:t>transported </a:t>
            </a:r>
            <a:r>
              <a:rPr lang="en-GB" sz="2400" dirty="0">
                <a:solidFill>
                  <a:schemeClr val="tx1"/>
                </a:solidFill>
              </a:rPr>
              <a:t>energies </a:t>
            </a:r>
          </a:p>
        </p:txBody>
      </p:sp>
      <p:sp>
        <p:nvSpPr>
          <p:cNvPr id="17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0" y="5787348"/>
            <a:ext cx="8122009" cy="974745"/>
          </a:xfrm>
          <a:prstGeom prst="roundRect">
            <a:avLst/>
          </a:prstGeom>
          <a:solidFill>
            <a:srgbClr val="FFFF99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 smtClean="0">
                <a:solidFill>
                  <a:schemeClr val="tx1"/>
                </a:solidFill>
              </a:rPr>
              <a:t>Non-linear </a:t>
            </a:r>
            <a:r>
              <a:rPr lang="en-GB" sz="2400" b="1" dirty="0">
                <a:solidFill>
                  <a:schemeClr val="tx1"/>
                </a:solidFill>
              </a:rPr>
              <a:t>magnets </a:t>
            </a:r>
            <a:r>
              <a:rPr lang="en-GB" sz="2400" dirty="0" smtClean="0">
                <a:solidFill>
                  <a:schemeClr val="tx1"/>
                </a:solidFill>
              </a:rPr>
              <a:t>with required </a:t>
            </a:r>
            <a:r>
              <a:rPr lang="en-GB" sz="2400" dirty="0" smtClean="0">
                <a:solidFill>
                  <a:schemeClr val="tx1"/>
                </a:solidFill>
              </a:rPr>
              <a:t>multipoles for stability</a:t>
            </a:r>
            <a:endParaRPr lang="en-GB" sz="2400" b="1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 smtClean="0">
                <a:solidFill>
                  <a:schemeClr val="tx1"/>
                </a:solidFill>
              </a:rPr>
              <a:t>Unique </a:t>
            </a:r>
            <a:r>
              <a:rPr lang="en-GB" sz="2400" b="1" dirty="0" smtClean="0">
                <a:solidFill>
                  <a:schemeClr val="tx1"/>
                </a:solidFill>
              </a:rPr>
              <a:t>magnets </a:t>
            </a:r>
            <a:r>
              <a:rPr lang="en-GB" sz="2400" dirty="0" smtClean="0">
                <a:solidFill>
                  <a:schemeClr val="tx1"/>
                </a:solidFill>
              </a:rPr>
              <a:t>at each point in </a:t>
            </a:r>
            <a:r>
              <a:rPr lang="en-GB" sz="2400" dirty="0">
                <a:solidFill>
                  <a:schemeClr val="tx1"/>
                </a:solidFill>
              </a:rPr>
              <a:t>arc → </a:t>
            </a:r>
            <a:r>
              <a:rPr lang="en-GB" sz="2400" b="1" dirty="0" smtClean="0">
                <a:solidFill>
                  <a:schemeClr val="tx1"/>
                </a:solidFill>
              </a:rPr>
              <a:t>CCT demonstrator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2831" y="1409084"/>
            <a:ext cx="238835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b="1" dirty="0" smtClean="0"/>
              <a:t>Concept:</a:t>
            </a:r>
            <a:endParaRPr lang="en-GB" sz="2400" b="1" dirty="0"/>
          </a:p>
        </p:txBody>
      </p:sp>
      <p:sp>
        <p:nvSpPr>
          <p:cNvPr id="4" name="Rectangle 3"/>
          <p:cNvSpPr/>
          <p:nvPr/>
        </p:nvSpPr>
        <p:spPr>
          <a:xfrm>
            <a:off x="184246" y="2777909"/>
            <a:ext cx="13805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 smtClean="0"/>
              <a:t>To show: </a:t>
            </a:r>
            <a:endParaRPr lang="en-GB" sz="2400" b="1" dirty="0"/>
          </a:p>
        </p:txBody>
      </p:sp>
      <p:sp>
        <p:nvSpPr>
          <p:cNvPr id="10" name="Rectangle 9"/>
          <p:cNvSpPr/>
          <p:nvPr/>
        </p:nvSpPr>
        <p:spPr>
          <a:xfrm>
            <a:off x="184246" y="5024119"/>
            <a:ext cx="13837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Requires:</a:t>
            </a:r>
            <a:endParaRPr lang="en-GB" sz="2400" b="1" dirty="0"/>
          </a:p>
        </p:txBody>
      </p:sp>
    </p:spTree>
    <p:extLst>
      <p:ext uri="{BB962C8B-B14F-4D97-AF65-F5344CB8AC3E}">
        <p14:creationId xmlns:p14="http://schemas.microsoft.com/office/powerpoint/2010/main" val="43744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7778E4-17CE-B011-3393-846498D6D9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6471" y="306997"/>
            <a:ext cx="10296000" cy="887360"/>
          </a:xfrm>
        </p:spPr>
        <p:txBody>
          <a:bodyPr anchor="b">
            <a:normAutofit/>
          </a:bodyPr>
          <a:lstStyle/>
          <a:p>
            <a:r>
              <a:rPr lang="en-GB" dirty="0"/>
              <a:t>Scaling Up</a:t>
            </a:r>
          </a:p>
        </p:txBody>
      </p:sp>
      <p:sp>
        <p:nvSpPr>
          <p:cNvPr id="18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316005" y="1974876"/>
            <a:ext cx="9231660" cy="147948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Higher strength </a:t>
            </a:r>
            <a:r>
              <a:rPr lang="en-GB" sz="2400" dirty="0">
                <a:solidFill>
                  <a:schemeClr val="tx1"/>
                </a:solidFill>
              </a:rPr>
              <a:t>magnets (maximum field ~3.5 T) to treat in </a:t>
            </a:r>
            <a:r>
              <a:rPr lang="en-GB" sz="2400" b="1" dirty="0">
                <a:solidFill>
                  <a:schemeClr val="tx1"/>
                </a:solidFill>
              </a:rPr>
              <a:t>modes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Adjustable</a:t>
            </a:r>
            <a:r>
              <a:rPr lang="en-GB" sz="2400" dirty="0">
                <a:solidFill>
                  <a:schemeClr val="tx1"/>
                </a:solidFill>
              </a:rPr>
              <a:t> multipoles 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Good field quality </a:t>
            </a:r>
            <a:r>
              <a:rPr lang="en-GB" sz="2400" dirty="0">
                <a:solidFill>
                  <a:schemeClr val="tx1"/>
                </a:solidFill>
              </a:rPr>
              <a:t>(1E-4)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Compactness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0" name="Arc 9"/>
          <p:cNvSpPr/>
          <p:nvPr/>
        </p:nvSpPr>
        <p:spPr>
          <a:xfrm rot="5400000">
            <a:off x="6713955" y="4689817"/>
            <a:ext cx="823064" cy="1136216"/>
          </a:xfrm>
          <a:prstGeom prst="arc">
            <a:avLst>
              <a:gd name="adj1" fmla="val 13412266"/>
              <a:gd name="adj2" fmla="val 18746059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FF0000"/>
              </a:solidFill>
            </a:endParaRPr>
          </a:p>
        </p:txBody>
      </p:sp>
      <p:sp>
        <p:nvSpPr>
          <p:cNvPr id="7" name="Arc 6"/>
          <p:cNvSpPr/>
          <p:nvPr/>
        </p:nvSpPr>
        <p:spPr>
          <a:xfrm rot="5400000">
            <a:off x="6785136" y="5315627"/>
            <a:ext cx="754860" cy="1136216"/>
          </a:xfrm>
          <a:prstGeom prst="arc">
            <a:avLst>
              <a:gd name="adj1" fmla="val 13412266"/>
              <a:gd name="adj2" fmla="val 18861738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rc 7"/>
          <p:cNvSpPr/>
          <p:nvPr/>
        </p:nvSpPr>
        <p:spPr>
          <a:xfrm rot="5400000">
            <a:off x="6847593" y="5896299"/>
            <a:ext cx="803014" cy="1136216"/>
          </a:xfrm>
          <a:prstGeom prst="arc">
            <a:avLst>
              <a:gd name="adj1" fmla="val 13412266"/>
              <a:gd name="adj2" fmla="val 18861738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/>
          <p:cNvSpPr txBox="1"/>
          <p:nvPr/>
        </p:nvSpPr>
        <p:spPr>
          <a:xfrm>
            <a:off x="7978999" y="5128598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 smtClean="0"/>
              <a:t>1</a:t>
            </a:r>
            <a:r>
              <a:rPr lang="en-GB" sz="2000" b="1" baseline="30000" dirty="0" smtClean="0"/>
              <a:t>st</a:t>
            </a:r>
            <a:r>
              <a:rPr lang="en-GB" sz="2000" b="1" dirty="0" smtClean="0"/>
              <a:t> mode</a:t>
            </a:r>
            <a:endParaRPr lang="en-GB" sz="20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7978999" y="5669457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 smtClean="0"/>
              <a:t>2</a:t>
            </a:r>
            <a:r>
              <a:rPr lang="en-GB" sz="2000" b="1" baseline="30000" dirty="0" smtClean="0"/>
              <a:t>nd</a:t>
            </a:r>
            <a:r>
              <a:rPr lang="en-GB" sz="2000" b="1" dirty="0" smtClean="0"/>
              <a:t> mode</a:t>
            </a:r>
            <a:endParaRPr lang="en-GB" sz="20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7978998" y="6261165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 smtClean="0"/>
              <a:t>3</a:t>
            </a:r>
            <a:r>
              <a:rPr lang="en-GB" sz="2000" b="1" baseline="30000" dirty="0" smtClean="0"/>
              <a:t>rd</a:t>
            </a:r>
            <a:r>
              <a:rPr lang="en-GB" sz="2000" b="1" dirty="0" smtClean="0"/>
              <a:t> mode</a:t>
            </a:r>
            <a:endParaRPr lang="en-GB" sz="2000" b="1" dirty="0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3692230"/>
                  </p:ext>
                </p:extLst>
              </p:nvPr>
            </p:nvGraphicFramePr>
            <p:xfrm>
              <a:off x="507074" y="3934422"/>
              <a:ext cx="6742026" cy="2830898"/>
            </p:xfrm>
            <a:graphic>
              <a:graphicData uri="http://schemas.openxmlformats.org/drawingml/2006/table">
                <a:tbl>
                  <a:tblPr firstRow="1" bandRow="1">
                    <a:tableStyleId>{F2DE63D5-997A-4646-A377-4702673A728D}</a:tableStyleId>
                  </a:tblPr>
                  <a:tblGrid>
                    <a:gridCol w="1147754">
                      <a:extLst>
                        <a:ext uri="{9D8B030D-6E8A-4147-A177-3AD203B41FA5}">
                          <a16:colId xmlns:a16="http://schemas.microsoft.com/office/drawing/2014/main" val="938591685"/>
                        </a:ext>
                      </a:extLst>
                    </a:gridCol>
                    <a:gridCol w="1533517">
                      <a:extLst>
                        <a:ext uri="{9D8B030D-6E8A-4147-A177-3AD203B41FA5}">
                          <a16:colId xmlns:a16="http://schemas.microsoft.com/office/drawing/2014/main" val="4160823143"/>
                        </a:ext>
                      </a:extLst>
                    </a:gridCol>
                    <a:gridCol w="1680735">
                      <a:extLst>
                        <a:ext uri="{9D8B030D-6E8A-4147-A177-3AD203B41FA5}">
                          <a16:colId xmlns:a16="http://schemas.microsoft.com/office/drawing/2014/main" val="3605791154"/>
                        </a:ext>
                      </a:extLst>
                    </a:gridCol>
                    <a:gridCol w="981452">
                      <a:extLst>
                        <a:ext uri="{9D8B030D-6E8A-4147-A177-3AD203B41FA5}">
                          <a16:colId xmlns:a16="http://schemas.microsoft.com/office/drawing/2014/main" val="233203550"/>
                        </a:ext>
                      </a:extLst>
                    </a:gridCol>
                    <a:gridCol w="1398568">
                      <a:extLst>
                        <a:ext uri="{9D8B030D-6E8A-4147-A177-3AD203B41FA5}">
                          <a16:colId xmlns:a16="http://schemas.microsoft.com/office/drawing/2014/main" val="2194440414"/>
                        </a:ext>
                      </a:extLst>
                    </a:gridCol>
                  </a:tblGrid>
                  <a:tr h="534212"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Species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E [MeV/u]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14:m>
                            <m:oMath xmlns:m="http://schemas.openxmlformats.org/officeDocument/2006/math">
                              <m:r>
                                <a:rPr lang="en-GB" sz="2000" b="1" i="1" smtClean="0">
                                  <a:solidFill>
                                    <a:schemeClr val="tx1"/>
                                  </a:solidFill>
                                </a:rPr>
                                <m:t>𝑩</m:t>
                              </m:r>
                              <m:r>
                                <a:rPr lang="en-GB" sz="2000" b="1" i="1" smtClean="0">
                                  <a:solidFill>
                                    <a:schemeClr val="tx1"/>
                                  </a:solidFill>
                                </a:rPr>
                                <m:t>𝝆</m:t>
                              </m:r>
                              <m:r>
                                <a:rPr lang="en-GB" sz="2000" b="1" smtClean="0">
                                  <a:solidFill>
                                    <a:schemeClr val="tx1"/>
                                  </a:solidFill>
                                </a:rPr>
                                <m:t> [</m:t>
                              </m:r>
                            </m:oMath>
                          </a14:m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Tm]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000" b="1" smtClean="0">
                                    <a:solidFill>
                                      <a:schemeClr val="tx1"/>
                                    </a:solidFill>
                                  </a:rPr>
                                  <m:t>±</m:t>
                                </m:r>
                                <m:f>
                                  <m:fPr>
                                    <m:ctrlPr>
                                      <a:rPr lang="en-GB" sz="2000" b="1" smtClean="0">
                                        <a:solidFill>
                                          <a:schemeClr val="tx1"/>
                                        </a:solidFill>
                                      </a:rPr>
                                    </m:ctrlPr>
                                  </m:fPr>
                                  <m:num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</a:rPr>
                                      <m:t>𝜹</m:t>
                                    </m:r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</a:rPr>
                                      <m:t>𝑷</m:t>
                                    </m:r>
                                  </m:num>
                                  <m:den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</a:rPr>
                                      <m:t>𝑷</m:t>
                                    </m:r>
                                  </m:den>
                                </m:f>
                              </m:oMath>
                            </m:oMathPara>
                          </a14:m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GB" sz="2000" b="1" smtClean="0">
                                      <a:solidFill>
                                        <a:schemeClr val="tx1"/>
                                      </a:solidFill>
                                    </a:rPr>
                                  </m:ctrlPr>
                                </m:sSubPr>
                                <m:e>
                                  <m:r>
                                    <a:rPr lang="en-GB" sz="2000" b="1" i="1" smtClean="0">
                                      <a:solidFill>
                                        <a:schemeClr val="tx1"/>
                                      </a:solidFill>
                                    </a:rPr>
                                    <m:t>𝑩</m:t>
                                  </m:r>
                                </m:e>
                                <m:sub>
                                  <m:r>
                                    <a:rPr lang="en-GB" sz="2000" b="1" i="1" smtClean="0">
                                      <a:solidFill>
                                        <a:schemeClr val="tx1"/>
                                      </a:solidFill>
                                    </a:rPr>
                                    <m:t>𝒅𝒊𝒑</m:t>
                                  </m:r>
                                </m:sub>
                              </m:sSub>
                              <m:r>
                                <a:rPr lang="en-GB" sz="2000" b="1" smtClean="0">
                                  <a:solidFill>
                                    <a:schemeClr val="tx1"/>
                                  </a:solidFill>
                                </a:rPr>
                                <m:t>[</m:t>
                              </m:r>
                            </m:oMath>
                          </a14:m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Tm]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210918245"/>
                      </a:ext>
                    </a:extLst>
                  </a:tr>
                  <a:tr h="668469">
                    <a:tc>
                      <a:txBody>
                        <a:bodyPr/>
                        <a:lstStyle/>
                        <a:p>
                          <a:r>
                            <a:rPr lang="en-GB" sz="2000" b="0" baseline="0" dirty="0" smtClean="0"/>
                            <a:t>p</a:t>
                          </a:r>
                          <a:r>
                            <a:rPr lang="en-GB" sz="2000" b="0" baseline="30000" dirty="0" smtClean="0"/>
                            <a:t>+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1.23 – 2.43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0.6 – 1.22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674256533"/>
                      </a:ext>
                    </a:extLst>
                  </a:tr>
                  <a:tr h="324169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4</a:t>
                          </a:r>
                          <a:r>
                            <a:rPr lang="en-GB" sz="2000" b="0" baseline="0" dirty="0" smtClean="0"/>
                            <a:t>He</a:t>
                          </a:r>
                          <a:r>
                            <a:rPr lang="en-GB" sz="2000" b="0" baseline="30000" dirty="0" smtClean="0"/>
                            <a:t>2+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2.43</a:t>
                          </a:r>
                          <a:r>
                            <a:rPr lang="en-GB" sz="2000" b="0" baseline="0" dirty="0" smtClean="0"/>
                            <a:t> – 3.32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1.22 – 1.66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176445521"/>
                      </a:ext>
                    </a:extLst>
                  </a:tr>
                  <a:tr h="559524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0" baseline="30000" dirty="0" smtClean="0"/>
                            <a:t>12</a:t>
                          </a:r>
                          <a:r>
                            <a:rPr lang="en-GB" sz="2000" b="0" baseline="0" dirty="0" smtClean="0"/>
                            <a:t>C</a:t>
                          </a:r>
                          <a:r>
                            <a:rPr lang="en-GB" sz="2000" b="0" baseline="30000" dirty="0" smtClean="0"/>
                            <a:t>6+</a:t>
                          </a:r>
                        </a:p>
                        <a:p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</a:t>
                          </a:r>
                          <a:r>
                            <a:rPr lang="en-GB" sz="2000" b="0" baseline="0" dirty="0" smtClean="0"/>
                            <a:t> - 430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6.63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45%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 – 3.32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548766318"/>
                      </a:ext>
                    </a:extLst>
                  </a:tr>
                  <a:tr h="324169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16</a:t>
                          </a:r>
                          <a:r>
                            <a:rPr lang="en-GB" sz="2000" b="0" baseline="0" dirty="0" smtClean="0"/>
                            <a:t>O</a:t>
                          </a:r>
                          <a:r>
                            <a:rPr lang="en-GB" sz="2000" b="0" baseline="30000" dirty="0" smtClean="0"/>
                            <a:t>8+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70 - 500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7.26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49%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</a:t>
                          </a:r>
                          <a:r>
                            <a:rPr lang="en-GB" sz="2000" b="0" baseline="0" dirty="0" smtClean="0"/>
                            <a:t> – 3.63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943881649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3692230"/>
                  </p:ext>
                </p:extLst>
              </p:nvPr>
            </p:nvGraphicFramePr>
            <p:xfrm>
              <a:off x="507074" y="3934422"/>
              <a:ext cx="6742026" cy="2830898"/>
            </p:xfrm>
            <a:graphic>
              <a:graphicData uri="http://schemas.openxmlformats.org/drawingml/2006/table">
                <a:tbl>
                  <a:tblPr firstRow="1" bandRow="1">
                    <a:tableStyleId>{F2DE63D5-997A-4646-A377-4702673A728D}</a:tableStyleId>
                  </a:tblPr>
                  <a:tblGrid>
                    <a:gridCol w="1147754">
                      <a:extLst>
                        <a:ext uri="{9D8B030D-6E8A-4147-A177-3AD203B41FA5}">
                          <a16:colId xmlns:a16="http://schemas.microsoft.com/office/drawing/2014/main" val="938591685"/>
                        </a:ext>
                      </a:extLst>
                    </a:gridCol>
                    <a:gridCol w="1533517">
                      <a:extLst>
                        <a:ext uri="{9D8B030D-6E8A-4147-A177-3AD203B41FA5}">
                          <a16:colId xmlns:a16="http://schemas.microsoft.com/office/drawing/2014/main" val="4160823143"/>
                        </a:ext>
                      </a:extLst>
                    </a:gridCol>
                    <a:gridCol w="1680735">
                      <a:extLst>
                        <a:ext uri="{9D8B030D-6E8A-4147-A177-3AD203B41FA5}">
                          <a16:colId xmlns:a16="http://schemas.microsoft.com/office/drawing/2014/main" val="3605791154"/>
                        </a:ext>
                      </a:extLst>
                    </a:gridCol>
                    <a:gridCol w="981452">
                      <a:extLst>
                        <a:ext uri="{9D8B030D-6E8A-4147-A177-3AD203B41FA5}">
                          <a16:colId xmlns:a16="http://schemas.microsoft.com/office/drawing/2014/main" val="233203550"/>
                        </a:ext>
                      </a:extLst>
                    </a:gridCol>
                    <a:gridCol w="1398568">
                      <a:extLst>
                        <a:ext uri="{9D8B030D-6E8A-4147-A177-3AD203B41FA5}">
                          <a16:colId xmlns:a16="http://schemas.microsoft.com/office/drawing/2014/main" val="2194440414"/>
                        </a:ext>
                      </a:extLst>
                    </a:gridCol>
                  </a:tblGrid>
                  <a:tr h="668909"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Species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E [MeV/u]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159783" t="-4545" r="-142029" b="-33909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445342" t="-4545" r="-143478" b="-33909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381739" t="-4545" r="-435" b="-33909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10918245"/>
                      </a:ext>
                    </a:extLst>
                  </a:tr>
                  <a:tr h="668469">
                    <a:tc>
                      <a:txBody>
                        <a:bodyPr/>
                        <a:lstStyle/>
                        <a:p>
                          <a:r>
                            <a:rPr lang="en-GB" sz="2000" b="0" baseline="0" dirty="0" smtClean="0"/>
                            <a:t>p</a:t>
                          </a:r>
                          <a:r>
                            <a:rPr lang="en-GB" sz="2000" b="0" baseline="30000" dirty="0" smtClean="0"/>
                            <a:t>+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1.23 – 2.43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0.6 – 1.22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674256533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4</a:t>
                          </a:r>
                          <a:r>
                            <a:rPr lang="en-GB" sz="2000" b="0" baseline="0" dirty="0" smtClean="0"/>
                            <a:t>He</a:t>
                          </a:r>
                          <a:r>
                            <a:rPr lang="en-GB" sz="2000" b="0" baseline="30000" dirty="0" smtClean="0"/>
                            <a:t>2+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2.43</a:t>
                          </a:r>
                          <a:r>
                            <a:rPr lang="en-GB" sz="2000" b="0" baseline="0" dirty="0" smtClean="0"/>
                            <a:t> – 3.32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1.22 – 1.66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176445521"/>
                      </a:ext>
                    </a:extLst>
                  </a:tr>
                  <a:tr h="701040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0" baseline="30000" dirty="0" smtClean="0"/>
                            <a:t>12</a:t>
                          </a:r>
                          <a:r>
                            <a:rPr lang="en-GB" sz="2000" b="0" baseline="0" dirty="0" smtClean="0"/>
                            <a:t>C</a:t>
                          </a:r>
                          <a:r>
                            <a:rPr lang="en-GB" sz="2000" b="0" baseline="30000" dirty="0" smtClean="0"/>
                            <a:t>6+</a:t>
                          </a:r>
                        </a:p>
                        <a:p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</a:t>
                          </a:r>
                          <a:r>
                            <a:rPr lang="en-GB" sz="2000" b="0" baseline="0" dirty="0" smtClean="0"/>
                            <a:t> - 430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6.63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45%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 – 3.32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548766318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16</a:t>
                          </a:r>
                          <a:r>
                            <a:rPr lang="en-GB" sz="2000" b="0" baseline="0" dirty="0" smtClean="0"/>
                            <a:t>O</a:t>
                          </a:r>
                          <a:r>
                            <a:rPr lang="en-GB" sz="2000" b="0" baseline="30000" dirty="0" smtClean="0"/>
                            <a:t>8+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70 - 500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7.26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49%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</a:t>
                          </a:r>
                          <a:r>
                            <a:rPr lang="en-GB" sz="2000" b="0" baseline="0" dirty="0" smtClean="0"/>
                            <a:t> – 3.63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943881649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" name="Rectangle 4"/>
          <p:cNvSpPr/>
          <p:nvPr/>
        </p:nvSpPr>
        <p:spPr>
          <a:xfrm>
            <a:off x="507074" y="1340981"/>
            <a:ext cx="48859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Full-scale Clinical Beamline Requires: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19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679124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Outline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z="2400" noProof="0" smtClean="0"/>
              <a:pPr/>
              <a:t>2</a:t>
            </a:fld>
            <a:endParaRPr lang="en-AU" sz="2400" noProof="0"/>
          </a:p>
        </p:txBody>
      </p:sp>
      <p:sp>
        <p:nvSpPr>
          <p:cNvPr id="6" name="Rounded Rectangle 5"/>
          <p:cNvSpPr/>
          <p:nvPr/>
        </p:nvSpPr>
        <p:spPr>
          <a:xfrm>
            <a:off x="395937" y="1948070"/>
            <a:ext cx="7805530" cy="3999144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Review of </a:t>
            </a:r>
            <a:r>
              <a:rPr lang="en-GB" sz="2800" b="1" dirty="0">
                <a:solidFill>
                  <a:schemeClr val="tx1"/>
                </a:solidFill>
              </a:rPr>
              <a:t>Canted-Cosine-Theta (CCT) Technology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CCT Magnets in FFAs: How would that work?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TURBO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NIMMS (Next Ion Medical Machine Study) Collaboration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Superconducting Magnet Studies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Questions</a:t>
            </a:r>
          </a:p>
        </p:txBody>
      </p:sp>
    </p:spTree>
    <p:extLst>
      <p:ext uri="{BB962C8B-B14F-4D97-AF65-F5344CB8AC3E}">
        <p14:creationId xmlns:p14="http://schemas.microsoft.com/office/powerpoint/2010/main" val="715261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7778E4-17CE-B011-3393-846498D6D9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6471" y="306997"/>
            <a:ext cx="10296000" cy="887360"/>
          </a:xfrm>
        </p:spPr>
        <p:txBody>
          <a:bodyPr anchor="b">
            <a:normAutofit/>
          </a:bodyPr>
          <a:lstStyle/>
          <a:p>
            <a:r>
              <a:rPr lang="en-GB" dirty="0"/>
              <a:t>Scaling Up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365B312-6C84-2EAD-E026-7750AF02328F}"/>
              </a:ext>
            </a:extLst>
          </p:cNvPr>
          <p:cNvSpPr txBox="1"/>
          <p:nvPr/>
        </p:nvSpPr>
        <p:spPr>
          <a:xfrm>
            <a:off x="8573454" y="4789267"/>
            <a:ext cx="3397943" cy="2616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1100" i="1" dirty="0">
                <a:cs typeface="Calibri"/>
              </a:rPr>
              <a:t>Alternating-Gradient CCT dipole </a:t>
            </a:r>
            <a:r>
              <a:rPr lang="en-GB" sz="1100" i="1" dirty="0" smtClean="0">
                <a:cs typeface="Calibri"/>
              </a:rPr>
              <a:t>magnet</a:t>
            </a:r>
            <a:endParaRPr lang="en-GB" sz="1100" i="1" dirty="0">
              <a:cs typeface="Calibri"/>
            </a:endParaRPr>
          </a:p>
        </p:txBody>
      </p:sp>
      <p:sp>
        <p:nvSpPr>
          <p:cNvPr id="19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240187" y="2594467"/>
            <a:ext cx="7757402" cy="218663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673100" lvl="1" indent="-457200">
              <a:buAutoNum type="arabicPeriod"/>
            </a:pPr>
            <a:r>
              <a:rPr lang="en-GB" sz="2400" b="1" dirty="0" smtClean="0">
                <a:solidFill>
                  <a:schemeClr val="tx1"/>
                </a:solidFill>
                <a:ea typeface="+mn-lt"/>
                <a:cs typeface="+mn-lt"/>
              </a:rPr>
              <a:t>Strong</a:t>
            </a:r>
            <a:r>
              <a:rPr lang="en-GB" sz="2400" dirty="0" smtClean="0">
                <a:solidFill>
                  <a:schemeClr val="tx1"/>
                </a:solidFill>
                <a:ea typeface="+mn-lt"/>
                <a:cs typeface="+mn-lt"/>
              </a:rPr>
              <a:t> </a:t>
            </a:r>
            <a:r>
              <a:rPr lang="en-GB" sz="2400" dirty="0">
                <a:solidFill>
                  <a:schemeClr val="tx1"/>
                </a:solidFill>
                <a:ea typeface="+mn-lt"/>
                <a:cs typeface="+mn-lt"/>
              </a:rPr>
              <a:t>focusing</a:t>
            </a:r>
          </a:p>
          <a:p>
            <a:pPr marL="673100" lvl="1" indent="-457200">
              <a:buAutoNum type="arabicPeriod"/>
            </a:pPr>
            <a:r>
              <a:rPr lang="en-GB" sz="2400" b="1" dirty="0">
                <a:solidFill>
                  <a:schemeClr val="tx1"/>
                </a:solidFill>
                <a:ea typeface="+mn-lt"/>
                <a:cs typeface="+mn-lt"/>
              </a:rPr>
              <a:t>Large field </a:t>
            </a:r>
            <a:r>
              <a:rPr lang="en-GB" sz="2400" dirty="0">
                <a:solidFill>
                  <a:schemeClr val="tx1"/>
                </a:solidFill>
                <a:ea typeface="+mn-lt"/>
                <a:cs typeface="+mn-lt"/>
              </a:rPr>
              <a:t>to accommodate heavier ions to full kinetic energies</a:t>
            </a:r>
          </a:p>
          <a:p>
            <a:pPr marL="673100" lvl="1" indent="-457200">
              <a:buAutoNum type="arabicPeriod"/>
            </a:pPr>
            <a:r>
              <a:rPr lang="en-GB" sz="2400" b="1" dirty="0" smtClean="0">
                <a:solidFill>
                  <a:schemeClr val="tx1"/>
                </a:solidFill>
                <a:ea typeface="+mn-lt"/>
                <a:cs typeface="+mn-lt"/>
              </a:rPr>
              <a:t>Compactness</a:t>
            </a:r>
            <a:r>
              <a:rPr lang="en-GB" sz="2400" dirty="0" smtClean="0">
                <a:solidFill>
                  <a:schemeClr val="tx1"/>
                </a:solidFill>
                <a:ea typeface="+mn-lt"/>
                <a:cs typeface="+mn-lt"/>
              </a:rPr>
              <a:t>, light weight</a:t>
            </a:r>
          </a:p>
          <a:p>
            <a:pPr marL="673100" lvl="1" indent="-457200">
              <a:buAutoNum type="arabicPeriod"/>
            </a:pPr>
            <a:r>
              <a:rPr lang="en-GB" sz="2400" b="1" dirty="0" smtClean="0">
                <a:solidFill>
                  <a:schemeClr val="tx1"/>
                </a:solidFill>
                <a:ea typeface="+mn-lt"/>
                <a:cs typeface="+mn-lt"/>
              </a:rPr>
              <a:t>Tuneable </a:t>
            </a:r>
            <a:r>
              <a:rPr lang="en-GB" sz="2400" b="1" dirty="0" smtClean="0">
                <a:solidFill>
                  <a:schemeClr val="tx1"/>
                </a:solidFill>
                <a:ea typeface="+mn-lt"/>
                <a:cs typeface="+mn-lt"/>
              </a:rPr>
              <a:t>multipoles</a:t>
            </a:r>
            <a:endParaRPr lang="en-GB" sz="2400" b="1" dirty="0">
              <a:solidFill>
                <a:schemeClr val="tx1"/>
              </a:solidFill>
              <a:ea typeface="+mn-lt"/>
              <a:cs typeface="+mn-l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41791" y="5851429"/>
            <a:ext cx="933000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20B0604020202020204" pitchFamily="34" charset="0"/>
              <a:buChar char="§"/>
            </a:pPr>
            <a:r>
              <a:rPr lang="en-GB" sz="2400" dirty="0">
                <a:cs typeface="Calibri"/>
              </a:rPr>
              <a:t>Collaboration with CERN (NIMMS) on </a:t>
            </a:r>
            <a:r>
              <a:rPr lang="en-GB" sz="2400" dirty="0" smtClean="0">
                <a:cs typeface="Calibri"/>
              </a:rPr>
              <a:t>electromagnetic </a:t>
            </a:r>
            <a:r>
              <a:rPr lang="en-GB" sz="2400" dirty="0">
                <a:cs typeface="Calibri"/>
              </a:rPr>
              <a:t>model to study and adapt for TURBO</a:t>
            </a:r>
            <a:endParaRPr lang="en-GB" sz="2400" dirty="0"/>
          </a:p>
        </p:txBody>
      </p:sp>
      <p:sp>
        <p:nvSpPr>
          <p:cNvPr id="3" name="TextBox 2"/>
          <p:cNvSpPr txBox="1"/>
          <p:nvPr/>
        </p:nvSpPr>
        <p:spPr>
          <a:xfrm>
            <a:off x="441792" y="5262406"/>
            <a:ext cx="29635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i="1" dirty="0" smtClean="0"/>
              <a:t>But</a:t>
            </a:r>
            <a:r>
              <a:rPr lang="en-GB" sz="2400" b="1" i="1" dirty="0"/>
              <a:t> </a:t>
            </a:r>
            <a:r>
              <a:rPr lang="en-GB" sz="2400" b="1" i="1" dirty="0" smtClean="0"/>
              <a:t>first</a:t>
            </a:r>
            <a:r>
              <a:rPr lang="en-GB" sz="2400" b="1" dirty="0" smtClean="0"/>
              <a:t>, </a:t>
            </a:r>
            <a:r>
              <a:rPr lang="en-GB" sz="2400" b="1" dirty="0" smtClean="0"/>
              <a:t>a </a:t>
            </a:r>
            <a:r>
              <a:rPr lang="en-GB" sz="2400" b="1" dirty="0" smtClean="0"/>
              <a:t>model…</a:t>
            </a:r>
            <a:endParaRPr lang="en-GB" sz="2400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7468" y="1223467"/>
            <a:ext cx="4163929" cy="343844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40187" y="1999156"/>
            <a:ext cx="858377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b="1" dirty="0"/>
              <a:t>Curved Alternating-Gradient CCT </a:t>
            </a:r>
            <a:r>
              <a:rPr lang="en-GB" sz="2400" b="1" dirty="0" smtClean="0"/>
              <a:t>demonstrator could </a:t>
            </a:r>
            <a:r>
              <a:rPr lang="en-GB" sz="2400" b="1" dirty="0"/>
              <a:t>provide:</a:t>
            </a:r>
          </a:p>
          <a:p>
            <a:endParaRPr lang="en-GB" sz="2000" b="1" dirty="0">
              <a:cs typeface="Calibri"/>
            </a:endParaRPr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20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736404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Review so far</a:t>
            </a: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397649" y="1506060"/>
            <a:ext cx="11066470" cy="1310649"/>
          </a:xfrm>
          <a:prstGeom prst="roundRect">
            <a:avLst/>
          </a:prstGeom>
          <a:solidFill>
            <a:srgbClr val="7030A0">
              <a:alpha val="29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>
                <a:solidFill>
                  <a:schemeClr val="tx1"/>
                </a:solidFill>
              </a:rPr>
              <a:t>CCTs are an exciting technology, but still ‘new’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>
                <a:solidFill>
                  <a:schemeClr val="tx1"/>
                </a:solidFill>
              </a:rPr>
              <a:t>Could benefit future designs of FFAs, compact medical machines, more possibilities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97649" y="4277853"/>
            <a:ext cx="8227736" cy="155955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+mj-lt"/>
              <a:buAutoNum type="arabicPeriod"/>
            </a:pPr>
            <a:r>
              <a:rPr lang="en-GB" sz="2400" b="1" dirty="0" smtClean="0">
                <a:solidFill>
                  <a:schemeClr val="tx1"/>
                </a:solidFill>
              </a:rPr>
              <a:t>Straight</a:t>
            </a:r>
            <a:r>
              <a:rPr lang="en-GB" sz="2400" dirty="0" smtClean="0">
                <a:solidFill>
                  <a:schemeClr val="tx1"/>
                </a:solidFill>
              </a:rPr>
              <a:t> and </a:t>
            </a:r>
            <a:r>
              <a:rPr lang="en-GB" sz="2400" b="1" dirty="0" smtClean="0">
                <a:solidFill>
                  <a:schemeClr val="tx1"/>
                </a:solidFill>
              </a:rPr>
              <a:t>curved</a:t>
            </a:r>
            <a:r>
              <a:rPr lang="en-GB" sz="2400" dirty="0" smtClean="0">
                <a:solidFill>
                  <a:schemeClr val="tx1"/>
                </a:solidFill>
              </a:rPr>
              <a:t> magnet models for analysis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400" dirty="0" smtClean="0">
                <a:solidFill>
                  <a:schemeClr val="tx1"/>
                </a:solidFill>
              </a:rPr>
              <a:t>Particle </a:t>
            </a:r>
            <a:r>
              <a:rPr lang="en-GB" sz="2400" dirty="0">
                <a:solidFill>
                  <a:schemeClr val="tx1"/>
                </a:solidFill>
              </a:rPr>
              <a:t>tracking through </a:t>
            </a:r>
            <a:r>
              <a:rPr lang="en-GB" sz="2400" dirty="0" smtClean="0">
                <a:solidFill>
                  <a:schemeClr val="tx1"/>
                </a:solidFill>
              </a:rPr>
              <a:t>3D </a:t>
            </a:r>
            <a:r>
              <a:rPr lang="en-GB" sz="2400" dirty="0">
                <a:solidFill>
                  <a:schemeClr val="tx1"/>
                </a:solidFill>
              </a:rPr>
              <a:t>multipole fields </a:t>
            </a:r>
            <a:r>
              <a:rPr lang="en-GB" sz="2400" b="1" dirty="0" smtClean="0">
                <a:solidFill>
                  <a:schemeClr val="tx1"/>
                </a:solidFill>
              </a:rPr>
              <a:t>on and </a:t>
            </a:r>
            <a:r>
              <a:rPr lang="en-GB" sz="2400" b="1" dirty="0">
                <a:solidFill>
                  <a:schemeClr val="tx1"/>
                </a:solidFill>
              </a:rPr>
              <a:t>off-axis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Establish tolerances for </a:t>
            </a:r>
            <a:r>
              <a:rPr lang="en-GB" sz="2400" b="1" dirty="0">
                <a:solidFill>
                  <a:schemeClr val="tx1"/>
                </a:solidFill>
              </a:rPr>
              <a:t>multi- </a:t>
            </a:r>
            <a:r>
              <a:rPr lang="en-GB" sz="2400" b="1" dirty="0" err="1">
                <a:solidFill>
                  <a:schemeClr val="tx1"/>
                </a:solidFill>
              </a:rPr>
              <a:t>v.s</a:t>
            </a:r>
            <a:r>
              <a:rPr lang="en-GB" sz="2400" b="1" dirty="0">
                <a:solidFill>
                  <a:schemeClr val="tx1"/>
                </a:solidFill>
              </a:rPr>
              <a:t>. single pass </a:t>
            </a:r>
            <a:r>
              <a:rPr lang="en-GB" sz="2400" dirty="0">
                <a:solidFill>
                  <a:schemeClr val="tx1"/>
                </a:solidFill>
              </a:rPr>
              <a:t>systems </a:t>
            </a:r>
          </a:p>
        </p:txBody>
      </p:sp>
      <p:sp>
        <p:nvSpPr>
          <p:cNvPr id="8" name="Rectangle 7"/>
          <p:cNvSpPr/>
          <p:nvPr/>
        </p:nvSpPr>
        <p:spPr>
          <a:xfrm>
            <a:off x="397649" y="3706338"/>
            <a:ext cx="908486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 smtClean="0"/>
              <a:t>In order to </a:t>
            </a:r>
            <a:r>
              <a:rPr lang="en-GB" sz="2400" dirty="0"/>
              <a:t>confirm that we can apply (curved) CCTs to FFAs, we need:</a:t>
            </a:r>
            <a:endParaRPr lang="en-GB" sz="2400" dirty="0"/>
          </a:p>
        </p:txBody>
      </p:sp>
      <p:sp>
        <p:nvSpPr>
          <p:cNvPr id="9" name="TextBox 8"/>
          <p:cNvSpPr txBox="1"/>
          <p:nvPr/>
        </p:nvSpPr>
        <p:spPr>
          <a:xfrm>
            <a:off x="5930883" y="6203282"/>
            <a:ext cx="55332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Beam dynamics studies required…</a:t>
            </a:r>
            <a:endParaRPr lang="en-GB" sz="2400" b="1" dirty="0"/>
          </a:p>
        </p:txBody>
      </p: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21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586578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52413" y="2506825"/>
            <a:ext cx="7148512" cy="2272930"/>
          </a:xfrm>
        </p:spPr>
        <p:txBody>
          <a:bodyPr/>
          <a:lstStyle/>
          <a:p>
            <a:r>
              <a:rPr lang="en-AU" dirty="0" smtClean="0"/>
              <a:t>NIMMS</a:t>
            </a:r>
          </a:p>
          <a:p>
            <a:r>
              <a:rPr lang="en-AU" dirty="0" smtClean="0"/>
              <a:t>(Next Ion Medical Machine Study)</a:t>
            </a:r>
          </a:p>
          <a:p>
            <a:endParaRPr lang="en-AU" dirty="0"/>
          </a:p>
        </p:txBody>
      </p:sp>
      <p:sp>
        <p:nvSpPr>
          <p:cNvPr id="12" name="TextBox 11"/>
          <p:cNvSpPr txBox="1"/>
          <p:nvPr/>
        </p:nvSpPr>
        <p:spPr>
          <a:xfrm>
            <a:off x="164387" y="4931596"/>
            <a:ext cx="6472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 smtClean="0">
                <a:solidFill>
                  <a:schemeClr val="bg1"/>
                </a:solidFill>
              </a:rPr>
              <a:t>A collaborative study from CERN to develop portfolio of technology for future facilities</a:t>
            </a:r>
            <a:endParaRPr lang="en-GB" i="1" dirty="0">
              <a:solidFill>
                <a:schemeClr val="bg1"/>
              </a:solidFill>
            </a:endParaRPr>
          </a:p>
        </p:txBody>
      </p:sp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22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442952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4" y="395066"/>
            <a:ext cx="8334996" cy="887360"/>
          </a:xfrm>
        </p:spPr>
        <p:txBody>
          <a:bodyPr/>
          <a:lstStyle/>
          <a:p>
            <a:r>
              <a:rPr lang="en-GB" dirty="0" smtClean="0"/>
              <a:t>Medical Superconducting Synchrotron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146512" y="1442401"/>
            <a:ext cx="9940627" cy="2932632"/>
          </a:xfrm>
        </p:spPr>
        <p:txBody>
          <a:bodyPr/>
          <a:lstStyle/>
          <a:p>
            <a:r>
              <a:rPr lang="en-GB" sz="2400" b="1" dirty="0" smtClean="0"/>
              <a:t>Goal:</a:t>
            </a:r>
            <a:r>
              <a:rPr lang="en-GB" sz="2400" dirty="0" smtClean="0"/>
              <a:t> Design a </a:t>
            </a:r>
            <a:r>
              <a:rPr lang="en-GB" sz="2400" b="1" i="1" dirty="0" smtClean="0"/>
              <a:t>smaller</a:t>
            </a:r>
            <a:r>
              <a:rPr lang="en-GB" sz="2400" dirty="0" smtClean="0"/>
              <a:t> heavy ion therapy </a:t>
            </a:r>
            <a:r>
              <a:rPr lang="en-GB" sz="2400" dirty="0" smtClean="0"/>
              <a:t>synchrotron for next gen. facilities</a:t>
            </a:r>
            <a:endParaRPr lang="en-GB" sz="2400" dirty="0"/>
          </a:p>
        </p:txBody>
      </p:sp>
      <p:pic>
        <p:nvPicPr>
          <p:cNvPr id="5" name="Picture Placeholder 45" descr="Chart, pie chart, sunburst chart&#10;&#10;Description automatically generated">
            <a:extLst>
              <a:ext uri="{FF2B5EF4-FFF2-40B4-BE49-F238E27FC236}">
                <a16:creationId xmlns:a16="http://schemas.microsoft.com/office/drawing/2014/main" id="{12399816-9D48-CBDB-BB4A-AAE082A1E42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01" t="11206" r="5827" b="1235"/>
          <a:stretch/>
        </p:blipFill>
        <p:spPr>
          <a:xfrm>
            <a:off x="7412746" y="2689268"/>
            <a:ext cx="4312019" cy="343785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</p:pic>
      <p:sp>
        <p:nvSpPr>
          <p:cNvPr id="8" name="Right Arrow 7"/>
          <p:cNvSpPr/>
          <p:nvPr/>
        </p:nvSpPr>
        <p:spPr>
          <a:xfrm rot="1716874">
            <a:off x="6982641" y="2515255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ight Arrow 8"/>
          <p:cNvSpPr/>
          <p:nvPr/>
        </p:nvSpPr>
        <p:spPr>
          <a:xfrm rot="20015524">
            <a:off x="6998546" y="5561270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ight Arrow 9"/>
          <p:cNvSpPr/>
          <p:nvPr/>
        </p:nvSpPr>
        <p:spPr>
          <a:xfrm rot="8432808">
            <a:off x="11020943" y="2379119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ight Arrow 10"/>
          <p:cNvSpPr/>
          <p:nvPr/>
        </p:nvSpPr>
        <p:spPr>
          <a:xfrm rot="12724999">
            <a:off x="11095999" y="5584771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6991946" y="6101514"/>
            <a:ext cx="46828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 smtClean="0"/>
              <a:t>NIMMS Superconducting Compact </a:t>
            </a:r>
            <a:r>
              <a:rPr lang="en-US" sz="1200" i="1" dirty="0" smtClean="0"/>
              <a:t>Synchrotron, courtesy of E. Benedetto</a:t>
            </a:r>
            <a:endParaRPr lang="en-US" sz="1200" i="1" dirty="0"/>
          </a:p>
        </p:txBody>
      </p:sp>
      <p:sp>
        <p:nvSpPr>
          <p:cNvPr id="13" name="TextBox 12"/>
          <p:cNvSpPr txBox="1"/>
          <p:nvPr/>
        </p:nvSpPr>
        <p:spPr>
          <a:xfrm>
            <a:off x="231304" y="2358043"/>
            <a:ext cx="4301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1" dirty="0" smtClean="0"/>
              <a:t>What makes this design special?</a:t>
            </a:r>
            <a:endParaRPr lang="en-GB" sz="2400" b="1" dirty="0"/>
          </a:p>
        </p:txBody>
      </p: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289527" y="626264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23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63510" y="2918454"/>
            <a:ext cx="7000495" cy="1456578"/>
          </a:xfrm>
          <a:prstGeom prst="roundRect">
            <a:avLst/>
          </a:prstGeom>
          <a:solidFill>
            <a:srgbClr val="FFC000">
              <a:alpha val="72000"/>
            </a:srgbClr>
          </a:solidFill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>
                <a:solidFill>
                  <a:schemeClr val="tx1"/>
                </a:solidFill>
              </a:rPr>
              <a:t> Based </a:t>
            </a:r>
            <a:r>
              <a:rPr lang="en-US" sz="2400" dirty="0">
                <a:solidFill>
                  <a:schemeClr val="tx1"/>
                </a:solidFill>
              </a:rPr>
              <a:t>on </a:t>
            </a:r>
            <a:r>
              <a:rPr lang="en-US" sz="2400" dirty="0" smtClean="0">
                <a:solidFill>
                  <a:schemeClr val="tx1"/>
                </a:solidFill>
              </a:rPr>
              <a:t>90° CCT </a:t>
            </a:r>
            <a:r>
              <a:rPr lang="en-US" sz="2400" dirty="0">
                <a:solidFill>
                  <a:schemeClr val="tx1"/>
                </a:solidFill>
              </a:rPr>
              <a:t>magnets at </a:t>
            </a:r>
            <a:r>
              <a:rPr lang="en-US" sz="2400" b="1" dirty="0">
                <a:solidFill>
                  <a:schemeClr val="tx1"/>
                </a:solidFill>
              </a:rPr>
              <a:t>3.5 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b="1" dirty="0" smtClean="0">
                <a:solidFill>
                  <a:schemeClr val="tx1"/>
                </a:solidFill>
              </a:rPr>
              <a:t> 27 </a:t>
            </a:r>
            <a:r>
              <a:rPr lang="en-US" sz="2400" b="1" dirty="0">
                <a:solidFill>
                  <a:schemeClr val="tx1"/>
                </a:solidFill>
              </a:rPr>
              <a:t>m </a:t>
            </a:r>
            <a:r>
              <a:rPr lang="en-US" sz="2400" dirty="0">
                <a:solidFill>
                  <a:schemeClr val="tx1"/>
                </a:solidFill>
              </a:rPr>
              <a:t>circumference, 1.89 m bending radius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>
                <a:solidFill>
                  <a:schemeClr val="tx1"/>
                </a:solidFill>
              </a:rPr>
              <a:t> </a:t>
            </a:r>
            <a:r>
              <a:rPr lang="en-US" sz="2400" b="1" dirty="0" smtClean="0">
                <a:solidFill>
                  <a:schemeClr val="tx1"/>
                </a:solidFill>
              </a:rPr>
              <a:t>Combined-function</a:t>
            </a:r>
            <a:r>
              <a:rPr lang="en-US" sz="2400" dirty="0" smtClean="0">
                <a:solidFill>
                  <a:schemeClr val="tx1"/>
                </a:solidFill>
              </a:rPr>
              <a:t> </a:t>
            </a:r>
            <a:r>
              <a:rPr lang="en-US" sz="2400" dirty="0">
                <a:solidFill>
                  <a:schemeClr val="tx1"/>
                </a:solidFill>
              </a:rPr>
              <a:t>quadrupole layers </a:t>
            </a:r>
            <a:r>
              <a:rPr lang="en-US" sz="2400" b="1" dirty="0">
                <a:solidFill>
                  <a:schemeClr val="tx1"/>
                </a:solidFill>
              </a:rPr>
              <a:t>inside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smtClean="0">
                <a:solidFill>
                  <a:schemeClr val="tx1"/>
                </a:solidFill>
              </a:rPr>
              <a:t>dipole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>
                <a:solidFill>
                  <a:schemeClr val="tx1"/>
                </a:solidFill>
              </a:rPr>
              <a:t> Adapt magnets from synchrotron to gantry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146512" y="4962067"/>
            <a:ext cx="5006619" cy="1197281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 smtClean="0">
                <a:solidFill>
                  <a:schemeClr val="tx1"/>
                </a:solidFill>
              </a:rPr>
              <a:t>Perform beam dynamics simulations:</a:t>
            </a:r>
          </a:p>
          <a:p>
            <a:r>
              <a:rPr lang="en-GB" sz="2400" b="1" dirty="0">
                <a:solidFill>
                  <a:schemeClr val="tx1"/>
                </a:solidFill>
              </a:rPr>
              <a:t>S</a:t>
            </a:r>
            <a:r>
              <a:rPr lang="en-GB" sz="2400" b="1" dirty="0" smtClean="0">
                <a:solidFill>
                  <a:schemeClr val="tx1"/>
                </a:solidFill>
              </a:rPr>
              <a:t>tudy unique magnet effects</a:t>
            </a:r>
            <a:endParaRPr lang="en-GB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044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1122" y="384286"/>
            <a:ext cx="7925299" cy="887360"/>
          </a:xfrm>
        </p:spPr>
        <p:txBody>
          <a:bodyPr/>
          <a:lstStyle/>
          <a:p>
            <a:r>
              <a:rPr lang="en-GB" dirty="0" smtClean="0"/>
              <a:t>Curved, Combine-Function </a:t>
            </a:r>
            <a:r>
              <a:rPr lang="en-GB" dirty="0" smtClean="0"/>
              <a:t>Magnets</a:t>
            </a:r>
            <a:endParaRPr lang="en-GB" dirty="0"/>
          </a:p>
        </p:txBody>
      </p:sp>
      <p:sp>
        <p:nvSpPr>
          <p:cNvPr id="2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24</a:t>
            </a:fld>
            <a:endParaRPr lang="en-AU" sz="2400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586" y="4614534"/>
            <a:ext cx="5825868" cy="1544814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247133" y="1590870"/>
            <a:ext cx="6759148" cy="1379184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How does </a:t>
            </a:r>
            <a:r>
              <a:rPr lang="en-GB" sz="2400" b="1" dirty="0">
                <a:solidFill>
                  <a:schemeClr val="tx1"/>
                </a:solidFill>
              </a:rPr>
              <a:t>curvature </a:t>
            </a:r>
            <a:r>
              <a:rPr lang="en-GB" sz="2400" dirty="0">
                <a:solidFill>
                  <a:schemeClr val="tx1"/>
                </a:solidFill>
              </a:rPr>
              <a:t>affect the field </a:t>
            </a:r>
            <a:r>
              <a:rPr lang="en-GB" sz="2400" dirty="0" smtClean="0">
                <a:solidFill>
                  <a:schemeClr val="tx1"/>
                </a:solidFill>
              </a:rPr>
              <a:t>distribution</a:t>
            </a:r>
            <a:r>
              <a:rPr lang="en-GB" sz="2400" dirty="0">
                <a:solidFill>
                  <a:schemeClr val="tx1"/>
                </a:solidFill>
              </a:rPr>
              <a:t>?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How does this affect </a:t>
            </a:r>
            <a:r>
              <a:rPr lang="en-GB" sz="2400" b="1" dirty="0">
                <a:solidFill>
                  <a:schemeClr val="tx1"/>
                </a:solidFill>
              </a:rPr>
              <a:t>particles</a:t>
            </a:r>
            <a:r>
              <a:rPr lang="en-GB" sz="2400" dirty="0">
                <a:solidFill>
                  <a:schemeClr val="tx1"/>
                </a:solidFill>
              </a:rPr>
              <a:t> in the accelerator</a:t>
            </a:r>
            <a:r>
              <a:rPr lang="en-GB" sz="2400" dirty="0" smtClean="0">
                <a:solidFill>
                  <a:schemeClr val="tx1"/>
                </a:solidFill>
              </a:rPr>
              <a:t>?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 smtClean="0">
                <a:solidFill>
                  <a:schemeClr val="tx1"/>
                </a:solidFill>
              </a:rPr>
              <a:t>What issues arise from </a:t>
            </a:r>
            <a:r>
              <a:rPr lang="en-GB" sz="2400" b="1" dirty="0" smtClean="0">
                <a:solidFill>
                  <a:schemeClr val="tx1"/>
                </a:solidFill>
              </a:rPr>
              <a:t>additional CF </a:t>
            </a:r>
            <a:r>
              <a:rPr lang="en-GB" sz="2400" dirty="0" smtClean="0">
                <a:solidFill>
                  <a:schemeClr val="tx1"/>
                </a:solidFill>
              </a:rPr>
              <a:t>layers?</a:t>
            </a:r>
            <a:endParaRPr lang="en-GB" sz="2400" dirty="0">
              <a:solidFill>
                <a:schemeClr val="tx1"/>
              </a:solidFill>
            </a:endParaRPr>
          </a:p>
        </p:txBody>
      </p:sp>
      <p:pic>
        <p:nvPicPr>
          <p:cNvPr id="24" name="Content Placeholder 5">
            <a:extLst>
              <a:ext uri="{FF2B5EF4-FFF2-40B4-BE49-F238E27FC236}">
                <a16:creationId xmlns:a16="http://schemas.microsoft.com/office/drawing/2014/main" id="{91B5FBFD-3E3C-4607-8A44-21ADC0B7F1CB}"/>
              </a:ext>
            </a:extLst>
          </p:cNvPr>
          <p:cNvPicPr>
            <a:picLocks noGrp="1" noChangeAspect="1"/>
          </p:cNvPicPr>
          <p:nvPr>
            <p:ph idx="4294967295"/>
          </p:nvPr>
        </p:nvPicPr>
        <p:blipFill rotWithShape="1">
          <a:blip r:embed="rId3"/>
          <a:srcRect l="64213" t="2269" r="619" b="313"/>
          <a:stretch/>
        </p:blipFill>
        <p:spPr>
          <a:xfrm>
            <a:off x="7307960" y="1166759"/>
            <a:ext cx="3825477" cy="365149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414054" y="3868002"/>
            <a:ext cx="32498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Alternating gradient CCT layers</a:t>
            </a:r>
            <a:endParaRPr lang="en-GB" sz="1600" i="1" dirty="0"/>
          </a:p>
        </p:txBody>
      </p:sp>
      <p:sp>
        <p:nvSpPr>
          <p:cNvPr id="11" name="Rounded Rectangle 10"/>
          <p:cNvSpPr/>
          <p:nvPr/>
        </p:nvSpPr>
        <p:spPr>
          <a:xfrm>
            <a:off x="5899454" y="5100513"/>
            <a:ext cx="5893273" cy="807664"/>
          </a:xfrm>
          <a:prstGeom prst="roundRect">
            <a:avLst/>
          </a:prstGeom>
          <a:solidFill>
            <a:srgbClr val="FF0000">
              <a:alpha val="57000"/>
            </a:srgb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Problem: We </a:t>
            </a:r>
            <a:r>
              <a:rPr lang="en-GB" sz="2400" b="1" dirty="0">
                <a:solidFill>
                  <a:schemeClr val="tx1"/>
                </a:solidFill>
              </a:rPr>
              <a:t>can’t</a:t>
            </a:r>
            <a:r>
              <a:rPr lang="en-GB" sz="2400" dirty="0">
                <a:solidFill>
                  <a:schemeClr val="tx1"/>
                </a:solidFill>
              </a:rPr>
              <a:t> use multipole expansion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48278" y="3466388"/>
            <a:ext cx="7166921" cy="1000544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Curvature (seemingly) introduces additional harmonics </a:t>
            </a:r>
          </a:p>
          <a:p>
            <a:r>
              <a:rPr lang="en-GB" sz="2400" dirty="0">
                <a:solidFill>
                  <a:schemeClr val="tx1"/>
                </a:solidFill>
              </a:rPr>
              <a:t>→ Can be </a:t>
            </a:r>
            <a:r>
              <a:rPr lang="en-GB" sz="2400" b="1" dirty="0">
                <a:solidFill>
                  <a:schemeClr val="tx1"/>
                </a:solidFill>
              </a:rPr>
              <a:t>corrected</a:t>
            </a:r>
            <a:endParaRPr lang="en-GB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91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991682" cy="887360"/>
          </a:xfrm>
        </p:spPr>
        <p:txBody>
          <a:bodyPr/>
          <a:lstStyle/>
          <a:p>
            <a:r>
              <a:rPr lang="en-GB" dirty="0" smtClean="0"/>
              <a:t>Validity of Multipole Expansion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258949" y="1282426"/>
            <a:ext cx="6513110" cy="4454837"/>
          </a:xfrm>
        </p:spPr>
        <p:txBody>
          <a:bodyPr/>
          <a:lstStyle/>
          <a:p>
            <a:endParaRPr lang="en-GB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" name="Rectangle 4"/>
              <p:cNvSpPr/>
              <p:nvPr/>
            </p:nvSpPr>
            <p:spPr>
              <a:xfrm>
                <a:off x="0" y="2427627"/>
                <a:ext cx="7467801" cy="126714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2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28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2800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427627"/>
                <a:ext cx="7467801" cy="126714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323786" y="1700651"/>
            <a:ext cx="1020163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 smtClean="0"/>
              <a:t>We’ve already seen we can express the magnetic field in a </a:t>
            </a:r>
            <a:r>
              <a:rPr lang="en-GB" sz="2400" dirty="0" smtClean="0"/>
              <a:t>2D straight system as:</a:t>
            </a:r>
            <a:endParaRPr lang="en-GB" sz="2400" dirty="0" smtClean="0"/>
          </a:p>
          <a:p>
            <a:endParaRPr lang="en-GB" sz="2400" dirty="0" smtClean="0"/>
          </a:p>
          <a:p>
            <a:endParaRPr lang="en-GB" sz="24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53" y="4807243"/>
            <a:ext cx="7434439" cy="138713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73651" y="4127175"/>
            <a:ext cx="68374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/>
              <a:t>Vector potential in curved coordinates: </a:t>
            </a:r>
            <a:r>
              <a:rPr lang="en-GB" sz="2400" dirty="0" smtClean="0"/>
              <a:t> </a:t>
            </a:r>
            <a:endParaRPr lang="en-GB" sz="2400" dirty="0"/>
          </a:p>
        </p:txBody>
      </p:sp>
      <p:sp>
        <p:nvSpPr>
          <p:cNvPr id="9" name="Oval 8"/>
          <p:cNvSpPr/>
          <p:nvPr/>
        </p:nvSpPr>
        <p:spPr>
          <a:xfrm>
            <a:off x="3126257" y="4678451"/>
            <a:ext cx="1532239" cy="201901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4994706" y="4777060"/>
            <a:ext cx="1590713" cy="192040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ounded Rectangle 10"/>
          <p:cNvSpPr/>
          <p:nvPr/>
        </p:nvSpPr>
        <p:spPr>
          <a:xfrm>
            <a:off x="7051598" y="3509844"/>
            <a:ext cx="5078013" cy="1382104"/>
          </a:xfrm>
          <a:prstGeom prst="roundRect">
            <a:avLst/>
          </a:prstGeom>
          <a:solidFill>
            <a:srgbClr val="FF6699">
              <a:alpha val="61000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u="sng" dirty="0">
                <a:solidFill>
                  <a:schemeClr val="tx1"/>
                </a:solidFill>
              </a:rPr>
              <a:t>Not</a:t>
            </a:r>
            <a:r>
              <a:rPr lang="en-GB" sz="2400" dirty="0">
                <a:solidFill>
                  <a:schemeClr val="tx1"/>
                </a:solidFill>
              </a:rPr>
              <a:t> a solution to Maxwell’s </a:t>
            </a:r>
            <a:r>
              <a:rPr lang="en-GB" sz="2400" dirty="0" smtClean="0">
                <a:solidFill>
                  <a:schemeClr val="tx1"/>
                </a:solidFill>
              </a:rPr>
              <a:t>equations</a:t>
            </a:r>
          </a:p>
          <a:p>
            <a:r>
              <a:rPr lang="en-GB" sz="2400" dirty="0" smtClean="0">
                <a:solidFill>
                  <a:schemeClr val="tx1"/>
                </a:solidFill>
              </a:rPr>
              <a:t>Multipoles </a:t>
            </a:r>
            <a:r>
              <a:rPr lang="en-GB" sz="2400" dirty="0">
                <a:solidFill>
                  <a:schemeClr val="tx1"/>
                </a:solidFill>
              </a:rPr>
              <a:t>have </a:t>
            </a:r>
            <a:r>
              <a:rPr lang="en-GB" sz="2400" b="1" dirty="0">
                <a:solidFill>
                  <a:schemeClr val="tx1"/>
                </a:solidFill>
              </a:rPr>
              <a:t>no physical </a:t>
            </a:r>
            <a:r>
              <a:rPr lang="en-GB" sz="2400" b="1" dirty="0" smtClean="0">
                <a:solidFill>
                  <a:schemeClr val="tx1"/>
                </a:solidFill>
              </a:rPr>
              <a:t>meaning</a:t>
            </a:r>
          </a:p>
          <a:p>
            <a:r>
              <a:rPr lang="en-GB" sz="2400" b="1" dirty="0" smtClean="0">
                <a:solidFill>
                  <a:schemeClr val="tx1"/>
                </a:solidFill>
              </a:rPr>
              <a:t>Can’t </a:t>
            </a:r>
            <a:r>
              <a:rPr lang="en-GB" sz="2400" b="1" dirty="0">
                <a:solidFill>
                  <a:schemeClr val="tx1"/>
                </a:solidFill>
              </a:rPr>
              <a:t>use scaling law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385726" y="2402648"/>
            <a:ext cx="6451170" cy="1385691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ounded Rectangle 12"/>
          <p:cNvSpPr/>
          <p:nvPr/>
        </p:nvSpPr>
        <p:spPr>
          <a:xfrm>
            <a:off x="149593" y="5125207"/>
            <a:ext cx="7161510" cy="1078266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25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1553862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559118" cy="887360"/>
          </a:xfrm>
        </p:spPr>
        <p:txBody>
          <a:bodyPr/>
          <a:lstStyle/>
          <a:p>
            <a:r>
              <a:rPr lang="en-GB" dirty="0" smtClean="0"/>
              <a:t>Validity of Multipole Expansion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316356" y="1532415"/>
            <a:ext cx="9322944" cy="4454837"/>
          </a:xfrm>
        </p:spPr>
        <p:txBody>
          <a:bodyPr/>
          <a:lstStyle/>
          <a:p>
            <a:r>
              <a:rPr lang="en-GB" sz="2400" dirty="0" smtClean="0"/>
              <a:t>Three cases where we can’t use multipole expansion to describe the field: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16354" y="3759833"/>
            <a:ext cx="70541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 smtClean="0"/>
              <a:t>When might we have all three to worry about? </a:t>
            </a:r>
            <a:r>
              <a:rPr lang="en-GB" sz="2400" b="1" dirty="0" smtClean="0"/>
              <a:t>In FFAs!</a:t>
            </a:r>
            <a:endParaRPr lang="en-GB" sz="2400" b="1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" name="TextBox 18"/>
              <p:cNvSpPr txBox="1"/>
              <p:nvPr/>
            </p:nvSpPr>
            <p:spPr>
              <a:xfrm>
                <a:off x="-1513288" y="5394242"/>
                <a:ext cx="11798595" cy="14591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GB" sz="2400">
                              <a:latin typeface="Cambria Math" panose="02040503050406030204" pitchFamily="18" charset="0"/>
                            </a:rPr>
                            <m:t>x</m:t>
                          </m:r>
                        </m:e>
                      </m:d>
                      <m:r>
                        <a:rPr lang="en-GB" sz="2400">
                          <a:latin typeface="Cambria Math" panose="02040503050406030204" pitchFamily="18" charset="0"/>
                        </a:rPr>
                        <m:t>=  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GB" sz="2400">
                          <a:latin typeface="Cambria Math" panose="02040503050406030204" pitchFamily="18" charset="0"/>
                        </a:rPr>
                        <m:t> +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 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 +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!</m:t>
                          </m:r>
                        </m:den>
                      </m:f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sSup>
                        <m:sSup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GB" sz="2400">
                          <a:latin typeface="Cambria Math" panose="02040503050406030204" pitchFamily="18" charset="0"/>
                        </a:rPr>
                        <m:t>  + 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!</m:t>
                          </m:r>
                        </m:den>
                      </m:f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sSup>
                        <m:sSup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>
                          <a:latin typeface="Cambria Math" panose="02040503050406030204" pitchFamily="18" charset="0"/>
                        </a:rPr>
                        <m:t>+…,</m:t>
                      </m:r>
                    </m:oMath>
                  </m:oMathPara>
                </a14:m>
                <a:endParaRPr lang="en-GB" sz="2400" dirty="0"/>
              </a:p>
              <a:p>
                <a:endParaRPr lang="en-GB" sz="2000" dirty="0"/>
              </a:p>
              <a:p>
                <a:endParaRPr lang="en-GB" sz="2000" dirty="0"/>
              </a:p>
            </p:txBody>
          </p:sp>
        </mc:Choice>
        <mc:Fallback>
          <p:sp>
            <p:nvSpPr>
              <p:cNvPr id="7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513288" y="5394242"/>
                <a:ext cx="11798595" cy="1459117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Rounded Rectangle 7"/>
              <p:cNvSpPr/>
              <p:nvPr/>
            </p:nvSpPr>
            <p:spPr>
              <a:xfrm>
                <a:off x="282565" y="1999644"/>
                <a:ext cx="9153150" cy="1457504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412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 smtClean="0">
                    <a:solidFill>
                      <a:schemeClr val="tx1"/>
                    </a:solidFill>
                  </a:rPr>
                  <a:t>In curved coordinate systems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>
                    <a:solidFill>
                      <a:schemeClr val="tx1"/>
                    </a:solidFill>
                  </a:rPr>
                  <a:t>Longitudinally </a:t>
                </a:r>
                <a:r>
                  <a:rPr lang="en-GB" sz="2400" b="1" dirty="0">
                    <a:solidFill>
                      <a:schemeClr val="tx1"/>
                    </a:solidFill>
                  </a:rPr>
                  <a:t>dependent</a:t>
                </a:r>
                <a:r>
                  <a:rPr lang="en-GB" sz="2400" dirty="0">
                    <a:solidFill>
                      <a:schemeClr val="tx1"/>
                    </a:solidFill>
                  </a:rPr>
                  <a:t> fields (at the ends)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d>
                      <m:d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GB" sz="240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n-GB" sz="240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0 </m:t>
                    </m:r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>
                    <a:solidFill>
                      <a:schemeClr val="tx1"/>
                    </a:solidFill>
                  </a:rPr>
                  <a:t>Where the field has longitudinal </a:t>
                </a:r>
                <a:r>
                  <a:rPr lang="en-GB" sz="2400" b="1" dirty="0">
                    <a:solidFill>
                      <a:schemeClr val="tx1"/>
                    </a:solidFill>
                  </a:rPr>
                  <a:t>components</a:t>
                </a:r>
                <a:r>
                  <a:rPr lang="en-GB" sz="2400" dirty="0">
                    <a:solidFill>
                      <a:schemeClr val="tx1"/>
                    </a:solidFill>
                  </a:rPr>
                  <a:t> (off-axis)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sub>
                    </m:sSub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GB" sz="240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n-GB" sz="240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0</m:t>
                    </m:r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</p:txBody>
          </p:sp>
        </mc:Choice>
        <mc:Fallback>
          <p:sp>
            <p:nvSpPr>
              <p:cNvPr id="8" name="Rounded 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565" y="1999644"/>
                <a:ext cx="9153150" cy="1457504"/>
              </a:xfrm>
              <a:prstGeom prst="roundRect">
                <a:avLst/>
              </a:prstGeom>
              <a:blipFill>
                <a:blip r:embed="rId3"/>
                <a:stretch>
                  <a:fillRect l="-66"/>
                </a:stretch>
              </a:blipFill>
              <a:ln w="4127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ounded Rectangle 8"/>
          <p:cNvSpPr/>
          <p:nvPr/>
        </p:nvSpPr>
        <p:spPr>
          <a:xfrm>
            <a:off x="214442" y="5315420"/>
            <a:ext cx="8178391" cy="1073826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ounded Rectangle 9"/>
          <p:cNvSpPr/>
          <p:nvPr/>
        </p:nvSpPr>
        <p:spPr>
          <a:xfrm>
            <a:off x="265399" y="4528423"/>
            <a:ext cx="11518416" cy="99614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Workaround Solution</a:t>
            </a:r>
            <a:r>
              <a:rPr lang="en-GB" sz="2400" b="1" dirty="0" smtClean="0">
                <a:solidFill>
                  <a:schemeClr val="tx1"/>
                </a:solidFill>
              </a:rPr>
              <a:t>: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3339899" y="4292238"/>
            <a:ext cx="7725162" cy="643956"/>
          </a:xfrm>
          <a:prstGeom prst="roundRect">
            <a:avLst/>
          </a:prstGeom>
          <a:solidFill>
            <a:srgbClr val="FFFF99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>
                <a:solidFill>
                  <a:schemeClr val="tx1"/>
                </a:solidFill>
              </a:rPr>
              <a:t>Taylor expansion of potential satisfies Maxwell’s equations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8592778" y="5242276"/>
            <a:ext cx="3055569" cy="1280614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 smtClean="0">
                <a:solidFill>
                  <a:schemeClr val="tx1"/>
                </a:solidFill>
              </a:rPr>
              <a:t>3D version:</a:t>
            </a:r>
            <a:endParaRPr lang="en-GB" sz="2400" b="1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b="1" dirty="0" smtClean="0">
                <a:solidFill>
                  <a:schemeClr val="tx1"/>
                </a:solidFill>
              </a:rPr>
              <a:t>Z</a:t>
            </a:r>
            <a:r>
              <a:rPr lang="en-GB" sz="2400" dirty="0" smtClean="0">
                <a:solidFill>
                  <a:schemeClr val="tx1"/>
                </a:solidFill>
              </a:rPr>
              <a:t> cross-terms </a:t>
            </a:r>
            <a:endParaRPr lang="en-GB" sz="2400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Analytical solutions 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648347" y="6413275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26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2663615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206188" cy="887360"/>
          </a:xfrm>
        </p:spPr>
        <p:txBody>
          <a:bodyPr/>
          <a:lstStyle/>
          <a:p>
            <a:r>
              <a:rPr lang="en-GB" dirty="0" smtClean="0"/>
              <a:t>Straight and Curved Magnets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07127" y="851421"/>
            <a:ext cx="3681443" cy="2757704"/>
          </a:xfrm>
          <a:prstGeom prst="rect">
            <a:avLst/>
          </a:prstGeom>
        </p:spPr>
      </p:pic>
      <p:cxnSp>
        <p:nvCxnSpPr>
          <p:cNvPr id="8" name="Straight Arrow Connector 7"/>
          <p:cNvCxnSpPr/>
          <p:nvPr/>
        </p:nvCxnSpPr>
        <p:spPr>
          <a:xfrm>
            <a:off x="7896081" y="2779076"/>
            <a:ext cx="349617" cy="135381"/>
          </a:xfrm>
          <a:prstGeom prst="straightConnector1">
            <a:avLst/>
          </a:prstGeom>
          <a:ln w="3175">
            <a:solidFill>
              <a:schemeClr val="bg1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A close up of a device&#10;&#10;Description automatically generated">
            <a:extLst>
              <a:ext uri="{FF2B5EF4-FFF2-40B4-BE49-F238E27FC236}">
                <a16:creationId xmlns:a16="http://schemas.microsoft.com/office/drawing/2014/main" id="{9933DA5D-0839-6844-A583-DEC36B0036A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742" t="12976" r="23835" b="12976"/>
          <a:stretch/>
        </p:blipFill>
        <p:spPr>
          <a:xfrm>
            <a:off x="604146" y="4228431"/>
            <a:ext cx="3886574" cy="2425254"/>
          </a:xfrm>
          <a:prstGeom prst="rect">
            <a:avLst/>
          </a:prstGeom>
        </p:spPr>
      </p:pic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C7E5BB85-EA6B-CF44-AF9E-80C2722B88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818" t="15600" r="24988" b="14400"/>
          <a:stretch/>
        </p:blipFill>
        <p:spPr>
          <a:xfrm>
            <a:off x="6714242" y="4108030"/>
            <a:ext cx="4027052" cy="2455519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8245698" y="2757689"/>
            <a:ext cx="1535251" cy="385102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chemeClr val="tx1"/>
                </a:solidFill>
              </a:rPr>
              <a:t>30° bend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6275727" y="3333186"/>
            <a:ext cx="2458564" cy="414985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>
                <a:solidFill>
                  <a:schemeClr val="tx1"/>
                </a:solidFill>
              </a:rPr>
              <a:t>B = 3T, g= 3.5 T/m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27</a:t>
            </a:fld>
            <a:endParaRPr lang="en-AU" sz="2400" dirty="0"/>
          </a:p>
        </p:txBody>
      </p:sp>
      <p:sp>
        <p:nvSpPr>
          <p:cNvPr id="3" name="TextBox 2"/>
          <p:cNvSpPr txBox="1"/>
          <p:nvPr/>
        </p:nvSpPr>
        <p:spPr>
          <a:xfrm>
            <a:off x="9272396" y="2413600"/>
            <a:ext cx="2987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 smtClean="0"/>
              <a:t>Courtesy of M. </a:t>
            </a:r>
            <a:r>
              <a:rPr lang="en-GB" i="1" dirty="0" err="1" smtClean="0"/>
              <a:t>Karpinnen</a:t>
            </a:r>
            <a:r>
              <a:rPr lang="en-GB" i="1" dirty="0" smtClean="0"/>
              <a:t> </a:t>
            </a:r>
            <a:endParaRPr lang="en-GB" i="1" dirty="0"/>
          </a:p>
        </p:txBody>
      </p:sp>
      <p:sp>
        <p:nvSpPr>
          <p:cNvPr id="6" name="Rounded Rectangle 5"/>
          <p:cNvSpPr/>
          <p:nvPr/>
        </p:nvSpPr>
        <p:spPr>
          <a:xfrm>
            <a:off x="71870" y="1808917"/>
            <a:ext cx="6446949" cy="108291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NIMMS CCT model </a:t>
            </a:r>
            <a:r>
              <a:rPr lang="en-GB" sz="2400" dirty="0">
                <a:solidFill>
                  <a:schemeClr val="tx1"/>
                </a:solidFill>
              </a:rPr>
              <a:t>a WIP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CF Cosine-Theta dipole to analyse in meantime 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0751" y="3568667"/>
            <a:ext cx="4105489" cy="659763"/>
          </a:xfrm>
          <a:prstGeom prst="roundRect">
            <a:avLst/>
          </a:prstGeom>
          <a:solidFill>
            <a:srgbClr val="FFCCFF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800" dirty="0">
                <a:solidFill>
                  <a:schemeClr val="tx1"/>
                </a:solidFill>
              </a:rPr>
              <a:t>Modelling in OPERA </a:t>
            </a:r>
            <a:r>
              <a:rPr lang="en-GB" sz="2800" dirty="0" smtClean="0">
                <a:solidFill>
                  <a:schemeClr val="tx1"/>
                </a:solidFill>
              </a:rPr>
              <a:t>3D</a:t>
            </a:r>
            <a:r>
              <a:rPr lang="en-GB" sz="2800" dirty="0">
                <a:solidFill>
                  <a:schemeClr val="tx1"/>
                </a:solidFill>
              </a:rPr>
              <a:t>: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866857" y="6394272"/>
            <a:ext cx="48473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Straight cosine-theta demonstrator EM model </a:t>
            </a:r>
            <a:endParaRPr lang="en-GB" sz="1600" i="1" dirty="0"/>
          </a:p>
        </p:txBody>
      </p:sp>
      <p:sp>
        <p:nvSpPr>
          <p:cNvPr id="20" name="TextBox 19"/>
          <p:cNvSpPr txBox="1"/>
          <p:nvPr/>
        </p:nvSpPr>
        <p:spPr>
          <a:xfrm>
            <a:off x="6607127" y="6493954"/>
            <a:ext cx="48473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Curved cosine-theta demonstrator EM model (30</a:t>
            </a:r>
            <a:r>
              <a:rPr lang="en-US" sz="1600" b="1" dirty="0"/>
              <a:t> </a:t>
            </a:r>
            <a:r>
              <a:rPr lang="en-US" sz="1600" b="1" dirty="0" smtClean="0"/>
              <a:t>°)</a:t>
            </a:r>
            <a:r>
              <a:rPr lang="en-GB" sz="1600" i="1" dirty="0" smtClean="0"/>
              <a:t> </a:t>
            </a:r>
            <a:endParaRPr lang="en-GB" sz="1600" i="1" dirty="0"/>
          </a:p>
        </p:txBody>
      </p:sp>
    </p:spTree>
    <p:extLst>
      <p:ext uri="{BB962C8B-B14F-4D97-AF65-F5344CB8AC3E}">
        <p14:creationId xmlns:p14="http://schemas.microsoft.com/office/powerpoint/2010/main" val="1482195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8950146" cy="887360"/>
          </a:xfrm>
        </p:spPr>
        <p:txBody>
          <a:bodyPr/>
          <a:lstStyle/>
          <a:p>
            <a:r>
              <a:rPr lang="en-GB" dirty="0" smtClean="0"/>
              <a:t>Straight and Curved Magnet Comparison</a:t>
            </a:r>
            <a:endParaRPr lang="en-GB" dirty="0"/>
          </a:p>
        </p:txBody>
      </p:sp>
      <p:graphicFrame>
        <p:nvGraphicFramePr>
          <p:cNvPr id="5" name="Table 41">
            <a:extLst>
              <a:ext uri="{FF2B5EF4-FFF2-40B4-BE49-F238E27FC236}">
                <a16:creationId xmlns:a16="http://schemas.microsoft.com/office/drawing/2014/main" id="{6E89FA54-3A81-C889-69C9-D891926238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1821165"/>
              </p:ext>
            </p:extLst>
          </p:nvPr>
        </p:nvGraphicFramePr>
        <p:xfrm>
          <a:off x="289547" y="3876967"/>
          <a:ext cx="6564010" cy="2743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248931">
                  <a:extLst>
                    <a:ext uri="{9D8B030D-6E8A-4147-A177-3AD203B41FA5}">
                      <a16:colId xmlns:a16="http://schemas.microsoft.com/office/drawing/2014/main" val="2226414434"/>
                    </a:ext>
                  </a:extLst>
                </a:gridCol>
                <a:gridCol w="1033073">
                  <a:extLst>
                    <a:ext uri="{9D8B030D-6E8A-4147-A177-3AD203B41FA5}">
                      <a16:colId xmlns:a16="http://schemas.microsoft.com/office/drawing/2014/main" val="2343717719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1922890248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3503820760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129066023"/>
                    </a:ext>
                  </a:extLst>
                </a:gridCol>
              </a:tblGrid>
              <a:tr h="337871"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Component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Straight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Curved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39922328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FFT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Fit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FFT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Fit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8393386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/>
                        <a:t>B</a:t>
                      </a:r>
                      <a:r>
                        <a:rPr lang="en-US" sz="2400" baseline="-25000" dirty="0"/>
                        <a:t>1   </a:t>
                      </a:r>
                      <a:r>
                        <a:rPr lang="en-US" sz="2400" baseline="0" dirty="0"/>
                        <a:t>(Dip.) [Tm]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344385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2</a:t>
                      </a:r>
                      <a:r>
                        <a:rPr lang="en-US" sz="2400" baseline="0" dirty="0"/>
                        <a:t>*(Quad.)[10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-318.2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-287.4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236.1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275.6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4054007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3 </a:t>
                      </a:r>
                      <a:r>
                        <a:rPr lang="en-US" sz="2400" baseline="0" dirty="0"/>
                        <a:t>(Sext.)[10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3.1    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1.52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2458408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4</a:t>
                      </a:r>
                      <a:r>
                        <a:rPr lang="en-US" sz="2400" baseline="0" dirty="0"/>
                        <a:t> (Oct.)[10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</a:t>
                      </a:r>
                      <a:r>
                        <a:rPr lang="en-US" sz="2400" baseline="-25000" dirty="0"/>
                        <a:t>  </a:t>
                      </a:r>
                      <a:endParaRPr lang="en-US" sz="2400" baseline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-1.7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5.15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1612100"/>
                  </a:ext>
                </a:extLst>
              </a:tr>
            </a:tbl>
          </a:graphicData>
        </a:graphic>
      </p:graphicFrame>
      <p:pic>
        <p:nvPicPr>
          <p:cNvPr id="6" name="Picture 5" descr="A close up of a device&#10;&#10;Description automatically generated">
            <a:extLst>
              <a:ext uri="{FF2B5EF4-FFF2-40B4-BE49-F238E27FC236}">
                <a16:creationId xmlns:a16="http://schemas.microsoft.com/office/drawing/2014/main" id="{9933DA5D-0839-6844-A583-DEC36B0036A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742" t="12976" r="23835" b="12976"/>
          <a:stretch/>
        </p:blipFill>
        <p:spPr>
          <a:xfrm>
            <a:off x="7825540" y="3654563"/>
            <a:ext cx="3886574" cy="2425254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 rot="21404579">
            <a:off x="9204508" y="3068598"/>
            <a:ext cx="1270633" cy="1904215"/>
          </a:xfrm>
          <a:prstGeom prst="rect">
            <a:avLst/>
          </a:prstGeom>
          <a:gradFill>
            <a:gsLst>
              <a:gs pos="0">
                <a:srgbClr val="5CFC5E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scene3d>
            <a:camera prst="orthographicFront">
              <a:rot lat="3000000" lon="30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Arrow Connector 8"/>
          <p:cNvCxnSpPr/>
          <p:nvPr/>
        </p:nvCxnSpPr>
        <p:spPr>
          <a:xfrm flipH="1" flipV="1">
            <a:off x="8868864" y="2171184"/>
            <a:ext cx="9425" cy="10689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V="1">
            <a:off x="8868864" y="3240131"/>
            <a:ext cx="1338606" cy="188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V="1">
            <a:off x="8878289" y="2505507"/>
            <a:ext cx="961535" cy="7534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9315461" y="3216714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 smtClean="0"/>
              <a:t>x</a:t>
            </a:r>
            <a:endParaRPr lang="en-GB" i="1" dirty="0"/>
          </a:p>
        </p:txBody>
      </p:sp>
      <p:sp>
        <p:nvSpPr>
          <p:cNvPr id="19" name="TextBox 18"/>
          <p:cNvSpPr txBox="1"/>
          <p:nvPr/>
        </p:nvSpPr>
        <p:spPr>
          <a:xfrm>
            <a:off x="8358630" y="2550607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y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768827" y="2206999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z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944818" y="6300230"/>
            <a:ext cx="38669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 smtClean="0"/>
              <a:t>(*On-axis </a:t>
            </a:r>
            <a:r>
              <a:rPr lang="en-GB" sz="2000" dirty="0" smtClean="0"/>
              <a:t>analysis for now) </a:t>
            </a:r>
            <a:endParaRPr lang="en-GB" sz="2000" dirty="0"/>
          </a:p>
        </p:txBody>
      </p:sp>
      <p:sp>
        <p:nvSpPr>
          <p:cNvPr id="25" name="TextBox 24"/>
          <p:cNvSpPr txBox="1"/>
          <p:nvPr/>
        </p:nvSpPr>
        <p:spPr>
          <a:xfrm>
            <a:off x="289547" y="1501018"/>
            <a:ext cx="93309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Developed two analytical </a:t>
            </a:r>
            <a:r>
              <a:rPr lang="en-GB" sz="2400" b="1" dirty="0" smtClean="0"/>
              <a:t>techniques* </a:t>
            </a:r>
          </a:p>
          <a:p>
            <a:endParaRPr lang="en-GB" sz="2400" b="1" dirty="0" smtClean="0"/>
          </a:p>
        </p:txBody>
      </p:sp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28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279594" y="2004987"/>
            <a:ext cx="7539949" cy="1792449"/>
          </a:xfrm>
          <a:prstGeom prst="roundRect">
            <a:avLst/>
          </a:prstGeom>
          <a:solidFill>
            <a:srgbClr val="FFCCFF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Measuring field </a:t>
            </a:r>
            <a:r>
              <a:rPr lang="en-GB" sz="2400" b="1" dirty="0">
                <a:solidFill>
                  <a:schemeClr val="tx1"/>
                </a:solidFill>
              </a:rPr>
              <a:t>as a function of </a:t>
            </a:r>
            <a:r>
              <a:rPr lang="en-GB" sz="2400" b="1" dirty="0" smtClean="0">
                <a:solidFill>
                  <a:schemeClr val="tx1"/>
                </a:solidFill>
              </a:rPr>
              <a:t>angle</a:t>
            </a:r>
          </a:p>
          <a:p>
            <a:pPr marL="914400" lvl="1" indent="-45720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Calculate </a:t>
            </a:r>
            <a:r>
              <a:rPr lang="en-GB" sz="2400" dirty="0">
                <a:solidFill>
                  <a:schemeClr val="tx1"/>
                </a:solidFill>
              </a:rPr>
              <a:t>multipoles using </a:t>
            </a:r>
            <a:r>
              <a:rPr lang="en-GB" sz="2400" b="1" dirty="0">
                <a:solidFill>
                  <a:schemeClr val="tx1"/>
                </a:solidFill>
              </a:rPr>
              <a:t>Fourier </a:t>
            </a:r>
            <a:r>
              <a:rPr lang="en-GB" sz="2400" b="1" dirty="0" smtClean="0">
                <a:solidFill>
                  <a:schemeClr val="tx1"/>
                </a:solidFill>
              </a:rPr>
              <a:t>analysis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400" dirty="0" smtClean="0">
                <a:solidFill>
                  <a:schemeClr val="tx1"/>
                </a:solidFill>
              </a:rPr>
              <a:t>Measuring </a:t>
            </a:r>
            <a:r>
              <a:rPr lang="en-GB" sz="2400" dirty="0">
                <a:solidFill>
                  <a:schemeClr val="tx1"/>
                </a:solidFill>
              </a:rPr>
              <a:t>field map </a:t>
            </a:r>
            <a:r>
              <a:rPr lang="en-GB" sz="2400" b="1" dirty="0">
                <a:solidFill>
                  <a:schemeClr val="tx1"/>
                </a:solidFill>
              </a:rPr>
              <a:t>over </a:t>
            </a:r>
            <a:r>
              <a:rPr lang="en-GB" sz="2400" b="1" dirty="0" smtClean="0">
                <a:solidFill>
                  <a:schemeClr val="tx1"/>
                </a:solidFill>
              </a:rPr>
              <a:t>slice</a:t>
            </a:r>
          </a:p>
          <a:p>
            <a:pPr marL="914400" lvl="1" indent="-457200">
              <a:buFont typeface="Wingdings" panose="05000000000000000000" pitchFamily="2" charset="2"/>
              <a:buChar char="§"/>
            </a:pPr>
            <a:r>
              <a:rPr lang="en-GB" sz="2400" b="1" dirty="0" smtClean="0">
                <a:solidFill>
                  <a:schemeClr val="tx1"/>
                </a:solidFill>
              </a:rPr>
              <a:t>Fit </a:t>
            </a:r>
            <a:r>
              <a:rPr lang="en-GB" sz="2400" b="1" dirty="0">
                <a:solidFill>
                  <a:schemeClr val="tx1"/>
                </a:solidFill>
              </a:rPr>
              <a:t>straight line </a:t>
            </a:r>
            <a:r>
              <a:rPr lang="en-GB" sz="2400" dirty="0">
                <a:solidFill>
                  <a:schemeClr val="tx1"/>
                </a:solidFill>
              </a:rPr>
              <a:t>to main field </a:t>
            </a:r>
            <a:r>
              <a:rPr lang="en-GB" sz="2400" dirty="0" smtClean="0">
                <a:solidFill>
                  <a:schemeClr val="tx1"/>
                </a:solidFill>
              </a:rPr>
              <a:t>along </a:t>
            </a:r>
            <a:r>
              <a:rPr lang="en-GB" sz="2400" dirty="0" err="1">
                <a:solidFill>
                  <a:schemeClr val="tx1"/>
                </a:solidFill>
              </a:rPr>
              <a:t>midplane</a:t>
            </a:r>
            <a:r>
              <a:rPr lang="en-GB" sz="2400" dirty="0">
                <a:solidFill>
                  <a:schemeClr val="tx1"/>
                </a:solidFill>
              </a:rPr>
              <a:t> (y=0) 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236630" y="5679810"/>
            <a:ext cx="31170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Field sampling in OPERA 3D</a:t>
            </a:r>
            <a:endParaRPr lang="en-GB" sz="1600" i="1" dirty="0"/>
          </a:p>
        </p:txBody>
      </p:sp>
    </p:spTree>
    <p:extLst>
      <p:ext uri="{BB962C8B-B14F-4D97-AF65-F5344CB8AC3E}">
        <p14:creationId xmlns:p14="http://schemas.microsoft.com/office/powerpoint/2010/main" val="1518583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534482" cy="887360"/>
          </a:xfrm>
        </p:spPr>
        <p:txBody>
          <a:bodyPr/>
          <a:lstStyle/>
          <a:p>
            <a:r>
              <a:rPr lang="en-GB" dirty="0" smtClean="0"/>
              <a:t>Particle Tracking Study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64" t="10883" r="29989" b="525"/>
          <a:stretch/>
        </p:blipFill>
        <p:spPr>
          <a:xfrm>
            <a:off x="495174" y="2520991"/>
            <a:ext cx="3901868" cy="3634426"/>
          </a:xfrm>
          <a:prstGeom prst="rect">
            <a:avLst/>
          </a:prstGeom>
        </p:spPr>
      </p:pic>
      <p:graphicFrame>
        <p:nvGraphicFramePr>
          <p:cNvPr id="8" name="Table 23">
            <a:extLst>
              <a:ext uri="{FF2B5EF4-FFF2-40B4-BE49-F238E27FC236}">
                <a16:creationId xmlns:a16="http://schemas.microsoft.com/office/drawing/2014/main" id="{2AD8ED9A-3079-139A-7464-7AC2FF72D8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7023692"/>
              </p:ext>
            </p:extLst>
          </p:nvPr>
        </p:nvGraphicFramePr>
        <p:xfrm>
          <a:off x="7443852" y="2049985"/>
          <a:ext cx="4218500" cy="2286000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981790">
                  <a:extLst>
                    <a:ext uri="{9D8B030D-6E8A-4147-A177-3AD203B41FA5}">
                      <a16:colId xmlns:a16="http://schemas.microsoft.com/office/drawing/2014/main" val="2383450584"/>
                    </a:ext>
                  </a:extLst>
                </a:gridCol>
                <a:gridCol w="2236710">
                  <a:extLst>
                    <a:ext uri="{9D8B030D-6E8A-4147-A177-3AD203B41FA5}">
                      <a16:colId xmlns:a16="http://schemas.microsoft.com/office/drawing/2014/main" val="3474988406"/>
                    </a:ext>
                  </a:extLst>
                </a:gridCol>
              </a:tblGrid>
              <a:tr h="371907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Parameter</a:t>
                      </a:r>
                      <a:endParaRPr lang="en-US" sz="2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Value</a:t>
                      </a:r>
                      <a:endParaRPr lang="en-US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81910637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 err="1"/>
                        <a:t>E</a:t>
                      </a:r>
                      <a:r>
                        <a:rPr lang="en-US" sz="2400" baseline="-25000" dirty="0" err="1"/>
                        <a:t>kmax</a:t>
                      </a:r>
                      <a:r>
                        <a:rPr lang="en-US" sz="2400" baseline="-25000" dirty="0"/>
                        <a:t>  </a:t>
                      </a:r>
                      <a:r>
                        <a:rPr lang="en-US" sz="2400" baseline="0" dirty="0"/>
                        <a:t>[M</a:t>
                      </a:r>
                      <a:r>
                        <a:rPr lang="en-US" sz="2400" dirty="0"/>
                        <a:t>eV/u]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430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56022451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r>
                        <a:rPr lang="en-US" sz="2400" dirty="0" err="1"/>
                        <a:t>N</a:t>
                      </a:r>
                      <a:r>
                        <a:rPr lang="en-US" sz="2400" baseline="-25000" dirty="0" err="1"/>
                        <a:t>particles</a:t>
                      </a:r>
                      <a:r>
                        <a:rPr lang="en-US" sz="2400" baseline="-25000" dirty="0"/>
                        <a:t>  </a:t>
                      </a:r>
                      <a:r>
                        <a:rPr lang="en-US" sz="2400" baseline="0" dirty="0"/>
                        <a:t>[-]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 x 10</a:t>
                      </a:r>
                      <a:r>
                        <a:rPr lang="en-US" sz="2400" baseline="30000" dirty="0"/>
                        <a:t>10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7800526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 err="1"/>
                        <a:t>σ</a:t>
                      </a:r>
                      <a:r>
                        <a:rPr lang="en-US" sz="2400" baseline="-25000" dirty="0" err="1"/>
                        <a:t>x</a:t>
                      </a:r>
                      <a:r>
                        <a:rPr lang="en-US" sz="2400" baseline="-25000" dirty="0"/>
                        <a:t>, </a:t>
                      </a:r>
                      <a:r>
                        <a:rPr lang="en-US" sz="2400" dirty="0" err="1"/>
                        <a:t>σ</a:t>
                      </a:r>
                      <a:r>
                        <a:rPr lang="en-US" sz="2400" baseline="-25000" dirty="0" err="1"/>
                        <a:t>y</a:t>
                      </a:r>
                      <a:r>
                        <a:rPr lang="en-US" sz="2400" baseline="-25000" dirty="0"/>
                        <a:t> </a:t>
                      </a:r>
                      <a:r>
                        <a:rPr lang="en-US" sz="2400" baseline="0" dirty="0"/>
                        <a:t>[mm]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0.85, 1.78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5613902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r>
                        <a:rPr lang="en-US" sz="2400" dirty="0" err="1"/>
                        <a:t>Q</a:t>
                      </a:r>
                      <a:r>
                        <a:rPr lang="en-US" sz="2400" baseline="-25000" dirty="0" err="1"/>
                        <a:t>x</a:t>
                      </a:r>
                      <a:r>
                        <a:rPr lang="en-US" sz="2400" baseline="-25000" dirty="0"/>
                        <a:t> , </a:t>
                      </a:r>
                      <a:r>
                        <a:rPr lang="en-US" sz="2400" baseline="0" dirty="0" err="1"/>
                        <a:t>Q</a:t>
                      </a:r>
                      <a:r>
                        <a:rPr lang="en-US" sz="2400" baseline="-25000" dirty="0" err="1"/>
                        <a:t>y</a:t>
                      </a:r>
                      <a:r>
                        <a:rPr lang="en-US" sz="2400" baseline="-25000" dirty="0"/>
                        <a:t> </a:t>
                      </a:r>
                      <a:r>
                        <a:rPr lang="en-US" sz="2400" baseline="0" dirty="0"/>
                        <a:t>[-]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1.68, 1.13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571149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891415" y="6093321"/>
            <a:ext cx="5049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i="1" dirty="0" smtClean="0"/>
              <a:t>NIMMS Synchrotron in MAD-X with magnets shown</a:t>
            </a:r>
            <a:endParaRPr lang="en-GB" sz="1200" i="1" dirty="0"/>
          </a:p>
        </p:txBody>
      </p:sp>
      <p:sp>
        <p:nvSpPr>
          <p:cNvPr id="12" name="TextBox 11"/>
          <p:cNvSpPr txBox="1"/>
          <p:nvPr/>
        </p:nvSpPr>
        <p:spPr>
          <a:xfrm>
            <a:off x="7651461" y="4474485"/>
            <a:ext cx="38032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i="1" dirty="0" smtClean="0"/>
              <a:t>Tracking parameters for the NIMMS Synchrotron</a:t>
            </a:r>
            <a:endParaRPr lang="en-GB" sz="1200" i="1" dirty="0"/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29</a:t>
            </a:fld>
            <a:endParaRPr lang="en-AU" sz="2400" dirty="0"/>
          </a:p>
        </p:txBody>
      </p:sp>
      <p:sp>
        <p:nvSpPr>
          <p:cNvPr id="6" name="Rounded Rectangle 5"/>
          <p:cNvSpPr/>
          <p:nvPr/>
        </p:nvSpPr>
        <p:spPr>
          <a:xfrm>
            <a:off x="5653458" y="5103544"/>
            <a:ext cx="5365061" cy="105446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Tracked particles in synchrotron lattice </a:t>
            </a:r>
            <a:endParaRPr lang="en-GB" sz="2400" dirty="0" smtClean="0">
              <a:solidFill>
                <a:schemeClr val="tx1"/>
              </a:solidFill>
            </a:endParaRPr>
          </a:p>
          <a:p>
            <a:r>
              <a:rPr lang="en-GB" sz="2400" dirty="0" smtClean="0">
                <a:solidFill>
                  <a:schemeClr val="tx1"/>
                </a:solidFill>
              </a:rPr>
              <a:t>With </a:t>
            </a:r>
            <a:r>
              <a:rPr lang="en-GB" sz="2400" dirty="0">
                <a:solidFill>
                  <a:schemeClr val="tx1"/>
                </a:solidFill>
              </a:rPr>
              <a:t>and without curved magnet errors</a:t>
            </a:r>
          </a:p>
        </p:txBody>
      </p:sp>
      <p:cxnSp>
        <p:nvCxnSpPr>
          <p:cNvPr id="9" name="Straight Arrow Connector 8"/>
          <p:cNvCxnSpPr/>
          <p:nvPr/>
        </p:nvCxnSpPr>
        <p:spPr>
          <a:xfrm flipH="1" flipV="1">
            <a:off x="3997778" y="4854756"/>
            <a:ext cx="1447800" cy="64729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ounded Rectangle 10"/>
          <p:cNvSpPr/>
          <p:nvPr/>
        </p:nvSpPr>
        <p:spPr>
          <a:xfrm>
            <a:off x="347672" y="1404432"/>
            <a:ext cx="5875145" cy="938526"/>
          </a:xfrm>
          <a:prstGeom prst="roundRect">
            <a:avLst/>
          </a:prstGeom>
          <a:solidFill>
            <a:srgbClr val="FFFF99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>
                <a:solidFill>
                  <a:schemeClr val="tx1"/>
                </a:solidFill>
              </a:rPr>
              <a:t>Feed errors into lattice dipoles for tracking </a:t>
            </a:r>
          </a:p>
          <a:p>
            <a:r>
              <a:rPr lang="en-GB" sz="2400">
                <a:solidFill>
                  <a:schemeClr val="tx1"/>
                </a:solidFill>
              </a:rPr>
              <a:t>→ How </a:t>
            </a:r>
            <a:r>
              <a:rPr lang="en-GB" sz="2400" i="1">
                <a:solidFill>
                  <a:schemeClr val="tx1"/>
                </a:solidFill>
              </a:rPr>
              <a:t>‘bad’ </a:t>
            </a:r>
            <a:r>
              <a:rPr lang="en-GB" sz="2400">
                <a:solidFill>
                  <a:schemeClr val="tx1"/>
                </a:solidFill>
              </a:rPr>
              <a:t>are they?) </a:t>
            </a:r>
            <a:endParaRPr lang="en-GB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045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Problems in FFAs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7649" y="3666522"/>
            <a:ext cx="11408409" cy="4376944"/>
          </a:xfrm>
        </p:spPr>
        <p:txBody>
          <a:bodyPr/>
          <a:lstStyle/>
          <a:p>
            <a:endParaRPr lang="en-GB" sz="2400" dirty="0">
              <a:sym typeface="Wingdings" panose="05000000000000000000" pitchFamily="2" charset="2"/>
            </a:endParaRPr>
          </a:p>
          <a:p>
            <a:r>
              <a:rPr lang="en-GB" sz="2400" b="1" dirty="0" smtClean="0">
                <a:sym typeface="Wingdings" panose="05000000000000000000" pitchFamily="2" charset="2"/>
              </a:rPr>
              <a:t>Disadvantages: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dirty="0" smtClean="0">
              <a:sym typeface="Wingdings" panose="05000000000000000000" pitchFamily="2" charset="2"/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dirty="0"/>
          </a:p>
        </p:txBody>
      </p:sp>
      <p:sp>
        <p:nvSpPr>
          <p:cNvPr id="5" name="Rounded Rectangle 4"/>
          <p:cNvSpPr/>
          <p:nvPr/>
        </p:nvSpPr>
        <p:spPr>
          <a:xfrm>
            <a:off x="397650" y="2182277"/>
            <a:ext cx="8547567" cy="1616766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chemeClr val="tx1">
                <a:alpha val="9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Strong </a:t>
            </a:r>
            <a:r>
              <a:rPr lang="en-GB" sz="2400" dirty="0">
                <a:solidFill>
                  <a:schemeClr val="tx1"/>
                </a:solidFill>
              </a:rPr>
              <a:t>focusing 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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Large energy acceptance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High </a:t>
            </a:r>
            <a:r>
              <a:rPr lang="en-GB" sz="24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rep.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rate, fast acceleration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, higher currents + intensities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Reliable </a:t>
            </a:r>
            <a:r>
              <a:rPr lang="en-GB" sz="2400" dirty="0" smtClean="0">
                <a:solidFill>
                  <a:schemeClr val="tx1"/>
                </a:solidFill>
                <a:sym typeface="Wingdings" panose="05000000000000000000" pitchFamily="2" charset="2"/>
              </a:rPr>
              <a:t>due 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to fixed </a:t>
            </a:r>
            <a:r>
              <a:rPr lang="en-GB" sz="2400" dirty="0" smtClean="0">
                <a:solidFill>
                  <a:schemeClr val="tx1"/>
                </a:solidFill>
                <a:sym typeface="Wingdings" panose="05000000000000000000" pitchFamily="2" charset="2"/>
              </a:rPr>
              <a:t>magnets </a:t>
            </a:r>
            <a:r>
              <a:rPr lang="en-GB" sz="24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(no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ramping)</a:t>
            </a:r>
          </a:p>
        </p:txBody>
      </p:sp>
      <p:sp>
        <p:nvSpPr>
          <p:cNvPr id="6" name="Rectangle 5"/>
          <p:cNvSpPr/>
          <p:nvPr/>
        </p:nvSpPr>
        <p:spPr>
          <a:xfrm>
            <a:off x="397649" y="1578009"/>
            <a:ext cx="881261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/>
              <a:t>FFAs (in general) can be a </a:t>
            </a:r>
            <a:r>
              <a:rPr lang="en-GB" sz="2400" b="1" dirty="0"/>
              <a:t>very advantageous accelerator solution:</a:t>
            </a:r>
            <a:endParaRPr lang="en-GB" sz="2400" b="1" dirty="0"/>
          </a:p>
        </p:txBody>
      </p:sp>
      <p:sp>
        <p:nvSpPr>
          <p:cNvPr id="8" name="Rounded Rectangle 7"/>
          <p:cNvSpPr/>
          <p:nvPr/>
        </p:nvSpPr>
        <p:spPr>
          <a:xfrm>
            <a:off x="397649" y="4683801"/>
            <a:ext cx="8083742" cy="1671262"/>
          </a:xfrm>
          <a:prstGeom prst="roundRect">
            <a:avLst/>
          </a:prstGeom>
          <a:solidFill>
            <a:srgbClr val="FF6699">
              <a:alpha val="50196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Large complex magnets 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Large footprints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Difficulty adjusting 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magnets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Higher energies require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stronger fields </a:t>
            </a:r>
            <a:r>
              <a:rPr lang="en-GB" sz="2400" b="1" dirty="0">
                <a:solidFill>
                  <a:schemeClr val="tx1"/>
                </a:solidFill>
              </a:rPr>
              <a:t>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Heavy dependence on field quality due to </a:t>
            </a:r>
            <a:r>
              <a:rPr lang="en-GB" sz="2400" b="1" dirty="0">
                <a:solidFill>
                  <a:schemeClr val="tx1"/>
                </a:solidFill>
              </a:rPr>
              <a:t>DA shrinkage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3926892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Particle Tracking Study</a:t>
            </a:r>
            <a:endParaRPr lang="en-GB" dirty="0"/>
          </a:p>
        </p:txBody>
      </p:sp>
      <p:pic>
        <p:nvPicPr>
          <p:cNvPr id="5" name="Picture 4" descr="Chart, bar chart&#10;&#10;Description automatically generated">
            <a:extLst>
              <a:ext uri="{FF2B5EF4-FFF2-40B4-BE49-F238E27FC236}">
                <a16:creationId xmlns:a16="http://schemas.microsoft.com/office/drawing/2014/main" id="{AC9DB0E4-A98B-351F-A9D3-FB14D2EF27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8" t="10902" r="9710" b="-1129"/>
          <a:stretch/>
        </p:blipFill>
        <p:spPr>
          <a:xfrm>
            <a:off x="7224092" y="3384051"/>
            <a:ext cx="4923673" cy="313940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07874"/>
            <a:ext cx="4715414" cy="2272977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7514434" y="6341910"/>
            <a:ext cx="579681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i="1" dirty="0" smtClean="0"/>
              <a:t>Map of starting tracking locations (</a:t>
            </a:r>
            <a:r>
              <a:rPr lang="en-US" sz="1200" i="1" dirty="0" err="1" smtClean="0"/>
              <a:t>x,y</a:t>
            </a:r>
            <a:r>
              <a:rPr lang="en-US" sz="1200" i="1" dirty="0" smtClean="0"/>
              <a:t>) corresponding to </a:t>
            </a:r>
          </a:p>
          <a:p>
            <a:r>
              <a:rPr lang="en-US" sz="1200" i="1" dirty="0" smtClean="0"/>
              <a:t>each particle’s time in the ring</a:t>
            </a:r>
            <a:endParaRPr lang="en-US" sz="1200" i="1" dirty="0"/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30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4345166" y="1407874"/>
            <a:ext cx="7650199" cy="185937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+mj-lt"/>
              <a:buAutoNum type="arabicPeriod"/>
            </a:pPr>
            <a:r>
              <a:rPr lang="en-GB" sz="2800" dirty="0">
                <a:solidFill>
                  <a:schemeClr val="tx1"/>
                </a:solidFill>
              </a:rPr>
              <a:t>Start particles at </a:t>
            </a:r>
            <a:r>
              <a:rPr lang="en-GB" sz="2800" dirty="0" smtClean="0">
                <a:solidFill>
                  <a:schemeClr val="tx1"/>
                </a:solidFill>
              </a:rPr>
              <a:t>initial offset (</a:t>
            </a:r>
            <a:r>
              <a:rPr lang="en-GB" sz="2800" dirty="0" err="1" smtClean="0">
                <a:solidFill>
                  <a:schemeClr val="tx1"/>
                </a:solidFill>
              </a:rPr>
              <a:t>x,y</a:t>
            </a:r>
            <a:r>
              <a:rPr lang="en-GB" sz="2800" dirty="0">
                <a:solidFill>
                  <a:schemeClr val="tx1"/>
                </a:solidFill>
              </a:rPr>
              <a:t>) in </a:t>
            </a:r>
            <a:r>
              <a:rPr lang="en-GB" sz="2800" dirty="0" smtClean="0">
                <a:solidFill>
                  <a:schemeClr val="tx1"/>
                </a:solidFill>
              </a:rPr>
              <a:t>accelerator</a:t>
            </a:r>
            <a:endParaRPr lang="en-GB" sz="2800" dirty="0">
              <a:solidFill>
                <a:schemeClr val="tx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GB" sz="2800" dirty="0">
                <a:solidFill>
                  <a:schemeClr val="tx1"/>
                </a:solidFill>
              </a:rPr>
              <a:t>Gather e.g. x-data from each particle </a:t>
            </a:r>
            <a:r>
              <a:rPr lang="en-GB" sz="2800" dirty="0" smtClean="0">
                <a:solidFill>
                  <a:schemeClr val="tx1"/>
                </a:solidFill>
              </a:rPr>
              <a:t>per </a:t>
            </a:r>
            <a:r>
              <a:rPr lang="en-GB" sz="2800" dirty="0">
                <a:solidFill>
                  <a:schemeClr val="tx1"/>
                </a:solidFill>
              </a:rPr>
              <a:t>turn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800" dirty="0">
                <a:solidFill>
                  <a:schemeClr val="tx1"/>
                </a:solidFill>
              </a:rPr>
              <a:t> Perform an FFT on data to return </a:t>
            </a:r>
            <a:r>
              <a:rPr lang="en-GB" sz="2800" dirty="0" err="1" smtClean="0">
                <a:solidFill>
                  <a:schemeClr val="tx1"/>
                </a:solidFill>
              </a:rPr>
              <a:t>Q</a:t>
            </a:r>
            <a:r>
              <a:rPr lang="en-GB" sz="2800" baseline="-25000" dirty="0" err="1" smtClean="0">
                <a:solidFill>
                  <a:schemeClr val="tx1"/>
                </a:solidFill>
              </a:rPr>
              <a:t>x</a:t>
            </a:r>
            <a:endParaRPr lang="en-GB" sz="2800" dirty="0">
              <a:solidFill>
                <a:schemeClr val="tx1"/>
              </a:solidFill>
            </a:endParaRPr>
          </a:p>
          <a:p>
            <a:r>
              <a:rPr lang="en-GB" sz="2800" dirty="0">
                <a:solidFill>
                  <a:schemeClr val="tx1"/>
                </a:solidFill>
              </a:rPr>
              <a:t>→  This lets us see how long those particles last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200067" y="4711230"/>
            <a:ext cx="6629400" cy="163068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Map (</a:t>
            </a:r>
            <a:r>
              <a:rPr lang="en-US" sz="2400" b="1" dirty="0" err="1">
                <a:solidFill>
                  <a:schemeClr val="tx1"/>
                </a:solidFill>
              </a:rPr>
              <a:t>x,y</a:t>
            </a:r>
            <a:r>
              <a:rPr lang="en-US" sz="2400" b="1" dirty="0">
                <a:solidFill>
                  <a:schemeClr val="tx1"/>
                </a:solidFill>
              </a:rPr>
              <a:t>)</a:t>
            </a:r>
            <a:r>
              <a:rPr lang="en-US" sz="2400" b="1" baseline="-25000" dirty="0">
                <a:solidFill>
                  <a:schemeClr val="tx1"/>
                </a:solidFill>
              </a:rPr>
              <a:t> </a:t>
            </a:r>
            <a:r>
              <a:rPr lang="en-US" sz="2400" dirty="0">
                <a:solidFill>
                  <a:schemeClr val="tx1"/>
                </a:solidFill>
              </a:rPr>
              <a:t>to identify </a:t>
            </a:r>
            <a:r>
              <a:rPr lang="en-US" sz="2400" b="1" i="1" dirty="0">
                <a:solidFill>
                  <a:schemeClr val="tx1"/>
                </a:solidFill>
              </a:rPr>
              <a:t>stable </a:t>
            </a:r>
            <a:r>
              <a:rPr lang="en-US" sz="2400" i="1" dirty="0" smtClean="0">
                <a:solidFill>
                  <a:schemeClr val="tx1"/>
                </a:solidFill>
              </a:rPr>
              <a:t>regions </a:t>
            </a:r>
            <a:r>
              <a:rPr lang="en-US" sz="2400" dirty="0" smtClean="0">
                <a:solidFill>
                  <a:schemeClr val="tx1"/>
                </a:solidFill>
              </a:rPr>
              <a:t>(DA)</a:t>
            </a:r>
            <a:endParaRPr lang="en-US" sz="2400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smtClean="0">
                <a:solidFill>
                  <a:schemeClr val="tx1"/>
                </a:solidFill>
              </a:rPr>
              <a:t>DA </a:t>
            </a:r>
            <a:r>
              <a:rPr lang="en-US" sz="2400" b="1" i="1" dirty="0" smtClean="0">
                <a:solidFill>
                  <a:schemeClr val="tx1"/>
                </a:solidFill>
              </a:rPr>
              <a:t>mostly </a:t>
            </a:r>
            <a:r>
              <a:rPr lang="en-US" sz="2400" b="1" i="1" dirty="0">
                <a:solidFill>
                  <a:schemeClr val="tx1"/>
                </a:solidFill>
              </a:rPr>
              <a:t>preserved </a:t>
            </a:r>
            <a:r>
              <a:rPr lang="en-US" sz="2400" dirty="0">
                <a:solidFill>
                  <a:schemeClr val="tx1"/>
                </a:solidFill>
              </a:rPr>
              <a:t>within ½ </a:t>
            </a:r>
            <a:r>
              <a:rPr lang="en-US" sz="2400" dirty="0" smtClean="0">
                <a:solidFill>
                  <a:schemeClr val="tx1"/>
                </a:solidFill>
              </a:rPr>
              <a:t>aperture</a:t>
            </a:r>
            <a:endParaRPr lang="en-US" sz="2400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Tracking to </a:t>
            </a:r>
            <a:r>
              <a:rPr lang="en-GB" sz="2400" dirty="0">
                <a:solidFill>
                  <a:schemeClr val="tx1"/>
                </a:solidFill>
              </a:rPr>
              <a:t>full </a:t>
            </a:r>
            <a:r>
              <a:rPr lang="en-GB" sz="2400" dirty="0" smtClean="0">
                <a:solidFill>
                  <a:schemeClr val="tx1"/>
                </a:solidFill>
              </a:rPr>
              <a:t>magnet </a:t>
            </a:r>
            <a:r>
              <a:rPr lang="en-GB" sz="2400" dirty="0">
                <a:solidFill>
                  <a:schemeClr val="tx1"/>
                </a:solidFill>
              </a:rPr>
              <a:t>aperture</a:t>
            </a:r>
            <a:r>
              <a:rPr lang="en-US" sz="2400" dirty="0">
                <a:solidFill>
                  <a:schemeClr val="tx1"/>
                </a:solidFill>
              </a:rPr>
              <a:t>, </a:t>
            </a:r>
            <a:r>
              <a:rPr lang="en-US" sz="2400" dirty="0" smtClean="0">
                <a:solidFill>
                  <a:schemeClr val="tx1"/>
                </a:solidFill>
              </a:rPr>
              <a:t>DA≈ </a:t>
            </a:r>
            <a:r>
              <a:rPr lang="en-US" sz="2400" b="1" dirty="0">
                <a:solidFill>
                  <a:schemeClr val="tx1"/>
                </a:solidFill>
              </a:rPr>
              <a:t>40%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</a:p>
          <a:p>
            <a:r>
              <a:rPr lang="en-US" sz="2400" dirty="0">
                <a:solidFill>
                  <a:schemeClr val="tx1"/>
                </a:solidFill>
              </a:rPr>
              <a:t>→ E</a:t>
            </a:r>
            <a:r>
              <a:rPr lang="en-US" sz="2400" dirty="0" smtClean="0">
                <a:solidFill>
                  <a:schemeClr val="tx1"/>
                </a:solidFill>
              </a:rPr>
              <a:t>rrors </a:t>
            </a:r>
            <a:r>
              <a:rPr lang="en-US" sz="2400" dirty="0">
                <a:solidFill>
                  <a:schemeClr val="tx1"/>
                </a:solidFill>
              </a:rPr>
              <a:t>would need adjusting if we </a:t>
            </a:r>
            <a:r>
              <a:rPr lang="en-US" sz="2400" i="1" dirty="0" smtClean="0">
                <a:solidFill>
                  <a:schemeClr val="tx1"/>
                </a:solidFill>
              </a:rPr>
              <a:t>really</a:t>
            </a:r>
            <a:r>
              <a:rPr lang="en-US" sz="2400" dirty="0" smtClean="0">
                <a:solidFill>
                  <a:schemeClr val="tx1"/>
                </a:solidFill>
              </a:rPr>
              <a:t> use </a:t>
            </a:r>
            <a:r>
              <a:rPr lang="en-US" sz="2400" dirty="0">
                <a:solidFill>
                  <a:schemeClr val="tx1"/>
                </a:solidFill>
              </a:rPr>
              <a:t>this 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9600" y="3578274"/>
            <a:ext cx="23469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smtClean="0"/>
              <a:t>FFT on x -positions</a:t>
            </a:r>
            <a:endParaRPr lang="en-GB" sz="1400" i="1" dirty="0"/>
          </a:p>
        </p:txBody>
      </p:sp>
    </p:spTree>
    <p:extLst>
      <p:ext uri="{BB962C8B-B14F-4D97-AF65-F5344CB8AC3E}">
        <p14:creationId xmlns:p14="http://schemas.microsoft.com/office/powerpoint/2010/main" val="3017810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34D8B9C1-3B2A-4A85-9A09-6AB8ED1A7A8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6538648" cy="6857998"/>
          </a:xfr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72E1A9-8EF1-479C-921A-CDFDEDA1E7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31</a:t>
            </a:fld>
            <a:endParaRPr lang="en-AU" noProof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99DCCF0F-ED0C-4327-A22D-88B86F487A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69C51D9E-F792-4069-A1B7-56FDA6317F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dirty="0" smtClean="0"/>
              <a:t>Next </a:t>
            </a:r>
            <a:r>
              <a:rPr lang="en-AU" dirty="0" smtClean="0"/>
              <a:t>Steps</a:t>
            </a:r>
            <a:endParaRPr lang="en-AU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97901DB-6555-4FB6-9EA0-ACCE56BFB5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65441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Next </a:t>
            </a:r>
            <a:r>
              <a:rPr lang="en-GB" dirty="0" smtClean="0"/>
              <a:t>Steps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>
          <a:xfrm>
            <a:off x="657340" y="2169389"/>
            <a:ext cx="716463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GB" dirty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  <a:p>
            <a:endParaRPr lang="en-GB" dirty="0"/>
          </a:p>
        </p:txBody>
      </p:sp>
      <p:sp>
        <p:nvSpPr>
          <p:cNvPr id="7" name="Rounded Rectangle 6"/>
          <p:cNvSpPr/>
          <p:nvPr/>
        </p:nvSpPr>
        <p:spPr>
          <a:xfrm>
            <a:off x="330608" y="2169389"/>
            <a:ext cx="11052451" cy="2454641"/>
          </a:xfrm>
          <a:prstGeom prst="roundRect">
            <a:avLst/>
          </a:prstGeom>
          <a:solidFill>
            <a:srgbClr val="7030A0">
              <a:alpha val="29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Need </a:t>
            </a:r>
            <a:r>
              <a:rPr lang="en-GB" sz="2400" b="1" dirty="0">
                <a:solidFill>
                  <a:schemeClr val="tx1"/>
                </a:solidFill>
              </a:rPr>
              <a:t>full 3D magnetic field </a:t>
            </a:r>
            <a:r>
              <a:rPr lang="en-GB" sz="2400" dirty="0">
                <a:solidFill>
                  <a:schemeClr val="tx1"/>
                </a:solidFill>
              </a:rPr>
              <a:t>representation for each magnet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Track particles through these fields (using e.g. </a:t>
            </a:r>
            <a:r>
              <a:rPr lang="en-GB" sz="2400" dirty="0" err="1" smtClean="0">
                <a:solidFill>
                  <a:schemeClr val="tx1"/>
                </a:solidFill>
              </a:rPr>
              <a:t>Zgoubi</a:t>
            </a:r>
            <a:r>
              <a:rPr lang="en-GB" sz="2400" dirty="0" smtClean="0">
                <a:solidFill>
                  <a:schemeClr val="tx1"/>
                </a:solidFill>
              </a:rPr>
              <a:t>, </a:t>
            </a:r>
            <a:r>
              <a:rPr lang="en-GB" sz="2400" dirty="0" err="1" smtClean="0">
                <a:solidFill>
                  <a:schemeClr val="tx1"/>
                </a:solidFill>
              </a:rPr>
              <a:t>Zgoubidoo</a:t>
            </a:r>
            <a:r>
              <a:rPr lang="en-GB" sz="2400" dirty="0" smtClean="0">
                <a:solidFill>
                  <a:schemeClr val="tx1"/>
                </a:solidFill>
              </a:rPr>
              <a:t>) </a:t>
            </a:r>
            <a:r>
              <a:rPr lang="en-GB" sz="2400" dirty="0">
                <a:solidFill>
                  <a:schemeClr val="tx1"/>
                </a:solidFill>
              </a:rPr>
              <a:t>to </a:t>
            </a:r>
            <a:r>
              <a:rPr lang="en-GB" sz="2400" dirty="0" smtClean="0">
                <a:solidFill>
                  <a:schemeClr val="tx1"/>
                </a:solidFill>
              </a:rPr>
              <a:t>investigate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B</a:t>
            </a:r>
            <a:r>
              <a:rPr lang="en-GB" sz="2400" dirty="0" smtClean="0">
                <a:solidFill>
                  <a:schemeClr val="tx1"/>
                </a:solidFill>
              </a:rPr>
              <a:t>eam </a:t>
            </a:r>
            <a:r>
              <a:rPr lang="en-GB" sz="2400" b="1" dirty="0" smtClean="0">
                <a:solidFill>
                  <a:schemeClr val="tx1"/>
                </a:solidFill>
              </a:rPr>
              <a:t>distortion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b="1" dirty="0" smtClean="0">
                <a:solidFill>
                  <a:schemeClr val="tx1"/>
                </a:solidFill>
              </a:rPr>
              <a:t>Fringe field extent </a:t>
            </a:r>
            <a:r>
              <a:rPr lang="en-GB" sz="2400" dirty="0" smtClean="0">
                <a:solidFill>
                  <a:schemeClr val="tx1"/>
                </a:solidFill>
              </a:rPr>
              <a:t>in each layer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DA </a:t>
            </a:r>
            <a:r>
              <a:rPr lang="en-GB" sz="2400" b="1" dirty="0" smtClean="0">
                <a:solidFill>
                  <a:schemeClr val="tx1"/>
                </a:solidFill>
              </a:rPr>
              <a:t>shrinkage </a:t>
            </a:r>
            <a:r>
              <a:rPr lang="en-GB" sz="2400" dirty="0" smtClean="0">
                <a:solidFill>
                  <a:schemeClr val="tx1"/>
                </a:solidFill>
              </a:rPr>
              <a:t>(needs parameterisation)</a:t>
            </a:r>
            <a:endParaRPr lang="en-GB" sz="2400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Establish design criteria </a:t>
            </a:r>
            <a:r>
              <a:rPr lang="en-GB" sz="2400" dirty="0">
                <a:solidFill>
                  <a:schemeClr val="tx1"/>
                </a:solidFill>
              </a:rPr>
              <a:t>for our scaled-up beamline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32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4097102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Questions?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>
          <a:xfrm>
            <a:off x="4000653" y="5695447"/>
            <a:ext cx="853807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800" b="1" dirty="0" smtClean="0"/>
              <a:t>If </a:t>
            </a:r>
            <a:r>
              <a:rPr lang="en-GB" sz="2800" b="1" dirty="0"/>
              <a:t>you know, let us know!</a:t>
            </a:r>
          </a:p>
          <a:p>
            <a:endParaRPr lang="en-GB" sz="2800" b="1" dirty="0"/>
          </a:p>
        </p:txBody>
      </p:sp>
      <p:sp>
        <p:nvSpPr>
          <p:cNvPr id="6" name="Rounded Rectangle 5"/>
          <p:cNvSpPr/>
          <p:nvPr/>
        </p:nvSpPr>
        <p:spPr>
          <a:xfrm>
            <a:off x="814147" y="1594404"/>
            <a:ext cx="8127938" cy="3017520"/>
          </a:xfrm>
          <a:prstGeom prst="roundRect">
            <a:avLst/>
          </a:prstGeom>
          <a:solidFill>
            <a:srgbClr val="FFCCFF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How does curvature affect multipoles in a CCT?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How much does it </a:t>
            </a:r>
            <a:r>
              <a:rPr lang="en-GB" sz="2400" b="1" dirty="0">
                <a:solidFill>
                  <a:schemeClr val="tx1"/>
                </a:solidFill>
              </a:rPr>
              <a:t>distort </a:t>
            </a:r>
            <a:r>
              <a:rPr lang="en-GB" sz="2400" dirty="0">
                <a:solidFill>
                  <a:schemeClr val="tx1"/>
                </a:solidFill>
              </a:rPr>
              <a:t>the beam/cause tune shifts?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Do </a:t>
            </a:r>
            <a:r>
              <a:rPr lang="en-GB" sz="2400" b="1" dirty="0">
                <a:solidFill>
                  <a:schemeClr val="tx1"/>
                </a:solidFill>
              </a:rPr>
              <a:t>fringe fields </a:t>
            </a:r>
            <a:r>
              <a:rPr lang="en-GB" sz="2400" dirty="0">
                <a:solidFill>
                  <a:schemeClr val="tx1"/>
                </a:solidFill>
              </a:rPr>
              <a:t>form between layers?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How close can we layer the FDFD quads?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How can we </a:t>
            </a:r>
            <a:r>
              <a:rPr lang="en-GB" sz="2400" i="1" dirty="0">
                <a:solidFill>
                  <a:schemeClr val="tx1"/>
                </a:solidFill>
              </a:rPr>
              <a:t>accurately</a:t>
            </a:r>
            <a:r>
              <a:rPr lang="en-GB" sz="2400" dirty="0">
                <a:solidFill>
                  <a:schemeClr val="tx1"/>
                </a:solidFill>
              </a:rPr>
              <a:t> calculate </a:t>
            </a:r>
            <a:r>
              <a:rPr lang="en-GB" sz="2400" b="1" dirty="0">
                <a:solidFill>
                  <a:schemeClr val="tx1"/>
                </a:solidFill>
              </a:rPr>
              <a:t>3D fields</a:t>
            </a:r>
            <a:r>
              <a:rPr lang="en-GB" sz="2400" dirty="0">
                <a:solidFill>
                  <a:schemeClr val="tx1"/>
                </a:solidFill>
              </a:rPr>
              <a:t>?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What are our design criteria?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What might TURBO look like based on CCTs?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Power the magnets </a:t>
            </a:r>
            <a:r>
              <a:rPr lang="en-GB" sz="2400" b="1" dirty="0">
                <a:solidFill>
                  <a:schemeClr val="tx1"/>
                </a:solidFill>
              </a:rPr>
              <a:t>individually</a:t>
            </a:r>
            <a:r>
              <a:rPr lang="en-GB" sz="2400" dirty="0">
                <a:solidFill>
                  <a:schemeClr val="tx1"/>
                </a:solidFill>
              </a:rPr>
              <a:t>?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51969" y="5531802"/>
            <a:ext cx="4450080" cy="823261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33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985895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Summary </a:t>
            </a:r>
            <a:endParaRPr lang="en-GB" dirty="0"/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34</a:t>
            </a:fld>
            <a:endParaRPr lang="en-AU" sz="2400" noProof="0" dirty="0"/>
          </a:p>
        </p:txBody>
      </p:sp>
      <p:sp>
        <p:nvSpPr>
          <p:cNvPr id="3" name="Rounded Rectangle 2"/>
          <p:cNvSpPr/>
          <p:nvPr/>
        </p:nvSpPr>
        <p:spPr>
          <a:xfrm>
            <a:off x="198120" y="3433464"/>
            <a:ext cx="11699293" cy="2310263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400" dirty="0" smtClean="0">
                <a:solidFill>
                  <a:schemeClr val="tx1"/>
                </a:solidFill>
              </a:rPr>
              <a:t>Heavy </a:t>
            </a:r>
            <a:r>
              <a:rPr lang="en-US" sz="2400" dirty="0">
                <a:solidFill>
                  <a:schemeClr val="tx1"/>
                </a:solidFill>
              </a:rPr>
              <a:t>ion therapy necessary but limited by size, cost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Need </a:t>
            </a:r>
            <a:r>
              <a:rPr lang="en-US" sz="2400" b="1" dirty="0">
                <a:solidFill>
                  <a:schemeClr val="tx1"/>
                </a:solidFill>
              </a:rPr>
              <a:t>innovative</a:t>
            </a:r>
            <a:r>
              <a:rPr lang="en-US" sz="2400" dirty="0">
                <a:solidFill>
                  <a:schemeClr val="tx1"/>
                </a:solidFill>
              </a:rPr>
              <a:t> accelerators based on superconducting magnets</a:t>
            </a:r>
          </a:p>
          <a:p>
            <a:pPr lvl="1"/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Tools developed for studying </a:t>
            </a:r>
            <a:r>
              <a:rPr lang="en-GB" sz="2400" b="1" dirty="0">
                <a:solidFill>
                  <a:schemeClr val="tx1"/>
                </a:solidFill>
              </a:rPr>
              <a:t>effect of magnet errors </a:t>
            </a:r>
            <a:r>
              <a:rPr lang="en-GB" sz="2400" dirty="0">
                <a:solidFill>
                  <a:schemeClr val="tx1"/>
                </a:solidFill>
              </a:rPr>
              <a:t>on particles in </a:t>
            </a:r>
            <a:r>
              <a:rPr lang="en-GB" sz="2400" dirty="0" smtClean="0">
                <a:solidFill>
                  <a:schemeClr val="tx1"/>
                </a:solidFill>
              </a:rPr>
              <a:t>accelerators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Continue </a:t>
            </a:r>
            <a:r>
              <a:rPr lang="en-GB" sz="2400" dirty="0">
                <a:solidFill>
                  <a:schemeClr val="tx1"/>
                </a:solidFill>
              </a:rPr>
              <a:t>study for comparing errors from </a:t>
            </a:r>
            <a:r>
              <a:rPr lang="en-GB" sz="2400" b="1" dirty="0">
                <a:solidFill>
                  <a:schemeClr val="tx1"/>
                </a:solidFill>
              </a:rPr>
              <a:t>straight </a:t>
            </a:r>
            <a:r>
              <a:rPr lang="en-GB" sz="2400" b="1" dirty="0" err="1">
                <a:solidFill>
                  <a:schemeClr val="tx1"/>
                </a:solidFill>
              </a:rPr>
              <a:t>v.s</a:t>
            </a:r>
            <a:r>
              <a:rPr lang="en-GB" sz="2400" b="1" dirty="0">
                <a:solidFill>
                  <a:schemeClr val="tx1"/>
                </a:solidFill>
              </a:rPr>
              <a:t>. curved </a:t>
            </a:r>
            <a:r>
              <a:rPr lang="en-GB" sz="2400" b="1" dirty="0" smtClean="0">
                <a:solidFill>
                  <a:schemeClr val="tx1"/>
                </a:solidFill>
              </a:rPr>
              <a:t>magnets</a:t>
            </a:r>
            <a:endParaRPr lang="en-GB" sz="2400" b="1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Establish design criteria </a:t>
            </a:r>
            <a:r>
              <a:rPr lang="en-GB" sz="2400" dirty="0">
                <a:solidFill>
                  <a:schemeClr val="tx1"/>
                </a:solidFill>
              </a:rPr>
              <a:t>for a CCT for other applications (TURBO)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374085" y="1650059"/>
            <a:ext cx="10111035" cy="954107"/>
          </a:xfrm>
          <a:prstGeom prst="roundRect">
            <a:avLst/>
          </a:prstGeom>
          <a:solidFill>
            <a:srgbClr val="FFFF99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chemeClr val="tx1"/>
                </a:solidFill>
              </a:rPr>
              <a:t>Canted-Cosine Theta Magnets are an </a:t>
            </a:r>
            <a:r>
              <a:rPr lang="en-US" sz="2800" b="1" i="1" dirty="0">
                <a:solidFill>
                  <a:schemeClr val="tx1"/>
                </a:solidFill>
              </a:rPr>
              <a:t>enabling</a:t>
            </a:r>
            <a:r>
              <a:rPr lang="en-US" sz="2800" dirty="0">
                <a:solidFill>
                  <a:schemeClr val="tx1"/>
                </a:solidFill>
              </a:rPr>
              <a:t> technology</a:t>
            </a:r>
          </a:p>
          <a:p>
            <a:pPr marL="457200" indent="-457200"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chemeClr val="tx1"/>
                </a:solidFill>
              </a:rPr>
              <a:t>Huge potential, </a:t>
            </a:r>
            <a:r>
              <a:rPr lang="en-US" sz="2800" b="1" dirty="0">
                <a:solidFill>
                  <a:schemeClr val="tx1"/>
                </a:solidFill>
              </a:rPr>
              <a:t>if used correctly</a:t>
            </a:r>
            <a:endParaRPr lang="en-US" sz="2800" b="1" dirty="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4085" y="2971799"/>
            <a:ext cx="19176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/>
              <a:t>Applications: 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1081799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>
                <a:solidFill>
                  <a:schemeClr val="bg1"/>
                </a:solidFill>
              </a:rPr>
              <a:t>Thanks to: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60070" y="1828800"/>
            <a:ext cx="464058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err="1" smtClean="0">
                <a:solidFill>
                  <a:schemeClr val="bg1"/>
                </a:solidFill>
              </a:rPr>
              <a:t>UniMelb</a:t>
            </a:r>
            <a:r>
              <a:rPr lang="en-GB" sz="3200" dirty="0" smtClean="0">
                <a:solidFill>
                  <a:schemeClr val="bg1"/>
                </a:solidFill>
              </a:rPr>
              <a:t> </a:t>
            </a:r>
            <a:r>
              <a:rPr lang="en-GB" sz="3200" dirty="0" smtClean="0">
                <a:solidFill>
                  <a:schemeClr val="bg1"/>
                </a:solidFill>
              </a:rPr>
              <a:t>team:</a:t>
            </a:r>
            <a:endParaRPr lang="en-GB" sz="3200" dirty="0" smtClean="0">
              <a:solidFill>
                <a:schemeClr val="bg1"/>
              </a:solidFill>
            </a:endParaRPr>
          </a:p>
          <a:p>
            <a:r>
              <a:rPr lang="en-GB" sz="3200" dirty="0" smtClean="0">
                <a:solidFill>
                  <a:schemeClr val="bg1"/>
                </a:solidFill>
              </a:rPr>
              <a:t>A. Steinberg</a:t>
            </a:r>
          </a:p>
          <a:p>
            <a:r>
              <a:rPr lang="en-GB" sz="3200" dirty="0" smtClean="0">
                <a:solidFill>
                  <a:schemeClr val="bg1"/>
                </a:solidFill>
              </a:rPr>
              <a:t>J. Yap</a:t>
            </a:r>
          </a:p>
          <a:p>
            <a:r>
              <a:rPr lang="en-GB" sz="3200" dirty="0" smtClean="0">
                <a:solidFill>
                  <a:schemeClr val="bg1"/>
                </a:solidFill>
              </a:rPr>
              <a:t>F. Zhang</a:t>
            </a:r>
          </a:p>
          <a:p>
            <a:r>
              <a:rPr lang="en-GB" sz="3200" dirty="0" smtClean="0">
                <a:solidFill>
                  <a:schemeClr val="bg1"/>
                </a:solidFill>
              </a:rPr>
              <a:t>S. Williams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1872" y="5310718"/>
            <a:ext cx="94830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2400" dirty="0" smtClean="0">
              <a:solidFill>
                <a:schemeClr val="bg1"/>
              </a:solidFill>
            </a:endParaRPr>
          </a:p>
          <a:p>
            <a:r>
              <a:rPr lang="en-GB" sz="2400" dirty="0" smtClean="0">
                <a:solidFill>
                  <a:schemeClr val="bg1"/>
                </a:solidFill>
              </a:rPr>
              <a:t>Supervisors: </a:t>
            </a:r>
            <a:r>
              <a:rPr lang="en-GB" sz="2400" dirty="0" err="1" smtClean="0">
                <a:solidFill>
                  <a:schemeClr val="bg1"/>
                </a:solidFill>
              </a:rPr>
              <a:t>Prof</a:t>
            </a:r>
            <a:r>
              <a:rPr lang="en-GB" sz="2400" dirty="0" err="1" smtClean="0">
                <a:solidFill>
                  <a:schemeClr val="bg1"/>
                </a:solidFill>
              </a:rPr>
              <a:t>.</a:t>
            </a:r>
            <a:r>
              <a:rPr lang="en-GB" sz="2400" dirty="0" smtClean="0">
                <a:solidFill>
                  <a:schemeClr val="bg1"/>
                </a:solidFill>
              </a:rPr>
              <a:t> R Appleby (</a:t>
            </a:r>
            <a:r>
              <a:rPr lang="en-GB" sz="2400" dirty="0" err="1" smtClean="0">
                <a:solidFill>
                  <a:schemeClr val="bg1"/>
                </a:solidFill>
              </a:rPr>
              <a:t>UoM</a:t>
            </a:r>
            <a:r>
              <a:rPr lang="en-GB" sz="2400" dirty="0" smtClean="0">
                <a:solidFill>
                  <a:schemeClr val="bg1"/>
                </a:solidFill>
              </a:rPr>
              <a:t>), Dr </a:t>
            </a:r>
            <a:r>
              <a:rPr lang="en-GB" sz="2400" dirty="0">
                <a:solidFill>
                  <a:schemeClr val="bg1"/>
                </a:solidFill>
              </a:rPr>
              <a:t>S. Sheehy (</a:t>
            </a:r>
            <a:r>
              <a:rPr lang="en-GB" sz="2400" dirty="0" err="1" smtClean="0">
                <a:solidFill>
                  <a:schemeClr val="bg1"/>
                </a:solidFill>
              </a:rPr>
              <a:t>UniMelb</a:t>
            </a:r>
            <a:r>
              <a:rPr lang="en-GB" sz="2400" dirty="0" smtClean="0">
                <a:solidFill>
                  <a:schemeClr val="bg1"/>
                </a:solidFill>
              </a:rPr>
              <a:t>)</a:t>
            </a:r>
            <a:endParaRPr lang="en-GB" sz="2400" dirty="0" smtClean="0">
              <a:solidFill>
                <a:schemeClr val="bg1"/>
              </a:solidFill>
            </a:endParaRPr>
          </a:p>
          <a:p>
            <a:r>
              <a:rPr lang="en-GB" sz="2400" dirty="0" smtClean="0">
                <a:solidFill>
                  <a:schemeClr val="bg1"/>
                </a:solidFill>
              </a:rPr>
              <a:t>Collaborators: Dr E. </a:t>
            </a:r>
            <a:r>
              <a:rPr lang="en-GB" sz="2400" dirty="0" smtClean="0">
                <a:solidFill>
                  <a:schemeClr val="bg1"/>
                </a:solidFill>
              </a:rPr>
              <a:t>Benedetto, </a:t>
            </a:r>
            <a:r>
              <a:rPr lang="en-GB" sz="2400" dirty="0" smtClean="0">
                <a:solidFill>
                  <a:schemeClr val="bg1"/>
                </a:solidFill>
              </a:rPr>
              <a:t>Dr</a:t>
            </a:r>
            <a:r>
              <a:rPr lang="en-GB" sz="2400" dirty="0">
                <a:solidFill>
                  <a:schemeClr val="bg1"/>
                </a:solidFill>
              </a:rPr>
              <a:t> </a:t>
            </a:r>
            <a:r>
              <a:rPr lang="en-GB" sz="2400" dirty="0" smtClean="0">
                <a:solidFill>
                  <a:schemeClr val="bg1"/>
                </a:solidFill>
              </a:rPr>
              <a:t>M. </a:t>
            </a:r>
            <a:r>
              <a:rPr lang="en-GB" sz="2400" dirty="0" err="1" smtClean="0">
                <a:solidFill>
                  <a:schemeClr val="bg1"/>
                </a:solidFill>
              </a:rPr>
              <a:t>Karppinen</a:t>
            </a:r>
            <a:r>
              <a:rPr lang="en-GB" sz="2400" dirty="0" smtClean="0">
                <a:solidFill>
                  <a:schemeClr val="bg1"/>
                </a:solidFill>
              </a:rPr>
              <a:t> (external, NIMMS)</a:t>
            </a:r>
            <a:endParaRPr lang="en-GB" sz="2400" dirty="0">
              <a:solidFill>
                <a:schemeClr val="bg1"/>
              </a:solidFill>
            </a:endParaRP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35</a:t>
            </a:fld>
            <a:endParaRPr lang="en-AU" sz="2400" dirty="0"/>
          </a:p>
        </p:txBody>
      </p:sp>
      <p:pic>
        <p:nvPicPr>
          <p:cNvPr id="9" name="Picture Placeholder 9">
            <a:extLst>
              <a:ext uri="{FF2B5EF4-FFF2-40B4-BE49-F238E27FC236}">
                <a16:creationId xmlns:a16="http://schemas.microsoft.com/office/drawing/2014/main" id="{E5355ED1-F893-EF4C-927B-C5464E8E665B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 rotWithShape="1">
          <a:blip r:embed="rId2"/>
          <a:srcRect l="-1942" r="1942"/>
          <a:stretch/>
        </p:blipFill>
        <p:spPr>
          <a:xfrm>
            <a:off x="6743381" y="0"/>
            <a:ext cx="5404384" cy="540438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</p:spPr>
      </p:pic>
      <p:sp>
        <p:nvSpPr>
          <p:cNvPr id="4" name="Rounded Rectangle 3"/>
          <p:cNvSpPr/>
          <p:nvPr/>
        </p:nvSpPr>
        <p:spPr>
          <a:xfrm>
            <a:off x="179070" y="1677492"/>
            <a:ext cx="4103370" cy="3100919"/>
          </a:xfrm>
          <a:prstGeom prst="round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ounded Rectangle 9"/>
          <p:cNvSpPr/>
          <p:nvPr/>
        </p:nvSpPr>
        <p:spPr>
          <a:xfrm>
            <a:off x="241872" y="5404384"/>
            <a:ext cx="8475407" cy="1258914"/>
          </a:xfrm>
          <a:prstGeom prst="round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971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References</a:t>
            </a:r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685800" y="2253343"/>
            <a:ext cx="3820886" cy="2852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/>
          </a:p>
        </p:txBody>
      </p:sp>
      <p:sp>
        <p:nvSpPr>
          <p:cNvPr id="7" name="Rectangle 6"/>
          <p:cNvSpPr/>
          <p:nvPr/>
        </p:nvSpPr>
        <p:spPr>
          <a:xfrm>
            <a:off x="816153" y="1189409"/>
            <a:ext cx="10950290" cy="7035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[1] D.I. Meyer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and R.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Flasck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“A new configuration for a dipole magnet for use in high energy physics application”,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Nucl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. Instr. and Methods 80, pp. 339-341, 1970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[2] S. 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Caspi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 S, “A 16T Canted-Cosine-Theta (CCT): An option for the FCC”, presentation, 2015, accessed 01/09/2022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 CCT winding diagram, from [2]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[3] FCC-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hh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 main dipole CCT from S. 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Caspi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, “Status and Development of a Nb3Sn CCT magnet”, presentation, 2016, accessed 01/09/2022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[4] HL-LHC main corrector magnets and design parameters (straight and curved), G. Kirby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hlinkClick r:id="rId2"/>
              </a:rPr>
              <a:t>https://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  <a:hlinkClick r:id="rId2"/>
              </a:rPr>
              <a:t>www.researchgate.net/project/LHC-hi-Lumi-orbit-corrector-5Tm-CCT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, accessed 26/09/22 (gets updated daily)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[5] Super-beta layout and CCT quadrupole diagram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F 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Bosi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et al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(2013). Compact Superconducting High Gradient Quadrupole Magnets for the Interaction Regions of High Luminosity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Colliders.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10.1109/TASC.2012.2231716. </a:t>
            </a:r>
            <a:endParaRPr lang="en-US" sz="1200" dirty="0" smtClean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[6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]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Recoil separator ring, 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Resta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Lopez,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Javier et al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(2021). DESIGN AND BEAM DYNAMICS STUDIES OF A NOVEL COMPACT RECOIL SEPARATOR RING FOR NUCLEAR RESEARCH WITH RADIOACTIVE BEAMS. 10.18429/JACoW-IPAC2021-WEPAB180. </a:t>
            </a:r>
            <a:endParaRPr lang="en-US" sz="1200" dirty="0" smtClean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[7] </a:t>
            </a:r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</a:rPr>
              <a:t>SuShi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 septum magnet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from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  <a:hlinkClick r:id="rId3"/>
              </a:rPr>
              <a:t>http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hlinkClick r:id="rId3"/>
              </a:rPr>
              <a:t>://sushi-septum-project.web.cern.ch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  <a:hlinkClick r:id="rId3"/>
              </a:rPr>
              <a:t>/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, accessed 27/09/22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[8] PAMELA layout, cell and CCT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design details, Witte, Holger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et al (2012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). The Advantages and Challenges of Helical Coils for Small Accelerators—A Case 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Study-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IEEE TRANS APPL SUPERCONDUCT. 22. 4100110-4100110. 10.1109/TASC.2012.2186135. </a:t>
            </a:r>
            <a:endParaRPr lang="en-US" sz="1200" dirty="0" smtClean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[9] Superconducting gantry, CCT and design parameters,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L. </a:t>
            </a:r>
            <a:r>
              <a:rPr lang="en-GB" sz="1200" dirty="0" err="1" smtClean="0">
                <a:solidFill>
                  <a:schemeClr val="tx2">
                    <a:lumMod val="75000"/>
                  </a:schemeClr>
                </a:solidFill>
              </a:rPr>
              <a:t>Brouwer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 et al, Design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and test of a curved superconducting dipole magnet for proton 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therapy (2020) 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  <a:hlinkClick r:id="rId4"/>
              </a:rPr>
              <a:t>https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  <a:hlinkClick r:id="rId4"/>
              </a:rPr>
              <a:t>://doi.org/10.1016/j.nima.2020.163414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[10] Superconducting gantry and CCT design parameters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, C. 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Li,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"Coil Error Analysis of a Curved Canted-Cosine-Theta Magnet Applied to a Superconducting 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Gantry (2022) 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Art no. 4006105, </a:t>
            </a:r>
            <a:r>
              <a:rPr lang="en-GB" sz="1200" dirty="0" err="1">
                <a:solidFill>
                  <a:schemeClr val="tx2">
                    <a:lumMod val="75000"/>
                  </a:schemeClr>
                </a:solidFill>
              </a:rPr>
              <a:t>doi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: 10.1109/TASC.2022.3170857</a:t>
            </a: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 smtClean="0">
                <a:solidFill>
                  <a:schemeClr val="tx2">
                    <a:lumMod val="75000"/>
                  </a:schemeClr>
                </a:solidFill>
              </a:rPr>
              <a:t>[11] CCT Windings, from G. Kirby “State of the art in CCTs”, 2022, [accessed 27/09/22]</a:t>
            </a:r>
            <a:endParaRPr lang="en-GB" sz="1200" dirty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[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</a:rPr>
              <a:t>12] </a:t>
            </a:r>
            <a:r>
              <a:rPr lang="en-GB" sz="1200" dirty="0">
                <a:solidFill>
                  <a:schemeClr val="tx2"/>
                </a:solidFill>
              </a:rPr>
              <a:t>J.S.L. Yap, </a:t>
            </a:r>
            <a:r>
              <a:rPr lang="en-GB" sz="1200" dirty="0" smtClean="0">
                <a:solidFill>
                  <a:schemeClr val="tx2"/>
                </a:solidFill>
              </a:rPr>
              <a:t>et al “TURBO</a:t>
            </a:r>
            <a:r>
              <a:rPr lang="en-GB" sz="1200" dirty="0">
                <a:solidFill>
                  <a:schemeClr val="tx2"/>
                </a:solidFill>
              </a:rPr>
              <a:t>: A Novel Beam Delivery System Enabling Rapid Depth Scanning for Charged Particle </a:t>
            </a:r>
            <a:r>
              <a:rPr lang="en-GB" sz="1200" dirty="0" smtClean="0">
                <a:solidFill>
                  <a:schemeClr val="tx2"/>
                </a:solidFill>
              </a:rPr>
              <a:t>Therapy (2022) </a:t>
            </a:r>
            <a:r>
              <a:rPr lang="en-GB" sz="1200" dirty="0">
                <a:solidFill>
                  <a:schemeClr val="tx2"/>
                </a:solidFill>
              </a:rPr>
              <a:t> </a:t>
            </a:r>
            <a:r>
              <a:rPr lang="en-GB" sz="1200" dirty="0" smtClean="0">
                <a:solidFill>
                  <a:schemeClr val="tx2"/>
                </a:solidFill>
              </a:rPr>
              <a:t>doi:10.18429/JACoW-IPAC2022-THPOMS001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 smtClean="0">
                <a:solidFill>
                  <a:schemeClr val="tx2"/>
                </a:solidFill>
              </a:rPr>
              <a:t>13[] Radiotherapy clinic</a:t>
            </a:r>
            <a:r>
              <a:rPr lang="en-GB" sz="1200" dirty="0">
                <a:solidFill>
                  <a:schemeClr val="tx2"/>
                </a:solidFill>
              </a:rPr>
              <a:t>, </a:t>
            </a:r>
            <a:r>
              <a:rPr lang="en-GB" sz="1200" dirty="0">
                <a:solidFill>
                  <a:schemeClr val="tx2"/>
                </a:solidFill>
                <a:hlinkClick r:id="rId5"/>
              </a:rPr>
              <a:t>https://</a:t>
            </a:r>
            <a:r>
              <a:rPr lang="en-GB" sz="1200" dirty="0" smtClean="0">
                <a:solidFill>
                  <a:schemeClr val="tx2"/>
                </a:solidFill>
                <a:hlinkClick r:id="rId5"/>
              </a:rPr>
              <a:t>www.whittington.nhs.uk/default.asp?c=27306</a:t>
            </a:r>
            <a:r>
              <a:rPr lang="en-GB" sz="1200" dirty="0" smtClean="0">
                <a:solidFill>
                  <a:schemeClr val="tx2"/>
                </a:solidFill>
              </a:rPr>
              <a:t> , accessed 28/09/22</a:t>
            </a:r>
          </a:p>
          <a:p>
            <a:pPr marL="342900" indent="-342900">
              <a:spcBef>
                <a:spcPct val="20000"/>
              </a:spcBef>
              <a:defRPr/>
            </a:pPr>
            <a:r>
              <a:rPr lang="en-GB" sz="1200" dirty="0" smtClean="0">
                <a:solidFill>
                  <a:schemeClr val="tx2"/>
                </a:solidFill>
              </a:rPr>
              <a:t>[14] </a:t>
            </a:r>
            <a:r>
              <a:rPr lang="en-GB" sz="1200" dirty="0" smtClean="0">
                <a:solidFill>
                  <a:schemeClr val="tx2"/>
                </a:solidFill>
              </a:rPr>
              <a:t>HIT </a:t>
            </a:r>
            <a:r>
              <a:rPr lang="en-GB" sz="1200" dirty="0">
                <a:solidFill>
                  <a:schemeClr val="tx2"/>
                </a:solidFill>
              </a:rPr>
              <a:t>Carbon gantry, adapted from </a:t>
            </a:r>
            <a:r>
              <a:rPr lang="en-GB" sz="1200" dirty="0">
                <a:hlinkClick r:id="rId6"/>
              </a:rPr>
              <a:t>https://www.worldscientific.com/doi/abs/10.1142/S0217751X14410024?journalCode=ijmpa</a:t>
            </a:r>
            <a:r>
              <a:rPr lang="en-GB" sz="1200" dirty="0"/>
              <a:t> </a:t>
            </a:r>
            <a:r>
              <a:rPr lang="en-GB" sz="1200" dirty="0" smtClean="0"/>
              <a:t>, </a:t>
            </a:r>
            <a:r>
              <a:rPr lang="en-GB" sz="1200" dirty="0" smtClean="0">
                <a:solidFill>
                  <a:schemeClr val="tx2"/>
                </a:solidFill>
              </a:rPr>
              <a:t>accessed 08/09/22</a:t>
            </a:r>
            <a:endParaRPr lang="en-GB" sz="1200" dirty="0" smtClean="0">
              <a:solidFill>
                <a:schemeClr val="tx2"/>
              </a:solidFill>
            </a:endParaRPr>
          </a:p>
          <a:p>
            <a:r>
              <a:rPr lang="en-GB" sz="1200" dirty="0" smtClean="0">
                <a:solidFill>
                  <a:schemeClr val="tx2"/>
                </a:solidFill>
              </a:rPr>
              <a:t>[</a:t>
            </a:r>
            <a:r>
              <a:rPr lang="en-GB" sz="1200" dirty="0" smtClean="0">
                <a:solidFill>
                  <a:schemeClr val="tx2"/>
                </a:solidFill>
              </a:rPr>
              <a:t>15] </a:t>
            </a:r>
            <a:r>
              <a:rPr lang="en-US" sz="1200" i="1" dirty="0">
                <a:solidFill>
                  <a:schemeClr val="tx2"/>
                </a:solidFill>
              </a:rPr>
              <a:t>NIMMS Superconducting Compact Synchrotron, adapted from E. Benedetto</a:t>
            </a:r>
          </a:p>
          <a:p>
            <a:r>
              <a:rPr lang="en-US" sz="1200" i="1" dirty="0">
                <a:solidFill>
                  <a:schemeClr val="tx2"/>
                </a:solidFill>
              </a:rPr>
              <a:t>CCT Diagram, </a:t>
            </a:r>
            <a:r>
              <a:rPr lang="en-GB" sz="1200" dirty="0">
                <a:solidFill>
                  <a:schemeClr val="tx2"/>
                </a:solidFill>
              </a:rPr>
              <a:t>E. </a:t>
            </a:r>
            <a:r>
              <a:rPr lang="en-GB" sz="1200" dirty="0" smtClean="0">
                <a:solidFill>
                  <a:schemeClr val="tx2"/>
                </a:solidFill>
              </a:rPr>
              <a:t>Benedetto, </a:t>
            </a:r>
            <a:r>
              <a:rPr lang="en-GB" sz="1200" dirty="0">
                <a:solidFill>
                  <a:schemeClr val="tx2"/>
                </a:solidFill>
              </a:rPr>
              <a:t>et al., “A Carbon-Ion Superconducting Gantry and a Synchrotron Based on Canted Cosine Theta </a:t>
            </a:r>
            <a:r>
              <a:rPr lang="en-GB" sz="1200" dirty="0" smtClean="0">
                <a:solidFill>
                  <a:schemeClr val="tx2"/>
                </a:solidFill>
              </a:rPr>
              <a:t>Magnets (2021) ,”doi:10.48550/arXiv.2105.04205 </a:t>
            </a:r>
          </a:p>
          <a:p>
            <a:r>
              <a:rPr lang="en-GB" sz="1200" i="1" dirty="0" smtClean="0">
                <a:solidFill>
                  <a:schemeClr val="tx2"/>
                </a:solidFill>
              </a:rPr>
              <a:t>[</a:t>
            </a:r>
            <a:r>
              <a:rPr lang="en-GB" sz="1200" i="1" dirty="0" smtClean="0">
                <a:solidFill>
                  <a:schemeClr val="tx2"/>
                </a:solidFill>
              </a:rPr>
              <a:t>16] </a:t>
            </a:r>
            <a:r>
              <a:rPr lang="en-GB" sz="1200" i="1" dirty="0" err="1">
                <a:solidFill>
                  <a:schemeClr val="tx2"/>
                </a:solidFill>
              </a:rPr>
              <a:t>Goodzeit</a:t>
            </a:r>
            <a:r>
              <a:rPr lang="en-GB" sz="1200" i="1" dirty="0">
                <a:solidFill>
                  <a:schemeClr val="tx2"/>
                </a:solidFill>
              </a:rPr>
              <a:t>, </a:t>
            </a:r>
            <a:r>
              <a:rPr lang="en-GB" sz="1200" i="1" dirty="0" smtClean="0">
                <a:solidFill>
                  <a:schemeClr val="tx2"/>
                </a:solidFill>
              </a:rPr>
              <a:t>C, et al (2007</a:t>
            </a:r>
            <a:r>
              <a:rPr lang="en-GB" sz="1200" i="1" dirty="0">
                <a:solidFill>
                  <a:schemeClr val="tx2"/>
                </a:solidFill>
              </a:rPr>
              <a:t>). Combined function magnets using double-helix coils. </a:t>
            </a:r>
            <a:r>
              <a:rPr lang="en-GB" sz="1200" i="1" dirty="0" smtClean="0">
                <a:solidFill>
                  <a:schemeClr val="tx2"/>
                </a:solidFill>
              </a:rPr>
              <a:t>560 </a:t>
            </a:r>
            <a:r>
              <a:rPr lang="en-GB" sz="1200" i="1" dirty="0">
                <a:solidFill>
                  <a:schemeClr val="tx2"/>
                </a:solidFill>
              </a:rPr>
              <a:t>- 562. 10.1109/PAC.2007.4440278. </a:t>
            </a:r>
            <a:endParaRPr lang="en-GB" sz="1200" i="1" dirty="0" smtClean="0">
              <a:solidFill>
                <a:schemeClr val="tx2"/>
              </a:solidFill>
            </a:endParaRPr>
          </a:p>
          <a:p>
            <a:r>
              <a:rPr lang="en-GB" sz="1200" i="1" dirty="0" smtClean="0">
                <a:solidFill>
                  <a:schemeClr val="tx2"/>
                </a:solidFill>
              </a:rPr>
              <a:t>[</a:t>
            </a:r>
            <a:r>
              <a:rPr lang="en-GB" sz="1200" i="1" dirty="0" smtClean="0">
                <a:solidFill>
                  <a:schemeClr val="tx2"/>
                </a:solidFill>
              </a:rPr>
              <a:t>17] </a:t>
            </a:r>
            <a:r>
              <a:rPr lang="en-GB" sz="1200" dirty="0">
                <a:solidFill>
                  <a:schemeClr val="tx2"/>
                </a:solidFill>
              </a:rPr>
              <a:t>D. </a:t>
            </a:r>
            <a:r>
              <a:rPr lang="en-GB" sz="1200" dirty="0" err="1" smtClean="0">
                <a:solidFill>
                  <a:schemeClr val="tx2"/>
                </a:solidFill>
              </a:rPr>
              <a:t>Veres</a:t>
            </a:r>
            <a:r>
              <a:rPr lang="en-GB" sz="1200" dirty="0" smtClean="0">
                <a:solidFill>
                  <a:schemeClr val="tx2"/>
                </a:solidFill>
              </a:rPr>
              <a:t>, et al,  </a:t>
            </a:r>
            <a:r>
              <a:rPr lang="en-GB" sz="1200" dirty="0">
                <a:solidFill>
                  <a:schemeClr val="tx2"/>
                </a:solidFill>
              </a:rPr>
              <a:t>“A New Algorithm for Optimizing the Field Quality of Curved CCT </a:t>
            </a:r>
            <a:r>
              <a:rPr lang="en-GB" sz="1200" dirty="0" smtClean="0">
                <a:solidFill>
                  <a:schemeClr val="tx2"/>
                </a:solidFill>
              </a:rPr>
              <a:t>Magnets (2022)  </a:t>
            </a:r>
            <a:r>
              <a:rPr lang="en-GB" sz="1200" dirty="0">
                <a:solidFill>
                  <a:schemeClr val="tx2"/>
                </a:solidFill>
              </a:rPr>
              <a:t>doi:10.1109/TASC.2022. </a:t>
            </a:r>
            <a:r>
              <a:rPr lang="en-GB" sz="1200" dirty="0" smtClean="0">
                <a:solidFill>
                  <a:schemeClr val="tx2"/>
                </a:solidFill>
              </a:rPr>
              <a:t>3162389</a:t>
            </a:r>
          </a:p>
          <a:p>
            <a:r>
              <a:rPr lang="en-GB" sz="1200" i="1" dirty="0" smtClean="0">
                <a:solidFill>
                  <a:schemeClr val="tx2"/>
                </a:solidFill>
              </a:rPr>
              <a:t>[</a:t>
            </a:r>
            <a:r>
              <a:rPr lang="en-GB" sz="1200" i="1" dirty="0" smtClean="0">
                <a:solidFill>
                  <a:schemeClr val="tx2"/>
                </a:solidFill>
              </a:rPr>
              <a:t>18] </a:t>
            </a:r>
            <a:r>
              <a:rPr lang="en-GB" sz="1200" i="1" dirty="0" smtClean="0">
                <a:solidFill>
                  <a:schemeClr val="tx2"/>
                </a:solidFill>
              </a:rPr>
              <a:t>Curved and straight cosine-theta models, courtesy of M. </a:t>
            </a:r>
            <a:r>
              <a:rPr lang="en-GB" sz="1200" i="1" dirty="0" err="1" smtClean="0">
                <a:solidFill>
                  <a:schemeClr val="tx2"/>
                </a:solidFill>
              </a:rPr>
              <a:t>Karpinnen</a:t>
            </a:r>
            <a:r>
              <a:rPr lang="en-GB" sz="1200" i="1" dirty="0" smtClean="0">
                <a:solidFill>
                  <a:schemeClr val="tx2"/>
                </a:solidFill>
              </a:rPr>
              <a:t> </a:t>
            </a:r>
            <a:endParaRPr lang="en-US" sz="1200" i="1" dirty="0" smtClean="0">
              <a:solidFill>
                <a:schemeClr val="tx2"/>
              </a:solidFill>
            </a:endParaRPr>
          </a:p>
          <a:p>
            <a:r>
              <a:rPr lang="en-US" sz="1200" i="1" dirty="0" smtClean="0">
                <a:solidFill>
                  <a:schemeClr val="tx2"/>
                </a:solidFill>
              </a:rPr>
              <a:t>[</a:t>
            </a:r>
            <a:r>
              <a:rPr lang="en-US" sz="1200" i="1" dirty="0" smtClean="0">
                <a:solidFill>
                  <a:schemeClr val="tx2"/>
                </a:solidFill>
              </a:rPr>
              <a:t>19] </a:t>
            </a:r>
            <a:r>
              <a:rPr lang="en-GB" sz="1200" dirty="0">
                <a:solidFill>
                  <a:schemeClr val="tx2"/>
                </a:solidFill>
              </a:rPr>
              <a:t>H.X.Q. </a:t>
            </a:r>
            <a:r>
              <a:rPr lang="en-GB" sz="1200" dirty="0" smtClean="0">
                <a:solidFill>
                  <a:schemeClr val="tx2"/>
                </a:solidFill>
              </a:rPr>
              <a:t>Norman, et al </a:t>
            </a:r>
            <a:r>
              <a:rPr lang="en-GB" sz="1200" dirty="0">
                <a:solidFill>
                  <a:schemeClr val="tx2"/>
                </a:solidFill>
              </a:rPr>
              <a:t>“Performance Study of the NIMMS Superconducting Compact Synchrotron for Ion Therapy with Strongly Curved </a:t>
            </a:r>
            <a:r>
              <a:rPr lang="en-GB" sz="1200" dirty="0" smtClean="0">
                <a:solidFill>
                  <a:schemeClr val="tx2"/>
                </a:solidFill>
              </a:rPr>
              <a:t>Magnets (2022) ”,doi:10.18429/JACoW-IPAC2022-THPOMS028</a:t>
            </a:r>
          </a:p>
          <a:p>
            <a:endParaRPr lang="en-US" sz="1200" dirty="0" smtClean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 smtClean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 smtClean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 smtClean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58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2674"/>
            <a:ext cx="10296000" cy="887360"/>
          </a:xfrm>
        </p:spPr>
        <p:txBody>
          <a:bodyPr/>
          <a:lstStyle/>
          <a:p>
            <a:r>
              <a:rPr lang="en-GB" dirty="0" smtClean="0"/>
              <a:t>More generall</a:t>
            </a:r>
            <a:r>
              <a:rPr lang="en-GB" dirty="0" smtClean="0"/>
              <a:t>y…</a:t>
            </a: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5" name="TextBox 14"/>
              <p:cNvSpPr txBox="1"/>
              <p:nvPr/>
            </p:nvSpPr>
            <p:spPr>
              <a:xfrm>
                <a:off x="6471744" y="5404239"/>
                <a:ext cx="3840708" cy="12295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2400" b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en-GB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latin typeface="Cambria Math" panose="02040503050406030204" pitchFamily="18" charset="0"/>
                            </a:rPr>
                            <m:t>𝒛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𝑖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</m:oMath>
                  </m:oMathPara>
                </a14:m>
                <a:endParaRPr lang="en-GB" sz="2400" i="1" dirty="0">
                  <a:latin typeface="Cambria Math" panose="02040503050406030204" pitchFamily="18" charset="0"/>
                </a:endParaRPr>
              </a:p>
              <a:p>
                <a:endParaRPr lang="en-GB" sz="2400" dirty="0">
                  <a:latin typeface="Cambria Math" panose="02040503050406030204" pitchFamily="18" charset="0"/>
                </a:endParaRPr>
              </a:p>
              <a:p>
                <a:endParaRPr lang="en-GB" sz="2400" dirty="0"/>
              </a:p>
            </p:txBody>
          </p:sp>
        </mc:Choice>
        <mc:Fallback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1744" y="5404239"/>
                <a:ext cx="3840708" cy="1229504"/>
              </a:xfrm>
              <a:prstGeom prst="rect">
                <a:avLst/>
              </a:prstGeom>
              <a:blipFill>
                <a:blip r:embed="rId2"/>
                <a:stretch>
                  <a:fillRect l="-47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5" name="Picture 5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1" y="3065775"/>
            <a:ext cx="5744857" cy="3737245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1164605" y="6464466"/>
            <a:ext cx="3952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One quadrant of cosine-theta coil</a:t>
            </a:r>
            <a:endParaRPr lang="en-GB" sz="1600" i="1" dirty="0"/>
          </a:p>
        </p:txBody>
      </p:sp>
      <p:sp>
        <p:nvSpPr>
          <p:cNvPr id="5" name="Rounded Rectangle 4"/>
          <p:cNvSpPr/>
          <p:nvPr/>
        </p:nvSpPr>
        <p:spPr>
          <a:xfrm>
            <a:off x="364395" y="1521259"/>
            <a:ext cx="7136335" cy="139791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364395" y="1590988"/>
            <a:ext cx="8191538" cy="1955314"/>
          </a:xfrm>
        </p:spPr>
        <p:txBody>
          <a:bodyPr/>
          <a:lstStyle/>
          <a:p>
            <a:r>
              <a:rPr lang="en-GB" sz="2400" dirty="0" smtClean="0"/>
              <a:t>Hadron colliders require </a:t>
            </a:r>
            <a:r>
              <a:rPr lang="en-GB" sz="2400" b="1" dirty="0" smtClean="0"/>
              <a:t>strong</a:t>
            </a:r>
            <a:r>
              <a:rPr lang="en-GB" sz="2400" dirty="0" smtClean="0"/>
              <a:t> (&gt; 4 T) magnetic fields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 smtClean="0"/>
              <a:t>Superconducting magnets needed 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 smtClean="0"/>
              <a:t>Common type is </a:t>
            </a:r>
            <a:r>
              <a:rPr lang="en-GB" sz="2400" b="1" dirty="0" smtClean="0"/>
              <a:t>‘Cosine-Theta</a:t>
            </a:r>
            <a:r>
              <a:rPr lang="en-GB" sz="2400" b="1" dirty="0" smtClean="0"/>
              <a:t>’</a:t>
            </a:r>
          </a:p>
          <a:p>
            <a:pPr lvl="1" indent="0">
              <a:buNone/>
            </a:pPr>
            <a:endParaRPr lang="en-GB" sz="2400" b="1" dirty="0" smtClean="0"/>
          </a:p>
          <a:p>
            <a:pPr lvl="1" indent="0">
              <a:buNone/>
            </a:pPr>
            <a:endParaRPr lang="en-GB" sz="2400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Box 12"/>
              <p:cNvSpPr txBox="1"/>
              <p:nvPr/>
            </p:nvSpPr>
            <p:spPr>
              <a:xfrm>
                <a:off x="7159349" y="5831843"/>
                <a:ext cx="2181819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1" i="1" smtClean="0">
                          <a:latin typeface="Cambria Math" panose="02040503050406030204" pitchFamily="18" charset="0"/>
                        </a:rPr>
                        <m:t>𝒛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𝑖𝑦</m:t>
                      </m:r>
                    </m:oMath>
                  </m:oMathPara>
                </a14:m>
                <a:endParaRPr lang="en-GB" sz="2800" dirty="0"/>
              </a:p>
            </p:txBody>
          </p:sp>
        </mc:Choice>
        <mc:Fallback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9349" y="5831843"/>
                <a:ext cx="2181819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Rounded Rectangle 7"/>
              <p:cNvSpPr/>
              <p:nvPr/>
            </p:nvSpPr>
            <p:spPr>
              <a:xfrm>
                <a:off x="3351172" y="3357737"/>
                <a:ext cx="8454887" cy="1036219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558900" lvl="1" indent="-342900">
                  <a:buFont typeface="Wingdings" panose="05000000000000000000" pitchFamily="2" charset="2"/>
                  <a:buChar char="§"/>
                </a:pPr>
                <a:r>
                  <a:rPr lang="en-GB" sz="2400" dirty="0" smtClean="0">
                    <a:solidFill>
                      <a:schemeClr val="tx1"/>
                    </a:solidFill>
                  </a:rPr>
                  <a:t>Wire </a:t>
                </a:r>
                <a:r>
                  <a:rPr lang="en-GB" sz="2400" dirty="0">
                    <a:solidFill>
                      <a:schemeClr val="tx1"/>
                    </a:solidFill>
                  </a:rPr>
                  <a:t>carrying current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𝐈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𝐧</m:t>
                        </m:r>
                      </m:sub>
                    </m:sSub>
                    <m:r>
                      <a:rPr lang="en-GB" sz="2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on </a:t>
                </a:r>
                <a:r>
                  <a:rPr lang="en-GB" sz="2400" dirty="0">
                    <a:solidFill>
                      <a:schemeClr val="tx1"/>
                    </a:solidFill>
                  </a:rPr>
                  <a:t>annulus of width </a:t>
                </a:r>
                <a:r>
                  <a:rPr lang="en-GB" sz="2400" dirty="0" err="1">
                    <a:solidFill>
                      <a:schemeClr val="tx1"/>
                    </a:solidFill>
                  </a:rPr>
                  <a:t>b</a:t>
                </a:r>
                <a:r>
                  <a:rPr lang="en-GB" sz="2400" baseline="-25000" dirty="0" err="1">
                    <a:solidFill>
                      <a:schemeClr val="tx1"/>
                    </a:solidFill>
                  </a:rPr>
                  <a:t>w</a:t>
                </a:r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  <a:endParaRPr lang="en-GB" sz="2400" dirty="0">
                  <a:solidFill>
                    <a:schemeClr val="tx1"/>
                  </a:solidFill>
                </a:endParaRPr>
              </a:p>
              <a:p>
                <a:pPr marL="558900" lvl="1" indent="-34290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Pure dipole </a:t>
                </a:r>
                <a:r>
                  <a:rPr lang="en-GB" sz="2400" dirty="0">
                    <a:solidFill>
                      <a:schemeClr val="tx1"/>
                    </a:solidFill>
                  </a:rPr>
                  <a:t>(n=1) field produced for current density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𝐉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𝐳</m:t>
                        </m:r>
                      </m:sub>
                    </m:sSub>
                    <m:r>
                      <a:rPr lang="en-GB" sz="24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</a:p>
            </p:txBody>
          </p:sp>
        </mc:Choice>
        <mc:Fallback>
          <p:sp>
            <p:nvSpPr>
              <p:cNvPr id="8" name="Rounded 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1172" y="3357737"/>
                <a:ext cx="8454887" cy="1036219"/>
              </a:xfrm>
              <a:prstGeom prst="roundRect">
                <a:avLst/>
              </a:prstGeom>
              <a:blipFill>
                <a:blip r:embed="rId5"/>
                <a:stretch>
                  <a:fillRect b="-1136"/>
                </a:stretch>
              </a:blipFill>
              <a:ln w="38100"/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ounded Rectangle 8"/>
          <p:cNvSpPr/>
          <p:nvPr/>
        </p:nvSpPr>
        <p:spPr>
          <a:xfrm>
            <a:off x="6336956" y="5134452"/>
            <a:ext cx="4110283" cy="1330014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2266064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18" name="Rectangle 17"/>
              <p:cNvSpPr/>
              <p:nvPr/>
            </p:nvSpPr>
            <p:spPr>
              <a:xfrm>
                <a:off x="1734152" y="2522186"/>
                <a:ext cx="1801327" cy="5959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32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32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𝛁</m:t>
                          </m:r>
                        </m:e>
                        <m:sup>
                          <m:r>
                            <a:rPr lang="en-GB" sz="32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GB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en-GB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n-GB" sz="3200" dirty="0"/>
              </a:p>
            </p:txBody>
          </p:sp>
        </mc:Choice>
        <mc:Fallback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4152" y="2522186"/>
                <a:ext cx="1801327" cy="5959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4" name="Rectangle 23"/>
              <p:cNvSpPr/>
              <p:nvPr/>
            </p:nvSpPr>
            <p:spPr>
              <a:xfrm>
                <a:off x="-124991" y="4938987"/>
                <a:ext cx="5848041" cy="143507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3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GB" sz="32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3200" i="1">
                          <a:latin typeface="Cambria Math" panose="02040503050406030204" pitchFamily="18" charset="0"/>
                        </a:rPr>
                        <m:t>𝑖</m:t>
                      </m:r>
                      <m:sSub>
                        <m:sSub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GB" sz="32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32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32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3200" b="1" i="1">
                                      <a:latin typeface="Cambria Math" panose="02040503050406030204" pitchFamily="18" charset="0"/>
                                    </a:rPr>
                                    <m:t>𝒛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24991" y="4938987"/>
                <a:ext cx="5848041" cy="143507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5</a:t>
            </a:fld>
            <a:endParaRPr lang="en-AU" sz="2400" noProof="0" dirty="0"/>
          </a:p>
        </p:txBody>
      </p:sp>
      <p:sp>
        <p:nvSpPr>
          <p:cNvPr id="3" name="TextBox 2"/>
          <p:cNvSpPr txBox="1"/>
          <p:nvPr/>
        </p:nvSpPr>
        <p:spPr>
          <a:xfrm>
            <a:off x="322504" y="1461649"/>
            <a:ext cx="10053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/>
              <a:t>From Maxwell’s magnetic field equations, we arrive at the Laplace equation</a:t>
            </a:r>
            <a:endParaRPr lang="en-GB" sz="2400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0" name="Rectangle 29"/>
              <p:cNvSpPr/>
              <p:nvPr/>
            </p:nvSpPr>
            <p:spPr>
              <a:xfrm>
                <a:off x="4990007" y="5022952"/>
                <a:ext cx="7467801" cy="126714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2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28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2800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>
          <p:sp>
            <p:nvSpPr>
              <p:cNvPr id="30" name="Rectangle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007" y="5022952"/>
                <a:ext cx="7467801" cy="126714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ounded Rectangle 3"/>
          <p:cNvSpPr/>
          <p:nvPr/>
        </p:nvSpPr>
        <p:spPr>
          <a:xfrm>
            <a:off x="1428764" y="2288188"/>
            <a:ext cx="2740532" cy="1063928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itle 1"/>
          <p:cNvSpPr txBox="1">
            <a:spLocks/>
          </p:cNvSpPr>
          <p:nvPr/>
        </p:nvSpPr>
        <p:spPr>
          <a:xfrm>
            <a:off x="1428764" y="862777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 smtClean="0"/>
              <a:t>Magnet Theory</a:t>
            </a:r>
            <a:br>
              <a:rPr lang="en-GB" dirty="0" smtClean="0"/>
            </a:br>
            <a:endParaRPr lang="en-GB" dirty="0"/>
          </a:p>
        </p:txBody>
      </p:sp>
      <p:sp>
        <p:nvSpPr>
          <p:cNvPr id="29" name="Rounded Rectangle 28"/>
          <p:cNvSpPr/>
          <p:nvPr/>
        </p:nvSpPr>
        <p:spPr>
          <a:xfrm>
            <a:off x="378187" y="4840664"/>
            <a:ext cx="4614983" cy="1528617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Rounded Rectangle 31"/>
          <p:cNvSpPr/>
          <p:nvPr/>
        </p:nvSpPr>
        <p:spPr>
          <a:xfrm>
            <a:off x="5711687" y="4901765"/>
            <a:ext cx="6013077" cy="1457957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378187" y="4196436"/>
            <a:ext cx="58960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/>
              <a:t>From 2D magnetic field solution:</a:t>
            </a:r>
            <a:endParaRPr lang="en-GB" sz="2400" dirty="0"/>
          </a:p>
        </p:txBody>
      </p:sp>
      <p:sp>
        <p:nvSpPr>
          <p:cNvPr id="8" name="Rounded Rectangle 7"/>
          <p:cNvSpPr/>
          <p:nvPr/>
        </p:nvSpPr>
        <p:spPr>
          <a:xfrm>
            <a:off x="5214550" y="3118118"/>
            <a:ext cx="6510213" cy="1444657"/>
          </a:xfrm>
          <a:prstGeom prst="roundRect">
            <a:avLst/>
          </a:prstGeom>
          <a:solidFill>
            <a:srgbClr val="FF3399">
              <a:alpha val="59000"/>
            </a:srgb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 err="1" smtClean="0">
                <a:solidFill>
                  <a:schemeClr val="tx1"/>
                </a:solidFill>
              </a:rPr>
              <a:t>B</a:t>
            </a:r>
            <a:r>
              <a:rPr lang="en-GB" sz="2400" baseline="-25000" dirty="0" err="1" smtClean="0">
                <a:solidFill>
                  <a:schemeClr val="tx1"/>
                </a:solidFill>
              </a:rPr>
              <a:t>n</a:t>
            </a:r>
            <a:r>
              <a:rPr lang="en-GB" sz="2400" baseline="-25000" dirty="0" smtClean="0">
                <a:solidFill>
                  <a:schemeClr val="tx1"/>
                </a:solidFill>
              </a:rPr>
              <a:t> </a:t>
            </a:r>
            <a:r>
              <a:rPr lang="en-GB" sz="2400" dirty="0" smtClean="0">
                <a:solidFill>
                  <a:schemeClr val="tx1"/>
                </a:solidFill>
              </a:rPr>
              <a:t> , A</a:t>
            </a:r>
            <a:r>
              <a:rPr lang="en-GB" sz="2400" baseline="-25000" dirty="0" smtClean="0">
                <a:solidFill>
                  <a:schemeClr val="tx1"/>
                </a:solidFill>
              </a:rPr>
              <a:t>n</a:t>
            </a:r>
            <a:r>
              <a:rPr lang="en-GB" sz="2400" dirty="0" smtClean="0">
                <a:solidFill>
                  <a:schemeClr val="tx1"/>
                </a:solidFill>
              </a:rPr>
              <a:t>  = </a:t>
            </a:r>
            <a:r>
              <a:rPr lang="en-GB" sz="2400" b="1" dirty="0" smtClean="0">
                <a:solidFill>
                  <a:schemeClr val="tx1"/>
                </a:solidFill>
              </a:rPr>
              <a:t>Normal </a:t>
            </a:r>
            <a:r>
              <a:rPr lang="en-GB" sz="2400" dirty="0" smtClean="0">
                <a:solidFill>
                  <a:schemeClr val="tx1"/>
                </a:solidFill>
              </a:rPr>
              <a:t>and </a:t>
            </a:r>
            <a:r>
              <a:rPr lang="en-GB" sz="2400" b="1" dirty="0" smtClean="0">
                <a:solidFill>
                  <a:schemeClr val="tx1"/>
                </a:solidFill>
              </a:rPr>
              <a:t>Skew</a:t>
            </a:r>
            <a:r>
              <a:rPr lang="en-GB" sz="2400" dirty="0" smtClean="0">
                <a:solidFill>
                  <a:schemeClr val="tx1"/>
                </a:solidFill>
              </a:rPr>
              <a:t> multipoles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 smtClean="0">
                <a:solidFill>
                  <a:schemeClr val="tx1"/>
                </a:solidFill>
              </a:rPr>
              <a:t>FFT on </a:t>
            </a:r>
            <a:r>
              <a:rPr lang="en-GB" sz="2400" dirty="0" err="1" smtClean="0">
                <a:solidFill>
                  <a:schemeClr val="tx1"/>
                </a:solidFill>
              </a:rPr>
              <a:t>B</a:t>
            </a:r>
            <a:r>
              <a:rPr lang="en-GB" sz="2400" baseline="-25000" dirty="0" err="1" smtClean="0">
                <a:solidFill>
                  <a:schemeClr val="tx1"/>
                </a:solidFill>
              </a:rPr>
              <a:t>main</a:t>
            </a:r>
            <a:r>
              <a:rPr lang="en-GB" sz="2400" dirty="0" smtClean="0">
                <a:solidFill>
                  <a:schemeClr val="tx1"/>
                </a:solidFill>
              </a:rPr>
              <a:t> returns multipole coefficients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S</a:t>
            </a:r>
            <a:r>
              <a:rPr lang="en-GB" sz="2400" dirty="0" smtClean="0">
                <a:solidFill>
                  <a:schemeClr val="tx1"/>
                </a:solidFill>
              </a:rPr>
              <a:t>cale for different </a:t>
            </a:r>
            <a:r>
              <a:rPr lang="en-GB" sz="2400" dirty="0" err="1" smtClean="0">
                <a:solidFill>
                  <a:schemeClr val="tx1"/>
                </a:solidFill>
              </a:rPr>
              <a:t>R</a:t>
            </a:r>
            <a:r>
              <a:rPr lang="en-GB" sz="2400" baseline="-25000" dirty="0" err="1" smtClean="0">
                <a:solidFill>
                  <a:schemeClr val="tx1"/>
                </a:solidFill>
              </a:rPr>
              <a:t>ref</a:t>
            </a:r>
            <a:r>
              <a:rPr lang="en-GB" sz="2400" dirty="0" smtClean="0">
                <a:solidFill>
                  <a:schemeClr val="tx1"/>
                </a:solidFill>
              </a:rPr>
              <a:t> to know field everywhere</a:t>
            </a:r>
            <a:endParaRPr lang="en-GB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852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Canted-Cosine-Theta Magnets</a:t>
            </a:r>
            <a:endParaRPr lang="en-AU" dirty="0"/>
          </a:p>
        </p:txBody>
      </p:sp>
      <p:sp>
        <p:nvSpPr>
          <p:cNvPr id="3" name="Can 2"/>
          <p:cNvSpPr/>
          <p:nvPr/>
        </p:nvSpPr>
        <p:spPr>
          <a:xfrm rot="16200000">
            <a:off x="3219007" y="777935"/>
            <a:ext cx="641219" cy="4807971"/>
          </a:xfrm>
          <a:prstGeom prst="can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8" name="Straight Arrow Connector 7"/>
          <p:cNvCxnSpPr/>
          <p:nvPr/>
        </p:nvCxnSpPr>
        <p:spPr>
          <a:xfrm flipH="1" flipV="1">
            <a:off x="994415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H="1" flipV="1">
            <a:off x="1405896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 flipH="1" flipV="1">
            <a:off x="1817385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 flipH="1" flipV="1">
            <a:off x="2663229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H="1" flipV="1">
            <a:off x="3086151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H="1" flipV="1">
            <a:off x="3497640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H="1" flipV="1">
            <a:off x="3909121" y="2474594"/>
            <a:ext cx="1531620" cy="14516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H="1" flipV="1">
            <a:off x="4413099" y="2474589"/>
            <a:ext cx="1386088" cy="14516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H="1">
            <a:off x="2925565" y="2506782"/>
            <a:ext cx="985987" cy="145161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H="1">
            <a:off x="584280" y="2342976"/>
            <a:ext cx="1387225" cy="2294117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>
            <a:off x="1306345" y="2474592"/>
            <a:ext cx="1002103" cy="145161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>
            <a:off x="1679970" y="2474593"/>
            <a:ext cx="1017178" cy="145161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2514714" y="2474594"/>
            <a:ext cx="971485" cy="145161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 flipH="1">
            <a:off x="3314265" y="2507734"/>
            <a:ext cx="1074205" cy="145161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flipH="1">
            <a:off x="3743470" y="2474591"/>
            <a:ext cx="1195389" cy="145161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>
            <a:off x="4154959" y="2474591"/>
            <a:ext cx="1200138" cy="145161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flipH="1">
            <a:off x="4617772" y="2474582"/>
            <a:ext cx="1062961" cy="1451622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flipH="1">
            <a:off x="5029257" y="2568265"/>
            <a:ext cx="1092183" cy="1357921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 flipH="1" flipV="1">
            <a:off x="4860894" y="2474583"/>
            <a:ext cx="1328870" cy="14516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H="1" flipV="1">
            <a:off x="435436" y="2300275"/>
            <a:ext cx="1741816" cy="16259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/>
          <p:cNvSpPr/>
          <p:nvPr/>
        </p:nvSpPr>
        <p:spPr>
          <a:xfrm>
            <a:off x="6956148" y="2539343"/>
            <a:ext cx="3303270" cy="386717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Rectangle 41"/>
          <p:cNvSpPr/>
          <p:nvPr/>
        </p:nvSpPr>
        <p:spPr>
          <a:xfrm>
            <a:off x="6999816" y="3654560"/>
            <a:ext cx="3303272" cy="37147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0" name="Straight Arrow Connector 89"/>
          <p:cNvCxnSpPr/>
          <p:nvPr/>
        </p:nvCxnSpPr>
        <p:spPr>
          <a:xfrm flipH="1" flipV="1">
            <a:off x="5279169" y="2474578"/>
            <a:ext cx="1196060" cy="14315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 flipH="1" flipV="1">
            <a:off x="3349005" y="4572000"/>
            <a:ext cx="12578" cy="1430637"/>
          </a:xfrm>
          <a:prstGeom prst="straightConnector1">
            <a:avLst/>
          </a:prstGeom>
          <a:ln w="412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 flipH="1" flipV="1">
            <a:off x="3349005" y="5197642"/>
            <a:ext cx="12579" cy="974859"/>
          </a:xfrm>
          <a:prstGeom prst="straightConnector1">
            <a:avLst/>
          </a:prstGeom>
          <a:ln w="412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13263" y="5267438"/>
            <a:ext cx="35031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/>
              <a:t>Dipole component </a:t>
            </a:r>
            <a:r>
              <a:rPr lang="en-GB" sz="2400" b="1" dirty="0" smtClean="0"/>
              <a:t>adds</a:t>
            </a:r>
            <a:endParaRPr lang="en-GB" sz="2400" b="1" dirty="0"/>
          </a:p>
        </p:txBody>
      </p:sp>
      <p:cxnSp>
        <p:nvCxnSpPr>
          <p:cNvPr id="60" name="Straight Arrow Connector 59"/>
          <p:cNvCxnSpPr/>
          <p:nvPr/>
        </p:nvCxnSpPr>
        <p:spPr>
          <a:xfrm flipH="1">
            <a:off x="4620575" y="5321005"/>
            <a:ext cx="1079745" cy="1"/>
          </a:xfrm>
          <a:prstGeom prst="straightConnector1">
            <a:avLst/>
          </a:prstGeom>
          <a:ln w="412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5700320" y="5313011"/>
            <a:ext cx="1150275" cy="0"/>
          </a:xfrm>
          <a:prstGeom prst="straightConnector1">
            <a:avLst/>
          </a:prstGeom>
          <a:ln w="412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851367" y="4751151"/>
            <a:ext cx="4228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/>
              <a:t>Solenoid component </a:t>
            </a:r>
            <a:r>
              <a:rPr lang="en-GB" sz="2400" b="1" dirty="0" smtClean="0"/>
              <a:t>cancels</a:t>
            </a:r>
            <a:endParaRPr lang="en-GB" sz="24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065319" y="1764623"/>
            <a:ext cx="31666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How do they work?</a:t>
            </a:r>
            <a:endParaRPr lang="en-GB" sz="24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269245" y="1225656"/>
            <a:ext cx="4171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(AKA double helix, tilted solenoid, etc…)</a:t>
            </a:r>
            <a:endParaRPr lang="en-GB" dirty="0"/>
          </a:p>
        </p:txBody>
      </p:sp>
      <p:sp>
        <p:nvSpPr>
          <p:cNvPr id="7" name="Plus 6"/>
          <p:cNvSpPr/>
          <p:nvPr/>
        </p:nvSpPr>
        <p:spPr>
          <a:xfrm>
            <a:off x="10343258" y="2506782"/>
            <a:ext cx="273296" cy="274006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Minus 16"/>
          <p:cNvSpPr/>
          <p:nvPr/>
        </p:nvSpPr>
        <p:spPr>
          <a:xfrm>
            <a:off x="10365849" y="3811785"/>
            <a:ext cx="357534" cy="193359"/>
          </a:xfrm>
          <a:prstGeom prst="mathMin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0" name="Straight Arrow Connector 19"/>
          <p:cNvCxnSpPr/>
          <p:nvPr/>
        </p:nvCxnSpPr>
        <p:spPr>
          <a:xfrm flipH="1">
            <a:off x="308199" y="2634699"/>
            <a:ext cx="485138" cy="45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 flipH="1">
            <a:off x="754387" y="2643785"/>
            <a:ext cx="21160" cy="65029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831211" y="4213419"/>
            <a:ext cx="629144" cy="298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/>
          <p:nvPr/>
        </p:nvCxnSpPr>
        <p:spPr>
          <a:xfrm flipH="1">
            <a:off x="821057" y="4206037"/>
            <a:ext cx="20305" cy="474174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7" name="Rectangle 96"/>
              <p:cNvSpPr/>
              <p:nvPr/>
            </p:nvSpPr>
            <p:spPr>
              <a:xfrm>
                <a:off x="617119" y="4637093"/>
                <a:ext cx="490647" cy="39126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97" name="Rectangle 9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119" y="4637093"/>
                <a:ext cx="490647" cy="391261"/>
              </a:xfrm>
              <a:prstGeom prst="rect">
                <a:avLst/>
              </a:prstGeom>
              <a:blipFill>
                <a:blip r:embed="rId3"/>
                <a:stretch>
                  <a:fillRect b="-312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8" name="Rectangle 97"/>
              <p:cNvSpPr/>
              <p:nvPr/>
            </p:nvSpPr>
            <p:spPr>
              <a:xfrm>
                <a:off x="1392206" y="4021371"/>
                <a:ext cx="47263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98" name="Rectangle 9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2206" y="4021371"/>
                <a:ext cx="472630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Rectangle 112"/>
              <p:cNvSpPr/>
              <p:nvPr/>
            </p:nvSpPr>
            <p:spPr>
              <a:xfrm>
                <a:off x="-45136" y="2450033"/>
                <a:ext cx="43226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i="1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b="0" i="1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13" name="Rectangle 1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45136" y="2450033"/>
                <a:ext cx="432263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Rectangle 113"/>
              <p:cNvSpPr/>
              <p:nvPr/>
            </p:nvSpPr>
            <p:spPr>
              <a:xfrm>
                <a:off x="446192" y="3340940"/>
                <a:ext cx="490647" cy="39126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i="1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i="1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14" name="Rectangle 1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192" y="3340940"/>
                <a:ext cx="490647" cy="391261"/>
              </a:xfrm>
              <a:prstGeom prst="rect">
                <a:avLst/>
              </a:prstGeom>
              <a:blipFill>
                <a:blip r:embed="rId6"/>
                <a:stretch>
                  <a:fillRect b="-4688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Rectangle 116"/>
              <p:cNvSpPr/>
              <p:nvPr/>
            </p:nvSpPr>
            <p:spPr>
              <a:xfrm>
                <a:off x="369769" y="4149911"/>
                <a:ext cx="43364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GB" b="0" i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I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GB" b="0" i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n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117" name="Rectangle 1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769" y="4149911"/>
                <a:ext cx="433644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Rectangle 117"/>
              <p:cNvSpPr/>
              <p:nvPr/>
            </p:nvSpPr>
            <p:spPr>
              <a:xfrm>
                <a:off x="558564" y="2237445"/>
                <a:ext cx="43364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i="1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GB" b="0" i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I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GB" b="0" i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n</m:t>
                          </m:r>
                        </m:sub>
                      </m:sSub>
                    </m:oMath>
                  </m:oMathPara>
                </a14:m>
                <a:endParaRPr lang="en-GB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18" name="Rectangle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8564" y="2237445"/>
                <a:ext cx="433644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8" name="Picture 15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034192" y="2926060"/>
            <a:ext cx="3164098" cy="804742"/>
          </a:xfrm>
          <a:prstGeom prst="rect">
            <a:avLst/>
          </a:prstGeom>
        </p:spPr>
      </p:pic>
      <p:sp>
        <p:nvSpPr>
          <p:cNvPr id="160" name="Arc 159"/>
          <p:cNvSpPr/>
          <p:nvPr/>
        </p:nvSpPr>
        <p:spPr>
          <a:xfrm rot="3741445">
            <a:off x="680926" y="3952216"/>
            <a:ext cx="326086" cy="407718"/>
          </a:xfrm>
          <a:prstGeom prst="arc">
            <a:avLst>
              <a:gd name="adj1" fmla="val 14701533"/>
              <a:gd name="adj2" fmla="val 18763623"/>
            </a:avLst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C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2" name="TextBox 161"/>
              <p:cNvSpPr txBox="1"/>
              <p:nvPr/>
            </p:nvSpPr>
            <p:spPr>
              <a:xfrm>
                <a:off x="309133" y="2342976"/>
                <a:ext cx="25123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𝛼</m:t>
                      </m:r>
                    </m:oMath>
                  </m:oMathPara>
                </a14:m>
                <a:endParaRPr lang="en-GB" sz="1600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62" name="TextBox 1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133" y="2342976"/>
                <a:ext cx="251236" cy="338554"/>
              </a:xfrm>
              <a:prstGeom prst="rect">
                <a:avLst/>
              </a:prstGeom>
              <a:blipFill>
                <a:blip r:embed="rId10"/>
                <a:stretch>
                  <a:fillRect r="-4878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3" name="TextBox 162"/>
              <p:cNvSpPr txBox="1"/>
              <p:nvPr/>
            </p:nvSpPr>
            <p:spPr>
              <a:xfrm>
                <a:off x="991780" y="3906155"/>
                <a:ext cx="25123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𝛼</m:t>
                      </m:r>
                    </m:oMath>
                  </m:oMathPara>
                </a14:m>
                <a:endParaRPr lang="en-GB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163" name="TextBox 1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780" y="3906155"/>
                <a:ext cx="251236" cy="338554"/>
              </a:xfrm>
              <a:prstGeom prst="rect">
                <a:avLst/>
              </a:prstGeom>
              <a:blipFill>
                <a:blip r:embed="rId11"/>
                <a:stretch>
                  <a:fillRect r="-4878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4" name="Arc 163"/>
          <p:cNvSpPr/>
          <p:nvPr/>
        </p:nvSpPr>
        <p:spPr>
          <a:xfrm rot="16047415">
            <a:off x="570108" y="2381532"/>
            <a:ext cx="289560" cy="349518"/>
          </a:xfrm>
          <a:prstGeom prst="arc">
            <a:avLst>
              <a:gd name="adj1" fmla="val 14701533"/>
              <a:gd name="adj2" fmla="val 18763623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2" name="Rounded Rectangle 21"/>
              <p:cNvSpPr/>
              <p:nvPr/>
            </p:nvSpPr>
            <p:spPr>
              <a:xfrm>
                <a:off x="5984901" y="5763580"/>
                <a:ext cx="5376599" cy="871355"/>
              </a:xfrm>
              <a:prstGeom prst="round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285750" indent="-285750">
                  <a:buFont typeface="Wingdings" panose="05000000000000000000" pitchFamily="2" charset="2"/>
                  <a:buChar char="§"/>
                </a:pPr>
                <a:r>
                  <a:rPr lang="en-GB" sz="2400" dirty="0" smtClean="0">
                    <a:solidFill>
                      <a:schemeClr val="tx1"/>
                    </a:solidFill>
                  </a:rPr>
                  <a:t>Coil-dominated </a:t>
                </a:r>
              </a:p>
              <a:p>
                <a:pPr marL="285750" indent="-28575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‘Perfect’ dipole field due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𝐉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𝐳</m:t>
                        </m:r>
                      </m:sub>
                    </m:sSub>
                    <m:r>
                      <a:rPr lang="en-GB" sz="24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</p:txBody>
          </p:sp>
        </mc:Choice>
        <mc:Fallback>
          <p:sp>
            <p:nvSpPr>
              <p:cNvPr id="22" name="Rounded Rectangle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4901" y="5763580"/>
                <a:ext cx="5376599" cy="871355"/>
              </a:xfrm>
              <a:prstGeom prst="roundRect">
                <a:avLst/>
              </a:prstGeom>
              <a:blipFill>
                <a:blip r:embed="rId12"/>
                <a:stretch>
                  <a:fillRect l="-564" t="-1351" b="-10811"/>
                </a:stretch>
              </a:blipFill>
              <a:ln w="28575"/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Straight Arrow Connector 62"/>
          <p:cNvCxnSpPr/>
          <p:nvPr/>
        </p:nvCxnSpPr>
        <p:spPr>
          <a:xfrm flipH="1">
            <a:off x="2159420" y="2495745"/>
            <a:ext cx="977007" cy="1451593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5254949" y="3921177"/>
            <a:ext cx="29608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Basic idea of CCT </a:t>
            </a:r>
            <a:endParaRPr lang="en-GB" sz="1600" i="1" dirty="0"/>
          </a:p>
        </p:txBody>
      </p:sp>
      <p:sp>
        <p:nvSpPr>
          <p:cNvPr id="6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6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1999932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0346" y="329290"/>
            <a:ext cx="10296000" cy="887360"/>
          </a:xfrm>
        </p:spPr>
        <p:txBody>
          <a:bodyPr/>
          <a:lstStyle/>
          <a:p>
            <a:r>
              <a:rPr lang="en-GB" dirty="0" smtClean="0"/>
              <a:t>Examples of CCT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6493" y="4923845"/>
            <a:ext cx="10063430" cy="4193471"/>
          </a:xfrm>
        </p:spPr>
        <p:txBody>
          <a:bodyPr/>
          <a:lstStyle/>
          <a:p>
            <a:endParaRPr lang="en-GB" dirty="0" smtClean="0"/>
          </a:p>
          <a:p>
            <a:pPr lvl="1" indent="0">
              <a:buNone/>
            </a:pPr>
            <a:endParaRPr lang="en-GB" dirty="0" smtClean="0"/>
          </a:p>
          <a:p>
            <a:endParaRPr lang="en-GB" dirty="0" smtClean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294" y="1515275"/>
            <a:ext cx="6485959" cy="2595932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647447" y="6095371"/>
            <a:ext cx="5065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i="1" dirty="0"/>
              <a:t>A</a:t>
            </a:r>
            <a:r>
              <a:rPr lang="en-GB" sz="2400" b="1" i="1" dirty="0" smtClean="0"/>
              <a:t> </a:t>
            </a:r>
            <a:r>
              <a:rPr lang="en-GB" sz="2400" b="1" i="1" dirty="0" smtClean="0"/>
              <a:t>very attractive solution for…</a:t>
            </a:r>
            <a:endParaRPr lang="en-GB" sz="2400" b="1" i="1" dirty="0"/>
          </a:p>
        </p:txBody>
      </p:sp>
      <p:sp>
        <p:nvSpPr>
          <p:cNvPr id="6" name="TextBox 5"/>
          <p:cNvSpPr txBox="1"/>
          <p:nvPr/>
        </p:nvSpPr>
        <p:spPr>
          <a:xfrm>
            <a:off x="468294" y="4240532"/>
            <a:ext cx="40015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 smtClean="0"/>
              <a:t>CCT Winding Geometry </a:t>
            </a:r>
            <a:endParaRPr lang="en-GB" sz="1600" i="1" dirty="0"/>
          </a:p>
        </p:txBody>
      </p:sp>
      <p:sp>
        <p:nvSpPr>
          <p:cNvPr id="7" name="Rounded Rectangle 6"/>
          <p:cNvSpPr/>
          <p:nvPr/>
        </p:nvSpPr>
        <p:spPr>
          <a:xfrm>
            <a:off x="7746749" y="1251283"/>
            <a:ext cx="4295274" cy="3898231"/>
          </a:xfrm>
          <a:prstGeom prst="roundRect">
            <a:avLst/>
          </a:prstGeom>
          <a:solidFill>
            <a:srgbClr val="FFFF99">
              <a:alpha val="41000"/>
            </a:srgbClr>
          </a:solidFill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Box 12"/>
              <p:cNvSpPr txBox="1"/>
              <p:nvPr/>
            </p:nvSpPr>
            <p:spPr>
              <a:xfrm>
                <a:off x="6954253" y="3360641"/>
                <a:ext cx="5880266" cy="82157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𝑧</m:t>
                      </m:r>
                      <m:d>
                        <m:d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</m:e>
                      </m:d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h</m:t>
                          </m:r>
                          <m:r>
                            <a:rPr lang="en-GB" sz="2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</m:num>
                        <m:den>
                          <m: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200" i="1">
                              <a:latin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func>
                            <m:funcPr>
                              <m:ctrlPr>
                                <a:rPr lang="en-GB" sz="22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GB" sz="2200" b="0" i="0" smtClean="0">
                                  <a:latin typeface="Cambria Math" panose="02040503050406030204" pitchFamily="18" charset="0"/>
                                </a:rPr>
                                <m:t>tan</m:t>
                              </m:r>
                            </m:fName>
                            <m:e>
                              <m:r>
                                <a:rPr lang="en-GB" sz="2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𝛼</m:t>
                              </m:r>
                            </m:e>
                          </m:func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  <m:sup/>
                        <m:e>
                          <m:func>
                            <m:funcPr>
                              <m:ctrlPr>
                                <a:rPr lang="en-GB" sz="22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GB" sz="2200">
                                  <a:latin typeface="Cambria Math" panose="02040503050406030204" pitchFamily="18" charset="0"/>
                                </a:rPr>
                                <m:t>sin</m:t>
                              </m:r>
                            </m:fName>
                            <m:e>
                              <m:r>
                                <a:rPr lang="en-GB" sz="2200" i="1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GB" sz="22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GB" sz="2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𝜗</m:t>
                              </m:r>
                              <m:r>
                                <a:rPr lang="en-GB" sz="2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𝜑</m:t>
                                  </m:r>
                                </m:e>
                                <m:sub>
                                  <m: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GB" sz="2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</m:nary>
                    </m:oMath>
                  </m:oMathPara>
                </a14:m>
                <a:endParaRPr lang="en-GB" sz="2200" dirty="0"/>
              </a:p>
            </p:txBody>
          </p:sp>
        </mc:Choice>
        <mc:Fallback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54253" y="3360641"/>
                <a:ext cx="5880266" cy="82157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8" name="TextBox 17"/>
              <p:cNvSpPr txBox="1"/>
              <p:nvPr/>
            </p:nvSpPr>
            <p:spPr>
              <a:xfrm>
                <a:off x="8425340" y="1900808"/>
                <a:ext cx="2786340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800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𝜗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func>
                        <m:funcPr>
                          <m:ctrlPr>
                            <a:rPr lang="en-GB" sz="2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en-GB" sz="1600" dirty="0"/>
              </a:p>
            </p:txBody>
          </p:sp>
        </mc:Choice>
        <mc:Fallback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25340" y="1900808"/>
                <a:ext cx="2786340" cy="43088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9" name="TextBox 18"/>
              <p:cNvSpPr txBox="1"/>
              <p:nvPr/>
            </p:nvSpPr>
            <p:spPr>
              <a:xfrm>
                <a:off x="8212752" y="2597407"/>
                <a:ext cx="3170307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800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𝜗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func>
                        <m:funcPr>
                          <m:ctrlPr>
                            <a:rPr lang="en-GB" sz="2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en-GB" sz="1600" dirty="0"/>
              </a:p>
            </p:txBody>
          </p:sp>
        </mc:Choice>
        <mc:Fallback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12752" y="2597407"/>
                <a:ext cx="3170307" cy="43088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Box 19"/>
          <p:cNvSpPr txBox="1"/>
          <p:nvPr/>
        </p:nvSpPr>
        <p:spPr>
          <a:xfrm>
            <a:off x="5582653" y="4343984"/>
            <a:ext cx="2129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dirty="0"/>
          </a:p>
        </p:txBody>
      </p:sp>
      <p:sp>
        <p:nvSpPr>
          <p:cNvPr id="9" name="TextBox 8"/>
          <p:cNvSpPr txBox="1"/>
          <p:nvPr/>
        </p:nvSpPr>
        <p:spPr>
          <a:xfrm>
            <a:off x="7885533" y="4286828"/>
            <a:ext cx="41909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ϑ = azimuth, h = winding pitch, </a:t>
            </a:r>
            <a:r>
              <a:rPr lang="el-GR" dirty="0" smtClean="0"/>
              <a:t>α</a:t>
            </a:r>
            <a:r>
              <a:rPr lang="en-GB" dirty="0" smtClean="0"/>
              <a:t> = tilt, n = order, </a:t>
            </a:r>
            <a:r>
              <a:rPr lang="el-GR" dirty="0" smtClean="0"/>
              <a:t>ϕ</a:t>
            </a:r>
            <a:r>
              <a:rPr lang="en-GB" dirty="0" smtClean="0"/>
              <a:t> = phase (0 = normal, ½ = skew)</a:t>
            </a:r>
            <a:endParaRPr lang="en-GB" dirty="0"/>
          </a:p>
        </p:txBody>
      </p:sp>
      <p:sp>
        <p:nvSpPr>
          <p:cNvPr id="10" name="Rounded Rectangle 9"/>
          <p:cNvSpPr/>
          <p:nvPr/>
        </p:nvSpPr>
        <p:spPr>
          <a:xfrm>
            <a:off x="143527" y="5229143"/>
            <a:ext cx="5224681" cy="148698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>
                <a:solidFill>
                  <a:schemeClr val="tx1"/>
                </a:solidFill>
              </a:rPr>
              <a:t>Requires little to </a:t>
            </a:r>
            <a:r>
              <a:rPr lang="en-GB" sz="2400" b="1">
                <a:solidFill>
                  <a:schemeClr val="tx1"/>
                </a:solidFill>
              </a:rPr>
              <a:t>no</a:t>
            </a:r>
            <a:r>
              <a:rPr lang="en-GB" sz="2400">
                <a:solidFill>
                  <a:schemeClr val="tx1"/>
                </a:solidFill>
              </a:rPr>
              <a:t> </a:t>
            </a:r>
            <a:r>
              <a:rPr lang="en-GB" sz="2400" b="1">
                <a:solidFill>
                  <a:schemeClr val="tx1"/>
                </a:solidFill>
              </a:rPr>
              <a:t>pre-stress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>
                <a:solidFill>
                  <a:schemeClr val="tx1"/>
                </a:solidFill>
              </a:rPr>
              <a:t>Requires </a:t>
            </a:r>
            <a:r>
              <a:rPr lang="en-GB" sz="2400" b="1">
                <a:solidFill>
                  <a:schemeClr val="tx1"/>
                </a:solidFill>
              </a:rPr>
              <a:t>no additional supports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>
                <a:solidFill>
                  <a:schemeClr val="tx1"/>
                </a:solidFill>
              </a:rPr>
              <a:t>Can achieve </a:t>
            </a:r>
            <a:r>
              <a:rPr lang="en-GB" sz="2400" b="1">
                <a:solidFill>
                  <a:schemeClr val="tx1"/>
                </a:solidFill>
              </a:rPr>
              <a:t>very</a:t>
            </a:r>
            <a:r>
              <a:rPr lang="en-GB" sz="2400">
                <a:solidFill>
                  <a:schemeClr val="tx1"/>
                </a:solidFill>
              </a:rPr>
              <a:t> </a:t>
            </a:r>
            <a:r>
              <a:rPr lang="en-GB" sz="2400" b="1">
                <a:solidFill>
                  <a:schemeClr val="tx1"/>
                </a:solidFill>
              </a:rPr>
              <a:t>strong fields </a:t>
            </a:r>
            <a:r>
              <a:rPr lang="en-GB" sz="2400">
                <a:solidFill>
                  <a:schemeClr val="tx1"/>
                </a:solidFill>
              </a:rPr>
              <a:t>(16 T) 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43526" y="4789615"/>
            <a:ext cx="686771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/>
              <a:t>Concept to combat limitations in cos-theta </a:t>
            </a:r>
            <a:r>
              <a:rPr lang="en-GB" sz="2400" dirty="0" smtClean="0"/>
              <a:t>magnets:  </a:t>
            </a:r>
            <a:endParaRPr lang="en-GB" sz="2400" dirty="0"/>
          </a:p>
        </p:txBody>
      </p:sp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7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361082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High Energy Colliders</a:t>
            </a:r>
            <a:endParaRPr lang="en-GB" dirty="0"/>
          </a:p>
        </p:txBody>
      </p:sp>
      <p:sp>
        <p:nvSpPr>
          <p:cNvPr id="7" name="TextBox 6"/>
          <p:cNvSpPr txBox="1"/>
          <p:nvPr/>
        </p:nvSpPr>
        <p:spPr>
          <a:xfrm>
            <a:off x="-104528" y="6334780"/>
            <a:ext cx="3066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dirty="0" smtClean="0"/>
              <a:t>*(</a:t>
            </a:r>
            <a:r>
              <a:rPr lang="en-GB" sz="1400" dirty="0" smtClean="0"/>
              <a:t>now </a:t>
            </a:r>
            <a:r>
              <a:rPr lang="en-GB" sz="1400" dirty="0"/>
              <a:t>will be racetrack) </a:t>
            </a:r>
          </a:p>
          <a:p>
            <a:endParaRPr lang="en-GB" sz="1400" dirty="0"/>
          </a:p>
        </p:txBody>
      </p:sp>
      <p:pic>
        <p:nvPicPr>
          <p:cNvPr id="9" name="Picture 2" descr="\\thunder\Supercon\Large Magnets\CCT\Display Pix\DSC05060.JPG"/>
          <p:cNvPicPr>
            <a:picLocks noChangeAspect="1" noChangeArrowheads="1"/>
          </p:cNvPicPr>
          <p:nvPr/>
        </p:nvPicPr>
        <p:blipFill>
          <a:blip r:embed="rId2" cstate="print"/>
          <a:srcRect l="3858" t="15432" r="1235" b="5350"/>
          <a:stretch>
            <a:fillRect/>
          </a:stretch>
        </p:blipFill>
        <p:spPr bwMode="auto">
          <a:xfrm>
            <a:off x="198804" y="1856527"/>
            <a:ext cx="4282775" cy="2681088"/>
          </a:xfrm>
          <a:prstGeom prst="rect">
            <a:avLst/>
          </a:prstGeom>
          <a:solidFill>
            <a:srgbClr val="FFFF00"/>
          </a:solidFill>
        </p:spPr>
      </p:pic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166784"/>
              </p:ext>
            </p:extLst>
          </p:nvPr>
        </p:nvGraphicFramePr>
        <p:xfrm>
          <a:off x="4749419" y="2037245"/>
          <a:ext cx="6905630" cy="2560320"/>
        </p:xfrm>
        <a:graphic>
          <a:graphicData uri="http://schemas.openxmlformats.org/drawingml/2006/table">
            <a:tbl>
              <a:tblPr firstRow="1">
                <a:tableStyleId>{6E25E649-3F16-4E02-A733-19D2CDBF48F0}</a:tableStyleId>
              </a:tblPr>
              <a:tblGrid>
                <a:gridCol w="1132725">
                  <a:extLst>
                    <a:ext uri="{9D8B030D-6E8A-4147-A177-3AD203B41FA5}">
                      <a16:colId xmlns:a16="http://schemas.microsoft.com/office/drawing/2014/main" val="1515699182"/>
                    </a:ext>
                  </a:extLst>
                </a:gridCol>
                <a:gridCol w="1554976">
                  <a:extLst>
                    <a:ext uri="{9D8B030D-6E8A-4147-A177-3AD203B41FA5}">
                      <a16:colId xmlns:a16="http://schemas.microsoft.com/office/drawing/2014/main" val="3847002665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562206763"/>
                    </a:ext>
                  </a:extLst>
                </a:gridCol>
                <a:gridCol w="1112520">
                  <a:extLst>
                    <a:ext uri="{9D8B030D-6E8A-4147-A177-3AD203B41FA5}">
                      <a16:colId xmlns:a16="http://schemas.microsoft.com/office/drawing/2014/main" val="3070323003"/>
                    </a:ext>
                  </a:extLst>
                </a:gridCol>
                <a:gridCol w="822960">
                  <a:extLst>
                    <a:ext uri="{9D8B030D-6E8A-4147-A177-3AD203B41FA5}">
                      <a16:colId xmlns:a16="http://schemas.microsoft.com/office/drawing/2014/main" val="1106095900"/>
                    </a:ext>
                  </a:extLst>
                </a:gridCol>
                <a:gridCol w="1276609">
                  <a:extLst>
                    <a:ext uri="{9D8B030D-6E8A-4147-A177-3AD203B41FA5}">
                      <a16:colId xmlns:a16="http://schemas.microsoft.com/office/drawing/2014/main" val="1915733303"/>
                    </a:ext>
                  </a:extLst>
                </a:gridCol>
              </a:tblGrid>
              <a:tr h="673659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Name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Conductor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Bore    [mm]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I</a:t>
                      </a:r>
                      <a:r>
                        <a:rPr lang="en-GB" sz="2400" baseline="0" dirty="0" smtClean="0"/>
                        <a:t> [</a:t>
                      </a:r>
                      <a:r>
                        <a:rPr lang="en-GB" sz="2400" dirty="0" smtClean="0"/>
                        <a:t>kA]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B-bore</a:t>
                      </a:r>
                      <a:r>
                        <a:rPr lang="en-GB" sz="2400" baseline="0" dirty="0" smtClean="0"/>
                        <a:t> [</a:t>
                      </a:r>
                      <a:r>
                        <a:rPr lang="en-GB" sz="2400" dirty="0" smtClean="0"/>
                        <a:t>T]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B-bore </a:t>
                      </a:r>
                      <a:r>
                        <a:rPr lang="en-GB" sz="2400" dirty="0" smtClean="0"/>
                        <a:t>tested</a:t>
                      </a:r>
                      <a:r>
                        <a:rPr lang="en-GB" sz="2400" baseline="0" dirty="0" smtClean="0"/>
                        <a:t> [</a:t>
                      </a:r>
                      <a:r>
                        <a:rPr lang="en-GB" sz="2400" dirty="0" smtClean="0"/>
                        <a:t>T]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3601733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CCT1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 smtClean="0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50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4.0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2.5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2.4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9578290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CCT2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 smtClean="0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90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10.3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5.1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4.6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6272463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CCT3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Nb</a:t>
                      </a:r>
                      <a:r>
                        <a:rPr lang="en-GB" sz="2400" baseline="-25000" dirty="0" smtClean="0"/>
                        <a:t>3</a:t>
                      </a:r>
                      <a:r>
                        <a:rPr lang="en-GB" sz="2400" baseline="0" dirty="0" smtClean="0"/>
                        <a:t>Sn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90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17.7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10.0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7.4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53484040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428764" y="1282426"/>
            <a:ext cx="3574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/>
              <a:t>FCC-</a:t>
            </a:r>
            <a:r>
              <a:rPr lang="en-GB" sz="2400" b="1" dirty="0" err="1" smtClean="0"/>
              <a:t>hh</a:t>
            </a:r>
            <a:r>
              <a:rPr lang="en-GB" sz="2400" b="1" dirty="0" smtClean="0"/>
              <a:t> Main </a:t>
            </a:r>
            <a:r>
              <a:rPr lang="en-GB" sz="2400" b="1" dirty="0" smtClean="0"/>
              <a:t>Dipole*</a:t>
            </a:r>
            <a:endParaRPr lang="en-GB" sz="2400" b="1" dirty="0"/>
          </a:p>
        </p:txBody>
      </p:sp>
      <p:sp>
        <p:nvSpPr>
          <p:cNvPr id="11" name="Rounded Rectangle 10"/>
          <p:cNvSpPr/>
          <p:nvPr/>
        </p:nvSpPr>
        <p:spPr>
          <a:xfrm>
            <a:off x="2232291" y="5432021"/>
            <a:ext cx="9150768" cy="1284783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Fast turnaround of CCT development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Poor control of cable positioning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Costly materials (Nb</a:t>
            </a:r>
            <a:r>
              <a:rPr lang="en-GB" sz="2400" baseline="-25000" dirty="0">
                <a:solidFill>
                  <a:schemeClr val="tx1"/>
                </a:solidFill>
              </a:rPr>
              <a:t>3</a:t>
            </a:r>
            <a:r>
              <a:rPr lang="en-GB" sz="2400" dirty="0">
                <a:solidFill>
                  <a:schemeClr val="tx1"/>
                </a:solidFill>
              </a:rPr>
              <a:t>Sn conductor → $1.7M USD per magnet</a:t>
            </a:r>
            <a:r>
              <a:rPr lang="en-GB" sz="2400" dirty="0" smtClean="0">
                <a:solidFill>
                  <a:schemeClr val="tx1"/>
                </a:solidFill>
              </a:rPr>
              <a:t>)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340192" y="4927586"/>
            <a:ext cx="236564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Study Outcomes: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4805447" y="1300151"/>
            <a:ext cx="6074366" cy="67329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>
                <a:solidFill>
                  <a:schemeClr val="tx1"/>
                </a:solidFill>
              </a:rPr>
              <a:t>Design goals: </a:t>
            </a:r>
            <a:r>
              <a:rPr lang="en-GB" sz="2400" b="1">
                <a:solidFill>
                  <a:schemeClr val="tx1"/>
                </a:solidFill>
              </a:rPr>
              <a:t>16T, 15m long</a:t>
            </a:r>
            <a:r>
              <a:rPr lang="en-GB" sz="2400">
                <a:solidFill>
                  <a:schemeClr val="tx1"/>
                </a:solidFill>
              </a:rPr>
              <a:t>, 50mm aperture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49419" y="4612093"/>
            <a:ext cx="74349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GB" sz="2000" i="1" dirty="0"/>
              <a:t>R&amp;D short samples </a:t>
            </a:r>
            <a:r>
              <a:rPr lang="en-GB" sz="2000" i="1" dirty="0" smtClean="0"/>
              <a:t>parameters </a:t>
            </a:r>
            <a:r>
              <a:rPr lang="en-GB" sz="2000" i="1" dirty="0"/>
              <a:t>(2-layer, operating at 4.2 k)</a:t>
            </a:r>
            <a:endParaRPr lang="en-GB" sz="2000" i="1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8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3235368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10059" y="395066"/>
            <a:ext cx="10296000" cy="887360"/>
          </a:xfrm>
        </p:spPr>
        <p:txBody>
          <a:bodyPr/>
          <a:lstStyle/>
          <a:p>
            <a:r>
              <a:rPr lang="en-GB" dirty="0" smtClean="0"/>
              <a:t>High Energy Colliders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>
          <a:xfrm>
            <a:off x="559048" y="1162458"/>
            <a:ext cx="416706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 smtClean="0"/>
              <a:t> </a:t>
            </a:r>
          </a:p>
          <a:p>
            <a:r>
              <a:rPr lang="en-GB" sz="2400" b="1" dirty="0" smtClean="0"/>
              <a:t>Correctors </a:t>
            </a:r>
            <a:endParaRPr lang="en-GB" sz="2400" b="1" dirty="0"/>
          </a:p>
          <a:p>
            <a:r>
              <a:rPr lang="en-GB" sz="2400" b="1" dirty="0" smtClean="0"/>
              <a:t>(HL-LHC</a:t>
            </a:r>
            <a:r>
              <a:rPr lang="en-GB" sz="2400" b="1" dirty="0"/>
              <a:t>, Super </a:t>
            </a:r>
            <a:r>
              <a:rPr lang="el-GR" sz="2400" b="1" dirty="0" smtClean="0"/>
              <a:t>β</a:t>
            </a:r>
            <a:r>
              <a:rPr lang="en-GB" sz="2400" b="1" dirty="0" smtClean="0"/>
              <a:t>)</a:t>
            </a:r>
            <a:endParaRPr lang="en-GB" sz="2400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089757">
            <a:off x="9520323" y="4075992"/>
            <a:ext cx="2289710" cy="226056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4154" y="3954693"/>
            <a:ext cx="3768476" cy="25146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682" y="2534591"/>
            <a:ext cx="2883183" cy="3820472"/>
          </a:xfrm>
          <a:prstGeom prst="rect">
            <a:avLst/>
          </a:prstGeom>
        </p:spPr>
      </p:pic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1263406"/>
              </p:ext>
            </p:extLst>
          </p:nvPr>
        </p:nvGraphicFramePr>
        <p:xfrm>
          <a:off x="3316768" y="1498471"/>
          <a:ext cx="8875232" cy="2103120"/>
        </p:xfrm>
        <a:graphic>
          <a:graphicData uri="http://schemas.openxmlformats.org/drawingml/2006/table">
            <a:tbl>
              <a:tblPr firstRow="1">
                <a:tableStyleId>{B301B821-A1FF-4177-AEE7-76D212191A09}</a:tableStyleId>
              </a:tblPr>
              <a:tblGrid>
                <a:gridCol w="1178564">
                  <a:extLst>
                    <a:ext uri="{9D8B030D-6E8A-4147-A177-3AD203B41FA5}">
                      <a16:colId xmlns:a16="http://schemas.microsoft.com/office/drawing/2014/main" val="3629730724"/>
                    </a:ext>
                  </a:extLst>
                </a:gridCol>
                <a:gridCol w="1178564">
                  <a:extLst>
                    <a:ext uri="{9D8B030D-6E8A-4147-A177-3AD203B41FA5}">
                      <a16:colId xmlns:a16="http://schemas.microsoft.com/office/drawing/2014/main" val="1515699182"/>
                    </a:ext>
                  </a:extLst>
                </a:gridCol>
                <a:gridCol w="1516849">
                  <a:extLst>
                    <a:ext uri="{9D8B030D-6E8A-4147-A177-3AD203B41FA5}">
                      <a16:colId xmlns:a16="http://schemas.microsoft.com/office/drawing/2014/main" val="3847002665"/>
                    </a:ext>
                  </a:extLst>
                </a:gridCol>
                <a:gridCol w="975355">
                  <a:extLst>
                    <a:ext uri="{9D8B030D-6E8A-4147-A177-3AD203B41FA5}">
                      <a16:colId xmlns:a16="http://schemas.microsoft.com/office/drawing/2014/main" val="1562206763"/>
                    </a:ext>
                  </a:extLst>
                </a:gridCol>
                <a:gridCol w="1243432">
                  <a:extLst>
                    <a:ext uri="{9D8B030D-6E8A-4147-A177-3AD203B41FA5}">
                      <a16:colId xmlns:a16="http://schemas.microsoft.com/office/drawing/2014/main" val="3070323003"/>
                    </a:ext>
                  </a:extLst>
                </a:gridCol>
                <a:gridCol w="1258468">
                  <a:extLst>
                    <a:ext uri="{9D8B030D-6E8A-4147-A177-3AD203B41FA5}">
                      <a16:colId xmlns:a16="http://schemas.microsoft.com/office/drawing/2014/main" val="11060959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627099899"/>
                    </a:ext>
                  </a:extLst>
                </a:gridCol>
              </a:tblGrid>
              <a:tr h="797527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Project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Length</a:t>
                      </a:r>
                    </a:p>
                    <a:p>
                      <a:r>
                        <a:rPr lang="en-GB" sz="2400" dirty="0" smtClean="0"/>
                        <a:t>[m]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Conductor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Bore</a:t>
                      </a:r>
                    </a:p>
                    <a:p>
                      <a:r>
                        <a:rPr lang="en-GB" sz="2400" dirty="0" smtClean="0"/>
                        <a:t>[mm]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I [A]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B-bore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Integrated Field 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3601733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HL-LHC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2.19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 smtClean="0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50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435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2.59 T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5 </a:t>
                      </a:r>
                      <a:r>
                        <a:rPr lang="en-GB" sz="2400" dirty="0" smtClean="0"/>
                        <a:t>Tm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9578290"/>
                  </a:ext>
                </a:extLst>
              </a:tr>
              <a:tr h="631685"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Super </a:t>
                      </a:r>
                      <a:r>
                        <a:rPr lang="el-GR" sz="2400" dirty="0" smtClean="0"/>
                        <a:t>β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~0.5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 smtClean="0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50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2626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95.6 T/m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smtClean="0"/>
                        <a:t>0.231</a:t>
                      </a:r>
                      <a:r>
                        <a:rPr lang="en-GB" sz="2400" baseline="0" dirty="0" smtClean="0"/>
                        <a:t> T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994145"/>
                  </a:ext>
                </a:extLst>
              </a:tr>
            </a:tbl>
          </a:graphicData>
        </a:graphic>
      </p:graphicFrame>
      <p:pic>
        <p:nvPicPr>
          <p:cNvPr id="1030" name="Picture 6" descr="https://www.researchgate.net/profile/G-Kirby/project/LHC-hi-Lumi-orbit-corrector-5Tm-CCT/attachment/629f4c5646b9967ea4ffe205/AS:1164318687133698@1654606615309/image/D752B8FD-1C6E-4A80-BEF1-9413F62DA015.jpe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210"/>
          <a:stretch/>
        </p:blipFill>
        <p:spPr bwMode="auto">
          <a:xfrm>
            <a:off x="344682" y="3760522"/>
            <a:ext cx="3735512" cy="19007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0" name="Straight Arrow Connector 9"/>
          <p:cNvCxnSpPr/>
          <p:nvPr/>
        </p:nvCxnSpPr>
        <p:spPr>
          <a:xfrm flipH="1">
            <a:off x="8420100" y="4444827"/>
            <a:ext cx="1981200" cy="39971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344682" y="6488668"/>
            <a:ext cx="3898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smtClean="0"/>
              <a:t>Straight 2m corrector for Hi-</a:t>
            </a:r>
            <a:r>
              <a:rPr lang="en-GB" sz="1400" i="1" dirty="0" err="1" smtClean="0"/>
              <a:t>Lumi</a:t>
            </a:r>
            <a:r>
              <a:rPr lang="en-GB" sz="1400" i="1" dirty="0" smtClean="0"/>
              <a:t> LHC</a:t>
            </a:r>
            <a:endParaRPr lang="en-GB" sz="1400" i="1" dirty="0"/>
          </a:p>
        </p:txBody>
      </p:sp>
      <p:sp>
        <p:nvSpPr>
          <p:cNvPr id="2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9</a:t>
            </a:fld>
            <a:endParaRPr lang="en-AU" sz="2400" noProof="0" dirty="0"/>
          </a:p>
        </p:txBody>
      </p:sp>
      <p:sp>
        <p:nvSpPr>
          <p:cNvPr id="25" name="TextBox 24"/>
          <p:cNvSpPr txBox="1"/>
          <p:nvPr/>
        </p:nvSpPr>
        <p:spPr>
          <a:xfrm>
            <a:off x="4705016" y="6355063"/>
            <a:ext cx="33375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smtClean="0"/>
              <a:t>Interaction point of Super </a:t>
            </a:r>
            <a:r>
              <a:rPr lang="el-GR" sz="1400" i="1" dirty="0"/>
              <a:t>β</a:t>
            </a:r>
            <a:endParaRPr lang="en-GB" sz="1400" i="1" dirty="0"/>
          </a:p>
          <a:p>
            <a:r>
              <a:rPr lang="en-GB" sz="1400" i="1" dirty="0" err="1" smtClean="0"/>
              <a:t>e+e</a:t>
            </a:r>
            <a:r>
              <a:rPr lang="en-GB" sz="1400" i="1" dirty="0" smtClean="0"/>
              <a:t>- collider with CCT quad correctors</a:t>
            </a:r>
            <a:endParaRPr lang="en-GB" sz="1400" i="1" dirty="0"/>
          </a:p>
        </p:txBody>
      </p:sp>
    </p:spTree>
    <p:extLst>
      <p:ext uri="{BB962C8B-B14F-4D97-AF65-F5344CB8AC3E}">
        <p14:creationId xmlns:p14="http://schemas.microsoft.com/office/powerpoint/2010/main" val="198160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UoM-PowerPoint-template-16x9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13804</TotalTime>
  <Words>3054</Words>
  <Application>Microsoft Office PowerPoint</Application>
  <PresentationFormat>Widescreen</PresentationFormat>
  <Paragraphs>535</Paragraphs>
  <Slides>36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36</vt:i4>
      </vt:variant>
    </vt:vector>
  </HeadingPairs>
  <TitlesOfParts>
    <vt:vector size="44" baseType="lpstr">
      <vt:lpstr>Arial</vt:lpstr>
      <vt:lpstr>Calibri</vt:lpstr>
      <vt:lpstr>Cambria Math</vt:lpstr>
      <vt:lpstr>Georgia</vt:lpstr>
      <vt:lpstr>Wingdings</vt:lpstr>
      <vt:lpstr>UoM-PowerPoint-template-16x9</vt:lpstr>
      <vt:lpstr>University of Melbourne Patterns</vt:lpstr>
      <vt:lpstr>University of Melbourne-Layout B</vt:lpstr>
      <vt:lpstr>PowerPoint Presentation</vt:lpstr>
      <vt:lpstr>Outline</vt:lpstr>
      <vt:lpstr>Problems in FFAs</vt:lpstr>
      <vt:lpstr>More generally…</vt:lpstr>
      <vt:lpstr>PowerPoint Presentation</vt:lpstr>
      <vt:lpstr>Canted-Cosine-Theta Magnets</vt:lpstr>
      <vt:lpstr>Examples of CCT</vt:lpstr>
      <vt:lpstr>High Energy Colliders</vt:lpstr>
      <vt:lpstr>High Energy Colliders</vt:lpstr>
      <vt:lpstr>PowerPoint Presentation</vt:lpstr>
      <vt:lpstr>Medical Accelerators </vt:lpstr>
      <vt:lpstr>Medical Technology</vt:lpstr>
      <vt:lpstr>PowerPoint Presentation</vt:lpstr>
      <vt:lpstr>Advantages</vt:lpstr>
      <vt:lpstr>Why not CCTs?</vt:lpstr>
      <vt:lpstr>Possible Applications</vt:lpstr>
      <vt:lpstr>PowerPoint Presentation</vt:lpstr>
      <vt:lpstr>TURBO</vt:lpstr>
      <vt:lpstr>Scaling Up</vt:lpstr>
      <vt:lpstr>Scaling Up</vt:lpstr>
      <vt:lpstr>Review so far</vt:lpstr>
      <vt:lpstr>PowerPoint Presentation</vt:lpstr>
      <vt:lpstr>Medical Superconducting Synchrotron</vt:lpstr>
      <vt:lpstr>Curved, Combine-Function Magnets</vt:lpstr>
      <vt:lpstr>Validity of Multipole Expansion</vt:lpstr>
      <vt:lpstr>Validity of Multipole Expansion</vt:lpstr>
      <vt:lpstr>Straight and Curved Magnets</vt:lpstr>
      <vt:lpstr>Straight and Curved Magnet Comparison</vt:lpstr>
      <vt:lpstr>Particle Tracking Study</vt:lpstr>
      <vt:lpstr>Particle Tracking Study</vt:lpstr>
      <vt:lpstr>PowerPoint Presentation</vt:lpstr>
      <vt:lpstr>Next Steps</vt:lpstr>
      <vt:lpstr>Questions?</vt:lpstr>
      <vt:lpstr>Summary </vt:lpstr>
      <vt:lpstr>Thanks to:</vt:lpstr>
      <vt:lpstr>References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HannahNorman</dc:creator>
  <cp:lastModifiedBy>Hannah Norman</cp:lastModifiedBy>
  <cp:revision>357</cp:revision>
  <dcterms:created xsi:type="dcterms:W3CDTF">2020-10-19T22:04:16Z</dcterms:created>
  <dcterms:modified xsi:type="dcterms:W3CDTF">2022-09-28T10:21:58Z</dcterms:modified>
</cp:coreProperties>
</file>