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4"/>
    <p:sldMasterId id="2147483733" r:id="rId5"/>
    <p:sldMasterId id="2147483714" r:id="rId6"/>
  </p:sldMasterIdLst>
  <p:notesMasterIdLst>
    <p:notesMasterId r:id="rId61"/>
  </p:notesMasterIdLst>
  <p:handoutMasterIdLst>
    <p:handoutMasterId r:id="rId62"/>
  </p:handoutMasterIdLst>
  <p:sldIdLst>
    <p:sldId id="257" r:id="rId7"/>
    <p:sldId id="509" r:id="rId8"/>
    <p:sldId id="401" r:id="rId9"/>
    <p:sldId id="435" r:id="rId10"/>
    <p:sldId id="372" r:id="rId11"/>
    <p:sldId id="450" r:id="rId12"/>
    <p:sldId id="436" r:id="rId13"/>
    <p:sldId id="459" r:id="rId14"/>
    <p:sldId id="514" r:id="rId15"/>
    <p:sldId id="498" r:id="rId16"/>
    <p:sldId id="499" r:id="rId17"/>
    <p:sldId id="500" r:id="rId18"/>
    <p:sldId id="501" r:id="rId19"/>
    <p:sldId id="502" r:id="rId20"/>
    <p:sldId id="503" r:id="rId21"/>
    <p:sldId id="504" r:id="rId22"/>
    <p:sldId id="505" r:id="rId23"/>
    <p:sldId id="506" r:id="rId24"/>
    <p:sldId id="492" r:id="rId25"/>
    <p:sldId id="495" r:id="rId26"/>
    <p:sldId id="493" r:id="rId27"/>
    <p:sldId id="496" r:id="rId28"/>
    <p:sldId id="507" r:id="rId29"/>
    <p:sldId id="508" r:id="rId30"/>
    <p:sldId id="437" r:id="rId31"/>
    <p:sldId id="466" r:id="rId32"/>
    <p:sldId id="460" r:id="rId33"/>
    <p:sldId id="442" r:id="rId34"/>
    <p:sldId id="510" r:id="rId35"/>
    <p:sldId id="497" r:id="rId36"/>
    <p:sldId id="511" r:id="rId37"/>
    <p:sldId id="467" r:id="rId38"/>
    <p:sldId id="468" r:id="rId39"/>
    <p:sldId id="485" r:id="rId40"/>
    <p:sldId id="486" r:id="rId41"/>
    <p:sldId id="488" r:id="rId42"/>
    <p:sldId id="489" r:id="rId43"/>
    <p:sldId id="461" r:id="rId44"/>
    <p:sldId id="490" r:id="rId45"/>
    <p:sldId id="491" r:id="rId46"/>
    <p:sldId id="457" r:id="rId47"/>
    <p:sldId id="445" r:id="rId48"/>
    <p:sldId id="447" r:id="rId49"/>
    <p:sldId id="515" r:id="rId50"/>
    <p:sldId id="481" r:id="rId51"/>
    <p:sldId id="455" r:id="rId52"/>
    <p:sldId id="482" r:id="rId53"/>
    <p:sldId id="487" r:id="rId54"/>
    <p:sldId id="462" r:id="rId55"/>
    <p:sldId id="463" r:id="rId56"/>
    <p:sldId id="464" r:id="rId57"/>
    <p:sldId id="465" r:id="rId58"/>
    <p:sldId id="475" r:id="rId59"/>
    <p:sldId id="516" r:id="rId6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0000"/>
    <a:srgbClr val="0070C0"/>
    <a:srgbClr val="2828FF"/>
    <a:srgbClr val="692B93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18" autoAdjust="0"/>
    <p:restoredTop sz="90971" autoAdjust="0"/>
  </p:normalViewPr>
  <p:slideViewPr>
    <p:cSldViewPr snapToGrid="0">
      <p:cViewPr varScale="1">
        <p:scale>
          <a:sx n="66" d="100"/>
          <a:sy n="66" d="100"/>
        </p:scale>
        <p:origin x="72" y="18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3" d="100"/>
          <a:sy n="73" d="100"/>
        </p:scale>
        <p:origin x="2940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63" Type="http://schemas.openxmlformats.org/officeDocument/2006/relationships/presProps" Target="presProps.xml"/><Relationship Id="rId7" Type="http://schemas.openxmlformats.org/officeDocument/2006/relationships/slide" Target="slides/slide1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41" Type="http://schemas.openxmlformats.org/officeDocument/2006/relationships/slide" Target="slides/slide35.xml"/><Relationship Id="rId54" Type="http://schemas.openxmlformats.org/officeDocument/2006/relationships/slide" Target="slides/slide48.xml"/><Relationship Id="rId62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slide" Target="slides/slide47.xml"/><Relationship Id="rId58" Type="http://schemas.openxmlformats.org/officeDocument/2006/relationships/slide" Target="slides/slide52.xml"/><Relationship Id="rId66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slide" Target="slides/slide51.xml"/><Relationship Id="rId61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60" Type="http://schemas.openxmlformats.org/officeDocument/2006/relationships/slide" Target="slides/slide54.xml"/><Relationship Id="rId65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slide" Target="slides/slide50.xml"/><Relationship Id="rId64" Type="http://schemas.openxmlformats.org/officeDocument/2006/relationships/viewProps" Target="viewProps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customXml" Target="../customXml/item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slide" Target="slides/slide5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64AEF1-FD75-4931-93D2-DC98474B6FF2}" type="datetimeFigureOut">
              <a:rPr lang="en-GB" smtClean="0"/>
              <a:t>2022-09-27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4D5A7D-1412-4B0C-8FDA-3B74E22D687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554105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27/09/2022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Thanks</a:t>
            </a:r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for taking a look at the slides! Apologies if there are any mistakes.</a:t>
            </a:r>
          </a:p>
          <a:p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Any thoughts, comments, or questions? Feel free to let me know, by email or twitter (see details on the slide).</a:t>
            </a:r>
          </a:p>
          <a:p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75414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458799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1712701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086563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104172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8733283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865507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0736503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49696708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615100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Here, we only went up to </a:t>
            </a:r>
            <a:r>
              <a:rPr lang="en-AU" dirty="0" err="1" smtClean="0"/>
              <a:t>octupolar</a:t>
            </a:r>
            <a:r>
              <a:rPr lang="en-AU" baseline="0" dirty="0" smtClean="0"/>
              <a:t> fields, which we </a:t>
            </a:r>
            <a:r>
              <a:rPr lang="en-AU" i="1" baseline="0" dirty="0" smtClean="0"/>
              <a:t>know</a:t>
            </a:r>
            <a:r>
              <a:rPr lang="en-AU" baseline="0" dirty="0" smtClean="0"/>
              <a:t> aren’t sufficient to stabilise the phase advance (see PAMELA, where </a:t>
            </a:r>
            <a:r>
              <a:rPr lang="en-AU" baseline="0" dirty="0" err="1" smtClean="0"/>
              <a:t>decapole</a:t>
            </a:r>
            <a:r>
              <a:rPr lang="en-AU" baseline="0" dirty="0" smtClean="0"/>
              <a:t> was required).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0769533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Thanks</a:t>
            </a:r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for taking a look at the slides! Apologies if there are any mistakes.</a:t>
            </a:r>
          </a:p>
          <a:p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Any thoughts, comments, or questions? Feel free to let me know, by email or twitter (see details on the slide).</a:t>
            </a:r>
          </a:p>
          <a:p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8257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blue outlines are the</a:t>
            </a:r>
            <a:r>
              <a:rPr lang="en-AU" baseline="0" dirty="0" smtClean="0"/>
              <a:t> convex hull for increasing amounts of field error. We see that the tune spread doesn’t rise </a:t>
            </a:r>
            <a:r>
              <a:rPr lang="en-AU" i="1" baseline="0" dirty="0" smtClean="0"/>
              <a:t>dramatically</a:t>
            </a:r>
            <a:r>
              <a:rPr lang="en-AU" i="0" baseline="0" dirty="0" smtClean="0"/>
              <a:t>, suggesting that this sort of (nearly) constant tune lattice could be achieved in practice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52594149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4662580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513843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Similar rigidity to the</a:t>
            </a:r>
            <a:r>
              <a:rPr lang="en-AU" baseline="0" dirty="0" smtClean="0"/>
              <a:t> CBETA ATF arc, but this beam is (very) nonrelativistic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8628013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As well as making clear that our beamline will attach to the Pelletron somewhere (in one of those spaces), we should state explicitly</a:t>
            </a:r>
            <a:r>
              <a:rPr lang="en-AU" baseline="0" dirty="0" smtClean="0"/>
              <a:t> that our beamline design is very different to those already there (quite obviously: ours must be bendy, to disperse out the orbits at different energies, whereas all the others are straight in order to get maximum beam to various experiments).</a:t>
            </a:r>
          </a:p>
          <a:p>
            <a:r>
              <a:rPr lang="en-AU" i="1" baseline="0" dirty="0" smtClean="0"/>
              <a:t>Our needs are different to those of the work with the Pelletron, so we need to do experiments to investigate the machine to check that our plans actually will work.</a:t>
            </a:r>
            <a:endParaRPr lang="en-GB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4587707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You might think this is trivial, but getting the phase spaces right is a real pain</a:t>
            </a:r>
            <a:r>
              <a:rPr lang="en-GB" sz="1200" dirty="0" smtClean="0">
                <a:latin typeface="+mn-lt"/>
                <a:cs typeface="+mn-cs"/>
              </a:rPr>
              <a:t>.</a:t>
            </a:r>
            <a:endParaRPr lang="en-AU" sz="1200" i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6244845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Constant</a:t>
            </a:r>
            <a:r>
              <a:rPr lang="en-AU" baseline="0" dirty="0" smtClean="0"/>
              <a:t> tune and closed dispersion cant be simultaneously achieved, in the thin lens limit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6987023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Measured</a:t>
            </a:r>
            <a:r>
              <a:rPr lang="en-AU" baseline="0" dirty="0" smtClean="0"/>
              <a:t> inside the Pelletron itself, after the vertical bend.</a:t>
            </a:r>
          </a:p>
          <a:p>
            <a:r>
              <a:rPr lang="en-AU" baseline="0" dirty="0" smtClean="0"/>
              <a:t>It turns out, the large drops in current are correlated with oscillations in the ‘terminal ripple’, i.e. the variation in the accelerating voltage: even though the variation is less than 1% of the signal, this can still be hundreds of volts. As we measure after the bend, this voltage variation leads to energy fluctuations, and the beam is lost around the bend.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7820842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Measured</a:t>
            </a:r>
            <a:r>
              <a:rPr lang="en-AU" baseline="0" dirty="0" smtClean="0"/>
              <a:t> inside the Pelletron itself, after the vertical bend.</a:t>
            </a:r>
          </a:p>
          <a:p>
            <a:r>
              <a:rPr lang="en-AU" baseline="0" dirty="0" smtClean="0"/>
              <a:t>It turns out, the large drops in current are correlated with oscillations in the ‘terminal ripple’, i.e. the variation in the accelerating voltage: even though the variation is less than 1% of the signal, this can still be hundreds of volts. As we measure after the bend, this voltage variation leads to energy fluctuations, and the beam is lost around the bend.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55622099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downwards</a:t>
            </a:r>
            <a:r>
              <a:rPr lang="en-AU" baseline="0" dirty="0" smtClean="0"/>
              <a:t> spikes might come from the pellets, but there’s no easy way to determine this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B5149F0-82F2-49B7-9DA8-9E353EB5C111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44373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Thanks</a:t>
            </a:r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for taking a look at the slides! Apologies if there are any mistakes.</a:t>
            </a:r>
          </a:p>
          <a:p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Any thoughts, comments, or questions? Feel free to let me know, by email or twitter (see details on the slide).</a:t>
            </a:r>
          </a:p>
          <a:p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6196720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All the profile</a:t>
            </a:r>
            <a:r>
              <a:rPr lang="en-AU" baseline="0" dirty="0" smtClean="0"/>
              <a:t> measurements in this (and the following) slides were taken on the RED beamline, using the Beam Position Monitor just before the analysis chamber (the metal cylinder at the end).</a:t>
            </a:r>
          </a:p>
          <a:p>
            <a:r>
              <a:rPr lang="en-AU" dirty="0" smtClean="0"/>
              <a:t>Here,</a:t>
            </a:r>
            <a:r>
              <a:rPr lang="en-AU" baseline="0" dirty="0" smtClean="0"/>
              <a:t> I should also point out that this measurement is</a:t>
            </a:r>
          </a:p>
          <a:p>
            <a:pPr marL="228600" indent="-228600">
              <a:buAutoNum type="alphaLcParenR"/>
            </a:pPr>
            <a:r>
              <a:rPr lang="en-AU" baseline="0" dirty="0" smtClean="0"/>
              <a:t>A different energy to the other’s we’ll see (3MeV, rather than 2MeV)</a:t>
            </a:r>
          </a:p>
          <a:p>
            <a:pPr marL="228600" indent="-228600">
              <a:buAutoNum type="alphaLcParenR"/>
            </a:pPr>
            <a:r>
              <a:rPr lang="en-AU" baseline="0" dirty="0" smtClean="0"/>
              <a:t>Taken at a completely different time to the others (so the profiles aren’t consistent)</a:t>
            </a:r>
          </a:p>
          <a:p>
            <a:pPr marL="228600" indent="-228600">
              <a:buAutoNum type="alphaLcParenR"/>
            </a:pPr>
            <a:r>
              <a:rPr lang="en-AU" dirty="0" smtClean="0"/>
              <a:t>Several</a:t>
            </a:r>
            <a:r>
              <a:rPr lang="en-AU" baseline="0" dirty="0" smtClean="0"/>
              <a:t> metres downstream of the fibre scanner (which suggests the beam divergence is quite small)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06165588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outlines are</a:t>
            </a:r>
            <a:r>
              <a:rPr lang="en-AU" baseline="0" dirty="0" smtClean="0"/>
              <a:t> (1,2,3)*emittance for a Gaussian fit.</a:t>
            </a:r>
          </a:p>
          <a:p>
            <a:r>
              <a:rPr lang="en-AU" baseline="0" dirty="0" smtClean="0"/>
              <a:t>This is the </a:t>
            </a:r>
            <a:r>
              <a:rPr lang="en-AU" baseline="0" dirty="0" err="1" smtClean="0"/>
              <a:t>unnormalised</a:t>
            </a:r>
            <a:r>
              <a:rPr lang="en-AU" baseline="0" dirty="0" smtClean="0"/>
              <a:t> emittance (i.e. not *beta*gamma)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54248662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716071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6521390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Figure from Furukawa et al, ‘Moving target irradiation with fast</a:t>
            </a:r>
            <a:r>
              <a:rPr lang="en-AU" baseline="0" dirty="0" smtClean="0"/>
              <a:t> rescanning and gating in particle therapy’, DOI 10.1118/1.3481512</a:t>
            </a:r>
            <a:endParaRPr lang="en-GB" dirty="0" smtClean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334509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Separation of charge to accelerate particles, no different to capacitor.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These often form the first stage of larger</a:t>
            </a:r>
            <a:r>
              <a:rPr lang="en-AU" baseline="0" dirty="0" smtClean="0"/>
              <a:t> facilities, or exist on their own: the problem is that they can’t reach high energies (limited to tens of MeV, at best) because the high voltages required will lead to dielectric breakdown.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I should also mention that these accelerators are DC: the current should be pretty much constant, unlike in the RF case where it is (generally) pulsed (</a:t>
            </a:r>
            <a:r>
              <a:rPr lang="en-AU" baseline="0" dirty="0" err="1" smtClean="0"/>
              <a:t>eg</a:t>
            </a:r>
            <a:r>
              <a:rPr lang="en-AU" baseline="0" dirty="0" smtClean="0"/>
              <a:t>. ‘bunches’ in the LHC)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AU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Electrostatic accelerators were invented in the 20s/30s, and were perfected around the 70s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AU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This motivates the introduction of RF for accelerators, on the next slide…</a:t>
            </a:r>
            <a:endParaRPr lang="en-GB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039517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names</a:t>
            </a:r>
            <a:r>
              <a:rPr lang="en-AU" baseline="0" dirty="0" smtClean="0"/>
              <a:t> I mention are just those who explicitly gave feedback on or contributed content in </a:t>
            </a:r>
            <a:r>
              <a:rPr lang="en-AU" i="1" baseline="0" dirty="0" smtClean="0"/>
              <a:t>this</a:t>
            </a:r>
            <a:r>
              <a:rPr lang="en-AU" baseline="0" dirty="0" smtClean="0"/>
              <a:t> presentation, the group in general is a fantastic place to work that I would highly recommend to others.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519939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I</a:t>
            </a:r>
            <a:r>
              <a:rPr lang="en-AU" baseline="0" dirty="0" smtClean="0"/>
              <a:t> expect that Stephen Brooks’ work is similar on the ‘constant tune FFAs’ stuff, so it’s worth pivoting our focus more to the work in Melbourne (measurements and capabilities).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51979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These plots were generated by me, using </a:t>
            </a:r>
            <a:r>
              <a:rPr lang="en-AU" dirty="0" err="1" smtClean="0"/>
              <a:t>MatRad</a:t>
            </a:r>
            <a:r>
              <a:rPr lang="en-AU" dirty="0" smtClean="0"/>
              <a:t>.</a:t>
            </a:r>
            <a:r>
              <a:rPr lang="en-AU" baseline="0" dirty="0" smtClean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It’s a</a:t>
            </a:r>
            <a:r>
              <a:rPr lang="en-AU" baseline="0" dirty="0" smtClean="0"/>
              <a:t> (very poor) treatment plan for liver cancer.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The structure underneath the patient is the bed.</a:t>
            </a:r>
            <a:endParaRPr lang="en-GB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657487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Here, we are talking about our</a:t>
            </a:r>
            <a:r>
              <a:rPr lang="en-AU" baseline="0" dirty="0" smtClean="0"/>
              <a:t> </a:t>
            </a:r>
            <a:r>
              <a:rPr lang="en-AU" b="1" baseline="0" dirty="0" smtClean="0"/>
              <a:t>vision</a:t>
            </a:r>
            <a:r>
              <a:rPr lang="en-AU" b="0" baseline="0" dirty="0" smtClean="0"/>
              <a:t>: can we enable new forms of cancer treatment? </a:t>
            </a:r>
          </a:p>
          <a:p>
            <a:r>
              <a:rPr lang="en-AU" b="0" i="1" baseline="0" dirty="0" smtClean="0"/>
              <a:t>(Spoilers: yes we can, the answer is Fixed Fields)</a:t>
            </a:r>
          </a:p>
          <a:p>
            <a:endParaRPr lang="en-AU" dirty="0" smtClean="0"/>
          </a:p>
          <a:p>
            <a:r>
              <a:rPr lang="en-AU" dirty="0" smtClean="0"/>
              <a:t>Observation: the bottleneck</a:t>
            </a:r>
          </a:p>
          <a:p>
            <a:r>
              <a:rPr lang="en-AU" dirty="0" smtClean="0"/>
              <a:t>Question: can we vary beam energy quickly?</a:t>
            </a:r>
          </a:p>
          <a:p>
            <a:r>
              <a:rPr lang="en-AU" dirty="0" smtClean="0"/>
              <a:t>Response:</a:t>
            </a:r>
            <a:r>
              <a:rPr lang="en-AU" baseline="0" dirty="0" smtClean="0"/>
              <a:t> must cope with rapid energy changes</a:t>
            </a:r>
            <a:endParaRPr lang="en-AU" dirty="0" smtClean="0"/>
          </a:p>
          <a:p>
            <a:endParaRPr lang="en-AU" dirty="0" smtClean="0"/>
          </a:p>
          <a:p>
            <a:r>
              <a:rPr lang="en-AU" dirty="0" smtClean="0"/>
              <a:t>Bragg peak depth information from </a:t>
            </a:r>
          </a:p>
          <a:p>
            <a:endParaRPr lang="en-AU" dirty="0" smtClean="0"/>
          </a:p>
          <a:p>
            <a:r>
              <a:rPr lang="en-GB" dirty="0" smtClean="0"/>
              <a:t>Ivanchenko, V. &amp; </a:t>
            </a:r>
            <a:r>
              <a:rPr lang="en-GB" dirty="0" err="1" smtClean="0"/>
              <a:t>Incerti</a:t>
            </a:r>
            <a:r>
              <a:rPr lang="en-GB" dirty="0" smtClean="0"/>
              <a:t>, Sebastien &amp; Allison, J. &amp; </a:t>
            </a:r>
            <a:r>
              <a:rPr lang="en-GB" dirty="0" err="1" smtClean="0"/>
              <a:t>Bagulya</a:t>
            </a:r>
            <a:r>
              <a:rPr lang="en-GB" dirty="0" smtClean="0"/>
              <a:t>, A. &amp; Brown, Jeremy &amp; Champion, Christophe &amp; </a:t>
            </a:r>
            <a:r>
              <a:rPr lang="en-GB" dirty="0" err="1" smtClean="0"/>
              <a:t>Elles</a:t>
            </a:r>
            <a:r>
              <a:rPr lang="en-GB" dirty="0" smtClean="0"/>
              <a:t>, S. &amp; Francis, </a:t>
            </a:r>
            <a:r>
              <a:rPr lang="en-GB" dirty="0" err="1" smtClean="0"/>
              <a:t>Ziad</a:t>
            </a:r>
            <a:r>
              <a:rPr lang="en-GB" dirty="0" smtClean="0"/>
              <a:t> &amp; </a:t>
            </a:r>
            <a:r>
              <a:rPr lang="en-GB" dirty="0" err="1" smtClean="0"/>
              <a:t>Grichine</a:t>
            </a:r>
            <a:r>
              <a:rPr lang="en-GB" dirty="0" smtClean="0"/>
              <a:t>, Vladimir &amp; </a:t>
            </a:r>
            <a:r>
              <a:rPr lang="en-GB" dirty="0" err="1" smtClean="0"/>
              <a:t>Ivantchenko</a:t>
            </a:r>
            <a:r>
              <a:rPr lang="en-GB" dirty="0" smtClean="0"/>
              <a:t>, A. &amp; </a:t>
            </a:r>
            <a:r>
              <a:rPr lang="en-GB" dirty="0" err="1" smtClean="0"/>
              <a:t>Jacquemier</a:t>
            </a:r>
            <a:r>
              <a:rPr lang="en-GB" dirty="0" smtClean="0"/>
              <a:t>, J. &amp; </a:t>
            </a:r>
            <a:r>
              <a:rPr lang="en-GB" dirty="0" err="1" smtClean="0"/>
              <a:t>Karamitros</a:t>
            </a:r>
            <a:r>
              <a:rPr lang="en-GB" dirty="0" smtClean="0"/>
              <a:t>, Mathieu &amp; </a:t>
            </a:r>
            <a:r>
              <a:rPr lang="en-GB" dirty="0" err="1" smtClean="0"/>
              <a:t>Maire</a:t>
            </a:r>
            <a:r>
              <a:rPr lang="en-GB" dirty="0" smtClean="0"/>
              <a:t>, M. &amp; </a:t>
            </a:r>
            <a:r>
              <a:rPr lang="en-GB" dirty="0" err="1" smtClean="0"/>
              <a:t>Mantero</a:t>
            </a:r>
            <a:r>
              <a:rPr lang="en-GB" dirty="0" smtClean="0"/>
              <a:t>, A. &amp; </a:t>
            </a:r>
            <a:r>
              <a:rPr lang="en-GB" dirty="0" err="1" smtClean="0"/>
              <a:t>Pandola</a:t>
            </a:r>
            <a:r>
              <a:rPr lang="en-GB" dirty="0" smtClean="0"/>
              <a:t>, Luciano &amp; </a:t>
            </a:r>
            <a:r>
              <a:rPr lang="en-GB" dirty="0" err="1" smtClean="0"/>
              <a:t>Raine</a:t>
            </a:r>
            <a:r>
              <a:rPr lang="en-GB" dirty="0" smtClean="0"/>
              <a:t>, M. &amp; Reis, Miguel &amp; </a:t>
            </a:r>
            <a:r>
              <a:rPr lang="en-GB" dirty="0" err="1" smtClean="0"/>
              <a:t>Santin</a:t>
            </a:r>
            <a:r>
              <a:rPr lang="en-GB" dirty="0" smtClean="0"/>
              <a:t>, Giovanni &amp; </a:t>
            </a:r>
            <a:r>
              <a:rPr lang="en-GB" dirty="0" err="1" smtClean="0"/>
              <a:t>Sawkey</a:t>
            </a:r>
            <a:r>
              <a:rPr lang="en-GB" dirty="0" smtClean="0"/>
              <a:t>, D. &amp; Yamashita, T.. (2014). Geant4 electromagnetic physics: improving simulation performance and accuracy. 03101. 10.1051/</a:t>
            </a:r>
            <a:r>
              <a:rPr lang="en-GB" dirty="0" err="1" smtClean="0"/>
              <a:t>snamc</a:t>
            </a:r>
            <a:r>
              <a:rPr lang="en-GB" dirty="0" smtClean="0"/>
              <a:t>/201403101.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070932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818904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necktie diagram shrinks to be impossibly</a:t>
            </a:r>
            <a:r>
              <a:rPr lang="en-AU" baseline="0" dirty="0" smtClean="0"/>
              <a:t> small, pretty much.</a:t>
            </a:r>
          </a:p>
          <a:p>
            <a:r>
              <a:rPr lang="en-AU" baseline="0" dirty="0" smtClean="0"/>
              <a:t>Here, we are talking about the </a:t>
            </a:r>
            <a:r>
              <a:rPr lang="en-AU" i="1" baseline="0" dirty="0" smtClean="0"/>
              <a:t>curse of dimensionality</a:t>
            </a:r>
            <a:r>
              <a:rPr lang="en-AU" i="0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675192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DB802A1B-2B32-4218-B23D-03DB01E2029A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37584363-4A19-4BD0-B108-9BF681B888D4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F323CB4-0925-4E43-AE0A-1179ADE361D2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E529965E-424F-4E6F-9743-FA236EDFDC91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2CEA69-B668-4660-9E75-359EE606912D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86FAD2-3696-4EDC-B085-099713ABE24C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72F8D5-B675-4726-ADD9-86E69D0BB0B6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5A6CEE-BFFA-4332-96FC-BF2891C6E9DF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C63A796F-0C80-4771-BD07-AF2B1F674B3E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9FB2E6A-FAE2-4566-BB6C-E7C2EC1B91D3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4F94DA72-00F1-42A9-9E31-82E02BA5D04B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F2CB5F45-BF22-412F-894D-B84D41B92519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775AE1D1-714D-4F48-9FB0-143C6A1C0D86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 sz="4000" b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32FB93-DED2-4A75-91D4-9CDFF4FB4116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22CD63-5AB3-4FE4-9540-E01B69466DCC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B1ACFA-5B96-4FE1-9893-B07538FDFC1D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FDE7E-A27C-482B-8A0B-532308F7E0CA}" type="datetime1">
              <a:rPr lang="en-AU" noProof="0" smtClean="0"/>
              <a:t>27/09/2022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C819DEE4-DD71-4AC1-9607-3CABBC63A44E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31EC5F79-1976-49D3-BEC8-0412157F65E2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80F8E051-D9F8-4FD2-95BE-9ABE8F24E33A}" type="datetime1">
              <a:rPr lang="en-AU" noProof="0" smtClean="0"/>
              <a:t>27/09/2022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2.png"/><Relationship Id="rId4" Type="http://schemas.openxmlformats.org/officeDocument/2006/relationships/image" Target="../media/image2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2.png"/><Relationship Id="rId4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8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3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7.jpeg"/><Relationship Id="rId4" Type="http://schemas.openxmlformats.org/officeDocument/2006/relationships/image" Target="../media/image3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Relationship Id="rId4" Type="http://schemas.microsoft.com/office/2007/relationships/hdphoto" Target="../media/hdphoto1.wdp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7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2.png"/><Relationship Id="rId4" Type="http://schemas.openxmlformats.org/officeDocument/2006/relationships/image" Target="../media/image51.jpeg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gif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7" Type="http://schemas.openxmlformats.org/officeDocument/2006/relationships/image" Target="../media/image400.png"/><Relationship Id="rId2" Type="http://schemas.openxmlformats.org/officeDocument/2006/relationships/image" Target="../media/image35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0.png"/><Relationship Id="rId5" Type="http://schemas.openxmlformats.org/officeDocument/2006/relationships/image" Target="../media/image380.png"/><Relationship Id="rId4" Type="http://schemas.openxmlformats.org/officeDocument/2006/relationships/image" Target="../media/image370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Subtitle 29"/>
          <p:cNvSpPr>
            <a:spLocks noGrp="1"/>
          </p:cNvSpPr>
          <p:nvPr>
            <p:ph type="subTitle" idx="1"/>
          </p:nvPr>
        </p:nvSpPr>
        <p:spPr>
          <a:xfrm>
            <a:off x="427087" y="1983431"/>
            <a:ext cx="7571285" cy="2272930"/>
          </a:xfrm>
        </p:spPr>
        <p:txBody>
          <a:bodyPr/>
          <a:lstStyle/>
          <a:p>
            <a:r>
              <a:rPr lang="en-GB" sz="4400" dirty="0">
                <a:solidFill>
                  <a:schemeClr val="tx1"/>
                </a:solidFill>
              </a:rPr>
              <a:t>Designing FFAs with Constant Tune for Particle Therapy</a:t>
            </a:r>
            <a:endParaRPr lang="en-GB" sz="3200" dirty="0">
              <a:solidFill>
                <a:schemeClr val="tx1"/>
              </a:solidFill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17"/>
          </p:nvPr>
        </p:nvSpPr>
        <p:spPr>
          <a:xfrm>
            <a:off x="438517" y="5125893"/>
            <a:ext cx="6648085" cy="1491957"/>
          </a:xfrm>
        </p:spPr>
        <p:txBody>
          <a:bodyPr>
            <a:noAutofit/>
          </a:bodyPr>
          <a:lstStyle/>
          <a:p>
            <a:r>
              <a:rPr lang="en-GB" sz="2000" dirty="0" smtClean="0">
                <a:solidFill>
                  <a:schemeClr val="tx1"/>
                </a:solidFill>
              </a:rPr>
              <a:t>Adam Steinberg </a:t>
            </a:r>
          </a:p>
          <a:p>
            <a:r>
              <a:rPr lang="en-GB" sz="2000" dirty="0" smtClean="0">
                <a:solidFill>
                  <a:srgbClr val="692B93"/>
                </a:solidFill>
              </a:rPr>
              <a:t>University of Manchester </a:t>
            </a:r>
            <a:r>
              <a:rPr lang="en-GB" sz="2000" dirty="0" smtClean="0">
                <a:solidFill>
                  <a:schemeClr val="tx1"/>
                </a:solidFill>
              </a:rPr>
              <a:t>&amp;</a:t>
            </a:r>
            <a:r>
              <a:rPr lang="en-GB" sz="2000" dirty="0" smtClean="0"/>
              <a:t> University of Melbourne</a:t>
            </a:r>
          </a:p>
          <a:p>
            <a:r>
              <a:rPr lang="en-AU" sz="2000" dirty="0" smtClean="0">
                <a:solidFill>
                  <a:schemeClr val="tx1"/>
                </a:solidFill>
              </a:rPr>
              <a:t>FFA’22</a:t>
            </a:r>
            <a:endParaRPr lang="en-GB" sz="2000" i="1" dirty="0">
              <a:solidFill>
                <a:schemeClr val="tx1"/>
              </a:solidFill>
            </a:endParaRPr>
          </a:p>
        </p:txBody>
      </p:sp>
      <p:sp>
        <p:nvSpPr>
          <p:cNvPr id="32" name="Text Placeholder 31"/>
          <p:cNvSpPr>
            <a:spLocks noGrp="1"/>
          </p:cNvSpPr>
          <p:nvPr>
            <p:ph type="body" sz="quarter" idx="16"/>
          </p:nvPr>
        </p:nvSpPr>
        <p:spPr>
          <a:xfrm>
            <a:off x="607255" y="4943306"/>
            <a:ext cx="288000" cy="10800"/>
          </a:xfrm>
          <a:solidFill>
            <a:schemeClr val="tx1"/>
          </a:solidFill>
        </p:spPr>
        <p:txBody>
          <a:bodyPr/>
          <a:lstStyle/>
          <a:p>
            <a:endParaRPr lang="en-GB"/>
          </a:p>
        </p:txBody>
      </p:sp>
      <p:grpSp>
        <p:nvGrpSpPr>
          <p:cNvPr id="31" name="Group 30"/>
          <p:cNvGrpSpPr/>
          <p:nvPr/>
        </p:nvGrpSpPr>
        <p:grpSpPr>
          <a:xfrm>
            <a:off x="7436410" y="4533384"/>
            <a:ext cx="4442395" cy="489600"/>
            <a:chOff x="1047751" y="1915135"/>
            <a:chExt cx="3866267" cy="1544148"/>
          </a:xfrm>
        </p:grpSpPr>
        <p:sp>
          <p:nvSpPr>
            <p:cNvPr id="34" name="Rounded Rectangle 33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084873" y="2013306"/>
              <a:ext cx="3811568" cy="1261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adam.steinberg@manchester.ac.uk</a:t>
              </a:r>
              <a:endParaRPr lang="en-GB" sz="20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433797" y="5230543"/>
            <a:ext cx="4442395" cy="492792"/>
            <a:chOff x="1047751" y="1915135"/>
            <a:chExt cx="3866267" cy="1554215"/>
          </a:xfrm>
        </p:grpSpPr>
        <p:sp>
          <p:nvSpPr>
            <p:cNvPr id="37" name="Rounded Rectangle 36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084873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@</a:t>
              </a:r>
              <a:r>
                <a:rPr lang="en-GB" sz="24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afsteinberg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3" name="Picture 4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9194" y="5325239"/>
            <a:ext cx="415619" cy="342062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1864" y="5321471"/>
            <a:ext cx="415619" cy="342062"/>
          </a:xfrm>
          <a:prstGeom prst="rect">
            <a:avLst/>
          </a:prstGeom>
        </p:spPr>
      </p:pic>
      <p:grpSp>
        <p:nvGrpSpPr>
          <p:cNvPr id="17" name="Group 16"/>
          <p:cNvGrpSpPr/>
          <p:nvPr/>
        </p:nvGrpSpPr>
        <p:grpSpPr>
          <a:xfrm>
            <a:off x="427087" y="476612"/>
            <a:ext cx="5940908" cy="1273080"/>
            <a:chOff x="1054443" y="4346213"/>
            <a:chExt cx="4349579" cy="823783"/>
          </a:xfrm>
        </p:grpSpPr>
        <p:sp>
          <p:nvSpPr>
            <p:cNvPr id="18" name="Rounded Rectangle 17"/>
            <p:cNvSpPr/>
            <p:nvPr userDrawn="1"/>
          </p:nvSpPr>
          <p:spPr>
            <a:xfrm>
              <a:off x="1054443" y="4346213"/>
              <a:ext cx="4349579" cy="823783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9" name="Picture 4" descr="CI_logo_small"/>
            <p:cNvPicPr>
              <a:picLocks noChangeAspect="1" noChangeArrowheads="1"/>
            </p:cNvPicPr>
            <p:nvPr userDrawn="1"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0643" y="4408167"/>
              <a:ext cx="1212787" cy="704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1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9368" y="4499242"/>
              <a:ext cx="1430349" cy="596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4" descr="The University of Melbourne - Course Seeker"/>
            <p:cNvPicPr>
              <a:picLocks noChangeAspect="1" noChangeArrowheads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9717" y="4574790"/>
              <a:ext cx="1483670" cy="4933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63" t="5449" r="23706" b="17165"/>
          <a:stretch/>
        </p:blipFill>
        <p:spPr>
          <a:xfrm>
            <a:off x="795130" y="2115324"/>
            <a:ext cx="3841793" cy="4239908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8664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32" t="4379" r="24221" b="17510"/>
          <a:stretch/>
        </p:blipFill>
        <p:spPr>
          <a:xfrm>
            <a:off x="795131" y="2496689"/>
            <a:ext cx="3605931" cy="3895854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889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4749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365" y="2509879"/>
            <a:ext cx="4131364" cy="413136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6598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365" y="2509879"/>
            <a:ext cx="4131364" cy="413136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478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365" y="2498960"/>
            <a:ext cx="4131364" cy="413136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059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6267" y="2716696"/>
            <a:ext cx="5218171" cy="391362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365" y="2498960"/>
            <a:ext cx="4131364" cy="413136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6789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6267" y="2716696"/>
            <a:ext cx="5218171" cy="391362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365" y="2498960"/>
            <a:ext cx="4131364" cy="413136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4829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Motivation: Finding </a:t>
            </a:r>
            <a:r>
              <a:rPr lang="en-AU" sz="3600" b="1" dirty="0" smtClean="0"/>
              <a:t>any</a:t>
            </a:r>
            <a:r>
              <a:rPr lang="en-AU" sz="3600" dirty="0" smtClean="0"/>
              <a:t> Solution is Impossible</a:t>
            </a:r>
            <a:endParaRPr lang="en-GB" sz="36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 rot="439121">
            <a:off x="8330307" y="253552"/>
            <a:ext cx="53066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dirty="0" smtClean="0">
                <a:solidFill>
                  <a:srgbClr val="FF0000"/>
                </a:solidFill>
              </a:rPr>
              <a:t>^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395695" y="-166576"/>
            <a:ext cx="1707354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sz="3600" i="1" dirty="0" smtClean="0">
                <a:solidFill>
                  <a:srgbClr val="FF0000"/>
                </a:solidFill>
              </a:rPr>
              <a:t>almost</a:t>
            </a:r>
            <a:endParaRPr lang="en-GB" sz="3600" i="1" dirty="0">
              <a:solidFill>
                <a:srgbClr val="FF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22764" y="1475730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3668485" y="1475730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a simple requirement: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stable orbits exist over whole energy range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365" y="2498960"/>
            <a:ext cx="4131364" cy="413136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03" t="3200" r="3140" b="9118"/>
          <a:stretch/>
        </p:blipFill>
        <p:spPr>
          <a:xfrm>
            <a:off x="757323" y="4259267"/>
            <a:ext cx="1230504" cy="209596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6267" y="2716696"/>
            <a:ext cx="5218171" cy="391362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13233" y="1811905"/>
            <a:ext cx="3052483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/>
          <p:cNvSpPr txBox="1"/>
          <p:nvPr/>
        </p:nvSpPr>
        <p:spPr>
          <a:xfrm>
            <a:off x="-161364" y="1811905"/>
            <a:ext cx="38035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Stable space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vanishingly small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8151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Constant Tunes</a:t>
            </a:r>
            <a:endParaRPr lang="en-GB" dirty="0"/>
          </a:p>
        </p:txBody>
      </p:sp>
      <p:sp>
        <p:nvSpPr>
          <p:cNvPr id="4" name="Snip Single Corner Rectangle 3"/>
          <p:cNvSpPr/>
          <p:nvPr/>
        </p:nvSpPr>
        <p:spPr>
          <a:xfrm>
            <a:off x="409421" y="1557391"/>
            <a:ext cx="1224307" cy="637169"/>
          </a:xfrm>
          <a:prstGeom prst="snip1Rect">
            <a:avLst>
              <a:gd name="adj" fmla="val 22407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/>
          <p:cNvSpPr txBox="1"/>
          <p:nvPr/>
        </p:nvSpPr>
        <p:spPr>
          <a:xfrm>
            <a:off x="421613" y="1557391"/>
            <a:ext cx="10414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Idea</a:t>
            </a:r>
            <a:endParaRPr lang="en-AU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09420" y="2006864"/>
            <a:ext cx="6026181" cy="33332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21613" y="2067009"/>
            <a:ext cx="59356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Constant </a:t>
            </a:r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integrated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focusing strength by adding nonlinear fields to each magnet</a:t>
            </a:r>
            <a:endParaRPr lang="en-AU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164588" y="2964810"/>
            <a:ext cx="3209283" cy="131971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2004364" y="2898006"/>
                <a:ext cx="3369507" cy="15454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AU" sz="3600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𝐾𝐿</m:t>
                      </m:r>
                      <m:r>
                        <a:rPr lang="en-AU" sz="3600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n-AU" sz="3600" b="0" i="1" smtClean="0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fPr>
                            <m:num>
                              <m: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𝜕</m:t>
                              </m:r>
                              <m: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𝐵</m:t>
                              </m:r>
                            </m:num>
                            <m:den>
                              <m: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𝜕</m:t>
                              </m:r>
                              <m: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𝑥</m:t>
                              </m:r>
                            </m:den>
                          </m:f>
                          <m:r>
                            <m:rPr>
                              <m:lit/>
                            </m:rPr>
                            <a:rPr lang="en-AU" sz="3600" i="1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/</m:t>
                          </m:r>
                          <m:f>
                            <m:fPr>
                              <m:ctrlP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fPr>
                            <m:num>
                              <m: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𝑃</m:t>
                              </m:r>
                            </m:num>
                            <m:den>
                              <m:r>
                                <a:rPr lang="en-AU" sz="3600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𝑞</m:t>
                              </m:r>
                            </m:den>
                          </m:f>
                        </m:e>
                      </m:nary>
                    </m:oMath>
                  </m:oMathPara>
                </a14:m>
                <a:endParaRPr lang="en-AU" sz="3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4364" y="2898006"/>
                <a:ext cx="3369507" cy="154542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409421" y="4415251"/>
                <a:ext cx="273611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AU" sz="3600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𝐵</m:t>
                      </m:r>
                      <m:r>
                        <a:rPr lang="en-AU" sz="3600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sSub>
                        <m:sSubPr>
                          <m:ctrlPr>
                            <a:rPr lang="en-AU" sz="3600" b="0" i="1" smtClean="0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lang="en-AU" sz="3600" b="0" i="1" smtClean="0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𝐵</m:t>
                          </m:r>
                        </m:e>
                        <m:sub>
                          <m:r>
                            <a:rPr lang="en-AU" sz="3600" b="0" i="1" smtClean="0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  <m:r>
                        <a:rPr lang="en-AU" sz="3600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+</m:t>
                      </m:r>
                      <m:r>
                        <a:rPr lang="en-AU" sz="3600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𝑔𝑥</m:t>
                      </m:r>
                    </m:oMath>
                  </m:oMathPara>
                </a14:m>
                <a:endParaRPr lang="en-AU" sz="3600" dirty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421" y="4415251"/>
                <a:ext cx="2736115" cy="6463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11"/>
              <p:cNvSpPr/>
              <p:nvPr/>
            </p:nvSpPr>
            <p:spPr>
              <a:xfrm>
                <a:off x="2953083" y="4415251"/>
                <a:ext cx="3577711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AU" sz="360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+</m:t>
                      </m:r>
                      <m:r>
                        <a:rPr lang="en-AU" sz="360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𝑠</m:t>
                      </m:r>
                      <m:sSup>
                        <m:sSupPr>
                          <m:ctrlPr>
                            <a:rPr lang="en-AU" sz="36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pPr>
                        <m:e>
                          <m:r>
                            <a:rPr lang="en-AU" sz="36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𝑥</m:t>
                          </m:r>
                        </m:e>
                        <m:sup>
                          <m:r>
                            <a:rPr lang="en-AU" sz="36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2</m:t>
                          </m:r>
                        </m:sup>
                      </m:sSup>
                      <m:r>
                        <a:rPr lang="en-AU" sz="36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+</m:t>
                      </m:r>
                      <m:r>
                        <a:rPr lang="en-AU" sz="36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𝑜</m:t>
                      </m:r>
                      <m:sSup>
                        <m:sSupPr>
                          <m:ctrlPr>
                            <a:rPr lang="en-AU" sz="36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pPr>
                        <m:e>
                          <m:r>
                            <a:rPr lang="en-AU" sz="36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𝑥</m:t>
                          </m:r>
                        </m:e>
                        <m:sup>
                          <m:r>
                            <a:rPr lang="en-AU" sz="36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3</m:t>
                          </m:r>
                        </m:sup>
                      </m:sSup>
                      <m:r>
                        <a:rPr lang="en-AU" sz="36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+…</m:t>
                      </m:r>
                    </m:oMath>
                  </m:oMathPara>
                </a14:m>
                <a:endParaRPr lang="en-GB" sz="3600" dirty="0"/>
              </a:p>
            </p:txBody>
          </p:sp>
        </mc:Choice>
        <mc:Fallback xmlns="">
          <p:sp>
            <p:nvSpPr>
              <p:cNvPr id="12" name="Rectangle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3083" y="4415251"/>
                <a:ext cx="3577711" cy="64633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Box 12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7654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  <p:bldP spid="7" grpId="0"/>
      <p:bldP spid="8" grpId="0" animBg="1"/>
      <p:bldP spid="9" grpId="0"/>
      <p:bldP spid="11" grpId="0"/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Subtitle 29"/>
          <p:cNvSpPr>
            <a:spLocks noGrp="1"/>
          </p:cNvSpPr>
          <p:nvPr>
            <p:ph type="subTitle" idx="1"/>
          </p:nvPr>
        </p:nvSpPr>
        <p:spPr>
          <a:xfrm>
            <a:off x="427087" y="1983431"/>
            <a:ext cx="7571285" cy="2272930"/>
          </a:xfrm>
        </p:spPr>
        <p:txBody>
          <a:bodyPr/>
          <a:lstStyle/>
          <a:p>
            <a:r>
              <a:rPr lang="en-GB" sz="4400" dirty="0">
                <a:solidFill>
                  <a:schemeClr val="tx1"/>
                </a:solidFill>
              </a:rPr>
              <a:t>Designing FFAs </a:t>
            </a:r>
            <a:r>
              <a:rPr lang="en-GB" sz="4400" strike="sngStrike" dirty="0">
                <a:solidFill>
                  <a:schemeClr val="tx1"/>
                </a:solidFill>
              </a:rPr>
              <a:t>with Constant Tune </a:t>
            </a:r>
            <a:r>
              <a:rPr lang="en-GB" sz="4400" dirty="0">
                <a:solidFill>
                  <a:schemeClr val="tx1"/>
                </a:solidFill>
              </a:rPr>
              <a:t>for Particle Therapy</a:t>
            </a:r>
            <a:endParaRPr lang="en-GB" sz="3200" dirty="0">
              <a:solidFill>
                <a:schemeClr val="tx1"/>
              </a:solidFill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17"/>
          </p:nvPr>
        </p:nvSpPr>
        <p:spPr>
          <a:xfrm>
            <a:off x="438517" y="5125893"/>
            <a:ext cx="6648085" cy="1491957"/>
          </a:xfrm>
        </p:spPr>
        <p:txBody>
          <a:bodyPr>
            <a:noAutofit/>
          </a:bodyPr>
          <a:lstStyle/>
          <a:p>
            <a:r>
              <a:rPr lang="en-GB" sz="2000" dirty="0" smtClean="0">
                <a:solidFill>
                  <a:schemeClr val="tx1"/>
                </a:solidFill>
              </a:rPr>
              <a:t>Adam Steinberg </a:t>
            </a:r>
          </a:p>
          <a:p>
            <a:r>
              <a:rPr lang="en-GB" sz="2000" dirty="0" smtClean="0">
                <a:solidFill>
                  <a:srgbClr val="692B93"/>
                </a:solidFill>
              </a:rPr>
              <a:t>University of Manchester </a:t>
            </a:r>
            <a:r>
              <a:rPr lang="en-GB" sz="2000" dirty="0" smtClean="0">
                <a:solidFill>
                  <a:schemeClr val="tx1"/>
                </a:solidFill>
              </a:rPr>
              <a:t>&amp;</a:t>
            </a:r>
            <a:r>
              <a:rPr lang="en-GB" sz="2000" dirty="0" smtClean="0"/>
              <a:t> University of Melbourne</a:t>
            </a:r>
          </a:p>
          <a:p>
            <a:r>
              <a:rPr lang="en-AU" sz="2000" dirty="0" smtClean="0">
                <a:solidFill>
                  <a:schemeClr val="tx1"/>
                </a:solidFill>
              </a:rPr>
              <a:t>FFA’22</a:t>
            </a:r>
            <a:endParaRPr lang="en-GB" sz="2000" i="1" dirty="0">
              <a:solidFill>
                <a:schemeClr val="tx1"/>
              </a:solidFill>
            </a:endParaRPr>
          </a:p>
        </p:txBody>
      </p:sp>
      <p:sp>
        <p:nvSpPr>
          <p:cNvPr id="32" name="Text Placeholder 31"/>
          <p:cNvSpPr>
            <a:spLocks noGrp="1"/>
          </p:cNvSpPr>
          <p:nvPr>
            <p:ph type="body" sz="quarter" idx="16"/>
          </p:nvPr>
        </p:nvSpPr>
        <p:spPr>
          <a:xfrm>
            <a:off x="607255" y="4943306"/>
            <a:ext cx="288000" cy="10800"/>
          </a:xfrm>
          <a:solidFill>
            <a:schemeClr val="tx1"/>
          </a:solidFill>
        </p:spPr>
        <p:txBody>
          <a:bodyPr/>
          <a:lstStyle/>
          <a:p>
            <a:endParaRPr lang="en-GB"/>
          </a:p>
        </p:txBody>
      </p:sp>
      <p:grpSp>
        <p:nvGrpSpPr>
          <p:cNvPr id="31" name="Group 30"/>
          <p:cNvGrpSpPr/>
          <p:nvPr/>
        </p:nvGrpSpPr>
        <p:grpSpPr>
          <a:xfrm>
            <a:off x="7436410" y="4533384"/>
            <a:ext cx="4442395" cy="489600"/>
            <a:chOff x="1047751" y="1915135"/>
            <a:chExt cx="3866267" cy="1544148"/>
          </a:xfrm>
        </p:grpSpPr>
        <p:sp>
          <p:nvSpPr>
            <p:cNvPr id="34" name="Rounded Rectangle 33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084873" y="2013306"/>
              <a:ext cx="3811568" cy="1261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adam.steinberg@manchester.ac.uk</a:t>
              </a:r>
              <a:endParaRPr lang="en-GB" sz="20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433797" y="5230543"/>
            <a:ext cx="4442395" cy="492792"/>
            <a:chOff x="1047751" y="1915135"/>
            <a:chExt cx="3866267" cy="1554215"/>
          </a:xfrm>
        </p:grpSpPr>
        <p:sp>
          <p:nvSpPr>
            <p:cNvPr id="37" name="Rounded Rectangle 36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084873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@</a:t>
              </a:r>
              <a:r>
                <a:rPr lang="en-GB" sz="24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afsteinberg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3" name="Picture 4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9194" y="5325239"/>
            <a:ext cx="415619" cy="342062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1864" y="5321471"/>
            <a:ext cx="415619" cy="342062"/>
          </a:xfrm>
          <a:prstGeom prst="rect">
            <a:avLst/>
          </a:prstGeom>
        </p:spPr>
      </p:pic>
      <p:grpSp>
        <p:nvGrpSpPr>
          <p:cNvPr id="17" name="Group 16"/>
          <p:cNvGrpSpPr/>
          <p:nvPr/>
        </p:nvGrpSpPr>
        <p:grpSpPr>
          <a:xfrm>
            <a:off x="427087" y="476612"/>
            <a:ext cx="5940908" cy="1273080"/>
            <a:chOff x="1054443" y="4346213"/>
            <a:chExt cx="4349579" cy="823783"/>
          </a:xfrm>
        </p:grpSpPr>
        <p:sp>
          <p:nvSpPr>
            <p:cNvPr id="18" name="Rounded Rectangle 17"/>
            <p:cNvSpPr/>
            <p:nvPr userDrawn="1"/>
          </p:nvSpPr>
          <p:spPr>
            <a:xfrm>
              <a:off x="1054443" y="4346213"/>
              <a:ext cx="4349579" cy="823783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9" name="Picture 4" descr="CI_logo_small"/>
            <p:cNvPicPr>
              <a:picLocks noChangeAspect="1" noChangeArrowheads="1"/>
            </p:cNvPicPr>
            <p:nvPr userDrawn="1"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0643" y="4408167"/>
              <a:ext cx="1212787" cy="704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1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9368" y="4499242"/>
              <a:ext cx="1430349" cy="596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4" descr="The University of Melbourne - Course Seeker"/>
            <p:cNvPicPr>
              <a:picLocks noChangeAspect="1" noChangeArrowheads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9717" y="4574790"/>
              <a:ext cx="1483670" cy="4933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861538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Constant Tunes</a:t>
            </a:r>
            <a:endParaRPr lang="en-GB" dirty="0"/>
          </a:p>
        </p:txBody>
      </p:sp>
      <p:sp>
        <p:nvSpPr>
          <p:cNvPr id="4" name="Snip Single Corner Rectangle 3"/>
          <p:cNvSpPr/>
          <p:nvPr/>
        </p:nvSpPr>
        <p:spPr>
          <a:xfrm>
            <a:off x="409421" y="1557391"/>
            <a:ext cx="1311198" cy="637169"/>
          </a:xfrm>
          <a:prstGeom prst="snip1Rect">
            <a:avLst>
              <a:gd name="adj" fmla="val 22407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/>
          <p:cNvSpPr txBox="1"/>
          <p:nvPr/>
        </p:nvSpPr>
        <p:spPr>
          <a:xfrm>
            <a:off x="421613" y="1557391"/>
            <a:ext cx="12990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Method</a:t>
            </a:r>
            <a:endParaRPr lang="en-AU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09420" y="2006864"/>
            <a:ext cx="8114094" cy="174486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21612" y="2067009"/>
            <a:ext cx="75249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Begin with a stable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linear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lattice (FODO cell)</a:t>
            </a:r>
            <a:endParaRPr lang="en-AU" sz="2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Set working point by adding nonlinearity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manually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focusing strength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variation</a:t>
            </a:r>
            <a:endParaRPr lang="en-AU" sz="2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residual tune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variation</a:t>
            </a:r>
            <a:endParaRPr lang="en-A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681254" y="4234501"/>
            <a:ext cx="4278884" cy="2211190"/>
          </a:xfrm>
          <a:prstGeom prst="roundRect">
            <a:avLst>
              <a:gd name="adj" fmla="val 1014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8145" y="4387295"/>
            <a:ext cx="4127203" cy="1946675"/>
          </a:xfrm>
          <a:prstGeom prst="rect">
            <a:avLst/>
          </a:prstGeom>
        </p:spPr>
      </p:pic>
      <p:sp>
        <p:nvSpPr>
          <p:cNvPr id="14" name="Down Arrow 13"/>
          <p:cNvSpPr/>
          <p:nvPr/>
        </p:nvSpPr>
        <p:spPr>
          <a:xfrm rot="16200000">
            <a:off x="5891952" y="4713270"/>
            <a:ext cx="529634" cy="1253651"/>
          </a:xfrm>
          <a:prstGeom prst="downArrow">
            <a:avLst/>
          </a:pr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ounded Rectangle 14"/>
          <p:cNvSpPr/>
          <p:nvPr/>
        </p:nvSpPr>
        <p:spPr>
          <a:xfrm>
            <a:off x="7161188" y="4234501"/>
            <a:ext cx="4306240" cy="2211190"/>
          </a:xfrm>
          <a:prstGeom prst="roundRect">
            <a:avLst>
              <a:gd name="adj" fmla="val 1014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4"/>
          <a:srcRect b="569"/>
          <a:stretch/>
        </p:blipFill>
        <p:spPr>
          <a:xfrm>
            <a:off x="7284405" y="4415799"/>
            <a:ext cx="4048355" cy="1897329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364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  <p:bldP spid="7" grpId="0"/>
      <p:bldP spid="10" grpId="0" animBg="1"/>
      <p:bldP spid="14" grpId="0" animBg="1"/>
      <p:bldP spid="1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Constant Tunes</a:t>
            </a:r>
            <a:endParaRPr lang="en-GB" dirty="0"/>
          </a:p>
        </p:txBody>
      </p:sp>
      <p:sp>
        <p:nvSpPr>
          <p:cNvPr id="4" name="Rounded Rectangle 3"/>
          <p:cNvSpPr/>
          <p:nvPr/>
        </p:nvSpPr>
        <p:spPr>
          <a:xfrm>
            <a:off x="145535" y="1749424"/>
            <a:ext cx="5772665" cy="2974975"/>
          </a:xfrm>
          <a:prstGeom prst="roundRect">
            <a:avLst>
              <a:gd name="adj" fmla="val 4016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t="60485" b="123"/>
          <a:stretch/>
        </p:blipFill>
        <p:spPr>
          <a:xfrm>
            <a:off x="282044" y="2159000"/>
            <a:ext cx="5529085" cy="2362311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6244426" y="1749424"/>
            <a:ext cx="5772665" cy="2974975"/>
          </a:xfrm>
          <a:prstGeom prst="roundRect">
            <a:avLst>
              <a:gd name="adj" fmla="val 4016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b="69283"/>
          <a:stretch/>
        </p:blipFill>
        <p:spPr>
          <a:xfrm>
            <a:off x="6466936" y="2132249"/>
            <a:ext cx="5480930" cy="184204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18270" t="88602" b="123"/>
          <a:stretch/>
        </p:blipFill>
        <p:spPr>
          <a:xfrm>
            <a:off x="7472240" y="3920598"/>
            <a:ext cx="4479600" cy="676119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8679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Constant Tunes: Error Study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157" y="1426428"/>
            <a:ext cx="6540901" cy="503146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7893425" y="2672517"/>
            <a:ext cx="3454824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7419824" y="2672517"/>
            <a:ext cx="43049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Working point is robust against magnet errors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7691720" y="5209588"/>
            <a:ext cx="3765174" cy="46166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7419824" y="5182694"/>
            <a:ext cx="43049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Could be optimised further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3226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Constant Tunes: Conclusions </a:t>
            </a:r>
            <a:r>
              <a:rPr lang="en-AU" i="1" dirty="0" smtClean="0"/>
              <a:t>so Far</a:t>
            </a:r>
            <a:endParaRPr lang="en-GB" i="1" dirty="0"/>
          </a:p>
        </p:txBody>
      </p:sp>
      <p:sp>
        <p:nvSpPr>
          <p:cNvPr id="4" name="Rounded Rectangle 3"/>
          <p:cNvSpPr/>
          <p:nvPr/>
        </p:nvSpPr>
        <p:spPr>
          <a:xfrm>
            <a:off x="923455" y="1864074"/>
            <a:ext cx="6232087" cy="83099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/>
          <p:cNvSpPr txBox="1"/>
          <p:nvPr/>
        </p:nvSpPr>
        <p:spPr>
          <a:xfrm>
            <a:off x="938161" y="1850013"/>
            <a:ext cx="62173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Of all the possible lattices, vanishingly few are stable: the search must be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narrowed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938160" y="3260850"/>
            <a:ext cx="6217381" cy="85957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952865" y="3274912"/>
            <a:ext cx="6202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In lattices with approximately constant focusing, tune variation can be reduced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952865" y="4726468"/>
            <a:ext cx="6202673" cy="85957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967570" y="4740530"/>
            <a:ext cx="61879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Dynamics of these lattices are constrained, but more freedom than in scaling FFAs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2298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  <p:bldP spid="7" grpId="0"/>
      <p:bldP spid="8" grpId="0" animBg="1"/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FFAs: an </a:t>
            </a:r>
            <a:r>
              <a:rPr lang="en-AU" i="1" dirty="0" smtClean="0"/>
              <a:t>Enabling Technology</a:t>
            </a:r>
            <a:endParaRPr lang="en-GB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8" t="2646" r="19800" b="11552"/>
          <a:stretch/>
        </p:blipFill>
        <p:spPr>
          <a:xfrm>
            <a:off x="9530509" y="4033659"/>
            <a:ext cx="2127564" cy="2506275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>
          <a:xfrm>
            <a:off x="1073127" y="1596759"/>
            <a:ext cx="7358944" cy="128894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1073128" y="1596759"/>
            <a:ext cx="72178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Fixed Field Accelerators are good for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Rapid energy variation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Ease of ion switching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038732" y="3343130"/>
            <a:ext cx="7393339" cy="128894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1071390" y="3332244"/>
            <a:ext cx="721989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FFA challenges include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Phase space matching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Avoiding resonances while accelerating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1071390" y="4979113"/>
            <a:ext cx="7363071" cy="128894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/>
          <p:cNvSpPr txBox="1"/>
          <p:nvPr/>
        </p:nvSpPr>
        <p:spPr>
          <a:xfrm>
            <a:off x="1073526" y="5000395"/>
            <a:ext cx="7360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the future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An FFA beamline could deliver novel treatments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technology demonstrator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must be constructed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574538" y="1520420"/>
            <a:ext cx="3026912" cy="2730567"/>
            <a:chOff x="8288788" y="1596759"/>
            <a:chExt cx="3736180" cy="3781334"/>
          </a:xfrm>
        </p:grpSpPr>
        <p:sp>
          <p:nvSpPr>
            <p:cNvPr id="12" name="Freeform 11"/>
            <p:cNvSpPr/>
            <p:nvPr/>
          </p:nvSpPr>
          <p:spPr>
            <a:xfrm>
              <a:off x="8424968" y="2534628"/>
              <a:ext cx="3410636" cy="2001109"/>
            </a:xfrm>
            <a:custGeom>
              <a:avLst/>
              <a:gdLst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8041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3469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80410 w 3280410"/>
                <a:gd name="connsiteY17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80410 w 3280410"/>
                <a:gd name="connsiteY16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80410 w 3280410"/>
                <a:gd name="connsiteY15" fmla="*/ 1943332 h 194333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3182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6611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2810 h 1932860"/>
                <a:gd name="connsiteX1" fmla="*/ 434340 w 3234690"/>
                <a:gd name="connsiteY1" fmla="*/ 1544240 h 1932860"/>
                <a:gd name="connsiteX2" fmla="*/ 880110 w 3234690"/>
                <a:gd name="connsiteY2" fmla="*/ 1509950 h 1932860"/>
                <a:gd name="connsiteX3" fmla="*/ 1268730 w 3234690"/>
                <a:gd name="connsiteY3" fmla="*/ 1464230 h 1932860"/>
                <a:gd name="connsiteX4" fmla="*/ 1771650 w 3234690"/>
                <a:gd name="connsiteY4" fmla="*/ 1407080 h 1932860"/>
                <a:gd name="connsiteX5" fmla="*/ 2366010 w 3234690"/>
                <a:gd name="connsiteY5" fmla="*/ 1281350 h 1932860"/>
                <a:gd name="connsiteX6" fmla="*/ 2686050 w 3234690"/>
                <a:gd name="connsiteY6" fmla="*/ 1121330 h 1932860"/>
                <a:gd name="connsiteX7" fmla="*/ 2857500 w 3234690"/>
                <a:gd name="connsiteY7" fmla="*/ 915590 h 1932860"/>
                <a:gd name="connsiteX8" fmla="*/ 2960370 w 3234690"/>
                <a:gd name="connsiteY8" fmla="*/ 732710 h 1932860"/>
                <a:gd name="connsiteX9" fmla="*/ 3040380 w 3234690"/>
                <a:gd name="connsiteY9" fmla="*/ 492680 h 1932860"/>
                <a:gd name="connsiteX10" fmla="*/ 3097530 w 3234690"/>
                <a:gd name="connsiteY10" fmla="*/ 241220 h 1932860"/>
                <a:gd name="connsiteX11" fmla="*/ 3108960 w 3234690"/>
                <a:gd name="connsiteY11" fmla="*/ 81200 h 1932860"/>
                <a:gd name="connsiteX12" fmla="*/ 3166110 w 3234690"/>
                <a:gd name="connsiteY12" fmla="*/ 1190 h 1932860"/>
                <a:gd name="connsiteX13" fmla="*/ 3177540 w 3234690"/>
                <a:gd name="connsiteY13" fmla="*/ 138350 h 1932860"/>
                <a:gd name="connsiteX14" fmla="*/ 3200400 w 3234690"/>
                <a:gd name="connsiteY14" fmla="*/ 515540 h 1932860"/>
                <a:gd name="connsiteX15" fmla="*/ 3234690 w 3234690"/>
                <a:gd name="connsiteY15" fmla="*/ 1932860 h 1932860"/>
                <a:gd name="connsiteX0" fmla="*/ 0 w 3234690"/>
                <a:gd name="connsiteY0" fmla="*/ 1561038 h 1961088"/>
                <a:gd name="connsiteX1" fmla="*/ 434340 w 3234690"/>
                <a:gd name="connsiteY1" fmla="*/ 1572468 h 1961088"/>
                <a:gd name="connsiteX2" fmla="*/ 880110 w 3234690"/>
                <a:gd name="connsiteY2" fmla="*/ 1538178 h 1961088"/>
                <a:gd name="connsiteX3" fmla="*/ 1268730 w 3234690"/>
                <a:gd name="connsiteY3" fmla="*/ 1492458 h 1961088"/>
                <a:gd name="connsiteX4" fmla="*/ 1771650 w 3234690"/>
                <a:gd name="connsiteY4" fmla="*/ 1435308 h 1961088"/>
                <a:gd name="connsiteX5" fmla="*/ 2366010 w 3234690"/>
                <a:gd name="connsiteY5" fmla="*/ 1309578 h 1961088"/>
                <a:gd name="connsiteX6" fmla="*/ 2686050 w 3234690"/>
                <a:gd name="connsiteY6" fmla="*/ 1149558 h 1961088"/>
                <a:gd name="connsiteX7" fmla="*/ 2857500 w 3234690"/>
                <a:gd name="connsiteY7" fmla="*/ 943818 h 1961088"/>
                <a:gd name="connsiteX8" fmla="*/ 2960370 w 3234690"/>
                <a:gd name="connsiteY8" fmla="*/ 760938 h 1961088"/>
                <a:gd name="connsiteX9" fmla="*/ 3040380 w 3234690"/>
                <a:gd name="connsiteY9" fmla="*/ 520908 h 1961088"/>
                <a:gd name="connsiteX10" fmla="*/ 3097530 w 3234690"/>
                <a:gd name="connsiteY10" fmla="*/ 269448 h 1961088"/>
                <a:gd name="connsiteX11" fmla="*/ 3108960 w 3234690"/>
                <a:gd name="connsiteY11" fmla="*/ 109428 h 1961088"/>
                <a:gd name="connsiteX12" fmla="*/ 3154204 w 3234690"/>
                <a:gd name="connsiteY12" fmla="*/ 843 h 1961088"/>
                <a:gd name="connsiteX13" fmla="*/ 3177540 w 3234690"/>
                <a:gd name="connsiteY13" fmla="*/ 166578 h 1961088"/>
                <a:gd name="connsiteX14" fmla="*/ 3200400 w 3234690"/>
                <a:gd name="connsiteY14" fmla="*/ 543768 h 1961088"/>
                <a:gd name="connsiteX15" fmla="*/ 3234690 w 3234690"/>
                <a:gd name="connsiteY15" fmla="*/ 1961088 h 1961088"/>
                <a:gd name="connsiteX0" fmla="*/ 0 w 3234690"/>
                <a:gd name="connsiteY0" fmla="*/ 1560675 h 1960725"/>
                <a:gd name="connsiteX1" fmla="*/ 434340 w 3234690"/>
                <a:gd name="connsiteY1" fmla="*/ 1572105 h 1960725"/>
                <a:gd name="connsiteX2" fmla="*/ 880110 w 3234690"/>
                <a:gd name="connsiteY2" fmla="*/ 1537815 h 1960725"/>
                <a:gd name="connsiteX3" fmla="*/ 1268730 w 3234690"/>
                <a:gd name="connsiteY3" fmla="*/ 1492095 h 1960725"/>
                <a:gd name="connsiteX4" fmla="*/ 1771650 w 3234690"/>
                <a:gd name="connsiteY4" fmla="*/ 1434945 h 1960725"/>
                <a:gd name="connsiteX5" fmla="*/ 2366010 w 3234690"/>
                <a:gd name="connsiteY5" fmla="*/ 1309215 h 1960725"/>
                <a:gd name="connsiteX6" fmla="*/ 2686050 w 3234690"/>
                <a:gd name="connsiteY6" fmla="*/ 1149195 h 1960725"/>
                <a:gd name="connsiteX7" fmla="*/ 2857500 w 3234690"/>
                <a:gd name="connsiteY7" fmla="*/ 943455 h 1960725"/>
                <a:gd name="connsiteX8" fmla="*/ 2960370 w 3234690"/>
                <a:gd name="connsiteY8" fmla="*/ 760575 h 1960725"/>
                <a:gd name="connsiteX9" fmla="*/ 3040380 w 3234690"/>
                <a:gd name="connsiteY9" fmla="*/ 520545 h 1960725"/>
                <a:gd name="connsiteX10" fmla="*/ 3097530 w 3234690"/>
                <a:gd name="connsiteY10" fmla="*/ 269085 h 1960725"/>
                <a:gd name="connsiteX11" fmla="*/ 3120866 w 3234690"/>
                <a:gd name="connsiteY11" fmla="*/ 120971 h 1960725"/>
                <a:gd name="connsiteX12" fmla="*/ 3154204 w 3234690"/>
                <a:gd name="connsiteY12" fmla="*/ 480 h 1960725"/>
                <a:gd name="connsiteX13" fmla="*/ 3177540 w 3234690"/>
                <a:gd name="connsiteY13" fmla="*/ 166215 h 1960725"/>
                <a:gd name="connsiteX14" fmla="*/ 3200400 w 3234690"/>
                <a:gd name="connsiteY14" fmla="*/ 543405 h 1960725"/>
                <a:gd name="connsiteX15" fmla="*/ 3234690 w 3234690"/>
                <a:gd name="connsiteY15" fmla="*/ 1960725 h 1960725"/>
                <a:gd name="connsiteX0" fmla="*/ 0 w 3234690"/>
                <a:gd name="connsiteY0" fmla="*/ 1574906 h 1974956"/>
                <a:gd name="connsiteX1" fmla="*/ 434340 w 3234690"/>
                <a:gd name="connsiteY1" fmla="*/ 1586336 h 1974956"/>
                <a:gd name="connsiteX2" fmla="*/ 880110 w 3234690"/>
                <a:gd name="connsiteY2" fmla="*/ 1552046 h 1974956"/>
                <a:gd name="connsiteX3" fmla="*/ 1268730 w 3234690"/>
                <a:gd name="connsiteY3" fmla="*/ 1506326 h 1974956"/>
                <a:gd name="connsiteX4" fmla="*/ 1771650 w 3234690"/>
                <a:gd name="connsiteY4" fmla="*/ 1449176 h 1974956"/>
                <a:gd name="connsiteX5" fmla="*/ 2366010 w 3234690"/>
                <a:gd name="connsiteY5" fmla="*/ 1323446 h 1974956"/>
                <a:gd name="connsiteX6" fmla="*/ 2686050 w 3234690"/>
                <a:gd name="connsiteY6" fmla="*/ 1163426 h 1974956"/>
                <a:gd name="connsiteX7" fmla="*/ 2857500 w 3234690"/>
                <a:gd name="connsiteY7" fmla="*/ 957686 h 1974956"/>
                <a:gd name="connsiteX8" fmla="*/ 2960370 w 3234690"/>
                <a:gd name="connsiteY8" fmla="*/ 774806 h 1974956"/>
                <a:gd name="connsiteX9" fmla="*/ 3040380 w 3234690"/>
                <a:gd name="connsiteY9" fmla="*/ 534776 h 1974956"/>
                <a:gd name="connsiteX10" fmla="*/ 3097530 w 3234690"/>
                <a:gd name="connsiteY10" fmla="*/ 283316 h 1974956"/>
                <a:gd name="connsiteX11" fmla="*/ 3120866 w 3234690"/>
                <a:gd name="connsiteY11" fmla="*/ 135202 h 1974956"/>
                <a:gd name="connsiteX12" fmla="*/ 3158967 w 3234690"/>
                <a:gd name="connsiteY12" fmla="*/ 423 h 1974956"/>
                <a:gd name="connsiteX13" fmla="*/ 3177540 w 3234690"/>
                <a:gd name="connsiteY13" fmla="*/ 180446 h 1974956"/>
                <a:gd name="connsiteX14" fmla="*/ 3200400 w 3234690"/>
                <a:gd name="connsiteY14" fmla="*/ 557636 h 1974956"/>
                <a:gd name="connsiteX15" fmla="*/ 3234690 w 3234690"/>
                <a:gd name="connsiteY15" fmla="*/ 1974956 h 1974956"/>
                <a:gd name="connsiteX0" fmla="*/ 0 w 3234690"/>
                <a:gd name="connsiteY0" fmla="*/ 1601023 h 2001073"/>
                <a:gd name="connsiteX1" fmla="*/ 434340 w 3234690"/>
                <a:gd name="connsiteY1" fmla="*/ 1612453 h 2001073"/>
                <a:gd name="connsiteX2" fmla="*/ 880110 w 3234690"/>
                <a:gd name="connsiteY2" fmla="*/ 1578163 h 2001073"/>
                <a:gd name="connsiteX3" fmla="*/ 1268730 w 3234690"/>
                <a:gd name="connsiteY3" fmla="*/ 1532443 h 2001073"/>
                <a:gd name="connsiteX4" fmla="*/ 1771650 w 3234690"/>
                <a:gd name="connsiteY4" fmla="*/ 1475293 h 2001073"/>
                <a:gd name="connsiteX5" fmla="*/ 2366010 w 3234690"/>
                <a:gd name="connsiteY5" fmla="*/ 1349563 h 2001073"/>
                <a:gd name="connsiteX6" fmla="*/ 2686050 w 3234690"/>
                <a:gd name="connsiteY6" fmla="*/ 1189543 h 2001073"/>
                <a:gd name="connsiteX7" fmla="*/ 2857500 w 3234690"/>
                <a:gd name="connsiteY7" fmla="*/ 983803 h 2001073"/>
                <a:gd name="connsiteX8" fmla="*/ 2960370 w 3234690"/>
                <a:gd name="connsiteY8" fmla="*/ 800923 h 2001073"/>
                <a:gd name="connsiteX9" fmla="*/ 3040380 w 3234690"/>
                <a:gd name="connsiteY9" fmla="*/ 560893 h 2001073"/>
                <a:gd name="connsiteX10" fmla="*/ 3097530 w 3234690"/>
                <a:gd name="connsiteY10" fmla="*/ 309433 h 2001073"/>
                <a:gd name="connsiteX11" fmla="*/ 3120866 w 3234690"/>
                <a:gd name="connsiteY11" fmla="*/ 161319 h 2001073"/>
                <a:gd name="connsiteX12" fmla="*/ 3166111 w 3234690"/>
                <a:gd name="connsiteY12" fmla="*/ 347 h 2001073"/>
                <a:gd name="connsiteX13" fmla="*/ 3177540 w 3234690"/>
                <a:gd name="connsiteY13" fmla="*/ 206563 h 2001073"/>
                <a:gd name="connsiteX14" fmla="*/ 3200400 w 3234690"/>
                <a:gd name="connsiteY14" fmla="*/ 583753 h 2001073"/>
                <a:gd name="connsiteX15" fmla="*/ 3234690 w 3234690"/>
                <a:gd name="connsiteY15" fmla="*/ 2001073 h 2001073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200400 w 3234690"/>
                <a:gd name="connsiteY14" fmla="*/ 583789 h 2001109"/>
                <a:gd name="connsiteX15" fmla="*/ 3234690 w 3234690"/>
                <a:gd name="connsiteY15" fmla="*/ 2001109 h 2001109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195638 w 3234690"/>
                <a:gd name="connsiteY14" fmla="*/ 590932 h 2001109"/>
                <a:gd name="connsiteX15" fmla="*/ 3234690 w 32346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994410 w 3348990"/>
                <a:gd name="connsiteY2" fmla="*/ 1578199 h 2001109"/>
                <a:gd name="connsiteX3" fmla="*/ 1383030 w 3348990"/>
                <a:gd name="connsiteY3" fmla="*/ 15324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48990" h="2001109">
                  <a:moveTo>
                    <a:pt x="0" y="1620109"/>
                  </a:moveTo>
                  <a:cubicBezTo>
                    <a:pt x="143827" y="1627729"/>
                    <a:pt x="382905" y="1619474"/>
                    <a:pt x="548640" y="1612489"/>
                  </a:cubicBezTo>
                  <a:cubicBezTo>
                    <a:pt x="714375" y="1605504"/>
                    <a:pt x="855345" y="1591534"/>
                    <a:pt x="994410" y="1578199"/>
                  </a:cubicBezTo>
                  <a:cubicBezTo>
                    <a:pt x="1133475" y="1564864"/>
                    <a:pt x="1383030" y="1532479"/>
                    <a:pt x="1383030" y="1532479"/>
                  </a:cubicBezTo>
                  <a:cubicBezTo>
                    <a:pt x="1531620" y="1515334"/>
                    <a:pt x="1703070" y="1505809"/>
                    <a:pt x="1885950" y="1475329"/>
                  </a:cubicBezTo>
                  <a:cubicBezTo>
                    <a:pt x="2068830" y="1444849"/>
                    <a:pt x="2327910" y="1397224"/>
                    <a:pt x="2480310" y="1349599"/>
                  </a:cubicBezTo>
                  <a:cubicBezTo>
                    <a:pt x="2632710" y="1301974"/>
                    <a:pt x="2718435" y="1250539"/>
                    <a:pt x="2800350" y="1189579"/>
                  </a:cubicBezTo>
                  <a:cubicBezTo>
                    <a:pt x="2882265" y="1128619"/>
                    <a:pt x="2926080" y="1048609"/>
                    <a:pt x="2971800" y="983839"/>
                  </a:cubicBezTo>
                  <a:cubicBezTo>
                    <a:pt x="3017520" y="919069"/>
                    <a:pt x="3044190" y="871444"/>
                    <a:pt x="3074670" y="800959"/>
                  </a:cubicBezTo>
                  <a:cubicBezTo>
                    <a:pt x="3105150" y="730474"/>
                    <a:pt x="3131820" y="642844"/>
                    <a:pt x="3154680" y="560929"/>
                  </a:cubicBezTo>
                  <a:cubicBezTo>
                    <a:pt x="3177540" y="479014"/>
                    <a:pt x="3198416" y="376065"/>
                    <a:pt x="3211830" y="309469"/>
                  </a:cubicBezTo>
                  <a:cubicBezTo>
                    <a:pt x="3225244" y="242873"/>
                    <a:pt x="3223736" y="212869"/>
                    <a:pt x="3235166" y="161355"/>
                  </a:cubicBezTo>
                  <a:cubicBezTo>
                    <a:pt x="3246596" y="109841"/>
                    <a:pt x="3269775" y="-7555"/>
                    <a:pt x="3280411" y="383"/>
                  </a:cubicBezTo>
                  <a:cubicBezTo>
                    <a:pt x="3291047" y="8321"/>
                    <a:pt x="3294062" y="110555"/>
                    <a:pt x="3298983" y="208980"/>
                  </a:cubicBezTo>
                  <a:cubicBezTo>
                    <a:pt x="3303904" y="307405"/>
                    <a:pt x="3301604" y="292244"/>
                    <a:pt x="3309938" y="590932"/>
                  </a:cubicBezTo>
                  <a:cubicBezTo>
                    <a:pt x="3318272" y="889620"/>
                    <a:pt x="3332321" y="1703453"/>
                    <a:pt x="3348990" y="2001109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400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8436398" y="1596759"/>
              <a:ext cx="1663408" cy="2937908"/>
            </a:xfrm>
            <a:custGeom>
              <a:avLst/>
              <a:gdLst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8041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3469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80410 w 3280410"/>
                <a:gd name="connsiteY17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80410 w 3280410"/>
                <a:gd name="connsiteY16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80410 w 3280410"/>
                <a:gd name="connsiteY15" fmla="*/ 1943332 h 194333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3182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6611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2810 h 1932860"/>
                <a:gd name="connsiteX1" fmla="*/ 434340 w 3234690"/>
                <a:gd name="connsiteY1" fmla="*/ 1544240 h 1932860"/>
                <a:gd name="connsiteX2" fmla="*/ 880110 w 3234690"/>
                <a:gd name="connsiteY2" fmla="*/ 1509950 h 1932860"/>
                <a:gd name="connsiteX3" fmla="*/ 1268730 w 3234690"/>
                <a:gd name="connsiteY3" fmla="*/ 1464230 h 1932860"/>
                <a:gd name="connsiteX4" fmla="*/ 1771650 w 3234690"/>
                <a:gd name="connsiteY4" fmla="*/ 1407080 h 1932860"/>
                <a:gd name="connsiteX5" fmla="*/ 2366010 w 3234690"/>
                <a:gd name="connsiteY5" fmla="*/ 1281350 h 1932860"/>
                <a:gd name="connsiteX6" fmla="*/ 2686050 w 3234690"/>
                <a:gd name="connsiteY6" fmla="*/ 1121330 h 1932860"/>
                <a:gd name="connsiteX7" fmla="*/ 2857500 w 3234690"/>
                <a:gd name="connsiteY7" fmla="*/ 915590 h 1932860"/>
                <a:gd name="connsiteX8" fmla="*/ 2960370 w 3234690"/>
                <a:gd name="connsiteY8" fmla="*/ 732710 h 1932860"/>
                <a:gd name="connsiteX9" fmla="*/ 3040380 w 3234690"/>
                <a:gd name="connsiteY9" fmla="*/ 492680 h 1932860"/>
                <a:gd name="connsiteX10" fmla="*/ 3097530 w 3234690"/>
                <a:gd name="connsiteY10" fmla="*/ 241220 h 1932860"/>
                <a:gd name="connsiteX11" fmla="*/ 3108960 w 3234690"/>
                <a:gd name="connsiteY11" fmla="*/ 81200 h 1932860"/>
                <a:gd name="connsiteX12" fmla="*/ 3166110 w 3234690"/>
                <a:gd name="connsiteY12" fmla="*/ 1190 h 1932860"/>
                <a:gd name="connsiteX13" fmla="*/ 3177540 w 3234690"/>
                <a:gd name="connsiteY13" fmla="*/ 138350 h 1932860"/>
                <a:gd name="connsiteX14" fmla="*/ 3200400 w 3234690"/>
                <a:gd name="connsiteY14" fmla="*/ 515540 h 1932860"/>
                <a:gd name="connsiteX15" fmla="*/ 3234690 w 3234690"/>
                <a:gd name="connsiteY15" fmla="*/ 1932860 h 1932860"/>
                <a:gd name="connsiteX0" fmla="*/ 0 w 3234690"/>
                <a:gd name="connsiteY0" fmla="*/ 1561038 h 1961088"/>
                <a:gd name="connsiteX1" fmla="*/ 434340 w 3234690"/>
                <a:gd name="connsiteY1" fmla="*/ 1572468 h 1961088"/>
                <a:gd name="connsiteX2" fmla="*/ 880110 w 3234690"/>
                <a:gd name="connsiteY2" fmla="*/ 1538178 h 1961088"/>
                <a:gd name="connsiteX3" fmla="*/ 1268730 w 3234690"/>
                <a:gd name="connsiteY3" fmla="*/ 1492458 h 1961088"/>
                <a:gd name="connsiteX4" fmla="*/ 1771650 w 3234690"/>
                <a:gd name="connsiteY4" fmla="*/ 1435308 h 1961088"/>
                <a:gd name="connsiteX5" fmla="*/ 2366010 w 3234690"/>
                <a:gd name="connsiteY5" fmla="*/ 1309578 h 1961088"/>
                <a:gd name="connsiteX6" fmla="*/ 2686050 w 3234690"/>
                <a:gd name="connsiteY6" fmla="*/ 1149558 h 1961088"/>
                <a:gd name="connsiteX7" fmla="*/ 2857500 w 3234690"/>
                <a:gd name="connsiteY7" fmla="*/ 943818 h 1961088"/>
                <a:gd name="connsiteX8" fmla="*/ 2960370 w 3234690"/>
                <a:gd name="connsiteY8" fmla="*/ 760938 h 1961088"/>
                <a:gd name="connsiteX9" fmla="*/ 3040380 w 3234690"/>
                <a:gd name="connsiteY9" fmla="*/ 520908 h 1961088"/>
                <a:gd name="connsiteX10" fmla="*/ 3097530 w 3234690"/>
                <a:gd name="connsiteY10" fmla="*/ 269448 h 1961088"/>
                <a:gd name="connsiteX11" fmla="*/ 3108960 w 3234690"/>
                <a:gd name="connsiteY11" fmla="*/ 109428 h 1961088"/>
                <a:gd name="connsiteX12" fmla="*/ 3154204 w 3234690"/>
                <a:gd name="connsiteY12" fmla="*/ 843 h 1961088"/>
                <a:gd name="connsiteX13" fmla="*/ 3177540 w 3234690"/>
                <a:gd name="connsiteY13" fmla="*/ 166578 h 1961088"/>
                <a:gd name="connsiteX14" fmla="*/ 3200400 w 3234690"/>
                <a:gd name="connsiteY14" fmla="*/ 543768 h 1961088"/>
                <a:gd name="connsiteX15" fmla="*/ 3234690 w 3234690"/>
                <a:gd name="connsiteY15" fmla="*/ 1961088 h 1961088"/>
                <a:gd name="connsiteX0" fmla="*/ 0 w 3234690"/>
                <a:gd name="connsiteY0" fmla="*/ 1560675 h 1960725"/>
                <a:gd name="connsiteX1" fmla="*/ 434340 w 3234690"/>
                <a:gd name="connsiteY1" fmla="*/ 1572105 h 1960725"/>
                <a:gd name="connsiteX2" fmla="*/ 880110 w 3234690"/>
                <a:gd name="connsiteY2" fmla="*/ 1537815 h 1960725"/>
                <a:gd name="connsiteX3" fmla="*/ 1268730 w 3234690"/>
                <a:gd name="connsiteY3" fmla="*/ 1492095 h 1960725"/>
                <a:gd name="connsiteX4" fmla="*/ 1771650 w 3234690"/>
                <a:gd name="connsiteY4" fmla="*/ 1434945 h 1960725"/>
                <a:gd name="connsiteX5" fmla="*/ 2366010 w 3234690"/>
                <a:gd name="connsiteY5" fmla="*/ 1309215 h 1960725"/>
                <a:gd name="connsiteX6" fmla="*/ 2686050 w 3234690"/>
                <a:gd name="connsiteY6" fmla="*/ 1149195 h 1960725"/>
                <a:gd name="connsiteX7" fmla="*/ 2857500 w 3234690"/>
                <a:gd name="connsiteY7" fmla="*/ 943455 h 1960725"/>
                <a:gd name="connsiteX8" fmla="*/ 2960370 w 3234690"/>
                <a:gd name="connsiteY8" fmla="*/ 760575 h 1960725"/>
                <a:gd name="connsiteX9" fmla="*/ 3040380 w 3234690"/>
                <a:gd name="connsiteY9" fmla="*/ 520545 h 1960725"/>
                <a:gd name="connsiteX10" fmla="*/ 3097530 w 3234690"/>
                <a:gd name="connsiteY10" fmla="*/ 269085 h 1960725"/>
                <a:gd name="connsiteX11" fmla="*/ 3120866 w 3234690"/>
                <a:gd name="connsiteY11" fmla="*/ 120971 h 1960725"/>
                <a:gd name="connsiteX12" fmla="*/ 3154204 w 3234690"/>
                <a:gd name="connsiteY12" fmla="*/ 480 h 1960725"/>
                <a:gd name="connsiteX13" fmla="*/ 3177540 w 3234690"/>
                <a:gd name="connsiteY13" fmla="*/ 166215 h 1960725"/>
                <a:gd name="connsiteX14" fmla="*/ 3200400 w 3234690"/>
                <a:gd name="connsiteY14" fmla="*/ 543405 h 1960725"/>
                <a:gd name="connsiteX15" fmla="*/ 3234690 w 3234690"/>
                <a:gd name="connsiteY15" fmla="*/ 1960725 h 1960725"/>
                <a:gd name="connsiteX0" fmla="*/ 0 w 3234690"/>
                <a:gd name="connsiteY0" fmla="*/ 1574906 h 1974956"/>
                <a:gd name="connsiteX1" fmla="*/ 434340 w 3234690"/>
                <a:gd name="connsiteY1" fmla="*/ 1586336 h 1974956"/>
                <a:gd name="connsiteX2" fmla="*/ 880110 w 3234690"/>
                <a:gd name="connsiteY2" fmla="*/ 1552046 h 1974956"/>
                <a:gd name="connsiteX3" fmla="*/ 1268730 w 3234690"/>
                <a:gd name="connsiteY3" fmla="*/ 1506326 h 1974956"/>
                <a:gd name="connsiteX4" fmla="*/ 1771650 w 3234690"/>
                <a:gd name="connsiteY4" fmla="*/ 1449176 h 1974956"/>
                <a:gd name="connsiteX5" fmla="*/ 2366010 w 3234690"/>
                <a:gd name="connsiteY5" fmla="*/ 1323446 h 1974956"/>
                <a:gd name="connsiteX6" fmla="*/ 2686050 w 3234690"/>
                <a:gd name="connsiteY6" fmla="*/ 1163426 h 1974956"/>
                <a:gd name="connsiteX7" fmla="*/ 2857500 w 3234690"/>
                <a:gd name="connsiteY7" fmla="*/ 957686 h 1974956"/>
                <a:gd name="connsiteX8" fmla="*/ 2960370 w 3234690"/>
                <a:gd name="connsiteY8" fmla="*/ 774806 h 1974956"/>
                <a:gd name="connsiteX9" fmla="*/ 3040380 w 3234690"/>
                <a:gd name="connsiteY9" fmla="*/ 534776 h 1974956"/>
                <a:gd name="connsiteX10" fmla="*/ 3097530 w 3234690"/>
                <a:gd name="connsiteY10" fmla="*/ 283316 h 1974956"/>
                <a:gd name="connsiteX11" fmla="*/ 3120866 w 3234690"/>
                <a:gd name="connsiteY11" fmla="*/ 135202 h 1974956"/>
                <a:gd name="connsiteX12" fmla="*/ 3158967 w 3234690"/>
                <a:gd name="connsiteY12" fmla="*/ 423 h 1974956"/>
                <a:gd name="connsiteX13" fmla="*/ 3177540 w 3234690"/>
                <a:gd name="connsiteY13" fmla="*/ 180446 h 1974956"/>
                <a:gd name="connsiteX14" fmla="*/ 3200400 w 3234690"/>
                <a:gd name="connsiteY14" fmla="*/ 557636 h 1974956"/>
                <a:gd name="connsiteX15" fmla="*/ 3234690 w 3234690"/>
                <a:gd name="connsiteY15" fmla="*/ 1974956 h 1974956"/>
                <a:gd name="connsiteX0" fmla="*/ 0 w 3234690"/>
                <a:gd name="connsiteY0" fmla="*/ 1601023 h 2001073"/>
                <a:gd name="connsiteX1" fmla="*/ 434340 w 3234690"/>
                <a:gd name="connsiteY1" fmla="*/ 1612453 h 2001073"/>
                <a:gd name="connsiteX2" fmla="*/ 880110 w 3234690"/>
                <a:gd name="connsiteY2" fmla="*/ 1578163 h 2001073"/>
                <a:gd name="connsiteX3" fmla="*/ 1268730 w 3234690"/>
                <a:gd name="connsiteY3" fmla="*/ 1532443 h 2001073"/>
                <a:gd name="connsiteX4" fmla="*/ 1771650 w 3234690"/>
                <a:gd name="connsiteY4" fmla="*/ 1475293 h 2001073"/>
                <a:gd name="connsiteX5" fmla="*/ 2366010 w 3234690"/>
                <a:gd name="connsiteY5" fmla="*/ 1349563 h 2001073"/>
                <a:gd name="connsiteX6" fmla="*/ 2686050 w 3234690"/>
                <a:gd name="connsiteY6" fmla="*/ 1189543 h 2001073"/>
                <a:gd name="connsiteX7" fmla="*/ 2857500 w 3234690"/>
                <a:gd name="connsiteY7" fmla="*/ 983803 h 2001073"/>
                <a:gd name="connsiteX8" fmla="*/ 2960370 w 3234690"/>
                <a:gd name="connsiteY8" fmla="*/ 800923 h 2001073"/>
                <a:gd name="connsiteX9" fmla="*/ 3040380 w 3234690"/>
                <a:gd name="connsiteY9" fmla="*/ 560893 h 2001073"/>
                <a:gd name="connsiteX10" fmla="*/ 3097530 w 3234690"/>
                <a:gd name="connsiteY10" fmla="*/ 309433 h 2001073"/>
                <a:gd name="connsiteX11" fmla="*/ 3120866 w 3234690"/>
                <a:gd name="connsiteY11" fmla="*/ 161319 h 2001073"/>
                <a:gd name="connsiteX12" fmla="*/ 3166111 w 3234690"/>
                <a:gd name="connsiteY12" fmla="*/ 347 h 2001073"/>
                <a:gd name="connsiteX13" fmla="*/ 3177540 w 3234690"/>
                <a:gd name="connsiteY13" fmla="*/ 206563 h 2001073"/>
                <a:gd name="connsiteX14" fmla="*/ 3200400 w 3234690"/>
                <a:gd name="connsiteY14" fmla="*/ 583753 h 2001073"/>
                <a:gd name="connsiteX15" fmla="*/ 3234690 w 3234690"/>
                <a:gd name="connsiteY15" fmla="*/ 2001073 h 2001073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200400 w 3234690"/>
                <a:gd name="connsiteY14" fmla="*/ 583789 h 2001109"/>
                <a:gd name="connsiteX15" fmla="*/ 3234690 w 3234690"/>
                <a:gd name="connsiteY15" fmla="*/ 2001109 h 2001109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195638 w 3234690"/>
                <a:gd name="connsiteY14" fmla="*/ 590932 h 2001109"/>
                <a:gd name="connsiteX15" fmla="*/ 3234690 w 32346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994410 w 3348990"/>
                <a:gd name="connsiteY2" fmla="*/ 1578199 h 2001109"/>
                <a:gd name="connsiteX3" fmla="*/ 1383030 w 3348990"/>
                <a:gd name="connsiteY3" fmla="*/ 15324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383030 w 3348990"/>
                <a:gd name="connsiteY3" fmla="*/ 15324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197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19779 h 2001109"/>
                <a:gd name="connsiteX4" fmla="*/ 2135250 w 3348990"/>
                <a:gd name="connsiteY4" fmla="*/ 145627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19779 h 2001109"/>
                <a:gd name="connsiteX4" fmla="*/ 2135250 w 3348990"/>
                <a:gd name="connsiteY4" fmla="*/ 1456279 h 2001109"/>
                <a:gd name="connsiteX5" fmla="*/ 2544234 w 3348990"/>
                <a:gd name="connsiteY5" fmla="*/ 1333724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32479 h 2001109"/>
                <a:gd name="connsiteX4" fmla="*/ 2135250 w 3348990"/>
                <a:gd name="connsiteY4" fmla="*/ 1456279 h 2001109"/>
                <a:gd name="connsiteX5" fmla="*/ 2544234 w 3348990"/>
                <a:gd name="connsiteY5" fmla="*/ 1333724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272282"/>
                <a:gd name="connsiteY0" fmla="*/ 1744588 h 2001109"/>
                <a:gd name="connsiteX1" fmla="*/ 471932 w 3272282"/>
                <a:gd name="connsiteY1" fmla="*/ 1612489 h 2001109"/>
                <a:gd name="connsiteX2" fmla="*/ 1071118 w 3272282"/>
                <a:gd name="connsiteY2" fmla="*/ 1581374 h 2001109"/>
                <a:gd name="connsiteX3" fmla="*/ 1555622 w 3272282"/>
                <a:gd name="connsiteY3" fmla="*/ 1532479 h 2001109"/>
                <a:gd name="connsiteX4" fmla="*/ 2058542 w 3272282"/>
                <a:gd name="connsiteY4" fmla="*/ 1456279 h 2001109"/>
                <a:gd name="connsiteX5" fmla="*/ 2467526 w 3272282"/>
                <a:gd name="connsiteY5" fmla="*/ 1333724 h 2001109"/>
                <a:gd name="connsiteX6" fmla="*/ 2723642 w 3272282"/>
                <a:gd name="connsiteY6" fmla="*/ 1189579 h 2001109"/>
                <a:gd name="connsiteX7" fmla="*/ 2895092 w 3272282"/>
                <a:gd name="connsiteY7" fmla="*/ 983839 h 2001109"/>
                <a:gd name="connsiteX8" fmla="*/ 2997962 w 3272282"/>
                <a:gd name="connsiteY8" fmla="*/ 800959 h 2001109"/>
                <a:gd name="connsiteX9" fmla="*/ 3077972 w 3272282"/>
                <a:gd name="connsiteY9" fmla="*/ 560929 h 2001109"/>
                <a:gd name="connsiteX10" fmla="*/ 3135122 w 3272282"/>
                <a:gd name="connsiteY10" fmla="*/ 309469 h 2001109"/>
                <a:gd name="connsiteX11" fmla="*/ 3158458 w 3272282"/>
                <a:gd name="connsiteY11" fmla="*/ 161355 h 2001109"/>
                <a:gd name="connsiteX12" fmla="*/ 3203703 w 3272282"/>
                <a:gd name="connsiteY12" fmla="*/ 383 h 2001109"/>
                <a:gd name="connsiteX13" fmla="*/ 3222275 w 3272282"/>
                <a:gd name="connsiteY13" fmla="*/ 208980 h 2001109"/>
                <a:gd name="connsiteX14" fmla="*/ 3233230 w 3272282"/>
                <a:gd name="connsiteY14" fmla="*/ 590932 h 2001109"/>
                <a:gd name="connsiteX15" fmla="*/ 3272282 w 3272282"/>
                <a:gd name="connsiteY15" fmla="*/ 2001109 h 2001109"/>
                <a:gd name="connsiteX0" fmla="*/ 0 w 3272282"/>
                <a:gd name="connsiteY0" fmla="*/ 1744588 h 2001109"/>
                <a:gd name="connsiteX1" fmla="*/ 596582 w 3272282"/>
                <a:gd name="connsiteY1" fmla="*/ 1736968 h 2001109"/>
                <a:gd name="connsiteX2" fmla="*/ 1071118 w 3272282"/>
                <a:gd name="connsiteY2" fmla="*/ 1581374 h 2001109"/>
                <a:gd name="connsiteX3" fmla="*/ 1555622 w 3272282"/>
                <a:gd name="connsiteY3" fmla="*/ 1532479 h 2001109"/>
                <a:gd name="connsiteX4" fmla="*/ 2058542 w 3272282"/>
                <a:gd name="connsiteY4" fmla="*/ 1456279 h 2001109"/>
                <a:gd name="connsiteX5" fmla="*/ 2467526 w 3272282"/>
                <a:gd name="connsiteY5" fmla="*/ 1333724 h 2001109"/>
                <a:gd name="connsiteX6" fmla="*/ 2723642 w 3272282"/>
                <a:gd name="connsiteY6" fmla="*/ 1189579 h 2001109"/>
                <a:gd name="connsiteX7" fmla="*/ 2895092 w 3272282"/>
                <a:gd name="connsiteY7" fmla="*/ 983839 h 2001109"/>
                <a:gd name="connsiteX8" fmla="*/ 2997962 w 3272282"/>
                <a:gd name="connsiteY8" fmla="*/ 800959 h 2001109"/>
                <a:gd name="connsiteX9" fmla="*/ 3077972 w 3272282"/>
                <a:gd name="connsiteY9" fmla="*/ 560929 h 2001109"/>
                <a:gd name="connsiteX10" fmla="*/ 3135122 w 3272282"/>
                <a:gd name="connsiteY10" fmla="*/ 309469 h 2001109"/>
                <a:gd name="connsiteX11" fmla="*/ 3158458 w 3272282"/>
                <a:gd name="connsiteY11" fmla="*/ 161355 h 2001109"/>
                <a:gd name="connsiteX12" fmla="*/ 3203703 w 3272282"/>
                <a:gd name="connsiteY12" fmla="*/ 383 h 2001109"/>
                <a:gd name="connsiteX13" fmla="*/ 3222275 w 3272282"/>
                <a:gd name="connsiteY13" fmla="*/ 208980 h 2001109"/>
                <a:gd name="connsiteX14" fmla="*/ 3233230 w 3272282"/>
                <a:gd name="connsiteY14" fmla="*/ 590932 h 2001109"/>
                <a:gd name="connsiteX15" fmla="*/ 3272282 w 3272282"/>
                <a:gd name="connsiteY15" fmla="*/ 2001109 h 2001109"/>
                <a:gd name="connsiteX0" fmla="*/ 0 w 3272282"/>
                <a:gd name="connsiteY0" fmla="*/ 1744588 h 2001109"/>
                <a:gd name="connsiteX1" fmla="*/ 596582 w 3272282"/>
                <a:gd name="connsiteY1" fmla="*/ 1736968 h 2001109"/>
                <a:gd name="connsiteX2" fmla="*/ 1243711 w 3272282"/>
                <a:gd name="connsiteY2" fmla="*/ 1692750 h 2001109"/>
                <a:gd name="connsiteX3" fmla="*/ 1555622 w 3272282"/>
                <a:gd name="connsiteY3" fmla="*/ 1532479 h 2001109"/>
                <a:gd name="connsiteX4" fmla="*/ 2058542 w 3272282"/>
                <a:gd name="connsiteY4" fmla="*/ 1456279 h 2001109"/>
                <a:gd name="connsiteX5" fmla="*/ 2467526 w 3272282"/>
                <a:gd name="connsiteY5" fmla="*/ 1333724 h 2001109"/>
                <a:gd name="connsiteX6" fmla="*/ 2723642 w 3272282"/>
                <a:gd name="connsiteY6" fmla="*/ 1189579 h 2001109"/>
                <a:gd name="connsiteX7" fmla="*/ 2895092 w 3272282"/>
                <a:gd name="connsiteY7" fmla="*/ 983839 h 2001109"/>
                <a:gd name="connsiteX8" fmla="*/ 2997962 w 3272282"/>
                <a:gd name="connsiteY8" fmla="*/ 800959 h 2001109"/>
                <a:gd name="connsiteX9" fmla="*/ 3077972 w 3272282"/>
                <a:gd name="connsiteY9" fmla="*/ 560929 h 2001109"/>
                <a:gd name="connsiteX10" fmla="*/ 3135122 w 3272282"/>
                <a:gd name="connsiteY10" fmla="*/ 309469 h 2001109"/>
                <a:gd name="connsiteX11" fmla="*/ 3158458 w 3272282"/>
                <a:gd name="connsiteY11" fmla="*/ 161355 h 2001109"/>
                <a:gd name="connsiteX12" fmla="*/ 3203703 w 3272282"/>
                <a:gd name="connsiteY12" fmla="*/ 383 h 2001109"/>
                <a:gd name="connsiteX13" fmla="*/ 3222275 w 3272282"/>
                <a:gd name="connsiteY13" fmla="*/ 208980 h 2001109"/>
                <a:gd name="connsiteX14" fmla="*/ 3233230 w 3272282"/>
                <a:gd name="connsiteY14" fmla="*/ 590932 h 2001109"/>
                <a:gd name="connsiteX15" fmla="*/ 3272282 w 3272282"/>
                <a:gd name="connsiteY15" fmla="*/ 2001109 h 2001109"/>
                <a:gd name="connsiteX0" fmla="*/ 0 w 3310636"/>
                <a:gd name="connsiteY0" fmla="*/ 1741312 h 2001109"/>
                <a:gd name="connsiteX1" fmla="*/ 634936 w 3310636"/>
                <a:gd name="connsiteY1" fmla="*/ 1736968 h 2001109"/>
                <a:gd name="connsiteX2" fmla="*/ 1282065 w 3310636"/>
                <a:gd name="connsiteY2" fmla="*/ 1692750 h 2001109"/>
                <a:gd name="connsiteX3" fmla="*/ 1593976 w 3310636"/>
                <a:gd name="connsiteY3" fmla="*/ 1532479 h 2001109"/>
                <a:gd name="connsiteX4" fmla="*/ 2096896 w 3310636"/>
                <a:gd name="connsiteY4" fmla="*/ 1456279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593976 w 3310636"/>
                <a:gd name="connsiteY3" fmla="*/ 1532479 h 2001109"/>
                <a:gd name="connsiteX4" fmla="*/ 2096896 w 3310636"/>
                <a:gd name="connsiteY4" fmla="*/ 1456279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096896 w 3310636"/>
                <a:gd name="connsiteY4" fmla="*/ 1456279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394140 w 3310636"/>
                <a:gd name="connsiteY4" fmla="*/ 1449727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394140 w 3310636"/>
                <a:gd name="connsiteY4" fmla="*/ 1449727 h 2001109"/>
                <a:gd name="connsiteX5" fmla="*/ 2755180 w 3310636"/>
                <a:gd name="connsiteY5" fmla="*/ 1330448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57880 w 3310636"/>
                <a:gd name="connsiteY6" fmla="*/ 1183028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57880 w 3310636"/>
                <a:gd name="connsiteY6" fmla="*/ 1183028 h 2001109"/>
                <a:gd name="connsiteX7" fmla="*/ 2981388 w 3310636"/>
                <a:gd name="connsiteY7" fmla="*/ 96090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67468 w 3310636"/>
                <a:gd name="connsiteY6" fmla="*/ 1173201 h 2001109"/>
                <a:gd name="connsiteX7" fmla="*/ 2981388 w 3310636"/>
                <a:gd name="connsiteY7" fmla="*/ 96090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67468 w 3310636"/>
                <a:gd name="connsiteY6" fmla="*/ 1173201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96234 w 3310636"/>
                <a:gd name="connsiteY6" fmla="*/ 1166649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896234 w 3310636"/>
                <a:gd name="connsiteY6" fmla="*/ 1166649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10152 w 3310636"/>
                <a:gd name="connsiteY7" fmla="*/ 931428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10152 w 3310636"/>
                <a:gd name="connsiteY7" fmla="*/ 931428 h 2001109"/>
                <a:gd name="connsiteX8" fmla="*/ 3036316 w 3310636"/>
                <a:gd name="connsiteY8" fmla="*/ 800959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10152 w 3310636"/>
                <a:gd name="connsiteY7" fmla="*/ 931428 h 2001109"/>
                <a:gd name="connsiteX8" fmla="*/ 3074670 w 3310636"/>
                <a:gd name="connsiteY8" fmla="*/ 804235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29329 w 3310636"/>
                <a:gd name="connsiteY7" fmla="*/ 944531 h 2001109"/>
                <a:gd name="connsiteX8" fmla="*/ 3074670 w 3310636"/>
                <a:gd name="connsiteY8" fmla="*/ 804235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31343 w 3310636"/>
                <a:gd name="connsiteY7" fmla="*/ 986005 h 2001109"/>
                <a:gd name="connsiteX8" fmla="*/ 3029329 w 3310636"/>
                <a:gd name="connsiteY8" fmla="*/ 944531 h 2001109"/>
                <a:gd name="connsiteX9" fmla="*/ 3074670 w 3310636"/>
                <a:gd name="connsiteY9" fmla="*/ 804235 h 2001109"/>
                <a:gd name="connsiteX10" fmla="*/ 3145090 w 3310636"/>
                <a:gd name="connsiteY10" fmla="*/ 574032 h 2001109"/>
                <a:gd name="connsiteX11" fmla="*/ 3173476 w 3310636"/>
                <a:gd name="connsiteY11" fmla="*/ 309469 h 2001109"/>
                <a:gd name="connsiteX12" fmla="*/ 3196812 w 3310636"/>
                <a:gd name="connsiteY12" fmla="*/ 161355 h 2001109"/>
                <a:gd name="connsiteX13" fmla="*/ 3242057 w 3310636"/>
                <a:gd name="connsiteY13" fmla="*/ 383 h 2001109"/>
                <a:gd name="connsiteX14" fmla="*/ 3260629 w 3310636"/>
                <a:gd name="connsiteY14" fmla="*/ 208980 h 2001109"/>
                <a:gd name="connsiteX15" fmla="*/ 3271584 w 3310636"/>
                <a:gd name="connsiteY15" fmla="*/ 590932 h 2001109"/>
                <a:gd name="connsiteX16" fmla="*/ 3310636 w 3310636"/>
                <a:gd name="connsiteY16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29329 w 3310636"/>
                <a:gd name="connsiteY8" fmla="*/ 944531 h 2001109"/>
                <a:gd name="connsiteX9" fmla="*/ 3074670 w 3310636"/>
                <a:gd name="connsiteY9" fmla="*/ 804235 h 2001109"/>
                <a:gd name="connsiteX10" fmla="*/ 3145090 w 3310636"/>
                <a:gd name="connsiteY10" fmla="*/ 574032 h 2001109"/>
                <a:gd name="connsiteX11" fmla="*/ 3173476 w 3310636"/>
                <a:gd name="connsiteY11" fmla="*/ 309469 h 2001109"/>
                <a:gd name="connsiteX12" fmla="*/ 3196812 w 3310636"/>
                <a:gd name="connsiteY12" fmla="*/ 161355 h 2001109"/>
                <a:gd name="connsiteX13" fmla="*/ 3242057 w 3310636"/>
                <a:gd name="connsiteY13" fmla="*/ 383 h 2001109"/>
                <a:gd name="connsiteX14" fmla="*/ 3260629 w 3310636"/>
                <a:gd name="connsiteY14" fmla="*/ 208980 h 2001109"/>
                <a:gd name="connsiteX15" fmla="*/ 3271584 w 3310636"/>
                <a:gd name="connsiteY15" fmla="*/ 590932 h 2001109"/>
                <a:gd name="connsiteX16" fmla="*/ 3310636 w 3310636"/>
                <a:gd name="connsiteY16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48506 w 3310636"/>
                <a:gd name="connsiteY8" fmla="*/ 918325 h 2001109"/>
                <a:gd name="connsiteX9" fmla="*/ 3074670 w 3310636"/>
                <a:gd name="connsiteY9" fmla="*/ 804235 h 2001109"/>
                <a:gd name="connsiteX10" fmla="*/ 3145090 w 3310636"/>
                <a:gd name="connsiteY10" fmla="*/ 574032 h 2001109"/>
                <a:gd name="connsiteX11" fmla="*/ 3173476 w 3310636"/>
                <a:gd name="connsiteY11" fmla="*/ 309469 h 2001109"/>
                <a:gd name="connsiteX12" fmla="*/ 3196812 w 3310636"/>
                <a:gd name="connsiteY12" fmla="*/ 161355 h 2001109"/>
                <a:gd name="connsiteX13" fmla="*/ 3242057 w 3310636"/>
                <a:gd name="connsiteY13" fmla="*/ 383 h 2001109"/>
                <a:gd name="connsiteX14" fmla="*/ 3260629 w 3310636"/>
                <a:gd name="connsiteY14" fmla="*/ 208980 h 2001109"/>
                <a:gd name="connsiteX15" fmla="*/ 3271584 w 3310636"/>
                <a:gd name="connsiteY15" fmla="*/ 590932 h 2001109"/>
                <a:gd name="connsiteX16" fmla="*/ 3310636 w 3310636"/>
                <a:gd name="connsiteY16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74670 w 3310636"/>
                <a:gd name="connsiteY8" fmla="*/ 804235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84259 w 3310636"/>
                <a:gd name="connsiteY8" fmla="*/ 778029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84259 w 3310636"/>
                <a:gd name="connsiteY8" fmla="*/ 778029 h 2001109"/>
                <a:gd name="connsiteX9" fmla="*/ 3135502 w 3310636"/>
                <a:gd name="connsiteY9" fmla="*/ 537998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10636" h="2001109">
                  <a:moveTo>
                    <a:pt x="0" y="1741312"/>
                  </a:moveTo>
                  <a:cubicBezTo>
                    <a:pt x="143827" y="1748932"/>
                    <a:pt x="440436" y="1735234"/>
                    <a:pt x="654113" y="1727140"/>
                  </a:cubicBezTo>
                  <a:cubicBezTo>
                    <a:pt x="867791" y="1719046"/>
                    <a:pt x="1074283" y="1710998"/>
                    <a:pt x="1282065" y="1692750"/>
                  </a:cubicBezTo>
                  <a:cubicBezTo>
                    <a:pt x="1489847" y="1674502"/>
                    <a:pt x="1693088" y="1653785"/>
                    <a:pt x="1900807" y="1617649"/>
                  </a:cubicBezTo>
                  <a:cubicBezTo>
                    <a:pt x="2108526" y="1581513"/>
                    <a:pt x="2379591" y="1522708"/>
                    <a:pt x="2528379" y="1475933"/>
                  </a:cubicBezTo>
                  <a:cubicBezTo>
                    <a:pt x="2677167" y="1429158"/>
                    <a:pt x="2724235" y="1387455"/>
                    <a:pt x="2793534" y="1337000"/>
                  </a:cubicBezTo>
                  <a:cubicBezTo>
                    <a:pt x="2862834" y="1286545"/>
                    <a:pt x="2904541" y="1231700"/>
                    <a:pt x="2944176" y="1173201"/>
                  </a:cubicBezTo>
                  <a:cubicBezTo>
                    <a:pt x="2983811" y="1114702"/>
                    <a:pt x="3009594" y="1047499"/>
                    <a:pt x="3031343" y="986005"/>
                  </a:cubicBezTo>
                  <a:cubicBezTo>
                    <a:pt x="3053092" y="924511"/>
                    <a:pt x="3066899" y="852697"/>
                    <a:pt x="3084259" y="778029"/>
                  </a:cubicBezTo>
                  <a:cubicBezTo>
                    <a:pt x="3101619" y="703361"/>
                    <a:pt x="3120633" y="616091"/>
                    <a:pt x="3135502" y="537998"/>
                  </a:cubicBezTo>
                  <a:cubicBezTo>
                    <a:pt x="3150371" y="459905"/>
                    <a:pt x="3163258" y="372243"/>
                    <a:pt x="3173476" y="309469"/>
                  </a:cubicBezTo>
                  <a:cubicBezTo>
                    <a:pt x="3183694" y="246695"/>
                    <a:pt x="3185382" y="212869"/>
                    <a:pt x="3196812" y="161355"/>
                  </a:cubicBezTo>
                  <a:cubicBezTo>
                    <a:pt x="3208242" y="109841"/>
                    <a:pt x="3231421" y="-7555"/>
                    <a:pt x="3242057" y="383"/>
                  </a:cubicBezTo>
                  <a:cubicBezTo>
                    <a:pt x="3252693" y="8321"/>
                    <a:pt x="3255708" y="110555"/>
                    <a:pt x="3260629" y="208980"/>
                  </a:cubicBezTo>
                  <a:cubicBezTo>
                    <a:pt x="3265550" y="307405"/>
                    <a:pt x="3263250" y="292244"/>
                    <a:pt x="3271584" y="590932"/>
                  </a:cubicBezTo>
                  <a:cubicBezTo>
                    <a:pt x="3279918" y="889620"/>
                    <a:pt x="3293967" y="1703453"/>
                    <a:pt x="3310636" y="2001109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400"/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8424968" y="4534667"/>
              <a:ext cx="3600000" cy="0"/>
            </a:xfrm>
            <a:prstGeom prst="line">
              <a:avLst/>
            </a:prstGeom>
            <a:ln w="9525" cap="flat" cmpd="sng" algn="ctr">
              <a:solidFill>
                <a:schemeClr val="dk1"/>
              </a:solidFill>
              <a:prstDash val="solid"/>
              <a:round/>
              <a:headEnd type="none" w="med" len="med"/>
              <a:tailEnd type="arrow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8927725" y="2418377"/>
              <a:ext cx="1112381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sz="1400" dirty="0" smtClean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150 MeV</a:t>
              </a:r>
              <a:endParaRPr lang="en-GB" sz="1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640693" y="2418377"/>
              <a:ext cx="1112381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sz="1400" dirty="0" smtClean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230 MeV</a:t>
              </a:r>
              <a:endParaRPr lang="en-GB" sz="14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9524204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10623440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11723362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8424968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8582569" y="4951878"/>
              <a:ext cx="2884907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Proton Depth in Water [cm]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292038" y="4650919"/>
              <a:ext cx="473285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384050" y="4650919"/>
              <a:ext cx="473285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AU" sz="1400" dirty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1486034" y="4650919"/>
              <a:ext cx="473285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288788" y="4654266"/>
              <a:ext cx="312906" cy="426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8008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 </a:t>
            </a:r>
            <a:r>
              <a:rPr lang="en-GB" b="1" dirty="0" smtClean="0"/>
              <a:t>Pelletron Lab</a:t>
            </a:r>
            <a:endParaRPr lang="en-GB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9" t="31296" r="4583" b="8518"/>
          <a:stretch/>
        </p:blipFill>
        <p:spPr>
          <a:xfrm>
            <a:off x="118750" y="1624657"/>
            <a:ext cx="9060873" cy="3732298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6928403" y="4328084"/>
            <a:ext cx="4968934" cy="2053492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/>
          <p:cNvSpPr txBox="1"/>
          <p:nvPr/>
        </p:nvSpPr>
        <p:spPr>
          <a:xfrm>
            <a:off x="6943108" y="4328084"/>
            <a:ext cx="495596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Electrostatic accelerator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Protons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up to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3.5MeV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Other ions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may be available</a:t>
            </a:r>
            <a:endParaRPr lang="en-GB" sz="2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Multiple beamlines (3 currently)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GB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Rotates between beamlines</a:t>
            </a:r>
            <a:endParaRPr lang="en-AU" sz="2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image0.jpeg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12519" y="4054470"/>
            <a:ext cx="3496433" cy="2622325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" name="Straight Arrow Connector 3"/>
          <p:cNvCxnSpPr/>
          <p:nvPr/>
        </p:nvCxnSpPr>
        <p:spPr>
          <a:xfrm flipH="1">
            <a:off x="3004457" y="1789831"/>
            <a:ext cx="5671457" cy="672229"/>
          </a:xfrm>
          <a:prstGeom prst="straightConnector1">
            <a:avLst/>
          </a:prstGeom>
          <a:ln w="76200"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 rot="21367600">
            <a:off x="7233774" y="1335742"/>
            <a:ext cx="11849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8.85m</a:t>
            </a:r>
            <a:endParaRPr lang="en-GB" sz="2800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1017949" y="1504565"/>
            <a:ext cx="5008733" cy="49104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/>
          <p:cNvSpPr txBox="1"/>
          <p:nvPr/>
        </p:nvSpPr>
        <p:spPr>
          <a:xfrm>
            <a:off x="992897" y="1541567"/>
            <a:ext cx="50602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With thanks to Jacinta Yap for this diagram</a:t>
            </a:r>
            <a:endParaRPr lang="en-GB" sz="20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583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uiExpand="1" build="p"/>
      <p:bldP spid="8" grpId="0"/>
      <p:bldP spid="17" grpId="0" animBg="1"/>
      <p:bldP spid="1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19" t="11927" b="1962"/>
          <a:stretch/>
        </p:blipFill>
        <p:spPr>
          <a:xfrm>
            <a:off x="105304" y="3235675"/>
            <a:ext cx="6985072" cy="3739311"/>
          </a:xfrm>
          <a:prstGeom prst="rect">
            <a:avLst/>
          </a:prstGeom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 </a:t>
            </a:r>
            <a:r>
              <a:rPr lang="en-GB" b="1" dirty="0" smtClean="0"/>
              <a:t>Pelletron Lab</a:t>
            </a:r>
            <a:endParaRPr lang="en-GB" dirty="0"/>
          </a:p>
        </p:txBody>
      </p:sp>
      <p:sp>
        <p:nvSpPr>
          <p:cNvPr id="10" name="Rounded Rectangle 9"/>
          <p:cNvSpPr/>
          <p:nvPr/>
        </p:nvSpPr>
        <p:spPr>
          <a:xfrm>
            <a:off x="7306875" y="3797934"/>
            <a:ext cx="4636241" cy="2844985"/>
          </a:xfrm>
          <a:prstGeom prst="roundRect">
            <a:avLst>
              <a:gd name="adj" fmla="val 3683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/>
          <p:cNvSpPr txBox="1"/>
          <p:nvPr/>
        </p:nvSpPr>
        <p:spPr>
          <a:xfrm>
            <a:off x="7407864" y="3823241"/>
            <a:ext cx="282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Must investigate:</a:t>
            </a:r>
            <a:endParaRPr lang="en-AU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407864" y="4204110"/>
            <a:ext cx="43077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i="1" dirty="0">
                <a:latin typeface="Arial" panose="020B0604020202020204" pitchFamily="34" charset="0"/>
                <a:cs typeface="Arial" panose="020B0604020202020204" pitchFamily="34" charset="0"/>
              </a:rPr>
              <a:t>Design of the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magnets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Input </a:t>
            </a:r>
            <a:r>
              <a:rPr lang="en-AU" sz="2400" i="1" dirty="0">
                <a:latin typeface="Arial" panose="020B0604020202020204" pitchFamily="34" charset="0"/>
                <a:cs typeface="Arial" panose="020B0604020202020204" pitchFamily="34" charset="0"/>
              </a:rPr>
              <a:t>beam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parameters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Beamline diagnostics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Sensitivity to errors</a:t>
            </a:r>
            <a:endParaRPr lang="en-A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777389" y="5704711"/>
            <a:ext cx="43077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While keeping our solution generally applicable</a:t>
            </a:r>
            <a:endParaRPr lang="en-AU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/>
          <a:srcRect r="1733"/>
          <a:stretch/>
        </p:blipFill>
        <p:spPr>
          <a:xfrm>
            <a:off x="2561162" y="2991011"/>
            <a:ext cx="3697501" cy="1069692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499" y="1230394"/>
            <a:ext cx="3130725" cy="2348044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8" name="Rounded Rectangle 17"/>
          <p:cNvSpPr/>
          <p:nvPr/>
        </p:nvSpPr>
        <p:spPr>
          <a:xfrm>
            <a:off x="1017949" y="1504565"/>
            <a:ext cx="5008733" cy="49104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TextBox 18"/>
          <p:cNvSpPr txBox="1"/>
          <p:nvPr/>
        </p:nvSpPr>
        <p:spPr>
          <a:xfrm>
            <a:off x="992897" y="1541567"/>
            <a:ext cx="50602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With thanks to Jacinta Yap for this diagram</a:t>
            </a:r>
            <a:endParaRPr lang="en-GB" sz="20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2084747" y="6044663"/>
            <a:ext cx="4679323" cy="49104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/>
          <p:cNvSpPr txBox="1"/>
          <p:nvPr/>
        </p:nvSpPr>
        <p:spPr>
          <a:xfrm>
            <a:off x="2033192" y="6068413"/>
            <a:ext cx="4752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Boundary condition: </a:t>
            </a:r>
            <a:r>
              <a:rPr lang="en-GB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available space</a:t>
            </a:r>
            <a:endParaRPr lang="en-GB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903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3" grpId="0"/>
      <p:bldP spid="14" grpId="0" build="p"/>
      <p:bldP spid="1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The </a:t>
            </a:r>
            <a:r>
              <a:rPr lang="en-AU" b="1" dirty="0" smtClean="0"/>
              <a:t>TURBO</a:t>
            </a:r>
            <a:r>
              <a:rPr lang="en-AU" dirty="0" smtClean="0"/>
              <a:t> Project</a:t>
            </a:r>
            <a:endParaRPr lang="en-GB" dirty="0"/>
          </a:p>
        </p:txBody>
      </p:sp>
      <p:sp>
        <p:nvSpPr>
          <p:cNvPr id="6" name="Rounded Rectangle 5"/>
          <p:cNvSpPr/>
          <p:nvPr/>
        </p:nvSpPr>
        <p:spPr>
          <a:xfrm>
            <a:off x="1713771" y="1631203"/>
            <a:ext cx="9235277" cy="4826687"/>
          </a:xfrm>
          <a:prstGeom prst="roundRect">
            <a:avLst>
              <a:gd name="adj" fmla="val 1701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/>
          <p:cNvSpPr txBox="1"/>
          <p:nvPr/>
        </p:nvSpPr>
        <p:spPr>
          <a:xfrm>
            <a:off x="1713772" y="1631203"/>
            <a:ext cx="2565126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echnology for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ltra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apid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eam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peration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r="1733"/>
          <a:stretch/>
        </p:blipFill>
        <p:spPr>
          <a:xfrm>
            <a:off x="4562684" y="1917680"/>
            <a:ext cx="5785708" cy="1673813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8" name="TextBox 17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4964269" y="4098417"/>
            <a:ext cx="4636241" cy="2199866"/>
          </a:xfrm>
          <a:prstGeom prst="roundRect">
            <a:avLst>
              <a:gd name="adj" fmla="val 368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/>
          <p:cNvSpPr txBox="1"/>
          <p:nvPr/>
        </p:nvSpPr>
        <p:spPr>
          <a:xfrm>
            <a:off x="5148290" y="4608411"/>
            <a:ext cx="485380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Magnet Development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Beamline Design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Current Measurements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Phase Space Determination</a:t>
            </a:r>
            <a:endParaRPr lang="en-A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48290" y="4168088"/>
            <a:ext cx="3033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Progress Towards:</a:t>
            </a:r>
            <a:endParaRPr lang="en-AU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4570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/>
      <p:bldP spid="19" grpId="0" animBg="1"/>
      <p:bldP spid="21" grpId="0" uiExpand="1" build="p"/>
      <p:bldP spid="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Magnet Development</a:t>
            </a:r>
            <a:endParaRPr lang="en-GB" dirty="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712" y="2320045"/>
            <a:ext cx="5693493" cy="433790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1484184" y="1489048"/>
            <a:ext cx="3600435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/>
          <p:cNvSpPr txBox="1"/>
          <p:nvPr/>
        </p:nvSpPr>
        <p:spPr>
          <a:xfrm>
            <a:off x="1428765" y="1489048"/>
            <a:ext cx="36974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Prototype dipole 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agnet with field measurements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5965642" y="2405732"/>
            <a:ext cx="4143558" cy="2826668"/>
          </a:xfrm>
          <a:prstGeom prst="roundRect">
            <a:avLst>
              <a:gd name="adj" fmla="val 2178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ounded Rectangle 11"/>
          <p:cNvSpPr/>
          <p:nvPr/>
        </p:nvSpPr>
        <p:spPr>
          <a:xfrm>
            <a:off x="6052598" y="1525591"/>
            <a:ext cx="4080982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/>
          <p:cNvSpPr txBox="1"/>
          <p:nvPr/>
        </p:nvSpPr>
        <p:spPr>
          <a:xfrm>
            <a:off x="5997179" y="1525591"/>
            <a:ext cx="41909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Possible alternative with stronger fields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7247" y="2480572"/>
            <a:ext cx="3893801" cy="26769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80" r="13588"/>
          <a:stretch/>
        </p:blipFill>
        <p:spPr>
          <a:xfrm>
            <a:off x="8725343" y="3614921"/>
            <a:ext cx="2944602" cy="2842969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20" name="Rounded Rectangle 19"/>
          <p:cNvSpPr/>
          <p:nvPr/>
        </p:nvSpPr>
        <p:spPr>
          <a:xfrm>
            <a:off x="5038807" y="5281544"/>
            <a:ext cx="4080982" cy="82992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/>
          <p:cNvSpPr txBox="1"/>
          <p:nvPr/>
        </p:nvSpPr>
        <p:spPr>
          <a:xfrm>
            <a:off x="4983388" y="5281544"/>
            <a:ext cx="41909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Modelling via </a:t>
            </a:r>
            <a:r>
              <a:rPr lang="en-AU" sz="2400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magpylib</a:t>
            </a:r>
            <a:endParaRPr lang="en-AU" sz="2400" i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3D printing via </a:t>
            </a:r>
            <a:r>
              <a:rPr lang="en-AU" sz="2400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CadQuery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4080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6" grpId="0" animBg="1"/>
      <p:bldP spid="12" grpId="0" animBg="1"/>
      <p:bldP spid="13" grpId="0"/>
      <p:bldP spid="20" grpId="0" animBg="1"/>
      <p:bldP spid="2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r="14710"/>
          <a:stretch/>
        </p:blipFill>
        <p:spPr>
          <a:xfrm>
            <a:off x="4993203" y="2717155"/>
            <a:ext cx="5452580" cy="403768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Beamline Design</a:t>
            </a:r>
            <a:endParaRPr lang="en-GB" dirty="0"/>
          </a:p>
        </p:txBody>
      </p:sp>
      <p:sp>
        <p:nvSpPr>
          <p:cNvPr id="6" name="Rounded Rectangle 5"/>
          <p:cNvSpPr/>
          <p:nvPr/>
        </p:nvSpPr>
        <p:spPr>
          <a:xfrm>
            <a:off x="457204" y="1684009"/>
            <a:ext cx="3214912" cy="1697820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511628" y="1702151"/>
            <a:ext cx="31604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Nonlinear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Nonscaling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Closed Dispersion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Constant Tune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077034" y="2907694"/>
            <a:ext cx="3214912" cy="849139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3131458" y="2896808"/>
            <a:ext cx="31604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Not possible! </a:t>
            </a:r>
            <a:endParaRPr lang="en-AU" sz="2400" b="1" i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(in the thin-lens limit)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3672116" y="5202448"/>
            <a:ext cx="4852822" cy="849139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3672116" y="5191562"/>
                <a:ext cx="485282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AU" sz="24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The requirement to have constant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AU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AU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</m:e>
                      <m:sub>
                        <m:r>
                          <a:rPr lang="en-AU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GB" sz="24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constrains the orbit </a:t>
                </a:r>
                <a:r>
                  <a:rPr lang="en-GB" sz="2400" i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positions</a:t>
                </a:r>
                <a:endParaRPr lang="en-GB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2116" y="5191562"/>
                <a:ext cx="4852822" cy="830997"/>
              </a:xfrm>
              <a:prstGeom prst="rect">
                <a:avLst/>
              </a:prstGeom>
              <a:blipFill>
                <a:blip r:embed="rId4"/>
                <a:stretch>
                  <a:fillRect l="-1884" t="-5147" r="-1508" b="-1691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ounded Rectangle 12"/>
          <p:cNvSpPr/>
          <p:nvPr/>
        </p:nvSpPr>
        <p:spPr>
          <a:xfrm>
            <a:off x="8857353" y="3519412"/>
            <a:ext cx="3106370" cy="849139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/>
          <p:cNvSpPr txBox="1"/>
          <p:nvPr/>
        </p:nvSpPr>
        <p:spPr>
          <a:xfrm>
            <a:off x="8857352" y="3508526"/>
            <a:ext cx="34236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Needs more </a:t>
            </a:r>
          </a:p>
          <a:p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degrees of freedom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9210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1" grpId="0" animBg="1"/>
      <p:bldP spid="12" grpId="0"/>
      <p:bldP spid="13" grpId="0" animBg="1"/>
      <p:bldP spid="1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9774621" y="140676"/>
            <a:ext cx="2156541" cy="1320262"/>
          </a:xfrm>
          <a:prstGeom prst="rect">
            <a:avLst/>
          </a:prstGeom>
          <a:solidFill>
            <a:srgbClr val="FFC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Zoom Presentation Protected Region</a:t>
            </a:r>
            <a:endParaRPr lang="en-GB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 Placeholder 32"/>
          <p:cNvSpPr>
            <a:spLocks noGrp="1"/>
          </p:cNvSpPr>
          <p:nvPr>
            <p:ph type="body" sz="quarter" idx="17"/>
          </p:nvPr>
        </p:nvSpPr>
        <p:spPr>
          <a:xfrm>
            <a:off x="438517" y="5125893"/>
            <a:ext cx="6648085" cy="1491957"/>
          </a:xfrm>
        </p:spPr>
        <p:txBody>
          <a:bodyPr>
            <a:noAutofit/>
          </a:bodyPr>
          <a:lstStyle/>
          <a:p>
            <a:r>
              <a:rPr lang="en-GB" sz="2000" dirty="0">
                <a:solidFill>
                  <a:schemeClr val="tx1"/>
                </a:solidFill>
              </a:rPr>
              <a:t>Adam Steinberg </a:t>
            </a:r>
          </a:p>
          <a:p>
            <a:r>
              <a:rPr lang="en-GB" sz="2000" dirty="0">
                <a:solidFill>
                  <a:srgbClr val="692B93"/>
                </a:solidFill>
              </a:rPr>
              <a:t>University of Manchester </a:t>
            </a:r>
            <a:r>
              <a:rPr lang="en-GB" sz="2000" dirty="0">
                <a:solidFill>
                  <a:schemeClr val="tx1"/>
                </a:solidFill>
              </a:rPr>
              <a:t>&amp;</a:t>
            </a:r>
            <a:r>
              <a:rPr lang="en-GB" sz="2000" dirty="0"/>
              <a:t> University of </a:t>
            </a:r>
            <a:r>
              <a:rPr lang="en-GB" sz="2000" dirty="0" smtClean="0"/>
              <a:t>Melbourne</a:t>
            </a:r>
          </a:p>
          <a:p>
            <a:r>
              <a:rPr lang="en-AU" sz="2000" dirty="0" smtClean="0">
                <a:solidFill>
                  <a:schemeClr val="tx1"/>
                </a:solidFill>
              </a:rPr>
              <a:t>FFA’22</a:t>
            </a:r>
            <a:endParaRPr lang="en-GB" sz="2000" i="1" dirty="0">
              <a:solidFill>
                <a:schemeClr val="tx1"/>
              </a:solidFill>
            </a:endParaRPr>
          </a:p>
        </p:txBody>
      </p:sp>
      <p:sp>
        <p:nvSpPr>
          <p:cNvPr id="11" name="Text Placeholder 31"/>
          <p:cNvSpPr>
            <a:spLocks noGrp="1"/>
          </p:cNvSpPr>
          <p:nvPr>
            <p:ph type="body" sz="quarter" idx="16"/>
          </p:nvPr>
        </p:nvSpPr>
        <p:spPr>
          <a:xfrm>
            <a:off x="607255" y="4943306"/>
            <a:ext cx="288000" cy="10800"/>
          </a:xfrm>
          <a:solidFill>
            <a:schemeClr val="tx1"/>
          </a:solidFill>
        </p:spPr>
        <p:txBody>
          <a:bodyPr/>
          <a:lstStyle/>
          <a:p>
            <a:endParaRPr lang="en-GB"/>
          </a:p>
        </p:txBody>
      </p:sp>
      <p:grpSp>
        <p:nvGrpSpPr>
          <p:cNvPr id="23" name="Group 22"/>
          <p:cNvGrpSpPr/>
          <p:nvPr/>
        </p:nvGrpSpPr>
        <p:grpSpPr>
          <a:xfrm>
            <a:off x="427087" y="476612"/>
            <a:ext cx="5940908" cy="1273080"/>
            <a:chOff x="1054443" y="4346213"/>
            <a:chExt cx="4349579" cy="823783"/>
          </a:xfrm>
        </p:grpSpPr>
        <p:sp>
          <p:nvSpPr>
            <p:cNvPr id="24" name="Rounded Rectangle 23"/>
            <p:cNvSpPr/>
            <p:nvPr userDrawn="1"/>
          </p:nvSpPr>
          <p:spPr>
            <a:xfrm>
              <a:off x="1054443" y="4346213"/>
              <a:ext cx="4349579" cy="823783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26" name="Picture 4" descr="CI_logo_small"/>
            <p:cNvPicPr>
              <a:picLocks noChangeAspect="1" noChangeArrowheads="1"/>
            </p:cNvPicPr>
            <p:nvPr userDrawn="1"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0643" y="4408167"/>
              <a:ext cx="1212787" cy="704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1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9368" y="4499242"/>
              <a:ext cx="1430349" cy="596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4" descr="The University of Melbourne - Course Seeker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9717" y="4574790"/>
              <a:ext cx="1483670" cy="4933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9" name="Group 28"/>
          <p:cNvGrpSpPr/>
          <p:nvPr/>
        </p:nvGrpSpPr>
        <p:grpSpPr>
          <a:xfrm>
            <a:off x="7436410" y="4533384"/>
            <a:ext cx="4442395" cy="489600"/>
            <a:chOff x="1047751" y="1915135"/>
            <a:chExt cx="3866267" cy="1544148"/>
          </a:xfrm>
        </p:grpSpPr>
        <p:sp>
          <p:nvSpPr>
            <p:cNvPr id="30" name="Rounded Rectangle 29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84873" y="2013306"/>
              <a:ext cx="3811568" cy="1261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i="1" dirty="0">
                  <a:latin typeface="Arial" panose="020B0604020202020204" pitchFamily="34" charset="0"/>
                  <a:cs typeface="Arial" panose="020B0604020202020204" pitchFamily="34" charset="0"/>
                </a:rPr>
                <a:t>adam.steinberg@manchester.ac.uk</a:t>
              </a:r>
              <a:endParaRPr lang="en-GB" sz="20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433797" y="5230543"/>
            <a:ext cx="4442395" cy="492792"/>
            <a:chOff x="1047751" y="1915135"/>
            <a:chExt cx="3866267" cy="1554215"/>
          </a:xfrm>
        </p:grpSpPr>
        <p:sp>
          <p:nvSpPr>
            <p:cNvPr id="33" name="Rounded Rectangle 32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084873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@</a:t>
              </a:r>
              <a:r>
                <a:rPr lang="en-GB" sz="24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afsteinberg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39" name="Picture 38"/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9194" y="5325239"/>
            <a:ext cx="415619" cy="34206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1864" y="5321471"/>
            <a:ext cx="415619" cy="342062"/>
          </a:xfrm>
          <a:prstGeom prst="rect">
            <a:avLst/>
          </a:prstGeom>
        </p:spPr>
      </p:pic>
      <p:sp>
        <p:nvSpPr>
          <p:cNvPr id="41" name="Subtitle 29"/>
          <p:cNvSpPr>
            <a:spLocks noGrp="1"/>
          </p:cNvSpPr>
          <p:nvPr>
            <p:ph type="subTitle" idx="1"/>
          </p:nvPr>
        </p:nvSpPr>
        <p:spPr>
          <a:xfrm>
            <a:off x="427087" y="1983431"/>
            <a:ext cx="7571285" cy="2272930"/>
          </a:xfrm>
        </p:spPr>
        <p:txBody>
          <a:bodyPr/>
          <a:lstStyle/>
          <a:p>
            <a:r>
              <a:rPr lang="en-GB" sz="4400" dirty="0">
                <a:solidFill>
                  <a:schemeClr val="tx1"/>
                </a:solidFill>
              </a:rPr>
              <a:t>Designing FFAs </a:t>
            </a:r>
            <a:r>
              <a:rPr lang="en-GB" sz="4400" strike="sngStrike" dirty="0">
                <a:solidFill>
                  <a:schemeClr val="tx1"/>
                </a:solidFill>
              </a:rPr>
              <a:t>with Constant Tune </a:t>
            </a:r>
            <a:r>
              <a:rPr lang="en-GB" sz="4400" dirty="0">
                <a:solidFill>
                  <a:schemeClr val="tx1"/>
                </a:solidFill>
              </a:rPr>
              <a:t>for Particle Therapy</a:t>
            </a:r>
            <a:endParaRPr lang="en-GB" sz="3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189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Beamline Design</a:t>
            </a:r>
            <a:endParaRPr lang="en-GB" dirty="0"/>
          </a:p>
        </p:txBody>
      </p:sp>
      <p:sp>
        <p:nvSpPr>
          <p:cNvPr id="5" name="Rounded Rectangle 4"/>
          <p:cNvSpPr/>
          <p:nvPr/>
        </p:nvSpPr>
        <p:spPr>
          <a:xfrm>
            <a:off x="7117681" y="5617664"/>
            <a:ext cx="4517727" cy="450779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7117681" y="5606778"/>
            <a:ext cx="4852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What does the beam look like?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6560457" y="1532416"/>
            <a:ext cx="5301755" cy="2836384"/>
          </a:xfrm>
          <a:prstGeom prst="roundRect">
            <a:avLst>
              <a:gd name="adj" fmla="val 3683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7007647" y="1557722"/>
            <a:ext cx="282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Constraints:</a:t>
            </a:r>
            <a:endParaRPr lang="en-AU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62057" y="1938591"/>
            <a:ext cx="49726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All energies stable for &lt;3.5MeV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Total length ~2m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Achievable permanent magnets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Space for diagnostics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Robust against errors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Feasible (</a:t>
            </a:r>
            <a:r>
              <a:rPr lang="en-AU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mis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)matching</a:t>
            </a:r>
            <a:endParaRPr lang="en-A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3480" y="1557722"/>
            <a:ext cx="5963482" cy="4420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0392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uiExpand="1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What Can we Measure?</a:t>
            </a:r>
            <a:endParaRPr lang="en-GB" dirty="0"/>
          </a:p>
        </p:txBody>
      </p:sp>
      <p:sp>
        <p:nvSpPr>
          <p:cNvPr id="6" name="TextBox 5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2" descr="image0.jpeg"/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30570" y="1282426"/>
            <a:ext cx="6004583" cy="4503438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5-Point Star 2"/>
          <p:cNvSpPr/>
          <p:nvPr/>
        </p:nvSpPr>
        <p:spPr>
          <a:xfrm>
            <a:off x="5830957" y="3356911"/>
            <a:ext cx="540000" cy="540000"/>
          </a:xfrm>
          <a:prstGeom prst="star5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5-Point Star 7"/>
          <p:cNvSpPr/>
          <p:nvPr/>
        </p:nvSpPr>
        <p:spPr>
          <a:xfrm>
            <a:off x="5029200" y="3356911"/>
            <a:ext cx="540000" cy="540000"/>
          </a:xfrm>
          <a:prstGeom prst="star5">
            <a:avLst/>
          </a:prstGeom>
          <a:solidFill>
            <a:schemeClr val="accent3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5-Point Star 8"/>
          <p:cNvSpPr/>
          <p:nvPr/>
        </p:nvSpPr>
        <p:spPr>
          <a:xfrm>
            <a:off x="7553739" y="1892545"/>
            <a:ext cx="540000" cy="540000"/>
          </a:xfrm>
          <a:prstGeom prst="star5">
            <a:avLst/>
          </a:prstGeom>
          <a:solidFill>
            <a:schemeClr val="accent3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/>
          <p:cNvSpPr txBox="1"/>
          <p:nvPr/>
        </p:nvSpPr>
        <p:spPr>
          <a:xfrm>
            <a:off x="8120844" y="1909325"/>
            <a:ext cx="9829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BPM</a:t>
            </a:r>
            <a:endParaRPr lang="en-GB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5-Point Star 10"/>
          <p:cNvSpPr/>
          <p:nvPr/>
        </p:nvSpPr>
        <p:spPr>
          <a:xfrm>
            <a:off x="7553739" y="4726839"/>
            <a:ext cx="540000" cy="540000"/>
          </a:xfrm>
          <a:prstGeom prst="star5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8120844" y="4849490"/>
            <a:ext cx="6639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FC</a:t>
            </a:r>
            <a:endParaRPr lang="en-GB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9236766" y="1293162"/>
            <a:ext cx="1800000" cy="18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5" name="Straight Connector 14"/>
          <p:cNvCxnSpPr/>
          <p:nvPr/>
        </p:nvCxnSpPr>
        <p:spPr>
          <a:xfrm>
            <a:off x="9725025" y="1404938"/>
            <a:ext cx="1194766" cy="12292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urved Down Arrow 15"/>
          <p:cNvSpPr/>
          <p:nvPr/>
        </p:nvSpPr>
        <p:spPr>
          <a:xfrm rot="5996201">
            <a:off x="10006622" y="2088867"/>
            <a:ext cx="1033669" cy="623655"/>
          </a:xfrm>
          <a:prstGeom prst="curvedDownArrow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17" name="Trapezoid 16"/>
          <p:cNvSpPr/>
          <p:nvPr/>
        </p:nvSpPr>
        <p:spPr>
          <a:xfrm rot="10800000">
            <a:off x="9263270" y="4617336"/>
            <a:ext cx="1342313" cy="1364202"/>
          </a:xfrm>
          <a:prstGeom prst="trapezoid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Down Arrow 17"/>
          <p:cNvSpPr/>
          <p:nvPr/>
        </p:nvSpPr>
        <p:spPr>
          <a:xfrm>
            <a:off x="9663365" y="3972511"/>
            <a:ext cx="502436" cy="1607698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Cross 18"/>
          <p:cNvSpPr/>
          <p:nvPr/>
        </p:nvSpPr>
        <p:spPr>
          <a:xfrm rot="2668488">
            <a:off x="9871634" y="1949625"/>
            <a:ext cx="540000" cy="540000"/>
          </a:xfrm>
          <a:prstGeom prst="plus">
            <a:avLst>
              <a:gd name="adj" fmla="val 43406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9065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  <p:bldP spid="9" grpId="0" animBg="1"/>
      <p:bldP spid="10" grpId="0"/>
      <p:bldP spid="11" grpId="0" animBg="1"/>
      <p:bldP spid="12" grpId="0"/>
      <p:bldP spid="13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Beam Current: Constant?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794"/>
          <a:stretch/>
        </p:blipFill>
        <p:spPr>
          <a:xfrm>
            <a:off x="596900" y="1450127"/>
            <a:ext cx="7993752" cy="275340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595"/>
          <a:stretch/>
        </p:blipFill>
        <p:spPr>
          <a:xfrm>
            <a:off x="596900" y="3693383"/>
            <a:ext cx="7993752" cy="276450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6287110" y="2473162"/>
            <a:ext cx="4607084" cy="987812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6287110" y="2462276"/>
            <a:ext cx="46070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Terminal Ripple:</a:t>
            </a:r>
            <a:endParaRPr lang="en-AU" sz="2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Voltage fluctuations in Pelletron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543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Beam Current: Constant?</a:t>
            </a:r>
            <a:endParaRPr lang="en-GB" dirty="0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894"/>
          <a:stretch/>
        </p:blipFill>
        <p:spPr>
          <a:xfrm>
            <a:off x="0" y="1485779"/>
            <a:ext cx="9600121" cy="3299976"/>
          </a:xfrm>
        </p:spPr>
      </p:pic>
      <p:cxnSp>
        <p:nvCxnSpPr>
          <p:cNvPr id="11" name="Straight Connector 10"/>
          <p:cNvCxnSpPr/>
          <p:nvPr/>
        </p:nvCxnSpPr>
        <p:spPr>
          <a:xfrm>
            <a:off x="8105946" y="2174658"/>
            <a:ext cx="3437108" cy="3452924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7602412" y="2181949"/>
            <a:ext cx="314849" cy="344563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7602412" y="2518602"/>
            <a:ext cx="3940642" cy="3108981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" name="Content Placeholder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02"/>
          <a:stretch/>
        </p:blipFill>
        <p:spPr>
          <a:xfrm>
            <a:off x="7762702" y="2626074"/>
            <a:ext cx="3674837" cy="2894036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917261" y="1723241"/>
            <a:ext cx="188685" cy="47897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Straight Connector 8"/>
          <p:cNvCxnSpPr/>
          <p:nvPr/>
        </p:nvCxnSpPr>
        <p:spPr>
          <a:xfrm>
            <a:off x="8105946" y="1723241"/>
            <a:ext cx="3437108" cy="79536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7602412" y="1713716"/>
            <a:ext cx="312178" cy="80488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ounded Rectangle 19"/>
          <p:cNvSpPr/>
          <p:nvPr/>
        </p:nvSpPr>
        <p:spPr>
          <a:xfrm>
            <a:off x="406477" y="4755480"/>
            <a:ext cx="4232816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/>
          <p:cNvSpPr txBox="1"/>
          <p:nvPr/>
        </p:nvSpPr>
        <p:spPr>
          <a:xfrm>
            <a:off x="351058" y="4755480"/>
            <a:ext cx="42882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Reducing the terminal ripple solves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part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of the problem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4870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" grpId="0" animBg="1"/>
      <p:bldP spid="20" grpId="0" animBg="1"/>
      <p:bldP spid="2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0323" y="1282425"/>
            <a:ext cx="7630119" cy="534108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BPMs Cause Current Drops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40"/>
          <a:stretch/>
        </p:blipFill>
        <p:spPr>
          <a:xfrm>
            <a:off x="2550324" y="3869635"/>
            <a:ext cx="7630119" cy="275387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461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BPMs Cause Current Drops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900" y="1282426"/>
            <a:ext cx="7602256" cy="532157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117681" y="5617664"/>
            <a:ext cx="4517727" cy="450779"/>
          </a:xfrm>
          <a:prstGeom prst="roundRect">
            <a:avLst>
              <a:gd name="adj" fmla="val 11538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7117681" y="5606778"/>
            <a:ext cx="45177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We need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our own diagnostics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351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Phase Space Measurement: Set-up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6060" b="55736" l="26883" r="69495">
                        <a14:foregroundMark x1="32602" y1="43142" x2="32698" y2="43516"/>
                        <a14:foregroundMark x1="32031" y1="44264" x2="30791" y2="44264"/>
                        <a14:foregroundMark x1="31363" y1="46509" x2="31363" y2="45012"/>
                        <a14:foregroundMark x1="47664" y1="29426" x2="59199" y2="28928"/>
                        <a14:foregroundMark x1="31173" y1="41147" x2="31268" y2="39651"/>
                        <a14:foregroundMark x1="36797" y1="40648" x2="35748" y2="40274"/>
                        <a14:foregroundMark x1="47664" y1="54863" x2="47474" y2="55237"/>
                        <a14:foregroundMark x1="66444" y1="32419" x2="67398" y2="37406"/>
                        <a14:foregroundMark x1="67398" y1="36908" x2="67969" y2="32668"/>
                        <a14:foregroundMark x1="62059" y1="28928" x2="65300" y2="27556"/>
                        <a14:foregroundMark x1="63394" y1="28803" x2="63012" y2="27556"/>
                        <a14:foregroundMark x1="59676" y1="27556" x2="54814" y2="27681"/>
                        <a14:foregroundMark x1="68923" y1="51870" x2="69018" y2="52618"/>
                      </a14:backgroundRemoval>
                    </a14:imgEffect>
                  </a14:imgLayer>
                </a14:imgProps>
              </a:ext>
            </a:extLst>
          </a:blip>
          <a:srcRect l="25178" t="24658" r="29859" b="43567"/>
          <a:stretch/>
        </p:blipFill>
        <p:spPr>
          <a:xfrm rot="120000">
            <a:off x="-50177" y="3944111"/>
            <a:ext cx="4552405" cy="245959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54" b="29683"/>
          <a:stretch/>
        </p:blipFill>
        <p:spPr>
          <a:xfrm>
            <a:off x="6019022" y="2668085"/>
            <a:ext cx="4506806" cy="3729442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cxnSp>
        <p:nvCxnSpPr>
          <p:cNvPr id="8" name="Straight Connector 7"/>
          <p:cNvCxnSpPr/>
          <p:nvPr/>
        </p:nvCxnSpPr>
        <p:spPr>
          <a:xfrm flipV="1">
            <a:off x="3065589" y="3300817"/>
            <a:ext cx="1162050" cy="169545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4227639" y="2839152"/>
            <a:ext cx="11288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i="1" dirty="0" smtClean="0"/>
              <a:t>100 µm</a:t>
            </a:r>
            <a:endParaRPr lang="en-GB" sz="2400" i="1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9928" y="1663985"/>
            <a:ext cx="2626686" cy="200820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cxnSp>
        <p:nvCxnSpPr>
          <p:cNvPr id="15" name="Straight Connector 14"/>
          <p:cNvCxnSpPr/>
          <p:nvPr/>
        </p:nvCxnSpPr>
        <p:spPr>
          <a:xfrm flipH="1" flipV="1">
            <a:off x="6362636" y="2505381"/>
            <a:ext cx="2160878" cy="221901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356474" y="2043715"/>
            <a:ext cx="11288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i="1" dirty="0"/>
              <a:t>2</a:t>
            </a:r>
            <a:r>
              <a:rPr lang="en-AU" sz="2400" i="1" dirty="0" smtClean="0"/>
              <a:t>00 µm</a:t>
            </a:r>
            <a:endParaRPr lang="en-GB" sz="2400" i="1" dirty="0"/>
          </a:p>
        </p:txBody>
      </p:sp>
      <p:cxnSp>
        <p:nvCxnSpPr>
          <p:cNvPr id="22" name="Straight Connector 21"/>
          <p:cNvCxnSpPr/>
          <p:nvPr/>
        </p:nvCxnSpPr>
        <p:spPr>
          <a:xfrm flipH="1" flipV="1">
            <a:off x="8573546" y="4134751"/>
            <a:ext cx="0" cy="2160000"/>
          </a:xfrm>
          <a:prstGeom prst="line">
            <a:avLst/>
          </a:prstGeom>
          <a:ln w="28575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919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3" presetClass="path" presetSubtype="0" autoRev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3.33333E-6 L 0.09322 -0.000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61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image0.jpeg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7659" y="2252163"/>
            <a:ext cx="2767006" cy="2075255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3040057" y="2023521"/>
            <a:ext cx="8593458" cy="3608021"/>
          </a:xfrm>
          <a:prstGeom prst="roundRect">
            <a:avLst>
              <a:gd name="adj" fmla="val 3392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Phase Space Measurement: Set-up</a:t>
            </a:r>
            <a:endParaRPr lang="en-GB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4"/>
          <a:srcRect l="2913" t="23035" r="4458" b="43837"/>
          <a:stretch/>
        </p:blipFill>
        <p:spPr>
          <a:xfrm>
            <a:off x="3247259" y="2416629"/>
            <a:ext cx="7976855" cy="1746324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5" name="TextBox 14"/>
          <p:cNvSpPr txBox="1"/>
          <p:nvPr/>
        </p:nvSpPr>
        <p:spPr>
          <a:xfrm>
            <a:off x="6459363" y="4942623"/>
            <a:ext cx="16850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1445 mm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3525245" y="3358521"/>
            <a:ext cx="0" cy="1366387"/>
          </a:xfrm>
          <a:prstGeom prst="line">
            <a:avLst/>
          </a:prstGeom>
          <a:ln w="28575">
            <a:solidFill>
              <a:srgbClr val="FFC000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11079922" y="3358521"/>
            <a:ext cx="0" cy="1366387"/>
          </a:xfrm>
          <a:prstGeom prst="line">
            <a:avLst/>
          </a:prstGeom>
          <a:ln w="28575">
            <a:solidFill>
              <a:srgbClr val="FFC000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Left-Right Arrow 13"/>
          <p:cNvSpPr/>
          <p:nvPr/>
        </p:nvSpPr>
        <p:spPr>
          <a:xfrm>
            <a:off x="3557902" y="4507194"/>
            <a:ext cx="7488000" cy="435429"/>
          </a:xfrm>
          <a:prstGeom prst="leftRightArrow">
            <a:avLst/>
          </a:pr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6515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263" y="1423059"/>
            <a:ext cx="5615251" cy="386048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11"/>
          <a:stretch/>
        </p:blipFill>
        <p:spPr>
          <a:xfrm>
            <a:off x="6424551" y="1423059"/>
            <a:ext cx="5300214" cy="3860485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410913" y="5424177"/>
            <a:ext cx="9397201" cy="461665"/>
          </a:xfrm>
          <a:prstGeom prst="roundRect">
            <a:avLst>
              <a:gd name="adj" fmla="val 10306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/>
          <p:cNvSpPr txBox="1"/>
          <p:nvPr/>
        </p:nvSpPr>
        <p:spPr>
          <a:xfrm>
            <a:off x="1410913" y="5424177"/>
            <a:ext cx="93972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This tells us about the beam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at a single point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but not how it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evolves</a:t>
            </a:r>
            <a:endParaRPr lang="en-AU" sz="2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410913" y="6026475"/>
            <a:ext cx="9397201" cy="461665"/>
          </a:xfrm>
          <a:prstGeom prst="roundRect">
            <a:avLst>
              <a:gd name="adj" fmla="val 10306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1410913" y="6026475"/>
            <a:ext cx="93972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We need to measure 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phase space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which can be transported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1581165" y="547466"/>
            <a:ext cx="10296000" cy="887360"/>
          </a:xfrm>
        </p:spPr>
        <p:txBody>
          <a:bodyPr/>
          <a:lstStyle/>
          <a:p>
            <a:r>
              <a:rPr lang="en-AU" dirty="0" smtClean="0"/>
              <a:t>Beam Profiles</a:t>
            </a:r>
            <a:endParaRPr lang="en-GB" dirty="0"/>
          </a:p>
        </p:txBody>
      </p:sp>
      <p:sp>
        <p:nvSpPr>
          <p:cNvPr id="9" name="TextBox 8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378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build="p"/>
      <p:bldP spid="11" grpId="0" animBg="1"/>
      <p:bldP spid="12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Phase Space Measurement: Results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993" y="1428750"/>
            <a:ext cx="7443092" cy="511712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1236845"/>
              </p:ext>
            </p:extLst>
          </p:nvPr>
        </p:nvGraphicFramePr>
        <p:xfrm>
          <a:off x="7931391" y="2998037"/>
          <a:ext cx="3346766" cy="158496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673383">
                  <a:extLst>
                    <a:ext uri="{9D8B030D-6E8A-4147-A177-3AD203B41FA5}">
                      <a16:colId xmlns:a16="http://schemas.microsoft.com/office/drawing/2014/main" val="2196338459"/>
                    </a:ext>
                  </a:extLst>
                </a:gridCol>
                <a:gridCol w="1673383">
                  <a:extLst>
                    <a:ext uri="{9D8B030D-6E8A-4147-A177-3AD203B41FA5}">
                      <a16:colId xmlns:a16="http://schemas.microsoft.com/office/drawing/2014/main" val="31877978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Parameter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Value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957514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Beta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12.037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464944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Alpha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-7.425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04253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l-GR" sz="2000" dirty="0" smtClean="0"/>
                        <a:t>ε</a:t>
                      </a:r>
                      <a:r>
                        <a:rPr lang="en-AU" sz="2000" dirty="0" smtClean="0"/>
                        <a:t> [mm </a:t>
                      </a:r>
                      <a:r>
                        <a:rPr lang="en-AU" sz="2000" dirty="0" err="1" smtClean="0"/>
                        <a:t>mrad</a:t>
                      </a:r>
                      <a:r>
                        <a:rPr lang="en-AU" sz="2000" dirty="0" smtClean="0"/>
                        <a:t>]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0.296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4635402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298166" y="2536372"/>
            <a:ext cx="26132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For a Gaussian fit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6509658" y="1684009"/>
            <a:ext cx="4484914" cy="46166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6389914" y="1673123"/>
            <a:ext cx="47434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2MeV protons, horizontal plane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26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1040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Thanks To</a:t>
            </a:r>
            <a:endParaRPr lang="en-GB" i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6067113"/>
              </p:ext>
            </p:extLst>
          </p:nvPr>
        </p:nvGraphicFramePr>
        <p:xfrm>
          <a:off x="914415" y="1492751"/>
          <a:ext cx="10332705" cy="44814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51568">
                  <a:extLst>
                    <a:ext uri="{9D8B030D-6E8A-4147-A177-3AD203B41FA5}">
                      <a16:colId xmlns:a16="http://schemas.microsoft.com/office/drawing/2014/main" val="3746432597"/>
                    </a:ext>
                  </a:extLst>
                </a:gridCol>
                <a:gridCol w="486077">
                  <a:extLst>
                    <a:ext uri="{9D8B030D-6E8A-4147-A177-3AD203B41FA5}">
                      <a16:colId xmlns:a16="http://schemas.microsoft.com/office/drawing/2014/main" val="1813479475"/>
                    </a:ext>
                  </a:extLst>
                </a:gridCol>
                <a:gridCol w="6195060">
                  <a:extLst>
                    <a:ext uri="{9D8B030D-6E8A-4147-A177-3AD203B41FA5}">
                      <a16:colId xmlns:a16="http://schemas.microsoft.com/office/drawing/2014/main" val="161570468"/>
                    </a:ext>
                  </a:extLst>
                </a:gridCol>
              </a:tblGrid>
              <a:tr h="416482">
                <a:tc>
                  <a:txBody>
                    <a:bodyPr/>
                    <a:lstStyle/>
                    <a:p>
                      <a:r>
                        <a:rPr lang="en-AU" sz="2800" b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Hannah Norman</a:t>
                      </a:r>
                      <a:r>
                        <a:rPr lang="en-AU" sz="2800" b="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GB" sz="2800" b="0" baseline="300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[1,2,3]</a:t>
                      </a:r>
                      <a:endParaRPr lang="en-GB" sz="2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2161160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r>
                        <a:rPr lang="en-AU" sz="2800" b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Jacinta Yap </a:t>
                      </a:r>
                      <a:r>
                        <a:rPr lang="en-GB" sz="2800" b="0" baseline="300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[3]</a:t>
                      </a:r>
                      <a:endParaRPr lang="en-GB" sz="28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9733144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r>
                        <a:rPr lang="en-AU" sz="2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Scott Williams</a:t>
                      </a:r>
                      <a:r>
                        <a:rPr lang="en-AU" sz="2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AU" sz="2800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[3]</a:t>
                      </a:r>
                      <a:endParaRPr lang="en-GB" sz="2800" baseline="30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9520218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r>
                        <a:rPr lang="en-AU" sz="2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Frank</a:t>
                      </a:r>
                      <a:r>
                        <a:rPr lang="en-AU" sz="2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Zhang  </a:t>
                      </a:r>
                      <a:r>
                        <a:rPr lang="en-AU" sz="2800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[3]</a:t>
                      </a:r>
                      <a:endParaRPr lang="en-AU" sz="2800" baseline="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6508613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Affiliations: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3936499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800" i="0" dirty="0" smtClean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[1]</a:t>
                      </a:r>
                      <a:endParaRPr lang="en-GB" sz="1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University </a:t>
                      </a:r>
                      <a:r>
                        <a:rPr lang="en-GB" sz="18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of Manchester, Manchester, UK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5161181"/>
                  </a:ext>
                </a:extLst>
              </a:tr>
              <a:tr h="417600"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[2]</a:t>
                      </a:r>
                      <a:endParaRPr lang="en-GB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Cockcroft </a:t>
                      </a:r>
                      <a:r>
                        <a:rPr lang="en-GB" sz="18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Institute, Warrington, UK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550703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r>
                        <a:rPr lang="en-GB" sz="2800" b="1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Rob Appleby </a:t>
                      </a:r>
                      <a:r>
                        <a:rPr lang="en-GB" sz="2800" b="0" baseline="30000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[1,2</a:t>
                      </a:r>
                      <a:r>
                        <a:rPr lang="en-GB" sz="2800" b="0" baseline="30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]</a:t>
                      </a:r>
                      <a:endParaRPr lang="en-GB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GB" sz="1800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[3]</a:t>
                      </a:r>
                      <a:endParaRPr lang="en-GB" sz="1800" b="0" i="0" u="none" strike="noStrike" noProof="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GB" sz="1800" b="0" i="0" u="none" strike="noStrike" noProof="0" dirty="0" smtClean="0">
                          <a:solidFill>
                            <a:schemeClr val="tx1"/>
                          </a:solidFill>
                          <a:latin typeface="Arial"/>
                        </a:rPr>
                        <a:t>University </a:t>
                      </a:r>
                      <a:r>
                        <a:rPr lang="en-GB" sz="1800" b="0" i="0" u="none" strike="noStrike" noProof="0" dirty="0">
                          <a:solidFill>
                            <a:schemeClr val="tx1"/>
                          </a:solidFill>
                          <a:latin typeface="Arial"/>
                        </a:rPr>
                        <a:t>of Melbourne, Victoria, Australia</a:t>
                      </a:r>
                      <a:endParaRPr lang="en-GB" sz="1800" b="0" i="0" u="none" strike="noStrike" noProof="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7462781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b="1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Suzie Sheehy </a:t>
                      </a:r>
                      <a:r>
                        <a:rPr lang="en-GB" sz="2800" b="0" baseline="30000" dirty="0" smtClean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[3,4]</a:t>
                      </a:r>
                      <a:endParaRPr lang="en-GB" sz="2800" dirty="0" smtClean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AU" sz="1800" b="0" i="0" u="none" strike="noStrike" noProof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[4]</a:t>
                      </a:r>
                      <a:endParaRPr lang="en-GB" sz="1800" b="0" i="0" u="none" strike="noStrike" noProof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GB" sz="1800" b="0" i="0" u="none" strike="noStrike" noProof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Australian Nuclear Science and Technology Organisation (ANSTO), Australia</a:t>
                      </a:r>
                      <a:endParaRPr lang="en-GB" sz="1800" b="0" i="0" u="none" strike="noStrike" noProof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4894432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3951818" y="6184520"/>
            <a:ext cx="42578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… and </a:t>
            </a:r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everyone else in the group</a:t>
            </a:r>
            <a:endParaRPr lang="en-GB" sz="20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4155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459936" y="3588563"/>
            <a:ext cx="11613091" cy="3072365"/>
          </a:xfrm>
          <a:prstGeom prst="roundRect">
            <a:avLst>
              <a:gd name="adj" fmla="val 422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Phase Space Measurement: Results</a:t>
            </a:r>
            <a:endParaRPr lang="en-GB" dirty="0"/>
          </a:p>
        </p:txBody>
      </p:sp>
      <p:sp>
        <p:nvSpPr>
          <p:cNvPr id="6" name="Rounded Rectangle 5"/>
          <p:cNvSpPr/>
          <p:nvPr/>
        </p:nvSpPr>
        <p:spPr>
          <a:xfrm>
            <a:off x="515355" y="1576660"/>
            <a:ext cx="3898203" cy="46166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59936" y="1565774"/>
            <a:ext cx="40032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Repeat measurements vary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5528558"/>
              </p:ext>
            </p:extLst>
          </p:nvPr>
        </p:nvGraphicFramePr>
        <p:xfrm>
          <a:off x="6354052" y="1432873"/>
          <a:ext cx="4604658" cy="19812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87699">
                  <a:extLst>
                    <a:ext uri="{9D8B030D-6E8A-4147-A177-3AD203B41FA5}">
                      <a16:colId xmlns:a16="http://schemas.microsoft.com/office/drawing/2014/main" val="2196338459"/>
                    </a:ext>
                  </a:extLst>
                </a:gridCol>
                <a:gridCol w="1005653">
                  <a:extLst>
                    <a:ext uri="{9D8B030D-6E8A-4147-A177-3AD203B41FA5}">
                      <a16:colId xmlns:a16="http://schemas.microsoft.com/office/drawing/2014/main" val="3187797807"/>
                    </a:ext>
                  </a:extLst>
                </a:gridCol>
                <a:gridCol w="1005653">
                  <a:extLst>
                    <a:ext uri="{9D8B030D-6E8A-4147-A177-3AD203B41FA5}">
                      <a16:colId xmlns:a16="http://schemas.microsoft.com/office/drawing/2014/main" val="238460622"/>
                    </a:ext>
                  </a:extLst>
                </a:gridCol>
                <a:gridCol w="1005653">
                  <a:extLst>
                    <a:ext uri="{9D8B030D-6E8A-4147-A177-3AD203B41FA5}">
                      <a16:colId xmlns:a16="http://schemas.microsoft.com/office/drawing/2014/main" val="220015974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Parameter</a:t>
                      </a:r>
                      <a:endParaRPr lang="en-GB" sz="2000" dirty="0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AU" sz="2000" dirty="0" smtClean="0"/>
                        <a:t>Measurement</a:t>
                      </a:r>
                      <a:endParaRPr lang="en-GB" sz="20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957514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sz="2000" b="1" dirty="0" smtClean="0"/>
                        <a:t>1</a:t>
                      </a:r>
                      <a:endParaRPr lang="en-GB" sz="2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sz="2000" b="1" dirty="0" smtClean="0"/>
                        <a:t>2</a:t>
                      </a:r>
                      <a:endParaRPr lang="en-GB" sz="2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sz="2000" b="1" dirty="0" smtClean="0"/>
                        <a:t>3</a:t>
                      </a:r>
                      <a:endParaRPr lang="en-GB" sz="20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07019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Beta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sz="2000" dirty="0" smtClean="0"/>
                        <a:t>12.0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6.07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14.3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464944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sz="2000" dirty="0" smtClean="0"/>
                        <a:t>Alpha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sz="2000" dirty="0" smtClean="0"/>
                        <a:t>-7.42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-3.82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-9.08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04253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l-GR" sz="2000" dirty="0" smtClean="0"/>
                        <a:t>ε</a:t>
                      </a:r>
                      <a:r>
                        <a:rPr lang="en-AU" sz="2000" dirty="0" smtClean="0"/>
                        <a:t> [mm </a:t>
                      </a:r>
                      <a:r>
                        <a:rPr lang="en-AU" sz="2000" dirty="0" err="1" smtClean="0"/>
                        <a:t>mrad</a:t>
                      </a:r>
                      <a:r>
                        <a:rPr lang="en-AU" sz="2000" dirty="0" smtClean="0"/>
                        <a:t>]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sz="2000" dirty="0" smtClean="0"/>
                        <a:t>0.296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0.173</a:t>
                      </a:r>
                      <a:endParaRPr lang="en-GB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0.424</a:t>
                      </a:r>
                      <a:endParaRPr lang="en-GB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4635402"/>
                  </a:ext>
                </a:extLst>
              </a:tr>
            </a:tbl>
          </a:graphicData>
        </a:graphic>
      </p:graphicFrame>
      <p:grpSp>
        <p:nvGrpSpPr>
          <p:cNvPr id="13" name="Group 12"/>
          <p:cNvGrpSpPr/>
          <p:nvPr/>
        </p:nvGrpSpPr>
        <p:grpSpPr>
          <a:xfrm>
            <a:off x="596900" y="3804141"/>
            <a:ext cx="11370980" cy="2653749"/>
            <a:chOff x="291208" y="3804141"/>
            <a:chExt cx="11781819" cy="27000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1208" y="3804141"/>
              <a:ext cx="3927273" cy="2700000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18481" y="3804141"/>
              <a:ext cx="3927273" cy="2700000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45754" y="3804141"/>
              <a:ext cx="3927273" cy="2700000"/>
            </a:xfrm>
            <a:prstGeom prst="rect">
              <a:avLst/>
            </a:prstGeom>
          </p:spPr>
        </p:pic>
      </p:grpSp>
      <p:sp>
        <p:nvSpPr>
          <p:cNvPr id="14" name="TextBox 13"/>
          <p:cNvSpPr txBox="1"/>
          <p:nvPr/>
        </p:nvSpPr>
        <p:spPr>
          <a:xfrm>
            <a:off x="3772824" y="3865027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579965" y="3865027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363135" y="3865027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1842247" y="2264789"/>
            <a:ext cx="3718791" cy="46166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TextBox 18"/>
          <p:cNvSpPr txBox="1"/>
          <p:nvPr/>
        </p:nvSpPr>
        <p:spPr>
          <a:xfrm>
            <a:off x="1815353" y="2268588"/>
            <a:ext cx="37725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Distributions </a:t>
            </a:r>
            <a:r>
              <a:rPr lang="en-AU" sz="2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look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similar?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9579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/>
      <p:bldP spid="15" grpId="0"/>
      <p:bldP spid="16" grpId="0"/>
      <p:bldP spid="18" grpId="0" animBg="1"/>
      <p:bldP spid="19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/>
          <a:lstStyle/>
          <a:p>
            <a:r>
              <a:rPr lang="en-GB" dirty="0" smtClean="0"/>
              <a:t>Open to Collaboration</a:t>
            </a:r>
            <a:endParaRPr lang="en-GB" dirty="0"/>
          </a:p>
        </p:txBody>
      </p:sp>
      <p:sp>
        <p:nvSpPr>
          <p:cNvPr id="16" name="Rectangle 15"/>
          <p:cNvSpPr/>
          <p:nvPr/>
        </p:nvSpPr>
        <p:spPr>
          <a:xfrm>
            <a:off x="5869050" y="2669930"/>
            <a:ext cx="45719" cy="306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/>
          </a:p>
        </p:txBody>
      </p:sp>
      <p:sp>
        <p:nvSpPr>
          <p:cNvPr id="17" name="Rectangle 16"/>
          <p:cNvSpPr/>
          <p:nvPr/>
        </p:nvSpPr>
        <p:spPr>
          <a:xfrm rot="5400000">
            <a:off x="5884422" y="-1420702"/>
            <a:ext cx="46510" cy="900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/>
          </a:p>
        </p:txBody>
      </p:sp>
      <p:sp>
        <p:nvSpPr>
          <p:cNvPr id="18" name="TextBox 17"/>
          <p:cNvSpPr txBox="1"/>
          <p:nvPr/>
        </p:nvSpPr>
        <p:spPr>
          <a:xfrm>
            <a:off x="6523740" y="2579388"/>
            <a:ext cx="3119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What we </a:t>
            </a:r>
            <a:r>
              <a:rPr lang="en-GB" sz="28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can’t</a:t>
            </a:r>
            <a:r>
              <a:rPr lang="en-GB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do</a:t>
            </a:r>
            <a:endParaRPr lang="en-GB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07807" y="3164556"/>
            <a:ext cx="460797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Up to 3.5MeV protons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Phase space tracking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High currents</a:t>
            </a:r>
            <a:endParaRPr lang="en-GB" sz="2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Rapid energy variation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Quick magnet prototyping</a:t>
            </a:r>
          </a:p>
          <a:p>
            <a:pPr algn="ctr"/>
            <a:r>
              <a:rPr lang="en-AU" sz="2400" i="1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 beam time</a:t>
            </a:r>
            <a:endParaRPr lang="en-GB" sz="2400" i="1" dirty="0" smtClean="0">
              <a:solidFill>
                <a:sysClr val="windowText" lastClr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476573" y="2578034"/>
            <a:ext cx="29001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What we </a:t>
            </a:r>
            <a:r>
              <a:rPr lang="en-AU" sz="28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do</a:t>
            </a:r>
            <a:endParaRPr lang="en-GB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057925" y="3150773"/>
            <a:ext cx="546266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Dynamic aperture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RF gymnastics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Detailed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error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studies</a:t>
            </a:r>
            <a:endParaRPr lang="en-AU" sz="2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AU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Anything immediately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676940" y="1466823"/>
            <a:ext cx="7050156" cy="845805"/>
          </a:xfrm>
          <a:prstGeom prst="roundRect">
            <a:avLst>
              <a:gd name="adj" fmla="val 8833"/>
            </a:avLst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TextBox 11"/>
          <p:cNvSpPr txBox="1"/>
          <p:nvPr/>
        </p:nvSpPr>
        <p:spPr>
          <a:xfrm>
            <a:off x="2676940" y="1455937"/>
            <a:ext cx="7407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We have the space and capability to rapidly build prototype beamlines as proof-of-concept machines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485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/>
      <p:bldP spid="19" grpId="0"/>
      <p:bldP spid="21" grpId="0"/>
      <p:bldP spid="23" grpId="0"/>
      <p:bldP spid="11" grpId="0" animBg="1"/>
      <p:bldP spid="1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In Summary</a:t>
            </a:r>
            <a:endParaRPr lang="en-GB" dirty="0"/>
          </a:p>
        </p:txBody>
      </p:sp>
      <p:grpSp>
        <p:nvGrpSpPr>
          <p:cNvPr id="4" name="Group 3"/>
          <p:cNvGrpSpPr/>
          <p:nvPr/>
        </p:nvGrpSpPr>
        <p:grpSpPr>
          <a:xfrm>
            <a:off x="7436410" y="4699642"/>
            <a:ext cx="4442395" cy="489600"/>
            <a:chOff x="1047751" y="1915135"/>
            <a:chExt cx="3866267" cy="1544148"/>
          </a:xfrm>
        </p:grpSpPr>
        <p:sp>
          <p:nvSpPr>
            <p:cNvPr id="5" name="Rounded Rectangle 4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084873" y="2013306"/>
              <a:ext cx="3811568" cy="1261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adam.steinberg@manchester.ac.uk</a:t>
              </a:r>
              <a:endParaRPr lang="en-GB" sz="20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433797" y="5396801"/>
            <a:ext cx="4442395" cy="492792"/>
            <a:chOff x="1047751" y="1915135"/>
            <a:chExt cx="3866267" cy="1554215"/>
          </a:xfrm>
        </p:grpSpPr>
        <p:sp>
          <p:nvSpPr>
            <p:cNvPr id="8" name="Rounded Rectangle 7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084873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@</a:t>
              </a:r>
              <a:r>
                <a:rPr lang="en-GB" sz="24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afsteinberg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9194" y="5491497"/>
            <a:ext cx="415619" cy="34206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1864" y="5487729"/>
            <a:ext cx="415619" cy="342062"/>
          </a:xfrm>
          <a:prstGeom prst="rect">
            <a:avLst/>
          </a:prstGeom>
        </p:spPr>
      </p:pic>
      <p:sp>
        <p:nvSpPr>
          <p:cNvPr id="15" name="Rounded Rectangle 14"/>
          <p:cNvSpPr/>
          <p:nvPr/>
        </p:nvSpPr>
        <p:spPr>
          <a:xfrm>
            <a:off x="923456" y="1646364"/>
            <a:ext cx="5634990" cy="120032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/>
          <p:cNvSpPr txBox="1"/>
          <p:nvPr/>
        </p:nvSpPr>
        <p:spPr>
          <a:xfrm>
            <a:off x="938161" y="1617789"/>
            <a:ext cx="562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Constant tune nonscaling FFAs are a hot-topic, although they have yet to be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demonstrated in practice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938161" y="3260849"/>
            <a:ext cx="5634990" cy="1281627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/>
          <p:cNvSpPr txBox="1"/>
          <p:nvPr/>
        </p:nvSpPr>
        <p:spPr>
          <a:xfrm>
            <a:off x="952866" y="3289426"/>
            <a:ext cx="562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Using 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Pelletron at </a:t>
            </a:r>
            <a:r>
              <a:rPr lang="en-AU" sz="2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UniMelb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beamline design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fast prototyping capability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allow for many experiments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952866" y="4929663"/>
            <a:ext cx="5634990" cy="1281627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/>
          <p:cNvSpPr txBox="1"/>
          <p:nvPr/>
        </p:nvSpPr>
        <p:spPr>
          <a:xfrm>
            <a:off x="967571" y="4958240"/>
            <a:ext cx="562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Work so far (measurements and magnets shown here) is going well, but we want to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hear from you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image0.jpeg"/>
          <p:cNvPicPr>
            <a:picLocks noChangeAspect="1" noChangeArrowheads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692" b="16095"/>
          <a:stretch/>
        </p:blipFill>
        <p:spPr bwMode="auto">
          <a:xfrm>
            <a:off x="6901210" y="1313553"/>
            <a:ext cx="4954786" cy="3171647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577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7" grpId="0" animBg="1"/>
      <p:bldP spid="18" grpId="0"/>
      <p:bldP spid="19" grpId="0" animBg="1"/>
      <p:bldP spid="2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Additional Slides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1338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Constant Tunes</a:t>
            </a:r>
            <a:endParaRPr lang="en-GB" dirty="0"/>
          </a:p>
        </p:txBody>
      </p:sp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2782719"/>
              </p:ext>
            </p:extLst>
          </p:nvPr>
        </p:nvGraphicFramePr>
        <p:xfrm>
          <a:off x="2618175" y="3994630"/>
          <a:ext cx="7917180" cy="25958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14780">
                  <a:extLst>
                    <a:ext uri="{9D8B030D-6E8A-4147-A177-3AD203B41FA5}">
                      <a16:colId xmlns:a16="http://schemas.microsoft.com/office/drawing/2014/main" val="2715644409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571868023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74944323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53595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68011193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Pole Order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F-Magnet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D-Magnet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743029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Initial</a:t>
                      </a:r>
                      <a:endParaRPr lang="en-GB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Final</a:t>
                      </a:r>
                      <a:endParaRPr lang="en-GB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Initial</a:t>
                      </a:r>
                      <a:endParaRPr lang="en-GB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AU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Final</a:t>
                      </a:r>
                      <a:endParaRPr lang="en-GB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804233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 [T]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1.346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1.346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1.346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1.346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168471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 [Tm</a:t>
                      </a:r>
                      <a:r>
                        <a:rPr lang="en-AU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-1</a:t>
                      </a:r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]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72.50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68.75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-72.50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-61.72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5037077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 [Tm</a:t>
                      </a:r>
                      <a:r>
                        <a:rPr lang="en-AU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-2</a:t>
                      </a:r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]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498.5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-576.9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886192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 [Tm</a:t>
                      </a:r>
                      <a:r>
                        <a:rPr lang="en-AU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-3</a:t>
                      </a:r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]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744.1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780.6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413391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&gt; 10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0.0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3958399"/>
                  </a:ext>
                </a:extLst>
              </a:tr>
            </a:tbl>
          </a:graphicData>
        </a:graphic>
      </p:graphicFrame>
      <p:sp>
        <p:nvSpPr>
          <p:cNvPr id="17" name="Rounded Rectangle 16"/>
          <p:cNvSpPr/>
          <p:nvPr/>
        </p:nvSpPr>
        <p:spPr>
          <a:xfrm>
            <a:off x="707758" y="1532933"/>
            <a:ext cx="4278884" cy="2211190"/>
          </a:xfrm>
          <a:prstGeom prst="roundRect">
            <a:avLst>
              <a:gd name="adj" fmla="val 1014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4649" y="1685727"/>
            <a:ext cx="4127203" cy="1946675"/>
          </a:xfrm>
          <a:prstGeom prst="rect">
            <a:avLst/>
          </a:prstGeom>
        </p:spPr>
      </p:pic>
      <p:sp>
        <p:nvSpPr>
          <p:cNvPr id="20" name="Rounded Rectangle 19"/>
          <p:cNvSpPr/>
          <p:nvPr/>
        </p:nvSpPr>
        <p:spPr>
          <a:xfrm>
            <a:off x="7187692" y="1532933"/>
            <a:ext cx="4306240" cy="2211190"/>
          </a:xfrm>
          <a:prstGeom prst="roundRect">
            <a:avLst>
              <a:gd name="adj" fmla="val 1014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4"/>
          <a:srcRect b="569"/>
          <a:stretch/>
        </p:blipFill>
        <p:spPr>
          <a:xfrm>
            <a:off x="7310909" y="1714231"/>
            <a:ext cx="4048355" cy="1897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2411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The Interplay Effect</a:t>
            </a:r>
            <a:endParaRPr lang="en-GB" dirty="0"/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838200" y="1423289"/>
            <a:ext cx="4707577" cy="4351338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 smtClean="0"/>
              <a:t>Due to organ motion (breathing etc.) during beam delivery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 smtClean="0"/>
              <a:t>Very fast treatments can ensue that the dose delivered corresponds closely to the plan</a:t>
            </a:r>
          </a:p>
          <a:p>
            <a:pPr marL="558900" lvl="1" indent="-342900"/>
            <a:r>
              <a:rPr lang="en-AU" dirty="0" smtClean="0"/>
              <a:t>Otherwise, you need to do </a:t>
            </a:r>
            <a:r>
              <a:rPr lang="en-AU" i="1" dirty="0" smtClean="0"/>
              <a:t>rescanning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3850" y="1423289"/>
            <a:ext cx="5215566" cy="4587767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229538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838200" y="1994378"/>
            <a:ext cx="11092207" cy="3574637"/>
            <a:chOff x="838200" y="2602326"/>
            <a:chExt cx="11092207" cy="3574637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2602326"/>
              <a:ext cx="11092207" cy="357463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4"/>
            <a:srcRect b="16405"/>
            <a:stretch/>
          </p:blipFill>
          <p:spPr>
            <a:xfrm>
              <a:off x="2144061" y="3670442"/>
              <a:ext cx="238158" cy="19908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4"/>
            <a:srcRect b="16405"/>
            <a:stretch/>
          </p:blipFill>
          <p:spPr>
            <a:xfrm rot="10800000">
              <a:off x="2127392" y="4906310"/>
              <a:ext cx="238158" cy="199089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83848" y="3869530"/>
              <a:ext cx="120149" cy="200025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83848" y="4706285"/>
              <a:ext cx="120149" cy="200025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50487" y="3607202"/>
              <a:ext cx="207513" cy="262328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50487" y="4906310"/>
              <a:ext cx="207513" cy="262328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49034" y="3069014"/>
              <a:ext cx="2504766" cy="2512636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142887" y="3528181"/>
              <a:ext cx="2466993" cy="1577218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86807" y="5252477"/>
              <a:ext cx="847743" cy="541986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482273">
              <a:off x="10678236" y="3257187"/>
              <a:ext cx="847743" cy="541986"/>
            </a:xfrm>
            <a:prstGeom prst="rect">
              <a:avLst/>
            </a:prstGeom>
          </p:spPr>
        </p:pic>
      </p:grpSp>
      <p:sp>
        <p:nvSpPr>
          <p:cNvPr id="18" name="TextBox 17"/>
          <p:cNvSpPr txBox="1"/>
          <p:nvPr/>
        </p:nvSpPr>
        <p:spPr>
          <a:xfrm>
            <a:off x="6681843" y="2393945"/>
            <a:ext cx="1428596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66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endParaRPr lang="en-GB" sz="16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83935" y="2198114"/>
            <a:ext cx="893193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6600" b="1" dirty="0" smtClean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endParaRPr lang="en-GB" sz="166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2608484" y="2489098"/>
            <a:ext cx="108000" cy="2520000"/>
          </a:xfrm>
          <a:prstGeom prst="rect">
            <a:avLst/>
          </a:prstGeom>
          <a:solidFill>
            <a:srgbClr val="00B0F0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/>
          <p:cNvSpPr/>
          <p:nvPr/>
        </p:nvSpPr>
        <p:spPr>
          <a:xfrm>
            <a:off x="6552556" y="2489098"/>
            <a:ext cx="108000" cy="2520000"/>
          </a:xfrm>
          <a:prstGeom prst="rect">
            <a:avLst/>
          </a:prstGeom>
          <a:solidFill>
            <a:srgbClr val="FF0000"/>
          </a:solidFill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ounded Rectangle 22"/>
          <p:cNvSpPr/>
          <p:nvPr/>
        </p:nvSpPr>
        <p:spPr>
          <a:xfrm>
            <a:off x="7972071" y="5363783"/>
            <a:ext cx="3075232" cy="49104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/>
          <p:cNvSpPr txBox="1"/>
          <p:nvPr/>
        </p:nvSpPr>
        <p:spPr>
          <a:xfrm>
            <a:off x="7986775" y="5387533"/>
            <a:ext cx="30605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i="1" dirty="0" smtClean="0"/>
              <a:t>Animation courtesy of NEC</a:t>
            </a:r>
            <a:endParaRPr lang="en-GB" sz="20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2756241" y="5712886"/>
            <a:ext cx="4267412" cy="51817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/>
          <p:cNvSpPr txBox="1"/>
          <p:nvPr/>
        </p:nvSpPr>
        <p:spPr>
          <a:xfrm>
            <a:off x="2713917" y="5705920"/>
            <a:ext cx="437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Maximum beam energy is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low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6263295" y="3691696"/>
            <a:ext cx="180000" cy="180000"/>
          </a:xfrm>
          <a:prstGeom prst="ellipse">
            <a:avLst/>
          </a:prstGeom>
          <a:solidFill>
            <a:srgbClr val="FFC000"/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itle 6"/>
          <p:cNvSpPr txBox="1">
            <a:spLocks/>
          </p:cNvSpPr>
          <p:nvPr/>
        </p:nvSpPr>
        <p:spPr>
          <a:xfrm>
            <a:off x="1428765" y="395066"/>
            <a:ext cx="10296000" cy="127485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dirty="0" smtClean="0"/>
              <a:t>The Pelletron at </a:t>
            </a:r>
            <a:r>
              <a:rPr lang="en-AU" dirty="0" err="1" smtClean="0"/>
              <a:t>UniMelb</a:t>
            </a:r>
            <a:r>
              <a:rPr lang="en-AU" dirty="0" smtClean="0"/>
              <a:t>: Schematically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291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-0.53984 -0.0044 " pathEditMode="relative" rAng="0" ptsTypes="AA">
                                      <p:cBhvr>
                                        <p:cTn id="20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92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 animBg="1"/>
      <p:bldP spid="21" grpId="0" animBg="1"/>
      <p:bldP spid="23" grpId="0" animBg="1"/>
      <p:bldP spid="24" grpId="0"/>
      <p:bldP spid="25" grpId="0" animBg="1"/>
      <p:bldP spid="26" grpId="0"/>
      <p:bldP spid="17" grpId="0" animBg="1"/>
      <p:bldP spid="17" grpId="1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Accelerators for Ion Therapy</a:t>
            </a:r>
            <a:endParaRPr lang="en-GB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3849109"/>
              </p:ext>
            </p:extLst>
          </p:nvPr>
        </p:nvGraphicFramePr>
        <p:xfrm>
          <a:off x="433387" y="1419835"/>
          <a:ext cx="8943975" cy="14833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628775">
                  <a:extLst>
                    <a:ext uri="{9D8B030D-6E8A-4147-A177-3AD203B41FA5}">
                      <a16:colId xmlns:a16="http://schemas.microsoft.com/office/drawing/2014/main" val="731610737"/>
                    </a:ext>
                  </a:extLst>
                </a:gridCol>
                <a:gridCol w="2085975">
                  <a:extLst>
                    <a:ext uri="{9D8B030D-6E8A-4147-A177-3AD203B41FA5}">
                      <a16:colId xmlns:a16="http://schemas.microsoft.com/office/drawing/2014/main" val="2747475296"/>
                    </a:ext>
                  </a:extLst>
                </a:gridCol>
                <a:gridCol w="1547922">
                  <a:extLst>
                    <a:ext uri="{9D8B030D-6E8A-4147-A177-3AD203B41FA5}">
                      <a16:colId xmlns:a16="http://schemas.microsoft.com/office/drawing/2014/main" val="2020372310"/>
                    </a:ext>
                  </a:extLst>
                </a:gridCol>
                <a:gridCol w="1281003">
                  <a:extLst>
                    <a:ext uri="{9D8B030D-6E8A-4147-A177-3AD203B41FA5}">
                      <a16:colId xmlns:a16="http://schemas.microsoft.com/office/drawing/2014/main" val="203542706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313080639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Accelerator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Extracted</a:t>
                      </a:r>
                      <a:r>
                        <a:rPr lang="en-GB" baseline="0" dirty="0" smtClean="0"/>
                        <a:t> Energy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Intensity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Footprint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Commonly used for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6570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Cyclotron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Fixed*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High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Small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Protons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5760561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Synchrotron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Variable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Medium/High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Large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Protons and ions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3327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FFA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Variable*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High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Large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 smtClean="0"/>
                        <a:t>---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3178801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387" y="3017838"/>
            <a:ext cx="6384663" cy="263839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6288" y="3017838"/>
            <a:ext cx="4822147" cy="3616611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913608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Terminal Ripple </a:t>
            </a:r>
            <a:r>
              <a:rPr lang="en-AU" i="1" dirty="0" smtClean="0"/>
              <a:t>is</a:t>
            </a:r>
            <a:r>
              <a:rPr lang="en-AU" dirty="0" smtClean="0"/>
              <a:t> Problem</a:t>
            </a:r>
            <a:endParaRPr lang="en-GB" dirty="0"/>
          </a:p>
        </p:txBody>
      </p:sp>
      <p:sp>
        <p:nvSpPr>
          <p:cNvPr id="7" name="TextBox 6"/>
          <p:cNvSpPr txBox="1"/>
          <p:nvPr/>
        </p:nvSpPr>
        <p:spPr>
          <a:xfrm>
            <a:off x="284382" y="1485244"/>
            <a:ext cx="3857297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What is the impact of the terminal voltage on the beam current?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84382" y="2532025"/>
            <a:ext cx="3857297" cy="175432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When the terminal ripple is large, the current falls</a:t>
            </a:r>
          </a:p>
          <a:p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The frequency and general behaviour of the current can be predicted from the terminal ripple</a:t>
            </a:r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1026"/>
          <a:stretch/>
        </p:blipFill>
        <p:spPr>
          <a:xfrm>
            <a:off x="4430577" y="3970898"/>
            <a:ext cx="7220616" cy="24753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60791"/>
          <a:stretch/>
        </p:blipFill>
        <p:spPr>
          <a:xfrm>
            <a:off x="4430577" y="2096181"/>
            <a:ext cx="7220616" cy="198182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793896" y="835657"/>
            <a:ext cx="3857297" cy="92333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Note: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the actual ripple is probably sinusoidal, but the signal is limited by the gain of the amplifier circuit</a:t>
            </a: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10741573" y="1738150"/>
            <a:ext cx="136634" cy="532268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84382" y="4877944"/>
            <a:ext cx="3857297" cy="92333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When the signal from the dome does something funny (the machine 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burps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), the beam current 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burps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too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3143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Phase space Measurement </a:t>
            </a:r>
            <a:r>
              <a:rPr lang="en-AU" i="1" dirty="0" smtClean="0"/>
              <a:t>(slit-grid)</a:t>
            </a:r>
            <a:endParaRPr lang="en-GB" i="1" dirty="0"/>
          </a:p>
        </p:txBody>
      </p:sp>
      <p:sp>
        <p:nvSpPr>
          <p:cNvPr id="4" name="Rectangle 3"/>
          <p:cNvSpPr/>
          <p:nvPr/>
        </p:nvSpPr>
        <p:spPr>
          <a:xfrm rot="16200000">
            <a:off x="1116856" y="2883750"/>
            <a:ext cx="4475590" cy="1738674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2152471" y="1792474"/>
            <a:ext cx="2381724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Isosceles Triangle 8"/>
          <p:cNvSpPr/>
          <p:nvPr/>
        </p:nvSpPr>
        <p:spPr>
          <a:xfrm rot="10800000">
            <a:off x="2692414" y="2025990"/>
            <a:ext cx="1251039" cy="2830978"/>
          </a:xfrm>
          <a:prstGeom prst="triangle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27"/>
          <p:cNvGrpSpPr/>
          <p:nvPr/>
        </p:nvGrpSpPr>
        <p:grpSpPr>
          <a:xfrm>
            <a:off x="2616599" y="4449451"/>
            <a:ext cx="1337562" cy="815037"/>
            <a:chOff x="2616599" y="4449451"/>
            <a:chExt cx="1337562" cy="815037"/>
          </a:xfrm>
        </p:grpSpPr>
        <p:sp>
          <p:nvSpPr>
            <p:cNvPr id="10" name="Rectangle 9"/>
            <p:cNvSpPr/>
            <p:nvPr/>
          </p:nvSpPr>
          <p:spPr>
            <a:xfrm>
              <a:off x="2616599" y="4449451"/>
              <a:ext cx="1337562" cy="8150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76946" y="4636155"/>
              <a:ext cx="82795" cy="44162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" name="Straight Connector 12"/>
          <p:cNvCxnSpPr/>
          <p:nvPr/>
        </p:nvCxnSpPr>
        <p:spPr>
          <a:xfrm>
            <a:off x="2490341" y="2025990"/>
            <a:ext cx="1738800" cy="0"/>
          </a:xfrm>
          <a:prstGeom prst="line">
            <a:avLst/>
          </a:prstGeom>
          <a:ln w="57150">
            <a:prstDash val="sysDash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 rot="16200000">
            <a:off x="3320414" y="5090233"/>
            <a:ext cx="72000" cy="17676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Rectangle 15"/>
          <p:cNvSpPr/>
          <p:nvPr/>
        </p:nvSpPr>
        <p:spPr>
          <a:xfrm rot="10800000">
            <a:off x="3038088" y="1605970"/>
            <a:ext cx="562238" cy="4386103"/>
          </a:xfrm>
          <a:prstGeom prst="rect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 14"/>
          <p:cNvSpPr/>
          <p:nvPr/>
        </p:nvSpPr>
        <p:spPr>
          <a:xfrm rot="10800000">
            <a:off x="3036921" y="4820189"/>
            <a:ext cx="562238" cy="1170692"/>
          </a:xfrm>
          <a:prstGeom prst="rect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6555180" y="5394429"/>
            <a:ext cx="3960000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824241" y="5409689"/>
            <a:ext cx="14638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Position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6565888" y="1446305"/>
            <a:ext cx="2" cy="396000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 rot="16200000">
            <a:off x="5655070" y="2975877"/>
            <a:ext cx="11047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Angle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Up Arrow 23"/>
          <p:cNvSpPr/>
          <p:nvPr/>
        </p:nvSpPr>
        <p:spPr>
          <a:xfrm>
            <a:off x="8169944" y="5453805"/>
            <a:ext cx="483206" cy="1123836"/>
          </a:xfrm>
          <a:prstGeom prst="upArrow">
            <a:avLst/>
          </a:prstGeom>
          <a:solidFill>
            <a:srgbClr val="FFC000"/>
          </a:solidFill>
          <a:ln w="2857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 rot="5400000">
            <a:off x="7129089" y="2925391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2913343" y="4451969"/>
            <a:ext cx="810000" cy="810000"/>
          </a:xfrm>
          <a:prstGeom prst="ellipse">
            <a:avLst/>
          </a:prstGeom>
          <a:gradFill flip="none" rotWithShape="1">
            <a:gsLst>
              <a:gs pos="13000">
                <a:srgbClr val="FF0000"/>
              </a:gs>
              <a:gs pos="81000">
                <a:srgbClr val="D1D5E2"/>
              </a:gs>
              <a:gs pos="74000">
                <a:schemeClr val="accent1">
                  <a:tint val="44500"/>
                  <a:satMod val="160000"/>
                  <a:alpha val="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/>
          <p:cNvSpPr/>
          <p:nvPr/>
        </p:nvSpPr>
        <p:spPr>
          <a:xfrm rot="16200000">
            <a:off x="3316363" y="657494"/>
            <a:ext cx="72000" cy="17388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842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9" grpId="0" animBg="1"/>
      <p:bldP spid="14" grpId="0" animBg="1"/>
      <p:bldP spid="16" grpId="0" animBg="1"/>
      <p:bldP spid="16" grpId="1" animBg="1"/>
      <p:bldP spid="15" grpId="0" animBg="1"/>
      <p:bldP spid="19" grpId="0"/>
      <p:bldP spid="23" grpId="0"/>
      <p:bldP spid="24" grpId="0" animBg="1"/>
      <p:bldP spid="27" grpId="0" animBg="1"/>
      <p:bldP spid="12" grpId="0" animBg="1"/>
      <p:bldP spid="2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Outline</a:t>
            </a:r>
            <a:endParaRPr lang="en-GB" dirty="0"/>
          </a:p>
        </p:txBody>
      </p:sp>
      <p:sp>
        <p:nvSpPr>
          <p:cNvPr id="5" name="Rounded Rectangle 4"/>
          <p:cNvSpPr/>
          <p:nvPr/>
        </p:nvSpPr>
        <p:spPr>
          <a:xfrm>
            <a:off x="1416027" y="1454403"/>
            <a:ext cx="4113917" cy="46166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1416028" y="1416303"/>
            <a:ext cx="39243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Medical Motivation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1416027" y="2057535"/>
            <a:ext cx="4113917" cy="1631216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/>
          <p:cNvSpPr txBox="1"/>
          <p:nvPr/>
        </p:nvSpPr>
        <p:spPr>
          <a:xfrm>
            <a:off x="1416028" y="2057535"/>
            <a:ext cx="4113916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Constant Tune FFAs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 ‘Large’ Problem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 Possible Solution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Example Implementation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1416027" y="3848575"/>
            <a:ext cx="4113917" cy="1631216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/>
          <p:cNvSpPr txBox="1"/>
          <p:nvPr/>
        </p:nvSpPr>
        <p:spPr>
          <a:xfrm>
            <a:off x="1416028" y="3848575"/>
            <a:ext cx="4113915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AU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UniMelb</a:t>
            </a:r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Pelletron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TURBO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Project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Closed-Dispersion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Arc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Measurements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1416027" y="5677715"/>
            <a:ext cx="4113917" cy="46166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/>
          <p:cNvSpPr txBox="1"/>
          <p:nvPr/>
        </p:nvSpPr>
        <p:spPr>
          <a:xfrm>
            <a:off x="1479528" y="5639615"/>
            <a:ext cx="44986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Closing Thoughts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746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15" grpId="0" animBg="1"/>
      <p:bldP spid="16" grpId="0"/>
      <p:bldP spid="17" grpId="0" animBg="1"/>
      <p:bldP spid="18" grpId="0"/>
      <p:bldP spid="21" grpId="0" animBg="1"/>
      <p:bldP spid="2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Phase space Measurement </a:t>
            </a:r>
            <a:r>
              <a:rPr lang="en-AU" i="1" dirty="0"/>
              <a:t>(slit-grid)</a:t>
            </a:r>
            <a:endParaRPr lang="en-GB" dirty="0"/>
          </a:p>
        </p:txBody>
      </p:sp>
      <p:sp>
        <p:nvSpPr>
          <p:cNvPr id="4" name="Rectangle 3"/>
          <p:cNvSpPr/>
          <p:nvPr/>
        </p:nvSpPr>
        <p:spPr>
          <a:xfrm rot="16200000">
            <a:off x="1116856" y="2883750"/>
            <a:ext cx="4475590" cy="1738674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2114371" y="1792474"/>
            <a:ext cx="2381724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Isosceles Triangle 8"/>
          <p:cNvSpPr/>
          <p:nvPr/>
        </p:nvSpPr>
        <p:spPr>
          <a:xfrm rot="10800000">
            <a:off x="2654314" y="2025990"/>
            <a:ext cx="1251039" cy="2830978"/>
          </a:xfrm>
          <a:prstGeom prst="triangle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27"/>
          <p:cNvGrpSpPr/>
          <p:nvPr/>
        </p:nvGrpSpPr>
        <p:grpSpPr>
          <a:xfrm>
            <a:off x="2578499" y="4449451"/>
            <a:ext cx="1337562" cy="815037"/>
            <a:chOff x="2616599" y="4449451"/>
            <a:chExt cx="1337562" cy="815037"/>
          </a:xfrm>
        </p:grpSpPr>
        <p:sp>
          <p:nvSpPr>
            <p:cNvPr id="10" name="Rectangle 9"/>
            <p:cNvSpPr/>
            <p:nvPr/>
          </p:nvSpPr>
          <p:spPr>
            <a:xfrm>
              <a:off x="2616599" y="4449451"/>
              <a:ext cx="1337562" cy="8150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76946" y="4636155"/>
              <a:ext cx="82795" cy="44162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" name="Straight Connector 12"/>
          <p:cNvCxnSpPr/>
          <p:nvPr/>
        </p:nvCxnSpPr>
        <p:spPr>
          <a:xfrm>
            <a:off x="2490341" y="2025990"/>
            <a:ext cx="1738800" cy="0"/>
          </a:xfrm>
          <a:prstGeom prst="line">
            <a:avLst/>
          </a:prstGeom>
          <a:ln w="57150">
            <a:prstDash val="sysDash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 rot="16200000">
            <a:off x="3320414" y="5090233"/>
            <a:ext cx="72000" cy="17676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 14"/>
          <p:cNvSpPr/>
          <p:nvPr/>
        </p:nvSpPr>
        <p:spPr>
          <a:xfrm rot="10800000">
            <a:off x="3036921" y="4820189"/>
            <a:ext cx="562238" cy="1170692"/>
          </a:xfrm>
          <a:prstGeom prst="rect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6555180" y="5394429"/>
            <a:ext cx="3960000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824241" y="5409689"/>
            <a:ext cx="14638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Position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6565888" y="1446305"/>
            <a:ext cx="2" cy="396000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 rot="16200000">
            <a:off x="5655070" y="2975877"/>
            <a:ext cx="11047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Angle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 rot="5400000">
            <a:off x="7129089" y="2925391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2913343" y="4451969"/>
            <a:ext cx="810000" cy="810000"/>
          </a:xfrm>
          <a:prstGeom prst="ellipse">
            <a:avLst/>
          </a:prstGeom>
          <a:gradFill flip="none" rotWithShape="1">
            <a:gsLst>
              <a:gs pos="13000">
                <a:srgbClr val="FF0000"/>
              </a:gs>
              <a:gs pos="81000">
                <a:srgbClr val="D1D5E2"/>
              </a:gs>
              <a:gs pos="74000">
                <a:schemeClr val="accent1">
                  <a:tint val="44500"/>
                  <a:satMod val="160000"/>
                  <a:alpha val="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 rot="5400000">
            <a:off x="6573683" y="3191073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71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Up Arrow 25"/>
          <p:cNvSpPr/>
          <p:nvPr/>
        </p:nvSpPr>
        <p:spPr>
          <a:xfrm>
            <a:off x="7618403" y="5453805"/>
            <a:ext cx="483206" cy="1123836"/>
          </a:xfrm>
          <a:prstGeom prst="upArrow">
            <a:avLst/>
          </a:prstGeom>
          <a:solidFill>
            <a:srgbClr val="FFC000"/>
          </a:solidFill>
          <a:ln w="2857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ectangle 23"/>
          <p:cNvSpPr/>
          <p:nvPr/>
        </p:nvSpPr>
        <p:spPr>
          <a:xfrm rot="16200000">
            <a:off x="3316363" y="657494"/>
            <a:ext cx="72000" cy="17388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8233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Phase space Measurement </a:t>
            </a:r>
            <a:r>
              <a:rPr lang="en-AU" i="1" dirty="0"/>
              <a:t>(slit-grid)</a:t>
            </a:r>
            <a:endParaRPr lang="en-GB" dirty="0"/>
          </a:p>
        </p:txBody>
      </p:sp>
      <p:sp>
        <p:nvSpPr>
          <p:cNvPr id="4" name="Rectangle 3"/>
          <p:cNvSpPr/>
          <p:nvPr/>
        </p:nvSpPr>
        <p:spPr>
          <a:xfrm rot="16200000">
            <a:off x="1116856" y="2883750"/>
            <a:ext cx="4475590" cy="1738674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2070829" y="1792474"/>
            <a:ext cx="2381724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Isosceles Triangle 8"/>
          <p:cNvSpPr/>
          <p:nvPr/>
        </p:nvSpPr>
        <p:spPr>
          <a:xfrm rot="10800000">
            <a:off x="2610772" y="2025990"/>
            <a:ext cx="1251039" cy="2830978"/>
          </a:xfrm>
          <a:prstGeom prst="triangle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27"/>
          <p:cNvGrpSpPr/>
          <p:nvPr/>
        </p:nvGrpSpPr>
        <p:grpSpPr>
          <a:xfrm>
            <a:off x="2534957" y="4449451"/>
            <a:ext cx="1337562" cy="815037"/>
            <a:chOff x="2616599" y="4449451"/>
            <a:chExt cx="1337562" cy="815037"/>
          </a:xfrm>
        </p:grpSpPr>
        <p:sp>
          <p:nvSpPr>
            <p:cNvPr id="10" name="Rectangle 9"/>
            <p:cNvSpPr/>
            <p:nvPr/>
          </p:nvSpPr>
          <p:spPr>
            <a:xfrm>
              <a:off x="2616599" y="4449451"/>
              <a:ext cx="1337562" cy="8150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76946" y="4636155"/>
              <a:ext cx="82795" cy="44162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" name="Straight Connector 12"/>
          <p:cNvCxnSpPr/>
          <p:nvPr/>
        </p:nvCxnSpPr>
        <p:spPr>
          <a:xfrm>
            <a:off x="2490341" y="2025990"/>
            <a:ext cx="1738800" cy="0"/>
          </a:xfrm>
          <a:prstGeom prst="line">
            <a:avLst/>
          </a:prstGeom>
          <a:ln w="57150">
            <a:prstDash val="sysDash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 rot="16200000">
            <a:off x="3320414" y="5090233"/>
            <a:ext cx="72000" cy="17676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 14"/>
          <p:cNvSpPr/>
          <p:nvPr/>
        </p:nvSpPr>
        <p:spPr>
          <a:xfrm rot="10800000">
            <a:off x="3036921" y="4820189"/>
            <a:ext cx="562238" cy="1170692"/>
          </a:xfrm>
          <a:prstGeom prst="rect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6555180" y="5394429"/>
            <a:ext cx="3960000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824241" y="5409689"/>
            <a:ext cx="14638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Position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6565888" y="1446305"/>
            <a:ext cx="2" cy="396000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 rot="16200000">
            <a:off x="5655070" y="2975877"/>
            <a:ext cx="11047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Angle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 rot="5400000">
            <a:off x="7129089" y="2925391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2913343" y="4451969"/>
            <a:ext cx="810000" cy="810000"/>
          </a:xfrm>
          <a:prstGeom prst="ellipse">
            <a:avLst/>
          </a:prstGeom>
          <a:gradFill flip="none" rotWithShape="1">
            <a:gsLst>
              <a:gs pos="13000">
                <a:srgbClr val="FF0000"/>
              </a:gs>
              <a:gs pos="81000">
                <a:srgbClr val="D1D5E2"/>
              </a:gs>
              <a:gs pos="74000">
                <a:schemeClr val="accent1">
                  <a:tint val="44500"/>
                  <a:satMod val="160000"/>
                  <a:alpha val="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 rot="5400000">
            <a:off x="6573683" y="3191073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71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Up Arrow 34"/>
          <p:cNvSpPr/>
          <p:nvPr/>
        </p:nvSpPr>
        <p:spPr>
          <a:xfrm>
            <a:off x="7070681" y="5453805"/>
            <a:ext cx="483206" cy="1123836"/>
          </a:xfrm>
          <a:prstGeom prst="upArrow">
            <a:avLst/>
          </a:prstGeom>
          <a:solidFill>
            <a:srgbClr val="FFC000"/>
          </a:solidFill>
          <a:ln w="2857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" name="Oval 36"/>
          <p:cNvSpPr/>
          <p:nvPr/>
        </p:nvSpPr>
        <p:spPr>
          <a:xfrm rot="5400000">
            <a:off x="6005210" y="3506572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48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 24"/>
          <p:cNvSpPr/>
          <p:nvPr/>
        </p:nvSpPr>
        <p:spPr>
          <a:xfrm rot="16200000">
            <a:off x="3316363" y="657494"/>
            <a:ext cx="72000" cy="17388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04783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Phase space Measurement </a:t>
            </a:r>
            <a:r>
              <a:rPr lang="en-AU" i="1" dirty="0"/>
              <a:t>(slit-grid)</a:t>
            </a:r>
            <a:endParaRPr lang="en-GB" dirty="0"/>
          </a:p>
        </p:txBody>
      </p:sp>
      <p:sp>
        <p:nvSpPr>
          <p:cNvPr id="4" name="Rectangle 3"/>
          <p:cNvSpPr/>
          <p:nvPr/>
        </p:nvSpPr>
        <p:spPr>
          <a:xfrm rot="16200000">
            <a:off x="1116856" y="2883750"/>
            <a:ext cx="4475590" cy="1738674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2288539" y="1792474"/>
            <a:ext cx="2381724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Isosceles Triangle 8"/>
          <p:cNvSpPr/>
          <p:nvPr/>
        </p:nvSpPr>
        <p:spPr>
          <a:xfrm rot="10800000">
            <a:off x="2828482" y="2025990"/>
            <a:ext cx="1251039" cy="2830978"/>
          </a:xfrm>
          <a:prstGeom prst="triangle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27"/>
          <p:cNvGrpSpPr/>
          <p:nvPr/>
        </p:nvGrpSpPr>
        <p:grpSpPr>
          <a:xfrm>
            <a:off x="2752667" y="4449451"/>
            <a:ext cx="1337562" cy="815037"/>
            <a:chOff x="2616599" y="4449451"/>
            <a:chExt cx="1337562" cy="815037"/>
          </a:xfrm>
        </p:grpSpPr>
        <p:sp>
          <p:nvSpPr>
            <p:cNvPr id="10" name="Rectangle 9"/>
            <p:cNvSpPr/>
            <p:nvPr/>
          </p:nvSpPr>
          <p:spPr>
            <a:xfrm>
              <a:off x="2616599" y="4449451"/>
              <a:ext cx="1337562" cy="8150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76946" y="4636155"/>
              <a:ext cx="82795" cy="44162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" name="Straight Connector 12"/>
          <p:cNvCxnSpPr/>
          <p:nvPr/>
        </p:nvCxnSpPr>
        <p:spPr>
          <a:xfrm>
            <a:off x="2490341" y="2025990"/>
            <a:ext cx="1738800" cy="0"/>
          </a:xfrm>
          <a:prstGeom prst="line">
            <a:avLst/>
          </a:prstGeom>
          <a:ln w="57150">
            <a:prstDash val="sysDash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 rot="16200000">
            <a:off x="3320414" y="5090233"/>
            <a:ext cx="72000" cy="17676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 14"/>
          <p:cNvSpPr/>
          <p:nvPr/>
        </p:nvSpPr>
        <p:spPr>
          <a:xfrm rot="10800000">
            <a:off x="3036921" y="4820189"/>
            <a:ext cx="562238" cy="1170692"/>
          </a:xfrm>
          <a:prstGeom prst="rect">
            <a:avLst/>
          </a:prstGeom>
          <a:gradFill flip="none" rotWithShape="1">
            <a:gsLst>
              <a:gs pos="100000">
                <a:srgbClr val="FF0000">
                  <a:alpha val="0"/>
                </a:srgbClr>
              </a:gs>
              <a:gs pos="0">
                <a:srgbClr val="FF0000">
                  <a:alpha val="0"/>
                </a:srgbClr>
              </a:gs>
              <a:gs pos="50000">
                <a:srgbClr val="FF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6555180" y="5394429"/>
            <a:ext cx="3960000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824241" y="5409689"/>
            <a:ext cx="14638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Position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6565888" y="1446305"/>
            <a:ext cx="2" cy="396000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 rot="16200000">
            <a:off x="5655070" y="2975877"/>
            <a:ext cx="11047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Angle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 rot="5400000">
            <a:off x="7129089" y="2925391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100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2913343" y="4451969"/>
            <a:ext cx="810000" cy="810000"/>
          </a:xfrm>
          <a:prstGeom prst="ellipse">
            <a:avLst/>
          </a:prstGeom>
          <a:gradFill flip="none" rotWithShape="1">
            <a:gsLst>
              <a:gs pos="13000">
                <a:srgbClr val="FF0000"/>
              </a:gs>
              <a:gs pos="81000">
                <a:srgbClr val="D1D5E2"/>
              </a:gs>
              <a:gs pos="74000">
                <a:schemeClr val="accent1">
                  <a:tint val="44500"/>
                  <a:satMod val="160000"/>
                  <a:alpha val="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 rot="5400000">
            <a:off x="6573683" y="3191073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71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" name="Oval 36"/>
          <p:cNvSpPr/>
          <p:nvPr/>
        </p:nvSpPr>
        <p:spPr>
          <a:xfrm rot="5400000">
            <a:off x="6005210" y="3506572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48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Oval 21"/>
          <p:cNvSpPr/>
          <p:nvPr/>
        </p:nvSpPr>
        <p:spPr>
          <a:xfrm rot="5400000">
            <a:off x="5597840" y="3822602"/>
            <a:ext cx="2589531" cy="458590"/>
          </a:xfrm>
          <a:prstGeom prst="ellipse">
            <a:avLst/>
          </a:prstGeom>
          <a:gradFill flip="none" rotWithShape="1">
            <a:gsLst>
              <a:gs pos="6000">
                <a:srgbClr val="FF0000">
                  <a:alpha val="75000"/>
                </a:srgbClr>
              </a:gs>
              <a:gs pos="0">
                <a:srgbClr val="FF0000"/>
              </a:gs>
              <a:gs pos="36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Oval 31"/>
          <p:cNvSpPr/>
          <p:nvPr/>
        </p:nvSpPr>
        <p:spPr>
          <a:xfrm rot="5400000" flipH="1" flipV="1">
            <a:off x="7688652" y="2652703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71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Oval 32"/>
          <p:cNvSpPr/>
          <p:nvPr/>
        </p:nvSpPr>
        <p:spPr>
          <a:xfrm rot="5400000" flipH="1" flipV="1">
            <a:off x="8257125" y="2337204"/>
            <a:ext cx="2589531" cy="458590"/>
          </a:xfrm>
          <a:prstGeom prst="ellipse">
            <a:avLst/>
          </a:prstGeom>
          <a:gradFill flip="none" rotWithShape="1">
            <a:gsLst>
              <a:gs pos="24000">
                <a:srgbClr val="FF0000">
                  <a:alpha val="75000"/>
                </a:srgbClr>
              </a:gs>
              <a:gs pos="0">
                <a:srgbClr val="FF0000"/>
              </a:gs>
              <a:gs pos="48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Oval 33"/>
          <p:cNvSpPr/>
          <p:nvPr/>
        </p:nvSpPr>
        <p:spPr>
          <a:xfrm rot="5400000" flipH="1" flipV="1">
            <a:off x="8664495" y="2021174"/>
            <a:ext cx="2589531" cy="458590"/>
          </a:xfrm>
          <a:prstGeom prst="ellipse">
            <a:avLst/>
          </a:prstGeom>
          <a:gradFill flip="none" rotWithShape="1">
            <a:gsLst>
              <a:gs pos="6000">
                <a:srgbClr val="FF0000">
                  <a:alpha val="75000"/>
                </a:srgbClr>
              </a:gs>
              <a:gs pos="0">
                <a:srgbClr val="FF0000"/>
              </a:gs>
              <a:gs pos="36000">
                <a:srgbClr val="E1E1E1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/>
          <p:cNvSpPr/>
          <p:nvPr/>
        </p:nvSpPr>
        <p:spPr>
          <a:xfrm rot="19612801">
            <a:off x="6530752" y="2380501"/>
            <a:ext cx="3807247" cy="1523945"/>
          </a:xfrm>
          <a:prstGeom prst="ellipse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Rectangle 29"/>
          <p:cNvSpPr/>
          <p:nvPr/>
        </p:nvSpPr>
        <p:spPr>
          <a:xfrm rot="16200000">
            <a:off x="3316363" y="657494"/>
            <a:ext cx="72000" cy="17388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0528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The Maths of the Slit-Grid</a:t>
            </a:r>
            <a:endParaRPr lang="en-GB" dirty="0"/>
          </a:p>
        </p:txBody>
      </p:sp>
      <p:sp>
        <p:nvSpPr>
          <p:cNvPr id="4" name="Arc 3"/>
          <p:cNvSpPr/>
          <p:nvPr/>
        </p:nvSpPr>
        <p:spPr>
          <a:xfrm>
            <a:off x="6287849" y="5233136"/>
            <a:ext cx="914400" cy="914400"/>
          </a:xfrm>
          <a:prstGeom prst="arc">
            <a:avLst>
              <a:gd name="adj1" fmla="val 16200000"/>
              <a:gd name="adj2" fmla="val 18934301"/>
            </a:avLst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ight Triangle 4"/>
          <p:cNvSpPr/>
          <p:nvPr/>
        </p:nvSpPr>
        <p:spPr>
          <a:xfrm flipV="1">
            <a:off x="6740286" y="2627808"/>
            <a:ext cx="1124607" cy="3878947"/>
          </a:xfrm>
          <a:prstGeom prst="rtTriangle">
            <a:avLst/>
          </a:prstGeom>
          <a:noFill/>
          <a:ln w="38100">
            <a:solidFill>
              <a:schemeClr val="tx1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" name="Straight Arrow Connector 5"/>
          <p:cNvCxnSpPr/>
          <p:nvPr/>
        </p:nvCxnSpPr>
        <p:spPr>
          <a:xfrm>
            <a:off x="5825886" y="1876513"/>
            <a:ext cx="2039007" cy="0"/>
          </a:xfrm>
          <a:prstGeom prst="straightConnector1">
            <a:avLst/>
          </a:prstGeom>
          <a:ln w="28575">
            <a:solidFill>
              <a:srgbClr val="00B0F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6535335" y="2631592"/>
            <a:ext cx="0" cy="3880800"/>
          </a:xfrm>
          <a:prstGeom prst="straightConnector1">
            <a:avLst/>
          </a:prstGeom>
          <a:ln w="28575">
            <a:solidFill>
              <a:srgbClr val="7030A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6782822" y="4820582"/>
                <a:ext cx="365485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AU" sz="2800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AU" sz="2800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</m:oMath>
                  </m:oMathPara>
                </a14:m>
                <a:endParaRPr lang="en-GB" sz="2800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2822" y="4820582"/>
                <a:ext cx="365485" cy="430887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217985" y="4351837"/>
                <a:ext cx="279884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AU" sz="2800" b="0" i="1" smtClean="0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𝐿</m:t>
                      </m:r>
                    </m:oMath>
                  </m:oMathPara>
                </a14:m>
                <a:endParaRPr lang="en-GB" sz="2800" dirty="0">
                  <a:solidFill>
                    <a:srgbClr val="7030A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17985" y="4351837"/>
                <a:ext cx="279884" cy="43088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6471633" y="1391988"/>
                <a:ext cx="967316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AU" sz="28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8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AU" sz="2800" b="0" i="0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meas</m:t>
                          </m:r>
                        </m:sub>
                      </m:sSub>
                    </m:oMath>
                  </m:oMathPara>
                </a14:m>
                <a:endParaRPr lang="en-GB" sz="2800" dirty="0">
                  <a:solidFill>
                    <a:srgbClr val="00B0F0"/>
                  </a:solidFill>
                </a:endParaRPr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1633" y="1391988"/>
                <a:ext cx="967316" cy="43088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Arrow Connector 10"/>
          <p:cNvCxnSpPr/>
          <p:nvPr/>
        </p:nvCxnSpPr>
        <p:spPr>
          <a:xfrm>
            <a:off x="5751633" y="6506755"/>
            <a:ext cx="720000" cy="0"/>
          </a:xfrm>
          <a:prstGeom prst="straightConnector1">
            <a:avLst/>
          </a:prstGeom>
          <a:ln w="28575">
            <a:solidFill>
              <a:schemeClr val="bg1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5969927" y="6427113"/>
                <a:ext cx="283411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AU" sz="2800" b="0" i="1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GB" sz="2800" dirty="0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69927" y="6427113"/>
                <a:ext cx="283411" cy="43088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Connector 12"/>
          <p:cNvCxnSpPr/>
          <p:nvPr/>
        </p:nvCxnSpPr>
        <p:spPr>
          <a:xfrm>
            <a:off x="5751633" y="1588493"/>
            <a:ext cx="0" cy="5193155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/>
              <p:cNvSpPr txBox="1"/>
              <p:nvPr/>
            </p:nvSpPr>
            <p:spPr>
              <a:xfrm>
                <a:off x="7484246" y="5553833"/>
                <a:ext cx="2733441" cy="96815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AU" sz="2800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2800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AU" sz="2800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lang="en-AU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AU" sz="2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AU" sz="2800" b="0" i="0" smtClean="0">
                              <a:latin typeface="Cambria Math" panose="02040503050406030204" pitchFamily="18" charset="0"/>
                            </a:rPr>
                            <m:t>arctan</m:t>
                          </m:r>
                        </m:fName>
                        <m:e>
                          <m:d>
                            <m:dPr>
                              <m:ctrlPr>
                                <a:rPr lang="en-AU" sz="28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AU" sz="2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m:rPr>
                                      <m:sty m:val="p"/>
                                    </m:rPr>
                                    <a:rPr lang="en-AU" sz="2800" b="0" i="0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Δ</m:t>
                                  </m:r>
                                  <m:r>
                                    <a:rPr lang="en-AU" sz="28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num>
                                <m:den>
                                  <m:r>
                                    <a:rPr lang="en-AU" sz="2800" b="0" i="1" smtClean="0">
                                      <a:solidFill>
                                        <a:srgbClr val="7030A0"/>
                                      </a:solidFill>
                                      <a:latin typeface="Cambria Math" panose="02040503050406030204" pitchFamily="18" charset="0"/>
                                    </a:rPr>
                                    <m:t>𝐿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en-GB" sz="2800" dirty="0"/>
              </a:p>
            </p:txBody>
          </p:sp>
        </mc:Choice>
        <mc:Fallback xmlns="">
          <p:sp>
            <p:nvSpPr>
              <p:cNvPr id="14" name="TextBox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84246" y="5553833"/>
                <a:ext cx="2733441" cy="96815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5" name="Straight Arrow Connector 14"/>
          <p:cNvCxnSpPr/>
          <p:nvPr/>
        </p:nvCxnSpPr>
        <p:spPr>
          <a:xfrm>
            <a:off x="6740286" y="2448710"/>
            <a:ext cx="1123200" cy="0"/>
          </a:xfrm>
          <a:prstGeom prst="straightConnector1">
            <a:avLst/>
          </a:prstGeom>
          <a:ln w="28575">
            <a:solidFill>
              <a:srgbClr val="FFC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7148307" y="1993005"/>
                <a:ext cx="2453685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AU" sz="2800" b="0" i="0" smtClean="0">
                          <a:solidFill>
                            <a:srgbClr val="FFC000"/>
                          </a:solidFill>
                          <a:latin typeface="Cambria Math" panose="02040503050406030204" pitchFamily="18" charset="0"/>
                        </a:rPr>
                        <m:t>Δ</m:t>
                      </m:r>
                      <m:r>
                        <a:rPr lang="en-AU" sz="2800" b="0" i="1" smtClean="0">
                          <a:solidFill>
                            <a:srgbClr val="FFC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AU" sz="28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AU" sz="28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8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AU" sz="2800" b="0" i="0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meas</m:t>
                          </m:r>
                        </m:sub>
                      </m:sSub>
                      <m:r>
                        <a:rPr lang="en-AU" sz="28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AU" sz="2800" b="0" i="1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GB" sz="2800" dirty="0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8307" y="1993005"/>
                <a:ext cx="2453685" cy="430887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649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The Multipoles Could be Better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2874" y="1683564"/>
            <a:ext cx="5698969" cy="387636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26415"/>
            <a:ext cx="5682874" cy="3906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772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Particle Therapy: Multiple Species</a:t>
            </a:r>
            <a:endParaRPr lang="en-GB" dirty="0"/>
          </a:p>
        </p:txBody>
      </p:sp>
      <p:sp>
        <p:nvSpPr>
          <p:cNvPr id="4" name="Rectangle 3"/>
          <p:cNvSpPr/>
          <p:nvPr/>
        </p:nvSpPr>
        <p:spPr>
          <a:xfrm>
            <a:off x="97536" y="1667129"/>
            <a:ext cx="12045696" cy="3937191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9" t="4144" r="12530" b="3546"/>
          <a:stretch/>
        </p:blipFill>
        <p:spPr>
          <a:xfrm>
            <a:off x="4443818" y="2096696"/>
            <a:ext cx="3421381" cy="3345161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5" t="3376" r="10305" b="2779"/>
          <a:stretch/>
        </p:blipFill>
        <p:spPr>
          <a:xfrm>
            <a:off x="399287" y="2071289"/>
            <a:ext cx="3463723" cy="339597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8" t="3142" r="10354" b="2544"/>
          <a:stretch/>
        </p:blipFill>
        <p:spPr>
          <a:xfrm>
            <a:off x="8446007" y="2062820"/>
            <a:ext cx="3455255" cy="341291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430983" y="1638377"/>
            <a:ext cx="14003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490918" y="1634396"/>
            <a:ext cx="14003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Proton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473469" y="1642607"/>
            <a:ext cx="14003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Carbon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6457890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12083" y="5604320"/>
            <a:ext cx="29177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(Plus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radiobiology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8304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/>
      <p:bldP spid="10" grpId="0"/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ounded Rectangle 10"/>
          <p:cNvSpPr/>
          <p:nvPr/>
        </p:nvSpPr>
        <p:spPr>
          <a:xfrm>
            <a:off x="1291590" y="1646365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Rapid Energy Variation</a:t>
            </a:r>
            <a:endParaRPr lang="en-GB" dirty="0"/>
          </a:p>
        </p:txBody>
      </p:sp>
      <p:sp>
        <p:nvSpPr>
          <p:cNvPr id="3" name="TextBox 2"/>
          <p:cNvSpPr txBox="1"/>
          <p:nvPr/>
        </p:nvSpPr>
        <p:spPr>
          <a:xfrm>
            <a:off x="1306295" y="1646365"/>
            <a:ext cx="56202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Particle therapy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efficiency and efficacy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limited by layer switching time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7505014" y="2475469"/>
            <a:ext cx="3410636" cy="2001109"/>
          </a:xfrm>
          <a:custGeom>
            <a:avLst/>
            <a:gdLst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19" fmla="*/ 3280410 w 3280410"/>
              <a:gd name="connsiteY19" fmla="*/ 1943332 h 1943332"/>
              <a:gd name="connsiteX20" fmla="*/ 3280410 w 3280410"/>
              <a:gd name="connsiteY20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19" fmla="*/ 3280410 w 3280410"/>
              <a:gd name="connsiteY19" fmla="*/ 1943332 h 1943332"/>
              <a:gd name="connsiteX20" fmla="*/ 3234690 w 3280410"/>
              <a:gd name="connsiteY20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19" fmla="*/ 3280410 w 3280410"/>
              <a:gd name="connsiteY19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80410 w 3280410"/>
              <a:gd name="connsiteY17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80410 w 3280410"/>
              <a:gd name="connsiteY16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80410 w 3280410"/>
              <a:gd name="connsiteY15" fmla="*/ 1943332 h 1943332"/>
              <a:gd name="connsiteX0" fmla="*/ 0 w 3234690"/>
              <a:gd name="connsiteY0" fmla="*/ 1531852 h 1931902"/>
              <a:gd name="connsiteX1" fmla="*/ 434340 w 3234690"/>
              <a:gd name="connsiteY1" fmla="*/ 1543282 h 1931902"/>
              <a:gd name="connsiteX2" fmla="*/ 880110 w 3234690"/>
              <a:gd name="connsiteY2" fmla="*/ 1508992 h 1931902"/>
              <a:gd name="connsiteX3" fmla="*/ 1268730 w 3234690"/>
              <a:gd name="connsiteY3" fmla="*/ 1463272 h 1931902"/>
              <a:gd name="connsiteX4" fmla="*/ 1771650 w 3234690"/>
              <a:gd name="connsiteY4" fmla="*/ 1406122 h 1931902"/>
              <a:gd name="connsiteX5" fmla="*/ 2366010 w 3234690"/>
              <a:gd name="connsiteY5" fmla="*/ 1280392 h 1931902"/>
              <a:gd name="connsiteX6" fmla="*/ 2686050 w 3234690"/>
              <a:gd name="connsiteY6" fmla="*/ 1120372 h 1931902"/>
              <a:gd name="connsiteX7" fmla="*/ 2857500 w 3234690"/>
              <a:gd name="connsiteY7" fmla="*/ 914632 h 1931902"/>
              <a:gd name="connsiteX8" fmla="*/ 2960370 w 3234690"/>
              <a:gd name="connsiteY8" fmla="*/ 731752 h 1931902"/>
              <a:gd name="connsiteX9" fmla="*/ 3040380 w 3234690"/>
              <a:gd name="connsiteY9" fmla="*/ 491722 h 1931902"/>
              <a:gd name="connsiteX10" fmla="*/ 3097530 w 3234690"/>
              <a:gd name="connsiteY10" fmla="*/ 240262 h 1931902"/>
              <a:gd name="connsiteX11" fmla="*/ 3108960 w 3234690"/>
              <a:gd name="connsiteY11" fmla="*/ 80242 h 1931902"/>
              <a:gd name="connsiteX12" fmla="*/ 3131820 w 3234690"/>
              <a:gd name="connsiteY12" fmla="*/ 232 h 1931902"/>
              <a:gd name="connsiteX13" fmla="*/ 3177540 w 3234690"/>
              <a:gd name="connsiteY13" fmla="*/ 103102 h 1931902"/>
              <a:gd name="connsiteX14" fmla="*/ 3200400 w 3234690"/>
              <a:gd name="connsiteY14" fmla="*/ 514582 h 1931902"/>
              <a:gd name="connsiteX15" fmla="*/ 3234690 w 3234690"/>
              <a:gd name="connsiteY15" fmla="*/ 1931902 h 1931902"/>
              <a:gd name="connsiteX0" fmla="*/ 0 w 3234690"/>
              <a:gd name="connsiteY0" fmla="*/ 1531852 h 1931902"/>
              <a:gd name="connsiteX1" fmla="*/ 434340 w 3234690"/>
              <a:gd name="connsiteY1" fmla="*/ 1543282 h 1931902"/>
              <a:gd name="connsiteX2" fmla="*/ 880110 w 3234690"/>
              <a:gd name="connsiteY2" fmla="*/ 1508992 h 1931902"/>
              <a:gd name="connsiteX3" fmla="*/ 1268730 w 3234690"/>
              <a:gd name="connsiteY3" fmla="*/ 1463272 h 1931902"/>
              <a:gd name="connsiteX4" fmla="*/ 1771650 w 3234690"/>
              <a:gd name="connsiteY4" fmla="*/ 1406122 h 1931902"/>
              <a:gd name="connsiteX5" fmla="*/ 2366010 w 3234690"/>
              <a:gd name="connsiteY5" fmla="*/ 1280392 h 1931902"/>
              <a:gd name="connsiteX6" fmla="*/ 2686050 w 3234690"/>
              <a:gd name="connsiteY6" fmla="*/ 1120372 h 1931902"/>
              <a:gd name="connsiteX7" fmla="*/ 2857500 w 3234690"/>
              <a:gd name="connsiteY7" fmla="*/ 914632 h 1931902"/>
              <a:gd name="connsiteX8" fmla="*/ 2960370 w 3234690"/>
              <a:gd name="connsiteY8" fmla="*/ 731752 h 1931902"/>
              <a:gd name="connsiteX9" fmla="*/ 3040380 w 3234690"/>
              <a:gd name="connsiteY9" fmla="*/ 491722 h 1931902"/>
              <a:gd name="connsiteX10" fmla="*/ 3097530 w 3234690"/>
              <a:gd name="connsiteY10" fmla="*/ 240262 h 1931902"/>
              <a:gd name="connsiteX11" fmla="*/ 3108960 w 3234690"/>
              <a:gd name="connsiteY11" fmla="*/ 80242 h 1931902"/>
              <a:gd name="connsiteX12" fmla="*/ 3166110 w 3234690"/>
              <a:gd name="connsiteY12" fmla="*/ 232 h 1931902"/>
              <a:gd name="connsiteX13" fmla="*/ 3177540 w 3234690"/>
              <a:gd name="connsiteY13" fmla="*/ 103102 h 1931902"/>
              <a:gd name="connsiteX14" fmla="*/ 3200400 w 3234690"/>
              <a:gd name="connsiteY14" fmla="*/ 514582 h 1931902"/>
              <a:gd name="connsiteX15" fmla="*/ 3234690 w 3234690"/>
              <a:gd name="connsiteY15" fmla="*/ 1931902 h 1931902"/>
              <a:gd name="connsiteX0" fmla="*/ 0 w 3234690"/>
              <a:gd name="connsiteY0" fmla="*/ 1532810 h 1932860"/>
              <a:gd name="connsiteX1" fmla="*/ 434340 w 3234690"/>
              <a:gd name="connsiteY1" fmla="*/ 1544240 h 1932860"/>
              <a:gd name="connsiteX2" fmla="*/ 880110 w 3234690"/>
              <a:gd name="connsiteY2" fmla="*/ 1509950 h 1932860"/>
              <a:gd name="connsiteX3" fmla="*/ 1268730 w 3234690"/>
              <a:gd name="connsiteY3" fmla="*/ 1464230 h 1932860"/>
              <a:gd name="connsiteX4" fmla="*/ 1771650 w 3234690"/>
              <a:gd name="connsiteY4" fmla="*/ 1407080 h 1932860"/>
              <a:gd name="connsiteX5" fmla="*/ 2366010 w 3234690"/>
              <a:gd name="connsiteY5" fmla="*/ 1281350 h 1932860"/>
              <a:gd name="connsiteX6" fmla="*/ 2686050 w 3234690"/>
              <a:gd name="connsiteY6" fmla="*/ 1121330 h 1932860"/>
              <a:gd name="connsiteX7" fmla="*/ 2857500 w 3234690"/>
              <a:gd name="connsiteY7" fmla="*/ 915590 h 1932860"/>
              <a:gd name="connsiteX8" fmla="*/ 2960370 w 3234690"/>
              <a:gd name="connsiteY8" fmla="*/ 732710 h 1932860"/>
              <a:gd name="connsiteX9" fmla="*/ 3040380 w 3234690"/>
              <a:gd name="connsiteY9" fmla="*/ 492680 h 1932860"/>
              <a:gd name="connsiteX10" fmla="*/ 3097530 w 3234690"/>
              <a:gd name="connsiteY10" fmla="*/ 241220 h 1932860"/>
              <a:gd name="connsiteX11" fmla="*/ 3108960 w 3234690"/>
              <a:gd name="connsiteY11" fmla="*/ 81200 h 1932860"/>
              <a:gd name="connsiteX12" fmla="*/ 3166110 w 3234690"/>
              <a:gd name="connsiteY12" fmla="*/ 1190 h 1932860"/>
              <a:gd name="connsiteX13" fmla="*/ 3177540 w 3234690"/>
              <a:gd name="connsiteY13" fmla="*/ 138350 h 1932860"/>
              <a:gd name="connsiteX14" fmla="*/ 3200400 w 3234690"/>
              <a:gd name="connsiteY14" fmla="*/ 515540 h 1932860"/>
              <a:gd name="connsiteX15" fmla="*/ 3234690 w 3234690"/>
              <a:gd name="connsiteY15" fmla="*/ 1932860 h 1932860"/>
              <a:gd name="connsiteX0" fmla="*/ 0 w 3234690"/>
              <a:gd name="connsiteY0" fmla="*/ 1561038 h 1961088"/>
              <a:gd name="connsiteX1" fmla="*/ 434340 w 3234690"/>
              <a:gd name="connsiteY1" fmla="*/ 1572468 h 1961088"/>
              <a:gd name="connsiteX2" fmla="*/ 880110 w 3234690"/>
              <a:gd name="connsiteY2" fmla="*/ 1538178 h 1961088"/>
              <a:gd name="connsiteX3" fmla="*/ 1268730 w 3234690"/>
              <a:gd name="connsiteY3" fmla="*/ 1492458 h 1961088"/>
              <a:gd name="connsiteX4" fmla="*/ 1771650 w 3234690"/>
              <a:gd name="connsiteY4" fmla="*/ 1435308 h 1961088"/>
              <a:gd name="connsiteX5" fmla="*/ 2366010 w 3234690"/>
              <a:gd name="connsiteY5" fmla="*/ 1309578 h 1961088"/>
              <a:gd name="connsiteX6" fmla="*/ 2686050 w 3234690"/>
              <a:gd name="connsiteY6" fmla="*/ 1149558 h 1961088"/>
              <a:gd name="connsiteX7" fmla="*/ 2857500 w 3234690"/>
              <a:gd name="connsiteY7" fmla="*/ 943818 h 1961088"/>
              <a:gd name="connsiteX8" fmla="*/ 2960370 w 3234690"/>
              <a:gd name="connsiteY8" fmla="*/ 760938 h 1961088"/>
              <a:gd name="connsiteX9" fmla="*/ 3040380 w 3234690"/>
              <a:gd name="connsiteY9" fmla="*/ 520908 h 1961088"/>
              <a:gd name="connsiteX10" fmla="*/ 3097530 w 3234690"/>
              <a:gd name="connsiteY10" fmla="*/ 269448 h 1961088"/>
              <a:gd name="connsiteX11" fmla="*/ 3108960 w 3234690"/>
              <a:gd name="connsiteY11" fmla="*/ 109428 h 1961088"/>
              <a:gd name="connsiteX12" fmla="*/ 3154204 w 3234690"/>
              <a:gd name="connsiteY12" fmla="*/ 843 h 1961088"/>
              <a:gd name="connsiteX13" fmla="*/ 3177540 w 3234690"/>
              <a:gd name="connsiteY13" fmla="*/ 166578 h 1961088"/>
              <a:gd name="connsiteX14" fmla="*/ 3200400 w 3234690"/>
              <a:gd name="connsiteY14" fmla="*/ 543768 h 1961088"/>
              <a:gd name="connsiteX15" fmla="*/ 3234690 w 3234690"/>
              <a:gd name="connsiteY15" fmla="*/ 1961088 h 1961088"/>
              <a:gd name="connsiteX0" fmla="*/ 0 w 3234690"/>
              <a:gd name="connsiteY0" fmla="*/ 1560675 h 1960725"/>
              <a:gd name="connsiteX1" fmla="*/ 434340 w 3234690"/>
              <a:gd name="connsiteY1" fmla="*/ 1572105 h 1960725"/>
              <a:gd name="connsiteX2" fmla="*/ 880110 w 3234690"/>
              <a:gd name="connsiteY2" fmla="*/ 1537815 h 1960725"/>
              <a:gd name="connsiteX3" fmla="*/ 1268730 w 3234690"/>
              <a:gd name="connsiteY3" fmla="*/ 1492095 h 1960725"/>
              <a:gd name="connsiteX4" fmla="*/ 1771650 w 3234690"/>
              <a:gd name="connsiteY4" fmla="*/ 1434945 h 1960725"/>
              <a:gd name="connsiteX5" fmla="*/ 2366010 w 3234690"/>
              <a:gd name="connsiteY5" fmla="*/ 1309215 h 1960725"/>
              <a:gd name="connsiteX6" fmla="*/ 2686050 w 3234690"/>
              <a:gd name="connsiteY6" fmla="*/ 1149195 h 1960725"/>
              <a:gd name="connsiteX7" fmla="*/ 2857500 w 3234690"/>
              <a:gd name="connsiteY7" fmla="*/ 943455 h 1960725"/>
              <a:gd name="connsiteX8" fmla="*/ 2960370 w 3234690"/>
              <a:gd name="connsiteY8" fmla="*/ 760575 h 1960725"/>
              <a:gd name="connsiteX9" fmla="*/ 3040380 w 3234690"/>
              <a:gd name="connsiteY9" fmla="*/ 520545 h 1960725"/>
              <a:gd name="connsiteX10" fmla="*/ 3097530 w 3234690"/>
              <a:gd name="connsiteY10" fmla="*/ 269085 h 1960725"/>
              <a:gd name="connsiteX11" fmla="*/ 3120866 w 3234690"/>
              <a:gd name="connsiteY11" fmla="*/ 120971 h 1960725"/>
              <a:gd name="connsiteX12" fmla="*/ 3154204 w 3234690"/>
              <a:gd name="connsiteY12" fmla="*/ 480 h 1960725"/>
              <a:gd name="connsiteX13" fmla="*/ 3177540 w 3234690"/>
              <a:gd name="connsiteY13" fmla="*/ 166215 h 1960725"/>
              <a:gd name="connsiteX14" fmla="*/ 3200400 w 3234690"/>
              <a:gd name="connsiteY14" fmla="*/ 543405 h 1960725"/>
              <a:gd name="connsiteX15" fmla="*/ 3234690 w 3234690"/>
              <a:gd name="connsiteY15" fmla="*/ 1960725 h 1960725"/>
              <a:gd name="connsiteX0" fmla="*/ 0 w 3234690"/>
              <a:gd name="connsiteY0" fmla="*/ 1574906 h 1974956"/>
              <a:gd name="connsiteX1" fmla="*/ 434340 w 3234690"/>
              <a:gd name="connsiteY1" fmla="*/ 1586336 h 1974956"/>
              <a:gd name="connsiteX2" fmla="*/ 880110 w 3234690"/>
              <a:gd name="connsiteY2" fmla="*/ 1552046 h 1974956"/>
              <a:gd name="connsiteX3" fmla="*/ 1268730 w 3234690"/>
              <a:gd name="connsiteY3" fmla="*/ 1506326 h 1974956"/>
              <a:gd name="connsiteX4" fmla="*/ 1771650 w 3234690"/>
              <a:gd name="connsiteY4" fmla="*/ 1449176 h 1974956"/>
              <a:gd name="connsiteX5" fmla="*/ 2366010 w 3234690"/>
              <a:gd name="connsiteY5" fmla="*/ 1323446 h 1974956"/>
              <a:gd name="connsiteX6" fmla="*/ 2686050 w 3234690"/>
              <a:gd name="connsiteY6" fmla="*/ 1163426 h 1974956"/>
              <a:gd name="connsiteX7" fmla="*/ 2857500 w 3234690"/>
              <a:gd name="connsiteY7" fmla="*/ 957686 h 1974956"/>
              <a:gd name="connsiteX8" fmla="*/ 2960370 w 3234690"/>
              <a:gd name="connsiteY8" fmla="*/ 774806 h 1974956"/>
              <a:gd name="connsiteX9" fmla="*/ 3040380 w 3234690"/>
              <a:gd name="connsiteY9" fmla="*/ 534776 h 1974956"/>
              <a:gd name="connsiteX10" fmla="*/ 3097530 w 3234690"/>
              <a:gd name="connsiteY10" fmla="*/ 283316 h 1974956"/>
              <a:gd name="connsiteX11" fmla="*/ 3120866 w 3234690"/>
              <a:gd name="connsiteY11" fmla="*/ 135202 h 1974956"/>
              <a:gd name="connsiteX12" fmla="*/ 3158967 w 3234690"/>
              <a:gd name="connsiteY12" fmla="*/ 423 h 1974956"/>
              <a:gd name="connsiteX13" fmla="*/ 3177540 w 3234690"/>
              <a:gd name="connsiteY13" fmla="*/ 180446 h 1974956"/>
              <a:gd name="connsiteX14" fmla="*/ 3200400 w 3234690"/>
              <a:gd name="connsiteY14" fmla="*/ 557636 h 1974956"/>
              <a:gd name="connsiteX15" fmla="*/ 3234690 w 3234690"/>
              <a:gd name="connsiteY15" fmla="*/ 1974956 h 1974956"/>
              <a:gd name="connsiteX0" fmla="*/ 0 w 3234690"/>
              <a:gd name="connsiteY0" fmla="*/ 1601023 h 2001073"/>
              <a:gd name="connsiteX1" fmla="*/ 434340 w 3234690"/>
              <a:gd name="connsiteY1" fmla="*/ 1612453 h 2001073"/>
              <a:gd name="connsiteX2" fmla="*/ 880110 w 3234690"/>
              <a:gd name="connsiteY2" fmla="*/ 1578163 h 2001073"/>
              <a:gd name="connsiteX3" fmla="*/ 1268730 w 3234690"/>
              <a:gd name="connsiteY3" fmla="*/ 1532443 h 2001073"/>
              <a:gd name="connsiteX4" fmla="*/ 1771650 w 3234690"/>
              <a:gd name="connsiteY4" fmla="*/ 1475293 h 2001073"/>
              <a:gd name="connsiteX5" fmla="*/ 2366010 w 3234690"/>
              <a:gd name="connsiteY5" fmla="*/ 1349563 h 2001073"/>
              <a:gd name="connsiteX6" fmla="*/ 2686050 w 3234690"/>
              <a:gd name="connsiteY6" fmla="*/ 1189543 h 2001073"/>
              <a:gd name="connsiteX7" fmla="*/ 2857500 w 3234690"/>
              <a:gd name="connsiteY7" fmla="*/ 983803 h 2001073"/>
              <a:gd name="connsiteX8" fmla="*/ 2960370 w 3234690"/>
              <a:gd name="connsiteY8" fmla="*/ 800923 h 2001073"/>
              <a:gd name="connsiteX9" fmla="*/ 3040380 w 3234690"/>
              <a:gd name="connsiteY9" fmla="*/ 560893 h 2001073"/>
              <a:gd name="connsiteX10" fmla="*/ 3097530 w 3234690"/>
              <a:gd name="connsiteY10" fmla="*/ 309433 h 2001073"/>
              <a:gd name="connsiteX11" fmla="*/ 3120866 w 3234690"/>
              <a:gd name="connsiteY11" fmla="*/ 161319 h 2001073"/>
              <a:gd name="connsiteX12" fmla="*/ 3166111 w 3234690"/>
              <a:gd name="connsiteY12" fmla="*/ 347 h 2001073"/>
              <a:gd name="connsiteX13" fmla="*/ 3177540 w 3234690"/>
              <a:gd name="connsiteY13" fmla="*/ 206563 h 2001073"/>
              <a:gd name="connsiteX14" fmla="*/ 3200400 w 3234690"/>
              <a:gd name="connsiteY14" fmla="*/ 583753 h 2001073"/>
              <a:gd name="connsiteX15" fmla="*/ 3234690 w 3234690"/>
              <a:gd name="connsiteY15" fmla="*/ 2001073 h 2001073"/>
              <a:gd name="connsiteX0" fmla="*/ 0 w 3234690"/>
              <a:gd name="connsiteY0" fmla="*/ 1601059 h 2001109"/>
              <a:gd name="connsiteX1" fmla="*/ 434340 w 3234690"/>
              <a:gd name="connsiteY1" fmla="*/ 1612489 h 2001109"/>
              <a:gd name="connsiteX2" fmla="*/ 880110 w 3234690"/>
              <a:gd name="connsiteY2" fmla="*/ 1578199 h 2001109"/>
              <a:gd name="connsiteX3" fmla="*/ 1268730 w 3234690"/>
              <a:gd name="connsiteY3" fmla="*/ 1532479 h 2001109"/>
              <a:gd name="connsiteX4" fmla="*/ 1771650 w 3234690"/>
              <a:gd name="connsiteY4" fmla="*/ 1475329 h 2001109"/>
              <a:gd name="connsiteX5" fmla="*/ 2366010 w 3234690"/>
              <a:gd name="connsiteY5" fmla="*/ 1349599 h 2001109"/>
              <a:gd name="connsiteX6" fmla="*/ 2686050 w 3234690"/>
              <a:gd name="connsiteY6" fmla="*/ 1189579 h 2001109"/>
              <a:gd name="connsiteX7" fmla="*/ 2857500 w 3234690"/>
              <a:gd name="connsiteY7" fmla="*/ 983839 h 2001109"/>
              <a:gd name="connsiteX8" fmla="*/ 2960370 w 3234690"/>
              <a:gd name="connsiteY8" fmla="*/ 800959 h 2001109"/>
              <a:gd name="connsiteX9" fmla="*/ 3040380 w 3234690"/>
              <a:gd name="connsiteY9" fmla="*/ 560929 h 2001109"/>
              <a:gd name="connsiteX10" fmla="*/ 3097530 w 3234690"/>
              <a:gd name="connsiteY10" fmla="*/ 309469 h 2001109"/>
              <a:gd name="connsiteX11" fmla="*/ 3120866 w 3234690"/>
              <a:gd name="connsiteY11" fmla="*/ 161355 h 2001109"/>
              <a:gd name="connsiteX12" fmla="*/ 3166111 w 3234690"/>
              <a:gd name="connsiteY12" fmla="*/ 383 h 2001109"/>
              <a:gd name="connsiteX13" fmla="*/ 3184683 w 3234690"/>
              <a:gd name="connsiteY13" fmla="*/ 208980 h 2001109"/>
              <a:gd name="connsiteX14" fmla="*/ 3200400 w 3234690"/>
              <a:gd name="connsiteY14" fmla="*/ 583789 h 2001109"/>
              <a:gd name="connsiteX15" fmla="*/ 3234690 w 3234690"/>
              <a:gd name="connsiteY15" fmla="*/ 2001109 h 2001109"/>
              <a:gd name="connsiteX0" fmla="*/ 0 w 3234690"/>
              <a:gd name="connsiteY0" fmla="*/ 1601059 h 2001109"/>
              <a:gd name="connsiteX1" fmla="*/ 434340 w 3234690"/>
              <a:gd name="connsiteY1" fmla="*/ 1612489 h 2001109"/>
              <a:gd name="connsiteX2" fmla="*/ 880110 w 3234690"/>
              <a:gd name="connsiteY2" fmla="*/ 1578199 h 2001109"/>
              <a:gd name="connsiteX3" fmla="*/ 1268730 w 3234690"/>
              <a:gd name="connsiteY3" fmla="*/ 1532479 h 2001109"/>
              <a:gd name="connsiteX4" fmla="*/ 1771650 w 3234690"/>
              <a:gd name="connsiteY4" fmla="*/ 1475329 h 2001109"/>
              <a:gd name="connsiteX5" fmla="*/ 2366010 w 3234690"/>
              <a:gd name="connsiteY5" fmla="*/ 1349599 h 2001109"/>
              <a:gd name="connsiteX6" fmla="*/ 2686050 w 3234690"/>
              <a:gd name="connsiteY6" fmla="*/ 1189579 h 2001109"/>
              <a:gd name="connsiteX7" fmla="*/ 2857500 w 3234690"/>
              <a:gd name="connsiteY7" fmla="*/ 983839 h 2001109"/>
              <a:gd name="connsiteX8" fmla="*/ 2960370 w 3234690"/>
              <a:gd name="connsiteY8" fmla="*/ 800959 h 2001109"/>
              <a:gd name="connsiteX9" fmla="*/ 3040380 w 3234690"/>
              <a:gd name="connsiteY9" fmla="*/ 560929 h 2001109"/>
              <a:gd name="connsiteX10" fmla="*/ 3097530 w 3234690"/>
              <a:gd name="connsiteY10" fmla="*/ 309469 h 2001109"/>
              <a:gd name="connsiteX11" fmla="*/ 3120866 w 3234690"/>
              <a:gd name="connsiteY11" fmla="*/ 161355 h 2001109"/>
              <a:gd name="connsiteX12" fmla="*/ 3166111 w 3234690"/>
              <a:gd name="connsiteY12" fmla="*/ 383 h 2001109"/>
              <a:gd name="connsiteX13" fmla="*/ 3184683 w 3234690"/>
              <a:gd name="connsiteY13" fmla="*/ 208980 h 2001109"/>
              <a:gd name="connsiteX14" fmla="*/ 3195638 w 3234690"/>
              <a:gd name="connsiteY14" fmla="*/ 590932 h 2001109"/>
              <a:gd name="connsiteX15" fmla="*/ 3234690 w 32346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994410 w 3348990"/>
              <a:gd name="connsiteY2" fmla="*/ 1578199 h 2001109"/>
              <a:gd name="connsiteX3" fmla="*/ 1383030 w 3348990"/>
              <a:gd name="connsiteY3" fmla="*/ 1532479 h 2001109"/>
              <a:gd name="connsiteX4" fmla="*/ 1885950 w 3348990"/>
              <a:gd name="connsiteY4" fmla="*/ 1475329 h 2001109"/>
              <a:gd name="connsiteX5" fmla="*/ 2480310 w 3348990"/>
              <a:gd name="connsiteY5" fmla="*/ 1349599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48990" h="2001109">
                <a:moveTo>
                  <a:pt x="0" y="1620109"/>
                </a:moveTo>
                <a:cubicBezTo>
                  <a:pt x="143827" y="1627729"/>
                  <a:pt x="382905" y="1619474"/>
                  <a:pt x="548640" y="1612489"/>
                </a:cubicBezTo>
                <a:cubicBezTo>
                  <a:pt x="714375" y="1605504"/>
                  <a:pt x="855345" y="1591534"/>
                  <a:pt x="994410" y="1578199"/>
                </a:cubicBezTo>
                <a:cubicBezTo>
                  <a:pt x="1133475" y="1564864"/>
                  <a:pt x="1383030" y="1532479"/>
                  <a:pt x="1383030" y="1532479"/>
                </a:cubicBezTo>
                <a:cubicBezTo>
                  <a:pt x="1531620" y="1515334"/>
                  <a:pt x="1703070" y="1505809"/>
                  <a:pt x="1885950" y="1475329"/>
                </a:cubicBezTo>
                <a:cubicBezTo>
                  <a:pt x="2068830" y="1444849"/>
                  <a:pt x="2327910" y="1397224"/>
                  <a:pt x="2480310" y="1349599"/>
                </a:cubicBezTo>
                <a:cubicBezTo>
                  <a:pt x="2632710" y="1301974"/>
                  <a:pt x="2718435" y="1250539"/>
                  <a:pt x="2800350" y="1189579"/>
                </a:cubicBezTo>
                <a:cubicBezTo>
                  <a:pt x="2882265" y="1128619"/>
                  <a:pt x="2926080" y="1048609"/>
                  <a:pt x="2971800" y="983839"/>
                </a:cubicBezTo>
                <a:cubicBezTo>
                  <a:pt x="3017520" y="919069"/>
                  <a:pt x="3044190" y="871444"/>
                  <a:pt x="3074670" y="800959"/>
                </a:cubicBezTo>
                <a:cubicBezTo>
                  <a:pt x="3105150" y="730474"/>
                  <a:pt x="3131820" y="642844"/>
                  <a:pt x="3154680" y="560929"/>
                </a:cubicBezTo>
                <a:cubicBezTo>
                  <a:pt x="3177540" y="479014"/>
                  <a:pt x="3198416" y="376065"/>
                  <a:pt x="3211830" y="309469"/>
                </a:cubicBezTo>
                <a:cubicBezTo>
                  <a:pt x="3225244" y="242873"/>
                  <a:pt x="3223736" y="212869"/>
                  <a:pt x="3235166" y="161355"/>
                </a:cubicBezTo>
                <a:cubicBezTo>
                  <a:pt x="3246596" y="109841"/>
                  <a:pt x="3269775" y="-7555"/>
                  <a:pt x="3280411" y="383"/>
                </a:cubicBezTo>
                <a:cubicBezTo>
                  <a:pt x="3291047" y="8321"/>
                  <a:pt x="3294062" y="110555"/>
                  <a:pt x="3298983" y="208980"/>
                </a:cubicBezTo>
                <a:cubicBezTo>
                  <a:pt x="3303904" y="307405"/>
                  <a:pt x="3301604" y="292244"/>
                  <a:pt x="3309938" y="590932"/>
                </a:cubicBezTo>
                <a:cubicBezTo>
                  <a:pt x="3318272" y="889620"/>
                  <a:pt x="3332321" y="1703453"/>
                  <a:pt x="3348990" y="2001109"/>
                </a:cubicBezTo>
              </a:path>
            </a:pathLst>
          </a:custGeom>
          <a:noFill/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Freeform 14"/>
          <p:cNvSpPr/>
          <p:nvPr/>
        </p:nvSpPr>
        <p:spPr>
          <a:xfrm>
            <a:off x="7516444" y="1537600"/>
            <a:ext cx="1663408" cy="2937908"/>
          </a:xfrm>
          <a:custGeom>
            <a:avLst/>
            <a:gdLst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19" fmla="*/ 3280410 w 3280410"/>
              <a:gd name="connsiteY19" fmla="*/ 1943332 h 1943332"/>
              <a:gd name="connsiteX20" fmla="*/ 3280410 w 3280410"/>
              <a:gd name="connsiteY20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19" fmla="*/ 3280410 w 3280410"/>
              <a:gd name="connsiteY19" fmla="*/ 1943332 h 1943332"/>
              <a:gd name="connsiteX20" fmla="*/ 3234690 w 3280410"/>
              <a:gd name="connsiteY20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19" fmla="*/ 3280410 w 3280410"/>
              <a:gd name="connsiteY19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46120 w 3280410"/>
              <a:gd name="connsiteY17" fmla="*/ 1657582 h 1943332"/>
              <a:gd name="connsiteX18" fmla="*/ 3280410 w 3280410"/>
              <a:gd name="connsiteY18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11830 w 3280410"/>
              <a:gd name="connsiteY16" fmla="*/ 1280392 h 1943332"/>
              <a:gd name="connsiteX17" fmla="*/ 3280410 w 3280410"/>
              <a:gd name="connsiteY17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11830 w 3280410"/>
              <a:gd name="connsiteY15" fmla="*/ 948922 h 1943332"/>
              <a:gd name="connsiteX16" fmla="*/ 3280410 w 3280410"/>
              <a:gd name="connsiteY16" fmla="*/ 1943332 h 1943332"/>
              <a:gd name="connsiteX0" fmla="*/ 0 w 3280410"/>
              <a:gd name="connsiteY0" fmla="*/ 1531852 h 1943332"/>
              <a:gd name="connsiteX1" fmla="*/ 434340 w 3280410"/>
              <a:gd name="connsiteY1" fmla="*/ 1543282 h 1943332"/>
              <a:gd name="connsiteX2" fmla="*/ 880110 w 3280410"/>
              <a:gd name="connsiteY2" fmla="*/ 1508992 h 1943332"/>
              <a:gd name="connsiteX3" fmla="*/ 1268730 w 3280410"/>
              <a:gd name="connsiteY3" fmla="*/ 1463272 h 1943332"/>
              <a:gd name="connsiteX4" fmla="*/ 1771650 w 3280410"/>
              <a:gd name="connsiteY4" fmla="*/ 1406122 h 1943332"/>
              <a:gd name="connsiteX5" fmla="*/ 2366010 w 3280410"/>
              <a:gd name="connsiteY5" fmla="*/ 1280392 h 1943332"/>
              <a:gd name="connsiteX6" fmla="*/ 2686050 w 3280410"/>
              <a:gd name="connsiteY6" fmla="*/ 1120372 h 1943332"/>
              <a:gd name="connsiteX7" fmla="*/ 2857500 w 3280410"/>
              <a:gd name="connsiteY7" fmla="*/ 914632 h 1943332"/>
              <a:gd name="connsiteX8" fmla="*/ 2960370 w 3280410"/>
              <a:gd name="connsiteY8" fmla="*/ 731752 h 1943332"/>
              <a:gd name="connsiteX9" fmla="*/ 3040380 w 3280410"/>
              <a:gd name="connsiteY9" fmla="*/ 491722 h 1943332"/>
              <a:gd name="connsiteX10" fmla="*/ 3097530 w 3280410"/>
              <a:gd name="connsiteY10" fmla="*/ 240262 h 1943332"/>
              <a:gd name="connsiteX11" fmla="*/ 3108960 w 3280410"/>
              <a:gd name="connsiteY11" fmla="*/ 80242 h 1943332"/>
              <a:gd name="connsiteX12" fmla="*/ 3131820 w 3280410"/>
              <a:gd name="connsiteY12" fmla="*/ 232 h 1943332"/>
              <a:gd name="connsiteX13" fmla="*/ 3177540 w 3280410"/>
              <a:gd name="connsiteY13" fmla="*/ 103102 h 1943332"/>
              <a:gd name="connsiteX14" fmla="*/ 3200400 w 3280410"/>
              <a:gd name="connsiteY14" fmla="*/ 514582 h 1943332"/>
              <a:gd name="connsiteX15" fmla="*/ 3280410 w 3280410"/>
              <a:gd name="connsiteY15" fmla="*/ 1943332 h 1943332"/>
              <a:gd name="connsiteX0" fmla="*/ 0 w 3234690"/>
              <a:gd name="connsiteY0" fmla="*/ 1531852 h 1931902"/>
              <a:gd name="connsiteX1" fmla="*/ 434340 w 3234690"/>
              <a:gd name="connsiteY1" fmla="*/ 1543282 h 1931902"/>
              <a:gd name="connsiteX2" fmla="*/ 880110 w 3234690"/>
              <a:gd name="connsiteY2" fmla="*/ 1508992 h 1931902"/>
              <a:gd name="connsiteX3" fmla="*/ 1268730 w 3234690"/>
              <a:gd name="connsiteY3" fmla="*/ 1463272 h 1931902"/>
              <a:gd name="connsiteX4" fmla="*/ 1771650 w 3234690"/>
              <a:gd name="connsiteY4" fmla="*/ 1406122 h 1931902"/>
              <a:gd name="connsiteX5" fmla="*/ 2366010 w 3234690"/>
              <a:gd name="connsiteY5" fmla="*/ 1280392 h 1931902"/>
              <a:gd name="connsiteX6" fmla="*/ 2686050 w 3234690"/>
              <a:gd name="connsiteY6" fmla="*/ 1120372 h 1931902"/>
              <a:gd name="connsiteX7" fmla="*/ 2857500 w 3234690"/>
              <a:gd name="connsiteY7" fmla="*/ 914632 h 1931902"/>
              <a:gd name="connsiteX8" fmla="*/ 2960370 w 3234690"/>
              <a:gd name="connsiteY8" fmla="*/ 731752 h 1931902"/>
              <a:gd name="connsiteX9" fmla="*/ 3040380 w 3234690"/>
              <a:gd name="connsiteY9" fmla="*/ 491722 h 1931902"/>
              <a:gd name="connsiteX10" fmla="*/ 3097530 w 3234690"/>
              <a:gd name="connsiteY10" fmla="*/ 240262 h 1931902"/>
              <a:gd name="connsiteX11" fmla="*/ 3108960 w 3234690"/>
              <a:gd name="connsiteY11" fmla="*/ 80242 h 1931902"/>
              <a:gd name="connsiteX12" fmla="*/ 3131820 w 3234690"/>
              <a:gd name="connsiteY12" fmla="*/ 232 h 1931902"/>
              <a:gd name="connsiteX13" fmla="*/ 3177540 w 3234690"/>
              <a:gd name="connsiteY13" fmla="*/ 103102 h 1931902"/>
              <a:gd name="connsiteX14" fmla="*/ 3200400 w 3234690"/>
              <a:gd name="connsiteY14" fmla="*/ 514582 h 1931902"/>
              <a:gd name="connsiteX15" fmla="*/ 3234690 w 3234690"/>
              <a:gd name="connsiteY15" fmla="*/ 1931902 h 1931902"/>
              <a:gd name="connsiteX0" fmla="*/ 0 w 3234690"/>
              <a:gd name="connsiteY0" fmla="*/ 1531852 h 1931902"/>
              <a:gd name="connsiteX1" fmla="*/ 434340 w 3234690"/>
              <a:gd name="connsiteY1" fmla="*/ 1543282 h 1931902"/>
              <a:gd name="connsiteX2" fmla="*/ 880110 w 3234690"/>
              <a:gd name="connsiteY2" fmla="*/ 1508992 h 1931902"/>
              <a:gd name="connsiteX3" fmla="*/ 1268730 w 3234690"/>
              <a:gd name="connsiteY3" fmla="*/ 1463272 h 1931902"/>
              <a:gd name="connsiteX4" fmla="*/ 1771650 w 3234690"/>
              <a:gd name="connsiteY4" fmla="*/ 1406122 h 1931902"/>
              <a:gd name="connsiteX5" fmla="*/ 2366010 w 3234690"/>
              <a:gd name="connsiteY5" fmla="*/ 1280392 h 1931902"/>
              <a:gd name="connsiteX6" fmla="*/ 2686050 w 3234690"/>
              <a:gd name="connsiteY6" fmla="*/ 1120372 h 1931902"/>
              <a:gd name="connsiteX7" fmla="*/ 2857500 w 3234690"/>
              <a:gd name="connsiteY7" fmla="*/ 914632 h 1931902"/>
              <a:gd name="connsiteX8" fmla="*/ 2960370 w 3234690"/>
              <a:gd name="connsiteY8" fmla="*/ 731752 h 1931902"/>
              <a:gd name="connsiteX9" fmla="*/ 3040380 w 3234690"/>
              <a:gd name="connsiteY9" fmla="*/ 491722 h 1931902"/>
              <a:gd name="connsiteX10" fmla="*/ 3097530 w 3234690"/>
              <a:gd name="connsiteY10" fmla="*/ 240262 h 1931902"/>
              <a:gd name="connsiteX11" fmla="*/ 3108960 w 3234690"/>
              <a:gd name="connsiteY11" fmla="*/ 80242 h 1931902"/>
              <a:gd name="connsiteX12" fmla="*/ 3166110 w 3234690"/>
              <a:gd name="connsiteY12" fmla="*/ 232 h 1931902"/>
              <a:gd name="connsiteX13" fmla="*/ 3177540 w 3234690"/>
              <a:gd name="connsiteY13" fmla="*/ 103102 h 1931902"/>
              <a:gd name="connsiteX14" fmla="*/ 3200400 w 3234690"/>
              <a:gd name="connsiteY14" fmla="*/ 514582 h 1931902"/>
              <a:gd name="connsiteX15" fmla="*/ 3234690 w 3234690"/>
              <a:gd name="connsiteY15" fmla="*/ 1931902 h 1931902"/>
              <a:gd name="connsiteX0" fmla="*/ 0 w 3234690"/>
              <a:gd name="connsiteY0" fmla="*/ 1532810 h 1932860"/>
              <a:gd name="connsiteX1" fmla="*/ 434340 w 3234690"/>
              <a:gd name="connsiteY1" fmla="*/ 1544240 h 1932860"/>
              <a:gd name="connsiteX2" fmla="*/ 880110 w 3234690"/>
              <a:gd name="connsiteY2" fmla="*/ 1509950 h 1932860"/>
              <a:gd name="connsiteX3" fmla="*/ 1268730 w 3234690"/>
              <a:gd name="connsiteY3" fmla="*/ 1464230 h 1932860"/>
              <a:gd name="connsiteX4" fmla="*/ 1771650 w 3234690"/>
              <a:gd name="connsiteY4" fmla="*/ 1407080 h 1932860"/>
              <a:gd name="connsiteX5" fmla="*/ 2366010 w 3234690"/>
              <a:gd name="connsiteY5" fmla="*/ 1281350 h 1932860"/>
              <a:gd name="connsiteX6" fmla="*/ 2686050 w 3234690"/>
              <a:gd name="connsiteY6" fmla="*/ 1121330 h 1932860"/>
              <a:gd name="connsiteX7" fmla="*/ 2857500 w 3234690"/>
              <a:gd name="connsiteY7" fmla="*/ 915590 h 1932860"/>
              <a:gd name="connsiteX8" fmla="*/ 2960370 w 3234690"/>
              <a:gd name="connsiteY8" fmla="*/ 732710 h 1932860"/>
              <a:gd name="connsiteX9" fmla="*/ 3040380 w 3234690"/>
              <a:gd name="connsiteY9" fmla="*/ 492680 h 1932860"/>
              <a:gd name="connsiteX10" fmla="*/ 3097530 w 3234690"/>
              <a:gd name="connsiteY10" fmla="*/ 241220 h 1932860"/>
              <a:gd name="connsiteX11" fmla="*/ 3108960 w 3234690"/>
              <a:gd name="connsiteY11" fmla="*/ 81200 h 1932860"/>
              <a:gd name="connsiteX12" fmla="*/ 3166110 w 3234690"/>
              <a:gd name="connsiteY12" fmla="*/ 1190 h 1932860"/>
              <a:gd name="connsiteX13" fmla="*/ 3177540 w 3234690"/>
              <a:gd name="connsiteY13" fmla="*/ 138350 h 1932860"/>
              <a:gd name="connsiteX14" fmla="*/ 3200400 w 3234690"/>
              <a:gd name="connsiteY14" fmla="*/ 515540 h 1932860"/>
              <a:gd name="connsiteX15" fmla="*/ 3234690 w 3234690"/>
              <a:gd name="connsiteY15" fmla="*/ 1932860 h 1932860"/>
              <a:gd name="connsiteX0" fmla="*/ 0 w 3234690"/>
              <a:gd name="connsiteY0" fmla="*/ 1561038 h 1961088"/>
              <a:gd name="connsiteX1" fmla="*/ 434340 w 3234690"/>
              <a:gd name="connsiteY1" fmla="*/ 1572468 h 1961088"/>
              <a:gd name="connsiteX2" fmla="*/ 880110 w 3234690"/>
              <a:gd name="connsiteY2" fmla="*/ 1538178 h 1961088"/>
              <a:gd name="connsiteX3" fmla="*/ 1268730 w 3234690"/>
              <a:gd name="connsiteY3" fmla="*/ 1492458 h 1961088"/>
              <a:gd name="connsiteX4" fmla="*/ 1771650 w 3234690"/>
              <a:gd name="connsiteY4" fmla="*/ 1435308 h 1961088"/>
              <a:gd name="connsiteX5" fmla="*/ 2366010 w 3234690"/>
              <a:gd name="connsiteY5" fmla="*/ 1309578 h 1961088"/>
              <a:gd name="connsiteX6" fmla="*/ 2686050 w 3234690"/>
              <a:gd name="connsiteY6" fmla="*/ 1149558 h 1961088"/>
              <a:gd name="connsiteX7" fmla="*/ 2857500 w 3234690"/>
              <a:gd name="connsiteY7" fmla="*/ 943818 h 1961088"/>
              <a:gd name="connsiteX8" fmla="*/ 2960370 w 3234690"/>
              <a:gd name="connsiteY8" fmla="*/ 760938 h 1961088"/>
              <a:gd name="connsiteX9" fmla="*/ 3040380 w 3234690"/>
              <a:gd name="connsiteY9" fmla="*/ 520908 h 1961088"/>
              <a:gd name="connsiteX10" fmla="*/ 3097530 w 3234690"/>
              <a:gd name="connsiteY10" fmla="*/ 269448 h 1961088"/>
              <a:gd name="connsiteX11" fmla="*/ 3108960 w 3234690"/>
              <a:gd name="connsiteY11" fmla="*/ 109428 h 1961088"/>
              <a:gd name="connsiteX12" fmla="*/ 3154204 w 3234690"/>
              <a:gd name="connsiteY12" fmla="*/ 843 h 1961088"/>
              <a:gd name="connsiteX13" fmla="*/ 3177540 w 3234690"/>
              <a:gd name="connsiteY13" fmla="*/ 166578 h 1961088"/>
              <a:gd name="connsiteX14" fmla="*/ 3200400 w 3234690"/>
              <a:gd name="connsiteY14" fmla="*/ 543768 h 1961088"/>
              <a:gd name="connsiteX15" fmla="*/ 3234690 w 3234690"/>
              <a:gd name="connsiteY15" fmla="*/ 1961088 h 1961088"/>
              <a:gd name="connsiteX0" fmla="*/ 0 w 3234690"/>
              <a:gd name="connsiteY0" fmla="*/ 1560675 h 1960725"/>
              <a:gd name="connsiteX1" fmla="*/ 434340 w 3234690"/>
              <a:gd name="connsiteY1" fmla="*/ 1572105 h 1960725"/>
              <a:gd name="connsiteX2" fmla="*/ 880110 w 3234690"/>
              <a:gd name="connsiteY2" fmla="*/ 1537815 h 1960725"/>
              <a:gd name="connsiteX3" fmla="*/ 1268730 w 3234690"/>
              <a:gd name="connsiteY3" fmla="*/ 1492095 h 1960725"/>
              <a:gd name="connsiteX4" fmla="*/ 1771650 w 3234690"/>
              <a:gd name="connsiteY4" fmla="*/ 1434945 h 1960725"/>
              <a:gd name="connsiteX5" fmla="*/ 2366010 w 3234690"/>
              <a:gd name="connsiteY5" fmla="*/ 1309215 h 1960725"/>
              <a:gd name="connsiteX6" fmla="*/ 2686050 w 3234690"/>
              <a:gd name="connsiteY6" fmla="*/ 1149195 h 1960725"/>
              <a:gd name="connsiteX7" fmla="*/ 2857500 w 3234690"/>
              <a:gd name="connsiteY7" fmla="*/ 943455 h 1960725"/>
              <a:gd name="connsiteX8" fmla="*/ 2960370 w 3234690"/>
              <a:gd name="connsiteY8" fmla="*/ 760575 h 1960725"/>
              <a:gd name="connsiteX9" fmla="*/ 3040380 w 3234690"/>
              <a:gd name="connsiteY9" fmla="*/ 520545 h 1960725"/>
              <a:gd name="connsiteX10" fmla="*/ 3097530 w 3234690"/>
              <a:gd name="connsiteY10" fmla="*/ 269085 h 1960725"/>
              <a:gd name="connsiteX11" fmla="*/ 3120866 w 3234690"/>
              <a:gd name="connsiteY11" fmla="*/ 120971 h 1960725"/>
              <a:gd name="connsiteX12" fmla="*/ 3154204 w 3234690"/>
              <a:gd name="connsiteY12" fmla="*/ 480 h 1960725"/>
              <a:gd name="connsiteX13" fmla="*/ 3177540 w 3234690"/>
              <a:gd name="connsiteY13" fmla="*/ 166215 h 1960725"/>
              <a:gd name="connsiteX14" fmla="*/ 3200400 w 3234690"/>
              <a:gd name="connsiteY14" fmla="*/ 543405 h 1960725"/>
              <a:gd name="connsiteX15" fmla="*/ 3234690 w 3234690"/>
              <a:gd name="connsiteY15" fmla="*/ 1960725 h 1960725"/>
              <a:gd name="connsiteX0" fmla="*/ 0 w 3234690"/>
              <a:gd name="connsiteY0" fmla="*/ 1574906 h 1974956"/>
              <a:gd name="connsiteX1" fmla="*/ 434340 w 3234690"/>
              <a:gd name="connsiteY1" fmla="*/ 1586336 h 1974956"/>
              <a:gd name="connsiteX2" fmla="*/ 880110 w 3234690"/>
              <a:gd name="connsiteY2" fmla="*/ 1552046 h 1974956"/>
              <a:gd name="connsiteX3" fmla="*/ 1268730 w 3234690"/>
              <a:gd name="connsiteY3" fmla="*/ 1506326 h 1974956"/>
              <a:gd name="connsiteX4" fmla="*/ 1771650 w 3234690"/>
              <a:gd name="connsiteY4" fmla="*/ 1449176 h 1974956"/>
              <a:gd name="connsiteX5" fmla="*/ 2366010 w 3234690"/>
              <a:gd name="connsiteY5" fmla="*/ 1323446 h 1974956"/>
              <a:gd name="connsiteX6" fmla="*/ 2686050 w 3234690"/>
              <a:gd name="connsiteY6" fmla="*/ 1163426 h 1974956"/>
              <a:gd name="connsiteX7" fmla="*/ 2857500 w 3234690"/>
              <a:gd name="connsiteY7" fmla="*/ 957686 h 1974956"/>
              <a:gd name="connsiteX8" fmla="*/ 2960370 w 3234690"/>
              <a:gd name="connsiteY8" fmla="*/ 774806 h 1974956"/>
              <a:gd name="connsiteX9" fmla="*/ 3040380 w 3234690"/>
              <a:gd name="connsiteY9" fmla="*/ 534776 h 1974956"/>
              <a:gd name="connsiteX10" fmla="*/ 3097530 w 3234690"/>
              <a:gd name="connsiteY10" fmla="*/ 283316 h 1974956"/>
              <a:gd name="connsiteX11" fmla="*/ 3120866 w 3234690"/>
              <a:gd name="connsiteY11" fmla="*/ 135202 h 1974956"/>
              <a:gd name="connsiteX12" fmla="*/ 3158967 w 3234690"/>
              <a:gd name="connsiteY12" fmla="*/ 423 h 1974956"/>
              <a:gd name="connsiteX13" fmla="*/ 3177540 w 3234690"/>
              <a:gd name="connsiteY13" fmla="*/ 180446 h 1974956"/>
              <a:gd name="connsiteX14" fmla="*/ 3200400 w 3234690"/>
              <a:gd name="connsiteY14" fmla="*/ 557636 h 1974956"/>
              <a:gd name="connsiteX15" fmla="*/ 3234690 w 3234690"/>
              <a:gd name="connsiteY15" fmla="*/ 1974956 h 1974956"/>
              <a:gd name="connsiteX0" fmla="*/ 0 w 3234690"/>
              <a:gd name="connsiteY0" fmla="*/ 1601023 h 2001073"/>
              <a:gd name="connsiteX1" fmla="*/ 434340 w 3234690"/>
              <a:gd name="connsiteY1" fmla="*/ 1612453 h 2001073"/>
              <a:gd name="connsiteX2" fmla="*/ 880110 w 3234690"/>
              <a:gd name="connsiteY2" fmla="*/ 1578163 h 2001073"/>
              <a:gd name="connsiteX3" fmla="*/ 1268730 w 3234690"/>
              <a:gd name="connsiteY3" fmla="*/ 1532443 h 2001073"/>
              <a:gd name="connsiteX4" fmla="*/ 1771650 w 3234690"/>
              <a:gd name="connsiteY4" fmla="*/ 1475293 h 2001073"/>
              <a:gd name="connsiteX5" fmla="*/ 2366010 w 3234690"/>
              <a:gd name="connsiteY5" fmla="*/ 1349563 h 2001073"/>
              <a:gd name="connsiteX6" fmla="*/ 2686050 w 3234690"/>
              <a:gd name="connsiteY6" fmla="*/ 1189543 h 2001073"/>
              <a:gd name="connsiteX7" fmla="*/ 2857500 w 3234690"/>
              <a:gd name="connsiteY7" fmla="*/ 983803 h 2001073"/>
              <a:gd name="connsiteX8" fmla="*/ 2960370 w 3234690"/>
              <a:gd name="connsiteY8" fmla="*/ 800923 h 2001073"/>
              <a:gd name="connsiteX9" fmla="*/ 3040380 w 3234690"/>
              <a:gd name="connsiteY9" fmla="*/ 560893 h 2001073"/>
              <a:gd name="connsiteX10" fmla="*/ 3097530 w 3234690"/>
              <a:gd name="connsiteY10" fmla="*/ 309433 h 2001073"/>
              <a:gd name="connsiteX11" fmla="*/ 3120866 w 3234690"/>
              <a:gd name="connsiteY11" fmla="*/ 161319 h 2001073"/>
              <a:gd name="connsiteX12" fmla="*/ 3166111 w 3234690"/>
              <a:gd name="connsiteY12" fmla="*/ 347 h 2001073"/>
              <a:gd name="connsiteX13" fmla="*/ 3177540 w 3234690"/>
              <a:gd name="connsiteY13" fmla="*/ 206563 h 2001073"/>
              <a:gd name="connsiteX14" fmla="*/ 3200400 w 3234690"/>
              <a:gd name="connsiteY14" fmla="*/ 583753 h 2001073"/>
              <a:gd name="connsiteX15" fmla="*/ 3234690 w 3234690"/>
              <a:gd name="connsiteY15" fmla="*/ 2001073 h 2001073"/>
              <a:gd name="connsiteX0" fmla="*/ 0 w 3234690"/>
              <a:gd name="connsiteY0" fmla="*/ 1601059 h 2001109"/>
              <a:gd name="connsiteX1" fmla="*/ 434340 w 3234690"/>
              <a:gd name="connsiteY1" fmla="*/ 1612489 h 2001109"/>
              <a:gd name="connsiteX2" fmla="*/ 880110 w 3234690"/>
              <a:gd name="connsiteY2" fmla="*/ 1578199 h 2001109"/>
              <a:gd name="connsiteX3" fmla="*/ 1268730 w 3234690"/>
              <a:gd name="connsiteY3" fmla="*/ 1532479 h 2001109"/>
              <a:gd name="connsiteX4" fmla="*/ 1771650 w 3234690"/>
              <a:gd name="connsiteY4" fmla="*/ 1475329 h 2001109"/>
              <a:gd name="connsiteX5" fmla="*/ 2366010 w 3234690"/>
              <a:gd name="connsiteY5" fmla="*/ 1349599 h 2001109"/>
              <a:gd name="connsiteX6" fmla="*/ 2686050 w 3234690"/>
              <a:gd name="connsiteY6" fmla="*/ 1189579 h 2001109"/>
              <a:gd name="connsiteX7" fmla="*/ 2857500 w 3234690"/>
              <a:gd name="connsiteY7" fmla="*/ 983839 h 2001109"/>
              <a:gd name="connsiteX8" fmla="*/ 2960370 w 3234690"/>
              <a:gd name="connsiteY8" fmla="*/ 800959 h 2001109"/>
              <a:gd name="connsiteX9" fmla="*/ 3040380 w 3234690"/>
              <a:gd name="connsiteY9" fmla="*/ 560929 h 2001109"/>
              <a:gd name="connsiteX10" fmla="*/ 3097530 w 3234690"/>
              <a:gd name="connsiteY10" fmla="*/ 309469 h 2001109"/>
              <a:gd name="connsiteX11" fmla="*/ 3120866 w 3234690"/>
              <a:gd name="connsiteY11" fmla="*/ 161355 h 2001109"/>
              <a:gd name="connsiteX12" fmla="*/ 3166111 w 3234690"/>
              <a:gd name="connsiteY12" fmla="*/ 383 h 2001109"/>
              <a:gd name="connsiteX13" fmla="*/ 3184683 w 3234690"/>
              <a:gd name="connsiteY13" fmla="*/ 208980 h 2001109"/>
              <a:gd name="connsiteX14" fmla="*/ 3200400 w 3234690"/>
              <a:gd name="connsiteY14" fmla="*/ 583789 h 2001109"/>
              <a:gd name="connsiteX15" fmla="*/ 3234690 w 3234690"/>
              <a:gd name="connsiteY15" fmla="*/ 2001109 h 2001109"/>
              <a:gd name="connsiteX0" fmla="*/ 0 w 3234690"/>
              <a:gd name="connsiteY0" fmla="*/ 1601059 h 2001109"/>
              <a:gd name="connsiteX1" fmla="*/ 434340 w 3234690"/>
              <a:gd name="connsiteY1" fmla="*/ 1612489 h 2001109"/>
              <a:gd name="connsiteX2" fmla="*/ 880110 w 3234690"/>
              <a:gd name="connsiteY2" fmla="*/ 1578199 h 2001109"/>
              <a:gd name="connsiteX3" fmla="*/ 1268730 w 3234690"/>
              <a:gd name="connsiteY3" fmla="*/ 1532479 h 2001109"/>
              <a:gd name="connsiteX4" fmla="*/ 1771650 w 3234690"/>
              <a:gd name="connsiteY4" fmla="*/ 1475329 h 2001109"/>
              <a:gd name="connsiteX5" fmla="*/ 2366010 w 3234690"/>
              <a:gd name="connsiteY5" fmla="*/ 1349599 h 2001109"/>
              <a:gd name="connsiteX6" fmla="*/ 2686050 w 3234690"/>
              <a:gd name="connsiteY6" fmla="*/ 1189579 h 2001109"/>
              <a:gd name="connsiteX7" fmla="*/ 2857500 w 3234690"/>
              <a:gd name="connsiteY7" fmla="*/ 983839 h 2001109"/>
              <a:gd name="connsiteX8" fmla="*/ 2960370 w 3234690"/>
              <a:gd name="connsiteY8" fmla="*/ 800959 h 2001109"/>
              <a:gd name="connsiteX9" fmla="*/ 3040380 w 3234690"/>
              <a:gd name="connsiteY9" fmla="*/ 560929 h 2001109"/>
              <a:gd name="connsiteX10" fmla="*/ 3097530 w 3234690"/>
              <a:gd name="connsiteY10" fmla="*/ 309469 h 2001109"/>
              <a:gd name="connsiteX11" fmla="*/ 3120866 w 3234690"/>
              <a:gd name="connsiteY11" fmla="*/ 161355 h 2001109"/>
              <a:gd name="connsiteX12" fmla="*/ 3166111 w 3234690"/>
              <a:gd name="connsiteY12" fmla="*/ 383 h 2001109"/>
              <a:gd name="connsiteX13" fmla="*/ 3184683 w 3234690"/>
              <a:gd name="connsiteY13" fmla="*/ 208980 h 2001109"/>
              <a:gd name="connsiteX14" fmla="*/ 3195638 w 3234690"/>
              <a:gd name="connsiteY14" fmla="*/ 590932 h 2001109"/>
              <a:gd name="connsiteX15" fmla="*/ 3234690 w 32346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994410 w 3348990"/>
              <a:gd name="connsiteY2" fmla="*/ 1578199 h 2001109"/>
              <a:gd name="connsiteX3" fmla="*/ 1383030 w 3348990"/>
              <a:gd name="connsiteY3" fmla="*/ 1532479 h 2001109"/>
              <a:gd name="connsiteX4" fmla="*/ 1885950 w 3348990"/>
              <a:gd name="connsiteY4" fmla="*/ 1475329 h 2001109"/>
              <a:gd name="connsiteX5" fmla="*/ 2480310 w 3348990"/>
              <a:gd name="connsiteY5" fmla="*/ 1349599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1147826 w 3348990"/>
              <a:gd name="connsiteY2" fmla="*/ 1581374 h 2001109"/>
              <a:gd name="connsiteX3" fmla="*/ 1383030 w 3348990"/>
              <a:gd name="connsiteY3" fmla="*/ 1532479 h 2001109"/>
              <a:gd name="connsiteX4" fmla="*/ 1885950 w 3348990"/>
              <a:gd name="connsiteY4" fmla="*/ 1475329 h 2001109"/>
              <a:gd name="connsiteX5" fmla="*/ 2480310 w 3348990"/>
              <a:gd name="connsiteY5" fmla="*/ 1349599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1147826 w 3348990"/>
              <a:gd name="connsiteY2" fmla="*/ 1581374 h 2001109"/>
              <a:gd name="connsiteX3" fmla="*/ 1632330 w 3348990"/>
              <a:gd name="connsiteY3" fmla="*/ 1519779 h 2001109"/>
              <a:gd name="connsiteX4" fmla="*/ 1885950 w 3348990"/>
              <a:gd name="connsiteY4" fmla="*/ 1475329 h 2001109"/>
              <a:gd name="connsiteX5" fmla="*/ 2480310 w 3348990"/>
              <a:gd name="connsiteY5" fmla="*/ 1349599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1147826 w 3348990"/>
              <a:gd name="connsiteY2" fmla="*/ 1581374 h 2001109"/>
              <a:gd name="connsiteX3" fmla="*/ 1632330 w 3348990"/>
              <a:gd name="connsiteY3" fmla="*/ 1519779 h 2001109"/>
              <a:gd name="connsiteX4" fmla="*/ 2135250 w 3348990"/>
              <a:gd name="connsiteY4" fmla="*/ 1456279 h 2001109"/>
              <a:gd name="connsiteX5" fmla="*/ 2480310 w 3348990"/>
              <a:gd name="connsiteY5" fmla="*/ 1349599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1147826 w 3348990"/>
              <a:gd name="connsiteY2" fmla="*/ 1581374 h 2001109"/>
              <a:gd name="connsiteX3" fmla="*/ 1632330 w 3348990"/>
              <a:gd name="connsiteY3" fmla="*/ 1519779 h 2001109"/>
              <a:gd name="connsiteX4" fmla="*/ 2135250 w 3348990"/>
              <a:gd name="connsiteY4" fmla="*/ 1456279 h 2001109"/>
              <a:gd name="connsiteX5" fmla="*/ 2544234 w 3348990"/>
              <a:gd name="connsiteY5" fmla="*/ 1333724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  <a:gd name="connsiteX0" fmla="*/ 0 w 3348990"/>
              <a:gd name="connsiteY0" fmla="*/ 1620109 h 2001109"/>
              <a:gd name="connsiteX1" fmla="*/ 548640 w 3348990"/>
              <a:gd name="connsiteY1" fmla="*/ 1612489 h 2001109"/>
              <a:gd name="connsiteX2" fmla="*/ 1147826 w 3348990"/>
              <a:gd name="connsiteY2" fmla="*/ 1581374 h 2001109"/>
              <a:gd name="connsiteX3" fmla="*/ 1632330 w 3348990"/>
              <a:gd name="connsiteY3" fmla="*/ 1532479 h 2001109"/>
              <a:gd name="connsiteX4" fmla="*/ 2135250 w 3348990"/>
              <a:gd name="connsiteY4" fmla="*/ 1456279 h 2001109"/>
              <a:gd name="connsiteX5" fmla="*/ 2544234 w 3348990"/>
              <a:gd name="connsiteY5" fmla="*/ 1333724 h 2001109"/>
              <a:gd name="connsiteX6" fmla="*/ 2800350 w 3348990"/>
              <a:gd name="connsiteY6" fmla="*/ 1189579 h 2001109"/>
              <a:gd name="connsiteX7" fmla="*/ 2971800 w 3348990"/>
              <a:gd name="connsiteY7" fmla="*/ 983839 h 2001109"/>
              <a:gd name="connsiteX8" fmla="*/ 3074670 w 3348990"/>
              <a:gd name="connsiteY8" fmla="*/ 800959 h 2001109"/>
              <a:gd name="connsiteX9" fmla="*/ 3154680 w 3348990"/>
              <a:gd name="connsiteY9" fmla="*/ 560929 h 2001109"/>
              <a:gd name="connsiteX10" fmla="*/ 3211830 w 3348990"/>
              <a:gd name="connsiteY10" fmla="*/ 309469 h 2001109"/>
              <a:gd name="connsiteX11" fmla="*/ 3235166 w 3348990"/>
              <a:gd name="connsiteY11" fmla="*/ 161355 h 2001109"/>
              <a:gd name="connsiteX12" fmla="*/ 3280411 w 3348990"/>
              <a:gd name="connsiteY12" fmla="*/ 383 h 2001109"/>
              <a:gd name="connsiteX13" fmla="*/ 3298983 w 3348990"/>
              <a:gd name="connsiteY13" fmla="*/ 208980 h 2001109"/>
              <a:gd name="connsiteX14" fmla="*/ 3309938 w 3348990"/>
              <a:gd name="connsiteY14" fmla="*/ 590932 h 2001109"/>
              <a:gd name="connsiteX15" fmla="*/ 3348990 w 3348990"/>
              <a:gd name="connsiteY15" fmla="*/ 2001109 h 2001109"/>
              <a:gd name="connsiteX0" fmla="*/ 0 w 3272282"/>
              <a:gd name="connsiteY0" fmla="*/ 1744588 h 2001109"/>
              <a:gd name="connsiteX1" fmla="*/ 471932 w 3272282"/>
              <a:gd name="connsiteY1" fmla="*/ 1612489 h 2001109"/>
              <a:gd name="connsiteX2" fmla="*/ 1071118 w 3272282"/>
              <a:gd name="connsiteY2" fmla="*/ 1581374 h 2001109"/>
              <a:gd name="connsiteX3" fmla="*/ 1555622 w 3272282"/>
              <a:gd name="connsiteY3" fmla="*/ 1532479 h 2001109"/>
              <a:gd name="connsiteX4" fmla="*/ 2058542 w 3272282"/>
              <a:gd name="connsiteY4" fmla="*/ 1456279 h 2001109"/>
              <a:gd name="connsiteX5" fmla="*/ 2467526 w 3272282"/>
              <a:gd name="connsiteY5" fmla="*/ 1333724 h 2001109"/>
              <a:gd name="connsiteX6" fmla="*/ 2723642 w 3272282"/>
              <a:gd name="connsiteY6" fmla="*/ 1189579 h 2001109"/>
              <a:gd name="connsiteX7" fmla="*/ 2895092 w 3272282"/>
              <a:gd name="connsiteY7" fmla="*/ 983839 h 2001109"/>
              <a:gd name="connsiteX8" fmla="*/ 2997962 w 3272282"/>
              <a:gd name="connsiteY8" fmla="*/ 800959 h 2001109"/>
              <a:gd name="connsiteX9" fmla="*/ 3077972 w 3272282"/>
              <a:gd name="connsiteY9" fmla="*/ 560929 h 2001109"/>
              <a:gd name="connsiteX10" fmla="*/ 3135122 w 3272282"/>
              <a:gd name="connsiteY10" fmla="*/ 309469 h 2001109"/>
              <a:gd name="connsiteX11" fmla="*/ 3158458 w 3272282"/>
              <a:gd name="connsiteY11" fmla="*/ 161355 h 2001109"/>
              <a:gd name="connsiteX12" fmla="*/ 3203703 w 3272282"/>
              <a:gd name="connsiteY12" fmla="*/ 383 h 2001109"/>
              <a:gd name="connsiteX13" fmla="*/ 3222275 w 3272282"/>
              <a:gd name="connsiteY13" fmla="*/ 208980 h 2001109"/>
              <a:gd name="connsiteX14" fmla="*/ 3233230 w 3272282"/>
              <a:gd name="connsiteY14" fmla="*/ 590932 h 2001109"/>
              <a:gd name="connsiteX15" fmla="*/ 3272282 w 3272282"/>
              <a:gd name="connsiteY15" fmla="*/ 2001109 h 2001109"/>
              <a:gd name="connsiteX0" fmla="*/ 0 w 3272282"/>
              <a:gd name="connsiteY0" fmla="*/ 1744588 h 2001109"/>
              <a:gd name="connsiteX1" fmla="*/ 596582 w 3272282"/>
              <a:gd name="connsiteY1" fmla="*/ 1736968 h 2001109"/>
              <a:gd name="connsiteX2" fmla="*/ 1071118 w 3272282"/>
              <a:gd name="connsiteY2" fmla="*/ 1581374 h 2001109"/>
              <a:gd name="connsiteX3" fmla="*/ 1555622 w 3272282"/>
              <a:gd name="connsiteY3" fmla="*/ 1532479 h 2001109"/>
              <a:gd name="connsiteX4" fmla="*/ 2058542 w 3272282"/>
              <a:gd name="connsiteY4" fmla="*/ 1456279 h 2001109"/>
              <a:gd name="connsiteX5" fmla="*/ 2467526 w 3272282"/>
              <a:gd name="connsiteY5" fmla="*/ 1333724 h 2001109"/>
              <a:gd name="connsiteX6" fmla="*/ 2723642 w 3272282"/>
              <a:gd name="connsiteY6" fmla="*/ 1189579 h 2001109"/>
              <a:gd name="connsiteX7" fmla="*/ 2895092 w 3272282"/>
              <a:gd name="connsiteY7" fmla="*/ 983839 h 2001109"/>
              <a:gd name="connsiteX8" fmla="*/ 2997962 w 3272282"/>
              <a:gd name="connsiteY8" fmla="*/ 800959 h 2001109"/>
              <a:gd name="connsiteX9" fmla="*/ 3077972 w 3272282"/>
              <a:gd name="connsiteY9" fmla="*/ 560929 h 2001109"/>
              <a:gd name="connsiteX10" fmla="*/ 3135122 w 3272282"/>
              <a:gd name="connsiteY10" fmla="*/ 309469 h 2001109"/>
              <a:gd name="connsiteX11" fmla="*/ 3158458 w 3272282"/>
              <a:gd name="connsiteY11" fmla="*/ 161355 h 2001109"/>
              <a:gd name="connsiteX12" fmla="*/ 3203703 w 3272282"/>
              <a:gd name="connsiteY12" fmla="*/ 383 h 2001109"/>
              <a:gd name="connsiteX13" fmla="*/ 3222275 w 3272282"/>
              <a:gd name="connsiteY13" fmla="*/ 208980 h 2001109"/>
              <a:gd name="connsiteX14" fmla="*/ 3233230 w 3272282"/>
              <a:gd name="connsiteY14" fmla="*/ 590932 h 2001109"/>
              <a:gd name="connsiteX15" fmla="*/ 3272282 w 3272282"/>
              <a:gd name="connsiteY15" fmla="*/ 2001109 h 2001109"/>
              <a:gd name="connsiteX0" fmla="*/ 0 w 3272282"/>
              <a:gd name="connsiteY0" fmla="*/ 1744588 h 2001109"/>
              <a:gd name="connsiteX1" fmla="*/ 596582 w 3272282"/>
              <a:gd name="connsiteY1" fmla="*/ 1736968 h 2001109"/>
              <a:gd name="connsiteX2" fmla="*/ 1243711 w 3272282"/>
              <a:gd name="connsiteY2" fmla="*/ 1692750 h 2001109"/>
              <a:gd name="connsiteX3" fmla="*/ 1555622 w 3272282"/>
              <a:gd name="connsiteY3" fmla="*/ 1532479 h 2001109"/>
              <a:gd name="connsiteX4" fmla="*/ 2058542 w 3272282"/>
              <a:gd name="connsiteY4" fmla="*/ 1456279 h 2001109"/>
              <a:gd name="connsiteX5" fmla="*/ 2467526 w 3272282"/>
              <a:gd name="connsiteY5" fmla="*/ 1333724 h 2001109"/>
              <a:gd name="connsiteX6" fmla="*/ 2723642 w 3272282"/>
              <a:gd name="connsiteY6" fmla="*/ 1189579 h 2001109"/>
              <a:gd name="connsiteX7" fmla="*/ 2895092 w 3272282"/>
              <a:gd name="connsiteY7" fmla="*/ 983839 h 2001109"/>
              <a:gd name="connsiteX8" fmla="*/ 2997962 w 3272282"/>
              <a:gd name="connsiteY8" fmla="*/ 800959 h 2001109"/>
              <a:gd name="connsiteX9" fmla="*/ 3077972 w 3272282"/>
              <a:gd name="connsiteY9" fmla="*/ 560929 h 2001109"/>
              <a:gd name="connsiteX10" fmla="*/ 3135122 w 3272282"/>
              <a:gd name="connsiteY10" fmla="*/ 309469 h 2001109"/>
              <a:gd name="connsiteX11" fmla="*/ 3158458 w 3272282"/>
              <a:gd name="connsiteY11" fmla="*/ 161355 h 2001109"/>
              <a:gd name="connsiteX12" fmla="*/ 3203703 w 3272282"/>
              <a:gd name="connsiteY12" fmla="*/ 383 h 2001109"/>
              <a:gd name="connsiteX13" fmla="*/ 3222275 w 3272282"/>
              <a:gd name="connsiteY13" fmla="*/ 208980 h 2001109"/>
              <a:gd name="connsiteX14" fmla="*/ 3233230 w 3272282"/>
              <a:gd name="connsiteY14" fmla="*/ 590932 h 2001109"/>
              <a:gd name="connsiteX15" fmla="*/ 3272282 w 3272282"/>
              <a:gd name="connsiteY15" fmla="*/ 2001109 h 2001109"/>
              <a:gd name="connsiteX0" fmla="*/ 0 w 3310636"/>
              <a:gd name="connsiteY0" fmla="*/ 1741312 h 2001109"/>
              <a:gd name="connsiteX1" fmla="*/ 634936 w 3310636"/>
              <a:gd name="connsiteY1" fmla="*/ 1736968 h 2001109"/>
              <a:gd name="connsiteX2" fmla="*/ 1282065 w 3310636"/>
              <a:gd name="connsiteY2" fmla="*/ 1692750 h 2001109"/>
              <a:gd name="connsiteX3" fmla="*/ 1593976 w 3310636"/>
              <a:gd name="connsiteY3" fmla="*/ 1532479 h 2001109"/>
              <a:gd name="connsiteX4" fmla="*/ 2096896 w 3310636"/>
              <a:gd name="connsiteY4" fmla="*/ 1456279 h 2001109"/>
              <a:gd name="connsiteX5" fmla="*/ 2505880 w 3310636"/>
              <a:gd name="connsiteY5" fmla="*/ 1333724 h 2001109"/>
              <a:gd name="connsiteX6" fmla="*/ 2761996 w 3310636"/>
              <a:gd name="connsiteY6" fmla="*/ 1189579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593976 w 3310636"/>
              <a:gd name="connsiteY3" fmla="*/ 1532479 h 2001109"/>
              <a:gd name="connsiteX4" fmla="*/ 2096896 w 3310636"/>
              <a:gd name="connsiteY4" fmla="*/ 1456279 h 2001109"/>
              <a:gd name="connsiteX5" fmla="*/ 2505880 w 3310636"/>
              <a:gd name="connsiteY5" fmla="*/ 1333724 h 2001109"/>
              <a:gd name="connsiteX6" fmla="*/ 2761996 w 3310636"/>
              <a:gd name="connsiteY6" fmla="*/ 1189579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096896 w 3310636"/>
              <a:gd name="connsiteY4" fmla="*/ 1456279 h 2001109"/>
              <a:gd name="connsiteX5" fmla="*/ 2505880 w 3310636"/>
              <a:gd name="connsiteY5" fmla="*/ 1333724 h 2001109"/>
              <a:gd name="connsiteX6" fmla="*/ 2761996 w 3310636"/>
              <a:gd name="connsiteY6" fmla="*/ 1189579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394140 w 3310636"/>
              <a:gd name="connsiteY4" fmla="*/ 1449727 h 2001109"/>
              <a:gd name="connsiteX5" fmla="*/ 2505880 w 3310636"/>
              <a:gd name="connsiteY5" fmla="*/ 1333724 h 2001109"/>
              <a:gd name="connsiteX6" fmla="*/ 2761996 w 3310636"/>
              <a:gd name="connsiteY6" fmla="*/ 1189579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394140 w 3310636"/>
              <a:gd name="connsiteY4" fmla="*/ 1449727 h 2001109"/>
              <a:gd name="connsiteX5" fmla="*/ 2755180 w 3310636"/>
              <a:gd name="connsiteY5" fmla="*/ 1330448 h 2001109"/>
              <a:gd name="connsiteX6" fmla="*/ 2761996 w 3310636"/>
              <a:gd name="connsiteY6" fmla="*/ 1189579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55180 w 3310636"/>
              <a:gd name="connsiteY5" fmla="*/ 1330448 h 2001109"/>
              <a:gd name="connsiteX6" fmla="*/ 2761996 w 3310636"/>
              <a:gd name="connsiteY6" fmla="*/ 1189579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55180 w 3310636"/>
              <a:gd name="connsiteY5" fmla="*/ 1330448 h 2001109"/>
              <a:gd name="connsiteX6" fmla="*/ 2857880 w 3310636"/>
              <a:gd name="connsiteY6" fmla="*/ 1183028 h 2001109"/>
              <a:gd name="connsiteX7" fmla="*/ 2933446 w 3310636"/>
              <a:gd name="connsiteY7" fmla="*/ 98383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55180 w 3310636"/>
              <a:gd name="connsiteY5" fmla="*/ 1330448 h 2001109"/>
              <a:gd name="connsiteX6" fmla="*/ 2857880 w 3310636"/>
              <a:gd name="connsiteY6" fmla="*/ 1183028 h 2001109"/>
              <a:gd name="connsiteX7" fmla="*/ 2981388 w 3310636"/>
              <a:gd name="connsiteY7" fmla="*/ 96090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55180 w 3310636"/>
              <a:gd name="connsiteY5" fmla="*/ 1330448 h 2001109"/>
              <a:gd name="connsiteX6" fmla="*/ 2867468 w 3310636"/>
              <a:gd name="connsiteY6" fmla="*/ 1173201 h 2001109"/>
              <a:gd name="connsiteX7" fmla="*/ 2981388 w 3310636"/>
              <a:gd name="connsiteY7" fmla="*/ 96090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55180 w 3310636"/>
              <a:gd name="connsiteY5" fmla="*/ 1330448 h 2001109"/>
              <a:gd name="connsiteX6" fmla="*/ 2867468 w 3310636"/>
              <a:gd name="connsiteY6" fmla="*/ 1173201 h 2001109"/>
              <a:gd name="connsiteX7" fmla="*/ 2981388 w 3310636"/>
              <a:gd name="connsiteY7" fmla="*/ 93797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55180 w 3310636"/>
              <a:gd name="connsiteY5" fmla="*/ 1330448 h 2001109"/>
              <a:gd name="connsiteX6" fmla="*/ 2896234 w 3310636"/>
              <a:gd name="connsiteY6" fmla="*/ 1166649 h 2001109"/>
              <a:gd name="connsiteX7" fmla="*/ 2981388 w 3310636"/>
              <a:gd name="connsiteY7" fmla="*/ 93797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896234 w 3310636"/>
              <a:gd name="connsiteY6" fmla="*/ 1166649 h 2001109"/>
              <a:gd name="connsiteX7" fmla="*/ 2981388 w 3310636"/>
              <a:gd name="connsiteY7" fmla="*/ 93797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15411 w 3310636"/>
              <a:gd name="connsiteY6" fmla="*/ 1127340 h 2001109"/>
              <a:gd name="connsiteX7" fmla="*/ 2981388 w 3310636"/>
              <a:gd name="connsiteY7" fmla="*/ 937979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15411 w 3310636"/>
              <a:gd name="connsiteY6" fmla="*/ 1127340 h 2001109"/>
              <a:gd name="connsiteX7" fmla="*/ 3010152 w 3310636"/>
              <a:gd name="connsiteY7" fmla="*/ 931428 h 2001109"/>
              <a:gd name="connsiteX8" fmla="*/ 3036316 w 3310636"/>
              <a:gd name="connsiteY8" fmla="*/ 800959 h 2001109"/>
              <a:gd name="connsiteX9" fmla="*/ 3116326 w 3310636"/>
              <a:gd name="connsiteY9" fmla="*/ 560929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15411 w 3310636"/>
              <a:gd name="connsiteY6" fmla="*/ 1127340 h 2001109"/>
              <a:gd name="connsiteX7" fmla="*/ 3010152 w 3310636"/>
              <a:gd name="connsiteY7" fmla="*/ 931428 h 2001109"/>
              <a:gd name="connsiteX8" fmla="*/ 3036316 w 3310636"/>
              <a:gd name="connsiteY8" fmla="*/ 800959 h 2001109"/>
              <a:gd name="connsiteX9" fmla="*/ 3145090 w 3310636"/>
              <a:gd name="connsiteY9" fmla="*/ 574032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15411 w 3310636"/>
              <a:gd name="connsiteY6" fmla="*/ 1127340 h 2001109"/>
              <a:gd name="connsiteX7" fmla="*/ 3010152 w 3310636"/>
              <a:gd name="connsiteY7" fmla="*/ 931428 h 2001109"/>
              <a:gd name="connsiteX8" fmla="*/ 3074670 w 3310636"/>
              <a:gd name="connsiteY8" fmla="*/ 804235 h 2001109"/>
              <a:gd name="connsiteX9" fmla="*/ 3145090 w 3310636"/>
              <a:gd name="connsiteY9" fmla="*/ 574032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15411 w 3310636"/>
              <a:gd name="connsiteY6" fmla="*/ 1127340 h 2001109"/>
              <a:gd name="connsiteX7" fmla="*/ 3029329 w 3310636"/>
              <a:gd name="connsiteY7" fmla="*/ 944531 h 2001109"/>
              <a:gd name="connsiteX8" fmla="*/ 3074670 w 3310636"/>
              <a:gd name="connsiteY8" fmla="*/ 804235 h 2001109"/>
              <a:gd name="connsiteX9" fmla="*/ 3145090 w 3310636"/>
              <a:gd name="connsiteY9" fmla="*/ 574032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15411 w 3310636"/>
              <a:gd name="connsiteY6" fmla="*/ 1127340 h 2001109"/>
              <a:gd name="connsiteX7" fmla="*/ 3031343 w 3310636"/>
              <a:gd name="connsiteY7" fmla="*/ 986005 h 2001109"/>
              <a:gd name="connsiteX8" fmla="*/ 3029329 w 3310636"/>
              <a:gd name="connsiteY8" fmla="*/ 944531 h 2001109"/>
              <a:gd name="connsiteX9" fmla="*/ 3074670 w 3310636"/>
              <a:gd name="connsiteY9" fmla="*/ 804235 h 2001109"/>
              <a:gd name="connsiteX10" fmla="*/ 3145090 w 3310636"/>
              <a:gd name="connsiteY10" fmla="*/ 574032 h 2001109"/>
              <a:gd name="connsiteX11" fmla="*/ 3173476 w 3310636"/>
              <a:gd name="connsiteY11" fmla="*/ 309469 h 2001109"/>
              <a:gd name="connsiteX12" fmla="*/ 3196812 w 3310636"/>
              <a:gd name="connsiteY12" fmla="*/ 161355 h 2001109"/>
              <a:gd name="connsiteX13" fmla="*/ 3242057 w 3310636"/>
              <a:gd name="connsiteY13" fmla="*/ 383 h 2001109"/>
              <a:gd name="connsiteX14" fmla="*/ 3260629 w 3310636"/>
              <a:gd name="connsiteY14" fmla="*/ 208980 h 2001109"/>
              <a:gd name="connsiteX15" fmla="*/ 3271584 w 3310636"/>
              <a:gd name="connsiteY15" fmla="*/ 590932 h 2001109"/>
              <a:gd name="connsiteX16" fmla="*/ 3310636 w 3310636"/>
              <a:gd name="connsiteY16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44176 w 3310636"/>
              <a:gd name="connsiteY6" fmla="*/ 1173201 h 2001109"/>
              <a:gd name="connsiteX7" fmla="*/ 3031343 w 3310636"/>
              <a:gd name="connsiteY7" fmla="*/ 986005 h 2001109"/>
              <a:gd name="connsiteX8" fmla="*/ 3029329 w 3310636"/>
              <a:gd name="connsiteY8" fmla="*/ 944531 h 2001109"/>
              <a:gd name="connsiteX9" fmla="*/ 3074670 w 3310636"/>
              <a:gd name="connsiteY9" fmla="*/ 804235 h 2001109"/>
              <a:gd name="connsiteX10" fmla="*/ 3145090 w 3310636"/>
              <a:gd name="connsiteY10" fmla="*/ 574032 h 2001109"/>
              <a:gd name="connsiteX11" fmla="*/ 3173476 w 3310636"/>
              <a:gd name="connsiteY11" fmla="*/ 309469 h 2001109"/>
              <a:gd name="connsiteX12" fmla="*/ 3196812 w 3310636"/>
              <a:gd name="connsiteY12" fmla="*/ 161355 h 2001109"/>
              <a:gd name="connsiteX13" fmla="*/ 3242057 w 3310636"/>
              <a:gd name="connsiteY13" fmla="*/ 383 h 2001109"/>
              <a:gd name="connsiteX14" fmla="*/ 3260629 w 3310636"/>
              <a:gd name="connsiteY14" fmla="*/ 208980 h 2001109"/>
              <a:gd name="connsiteX15" fmla="*/ 3271584 w 3310636"/>
              <a:gd name="connsiteY15" fmla="*/ 590932 h 2001109"/>
              <a:gd name="connsiteX16" fmla="*/ 3310636 w 3310636"/>
              <a:gd name="connsiteY16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44176 w 3310636"/>
              <a:gd name="connsiteY6" fmla="*/ 1173201 h 2001109"/>
              <a:gd name="connsiteX7" fmla="*/ 3031343 w 3310636"/>
              <a:gd name="connsiteY7" fmla="*/ 986005 h 2001109"/>
              <a:gd name="connsiteX8" fmla="*/ 3048506 w 3310636"/>
              <a:gd name="connsiteY8" fmla="*/ 918325 h 2001109"/>
              <a:gd name="connsiteX9" fmla="*/ 3074670 w 3310636"/>
              <a:gd name="connsiteY9" fmla="*/ 804235 h 2001109"/>
              <a:gd name="connsiteX10" fmla="*/ 3145090 w 3310636"/>
              <a:gd name="connsiteY10" fmla="*/ 574032 h 2001109"/>
              <a:gd name="connsiteX11" fmla="*/ 3173476 w 3310636"/>
              <a:gd name="connsiteY11" fmla="*/ 309469 h 2001109"/>
              <a:gd name="connsiteX12" fmla="*/ 3196812 w 3310636"/>
              <a:gd name="connsiteY12" fmla="*/ 161355 h 2001109"/>
              <a:gd name="connsiteX13" fmla="*/ 3242057 w 3310636"/>
              <a:gd name="connsiteY13" fmla="*/ 383 h 2001109"/>
              <a:gd name="connsiteX14" fmla="*/ 3260629 w 3310636"/>
              <a:gd name="connsiteY14" fmla="*/ 208980 h 2001109"/>
              <a:gd name="connsiteX15" fmla="*/ 3271584 w 3310636"/>
              <a:gd name="connsiteY15" fmla="*/ 590932 h 2001109"/>
              <a:gd name="connsiteX16" fmla="*/ 3310636 w 3310636"/>
              <a:gd name="connsiteY16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44176 w 3310636"/>
              <a:gd name="connsiteY6" fmla="*/ 1173201 h 2001109"/>
              <a:gd name="connsiteX7" fmla="*/ 3031343 w 3310636"/>
              <a:gd name="connsiteY7" fmla="*/ 986005 h 2001109"/>
              <a:gd name="connsiteX8" fmla="*/ 3074670 w 3310636"/>
              <a:gd name="connsiteY8" fmla="*/ 804235 h 2001109"/>
              <a:gd name="connsiteX9" fmla="*/ 3145090 w 3310636"/>
              <a:gd name="connsiteY9" fmla="*/ 574032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44176 w 3310636"/>
              <a:gd name="connsiteY6" fmla="*/ 1173201 h 2001109"/>
              <a:gd name="connsiteX7" fmla="*/ 3031343 w 3310636"/>
              <a:gd name="connsiteY7" fmla="*/ 986005 h 2001109"/>
              <a:gd name="connsiteX8" fmla="*/ 3084259 w 3310636"/>
              <a:gd name="connsiteY8" fmla="*/ 778029 h 2001109"/>
              <a:gd name="connsiteX9" fmla="*/ 3145090 w 3310636"/>
              <a:gd name="connsiteY9" fmla="*/ 574032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  <a:gd name="connsiteX0" fmla="*/ 0 w 3310636"/>
              <a:gd name="connsiteY0" fmla="*/ 1741312 h 2001109"/>
              <a:gd name="connsiteX1" fmla="*/ 654113 w 3310636"/>
              <a:gd name="connsiteY1" fmla="*/ 1727140 h 2001109"/>
              <a:gd name="connsiteX2" fmla="*/ 1282065 w 3310636"/>
              <a:gd name="connsiteY2" fmla="*/ 1692750 h 2001109"/>
              <a:gd name="connsiteX3" fmla="*/ 1900807 w 3310636"/>
              <a:gd name="connsiteY3" fmla="*/ 1617649 h 2001109"/>
              <a:gd name="connsiteX4" fmla="*/ 2528379 w 3310636"/>
              <a:gd name="connsiteY4" fmla="*/ 1475933 h 2001109"/>
              <a:gd name="connsiteX5" fmla="*/ 2793534 w 3310636"/>
              <a:gd name="connsiteY5" fmla="*/ 1337000 h 2001109"/>
              <a:gd name="connsiteX6" fmla="*/ 2944176 w 3310636"/>
              <a:gd name="connsiteY6" fmla="*/ 1173201 h 2001109"/>
              <a:gd name="connsiteX7" fmla="*/ 3031343 w 3310636"/>
              <a:gd name="connsiteY7" fmla="*/ 986005 h 2001109"/>
              <a:gd name="connsiteX8" fmla="*/ 3084259 w 3310636"/>
              <a:gd name="connsiteY8" fmla="*/ 778029 h 2001109"/>
              <a:gd name="connsiteX9" fmla="*/ 3135502 w 3310636"/>
              <a:gd name="connsiteY9" fmla="*/ 537998 h 2001109"/>
              <a:gd name="connsiteX10" fmla="*/ 3173476 w 3310636"/>
              <a:gd name="connsiteY10" fmla="*/ 309469 h 2001109"/>
              <a:gd name="connsiteX11" fmla="*/ 3196812 w 3310636"/>
              <a:gd name="connsiteY11" fmla="*/ 161355 h 2001109"/>
              <a:gd name="connsiteX12" fmla="*/ 3242057 w 3310636"/>
              <a:gd name="connsiteY12" fmla="*/ 383 h 2001109"/>
              <a:gd name="connsiteX13" fmla="*/ 3260629 w 3310636"/>
              <a:gd name="connsiteY13" fmla="*/ 208980 h 2001109"/>
              <a:gd name="connsiteX14" fmla="*/ 3271584 w 3310636"/>
              <a:gd name="connsiteY14" fmla="*/ 590932 h 2001109"/>
              <a:gd name="connsiteX15" fmla="*/ 3310636 w 3310636"/>
              <a:gd name="connsiteY15" fmla="*/ 2001109 h 200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10636" h="2001109">
                <a:moveTo>
                  <a:pt x="0" y="1741312"/>
                </a:moveTo>
                <a:cubicBezTo>
                  <a:pt x="143827" y="1748932"/>
                  <a:pt x="440436" y="1735234"/>
                  <a:pt x="654113" y="1727140"/>
                </a:cubicBezTo>
                <a:cubicBezTo>
                  <a:pt x="867791" y="1719046"/>
                  <a:pt x="1074283" y="1710998"/>
                  <a:pt x="1282065" y="1692750"/>
                </a:cubicBezTo>
                <a:cubicBezTo>
                  <a:pt x="1489847" y="1674502"/>
                  <a:pt x="1693088" y="1653785"/>
                  <a:pt x="1900807" y="1617649"/>
                </a:cubicBezTo>
                <a:cubicBezTo>
                  <a:pt x="2108526" y="1581513"/>
                  <a:pt x="2379591" y="1522708"/>
                  <a:pt x="2528379" y="1475933"/>
                </a:cubicBezTo>
                <a:cubicBezTo>
                  <a:pt x="2677167" y="1429158"/>
                  <a:pt x="2724235" y="1387455"/>
                  <a:pt x="2793534" y="1337000"/>
                </a:cubicBezTo>
                <a:cubicBezTo>
                  <a:pt x="2862834" y="1286545"/>
                  <a:pt x="2904541" y="1231700"/>
                  <a:pt x="2944176" y="1173201"/>
                </a:cubicBezTo>
                <a:cubicBezTo>
                  <a:pt x="2983811" y="1114702"/>
                  <a:pt x="3009594" y="1047499"/>
                  <a:pt x="3031343" y="986005"/>
                </a:cubicBezTo>
                <a:cubicBezTo>
                  <a:pt x="3053092" y="924511"/>
                  <a:pt x="3066899" y="852697"/>
                  <a:pt x="3084259" y="778029"/>
                </a:cubicBezTo>
                <a:cubicBezTo>
                  <a:pt x="3101619" y="703361"/>
                  <a:pt x="3120633" y="616091"/>
                  <a:pt x="3135502" y="537998"/>
                </a:cubicBezTo>
                <a:cubicBezTo>
                  <a:pt x="3150371" y="459905"/>
                  <a:pt x="3163258" y="372243"/>
                  <a:pt x="3173476" y="309469"/>
                </a:cubicBezTo>
                <a:cubicBezTo>
                  <a:pt x="3183694" y="246695"/>
                  <a:pt x="3185382" y="212869"/>
                  <a:pt x="3196812" y="161355"/>
                </a:cubicBezTo>
                <a:cubicBezTo>
                  <a:pt x="3208242" y="109841"/>
                  <a:pt x="3231421" y="-7555"/>
                  <a:pt x="3242057" y="383"/>
                </a:cubicBezTo>
                <a:cubicBezTo>
                  <a:pt x="3252693" y="8321"/>
                  <a:pt x="3255708" y="110555"/>
                  <a:pt x="3260629" y="208980"/>
                </a:cubicBezTo>
                <a:cubicBezTo>
                  <a:pt x="3265550" y="307405"/>
                  <a:pt x="3263250" y="292244"/>
                  <a:pt x="3271584" y="590932"/>
                </a:cubicBezTo>
                <a:cubicBezTo>
                  <a:pt x="3279918" y="889620"/>
                  <a:pt x="3293967" y="1703453"/>
                  <a:pt x="3310636" y="2001109"/>
                </a:cubicBezTo>
              </a:path>
            </a:pathLst>
          </a:cu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7505014" y="4475508"/>
            <a:ext cx="3600000" cy="0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8007772" y="2359218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150 MeV</a:t>
            </a:r>
            <a:endParaRPr lang="en-GB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9720740" y="2359218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230 MeV</a:t>
            </a:r>
            <a:endParaRPr lang="en-GB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8604250" y="4475508"/>
            <a:ext cx="0" cy="16089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9703486" y="4475508"/>
            <a:ext cx="0" cy="16089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803408" y="4475508"/>
            <a:ext cx="0" cy="16089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7505014" y="4475508"/>
            <a:ext cx="0" cy="16089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7662615" y="4892719"/>
            <a:ext cx="2958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Proton Depth in Water [cm]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388153" y="4591759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0166" y="4591759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0582149" y="4591759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368834" y="4595107"/>
            <a:ext cx="312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1260574" y="3195806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TextBox 35"/>
          <p:cNvSpPr txBox="1"/>
          <p:nvPr/>
        </p:nvSpPr>
        <p:spPr>
          <a:xfrm>
            <a:off x="1306295" y="3195806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Can we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vary the beam energy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fast enough to remove this limitation?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1291589" y="4744176"/>
            <a:ext cx="5634990" cy="82992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TextBox 37"/>
          <p:cNvSpPr txBox="1"/>
          <p:nvPr/>
        </p:nvSpPr>
        <p:spPr>
          <a:xfrm>
            <a:off x="1337310" y="4744176"/>
            <a:ext cx="5589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beam delivery system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must be able to cope with rapid energy changes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6457890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6893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" grpId="0"/>
      <p:bldP spid="14" grpId="0" animBg="1"/>
      <p:bldP spid="15" grpId="0" animBg="1"/>
      <p:bldP spid="21" grpId="0"/>
      <p:bldP spid="22" grpId="0"/>
      <p:bldP spid="30" grpId="0"/>
      <p:bldP spid="31" grpId="0"/>
      <p:bldP spid="32" grpId="0"/>
      <p:bldP spid="33" grpId="0"/>
      <p:bldP spid="34" grpId="0"/>
      <p:bldP spid="35" grpId="0" animBg="1"/>
      <p:bldP spid="36" grpId="0"/>
      <p:bldP spid="37" grpId="0" animBg="1"/>
      <p:bldP spid="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FFAs: an </a:t>
            </a:r>
            <a:r>
              <a:rPr lang="en-AU" i="1" dirty="0" smtClean="0"/>
              <a:t>Enabling Technology</a:t>
            </a:r>
            <a:endParaRPr lang="en-GB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8" t="2646" r="19800" b="11552"/>
          <a:stretch/>
        </p:blipFill>
        <p:spPr>
          <a:xfrm>
            <a:off x="9530509" y="4033659"/>
            <a:ext cx="2127564" cy="2506275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>
          <a:xfrm>
            <a:off x="1073127" y="1596759"/>
            <a:ext cx="7358944" cy="128894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1073128" y="1596759"/>
            <a:ext cx="72178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Fixed Field Accelerators are good for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Rapid energy variation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Ease of ion switching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038732" y="3343130"/>
            <a:ext cx="7393339" cy="1288945"/>
          </a:xfrm>
          <a:prstGeom prst="roundRect">
            <a:avLst>
              <a:gd name="adj" fmla="val 741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1071390" y="3332244"/>
            <a:ext cx="721989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FFA challenges include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Phase space matching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Avoiding resonances while accelerating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574538" y="1520420"/>
            <a:ext cx="3026912" cy="2730567"/>
            <a:chOff x="8288788" y="1596759"/>
            <a:chExt cx="3736180" cy="3781334"/>
          </a:xfrm>
        </p:grpSpPr>
        <p:sp>
          <p:nvSpPr>
            <p:cNvPr id="12" name="Freeform 11"/>
            <p:cNvSpPr/>
            <p:nvPr/>
          </p:nvSpPr>
          <p:spPr>
            <a:xfrm>
              <a:off x="8424968" y="2534628"/>
              <a:ext cx="3410636" cy="2001109"/>
            </a:xfrm>
            <a:custGeom>
              <a:avLst/>
              <a:gdLst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8041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3469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80410 w 3280410"/>
                <a:gd name="connsiteY17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80410 w 3280410"/>
                <a:gd name="connsiteY16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80410 w 3280410"/>
                <a:gd name="connsiteY15" fmla="*/ 1943332 h 194333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3182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6611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2810 h 1932860"/>
                <a:gd name="connsiteX1" fmla="*/ 434340 w 3234690"/>
                <a:gd name="connsiteY1" fmla="*/ 1544240 h 1932860"/>
                <a:gd name="connsiteX2" fmla="*/ 880110 w 3234690"/>
                <a:gd name="connsiteY2" fmla="*/ 1509950 h 1932860"/>
                <a:gd name="connsiteX3" fmla="*/ 1268730 w 3234690"/>
                <a:gd name="connsiteY3" fmla="*/ 1464230 h 1932860"/>
                <a:gd name="connsiteX4" fmla="*/ 1771650 w 3234690"/>
                <a:gd name="connsiteY4" fmla="*/ 1407080 h 1932860"/>
                <a:gd name="connsiteX5" fmla="*/ 2366010 w 3234690"/>
                <a:gd name="connsiteY5" fmla="*/ 1281350 h 1932860"/>
                <a:gd name="connsiteX6" fmla="*/ 2686050 w 3234690"/>
                <a:gd name="connsiteY6" fmla="*/ 1121330 h 1932860"/>
                <a:gd name="connsiteX7" fmla="*/ 2857500 w 3234690"/>
                <a:gd name="connsiteY7" fmla="*/ 915590 h 1932860"/>
                <a:gd name="connsiteX8" fmla="*/ 2960370 w 3234690"/>
                <a:gd name="connsiteY8" fmla="*/ 732710 h 1932860"/>
                <a:gd name="connsiteX9" fmla="*/ 3040380 w 3234690"/>
                <a:gd name="connsiteY9" fmla="*/ 492680 h 1932860"/>
                <a:gd name="connsiteX10" fmla="*/ 3097530 w 3234690"/>
                <a:gd name="connsiteY10" fmla="*/ 241220 h 1932860"/>
                <a:gd name="connsiteX11" fmla="*/ 3108960 w 3234690"/>
                <a:gd name="connsiteY11" fmla="*/ 81200 h 1932860"/>
                <a:gd name="connsiteX12" fmla="*/ 3166110 w 3234690"/>
                <a:gd name="connsiteY12" fmla="*/ 1190 h 1932860"/>
                <a:gd name="connsiteX13" fmla="*/ 3177540 w 3234690"/>
                <a:gd name="connsiteY13" fmla="*/ 138350 h 1932860"/>
                <a:gd name="connsiteX14" fmla="*/ 3200400 w 3234690"/>
                <a:gd name="connsiteY14" fmla="*/ 515540 h 1932860"/>
                <a:gd name="connsiteX15" fmla="*/ 3234690 w 3234690"/>
                <a:gd name="connsiteY15" fmla="*/ 1932860 h 1932860"/>
                <a:gd name="connsiteX0" fmla="*/ 0 w 3234690"/>
                <a:gd name="connsiteY0" fmla="*/ 1561038 h 1961088"/>
                <a:gd name="connsiteX1" fmla="*/ 434340 w 3234690"/>
                <a:gd name="connsiteY1" fmla="*/ 1572468 h 1961088"/>
                <a:gd name="connsiteX2" fmla="*/ 880110 w 3234690"/>
                <a:gd name="connsiteY2" fmla="*/ 1538178 h 1961088"/>
                <a:gd name="connsiteX3" fmla="*/ 1268730 w 3234690"/>
                <a:gd name="connsiteY3" fmla="*/ 1492458 h 1961088"/>
                <a:gd name="connsiteX4" fmla="*/ 1771650 w 3234690"/>
                <a:gd name="connsiteY4" fmla="*/ 1435308 h 1961088"/>
                <a:gd name="connsiteX5" fmla="*/ 2366010 w 3234690"/>
                <a:gd name="connsiteY5" fmla="*/ 1309578 h 1961088"/>
                <a:gd name="connsiteX6" fmla="*/ 2686050 w 3234690"/>
                <a:gd name="connsiteY6" fmla="*/ 1149558 h 1961088"/>
                <a:gd name="connsiteX7" fmla="*/ 2857500 w 3234690"/>
                <a:gd name="connsiteY7" fmla="*/ 943818 h 1961088"/>
                <a:gd name="connsiteX8" fmla="*/ 2960370 w 3234690"/>
                <a:gd name="connsiteY8" fmla="*/ 760938 h 1961088"/>
                <a:gd name="connsiteX9" fmla="*/ 3040380 w 3234690"/>
                <a:gd name="connsiteY9" fmla="*/ 520908 h 1961088"/>
                <a:gd name="connsiteX10" fmla="*/ 3097530 w 3234690"/>
                <a:gd name="connsiteY10" fmla="*/ 269448 h 1961088"/>
                <a:gd name="connsiteX11" fmla="*/ 3108960 w 3234690"/>
                <a:gd name="connsiteY11" fmla="*/ 109428 h 1961088"/>
                <a:gd name="connsiteX12" fmla="*/ 3154204 w 3234690"/>
                <a:gd name="connsiteY12" fmla="*/ 843 h 1961088"/>
                <a:gd name="connsiteX13" fmla="*/ 3177540 w 3234690"/>
                <a:gd name="connsiteY13" fmla="*/ 166578 h 1961088"/>
                <a:gd name="connsiteX14" fmla="*/ 3200400 w 3234690"/>
                <a:gd name="connsiteY14" fmla="*/ 543768 h 1961088"/>
                <a:gd name="connsiteX15" fmla="*/ 3234690 w 3234690"/>
                <a:gd name="connsiteY15" fmla="*/ 1961088 h 1961088"/>
                <a:gd name="connsiteX0" fmla="*/ 0 w 3234690"/>
                <a:gd name="connsiteY0" fmla="*/ 1560675 h 1960725"/>
                <a:gd name="connsiteX1" fmla="*/ 434340 w 3234690"/>
                <a:gd name="connsiteY1" fmla="*/ 1572105 h 1960725"/>
                <a:gd name="connsiteX2" fmla="*/ 880110 w 3234690"/>
                <a:gd name="connsiteY2" fmla="*/ 1537815 h 1960725"/>
                <a:gd name="connsiteX3" fmla="*/ 1268730 w 3234690"/>
                <a:gd name="connsiteY3" fmla="*/ 1492095 h 1960725"/>
                <a:gd name="connsiteX4" fmla="*/ 1771650 w 3234690"/>
                <a:gd name="connsiteY4" fmla="*/ 1434945 h 1960725"/>
                <a:gd name="connsiteX5" fmla="*/ 2366010 w 3234690"/>
                <a:gd name="connsiteY5" fmla="*/ 1309215 h 1960725"/>
                <a:gd name="connsiteX6" fmla="*/ 2686050 w 3234690"/>
                <a:gd name="connsiteY6" fmla="*/ 1149195 h 1960725"/>
                <a:gd name="connsiteX7" fmla="*/ 2857500 w 3234690"/>
                <a:gd name="connsiteY7" fmla="*/ 943455 h 1960725"/>
                <a:gd name="connsiteX8" fmla="*/ 2960370 w 3234690"/>
                <a:gd name="connsiteY8" fmla="*/ 760575 h 1960725"/>
                <a:gd name="connsiteX9" fmla="*/ 3040380 w 3234690"/>
                <a:gd name="connsiteY9" fmla="*/ 520545 h 1960725"/>
                <a:gd name="connsiteX10" fmla="*/ 3097530 w 3234690"/>
                <a:gd name="connsiteY10" fmla="*/ 269085 h 1960725"/>
                <a:gd name="connsiteX11" fmla="*/ 3120866 w 3234690"/>
                <a:gd name="connsiteY11" fmla="*/ 120971 h 1960725"/>
                <a:gd name="connsiteX12" fmla="*/ 3154204 w 3234690"/>
                <a:gd name="connsiteY12" fmla="*/ 480 h 1960725"/>
                <a:gd name="connsiteX13" fmla="*/ 3177540 w 3234690"/>
                <a:gd name="connsiteY13" fmla="*/ 166215 h 1960725"/>
                <a:gd name="connsiteX14" fmla="*/ 3200400 w 3234690"/>
                <a:gd name="connsiteY14" fmla="*/ 543405 h 1960725"/>
                <a:gd name="connsiteX15" fmla="*/ 3234690 w 3234690"/>
                <a:gd name="connsiteY15" fmla="*/ 1960725 h 1960725"/>
                <a:gd name="connsiteX0" fmla="*/ 0 w 3234690"/>
                <a:gd name="connsiteY0" fmla="*/ 1574906 h 1974956"/>
                <a:gd name="connsiteX1" fmla="*/ 434340 w 3234690"/>
                <a:gd name="connsiteY1" fmla="*/ 1586336 h 1974956"/>
                <a:gd name="connsiteX2" fmla="*/ 880110 w 3234690"/>
                <a:gd name="connsiteY2" fmla="*/ 1552046 h 1974956"/>
                <a:gd name="connsiteX3" fmla="*/ 1268730 w 3234690"/>
                <a:gd name="connsiteY3" fmla="*/ 1506326 h 1974956"/>
                <a:gd name="connsiteX4" fmla="*/ 1771650 w 3234690"/>
                <a:gd name="connsiteY4" fmla="*/ 1449176 h 1974956"/>
                <a:gd name="connsiteX5" fmla="*/ 2366010 w 3234690"/>
                <a:gd name="connsiteY5" fmla="*/ 1323446 h 1974956"/>
                <a:gd name="connsiteX6" fmla="*/ 2686050 w 3234690"/>
                <a:gd name="connsiteY6" fmla="*/ 1163426 h 1974956"/>
                <a:gd name="connsiteX7" fmla="*/ 2857500 w 3234690"/>
                <a:gd name="connsiteY7" fmla="*/ 957686 h 1974956"/>
                <a:gd name="connsiteX8" fmla="*/ 2960370 w 3234690"/>
                <a:gd name="connsiteY8" fmla="*/ 774806 h 1974956"/>
                <a:gd name="connsiteX9" fmla="*/ 3040380 w 3234690"/>
                <a:gd name="connsiteY9" fmla="*/ 534776 h 1974956"/>
                <a:gd name="connsiteX10" fmla="*/ 3097530 w 3234690"/>
                <a:gd name="connsiteY10" fmla="*/ 283316 h 1974956"/>
                <a:gd name="connsiteX11" fmla="*/ 3120866 w 3234690"/>
                <a:gd name="connsiteY11" fmla="*/ 135202 h 1974956"/>
                <a:gd name="connsiteX12" fmla="*/ 3158967 w 3234690"/>
                <a:gd name="connsiteY12" fmla="*/ 423 h 1974956"/>
                <a:gd name="connsiteX13" fmla="*/ 3177540 w 3234690"/>
                <a:gd name="connsiteY13" fmla="*/ 180446 h 1974956"/>
                <a:gd name="connsiteX14" fmla="*/ 3200400 w 3234690"/>
                <a:gd name="connsiteY14" fmla="*/ 557636 h 1974956"/>
                <a:gd name="connsiteX15" fmla="*/ 3234690 w 3234690"/>
                <a:gd name="connsiteY15" fmla="*/ 1974956 h 1974956"/>
                <a:gd name="connsiteX0" fmla="*/ 0 w 3234690"/>
                <a:gd name="connsiteY0" fmla="*/ 1601023 h 2001073"/>
                <a:gd name="connsiteX1" fmla="*/ 434340 w 3234690"/>
                <a:gd name="connsiteY1" fmla="*/ 1612453 h 2001073"/>
                <a:gd name="connsiteX2" fmla="*/ 880110 w 3234690"/>
                <a:gd name="connsiteY2" fmla="*/ 1578163 h 2001073"/>
                <a:gd name="connsiteX3" fmla="*/ 1268730 w 3234690"/>
                <a:gd name="connsiteY3" fmla="*/ 1532443 h 2001073"/>
                <a:gd name="connsiteX4" fmla="*/ 1771650 w 3234690"/>
                <a:gd name="connsiteY4" fmla="*/ 1475293 h 2001073"/>
                <a:gd name="connsiteX5" fmla="*/ 2366010 w 3234690"/>
                <a:gd name="connsiteY5" fmla="*/ 1349563 h 2001073"/>
                <a:gd name="connsiteX6" fmla="*/ 2686050 w 3234690"/>
                <a:gd name="connsiteY6" fmla="*/ 1189543 h 2001073"/>
                <a:gd name="connsiteX7" fmla="*/ 2857500 w 3234690"/>
                <a:gd name="connsiteY7" fmla="*/ 983803 h 2001073"/>
                <a:gd name="connsiteX8" fmla="*/ 2960370 w 3234690"/>
                <a:gd name="connsiteY8" fmla="*/ 800923 h 2001073"/>
                <a:gd name="connsiteX9" fmla="*/ 3040380 w 3234690"/>
                <a:gd name="connsiteY9" fmla="*/ 560893 h 2001073"/>
                <a:gd name="connsiteX10" fmla="*/ 3097530 w 3234690"/>
                <a:gd name="connsiteY10" fmla="*/ 309433 h 2001073"/>
                <a:gd name="connsiteX11" fmla="*/ 3120866 w 3234690"/>
                <a:gd name="connsiteY11" fmla="*/ 161319 h 2001073"/>
                <a:gd name="connsiteX12" fmla="*/ 3166111 w 3234690"/>
                <a:gd name="connsiteY12" fmla="*/ 347 h 2001073"/>
                <a:gd name="connsiteX13" fmla="*/ 3177540 w 3234690"/>
                <a:gd name="connsiteY13" fmla="*/ 206563 h 2001073"/>
                <a:gd name="connsiteX14" fmla="*/ 3200400 w 3234690"/>
                <a:gd name="connsiteY14" fmla="*/ 583753 h 2001073"/>
                <a:gd name="connsiteX15" fmla="*/ 3234690 w 3234690"/>
                <a:gd name="connsiteY15" fmla="*/ 2001073 h 2001073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200400 w 3234690"/>
                <a:gd name="connsiteY14" fmla="*/ 583789 h 2001109"/>
                <a:gd name="connsiteX15" fmla="*/ 3234690 w 3234690"/>
                <a:gd name="connsiteY15" fmla="*/ 2001109 h 2001109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195638 w 3234690"/>
                <a:gd name="connsiteY14" fmla="*/ 590932 h 2001109"/>
                <a:gd name="connsiteX15" fmla="*/ 3234690 w 32346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994410 w 3348990"/>
                <a:gd name="connsiteY2" fmla="*/ 1578199 h 2001109"/>
                <a:gd name="connsiteX3" fmla="*/ 1383030 w 3348990"/>
                <a:gd name="connsiteY3" fmla="*/ 15324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48990" h="2001109">
                  <a:moveTo>
                    <a:pt x="0" y="1620109"/>
                  </a:moveTo>
                  <a:cubicBezTo>
                    <a:pt x="143827" y="1627729"/>
                    <a:pt x="382905" y="1619474"/>
                    <a:pt x="548640" y="1612489"/>
                  </a:cubicBezTo>
                  <a:cubicBezTo>
                    <a:pt x="714375" y="1605504"/>
                    <a:pt x="855345" y="1591534"/>
                    <a:pt x="994410" y="1578199"/>
                  </a:cubicBezTo>
                  <a:cubicBezTo>
                    <a:pt x="1133475" y="1564864"/>
                    <a:pt x="1383030" y="1532479"/>
                    <a:pt x="1383030" y="1532479"/>
                  </a:cubicBezTo>
                  <a:cubicBezTo>
                    <a:pt x="1531620" y="1515334"/>
                    <a:pt x="1703070" y="1505809"/>
                    <a:pt x="1885950" y="1475329"/>
                  </a:cubicBezTo>
                  <a:cubicBezTo>
                    <a:pt x="2068830" y="1444849"/>
                    <a:pt x="2327910" y="1397224"/>
                    <a:pt x="2480310" y="1349599"/>
                  </a:cubicBezTo>
                  <a:cubicBezTo>
                    <a:pt x="2632710" y="1301974"/>
                    <a:pt x="2718435" y="1250539"/>
                    <a:pt x="2800350" y="1189579"/>
                  </a:cubicBezTo>
                  <a:cubicBezTo>
                    <a:pt x="2882265" y="1128619"/>
                    <a:pt x="2926080" y="1048609"/>
                    <a:pt x="2971800" y="983839"/>
                  </a:cubicBezTo>
                  <a:cubicBezTo>
                    <a:pt x="3017520" y="919069"/>
                    <a:pt x="3044190" y="871444"/>
                    <a:pt x="3074670" y="800959"/>
                  </a:cubicBezTo>
                  <a:cubicBezTo>
                    <a:pt x="3105150" y="730474"/>
                    <a:pt x="3131820" y="642844"/>
                    <a:pt x="3154680" y="560929"/>
                  </a:cubicBezTo>
                  <a:cubicBezTo>
                    <a:pt x="3177540" y="479014"/>
                    <a:pt x="3198416" y="376065"/>
                    <a:pt x="3211830" y="309469"/>
                  </a:cubicBezTo>
                  <a:cubicBezTo>
                    <a:pt x="3225244" y="242873"/>
                    <a:pt x="3223736" y="212869"/>
                    <a:pt x="3235166" y="161355"/>
                  </a:cubicBezTo>
                  <a:cubicBezTo>
                    <a:pt x="3246596" y="109841"/>
                    <a:pt x="3269775" y="-7555"/>
                    <a:pt x="3280411" y="383"/>
                  </a:cubicBezTo>
                  <a:cubicBezTo>
                    <a:pt x="3291047" y="8321"/>
                    <a:pt x="3294062" y="110555"/>
                    <a:pt x="3298983" y="208980"/>
                  </a:cubicBezTo>
                  <a:cubicBezTo>
                    <a:pt x="3303904" y="307405"/>
                    <a:pt x="3301604" y="292244"/>
                    <a:pt x="3309938" y="590932"/>
                  </a:cubicBezTo>
                  <a:cubicBezTo>
                    <a:pt x="3318272" y="889620"/>
                    <a:pt x="3332321" y="1703453"/>
                    <a:pt x="3348990" y="2001109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400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8436398" y="1596759"/>
              <a:ext cx="1663408" cy="2937908"/>
            </a:xfrm>
            <a:custGeom>
              <a:avLst/>
              <a:gdLst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8041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20" fmla="*/ 3234690 w 3280410"/>
                <a:gd name="connsiteY20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19" fmla="*/ 3280410 w 3280410"/>
                <a:gd name="connsiteY19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46120 w 3280410"/>
                <a:gd name="connsiteY17" fmla="*/ 1657582 h 1943332"/>
                <a:gd name="connsiteX18" fmla="*/ 3280410 w 3280410"/>
                <a:gd name="connsiteY18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11830 w 3280410"/>
                <a:gd name="connsiteY16" fmla="*/ 1280392 h 1943332"/>
                <a:gd name="connsiteX17" fmla="*/ 3280410 w 3280410"/>
                <a:gd name="connsiteY17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11830 w 3280410"/>
                <a:gd name="connsiteY15" fmla="*/ 948922 h 1943332"/>
                <a:gd name="connsiteX16" fmla="*/ 3280410 w 3280410"/>
                <a:gd name="connsiteY16" fmla="*/ 1943332 h 1943332"/>
                <a:gd name="connsiteX0" fmla="*/ 0 w 3280410"/>
                <a:gd name="connsiteY0" fmla="*/ 1531852 h 1943332"/>
                <a:gd name="connsiteX1" fmla="*/ 434340 w 3280410"/>
                <a:gd name="connsiteY1" fmla="*/ 1543282 h 1943332"/>
                <a:gd name="connsiteX2" fmla="*/ 880110 w 3280410"/>
                <a:gd name="connsiteY2" fmla="*/ 1508992 h 1943332"/>
                <a:gd name="connsiteX3" fmla="*/ 1268730 w 3280410"/>
                <a:gd name="connsiteY3" fmla="*/ 1463272 h 1943332"/>
                <a:gd name="connsiteX4" fmla="*/ 1771650 w 3280410"/>
                <a:gd name="connsiteY4" fmla="*/ 1406122 h 1943332"/>
                <a:gd name="connsiteX5" fmla="*/ 2366010 w 3280410"/>
                <a:gd name="connsiteY5" fmla="*/ 1280392 h 1943332"/>
                <a:gd name="connsiteX6" fmla="*/ 2686050 w 3280410"/>
                <a:gd name="connsiteY6" fmla="*/ 1120372 h 1943332"/>
                <a:gd name="connsiteX7" fmla="*/ 2857500 w 3280410"/>
                <a:gd name="connsiteY7" fmla="*/ 914632 h 1943332"/>
                <a:gd name="connsiteX8" fmla="*/ 2960370 w 3280410"/>
                <a:gd name="connsiteY8" fmla="*/ 731752 h 1943332"/>
                <a:gd name="connsiteX9" fmla="*/ 3040380 w 3280410"/>
                <a:gd name="connsiteY9" fmla="*/ 491722 h 1943332"/>
                <a:gd name="connsiteX10" fmla="*/ 3097530 w 3280410"/>
                <a:gd name="connsiteY10" fmla="*/ 240262 h 1943332"/>
                <a:gd name="connsiteX11" fmla="*/ 3108960 w 3280410"/>
                <a:gd name="connsiteY11" fmla="*/ 80242 h 1943332"/>
                <a:gd name="connsiteX12" fmla="*/ 3131820 w 3280410"/>
                <a:gd name="connsiteY12" fmla="*/ 232 h 1943332"/>
                <a:gd name="connsiteX13" fmla="*/ 3177540 w 3280410"/>
                <a:gd name="connsiteY13" fmla="*/ 103102 h 1943332"/>
                <a:gd name="connsiteX14" fmla="*/ 3200400 w 3280410"/>
                <a:gd name="connsiteY14" fmla="*/ 514582 h 1943332"/>
                <a:gd name="connsiteX15" fmla="*/ 3280410 w 3280410"/>
                <a:gd name="connsiteY15" fmla="*/ 1943332 h 194333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3182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1852 h 1931902"/>
                <a:gd name="connsiteX1" fmla="*/ 434340 w 3234690"/>
                <a:gd name="connsiteY1" fmla="*/ 1543282 h 1931902"/>
                <a:gd name="connsiteX2" fmla="*/ 880110 w 3234690"/>
                <a:gd name="connsiteY2" fmla="*/ 1508992 h 1931902"/>
                <a:gd name="connsiteX3" fmla="*/ 1268730 w 3234690"/>
                <a:gd name="connsiteY3" fmla="*/ 1463272 h 1931902"/>
                <a:gd name="connsiteX4" fmla="*/ 1771650 w 3234690"/>
                <a:gd name="connsiteY4" fmla="*/ 1406122 h 1931902"/>
                <a:gd name="connsiteX5" fmla="*/ 2366010 w 3234690"/>
                <a:gd name="connsiteY5" fmla="*/ 1280392 h 1931902"/>
                <a:gd name="connsiteX6" fmla="*/ 2686050 w 3234690"/>
                <a:gd name="connsiteY6" fmla="*/ 1120372 h 1931902"/>
                <a:gd name="connsiteX7" fmla="*/ 2857500 w 3234690"/>
                <a:gd name="connsiteY7" fmla="*/ 914632 h 1931902"/>
                <a:gd name="connsiteX8" fmla="*/ 2960370 w 3234690"/>
                <a:gd name="connsiteY8" fmla="*/ 731752 h 1931902"/>
                <a:gd name="connsiteX9" fmla="*/ 3040380 w 3234690"/>
                <a:gd name="connsiteY9" fmla="*/ 491722 h 1931902"/>
                <a:gd name="connsiteX10" fmla="*/ 3097530 w 3234690"/>
                <a:gd name="connsiteY10" fmla="*/ 240262 h 1931902"/>
                <a:gd name="connsiteX11" fmla="*/ 3108960 w 3234690"/>
                <a:gd name="connsiteY11" fmla="*/ 80242 h 1931902"/>
                <a:gd name="connsiteX12" fmla="*/ 3166110 w 3234690"/>
                <a:gd name="connsiteY12" fmla="*/ 232 h 1931902"/>
                <a:gd name="connsiteX13" fmla="*/ 3177540 w 3234690"/>
                <a:gd name="connsiteY13" fmla="*/ 103102 h 1931902"/>
                <a:gd name="connsiteX14" fmla="*/ 3200400 w 3234690"/>
                <a:gd name="connsiteY14" fmla="*/ 514582 h 1931902"/>
                <a:gd name="connsiteX15" fmla="*/ 3234690 w 3234690"/>
                <a:gd name="connsiteY15" fmla="*/ 1931902 h 1931902"/>
                <a:gd name="connsiteX0" fmla="*/ 0 w 3234690"/>
                <a:gd name="connsiteY0" fmla="*/ 1532810 h 1932860"/>
                <a:gd name="connsiteX1" fmla="*/ 434340 w 3234690"/>
                <a:gd name="connsiteY1" fmla="*/ 1544240 h 1932860"/>
                <a:gd name="connsiteX2" fmla="*/ 880110 w 3234690"/>
                <a:gd name="connsiteY2" fmla="*/ 1509950 h 1932860"/>
                <a:gd name="connsiteX3" fmla="*/ 1268730 w 3234690"/>
                <a:gd name="connsiteY3" fmla="*/ 1464230 h 1932860"/>
                <a:gd name="connsiteX4" fmla="*/ 1771650 w 3234690"/>
                <a:gd name="connsiteY4" fmla="*/ 1407080 h 1932860"/>
                <a:gd name="connsiteX5" fmla="*/ 2366010 w 3234690"/>
                <a:gd name="connsiteY5" fmla="*/ 1281350 h 1932860"/>
                <a:gd name="connsiteX6" fmla="*/ 2686050 w 3234690"/>
                <a:gd name="connsiteY6" fmla="*/ 1121330 h 1932860"/>
                <a:gd name="connsiteX7" fmla="*/ 2857500 w 3234690"/>
                <a:gd name="connsiteY7" fmla="*/ 915590 h 1932860"/>
                <a:gd name="connsiteX8" fmla="*/ 2960370 w 3234690"/>
                <a:gd name="connsiteY8" fmla="*/ 732710 h 1932860"/>
                <a:gd name="connsiteX9" fmla="*/ 3040380 w 3234690"/>
                <a:gd name="connsiteY9" fmla="*/ 492680 h 1932860"/>
                <a:gd name="connsiteX10" fmla="*/ 3097530 w 3234690"/>
                <a:gd name="connsiteY10" fmla="*/ 241220 h 1932860"/>
                <a:gd name="connsiteX11" fmla="*/ 3108960 w 3234690"/>
                <a:gd name="connsiteY11" fmla="*/ 81200 h 1932860"/>
                <a:gd name="connsiteX12" fmla="*/ 3166110 w 3234690"/>
                <a:gd name="connsiteY12" fmla="*/ 1190 h 1932860"/>
                <a:gd name="connsiteX13" fmla="*/ 3177540 w 3234690"/>
                <a:gd name="connsiteY13" fmla="*/ 138350 h 1932860"/>
                <a:gd name="connsiteX14" fmla="*/ 3200400 w 3234690"/>
                <a:gd name="connsiteY14" fmla="*/ 515540 h 1932860"/>
                <a:gd name="connsiteX15" fmla="*/ 3234690 w 3234690"/>
                <a:gd name="connsiteY15" fmla="*/ 1932860 h 1932860"/>
                <a:gd name="connsiteX0" fmla="*/ 0 w 3234690"/>
                <a:gd name="connsiteY0" fmla="*/ 1561038 h 1961088"/>
                <a:gd name="connsiteX1" fmla="*/ 434340 w 3234690"/>
                <a:gd name="connsiteY1" fmla="*/ 1572468 h 1961088"/>
                <a:gd name="connsiteX2" fmla="*/ 880110 w 3234690"/>
                <a:gd name="connsiteY2" fmla="*/ 1538178 h 1961088"/>
                <a:gd name="connsiteX3" fmla="*/ 1268730 w 3234690"/>
                <a:gd name="connsiteY3" fmla="*/ 1492458 h 1961088"/>
                <a:gd name="connsiteX4" fmla="*/ 1771650 w 3234690"/>
                <a:gd name="connsiteY4" fmla="*/ 1435308 h 1961088"/>
                <a:gd name="connsiteX5" fmla="*/ 2366010 w 3234690"/>
                <a:gd name="connsiteY5" fmla="*/ 1309578 h 1961088"/>
                <a:gd name="connsiteX6" fmla="*/ 2686050 w 3234690"/>
                <a:gd name="connsiteY6" fmla="*/ 1149558 h 1961088"/>
                <a:gd name="connsiteX7" fmla="*/ 2857500 w 3234690"/>
                <a:gd name="connsiteY7" fmla="*/ 943818 h 1961088"/>
                <a:gd name="connsiteX8" fmla="*/ 2960370 w 3234690"/>
                <a:gd name="connsiteY8" fmla="*/ 760938 h 1961088"/>
                <a:gd name="connsiteX9" fmla="*/ 3040380 w 3234690"/>
                <a:gd name="connsiteY9" fmla="*/ 520908 h 1961088"/>
                <a:gd name="connsiteX10" fmla="*/ 3097530 w 3234690"/>
                <a:gd name="connsiteY10" fmla="*/ 269448 h 1961088"/>
                <a:gd name="connsiteX11" fmla="*/ 3108960 w 3234690"/>
                <a:gd name="connsiteY11" fmla="*/ 109428 h 1961088"/>
                <a:gd name="connsiteX12" fmla="*/ 3154204 w 3234690"/>
                <a:gd name="connsiteY12" fmla="*/ 843 h 1961088"/>
                <a:gd name="connsiteX13" fmla="*/ 3177540 w 3234690"/>
                <a:gd name="connsiteY13" fmla="*/ 166578 h 1961088"/>
                <a:gd name="connsiteX14" fmla="*/ 3200400 w 3234690"/>
                <a:gd name="connsiteY14" fmla="*/ 543768 h 1961088"/>
                <a:gd name="connsiteX15" fmla="*/ 3234690 w 3234690"/>
                <a:gd name="connsiteY15" fmla="*/ 1961088 h 1961088"/>
                <a:gd name="connsiteX0" fmla="*/ 0 w 3234690"/>
                <a:gd name="connsiteY0" fmla="*/ 1560675 h 1960725"/>
                <a:gd name="connsiteX1" fmla="*/ 434340 w 3234690"/>
                <a:gd name="connsiteY1" fmla="*/ 1572105 h 1960725"/>
                <a:gd name="connsiteX2" fmla="*/ 880110 w 3234690"/>
                <a:gd name="connsiteY2" fmla="*/ 1537815 h 1960725"/>
                <a:gd name="connsiteX3" fmla="*/ 1268730 w 3234690"/>
                <a:gd name="connsiteY3" fmla="*/ 1492095 h 1960725"/>
                <a:gd name="connsiteX4" fmla="*/ 1771650 w 3234690"/>
                <a:gd name="connsiteY4" fmla="*/ 1434945 h 1960725"/>
                <a:gd name="connsiteX5" fmla="*/ 2366010 w 3234690"/>
                <a:gd name="connsiteY5" fmla="*/ 1309215 h 1960725"/>
                <a:gd name="connsiteX6" fmla="*/ 2686050 w 3234690"/>
                <a:gd name="connsiteY6" fmla="*/ 1149195 h 1960725"/>
                <a:gd name="connsiteX7" fmla="*/ 2857500 w 3234690"/>
                <a:gd name="connsiteY7" fmla="*/ 943455 h 1960725"/>
                <a:gd name="connsiteX8" fmla="*/ 2960370 w 3234690"/>
                <a:gd name="connsiteY8" fmla="*/ 760575 h 1960725"/>
                <a:gd name="connsiteX9" fmla="*/ 3040380 w 3234690"/>
                <a:gd name="connsiteY9" fmla="*/ 520545 h 1960725"/>
                <a:gd name="connsiteX10" fmla="*/ 3097530 w 3234690"/>
                <a:gd name="connsiteY10" fmla="*/ 269085 h 1960725"/>
                <a:gd name="connsiteX11" fmla="*/ 3120866 w 3234690"/>
                <a:gd name="connsiteY11" fmla="*/ 120971 h 1960725"/>
                <a:gd name="connsiteX12" fmla="*/ 3154204 w 3234690"/>
                <a:gd name="connsiteY12" fmla="*/ 480 h 1960725"/>
                <a:gd name="connsiteX13" fmla="*/ 3177540 w 3234690"/>
                <a:gd name="connsiteY13" fmla="*/ 166215 h 1960725"/>
                <a:gd name="connsiteX14" fmla="*/ 3200400 w 3234690"/>
                <a:gd name="connsiteY14" fmla="*/ 543405 h 1960725"/>
                <a:gd name="connsiteX15" fmla="*/ 3234690 w 3234690"/>
                <a:gd name="connsiteY15" fmla="*/ 1960725 h 1960725"/>
                <a:gd name="connsiteX0" fmla="*/ 0 w 3234690"/>
                <a:gd name="connsiteY0" fmla="*/ 1574906 h 1974956"/>
                <a:gd name="connsiteX1" fmla="*/ 434340 w 3234690"/>
                <a:gd name="connsiteY1" fmla="*/ 1586336 h 1974956"/>
                <a:gd name="connsiteX2" fmla="*/ 880110 w 3234690"/>
                <a:gd name="connsiteY2" fmla="*/ 1552046 h 1974956"/>
                <a:gd name="connsiteX3" fmla="*/ 1268730 w 3234690"/>
                <a:gd name="connsiteY3" fmla="*/ 1506326 h 1974956"/>
                <a:gd name="connsiteX4" fmla="*/ 1771650 w 3234690"/>
                <a:gd name="connsiteY4" fmla="*/ 1449176 h 1974956"/>
                <a:gd name="connsiteX5" fmla="*/ 2366010 w 3234690"/>
                <a:gd name="connsiteY5" fmla="*/ 1323446 h 1974956"/>
                <a:gd name="connsiteX6" fmla="*/ 2686050 w 3234690"/>
                <a:gd name="connsiteY6" fmla="*/ 1163426 h 1974956"/>
                <a:gd name="connsiteX7" fmla="*/ 2857500 w 3234690"/>
                <a:gd name="connsiteY7" fmla="*/ 957686 h 1974956"/>
                <a:gd name="connsiteX8" fmla="*/ 2960370 w 3234690"/>
                <a:gd name="connsiteY8" fmla="*/ 774806 h 1974956"/>
                <a:gd name="connsiteX9" fmla="*/ 3040380 w 3234690"/>
                <a:gd name="connsiteY9" fmla="*/ 534776 h 1974956"/>
                <a:gd name="connsiteX10" fmla="*/ 3097530 w 3234690"/>
                <a:gd name="connsiteY10" fmla="*/ 283316 h 1974956"/>
                <a:gd name="connsiteX11" fmla="*/ 3120866 w 3234690"/>
                <a:gd name="connsiteY11" fmla="*/ 135202 h 1974956"/>
                <a:gd name="connsiteX12" fmla="*/ 3158967 w 3234690"/>
                <a:gd name="connsiteY12" fmla="*/ 423 h 1974956"/>
                <a:gd name="connsiteX13" fmla="*/ 3177540 w 3234690"/>
                <a:gd name="connsiteY13" fmla="*/ 180446 h 1974956"/>
                <a:gd name="connsiteX14" fmla="*/ 3200400 w 3234690"/>
                <a:gd name="connsiteY14" fmla="*/ 557636 h 1974956"/>
                <a:gd name="connsiteX15" fmla="*/ 3234690 w 3234690"/>
                <a:gd name="connsiteY15" fmla="*/ 1974956 h 1974956"/>
                <a:gd name="connsiteX0" fmla="*/ 0 w 3234690"/>
                <a:gd name="connsiteY0" fmla="*/ 1601023 h 2001073"/>
                <a:gd name="connsiteX1" fmla="*/ 434340 w 3234690"/>
                <a:gd name="connsiteY1" fmla="*/ 1612453 h 2001073"/>
                <a:gd name="connsiteX2" fmla="*/ 880110 w 3234690"/>
                <a:gd name="connsiteY2" fmla="*/ 1578163 h 2001073"/>
                <a:gd name="connsiteX3" fmla="*/ 1268730 w 3234690"/>
                <a:gd name="connsiteY3" fmla="*/ 1532443 h 2001073"/>
                <a:gd name="connsiteX4" fmla="*/ 1771650 w 3234690"/>
                <a:gd name="connsiteY4" fmla="*/ 1475293 h 2001073"/>
                <a:gd name="connsiteX5" fmla="*/ 2366010 w 3234690"/>
                <a:gd name="connsiteY5" fmla="*/ 1349563 h 2001073"/>
                <a:gd name="connsiteX6" fmla="*/ 2686050 w 3234690"/>
                <a:gd name="connsiteY6" fmla="*/ 1189543 h 2001073"/>
                <a:gd name="connsiteX7" fmla="*/ 2857500 w 3234690"/>
                <a:gd name="connsiteY7" fmla="*/ 983803 h 2001073"/>
                <a:gd name="connsiteX8" fmla="*/ 2960370 w 3234690"/>
                <a:gd name="connsiteY8" fmla="*/ 800923 h 2001073"/>
                <a:gd name="connsiteX9" fmla="*/ 3040380 w 3234690"/>
                <a:gd name="connsiteY9" fmla="*/ 560893 h 2001073"/>
                <a:gd name="connsiteX10" fmla="*/ 3097530 w 3234690"/>
                <a:gd name="connsiteY10" fmla="*/ 309433 h 2001073"/>
                <a:gd name="connsiteX11" fmla="*/ 3120866 w 3234690"/>
                <a:gd name="connsiteY11" fmla="*/ 161319 h 2001073"/>
                <a:gd name="connsiteX12" fmla="*/ 3166111 w 3234690"/>
                <a:gd name="connsiteY12" fmla="*/ 347 h 2001073"/>
                <a:gd name="connsiteX13" fmla="*/ 3177540 w 3234690"/>
                <a:gd name="connsiteY13" fmla="*/ 206563 h 2001073"/>
                <a:gd name="connsiteX14" fmla="*/ 3200400 w 3234690"/>
                <a:gd name="connsiteY14" fmla="*/ 583753 h 2001073"/>
                <a:gd name="connsiteX15" fmla="*/ 3234690 w 3234690"/>
                <a:gd name="connsiteY15" fmla="*/ 2001073 h 2001073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200400 w 3234690"/>
                <a:gd name="connsiteY14" fmla="*/ 583789 h 2001109"/>
                <a:gd name="connsiteX15" fmla="*/ 3234690 w 3234690"/>
                <a:gd name="connsiteY15" fmla="*/ 2001109 h 2001109"/>
                <a:gd name="connsiteX0" fmla="*/ 0 w 3234690"/>
                <a:gd name="connsiteY0" fmla="*/ 1601059 h 2001109"/>
                <a:gd name="connsiteX1" fmla="*/ 434340 w 3234690"/>
                <a:gd name="connsiteY1" fmla="*/ 1612489 h 2001109"/>
                <a:gd name="connsiteX2" fmla="*/ 880110 w 3234690"/>
                <a:gd name="connsiteY2" fmla="*/ 1578199 h 2001109"/>
                <a:gd name="connsiteX3" fmla="*/ 1268730 w 3234690"/>
                <a:gd name="connsiteY3" fmla="*/ 1532479 h 2001109"/>
                <a:gd name="connsiteX4" fmla="*/ 1771650 w 3234690"/>
                <a:gd name="connsiteY4" fmla="*/ 1475329 h 2001109"/>
                <a:gd name="connsiteX5" fmla="*/ 2366010 w 3234690"/>
                <a:gd name="connsiteY5" fmla="*/ 1349599 h 2001109"/>
                <a:gd name="connsiteX6" fmla="*/ 2686050 w 3234690"/>
                <a:gd name="connsiteY6" fmla="*/ 1189579 h 2001109"/>
                <a:gd name="connsiteX7" fmla="*/ 2857500 w 3234690"/>
                <a:gd name="connsiteY7" fmla="*/ 983839 h 2001109"/>
                <a:gd name="connsiteX8" fmla="*/ 2960370 w 3234690"/>
                <a:gd name="connsiteY8" fmla="*/ 800959 h 2001109"/>
                <a:gd name="connsiteX9" fmla="*/ 3040380 w 3234690"/>
                <a:gd name="connsiteY9" fmla="*/ 560929 h 2001109"/>
                <a:gd name="connsiteX10" fmla="*/ 3097530 w 3234690"/>
                <a:gd name="connsiteY10" fmla="*/ 309469 h 2001109"/>
                <a:gd name="connsiteX11" fmla="*/ 3120866 w 3234690"/>
                <a:gd name="connsiteY11" fmla="*/ 161355 h 2001109"/>
                <a:gd name="connsiteX12" fmla="*/ 3166111 w 3234690"/>
                <a:gd name="connsiteY12" fmla="*/ 383 h 2001109"/>
                <a:gd name="connsiteX13" fmla="*/ 3184683 w 3234690"/>
                <a:gd name="connsiteY13" fmla="*/ 208980 h 2001109"/>
                <a:gd name="connsiteX14" fmla="*/ 3195638 w 3234690"/>
                <a:gd name="connsiteY14" fmla="*/ 590932 h 2001109"/>
                <a:gd name="connsiteX15" fmla="*/ 3234690 w 32346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994410 w 3348990"/>
                <a:gd name="connsiteY2" fmla="*/ 1578199 h 2001109"/>
                <a:gd name="connsiteX3" fmla="*/ 1383030 w 3348990"/>
                <a:gd name="connsiteY3" fmla="*/ 15324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383030 w 3348990"/>
                <a:gd name="connsiteY3" fmla="*/ 15324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19779 h 2001109"/>
                <a:gd name="connsiteX4" fmla="*/ 1885950 w 3348990"/>
                <a:gd name="connsiteY4" fmla="*/ 147532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19779 h 2001109"/>
                <a:gd name="connsiteX4" fmla="*/ 2135250 w 3348990"/>
                <a:gd name="connsiteY4" fmla="*/ 1456279 h 2001109"/>
                <a:gd name="connsiteX5" fmla="*/ 2480310 w 3348990"/>
                <a:gd name="connsiteY5" fmla="*/ 1349599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19779 h 2001109"/>
                <a:gd name="connsiteX4" fmla="*/ 2135250 w 3348990"/>
                <a:gd name="connsiteY4" fmla="*/ 1456279 h 2001109"/>
                <a:gd name="connsiteX5" fmla="*/ 2544234 w 3348990"/>
                <a:gd name="connsiteY5" fmla="*/ 1333724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348990"/>
                <a:gd name="connsiteY0" fmla="*/ 1620109 h 2001109"/>
                <a:gd name="connsiteX1" fmla="*/ 548640 w 3348990"/>
                <a:gd name="connsiteY1" fmla="*/ 1612489 h 2001109"/>
                <a:gd name="connsiteX2" fmla="*/ 1147826 w 3348990"/>
                <a:gd name="connsiteY2" fmla="*/ 1581374 h 2001109"/>
                <a:gd name="connsiteX3" fmla="*/ 1632330 w 3348990"/>
                <a:gd name="connsiteY3" fmla="*/ 1532479 h 2001109"/>
                <a:gd name="connsiteX4" fmla="*/ 2135250 w 3348990"/>
                <a:gd name="connsiteY4" fmla="*/ 1456279 h 2001109"/>
                <a:gd name="connsiteX5" fmla="*/ 2544234 w 3348990"/>
                <a:gd name="connsiteY5" fmla="*/ 1333724 h 2001109"/>
                <a:gd name="connsiteX6" fmla="*/ 2800350 w 3348990"/>
                <a:gd name="connsiteY6" fmla="*/ 1189579 h 2001109"/>
                <a:gd name="connsiteX7" fmla="*/ 2971800 w 3348990"/>
                <a:gd name="connsiteY7" fmla="*/ 983839 h 2001109"/>
                <a:gd name="connsiteX8" fmla="*/ 3074670 w 3348990"/>
                <a:gd name="connsiteY8" fmla="*/ 800959 h 2001109"/>
                <a:gd name="connsiteX9" fmla="*/ 3154680 w 3348990"/>
                <a:gd name="connsiteY9" fmla="*/ 560929 h 2001109"/>
                <a:gd name="connsiteX10" fmla="*/ 3211830 w 3348990"/>
                <a:gd name="connsiteY10" fmla="*/ 309469 h 2001109"/>
                <a:gd name="connsiteX11" fmla="*/ 3235166 w 3348990"/>
                <a:gd name="connsiteY11" fmla="*/ 161355 h 2001109"/>
                <a:gd name="connsiteX12" fmla="*/ 3280411 w 3348990"/>
                <a:gd name="connsiteY12" fmla="*/ 383 h 2001109"/>
                <a:gd name="connsiteX13" fmla="*/ 3298983 w 3348990"/>
                <a:gd name="connsiteY13" fmla="*/ 208980 h 2001109"/>
                <a:gd name="connsiteX14" fmla="*/ 3309938 w 3348990"/>
                <a:gd name="connsiteY14" fmla="*/ 590932 h 2001109"/>
                <a:gd name="connsiteX15" fmla="*/ 3348990 w 3348990"/>
                <a:gd name="connsiteY15" fmla="*/ 2001109 h 2001109"/>
                <a:gd name="connsiteX0" fmla="*/ 0 w 3272282"/>
                <a:gd name="connsiteY0" fmla="*/ 1744588 h 2001109"/>
                <a:gd name="connsiteX1" fmla="*/ 471932 w 3272282"/>
                <a:gd name="connsiteY1" fmla="*/ 1612489 h 2001109"/>
                <a:gd name="connsiteX2" fmla="*/ 1071118 w 3272282"/>
                <a:gd name="connsiteY2" fmla="*/ 1581374 h 2001109"/>
                <a:gd name="connsiteX3" fmla="*/ 1555622 w 3272282"/>
                <a:gd name="connsiteY3" fmla="*/ 1532479 h 2001109"/>
                <a:gd name="connsiteX4" fmla="*/ 2058542 w 3272282"/>
                <a:gd name="connsiteY4" fmla="*/ 1456279 h 2001109"/>
                <a:gd name="connsiteX5" fmla="*/ 2467526 w 3272282"/>
                <a:gd name="connsiteY5" fmla="*/ 1333724 h 2001109"/>
                <a:gd name="connsiteX6" fmla="*/ 2723642 w 3272282"/>
                <a:gd name="connsiteY6" fmla="*/ 1189579 h 2001109"/>
                <a:gd name="connsiteX7" fmla="*/ 2895092 w 3272282"/>
                <a:gd name="connsiteY7" fmla="*/ 983839 h 2001109"/>
                <a:gd name="connsiteX8" fmla="*/ 2997962 w 3272282"/>
                <a:gd name="connsiteY8" fmla="*/ 800959 h 2001109"/>
                <a:gd name="connsiteX9" fmla="*/ 3077972 w 3272282"/>
                <a:gd name="connsiteY9" fmla="*/ 560929 h 2001109"/>
                <a:gd name="connsiteX10" fmla="*/ 3135122 w 3272282"/>
                <a:gd name="connsiteY10" fmla="*/ 309469 h 2001109"/>
                <a:gd name="connsiteX11" fmla="*/ 3158458 w 3272282"/>
                <a:gd name="connsiteY11" fmla="*/ 161355 h 2001109"/>
                <a:gd name="connsiteX12" fmla="*/ 3203703 w 3272282"/>
                <a:gd name="connsiteY12" fmla="*/ 383 h 2001109"/>
                <a:gd name="connsiteX13" fmla="*/ 3222275 w 3272282"/>
                <a:gd name="connsiteY13" fmla="*/ 208980 h 2001109"/>
                <a:gd name="connsiteX14" fmla="*/ 3233230 w 3272282"/>
                <a:gd name="connsiteY14" fmla="*/ 590932 h 2001109"/>
                <a:gd name="connsiteX15" fmla="*/ 3272282 w 3272282"/>
                <a:gd name="connsiteY15" fmla="*/ 2001109 h 2001109"/>
                <a:gd name="connsiteX0" fmla="*/ 0 w 3272282"/>
                <a:gd name="connsiteY0" fmla="*/ 1744588 h 2001109"/>
                <a:gd name="connsiteX1" fmla="*/ 596582 w 3272282"/>
                <a:gd name="connsiteY1" fmla="*/ 1736968 h 2001109"/>
                <a:gd name="connsiteX2" fmla="*/ 1071118 w 3272282"/>
                <a:gd name="connsiteY2" fmla="*/ 1581374 h 2001109"/>
                <a:gd name="connsiteX3" fmla="*/ 1555622 w 3272282"/>
                <a:gd name="connsiteY3" fmla="*/ 1532479 h 2001109"/>
                <a:gd name="connsiteX4" fmla="*/ 2058542 w 3272282"/>
                <a:gd name="connsiteY4" fmla="*/ 1456279 h 2001109"/>
                <a:gd name="connsiteX5" fmla="*/ 2467526 w 3272282"/>
                <a:gd name="connsiteY5" fmla="*/ 1333724 h 2001109"/>
                <a:gd name="connsiteX6" fmla="*/ 2723642 w 3272282"/>
                <a:gd name="connsiteY6" fmla="*/ 1189579 h 2001109"/>
                <a:gd name="connsiteX7" fmla="*/ 2895092 w 3272282"/>
                <a:gd name="connsiteY7" fmla="*/ 983839 h 2001109"/>
                <a:gd name="connsiteX8" fmla="*/ 2997962 w 3272282"/>
                <a:gd name="connsiteY8" fmla="*/ 800959 h 2001109"/>
                <a:gd name="connsiteX9" fmla="*/ 3077972 w 3272282"/>
                <a:gd name="connsiteY9" fmla="*/ 560929 h 2001109"/>
                <a:gd name="connsiteX10" fmla="*/ 3135122 w 3272282"/>
                <a:gd name="connsiteY10" fmla="*/ 309469 h 2001109"/>
                <a:gd name="connsiteX11" fmla="*/ 3158458 w 3272282"/>
                <a:gd name="connsiteY11" fmla="*/ 161355 h 2001109"/>
                <a:gd name="connsiteX12" fmla="*/ 3203703 w 3272282"/>
                <a:gd name="connsiteY12" fmla="*/ 383 h 2001109"/>
                <a:gd name="connsiteX13" fmla="*/ 3222275 w 3272282"/>
                <a:gd name="connsiteY13" fmla="*/ 208980 h 2001109"/>
                <a:gd name="connsiteX14" fmla="*/ 3233230 w 3272282"/>
                <a:gd name="connsiteY14" fmla="*/ 590932 h 2001109"/>
                <a:gd name="connsiteX15" fmla="*/ 3272282 w 3272282"/>
                <a:gd name="connsiteY15" fmla="*/ 2001109 h 2001109"/>
                <a:gd name="connsiteX0" fmla="*/ 0 w 3272282"/>
                <a:gd name="connsiteY0" fmla="*/ 1744588 h 2001109"/>
                <a:gd name="connsiteX1" fmla="*/ 596582 w 3272282"/>
                <a:gd name="connsiteY1" fmla="*/ 1736968 h 2001109"/>
                <a:gd name="connsiteX2" fmla="*/ 1243711 w 3272282"/>
                <a:gd name="connsiteY2" fmla="*/ 1692750 h 2001109"/>
                <a:gd name="connsiteX3" fmla="*/ 1555622 w 3272282"/>
                <a:gd name="connsiteY3" fmla="*/ 1532479 h 2001109"/>
                <a:gd name="connsiteX4" fmla="*/ 2058542 w 3272282"/>
                <a:gd name="connsiteY4" fmla="*/ 1456279 h 2001109"/>
                <a:gd name="connsiteX5" fmla="*/ 2467526 w 3272282"/>
                <a:gd name="connsiteY5" fmla="*/ 1333724 h 2001109"/>
                <a:gd name="connsiteX6" fmla="*/ 2723642 w 3272282"/>
                <a:gd name="connsiteY6" fmla="*/ 1189579 h 2001109"/>
                <a:gd name="connsiteX7" fmla="*/ 2895092 w 3272282"/>
                <a:gd name="connsiteY7" fmla="*/ 983839 h 2001109"/>
                <a:gd name="connsiteX8" fmla="*/ 2997962 w 3272282"/>
                <a:gd name="connsiteY8" fmla="*/ 800959 h 2001109"/>
                <a:gd name="connsiteX9" fmla="*/ 3077972 w 3272282"/>
                <a:gd name="connsiteY9" fmla="*/ 560929 h 2001109"/>
                <a:gd name="connsiteX10" fmla="*/ 3135122 w 3272282"/>
                <a:gd name="connsiteY10" fmla="*/ 309469 h 2001109"/>
                <a:gd name="connsiteX11" fmla="*/ 3158458 w 3272282"/>
                <a:gd name="connsiteY11" fmla="*/ 161355 h 2001109"/>
                <a:gd name="connsiteX12" fmla="*/ 3203703 w 3272282"/>
                <a:gd name="connsiteY12" fmla="*/ 383 h 2001109"/>
                <a:gd name="connsiteX13" fmla="*/ 3222275 w 3272282"/>
                <a:gd name="connsiteY13" fmla="*/ 208980 h 2001109"/>
                <a:gd name="connsiteX14" fmla="*/ 3233230 w 3272282"/>
                <a:gd name="connsiteY14" fmla="*/ 590932 h 2001109"/>
                <a:gd name="connsiteX15" fmla="*/ 3272282 w 3272282"/>
                <a:gd name="connsiteY15" fmla="*/ 2001109 h 2001109"/>
                <a:gd name="connsiteX0" fmla="*/ 0 w 3310636"/>
                <a:gd name="connsiteY0" fmla="*/ 1741312 h 2001109"/>
                <a:gd name="connsiteX1" fmla="*/ 634936 w 3310636"/>
                <a:gd name="connsiteY1" fmla="*/ 1736968 h 2001109"/>
                <a:gd name="connsiteX2" fmla="*/ 1282065 w 3310636"/>
                <a:gd name="connsiteY2" fmla="*/ 1692750 h 2001109"/>
                <a:gd name="connsiteX3" fmla="*/ 1593976 w 3310636"/>
                <a:gd name="connsiteY3" fmla="*/ 1532479 h 2001109"/>
                <a:gd name="connsiteX4" fmla="*/ 2096896 w 3310636"/>
                <a:gd name="connsiteY4" fmla="*/ 1456279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593976 w 3310636"/>
                <a:gd name="connsiteY3" fmla="*/ 1532479 h 2001109"/>
                <a:gd name="connsiteX4" fmla="*/ 2096896 w 3310636"/>
                <a:gd name="connsiteY4" fmla="*/ 1456279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096896 w 3310636"/>
                <a:gd name="connsiteY4" fmla="*/ 1456279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394140 w 3310636"/>
                <a:gd name="connsiteY4" fmla="*/ 1449727 h 2001109"/>
                <a:gd name="connsiteX5" fmla="*/ 2505880 w 3310636"/>
                <a:gd name="connsiteY5" fmla="*/ 1333724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394140 w 3310636"/>
                <a:gd name="connsiteY4" fmla="*/ 1449727 h 2001109"/>
                <a:gd name="connsiteX5" fmla="*/ 2755180 w 3310636"/>
                <a:gd name="connsiteY5" fmla="*/ 1330448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761996 w 3310636"/>
                <a:gd name="connsiteY6" fmla="*/ 1189579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57880 w 3310636"/>
                <a:gd name="connsiteY6" fmla="*/ 1183028 h 2001109"/>
                <a:gd name="connsiteX7" fmla="*/ 2933446 w 3310636"/>
                <a:gd name="connsiteY7" fmla="*/ 98383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57880 w 3310636"/>
                <a:gd name="connsiteY6" fmla="*/ 1183028 h 2001109"/>
                <a:gd name="connsiteX7" fmla="*/ 2981388 w 3310636"/>
                <a:gd name="connsiteY7" fmla="*/ 96090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67468 w 3310636"/>
                <a:gd name="connsiteY6" fmla="*/ 1173201 h 2001109"/>
                <a:gd name="connsiteX7" fmla="*/ 2981388 w 3310636"/>
                <a:gd name="connsiteY7" fmla="*/ 96090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67468 w 3310636"/>
                <a:gd name="connsiteY6" fmla="*/ 1173201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55180 w 3310636"/>
                <a:gd name="connsiteY5" fmla="*/ 1330448 h 2001109"/>
                <a:gd name="connsiteX6" fmla="*/ 2896234 w 3310636"/>
                <a:gd name="connsiteY6" fmla="*/ 1166649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896234 w 3310636"/>
                <a:gd name="connsiteY6" fmla="*/ 1166649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2981388 w 3310636"/>
                <a:gd name="connsiteY7" fmla="*/ 937979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10152 w 3310636"/>
                <a:gd name="connsiteY7" fmla="*/ 931428 h 2001109"/>
                <a:gd name="connsiteX8" fmla="*/ 3036316 w 3310636"/>
                <a:gd name="connsiteY8" fmla="*/ 800959 h 2001109"/>
                <a:gd name="connsiteX9" fmla="*/ 3116326 w 3310636"/>
                <a:gd name="connsiteY9" fmla="*/ 560929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10152 w 3310636"/>
                <a:gd name="connsiteY7" fmla="*/ 931428 h 2001109"/>
                <a:gd name="connsiteX8" fmla="*/ 3036316 w 3310636"/>
                <a:gd name="connsiteY8" fmla="*/ 800959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10152 w 3310636"/>
                <a:gd name="connsiteY7" fmla="*/ 931428 h 2001109"/>
                <a:gd name="connsiteX8" fmla="*/ 3074670 w 3310636"/>
                <a:gd name="connsiteY8" fmla="*/ 804235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29329 w 3310636"/>
                <a:gd name="connsiteY7" fmla="*/ 944531 h 2001109"/>
                <a:gd name="connsiteX8" fmla="*/ 3074670 w 3310636"/>
                <a:gd name="connsiteY8" fmla="*/ 804235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15411 w 3310636"/>
                <a:gd name="connsiteY6" fmla="*/ 1127340 h 2001109"/>
                <a:gd name="connsiteX7" fmla="*/ 3031343 w 3310636"/>
                <a:gd name="connsiteY7" fmla="*/ 986005 h 2001109"/>
                <a:gd name="connsiteX8" fmla="*/ 3029329 w 3310636"/>
                <a:gd name="connsiteY8" fmla="*/ 944531 h 2001109"/>
                <a:gd name="connsiteX9" fmla="*/ 3074670 w 3310636"/>
                <a:gd name="connsiteY9" fmla="*/ 804235 h 2001109"/>
                <a:gd name="connsiteX10" fmla="*/ 3145090 w 3310636"/>
                <a:gd name="connsiteY10" fmla="*/ 574032 h 2001109"/>
                <a:gd name="connsiteX11" fmla="*/ 3173476 w 3310636"/>
                <a:gd name="connsiteY11" fmla="*/ 309469 h 2001109"/>
                <a:gd name="connsiteX12" fmla="*/ 3196812 w 3310636"/>
                <a:gd name="connsiteY12" fmla="*/ 161355 h 2001109"/>
                <a:gd name="connsiteX13" fmla="*/ 3242057 w 3310636"/>
                <a:gd name="connsiteY13" fmla="*/ 383 h 2001109"/>
                <a:gd name="connsiteX14" fmla="*/ 3260629 w 3310636"/>
                <a:gd name="connsiteY14" fmla="*/ 208980 h 2001109"/>
                <a:gd name="connsiteX15" fmla="*/ 3271584 w 3310636"/>
                <a:gd name="connsiteY15" fmla="*/ 590932 h 2001109"/>
                <a:gd name="connsiteX16" fmla="*/ 3310636 w 3310636"/>
                <a:gd name="connsiteY16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29329 w 3310636"/>
                <a:gd name="connsiteY8" fmla="*/ 944531 h 2001109"/>
                <a:gd name="connsiteX9" fmla="*/ 3074670 w 3310636"/>
                <a:gd name="connsiteY9" fmla="*/ 804235 h 2001109"/>
                <a:gd name="connsiteX10" fmla="*/ 3145090 w 3310636"/>
                <a:gd name="connsiteY10" fmla="*/ 574032 h 2001109"/>
                <a:gd name="connsiteX11" fmla="*/ 3173476 w 3310636"/>
                <a:gd name="connsiteY11" fmla="*/ 309469 h 2001109"/>
                <a:gd name="connsiteX12" fmla="*/ 3196812 w 3310636"/>
                <a:gd name="connsiteY12" fmla="*/ 161355 h 2001109"/>
                <a:gd name="connsiteX13" fmla="*/ 3242057 w 3310636"/>
                <a:gd name="connsiteY13" fmla="*/ 383 h 2001109"/>
                <a:gd name="connsiteX14" fmla="*/ 3260629 w 3310636"/>
                <a:gd name="connsiteY14" fmla="*/ 208980 h 2001109"/>
                <a:gd name="connsiteX15" fmla="*/ 3271584 w 3310636"/>
                <a:gd name="connsiteY15" fmla="*/ 590932 h 2001109"/>
                <a:gd name="connsiteX16" fmla="*/ 3310636 w 3310636"/>
                <a:gd name="connsiteY16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48506 w 3310636"/>
                <a:gd name="connsiteY8" fmla="*/ 918325 h 2001109"/>
                <a:gd name="connsiteX9" fmla="*/ 3074670 w 3310636"/>
                <a:gd name="connsiteY9" fmla="*/ 804235 h 2001109"/>
                <a:gd name="connsiteX10" fmla="*/ 3145090 w 3310636"/>
                <a:gd name="connsiteY10" fmla="*/ 574032 h 2001109"/>
                <a:gd name="connsiteX11" fmla="*/ 3173476 w 3310636"/>
                <a:gd name="connsiteY11" fmla="*/ 309469 h 2001109"/>
                <a:gd name="connsiteX12" fmla="*/ 3196812 w 3310636"/>
                <a:gd name="connsiteY12" fmla="*/ 161355 h 2001109"/>
                <a:gd name="connsiteX13" fmla="*/ 3242057 w 3310636"/>
                <a:gd name="connsiteY13" fmla="*/ 383 h 2001109"/>
                <a:gd name="connsiteX14" fmla="*/ 3260629 w 3310636"/>
                <a:gd name="connsiteY14" fmla="*/ 208980 h 2001109"/>
                <a:gd name="connsiteX15" fmla="*/ 3271584 w 3310636"/>
                <a:gd name="connsiteY15" fmla="*/ 590932 h 2001109"/>
                <a:gd name="connsiteX16" fmla="*/ 3310636 w 3310636"/>
                <a:gd name="connsiteY16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74670 w 3310636"/>
                <a:gd name="connsiteY8" fmla="*/ 804235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84259 w 3310636"/>
                <a:gd name="connsiteY8" fmla="*/ 778029 h 2001109"/>
                <a:gd name="connsiteX9" fmla="*/ 3145090 w 3310636"/>
                <a:gd name="connsiteY9" fmla="*/ 574032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  <a:gd name="connsiteX0" fmla="*/ 0 w 3310636"/>
                <a:gd name="connsiteY0" fmla="*/ 1741312 h 2001109"/>
                <a:gd name="connsiteX1" fmla="*/ 654113 w 3310636"/>
                <a:gd name="connsiteY1" fmla="*/ 1727140 h 2001109"/>
                <a:gd name="connsiteX2" fmla="*/ 1282065 w 3310636"/>
                <a:gd name="connsiteY2" fmla="*/ 1692750 h 2001109"/>
                <a:gd name="connsiteX3" fmla="*/ 1900807 w 3310636"/>
                <a:gd name="connsiteY3" fmla="*/ 1617649 h 2001109"/>
                <a:gd name="connsiteX4" fmla="*/ 2528379 w 3310636"/>
                <a:gd name="connsiteY4" fmla="*/ 1475933 h 2001109"/>
                <a:gd name="connsiteX5" fmla="*/ 2793534 w 3310636"/>
                <a:gd name="connsiteY5" fmla="*/ 1337000 h 2001109"/>
                <a:gd name="connsiteX6" fmla="*/ 2944176 w 3310636"/>
                <a:gd name="connsiteY6" fmla="*/ 1173201 h 2001109"/>
                <a:gd name="connsiteX7" fmla="*/ 3031343 w 3310636"/>
                <a:gd name="connsiteY7" fmla="*/ 986005 h 2001109"/>
                <a:gd name="connsiteX8" fmla="*/ 3084259 w 3310636"/>
                <a:gd name="connsiteY8" fmla="*/ 778029 h 2001109"/>
                <a:gd name="connsiteX9" fmla="*/ 3135502 w 3310636"/>
                <a:gd name="connsiteY9" fmla="*/ 537998 h 2001109"/>
                <a:gd name="connsiteX10" fmla="*/ 3173476 w 3310636"/>
                <a:gd name="connsiteY10" fmla="*/ 309469 h 2001109"/>
                <a:gd name="connsiteX11" fmla="*/ 3196812 w 3310636"/>
                <a:gd name="connsiteY11" fmla="*/ 161355 h 2001109"/>
                <a:gd name="connsiteX12" fmla="*/ 3242057 w 3310636"/>
                <a:gd name="connsiteY12" fmla="*/ 383 h 2001109"/>
                <a:gd name="connsiteX13" fmla="*/ 3260629 w 3310636"/>
                <a:gd name="connsiteY13" fmla="*/ 208980 h 2001109"/>
                <a:gd name="connsiteX14" fmla="*/ 3271584 w 3310636"/>
                <a:gd name="connsiteY14" fmla="*/ 590932 h 2001109"/>
                <a:gd name="connsiteX15" fmla="*/ 3310636 w 3310636"/>
                <a:gd name="connsiteY15" fmla="*/ 2001109 h 200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10636" h="2001109">
                  <a:moveTo>
                    <a:pt x="0" y="1741312"/>
                  </a:moveTo>
                  <a:cubicBezTo>
                    <a:pt x="143827" y="1748932"/>
                    <a:pt x="440436" y="1735234"/>
                    <a:pt x="654113" y="1727140"/>
                  </a:cubicBezTo>
                  <a:cubicBezTo>
                    <a:pt x="867791" y="1719046"/>
                    <a:pt x="1074283" y="1710998"/>
                    <a:pt x="1282065" y="1692750"/>
                  </a:cubicBezTo>
                  <a:cubicBezTo>
                    <a:pt x="1489847" y="1674502"/>
                    <a:pt x="1693088" y="1653785"/>
                    <a:pt x="1900807" y="1617649"/>
                  </a:cubicBezTo>
                  <a:cubicBezTo>
                    <a:pt x="2108526" y="1581513"/>
                    <a:pt x="2379591" y="1522708"/>
                    <a:pt x="2528379" y="1475933"/>
                  </a:cubicBezTo>
                  <a:cubicBezTo>
                    <a:pt x="2677167" y="1429158"/>
                    <a:pt x="2724235" y="1387455"/>
                    <a:pt x="2793534" y="1337000"/>
                  </a:cubicBezTo>
                  <a:cubicBezTo>
                    <a:pt x="2862834" y="1286545"/>
                    <a:pt x="2904541" y="1231700"/>
                    <a:pt x="2944176" y="1173201"/>
                  </a:cubicBezTo>
                  <a:cubicBezTo>
                    <a:pt x="2983811" y="1114702"/>
                    <a:pt x="3009594" y="1047499"/>
                    <a:pt x="3031343" y="986005"/>
                  </a:cubicBezTo>
                  <a:cubicBezTo>
                    <a:pt x="3053092" y="924511"/>
                    <a:pt x="3066899" y="852697"/>
                    <a:pt x="3084259" y="778029"/>
                  </a:cubicBezTo>
                  <a:cubicBezTo>
                    <a:pt x="3101619" y="703361"/>
                    <a:pt x="3120633" y="616091"/>
                    <a:pt x="3135502" y="537998"/>
                  </a:cubicBezTo>
                  <a:cubicBezTo>
                    <a:pt x="3150371" y="459905"/>
                    <a:pt x="3163258" y="372243"/>
                    <a:pt x="3173476" y="309469"/>
                  </a:cubicBezTo>
                  <a:cubicBezTo>
                    <a:pt x="3183694" y="246695"/>
                    <a:pt x="3185382" y="212869"/>
                    <a:pt x="3196812" y="161355"/>
                  </a:cubicBezTo>
                  <a:cubicBezTo>
                    <a:pt x="3208242" y="109841"/>
                    <a:pt x="3231421" y="-7555"/>
                    <a:pt x="3242057" y="383"/>
                  </a:cubicBezTo>
                  <a:cubicBezTo>
                    <a:pt x="3252693" y="8321"/>
                    <a:pt x="3255708" y="110555"/>
                    <a:pt x="3260629" y="208980"/>
                  </a:cubicBezTo>
                  <a:cubicBezTo>
                    <a:pt x="3265550" y="307405"/>
                    <a:pt x="3263250" y="292244"/>
                    <a:pt x="3271584" y="590932"/>
                  </a:cubicBezTo>
                  <a:cubicBezTo>
                    <a:pt x="3279918" y="889620"/>
                    <a:pt x="3293967" y="1703453"/>
                    <a:pt x="3310636" y="2001109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400"/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8424968" y="4534667"/>
              <a:ext cx="3600000" cy="0"/>
            </a:xfrm>
            <a:prstGeom prst="line">
              <a:avLst/>
            </a:prstGeom>
            <a:ln w="9525" cap="flat" cmpd="sng" algn="ctr">
              <a:solidFill>
                <a:schemeClr val="dk1"/>
              </a:solidFill>
              <a:prstDash val="solid"/>
              <a:round/>
              <a:headEnd type="none" w="med" len="med"/>
              <a:tailEnd type="arrow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8927725" y="2418377"/>
              <a:ext cx="1112381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sz="1400" dirty="0" smtClean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150 MeV</a:t>
              </a:r>
              <a:endParaRPr lang="en-GB" sz="1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640693" y="2418377"/>
              <a:ext cx="1112381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sz="1400" dirty="0" smtClean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230 MeV</a:t>
              </a:r>
              <a:endParaRPr lang="en-GB" sz="14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9524204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10623440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11723362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8424968" y="4534667"/>
              <a:ext cx="0" cy="16089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8582569" y="4951878"/>
              <a:ext cx="2884907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Proton Depth in Water [cm]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292038" y="4650919"/>
              <a:ext cx="473285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384050" y="4650919"/>
              <a:ext cx="473285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AU" sz="1400" dirty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1486034" y="4650919"/>
              <a:ext cx="473285" cy="4262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288788" y="4654266"/>
              <a:ext cx="312906" cy="426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  <a:endParaRPr lang="en-GB" sz="1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485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Facility Requirements</a:t>
            </a:r>
            <a:endParaRPr lang="en-GB" dirty="0"/>
          </a:p>
        </p:txBody>
      </p:sp>
      <p:grpSp>
        <p:nvGrpSpPr>
          <p:cNvPr id="7" name="Group 6"/>
          <p:cNvGrpSpPr/>
          <p:nvPr/>
        </p:nvGrpSpPr>
        <p:grpSpPr>
          <a:xfrm>
            <a:off x="365308" y="1508941"/>
            <a:ext cx="5564440" cy="2468188"/>
            <a:chOff x="1047751" y="1915135"/>
            <a:chExt cx="3915007" cy="1815882"/>
          </a:xfrm>
        </p:grpSpPr>
        <p:sp>
          <p:nvSpPr>
            <p:cNvPr id="8" name="Rounded Rectangle 7"/>
            <p:cNvSpPr/>
            <p:nvPr/>
          </p:nvSpPr>
          <p:spPr>
            <a:xfrm>
              <a:off x="1047751" y="1915135"/>
              <a:ext cx="3866267" cy="1815882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151190" y="1979131"/>
              <a:ext cx="3811568" cy="9803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Multiple ions with variable energy:</a:t>
              </a:r>
              <a:endParaRPr lang="en-GB" sz="2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10" name="Table 9"/>
          <p:cNvGraphicFramePr>
            <a:graphicFrameLocks noGrp="1"/>
          </p:cNvGraphicFramePr>
          <p:nvPr>
            <p:extLst/>
          </p:nvPr>
        </p:nvGraphicFramePr>
        <p:xfrm>
          <a:off x="686034" y="2083589"/>
          <a:ext cx="4853712" cy="158496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213428">
                  <a:extLst>
                    <a:ext uri="{9D8B030D-6E8A-4147-A177-3AD203B41FA5}">
                      <a16:colId xmlns:a16="http://schemas.microsoft.com/office/drawing/2014/main" val="3504594517"/>
                    </a:ext>
                  </a:extLst>
                </a:gridCol>
                <a:gridCol w="1213428">
                  <a:extLst>
                    <a:ext uri="{9D8B030D-6E8A-4147-A177-3AD203B41FA5}">
                      <a16:colId xmlns:a16="http://schemas.microsoft.com/office/drawing/2014/main" val="3666961217"/>
                    </a:ext>
                  </a:extLst>
                </a:gridCol>
                <a:gridCol w="1213428">
                  <a:extLst>
                    <a:ext uri="{9D8B030D-6E8A-4147-A177-3AD203B41FA5}">
                      <a16:colId xmlns:a16="http://schemas.microsoft.com/office/drawing/2014/main" val="3909352133"/>
                    </a:ext>
                  </a:extLst>
                </a:gridCol>
                <a:gridCol w="1213428">
                  <a:extLst>
                    <a:ext uri="{9D8B030D-6E8A-4147-A177-3AD203B41FA5}">
                      <a16:colId xmlns:a16="http://schemas.microsoft.com/office/drawing/2014/main" val="6520623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Species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</a:t>
                      </a:r>
                      <a:r>
                        <a:rPr lang="en-GB" sz="2000" baseline="-25000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</a:t>
                      </a:r>
                      <a:r>
                        <a:rPr lang="en-GB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</a:t>
                      </a:r>
                      <a:r>
                        <a:rPr lang="en-GB" sz="2000" baseline="-25000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min</a:t>
                      </a:r>
                      <a:r>
                        <a:rPr lang="en-GB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</a:t>
                      </a:r>
                      <a:r>
                        <a:rPr lang="en-GB" sz="2000" baseline="-25000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max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57919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000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GB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He</a:t>
                      </a:r>
                      <a:endParaRPr lang="en-GB" sz="2000" baseline="30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~10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935763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000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r>
                        <a:rPr lang="en-GB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  <a:endParaRPr lang="en-GB" sz="2000" baseline="30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~10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88849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000" baseline="30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r>
                        <a:rPr lang="en-GB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</a:t>
                      </a:r>
                      <a:endParaRPr lang="en-GB" sz="2000" baseline="30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~10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430</a:t>
                      </a:r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63917446"/>
                  </a:ext>
                </a:extLst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3247993" y="3633719"/>
            <a:ext cx="23551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(all energies in MeV/u)</a:t>
            </a:r>
            <a:endParaRPr lang="en-GB" sz="16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203527" y="4061450"/>
            <a:ext cx="3846473" cy="492792"/>
            <a:chOff x="1047751" y="1915135"/>
            <a:chExt cx="3866267" cy="1554215"/>
          </a:xfrm>
        </p:grpSpPr>
        <p:sp>
          <p:nvSpPr>
            <p:cNvPr id="13" name="Rounded Rectangle 12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81558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High Maximum </a:t>
              </a:r>
              <a:r>
                <a:rPr lang="en-GB" sz="2400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ose </a:t>
              </a:r>
              <a:r>
                <a:rPr lang="en-GB" sz="2400" dirty="0">
                  <a:latin typeface="Arial" panose="020B0604020202020204" pitchFamily="34" charset="0"/>
                  <a:cs typeface="Arial" panose="020B0604020202020204" pitchFamily="34" charset="0"/>
                </a:rPr>
                <a:t>R</a:t>
              </a:r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ate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203527" y="4647806"/>
            <a:ext cx="3894964" cy="496411"/>
            <a:chOff x="1047751" y="1915135"/>
            <a:chExt cx="3915007" cy="1474900"/>
          </a:xfrm>
        </p:grpSpPr>
        <p:sp>
          <p:nvSpPr>
            <p:cNvPr id="16" name="Rounded Rectangle 15"/>
            <p:cNvSpPr/>
            <p:nvPr/>
          </p:nvSpPr>
          <p:spPr>
            <a:xfrm>
              <a:off x="1047751" y="1915135"/>
              <a:ext cx="3866267" cy="1454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151190" y="2018370"/>
              <a:ext cx="3811568" cy="137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Fast and Slow </a:t>
              </a:r>
              <a:r>
                <a:rPr lang="en-GB" sz="2400" dirty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xtraction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203528" y="5239334"/>
            <a:ext cx="3894964" cy="487884"/>
            <a:chOff x="1047751" y="1915135"/>
            <a:chExt cx="3915007" cy="1815882"/>
          </a:xfrm>
        </p:grpSpPr>
        <p:sp>
          <p:nvSpPr>
            <p:cNvPr id="19" name="Rounded Rectangle 18"/>
            <p:cNvSpPr/>
            <p:nvPr/>
          </p:nvSpPr>
          <p:spPr>
            <a:xfrm>
              <a:off x="1047751" y="1915135"/>
              <a:ext cx="3866267" cy="1815882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151190" y="1997565"/>
              <a:ext cx="3811568" cy="17182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Minimised Footprint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8374019" y="1511196"/>
            <a:ext cx="10568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FFA</a:t>
            </a:r>
            <a:endParaRPr lang="en-GB" sz="36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6979228" y="2262213"/>
            <a:ext cx="3894964" cy="492792"/>
            <a:chOff x="1047751" y="1915135"/>
            <a:chExt cx="3915007" cy="1554215"/>
          </a:xfrm>
        </p:grpSpPr>
        <p:sp>
          <p:nvSpPr>
            <p:cNvPr id="23" name="Rounded Rectangle 22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151190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Constant</a:t>
              </a:r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Tunes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979228" y="2928501"/>
            <a:ext cx="3894964" cy="492792"/>
            <a:chOff x="1047751" y="1915135"/>
            <a:chExt cx="3915007" cy="1554215"/>
          </a:xfrm>
        </p:grpSpPr>
        <p:sp>
          <p:nvSpPr>
            <p:cNvPr id="26" name="Rounded Rectangle 25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151190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Simple Magnets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979228" y="3627473"/>
            <a:ext cx="3894964" cy="492792"/>
            <a:chOff x="1047751" y="1915135"/>
            <a:chExt cx="3915007" cy="1554215"/>
          </a:xfrm>
        </p:grpSpPr>
        <p:sp>
          <p:nvSpPr>
            <p:cNvPr id="29" name="Rounded Rectangle 28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151190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Small Orbit Excursions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979228" y="4323253"/>
            <a:ext cx="3894964" cy="492792"/>
            <a:chOff x="1047751" y="1915135"/>
            <a:chExt cx="3915007" cy="1554215"/>
          </a:xfrm>
        </p:grpSpPr>
        <p:sp>
          <p:nvSpPr>
            <p:cNvPr id="32" name="Rounded Rectangle 31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51190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Treatment and Research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79228" y="5015841"/>
            <a:ext cx="3894964" cy="492792"/>
            <a:chOff x="1047751" y="1915135"/>
            <a:chExt cx="3915007" cy="1554215"/>
          </a:xfrm>
        </p:grpSpPr>
        <p:sp>
          <p:nvSpPr>
            <p:cNvPr id="35" name="Rounded Rectangle 34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151190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Proof That It Works</a:t>
              </a:r>
              <a:endParaRPr lang="en-GB" sz="2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EBFDA-36B2-456F-BEF4-4C3F399A7B4B}" type="slidenum">
              <a:rPr lang="en-GB" smtClean="0"/>
              <a:t>9</a:t>
            </a:fld>
            <a:endParaRPr lang="en-GB"/>
          </a:p>
        </p:txBody>
      </p:sp>
      <p:sp>
        <p:nvSpPr>
          <p:cNvPr id="37" name="TextBox 36"/>
          <p:cNvSpPr txBox="1"/>
          <p:nvPr/>
        </p:nvSpPr>
        <p:spPr>
          <a:xfrm>
            <a:off x="0" y="6457890"/>
            <a:ext cx="59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3265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21" grpId="0"/>
    </p:bldLst>
  </p:timing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nimelb Powerpoint.potx" id="{1E90E30B-C5BC-494E-8DD4-3B6454DF9A79}" vid="{09AC1415-9346-40BE-88C6-800946B69897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nimelb Powerpoint.potx" id="{1E90E30B-C5BC-494E-8DD4-3B6454DF9A79}" vid="{1C3ABB05-33D6-4959-9571-7FCA83B19966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nimelb Powerpoint.potx" id="{1E90E30B-C5BC-494E-8DD4-3B6454DF9A79}" vid="{802BED43-5BE7-4625-A880-C8342837F6A5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1747AAC290C3F4B91E31A2506053D1E" ma:contentTypeVersion="14" ma:contentTypeDescription="Create a new document." ma:contentTypeScope="" ma:versionID="21e9273d00b65d1b8b46f3fa18d774a2">
  <xsd:schema xmlns:xsd="http://www.w3.org/2001/XMLSchema" xmlns:xs="http://www.w3.org/2001/XMLSchema" xmlns:p="http://schemas.microsoft.com/office/2006/metadata/properties" xmlns:ns3="e13fcba7-bba4-4b50-b13c-eb645ae03501" xmlns:ns4="3b356a75-da32-4b88-b926-3ea6c9215a4d" targetNamespace="http://schemas.microsoft.com/office/2006/metadata/properties" ma:root="true" ma:fieldsID="74501cb807e02294c73d2cc9e41afa08" ns3:_="" ns4:_="">
    <xsd:import namespace="e13fcba7-bba4-4b50-b13c-eb645ae03501"/>
    <xsd:import namespace="3b356a75-da32-4b88-b926-3ea6c9215a4d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AutoKeyPoints" minOccurs="0"/>
                <xsd:element ref="ns3:MediaServiceKeyPoints" minOccurs="0"/>
                <xsd:element ref="ns4:SharedWithUsers" minOccurs="0"/>
                <xsd:element ref="ns4:SharedWithDetails" minOccurs="0"/>
                <xsd:element ref="ns4:SharingHintHash" minOccurs="0"/>
                <xsd:element ref="ns3:MediaServiceDateTaken" minOccurs="0"/>
                <xsd:element ref="ns3:MediaLengthInSecond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13fcba7-bba4-4b50-b13c-eb645ae0350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9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MediaServiceLocation" ma:index="21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b356a75-da32-4b88-b926-3ea6c9215a4d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8" nillable="true" ma:displayName="Sharing Hint Hash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43BDB5DF-323F-4C6E-B501-E3359DD3D8B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B79F36E-8ECA-43E2-87E6-5251596A00DE}">
  <ds:schemaRefs>
    <ds:schemaRef ds:uri="http://schemas.microsoft.com/office/2006/documentManagement/types"/>
    <ds:schemaRef ds:uri="http://purl.org/dc/terms/"/>
    <ds:schemaRef ds:uri="e13fcba7-bba4-4b50-b13c-eb645ae03501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schemas.openxmlformats.org/package/2006/metadata/core-properties"/>
    <ds:schemaRef ds:uri="3b356a75-da32-4b88-b926-3ea6c9215a4d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DA58B4AA-E24E-43DB-9670-2FBD8489A7E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13fcba7-bba4-4b50-b13c-eb645ae03501"/>
    <ds:schemaRef ds:uri="3b356a75-da32-4b88-b926-3ea6c9215a4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18050</TotalTime>
  <Words>2887</Words>
  <Application>Microsoft Office PowerPoint</Application>
  <PresentationFormat>Widescreen</PresentationFormat>
  <Paragraphs>560</Paragraphs>
  <Slides>54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54</vt:i4>
      </vt:variant>
    </vt:vector>
  </HeadingPairs>
  <TitlesOfParts>
    <vt:vector size="61" baseType="lpstr">
      <vt:lpstr>Arial</vt:lpstr>
      <vt:lpstr>Calibri</vt:lpstr>
      <vt:lpstr>Cambria Math</vt:lpstr>
      <vt:lpstr>Georgia</vt:lpstr>
      <vt:lpstr>University of Melbourne</vt:lpstr>
      <vt:lpstr>University of Melbourne Patterns</vt:lpstr>
      <vt:lpstr>University of Melbourne-Layout B</vt:lpstr>
      <vt:lpstr>PowerPoint Presentation</vt:lpstr>
      <vt:lpstr>PowerPoint Presentation</vt:lpstr>
      <vt:lpstr>PowerPoint Presentation</vt:lpstr>
      <vt:lpstr>Thanks To</vt:lpstr>
      <vt:lpstr>Outline</vt:lpstr>
      <vt:lpstr>Particle Therapy: Multiple Species</vt:lpstr>
      <vt:lpstr>Rapid Energy Variation</vt:lpstr>
      <vt:lpstr>FFAs: an Enabling Technology</vt:lpstr>
      <vt:lpstr>Facility Requirements</vt:lpstr>
      <vt:lpstr>Motivation: Finding any Solution is Impossible</vt:lpstr>
      <vt:lpstr>Motivation: Finding any Solution is Impossible</vt:lpstr>
      <vt:lpstr>Motivation: Finding any Solution is Impossible</vt:lpstr>
      <vt:lpstr>Motivation: Finding any Solution is Impossible</vt:lpstr>
      <vt:lpstr>Motivation: Finding any Solution is Impossible</vt:lpstr>
      <vt:lpstr>Motivation: Finding any Solution is Impossible</vt:lpstr>
      <vt:lpstr>Motivation: Finding any Solution is Impossible</vt:lpstr>
      <vt:lpstr>Motivation: Finding any Solution is Impossible</vt:lpstr>
      <vt:lpstr>Motivation: Finding any Solution is Impossible</vt:lpstr>
      <vt:lpstr>Constant Tunes</vt:lpstr>
      <vt:lpstr>Constant Tunes</vt:lpstr>
      <vt:lpstr>Constant Tunes</vt:lpstr>
      <vt:lpstr>Constant Tunes: Error Study</vt:lpstr>
      <vt:lpstr>Constant Tunes: Conclusions so Far</vt:lpstr>
      <vt:lpstr>FFAs: an Enabling Technology</vt:lpstr>
      <vt:lpstr>The Pelletron Lab</vt:lpstr>
      <vt:lpstr>The Pelletron Lab</vt:lpstr>
      <vt:lpstr>The TURBO Project</vt:lpstr>
      <vt:lpstr>Magnet Development</vt:lpstr>
      <vt:lpstr>Beamline Design</vt:lpstr>
      <vt:lpstr>Beamline Design</vt:lpstr>
      <vt:lpstr>What Can we Measure?</vt:lpstr>
      <vt:lpstr>Beam Current: Constant?</vt:lpstr>
      <vt:lpstr>Beam Current: Constant?</vt:lpstr>
      <vt:lpstr>BPMs Cause Current Drops</vt:lpstr>
      <vt:lpstr>BPMs Cause Current Drops</vt:lpstr>
      <vt:lpstr>Phase Space Measurement: Set-up</vt:lpstr>
      <vt:lpstr>Phase Space Measurement: Set-up</vt:lpstr>
      <vt:lpstr>Beam Profiles</vt:lpstr>
      <vt:lpstr>Phase Space Measurement: Results</vt:lpstr>
      <vt:lpstr>Phase Space Measurement: Results</vt:lpstr>
      <vt:lpstr>Open to Collaboration</vt:lpstr>
      <vt:lpstr>In Summary</vt:lpstr>
      <vt:lpstr>Additional Slides</vt:lpstr>
      <vt:lpstr>Constant Tunes</vt:lpstr>
      <vt:lpstr>The Interplay Effect</vt:lpstr>
      <vt:lpstr>PowerPoint Presentation</vt:lpstr>
      <vt:lpstr>Accelerators for Ion Therapy</vt:lpstr>
      <vt:lpstr>Terminal Ripple is Problem</vt:lpstr>
      <vt:lpstr>Phase space Measurement (slit-grid)</vt:lpstr>
      <vt:lpstr>Phase space Measurement (slit-grid)</vt:lpstr>
      <vt:lpstr>Phase space Measurement (slit-grid)</vt:lpstr>
      <vt:lpstr>Phase space Measurement (slit-grid)</vt:lpstr>
      <vt:lpstr>The Maths of the Slit-Grid</vt:lpstr>
      <vt:lpstr>The Multipoles Could be Better</vt:lpstr>
    </vt:vector>
  </TitlesOfParts>
  <Company>University of Manchester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Adam Steinberg</dc:creator>
  <cp:lastModifiedBy>Adam Steinberg</cp:lastModifiedBy>
  <cp:revision>429</cp:revision>
  <dcterms:created xsi:type="dcterms:W3CDTF">2021-11-04T14:55:24Z</dcterms:created>
  <dcterms:modified xsi:type="dcterms:W3CDTF">2022-09-28T08:24:15Z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0x01010051747AAC290C3F4B91E31A2506053D1E</vt:lpwstr>
  </property>
</Properties>
</file>