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autoCompressPictures="0">
  <p:sldMasterIdLst>
    <p:sldMasterId id="2147483660" r:id="rId1"/>
    <p:sldMasterId id="2147483682" r:id="rId2"/>
    <p:sldMasterId id="2147483707" r:id="rId3"/>
  </p:sldMasterIdLst>
  <p:notesMasterIdLst>
    <p:notesMasterId r:id="rId28"/>
  </p:notesMasterIdLst>
  <p:sldIdLst>
    <p:sldId id="257" r:id="rId4"/>
    <p:sldId id="403" r:id="rId5"/>
    <p:sldId id="393" r:id="rId6"/>
    <p:sldId id="404" r:id="rId7"/>
    <p:sldId id="394" r:id="rId8"/>
    <p:sldId id="341" r:id="rId9"/>
    <p:sldId id="395" r:id="rId10"/>
    <p:sldId id="396" r:id="rId11"/>
    <p:sldId id="397" r:id="rId12"/>
    <p:sldId id="398" r:id="rId13"/>
    <p:sldId id="280" r:id="rId14"/>
    <p:sldId id="399" r:id="rId15"/>
    <p:sldId id="933" r:id="rId16"/>
    <p:sldId id="368" r:id="rId17"/>
    <p:sldId id="938" r:id="rId18"/>
    <p:sldId id="400" r:id="rId19"/>
    <p:sldId id="401" r:id="rId20"/>
    <p:sldId id="296" r:id="rId21"/>
    <p:sldId id="940" r:id="rId22"/>
    <p:sldId id="939" r:id="rId23"/>
    <p:sldId id="405" r:id="rId24"/>
    <p:sldId id="259" r:id="rId25"/>
    <p:sldId id="936" r:id="rId26"/>
    <p:sldId id="937"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E0AED"/>
    <a:srgbClr val="DE0BE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5BC2EC7-BFDC-6547-A506-750349435F5D}" v="316" dt="2022-09-27T12:52:34.60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053"/>
    <p:restoredTop sz="80757"/>
  </p:normalViewPr>
  <p:slideViewPr>
    <p:cSldViewPr snapToGrid="0" snapToObjects="1">
      <p:cViewPr varScale="1">
        <p:scale>
          <a:sx n="85" d="100"/>
          <a:sy n="85" d="100"/>
        </p:scale>
        <p:origin x="1512"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microsoft.com/office/2015/10/relationships/revisionInfo" Target="revisionInfo.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viewProps" Target="viewProps.xml"/><Relationship Id="rId8" Type="http://schemas.openxmlformats.org/officeDocument/2006/relationships/slide" Target="slides/slide5.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FDA5484-4E9F-422E-AF6A-C61EA88F7A81}" type="doc">
      <dgm:prSet loTypeId="urn:microsoft.com/office/officeart/2005/8/layout/chevron1" loCatId="process" qsTypeId="urn:microsoft.com/office/officeart/2005/8/quickstyle/simple1" qsCatId="simple" csTypeId="urn:microsoft.com/office/officeart/2005/8/colors/colorful5" csCatId="colorful" phldr="1"/>
      <dgm:spPr/>
    </dgm:pt>
    <dgm:pt modelId="{08C246BB-2985-4266-9013-AFBAC35AADD6}">
      <dgm:prSet phldrT="[Text]" custT="1"/>
      <dgm:spPr/>
      <dgm:t>
        <a:bodyPr/>
        <a:lstStyle/>
        <a:p>
          <a:r>
            <a:rPr lang="en-US" sz="1400" dirty="0"/>
            <a:t>Conditioning of TD24 &amp; algorithm</a:t>
          </a:r>
        </a:p>
      </dgm:t>
    </dgm:pt>
    <dgm:pt modelId="{A012EDFE-CF53-46AA-BDDF-4D8A5CBCEA11}" type="parTrans" cxnId="{AD0022D4-58AE-4E6D-AE62-F82B57F5F1AC}">
      <dgm:prSet/>
      <dgm:spPr/>
      <dgm:t>
        <a:bodyPr/>
        <a:lstStyle/>
        <a:p>
          <a:endParaRPr lang="en-US" sz="1400"/>
        </a:p>
      </dgm:t>
    </dgm:pt>
    <dgm:pt modelId="{7FD668FF-E2E1-4229-AB7E-5C672B8A36FC}" type="sibTrans" cxnId="{AD0022D4-58AE-4E6D-AE62-F82B57F5F1AC}">
      <dgm:prSet/>
      <dgm:spPr/>
      <dgm:t>
        <a:bodyPr/>
        <a:lstStyle/>
        <a:p>
          <a:endParaRPr lang="en-US" sz="1400"/>
        </a:p>
      </dgm:t>
    </dgm:pt>
    <dgm:pt modelId="{3664CCC0-9E29-FA43-A283-D0F89271DD78}">
      <dgm:prSet phldrT="[Text]" custT="1"/>
      <dgm:spPr/>
      <dgm:t>
        <a:bodyPr/>
        <a:lstStyle/>
        <a:p>
          <a:r>
            <a:rPr lang="en-US" sz="1400" dirty="0"/>
            <a:t>Design for applications</a:t>
          </a:r>
        </a:p>
      </dgm:t>
    </dgm:pt>
    <dgm:pt modelId="{23471E58-9295-084B-99E8-1AA3AE33C0A4}" type="parTrans" cxnId="{1B684DD3-9837-274F-A36E-3D6852C4B5B7}">
      <dgm:prSet/>
      <dgm:spPr/>
      <dgm:t>
        <a:bodyPr/>
        <a:lstStyle/>
        <a:p>
          <a:endParaRPr lang="en-GB" sz="1400"/>
        </a:p>
      </dgm:t>
    </dgm:pt>
    <dgm:pt modelId="{A94FCC3C-D2EF-9D4B-B31D-C4123987DC69}" type="sibTrans" cxnId="{1B684DD3-9837-274F-A36E-3D6852C4B5B7}">
      <dgm:prSet/>
      <dgm:spPr/>
      <dgm:t>
        <a:bodyPr/>
        <a:lstStyle/>
        <a:p>
          <a:endParaRPr lang="en-GB" sz="1400"/>
        </a:p>
      </dgm:t>
    </dgm:pt>
    <dgm:pt modelId="{314A96A5-AE91-D344-9A81-56CA55C77766}">
      <dgm:prSet phldrT="[Text]" custT="1"/>
      <dgm:spPr/>
      <dgm:t>
        <a:bodyPr/>
        <a:lstStyle/>
        <a:p>
          <a:r>
            <a:rPr lang="en-US" sz="1400" dirty="0"/>
            <a:t>Reconfigure to accelerating mode</a:t>
          </a:r>
        </a:p>
      </dgm:t>
    </dgm:pt>
    <dgm:pt modelId="{F94A1889-A385-B94A-AB62-86171ACD9E25}" type="parTrans" cxnId="{C27B478C-9522-AC44-9ECF-DAF30CBF5063}">
      <dgm:prSet/>
      <dgm:spPr/>
      <dgm:t>
        <a:bodyPr/>
        <a:lstStyle/>
        <a:p>
          <a:endParaRPr lang="en-GB" sz="1400"/>
        </a:p>
      </dgm:t>
    </dgm:pt>
    <dgm:pt modelId="{520C35ED-2F69-5346-92A1-9E2E333473B3}" type="sibTrans" cxnId="{C27B478C-9522-AC44-9ECF-DAF30CBF5063}">
      <dgm:prSet/>
      <dgm:spPr/>
      <dgm:t>
        <a:bodyPr/>
        <a:lstStyle/>
        <a:p>
          <a:endParaRPr lang="en-GB" sz="1400"/>
        </a:p>
      </dgm:t>
    </dgm:pt>
    <dgm:pt modelId="{E6E6C9CF-A673-D445-B973-E8AB21154192}">
      <dgm:prSet phldrT="[Text]" custT="1"/>
      <dgm:spPr/>
      <dgm:t>
        <a:bodyPr/>
        <a:lstStyle/>
        <a:p>
          <a:r>
            <a:rPr lang="en-US" sz="1400" dirty="0"/>
            <a:t>Rf pulses with beam</a:t>
          </a:r>
        </a:p>
      </dgm:t>
    </dgm:pt>
    <dgm:pt modelId="{F93E359D-85CE-8441-946E-86395E33E2B6}" type="parTrans" cxnId="{7A992427-74B3-0545-8AB5-CD1FB5167113}">
      <dgm:prSet/>
      <dgm:spPr/>
      <dgm:t>
        <a:bodyPr/>
        <a:lstStyle/>
        <a:p>
          <a:endParaRPr lang="en-GB" sz="1400"/>
        </a:p>
      </dgm:t>
    </dgm:pt>
    <dgm:pt modelId="{CD1B866F-D4D3-1242-8D50-063465E5B7A2}" type="sibTrans" cxnId="{7A992427-74B3-0545-8AB5-CD1FB5167113}">
      <dgm:prSet/>
      <dgm:spPr/>
      <dgm:t>
        <a:bodyPr/>
        <a:lstStyle/>
        <a:p>
          <a:endParaRPr lang="en-GB" sz="1400"/>
        </a:p>
      </dgm:t>
    </dgm:pt>
    <dgm:pt modelId="{EB9407CF-9A9A-9F41-A312-226798C615E5}" type="pres">
      <dgm:prSet presAssocID="{9FDA5484-4E9F-422E-AF6A-C61EA88F7A81}" presName="Name0" presStyleCnt="0">
        <dgm:presLayoutVars>
          <dgm:dir/>
          <dgm:animLvl val="lvl"/>
          <dgm:resizeHandles val="exact"/>
        </dgm:presLayoutVars>
      </dgm:prSet>
      <dgm:spPr/>
    </dgm:pt>
    <dgm:pt modelId="{5ECB4550-0866-A04B-9731-2D5FABAC1E2E}" type="pres">
      <dgm:prSet presAssocID="{08C246BB-2985-4266-9013-AFBAC35AADD6}" presName="parTxOnly" presStyleLbl="node1" presStyleIdx="0" presStyleCnt="4">
        <dgm:presLayoutVars>
          <dgm:chMax val="0"/>
          <dgm:chPref val="0"/>
          <dgm:bulletEnabled val="1"/>
        </dgm:presLayoutVars>
      </dgm:prSet>
      <dgm:spPr/>
    </dgm:pt>
    <dgm:pt modelId="{FCB371E7-2EA0-684F-AE8D-DAC6B862E55F}" type="pres">
      <dgm:prSet presAssocID="{7FD668FF-E2E1-4229-AB7E-5C672B8A36FC}" presName="parTxOnlySpace" presStyleCnt="0"/>
      <dgm:spPr/>
    </dgm:pt>
    <dgm:pt modelId="{A2082308-45C1-2F46-9724-8BBC12F3F566}" type="pres">
      <dgm:prSet presAssocID="{3664CCC0-9E29-FA43-A283-D0F89271DD78}" presName="parTxOnly" presStyleLbl="node1" presStyleIdx="1" presStyleCnt="4">
        <dgm:presLayoutVars>
          <dgm:chMax val="0"/>
          <dgm:chPref val="0"/>
          <dgm:bulletEnabled val="1"/>
        </dgm:presLayoutVars>
      </dgm:prSet>
      <dgm:spPr/>
    </dgm:pt>
    <dgm:pt modelId="{78A68FAC-5FD0-0546-B87C-CF79285EF2DD}" type="pres">
      <dgm:prSet presAssocID="{A94FCC3C-D2EF-9D4B-B31D-C4123987DC69}" presName="parTxOnlySpace" presStyleCnt="0"/>
      <dgm:spPr/>
    </dgm:pt>
    <dgm:pt modelId="{88948380-4BCC-F44C-B275-C2DEAF520765}" type="pres">
      <dgm:prSet presAssocID="{314A96A5-AE91-D344-9A81-56CA55C77766}" presName="parTxOnly" presStyleLbl="node1" presStyleIdx="2" presStyleCnt="4">
        <dgm:presLayoutVars>
          <dgm:chMax val="0"/>
          <dgm:chPref val="0"/>
          <dgm:bulletEnabled val="1"/>
        </dgm:presLayoutVars>
      </dgm:prSet>
      <dgm:spPr/>
    </dgm:pt>
    <dgm:pt modelId="{14800FCE-C122-BC40-8912-C4F4020C761C}" type="pres">
      <dgm:prSet presAssocID="{520C35ED-2F69-5346-92A1-9E2E333473B3}" presName="parTxOnlySpace" presStyleCnt="0"/>
      <dgm:spPr/>
    </dgm:pt>
    <dgm:pt modelId="{F92C7E8B-DC88-AC46-856B-FEE156145A99}" type="pres">
      <dgm:prSet presAssocID="{E6E6C9CF-A673-D445-B973-E8AB21154192}" presName="parTxOnly" presStyleLbl="node1" presStyleIdx="3" presStyleCnt="4">
        <dgm:presLayoutVars>
          <dgm:chMax val="0"/>
          <dgm:chPref val="0"/>
          <dgm:bulletEnabled val="1"/>
        </dgm:presLayoutVars>
      </dgm:prSet>
      <dgm:spPr/>
    </dgm:pt>
  </dgm:ptLst>
  <dgm:cxnLst>
    <dgm:cxn modelId="{7A992427-74B3-0545-8AB5-CD1FB5167113}" srcId="{9FDA5484-4E9F-422E-AF6A-C61EA88F7A81}" destId="{E6E6C9CF-A673-D445-B973-E8AB21154192}" srcOrd="3" destOrd="0" parTransId="{F93E359D-85CE-8441-946E-86395E33E2B6}" sibTransId="{CD1B866F-D4D3-1242-8D50-063465E5B7A2}"/>
    <dgm:cxn modelId="{9F45AD49-E238-DC41-AED1-AD875F5B3167}" type="presOf" srcId="{E6E6C9CF-A673-D445-B973-E8AB21154192}" destId="{F92C7E8B-DC88-AC46-856B-FEE156145A99}" srcOrd="0" destOrd="0" presId="urn:microsoft.com/office/officeart/2005/8/layout/chevron1"/>
    <dgm:cxn modelId="{8FF08179-CF2F-394F-A341-8314E6FD8AE8}" type="presOf" srcId="{3664CCC0-9E29-FA43-A283-D0F89271DD78}" destId="{A2082308-45C1-2F46-9724-8BBC12F3F566}" srcOrd="0" destOrd="0" presId="urn:microsoft.com/office/officeart/2005/8/layout/chevron1"/>
    <dgm:cxn modelId="{C27B478C-9522-AC44-9ECF-DAF30CBF5063}" srcId="{9FDA5484-4E9F-422E-AF6A-C61EA88F7A81}" destId="{314A96A5-AE91-D344-9A81-56CA55C77766}" srcOrd="2" destOrd="0" parTransId="{F94A1889-A385-B94A-AB62-86171ACD9E25}" sibTransId="{520C35ED-2F69-5346-92A1-9E2E333473B3}"/>
    <dgm:cxn modelId="{AE4E1994-E16A-8841-AFA5-59068F6F966C}" type="presOf" srcId="{08C246BB-2985-4266-9013-AFBAC35AADD6}" destId="{5ECB4550-0866-A04B-9731-2D5FABAC1E2E}" srcOrd="0" destOrd="0" presId="urn:microsoft.com/office/officeart/2005/8/layout/chevron1"/>
    <dgm:cxn modelId="{1145A3AF-32C4-4F4D-9C68-2420D8B2594A}" type="presOf" srcId="{9FDA5484-4E9F-422E-AF6A-C61EA88F7A81}" destId="{EB9407CF-9A9A-9F41-A312-226798C615E5}" srcOrd="0" destOrd="0" presId="urn:microsoft.com/office/officeart/2005/8/layout/chevron1"/>
    <dgm:cxn modelId="{1B684DD3-9837-274F-A36E-3D6852C4B5B7}" srcId="{9FDA5484-4E9F-422E-AF6A-C61EA88F7A81}" destId="{3664CCC0-9E29-FA43-A283-D0F89271DD78}" srcOrd="1" destOrd="0" parTransId="{23471E58-9295-084B-99E8-1AA3AE33C0A4}" sibTransId="{A94FCC3C-D2EF-9D4B-B31D-C4123987DC69}"/>
    <dgm:cxn modelId="{AD0022D4-58AE-4E6D-AE62-F82B57F5F1AC}" srcId="{9FDA5484-4E9F-422E-AF6A-C61EA88F7A81}" destId="{08C246BB-2985-4266-9013-AFBAC35AADD6}" srcOrd="0" destOrd="0" parTransId="{A012EDFE-CF53-46AA-BDDF-4D8A5CBCEA11}" sibTransId="{7FD668FF-E2E1-4229-AB7E-5C672B8A36FC}"/>
    <dgm:cxn modelId="{594E92DC-CA21-B840-A7AD-95EC8A35C0F4}" type="presOf" srcId="{314A96A5-AE91-D344-9A81-56CA55C77766}" destId="{88948380-4BCC-F44C-B275-C2DEAF520765}" srcOrd="0" destOrd="0" presId="urn:microsoft.com/office/officeart/2005/8/layout/chevron1"/>
    <dgm:cxn modelId="{31B5A230-2FD8-4942-82BD-E83963663F21}" type="presParOf" srcId="{EB9407CF-9A9A-9F41-A312-226798C615E5}" destId="{5ECB4550-0866-A04B-9731-2D5FABAC1E2E}" srcOrd="0" destOrd="0" presId="urn:microsoft.com/office/officeart/2005/8/layout/chevron1"/>
    <dgm:cxn modelId="{E4432BB8-8213-874E-9550-D8F1C6ECF45A}" type="presParOf" srcId="{EB9407CF-9A9A-9F41-A312-226798C615E5}" destId="{FCB371E7-2EA0-684F-AE8D-DAC6B862E55F}" srcOrd="1" destOrd="0" presId="urn:microsoft.com/office/officeart/2005/8/layout/chevron1"/>
    <dgm:cxn modelId="{629B9A34-7D77-224A-BC83-5C16F92291C6}" type="presParOf" srcId="{EB9407CF-9A9A-9F41-A312-226798C615E5}" destId="{A2082308-45C1-2F46-9724-8BBC12F3F566}" srcOrd="2" destOrd="0" presId="urn:microsoft.com/office/officeart/2005/8/layout/chevron1"/>
    <dgm:cxn modelId="{98C41C43-E780-AC47-989E-5DF89916311A}" type="presParOf" srcId="{EB9407CF-9A9A-9F41-A312-226798C615E5}" destId="{78A68FAC-5FD0-0546-B87C-CF79285EF2DD}" srcOrd="3" destOrd="0" presId="urn:microsoft.com/office/officeart/2005/8/layout/chevron1"/>
    <dgm:cxn modelId="{A3CCF62F-1803-F147-B8B2-EA528DEE6461}" type="presParOf" srcId="{EB9407CF-9A9A-9F41-A312-226798C615E5}" destId="{88948380-4BCC-F44C-B275-C2DEAF520765}" srcOrd="4" destOrd="0" presId="urn:microsoft.com/office/officeart/2005/8/layout/chevron1"/>
    <dgm:cxn modelId="{8A621498-C7A7-494D-A3DF-9E2228B28598}" type="presParOf" srcId="{EB9407CF-9A9A-9F41-A312-226798C615E5}" destId="{14800FCE-C122-BC40-8912-C4F4020C761C}" srcOrd="5" destOrd="0" presId="urn:microsoft.com/office/officeart/2005/8/layout/chevron1"/>
    <dgm:cxn modelId="{4391F33E-D747-6F4F-8B08-69B8D2682BC9}" type="presParOf" srcId="{EB9407CF-9A9A-9F41-A312-226798C615E5}" destId="{F92C7E8B-DC88-AC46-856B-FEE156145A99}" srcOrd="6" destOrd="0" presId="urn:microsoft.com/office/officeart/2005/8/layout/chevron1"/>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FDA5484-4E9F-422E-AF6A-C61EA88F7A81}" type="doc">
      <dgm:prSet loTypeId="urn:microsoft.com/office/officeart/2005/8/layout/chevron1" loCatId="process" qsTypeId="urn:microsoft.com/office/officeart/2005/8/quickstyle/simple1" qsCatId="simple" csTypeId="urn:microsoft.com/office/officeart/2005/8/colors/colorful1" csCatId="colorful" phldr="1"/>
      <dgm:spPr/>
    </dgm:pt>
    <dgm:pt modelId="{08C246BB-2985-4266-9013-AFBAC35AADD6}">
      <dgm:prSet phldrT="[Text]" custT="1"/>
      <dgm:spPr/>
      <dgm:t>
        <a:bodyPr/>
        <a:lstStyle/>
        <a:p>
          <a:r>
            <a:rPr lang="en-US" sz="1400" dirty="0"/>
            <a:t>Design &amp; simulation</a:t>
          </a:r>
        </a:p>
      </dgm:t>
    </dgm:pt>
    <dgm:pt modelId="{A012EDFE-CF53-46AA-BDDF-4D8A5CBCEA11}" type="parTrans" cxnId="{AD0022D4-58AE-4E6D-AE62-F82B57F5F1AC}">
      <dgm:prSet/>
      <dgm:spPr/>
      <dgm:t>
        <a:bodyPr/>
        <a:lstStyle/>
        <a:p>
          <a:endParaRPr lang="en-US" sz="1050"/>
        </a:p>
      </dgm:t>
    </dgm:pt>
    <dgm:pt modelId="{7FD668FF-E2E1-4229-AB7E-5C672B8A36FC}" type="sibTrans" cxnId="{AD0022D4-58AE-4E6D-AE62-F82B57F5F1AC}">
      <dgm:prSet/>
      <dgm:spPr/>
      <dgm:t>
        <a:bodyPr/>
        <a:lstStyle/>
        <a:p>
          <a:endParaRPr lang="en-US" sz="1050"/>
        </a:p>
      </dgm:t>
    </dgm:pt>
    <dgm:pt modelId="{3664CCC0-9E29-FA43-A283-D0F89271DD78}">
      <dgm:prSet phldrT="[Text]" custT="1"/>
      <dgm:spPr/>
      <dgm:t>
        <a:bodyPr/>
        <a:lstStyle/>
        <a:p>
          <a:r>
            <a:rPr lang="en-US" sz="1400" dirty="0"/>
            <a:t>Procurement of beamline</a:t>
          </a:r>
        </a:p>
      </dgm:t>
    </dgm:pt>
    <dgm:pt modelId="{23471E58-9295-084B-99E8-1AA3AE33C0A4}" type="parTrans" cxnId="{1B684DD3-9837-274F-A36E-3D6852C4B5B7}">
      <dgm:prSet/>
      <dgm:spPr/>
      <dgm:t>
        <a:bodyPr/>
        <a:lstStyle/>
        <a:p>
          <a:endParaRPr lang="en-GB" sz="1050"/>
        </a:p>
      </dgm:t>
    </dgm:pt>
    <dgm:pt modelId="{A94FCC3C-D2EF-9D4B-B31D-C4123987DC69}" type="sibTrans" cxnId="{1B684DD3-9837-274F-A36E-3D6852C4B5B7}">
      <dgm:prSet/>
      <dgm:spPr/>
      <dgm:t>
        <a:bodyPr/>
        <a:lstStyle/>
        <a:p>
          <a:endParaRPr lang="en-GB" sz="1050"/>
        </a:p>
      </dgm:t>
    </dgm:pt>
    <dgm:pt modelId="{D0761EFD-3F60-BE40-B37B-C7F9E6687219}">
      <dgm:prSet custT="1"/>
      <dgm:spPr/>
      <dgm:t>
        <a:bodyPr/>
        <a:lstStyle/>
        <a:p>
          <a:r>
            <a:rPr lang="en-GB" sz="1400" dirty="0"/>
            <a:t>Beamline commissioning</a:t>
          </a:r>
        </a:p>
      </dgm:t>
    </dgm:pt>
    <dgm:pt modelId="{3BB927B9-90CE-A04B-87A2-6B2D2F18D917}" type="parTrans" cxnId="{5CBBEDDA-66E9-1642-A91B-988D843AC753}">
      <dgm:prSet/>
      <dgm:spPr/>
      <dgm:t>
        <a:bodyPr/>
        <a:lstStyle/>
        <a:p>
          <a:endParaRPr lang="en-GB" sz="1600"/>
        </a:p>
      </dgm:t>
    </dgm:pt>
    <dgm:pt modelId="{107C32BD-2D77-3B40-A3D6-AFD504EF06A7}" type="sibTrans" cxnId="{5CBBEDDA-66E9-1642-A91B-988D843AC753}">
      <dgm:prSet/>
      <dgm:spPr/>
      <dgm:t>
        <a:bodyPr/>
        <a:lstStyle/>
        <a:p>
          <a:endParaRPr lang="en-GB" sz="1600"/>
        </a:p>
      </dgm:t>
    </dgm:pt>
    <dgm:pt modelId="{45A87E03-82E2-4E9F-AA7F-0B6B6150BC0D}" type="pres">
      <dgm:prSet presAssocID="{9FDA5484-4E9F-422E-AF6A-C61EA88F7A81}" presName="Name0" presStyleCnt="0">
        <dgm:presLayoutVars>
          <dgm:dir/>
          <dgm:animLvl val="lvl"/>
          <dgm:resizeHandles val="exact"/>
        </dgm:presLayoutVars>
      </dgm:prSet>
      <dgm:spPr/>
    </dgm:pt>
    <dgm:pt modelId="{3640FA2A-FA7C-429A-8328-1565890BE334}" type="pres">
      <dgm:prSet presAssocID="{08C246BB-2985-4266-9013-AFBAC35AADD6}" presName="parTxOnly" presStyleLbl="node1" presStyleIdx="0" presStyleCnt="3">
        <dgm:presLayoutVars>
          <dgm:chMax val="0"/>
          <dgm:chPref val="0"/>
          <dgm:bulletEnabled val="1"/>
        </dgm:presLayoutVars>
      </dgm:prSet>
      <dgm:spPr/>
    </dgm:pt>
    <dgm:pt modelId="{379CB242-10BE-6346-ADD9-64DD8900DE31}" type="pres">
      <dgm:prSet presAssocID="{7FD668FF-E2E1-4229-AB7E-5C672B8A36FC}" presName="parTxOnlySpace" presStyleCnt="0"/>
      <dgm:spPr/>
    </dgm:pt>
    <dgm:pt modelId="{70C27518-DD1D-2D45-AE94-47C88A137879}" type="pres">
      <dgm:prSet presAssocID="{3664CCC0-9E29-FA43-A283-D0F89271DD78}" presName="parTxOnly" presStyleLbl="node1" presStyleIdx="1" presStyleCnt="3">
        <dgm:presLayoutVars>
          <dgm:chMax val="0"/>
          <dgm:chPref val="0"/>
          <dgm:bulletEnabled val="1"/>
        </dgm:presLayoutVars>
      </dgm:prSet>
      <dgm:spPr/>
    </dgm:pt>
    <dgm:pt modelId="{31A67A69-EF64-9140-8B0F-A713B66D7C14}" type="pres">
      <dgm:prSet presAssocID="{A94FCC3C-D2EF-9D4B-B31D-C4123987DC69}" presName="parTxOnlySpace" presStyleCnt="0"/>
      <dgm:spPr/>
    </dgm:pt>
    <dgm:pt modelId="{B102C2DA-92F9-E042-A2E3-321BE5E7E63D}" type="pres">
      <dgm:prSet presAssocID="{D0761EFD-3F60-BE40-B37B-C7F9E6687219}" presName="parTxOnly" presStyleLbl="node1" presStyleIdx="2" presStyleCnt="3">
        <dgm:presLayoutVars>
          <dgm:chMax val="0"/>
          <dgm:chPref val="0"/>
          <dgm:bulletEnabled val="1"/>
        </dgm:presLayoutVars>
      </dgm:prSet>
      <dgm:spPr/>
    </dgm:pt>
  </dgm:ptLst>
  <dgm:cxnLst>
    <dgm:cxn modelId="{2AB94B0F-8C4D-4D96-AFBB-12D12AB26C4D}" type="presOf" srcId="{08C246BB-2985-4266-9013-AFBAC35AADD6}" destId="{3640FA2A-FA7C-429A-8328-1565890BE334}" srcOrd="0" destOrd="0" presId="urn:microsoft.com/office/officeart/2005/8/layout/chevron1"/>
    <dgm:cxn modelId="{9D33CE7F-3898-FA4B-A836-A67AC333FC4D}" type="presOf" srcId="{D0761EFD-3F60-BE40-B37B-C7F9E6687219}" destId="{B102C2DA-92F9-E042-A2E3-321BE5E7E63D}" srcOrd="0" destOrd="0" presId="urn:microsoft.com/office/officeart/2005/8/layout/chevron1"/>
    <dgm:cxn modelId="{A1233BAD-E7BC-45DA-A0D7-B2DABAD70F5B}" type="presOf" srcId="{9FDA5484-4E9F-422E-AF6A-C61EA88F7A81}" destId="{45A87E03-82E2-4E9F-AA7F-0B6B6150BC0D}" srcOrd="0" destOrd="0" presId="urn:microsoft.com/office/officeart/2005/8/layout/chevron1"/>
    <dgm:cxn modelId="{1B684DD3-9837-274F-A36E-3D6852C4B5B7}" srcId="{9FDA5484-4E9F-422E-AF6A-C61EA88F7A81}" destId="{3664CCC0-9E29-FA43-A283-D0F89271DD78}" srcOrd="1" destOrd="0" parTransId="{23471E58-9295-084B-99E8-1AA3AE33C0A4}" sibTransId="{A94FCC3C-D2EF-9D4B-B31D-C4123987DC69}"/>
    <dgm:cxn modelId="{AD0022D4-58AE-4E6D-AE62-F82B57F5F1AC}" srcId="{9FDA5484-4E9F-422E-AF6A-C61EA88F7A81}" destId="{08C246BB-2985-4266-9013-AFBAC35AADD6}" srcOrd="0" destOrd="0" parTransId="{A012EDFE-CF53-46AA-BDDF-4D8A5CBCEA11}" sibTransId="{7FD668FF-E2E1-4229-AB7E-5C672B8A36FC}"/>
    <dgm:cxn modelId="{5CBBEDDA-66E9-1642-A91B-988D843AC753}" srcId="{9FDA5484-4E9F-422E-AF6A-C61EA88F7A81}" destId="{D0761EFD-3F60-BE40-B37B-C7F9E6687219}" srcOrd="2" destOrd="0" parTransId="{3BB927B9-90CE-A04B-87A2-6B2D2F18D917}" sibTransId="{107C32BD-2D77-3B40-A3D6-AFD504EF06A7}"/>
    <dgm:cxn modelId="{6D3A7EEC-EBF1-F444-A355-3DF1A5665825}" type="presOf" srcId="{3664CCC0-9E29-FA43-A283-D0F89271DD78}" destId="{70C27518-DD1D-2D45-AE94-47C88A137879}" srcOrd="0" destOrd="0" presId="urn:microsoft.com/office/officeart/2005/8/layout/chevron1"/>
    <dgm:cxn modelId="{9E2171A6-1FDB-4326-AF21-A82DFE47CCED}" type="presParOf" srcId="{45A87E03-82E2-4E9F-AA7F-0B6B6150BC0D}" destId="{3640FA2A-FA7C-429A-8328-1565890BE334}" srcOrd="0" destOrd="0" presId="urn:microsoft.com/office/officeart/2005/8/layout/chevron1"/>
    <dgm:cxn modelId="{2598BB7E-6345-F745-A3D9-FC2F729E3788}" type="presParOf" srcId="{45A87E03-82E2-4E9F-AA7F-0B6B6150BC0D}" destId="{379CB242-10BE-6346-ADD9-64DD8900DE31}" srcOrd="1" destOrd="0" presId="urn:microsoft.com/office/officeart/2005/8/layout/chevron1"/>
    <dgm:cxn modelId="{0CFC96D9-C80D-2649-8CE9-2968BB319ED9}" type="presParOf" srcId="{45A87E03-82E2-4E9F-AA7F-0B6B6150BC0D}" destId="{70C27518-DD1D-2D45-AE94-47C88A137879}" srcOrd="2" destOrd="0" presId="urn:microsoft.com/office/officeart/2005/8/layout/chevron1"/>
    <dgm:cxn modelId="{D62CC38F-1550-6945-9733-C019AF5127A8}" type="presParOf" srcId="{45A87E03-82E2-4E9F-AA7F-0B6B6150BC0D}" destId="{31A67A69-EF64-9140-8B0F-A713B66D7C14}" srcOrd="3" destOrd="0" presId="urn:microsoft.com/office/officeart/2005/8/layout/chevron1"/>
    <dgm:cxn modelId="{30ED36CF-8915-4F4D-BC13-413C79575FEC}" type="presParOf" srcId="{45A87E03-82E2-4E9F-AA7F-0B6B6150BC0D}" destId="{B102C2DA-92F9-E042-A2E3-321BE5E7E63D}" srcOrd="4" destOrd="0" presId="urn:microsoft.com/office/officeart/2005/8/layout/chevron1"/>
  </dgm:cxnLst>
  <dgm:bg>
    <a:noFill/>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ECB4550-0866-A04B-9731-2D5FABAC1E2E}">
      <dsp:nvSpPr>
        <dsp:cNvPr id="0" name=""/>
        <dsp:cNvSpPr/>
      </dsp:nvSpPr>
      <dsp:spPr>
        <a:xfrm>
          <a:off x="3520" y="1624960"/>
          <a:ext cx="2049529" cy="819811"/>
        </a:xfrm>
        <a:prstGeom prst="chevron">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Conditioning of TD24 &amp; algorithm</a:t>
          </a:r>
        </a:p>
      </dsp:txBody>
      <dsp:txXfrm>
        <a:off x="413426" y="1624960"/>
        <a:ext cx="1229718" cy="819811"/>
      </dsp:txXfrm>
    </dsp:sp>
    <dsp:sp modelId="{A2082308-45C1-2F46-9724-8BBC12F3F566}">
      <dsp:nvSpPr>
        <dsp:cNvPr id="0" name=""/>
        <dsp:cNvSpPr/>
      </dsp:nvSpPr>
      <dsp:spPr>
        <a:xfrm>
          <a:off x="1848097" y="1624960"/>
          <a:ext cx="2049529" cy="819811"/>
        </a:xfrm>
        <a:prstGeom prst="chevron">
          <a:avLst/>
        </a:prstGeom>
        <a:solidFill>
          <a:schemeClr val="accent5">
            <a:hueOff val="-437484"/>
            <a:satOff val="-1243"/>
            <a:lumOff val="-274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Design for applications</a:t>
          </a:r>
        </a:p>
      </dsp:txBody>
      <dsp:txXfrm>
        <a:off x="2258003" y="1624960"/>
        <a:ext cx="1229718" cy="819811"/>
      </dsp:txXfrm>
    </dsp:sp>
    <dsp:sp modelId="{88948380-4BCC-F44C-B275-C2DEAF520765}">
      <dsp:nvSpPr>
        <dsp:cNvPr id="0" name=""/>
        <dsp:cNvSpPr/>
      </dsp:nvSpPr>
      <dsp:spPr>
        <a:xfrm>
          <a:off x="3692674" y="1624960"/>
          <a:ext cx="2049529" cy="819811"/>
        </a:xfrm>
        <a:prstGeom prst="chevron">
          <a:avLst/>
        </a:prstGeom>
        <a:solidFill>
          <a:schemeClr val="accent5">
            <a:hueOff val="-874969"/>
            <a:satOff val="-2487"/>
            <a:lumOff val="-549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Reconfigure to accelerating mode</a:t>
          </a:r>
        </a:p>
      </dsp:txBody>
      <dsp:txXfrm>
        <a:off x="4102580" y="1624960"/>
        <a:ext cx="1229718" cy="819811"/>
      </dsp:txXfrm>
    </dsp:sp>
    <dsp:sp modelId="{F92C7E8B-DC88-AC46-856B-FEE156145A99}">
      <dsp:nvSpPr>
        <dsp:cNvPr id="0" name=""/>
        <dsp:cNvSpPr/>
      </dsp:nvSpPr>
      <dsp:spPr>
        <a:xfrm>
          <a:off x="5537251" y="1624960"/>
          <a:ext cx="2049529" cy="819811"/>
        </a:xfrm>
        <a:prstGeom prst="chevron">
          <a:avLst/>
        </a:prstGeom>
        <a:solidFill>
          <a:schemeClr val="accent5">
            <a:hueOff val="-1312453"/>
            <a:satOff val="-3730"/>
            <a:lumOff val="-823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Rf pulses with beam</a:t>
          </a:r>
        </a:p>
      </dsp:txBody>
      <dsp:txXfrm>
        <a:off x="5947157" y="1624960"/>
        <a:ext cx="1229718" cy="81981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640FA2A-FA7C-429A-8328-1565890BE334}">
      <dsp:nvSpPr>
        <dsp:cNvPr id="0" name=""/>
        <dsp:cNvSpPr/>
      </dsp:nvSpPr>
      <dsp:spPr>
        <a:xfrm>
          <a:off x="1586" y="1238617"/>
          <a:ext cx="1933233" cy="773293"/>
        </a:xfrm>
        <a:prstGeom prst="chevron">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Design &amp; simulation</a:t>
          </a:r>
        </a:p>
      </dsp:txBody>
      <dsp:txXfrm>
        <a:off x="388233" y="1238617"/>
        <a:ext cx="1159940" cy="773293"/>
      </dsp:txXfrm>
    </dsp:sp>
    <dsp:sp modelId="{70C27518-DD1D-2D45-AE94-47C88A137879}">
      <dsp:nvSpPr>
        <dsp:cNvPr id="0" name=""/>
        <dsp:cNvSpPr/>
      </dsp:nvSpPr>
      <dsp:spPr>
        <a:xfrm>
          <a:off x="1741496" y="1238617"/>
          <a:ext cx="1933233" cy="773293"/>
        </a:xfrm>
        <a:prstGeom prst="chevron">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US" sz="1400" kern="1200" dirty="0"/>
            <a:t>Procurement of beamline</a:t>
          </a:r>
        </a:p>
      </dsp:txBody>
      <dsp:txXfrm>
        <a:off x="2128143" y="1238617"/>
        <a:ext cx="1159940" cy="773293"/>
      </dsp:txXfrm>
    </dsp:sp>
    <dsp:sp modelId="{B102C2DA-92F9-E042-A2E3-321BE5E7E63D}">
      <dsp:nvSpPr>
        <dsp:cNvPr id="0" name=""/>
        <dsp:cNvSpPr/>
      </dsp:nvSpPr>
      <dsp:spPr>
        <a:xfrm>
          <a:off x="3481406" y="1238617"/>
          <a:ext cx="1933233" cy="773293"/>
        </a:xfrm>
        <a:prstGeom prst="chevron">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6007" tIns="18669" rIns="18669" bIns="18669" numCol="1" spcCol="1270" anchor="ctr" anchorCtr="0">
          <a:noAutofit/>
        </a:bodyPr>
        <a:lstStyle/>
        <a:p>
          <a:pPr marL="0" lvl="0" indent="0" algn="ctr" defTabSz="622300">
            <a:lnSpc>
              <a:spcPct val="90000"/>
            </a:lnSpc>
            <a:spcBef>
              <a:spcPct val="0"/>
            </a:spcBef>
            <a:spcAft>
              <a:spcPct val="35000"/>
            </a:spcAft>
            <a:buNone/>
          </a:pPr>
          <a:r>
            <a:rPr lang="en-GB" sz="1400" kern="1200" dirty="0"/>
            <a:t>Beamline commissioning</a:t>
          </a:r>
        </a:p>
      </dsp:txBody>
      <dsp:txXfrm>
        <a:off x="3868053" y="1238617"/>
        <a:ext cx="1159940" cy="773293"/>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C67105-9DC8-CC41-A4AA-D57A8CA3EEF1}" type="datetimeFigureOut">
              <a:rPr lang="en-GB" smtClean="0"/>
              <a:t>26/09/2022</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6827116-EDE7-B14E-AC3A-7BC97F04C9A6}" type="slidenum">
              <a:rPr lang="en-GB" smtClean="0"/>
              <a:t>‹#›</a:t>
            </a:fld>
            <a:endParaRPr lang="en-GB"/>
          </a:p>
        </p:txBody>
      </p:sp>
    </p:spTree>
    <p:extLst>
      <p:ext uri="{BB962C8B-B14F-4D97-AF65-F5344CB8AC3E}">
        <p14:creationId xmlns:p14="http://schemas.microsoft.com/office/powerpoint/2010/main" val="167629983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0</a:t>
            </a:fld>
            <a:endParaRPr lang="en-AU"/>
          </a:p>
        </p:txBody>
      </p:sp>
    </p:spTree>
    <p:extLst>
      <p:ext uri="{BB962C8B-B14F-4D97-AF65-F5344CB8AC3E}">
        <p14:creationId xmlns:p14="http://schemas.microsoft.com/office/powerpoint/2010/main" val="9801255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Main Goal</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8CF4D3-124C-44C9-AE27-1A1134CF40C3}"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34908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6827116-EDE7-B14E-AC3A-7BC97F04C9A6}" type="slidenum">
              <a:rPr lang="en-GB" smtClean="0"/>
              <a:t>5</a:t>
            </a:fld>
            <a:endParaRPr lang="en-GB"/>
          </a:p>
        </p:txBody>
      </p:sp>
    </p:spTree>
    <p:extLst>
      <p:ext uri="{BB962C8B-B14F-4D97-AF65-F5344CB8AC3E}">
        <p14:creationId xmlns:p14="http://schemas.microsoft.com/office/powerpoint/2010/main" val="15071186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Disruptive</a:t>
            </a:r>
          </a:p>
        </p:txBody>
      </p:sp>
      <p:sp>
        <p:nvSpPr>
          <p:cNvPr id="4" name="Slide Number Placeholder 3"/>
          <p:cNvSpPr>
            <a:spLocks noGrp="1"/>
          </p:cNvSpPr>
          <p:nvPr>
            <p:ph type="sldNum" sz="quarter" idx="5"/>
          </p:nvPr>
        </p:nvSpPr>
        <p:spPr/>
        <p:txBody>
          <a:bodyPr/>
          <a:lstStyle/>
          <a:p>
            <a:fld id="{06827116-EDE7-B14E-AC3A-7BC97F04C9A6}" type="slidenum">
              <a:rPr lang="en-GB" smtClean="0"/>
              <a:t>7</a:t>
            </a:fld>
            <a:endParaRPr lang="en-GB"/>
          </a:p>
        </p:txBody>
      </p:sp>
    </p:spTree>
    <p:extLst>
      <p:ext uri="{BB962C8B-B14F-4D97-AF65-F5344CB8AC3E}">
        <p14:creationId xmlns:p14="http://schemas.microsoft.com/office/powerpoint/2010/main" val="4990776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6827116-EDE7-B14E-AC3A-7BC97F04C9A6}" type="slidenum">
              <a:rPr lang="en-GB" smtClean="0"/>
              <a:t>8</a:t>
            </a:fld>
            <a:endParaRPr lang="en-GB"/>
          </a:p>
        </p:txBody>
      </p:sp>
    </p:spTree>
    <p:extLst>
      <p:ext uri="{BB962C8B-B14F-4D97-AF65-F5344CB8AC3E}">
        <p14:creationId xmlns:p14="http://schemas.microsoft.com/office/powerpoint/2010/main" val="370805986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10</a:t>
            </a:fld>
            <a:endParaRPr lang="en-AU"/>
          </a:p>
        </p:txBody>
      </p:sp>
    </p:spTree>
    <p:extLst>
      <p:ext uri="{BB962C8B-B14F-4D97-AF65-F5344CB8AC3E}">
        <p14:creationId xmlns:p14="http://schemas.microsoft.com/office/powerpoint/2010/main" val="25661305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Figures:</a:t>
            </a:r>
          </a:p>
          <a:p>
            <a:r>
              <a:rPr lang="en-AU" b="1" dirty="0"/>
              <a:t>Layout</a:t>
            </a:r>
            <a:r>
              <a:rPr lang="en-AU" b="1" baseline="0" dirty="0"/>
              <a:t> Schematic:</a:t>
            </a:r>
            <a:r>
              <a:rPr lang="en-AU" b="0" baseline="0" dirty="0"/>
              <a:t> For our beamline, all energies will need to enter at a point, before dispersing out to a maximum at the centre, and returning to their initial positions by the end: this layout will allow for the large energy acceptance required.</a:t>
            </a:r>
          </a:p>
          <a:p>
            <a:endParaRPr lang="en-AU" b="0" baseline="0" dirty="0"/>
          </a:p>
          <a:p>
            <a:r>
              <a:rPr lang="en-AU" b="1" baseline="0" dirty="0"/>
              <a:t>Magnet Prototyping:</a:t>
            </a:r>
            <a:r>
              <a:rPr lang="en-AU" b="0" baseline="0" dirty="0"/>
              <a:t> Rapid, low cost magnet creation will allow our beamline to be modified to suit many experiments on a short timescale. We aim to be the first beamline using only commercially available magnet material – held in place by a custom 3D printed support structure - to control our beam. So far, we have successfully demonstrated that this will work, by building a simple example magnet and demonstrating that our predicted fields are achieved.</a:t>
            </a:r>
          </a:p>
          <a:p>
            <a:endParaRPr lang="en-AU" b="0" baseline="0" dirty="0"/>
          </a:p>
          <a:p>
            <a:r>
              <a:rPr lang="en-AU" b="1" baseline="0" dirty="0"/>
              <a:t>Beam Measurements: </a:t>
            </a:r>
            <a:r>
              <a:rPr lang="en-AU" b="0" baseline="0" dirty="0"/>
              <a:t>As part of the design process, we need a good idea of the beam distribution that we will need to transport. To measure the profile, we are using the D-PACE fibre scanner, which scrolls a thin wire across the beam to find the distribution. We can directly measure the current using the internal Pelletron diagnostics, which we have used to find and solve potential issues with how the beam intensity varies over time.</a:t>
            </a:r>
            <a:endParaRPr lang="en-AU" b="1" dirty="0"/>
          </a:p>
        </p:txBody>
      </p:sp>
      <p:sp>
        <p:nvSpPr>
          <p:cNvPr id="4" name="Slide Number Placeholder 3"/>
          <p:cNvSpPr>
            <a:spLocks noGrp="1"/>
          </p:cNvSpPr>
          <p:nvPr>
            <p:ph type="sldNum" sz="quarter" idx="10"/>
          </p:nvPr>
        </p:nvSpPr>
        <p:spPr/>
        <p:txBody>
          <a:bodyPr/>
          <a:lstStyle/>
          <a:p>
            <a:fld id="{566A0C48-77A8-4BA0-9B6D-95F638DD0B83}" type="slidenum">
              <a:rPr lang="en-GB" smtClean="0"/>
              <a:t>12</a:t>
            </a:fld>
            <a:endParaRPr lang="en-GB"/>
          </a:p>
        </p:txBody>
      </p:sp>
    </p:spTree>
    <p:extLst>
      <p:ext uri="{BB962C8B-B14F-4D97-AF65-F5344CB8AC3E}">
        <p14:creationId xmlns:p14="http://schemas.microsoft.com/office/powerpoint/2010/main" val="10033786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6827116-EDE7-B14E-AC3A-7BC97F04C9A6}" type="slidenum">
              <a:rPr lang="en-GB" smtClean="0"/>
              <a:t>13</a:t>
            </a:fld>
            <a:endParaRPr lang="en-GB"/>
          </a:p>
        </p:txBody>
      </p:sp>
    </p:spTree>
    <p:extLst>
      <p:ext uri="{BB962C8B-B14F-4D97-AF65-F5344CB8AC3E}">
        <p14:creationId xmlns:p14="http://schemas.microsoft.com/office/powerpoint/2010/main" val="205327607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0" baseline="0" dirty="0"/>
              <a:t>As part of the design process, we need a good idea of the beam distribution that we will need to transport. To measure the profile, we are using the D-PACE fibre scanner, which scrolls a thin scintillating fibre across the beam to find the distribution. We built and implemented a new slit-grid measurement system, and can also compare that to directly measuring the current using the internal </a:t>
            </a:r>
            <a:r>
              <a:rPr lang="en-AU" b="0" baseline="0" dirty="0" err="1"/>
              <a:t>Pelletron</a:t>
            </a:r>
            <a:r>
              <a:rPr lang="en-AU" b="0" baseline="0" dirty="0"/>
              <a:t> diagnostics, which we have used to find and solve potential issues with how the beam intensity varies over time.</a:t>
            </a:r>
            <a:endParaRPr lang="en-US" dirty="0"/>
          </a:p>
        </p:txBody>
      </p:sp>
      <p:sp>
        <p:nvSpPr>
          <p:cNvPr id="4" name="Slide Number Placeholder 3"/>
          <p:cNvSpPr>
            <a:spLocks noGrp="1"/>
          </p:cNvSpPr>
          <p:nvPr>
            <p:ph type="sldNum" sz="quarter" idx="5"/>
          </p:nvPr>
        </p:nvSpPr>
        <p:spPr/>
        <p:txBody>
          <a:bodyPr/>
          <a:lstStyle/>
          <a:p>
            <a:fld id="{06827116-EDE7-B14E-AC3A-7BC97F04C9A6}" type="slidenum">
              <a:rPr lang="en-GB" smtClean="0"/>
              <a:t>14</a:t>
            </a:fld>
            <a:endParaRPr lang="en-GB"/>
          </a:p>
        </p:txBody>
      </p:sp>
    </p:spTree>
    <p:extLst>
      <p:ext uri="{BB962C8B-B14F-4D97-AF65-F5344CB8AC3E}">
        <p14:creationId xmlns:p14="http://schemas.microsoft.com/office/powerpoint/2010/main" val="9419085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2E4B725-2203-4ED2-9256-A661C18EFA60}" type="slidenum">
              <a:rPr lang="en-AU" smtClean="0"/>
              <a:t>19</a:t>
            </a:fld>
            <a:endParaRPr lang="en-AU"/>
          </a:p>
        </p:txBody>
      </p:sp>
    </p:spTree>
    <p:extLst>
      <p:ext uri="{BB962C8B-B14F-4D97-AF65-F5344CB8AC3E}">
        <p14:creationId xmlns:p14="http://schemas.microsoft.com/office/powerpoint/2010/main" val="133498309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36098267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1D0C2A72-73F0-F340-B1EF-AA31FD58E94F}" type="slidenum">
              <a:rPr lang="en-GB" smtClean="0"/>
              <a:t>‹#›</a:t>
            </a:fld>
            <a:endParaRPr lang="en-GB"/>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738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1D0C2A72-73F0-F340-B1EF-AA31FD58E94F}" type="slidenum">
              <a:rPr lang="en-GB" smtClean="0"/>
              <a:t>‹#›</a:t>
            </a:fld>
            <a:endParaRPr lang="en-GB"/>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0964403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043637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GB"/>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GB"/>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AU" dirty="0"/>
          </a:p>
        </p:txBody>
      </p:sp>
    </p:spTree>
    <p:extLst>
      <p:ext uri="{BB962C8B-B14F-4D97-AF65-F5344CB8AC3E}">
        <p14:creationId xmlns:p14="http://schemas.microsoft.com/office/powerpoint/2010/main" val="17424556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GB"/>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A53750DF-9118-9540-8510-7C071A21ECA9}" type="datetime1">
              <a:rPr lang="en-AU" smtClean="0"/>
              <a:t>26/9/22</a:t>
            </a:fld>
            <a:endParaRPr lang="en-GB"/>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8294854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GB"/>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991777A1-9D63-5E4F-B23B-0AC9A0FD8751}" type="datetime1">
              <a:rPr lang="en-AU" smtClean="0"/>
              <a:t>26/9/22</a:t>
            </a:fld>
            <a:endParaRPr lang="en-GB"/>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21799241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GB"/>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B2E9E6F0-7F95-9940-AEC8-8BB64D7E996B}" type="datetime1">
              <a:rPr lang="en-AU" smtClean="0"/>
              <a:t>26/9/22</a:t>
            </a:fld>
            <a:endParaRPr lang="en-GB"/>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42121694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GB"/>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51937102-0975-8640-BC2D-9CA75E078620}" type="datetime1">
              <a:rPr lang="en-AU" smtClean="0"/>
              <a:t>26/9/22</a:t>
            </a:fld>
            <a:endParaRPr lang="en-GB"/>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36193818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GB"/>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38391062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42635108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31896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1D0C2A72-73F0-F340-B1EF-AA31FD58E94F}" type="slidenum">
              <a:rPr lang="en-GB" smtClean="0"/>
              <a:t>‹#›</a:t>
            </a:fld>
            <a:endParaRPr lang="en-GB"/>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GB"/>
              <a:t>Click to edit Master title style</a:t>
            </a:r>
            <a:endParaRPr lang="en-AU"/>
          </a:p>
        </p:txBody>
      </p:sp>
    </p:spTree>
    <p:extLst>
      <p:ext uri="{BB962C8B-B14F-4D97-AF65-F5344CB8AC3E}">
        <p14:creationId xmlns:p14="http://schemas.microsoft.com/office/powerpoint/2010/main" val="21251494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306011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047289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856161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2486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323655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26976384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612082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802613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970826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GB"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113702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08074643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3887780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06859448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0776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13597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6784327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72907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0176305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053562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65507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37701658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27305887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4358436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819316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0137310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0697282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8DDEE2-EA79-C244-866A-A288C5CCBEAC}"/>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C18E94C5-0F9E-D342-8569-130727038D6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E1B7725F-E129-BA4E-B764-8280F6C4F28F}"/>
              </a:ext>
            </a:extLst>
          </p:cNvPr>
          <p:cNvSpPr>
            <a:spLocks noGrp="1"/>
          </p:cNvSpPr>
          <p:nvPr>
            <p:ph type="dt" sz="half" idx="10"/>
          </p:nvPr>
        </p:nvSpPr>
        <p:spPr/>
        <p:txBody>
          <a:bodyPr/>
          <a:lstStyle/>
          <a:p>
            <a:fld id="{ED12661A-A5AB-E64F-B988-A5BA231DE5DC}" type="datetime1">
              <a:rPr lang="en-AU" smtClean="0"/>
              <a:t>26/9/22</a:t>
            </a:fld>
            <a:endParaRPr lang="en-GB"/>
          </a:p>
        </p:txBody>
      </p:sp>
      <p:sp>
        <p:nvSpPr>
          <p:cNvPr id="5" name="Footer Placeholder 4">
            <a:extLst>
              <a:ext uri="{FF2B5EF4-FFF2-40B4-BE49-F238E27FC236}">
                <a16:creationId xmlns:a16="http://schemas.microsoft.com/office/drawing/2014/main" id="{E3E9F13D-12A1-594A-A4C5-B2B8E019995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689BFC8-C2E4-F44D-9C0B-CB37D92127CC}"/>
              </a:ext>
            </a:extLst>
          </p:cNvPr>
          <p:cNvSpPr>
            <a:spLocks noGrp="1"/>
          </p:cNvSpPr>
          <p:nvPr>
            <p:ph type="sldNum" sz="quarter" idx="12"/>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394668364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GB"/>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40608ACD-11FF-264A-B0C9-C0ED730365D3}" type="datetime1">
              <a:rPr lang="en-AU" smtClean="0"/>
              <a:t>26/9/22</a:t>
            </a:fld>
            <a:endParaRPr lang="en-GB"/>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41922685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5EA7EF3-3E4E-704A-B12D-FB1C5C4EA1B2}" type="datetime1">
              <a:rPr lang="en-AU" noProof="0" smtClean="0"/>
              <a:t>26/9/22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3979485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AB35BA6E-7F78-2C42-A08A-D9E868F396DA}" type="datetime1">
              <a:rPr lang="en-AU" noProof="0" smtClean="0"/>
              <a:t>26/9/22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678394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8C3F4291-23EA-2444-B872-D802C2CD8C8C}" type="datetime1">
              <a:rPr lang="en-AU" noProof="0" smtClean="0"/>
              <a:t>26/9/22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4207420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670016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5BFC1F9D-2851-A143-BDC2-2B00DBE0B750}" type="datetime1">
              <a:rPr lang="en-AU" noProof="0" smtClean="0"/>
              <a:t>26/9/22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Tree>
    <p:extLst>
      <p:ext uri="{BB962C8B-B14F-4D97-AF65-F5344CB8AC3E}">
        <p14:creationId xmlns:p14="http://schemas.microsoft.com/office/powerpoint/2010/main" val="18583596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8390C969-328B-324A-A156-255B08FC12C4}" type="datetime1">
              <a:rPr lang="en-AU" noProof="0" smtClean="0"/>
              <a:t>26/9/22</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45616333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CACF38E7-B346-B44C-AEA4-BFBE0CF52B35}" type="datetime1">
              <a:rPr lang="en-AU" noProof="0" smtClean="0"/>
              <a:t>26/9/22</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3145647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2EE58E40-F9FC-9A4A-B823-EDBCF8E3FBE3}" type="datetime1">
              <a:rPr lang="en-AU" noProof="0" smtClean="0"/>
              <a:t>26/9/22</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44348888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3E647B96-D179-B245-95B1-760503B3F766}" type="datetime1">
              <a:rPr lang="en-AU" noProof="0" smtClean="0"/>
              <a:t>26/9/22</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2865301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GB"/>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GB"/>
              <a:t>Click icon to add picture</a:t>
            </a:r>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0B167884-937B-B94D-830E-7193A8E32FC5}" type="datetime1">
              <a:rPr lang="en-AU" noProof="0" smtClean="0"/>
              <a:t>26/9/22</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6181942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GB"/>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43046238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GB"/>
              <a:t>Click to edit Master title style</a:t>
            </a:r>
            <a:endParaRPr lang="en-AU"/>
          </a:p>
        </p:txBody>
      </p:sp>
    </p:spTree>
    <p:extLst>
      <p:ext uri="{BB962C8B-B14F-4D97-AF65-F5344CB8AC3E}">
        <p14:creationId xmlns:p14="http://schemas.microsoft.com/office/powerpoint/2010/main" val="12787199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nchor="ct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2BE7F01-0699-8745-A1CD-C0B0BD0293A0}" type="datetime1">
              <a:rPr lang="en-AU" smtClean="0"/>
              <a:t>26/9/22</a:t>
            </a:fld>
            <a:endParaRPr lang="en-GB"/>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a:xfrm>
            <a:off x="11218638" y="6438280"/>
            <a:ext cx="846000" cy="365125"/>
          </a:xfrm>
        </p:spPr>
        <p:txBody>
          <a:bodyPr/>
          <a:lstStyle/>
          <a:p>
            <a:fld id="{1D0C2A72-73F0-F340-B1EF-AA31FD58E94F}" type="slidenum">
              <a:rPr lang="en-GB" smtClean="0"/>
              <a:t>‹#›</a:t>
            </a:fld>
            <a:endParaRPr lang="en-GB"/>
          </a:p>
        </p:txBody>
      </p:sp>
    </p:spTree>
    <p:extLst>
      <p:ext uri="{BB962C8B-B14F-4D97-AF65-F5344CB8AC3E}">
        <p14:creationId xmlns:p14="http://schemas.microsoft.com/office/powerpoint/2010/main" val="11947134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D9112713-6D1D-DA4C-96A5-5FDB120B0E91}" type="datetime1">
              <a:rPr lang="en-AU" smtClean="0"/>
              <a:t>26/9/22</a:t>
            </a:fld>
            <a:endParaRPr lang="en-GB"/>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1D0C2A72-73F0-F340-B1EF-AA31FD58E94F}" type="slidenum">
              <a:rPr lang="en-GB" smtClean="0"/>
              <a:t>‹#›</a:t>
            </a:fld>
            <a:endParaRPr lang="en-GB"/>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40458771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6A0B563A-68C4-FC4D-A798-7F643920CF7A}" type="datetime1">
              <a:rPr lang="en-AU" smtClean="0"/>
              <a:t>26/9/22</a:t>
            </a:fld>
            <a:endParaRPr lang="en-GB"/>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1D0C2A72-73F0-F340-B1EF-AA31FD58E94F}" type="slidenum">
              <a:rPr lang="en-GB" smtClean="0"/>
              <a:t>‹#›</a:t>
            </a:fld>
            <a:endParaRPr lang="en-GB"/>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427499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39A2B26-80D7-ED46-9518-951EC60D6EAE}" type="datetime1">
              <a:rPr lang="en-AU" smtClean="0"/>
              <a:t>26/9/22</a:t>
            </a:fld>
            <a:endParaRPr lang="en-GB"/>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1D0C2A72-73F0-F340-B1EF-AA31FD58E94F}" type="slidenum">
              <a:rPr lang="en-GB" smtClean="0"/>
              <a:t>‹#›</a:t>
            </a:fld>
            <a:endParaRPr lang="en-GB"/>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Tree>
    <p:extLst>
      <p:ext uri="{BB962C8B-B14F-4D97-AF65-F5344CB8AC3E}">
        <p14:creationId xmlns:p14="http://schemas.microsoft.com/office/powerpoint/2010/main" val="21049502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slideLayout" Target="../slideLayouts/slideLayout46.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slideLayout" Target="../slideLayouts/slideLayout45.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28" Type="http://schemas.openxmlformats.org/officeDocument/2006/relationships/image" Target="../media/image1.png"/><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image" Target="../media/image1.png"/><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GB"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63741400-5688-1D4C-85FA-853462280DB1}" type="datetime1">
              <a:rPr lang="en-AU" smtClean="0"/>
              <a:t>26/9/22</a:t>
            </a:fld>
            <a:endParaRPr lang="en-GB"/>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1301765" y="6385382"/>
            <a:ext cx="846000" cy="365125"/>
          </a:xfrm>
          <a:prstGeom prst="rect">
            <a:avLst/>
          </a:prstGeom>
        </p:spPr>
        <p:txBody>
          <a:bodyPr vert="horz" lIns="91440" tIns="45720" rIns="0" bIns="45720" rtlCol="0" anchor="ctr"/>
          <a:lstStyle>
            <a:lvl1pPr algn="r">
              <a:defRPr sz="1200">
                <a:solidFill>
                  <a:schemeClr val="tx1"/>
                </a:solidFill>
              </a:defRPr>
            </a:lvl1pPr>
          </a:lstStyle>
          <a:p>
            <a:fld id="{1D0C2A72-73F0-F340-B1EF-AA31FD58E94F}" type="slidenum">
              <a:rPr lang="en-GB" smtClean="0"/>
              <a:t>‹#›</a:t>
            </a:fld>
            <a:endParaRPr lang="en-GB"/>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71852964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GB"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B7303E1B-4E08-C243-A23D-2ABDD3F4358E}" type="datetime1">
              <a:rPr lang="en-AU" noProof="0" smtClean="0"/>
              <a:t>26/9/22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28"/>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423227406"/>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 id="2147483704" r:id="rId22"/>
    <p:sldLayoutId id="2147483705" r:id="rId23"/>
    <p:sldLayoutId id="2147483706" r:id="rId24"/>
    <p:sldLayoutId id="2147483719" r:id="rId25"/>
    <p:sldLayoutId id="2147483720" r:id="rId26"/>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GB"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693F0EEF-4DA7-9440-B56F-4C2F928627C1}" type="datetime1">
              <a:rPr lang="en-AU" noProof="0" smtClean="0"/>
              <a:t>26/9/22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060997417"/>
      </p:ext>
    </p:extLst>
  </p:cSld>
  <p:clrMap bg1="lt1" tx1="dk1" bg2="lt2" tx2="dk2" accent1="accent1" accent2="accent2" accent3="accent3" accent4="accent4" accent5="accent5" accent6="accent6" hlink="hlink" folHlink="folHlink"/>
  <p:sldLayoutIdLst>
    <p:sldLayoutId id="2147483708" r:id="rId1"/>
    <p:sldLayoutId id="2147483709" r:id="rId2"/>
    <p:sldLayoutId id="2147483710" r:id="rId3"/>
    <p:sldLayoutId id="2147483711" r:id="rId4"/>
    <p:sldLayoutId id="2147483712" r:id="rId5"/>
    <p:sldLayoutId id="2147483713" r:id="rId6"/>
    <p:sldLayoutId id="2147483714" r:id="rId7"/>
    <p:sldLayoutId id="2147483715" r:id="rId8"/>
    <p:sldLayoutId id="2147483716" r:id="rId9"/>
    <p:sldLayoutId id="2147483717" r:id="rId10"/>
    <p:sldLayoutId id="2147483718"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5.xml"/><Relationship Id="rId1" Type="http://schemas.openxmlformats.org/officeDocument/2006/relationships/slideLayout" Target="../slideLayouts/slideLayout6.xml"/><Relationship Id="rId4" Type="http://schemas.openxmlformats.org/officeDocument/2006/relationships/image" Target="../media/image24.jpe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14.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notesSlide" Target="../notesSlides/notesSlide7.xml"/><Relationship Id="rId1" Type="http://schemas.openxmlformats.org/officeDocument/2006/relationships/slideLayout" Target="../slideLayouts/slideLayout6.xml"/><Relationship Id="rId6" Type="http://schemas.openxmlformats.org/officeDocument/2006/relationships/image" Target="../media/image32.jpeg"/><Relationship Id="rId5" Type="http://schemas.openxmlformats.org/officeDocument/2006/relationships/image" Target="../media/image31.png"/><Relationship Id="rId4" Type="http://schemas.openxmlformats.org/officeDocument/2006/relationships/image" Target="../media/image30.png"/></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emf"/><Relationship Id="rId1" Type="http://schemas.openxmlformats.org/officeDocument/2006/relationships/slideLayout" Target="../slideLayouts/slideLayout6.xml"/><Relationship Id="rId4" Type="http://schemas.openxmlformats.org/officeDocument/2006/relationships/image" Target="../media/image37.jpg"/></Relationships>
</file>

<file path=ppt/slides/_rels/slide1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3" Type="http://schemas.openxmlformats.org/officeDocument/2006/relationships/image" Target="../media/image40.emf"/><Relationship Id="rId2" Type="http://schemas.openxmlformats.org/officeDocument/2006/relationships/notesSlide" Target="../notesSlides/notesSlide9.xml"/><Relationship Id="rId1" Type="http://schemas.openxmlformats.org/officeDocument/2006/relationships/slideLayout" Target="../slideLayouts/slideLayout20.xml"/><Relationship Id="rId5" Type="http://schemas.openxmlformats.org/officeDocument/2006/relationships/image" Target="../media/image42.jpeg"/><Relationship Id="rId4" Type="http://schemas.openxmlformats.org/officeDocument/2006/relationships/image" Target="../media/image41.png"/></Relationships>
</file>

<file path=ppt/slides/_rels/slide21.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44.jpeg"/><Relationship Id="rId7" Type="http://schemas.openxmlformats.org/officeDocument/2006/relationships/image" Target="../media/image48.png"/><Relationship Id="rId2" Type="http://schemas.openxmlformats.org/officeDocument/2006/relationships/image" Target="../media/image43.png"/><Relationship Id="rId1" Type="http://schemas.openxmlformats.org/officeDocument/2006/relationships/slideLayout" Target="../slideLayouts/slideLayout20.xml"/><Relationship Id="rId6" Type="http://schemas.openxmlformats.org/officeDocument/2006/relationships/image" Target="../media/image47.jpeg"/><Relationship Id="rId5" Type="http://schemas.openxmlformats.org/officeDocument/2006/relationships/image" Target="../media/image46.jpeg"/><Relationship Id="rId10" Type="http://schemas.microsoft.com/office/2007/relationships/hdphoto" Target="../media/hdphoto2.wdp"/><Relationship Id="rId4" Type="http://schemas.openxmlformats.org/officeDocument/2006/relationships/image" Target="../media/image45.jpeg"/><Relationship Id="rId9" Type="http://schemas.openxmlformats.org/officeDocument/2006/relationships/image" Target="../media/image49.png"/></Relationships>
</file>

<file path=ppt/slides/_rels/slide22.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50.jpeg"/><Relationship Id="rId1" Type="http://schemas.openxmlformats.org/officeDocument/2006/relationships/slideLayout" Target="../slideLayouts/slideLayout16.xml"/><Relationship Id="rId4" Type="http://schemas.openxmlformats.org/officeDocument/2006/relationships/image" Target="../media/image52.png"/></Relationships>
</file>

<file path=ppt/slides/_rels/slide24.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png"/><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62FC2E14-24A9-4C48-BA13-A2E74B0AAD2F}"/>
              </a:ext>
            </a:extLst>
          </p:cNvPr>
          <p:cNvSpPr>
            <a:spLocks noGrp="1"/>
          </p:cNvSpPr>
          <p:nvPr>
            <p:ph type="subTitle" idx="1"/>
          </p:nvPr>
        </p:nvSpPr>
        <p:spPr>
          <a:xfrm>
            <a:off x="500062" y="2368968"/>
            <a:ext cx="5049057" cy="2120063"/>
          </a:xfrm>
        </p:spPr>
        <p:txBody>
          <a:bodyPr/>
          <a:lstStyle/>
          <a:p>
            <a:r>
              <a:rPr lang="en-AU" sz="3200" dirty="0"/>
              <a:t>TURBO</a:t>
            </a:r>
          </a:p>
          <a:p>
            <a:r>
              <a:rPr lang="en-AU" sz="2400" dirty="0"/>
              <a:t>Technology for Ultra Rapid Beam Optimisation</a:t>
            </a:r>
          </a:p>
        </p:txBody>
      </p:sp>
      <p:sp>
        <p:nvSpPr>
          <p:cNvPr id="5" name="Text Placeholder 4">
            <a:extLst>
              <a:ext uri="{FF2B5EF4-FFF2-40B4-BE49-F238E27FC236}">
                <a16:creationId xmlns:a16="http://schemas.microsoft.com/office/drawing/2014/main" id="{643A3A8E-36C3-446B-985E-CEB7C282636D}"/>
              </a:ext>
            </a:extLst>
          </p:cNvPr>
          <p:cNvSpPr>
            <a:spLocks noGrp="1"/>
          </p:cNvSpPr>
          <p:nvPr>
            <p:ph type="body" sz="quarter" idx="17"/>
          </p:nvPr>
        </p:nvSpPr>
        <p:spPr>
          <a:xfrm>
            <a:off x="500063" y="4489032"/>
            <a:ext cx="5919758" cy="1474314"/>
          </a:xfrm>
        </p:spPr>
        <p:txBody>
          <a:bodyPr>
            <a:noAutofit/>
          </a:bodyPr>
          <a:lstStyle/>
          <a:p>
            <a:r>
              <a:rPr lang="en-AU" sz="2000" dirty="0"/>
              <a:t>Dr. Suzie Sheehy</a:t>
            </a:r>
          </a:p>
          <a:p>
            <a:r>
              <a:rPr lang="en-US" sz="1800" dirty="0"/>
              <a:t>Senior Lecturer, University of Melbourne</a:t>
            </a:r>
          </a:p>
          <a:p>
            <a:r>
              <a:rPr lang="en-US" sz="1800" dirty="0"/>
              <a:t>Baker/ANSTO Fellow in Medical Accelerator Physics</a:t>
            </a:r>
          </a:p>
          <a:p>
            <a:r>
              <a:rPr lang="en-US" sz="1800" dirty="0" err="1"/>
              <a:t>suzie.sheehy@unimelb.edu.au</a:t>
            </a:r>
            <a:endParaRPr lang="en-US" sz="1800" dirty="0"/>
          </a:p>
          <a:p>
            <a:r>
              <a:rPr lang="en-AU" sz="1800" dirty="0"/>
              <a:t>@</a:t>
            </a:r>
            <a:r>
              <a:rPr lang="en-AU" sz="1800" dirty="0" err="1"/>
              <a:t>suziesheehy</a:t>
            </a:r>
            <a:endParaRPr lang="en-AU" sz="1800" dirty="0"/>
          </a:p>
          <a:p>
            <a:endParaRPr lang="en-AU" sz="1800" dirty="0"/>
          </a:p>
        </p:txBody>
      </p:sp>
      <p:sp>
        <p:nvSpPr>
          <p:cNvPr id="2" name="Slide Number Placeholder 1">
            <a:extLst>
              <a:ext uri="{FF2B5EF4-FFF2-40B4-BE49-F238E27FC236}">
                <a16:creationId xmlns:a16="http://schemas.microsoft.com/office/drawing/2014/main"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0</a:t>
            </a:fld>
            <a:endParaRPr lang="en-AU" noProof="0"/>
          </a:p>
        </p:txBody>
      </p:sp>
      <p:pic>
        <p:nvPicPr>
          <p:cNvPr id="10" name="Picture Placeholder 9">
            <a:extLst>
              <a:ext uri="{FF2B5EF4-FFF2-40B4-BE49-F238E27FC236}">
                <a16:creationId xmlns:a16="http://schemas.microsoft.com/office/drawing/2014/main" id="{E5355ED1-F893-EF4C-927B-C5464E8E665B}"/>
              </a:ext>
            </a:extLst>
          </p:cNvPr>
          <p:cNvPicPr>
            <a:picLocks noGrp="1" noChangeAspect="1"/>
          </p:cNvPicPr>
          <p:nvPr>
            <p:ph type="pic" sz="quarter" idx="13"/>
          </p:nvPr>
        </p:nvPicPr>
        <p:blipFill rotWithShape="1">
          <a:blip r:embed="rId3"/>
          <a:srcRect l="-1942" r="1942"/>
          <a:stretch/>
        </p:blipFill>
        <p:spPr>
          <a:xfrm>
            <a:off x="6787616" y="1453616"/>
            <a:ext cx="5404384" cy="5404384"/>
          </a:xfrm>
        </p:spPr>
      </p:pic>
      <p:sp>
        <p:nvSpPr>
          <p:cNvPr id="6" name="TextBox 5">
            <a:extLst>
              <a:ext uri="{FF2B5EF4-FFF2-40B4-BE49-F238E27FC236}">
                <a16:creationId xmlns:a16="http://schemas.microsoft.com/office/drawing/2014/main" id="{E67EC725-8D91-947B-2FBF-DE6581444107}"/>
              </a:ext>
            </a:extLst>
          </p:cNvPr>
          <p:cNvSpPr txBox="1"/>
          <p:nvPr/>
        </p:nvSpPr>
        <p:spPr>
          <a:xfrm>
            <a:off x="500061" y="4044164"/>
            <a:ext cx="6183442" cy="369332"/>
          </a:xfrm>
          <a:prstGeom prst="rect">
            <a:avLst/>
          </a:prstGeom>
          <a:noFill/>
        </p:spPr>
        <p:txBody>
          <a:bodyPr wrap="square">
            <a:spAutoFit/>
          </a:bodyPr>
          <a:lstStyle/>
          <a:p>
            <a:r>
              <a:rPr lang="en-GB" b="1" dirty="0">
                <a:solidFill>
                  <a:schemeClr val="bg1"/>
                </a:solidFill>
              </a:rPr>
              <a:t>Jacinta Yap</a:t>
            </a:r>
            <a:r>
              <a:rPr lang="en-GB" dirty="0">
                <a:solidFill>
                  <a:schemeClr val="bg1"/>
                </a:solidFill>
              </a:rPr>
              <a:t>, Adam Steinberg, Hannah Norman, Rob Appleby</a:t>
            </a:r>
          </a:p>
        </p:txBody>
      </p:sp>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814DFB-9B63-3236-D41D-0DB69580EDB4}"/>
              </a:ext>
            </a:extLst>
          </p:cNvPr>
          <p:cNvSpPr>
            <a:spLocks noGrp="1"/>
          </p:cNvSpPr>
          <p:nvPr>
            <p:ph type="title"/>
          </p:nvPr>
        </p:nvSpPr>
        <p:spPr/>
        <p:txBody>
          <a:bodyPr/>
          <a:lstStyle/>
          <a:p>
            <a:r>
              <a:rPr lang="en-GB" dirty="0"/>
              <a:t>Large energy acceptance (LEA) transport</a:t>
            </a:r>
          </a:p>
        </p:txBody>
      </p:sp>
      <p:pic>
        <p:nvPicPr>
          <p:cNvPr id="5" name="Content Placeholder 4" descr="Graphical user interface, application&#10;&#10;Description automatically generated">
            <a:extLst>
              <a:ext uri="{FF2B5EF4-FFF2-40B4-BE49-F238E27FC236}">
                <a16:creationId xmlns:a16="http://schemas.microsoft.com/office/drawing/2014/main" id="{C75606E4-97E8-F3FD-F0F9-C03A62BDCEB1}"/>
              </a:ext>
            </a:extLst>
          </p:cNvPr>
          <p:cNvPicPr>
            <a:picLocks noGrp="1" noChangeAspect="1"/>
          </p:cNvPicPr>
          <p:nvPr>
            <p:ph idx="1"/>
          </p:nvPr>
        </p:nvPicPr>
        <p:blipFill>
          <a:blip r:embed="rId2"/>
          <a:stretch>
            <a:fillRect/>
          </a:stretch>
        </p:blipFill>
        <p:spPr>
          <a:xfrm>
            <a:off x="3691486" y="1520062"/>
            <a:ext cx="8358011" cy="4698652"/>
          </a:xfrm>
          <a:ln w="19050">
            <a:solidFill>
              <a:srgbClr val="DE0AED"/>
            </a:solidFill>
          </a:ln>
        </p:spPr>
      </p:pic>
      <p:sp>
        <p:nvSpPr>
          <p:cNvPr id="6" name="TextBox 5">
            <a:extLst>
              <a:ext uri="{FF2B5EF4-FFF2-40B4-BE49-F238E27FC236}">
                <a16:creationId xmlns:a16="http://schemas.microsoft.com/office/drawing/2014/main" id="{9E6AEE26-2900-BE2F-8AA6-590E7ECEBAA4}"/>
              </a:ext>
            </a:extLst>
          </p:cNvPr>
          <p:cNvSpPr txBox="1"/>
          <p:nvPr/>
        </p:nvSpPr>
        <p:spPr>
          <a:xfrm>
            <a:off x="142503" y="2022728"/>
            <a:ext cx="3325092" cy="3139321"/>
          </a:xfrm>
          <a:prstGeom prst="rect">
            <a:avLst/>
          </a:prstGeom>
          <a:noFill/>
        </p:spPr>
        <p:txBody>
          <a:bodyPr wrap="square" rtlCol="0">
            <a:spAutoFit/>
          </a:bodyPr>
          <a:lstStyle/>
          <a:p>
            <a:pPr marL="285750" indent="-285750">
              <a:buFont typeface="Arial" panose="020B0604020202020204" pitchFamily="34" charset="0"/>
              <a:buChar char="•"/>
            </a:pPr>
            <a:r>
              <a:rPr lang="en-GB" dirty="0"/>
              <a:t>De-risk &amp; explore feasibility as a fixed-beamline solution for CPT delivery</a:t>
            </a:r>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r>
              <a:rPr lang="en-GB" dirty="0"/>
              <a:t>Lab opportunity for a demonstrator</a:t>
            </a:r>
          </a:p>
          <a:p>
            <a:pPr marL="742950" lvl="1" indent="-285750">
              <a:buFont typeface="Arial" panose="020B0604020202020204" pitchFamily="34" charset="0"/>
              <a:buChar char="•"/>
            </a:pPr>
            <a:r>
              <a:rPr lang="en-GB" dirty="0"/>
              <a:t>Pelletron accelerator</a:t>
            </a:r>
          </a:p>
          <a:p>
            <a:pPr marL="742950" lvl="1" indent="-285750">
              <a:buFont typeface="Arial" panose="020B0604020202020204" pitchFamily="34" charset="0"/>
              <a:buChar char="•"/>
            </a:pPr>
            <a:r>
              <a:rPr lang="en-AU" dirty="0"/>
              <a:t>Low energy (0.5-3.5 MeV) protons &amp; He </a:t>
            </a:r>
          </a:p>
          <a:p>
            <a:pPr marL="285750" indent="-285750">
              <a:buFont typeface="Arial" panose="020B0604020202020204" pitchFamily="34" charset="0"/>
              <a:buChar char="•"/>
            </a:pPr>
            <a:endParaRPr lang="en-GB" dirty="0"/>
          </a:p>
          <a:p>
            <a:endParaRPr lang="en-GB" dirty="0"/>
          </a:p>
        </p:txBody>
      </p:sp>
      <p:sp>
        <p:nvSpPr>
          <p:cNvPr id="8" name="Slide Number Placeholder 7">
            <a:extLst>
              <a:ext uri="{FF2B5EF4-FFF2-40B4-BE49-F238E27FC236}">
                <a16:creationId xmlns:a16="http://schemas.microsoft.com/office/drawing/2014/main" id="{66AB5D0B-A781-7896-EF8D-AAB1812C502B}"/>
              </a:ext>
            </a:extLst>
          </p:cNvPr>
          <p:cNvSpPr>
            <a:spLocks noGrp="1"/>
          </p:cNvSpPr>
          <p:nvPr>
            <p:ph type="sldNum" sz="quarter" idx="12"/>
          </p:nvPr>
        </p:nvSpPr>
        <p:spPr/>
        <p:txBody>
          <a:bodyPr/>
          <a:lstStyle/>
          <a:p>
            <a:fld id="{1D0C2A72-73F0-F340-B1EF-AA31FD58E94F}" type="slidenum">
              <a:rPr lang="en-GB" smtClean="0"/>
              <a:t>9</a:t>
            </a:fld>
            <a:endParaRPr lang="en-GB"/>
          </a:p>
        </p:txBody>
      </p:sp>
    </p:spTree>
    <p:extLst>
      <p:ext uri="{BB962C8B-B14F-4D97-AF65-F5344CB8AC3E}">
        <p14:creationId xmlns:p14="http://schemas.microsoft.com/office/powerpoint/2010/main" val="39469107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D51F6-56CF-864D-AD91-1DC01A9743BC}"/>
              </a:ext>
            </a:extLst>
          </p:cNvPr>
          <p:cNvSpPr>
            <a:spLocks noGrp="1"/>
          </p:cNvSpPr>
          <p:nvPr>
            <p:ph type="title"/>
          </p:nvPr>
        </p:nvSpPr>
        <p:spPr/>
        <p:txBody>
          <a:bodyPr/>
          <a:lstStyle/>
          <a:p>
            <a:r>
              <a:rPr lang="en-GB" sz="2800" dirty="0"/>
              <a:t>Project TURBO: </a:t>
            </a:r>
            <a:br>
              <a:rPr lang="en-GB" sz="2800" dirty="0"/>
            </a:br>
            <a:r>
              <a:rPr lang="en-AU" sz="2800" dirty="0"/>
              <a:t>Technology for Ultra Rapid Beam Operation</a:t>
            </a:r>
            <a:endParaRPr lang="en-GB" sz="2800" dirty="0"/>
          </a:p>
        </p:txBody>
      </p:sp>
      <p:sp>
        <p:nvSpPr>
          <p:cNvPr id="5" name="Rectangle 4">
            <a:extLst>
              <a:ext uri="{FF2B5EF4-FFF2-40B4-BE49-F238E27FC236}">
                <a16:creationId xmlns:a16="http://schemas.microsoft.com/office/drawing/2014/main" id="{80C78155-F67D-332D-FB9C-4B8C6A6ADCB7}"/>
              </a:ext>
            </a:extLst>
          </p:cNvPr>
          <p:cNvSpPr/>
          <p:nvPr/>
        </p:nvSpPr>
        <p:spPr>
          <a:xfrm>
            <a:off x="467235" y="1387709"/>
            <a:ext cx="10689984" cy="369332"/>
          </a:xfrm>
          <a:prstGeom prst="rect">
            <a:avLst/>
          </a:prstGeom>
          <a:ln>
            <a:solidFill>
              <a:srgbClr val="C00000"/>
            </a:solidFill>
          </a:ln>
        </p:spPr>
        <p:txBody>
          <a:bodyPr wrap="square">
            <a:spAutoFit/>
          </a:bodyPr>
          <a:lstStyle/>
          <a:p>
            <a:r>
              <a:rPr lang="en-GB" dirty="0"/>
              <a:t>CPT is dosimetrically superior and physical possibilities have not been reached: Cost &amp; technological limitations</a:t>
            </a:r>
            <a:endParaRPr lang="en-GB" b="1" dirty="0"/>
          </a:p>
        </p:txBody>
      </p:sp>
      <p:sp>
        <p:nvSpPr>
          <p:cNvPr id="6" name="Rectangle 5">
            <a:extLst>
              <a:ext uri="{FF2B5EF4-FFF2-40B4-BE49-F238E27FC236}">
                <a16:creationId xmlns:a16="http://schemas.microsoft.com/office/drawing/2014/main" id="{B2B8E4D4-B52C-D428-23E5-7CD55410693D}"/>
              </a:ext>
            </a:extLst>
          </p:cNvPr>
          <p:cNvSpPr/>
          <p:nvPr/>
        </p:nvSpPr>
        <p:spPr>
          <a:xfrm>
            <a:off x="7644182" y="121948"/>
            <a:ext cx="4338689" cy="615553"/>
          </a:xfrm>
          <a:prstGeom prst="rect">
            <a:avLst/>
          </a:prstGeom>
          <a:ln>
            <a:solidFill>
              <a:srgbClr val="C00000"/>
            </a:solidFill>
          </a:ln>
        </p:spPr>
        <p:txBody>
          <a:bodyPr wrap="square">
            <a:spAutoFit/>
          </a:bodyPr>
          <a:lstStyle/>
          <a:p>
            <a:r>
              <a:rPr lang="en-GB" b="1" dirty="0"/>
              <a:t>Goals</a:t>
            </a:r>
            <a:r>
              <a:rPr lang="en-GB" dirty="0"/>
              <a:t>: improved costs, availability, delivery </a:t>
            </a:r>
          </a:p>
          <a:p>
            <a:pPr marL="742950" lvl="1" indent="-285750">
              <a:buFont typeface="Arial" panose="020B0604020202020204" pitchFamily="34" charset="0"/>
              <a:buChar char="•"/>
            </a:pPr>
            <a:r>
              <a:rPr lang="en-GB" sz="1600" dirty="0"/>
              <a:t>Smaller, cheaper, better</a:t>
            </a:r>
          </a:p>
        </p:txBody>
      </p:sp>
      <p:pic>
        <p:nvPicPr>
          <p:cNvPr id="10" name="Picture 9">
            <a:extLst>
              <a:ext uri="{FF2B5EF4-FFF2-40B4-BE49-F238E27FC236}">
                <a16:creationId xmlns:a16="http://schemas.microsoft.com/office/drawing/2014/main" id="{707FBCD1-6672-A05C-653B-A3124C1668BE}"/>
              </a:ext>
            </a:extLst>
          </p:cNvPr>
          <p:cNvPicPr>
            <a:picLocks noChangeAspect="1"/>
          </p:cNvPicPr>
          <p:nvPr/>
        </p:nvPicPr>
        <p:blipFill rotWithShape="1">
          <a:blip r:embed="rId3">
            <a:extLst>
              <a:ext uri="{28A0092B-C50C-407E-A947-70E740481C1C}">
                <a14:useLocalDpi xmlns:a14="http://schemas.microsoft.com/office/drawing/2010/main"/>
              </a:ext>
            </a:extLst>
          </a:blip>
          <a:srcRect r="1509"/>
          <a:stretch/>
        </p:blipFill>
        <p:spPr>
          <a:xfrm>
            <a:off x="385941" y="3136566"/>
            <a:ext cx="6190824" cy="2533021"/>
          </a:xfrm>
          <a:prstGeom prst="rect">
            <a:avLst/>
          </a:prstGeom>
        </p:spPr>
      </p:pic>
      <p:sp>
        <p:nvSpPr>
          <p:cNvPr id="13" name="TextBox 12">
            <a:extLst>
              <a:ext uri="{FF2B5EF4-FFF2-40B4-BE49-F238E27FC236}">
                <a16:creationId xmlns:a16="http://schemas.microsoft.com/office/drawing/2014/main" id="{91B4D36F-5015-CCE1-1BE7-DD45E1C61FD1}"/>
              </a:ext>
            </a:extLst>
          </p:cNvPr>
          <p:cNvSpPr txBox="1"/>
          <p:nvPr/>
        </p:nvSpPr>
        <p:spPr>
          <a:xfrm>
            <a:off x="6768100" y="3259732"/>
            <a:ext cx="4726569" cy="2554545"/>
          </a:xfrm>
          <a:prstGeom prst="rect">
            <a:avLst/>
          </a:prstGeom>
          <a:noFill/>
        </p:spPr>
        <p:txBody>
          <a:bodyPr wrap="square">
            <a:spAutoFit/>
          </a:bodyPr>
          <a:lstStyle/>
          <a:p>
            <a:r>
              <a:rPr lang="en-AU" sz="1600" dirty="0"/>
              <a:t>TURBO BDS demonstrator for scaled-down conditions being developed, </a:t>
            </a:r>
            <a:r>
              <a:rPr lang="en-GB" sz="1600" dirty="0"/>
              <a:t>driven by clinical requirements:</a:t>
            </a:r>
          </a:p>
          <a:p>
            <a:pPr marL="342900" indent="-342900">
              <a:buFont typeface="Arial" panose="020B0604020202020204" pitchFamily="34" charset="0"/>
              <a:buChar char="•"/>
            </a:pPr>
            <a:r>
              <a:rPr lang="en-GB" sz="1600" dirty="0"/>
              <a:t>Beam characterisation &amp; simulation studies</a:t>
            </a:r>
          </a:p>
          <a:p>
            <a:pPr marL="342900" indent="-342900">
              <a:buFont typeface="Arial" panose="020B0604020202020204" pitchFamily="34" charset="0"/>
              <a:buChar char="•"/>
            </a:pPr>
            <a:r>
              <a:rPr lang="en-GB" sz="1600" dirty="0"/>
              <a:t>Complete beamline development: Diagnostics, magnets, degrader, control system, output platform(s)</a:t>
            </a:r>
          </a:p>
          <a:p>
            <a:pPr marL="342900" indent="-342900">
              <a:buFont typeface="Arial" panose="020B0604020202020204" pitchFamily="34" charset="0"/>
              <a:buChar char="•"/>
            </a:pPr>
            <a:r>
              <a:rPr lang="en-GB" sz="1600" dirty="0"/>
              <a:t>FFA arc optics: 3D printed permanent magnet Halbach arrays</a:t>
            </a:r>
          </a:p>
          <a:p>
            <a:pPr marL="342900" indent="-342900">
              <a:buFont typeface="Arial" panose="020B0604020202020204" pitchFamily="34" charset="0"/>
              <a:buChar char="•"/>
            </a:pPr>
            <a:r>
              <a:rPr lang="en-GB" sz="1600" dirty="0"/>
              <a:t>Electromagnets: Matching system, scanning magnets</a:t>
            </a:r>
          </a:p>
        </p:txBody>
      </p:sp>
      <p:sp>
        <p:nvSpPr>
          <p:cNvPr id="19" name="TextBox 18">
            <a:extLst>
              <a:ext uri="{FF2B5EF4-FFF2-40B4-BE49-F238E27FC236}">
                <a16:creationId xmlns:a16="http://schemas.microsoft.com/office/drawing/2014/main" id="{2E38872B-2CAC-493C-542D-6FC4DF2CC426}"/>
              </a:ext>
            </a:extLst>
          </p:cNvPr>
          <p:cNvSpPr txBox="1"/>
          <p:nvPr/>
        </p:nvSpPr>
        <p:spPr>
          <a:xfrm>
            <a:off x="1779229" y="1808593"/>
            <a:ext cx="9977742" cy="646331"/>
          </a:xfrm>
          <a:prstGeom prst="rect">
            <a:avLst/>
          </a:prstGeom>
          <a:noFill/>
        </p:spPr>
        <p:txBody>
          <a:bodyPr wrap="square">
            <a:spAutoFit/>
          </a:bodyPr>
          <a:lstStyle/>
          <a:p>
            <a:r>
              <a:rPr lang="en-GB" b="1" dirty="0">
                <a:highlight>
                  <a:srgbClr val="FFFF00"/>
                </a:highlight>
              </a:rPr>
              <a:t>Many emerging modalities... Improvements to BDS are necessary for the future needs of CPT</a:t>
            </a:r>
          </a:p>
          <a:p>
            <a:endParaRPr lang="en-GB" b="1" dirty="0">
              <a:highlight>
                <a:srgbClr val="FFFF00"/>
              </a:highlight>
            </a:endParaRPr>
          </a:p>
        </p:txBody>
      </p:sp>
      <p:sp>
        <p:nvSpPr>
          <p:cNvPr id="4" name="TextBox 3">
            <a:extLst>
              <a:ext uri="{FF2B5EF4-FFF2-40B4-BE49-F238E27FC236}">
                <a16:creationId xmlns:a16="http://schemas.microsoft.com/office/drawing/2014/main" id="{66034D35-074F-D062-362F-EE9F93FD40F3}"/>
              </a:ext>
            </a:extLst>
          </p:cNvPr>
          <p:cNvSpPr txBox="1"/>
          <p:nvPr/>
        </p:nvSpPr>
        <p:spPr>
          <a:xfrm>
            <a:off x="1335116" y="5444945"/>
            <a:ext cx="4890514" cy="369332"/>
          </a:xfrm>
          <a:prstGeom prst="rect">
            <a:avLst/>
          </a:prstGeom>
          <a:noFill/>
        </p:spPr>
        <p:txBody>
          <a:bodyPr wrap="square" rtlCol="0">
            <a:spAutoFit/>
          </a:bodyPr>
          <a:lstStyle/>
          <a:p>
            <a:r>
              <a:rPr lang="en-US" dirty="0">
                <a:solidFill>
                  <a:schemeClr val="bg1"/>
                </a:solidFill>
              </a:rPr>
              <a:t>Jacinta presenting at PTCOG</a:t>
            </a:r>
          </a:p>
        </p:txBody>
      </p:sp>
      <p:pic>
        <p:nvPicPr>
          <p:cNvPr id="3" name="Picture 2">
            <a:extLst>
              <a:ext uri="{FF2B5EF4-FFF2-40B4-BE49-F238E27FC236}">
                <a16:creationId xmlns:a16="http://schemas.microsoft.com/office/drawing/2014/main" id="{2091D823-7E3E-C326-6C53-A5A5DA9DE8FC}"/>
              </a:ext>
            </a:extLst>
          </p:cNvPr>
          <p:cNvPicPr>
            <a:picLocks noChangeAspect="1"/>
          </p:cNvPicPr>
          <p:nvPr/>
        </p:nvPicPr>
        <p:blipFill>
          <a:blip r:embed="rId4"/>
          <a:stretch>
            <a:fillRect/>
          </a:stretch>
        </p:blipFill>
        <p:spPr>
          <a:xfrm flipH="1">
            <a:off x="7342252" y="2426638"/>
            <a:ext cx="2964657" cy="3952876"/>
          </a:xfrm>
          <a:prstGeom prst="rect">
            <a:avLst/>
          </a:prstGeom>
        </p:spPr>
      </p:pic>
    </p:spTree>
    <p:extLst>
      <p:ext uri="{BB962C8B-B14F-4D97-AF65-F5344CB8AC3E}">
        <p14:creationId xmlns:p14="http://schemas.microsoft.com/office/powerpoint/2010/main" val="73045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4" fill="hold" nodeType="clickEffect">
                                  <p:stCondLst>
                                    <p:cond delay="0"/>
                                  </p:stCondLst>
                                  <p:childTnLst>
                                    <p:animEffect transition="out" filter="wipe(down)">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4" fill="hold" nodeType="clickEffect">
                                  <p:stCondLst>
                                    <p:cond delay="0"/>
                                  </p:stCondLst>
                                  <p:childTnLst>
                                    <p:animEffect transition="out" filter="wipe(down)">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9CD7E3-2D6A-0337-3041-625848D8EC63}"/>
              </a:ext>
            </a:extLst>
          </p:cNvPr>
          <p:cNvSpPr>
            <a:spLocks noGrp="1"/>
          </p:cNvSpPr>
          <p:nvPr>
            <p:ph type="title"/>
          </p:nvPr>
        </p:nvSpPr>
        <p:spPr/>
        <p:txBody>
          <a:bodyPr/>
          <a:lstStyle/>
          <a:p>
            <a:r>
              <a:rPr lang="en-GB" dirty="0"/>
              <a:t>Objectives</a:t>
            </a:r>
          </a:p>
        </p:txBody>
      </p:sp>
      <p:sp>
        <p:nvSpPr>
          <p:cNvPr id="3" name="Content Placeholder 2">
            <a:extLst>
              <a:ext uri="{FF2B5EF4-FFF2-40B4-BE49-F238E27FC236}">
                <a16:creationId xmlns:a16="http://schemas.microsoft.com/office/drawing/2014/main" id="{D5188AE5-1EF2-51BE-DEBD-8EA6F160B0AE}"/>
              </a:ext>
            </a:extLst>
          </p:cNvPr>
          <p:cNvSpPr>
            <a:spLocks noGrp="1"/>
          </p:cNvSpPr>
          <p:nvPr>
            <p:ph idx="1"/>
          </p:nvPr>
        </p:nvSpPr>
        <p:spPr>
          <a:xfrm>
            <a:off x="1663908" y="1532415"/>
            <a:ext cx="9697775" cy="4376944"/>
          </a:xfrm>
        </p:spPr>
        <p:txBody>
          <a:bodyPr/>
          <a:lstStyle/>
          <a:p>
            <a:r>
              <a:rPr lang="en-AU" dirty="0"/>
              <a:t>Development of a novel beam delivery system (BDS) for charged particle therapy (CPT) with an increased energy/momentum acceptance range enabling ‘TURBO 3D’ delivery.</a:t>
            </a:r>
          </a:p>
          <a:p>
            <a:pPr fontAlgn="base"/>
            <a:endParaRPr lang="en-AU" dirty="0"/>
          </a:p>
          <a:p>
            <a:pPr fontAlgn="base"/>
            <a:r>
              <a:rPr lang="en-AU" dirty="0"/>
              <a:t>1) World-first demonstration of hadron beams </a:t>
            </a:r>
            <a:r>
              <a:rPr lang="en-AU" b="1" dirty="0"/>
              <a:t>transported</a:t>
            </a:r>
            <a:r>
              <a:rPr lang="en-AU" dirty="0"/>
              <a:t> through linear non-scaling fixed-field alternating gradient (FFA) optics with a large energy acceptance (LEA)</a:t>
            </a:r>
          </a:p>
          <a:p>
            <a:pPr fontAlgn="base"/>
            <a:r>
              <a:rPr lang="en-AU" dirty="0"/>
              <a:t>2) Proof-of-concept </a:t>
            </a:r>
            <a:r>
              <a:rPr lang="en-AU" b="1" dirty="0"/>
              <a:t>measurements</a:t>
            </a:r>
            <a:r>
              <a:rPr lang="en-AU" dirty="0"/>
              <a:t> demonstrating key TURBO 3D delivery functionalities: rapid energy change and fast multi-dimensional scanning</a:t>
            </a:r>
          </a:p>
          <a:p>
            <a:pPr fontAlgn="base"/>
            <a:r>
              <a:rPr lang="en-AU" dirty="0"/>
              <a:t>3) Demonstrate potential </a:t>
            </a:r>
            <a:r>
              <a:rPr lang="en-AU" b="1" dirty="0"/>
              <a:t>clinical advantage </a:t>
            </a:r>
            <a:r>
              <a:rPr lang="en-AU" dirty="0"/>
              <a:t>of TURBO 3D - treatment planning studies</a:t>
            </a:r>
          </a:p>
          <a:p>
            <a:pPr fontAlgn="base"/>
            <a:r>
              <a:rPr lang="en-AU" dirty="0"/>
              <a:t>4) Outline the research and partnership strategy to </a:t>
            </a:r>
            <a:r>
              <a:rPr lang="en-AU" b="1" dirty="0"/>
              <a:t>full-scale clinical prototype</a:t>
            </a:r>
          </a:p>
          <a:p>
            <a:endParaRPr lang="en-GB" dirty="0"/>
          </a:p>
        </p:txBody>
      </p:sp>
      <p:sp>
        <p:nvSpPr>
          <p:cNvPr id="4" name="Slide Number Placeholder 3">
            <a:extLst>
              <a:ext uri="{FF2B5EF4-FFF2-40B4-BE49-F238E27FC236}">
                <a16:creationId xmlns:a16="http://schemas.microsoft.com/office/drawing/2014/main" id="{28CA1F53-6BCC-4BE5-FA6C-B4937441F91A}"/>
              </a:ext>
            </a:extLst>
          </p:cNvPr>
          <p:cNvSpPr>
            <a:spLocks noGrp="1"/>
          </p:cNvSpPr>
          <p:nvPr>
            <p:ph type="sldNum" sz="quarter" idx="12"/>
          </p:nvPr>
        </p:nvSpPr>
        <p:spPr/>
        <p:txBody>
          <a:bodyPr/>
          <a:lstStyle/>
          <a:p>
            <a:fld id="{1D0C2A72-73F0-F340-B1EF-AA31FD58E94F}" type="slidenum">
              <a:rPr lang="en-GB" smtClean="0"/>
              <a:t>11</a:t>
            </a:fld>
            <a:endParaRPr lang="en-GB"/>
          </a:p>
        </p:txBody>
      </p:sp>
      <p:sp>
        <p:nvSpPr>
          <p:cNvPr id="5" name="TextBox 4">
            <a:extLst>
              <a:ext uri="{FF2B5EF4-FFF2-40B4-BE49-F238E27FC236}">
                <a16:creationId xmlns:a16="http://schemas.microsoft.com/office/drawing/2014/main" id="{C6108551-69A6-191C-91FA-51B1FBE22531}"/>
              </a:ext>
            </a:extLst>
          </p:cNvPr>
          <p:cNvSpPr txBox="1"/>
          <p:nvPr/>
        </p:nvSpPr>
        <p:spPr>
          <a:xfrm>
            <a:off x="2604371" y="5619821"/>
            <a:ext cx="7944787" cy="369332"/>
          </a:xfrm>
          <a:prstGeom prst="rect">
            <a:avLst/>
          </a:prstGeom>
          <a:noFill/>
        </p:spPr>
        <p:txBody>
          <a:bodyPr wrap="square" rtlCol="0">
            <a:spAutoFit/>
          </a:bodyPr>
          <a:lstStyle/>
          <a:p>
            <a:r>
              <a:rPr lang="en-US" dirty="0">
                <a:highlight>
                  <a:srgbClr val="FFFF00"/>
                </a:highlight>
              </a:rPr>
              <a:t>We are open to collaboration on any or all of these elements</a:t>
            </a:r>
          </a:p>
        </p:txBody>
      </p:sp>
    </p:spTree>
    <p:extLst>
      <p:ext uri="{BB962C8B-B14F-4D97-AF65-F5344CB8AC3E}">
        <p14:creationId xmlns:p14="http://schemas.microsoft.com/office/powerpoint/2010/main" val="40065976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nip Single Corner Rectangle 7"/>
          <p:cNvSpPr/>
          <p:nvPr/>
        </p:nvSpPr>
        <p:spPr>
          <a:xfrm>
            <a:off x="835587" y="1363549"/>
            <a:ext cx="3186072" cy="637169"/>
          </a:xfrm>
          <a:prstGeom prst="snip1Rect">
            <a:avLst>
              <a:gd name="adj" fmla="val 22407"/>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extBox 8"/>
          <p:cNvSpPr txBox="1"/>
          <p:nvPr/>
        </p:nvSpPr>
        <p:spPr>
          <a:xfrm>
            <a:off x="847779" y="1363549"/>
            <a:ext cx="3186072" cy="461665"/>
          </a:xfrm>
          <a:prstGeom prst="rect">
            <a:avLst/>
          </a:prstGeom>
          <a:noFill/>
        </p:spPr>
        <p:txBody>
          <a:bodyPr wrap="square" rtlCol="0">
            <a:spAutoFit/>
          </a:bodyPr>
          <a:lstStyle/>
          <a:p>
            <a:r>
              <a:rPr lang="en-AU" sz="2400" b="1" dirty="0">
                <a:latin typeface="Arial" panose="020B0604020202020204" pitchFamily="34" charset="0"/>
                <a:cs typeface="Arial" panose="020B0604020202020204" pitchFamily="34" charset="0"/>
              </a:rPr>
              <a:t>Layout Schematic</a:t>
            </a:r>
            <a:endParaRPr lang="en-AU" sz="2400" b="1" i="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r>
              <a:rPr lang="en-AU" dirty="0">
                <a:cs typeface="Arial" panose="020B0604020202020204" pitchFamily="34" charset="0"/>
              </a:rPr>
              <a:t>TURBO Progress</a:t>
            </a:r>
            <a:endParaRPr lang="en-GB" dirty="0">
              <a:cs typeface="Arial" panose="020B0604020202020204" pitchFamily="34" charset="0"/>
            </a:endParaRPr>
          </a:p>
        </p:txBody>
      </p:sp>
      <p:pic>
        <p:nvPicPr>
          <p:cNvPr id="4" name="Picture 3"/>
          <p:cNvPicPr>
            <a:picLocks noChangeAspect="1"/>
          </p:cNvPicPr>
          <p:nvPr/>
        </p:nvPicPr>
        <p:blipFill rotWithShape="1">
          <a:blip r:embed="rId3">
            <a:extLst>
              <a:ext uri="{28A0092B-C50C-407E-A947-70E740481C1C}">
                <a14:useLocalDpi xmlns:a14="http://schemas.microsoft.com/office/drawing/2010/main"/>
              </a:ext>
            </a:extLst>
          </a:blip>
          <a:srcRect r="1733"/>
          <a:stretch/>
        </p:blipFill>
        <p:spPr>
          <a:xfrm>
            <a:off x="838200" y="1825214"/>
            <a:ext cx="5037573" cy="1457377"/>
          </a:xfrm>
          <a:prstGeom prst="rect">
            <a:avLst/>
          </a:prstGeom>
          <a:ln w="28575">
            <a:solidFill>
              <a:schemeClr val="tx1"/>
            </a:solidFill>
          </a:ln>
        </p:spPr>
      </p:pic>
      <p:sp>
        <p:nvSpPr>
          <p:cNvPr id="5" name="Snip Single Corner Rectangle 4"/>
          <p:cNvSpPr/>
          <p:nvPr/>
        </p:nvSpPr>
        <p:spPr>
          <a:xfrm>
            <a:off x="6316229" y="185370"/>
            <a:ext cx="3186072" cy="637169"/>
          </a:xfrm>
          <a:prstGeom prst="snip1Rect">
            <a:avLst>
              <a:gd name="adj" fmla="val 22407"/>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316229" y="898391"/>
            <a:ext cx="3777832" cy="2878349"/>
          </a:xfrm>
          <a:prstGeom prst="rect">
            <a:avLst/>
          </a:prstGeom>
          <a:ln w="28575">
            <a:solidFill>
              <a:schemeClr val="tx1"/>
            </a:solidFill>
          </a:ln>
        </p:spPr>
      </p:pic>
      <p:sp>
        <p:nvSpPr>
          <p:cNvPr id="7" name="TextBox 6"/>
          <p:cNvSpPr txBox="1"/>
          <p:nvPr/>
        </p:nvSpPr>
        <p:spPr>
          <a:xfrm>
            <a:off x="6328421" y="134401"/>
            <a:ext cx="3186072" cy="461665"/>
          </a:xfrm>
          <a:prstGeom prst="rect">
            <a:avLst/>
          </a:prstGeom>
          <a:noFill/>
        </p:spPr>
        <p:txBody>
          <a:bodyPr wrap="square" rtlCol="0">
            <a:spAutoFit/>
          </a:bodyPr>
          <a:lstStyle/>
          <a:p>
            <a:r>
              <a:rPr lang="en-AU" sz="2400" b="1" dirty="0">
                <a:latin typeface="Arial" panose="020B0604020202020204" pitchFamily="34" charset="0"/>
                <a:cs typeface="Arial" panose="020B0604020202020204" pitchFamily="34" charset="0"/>
              </a:rPr>
              <a:t>Magnet Prototyping</a:t>
            </a:r>
            <a:endParaRPr lang="en-AU" sz="2400" b="1" i="1" dirty="0">
              <a:latin typeface="Arial" panose="020B0604020202020204" pitchFamily="34" charset="0"/>
              <a:cs typeface="Arial" panose="020B0604020202020204" pitchFamily="34" charset="0"/>
            </a:endParaRPr>
          </a:p>
        </p:txBody>
      </p:sp>
      <p:sp>
        <p:nvSpPr>
          <p:cNvPr id="10" name="Snip Single Corner Rectangle 9"/>
          <p:cNvSpPr/>
          <p:nvPr/>
        </p:nvSpPr>
        <p:spPr>
          <a:xfrm>
            <a:off x="813816" y="3543326"/>
            <a:ext cx="3287414" cy="637169"/>
          </a:xfrm>
          <a:prstGeom prst="snip1Rect">
            <a:avLst>
              <a:gd name="adj" fmla="val 22407"/>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p:cNvSpPr txBox="1"/>
          <p:nvPr/>
        </p:nvSpPr>
        <p:spPr>
          <a:xfrm>
            <a:off x="826007" y="3543326"/>
            <a:ext cx="3275223" cy="461665"/>
          </a:xfrm>
          <a:prstGeom prst="rect">
            <a:avLst/>
          </a:prstGeom>
          <a:noFill/>
        </p:spPr>
        <p:txBody>
          <a:bodyPr wrap="square" rtlCol="0">
            <a:spAutoFit/>
          </a:bodyPr>
          <a:lstStyle/>
          <a:p>
            <a:r>
              <a:rPr lang="en-AU" sz="2400" b="1" dirty="0">
                <a:latin typeface="Arial" panose="020B0604020202020204" pitchFamily="34" charset="0"/>
                <a:cs typeface="Arial" panose="020B0604020202020204" pitchFamily="34" charset="0"/>
              </a:rPr>
              <a:t>Beam Measurements</a:t>
            </a:r>
            <a:endParaRPr lang="en-AU" sz="2400" b="1" i="1" dirty="0">
              <a:latin typeface="Arial" panose="020B0604020202020204" pitchFamily="34" charset="0"/>
              <a:cs typeface="Arial" panose="020B0604020202020204" pitchFamily="34" charset="0"/>
            </a:endParaRPr>
          </a:p>
        </p:txBody>
      </p:sp>
      <p:sp>
        <p:nvSpPr>
          <p:cNvPr id="14" name="Rectangle 13"/>
          <p:cNvSpPr/>
          <p:nvPr/>
        </p:nvSpPr>
        <p:spPr>
          <a:xfrm>
            <a:off x="813816" y="4004991"/>
            <a:ext cx="10372344" cy="2578717"/>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2" name="Picture 11"/>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927497" y="4381330"/>
            <a:ext cx="3258423" cy="2172283"/>
          </a:xfrm>
          <a:prstGeom prst="rect">
            <a:avLst/>
          </a:prstGeom>
          <a:ln w="28575">
            <a:noFill/>
          </a:ln>
        </p:spPr>
      </p:pic>
      <p:pic>
        <p:nvPicPr>
          <p:cNvPr id="13" name="Picture 12"/>
          <p:cNvPicPr>
            <a:picLocks noChangeAspect="1"/>
          </p:cNvPicPr>
          <p:nvPr/>
        </p:nvPicPr>
        <p:blipFill rotWithShape="1">
          <a:blip r:embed="rId6">
            <a:extLst>
              <a:ext uri="{28A0092B-C50C-407E-A947-70E740481C1C}">
                <a14:useLocalDpi xmlns:a14="http://schemas.microsoft.com/office/drawing/2010/main"/>
              </a:ext>
            </a:extLst>
          </a:blip>
          <a:srcRect/>
          <a:stretch/>
        </p:blipFill>
        <p:spPr>
          <a:xfrm>
            <a:off x="5225532" y="4445878"/>
            <a:ext cx="5829995" cy="2008110"/>
          </a:xfrm>
          <a:prstGeom prst="rect">
            <a:avLst/>
          </a:prstGeom>
        </p:spPr>
      </p:pic>
      <p:sp>
        <p:nvSpPr>
          <p:cNvPr id="15" name="TextBox 14"/>
          <p:cNvSpPr txBox="1"/>
          <p:nvPr/>
        </p:nvSpPr>
        <p:spPr>
          <a:xfrm>
            <a:off x="1706471" y="4080858"/>
            <a:ext cx="1700473" cy="400110"/>
          </a:xfrm>
          <a:prstGeom prst="rect">
            <a:avLst/>
          </a:prstGeom>
          <a:noFill/>
        </p:spPr>
        <p:txBody>
          <a:bodyPr wrap="square" rtlCol="0">
            <a:spAutoFit/>
          </a:bodyPr>
          <a:lstStyle/>
          <a:p>
            <a:pPr algn="ctr"/>
            <a:r>
              <a:rPr lang="en-AU" sz="2000" b="1" i="1" dirty="0">
                <a:latin typeface="Arial" panose="020B0604020202020204" pitchFamily="34" charset="0"/>
                <a:cs typeface="Arial" panose="020B0604020202020204" pitchFamily="34" charset="0"/>
              </a:rPr>
              <a:t>Profile</a:t>
            </a:r>
          </a:p>
        </p:txBody>
      </p:sp>
      <p:sp>
        <p:nvSpPr>
          <p:cNvPr id="16" name="TextBox 15"/>
          <p:cNvSpPr txBox="1"/>
          <p:nvPr/>
        </p:nvSpPr>
        <p:spPr>
          <a:xfrm>
            <a:off x="6967092" y="4099030"/>
            <a:ext cx="2570432" cy="400110"/>
          </a:xfrm>
          <a:prstGeom prst="rect">
            <a:avLst/>
          </a:prstGeom>
          <a:noFill/>
        </p:spPr>
        <p:txBody>
          <a:bodyPr wrap="square" rtlCol="0">
            <a:spAutoFit/>
          </a:bodyPr>
          <a:lstStyle/>
          <a:p>
            <a:pPr algn="ctr"/>
            <a:r>
              <a:rPr lang="en-AU" sz="2000" b="1" i="1" dirty="0" err="1">
                <a:latin typeface="Arial" panose="020B0604020202020204" pitchFamily="34" charset="0"/>
                <a:cs typeface="Arial" panose="020B0604020202020204" pitchFamily="34" charset="0"/>
              </a:rPr>
              <a:t>Pelletron</a:t>
            </a:r>
            <a:r>
              <a:rPr lang="en-AU" sz="2000" b="1" i="1" dirty="0">
                <a:latin typeface="Arial" panose="020B0604020202020204" pitchFamily="34" charset="0"/>
                <a:cs typeface="Arial" panose="020B0604020202020204" pitchFamily="34" charset="0"/>
              </a:rPr>
              <a:t> Current</a:t>
            </a:r>
          </a:p>
        </p:txBody>
      </p:sp>
      <p:cxnSp>
        <p:nvCxnSpPr>
          <p:cNvPr id="18" name="Straight Connector 17"/>
          <p:cNvCxnSpPr/>
          <p:nvPr/>
        </p:nvCxnSpPr>
        <p:spPr>
          <a:xfrm flipH="1">
            <a:off x="4880204" y="3993105"/>
            <a:ext cx="0" cy="2592000"/>
          </a:xfrm>
          <a:prstGeom prst="line">
            <a:avLst/>
          </a:prstGeom>
          <a:ln w="28575">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0701FE52-6994-04AE-B8B5-EAE30AB69404}"/>
              </a:ext>
            </a:extLst>
          </p:cNvPr>
          <p:cNvSpPr txBox="1"/>
          <p:nvPr/>
        </p:nvSpPr>
        <p:spPr>
          <a:xfrm>
            <a:off x="10293710" y="107493"/>
            <a:ext cx="1854055" cy="923330"/>
          </a:xfrm>
          <a:prstGeom prst="rect">
            <a:avLst/>
          </a:prstGeom>
          <a:noFill/>
        </p:spPr>
        <p:txBody>
          <a:bodyPr wrap="square" rtlCol="0">
            <a:spAutoFit/>
          </a:bodyPr>
          <a:lstStyle/>
          <a:p>
            <a:r>
              <a:rPr lang="en-US" dirty="0">
                <a:highlight>
                  <a:srgbClr val="FFFF00"/>
                </a:highlight>
              </a:rPr>
              <a:t>SEE ADAM STEINBERG’S TALK WEDS 11AM</a:t>
            </a:r>
          </a:p>
        </p:txBody>
      </p:sp>
    </p:spTree>
    <p:extLst>
      <p:ext uri="{BB962C8B-B14F-4D97-AF65-F5344CB8AC3E}">
        <p14:creationId xmlns:p14="http://schemas.microsoft.com/office/powerpoint/2010/main" val="37365786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6">
            <a:extLst>
              <a:ext uri="{FF2B5EF4-FFF2-40B4-BE49-F238E27FC236}">
                <a16:creationId xmlns:a16="http://schemas.microsoft.com/office/drawing/2014/main" id="{49DCFC72-9DE9-5CBF-7C8E-29488DFBAD66}"/>
              </a:ext>
            </a:extLst>
          </p:cNvPr>
          <p:cNvPicPr>
            <a:picLocks noChangeAspect="1"/>
          </p:cNvPicPr>
          <p:nvPr/>
        </p:nvPicPr>
        <p:blipFill>
          <a:blip r:embed="rId3"/>
          <a:stretch>
            <a:fillRect/>
          </a:stretch>
        </p:blipFill>
        <p:spPr>
          <a:xfrm>
            <a:off x="225164" y="1450145"/>
            <a:ext cx="8229601" cy="5202222"/>
          </a:xfrm>
          <a:prstGeom prst="rect">
            <a:avLst/>
          </a:prstGeom>
        </p:spPr>
      </p:pic>
      <p:sp>
        <p:nvSpPr>
          <p:cNvPr id="2" name="Title 1">
            <a:extLst>
              <a:ext uri="{FF2B5EF4-FFF2-40B4-BE49-F238E27FC236}">
                <a16:creationId xmlns:a16="http://schemas.microsoft.com/office/drawing/2014/main" id="{D2F5D08F-B150-C774-C25B-3A296A22CD6E}"/>
              </a:ext>
            </a:extLst>
          </p:cNvPr>
          <p:cNvSpPr>
            <a:spLocks noGrp="1"/>
          </p:cNvSpPr>
          <p:nvPr>
            <p:ph type="title"/>
          </p:nvPr>
        </p:nvSpPr>
        <p:spPr/>
        <p:txBody>
          <a:bodyPr/>
          <a:lstStyle/>
          <a:p>
            <a:r>
              <a:rPr lang="en-GB" dirty="0">
                <a:cs typeface="Arial" panose="020B0604020202020204" pitchFamily="34" charset="0"/>
              </a:rPr>
              <a:t>TURBO @ UniMelb</a:t>
            </a:r>
          </a:p>
        </p:txBody>
      </p:sp>
      <p:sp>
        <p:nvSpPr>
          <p:cNvPr id="3" name="Content Placeholder 2">
            <a:extLst>
              <a:ext uri="{FF2B5EF4-FFF2-40B4-BE49-F238E27FC236}">
                <a16:creationId xmlns:a16="http://schemas.microsoft.com/office/drawing/2014/main" id="{2B752FA3-99D6-7083-1BBB-A58BBB12CF5D}"/>
              </a:ext>
            </a:extLst>
          </p:cNvPr>
          <p:cNvSpPr>
            <a:spLocks noGrp="1"/>
          </p:cNvSpPr>
          <p:nvPr>
            <p:ph idx="1"/>
          </p:nvPr>
        </p:nvSpPr>
        <p:spPr>
          <a:xfrm>
            <a:off x="2477665" y="1209576"/>
            <a:ext cx="11408409" cy="2792408"/>
          </a:xfrm>
        </p:spPr>
        <p:txBody>
          <a:bodyPr/>
          <a:lstStyle/>
          <a:p>
            <a:pPr marL="342900" indent="-342900">
              <a:buFont typeface="Arial" panose="020B0604020202020204" pitchFamily="34" charset="0"/>
              <a:buChar char="•"/>
            </a:pPr>
            <a:r>
              <a:rPr lang="en-GB" sz="1800" dirty="0"/>
              <a:t>Beam characterisation studies: Pelletron beam input</a:t>
            </a:r>
          </a:p>
          <a:p>
            <a:pPr marL="342900" indent="-342900">
              <a:buFont typeface="Arial" panose="020B0604020202020204" pitchFamily="34" charset="0"/>
              <a:buChar char="•"/>
            </a:pPr>
            <a:r>
              <a:rPr lang="en-GB" sz="1800" dirty="0"/>
              <a:t>Simulation studies: beam dynamics &amp; particle tracking</a:t>
            </a:r>
          </a:p>
          <a:p>
            <a:pPr marL="558900" lvl="1" indent="-342900"/>
            <a:r>
              <a:rPr lang="en-GB" sz="1800" dirty="0"/>
              <a:t>End-to-end modelling</a:t>
            </a:r>
          </a:p>
          <a:p>
            <a:r>
              <a:rPr lang="en-GB" sz="1800" dirty="0"/>
              <a:t>Conceptual plans:</a:t>
            </a:r>
          </a:p>
          <a:p>
            <a:pPr marL="342900" indent="-342900">
              <a:buFont typeface="Arial" panose="020B0604020202020204" pitchFamily="34" charset="0"/>
              <a:buChar char="•"/>
            </a:pPr>
            <a:r>
              <a:rPr lang="en-GB" sz="1800" dirty="0"/>
              <a:t>Complete beamline: Diagnostics, magnets, degrader, control system, output platform(s)</a:t>
            </a:r>
          </a:p>
          <a:p>
            <a:pPr marL="558900" lvl="1" indent="-342900"/>
            <a:r>
              <a:rPr lang="en-GB" sz="1800" dirty="0"/>
              <a:t>FFA arc optics: 3D printed permanent magnet Halbach arrays</a:t>
            </a:r>
          </a:p>
          <a:p>
            <a:pPr marL="558900" lvl="1" indent="-342900"/>
            <a:r>
              <a:rPr lang="en-GB" sz="1800" dirty="0"/>
              <a:t>Electromagnets: Matching system, scanning magnets</a:t>
            </a:r>
          </a:p>
          <a:p>
            <a:pPr marL="558900" lvl="1" indent="-342900"/>
            <a:endParaRPr lang="en-GB" sz="1800" dirty="0"/>
          </a:p>
          <a:p>
            <a:pPr marL="558900" lvl="1" indent="-342900"/>
            <a:endParaRPr lang="en-GB" sz="1800" dirty="0"/>
          </a:p>
          <a:p>
            <a:pPr marL="342900" indent="-342900">
              <a:buFont typeface="Arial" panose="020B0604020202020204" pitchFamily="34" charset="0"/>
              <a:buChar char="•"/>
            </a:pPr>
            <a:endParaRPr lang="en-GB" sz="1800" dirty="0"/>
          </a:p>
        </p:txBody>
      </p:sp>
      <p:pic>
        <p:nvPicPr>
          <p:cNvPr id="14" name="Picture 13" descr="Shape, arrow&#10;&#10;Description automatically generated">
            <a:extLst>
              <a:ext uri="{FF2B5EF4-FFF2-40B4-BE49-F238E27FC236}">
                <a16:creationId xmlns:a16="http://schemas.microsoft.com/office/drawing/2014/main" id="{20CBB119-6C71-BB6F-3310-6A4AD0BDA1C1}"/>
              </a:ext>
            </a:extLst>
          </p:cNvPr>
          <p:cNvPicPr>
            <a:picLocks noChangeAspect="1"/>
          </p:cNvPicPr>
          <p:nvPr/>
        </p:nvPicPr>
        <p:blipFill rotWithShape="1">
          <a:blip r:embed="rId4"/>
          <a:srcRect l="4695" t="15325" r="39734" b="14539"/>
          <a:stretch/>
        </p:blipFill>
        <p:spPr>
          <a:xfrm>
            <a:off x="9362690" y="400589"/>
            <a:ext cx="2315427" cy="1617974"/>
          </a:xfrm>
          <a:prstGeom prst="rect">
            <a:avLst/>
          </a:prstGeom>
        </p:spPr>
      </p:pic>
      <p:pic>
        <p:nvPicPr>
          <p:cNvPr id="17" name="Picture 16">
            <a:extLst>
              <a:ext uri="{FF2B5EF4-FFF2-40B4-BE49-F238E27FC236}">
                <a16:creationId xmlns:a16="http://schemas.microsoft.com/office/drawing/2014/main" id="{500CE465-AE44-2379-D17B-7EC41DC24939}"/>
              </a:ext>
            </a:extLst>
          </p:cNvPr>
          <p:cNvPicPr>
            <a:picLocks noChangeAspect="1"/>
          </p:cNvPicPr>
          <p:nvPr/>
        </p:nvPicPr>
        <p:blipFill rotWithShape="1">
          <a:blip r:embed="rId5"/>
          <a:srcRect l="20169" t="13359" r="9849" b="53685"/>
          <a:stretch/>
        </p:blipFill>
        <p:spPr>
          <a:xfrm>
            <a:off x="9159472" y="3383122"/>
            <a:ext cx="2721862" cy="1336269"/>
          </a:xfrm>
          <a:prstGeom prst="rect">
            <a:avLst/>
          </a:prstGeom>
        </p:spPr>
      </p:pic>
      <p:pic>
        <p:nvPicPr>
          <p:cNvPr id="21" name="Picture 20" descr="A watch on a table&#10;&#10;Description automatically generated">
            <a:extLst>
              <a:ext uri="{FF2B5EF4-FFF2-40B4-BE49-F238E27FC236}">
                <a16:creationId xmlns:a16="http://schemas.microsoft.com/office/drawing/2014/main" id="{AEE83554-DFEE-77F0-F7B5-9CCF97C592D5}"/>
              </a:ext>
            </a:extLst>
          </p:cNvPr>
          <p:cNvPicPr>
            <a:picLocks noChangeAspect="1"/>
          </p:cNvPicPr>
          <p:nvPr/>
        </p:nvPicPr>
        <p:blipFill rotWithShape="1">
          <a:blip r:embed="rId6"/>
          <a:srcRect l="23101" t="11799" r="26707" b="18974"/>
          <a:stretch/>
        </p:blipFill>
        <p:spPr>
          <a:xfrm rot="16200000">
            <a:off x="9637592" y="4433192"/>
            <a:ext cx="1470345" cy="2704002"/>
          </a:xfrm>
          <a:prstGeom prst="rect">
            <a:avLst/>
          </a:prstGeom>
        </p:spPr>
      </p:pic>
      <p:sp>
        <p:nvSpPr>
          <p:cNvPr id="8" name="TextBox 7">
            <a:extLst>
              <a:ext uri="{FF2B5EF4-FFF2-40B4-BE49-F238E27FC236}">
                <a16:creationId xmlns:a16="http://schemas.microsoft.com/office/drawing/2014/main" id="{0A7AD993-5E9E-90B7-9066-EC2AA369EFD6}"/>
              </a:ext>
            </a:extLst>
          </p:cNvPr>
          <p:cNvSpPr txBox="1"/>
          <p:nvPr/>
        </p:nvSpPr>
        <p:spPr>
          <a:xfrm>
            <a:off x="4749310" y="3931572"/>
            <a:ext cx="3919100" cy="1477328"/>
          </a:xfrm>
          <a:prstGeom prst="rect">
            <a:avLst/>
          </a:prstGeom>
          <a:noFill/>
        </p:spPr>
        <p:txBody>
          <a:bodyPr wrap="square" rtlCol="0">
            <a:spAutoFit/>
          </a:bodyPr>
          <a:lstStyle/>
          <a:p>
            <a:r>
              <a:rPr lang="en-GB" u="sng" dirty="0"/>
              <a:t>Flexible output end station:</a:t>
            </a:r>
          </a:p>
          <a:p>
            <a:pPr marL="285750" indent="-285750">
              <a:buFont typeface="Arial" panose="020B0604020202020204" pitchFamily="34" charset="0"/>
              <a:buChar char="•"/>
            </a:pPr>
            <a:r>
              <a:rPr lang="en-GB" dirty="0"/>
              <a:t>Additional applications?</a:t>
            </a:r>
          </a:p>
          <a:p>
            <a:pPr marL="285750" indent="-285750">
              <a:buFont typeface="Arial" panose="020B0604020202020204" pitchFamily="34" charset="0"/>
              <a:buChar char="•"/>
            </a:pPr>
            <a:r>
              <a:rPr lang="en-GB" dirty="0"/>
              <a:t>Radiobiological, detector/diagnostics testing, rock-art scanning</a:t>
            </a:r>
          </a:p>
          <a:p>
            <a:pPr marL="285750" indent="-285750">
              <a:buFont typeface="Arial" panose="020B0604020202020204" pitchFamily="34" charset="0"/>
              <a:buChar char="•"/>
            </a:pPr>
            <a:endParaRPr lang="en-GB" dirty="0"/>
          </a:p>
        </p:txBody>
      </p:sp>
      <p:sp>
        <p:nvSpPr>
          <p:cNvPr id="9" name="Slide Number Placeholder 8">
            <a:extLst>
              <a:ext uri="{FF2B5EF4-FFF2-40B4-BE49-F238E27FC236}">
                <a16:creationId xmlns:a16="http://schemas.microsoft.com/office/drawing/2014/main" id="{3863CA4D-32FB-B73E-1F82-AB32B926113D}"/>
              </a:ext>
            </a:extLst>
          </p:cNvPr>
          <p:cNvSpPr>
            <a:spLocks noGrp="1"/>
          </p:cNvSpPr>
          <p:nvPr>
            <p:ph type="sldNum" sz="quarter" idx="12"/>
          </p:nvPr>
        </p:nvSpPr>
        <p:spPr/>
        <p:txBody>
          <a:bodyPr/>
          <a:lstStyle/>
          <a:p>
            <a:fld id="{1D0C2A72-73F0-F340-B1EF-AA31FD58E94F}" type="slidenum">
              <a:rPr lang="en-GB" smtClean="0"/>
              <a:t>13</a:t>
            </a:fld>
            <a:endParaRPr lang="en-GB"/>
          </a:p>
        </p:txBody>
      </p:sp>
    </p:spTree>
    <p:extLst>
      <p:ext uri="{BB962C8B-B14F-4D97-AF65-F5344CB8AC3E}">
        <p14:creationId xmlns:p14="http://schemas.microsoft.com/office/powerpoint/2010/main" val="18038005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627BBEA-821C-1A88-F83A-AE02A19283B0}"/>
              </a:ext>
            </a:extLst>
          </p:cNvPr>
          <p:cNvSpPr>
            <a:spLocks noGrp="1"/>
          </p:cNvSpPr>
          <p:nvPr>
            <p:ph type="sldNum" sz="quarter" idx="12"/>
          </p:nvPr>
        </p:nvSpPr>
        <p:spPr/>
        <p:txBody>
          <a:bodyPr/>
          <a:lstStyle/>
          <a:p>
            <a:fld id="{1D0C2A72-73F0-F340-B1EF-AA31FD58E94F}" type="slidenum">
              <a:rPr lang="en-GB" smtClean="0"/>
              <a:t>14</a:t>
            </a:fld>
            <a:endParaRPr lang="en-GB"/>
          </a:p>
        </p:txBody>
      </p:sp>
      <p:sp>
        <p:nvSpPr>
          <p:cNvPr id="3" name="Title 2">
            <a:extLst>
              <a:ext uri="{FF2B5EF4-FFF2-40B4-BE49-F238E27FC236}">
                <a16:creationId xmlns:a16="http://schemas.microsoft.com/office/drawing/2014/main" id="{B2F06D47-160B-2FFB-D2F2-8A2D7704C8CE}"/>
              </a:ext>
            </a:extLst>
          </p:cNvPr>
          <p:cNvSpPr>
            <a:spLocks noGrp="1"/>
          </p:cNvSpPr>
          <p:nvPr>
            <p:ph type="title"/>
          </p:nvPr>
        </p:nvSpPr>
        <p:spPr/>
        <p:txBody>
          <a:bodyPr/>
          <a:lstStyle/>
          <a:p>
            <a:r>
              <a:rPr lang="en-US" dirty="0"/>
              <a:t>Slid-Grid Measurement of </a:t>
            </a:r>
            <a:r>
              <a:rPr lang="en-US" dirty="0" err="1"/>
              <a:t>Pelletron</a:t>
            </a:r>
            <a:r>
              <a:rPr lang="en-US" dirty="0"/>
              <a:t> Beam</a:t>
            </a:r>
          </a:p>
        </p:txBody>
      </p:sp>
      <p:pic>
        <p:nvPicPr>
          <p:cNvPr id="5" name="Picture 4">
            <a:extLst>
              <a:ext uri="{FF2B5EF4-FFF2-40B4-BE49-F238E27FC236}">
                <a16:creationId xmlns:a16="http://schemas.microsoft.com/office/drawing/2014/main" id="{D40ABFC7-5B4A-1568-AFC6-F966D1137EAB}"/>
              </a:ext>
            </a:extLst>
          </p:cNvPr>
          <p:cNvPicPr>
            <a:picLocks noChangeAspect="1"/>
          </p:cNvPicPr>
          <p:nvPr/>
        </p:nvPicPr>
        <p:blipFill>
          <a:blip r:embed="rId3"/>
          <a:stretch>
            <a:fillRect/>
          </a:stretch>
        </p:blipFill>
        <p:spPr>
          <a:xfrm>
            <a:off x="2374900" y="1466984"/>
            <a:ext cx="7173834" cy="4933541"/>
          </a:xfrm>
          <a:prstGeom prst="rect">
            <a:avLst/>
          </a:prstGeom>
        </p:spPr>
      </p:pic>
    </p:spTree>
    <p:extLst>
      <p:ext uri="{BB962C8B-B14F-4D97-AF65-F5344CB8AC3E}">
        <p14:creationId xmlns:p14="http://schemas.microsoft.com/office/powerpoint/2010/main" val="8921234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EEF097-BE87-BD23-6C5D-F2B4A0D4BE12}"/>
              </a:ext>
            </a:extLst>
          </p:cNvPr>
          <p:cNvSpPr>
            <a:spLocks noGrp="1"/>
          </p:cNvSpPr>
          <p:nvPr>
            <p:ph type="title"/>
          </p:nvPr>
        </p:nvSpPr>
        <p:spPr/>
        <p:txBody>
          <a:bodyPr/>
          <a:lstStyle/>
          <a:p>
            <a:r>
              <a:rPr lang="en-GB" dirty="0"/>
              <a:t>Lots of avenues to be explored…</a:t>
            </a:r>
          </a:p>
        </p:txBody>
      </p:sp>
      <p:pic>
        <p:nvPicPr>
          <p:cNvPr id="5" name="Content Placeholder 4" descr="Graphical user interface, application&#10;&#10;Description automatically generated">
            <a:extLst>
              <a:ext uri="{FF2B5EF4-FFF2-40B4-BE49-F238E27FC236}">
                <a16:creationId xmlns:a16="http://schemas.microsoft.com/office/drawing/2014/main" id="{5AB49924-5101-E756-BF36-62E338611B6A}"/>
              </a:ext>
            </a:extLst>
          </p:cNvPr>
          <p:cNvPicPr>
            <a:picLocks noGrp="1" noChangeAspect="1"/>
          </p:cNvPicPr>
          <p:nvPr>
            <p:ph idx="1"/>
          </p:nvPr>
        </p:nvPicPr>
        <p:blipFill>
          <a:blip r:embed="rId2"/>
          <a:stretch>
            <a:fillRect/>
          </a:stretch>
        </p:blipFill>
        <p:spPr>
          <a:xfrm>
            <a:off x="1041800" y="1298261"/>
            <a:ext cx="9467863" cy="5322581"/>
          </a:xfrm>
          <a:ln w="19050">
            <a:solidFill>
              <a:srgbClr val="DE0AED"/>
            </a:solidFill>
          </a:ln>
        </p:spPr>
      </p:pic>
      <p:sp>
        <p:nvSpPr>
          <p:cNvPr id="7" name="Slide Number Placeholder 6">
            <a:extLst>
              <a:ext uri="{FF2B5EF4-FFF2-40B4-BE49-F238E27FC236}">
                <a16:creationId xmlns:a16="http://schemas.microsoft.com/office/drawing/2014/main" id="{05EDDB37-53AC-A807-4424-4912C74B97C2}"/>
              </a:ext>
            </a:extLst>
          </p:cNvPr>
          <p:cNvSpPr>
            <a:spLocks noGrp="1"/>
          </p:cNvSpPr>
          <p:nvPr>
            <p:ph type="sldNum" sz="quarter" idx="12"/>
          </p:nvPr>
        </p:nvSpPr>
        <p:spPr/>
        <p:txBody>
          <a:bodyPr/>
          <a:lstStyle/>
          <a:p>
            <a:fld id="{1D0C2A72-73F0-F340-B1EF-AA31FD58E94F}" type="slidenum">
              <a:rPr lang="en-GB" smtClean="0"/>
              <a:t>15</a:t>
            </a:fld>
            <a:endParaRPr lang="en-GB"/>
          </a:p>
        </p:txBody>
      </p:sp>
    </p:spTree>
    <p:extLst>
      <p:ext uri="{BB962C8B-B14F-4D97-AF65-F5344CB8AC3E}">
        <p14:creationId xmlns:p14="http://schemas.microsoft.com/office/powerpoint/2010/main" val="469236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945A018-D697-DD6C-79A9-BBF0D1116465}"/>
              </a:ext>
            </a:extLst>
          </p:cNvPr>
          <p:cNvPicPr>
            <a:picLocks noChangeAspect="1"/>
          </p:cNvPicPr>
          <p:nvPr/>
        </p:nvPicPr>
        <p:blipFill rotWithShape="1">
          <a:blip r:embed="rId2"/>
          <a:srcRect r="34457" b="15451"/>
          <a:stretch/>
        </p:blipFill>
        <p:spPr>
          <a:xfrm>
            <a:off x="88309" y="395066"/>
            <a:ext cx="7184666" cy="5213369"/>
          </a:xfrm>
          <a:prstGeom prst="rect">
            <a:avLst/>
          </a:prstGeom>
        </p:spPr>
      </p:pic>
      <p:sp>
        <p:nvSpPr>
          <p:cNvPr id="5" name="TextBox 4">
            <a:extLst>
              <a:ext uri="{FF2B5EF4-FFF2-40B4-BE49-F238E27FC236}">
                <a16:creationId xmlns:a16="http://schemas.microsoft.com/office/drawing/2014/main" id="{AD24C905-AED6-C5AC-F434-B7197B365DF9}"/>
              </a:ext>
            </a:extLst>
          </p:cNvPr>
          <p:cNvSpPr txBox="1"/>
          <p:nvPr/>
        </p:nvSpPr>
        <p:spPr>
          <a:xfrm>
            <a:off x="2074094" y="6195141"/>
            <a:ext cx="2726452" cy="369332"/>
          </a:xfrm>
          <a:prstGeom prst="rect">
            <a:avLst/>
          </a:prstGeom>
          <a:noFill/>
        </p:spPr>
        <p:txBody>
          <a:bodyPr wrap="none" rtlCol="0">
            <a:spAutoFit/>
          </a:bodyPr>
          <a:lstStyle/>
          <a:p>
            <a:r>
              <a:rPr lang="en-GB" b="1" dirty="0"/>
              <a:t>Slides courtesy: H Norman</a:t>
            </a:r>
          </a:p>
        </p:txBody>
      </p:sp>
      <p:pic>
        <p:nvPicPr>
          <p:cNvPr id="6" name="Picture 2" descr="Instruments | Free Full-Text | Superconducting Accelerator Magnets Based on  High-Temperature Superconducting Bi-2212 Round Wires | HTML">
            <a:extLst>
              <a:ext uri="{FF2B5EF4-FFF2-40B4-BE49-F238E27FC236}">
                <a16:creationId xmlns:a16="http://schemas.microsoft.com/office/drawing/2014/main" id="{D26B1299-1A3C-0A42-B5F9-769BA122C922}"/>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807362" y="2187013"/>
            <a:ext cx="4296329" cy="152306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C67D09B-5A86-7FB4-ED5F-F0D7B74F8B7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15844" y="4263407"/>
            <a:ext cx="3879367" cy="1552673"/>
          </a:xfrm>
          <a:prstGeom prst="rect">
            <a:avLst/>
          </a:prstGeom>
        </p:spPr>
      </p:pic>
      <p:sp>
        <p:nvSpPr>
          <p:cNvPr id="9" name="TextBox 8">
            <a:extLst>
              <a:ext uri="{FF2B5EF4-FFF2-40B4-BE49-F238E27FC236}">
                <a16:creationId xmlns:a16="http://schemas.microsoft.com/office/drawing/2014/main" id="{98094D2A-5DB0-48B9-E737-4CAA939551EF}"/>
              </a:ext>
            </a:extLst>
          </p:cNvPr>
          <p:cNvSpPr txBox="1"/>
          <p:nvPr/>
        </p:nvSpPr>
        <p:spPr>
          <a:xfrm>
            <a:off x="8863940" y="1451753"/>
            <a:ext cx="3031271" cy="666977"/>
          </a:xfrm>
          <a:prstGeom prst="rect">
            <a:avLst/>
          </a:prstGeom>
          <a:noFill/>
        </p:spPr>
        <p:txBody>
          <a:bodyPr wrap="square" rtlCol="0">
            <a:spAutoFit/>
          </a:bodyPr>
          <a:lstStyle/>
          <a:p>
            <a:r>
              <a:rPr lang="en-GB" sz="1867" i="1" dirty="0"/>
              <a:t>CCT Magnet Diagrams with windings and mandrel </a:t>
            </a:r>
          </a:p>
        </p:txBody>
      </p:sp>
      <p:sp>
        <p:nvSpPr>
          <p:cNvPr id="10" name="Slide Number Placeholder 9">
            <a:extLst>
              <a:ext uri="{FF2B5EF4-FFF2-40B4-BE49-F238E27FC236}">
                <a16:creationId xmlns:a16="http://schemas.microsoft.com/office/drawing/2014/main" id="{7F3E449A-B221-6E81-0EA1-B371807AAFF8}"/>
              </a:ext>
            </a:extLst>
          </p:cNvPr>
          <p:cNvSpPr>
            <a:spLocks noGrp="1"/>
          </p:cNvSpPr>
          <p:nvPr>
            <p:ph type="sldNum" sz="quarter" idx="12"/>
          </p:nvPr>
        </p:nvSpPr>
        <p:spPr/>
        <p:txBody>
          <a:bodyPr/>
          <a:lstStyle/>
          <a:p>
            <a:fld id="{1D0C2A72-73F0-F340-B1EF-AA31FD58E94F}" type="slidenum">
              <a:rPr lang="en-GB" smtClean="0"/>
              <a:t>16</a:t>
            </a:fld>
            <a:endParaRPr lang="en-GB"/>
          </a:p>
        </p:txBody>
      </p:sp>
      <p:sp>
        <p:nvSpPr>
          <p:cNvPr id="11" name="TextBox 10">
            <a:extLst>
              <a:ext uri="{FF2B5EF4-FFF2-40B4-BE49-F238E27FC236}">
                <a16:creationId xmlns:a16="http://schemas.microsoft.com/office/drawing/2014/main" id="{D5FBA3E1-1E85-66A1-AD13-5335AEEDF6D4}"/>
              </a:ext>
            </a:extLst>
          </p:cNvPr>
          <p:cNvSpPr txBox="1"/>
          <p:nvPr/>
        </p:nvSpPr>
        <p:spPr>
          <a:xfrm>
            <a:off x="7807362" y="621092"/>
            <a:ext cx="3591945" cy="369332"/>
          </a:xfrm>
          <a:prstGeom prst="rect">
            <a:avLst/>
          </a:prstGeom>
          <a:noFill/>
        </p:spPr>
        <p:txBody>
          <a:bodyPr wrap="none" rtlCol="0">
            <a:spAutoFit/>
          </a:bodyPr>
          <a:lstStyle/>
          <a:p>
            <a:r>
              <a:rPr lang="en-AU" dirty="0"/>
              <a:t>`Canted-Cosine-Theta (CCT) magnet’</a:t>
            </a:r>
            <a:endParaRPr lang="en-GB" dirty="0"/>
          </a:p>
        </p:txBody>
      </p:sp>
    </p:spTree>
    <p:extLst>
      <p:ext uri="{BB962C8B-B14F-4D97-AF65-F5344CB8AC3E}">
        <p14:creationId xmlns:p14="http://schemas.microsoft.com/office/powerpoint/2010/main" val="41629377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7778E4-17CE-B011-3393-846498D6D955}"/>
              </a:ext>
            </a:extLst>
          </p:cNvPr>
          <p:cNvSpPr>
            <a:spLocks noGrp="1"/>
          </p:cNvSpPr>
          <p:nvPr>
            <p:ph type="title"/>
          </p:nvPr>
        </p:nvSpPr>
        <p:spPr>
          <a:xfrm>
            <a:off x="1416471" y="306997"/>
            <a:ext cx="10296000" cy="887360"/>
          </a:xfrm>
        </p:spPr>
        <p:txBody>
          <a:bodyPr anchor="b">
            <a:normAutofit/>
          </a:bodyPr>
          <a:lstStyle/>
          <a:p>
            <a:r>
              <a:rPr lang="en-GB" dirty="0"/>
              <a:t>Scaling Up</a:t>
            </a:r>
          </a:p>
        </p:txBody>
      </p:sp>
      <p:sp>
        <p:nvSpPr>
          <p:cNvPr id="4" name="Content Placeholder 3">
            <a:extLst>
              <a:ext uri="{FF2B5EF4-FFF2-40B4-BE49-F238E27FC236}">
                <a16:creationId xmlns:a16="http://schemas.microsoft.com/office/drawing/2014/main" id="{08EFAA4D-9C00-ED5D-33B4-CBCA330FC495}"/>
              </a:ext>
            </a:extLst>
          </p:cNvPr>
          <p:cNvSpPr>
            <a:spLocks noGrp="1"/>
          </p:cNvSpPr>
          <p:nvPr>
            <p:ph idx="1"/>
          </p:nvPr>
        </p:nvSpPr>
        <p:spPr>
          <a:xfrm>
            <a:off x="153635" y="1447849"/>
            <a:ext cx="7130854" cy="4376944"/>
          </a:xfrm>
        </p:spPr>
        <p:txBody>
          <a:bodyPr vert="horz" lIns="91440" tIns="45720" rIns="91440" bIns="45720" rtlCol="0" anchor="t">
            <a:normAutofit fontScale="92500" lnSpcReduction="10000"/>
          </a:bodyPr>
          <a:lstStyle/>
          <a:p>
            <a:pPr marL="342900" indent="-342900">
              <a:buFont typeface="Wingdings" panose="020B0604020202020204" pitchFamily="34" charset="0"/>
              <a:buChar char="§"/>
            </a:pPr>
            <a:r>
              <a:rPr lang="en-GB" dirty="0"/>
              <a:t>Full-scale clinical beamline requires:</a:t>
            </a:r>
          </a:p>
          <a:p>
            <a:pPr marL="558900" lvl="1" indent="-342900">
              <a:buFont typeface="Wingdings" panose="020B0604020202020204" pitchFamily="34" charset="0"/>
              <a:buChar char="§"/>
            </a:pPr>
            <a:r>
              <a:rPr lang="en-GB" dirty="0"/>
              <a:t>Higher strength magnets (maximum field ~3.5 T)</a:t>
            </a:r>
          </a:p>
          <a:p>
            <a:pPr marL="558900" lvl="1" indent="-342900">
              <a:buFont typeface="Wingdings" panose="020B0604020202020204" pitchFamily="34" charset="0"/>
              <a:buChar char="§"/>
            </a:pPr>
            <a:r>
              <a:rPr lang="en-GB" dirty="0"/>
              <a:t>Good field quality </a:t>
            </a:r>
          </a:p>
          <a:p>
            <a:pPr marL="558900" lvl="1" indent="-342900">
              <a:buFont typeface="Wingdings" panose="020B0604020202020204" pitchFamily="34" charset="0"/>
              <a:buChar char="§"/>
            </a:pPr>
            <a:r>
              <a:rPr lang="en-GB" dirty="0"/>
              <a:t>Compactness </a:t>
            </a:r>
          </a:p>
          <a:p>
            <a:pPr lvl="1" indent="0">
              <a:buNone/>
            </a:pPr>
            <a:endParaRPr lang="en-GB" dirty="0"/>
          </a:p>
          <a:p>
            <a:pPr marL="342900" indent="-342900">
              <a:buFont typeface="Wingdings" panose="020B0604020202020204" pitchFamily="34" charset="0"/>
              <a:buChar char="§"/>
            </a:pPr>
            <a:r>
              <a:rPr lang="en-GB" dirty="0"/>
              <a:t>Curved Canted-cosine-theta (CCT) arrangement may be suitable:</a:t>
            </a:r>
            <a:endParaRPr lang="en-GB" dirty="0">
              <a:cs typeface="Calibri"/>
            </a:endParaRPr>
          </a:p>
          <a:p>
            <a:pPr marL="673100" lvl="1" indent="-457200">
              <a:buAutoNum type="arabicPeriod"/>
            </a:pPr>
            <a:r>
              <a:rPr lang="en-GB" dirty="0">
                <a:ea typeface="+mn-lt"/>
                <a:cs typeface="+mn-lt"/>
              </a:rPr>
              <a:t>Strong focusing</a:t>
            </a:r>
          </a:p>
          <a:p>
            <a:pPr marL="673100" lvl="1" indent="-457200">
              <a:buAutoNum type="arabicPeriod"/>
            </a:pPr>
            <a:r>
              <a:rPr lang="en-GB" dirty="0">
                <a:ea typeface="+mn-lt"/>
                <a:cs typeface="+mn-lt"/>
              </a:rPr>
              <a:t>Large field to accommodate heavier ions to full kinetic energies</a:t>
            </a:r>
          </a:p>
          <a:p>
            <a:pPr marL="673100" lvl="1" indent="-457200">
              <a:buAutoNum type="arabicPeriod"/>
            </a:pPr>
            <a:r>
              <a:rPr lang="en-GB" dirty="0">
                <a:ea typeface="+mn-lt"/>
                <a:cs typeface="+mn-lt"/>
              </a:rPr>
              <a:t>Compact and lightweight </a:t>
            </a:r>
          </a:p>
          <a:p>
            <a:pPr marL="215900" lvl="1" indent="0">
              <a:buNone/>
            </a:pPr>
            <a:endParaRPr lang="en-US" dirty="0">
              <a:ea typeface="+mn-lt"/>
              <a:cs typeface="+mn-lt"/>
            </a:endParaRPr>
          </a:p>
          <a:p>
            <a:pPr marL="215900" lvl="1" indent="0">
              <a:buNone/>
            </a:pPr>
            <a:endParaRPr lang="en-GB" dirty="0">
              <a:cs typeface="Calibri"/>
            </a:endParaRPr>
          </a:p>
          <a:p>
            <a:pPr marL="342900" indent="-342900">
              <a:buFont typeface="Wingdings" panose="020B0604020202020204" pitchFamily="34" charset="0"/>
              <a:buChar char="§"/>
            </a:pPr>
            <a:r>
              <a:rPr lang="en-GB" dirty="0">
                <a:cs typeface="Calibri"/>
              </a:rPr>
              <a:t>Collaboration with CERN (NIMMS) on EM model to study and adapt for TURBO</a:t>
            </a:r>
            <a:endParaRPr lang="en-GB" dirty="0"/>
          </a:p>
          <a:p>
            <a:pPr marL="215900" lvl="1" indent="0">
              <a:buNone/>
            </a:pPr>
            <a:endParaRPr lang="en-GB" dirty="0">
              <a:cs typeface="Calibri"/>
            </a:endParaRPr>
          </a:p>
        </p:txBody>
      </p:sp>
      <p:sp>
        <p:nvSpPr>
          <p:cNvPr id="13" name="Slide Number Placeholder 3">
            <a:extLst>
              <a:ext uri="{FF2B5EF4-FFF2-40B4-BE49-F238E27FC236}">
                <a16:creationId xmlns:a16="http://schemas.microsoft.com/office/drawing/2014/main" id="{D8110F86-F2A3-EDBC-BE1D-98E985654FFA}"/>
              </a:ext>
            </a:extLst>
          </p:cNvPr>
          <p:cNvSpPr>
            <a:spLocks noGrp="1"/>
          </p:cNvSpPr>
          <p:nvPr>
            <p:ph type="sldNum" sz="quarter" idx="12"/>
          </p:nvPr>
        </p:nvSpPr>
        <p:spPr>
          <a:xfrm>
            <a:off x="10960059" y="6192781"/>
            <a:ext cx="846000" cy="365125"/>
          </a:xfrm>
        </p:spPr>
        <p:txBody>
          <a:bodyPr/>
          <a:lstStyle/>
          <a:p>
            <a:pPr>
              <a:spcAft>
                <a:spcPts val="600"/>
              </a:spcAft>
            </a:pPr>
            <a:fld id="{DC22DD25-61AE-413C-B4D2-EF2365C9B2E1}" type="slidenum">
              <a:rPr lang="en-AU" noProof="0" smtClean="0"/>
              <a:pPr>
                <a:spcAft>
                  <a:spcPts val="600"/>
                </a:spcAft>
              </a:pPr>
              <a:t>17</a:t>
            </a:fld>
            <a:endParaRPr lang="en-AU" noProof="0"/>
          </a:p>
        </p:txBody>
      </p:sp>
      <p:pic>
        <p:nvPicPr>
          <p:cNvPr id="8" name="Picture 8" descr="A picture containing appliance, dryer&#10;&#10;Description automatically generated">
            <a:extLst>
              <a:ext uri="{FF2B5EF4-FFF2-40B4-BE49-F238E27FC236}">
                <a16:creationId xmlns:a16="http://schemas.microsoft.com/office/drawing/2014/main" id="{84D7F609-C28E-5CC1-1BE0-2D7F9098E0B4}"/>
              </a:ext>
            </a:extLst>
          </p:cNvPr>
          <p:cNvPicPr>
            <a:picLocks noChangeAspect="1"/>
          </p:cNvPicPr>
          <p:nvPr/>
        </p:nvPicPr>
        <p:blipFill>
          <a:blip r:embed="rId2"/>
          <a:stretch>
            <a:fillRect/>
          </a:stretch>
        </p:blipFill>
        <p:spPr>
          <a:xfrm>
            <a:off x="7782339" y="1042830"/>
            <a:ext cx="3362708" cy="3170444"/>
          </a:xfrm>
          <a:prstGeom prst="rect">
            <a:avLst/>
          </a:prstGeom>
          <a:noFill/>
        </p:spPr>
      </p:pic>
      <p:sp>
        <p:nvSpPr>
          <p:cNvPr id="11" name="Rectangle: Rounded Corners 10">
            <a:extLst>
              <a:ext uri="{FF2B5EF4-FFF2-40B4-BE49-F238E27FC236}">
                <a16:creationId xmlns:a16="http://schemas.microsoft.com/office/drawing/2014/main" id="{1191982A-3564-F899-E561-7900FF3326FA}"/>
              </a:ext>
            </a:extLst>
          </p:cNvPr>
          <p:cNvSpPr/>
          <p:nvPr/>
        </p:nvSpPr>
        <p:spPr>
          <a:xfrm>
            <a:off x="7496175" y="806945"/>
            <a:ext cx="2159000" cy="545834"/>
          </a:xfrm>
          <a:prstGeom prst="round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
            <a:extLst>
              <a:ext uri="{FF2B5EF4-FFF2-40B4-BE49-F238E27FC236}">
                <a16:creationId xmlns:a16="http://schemas.microsoft.com/office/drawing/2014/main" id="{C25E2F38-45C4-B279-1656-0B81DEF209C2}"/>
              </a:ext>
            </a:extLst>
          </p:cNvPr>
          <p:cNvSpPr txBox="1"/>
          <p:nvPr/>
        </p:nvSpPr>
        <p:spPr>
          <a:xfrm>
            <a:off x="7496175" y="791734"/>
            <a:ext cx="2432050" cy="523220"/>
          </a:xfrm>
          <a:prstGeom prst="rect">
            <a:avLst/>
          </a:prstGeom>
          <a:noFill/>
        </p:spPr>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400" b="1" dirty="0">
                <a:cs typeface="Calibri"/>
              </a:rPr>
              <a:t>Alternating-Gradient (AG) Quadrupole layers 1,2</a:t>
            </a:r>
            <a:endParaRPr lang="en-GB" sz="1400" b="1" dirty="0"/>
          </a:p>
        </p:txBody>
      </p:sp>
      <p:sp>
        <p:nvSpPr>
          <p:cNvPr id="15" name="Rectangle: Rounded Corners 14">
            <a:extLst>
              <a:ext uri="{FF2B5EF4-FFF2-40B4-BE49-F238E27FC236}">
                <a16:creationId xmlns:a16="http://schemas.microsoft.com/office/drawing/2014/main" id="{E29BD7A5-7A66-6E5B-17AF-A8A09766DFF2}"/>
              </a:ext>
            </a:extLst>
          </p:cNvPr>
          <p:cNvSpPr/>
          <p:nvPr/>
        </p:nvSpPr>
        <p:spPr>
          <a:xfrm>
            <a:off x="9889434" y="1638335"/>
            <a:ext cx="1563198" cy="397821"/>
          </a:xfrm>
          <a:prstGeom prst="round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TextBox 1">
            <a:extLst>
              <a:ext uri="{FF2B5EF4-FFF2-40B4-BE49-F238E27FC236}">
                <a16:creationId xmlns:a16="http://schemas.microsoft.com/office/drawing/2014/main" id="{5777EC7B-20C7-F755-A821-85CB3FDD0C09}"/>
              </a:ext>
            </a:extLst>
          </p:cNvPr>
          <p:cNvSpPr txBox="1"/>
          <p:nvPr/>
        </p:nvSpPr>
        <p:spPr>
          <a:xfrm>
            <a:off x="9952004" y="1638335"/>
            <a:ext cx="1690894" cy="307777"/>
          </a:xfrm>
          <a:prstGeom prst="rect">
            <a:avLst/>
          </a:prstGeom>
          <a:noFill/>
        </p:spPr>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GB" sz="1400" b="1" dirty="0">
                <a:cs typeface="Calibri"/>
              </a:rPr>
              <a:t>Dipole layers 3,4</a:t>
            </a:r>
            <a:endParaRPr lang="en-GB" sz="1400" b="1" dirty="0"/>
          </a:p>
        </p:txBody>
      </p:sp>
      <p:sp>
        <p:nvSpPr>
          <p:cNvPr id="17" name="TextBox 16">
            <a:extLst>
              <a:ext uri="{FF2B5EF4-FFF2-40B4-BE49-F238E27FC236}">
                <a16:creationId xmlns:a16="http://schemas.microsoft.com/office/drawing/2014/main" id="{3365B312-6C84-2EAD-E026-7750AF02328F}"/>
              </a:ext>
            </a:extLst>
          </p:cNvPr>
          <p:cNvSpPr txBox="1"/>
          <p:nvPr/>
        </p:nvSpPr>
        <p:spPr>
          <a:xfrm>
            <a:off x="8314528" y="4303318"/>
            <a:ext cx="3397943"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GB" sz="1100" i="1" dirty="0">
                <a:cs typeface="Calibri"/>
              </a:rPr>
              <a:t>Alternating-Gradient CCT dipole magnet, adapted from W. Wan et al, </a:t>
            </a:r>
            <a:r>
              <a:rPr lang="en-GB" sz="1100" i="1" dirty="0">
                <a:ea typeface="+mn-lt"/>
                <a:cs typeface="+mn-lt"/>
              </a:rPr>
              <a:t>DOI: 10.1103/PhysRevSTAB.18.103501</a:t>
            </a:r>
            <a:endParaRPr lang="en-GB" sz="1100" i="1" dirty="0">
              <a:cs typeface="Calibri"/>
            </a:endParaRPr>
          </a:p>
        </p:txBody>
      </p:sp>
      <p:pic>
        <p:nvPicPr>
          <p:cNvPr id="14" name="Picture 13"/>
          <p:cNvPicPr>
            <a:picLocks noChangeAspect="1"/>
          </p:cNvPicPr>
          <p:nvPr/>
        </p:nvPicPr>
        <p:blipFill>
          <a:blip r:embed="rId3"/>
          <a:stretch>
            <a:fillRect/>
          </a:stretch>
        </p:blipFill>
        <p:spPr>
          <a:xfrm>
            <a:off x="7592073" y="5114992"/>
            <a:ext cx="4386000" cy="1455488"/>
          </a:xfrm>
          <a:prstGeom prst="rect">
            <a:avLst/>
          </a:prstGeom>
        </p:spPr>
      </p:pic>
      <p:sp>
        <p:nvSpPr>
          <p:cNvPr id="3" name="TextBox 2">
            <a:extLst>
              <a:ext uri="{FF2B5EF4-FFF2-40B4-BE49-F238E27FC236}">
                <a16:creationId xmlns:a16="http://schemas.microsoft.com/office/drawing/2014/main" id="{024089FE-7F4E-B7B3-3ACA-EF86B003A0B7}"/>
              </a:ext>
            </a:extLst>
          </p:cNvPr>
          <p:cNvSpPr txBox="1"/>
          <p:nvPr/>
        </p:nvSpPr>
        <p:spPr>
          <a:xfrm>
            <a:off x="9952004" y="260221"/>
            <a:ext cx="1854055" cy="923330"/>
          </a:xfrm>
          <a:prstGeom prst="rect">
            <a:avLst/>
          </a:prstGeom>
          <a:noFill/>
        </p:spPr>
        <p:txBody>
          <a:bodyPr wrap="square" rtlCol="0">
            <a:spAutoFit/>
          </a:bodyPr>
          <a:lstStyle/>
          <a:p>
            <a:r>
              <a:rPr lang="en-US" dirty="0">
                <a:highlight>
                  <a:srgbClr val="FFFF00"/>
                </a:highlight>
              </a:rPr>
              <a:t>SEE HANNAH NORMAN’S TALK WEDS 16:45</a:t>
            </a:r>
          </a:p>
        </p:txBody>
      </p:sp>
    </p:spTree>
    <p:extLst>
      <p:ext uri="{BB962C8B-B14F-4D97-AF65-F5344CB8AC3E}">
        <p14:creationId xmlns:p14="http://schemas.microsoft.com/office/powerpoint/2010/main" val="111312015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6377544-EE4F-8CB1-A9CB-F9D286D4B4AE}"/>
              </a:ext>
            </a:extLst>
          </p:cNvPr>
          <p:cNvSpPr>
            <a:spLocks noGrp="1"/>
          </p:cNvSpPr>
          <p:nvPr>
            <p:ph type="sldNum" sz="quarter" idx="12"/>
          </p:nvPr>
        </p:nvSpPr>
        <p:spPr/>
        <p:txBody>
          <a:bodyPr/>
          <a:lstStyle/>
          <a:p>
            <a:fld id="{1D0C2A72-73F0-F340-B1EF-AA31FD58E94F}" type="slidenum">
              <a:rPr lang="en-GB" smtClean="0"/>
              <a:t>18</a:t>
            </a:fld>
            <a:endParaRPr lang="en-GB"/>
          </a:p>
        </p:txBody>
      </p:sp>
      <p:sp>
        <p:nvSpPr>
          <p:cNvPr id="3" name="Title 2">
            <a:extLst>
              <a:ext uri="{FF2B5EF4-FFF2-40B4-BE49-F238E27FC236}">
                <a16:creationId xmlns:a16="http://schemas.microsoft.com/office/drawing/2014/main" id="{1B070C1E-B3F2-59CD-CFE7-B1FC8C47E471}"/>
              </a:ext>
            </a:extLst>
          </p:cNvPr>
          <p:cNvSpPr>
            <a:spLocks noGrp="1"/>
          </p:cNvSpPr>
          <p:nvPr>
            <p:ph type="title"/>
          </p:nvPr>
        </p:nvSpPr>
        <p:spPr>
          <a:xfrm>
            <a:off x="1428765" y="2673571"/>
            <a:ext cx="10296000" cy="887360"/>
          </a:xfrm>
        </p:spPr>
        <p:txBody>
          <a:bodyPr/>
          <a:lstStyle/>
          <a:p>
            <a:r>
              <a:rPr lang="en-US" dirty="0"/>
              <a:t>Some other </a:t>
            </a:r>
            <a:r>
              <a:rPr lang="en-US" dirty="0" err="1"/>
              <a:t>UniMelb</a:t>
            </a:r>
            <a:r>
              <a:rPr lang="en-US" dirty="0"/>
              <a:t> updates…</a:t>
            </a:r>
          </a:p>
        </p:txBody>
      </p:sp>
    </p:spTree>
    <p:extLst>
      <p:ext uri="{BB962C8B-B14F-4D97-AF65-F5344CB8AC3E}">
        <p14:creationId xmlns:p14="http://schemas.microsoft.com/office/powerpoint/2010/main" val="38655087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CF28EC-F767-DF7A-04A8-8A292E97AE16}"/>
              </a:ext>
            </a:extLst>
          </p:cNvPr>
          <p:cNvSpPr>
            <a:spLocks noGrp="1"/>
          </p:cNvSpPr>
          <p:nvPr>
            <p:ph type="title"/>
          </p:nvPr>
        </p:nvSpPr>
        <p:spPr/>
        <p:txBody>
          <a:bodyPr/>
          <a:lstStyle/>
          <a:p>
            <a:r>
              <a:rPr lang="en-US" dirty="0"/>
              <a:t>Questions questions…</a:t>
            </a:r>
          </a:p>
        </p:txBody>
      </p:sp>
      <p:sp>
        <p:nvSpPr>
          <p:cNvPr id="3" name="Slide Number Placeholder 2">
            <a:extLst>
              <a:ext uri="{FF2B5EF4-FFF2-40B4-BE49-F238E27FC236}">
                <a16:creationId xmlns:a16="http://schemas.microsoft.com/office/drawing/2014/main" id="{2CFF6862-043E-1F2F-D21D-8DB4ED025B1E}"/>
              </a:ext>
            </a:extLst>
          </p:cNvPr>
          <p:cNvSpPr>
            <a:spLocks noGrp="1"/>
          </p:cNvSpPr>
          <p:nvPr>
            <p:ph type="sldNum" sz="quarter" idx="12"/>
          </p:nvPr>
        </p:nvSpPr>
        <p:spPr/>
        <p:txBody>
          <a:bodyPr/>
          <a:lstStyle/>
          <a:p>
            <a:fld id="{1D0C2A72-73F0-F340-B1EF-AA31FD58E94F}" type="slidenum">
              <a:rPr lang="en-GB" smtClean="0"/>
              <a:t>1</a:t>
            </a:fld>
            <a:endParaRPr lang="en-GB"/>
          </a:p>
        </p:txBody>
      </p:sp>
      <p:sp>
        <p:nvSpPr>
          <p:cNvPr id="4" name="Text Placeholder 3">
            <a:extLst>
              <a:ext uri="{FF2B5EF4-FFF2-40B4-BE49-F238E27FC236}">
                <a16:creationId xmlns:a16="http://schemas.microsoft.com/office/drawing/2014/main" id="{67E537C2-E4CC-0823-1037-C7EB174789D5}"/>
              </a:ext>
            </a:extLst>
          </p:cNvPr>
          <p:cNvSpPr>
            <a:spLocks noGrp="1"/>
          </p:cNvSpPr>
          <p:nvPr>
            <p:ph type="body" sz="quarter" idx="13"/>
          </p:nvPr>
        </p:nvSpPr>
        <p:spPr>
          <a:xfrm>
            <a:off x="2340571" y="2119760"/>
            <a:ext cx="7183234" cy="3428287"/>
          </a:xfrm>
        </p:spPr>
        <p:txBody>
          <a:bodyPr numCol="1"/>
          <a:lstStyle/>
          <a:p>
            <a:r>
              <a:rPr lang="en-US" dirty="0"/>
              <a:t>What are the (future) challenges in particle therapy?</a:t>
            </a:r>
          </a:p>
          <a:p>
            <a:r>
              <a:rPr lang="en-US" dirty="0"/>
              <a:t>	Where are the technology bottlenecks?</a:t>
            </a:r>
          </a:p>
          <a:p>
            <a:r>
              <a:rPr lang="en-US" dirty="0"/>
              <a:t>		How can FFA optics help?</a:t>
            </a:r>
          </a:p>
          <a:p>
            <a:r>
              <a:rPr lang="en-US" dirty="0"/>
              <a:t>			What needs to be solved/demonstrated?</a:t>
            </a:r>
          </a:p>
          <a:p>
            <a:r>
              <a:rPr lang="en-US" dirty="0"/>
              <a:t>				Is there clinical need/demand?</a:t>
            </a:r>
          </a:p>
        </p:txBody>
      </p:sp>
    </p:spTree>
    <p:extLst>
      <p:ext uri="{BB962C8B-B14F-4D97-AF65-F5344CB8AC3E}">
        <p14:creationId xmlns:p14="http://schemas.microsoft.com/office/powerpoint/2010/main" val="4343586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2E59DFF-8C79-7241-C8EC-ACF9BF5D3134}"/>
              </a:ext>
            </a:extLst>
          </p:cNvPr>
          <p:cNvSpPr>
            <a:spLocks noGrp="1"/>
          </p:cNvSpPr>
          <p:nvPr>
            <p:ph type="sldNum" sz="quarter" idx="12"/>
          </p:nvPr>
        </p:nvSpPr>
        <p:spPr/>
        <p:txBody>
          <a:bodyPr/>
          <a:lstStyle/>
          <a:p>
            <a:fld id="{DC22DD25-61AE-413C-B4D2-EF2365C9B2E1}" type="slidenum">
              <a:rPr lang="en-AU" smtClean="0"/>
              <a:t>19</a:t>
            </a:fld>
            <a:endParaRPr lang="en-AU"/>
          </a:p>
        </p:txBody>
      </p:sp>
      <p:pic>
        <p:nvPicPr>
          <p:cNvPr id="4" name="Picture 3">
            <a:extLst>
              <a:ext uri="{FF2B5EF4-FFF2-40B4-BE49-F238E27FC236}">
                <a16:creationId xmlns:a16="http://schemas.microsoft.com/office/drawing/2014/main" id="{D8AD665A-F423-3689-3B61-20282E8492CD}"/>
              </a:ext>
            </a:extLst>
          </p:cNvPr>
          <p:cNvPicPr>
            <a:picLocks noChangeAspect="1"/>
          </p:cNvPicPr>
          <p:nvPr/>
        </p:nvPicPr>
        <p:blipFill>
          <a:blip r:embed="rId3"/>
          <a:stretch>
            <a:fillRect/>
          </a:stretch>
        </p:blipFill>
        <p:spPr>
          <a:xfrm>
            <a:off x="1322947" y="3839018"/>
            <a:ext cx="4715211" cy="2652307"/>
          </a:xfrm>
          <a:prstGeom prst="rect">
            <a:avLst/>
          </a:prstGeom>
        </p:spPr>
      </p:pic>
      <p:pic>
        <p:nvPicPr>
          <p:cNvPr id="6" name="Picture 5" descr="Graphical user interface, application&#10;&#10;Description automatically generated">
            <a:extLst>
              <a:ext uri="{FF2B5EF4-FFF2-40B4-BE49-F238E27FC236}">
                <a16:creationId xmlns:a16="http://schemas.microsoft.com/office/drawing/2014/main" id="{2E6699B2-816D-1042-909A-17C6980D7FF8}"/>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22947" y="1452370"/>
            <a:ext cx="4448266" cy="2386648"/>
          </a:xfrm>
          <a:prstGeom prst="rect">
            <a:avLst/>
          </a:prstGeom>
        </p:spPr>
      </p:pic>
      <p:sp>
        <p:nvSpPr>
          <p:cNvPr id="9" name="TextBox 8">
            <a:extLst>
              <a:ext uri="{FF2B5EF4-FFF2-40B4-BE49-F238E27FC236}">
                <a16:creationId xmlns:a16="http://schemas.microsoft.com/office/drawing/2014/main" id="{F5EDAD6A-A1E7-5C96-C378-954F8E1BF88D}"/>
              </a:ext>
            </a:extLst>
          </p:cNvPr>
          <p:cNvSpPr txBox="1"/>
          <p:nvPr/>
        </p:nvSpPr>
        <p:spPr>
          <a:xfrm>
            <a:off x="6893947" y="6254599"/>
            <a:ext cx="6092456" cy="369332"/>
          </a:xfrm>
          <a:prstGeom prst="rect">
            <a:avLst/>
          </a:prstGeom>
          <a:noFill/>
        </p:spPr>
        <p:txBody>
          <a:bodyPr wrap="square">
            <a:spAutoFit/>
          </a:bodyPr>
          <a:lstStyle/>
          <a:p>
            <a:r>
              <a:rPr lang="en-US" dirty="0"/>
              <a:t>X. Zhang, S. Sheehy, DOI: 10.1063/5.0047815</a:t>
            </a:r>
          </a:p>
        </p:txBody>
      </p:sp>
      <p:grpSp>
        <p:nvGrpSpPr>
          <p:cNvPr id="11" name="Group 10">
            <a:extLst>
              <a:ext uri="{FF2B5EF4-FFF2-40B4-BE49-F238E27FC236}">
                <a16:creationId xmlns:a16="http://schemas.microsoft.com/office/drawing/2014/main" id="{73A23B96-EE16-1C61-A256-FB323C6A9B76}"/>
              </a:ext>
            </a:extLst>
          </p:cNvPr>
          <p:cNvGrpSpPr/>
          <p:nvPr/>
        </p:nvGrpSpPr>
        <p:grpSpPr>
          <a:xfrm>
            <a:off x="6893947" y="1282426"/>
            <a:ext cx="4715211" cy="4908882"/>
            <a:chOff x="6839334" y="365821"/>
            <a:chExt cx="5253818" cy="5524616"/>
          </a:xfrm>
        </p:grpSpPr>
        <p:pic>
          <p:nvPicPr>
            <p:cNvPr id="8" name="Picture 7" descr="A person giving a presentation&#10;&#10;Description automatically generated">
              <a:extLst>
                <a:ext uri="{FF2B5EF4-FFF2-40B4-BE49-F238E27FC236}">
                  <a16:creationId xmlns:a16="http://schemas.microsoft.com/office/drawing/2014/main" id="{ABF09814-DBC6-8BAF-B20D-33DB17987F45}"/>
                </a:ext>
              </a:extLst>
            </p:cNvPr>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6903129" y="391098"/>
              <a:ext cx="4124504" cy="5499339"/>
            </a:xfrm>
            <a:prstGeom prst="rect">
              <a:avLst/>
            </a:prstGeom>
          </p:spPr>
        </p:pic>
        <p:sp>
          <p:nvSpPr>
            <p:cNvPr id="10" name="TextBox 9">
              <a:extLst>
                <a:ext uri="{FF2B5EF4-FFF2-40B4-BE49-F238E27FC236}">
                  <a16:creationId xmlns:a16="http://schemas.microsoft.com/office/drawing/2014/main" id="{6AE99E81-9B47-3909-3FDE-5709BBDA5289}"/>
                </a:ext>
              </a:extLst>
            </p:cNvPr>
            <p:cNvSpPr txBox="1"/>
            <p:nvPr/>
          </p:nvSpPr>
          <p:spPr>
            <a:xfrm>
              <a:off x="6839334" y="365821"/>
              <a:ext cx="5253818" cy="461665"/>
            </a:xfrm>
            <a:prstGeom prst="rect">
              <a:avLst/>
            </a:prstGeom>
            <a:noFill/>
          </p:spPr>
          <p:txBody>
            <a:bodyPr wrap="square" rtlCol="0">
              <a:spAutoFit/>
            </a:bodyPr>
            <a:lstStyle/>
            <a:p>
              <a:r>
                <a:rPr lang="en-US" sz="2400" dirty="0">
                  <a:highlight>
                    <a:srgbClr val="FFFF00"/>
                  </a:highlight>
                </a:rPr>
                <a:t>Frank Zhang, Completion Seminar</a:t>
              </a:r>
            </a:p>
          </p:txBody>
        </p:sp>
      </p:grpSp>
      <p:sp>
        <p:nvSpPr>
          <p:cNvPr id="7" name="Title 2">
            <a:extLst>
              <a:ext uri="{FF2B5EF4-FFF2-40B4-BE49-F238E27FC236}">
                <a16:creationId xmlns:a16="http://schemas.microsoft.com/office/drawing/2014/main" id="{9C1F3129-6E86-6DF6-14ED-7154EC617A6B}"/>
              </a:ext>
            </a:extLst>
          </p:cNvPr>
          <p:cNvSpPr>
            <a:spLocks noGrp="1"/>
          </p:cNvSpPr>
          <p:nvPr>
            <p:ph type="title"/>
          </p:nvPr>
        </p:nvSpPr>
        <p:spPr>
          <a:xfrm>
            <a:off x="1428765" y="395066"/>
            <a:ext cx="10296000" cy="887360"/>
          </a:xfrm>
        </p:spPr>
        <p:txBody>
          <a:bodyPr/>
          <a:lstStyle/>
          <a:p>
            <a:r>
              <a:rPr lang="en-US" dirty="0"/>
              <a:t>Lattice optimization for compact synchrotrons</a:t>
            </a:r>
          </a:p>
        </p:txBody>
      </p:sp>
    </p:spTree>
    <p:extLst>
      <p:ext uri="{BB962C8B-B14F-4D97-AF65-F5344CB8AC3E}">
        <p14:creationId xmlns:p14="http://schemas.microsoft.com/office/powerpoint/2010/main" val="1857907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60841F4-38ED-3B38-C698-314ADFE3FE14}"/>
              </a:ext>
            </a:extLst>
          </p:cNvPr>
          <p:cNvSpPr>
            <a:spLocks noGrp="1"/>
          </p:cNvSpPr>
          <p:nvPr>
            <p:ph type="sldNum" sz="quarter" idx="12"/>
          </p:nvPr>
        </p:nvSpPr>
        <p:spPr/>
        <p:txBody>
          <a:bodyPr/>
          <a:lstStyle/>
          <a:p>
            <a:fld id="{1D0C2A72-73F0-F340-B1EF-AA31FD58E94F}" type="slidenum">
              <a:rPr lang="en-GB" smtClean="0"/>
              <a:t>20</a:t>
            </a:fld>
            <a:endParaRPr lang="en-GB"/>
          </a:p>
        </p:txBody>
      </p:sp>
      <p:sp>
        <p:nvSpPr>
          <p:cNvPr id="3" name="Title 2">
            <a:extLst>
              <a:ext uri="{FF2B5EF4-FFF2-40B4-BE49-F238E27FC236}">
                <a16:creationId xmlns:a16="http://schemas.microsoft.com/office/drawing/2014/main" id="{78B47F86-1D61-8AC8-9E39-4BDF68693192}"/>
              </a:ext>
            </a:extLst>
          </p:cNvPr>
          <p:cNvSpPr>
            <a:spLocks noGrp="1"/>
          </p:cNvSpPr>
          <p:nvPr>
            <p:ph type="title"/>
          </p:nvPr>
        </p:nvSpPr>
        <p:spPr/>
        <p:txBody>
          <a:bodyPr/>
          <a:lstStyle/>
          <a:p>
            <a:r>
              <a:rPr lang="en-US" dirty="0"/>
              <a:t>X-LAB (X-band Lab for Accelerators &amp; Beams)</a:t>
            </a:r>
          </a:p>
        </p:txBody>
      </p:sp>
      <p:pic>
        <p:nvPicPr>
          <p:cNvPr id="5" name="Picture 4" descr="Diagram, timeline&#10;&#10;Description automatically generated">
            <a:extLst>
              <a:ext uri="{FF2B5EF4-FFF2-40B4-BE49-F238E27FC236}">
                <a16:creationId xmlns:a16="http://schemas.microsoft.com/office/drawing/2014/main" id="{67F013B9-4A33-503B-44F1-00C05BC2942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869431" y="4279996"/>
            <a:ext cx="4361430" cy="2470511"/>
          </a:xfrm>
          <a:prstGeom prst="rect">
            <a:avLst/>
          </a:prstGeom>
        </p:spPr>
      </p:pic>
      <p:pic>
        <p:nvPicPr>
          <p:cNvPr id="6" name="Picture 5" descr="A picture containing text, indoor, ceiling, floor&#10;&#10;Description automatically generated">
            <a:extLst>
              <a:ext uri="{FF2B5EF4-FFF2-40B4-BE49-F238E27FC236}">
                <a16:creationId xmlns:a16="http://schemas.microsoft.com/office/drawing/2014/main" id="{07961913-CD23-F4DE-3BDE-4D4241C17533}"/>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a:stretch/>
        </p:blipFill>
        <p:spPr>
          <a:xfrm>
            <a:off x="869431" y="1630150"/>
            <a:ext cx="4361429" cy="2450891"/>
          </a:xfrm>
          <a:prstGeom prst="rect">
            <a:avLst/>
          </a:prstGeom>
          <a:noFill/>
        </p:spPr>
      </p:pic>
      <p:pic>
        <p:nvPicPr>
          <p:cNvPr id="7" name="Picture 2" descr="Walter Wuensch">
            <a:extLst>
              <a:ext uri="{FF2B5EF4-FFF2-40B4-BE49-F238E27FC236}">
                <a16:creationId xmlns:a16="http://schemas.microsoft.com/office/drawing/2014/main" id="{B3B2F910-3CD3-41E9-0C23-8051A0F09F1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630121" y="4081041"/>
            <a:ext cx="4686612" cy="263483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a:extLst>
              <a:ext uri="{FF2B5EF4-FFF2-40B4-BE49-F238E27FC236}">
                <a16:creationId xmlns:a16="http://schemas.microsoft.com/office/drawing/2014/main" id="{71BB0A18-5453-6485-87BD-8877C7209843}"/>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630120" y="1630150"/>
            <a:ext cx="3708752" cy="230297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A picture containing truck, outdoor, transport, trailer&#10;&#10;Description automatically generated">
            <a:extLst>
              <a:ext uri="{FF2B5EF4-FFF2-40B4-BE49-F238E27FC236}">
                <a16:creationId xmlns:a16="http://schemas.microsoft.com/office/drawing/2014/main" id="{D4FB76CE-B262-64B9-B361-48D4D73E9AA6}"/>
              </a:ext>
            </a:extLst>
          </p:cNvPr>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348351" y="1630150"/>
            <a:ext cx="6750050" cy="4457700"/>
          </a:xfrm>
          <a:prstGeom prst="rect">
            <a:avLst/>
          </a:prstGeom>
        </p:spPr>
      </p:pic>
      <p:pic>
        <p:nvPicPr>
          <p:cNvPr id="10" name="Picture 9">
            <a:extLst>
              <a:ext uri="{FF2B5EF4-FFF2-40B4-BE49-F238E27FC236}">
                <a16:creationId xmlns:a16="http://schemas.microsoft.com/office/drawing/2014/main" id="{82A05F56-2AE3-8683-9085-C5140121F367}"/>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37000" contrast="18000"/>
                    </a14:imgEffect>
                  </a14:imgLayer>
                </a14:imgProps>
              </a:ext>
            </a:extLst>
          </a:blip>
          <a:stretch>
            <a:fillRect/>
          </a:stretch>
        </p:blipFill>
        <p:spPr>
          <a:xfrm>
            <a:off x="6880965" y="1695302"/>
            <a:ext cx="3216307" cy="4288409"/>
          </a:xfrm>
          <a:prstGeom prst="rect">
            <a:avLst/>
          </a:prstGeom>
        </p:spPr>
      </p:pic>
      <p:pic>
        <p:nvPicPr>
          <p:cNvPr id="12" name="Picture 11">
            <a:extLst>
              <a:ext uri="{FF2B5EF4-FFF2-40B4-BE49-F238E27FC236}">
                <a16:creationId xmlns:a16="http://schemas.microsoft.com/office/drawing/2014/main" id="{9197E168-EF28-4DFB-9630-6C8DC478D1FE}"/>
              </a:ext>
            </a:extLst>
          </p:cNvPr>
          <p:cNvPicPr>
            <a:picLocks noChangeAspect="1"/>
          </p:cNvPicPr>
          <p:nvPr/>
        </p:nvPicPr>
        <p:blipFill>
          <a:blip r:embed="rId9">
            <a:extLst>
              <a:ext uri="{BEBA8EAE-BF5A-486C-A8C5-ECC9F3942E4B}">
                <a14:imgProps xmlns:a14="http://schemas.microsoft.com/office/drawing/2010/main">
                  <a14:imgLayer r:embed="rId10">
                    <a14:imgEffect>
                      <a14:brightnessContrast bright="34000" contrast="19000"/>
                    </a14:imgEffect>
                  </a14:imgLayer>
                </a14:imgProps>
              </a:ext>
            </a:extLst>
          </a:blip>
          <a:stretch>
            <a:fillRect/>
          </a:stretch>
        </p:blipFill>
        <p:spPr>
          <a:xfrm>
            <a:off x="928684" y="1684096"/>
            <a:ext cx="5732820" cy="4299615"/>
          </a:xfrm>
          <a:prstGeom prst="rect">
            <a:avLst/>
          </a:prstGeom>
        </p:spPr>
      </p:pic>
    </p:spTree>
    <p:extLst>
      <p:ext uri="{BB962C8B-B14F-4D97-AF65-F5344CB8AC3E}">
        <p14:creationId xmlns:p14="http://schemas.microsoft.com/office/powerpoint/2010/main" val="3397849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519" y="167593"/>
            <a:ext cx="11470481" cy="1077216"/>
          </a:xfrm>
          <a:noFill/>
        </p:spPr>
        <p:txBody>
          <a:bodyPr/>
          <a:lstStyle/>
          <a:p>
            <a:pPr algn="ctr"/>
            <a:r>
              <a:rPr lang="en-AU" sz="2400" dirty="0"/>
              <a:t>X-LAB: X-band Laboratory for Accelerators and Beams</a:t>
            </a:r>
            <a:br>
              <a:rPr lang="en-AU" sz="2400" dirty="0"/>
            </a:br>
            <a:r>
              <a:rPr lang="en-AU" sz="2400" dirty="0"/>
              <a:t>PROGRAM 2021 - 2026</a:t>
            </a:r>
          </a:p>
        </p:txBody>
      </p:sp>
      <p:graphicFrame>
        <p:nvGraphicFramePr>
          <p:cNvPr id="6" name="Content Placeholder 5"/>
          <p:cNvGraphicFramePr>
            <a:graphicFrameLocks noGrp="1"/>
          </p:cNvGraphicFramePr>
          <p:nvPr>
            <p:ph idx="1"/>
          </p:nvPr>
        </p:nvGraphicFramePr>
        <p:xfrm>
          <a:off x="2194326" y="518479"/>
          <a:ext cx="7590302" cy="40697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TextBox 7"/>
          <p:cNvSpPr txBox="1"/>
          <p:nvPr/>
        </p:nvSpPr>
        <p:spPr>
          <a:xfrm>
            <a:off x="2256472" y="5007011"/>
            <a:ext cx="65274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4C4D4C"/>
                </a:solidFill>
                <a:effectLst/>
                <a:uLnTx/>
                <a:uFillTx/>
                <a:latin typeface="Calibri" panose="020F0502020204030204"/>
                <a:ea typeface="+mn-ea"/>
                <a:cs typeface="+mn-cs"/>
              </a:rPr>
              <a:t>2022</a:t>
            </a:r>
          </a:p>
        </p:txBody>
      </p:sp>
      <p:sp>
        <p:nvSpPr>
          <p:cNvPr id="9" name="TextBox 8"/>
          <p:cNvSpPr txBox="1"/>
          <p:nvPr/>
        </p:nvSpPr>
        <p:spPr>
          <a:xfrm>
            <a:off x="4698671" y="5007011"/>
            <a:ext cx="7056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4C4D4C"/>
                </a:solidFill>
                <a:effectLst/>
                <a:uLnTx/>
                <a:uFillTx/>
                <a:latin typeface="Calibri" panose="020F0502020204030204"/>
                <a:ea typeface="+mn-ea"/>
                <a:cs typeface="+mn-cs"/>
              </a:rPr>
              <a:t> 2023</a:t>
            </a:r>
          </a:p>
        </p:txBody>
      </p:sp>
      <p:sp>
        <p:nvSpPr>
          <p:cNvPr id="10" name="TextBox 9"/>
          <p:cNvSpPr txBox="1"/>
          <p:nvPr/>
        </p:nvSpPr>
        <p:spPr>
          <a:xfrm>
            <a:off x="7979851" y="4959353"/>
            <a:ext cx="65274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4C4D4C"/>
                </a:solidFill>
                <a:effectLst/>
                <a:uLnTx/>
                <a:uFillTx/>
                <a:latin typeface="Calibri" panose="020F0502020204030204"/>
                <a:ea typeface="+mn-ea"/>
                <a:cs typeface="+mn-cs"/>
              </a:rPr>
              <a:t>2024</a:t>
            </a:r>
          </a:p>
        </p:txBody>
      </p:sp>
      <p:cxnSp>
        <p:nvCxnSpPr>
          <p:cNvPr id="21" name="Straight Connector 20"/>
          <p:cNvCxnSpPr/>
          <p:nvPr/>
        </p:nvCxnSpPr>
        <p:spPr>
          <a:xfrm flipH="1">
            <a:off x="932168" y="3122616"/>
            <a:ext cx="10438019" cy="0"/>
          </a:xfrm>
          <a:prstGeom prst="line">
            <a:avLst/>
          </a:prstGeom>
          <a:ln w="3810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a:off x="823710" y="4802169"/>
            <a:ext cx="10438019" cy="0"/>
          </a:xfrm>
          <a:prstGeom prst="line">
            <a:avLst/>
          </a:prstGeom>
          <a:ln w="3810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287295" y="3103838"/>
            <a:ext cx="74442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1AB46">
                    <a:lumMod val="75000"/>
                  </a:srgbClr>
                </a:solidFill>
                <a:effectLst/>
                <a:uLnTx/>
                <a:uFillTx/>
                <a:latin typeface="Calibri" panose="020F0502020204030204"/>
                <a:ea typeface="+mn-ea"/>
                <a:cs typeface="+mn-cs"/>
              </a:rPr>
              <a:t>Phase 2: 40 MeV </a:t>
            </a:r>
            <a:r>
              <a:rPr kumimoji="0" lang="en-AU" sz="2400" b="1" i="0" u="none" strike="noStrike" kern="1200" cap="none" spc="0" normalizeH="0" baseline="0" noProof="0" dirty="0" err="1">
                <a:ln>
                  <a:noFill/>
                </a:ln>
                <a:solidFill>
                  <a:srgbClr val="F1AB46">
                    <a:lumMod val="75000"/>
                  </a:srgbClr>
                </a:solidFill>
                <a:effectLst/>
                <a:uLnTx/>
                <a:uFillTx/>
                <a:latin typeface="Calibri" panose="020F0502020204030204"/>
                <a:ea typeface="+mn-ea"/>
                <a:cs typeface="+mn-cs"/>
              </a:rPr>
              <a:t>tunable</a:t>
            </a:r>
            <a:r>
              <a:rPr kumimoji="0" lang="en-AU" sz="2400" b="1" i="0" u="none" strike="noStrike" kern="1200" cap="none" spc="0" normalizeH="0" baseline="0" noProof="0" dirty="0">
                <a:ln>
                  <a:noFill/>
                </a:ln>
                <a:solidFill>
                  <a:srgbClr val="F1AB46">
                    <a:lumMod val="75000"/>
                  </a:srgbClr>
                </a:solidFill>
                <a:effectLst/>
                <a:uLnTx/>
                <a:uFillTx/>
                <a:latin typeface="Calibri" panose="020F0502020204030204"/>
                <a:ea typeface="+mn-ea"/>
                <a:cs typeface="+mn-cs"/>
              </a:rPr>
              <a:t>,</a:t>
            </a:r>
            <a:r>
              <a:rPr kumimoji="0" lang="en-AU" sz="2400" b="1" i="0" u="none" strike="noStrike" kern="1200" cap="none" spc="0" normalizeH="0" noProof="0" dirty="0">
                <a:ln>
                  <a:noFill/>
                </a:ln>
                <a:solidFill>
                  <a:srgbClr val="F1AB46">
                    <a:lumMod val="75000"/>
                  </a:srgbClr>
                </a:solidFill>
                <a:effectLst/>
                <a:uLnTx/>
                <a:uFillTx/>
                <a:latin typeface="Calibri" panose="020F0502020204030204"/>
                <a:ea typeface="+mn-ea"/>
                <a:cs typeface="+mn-cs"/>
              </a:rPr>
              <a:t> pulsed </a:t>
            </a:r>
            <a:r>
              <a:rPr kumimoji="0" lang="en-AU" sz="2400" b="1" i="0" u="none" strike="noStrike" kern="1200" cap="none" spc="0" normalizeH="0" baseline="0" noProof="0" dirty="0">
                <a:ln>
                  <a:noFill/>
                </a:ln>
                <a:solidFill>
                  <a:srgbClr val="F1AB46">
                    <a:lumMod val="75000"/>
                  </a:srgbClr>
                </a:solidFill>
                <a:effectLst/>
                <a:uLnTx/>
                <a:uFillTx/>
                <a:latin typeface="Calibri" panose="020F0502020204030204"/>
                <a:ea typeface="+mn-ea"/>
                <a:cs typeface="+mn-cs"/>
              </a:rPr>
              <a:t>electrons &amp; applications</a:t>
            </a:r>
          </a:p>
        </p:txBody>
      </p:sp>
      <p:sp>
        <p:nvSpPr>
          <p:cNvPr id="28" name="Rounded Rectangle 27"/>
          <p:cNvSpPr/>
          <p:nvPr/>
        </p:nvSpPr>
        <p:spPr>
          <a:xfrm>
            <a:off x="477193" y="5495065"/>
            <a:ext cx="1361078" cy="1081674"/>
          </a:xfrm>
          <a:prstGeom prst="round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400" b="0" i="0" u="none" strike="noStrike" kern="1200" cap="none" spc="0" normalizeH="0" baseline="0" noProof="0" dirty="0">
                <a:ln>
                  <a:noFill/>
                </a:ln>
                <a:solidFill>
                  <a:schemeClr val="bg2"/>
                </a:solidFill>
                <a:effectLst/>
                <a:uLnTx/>
                <a:uFillTx/>
                <a:latin typeface="Calibri" panose="020F0502020204030204"/>
                <a:ea typeface="+mn-ea"/>
                <a:cs typeface="+mn-cs"/>
              </a:rPr>
              <a:t>Heavy work, water &amp; electricity completed</a:t>
            </a:r>
          </a:p>
        </p:txBody>
      </p:sp>
      <p:graphicFrame>
        <p:nvGraphicFramePr>
          <p:cNvPr id="25" name="Content Placeholder 5">
            <a:extLst>
              <a:ext uri="{FF2B5EF4-FFF2-40B4-BE49-F238E27FC236}">
                <a16:creationId xmlns:a16="http://schemas.microsoft.com/office/drawing/2014/main" id="{A66EB1F9-A990-9847-90D6-63FC97017896}"/>
              </a:ext>
            </a:extLst>
          </p:cNvPr>
          <p:cNvGraphicFramePr>
            <a:graphicFrameLocks/>
          </p:cNvGraphicFramePr>
          <p:nvPr/>
        </p:nvGraphicFramePr>
        <p:xfrm>
          <a:off x="2140275" y="2553345"/>
          <a:ext cx="5416226" cy="325052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6" name="TextBox 25">
            <a:extLst>
              <a:ext uri="{FF2B5EF4-FFF2-40B4-BE49-F238E27FC236}">
                <a16:creationId xmlns:a16="http://schemas.microsoft.com/office/drawing/2014/main" id="{97FA197D-510D-5A4D-A20B-94DFDA367C0C}"/>
              </a:ext>
            </a:extLst>
          </p:cNvPr>
          <p:cNvSpPr txBox="1"/>
          <p:nvPr/>
        </p:nvSpPr>
        <p:spPr>
          <a:xfrm>
            <a:off x="265489" y="1630589"/>
            <a:ext cx="575760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1AB46">
                    <a:lumMod val="75000"/>
                  </a:srgbClr>
                </a:solidFill>
                <a:effectLst/>
                <a:uLnTx/>
                <a:uFillTx/>
                <a:latin typeface="Calibri" panose="020F0502020204030204"/>
                <a:ea typeface="+mn-ea"/>
                <a:cs typeface="+mn-cs"/>
              </a:rPr>
              <a:t>Phase 1: </a:t>
            </a:r>
            <a:r>
              <a:rPr lang="en-AU" sz="2400" b="1" dirty="0">
                <a:solidFill>
                  <a:srgbClr val="F1AB46">
                    <a:lumMod val="75000"/>
                  </a:srgbClr>
                </a:solidFill>
                <a:latin typeface="Calibri" panose="020F0502020204030204"/>
              </a:rPr>
              <a:t>X-band Research &amp; Establishment </a:t>
            </a:r>
            <a:endParaRPr kumimoji="0" lang="en-AU" sz="2400" b="1" i="0" u="none" strike="noStrike" kern="1200" cap="none" spc="0" normalizeH="0" baseline="0" noProof="0" dirty="0">
              <a:ln>
                <a:noFill/>
              </a:ln>
              <a:solidFill>
                <a:srgbClr val="F1AB46">
                  <a:lumMod val="75000"/>
                </a:srgbClr>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905527A2-042D-C246-A2D4-40A8ECE7F821}"/>
              </a:ext>
            </a:extLst>
          </p:cNvPr>
          <p:cNvSpPr txBox="1"/>
          <p:nvPr/>
        </p:nvSpPr>
        <p:spPr>
          <a:xfrm>
            <a:off x="143011" y="3787391"/>
            <a:ext cx="2075244" cy="738664"/>
          </a:xfrm>
          <a:prstGeom prst="rect">
            <a:avLst/>
          </a:prstGeom>
          <a:noFill/>
        </p:spPr>
        <p:txBody>
          <a:bodyPr wrap="square" rtlCol="0">
            <a:spAutoFit/>
          </a:bodyPr>
          <a:lstStyle/>
          <a:p>
            <a:r>
              <a:rPr lang="en-US" sz="1400" dirty="0"/>
              <a:t>FUNDED ARC LIEF</a:t>
            </a:r>
          </a:p>
          <a:p>
            <a:r>
              <a:rPr lang="en-US" sz="1400" dirty="0"/>
              <a:t>w. ANSTO, Wollongong &amp; Sydney</a:t>
            </a:r>
          </a:p>
        </p:txBody>
      </p:sp>
      <p:sp>
        <p:nvSpPr>
          <p:cNvPr id="27" name="Rounded Rectangle 26">
            <a:extLst>
              <a:ext uri="{FF2B5EF4-FFF2-40B4-BE49-F238E27FC236}">
                <a16:creationId xmlns:a16="http://schemas.microsoft.com/office/drawing/2014/main" id="{3AE17151-EF5E-AF46-B8C2-E66F8E8C1D54}"/>
              </a:ext>
            </a:extLst>
          </p:cNvPr>
          <p:cNvSpPr/>
          <p:nvPr/>
        </p:nvSpPr>
        <p:spPr>
          <a:xfrm>
            <a:off x="2013282" y="5488209"/>
            <a:ext cx="1139121" cy="1081674"/>
          </a:xfrm>
          <a:prstGeom prst="round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a:solidFill>
                  <a:schemeClr val="bg2"/>
                </a:solidFill>
                <a:latin typeface="Calibri" panose="020F0502020204030204"/>
              </a:rPr>
              <a:t>First X-band rf pulses</a:t>
            </a:r>
          </a:p>
        </p:txBody>
      </p:sp>
      <p:sp>
        <p:nvSpPr>
          <p:cNvPr id="4" name="TextBox 3">
            <a:extLst>
              <a:ext uri="{FF2B5EF4-FFF2-40B4-BE49-F238E27FC236}">
                <a16:creationId xmlns:a16="http://schemas.microsoft.com/office/drawing/2014/main" id="{8FAA3118-8F07-1B40-BEA3-BB7358DB8FCF}"/>
              </a:ext>
            </a:extLst>
          </p:cNvPr>
          <p:cNvSpPr txBox="1"/>
          <p:nvPr/>
        </p:nvSpPr>
        <p:spPr>
          <a:xfrm>
            <a:off x="7715954" y="3735384"/>
            <a:ext cx="4350681" cy="646331"/>
          </a:xfrm>
          <a:prstGeom prst="rect">
            <a:avLst/>
          </a:prstGeom>
          <a:noFill/>
        </p:spPr>
        <p:txBody>
          <a:bodyPr wrap="square" rtlCol="0">
            <a:spAutoFit/>
          </a:bodyPr>
          <a:lstStyle/>
          <a:p>
            <a:pPr marL="285750" indent="-285750">
              <a:buFont typeface="Arial" panose="020B0604020202020204" pitchFamily="34" charset="0"/>
              <a:buChar char="•"/>
            </a:pPr>
            <a:r>
              <a:rPr lang="en-US" dirty="0"/>
              <a:t>Enable application-based research: space dosimetry, biophysics, radiotherapy, </a:t>
            </a:r>
            <a:r>
              <a:rPr lang="en-US" dirty="0" err="1"/>
              <a:t>etc</a:t>
            </a:r>
            <a:r>
              <a:rPr lang="en-US" dirty="0"/>
              <a:t>…</a:t>
            </a:r>
          </a:p>
        </p:txBody>
      </p:sp>
      <p:sp>
        <p:nvSpPr>
          <p:cNvPr id="36" name="Rounded Rectangle 35">
            <a:extLst>
              <a:ext uri="{FF2B5EF4-FFF2-40B4-BE49-F238E27FC236}">
                <a16:creationId xmlns:a16="http://schemas.microsoft.com/office/drawing/2014/main" id="{F395E80C-DCC8-7140-9379-D0C91BB7C2BF}"/>
              </a:ext>
            </a:extLst>
          </p:cNvPr>
          <p:cNvSpPr/>
          <p:nvPr/>
        </p:nvSpPr>
        <p:spPr>
          <a:xfrm>
            <a:off x="6067519" y="5485868"/>
            <a:ext cx="1139121" cy="1101829"/>
          </a:xfrm>
          <a:prstGeom prst="roundRect">
            <a:avLst/>
          </a:prstGeom>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1400" dirty="0">
                <a:solidFill>
                  <a:schemeClr val="bg2"/>
                </a:solidFill>
                <a:latin typeface="Calibri" panose="020F0502020204030204"/>
              </a:rPr>
              <a:t>Electron gun added</a:t>
            </a:r>
          </a:p>
        </p:txBody>
      </p:sp>
      <p:sp>
        <p:nvSpPr>
          <p:cNvPr id="38" name="TextBox 37">
            <a:extLst>
              <a:ext uri="{FF2B5EF4-FFF2-40B4-BE49-F238E27FC236}">
                <a16:creationId xmlns:a16="http://schemas.microsoft.com/office/drawing/2014/main" id="{709D5AD3-F695-0042-B60F-24EA644CF26D}"/>
              </a:ext>
            </a:extLst>
          </p:cNvPr>
          <p:cNvSpPr txBox="1"/>
          <p:nvPr/>
        </p:nvSpPr>
        <p:spPr>
          <a:xfrm>
            <a:off x="10608986" y="4951676"/>
            <a:ext cx="86914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4C4D4C"/>
                </a:solidFill>
                <a:effectLst/>
                <a:uLnTx/>
                <a:uFillTx/>
                <a:latin typeface="Calibri" panose="020F0502020204030204"/>
                <a:ea typeface="+mn-ea"/>
                <a:cs typeface="+mn-cs"/>
              </a:rPr>
              <a:t>2025/6</a:t>
            </a:r>
          </a:p>
        </p:txBody>
      </p:sp>
      <p:sp>
        <p:nvSpPr>
          <p:cNvPr id="11" name="Striped Right Arrow 10">
            <a:extLst>
              <a:ext uri="{FF2B5EF4-FFF2-40B4-BE49-F238E27FC236}">
                <a16:creationId xmlns:a16="http://schemas.microsoft.com/office/drawing/2014/main" id="{C269B637-16E8-4448-96A6-F420F59D088A}"/>
              </a:ext>
            </a:extLst>
          </p:cNvPr>
          <p:cNvSpPr/>
          <p:nvPr/>
        </p:nvSpPr>
        <p:spPr>
          <a:xfrm>
            <a:off x="8480930" y="5268164"/>
            <a:ext cx="3316099" cy="1257104"/>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Compton light source experiments?</a:t>
            </a:r>
          </a:p>
        </p:txBody>
      </p:sp>
      <p:sp>
        <p:nvSpPr>
          <p:cNvPr id="5" name="TextBox 4">
            <a:extLst>
              <a:ext uri="{FF2B5EF4-FFF2-40B4-BE49-F238E27FC236}">
                <a16:creationId xmlns:a16="http://schemas.microsoft.com/office/drawing/2014/main" id="{3FAA7D5F-C6EF-7BE1-3455-3AE557B4756F}"/>
              </a:ext>
            </a:extLst>
          </p:cNvPr>
          <p:cNvSpPr txBox="1"/>
          <p:nvPr/>
        </p:nvSpPr>
        <p:spPr>
          <a:xfrm>
            <a:off x="5051492" y="1134896"/>
            <a:ext cx="2436886" cy="369332"/>
          </a:xfrm>
          <a:prstGeom prst="rect">
            <a:avLst/>
          </a:prstGeom>
          <a:noFill/>
        </p:spPr>
        <p:txBody>
          <a:bodyPr wrap="none" rtlCol="0">
            <a:spAutoFit/>
          </a:bodyPr>
          <a:lstStyle/>
          <a:p>
            <a:r>
              <a:rPr lang="en-US" b="1" u="sng" dirty="0">
                <a:highlight>
                  <a:srgbClr val="FFFF00"/>
                </a:highlight>
              </a:rPr>
              <a:t>2 OPEN PhD POSITIONS</a:t>
            </a:r>
          </a:p>
        </p:txBody>
      </p:sp>
    </p:spTree>
    <p:extLst>
      <p:ext uri="{BB962C8B-B14F-4D97-AF65-F5344CB8AC3E}">
        <p14:creationId xmlns:p14="http://schemas.microsoft.com/office/powerpoint/2010/main" val="35531399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25EEAC4-75E3-D06A-BE17-9C8FF852C703}"/>
              </a:ext>
            </a:extLst>
          </p:cNvPr>
          <p:cNvSpPr>
            <a:spLocks noGrp="1"/>
          </p:cNvSpPr>
          <p:nvPr>
            <p:ph type="body" sz="quarter" idx="13"/>
          </p:nvPr>
        </p:nvSpPr>
        <p:spPr>
          <a:xfrm>
            <a:off x="261346" y="1504077"/>
            <a:ext cx="5437784" cy="4459190"/>
          </a:xfrm>
        </p:spPr>
        <p:txBody>
          <a:bodyPr/>
          <a:lstStyle/>
          <a:p>
            <a:pPr marL="342900" indent="-342900">
              <a:buFont typeface="Arial" panose="020B0604020202020204" pitchFamily="34" charset="0"/>
              <a:buChar char="•"/>
            </a:pPr>
            <a:r>
              <a:rPr lang="en-US" dirty="0"/>
              <a:t>UK/</a:t>
            </a:r>
            <a:r>
              <a:rPr lang="en-US" dirty="0" err="1"/>
              <a:t>Aus</a:t>
            </a:r>
            <a:r>
              <a:rPr lang="en-US" dirty="0"/>
              <a:t> launch April’22: Amazon top #100 all books, bestseller in popular science &amp; physics</a:t>
            </a:r>
          </a:p>
          <a:p>
            <a:pPr marL="342900" indent="-342900">
              <a:buFont typeface="Arial" panose="020B0604020202020204" pitchFamily="34" charset="0"/>
              <a:buChar char="•"/>
            </a:pPr>
            <a:r>
              <a:rPr lang="en-US" dirty="0"/>
              <a:t>US/Canada launch in Jan 2023 + 11 translations</a:t>
            </a:r>
          </a:p>
        </p:txBody>
      </p:sp>
      <p:sp>
        <p:nvSpPr>
          <p:cNvPr id="6" name="Title 5">
            <a:extLst>
              <a:ext uri="{FF2B5EF4-FFF2-40B4-BE49-F238E27FC236}">
                <a16:creationId xmlns:a16="http://schemas.microsoft.com/office/drawing/2014/main" id="{8BBB8569-04B1-B97D-4A16-F2087404CB18}"/>
              </a:ext>
            </a:extLst>
          </p:cNvPr>
          <p:cNvSpPr>
            <a:spLocks noGrp="1"/>
          </p:cNvSpPr>
          <p:nvPr>
            <p:ph type="title"/>
          </p:nvPr>
        </p:nvSpPr>
        <p:spPr>
          <a:xfrm>
            <a:off x="1428765" y="433469"/>
            <a:ext cx="9469084" cy="887360"/>
          </a:xfrm>
        </p:spPr>
        <p:txBody>
          <a:bodyPr/>
          <a:lstStyle/>
          <a:p>
            <a:r>
              <a:rPr lang="en-US" sz="2800" dirty="0"/>
              <a:t>The Matter of Everything: </a:t>
            </a:r>
            <a:br>
              <a:rPr lang="en-US" sz="2800" dirty="0"/>
            </a:br>
            <a:r>
              <a:rPr lang="en-US" sz="2000" dirty="0"/>
              <a:t>Twelve Experiments that Changed our World</a:t>
            </a:r>
            <a:endParaRPr lang="en-US" sz="2800" dirty="0"/>
          </a:p>
        </p:txBody>
      </p:sp>
      <p:sp>
        <p:nvSpPr>
          <p:cNvPr id="7" name="Slide Number Placeholder 6">
            <a:extLst>
              <a:ext uri="{FF2B5EF4-FFF2-40B4-BE49-F238E27FC236}">
                <a16:creationId xmlns:a16="http://schemas.microsoft.com/office/drawing/2014/main" id="{CC1D8696-220C-226E-FAE1-2686412411F6}"/>
              </a:ext>
            </a:extLst>
          </p:cNvPr>
          <p:cNvSpPr>
            <a:spLocks noGrp="1"/>
          </p:cNvSpPr>
          <p:nvPr>
            <p:ph type="sldNum" sz="quarter" idx="20"/>
          </p:nvPr>
        </p:nvSpPr>
        <p:spPr/>
        <p:txBody>
          <a:bodyPr/>
          <a:lstStyle/>
          <a:p>
            <a:fld id="{DC22DD25-61AE-413C-B4D2-EF2365C9B2E1}" type="slidenum">
              <a:rPr lang="en-AU" noProof="0" smtClean="0"/>
              <a:pPr/>
              <a:t>22</a:t>
            </a:fld>
            <a:endParaRPr lang="en-AU" noProof="0" dirty="0"/>
          </a:p>
        </p:txBody>
      </p:sp>
      <p:pic>
        <p:nvPicPr>
          <p:cNvPr id="11270" name="Picture 6">
            <a:extLst>
              <a:ext uri="{FF2B5EF4-FFF2-40B4-BE49-F238E27FC236}">
                <a16:creationId xmlns:a16="http://schemas.microsoft.com/office/drawing/2014/main" id="{327DE476-5E9C-D7E2-856F-3C541A25C28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61346" y="2811536"/>
            <a:ext cx="2466864" cy="3795176"/>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3111D41F-CCE3-4E0F-746D-7FF95E937CFA}"/>
              </a:ext>
            </a:extLst>
          </p:cNvPr>
          <p:cNvPicPr>
            <a:picLocks noChangeAspect="1"/>
          </p:cNvPicPr>
          <p:nvPr/>
        </p:nvPicPr>
        <p:blipFill rotWithShape="1">
          <a:blip r:embed="rId3"/>
          <a:srcRect l="12236" t="7887" r="10277" b="9711"/>
          <a:stretch/>
        </p:blipFill>
        <p:spPr>
          <a:xfrm>
            <a:off x="2824831" y="3733672"/>
            <a:ext cx="2001248" cy="2873040"/>
          </a:xfrm>
          <a:prstGeom prst="rect">
            <a:avLst/>
          </a:prstGeom>
        </p:spPr>
      </p:pic>
      <p:pic>
        <p:nvPicPr>
          <p:cNvPr id="12" name="Picture 11">
            <a:extLst>
              <a:ext uri="{FF2B5EF4-FFF2-40B4-BE49-F238E27FC236}">
                <a16:creationId xmlns:a16="http://schemas.microsoft.com/office/drawing/2014/main" id="{4369D541-2ED7-C46E-D8DF-6B783497CF4C}"/>
              </a:ext>
            </a:extLst>
          </p:cNvPr>
          <p:cNvPicPr>
            <a:picLocks noChangeAspect="1"/>
          </p:cNvPicPr>
          <p:nvPr/>
        </p:nvPicPr>
        <p:blipFill>
          <a:blip r:embed="rId4"/>
          <a:stretch>
            <a:fillRect/>
          </a:stretch>
        </p:blipFill>
        <p:spPr>
          <a:xfrm>
            <a:off x="4961313" y="2609355"/>
            <a:ext cx="6969341" cy="2237671"/>
          </a:xfrm>
          <a:prstGeom prst="rect">
            <a:avLst/>
          </a:prstGeom>
        </p:spPr>
      </p:pic>
      <p:sp>
        <p:nvSpPr>
          <p:cNvPr id="20" name="TextBox 19">
            <a:extLst>
              <a:ext uri="{FF2B5EF4-FFF2-40B4-BE49-F238E27FC236}">
                <a16:creationId xmlns:a16="http://schemas.microsoft.com/office/drawing/2014/main" id="{B017CA8E-D462-11FB-6FD1-282C4B6B26BB}"/>
              </a:ext>
            </a:extLst>
          </p:cNvPr>
          <p:cNvSpPr txBox="1"/>
          <p:nvPr/>
        </p:nvSpPr>
        <p:spPr>
          <a:xfrm>
            <a:off x="6163307" y="5212222"/>
            <a:ext cx="4157272" cy="923330"/>
          </a:xfrm>
          <a:prstGeom prst="rect">
            <a:avLst/>
          </a:prstGeom>
          <a:noFill/>
        </p:spPr>
        <p:txBody>
          <a:bodyPr wrap="square" rtlCol="0">
            <a:spAutoFit/>
          </a:bodyPr>
          <a:lstStyle/>
          <a:p>
            <a:r>
              <a:rPr lang="en-US" i="1" dirty="0"/>
              <a:t>If you want a copy, I recommend Mostly Books (a few mins walk away from </a:t>
            </a:r>
            <a:r>
              <a:rPr lang="en-US" i="1" dirty="0" err="1"/>
              <a:t>Coseners</a:t>
            </a:r>
            <a:r>
              <a:rPr lang="en-US" i="1" dirty="0"/>
              <a:t> House) or </a:t>
            </a:r>
            <a:r>
              <a:rPr lang="en-US" i="1" dirty="0" err="1"/>
              <a:t>Blackwells</a:t>
            </a:r>
            <a:r>
              <a:rPr lang="en-US" i="1" dirty="0"/>
              <a:t> in Oxford.</a:t>
            </a:r>
          </a:p>
        </p:txBody>
      </p:sp>
    </p:spTree>
    <p:extLst>
      <p:ext uri="{BB962C8B-B14F-4D97-AF65-F5344CB8AC3E}">
        <p14:creationId xmlns:p14="http://schemas.microsoft.com/office/powerpoint/2010/main" val="5092582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07EE302-58D4-BD83-AB7A-230A5A050E5B}"/>
              </a:ext>
            </a:extLst>
          </p:cNvPr>
          <p:cNvSpPr>
            <a:spLocks noGrp="1"/>
          </p:cNvSpPr>
          <p:nvPr>
            <p:ph type="sldNum" sz="quarter" idx="12"/>
          </p:nvPr>
        </p:nvSpPr>
        <p:spPr/>
        <p:txBody>
          <a:bodyPr/>
          <a:lstStyle/>
          <a:p>
            <a:fld id="{1D0C2A72-73F0-F340-B1EF-AA31FD58E94F}" type="slidenum">
              <a:rPr lang="en-GB" smtClean="0"/>
              <a:t>23</a:t>
            </a:fld>
            <a:endParaRPr lang="en-GB"/>
          </a:p>
        </p:txBody>
      </p:sp>
      <p:sp>
        <p:nvSpPr>
          <p:cNvPr id="3" name="Title 2">
            <a:extLst>
              <a:ext uri="{FF2B5EF4-FFF2-40B4-BE49-F238E27FC236}">
                <a16:creationId xmlns:a16="http://schemas.microsoft.com/office/drawing/2014/main" id="{E3EF795D-CE44-3E5D-10C3-941F59FEE1DF}"/>
              </a:ext>
            </a:extLst>
          </p:cNvPr>
          <p:cNvSpPr>
            <a:spLocks noGrp="1"/>
          </p:cNvSpPr>
          <p:nvPr>
            <p:ph type="title"/>
          </p:nvPr>
        </p:nvSpPr>
        <p:spPr/>
        <p:txBody>
          <a:bodyPr/>
          <a:lstStyle/>
          <a:p>
            <a:r>
              <a:rPr lang="en-US" dirty="0"/>
              <a:t>Job Opportunity</a:t>
            </a:r>
          </a:p>
        </p:txBody>
      </p:sp>
      <p:pic>
        <p:nvPicPr>
          <p:cNvPr id="5" name="Picture 4">
            <a:extLst>
              <a:ext uri="{FF2B5EF4-FFF2-40B4-BE49-F238E27FC236}">
                <a16:creationId xmlns:a16="http://schemas.microsoft.com/office/drawing/2014/main" id="{61B879B7-711E-87C0-379E-5727E5B40E7C}"/>
              </a:ext>
            </a:extLst>
          </p:cNvPr>
          <p:cNvPicPr>
            <a:picLocks noChangeAspect="1"/>
          </p:cNvPicPr>
          <p:nvPr/>
        </p:nvPicPr>
        <p:blipFill>
          <a:blip r:embed="rId2"/>
          <a:stretch>
            <a:fillRect/>
          </a:stretch>
        </p:blipFill>
        <p:spPr>
          <a:xfrm>
            <a:off x="1888761" y="2171535"/>
            <a:ext cx="7772400" cy="3801200"/>
          </a:xfrm>
          <a:prstGeom prst="rect">
            <a:avLst/>
          </a:prstGeom>
        </p:spPr>
      </p:pic>
      <p:sp>
        <p:nvSpPr>
          <p:cNvPr id="7" name="TextBox 6">
            <a:extLst>
              <a:ext uri="{FF2B5EF4-FFF2-40B4-BE49-F238E27FC236}">
                <a16:creationId xmlns:a16="http://schemas.microsoft.com/office/drawing/2014/main" id="{4E9B01DA-3247-88BC-2C19-240E14ADE48A}"/>
              </a:ext>
            </a:extLst>
          </p:cNvPr>
          <p:cNvSpPr txBox="1"/>
          <p:nvPr/>
        </p:nvSpPr>
        <p:spPr>
          <a:xfrm>
            <a:off x="1278536" y="1542314"/>
            <a:ext cx="9634928" cy="369332"/>
          </a:xfrm>
          <a:prstGeom prst="rect">
            <a:avLst/>
          </a:prstGeom>
          <a:noFill/>
        </p:spPr>
        <p:txBody>
          <a:bodyPr wrap="square">
            <a:spAutoFit/>
          </a:bodyPr>
          <a:lstStyle/>
          <a:p>
            <a:r>
              <a:rPr lang="en-US" b="1" dirty="0"/>
              <a:t>https://</a:t>
            </a:r>
            <a:r>
              <a:rPr lang="en-US" b="1" dirty="0" err="1"/>
              <a:t>careers.ansto.gov.au</a:t>
            </a:r>
            <a:r>
              <a:rPr lang="en-US" b="1" dirty="0"/>
              <a:t>/job/Melbourne-Accelerator-Physicist-VIC/931733410/</a:t>
            </a:r>
          </a:p>
        </p:txBody>
      </p:sp>
    </p:spTree>
    <p:extLst>
      <p:ext uri="{BB962C8B-B14F-4D97-AF65-F5344CB8AC3E}">
        <p14:creationId xmlns:p14="http://schemas.microsoft.com/office/powerpoint/2010/main" val="35340137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Graphical user interface, application&#10;&#10;Description automatically generated">
            <a:extLst>
              <a:ext uri="{FF2B5EF4-FFF2-40B4-BE49-F238E27FC236}">
                <a16:creationId xmlns:a16="http://schemas.microsoft.com/office/drawing/2014/main" id="{6C99769B-B9B5-9E38-7412-93312E206041}"/>
              </a:ext>
            </a:extLst>
          </p:cNvPr>
          <p:cNvPicPr>
            <a:picLocks noChangeAspect="1"/>
          </p:cNvPicPr>
          <p:nvPr/>
        </p:nvPicPr>
        <p:blipFill>
          <a:blip r:embed="rId2"/>
          <a:stretch>
            <a:fillRect/>
          </a:stretch>
        </p:blipFill>
        <p:spPr>
          <a:xfrm>
            <a:off x="4093504" y="1671881"/>
            <a:ext cx="7782140" cy="4376944"/>
          </a:xfrm>
          <a:prstGeom prst="rect">
            <a:avLst/>
          </a:prstGeom>
          <a:ln w="19050">
            <a:solidFill>
              <a:srgbClr val="DE0AED"/>
            </a:solidFill>
          </a:ln>
        </p:spPr>
      </p:pic>
      <p:sp>
        <p:nvSpPr>
          <p:cNvPr id="6" name="Content Placeholder 4">
            <a:extLst>
              <a:ext uri="{FF2B5EF4-FFF2-40B4-BE49-F238E27FC236}">
                <a16:creationId xmlns:a16="http://schemas.microsoft.com/office/drawing/2014/main" id="{09EF8D14-4844-6E27-C42C-32C6E00B4460}"/>
              </a:ext>
            </a:extLst>
          </p:cNvPr>
          <p:cNvSpPr txBox="1">
            <a:spLocks/>
          </p:cNvSpPr>
          <p:nvPr/>
        </p:nvSpPr>
        <p:spPr>
          <a:xfrm>
            <a:off x="316356" y="1583294"/>
            <a:ext cx="3686534" cy="5037548"/>
          </a:xfrm>
          <a:prstGeom prst="rect">
            <a:avLst/>
          </a:prstGeom>
        </p:spPr>
        <p:txBody>
          <a:bodyPr vert="horz" lIns="91440" tIns="45720" rIns="91440" bIns="45720" rtlCol="0">
            <a:norm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GB" sz="1800" u="sng" dirty="0"/>
              <a:t>Total treatment time </a:t>
            </a:r>
            <a:r>
              <a:rPr lang="en-GB" sz="1800" dirty="0"/>
              <a:t>=</a:t>
            </a:r>
          </a:p>
          <a:p>
            <a:endParaRPr lang="en-GB" sz="100" dirty="0"/>
          </a:p>
          <a:p>
            <a:pPr lvl="1" indent="0">
              <a:buFont typeface="Arial" panose="020B0604020202020204" pitchFamily="34" charset="0"/>
              <a:buNone/>
            </a:pPr>
            <a:r>
              <a:rPr lang="en-GB" sz="1600" dirty="0"/>
              <a:t>Patient related activities (immobilisation, imaging, unload etc.)</a:t>
            </a:r>
          </a:p>
          <a:p>
            <a:pPr lvl="1" indent="0">
              <a:buFont typeface="Arial" panose="020B0604020202020204" pitchFamily="34" charset="0"/>
              <a:buNone/>
            </a:pPr>
            <a:r>
              <a:rPr lang="en-GB" sz="1600" dirty="0"/>
              <a:t>		</a:t>
            </a:r>
            <a:r>
              <a:rPr lang="en-GB" sz="1600" b="1" dirty="0"/>
              <a:t>+</a:t>
            </a:r>
            <a:r>
              <a:rPr lang="en-GB" sz="1600" dirty="0"/>
              <a:t> </a:t>
            </a:r>
          </a:p>
          <a:p>
            <a:pPr lvl="1" indent="0">
              <a:buFont typeface="Arial" panose="020B0604020202020204" pitchFamily="34" charset="0"/>
              <a:buNone/>
            </a:pPr>
            <a:r>
              <a:rPr lang="en-GB" sz="1600" dirty="0"/>
              <a:t>Equipment related checks (couch positioning, beam checks etc.) </a:t>
            </a:r>
          </a:p>
          <a:p>
            <a:pPr lvl="1" indent="0">
              <a:buFont typeface="Arial" panose="020B0604020202020204" pitchFamily="34" charset="0"/>
              <a:buNone/>
            </a:pPr>
            <a:r>
              <a:rPr lang="en-GB" sz="1600" b="1" dirty="0"/>
              <a:t>		+ </a:t>
            </a:r>
          </a:p>
          <a:p>
            <a:pPr lvl="1" indent="0">
              <a:buFont typeface="Arial" panose="020B0604020202020204" pitchFamily="34" charset="0"/>
              <a:buNone/>
            </a:pPr>
            <a:r>
              <a:rPr lang="en-GB" sz="1600" b="1" dirty="0"/>
              <a:t>BDS: Beam delivery time (BDT)</a:t>
            </a:r>
          </a:p>
          <a:p>
            <a:pPr lvl="2" indent="0">
              <a:buFont typeface="Calibri" panose="020F0502020204030204" pitchFamily="34" charset="0"/>
              <a:buNone/>
            </a:pPr>
            <a:r>
              <a:rPr lang="en-GB" sz="1600" dirty="0"/>
              <a:t>Beam-on: Irradiation</a:t>
            </a:r>
          </a:p>
          <a:p>
            <a:pPr lvl="2" indent="0">
              <a:buFont typeface="Calibri" panose="020F0502020204030204" pitchFamily="34" charset="0"/>
              <a:buNone/>
            </a:pPr>
            <a:r>
              <a:rPr lang="en-GB" sz="1600" dirty="0"/>
              <a:t>Beam-off: Requested, waiting</a:t>
            </a:r>
          </a:p>
          <a:p>
            <a:pPr lvl="2" indent="0">
              <a:buFont typeface="Calibri" panose="020F0502020204030204" pitchFamily="34" charset="0"/>
              <a:buNone/>
            </a:pPr>
            <a:endParaRPr lang="en-GB" sz="1600" dirty="0"/>
          </a:p>
          <a:p>
            <a:pPr marL="285750" indent="-285750">
              <a:buFont typeface="Arial" panose="020B0604020202020204" pitchFamily="34" charset="0"/>
              <a:buChar char="•"/>
            </a:pPr>
            <a:r>
              <a:rPr lang="en-AU" sz="1600" b="1" dirty="0"/>
              <a:t>TIME: </a:t>
            </a:r>
            <a:r>
              <a:rPr lang="en-AU" sz="1600" dirty="0"/>
              <a:t>efficiency &amp; efficacy…</a:t>
            </a:r>
            <a:endParaRPr lang="en-GB" sz="1600" b="1" dirty="0"/>
          </a:p>
          <a:p>
            <a:pPr marL="501750" lvl="1" indent="-285750"/>
            <a:r>
              <a:rPr lang="en-GB" sz="1600" dirty="0"/>
              <a:t>Technological limitations </a:t>
            </a:r>
            <a:r>
              <a:rPr lang="en-AU" sz="1600" dirty="0"/>
              <a:t>restrict </a:t>
            </a:r>
            <a:r>
              <a:rPr lang="en-AU" sz="1600" u="sng" dirty="0"/>
              <a:t>availability</a:t>
            </a:r>
            <a:r>
              <a:rPr lang="en-AU" sz="1600" b="1" dirty="0"/>
              <a:t> </a:t>
            </a:r>
            <a:r>
              <a:rPr lang="en-AU" sz="1600" dirty="0"/>
              <a:t>&amp; </a:t>
            </a:r>
            <a:r>
              <a:rPr lang="en-AU" sz="1600" u="sng" dirty="0"/>
              <a:t>utilisation</a:t>
            </a:r>
            <a:r>
              <a:rPr lang="en-AU" sz="1600" b="1" dirty="0"/>
              <a:t> </a:t>
            </a:r>
          </a:p>
          <a:p>
            <a:pPr marL="501750" lvl="1" indent="-285750"/>
            <a:endParaRPr lang="en-AU" sz="1600" u="sng" dirty="0"/>
          </a:p>
          <a:p>
            <a:pPr marL="285750" indent="-285750">
              <a:buFont typeface="Arial" panose="020B0604020202020204" pitchFamily="34" charset="0"/>
              <a:buChar char="•"/>
            </a:pPr>
            <a:endParaRPr lang="en-GB" sz="1600" dirty="0"/>
          </a:p>
          <a:p>
            <a:pPr marL="342900" indent="-342900">
              <a:buFont typeface="System Font Regular"/>
              <a:buChar char="-"/>
            </a:pPr>
            <a:endParaRPr lang="en-GB" sz="1600" dirty="0"/>
          </a:p>
        </p:txBody>
      </p:sp>
      <p:sp>
        <p:nvSpPr>
          <p:cNvPr id="7" name="Slide Number Placeholder 6">
            <a:extLst>
              <a:ext uri="{FF2B5EF4-FFF2-40B4-BE49-F238E27FC236}">
                <a16:creationId xmlns:a16="http://schemas.microsoft.com/office/drawing/2014/main" id="{963242C7-95D1-FD7D-7172-50FE6AEDEEBA}"/>
              </a:ext>
            </a:extLst>
          </p:cNvPr>
          <p:cNvSpPr>
            <a:spLocks noGrp="1"/>
          </p:cNvSpPr>
          <p:nvPr>
            <p:ph type="sldNum" sz="quarter" idx="12"/>
          </p:nvPr>
        </p:nvSpPr>
        <p:spPr/>
        <p:txBody>
          <a:bodyPr/>
          <a:lstStyle/>
          <a:p>
            <a:fld id="{1D0C2A72-73F0-F340-B1EF-AA31FD58E94F}" type="slidenum">
              <a:rPr lang="en-GB" smtClean="0"/>
              <a:t>2</a:t>
            </a:fld>
            <a:endParaRPr lang="en-GB"/>
          </a:p>
        </p:txBody>
      </p:sp>
      <p:sp>
        <p:nvSpPr>
          <p:cNvPr id="2" name="Title 1">
            <a:extLst>
              <a:ext uri="{FF2B5EF4-FFF2-40B4-BE49-F238E27FC236}">
                <a16:creationId xmlns:a16="http://schemas.microsoft.com/office/drawing/2014/main" id="{D3ECA54E-B2C7-D0C5-9252-2C5F1A067628}"/>
              </a:ext>
            </a:extLst>
          </p:cNvPr>
          <p:cNvSpPr>
            <a:spLocks noGrp="1"/>
          </p:cNvSpPr>
          <p:nvPr>
            <p:ph type="title"/>
          </p:nvPr>
        </p:nvSpPr>
        <p:spPr>
          <a:xfrm>
            <a:off x="1428765" y="395066"/>
            <a:ext cx="10296000" cy="887360"/>
          </a:xfrm>
        </p:spPr>
        <p:txBody>
          <a:bodyPr anchor="ctr"/>
          <a:lstStyle/>
          <a:p>
            <a:r>
              <a:rPr lang="en-AU" dirty="0"/>
              <a:t>Challenges of particle therapy systems</a:t>
            </a:r>
            <a:endParaRPr lang="en-GB" dirty="0"/>
          </a:p>
        </p:txBody>
      </p:sp>
    </p:spTree>
    <p:extLst>
      <p:ext uri="{BB962C8B-B14F-4D97-AF65-F5344CB8AC3E}">
        <p14:creationId xmlns:p14="http://schemas.microsoft.com/office/powerpoint/2010/main" val="2435218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F15172F-8A04-50DB-925E-487BB23C80C5}"/>
              </a:ext>
            </a:extLst>
          </p:cNvPr>
          <p:cNvSpPr>
            <a:spLocks noGrp="1"/>
          </p:cNvSpPr>
          <p:nvPr>
            <p:ph type="sldNum" sz="quarter" idx="12"/>
          </p:nvPr>
        </p:nvSpPr>
        <p:spPr/>
        <p:txBody>
          <a:bodyPr/>
          <a:lstStyle/>
          <a:p>
            <a:fld id="{1D0C2A72-73F0-F340-B1EF-AA31FD58E94F}" type="slidenum">
              <a:rPr lang="en-GB" smtClean="0"/>
              <a:t>3</a:t>
            </a:fld>
            <a:endParaRPr lang="en-GB"/>
          </a:p>
        </p:txBody>
      </p:sp>
      <p:pic>
        <p:nvPicPr>
          <p:cNvPr id="4" name="Picture 3" descr="Graphical user interface&#10;&#10;Description automatically generated with low confidence">
            <a:extLst>
              <a:ext uri="{FF2B5EF4-FFF2-40B4-BE49-F238E27FC236}">
                <a16:creationId xmlns:a16="http://schemas.microsoft.com/office/drawing/2014/main" id="{1891D9BB-0C63-1F2E-45E1-443888B8D46D}"/>
              </a:ext>
            </a:extLst>
          </p:cNvPr>
          <p:cNvPicPr>
            <a:picLocks noChangeAspect="1"/>
          </p:cNvPicPr>
          <p:nvPr/>
        </p:nvPicPr>
        <p:blipFill>
          <a:blip r:embed="rId2"/>
          <a:stretch>
            <a:fillRect/>
          </a:stretch>
        </p:blipFill>
        <p:spPr>
          <a:xfrm>
            <a:off x="599460" y="1719479"/>
            <a:ext cx="8034873" cy="4516992"/>
          </a:xfrm>
          <a:prstGeom prst="rect">
            <a:avLst/>
          </a:prstGeom>
          <a:ln w="19050">
            <a:solidFill>
              <a:srgbClr val="DE0AED"/>
            </a:solidFill>
          </a:ln>
        </p:spPr>
      </p:pic>
      <p:sp>
        <p:nvSpPr>
          <p:cNvPr id="5" name="Title 1">
            <a:extLst>
              <a:ext uri="{FF2B5EF4-FFF2-40B4-BE49-F238E27FC236}">
                <a16:creationId xmlns:a16="http://schemas.microsoft.com/office/drawing/2014/main" id="{CE93B926-AB69-48F7-BBFE-0C67111F1C43}"/>
              </a:ext>
            </a:extLst>
          </p:cNvPr>
          <p:cNvSpPr>
            <a:spLocks noGrp="1"/>
          </p:cNvSpPr>
          <p:nvPr>
            <p:ph type="title"/>
          </p:nvPr>
        </p:nvSpPr>
        <p:spPr>
          <a:xfrm>
            <a:off x="1428765" y="395066"/>
            <a:ext cx="10296000" cy="887360"/>
          </a:xfrm>
        </p:spPr>
        <p:txBody>
          <a:bodyPr anchor="ctr"/>
          <a:lstStyle/>
          <a:p>
            <a:r>
              <a:rPr lang="en-AU" dirty="0"/>
              <a:t>From J. Yap, PTCOG 2022:</a:t>
            </a:r>
            <a:endParaRPr lang="en-GB" dirty="0"/>
          </a:p>
        </p:txBody>
      </p:sp>
      <p:pic>
        <p:nvPicPr>
          <p:cNvPr id="6" name="Content Placeholder 5" descr="A picture containing text, monitor, indoor, screen&#10;&#10;Description automatically generated">
            <a:extLst>
              <a:ext uri="{FF2B5EF4-FFF2-40B4-BE49-F238E27FC236}">
                <a16:creationId xmlns:a16="http://schemas.microsoft.com/office/drawing/2014/main" id="{6108B146-88FB-069F-998F-49B17C7B2C3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269440" y="360712"/>
            <a:ext cx="3665186" cy="2849723"/>
          </a:xfrm>
          <a:prstGeom prst="rect">
            <a:avLst/>
          </a:prstGeom>
        </p:spPr>
      </p:pic>
    </p:spTree>
    <p:extLst>
      <p:ext uri="{BB962C8B-B14F-4D97-AF65-F5344CB8AC3E}">
        <p14:creationId xmlns:p14="http://schemas.microsoft.com/office/powerpoint/2010/main" val="32403564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4B1D81-F40D-8E3E-27C9-9066B71EE694}"/>
              </a:ext>
            </a:extLst>
          </p:cNvPr>
          <p:cNvSpPr>
            <a:spLocks noGrp="1"/>
          </p:cNvSpPr>
          <p:nvPr>
            <p:ph type="title"/>
          </p:nvPr>
        </p:nvSpPr>
        <p:spPr/>
        <p:txBody>
          <a:bodyPr anchor="ctr"/>
          <a:lstStyle/>
          <a:p>
            <a:r>
              <a:rPr lang="en-AU" dirty="0"/>
              <a:t>How can we improve the delivery of CPT? </a:t>
            </a:r>
            <a:endParaRPr lang="en-GB" dirty="0"/>
          </a:p>
        </p:txBody>
      </p:sp>
      <p:sp>
        <p:nvSpPr>
          <p:cNvPr id="3" name="Content Placeholder 2">
            <a:extLst>
              <a:ext uri="{FF2B5EF4-FFF2-40B4-BE49-F238E27FC236}">
                <a16:creationId xmlns:a16="http://schemas.microsoft.com/office/drawing/2014/main" id="{379168A3-ECB5-2E6C-39E8-C6474A96BBD2}"/>
              </a:ext>
            </a:extLst>
          </p:cNvPr>
          <p:cNvSpPr>
            <a:spLocks noGrp="1"/>
          </p:cNvSpPr>
          <p:nvPr>
            <p:ph idx="1"/>
          </p:nvPr>
        </p:nvSpPr>
        <p:spPr>
          <a:xfrm>
            <a:off x="316356" y="1532414"/>
            <a:ext cx="5148273" cy="4930519"/>
          </a:xfrm>
        </p:spPr>
        <p:txBody>
          <a:bodyPr/>
          <a:lstStyle/>
          <a:p>
            <a:r>
              <a:rPr lang="en-GB" sz="1800" dirty="0"/>
              <a:t>Faster treatment means better:</a:t>
            </a:r>
          </a:p>
          <a:p>
            <a:r>
              <a:rPr lang="en-AU" sz="1800" dirty="0"/>
              <a:t>  1. Availability: Cost, throughput</a:t>
            </a:r>
          </a:p>
          <a:p>
            <a:r>
              <a:rPr lang="en-AU" sz="1800" dirty="0"/>
              <a:t>	</a:t>
            </a:r>
            <a:r>
              <a:rPr lang="en-AU" sz="1800" i="1" dirty="0"/>
              <a:t>Delivery efficiency</a:t>
            </a:r>
          </a:p>
          <a:p>
            <a:r>
              <a:rPr lang="en-AU" sz="1800" dirty="0"/>
              <a:t>  2. Utilisation: Effectiveness, quality </a:t>
            </a:r>
          </a:p>
          <a:p>
            <a:pPr lvl="1" indent="0">
              <a:buNone/>
            </a:pPr>
            <a:r>
              <a:rPr lang="en-AU" sz="1800" i="1" dirty="0"/>
              <a:t>	Treatment efficacy</a:t>
            </a:r>
          </a:p>
          <a:p>
            <a:endParaRPr lang="en-GB" sz="1800" dirty="0"/>
          </a:p>
          <a:p>
            <a:pPr marL="285750" indent="-285750">
              <a:buFont typeface="Arial" panose="020B0604020202020204" pitchFamily="34" charset="0"/>
              <a:buChar char="•"/>
            </a:pPr>
            <a:r>
              <a:rPr lang="en-GB" sz="1800" dirty="0"/>
              <a:t>Consider modern active delivery techniques (Pencil beam scanning – spot, line etc.)</a:t>
            </a:r>
          </a:p>
          <a:p>
            <a:pPr marL="558900" lvl="1" indent="-342900">
              <a:buFont typeface="System Font Regular"/>
              <a:buChar char="-"/>
            </a:pPr>
            <a:r>
              <a:rPr lang="en-AU" sz="1800" dirty="0"/>
              <a:t>Inherently slow</a:t>
            </a:r>
          </a:p>
          <a:p>
            <a:pPr marL="558900" lvl="1" indent="-342900">
              <a:buFont typeface="System Font Regular"/>
              <a:buChar char="-"/>
            </a:pPr>
            <a:r>
              <a:rPr lang="en-AU" sz="1800" dirty="0"/>
              <a:t>Interplay effects</a:t>
            </a:r>
          </a:p>
          <a:p>
            <a:pPr marL="558900" lvl="1" indent="-342900">
              <a:buFont typeface="System Font Regular"/>
              <a:buChar char="-"/>
            </a:pPr>
            <a:r>
              <a:rPr lang="en-AU" sz="1800" dirty="0"/>
              <a:t>CPT uncertainties: range &amp; physiologic motion</a:t>
            </a:r>
          </a:p>
          <a:p>
            <a:pPr marL="558900" lvl="1" indent="-342900">
              <a:buFont typeface="System Font Regular"/>
              <a:buChar char="-"/>
            </a:pPr>
            <a:r>
              <a:rPr lang="en-AU" sz="1800" dirty="0"/>
              <a:t>Limits treatment for certain (mobile) sites: hypofractionation, rescanning &amp; many other mitigation strategies</a:t>
            </a:r>
            <a:endParaRPr lang="en-GB" sz="1800" dirty="0"/>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endParaRPr lang="en-GB" dirty="0"/>
          </a:p>
        </p:txBody>
      </p:sp>
      <p:pic>
        <p:nvPicPr>
          <p:cNvPr id="5" name="Picture 4" descr="Diagram&#10;&#10;Description automatically generated">
            <a:extLst>
              <a:ext uri="{FF2B5EF4-FFF2-40B4-BE49-F238E27FC236}">
                <a16:creationId xmlns:a16="http://schemas.microsoft.com/office/drawing/2014/main" id="{41A5A821-C47E-F80B-84FE-7337BFFBAD3D}"/>
              </a:ext>
            </a:extLst>
          </p:cNvPr>
          <p:cNvPicPr>
            <a:picLocks noChangeAspect="1"/>
          </p:cNvPicPr>
          <p:nvPr/>
        </p:nvPicPr>
        <p:blipFill>
          <a:blip r:embed="rId2"/>
          <a:stretch>
            <a:fillRect/>
          </a:stretch>
        </p:blipFill>
        <p:spPr>
          <a:xfrm>
            <a:off x="4434913" y="1282426"/>
            <a:ext cx="7440731" cy="2176292"/>
          </a:xfrm>
          <a:prstGeom prst="rect">
            <a:avLst/>
          </a:prstGeom>
        </p:spPr>
      </p:pic>
      <p:pic>
        <p:nvPicPr>
          <p:cNvPr id="6" name="Content Placeholder 6" descr="Graphical user interface, text, application, email&#10;&#10;Description automatically generated">
            <a:extLst>
              <a:ext uri="{FF2B5EF4-FFF2-40B4-BE49-F238E27FC236}">
                <a16:creationId xmlns:a16="http://schemas.microsoft.com/office/drawing/2014/main" id="{4A68DE77-97B6-8CF6-213A-6AC4E367F45D}"/>
              </a:ext>
            </a:extLst>
          </p:cNvPr>
          <p:cNvPicPr>
            <a:picLocks noChangeAspect="1"/>
          </p:cNvPicPr>
          <p:nvPr/>
        </p:nvPicPr>
        <p:blipFill>
          <a:blip r:embed="rId3"/>
          <a:stretch>
            <a:fillRect/>
          </a:stretch>
        </p:blipFill>
        <p:spPr>
          <a:xfrm>
            <a:off x="5876641" y="3586301"/>
            <a:ext cx="4040243" cy="3123624"/>
          </a:xfrm>
          <a:prstGeom prst="rect">
            <a:avLst/>
          </a:prstGeom>
        </p:spPr>
      </p:pic>
      <p:sp>
        <p:nvSpPr>
          <p:cNvPr id="7" name="TextBox 6">
            <a:extLst>
              <a:ext uri="{FF2B5EF4-FFF2-40B4-BE49-F238E27FC236}">
                <a16:creationId xmlns:a16="http://schemas.microsoft.com/office/drawing/2014/main" id="{BB99F160-BD3B-858C-B069-F022CB7E1A7E}"/>
              </a:ext>
            </a:extLst>
          </p:cNvPr>
          <p:cNvSpPr txBox="1"/>
          <p:nvPr/>
        </p:nvSpPr>
        <p:spPr>
          <a:xfrm>
            <a:off x="9916884" y="4643390"/>
            <a:ext cx="1958760" cy="584775"/>
          </a:xfrm>
          <a:prstGeom prst="rect">
            <a:avLst/>
          </a:prstGeom>
          <a:noFill/>
        </p:spPr>
        <p:txBody>
          <a:bodyPr wrap="square" rtlCol="0">
            <a:spAutoFit/>
          </a:bodyPr>
          <a:lstStyle/>
          <a:p>
            <a:r>
              <a:rPr lang="en-GB" sz="1600" dirty="0"/>
              <a:t>&lt;- Multiple x to order of magnitude slower</a:t>
            </a:r>
          </a:p>
        </p:txBody>
      </p:sp>
      <p:sp>
        <p:nvSpPr>
          <p:cNvPr id="8" name="Slide Number Placeholder 7">
            <a:extLst>
              <a:ext uri="{FF2B5EF4-FFF2-40B4-BE49-F238E27FC236}">
                <a16:creationId xmlns:a16="http://schemas.microsoft.com/office/drawing/2014/main" id="{7E0E5A0D-9199-B278-438E-AD3EA65EE71E}"/>
              </a:ext>
            </a:extLst>
          </p:cNvPr>
          <p:cNvSpPr>
            <a:spLocks noGrp="1"/>
          </p:cNvSpPr>
          <p:nvPr>
            <p:ph type="sldNum" sz="quarter" idx="12"/>
          </p:nvPr>
        </p:nvSpPr>
        <p:spPr/>
        <p:txBody>
          <a:bodyPr/>
          <a:lstStyle/>
          <a:p>
            <a:fld id="{1D0C2A72-73F0-F340-B1EF-AA31FD58E94F}" type="slidenum">
              <a:rPr lang="en-GB" smtClean="0"/>
              <a:t>4</a:t>
            </a:fld>
            <a:endParaRPr lang="en-GB"/>
          </a:p>
        </p:txBody>
      </p:sp>
    </p:spTree>
    <p:extLst>
      <p:ext uri="{BB962C8B-B14F-4D97-AF65-F5344CB8AC3E}">
        <p14:creationId xmlns:p14="http://schemas.microsoft.com/office/powerpoint/2010/main" val="27552264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9C0869-991C-2D4D-912E-7500129671C6}"/>
              </a:ext>
            </a:extLst>
          </p:cNvPr>
          <p:cNvSpPr>
            <a:spLocks noGrp="1"/>
          </p:cNvSpPr>
          <p:nvPr>
            <p:ph type="title"/>
          </p:nvPr>
        </p:nvSpPr>
        <p:spPr/>
        <p:txBody>
          <a:bodyPr anchor="ctr"/>
          <a:lstStyle/>
          <a:p>
            <a:r>
              <a:rPr lang="en-GB" dirty="0"/>
              <a:t>Limiting factor: Energy modulation</a:t>
            </a:r>
          </a:p>
        </p:txBody>
      </p:sp>
      <p:sp>
        <p:nvSpPr>
          <p:cNvPr id="3" name="Content Placeholder 2">
            <a:extLst>
              <a:ext uri="{FF2B5EF4-FFF2-40B4-BE49-F238E27FC236}">
                <a16:creationId xmlns:a16="http://schemas.microsoft.com/office/drawing/2014/main" id="{6B5A615F-B3A5-0347-96CC-B7F9ADC7E0A3}"/>
              </a:ext>
            </a:extLst>
          </p:cNvPr>
          <p:cNvSpPr>
            <a:spLocks noGrp="1"/>
          </p:cNvSpPr>
          <p:nvPr>
            <p:ph idx="1"/>
          </p:nvPr>
        </p:nvSpPr>
        <p:spPr/>
        <p:txBody>
          <a:bodyPr/>
          <a:lstStyle/>
          <a:p>
            <a:pPr marL="342900" indent="-342900">
              <a:buFont typeface="Arial" panose="020B0604020202020204" pitchFamily="34" charset="0"/>
              <a:buChar char="•"/>
            </a:pPr>
            <a:r>
              <a:rPr lang="en-AU" dirty="0"/>
              <a:t>The constraint which determines the BDT is the </a:t>
            </a:r>
            <a:r>
              <a:rPr lang="en-AU" b="1" dirty="0"/>
              <a:t>energy layer switching time (ELST)</a:t>
            </a:r>
          </a:p>
          <a:p>
            <a:pPr marL="342900" indent="-342900">
              <a:buFont typeface="Arial" panose="020B0604020202020204" pitchFamily="34" charset="0"/>
              <a:buChar char="•"/>
            </a:pPr>
            <a:r>
              <a:rPr lang="en-GB" dirty="0"/>
              <a:t>The most dominant contributor to BDT at 71% </a:t>
            </a:r>
          </a:p>
          <a:p>
            <a:pPr marL="342900" indent="-342900">
              <a:buFont typeface="Arial" panose="020B0604020202020204" pitchFamily="34" charset="0"/>
              <a:buChar char="•"/>
            </a:pPr>
            <a:r>
              <a:rPr lang="en-GB" dirty="0"/>
              <a:t>BDS efficiency directly related to utility &amp; availability, 70-90% of BDT for majority of tumours &lt;1 L</a:t>
            </a:r>
          </a:p>
          <a:p>
            <a:pPr marL="558900" lvl="1" indent="-342900"/>
            <a:r>
              <a:rPr lang="en-GB" dirty="0"/>
              <a:t>1 min reduction in BDT could result in 10x (prostate) patients/day</a:t>
            </a:r>
          </a:p>
          <a:p>
            <a:pPr marL="342900" indent="-342900">
              <a:buFont typeface="Arial" panose="020B0604020202020204" pitchFamily="34" charset="0"/>
              <a:buChar char="•"/>
            </a:pPr>
            <a:endParaRPr lang="en-AU" b="1" dirty="0"/>
          </a:p>
          <a:p>
            <a:endParaRPr lang="en-AU" b="1" dirty="0"/>
          </a:p>
          <a:p>
            <a:endParaRPr lang="en-GB" dirty="0"/>
          </a:p>
        </p:txBody>
      </p:sp>
      <p:sp>
        <p:nvSpPr>
          <p:cNvPr id="10" name="TextBox 9">
            <a:extLst>
              <a:ext uri="{FF2B5EF4-FFF2-40B4-BE49-F238E27FC236}">
                <a16:creationId xmlns:a16="http://schemas.microsoft.com/office/drawing/2014/main" id="{3C6126AA-A674-474D-9757-4176EC19F8BB}"/>
              </a:ext>
            </a:extLst>
          </p:cNvPr>
          <p:cNvSpPr txBox="1"/>
          <p:nvPr/>
        </p:nvSpPr>
        <p:spPr>
          <a:xfrm>
            <a:off x="5829834" y="2027574"/>
            <a:ext cx="4928957" cy="276999"/>
          </a:xfrm>
          <a:prstGeom prst="rect">
            <a:avLst/>
          </a:prstGeom>
          <a:noFill/>
        </p:spPr>
        <p:txBody>
          <a:bodyPr wrap="square" rtlCol="0">
            <a:spAutoFit/>
          </a:bodyPr>
          <a:lstStyle/>
          <a:p>
            <a:r>
              <a:rPr lang="en-GB" sz="1200" dirty="0">
                <a:solidFill>
                  <a:srgbClr val="002060"/>
                </a:solidFill>
              </a:rPr>
              <a:t>(J. Shen </a:t>
            </a:r>
            <a:r>
              <a:rPr lang="en-GB" sz="1200" i="1" dirty="0">
                <a:solidFill>
                  <a:srgbClr val="002060"/>
                </a:solidFill>
              </a:rPr>
              <a:t>et al.</a:t>
            </a:r>
            <a:r>
              <a:rPr lang="en-GB" sz="1200" dirty="0">
                <a:solidFill>
                  <a:srgbClr val="002060"/>
                </a:solidFill>
              </a:rPr>
              <a:t>, 2017, </a:t>
            </a:r>
            <a:r>
              <a:rPr lang="en-GB" sz="1200" i="1" dirty="0">
                <a:solidFill>
                  <a:srgbClr val="002060"/>
                </a:solidFill>
              </a:rPr>
              <a:t>Med. Phys.</a:t>
            </a:r>
            <a:r>
              <a:rPr lang="en-GB" sz="1200" dirty="0">
                <a:solidFill>
                  <a:srgbClr val="002060"/>
                </a:solidFill>
              </a:rPr>
              <a:t>, vol. 44, </a:t>
            </a:r>
            <a:r>
              <a:rPr lang="en-AU" sz="1200" dirty="0">
                <a:solidFill>
                  <a:srgbClr val="002060"/>
                </a:solidFill>
              </a:rPr>
              <a:t>doi:10.1002/mp.12504) </a:t>
            </a:r>
          </a:p>
        </p:txBody>
      </p:sp>
      <p:sp>
        <p:nvSpPr>
          <p:cNvPr id="11" name="TextBox 10">
            <a:extLst>
              <a:ext uri="{FF2B5EF4-FFF2-40B4-BE49-F238E27FC236}">
                <a16:creationId xmlns:a16="http://schemas.microsoft.com/office/drawing/2014/main" id="{A9C1996E-DA35-A746-91FF-75CA1961FB9D}"/>
              </a:ext>
            </a:extLst>
          </p:cNvPr>
          <p:cNvSpPr txBox="1"/>
          <p:nvPr/>
        </p:nvSpPr>
        <p:spPr>
          <a:xfrm>
            <a:off x="7896110" y="2816418"/>
            <a:ext cx="4619708" cy="276999"/>
          </a:xfrm>
          <a:prstGeom prst="rect">
            <a:avLst/>
          </a:prstGeom>
          <a:noFill/>
        </p:spPr>
        <p:txBody>
          <a:bodyPr wrap="square" rtlCol="0">
            <a:spAutoFit/>
          </a:bodyPr>
          <a:lstStyle/>
          <a:p>
            <a:r>
              <a:rPr lang="en-GB" sz="1200" dirty="0">
                <a:solidFill>
                  <a:srgbClr val="002060"/>
                </a:solidFill>
              </a:rPr>
              <a:t>(K. Suzuki </a:t>
            </a:r>
            <a:r>
              <a:rPr lang="en-GB" sz="1200" i="1" dirty="0">
                <a:solidFill>
                  <a:srgbClr val="002060"/>
                </a:solidFill>
              </a:rPr>
              <a:t>et al.</a:t>
            </a:r>
            <a:r>
              <a:rPr lang="en-GB" sz="1200" dirty="0">
                <a:solidFill>
                  <a:srgbClr val="002060"/>
                </a:solidFill>
              </a:rPr>
              <a:t>, 2011, </a:t>
            </a:r>
            <a:r>
              <a:rPr lang="en-GB" sz="1200" i="1" dirty="0">
                <a:solidFill>
                  <a:srgbClr val="002060"/>
                </a:solidFill>
              </a:rPr>
              <a:t>Med. Phys.</a:t>
            </a:r>
            <a:r>
              <a:rPr lang="en-GB" sz="1200" dirty="0">
                <a:solidFill>
                  <a:srgbClr val="002060"/>
                </a:solidFill>
              </a:rPr>
              <a:t>, vol. 38, </a:t>
            </a:r>
            <a:r>
              <a:rPr lang="en-AU" sz="1200" dirty="0">
                <a:solidFill>
                  <a:srgbClr val="002060"/>
                </a:solidFill>
                <a:latin typeface="NimbusRomNo9L"/>
              </a:rPr>
              <a:t>doi:10.1118/1.3604153)</a:t>
            </a:r>
            <a:endParaRPr lang="en-AU" sz="1200" dirty="0">
              <a:solidFill>
                <a:srgbClr val="002060"/>
              </a:solidFill>
            </a:endParaRPr>
          </a:p>
        </p:txBody>
      </p:sp>
      <p:sp>
        <p:nvSpPr>
          <p:cNvPr id="12" name="TextBox 11">
            <a:extLst>
              <a:ext uri="{FF2B5EF4-FFF2-40B4-BE49-F238E27FC236}">
                <a16:creationId xmlns:a16="http://schemas.microsoft.com/office/drawing/2014/main" id="{09F8443E-F04F-5247-85D3-044C10ADFEE8}"/>
              </a:ext>
            </a:extLst>
          </p:cNvPr>
          <p:cNvSpPr txBox="1"/>
          <p:nvPr/>
        </p:nvSpPr>
        <p:spPr>
          <a:xfrm>
            <a:off x="7896110" y="3051903"/>
            <a:ext cx="4619708" cy="276999"/>
          </a:xfrm>
          <a:prstGeom prst="rect">
            <a:avLst/>
          </a:prstGeom>
          <a:noFill/>
        </p:spPr>
        <p:txBody>
          <a:bodyPr wrap="square" rtlCol="0">
            <a:spAutoFit/>
          </a:bodyPr>
          <a:lstStyle/>
          <a:p>
            <a:r>
              <a:rPr lang="en-GB" sz="1200" dirty="0">
                <a:solidFill>
                  <a:srgbClr val="002060"/>
                </a:solidFill>
              </a:rPr>
              <a:t>(K. Suzuki </a:t>
            </a:r>
            <a:r>
              <a:rPr lang="en-GB" sz="1200" i="1" dirty="0">
                <a:solidFill>
                  <a:srgbClr val="002060"/>
                </a:solidFill>
              </a:rPr>
              <a:t>et al.</a:t>
            </a:r>
            <a:r>
              <a:rPr lang="en-GB" sz="1200" dirty="0">
                <a:solidFill>
                  <a:srgbClr val="002060"/>
                </a:solidFill>
              </a:rPr>
              <a:t>, 2016, </a:t>
            </a:r>
            <a:r>
              <a:rPr lang="en-GB" sz="1200" i="1" dirty="0">
                <a:solidFill>
                  <a:srgbClr val="002060"/>
                </a:solidFill>
              </a:rPr>
              <a:t>Med. Phys.</a:t>
            </a:r>
            <a:r>
              <a:rPr lang="en-GB" sz="1200" dirty="0">
                <a:solidFill>
                  <a:srgbClr val="002060"/>
                </a:solidFill>
              </a:rPr>
              <a:t>, vol. 43, </a:t>
            </a:r>
            <a:r>
              <a:rPr lang="en-AU" sz="1200" dirty="0">
                <a:solidFill>
                  <a:srgbClr val="002060"/>
                </a:solidFill>
              </a:rPr>
              <a:t>doi:10.1118/1.4952731)</a:t>
            </a:r>
          </a:p>
        </p:txBody>
      </p:sp>
      <p:pic>
        <p:nvPicPr>
          <p:cNvPr id="6" name="Picture 5" descr="A picture containing timeline&#10;&#10;Description automatically generated">
            <a:extLst>
              <a:ext uri="{FF2B5EF4-FFF2-40B4-BE49-F238E27FC236}">
                <a16:creationId xmlns:a16="http://schemas.microsoft.com/office/drawing/2014/main" id="{C1B8F238-BE1E-830D-0AF8-635B7A49B188}"/>
              </a:ext>
            </a:extLst>
          </p:cNvPr>
          <p:cNvPicPr>
            <a:picLocks noChangeAspect="1"/>
          </p:cNvPicPr>
          <p:nvPr/>
        </p:nvPicPr>
        <p:blipFill>
          <a:blip r:embed="rId3"/>
          <a:stretch>
            <a:fillRect/>
          </a:stretch>
        </p:blipFill>
        <p:spPr>
          <a:xfrm>
            <a:off x="1428765" y="3609750"/>
            <a:ext cx="8082324" cy="3227459"/>
          </a:xfrm>
          <a:prstGeom prst="rect">
            <a:avLst/>
          </a:prstGeom>
        </p:spPr>
      </p:pic>
      <p:sp>
        <p:nvSpPr>
          <p:cNvPr id="8" name="Slide Number Placeholder 7">
            <a:extLst>
              <a:ext uri="{FF2B5EF4-FFF2-40B4-BE49-F238E27FC236}">
                <a16:creationId xmlns:a16="http://schemas.microsoft.com/office/drawing/2014/main" id="{4DA23C14-B414-574C-5BE8-997FE2DEF12B}"/>
              </a:ext>
            </a:extLst>
          </p:cNvPr>
          <p:cNvSpPr>
            <a:spLocks noGrp="1"/>
          </p:cNvSpPr>
          <p:nvPr>
            <p:ph type="sldNum" sz="quarter" idx="12"/>
          </p:nvPr>
        </p:nvSpPr>
        <p:spPr/>
        <p:txBody>
          <a:bodyPr/>
          <a:lstStyle/>
          <a:p>
            <a:fld id="{1D0C2A72-73F0-F340-B1EF-AA31FD58E94F}" type="slidenum">
              <a:rPr lang="en-GB" smtClean="0"/>
              <a:t>5</a:t>
            </a:fld>
            <a:endParaRPr lang="en-GB"/>
          </a:p>
        </p:txBody>
      </p:sp>
    </p:spTree>
    <p:extLst>
      <p:ext uri="{BB962C8B-B14F-4D97-AF65-F5344CB8AC3E}">
        <p14:creationId xmlns:p14="http://schemas.microsoft.com/office/powerpoint/2010/main" val="37125964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75F9B0-0F88-682C-01E2-2135A7A5B595}"/>
              </a:ext>
            </a:extLst>
          </p:cNvPr>
          <p:cNvSpPr>
            <a:spLocks noGrp="1"/>
          </p:cNvSpPr>
          <p:nvPr>
            <p:ph type="title"/>
          </p:nvPr>
        </p:nvSpPr>
        <p:spPr/>
        <p:txBody>
          <a:bodyPr/>
          <a:lstStyle/>
          <a:p>
            <a:r>
              <a:rPr lang="en-GB" dirty="0"/>
              <a:t>Toward faster treatments…</a:t>
            </a:r>
          </a:p>
        </p:txBody>
      </p:sp>
      <p:pic>
        <p:nvPicPr>
          <p:cNvPr id="6" name="Content Placeholder 5" descr="Graphical user interface, text, application&#10;&#10;Description automatically generated">
            <a:extLst>
              <a:ext uri="{FF2B5EF4-FFF2-40B4-BE49-F238E27FC236}">
                <a16:creationId xmlns:a16="http://schemas.microsoft.com/office/drawing/2014/main" id="{B32C0DDC-2733-BE2E-846D-81DDD485AD6E}"/>
              </a:ext>
            </a:extLst>
          </p:cNvPr>
          <p:cNvPicPr>
            <a:picLocks noGrp="1" noChangeAspect="1"/>
          </p:cNvPicPr>
          <p:nvPr>
            <p:ph idx="1"/>
          </p:nvPr>
        </p:nvPicPr>
        <p:blipFill>
          <a:blip r:embed="rId2"/>
          <a:stretch>
            <a:fillRect/>
          </a:stretch>
        </p:blipFill>
        <p:spPr>
          <a:xfrm>
            <a:off x="2070818" y="1282426"/>
            <a:ext cx="9147820" cy="5142662"/>
          </a:xfrm>
          <a:ln w="19050">
            <a:solidFill>
              <a:srgbClr val="DE0AED"/>
            </a:solidFill>
          </a:ln>
        </p:spPr>
      </p:pic>
      <p:sp>
        <p:nvSpPr>
          <p:cNvPr id="8" name="Slide Number Placeholder 7">
            <a:extLst>
              <a:ext uri="{FF2B5EF4-FFF2-40B4-BE49-F238E27FC236}">
                <a16:creationId xmlns:a16="http://schemas.microsoft.com/office/drawing/2014/main" id="{869B6F81-C40E-302E-A095-9E50791DDB7A}"/>
              </a:ext>
            </a:extLst>
          </p:cNvPr>
          <p:cNvSpPr>
            <a:spLocks noGrp="1"/>
          </p:cNvSpPr>
          <p:nvPr>
            <p:ph type="sldNum" sz="quarter" idx="12"/>
          </p:nvPr>
        </p:nvSpPr>
        <p:spPr/>
        <p:txBody>
          <a:bodyPr/>
          <a:lstStyle/>
          <a:p>
            <a:fld id="{1D0C2A72-73F0-F340-B1EF-AA31FD58E94F}" type="slidenum">
              <a:rPr lang="en-GB" smtClean="0"/>
              <a:t>6</a:t>
            </a:fld>
            <a:endParaRPr lang="en-GB"/>
          </a:p>
        </p:txBody>
      </p:sp>
    </p:spTree>
    <p:extLst>
      <p:ext uri="{BB962C8B-B14F-4D97-AF65-F5344CB8AC3E}">
        <p14:creationId xmlns:p14="http://schemas.microsoft.com/office/powerpoint/2010/main" val="5832263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F2D868-839D-C953-F750-C8588E10F8EC}"/>
              </a:ext>
            </a:extLst>
          </p:cNvPr>
          <p:cNvSpPr>
            <a:spLocks noGrp="1"/>
          </p:cNvSpPr>
          <p:nvPr>
            <p:ph type="title"/>
          </p:nvPr>
        </p:nvSpPr>
        <p:spPr/>
        <p:txBody>
          <a:bodyPr/>
          <a:lstStyle/>
          <a:p>
            <a:r>
              <a:rPr lang="en-GB" dirty="0"/>
              <a:t>What does faster depth scanning mean?</a:t>
            </a:r>
          </a:p>
        </p:txBody>
      </p:sp>
      <p:sp>
        <p:nvSpPr>
          <p:cNvPr id="3" name="Content Placeholder 2">
            <a:extLst>
              <a:ext uri="{FF2B5EF4-FFF2-40B4-BE49-F238E27FC236}">
                <a16:creationId xmlns:a16="http://schemas.microsoft.com/office/drawing/2014/main" id="{4F1D854A-A65F-CB82-26FB-8189CBA3BEE0}"/>
              </a:ext>
            </a:extLst>
          </p:cNvPr>
          <p:cNvSpPr>
            <a:spLocks noGrp="1"/>
          </p:cNvSpPr>
          <p:nvPr>
            <p:ph idx="1"/>
          </p:nvPr>
        </p:nvSpPr>
        <p:spPr>
          <a:xfrm>
            <a:off x="316356" y="1473039"/>
            <a:ext cx="2640600" cy="4376944"/>
          </a:xfrm>
        </p:spPr>
        <p:txBody>
          <a:bodyPr/>
          <a:lstStyle/>
          <a:p>
            <a:r>
              <a:rPr lang="en-GB" sz="1800" dirty="0"/>
              <a:t>Possibilities for…</a:t>
            </a:r>
          </a:p>
          <a:p>
            <a:endParaRPr lang="en-GB" sz="1800" dirty="0"/>
          </a:p>
          <a:p>
            <a:pPr marL="342900" indent="-342900">
              <a:buFont typeface="Arial" panose="020B0604020202020204" pitchFamily="34" charset="0"/>
              <a:buChar char="•"/>
            </a:pPr>
            <a:r>
              <a:rPr lang="en-GB" sz="1800" dirty="0"/>
              <a:t>Rapid 3D scanning</a:t>
            </a:r>
          </a:p>
          <a:p>
            <a:pPr marL="342900" indent="-342900">
              <a:buFont typeface="Arial" panose="020B0604020202020204" pitchFamily="34" charset="0"/>
              <a:buChar char="•"/>
            </a:pPr>
            <a:r>
              <a:rPr lang="en-GB" sz="1800" dirty="0"/>
              <a:t>Bi-directional scanning </a:t>
            </a:r>
          </a:p>
          <a:p>
            <a:pPr marL="558900" lvl="1" indent="-342900"/>
            <a:r>
              <a:rPr lang="en-GB" sz="1600" dirty="0"/>
              <a:t>New optimisation methods/delivery sequences</a:t>
            </a:r>
          </a:p>
          <a:p>
            <a:pPr marL="342900" indent="-342900">
              <a:buFont typeface="Arial" panose="020B0604020202020204" pitchFamily="34" charset="0"/>
              <a:buChar char="•"/>
            </a:pPr>
            <a:r>
              <a:rPr lang="en-GB" sz="1800" dirty="0"/>
              <a:t>Volumetric rescanning</a:t>
            </a:r>
          </a:p>
          <a:p>
            <a:pPr marL="342900" indent="-342900">
              <a:buFont typeface="Arial" panose="020B0604020202020204" pitchFamily="34" charset="0"/>
              <a:buChar char="•"/>
            </a:pPr>
            <a:r>
              <a:rPr lang="en-GB" sz="1800" dirty="0"/>
              <a:t>Delivery in single breath hold/cycle</a:t>
            </a:r>
          </a:p>
          <a:p>
            <a:pPr marL="342900" indent="-342900">
              <a:buFont typeface="Arial" panose="020B0604020202020204" pitchFamily="34" charset="0"/>
              <a:buChar char="•"/>
            </a:pPr>
            <a:r>
              <a:rPr lang="en-GB" sz="1800" dirty="0"/>
              <a:t>Beam tracking/gating</a:t>
            </a:r>
          </a:p>
          <a:p>
            <a:pPr marL="342900" indent="-342900">
              <a:buFont typeface="Arial" panose="020B0604020202020204" pitchFamily="34" charset="0"/>
              <a:buChar char="•"/>
            </a:pPr>
            <a:r>
              <a:rPr lang="en-GB" sz="1800" dirty="0"/>
              <a:t>Hypofractionation schedules</a:t>
            </a:r>
          </a:p>
          <a:p>
            <a:pPr marL="342900" indent="-342900">
              <a:buFont typeface="Arial" panose="020B0604020202020204" pitchFamily="34" charset="0"/>
              <a:buChar char="•"/>
            </a:pPr>
            <a:endParaRPr lang="en-GB" sz="1800" dirty="0"/>
          </a:p>
          <a:p>
            <a:pPr marL="342900" indent="-342900">
              <a:buFont typeface="Arial" panose="020B0604020202020204" pitchFamily="34" charset="0"/>
              <a:buChar char="•"/>
            </a:pPr>
            <a:endParaRPr lang="en-GB" sz="1800" dirty="0"/>
          </a:p>
          <a:p>
            <a:pPr marL="342900" indent="-342900">
              <a:buFont typeface="Arial" panose="020B0604020202020204" pitchFamily="34" charset="0"/>
              <a:buChar char="•"/>
            </a:pPr>
            <a:endParaRPr lang="en-GB" sz="1800" dirty="0"/>
          </a:p>
        </p:txBody>
      </p:sp>
      <p:pic>
        <p:nvPicPr>
          <p:cNvPr id="4" name="Picture 3">
            <a:extLst>
              <a:ext uri="{FF2B5EF4-FFF2-40B4-BE49-F238E27FC236}">
                <a16:creationId xmlns:a16="http://schemas.microsoft.com/office/drawing/2014/main" id="{312BF18A-BB69-7F20-B8D6-4D0D56021691}"/>
              </a:ext>
            </a:extLst>
          </p:cNvPr>
          <p:cNvPicPr>
            <a:picLocks noChangeAspect="1"/>
          </p:cNvPicPr>
          <p:nvPr/>
        </p:nvPicPr>
        <p:blipFill>
          <a:blip r:embed="rId3"/>
          <a:stretch>
            <a:fillRect/>
          </a:stretch>
        </p:blipFill>
        <p:spPr>
          <a:xfrm>
            <a:off x="3134567" y="1473039"/>
            <a:ext cx="8825160" cy="4964153"/>
          </a:xfrm>
          <a:prstGeom prst="rect">
            <a:avLst/>
          </a:prstGeom>
          <a:ln w="19050">
            <a:solidFill>
              <a:srgbClr val="DE0AED"/>
            </a:solidFill>
          </a:ln>
        </p:spPr>
      </p:pic>
      <p:sp>
        <p:nvSpPr>
          <p:cNvPr id="5" name="Slide Number Placeholder 4">
            <a:extLst>
              <a:ext uri="{FF2B5EF4-FFF2-40B4-BE49-F238E27FC236}">
                <a16:creationId xmlns:a16="http://schemas.microsoft.com/office/drawing/2014/main" id="{C29E3023-D9DF-E7C4-9BCE-B5456DF74596}"/>
              </a:ext>
            </a:extLst>
          </p:cNvPr>
          <p:cNvSpPr>
            <a:spLocks noGrp="1"/>
          </p:cNvSpPr>
          <p:nvPr>
            <p:ph type="sldNum" sz="quarter" idx="12"/>
          </p:nvPr>
        </p:nvSpPr>
        <p:spPr/>
        <p:txBody>
          <a:bodyPr/>
          <a:lstStyle/>
          <a:p>
            <a:fld id="{1D0C2A72-73F0-F340-B1EF-AA31FD58E94F}" type="slidenum">
              <a:rPr lang="en-GB" smtClean="0"/>
              <a:t>7</a:t>
            </a:fld>
            <a:endParaRPr lang="en-GB"/>
          </a:p>
        </p:txBody>
      </p:sp>
    </p:spTree>
    <p:extLst>
      <p:ext uri="{BB962C8B-B14F-4D97-AF65-F5344CB8AC3E}">
        <p14:creationId xmlns:p14="http://schemas.microsoft.com/office/powerpoint/2010/main" val="23274027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ECD7F3A-D409-C505-D20A-72051544E1E8}"/>
              </a:ext>
            </a:extLst>
          </p:cNvPr>
          <p:cNvSpPr>
            <a:spLocks noGrp="1"/>
          </p:cNvSpPr>
          <p:nvPr>
            <p:ph idx="1"/>
          </p:nvPr>
        </p:nvSpPr>
        <p:spPr>
          <a:xfrm>
            <a:off x="653240" y="2087047"/>
            <a:ext cx="4435525" cy="4206524"/>
          </a:xfrm>
        </p:spPr>
        <p:txBody>
          <a:bodyPr/>
          <a:lstStyle/>
          <a:p>
            <a:r>
              <a:rPr lang="en-GB" sz="1800" b="1" dirty="0"/>
              <a:t>TURBO-UP ?</a:t>
            </a:r>
            <a:endParaRPr lang="en-GB" sz="1800" dirty="0"/>
          </a:p>
          <a:p>
            <a:r>
              <a:rPr lang="en-GB" sz="1800" dirty="0"/>
              <a:t>= Fixed beamline delivery </a:t>
            </a:r>
          </a:p>
          <a:p>
            <a:r>
              <a:rPr lang="en-GB" sz="1800" dirty="0"/>
              <a:t>+ upright treatment </a:t>
            </a:r>
          </a:p>
          <a:p>
            <a:r>
              <a:rPr lang="en-GB" sz="1800" dirty="0"/>
              <a:t>+ fast switching</a:t>
            </a:r>
          </a:p>
          <a:p>
            <a:endParaRPr lang="en-GB" sz="1800" dirty="0"/>
          </a:p>
          <a:p>
            <a:pPr marL="342900" indent="-342900">
              <a:buFont typeface="Arial" panose="020B0604020202020204" pitchFamily="34" charset="0"/>
              <a:buChar char="•"/>
            </a:pPr>
            <a:r>
              <a:rPr lang="en-GB" sz="1800" dirty="0"/>
              <a:t>Gantry ‘complimentary’</a:t>
            </a:r>
          </a:p>
          <a:p>
            <a:pPr marL="342900" indent="-342900">
              <a:buFont typeface="Arial" panose="020B0604020202020204" pitchFamily="34" charset="0"/>
              <a:buChar char="•"/>
            </a:pPr>
            <a:r>
              <a:rPr lang="en-GB" sz="1800" dirty="0"/>
              <a:t>Advanced imaging: Vert CT/MR</a:t>
            </a:r>
          </a:p>
          <a:p>
            <a:pPr marL="342900" indent="-342900">
              <a:buFont typeface="Arial" panose="020B0604020202020204" pitchFamily="34" charset="0"/>
              <a:buChar char="•"/>
            </a:pPr>
            <a:r>
              <a:rPr lang="en-GB" sz="1800" dirty="0"/>
              <a:t>Several clinical indications: Lung/pulmonary, liver/GI etc.</a:t>
            </a:r>
          </a:p>
          <a:p>
            <a:pPr marL="558900" lvl="1" indent="-342900"/>
            <a:r>
              <a:rPr lang="en-GB" sz="1800" dirty="0"/>
              <a:t>Ease with breathing, pain, comfort</a:t>
            </a:r>
          </a:p>
          <a:p>
            <a:pPr marL="342900" indent="-342900">
              <a:buFont typeface="Arial" panose="020B0604020202020204" pitchFamily="34" charset="0"/>
              <a:buChar char="•"/>
            </a:pPr>
            <a:r>
              <a:rPr lang="en-GB" sz="1800" dirty="0"/>
              <a:t>Faster, robust patient setup? </a:t>
            </a:r>
          </a:p>
          <a:p>
            <a:pPr marL="558900" lvl="1" indent="-342900"/>
            <a:endParaRPr lang="en-GB" sz="1800" dirty="0"/>
          </a:p>
        </p:txBody>
      </p:sp>
      <p:sp>
        <p:nvSpPr>
          <p:cNvPr id="7" name="TextBox 6">
            <a:extLst>
              <a:ext uri="{FF2B5EF4-FFF2-40B4-BE49-F238E27FC236}">
                <a16:creationId xmlns:a16="http://schemas.microsoft.com/office/drawing/2014/main" id="{7155AF2F-E2BB-5C1D-F266-7813A2A8DF0E}"/>
              </a:ext>
            </a:extLst>
          </p:cNvPr>
          <p:cNvSpPr txBox="1"/>
          <p:nvPr/>
        </p:nvSpPr>
        <p:spPr>
          <a:xfrm>
            <a:off x="316356" y="1362912"/>
            <a:ext cx="9210864" cy="369332"/>
          </a:xfrm>
          <a:prstGeom prst="rect">
            <a:avLst/>
          </a:prstGeom>
          <a:noFill/>
        </p:spPr>
        <p:txBody>
          <a:bodyPr wrap="square">
            <a:spAutoFit/>
          </a:bodyPr>
          <a:lstStyle/>
          <a:p>
            <a:pPr marL="342900" indent="-342900">
              <a:buFont typeface="Arial" panose="020B0604020202020204" pitchFamily="34" charset="0"/>
              <a:buChar char="•"/>
            </a:pPr>
            <a:r>
              <a:rPr lang="en-GB" sz="1800" dirty="0"/>
              <a:t>Greater value of benefit with mobile sites… what about upright treatments? </a:t>
            </a:r>
            <a:endParaRPr lang="en-GB" sz="1800" b="1" dirty="0"/>
          </a:p>
        </p:txBody>
      </p:sp>
      <p:sp>
        <p:nvSpPr>
          <p:cNvPr id="8" name="TextBox 7">
            <a:extLst>
              <a:ext uri="{FF2B5EF4-FFF2-40B4-BE49-F238E27FC236}">
                <a16:creationId xmlns:a16="http://schemas.microsoft.com/office/drawing/2014/main" id="{5E225D53-043F-18F5-8FDA-1C93D907CAAD}"/>
              </a:ext>
            </a:extLst>
          </p:cNvPr>
          <p:cNvSpPr txBox="1"/>
          <p:nvPr/>
        </p:nvSpPr>
        <p:spPr>
          <a:xfrm>
            <a:off x="5854535" y="6315008"/>
            <a:ext cx="5782545" cy="369332"/>
          </a:xfrm>
          <a:prstGeom prst="rect">
            <a:avLst/>
          </a:prstGeom>
          <a:noFill/>
        </p:spPr>
        <p:txBody>
          <a:bodyPr wrap="none" rtlCol="0">
            <a:spAutoFit/>
          </a:bodyPr>
          <a:lstStyle/>
          <a:p>
            <a:r>
              <a:rPr lang="en-GB" dirty="0">
                <a:highlight>
                  <a:srgbClr val="FFFF00"/>
                </a:highlight>
              </a:rPr>
              <a:t>Future advanced methodologies require an improved BDS…</a:t>
            </a:r>
          </a:p>
        </p:txBody>
      </p:sp>
      <p:sp>
        <p:nvSpPr>
          <p:cNvPr id="9" name="Slide Number Placeholder 8">
            <a:extLst>
              <a:ext uri="{FF2B5EF4-FFF2-40B4-BE49-F238E27FC236}">
                <a16:creationId xmlns:a16="http://schemas.microsoft.com/office/drawing/2014/main" id="{DFE61BF2-95A9-ADBC-C96F-9B709147A8E2}"/>
              </a:ext>
            </a:extLst>
          </p:cNvPr>
          <p:cNvSpPr>
            <a:spLocks noGrp="1"/>
          </p:cNvSpPr>
          <p:nvPr>
            <p:ph type="sldNum" sz="quarter" idx="12"/>
          </p:nvPr>
        </p:nvSpPr>
        <p:spPr/>
        <p:txBody>
          <a:bodyPr/>
          <a:lstStyle/>
          <a:p>
            <a:fld id="{1D0C2A72-73F0-F340-B1EF-AA31FD58E94F}" type="slidenum">
              <a:rPr lang="en-GB" smtClean="0"/>
              <a:t>8</a:t>
            </a:fld>
            <a:endParaRPr lang="en-GB"/>
          </a:p>
        </p:txBody>
      </p:sp>
      <p:pic>
        <p:nvPicPr>
          <p:cNvPr id="1026" name="Picture 2" descr="iF - Leo Cancer Care Radiation Therapy System">
            <a:extLst>
              <a:ext uri="{FF2B5EF4-FFF2-40B4-BE49-F238E27FC236}">
                <a16:creationId xmlns:a16="http://schemas.microsoft.com/office/drawing/2014/main" id="{8FBAFDA8-5F56-7D59-B425-660646D841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54535" y="1881270"/>
            <a:ext cx="5522999" cy="4142249"/>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66871FAA-4C48-CFF2-9E9D-4F618A98AFE7}"/>
              </a:ext>
            </a:extLst>
          </p:cNvPr>
          <p:cNvSpPr txBox="1"/>
          <p:nvPr/>
        </p:nvSpPr>
        <p:spPr>
          <a:xfrm>
            <a:off x="5854535" y="5713720"/>
            <a:ext cx="3352800" cy="369332"/>
          </a:xfrm>
          <a:prstGeom prst="rect">
            <a:avLst/>
          </a:prstGeom>
          <a:noFill/>
        </p:spPr>
        <p:txBody>
          <a:bodyPr wrap="square" rtlCol="0">
            <a:spAutoFit/>
          </a:bodyPr>
          <a:lstStyle/>
          <a:p>
            <a:r>
              <a:rPr lang="en-US" dirty="0"/>
              <a:t>Image: Leo Cancer Care</a:t>
            </a:r>
          </a:p>
        </p:txBody>
      </p:sp>
      <p:sp>
        <p:nvSpPr>
          <p:cNvPr id="13" name="Title 1">
            <a:extLst>
              <a:ext uri="{FF2B5EF4-FFF2-40B4-BE49-F238E27FC236}">
                <a16:creationId xmlns:a16="http://schemas.microsoft.com/office/drawing/2014/main" id="{17F43FEC-D8CE-BE1D-A855-2AF50F3BF46D}"/>
              </a:ext>
            </a:extLst>
          </p:cNvPr>
          <p:cNvSpPr>
            <a:spLocks noGrp="1"/>
          </p:cNvSpPr>
          <p:nvPr>
            <p:ph type="title"/>
          </p:nvPr>
        </p:nvSpPr>
        <p:spPr>
          <a:xfrm>
            <a:off x="1428765" y="395066"/>
            <a:ext cx="10296000" cy="887360"/>
          </a:xfrm>
        </p:spPr>
        <p:txBody>
          <a:bodyPr/>
          <a:lstStyle/>
          <a:p>
            <a:r>
              <a:rPr lang="en-GB" dirty="0"/>
              <a:t>Upright treatments?</a:t>
            </a:r>
          </a:p>
        </p:txBody>
      </p:sp>
    </p:spTree>
    <p:extLst>
      <p:ext uri="{BB962C8B-B14F-4D97-AF65-F5344CB8AC3E}">
        <p14:creationId xmlns:p14="http://schemas.microsoft.com/office/powerpoint/2010/main" val="1950875674"/>
      </p:ext>
    </p:extLst>
  </p:cSld>
  <p:clrMapOvr>
    <a:masterClrMapping/>
  </p:clrMapOvr>
</p:sld>
</file>

<file path=ppt/theme/theme1.xml><?xml version="1.0" encoding="utf-8"?>
<a:theme xmlns:a="http://schemas.openxmlformats.org/drawingml/2006/main" name="Unimel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nimelb" id="{D038E63F-2827-A84A-BFA9-17C1055D5E66}" vid="{861AD506-A882-8048-9AD9-67B80833EE2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nimelb template" id="{99ABD0F1-2A96-A644-98C6-78E8260D60A3}" vid="{0EFC58A9-677C-ED42-B5B8-6DFA3F24B63A}"/>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nimelb template" id="{99ABD0F1-2A96-A644-98C6-78E8260D60A3}" vid="{03163092-092A-9E47-9F09-1D62DCFCD42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Unimelb</Template>
  <TotalTime>20322</TotalTime>
  <Words>1555</Words>
  <Application>Microsoft Macintosh PowerPoint</Application>
  <PresentationFormat>Widescreen</PresentationFormat>
  <Paragraphs>216</Paragraphs>
  <Slides>24</Slides>
  <Notes>10</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24</vt:i4>
      </vt:variant>
    </vt:vector>
  </HeadingPairs>
  <TitlesOfParts>
    <vt:vector size="33" baseType="lpstr">
      <vt:lpstr>Arial</vt:lpstr>
      <vt:lpstr>Calibri</vt:lpstr>
      <vt:lpstr>Georgia</vt:lpstr>
      <vt:lpstr>NimbusRomNo9L</vt:lpstr>
      <vt:lpstr>System Font Regular</vt:lpstr>
      <vt:lpstr>Wingdings</vt:lpstr>
      <vt:lpstr>Unimelb</vt:lpstr>
      <vt:lpstr>University of Melbourne Patterns</vt:lpstr>
      <vt:lpstr>University of Melbourne-Layout B</vt:lpstr>
      <vt:lpstr>PowerPoint Presentation</vt:lpstr>
      <vt:lpstr>Questions questions…</vt:lpstr>
      <vt:lpstr>Challenges of particle therapy systems</vt:lpstr>
      <vt:lpstr>From J. Yap, PTCOG 2022:</vt:lpstr>
      <vt:lpstr>How can we improve the delivery of CPT? </vt:lpstr>
      <vt:lpstr>Limiting factor: Energy modulation</vt:lpstr>
      <vt:lpstr>Toward faster treatments…</vt:lpstr>
      <vt:lpstr>What does faster depth scanning mean?</vt:lpstr>
      <vt:lpstr>Upright treatments?</vt:lpstr>
      <vt:lpstr>Large energy acceptance (LEA) transport</vt:lpstr>
      <vt:lpstr>Project TURBO:  Technology for Ultra Rapid Beam Operation</vt:lpstr>
      <vt:lpstr>Objectives</vt:lpstr>
      <vt:lpstr>TURBO Progress</vt:lpstr>
      <vt:lpstr>TURBO @ UniMelb</vt:lpstr>
      <vt:lpstr>Slid-Grid Measurement of Pelletron Beam</vt:lpstr>
      <vt:lpstr>Lots of avenues to be explored…</vt:lpstr>
      <vt:lpstr>PowerPoint Presentation</vt:lpstr>
      <vt:lpstr>Scaling Up</vt:lpstr>
      <vt:lpstr>Some other UniMelb updates…</vt:lpstr>
      <vt:lpstr>Lattice optimization for compact synchrotrons</vt:lpstr>
      <vt:lpstr>X-LAB (X-band Lab for Accelerators &amp; Beams)</vt:lpstr>
      <vt:lpstr>X-LAB: X-band Laboratory for Accelerators and Beams PROGRAM 2021 - 2026</vt:lpstr>
      <vt:lpstr>The Matter of Everything:  Twelve Experiments that Changed our World</vt:lpstr>
      <vt:lpstr>Job Opportunity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Jac inta</dc:creator>
  <cp:lastModifiedBy>Suzanne Sheehy</cp:lastModifiedBy>
  <cp:revision>69</cp:revision>
  <dcterms:created xsi:type="dcterms:W3CDTF">2021-03-02T05:22:40Z</dcterms:created>
  <dcterms:modified xsi:type="dcterms:W3CDTF">2022-09-27T12:54:15Z</dcterms:modified>
</cp:coreProperties>
</file>