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72" r:id="rId2"/>
  </p:sldMasterIdLst>
  <p:notesMasterIdLst>
    <p:notesMasterId r:id="rId37"/>
  </p:notesMasterIdLst>
  <p:sldIdLst>
    <p:sldId id="257" r:id="rId3"/>
    <p:sldId id="256" r:id="rId4"/>
    <p:sldId id="566" r:id="rId5"/>
    <p:sldId id="567" r:id="rId6"/>
    <p:sldId id="568" r:id="rId7"/>
    <p:sldId id="569" r:id="rId8"/>
    <p:sldId id="571" r:id="rId9"/>
    <p:sldId id="570" r:id="rId10"/>
    <p:sldId id="559" r:id="rId11"/>
    <p:sldId id="572" r:id="rId12"/>
    <p:sldId id="573" r:id="rId13"/>
    <p:sldId id="574" r:id="rId14"/>
    <p:sldId id="575" r:id="rId15"/>
    <p:sldId id="577" r:id="rId16"/>
    <p:sldId id="578" r:id="rId17"/>
    <p:sldId id="579" r:id="rId18"/>
    <p:sldId id="580" r:id="rId19"/>
    <p:sldId id="581" r:id="rId20"/>
    <p:sldId id="576" r:id="rId21"/>
    <p:sldId id="582" r:id="rId22"/>
    <p:sldId id="583" r:id="rId23"/>
    <p:sldId id="584" r:id="rId24"/>
    <p:sldId id="585" r:id="rId25"/>
    <p:sldId id="586" r:id="rId26"/>
    <p:sldId id="587" r:id="rId27"/>
    <p:sldId id="588" r:id="rId28"/>
    <p:sldId id="589" r:id="rId29"/>
    <p:sldId id="590" r:id="rId30"/>
    <p:sldId id="591" r:id="rId31"/>
    <p:sldId id="592" r:id="rId32"/>
    <p:sldId id="593" r:id="rId33"/>
    <p:sldId id="594" r:id="rId34"/>
    <p:sldId id="595" r:id="rId35"/>
    <p:sldId id="596" r:id="rId36"/>
  </p:sldIdLst>
  <p:sldSz cx="9144000" cy="6858000" type="screen4x3"/>
  <p:notesSz cx="68119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7DFF297-525D-1EFF-453C-2F6D304F6229}" name="Keskula, Matthew (CONTR)" initials="KM(" userId="S::matthew.keskula@nnsa.doe.gov::2a2239e9-cf6c-4bbe-b6f0-505924be4a21" providerId="AD"/>
  <p188:author id="{683D91BE-0248-5023-AABE-495C24F4B714}" name="Auxier, Jennifer (CONTR)" initials="AJ(" userId="S::jennifer.auxier@nnsa.doe.gov::7eaaac6b-44f1-4398-bedf-d5421590c2c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>
      <p:cViewPr varScale="1">
        <p:scale>
          <a:sx n="71" d="100"/>
          <a:sy n="71" d="100"/>
        </p:scale>
        <p:origin x="130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microsoft.com/office/2018/10/relationships/authors" Target="author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8969B-99B4-4727-A422-1B9A6CA6583B}" type="datetimeFigureOut">
              <a:rPr lang="en-GB" smtClean="0"/>
              <a:t>26/09/2022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197" y="4722694"/>
            <a:ext cx="544957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8536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96804B-2236-4242-8F80-572BA206C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38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07EF2-406A-432F-83F5-3C2BBF2B82F5}" type="datetimeFigureOut">
              <a:rPr lang="en-GB" smtClean="0"/>
              <a:t>26/09/2022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1A60B-D3E3-479A-8E60-93535F6784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538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07EF2-406A-432F-83F5-3C2BBF2B82F5}" type="datetimeFigureOut">
              <a:rPr lang="en-GB" smtClean="0"/>
              <a:t>26/09/2022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1A60B-D3E3-479A-8E60-93535F6784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577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07EF2-406A-432F-83F5-3C2BBF2B82F5}" type="datetimeFigureOut">
              <a:rPr lang="en-GB" smtClean="0"/>
              <a:t>26/09/2022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1A60B-D3E3-479A-8E60-93535F6784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159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717CE-1EF9-4E3D-A242-6F896EF6C5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A488A7-570B-4BD7-8989-E30605C670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8C5728-9FAD-4F5A-8A63-B279E19E9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6BEF-0757-412A-BF59-F2C9B72D41B3}" type="datetimeFigureOut">
              <a:rPr lang="en-GB" smtClean="0"/>
              <a:t>26/09/2022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07E475-15E1-4878-90EF-C48DABD3E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DB94C-6BD8-490F-932D-8547C0F26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353B-5126-41BF-98A7-FB9B1ABA088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836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BCFC6-7ABA-4172-936B-7A075FEC6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894EC-D9FB-463D-88D5-F868E0C640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FE82B1-8A70-4595-A14D-3E4C9A2E3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6BEF-0757-412A-BF59-F2C9B72D41B3}" type="datetimeFigureOut">
              <a:rPr lang="en-GB" smtClean="0"/>
              <a:t>26/09/2022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955D8-3863-4B64-8CAA-FC121F3A0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99A12E-2E3C-4F79-AB96-F217C68E4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353B-5126-41BF-98A7-FB9B1ABA088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62692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C797A-305C-47F1-87D0-0C9437D7A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108C6C-3507-41D3-913E-2C349E22E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02A70-C7B2-43F0-B6AE-C37C68592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6BEF-0757-412A-BF59-F2C9B72D41B3}" type="datetimeFigureOut">
              <a:rPr lang="en-GB" smtClean="0"/>
              <a:t>26/09/2022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4A849D-6D47-4956-A7B1-FF34EAFE0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4D1C93-9C4C-4E5A-BCD7-CC48546E7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353B-5126-41BF-98A7-FB9B1ABA088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46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04C28-8B04-4244-B6BD-273D16A14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8382E-8078-4CCD-B188-EB9F6E20E3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0B2BF0-514F-4304-84E6-DA83F67B44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4AE84A-6F30-459E-A5BF-15067A143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6BEF-0757-412A-BF59-F2C9B72D41B3}" type="datetimeFigureOut">
              <a:rPr lang="en-GB" smtClean="0"/>
              <a:t>26/09/2022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60CB09-68D2-4A2D-947A-9080A05A5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35F87B-E042-44A3-80A7-1354E1BF3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353B-5126-41BF-98A7-FB9B1ABA088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68220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B0BEC-98B0-4125-A467-E544A5BCD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E18EB2-C781-4C7F-8100-4843C80F57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971120-CAEF-48AD-86F6-E345F9670C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740A53-FAC1-4261-BC17-0E6BB7CC86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45D996-851C-4E42-ACC5-A84FC00298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3F73D5-9937-45E2-9BA7-C1EB438A0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6BEF-0757-412A-BF59-F2C9B72D41B3}" type="datetimeFigureOut">
              <a:rPr lang="en-GB" smtClean="0"/>
              <a:t>26/09/2022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08B113-0E41-4CCE-8D22-A60404CA2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C981AE-61E9-4E04-80EA-FE419626F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353B-5126-41BF-98A7-FB9B1ABA088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97124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1BAB6-271E-46B8-9E0E-F63D1DEA8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6A967D-5940-491D-9CE8-B0AE079D7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6BEF-0757-412A-BF59-F2C9B72D41B3}" type="datetimeFigureOut">
              <a:rPr lang="en-GB" smtClean="0"/>
              <a:t>26/09/2022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93B7B5-BA9C-4DF4-9C23-382DE65CF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788883-FDF1-42F2-804D-BDAAEF860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353B-5126-41BF-98A7-FB9B1ABA088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11097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664432-C712-4037-AD43-D60DB0382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6BEF-0757-412A-BF59-F2C9B72D41B3}" type="datetimeFigureOut">
              <a:rPr lang="en-GB" smtClean="0"/>
              <a:t>26/09/2022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F12D53-CCDD-4603-AE6E-0A6BF47CD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AC633A-F5D4-40D5-BE72-474D84DBA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353B-5126-41BF-98A7-FB9B1ABA088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6511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E403D-D6A4-4B5C-AA88-094DC3D36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DFC586-DB36-4EB4-AE4F-383306F2A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F3A2C7-2EF3-4D4B-B244-D685430F4E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BDD3B6-1DCC-4A67-9FDA-E9CEFF250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6BEF-0757-412A-BF59-F2C9B72D41B3}" type="datetimeFigureOut">
              <a:rPr lang="en-GB" smtClean="0"/>
              <a:t>26/09/2022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12B65C-B18B-41AF-9BD4-2559D3596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5E18D0-128D-4BBF-84C3-4624DE246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353B-5126-41BF-98A7-FB9B1ABA088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8507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07EF2-406A-432F-83F5-3C2BBF2B82F5}" type="datetimeFigureOut">
              <a:rPr lang="en-GB" smtClean="0"/>
              <a:t>26/09/2022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1A60B-D3E3-479A-8E60-93535F6784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66433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926EB-E782-4046-BCB2-16B7A12FA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24E0BE-B22F-49A1-ADE4-5B9EAC6641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B0156E-438A-42DF-B1DB-F8885DD451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55E292-6BAE-44D8-BCC6-801833E79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6BEF-0757-412A-BF59-F2C9B72D41B3}" type="datetimeFigureOut">
              <a:rPr lang="en-GB" smtClean="0"/>
              <a:t>26/09/2022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55D5E-2BE1-4CDF-B95F-714444DFB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943B08-5FAE-42D5-A332-58C9FCCF6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353B-5126-41BF-98A7-FB9B1ABA088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86549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0A6D1-75A6-4595-BB21-013F705EB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EE17B8-C7C7-4FC0-BADA-3CE2793D77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B8FEA-01A2-474D-8B81-A48B348ED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6BEF-0757-412A-BF59-F2C9B72D41B3}" type="datetimeFigureOut">
              <a:rPr lang="en-GB" smtClean="0"/>
              <a:t>26/09/2022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18A50-8E2A-43FE-8C89-9BA985988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ED9A7-03B1-4506-9148-BCB13C91A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353B-5126-41BF-98A7-FB9B1ABA088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8796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551F76-3C67-445F-A544-8F96024EF4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746B8D-A7AF-4D1C-8EB0-A786D05856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AB9A0-1840-4A4C-8209-56CA928B8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6BEF-0757-412A-BF59-F2C9B72D41B3}" type="datetimeFigureOut">
              <a:rPr lang="en-GB" smtClean="0"/>
              <a:t>26/09/2022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F8AE8E-2CD0-46DF-B80A-9B51FC77B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573896-E751-462F-B7FB-DBDEBE3DD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353B-5126-41BF-98A7-FB9B1ABA088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2238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07EF2-406A-432F-83F5-3C2BBF2B82F5}" type="datetimeFigureOut">
              <a:rPr lang="en-GB" smtClean="0"/>
              <a:t>26/09/2022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1A60B-D3E3-479A-8E60-93535F6784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015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07EF2-406A-432F-83F5-3C2BBF2B82F5}" type="datetimeFigureOut">
              <a:rPr lang="en-GB" smtClean="0"/>
              <a:t>26/09/2022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1A60B-D3E3-479A-8E60-93535F6784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934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07EF2-406A-432F-83F5-3C2BBF2B82F5}" type="datetimeFigureOut">
              <a:rPr lang="en-GB" smtClean="0"/>
              <a:t>26/09/2022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1A60B-D3E3-479A-8E60-93535F6784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085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07EF2-406A-432F-83F5-3C2BBF2B82F5}" type="datetimeFigureOut">
              <a:rPr lang="en-GB" smtClean="0"/>
              <a:t>26/09/2022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1A60B-D3E3-479A-8E60-93535F6784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978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07EF2-406A-432F-83F5-3C2BBF2B82F5}" type="datetimeFigureOut">
              <a:rPr lang="en-GB" smtClean="0"/>
              <a:t>26/09/2022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1A60B-D3E3-479A-8E60-93535F6784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372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07EF2-406A-432F-83F5-3C2BBF2B82F5}" type="datetimeFigureOut">
              <a:rPr lang="en-GB" smtClean="0"/>
              <a:t>26/09/2022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1A60B-D3E3-479A-8E60-93535F6784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5236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07EF2-406A-432F-83F5-3C2BBF2B82F5}" type="datetimeFigureOut">
              <a:rPr lang="en-GB" smtClean="0"/>
              <a:t>26/09/2022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1A60B-D3E3-479A-8E60-93535F6784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901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07EF2-406A-432F-83F5-3C2BBF2B82F5}" type="datetimeFigureOut">
              <a:rPr lang="en-GB" smtClean="0"/>
              <a:t>26/09/2022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1A60B-D3E3-479A-8E60-93535F6784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846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ECF713-7990-42CA-A044-146F6839B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EC4D5-90D8-4F12-8B5B-F4C56B3BA6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2E0F33-4BC3-46F7-A81C-14221B0E4F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B6BEF-0757-412A-BF59-F2C9B72D41B3}" type="datetimeFigureOut">
              <a:rPr lang="en-GB" smtClean="0"/>
              <a:t>26/09/2022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49203E-2178-4300-8A9A-7F155F5412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C3D26-4100-4E87-92A2-C659A2ABDC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5353B-5126-41BF-98A7-FB9B1ABA088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2552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emf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emf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emf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emf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emf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emf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emf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emf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emf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emf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emf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emf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g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7544" y="332656"/>
            <a:ext cx="727280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GB" sz="2800" dirty="0">
                <a:solidFill>
                  <a:srgbClr val="002060"/>
                </a:solidFill>
              </a:rPr>
              <a:t>FFAs for Health</a:t>
            </a:r>
          </a:p>
          <a:p>
            <a:pPr lvl="1" algn="ctr"/>
            <a:endParaRPr lang="en-GB" sz="2400" dirty="0">
              <a:solidFill>
                <a:srgbClr val="002060"/>
              </a:solidFill>
            </a:endParaRPr>
          </a:p>
          <a:p>
            <a:pPr lvl="1" algn="ctr"/>
            <a:r>
              <a:rPr lang="en-GB" sz="2400" dirty="0">
                <a:solidFill>
                  <a:srgbClr val="002060"/>
                </a:solidFill>
              </a:rPr>
              <a:t>Roger Barlow, David Bruton, Rob Edgecock, Carol Johnstone and Jordan Taylor</a:t>
            </a:r>
          </a:p>
          <a:p>
            <a:pPr lvl="1" algn="ctr"/>
            <a:r>
              <a:rPr lang="en-GB" sz="2400" dirty="0">
                <a:solidFill>
                  <a:srgbClr val="002060"/>
                </a:solidFill>
              </a:rPr>
              <a:t>FNAL &amp; University of Huddersfield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544" y="2780928"/>
            <a:ext cx="8208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GB" sz="2000" dirty="0"/>
              <a:t>From two theses: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GB" sz="2000" dirty="0"/>
              <a:t>David Bruton, “Investigation of a Compact Accelerator for Radioisotope Production”, 2018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GB" sz="2000" dirty="0"/>
              <a:t>Jordan Taylor, “The Design of Helium Ion Accelerators for External Ion Beam Cancer Therapy”, 2018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GB" sz="2000" dirty="0"/>
              <a:t>Both available from the Huddersfield repository</a:t>
            </a:r>
          </a:p>
        </p:txBody>
      </p:sp>
    </p:spTree>
    <p:extLst>
      <p:ext uri="{BB962C8B-B14F-4D97-AF65-F5344CB8AC3E}">
        <p14:creationId xmlns:p14="http://schemas.microsoft.com/office/powerpoint/2010/main" val="4010969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10ECB06-E0A4-4F0C-ACD6-F49EBE888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351629"/>
            <a:ext cx="7886700" cy="589286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+mn-lt"/>
              </a:rPr>
              <a:t>Method</a:t>
            </a:r>
            <a:endParaRPr lang="en-US" sz="2800" dirty="0">
              <a:latin typeface="+mn-lt"/>
            </a:endParaRPr>
          </a:p>
        </p:txBody>
      </p:sp>
      <p:pic>
        <p:nvPicPr>
          <p:cNvPr id="7" name="Picture 4" descr="Related image">
            <a:extLst>
              <a:ext uri="{FF2B5EF4-FFF2-40B4-BE49-F238E27FC236}">
                <a16:creationId xmlns:a16="http://schemas.microsoft.com/office/drawing/2014/main" id="{6B52C13D-4D52-AC11-611B-8D6BB16A6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48299"/>
            <a:ext cx="1430964" cy="79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4150755-FC98-77A3-9258-F1E553790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1556792"/>
            <a:ext cx="10515600" cy="4351338"/>
          </a:xfrm>
        </p:spPr>
        <p:txBody>
          <a:bodyPr>
            <a:normAutofit/>
          </a:bodyPr>
          <a:lstStyle/>
          <a:p>
            <a:r>
              <a:rPr lang="en-GB" dirty="0"/>
              <a:t>Starting parameters calculated by Carol via her script</a:t>
            </a:r>
          </a:p>
          <a:p>
            <a:r>
              <a:rPr lang="en-GB" dirty="0"/>
              <a:t>Optimisation in Cosy Infinity</a:t>
            </a:r>
          </a:p>
          <a:p>
            <a:r>
              <a:rPr lang="en-GB" dirty="0"/>
              <a:t>Implemented in FACT( Carol and Pavel </a:t>
            </a:r>
            <a:r>
              <a:rPr lang="en-GB" dirty="0" err="1"/>
              <a:t>Snopok</a:t>
            </a:r>
            <a:r>
              <a:rPr lang="en-GB" dirty="0"/>
              <a:t>):</a:t>
            </a:r>
          </a:p>
          <a:p>
            <a:pPr lvl="1"/>
            <a:r>
              <a:rPr lang="en-GB" dirty="0"/>
              <a:t>Calculates field map, including edge fields									</a:t>
            </a:r>
          </a:p>
          <a:p>
            <a:pPr lvl="1"/>
            <a:r>
              <a:rPr lang="en-GB" dirty="0"/>
              <a:t>Finds stable equilibrium orbits as a function of energy</a:t>
            </a:r>
          </a:p>
          <a:p>
            <a:pPr lvl="1"/>
            <a:r>
              <a:rPr lang="en-GB" dirty="0"/>
              <a:t>Calculates tunes, path lengths, etc</a:t>
            </a:r>
          </a:p>
          <a:p>
            <a:pPr lvl="1"/>
            <a:r>
              <a:rPr lang="en-GB" dirty="0"/>
              <a:t>Allows </a:t>
            </a:r>
            <a:r>
              <a:rPr lang="en-GB" dirty="0" err="1"/>
              <a:t>tof</a:t>
            </a:r>
            <a:r>
              <a:rPr lang="en-GB" dirty="0"/>
              <a:t> to be calculated</a:t>
            </a:r>
          </a:p>
          <a:p>
            <a:r>
              <a:rPr lang="en-GB" dirty="0"/>
              <a:t>(Many!) iterations required to achieve optimal design</a:t>
            </a:r>
          </a:p>
          <a:p>
            <a:r>
              <a:rPr lang="en-GB" dirty="0"/>
              <a:t>Tracking, acceleration and </a:t>
            </a:r>
            <a:r>
              <a:rPr lang="en-GB"/>
              <a:t>space charge studies </a:t>
            </a:r>
            <a:r>
              <a:rPr lang="en-GB" dirty="0"/>
              <a:t>done with Opal</a:t>
            </a:r>
          </a:p>
          <a:p>
            <a:r>
              <a:rPr lang="en-GB" dirty="0"/>
              <a:t>Also </a:t>
            </a:r>
            <a:r>
              <a:rPr lang="en-GB" dirty="0" err="1"/>
              <a:t>PyZoubi</a:t>
            </a:r>
            <a:r>
              <a:rPr lang="en-GB" dirty="0"/>
              <a:t> for radioisotope machine</a:t>
            </a:r>
          </a:p>
        </p:txBody>
      </p:sp>
    </p:spTree>
    <p:extLst>
      <p:ext uri="{BB962C8B-B14F-4D97-AF65-F5344CB8AC3E}">
        <p14:creationId xmlns:p14="http://schemas.microsoft.com/office/powerpoint/2010/main" val="3920725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10ECB06-E0A4-4F0C-ACD6-F49EBE888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351629"/>
            <a:ext cx="7886700" cy="589286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+mn-lt"/>
              </a:rPr>
              <a:t>Baseline Radioisotope Proton FFAG</a:t>
            </a:r>
            <a:endParaRPr lang="en-US" sz="2800" dirty="0">
              <a:latin typeface="+mn-lt"/>
            </a:endParaRPr>
          </a:p>
        </p:txBody>
      </p:sp>
      <p:pic>
        <p:nvPicPr>
          <p:cNvPr id="7" name="Picture 4" descr="Related image">
            <a:extLst>
              <a:ext uri="{FF2B5EF4-FFF2-40B4-BE49-F238E27FC236}">
                <a16:creationId xmlns:a16="http://schemas.microsoft.com/office/drawing/2014/main" id="{6B52C13D-4D52-AC11-611B-8D6BB16A6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48299"/>
            <a:ext cx="1430964" cy="79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4150755-FC98-77A3-9258-F1E553790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554162"/>
            <a:ext cx="8343732" cy="589286"/>
          </a:xfrm>
        </p:spPr>
        <p:txBody>
          <a:bodyPr>
            <a:normAutofit/>
          </a:bodyPr>
          <a:lstStyle/>
          <a:p>
            <a:r>
              <a:rPr lang="en-GB" dirty="0"/>
              <a:t>75 keV (89mm) to 28 MeV (1687mm)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C744BE-6F43-1BF9-2F59-EB869B1077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09" y="2143447"/>
            <a:ext cx="4721762" cy="40905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EEDAF52-7C07-BBF0-7DC2-90E19EEA4B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3366" y="2143446"/>
            <a:ext cx="4390633" cy="409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370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10ECB06-E0A4-4F0C-ACD6-F49EBE888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351629"/>
            <a:ext cx="7886700" cy="589286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+mn-lt"/>
              </a:rPr>
              <a:t>Baseline Radioisotope FFAG</a:t>
            </a:r>
            <a:endParaRPr lang="en-US" sz="2800" dirty="0">
              <a:latin typeface="+mn-lt"/>
            </a:endParaRPr>
          </a:p>
        </p:txBody>
      </p:sp>
      <p:pic>
        <p:nvPicPr>
          <p:cNvPr id="7" name="Picture 4" descr="Related image">
            <a:extLst>
              <a:ext uri="{FF2B5EF4-FFF2-40B4-BE49-F238E27FC236}">
                <a16:creationId xmlns:a16="http://schemas.microsoft.com/office/drawing/2014/main" id="{6B52C13D-4D52-AC11-611B-8D6BB16A6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48299"/>
            <a:ext cx="1430964" cy="79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EE8EDD-864C-FDE4-A3EB-99652015A6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1104837"/>
            <a:ext cx="5563027" cy="2406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94C887-640C-858B-DC70-D6080B9FB2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5816" y="3685364"/>
            <a:ext cx="5184578" cy="302433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300908C-2FF3-2EC1-A468-334C6A8547A3}"/>
              </a:ext>
            </a:extLst>
          </p:cNvPr>
          <p:cNvSpPr txBox="1"/>
          <p:nvPr/>
        </p:nvSpPr>
        <p:spPr>
          <a:xfrm>
            <a:off x="6156176" y="1700808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CW operation</a:t>
            </a:r>
          </a:p>
        </p:txBody>
      </p:sp>
    </p:spTree>
    <p:extLst>
      <p:ext uri="{BB962C8B-B14F-4D97-AF65-F5344CB8AC3E}">
        <p14:creationId xmlns:p14="http://schemas.microsoft.com/office/powerpoint/2010/main" val="3748958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10ECB06-E0A4-4F0C-ACD6-F49EBE888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351629"/>
            <a:ext cx="7886700" cy="589286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+mn-lt"/>
              </a:rPr>
              <a:t>Baseline Radioisotope FFAG RF</a:t>
            </a:r>
            <a:endParaRPr lang="en-US" sz="2800" dirty="0">
              <a:latin typeface="+mn-lt"/>
            </a:endParaRPr>
          </a:p>
        </p:txBody>
      </p:sp>
      <p:pic>
        <p:nvPicPr>
          <p:cNvPr id="7" name="Picture 4" descr="Related image">
            <a:extLst>
              <a:ext uri="{FF2B5EF4-FFF2-40B4-BE49-F238E27FC236}">
                <a16:creationId xmlns:a16="http://schemas.microsoft.com/office/drawing/2014/main" id="{6B52C13D-4D52-AC11-611B-8D6BB16A6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48299"/>
            <a:ext cx="1430964" cy="79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F8D85D5-B973-CC7F-A7F8-F826C5BB2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412776"/>
            <a:ext cx="10515600" cy="4351338"/>
          </a:xfrm>
        </p:spPr>
        <p:txBody>
          <a:bodyPr>
            <a:normAutofit/>
          </a:bodyPr>
          <a:lstStyle/>
          <a:p>
            <a:r>
              <a:rPr lang="en-GB" dirty="0"/>
              <a:t>2 x 7.5 MHz, </a:t>
            </a:r>
            <a:r>
              <a:rPr lang="el-GR" dirty="0"/>
              <a:t>λ</a:t>
            </a:r>
            <a:r>
              <a:rPr lang="en-GB" dirty="0"/>
              <a:t>/2 cavities, each 100 kV</a:t>
            </a:r>
          </a:p>
          <a:p>
            <a:r>
              <a:rPr lang="en-GB" dirty="0"/>
              <a:t>Use on 5</a:t>
            </a:r>
            <a:r>
              <a:rPr lang="en-GB" baseline="30000" dirty="0"/>
              <a:t>th</a:t>
            </a:r>
            <a:r>
              <a:rPr lang="en-GB" dirty="0"/>
              <a:t> harmonic to reduce size, but also phase slip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7BF16C-E17E-181A-258A-6A46699026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40" y="2417174"/>
            <a:ext cx="5294313" cy="425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241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10ECB06-E0A4-4F0C-ACD6-F49EBE888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351629"/>
            <a:ext cx="7886700" cy="589286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+mn-lt"/>
              </a:rPr>
              <a:t>Helium Ion Acceleration</a:t>
            </a:r>
            <a:endParaRPr lang="en-US" sz="2800" dirty="0">
              <a:latin typeface="+mn-lt"/>
            </a:endParaRPr>
          </a:p>
        </p:txBody>
      </p:sp>
      <p:pic>
        <p:nvPicPr>
          <p:cNvPr id="7" name="Picture 4" descr="Related image">
            <a:extLst>
              <a:ext uri="{FF2B5EF4-FFF2-40B4-BE49-F238E27FC236}">
                <a16:creationId xmlns:a16="http://schemas.microsoft.com/office/drawing/2014/main" id="{6B52C13D-4D52-AC11-611B-8D6BB16A6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48299"/>
            <a:ext cx="1430964" cy="79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F8D85D5-B973-CC7F-A7F8-F826C5BB2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412776"/>
            <a:ext cx="10515600" cy="4351338"/>
          </a:xfrm>
        </p:spPr>
        <p:txBody>
          <a:bodyPr>
            <a:normAutofit/>
          </a:bodyPr>
          <a:lstStyle/>
          <a:p>
            <a:r>
              <a:rPr lang="en-GB" dirty="0"/>
              <a:t>For non-relativistic energies, beam rigidity of helium ≈ protons</a:t>
            </a:r>
          </a:p>
          <a:p>
            <a:r>
              <a:rPr lang="en-GB" dirty="0"/>
              <a:t>0.9% different at 28 MeV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B75FB2-1150-8728-8077-BB072734D2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7668" y="2720991"/>
            <a:ext cx="5326579" cy="382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607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10ECB06-E0A4-4F0C-ACD6-F49EBE888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351629"/>
            <a:ext cx="7886700" cy="589286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+mn-lt"/>
              </a:rPr>
              <a:t>Helium Ion Acceleration</a:t>
            </a:r>
            <a:endParaRPr lang="en-US" sz="2800" dirty="0">
              <a:latin typeface="+mn-lt"/>
            </a:endParaRPr>
          </a:p>
        </p:txBody>
      </p:sp>
      <p:pic>
        <p:nvPicPr>
          <p:cNvPr id="7" name="Picture 4" descr="Related image">
            <a:extLst>
              <a:ext uri="{FF2B5EF4-FFF2-40B4-BE49-F238E27FC236}">
                <a16:creationId xmlns:a16="http://schemas.microsoft.com/office/drawing/2014/main" id="{6B52C13D-4D52-AC11-611B-8D6BB16A6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48299"/>
            <a:ext cx="1430964" cy="79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F8D85D5-B973-CC7F-A7F8-F826C5BB2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412776"/>
            <a:ext cx="10515600" cy="4351338"/>
          </a:xfrm>
        </p:spPr>
        <p:txBody>
          <a:bodyPr>
            <a:normAutofit/>
          </a:bodyPr>
          <a:lstStyle/>
          <a:p>
            <a:r>
              <a:rPr lang="en-GB" dirty="0"/>
              <a:t>Tunes and DA very similar</a:t>
            </a:r>
          </a:p>
          <a:p>
            <a:r>
              <a:rPr lang="en-GB" dirty="0"/>
              <a:t>TOF is 2 times bigger and spread about 1.5%</a:t>
            </a:r>
          </a:p>
          <a:p>
            <a:r>
              <a:rPr lang="en-GB" dirty="0"/>
              <a:t>Works with the same parameters as protons</a:t>
            </a:r>
          </a:p>
          <a:p>
            <a:r>
              <a:rPr lang="en-GB" dirty="0"/>
              <a:t>Can be  improved with small tweaks to the field profile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87A7D5-C128-BAB5-A64F-47FEE4EABA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084" y="2992241"/>
            <a:ext cx="8613368" cy="371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224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10ECB06-E0A4-4F0C-ACD6-F49EBE888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351629"/>
            <a:ext cx="7886700" cy="589286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+mn-lt"/>
              </a:rPr>
              <a:t>Space Charge for Protons</a:t>
            </a:r>
            <a:endParaRPr lang="en-US" sz="2800" dirty="0">
              <a:latin typeface="+mn-lt"/>
            </a:endParaRPr>
          </a:p>
        </p:txBody>
      </p:sp>
      <p:pic>
        <p:nvPicPr>
          <p:cNvPr id="7" name="Picture 4" descr="Related image">
            <a:extLst>
              <a:ext uri="{FF2B5EF4-FFF2-40B4-BE49-F238E27FC236}">
                <a16:creationId xmlns:a16="http://schemas.microsoft.com/office/drawing/2014/main" id="{6B52C13D-4D52-AC11-611B-8D6BB16A6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48299"/>
            <a:ext cx="1430964" cy="79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F8D85D5-B973-CC7F-A7F8-F826C5BB2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412776"/>
            <a:ext cx="10515600" cy="4351338"/>
          </a:xfrm>
        </p:spPr>
        <p:txBody>
          <a:bodyPr>
            <a:normAutofit/>
          </a:bodyPr>
          <a:lstStyle/>
          <a:p>
            <a:r>
              <a:rPr lang="en-GB" dirty="0"/>
              <a:t>Studied with ± 2cm aperture</a:t>
            </a:r>
          </a:p>
          <a:p>
            <a:r>
              <a:rPr lang="en-GB" dirty="0"/>
              <a:t>Above 20 mA, very large losses</a:t>
            </a:r>
          </a:p>
          <a:p>
            <a:r>
              <a:rPr lang="en-GB" dirty="0"/>
              <a:t>Emittances at 20 mA: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0AE2F2-65D0-A809-5590-0960038BBF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784" y="2708920"/>
            <a:ext cx="7175216" cy="331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512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10ECB06-E0A4-4F0C-ACD6-F49EBE888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351629"/>
            <a:ext cx="7886700" cy="589286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+mn-lt"/>
              </a:rPr>
              <a:t>Space Charge for Protons</a:t>
            </a:r>
            <a:endParaRPr lang="en-US" sz="2800" dirty="0">
              <a:latin typeface="+mn-lt"/>
            </a:endParaRPr>
          </a:p>
        </p:txBody>
      </p:sp>
      <p:pic>
        <p:nvPicPr>
          <p:cNvPr id="7" name="Picture 4" descr="Related image">
            <a:extLst>
              <a:ext uri="{FF2B5EF4-FFF2-40B4-BE49-F238E27FC236}">
                <a16:creationId xmlns:a16="http://schemas.microsoft.com/office/drawing/2014/main" id="{6B52C13D-4D52-AC11-611B-8D6BB16A6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48299"/>
            <a:ext cx="1430964" cy="79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F8D85D5-B973-CC7F-A7F8-F826C5BB2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412776"/>
            <a:ext cx="10515600" cy="4351338"/>
          </a:xfrm>
        </p:spPr>
        <p:txBody>
          <a:bodyPr>
            <a:normAutofit/>
          </a:bodyPr>
          <a:lstStyle/>
          <a:p>
            <a:r>
              <a:rPr lang="en-GB" dirty="0"/>
              <a:t>Studied with ± 2cm aperture</a:t>
            </a:r>
          </a:p>
          <a:p>
            <a:r>
              <a:rPr lang="en-GB" dirty="0"/>
              <a:t>Above 20 mA, very large losses</a:t>
            </a:r>
          </a:p>
          <a:p>
            <a:r>
              <a:rPr lang="en-GB" dirty="0"/>
              <a:t>Emittances at 20 mA: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7ACFA0-2CB4-242C-8E8D-227C3A6645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599" y="2924944"/>
            <a:ext cx="7508237" cy="283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917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10ECB06-E0A4-4F0C-ACD6-F49EBE888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351629"/>
            <a:ext cx="7886700" cy="589286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+mn-lt"/>
              </a:rPr>
              <a:t>Space Charge Losses</a:t>
            </a:r>
            <a:endParaRPr lang="en-US" sz="2800" dirty="0">
              <a:latin typeface="+mn-lt"/>
            </a:endParaRPr>
          </a:p>
        </p:txBody>
      </p:sp>
      <p:pic>
        <p:nvPicPr>
          <p:cNvPr id="7" name="Picture 4" descr="Related image">
            <a:extLst>
              <a:ext uri="{FF2B5EF4-FFF2-40B4-BE49-F238E27FC236}">
                <a16:creationId xmlns:a16="http://schemas.microsoft.com/office/drawing/2014/main" id="{6B52C13D-4D52-AC11-611B-8D6BB16A6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48299"/>
            <a:ext cx="1430964" cy="79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FD588C-5F65-F549-3C2D-A1C8166855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968" y="413530"/>
            <a:ext cx="5256584" cy="39835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5110B81-A757-51EB-103C-7E1B6D513C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269484"/>
            <a:ext cx="5004048" cy="367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1914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10ECB06-E0A4-4F0C-ACD6-F49EBE888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351629"/>
            <a:ext cx="7886700" cy="589286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+mn-lt"/>
              </a:rPr>
              <a:t>Proton Injection and Extraction</a:t>
            </a:r>
            <a:endParaRPr lang="en-US" sz="2800" dirty="0">
              <a:latin typeface="+mn-lt"/>
            </a:endParaRPr>
          </a:p>
        </p:txBody>
      </p:sp>
      <p:pic>
        <p:nvPicPr>
          <p:cNvPr id="7" name="Picture 4" descr="Related image">
            <a:extLst>
              <a:ext uri="{FF2B5EF4-FFF2-40B4-BE49-F238E27FC236}">
                <a16:creationId xmlns:a16="http://schemas.microsoft.com/office/drawing/2014/main" id="{6B52C13D-4D52-AC11-611B-8D6BB16A6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48299"/>
            <a:ext cx="1430964" cy="79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F8D85D5-B973-CC7F-A7F8-F826C5BB2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412776"/>
            <a:ext cx="10515600" cy="4351338"/>
          </a:xfrm>
        </p:spPr>
        <p:txBody>
          <a:bodyPr>
            <a:normAutofit/>
          </a:bodyPr>
          <a:lstStyle/>
          <a:p>
            <a:r>
              <a:rPr lang="en-GB" dirty="0"/>
              <a:t>Radial injection seems to work, with additional small magnet</a:t>
            </a:r>
          </a:p>
          <a:p>
            <a:r>
              <a:rPr lang="en-GB" dirty="0"/>
              <a:t>For extraction, orbit separation at 28 MeV</a:t>
            </a:r>
          </a:p>
          <a:p>
            <a:r>
              <a:rPr lang="en-GB" dirty="0"/>
              <a:t>Not large enough for clean extraction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74AF75-03D2-66DC-61C3-FDD4426B5D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672" y="2636912"/>
            <a:ext cx="5622543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293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10ECB06-E0A4-4F0C-ACD6-F49EBE888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351629"/>
            <a:ext cx="7886700" cy="589286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+mn-lt"/>
              </a:rPr>
              <a:t>Motivations - Radioisotopes</a:t>
            </a:r>
            <a:endParaRPr lang="en-US" sz="2800" dirty="0">
              <a:latin typeface="+mn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6A0475-7FB7-4156-8493-3FBE03448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00808"/>
            <a:ext cx="7886700" cy="4248472"/>
          </a:xfrm>
        </p:spPr>
        <p:txBody>
          <a:bodyPr>
            <a:normAutofit/>
          </a:bodyPr>
          <a:lstStyle/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GB" altLang="en-US" sz="2000" dirty="0"/>
              <a:t>Two isotopes of interest: </a:t>
            </a:r>
            <a:r>
              <a:rPr lang="en-GB" altLang="en-US" sz="2000" baseline="30000" dirty="0"/>
              <a:t>99m</a:t>
            </a:r>
            <a:r>
              <a:rPr lang="en-GB" altLang="en-US" sz="2000" dirty="0"/>
              <a:t>Tc and </a:t>
            </a:r>
            <a:r>
              <a:rPr lang="en-GB" altLang="en-US" sz="2000" baseline="30000" dirty="0"/>
              <a:t>211</a:t>
            </a:r>
            <a:r>
              <a:rPr lang="en-GB" altLang="en-US" sz="2000" dirty="0"/>
              <a:t>At</a:t>
            </a:r>
          </a:p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GB" altLang="en-US" sz="2000" baseline="30000" dirty="0"/>
              <a:t>99m</a:t>
            </a:r>
            <a:r>
              <a:rPr lang="en-GB" altLang="en-US" sz="2000" dirty="0"/>
              <a:t>Tc:</a:t>
            </a:r>
            <a:endParaRPr lang="en-GB" sz="2000" dirty="0"/>
          </a:p>
          <a:p>
            <a:pPr lvl="1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dirty="0"/>
              <a:t>Single photon emitter for SPECT</a:t>
            </a:r>
          </a:p>
          <a:p>
            <a:pPr lvl="1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dirty="0"/>
              <a:t>Most commonly used radioisotope</a:t>
            </a:r>
          </a:p>
          <a:p>
            <a:pPr lvl="1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dirty="0"/>
              <a:t>Production route: reactor produced </a:t>
            </a:r>
            <a:r>
              <a:rPr lang="en-US" baseline="30000" dirty="0"/>
              <a:t>99</a:t>
            </a:r>
            <a:r>
              <a:rPr lang="en-US" dirty="0"/>
              <a:t>Mo as a generator</a:t>
            </a:r>
          </a:p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000" dirty="0"/>
              <a:t>Cooling problems in main two reactors caused shortage in 2008/2009</a:t>
            </a:r>
          </a:p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000" dirty="0"/>
              <a:t>Motivated investigations of other production routes</a:t>
            </a:r>
          </a:p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000" dirty="0"/>
              <a:t>Various studies of accelerator use undertaken</a:t>
            </a:r>
          </a:p>
        </p:txBody>
      </p:sp>
      <p:pic>
        <p:nvPicPr>
          <p:cNvPr id="7" name="Picture 4" descr="Related image">
            <a:extLst>
              <a:ext uri="{FF2B5EF4-FFF2-40B4-BE49-F238E27FC236}">
                <a16:creationId xmlns:a16="http://schemas.microsoft.com/office/drawing/2014/main" id="{6B52C13D-4D52-AC11-611B-8D6BB16A6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48299"/>
            <a:ext cx="1430964" cy="79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95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10ECB06-E0A4-4F0C-ACD6-F49EBE888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476672"/>
            <a:ext cx="7886700" cy="589286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+mn-lt"/>
              </a:rPr>
              <a:t>Internal Target Studies for </a:t>
            </a:r>
            <a:r>
              <a:rPr lang="en-GB" altLang="en-US" sz="2800" b="0" baseline="30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r>
              <a:rPr lang="en-GB" altLang="en-US" sz="2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Mo(p,2n)</a:t>
            </a:r>
            <a:r>
              <a:rPr lang="en-GB" altLang="en-US" sz="2800" b="0" baseline="30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99m</a:t>
            </a:r>
            <a:r>
              <a:rPr lang="en-GB" altLang="en-US" sz="2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Tc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4" descr="Related image">
            <a:extLst>
              <a:ext uri="{FF2B5EF4-FFF2-40B4-BE49-F238E27FC236}">
                <a16:creationId xmlns:a16="http://schemas.microsoft.com/office/drawing/2014/main" id="{6B52C13D-4D52-AC11-611B-8D6BB16A6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48299"/>
            <a:ext cx="1430964" cy="79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2BF0F50-489B-13A7-DD72-65FAD3410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412776"/>
            <a:ext cx="10515600" cy="4351338"/>
          </a:xfrm>
        </p:spPr>
        <p:txBody>
          <a:bodyPr>
            <a:normAutofit/>
          </a:bodyPr>
          <a:lstStyle/>
          <a:p>
            <a:r>
              <a:rPr lang="en-GB" dirty="0"/>
              <a:t>Moly target placed at radius of maximum cross-section, 14 MeV</a:t>
            </a:r>
          </a:p>
          <a:p>
            <a:r>
              <a:rPr lang="en-GB" dirty="0"/>
              <a:t>Aperture of ± 2cm used</a:t>
            </a:r>
          </a:p>
          <a:p>
            <a:r>
              <a:rPr lang="en-GB" dirty="0"/>
              <a:t>Yield is essentially independent of target thickness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D2F4C3-2535-4B49-16F2-270898C976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848" y="2514270"/>
            <a:ext cx="5736672" cy="426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4686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10ECB06-E0A4-4F0C-ACD6-F49EBE888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476672"/>
            <a:ext cx="7886700" cy="589286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+mn-lt"/>
              </a:rPr>
              <a:t>Internal Target Studies for </a:t>
            </a:r>
            <a:r>
              <a:rPr lang="en-GB" altLang="en-US" sz="2800" b="0" baseline="30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r>
              <a:rPr lang="en-GB" altLang="en-US" sz="2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Mo(p,2n)</a:t>
            </a:r>
            <a:r>
              <a:rPr lang="en-GB" altLang="en-US" sz="2800" b="0" baseline="30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99m</a:t>
            </a:r>
            <a:r>
              <a:rPr lang="en-GB" altLang="en-US" sz="2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Tc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4" descr="Related image">
            <a:extLst>
              <a:ext uri="{FF2B5EF4-FFF2-40B4-BE49-F238E27FC236}">
                <a16:creationId xmlns:a16="http://schemas.microsoft.com/office/drawing/2014/main" id="{6B52C13D-4D52-AC11-611B-8D6BB16A6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48299"/>
            <a:ext cx="1430964" cy="79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18D250-592B-F417-20FA-C8DB15BA2A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995" y="1644090"/>
            <a:ext cx="7844835" cy="416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5706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10ECB06-E0A4-4F0C-ACD6-F49EBE888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476672"/>
            <a:ext cx="7886700" cy="589286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+mn-lt"/>
              </a:rPr>
              <a:t>Internal Target Studies for </a:t>
            </a:r>
            <a:r>
              <a:rPr lang="en-GB" altLang="en-US" sz="2800" b="0" baseline="30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r>
              <a:rPr lang="en-GB" altLang="en-US" sz="2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Mo(p,2n)</a:t>
            </a:r>
            <a:r>
              <a:rPr lang="en-GB" altLang="en-US" sz="2800" b="0" baseline="30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99m</a:t>
            </a:r>
            <a:r>
              <a:rPr lang="en-GB" altLang="en-US" sz="2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Tc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4" descr="Related image">
            <a:extLst>
              <a:ext uri="{FF2B5EF4-FFF2-40B4-BE49-F238E27FC236}">
                <a16:creationId xmlns:a16="http://schemas.microsoft.com/office/drawing/2014/main" id="{6B52C13D-4D52-AC11-611B-8D6BB16A6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48299"/>
            <a:ext cx="1430964" cy="79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2BF0F50-489B-13A7-DD72-65FAD3410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412776"/>
            <a:ext cx="10515600" cy="4351338"/>
          </a:xfrm>
        </p:spPr>
        <p:txBody>
          <a:bodyPr>
            <a:normAutofit/>
          </a:bodyPr>
          <a:lstStyle/>
          <a:p>
            <a:r>
              <a:rPr lang="en-GB" dirty="0"/>
              <a:t>Calculated yield exceeds that measured with ASIC 24 MeV</a:t>
            </a:r>
          </a:p>
          <a:p>
            <a:r>
              <a:rPr lang="en-GB" dirty="0"/>
              <a:t>Can be improved (in principle):</a:t>
            </a:r>
          </a:p>
          <a:p>
            <a:pPr lvl="1"/>
            <a:r>
              <a:rPr lang="en-GB" dirty="0"/>
              <a:t>Wedge-shaped target</a:t>
            </a:r>
          </a:p>
          <a:p>
            <a:pPr lvl="1"/>
            <a:r>
              <a:rPr lang="en-GB" dirty="0"/>
              <a:t>Re-acceleration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07B31E-5752-EBDB-1218-FCA4F5893E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839" y="2497971"/>
            <a:ext cx="5795233" cy="436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3509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10ECB06-E0A4-4F0C-ACD6-F49EBE888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476672"/>
            <a:ext cx="7886700" cy="589286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+mn-lt"/>
                <a:cs typeface="Calibri" panose="020F0502020204030204" pitchFamily="34" charset="0"/>
              </a:rPr>
              <a:t>Helium Ion Therapy - Heather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4" descr="Related image">
            <a:extLst>
              <a:ext uri="{FF2B5EF4-FFF2-40B4-BE49-F238E27FC236}">
                <a16:creationId xmlns:a16="http://schemas.microsoft.com/office/drawing/2014/main" id="{6B52C13D-4D52-AC11-611B-8D6BB16A6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48299"/>
            <a:ext cx="1430964" cy="79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2BF0F50-489B-13A7-DD72-65FAD3410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412776"/>
            <a:ext cx="10515600" cy="4351338"/>
          </a:xfrm>
        </p:spPr>
        <p:txBody>
          <a:bodyPr>
            <a:normAutofit/>
          </a:bodyPr>
          <a:lstStyle/>
          <a:p>
            <a:r>
              <a:rPr lang="en-GB" dirty="0"/>
              <a:t>Final design</a:t>
            </a:r>
          </a:p>
          <a:p>
            <a:pPr lvl="1"/>
            <a:r>
              <a:rPr lang="en-GB" dirty="0"/>
              <a:t>Injector: to 1 MeV</a:t>
            </a:r>
          </a:p>
          <a:p>
            <a:pPr lvl="1"/>
            <a:r>
              <a:rPr lang="en-GB" dirty="0"/>
              <a:t>Stage 1: to 400 MeV</a:t>
            </a:r>
          </a:p>
          <a:p>
            <a:pPr lvl="1"/>
            <a:r>
              <a:rPr lang="en-GB" dirty="0"/>
              <a:t>Transfer line</a:t>
            </a:r>
          </a:p>
          <a:p>
            <a:pPr lvl="1"/>
            <a:r>
              <a:rPr lang="en-GB" dirty="0"/>
              <a:t>Stage 2: to 900 MeV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B8BE74-C1AE-A395-71D2-C350E20641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0653" y="1412776"/>
            <a:ext cx="539464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4870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10ECB06-E0A4-4F0C-ACD6-F49EBE888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476672"/>
            <a:ext cx="7886700" cy="589286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+mn-lt"/>
                <a:cs typeface="Calibri" panose="020F0502020204030204" pitchFamily="34" charset="0"/>
              </a:rPr>
              <a:t>Heather Stage 1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4" descr="Related image">
            <a:extLst>
              <a:ext uri="{FF2B5EF4-FFF2-40B4-BE49-F238E27FC236}">
                <a16:creationId xmlns:a16="http://schemas.microsoft.com/office/drawing/2014/main" id="{6B52C13D-4D52-AC11-611B-8D6BB16A6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48299"/>
            <a:ext cx="1430964" cy="79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41FA04-F67C-2876-AD6E-1A0A8F77AE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6" y="1169858"/>
            <a:ext cx="4652467" cy="38039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D5E3C5-E342-C5FF-8297-14C4AB78EF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7984" y="3098704"/>
            <a:ext cx="5003597" cy="383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2866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10ECB06-E0A4-4F0C-ACD6-F49EBE888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476672"/>
            <a:ext cx="7886700" cy="589286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+mn-lt"/>
                <a:cs typeface="Calibri" panose="020F0502020204030204" pitchFamily="34" charset="0"/>
              </a:rPr>
              <a:t>Heather Stage 1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4" descr="Related image">
            <a:extLst>
              <a:ext uri="{FF2B5EF4-FFF2-40B4-BE49-F238E27FC236}">
                <a16:creationId xmlns:a16="http://schemas.microsoft.com/office/drawing/2014/main" id="{6B52C13D-4D52-AC11-611B-8D6BB16A6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48299"/>
            <a:ext cx="1430964" cy="79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84A4CE-9A59-6C30-E537-7172BFB561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1381301"/>
            <a:ext cx="6336704" cy="467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913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10ECB06-E0A4-4F0C-ACD6-F49EBE888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476672"/>
            <a:ext cx="7886700" cy="589286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+mn-lt"/>
                <a:cs typeface="Calibri" panose="020F0502020204030204" pitchFamily="34" charset="0"/>
              </a:rPr>
              <a:t>Heather Stage 2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4" descr="Related image">
            <a:extLst>
              <a:ext uri="{FF2B5EF4-FFF2-40B4-BE49-F238E27FC236}">
                <a16:creationId xmlns:a16="http://schemas.microsoft.com/office/drawing/2014/main" id="{6B52C13D-4D52-AC11-611B-8D6BB16A6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48299"/>
            <a:ext cx="1430964" cy="79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B3C77A-FA24-B16F-3A92-4A0C889CE8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487" y="1556792"/>
            <a:ext cx="8010969" cy="383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1255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10ECB06-E0A4-4F0C-ACD6-F49EBE888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476672"/>
            <a:ext cx="7886700" cy="589286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+mn-lt"/>
                <a:cs typeface="Calibri" panose="020F0502020204030204" pitchFamily="34" charset="0"/>
              </a:rPr>
              <a:t>Heather Stage 2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4" descr="Related image">
            <a:extLst>
              <a:ext uri="{FF2B5EF4-FFF2-40B4-BE49-F238E27FC236}">
                <a16:creationId xmlns:a16="http://schemas.microsoft.com/office/drawing/2014/main" id="{6B52C13D-4D52-AC11-611B-8D6BB16A6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48299"/>
            <a:ext cx="1430964" cy="79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C2D58C-8380-B6BE-4647-919CC33685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1238097"/>
            <a:ext cx="6408712" cy="489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4565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10ECB06-E0A4-4F0C-ACD6-F49EBE888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476672"/>
            <a:ext cx="7886700" cy="589286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+mn-lt"/>
                <a:cs typeface="Calibri" panose="020F0502020204030204" pitchFamily="34" charset="0"/>
              </a:rPr>
              <a:t>Heather Stage 2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4" descr="Related image">
            <a:extLst>
              <a:ext uri="{FF2B5EF4-FFF2-40B4-BE49-F238E27FC236}">
                <a16:creationId xmlns:a16="http://schemas.microsoft.com/office/drawing/2014/main" id="{6B52C13D-4D52-AC11-611B-8D6BB16A6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48299"/>
            <a:ext cx="1430964" cy="79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5226E6-7429-647A-B0AE-0721711163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728" y="1394331"/>
            <a:ext cx="6936632" cy="519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4402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10ECB06-E0A4-4F0C-ACD6-F49EBE888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476672"/>
            <a:ext cx="7886700" cy="589286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+mn-lt"/>
                <a:cs typeface="Calibri" panose="020F0502020204030204" pitchFamily="34" charset="0"/>
              </a:rPr>
              <a:t>Heather RF Studies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4" descr="Related image">
            <a:extLst>
              <a:ext uri="{FF2B5EF4-FFF2-40B4-BE49-F238E27FC236}">
                <a16:creationId xmlns:a16="http://schemas.microsoft.com/office/drawing/2014/main" id="{6B52C13D-4D52-AC11-611B-8D6BB16A6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48299"/>
            <a:ext cx="1430964" cy="79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2BF0F50-489B-13A7-DD72-65FAD3410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412776"/>
            <a:ext cx="10515600" cy="4351338"/>
          </a:xfrm>
        </p:spPr>
        <p:txBody>
          <a:bodyPr>
            <a:normAutofit/>
          </a:bodyPr>
          <a:lstStyle/>
          <a:p>
            <a:r>
              <a:rPr lang="en-GB" dirty="0"/>
              <a:t>Stage 1:</a:t>
            </a:r>
          </a:p>
          <a:p>
            <a:pPr lvl="1"/>
            <a:r>
              <a:rPr lang="en-GB" dirty="0"/>
              <a:t>Uses 2 delta-type λ/2 double gap resonators</a:t>
            </a:r>
          </a:p>
          <a:p>
            <a:pPr lvl="1"/>
            <a:r>
              <a:rPr lang="en-GB" dirty="0"/>
              <a:t>Gap voltage 300 kV</a:t>
            </a:r>
          </a:p>
          <a:p>
            <a:pPr lvl="1"/>
            <a:r>
              <a:rPr lang="en-GB" dirty="0"/>
              <a:t>Kilpatrick says works with a 4cm gap</a:t>
            </a:r>
          </a:p>
          <a:p>
            <a:pPr lvl="1"/>
            <a:r>
              <a:rPr lang="en-GB" dirty="0"/>
              <a:t>Already used at Riken</a:t>
            </a:r>
          </a:p>
          <a:p>
            <a:pPr lvl="1"/>
            <a:r>
              <a:rPr lang="en-GB" dirty="0"/>
              <a:t>5</a:t>
            </a:r>
            <a:r>
              <a:rPr lang="en-GB" baseline="30000" dirty="0"/>
              <a:t>th</a:t>
            </a:r>
            <a:r>
              <a:rPr lang="en-GB" dirty="0"/>
              <a:t> harmonic to keep cavity size down</a:t>
            </a:r>
          </a:p>
          <a:p>
            <a:r>
              <a:rPr lang="en-GB" dirty="0"/>
              <a:t>Stage 2:</a:t>
            </a:r>
          </a:p>
          <a:p>
            <a:pPr lvl="1"/>
            <a:r>
              <a:rPr lang="en-GB" dirty="0"/>
              <a:t>Single gap resonators</a:t>
            </a:r>
          </a:p>
          <a:p>
            <a:pPr lvl="1"/>
            <a:r>
              <a:rPr lang="en-GB" dirty="0"/>
              <a:t>Gap voltage 500 kV</a:t>
            </a:r>
          </a:p>
          <a:p>
            <a:pPr lvl="1"/>
            <a:r>
              <a:rPr lang="en-GB" dirty="0"/>
              <a:t>Larger values achieved in operating cyclotrons</a:t>
            </a:r>
          </a:p>
        </p:txBody>
      </p:sp>
    </p:spTree>
    <p:extLst>
      <p:ext uri="{BB962C8B-B14F-4D97-AF65-F5344CB8AC3E}">
        <p14:creationId xmlns:p14="http://schemas.microsoft.com/office/powerpoint/2010/main" val="2751365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10ECB06-E0A4-4F0C-ACD6-F49EBE888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351629"/>
            <a:ext cx="7886700" cy="589286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+mn-lt"/>
              </a:rPr>
              <a:t>Motivations - Radioisotopes</a:t>
            </a:r>
            <a:endParaRPr lang="en-US" sz="2800" dirty="0">
              <a:latin typeface="+mn-lt"/>
            </a:endParaRPr>
          </a:p>
        </p:txBody>
      </p:sp>
      <p:pic>
        <p:nvPicPr>
          <p:cNvPr id="7" name="Picture 4" descr="Related image">
            <a:extLst>
              <a:ext uri="{FF2B5EF4-FFF2-40B4-BE49-F238E27FC236}">
                <a16:creationId xmlns:a16="http://schemas.microsoft.com/office/drawing/2014/main" id="{6B52C13D-4D52-AC11-611B-8D6BB16A6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48299"/>
            <a:ext cx="1430964" cy="79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290032B-2075-DEC8-E15C-3362DE03CF8D}"/>
              </a:ext>
            </a:extLst>
          </p:cNvPr>
          <p:cNvGrpSpPr/>
          <p:nvPr/>
        </p:nvGrpSpPr>
        <p:grpSpPr>
          <a:xfrm>
            <a:off x="189539" y="1012854"/>
            <a:ext cx="8785225" cy="5700712"/>
            <a:chOff x="250825" y="1112838"/>
            <a:chExt cx="8785225" cy="570071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69CF034-EACA-CA6A-A0A5-A54FBAA746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8850" y="6092825"/>
              <a:ext cx="647700" cy="43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TextBox 58">
              <a:extLst>
                <a:ext uri="{FF2B5EF4-FFF2-40B4-BE49-F238E27FC236}">
                  <a16:creationId xmlns:a16="http://schemas.microsoft.com/office/drawing/2014/main" id="{8CF81432-4591-46EB-33CB-2DE5BD8823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825" y="2997200"/>
              <a:ext cx="1441450" cy="522288"/>
            </a:xfrm>
            <a:prstGeom prst="rect">
              <a:avLst/>
            </a:prstGeom>
            <a:solidFill>
              <a:srgbClr val="CCC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400" b="0">
                  <a:solidFill>
                    <a:srgbClr val="000000"/>
                  </a:solidFill>
                  <a:latin typeface="Calibri" pitchFamily="34" charset="0"/>
                </a:rPr>
                <a:t>Particle accelerators</a:t>
              </a:r>
            </a:p>
          </p:txBody>
        </p:sp>
        <p:sp>
          <p:nvSpPr>
            <p:cNvPr id="10" name="TextBox 59">
              <a:extLst>
                <a:ext uri="{FF2B5EF4-FFF2-40B4-BE49-F238E27FC236}">
                  <a16:creationId xmlns:a16="http://schemas.microsoft.com/office/drawing/2014/main" id="{E0AF8BDB-D894-1812-2120-A651BE738D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8175" y="3860800"/>
              <a:ext cx="1439863" cy="523875"/>
            </a:xfrm>
            <a:prstGeom prst="rect">
              <a:avLst/>
            </a:prstGeom>
            <a:solidFill>
              <a:srgbClr val="CCC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400" b="0">
                  <a:solidFill>
                    <a:srgbClr val="000000"/>
                  </a:solidFill>
                  <a:latin typeface="Calibri" pitchFamily="34" charset="0"/>
                </a:rPr>
                <a:t>Electron accelerators</a:t>
              </a:r>
            </a:p>
          </p:txBody>
        </p:sp>
        <p:sp>
          <p:nvSpPr>
            <p:cNvPr id="11" name="TextBox 60">
              <a:extLst>
                <a:ext uri="{FF2B5EF4-FFF2-40B4-BE49-F238E27FC236}">
                  <a16:creationId xmlns:a16="http://schemas.microsoft.com/office/drawing/2014/main" id="{CFDEF526-7054-D14C-D927-60AE10C723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8175" y="4992688"/>
              <a:ext cx="1439863" cy="523875"/>
            </a:xfrm>
            <a:prstGeom prst="rect">
              <a:avLst/>
            </a:prstGeom>
            <a:solidFill>
              <a:srgbClr val="CCC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400" b="0">
                  <a:solidFill>
                    <a:srgbClr val="000000"/>
                  </a:solidFill>
                  <a:latin typeface="Calibri" pitchFamily="34" charset="0"/>
                </a:rPr>
                <a:t>Deuteron accelerators</a:t>
              </a:r>
            </a:p>
          </p:txBody>
        </p:sp>
        <p:sp>
          <p:nvSpPr>
            <p:cNvPr id="12" name="TextBox 61">
              <a:extLst>
                <a:ext uri="{FF2B5EF4-FFF2-40B4-BE49-F238E27FC236}">
                  <a16:creationId xmlns:a16="http://schemas.microsoft.com/office/drawing/2014/main" id="{0B40B554-0BB3-E131-DE5F-BC7C63DE92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3100" y="1773238"/>
              <a:ext cx="1439863" cy="522287"/>
            </a:xfrm>
            <a:prstGeom prst="rect">
              <a:avLst/>
            </a:prstGeom>
            <a:solidFill>
              <a:srgbClr val="CCC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400" b="0">
                  <a:solidFill>
                    <a:srgbClr val="000000"/>
                  </a:solidFill>
                  <a:latin typeface="Calibri" pitchFamily="34" charset="0"/>
                </a:rPr>
                <a:t>Proton accelerators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C139DB0-6286-94E6-9C94-A6209353E0B8}"/>
                </a:ext>
              </a:extLst>
            </p:cNvPr>
            <p:cNvSpPr txBox="1"/>
            <p:nvPr/>
          </p:nvSpPr>
          <p:spPr>
            <a:xfrm>
              <a:off x="3654425" y="1112838"/>
              <a:ext cx="1441450" cy="523875"/>
            </a:xfrm>
            <a:prstGeom prst="rect">
              <a:avLst/>
            </a:prstGeom>
            <a:solidFill>
              <a:srgbClr val="F79646">
                <a:lumMod val="40000"/>
                <a:lumOff val="60000"/>
              </a:srgbClr>
            </a:solidFill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b="0" kern="0" baseline="30000" dirty="0">
                  <a:solidFill>
                    <a:prstClr val="black"/>
                  </a:solidFill>
                  <a:latin typeface="Calibri"/>
                </a:rPr>
                <a:t>100</a:t>
              </a:r>
              <a:r>
                <a:rPr lang="en-GB" sz="1400" b="0" kern="0" dirty="0">
                  <a:solidFill>
                    <a:prstClr val="black"/>
                  </a:solidFill>
                  <a:latin typeface="Calibri"/>
                </a:rPr>
                <a:t>Mo          target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3662EB1-F788-BBF4-7E71-368B7D559AF2}"/>
                </a:ext>
              </a:extLst>
            </p:cNvPr>
            <p:cNvSpPr txBox="1"/>
            <p:nvPr/>
          </p:nvSpPr>
          <p:spPr>
            <a:xfrm>
              <a:off x="3654425" y="2401888"/>
              <a:ext cx="1441450" cy="522287"/>
            </a:xfrm>
            <a:prstGeom prst="rect">
              <a:avLst/>
            </a:prstGeom>
            <a:solidFill>
              <a:srgbClr val="F79646">
                <a:lumMod val="40000"/>
                <a:lumOff val="60000"/>
              </a:srgbClr>
            </a:solidFill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b="0" kern="0" dirty="0">
                  <a:solidFill>
                    <a:prstClr val="black"/>
                  </a:solidFill>
                  <a:latin typeface="Calibri"/>
                </a:rPr>
                <a:t>Heavy nucleus target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29B43CD-26E8-8909-6358-CEE2CFCBFDAF}"/>
                </a:ext>
              </a:extLst>
            </p:cNvPr>
            <p:cNvSpPr txBox="1"/>
            <p:nvPr/>
          </p:nvSpPr>
          <p:spPr>
            <a:xfrm>
              <a:off x="3654425" y="3860800"/>
              <a:ext cx="1441450" cy="523875"/>
            </a:xfrm>
            <a:prstGeom prst="rect">
              <a:avLst/>
            </a:prstGeom>
            <a:solidFill>
              <a:srgbClr val="F79646">
                <a:lumMod val="40000"/>
                <a:lumOff val="60000"/>
              </a:srgbClr>
            </a:solidFill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b="0" kern="0" dirty="0">
                  <a:solidFill>
                    <a:prstClr val="black"/>
                  </a:solidFill>
                  <a:latin typeface="Calibri"/>
                </a:rPr>
                <a:t>Bremsstrahlung target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1EF968B-7317-5EE8-B4EC-8A9E2F034998}"/>
                </a:ext>
              </a:extLst>
            </p:cNvPr>
            <p:cNvSpPr txBox="1"/>
            <p:nvPr/>
          </p:nvSpPr>
          <p:spPr>
            <a:xfrm>
              <a:off x="3654425" y="4994275"/>
              <a:ext cx="1441450" cy="522288"/>
            </a:xfrm>
            <a:prstGeom prst="rect">
              <a:avLst/>
            </a:prstGeom>
            <a:solidFill>
              <a:srgbClr val="F79646">
                <a:lumMod val="40000"/>
                <a:lumOff val="60000"/>
              </a:srgbClr>
            </a:solidFill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b="0" kern="0" dirty="0">
                  <a:solidFill>
                    <a:prstClr val="black"/>
                  </a:solidFill>
                  <a:latin typeface="Calibri"/>
                </a:rPr>
                <a:t>Carbon        target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FB55D82-B0B7-6CCE-1786-BEE06B60889B}"/>
                </a:ext>
              </a:extLst>
            </p:cNvPr>
            <p:cNvSpPr/>
            <p:nvPr/>
          </p:nvSpPr>
          <p:spPr>
            <a:xfrm>
              <a:off x="5364163" y="2401888"/>
              <a:ext cx="360362" cy="522287"/>
            </a:xfrm>
            <a:prstGeom prst="ellipse">
              <a:avLst/>
            </a:prstGeom>
            <a:solidFill>
              <a:srgbClr val="CCC1DA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b="0" kern="0" dirty="0">
                  <a:solidFill>
                    <a:prstClr val="black"/>
                  </a:solidFill>
                  <a:latin typeface="Calibri"/>
                </a:rPr>
                <a:t>n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06D1D62-2A67-F20E-D864-C5F3A5B5EF31}"/>
                </a:ext>
              </a:extLst>
            </p:cNvPr>
            <p:cNvSpPr/>
            <p:nvPr/>
          </p:nvSpPr>
          <p:spPr>
            <a:xfrm>
              <a:off x="5364163" y="3860800"/>
              <a:ext cx="360362" cy="523875"/>
            </a:xfrm>
            <a:prstGeom prst="ellipse">
              <a:avLst/>
            </a:prstGeom>
            <a:solidFill>
              <a:srgbClr val="CCC1DA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b="0" kern="0" dirty="0">
                  <a:solidFill>
                    <a:prstClr val="black"/>
                  </a:solidFill>
                  <a:latin typeface="Calibri"/>
                </a:rPr>
                <a:t>γ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0CC6F27-0D29-B4D5-9041-BC284FAFF211}"/>
                </a:ext>
              </a:extLst>
            </p:cNvPr>
            <p:cNvSpPr/>
            <p:nvPr/>
          </p:nvSpPr>
          <p:spPr>
            <a:xfrm>
              <a:off x="5364163" y="4994275"/>
              <a:ext cx="360362" cy="522288"/>
            </a:xfrm>
            <a:prstGeom prst="ellipse">
              <a:avLst/>
            </a:prstGeom>
            <a:solidFill>
              <a:srgbClr val="CCC1DA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b="0" kern="0" dirty="0">
                  <a:solidFill>
                    <a:prstClr val="black"/>
                  </a:solidFill>
                  <a:latin typeface="Calibri"/>
                </a:rPr>
                <a:t>n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CEEA8F8-EEC6-20EF-574B-3D97A3D60A2A}"/>
                </a:ext>
              </a:extLst>
            </p:cNvPr>
            <p:cNvSpPr txBox="1"/>
            <p:nvPr/>
          </p:nvSpPr>
          <p:spPr>
            <a:xfrm>
              <a:off x="5940425" y="2038350"/>
              <a:ext cx="1439863" cy="522288"/>
            </a:xfrm>
            <a:prstGeom prst="rect">
              <a:avLst/>
            </a:prstGeom>
            <a:solidFill>
              <a:srgbClr val="F79646">
                <a:lumMod val="40000"/>
                <a:lumOff val="60000"/>
              </a:srgbClr>
            </a:solidFill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b="0" kern="0" baseline="30000" dirty="0">
                  <a:solidFill>
                    <a:prstClr val="black"/>
                  </a:solidFill>
                  <a:latin typeface="Calibri"/>
                </a:rPr>
                <a:t>98</a:t>
              </a:r>
              <a:r>
                <a:rPr lang="en-GB" sz="1400" b="0" kern="0" dirty="0">
                  <a:solidFill>
                    <a:prstClr val="black"/>
                  </a:solidFill>
                  <a:latin typeface="Calibri"/>
                </a:rPr>
                <a:t>Mo            target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65C00A0-48E4-E87C-4E71-992B8A868079}"/>
                </a:ext>
              </a:extLst>
            </p:cNvPr>
            <p:cNvSpPr txBox="1"/>
            <p:nvPr/>
          </p:nvSpPr>
          <p:spPr>
            <a:xfrm>
              <a:off x="5940425" y="2708275"/>
              <a:ext cx="1439863" cy="523875"/>
            </a:xfrm>
            <a:prstGeom prst="rect">
              <a:avLst/>
            </a:prstGeom>
            <a:solidFill>
              <a:srgbClr val="F79646">
                <a:lumMod val="40000"/>
                <a:lumOff val="60000"/>
              </a:srgbClr>
            </a:solidFill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b="0" kern="0" baseline="30000" dirty="0">
                  <a:solidFill>
                    <a:prstClr val="black"/>
                  </a:solidFill>
                  <a:latin typeface="Calibri"/>
                </a:rPr>
                <a:t>235</a:t>
              </a:r>
              <a:r>
                <a:rPr lang="en-GB" sz="1400" b="0" kern="0" dirty="0">
                  <a:solidFill>
                    <a:prstClr val="black"/>
                  </a:solidFill>
                  <a:latin typeface="Calibri"/>
                </a:rPr>
                <a:t>U              target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D4BFC95-626F-DCA1-6478-A09CE0B455CB}"/>
                </a:ext>
              </a:extLst>
            </p:cNvPr>
            <p:cNvSpPr txBox="1"/>
            <p:nvPr/>
          </p:nvSpPr>
          <p:spPr>
            <a:xfrm>
              <a:off x="5940425" y="3500438"/>
              <a:ext cx="1439863" cy="523875"/>
            </a:xfrm>
            <a:prstGeom prst="rect">
              <a:avLst/>
            </a:prstGeom>
            <a:solidFill>
              <a:srgbClr val="F79646">
                <a:lumMod val="40000"/>
                <a:lumOff val="60000"/>
              </a:srgbClr>
            </a:solidFill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b="0" kern="0" baseline="30000" dirty="0">
                  <a:solidFill>
                    <a:prstClr val="black"/>
                  </a:solidFill>
                  <a:latin typeface="Calibri"/>
                </a:rPr>
                <a:t>238</a:t>
              </a:r>
              <a:r>
                <a:rPr lang="en-GB" sz="1400" b="0" kern="0" dirty="0">
                  <a:solidFill>
                    <a:prstClr val="black"/>
                  </a:solidFill>
                  <a:latin typeface="Calibri"/>
                </a:rPr>
                <a:t>U              target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A1FCB10-DA01-0EEA-93C3-D2D2F6155D88}"/>
                </a:ext>
              </a:extLst>
            </p:cNvPr>
            <p:cNvSpPr txBox="1"/>
            <p:nvPr/>
          </p:nvSpPr>
          <p:spPr>
            <a:xfrm>
              <a:off x="5940425" y="4221163"/>
              <a:ext cx="1439863" cy="523875"/>
            </a:xfrm>
            <a:prstGeom prst="rect">
              <a:avLst/>
            </a:prstGeom>
            <a:solidFill>
              <a:srgbClr val="F79646">
                <a:lumMod val="40000"/>
                <a:lumOff val="60000"/>
              </a:srgbClr>
            </a:solidFill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b="0" kern="0" baseline="30000" dirty="0">
                  <a:solidFill>
                    <a:prstClr val="black"/>
                  </a:solidFill>
                  <a:latin typeface="Calibri"/>
                </a:rPr>
                <a:t>100</a:t>
              </a:r>
              <a:r>
                <a:rPr lang="en-GB" sz="1400" b="0" kern="0" dirty="0">
                  <a:solidFill>
                    <a:prstClr val="black"/>
                  </a:solidFill>
                  <a:latin typeface="Calibri"/>
                </a:rPr>
                <a:t>Mo          target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71F71ED-6FA9-9413-BC4C-641119E3AC5D}"/>
                </a:ext>
              </a:extLst>
            </p:cNvPr>
            <p:cNvSpPr txBox="1"/>
            <p:nvPr/>
          </p:nvSpPr>
          <p:spPr>
            <a:xfrm>
              <a:off x="5940425" y="4994275"/>
              <a:ext cx="1439863" cy="522288"/>
            </a:xfrm>
            <a:prstGeom prst="rect">
              <a:avLst/>
            </a:prstGeom>
            <a:solidFill>
              <a:srgbClr val="F79646">
                <a:lumMod val="40000"/>
                <a:lumOff val="60000"/>
              </a:srgbClr>
            </a:solidFill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b="0" kern="0" baseline="30000" dirty="0">
                  <a:solidFill>
                    <a:prstClr val="black"/>
                  </a:solidFill>
                  <a:latin typeface="Calibri"/>
                </a:rPr>
                <a:t>100</a:t>
              </a:r>
              <a:r>
                <a:rPr lang="en-GB" sz="1400" b="0" kern="0" dirty="0">
                  <a:solidFill>
                    <a:prstClr val="black"/>
                  </a:solidFill>
                  <a:latin typeface="Calibri"/>
                </a:rPr>
                <a:t>Mo          target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C699EFE-7801-C8E2-59F3-642E4D06D07F}"/>
                </a:ext>
              </a:extLst>
            </p:cNvPr>
            <p:cNvSpPr txBox="1"/>
            <p:nvPr/>
          </p:nvSpPr>
          <p:spPr>
            <a:xfrm>
              <a:off x="7596188" y="1112838"/>
              <a:ext cx="1439862" cy="522287"/>
            </a:xfrm>
            <a:prstGeom prst="rect">
              <a:avLst/>
            </a:prstGeom>
            <a:solidFill>
              <a:srgbClr val="9BBB59">
                <a:lumMod val="40000"/>
                <a:lumOff val="60000"/>
              </a:srgbClr>
            </a:solidFill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b="0" kern="0" dirty="0">
                  <a:solidFill>
                    <a:prstClr val="black"/>
                  </a:solidFill>
                  <a:latin typeface="Calibri"/>
                </a:rPr>
                <a:t>Reaction: </a:t>
              </a:r>
              <a:r>
                <a:rPr lang="en-GB" sz="1400" b="0" kern="0" baseline="30000" dirty="0">
                  <a:solidFill>
                    <a:prstClr val="black"/>
                  </a:solidFill>
                  <a:latin typeface="Calibri"/>
                </a:rPr>
                <a:t>100</a:t>
              </a:r>
              <a:r>
                <a:rPr lang="en-GB" sz="1400" b="0" kern="0" dirty="0">
                  <a:solidFill>
                    <a:prstClr val="black"/>
                  </a:solidFill>
                  <a:latin typeface="Calibri"/>
                </a:rPr>
                <a:t>Mo(p,2n)</a:t>
              </a:r>
              <a:r>
                <a:rPr lang="en-GB" sz="1400" b="0" kern="0" baseline="30000" dirty="0">
                  <a:solidFill>
                    <a:prstClr val="black"/>
                  </a:solidFill>
                  <a:latin typeface="Calibri"/>
                </a:rPr>
                <a:t>99m</a:t>
              </a:r>
              <a:r>
                <a:rPr lang="en-GB" sz="1400" b="0" kern="0" dirty="0">
                  <a:solidFill>
                    <a:prstClr val="black"/>
                  </a:solidFill>
                  <a:latin typeface="Calibri"/>
                </a:rPr>
                <a:t>Tc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B20291A-61B6-F439-91E7-487FAD277E1B}"/>
                </a:ext>
              </a:extLst>
            </p:cNvPr>
            <p:cNvSpPr txBox="1"/>
            <p:nvPr/>
          </p:nvSpPr>
          <p:spPr>
            <a:xfrm>
              <a:off x="7596188" y="2041525"/>
              <a:ext cx="1439862" cy="523875"/>
            </a:xfrm>
            <a:prstGeom prst="rect">
              <a:avLst/>
            </a:prstGeom>
            <a:solidFill>
              <a:srgbClr val="C0504D">
                <a:lumMod val="40000"/>
                <a:lumOff val="60000"/>
              </a:srgbClr>
            </a:solidFill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b="0" kern="0" dirty="0">
                  <a:solidFill>
                    <a:prstClr val="black"/>
                  </a:solidFill>
                  <a:latin typeface="Calibri"/>
                </a:rPr>
                <a:t>Reaction: </a:t>
              </a:r>
              <a:r>
                <a:rPr lang="en-GB" sz="1400" b="0" kern="0" baseline="30000" dirty="0">
                  <a:solidFill>
                    <a:prstClr val="black"/>
                  </a:solidFill>
                  <a:latin typeface="Calibri"/>
                </a:rPr>
                <a:t>98</a:t>
              </a:r>
              <a:r>
                <a:rPr lang="en-GB" sz="1400" b="0" kern="0" dirty="0">
                  <a:solidFill>
                    <a:prstClr val="black"/>
                  </a:solidFill>
                  <a:latin typeface="Calibri"/>
                </a:rPr>
                <a:t>Mo(n,</a:t>
              </a:r>
              <a:r>
                <a:rPr lang="el-GR" sz="1400" b="0" kern="0" dirty="0">
                  <a:solidFill>
                    <a:prstClr val="black"/>
                  </a:solidFill>
                  <a:latin typeface="Calibri"/>
                </a:rPr>
                <a:t>γ</a:t>
              </a:r>
              <a:r>
                <a:rPr lang="en-GB" sz="1400" b="0" kern="0" dirty="0">
                  <a:solidFill>
                    <a:prstClr val="black"/>
                  </a:solidFill>
                  <a:latin typeface="Calibri"/>
                </a:rPr>
                <a:t>)</a:t>
              </a:r>
              <a:r>
                <a:rPr lang="en-GB" sz="1400" b="0" kern="0" baseline="30000" dirty="0">
                  <a:solidFill>
                    <a:prstClr val="black"/>
                  </a:solidFill>
                  <a:latin typeface="Calibri"/>
                </a:rPr>
                <a:t>99</a:t>
              </a:r>
              <a:r>
                <a:rPr lang="en-GB" sz="1400" b="0" kern="0" dirty="0">
                  <a:solidFill>
                    <a:prstClr val="black"/>
                  </a:solidFill>
                  <a:latin typeface="Calibri"/>
                </a:rPr>
                <a:t>Mo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A357CE1-780D-A8C1-92A7-06C3F9BCA25E}"/>
                </a:ext>
              </a:extLst>
            </p:cNvPr>
            <p:cNvSpPr txBox="1"/>
            <p:nvPr/>
          </p:nvSpPr>
          <p:spPr>
            <a:xfrm>
              <a:off x="7596188" y="2708275"/>
              <a:ext cx="1439862" cy="523875"/>
            </a:xfrm>
            <a:prstGeom prst="rect">
              <a:avLst/>
            </a:prstGeom>
            <a:solidFill>
              <a:srgbClr val="C0504D">
                <a:lumMod val="40000"/>
                <a:lumOff val="60000"/>
              </a:srgbClr>
            </a:solidFill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b="0" kern="0" dirty="0">
                  <a:solidFill>
                    <a:prstClr val="black"/>
                  </a:solidFill>
                  <a:latin typeface="Calibri"/>
                </a:rPr>
                <a:t>Reaction: </a:t>
              </a:r>
              <a:r>
                <a:rPr lang="en-GB" sz="1400" b="0" kern="0" baseline="30000" dirty="0">
                  <a:solidFill>
                    <a:prstClr val="black"/>
                  </a:solidFill>
                  <a:latin typeface="Calibri"/>
                </a:rPr>
                <a:t>235</a:t>
              </a:r>
              <a:r>
                <a:rPr lang="en-GB" sz="1400" b="0" kern="0" dirty="0">
                  <a:solidFill>
                    <a:prstClr val="black"/>
                  </a:solidFill>
                  <a:latin typeface="Calibri"/>
                </a:rPr>
                <a:t>U(</a:t>
              </a:r>
              <a:r>
                <a:rPr lang="en-GB" sz="1400" b="0" kern="0" dirty="0" err="1">
                  <a:solidFill>
                    <a:prstClr val="black"/>
                  </a:solidFill>
                  <a:latin typeface="Calibri"/>
                </a:rPr>
                <a:t>n,f</a:t>
              </a:r>
              <a:r>
                <a:rPr lang="en-GB" sz="1400" b="0" kern="0" dirty="0">
                  <a:solidFill>
                    <a:prstClr val="black"/>
                  </a:solidFill>
                  <a:latin typeface="Calibri"/>
                </a:rPr>
                <a:t>)</a:t>
              </a:r>
              <a:r>
                <a:rPr lang="en-GB" sz="1400" b="0" kern="0" baseline="30000" dirty="0">
                  <a:solidFill>
                    <a:prstClr val="black"/>
                  </a:solidFill>
                  <a:latin typeface="Calibri"/>
                </a:rPr>
                <a:t>99</a:t>
              </a:r>
              <a:r>
                <a:rPr lang="en-GB" sz="1400" b="0" kern="0" dirty="0">
                  <a:solidFill>
                    <a:prstClr val="black"/>
                  </a:solidFill>
                  <a:latin typeface="Calibri"/>
                </a:rPr>
                <a:t>Mo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AB3ABB0-4F16-BE2F-4936-98CFF5BE8ACF}"/>
                </a:ext>
              </a:extLst>
            </p:cNvPr>
            <p:cNvSpPr txBox="1"/>
            <p:nvPr/>
          </p:nvSpPr>
          <p:spPr>
            <a:xfrm>
              <a:off x="7596188" y="3500438"/>
              <a:ext cx="1439862" cy="523875"/>
            </a:xfrm>
            <a:prstGeom prst="rect">
              <a:avLst/>
            </a:prstGeom>
            <a:solidFill>
              <a:srgbClr val="F79646">
                <a:lumMod val="60000"/>
                <a:lumOff val="40000"/>
              </a:srgbClr>
            </a:solidFill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b="0" kern="0" dirty="0">
                  <a:solidFill>
                    <a:prstClr val="black"/>
                  </a:solidFill>
                  <a:latin typeface="Calibri"/>
                </a:rPr>
                <a:t>Reaction: </a:t>
              </a:r>
              <a:r>
                <a:rPr lang="en-GB" sz="1400" b="0" kern="0" baseline="30000" dirty="0">
                  <a:solidFill>
                    <a:prstClr val="black"/>
                  </a:solidFill>
                  <a:latin typeface="Calibri"/>
                </a:rPr>
                <a:t>238</a:t>
              </a:r>
              <a:r>
                <a:rPr lang="en-GB" sz="1400" b="0" kern="0" dirty="0">
                  <a:solidFill>
                    <a:prstClr val="black"/>
                  </a:solidFill>
                  <a:latin typeface="Calibri"/>
                </a:rPr>
                <a:t>U(</a:t>
              </a:r>
              <a:r>
                <a:rPr lang="el-GR" sz="1400" b="0" kern="0" dirty="0">
                  <a:solidFill>
                    <a:prstClr val="black"/>
                  </a:solidFill>
                  <a:latin typeface="Calibri"/>
                </a:rPr>
                <a:t>γ</a:t>
              </a:r>
              <a:r>
                <a:rPr lang="en-GB" sz="1400" b="0" kern="0" dirty="0">
                  <a:solidFill>
                    <a:prstClr val="black"/>
                  </a:solidFill>
                  <a:latin typeface="Calibri"/>
                </a:rPr>
                <a:t>,f)</a:t>
              </a:r>
              <a:r>
                <a:rPr lang="en-GB" sz="1400" b="0" kern="0" baseline="30000" dirty="0">
                  <a:solidFill>
                    <a:prstClr val="black"/>
                  </a:solidFill>
                  <a:latin typeface="Calibri"/>
                </a:rPr>
                <a:t>99</a:t>
              </a:r>
              <a:r>
                <a:rPr lang="en-GB" sz="1400" b="0" kern="0" dirty="0">
                  <a:solidFill>
                    <a:prstClr val="black"/>
                  </a:solidFill>
                  <a:latin typeface="Calibri"/>
                </a:rPr>
                <a:t>Mo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84E2D11-8E81-230C-5115-48A7A831F147}"/>
                </a:ext>
              </a:extLst>
            </p:cNvPr>
            <p:cNvSpPr txBox="1"/>
            <p:nvPr/>
          </p:nvSpPr>
          <p:spPr>
            <a:xfrm>
              <a:off x="7596188" y="4222750"/>
              <a:ext cx="1439862" cy="523875"/>
            </a:xfrm>
            <a:prstGeom prst="rect">
              <a:avLst/>
            </a:prstGeom>
            <a:solidFill>
              <a:srgbClr val="F79646">
                <a:lumMod val="60000"/>
                <a:lumOff val="40000"/>
              </a:srgbClr>
            </a:solidFill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b="0" kern="0" dirty="0">
                  <a:solidFill>
                    <a:prstClr val="black"/>
                  </a:solidFill>
                  <a:latin typeface="Calibri"/>
                </a:rPr>
                <a:t>Reaction: </a:t>
              </a:r>
              <a:r>
                <a:rPr lang="en-GB" sz="1400" b="0" kern="0" baseline="30000" dirty="0">
                  <a:solidFill>
                    <a:prstClr val="black"/>
                  </a:solidFill>
                  <a:latin typeface="Calibri"/>
                </a:rPr>
                <a:t>100</a:t>
              </a:r>
              <a:r>
                <a:rPr lang="en-GB" sz="1400" b="0" kern="0" dirty="0">
                  <a:solidFill>
                    <a:prstClr val="black"/>
                  </a:solidFill>
                  <a:latin typeface="Calibri"/>
                </a:rPr>
                <a:t>Mo(</a:t>
              </a:r>
              <a:r>
                <a:rPr lang="en-GB" sz="1400" b="0" kern="0" dirty="0" err="1">
                  <a:solidFill>
                    <a:prstClr val="black"/>
                  </a:solidFill>
                  <a:latin typeface="Calibri"/>
                </a:rPr>
                <a:t>γ,n</a:t>
              </a:r>
              <a:r>
                <a:rPr lang="en-GB" sz="1400" b="0" kern="0" dirty="0">
                  <a:solidFill>
                    <a:prstClr val="black"/>
                  </a:solidFill>
                  <a:latin typeface="Calibri"/>
                </a:rPr>
                <a:t>)</a:t>
              </a:r>
              <a:r>
                <a:rPr lang="en-GB" sz="1400" b="0" kern="0" baseline="30000" dirty="0">
                  <a:solidFill>
                    <a:prstClr val="black"/>
                  </a:solidFill>
                  <a:latin typeface="Calibri"/>
                </a:rPr>
                <a:t>99</a:t>
              </a:r>
              <a:r>
                <a:rPr lang="en-GB" sz="1400" b="0" kern="0" dirty="0">
                  <a:solidFill>
                    <a:prstClr val="black"/>
                  </a:solidFill>
                  <a:latin typeface="Calibri"/>
                </a:rPr>
                <a:t>Mo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6533793-FCE9-5E27-27F5-E80540682529}"/>
                </a:ext>
              </a:extLst>
            </p:cNvPr>
            <p:cNvSpPr txBox="1"/>
            <p:nvPr/>
          </p:nvSpPr>
          <p:spPr>
            <a:xfrm>
              <a:off x="7596188" y="4994275"/>
              <a:ext cx="1439862" cy="522288"/>
            </a:xfrm>
            <a:prstGeom prst="rect">
              <a:avLst/>
            </a:prstGeom>
            <a:solidFill>
              <a:srgbClr val="C0504D">
                <a:lumMod val="40000"/>
                <a:lumOff val="60000"/>
              </a:srgbClr>
            </a:solidFill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b="0" kern="0" dirty="0">
                  <a:solidFill>
                    <a:prstClr val="black"/>
                  </a:solidFill>
                  <a:latin typeface="Calibri"/>
                </a:rPr>
                <a:t>Reaction: </a:t>
              </a:r>
              <a:r>
                <a:rPr lang="en-GB" sz="1400" b="0" kern="0" baseline="30000" dirty="0">
                  <a:solidFill>
                    <a:prstClr val="black"/>
                  </a:solidFill>
                  <a:latin typeface="Calibri"/>
                </a:rPr>
                <a:t>100</a:t>
              </a:r>
              <a:r>
                <a:rPr lang="en-GB" sz="1400" b="0" kern="0" dirty="0">
                  <a:solidFill>
                    <a:prstClr val="black"/>
                  </a:solidFill>
                  <a:latin typeface="Calibri"/>
                </a:rPr>
                <a:t>Mo(n,2n)</a:t>
              </a:r>
              <a:r>
                <a:rPr lang="en-GB" sz="1400" b="0" kern="0" baseline="30000" dirty="0">
                  <a:solidFill>
                    <a:prstClr val="black"/>
                  </a:solidFill>
                  <a:latin typeface="Calibri"/>
                </a:rPr>
                <a:t>99</a:t>
              </a:r>
              <a:r>
                <a:rPr lang="en-GB" sz="1400" b="0" kern="0" dirty="0">
                  <a:solidFill>
                    <a:prstClr val="black"/>
                  </a:solidFill>
                  <a:latin typeface="Calibri"/>
                </a:rPr>
                <a:t>Mo</a:t>
              </a:r>
            </a:p>
          </p:txBody>
        </p:sp>
        <p:cxnSp>
          <p:nvCxnSpPr>
            <p:cNvPr id="31" name="Straight Connector 80">
              <a:extLst>
                <a:ext uri="{FF2B5EF4-FFF2-40B4-BE49-F238E27FC236}">
                  <a16:creationId xmlns:a16="http://schemas.microsoft.com/office/drawing/2014/main" id="{E7CB39E2-17E0-D582-7C06-81056C1ED485}"/>
                </a:ext>
              </a:extLst>
            </p:cNvPr>
            <p:cNvCxnSpPr>
              <a:cxnSpLocks noChangeShapeType="1"/>
              <a:stCxn id="9" idx="3"/>
              <a:endCxn id="12" idx="1"/>
            </p:cNvCxnSpPr>
            <p:nvPr/>
          </p:nvCxnSpPr>
          <p:spPr bwMode="auto">
            <a:xfrm flipV="1">
              <a:off x="1692275" y="2035175"/>
              <a:ext cx="250825" cy="1223963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Straight Connector 81">
              <a:extLst>
                <a:ext uri="{FF2B5EF4-FFF2-40B4-BE49-F238E27FC236}">
                  <a16:creationId xmlns:a16="http://schemas.microsoft.com/office/drawing/2014/main" id="{78BE1F3C-75A1-094C-5DA1-FA4BBE844EB7}"/>
                </a:ext>
              </a:extLst>
            </p:cNvPr>
            <p:cNvCxnSpPr>
              <a:cxnSpLocks noChangeShapeType="1"/>
              <a:endCxn id="10" idx="1"/>
            </p:cNvCxnSpPr>
            <p:nvPr/>
          </p:nvCxnSpPr>
          <p:spPr bwMode="auto">
            <a:xfrm>
              <a:off x="1679575" y="3275013"/>
              <a:ext cx="228600" cy="847725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Straight Connector 82">
              <a:extLst>
                <a:ext uri="{FF2B5EF4-FFF2-40B4-BE49-F238E27FC236}">
                  <a16:creationId xmlns:a16="http://schemas.microsoft.com/office/drawing/2014/main" id="{DC17BAAC-8DDF-6729-D3B3-FC3756FBC3ED}"/>
                </a:ext>
              </a:extLst>
            </p:cNvPr>
            <p:cNvCxnSpPr>
              <a:cxnSpLocks noChangeShapeType="1"/>
              <a:stCxn id="9" idx="3"/>
              <a:endCxn id="11" idx="1"/>
            </p:cNvCxnSpPr>
            <p:nvPr/>
          </p:nvCxnSpPr>
          <p:spPr bwMode="auto">
            <a:xfrm>
              <a:off x="1692275" y="3259138"/>
              <a:ext cx="215900" cy="1995487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Straight Connector 83">
              <a:extLst>
                <a:ext uri="{FF2B5EF4-FFF2-40B4-BE49-F238E27FC236}">
                  <a16:creationId xmlns:a16="http://schemas.microsoft.com/office/drawing/2014/main" id="{E33ABCA3-B604-3151-C246-0A68829E2C4E}"/>
                </a:ext>
              </a:extLst>
            </p:cNvPr>
            <p:cNvCxnSpPr>
              <a:cxnSpLocks noChangeShapeType="1"/>
              <a:endCxn id="13" idx="1"/>
            </p:cNvCxnSpPr>
            <p:nvPr/>
          </p:nvCxnSpPr>
          <p:spPr bwMode="auto">
            <a:xfrm flipV="1">
              <a:off x="3382963" y="1374775"/>
              <a:ext cx="271462" cy="660400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Straight Connector 84">
              <a:extLst>
                <a:ext uri="{FF2B5EF4-FFF2-40B4-BE49-F238E27FC236}">
                  <a16:creationId xmlns:a16="http://schemas.microsoft.com/office/drawing/2014/main" id="{24DA2832-769F-05E9-BBF6-BEADA1B9984D}"/>
                </a:ext>
              </a:extLst>
            </p:cNvPr>
            <p:cNvCxnSpPr>
              <a:cxnSpLocks noChangeShapeType="1"/>
              <a:endCxn id="14" idx="1"/>
            </p:cNvCxnSpPr>
            <p:nvPr/>
          </p:nvCxnSpPr>
          <p:spPr bwMode="auto">
            <a:xfrm>
              <a:off x="3394075" y="2038350"/>
              <a:ext cx="260350" cy="625475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Straight Connector 85">
              <a:extLst>
                <a:ext uri="{FF2B5EF4-FFF2-40B4-BE49-F238E27FC236}">
                  <a16:creationId xmlns:a16="http://schemas.microsoft.com/office/drawing/2014/main" id="{664FC8D1-130D-574C-0F9D-C7D72AC36790}"/>
                </a:ext>
              </a:extLst>
            </p:cNvPr>
            <p:cNvCxnSpPr>
              <a:cxnSpLocks noChangeShapeType="1"/>
              <a:endCxn id="25" idx="1"/>
            </p:cNvCxnSpPr>
            <p:nvPr/>
          </p:nvCxnSpPr>
          <p:spPr bwMode="auto">
            <a:xfrm flipV="1">
              <a:off x="5113338" y="1374775"/>
              <a:ext cx="2482850" cy="0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" name="Straight Connector 86">
              <a:extLst>
                <a:ext uri="{FF2B5EF4-FFF2-40B4-BE49-F238E27FC236}">
                  <a16:creationId xmlns:a16="http://schemas.microsoft.com/office/drawing/2014/main" id="{E5E68306-ECDE-D98B-938A-F029CAB976D1}"/>
                </a:ext>
              </a:extLst>
            </p:cNvPr>
            <p:cNvCxnSpPr>
              <a:cxnSpLocks noChangeShapeType="1"/>
              <a:endCxn id="17" idx="2"/>
            </p:cNvCxnSpPr>
            <p:nvPr/>
          </p:nvCxnSpPr>
          <p:spPr bwMode="auto">
            <a:xfrm>
              <a:off x="5084763" y="2663825"/>
              <a:ext cx="279400" cy="0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Straight Connector 87">
              <a:extLst>
                <a:ext uri="{FF2B5EF4-FFF2-40B4-BE49-F238E27FC236}">
                  <a16:creationId xmlns:a16="http://schemas.microsoft.com/office/drawing/2014/main" id="{3985E8EF-C7F0-6A2C-FB31-C0F36B2D1B6D}"/>
                </a:ext>
              </a:extLst>
            </p:cNvPr>
            <p:cNvCxnSpPr>
              <a:cxnSpLocks noChangeShapeType="1"/>
              <a:stCxn id="17" idx="6"/>
              <a:endCxn id="20" idx="1"/>
            </p:cNvCxnSpPr>
            <p:nvPr/>
          </p:nvCxnSpPr>
          <p:spPr bwMode="auto">
            <a:xfrm flipV="1">
              <a:off x="5724525" y="2298700"/>
              <a:ext cx="215900" cy="365125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Straight Connector 88">
              <a:extLst>
                <a:ext uri="{FF2B5EF4-FFF2-40B4-BE49-F238E27FC236}">
                  <a16:creationId xmlns:a16="http://schemas.microsoft.com/office/drawing/2014/main" id="{95A452B0-A9FA-4A68-6EA5-FD68E9ACAAE6}"/>
                </a:ext>
              </a:extLst>
            </p:cNvPr>
            <p:cNvCxnSpPr>
              <a:cxnSpLocks noChangeShapeType="1"/>
              <a:endCxn id="21" idx="1"/>
            </p:cNvCxnSpPr>
            <p:nvPr/>
          </p:nvCxnSpPr>
          <p:spPr bwMode="auto">
            <a:xfrm>
              <a:off x="5724525" y="2708275"/>
              <a:ext cx="215900" cy="261938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" name="Straight Connector 89">
              <a:extLst>
                <a:ext uri="{FF2B5EF4-FFF2-40B4-BE49-F238E27FC236}">
                  <a16:creationId xmlns:a16="http://schemas.microsoft.com/office/drawing/2014/main" id="{0CFF0525-C4B9-3D41-6847-1F9D094C434A}"/>
                </a:ext>
              </a:extLst>
            </p:cNvPr>
            <p:cNvCxnSpPr>
              <a:cxnSpLocks noChangeShapeType="1"/>
              <a:stCxn id="10" idx="3"/>
              <a:endCxn id="15" idx="1"/>
            </p:cNvCxnSpPr>
            <p:nvPr/>
          </p:nvCxnSpPr>
          <p:spPr bwMode="auto">
            <a:xfrm>
              <a:off x="3348038" y="4122738"/>
              <a:ext cx="306387" cy="0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Straight Connector 90">
              <a:extLst>
                <a:ext uri="{FF2B5EF4-FFF2-40B4-BE49-F238E27FC236}">
                  <a16:creationId xmlns:a16="http://schemas.microsoft.com/office/drawing/2014/main" id="{881E0F11-9185-1619-7A86-A7799AB7D71B}"/>
                </a:ext>
              </a:extLst>
            </p:cNvPr>
            <p:cNvCxnSpPr>
              <a:cxnSpLocks noChangeShapeType="1"/>
              <a:endCxn id="18" idx="2"/>
            </p:cNvCxnSpPr>
            <p:nvPr/>
          </p:nvCxnSpPr>
          <p:spPr bwMode="auto">
            <a:xfrm>
              <a:off x="5084763" y="4122738"/>
              <a:ext cx="279400" cy="0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Straight Connector 91">
              <a:extLst>
                <a:ext uri="{FF2B5EF4-FFF2-40B4-BE49-F238E27FC236}">
                  <a16:creationId xmlns:a16="http://schemas.microsoft.com/office/drawing/2014/main" id="{AD020596-6E99-C9C4-6DD0-3FE4BAB5623F}"/>
                </a:ext>
              </a:extLst>
            </p:cNvPr>
            <p:cNvCxnSpPr>
              <a:cxnSpLocks noChangeShapeType="1"/>
              <a:endCxn id="22" idx="1"/>
            </p:cNvCxnSpPr>
            <p:nvPr/>
          </p:nvCxnSpPr>
          <p:spPr bwMode="auto">
            <a:xfrm flipV="1">
              <a:off x="5724525" y="3762375"/>
              <a:ext cx="215900" cy="369888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Straight Connector 92">
              <a:extLst>
                <a:ext uri="{FF2B5EF4-FFF2-40B4-BE49-F238E27FC236}">
                  <a16:creationId xmlns:a16="http://schemas.microsoft.com/office/drawing/2014/main" id="{A75E1960-6EAB-FEBE-443D-37CBE8307C59}"/>
                </a:ext>
              </a:extLst>
            </p:cNvPr>
            <p:cNvCxnSpPr>
              <a:cxnSpLocks noChangeShapeType="1"/>
              <a:endCxn id="23" idx="1"/>
            </p:cNvCxnSpPr>
            <p:nvPr/>
          </p:nvCxnSpPr>
          <p:spPr bwMode="auto">
            <a:xfrm>
              <a:off x="5724525" y="4152900"/>
              <a:ext cx="215900" cy="330200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Straight Connector 93">
              <a:extLst>
                <a:ext uri="{FF2B5EF4-FFF2-40B4-BE49-F238E27FC236}">
                  <a16:creationId xmlns:a16="http://schemas.microsoft.com/office/drawing/2014/main" id="{D4AE2CDB-F47B-B826-5EE8-58D367ED078D}"/>
                </a:ext>
              </a:extLst>
            </p:cNvPr>
            <p:cNvCxnSpPr>
              <a:cxnSpLocks noChangeShapeType="1"/>
              <a:stCxn id="11" idx="3"/>
              <a:endCxn id="16" idx="1"/>
            </p:cNvCxnSpPr>
            <p:nvPr/>
          </p:nvCxnSpPr>
          <p:spPr bwMode="auto">
            <a:xfrm>
              <a:off x="3348038" y="5254625"/>
              <a:ext cx="306387" cy="1588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Straight Connector 94">
              <a:extLst>
                <a:ext uri="{FF2B5EF4-FFF2-40B4-BE49-F238E27FC236}">
                  <a16:creationId xmlns:a16="http://schemas.microsoft.com/office/drawing/2014/main" id="{5A9277B1-893F-DCC1-A71A-BFEBB30D9467}"/>
                </a:ext>
              </a:extLst>
            </p:cNvPr>
            <p:cNvCxnSpPr>
              <a:cxnSpLocks noChangeShapeType="1"/>
              <a:stCxn id="16" idx="3"/>
              <a:endCxn id="19" idx="2"/>
            </p:cNvCxnSpPr>
            <p:nvPr/>
          </p:nvCxnSpPr>
          <p:spPr bwMode="auto">
            <a:xfrm>
              <a:off x="5095875" y="5256213"/>
              <a:ext cx="268288" cy="0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" name="Straight Connector 95">
              <a:extLst>
                <a:ext uri="{FF2B5EF4-FFF2-40B4-BE49-F238E27FC236}">
                  <a16:creationId xmlns:a16="http://schemas.microsoft.com/office/drawing/2014/main" id="{D6F4B15D-A747-6004-BAA2-8F44A4795382}"/>
                </a:ext>
              </a:extLst>
            </p:cNvPr>
            <p:cNvCxnSpPr>
              <a:cxnSpLocks noChangeShapeType="1"/>
              <a:stCxn id="19" idx="6"/>
              <a:endCxn id="24" idx="1"/>
            </p:cNvCxnSpPr>
            <p:nvPr/>
          </p:nvCxnSpPr>
          <p:spPr bwMode="auto">
            <a:xfrm>
              <a:off x="5724525" y="5256213"/>
              <a:ext cx="215900" cy="0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" name="Straight Connector 96">
              <a:extLst>
                <a:ext uri="{FF2B5EF4-FFF2-40B4-BE49-F238E27FC236}">
                  <a16:creationId xmlns:a16="http://schemas.microsoft.com/office/drawing/2014/main" id="{7ECB3E98-D462-3101-8D96-AE23197B2EB3}"/>
                </a:ext>
              </a:extLst>
            </p:cNvPr>
            <p:cNvCxnSpPr>
              <a:cxnSpLocks noChangeShapeType="1"/>
              <a:endCxn id="26" idx="1"/>
            </p:cNvCxnSpPr>
            <p:nvPr/>
          </p:nvCxnSpPr>
          <p:spPr bwMode="auto">
            <a:xfrm>
              <a:off x="7380288" y="2298700"/>
              <a:ext cx="215900" cy="4763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Straight Connector 97">
              <a:extLst>
                <a:ext uri="{FF2B5EF4-FFF2-40B4-BE49-F238E27FC236}">
                  <a16:creationId xmlns:a16="http://schemas.microsoft.com/office/drawing/2014/main" id="{A2A94001-2310-5C81-7D4D-BECAADC1D7D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370763" y="2930525"/>
              <a:ext cx="215900" cy="4763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" name="Straight Connector 98">
              <a:extLst>
                <a:ext uri="{FF2B5EF4-FFF2-40B4-BE49-F238E27FC236}">
                  <a16:creationId xmlns:a16="http://schemas.microsoft.com/office/drawing/2014/main" id="{68D09677-F9A0-535A-BC02-3D290FB814F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380288" y="3779838"/>
              <a:ext cx="215900" cy="3175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" name="Straight Connector 99">
              <a:extLst>
                <a:ext uri="{FF2B5EF4-FFF2-40B4-BE49-F238E27FC236}">
                  <a16:creationId xmlns:a16="http://schemas.microsoft.com/office/drawing/2014/main" id="{1F580B83-53B7-6EB6-D1D8-C98BA9B3347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388225" y="4473575"/>
              <a:ext cx="215900" cy="4763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" name="Straight Connector 100">
              <a:extLst>
                <a:ext uri="{FF2B5EF4-FFF2-40B4-BE49-F238E27FC236}">
                  <a16:creationId xmlns:a16="http://schemas.microsoft.com/office/drawing/2014/main" id="{4F859FA5-3D76-90E4-6B4D-90799C3D0DB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381875" y="5256213"/>
              <a:ext cx="215900" cy="3175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2" name="Left Brace 51">
              <a:extLst>
                <a:ext uri="{FF2B5EF4-FFF2-40B4-BE49-F238E27FC236}">
                  <a16:creationId xmlns:a16="http://schemas.microsoft.com/office/drawing/2014/main" id="{904C5E7A-6119-0CB8-1309-5E6ED9468CC1}"/>
                </a:ext>
              </a:extLst>
            </p:cNvPr>
            <p:cNvSpPr/>
            <p:nvPr/>
          </p:nvSpPr>
          <p:spPr>
            <a:xfrm>
              <a:off x="2483768" y="4941168"/>
              <a:ext cx="216024" cy="1656184"/>
            </a:xfrm>
            <a:prstGeom prst="leftBrac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" name="Left Brace 52">
              <a:extLst>
                <a:ext uri="{FF2B5EF4-FFF2-40B4-BE49-F238E27FC236}">
                  <a16:creationId xmlns:a16="http://schemas.microsoft.com/office/drawing/2014/main" id="{1BF31423-76F4-F07E-EF75-D5DD0F45C597}"/>
                </a:ext>
              </a:extLst>
            </p:cNvPr>
            <p:cNvSpPr/>
            <p:nvPr/>
          </p:nvSpPr>
          <p:spPr>
            <a:xfrm>
              <a:off x="5436096" y="5410800"/>
              <a:ext cx="216024" cy="720080"/>
            </a:xfrm>
            <a:prstGeom prst="leftBrac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" name="TextBox 103">
              <a:extLst>
                <a:ext uri="{FF2B5EF4-FFF2-40B4-BE49-F238E27FC236}">
                  <a16:creationId xmlns:a16="http://schemas.microsoft.com/office/drawing/2014/main" id="{00D2EDC1-CFB6-C6A7-3FE3-6CFA9607E2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7813" y="5949950"/>
              <a:ext cx="2087562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 b="0">
                  <a:solidFill>
                    <a:srgbClr val="000000"/>
                  </a:solidFill>
                  <a:latin typeface="Calibri" pitchFamily="34" charset="0"/>
                </a:rPr>
                <a:t>Primary particle</a:t>
              </a:r>
            </a:p>
          </p:txBody>
        </p:sp>
        <p:sp>
          <p:nvSpPr>
            <p:cNvPr id="55" name="TextBox 104">
              <a:extLst>
                <a:ext uri="{FF2B5EF4-FFF2-40B4-BE49-F238E27FC236}">
                  <a16:creationId xmlns:a16="http://schemas.microsoft.com/office/drawing/2014/main" id="{8833D8FA-4216-BBF9-9CBC-C097F825FE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0563" y="5949950"/>
              <a:ext cx="2087562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 b="0">
                  <a:solidFill>
                    <a:srgbClr val="000000"/>
                  </a:solidFill>
                  <a:latin typeface="Calibri" pitchFamily="34" charset="0"/>
                </a:rPr>
                <a:t>Secondary particle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3E5462B-1AF9-7903-8D98-CC7B6620D2A6}"/>
                </a:ext>
              </a:extLst>
            </p:cNvPr>
            <p:cNvSpPr txBox="1"/>
            <p:nvPr/>
          </p:nvSpPr>
          <p:spPr>
            <a:xfrm>
              <a:off x="6781800" y="5768975"/>
              <a:ext cx="1511300" cy="307975"/>
            </a:xfrm>
            <a:prstGeom prst="rect">
              <a:avLst/>
            </a:prstGeom>
            <a:solidFill>
              <a:srgbClr val="9BBB59">
                <a:lumMod val="40000"/>
                <a:lumOff val="60000"/>
              </a:srgbClr>
            </a:solidFill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b="0" kern="0" dirty="0">
                  <a:solidFill>
                    <a:prstClr val="black"/>
                  </a:solidFill>
                  <a:latin typeface="Calibri"/>
                </a:rPr>
                <a:t>Short term: &lt;2017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A185994-D0B9-A3B6-A1A9-840FCE16A34A}"/>
                </a:ext>
              </a:extLst>
            </p:cNvPr>
            <p:cNvSpPr txBox="1"/>
            <p:nvPr/>
          </p:nvSpPr>
          <p:spPr>
            <a:xfrm>
              <a:off x="6659563" y="6145213"/>
              <a:ext cx="1800225" cy="307975"/>
            </a:xfrm>
            <a:prstGeom prst="rect">
              <a:avLst/>
            </a:prstGeom>
            <a:solidFill>
              <a:srgbClr val="F79646">
                <a:lumMod val="60000"/>
                <a:lumOff val="40000"/>
              </a:srgbClr>
            </a:solidFill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b="0" kern="0" dirty="0">
                  <a:solidFill>
                    <a:prstClr val="black"/>
                  </a:solidFill>
                  <a:latin typeface="Calibri"/>
                </a:rPr>
                <a:t>Med term: 2017-2025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E0D4404-76F5-1122-4F9E-2B002BAEB78A}"/>
                </a:ext>
              </a:extLst>
            </p:cNvPr>
            <p:cNvSpPr txBox="1"/>
            <p:nvPr/>
          </p:nvSpPr>
          <p:spPr>
            <a:xfrm>
              <a:off x="6804025" y="6505575"/>
              <a:ext cx="1512888" cy="307975"/>
            </a:xfrm>
            <a:prstGeom prst="rect">
              <a:avLst/>
            </a:prstGeom>
            <a:solidFill>
              <a:srgbClr val="C0504D">
                <a:lumMod val="40000"/>
                <a:lumOff val="60000"/>
              </a:srgbClr>
            </a:solidFill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b="0" kern="0" dirty="0">
                  <a:solidFill>
                    <a:prstClr val="black"/>
                  </a:solidFill>
                  <a:latin typeface="Calibri"/>
                </a:rPr>
                <a:t>Long term: &gt;2025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D50D2A3C-CCA0-FC1F-98A2-7E11A9D065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750" y="6402388"/>
              <a:ext cx="5832475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ts val="1200"/>
                </a:spcBef>
                <a:buFontTx/>
                <a:buNone/>
              </a:pPr>
              <a:r>
                <a:rPr lang="en-GB" altLang="en-US" sz="1600" b="0" dirty="0">
                  <a:solidFill>
                    <a:srgbClr val="000000"/>
                  </a:solidFill>
                  <a:latin typeface="Comic Sans MS" pitchFamily="66" charset="0"/>
                </a:rPr>
                <a:t>Nuclear Energy Agency: direct production </a:t>
              </a:r>
              <a:r>
                <a:rPr lang="en-GB" altLang="en-US" sz="1600" b="0" baseline="30000" dirty="0">
                  <a:solidFill>
                    <a:srgbClr val="000000"/>
                  </a:solidFill>
                  <a:latin typeface="Comic Sans MS" pitchFamily="66" charset="0"/>
                  <a:cs typeface="Arial" charset="0"/>
                </a:rPr>
                <a:t>100</a:t>
              </a:r>
              <a:r>
                <a:rPr lang="en-GB" altLang="en-US" sz="1600" b="0" dirty="0">
                  <a:solidFill>
                    <a:srgbClr val="000000"/>
                  </a:solidFill>
                  <a:latin typeface="Comic Sans MS" pitchFamily="66" charset="0"/>
                  <a:cs typeface="Arial" charset="0"/>
                </a:rPr>
                <a:t>Mo(p,2n)</a:t>
              </a:r>
              <a:r>
                <a:rPr lang="en-GB" altLang="en-US" sz="1600" b="0" baseline="30000" dirty="0">
                  <a:solidFill>
                    <a:srgbClr val="000000"/>
                  </a:solidFill>
                  <a:latin typeface="Comic Sans MS" pitchFamily="66" charset="0"/>
                  <a:cs typeface="Arial" charset="0"/>
                </a:rPr>
                <a:t>99m</a:t>
              </a:r>
              <a:r>
                <a:rPr lang="en-GB" altLang="en-US" sz="1600" b="0" dirty="0">
                  <a:solidFill>
                    <a:srgbClr val="000000"/>
                  </a:solidFill>
                  <a:latin typeface="Comic Sans MS" pitchFamily="66" charset="0"/>
                  <a:cs typeface="Arial" charset="0"/>
                </a:rPr>
                <a:t>Tc</a:t>
              </a:r>
              <a:endParaRPr lang="en-GB" altLang="en-US" sz="1600" b="0" dirty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59867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10ECB06-E0A4-4F0C-ACD6-F49EBE888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476672"/>
            <a:ext cx="7886700" cy="589286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+mn-lt"/>
                <a:cs typeface="Calibri" panose="020F0502020204030204" pitchFamily="34" charset="0"/>
              </a:rPr>
              <a:t>Heather RF Studies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4" descr="Related image">
            <a:extLst>
              <a:ext uri="{FF2B5EF4-FFF2-40B4-BE49-F238E27FC236}">
                <a16:creationId xmlns:a16="http://schemas.microsoft.com/office/drawing/2014/main" id="{6B52C13D-4D52-AC11-611B-8D6BB16A6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48299"/>
            <a:ext cx="1430964" cy="79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DEA336-79A9-A07D-3325-EF503C9114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40" y="1472183"/>
            <a:ext cx="6048672" cy="470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7188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10ECB06-E0A4-4F0C-ACD6-F49EBE888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476672"/>
            <a:ext cx="7886700" cy="589286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+mn-lt"/>
                <a:cs typeface="Calibri" panose="020F0502020204030204" pitchFamily="34" charset="0"/>
              </a:rPr>
              <a:t>Heather Extraction Studies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4" descr="Related image">
            <a:extLst>
              <a:ext uri="{FF2B5EF4-FFF2-40B4-BE49-F238E27FC236}">
                <a16:creationId xmlns:a16="http://schemas.microsoft.com/office/drawing/2014/main" id="{6B52C13D-4D52-AC11-611B-8D6BB16A6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48299"/>
            <a:ext cx="1430964" cy="79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1A936CA-AC25-8D18-A379-FCBBE0DC6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412776"/>
            <a:ext cx="10515600" cy="4351338"/>
          </a:xfrm>
        </p:spPr>
        <p:txBody>
          <a:bodyPr>
            <a:normAutofit/>
          </a:bodyPr>
          <a:lstStyle/>
          <a:p>
            <a:r>
              <a:rPr lang="en-GB" dirty="0"/>
              <a:t>Aim was to see if the PSI technique would work</a:t>
            </a:r>
          </a:p>
          <a:p>
            <a:r>
              <a:rPr lang="en-GB" dirty="0"/>
              <a:t>Optimisation of injection to increase final orbit separation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C90980-0A07-358C-ED89-E5B1D57B27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840" y="2492896"/>
            <a:ext cx="3672408" cy="310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3732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10ECB06-E0A4-4F0C-ACD6-F49EBE888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476672"/>
            <a:ext cx="7886700" cy="589286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+mn-lt"/>
                <a:cs typeface="Calibri" panose="020F0502020204030204" pitchFamily="34" charset="0"/>
              </a:rPr>
              <a:t>Heather Extraction Studies – Stage 1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4" descr="Related image">
            <a:extLst>
              <a:ext uri="{FF2B5EF4-FFF2-40B4-BE49-F238E27FC236}">
                <a16:creationId xmlns:a16="http://schemas.microsoft.com/office/drawing/2014/main" id="{6B52C13D-4D52-AC11-611B-8D6BB16A6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48299"/>
            <a:ext cx="1430964" cy="79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C3E9F6-5179-8EE1-74F9-DAA522A5B4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137" y="1556791"/>
            <a:ext cx="8396311" cy="360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1481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10ECB06-E0A4-4F0C-ACD6-F49EBE888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476672"/>
            <a:ext cx="7886700" cy="589286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+mn-lt"/>
                <a:cs typeface="Calibri" panose="020F0502020204030204" pitchFamily="34" charset="0"/>
              </a:rPr>
              <a:t>Heather Extraction Studies – Stage 2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4" descr="Related image">
            <a:extLst>
              <a:ext uri="{FF2B5EF4-FFF2-40B4-BE49-F238E27FC236}">
                <a16:creationId xmlns:a16="http://schemas.microsoft.com/office/drawing/2014/main" id="{6B52C13D-4D52-AC11-611B-8D6BB16A6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48299"/>
            <a:ext cx="1430964" cy="79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5E762F4-BE86-B640-312A-BF4527A173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720" y="2182857"/>
            <a:ext cx="6164263" cy="452688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421AC42-DE2D-FB8B-878D-AD7697E18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556792"/>
            <a:ext cx="10515600" cy="4351338"/>
          </a:xfrm>
        </p:spPr>
        <p:txBody>
          <a:bodyPr>
            <a:normAutofit/>
          </a:bodyPr>
          <a:lstStyle/>
          <a:p>
            <a:r>
              <a:rPr lang="en-GB" dirty="0"/>
              <a:t>With parameter optimisation to maximise separation of last orbit</a:t>
            </a:r>
          </a:p>
        </p:txBody>
      </p:sp>
    </p:spTree>
    <p:extLst>
      <p:ext uri="{BB962C8B-B14F-4D97-AF65-F5344CB8AC3E}">
        <p14:creationId xmlns:p14="http://schemas.microsoft.com/office/powerpoint/2010/main" val="32884394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10ECB06-E0A4-4F0C-ACD6-F49EBE888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351629"/>
            <a:ext cx="7886700" cy="589286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+mn-lt"/>
              </a:rPr>
              <a:t>Conclusions</a:t>
            </a:r>
            <a:endParaRPr lang="en-US" sz="2800" dirty="0">
              <a:latin typeface="+mn-lt"/>
            </a:endParaRPr>
          </a:p>
        </p:txBody>
      </p:sp>
      <p:pic>
        <p:nvPicPr>
          <p:cNvPr id="7" name="Picture 4" descr="Related image">
            <a:extLst>
              <a:ext uri="{FF2B5EF4-FFF2-40B4-BE49-F238E27FC236}">
                <a16:creationId xmlns:a16="http://schemas.microsoft.com/office/drawing/2014/main" id="{6B52C13D-4D52-AC11-611B-8D6BB16A6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48299"/>
            <a:ext cx="1430964" cy="79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4150755-FC98-77A3-9258-F1E553790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238" y="1556792"/>
            <a:ext cx="8227218" cy="4351338"/>
          </a:xfrm>
        </p:spPr>
        <p:txBody>
          <a:bodyPr>
            <a:normAutofit/>
          </a:bodyPr>
          <a:lstStyle/>
          <a:p>
            <a:r>
              <a:rPr lang="en-GB" dirty="0"/>
              <a:t>Designs of two non-linear, non-scaling FFAGs performed</a:t>
            </a:r>
          </a:p>
          <a:p>
            <a:r>
              <a:rPr lang="en-GB" dirty="0"/>
              <a:t>One for high current p and He acceleration for radioisotope production</a:t>
            </a:r>
          </a:p>
          <a:p>
            <a:r>
              <a:rPr lang="en-GB" dirty="0"/>
              <a:t>One for He ion cancer therapy</a:t>
            </a:r>
          </a:p>
          <a:p>
            <a:r>
              <a:rPr lang="en-GB" dirty="0"/>
              <a:t>Both look promising so far, but much more work required</a:t>
            </a:r>
          </a:p>
          <a:p>
            <a:r>
              <a:rPr lang="en-GB" dirty="0"/>
              <a:t>The method used (Carol’s!) is very flexible</a:t>
            </a:r>
          </a:p>
          <a:p>
            <a:r>
              <a:rPr lang="en-GB" dirty="0"/>
              <a:t>The non-linearity and non-scaling nature of the accelerators give </a:t>
            </a:r>
            <a:r>
              <a:rPr lang="en-GB"/>
              <a:t>many opportunities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3341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10ECB06-E0A4-4F0C-ACD6-F49EBE888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351629"/>
            <a:ext cx="7886700" cy="589286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+mn-lt"/>
              </a:rPr>
              <a:t>Motivations - Radioisotopes</a:t>
            </a:r>
            <a:endParaRPr lang="en-US" sz="2800" dirty="0">
              <a:latin typeface="+mn-lt"/>
            </a:endParaRPr>
          </a:p>
        </p:txBody>
      </p:sp>
      <p:pic>
        <p:nvPicPr>
          <p:cNvPr id="7" name="Picture 4" descr="Related image">
            <a:extLst>
              <a:ext uri="{FF2B5EF4-FFF2-40B4-BE49-F238E27FC236}">
                <a16:creationId xmlns:a16="http://schemas.microsoft.com/office/drawing/2014/main" id="{6B52C13D-4D52-AC11-611B-8D6BB16A6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48299"/>
            <a:ext cx="1430964" cy="79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B6DE6A45-490E-9F3B-D209-FDBD87C38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054" y="2791918"/>
            <a:ext cx="5186561" cy="3917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Content Placeholder 3">
            <a:extLst>
              <a:ext uri="{FF2B5EF4-FFF2-40B4-BE49-F238E27FC236}">
                <a16:creationId xmlns:a16="http://schemas.microsoft.com/office/drawing/2014/main" id="{953C89CC-EB94-A5FF-2D32-942C05A33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177618"/>
            <a:ext cx="7886700" cy="4248472"/>
          </a:xfrm>
        </p:spPr>
        <p:txBody>
          <a:bodyPr>
            <a:normAutofit/>
          </a:bodyPr>
          <a:lstStyle/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GB" altLang="en-US" sz="2000" dirty="0"/>
              <a:t>Basic parameters</a:t>
            </a:r>
          </a:p>
          <a:p>
            <a:pPr lvl="1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GB" altLang="en-US" sz="1700" dirty="0"/>
              <a:t>Energy: </a:t>
            </a:r>
            <a:r>
              <a:rPr lang="en-US" dirty="0"/>
              <a:t>20-25 MeV range</a:t>
            </a:r>
          </a:p>
          <a:p>
            <a:pPr lvl="1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700" dirty="0"/>
              <a:t>Beam current: &gt; 200µA, as large as losses, target, </a:t>
            </a:r>
            <a:r>
              <a:rPr lang="en-US" sz="1700" dirty="0" err="1"/>
              <a:t>etc</a:t>
            </a:r>
            <a:r>
              <a:rPr lang="en-US" sz="1700" dirty="0"/>
              <a:t>, allow</a:t>
            </a:r>
          </a:p>
        </p:txBody>
      </p:sp>
    </p:spTree>
    <p:extLst>
      <p:ext uri="{BB962C8B-B14F-4D97-AF65-F5344CB8AC3E}">
        <p14:creationId xmlns:p14="http://schemas.microsoft.com/office/powerpoint/2010/main" val="3973688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10ECB06-E0A4-4F0C-ACD6-F49EBE888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351629"/>
            <a:ext cx="7886700" cy="589286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+mn-lt"/>
              </a:rPr>
              <a:t>Motivations - Radioisotopes</a:t>
            </a:r>
            <a:endParaRPr lang="en-US" sz="2800" dirty="0">
              <a:latin typeface="+mn-lt"/>
            </a:endParaRPr>
          </a:p>
        </p:txBody>
      </p:sp>
      <p:pic>
        <p:nvPicPr>
          <p:cNvPr id="7" name="Picture 4" descr="Related image">
            <a:extLst>
              <a:ext uri="{FF2B5EF4-FFF2-40B4-BE49-F238E27FC236}">
                <a16:creationId xmlns:a16="http://schemas.microsoft.com/office/drawing/2014/main" id="{6B52C13D-4D52-AC11-611B-8D6BB16A6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48299"/>
            <a:ext cx="1430964" cy="79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Content Placeholder 3">
            <a:extLst>
              <a:ext uri="{FF2B5EF4-FFF2-40B4-BE49-F238E27FC236}">
                <a16:creationId xmlns:a16="http://schemas.microsoft.com/office/drawing/2014/main" id="{953C89CC-EB94-A5FF-2D32-942C05A33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170685"/>
            <a:ext cx="7886700" cy="4248472"/>
          </a:xfrm>
        </p:spPr>
        <p:txBody>
          <a:bodyPr>
            <a:normAutofit/>
          </a:bodyPr>
          <a:lstStyle/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GB" altLang="en-US" sz="2000" dirty="0"/>
              <a:t>Therapeutic isotopes – not being fully exploited</a:t>
            </a:r>
          </a:p>
          <a:p>
            <a:pPr marL="171450" marR="0" lvl="0" indent="-17145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211</a:t>
            </a: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At: single </a:t>
            </a:r>
            <a:r>
              <a:rPr kumimoji="0" lang="el-G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</a:t>
            </a: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emitter</a:t>
            </a:r>
          </a:p>
          <a:p>
            <a:pPr marL="171450" marR="0" lvl="0" indent="-17145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 28 MeV He ions, high current</a:t>
            </a:r>
            <a:endParaRPr lang="en-US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D3C6ED2-5E36-8F0A-1F87-D7658726C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983" y="2693243"/>
            <a:ext cx="6667500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74051B7-B37C-F5E9-4749-4B0648C6ABDB}"/>
              </a:ext>
            </a:extLst>
          </p:cNvPr>
          <p:cNvSpPr txBox="1"/>
          <p:nvPr/>
        </p:nvSpPr>
        <p:spPr>
          <a:xfrm>
            <a:off x="2248717" y="3774097"/>
            <a:ext cx="2035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baseline="30000" dirty="0">
                <a:solidFill>
                  <a:srgbClr val="000066"/>
                </a:solidFill>
                <a:latin typeface="Comic Sans MS" panose="030F0702030302020204" pitchFamily="66" charset="0"/>
              </a:rPr>
              <a:t>209</a:t>
            </a:r>
            <a:r>
              <a:rPr lang="en-GB" dirty="0">
                <a:solidFill>
                  <a:srgbClr val="000066"/>
                </a:solidFill>
                <a:latin typeface="Comic Sans MS" panose="030F0702030302020204" pitchFamily="66" charset="0"/>
              </a:rPr>
              <a:t>Bi(</a:t>
            </a:r>
            <a:r>
              <a:rPr lang="el-GR" dirty="0">
                <a:solidFill>
                  <a:srgbClr val="000066"/>
                </a:solidFill>
                <a:latin typeface="Comic Sans MS" panose="030F0702030302020204" pitchFamily="66" charset="0"/>
              </a:rPr>
              <a:t>α</a:t>
            </a:r>
            <a:r>
              <a:rPr lang="en-GB" dirty="0">
                <a:solidFill>
                  <a:srgbClr val="000066"/>
                </a:solidFill>
                <a:latin typeface="Comic Sans MS" panose="030F0702030302020204" pitchFamily="66" charset="0"/>
              </a:rPr>
              <a:t>,2n)</a:t>
            </a:r>
            <a:r>
              <a:rPr lang="en-GB" baseline="30000" dirty="0">
                <a:solidFill>
                  <a:srgbClr val="000066"/>
                </a:solidFill>
                <a:latin typeface="Comic Sans MS" panose="030F0702030302020204" pitchFamily="66" charset="0"/>
              </a:rPr>
              <a:t>211</a:t>
            </a:r>
            <a:r>
              <a:rPr lang="en-GB" dirty="0">
                <a:solidFill>
                  <a:srgbClr val="000066"/>
                </a:solidFill>
                <a:latin typeface="Comic Sans MS" panose="030F0702030302020204" pitchFamily="66" charset="0"/>
              </a:rPr>
              <a:t>At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592994-A7C5-E851-AC26-ADF42B17C624}"/>
              </a:ext>
            </a:extLst>
          </p:cNvPr>
          <p:cNvSpPr txBox="1"/>
          <p:nvPr/>
        </p:nvSpPr>
        <p:spPr>
          <a:xfrm>
            <a:off x="6876256" y="3125291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baseline="30000" dirty="0">
                <a:solidFill>
                  <a:srgbClr val="006600"/>
                </a:solidFill>
                <a:latin typeface="Comic Sans MS" panose="030F0702030302020204" pitchFamily="66" charset="0"/>
              </a:rPr>
              <a:t>209</a:t>
            </a:r>
            <a:r>
              <a:rPr lang="en-GB" sz="1600" dirty="0">
                <a:solidFill>
                  <a:srgbClr val="006600"/>
                </a:solidFill>
                <a:latin typeface="Comic Sans MS" panose="030F0702030302020204" pitchFamily="66" charset="0"/>
              </a:rPr>
              <a:t>Bi(</a:t>
            </a:r>
            <a:r>
              <a:rPr lang="el-GR" sz="1600" dirty="0">
                <a:solidFill>
                  <a:srgbClr val="006600"/>
                </a:solidFill>
                <a:latin typeface="Comic Sans MS" panose="030F0702030302020204" pitchFamily="66" charset="0"/>
              </a:rPr>
              <a:t>α</a:t>
            </a:r>
            <a:r>
              <a:rPr lang="en-GB" sz="1600" dirty="0">
                <a:solidFill>
                  <a:srgbClr val="006600"/>
                </a:solidFill>
                <a:latin typeface="Comic Sans MS" panose="030F0702030302020204" pitchFamily="66" charset="0"/>
              </a:rPr>
              <a:t>,3n)</a:t>
            </a:r>
            <a:r>
              <a:rPr lang="en-GB" sz="1600" baseline="30000" dirty="0">
                <a:solidFill>
                  <a:srgbClr val="006600"/>
                </a:solidFill>
                <a:latin typeface="Comic Sans MS" panose="030F0702030302020204" pitchFamily="66" charset="0"/>
              </a:rPr>
              <a:t>210</a:t>
            </a:r>
            <a:r>
              <a:rPr lang="en-GB" sz="1600" dirty="0">
                <a:solidFill>
                  <a:srgbClr val="006600"/>
                </a:solidFill>
                <a:latin typeface="Comic Sans MS" panose="030F0702030302020204" pitchFamily="66" charset="0"/>
              </a:rPr>
              <a:t>At</a:t>
            </a:r>
          </a:p>
        </p:txBody>
      </p:sp>
    </p:spTree>
    <p:extLst>
      <p:ext uri="{BB962C8B-B14F-4D97-AF65-F5344CB8AC3E}">
        <p14:creationId xmlns:p14="http://schemas.microsoft.com/office/powerpoint/2010/main" val="2493917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10ECB06-E0A4-4F0C-ACD6-F49EBE888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351629"/>
            <a:ext cx="7886700" cy="589286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+mn-lt"/>
              </a:rPr>
              <a:t>Motivations - Radioisotopes</a:t>
            </a:r>
            <a:endParaRPr lang="en-US" sz="2800" dirty="0">
              <a:latin typeface="+mn-lt"/>
            </a:endParaRPr>
          </a:p>
        </p:txBody>
      </p:sp>
      <p:pic>
        <p:nvPicPr>
          <p:cNvPr id="7" name="Picture 4" descr="Related image">
            <a:extLst>
              <a:ext uri="{FF2B5EF4-FFF2-40B4-BE49-F238E27FC236}">
                <a16:creationId xmlns:a16="http://schemas.microsoft.com/office/drawing/2014/main" id="{6B52C13D-4D52-AC11-611B-8D6BB16A6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48299"/>
            <a:ext cx="1430964" cy="79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Content Placeholder 3">
            <a:extLst>
              <a:ext uri="{FF2B5EF4-FFF2-40B4-BE49-F238E27FC236}">
                <a16:creationId xmlns:a16="http://schemas.microsoft.com/office/drawing/2014/main" id="{953C89CC-EB94-A5FF-2D32-942C05A33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170685"/>
            <a:ext cx="7886700" cy="4248472"/>
          </a:xfrm>
        </p:spPr>
        <p:txBody>
          <a:bodyPr>
            <a:normAutofit/>
          </a:bodyPr>
          <a:lstStyle/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GB" altLang="en-US" sz="2000" dirty="0"/>
              <a:t>Recent interest in </a:t>
            </a:r>
            <a:r>
              <a:rPr lang="en-GB" altLang="en-US" sz="2000" baseline="30000" dirty="0"/>
              <a:t>225</a:t>
            </a:r>
            <a:r>
              <a:rPr lang="en-GB" altLang="en-US" sz="2000" dirty="0"/>
              <a:t>Ac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16832E5-3B41-8DD5-AFA7-5013B2CBC9DF}"/>
              </a:ext>
            </a:extLst>
          </p:cNvPr>
          <p:cNvGrpSpPr/>
          <p:nvPr/>
        </p:nvGrpSpPr>
        <p:grpSpPr>
          <a:xfrm>
            <a:off x="5707038" y="1667435"/>
            <a:ext cx="4283551" cy="4464496"/>
            <a:chOff x="7669161" y="2228869"/>
            <a:chExt cx="3904094" cy="403054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EAFDDB0-C24E-EB89-A8C7-1007583911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4537" y="2228869"/>
              <a:ext cx="3188718" cy="4030540"/>
            </a:xfrm>
            <a:prstGeom prst="rect">
              <a:avLst/>
            </a:prstGeom>
          </p:spPr>
        </p:pic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A08B6728-8113-102B-09B3-3D3CD77FB855}"/>
                </a:ext>
              </a:extLst>
            </p:cNvPr>
            <p:cNvSpPr/>
            <p:nvPr/>
          </p:nvSpPr>
          <p:spPr>
            <a:xfrm>
              <a:off x="9222658" y="2802194"/>
              <a:ext cx="314632" cy="108154"/>
            </a:xfrm>
            <a:custGeom>
              <a:avLst/>
              <a:gdLst>
                <a:gd name="connsiteX0" fmla="*/ 0 w 314632"/>
                <a:gd name="connsiteY0" fmla="*/ 108154 h 108154"/>
                <a:gd name="connsiteX1" fmla="*/ 98323 w 314632"/>
                <a:gd name="connsiteY1" fmla="*/ 19664 h 108154"/>
                <a:gd name="connsiteX2" fmla="*/ 98323 w 314632"/>
                <a:gd name="connsiteY2" fmla="*/ 19664 h 108154"/>
                <a:gd name="connsiteX3" fmla="*/ 216310 w 314632"/>
                <a:gd name="connsiteY3" fmla="*/ 49161 h 108154"/>
                <a:gd name="connsiteX4" fmla="*/ 314632 w 314632"/>
                <a:gd name="connsiteY4" fmla="*/ 0 h 108154"/>
                <a:gd name="connsiteX5" fmla="*/ 314632 w 314632"/>
                <a:gd name="connsiteY5" fmla="*/ 0 h 108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4632" h="108154">
                  <a:moveTo>
                    <a:pt x="0" y="108154"/>
                  </a:moveTo>
                  <a:lnTo>
                    <a:pt x="98323" y="19664"/>
                  </a:lnTo>
                  <a:lnTo>
                    <a:pt x="98323" y="19664"/>
                  </a:lnTo>
                  <a:cubicBezTo>
                    <a:pt x="117987" y="24580"/>
                    <a:pt x="180258" y="52438"/>
                    <a:pt x="216310" y="49161"/>
                  </a:cubicBezTo>
                  <a:cubicBezTo>
                    <a:pt x="252362" y="45884"/>
                    <a:pt x="314632" y="0"/>
                    <a:pt x="314632" y="0"/>
                  </a:cubicBezTo>
                  <a:lnTo>
                    <a:pt x="314632" y="0"/>
                  </a:lnTo>
                </a:path>
              </a:pathLst>
            </a:custGeom>
            <a:noFill/>
            <a:ln>
              <a:solidFill>
                <a:srgbClr val="C00000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reeform 18">
              <a:extLst>
                <a:ext uri="{FF2B5EF4-FFF2-40B4-BE49-F238E27FC236}">
                  <a16:creationId xmlns:a16="http://schemas.microsoft.com/office/drawing/2014/main" id="{3ED48854-D14B-E4A6-48EB-0F9D6E0750F4}"/>
                </a:ext>
              </a:extLst>
            </p:cNvPr>
            <p:cNvSpPr/>
            <p:nvPr/>
          </p:nvSpPr>
          <p:spPr>
            <a:xfrm>
              <a:off x="8249265" y="4542503"/>
              <a:ext cx="285135" cy="196645"/>
            </a:xfrm>
            <a:custGeom>
              <a:avLst/>
              <a:gdLst>
                <a:gd name="connsiteX0" fmla="*/ 285135 w 285135"/>
                <a:gd name="connsiteY0" fmla="*/ 0 h 196645"/>
                <a:gd name="connsiteX1" fmla="*/ 196645 w 285135"/>
                <a:gd name="connsiteY1" fmla="*/ 58994 h 196645"/>
                <a:gd name="connsiteX2" fmla="*/ 88490 w 285135"/>
                <a:gd name="connsiteY2" fmla="*/ 49162 h 196645"/>
                <a:gd name="connsiteX3" fmla="*/ 0 w 285135"/>
                <a:gd name="connsiteY3" fmla="*/ 196645 h 19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135" h="196645">
                  <a:moveTo>
                    <a:pt x="285135" y="0"/>
                  </a:moveTo>
                  <a:cubicBezTo>
                    <a:pt x="257277" y="25400"/>
                    <a:pt x="229419" y="50800"/>
                    <a:pt x="196645" y="58994"/>
                  </a:cubicBezTo>
                  <a:cubicBezTo>
                    <a:pt x="163871" y="67188"/>
                    <a:pt x="121264" y="26220"/>
                    <a:pt x="88490" y="49162"/>
                  </a:cubicBezTo>
                  <a:cubicBezTo>
                    <a:pt x="55716" y="72104"/>
                    <a:pt x="27858" y="134374"/>
                    <a:pt x="0" y="196645"/>
                  </a:cubicBezTo>
                </a:path>
              </a:pathLst>
            </a:custGeom>
            <a:noFill/>
            <a:ln>
              <a:solidFill>
                <a:srgbClr val="C00000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0AB3BF9-7403-EB2E-ADCE-827B01E65A2C}"/>
                </a:ext>
              </a:extLst>
            </p:cNvPr>
            <p:cNvSpPr txBox="1"/>
            <p:nvPr/>
          </p:nvSpPr>
          <p:spPr>
            <a:xfrm>
              <a:off x="9515203" y="2664127"/>
              <a:ext cx="6477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218 </a:t>
              </a:r>
              <a:r>
                <a:rPr lang="en-GB" sz="1000" dirty="0" err="1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keV</a:t>
              </a:r>
              <a:endParaRPr lang="en-GB" sz="1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B9FFB95-AD59-9935-E967-B8FCC292310C}"/>
                </a:ext>
              </a:extLst>
            </p:cNvPr>
            <p:cNvSpPr txBox="1"/>
            <p:nvPr/>
          </p:nvSpPr>
          <p:spPr>
            <a:xfrm>
              <a:off x="7669161" y="4492927"/>
              <a:ext cx="6477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440 </a:t>
              </a:r>
              <a:r>
                <a:rPr lang="en-GB" sz="1000" dirty="0" err="1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keV</a:t>
              </a:r>
              <a:endParaRPr lang="en-GB" sz="1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9" name="Picture 18" descr="Chart, line chart&#10;&#10;Description automatically generated">
            <a:extLst>
              <a:ext uri="{FF2B5EF4-FFF2-40B4-BE49-F238E27FC236}">
                <a16:creationId xmlns:a16="http://schemas.microsoft.com/office/drawing/2014/main" id="{7BC86074-7D88-783D-C71C-45CED2F423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8" y="1844824"/>
            <a:ext cx="5526771" cy="333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344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10ECB06-E0A4-4F0C-ACD6-F49EBE888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51629"/>
            <a:ext cx="7886700" cy="589286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+mn-lt"/>
              </a:rPr>
              <a:t>Motivations – Cancer Therapy with Helium</a:t>
            </a:r>
            <a:endParaRPr lang="en-US" sz="2800" dirty="0">
              <a:latin typeface="+mn-lt"/>
            </a:endParaRPr>
          </a:p>
        </p:txBody>
      </p:sp>
      <p:pic>
        <p:nvPicPr>
          <p:cNvPr id="7" name="Picture 4" descr="Related image">
            <a:extLst>
              <a:ext uri="{FF2B5EF4-FFF2-40B4-BE49-F238E27FC236}">
                <a16:creationId xmlns:a16="http://schemas.microsoft.com/office/drawing/2014/main" id="{6B52C13D-4D52-AC11-611B-8D6BB16A6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48299"/>
            <a:ext cx="1430964" cy="79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29826A-2872-812D-A6A0-AF1430158D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254840"/>
            <a:ext cx="4136604" cy="4348320"/>
          </a:xfrm>
          <a:prstGeom prst="rect">
            <a:avLst/>
          </a:prstGeom>
        </p:spPr>
      </p:pic>
      <p:pic>
        <p:nvPicPr>
          <p:cNvPr id="15" name="Picture 14" descr="Chart&#10;&#10;Description automatically generated">
            <a:extLst>
              <a:ext uri="{FF2B5EF4-FFF2-40B4-BE49-F238E27FC236}">
                <a16:creationId xmlns:a16="http://schemas.microsoft.com/office/drawing/2014/main" id="{A070F2CD-8CC9-913B-FF34-72391EF13E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123" y="1873868"/>
            <a:ext cx="4554577" cy="335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780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10ECB06-E0A4-4F0C-ACD6-F49EBE888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51629"/>
            <a:ext cx="7886700" cy="589286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+mn-lt"/>
              </a:rPr>
              <a:t>Motivations – Cancer Therapy with Helium</a:t>
            </a:r>
            <a:endParaRPr lang="en-US" sz="2800" dirty="0">
              <a:latin typeface="+mn-lt"/>
            </a:endParaRPr>
          </a:p>
        </p:txBody>
      </p:sp>
      <p:pic>
        <p:nvPicPr>
          <p:cNvPr id="7" name="Picture 4" descr="Related image">
            <a:extLst>
              <a:ext uri="{FF2B5EF4-FFF2-40B4-BE49-F238E27FC236}">
                <a16:creationId xmlns:a16="http://schemas.microsoft.com/office/drawing/2014/main" id="{6B52C13D-4D52-AC11-611B-8D6BB16A6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48299"/>
            <a:ext cx="1430964" cy="79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39D453D-8950-CC0B-DAD5-45BAFA000E9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2" t="474" r="11077" b="3829"/>
          <a:stretch/>
        </p:blipFill>
        <p:spPr>
          <a:xfrm>
            <a:off x="0" y="1144245"/>
            <a:ext cx="4896544" cy="403526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E970A76-4C1D-0E32-03A6-8946054473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1196" y="1678492"/>
            <a:ext cx="4346780" cy="282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35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10ECB06-E0A4-4F0C-ACD6-F49EBE888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351629"/>
            <a:ext cx="7886700" cy="589286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+mn-lt"/>
              </a:rPr>
              <a:t>FFA Design Technique</a:t>
            </a:r>
            <a:endParaRPr lang="en-US" sz="2800" dirty="0">
              <a:latin typeface="+mn-lt"/>
            </a:endParaRPr>
          </a:p>
        </p:txBody>
      </p:sp>
      <p:pic>
        <p:nvPicPr>
          <p:cNvPr id="7" name="Picture 4" descr="Related image">
            <a:extLst>
              <a:ext uri="{FF2B5EF4-FFF2-40B4-BE49-F238E27FC236}">
                <a16:creationId xmlns:a16="http://schemas.microsoft.com/office/drawing/2014/main" id="{6B52C13D-4D52-AC11-611B-8D6BB16A6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48299"/>
            <a:ext cx="1430964" cy="79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4150755-FC98-77A3-9258-F1E553790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4162"/>
            <a:ext cx="10515600" cy="4351338"/>
          </a:xfrm>
        </p:spPr>
        <p:txBody>
          <a:bodyPr>
            <a:normAutofit/>
          </a:bodyPr>
          <a:lstStyle/>
          <a:p>
            <a:r>
              <a:rPr lang="en-GB" dirty="0"/>
              <a:t>Employs the Carol method</a:t>
            </a:r>
          </a:p>
          <a:p>
            <a:r>
              <a:rPr lang="en-GB" dirty="0"/>
              <a:t>Non-linear, non-scaling FFAGs</a:t>
            </a:r>
          </a:p>
          <a:p>
            <a:r>
              <a:rPr lang="en-GB" dirty="0"/>
              <a:t>Wedge-shaped magnets, so gradient, edge and weak focussing</a:t>
            </a:r>
          </a:p>
          <a:p>
            <a:r>
              <a:rPr lang="en-GB" dirty="0"/>
              <a:t>Magnetic field profile:																												</a:t>
            </a:r>
          </a:p>
          <a:p>
            <a:pPr marL="342900" lvl="1" indent="0">
              <a:buNone/>
            </a:pPr>
            <a:endParaRPr lang="en-GB" dirty="0"/>
          </a:p>
          <a:p>
            <a:r>
              <a:rPr lang="en-GB" dirty="0"/>
              <a:t>Machine design involves selecting</a:t>
            </a:r>
          </a:p>
          <a:p>
            <a:pPr lvl="1"/>
            <a:r>
              <a:rPr lang="en-GB" dirty="0"/>
              <a:t>Magnet number, shape and size</a:t>
            </a:r>
          </a:p>
          <a:p>
            <a:pPr lvl="1"/>
            <a:r>
              <a:rPr lang="en-GB" dirty="0"/>
              <a:t>Field profile parameters, </a:t>
            </a:r>
            <a:r>
              <a:rPr lang="en-GB" i="1" dirty="0"/>
              <a:t>n</a:t>
            </a:r>
            <a:r>
              <a:rPr lang="en-GB" dirty="0"/>
              <a:t> and </a:t>
            </a:r>
            <a:r>
              <a:rPr lang="en-GB" i="1" dirty="0"/>
              <a:t>b</a:t>
            </a:r>
            <a:r>
              <a:rPr lang="en-GB" i="1" baseline="-25000" dirty="0"/>
              <a:t>i</a:t>
            </a:r>
          </a:p>
          <a:p>
            <a:r>
              <a:rPr lang="en-GB" dirty="0"/>
              <a:t>Much flexibility to get flat(</a:t>
            </a:r>
            <a:r>
              <a:rPr lang="en-GB" dirty="0" err="1"/>
              <a:t>ish</a:t>
            </a:r>
            <a:r>
              <a:rPr lang="en-GB" dirty="0"/>
              <a:t>) tunes and pseudo-</a:t>
            </a:r>
            <a:r>
              <a:rPr lang="en-GB" dirty="0" err="1"/>
              <a:t>isochronicity</a:t>
            </a:r>
            <a:endParaRPr lang="en-GB" dirty="0"/>
          </a:p>
          <a:p>
            <a:endParaRPr lang="en-AT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B32EDD-9E78-1D65-EB40-85899F96CB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0633" y="3099816"/>
            <a:ext cx="3078761" cy="76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233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25672</TotalTime>
  <Words>932</Words>
  <Application>Microsoft Office PowerPoint</Application>
  <PresentationFormat>On-screen Show (4:3)</PresentationFormat>
  <Paragraphs>157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Calibri Light</vt:lpstr>
      <vt:lpstr>Comic Sans MS</vt:lpstr>
      <vt:lpstr>Wingdings</vt:lpstr>
      <vt:lpstr>Office Theme</vt:lpstr>
      <vt:lpstr>1_Office Theme</vt:lpstr>
      <vt:lpstr>PowerPoint Presentation</vt:lpstr>
      <vt:lpstr>Motivations - Radioisotopes</vt:lpstr>
      <vt:lpstr>Motivations - Radioisotopes</vt:lpstr>
      <vt:lpstr>Motivations - Radioisotopes</vt:lpstr>
      <vt:lpstr>Motivations - Radioisotopes</vt:lpstr>
      <vt:lpstr>Motivations - Radioisotopes</vt:lpstr>
      <vt:lpstr>Motivations – Cancer Therapy with Helium</vt:lpstr>
      <vt:lpstr>Motivations – Cancer Therapy with Helium</vt:lpstr>
      <vt:lpstr>FFA Design Technique</vt:lpstr>
      <vt:lpstr>Method</vt:lpstr>
      <vt:lpstr>Baseline Radioisotope Proton FFAG</vt:lpstr>
      <vt:lpstr>Baseline Radioisotope FFAG</vt:lpstr>
      <vt:lpstr>Baseline Radioisotope FFAG RF</vt:lpstr>
      <vt:lpstr>Helium Ion Acceleration</vt:lpstr>
      <vt:lpstr>Helium Ion Acceleration</vt:lpstr>
      <vt:lpstr>Space Charge for Protons</vt:lpstr>
      <vt:lpstr>Space Charge for Protons</vt:lpstr>
      <vt:lpstr>Space Charge Losses</vt:lpstr>
      <vt:lpstr>Proton Injection and Extraction</vt:lpstr>
      <vt:lpstr>Internal Target Studies for 100Mo(p,2n)99mTc</vt:lpstr>
      <vt:lpstr>Internal Target Studies for 100Mo(p,2n)99mTc</vt:lpstr>
      <vt:lpstr>Internal Target Studies for 100Mo(p,2n)99mTc</vt:lpstr>
      <vt:lpstr>Helium Ion Therapy - Heather</vt:lpstr>
      <vt:lpstr>Heather Stage 1</vt:lpstr>
      <vt:lpstr>Heather Stage 1</vt:lpstr>
      <vt:lpstr>Heather Stage 2</vt:lpstr>
      <vt:lpstr>Heather Stage 2</vt:lpstr>
      <vt:lpstr>Heather Stage 2</vt:lpstr>
      <vt:lpstr>Heather RF Studies</vt:lpstr>
      <vt:lpstr>Heather RF Studies</vt:lpstr>
      <vt:lpstr>Heather Extraction Studies</vt:lpstr>
      <vt:lpstr>Heather Extraction Studies – Stage 1</vt:lpstr>
      <vt:lpstr>Heather Extraction Studies – Stage 2</vt:lpstr>
      <vt:lpstr>Conclusions</vt:lpstr>
    </vt:vector>
  </TitlesOfParts>
  <Company>STFC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Edgecock</dc:creator>
  <cp:lastModifiedBy>Thomas Edgecock</cp:lastModifiedBy>
  <cp:revision>274</cp:revision>
  <cp:lastPrinted>2015-04-15T08:51:50Z</cp:lastPrinted>
  <dcterms:created xsi:type="dcterms:W3CDTF">2013-06-06T13:07:24Z</dcterms:created>
  <dcterms:modified xsi:type="dcterms:W3CDTF">2022-09-26T10:37:00Z</dcterms:modified>
</cp:coreProperties>
</file>