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332" r:id="rId2"/>
    <p:sldId id="451" r:id="rId3"/>
    <p:sldId id="469" r:id="rId4"/>
    <p:sldId id="496" r:id="rId5"/>
    <p:sldId id="479" r:id="rId6"/>
    <p:sldId id="480" r:id="rId7"/>
    <p:sldId id="497" r:id="rId8"/>
    <p:sldId id="498" r:id="rId9"/>
    <p:sldId id="500" r:id="rId10"/>
    <p:sldId id="499" r:id="rId11"/>
    <p:sldId id="504" r:id="rId12"/>
    <p:sldId id="470" r:id="rId13"/>
    <p:sldId id="471" r:id="rId14"/>
    <p:sldId id="472" r:id="rId15"/>
    <p:sldId id="476" r:id="rId16"/>
    <p:sldId id="481" r:id="rId17"/>
    <p:sldId id="502" r:id="rId18"/>
    <p:sldId id="475" r:id="rId19"/>
    <p:sldId id="474" r:id="rId20"/>
    <p:sldId id="495" r:id="rId21"/>
    <p:sldId id="503" r:id="rId22"/>
    <p:sldId id="473" r:id="rId23"/>
    <p:sldId id="494" r:id="rId24"/>
    <p:sldId id="484" r:id="rId25"/>
    <p:sldId id="486" r:id="rId26"/>
    <p:sldId id="501" r:id="rId27"/>
    <p:sldId id="485" r:id="rId28"/>
    <p:sldId id="482" r:id="rId29"/>
    <p:sldId id="488" r:id="rId30"/>
    <p:sldId id="489" r:id="rId31"/>
    <p:sldId id="487" r:id="rId32"/>
    <p:sldId id="505" r:id="rId33"/>
    <p:sldId id="477" r:id="rId34"/>
    <p:sldId id="478"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F65"/>
    <a:srgbClr val="EEE2CD"/>
    <a:srgbClr val="E2F0FF"/>
    <a:srgbClr val="EFECFF"/>
    <a:srgbClr val="F3FFE0"/>
    <a:srgbClr val="7D30FF"/>
    <a:srgbClr val="FF33EF"/>
    <a:srgbClr val="44CB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86" autoAdjust="0"/>
    <p:restoredTop sz="96327" autoAdjust="0"/>
  </p:normalViewPr>
  <p:slideViewPr>
    <p:cSldViewPr snapToGrid="0" snapToObjects="1">
      <p:cViewPr varScale="1">
        <p:scale>
          <a:sx n="124" d="100"/>
          <a:sy n="124" d="100"/>
        </p:scale>
        <p:origin x="1600" y="176"/>
      </p:cViewPr>
      <p:guideLst>
        <p:guide orient="horz" pos="2160"/>
        <p:guide pos="2880"/>
      </p:guideLst>
    </p:cSldViewPr>
  </p:slideViewPr>
  <p:notesTextViewPr>
    <p:cViewPr>
      <p:scale>
        <a:sx n="100" d="100"/>
        <a:sy n="100" d="100"/>
      </p:scale>
      <p:origin x="0" y="0"/>
    </p:cViewPr>
  </p:notesTextViewPr>
  <p:sorterViewPr>
    <p:cViewPr>
      <p:scale>
        <a:sx n="141" d="100"/>
        <a:sy n="1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EB1D27-C844-3847-ACE4-D6C69533E8D4}" type="doc">
      <dgm:prSet loTypeId="urn:microsoft.com/office/officeart/2005/8/layout/hierarchy2" loCatId="" qsTypeId="urn:microsoft.com/office/officeart/2005/8/quickstyle/simple4" qsCatId="simple" csTypeId="urn:microsoft.com/office/officeart/2005/8/colors/colorful1" csCatId="colorful" phldr="1"/>
      <dgm:spPr/>
      <dgm:t>
        <a:bodyPr/>
        <a:lstStyle/>
        <a:p>
          <a:endParaRPr lang="en-US"/>
        </a:p>
      </dgm:t>
    </dgm:pt>
    <dgm:pt modelId="{E3ABD02D-9460-2A43-8155-204B6276F9EE}">
      <dgm:prSet phldrT="[Text]" custT="1"/>
      <dgm:spPr>
        <a:solidFill>
          <a:srgbClr val="CCFFCC">
            <a:alpha val="77000"/>
          </a:srgbClr>
        </a:solidFill>
        <a:ln w="38100" cmpd="sng">
          <a:solidFill>
            <a:schemeClr val="tx1"/>
          </a:solidFill>
        </a:ln>
        <a:effectLst/>
      </dgm:spPr>
      <dgm:t>
        <a:bodyPr/>
        <a:lstStyle/>
        <a:p>
          <a:r>
            <a:rPr lang="en-US" sz="2400" b="1" i="0" dirty="0">
              <a:solidFill>
                <a:schemeClr val="tx1"/>
              </a:solidFill>
            </a:rPr>
            <a:t>Applications: Proton Drivers, Cancer therapy accelerator for FLASH, ADS</a:t>
          </a:r>
        </a:p>
      </dgm:t>
    </dgm:pt>
    <dgm:pt modelId="{236AFD10-C5FC-B148-B998-21EC4267F8E7}" type="parTrans" cxnId="{10101AD9-5246-FD46-8310-A3163ADBE51C}">
      <dgm:prSet/>
      <dgm:spPr/>
      <dgm:t>
        <a:bodyPr/>
        <a:lstStyle/>
        <a:p>
          <a:endParaRPr lang="en-US"/>
        </a:p>
      </dgm:t>
    </dgm:pt>
    <dgm:pt modelId="{5D67AE8E-995F-2E44-B7D5-C4C95B69616A}" type="sibTrans" cxnId="{10101AD9-5246-FD46-8310-A3163ADBE51C}">
      <dgm:prSet/>
      <dgm:spPr/>
      <dgm:t>
        <a:bodyPr/>
        <a:lstStyle/>
        <a:p>
          <a:endParaRPr lang="en-US"/>
        </a:p>
      </dgm:t>
    </dgm:pt>
    <dgm:pt modelId="{343D605E-BE52-5847-8E0E-DB7ECAB3E604}">
      <dgm:prSet phldrT="[Text]" custT="1"/>
      <dgm:spPr>
        <a:solidFill>
          <a:srgbClr val="3366FF">
            <a:alpha val="12000"/>
          </a:srgbClr>
        </a:solidFill>
        <a:ln w="57150" cmpd="sng">
          <a:solidFill>
            <a:schemeClr val="tx1"/>
          </a:solidFill>
        </a:ln>
      </dgm:spPr>
      <dgm:t>
        <a:bodyPr/>
        <a:lstStyle/>
        <a:p>
          <a:pPr algn="ctr"/>
          <a:r>
            <a:rPr lang="en-US" sz="4400" b="1" i="0" dirty="0">
              <a:solidFill>
                <a:srgbClr val="FF0000"/>
              </a:solidFill>
            </a:rPr>
            <a:t>OUTLINE</a:t>
          </a:r>
        </a:p>
      </dgm:t>
    </dgm:pt>
    <dgm:pt modelId="{AA661057-8C1C-F041-B46E-88DD9E68EA27}" type="sibTrans" cxnId="{2597C39F-3592-534A-AECA-5286DB5C8716}">
      <dgm:prSet/>
      <dgm:spPr/>
      <dgm:t>
        <a:bodyPr/>
        <a:lstStyle/>
        <a:p>
          <a:endParaRPr lang="en-US"/>
        </a:p>
      </dgm:t>
    </dgm:pt>
    <dgm:pt modelId="{1A409AA4-92DC-414A-A3C4-8D2398772B34}" type="parTrans" cxnId="{2597C39F-3592-534A-AECA-5286DB5C8716}">
      <dgm:prSet/>
      <dgm:spPr/>
      <dgm:t>
        <a:bodyPr/>
        <a:lstStyle/>
        <a:p>
          <a:endParaRPr lang="en-US"/>
        </a:p>
      </dgm:t>
    </dgm:pt>
    <dgm:pt modelId="{7997451F-45E6-994B-A7C7-A528287FF267}">
      <dgm:prSet phldrT="[Text]" custT="1"/>
      <dgm:spPr>
        <a:solidFill>
          <a:schemeClr val="accent6">
            <a:lumMod val="20000"/>
            <a:lumOff val="80000"/>
            <a:alpha val="77000"/>
          </a:schemeClr>
        </a:solidFill>
        <a:ln w="38100" cmpd="sng">
          <a:solidFill>
            <a:schemeClr val="tx1"/>
          </a:solidFill>
        </a:ln>
        <a:effectLst/>
      </dgm:spPr>
      <dgm:t>
        <a:bodyPr/>
        <a:lstStyle/>
        <a:p>
          <a:r>
            <a:rPr lang="en-US" sz="2800" b="1" i="0" dirty="0">
              <a:solidFill>
                <a:srgbClr val="000090"/>
              </a:solidFill>
            </a:rPr>
            <a:t>CBETA successful commissioning</a:t>
          </a:r>
        </a:p>
      </dgm:t>
    </dgm:pt>
    <dgm:pt modelId="{DB4A417A-F27D-1E4E-B4BD-201CA9D4D1E1}" type="parTrans" cxnId="{514A5C59-2F95-1840-B6A9-2262D2B2153E}">
      <dgm:prSet/>
      <dgm:spPr/>
      <dgm:t>
        <a:bodyPr/>
        <a:lstStyle/>
        <a:p>
          <a:endParaRPr lang="en-US"/>
        </a:p>
      </dgm:t>
    </dgm:pt>
    <dgm:pt modelId="{A7D1DE14-55B6-0B49-900C-C38647058132}" type="sibTrans" cxnId="{514A5C59-2F95-1840-B6A9-2262D2B2153E}">
      <dgm:prSet/>
      <dgm:spPr/>
      <dgm:t>
        <a:bodyPr/>
        <a:lstStyle/>
        <a:p>
          <a:endParaRPr lang="en-US"/>
        </a:p>
      </dgm:t>
    </dgm:pt>
    <dgm:pt modelId="{CD8898F3-BDA4-4D4D-A4EC-7887469E9F21}">
      <dgm:prSet phldrT="[Text]" custT="1"/>
      <dgm:spPr>
        <a:solidFill>
          <a:srgbClr val="EADD69">
            <a:alpha val="10000"/>
          </a:srgbClr>
        </a:solidFill>
        <a:ln w="28575" cmpd="sng">
          <a:solidFill>
            <a:schemeClr val="tx1"/>
          </a:solidFill>
        </a:ln>
        <a:effectLst/>
      </dgm:spPr>
      <dgm:t>
        <a:bodyPr/>
        <a:lstStyle/>
        <a:p>
          <a:r>
            <a:rPr lang="en-US" sz="3600" b="1" i="0" dirty="0">
              <a:solidFill>
                <a:srgbClr val="660066"/>
              </a:solidFill>
            </a:rPr>
            <a:t> </a:t>
          </a:r>
          <a:r>
            <a:rPr lang="en-US" sz="2400" b="1" i="0" dirty="0">
              <a:solidFill>
                <a:srgbClr val="660066"/>
              </a:solidFill>
            </a:rPr>
            <a:t>Small, ‘green’ energy efficient, fastest cycling synchrotron, cost effective</a:t>
          </a:r>
          <a:endParaRPr lang="en-US" sz="2400" b="1" i="0" baseline="-25000" dirty="0">
            <a:solidFill>
              <a:srgbClr val="660066"/>
            </a:solidFill>
          </a:endParaRPr>
        </a:p>
      </dgm:t>
    </dgm:pt>
    <dgm:pt modelId="{F1232702-0F70-4C42-BAE0-1105AB11E9FB}" type="parTrans" cxnId="{C8A3C186-8EB8-E946-818D-572639C8F191}">
      <dgm:prSet/>
      <dgm:spPr/>
      <dgm:t>
        <a:bodyPr/>
        <a:lstStyle/>
        <a:p>
          <a:endParaRPr lang="en-US"/>
        </a:p>
      </dgm:t>
    </dgm:pt>
    <dgm:pt modelId="{344948F6-97B5-5A4A-B530-2F0475E4DF39}" type="sibTrans" cxnId="{C8A3C186-8EB8-E946-818D-572639C8F191}">
      <dgm:prSet/>
      <dgm:spPr/>
      <dgm:t>
        <a:bodyPr/>
        <a:lstStyle/>
        <a:p>
          <a:endParaRPr lang="en-US"/>
        </a:p>
      </dgm:t>
    </dgm:pt>
    <dgm:pt modelId="{EA7931BC-1C26-0542-B2AE-9157360B11C6}">
      <dgm:prSet phldrT="[Text]" custT="1"/>
      <dgm:spPr>
        <a:solidFill>
          <a:schemeClr val="accent6">
            <a:lumMod val="20000"/>
            <a:lumOff val="80000"/>
            <a:alpha val="77000"/>
          </a:schemeClr>
        </a:solidFill>
        <a:ln w="38100" cmpd="sng">
          <a:solidFill>
            <a:schemeClr val="tx1"/>
          </a:solidFill>
        </a:ln>
        <a:effectLst/>
      </dgm:spPr>
      <dgm:t>
        <a:bodyPr/>
        <a:lstStyle/>
        <a:p>
          <a:r>
            <a:rPr lang="en-US" sz="2400" b="1" i="0" baseline="0" dirty="0">
              <a:solidFill>
                <a:schemeClr val="tx1"/>
              </a:solidFill>
            </a:rPr>
            <a:t>CBETA Follow up: Fast Cycling FFA permanent magnet Synchrotron 1.3 kHz</a:t>
          </a:r>
          <a:endParaRPr lang="en-US" sz="2400" b="1" i="0" dirty="0">
            <a:solidFill>
              <a:schemeClr val="tx1"/>
            </a:solidFill>
          </a:endParaRPr>
        </a:p>
      </dgm:t>
    </dgm:pt>
    <dgm:pt modelId="{6DE14A5F-0A31-9F47-93CA-6B44A3F48454}" type="parTrans" cxnId="{2C6E2644-85AE-3744-946F-7FE3738ED776}">
      <dgm:prSet/>
      <dgm:spPr/>
      <dgm:t>
        <a:bodyPr/>
        <a:lstStyle/>
        <a:p>
          <a:endParaRPr lang="en-US"/>
        </a:p>
      </dgm:t>
    </dgm:pt>
    <dgm:pt modelId="{C6EECF81-93CC-CC43-85B6-8064BC2C1490}" type="sibTrans" cxnId="{2C6E2644-85AE-3744-946F-7FE3738ED776}">
      <dgm:prSet/>
      <dgm:spPr/>
      <dgm:t>
        <a:bodyPr/>
        <a:lstStyle/>
        <a:p>
          <a:endParaRPr lang="en-US"/>
        </a:p>
      </dgm:t>
    </dgm:pt>
    <dgm:pt modelId="{BAA76BA9-8ACE-5A4B-A9BB-7730E5446554}" type="pres">
      <dgm:prSet presAssocID="{E4EB1D27-C844-3847-ACE4-D6C69533E8D4}" presName="diagram" presStyleCnt="0">
        <dgm:presLayoutVars>
          <dgm:chPref val="1"/>
          <dgm:dir/>
          <dgm:animOne val="branch"/>
          <dgm:animLvl val="lvl"/>
          <dgm:resizeHandles val="exact"/>
        </dgm:presLayoutVars>
      </dgm:prSet>
      <dgm:spPr/>
    </dgm:pt>
    <dgm:pt modelId="{F680F563-BB8E-8943-9004-48AA6DC3B098}" type="pres">
      <dgm:prSet presAssocID="{343D605E-BE52-5847-8E0E-DB7ECAB3E604}" presName="root1" presStyleCnt="0"/>
      <dgm:spPr/>
    </dgm:pt>
    <dgm:pt modelId="{8CBDB487-64DF-CF42-BE8C-BFB12F5A182A}" type="pres">
      <dgm:prSet presAssocID="{343D605E-BE52-5847-8E0E-DB7ECAB3E604}" presName="LevelOneTextNode" presStyleLbl="node0" presStyleIdx="0" presStyleCnt="1" custScaleX="172066" custScaleY="89663" custLinFactNeighborX="495" custLinFactNeighborY="9169">
        <dgm:presLayoutVars>
          <dgm:chPref val="3"/>
        </dgm:presLayoutVars>
      </dgm:prSet>
      <dgm:spPr/>
    </dgm:pt>
    <dgm:pt modelId="{C407E47F-CE73-994D-9744-51B2D9014D2A}" type="pres">
      <dgm:prSet presAssocID="{343D605E-BE52-5847-8E0E-DB7ECAB3E604}" presName="level2hierChild" presStyleCnt="0"/>
      <dgm:spPr/>
    </dgm:pt>
    <dgm:pt modelId="{12BE52E6-FDB6-C840-9E89-8AFCF96D7374}" type="pres">
      <dgm:prSet presAssocID="{DB4A417A-F27D-1E4E-B4BD-201CA9D4D1E1}" presName="conn2-1" presStyleLbl="parChTrans1D2" presStyleIdx="0" presStyleCnt="4"/>
      <dgm:spPr/>
    </dgm:pt>
    <dgm:pt modelId="{3421862B-90D9-FA42-BC6C-9ED6705E3207}" type="pres">
      <dgm:prSet presAssocID="{DB4A417A-F27D-1E4E-B4BD-201CA9D4D1E1}" presName="connTx" presStyleLbl="parChTrans1D2" presStyleIdx="0" presStyleCnt="4"/>
      <dgm:spPr/>
    </dgm:pt>
    <dgm:pt modelId="{89D12798-BFD2-5D45-B0CF-2515EE29CB5F}" type="pres">
      <dgm:prSet presAssocID="{7997451F-45E6-994B-A7C7-A528287FF267}" presName="root2" presStyleCnt="0"/>
      <dgm:spPr/>
    </dgm:pt>
    <dgm:pt modelId="{E287F362-B9D0-A540-A707-FE86D53059DB}" type="pres">
      <dgm:prSet presAssocID="{7997451F-45E6-994B-A7C7-A528287FF267}" presName="LevelTwoTextNode" presStyleLbl="node2" presStyleIdx="0" presStyleCnt="4" custScaleX="327506" custScaleY="118581" custLinFactNeighborX="-9172" custLinFactNeighborY="-89533">
        <dgm:presLayoutVars>
          <dgm:chPref val="3"/>
        </dgm:presLayoutVars>
      </dgm:prSet>
      <dgm:spPr/>
    </dgm:pt>
    <dgm:pt modelId="{1BA7FA13-24B0-5F44-9ED0-2941ADCA97A4}" type="pres">
      <dgm:prSet presAssocID="{7997451F-45E6-994B-A7C7-A528287FF267}" presName="level3hierChild" presStyleCnt="0"/>
      <dgm:spPr/>
    </dgm:pt>
    <dgm:pt modelId="{08602E42-E94A-F444-B5DF-BA16D54828D5}" type="pres">
      <dgm:prSet presAssocID="{6DE14A5F-0A31-9F47-93CA-6B44A3F48454}" presName="conn2-1" presStyleLbl="parChTrans1D2" presStyleIdx="1" presStyleCnt="4"/>
      <dgm:spPr/>
    </dgm:pt>
    <dgm:pt modelId="{719F7C74-ED88-6F4A-8978-8B7F1644D3FF}" type="pres">
      <dgm:prSet presAssocID="{6DE14A5F-0A31-9F47-93CA-6B44A3F48454}" presName="connTx" presStyleLbl="parChTrans1D2" presStyleIdx="1" presStyleCnt="4"/>
      <dgm:spPr/>
    </dgm:pt>
    <dgm:pt modelId="{8F553675-F02F-C348-9997-B6EFE54276E6}" type="pres">
      <dgm:prSet presAssocID="{EA7931BC-1C26-0542-B2AE-9157360B11C6}" presName="root2" presStyleCnt="0"/>
      <dgm:spPr/>
    </dgm:pt>
    <dgm:pt modelId="{20119C2A-9133-BA40-BD51-2B1798905F73}" type="pres">
      <dgm:prSet presAssocID="{EA7931BC-1C26-0542-B2AE-9157360B11C6}" presName="LevelTwoTextNode" presStyleLbl="node2" presStyleIdx="1" presStyleCnt="4" custScaleX="338135" custScaleY="139723" custLinFactNeighborX="-9549" custLinFactNeighborY="-76624">
        <dgm:presLayoutVars>
          <dgm:chPref val="3"/>
        </dgm:presLayoutVars>
      </dgm:prSet>
      <dgm:spPr/>
    </dgm:pt>
    <dgm:pt modelId="{3B6ACD80-8E06-8E49-BA50-443790F8DE56}" type="pres">
      <dgm:prSet presAssocID="{EA7931BC-1C26-0542-B2AE-9157360B11C6}" presName="level3hierChild" presStyleCnt="0"/>
      <dgm:spPr/>
    </dgm:pt>
    <dgm:pt modelId="{BCE85039-3669-3F4F-9592-FCA106FCB1F8}" type="pres">
      <dgm:prSet presAssocID="{236AFD10-C5FC-B148-B998-21EC4267F8E7}" presName="conn2-1" presStyleLbl="parChTrans1D2" presStyleIdx="2" presStyleCnt="4"/>
      <dgm:spPr/>
    </dgm:pt>
    <dgm:pt modelId="{FEDF0E30-9D17-0347-A49F-A5316D84762F}" type="pres">
      <dgm:prSet presAssocID="{236AFD10-C5FC-B148-B998-21EC4267F8E7}" presName="connTx" presStyleLbl="parChTrans1D2" presStyleIdx="2" presStyleCnt="4"/>
      <dgm:spPr/>
    </dgm:pt>
    <dgm:pt modelId="{D2DAC36E-103F-F749-B6EA-FA6D3AE7E4E4}" type="pres">
      <dgm:prSet presAssocID="{E3ABD02D-9460-2A43-8155-204B6276F9EE}" presName="root2" presStyleCnt="0"/>
      <dgm:spPr/>
    </dgm:pt>
    <dgm:pt modelId="{1DC18201-A722-E347-A61E-C3711787486B}" type="pres">
      <dgm:prSet presAssocID="{E3ABD02D-9460-2A43-8155-204B6276F9EE}" presName="LevelTwoTextNode" presStyleLbl="node2" presStyleIdx="2" presStyleCnt="4" custScaleX="328035" custScaleY="136828" custLinFactNeighborX="-14432" custLinFactNeighborY="-51515">
        <dgm:presLayoutVars>
          <dgm:chPref val="3"/>
        </dgm:presLayoutVars>
      </dgm:prSet>
      <dgm:spPr/>
    </dgm:pt>
    <dgm:pt modelId="{10A5DD9D-46B7-B342-BD57-F59DD0F9F6A2}" type="pres">
      <dgm:prSet presAssocID="{E3ABD02D-9460-2A43-8155-204B6276F9EE}" presName="level3hierChild" presStyleCnt="0"/>
      <dgm:spPr/>
    </dgm:pt>
    <dgm:pt modelId="{E6863C8F-020C-234F-A0FD-4994476D2D4E}" type="pres">
      <dgm:prSet presAssocID="{F1232702-0F70-4C42-BAE0-1105AB11E9FB}" presName="conn2-1" presStyleLbl="parChTrans1D2" presStyleIdx="3" presStyleCnt="4"/>
      <dgm:spPr/>
    </dgm:pt>
    <dgm:pt modelId="{829E2271-6C92-6842-B3DA-3BDC5644B7D8}" type="pres">
      <dgm:prSet presAssocID="{F1232702-0F70-4C42-BAE0-1105AB11E9FB}" presName="connTx" presStyleLbl="parChTrans1D2" presStyleIdx="3" presStyleCnt="4"/>
      <dgm:spPr/>
    </dgm:pt>
    <dgm:pt modelId="{A979ADD9-5078-2347-800F-C2F342C7DAAF}" type="pres">
      <dgm:prSet presAssocID="{CD8898F3-BDA4-4D4D-A4EC-7887469E9F21}" presName="root2" presStyleCnt="0"/>
      <dgm:spPr/>
    </dgm:pt>
    <dgm:pt modelId="{34A27CF3-7CF8-2D40-9099-04D1F421A7F7}" type="pres">
      <dgm:prSet presAssocID="{CD8898F3-BDA4-4D4D-A4EC-7887469E9F21}" presName="LevelTwoTextNode" presStyleLbl="node2" presStyleIdx="3" presStyleCnt="4" custScaleX="342311" custScaleY="126537" custLinFactNeighborX="-27442" custLinFactNeighborY="-22180">
        <dgm:presLayoutVars>
          <dgm:chPref val="3"/>
        </dgm:presLayoutVars>
      </dgm:prSet>
      <dgm:spPr/>
    </dgm:pt>
    <dgm:pt modelId="{63AF98AB-032A-0747-80B8-18F5804748EA}" type="pres">
      <dgm:prSet presAssocID="{CD8898F3-BDA4-4D4D-A4EC-7887469E9F21}" presName="level3hierChild" presStyleCnt="0"/>
      <dgm:spPr/>
    </dgm:pt>
  </dgm:ptLst>
  <dgm:cxnLst>
    <dgm:cxn modelId="{79483508-B4D9-B545-B5DF-C06329761542}" type="presOf" srcId="{F1232702-0F70-4C42-BAE0-1105AB11E9FB}" destId="{829E2271-6C92-6842-B3DA-3BDC5644B7D8}" srcOrd="1" destOrd="0" presId="urn:microsoft.com/office/officeart/2005/8/layout/hierarchy2"/>
    <dgm:cxn modelId="{F873CC12-AE0B-9C49-9A4F-1F4BF0214768}" type="presOf" srcId="{343D605E-BE52-5847-8E0E-DB7ECAB3E604}" destId="{8CBDB487-64DF-CF42-BE8C-BFB12F5A182A}" srcOrd="0" destOrd="0" presId="urn:microsoft.com/office/officeart/2005/8/layout/hierarchy2"/>
    <dgm:cxn modelId="{FDB7812B-C20D-3345-AAA0-2D3F63906945}" type="presOf" srcId="{7997451F-45E6-994B-A7C7-A528287FF267}" destId="{E287F362-B9D0-A540-A707-FE86D53059DB}" srcOrd="0" destOrd="0" presId="urn:microsoft.com/office/officeart/2005/8/layout/hierarchy2"/>
    <dgm:cxn modelId="{2C6E2644-85AE-3744-946F-7FE3738ED776}" srcId="{343D605E-BE52-5847-8E0E-DB7ECAB3E604}" destId="{EA7931BC-1C26-0542-B2AE-9157360B11C6}" srcOrd="1" destOrd="0" parTransId="{6DE14A5F-0A31-9F47-93CA-6B44A3F48454}" sibTransId="{C6EECF81-93CC-CC43-85B6-8064BC2C1490}"/>
    <dgm:cxn modelId="{514A5C59-2F95-1840-B6A9-2262D2B2153E}" srcId="{343D605E-BE52-5847-8E0E-DB7ECAB3E604}" destId="{7997451F-45E6-994B-A7C7-A528287FF267}" srcOrd="0" destOrd="0" parTransId="{DB4A417A-F27D-1E4E-B4BD-201CA9D4D1E1}" sibTransId="{A7D1DE14-55B6-0B49-900C-C38647058132}"/>
    <dgm:cxn modelId="{71DD045A-703E-634A-9EE2-A6B45538C716}" type="presOf" srcId="{DB4A417A-F27D-1E4E-B4BD-201CA9D4D1E1}" destId="{12BE52E6-FDB6-C840-9E89-8AFCF96D7374}" srcOrd="0" destOrd="0" presId="urn:microsoft.com/office/officeart/2005/8/layout/hierarchy2"/>
    <dgm:cxn modelId="{EE80935E-EF03-1C44-843A-ABA66974E0DF}" type="presOf" srcId="{236AFD10-C5FC-B148-B998-21EC4267F8E7}" destId="{FEDF0E30-9D17-0347-A49F-A5316D84762F}" srcOrd="1" destOrd="0" presId="urn:microsoft.com/office/officeart/2005/8/layout/hierarchy2"/>
    <dgm:cxn modelId="{C8A3C186-8EB8-E946-818D-572639C8F191}" srcId="{343D605E-BE52-5847-8E0E-DB7ECAB3E604}" destId="{CD8898F3-BDA4-4D4D-A4EC-7887469E9F21}" srcOrd="3" destOrd="0" parTransId="{F1232702-0F70-4C42-BAE0-1105AB11E9FB}" sibTransId="{344948F6-97B5-5A4A-B530-2F0475E4DF39}"/>
    <dgm:cxn modelId="{54EEEF8F-6FBA-274D-9F23-3676F4029405}" type="presOf" srcId="{F1232702-0F70-4C42-BAE0-1105AB11E9FB}" destId="{E6863C8F-020C-234F-A0FD-4994476D2D4E}" srcOrd="0" destOrd="0" presId="urn:microsoft.com/office/officeart/2005/8/layout/hierarchy2"/>
    <dgm:cxn modelId="{DFC64C90-4ABF-2B4D-999C-610180C68C35}" type="presOf" srcId="{EA7931BC-1C26-0542-B2AE-9157360B11C6}" destId="{20119C2A-9133-BA40-BD51-2B1798905F73}" srcOrd="0" destOrd="0" presId="urn:microsoft.com/office/officeart/2005/8/layout/hierarchy2"/>
    <dgm:cxn modelId="{2597C39F-3592-534A-AECA-5286DB5C8716}" srcId="{E4EB1D27-C844-3847-ACE4-D6C69533E8D4}" destId="{343D605E-BE52-5847-8E0E-DB7ECAB3E604}" srcOrd="0" destOrd="0" parTransId="{1A409AA4-92DC-414A-A3C4-8D2398772B34}" sibTransId="{AA661057-8C1C-F041-B46E-88DD9E68EA27}"/>
    <dgm:cxn modelId="{0A38F2A3-45D1-3247-9B40-5B2B46DD66BD}" type="presOf" srcId="{6DE14A5F-0A31-9F47-93CA-6B44A3F48454}" destId="{719F7C74-ED88-6F4A-8978-8B7F1644D3FF}" srcOrd="1" destOrd="0" presId="urn:microsoft.com/office/officeart/2005/8/layout/hierarchy2"/>
    <dgm:cxn modelId="{0CD52BBB-B0C7-A947-8279-932B4952BF1E}" type="presOf" srcId="{6DE14A5F-0A31-9F47-93CA-6B44A3F48454}" destId="{08602E42-E94A-F444-B5DF-BA16D54828D5}" srcOrd="0" destOrd="0" presId="urn:microsoft.com/office/officeart/2005/8/layout/hierarchy2"/>
    <dgm:cxn modelId="{67016BC6-B9C1-2940-81D4-C7BBC74E5FCB}" type="presOf" srcId="{236AFD10-C5FC-B148-B998-21EC4267F8E7}" destId="{BCE85039-3669-3F4F-9592-FCA106FCB1F8}" srcOrd="0" destOrd="0" presId="urn:microsoft.com/office/officeart/2005/8/layout/hierarchy2"/>
    <dgm:cxn modelId="{10101AD9-5246-FD46-8310-A3163ADBE51C}" srcId="{343D605E-BE52-5847-8E0E-DB7ECAB3E604}" destId="{E3ABD02D-9460-2A43-8155-204B6276F9EE}" srcOrd="2" destOrd="0" parTransId="{236AFD10-C5FC-B148-B998-21EC4267F8E7}" sibTransId="{5D67AE8E-995F-2E44-B7D5-C4C95B69616A}"/>
    <dgm:cxn modelId="{75F816E6-B97B-3140-AD22-2818143FAAC6}" type="presOf" srcId="{DB4A417A-F27D-1E4E-B4BD-201CA9D4D1E1}" destId="{3421862B-90D9-FA42-BC6C-9ED6705E3207}" srcOrd="1" destOrd="0" presId="urn:microsoft.com/office/officeart/2005/8/layout/hierarchy2"/>
    <dgm:cxn modelId="{A76705ED-0DFB-794C-A666-0A30B41E8B56}" type="presOf" srcId="{E3ABD02D-9460-2A43-8155-204B6276F9EE}" destId="{1DC18201-A722-E347-A61E-C3711787486B}" srcOrd="0" destOrd="0" presId="urn:microsoft.com/office/officeart/2005/8/layout/hierarchy2"/>
    <dgm:cxn modelId="{390F66F2-709F-C140-AA37-9F917276AB33}" type="presOf" srcId="{CD8898F3-BDA4-4D4D-A4EC-7887469E9F21}" destId="{34A27CF3-7CF8-2D40-9099-04D1F421A7F7}" srcOrd="0" destOrd="0" presId="urn:microsoft.com/office/officeart/2005/8/layout/hierarchy2"/>
    <dgm:cxn modelId="{8A377AF5-2563-9B4A-B29F-E68BDF4805AB}" type="presOf" srcId="{E4EB1D27-C844-3847-ACE4-D6C69533E8D4}" destId="{BAA76BA9-8ACE-5A4B-A9BB-7730E5446554}" srcOrd="0" destOrd="0" presId="urn:microsoft.com/office/officeart/2005/8/layout/hierarchy2"/>
    <dgm:cxn modelId="{18A98CE9-57CF-0F46-A298-2D6B71A0D105}" type="presParOf" srcId="{BAA76BA9-8ACE-5A4B-A9BB-7730E5446554}" destId="{F680F563-BB8E-8943-9004-48AA6DC3B098}" srcOrd="0" destOrd="0" presId="urn:microsoft.com/office/officeart/2005/8/layout/hierarchy2"/>
    <dgm:cxn modelId="{5402B1CC-E9E0-1042-BA44-69CEEB199846}" type="presParOf" srcId="{F680F563-BB8E-8943-9004-48AA6DC3B098}" destId="{8CBDB487-64DF-CF42-BE8C-BFB12F5A182A}" srcOrd="0" destOrd="0" presId="urn:microsoft.com/office/officeart/2005/8/layout/hierarchy2"/>
    <dgm:cxn modelId="{9278EDF3-066B-C449-AD4D-0F3BF649E1B2}" type="presParOf" srcId="{F680F563-BB8E-8943-9004-48AA6DC3B098}" destId="{C407E47F-CE73-994D-9744-51B2D9014D2A}" srcOrd="1" destOrd="0" presId="urn:microsoft.com/office/officeart/2005/8/layout/hierarchy2"/>
    <dgm:cxn modelId="{AB674164-05ED-294B-91E1-A2B014998C5B}" type="presParOf" srcId="{C407E47F-CE73-994D-9744-51B2D9014D2A}" destId="{12BE52E6-FDB6-C840-9E89-8AFCF96D7374}" srcOrd="0" destOrd="0" presId="urn:microsoft.com/office/officeart/2005/8/layout/hierarchy2"/>
    <dgm:cxn modelId="{5BD9AEF5-C1F6-6F40-96A1-48C629301FCF}" type="presParOf" srcId="{12BE52E6-FDB6-C840-9E89-8AFCF96D7374}" destId="{3421862B-90D9-FA42-BC6C-9ED6705E3207}" srcOrd="0" destOrd="0" presId="urn:microsoft.com/office/officeart/2005/8/layout/hierarchy2"/>
    <dgm:cxn modelId="{1A6BD2D5-8518-EA4D-A0B4-68D3709BEDFA}" type="presParOf" srcId="{C407E47F-CE73-994D-9744-51B2D9014D2A}" destId="{89D12798-BFD2-5D45-B0CF-2515EE29CB5F}" srcOrd="1" destOrd="0" presId="urn:microsoft.com/office/officeart/2005/8/layout/hierarchy2"/>
    <dgm:cxn modelId="{84CB8942-4BD5-AE4B-B18B-A8D5325B7549}" type="presParOf" srcId="{89D12798-BFD2-5D45-B0CF-2515EE29CB5F}" destId="{E287F362-B9D0-A540-A707-FE86D53059DB}" srcOrd="0" destOrd="0" presId="urn:microsoft.com/office/officeart/2005/8/layout/hierarchy2"/>
    <dgm:cxn modelId="{1CFC384A-BA34-1743-957A-4D1C2E00CAEE}" type="presParOf" srcId="{89D12798-BFD2-5D45-B0CF-2515EE29CB5F}" destId="{1BA7FA13-24B0-5F44-9ED0-2941ADCA97A4}" srcOrd="1" destOrd="0" presId="urn:microsoft.com/office/officeart/2005/8/layout/hierarchy2"/>
    <dgm:cxn modelId="{C131809A-1F10-B84B-8178-0A90A7520287}" type="presParOf" srcId="{C407E47F-CE73-994D-9744-51B2D9014D2A}" destId="{08602E42-E94A-F444-B5DF-BA16D54828D5}" srcOrd="2" destOrd="0" presId="urn:microsoft.com/office/officeart/2005/8/layout/hierarchy2"/>
    <dgm:cxn modelId="{A90BB192-A19F-4947-B04C-B82B494B071F}" type="presParOf" srcId="{08602E42-E94A-F444-B5DF-BA16D54828D5}" destId="{719F7C74-ED88-6F4A-8978-8B7F1644D3FF}" srcOrd="0" destOrd="0" presId="urn:microsoft.com/office/officeart/2005/8/layout/hierarchy2"/>
    <dgm:cxn modelId="{DBA9CDDC-67F1-BC4B-9C63-49A1A6964EBF}" type="presParOf" srcId="{C407E47F-CE73-994D-9744-51B2D9014D2A}" destId="{8F553675-F02F-C348-9997-B6EFE54276E6}" srcOrd="3" destOrd="0" presId="urn:microsoft.com/office/officeart/2005/8/layout/hierarchy2"/>
    <dgm:cxn modelId="{A4DDB94A-4990-FD48-A7BA-DE1BE983D4B3}" type="presParOf" srcId="{8F553675-F02F-C348-9997-B6EFE54276E6}" destId="{20119C2A-9133-BA40-BD51-2B1798905F73}" srcOrd="0" destOrd="0" presId="urn:microsoft.com/office/officeart/2005/8/layout/hierarchy2"/>
    <dgm:cxn modelId="{C1FB8F36-5E0D-B04C-9F1D-02636CDE30AD}" type="presParOf" srcId="{8F553675-F02F-C348-9997-B6EFE54276E6}" destId="{3B6ACD80-8E06-8E49-BA50-443790F8DE56}" srcOrd="1" destOrd="0" presId="urn:microsoft.com/office/officeart/2005/8/layout/hierarchy2"/>
    <dgm:cxn modelId="{516AE287-88CA-2149-9A95-0B83E5E8EBEF}" type="presParOf" srcId="{C407E47F-CE73-994D-9744-51B2D9014D2A}" destId="{BCE85039-3669-3F4F-9592-FCA106FCB1F8}" srcOrd="4" destOrd="0" presId="urn:microsoft.com/office/officeart/2005/8/layout/hierarchy2"/>
    <dgm:cxn modelId="{03B3641E-824E-D044-B48A-F284770592B5}" type="presParOf" srcId="{BCE85039-3669-3F4F-9592-FCA106FCB1F8}" destId="{FEDF0E30-9D17-0347-A49F-A5316D84762F}" srcOrd="0" destOrd="0" presId="urn:microsoft.com/office/officeart/2005/8/layout/hierarchy2"/>
    <dgm:cxn modelId="{489FF26C-5EA1-2443-BE67-F097B99960DC}" type="presParOf" srcId="{C407E47F-CE73-994D-9744-51B2D9014D2A}" destId="{D2DAC36E-103F-F749-B6EA-FA6D3AE7E4E4}" srcOrd="5" destOrd="0" presId="urn:microsoft.com/office/officeart/2005/8/layout/hierarchy2"/>
    <dgm:cxn modelId="{742767A9-1243-4D43-B72F-82A3E053CCB7}" type="presParOf" srcId="{D2DAC36E-103F-F749-B6EA-FA6D3AE7E4E4}" destId="{1DC18201-A722-E347-A61E-C3711787486B}" srcOrd="0" destOrd="0" presId="urn:microsoft.com/office/officeart/2005/8/layout/hierarchy2"/>
    <dgm:cxn modelId="{4DDA20DC-8BB6-DD47-A794-940CF90AA13B}" type="presParOf" srcId="{D2DAC36E-103F-F749-B6EA-FA6D3AE7E4E4}" destId="{10A5DD9D-46B7-B342-BD57-F59DD0F9F6A2}" srcOrd="1" destOrd="0" presId="urn:microsoft.com/office/officeart/2005/8/layout/hierarchy2"/>
    <dgm:cxn modelId="{23C0FD66-2CD7-814F-BDF5-C628FF21B702}" type="presParOf" srcId="{C407E47F-CE73-994D-9744-51B2D9014D2A}" destId="{E6863C8F-020C-234F-A0FD-4994476D2D4E}" srcOrd="6" destOrd="0" presId="urn:microsoft.com/office/officeart/2005/8/layout/hierarchy2"/>
    <dgm:cxn modelId="{2342B642-B9A5-ED47-8CC8-2080F9FDB05F}" type="presParOf" srcId="{E6863C8F-020C-234F-A0FD-4994476D2D4E}" destId="{829E2271-6C92-6842-B3DA-3BDC5644B7D8}" srcOrd="0" destOrd="0" presId="urn:microsoft.com/office/officeart/2005/8/layout/hierarchy2"/>
    <dgm:cxn modelId="{D737761F-DB66-3243-9F50-0785AD4EF484}" type="presParOf" srcId="{C407E47F-CE73-994D-9744-51B2D9014D2A}" destId="{A979ADD9-5078-2347-800F-C2F342C7DAAF}" srcOrd="7" destOrd="0" presId="urn:microsoft.com/office/officeart/2005/8/layout/hierarchy2"/>
    <dgm:cxn modelId="{0CF6B135-BDC2-9344-9136-A81E2D73341D}" type="presParOf" srcId="{A979ADD9-5078-2347-800F-C2F342C7DAAF}" destId="{34A27CF3-7CF8-2D40-9099-04D1F421A7F7}" srcOrd="0" destOrd="0" presId="urn:microsoft.com/office/officeart/2005/8/layout/hierarchy2"/>
    <dgm:cxn modelId="{237CAF7A-903E-ED43-83E8-FD7EE4A7FBC9}" type="presParOf" srcId="{A979ADD9-5078-2347-800F-C2F342C7DAAF}" destId="{63AF98AB-032A-0747-80B8-18F5804748E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DB487-64DF-CF42-BE8C-BFB12F5A182A}">
      <dsp:nvSpPr>
        <dsp:cNvPr id="0" name=""/>
        <dsp:cNvSpPr/>
      </dsp:nvSpPr>
      <dsp:spPr>
        <a:xfrm>
          <a:off x="16023" y="2966043"/>
          <a:ext cx="2792549" cy="727593"/>
        </a:xfrm>
        <a:prstGeom prst="roundRect">
          <a:avLst>
            <a:gd name="adj" fmla="val 10000"/>
          </a:avLst>
        </a:prstGeom>
        <a:solidFill>
          <a:srgbClr val="3366FF">
            <a:alpha val="12000"/>
          </a:srgbClr>
        </a:solidFill>
        <a:ln w="57150" cmpd="sng">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i="0" kern="1200" dirty="0">
              <a:solidFill>
                <a:srgbClr val="FF0000"/>
              </a:solidFill>
            </a:rPr>
            <a:t>OUTLINE</a:t>
          </a:r>
        </a:p>
      </dsp:txBody>
      <dsp:txXfrm>
        <a:off x="37333" y="2987353"/>
        <a:ext cx="2749929" cy="684973"/>
      </dsp:txXfrm>
    </dsp:sp>
    <dsp:sp modelId="{12BE52E6-FDB6-C840-9E89-8AFCF96D7374}">
      <dsp:nvSpPr>
        <dsp:cNvPr id="0" name=""/>
        <dsp:cNvSpPr/>
      </dsp:nvSpPr>
      <dsp:spPr>
        <a:xfrm rot="16838734">
          <a:off x="1722281" y="2009119"/>
          <a:ext cx="2664872" cy="22434"/>
        </a:xfrm>
        <a:custGeom>
          <a:avLst/>
          <a:gdLst/>
          <a:ahLst/>
          <a:cxnLst/>
          <a:rect l="0" t="0" r="0" b="0"/>
          <a:pathLst>
            <a:path>
              <a:moveTo>
                <a:pt x="0" y="11217"/>
              </a:moveTo>
              <a:lnTo>
                <a:pt x="2664872" y="11217"/>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988095" y="1953714"/>
        <a:ext cx="133243" cy="133243"/>
      </dsp:txXfrm>
    </dsp:sp>
    <dsp:sp modelId="{E287F362-B9D0-A540-A707-FE86D53059DB}">
      <dsp:nvSpPr>
        <dsp:cNvPr id="0" name=""/>
        <dsp:cNvSpPr/>
      </dsp:nvSpPr>
      <dsp:spPr>
        <a:xfrm>
          <a:off x="3300862" y="229704"/>
          <a:ext cx="5315266" cy="962256"/>
        </a:xfrm>
        <a:prstGeom prst="roundRect">
          <a:avLst>
            <a:gd name="adj" fmla="val 10000"/>
          </a:avLst>
        </a:prstGeom>
        <a:solidFill>
          <a:schemeClr val="accent6">
            <a:lumMod val="20000"/>
            <a:lumOff val="80000"/>
            <a:alpha val="77000"/>
          </a:schemeClr>
        </a:solidFill>
        <a:ln w="38100" cmpd="sng">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i="0" kern="1200" dirty="0">
              <a:solidFill>
                <a:srgbClr val="000090"/>
              </a:solidFill>
            </a:rPr>
            <a:t>CBETA successful commissioning</a:t>
          </a:r>
        </a:p>
      </dsp:txBody>
      <dsp:txXfrm>
        <a:off x="3329046" y="257888"/>
        <a:ext cx="5258898" cy="905888"/>
      </dsp:txXfrm>
    </dsp:sp>
    <dsp:sp modelId="{08602E42-E94A-F444-B5DF-BA16D54828D5}">
      <dsp:nvSpPr>
        <dsp:cNvPr id="0" name=""/>
        <dsp:cNvSpPr/>
      </dsp:nvSpPr>
      <dsp:spPr>
        <a:xfrm rot="17392805">
          <a:off x="2336810" y="2646376"/>
          <a:ext cx="1429695" cy="22434"/>
        </a:xfrm>
        <a:custGeom>
          <a:avLst/>
          <a:gdLst/>
          <a:ahLst/>
          <a:cxnLst/>
          <a:rect l="0" t="0" r="0" b="0"/>
          <a:pathLst>
            <a:path>
              <a:moveTo>
                <a:pt x="0" y="11217"/>
              </a:moveTo>
              <a:lnTo>
                <a:pt x="1429695" y="11217"/>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15915" y="2621850"/>
        <a:ext cx="71484" cy="71484"/>
      </dsp:txXfrm>
    </dsp:sp>
    <dsp:sp modelId="{20119C2A-9133-BA40-BD51-2B1798905F73}">
      <dsp:nvSpPr>
        <dsp:cNvPr id="0" name=""/>
        <dsp:cNvSpPr/>
      </dsp:nvSpPr>
      <dsp:spPr>
        <a:xfrm>
          <a:off x="3294744" y="1418436"/>
          <a:ext cx="5487770" cy="1133818"/>
        </a:xfrm>
        <a:prstGeom prst="roundRect">
          <a:avLst>
            <a:gd name="adj" fmla="val 10000"/>
          </a:avLst>
        </a:prstGeom>
        <a:solidFill>
          <a:schemeClr val="accent6">
            <a:lumMod val="20000"/>
            <a:lumOff val="80000"/>
            <a:alpha val="77000"/>
          </a:schemeClr>
        </a:solidFill>
        <a:ln w="38100" cmpd="sng">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i="0" kern="1200" baseline="0" dirty="0">
              <a:solidFill>
                <a:schemeClr val="tx1"/>
              </a:solidFill>
            </a:rPr>
            <a:t>CBETA Follow up: Fast Cycling FFA permanent magnet Synchrotron 1.3 kHz</a:t>
          </a:r>
          <a:endParaRPr lang="en-US" sz="2400" b="1" i="0" kern="1200" dirty="0">
            <a:solidFill>
              <a:schemeClr val="tx1"/>
            </a:solidFill>
          </a:endParaRPr>
        </a:p>
      </dsp:txBody>
      <dsp:txXfrm>
        <a:off x="3327952" y="1451644"/>
        <a:ext cx="5421354" cy="1067402"/>
      </dsp:txXfrm>
    </dsp:sp>
    <dsp:sp modelId="{BCE85039-3669-3F4F-9592-FCA106FCB1F8}">
      <dsp:nvSpPr>
        <dsp:cNvPr id="0" name=""/>
        <dsp:cNvSpPr/>
      </dsp:nvSpPr>
      <dsp:spPr>
        <a:xfrm rot="852684">
          <a:off x="2802149" y="3370149"/>
          <a:ext cx="419769" cy="22434"/>
        </a:xfrm>
        <a:custGeom>
          <a:avLst/>
          <a:gdLst/>
          <a:ahLst/>
          <a:cxnLst/>
          <a:rect l="0" t="0" r="0" b="0"/>
          <a:pathLst>
            <a:path>
              <a:moveTo>
                <a:pt x="0" y="11217"/>
              </a:moveTo>
              <a:lnTo>
                <a:pt x="419769" y="11217"/>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01539" y="3370872"/>
        <a:ext cx="20988" cy="20988"/>
      </dsp:txXfrm>
    </dsp:sp>
    <dsp:sp modelId="{1DC18201-A722-E347-A61E-C3711787486B}">
      <dsp:nvSpPr>
        <dsp:cNvPr id="0" name=""/>
        <dsp:cNvSpPr/>
      </dsp:nvSpPr>
      <dsp:spPr>
        <a:xfrm>
          <a:off x="3215495" y="2877730"/>
          <a:ext cx="5323851" cy="1110326"/>
        </a:xfrm>
        <a:prstGeom prst="roundRect">
          <a:avLst>
            <a:gd name="adj" fmla="val 10000"/>
          </a:avLst>
        </a:prstGeom>
        <a:solidFill>
          <a:srgbClr val="CCFFCC">
            <a:alpha val="77000"/>
          </a:srgbClr>
        </a:solidFill>
        <a:ln w="38100" cmpd="sng">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tx1"/>
              </a:solidFill>
            </a:rPr>
            <a:t>Applications: Proton Drivers, Cancer therapy accelerator for FLASH, ADS</a:t>
          </a:r>
        </a:p>
      </dsp:txBody>
      <dsp:txXfrm>
        <a:off x="3248015" y="2910250"/>
        <a:ext cx="5258811" cy="1045286"/>
      </dsp:txXfrm>
    </dsp:sp>
    <dsp:sp modelId="{E6863C8F-020C-234F-A0FD-4994476D2D4E}">
      <dsp:nvSpPr>
        <dsp:cNvPr id="0" name=""/>
        <dsp:cNvSpPr/>
      </dsp:nvSpPr>
      <dsp:spPr>
        <a:xfrm rot="4962882">
          <a:off x="2134532" y="4084319"/>
          <a:ext cx="1543857" cy="22434"/>
        </a:xfrm>
        <a:custGeom>
          <a:avLst/>
          <a:gdLst/>
          <a:ahLst/>
          <a:cxnLst/>
          <a:rect l="0" t="0" r="0" b="0"/>
          <a:pathLst>
            <a:path>
              <a:moveTo>
                <a:pt x="0" y="11217"/>
              </a:moveTo>
              <a:lnTo>
                <a:pt x="1543857" y="11217"/>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7864" y="4056940"/>
        <a:ext cx="77192" cy="77192"/>
      </dsp:txXfrm>
    </dsp:sp>
    <dsp:sp modelId="{34A27CF3-7CF8-2D40-9099-04D1F421A7F7}">
      <dsp:nvSpPr>
        <dsp:cNvPr id="0" name=""/>
        <dsp:cNvSpPr/>
      </dsp:nvSpPr>
      <dsp:spPr>
        <a:xfrm>
          <a:off x="3004349" y="4347824"/>
          <a:ext cx="5555544" cy="1026817"/>
        </a:xfrm>
        <a:prstGeom prst="roundRect">
          <a:avLst>
            <a:gd name="adj" fmla="val 10000"/>
          </a:avLst>
        </a:prstGeom>
        <a:solidFill>
          <a:srgbClr val="EADD69">
            <a:alpha val="10000"/>
          </a:srgbClr>
        </a:solidFill>
        <a:ln w="28575" cmpd="sng">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i="0" kern="1200" dirty="0">
              <a:solidFill>
                <a:srgbClr val="660066"/>
              </a:solidFill>
            </a:rPr>
            <a:t> </a:t>
          </a:r>
          <a:r>
            <a:rPr lang="en-US" sz="2400" b="1" i="0" kern="1200" dirty="0">
              <a:solidFill>
                <a:srgbClr val="660066"/>
              </a:solidFill>
            </a:rPr>
            <a:t>Small, ‘green’ energy efficient, fastest cycling synchrotron, cost effective</a:t>
          </a:r>
          <a:endParaRPr lang="en-US" sz="2400" b="1" i="0" kern="1200" baseline="-25000" dirty="0">
            <a:solidFill>
              <a:srgbClr val="660066"/>
            </a:solidFill>
          </a:endParaRPr>
        </a:p>
      </dsp:txBody>
      <dsp:txXfrm>
        <a:off x="3034423" y="4377898"/>
        <a:ext cx="5495396" cy="9666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CE87FE-99BD-D54F-A368-7A4F0389FD9B}" type="datetimeFigureOut">
              <a:rPr lang="en-US" smtClean="0"/>
              <a:t>9/25/22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BAFAAF-A1E7-E14D-B921-31DA954491C6}" type="slidenum">
              <a:rPr lang="en-US" smtClean="0"/>
              <a:t>‹#›</a:t>
            </a:fld>
            <a:endParaRPr lang="en-US" dirty="0"/>
          </a:p>
        </p:txBody>
      </p:sp>
    </p:spTree>
    <p:extLst>
      <p:ext uri="{BB962C8B-B14F-4D97-AF65-F5344CB8AC3E}">
        <p14:creationId xmlns:p14="http://schemas.microsoft.com/office/powerpoint/2010/main" val="18124522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DDFDEA-CB86-914E-9E52-4A1687B52F44}" type="datetimeFigureOut">
              <a:rPr lang="en-US" smtClean="0"/>
              <a:t>9/25/22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4BC7BF-1FF5-6249-98ED-8673119734B8}" type="slidenum">
              <a:rPr lang="en-US" smtClean="0"/>
              <a:t>‹#›</a:t>
            </a:fld>
            <a:endParaRPr lang="en-US" dirty="0"/>
          </a:p>
        </p:txBody>
      </p:sp>
    </p:spTree>
    <p:extLst>
      <p:ext uri="{BB962C8B-B14F-4D97-AF65-F5344CB8AC3E}">
        <p14:creationId xmlns:p14="http://schemas.microsoft.com/office/powerpoint/2010/main" val="3649892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0" y="6490756"/>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Dejan Trbojevic – FFA 2022 – Tuesday September 27, 2022</a:t>
            </a:r>
            <a:endParaRPr lang="en-US" dirty="0"/>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37538998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0756"/>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Dejan Trbojevic – FFA 2022 – Tuesday September 27, 2022</a:t>
            </a:r>
            <a:endParaRPr lang="en-US" dirty="0"/>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1165742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0756"/>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Dejan Trbojevic – FFA 2022 – Tuesday September 27, 2022</a:t>
            </a:r>
            <a:endParaRPr lang="en-US" dirty="0"/>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2247554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0756"/>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dirty="0"/>
              <a:t>Dejan Trbojevic – FFA 2022 – Tuesday September 27, 2022</a:t>
            </a:r>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803315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0" y="6490756"/>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Dejan Trbojevic – FFA 2022 – Tuesday September 27, 2022</a:t>
            </a:r>
            <a:endParaRPr lang="en-US" dirty="0"/>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1892032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0" y="6490756"/>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Dejan Trbojevic – FFA 2022 – Tuesday September 27, 2022</a:t>
            </a:r>
            <a:endParaRPr lang="en-US" dirty="0"/>
          </a:p>
        </p:txBody>
      </p:sp>
      <p:sp>
        <p:nvSpPr>
          <p:cNvPr id="7" name="Slide Number Placeholder 6"/>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36088056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0" y="6490756"/>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r>
              <a:rPr lang="en-US"/>
              <a:t>Dejan Trbojevic – FFA 2022 – Tuesday September 27, 2022</a:t>
            </a:r>
            <a:endParaRPr lang="en-US" dirty="0"/>
          </a:p>
        </p:txBody>
      </p:sp>
      <p:sp>
        <p:nvSpPr>
          <p:cNvPr id="9" name="Slide Number Placeholder 8"/>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6411386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0" y="6490756"/>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40474098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90756"/>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r>
              <a:rPr lang="en-US"/>
              <a:t>Dejan Trbojevic – FFA 2022 – Tuesday September 27, 2022</a:t>
            </a:r>
            <a:endParaRPr lang="en-US" dirty="0"/>
          </a:p>
        </p:txBody>
      </p:sp>
      <p:sp>
        <p:nvSpPr>
          <p:cNvPr id="4" name="Slide Number Placeholder 3"/>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1324156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490756"/>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Dejan Trbojevic – FFA 2022 – Tuesday September 27, 2022</a:t>
            </a:r>
            <a:endParaRPr lang="en-US" dirty="0"/>
          </a:p>
        </p:txBody>
      </p:sp>
      <p:sp>
        <p:nvSpPr>
          <p:cNvPr id="7" name="Slide Number Placeholder 6"/>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12046548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490756"/>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Dejan Trbojevic – FFA 2022 – Tuesday September 27, 2022</a:t>
            </a:r>
            <a:endParaRPr lang="en-US" dirty="0"/>
          </a:p>
        </p:txBody>
      </p:sp>
      <p:sp>
        <p:nvSpPr>
          <p:cNvPr id="7" name="Slide Number Placeholder 6"/>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37805480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4922"/>
            <a:ext cx="9142733" cy="65602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3397" y="1077322"/>
            <a:ext cx="8935634" cy="5318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109469" y="6555066"/>
            <a:ext cx="6821863" cy="317534"/>
          </a:xfrm>
          <a:prstGeom prst="rect">
            <a:avLst/>
          </a:prstGeom>
        </p:spPr>
        <p:txBody>
          <a:bodyPr vert="horz" lIns="91440" tIns="45720" rIns="91440" bIns="45720" rtlCol="0" anchor="ctr"/>
          <a:lstStyle>
            <a:lvl1pPr algn="ctr">
              <a:defRPr sz="1200" b="1">
                <a:solidFill>
                  <a:srgbClr val="000090"/>
                </a:solidFill>
              </a:defRPr>
            </a:lvl1pPr>
          </a:lstStyle>
          <a:p>
            <a:r>
              <a:rPr lang="en-US"/>
              <a:t>Dejan Trbojevic – FFA 2022 – Tuesday September 27, 2022</a:t>
            </a:r>
            <a:endParaRPr lang="en-US" dirty="0"/>
          </a:p>
        </p:txBody>
      </p:sp>
      <p:sp>
        <p:nvSpPr>
          <p:cNvPr id="6" name="Slide Number Placeholder 5"/>
          <p:cNvSpPr>
            <a:spLocks noGrp="1"/>
          </p:cNvSpPr>
          <p:nvPr>
            <p:ph type="sldNum" sz="quarter" idx="4"/>
          </p:nvPr>
        </p:nvSpPr>
        <p:spPr>
          <a:xfrm>
            <a:off x="7991629" y="6558153"/>
            <a:ext cx="1139764" cy="314425"/>
          </a:xfrm>
          <a:prstGeom prst="rect">
            <a:avLst/>
          </a:prstGeom>
        </p:spPr>
        <p:txBody>
          <a:bodyPr vert="horz" lIns="91440" tIns="45720" rIns="91440" bIns="45720" rtlCol="0" anchor="ctr"/>
          <a:lstStyle>
            <a:lvl1pPr algn="r">
              <a:defRPr sz="1400">
                <a:solidFill>
                  <a:srgbClr val="000090"/>
                </a:solidFill>
              </a:defRPr>
            </a:lvl1pPr>
          </a:lstStyle>
          <a:p>
            <a:fld id="{1FE97603-2A10-E648-8DE4-4D75A1570B14}" type="slidenum">
              <a:rPr lang="en-US" smtClean="0"/>
              <a:pPr/>
              <a:t>‹#›</a:t>
            </a:fld>
            <a:endParaRPr lang="en-US" dirty="0"/>
          </a:p>
        </p:txBody>
      </p:sp>
    </p:spTree>
    <p:extLst>
      <p:ext uri="{BB962C8B-B14F-4D97-AF65-F5344CB8AC3E}">
        <p14:creationId xmlns:p14="http://schemas.microsoft.com/office/powerpoint/2010/main" val="1196278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hf hdr="0" dt="0"/>
  <p:txStyles>
    <p:titleStyle>
      <a:lvl1pPr algn="ctr" defTabSz="457200" rtl="0" eaLnBrk="1" latinLnBrk="0" hangingPunct="1">
        <a:spcBef>
          <a:spcPct val="0"/>
        </a:spcBef>
        <a:buNone/>
        <a:defRPr sz="3200" kern="1200">
          <a:solidFill>
            <a:srgbClr val="00009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meetings.aps.org/Meeting/APR22/Session/B07.2"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https://patentimages.storage.googleapis.com/42/5e/92/f7da1cf617d6e3/US9661737.pdf"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4.png"/><Relationship Id="rId5" Type="http://schemas.microsoft.com/office/2007/relationships/hdphoto" Target="../media/hdphoto4.wdp"/><Relationship Id="rId10" Type="http://schemas.microsoft.com/office/2007/relationships/hdphoto" Target="../media/hdphoto8.wdp"/><Relationship Id="rId4" Type="http://schemas.microsoft.com/office/2007/relationships/hdphoto" Target="../media/hdphoto3.wdp"/><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doi.org/10.3390/app11052170"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0">
                <a:solidFill>
                  <a:srgbClr val="002060"/>
                </a:solidFill>
              </a:rPr>
              <a:t>Dejan Trbojevic – FFA 2022 – Tuesday September 27, 2022</a:t>
            </a:r>
            <a:endParaRPr lang="en-US" b="0" dirty="0">
              <a:solidFill>
                <a:srgbClr val="002060"/>
              </a:solidFill>
            </a:endParaRPr>
          </a:p>
        </p:txBody>
      </p:sp>
      <p:sp>
        <p:nvSpPr>
          <p:cNvPr id="5" name="Slide Number Placeholder 4"/>
          <p:cNvSpPr>
            <a:spLocks noGrp="1"/>
          </p:cNvSpPr>
          <p:nvPr>
            <p:ph type="sldNum" sz="quarter" idx="12"/>
          </p:nvPr>
        </p:nvSpPr>
        <p:spPr/>
        <p:txBody>
          <a:bodyPr/>
          <a:lstStyle/>
          <a:p>
            <a:fld id="{1FE97603-2A10-E648-8DE4-4D75A1570B14}" type="slidenum">
              <a:rPr lang="en-US" smtClean="0"/>
              <a:t>1</a:t>
            </a:fld>
            <a:endParaRPr lang="en-US" dirty="0"/>
          </a:p>
        </p:txBody>
      </p:sp>
      <p:sp>
        <p:nvSpPr>
          <p:cNvPr id="2" name="Title 1"/>
          <p:cNvSpPr>
            <a:spLocks noGrp="1"/>
          </p:cNvSpPr>
          <p:nvPr>
            <p:ph type="title"/>
          </p:nvPr>
        </p:nvSpPr>
        <p:spPr>
          <a:xfrm>
            <a:off x="106948" y="0"/>
            <a:ext cx="8930104" cy="2605747"/>
          </a:xfrm>
        </p:spPr>
        <p:txBody>
          <a:bodyPr>
            <a:normAutofit/>
          </a:bodyPr>
          <a:lstStyle/>
          <a:p>
            <a:br>
              <a:rPr lang="en-US" dirty="0">
                <a:solidFill>
                  <a:srgbClr val="002060"/>
                </a:solidFill>
                <a:hlinkClick r:id="rId2">
                  <a:extLst>
                    <a:ext uri="{A12FA001-AC4F-418D-AE19-62706E023703}">
                      <ahyp:hlinkClr xmlns:ahyp="http://schemas.microsoft.com/office/drawing/2018/hyperlinkcolor" val="tx"/>
                    </a:ext>
                  </a:extLst>
                </a:hlinkClick>
              </a:rPr>
            </a:br>
            <a:r>
              <a:rPr lang="en-US" dirty="0">
                <a:solidFill>
                  <a:srgbClr val="002060"/>
                </a:solidFill>
                <a:effectLst/>
                <a:latin typeface="Helvetica Neue" panose="02000503000000020004" pitchFamily="2" charset="0"/>
              </a:rPr>
              <a:t>Fixed Tunes Fast Cycling FFA Synchrotrons </a:t>
            </a:r>
            <a:br>
              <a:rPr lang="en-US" dirty="0"/>
            </a:br>
            <a:br>
              <a:rPr lang="en-US" dirty="0"/>
            </a:br>
            <a:br>
              <a:rPr lang="en-US" sz="2800" dirty="0"/>
            </a:br>
            <a:r>
              <a:rPr lang="en-US" sz="2800" dirty="0">
                <a:solidFill>
                  <a:srgbClr val="002060"/>
                </a:solidFill>
              </a:rPr>
              <a:t>Dejan Trbojevic - BNL</a:t>
            </a:r>
          </a:p>
        </p:txBody>
      </p:sp>
      <p:sp>
        <p:nvSpPr>
          <p:cNvPr id="3" name="TextBox 2">
            <a:extLst>
              <a:ext uri="{FF2B5EF4-FFF2-40B4-BE49-F238E27FC236}">
                <a16:creationId xmlns:a16="http://schemas.microsoft.com/office/drawing/2014/main" id="{785A9D08-2957-3B40-95E4-1E32D05D9AF8}"/>
              </a:ext>
            </a:extLst>
          </p:cNvPr>
          <p:cNvSpPr txBox="1"/>
          <p:nvPr/>
        </p:nvSpPr>
        <p:spPr>
          <a:xfrm>
            <a:off x="217631" y="3637052"/>
            <a:ext cx="8605537" cy="2031325"/>
          </a:xfrm>
          <a:prstGeom prst="rect">
            <a:avLst/>
          </a:prstGeom>
          <a:noFill/>
        </p:spPr>
        <p:txBody>
          <a:bodyPr wrap="square" rtlCol="0">
            <a:spAutoFit/>
          </a:bodyPr>
          <a:lstStyle/>
          <a:p>
            <a:pPr algn="just"/>
            <a:r>
              <a:rPr lang="en-US" dirty="0">
                <a:solidFill>
                  <a:srgbClr val="002060"/>
                </a:solidFill>
              </a:rPr>
              <a:t>Abstract:  We present a novel concept of the Fixed-Field-Alternating (FFA) small racetrack proton accelerator with kinetic energy range between 10-250 MeV made of permanent magnets. The horizontal and vertical tunes are fixed within the energy range providing very fast cycling with a frequency of 1.3 KHz. The injector is 10 MeV commercially available cyclotron with RF frequency of 65 </a:t>
            </a:r>
            <a:r>
              <a:rPr lang="en-US" dirty="0" err="1">
                <a:solidFill>
                  <a:srgbClr val="002060"/>
                </a:solidFill>
              </a:rPr>
              <a:t>MHz.</a:t>
            </a:r>
            <a:r>
              <a:rPr lang="en-US" dirty="0">
                <a:solidFill>
                  <a:srgbClr val="002060"/>
                </a:solidFill>
              </a:rPr>
              <a:t> The permanent magnet synchrotron RF frequency is 390 MHz and acceleration uses the phase jump scheme.</a:t>
            </a:r>
          </a:p>
          <a:p>
            <a:pPr algn="just"/>
            <a:endParaRPr lang="en-US" dirty="0">
              <a:latin typeface="Optima" panose="02000503060000020004" pitchFamily="2" charset="0"/>
            </a:endParaRPr>
          </a:p>
        </p:txBody>
      </p:sp>
    </p:spTree>
    <p:extLst>
      <p:ext uri="{BB962C8B-B14F-4D97-AF65-F5344CB8AC3E}">
        <p14:creationId xmlns:p14="http://schemas.microsoft.com/office/powerpoint/2010/main" val="2719744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5570-81DC-2167-F660-BBEF7624445B}"/>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5026A775-8CF4-F054-8187-F1865C88AEA7}"/>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DAAD577F-2DB4-4B20-7163-4F778EC37603}"/>
              </a:ext>
            </a:extLst>
          </p:cNvPr>
          <p:cNvSpPr>
            <a:spLocks noGrp="1"/>
          </p:cNvSpPr>
          <p:nvPr>
            <p:ph type="sldNum" sz="quarter" idx="12"/>
          </p:nvPr>
        </p:nvSpPr>
        <p:spPr/>
        <p:txBody>
          <a:bodyPr/>
          <a:lstStyle/>
          <a:p>
            <a:fld id="{1FE97603-2A10-E648-8DE4-4D75A1570B14}" type="slidenum">
              <a:rPr lang="en-US" smtClean="0"/>
              <a:t>10</a:t>
            </a:fld>
            <a:endParaRPr lang="en-US" dirty="0"/>
          </a:p>
        </p:txBody>
      </p:sp>
      <p:pic>
        <p:nvPicPr>
          <p:cNvPr id="6" name="Picture 5" descr="Diagram&#10;&#10;Description automatically generated">
            <a:extLst>
              <a:ext uri="{FF2B5EF4-FFF2-40B4-BE49-F238E27FC236}">
                <a16:creationId xmlns:a16="http://schemas.microsoft.com/office/drawing/2014/main" id="{956F7E1E-A842-70D2-F7FE-FAC306CA8C87}"/>
              </a:ext>
            </a:extLst>
          </p:cNvPr>
          <p:cNvPicPr>
            <a:picLocks noChangeAspect="1"/>
          </p:cNvPicPr>
          <p:nvPr/>
        </p:nvPicPr>
        <p:blipFill>
          <a:blip r:embed="rId2"/>
          <a:stretch>
            <a:fillRect/>
          </a:stretch>
        </p:blipFill>
        <p:spPr>
          <a:xfrm>
            <a:off x="969339" y="1140431"/>
            <a:ext cx="7873577" cy="5010994"/>
          </a:xfrm>
          <a:prstGeom prst="rect">
            <a:avLst/>
          </a:prstGeom>
        </p:spPr>
      </p:pic>
    </p:spTree>
    <p:extLst>
      <p:ext uri="{BB962C8B-B14F-4D97-AF65-F5344CB8AC3E}">
        <p14:creationId xmlns:p14="http://schemas.microsoft.com/office/powerpoint/2010/main" val="3039373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FD926-A34F-4F9A-3F6B-EB5AE8D02C4B}"/>
              </a:ext>
            </a:extLst>
          </p:cNvPr>
          <p:cNvSpPr>
            <a:spLocks noGrp="1"/>
          </p:cNvSpPr>
          <p:nvPr>
            <p:ph type="title"/>
          </p:nvPr>
        </p:nvSpPr>
        <p:spPr>
          <a:xfrm>
            <a:off x="-1" y="-14922"/>
            <a:ext cx="9142733" cy="929977"/>
          </a:xfrm>
        </p:spPr>
        <p:txBody>
          <a:bodyPr>
            <a:normAutofit fontScale="90000"/>
          </a:bodyPr>
          <a:lstStyle/>
          <a:p>
            <a:r>
              <a:rPr lang="en-US" dirty="0">
                <a:solidFill>
                  <a:srgbClr val="002060"/>
                </a:solidFill>
              </a:rPr>
              <a:t>Replace the 230 fixed energy Cyclotron </a:t>
            </a:r>
            <a:br>
              <a:rPr lang="en-US" dirty="0">
                <a:solidFill>
                  <a:srgbClr val="002060"/>
                </a:solidFill>
              </a:rPr>
            </a:br>
            <a:r>
              <a:rPr lang="en-US" dirty="0">
                <a:solidFill>
                  <a:srgbClr val="002060"/>
                </a:solidFill>
              </a:rPr>
              <a:t>with the fast cycling FFA synchrotron</a:t>
            </a:r>
          </a:p>
        </p:txBody>
      </p:sp>
      <p:sp>
        <p:nvSpPr>
          <p:cNvPr id="4" name="Footer Placeholder 3">
            <a:extLst>
              <a:ext uri="{FF2B5EF4-FFF2-40B4-BE49-F238E27FC236}">
                <a16:creationId xmlns:a16="http://schemas.microsoft.com/office/drawing/2014/main" id="{B9A2AE4C-A2B8-C26D-CA4E-61F25A898134}"/>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1D80BC1B-43A9-440D-9D2A-5BEEEC02EC98}"/>
              </a:ext>
            </a:extLst>
          </p:cNvPr>
          <p:cNvSpPr>
            <a:spLocks noGrp="1"/>
          </p:cNvSpPr>
          <p:nvPr>
            <p:ph type="sldNum" sz="quarter" idx="12"/>
          </p:nvPr>
        </p:nvSpPr>
        <p:spPr/>
        <p:txBody>
          <a:bodyPr/>
          <a:lstStyle/>
          <a:p>
            <a:fld id="{1FE97603-2A10-E648-8DE4-4D75A1570B14}" type="slidenum">
              <a:rPr lang="en-US" smtClean="0"/>
              <a:t>11</a:t>
            </a:fld>
            <a:endParaRPr lang="en-US" dirty="0"/>
          </a:p>
        </p:txBody>
      </p:sp>
      <p:pic>
        <p:nvPicPr>
          <p:cNvPr id="6" name="Picture 5" descr="Diagram&#10;&#10;Description automatically generated">
            <a:extLst>
              <a:ext uri="{FF2B5EF4-FFF2-40B4-BE49-F238E27FC236}">
                <a16:creationId xmlns:a16="http://schemas.microsoft.com/office/drawing/2014/main" id="{3088BD76-7E9F-3B62-6EE9-61B48B289BF3}"/>
              </a:ext>
            </a:extLst>
          </p:cNvPr>
          <p:cNvPicPr>
            <a:picLocks noChangeAspect="1"/>
          </p:cNvPicPr>
          <p:nvPr/>
        </p:nvPicPr>
        <p:blipFill>
          <a:blip r:embed="rId2"/>
          <a:stretch>
            <a:fillRect/>
          </a:stretch>
        </p:blipFill>
        <p:spPr>
          <a:xfrm>
            <a:off x="609152" y="1234352"/>
            <a:ext cx="7925695" cy="4898571"/>
          </a:xfrm>
          <a:prstGeom prst="rect">
            <a:avLst/>
          </a:prstGeom>
        </p:spPr>
      </p:pic>
      <p:pic>
        <p:nvPicPr>
          <p:cNvPr id="10" name="Picture 9">
            <a:extLst>
              <a:ext uri="{FF2B5EF4-FFF2-40B4-BE49-F238E27FC236}">
                <a16:creationId xmlns:a16="http://schemas.microsoft.com/office/drawing/2014/main" id="{01C02050-ED02-4CAC-CF41-E6508C6DBAF8}"/>
              </a:ext>
            </a:extLst>
          </p:cNvPr>
          <p:cNvPicPr>
            <a:picLocks noChangeAspect="1"/>
          </p:cNvPicPr>
          <p:nvPr/>
        </p:nvPicPr>
        <p:blipFill>
          <a:blip r:embed="rId3"/>
          <a:stretch>
            <a:fillRect/>
          </a:stretch>
        </p:blipFill>
        <p:spPr>
          <a:xfrm>
            <a:off x="332071" y="1028158"/>
            <a:ext cx="8229440" cy="5310958"/>
          </a:xfrm>
          <a:prstGeom prst="rect">
            <a:avLst/>
          </a:prstGeom>
        </p:spPr>
      </p:pic>
    </p:spTree>
    <p:extLst>
      <p:ext uri="{BB962C8B-B14F-4D97-AF65-F5344CB8AC3E}">
        <p14:creationId xmlns:p14="http://schemas.microsoft.com/office/powerpoint/2010/main" val="33946127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AC54-6B03-6444-9EFC-8DAA9A32F10E}"/>
              </a:ext>
            </a:extLst>
          </p:cNvPr>
          <p:cNvSpPr>
            <a:spLocks noGrp="1"/>
          </p:cNvSpPr>
          <p:nvPr>
            <p:ph type="title"/>
          </p:nvPr>
        </p:nvSpPr>
        <p:spPr/>
        <p:txBody>
          <a:bodyPr/>
          <a:lstStyle/>
          <a:p>
            <a:r>
              <a:rPr lang="en-US" dirty="0">
                <a:solidFill>
                  <a:srgbClr val="002060"/>
                </a:solidFill>
              </a:rPr>
              <a:t>Fast Cycling FFA Synchrotron</a:t>
            </a:r>
          </a:p>
        </p:txBody>
      </p:sp>
      <p:sp>
        <p:nvSpPr>
          <p:cNvPr id="4" name="Footer Placeholder 3">
            <a:extLst>
              <a:ext uri="{FF2B5EF4-FFF2-40B4-BE49-F238E27FC236}">
                <a16:creationId xmlns:a16="http://schemas.microsoft.com/office/drawing/2014/main" id="{CAAF03F7-947F-804D-8FFA-3217EAD8662C}"/>
              </a:ext>
            </a:extLst>
          </p:cNvPr>
          <p:cNvSpPr>
            <a:spLocks noGrp="1"/>
          </p:cNvSpPr>
          <p:nvPr>
            <p:ph type="ftr" sz="quarter" idx="11"/>
          </p:nvPr>
        </p:nvSpPr>
        <p:spPr/>
        <p:txBody>
          <a:bodyPr/>
          <a:lstStyle/>
          <a:p>
            <a:r>
              <a:rPr lang="en-US" b="0">
                <a:solidFill>
                  <a:srgbClr val="002060"/>
                </a:solidFill>
              </a:rPr>
              <a:t>Dejan Trbojevic – FFA 2022 – Tuesday September 27, 2022</a:t>
            </a:r>
            <a:endParaRPr lang="en-US" b="0" dirty="0">
              <a:solidFill>
                <a:srgbClr val="002060"/>
              </a:solidFill>
            </a:endParaRPr>
          </a:p>
        </p:txBody>
      </p:sp>
      <p:sp>
        <p:nvSpPr>
          <p:cNvPr id="5" name="Slide Number Placeholder 4">
            <a:extLst>
              <a:ext uri="{FF2B5EF4-FFF2-40B4-BE49-F238E27FC236}">
                <a16:creationId xmlns:a16="http://schemas.microsoft.com/office/drawing/2014/main" id="{7F15625E-D7B2-A24A-A0DB-CE76DDFA2D2E}"/>
              </a:ext>
            </a:extLst>
          </p:cNvPr>
          <p:cNvSpPr>
            <a:spLocks noGrp="1"/>
          </p:cNvSpPr>
          <p:nvPr>
            <p:ph type="sldNum" sz="quarter" idx="12"/>
          </p:nvPr>
        </p:nvSpPr>
        <p:spPr/>
        <p:txBody>
          <a:bodyPr/>
          <a:lstStyle/>
          <a:p>
            <a:fld id="{1FE97603-2A10-E648-8DE4-4D75A1570B14}" type="slidenum">
              <a:rPr lang="en-US" smtClean="0"/>
              <a:t>12</a:t>
            </a:fld>
            <a:endParaRPr lang="en-US" dirty="0"/>
          </a:p>
        </p:txBody>
      </p:sp>
      <p:sp>
        <p:nvSpPr>
          <p:cNvPr id="6" name="TextBox 5">
            <a:extLst>
              <a:ext uri="{FF2B5EF4-FFF2-40B4-BE49-F238E27FC236}">
                <a16:creationId xmlns:a16="http://schemas.microsoft.com/office/drawing/2014/main" id="{0A1FD725-399F-CF45-86E6-2BDC65D1D73D}"/>
              </a:ext>
            </a:extLst>
          </p:cNvPr>
          <p:cNvSpPr txBox="1"/>
          <p:nvPr/>
        </p:nvSpPr>
        <p:spPr>
          <a:xfrm>
            <a:off x="57445" y="565079"/>
            <a:ext cx="8925909" cy="1477328"/>
          </a:xfrm>
          <a:prstGeom prst="rect">
            <a:avLst/>
          </a:prstGeom>
          <a:noFill/>
        </p:spPr>
        <p:txBody>
          <a:bodyPr wrap="square" rtlCol="0">
            <a:spAutoFit/>
          </a:bodyPr>
          <a:lstStyle/>
          <a:p>
            <a:r>
              <a:rPr lang="en-US" dirty="0">
                <a:solidFill>
                  <a:srgbClr val="002060"/>
                </a:solidFill>
              </a:rPr>
              <a:t>The proposal is based on the existing US patent by the PI of this proposal: </a:t>
            </a:r>
          </a:p>
          <a:p>
            <a:r>
              <a:rPr lang="en-US" dirty="0">
                <a:solidFill>
                  <a:srgbClr val="002060"/>
                </a:solidFill>
              </a:rPr>
              <a:t>D. Trbojevic, Title: “Non-scaling fixed field alternating gradient permanent magnet cancer therapy accelerator”, patent number: US 9661737 B2, Date of the patent: May 23, 2017 (belongs to the DOE) .</a:t>
            </a:r>
          </a:p>
          <a:p>
            <a:r>
              <a:rPr lang="en-US" dirty="0">
                <a:hlinkClick r:id="rId2"/>
              </a:rPr>
              <a:t>https://patentimages.storage.googleapis.com/42/5e/92/f7da1cf617d6e3/US9661737.pdf</a:t>
            </a:r>
            <a:endParaRPr lang="en-US" dirty="0"/>
          </a:p>
        </p:txBody>
      </p:sp>
      <p:pic>
        <p:nvPicPr>
          <p:cNvPr id="7" name="Picture 6" descr="Diagram&#10;&#10;Description automatically generated">
            <a:extLst>
              <a:ext uri="{FF2B5EF4-FFF2-40B4-BE49-F238E27FC236}">
                <a16:creationId xmlns:a16="http://schemas.microsoft.com/office/drawing/2014/main" id="{36FC4EFD-BBF0-E340-ACDF-6C1A17B3BE04}"/>
              </a:ext>
            </a:extLst>
          </p:cNvPr>
          <p:cNvPicPr>
            <a:picLocks noChangeAspect="1"/>
          </p:cNvPicPr>
          <p:nvPr/>
        </p:nvPicPr>
        <p:blipFill>
          <a:blip r:embed="rId3"/>
          <a:stretch>
            <a:fillRect/>
          </a:stretch>
        </p:blipFill>
        <p:spPr>
          <a:xfrm>
            <a:off x="359048" y="2394394"/>
            <a:ext cx="5529903" cy="3784769"/>
          </a:xfrm>
          <a:prstGeom prst="rect">
            <a:avLst/>
          </a:prstGeom>
        </p:spPr>
      </p:pic>
      <p:pic>
        <p:nvPicPr>
          <p:cNvPr id="8" name="Picture 7" descr="Diagram&#10;&#10;Description automatically generated">
            <a:extLst>
              <a:ext uri="{FF2B5EF4-FFF2-40B4-BE49-F238E27FC236}">
                <a16:creationId xmlns:a16="http://schemas.microsoft.com/office/drawing/2014/main" id="{EF12BCE7-264B-D04D-A690-0BCE9BDA6D22}"/>
              </a:ext>
            </a:extLst>
          </p:cNvPr>
          <p:cNvPicPr>
            <a:picLocks noChangeAspect="1"/>
          </p:cNvPicPr>
          <p:nvPr/>
        </p:nvPicPr>
        <p:blipFill>
          <a:blip r:embed="rId4"/>
          <a:stretch>
            <a:fillRect/>
          </a:stretch>
        </p:blipFill>
        <p:spPr>
          <a:xfrm>
            <a:off x="6299200" y="2208151"/>
            <a:ext cx="2844800" cy="4420382"/>
          </a:xfrm>
          <a:prstGeom prst="rect">
            <a:avLst/>
          </a:prstGeom>
        </p:spPr>
      </p:pic>
      <p:sp>
        <p:nvSpPr>
          <p:cNvPr id="3" name="TextBox 2">
            <a:extLst>
              <a:ext uri="{FF2B5EF4-FFF2-40B4-BE49-F238E27FC236}">
                <a16:creationId xmlns:a16="http://schemas.microsoft.com/office/drawing/2014/main" id="{B906A58E-0C27-CAA3-775F-D4BA18305B9C}"/>
              </a:ext>
            </a:extLst>
          </p:cNvPr>
          <p:cNvSpPr txBox="1"/>
          <p:nvPr/>
        </p:nvSpPr>
        <p:spPr>
          <a:xfrm>
            <a:off x="7161170" y="2622408"/>
            <a:ext cx="1212191" cy="261610"/>
          </a:xfrm>
          <a:prstGeom prst="rect">
            <a:avLst/>
          </a:prstGeom>
          <a:solidFill>
            <a:schemeClr val="bg1"/>
          </a:solidFill>
        </p:spPr>
        <p:txBody>
          <a:bodyPr wrap="none" rtlCol="0">
            <a:spAutoFit/>
          </a:bodyPr>
          <a:lstStyle/>
          <a:p>
            <a:r>
              <a:rPr lang="en-US" sz="1100" dirty="0"/>
              <a:t>Cyclotron 10 MeV</a:t>
            </a:r>
          </a:p>
        </p:txBody>
      </p:sp>
    </p:spTree>
    <p:extLst>
      <p:ext uri="{BB962C8B-B14F-4D97-AF65-F5344CB8AC3E}">
        <p14:creationId xmlns:p14="http://schemas.microsoft.com/office/powerpoint/2010/main" val="3582241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948C1-8925-B74B-A9DF-7A1FF3784EF6}"/>
              </a:ext>
            </a:extLst>
          </p:cNvPr>
          <p:cNvSpPr>
            <a:spLocks noGrp="1"/>
          </p:cNvSpPr>
          <p:nvPr>
            <p:ph type="title"/>
          </p:nvPr>
        </p:nvSpPr>
        <p:spPr/>
        <p:txBody>
          <a:bodyPr/>
          <a:lstStyle/>
          <a:p>
            <a:r>
              <a:rPr lang="en-US" dirty="0">
                <a:solidFill>
                  <a:srgbClr val="002060"/>
                </a:solidFill>
                <a:latin typeface="Optima" panose="02000503060000020004" pitchFamily="2" charset="0"/>
              </a:rPr>
              <a:t>Fast Cycling FFA Synchrotron 10-250 MeV</a:t>
            </a:r>
            <a:endParaRPr lang="en-US" dirty="0">
              <a:solidFill>
                <a:srgbClr val="002060"/>
              </a:solidFill>
            </a:endParaRPr>
          </a:p>
        </p:txBody>
      </p:sp>
      <p:sp>
        <p:nvSpPr>
          <p:cNvPr id="4" name="Footer Placeholder 3">
            <a:extLst>
              <a:ext uri="{FF2B5EF4-FFF2-40B4-BE49-F238E27FC236}">
                <a16:creationId xmlns:a16="http://schemas.microsoft.com/office/drawing/2014/main" id="{DFE53C55-CBA3-8B46-9E6A-6B37832544F8}"/>
              </a:ext>
            </a:extLst>
          </p:cNvPr>
          <p:cNvSpPr>
            <a:spLocks noGrp="1"/>
          </p:cNvSpPr>
          <p:nvPr>
            <p:ph type="ftr" sz="quarter" idx="11"/>
          </p:nvPr>
        </p:nvSpPr>
        <p:spPr/>
        <p:txBody>
          <a:bodyPr/>
          <a:lstStyle/>
          <a:p>
            <a:r>
              <a:rPr lang="en-US" b="0">
                <a:solidFill>
                  <a:srgbClr val="002060"/>
                </a:solidFill>
              </a:rPr>
              <a:t>Dejan Trbojevic – FFA 2022 – Tuesday September 27, 2022</a:t>
            </a:r>
            <a:endParaRPr lang="en-US" b="0" dirty="0">
              <a:solidFill>
                <a:srgbClr val="002060"/>
              </a:solidFill>
            </a:endParaRPr>
          </a:p>
        </p:txBody>
      </p:sp>
      <p:sp>
        <p:nvSpPr>
          <p:cNvPr id="5" name="Slide Number Placeholder 4">
            <a:extLst>
              <a:ext uri="{FF2B5EF4-FFF2-40B4-BE49-F238E27FC236}">
                <a16:creationId xmlns:a16="http://schemas.microsoft.com/office/drawing/2014/main" id="{8941F1ED-F32F-A24E-BA43-8EA40CC34141}"/>
              </a:ext>
            </a:extLst>
          </p:cNvPr>
          <p:cNvSpPr>
            <a:spLocks noGrp="1"/>
          </p:cNvSpPr>
          <p:nvPr>
            <p:ph type="sldNum" sz="quarter" idx="12"/>
          </p:nvPr>
        </p:nvSpPr>
        <p:spPr/>
        <p:txBody>
          <a:bodyPr/>
          <a:lstStyle/>
          <a:p>
            <a:fld id="{1FE97603-2A10-E648-8DE4-4D75A1570B14}" type="slidenum">
              <a:rPr lang="en-US" smtClean="0"/>
              <a:t>13</a:t>
            </a:fld>
            <a:endParaRPr lang="en-US" dirty="0"/>
          </a:p>
        </p:txBody>
      </p:sp>
      <p:pic>
        <p:nvPicPr>
          <p:cNvPr id="6" name="Picture 5" descr="Chart&#10;&#10;Description automatically generated">
            <a:extLst>
              <a:ext uri="{FF2B5EF4-FFF2-40B4-BE49-F238E27FC236}">
                <a16:creationId xmlns:a16="http://schemas.microsoft.com/office/drawing/2014/main" id="{FFD0940C-1301-7440-9232-AF5133EF2575}"/>
              </a:ext>
            </a:extLst>
          </p:cNvPr>
          <p:cNvPicPr>
            <a:picLocks noChangeAspect="1"/>
          </p:cNvPicPr>
          <p:nvPr/>
        </p:nvPicPr>
        <p:blipFill>
          <a:blip r:embed="rId2"/>
          <a:stretch>
            <a:fillRect/>
          </a:stretch>
        </p:blipFill>
        <p:spPr>
          <a:xfrm>
            <a:off x="361743" y="1008101"/>
            <a:ext cx="8638419" cy="4435248"/>
          </a:xfrm>
          <a:prstGeom prst="rect">
            <a:avLst/>
          </a:prstGeom>
        </p:spPr>
      </p:pic>
      <p:cxnSp>
        <p:nvCxnSpPr>
          <p:cNvPr id="8" name="Straight Arrow Connector 7">
            <a:extLst>
              <a:ext uri="{FF2B5EF4-FFF2-40B4-BE49-F238E27FC236}">
                <a16:creationId xmlns:a16="http://schemas.microsoft.com/office/drawing/2014/main" id="{7A9AE9D9-DA53-4D47-B796-F1ED9B9FF4BF}"/>
              </a:ext>
            </a:extLst>
          </p:cNvPr>
          <p:cNvCxnSpPr>
            <a:cxnSpLocks/>
          </p:cNvCxnSpPr>
          <p:nvPr/>
        </p:nvCxnSpPr>
        <p:spPr>
          <a:xfrm>
            <a:off x="374672" y="1451788"/>
            <a:ext cx="0" cy="3507865"/>
          </a:xfrm>
          <a:prstGeom prst="straightConnector1">
            <a:avLst/>
          </a:prstGeom>
          <a:ln w="12700">
            <a:solidFill>
              <a:schemeClr val="tx1"/>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82814B6F-7500-5442-ADDD-E4CCDCCA22AF}"/>
              </a:ext>
            </a:extLst>
          </p:cNvPr>
          <p:cNvSpPr/>
          <p:nvPr/>
        </p:nvSpPr>
        <p:spPr>
          <a:xfrm>
            <a:off x="4123944" y="5219320"/>
            <a:ext cx="1700784" cy="317533"/>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2060"/>
                </a:solidFill>
              </a:rPr>
              <a:t>S (m)</a:t>
            </a:r>
          </a:p>
        </p:txBody>
      </p:sp>
      <p:sp>
        <p:nvSpPr>
          <p:cNvPr id="10" name="TextBox 9">
            <a:extLst>
              <a:ext uri="{FF2B5EF4-FFF2-40B4-BE49-F238E27FC236}">
                <a16:creationId xmlns:a16="http://schemas.microsoft.com/office/drawing/2014/main" id="{1428D91D-FEEC-3048-AF75-34E43F2B5264}"/>
              </a:ext>
            </a:extLst>
          </p:cNvPr>
          <p:cNvSpPr txBox="1"/>
          <p:nvPr/>
        </p:nvSpPr>
        <p:spPr>
          <a:xfrm rot="16200000">
            <a:off x="-129929" y="2994893"/>
            <a:ext cx="886781" cy="461665"/>
          </a:xfrm>
          <a:prstGeom prst="rect">
            <a:avLst/>
          </a:prstGeom>
          <a:solidFill>
            <a:schemeClr val="bg1"/>
          </a:solidFill>
        </p:spPr>
        <p:txBody>
          <a:bodyPr wrap="none" rtlCol="0">
            <a:spAutoFit/>
          </a:bodyPr>
          <a:lstStyle/>
          <a:p>
            <a:r>
              <a:rPr lang="en-US" sz="2400" dirty="0"/>
              <a:t>5.8 m</a:t>
            </a:r>
          </a:p>
        </p:txBody>
      </p:sp>
      <p:cxnSp>
        <p:nvCxnSpPr>
          <p:cNvPr id="15" name="Straight Arrow Connector 14">
            <a:extLst>
              <a:ext uri="{FF2B5EF4-FFF2-40B4-BE49-F238E27FC236}">
                <a16:creationId xmlns:a16="http://schemas.microsoft.com/office/drawing/2014/main" id="{325E9B99-5BA3-CA4A-BDF7-226F67BCD227}"/>
              </a:ext>
            </a:extLst>
          </p:cNvPr>
          <p:cNvCxnSpPr>
            <a:cxnSpLocks/>
          </p:cNvCxnSpPr>
          <p:nvPr/>
        </p:nvCxnSpPr>
        <p:spPr>
          <a:xfrm flipH="1">
            <a:off x="1920240" y="5794248"/>
            <a:ext cx="5982739" cy="0"/>
          </a:xfrm>
          <a:prstGeom prst="straightConnector1">
            <a:avLst/>
          </a:prstGeom>
          <a:ln w="12700">
            <a:solidFill>
              <a:schemeClr val="tx1"/>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F367C8D-4A22-F142-B9A4-9AC7A8B24601}"/>
              </a:ext>
            </a:extLst>
          </p:cNvPr>
          <p:cNvCxnSpPr>
            <a:cxnSpLocks/>
          </p:cNvCxnSpPr>
          <p:nvPr/>
        </p:nvCxnSpPr>
        <p:spPr>
          <a:xfrm>
            <a:off x="1917677" y="2798064"/>
            <a:ext cx="2563" cy="3127248"/>
          </a:xfrm>
          <a:prstGeom prst="line">
            <a:avLst/>
          </a:prstGeom>
          <a:ln w="317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C7A37E2-A25F-EE4E-9EC2-54CEAD36E35E}"/>
              </a:ext>
            </a:extLst>
          </p:cNvPr>
          <p:cNvCxnSpPr>
            <a:cxnSpLocks/>
          </p:cNvCxnSpPr>
          <p:nvPr/>
        </p:nvCxnSpPr>
        <p:spPr>
          <a:xfrm>
            <a:off x="7902979" y="2754816"/>
            <a:ext cx="2563" cy="3127248"/>
          </a:xfrm>
          <a:prstGeom prst="line">
            <a:avLst/>
          </a:prstGeom>
          <a:ln w="317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E4020E9-2F12-DA41-A442-45F70343FEEC}"/>
              </a:ext>
            </a:extLst>
          </p:cNvPr>
          <p:cNvCxnSpPr>
            <a:cxnSpLocks/>
          </p:cNvCxnSpPr>
          <p:nvPr/>
        </p:nvCxnSpPr>
        <p:spPr>
          <a:xfrm>
            <a:off x="4809744" y="1410641"/>
            <a:ext cx="0" cy="3636847"/>
          </a:xfrm>
          <a:prstGeom prst="straightConnector1">
            <a:avLst/>
          </a:prstGeom>
          <a:ln w="12700">
            <a:solidFill>
              <a:schemeClr val="tx1"/>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083DE5F-6BF5-1249-94F0-1FEA5D2BBC89}"/>
              </a:ext>
            </a:extLst>
          </p:cNvPr>
          <p:cNvSpPr txBox="1"/>
          <p:nvPr/>
        </p:nvSpPr>
        <p:spPr>
          <a:xfrm>
            <a:off x="4503885" y="5540404"/>
            <a:ext cx="809837" cy="461665"/>
          </a:xfrm>
          <a:prstGeom prst="rect">
            <a:avLst/>
          </a:prstGeom>
          <a:solidFill>
            <a:schemeClr val="bg1"/>
          </a:solidFill>
        </p:spPr>
        <p:txBody>
          <a:bodyPr wrap="none" rtlCol="0">
            <a:spAutoFit/>
          </a:bodyPr>
          <a:lstStyle/>
          <a:p>
            <a:r>
              <a:rPr lang="en-US" sz="2400" dirty="0"/>
              <a:t>10 m</a:t>
            </a:r>
          </a:p>
        </p:txBody>
      </p:sp>
      <p:cxnSp>
        <p:nvCxnSpPr>
          <p:cNvPr id="25" name="Straight Connector 24">
            <a:extLst>
              <a:ext uri="{FF2B5EF4-FFF2-40B4-BE49-F238E27FC236}">
                <a16:creationId xmlns:a16="http://schemas.microsoft.com/office/drawing/2014/main" id="{74A85FAE-DF5A-3E4D-8A92-4AEE513FC8F2}"/>
              </a:ext>
            </a:extLst>
          </p:cNvPr>
          <p:cNvCxnSpPr>
            <a:cxnSpLocks/>
          </p:cNvCxnSpPr>
          <p:nvPr/>
        </p:nvCxnSpPr>
        <p:spPr>
          <a:xfrm>
            <a:off x="361743" y="4959653"/>
            <a:ext cx="3195661" cy="0"/>
          </a:xfrm>
          <a:prstGeom prst="line">
            <a:avLst/>
          </a:prstGeom>
          <a:ln w="317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43F8F55-D081-2E44-A7D1-D1397EBFDC63}"/>
              </a:ext>
            </a:extLst>
          </p:cNvPr>
          <p:cNvCxnSpPr>
            <a:cxnSpLocks/>
          </p:cNvCxnSpPr>
          <p:nvPr/>
        </p:nvCxnSpPr>
        <p:spPr>
          <a:xfrm>
            <a:off x="265176" y="1451788"/>
            <a:ext cx="3611880" cy="0"/>
          </a:xfrm>
          <a:prstGeom prst="line">
            <a:avLst/>
          </a:prstGeom>
          <a:ln w="317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5949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EB617-90C6-1F48-BFA0-ACEEEDBE5EA6}"/>
              </a:ext>
            </a:extLst>
          </p:cNvPr>
          <p:cNvSpPr>
            <a:spLocks noGrp="1"/>
          </p:cNvSpPr>
          <p:nvPr>
            <p:ph type="title"/>
          </p:nvPr>
        </p:nvSpPr>
        <p:spPr/>
        <p:txBody>
          <a:bodyPr/>
          <a:lstStyle/>
          <a:p>
            <a:r>
              <a:rPr lang="en-US" dirty="0">
                <a:solidFill>
                  <a:srgbClr val="002060"/>
                </a:solidFill>
              </a:rPr>
              <a:t>Orbit Offsets, Betatron Functions, and Dispersions</a:t>
            </a:r>
          </a:p>
        </p:txBody>
      </p:sp>
      <p:sp>
        <p:nvSpPr>
          <p:cNvPr id="4" name="Footer Placeholder 3">
            <a:extLst>
              <a:ext uri="{FF2B5EF4-FFF2-40B4-BE49-F238E27FC236}">
                <a16:creationId xmlns:a16="http://schemas.microsoft.com/office/drawing/2014/main" id="{89416731-FA1C-CC4D-8F31-74DF118C0AAD}"/>
              </a:ext>
            </a:extLst>
          </p:cNvPr>
          <p:cNvSpPr>
            <a:spLocks noGrp="1"/>
          </p:cNvSpPr>
          <p:nvPr>
            <p:ph type="ftr" sz="quarter" idx="11"/>
          </p:nvPr>
        </p:nvSpPr>
        <p:spPr/>
        <p:txBody>
          <a:bodyPr/>
          <a:lstStyle/>
          <a:p>
            <a:r>
              <a:rPr lang="en-US" b="0">
                <a:solidFill>
                  <a:srgbClr val="002060"/>
                </a:solidFill>
              </a:rPr>
              <a:t>Dejan Trbojevic – FFA 2022 – Tuesday September 27, 2022</a:t>
            </a:r>
            <a:endParaRPr lang="en-US" b="0" dirty="0">
              <a:solidFill>
                <a:srgbClr val="002060"/>
              </a:solidFill>
            </a:endParaRPr>
          </a:p>
        </p:txBody>
      </p:sp>
      <p:sp>
        <p:nvSpPr>
          <p:cNvPr id="5" name="Slide Number Placeholder 4">
            <a:extLst>
              <a:ext uri="{FF2B5EF4-FFF2-40B4-BE49-F238E27FC236}">
                <a16:creationId xmlns:a16="http://schemas.microsoft.com/office/drawing/2014/main" id="{B3148E77-5A6D-3A4C-9E80-2C452CBFFC0A}"/>
              </a:ext>
            </a:extLst>
          </p:cNvPr>
          <p:cNvSpPr>
            <a:spLocks noGrp="1"/>
          </p:cNvSpPr>
          <p:nvPr>
            <p:ph type="sldNum" sz="quarter" idx="12"/>
          </p:nvPr>
        </p:nvSpPr>
        <p:spPr/>
        <p:txBody>
          <a:bodyPr/>
          <a:lstStyle/>
          <a:p>
            <a:fld id="{1FE97603-2A10-E648-8DE4-4D75A1570B14}" type="slidenum">
              <a:rPr lang="en-US" smtClean="0"/>
              <a:t>14</a:t>
            </a:fld>
            <a:endParaRPr lang="en-US" dirty="0"/>
          </a:p>
        </p:txBody>
      </p:sp>
      <p:pic>
        <p:nvPicPr>
          <p:cNvPr id="6" name="Picture 5">
            <a:extLst>
              <a:ext uri="{FF2B5EF4-FFF2-40B4-BE49-F238E27FC236}">
                <a16:creationId xmlns:a16="http://schemas.microsoft.com/office/drawing/2014/main" id="{A2BACBF0-33A5-1B4B-A15C-60269635D54E}"/>
              </a:ext>
            </a:extLst>
          </p:cNvPr>
          <p:cNvPicPr>
            <a:picLocks noChangeAspect="1"/>
          </p:cNvPicPr>
          <p:nvPr/>
        </p:nvPicPr>
        <p:blipFill>
          <a:blip r:embed="rId2"/>
          <a:stretch>
            <a:fillRect/>
          </a:stretch>
        </p:blipFill>
        <p:spPr>
          <a:xfrm>
            <a:off x="4622682" y="695465"/>
            <a:ext cx="4483486" cy="5802157"/>
          </a:xfrm>
          <a:prstGeom prst="rect">
            <a:avLst/>
          </a:prstGeom>
        </p:spPr>
      </p:pic>
      <p:sp>
        <p:nvSpPr>
          <p:cNvPr id="7" name="TextBox 6">
            <a:extLst>
              <a:ext uri="{FF2B5EF4-FFF2-40B4-BE49-F238E27FC236}">
                <a16:creationId xmlns:a16="http://schemas.microsoft.com/office/drawing/2014/main" id="{8F6689F7-3678-4740-8642-F58F0212E8C7}"/>
              </a:ext>
            </a:extLst>
          </p:cNvPr>
          <p:cNvSpPr txBox="1"/>
          <p:nvPr/>
        </p:nvSpPr>
        <p:spPr>
          <a:xfrm>
            <a:off x="3605975" y="3050697"/>
            <a:ext cx="1213794" cy="923330"/>
          </a:xfrm>
          <a:prstGeom prst="rect">
            <a:avLst/>
          </a:prstGeom>
          <a:noFill/>
        </p:spPr>
        <p:txBody>
          <a:bodyPr wrap="none" rtlCol="0">
            <a:spAutoFit/>
          </a:bodyPr>
          <a:lstStyle/>
          <a:p>
            <a:r>
              <a:rPr lang="en-US" dirty="0"/>
              <a:t>-8 mm</a:t>
            </a:r>
          </a:p>
          <a:p>
            <a:r>
              <a:rPr lang="en-US" dirty="0"/>
              <a:t>E</a:t>
            </a:r>
            <a:r>
              <a:rPr lang="en-US" baseline="-25000" dirty="0"/>
              <a:t>k</a:t>
            </a:r>
            <a:r>
              <a:rPr lang="en-US" dirty="0"/>
              <a:t>=30 MeV</a:t>
            </a:r>
          </a:p>
          <a:p>
            <a:pPr marL="285750" indent="-285750">
              <a:buFontTx/>
              <a:buChar char="-"/>
            </a:pPr>
            <a:endParaRPr lang="en-US" dirty="0"/>
          </a:p>
        </p:txBody>
      </p:sp>
      <p:sp>
        <p:nvSpPr>
          <p:cNvPr id="8" name="TextBox 7">
            <a:extLst>
              <a:ext uri="{FF2B5EF4-FFF2-40B4-BE49-F238E27FC236}">
                <a16:creationId xmlns:a16="http://schemas.microsoft.com/office/drawing/2014/main" id="{6E8ECA0A-1A55-794B-8544-C89692D227D4}"/>
              </a:ext>
            </a:extLst>
          </p:cNvPr>
          <p:cNvSpPr txBox="1"/>
          <p:nvPr/>
        </p:nvSpPr>
        <p:spPr>
          <a:xfrm>
            <a:off x="3660736" y="1473281"/>
            <a:ext cx="1364476" cy="646331"/>
          </a:xfrm>
          <a:prstGeom prst="rect">
            <a:avLst/>
          </a:prstGeom>
          <a:noFill/>
        </p:spPr>
        <p:txBody>
          <a:bodyPr wrap="none" rtlCol="0">
            <a:spAutoFit/>
          </a:bodyPr>
          <a:lstStyle/>
          <a:p>
            <a:r>
              <a:rPr lang="en-US" dirty="0"/>
              <a:t>+ 6 mm</a:t>
            </a:r>
          </a:p>
          <a:p>
            <a:r>
              <a:rPr lang="en-US" dirty="0"/>
              <a:t>E</a:t>
            </a:r>
            <a:r>
              <a:rPr lang="en-US" baseline="-25000" dirty="0"/>
              <a:t>k</a:t>
            </a:r>
            <a:r>
              <a:rPr lang="en-US" dirty="0"/>
              <a:t>=250 MeV</a:t>
            </a:r>
          </a:p>
        </p:txBody>
      </p:sp>
      <p:sp>
        <p:nvSpPr>
          <p:cNvPr id="9" name="TextBox 8">
            <a:extLst>
              <a:ext uri="{FF2B5EF4-FFF2-40B4-BE49-F238E27FC236}">
                <a16:creationId xmlns:a16="http://schemas.microsoft.com/office/drawing/2014/main" id="{D85FA540-9C87-9342-934C-9E0BD6447387}"/>
              </a:ext>
            </a:extLst>
          </p:cNvPr>
          <p:cNvSpPr txBox="1"/>
          <p:nvPr/>
        </p:nvSpPr>
        <p:spPr>
          <a:xfrm>
            <a:off x="509799" y="1416106"/>
            <a:ext cx="2904362"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rPr>
              <a:t>Very Strong Focusing</a:t>
            </a:r>
          </a:p>
          <a:p>
            <a:pPr marL="285750" indent="-285750">
              <a:buFont typeface="Arial" panose="020B0604020202020204" pitchFamily="34" charset="0"/>
              <a:buChar char="•"/>
            </a:pPr>
            <a:r>
              <a:rPr lang="en-US" dirty="0">
                <a:solidFill>
                  <a:srgbClr val="002060"/>
                </a:solidFill>
              </a:rPr>
              <a:t>Very Small Dispersion</a:t>
            </a:r>
          </a:p>
          <a:p>
            <a:pPr marL="285750" indent="-285750">
              <a:buFont typeface="Arial" panose="020B0604020202020204" pitchFamily="34" charset="0"/>
              <a:buChar char="•"/>
            </a:pPr>
            <a:r>
              <a:rPr lang="en-US" dirty="0">
                <a:solidFill>
                  <a:srgbClr val="002060"/>
                </a:solidFill>
              </a:rPr>
              <a:t>Combined Function Permanent Magnets</a:t>
            </a:r>
          </a:p>
        </p:txBody>
      </p:sp>
      <p:sp>
        <p:nvSpPr>
          <p:cNvPr id="10" name="TextBox 9">
            <a:extLst>
              <a:ext uri="{FF2B5EF4-FFF2-40B4-BE49-F238E27FC236}">
                <a16:creationId xmlns:a16="http://schemas.microsoft.com/office/drawing/2014/main" id="{8F3FA0CB-4588-4741-B50F-C10DEBEC0553}"/>
              </a:ext>
            </a:extLst>
          </p:cNvPr>
          <p:cNvSpPr txBox="1"/>
          <p:nvPr/>
        </p:nvSpPr>
        <p:spPr>
          <a:xfrm>
            <a:off x="3405638" y="4553723"/>
            <a:ext cx="1399935" cy="369332"/>
          </a:xfrm>
          <a:prstGeom prst="rect">
            <a:avLst/>
          </a:prstGeom>
          <a:noFill/>
        </p:spPr>
        <p:txBody>
          <a:bodyPr wrap="none" rtlCol="0">
            <a:spAutoFit/>
          </a:bodyPr>
          <a:lstStyle/>
          <a:p>
            <a:r>
              <a:rPr lang="en-US" dirty="0"/>
              <a:t>D</a:t>
            </a:r>
            <a:r>
              <a:rPr lang="en-US" baseline="-25000" dirty="0"/>
              <a:t>xmax</a:t>
            </a:r>
            <a:r>
              <a:rPr lang="en-US" dirty="0"/>
              <a:t>=1.6 cm</a:t>
            </a:r>
          </a:p>
        </p:txBody>
      </p:sp>
      <p:pic>
        <p:nvPicPr>
          <p:cNvPr id="11" name="Picture 10">
            <a:extLst>
              <a:ext uri="{FF2B5EF4-FFF2-40B4-BE49-F238E27FC236}">
                <a16:creationId xmlns:a16="http://schemas.microsoft.com/office/drawing/2014/main" id="{77949C5F-610F-4F43-A257-1FD03EABBD73}"/>
              </a:ext>
            </a:extLst>
          </p:cNvPr>
          <p:cNvPicPr>
            <a:picLocks noChangeAspect="1"/>
          </p:cNvPicPr>
          <p:nvPr/>
        </p:nvPicPr>
        <p:blipFill>
          <a:blip r:embed="rId3"/>
          <a:stretch>
            <a:fillRect/>
          </a:stretch>
        </p:blipFill>
        <p:spPr>
          <a:xfrm>
            <a:off x="474276" y="2836147"/>
            <a:ext cx="2864918" cy="2902914"/>
          </a:xfrm>
          <a:prstGeom prst="rect">
            <a:avLst/>
          </a:prstGeom>
        </p:spPr>
      </p:pic>
    </p:spTree>
    <p:extLst>
      <p:ext uri="{BB962C8B-B14F-4D97-AF65-F5344CB8AC3E}">
        <p14:creationId xmlns:p14="http://schemas.microsoft.com/office/powerpoint/2010/main" val="3936396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BAE1-92B3-B947-9676-AC26FEB64097}"/>
              </a:ext>
            </a:extLst>
          </p:cNvPr>
          <p:cNvSpPr>
            <a:spLocks noGrp="1"/>
          </p:cNvSpPr>
          <p:nvPr>
            <p:ph type="title"/>
          </p:nvPr>
        </p:nvSpPr>
        <p:spPr/>
        <p:txBody>
          <a:bodyPr/>
          <a:lstStyle/>
          <a:p>
            <a:r>
              <a:rPr lang="en-US" dirty="0">
                <a:solidFill>
                  <a:srgbClr val="002060"/>
                </a:solidFill>
              </a:rPr>
              <a:t>Injection, Extraction and three RF cavities</a:t>
            </a:r>
          </a:p>
        </p:txBody>
      </p:sp>
      <p:sp>
        <p:nvSpPr>
          <p:cNvPr id="4" name="Footer Placeholder 3">
            <a:extLst>
              <a:ext uri="{FF2B5EF4-FFF2-40B4-BE49-F238E27FC236}">
                <a16:creationId xmlns:a16="http://schemas.microsoft.com/office/drawing/2014/main" id="{0D11BAE7-B52C-B243-A17B-02FB90C6DE28}"/>
              </a:ext>
            </a:extLst>
          </p:cNvPr>
          <p:cNvSpPr>
            <a:spLocks noGrp="1"/>
          </p:cNvSpPr>
          <p:nvPr>
            <p:ph type="ftr" sz="quarter" idx="11"/>
          </p:nvPr>
        </p:nvSpPr>
        <p:spPr/>
        <p:txBody>
          <a:bodyPr/>
          <a:lstStyle/>
          <a:p>
            <a:r>
              <a:rPr lang="en-US" b="0">
                <a:solidFill>
                  <a:srgbClr val="002060"/>
                </a:solidFill>
              </a:rPr>
              <a:t>Dejan Trbojevic – FFA 2022 – Tuesday September 27, 2022</a:t>
            </a:r>
            <a:endParaRPr lang="en-US" b="0" dirty="0">
              <a:solidFill>
                <a:srgbClr val="002060"/>
              </a:solidFill>
            </a:endParaRPr>
          </a:p>
        </p:txBody>
      </p:sp>
      <p:sp>
        <p:nvSpPr>
          <p:cNvPr id="5" name="Slide Number Placeholder 4">
            <a:extLst>
              <a:ext uri="{FF2B5EF4-FFF2-40B4-BE49-F238E27FC236}">
                <a16:creationId xmlns:a16="http://schemas.microsoft.com/office/drawing/2014/main" id="{9333D992-A8C8-3B4E-9EEB-99BACD228D7D}"/>
              </a:ext>
            </a:extLst>
          </p:cNvPr>
          <p:cNvSpPr>
            <a:spLocks noGrp="1"/>
          </p:cNvSpPr>
          <p:nvPr>
            <p:ph type="sldNum" sz="quarter" idx="12"/>
          </p:nvPr>
        </p:nvSpPr>
        <p:spPr/>
        <p:txBody>
          <a:bodyPr/>
          <a:lstStyle/>
          <a:p>
            <a:fld id="{1FE97603-2A10-E648-8DE4-4D75A1570B14}" type="slidenum">
              <a:rPr lang="en-US" smtClean="0"/>
              <a:t>15</a:t>
            </a:fld>
            <a:endParaRPr lang="en-US" dirty="0"/>
          </a:p>
        </p:txBody>
      </p:sp>
      <p:grpSp>
        <p:nvGrpSpPr>
          <p:cNvPr id="3" name="Group 2">
            <a:extLst>
              <a:ext uri="{FF2B5EF4-FFF2-40B4-BE49-F238E27FC236}">
                <a16:creationId xmlns:a16="http://schemas.microsoft.com/office/drawing/2014/main" id="{74042A00-2359-7749-8EC7-7CD7A6FEA29D}"/>
              </a:ext>
            </a:extLst>
          </p:cNvPr>
          <p:cNvGrpSpPr>
            <a:grpSpLocks noChangeAspect="1"/>
          </p:cNvGrpSpPr>
          <p:nvPr/>
        </p:nvGrpSpPr>
        <p:grpSpPr>
          <a:xfrm>
            <a:off x="970328" y="1077710"/>
            <a:ext cx="7323280" cy="3776538"/>
            <a:chOff x="970328" y="1077709"/>
            <a:chExt cx="8497694" cy="4382171"/>
          </a:xfrm>
        </p:grpSpPr>
        <p:grpSp>
          <p:nvGrpSpPr>
            <p:cNvPr id="7" name="Group 6">
              <a:extLst>
                <a:ext uri="{FF2B5EF4-FFF2-40B4-BE49-F238E27FC236}">
                  <a16:creationId xmlns:a16="http://schemas.microsoft.com/office/drawing/2014/main" id="{00DA408E-E738-8445-9A14-CC1F9A9A7042}"/>
                </a:ext>
              </a:extLst>
            </p:cNvPr>
            <p:cNvGrpSpPr/>
            <p:nvPr/>
          </p:nvGrpSpPr>
          <p:grpSpPr>
            <a:xfrm rot="10800000" flipH="1">
              <a:off x="3573900" y="1196858"/>
              <a:ext cx="2991502" cy="4160859"/>
              <a:chOff x="3618011" y="292100"/>
              <a:chExt cx="4188103" cy="5825203"/>
            </a:xfrm>
          </p:grpSpPr>
          <p:pic>
            <p:nvPicPr>
              <p:cNvPr id="8" name="Picture 7" descr="Diagram&#10;&#10;Description automatically generated">
                <a:extLst>
                  <a:ext uri="{FF2B5EF4-FFF2-40B4-BE49-F238E27FC236}">
                    <a16:creationId xmlns:a16="http://schemas.microsoft.com/office/drawing/2014/main" id="{0500B5EC-04C0-D344-9725-10DA192CDE81}"/>
                  </a:ext>
                </a:extLst>
              </p:cNvPr>
              <p:cNvPicPr>
                <a:picLocks noChangeAspect="1"/>
              </p:cNvPicPr>
              <p:nvPr/>
            </p:nvPicPr>
            <p:blipFill>
              <a:blip r:embed="rId2">
                <a:alphaModFix/>
              </a:blip>
              <a:stretch>
                <a:fillRect/>
              </a:stretch>
            </p:blipFill>
            <p:spPr>
              <a:xfrm>
                <a:off x="3618011" y="385317"/>
                <a:ext cx="4188103" cy="5568696"/>
              </a:xfrm>
              <a:prstGeom prst="rect">
                <a:avLst/>
              </a:prstGeom>
            </p:spPr>
          </p:pic>
          <p:cxnSp>
            <p:nvCxnSpPr>
              <p:cNvPr id="9" name="Straight Connector 8">
                <a:extLst>
                  <a:ext uri="{FF2B5EF4-FFF2-40B4-BE49-F238E27FC236}">
                    <a16:creationId xmlns:a16="http://schemas.microsoft.com/office/drawing/2014/main" id="{4D33E275-BD19-824E-9B50-B61E47880134}"/>
                  </a:ext>
                </a:extLst>
              </p:cNvPr>
              <p:cNvCxnSpPr>
                <a:cxnSpLocks/>
              </p:cNvCxnSpPr>
              <p:nvPr/>
            </p:nvCxnSpPr>
            <p:spPr>
              <a:xfrm>
                <a:off x="5684397" y="292100"/>
                <a:ext cx="0" cy="5780530"/>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E1EF2B7-99B6-314A-84C2-7C2F7D6A69EF}"/>
                  </a:ext>
                </a:extLst>
              </p:cNvPr>
              <p:cNvGrpSpPr/>
              <p:nvPr/>
            </p:nvGrpSpPr>
            <p:grpSpPr>
              <a:xfrm rot="153610">
                <a:off x="4922156" y="1104249"/>
                <a:ext cx="1868917" cy="1857433"/>
                <a:chOff x="4912769" y="1102678"/>
                <a:chExt cx="1868917" cy="1857433"/>
              </a:xfrm>
            </p:grpSpPr>
            <p:pic>
              <p:nvPicPr>
                <p:cNvPr id="21" name="Picture 20" descr="A picture containing transport, crane&#10;&#10;Description automatically generated">
                  <a:extLst>
                    <a:ext uri="{FF2B5EF4-FFF2-40B4-BE49-F238E27FC236}">
                      <a16:creationId xmlns:a16="http://schemas.microsoft.com/office/drawing/2014/main" id="{70645CF7-0A59-714E-A1EF-626A580A83AA}"/>
                    </a:ext>
                  </a:extLst>
                </p:cNvPr>
                <p:cNvPicPr>
                  <a:picLocks noChangeAspect="1"/>
                </p:cNvPicPr>
                <p:nvPr/>
              </p:nvPicPr>
              <p:blipFill>
                <a:blip r:embed="rId3">
                  <a:alphaModFix/>
                </a:blip>
                <a:stretch>
                  <a:fillRect/>
                </a:stretch>
              </p:blipFill>
              <p:spPr>
                <a:xfrm rot="12539608" flipH="1">
                  <a:off x="4912769" y="2437606"/>
                  <a:ext cx="261253" cy="522505"/>
                </a:xfrm>
                <a:prstGeom prst="rect">
                  <a:avLst/>
                </a:prstGeom>
              </p:spPr>
            </p:pic>
            <p:pic>
              <p:nvPicPr>
                <p:cNvPr id="22" name="Picture 21" descr="Diagram, engineering drawing&#10;&#10;Description automatically generated">
                  <a:extLst>
                    <a:ext uri="{FF2B5EF4-FFF2-40B4-BE49-F238E27FC236}">
                      <a16:creationId xmlns:a16="http://schemas.microsoft.com/office/drawing/2014/main" id="{882EE142-6B39-2B45-A801-483530E59B5D}"/>
                    </a:ext>
                  </a:extLst>
                </p:cNvPr>
                <p:cNvPicPr>
                  <a:picLocks noChangeAspect="1"/>
                </p:cNvPicPr>
                <p:nvPr/>
              </p:nvPicPr>
              <p:blipFill>
                <a:blip r:embed="rId4">
                  <a:alphaModFix/>
                </a:blip>
                <a:stretch>
                  <a:fillRect/>
                </a:stretch>
              </p:blipFill>
              <p:spPr>
                <a:xfrm rot="12526497" flipH="1">
                  <a:off x="4915592" y="1102678"/>
                  <a:ext cx="1491420" cy="1701973"/>
                </a:xfrm>
                <a:prstGeom prst="rect">
                  <a:avLst/>
                </a:prstGeom>
              </p:spPr>
            </p:pic>
            <p:pic>
              <p:nvPicPr>
                <p:cNvPr id="23" name="Picture 22">
                  <a:extLst>
                    <a:ext uri="{FF2B5EF4-FFF2-40B4-BE49-F238E27FC236}">
                      <a16:creationId xmlns:a16="http://schemas.microsoft.com/office/drawing/2014/main" id="{08A4FE5D-ADF6-3F42-8DD7-21F3CDCA43F9}"/>
                    </a:ext>
                  </a:extLst>
                </p:cNvPr>
                <p:cNvPicPr>
                  <a:picLocks noChangeAspect="1"/>
                </p:cNvPicPr>
                <p:nvPr/>
              </p:nvPicPr>
              <p:blipFill>
                <a:blip r:embed="rId5">
                  <a:alphaModFix/>
                </a:blip>
                <a:stretch>
                  <a:fillRect/>
                </a:stretch>
              </p:blipFill>
              <p:spPr>
                <a:xfrm rot="12482802" flipH="1">
                  <a:off x="6389665" y="1816538"/>
                  <a:ext cx="392021" cy="485711"/>
                </a:xfrm>
                <a:prstGeom prst="rect">
                  <a:avLst/>
                </a:prstGeom>
              </p:spPr>
            </p:pic>
          </p:grpSp>
          <p:sp>
            <p:nvSpPr>
              <p:cNvPr id="11" name="TextBox 10">
                <a:extLst>
                  <a:ext uri="{FF2B5EF4-FFF2-40B4-BE49-F238E27FC236}">
                    <a16:creationId xmlns:a16="http://schemas.microsoft.com/office/drawing/2014/main" id="{D1CA7A57-59A7-A945-8520-6408A3ED4568}"/>
                  </a:ext>
                </a:extLst>
              </p:cNvPr>
              <p:cNvSpPr txBox="1"/>
              <p:nvPr/>
            </p:nvSpPr>
            <p:spPr>
              <a:xfrm rot="10800000" flipH="1">
                <a:off x="5812192" y="2559704"/>
                <a:ext cx="1277086" cy="970600"/>
              </a:xfrm>
              <a:prstGeom prst="rect">
                <a:avLst/>
              </a:prstGeom>
              <a:noFill/>
            </p:spPr>
            <p:txBody>
              <a:bodyPr wrap="square" rtlCol="0">
                <a:spAutoFit/>
              </a:bodyPr>
              <a:lstStyle/>
              <a:p>
                <a:pPr algn="ctr"/>
                <a:r>
                  <a:rPr lang="en-US" sz="1094" dirty="0"/>
                  <a:t>Magnified injection </a:t>
                </a:r>
              </a:p>
              <a:p>
                <a:pPr algn="ctr"/>
                <a:r>
                  <a:rPr lang="en-US" sz="1094" dirty="0"/>
                  <a:t>orbit</a:t>
                </a:r>
              </a:p>
            </p:txBody>
          </p:sp>
          <p:cxnSp>
            <p:nvCxnSpPr>
              <p:cNvPr id="12" name="Straight Connector 11">
                <a:extLst>
                  <a:ext uri="{FF2B5EF4-FFF2-40B4-BE49-F238E27FC236}">
                    <a16:creationId xmlns:a16="http://schemas.microsoft.com/office/drawing/2014/main" id="{1E22F363-7ADC-BA4D-8EF2-32CE07DD27D1}"/>
                  </a:ext>
                </a:extLst>
              </p:cNvPr>
              <p:cNvCxnSpPr>
                <a:cxnSpLocks/>
              </p:cNvCxnSpPr>
              <p:nvPr/>
            </p:nvCxnSpPr>
            <p:spPr>
              <a:xfrm flipH="1">
                <a:off x="5681501" y="292100"/>
                <a:ext cx="0" cy="5825203"/>
              </a:xfrm>
              <a:prstGeom prst="line">
                <a:avLst/>
              </a:prstGeom>
              <a:ln w="12700">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5F27D2E-2019-DD4A-B71F-9F9EB108DE32}"/>
                  </a:ext>
                </a:extLst>
              </p:cNvPr>
              <p:cNvGrpSpPr/>
              <p:nvPr/>
            </p:nvGrpSpPr>
            <p:grpSpPr>
              <a:xfrm>
                <a:off x="5954315" y="1768211"/>
                <a:ext cx="1238559" cy="827071"/>
                <a:chOff x="5942617" y="1788586"/>
                <a:chExt cx="1238559" cy="751886"/>
              </a:xfrm>
            </p:grpSpPr>
            <p:sp>
              <p:nvSpPr>
                <p:cNvPr id="14" name="Rectangle 13">
                  <a:extLst>
                    <a:ext uri="{FF2B5EF4-FFF2-40B4-BE49-F238E27FC236}">
                      <a16:creationId xmlns:a16="http://schemas.microsoft.com/office/drawing/2014/main" id="{AFDA7562-E053-A642-9F9D-B685BE0C292C}"/>
                    </a:ext>
                  </a:extLst>
                </p:cNvPr>
                <p:cNvSpPr/>
                <p:nvPr/>
              </p:nvSpPr>
              <p:spPr>
                <a:xfrm rot="2254893">
                  <a:off x="6905105" y="2232974"/>
                  <a:ext cx="49605" cy="10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5" name="Rectangle 14">
                  <a:extLst>
                    <a:ext uri="{FF2B5EF4-FFF2-40B4-BE49-F238E27FC236}">
                      <a16:creationId xmlns:a16="http://schemas.microsoft.com/office/drawing/2014/main" id="{76AFDAA2-6922-3B43-AEBE-9CDD6DB1B40A}"/>
                    </a:ext>
                  </a:extLst>
                </p:cNvPr>
                <p:cNvSpPr/>
                <p:nvPr/>
              </p:nvSpPr>
              <p:spPr>
                <a:xfrm rot="2254893" flipH="1">
                  <a:off x="6847244" y="2185330"/>
                  <a:ext cx="45719" cy="1000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6" name="Trapezoid 15">
                  <a:extLst>
                    <a:ext uri="{FF2B5EF4-FFF2-40B4-BE49-F238E27FC236}">
                      <a16:creationId xmlns:a16="http://schemas.microsoft.com/office/drawing/2014/main" id="{BAADC11E-709A-1240-946B-9A0C945ACA91}"/>
                    </a:ext>
                  </a:extLst>
                </p:cNvPr>
                <p:cNvSpPr/>
                <p:nvPr/>
              </p:nvSpPr>
              <p:spPr>
                <a:xfrm rot="13340705" flipH="1">
                  <a:off x="6963718" y="2280522"/>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17" name="Straight Connector 16">
                  <a:extLst>
                    <a:ext uri="{FF2B5EF4-FFF2-40B4-BE49-F238E27FC236}">
                      <a16:creationId xmlns:a16="http://schemas.microsoft.com/office/drawing/2014/main" id="{E0AF4856-D4CA-BC4C-9199-A34E2A12CB05}"/>
                    </a:ext>
                  </a:extLst>
                </p:cNvPr>
                <p:cNvCxnSpPr>
                  <a:cxnSpLocks/>
                </p:cNvCxnSpPr>
                <p:nvPr/>
              </p:nvCxnSpPr>
              <p:spPr>
                <a:xfrm flipH="1" flipV="1">
                  <a:off x="5942617" y="1788586"/>
                  <a:ext cx="858123" cy="41342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rapezoid 17">
                  <a:extLst>
                    <a:ext uri="{FF2B5EF4-FFF2-40B4-BE49-F238E27FC236}">
                      <a16:creationId xmlns:a16="http://schemas.microsoft.com/office/drawing/2014/main" id="{76B1969B-52B6-FB49-A31A-E84251E7B314}"/>
                    </a:ext>
                  </a:extLst>
                </p:cNvPr>
                <p:cNvSpPr/>
                <p:nvPr/>
              </p:nvSpPr>
              <p:spPr>
                <a:xfrm rot="12836234" flipH="1">
                  <a:off x="6770518" y="2139490"/>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19" name="Straight Connector 18">
                  <a:extLst>
                    <a:ext uri="{FF2B5EF4-FFF2-40B4-BE49-F238E27FC236}">
                      <a16:creationId xmlns:a16="http://schemas.microsoft.com/office/drawing/2014/main" id="{4147BDF7-E90E-7C46-AD64-D3450433B877}"/>
                    </a:ext>
                  </a:extLst>
                </p:cNvPr>
                <p:cNvCxnSpPr>
                  <a:cxnSpLocks/>
                </p:cNvCxnSpPr>
                <p:nvPr/>
              </p:nvCxnSpPr>
              <p:spPr>
                <a:xfrm flipH="1" flipV="1">
                  <a:off x="6803227" y="2198712"/>
                  <a:ext cx="190780" cy="134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049A3C-CB54-AA47-B4EA-F9F6263A2C34}"/>
                    </a:ext>
                  </a:extLst>
                </p:cNvPr>
                <p:cNvCxnSpPr>
                  <a:cxnSpLocks/>
                </p:cNvCxnSpPr>
                <p:nvPr/>
              </p:nvCxnSpPr>
              <p:spPr>
                <a:xfrm flipH="1" flipV="1">
                  <a:off x="6996428" y="2334723"/>
                  <a:ext cx="184748" cy="205749"/>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9DF8BFA8-5DCC-6D4E-B856-E2BBE7590769}"/>
                </a:ext>
              </a:extLst>
            </p:cNvPr>
            <p:cNvGrpSpPr/>
            <p:nvPr/>
          </p:nvGrpSpPr>
          <p:grpSpPr>
            <a:xfrm rot="10800000" flipH="1">
              <a:off x="6732285" y="1077709"/>
              <a:ext cx="2735737" cy="4178845"/>
              <a:chOff x="8269088" y="385317"/>
              <a:chExt cx="3830032" cy="5850383"/>
            </a:xfrm>
          </p:grpSpPr>
          <p:pic>
            <p:nvPicPr>
              <p:cNvPr id="25" name="Picture 24" descr="Shape&#10;&#10;Description automatically generated">
                <a:extLst>
                  <a:ext uri="{FF2B5EF4-FFF2-40B4-BE49-F238E27FC236}">
                    <a16:creationId xmlns:a16="http://schemas.microsoft.com/office/drawing/2014/main" id="{D80E317B-D81D-F04B-9245-0BBC84A39637}"/>
                  </a:ext>
                </a:extLst>
              </p:cNvPr>
              <p:cNvPicPr>
                <a:picLocks noChangeAspect="1"/>
              </p:cNvPicPr>
              <p:nvPr/>
            </p:nvPicPr>
            <p:blipFill>
              <a:blip r:embed="rId6">
                <a:alphaModFix/>
                <a:extLst>
                  <a:ext uri="{BEBA8EAE-BF5A-486C-A8C5-ECC9F3942E4B}">
                    <a14:imgProps xmlns:a14="http://schemas.microsoft.com/office/drawing/2010/main">
                      <a14:imgLayer r:embed="rId7">
                        <a14:imgEffect>
                          <a14:sharpenSoften amount="100000"/>
                        </a14:imgEffect>
                        <a14:imgEffect>
                          <a14:brightnessContrast contrast="6000"/>
                        </a14:imgEffect>
                      </a14:imgLayer>
                    </a14:imgProps>
                  </a:ext>
                </a:extLst>
              </a:blip>
              <a:stretch>
                <a:fillRect/>
              </a:stretch>
            </p:blipFill>
            <p:spPr>
              <a:xfrm flipH="1" flipV="1">
                <a:off x="8269088" y="401192"/>
                <a:ext cx="3830032" cy="5495544"/>
              </a:xfrm>
              <a:prstGeom prst="rect">
                <a:avLst/>
              </a:prstGeom>
            </p:spPr>
          </p:pic>
          <p:pic>
            <p:nvPicPr>
              <p:cNvPr id="26" name="Picture 25" descr="A picture containing transport, crane&#10;&#10;Description automatically generated">
                <a:extLst>
                  <a:ext uri="{FF2B5EF4-FFF2-40B4-BE49-F238E27FC236}">
                    <a16:creationId xmlns:a16="http://schemas.microsoft.com/office/drawing/2014/main" id="{4DE43B97-5570-624B-B94D-A2A557C5A932}"/>
                  </a:ext>
                </a:extLst>
              </p:cNvPr>
              <p:cNvPicPr>
                <a:picLocks noChangeAspect="1"/>
              </p:cNvPicPr>
              <p:nvPr/>
            </p:nvPicPr>
            <p:blipFill>
              <a:blip r:embed="rId3">
                <a:alphaModFix/>
              </a:blip>
              <a:stretch>
                <a:fillRect/>
              </a:stretch>
            </p:blipFill>
            <p:spPr>
              <a:xfrm rot="12539608" flipH="1">
                <a:off x="9254841" y="2423192"/>
                <a:ext cx="261253" cy="522505"/>
              </a:xfrm>
              <a:prstGeom prst="rect">
                <a:avLst/>
              </a:prstGeom>
            </p:spPr>
          </p:pic>
          <p:pic>
            <p:nvPicPr>
              <p:cNvPr id="27" name="Picture 26" descr="Diagram, engineering drawing&#10;&#10;Description automatically generated">
                <a:extLst>
                  <a:ext uri="{FF2B5EF4-FFF2-40B4-BE49-F238E27FC236}">
                    <a16:creationId xmlns:a16="http://schemas.microsoft.com/office/drawing/2014/main" id="{D84C579A-7C5A-1648-8EDA-85B189BEFA22}"/>
                  </a:ext>
                </a:extLst>
              </p:cNvPr>
              <p:cNvPicPr>
                <a:picLocks noChangeAspect="1"/>
              </p:cNvPicPr>
              <p:nvPr/>
            </p:nvPicPr>
            <p:blipFill>
              <a:blip r:embed="rId4">
                <a:alphaModFix/>
              </a:blip>
              <a:stretch>
                <a:fillRect/>
              </a:stretch>
            </p:blipFill>
            <p:spPr>
              <a:xfrm rot="12526497" flipH="1">
                <a:off x="9257377" y="1100971"/>
                <a:ext cx="1491420" cy="1701973"/>
              </a:xfrm>
              <a:prstGeom prst="rect">
                <a:avLst/>
              </a:prstGeom>
            </p:spPr>
          </p:pic>
          <p:pic>
            <p:nvPicPr>
              <p:cNvPr id="28" name="Picture 27">
                <a:extLst>
                  <a:ext uri="{FF2B5EF4-FFF2-40B4-BE49-F238E27FC236}">
                    <a16:creationId xmlns:a16="http://schemas.microsoft.com/office/drawing/2014/main" id="{1E83A4A3-8DAD-224D-BF6A-E0D52F50B2D9}"/>
                  </a:ext>
                </a:extLst>
              </p:cNvPr>
              <p:cNvPicPr>
                <a:picLocks noChangeAspect="1"/>
              </p:cNvPicPr>
              <p:nvPr/>
            </p:nvPicPr>
            <p:blipFill>
              <a:blip r:embed="rId5">
                <a:alphaModFix/>
              </a:blip>
              <a:stretch>
                <a:fillRect/>
              </a:stretch>
            </p:blipFill>
            <p:spPr>
              <a:xfrm rot="12482802" flipH="1">
                <a:off x="10737653" y="1814552"/>
                <a:ext cx="392021" cy="485711"/>
              </a:xfrm>
              <a:prstGeom prst="rect">
                <a:avLst/>
              </a:prstGeom>
            </p:spPr>
          </p:pic>
          <p:cxnSp>
            <p:nvCxnSpPr>
              <p:cNvPr id="29" name="Straight Connector 28">
                <a:extLst>
                  <a:ext uri="{FF2B5EF4-FFF2-40B4-BE49-F238E27FC236}">
                    <a16:creationId xmlns:a16="http://schemas.microsoft.com/office/drawing/2014/main" id="{AB8648DB-1AA1-5C40-B404-8002D286474E}"/>
                  </a:ext>
                </a:extLst>
              </p:cNvPr>
              <p:cNvCxnSpPr>
                <a:cxnSpLocks/>
              </p:cNvCxnSpPr>
              <p:nvPr/>
            </p:nvCxnSpPr>
            <p:spPr>
              <a:xfrm>
                <a:off x="10012861" y="385317"/>
                <a:ext cx="0" cy="5850383"/>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D989CBDE-7288-5542-BA3B-57A8F361135D}"/>
                  </a:ext>
                </a:extLst>
              </p:cNvPr>
              <p:cNvGrpSpPr/>
              <p:nvPr/>
            </p:nvGrpSpPr>
            <p:grpSpPr>
              <a:xfrm>
                <a:off x="10312400" y="1731957"/>
                <a:ext cx="1216929" cy="891077"/>
                <a:chOff x="5970509" y="1817335"/>
                <a:chExt cx="1216929" cy="810069"/>
              </a:xfrm>
            </p:grpSpPr>
            <p:sp>
              <p:nvSpPr>
                <p:cNvPr id="32" name="Rectangle 31">
                  <a:extLst>
                    <a:ext uri="{FF2B5EF4-FFF2-40B4-BE49-F238E27FC236}">
                      <a16:creationId xmlns:a16="http://schemas.microsoft.com/office/drawing/2014/main" id="{564618B9-50C3-384A-A5D3-AA0CE8C12E8F}"/>
                    </a:ext>
                  </a:extLst>
                </p:cNvPr>
                <p:cNvSpPr/>
                <p:nvPr/>
              </p:nvSpPr>
              <p:spPr>
                <a:xfrm rot="2254893">
                  <a:off x="6905105" y="2232974"/>
                  <a:ext cx="49605" cy="10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33" name="Rectangle 32">
                  <a:extLst>
                    <a:ext uri="{FF2B5EF4-FFF2-40B4-BE49-F238E27FC236}">
                      <a16:creationId xmlns:a16="http://schemas.microsoft.com/office/drawing/2014/main" id="{A65E4918-C3D2-9046-B52B-9F365A7EDF3D}"/>
                    </a:ext>
                  </a:extLst>
                </p:cNvPr>
                <p:cNvSpPr/>
                <p:nvPr/>
              </p:nvSpPr>
              <p:spPr>
                <a:xfrm rot="2254893" flipH="1">
                  <a:off x="6847244" y="2185330"/>
                  <a:ext cx="45719" cy="1000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34" name="Trapezoid 33">
                  <a:extLst>
                    <a:ext uri="{FF2B5EF4-FFF2-40B4-BE49-F238E27FC236}">
                      <a16:creationId xmlns:a16="http://schemas.microsoft.com/office/drawing/2014/main" id="{90EF302B-2943-D54F-A789-F6596F77B49D}"/>
                    </a:ext>
                  </a:extLst>
                </p:cNvPr>
                <p:cNvSpPr/>
                <p:nvPr/>
              </p:nvSpPr>
              <p:spPr>
                <a:xfrm rot="13340705" flipH="1">
                  <a:off x="6963718" y="2280522"/>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35" name="Straight Connector 34">
                  <a:extLst>
                    <a:ext uri="{FF2B5EF4-FFF2-40B4-BE49-F238E27FC236}">
                      <a16:creationId xmlns:a16="http://schemas.microsoft.com/office/drawing/2014/main" id="{7AB2AE03-F8AC-3F4A-B879-7DC84E9A087F}"/>
                    </a:ext>
                  </a:extLst>
                </p:cNvPr>
                <p:cNvCxnSpPr>
                  <a:cxnSpLocks/>
                </p:cNvCxnSpPr>
                <p:nvPr/>
              </p:nvCxnSpPr>
              <p:spPr>
                <a:xfrm flipH="1" flipV="1">
                  <a:off x="5970509" y="1817335"/>
                  <a:ext cx="835893" cy="38629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rapezoid 35">
                  <a:extLst>
                    <a:ext uri="{FF2B5EF4-FFF2-40B4-BE49-F238E27FC236}">
                      <a16:creationId xmlns:a16="http://schemas.microsoft.com/office/drawing/2014/main" id="{6C76FEAC-1B75-974B-846B-82F5F52F1B91}"/>
                    </a:ext>
                  </a:extLst>
                </p:cNvPr>
                <p:cNvSpPr/>
                <p:nvPr/>
              </p:nvSpPr>
              <p:spPr>
                <a:xfrm rot="12836234" flipH="1">
                  <a:off x="6770518" y="2139490"/>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37" name="Straight Connector 36">
                  <a:extLst>
                    <a:ext uri="{FF2B5EF4-FFF2-40B4-BE49-F238E27FC236}">
                      <a16:creationId xmlns:a16="http://schemas.microsoft.com/office/drawing/2014/main" id="{31920E73-B97B-EF4D-A8CC-D173E843D161}"/>
                    </a:ext>
                  </a:extLst>
                </p:cNvPr>
                <p:cNvCxnSpPr>
                  <a:cxnSpLocks/>
                </p:cNvCxnSpPr>
                <p:nvPr/>
              </p:nvCxnSpPr>
              <p:spPr>
                <a:xfrm flipH="1" flipV="1">
                  <a:off x="6803227" y="2198712"/>
                  <a:ext cx="190780" cy="134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D5264DC-2930-D841-A480-F4D542486D85}"/>
                    </a:ext>
                  </a:extLst>
                </p:cNvPr>
                <p:cNvCxnSpPr>
                  <a:cxnSpLocks/>
                </p:cNvCxnSpPr>
                <p:nvPr/>
              </p:nvCxnSpPr>
              <p:spPr>
                <a:xfrm flipH="1" flipV="1">
                  <a:off x="6996428" y="2334723"/>
                  <a:ext cx="191010" cy="292681"/>
                </a:xfrm>
                <a:prstGeom prst="line">
                  <a:avLst/>
                </a:prstGeom>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EE581962-EA7A-C54F-9A38-F93C7A8A3B9D}"/>
                  </a:ext>
                </a:extLst>
              </p:cNvPr>
              <p:cNvSpPr txBox="1"/>
              <p:nvPr/>
            </p:nvSpPr>
            <p:spPr>
              <a:xfrm rot="10800000" flipH="1">
                <a:off x="8524380" y="2766584"/>
                <a:ext cx="1281639" cy="970600"/>
              </a:xfrm>
              <a:prstGeom prst="rect">
                <a:avLst/>
              </a:prstGeom>
              <a:noFill/>
            </p:spPr>
            <p:txBody>
              <a:bodyPr wrap="square" rtlCol="0">
                <a:spAutoFit/>
              </a:bodyPr>
              <a:lstStyle/>
              <a:p>
                <a:pPr algn="ctr"/>
                <a:r>
                  <a:rPr lang="en-US" sz="1094" dirty="0"/>
                  <a:t>Magnified extraction </a:t>
                </a:r>
              </a:p>
              <a:p>
                <a:pPr algn="ctr"/>
                <a:r>
                  <a:rPr lang="en-US" sz="1094" dirty="0"/>
                  <a:t>orbit</a:t>
                </a:r>
              </a:p>
            </p:txBody>
          </p:sp>
        </p:grpSp>
        <p:grpSp>
          <p:nvGrpSpPr>
            <p:cNvPr id="39" name="Group 38">
              <a:extLst>
                <a:ext uri="{FF2B5EF4-FFF2-40B4-BE49-F238E27FC236}">
                  <a16:creationId xmlns:a16="http://schemas.microsoft.com/office/drawing/2014/main" id="{0D4DBCE2-AB85-5543-BD00-23C2BA601BA6}"/>
                </a:ext>
              </a:extLst>
            </p:cNvPr>
            <p:cNvGrpSpPr/>
            <p:nvPr/>
          </p:nvGrpSpPr>
          <p:grpSpPr>
            <a:xfrm rot="10800000" flipH="1">
              <a:off x="970328" y="1299021"/>
              <a:ext cx="2456626" cy="4160859"/>
              <a:chOff x="97674" y="138349"/>
              <a:chExt cx="3439276" cy="5825203"/>
            </a:xfrm>
          </p:grpSpPr>
          <p:pic>
            <p:nvPicPr>
              <p:cNvPr id="40" name="Picture 39" descr="Shape&#10;&#10;Description automatically generated">
                <a:extLst>
                  <a:ext uri="{FF2B5EF4-FFF2-40B4-BE49-F238E27FC236}">
                    <a16:creationId xmlns:a16="http://schemas.microsoft.com/office/drawing/2014/main" id="{E953F17C-036C-8249-8441-E2E91E005CEC}"/>
                  </a:ext>
                </a:extLst>
              </p:cNvPr>
              <p:cNvPicPr preferRelativeResize="0">
                <a:picLocks/>
              </p:cNvPicPr>
              <p:nvPr/>
            </p:nvPicPr>
            <p:blipFill>
              <a:blip r:embed="rId8">
                <a:alphaModFix/>
                <a:extLst>
                  <a:ext uri="{BEBA8EAE-BF5A-486C-A8C5-ECC9F3942E4B}">
                    <a14:imgProps xmlns:a14="http://schemas.microsoft.com/office/drawing/2010/main">
                      <a14:imgLayer r:embed="rId9">
                        <a14:imgEffect>
                          <a14:sharpenSoften amount="100000"/>
                        </a14:imgEffect>
                        <a14:imgEffect>
                          <a14:brightnessContrast contrast="9000"/>
                        </a14:imgEffect>
                      </a14:imgLayer>
                    </a14:imgProps>
                  </a:ext>
                </a:extLst>
              </a:blip>
              <a:stretch>
                <a:fillRect/>
              </a:stretch>
            </p:blipFill>
            <p:spPr>
              <a:xfrm>
                <a:off x="97674" y="385317"/>
                <a:ext cx="3439276" cy="5559552"/>
              </a:xfrm>
              <a:prstGeom prst="rect">
                <a:avLst/>
              </a:prstGeom>
            </p:spPr>
          </p:pic>
          <p:sp>
            <p:nvSpPr>
              <p:cNvPr id="41" name="TextBox 40">
                <a:extLst>
                  <a:ext uri="{FF2B5EF4-FFF2-40B4-BE49-F238E27FC236}">
                    <a16:creationId xmlns:a16="http://schemas.microsoft.com/office/drawing/2014/main" id="{EB199B5C-AA3D-954E-B5EB-4F65809B1DE8}"/>
                  </a:ext>
                </a:extLst>
              </p:cNvPr>
              <p:cNvSpPr txBox="1"/>
              <p:nvPr/>
            </p:nvSpPr>
            <p:spPr>
              <a:xfrm>
                <a:off x="1500943" y="3044884"/>
                <a:ext cx="806119" cy="364997"/>
              </a:xfrm>
              <a:prstGeom prst="rect">
                <a:avLst/>
              </a:prstGeom>
              <a:noFill/>
            </p:spPr>
            <p:txBody>
              <a:bodyPr wrap="none" rtlCol="0">
                <a:spAutoFit/>
              </a:bodyPr>
              <a:lstStyle/>
              <a:p>
                <a:r>
                  <a:rPr lang="en-US" sz="1094" dirty="0"/>
                  <a:t>5.68 m</a:t>
                </a:r>
              </a:p>
            </p:txBody>
          </p:sp>
          <p:pic>
            <p:nvPicPr>
              <p:cNvPr id="42" name="Picture 41" descr="A picture containing transport, crane&#10;&#10;Description automatically generated">
                <a:extLst>
                  <a:ext uri="{FF2B5EF4-FFF2-40B4-BE49-F238E27FC236}">
                    <a16:creationId xmlns:a16="http://schemas.microsoft.com/office/drawing/2014/main" id="{8B87727F-A9C4-F240-83C7-F1454F952012}"/>
                  </a:ext>
                </a:extLst>
              </p:cNvPr>
              <p:cNvPicPr>
                <a:picLocks noChangeAspect="1"/>
              </p:cNvPicPr>
              <p:nvPr/>
            </p:nvPicPr>
            <p:blipFill>
              <a:blip r:embed="rId3">
                <a:alphaModFix/>
              </a:blip>
              <a:stretch>
                <a:fillRect/>
              </a:stretch>
            </p:blipFill>
            <p:spPr>
              <a:xfrm rot="12539608" flipH="1">
                <a:off x="1034073" y="2461349"/>
                <a:ext cx="261253" cy="522505"/>
              </a:xfrm>
              <a:prstGeom prst="rect">
                <a:avLst/>
              </a:prstGeom>
            </p:spPr>
          </p:pic>
          <p:pic>
            <p:nvPicPr>
              <p:cNvPr id="43" name="Picture 42" descr="Diagram, engineering drawing&#10;&#10;Description automatically generated">
                <a:extLst>
                  <a:ext uri="{FF2B5EF4-FFF2-40B4-BE49-F238E27FC236}">
                    <a16:creationId xmlns:a16="http://schemas.microsoft.com/office/drawing/2014/main" id="{2AC65DF9-4BD6-B942-AB45-79516FCC34FA}"/>
                  </a:ext>
                </a:extLst>
              </p:cNvPr>
              <p:cNvPicPr>
                <a:picLocks noChangeAspect="1"/>
              </p:cNvPicPr>
              <p:nvPr/>
            </p:nvPicPr>
            <p:blipFill>
              <a:blip r:embed="rId4">
                <a:alphaModFix/>
              </a:blip>
              <a:stretch>
                <a:fillRect/>
              </a:stretch>
            </p:blipFill>
            <p:spPr>
              <a:xfrm rot="12526497" flipH="1">
                <a:off x="1049991" y="1119791"/>
                <a:ext cx="1491420" cy="1701973"/>
              </a:xfrm>
              <a:prstGeom prst="rect">
                <a:avLst/>
              </a:prstGeom>
            </p:spPr>
          </p:pic>
          <p:pic>
            <p:nvPicPr>
              <p:cNvPr id="44" name="Picture 43">
                <a:extLst>
                  <a:ext uri="{FF2B5EF4-FFF2-40B4-BE49-F238E27FC236}">
                    <a16:creationId xmlns:a16="http://schemas.microsoft.com/office/drawing/2014/main" id="{9EA4E382-6A3D-564E-AFA4-738AF12F66E5}"/>
                  </a:ext>
                </a:extLst>
              </p:cNvPr>
              <p:cNvPicPr>
                <a:picLocks noChangeAspect="1"/>
              </p:cNvPicPr>
              <p:nvPr/>
            </p:nvPicPr>
            <p:blipFill>
              <a:blip r:embed="rId5">
                <a:alphaModFix/>
              </a:blip>
              <a:stretch>
                <a:fillRect/>
              </a:stretch>
            </p:blipFill>
            <p:spPr>
              <a:xfrm rot="12482802" flipH="1">
                <a:off x="2520172" y="1830370"/>
                <a:ext cx="392021" cy="501211"/>
              </a:xfrm>
              <a:prstGeom prst="rect">
                <a:avLst/>
              </a:prstGeom>
            </p:spPr>
          </p:pic>
          <p:cxnSp>
            <p:nvCxnSpPr>
              <p:cNvPr id="45" name="Straight Connector 44">
                <a:extLst>
                  <a:ext uri="{FF2B5EF4-FFF2-40B4-BE49-F238E27FC236}">
                    <a16:creationId xmlns:a16="http://schemas.microsoft.com/office/drawing/2014/main" id="{3FF7443A-B023-D240-AA4C-FAC91B249C9B}"/>
                  </a:ext>
                </a:extLst>
              </p:cNvPr>
              <p:cNvCxnSpPr>
                <a:cxnSpLocks/>
              </p:cNvCxnSpPr>
              <p:nvPr/>
            </p:nvCxnSpPr>
            <p:spPr>
              <a:xfrm flipH="1">
                <a:off x="1814351" y="138349"/>
                <a:ext cx="0" cy="5825203"/>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A23CAFE-E50C-0947-8F9F-7EEF83DF98AA}"/>
                  </a:ext>
                </a:extLst>
              </p:cNvPr>
              <p:cNvCxnSpPr>
                <a:cxnSpLocks/>
              </p:cNvCxnSpPr>
              <p:nvPr/>
            </p:nvCxnSpPr>
            <p:spPr>
              <a:xfrm>
                <a:off x="290350" y="3538660"/>
                <a:ext cx="3048000" cy="0"/>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8A628F2-DE64-C84E-BC14-1582886DB854}"/>
                  </a:ext>
                </a:extLst>
              </p:cNvPr>
              <p:cNvCxnSpPr>
                <a:cxnSpLocks/>
              </p:cNvCxnSpPr>
              <p:nvPr/>
            </p:nvCxnSpPr>
            <p:spPr>
              <a:xfrm>
                <a:off x="2512806" y="1835150"/>
                <a:ext cx="0" cy="1282118"/>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CC170EC-3CC0-CA47-874E-421FAA764D55}"/>
                  </a:ext>
                </a:extLst>
              </p:cNvPr>
              <p:cNvCxnSpPr>
                <a:cxnSpLocks/>
              </p:cNvCxnSpPr>
              <p:nvPr/>
            </p:nvCxnSpPr>
            <p:spPr>
              <a:xfrm>
                <a:off x="1118981" y="1768832"/>
                <a:ext cx="0" cy="1282118"/>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CFF4EAA5-2C0E-F344-BB39-F23E6AA99CFE}"/>
                  </a:ext>
                </a:extLst>
              </p:cNvPr>
              <p:cNvGrpSpPr/>
              <p:nvPr/>
            </p:nvGrpSpPr>
            <p:grpSpPr>
              <a:xfrm>
                <a:off x="2084146" y="1742811"/>
                <a:ext cx="1238559" cy="827071"/>
                <a:chOff x="5942617" y="1788586"/>
                <a:chExt cx="1238559" cy="751886"/>
              </a:xfrm>
            </p:grpSpPr>
            <p:sp>
              <p:nvSpPr>
                <p:cNvPr id="54" name="Rectangle 53">
                  <a:extLst>
                    <a:ext uri="{FF2B5EF4-FFF2-40B4-BE49-F238E27FC236}">
                      <a16:creationId xmlns:a16="http://schemas.microsoft.com/office/drawing/2014/main" id="{32AACE43-3918-834D-A812-F64836CAAF8D}"/>
                    </a:ext>
                  </a:extLst>
                </p:cNvPr>
                <p:cNvSpPr/>
                <p:nvPr/>
              </p:nvSpPr>
              <p:spPr>
                <a:xfrm rot="2254893">
                  <a:off x="6905105" y="2232974"/>
                  <a:ext cx="49605" cy="10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5" name="Rectangle 54">
                  <a:extLst>
                    <a:ext uri="{FF2B5EF4-FFF2-40B4-BE49-F238E27FC236}">
                      <a16:creationId xmlns:a16="http://schemas.microsoft.com/office/drawing/2014/main" id="{2FECF81B-51EF-E04C-823D-CC76708209FD}"/>
                    </a:ext>
                  </a:extLst>
                </p:cNvPr>
                <p:cNvSpPr/>
                <p:nvPr/>
              </p:nvSpPr>
              <p:spPr>
                <a:xfrm rot="2254893" flipH="1">
                  <a:off x="6847244" y="2185330"/>
                  <a:ext cx="45719" cy="1000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6" name="Trapezoid 55">
                  <a:extLst>
                    <a:ext uri="{FF2B5EF4-FFF2-40B4-BE49-F238E27FC236}">
                      <a16:creationId xmlns:a16="http://schemas.microsoft.com/office/drawing/2014/main" id="{D3F359D0-D480-D040-AEBA-B00AD8D40F7C}"/>
                    </a:ext>
                  </a:extLst>
                </p:cNvPr>
                <p:cNvSpPr/>
                <p:nvPr/>
              </p:nvSpPr>
              <p:spPr>
                <a:xfrm rot="13340705" flipH="1">
                  <a:off x="6963718" y="2280522"/>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57" name="Straight Connector 56">
                  <a:extLst>
                    <a:ext uri="{FF2B5EF4-FFF2-40B4-BE49-F238E27FC236}">
                      <a16:creationId xmlns:a16="http://schemas.microsoft.com/office/drawing/2014/main" id="{8F0C7460-974E-CB4A-A20A-4B30A59B0012}"/>
                    </a:ext>
                  </a:extLst>
                </p:cNvPr>
                <p:cNvCxnSpPr>
                  <a:cxnSpLocks/>
                </p:cNvCxnSpPr>
                <p:nvPr/>
              </p:nvCxnSpPr>
              <p:spPr>
                <a:xfrm flipH="1" flipV="1">
                  <a:off x="5942617" y="1788586"/>
                  <a:ext cx="858123" cy="413420"/>
                </a:xfrm>
                <a:prstGeom prst="line">
                  <a:avLst/>
                </a:prstGeom>
              </p:spPr>
              <p:style>
                <a:lnRef idx="1">
                  <a:schemeClr val="accent1"/>
                </a:lnRef>
                <a:fillRef idx="0">
                  <a:schemeClr val="accent1"/>
                </a:fillRef>
                <a:effectRef idx="0">
                  <a:schemeClr val="accent1"/>
                </a:effectRef>
                <a:fontRef idx="minor">
                  <a:schemeClr val="tx1"/>
                </a:fontRef>
              </p:style>
            </p:cxnSp>
            <p:sp>
              <p:nvSpPr>
                <p:cNvPr id="58" name="Trapezoid 57">
                  <a:extLst>
                    <a:ext uri="{FF2B5EF4-FFF2-40B4-BE49-F238E27FC236}">
                      <a16:creationId xmlns:a16="http://schemas.microsoft.com/office/drawing/2014/main" id="{87D17592-719B-7245-9A22-17D1557C21C4}"/>
                    </a:ext>
                  </a:extLst>
                </p:cNvPr>
                <p:cNvSpPr/>
                <p:nvPr/>
              </p:nvSpPr>
              <p:spPr>
                <a:xfrm rot="12836234" flipH="1">
                  <a:off x="6770518" y="2139490"/>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59" name="Straight Connector 58">
                  <a:extLst>
                    <a:ext uri="{FF2B5EF4-FFF2-40B4-BE49-F238E27FC236}">
                      <a16:creationId xmlns:a16="http://schemas.microsoft.com/office/drawing/2014/main" id="{9572792C-BF94-1D46-B003-1DB6EDE7C549}"/>
                    </a:ext>
                  </a:extLst>
                </p:cNvPr>
                <p:cNvCxnSpPr>
                  <a:cxnSpLocks/>
                </p:cNvCxnSpPr>
                <p:nvPr/>
              </p:nvCxnSpPr>
              <p:spPr>
                <a:xfrm flipH="1" flipV="1">
                  <a:off x="6803227" y="2198712"/>
                  <a:ext cx="190780" cy="134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F75275-6E5B-9445-984C-2EEE74C11B95}"/>
                    </a:ext>
                  </a:extLst>
                </p:cNvPr>
                <p:cNvCxnSpPr>
                  <a:cxnSpLocks/>
                </p:cNvCxnSpPr>
                <p:nvPr/>
              </p:nvCxnSpPr>
              <p:spPr>
                <a:xfrm flipH="1" flipV="1">
                  <a:off x="6996428" y="2334723"/>
                  <a:ext cx="184748" cy="205749"/>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7EE55CD1-BD77-3E41-9CED-A3875DF25B65}"/>
                  </a:ext>
                </a:extLst>
              </p:cNvPr>
              <p:cNvSpPr txBox="1"/>
              <p:nvPr/>
            </p:nvSpPr>
            <p:spPr>
              <a:xfrm rot="10800000">
                <a:off x="825939" y="4700289"/>
                <a:ext cx="1875916" cy="600729"/>
              </a:xfrm>
              <a:prstGeom prst="rect">
                <a:avLst/>
              </a:prstGeom>
              <a:noFill/>
            </p:spPr>
            <p:txBody>
              <a:bodyPr wrap="square" rtlCol="0">
                <a:spAutoFit/>
              </a:bodyPr>
              <a:lstStyle/>
              <a:p>
                <a:pPr algn="ctr"/>
                <a:r>
                  <a:rPr lang="en-US" sz="1094" dirty="0">
                    <a:solidFill>
                      <a:srgbClr val="002060"/>
                    </a:solidFill>
                  </a:rPr>
                  <a:t>Protons’ orbit at </a:t>
                </a:r>
                <a:r>
                  <a:rPr lang="en-US" sz="1094" dirty="0">
                    <a:solidFill>
                      <a:srgbClr val="002060"/>
                    </a:solidFill>
                    <a:latin typeface="Symbol" pitchFamily="2" charset="2"/>
                  </a:rPr>
                  <a:t>d</a:t>
                </a:r>
                <a:r>
                  <a:rPr lang="en-US" sz="1094" dirty="0">
                    <a:solidFill>
                      <a:srgbClr val="002060"/>
                    </a:solidFill>
                  </a:rPr>
                  <a:t>p/p=+50%</a:t>
                </a:r>
              </a:p>
            </p:txBody>
          </p:sp>
          <p:sp>
            <p:nvSpPr>
              <p:cNvPr id="51" name="TextBox 50">
                <a:extLst>
                  <a:ext uri="{FF2B5EF4-FFF2-40B4-BE49-F238E27FC236}">
                    <a16:creationId xmlns:a16="http://schemas.microsoft.com/office/drawing/2014/main" id="{593D82FF-4BAB-0B41-BCC4-93D49CFE9089}"/>
                  </a:ext>
                </a:extLst>
              </p:cNvPr>
              <p:cNvSpPr txBox="1"/>
              <p:nvPr/>
            </p:nvSpPr>
            <p:spPr>
              <a:xfrm rot="10800000">
                <a:off x="1539650" y="2972999"/>
                <a:ext cx="707374" cy="364997"/>
              </a:xfrm>
              <a:prstGeom prst="rect">
                <a:avLst/>
              </a:prstGeom>
              <a:solidFill>
                <a:schemeClr val="bg1"/>
              </a:solidFill>
            </p:spPr>
            <p:txBody>
              <a:bodyPr wrap="none" rtlCol="0">
                <a:spAutoFit/>
              </a:bodyPr>
              <a:lstStyle/>
              <a:p>
                <a:r>
                  <a:rPr lang="en-US" sz="1094" dirty="0"/>
                  <a:t>2.7 m</a:t>
                </a:r>
              </a:p>
            </p:txBody>
          </p:sp>
          <p:cxnSp>
            <p:nvCxnSpPr>
              <p:cNvPr id="52" name="Straight Arrow Connector 51">
                <a:extLst>
                  <a:ext uri="{FF2B5EF4-FFF2-40B4-BE49-F238E27FC236}">
                    <a16:creationId xmlns:a16="http://schemas.microsoft.com/office/drawing/2014/main" id="{9989A49B-4F08-C844-BDB5-4402FD546D44}"/>
                  </a:ext>
                </a:extLst>
              </p:cNvPr>
              <p:cNvCxnSpPr>
                <a:cxnSpLocks/>
              </p:cNvCxnSpPr>
              <p:nvPr/>
            </p:nvCxnSpPr>
            <p:spPr>
              <a:xfrm>
                <a:off x="1118981" y="3027026"/>
                <a:ext cx="1415321" cy="0"/>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370C67F-3DED-DD46-A902-D3CD144BECC6}"/>
                  </a:ext>
                </a:extLst>
              </p:cNvPr>
              <p:cNvSpPr txBox="1"/>
              <p:nvPr/>
            </p:nvSpPr>
            <p:spPr>
              <a:xfrm rot="10800000">
                <a:off x="904214" y="870245"/>
                <a:ext cx="1692579" cy="364997"/>
              </a:xfrm>
              <a:prstGeom prst="rect">
                <a:avLst/>
              </a:prstGeom>
              <a:noFill/>
            </p:spPr>
            <p:txBody>
              <a:bodyPr wrap="none" rtlCol="0">
                <a:spAutoFit/>
              </a:bodyPr>
              <a:lstStyle/>
              <a:p>
                <a:r>
                  <a:rPr lang="en-US" sz="1094" dirty="0"/>
                  <a:t>Cyclotron 30 MeV</a:t>
                </a:r>
              </a:p>
            </p:txBody>
          </p:sp>
        </p:grpSp>
      </p:grpSp>
      <p:sp>
        <p:nvSpPr>
          <p:cNvPr id="61" name="TextBox 60">
            <a:extLst>
              <a:ext uri="{FF2B5EF4-FFF2-40B4-BE49-F238E27FC236}">
                <a16:creationId xmlns:a16="http://schemas.microsoft.com/office/drawing/2014/main" id="{7F9E5F64-BFD8-E548-A651-B5D3A80F21C3}"/>
              </a:ext>
            </a:extLst>
          </p:cNvPr>
          <p:cNvSpPr txBox="1"/>
          <p:nvPr/>
        </p:nvSpPr>
        <p:spPr>
          <a:xfrm>
            <a:off x="3548595" y="2302684"/>
            <a:ext cx="603050" cy="369332"/>
          </a:xfrm>
          <a:prstGeom prst="rect">
            <a:avLst/>
          </a:prstGeom>
          <a:noFill/>
        </p:spPr>
        <p:txBody>
          <a:bodyPr wrap="none" rtlCol="0">
            <a:spAutoFit/>
          </a:bodyPr>
          <a:lstStyle/>
          <a:p>
            <a:r>
              <a:rPr lang="en-US" dirty="0"/>
              <a:t>RF-1</a:t>
            </a:r>
          </a:p>
        </p:txBody>
      </p:sp>
      <p:sp>
        <p:nvSpPr>
          <p:cNvPr id="62" name="TextBox 61">
            <a:extLst>
              <a:ext uri="{FF2B5EF4-FFF2-40B4-BE49-F238E27FC236}">
                <a16:creationId xmlns:a16="http://schemas.microsoft.com/office/drawing/2014/main" id="{91F30373-5A50-C746-A9C0-7F7F33046F2C}"/>
              </a:ext>
            </a:extLst>
          </p:cNvPr>
          <p:cNvSpPr txBox="1"/>
          <p:nvPr/>
        </p:nvSpPr>
        <p:spPr>
          <a:xfrm>
            <a:off x="3516585" y="2817316"/>
            <a:ext cx="603050" cy="369332"/>
          </a:xfrm>
          <a:prstGeom prst="rect">
            <a:avLst/>
          </a:prstGeom>
          <a:noFill/>
        </p:spPr>
        <p:txBody>
          <a:bodyPr wrap="none" rtlCol="0">
            <a:spAutoFit/>
          </a:bodyPr>
          <a:lstStyle/>
          <a:p>
            <a:r>
              <a:rPr lang="en-US" dirty="0"/>
              <a:t>RF-2</a:t>
            </a:r>
          </a:p>
        </p:txBody>
      </p:sp>
      <p:sp>
        <p:nvSpPr>
          <p:cNvPr id="63" name="TextBox 62">
            <a:extLst>
              <a:ext uri="{FF2B5EF4-FFF2-40B4-BE49-F238E27FC236}">
                <a16:creationId xmlns:a16="http://schemas.microsoft.com/office/drawing/2014/main" id="{A4620D66-2250-9D45-8CC9-FE5A26AE8486}"/>
              </a:ext>
            </a:extLst>
          </p:cNvPr>
          <p:cNvSpPr txBox="1"/>
          <p:nvPr/>
        </p:nvSpPr>
        <p:spPr>
          <a:xfrm>
            <a:off x="3514119" y="3311817"/>
            <a:ext cx="603050" cy="369332"/>
          </a:xfrm>
          <a:prstGeom prst="rect">
            <a:avLst/>
          </a:prstGeom>
          <a:noFill/>
        </p:spPr>
        <p:txBody>
          <a:bodyPr wrap="none" rtlCol="0">
            <a:spAutoFit/>
          </a:bodyPr>
          <a:lstStyle/>
          <a:p>
            <a:r>
              <a:rPr lang="en-US" dirty="0"/>
              <a:t>RF-3</a:t>
            </a:r>
          </a:p>
        </p:txBody>
      </p:sp>
    </p:spTree>
    <p:extLst>
      <p:ext uri="{BB962C8B-B14F-4D97-AF65-F5344CB8AC3E}">
        <p14:creationId xmlns:p14="http://schemas.microsoft.com/office/powerpoint/2010/main" val="3206394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BDB0-3DD5-76E2-3EDF-29D0AC79CA81}"/>
              </a:ext>
            </a:extLst>
          </p:cNvPr>
          <p:cNvSpPr>
            <a:spLocks noGrp="1"/>
          </p:cNvSpPr>
          <p:nvPr>
            <p:ph type="title"/>
          </p:nvPr>
        </p:nvSpPr>
        <p:spPr>
          <a:xfrm>
            <a:off x="-11340" y="12145"/>
            <a:ext cx="9142733" cy="656029"/>
          </a:xfrm>
        </p:spPr>
        <p:txBody>
          <a:bodyPr>
            <a:normAutofit/>
          </a:bodyPr>
          <a:lstStyle/>
          <a:p>
            <a:r>
              <a:rPr lang="en-US" sz="2800" dirty="0">
                <a:solidFill>
                  <a:srgbClr val="002060"/>
                </a:solidFill>
              </a:rPr>
              <a:t>Synchrotron Beam Size Estimates from the 10 MeV cyclotron</a:t>
            </a:r>
          </a:p>
        </p:txBody>
      </p:sp>
      <p:sp>
        <p:nvSpPr>
          <p:cNvPr id="3" name="Content Placeholder 2">
            <a:extLst>
              <a:ext uri="{FF2B5EF4-FFF2-40B4-BE49-F238E27FC236}">
                <a16:creationId xmlns:a16="http://schemas.microsoft.com/office/drawing/2014/main" id="{224DFB64-C660-100B-7ACA-FE417829FD8E}"/>
              </a:ext>
            </a:extLst>
          </p:cNvPr>
          <p:cNvSpPr>
            <a:spLocks noGrp="1"/>
          </p:cNvSpPr>
          <p:nvPr>
            <p:ph idx="1"/>
          </p:nvPr>
        </p:nvSpPr>
        <p:spPr>
          <a:xfrm>
            <a:off x="12607" y="573889"/>
            <a:ext cx="8935634" cy="5318564"/>
          </a:xfrm>
        </p:spPr>
        <p:txBody>
          <a:bodyPr>
            <a:normAutofit/>
          </a:bodyPr>
          <a:lstStyle/>
          <a:p>
            <a:r>
              <a:rPr lang="en-US" sz="1800" dirty="0">
                <a:solidFill>
                  <a:srgbClr val="002060"/>
                </a:solidFill>
              </a:rPr>
              <a:t>Input beam is assumed to come from </a:t>
            </a:r>
          </a:p>
          <a:p>
            <a:r>
              <a:rPr lang="en-US" sz="1800" dirty="0">
                <a:solidFill>
                  <a:srgbClr val="002060"/>
                </a:solidFill>
              </a:rPr>
              <a:t>the 10 MeV cyclotron</a:t>
            </a:r>
          </a:p>
          <a:p>
            <a:r>
              <a:rPr lang="en-US" sz="1800" dirty="0">
                <a:solidFill>
                  <a:srgbClr val="002060"/>
                </a:solidFill>
              </a:rPr>
              <a:t>Measured emittance ~5 </a:t>
            </a:r>
            <a:r>
              <a:rPr lang="en-US" sz="1800" dirty="0">
                <a:solidFill>
                  <a:srgbClr val="002060"/>
                </a:solidFill>
                <a:latin typeface="Symbol" pitchFamily="2" charset="2"/>
              </a:rPr>
              <a:t>p</a:t>
            </a:r>
            <a:r>
              <a:rPr lang="en-US" sz="1800" dirty="0">
                <a:solidFill>
                  <a:srgbClr val="002060"/>
                </a:solidFill>
              </a:rPr>
              <a:t> mm mrad</a:t>
            </a:r>
          </a:p>
          <a:p>
            <a:pPr marL="457200" lvl="1" indent="0">
              <a:buNone/>
            </a:pPr>
            <a:endParaRPr lang="en-US" sz="1400" dirty="0">
              <a:solidFill>
                <a:srgbClr val="002060"/>
              </a:solidFill>
            </a:endParaRPr>
          </a:p>
        </p:txBody>
      </p:sp>
      <p:sp>
        <p:nvSpPr>
          <p:cNvPr id="4" name="Footer Placeholder 3">
            <a:extLst>
              <a:ext uri="{FF2B5EF4-FFF2-40B4-BE49-F238E27FC236}">
                <a16:creationId xmlns:a16="http://schemas.microsoft.com/office/drawing/2014/main" id="{8EA00BDF-F058-711C-69AD-3968783D8D3F}"/>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7C0BA677-A5A0-8756-D66B-358DB0E26E0A}"/>
              </a:ext>
            </a:extLst>
          </p:cNvPr>
          <p:cNvSpPr>
            <a:spLocks noGrp="1"/>
          </p:cNvSpPr>
          <p:nvPr>
            <p:ph type="sldNum" sz="quarter" idx="12"/>
          </p:nvPr>
        </p:nvSpPr>
        <p:spPr/>
        <p:txBody>
          <a:bodyPr/>
          <a:lstStyle/>
          <a:p>
            <a:fld id="{1FE97603-2A10-E648-8DE4-4D75A1570B14}" type="slidenum">
              <a:rPr lang="en-US" smtClean="0"/>
              <a:t>16</a:t>
            </a:fld>
            <a:endParaRPr lang="en-US" dirty="0"/>
          </a:p>
        </p:txBody>
      </p:sp>
      <p:pic>
        <p:nvPicPr>
          <p:cNvPr id="7" name="Picture 6">
            <a:extLst>
              <a:ext uri="{FF2B5EF4-FFF2-40B4-BE49-F238E27FC236}">
                <a16:creationId xmlns:a16="http://schemas.microsoft.com/office/drawing/2014/main" id="{1A87DA0D-CC4C-95D8-D0B1-EF70D8FEA347}"/>
              </a:ext>
            </a:extLst>
          </p:cNvPr>
          <p:cNvPicPr>
            <a:picLocks noChangeAspect="1"/>
          </p:cNvPicPr>
          <p:nvPr/>
        </p:nvPicPr>
        <p:blipFill>
          <a:blip r:embed="rId2"/>
          <a:stretch>
            <a:fillRect/>
          </a:stretch>
        </p:blipFill>
        <p:spPr>
          <a:xfrm>
            <a:off x="461267" y="1783530"/>
            <a:ext cx="2324100" cy="1816100"/>
          </a:xfrm>
          <a:prstGeom prst="rect">
            <a:avLst/>
          </a:prstGeom>
        </p:spPr>
      </p:pic>
      <p:sp>
        <p:nvSpPr>
          <p:cNvPr id="8" name="TextBox 7">
            <a:extLst>
              <a:ext uri="{FF2B5EF4-FFF2-40B4-BE49-F238E27FC236}">
                <a16:creationId xmlns:a16="http://schemas.microsoft.com/office/drawing/2014/main" id="{6523D886-A4A0-B805-5FBD-051C919F2AD2}"/>
              </a:ext>
            </a:extLst>
          </p:cNvPr>
          <p:cNvSpPr txBox="1"/>
          <p:nvPr/>
        </p:nvSpPr>
        <p:spPr>
          <a:xfrm>
            <a:off x="5560457" y="742716"/>
            <a:ext cx="1114408" cy="646331"/>
          </a:xfrm>
          <a:prstGeom prst="rect">
            <a:avLst/>
          </a:prstGeom>
          <a:noFill/>
        </p:spPr>
        <p:txBody>
          <a:bodyPr wrap="none" rtlCol="0">
            <a:spAutoFit/>
          </a:bodyPr>
          <a:lstStyle/>
          <a:p>
            <a:r>
              <a:rPr lang="en-US" dirty="0">
                <a:latin typeface="Symbol" pitchFamily="2" charset="2"/>
              </a:rPr>
              <a:t>b</a:t>
            </a:r>
            <a:r>
              <a:rPr lang="en-US" baseline="-25000" dirty="0"/>
              <a:t>x</a:t>
            </a:r>
            <a:r>
              <a:rPr lang="en-US" dirty="0">
                <a:latin typeface="Symbol" pitchFamily="2" charset="2"/>
              </a:rPr>
              <a:t>~</a:t>
            </a:r>
            <a:r>
              <a:rPr lang="en-US" dirty="0"/>
              <a:t> 0.4 m</a:t>
            </a:r>
          </a:p>
          <a:p>
            <a:r>
              <a:rPr lang="en-US" dirty="0">
                <a:latin typeface="Symbol" pitchFamily="2" charset="2"/>
              </a:rPr>
              <a:t>b</a:t>
            </a:r>
            <a:r>
              <a:rPr lang="en-US" baseline="-25000" dirty="0"/>
              <a:t>y</a:t>
            </a:r>
            <a:r>
              <a:rPr lang="en-US" dirty="0">
                <a:latin typeface="Symbol" pitchFamily="2" charset="2"/>
              </a:rPr>
              <a:t>~ 1 </a:t>
            </a:r>
            <a:r>
              <a:rPr lang="en-US" dirty="0"/>
              <a:t>m</a:t>
            </a:r>
          </a:p>
        </p:txBody>
      </p:sp>
      <p:sp>
        <p:nvSpPr>
          <p:cNvPr id="9" name="TextBox 8">
            <a:extLst>
              <a:ext uri="{FF2B5EF4-FFF2-40B4-BE49-F238E27FC236}">
                <a16:creationId xmlns:a16="http://schemas.microsoft.com/office/drawing/2014/main" id="{5D28F7C1-D6DC-62E0-400B-12317AF7B3C1}"/>
              </a:ext>
            </a:extLst>
          </p:cNvPr>
          <p:cNvSpPr txBox="1"/>
          <p:nvPr/>
        </p:nvSpPr>
        <p:spPr>
          <a:xfrm>
            <a:off x="5419293" y="1453961"/>
            <a:ext cx="3611310" cy="1200329"/>
          </a:xfrm>
          <a:prstGeom prst="rect">
            <a:avLst/>
          </a:prstGeom>
          <a:noFill/>
        </p:spPr>
        <p:txBody>
          <a:bodyPr wrap="none" rtlCol="0">
            <a:spAutoFit/>
          </a:bodyPr>
          <a:lstStyle/>
          <a:p>
            <a:r>
              <a:rPr lang="en-US" dirty="0"/>
              <a:t>At Injection kinetic energy is 10 MeV</a:t>
            </a:r>
          </a:p>
          <a:p>
            <a:pPr marL="285750" indent="-285750">
              <a:buFont typeface="Symbol" pitchFamily="2" charset="2"/>
              <a:buChar char="g"/>
            </a:pPr>
            <a:r>
              <a:rPr lang="en-US" i="1" dirty="0"/>
              <a:t>= 1.010657 </a:t>
            </a:r>
            <a:r>
              <a:rPr lang="en-US" i="1" dirty="0">
                <a:latin typeface="Symbol" pitchFamily="2" charset="2"/>
              </a:rPr>
              <a:t>gb</a:t>
            </a:r>
            <a:r>
              <a:rPr lang="en-US" i="1" dirty="0"/>
              <a:t>=0.14484</a:t>
            </a:r>
          </a:p>
          <a:p>
            <a:pPr marL="285750" indent="-285750">
              <a:buFont typeface="Symbol" pitchFamily="2" charset="2"/>
              <a:buChar char="g"/>
            </a:pPr>
            <a:endParaRPr lang="en-US" i="1" dirty="0"/>
          </a:p>
          <a:p>
            <a:r>
              <a:rPr lang="en-US" i="1" dirty="0">
                <a:latin typeface="Symbol" pitchFamily="2" charset="2"/>
              </a:rPr>
              <a:t>gb </a:t>
            </a:r>
            <a:r>
              <a:rPr lang="en-US" i="1" dirty="0"/>
              <a:t>= ⎷ </a:t>
            </a:r>
            <a:r>
              <a:rPr lang="en-US" i="1" dirty="0">
                <a:latin typeface="Symbol" pitchFamily="2" charset="2"/>
              </a:rPr>
              <a:t>g</a:t>
            </a:r>
            <a:r>
              <a:rPr lang="en-US" i="1" baseline="30000" dirty="0"/>
              <a:t>2</a:t>
            </a:r>
            <a:r>
              <a:rPr lang="en-US" i="1" dirty="0"/>
              <a:t>-1  /</a:t>
            </a:r>
            <a:r>
              <a:rPr lang="en-US" i="1" dirty="0">
                <a:latin typeface="Symbol" pitchFamily="2" charset="2"/>
              </a:rPr>
              <a:t>g</a:t>
            </a:r>
          </a:p>
        </p:txBody>
      </p:sp>
      <p:cxnSp>
        <p:nvCxnSpPr>
          <p:cNvPr id="11" name="Straight Connector 10">
            <a:extLst>
              <a:ext uri="{FF2B5EF4-FFF2-40B4-BE49-F238E27FC236}">
                <a16:creationId xmlns:a16="http://schemas.microsoft.com/office/drawing/2014/main" id="{BC95E1ED-7CB8-EE8F-FB5F-4240B1B8704C}"/>
              </a:ext>
            </a:extLst>
          </p:cNvPr>
          <p:cNvCxnSpPr/>
          <p:nvPr/>
        </p:nvCxnSpPr>
        <p:spPr>
          <a:xfrm>
            <a:off x="6148483" y="2249541"/>
            <a:ext cx="410967" cy="0"/>
          </a:xfrm>
          <a:prstGeom prst="line">
            <a:avLst/>
          </a:prstGeom>
          <a:ln w="1587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A06EE1C-AB24-8878-25DE-3127AF5072F2}"/>
              </a:ext>
            </a:extLst>
          </p:cNvPr>
          <p:cNvSpPr txBox="1"/>
          <p:nvPr/>
        </p:nvSpPr>
        <p:spPr>
          <a:xfrm>
            <a:off x="3225945" y="1738990"/>
            <a:ext cx="1507144" cy="369332"/>
          </a:xfrm>
          <a:prstGeom prst="rect">
            <a:avLst/>
          </a:prstGeom>
          <a:noFill/>
        </p:spPr>
        <p:txBody>
          <a:bodyPr wrap="none" rtlCol="0">
            <a:spAutoFit/>
          </a:bodyPr>
          <a:lstStyle/>
          <a:p>
            <a:r>
              <a:rPr lang="en-US" dirty="0">
                <a:latin typeface="Symbol" pitchFamily="2" charset="2"/>
              </a:rPr>
              <a:t>s</a:t>
            </a:r>
            <a:r>
              <a:rPr lang="en-US" baseline="-25000" dirty="0"/>
              <a:t>x</a:t>
            </a:r>
            <a:r>
              <a:rPr lang="en-US" dirty="0"/>
              <a:t> =1.517 mm</a:t>
            </a:r>
          </a:p>
        </p:txBody>
      </p:sp>
      <p:sp>
        <p:nvSpPr>
          <p:cNvPr id="13" name="Left Brace 12">
            <a:extLst>
              <a:ext uri="{FF2B5EF4-FFF2-40B4-BE49-F238E27FC236}">
                <a16:creationId xmlns:a16="http://schemas.microsoft.com/office/drawing/2014/main" id="{909CA443-D409-7D4D-DE92-F941A2305CA3}"/>
              </a:ext>
            </a:extLst>
          </p:cNvPr>
          <p:cNvSpPr/>
          <p:nvPr/>
        </p:nvSpPr>
        <p:spPr>
          <a:xfrm>
            <a:off x="2779693" y="1701657"/>
            <a:ext cx="339048" cy="1137863"/>
          </a:xfrm>
          <a:prstGeom prst="leftBrace">
            <a:avLst/>
          </a:prstGeom>
          <a:ln w="1587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9532FA68-CB5D-2C77-8E70-8CE9CFF6AEE8}"/>
              </a:ext>
            </a:extLst>
          </p:cNvPr>
          <p:cNvSpPr txBox="1"/>
          <p:nvPr/>
        </p:nvSpPr>
        <p:spPr>
          <a:xfrm>
            <a:off x="3225945" y="2470188"/>
            <a:ext cx="1545616" cy="369332"/>
          </a:xfrm>
          <a:prstGeom prst="rect">
            <a:avLst/>
          </a:prstGeom>
          <a:noFill/>
        </p:spPr>
        <p:txBody>
          <a:bodyPr wrap="none" rtlCol="0">
            <a:spAutoFit/>
          </a:bodyPr>
          <a:lstStyle/>
          <a:p>
            <a:r>
              <a:rPr lang="en-US" dirty="0">
                <a:latin typeface="Symbol" pitchFamily="2" charset="2"/>
              </a:rPr>
              <a:t>s</a:t>
            </a:r>
            <a:r>
              <a:rPr lang="en-US" baseline="-25000" dirty="0"/>
              <a:t>y</a:t>
            </a:r>
            <a:r>
              <a:rPr lang="en-US" dirty="0"/>
              <a:t> =2.398 mm</a:t>
            </a:r>
          </a:p>
        </p:txBody>
      </p:sp>
      <p:pic>
        <p:nvPicPr>
          <p:cNvPr id="17" name="Picture 16">
            <a:extLst>
              <a:ext uri="{FF2B5EF4-FFF2-40B4-BE49-F238E27FC236}">
                <a16:creationId xmlns:a16="http://schemas.microsoft.com/office/drawing/2014/main" id="{AEA86A8D-165B-41A2-D26C-6995361D10CA}"/>
              </a:ext>
            </a:extLst>
          </p:cNvPr>
          <p:cNvPicPr>
            <a:picLocks noChangeAspect="1"/>
          </p:cNvPicPr>
          <p:nvPr/>
        </p:nvPicPr>
        <p:blipFill>
          <a:blip r:embed="rId3"/>
          <a:stretch>
            <a:fillRect/>
          </a:stretch>
        </p:blipFill>
        <p:spPr>
          <a:xfrm>
            <a:off x="2332235" y="3058426"/>
            <a:ext cx="6240480" cy="3114504"/>
          </a:xfrm>
          <a:prstGeom prst="rect">
            <a:avLst/>
          </a:prstGeom>
        </p:spPr>
      </p:pic>
    </p:spTree>
    <p:extLst>
      <p:ext uri="{BB962C8B-B14F-4D97-AF65-F5344CB8AC3E}">
        <p14:creationId xmlns:p14="http://schemas.microsoft.com/office/powerpoint/2010/main" val="32682269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A7E5-8FF5-3890-42B4-523FAE7A9638}"/>
              </a:ext>
            </a:extLst>
          </p:cNvPr>
          <p:cNvSpPr>
            <a:spLocks noGrp="1"/>
          </p:cNvSpPr>
          <p:nvPr>
            <p:ph type="title"/>
          </p:nvPr>
        </p:nvSpPr>
        <p:spPr/>
        <p:txBody>
          <a:bodyPr/>
          <a:lstStyle/>
          <a:p>
            <a:r>
              <a:rPr lang="en-US" dirty="0">
                <a:solidFill>
                  <a:srgbClr val="002060"/>
                </a:solidFill>
              </a:rPr>
              <a:t>Time of flight dependence during acceleration</a:t>
            </a:r>
          </a:p>
        </p:txBody>
      </p:sp>
      <p:sp>
        <p:nvSpPr>
          <p:cNvPr id="4" name="Footer Placeholder 3">
            <a:extLst>
              <a:ext uri="{FF2B5EF4-FFF2-40B4-BE49-F238E27FC236}">
                <a16:creationId xmlns:a16="http://schemas.microsoft.com/office/drawing/2014/main" id="{3327EEC7-C2EB-4D1D-BFC0-D46A6D86E2A8}"/>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653F3354-BB91-D1C4-45C0-F22148C5080A}"/>
              </a:ext>
            </a:extLst>
          </p:cNvPr>
          <p:cNvSpPr>
            <a:spLocks noGrp="1"/>
          </p:cNvSpPr>
          <p:nvPr>
            <p:ph type="sldNum" sz="quarter" idx="12"/>
          </p:nvPr>
        </p:nvSpPr>
        <p:spPr/>
        <p:txBody>
          <a:bodyPr/>
          <a:lstStyle/>
          <a:p>
            <a:fld id="{1FE97603-2A10-E648-8DE4-4D75A1570B14}" type="slidenum">
              <a:rPr lang="en-US" smtClean="0"/>
              <a:t>17</a:t>
            </a:fld>
            <a:endParaRPr lang="en-US" dirty="0"/>
          </a:p>
        </p:txBody>
      </p:sp>
      <p:pic>
        <p:nvPicPr>
          <p:cNvPr id="6" name="Picture 5" descr="Chart, line chart&#10;&#10;Description automatically generated">
            <a:extLst>
              <a:ext uri="{FF2B5EF4-FFF2-40B4-BE49-F238E27FC236}">
                <a16:creationId xmlns:a16="http://schemas.microsoft.com/office/drawing/2014/main" id="{0006A5BF-A952-3B98-2145-F2BFF0D36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821" y="1027416"/>
            <a:ext cx="7561875" cy="4700915"/>
          </a:xfrm>
          <a:prstGeom prst="rect">
            <a:avLst/>
          </a:prstGeom>
        </p:spPr>
      </p:pic>
    </p:spTree>
    <p:extLst>
      <p:ext uri="{BB962C8B-B14F-4D97-AF65-F5344CB8AC3E}">
        <p14:creationId xmlns:p14="http://schemas.microsoft.com/office/powerpoint/2010/main" val="760790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BAE1-92B3-B947-9676-AC26FEB64097}"/>
              </a:ext>
            </a:extLst>
          </p:cNvPr>
          <p:cNvSpPr>
            <a:spLocks noGrp="1"/>
          </p:cNvSpPr>
          <p:nvPr>
            <p:ph type="title"/>
          </p:nvPr>
        </p:nvSpPr>
        <p:spPr/>
        <p:txBody>
          <a:bodyPr/>
          <a:lstStyle/>
          <a:p>
            <a:r>
              <a:rPr lang="en-US">
                <a:solidFill>
                  <a:srgbClr val="002060"/>
                </a:solidFill>
              </a:rPr>
              <a:t>Injection from </a:t>
            </a:r>
            <a:r>
              <a:rPr lang="en-US" dirty="0">
                <a:solidFill>
                  <a:srgbClr val="002060"/>
                </a:solidFill>
              </a:rPr>
              <a:t>CYCLOTRON to FFA </a:t>
            </a:r>
          </a:p>
        </p:txBody>
      </p:sp>
      <p:sp>
        <p:nvSpPr>
          <p:cNvPr id="4" name="Footer Placeholder 3">
            <a:extLst>
              <a:ext uri="{FF2B5EF4-FFF2-40B4-BE49-F238E27FC236}">
                <a16:creationId xmlns:a16="http://schemas.microsoft.com/office/drawing/2014/main" id="{0D11BAE7-B52C-B243-A17B-02FB90C6DE28}"/>
              </a:ext>
            </a:extLst>
          </p:cNvPr>
          <p:cNvSpPr>
            <a:spLocks noGrp="1"/>
          </p:cNvSpPr>
          <p:nvPr>
            <p:ph type="ftr" sz="quarter" idx="11"/>
          </p:nvPr>
        </p:nvSpPr>
        <p:spPr/>
        <p:txBody>
          <a:bodyPr/>
          <a:lstStyle/>
          <a:p>
            <a:r>
              <a:rPr lang="en-US" b="0">
                <a:solidFill>
                  <a:srgbClr val="002060"/>
                </a:solidFill>
              </a:rPr>
              <a:t>Dejan Trbojevic – FFA 2022 – Tuesday September 27, 2022</a:t>
            </a:r>
            <a:endParaRPr lang="en-US" b="0" dirty="0">
              <a:solidFill>
                <a:srgbClr val="002060"/>
              </a:solidFill>
            </a:endParaRPr>
          </a:p>
        </p:txBody>
      </p:sp>
      <p:sp>
        <p:nvSpPr>
          <p:cNvPr id="5" name="Slide Number Placeholder 4">
            <a:extLst>
              <a:ext uri="{FF2B5EF4-FFF2-40B4-BE49-F238E27FC236}">
                <a16:creationId xmlns:a16="http://schemas.microsoft.com/office/drawing/2014/main" id="{9333D992-A8C8-3B4E-9EEB-99BACD228D7D}"/>
              </a:ext>
            </a:extLst>
          </p:cNvPr>
          <p:cNvSpPr>
            <a:spLocks noGrp="1"/>
          </p:cNvSpPr>
          <p:nvPr>
            <p:ph type="sldNum" sz="quarter" idx="12"/>
          </p:nvPr>
        </p:nvSpPr>
        <p:spPr/>
        <p:txBody>
          <a:bodyPr/>
          <a:lstStyle/>
          <a:p>
            <a:fld id="{1FE97603-2A10-E648-8DE4-4D75A1570B14}" type="slidenum">
              <a:rPr lang="en-US" smtClean="0"/>
              <a:t>18</a:t>
            </a:fld>
            <a:endParaRPr lang="en-US" dirty="0"/>
          </a:p>
        </p:txBody>
      </p:sp>
      <p:grpSp>
        <p:nvGrpSpPr>
          <p:cNvPr id="6" name="Group 5">
            <a:extLst>
              <a:ext uri="{FF2B5EF4-FFF2-40B4-BE49-F238E27FC236}">
                <a16:creationId xmlns:a16="http://schemas.microsoft.com/office/drawing/2014/main" id="{4EA07D8C-BA20-8045-B7FE-0D188DD9F2D0}"/>
              </a:ext>
            </a:extLst>
          </p:cNvPr>
          <p:cNvGrpSpPr/>
          <p:nvPr/>
        </p:nvGrpSpPr>
        <p:grpSpPr>
          <a:xfrm>
            <a:off x="719191" y="863029"/>
            <a:ext cx="7662878" cy="4956201"/>
            <a:chOff x="1701102" y="1505723"/>
            <a:chExt cx="8071644" cy="5164824"/>
          </a:xfrm>
        </p:grpSpPr>
        <p:grpSp>
          <p:nvGrpSpPr>
            <p:cNvPr id="7" name="Group 6">
              <a:extLst>
                <a:ext uri="{FF2B5EF4-FFF2-40B4-BE49-F238E27FC236}">
                  <a16:creationId xmlns:a16="http://schemas.microsoft.com/office/drawing/2014/main" id="{734485FE-BFD0-704C-842C-2A83F8E49FEB}"/>
                </a:ext>
              </a:extLst>
            </p:cNvPr>
            <p:cNvGrpSpPr>
              <a:grpSpLocks noChangeAspect="1"/>
            </p:cNvGrpSpPr>
            <p:nvPr/>
          </p:nvGrpSpPr>
          <p:grpSpPr>
            <a:xfrm>
              <a:off x="1835899" y="4891151"/>
              <a:ext cx="2891617" cy="940453"/>
              <a:chOff x="493413" y="1733872"/>
              <a:chExt cx="4241056" cy="1379336"/>
            </a:xfrm>
          </p:grpSpPr>
          <p:grpSp>
            <p:nvGrpSpPr>
              <p:cNvPr id="277" name="Group 276">
                <a:extLst>
                  <a:ext uri="{FF2B5EF4-FFF2-40B4-BE49-F238E27FC236}">
                    <a16:creationId xmlns:a16="http://schemas.microsoft.com/office/drawing/2014/main" id="{8FD1760B-0F86-A344-A561-98A64A45D182}"/>
                  </a:ext>
                </a:extLst>
              </p:cNvPr>
              <p:cNvGrpSpPr>
                <a:grpSpLocks noChangeAspect="1"/>
              </p:cNvGrpSpPr>
              <p:nvPr/>
            </p:nvGrpSpPr>
            <p:grpSpPr>
              <a:xfrm>
                <a:off x="493413" y="1736243"/>
                <a:ext cx="2573741" cy="1376965"/>
                <a:chOff x="252437" y="4289849"/>
                <a:chExt cx="5615753" cy="1616164"/>
              </a:xfrm>
            </p:grpSpPr>
            <p:pic>
              <p:nvPicPr>
                <p:cNvPr id="282" name="Picture 281" descr="A picture containing object&#10;&#10;Description automatically generated">
                  <a:extLst>
                    <a:ext uri="{FF2B5EF4-FFF2-40B4-BE49-F238E27FC236}">
                      <a16:creationId xmlns:a16="http://schemas.microsoft.com/office/drawing/2014/main" id="{293B4FB7-DE1B-4B4B-8806-3194B2C6B12C}"/>
                    </a:ext>
                  </a:extLst>
                </p:cNvPr>
                <p:cNvPicPr>
                  <a:picLocks noChangeAspect="1"/>
                </p:cNvPicPr>
                <p:nvPr/>
              </p:nvPicPr>
              <p:blipFill>
                <a:blip r:embed="rId2"/>
                <a:stretch>
                  <a:fillRect/>
                </a:stretch>
              </p:blipFill>
              <p:spPr>
                <a:xfrm>
                  <a:off x="252437" y="4290068"/>
                  <a:ext cx="1984074" cy="1615945"/>
                </a:xfrm>
                <a:prstGeom prst="rect">
                  <a:avLst/>
                </a:prstGeom>
              </p:spPr>
            </p:pic>
            <p:pic>
              <p:nvPicPr>
                <p:cNvPr id="283" name="Picture 282" descr="A picture containing object&#10;&#10;Description automatically generated">
                  <a:extLst>
                    <a:ext uri="{FF2B5EF4-FFF2-40B4-BE49-F238E27FC236}">
                      <a16:creationId xmlns:a16="http://schemas.microsoft.com/office/drawing/2014/main" id="{230E43AB-0970-1341-A11C-A8B57511C305}"/>
                    </a:ext>
                  </a:extLst>
                </p:cNvPr>
                <p:cNvPicPr>
                  <a:picLocks noChangeAspect="1"/>
                </p:cNvPicPr>
                <p:nvPr/>
              </p:nvPicPr>
              <p:blipFill>
                <a:blip r:embed="rId2"/>
                <a:stretch>
                  <a:fillRect/>
                </a:stretch>
              </p:blipFill>
              <p:spPr>
                <a:xfrm>
                  <a:off x="2071428" y="4290068"/>
                  <a:ext cx="1984074" cy="1615945"/>
                </a:xfrm>
                <a:prstGeom prst="rect">
                  <a:avLst/>
                </a:prstGeom>
              </p:spPr>
            </p:pic>
            <p:pic>
              <p:nvPicPr>
                <p:cNvPr id="284" name="Picture 283" descr="A picture containing object&#10;&#10;Description automatically generated">
                  <a:extLst>
                    <a:ext uri="{FF2B5EF4-FFF2-40B4-BE49-F238E27FC236}">
                      <a16:creationId xmlns:a16="http://schemas.microsoft.com/office/drawing/2014/main" id="{572D2A93-35F9-1448-A7D9-249C50D88324}"/>
                    </a:ext>
                  </a:extLst>
                </p:cNvPr>
                <p:cNvPicPr>
                  <a:picLocks noChangeAspect="1"/>
                </p:cNvPicPr>
                <p:nvPr/>
              </p:nvPicPr>
              <p:blipFill>
                <a:blip r:embed="rId2"/>
                <a:stretch>
                  <a:fillRect/>
                </a:stretch>
              </p:blipFill>
              <p:spPr>
                <a:xfrm>
                  <a:off x="3884117" y="4289849"/>
                  <a:ext cx="1984073" cy="1615945"/>
                </a:xfrm>
                <a:prstGeom prst="rect">
                  <a:avLst/>
                </a:prstGeom>
              </p:spPr>
            </p:pic>
          </p:grpSp>
          <p:grpSp>
            <p:nvGrpSpPr>
              <p:cNvPr id="278" name="Group 277">
                <a:extLst>
                  <a:ext uri="{FF2B5EF4-FFF2-40B4-BE49-F238E27FC236}">
                    <a16:creationId xmlns:a16="http://schemas.microsoft.com/office/drawing/2014/main" id="{C7C11762-850D-1D46-8958-085D0A6A10C1}"/>
                  </a:ext>
                </a:extLst>
              </p:cNvPr>
              <p:cNvGrpSpPr>
                <a:grpSpLocks noChangeAspect="1"/>
              </p:cNvGrpSpPr>
              <p:nvPr/>
            </p:nvGrpSpPr>
            <p:grpSpPr>
              <a:xfrm>
                <a:off x="2991496" y="1733872"/>
                <a:ext cx="1742973" cy="1379335"/>
                <a:chOff x="252437" y="4287067"/>
                <a:chExt cx="3803065" cy="1618946"/>
              </a:xfrm>
            </p:grpSpPr>
            <p:pic>
              <p:nvPicPr>
                <p:cNvPr id="279" name="Picture 278" descr="A picture containing object&#10;&#10;Description automatically generated">
                  <a:extLst>
                    <a:ext uri="{FF2B5EF4-FFF2-40B4-BE49-F238E27FC236}">
                      <a16:creationId xmlns:a16="http://schemas.microsoft.com/office/drawing/2014/main" id="{ED585504-63FF-B548-BCF3-70880BB1089D}"/>
                    </a:ext>
                  </a:extLst>
                </p:cNvPr>
                <p:cNvPicPr>
                  <a:picLocks noChangeAspect="1"/>
                </p:cNvPicPr>
                <p:nvPr/>
              </p:nvPicPr>
              <p:blipFill>
                <a:blip r:embed="rId2"/>
                <a:stretch>
                  <a:fillRect/>
                </a:stretch>
              </p:blipFill>
              <p:spPr>
                <a:xfrm>
                  <a:off x="252437" y="4290068"/>
                  <a:ext cx="1984074" cy="1615945"/>
                </a:xfrm>
                <a:prstGeom prst="rect">
                  <a:avLst/>
                </a:prstGeom>
              </p:spPr>
            </p:pic>
            <p:pic>
              <p:nvPicPr>
                <p:cNvPr id="280" name="Picture 279" descr="A picture containing object&#10;&#10;Description automatically generated">
                  <a:extLst>
                    <a:ext uri="{FF2B5EF4-FFF2-40B4-BE49-F238E27FC236}">
                      <a16:creationId xmlns:a16="http://schemas.microsoft.com/office/drawing/2014/main" id="{C8FF4D0E-7A23-0B49-811B-16CA85B391DA}"/>
                    </a:ext>
                  </a:extLst>
                </p:cNvPr>
                <p:cNvPicPr>
                  <a:picLocks noChangeAspect="1"/>
                </p:cNvPicPr>
                <p:nvPr/>
              </p:nvPicPr>
              <p:blipFill>
                <a:blip r:embed="rId2"/>
                <a:stretch>
                  <a:fillRect/>
                </a:stretch>
              </p:blipFill>
              <p:spPr>
                <a:xfrm>
                  <a:off x="2071428" y="4290068"/>
                  <a:ext cx="1984074" cy="1615945"/>
                </a:xfrm>
                <a:prstGeom prst="rect">
                  <a:avLst/>
                </a:prstGeom>
              </p:spPr>
            </p:pic>
            <p:pic>
              <p:nvPicPr>
                <p:cNvPr id="281" name="Picture 280" descr="A picture containing object&#10;&#10;Description automatically generated">
                  <a:extLst>
                    <a:ext uri="{FF2B5EF4-FFF2-40B4-BE49-F238E27FC236}">
                      <a16:creationId xmlns:a16="http://schemas.microsoft.com/office/drawing/2014/main" id="{950FF5D3-4F48-2B4D-9608-41F1B772F071}"/>
                    </a:ext>
                  </a:extLst>
                </p:cNvPr>
                <p:cNvPicPr>
                  <a:picLocks noChangeAspect="1"/>
                </p:cNvPicPr>
                <p:nvPr/>
              </p:nvPicPr>
              <p:blipFill>
                <a:blip r:embed="rId2"/>
                <a:stretch>
                  <a:fillRect/>
                </a:stretch>
              </p:blipFill>
              <p:spPr>
                <a:xfrm>
                  <a:off x="2066211" y="4287067"/>
                  <a:ext cx="1984072" cy="1615946"/>
                </a:xfrm>
                <a:prstGeom prst="rect">
                  <a:avLst/>
                </a:prstGeom>
              </p:spPr>
            </p:pic>
          </p:grpSp>
        </p:grpSp>
        <p:grpSp>
          <p:nvGrpSpPr>
            <p:cNvPr id="8" name="Group 7">
              <a:extLst>
                <a:ext uri="{FF2B5EF4-FFF2-40B4-BE49-F238E27FC236}">
                  <a16:creationId xmlns:a16="http://schemas.microsoft.com/office/drawing/2014/main" id="{692D6DE4-2FAB-7A40-BE6B-D3E1A5B584D5}"/>
                </a:ext>
              </a:extLst>
            </p:cNvPr>
            <p:cNvGrpSpPr/>
            <p:nvPr/>
          </p:nvGrpSpPr>
          <p:grpSpPr>
            <a:xfrm>
              <a:off x="3885181" y="1939607"/>
              <a:ext cx="5093208" cy="869755"/>
              <a:chOff x="211844" y="1472642"/>
              <a:chExt cx="6094087" cy="869755"/>
            </a:xfrm>
          </p:grpSpPr>
          <p:grpSp>
            <p:nvGrpSpPr>
              <p:cNvPr id="236" name="Group 235">
                <a:extLst>
                  <a:ext uri="{FF2B5EF4-FFF2-40B4-BE49-F238E27FC236}">
                    <a16:creationId xmlns:a16="http://schemas.microsoft.com/office/drawing/2014/main" id="{9B1D7190-81B4-114E-86EC-E8AF2D5F8E56}"/>
                  </a:ext>
                </a:extLst>
              </p:cNvPr>
              <p:cNvGrpSpPr>
                <a:grpSpLocks/>
              </p:cNvGrpSpPr>
              <p:nvPr/>
            </p:nvGrpSpPr>
            <p:grpSpPr>
              <a:xfrm>
                <a:off x="211844" y="1563862"/>
                <a:ext cx="713232" cy="742154"/>
                <a:chOff x="2058011" y="2037538"/>
                <a:chExt cx="2788635" cy="731724"/>
              </a:xfrm>
            </p:grpSpPr>
            <p:pic>
              <p:nvPicPr>
                <p:cNvPr id="274" name="Picture 273" descr="Diagram&#10;&#10;Description automatically generated">
                  <a:extLst>
                    <a:ext uri="{FF2B5EF4-FFF2-40B4-BE49-F238E27FC236}">
                      <a16:creationId xmlns:a16="http://schemas.microsoft.com/office/drawing/2014/main" id="{74049B06-9687-7242-92F1-234B7D01DB54}"/>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70740" y="2037538"/>
                  <a:ext cx="1775090" cy="731724"/>
                </a:xfrm>
                <a:prstGeom prst="rect">
                  <a:avLst/>
                </a:prstGeom>
              </p:spPr>
            </p:pic>
            <p:pic>
              <p:nvPicPr>
                <p:cNvPr id="275" name="Picture 274" descr="Diagram&#10;&#10;Description automatically generated">
                  <a:extLst>
                    <a:ext uri="{FF2B5EF4-FFF2-40B4-BE49-F238E27FC236}">
                      <a16:creationId xmlns:a16="http://schemas.microsoft.com/office/drawing/2014/main" id="{6882CB97-8B82-2A43-A337-8DCB89F8C020}"/>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44048" y="2037538"/>
                  <a:ext cx="1784727" cy="731724"/>
                </a:xfrm>
                <a:prstGeom prst="rect">
                  <a:avLst/>
                </a:prstGeom>
              </p:spPr>
            </p:pic>
            <p:cxnSp>
              <p:nvCxnSpPr>
                <p:cNvPr id="276" name="Straight Connector 275">
                  <a:extLst>
                    <a:ext uri="{FF2B5EF4-FFF2-40B4-BE49-F238E27FC236}">
                      <a16:creationId xmlns:a16="http://schemas.microsoft.com/office/drawing/2014/main" id="{115E7FF8-9CB6-3B49-AB57-DDF52C1E41FC}"/>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356FB647-3003-0641-B894-E21C05367BDF}"/>
                  </a:ext>
                </a:extLst>
              </p:cNvPr>
              <p:cNvGrpSpPr>
                <a:grpSpLocks/>
              </p:cNvGrpSpPr>
              <p:nvPr/>
            </p:nvGrpSpPr>
            <p:grpSpPr>
              <a:xfrm>
                <a:off x="838994" y="1563862"/>
                <a:ext cx="713232" cy="742154"/>
                <a:chOff x="2058011" y="2037538"/>
                <a:chExt cx="2788635" cy="731724"/>
              </a:xfrm>
            </p:grpSpPr>
            <p:pic>
              <p:nvPicPr>
                <p:cNvPr id="271" name="Picture 270" descr="Diagram&#10;&#10;Description automatically generated">
                  <a:extLst>
                    <a:ext uri="{FF2B5EF4-FFF2-40B4-BE49-F238E27FC236}">
                      <a16:creationId xmlns:a16="http://schemas.microsoft.com/office/drawing/2014/main" id="{FFACCE04-3D85-F349-A16D-89A46345CC4C}"/>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70740" y="2037538"/>
                  <a:ext cx="1775091" cy="731724"/>
                </a:xfrm>
                <a:prstGeom prst="rect">
                  <a:avLst/>
                </a:prstGeom>
              </p:spPr>
            </p:pic>
            <p:pic>
              <p:nvPicPr>
                <p:cNvPr id="272" name="Picture 271" descr="Diagram&#10;&#10;Description automatically generated">
                  <a:extLst>
                    <a:ext uri="{FF2B5EF4-FFF2-40B4-BE49-F238E27FC236}">
                      <a16:creationId xmlns:a16="http://schemas.microsoft.com/office/drawing/2014/main" id="{D6AE2346-B3B1-3248-8397-F73F74E46336}"/>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14342" y="2037538"/>
                  <a:ext cx="1784727" cy="731724"/>
                </a:xfrm>
                <a:prstGeom prst="rect">
                  <a:avLst/>
                </a:prstGeom>
              </p:spPr>
            </p:pic>
            <p:cxnSp>
              <p:nvCxnSpPr>
                <p:cNvPr id="273" name="Straight Connector 272">
                  <a:extLst>
                    <a:ext uri="{FF2B5EF4-FFF2-40B4-BE49-F238E27FC236}">
                      <a16:creationId xmlns:a16="http://schemas.microsoft.com/office/drawing/2014/main" id="{B573870B-7286-AE46-92B3-09C012BD9400}"/>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41BF2E1E-4423-0849-84AE-31080C2D4306}"/>
                  </a:ext>
                </a:extLst>
              </p:cNvPr>
              <p:cNvGrpSpPr>
                <a:grpSpLocks/>
              </p:cNvGrpSpPr>
              <p:nvPr/>
            </p:nvGrpSpPr>
            <p:grpSpPr>
              <a:xfrm>
                <a:off x="1457046" y="1563862"/>
                <a:ext cx="713232" cy="742154"/>
                <a:chOff x="2058011" y="2037538"/>
                <a:chExt cx="2788635" cy="731724"/>
              </a:xfrm>
            </p:grpSpPr>
            <p:pic>
              <p:nvPicPr>
                <p:cNvPr id="268" name="Picture 267" descr="Diagram&#10;&#10;Description automatically generated">
                  <a:extLst>
                    <a:ext uri="{FF2B5EF4-FFF2-40B4-BE49-F238E27FC236}">
                      <a16:creationId xmlns:a16="http://schemas.microsoft.com/office/drawing/2014/main" id="{C317FEAD-0AED-194B-998A-892FC03733F4}"/>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70740" y="2037538"/>
                  <a:ext cx="1775090" cy="731724"/>
                </a:xfrm>
                <a:prstGeom prst="rect">
                  <a:avLst/>
                </a:prstGeom>
              </p:spPr>
            </p:pic>
            <p:pic>
              <p:nvPicPr>
                <p:cNvPr id="269" name="Picture 268" descr="Diagram&#10;&#10;Description automatically generated">
                  <a:extLst>
                    <a:ext uri="{FF2B5EF4-FFF2-40B4-BE49-F238E27FC236}">
                      <a16:creationId xmlns:a16="http://schemas.microsoft.com/office/drawing/2014/main" id="{0B54F8F2-9B2B-F14B-9EEC-147CC8253AE1}"/>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34154" y="2037538"/>
                  <a:ext cx="1784727" cy="731724"/>
                </a:xfrm>
                <a:prstGeom prst="rect">
                  <a:avLst/>
                </a:prstGeom>
              </p:spPr>
            </p:pic>
            <p:cxnSp>
              <p:nvCxnSpPr>
                <p:cNvPr id="270" name="Straight Connector 269">
                  <a:extLst>
                    <a:ext uri="{FF2B5EF4-FFF2-40B4-BE49-F238E27FC236}">
                      <a16:creationId xmlns:a16="http://schemas.microsoft.com/office/drawing/2014/main" id="{4C09FCD6-9059-E045-B1DD-88EE3B0E6B0D}"/>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9" name="Picture 238" descr="A picture containing object&#10;&#10;Description automatically generated">
                <a:extLst>
                  <a:ext uri="{FF2B5EF4-FFF2-40B4-BE49-F238E27FC236}">
                    <a16:creationId xmlns:a16="http://schemas.microsoft.com/office/drawing/2014/main" id="{3BFDB261-E273-6549-B891-B57418FD87AE}"/>
                  </a:ext>
                </a:extLst>
              </p:cNvPr>
              <p:cNvPicPr preferRelativeResize="0">
                <a:picLocks/>
              </p:cNvPicPr>
              <p:nvPr/>
            </p:nvPicPr>
            <p:blipFill>
              <a:blip r:embed="rId6">
                <a:extLst>
                  <a:ext uri="{BEBA8EAE-BF5A-486C-A8C5-ECC9F3942E4B}">
                    <a14:imgProps xmlns:a14="http://schemas.microsoft.com/office/drawing/2010/main">
                      <a14:imgLayer r:embed="rId7">
                        <a14:imgEffect>
                          <a14:sharpenSoften amount="80000"/>
                        </a14:imgEffect>
                        <a14:imgEffect>
                          <a14:brightnessContrast contrast="71000"/>
                        </a14:imgEffect>
                      </a14:imgLayer>
                    </a14:imgProps>
                  </a:ext>
                </a:extLst>
              </a:blip>
              <a:stretch>
                <a:fillRect/>
              </a:stretch>
            </p:blipFill>
            <p:spPr>
              <a:xfrm>
                <a:off x="2427681" y="1472642"/>
                <a:ext cx="3720504" cy="869755"/>
              </a:xfrm>
              <a:prstGeom prst="rect">
                <a:avLst/>
              </a:prstGeom>
            </p:spPr>
          </p:pic>
          <p:grpSp>
            <p:nvGrpSpPr>
              <p:cNvPr id="240" name="Group 239">
                <a:extLst>
                  <a:ext uri="{FF2B5EF4-FFF2-40B4-BE49-F238E27FC236}">
                    <a16:creationId xmlns:a16="http://schemas.microsoft.com/office/drawing/2014/main" id="{809EFEE4-ADD2-AD4D-B63A-94A5C8D06C4D}"/>
                  </a:ext>
                </a:extLst>
              </p:cNvPr>
              <p:cNvGrpSpPr>
                <a:grpSpLocks/>
              </p:cNvGrpSpPr>
              <p:nvPr/>
            </p:nvGrpSpPr>
            <p:grpSpPr>
              <a:xfrm>
                <a:off x="1972295" y="1563862"/>
                <a:ext cx="713232" cy="742154"/>
                <a:chOff x="2058011" y="2037538"/>
                <a:chExt cx="2788635" cy="731724"/>
              </a:xfrm>
            </p:grpSpPr>
            <p:pic>
              <p:nvPicPr>
                <p:cNvPr id="265" name="Picture 264" descr="Diagram&#10;&#10;Description automatically generated">
                  <a:extLst>
                    <a:ext uri="{FF2B5EF4-FFF2-40B4-BE49-F238E27FC236}">
                      <a16:creationId xmlns:a16="http://schemas.microsoft.com/office/drawing/2014/main" id="{275F0C81-925B-B741-B8A5-A9FED2A70800}"/>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50924" y="2037538"/>
                  <a:ext cx="1775091" cy="731724"/>
                </a:xfrm>
                <a:prstGeom prst="rect">
                  <a:avLst/>
                </a:prstGeom>
              </p:spPr>
            </p:pic>
            <p:pic>
              <p:nvPicPr>
                <p:cNvPr id="266" name="Picture 265" descr="Diagram&#10;&#10;Description automatically generated">
                  <a:extLst>
                    <a:ext uri="{FF2B5EF4-FFF2-40B4-BE49-F238E27FC236}">
                      <a16:creationId xmlns:a16="http://schemas.microsoft.com/office/drawing/2014/main" id="{E64BA3F3-814A-7443-9A5B-A0B2358380A1}"/>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14337" y="2037538"/>
                  <a:ext cx="1784727" cy="731724"/>
                </a:xfrm>
                <a:prstGeom prst="rect">
                  <a:avLst/>
                </a:prstGeom>
              </p:spPr>
            </p:pic>
            <p:cxnSp>
              <p:nvCxnSpPr>
                <p:cNvPr id="267" name="Straight Connector 266">
                  <a:extLst>
                    <a:ext uri="{FF2B5EF4-FFF2-40B4-BE49-F238E27FC236}">
                      <a16:creationId xmlns:a16="http://schemas.microsoft.com/office/drawing/2014/main" id="{88E44627-440D-AF48-B3FE-B1086260DFC4}"/>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B0159DC4-DD56-F448-B508-FEFC3237042A}"/>
                  </a:ext>
                </a:extLst>
              </p:cNvPr>
              <p:cNvGrpSpPr>
                <a:grpSpLocks/>
              </p:cNvGrpSpPr>
              <p:nvPr/>
            </p:nvGrpSpPr>
            <p:grpSpPr>
              <a:xfrm>
                <a:off x="2593832" y="1564410"/>
                <a:ext cx="713232" cy="742154"/>
                <a:chOff x="2058011" y="2037538"/>
                <a:chExt cx="2788635" cy="731724"/>
              </a:xfrm>
            </p:grpSpPr>
            <p:pic>
              <p:nvPicPr>
                <p:cNvPr id="262" name="Picture 261" descr="Diagram&#10;&#10;Description automatically generated">
                  <a:extLst>
                    <a:ext uri="{FF2B5EF4-FFF2-40B4-BE49-F238E27FC236}">
                      <a16:creationId xmlns:a16="http://schemas.microsoft.com/office/drawing/2014/main" id="{464E38E7-802F-734A-9731-9965B2CC4027}"/>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55886" y="2037538"/>
                  <a:ext cx="1775090" cy="731724"/>
                </a:xfrm>
                <a:prstGeom prst="rect">
                  <a:avLst/>
                </a:prstGeom>
              </p:spPr>
            </p:pic>
            <p:pic>
              <p:nvPicPr>
                <p:cNvPr id="263" name="Picture 262" descr="Diagram&#10;&#10;Description automatically generated">
                  <a:extLst>
                    <a:ext uri="{FF2B5EF4-FFF2-40B4-BE49-F238E27FC236}">
                      <a16:creationId xmlns:a16="http://schemas.microsoft.com/office/drawing/2014/main" id="{6C70414C-58B0-D945-9A67-72EA3D55040F}"/>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24231" y="2037538"/>
                  <a:ext cx="1784727" cy="731724"/>
                </a:xfrm>
                <a:prstGeom prst="rect">
                  <a:avLst/>
                </a:prstGeom>
              </p:spPr>
            </p:pic>
            <p:cxnSp>
              <p:nvCxnSpPr>
                <p:cNvPr id="264" name="Straight Connector 263">
                  <a:extLst>
                    <a:ext uri="{FF2B5EF4-FFF2-40B4-BE49-F238E27FC236}">
                      <a16:creationId xmlns:a16="http://schemas.microsoft.com/office/drawing/2014/main" id="{524B0441-008F-8043-B8B4-109E5DEE32D8}"/>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14DDCCFF-34A5-A642-8160-A6C3EC025D5D}"/>
                  </a:ext>
                </a:extLst>
              </p:cNvPr>
              <p:cNvGrpSpPr>
                <a:grpSpLocks/>
              </p:cNvGrpSpPr>
              <p:nvPr/>
            </p:nvGrpSpPr>
            <p:grpSpPr>
              <a:xfrm>
                <a:off x="3214785" y="1565587"/>
                <a:ext cx="713232" cy="742155"/>
                <a:chOff x="2058011" y="2037537"/>
                <a:chExt cx="2788635" cy="731725"/>
              </a:xfrm>
            </p:grpSpPr>
            <p:pic>
              <p:nvPicPr>
                <p:cNvPr id="259" name="Picture 258" descr="Diagram&#10;&#10;Description automatically generated">
                  <a:extLst>
                    <a:ext uri="{FF2B5EF4-FFF2-40B4-BE49-F238E27FC236}">
                      <a16:creationId xmlns:a16="http://schemas.microsoft.com/office/drawing/2014/main" id="{05B7942F-65A7-EF46-BE2E-C20C16055CCB}"/>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65775" y="2037538"/>
                  <a:ext cx="1775090" cy="731724"/>
                </a:xfrm>
                <a:prstGeom prst="rect">
                  <a:avLst/>
                </a:prstGeom>
              </p:spPr>
            </p:pic>
            <p:pic>
              <p:nvPicPr>
                <p:cNvPr id="260" name="Picture 259" descr="Diagram&#10;&#10;Description automatically generated">
                  <a:extLst>
                    <a:ext uri="{FF2B5EF4-FFF2-40B4-BE49-F238E27FC236}">
                      <a16:creationId xmlns:a16="http://schemas.microsoft.com/office/drawing/2014/main" id="{9D41C091-5FE2-9648-8C7A-726744B96F39}"/>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14342" y="2037537"/>
                  <a:ext cx="1784727" cy="731724"/>
                </a:xfrm>
                <a:prstGeom prst="rect">
                  <a:avLst/>
                </a:prstGeom>
              </p:spPr>
            </p:pic>
            <p:cxnSp>
              <p:nvCxnSpPr>
                <p:cNvPr id="261" name="Straight Connector 260">
                  <a:extLst>
                    <a:ext uri="{FF2B5EF4-FFF2-40B4-BE49-F238E27FC236}">
                      <a16:creationId xmlns:a16="http://schemas.microsoft.com/office/drawing/2014/main" id="{746D04BB-B1EB-F943-94A9-5A857EB12065}"/>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8D5D3C62-3CBD-BB4E-9062-CF81F2E6003A}"/>
                  </a:ext>
                </a:extLst>
              </p:cNvPr>
              <p:cNvGrpSpPr>
                <a:grpSpLocks/>
              </p:cNvGrpSpPr>
              <p:nvPr/>
            </p:nvGrpSpPr>
            <p:grpSpPr>
              <a:xfrm>
                <a:off x="3838914" y="1564407"/>
                <a:ext cx="713232" cy="742154"/>
                <a:chOff x="2058011" y="2037538"/>
                <a:chExt cx="2788635" cy="731724"/>
              </a:xfrm>
            </p:grpSpPr>
            <p:pic>
              <p:nvPicPr>
                <p:cNvPr id="256" name="Picture 255" descr="Diagram&#10;&#10;Description automatically generated">
                  <a:extLst>
                    <a:ext uri="{FF2B5EF4-FFF2-40B4-BE49-F238E27FC236}">
                      <a16:creationId xmlns:a16="http://schemas.microsoft.com/office/drawing/2014/main" id="{53982A3D-A66C-1B40-8F19-15F02E30B573}"/>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41032" y="2037538"/>
                  <a:ext cx="1775090" cy="731724"/>
                </a:xfrm>
                <a:prstGeom prst="rect">
                  <a:avLst/>
                </a:prstGeom>
              </p:spPr>
            </p:pic>
            <p:pic>
              <p:nvPicPr>
                <p:cNvPr id="257" name="Picture 256" descr="Diagram&#10;&#10;Description automatically generated">
                  <a:extLst>
                    <a:ext uri="{FF2B5EF4-FFF2-40B4-BE49-F238E27FC236}">
                      <a16:creationId xmlns:a16="http://schemas.microsoft.com/office/drawing/2014/main" id="{D8A956E9-0E7F-6E47-AD33-B460D6C54904}"/>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19352" y="2037538"/>
                  <a:ext cx="1784727" cy="731724"/>
                </a:xfrm>
                <a:prstGeom prst="rect">
                  <a:avLst/>
                </a:prstGeom>
              </p:spPr>
            </p:pic>
            <p:cxnSp>
              <p:nvCxnSpPr>
                <p:cNvPr id="258" name="Straight Connector 257">
                  <a:extLst>
                    <a:ext uri="{FF2B5EF4-FFF2-40B4-BE49-F238E27FC236}">
                      <a16:creationId xmlns:a16="http://schemas.microsoft.com/office/drawing/2014/main" id="{997AA08A-DC6B-4D43-B583-CB82D40D7DE4}"/>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3F31E616-DE5D-5B48-B7E5-2651993AB217}"/>
                  </a:ext>
                </a:extLst>
              </p:cNvPr>
              <p:cNvGrpSpPr>
                <a:grpSpLocks/>
              </p:cNvGrpSpPr>
              <p:nvPr/>
            </p:nvGrpSpPr>
            <p:grpSpPr>
              <a:xfrm>
                <a:off x="5592699" y="1564407"/>
                <a:ext cx="713232" cy="742154"/>
                <a:chOff x="2058011" y="2037538"/>
                <a:chExt cx="2788635" cy="731724"/>
              </a:xfrm>
            </p:grpSpPr>
            <p:pic>
              <p:nvPicPr>
                <p:cNvPr id="253" name="Picture 252" descr="Diagram&#10;&#10;Description automatically generated">
                  <a:extLst>
                    <a:ext uri="{FF2B5EF4-FFF2-40B4-BE49-F238E27FC236}">
                      <a16:creationId xmlns:a16="http://schemas.microsoft.com/office/drawing/2014/main" id="{4A187651-2DB6-664E-A647-1989EB9F77EB}"/>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58327" y="2037538"/>
                  <a:ext cx="1775091" cy="731724"/>
                </a:xfrm>
                <a:prstGeom prst="rect">
                  <a:avLst/>
                </a:prstGeom>
              </p:spPr>
            </p:pic>
            <p:pic>
              <p:nvPicPr>
                <p:cNvPr id="254" name="Picture 253" descr="Diagram&#10;&#10;Description automatically generated">
                  <a:extLst>
                    <a:ext uri="{FF2B5EF4-FFF2-40B4-BE49-F238E27FC236}">
                      <a16:creationId xmlns:a16="http://schemas.microsoft.com/office/drawing/2014/main" id="{41760C60-B5E0-B641-8636-70890F9E7D56}"/>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2999489" y="2037538"/>
                  <a:ext cx="1784727" cy="731724"/>
                </a:xfrm>
                <a:prstGeom prst="rect">
                  <a:avLst/>
                </a:prstGeom>
              </p:spPr>
            </p:pic>
            <p:cxnSp>
              <p:nvCxnSpPr>
                <p:cNvPr id="255" name="Straight Connector 254">
                  <a:extLst>
                    <a:ext uri="{FF2B5EF4-FFF2-40B4-BE49-F238E27FC236}">
                      <a16:creationId xmlns:a16="http://schemas.microsoft.com/office/drawing/2014/main" id="{AFF5D505-580F-244F-A9AE-4E168F967A11}"/>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53A83CFC-39FE-9641-9338-756F86FBCEB0}"/>
                  </a:ext>
                </a:extLst>
              </p:cNvPr>
              <p:cNvGrpSpPr>
                <a:grpSpLocks/>
              </p:cNvGrpSpPr>
              <p:nvPr/>
            </p:nvGrpSpPr>
            <p:grpSpPr>
              <a:xfrm>
                <a:off x="5077068" y="1565589"/>
                <a:ext cx="713232" cy="742154"/>
                <a:chOff x="2058011" y="2037538"/>
                <a:chExt cx="2788635" cy="731724"/>
              </a:xfrm>
            </p:grpSpPr>
            <p:pic>
              <p:nvPicPr>
                <p:cNvPr id="250" name="Picture 249" descr="Diagram&#10;&#10;Description automatically generated">
                  <a:extLst>
                    <a:ext uri="{FF2B5EF4-FFF2-40B4-BE49-F238E27FC236}">
                      <a16:creationId xmlns:a16="http://schemas.microsoft.com/office/drawing/2014/main" id="{7BE510B4-792F-9741-8F08-53725167F550}"/>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68302" y="2037538"/>
                  <a:ext cx="1775090" cy="731724"/>
                </a:xfrm>
                <a:prstGeom prst="rect">
                  <a:avLst/>
                </a:prstGeom>
              </p:spPr>
            </p:pic>
            <p:pic>
              <p:nvPicPr>
                <p:cNvPr id="251" name="Picture 250" descr="Diagram&#10;&#10;Description automatically generated">
                  <a:extLst>
                    <a:ext uri="{FF2B5EF4-FFF2-40B4-BE49-F238E27FC236}">
                      <a16:creationId xmlns:a16="http://schemas.microsoft.com/office/drawing/2014/main" id="{8CC8927B-1661-2C48-9222-B4BA9B159CFE}"/>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39169" y="2037538"/>
                  <a:ext cx="1784727" cy="731724"/>
                </a:xfrm>
                <a:prstGeom prst="rect">
                  <a:avLst/>
                </a:prstGeom>
              </p:spPr>
            </p:pic>
            <p:cxnSp>
              <p:nvCxnSpPr>
                <p:cNvPr id="252" name="Straight Connector 251">
                  <a:extLst>
                    <a:ext uri="{FF2B5EF4-FFF2-40B4-BE49-F238E27FC236}">
                      <a16:creationId xmlns:a16="http://schemas.microsoft.com/office/drawing/2014/main" id="{72D1A0A0-9977-3F41-A12F-28A5623C3EB6}"/>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DCEAD817-9F38-5442-831B-022CFD2FA909}"/>
                  </a:ext>
                </a:extLst>
              </p:cNvPr>
              <p:cNvGrpSpPr>
                <a:grpSpLocks/>
              </p:cNvGrpSpPr>
              <p:nvPr/>
            </p:nvGrpSpPr>
            <p:grpSpPr>
              <a:xfrm>
                <a:off x="4457900" y="1563862"/>
                <a:ext cx="713232" cy="742154"/>
                <a:chOff x="2058011" y="2037538"/>
                <a:chExt cx="2788635" cy="731724"/>
              </a:xfrm>
            </p:grpSpPr>
            <p:pic>
              <p:nvPicPr>
                <p:cNvPr id="247" name="Picture 246" descr="Diagram&#10;&#10;Description automatically generated">
                  <a:extLst>
                    <a:ext uri="{FF2B5EF4-FFF2-40B4-BE49-F238E27FC236}">
                      <a16:creationId xmlns:a16="http://schemas.microsoft.com/office/drawing/2014/main" id="{2FE034B2-632D-2140-B4C4-6F457A9577CA}"/>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85592" y="2037538"/>
                  <a:ext cx="1775090" cy="731724"/>
                </a:xfrm>
                <a:prstGeom prst="rect">
                  <a:avLst/>
                </a:prstGeom>
              </p:spPr>
            </p:pic>
            <p:pic>
              <p:nvPicPr>
                <p:cNvPr id="248" name="Picture 247" descr="Diagram&#10;&#10;Description automatically generated">
                  <a:extLst>
                    <a:ext uri="{FF2B5EF4-FFF2-40B4-BE49-F238E27FC236}">
                      <a16:creationId xmlns:a16="http://schemas.microsoft.com/office/drawing/2014/main" id="{85350F11-3710-5947-A40C-985FD2D564DD}"/>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49007" y="2037538"/>
                  <a:ext cx="1784727" cy="731724"/>
                </a:xfrm>
                <a:prstGeom prst="rect">
                  <a:avLst/>
                </a:prstGeom>
              </p:spPr>
            </p:pic>
            <p:cxnSp>
              <p:nvCxnSpPr>
                <p:cNvPr id="249" name="Straight Connector 248">
                  <a:extLst>
                    <a:ext uri="{FF2B5EF4-FFF2-40B4-BE49-F238E27FC236}">
                      <a16:creationId xmlns:a16="http://schemas.microsoft.com/office/drawing/2014/main" id="{E477ACD4-D94F-F148-A7D4-5A12F6C8F93B}"/>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71585948-F178-D940-A15B-BF379A0C1240}"/>
                </a:ext>
              </a:extLst>
            </p:cNvPr>
            <p:cNvGrpSpPr/>
            <p:nvPr/>
          </p:nvGrpSpPr>
          <p:grpSpPr>
            <a:xfrm>
              <a:off x="1758239" y="1940291"/>
              <a:ext cx="5093208" cy="869755"/>
              <a:chOff x="211844" y="1472642"/>
              <a:chExt cx="6094087" cy="869755"/>
            </a:xfrm>
          </p:grpSpPr>
          <p:grpSp>
            <p:nvGrpSpPr>
              <p:cNvPr id="195" name="Group 194">
                <a:extLst>
                  <a:ext uri="{FF2B5EF4-FFF2-40B4-BE49-F238E27FC236}">
                    <a16:creationId xmlns:a16="http://schemas.microsoft.com/office/drawing/2014/main" id="{20C70DF6-52EB-B34E-A5DD-8E828F94ECAE}"/>
                  </a:ext>
                </a:extLst>
              </p:cNvPr>
              <p:cNvGrpSpPr>
                <a:grpSpLocks/>
              </p:cNvGrpSpPr>
              <p:nvPr/>
            </p:nvGrpSpPr>
            <p:grpSpPr>
              <a:xfrm>
                <a:off x="211844" y="1563862"/>
                <a:ext cx="713232" cy="742154"/>
                <a:chOff x="2058011" y="2037538"/>
                <a:chExt cx="2788635" cy="731724"/>
              </a:xfrm>
            </p:grpSpPr>
            <p:pic>
              <p:nvPicPr>
                <p:cNvPr id="233" name="Picture 232" descr="Diagram&#10;&#10;Description automatically generated">
                  <a:extLst>
                    <a:ext uri="{FF2B5EF4-FFF2-40B4-BE49-F238E27FC236}">
                      <a16:creationId xmlns:a16="http://schemas.microsoft.com/office/drawing/2014/main" id="{B2CF8A25-6FB9-8B45-BA67-2ABCDE27ED33}"/>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70740" y="2037538"/>
                  <a:ext cx="1775090" cy="731724"/>
                </a:xfrm>
                <a:prstGeom prst="rect">
                  <a:avLst/>
                </a:prstGeom>
              </p:spPr>
            </p:pic>
            <p:pic>
              <p:nvPicPr>
                <p:cNvPr id="234" name="Picture 233" descr="Diagram&#10;&#10;Description automatically generated">
                  <a:extLst>
                    <a:ext uri="{FF2B5EF4-FFF2-40B4-BE49-F238E27FC236}">
                      <a16:creationId xmlns:a16="http://schemas.microsoft.com/office/drawing/2014/main" id="{0D81ABC1-AF4B-174D-8C62-34B21A030BDF}"/>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44048" y="2037538"/>
                  <a:ext cx="1784727" cy="731724"/>
                </a:xfrm>
                <a:prstGeom prst="rect">
                  <a:avLst/>
                </a:prstGeom>
              </p:spPr>
            </p:pic>
            <p:cxnSp>
              <p:nvCxnSpPr>
                <p:cNvPr id="235" name="Straight Connector 234">
                  <a:extLst>
                    <a:ext uri="{FF2B5EF4-FFF2-40B4-BE49-F238E27FC236}">
                      <a16:creationId xmlns:a16="http://schemas.microsoft.com/office/drawing/2014/main" id="{CBB7B9B0-4175-6D42-BDFD-50E941B083E4}"/>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6" name="Group 195">
                <a:extLst>
                  <a:ext uri="{FF2B5EF4-FFF2-40B4-BE49-F238E27FC236}">
                    <a16:creationId xmlns:a16="http://schemas.microsoft.com/office/drawing/2014/main" id="{9AE6CAB7-629D-214F-9047-D61CEB9470A3}"/>
                  </a:ext>
                </a:extLst>
              </p:cNvPr>
              <p:cNvGrpSpPr>
                <a:grpSpLocks/>
              </p:cNvGrpSpPr>
              <p:nvPr/>
            </p:nvGrpSpPr>
            <p:grpSpPr>
              <a:xfrm>
                <a:off x="838994" y="1563862"/>
                <a:ext cx="713232" cy="742154"/>
                <a:chOff x="2058011" y="2037538"/>
                <a:chExt cx="2788635" cy="731724"/>
              </a:xfrm>
            </p:grpSpPr>
            <p:pic>
              <p:nvPicPr>
                <p:cNvPr id="230" name="Picture 229" descr="Diagram&#10;&#10;Description automatically generated">
                  <a:extLst>
                    <a:ext uri="{FF2B5EF4-FFF2-40B4-BE49-F238E27FC236}">
                      <a16:creationId xmlns:a16="http://schemas.microsoft.com/office/drawing/2014/main" id="{1A3DCAFE-61DF-E54B-B06C-03903673F492}"/>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70740" y="2037538"/>
                  <a:ext cx="1775091" cy="731724"/>
                </a:xfrm>
                <a:prstGeom prst="rect">
                  <a:avLst/>
                </a:prstGeom>
              </p:spPr>
            </p:pic>
            <p:pic>
              <p:nvPicPr>
                <p:cNvPr id="231" name="Picture 230" descr="Diagram&#10;&#10;Description automatically generated">
                  <a:extLst>
                    <a:ext uri="{FF2B5EF4-FFF2-40B4-BE49-F238E27FC236}">
                      <a16:creationId xmlns:a16="http://schemas.microsoft.com/office/drawing/2014/main" id="{04D40755-F577-0444-B8CC-A168BE30E992}"/>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14342" y="2037538"/>
                  <a:ext cx="1784727" cy="731724"/>
                </a:xfrm>
                <a:prstGeom prst="rect">
                  <a:avLst/>
                </a:prstGeom>
              </p:spPr>
            </p:pic>
            <p:cxnSp>
              <p:nvCxnSpPr>
                <p:cNvPr id="232" name="Straight Connector 231">
                  <a:extLst>
                    <a:ext uri="{FF2B5EF4-FFF2-40B4-BE49-F238E27FC236}">
                      <a16:creationId xmlns:a16="http://schemas.microsoft.com/office/drawing/2014/main" id="{57751963-3072-2543-A18D-F22C461F47AF}"/>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7" name="Group 196">
                <a:extLst>
                  <a:ext uri="{FF2B5EF4-FFF2-40B4-BE49-F238E27FC236}">
                    <a16:creationId xmlns:a16="http://schemas.microsoft.com/office/drawing/2014/main" id="{30AE136A-CEB2-6E40-B23D-A783127992CE}"/>
                  </a:ext>
                </a:extLst>
              </p:cNvPr>
              <p:cNvGrpSpPr>
                <a:grpSpLocks/>
              </p:cNvGrpSpPr>
              <p:nvPr/>
            </p:nvGrpSpPr>
            <p:grpSpPr>
              <a:xfrm>
                <a:off x="1457046" y="1563862"/>
                <a:ext cx="713232" cy="742154"/>
                <a:chOff x="2058011" y="2037538"/>
                <a:chExt cx="2788635" cy="731724"/>
              </a:xfrm>
            </p:grpSpPr>
            <p:pic>
              <p:nvPicPr>
                <p:cNvPr id="227" name="Picture 226" descr="Diagram&#10;&#10;Description automatically generated">
                  <a:extLst>
                    <a:ext uri="{FF2B5EF4-FFF2-40B4-BE49-F238E27FC236}">
                      <a16:creationId xmlns:a16="http://schemas.microsoft.com/office/drawing/2014/main" id="{45648FE3-76F9-4347-9CEE-6FF512056BD9}"/>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70740" y="2037538"/>
                  <a:ext cx="1775090" cy="731724"/>
                </a:xfrm>
                <a:prstGeom prst="rect">
                  <a:avLst/>
                </a:prstGeom>
              </p:spPr>
            </p:pic>
            <p:pic>
              <p:nvPicPr>
                <p:cNvPr id="228" name="Picture 227" descr="Diagram&#10;&#10;Description automatically generated">
                  <a:extLst>
                    <a:ext uri="{FF2B5EF4-FFF2-40B4-BE49-F238E27FC236}">
                      <a16:creationId xmlns:a16="http://schemas.microsoft.com/office/drawing/2014/main" id="{072ACD04-2ADF-A049-9262-C2D08F66E654}"/>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34154" y="2037538"/>
                  <a:ext cx="1784727" cy="731724"/>
                </a:xfrm>
                <a:prstGeom prst="rect">
                  <a:avLst/>
                </a:prstGeom>
              </p:spPr>
            </p:pic>
            <p:cxnSp>
              <p:nvCxnSpPr>
                <p:cNvPr id="229" name="Straight Connector 228">
                  <a:extLst>
                    <a:ext uri="{FF2B5EF4-FFF2-40B4-BE49-F238E27FC236}">
                      <a16:creationId xmlns:a16="http://schemas.microsoft.com/office/drawing/2014/main" id="{87C4EA30-B402-4A41-97DA-B85D2C4942B3}"/>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98" name="Picture 197" descr="A picture containing object&#10;&#10;Description automatically generated">
                <a:extLst>
                  <a:ext uri="{FF2B5EF4-FFF2-40B4-BE49-F238E27FC236}">
                    <a16:creationId xmlns:a16="http://schemas.microsoft.com/office/drawing/2014/main" id="{8C18F663-7156-434C-A31B-DB3A37EF1A84}"/>
                  </a:ext>
                </a:extLst>
              </p:cNvPr>
              <p:cNvPicPr preferRelativeResize="0">
                <a:picLocks/>
              </p:cNvPicPr>
              <p:nvPr/>
            </p:nvPicPr>
            <p:blipFill>
              <a:blip r:embed="rId6">
                <a:extLst>
                  <a:ext uri="{BEBA8EAE-BF5A-486C-A8C5-ECC9F3942E4B}">
                    <a14:imgProps xmlns:a14="http://schemas.microsoft.com/office/drawing/2010/main">
                      <a14:imgLayer r:embed="rId7">
                        <a14:imgEffect>
                          <a14:sharpenSoften amount="80000"/>
                        </a14:imgEffect>
                        <a14:imgEffect>
                          <a14:brightnessContrast contrast="71000"/>
                        </a14:imgEffect>
                      </a14:imgLayer>
                    </a14:imgProps>
                  </a:ext>
                </a:extLst>
              </a:blip>
              <a:stretch>
                <a:fillRect/>
              </a:stretch>
            </p:blipFill>
            <p:spPr>
              <a:xfrm>
                <a:off x="2427681" y="1472642"/>
                <a:ext cx="3720504" cy="869755"/>
              </a:xfrm>
              <a:prstGeom prst="rect">
                <a:avLst/>
              </a:prstGeom>
            </p:spPr>
          </p:pic>
          <p:grpSp>
            <p:nvGrpSpPr>
              <p:cNvPr id="199" name="Group 198">
                <a:extLst>
                  <a:ext uri="{FF2B5EF4-FFF2-40B4-BE49-F238E27FC236}">
                    <a16:creationId xmlns:a16="http://schemas.microsoft.com/office/drawing/2014/main" id="{70D9FE2B-DF69-384F-9E18-8F33C4E631E8}"/>
                  </a:ext>
                </a:extLst>
              </p:cNvPr>
              <p:cNvGrpSpPr>
                <a:grpSpLocks/>
              </p:cNvGrpSpPr>
              <p:nvPr/>
            </p:nvGrpSpPr>
            <p:grpSpPr>
              <a:xfrm>
                <a:off x="1972295" y="1563862"/>
                <a:ext cx="713232" cy="742154"/>
                <a:chOff x="2058011" y="2037538"/>
                <a:chExt cx="2788635" cy="731724"/>
              </a:xfrm>
            </p:grpSpPr>
            <p:pic>
              <p:nvPicPr>
                <p:cNvPr id="224" name="Picture 223" descr="Diagram&#10;&#10;Description automatically generated">
                  <a:extLst>
                    <a:ext uri="{FF2B5EF4-FFF2-40B4-BE49-F238E27FC236}">
                      <a16:creationId xmlns:a16="http://schemas.microsoft.com/office/drawing/2014/main" id="{BEF2FBCB-280F-6048-BB94-62E3A0A5E2B5}"/>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50924" y="2037538"/>
                  <a:ext cx="1775091" cy="731724"/>
                </a:xfrm>
                <a:prstGeom prst="rect">
                  <a:avLst/>
                </a:prstGeom>
              </p:spPr>
            </p:pic>
            <p:pic>
              <p:nvPicPr>
                <p:cNvPr id="225" name="Picture 224" descr="Diagram&#10;&#10;Description automatically generated">
                  <a:extLst>
                    <a:ext uri="{FF2B5EF4-FFF2-40B4-BE49-F238E27FC236}">
                      <a16:creationId xmlns:a16="http://schemas.microsoft.com/office/drawing/2014/main" id="{0FB90C6A-F550-9342-8B1D-5C4408F73791}"/>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14337" y="2037538"/>
                  <a:ext cx="1784727" cy="731724"/>
                </a:xfrm>
                <a:prstGeom prst="rect">
                  <a:avLst/>
                </a:prstGeom>
              </p:spPr>
            </p:pic>
            <p:cxnSp>
              <p:nvCxnSpPr>
                <p:cNvPr id="226" name="Straight Connector 225">
                  <a:extLst>
                    <a:ext uri="{FF2B5EF4-FFF2-40B4-BE49-F238E27FC236}">
                      <a16:creationId xmlns:a16="http://schemas.microsoft.com/office/drawing/2014/main" id="{C0555F05-F195-0249-B78A-93A4FE48D43E}"/>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417D5E0C-DCB2-E249-8974-88716827370A}"/>
                  </a:ext>
                </a:extLst>
              </p:cNvPr>
              <p:cNvGrpSpPr>
                <a:grpSpLocks/>
              </p:cNvGrpSpPr>
              <p:nvPr/>
            </p:nvGrpSpPr>
            <p:grpSpPr>
              <a:xfrm>
                <a:off x="2593832" y="1564410"/>
                <a:ext cx="713232" cy="742154"/>
                <a:chOff x="2058011" y="2037538"/>
                <a:chExt cx="2788635" cy="731724"/>
              </a:xfrm>
            </p:grpSpPr>
            <p:pic>
              <p:nvPicPr>
                <p:cNvPr id="221" name="Picture 220" descr="Diagram&#10;&#10;Description automatically generated">
                  <a:extLst>
                    <a:ext uri="{FF2B5EF4-FFF2-40B4-BE49-F238E27FC236}">
                      <a16:creationId xmlns:a16="http://schemas.microsoft.com/office/drawing/2014/main" id="{161E9D3A-CDD3-0343-8155-E0512E44E06F}"/>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55886" y="2037538"/>
                  <a:ext cx="1775090" cy="731724"/>
                </a:xfrm>
                <a:prstGeom prst="rect">
                  <a:avLst/>
                </a:prstGeom>
              </p:spPr>
            </p:pic>
            <p:pic>
              <p:nvPicPr>
                <p:cNvPr id="222" name="Picture 221" descr="Diagram&#10;&#10;Description automatically generated">
                  <a:extLst>
                    <a:ext uri="{FF2B5EF4-FFF2-40B4-BE49-F238E27FC236}">
                      <a16:creationId xmlns:a16="http://schemas.microsoft.com/office/drawing/2014/main" id="{8525BE8B-6CED-4643-8C39-328348FF5559}"/>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24231" y="2037538"/>
                  <a:ext cx="1784727" cy="731724"/>
                </a:xfrm>
                <a:prstGeom prst="rect">
                  <a:avLst/>
                </a:prstGeom>
              </p:spPr>
            </p:pic>
            <p:cxnSp>
              <p:nvCxnSpPr>
                <p:cNvPr id="223" name="Straight Connector 222">
                  <a:extLst>
                    <a:ext uri="{FF2B5EF4-FFF2-40B4-BE49-F238E27FC236}">
                      <a16:creationId xmlns:a16="http://schemas.microsoft.com/office/drawing/2014/main" id="{80222780-DC67-D446-B99A-CB5F5FE708E3}"/>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1E8B1D32-D661-DF40-81D8-0995C42868FD}"/>
                  </a:ext>
                </a:extLst>
              </p:cNvPr>
              <p:cNvGrpSpPr>
                <a:grpSpLocks/>
              </p:cNvGrpSpPr>
              <p:nvPr/>
            </p:nvGrpSpPr>
            <p:grpSpPr>
              <a:xfrm>
                <a:off x="3214785" y="1565589"/>
                <a:ext cx="713232" cy="742154"/>
                <a:chOff x="2058011" y="2037538"/>
                <a:chExt cx="2788635" cy="731724"/>
              </a:xfrm>
            </p:grpSpPr>
            <p:pic>
              <p:nvPicPr>
                <p:cNvPr id="218" name="Picture 217" descr="Diagram&#10;&#10;Description automatically generated">
                  <a:extLst>
                    <a:ext uri="{FF2B5EF4-FFF2-40B4-BE49-F238E27FC236}">
                      <a16:creationId xmlns:a16="http://schemas.microsoft.com/office/drawing/2014/main" id="{E284B36C-0779-E148-851C-B64C6A204BCB}"/>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65775" y="2037538"/>
                  <a:ext cx="1775090" cy="731724"/>
                </a:xfrm>
                <a:prstGeom prst="rect">
                  <a:avLst/>
                </a:prstGeom>
              </p:spPr>
            </p:pic>
            <p:pic>
              <p:nvPicPr>
                <p:cNvPr id="219" name="Picture 218" descr="Diagram&#10;&#10;Description automatically generated">
                  <a:extLst>
                    <a:ext uri="{FF2B5EF4-FFF2-40B4-BE49-F238E27FC236}">
                      <a16:creationId xmlns:a16="http://schemas.microsoft.com/office/drawing/2014/main" id="{1D68A306-7B5F-D24A-8366-90FA98FB3103}"/>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14342" y="2037538"/>
                  <a:ext cx="1784727" cy="731724"/>
                </a:xfrm>
                <a:prstGeom prst="rect">
                  <a:avLst/>
                </a:prstGeom>
              </p:spPr>
            </p:pic>
            <p:cxnSp>
              <p:nvCxnSpPr>
                <p:cNvPr id="220" name="Straight Connector 219">
                  <a:extLst>
                    <a:ext uri="{FF2B5EF4-FFF2-40B4-BE49-F238E27FC236}">
                      <a16:creationId xmlns:a16="http://schemas.microsoft.com/office/drawing/2014/main" id="{1CE30EBC-DFF4-AC40-8D6E-34054172057F}"/>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6C4C5AF6-D914-E449-B201-8A766B265CAB}"/>
                  </a:ext>
                </a:extLst>
              </p:cNvPr>
              <p:cNvGrpSpPr>
                <a:grpSpLocks/>
              </p:cNvGrpSpPr>
              <p:nvPr/>
            </p:nvGrpSpPr>
            <p:grpSpPr>
              <a:xfrm>
                <a:off x="3838914" y="1564407"/>
                <a:ext cx="713232" cy="742154"/>
                <a:chOff x="2058011" y="2037538"/>
                <a:chExt cx="2788635" cy="731724"/>
              </a:xfrm>
            </p:grpSpPr>
            <p:pic>
              <p:nvPicPr>
                <p:cNvPr id="215" name="Picture 214" descr="Diagram&#10;&#10;Description automatically generated">
                  <a:extLst>
                    <a:ext uri="{FF2B5EF4-FFF2-40B4-BE49-F238E27FC236}">
                      <a16:creationId xmlns:a16="http://schemas.microsoft.com/office/drawing/2014/main" id="{A1E36CE1-BF2C-7747-AB21-75C63653BF0E}"/>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41032" y="2037538"/>
                  <a:ext cx="1775090" cy="731724"/>
                </a:xfrm>
                <a:prstGeom prst="rect">
                  <a:avLst/>
                </a:prstGeom>
              </p:spPr>
            </p:pic>
            <p:pic>
              <p:nvPicPr>
                <p:cNvPr id="216" name="Picture 215" descr="Diagram&#10;&#10;Description automatically generated">
                  <a:extLst>
                    <a:ext uri="{FF2B5EF4-FFF2-40B4-BE49-F238E27FC236}">
                      <a16:creationId xmlns:a16="http://schemas.microsoft.com/office/drawing/2014/main" id="{A6C0FBE0-0472-564A-B847-DE29F06FAFC7}"/>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04499" y="2037538"/>
                  <a:ext cx="1784727" cy="731724"/>
                </a:xfrm>
                <a:prstGeom prst="rect">
                  <a:avLst/>
                </a:prstGeom>
              </p:spPr>
            </p:pic>
            <p:cxnSp>
              <p:nvCxnSpPr>
                <p:cNvPr id="217" name="Straight Connector 216">
                  <a:extLst>
                    <a:ext uri="{FF2B5EF4-FFF2-40B4-BE49-F238E27FC236}">
                      <a16:creationId xmlns:a16="http://schemas.microsoft.com/office/drawing/2014/main" id="{5121FCC5-D5A0-424A-9D7A-AD2AD900B935}"/>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AD831310-96CB-0640-BCCA-FB482341B127}"/>
                  </a:ext>
                </a:extLst>
              </p:cNvPr>
              <p:cNvGrpSpPr>
                <a:grpSpLocks/>
              </p:cNvGrpSpPr>
              <p:nvPr/>
            </p:nvGrpSpPr>
            <p:grpSpPr>
              <a:xfrm>
                <a:off x="5592699" y="1564407"/>
                <a:ext cx="713232" cy="742154"/>
                <a:chOff x="2058011" y="2037538"/>
                <a:chExt cx="2788635" cy="731724"/>
              </a:xfrm>
            </p:grpSpPr>
            <p:pic>
              <p:nvPicPr>
                <p:cNvPr id="212" name="Picture 211" descr="Diagram&#10;&#10;Description automatically generated">
                  <a:extLst>
                    <a:ext uri="{FF2B5EF4-FFF2-40B4-BE49-F238E27FC236}">
                      <a16:creationId xmlns:a16="http://schemas.microsoft.com/office/drawing/2014/main" id="{DAC3A0A4-D002-8C45-AB35-DB3E7F4243EB}"/>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58327" y="2037538"/>
                  <a:ext cx="1775091" cy="731724"/>
                </a:xfrm>
                <a:prstGeom prst="rect">
                  <a:avLst/>
                </a:prstGeom>
              </p:spPr>
            </p:pic>
            <p:pic>
              <p:nvPicPr>
                <p:cNvPr id="213" name="Picture 212" descr="Diagram&#10;&#10;Description automatically generated">
                  <a:extLst>
                    <a:ext uri="{FF2B5EF4-FFF2-40B4-BE49-F238E27FC236}">
                      <a16:creationId xmlns:a16="http://schemas.microsoft.com/office/drawing/2014/main" id="{EC1A6790-5DCC-1743-AD6E-BD06CD8AE98E}"/>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14342" y="2037538"/>
                  <a:ext cx="1784727" cy="731724"/>
                </a:xfrm>
                <a:prstGeom prst="rect">
                  <a:avLst/>
                </a:prstGeom>
              </p:spPr>
            </p:pic>
            <p:cxnSp>
              <p:nvCxnSpPr>
                <p:cNvPr id="214" name="Straight Connector 213">
                  <a:extLst>
                    <a:ext uri="{FF2B5EF4-FFF2-40B4-BE49-F238E27FC236}">
                      <a16:creationId xmlns:a16="http://schemas.microsoft.com/office/drawing/2014/main" id="{657F10F4-CC46-FC43-8953-EABB49301796}"/>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06F16242-E635-9F41-8011-FD032709D2B1}"/>
                  </a:ext>
                </a:extLst>
              </p:cNvPr>
              <p:cNvGrpSpPr>
                <a:grpSpLocks/>
              </p:cNvGrpSpPr>
              <p:nvPr/>
            </p:nvGrpSpPr>
            <p:grpSpPr>
              <a:xfrm>
                <a:off x="5077068" y="1565589"/>
                <a:ext cx="713232" cy="742154"/>
                <a:chOff x="2058011" y="2037538"/>
                <a:chExt cx="2788635" cy="731724"/>
              </a:xfrm>
            </p:grpSpPr>
            <p:pic>
              <p:nvPicPr>
                <p:cNvPr id="209" name="Picture 208" descr="Diagram&#10;&#10;Description automatically generated">
                  <a:extLst>
                    <a:ext uri="{FF2B5EF4-FFF2-40B4-BE49-F238E27FC236}">
                      <a16:creationId xmlns:a16="http://schemas.microsoft.com/office/drawing/2014/main" id="{E554671A-02FA-2C49-901B-BC549E26E54E}"/>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83155" y="2037538"/>
                  <a:ext cx="1775091" cy="731724"/>
                </a:xfrm>
                <a:prstGeom prst="rect">
                  <a:avLst/>
                </a:prstGeom>
              </p:spPr>
            </p:pic>
            <p:pic>
              <p:nvPicPr>
                <p:cNvPr id="210" name="Picture 209" descr="Diagram&#10;&#10;Description automatically generated">
                  <a:extLst>
                    <a:ext uri="{FF2B5EF4-FFF2-40B4-BE49-F238E27FC236}">
                      <a16:creationId xmlns:a16="http://schemas.microsoft.com/office/drawing/2014/main" id="{6399B91A-B6EC-814E-B8BF-8EA16302A209}"/>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39169" y="2037538"/>
                  <a:ext cx="1784727" cy="731724"/>
                </a:xfrm>
                <a:prstGeom prst="rect">
                  <a:avLst/>
                </a:prstGeom>
              </p:spPr>
            </p:pic>
            <p:cxnSp>
              <p:nvCxnSpPr>
                <p:cNvPr id="211" name="Straight Connector 210">
                  <a:extLst>
                    <a:ext uri="{FF2B5EF4-FFF2-40B4-BE49-F238E27FC236}">
                      <a16:creationId xmlns:a16="http://schemas.microsoft.com/office/drawing/2014/main" id="{6EAFD862-D5F3-164F-BAE2-61EF65B2BC59}"/>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604DD574-6F3A-FA4A-A8B6-59FE086EF9B5}"/>
                  </a:ext>
                </a:extLst>
              </p:cNvPr>
              <p:cNvGrpSpPr>
                <a:grpSpLocks/>
              </p:cNvGrpSpPr>
              <p:nvPr/>
            </p:nvGrpSpPr>
            <p:grpSpPr>
              <a:xfrm>
                <a:off x="4457900" y="1563862"/>
                <a:ext cx="713232" cy="742154"/>
                <a:chOff x="2058011" y="2037538"/>
                <a:chExt cx="2788635" cy="731724"/>
              </a:xfrm>
            </p:grpSpPr>
            <p:pic>
              <p:nvPicPr>
                <p:cNvPr id="206" name="Picture 205" descr="Diagram&#10;&#10;Description automatically generated">
                  <a:extLst>
                    <a:ext uri="{FF2B5EF4-FFF2-40B4-BE49-F238E27FC236}">
                      <a16:creationId xmlns:a16="http://schemas.microsoft.com/office/drawing/2014/main" id="{EB94D790-597D-D642-8F52-5F5C9FC82FFB}"/>
                    </a:ext>
                  </a:extLst>
                </p:cNvPr>
                <p:cNvPicPr preferRelativeResize="0">
                  <a:picLocks/>
                </p:cNvPicPr>
                <p:nvPr/>
              </p:nvPicPr>
              <p:blipFill>
                <a:blip r:embed="rId3">
                  <a:alphaModFix/>
                  <a:extLst>
                    <a:ext uri="{BEBA8EAE-BF5A-486C-A8C5-ECC9F3942E4B}">
                      <a14:imgProps xmlns:a14="http://schemas.microsoft.com/office/drawing/2010/main">
                        <a14:imgLayer r:embed="rId4">
                          <a14:imgEffect>
                            <a14:sharpenSoften amount="54000"/>
                          </a14:imgEffect>
                          <a14:imgEffect>
                            <a14:brightnessContrast contrast="-27000"/>
                          </a14:imgEffect>
                        </a14:imgLayer>
                      </a14:imgProps>
                    </a:ext>
                  </a:extLst>
                </a:blip>
                <a:stretch>
                  <a:fillRect/>
                </a:stretch>
              </p:blipFill>
              <p:spPr>
                <a:xfrm>
                  <a:off x="2370739" y="2037538"/>
                  <a:ext cx="1775090" cy="731724"/>
                </a:xfrm>
                <a:prstGeom prst="rect">
                  <a:avLst/>
                </a:prstGeom>
              </p:spPr>
            </p:pic>
            <p:pic>
              <p:nvPicPr>
                <p:cNvPr id="207" name="Picture 206" descr="Diagram&#10;&#10;Description automatically generated">
                  <a:extLst>
                    <a:ext uri="{FF2B5EF4-FFF2-40B4-BE49-F238E27FC236}">
                      <a16:creationId xmlns:a16="http://schemas.microsoft.com/office/drawing/2014/main" id="{1657E7D3-A662-F641-92AC-DC5BDD375C0F}"/>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3019301" y="2037538"/>
                  <a:ext cx="1784727" cy="731724"/>
                </a:xfrm>
                <a:prstGeom prst="rect">
                  <a:avLst/>
                </a:prstGeom>
              </p:spPr>
            </p:pic>
            <p:cxnSp>
              <p:nvCxnSpPr>
                <p:cNvPr id="208" name="Straight Connector 207">
                  <a:extLst>
                    <a:ext uri="{FF2B5EF4-FFF2-40B4-BE49-F238E27FC236}">
                      <a16:creationId xmlns:a16="http://schemas.microsoft.com/office/drawing/2014/main" id="{3E54D3BD-BCC4-1E42-8210-D4779324A33A}"/>
                    </a:ext>
                  </a:extLst>
                </p:cNvPr>
                <p:cNvCxnSpPr>
                  <a:cxnSpLocks/>
                </p:cNvCxnSpPr>
                <p:nvPr/>
              </p:nvCxnSpPr>
              <p:spPr>
                <a:xfrm>
                  <a:off x="2058011" y="2413261"/>
                  <a:ext cx="27886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0" name="Picture 9" descr="A picture containing object&#10;&#10;Description automatically generated">
              <a:extLst>
                <a:ext uri="{FF2B5EF4-FFF2-40B4-BE49-F238E27FC236}">
                  <a16:creationId xmlns:a16="http://schemas.microsoft.com/office/drawing/2014/main" id="{0C977379-9EDF-3B49-A7A6-74136AB0CA8D}"/>
                </a:ext>
              </a:extLst>
            </p:cNvPr>
            <p:cNvPicPr preferRelativeResize="0">
              <a:picLocks/>
            </p:cNvPicPr>
            <p:nvPr/>
          </p:nvPicPr>
          <p:blipFill>
            <a:blip r:embed="rId6">
              <a:extLst>
                <a:ext uri="{BEBA8EAE-BF5A-486C-A8C5-ECC9F3942E4B}">
                  <a14:imgProps xmlns:a14="http://schemas.microsoft.com/office/drawing/2010/main">
                    <a14:imgLayer r:embed="rId7">
                      <a14:imgEffect>
                        <a14:sharpenSoften amount="80000"/>
                      </a14:imgEffect>
                      <a14:imgEffect>
                        <a14:brightnessContrast contrast="71000"/>
                      </a14:imgEffect>
                    </a14:imgLayer>
                  </a14:imgProps>
                </a:ext>
              </a:extLst>
            </a:blip>
            <a:stretch>
              <a:fillRect/>
            </a:stretch>
          </p:blipFill>
          <p:spPr>
            <a:xfrm>
              <a:off x="1724924" y="2840622"/>
              <a:ext cx="3720504" cy="869755"/>
            </a:xfrm>
            <a:prstGeom prst="rect">
              <a:avLst/>
            </a:prstGeom>
          </p:spPr>
        </p:pic>
        <p:pic>
          <p:nvPicPr>
            <p:cNvPr id="11" name="Picture 10" descr="A picture containing object&#10;&#10;Description automatically generated">
              <a:extLst>
                <a:ext uri="{FF2B5EF4-FFF2-40B4-BE49-F238E27FC236}">
                  <a16:creationId xmlns:a16="http://schemas.microsoft.com/office/drawing/2014/main" id="{B466B9B9-A971-E040-B80D-25A204CA3EEB}"/>
                </a:ext>
              </a:extLst>
            </p:cNvPr>
            <p:cNvPicPr>
              <a:picLocks noChangeAspect="1"/>
            </p:cNvPicPr>
            <p:nvPr/>
          </p:nvPicPr>
          <p:blipFill>
            <a:blip r:embed="rId6">
              <a:extLst>
                <a:ext uri="{BEBA8EAE-BF5A-486C-A8C5-ECC9F3942E4B}">
                  <a14:imgProps xmlns:a14="http://schemas.microsoft.com/office/drawing/2010/main">
                    <a14:imgLayer r:embed="rId8">
                      <a14:imgEffect>
                        <a14:sharpenSoften amount="80000"/>
                      </a14:imgEffect>
                      <a14:imgEffect>
                        <a14:brightnessContrast contrast="71000"/>
                      </a14:imgEffect>
                    </a14:imgLayer>
                  </a14:imgProps>
                </a:ext>
              </a:extLst>
            </a:blip>
            <a:stretch>
              <a:fillRect/>
            </a:stretch>
          </p:blipFill>
          <p:spPr>
            <a:xfrm>
              <a:off x="4843226" y="2840648"/>
              <a:ext cx="3737911" cy="869755"/>
            </a:xfrm>
            <a:prstGeom prst="rect">
              <a:avLst/>
            </a:prstGeom>
          </p:spPr>
        </p:pic>
        <p:pic>
          <p:nvPicPr>
            <p:cNvPr id="12" name="Picture 11" descr="A picture containing object&#10;&#10;Description automatically generated">
              <a:extLst>
                <a:ext uri="{FF2B5EF4-FFF2-40B4-BE49-F238E27FC236}">
                  <a16:creationId xmlns:a16="http://schemas.microsoft.com/office/drawing/2014/main" id="{FB5A055B-7407-544F-A656-A65687C5B836}"/>
                </a:ext>
              </a:extLst>
            </p:cNvPr>
            <p:cNvPicPr preferRelativeResize="0">
              <a:picLocks/>
            </p:cNvPicPr>
            <p:nvPr/>
          </p:nvPicPr>
          <p:blipFill>
            <a:blip r:embed="rId6">
              <a:extLst>
                <a:ext uri="{BEBA8EAE-BF5A-486C-A8C5-ECC9F3942E4B}">
                  <a14:imgProps xmlns:a14="http://schemas.microsoft.com/office/drawing/2010/main">
                    <a14:imgLayer r:embed="rId9">
                      <a14:imgEffect>
                        <a14:sharpenSoften amount="80000"/>
                      </a14:imgEffect>
                      <a14:imgEffect>
                        <a14:brightnessContrast contrast="71000"/>
                      </a14:imgEffect>
                    </a14:imgLayer>
                  </a14:imgProps>
                </a:ext>
              </a:extLst>
            </a:blip>
            <a:stretch>
              <a:fillRect/>
            </a:stretch>
          </p:blipFill>
          <p:spPr>
            <a:xfrm>
              <a:off x="5412896" y="2840458"/>
              <a:ext cx="3720502" cy="869755"/>
            </a:xfrm>
            <a:prstGeom prst="rect">
              <a:avLst/>
            </a:prstGeom>
          </p:spPr>
        </p:pic>
        <p:cxnSp>
          <p:nvCxnSpPr>
            <p:cNvPr id="13" name="Straight Connector 12">
              <a:extLst>
                <a:ext uri="{FF2B5EF4-FFF2-40B4-BE49-F238E27FC236}">
                  <a16:creationId xmlns:a16="http://schemas.microsoft.com/office/drawing/2014/main" id="{53A42898-8258-1943-93DD-DEF111592CD9}"/>
                </a:ext>
              </a:extLst>
            </p:cNvPr>
            <p:cNvCxnSpPr/>
            <p:nvPr/>
          </p:nvCxnSpPr>
          <p:spPr>
            <a:xfrm>
              <a:off x="2722171" y="211112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A28E1F-0052-5F45-99D5-07B5D53DCDC0}"/>
                </a:ext>
              </a:extLst>
            </p:cNvPr>
            <p:cNvCxnSpPr/>
            <p:nvPr/>
          </p:nvCxnSpPr>
          <p:spPr>
            <a:xfrm>
              <a:off x="3006680" y="2114855"/>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700ADF1-3F97-644E-B1ED-FA7753D78FA0}"/>
                </a:ext>
              </a:extLst>
            </p:cNvPr>
            <p:cNvCxnSpPr/>
            <p:nvPr/>
          </p:nvCxnSpPr>
          <p:spPr>
            <a:xfrm>
              <a:off x="3290564" y="211112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A5B626-6A8A-4944-8779-BFE400F2815D}"/>
                </a:ext>
              </a:extLst>
            </p:cNvPr>
            <p:cNvCxnSpPr/>
            <p:nvPr/>
          </p:nvCxnSpPr>
          <p:spPr>
            <a:xfrm>
              <a:off x="3575254" y="207971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FE31DAC-3689-4A4D-B05F-85FE66C77F24}"/>
                </a:ext>
              </a:extLst>
            </p:cNvPr>
            <p:cNvCxnSpPr/>
            <p:nvPr/>
          </p:nvCxnSpPr>
          <p:spPr>
            <a:xfrm>
              <a:off x="3858891" y="2096265"/>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EA1BAC-015C-2540-BE5A-92DC09F4D470}"/>
                </a:ext>
              </a:extLst>
            </p:cNvPr>
            <p:cNvCxnSpPr/>
            <p:nvPr/>
          </p:nvCxnSpPr>
          <p:spPr>
            <a:xfrm>
              <a:off x="4142326" y="211112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F11C90-37D2-014D-86B1-480B897F42C0}"/>
                </a:ext>
              </a:extLst>
            </p:cNvPr>
            <p:cNvCxnSpPr/>
            <p:nvPr/>
          </p:nvCxnSpPr>
          <p:spPr>
            <a:xfrm>
              <a:off x="4429430" y="209898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1ECF20-949D-9C4F-8387-84E937A948DC}"/>
                </a:ext>
              </a:extLst>
            </p:cNvPr>
            <p:cNvCxnSpPr/>
            <p:nvPr/>
          </p:nvCxnSpPr>
          <p:spPr>
            <a:xfrm>
              <a:off x="4709714" y="211112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08E97B-8DB2-8C4B-A2DA-5504FFB1FBFD}"/>
                </a:ext>
              </a:extLst>
            </p:cNvPr>
            <p:cNvCxnSpPr/>
            <p:nvPr/>
          </p:nvCxnSpPr>
          <p:spPr>
            <a:xfrm>
              <a:off x="4990648" y="210511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A80E30D-4B62-A442-8A43-D7250D918BD3}"/>
                </a:ext>
              </a:extLst>
            </p:cNvPr>
            <p:cNvCxnSpPr/>
            <p:nvPr/>
          </p:nvCxnSpPr>
          <p:spPr>
            <a:xfrm>
              <a:off x="5272961" y="2101345"/>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066E04E-B97D-0A46-B360-0AE585ED203C}"/>
                </a:ext>
              </a:extLst>
            </p:cNvPr>
            <p:cNvCxnSpPr/>
            <p:nvPr/>
          </p:nvCxnSpPr>
          <p:spPr>
            <a:xfrm>
              <a:off x="5560206" y="207993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747069C-3D01-5744-8FAC-2BB4C5FDE8A3}"/>
                </a:ext>
              </a:extLst>
            </p:cNvPr>
            <p:cNvCxnSpPr/>
            <p:nvPr/>
          </p:nvCxnSpPr>
          <p:spPr>
            <a:xfrm>
              <a:off x="5844715" y="206723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9C0B76-5884-8249-A7A7-DF034C2E563C}"/>
                </a:ext>
              </a:extLst>
            </p:cNvPr>
            <p:cNvCxnSpPr/>
            <p:nvPr/>
          </p:nvCxnSpPr>
          <p:spPr>
            <a:xfrm>
              <a:off x="6132409" y="208572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33740CA-F61F-F34C-9119-3B63E865D073}"/>
                </a:ext>
              </a:extLst>
            </p:cNvPr>
            <p:cNvCxnSpPr/>
            <p:nvPr/>
          </p:nvCxnSpPr>
          <p:spPr>
            <a:xfrm>
              <a:off x="6413924" y="208606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2BECF04-E6D5-8843-AAF3-A09D9FFF5503}"/>
                </a:ext>
              </a:extLst>
            </p:cNvPr>
            <p:cNvCxnSpPr/>
            <p:nvPr/>
          </p:nvCxnSpPr>
          <p:spPr>
            <a:xfrm>
              <a:off x="6697562" y="208547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28193B-120B-1640-B4C9-C296EDEC2F85}"/>
                </a:ext>
              </a:extLst>
            </p:cNvPr>
            <p:cNvCxnSpPr/>
            <p:nvPr/>
          </p:nvCxnSpPr>
          <p:spPr>
            <a:xfrm>
              <a:off x="6979727" y="2088895"/>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BA48753-3F02-1F40-8118-778424E26E5C}"/>
                </a:ext>
              </a:extLst>
            </p:cNvPr>
            <p:cNvCxnSpPr/>
            <p:nvPr/>
          </p:nvCxnSpPr>
          <p:spPr>
            <a:xfrm>
              <a:off x="7263075" y="2083105"/>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A0B5ACB-6972-3F45-863D-2EF9F480683E}"/>
                </a:ext>
              </a:extLst>
            </p:cNvPr>
            <p:cNvCxnSpPr/>
            <p:nvPr/>
          </p:nvCxnSpPr>
          <p:spPr>
            <a:xfrm>
              <a:off x="7550709" y="208572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488DC86-4A64-BC49-A995-DFBDFFD7B70E}"/>
                </a:ext>
              </a:extLst>
            </p:cNvPr>
            <p:cNvCxnSpPr/>
            <p:nvPr/>
          </p:nvCxnSpPr>
          <p:spPr>
            <a:xfrm>
              <a:off x="7832941" y="209207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800CC15-73EF-2245-B457-CEFB05872CBA}"/>
                </a:ext>
              </a:extLst>
            </p:cNvPr>
            <p:cNvCxnSpPr/>
            <p:nvPr/>
          </p:nvCxnSpPr>
          <p:spPr>
            <a:xfrm>
              <a:off x="8113060" y="2083105"/>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D0B241-856F-8E45-8CE5-F6D6932EB1A6}"/>
                </a:ext>
              </a:extLst>
            </p:cNvPr>
            <p:cNvCxnSpPr/>
            <p:nvPr/>
          </p:nvCxnSpPr>
          <p:spPr>
            <a:xfrm>
              <a:off x="8396944" y="211112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0496E732-2D20-E94B-9588-06CB96A547E3}"/>
                </a:ext>
              </a:extLst>
            </p:cNvPr>
            <p:cNvSpPr/>
            <p:nvPr/>
          </p:nvSpPr>
          <p:spPr>
            <a:xfrm>
              <a:off x="1845911" y="5125426"/>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35" name="Oval 34">
              <a:extLst>
                <a:ext uri="{FF2B5EF4-FFF2-40B4-BE49-F238E27FC236}">
                  <a16:creationId xmlns:a16="http://schemas.microsoft.com/office/drawing/2014/main" id="{A9D1C5E5-D8B1-5C4F-AC83-E3853A5195A3}"/>
                </a:ext>
              </a:extLst>
            </p:cNvPr>
            <p:cNvSpPr/>
            <p:nvPr/>
          </p:nvSpPr>
          <p:spPr>
            <a:xfrm>
              <a:off x="2131318" y="5121671"/>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pic>
          <p:nvPicPr>
            <p:cNvPr id="36" name="Picture 35" descr="A picture containing object&#10;&#10;Description automatically generated">
              <a:extLst>
                <a:ext uri="{FF2B5EF4-FFF2-40B4-BE49-F238E27FC236}">
                  <a16:creationId xmlns:a16="http://schemas.microsoft.com/office/drawing/2014/main" id="{ADC68453-D82B-8941-9CB1-5CA2B55A1074}"/>
                </a:ext>
              </a:extLst>
            </p:cNvPr>
            <p:cNvPicPr preferRelativeResize="0">
              <a:picLocks/>
            </p:cNvPicPr>
            <p:nvPr/>
          </p:nvPicPr>
          <p:blipFill>
            <a:blip r:embed="rId6">
              <a:extLst>
                <a:ext uri="{BEBA8EAE-BF5A-486C-A8C5-ECC9F3942E4B}">
                  <a14:imgProps xmlns:a14="http://schemas.microsoft.com/office/drawing/2010/main">
                    <a14:imgLayer r:embed="rId10">
                      <a14:imgEffect>
                        <a14:sharpenSoften amount="80000"/>
                      </a14:imgEffect>
                      <a14:imgEffect>
                        <a14:brightnessContrast contrast="71000"/>
                      </a14:imgEffect>
                    </a14:imgLayer>
                  </a14:imgProps>
                </a:ext>
              </a:extLst>
            </a:blip>
            <a:stretch>
              <a:fillRect/>
            </a:stretch>
          </p:blipFill>
          <p:spPr>
            <a:xfrm>
              <a:off x="1701102" y="5800792"/>
              <a:ext cx="3720504" cy="869755"/>
            </a:xfrm>
            <a:prstGeom prst="rect">
              <a:avLst/>
            </a:prstGeom>
          </p:spPr>
        </p:pic>
        <p:cxnSp>
          <p:nvCxnSpPr>
            <p:cNvPr id="37" name="Straight Connector 36">
              <a:extLst>
                <a:ext uri="{FF2B5EF4-FFF2-40B4-BE49-F238E27FC236}">
                  <a16:creationId xmlns:a16="http://schemas.microsoft.com/office/drawing/2014/main" id="{037AE49A-F7B8-A344-A054-A8D1E5185FF0}"/>
                </a:ext>
              </a:extLst>
            </p:cNvPr>
            <p:cNvCxnSpPr/>
            <p:nvPr/>
          </p:nvCxnSpPr>
          <p:spPr>
            <a:xfrm>
              <a:off x="1858338" y="4855518"/>
              <a:ext cx="0" cy="1406005"/>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6EEFF5-7E08-8944-8F12-A641B7EF3A6D}"/>
                </a:ext>
              </a:extLst>
            </p:cNvPr>
            <p:cNvCxnSpPr/>
            <p:nvPr/>
          </p:nvCxnSpPr>
          <p:spPr>
            <a:xfrm>
              <a:off x="2145622" y="4849508"/>
              <a:ext cx="0" cy="1406005"/>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B28F335-F863-D34C-B6C5-D01F78BCF2D7}"/>
                </a:ext>
              </a:extLst>
            </p:cNvPr>
            <p:cNvCxnSpPr/>
            <p:nvPr/>
          </p:nvCxnSpPr>
          <p:spPr>
            <a:xfrm>
              <a:off x="2429261" y="4858443"/>
              <a:ext cx="0" cy="1406005"/>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B0892C6-8B62-6546-A37D-D3701B43BFD3}"/>
                </a:ext>
              </a:extLst>
            </p:cNvPr>
            <p:cNvCxnSpPr/>
            <p:nvPr/>
          </p:nvCxnSpPr>
          <p:spPr>
            <a:xfrm>
              <a:off x="2709520" y="4855518"/>
              <a:ext cx="0" cy="1406005"/>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FDCCD94-B944-804C-881C-F34BD2ADDAD5}"/>
                </a:ext>
              </a:extLst>
            </p:cNvPr>
            <p:cNvCxnSpPr/>
            <p:nvPr/>
          </p:nvCxnSpPr>
          <p:spPr>
            <a:xfrm>
              <a:off x="2997204" y="4843378"/>
              <a:ext cx="0" cy="1406005"/>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5AAD3FA-0064-9D48-B1B0-D69424D4CA71}"/>
                </a:ext>
              </a:extLst>
            </p:cNvPr>
            <p:cNvSpPr/>
            <p:nvPr/>
          </p:nvSpPr>
          <p:spPr>
            <a:xfrm>
              <a:off x="2416022" y="5122251"/>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3" name="Oval 42">
              <a:extLst>
                <a:ext uri="{FF2B5EF4-FFF2-40B4-BE49-F238E27FC236}">
                  <a16:creationId xmlns:a16="http://schemas.microsoft.com/office/drawing/2014/main" id="{55749FA1-E874-324D-884B-FAD5339B3E47}"/>
                </a:ext>
              </a:extLst>
            </p:cNvPr>
            <p:cNvSpPr/>
            <p:nvPr/>
          </p:nvSpPr>
          <p:spPr>
            <a:xfrm>
              <a:off x="2701429" y="5121671"/>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4" name="Oval 43">
              <a:extLst>
                <a:ext uri="{FF2B5EF4-FFF2-40B4-BE49-F238E27FC236}">
                  <a16:creationId xmlns:a16="http://schemas.microsoft.com/office/drawing/2014/main" id="{E9DE3FF6-C42B-AE47-96B9-D04404CDA2DE}"/>
                </a:ext>
              </a:extLst>
            </p:cNvPr>
            <p:cNvSpPr/>
            <p:nvPr/>
          </p:nvSpPr>
          <p:spPr>
            <a:xfrm>
              <a:off x="2984100" y="5118804"/>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45" name="Straight Connector 44">
              <a:extLst>
                <a:ext uri="{FF2B5EF4-FFF2-40B4-BE49-F238E27FC236}">
                  <a16:creationId xmlns:a16="http://schemas.microsoft.com/office/drawing/2014/main" id="{F6603F8A-6519-5546-9F2C-27EC2548A85B}"/>
                </a:ext>
              </a:extLst>
            </p:cNvPr>
            <p:cNvCxnSpPr/>
            <p:nvPr/>
          </p:nvCxnSpPr>
          <p:spPr>
            <a:xfrm>
              <a:off x="3281088" y="4855518"/>
              <a:ext cx="0" cy="1406005"/>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D7E0224-49D1-354B-A7D0-BD81C3AE1B99}"/>
                </a:ext>
              </a:extLst>
            </p:cNvPr>
            <p:cNvCxnSpPr/>
            <p:nvPr/>
          </p:nvCxnSpPr>
          <p:spPr>
            <a:xfrm>
              <a:off x="3565778" y="4849508"/>
              <a:ext cx="0" cy="1406005"/>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B53D126-48FD-B14E-A8F9-99C53D463118}"/>
                </a:ext>
              </a:extLst>
            </p:cNvPr>
            <p:cNvCxnSpPr/>
            <p:nvPr/>
          </p:nvCxnSpPr>
          <p:spPr>
            <a:xfrm>
              <a:off x="3849415" y="4845743"/>
              <a:ext cx="0" cy="1406005"/>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E45428A-B10A-2D46-82DF-2FE9A50835A3}"/>
                </a:ext>
              </a:extLst>
            </p:cNvPr>
            <p:cNvCxnSpPr/>
            <p:nvPr/>
          </p:nvCxnSpPr>
          <p:spPr>
            <a:xfrm>
              <a:off x="4132850" y="4855518"/>
              <a:ext cx="0" cy="1406005"/>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08205E5-DAD1-924C-864E-08F10C9C45C7}"/>
                </a:ext>
              </a:extLst>
            </p:cNvPr>
            <p:cNvCxnSpPr/>
            <p:nvPr/>
          </p:nvCxnSpPr>
          <p:spPr>
            <a:xfrm>
              <a:off x="4416779" y="4843378"/>
              <a:ext cx="0" cy="1406005"/>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60D6B60-E5DC-064F-8769-CE62EEA017E9}"/>
                </a:ext>
              </a:extLst>
            </p:cNvPr>
            <p:cNvCxnSpPr/>
            <p:nvPr/>
          </p:nvCxnSpPr>
          <p:spPr>
            <a:xfrm>
              <a:off x="4700238" y="4855518"/>
              <a:ext cx="0" cy="1406005"/>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06590EAC-B83D-8441-897E-5B85E80209A8}"/>
                </a:ext>
              </a:extLst>
            </p:cNvPr>
            <p:cNvSpPr/>
            <p:nvPr/>
          </p:nvSpPr>
          <p:spPr>
            <a:xfrm>
              <a:off x="1890361" y="5125426"/>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2" name="Oval 51">
              <a:extLst>
                <a:ext uri="{FF2B5EF4-FFF2-40B4-BE49-F238E27FC236}">
                  <a16:creationId xmlns:a16="http://schemas.microsoft.com/office/drawing/2014/main" id="{61DEA688-16E8-4749-BD82-D9921165D873}"/>
                </a:ext>
              </a:extLst>
            </p:cNvPr>
            <p:cNvSpPr/>
            <p:nvPr/>
          </p:nvSpPr>
          <p:spPr>
            <a:xfrm>
              <a:off x="2178943" y="5121671"/>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3" name="Oval 52">
              <a:extLst>
                <a:ext uri="{FF2B5EF4-FFF2-40B4-BE49-F238E27FC236}">
                  <a16:creationId xmlns:a16="http://schemas.microsoft.com/office/drawing/2014/main" id="{BD73B19A-6C94-BE46-9453-88AAB746BA55}"/>
                </a:ext>
              </a:extLst>
            </p:cNvPr>
            <p:cNvSpPr/>
            <p:nvPr/>
          </p:nvSpPr>
          <p:spPr>
            <a:xfrm>
              <a:off x="2463647" y="5122251"/>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4" name="Oval 53">
              <a:extLst>
                <a:ext uri="{FF2B5EF4-FFF2-40B4-BE49-F238E27FC236}">
                  <a16:creationId xmlns:a16="http://schemas.microsoft.com/office/drawing/2014/main" id="{3E5B7240-786B-484E-94F8-00AA15C12D8D}"/>
                </a:ext>
              </a:extLst>
            </p:cNvPr>
            <p:cNvSpPr/>
            <p:nvPr/>
          </p:nvSpPr>
          <p:spPr>
            <a:xfrm>
              <a:off x="2745879" y="5121671"/>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5" name="Oval 54">
              <a:extLst>
                <a:ext uri="{FF2B5EF4-FFF2-40B4-BE49-F238E27FC236}">
                  <a16:creationId xmlns:a16="http://schemas.microsoft.com/office/drawing/2014/main" id="{C57350BA-43DC-1C46-9115-F9DDCD360FD1}"/>
                </a:ext>
              </a:extLst>
            </p:cNvPr>
            <p:cNvSpPr/>
            <p:nvPr/>
          </p:nvSpPr>
          <p:spPr>
            <a:xfrm>
              <a:off x="3028550" y="5118804"/>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6" name="Oval 55">
              <a:extLst>
                <a:ext uri="{FF2B5EF4-FFF2-40B4-BE49-F238E27FC236}">
                  <a16:creationId xmlns:a16="http://schemas.microsoft.com/office/drawing/2014/main" id="{EE96B05B-B875-3344-ACCC-6AB0FBCA0A5A}"/>
                </a:ext>
              </a:extLst>
            </p:cNvPr>
            <p:cNvSpPr/>
            <p:nvPr/>
          </p:nvSpPr>
          <p:spPr>
            <a:xfrm>
              <a:off x="1941996" y="5125029"/>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7" name="Oval 56">
              <a:extLst>
                <a:ext uri="{FF2B5EF4-FFF2-40B4-BE49-F238E27FC236}">
                  <a16:creationId xmlns:a16="http://schemas.microsoft.com/office/drawing/2014/main" id="{F8BBCDAF-933D-2B4B-8C0B-36FBA4CA5311}"/>
                </a:ext>
              </a:extLst>
            </p:cNvPr>
            <p:cNvSpPr/>
            <p:nvPr/>
          </p:nvSpPr>
          <p:spPr>
            <a:xfrm>
              <a:off x="2224228" y="5121274"/>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8" name="Oval 57">
              <a:extLst>
                <a:ext uri="{FF2B5EF4-FFF2-40B4-BE49-F238E27FC236}">
                  <a16:creationId xmlns:a16="http://schemas.microsoft.com/office/drawing/2014/main" id="{484FD705-440E-A040-ABAB-C5C3809057EE}"/>
                </a:ext>
              </a:extLst>
            </p:cNvPr>
            <p:cNvSpPr/>
            <p:nvPr/>
          </p:nvSpPr>
          <p:spPr>
            <a:xfrm>
              <a:off x="2508932" y="5121854"/>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9" name="Oval 58">
              <a:extLst>
                <a:ext uri="{FF2B5EF4-FFF2-40B4-BE49-F238E27FC236}">
                  <a16:creationId xmlns:a16="http://schemas.microsoft.com/office/drawing/2014/main" id="{8D1B467A-9B88-7743-8FA5-C2D0DF63C445}"/>
                </a:ext>
              </a:extLst>
            </p:cNvPr>
            <p:cNvSpPr/>
            <p:nvPr/>
          </p:nvSpPr>
          <p:spPr>
            <a:xfrm>
              <a:off x="2794339" y="5121274"/>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60" name="Oval 59">
              <a:extLst>
                <a:ext uri="{FF2B5EF4-FFF2-40B4-BE49-F238E27FC236}">
                  <a16:creationId xmlns:a16="http://schemas.microsoft.com/office/drawing/2014/main" id="{78F17C3A-DC0E-8A47-8DCB-89426856E698}"/>
                </a:ext>
              </a:extLst>
            </p:cNvPr>
            <p:cNvSpPr/>
            <p:nvPr/>
          </p:nvSpPr>
          <p:spPr>
            <a:xfrm>
              <a:off x="3077010" y="5118407"/>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61" name="Oval 60">
              <a:extLst>
                <a:ext uri="{FF2B5EF4-FFF2-40B4-BE49-F238E27FC236}">
                  <a16:creationId xmlns:a16="http://schemas.microsoft.com/office/drawing/2014/main" id="{1079CE3A-33BD-4148-8712-B4B9E7D769BA}"/>
                </a:ext>
              </a:extLst>
            </p:cNvPr>
            <p:cNvSpPr/>
            <p:nvPr/>
          </p:nvSpPr>
          <p:spPr>
            <a:xfrm>
              <a:off x="1988786" y="5122251"/>
              <a:ext cx="32446" cy="86523"/>
            </a:xfrm>
            <a:prstGeom prst="ellipse">
              <a:avLst/>
            </a:prstGeom>
            <a:solidFill>
              <a:srgbClr val="C7F1F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62" name="Oval 61">
              <a:extLst>
                <a:ext uri="{FF2B5EF4-FFF2-40B4-BE49-F238E27FC236}">
                  <a16:creationId xmlns:a16="http://schemas.microsoft.com/office/drawing/2014/main" id="{33C3B776-195C-1E4B-AFA3-7D76B9E88C93}"/>
                </a:ext>
              </a:extLst>
            </p:cNvPr>
            <p:cNvSpPr/>
            <p:nvPr/>
          </p:nvSpPr>
          <p:spPr>
            <a:xfrm>
              <a:off x="2271018" y="5121671"/>
              <a:ext cx="32446" cy="86523"/>
            </a:xfrm>
            <a:prstGeom prst="ellipse">
              <a:avLst/>
            </a:prstGeom>
            <a:solidFill>
              <a:srgbClr val="C7F1F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63" name="Oval 62">
              <a:extLst>
                <a:ext uri="{FF2B5EF4-FFF2-40B4-BE49-F238E27FC236}">
                  <a16:creationId xmlns:a16="http://schemas.microsoft.com/office/drawing/2014/main" id="{E2E15046-F9D1-F14B-92C2-385106F4C38F}"/>
                </a:ext>
              </a:extLst>
            </p:cNvPr>
            <p:cNvSpPr/>
            <p:nvPr/>
          </p:nvSpPr>
          <p:spPr>
            <a:xfrm>
              <a:off x="2558897" y="5119076"/>
              <a:ext cx="32446" cy="86523"/>
            </a:xfrm>
            <a:prstGeom prst="ellipse">
              <a:avLst/>
            </a:prstGeom>
            <a:solidFill>
              <a:srgbClr val="C7F1F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64" name="Oval 63">
              <a:extLst>
                <a:ext uri="{FF2B5EF4-FFF2-40B4-BE49-F238E27FC236}">
                  <a16:creationId xmlns:a16="http://schemas.microsoft.com/office/drawing/2014/main" id="{6B6DA755-2A6A-934E-AEF8-0DC821CD0CD8}"/>
                </a:ext>
              </a:extLst>
            </p:cNvPr>
            <p:cNvSpPr/>
            <p:nvPr/>
          </p:nvSpPr>
          <p:spPr>
            <a:xfrm>
              <a:off x="2844304" y="5118496"/>
              <a:ext cx="32446" cy="86523"/>
            </a:xfrm>
            <a:prstGeom prst="ellipse">
              <a:avLst/>
            </a:prstGeom>
            <a:solidFill>
              <a:srgbClr val="C7F1F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65" name="Oval 64">
              <a:extLst>
                <a:ext uri="{FF2B5EF4-FFF2-40B4-BE49-F238E27FC236}">
                  <a16:creationId xmlns:a16="http://schemas.microsoft.com/office/drawing/2014/main" id="{CCD8ED30-1F9A-8D4C-9F11-7239919BE391}"/>
                </a:ext>
              </a:extLst>
            </p:cNvPr>
            <p:cNvSpPr/>
            <p:nvPr/>
          </p:nvSpPr>
          <p:spPr>
            <a:xfrm>
              <a:off x="2036411" y="5122251"/>
              <a:ext cx="32446" cy="86523"/>
            </a:xfrm>
            <a:prstGeom prst="ellipse">
              <a:avLst/>
            </a:prstGeom>
            <a:solidFill>
              <a:srgbClr val="2A3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66" name="Oval 65">
              <a:extLst>
                <a:ext uri="{FF2B5EF4-FFF2-40B4-BE49-F238E27FC236}">
                  <a16:creationId xmlns:a16="http://schemas.microsoft.com/office/drawing/2014/main" id="{1CEB3D5F-6140-5848-827D-755E8E0FC06D}"/>
                </a:ext>
              </a:extLst>
            </p:cNvPr>
            <p:cNvSpPr/>
            <p:nvPr/>
          </p:nvSpPr>
          <p:spPr>
            <a:xfrm>
              <a:off x="2321818" y="5121671"/>
              <a:ext cx="32446" cy="86523"/>
            </a:xfrm>
            <a:prstGeom prst="ellipse">
              <a:avLst/>
            </a:prstGeom>
            <a:solidFill>
              <a:srgbClr val="2A3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67" name="Oval 66">
              <a:extLst>
                <a:ext uri="{FF2B5EF4-FFF2-40B4-BE49-F238E27FC236}">
                  <a16:creationId xmlns:a16="http://schemas.microsoft.com/office/drawing/2014/main" id="{2D61B421-41CD-EB45-9EFE-D99247EF9312}"/>
                </a:ext>
              </a:extLst>
            </p:cNvPr>
            <p:cNvSpPr/>
            <p:nvPr/>
          </p:nvSpPr>
          <p:spPr>
            <a:xfrm>
              <a:off x="2603347" y="5119076"/>
              <a:ext cx="32446" cy="86523"/>
            </a:xfrm>
            <a:prstGeom prst="ellipse">
              <a:avLst/>
            </a:prstGeom>
            <a:solidFill>
              <a:srgbClr val="2A3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68" name="Oval 67">
              <a:extLst>
                <a:ext uri="{FF2B5EF4-FFF2-40B4-BE49-F238E27FC236}">
                  <a16:creationId xmlns:a16="http://schemas.microsoft.com/office/drawing/2014/main" id="{15418932-6490-9349-9428-2C229AB6187E}"/>
                </a:ext>
              </a:extLst>
            </p:cNvPr>
            <p:cNvSpPr/>
            <p:nvPr/>
          </p:nvSpPr>
          <p:spPr>
            <a:xfrm>
              <a:off x="2888754" y="5118496"/>
              <a:ext cx="32446" cy="86523"/>
            </a:xfrm>
            <a:prstGeom prst="ellipse">
              <a:avLst/>
            </a:prstGeom>
            <a:solidFill>
              <a:srgbClr val="2A30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69" name="Oval 68">
              <a:extLst>
                <a:ext uri="{FF2B5EF4-FFF2-40B4-BE49-F238E27FC236}">
                  <a16:creationId xmlns:a16="http://schemas.microsoft.com/office/drawing/2014/main" id="{EABDE055-B9DC-1741-AF8A-951CA24F25AE}"/>
                </a:ext>
              </a:extLst>
            </p:cNvPr>
            <p:cNvSpPr/>
            <p:nvPr/>
          </p:nvSpPr>
          <p:spPr>
            <a:xfrm>
              <a:off x="2084871" y="5121854"/>
              <a:ext cx="32446" cy="86523"/>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70" name="Oval 69">
              <a:extLst>
                <a:ext uri="{FF2B5EF4-FFF2-40B4-BE49-F238E27FC236}">
                  <a16:creationId xmlns:a16="http://schemas.microsoft.com/office/drawing/2014/main" id="{9ED0815C-E44C-F54A-B586-37523597BC50}"/>
                </a:ext>
              </a:extLst>
            </p:cNvPr>
            <p:cNvSpPr/>
            <p:nvPr/>
          </p:nvSpPr>
          <p:spPr>
            <a:xfrm>
              <a:off x="2370278" y="5121274"/>
              <a:ext cx="32446" cy="86523"/>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71" name="Oval 70">
              <a:extLst>
                <a:ext uri="{FF2B5EF4-FFF2-40B4-BE49-F238E27FC236}">
                  <a16:creationId xmlns:a16="http://schemas.microsoft.com/office/drawing/2014/main" id="{CC56145B-65BE-5A43-BAAB-601C3B11363B}"/>
                </a:ext>
              </a:extLst>
            </p:cNvPr>
            <p:cNvSpPr/>
            <p:nvPr/>
          </p:nvSpPr>
          <p:spPr>
            <a:xfrm>
              <a:off x="2651807" y="5121854"/>
              <a:ext cx="32446" cy="86523"/>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72" name="Oval 71">
              <a:extLst>
                <a:ext uri="{FF2B5EF4-FFF2-40B4-BE49-F238E27FC236}">
                  <a16:creationId xmlns:a16="http://schemas.microsoft.com/office/drawing/2014/main" id="{7AF3BBA8-8592-A549-8125-548550DB12EE}"/>
                </a:ext>
              </a:extLst>
            </p:cNvPr>
            <p:cNvSpPr/>
            <p:nvPr/>
          </p:nvSpPr>
          <p:spPr>
            <a:xfrm>
              <a:off x="2934039" y="5118099"/>
              <a:ext cx="32446" cy="86523"/>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73" name="Oval 72">
              <a:extLst>
                <a:ext uri="{FF2B5EF4-FFF2-40B4-BE49-F238E27FC236}">
                  <a16:creationId xmlns:a16="http://schemas.microsoft.com/office/drawing/2014/main" id="{CA150739-FBA3-6D4D-8575-F66565E3994D}"/>
                </a:ext>
              </a:extLst>
            </p:cNvPr>
            <p:cNvSpPr/>
            <p:nvPr/>
          </p:nvSpPr>
          <p:spPr>
            <a:xfrm>
              <a:off x="3124635" y="5118407"/>
              <a:ext cx="32446" cy="86523"/>
            </a:xfrm>
            <a:prstGeom prst="ellipse">
              <a:avLst/>
            </a:prstGeom>
            <a:solidFill>
              <a:srgbClr val="C7F1F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74" name="Oval 73">
              <a:extLst>
                <a:ext uri="{FF2B5EF4-FFF2-40B4-BE49-F238E27FC236}">
                  <a16:creationId xmlns:a16="http://schemas.microsoft.com/office/drawing/2014/main" id="{448C8E1F-15F5-1C45-AB14-DA0E3519AE21}"/>
                </a:ext>
              </a:extLst>
            </p:cNvPr>
            <p:cNvSpPr/>
            <p:nvPr/>
          </p:nvSpPr>
          <p:spPr>
            <a:xfrm>
              <a:off x="1858562" y="3045583"/>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75" name="Oval 74">
              <a:extLst>
                <a:ext uri="{FF2B5EF4-FFF2-40B4-BE49-F238E27FC236}">
                  <a16:creationId xmlns:a16="http://schemas.microsoft.com/office/drawing/2014/main" id="{A39997A0-989E-F742-BF4C-0FD26047D2FB}"/>
                </a:ext>
              </a:extLst>
            </p:cNvPr>
            <p:cNvSpPr/>
            <p:nvPr/>
          </p:nvSpPr>
          <p:spPr>
            <a:xfrm>
              <a:off x="2140794" y="3041828"/>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76" name="Oval 75">
              <a:extLst>
                <a:ext uri="{FF2B5EF4-FFF2-40B4-BE49-F238E27FC236}">
                  <a16:creationId xmlns:a16="http://schemas.microsoft.com/office/drawing/2014/main" id="{874F9C7C-1FAA-2D4D-84CF-65C27CC8FB96}"/>
                </a:ext>
              </a:extLst>
            </p:cNvPr>
            <p:cNvSpPr/>
            <p:nvPr/>
          </p:nvSpPr>
          <p:spPr>
            <a:xfrm>
              <a:off x="2428673" y="3043140"/>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77" name="Oval 76">
              <a:extLst>
                <a:ext uri="{FF2B5EF4-FFF2-40B4-BE49-F238E27FC236}">
                  <a16:creationId xmlns:a16="http://schemas.microsoft.com/office/drawing/2014/main" id="{E3551ACC-12DC-5B46-9032-CCC7E597FF98}"/>
                </a:ext>
              </a:extLst>
            </p:cNvPr>
            <p:cNvSpPr/>
            <p:nvPr/>
          </p:nvSpPr>
          <p:spPr>
            <a:xfrm>
              <a:off x="2710905" y="3041828"/>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78" name="Oval 77">
              <a:extLst>
                <a:ext uri="{FF2B5EF4-FFF2-40B4-BE49-F238E27FC236}">
                  <a16:creationId xmlns:a16="http://schemas.microsoft.com/office/drawing/2014/main" id="{B039E3BE-2555-4E4A-A7B9-7F5CBBE03FB6}"/>
                </a:ext>
              </a:extLst>
            </p:cNvPr>
            <p:cNvSpPr/>
            <p:nvPr/>
          </p:nvSpPr>
          <p:spPr>
            <a:xfrm>
              <a:off x="2993576" y="3038961"/>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79" name="TextBox 78">
              <a:extLst>
                <a:ext uri="{FF2B5EF4-FFF2-40B4-BE49-F238E27FC236}">
                  <a16:creationId xmlns:a16="http://schemas.microsoft.com/office/drawing/2014/main" id="{E4897BCE-FC63-6547-892D-E2F93C7F5C7A}"/>
                </a:ext>
              </a:extLst>
            </p:cNvPr>
            <p:cNvSpPr txBox="1"/>
            <p:nvPr/>
          </p:nvSpPr>
          <p:spPr>
            <a:xfrm>
              <a:off x="2007246" y="4441216"/>
              <a:ext cx="1095622" cy="344709"/>
            </a:xfrm>
            <a:prstGeom prst="rect">
              <a:avLst/>
            </a:prstGeom>
            <a:noFill/>
          </p:spPr>
          <p:txBody>
            <a:bodyPr wrap="none" rtlCol="0">
              <a:spAutoFit/>
            </a:bodyPr>
            <a:lstStyle/>
            <a:p>
              <a:r>
                <a:rPr lang="en-US" sz="1000" dirty="0"/>
                <a:t>28 bunches</a:t>
              </a:r>
            </a:p>
          </p:txBody>
        </p:sp>
        <p:sp>
          <p:nvSpPr>
            <p:cNvPr id="80" name="Right Brace 79">
              <a:extLst>
                <a:ext uri="{FF2B5EF4-FFF2-40B4-BE49-F238E27FC236}">
                  <a16:creationId xmlns:a16="http://schemas.microsoft.com/office/drawing/2014/main" id="{1B89A725-3925-A840-B386-F008E469C4F0}"/>
                </a:ext>
              </a:extLst>
            </p:cNvPr>
            <p:cNvSpPr/>
            <p:nvPr/>
          </p:nvSpPr>
          <p:spPr>
            <a:xfrm rot="16200000">
              <a:off x="2378834" y="4175244"/>
              <a:ext cx="245486" cy="1280160"/>
            </a:xfrm>
            <a:prstGeom prst="rightBrace">
              <a:avLst>
                <a:gd name="adj1" fmla="val 54461"/>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94" dirty="0"/>
            </a:p>
          </p:txBody>
        </p:sp>
        <p:sp>
          <p:nvSpPr>
            <p:cNvPr id="81" name="TextBox 80">
              <a:extLst>
                <a:ext uri="{FF2B5EF4-FFF2-40B4-BE49-F238E27FC236}">
                  <a16:creationId xmlns:a16="http://schemas.microsoft.com/office/drawing/2014/main" id="{13D2695E-8542-2D40-8AE3-C4E1AA2D58A2}"/>
                </a:ext>
              </a:extLst>
            </p:cNvPr>
            <p:cNvSpPr txBox="1"/>
            <p:nvPr/>
          </p:nvSpPr>
          <p:spPr>
            <a:xfrm>
              <a:off x="3362997" y="2706244"/>
              <a:ext cx="1780103" cy="344709"/>
            </a:xfrm>
            <a:prstGeom prst="rect">
              <a:avLst/>
            </a:prstGeom>
            <a:noFill/>
          </p:spPr>
          <p:txBody>
            <a:bodyPr wrap="none" rtlCol="0">
              <a:spAutoFit/>
            </a:bodyPr>
            <a:lstStyle/>
            <a:p>
              <a:r>
                <a:rPr lang="en-US" sz="1000" dirty="0"/>
                <a:t>Cyclotron RF 65 MHz</a:t>
              </a:r>
            </a:p>
          </p:txBody>
        </p:sp>
        <p:sp>
          <p:nvSpPr>
            <p:cNvPr id="82" name="Right Brace 81">
              <a:extLst>
                <a:ext uri="{FF2B5EF4-FFF2-40B4-BE49-F238E27FC236}">
                  <a16:creationId xmlns:a16="http://schemas.microsoft.com/office/drawing/2014/main" id="{FB334858-83D0-764F-9606-48B216822C7E}"/>
                </a:ext>
              </a:extLst>
            </p:cNvPr>
            <p:cNvSpPr/>
            <p:nvPr/>
          </p:nvSpPr>
          <p:spPr>
            <a:xfrm rot="16200000">
              <a:off x="3138694" y="3050224"/>
              <a:ext cx="283220" cy="2837616"/>
            </a:xfrm>
            <a:prstGeom prst="rightBrace">
              <a:avLst>
                <a:gd name="adj1" fmla="val 28616"/>
                <a:gd name="adj2" fmla="val 4809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94" dirty="0"/>
            </a:p>
          </p:txBody>
        </p:sp>
        <p:sp>
          <p:nvSpPr>
            <p:cNvPr id="83" name="TextBox 82">
              <a:extLst>
                <a:ext uri="{FF2B5EF4-FFF2-40B4-BE49-F238E27FC236}">
                  <a16:creationId xmlns:a16="http://schemas.microsoft.com/office/drawing/2014/main" id="{B9DF9F74-4974-4642-8908-D8B8B4FC3B6B}"/>
                </a:ext>
              </a:extLst>
            </p:cNvPr>
            <p:cNvSpPr txBox="1"/>
            <p:nvPr/>
          </p:nvSpPr>
          <p:spPr>
            <a:xfrm>
              <a:off x="1823637" y="4081034"/>
              <a:ext cx="2870785" cy="344709"/>
            </a:xfrm>
            <a:prstGeom prst="rect">
              <a:avLst/>
            </a:prstGeom>
            <a:noFill/>
          </p:spPr>
          <p:txBody>
            <a:bodyPr wrap="none" rtlCol="0">
              <a:spAutoFit/>
            </a:bodyPr>
            <a:lstStyle/>
            <a:p>
              <a:r>
                <a:rPr lang="en-US" sz="1000" dirty="0"/>
                <a:t>60 RF cycles @ top 250 MeV energy</a:t>
              </a:r>
            </a:p>
          </p:txBody>
        </p:sp>
        <p:sp>
          <p:nvSpPr>
            <p:cNvPr id="84" name="Right Brace 83">
              <a:extLst>
                <a:ext uri="{FF2B5EF4-FFF2-40B4-BE49-F238E27FC236}">
                  <a16:creationId xmlns:a16="http://schemas.microsoft.com/office/drawing/2014/main" id="{35E700C2-9971-8E41-9BEB-0277C6D2FA99}"/>
                </a:ext>
              </a:extLst>
            </p:cNvPr>
            <p:cNvSpPr/>
            <p:nvPr/>
          </p:nvSpPr>
          <p:spPr>
            <a:xfrm rot="16200000">
              <a:off x="3797728" y="4035712"/>
              <a:ext cx="245486" cy="1559224"/>
            </a:xfrm>
            <a:prstGeom prst="rightBrace">
              <a:avLst>
                <a:gd name="adj1" fmla="val 54461"/>
                <a:gd name="adj2" fmla="val 4816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94" dirty="0"/>
            </a:p>
          </p:txBody>
        </p:sp>
        <p:sp>
          <p:nvSpPr>
            <p:cNvPr id="85" name="TextBox 84">
              <a:extLst>
                <a:ext uri="{FF2B5EF4-FFF2-40B4-BE49-F238E27FC236}">
                  <a16:creationId xmlns:a16="http://schemas.microsoft.com/office/drawing/2014/main" id="{541515F5-FFDC-DC4C-8CCE-82F3146866EB}"/>
                </a:ext>
              </a:extLst>
            </p:cNvPr>
            <p:cNvSpPr txBox="1"/>
            <p:nvPr/>
          </p:nvSpPr>
          <p:spPr>
            <a:xfrm>
              <a:off x="3167440" y="4450840"/>
              <a:ext cx="1582613" cy="344709"/>
            </a:xfrm>
            <a:prstGeom prst="rect">
              <a:avLst/>
            </a:prstGeom>
            <a:noFill/>
          </p:spPr>
          <p:txBody>
            <a:bodyPr wrap="none" rtlCol="0">
              <a:spAutoFit/>
            </a:bodyPr>
            <a:lstStyle/>
            <a:p>
              <a:r>
                <a:rPr lang="en-US" sz="1000" dirty="0"/>
                <a:t>32 cycles=82.05ns</a:t>
              </a:r>
            </a:p>
          </p:txBody>
        </p:sp>
        <p:sp>
          <p:nvSpPr>
            <p:cNvPr id="86" name="Oval 85">
              <a:extLst>
                <a:ext uri="{FF2B5EF4-FFF2-40B4-BE49-F238E27FC236}">
                  <a16:creationId xmlns:a16="http://schemas.microsoft.com/office/drawing/2014/main" id="{FE8CDDF5-D649-4A4D-B242-AA78C80341A7}"/>
                </a:ext>
              </a:extLst>
            </p:cNvPr>
            <p:cNvSpPr/>
            <p:nvPr/>
          </p:nvSpPr>
          <p:spPr>
            <a:xfrm>
              <a:off x="1858116" y="2368778"/>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87" name="Oval 86">
              <a:extLst>
                <a:ext uri="{FF2B5EF4-FFF2-40B4-BE49-F238E27FC236}">
                  <a16:creationId xmlns:a16="http://schemas.microsoft.com/office/drawing/2014/main" id="{B15D7AC3-04A5-D744-A8F3-29DDF04F8048}"/>
                </a:ext>
              </a:extLst>
            </p:cNvPr>
            <p:cNvSpPr/>
            <p:nvPr/>
          </p:nvSpPr>
          <p:spPr>
            <a:xfrm>
              <a:off x="2140348" y="2371373"/>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88" name="Oval 87">
              <a:extLst>
                <a:ext uri="{FF2B5EF4-FFF2-40B4-BE49-F238E27FC236}">
                  <a16:creationId xmlns:a16="http://schemas.microsoft.com/office/drawing/2014/main" id="{375D2044-8336-7A4F-AEA3-A90A279B8B31}"/>
                </a:ext>
              </a:extLst>
            </p:cNvPr>
            <p:cNvSpPr/>
            <p:nvPr/>
          </p:nvSpPr>
          <p:spPr>
            <a:xfrm>
              <a:off x="2425052" y="2368778"/>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89" name="Oval 88">
              <a:extLst>
                <a:ext uri="{FF2B5EF4-FFF2-40B4-BE49-F238E27FC236}">
                  <a16:creationId xmlns:a16="http://schemas.microsoft.com/office/drawing/2014/main" id="{7773B756-ED5F-6446-89B5-150479B0A646}"/>
                </a:ext>
              </a:extLst>
            </p:cNvPr>
            <p:cNvSpPr/>
            <p:nvPr/>
          </p:nvSpPr>
          <p:spPr>
            <a:xfrm>
              <a:off x="2704109" y="2371373"/>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90" name="Oval 89">
              <a:extLst>
                <a:ext uri="{FF2B5EF4-FFF2-40B4-BE49-F238E27FC236}">
                  <a16:creationId xmlns:a16="http://schemas.microsoft.com/office/drawing/2014/main" id="{553AB8AB-2F79-3F4D-BC25-B352F9B4434D}"/>
                </a:ext>
              </a:extLst>
            </p:cNvPr>
            <p:cNvSpPr/>
            <p:nvPr/>
          </p:nvSpPr>
          <p:spPr>
            <a:xfrm>
              <a:off x="2993130" y="2368506"/>
              <a:ext cx="32446" cy="8652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91" name="Oval 90">
              <a:extLst>
                <a:ext uri="{FF2B5EF4-FFF2-40B4-BE49-F238E27FC236}">
                  <a16:creationId xmlns:a16="http://schemas.microsoft.com/office/drawing/2014/main" id="{C57EF0EC-5525-2D47-8FD8-597F0E1D3838}"/>
                </a:ext>
              </a:extLst>
            </p:cNvPr>
            <p:cNvSpPr/>
            <p:nvPr/>
          </p:nvSpPr>
          <p:spPr>
            <a:xfrm>
              <a:off x="1904471" y="2368778"/>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92" name="Oval 91">
              <a:extLst>
                <a:ext uri="{FF2B5EF4-FFF2-40B4-BE49-F238E27FC236}">
                  <a16:creationId xmlns:a16="http://schemas.microsoft.com/office/drawing/2014/main" id="{64F89404-5C61-AC4B-998D-547CE0FB0AAA}"/>
                </a:ext>
              </a:extLst>
            </p:cNvPr>
            <p:cNvSpPr/>
            <p:nvPr/>
          </p:nvSpPr>
          <p:spPr>
            <a:xfrm>
              <a:off x="2187973" y="2371373"/>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93" name="Oval 92">
              <a:extLst>
                <a:ext uri="{FF2B5EF4-FFF2-40B4-BE49-F238E27FC236}">
                  <a16:creationId xmlns:a16="http://schemas.microsoft.com/office/drawing/2014/main" id="{8D466A28-6E82-C142-AF12-DCDBC55448C1}"/>
                </a:ext>
              </a:extLst>
            </p:cNvPr>
            <p:cNvSpPr/>
            <p:nvPr/>
          </p:nvSpPr>
          <p:spPr>
            <a:xfrm>
              <a:off x="2472677" y="2371953"/>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94" name="Oval 93">
              <a:extLst>
                <a:ext uri="{FF2B5EF4-FFF2-40B4-BE49-F238E27FC236}">
                  <a16:creationId xmlns:a16="http://schemas.microsoft.com/office/drawing/2014/main" id="{38F7353D-2BAA-8E4B-8E5B-8BA2D006050B}"/>
                </a:ext>
              </a:extLst>
            </p:cNvPr>
            <p:cNvSpPr/>
            <p:nvPr/>
          </p:nvSpPr>
          <p:spPr>
            <a:xfrm>
              <a:off x="2751734" y="2368198"/>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95" name="Oval 94">
              <a:extLst>
                <a:ext uri="{FF2B5EF4-FFF2-40B4-BE49-F238E27FC236}">
                  <a16:creationId xmlns:a16="http://schemas.microsoft.com/office/drawing/2014/main" id="{4876F170-8F20-7848-84D9-BE64A3D99935}"/>
                </a:ext>
              </a:extLst>
            </p:cNvPr>
            <p:cNvSpPr/>
            <p:nvPr/>
          </p:nvSpPr>
          <p:spPr>
            <a:xfrm>
              <a:off x="3040755" y="2368506"/>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96" name="Oval 95">
              <a:extLst>
                <a:ext uri="{FF2B5EF4-FFF2-40B4-BE49-F238E27FC236}">
                  <a16:creationId xmlns:a16="http://schemas.microsoft.com/office/drawing/2014/main" id="{171939C7-473D-2648-9ACB-96535AFA2BB1}"/>
                </a:ext>
              </a:extLst>
            </p:cNvPr>
            <p:cNvSpPr/>
            <p:nvPr/>
          </p:nvSpPr>
          <p:spPr>
            <a:xfrm>
              <a:off x="1951661" y="2368381"/>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97" name="Oval 96">
              <a:extLst>
                <a:ext uri="{FF2B5EF4-FFF2-40B4-BE49-F238E27FC236}">
                  <a16:creationId xmlns:a16="http://schemas.microsoft.com/office/drawing/2014/main" id="{9F513BD8-A95C-484D-B5FF-10F283158905}"/>
                </a:ext>
              </a:extLst>
            </p:cNvPr>
            <p:cNvSpPr/>
            <p:nvPr/>
          </p:nvSpPr>
          <p:spPr>
            <a:xfrm>
              <a:off x="2236433" y="2370976"/>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98" name="Oval 97">
              <a:extLst>
                <a:ext uri="{FF2B5EF4-FFF2-40B4-BE49-F238E27FC236}">
                  <a16:creationId xmlns:a16="http://schemas.microsoft.com/office/drawing/2014/main" id="{7A82825B-E13E-AE47-BE5F-6CFC7E76F99B}"/>
                </a:ext>
              </a:extLst>
            </p:cNvPr>
            <p:cNvSpPr/>
            <p:nvPr/>
          </p:nvSpPr>
          <p:spPr>
            <a:xfrm>
              <a:off x="2517962" y="2374731"/>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99" name="Oval 98">
              <a:extLst>
                <a:ext uri="{FF2B5EF4-FFF2-40B4-BE49-F238E27FC236}">
                  <a16:creationId xmlns:a16="http://schemas.microsoft.com/office/drawing/2014/main" id="{4DF80E72-50D5-7B4A-BCFB-8CF075E219A1}"/>
                </a:ext>
              </a:extLst>
            </p:cNvPr>
            <p:cNvSpPr/>
            <p:nvPr/>
          </p:nvSpPr>
          <p:spPr>
            <a:xfrm>
              <a:off x="2800194" y="2367801"/>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00" name="Oval 99">
              <a:extLst>
                <a:ext uri="{FF2B5EF4-FFF2-40B4-BE49-F238E27FC236}">
                  <a16:creationId xmlns:a16="http://schemas.microsoft.com/office/drawing/2014/main" id="{0EA0033D-AC95-BE40-9DF5-06A211FD2B08}"/>
                </a:ext>
              </a:extLst>
            </p:cNvPr>
            <p:cNvSpPr/>
            <p:nvPr/>
          </p:nvSpPr>
          <p:spPr>
            <a:xfrm>
              <a:off x="3086040" y="2368109"/>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01" name="Oval 100">
              <a:extLst>
                <a:ext uri="{FF2B5EF4-FFF2-40B4-BE49-F238E27FC236}">
                  <a16:creationId xmlns:a16="http://schemas.microsoft.com/office/drawing/2014/main" id="{8C4719C3-036F-EF43-9993-B9EBCE5248D6}"/>
                </a:ext>
              </a:extLst>
            </p:cNvPr>
            <p:cNvSpPr/>
            <p:nvPr/>
          </p:nvSpPr>
          <p:spPr>
            <a:xfrm>
              <a:off x="2001626" y="2371953"/>
              <a:ext cx="32446" cy="86523"/>
            </a:xfrm>
            <a:prstGeom prst="ellipse">
              <a:avLst/>
            </a:prstGeom>
            <a:solidFill>
              <a:srgbClr val="C7F1F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02" name="Oval 101">
              <a:extLst>
                <a:ext uri="{FF2B5EF4-FFF2-40B4-BE49-F238E27FC236}">
                  <a16:creationId xmlns:a16="http://schemas.microsoft.com/office/drawing/2014/main" id="{904CAAA7-9673-7A4F-908A-E443CFBF588F}"/>
                </a:ext>
              </a:extLst>
            </p:cNvPr>
            <p:cNvSpPr/>
            <p:nvPr/>
          </p:nvSpPr>
          <p:spPr>
            <a:xfrm>
              <a:off x="2283223" y="2371373"/>
              <a:ext cx="32446" cy="86523"/>
            </a:xfrm>
            <a:prstGeom prst="ellipse">
              <a:avLst/>
            </a:prstGeom>
            <a:solidFill>
              <a:srgbClr val="C7F1F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03" name="Oval 102">
              <a:extLst>
                <a:ext uri="{FF2B5EF4-FFF2-40B4-BE49-F238E27FC236}">
                  <a16:creationId xmlns:a16="http://schemas.microsoft.com/office/drawing/2014/main" id="{0FD562D4-0C1E-7B4C-B79E-F95250E71776}"/>
                </a:ext>
              </a:extLst>
            </p:cNvPr>
            <p:cNvSpPr/>
            <p:nvPr/>
          </p:nvSpPr>
          <p:spPr>
            <a:xfrm>
              <a:off x="2567927" y="2371953"/>
              <a:ext cx="32446" cy="86523"/>
            </a:xfrm>
            <a:prstGeom prst="ellipse">
              <a:avLst/>
            </a:prstGeom>
            <a:solidFill>
              <a:srgbClr val="C7F1F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04" name="Oval 103">
              <a:extLst>
                <a:ext uri="{FF2B5EF4-FFF2-40B4-BE49-F238E27FC236}">
                  <a16:creationId xmlns:a16="http://schemas.microsoft.com/office/drawing/2014/main" id="{433E1CB4-411E-B440-83B7-71AD73FF3F1C}"/>
                </a:ext>
              </a:extLst>
            </p:cNvPr>
            <p:cNvSpPr/>
            <p:nvPr/>
          </p:nvSpPr>
          <p:spPr>
            <a:xfrm>
              <a:off x="2850159" y="2368198"/>
              <a:ext cx="32446" cy="86523"/>
            </a:xfrm>
            <a:prstGeom prst="ellipse">
              <a:avLst/>
            </a:prstGeom>
            <a:solidFill>
              <a:srgbClr val="C7F1F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05" name="Oval 104">
              <a:extLst>
                <a:ext uri="{FF2B5EF4-FFF2-40B4-BE49-F238E27FC236}">
                  <a16:creationId xmlns:a16="http://schemas.microsoft.com/office/drawing/2014/main" id="{09E0C3A6-D454-434A-9E82-E3D329AB1759}"/>
                </a:ext>
              </a:extLst>
            </p:cNvPr>
            <p:cNvSpPr/>
            <p:nvPr/>
          </p:nvSpPr>
          <p:spPr>
            <a:xfrm>
              <a:off x="2047631" y="2370975"/>
              <a:ext cx="32446" cy="86523"/>
            </a:xfrm>
            <a:prstGeom prst="ellipse">
              <a:avLst/>
            </a:prstGeom>
            <a:solidFill>
              <a:srgbClr val="2A3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06" name="Oval 105">
              <a:extLst>
                <a:ext uri="{FF2B5EF4-FFF2-40B4-BE49-F238E27FC236}">
                  <a16:creationId xmlns:a16="http://schemas.microsoft.com/office/drawing/2014/main" id="{5A12A357-5634-5546-8807-278E4856C218}"/>
                </a:ext>
              </a:extLst>
            </p:cNvPr>
            <p:cNvSpPr/>
            <p:nvPr/>
          </p:nvSpPr>
          <p:spPr>
            <a:xfrm>
              <a:off x="2330848" y="2371373"/>
              <a:ext cx="32446" cy="86523"/>
            </a:xfrm>
            <a:prstGeom prst="ellipse">
              <a:avLst/>
            </a:prstGeom>
            <a:solidFill>
              <a:srgbClr val="2A3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07" name="Oval 106">
              <a:extLst>
                <a:ext uri="{FF2B5EF4-FFF2-40B4-BE49-F238E27FC236}">
                  <a16:creationId xmlns:a16="http://schemas.microsoft.com/office/drawing/2014/main" id="{8A57F1F1-AD3D-3E45-A552-3F0F62DFF574}"/>
                </a:ext>
              </a:extLst>
            </p:cNvPr>
            <p:cNvSpPr/>
            <p:nvPr/>
          </p:nvSpPr>
          <p:spPr>
            <a:xfrm>
              <a:off x="2612377" y="2371953"/>
              <a:ext cx="32446" cy="86523"/>
            </a:xfrm>
            <a:prstGeom prst="ellipse">
              <a:avLst/>
            </a:prstGeom>
            <a:solidFill>
              <a:srgbClr val="2A3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08" name="Oval 107">
              <a:extLst>
                <a:ext uri="{FF2B5EF4-FFF2-40B4-BE49-F238E27FC236}">
                  <a16:creationId xmlns:a16="http://schemas.microsoft.com/office/drawing/2014/main" id="{B6423E1F-BC5D-BC41-81C3-767A304FB984}"/>
                </a:ext>
              </a:extLst>
            </p:cNvPr>
            <p:cNvSpPr/>
            <p:nvPr/>
          </p:nvSpPr>
          <p:spPr>
            <a:xfrm>
              <a:off x="2897784" y="2371373"/>
              <a:ext cx="32446" cy="86523"/>
            </a:xfrm>
            <a:prstGeom prst="ellipse">
              <a:avLst/>
            </a:prstGeom>
            <a:solidFill>
              <a:srgbClr val="2A30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09" name="Oval 108">
              <a:extLst>
                <a:ext uri="{FF2B5EF4-FFF2-40B4-BE49-F238E27FC236}">
                  <a16:creationId xmlns:a16="http://schemas.microsoft.com/office/drawing/2014/main" id="{5AA47645-C1C7-5A4F-A519-74CA2C3E97AA}"/>
                </a:ext>
              </a:extLst>
            </p:cNvPr>
            <p:cNvSpPr/>
            <p:nvPr/>
          </p:nvSpPr>
          <p:spPr>
            <a:xfrm>
              <a:off x="2093901" y="2371556"/>
              <a:ext cx="32446" cy="86523"/>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10" name="Oval 109">
              <a:extLst>
                <a:ext uri="{FF2B5EF4-FFF2-40B4-BE49-F238E27FC236}">
                  <a16:creationId xmlns:a16="http://schemas.microsoft.com/office/drawing/2014/main" id="{D75B2B74-D288-C845-83F7-78F83993A05F}"/>
                </a:ext>
              </a:extLst>
            </p:cNvPr>
            <p:cNvSpPr/>
            <p:nvPr/>
          </p:nvSpPr>
          <p:spPr>
            <a:xfrm>
              <a:off x="2379308" y="2374151"/>
              <a:ext cx="32446" cy="86523"/>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11" name="Oval 110">
              <a:extLst>
                <a:ext uri="{FF2B5EF4-FFF2-40B4-BE49-F238E27FC236}">
                  <a16:creationId xmlns:a16="http://schemas.microsoft.com/office/drawing/2014/main" id="{8F3BFB98-16F2-C046-83BF-EE61FFB76B86}"/>
                </a:ext>
              </a:extLst>
            </p:cNvPr>
            <p:cNvSpPr/>
            <p:nvPr/>
          </p:nvSpPr>
          <p:spPr>
            <a:xfrm>
              <a:off x="2657662" y="2368381"/>
              <a:ext cx="32446" cy="86523"/>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12" name="Oval 111">
              <a:extLst>
                <a:ext uri="{FF2B5EF4-FFF2-40B4-BE49-F238E27FC236}">
                  <a16:creationId xmlns:a16="http://schemas.microsoft.com/office/drawing/2014/main" id="{38B35C66-FDE5-8144-9F9B-D3412B6B37A9}"/>
                </a:ext>
              </a:extLst>
            </p:cNvPr>
            <p:cNvSpPr/>
            <p:nvPr/>
          </p:nvSpPr>
          <p:spPr>
            <a:xfrm>
              <a:off x="2946244" y="2367801"/>
              <a:ext cx="32446" cy="86523"/>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13" name="Oval 112">
              <a:extLst>
                <a:ext uri="{FF2B5EF4-FFF2-40B4-BE49-F238E27FC236}">
                  <a16:creationId xmlns:a16="http://schemas.microsoft.com/office/drawing/2014/main" id="{1B979A5E-9D2A-2A4F-A6AB-9F6D582063C6}"/>
                </a:ext>
              </a:extLst>
            </p:cNvPr>
            <p:cNvSpPr/>
            <p:nvPr/>
          </p:nvSpPr>
          <p:spPr>
            <a:xfrm>
              <a:off x="3133665" y="2368109"/>
              <a:ext cx="32446" cy="86523"/>
            </a:xfrm>
            <a:prstGeom prst="ellipse">
              <a:avLst/>
            </a:prstGeom>
            <a:solidFill>
              <a:srgbClr val="C7F1F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14" name="TextBox 113">
              <a:extLst>
                <a:ext uri="{FF2B5EF4-FFF2-40B4-BE49-F238E27FC236}">
                  <a16:creationId xmlns:a16="http://schemas.microsoft.com/office/drawing/2014/main" id="{26A2D7C1-ECA9-CE4A-84BD-7F79318ACD49}"/>
                </a:ext>
              </a:extLst>
            </p:cNvPr>
            <p:cNvSpPr txBox="1"/>
            <p:nvPr/>
          </p:nvSpPr>
          <p:spPr>
            <a:xfrm>
              <a:off x="2750259" y="1505723"/>
              <a:ext cx="5617692" cy="344709"/>
            </a:xfrm>
            <a:prstGeom prst="rect">
              <a:avLst/>
            </a:prstGeom>
            <a:noFill/>
          </p:spPr>
          <p:txBody>
            <a:bodyPr wrap="none" rtlCol="0">
              <a:spAutoFit/>
            </a:bodyPr>
            <a:lstStyle/>
            <a:p>
              <a:r>
                <a:rPr lang="en-US" sz="1000" dirty="0"/>
                <a:t>Available 149 RF cycles of synchrotron RF 390 MHz = 382.2 ns @ injection</a:t>
              </a:r>
            </a:p>
          </p:txBody>
        </p:sp>
        <p:sp>
          <p:nvSpPr>
            <p:cNvPr id="115" name="Rounded Rectangle 114">
              <a:extLst>
                <a:ext uri="{FF2B5EF4-FFF2-40B4-BE49-F238E27FC236}">
                  <a16:creationId xmlns:a16="http://schemas.microsoft.com/office/drawing/2014/main" id="{33CCC311-6ED7-B54B-B309-8E7CEE87A9E9}"/>
                </a:ext>
              </a:extLst>
            </p:cNvPr>
            <p:cNvSpPr/>
            <p:nvPr/>
          </p:nvSpPr>
          <p:spPr>
            <a:xfrm>
              <a:off x="4769023" y="4671625"/>
              <a:ext cx="723900" cy="18986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grpSp>
          <p:nvGrpSpPr>
            <p:cNvPr id="116" name="Group 115">
              <a:extLst>
                <a:ext uri="{FF2B5EF4-FFF2-40B4-BE49-F238E27FC236}">
                  <a16:creationId xmlns:a16="http://schemas.microsoft.com/office/drawing/2014/main" id="{3BF9FE9E-D1A2-7E40-B0B5-1230FE5CEC31}"/>
                </a:ext>
              </a:extLst>
            </p:cNvPr>
            <p:cNvGrpSpPr/>
            <p:nvPr/>
          </p:nvGrpSpPr>
          <p:grpSpPr>
            <a:xfrm>
              <a:off x="3274323" y="3039965"/>
              <a:ext cx="887964" cy="88456"/>
              <a:chOff x="3280951" y="1687297"/>
              <a:chExt cx="887964" cy="88456"/>
            </a:xfrm>
          </p:grpSpPr>
          <p:sp>
            <p:nvSpPr>
              <p:cNvPr id="191" name="Oval 190">
                <a:extLst>
                  <a:ext uri="{FF2B5EF4-FFF2-40B4-BE49-F238E27FC236}">
                    <a16:creationId xmlns:a16="http://schemas.microsoft.com/office/drawing/2014/main" id="{5894C346-3F8E-1F42-B4EB-E6EF05584E1A}"/>
                  </a:ext>
                </a:extLst>
              </p:cNvPr>
              <p:cNvSpPr/>
              <p:nvPr/>
            </p:nvSpPr>
            <p:spPr>
              <a:xfrm>
                <a:off x="3280951" y="1689230"/>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92" name="Oval 191">
                <a:extLst>
                  <a:ext uri="{FF2B5EF4-FFF2-40B4-BE49-F238E27FC236}">
                    <a16:creationId xmlns:a16="http://schemas.microsoft.com/office/drawing/2014/main" id="{0CD8C404-3946-1C40-AFF4-F52F681BA3CD}"/>
                  </a:ext>
                </a:extLst>
              </p:cNvPr>
              <p:cNvSpPr/>
              <p:nvPr/>
            </p:nvSpPr>
            <p:spPr>
              <a:xfrm>
                <a:off x="3566358" y="1687297"/>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93" name="Oval 192">
                <a:extLst>
                  <a:ext uri="{FF2B5EF4-FFF2-40B4-BE49-F238E27FC236}">
                    <a16:creationId xmlns:a16="http://schemas.microsoft.com/office/drawing/2014/main" id="{7DB179AC-DA71-B54F-B412-BC297E5904B7}"/>
                  </a:ext>
                </a:extLst>
              </p:cNvPr>
              <p:cNvSpPr/>
              <p:nvPr/>
            </p:nvSpPr>
            <p:spPr>
              <a:xfrm>
                <a:off x="3851062" y="1689230"/>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94" name="Oval 193">
                <a:extLst>
                  <a:ext uri="{FF2B5EF4-FFF2-40B4-BE49-F238E27FC236}">
                    <a16:creationId xmlns:a16="http://schemas.microsoft.com/office/drawing/2014/main" id="{5CD1BB7E-FD15-2543-BA54-74308B6C9857}"/>
                  </a:ext>
                </a:extLst>
              </p:cNvPr>
              <p:cNvSpPr/>
              <p:nvPr/>
            </p:nvSpPr>
            <p:spPr>
              <a:xfrm>
                <a:off x="4136469" y="1688650"/>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grpSp>
        <p:sp>
          <p:nvSpPr>
            <p:cNvPr id="117" name="Oval 116">
              <a:extLst>
                <a:ext uri="{FF2B5EF4-FFF2-40B4-BE49-F238E27FC236}">
                  <a16:creationId xmlns:a16="http://schemas.microsoft.com/office/drawing/2014/main" id="{859356CA-92B9-6640-9AA0-75A9F0C6CF9D}"/>
                </a:ext>
              </a:extLst>
            </p:cNvPr>
            <p:cNvSpPr/>
            <p:nvPr/>
          </p:nvSpPr>
          <p:spPr>
            <a:xfrm>
              <a:off x="4412790" y="3047858"/>
              <a:ext cx="32446" cy="8652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grpSp>
          <p:nvGrpSpPr>
            <p:cNvPr id="118" name="Group 117">
              <a:extLst>
                <a:ext uri="{FF2B5EF4-FFF2-40B4-BE49-F238E27FC236}">
                  <a16:creationId xmlns:a16="http://schemas.microsoft.com/office/drawing/2014/main" id="{06AE5481-A429-F944-9E7E-353402C46068}"/>
                </a:ext>
              </a:extLst>
            </p:cNvPr>
            <p:cNvGrpSpPr/>
            <p:nvPr/>
          </p:nvGrpSpPr>
          <p:grpSpPr>
            <a:xfrm>
              <a:off x="4987166" y="3039541"/>
              <a:ext cx="875264" cy="89698"/>
              <a:chOff x="4705331" y="1685808"/>
              <a:chExt cx="875264" cy="89698"/>
            </a:xfrm>
          </p:grpSpPr>
          <p:sp>
            <p:nvSpPr>
              <p:cNvPr id="187" name="Oval 186">
                <a:extLst>
                  <a:ext uri="{FF2B5EF4-FFF2-40B4-BE49-F238E27FC236}">
                    <a16:creationId xmlns:a16="http://schemas.microsoft.com/office/drawing/2014/main" id="{E406A255-A0B6-0746-A7B2-9A93C2FE32E2}"/>
                  </a:ext>
                </a:extLst>
              </p:cNvPr>
              <p:cNvSpPr/>
              <p:nvPr/>
            </p:nvSpPr>
            <p:spPr>
              <a:xfrm>
                <a:off x="4705331" y="1688983"/>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88" name="Oval 187">
                <a:extLst>
                  <a:ext uri="{FF2B5EF4-FFF2-40B4-BE49-F238E27FC236}">
                    <a16:creationId xmlns:a16="http://schemas.microsoft.com/office/drawing/2014/main" id="{578971BC-8E8E-4544-960E-9948C23AE420}"/>
                  </a:ext>
                </a:extLst>
              </p:cNvPr>
              <p:cNvSpPr/>
              <p:nvPr/>
            </p:nvSpPr>
            <p:spPr>
              <a:xfrm>
                <a:off x="4984388" y="1688403"/>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89" name="Oval 188">
                <a:extLst>
                  <a:ext uri="{FF2B5EF4-FFF2-40B4-BE49-F238E27FC236}">
                    <a16:creationId xmlns:a16="http://schemas.microsoft.com/office/drawing/2014/main" id="{A77B7F26-A61B-884A-A960-06DFE64C145D}"/>
                  </a:ext>
                </a:extLst>
              </p:cNvPr>
              <p:cNvSpPr/>
              <p:nvPr/>
            </p:nvSpPr>
            <p:spPr>
              <a:xfrm>
                <a:off x="5265917" y="1685808"/>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90" name="Oval 189">
                <a:extLst>
                  <a:ext uri="{FF2B5EF4-FFF2-40B4-BE49-F238E27FC236}">
                    <a16:creationId xmlns:a16="http://schemas.microsoft.com/office/drawing/2014/main" id="{87CCB50C-FEFE-F54C-9453-78132B7F1808}"/>
                  </a:ext>
                </a:extLst>
              </p:cNvPr>
              <p:cNvSpPr/>
              <p:nvPr/>
            </p:nvSpPr>
            <p:spPr>
              <a:xfrm>
                <a:off x="5548149" y="1688403"/>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grpSp>
        <p:grpSp>
          <p:nvGrpSpPr>
            <p:cNvPr id="119" name="Group 118">
              <a:extLst>
                <a:ext uri="{FF2B5EF4-FFF2-40B4-BE49-F238E27FC236}">
                  <a16:creationId xmlns:a16="http://schemas.microsoft.com/office/drawing/2014/main" id="{53634F7A-1B84-1546-83DB-4D9CD0B8CD7B}"/>
                </a:ext>
              </a:extLst>
            </p:cNvPr>
            <p:cNvGrpSpPr/>
            <p:nvPr/>
          </p:nvGrpSpPr>
          <p:grpSpPr>
            <a:xfrm>
              <a:off x="6118799" y="3039233"/>
              <a:ext cx="881614" cy="89698"/>
              <a:chOff x="5833970" y="1686724"/>
              <a:chExt cx="881614" cy="89698"/>
            </a:xfrm>
          </p:grpSpPr>
          <p:sp>
            <p:nvSpPr>
              <p:cNvPr id="183" name="Oval 182">
                <a:extLst>
                  <a:ext uri="{FF2B5EF4-FFF2-40B4-BE49-F238E27FC236}">
                    <a16:creationId xmlns:a16="http://schemas.microsoft.com/office/drawing/2014/main" id="{00EF4518-4FD9-F34C-B9B3-C7177FD42DD8}"/>
                  </a:ext>
                </a:extLst>
              </p:cNvPr>
              <p:cNvSpPr/>
              <p:nvPr/>
            </p:nvSpPr>
            <p:spPr>
              <a:xfrm>
                <a:off x="5833970" y="1686724"/>
                <a:ext cx="32446" cy="86523"/>
              </a:xfrm>
              <a:prstGeom prst="ellipse">
                <a:avLst/>
              </a:prstGeom>
              <a:solidFill>
                <a:srgbClr val="C7F1F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84" name="Oval 183">
                <a:extLst>
                  <a:ext uri="{FF2B5EF4-FFF2-40B4-BE49-F238E27FC236}">
                    <a16:creationId xmlns:a16="http://schemas.microsoft.com/office/drawing/2014/main" id="{C20B2C02-74C7-FE4E-943D-A648FE418ACE}"/>
                  </a:ext>
                </a:extLst>
              </p:cNvPr>
              <p:cNvSpPr/>
              <p:nvPr/>
            </p:nvSpPr>
            <p:spPr>
              <a:xfrm>
                <a:off x="6116202" y="1689319"/>
                <a:ext cx="32446" cy="86523"/>
              </a:xfrm>
              <a:prstGeom prst="ellipse">
                <a:avLst/>
              </a:prstGeom>
              <a:solidFill>
                <a:srgbClr val="C7F1F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85" name="Oval 184">
                <a:extLst>
                  <a:ext uri="{FF2B5EF4-FFF2-40B4-BE49-F238E27FC236}">
                    <a16:creationId xmlns:a16="http://schemas.microsoft.com/office/drawing/2014/main" id="{C78D94F9-3676-4144-A0E4-779EF44A4BEE}"/>
                  </a:ext>
                </a:extLst>
              </p:cNvPr>
              <p:cNvSpPr/>
              <p:nvPr/>
            </p:nvSpPr>
            <p:spPr>
              <a:xfrm>
                <a:off x="6400906" y="1689899"/>
                <a:ext cx="32446" cy="86523"/>
              </a:xfrm>
              <a:prstGeom prst="ellipse">
                <a:avLst/>
              </a:prstGeom>
              <a:solidFill>
                <a:srgbClr val="C7F1F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86" name="Oval 185">
                <a:extLst>
                  <a:ext uri="{FF2B5EF4-FFF2-40B4-BE49-F238E27FC236}">
                    <a16:creationId xmlns:a16="http://schemas.microsoft.com/office/drawing/2014/main" id="{ACE6AA48-C73C-7940-8886-669ECF6DAF8D}"/>
                  </a:ext>
                </a:extLst>
              </p:cNvPr>
              <p:cNvSpPr/>
              <p:nvPr/>
            </p:nvSpPr>
            <p:spPr>
              <a:xfrm>
                <a:off x="6683138" y="1689319"/>
                <a:ext cx="32446" cy="86523"/>
              </a:xfrm>
              <a:prstGeom prst="ellipse">
                <a:avLst/>
              </a:prstGeom>
              <a:solidFill>
                <a:srgbClr val="C7F1F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grpSp>
        <p:sp>
          <p:nvSpPr>
            <p:cNvPr id="120" name="Oval 119">
              <a:extLst>
                <a:ext uri="{FF2B5EF4-FFF2-40B4-BE49-F238E27FC236}">
                  <a16:creationId xmlns:a16="http://schemas.microsoft.com/office/drawing/2014/main" id="{998385AB-57A8-0745-92E5-19F91E887A99}"/>
                </a:ext>
              </a:extLst>
            </p:cNvPr>
            <p:cNvSpPr/>
            <p:nvPr/>
          </p:nvSpPr>
          <p:spPr>
            <a:xfrm>
              <a:off x="7247079" y="3040928"/>
              <a:ext cx="32446" cy="86523"/>
            </a:xfrm>
            <a:prstGeom prst="ellipse">
              <a:avLst/>
            </a:prstGeom>
            <a:solidFill>
              <a:srgbClr val="C7F1F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grpSp>
          <p:nvGrpSpPr>
            <p:cNvPr id="121" name="Group 120">
              <a:extLst>
                <a:ext uri="{FF2B5EF4-FFF2-40B4-BE49-F238E27FC236}">
                  <a16:creationId xmlns:a16="http://schemas.microsoft.com/office/drawing/2014/main" id="{32843048-216D-D74D-B81B-0B5C1D60C94B}"/>
                </a:ext>
              </a:extLst>
            </p:cNvPr>
            <p:cNvGrpSpPr/>
            <p:nvPr/>
          </p:nvGrpSpPr>
          <p:grpSpPr>
            <a:xfrm>
              <a:off x="7814884" y="3040980"/>
              <a:ext cx="599382" cy="96628"/>
              <a:chOff x="7532581" y="1670692"/>
              <a:chExt cx="599382" cy="96628"/>
            </a:xfrm>
          </p:grpSpPr>
          <p:sp>
            <p:nvSpPr>
              <p:cNvPr id="180" name="Oval 179">
                <a:extLst>
                  <a:ext uri="{FF2B5EF4-FFF2-40B4-BE49-F238E27FC236}">
                    <a16:creationId xmlns:a16="http://schemas.microsoft.com/office/drawing/2014/main" id="{8ECEC799-B955-F243-B6A4-574C2A671C8C}"/>
                  </a:ext>
                </a:extLst>
              </p:cNvPr>
              <p:cNvSpPr/>
              <p:nvPr/>
            </p:nvSpPr>
            <p:spPr>
              <a:xfrm>
                <a:off x="7532581" y="1680797"/>
                <a:ext cx="32446" cy="86523"/>
              </a:xfrm>
              <a:prstGeom prst="ellipse">
                <a:avLst/>
              </a:prstGeom>
              <a:solidFill>
                <a:srgbClr val="2A3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81" name="Oval 180">
                <a:extLst>
                  <a:ext uri="{FF2B5EF4-FFF2-40B4-BE49-F238E27FC236}">
                    <a16:creationId xmlns:a16="http://schemas.microsoft.com/office/drawing/2014/main" id="{1A878656-6302-8E49-B14E-DFA5FBE88A0B}"/>
                  </a:ext>
                </a:extLst>
              </p:cNvPr>
              <p:cNvSpPr/>
              <p:nvPr/>
            </p:nvSpPr>
            <p:spPr>
              <a:xfrm>
                <a:off x="7817988" y="1670692"/>
                <a:ext cx="32446" cy="86523"/>
              </a:xfrm>
              <a:prstGeom prst="ellipse">
                <a:avLst/>
              </a:prstGeom>
              <a:solidFill>
                <a:srgbClr val="2A3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82" name="Oval 181">
                <a:extLst>
                  <a:ext uri="{FF2B5EF4-FFF2-40B4-BE49-F238E27FC236}">
                    <a16:creationId xmlns:a16="http://schemas.microsoft.com/office/drawing/2014/main" id="{F69B2866-0517-5040-BE11-5E29D845492A}"/>
                  </a:ext>
                </a:extLst>
              </p:cNvPr>
              <p:cNvSpPr/>
              <p:nvPr/>
            </p:nvSpPr>
            <p:spPr>
              <a:xfrm>
                <a:off x="8099517" y="1674447"/>
                <a:ext cx="32446" cy="86523"/>
              </a:xfrm>
              <a:prstGeom prst="ellipse">
                <a:avLst/>
              </a:prstGeom>
              <a:solidFill>
                <a:srgbClr val="2A3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grpSp>
        <p:pic>
          <p:nvPicPr>
            <p:cNvPr id="122" name="Picture 121" descr="A picture containing line, several&#10;&#10;Description automatically generated">
              <a:extLst>
                <a:ext uri="{FF2B5EF4-FFF2-40B4-BE49-F238E27FC236}">
                  <a16:creationId xmlns:a16="http://schemas.microsoft.com/office/drawing/2014/main" id="{53C76D55-4598-2A4B-BDD9-CE7A25382353}"/>
                </a:ext>
              </a:extLst>
            </p:cNvPr>
            <p:cNvPicPr preferRelativeResize="0">
              <a:picLocks/>
            </p:cNvPicPr>
            <p:nvPr/>
          </p:nvPicPr>
          <p:blipFill>
            <a:blip r:embed="rId11">
              <a:alphaModFix/>
            </a:blip>
            <a:stretch>
              <a:fillRect/>
            </a:stretch>
          </p:blipFill>
          <p:spPr>
            <a:xfrm>
              <a:off x="8510874" y="2967408"/>
              <a:ext cx="1261872" cy="640080"/>
            </a:xfrm>
            <a:prstGeom prst="rect">
              <a:avLst/>
            </a:prstGeom>
          </p:spPr>
        </p:pic>
        <p:cxnSp>
          <p:nvCxnSpPr>
            <p:cNvPr id="123" name="Straight Connector 122">
              <a:extLst>
                <a:ext uri="{FF2B5EF4-FFF2-40B4-BE49-F238E27FC236}">
                  <a16:creationId xmlns:a16="http://schemas.microsoft.com/office/drawing/2014/main" id="{1DFF08C4-76B5-6345-AA27-C2E9635ADECE}"/>
                </a:ext>
              </a:extLst>
            </p:cNvPr>
            <p:cNvCxnSpPr/>
            <p:nvPr/>
          </p:nvCxnSpPr>
          <p:spPr>
            <a:xfrm>
              <a:off x="8675284" y="209241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24" name="Right Brace 123">
              <a:extLst>
                <a:ext uri="{FF2B5EF4-FFF2-40B4-BE49-F238E27FC236}">
                  <a16:creationId xmlns:a16="http://schemas.microsoft.com/office/drawing/2014/main" id="{6A910032-2F0D-FB44-BDF9-1A7AA64D0516}"/>
                </a:ext>
              </a:extLst>
            </p:cNvPr>
            <p:cNvSpPr/>
            <p:nvPr/>
          </p:nvSpPr>
          <p:spPr>
            <a:xfrm rot="16200000">
              <a:off x="5250204" y="-1583653"/>
              <a:ext cx="287679" cy="7036370"/>
            </a:xfrm>
            <a:prstGeom prst="rightBrace">
              <a:avLst>
                <a:gd name="adj1" fmla="val 33926"/>
                <a:gd name="adj2" fmla="val 4837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94" dirty="0"/>
            </a:p>
          </p:txBody>
        </p:sp>
        <p:sp>
          <p:nvSpPr>
            <p:cNvPr id="125" name="Oval 124">
              <a:extLst>
                <a:ext uri="{FF2B5EF4-FFF2-40B4-BE49-F238E27FC236}">
                  <a16:creationId xmlns:a16="http://schemas.microsoft.com/office/drawing/2014/main" id="{E2299F23-0690-6A48-97E2-52CA729029F2}"/>
                </a:ext>
              </a:extLst>
            </p:cNvPr>
            <p:cNvSpPr/>
            <p:nvPr/>
          </p:nvSpPr>
          <p:spPr>
            <a:xfrm>
              <a:off x="8658785" y="3046315"/>
              <a:ext cx="32446" cy="86523"/>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26" name="Oval 125">
              <a:extLst>
                <a:ext uri="{FF2B5EF4-FFF2-40B4-BE49-F238E27FC236}">
                  <a16:creationId xmlns:a16="http://schemas.microsoft.com/office/drawing/2014/main" id="{79779A29-5709-7745-9285-0AA3ECBD484D}"/>
                </a:ext>
              </a:extLst>
            </p:cNvPr>
            <p:cNvSpPr/>
            <p:nvPr/>
          </p:nvSpPr>
          <p:spPr>
            <a:xfrm>
              <a:off x="8943489" y="3046315"/>
              <a:ext cx="32446" cy="86523"/>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27" name="Oval 126">
              <a:extLst>
                <a:ext uri="{FF2B5EF4-FFF2-40B4-BE49-F238E27FC236}">
                  <a16:creationId xmlns:a16="http://schemas.microsoft.com/office/drawing/2014/main" id="{C7692063-254C-3D4B-BF03-00375BA11BDF}"/>
                </a:ext>
              </a:extLst>
            </p:cNvPr>
            <p:cNvSpPr/>
            <p:nvPr/>
          </p:nvSpPr>
          <p:spPr>
            <a:xfrm>
              <a:off x="9222546" y="3046315"/>
              <a:ext cx="32446" cy="86523"/>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28" name="Right Brace 127">
              <a:extLst>
                <a:ext uri="{FF2B5EF4-FFF2-40B4-BE49-F238E27FC236}">
                  <a16:creationId xmlns:a16="http://schemas.microsoft.com/office/drawing/2014/main" id="{3687564D-1769-4440-AE66-22A0A3C28748}"/>
                </a:ext>
              </a:extLst>
            </p:cNvPr>
            <p:cNvSpPr/>
            <p:nvPr/>
          </p:nvSpPr>
          <p:spPr>
            <a:xfrm rot="5400000">
              <a:off x="2364142" y="3163945"/>
              <a:ext cx="155448" cy="1137147"/>
            </a:xfrm>
            <a:prstGeom prst="rightBrace">
              <a:avLst>
                <a:gd name="adj1" fmla="val 18545"/>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94" dirty="0"/>
            </a:p>
          </p:txBody>
        </p:sp>
        <p:sp>
          <p:nvSpPr>
            <p:cNvPr id="129" name="Right Brace 128">
              <a:extLst>
                <a:ext uri="{FF2B5EF4-FFF2-40B4-BE49-F238E27FC236}">
                  <a16:creationId xmlns:a16="http://schemas.microsoft.com/office/drawing/2014/main" id="{151730A8-5D0D-CA4E-AEFD-C16FDFA8DF7D}"/>
                </a:ext>
              </a:extLst>
            </p:cNvPr>
            <p:cNvSpPr/>
            <p:nvPr/>
          </p:nvSpPr>
          <p:spPr>
            <a:xfrm rot="5400000">
              <a:off x="3784472" y="3172565"/>
              <a:ext cx="155448" cy="1133856"/>
            </a:xfrm>
            <a:prstGeom prst="rightBrace">
              <a:avLst>
                <a:gd name="adj1" fmla="val 38970"/>
                <a:gd name="adj2" fmla="val 50000"/>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94" dirty="0"/>
            </a:p>
          </p:txBody>
        </p:sp>
        <p:cxnSp>
          <p:nvCxnSpPr>
            <p:cNvPr id="130" name="Straight Connector 129">
              <a:extLst>
                <a:ext uri="{FF2B5EF4-FFF2-40B4-BE49-F238E27FC236}">
                  <a16:creationId xmlns:a16="http://schemas.microsoft.com/office/drawing/2014/main" id="{9F64839E-ADE6-1F4A-9706-70D6FAADDFC4}"/>
                </a:ext>
              </a:extLst>
            </p:cNvPr>
            <p:cNvCxnSpPr>
              <a:cxnSpLocks/>
            </p:cNvCxnSpPr>
            <p:nvPr/>
          </p:nvCxnSpPr>
          <p:spPr>
            <a:xfrm flipH="1">
              <a:off x="3293071" y="2949338"/>
              <a:ext cx="0" cy="851373"/>
            </a:xfrm>
            <a:prstGeom prst="line">
              <a:avLst/>
            </a:prstGeom>
            <a:ln w="31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3262EBA-0898-7342-9B99-AC610F5D2E53}"/>
                </a:ext>
              </a:extLst>
            </p:cNvPr>
            <p:cNvCxnSpPr/>
            <p:nvPr/>
          </p:nvCxnSpPr>
          <p:spPr>
            <a:xfrm>
              <a:off x="8957859" y="2082545"/>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B66AC6A-5276-0347-8A41-EA2F0F3EC9C8}"/>
                </a:ext>
              </a:extLst>
            </p:cNvPr>
            <p:cNvCxnSpPr>
              <a:cxnSpLocks/>
            </p:cNvCxnSpPr>
            <p:nvPr/>
          </p:nvCxnSpPr>
          <p:spPr>
            <a:xfrm>
              <a:off x="1873250" y="1802118"/>
              <a:ext cx="0" cy="1945388"/>
            </a:xfrm>
            <a:prstGeom prst="line">
              <a:avLst/>
            </a:prstGeom>
            <a:ln w="31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3" name="Right Brace 132">
              <a:extLst>
                <a:ext uri="{FF2B5EF4-FFF2-40B4-BE49-F238E27FC236}">
                  <a16:creationId xmlns:a16="http://schemas.microsoft.com/office/drawing/2014/main" id="{B005EDE4-7E60-7D4A-AB68-9B8CF8FEFAF2}"/>
                </a:ext>
              </a:extLst>
            </p:cNvPr>
            <p:cNvSpPr/>
            <p:nvPr/>
          </p:nvSpPr>
          <p:spPr>
            <a:xfrm rot="5400000">
              <a:off x="5203983" y="3164285"/>
              <a:ext cx="155448" cy="1139633"/>
            </a:xfrm>
            <a:prstGeom prst="rightBrace">
              <a:avLst>
                <a:gd name="adj1" fmla="val 30800"/>
                <a:gd name="adj2" fmla="val 50000"/>
              </a:avLst>
            </a:prstGeom>
            <a:ln>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94" dirty="0"/>
            </a:p>
          </p:txBody>
        </p:sp>
        <p:sp>
          <p:nvSpPr>
            <p:cNvPr id="134" name="Right Brace 133">
              <a:extLst>
                <a:ext uri="{FF2B5EF4-FFF2-40B4-BE49-F238E27FC236}">
                  <a16:creationId xmlns:a16="http://schemas.microsoft.com/office/drawing/2014/main" id="{D8917730-7621-3842-9779-8768A6E15A03}"/>
                </a:ext>
              </a:extLst>
            </p:cNvPr>
            <p:cNvSpPr/>
            <p:nvPr/>
          </p:nvSpPr>
          <p:spPr>
            <a:xfrm rot="5400000">
              <a:off x="6625059" y="3167659"/>
              <a:ext cx="155448" cy="1124619"/>
            </a:xfrm>
            <a:prstGeom prst="rightBrace">
              <a:avLst>
                <a:gd name="adj1" fmla="val 30800"/>
                <a:gd name="adj2" fmla="val 50000"/>
              </a:avLst>
            </a:prstGeom>
            <a:ln>
              <a:solidFill>
                <a:srgbClr val="C7F1F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94" dirty="0"/>
            </a:p>
          </p:txBody>
        </p:sp>
        <p:sp>
          <p:nvSpPr>
            <p:cNvPr id="135" name="Right Brace 134">
              <a:extLst>
                <a:ext uri="{FF2B5EF4-FFF2-40B4-BE49-F238E27FC236}">
                  <a16:creationId xmlns:a16="http://schemas.microsoft.com/office/drawing/2014/main" id="{0D698E64-4672-254C-9BCC-3828E3445B5D}"/>
                </a:ext>
              </a:extLst>
            </p:cNvPr>
            <p:cNvSpPr/>
            <p:nvPr/>
          </p:nvSpPr>
          <p:spPr>
            <a:xfrm rot="5400000">
              <a:off x="7895953" y="3311890"/>
              <a:ext cx="155448" cy="848397"/>
            </a:xfrm>
            <a:prstGeom prst="rightBrace">
              <a:avLst>
                <a:gd name="adj1" fmla="val 34885"/>
                <a:gd name="adj2" fmla="val 50000"/>
              </a:avLst>
            </a:prstGeom>
            <a:ln>
              <a:solidFill>
                <a:srgbClr val="2A3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94" dirty="0"/>
            </a:p>
          </p:txBody>
        </p:sp>
        <p:cxnSp>
          <p:nvCxnSpPr>
            <p:cNvPr id="136" name="Straight Connector 135">
              <a:extLst>
                <a:ext uri="{FF2B5EF4-FFF2-40B4-BE49-F238E27FC236}">
                  <a16:creationId xmlns:a16="http://schemas.microsoft.com/office/drawing/2014/main" id="{9BCDF6E0-2A2B-1540-8C59-6B385BABA845}"/>
                </a:ext>
              </a:extLst>
            </p:cNvPr>
            <p:cNvCxnSpPr>
              <a:cxnSpLocks/>
            </p:cNvCxnSpPr>
            <p:nvPr/>
          </p:nvCxnSpPr>
          <p:spPr>
            <a:xfrm flipH="1">
              <a:off x="7549052" y="2961437"/>
              <a:ext cx="0" cy="851373"/>
            </a:xfrm>
            <a:prstGeom prst="line">
              <a:avLst/>
            </a:prstGeom>
            <a:ln w="3175">
              <a:solidFill>
                <a:srgbClr val="2A30FF"/>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E6C961A-1DEC-3B4E-BE06-0B55DA882A41}"/>
                </a:ext>
              </a:extLst>
            </p:cNvPr>
            <p:cNvCxnSpPr>
              <a:cxnSpLocks/>
            </p:cNvCxnSpPr>
            <p:nvPr/>
          </p:nvCxnSpPr>
          <p:spPr>
            <a:xfrm flipH="1">
              <a:off x="6134794" y="2920763"/>
              <a:ext cx="0" cy="851373"/>
            </a:xfrm>
            <a:prstGeom prst="line">
              <a:avLst/>
            </a:prstGeom>
            <a:ln w="317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38" name="Right Brace 137">
              <a:extLst>
                <a:ext uri="{FF2B5EF4-FFF2-40B4-BE49-F238E27FC236}">
                  <a16:creationId xmlns:a16="http://schemas.microsoft.com/office/drawing/2014/main" id="{26EFA43C-ED79-F842-B4BB-3960B90A1852}"/>
                </a:ext>
              </a:extLst>
            </p:cNvPr>
            <p:cNvSpPr/>
            <p:nvPr/>
          </p:nvSpPr>
          <p:spPr>
            <a:xfrm rot="5400000">
              <a:off x="9015350" y="3315690"/>
              <a:ext cx="155448" cy="832104"/>
            </a:xfrm>
            <a:prstGeom prst="rightBrace">
              <a:avLst>
                <a:gd name="adj1" fmla="val 34885"/>
                <a:gd name="adj2" fmla="val 50000"/>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94" dirty="0"/>
            </a:p>
          </p:txBody>
        </p:sp>
        <p:cxnSp>
          <p:nvCxnSpPr>
            <p:cNvPr id="139" name="Straight Connector 138">
              <a:extLst>
                <a:ext uri="{FF2B5EF4-FFF2-40B4-BE49-F238E27FC236}">
                  <a16:creationId xmlns:a16="http://schemas.microsoft.com/office/drawing/2014/main" id="{758B46D4-EE45-7B48-AEB6-B03E9829CB78}"/>
                </a:ext>
              </a:extLst>
            </p:cNvPr>
            <p:cNvCxnSpPr>
              <a:cxnSpLocks/>
            </p:cNvCxnSpPr>
            <p:nvPr/>
          </p:nvCxnSpPr>
          <p:spPr>
            <a:xfrm flipH="1">
              <a:off x="9514129" y="2964234"/>
              <a:ext cx="0" cy="851373"/>
            </a:xfrm>
            <a:prstGeom prst="line">
              <a:avLst/>
            </a:prstGeom>
            <a:ln w="31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A75272D-F7FD-A54F-BAE7-5EE3E660A68A}"/>
                </a:ext>
              </a:extLst>
            </p:cNvPr>
            <p:cNvCxnSpPr/>
            <p:nvPr/>
          </p:nvCxnSpPr>
          <p:spPr>
            <a:xfrm>
              <a:off x="2445086" y="2120395"/>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759E0FA-2E98-C541-85C4-5FA354DCC7FE}"/>
                </a:ext>
              </a:extLst>
            </p:cNvPr>
            <p:cNvCxnSpPr/>
            <p:nvPr/>
          </p:nvCxnSpPr>
          <p:spPr>
            <a:xfrm>
              <a:off x="2158273" y="2073360"/>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42" name="Picture 141" descr="Diagram&#10;&#10;Description automatically generated">
              <a:extLst>
                <a:ext uri="{FF2B5EF4-FFF2-40B4-BE49-F238E27FC236}">
                  <a16:creationId xmlns:a16="http://schemas.microsoft.com/office/drawing/2014/main" id="{6CA7C412-76AF-2F4A-B78F-ADC1B370A02F}"/>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8957773" y="2037382"/>
              <a:ext cx="380894" cy="742154"/>
            </a:xfrm>
            <a:prstGeom prst="rect">
              <a:avLst/>
            </a:prstGeom>
          </p:spPr>
        </p:pic>
        <p:cxnSp>
          <p:nvCxnSpPr>
            <p:cNvPr id="143" name="Straight Connector 142">
              <a:extLst>
                <a:ext uri="{FF2B5EF4-FFF2-40B4-BE49-F238E27FC236}">
                  <a16:creationId xmlns:a16="http://schemas.microsoft.com/office/drawing/2014/main" id="{90F5A4D6-F44B-DB44-BA32-E26D10A357DE}"/>
                </a:ext>
              </a:extLst>
            </p:cNvPr>
            <p:cNvCxnSpPr>
              <a:cxnSpLocks/>
            </p:cNvCxnSpPr>
            <p:nvPr/>
          </p:nvCxnSpPr>
          <p:spPr>
            <a:xfrm>
              <a:off x="8754627" y="2411458"/>
              <a:ext cx="59609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6455BE4-2AAC-8C46-8C3C-75186E00A618}"/>
                </a:ext>
              </a:extLst>
            </p:cNvPr>
            <p:cNvCxnSpPr/>
            <p:nvPr/>
          </p:nvCxnSpPr>
          <p:spPr>
            <a:xfrm>
              <a:off x="9237259" y="2081516"/>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45" name="Picture 144" descr="Diagram&#10;&#10;Description automatically generated">
              <a:extLst>
                <a:ext uri="{FF2B5EF4-FFF2-40B4-BE49-F238E27FC236}">
                  <a16:creationId xmlns:a16="http://schemas.microsoft.com/office/drawing/2014/main" id="{655E06E1-E23B-4A4C-A1E8-6E9FA35B7A3F}"/>
                </a:ext>
              </a:extLst>
            </p:cNvPr>
            <p:cNvPicPr preferRelativeResize="0">
              <a:picLocks/>
            </p:cNvPicPr>
            <p:nvPr/>
          </p:nvPicPr>
          <p:blipFill>
            <a:blip r:embed="rId3">
              <a:alphaModFix/>
              <a:extLst>
                <a:ext uri="{BEBA8EAE-BF5A-486C-A8C5-ECC9F3942E4B}">
                  <a14:imgProps xmlns:a14="http://schemas.microsoft.com/office/drawing/2010/main">
                    <a14:imgLayer r:embed="rId5">
                      <a14:imgEffect>
                        <a14:sharpenSoften amount="54000"/>
                      </a14:imgEffect>
                      <a14:imgEffect>
                        <a14:brightnessContrast contrast="-27000"/>
                      </a14:imgEffect>
                    </a14:imgLayer>
                  </a14:imgProps>
                </a:ext>
              </a:extLst>
            </a:blip>
            <a:stretch>
              <a:fillRect/>
            </a:stretch>
          </p:blipFill>
          <p:spPr>
            <a:xfrm>
              <a:off x="9328298" y="2046731"/>
              <a:ext cx="380894" cy="742154"/>
            </a:xfrm>
            <a:prstGeom prst="rect">
              <a:avLst/>
            </a:prstGeom>
          </p:spPr>
        </p:pic>
        <p:cxnSp>
          <p:nvCxnSpPr>
            <p:cNvPr id="146" name="Straight Connector 145">
              <a:extLst>
                <a:ext uri="{FF2B5EF4-FFF2-40B4-BE49-F238E27FC236}">
                  <a16:creationId xmlns:a16="http://schemas.microsoft.com/office/drawing/2014/main" id="{A29AE1F1-D1CF-204F-BE79-572566CB46C0}"/>
                </a:ext>
              </a:extLst>
            </p:cNvPr>
            <p:cNvCxnSpPr>
              <a:cxnSpLocks/>
            </p:cNvCxnSpPr>
            <p:nvPr/>
          </p:nvCxnSpPr>
          <p:spPr>
            <a:xfrm>
              <a:off x="9122579" y="2411458"/>
              <a:ext cx="59609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A017B4A-5493-2740-80AA-B8D46908770E}"/>
                </a:ext>
              </a:extLst>
            </p:cNvPr>
            <p:cNvCxnSpPr/>
            <p:nvPr/>
          </p:nvCxnSpPr>
          <p:spPr>
            <a:xfrm>
              <a:off x="9516659" y="2052819"/>
              <a:ext cx="0" cy="140600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7B72677-53A6-3448-85C2-BBFF08793582}"/>
                </a:ext>
              </a:extLst>
            </p:cNvPr>
            <p:cNvCxnSpPr>
              <a:cxnSpLocks/>
            </p:cNvCxnSpPr>
            <p:nvPr/>
          </p:nvCxnSpPr>
          <p:spPr>
            <a:xfrm>
              <a:off x="8494386" y="3258595"/>
              <a:ext cx="26747" cy="228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66756C36-4760-794B-BD02-F3335BAFC6AA}"/>
                </a:ext>
              </a:extLst>
            </p:cNvPr>
            <p:cNvSpPr txBox="1"/>
            <p:nvPr/>
          </p:nvSpPr>
          <p:spPr>
            <a:xfrm>
              <a:off x="2273920" y="3736088"/>
              <a:ext cx="413384" cy="313921"/>
            </a:xfrm>
            <a:prstGeom prst="rect">
              <a:avLst/>
            </a:prstGeom>
            <a:noFill/>
          </p:spPr>
          <p:txBody>
            <a:bodyPr wrap="none" rtlCol="0">
              <a:spAutoFit/>
            </a:bodyPr>
            <a:lstStyle/>
            <a:p>
              <a:r>
                <a:rPr lang="en-US" sz="857" dirty="0"/>
                <a:t>#1</a:t>
              </a:r>
            </a:p>
          </p:txBody>
        </p:sp>
        <p:sp>
          <p:nvSpPr>
            <p:cNvPr id="150" name="TextBox 149">
              <a:extLst>
                <a:ext uri="{FF2B5EF4-FFF2-40B4-BE49-F238E27FC236}">
                  <a16:creationId xmlns:a16="http://schemas.microsoft.com/office/drawing/2014/main" id="{B976DFCB-0722-134A-8A07-CFA4F88193CA}"/>
                </a:ext>
              </a:extLst>
            </p:cNvPr>
            <p:cNvSpPr txBox="1"/>
            <p:nvPr/>
          </p:nvSpPr>
          <p:spPr>
            <a:xfrm>
              <a:off x="3695503" y="3736088"/>
              <a:ext cx="413384" cy="313921"/>
            </a:xfrm>
            <a:prstGeom prst="rect">
              <a:avLst/>
            </a:prstGeom>
            <a:noFill/>
          </p:spPr>
          <p:txBody>
            <a:bodyPr wrap="none" rtlCol="0">
              <a:spAutoFit/>
            </a:bodyPr>
            <a:lstStyle/>
            <a:p>
              <a:r>
                <a:rPr lang="en-US" sz="857" dirty="0"/>
                <a:t>#2</a:t>
              </a:r>
            </a:p>
          </p:txBody>
        </p:sp>
        <p:sp>
          <p:nvSpPr>
            <p:cNvPr id="151" name="TextBox 150">
              <a:extLst>
                <a:ext uri="{FF2B5EF4-FFF2-40B4-BE49-F238E27FC236}">
                  <a16:creationId xmlns:a16="http://schemas.microsoft.com/office/drawing/2014/main" id="{7377D709-16A1-DA4D-B6E1-CB068D15979C}"/>
                </a:ext>
              </a:extLst>
            </p:cNvPr>
            <p:cNvSpPr txBox="1"/>
            <p:nvPr/>
          </p:nvSpPr>
          <p:spPr>
            <a:xfrm>
              <a:off x="5117883" y="3736088"/>
              <a:ext cx="413384" cy="313921"/>
            </a:xfrm>
            <a:prstGeom prst="rect">
              <a:avLst/>
            </a:prstGeom>
            <a:noFill/>
          </p:spPr>
          <p:txBody>
            <a:bodyPr wrap="none" rtlCol="0">
              <a:spAutoFit/>
            </a:bodyPr>
            <a:lstStyle/>
            <a:p>
              <a:r>
                <a:rPr lang="en-US" sz="857" dirty="0"/>
                <a:t>#3</a:t>
              </a:r>
            </a:p>
          </p:txBody>
        </p:sp>
        <p:sp>
          <p:nvSpPr>
            <p:cNvPr id="152" name="TextBox 151">
              <a:extLst>
                <a:ext uri="{FF2B5EF4-FFF2-40B4-BE49-F238E27FC236}">
                  <a16:creationId xmlns:a16="http://schemas.microsoft.com/office/drawing/2014/main" id="{6F52835A-959D-9244-93E7-997659E5C23F}"/>
                </a:ext>
              </a:extLst>
            </p:cNvPr>
            <p:cNvSpPr txBox="1"/>
            <p:nvPr/>
          </p:nvSpPr>
          <p:spPr>
            <a:xfrm>
              <a:off x="6535520" y="3736088"/>
              <a:ext cx="413384" cy="313921"/>
            </a:xfrm>
            <a:prstGeom prst="rect">
              <a:avLst/>
            </a:prstGeom>
            <a:noFill/>
          </p:spPr>
          <p:txBody>
            <a:bodyPr wrap="none" rtlCol="0">
              <a:spAutoFit/>
            </a:bodyPr>
            <a:lstStyle/>
            <a:p>
              <a:r>
                <a:rPr lang="en-US" sz="857" dirty="0"/>
                <a:t>#4</a:t>
              </a:r>
            </a:p>
          </p:txBody>
        </p:sp>
        <p:sp>
          <p:nvSpPr>
            <p:cNvPr id="153" name="TextBox 152">
              <a:extLst>
                <a:ext uri="{FF2B5EF4-FFF2-40B4-BE49-F238E27FC236}">
                  <a16:creationId xmlns:a16="http://schemas.microsoft.com/office/drawing/2014/main" id="{11A01602-0BF3-3741-9E44-66B1683AE0FD}"/>
                </a:ext>
              </a:extLst>
            </p:cNvPr>
            <p:cNvSpPr txBox="1"/>
            <p:nvPr/>
          </p:nvSpPr>
          <p:spPr>
            <a:xfrm>
              <a:off x="7805722" y="3736088"/>
              <a:ext cx="413384" cy="313921"/>
            </a:xfrm>
            <a:prstGeom prst="rect">
              <a:avLst/>
            </a:prstGeom>
            <a:noFill/>
          </p:spPr>
          <p:txBody>
            <a:bodyPr wrap="none" rtlCol="0">
              <a:spAutoFit/>
            </a:bodyPr>
            <a:lstStyle/>
            <a:p>
              <a:r>
                <a:rPr lang="en-US" sz="857" dirty="0"/>
                <a:t>#5</a:t>
              </a:r>
            </a:p>
          </p:txBody>
        </p:sp>
        <p:sp>
          <p:nvSpPr>
            <p:cNvPr id="154" name="TextBox 153">
              <a:extLst>
                <a:ext uri="{FF2B5EF4-FFF2-40B4-BE49-F238E27FC236}">
                  <a16:creationId xmlns:a16="http://schemas.microsoft.com/office/drawing/2014/main" id="{97854C67-DA67-574E-A192-23BE694DD549}"/>
                </a:ext>
              </a:extLst>
            </p:cNvPr>
            <p:cNvSpPr txBox="1"/>
            <p:nvPr/>
          </p:nvSpPr>
          <p:spPr>
            <a:xfrm>
              <a:off x="8922214" y="3736088"/>
              <a:ext cx="413384" cy="313921"/>
            </a:xfrm>
            <a:prstGeom prst="rect">
              <a:avLst/>
            </a:prstGeom>
            <a:noFill/>
          </p:spPr>
          <p:txBody>
            <a:bodyPr wrap="none" rtlCol="0">
              <a:spAutoFit/>
            </a:bodyPr>
            <a:lstStyle/>
            <a:p>
              <a:r>
                <a:rPr lang="en-US" sz="857" dirty="0"/>
                <a:t>#6</a:t>
              </a:r>
            </a:p>
          </p:txBody>
        </p:sp>
        <p:cxnSp>
          <p:nvCxnSpPr>
            <p:cNvPr id="155" name="Straight Connector 154">
              <a:extLst>
                <a:ext uri="{FF2B5EF4-FFF2-40B4-BE49-F238E27FC236}">
                  <a16:creationId xmlns:a16="http://schemas.microsoft.com/office/drawing/2014/main" id="{6A33E78B-FF8E-954C-882A-1269A31C30E4}"/>
                </a:ext>
              </a:extLst>
            </p:cNvPr>
            <p:cNvCxnSpPr>
              <a:cxnSpLocks/>
            </p:cNvCxnSpPr>
            <p:nvPr/>
          </p:nvCxnSpPr>
          <p:spPr>
            <a:xfrm flipH="1">
              <a:off x="3007265" y="2983218"/>
              <a:ext cx="0" cy="851373"/>
            </a:xfrm>
            <a:prstGeom prst="line">
              <a:avLst/>
            </a:prstGeom>
            <a:ln w="31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FD5856D7-9C20-BB40-ADDC-6A5DCB5661EC}"/>
                </a:ext>
              </a:extLst>
            </p:cNvPr>
            <p:cNvSpPr/>
            <p:nvPr/>
          </p:nvSpPr>
          <p:spPr>
            <a:xfrm>
              <a:off x="4695487" y="3040784"/>
              <a:ext cx="32446" cy="8652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157" name="Straight Connector 156">
              <a:extLst>
                <a:ext uri="{FF2B5EF4-FFF2-40B4-BE49-F238E27FC236}">
                  <a16:creationId xmlns:a16="http://schemas.microsoft.com/office/drawing/2014/main" id="{5212ADC9-7A20-3C44-92C7-DE2B4967503E}"/>
                </a:ext>
              </a:extLst>
            </p:cNvPr>
            <p:cNvCxnSpPr>
              <a:cxnSpLocks/>
            </p:cNvCxnSpPr>
            <p:nvPr/>
          </p:nvCxnSpPr>
          <p:spPr>
            <a:xfrm flipH="1">
              <a:off x="4429419" y="2920763"/>
              <a:ext cx="0" cy="851373"/>
            </a:xfrm>
            <a:prstGeom prst="line">
              <a:avLst/>
            </a:prstGeom>
            <a:ln w="31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D75231FD-BB05-4B49-B13A-2EE770064BAC}"/>
                </a:ext>
              </a:extLst>
            </p:cNvPr>
            <p:cNvCxnSpPr>
              <a:cxnSpLocks/>
            </p:cNvCxnSpPr>
            <p:nvPr/>
          </p:nvCxnSpPr>
          <p:spPr>
            <a:xfrm flipH="1">
              <a:off x="4713568" y="2948357"/>
              <a:ext cx="0" cy="851373"/>
            </a:xfrm>
            <a:prstGeom prst="line">
              <a:avLst/>
            </a:prstGeom>
            <a:ln w="31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9285A726-A7FB-4441-9B31-3409B2C9BDD3}"/>
                </a:ext>
              </a:extLst>
            </p:cNvPr>
            <p:cNvCxnSpPr>
              <a:cxnSpLocks/>
            </p:cNvCxnSpPr>
            <p:nvPr/>
          </p:nvCxnSpPr>
          <p:spPr>
            <a:xfrm flipH="1">
              <a:off x="5845175" y="2920763"/>
              <a:ext cx="0" cy="851373"/>
            </a:xfrm>
            <a:prstGeom prst="line">
              <a:avLst/>
            </a:prstGeom>
            <a:ln w="3175">
              <a:solidFill>
                <a:srgbClr val="92D050"/>
              </a:solidFill>
              <a:prstDash val="dash"/>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FE2A5599-5CDA-5A4F-8067-A94ADF2629B7}"/>
                </a:ext>
              </a:extLst>
            </p:cNvPr>
            <p:cNvGrpSpPr>
              <a:grpSpLocks noChangeAspect="1"/>
            </p:cNvGrpSpPr>
            <p:nvPr/>
          </p:nvGrpSpPr>
          <p:grpSpPr>
            <a:xfrm>
              <a:off x="6278035" y="4236383"/>
              <a:ext cx="1416098" cy="2324900"/>
              <a:chOff x="5805714" y="1436913"/>
              <a:chExt cx="2935099" cy="4818743"/>
            </a:xfrm>
          </p:grpSpPr>
          <p:sp>
            <p:nvSpPr>
              <p:cNvPr id="166" name="Oval 165">
                <a:extLst>
                  <a:ext uri="{FF2B5EF4-FFF2-40B4-BE49-F238E27FC236}">
                    <a16:creationId xmlns:a16="http://schemas.microsoft.com/office/drawing/2014/main" id="{95607257-A304-E147-B203-E3B60706ECEE}"/>
                  </a:ext>
                </a:extLst>
              </p:cNvPr>
              <p:cNvSpPr>
                <a:spLocks/>
              </p:cNvSpPr>
              <p:nvPr/>
            </p:nvSpPr>
            <p:spPr>
              <a:xfrm>
                <a:off x="5805714" y="1436913"/>
                <a:ext cx="2747868" cy="48187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67" name="Oval 166">
                <a:extLst>
                  <a:ext uri="{FF2B5EF4-FFF2-40B4-BE49-F238E27FC236}">
                    <a16:creationId xmlns:a16="http://schemas.microsoft.com/office/drawing/2014/main" id="{CCBC6A46-0B03-FF41-9DCD-2A2C8C670EBB}"/>
                  </a:ext>
                </a:extLst>
              </p:cNvPr>
              <p:cNvSpPr>
                <a:spLocks/>
              </p:cNvSpPr>
              <p:nvPr/>
            </p:nvSpPr>
            <p:spPr>
              <a:xfrm>
                <a:off x="6727528" y="4620987"/>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168" name="Straight Connector 167">
                <a:extLst>
                  <a:ext uri="{FF2B5EF4-FFF2-40B4-BE49-F238E27FC236}">
                    <a16:creationId xmlns:a16="http://schemas.microsoft.com/office/drawing/2014/main" id="{1C8E8222-BD1E-9348-83AE-923CABE79928}"/>
                  </a:ext>
                </a:extLst>
              </p:cNvPr>
              <p:cNvCxnSpPr>
                <a:cxnSpLocks/>
              </p:cNvCxnSpPr>
              <p:nvPr/>
            </p:nvCxnSpPr>
            <p:spPr>
              <a:xfrm flipV="1">
                <a:off x="7410341" y="4680983"/>
                <a:ext cx="1053061" cy="791426"/>
              </a:xfrm>
              <a:prstGeom prst="line">
                <a:avLst/>
              </a:prstGeom>
            </p:spPr>
            <p:style>
              <a:lnRef idx="1">
                <a:schemeClr val="accent1"/>
              </a:lnRef>
              <a:fillRef idx="0">
                <a:schemeClr val="accent1"/>
              </a:fillRef>
              <a:effectRef idx="0">
                <a:schemeClr val="accent1"/>
              </a:effectRef>
              <a:fontRef idx="minor">
                <a:schemeClr val="tx1"/>
              </a:fontRef>
            </p:style>
          </p:cxnSp>
          <p:sp>
            <p:nvSpPr>
              <p:cNvPr id="169" name="Oval 168">
                <a:extLst>
                  <a:ext uri="{FF2B5EF4-FFF2-40B4-BE49-F238E27FC236}">
                    <a16:creationId xmlns:a16="http://schemas.microsoft.com/office/drawing/2014/main" id="{59034084-36AB-AC47-82BC-518BE0905F6C}"/>
                  </a:ext>
                </a:extLst>
              </p:cNvPr>
              <p:cNvSpPr/>
              <p:nvPr/>
            </p:nvSpPr>
            <p:spPr>
              <a:xfrm rot="1798929">
                <a:off x="7392112" y="4630866"/>
                <a:ext cx="45719" cy="10573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70" name="Oval 169">
                <a:extLst>
                  <a:ext uri="{FF2B5EF4-FFF2-40B4-BE49-F238E27FC236}">
                    <a16:creationId xmlns:a16="http://schemas.microsoft.com/office/drawing/2014/main" id="{950471EE-321F-1A46-AF9D-32D878AE5EA7}"/>
                  </a:ext>
                </a:extLst>
              </p:cNvPr>
              <p:cNvSpPr/>
              <p:nvPr/>
            </p:nvSpPr>
            <p:spPr>
              <a:xfrm rot="9090637">
                <a:off x="7391902" y="5419539"/>
                <a:ext cx="45719" cy="10573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71" name="Oval 170">
                <a:extLst>
                  <a:ext uri="{FF2B5EF4-FFF2-40B4-BE49-F238E27FC236}">
                    <a16:creationId xmlns:a16="http://schemas.microsoft.com/office/drawing/2014/main" id="{CB4AA964-B99E-4F47-8D0C-92BD406D190D}"/>
                  </a:ext>
                </a:extLst>
              </p:cNvPr>
              <p:cNvSpPr/>
              <p:nvPr/>
            </p:nvSpPr>
            <p:spPr>
              <a:xfrm rot="19929682">
                <a:off x="6938007" y="4628114"/>
                <a:ext cx="45719" cy="10573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72" name="Oval 171">
                <a:extLst>
                  <a:ext uri="{FF2B5EF4-FFF2-40B4-BE49-F238E27FC236}">
                    <a16:creationId xmlns:a16="http://schemas.microsoft.com/office/drawing/2014/main" id="{9B5A9EBA-BBF8-6F4B-8DE6-3B1248C97C32}"/>
                  </a:ext>
                </a:extLst>
              </p:cNvPr>
              <p:cNvSpPr/>
              <p:nvPr/>
            </p:nvSpPr>
            <p:spPr>
              <a:xfrm rot="5400000">
                <a:off x="6703105" y="5024305"/>
                <a:ext cx="45719" cy="10573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73" name="Oval 172">
                <a:extLst>
                  <a:ext uri="{FF2B5EF4-FFF2-40B4-BE49-F238E27FC236}">
                    <a16:creationId xmlns:a16="http://schemas.microsoft.com/office/drawing/2014/main" id="{28EEA486-735F-D540-A4C4-AFC588247208}"/>
                  </a:ext>
                </a:extLst>
              </p:cNvPr>
              <p:cNvSpPr/>
              <p:nvPr/>
            </p:nvSpPr>
            <p:spPr>
              <a:xfrm rot="1798929">
                <a:off x="6938007" y="5422867"/>
                <a:ext cx="45719" cy="10573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74" name="Oval 173">
                <a:extLst>
                  <a:ext uri="{FF2B5EF4-FFF2-40B4-BE49-F238E27FC236}">
                    <a16:creationId xmlns:a16="http://schemas.microsoft.com/office/drawing/2014/main" id="{28CF5054-3630-C547-A877-8462EDD7F2DA}"/>
                  </a:ext>
                </a:extLst>
              </p:cNvPr>
              <p:cNvSpPr/>
              <p:nvPr/>
            </p:nvSpPr>
            <p:spPr>
              <a:xfrm rot="5400000">
                <a:off x="7619068" y="5024304"/>
                <a:ext cx="45719" cy="105738"/>
              </a:xfrm>
              <a:prstGeom prst="ellipse">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grpSp>
            <p:nvGrpSpPr>
              <p:cNvPr id="175" name="Group 174">
                <a:extLst>
                  <a:ext uri="{FF2B5EF4-FFF2-40B4-BE49-F238E27FC236}">
                    <a16:creationId xmlns:a16="http://schemas.microsoft.com/office/drawing/2014/main" id="{FDD447C6-5914-AB47-A76F-9B9AC3B4C49A}"/>
                  </a:ext>
                </a:extLst>
              </p:cNvPr>
              <p:cNvGrpSpPr/>
              <p:nvPr/>
            </p:nvGrpSpPr>
            <p:grpSpPr>
              <a:xfrm rot="1636020">
                <a:off x="8279349" y="3754166"/>
                <a:ext cx="461464" cy="920111"/>
                <a:chOff x="8059743" y="3761436"/>
                <a:chExt cx="461464" cy="920111"/>
              </a:xfrm>
            </p:grpSpPr>
            <p:sp>
              <p:nvSpPr>
                <p:cNvPr id="177" name="Oval 176">
                  <a:extLst>
                    <a:ext uri="{FF2B5EF4-FFF2-40B4-BE49-F238E27FC236}">
                      <a16:creationId xmlns:a16="http://schemas.microsoft.com/office/drawing/2014/main" id="{6F6910FE-EDAC-1746-859E-06E8897939FE}"/>
                    </a:ext>
                  </a:extLst>
                </p:cNvPr>
                <p:cNvSpPr/>
                <p:nvPr/>
              </p:nvSpPr>
              <p:spPr>
                <a:xfrm rot="4659871">
                  <a:off x="8445478" y="4605819"/>
                  <a:ext cx="45719" cy="10573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78" name="Oval 177">
                  <a:extLst>
                    <a:ext uri="{FF2B5EF4-FFF2-40B4-BE49-F238E27FC236}">
                      <a16:creationId xmlns:a16="http://schemas.microsoft.com/office/drawing/2014/main" id="{44722F00-CEE3-3248-A8C0-2ACD4792678F}"/>
                    </a:ext>
                  </a:extLst>
                </p:cNvPr>
                <p:cNvSpPr/>
                <p:nvPr/>
              </p:nvSpPr>
              <p:spPr>
                <a:xfrm rot="4198049">
                  <a:off x="8295108" y="4165644"/>
                  <a:ext cx="45719" cy="10573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79" name="Oval 178">
                  <a:extLst>
                    <a:ext uri="{FF2B5EF4-FFF2-40B4-BE49-F238E27FC236}">
                      <a16:creationId xmlns:a16="http://schemas.microsoft.com/office/drawing/2014/main" id="{84FFB46D-9128-054C-ACEC-793832F518A8}"/>
                    </a:ext>
                  </a:extLst>
                </p:cNvPr>
                <p:cNvSpPr/>
                <p:nvPr/>
              </p:nvSpPr>
              <p:spPr>
                <a:xfrm rot="3712333">
                  <a:off x="8089752" y="3731427"/>
                  <a:ext cx="45719" cy="10573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grpSp>
          <p:sp>
            <p:nvSpPr>
              <p:cNvPr id="176" name="Oval 175">
                <a:extLst>
                  <a:ext uri="{FF2B5EF4-FFF2-40B4-BE49-F238E27FC236}">
                    <a16:creationId xmlns:a16="http://schemas.microsoft.com/office/drawing/2014/main" id="{A3013A7D-90DD-4A42-B2EA-2639F4C9BB1F}"/>
                  </a:ext>
                </a:extLst>
              </p:cNvPr>
              <p:cNvSpPr/>
              <p:nvPr/>
            </p:nvSpPr>
            <p:spPr>
              <a:xfrm rot="5193940">
                <a:off x="8492301" y="3221689"/>
                <a:ext cx="45719" cy="105738"/>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grpSp>
        <p:sp>
          <p:nvSpPr>
            <p:cNvPr id="161" name="Oval 160">
              <a:extLst>
                <a:ext uri="{FF2B5EF4-FFF2-40B4-BE49-F238E27FC236}">
                  <a16:creationId xmlns:a16="http://schemas.microsoft.com/office/drawing/2014/main" id="{2360E95C-425A-4F49-B834-706E7AC49312}"/>
                </a:ext>
              </a:extLst>
            </p:cNvPr>
            <p:cNvSpPr/>
            <p:nvPr/>
          </p:nvSpPr>
          <p:spPr>
            <a:xfrm>
              <a:off x="7531708" y="3040928"/>
              <a:ext cx="32446" cy="86523"/>
            </a:xfrm>
            <a:prstGeom prst="ellipse">
              <a:avLst/>
            </a:prstGeom>
            <a:solidFill>
              <a:srgbClr val="2A3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162" name="Straight Connector 161">
              <a:extLst>
                <a:ext uri="{FF2B5EF4-FFF2-40B4-BE49-F238E27FC236}">
                  <a16:creationId xmlns:a16="http://schemas.microsoft.com/office/drawing/2014/main" id="{E8CD5D4E-999E-9545-9E8B-27B41AFFAE41}"/>
                </a:ext>
              </a:extLst>
            </p:cNvPr>
            <p:cNvCxnSpPr>
              <a:cxnSpLocks/>
            </p:cNvCxnSpPr>
            <p:nvPr/>
          </p:nvCxnSpPr>
          <p:spPr>
            <a:xfrm flipH="1">
              <a:off x="8399806" y="3005442"/>
              <a:ext cx="0" cy="851373"/>
            </a:xfrm>
            <a:prstGeom prst="line">
              <a:avLst/>
            </a:prstGeom>
            <a:ln w="3175">
              <a:solidFill>
                <a:srgbClr val="2A30FF"/>
              </a:solidFill>
              <a:prstDash val="dash"/>
            </a:ln>
          </p:spPr>
          <p:style>
            <a:lnRef idx="1">
              <a:schemeClr val="accent1"/>
            </a:lnRef>
            <a:fillRef idx="0">
              <a:schemeClr val="accent1"/>
            </a:fillRef>
            <a:effectRef idx="0">
              <a:schemeClr val="accent1"/>
            </a:effectRef>
            <a:fontRef idx="minor">
              <a:schemeClr val="tx1"/>
            </a:fontRef>
          </p:style>
        </p:cxnSp>
        <p:sp>
          <p:nvSpPr>
            <p:cNvPr id="163" name="Oval 162">
              <a:extLst>
                <a:ext uri="{FF2B5EF4-FFF2-40B4-BE49-F238E27FC236}">
                  <a16:creationId xmlns:a16="http://schemas.microsoft.com/office/drawing/2014/main" id="{E719476B-49B3-4142-AA83-804F0220A3D2}"/>
                </a:ext>
              </a:extLst>
            </p:cNvPr>
            <p:cNvSpPr/>
            <p:nvPr/>
          </p:nvSpPr>
          <p:spPr>
            <a:xfrm>
              <a:off x="9500486" y="3046315"/>
              <a:ext cx="32446" cy="86523"/>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164" name="Straight Connector 163">
              <a:extLst>
                <a:ext uri="{FF2B5EF4-FFF2-40B4-BE49-F238E27FC236}">
                  <a16:creationId xmlns:a16="http://schemas.microsoft.com/office/drawing/2014/main" id="{7C2DA6DE-DEB1-154F-A04D-A9165710593D}"/>
                </a:ext>
              </a:extLst>
            </p:cNvPr>
            <p:cNvCxnSpPr>
              <a:cxnSpLocks/>
            </p:cNvCxnSpPr>
            <p:nvPr/>
          </p:nvCxnSpPr>
          <p:spPr>
            <a:xfrm flipH="1">
              <a:off x="8674397" y="2951467"/>
              <a:ext cx="0" cy="851373"/>
            </a:xfrm>
            <a:prstGeom prst="line">
              <a:avLst/>
            </a:prstGeom>
            <a:ln w="31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65" name="Oval 164">
              <a:extLst>
                <a:ext uri="{FF2B5EF4-FFF2-40B4-BE49-F238E27FC236}">
                  <a16:creationId xmlns:a16="http://schemas.microsoft.com/office/drawing/2014/main" id="{686E7132-785D-B34F-AC8D-4DC9D7F40938}"/>
                </a:ext>
              </a:extLst>
            </p:cNvPr>
            <p:cNvSpPr/>
            <p:nvPr/>
          </p:nvSpPr>
          <p:spPr>
            <a:xfrm rot="4438912">
              <a:off x="7526046" y="4865710"/>
              <a:ext cx="22058" cy="51015"/>
            </a:xfrm>
            <a:prstGeom prst="ellipse">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grpSp>
    </p:spTree>
    <p:extLst>
      <p:ext uri="{BB962C8B-B14F-4D97-AF65-F5344CB8AC3E}">
        <p14:creationId xmlns:p14="http://schemas.microsoft.com/office/powerpoint/2010/main" val="1975574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BAE1-92B3-B947-9676-AC26FEB64097}"/>
              </a:ext>
            </a:extLst>
          </p:cNvPr>
          <p:cNvSpPr>
            <a:spLocks noGrp="1"/>
          </p:cNvSpPr>
          <p:nvPr>
            <p:ph type="title"/>
          </p:nvPr>
        </p:nvSpPr>
        <p:spPr>
          <a:xfrm>
            <a:off x="-1" y="-14922"/>
            <a:ext cx="9142733" cy="1240218"/>
          </a:xfrm>
        </p:spPr>
        <p:txBody>
          <a:bodyPr>
            <a:normAutofit/>
          </a:bodyPr>
          <a:lstStyle/>
          <a:p>
            <a:r>
              <a:rPr lang="en-US" sz="2800" dirty="0">
                <a:solidFill>
                  <a:srgbClr val="002060"/>
                </a:solidFill>
              </a:rPr>
              <a:t>Acceleration in Fast-Cycling FFA synchrotron </a:t>
            </a:r>
            <a:br>
              <a:rPr lang="en-US" sz="2800" dirty="0">
                <a:solidFill>
                  <a:srgbClr val="002060"/>
                </a:solidFill>
              </a:rPr>
            </a:br>
            <a:r>
              <a:rPr lang="en-US" sz="2400" dirty="0">
                <a:solidFill>
                  <a:srgbClr val="002060"/>
                </a:solidFill>
              </a:rPr>
              <a:t>Phase Jump acceleration with Pill Box RF Cavities </a:t>
            </a:r>
          </a:p>
        </p:txBody>
      </p:sp>
      <p:sp>
        <p:nvSpPr>
          <p:cNvPr id="4" name="Footer Placeholder 3">
            <a:extLst>
              <a:ext uri="{FF2B5EF4-FFF2-40B4-BE49-F238E27FC236}">
                <a16:creationId xmlns:a16="http://schemas.microsoft.com/office/drawing/2014/main" id="{0D11BAE7-B52C-B243-A17B-02FB90C6DE28}"/>
              </a:ext>
            </a:extLst>
          </p:cNvPr>
          <p:cNvSpPr>
            <a:spLocks noGrp="1"/>
          </p:cNvSpPr>
          <p:nvPr>
            <p:ph type="ftr" sz="quarter" idx="11"/>
          </p:nvPr>
        </p:nvSpPr>
        <p:spPr/>
        <p:txBody>
          <a:bodyPr/>
          <a:lstStyle/>
          <a:p>
            <a:r>
              <a:rPr lang="en-US" b="0">
                <a:solidFill>
                  <a:srgbClr val="002060"/>
                </a:solidFill>
              </a:rPr>
              <a:t>Dejan Trbojevic – FFA 2022 – Tuesday September 27, 2022</a:t>
            </a:r>
            <a:endParaRPr lang="en-US" b="0" dirty="0">
              <a:solidFill>
                <a:srgbClr val="002060"/>
              </a:solidFill>
            </a:endParaRPr>
          </a:p>
        </p:txBody>
      </p:sp>
      <p:sp>
        <p:nvSpPr>
          <p:cNvPr id="5" name="Slide Number Placeholder 4">
            <a:extLst>
              <a:ext uri="{FF2B5EF4-FFF2-40B4-BE49-F238E27FC236}">
                <a16:creationId xmlns:a16="http://schemas.microsoft.com/office/drawing/2014/main" id="{9333D992-A8C8-3B4E-9EEB-99BACD228D7D}"/>
              </a:ext>
            </a:extLst>
          </p:cNvPr>
          <p:cNvSpPr>
            <a:spLocks noGrp="1"/>
          </p:cNvSpPr>
          <p:nvPr>
            <p:ph type="sldNum" sz="quarter" idx="12"/>
          </p:nvPr>
        </p:nvSpPr>
        <p:spPr/>
        <p:txBody>
          <a:bodyPr/>
          <a:lstStyle/>
          <a:p>
            <a:fld id="{1FE97603-2A10-E648-8DE4-4D75A1570B14}" type="slidenum">
              <a:rPr lang="en-US" smtClean="0"/>
              <a:t>19</a:t>
            </a:fld>
            <a:endParaRPr lang="en-US" dirty="0"/>
          </a:p>
        </p:txBody>
      </p:sp>
      <p:sp>
        <p:nvSpPr>
          <p:cNvPr id="6" name="TextBox 5">
            <a:extLst>
              <a:ext uri="{FF2B5EF4-FFF2-40B4-BE49-F238E27FC236}">
                <a16:creationId xmlns:a16="http://schemas.microsoft.com/office/drawing/2014/main" id="{3EB56F49-8CC3-8E40-9206-010387F93F64}"/>
              </a:ext>
            </a:extLst>
          </p:cNvPr>
          <p:cNvSpPr txBox="1"/>
          <p:nvPr/>
        </p:nvSpPr>
        <p:spPr>
          <a:xfrm>
            <a:off x="6970131" y="1040630"/>
            <a:ext cx="2042995" cy="369332"/>
          </a:xfrm>
          <a:prstGeom prst="rect">
            <a:avLst/>
          </a:prstGeom>
          <a:noFill/>
        </p:spPr>
        <p:txBody>
          <a:bodyPr wrap="none" rtlCol="0">
            <a:spAutoFit/>
          </a:bodyPr>
          <a:lstStyle/>
          <a:p>
            <a:r>
              <a:rPr lang="en-US" dirty="0">
                <a:solidFill>
                  <a:srgbClr val="002060"/>
                </a:solidFill>
              </a:rPr>
              <a:t>Michael Blaskiewicz</a:t>
            </a:r>
            <a:endParaRPr lang="en-US" dirty="0"/>
          </a:p>
        </p:txBody>
      </p:sp>
      <p:pic>
        <p:nvPicPr>
          <p:cNvPr id="7" name="Picture 6" descr="Chart&#10;&#10;Description automatically generated">
            <a:extLst>
              <a:ext uri="{FF2B5EF4-FFF2-40B4-BE49-F238E27FC236}">
                <a16:creationId xmlns:a16="http://schemas.microsoft.com/office/drawing/2014/main" id="{B06F2514-978B-7C4E-924F-F268A247918E}"/>
              </a:ext>
            </a:extLst>
          </p:cNvPr>
          <p:cNvPicPr>
            <a:picLocks noChangeAspect="1"/>
          </p:cNvPicPr>
          <p:nvPr/>
        </p:nvPicPr>
        <p:blipFill>
          <a:blip r:embed="rId2"/>
          <a:stretch>
            <a:fillRect/>
          </a:stretch>
        </p:blipFill>
        <p:spPr>
          <a:xfrm>
            <a:off x="465560" y="1046406"/>
            <a:ext cx="6374965" cy="2548015"/>
          </a:xfrm>
          <a:prstGeom prst="rect">
            <a:avLst/>
          </a:prstGeom>
        </p:spPr>
      </p:pic>
      <p:sp>
        <p:nvSpPr>
          <p:cNvPr id="8" name="TextBox 7">
            <a:extLst>
              <a:ext uri="{FF2B5EF4-FFF2-40B4-BE49-F238E27FC236}">
                <a16:creationId xmlns:a16="http://schemas.microsoft.com/office/drawing/2014/main" id="{E95913B7-5C8E-B648-B6C1-69E0116DEC5A}"/>
              </a:ext>
            </a:extLst>
          </p:cNvPr>
          <p:cNvSpPr txBox="1"/>
          <p:nvPr/>
        </p:nvSpPr>
        <p:spPr>
          <a:xfrm>
            <a:off x="295909" y="3779087"/>
            <a:ext cx="4481831" cy="2677656"/>
          </a:xfrm>
          <a:prstGeom prst="rect">
            <a:avLst/>
          </a:prstGeom>
          <a:noFill/>
        </p:spPr>
        <p:txBody>
          <a:bodyPr wrap="square" rtlCol="0">
            <a:spAutoFit/>
          </a:bodyPr>
          <a:lstStyle/>
          <a:p>
            <a:pPr algn="just"/>
            <a:r>
              <a:rPr lang="en-US" sz="1400" dirty="0">
                <a:solidFill>
                  <a:srgbClr val="002060"/>
                </a:solidFill>
                <a:latin typeface="Optima" panose="02000503060000020004" pitchFamily="2" charset="0"/>
              </a:rPr>
              <a:t> - The Phase Jump Acceleration (PJA) method is proposed by M. Blaskiewicz and follows a previous proposal by D. Boussard from CERN. </a:t>
            </a:r>
          </a:p>
          <a:p>
            <a:pPr algn="just"/>
            <a:r>
              <a:rPr lang="en-US" sz="1400" dirty="0">
                <a:solidFill>
                  <a:srgbClr val="002060"/>
                </a:solidFill>
                <a:latin typeface="Optima" panose="02000503060000020004" pitchFamily="2" charset="0"/>
              </a:rPr>
              <a:t>Acceleration is performed by adjusting the RF phase each turn. The phase jump during acceleration with a fixed frequency. The RF frequency needs to be in a high range, ~370-395 MHz, because of the required large number of RF cycles between the passages of bunches, to achieve higher values of </a:t>
            </a:r>
            <a:r>
              <a:rPr lang="en-US" sz="1400" i="1" dirty="0">
                <a:solidFill>
                  <a:srgbClr val="002060"/>
                </a:solidFill>
                <a:latin typeface="Optima" panose="02000503060000020004" pitchFamily="2" charset="0"/>
              </a:rPr>
              <a:t>Q</a:t>
            </a:r>
            <a:r>
              <a:rPr lang="en-US" sz="1400" dirty="0">
                <a:solidFill>
                  <a:srgbClr val="002060"/>
                </a:solidFill>
                <a:latin typeface="Optima" panose="02000503060000020004" pitchFamily="2" charset="0"/>
              </a:rPr>
              <a:t>. The basic idea is to accelerate a train of bunches with a gap. During the gap the </a:t>
            </a:r>
            <a:r>
              <a:rPr lang="en-US" sz="1400" i="1" dirty="0">
                <a:solidFill>
                  <a:srgbClr val="002060"/>
                </a:solidFill>
                <a:latin typeface="Optima" panose="02000503060000020004" pitchFamily="2" charset="0"/>
              </a:rPr>
              <a:t>RF phase is adjusted</a:t>
            </a:r>
            <a:r>
              <a:rPr lang="en-US" sz="1400" dirty="0">
                <a:solidFill>
                  <a:srgbClr val="002060"/>
                </a:solidFill>
                <a:latin typeface="Optima" panose="02000503060000020004" pitchFamily="2" charset="0"/>
              </a:rPr>
              <a:t> so that when next the bunch train arrives, the phase is correct for acceleration. </a:t>
            </a:r>
          </a:p>
        </p:txBody>
      </p:sp>
      <p:pic>
        <p:nvPicPr>
          <p:cNvPr id="9" name="Picture 8" descr="Chart, bar chart&#10;&#10;Description automatically generated">
            <a:extLst>
              <a:ext uri="{FF2B5EF4-FFF2-40B4-BE49-F238E27FC236}">
                <a16:creationId xmlns:a16="http://schemas.microsoft.com/office/drawing/2014/main" id="{8F21F278-8E3B-994F-8E5A-7221C7B1233E}"/>
              </a:ext>
            </a:extLst>
          </p:cNvPr>
          <p:cNvPicPr>
            <a:picLocks noChangeAspect="1"/>
          </p:cNvPicPr>
          <p:nvPr/>
        </p:nvPicPr>
        <p:blipFill>
          <a:blip r:embed="rId3"/>
          <a:stretch>
            <a:fillRect/>
          </a:stretch>
        </p:blipFill>
        <p:spPr>
          <a:xfrm>
            <a:off x="4777740" y="3779087"/>
            <a:ext cx="4366260" cy="2548016"/>
          </a:xfrm>
          <a:prstGeom prst="rect">
            <a:avLst/>
          </a:prstGeom>
        </p:spPr>
      </p:pic>
    </p:spTree>
    <p:extLst>
      <p:ext uri="{BB962C8B-B14F-4D97-AF65-F5344CB8AC3E}">
        <p14:creationId xmlns:p14="http://schemas.microsoft.com/office/powerpoint/2010/main" val="646579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b="0">
                <a:solidFill>
                  <a:srgbClr val="002060"/>
                </a:solidFill>
              </a:rPr>
              <a:t>Dejan Trbojevic – FFA 2022 – Tuesday September 27, 2022</a:t>
            </a:r>
            <a:endParaRPr lang="en-US" b="0" dirty="0">
              <a:solidFill>
                <a:srgbClr val="002060"/>
              </a:solidFill>
            </a:endParaRPr>
          </a:p>
        </p:txBody>
      </p:sp>
      <p:sp>
        <p:nvSpPr>
          <p:cNvPr id="6" name="Slide Number Placeholder 5"/>
          <p:cNvSpPr>
            <a:spLocks noGrp="1"/>
          </p:cNvSpPr>
          <p:nvPr>
            <p:ph type="sldNum" sz="quarter" idx="12"/>
          </p:nvPr>
        </p:nvSpPr>
        <p:spPr/>
        <p:txBody>
          <a:bodyPr/>
          <a:lstStyle/>
          <a:p>
            <a:fld id="{A22D51BC-D578-6941-8C86-C25354AB5214}" type="slidenum">
              <a:rPr lang="en-US" smtClean="0"/>
              <a:pPr/>
              <a:t>2</a:t>
            </a:fld>
            <a:endParaRPr lang="en-US"/>
          </a:p>
        </p:txBody>
      </p:sp>
      <p:sp>
        <p:nvSpPr>
          <p:cNvPr id="2" name="TextBox 1"/>
          <p:cNvSpPr txBox="1"/>
          <p:nvPr/>
        </p:nvSpPr>
        <p:spPr>
          <a:xfrm>
            <a:off x="-793836" y="-4525685"/>
            <a:ext cx="184666" cy="369332"/>
          </a:xfrm>
          <a:prstGeom prst="rect">
            <a:avLst/>
          </a:prstGeom>
          <a:noFill/>
        </p:spPr>
        <p:txBody>
          <a:bodyPr wrap="none" rtlCol="0">
            <a:spAutoFit/>
          </a:bodyPr>
          <a:lstStyle/>
          <a:p>
            <a:endParaRPr lang="en-US" dirty="0"/>
          </a:p>
        </p:txBody>
      </p:sp>
      <p:graphicFrame>
        <p:nvGraphicFramePr>
          <p:cNvPr id="9" name="Diagram 8"/>
          <p:cNvGraphicFramePr/>
          <p:nvPr>
            <p:extLst>
              <p:ext uri="{D42A27DB-BD31-4B8C-83A1-F6EECF244321}">
                <p14:modId xmlns:p14="http://schemas.microsoft.com/office/powerpoint/2010/main" val="2927504323"/>
              </p:ext>
            </p:extLst>
          </p:nvPr>
        </p:nvGraphicFramePr>
        <p:xfrm>
          <a:off x="65373" y="-199018"/>
          <a:ext cx="9013254" cy="6510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83BF3CE-80D7-7524-D45E-9A2BD45BDA6A}"/>
              </a:ext>
            </a:extLst>
          </p:cNvPr>
          <p:cNvSpPr txBox="1"/>
          <p:nvPr/>
        </p:nvSpPr>
        <p:spPr>
          <a:xfrm>
            <a:off x="-12609" y="5298061"/>
            <a:ext cx="9144002" cy="1415772"/>
          </a:xfrm>
          <a:prstGeom prst="rect">
            <a:avLst/>
          </a:prstGeom>
          <a:noFill/>
        </p:spPr>
        <p:txBody>
          <a:bodyPr wrap="square" rtlCol="0">
            <a:spAutoFit/>
          </a:bodyPr>
          <a:lstStyle/>
          <a:p>
            <a:pPr algn="ctr"/>
            <a:r>
              <a:rPr lang="en-US" sz="1600" dirty="0"/>
              <a:t>APPLICATIONS and ADVANTAGES:</a:t>
            </a:r>
          </a:p>
          <a:p>
            <a:pPr marL="233363" indent="-233363">
              <a:buAutoNum type="arabicPeriod"/>
            </a:pPr>
            <a:r>
              <a:rPr lang="en-US" sz="1400" b="1" dirty="0">
                <a:solidFill>
                  <a:srgbClr val="FF0000"/>
                </a:solidFill>
              </a:rPr>
              <a:t>Significant Power Consumption Savings </a:t>
            </a:r>
            <a:r>
              <a:rPr lang="en-US" sz="1400" dirty="0"/>
              <a:t>due to Fixed Magnetic Field</a:t>
            </a:r>
          </a:p>
          <a:p>
            <a:pPr marL="233363" indent="-233363">
              <a:buAutoNum type="arabicPeriod"/>
            </a:pPr>
            <a:r>
              <a:rPr lang="en-US" sz="1400" b="1" dirty="0">
                <a:solidFill>
                  <a:srgbClr val="FF0000"/>
                </a:solidFill>
              </a:rPr>
              <a:t>VERY FAST ACCELERATION as it depends only on RF</a:t>
            </a:r>
          </a:p>
          <a:p>
            <a:pPr marL="233363" indent="-233363">
              <a:buAutoNum type="arabicPeriod"/>
            </a:pPr>
            <a:r>
              <a:rPr lang="en-US" sz="1400" b="1" dirty="0">
                <a:solidFill>
                  <a:srgbClr val="FF0000"/>
                </a:solidFill>
              </a:rPr>
              <a:t>Synchrotrons for EIC </a:t>
            </a:r>
            <a:r>
              <a:rPr lang="en-US" sz="1400" dirty="0"/>
              <a:t>(reduction in cost, savings in power, large dynamical aperture, small magnets)</a:t>
            </a:r>
          </a:p>
          <a:p>
            <a:pPr marL="285750" indent="-276225">
              <a:buAutoNum type="arabicPeriod"/>
            </a:pPr>
            <a:r>
              <a:rPr lang="en-US" sz="1400" b="1" dirty="0"/>
              <a:t>SPIN-OFFS</a:t>
            </a:r>
            <a:r>
              <a:rPr lang="en-US" sz="1400" dirty="0"/>
              <a:t> in Medical applications</a:t>
            </a:r>
          </a:p>
          <a:p>
            <a:pPr marL="285750" indent="-276225">
              <a:buAutoNum type="arabicPeriod"/>
            </a:pPr>
            <a:r>
              <a:rPr lang="en-US" sz="1400" dirty="0"/>
              <a:t>Proton Drivers</a:t>
            </a:r>
          </a:p>
        </p:txBody>
      </p:sp>
    </p:spTree>
    <p:extLst>
      <p:ext uri="{BB962C8B-B14F-4D97-AF65-F5344CB8AC3E}">
        <p14:creationId xmlns:p14="http://schemas.microsoft.com/office/powerpoint/2010/main" val="13381069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3EBD2-7D15-F9B2-1103-7AC3C2F968E1}"/>
              </a:ext>
            </a:extLst>
          </p:cNvPr>
          <p:cNvSpPr>
            <a:spLocks noGrp="1"/>
          </p:cNvSpPr>
          <p:nvPr>
            <p:ph type="title"/>
          </p:nvPr>
        </p:nvSpPr>
        <p:spPr/>
        <p:txBody>
          <a:bodyPr/>
          <a:lstStyle/>
          <a:p>
            <a:r>
              <a:rPr lang="en-US" dirty="0">
                <a:solidFill>
                  <a:srgbClr val="002060"/>
                </a:solidFill>
              </a:rPr>
              <a:t>Orbits and betatron function in the Arc Cell</a:t>
            </a:r>
          </a:p>
        </p:txBody>
      </p:sp>
      <p:sp>
        <p:nvSpPr>
          <p:cNvPr id="4" name="Footer Placeholder 3">
            <a:extLst>
              <a:ext uri="{FF2B5EF4-FFF2-40B4-BE49-F238E27FC236}">
                <a16:creationId xmlns:a16="http://schemas.microsoft.com/office/drawing/2014/main" id="{A7A47966-2198-CC0D-3D2A-C6C3B1074E15}"/>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2CF55508-6C3D-2104-EF82-7E112E9C6B70}"/>
              </a:ext>
            </a:extLst>
          </p:cNvPr>
          <p:cNvSpPr>
            <a:spLocks noGrp="1"/>
          </p:cNvSpPr>
          <p:nvPr>
            <p:ph type="sldNum" sz="quarter" idx="12"/>
          </p:nvPr>
        </p:nvSpPr>
        <p:spPr/>
        <p:txBody>
          <a:bodyPr/>
          <a:lstStyle/>
          <a:p>
            <a:fld id="{1FE97603-2A10-E648-8DE4-4D75A1570B14}" type="slidenum">
              <a:rPr lang="en-US" smtClean="0"/>
              <a:t>20</a:t>
            </a:fld>
            <a:endParaRPr lang="en-US" dirty="0"/>
          </a:p>
        </p:txBody>
      </p:sp>
      <p:pic>
        <p:nvPicPr>
          <p:cNvPr id="7" name="Picture 6">
            <a:extLst>
              <a:ext uri="{FF2B5EF4-FFF2-40B4-BE49-F238E27FC236}">
                <a16:creationId xmlns:a16="http://schemas.microsoft.com/office/drawing/2014/main" id="{8BFE9009-09A5-AA83-25DE-F26B7D6338BC}"/>
              </a:ext>
            </a:extLst>
          </p:cNvPr>
          <p:cNvPicPr>
            <a:picLocks noChangeAspect="1"/>
          </p:cNvPicPr>
          <p:nvPr/>
        </p:nvPicPr>
        <p:blipFill>
          <a:blip r:embed="rId2"/>
          <a:stretch>
            <a:fillRect/>
          </a:stretch>
        </p:blipFill>
        <p:spPr>
          <a:xfrm>
            <a:off x="1941816" y="668574"/>
            <a:ext cx="5608755" cy="5886492"/>
          </a:xfrm>
          <a:prstGeom prst="rect">
            <a:avLst/>
          </a:prstGeom>
        </p:spPr>
      </p:pic>
    </p:spTree>
    <p:extLst>
      <p:ext uri="{BB962C8B-B14F-4D97-AF65-F5344CB8AC3E}">
        <p14:creationId xmlns:p14="http://schemas.microsoft.com/office/powerpoint/2010/main" val="28106989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77280-C428-E211-6B61-5B6D3F9288AA}"/>
              </a:ext>
            </a:extLst>
          </p:cNvPr>
          <p:cNvSpPr>
            <a:spLocks noGrp="1"/>
          </p:cNvSpPr>
          <p:nvPr>
            <p:ph type="title"/>
          </p:nvPr>
        </p:nvSpPr>
        <p:spPr/>
        <p:txBody>
          <a:bodyPr/>
          <a:lstStyle/>
          <a:p>
            <a:r>
              <a:rPr lang="en-US" dirty="0">
                <a:solidFill>
                  <a:srgbClr val="002060"/>
                </a:solidFill>
              </a:rPr>
              <a:t>Permanent Magnets with additional Multipoles</a:t>
            </a:r>
          </a:p>
        </p:txBody>
      </p:sp>
      <p:sp>
        <p:nvSpPr>
          <p:cNvPr id="4" name="Footer Placeholder 3">
            <a:extLst>
              <a:ext uri="{FF2B5EF4-FFF2-40B4-BE49-F238E27FC236}">
                <a16:creationId xmlns:a16="http://schemas.microsoft.com/office/drawing/2014/main" id="{19D6EA8F-2BD2-71C8-7F36-214ABE4E5821}"/>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C5C66DBD-AF1E-8550-68FD-6A2C4C5AF9E9}"/>
              </a:ext>
            </a:extLst>
          </p:cNvPr>
          <p:cNvSpPr>
            <a:spLocks noGrp="1"/>
          </p:cNvSpPr>
          <p:nvPr>
            <p:ph type="sldNum" sz="quarter" idx="12"/>
          </p:nvPr>
        </p:nvSpPr>
        <p:spPr/>
        <p:txBody>
          <a:bodyPr/>
          <a:lstStyle/>
          <a:p>
            <a:fld id="{1FE97603-2A10-E648-8DE4-4D75A1570B14}" type="slidenum">
              <a:rPr lang="en-US" smtClean="0"/>
              <a:t>21</a:t>
            </a:fld>
            <a:endParaRPr lang="en-US" dirty="0"/>
          </a:p>
        </p:txBody>
      </p:sp>
      <p:pic>
        <p:nvPicPr>
          <p:cNvPr id="6" name="Picture 5" descr="Shape&#10;&#10;Description automatically generated with low confidence">
            <a:extLst>
              <a:ext uri="{FF2B5EF4-FFF2-40B4-BE49-F238E27FC236}">
                <a16:creationId xmlns:a16="http://schemas.microsoft.com/office/drawing/2014/main" id="{DAC85AB5-EA15-9229-451D-F339DD9F5F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115" y="893852"/>
            <a:ext cx="7924759" cy="4719516"/>
          </a:xfrm>
          <a:prstGeom prst="rect">
            <a:avLst/>
          </a:prstGeom>
        </p:spPr>
      </p:pic>
    </p:spTree>
    <p:extLst>
      <p:ext uri="{BB962C8B-B14F-4D97-AF65-F5344CB8AC3E}">
        <p14:creationId xmlns:p14="http://schemas.microsoft.com/office/powerpoint/2010/main" val="2105414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EFACE-CEFB-1D40-8B1F-368F8C976122}"/>
              </a:ext>
            </a:extLst>
          </p:cNvPr>
          <p:cNvSpPr>
            <a:spLocks noGrp="1"/>
          </p:cNvSpPr>
          <p:nvPr>
            <p:ph type="title"/>
          </p:nvPr>
        </p:nvSpPr>
        <p:spPr/>
        <p:txBody>
          <a:bodyPr/>
          <a:lstStyle/>
          <a:p>
            <a:r>
              <a:rPr lang="en-US" dirty="0">
                <a:solidFill>
                  <a:srgbClr val="002060"/>
                </a:solidFill>
              </a:rPr>
              <a:t>Extended kinetic energy range from 10 – 250 MeV </a:t>
            </a:r>
          </a:p>
        </p:txBody>
      </p:sp>
      <p:sp>
        <p:nvSpPr>
          <p:cNvPr id="4" name="Footer Placeholder 3">
            <a:extLst>
              <a:ext uri="{FF2B5EF4-FFF2-40B4-BE49-F238E27FC236}">
                <a16:creationId xmlns:a16="http://schemas.microsoft.com/office/drawing/2014/main" id="{75B34678-2420-4345-88FB-9D5B03D4E5E0}"/>
              </a:ext>
            </a:extLst>
          </p:cNvPr>
          <p:cNvSpPr>
            <a:spLocks noGrp="1"/>
          </p:cNvSpPr>
          <p:nvPr>
            <p:ph type="ftr" sz="quarter" idx="11"/>
          </p:nvPr>
        </p:nvSpPr>
        <p:spPr/>
        <p:txBody>
          <a:bodyPr/>
          <a:lstStyle/>
          <a:p>
            <a:r>
              <a:rPr lang="en-US" b="0">
                <a:solidFill>
                  <a:srgbClr val="002060"/>
                </a:solidFill>
              </a:rPr>
              <a:t>Dejan Trbojevic – FFA 2022 – Tuesday September 27, 2022</a:t>
            </a:r>
            <a:endParaRPr lang="en-US" b="0" dirty="0">
              <a:solidFill>
                <a:srgbClr val="002060"/>
              </a:solidFill>
            </a:endParaRPr>
          </a:p>
        </p:txBody>
      </p:sp>
      <p:sp>
        <p:nvSpPr>
          <p:cNvPr id="5" name="Slide Number Placeholder 4">
            <a:extLst>
              <a:ext uri="{FF2B5EF4-FFF2-40B4-BE49-F238E27FC236}">
                <a16:creationId xmlns:a16="http://schemas.microsoft.com/office/drawing/2014/main" id="{7D9FBE1D-9534-D445-A24C-F0F47DA42303}"/>
              </a:ext>
            </a:extLst>
          </p:cNvPr>
          <p:cNvSpPr>
            <a:spLocks noGrp="1"/>
          </p:cNvSpPr>
          <p:nvPr>
            <p:ph type="sldNum" sz="quarter" idx="12"/>
          </p:nvPr>
        </p:nvSpPr>
        <p:spPr/>
        <p:txBody>
          <a:bodyPr/>
          <a:lstStyle/>
          <a:p>
            <a:fld id="{1FE97603-2A10-E648-8DE4-4D75A1570B14}" type="slidenum">
              <a:rPr lang="en-US" smtClean="0"/>
              <a:t>22</a:t>
            </a:fld>
            <a:endParaRPr lang="en-US" dirty="0"/>
          </a:p>
        </p:txBody>
      </p:sp>
      <p:pic>
        <p:nvPicPr>
          <p:cNvPr id="7" name="Picture 6" descr="A picture containing umbrella, accessory&#10;&#10;Description automatically generated">
            <a:extLst>
              <a:ext uri="{FF2B5EF4-FFF2-40B4-BE49-F238E27FC236}">
                <a16:creationId xmlns:a16="http://schemas.microsoft.com/office/drawing/2014/main" id="{D5EB6DA4-48E3-474C-9721-DB03E267DB23}"/>
              </a:ext>
            </a:extLst>
          </p:cNvPr>
          <p:cNvPicPr>
            <a:picLocks noChangeAspect="1"/>
          </p:cNvPicPr>
          <p:nvPr/>
        </p:nvPicPr>
        <p:blipFill>
          <a:blip r:embed="rId2"/>
          <a:stretch>
            <a:fillRect/>
          </a:stretch>
        </p:blipFill>
        <p:spPr>
          <a:xfrm>
            <a:off x="5564216" y="3728526"/>
            <a:ext cx="2826794" cy="2770632"/>
          </a:xfrm>
          <a:prstGeom prst="rect">
            <a:avLst/>
          </a:prstGeom>
        </p:spPr>
      </p:pic>
      <p:pic>
        <p:nvPicPr>
          <p:cNvPr id="8" name="Picture 7" descr="Chart&#10;&#10;Description automatically generated with medium confidence">
            <a:extLst>
              <a:ext uri="{FF2B5EF4-FFF2-40B4-BE49-F238E27FC236}">
                <a16:creationId xmlns:a16="http://schemas.microsoft.com/office/drawing/2014/main" id="{B7AF9115-E30F-2D4E-B4A3-A1C1B0D1FCA4}"/>
              </a:ext>
            </a:extLst>
          </p:cNvPr>
          <p:cNvPicPr>
            <a:picLocks noChangeAspect="1"/>
          </p:cNvPicPr>
          <p:nvPr/>
        </p:nvPicPr>
        <p:blipFill>
          <a:blip r:embed="rId3"/>
          <a:stretch>
            <a:fillRect/>
          </a:stretch>
        </p:blipFill>
        <p:spPr>
          <a:xfrm>
            <a:off x="5854884" y="1455771"/>
            <a:ext cx="2433360" cy="2547871"/>
          </a:xfrm>
          <a:prstGeom prst="rect">
            <a:avLst/>
          </a:prstGeom>
        </p:spPr>
      </p:pic>
      <p:sp>
        <p:nvSpPr>
          <p:cNvPr id="9" name="TextBox 8">
            <a:extLst>
              <a:ext uri="{FF2B5EF4-FFF2-40B4-BE49-F238E27FC236}">
                <a16:creationId xmlns:a16="http://schemas.microsoft.com/office/drawing/2014/main" id="{7AE5670E-15B0-BB4C-887B-1F1BC1D63FD4}"/>
              </a:ext>
            </a:extLst>
          </p:cNvPr>
          <p:cNvSpPr txBox="1"/>
          <p:nvPr/>
        </p:nvSpPr>
        <p:spPr>
          <a:xfrm>
            <a:off x="5178329" y="897846"/>
            <a:ext cx="2890535" cy="646331"/>
          </a:xfrm>
          <a:prstGeom prst="rect">
            <a:avLst/>
          </a:prstGeom>
          <a:noFill/>
        </p:spPr>
        <p:txBody>
          <a:bodyPr wrap="none" rtlCol="0">
            <a:spAutoFit/>
          </a:bodyPr>
          <a:lstStyle/>
          <a:p>
            <a:pPr algn="ctr"/>
            <a:r>
              <a:rPr lang="en-US" dirty="0">
                <a:solidFill>
                  <a:srgbClr val="002060"/>
                </a:solidFill>
              </a:rPr>
              <a:t>Initial Design of  Focusing </a:t>
            </a:r>
          </a:p>
          <a:p>
            <a:pPr algn="ctr"/>
            <a:r>
              <a:rPr lang="en-US" dirty="0">
                <a:solidFill>
                  <a:srgbClr val="002060"/>
                </a:solidFill>
              </a:rPr>
              <a:t>combined function magnet</a:t>
            </a:r>
          </a:p>
        </p:txBody>
      </p:sp>
      <p:sp>
        <p:nvSpPr>
          <p:cNvPr id="10" name="TextBox 9">
            <a:extLst>
              <a:ext uri="{FF2B5EF4-FFF2-40B4-BE49-F238E27FC236}">
                <a16:creationId xmlns:a16="http://schemas.microsoft.com/office/drawing/2014/main" id="{C04CB486-5BBE-1346-A85A-075818CE51A7}"/>
              </a:ext>
            </a:extLst>
          </p:cNvPr>
          <p:cNvSpPr txBox="1"/>
          <p:nvPr/>
        </p:nvSpPr>
        <p:spPr>
          <a:xfrm>
            <a:off x="2632104" y="5700191"/>
            <a:ext cx="3108544" cy="646331"/>
          </a:xfrm>
          <a:prstGeom prst="rect">
            <a:avLst/>
          </a:prstGeom>
          <a:noFill/>
        </p:spPr>
        <p:txBody>
          <a:bodyPr wrap="none" rtlCol="0">
            <a:spAutoFit/>
          </a:bodyPr>
          <a:lstStyle/>
          <a:p>
            <a:pPr algn="ctr"/>
            <a:r>
              <a:rPr lang="en-US" dirty="0">
                <a:solidFill>
                  <a:srgbClr val="002060"/>
                </a:solidFill>
              </a:rPr>
              <a:t>Initial Design of  Defocusing </a:t>
            </a:r>
          </a:p>
          <a:p>
            <a:pPr algn="ctr"/>
            <a:r>
              <a:rPr lang="en-US" dirty="0">
                <a:solidFill>
                  <a:srgbClr val="002060"/>
                </a:solidFill>
              </a:rPr>
              <a:t>combined function magnet</a:t>
            </a:r>
          </a:p>
        </p:txBody>
      </p:sp>
      <p:cxnSp>
        <p:nvCxnSpPr>
          <p:cNvPr id="11" name="Straight Arrow Connector 10">
            <a:extLst>
              <a:ext uri="{FF2B5EF4-FFF2-40B4-BE49-F238E27FC236}">
                <a16:creationId xmlns:a16="http://schemas.microsoft.com/office/drawing/2014/main" id="{B74C6EDD-0821-1B4F-9194-36A0065BC51A}"/>
              </a:ext>
            </a:extLst>
          </p:cNvPr>
          <p:cNvCxnSpPr/>
          <p:nvPr/>
        </p:nvCxnSpPr>
        <p:spPr>
          <a:xfrm>
            <a:off x="5753100" y="6316596"/>
            <a:ext cx="2425700" cy="0"/>
          </a:xfrm>
          <a:prstGeom prst="straightConnector1">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62B65D-15C4-F64C-AD54-ACB93211C2DB}"/>
              </a:ext>
            </a:extLst>
          </p:cNvPr>
          <p:cNvSpPr txBox="1"/>
          <p:nvPr/>
        </p:nvSpPr>
        <p:spPr>
          <a:xfrm>
            <a:off x="6729162" y="6326054"/>
            <a:ext cx="684803" cy="369332"/>
          </a:xfrm>
          <a:prstGeom prst="rect">
            <a:avLst/>
          </a:prstGeom>
          <a:noFill/>
        </p:spPr>
        <p:txBody>
          <a:bodyPr wrap="none" rtlCol="0">
            <a:spAutoFit/>
          </a:bodyPr>
          <a:lstStyle/>
          <a:p>
            <a:r>
              <a:rPr lang="en-US" dirty="0"/>
              <a:t>6 cm</a:t>
            </a:r>
          </a:p>
        </p:txBody>
      </p:sp>
      <p:sp>
        <p:nvSpPr>
          <p:cNvPr id="13" name="TextBox 12">
            <a:extLst>
              <a:ext uri="{FF2B5EF4-FFF2-40B4-BE49-F238E27FC236}">
                <a16:creationId xmlns:a16="http://schemas.microsoft.com/office/drawing/2014/main" id="{4C5C0DB0-6222-2147-9A82-9C3E1E5E6614}"/>
              </a:ext>
            </a:extLst>
          </p:cNvPr>
          <p:cNvSpPr txBox="1"/>
          <p:nvPr/>
        </p:nvSpPr>
        <p:spPr>
          <a:xfrm>
            <a:off x="523067" y="4274128"/>
            <a:ext cx="4334683" cy="1169551"/>
          </a:xfrm>
          <a:prstGeom prst="rect">
            <a:avLst/>
          </a:prstGeom>
          <a:noFill/>
        </p:spPr>
        <p:txBody>
          <a:bodyPr wrap="square" rtlCol="0">
            <a:spAutoFit/>
          </a:bodyPr>
          <a:lstStyle/>
          <a:p>
            <a:r>
              <a:rPr lang="en-US" sz="1400" dirty="0">
                <a:solidFill>
                  <a:srgbClr val="002060"/>
                </a:solidFill>
              </a:rPr>
              <a:t>Initial results for tunes vs. energy. Usual FFA design cannot get this energy range and tunes vary from initial 0.38 down to 0.04. This dependence removes crossing multiple resonances and increase of the beam emittance or beam loss.</a:t>
            </a:r>
          </a:p>
        </p:txBody>
      </p:sp>
      <p:pic>
        <p:nvPicPr>
          <p:cNvPr id="6" name="Picture 5">
            <a:extLst>
              <a:ext uri="{FF2B5EF4-FFF2-40B4-BE49-F238E27FC236}">
                <a16:creationId xmlns:a16="http://schemas.microsoft.com/office/drawing/2014/main" id="{4D9C2524-71E3-D994-0733-BCA7B8640908}"/>
              </a:ext>
            </a:extLst>
          </p:cNvPr>
          <p:cNvPicPr>
            <a:picLocks noChangeAspect="1"/>
          </p:cNvPicPr>
          <p:nvPr/>
        </p:nvPicPr>
        <p:blipFill>
          <a:blip r:embed="rId4"/>
          <a:stretch>
            <a:fillRect/>
          </a:stretch>
        </p:blipFill>
        <p:spPr>
          <a:xfrm>
            <a:off x="169224" y="593355"/>
            <a:ext cx="4925759" cy="3728526"/>
          </a:xfrm>
          <a:prstGeom prst="rect">
            <a:avLst/>
          </a:prstGeom>
        </p:spPr>
      </p:pic>
    </p:spTree>
    <p:extLst>
      <p:ext uri="{BB962C8B-B14F-4D97-AF65-F5344CB8AC3E}">
        <p14:creationId xmlns:p14="http://schemas.microsoft.com/office/powerpoint/2010/main" val="312618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3FF860-4CD3-BC72-B797-2AC4DE8569AA}"/>
              </a:ext>
            </a:extLst>
          </p:cNvPr>
          <p:cNvPicPr>
            <a:picLocks noChangeAspect="1"/>
          </p:cNvPicPr>
          <p:nvPr/>
        </p:nvPicPr>
        <p:blipFill>
          <a:blip r:embed="rId2"/>
          <a:stretch>
            <a:fillRect/>
          </a:stretch>
        </p:blipFill>
        <p:spPr>
          <a:xfrm>
            <a:off x="1109468" y="369153"/>
            <a:ext cx="6821863" cy="6405675"/>
          </a:xfrm>
          <a:prstGeom prst="rect">
            <a:avLst/>
          </a:prstGeom>
        </p:spPr>
      </p:pic>
      <p:sp>
        <p:nvSpPr>
          <p:cNvPr id="2" name="Title 1">
            <a:extLst>
              <a:ext uri="{FF2B5EF4-FFF2-40B4-BE49-F238E27FC236}">
                <a16:creationId xmlns:a16="http://schemas.microsoft.com/office/drawing/2014/main" id="{9974B2FD-00BB-57B3-9F90-3071565F68D6}"/>
              </a:ext>
            </a:extLst>
          </p:cNvPr>
          <p:cNvSpPr>
            <a:spLocks noGrp="1"/>
          </p:cNvSpPr>
          <p:nvPr>
            <p:ph type="title"/>
          </p:nvPr>
        </p:nvSpPr>
        <p:spPr>
          <a:xfrm>
            <a:off x="-1" y="-14922"/>
            <a:ext cx="9142733" cy="877951"/>
          </a:xfrm>
        </p:spPr>
        <p:txBody>
          <a:bodyPr>
            <a:normAutofit fontScale="90000"/>
          </a:bodyPr>
          <a:lstStyle/>
          <a:p>
            <a:r>
              <a:rPr lang="en-US" dirty="0">
                <a:solidFill>
                  <a:srgbClr val="002060"/>
                </a:solidFill>
              </a:rPr>
              <a:t>Orbits in the FFA synchrotron </a:t>
            </a:r>
            <a:br>
              <a:rPr lang="en-US" dirty="0">
                <a:solidFill>
                  <a:srgbClr val="002060"/>
                </a:solidFill>
              </a:rPr>
            </a:br>
            <a:r>
              <a:rPr lang="en-US" dirty="0">
                <a:solidFill>
                  <a:srgbClr val="002060"/>
                </a:solidFill>
              </a:rPr>
              <a:t>After Dynamical Aperture Improvements</a:t>
            </a:r>
          </a:p>
        </p:txBody>
      </p:sp>
      <p:sp>
        <p:nvSpPr>
          <p:cNvPr id="4" name="Footer Placeholder 3">
            <a:extLst>
              <a:ext uri="{FF2B5EF4-FFF2-40B4-BE49-F238E27FC236}">
                <a16:creationId xmlns:a16="http://schemas.microsoft.com/office/drawing/2014/main" id="{6C3AF40A-D0A0-C1F5-7890-9BF81B313BD0}"/>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3EB7588B-308F-B2A8-E633-41F60529B49F}"/>
              </a:ext>
            </a:extLst>
          </p:cNvPr>
          <p:cNvSpPr>
            <a:spLocks noGrp="1"/>
          </p:cNvSpPr>
          <p:nvPr>
            <p:ph type="sldNum" sz="quarter" idx="12"/>
          </p:nvPr>
        </p:nvSpPr>
        <p:spPr/>
        <p:txBody>
          <a:bodyPr/>
          <a:lstStyle/>
          <a:p>
            <a:fld id="{1FE97603-2A10-E648-8DE4-4D75A1570B14}" type="slidenum">
              <a:rPr lang="en-US" smtClean="0"/>
              <a:t>23</a:t>
            </a:fld>
            <a:endParaRPr lang="en-US" dirty="0"/>
          </a:p>
        </p:txBody>
      </p:sp>
      <p:sp>
        <p:nvSpPr>
          <p:cNvPr id="9" name="TextBox 8">
            <a:extLst>
              <a:ext uri="{FF2B5EF4-FFF2-40B4-BE49-F238E27FC236}">
                <a16:creationId xmlns:a16="http://schemas.microsoft.com/office/drawing/2014/main" id="{9FFCE031-752C-3CB4-E31F-A34495AC1225}"/>
              </a:ext>
            </a:extLst>
          </p:cNvPr>
          <p:cNvSpPr txBox="1"/>
          <p:nvPr/>
        </p:nvSpPr>
        <p:spPr>
          <a:xfrm>
            <a:off x="450288" y="1433353"/>
            <a:ext cx="1197764" cy="369332"/>
          </a:xfrm>
          <a:prstGeom prst="rect">
            <a:avLst/>
          </a:prstGeom>
          <a:noFill/>
        </p:spPr>
        <p:txBody>
          <a:bodyPr wrap="none" rtlCol="0">
            <a:spAutoFit/>
          </a:bodyPr>
          <a:lstStyle/>
          <a:p>
            <a:r>
              <a:rPr lang="en-US" dirty="0"/>
              <a:t>25 -40 mm</a:t>
            </a:r>
          </a:p>
        </p:txBody>
      </p:sp>
      <p:sp>
        <p:nvSpPr>
          <p:cNvPr id="10" name="TextBox 9">
            <a:extLst>
              <a:ext uri="{FF2B5EF4-FFF2-40B4-BE49-F238E27FC236}">
                <a16:creationId xmlns:a16="http://schemas.microsoft.com/office/drawing/2014/main" id="{BB817C58-76C0-56B2-6FDF-2F709381DC54}"/>
              </a:ext>
            </a:extLst>
          </p:cNvPr>
          <p:cNvSpPr txBox="1"/>
          <p:nvPr/>
        </p:nvSpPr>
        <p:spPr>
          <a:xfrm>
            <a:off x="689320" y="3202658"/>
            <a:ext cx="723275" cy="369332"/>
          </a:xfrm>
          <a:prstGeom prst="rect">
            <a:avLst/>
          </a:prstGeom>
          <a:noFill/>
        </p:spPr>
        <p:txBody>
          <a:bodyPr wrap="none" rtlCol="0">
            <a:spAutoFit/>
          </a:bodyPr>
          <a:lstStyle/>
          <a:p>
            <a:r>
              <a:rPr lang="en-US" dirty="0"/>
              <a:t>0 mm</a:t>
            </a:r>
          </a:p>
        </p:txBody>
      </p:sp>
    </p:spTree>
    <p:extLst>
      <p:ext uri="{BB962C8B-B14F-4D97-AF65-F5344CB8AC3E}">
        <p14:creationId xmlns:p14="http://schemas.microsoft.com/office/powerpoint/2010/main" val="3832280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B2FD-00BB-57B3-9F90-3071565F68D6}"/>
              </a:ext>
            </a:extLst>
          </p:cNvPr>
          <p:cNvSpPr>
            <a:spLocks noGrp="1"/>
          </p:cNvSpPr>
          <p:nvPr>
            <p:ph type="title"/>
          </p:nvPr>
        </p:nvSpPr>
        <p:spPr/>
        <p:txBody>
          <a:bodyPr/>
          <a:lstStyle/>
          <a:p>
            <a:r>
              <a:rPr lang="en-US" dirty="0">
                <a:solidFill>
                  <a:srgbClr val="002060"/>
                </a:solidFill>
              </a:rPr>
              <a:t>Tunes on Energy Dependence</a:t>
            </a:r>
          </a:p>
        </p:txBody>
      </p:sp>
      <p:sp>
        <p:nvSpPr>
          <p:cNvPr id="4" name="Footer Placeholder 3">
            <a:extLst>
              <a:ext uri="{FF2B5EF4-FFF2-40B4-BE49-F238E27FC236}">
                <a16:creationId xmlns:a16="http://schemas.microsoft.com/office/drawing/2014/main" id="{6C3AF40A-D0A0-C1F5-7890-9BF81B313BD0}"/>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3EB7588B-308F-B2A8-E633-41F60529B49F}"/>
              </a:ext>
            </a:extLst>
          </p:cNvPr>
          <p:cNvSpPr>
            <a:spLocks noGrp="1"/>
          </p:cNvSpPr>
          <p:nvPr>
            <p:ph type="sldNum" sz="quarter" idx="12"/>
          </p:nvPr>
        </p:nvSpPr>
        <p:spPr/>
        <p:txBody>
          <a:bodyPr/>
          <a:lstStyle/>
          <a:p>
            <a:fld id="{1FE97603-2A10-E648-8DE4-4D75A1570B14}" type="slidenum">
              <a:rPr lang="en-US" smtClean="0"/>
              <a:t>24</a:t>
            </a:fld>
            <a:endParaRPr lang="en-US" dirty="0"/>
          </a:p>
        </p:txBody>
      </p:sp>
      <p:pic>
        <p:nvPicPr>
          <p:cNvPr id="8" name="Picture 7">
            <a:extLst>
              <a:ext uri="{FF2B5EF4-FFF2-40B4-BE49-F238E27FC236}">
                <a16:creationId xmlns:a16="http://schemas.microsoft.com/office/drawing/2014/main" id="{16323FF4-328A-76BE-6782-A55F45B72620}"/>
              </a:ext>
            </a:extLst>
          </p:cNvPr>
          <p:cNvPicPr>
            <a:picLocks noChangeAspect="1"/>
          </p:cNvPicPr>
          <p:nvPr/>
        </p:nvPicPr>
        <p:blipFill>
          <a:blip r:embed="rId2"/>
          <a:stretch>
            <a:fillRect/>
          </a:stretch>
        </p:blipFill>
        <p:spPr>
          <a:xfrm>
            <a:off x="4712158" y="3577832"/>
            <a:ext cx="4266821" cy="2791164"/>
          </a:xfrm>
          <a:prstGeom prst="rect">
            <a:avLst/>
          </a:prstGeom>
        </p:spPr>
      </p:pic>
      <p:pic>
        <p:nvPicPr>
          <p:cNvPr id="10" name="Picture 9">
            <a:extLst>
              <a:ext uri="{FF2B5EF4-FFF2-40B4-BE49-F238E27FC236}">
                <a16:creationId xmlns:a16="http://schemas.microsoft.com/office/drawing/2014/main" id="{22AC17BE-D7D1-535D-BB50-323ED40A6E22}"/>
              </a:ext>
            </a:extLst>
          </p:cNvPr>
          <p:cNvPicPr>
            <a:picLocks noChangeAspect="1"/>
          </p:cNvPicPr>
          <p:nvPr/>
        </p:nvPicPr>
        <p:blipFill>
          <a:blip r:embed="rId3"/>
          <a:stretch>
            <a:fillRect/>
          </a:stretch>
        </p:blipFill>
        <p:spPr>
          <a:xfrm>
            <a:off x="499753" y="614831"/>
            <a:ext cx="4212405" cy="2814169"/>
          </a:xfrm>
          <a:prstGeom prst="rect">
            <a:avLst/>
          </a:prstGeom>
        </p:spPr>
      </p:pic>
      <p:pic>
        <p:nvPicPr>
          <p:cNvPr id="13" name="Picture 12">
            <a:extLst>
              <a:ext uri="{FF2B5EF4-FFF2-40B4-BE49-F238E27FC236}">
                <a16:creationId xmlns:a16="http://schemas.microsoft.com/office/drawing/2014/main" id="{88F1C713-32DD-0BD1-DDA9-EFDB5D5EAEC5}"/>
              </a:ext>
            </a:extLst>
          </p:cNvPr>
          <p:cNvPicPr>
            <a:picLocks noChangeAspect="1"/>
          </p:cNvPicPr>
          <p:nvPr/>
        </p:nvPicPr>
        <p:blipFill>
          <a:blip r:embed="rId4"/>
          <a:stretch>
            <a:fillRect/>
          </a:stretch>
        </p:blipFill>
        <p:spPr>
          <a:xfrm>
            <a:off x="271724" y="3577832"/>
            <a:ext cx="4440434" cy="2642332"/>
          </a:xfrm>
          <a:prstGeom prst="rect">
            <a:avLst/>
          </a:prstGeom>
        </p:spPr>
      </p:pic>
    </p:spTree>
    <p:extLst>
      <p:ext uri="{BB962C8B-B14F-4D97-AF65-F5344CB8AC3E}">
        <p14:creationId xmlns:p14="http://schemas.microsoft.com/office/powerpoint/2010/main" val="3157463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B2FD-00BB-57B3-9F90-3071565F68D6}"/>
              </a:ext>
            </a:extLst>
          </p:cNvPr>
          <p:cNvSpPr>
            <a:spLocks noGrp="1"/>
          </p:cNvSpPr>
          <p:nvPr>
            <p:ph type="title"/>
          </p:nvPr>
        </p:nvSpPr>
        <p:spPr/>
        <p:txBody>
          <a:bodyPr/>
          <a:lstStyle/>
          <a:p>
            <a:r>
              <a:rPr lang="en-US" dirty="0">
                <a:solidFill>
                  <a:srgbClr val="002060"/>
                </a:solidFill>
              </a:rPr>
              <a:t>Dynamical Aperture Studies</a:t>
            </a:r>
          </a:p>
        </p:txBody>
      </p:sp>
      <p:sp>
        <p:nvSpPr>
          <p:cNvPr id="4" name="Footer Placeholder 3">
            <a:extLst>
              <a:ext uri="{FF2B5EF4-FFF2-40B4-BE49-F238E27FC236}">
                <a16:creationId xmlns:a16="http://schemas.microsoft.com/office/drawing/2014/main" id="{6C3AF40A-D0A0-C1F5-7890-9BF81B313BD0}"/>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3EB7588B-308F-B2A8-E633-41F60529B49F}"/>
              </a:ext>
            </a:extLst>
          </p:cNvPr>
          <p:cNvSpPr>
            <a:spLocks noGrp="1"/>
          </p:cNvSpPr>
          <p:nvPr>
            <p:ph type="sldNum" sz="quarter" idx="12"/>
          </p:nvPr>
        </p:nvSpPr>
        <p:spPr/>
        <p:txBody>
          <a:bodyPr/>
          <a:lstStyle/>
          <a:p>
            <a:fld id="{1FE97603-2A10-E648-8DE4-4D75A1570B14}" type="slidenum">
              <a:rPr lang="en-US" smtClean="0"/>
              <a:t>25</a:t>
            </a:fld>
            <a:endParaRPr lang="en-US" dirty="0"/>
          </a:p>
        </p:txBody>
      </p:sp>
      <p:pic>
        <p:nvPicPr>
          <p:cNvPr id="11" name="Picture 10">
            <a:extLst>
              <a:ext uri="{FF2B5EF4-FFF2-40B4-BE49-F238E27FC236}">
                <a16:creationId xmlns:a16="http://schemas.microsoft.com/office/drawing/2014/main" id="{A24ED29A-56F3-3BD4-EE2A-A8F27F16B313}"/>
              </a:ext>
            </a:extLst>
          </p:cNvPr>
          <p:cNvPicPr>
            <a:picLocks noChangeAspect="1"/>
          </p:cNvPicPr>
          <p:nvPr/>
        </p:nvPicPr>
        <p:blipFill>
          <a:blip r:embed="rId2"/>
          <a:stretch>
            <a:fillRect/>
          </a:stretch>
        </p:blipFill>
        <p:spPr>
          <a:xfrm>
            <a:off x="760287" y="933694"/>
            <a:ext cx="7772400" cy="4619064"/>
          </a:xfrm>
          <a:prstGeom prst="rect">
            <a:avLst/>
          </a:prstGeom>
        </p:spPr>
      </p:pic>
      <p:pic>
        <p:nvPicPr>
          <p:cNvPr id="12" name="Picture 11">
            <a:extLst>
              <a:ext uri="{FF2B5EF4-FFF2-40B4-BE49-F238E27FC236}">
                <a16:creationId xmlns:a16="http://schemas.microsoft.com/office/drawing/2014/main" id="{A2B8100F-7390-F1A6-A83D-DBE057E902D8}"/>
              </a:ext>
            </a:extLst>
          </p:cNvPr>
          <p:cNvPicPr>
            <a:picLocks noChangeAspect="1"/>
          </p:cNvPicPr>
          <p:nvPr/>
        </p:nvPicPr>
        <p:blipFill>
          <a:blip r:embed="rId3"/>
          <a:stretch>
            <a:fillRect/>
          </a:stretch>
        </p:blipFill>
        <p:spPr>
          <a:xfrm>
            <a:off x="910287" y="1312971"/>
            <a:ext cx="7772400" cy="4229294"/>
          </a:xfrm>
          <a:prstGeom prst="rect">
            <a:avLst/>
          </a:prstGeom>
        </p:spPr>
      </p:pic>
      <p:pic>
        <p:nvPicPr>
          <p:cNvPr id="13" name="Picture 12">
            <a:extLst>
              <a:ext uri="{FF2B5EF4-FFF2-40B4-BE49-F238E27FC236}">
                <a16:creationId xmlns:a16="http://schemas.microsoft.com/office/drawing/2014/main" id="{091070E5-B29C-8BD0-4130-B6BE4AC1D3D4}"/>
              </a:ext>
            </a:extLst>
          </p:cNvPr>
          <p:cNvPicPr>
            <a:picLocks noChangeAspect="1"/>
          </p:cNvPicPr>
          <p:nvPr/>
        </p:nvPicPr>
        <p:blipFill>
          <a:blip r:embed="rId4"/>
          <a:stretch>
            <a:fillRect/>
          </a:stretch>
        </p:blipFill>
        <p:spPr>
          <a:xfrm>
            <a:off x="1060287" y="1442811"/>
            <a:ext cx="7772400" cy="4263565"/>
          </a:xfrm>
          <a:prstGeom prst="rect">
            <a:avLst/>
          </a:prstGeom>
        </p:spPr>
      </p:pic>
      <p:pic>
        <p:nvPicPr>
          <p:cNvPr id="14" name="Picture 13">
            <a:extLst>
              <a:ext uri="{FF2B5EF4-FFF2-40B4-BE49-F238E27FC236}">
                <a16:creationId xmlns:a16="http://schemas.microsoft.com/office/drawing/2014/main" id="{4B1CB490-DD4E-FD98-A566-BD3B6957F226}"/>
              </a:ext>
            </a:extLst>
          </p:cNvPr>
          <p:cNvPicPr>
            <a:picLocks noChangeAspect="1"/>
          </p:cNvPicPr>
          <p:nvPr/>
        </p:nvPicPr>
        <p:blipFill>
          <a:blip r:embed="rId5"/>
          <a:stretch>
            <a:fillRect/>
          </a:stretch>
        </p:blipFill>
        <p:spPr>
          <a:xfrm>
            <a:off x="1252232" y="671791"/>
            <a:ext cx="7772400" cy="5883275"/>
          </a:xfrm>
          <a:prstGeom prst="rect">
            <a:avLst/>
          </a:prstGeom>
        </p:spPr>
      </p:pic>
    </p:spTree>
    <p:extLst>
      <p:ext uri="{BB962C8B-B14F-4D97-AF65-F5344CB8AC3E}">
        <p14:creationId xmlns:p14="http://schemas.microsoft.com/office/powerpoint/2010/main" val="2944506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D5B6D-26A3-AD20-0D74-38214047EA85}"/>
              </a:ext>
            </a:extLst>
          </p:cNvPr>
          <p:cNvSpPr>
            <a:spLocks noGrp="1"/>
          </p:cNvSpPr>
          <p:nvPr>
            <p:ph type="title"/>
          </p:nvPr>
        </p:nvSpPr>
        <p:spPr>
          <a:xfrm>
            <a:off x="-1" y="-14923"/>
            <a:ext cx="9142733" cy="1278643"/>
          </a:xfrm>
        </p:spPr>
        <p:txBody>
          <a:bodyPr>
            <a:normAutofit fontScale="90000"/>
          </a:bodyPr>
          <a:lstStyle/>
          <a:p>
            <a:r>
              <a:rPr lang="en-US" dirty="0">
                <a:solidFill>
                  <a:srgbClr val="002060"/>
                </a:solidFill>
              </a:rPr>
              <a:t>First Attempt to improve dynamical aperture by</a:t>
            </a:r>
            <a:br>
              <a:rPr lang="en-US" dirty="0">
                <a:solidFill>
                  <a:srgbClr val="002060"/>
                </a:solidFill>
              </a:rPr>
            </a:br>
            <a:r>
              <a:rPr lang="en-US" dirty="0">
                <a:solidFill>
                  <a:srgbClr val="002060"/>
                </a:solidFill>
              </a:rPr>
              <a:t>adjusting the x and y phases per cell </a:t>
            </a:r>
            <a:br>
              <a:rPr lang="en-US" dirty="0">
                <a:solidFill>
                  <a:srgbClr val="002060"/>
                </a:solidFill>
              </a:rPr>
            </a:br>
            <a:r>
              <a:rPr lang="en-US" dirty="0">
                <a:solidFill>
                  <a:srgbClr val="002060"/>
                </a:solidFill>
              </a:rPr>
              <a:t>to reduce amplitude tune shift</a:t>
            </a:r>
          </a:p>
        </p:txBody>
      </p:sp>
      <p:sp>
        <p:nvSpPr>
          <p:cNvPr id="4" name="Footer Placeholder 3">
            <a:extLst>
              <a:ext uri="{FF2B5EF4-FFF2-40B4-BE49-F238E27FC236}">
                <a16:creationId xmlns:a16="http://schemas.microsoft.com/office/drawing/2014/main" id="{31B2C337-F860-CCF7-668B-4549097B1033}"/>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5AEEA388-4167-8EC9-E423-55282AA3F12E}"/>
              </a:ext>
            </a:extLst>
          </p:cNvPr>
          <p:cNvSpPr>
            <a:spLocks noGrp="1"/>
          </p:cNvSpPr>
          <p:nvPr>
            <p:ph type="sldNum" sz="quarter" idx="12"/>
          </p:nvPr>
        </p:nvSpPr>
        <p:spPr/>
        <p:txBody>
          <a:bodyPr/>
          <a:lstStyle/>
          <a:p>
            <a:fld id="{1FE97603-2A10-E648-8DE4-4D75A1570B14}" type="slidenum">
              <a:rPr lang="en-US" smtClean="0"/>
              <a:t>26</a:t>
            </a:fld>
            <a:endParaRPr lang="en-US" dirty="0"/>
          </a:p>
        </p:txBody>
      </p:sp>
      <p:pic>
        <p:nvPicPr>
          <p:cNvPr id="6" name="Picture 5">
            <a:extLst>
              <a:ext uri="{FF2B5EF4-FFF2-40B4-BE49-F238E27FC236}">
                <a16:creationId xmlns:a16="http://schemas.microsoft.com/office/drawing/2014/main" id="{B2CA0D7C-2D06-42F9-8954-4AFEA06CDDB4}"/>
              </a:ext>
            </a:extLst>
          </p:cNvPr>
          <p:cNvPicPr>
            <a:picLocks noChangeAspect="1"/>
          </p:cNvPicPr>
          <p:nvPr/>
        </p:nvPicPr>
        <p:blipFill>
          <a:blip r:embed="rId2"/>
          <a:stretch>
            <a:fillRect/>
          </a:stretch>
        </p:blipFill>
        <p:spPr>
          <a:xfrm>
            <a:off x="1710012" y="1817885"/>
            <a:ext cx="4880226" cy="3857297"/>
          </a:xfrm>
          <a:prstGeom prst="rect">
            <a:avLst/>
          </a:prstGeom>
        </p:spPr>
      </p:pic>
    </p:spTree>
    <p:extLst>
      <p:ext uri="{BB962C8B-B14F-4D97-AF65-F5344CB8AC3E}">
        <p14:creationId xmlns:p14="http://schemas.microsoft.com/office/powerpoint/2010/main" val="17952970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B2FD-00BB-57B3-9F90-3071565F68D6}"/>
              </a:ext>
            </a:extLst>
          </p:cNvPr>
          <p:cNvSpPr>
            <a:spLocks noGrp="1"/>
          </p:cNvSpPr>
          <p:nvPr>
            <p:ph type="title"/>
          </p:nvPr>
        </p:nvSpPr>
        <p:spPr/>
        <p:txBody>
          <a:bodyPr/>
          <a:lstStyle/>
          <a:p>
            <a:r>
              <a:rPr lang="en-US" dirty="0">
                <a:solidFill>
                  <a:srgbClr val="002060"/>
                </a:solidFill>
              </a:rPr>
              <a:t>Vertical Magnetic Field </a:t>
            </a:r>
          </a:p>
        </p:txBody>
      </p:sp>
      <p:sp>
        <p:nvSpPr>
          <p:cNvPr id="4" name="Footer Placeholder 3">
            <a:extLst>
              <a:ext uri="{FF2B5EF4-FFF2-40B4-BE49-F238E27FC236}">
                <a16:creationId xmlns:a16="http://schemas.microsoft.com/office/drawing/2014/main" id="{6C3AF40A-D0A0-C1F5-7890-9BF81B313BD0}"/>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3EB7588B-308F-B2A8-E633-41F60529B49F}"/>
              </a:ext>
            </a:extLst>
          </p:cNvPr>
          <p:cNvSpPr>
            <a:spLocks noGrp="1"/>
          </p:cNvSpPr>
          <p:nvPr>
            <p:ph type="sldNum" sz="quarter" idx="12"/>
          </p:nvPr>
        </p:nvSpPr>
        <p:spPr/>
        <p:txBody>
          <a:bodyPr/>
          <a:lstStyle/>
          <a:p>
            <a:fld id="{1FE97603-2A10-E648-8DE4-4D75A1570B14}" type="slidenum">
              <a:rPr lang="en-US" smtClean="0"/>
              <a:t>27</a:t>
            </a:fld>
            <a:endParaRPr lang="en-US" dirty="0"/>
          </a:p>
        </p:txBody>
      </p:sp>
      <p:pic>
        <p:nvPicPr>
          <p:cNvPr id="24" name="Picture 23">
            <a:extLst>
              <a:ext uri="{FF2B5EF4-FFF2-40B4-BE49-F238E27FC236}">
                <a16:creationId xmlns:a16="http://schemas.microsoft.com/office/drawing/2014/main" id="{1BDDBD86-6438-8990-1EA9-07D2B6C97504}"/>
              </a:ext>
            </a:extLst>
          </p:cNvPr>
          <p:cNvPicPr>
            <a:picLocks noChangeAspect="1"/>
          </p:cNvPicPr>
          <p:nvPr/>
        </p:nvPicPr>
        <p:blipFill>
          <a:blip r:embed="rId2"/>
          <a:stretch>
            <a:fillRect/>
          </a:stretch>
        </p:blipFill>
        <p:spPr>
          <a:xfrm>
            <a:off x="889000" y="539750"/>
            <a:ext cx="7366000" cy="5778500"/>
          </a:xfrm>
          <a:prstGeom prst="rect">
            <a:avLst/>
          </a:prstGeom>
        </p:spPr>
      </p:pic>
    </p:spTree>
    <p:extLst>
      <p:ext uri="{BB962C8B-B14F-4D97-AF65-F5344CB8AC3E}">
        <p14:creationId xmlns:p14="http://schemas.microsoft.com/office/powerpoint/2010/main" val="819140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B2FD-00BB-57B3-9F90-3071565F68D6}"/>
              </a:ext>
            </a:extLst>
          </p:cNvPr>
          <p:cNvSpPr>
            <a:spLocks noGrp="1"/>
          </p:cNvSpPr>
          <p:nvPr>
            <p:ph type="title"/>
          </p:nvPr>
        </p:nvSpPr>
        <p:spPr/>
        <p:txBody>
          <a:bodyPr/>
          <a:lstStyle/>
          <a:p>
            <a:r>
              <a:rPr lang="en-US" dirty="0">
                <a:solidFill>
                  <a:srgbClr val="002060"/>
                </a:solidFill>
              </a:rPr>
              <a:t>Dynamical Aperture Studies</a:t>
            </a:r>
          </a:p>
        </p:txBody>
      </p:sp>
      <p:sp>
        <p:nvSpPr>
          <p:cNvPr id="4" name="Footer Placeholder 3">
            <a:extLst>
              <a:ext uri="{FF2B5EF4-FFF2-40B4-BE49-F238E27FC236}">
                <a16:creationId xmlns:a16="http://schemas.microsoft.com/office/drawing/2014/main" id="{6C3AF40A-D0A0-C1F5-7890-9BF81B313BD0}"/>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3EB7588B-308F-B2A8-E633-41F60529B49F}"/>
              </a:ext>
            </a:extLst>
          </p:cNvPr>
          <p:cNvSpPr>
            <a:spLocks noGrp="1"/>
          </p:cNvSpPr>
          <p:nvPr>
            <p:ph type="sldNum" sz="quarter" idx="12"/>
          </p:nvPr>
        </p:nvSpPr>
        <p:spPr/>
        <p:txBody>
          <a:bodyPr/>
          <a:lstStyle/>
          <a:p>
            <a:fld id="{1FE97603-2A10-E648-8DE4-4D75A1570B14}" type="slidenum">
              <a:rPr lang="en-US" smtClean="0"/>
              <a:t>28</a:t>
            </a:fld>
            <a:endParaRPr lang="en-US" dirty="0"/>
          </a:p>
        </p:txBody>
      </p:sp>
      <p:pic>
        <p:nvPicPr>
          <p:cNvPr id="7" name="Picture 6">
            <a:extLst>
              <a:ext uri="{FF2B5EF4-FFF2-40B4-BE49-F238E27FC236}">
                <a16:creationId xmlns:a16="http://schemas.microsoft.com/office/drawing/2014/main" id="{AA89891C-8147-60C4-0804-D48912DFA933}"/>
              </a:ext>
            </a:extLst>
          </p:cNvPr>
          <p:cNvPicPr>
            <a:picLocks noChangeAspect="1"/>
          </p:cNvPicPr>
          <p:nvPr/>
        </p:nvPicPr>
        <p:blipFill>
          <a:blip r:embed="rId2"/>
          <a:stretch>
            <a:fillRect/>
          </a:stretch>
        </p:blipFill>
        <p:spPr>
          <a:xfrm>
            <a:off x="82265" y="986462"/>
            <a:ext cx="4356100" cy="2768600"/>
          </a:xfrm>
          <a:prstGeom prst="rect">
            <a:avLst/>
          </a:prstGeom>
        </p:spPr>
      </p:pic>
      <p:pic>
        <p:nvPicPr>
          <p:cNvPr id="11" name="Picture 10">
            <a:extLst>
              <a:ext uri="{FF2B5EF4-FFF2-40B4-BE49-F238E27FC236}">
                <a16:creationId xmlns:a16="http://schemas.microsoft.com/office/drawing/2014/main" id="{09AB6BFA-7824-9EC1-1397-34381A60E8FE}"/>
              </a:ext>
            </a:extLst>
          </p:cNvPr>
          <p:cNvPicPr>
            <a:picLocks noChangeAspect="1"/>
          </p:cNvPicPr>
          <p:nvPr/>
        </p:nvPicPr>
        <p:blipFill>
          <a:blip r:embed="rId3"/>
          <a:stretch>
            <a:fillRect/>
          </a:stretch>
        </p:blipFill>
        <p:spPr>
          <a:xfrm>
            <a:off x="177000" y="3793162"/>
            <a:ext cx="4343400" cy="2781300"/>
          </a:xfrm>
          <a:prstGeom prst="rect">
            <a:avLst/>
          </a:prstGeom>
        </p:spPr>
      </p:pic>
      <p:pic>
        <p:nvPicPr>
          <p:cNvPr id="15" name="Picture 14">
            <a:extLst>
              <a:ext uri="{FF2B5EF4-FFF2-40B4-BE49-F238E27FC236}">
                <a16:creationId xmlns:a16="http://schemas.microsoft.com/office/drawing/2014/main" id="{4612CCC6-32A2-D2C3-CE28-BDFE3FC44824}"/>
              </a:ext>
            </a:extLst>
          </p:cNvPr>
          <p:cNvPicPr>
            <a:picLocks noChangeAspect="1"/>
          </p:cNvPicPr>
          <p:nvPr/>
        </p:nvPicPr>
        <p:blipFill>
          <a:blip r:embed="rId4"/>
          <a:stretch>
            <a:fillRect/>
          </a:stretch>
        </p:blipFill>
        <p:spPr>
          <a:xfrm>
            <a:off x="4580697" y="3805434"/>
            <a:ext cx="4394200" cy="2794000"/>
          </a:xfrm>
          <a:prstGeom prst="rect">
            <a:avLst/>
          </a:prstGeom>
        </p:spPr>
      </p:pic>
      <p:grpSp>
        <p:nvGrpSpPr>
          <p:cNvPr id="17" name="Group 16">
            <a:extLst>
              <a:ext uri="{FF2B5EF4-FFF2-40B4-BE49-F238E27FC236}">
                <a16:creationId xmlns:a16="http://schemas.microsoft.com/office/drawing/2014/main" id="{E0AEF9EE-D8B1-0F32-BEDE-67B1E75E27B8}"/>
              </a:ext>
            </a:extLst>
          </p:cNvPr>
          <p:cNvGrpSpPr/>
          <p:nvPr/>
        </p:nvGrpSpPr>
        <p:grpSpPr>
          <a:xfrm>
            <a:off x="4571365" y="986462"/>
            <a:ext cx="4368800" cy="2806700"/>
            <a:chOff x="4571365" y="986462"/>
            <a:chExt cx="4368800" cy="2806700"/>
          </a:xfrm>
        </p:grpSpPr>
        <p:pic>
          <p:nvPicPr>
            <p:cNvPr id="9" name="Picture 8">
              <a:extLst>
                <a:ext uri="{FF2B5EF4-FFF2-40B4-BE49-F238E27FC236}">
                  <a16:creationId xmlns:a16="http://schemas.microsoft.com/office/drawing/2014/main" id="{2BF591D7-0FC4-37C5-4359-43D0C0AD6D1A}"/>
                </a:ext>
              </a:extLst>
            </p:cNvPr>
            <p:cNvPicPr>
              <a:picLocks noChangeAspect="1"/>
            </p:cNvPicPr>
            <p:nvPr/>
          </p:nvPicPr>
          <p:blipFill>
            <a:blip r:embed="rId5"/>
            <a:stretch>
              <a:fillRect/>
            </a:stretch>
          </p:blipFill>
          <p:spPr>
            <a:xfrm>
              <a:off x="4571365" y="986462"/>
              <a:ext cx="4368800" cy="2806700"/>
            </a:xfrm>
            <a:prstGeom prst="rect">
              <a:avLst/>
            </a:prstGeom>
          </p:spPr>
        </p:pic>
        <p:sp>
          <p:nvSpPr>
            <p:cNvPr id="16" name="TextBox 15">
              <a:extLst>
                <a:ext uri="{FF2B5EF4-FFF2-40B4-BE49-F238E27FC236}">
                  <a16:creationId xmlns:a16="http://schemas.microsoft.com/office/drawing/2014/main" id="{2B4C9068-8CC1-67A0-9AD7-6B00EB462CC4}"/>
                </a:ext>
              </a:extLst>
            </p:cNvPr>
            <p:cNvSpPr txBox="1"/>
            <p:nvPr/>
          </p:nvSpPr>
          <p:spPr>
            <a:xfrm>
              <a:off x="7470917" y="2609636"/>
              <a:ext cx="1469248" cy="369332"/>
            </a:xfrm>
            <a:prstGeom prst="rect">
              <a:avLst/>
            </a:prstGeom>
            <a:noFill/>
          </p:spPr>
          <p:txBody>
            <a:bodyPr wrap="none" rtlCol="0">
              <a:spAutoFit/>
            </a:bodyPr>
            <a:lstStyle/>
            <a:p>
              <a:r>
                <a:rPr lang="en-US" dirty="0">
                  <a:solidFill>
                    <a:schemeClr val="bg1"/>
                  </a:solidFill>
                </a:rPr>
                <a:t>Sept 15, 2022</a:t>
              </a:r>
            </a:p>
          </p:txBody>
        </p:sp>
      </p:grpSp>
    </p:spTree>
    <p:extLst>
      <p:ext uri="{BB962C8B-B14F-4D97-AF65-F5344CB8AC3E}">
        <p14:creationId xmlns:p14="http://schemas.microsoft.com/office/powerpoint/2010/main" val="3134573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B2FD-00BB-57B3-9F90-3071565F68D6}"/>
              </a:ext>
            </a:extLst>
          </p:cNvPr>
          <p:cNvSpPr>
            <a:spLocks noGrp="1"/>
          </p:cNvSpPr>
          <p:nvPr>
            <p:ph type="title"/>
          </p:nvPr>
        </p:nvSpPr>
        <p:spPr/>
        <p:txBody>
          <a:bodyPr/>
          <a:lstStyle/>
          <a:p>
            <a:r>
              <a:rPr lang="en-US" dirty="0">
                <a:solidFill>
                  <a:srgbClr val="002060"/>
                </a:solidFill>
              </a:rPr>
              <a:t>Dynamical Aperture Studies</a:t>
            </a:r>
          </a:p>
        </p:txBody>
      </p:sp>
      <p:sp>
        <p:nvSpPr>
          <p:cNvPr id="4" name="Footer Placeholder 3">
            <a:extLst>
              <a:ext uri="{FF2B5EF4-FFF2-40B4-BE49-F238E27FC236}">
                <a16:creationId xmlns:a16="http://schemas.microsoft.com/office/drawing/2014/main" id="{6C3AF40A-D0A0-C1F5-7890-9BF81B313BD0}"/>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3EB7588B-308F-B2A8-E633-41F60529B49F}"/>
              </a:ext>
            </a:extLst>
          </p:cNvPr>
          <p:cNvSpPr>
            <a:spLocks noGrp="1"/>
          </p:cNvSpPr>
          <p:nvPr>
            <p:ph type="sldNum" sz="quarter" idx="12"/>
          </p:nvPr>
        </p:nvSpPr>
        <p:spPr/>
        <p:txBody>
          <a:bodyPr/>
          <a:lstStyle/>
          <a:p>
            <a:fld id="{1FE97603-2A10-E648-8DE4-4D75A1570B14}" type="slidenum">
              <a:rPr lang="en-US" smtClean="0"/>
              <a:t>29</a:t>
            </a:fld>
            <a:endParaRPr lang="en-US" dirty="0"/>
          </a:p>
        </p:txBody>
      </p:sp>
      <p:pic>
        <p:nvPicPr>
          <p:cNvPr id="6" name="Picture 5">
            <a:extLst>
              <a:ext uri="{FF2B5EF4-FFF2-40B4-BE49-F238E27FC236}">
                <a16:creationId xmlns:a16="http://schemas.microsoft.com/office/drawing/2014/main" id="{05BA542A-5E37-C459-CF59-58781FA2F0B8}"/>
              </a:ext>
            </a:extLst>
          </p:cNvPr>
          <p:cNvPicPr>
            <a:picLocks noChangeAspect="1"/>
          </p:cNvPicPr>
          <p:nvPr/>
        </p:nvPicPr>
        <p:blipFill>
          <a:blip r:embed="rId2"/>
          <a:stretch>
            <a:fillRect/>
          </a:stretch>
        </p:blipFill>
        <p:spPr>
          <a:xfrm>
            <a:off x="722749" y="733574"/>
            <a:ext cx="7913402" cy="4742551"/>
          </a:xfrm>
          <a:prstGeom prst="rect">
            <a:avLst/>
          </a:prstGeom>
        </p:spPr>
      </p:pic>
    </p:spTree>
    <p:extLst>
      <p:ext uri="{BB962C8B-B14F-4D97-AF65-F5344CB8AC3E}">
        <p14:creationId xmlns:p14="http://schemas.microsoft.com/office/powerpoint/2010/main" val="869016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87EB3-6EEC-8145-ADA6-CE0666F6FDF3}"/>
              </a:ext>
            </a:extLst>
          </p:cNvPr>
          <p:cNvSpPr>
            <a:spLocks noGrp="1"/>
          </p:cNvSpPr>
          <p:nvPr>
            <p:ph type="title"/>
          </p:nvPr>
        </p:nvSpPr>
        <p:spPr>
          <a:xfrm>
            <a:off x="-1" y="-14922"/>
            <a:ext cx="9142733" cy="1092244"/>
          </a:xfrm>
        </p:spPr>
        <p:txBody>
          <a:bodyPr>
            <a:noAutofit/>
          </a:bodyPr>
          <a:lstStyle/>
          <a:p>
            <a:r>
              <a:rPr lang="en-US" b="1" dirty="0">
                <a:solidFill>
                  <a:srgbClr val="002060"/>
                </a:solidFill>
              </a:rPr>
              <a:t>C</a:t>
            </a:r>
            <a:r>
              <a:rPr lang="en-US" dirty="0">
                <a:solidFill>
                  <a:srgbClr val="002060"/>
                </a:solidFill>
              </a:rPr>
              <a:t>ornell University </a:t>
            </a:r>
            <a:r>
              <a:rPr lang="en-US" b="1" dirty="0">
                <a:solidFill>
                  <a:srgbClr val="002060"/>
                </a:solidFill>
              </a:rPr>
              <a:t>B</a:t>
            </a:r>
            <a:r>
              <a:rPr lang="en-US" dirty="0">
                <a:solidFill>
                  <a:srgbClr val="002060"/>
                </a:solidFill>
              </a:rPr>
              <a:t>rookhaven National Laboratory </a:t>
            </a:r>
            <a:r>
              <a:rPr lang="en-US" b="1" dirty="0">
                <a:solidFill>
                  <a:srgbClr val="002060"/>
                </a:solidFill>
              </a:rPr>
              <a:t>E</a:t>
            </a:r>
            <a:r>
              <a:rPr lang="en-US" dirty="0">
                <a:solidFill>
                  <a:srgbClr val="002060"/>
                </a:solidFill>
              </a:rPr>
              <a:t>lectron </a:t>
            </a:r>
            <a:r>
              <a:rPr lang="en-US" b="1" dirty="0">
                <a:solidFill>
                  <a:srgbClr val="002060"/>
                </a:solidFill>
              </a:rPr>
              <a:t>T</a:t>
            </a:r>
            <a:r>
              <a:rPr lang="en-US" dirty="0">
                <a:solidFill>
                  <a:srgbClr val="002060"/>
                </a:solidFill>
              </a:rPr>
              <a:t>est </a:t>
            </a:r>
            <a:r>
              <a:rPr lang="en-US" b="1" dirty="0">
                <a:solidFill>
                  <a:srgbClr val="002060"/>
                </a:solidFill>
              </a:rPr>
              <a:t>A</a:t>
            </a:r>
            <a:r>
              <a:rPr lang="en-US" dirty="0">
                <a:solidFill>
                  <a:srgbClr val="002060"/>
                </a:solidFill>
              </a:rPr>
              <a:t>ccelerator - </a:t>
            </a:r>
            <a:r>
              <a:rPr lang="en-US" b="1" dirty="0">
                <a:solidFill>
                  <a:srgbClr val="002060"/>
                </a:solidFill>
              </a:rPr>
              <a:t>CBETA</a:t>
            </a:r>
          </a:p>
        </p:txBody>
      </p:sp>
      <p:sp>
        <p:nvSpPr>
          <p:cNvPr id="4" name="Footer Placeholder 3">
            <a:extLst>
              <a:ext uri="{FF2B5EF4-FFF2-40B4-BE49-F238E27FC236}">
                <a16:creationId xmlns:a16="http://schemas.microsoft.com/office/drawing/2014/main" id="{7A5AE285-2328-5246-8C46-7E85B32CE5C6}"/>
              </a:ext>
            </a:extLst>
          </p:cNvPr>
          <p:cNvSpPr>
            <a:spLocks noGrp="1"/>
          </p:cNvSpPr>
          <p:nvPr>
            <p:ph type="ftr" sz="quarter" idx="11"/>
          </p:nvPr>
        </p:nvSpPr>
        <p:spPr/>
        <p:txBody>
          <a:bodyPr/>
          <a:lstStyle/>
          <a:p>
            <a:r>
              <a:rPr lang="en-US" b="0">
                <a:solidFill>
                  <a:srgbClr val="002060"/>
                </a:solidFill>
              </a:rPr>
              <a:t>Dejan Trbojevic – FFA 2022 – Tuesday September 27, 2022</a:t>
            </a:r>
            <a:endParaRPr lang="en-US" b="0" dirty="0">
              <a:solidFill>
                <a:srgbClr val="002060"/>
              </a:solidFill>
            </a:endParaRPr>
          </a:p>
        </p:txBody>
      </p:sp>
      <p:sp>
        <p:nvSpPr>
          <p:cNvPr id="5" name="Slide Number Placeholder 4">
            <a:extLst>
              <a:ext uri="{FF2B5EF4-FFF2-40B4-BE49-F238E27FC236}">
                <a16:creationId xmlns:a16="http://schemas.microsoft.com/office/drawing/2014/main" id="{9E4E4CDC-4FC9-AA4F-991B-62F47D060393}"/>
              </a:ext>
            </a:extLst>
          </p:cNvPr>
          <p:cNvSpPr>
            <a:spLocks noGrp="1"/>
          </p:cNvSpPr>
          <p:nvPr>
            <p:ph type="sldNum" sz="quarter" idx="12"/>
          </p:nvPr>
        </p:nvSpPr>
        <p:spPr/>
        <p:txBody>
          <a:bodyPr/>
          <a:lstStyle/>
          <a:p>
            <a:fld id="{1FE97603-2A10-E648-8DE4-4D75A1570B14}" type="slidenum">
              <a:rPr lang="en-US" smtClean="0"/>
              <a:t>3</a:t>
            </a:fld>
            <a:endParaRPr lang="en-US" dirty="0"/>
          </a:p>
        </p:txBody>
      </p:sp>
      <p:sp>
        <p:nvSpPr>
          <p:cNvPr id="6" name="TextBox 5">
            <a:extLst>
              <a:ext uri="{FF2B5EF4-FFF2-40B4-BE49-F238E27FC236}">
                <a16:creationId xmlns:a16="http://schemas.microsoft.com/office/drawing/2014/main" id="{34568F0F-6597-5445-B2F3-D07F0A635276}"/>
              </a:ext>
            </a:extLst>
          </p:cNvPr>
          <p:cNvSpPr txBox="1"/>
          <p:nvPr/>
        </p:nvSpPr>
        <p:spPr>
          <a:xfrm>
            <a:off x="4361529" y="1153677"/>
            <a:ext cx="4769863" cy="1569660"/>
          </a:xfrm>
          <a:prstGeom prst="rect">
            <a:avLst/>
          </a:prstGeom>
          <a:noFill/>
        </p:spPr>
        <p:txBody>
          <a:bodyPr wrap="square" rtlCol="0">
            <a:spAutoFit/>
          </a:bodyPr>
          <a:lstStyle/>
          <a:p>
            <a:pPr marL="342900" indent="-342900">
              <a:buAutoNum type="arabicPeriod"/>
            </a:pPr>
            <a:r>
              <a:rPr lang="en-US" sz="1600" b="1" i="1" dirty="0">
                <a:solidFill>
                  <a:srgbClr val="002060"/>
                </a:solidFill>
              </a:rPr>
              <a:t>Full proof of principle for the Non-scaling Fixed Field Alternating Gradient</a:t>
            </a:r>
          </a:p>
          <a:p>
            <a:pPr marL="342900" indent="-342900">
              <a:buAutoNum type="arabicPeriod"/>
            </a:pPr>
            <a:r>
              <a:rPr lang="en-US" sz="1600" b="1" i="1" dirty="0">
                <a:solidFill>
                  <a:srgbClr val="002060"/>
                </a:solidFill>
              </a:rPr>
              <a:t>Merging multiple energy orbits into a single straight-line orbit</a:t>
            </a:r>
          </a:p>
          <a:p>
            <a:pPr marL="342900" indent="-342900">
              <a:buAutoNum type="arabicPeriod"/>
            </a:pPr>
            <a:r>
              <a:rPr lang="en-US" sz="1600" b="1" i="1" dirty="0">
                <a:solidFill>
                  <a:srgbClr val="002060"/>
                </a:solidFill>
              </a:rPr>
              <a:t>Development of the new permanent magnet technology</a:t>
            </a:r>
          </a:p>
        </p:txBody>
      </p:sp>
      <p:pic>
        <p:nvPicPr>
          <p:cNvPr id="7" name="Picture 6" descr="Chart&#10;&#10;Description automatically generated">
            <a:extLst>
              <a:ext uri="{FF2B5EF4-FFF2-40B4-BE49-F238E27FC236}">
                <a16:creationId xmlns:a16="http://schemas.microsoft.com/office/drawing/2014/main" id="{3080DF8F-4512-4943-B3C2-49D14FC057E4}"/>
              </a:ext>
            </a:extLst>
          </p:cNvPr>
          <p:cNvPicPr>
            <a:picLocks noChangeAspect="1"/>
          </p:cNvPicPr>
          <p:nvPr/>
        </p:nvPicPr>
        <p:blipFill>
          <a:blip r:embed="rId2"/>
          <a:stretch>
            <a:fillRect/>
          </a:stretch>
        </p:blipFill>
        <p:spPr>
          <a:xfrm>
            <a:off x="317440" y="4494869"/>
            <a:ext cx="5898935" cy="2060197"/>
          </a:xfrm>
          <a:prstGeom prst="rect">
            <a:avLst/>
          </a:prstGeom>
        </p:spPr>
      </p:pic>
      <p:pic>
        <p:nvPicPr>
          <p:cNvPr id="8" name="Picture 7" descr="A picture containing indoor, building, train, floor&#10;&#10;Description automatically generated">
            <a:extLst>
              <a:ext uri="{FF2B5EF4-FFF2-40B4-BE49-F238E27FC236}">
                <a16:creationId xmlns:a16="http://schemas.microsoft.com/office/drawing/2014/main" id="{9ECA3D5A-BA95-854A-B7C6-62ABDF415C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084" y="1153678"/>
            <a:ext cx="3569050" cy="2676788"/>
          </a:xfrm>
          <a:prstGeom prst="rect">
            <a:avLst/>
          </a:prstGeom>
        </p:spPr>
      </p:pic>
      <p:pic>
        <p:nvPicPr>
          <p:cNvPr id="9" name="Picture 8" descr="A picture containing indoor, miller&#10;&#10;Description automatically generated">
            <a:extLst>
              <a:ext uri="{FF2B5EF4-FFF2-40B4-BE49-F238E27FC236}">
                <a16:creationId xmlns:a16="http://schemas.microsoft.com/office/drawing/2014/main" id="{D583CD25-D08E-3249-9D88-CA2D7618A1FC}"/>
              </a:ext>
            </a:extLst>
          </p:cNvPr>
          <p:cNvPicPr>
            <a:picLocks noChangeAspect="1"/>
          </p:cNvPicPr>
          <p:nvPr/>
        </p:nvPicPr>
        <p:blipFill>
          <a:blip r:embed="rId4"/>
          <a:stretch>
            <a:fillRect/>
          </a:stretch>
        </p:blipFill>
        <p:spPr>
          <a:xfrm>
            <a:off x="6697904" y="4536341"/>
            <a:ext cx="1363484" cy="1789883"/>
          </a:xfrm>
          <a:prstGeom prst="rect">
            <a:avLst/>
          </a:prstGeom>
        </p:spPr>
      </p:pic>
      <p:pic>
        <p:nvPicPr>
          <p:cNvPr id="10" name="Picture 9" descr="A picture containing indoor, engine, projector, gear&#10;&#10;Description automatically generated">
            <a:extLst>
              <a:ext uri="{FF2B5EF4-FFF2-40B4-BE49-F238E27FC236}">
                <a16:creationId xmlns:a16="http://schemas.microsoft.com/office/drawing/2014/main" id="{F2796CBB-B762-8A4B-B089-081BA8C02DB7}"/>
              </a:ext>
            </a:extLst>
          </p:cNvPr>
          <p:cNvPicPr>
            <a:picLocks noChangeAspect="1"/>
          </p:cNvPicPr>
          <p:nvPr/>
        </p:nvPicPr>
        <p:blipFill>
          <a:blip r:embed="rId5"/>
          <a:stretch>
            <a:fillRect/>
          </a:stretch>
        </p:blipFill>
        <p:spPr>
          <a:xfrm>
            <a:off x="3773055" y="2954864"/>
            <a:ext cx="4769863" cy="1540005"/>
          </a:xfrm>
          <a:prstGeom prst="rect">
            <a:avLst/>
          </a:prstGeom>
        </p:spPr>
      </p:pic>
    </p:spTree>
    <p:extLst>
      <p:ext uri="{BB962C8B-B14F-4D97-AF65-F5344CB8AC3E}">
        <p14:creationId xmlns:p14="http://schemas.microsoft.com/office/powerpoint/2010/main" val="13779472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B2FD-00BB-57B3-9F90-3071565F68D6}"/>
              </a:ext>
            </a:extLst>
          </p:cNvPr>
          <p:cNvSpPr>
            <a:spLocks noGrp="1"/>
          </p:cNvSpPr>
          <p:nvPr>
            <p:ph type="title"/>
          </p:nvPr>
        </p:nvSpPr>
        <p:spPr/>
        <p:txBody>
          <a:bodyPr/>
          <a:lstStyle/>
          <a:p>
            <a:r>
              <a:rPr lang="en-US" dirty="0">
                <a:solidFill>
                  <a:srgbClr val="002060"/>
                </a:solidFill>
              </a:rPr>
              <a:t>Dynamical Aperture Studies</a:t>
            </a:r>
          </a:p>
        </p:txBody>
      </p:sp>
      <p:sp>
        <p:nvSpPr>
          <p:cNvPr id="4" name="Footer Placeholder 3">
            <a:extLst>
              <a:ext uri="{FF2B5EF4-FFF2-40B4-BE49-F238E27FC236}">
                <a16:creationId xmlns:a16="http://schemas.microsoft.com/office/drawing/2014/main" id="{6C3AF40A-D0A0-C1F5-7890-9BF81B313BD0}"/>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3EB7588B-308F-B2A8-E633-41F60529B49F}"/>
              </a:ext>
            </a:extLst>
          </p:cNvPr>
          <p:cNvSpPr>
            <a:spLocks noGrp="1"/>
          </p:cNvSpPr>
          <p:nvPr>
            <p:ph type="sldNum" sz="quarter" idx="12"/>
          </p:nvPr>
        </p:nvSpPr>
        <p:spPr/>
        <p:txBody>
          <a:bodyPr/>
          <a:lstStyle/>
          <a:p>
            <a:fld id="{1FE97603-2A10-E648-8DE4-4D75A1570B14}" type="slidenum">
              <a:rPr lang="en-US" smtClean="0"/>
              <a:t>30</a:t>
            </a:fld>
            <a:endParaRPr lang="en-US" dirty="0"/>
          </a:p>
        </p:txBody>
      </p:sp>
      <p:pic>
        <p:nvPicPr>
          <p:cNvPr id="28" name="Picture 27">
            <a:extLst>
              <a:ext uri="{FF2B5EF4-FFF2-40B4-BE49-F238E27FC236}">
                <a16:creationId xmlns:a16="http://schemas.microsoft.com/office/drawing/2014/main" id="{5FC7FE01-E8DD-50C4-D4BE-779FB3D70C8F}"/>
              </a:ext>
            </a:extLst>
          </p:cNvPr>
          <p:cNvPicPr>
            <a:picLocks noChangeAspect="1"/>
          </p:cNvPicPr>
          <p:nvPr/>
        </p:nvPicPr>
        <p:blipFill>
          <a:blip r:embed="rId2"/>
          <a:stretch>
            <a:fillRect/>
          </a:stretch>
        </p:blipFill>
        <p:spPr>
          <a:xfrm>
            <a:off x="2844800" y="2984500"/>
            <a:ext cx="3454400" cy="889000"/>
          </a:xfrm>
          <a:prstGeom prst="rect">
            <a:avLst/>
          </a:prstGeom>
        </p:spPr>
      </p:pic>
      <p:pic>
        <p:nvPicPr>
          <p:cNvPr id="30" name="Picture 29">
            <a:extLst>
              <a:ext uri="{FF2B5EF4-FFF2-40B4-BE49-F238E27FC236}">
                <a16:creationId xmlns:a16="http://schemas.microsoft.com/office/drawing/2014/main" id="{4C2AF108-AE65-1A19-28F2-FB0182DDBE75}"/>
              </a:ext>
            </a:extLst>
          </p:cNvPr>
          <p:cNvPicPr>
            <a:picLocks noChangeAspect="1"/>
          </p:cNvPicPr>
          <p:nvPr/>
        </p:nvPicPr>
        <p:blipFill>
          <a:blip r:embed="rId3"/>
          <a:stretch>
            <a:fillRect/>
          </a:stretch>
        </p:blipFill>
        <p:spPr>
          <a:xfrm>
            <a:off x="789111" y="947724"/>
            <a:ext cx="7772400" cy="4962552"/>
          </a:xfrm>
          <a:prstGeom prst="rect">
            <a:avLst/>
          </a:prstGeom>
        </p:spPr>
      </p:pic>
      <p:sp>
        <p:nvSpPr>
          <p:cNvPr id="39" name="TextBox 38">
            <a:extLst>
              <a:ext uri="{FF2B5EF4-FFF2-40B4-BE49-F238E27FC236}">
                <a16:creationId xmlns:a16="http://schemas.microsoft.com/office/drawing/2014/main" id="{51949073-4E2F-F2D6-652B-B899A3244AEF}"/>
              </a:ext>
            </a:extLst>
          </p:cNvPr>
          <p:cNvSpPr txBox="1"/>
          <p:nvPr/>
        </p:nvSpPr>
        <p:spPr>
          <a:xfrm>
            <a:off x="1356606" y="555175"/>
            <a:ext cx="6604244" cy="369332"/>
          </a:xfrm>
          <a:prstGeom prst="rect">
            <a:avLst/>
          </a:prstGeom>
          <a:noFill/>
        </p:spPr>
        <p:txBody>
          <a:bodyPr wrap="none" rtlCol="0">
            <a:spAutoFit/>
          </a:bodyPr>
          <a:lstStyle/>
          <a:p>
            <a:r>
              <a:rPr lang="en-US" dirty="0"/>
              <a:t>66 Cells, Tunes </a:t>
            </a:r>
            <a:r>
              <a:rPr lang="en-US" dirty="0" err="1">
                <a:latin typeface="Symbol" pitchFamily="2" charset="2"/>
              </a:rPr>
              <a:t>n</a:t>
            </a:r>
            <a:r>
              <a:rPr lang="en-US" baseline="-25000" dirty="0" err="1"/>
              <a:t>x</a:t>
            </a:r>
            <a:r>
              <a:rPr lang="en-US" dirty="0"/>
              <a:t>=0.246, </a:t>
            </a:r>
            <a:r>
              <a:rPr lang="en-US" dirty="0" err="1">
                <a:latin typeface="Symbol" pitchFamily="2" charset="2"/>
              </a:rPr>
              <a:t>n</a:t>
            </a:r>
            <a:r>
              <a:rPr lang="en-US" baseline="-25000" dirty="0" err="1"/>
              <a:t>y</a:t>
            </a:r>
            <a:r>
              <a:rPr lang="en-US" dirty="0"/>
              <a:t>=0.0814, Maximum Orbit Offset 32.7 mm</a:t>
            </a:r>
          </a:p>
        </p:txBody>
      </p:sp>
    </p:spTree>
    <p:extLst>
      <p:ext uri="{BB962C8B-B14F-4D97-AF65-F5344CB8AC3E}">
        <p14:creationId xmlns:p14="http://schemas.microsoft.com/office/powerpoint/2010/main" val="1593755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B2FD-00BB-57B3-9F90-3071565F68D6}"/>
              </a:ext>
            </a:extLst>
          </p:cNvPr>
          <p:cNvSpPr>
            <a:spLocks noGrp="1"/>
          </p:cNvSpPr>
          <p:nvPr>
            <p:ph type="title"/>
          </p:nvPr>
        </p:nvSpPr>
        <p:spPr/>
        <p:txBody>
          <a:bodyPr/>
          <a:lstStyle/>
          <a:p>
            <a:r>
              <a:rPr lang="en-US" dirty="0">
                <a:solidFill>
                  <a:srgbClr val="002060"/>
                </a:solidFill>
              </a:rPr>
              <a:t>Dynamical Aperture Studies</a:t>
            </a:r>
          </a:p>
        </p:txBody>
      </p:sp>
      <p:sp>
        <p:nvSpPr>
          <p:cNvPr id="4" name="Footer Placeholder 3">
            <a:extLst>
              <a:ext uri="{FF2B5EF4-FFF2-40B4-BE49-F238E27FC236}">
                <a16:creationId xmlns:a16="http://schemas.microsoft.com/office/drawing/2014/main" id="{6C3AF40A-D0A0-C1F5-7890-9BF81B313BD0}"/>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3EB7588B-308F-B2A8-E633-41F60529B49F}"/>
              </a:ext>
            </a:extLst>
          </p:cNvPr>
          <p:cNvSpPr>
            <a:spLocks noGrp="1"/>
          </p:cNvSpPr>
          <p:nvPr>
            <p:ph type="sldNum" sz="quarter" idx="12"/>
          </p:nvPr>
        </p:nvSpPr>
        <p:spPr/>
        <p:txBody>
          <a:bodyPr/>
          <a:lstStyle/>
          <a:p>
            <a:fld id="{1FE97603-2A10-E648-8DE4-4D75A1570B14}" type="slidenum">
              <a:rPr lang="en-US" smtClean="0"/>
              <a:t>31</a:t>
            </a:fld>
            <a:endParaRPr lang="en-US" dirty="0"/>
          </a:p>
        </p:txBody>
      </p:sp>
      <p:pic>
        <p:nvPicPr>
          <p:cNvPr id="3" name="Picture 2">
            <a:extLst>
              <a:ext uri="{FF2B5EF4-FFF2-40B4-BE49-F238E27FC236}">
                <a16:creationId xmlns:a16="http://schemas.microsoft.com/office/drawing/2014/main" id="{5A5ABA60-AE2C-E7F9-2EE2-B044F1B384AC}"/>
              </a:ext>
            </a:extLst>
          </p:cNvPr>
          <p:cNvPicPr>
            <a:picLocks noChangeAspect="1"/>
          </p:cNvPicPr>
          <p:nvPr/>
        </p:nvPicPr>
        <p:blipFill>
          <a:blip r:embed="rId2"/>
          <a:stretch>
            <a:fillRect/>
          </a:stretch>
        </p:blipFill>
        <p:spPr>
          <a:xfrm>
            <a:off x="883563" y="1163724"/>
            <a:ext cx="7772400" cy="4262923"/>
          </a:xfrm>
          <a:prstGeom prst="rect">
            <a:avLst/>
          </a:prstGeom>
        </p:spPr>
      </p:pic>
    </p:spTree>
    <p:extLst>
      <p:ext uri="{BB962C8B-B14F-4D97-AF65-F5344CB8AC3E}">
        <p14:creationId xmlns:p14="http://schemas.microsoft.com/office/powerpoint/2010/main" val="3314695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1FC2-AB85-86CD-F9BB-8CD7ABA09816}"/>
              </a:ext>
            </a:extLst>
          </p:cNvPr>
          <p:cNvSpPr>
            <a:spLocks noGrp="1"/>
          </p:cNvSpPr>
          <p:nvPr>
            <p:ph type="title"/>
          </p:nvPr>
        </p:nvSpPr>
        <p:spPr/>
        <p:txBody>
          <a:bodyPr/>
          <a:lstStyle/>
          <a:p>
            <a:r>
              <a:rPr lang="en-US" dirty="0">
                <a:solidFill>
                  <a:srgbClr val="002060"/>
                </a:solidFill>
              </a:rPr>
              <a:t>Magnetic field dependence on Energy</a:t>
            </a:r>
          </a:p>
        </p:txBody>
      </p:sp>
      <p:sp>
        <p:nvSpPr>
          <p:cNvPr id="4" name="Footer Placeholder 3">
            <a:extLst>
              <a:ext uri="{FF2B5EF4-FFF2-40B4-BE49-F238E27FC236}">
                <a16:creationId xmlns:a16="http://schemas.microsoft.com/office/drawing/2014/main" id="{5D431D87-2CD8-8D35-1B61-1CF8E218185A}"/>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FED6D595-97C8-5391-7218-B986C24F1B2B}"/>
              </a:ext>
            </a:extLst>
          </p:cNvPr>
          <p:cNvSpPr>
            <a:spLocks noGrp="1"/>
          </p:cNvSpPr>
          <p:nvPr>
            <p:ph type="sldNum" sz="quarter" idx="12"/>
          </p:nvPr>
        </p:nvSpPr>
        <p:spPr/>
        <p:txBody>
          <a:bodyPr/>
          <a:lstStyle/>
          <a:p>
            <a:fld id="{1FE97603-2A10-E648-8DE4-4D75A1570B14}" type="slidenum">
              <a:rPr lang="en-US" smtClean="0"/>
              <a:t>32</a:t>
            </a:fld>
            <a:endParaRPr lang="en-US" dirty="0"/>
          </a:p>
        </p:txBody>
      </p:sp>
      <p:pic>
        <p:nvPicPr>
          <p:cNvPr id="6" name="Picture 5" descr="Chart, line chart&#10;&#10;Description automatically generated">
            <a:extLst>
              <a:ext uri="{FF2B5EF4-FFF2-40B4-BE49-F238E27FC236}">
                <a16:creationId xmlns:a16="http://schemas.microsoft.com/office/drawing/2014/main" id="{ACE9624B-B84F-9990-A921-FE27872B355A}"/>
              </a:ext>
            </a:extLst>
          </p:cNvPr>
          <p:cNvPicPr>
            <a:picLocks noChangeAspect="1"/>
          </p:cNvPicPr>
          <p:nvPr/>
        </p:nvPicPr>
        <p:blipFill>
          <a:blip r:embed="rId2"/>
          <a:stretch>
            <a:fillRect/>
          </a:stretch>
        </p:blipFill>
        <p:spPr>
          <a:xfrm>
            <a:off x="0" y="826613"/>
            <a:ext cx="9016848" cy="5132397"/>
          </a:xfrm>
          <a:prstGeom prst="rect">
            <a:avLst/>
          </a:prstGeom>
        </p:spPr>
      </p:pic>
    </p:spTree>
    <p:extLst>
      <p:ext uri="{BB962C8B-B14F-4D97-AF65-F5344CB8AC3E}">
        <p14:creationId xmlns:p14="http://schemas.microsoft.com/office/powerpoint/2010/main" val="15435556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24C4-6C86-4D4F-AFB1-C21516709805}"/>
              </a:ext>
            </a:extLst>
          </p:cNvPr>
          <p:cNvSpPr>
            <a:spLocks noGrp="1"/>
          </p:cNvSpPr>
          <p:nvPr>
            <p:ph type="title"/>
          </p:nvPr>
        </p:nvSpPr>
        <p:spPr>
          <a:xfrm>
            <a:off x="-1" y="-14922"/>
            <a:ext cx="9142733" cy="923330"/>
          </a:xfrm>
        </p:spPr>
        <p:txBody>
          <a:bodyPr>
            <a:normAutofit fontScale="90000"/>
          </a:bodyPr>
          <a:lstStyle/>
          <a:p>
            <a:r>
              <a:rPr lang="en-US" dirty="0">
                <a:solidFill>
                  <a:srgbClr val="002060"/>
                </a:solidFill>
              </a:rPr>
              <a:t>Application of Fast-Cycling FFA Synchrotron </a:t>
            </a:r>
            <a:br>
              <a:rPr lang="en-US" dirty="0">
                <a:solidFill>
                  <a:srgbClr val="002060"/>
                </a:solidFill>
              </a:rPr>
            </a:br>
            <a:r>
              <a:rPr lang="en-US" dirty="0">
                <a:solidFill>
                  <a:srgbClr val="002060"/>
                </a:solidFill>
              </a:rPr>
              <a:t>for Proton Cancer FLASH Radiation Therapy</a:t>
            </a:r>
          </a:p>
        </p:txBody>
      </p:sp>
      <p:sp>
        <p:nvSpPr>
          <p:cNvPr id="4" name="Footer Placeholder 3">
            <a:extLst>
              <a:ext uri="{FF2B5EF4-FFF2-40B4-BE49-F238E27FC236}">
                <a16:creationId xmlns:a16="http://schemas.microsoft.com/office/drawing/2014/main" id="{58D2B922-3B90-BE43-B622-801BAC6606CA}"/>
              </a:ext>
            </a:extLst>
          </p:cNvPr>
          <p:cNvSpPr>
            <a:spLocks noGrp="1"/>
          </p:cNvSpPr>
          <p:nvPr>
            <p:ph type="ftr" sz="quarter" idx="11"/>
          </p:nvPr>
        </p:nvSpPr>
        <p:spPr/>
        <p:txBody>
          <a:bodyPr/>
          <a:lstStyle/>
          <a:p>
            <a:r>
              <a:rPr lang="en-US" b="0">
                <a:solidFill>
                  <a:srgbClr val="002060"/>
                </a:solidFill>
              </a:rPr>
              <a:t>Dejan Trbojevic – FFA 2022 – Tuesday September 27, 2022</a:t>
            </a:r>
            <a:endParaRPr lang="en-US" b="0" dirty="0">
              <a:solidFill>
                <a:srgbClr val="002060"/>
              </a:solidFill>
            </a:endParaRPr>
          </a:p>
        </p:txBody>
      </p:sp>
      <p:sp>
        <p:nvSpPr>
          <p:cNvPr id="5" name="Slide Number Placeholder 4">
            <a:extLst>
              <a:ext uri="{FF2B5EF4-FFF2-40B4-BE49-F238E27FC236}">
                <a16:creationId xmlns:a16="http://schemas.microsoft.com/office/drawing/2014/main" id="{EB27D166-DEEC-EF49-A878-FECEA15064A2}"/>
              </a:ext>
            </a:extLst>
          </p:cNvPr>
          <p:cNvSpPr>
            <a:spLocks noGrp="1"/>
          </p:cNvSpPr>
          <p:nvPr>
            <p:ph type="sldNum" sz="quarter" idx="12"/>
          </p:nvPr>
        </p:nvSpPr>
        <p:spPr/>
        <p:txBody>
          <a:bodyPr/>
          <a:lstStyle/>
          <a:p>
            <a:fld id="{1FE97603-2A10-E648-8DE4-4D75A1570B14}" type="slidenum">
              <a:rPr lang="en-US" smtClean="0"/>
              <a:t>33</a:t>
            </a:fld>
            <a:endParaRPr lang="en-US" dirty="0"/>
          </a:p>
        </p:txBody>
      </p:sp>
      <p:sp>
        <p:nvSpPr>
          <p:cNvPr id="7" name="TextBox 6">
            <a:extLst>
              <a:ext uri="{FF2B5EF4-FFF2-40B4-BE49-F238E27FC236}">
                <a16:creationId xmlns:a16="http://schemas.microsoft.com/office/drawing/2014/main" id="{A28B5ED0-77E0-D74E-AA00-E0C5A4051E59}"/>
              </a:ext>
            </a:extLst>
          </p:cNvPr>
          <p:cNvSpPr txBox="1"/>
          <p:nvPr/>
        </p:nvSpPr>
        <p:spPr>
          <a:xfrm>
            <a:off x="335851" y="1443841"/>
            <a:ext cx="8675498" cy="3693319"/>
          </a:xfrm>
          <a:prstGeom prst="rect">
            <a:avLst/>
          </a:prstGeom>
          <a:noFill/>
        </p:spPr>
        <p:txBody>
          <a:bodyPr wrap="square" rtlCol="0">
            <a:spAutoFit/>
          </a:bodyPr>
          <a:lstStyle/>
          <a:p>
            <a:pPr algn="just"/>
            <a:r>
              <a:rPr lang="en-US" dirty="0">
                <a:solidFill>
                  <a:srgbClr val="002060"/>
                </a:solidFill>
              </a:rPr>
              <a:t>FLASH cancer therapy: Multiple biological studies and even few patients’ treatments around the world in recent years confirmed significant improvements in the cancer treatment results; termed FLASH radiotherapy, involves delivering the same treatment dose </a:t>
            </a:r>
            <a:r>
              <a:rPr lang="en-US" i="1" dirty="0">
                <a:solidFill>
                  <a:srgbClr val="002060"/>
                </a:solidFill>
              </a:rPr>
              <a:t>but in much shorter time intervals</a:t>
            </a:r>
            <a:r>
              <a:rPr lang="en-US" dirty="0">
                <a:solidFill>
                  <a:srgbClr val="002060"/>
                </a:solidFill>
              </a:rPr>
              <a:t> — fractions of a second as opposed to minutes — and in far fewer fractions or even a single fraction and therefore at dose rates that are thousands of times higher [1].</a:t>
            </a:r>
          </a:p>
          <a:p>
            <a:pPr algn="just"/>
            <a:endParaRPr lang="en-US" dirty="0">
              <a:solidFill>
                <a:srgbClr val="002060"/>
              </a:solidFill>
            </a:endParaRPr>
          </a:p>
          <a:p>
            <a:pPr algn="just"/>
            <a:r>
              <a:rPr lang="en-US" dirty="0">
                <a:solidFill>
                  <a:srgbClr val="002060"/>
                </a:solidFill>
                <a:latin typeface="Calibri" panose="020F0502020204030204" pitchFamily="34" charset="0"/>
                <a:cs typeface="Calibri" panose="020F0502020204030204" pitchFamily="34" charset="0"/>
              </a:rPr>
              <a:t> The 10 MeV commercially available cyclotron has frequency of 42 MHz and provides 120 mA. This makes 1.8x10</a:t>
            </a:r>
            <a:r>
              <a:rPr lang="en-US" baseline="30000" dirty="0">
                <a:solidFill>
                  <a:srgbClr val="002060"/>
                </a:solidFill>
                <a:latin typeface="Calibri" panose="020F0502020204030204" pitchFamily="34" charset="0"/>
                <a:cs typeface="Calibri" panose="020F0502020204030204" pitchFamily="34" charset="0"/>
              </a:rPr>
              <a:t>7</a:t>
            </a:r>
            <a:r>
              <a:rPr lang="en-US" dirty="0">
                <a:solidFill>
                  <a:srgbClr val="002060"/>
                </a:solidFill>
                <a:latin typeface="Calibri" panose="020F0502020204030204" pitchFamily="34" charset="0"/>
                <a:cs typeface="Calibri" panose="020F0502020204030204" pitchFamily="34" charset="0"/>
              </a:rPr>
              <a:t> protons per bunch. As the synchrotron accelerates 30 bunches this makes per each synchrotron cycle </a:t>
            </a:r>
            <a:r>
              <a:rPr lang="en-US" i="1" dirty="0">
                <a:solidFill>
                  <a:srgbClr val="002060"/>
                </a:solidFill>
                <a:latin typeface="Calibri" panose="020F0502020204030204" pitchFamily="34" charset="0"/>
                <a:cs typeface="Calibri" panose="020F0502020204030204" pitchFamily="34" charset="0"/>
              </a:rPr>
              <a:t>N</a:t>
            </a:r>
            <a:r>
              <a:rPr lang="en-US" i="1" baseline="-25000" dirty="0">
                <a:solidFill>
                  <a:srgbClr val="002060"/>
                </a:solidFill>
                <a:latin typeface="Calibri" panose="020F0502020204030204" pitchFamily="34" charset="0"/>
                <a:cs typeface="Calibri" panose="020F0502020204030204" pitchFamily="34" charset="0"/>
              </a:rPr>
              <a:t>PROTONS </a:t>
            </a:r>
            <a:r>
              <a:rPr lang="en-US" i="1" dirty="0">
                <a:solidFill>
                  <a:srgbClr val="002060"/>
                </a:solidFill>
                <a:latin typeface="Calibri" panose="020F0502020204030204" pitchFamily="34" charset="0"/>
                <a:cs typeface="Calibri" panose="020F0502020204030204" pitchFamily="34" charset="0"/>
              </a:rPr>
              <a:t>= </a:t>
            </a:r>
            <a:r>
              <a:rPr lang="en-US" dirty="0">
                <a:solidFill>
                  <a:srgbClr val="002060"/>
                </a:solidFill>
                <a:latin typeface="Calibri" panose="020F0502020204030204" pitchFamily="34" charset="0"/>
                <a:cs typeface="Calibri" panose="020F0502020204030204" pitchFamily="34" charset="0"/>
              </a:rPr>
              <a:t>1.15 x 10</a:t>
            </a:r>
            <a:r>
              <a:rPr lang="en-US" baseline="30000" dirty="0">
                <a:solidFill>
                  <a:srgbClr val="002060"/>
                </a:solidFill>
                <a:latin typeface="Calibri" panose="020F0502020204030204" pitchFamily="34" charset="0"/>
                <a:cs typeface="Calibri" panose="020F0502020204030204" pitchFamily="34" charset="0"/>
              </a:rPr>
              <a:t>8 </a:t>
            </a:r>
            <a:r>
              <a:rPr lang="en-US" dirty="0">
                <a:solidFill>
                  <a:srgbClr val="002060"/>
                </a:solidFill>
                <a:latin typeface="Calibri" panose="020F0502020204030204" pitchFamily="34" charset="0"/>
                <a:cs typeface="Calibri" panose="020F0502020204030204" pitchFamily="34" charset="0"/>
              </a:rPr>
              <a:t>x 30 = 5.4 x 10</a:t>
            </a:r>
            <a:r>
              <a:rPr lang="en-US" baseline="30000" dirty="0">
                <a:solidFill>
                  <a:srgbClr val="002060"/>
                </a:solidFill>
                <a:latin typeface="Calibri" panose="020F0502020204030204" pitchFamily="34" charset="0"/>
                <a:cs typeface="Calibri" panose="020F0502020204030204" pitchFamily="34" charset="0"/>
              </a:rPr>
              <a:t>7</a:t>
            </a:r>
            <a:r>
              <a:rPr lang="en-US" dirty="0">
                <a:solidFill>
                  <a:srgbClr val="002060"/>
                </a:solidFill>
                <a:latin typeface="Calibri" panose="020F0502020204030204" pitchFamily="34" charset="0"/>
                <a:cs typeface="Calibri" panose="020F0502020204030204" pitchFamily="34" charset="0"/>
              </a:rPr>
              <a:t>. To achieve the 3.8 x 10</a:t>
            </a:r>
            <a:r>
              <a:rPr lang="en-US" baseline="30000" dirty="0">
                <a:solidFill>
                  <a:srgbClr val="002060"/>
                </a:solidFill>
                <a:latin typeface="Calibri" panose="020F0502020204030204" pitchFamily="34" charset="0"/>
                <a:cs typeface="Calibri" panose="020F0502020204030204" pitchFamily="34" charset="0"/>
              </a:rPr>
              <a:t>11</a:t>
            </a:r>
            <a:r>
              <a:rPr lang="en-US" dirty="0">
                <a:solidFill>
                  <a:srgbClr val="002060"/>
                </a:solidFill>
                <a:latin typeface="Calibri" panose="020F0502020204030204" pitchFamily="34" charset="0"/>
                <a:cs typeface="Calibri" panose="020F0502020204030204" pitchFamily="34" charset="0"/>
              </a:rPr>
              <a:t> protons for FLASH therapy it is required to run the synchrotron per one FLASH treatment N=3.8 x 10</a:t>
            </a:r>
            <a:r>
              <a:rPr lang="en-US" baseline="30000" dirty="0">
                <a:solidFill>
                  <a:srgbClr val="002060"/>
                </a:solidFill>
                <a:latin typeface="Calibri" panose="020F0502020204030204" pitchFamily="34" charset="0"/>
                <a:cs typeface="Calibri" panose="020F0502020204030204" pitchFamily="34" charset="0"/>
              </a:rPr>
              <a:t>11</a:t>
            </a:r>
            <a:r>
              <a:rPr lang="en-US" dirty="0">
                <a:solidFill>
                  <a:srgbClr val="002060"/>
                </a:solidFill>
                <a:latin typeface="Calibri" panose="020F0502020204030204" pitchFamily="34" charset="0"/>
                <a:cs typeface="Calibri" panose="020F0502020204030204" pitchFamily="34" charset="0"/>
              </a:rPr>
              <a:t>/3.23 x 10</a:t>
            </a:r>
            <a:r>
              <a:rPr lang="en-US" baseline="30000" dirty="0">
                <a:solidFill>
                  <a:srgbClr val="002060"/>
                </a:solidFill>
                <a:latin typeface="Calibri" panose="020F0502020204030204" pitchFamily="34" charset="0"/>
                <a:cs typeface="Calibri" panose="020F0502020204030204" pitchFamily="34" charset="0"/>
              </a:rPr>
              <a:t>9</a:t>
            </a:r>
            <a:r>
              <a:rPr lang="en-US" dirty="0">
                <a:solidFill>
                  <a:srgbClr val="002060"/>
                </a:solidFill>
                <a:latin typeface="Calibri" panose="020F0502020204030204" pitchFamily="34" charset="0"/>
                <a:cs typeface="Calibri" panose="020F0502020204030204" pitchFamily="34" charset="0"/>
              </a:rPr>
              <a:t>~ 700. The total time for the FLASH treatment is </a:t>
            </a:r>
            <a:r>
              <a:rPr lang="en-US" dirty="0" err="1">
                <a:solidFill>
                  <a:srgbClr val="002060"/>
                </a:solidFill>
                <a:latin typeface="Calibri" panose="020F0502020204030204" pitchFamily="34" charset="0"/>
                <a:cs typeface="Calibri" panose="020F0502020204030204" pitchFamily="34" charset="0"/>
              </a:rPr>
              <a:t>t</a:t>
            </a:r>
            <a:r>
              <a:rPr lang="en-US" baseline="-25000" dirty="0" err="1">
                <a:solidFill>
                  <a:srgbClr val="002060"/>
                </a:solidFill>
                <a:latin typeface="Calibri" panose="020F0502020204030204" pitchFamily="34" charset="0"/>
                <a:cs typeface="Calibri" panose="020F0502020204030204" pitchFamily="34" charset="0"/>
              </a:rPr>
              <a:t>FLASH</a:t>
            </a:r>
            <a:r>
              <a:rPr lang="en-US" dirty="0">
                <a:solidFill>
                  <a:srgbClr val="002060"/>
                </a:solidFill>
                <a:latin typeface="Calibri" panose="020F0502020204030204" pitchFamily="34" charset="0"/>
                <a:cs typeface="Calibri" panose="020F0502020204030204" pitchFamily="34" charset="0"/>
              </a:rPr>
              <a:t>=700 x 898 </a:t>
            </a:r>
            <a:r>
              <a:rPr lang="en-US" dirty="0">
                <a:solidFill>
                  <a:srgbClr val="002060"/>
                </a:solidFill>
                <a:latin typeface="Symbol" pitchFamily="2" charset="2"/>
                <a:cs typeface="Calibri" panose="020F0502020204030204" pitchFamily="34" charset="0"/>
              </a:rPr>
              <a:t>m</a:t>
            </a:r>
            <a:r>
              <a:rPr lang="en-US" dirty="0">
                <a:solidFill>
                  <a:srgbClr val="002060"/>
                </a:solidFill>
                <a:latin typeface="Calibri" panose="020F0502020204030204" pitchFamily="34" charset="0"/>
                <a:cs typeface="Calibri" panose="020F0502020204030204" pitchFamily="34" charset="0"/>
              </a:rPr>
              <a:t>s = 632 ms!</a:t>
            </a:r>
          </a:p>
        </p:txBody>
      </p:sp>
      <p:sp>
        <p:nvSpPr>
          <p:cNvPr id="8" name="TextBox 7">
            <a:extLst>
              <a:ext uri="{FF2B5EF4-FFF2-40B4-BE49-F238E27FC236}">
                <a16:creationId xmlns:a16="http://schemas.microsoft.com/office/drawing/2014/main" id="{D3863EBE-7D4C-C545-94D3-4F00F96BB83A}"/>
              </a:ext>
            </a:extLst>
          </p:cNvPr>
          <p:cNvSpPr txBox="1"/>
          <p:nvPr/>
        </p:nvSpPr>
        <p:spPr>
          <a:xfrm>
            <a:off x="335851" y="5203721"/>
            <a:ext cx="8940800" cy="923330"/>
          </a:xfrm>
          <a:prstGeom prst="rect">
            <a:avLst/>
          </a:prstGeom>
          <a:noFill/>
        </p:spPr>
        <p:txBody>
          <a:bodyPr wrap="square" rtlCol="0">
            <a:spAutoFit/>
          </a:bodyPr>
          <a:lstStyle/>
          <a:p>
            <a:r>
              <a:rPr lang="en-US" dirty="0">
                <a:solidFill>
                  <a:srgbClr val="002060"/>
                </a:solidFill>
              </a:rPr>
              <a:t>[1] Konrad P. </a:t>
            </a:r>
            <a:r>
              <a:rPr lang="en-US" dirty="0" err="1">
                <a:solidFill>
                  <a:srgbClr val="002060"/>
                </a:solidFill>
              </a:rPr>
              <a:t>Nesteruk</a:t>
            </a:r>
            <a:r>
              <a:rPr lang="en-US" dirty="0">
                <a:solidFill>
                  <a:srgbClr val="002060"/>
                </a:solidFill>
              </a:rPr>
              <a:t> and Serena </a:t>
            </a:r>
            <a:r>
              <a:rPr lang="en-US" dirty="0" err="1">
                <a:solidFill>
                  <a:srgbClr val="002060"/>
                </a:solidFill>
              </a:rPr>
              <a:t>Psoroulas</a:t>
            </a:r>
            <a:r>
              <a:rPr lang="en-US" dirty="0">
                <a:solidFill>
                  <a:srgbClr val="002060"/>
                </a:solidFill>
              </a:rPr>
              <a:t>, “FLASH Irradiation with Proton Beams: Beam Characteristics and Their Implications for Beam Diagnostics”, applied sciences, 2021, 11, 2170, </a:t>
            </a:r>
            <a:r>
              <a:rPr lang="en-US" u="sng" dirty="0">
                <a:solidFill>
                  <a:srgbClr val="002060"/>
                </a:solidFill>
                <a:hlinkClick r:id="rId2">
                  <a:extLst>
                    <a:ext uri="{A12FA001-AC4F-418D-AE19-62706E023703}">
                      <ahyp:hlinkClr xmlns:ahyp="http://schemas.microsoft.com/office/drawing/2018/hyperlinkcolor" val="tx"/>
                    </a:ext>
                  </a:extLst>
                </a:hlinkClick>
              </a:rPr>
              <a:t>https://doi.org/10.3390/app11052170</a:t>
            </a:r>
            <a:r>
              <a:rPr lang="en-US" dirty="0">
                <a:solidFill>
                  <a:srgbClr val="002060"/>
                </a:solidFill>
              </a:rPr>
              <a:t> </a:t>
            </a:r>
          </a:p>
        </p:txBody>
      </p:sp>
    </p:spTree>
    <p:extLst>
      <p:ext uri="{BB962C8B-B14F-4D97-AF65-F5344CB8AC3E}">
        <p14:creationId xmlns:p14="http://schemas.microsoft.com/office/powerpoint/2010/main" val="28085162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24C4-6C86-4D4F-AFB1-C21516709805}"/>
              </a:ext>
            </a:extLst>
          </p:cNvPr>
          <p:cNvSpPr>
            <a:spLocks noGrp="1"/>
          </p:cNvSpPr>
          <p:nvPr>
            <p:ph type="title"/>
          </p:nvPr>
        </p:nvSpPr>
        <p:spPr>
          <a:xfrm>
            <a:off x="-1" y="-14922"/>
            <a:ext cx="9142733" cy="923330"/>
          </a:xfrm>
        </p:spPr>
        <p:txBody>
          <a:bodyPr>
            <a:normAutofit/>
          </a:bodyPr>
          <a:lstStyle/>
          <a:p>
            <a:r>
              <a:rPr lang="en-US" dirty="0">
                <a:solidFill>
                  <a:srgbClr val="002060"/>
                </a:solidFill>
              </a:rPr>
              <a:t>SUMMARY</a:t>
            </a:r>
          </a:p>
        </p:txBody>
      </p:sp>
      <p:sp>
        <p:nvSpPr>
          <p:cNvPr id="4" name="Footer Placeholder 3">
            <a:extLst>
              <a:ext uri="{FF2B5EF4-FFF2-40B4-BE49-F238E27FC236}">
                <a16:creationId xmlns:a16="http://schemas.microsoft.com/office/drawing/2014/main" id="{58D2B922-3B90-BE43-B622-801BAC6606CA}"/>
              </a:ext>
            </a:extLst>
          </p:cNvPr>
          <p:cNvSpPr>
            <a:spLocks noGrp="1"/>
          </p:cNvSpPr>
          <p:nvPr>
            <p:ph type="ftr" sz="quarter" idx="11"/>
          </p:nvPr>
        </p:nvSpPr>
        <p:spPr/>
        <p:txBody>
          <a:bodyPr/>
          <a:lstStyle/>
          <a:p>
            <a:r>
              <a:rPr lang="en-US" b="0">
                <a:solidFill>
                  <a:srgbClr val="002060"/>
                </a:solidFill>
              </a:rPr>
              <a:t>Dejan Trbojevic – FFA 2022 – Tuesday September 27, 2022</a:t>
            </a:r>
            <a:endParaRPr lang="en-US" b="0" dirty="0">
              <a:solidFill>
                <a:srgbClr val="002060"/>
              </a:solidFill>
            </a:endParaRPr>
          </a:p>
        </p:txBody>
      </p:sp>
      <p:sp>
        <p:nvSpPr>
          <p:cNvPr id="5" name="Slide Number Placeholder 4">
            <a:extLst>
              <a:ext uri="{FF2B5EF4-FFF2-40B4-BE49-F238E27FC236}">
                <a16:creationId xmlns:a16="http://schemas.microsoft.com/office/drawing/2014/main" id="{EB27D166-DEEC-EF49-A878-FECEA15064A2}"/>
              </a:ext>
            </a:extLst>
          </p:cNvPr>
          <p:cNvSpPr>
            <a:spLocks noGrp="1"/>
          </p:cNvSpPr>
          <p:nvPr>
            <p:ph type="sldNum" sz="quarter" idx="12"/>
          </p:nvPr>
        </p:nvSpPr>
        <p:spPr/>
        <p:txBody>
          <a:bodyPr/>
          <a:lstStyle/>
          <a:p>
            <a:fld id="{1FE97603-2A10-E648-8DE4-4D75A1570B14}" type="slidenum">
              <a:rPr lang="en-US" smtClean="0"/>
              <a:t>34</a:t>
            </a:fld>
            <a:endParaRPr lang="en-US" dirty="0"/>
          </a:p>
        </p:txBody>
      </p:sp>
      <p:sp>
        <p:nvSpPr>
          <p:cNvPr id="9" name="Content Placeholder 2">
            <a:extLst>
              <a:ext uri="{FF2B5EF4-FFF2-40B4-BE49-F238E27FC236}">
                <a16:creationId xmlns:a16="http://schemas.microsoft.com/office/drawing/2014/main" id="{64508100-DEAC-FA44-9599-8B4220DE816E}"/>
              </a:ext>
            </a:extLst>
          </p:cNvPr>
          <p:cNvSpPr>
            <a:spLocks noGrp="1"/>
          </p:cNvSpPr>
          <p:nvPr>
            <p:ph idx="1"/>
          </p:nvPr>
        </p:nvSpPr>
        <p:spPr>
          <a:xfrm>
            <a:off x="213677" y="749622"/>
            <a:ext cx="8715375" cy="5649970"/>
          </a:xfrm>
        </p:spPr>
        <p:txBody>
          <a:bodyPr>
            <a:noAutofit/>
          </a:bodyPr>
          <a:lstStyle/>
          <a:p>
            <a:pPr marL="457200" indent="-285750" algn="just"/>
            <a:r>
              <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rPr>
              <a:t>The 10-250 MeV fast cycling proton synchrotron with cycling of 1.3 kHz is the fastest synchrotron proposed. The synchrotron rates are in a range are 15-60 Hz. </a:t>
            </a:r>
          </a:p>
          <a:p>
            <a:pPr marL="457200" indent="-285750" algn="just"/>
            <a:r>
              <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rPr>
              <a:t>In proton acceleration within the non-relativistic energy range the main problem is the limitation </a:t>
            </a:r>
            <a:r>
              <a:rPr lang="en-US" sz="1800" b="1" dirty="0">
                <a:solidFill>
                  <a:srgbClr val="FF0000"/>
                </a:solidFill>
                <a:latin typeface="Calibri" panose="020F0502020204030204" pitchFamily="34" charset="0"/>
                <a:ea typeface="Calibri" panose="020F0502020204030204" pitchFamily="34" charset="0"/>
                <a:cs typeface="Calibri" panose="020F0502020204030204" pitchFamily="34" charset="0"/>
              </a:rPr>
              <a:t>on the speed of magnetic field response to the change of energy</a:t>
            </a:r>
            <a:r>
              <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rPr>
              <a:t>. This limitation </a:t>
            </a:r>
            <a:r>
              <a:rPr lang="en-US" sz="1800" b="1" dirty="0">
                <a:solidFill>
                  <a:srgbClr val="FF0000"/>
                </a:solidFill>
                <a:latin typeface="Calibri" panose="020F0502020204030204" pitchFamily="34" charset="0"/>
                <a:ea typeface="Calibri" panose="020F0502020204030204" pitchFamily="34" charset="0"/>
                <a:cs typeface="Calibri" panose="020F0502020204030204" pitchFamily="34" charset="0"/>
              </a:rPr>
              <a:t>is now eliminated by using the permanent magnets </a:t>
            </a:r>
            <a:r>
              <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rPr>
              <a:t>for the same energy range. </a:t>
            </a:r>
          </a:p>
          <a:p>
            <a:pPr marL="457200" indent="-285750" algn="just"/>
            <a:r>
              <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rPr>
              <a:t>One of possible application is in FLASH cancer radiation therapy.</a:t>
            </a:r>
          </a:p>
          <a:p>
            <a:pPr marL="457200" indent="-285750" algn="just"/>
            <a:r>
              <a:rPr lang="en-US" sz="1800" b="1" dirty="0">
                <a:solidFill>
                  <a:srgbClr val="002060"/>
                </a:solidFill>
              </a:rPr>
              <a:t>This proof of principle accelerator would enable new areas of research using the same principle but building the magnets with multi-layer superconducting wires.</a:t>
            </a:r>
          </a:p>
          <a:p>
            <a:pPr marL="457200" indent="-285750" algn="just"/>
            <a:endParaRPr lang="en-US" sz="1800" b="1" dirty="0">
              <a:solidFill>
                <a:srgbClr val="002060"/>
              </a:solidFill>
            </a:endParaRPr>
          </a:p>
          <a:p>
            <a:pPr marL="171450" indent="0" algn="just">
              <a:buNone/>
            </a:pPr>
            <a:r>
              <a:rPr lang="en-US" sz="1800" dirty="0">
                <a:solidFill>
                  <a:srgbClr val="002060"/>
                </a:solidFill>
              </a:rPr>
              <a:t>Advantages:</a:t>
            </a:r>
          </a:p>
          <a:p>
            <a:pPr marL="171450" indent="0" algn="just">
              <a:buNone/>
            </a:pPr>
            <a:endParaRPr lang="en-US" sz="1800" dirty="0">
              <a:solidFill>
                <a:srgbClr val="002060"/>
              </a:solidFill>
            </a:endParaRPr>
          </a:p>
          <a:p>
            <a:pPr marL="514350" indent="-342900" algn="just">
              <a:lnSpc>
                <a:spcPct val="100000"/>
              </a:lnSpc>
              <a:buAutoNum type="arabicPeriod"/>
            </a:pPr>
            <a:r>
              <a:rPr lang="en-US" sz="1800" dirty="0">
                <a:solidFill>
                  <a:srgbClr val="002060"/>
                </a:solidFill>
              </a:rPr>
              <a:t>The Fast-cycling permanent magnet synchrotron with 6x10 m area is the best possible synchrotron for the cancer proton FLASH radiation therapy it is cost efficient, does not require electrical power, magnets are very small and light.</a:t>
            </a:r>
          </a:p>
          <a:p>
            <a:pPr marL="514350" indent="-342900" algn="just">
              <a:lnSpc>
                <a:spcPct val="100000"/>
              </a:lnSpc>
              <a:buAutoNum type="arabicPeriod"/>
            </a:pPr>
            <a:r>
              <a:rPr lang="en-US" sz="1800" dirty="0">
                <a:solidFill>
                  <a:srgbClr val="002060"/>
                </a:solidFill>
              </a:rPr>
              <a:t>Small, energy efficient, and fast cycling proton drivers for NPP and HEP.</a:t>
            </a:r>
          </a:p>
          <a:p>
            <a:pPr marL="514350" indent="-342900" algn="just">
              <a:lnSpc>
                <a:spcPct val="100000"/>
              </a:lnSpc>
              <a:buAutoNum type="arabicPeriod"/>
            </a:pPr>
            <a:r>
              <a:rPr lang="en-US" sz="1800" dirty="0">
                <a:solidFill>
                  <a:srgbClr val="002060"/>
                </a:solidFill>
              </a:rPr>
              <a:t>Future Fast cycling synchrotron accelerator driven system (ADS) for transmutation of nuclear waste.</a:t>
            </a:r>
          </a:p>
        </p:txBody>
      </p:sp>
    </p:spTree>
    <p:extLst>
      <p:ext uri="{BB962C8B-B14F-4D97-AF65-F5344CB8AC3E}">
        <p14:creationId xmlns:p14="http://schemas.microsoft.com/office/powerpoint/2010/main" val="3851891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6A683-A003-3F79-8E8D-E959D1066ED5}"/>
              </a:ext>
            </a:extLst>
          </p:cNvPr>
          <p:cNvSpPr>
            <a:spLocks noGrp="1"/>
          </p:cNvSpPr>
          <p:nvPr>
            <p:ph type="title"/>
          </p:nvPr>
        </p:nvSpPr>
        <p:spPr/>
        <p:txBody>
          <a:bodyPr/>
          <a:lstStyle/>
          <a:p>
            <a:r>
              <a:rPr lang="en-US" dirty="0">
                <a:solidFill>
                  <a:srgbClr val="002060"/>
                </a:solidFill>
              </a:rPr>
              <a:t>Established new permanent magnet technology </a:t>
            </a:r>
          </a:p>
        </p:txBody>
      </p:sp>
      <p:sp>
        <p:nvSpPr>
          <p:cNvPr id="4" name="Footer Placeholder 3">
            <a:extLst>
              <a:ext uri="{FF2B5EF4-FFF2-40B4-BE49-F238E27FC236}">
                <a16:creationId xmlns:a16="http://schemas.microsoft.com/office/drawing/2014/main" id="{AE8CB7D2-2918-9366-0AA9-18CFFA8F472F}"/>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ED0FE4CD-F90E-AA33-F718-7ACC9497244E}"/>
              </a:ext>
            </a:extLst>
          </p:cNvPr>
          <p:cNvSpPr>
            <a:spLocks noGrp="1"/>
          </p:cNvSpPr>
          <p:nvPr>
            <p:ph type="sldNum" sz="quarter" idx="12"/>
          </p:nvPr>
        </p:nvSpPr>
        <p:spPr/>
        <p:txBody>
          <a:bodyPr/>
          <a:lstStyle/>
          <a:p>
            <a:fld id="{1FE97603-2A10-E648-8DE4-4D75A1570B14}" type="slidenum">
              <a:rPr lang="en-US" smtClean="0"/>
              <a:t>4</a:t>
            </a:fld>
            <a:endParaRPr lang="en-US" dirty="0"/>
          </a:p>
        </p:txBody>
      </p:sp>
      <p:pic>
        <p:nvPicPr>
          <p:cNvPr id="6" name="Picture 5" descr="A picture containing indoor, tool, device, cluttered&#10;&#10;Description automatically generated">
            <a:extLst>
              <a:ext uri="{FF2B5EF4-FFF2-40B4-BE49-F238E27FC236}">
                <a16:creationId xmlns:a16="http://schemas.microsoft.com/office/drawing/2014/main" id="{15CEEDC5-2865-6665-F8E7-6C71B0ECF92F}"/>
              </a:ext>
            </a:extLst>
          </p:cNvPr>
          <p:cNvPicPr>
            <a:picLocks noChangeAspect="1"/>
          </p:cNvPicPr>
          <p:nvPr/>
        </p:nvPicPr>
        <p:blipFill>
          <a:blip r:embed="rId2"/>
          <a:stretch>
            <a:fillRect/>
          </a:stretch>
        </p:blipFill>
        <p:spPr>
          <a:xfrm>
            <a:off x="69927" y="1185638"/>
            <a:ext cx="9002876" cy="3480460"/>
          </a:xfrm>
          <a:prstGeom prst="rect">
            <a:avLst/>
          </a:prstGeom>
        </p:spPr>
      </p:pic>
    </p:spTree>
    <p:extLst>
      <p:ext uri="{BB962C8B-B14F-4D97-AF65-F5344CB8AC3E}">
        <p14:creationId xmlns:p14="http://schemas.microsoft.com/office/powerpoint/2010/main" val="39840594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47B0D-488E-32DB-3F47-B403D59758EB}"/>
              </a:ext>
            </a:extLst>
          </p:cNvPr>
          <p:cNvSpPr>
            <a:spLocks noGrp="1"/>
          </p:cNvSpPr>
          <p:nvPr>
            <p:ph type="title"/>
          </p:nvPr>
        </p:nvSpPr>
        <p:spPr/>
        <p:txBody>
          <a:bodyPr/>
          <a:lstStyle/>
          <a:p>
            <a:r>
              <a:rPr lang="en-US" dirty="0"/>
              <a:t>FLASH Therapy Requirements</a:t>
            </a:r>
          </a:p>
        </p:txBody>
      </p:sp>
      <p:sp>
        <p:nvSpPr>
          <p:cNvPr id="4" name="Footer Placeholder 3">
            <a:extLst>
              <a:ext uri="{FF2B5EF4-FFF2-40B4-BE49-F238E27FC236}">
                <a16:creationId xmlns:a16="http://schemas.microsoft.com/office/drawing/2014/main" id="{CF96DF1E-E961-DEA8-F8BE-E3493A88F3F8}"/>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86D7ABBE-E251-2F4A-7A9F-3A3C294DFF58}"/>
              </a:ext>
            </a:extLst>
          </p:cNvPr>
          <p:cNvSpPr>
            <a:spLocks noGrp="1"/>
          </p:cNvSpPr>
          <p:nvPr>
            <p:ph type="sldNum" sz="quarter" idx="12"/>
          </p:nvPr>
        </p:nvSpPr>
        <p:spPr/>
        <p:txBody>
          <a:bodyPr/>
          <a:lstStyle/>
          <a:p>
            <a:fld id="{1FE97603-2A10-E648-8DE4-4D75A1570B14}" type="slidenum">
              <a:rPr lang="en-US" smtClean="0"/>
              <a:t>5</a:t>
            </a:fld>
            <a:endParaRPr lang="en-US" dirty="0"/>
          </a:p>
        </p:txBody>
      </p:sp>
      <p:sp>
        <p:nvSpPr>
          <p:cNvPr id="7" name="TextBox 6">
            <a:extLst>
              <a:ext uri="{FF2B5EF4-FFF2-40B4-BE49-F238E27FC236}">
                <a16:creationId xmlns:a16="http://schemas.microsoft.com/office/drawing/2014/main" id="{CB34D4BC-6B3E-DA68-CFB3-741DCB9D0137}"/>
              </a:ext>
            </a:extLst>
          </p:cNvPr>
          <p:cNvSpPr txBox="1"/>
          <p:nvPr/>
        </p:nvSpPr>
        <p:spPr>
          <a:xfrm>
            <a:off x="123060" y="591791"/>
            <a:ext cx="8794679" cy="2585323"/>
          </a:xfrm>
          <a:prstGeom prst="rect">
            <a:avLst/>
          </a:prstGeom>
          <a:noFill/>
        </p:spPr>
        <p:txBody>
          <a:bodyPr wrap="square" rtlCol="0">
            <a:spAutoFit/>
          </a:bodyPr>
          <a:lstStyle/>
          <a:p>
            <a:pPr marL="0" marR="0" indent="228600" algn="ctr">
              <a:spcBef>
                <a:spcPts val="0"/>
              </a:spcBef>
              <a:spcAft>
                <a:spcPts val="0"/>
              </a:spcAft>
            </a:pPr>
            <a:r>
              <a:rPr lang="en-US" sz="1800" dirty="0">
                <a:effectLst/>
                <a:latin typeface="Calibri" panose="020F0502020204030204" pitchFamily="34" charset="0"/>
                <a:ea typeface="Calibri" panose="020F0502020204030204" pitchFamily="34" charset="0"/>
              </a:rPr>
              <a:t>The beam of </a:t>
            </a:r>
            <a:r>
              <a:rPr lang="en-US" sz="1800" b="1" dirty="0">
                <a:effectLst/>
                <a:latin typeface="Calibri" panose="020F0502020204030204" pitchFamily="34" charset="0"/>
                <a:ea typeface="Calibri" panose="020F0502020204030204" pitchFamily="34" charset="0"/>
              </a:rPr>
              <a:t>1.9 x 10</a:t>
            </a:r>
            <a:r>
              <a:rPr lang="en-US" sz="1800" b="1" baseline="30000" dirty="0">
                <a:effectLst/>
                <a:latin typeface="Calibri" panose="020F0502020204030204" pitchFamily="34" charset="0"/>
                <a:ea typeface="Calibri" panose="020F0502020204030204" pitchFamily="34" charset="0"/>
              </a:rPr>
              <a:t>11 </a:t>
            </a:r>
            <a:r>
              <a:rPr lang="en-US" sz="1800" dirty="0">
                <a:effectLst/>
                <a:latin typeface="Calibri" panose="020F0502020204030204" pitchFamily="34" charset="0"/>
                <a:ea typeface="Calibri" panose="020F0502020204030204" pitchFamily="34" charset="0"/>
              </a:rPr>
              <a:t>protons is equivalent for dose delivery at FLASH rates to a charge of </a:t>
            </a:r>
            <a:r>
              <a:rPr lang="en-US" sz="1800" dirty="0">
                <a:effectLst/>
                <a:latin typeface="Cambria Math" panose="02040503050406030204" pitchFamily="18" charset="0"/>
                <a:ea typeface="Calibri" panose="020F0502020204030204" pitchFamily="34" charset="0"/>
                <a:cs typeface="Cambria Math" panose="02040503050406030204" pitchFamily="18" charset="0"/>
              </a:rPr>
              <a:t>∼</a:t>
            </a:r>
            <a:r>
              <a:rPr lang="en-US" sz="1800" b="1" dirty="0">
                <a:effectLst/>
                <a:latin typeface="Calibri" panose="020F0502020204030204" pitchFamily="34" charset="0"/>
                <a:ea typeface="Calibri" panose="020F0502020204030204" pitchFamily="34" charset="0"/>
              </a:rPr>
              <a:t>30 nC</a:t>
            </a:r>
            <a:r>
              <a:rPr lang="en-US" sz="1800" dirty="0">
                <a:effectLst/>
                <a:latin typeface="Calibri" panose="020F0502020204030204" pitchFamily="34" charset="0"/>
                <a:ea typeface="Calibri" panose="020F0502020204030204" pitchFamily="34" charset="0"/>
              </a:rPr>
              <a:t>, as the dose is delivered in </a:t>
            </a:r>
            <a:r>
              <a:rPr lang="en-US" sz="1800" b="1" dirty="0">
                <a:effectLst/>
                <a:latin typeface="Calibri" panose="020F0502020204030204" pitchFamily="34" charset="0"/>
                <a:ea typeface="Calibri" panose="020F0502020204030204" pitchFamily="34" charset="0"/>
              </a:rPr>
              <a:t>100 ms</a:t>
            </a:r>
            <a:r>
              <a:rPr lang="en-US" sz="1800" dirty="0">
                <a:effectLst/>
                <a:latin typeface="Calibri" panose="020F0502020204030204" pitchFamily="34" charset="0"/>
                <a:ea typeface="Calibri" panose="020F0502020204030204" pitchFamily="34" charset="0"/>
              </a:rPr>
              <a:t>, </a:t>
            </a:r>
          </a:p>
          <a:p>
            <a:pPr marL="0" marR="0" indent="228600" algn="just">
              <a:spcBef>
                <a:spcPts val="0"/>
              </a:spcBef>
              <a:spcAft>
                <a:spcPts val="0"/>
              </a:spcAft>
            </a:pPr>
            <a:r>
              <a:rPr lang="en-US" dirty="0">
                <a:latin typeface="Calibri" panose="020F0502020204030204" pitchFamily="34" charset="0"/>
                <a:ea typeface="Calibri" panose="020F0502020204030204" pitchFamily="34" charset="0"/>
              </a:rPr>
              <a:t>T</a:t>
            </a:r>
            <a:r>
              <a:rPr lang="en-US" sz="1800" dirty="0">
                <a:effectLst/>
                <a:latin typeface="Calibri" panose="020F0502020204030204" pitchFamily="34" charset="0"/>
                <a:ea typeface="Calibri" panose="020F0502020204030204" pitchFamily="34" charset="0"/>
              </a:rPr>
              <a:t>his corresponds to a beam current of </a:t>
            </a:r>
            <a:r>
              <a:rPr lang="en-US" sz="1800" b="1" dirty="0">
                <a:effectLst/>
                <a:latin typeface="Calibri" panose="020F0502020204030204" pitchFamily="34" charset="0"/>
                <a:ea typeface="Calibri" panose="020F0502020204030204" pitchFamily="34" charset="0"/>
              </a:rPr>
              <a:t>300 nA </a:t>
            </a:r>
            <a:r>
              <a:rPr lang="en-US" sz="1800" dirty="0">
                <a:effectLst/>
                <a:latin typeface="Calibri" panose="020F0502020204030204" pitchFamily="34" charset="0"/>
                <a:ea typeface="Calibri" panose="020F0502020204030204" pitchFamily="34" charset="0"/>
              </a:rPr>
              <a:t>at the patient, or a dose rate of </a:t>
            </a:r>
            <a:r>
              <a:rPr lang="en-US" sz="1800" b="1" dirty="0">
                <a:effectLst/>
                <a:latin typeface="Calibri" panose="020F0502020204030204" pitchFamily="34" charset="0"/>
                <a:ea typeface="Calibri" panose="020F0502020204030204" pitchFamily="34" charset="0"/>
              </a:rPr>
              <a:t>20 Gy/s</a:t>
            </a:r>
            <a:r>
              <a:rPr lang="en-US" sz="1800" dirty="0">
                <a:effectLst/>
                <a:latin typeface="Calibri" panose="020F0502020204030204" pitchFamily="34" charset="0"/>
                <a:ea typeface="Calibri" panose="020F0502020204030204" pitchFamily="34" charset="0"/>
              </a:rPr>
              <a:t>. </a:t>
            </a:r>
          </a:p>
          <a:p>
            <a:pPr marL="0" marR="0" indent="228600">
              <a:spcBef>
                <a:spcPts val="0"/>
              </a:spcBef>
              <a:spcAft>
                <a:spcPts val="0"/>
              </a:spcAft>
            </a:pPr>
            <a:endParaRPr lang="en-US" dirty="0">
              <a:latin typeface="Calibri" panose="020F0502020204030204" pitchFamily="34" charset="0"/>
              <a:ea typeface="Calibri" panose="020F0502020204030204" pitchFamily="34" charset="0"/>
            </a:endParaRPr>
          </a:p>
          <a:p>
            <a:pPr marL="0" marR="0" indent="228600">
              <a:spcBef>
                <a:spcPts val="0"/>
              </a:spcBef>
              <a:spcAft>
                <a:spcPts val="0"/>
              </a:spcAft>
            </a:pPr>
            <a:endParaRPr lang="en-US" dirty="0">
              <a:latin typeface="Calibri" panose="020F0502020204030204" pitchFamily="34" charset="0"/>
              <a:ea typeface="Calibri" panose="020F0502020204030204" pitchFamily="34" charset="0"/>
            </a:endParaRPr>
          </a:p>
          <a:p>
            <a:pPr marL="0" marR="0" indent="228600">
              <a:spcBef>
                <a:spcPts val="0"/>
              </a:spcBef>
              <a:spcAft>
                <a:spcPts val="0"/>
              </a:spcAft>
            </a:pPr>
            <a:r>
              <a:rPr lang="en-US" dirty="0">
                <a:latin typeface="Calibri" panose="020F0502020204030204" pitchFamily="34" charset="0"/>
                <a:ea typeface="Calibri" panose="020F0502020204030204" pitchFamily="34" charset="0"/>
              </a:rPr>
              <a:t>O</a:t>
            </a:r>
            <a:r>
              <a:rPr lang="en-US" sz="1800" dirty="0">
                <a:effectLst/>
                <a:latin typeface="Calibri" panose="020F0502020204030204" pitchFamily="34" charset="0"/>
                <a:ea typeface="Calibri" panose="020F0502020204030204" pitchFamily="34" charset="0"/>
              </a:rPr>
              <a:t>nly isochronous cyclotrons are capable of delivering such a sustained current only at the highest energies (see Table bellow): </a:t>
            </a:r>
            <a:r>
              <a:rPr lang="en-US" sz="1800" b="1" dirty="0">
                <a:solidFill>
                  <a:srgbClr val="FF0000"/>
                </a:solidFill>
                <a:effectLst/>
                <a:latin typeface="Calibri" panose="020F0502020204030204" pitchFamily="34" charset="0"/>
                <a:ea typeface="Calibri" panose="020F0502020204030204" pitchFamily="34" charset="0"/>
              </a:rPr>
              <a:t>losses in the beam transport between accelerator and patient also reduce the intensity at the patient, particularly at low energies</a:t>
            </a:r>
            <a:r>
              <a:rPr lang="en-US" b="1" dirty="0">
                <a:solidFill>
                  <a:srgbClr val="FF0000"/>
                </a:solidFill>
                <a:latin typeface="Calibri" panose="020F0502020204030204" pitchFamily="34" charset="0"/>
                <a:ea typeface="Calibri" panose="020F0502020204030204" pitchFamily="34" charset="0"/>
              </a:rPr>
              <a:t>.</a:t>
            </a:r>
            <a:r>
              <a:rPr lang="en-US" dirty="0">
                <a:latin typeface="Times New Roman" panose="02020603050405020304" pitchFamily="18" charset="0"/>
                <a:ea typeface="Calibri" panose="020F0502020204030204" pitchFamily="34" charset="0"/>
              </a:rPr>
              <a:t> </a:t>
            </a:r>
            <a:r>
              <a:rPr lang="en-US" sz="1800" b="1" dirty="0">
                <a:solidFill>
                  <a:srgbClr val="FF0000"/>
                </a:solidFill>
                <a:effectLst/>
                <a:latin typeface="Calibri" panose="020F0502020204030204" pitchFamily="34" charset="0"/>
                <a:ea typeface="Calibri" panose="020F0502020204030204" pitchFamily="34" charset="0"/>
              </a:rPr>
              <a:t>However, the commonly accepted definition is for dose rates above 40 Gy/s.  </a:t>
            </a:r>
          </a:p>
        </p:txBody>
      </p:sp>
      <p:pic>
        <p:nvPicPr>
          <p:cNvPr id="9" name="Picture 8">
            <a:extLst>
              <a:ext uri="{FF2B5EF4-FFF2-40B4-BE49-F238E27FC236}">
                <a16:creationId xmlns:a16="http://schemas.microsoft.com/office/drawing/2014/main" id="{A3A2887F-B4A5-5F4A-23B3-C49C7B19E3D0}"/>
              </a:ext>
            </a:extLst>
          </p:cNvPr>
          <p:cNvPicPr>
            <a:picLocks noChangeAspect="1"/>
          </p:cNvPicPr>
          <p:nvPr/>
        </p:nvPicPr>
        <p:blipFill>
          <a:blip r:embed="rId2"/>
          <a:stretch>
            <a:fillRect/>
          </a:stretch>
        </p:blipFill>
        <p:spPr>
          <a:xfrm>
            <a:off x="42529" y="3794624"/>
            <a:ext cx="9082078" cy="1927851"/>
          </a:xfrm>
          <a:prstGeom prst="rect">
            <a:avLst/>
          </a:prstGeom>
        </p:spPr>
      </p:pic>
    </p:spTree>
    <p:extLst>
      <p:ext uri="{BB962C8B-B14F-4D97-AF65-F5344CB8AC3E}">
        <p14:creationId xmlns:p14="http://schemas.microsoft.com/office/powerpoint/2010/main" val="2513086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4541D-DE85-7324-6E8E-F480DDC2429D}"/>
              </a:ext>
            </a:extLst>
          </p:cNvPr>
          <p:cNvSpPr>
            <a:spLocks noGrp="1"/>
          </p:cNvSpPr>
          <p:nvPr>
            <p:ph type="title"/>
          </p:nvPr>
        </p:nvSpPr>
        <p:spPr>
          <a:xfrm>
            <a:off x="-1" y="-14922"/>
            <a:ext cx="9142733" cy="446469"/>
          </a:xfrm>
        </p:spPr>
        <p:txBody>
          <a:bodyPr>
            <a:normAutofit fontScale="90000"/>
          </a:bodyPr>
          <a:lstStyle/>
          <a:p>
            <a:r>
              <a:rPr lang="en-US" dirty="0">
                <a:solidFill>
                  <a:srgbClr val="002060"/>
                </a:solidFill>
              </a:rPr>
              <a:t>Limits of the Present Facilities </a:t>
            </a:r>
          </a:p>
        </p:txBody>
      </p:sp>
      <p:sp>
        <p:nvSpPr>
          <p:cNvPr id="4" name="Footer Placeholder 3">
            <a:extLst>
              <a:ext uri="{FF2B5EF4-FFF2-40B4-BE49-F238E27FC236}">
                <a16:creationId xmlns:a16="http://schemas.microsoft.com/office/drawing/2014/main" id="{777BBAF8-09DD-92E1-A722-7B93291F5B2A}"/>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964A5708-D408-5D6F-0F33-62E58E450E15}"/>
              </a:ext>
            </a:extLst>
          </p:cNvPr>
          <p:cNvSpPr>
            <a:spLocks noGrp="1"/>
          </p:cNvSpPr>
          <p:nvPr>
            <p:ph type="sldNum" sz="quarter" idx="12"/>
          </p:nvPr>
        </p:nvSpPr>
        <p:spPr/>
        <p:txBody>
          <a:bodyPr/>
          <a:lstStyle/>
          <a:p>
            <a:fld id="{1FE97603-2A10-E648-8DE4-4D75A1570B14}" type="slidenum">
              <a:rPr lang="en-US" smtClean="0"/>
              <a:t>6</a:t>
            </a:fld>
            <a:endParaRPr lang="en-US" dirty="0"/>
          </a:p>
        </p:txBody>
      </p:sp>
      <p:pic>
        <p:nvPicPr>
          <p:cNvPr id="6" name="Picture 5">
            <a:extLst>
              <a:ext uri="{FF2B5EF4-FFF2-40B4-BE49-F238E27FC236}">
                <a16:creationId xmlns:a16="http://schemas.microsoft.com/office/drawing/2014/main" id="{244777CD-3988-115C-6759-8FF520DA9618}"/>
              </a:ext>
            </a:extLst>
          </p:cNvPr>
          <p:cNvPicPr>
            <a:picLocks noChangeAspect="1"/>
          </p:cNvPicPr>
          <p:nvPr/>
        </p:nvPicPr>
        <p:blipFill>
          <a:blip r:embed="rId2"/>
          <a:stretch>
            <a:fillRect/>
          </a:stretch>
        </p:blipFill>
        <p:spPr>
          <a:xfrm>
            <a:off x="-1" y="683233"/>
            <a:ext cx="7772400" cy="4689937"/>
          </a:xfrm>
          <a:prstGeom prst="rect">
            <a:avLst/>
          </a:prstGeom>
        </p:spPr>
      </p:pic>
      <p:graphicFrame>
        <p:nvGraphicFramePr>
          <p:cNvPr id="7" name="Table 7">
            <a:extLst>
              <a:ext uri="{FF2B5EF4-FFF2-40B4-BE49-F238E27FC236}">
                <a16:creationId xmlns:a16="http://schemas.microsoft.com/office/drawing/2014/main" id="{A1F99985-B9E7-5D93-A63C-5005583B01FB}"/>
              </a:ext>
            </a:extLst>
          </p:cNvPr>
          <p:cNvGraphicFramePr>
            <a:graphicFrameLocks noGrp="1"/>
          </p:cNvGraphicFramePr>
          <p:nvPr>
            <p:extLst>
              <p:ext uri="{D42A27DB-BD31-4B8C-83A1-F6EECF244321}">
                <p14:modId xmlns:p14="http://schemas.microsoft.com/office/powerpoint/2010/main" val="1136665239"/>
              </p:ext>
            </p:extLst>
          </p:nvPr>
        </p:nvGraphicFramePr>
        <p:xfrm>
          <a:off x="7703618" y="964288"/>
          <a:ext cx="1427775" cy="4233242"/>
        </p:xfrm>
        <a:graphic>
          <a:graphicData uri="http://schemas.openxmlformats.org/drawingml/2006/table">
            <a:tbl>
              <a:tblPr firstRow="1" bandRow="1">
                <a:tableStyleId>{5C22544A-7EE6-4342-B048-85BDC9FD1C3A}</a:tableStyleId>
              </a:tblPr>
              <a:tblGrid>
                <a:gridCol w="1427775">
                  <a:extLst>
                    <a:ext uri="{9D8B030D-6E8A-4147-A177-3AD203B41FA5}">
                      <a16:colId xmlns:a16="http://schemas.microsoft.com/office/drawing/2014/main" val="2761273096"/>
                    </a:ext>
                  </a:extLst>
                </a:gridCol>
              </a:tblGrid>
              <a:tr h="325634">
                <a:tc>
                  <a:txBody>
                    <a:bodyPr/>
                    <a:lstStyle/>
                    <a:p>
                      <a:r>
                        <a:rPr lang="en-US" sz="1200" dirty="0"/>
                        <a:t>FFA SYNCHROTRON</a:t>
                      </a:r>
                    </a:p>
                  </a:txBody>
                  <a:tcPr anchor="ctr"/>
                </a:tc>
                <a:extLst>
                  <a:ext uri="{0D108BD9-81ED-4DB2-BD59-A6C34878D82A}">
                    <a16:rowId xmlns:a16="http://schemas.microsoft.com/office/drawing/2014/main" val="3292347249"/>
                  </a:ext>
                </a:extLst>
              </a:tr>
              <a:tr h="325634">
                <a:tc>
                  <a:txBody>
                    <a:bodyPr/>
                    <a:lstStyle/>
                    <a:p>
                      <a:endParaRPr lang="en-US" sz="900"/>
                    </a:p>
                  </a:txBody>
                  <a:tcPr anchor="ctr"/>
                </a:tc>
                <a:extLst>
                  <a:ext uri="{0D108BD9-81ED-4DB2-BD59-A6C34878D82A}">
                    <a16:rowId xmlns:a16="http://schemas.microsoft.com/office/drawing/2014/main" val="3669422219"/>
                  </a:ext>
                </a:extLst>
              </a:tr>
              <a:tr h="325634">
                <a:tc>
                  <a:txBody>
                    <a:bodyPr/>
                    <a:lstStyle/>
                    <a:p>
                      <a:r>
                        <a:rPr lang="en-US" sz="1400" b="1" dirty="0"/>
                        <a:t>FFA synchrotron</a:t>
                      </a:r>
                    </a:p>
                  </a:txBody>
                  <a:tcPr anchor="ctr"/>
                </a:tc>
                <a:extLst>
                  <a:ext uri="{0D108BD9-81ED-4DB2-BD59-A6C34878D82A}">
                    <a16:rowId xmlns:a16="http://schemas.microsoft.com/office/drawing/2014/main" val="3392969415"/>
                  </a:ext>
                </a:extLst>
              </a:tr>
              <a:tr h="325634">
                <a:tc>
                  <a:txBody>
                    <a:bodyPr/>
                    <a:lstStyle/>
                    <a:p>
                      <a:pPr algn="ctr"/>
                      <a:r>
                        <a:rPr lang="en-US" sz="1400" dirty="0"/>
                        <a:t>250</a:t>
                      </a:r>
                    </a:p>
                  </a:txBody>
                  <a:tcPr anchor="ctr"/>
                </a:tc>
                <a:extLst>
                  <a:ext uri="{0D108BD9-81ED-4DB2-BD59-A6C34878D82A}">
                    <a16:rowId xmlns:a16="http://schemas.microsoft.com/office/drawing/2014/main" val="2843133907"/>
                  </a:ext>
                </a:extLst>
              </a:tr>
              <a:tr h="325634">
                <a:tc>
                  <a:txBody>
                    <a:bodyPr/>
                    <a:lstStyle/>
                    <a:p>
                      <a:pPr algn="ctr"/>
                      <a:r>
                        <a:rPr lang="en-US" sz="1400" dirty="0"/>
                        <a:t>10 </a:t>
                      </a:r>
                    </a:p>
                  </a:txBody>
                  <a:tcPr anchor="ctr"/>
                </a:tc>
                <a:extLst>
                  <a:ext uri="{0D108BD9-81ED-4DB2-BD59-A6C34878D82A}">
                    <a16:rowId xmlns:a16="http://schemas.microsoft.com/office/drawing/2014/main" val="2007092333"/>
                  </a:ext>
                </a:extLst>
              </a:tr>
              <a:tr h="325634">
                <a:tc>
                  <a:txBody>
                    <a:bodyPr/>
                    <a:lstStyle/>
                    <a:p>
                      <a:endParaRPr lang="en-US" sz="900" dirty="0"/>
                    </a:p>
                  </a:txBody>
                  <a:tcPr anchor="ctr"/>
                </a:tc>
                <a:extLst>
                  <a:ext uri="{0D108BD9-81ED-4DB2-BD59-A6C34878D82A}">
                    <a16:rowId xmlns:a16="http://schemas.microsoft.com/office/drawing/2014/main" val="2847977467"/>
                  </a:ext>
                </a:extLst>
              </a:tr>
              <a:tr h="325634">
                <a:tc>
                  <a:txBody>
                    <a:bodyPr/>
                    <a:lstStyle/>
                    <a:p>
                      <a:pPr algn="ctr"/>
                      <a:r>
                        <a:rPr lang="en-US" sz="1400" b="1" dirty="0"/>
                        <a:t>650 nA</a:t>
                      </a:r>
                    </a:p>
                  </a:txBody>
                  <a:tcPr anchor="ctr"/>
                </a:tc>
                <a:extLst>
                  <a:ext uri="{0D108BD9-81ED-4DB2-BD59-A6C34878D82A}">
                    <a16:rowId xmlns:a16="http://schemas.microsoft.com/office/drawing/2014/main" val="3663260135"/>
                  </a:ext>
                </a:extLst>
              </a:tr>
              <a:tr h="325634">
                <a:tc>
                  <a:txBody>
                    <a:bodyPr/>
                    <a:lstStyle/>
                    <a:p>
                      <a:pPr algn="ctr"/>
                      <a:r>
                        <a:rPr lang="en-US" sz="1400" b="1" dirty="0"/>
                        <a:t>390 MHz</a:t>
                      </a:r>
                    </a:p>
                  </a:txBody>
                  <a:tcPr anchor="ctr"/>
                </a:tc>
                <a:extLst>
                  <a:ext uri="{0D108BD9-81ED-4DB2-BD59-A6C34878D82A}">
                    <a16:rowId xmlns:a16="http://schemas.microsoft.com/office/drawing/2014/main" val="1846722692"/>
                  </a:ext>
                </a:extLst>
              </a:tr>
              <a:tr h="32563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t>1.3 kHz</a:t>
                      </a:r>
                    </a:p>
                  </a:txBody>
                  <a:tcPr anchor="ctr"/>
                </a:tc>
                <a:extLst>
                  <a:ext uri="{0D108BD9-81ED-4DB2-BD59-A6C34878D82A}">
                    <a16:rowId xmlns:a16="http://schemas.microsoft.com/office/drawing/2014/main" val="3171690564"/>
                  </a:ext>
                </a:extLst>
              </a:tr>
              <a:tr h="325634">
                <a:tc>
                  <a:txBody>
                    <a:bodyPr/>
                    <a:lstStyle/>
                    <a:p>
                      <a:endParaRPr lang="en-US" sz="900" dirty="0"/>
                    </a:p>
                  </a:txBody>
                  <a:tcPr anchor="ctr"/>
                </a:tc>
                <a:extLst>
                  <a:ext uri="{0D108BD9-81ED-4DB2-BD59-A6C34878D82A}">
                    <a16:rowId xmlns:a16="http://schemas.microsoft.com/office/drawing/2014/main" val="2191134828"/>
                  </a:ext>
                </a:extLst>
              </a:tr>
              <a:tr h="325634">
                <a:tc>
                  <a:txBody>
                    <a:bodyPr/>
                    <a:lstStyle/>
                    <a:p>
                      <a:pPr algn="ctr"/>
                      <a:endParaRPr lang="en-US" sz="1400" b="1" baseline="30000" dirty="0"/>
                    </a:p>
                  </a:txBody>
                  <a:tcPr anchor="ctr"/>
                </a:tc>
                <a:extLst>
                  <a:ext uri="{0D108BD9-81ED-4DB2-BD59-A6C34878D82A}">
                    <a16:rowId xmlns:a16="http://schemas.microsoft.com/office/drawing/2014/main" val="461835265"/>
                  </a:ext>
                </a:extLst>
              </a:tr>
              <a:tr h="32563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ea typeface="Times New Roman" panose="02020603050405020304" pitchFamily="18" charset="0"/>
                        </a:rPr>
                        <a:t>515.9 pC </a:t>
                      </a:r>
                      <a:endParaRPr lang="en-US" sz="1400" b="1" baseline="30000" dirty="0"/>
                    </a:p>
                  </a:txBody>
                  <a:tcPr anchor="ctr"/>
                </a:tc>
                <a:extLst>
                  <a:ext uri="{0D108BD9-81ED-4DB2-BD59-A6C34878D82A}">
                    <a16:rowId xmlns:a16="http://schemas.microsoft.com/office/drawing/2014/main" val="2957349253"/>
                  </a:ext>
                </a:extLst>
              </a:tr>
              <a:tr h="325634">
                <a:tc>
                  <a:txBody>
                    <a:bodyPr/>
                    <a:lstStyle/>
                    <a:p>
                      <a:pPr algn="ctr"/>
                      <a:r>
                        <a:rPr lang="en-US" sz="1400" dirty="0"/>
                        <a:t>1.8 T</a:t>
                      </a:r>
                    </a:p>
                  </a:txBody>
                  <a:tcPr anchor="ctr"/>
                </a:tc>
                <a:extLst>
                  <a:ext uri="{0D108BD9-81ED-4DB2-BD59-A6C34878D82A}">
                    <a16:rowId xmlns:a16="http://schemas.microsoft.com/office/drawing/2014/main" val="3830690834"/>
                  </a:ext>
                </a:extLst>
              </a:tr>
            </a:tbl>
          </a:graphicData>
        </a:graphic>
      </p:graphicFrame>
      <p:sp>
        <p:nvSpPr>
          <p:cNvPr id="8" name="TextBox 7">
            <a:extLst>
              <a:ext uri="{FF2B5EF4-FFF2-40B4-BE49-F238E27FC236}">
                <a16:creationId xmlns:a16="http://schemas.microsoft.com/office/drawing/2014/main" id="{9E2D84F1-7B5E-3A0D-8B97-8D5076C198FC}"/>
              </a:ext>
            </a:extLst>
          </p:cNvPr>
          <p:cNvSpPr txBox="1"/>
          <p:nvPr/>
        </p:nvSpPr>
        <p:spPr>
          <a:xfrm>
            <a:off x="-13085" y="359451"/>
            <a:ext cx="9168900" cy="400110"/>
          </a:xfrm>
          <a:prstGeom prst="rect">
            <a:avLst/>
          </a:prstGeom>
          <a:noFill/>
        </p:spPr>
        <p:txBody>
          <a:bodyPr wrap="square" rtlCol="0">
            <a:spAutoFit/>
          </a:bodyPr>
          <a:lstStyle/>
          <a:p>
            <a:pPr algn="ctr"/>
            <a:r>
              <a:rPr lang="en-US" sz="2000" b="1" dirty="0">
                <a:solidFill>
                  <a:srgbClr val="002060"/>
                </a:solidFill>
              </a:rPr>
              <a:t>FLASH REQUIREMENTS: 300 nA, 30 nC, </a:t>
            </a:r>
            <a:r>
              <a:rPr lang="en-US" sz="2000" b="1" dirty="0">
                <a:solidFill>
                  <a:srgbClr val="002060"/>
                </a:solidFill>
                <a:effectLst/>
                <a:latin typeface="Calibri" panose="020F0502020204030204" pitchFamily="34" charset="0"/>
                <a:ea typeface="Calibri" panose="020F0502020204030204" pitchFamily="34" charset="0"/>
              </a:rPr>
              <a:t>1.9 x 10</a:t>
            </a:r>
            <a:r>
              <a:rPr lang="en-US" sz="2000" b="1" baseline="30000" dirty="0">
                <a:solidFill>
                  <a:srgbClr val="002060"/>
                </a:solidFill>
                <a:effectLst/>
                <a:latin typeface="Calibri" panose="020F0502020204030204" pitchFamily="34" charset="0"/>
                <a:ea typeface="Calibri" panose="020F0502020204030204" pitchFamily="34" charset="0"/>
              </a:rPr>
              <a:t>11 </a:t>
            </a:r>
            <a:r>
              <a:rPr lang="en-US" sz="2000" b="1" dirty="0">
                <a:solidFill>
                  <a:srgbClr val="002060"/>
                </a:solidFill>
                <a:effectLst/>
                <a:latin typeface="Calibri" panose="020F0502020204030204" pitchFamily="34" charset="0"/>
                <a:ea typeface="Calibri" panose="020F0502020204030204" pitchFamily="34" charset="0"/>
              </a:rPr>
              <a:t>protons, in 100 ms</a:t>
            </a:r>
            <a:r>
              <a:rPr lang="en-US" sz="2000" b="1" dirty="0">
                <a:solidFill>
                  <a:srgbClr val="002060"/>
                </a:solidFill>
              </a:rPr>
              <a:t> </a:t>
            </a:r>
          </a:p>
        </p:txBody>
      </p:sp>
      <p:sp>
        <p:nvSpPr>
          <p:cNvPr id="9" name="TextBox 8">
            <a:extLst>
              <a:ext uri="{FF2B5EF4-FFF2-40B4-BE49-F238E27FC236}">
                <a16:creationId xmlns:a16="http://schemas.microsoft.com/office/drawing/2014/main" id="{5101E457-5DB2-F2B2-11DE-D095B2FB7F1B}"/>
              </a:ext>
            </a:extLst>
          </p:cNvPr>
          <p:cNvSpPr txBox="1"/>
          <p:nvPr/>
        </p:nvSpPr>
        <p:spPr>
          <a:xfrm>
            <a:off x="115350" y="5154095"/>
            <a:ext cx="9028650" cy="1508105"/>
          </a:xfrm>
          <a:prstGeom prst="rect">
            <a:avLst/>
          </a:prstGeom>
          <a:noFill/>
        </p:spPr>
        <p:txBody>
          <a:bodyPr wrap="square" rtlCol="0">
            <a:spAutoFit/>
          </a:bodyPr>
          <a:lstStyle/>
          <a:p>
            <a:pPr marL="0" marR="0" indent="228600" algn="just">
              <a:spcBef>
                <a:spcPts val="0"/>
              </a:spcBef>
              <a:spcAft>
                <a:spcPts val="0"/>
              </a:spcAft>
            </a:pPr>
            <a:r>
              <a:rPr lang="en-US" sz="1800" dirty="0">
                <a:effectLst/>
                <a:latin typeface="Calibri" panose="020F0502020204030204" pitchFamily="34" charset="0"/>
                <a:ea typeface="Times New Roman" panose="02020603050405020304" pitchFamily="18" charset="0"/>
              </a:rPr>
              <a:t>A total charge circulating in the permanent magnet proton synchrotron 28 proton bunches per cycle each with 1.2x10</a:t>
            </a:r>
            <a:r>
              <a:rPr lang="en-US" sz="1800" baseline="30000" dirty="0">
                <a:effectLst/>
                <a:latin typeface="Calibri" panose="020F0502020204030204" pitchFamily="34" charset="0"/>
                <a:ea typeface="Times New Roman" panose="02020603050405020304" pitchFamily="18" charset="0"/>
              </a:rPr>
              <a:t>8</a:t>
            </a:r>
            <a:r>
              <a:rPr lang="en-US" sz="1800" dirty="0">
                <a:effectLst/>
                <a:latin typeface="Calibri" panose="020F0502020204030204" pitchFamily="34" charset="0"/>
                <a:ea typeface="Times New Roman" panose="02020603050405020304" pitchFamily="18" charset="0"/>
              </a:rPr>
              <a:t> protons makes for a total of 28x1.15x10</a:t>
            </a:r>
            <a:r>
              <a:rPr lang="en-US" sz="1800" baseline="30000" dirty="0">
                <a:effectLst/>
                <a:latin typeface="Calibri" panose="020F0502020204030204" pitchFamily="34" charset="0"/>
                <a:ea typeface="Times New Roman" panose="02020603050405020304" pitchFamily="18" charset="0"/>
              </a:rPr>
              <a:t>8</a:t>
            </a:r>
            <a:r>
              <a:rPr lang="en-US" sz="1800" dirty="0">
                <a:effectLst/>
                <a:latin typeface="Calibri" panose="020F0502020204030204" pitchFamily="34" charset="0"/>
                <a:ea typeface="Times New Roman" panose="02020603050405020304" pitchFamily="18" charset="0"/>
              </a:rPr>
              <a:t>=</a:t>
            </a:r>
            <a:r>
              <a:rPr lang="en-US" sz="1800" b="1" dirty="0">
                <a:effectLst/>
                <a:latin typeface="Calibri" panose="020F0502020204030204" pitchFamily="34" charset="0"/>
                <a:ea typeface="Times New Roman" panose="02020603050405020304" pitchFamily="18" charset="0"/>
              </a:rPr>
              <a:t>3.22x10</a:t>
            </a:r>
            <a:r>
              <a:rPr lang="en-US" sz="1800" b="1" baseline="30000" dirty="0">
                <a:effectLst/>
                <a:latin typeface="Calibri" panose="020F0502020204030204" pitchFamily="34" charset="0"/>
                <a:ea typeface="Times New Roman" panose="02020603050405020304" pitchFamily="18" charset="0"/>
              </a:rPr>
              <a:t>9</a:t>
            </a:r>
            <a:r>
              <a:rPr lang="en-US" sz="1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protons or 515.9 pC or 515.9pc/783 </a:t>
            </a:r>
            <a:r>
              <a:rPr lang="en-US" sz="1800" dirty="0">
                <a:effectLst/>
                <a:latin typeface="Symbol" pitchFamily="2" charset="2"/>
                <a:ea typeface="Times New Roman" panose="02020603050405020304" pitchFamily="18" charset="0"/>
                <a:cs typeface="Calibri" panose="020F0502020204030204" pitchFamily="34" charset="0"/>
              </a:rPr>
              <a:t>m</a:t>
            </a:r>
            <a:r>
              <a:rPr lang="en-US" sz="1800" dirty="0">
                <a:effectLst/>
                <a:latin typeface="Calibri" panose="020F0502020204030204" pitchFamily="34" charset="0"/>
                <a:ea typeface="Times New Roman" panose="02020603050405020304" pitchFamily="18" charset="0"/>
              </a:rPr>
              <a:t>s = </a:t>
            </a:r>
            <a:r>
              <a:rPr lang="en-US" sz="2000" b="1" dirty="0">
                <a:effectLst/>
                <a:latin typeface="Calibri" panose="020F0502020204030204" pitchFamily="34" charset="0"/>
                <a:ea typeface="Times New Roman" panose="02020603050405020304" pitchFamily="18" charset="0"/>
              </a:rPr>
              <a:t>658.9 </a:t>
            </a:r>
            <a:r>
              <a:rPr lang="en-US" sz="2000" b="1" dirty="0" err="1">
                <a:effectLst/>
                <a:latin typeface="Calibri" panose="020F0502020204030204" pitchFamily="34" charset="0"/>
                <a:ea typeface="Times New Roman" panose="02020603050405020304" pitchFamily="18" charset="0"/>
              </a:rPr>
              <a:t>nA</a:t>
            </a:r>
            <a:r>
              <a:rPr lang="en-US" sz="1800" dirty="0" err="1">
                <a:effectLst/>
                <a:latin typeface="Calibri" panose="020F0502020204030204" pitchFamily="34" charset="0"/>
                <a:ea typeface="Times New Roman" panose="02020603050405020304" pitchFamily="18" charset="0"/>
              </a:rPr>
              <a:t>.</a:t>
            </a:r>
            <a:r>
              <a:rPr lang="en-US" sz="1800" dirty="0">
                <a:effectLst/>
                <a:latin typeface="Calibri" panose="020F0502020204030204" pitchFamily="34" charset="0"/>
                <a:ea typeface="Times New Roman" panose="02020603050405020304" pitchFamily="18" charset="0"/>
              </a:rPr>
              <a:t> To get the required dose of 60 nC would require 60 nC/515.9 pC = </a:t>
            </a:r>
            <a:r>
              <a:rPr lang="en-US" sz="1800" b="1" dirty="0">
                <a:effectLst/>
                <a:latin typeface="Calibri" panose="020F0502020204030204" pitchFamily="34" charset="0"/>
                <a:ea typeface="Times New Roman" panose="02020603050405020304" pitchFamily="18" charset="0"/>
              </a:rPr>
              <a:t>116 cycles </a:t>
            </a:r>
            <a:r>
              <a:rPr lang="en-US" sz="1800" dirty="0">
                <a:effectLst/>
                <a:latin typeface="Calibri" panose="020F0502020204030204" pitchFamily="34" charset="0"/>
                <a:ea typeface="Times New Roman" panose="02020603050405020304" pitchFamily="18" charset="0"/>
              </a:rPr>
              <a:t>of the fast proton synchrotron. As each cycle is 783 </a:t>
            </a:r>
            <a:r>
              <a:rPr lang="en-US" sz="1800" dirty="0">
                <a:effectLst/>
                <a:latin typeface="Symbol" pitchFamily="2" charset="2"/>
                <a:ea typeface="Times New Roman" panose="02020603050405020304" pitchFamily="18" charset="0"/>
                <a:cs typeface="Calibri" panose="020F0502020204030204" pitchFamily="34" charset="0"/>
              </a:rPr>
              <a:t>m</a:t>
            </a:r>
            <a:r>
              <a:rPr lang="en-US" sz="1800" dirty="0">
                <a:effectLst/>
                <a:latin typeface="Calibri" panose="020F0502020204030204" pitchFamily="34" charset="0"/>
                <a:ea typeface="Times New Roman" panose="02020603050405020304" pitchFamily="18" charset="0"/>
              </a:rPr>
              <a:t>s  long  this makes for the total time of treatment </a:t>
            </a:r>
            <a:r>
              <a:rPr lang="en-US" sz="1800" i="1" dirty="0">
                <a:effectLst/>
                <a:latin typeface="Calibri" panose="020F0502020204030204" pitchFamily="34" charset="0"/>
                <a:ea typeface="Times New Roman" panose="02020603050405020304" pitchFamily="18" charset="0"/>
              </a:rPr>
              <a:t>T</a:t>
            </a:r>
            <a:r>
              <a:rPr lang="en-US" sz="1800" baseline="-25000" dirty="0">
                <a:effectLst/>
                <a:latin typeface="Calibri" panose="020F0502020204030204" pitchFamily="34" charset="0"/>
                <a:ea typeface="Times New Roman" panose="02020603050405020304" pitchFamily="18" charset="0"/>
              </a:rPr>
              <a:t>TREATMENT</a:t>
            </a:r>
            <a:r>
              <a:rPr lang="en-US" sz="1800" dirty="0">
                <a:effectLst/>
                <a:latin typeface="Calibri" panose="020F0502020204030204" pitchFamily="34" charset="0"/>
                <a:ea typeface="Times New Roman" panose="02020603050405020304" pitchFamily="18" charset="0"/>
              </a:rPr>
              <a:t>=116x783 </a:t>
            </a:r>
            <a:r>
              <a:rPr lang="en-US" sz="1800" dirty="0">
                <a:effectLst/>
                <a:latin typeface="Symbol" pitchFamily="2" charset="2"/>
                <a:ea typeface="Times New Roman" panose="02020603050405020304" pitchFamily="18" charset="0"/>
                <a:cs typeface="Calibri" panose="020F0502020204030204" pitchFamily="34" charset="0"/>
              </a:rPr>
              <a:t>m</a:t>
            </a:r>
            <a:r>
              <a:rPr lang="en-US" sz="1800" dirty="0">
                <a:effectLst/>
                <a:latin typeface="Calibri" panose="020F0502020204030204" pitchFamily="34" charset="0"/>
                <a:ea typeface="Times New Roman" panose="02020603050405020304" pitchFamily="18" charset="0"/>
              </a:rPr>
              <a:t>s = </a:t>
            </a:r>
            <a:r>
              <a:rPr lang="en-US" sz="1800" b="1" dirty="0">
                <a:effectLst/>
                <a:latin typeface="Calibri" panose="020F0502020204030204" pitchFamily="34" charset="0"/>
                <a:ea typeface="Times New Roman" panose="02020603050405020304" pitchFamily="18" charset="0"/>
              </a:rPr>
              <a:t>90 ms.  </a:t>
            </a:r>
            <a:endParaRPr lang="en-US" sz="1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802011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259D-CCD9-EF88-9D74-F931AC9AA116}"/>
              </a:ext>
            </a:extLst>
          </p:cNvPr>
          <p:cNvSpPr>
            <a:spLocks noGrp="1"/>
          </p:cNvSpPr>
          <p:nvPr>
            <p:ph type="title"/>
          </p:nvPr>
        </p:nvSpPr>
        <p:spPr>
          <a:xfrm>
            <a:off x="-1" y="-14922"/>
            <a:ext cx="9142733" cy="806032"/>
          </a:xfrm>
        </p:spPr>
        <p:txBody>
          <a:bodyPr>
            <a:normAutofit fontScale="90000"/>
          </a:bodyPr>
          <a:lstStyle/>
          <a:p>
            <a:r>
              <a:rPr lang="en-US" dirty="0">
                <a:solidFill>
                  <a:srgbClr val="002060"/>
                </a:solidFill>
              </a:rPr>
              <a:t>Improvements for the FLASH therapy</a:t>
            </a:r>
            <a:br>
              <a:rPr lang="en-US" dirty="0">
                <a:solidFill>
                  <a:srgbClr val="002060"/>
                </a:solidFill>
              </a:rPr>
            </a:br>
            <a:r>
              <a:rPr lang="en-US" dirty="0">
                <a:solidFill>
                  <a:srgbClr val="002060"/>
                </a:solidFill>
              </a:rPr>
              <a:t>in the existing proton therapy systems</a:t>
            </a:r>
          </a:p>
        </p:txBody>
      </p:sp>
      <p:sp>
        <p:nvSpPr>
          <p:cNvPr id="4" name="Footer Placeholder 3">
            <a:extLst>
              <a:ext uri="{FF2B5EF4-FFF2-40B4-BE49-F238E27FC236}">
                <a16:creationId xmlns:a16="http://schemas.microsoft.com/office/drawing/2014/main" id="{F36E16AA-79EA-32AC-3B04-9960947F17E0}"/>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C1AE23B2-1E53-7A64-CB84-6C856736E35F}"/>
              </a:ext>
            </a:extLst>
          </p:cNvPr>
          <p:cNvSpPr>
            <a:spLocks noGrp="1"/>
          </p:cNvSpPr>
          <p:nvPr>
            <p:ph type="sldNum" sz="quarter" idx="12"/>
          </p:nvPr>
        </p:nvSpPr>
        <p:spPr/>
        <p:txBody>
          <a:bodyPr/>
          <a:lstStyle/>
          <a:p>
            <a:fld id="{1FE97603-2A10-E648-8DE4-4D75A1570B14}" type="slidenum">
              <a:rPr lang="en-US" smtClean="0"/>
              <a:t>7</a:t>
            </a:fld>
            <a:endParaRPr lang="en-US" dirty="0"/>
          </a:p>
        </p:txBody>
      </p:sp>
      <p:pic>
        <p:nvPicPr>
          <p:cNvPr id="6" name="Picture 5">
            <a:extLst>
              <a:ext uri="{FF2B5EF4-FFF2-40B4-BE49-F238E27FC236}">
                <a16:creationId xmlns:a16="http://schemas.microsoft.com/office/drawing/2014/main" id="{B97B0DE4-A0E5-0AAA-65C7-B50AD4F9D062}"/>
              </a:ext>
            </a:extLst>
          </p:cNvPr>
          <p:cNvPicPr>
            <a:picLocks noChangeAspect="1"/>
          </p:cNvPicPr>
          <p:nvPr/>
        </p:nvPicPr>
        <p:blipFill>
          <a:blip r:embed="rId2"/>
          <a:stretch>
            <a:fillRect/>
          </a:stretch>
        </p:blipFill>
        <p:spPr>
          <a:xfrm>
            <a:off x="457200" y="836419"/>
            <a:ext cx="8463280" cy="533239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1529711-3A2F-2474-7A8A-F82755C1C476}"/>
              </a:ext>
            </a:extLst>
          </p:cNvPr>
          <p:cNvPicPr>
            <a:picLocks noChangeAspect="1"/>
          </p:cNvPicPr>
          <p:nvPr/>
        </p:nvPicPr>
        <p:blipFill>
          <a:blip r:embed="rId3"/>
          <a:stretch>
            <a:fillRect/>
          </a:stretch>
        </p:blipFill>
        <p:spPr>
          <a:xfrm>
            <a:off x="724962" y="1073917"/>
            <a:ext cx="8084142" cy="4857395"/>
          </a:xfrm>
          <a:prstGeom prst="rect">
            <a:avLst/>
          </a:prstGeom>
        </p:spPr>
      </p:pic>
    </p:spTree>
    <p:extLst>
      <p:ext uri="{BB962C8B-B14F-4D97-AF65-F5344CB8AC3E}">
        <p14:creationId xmlns:p14="http://schemas.microsoft.com/office/powerpoint/2010/main" val="2792119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8520-CD77-CFCB-5AAA-67ECBC509CA5}"/>
              </a:ext>
            </a:extLst>
          </p:cNvPr>
          <p:cNvSpPr>
            <a:spLocks noGrp="1"/>
          </p:cNvSpPr>
          <p:nvPr>
            <p:ph type="title"/>
          </p:nvPr>
        </p:nvSpPr>
        <p:spPr/>
        <p:txBody>
          <a:bodyPr>
            <a:normAutofit fontScale="90000"/>
          </a:bodyPr>
          <a:lstStyle/>
          <a:p>
            <a:br>
              <a:rPr lang="en-US" dirty="0">
                <a:solidFill>
                  <a:srgbClr val="002060"/>
                </a:solidFill>
              </a:rPr>
            </a:br>
            <a:r>
              <a:rPr lang="en-US" dirty="0">
                <a:solidFill>
                  <a:srgbClr val="002060"/>
                </a:solidFill>
              </a:rPr>
              <a:t>FFA Beam lines with 70—250 MeV kinetic energy range </a:t>
            </a:r>
          </a:p>
        </p:txBody>
      </p:sp>
      <p:sp>
        <p:nvSpPr>
          <p:cNvPr id="4" name="Footer Placeholder 3">
            <a:extLst>
              <a:ext uri="{FF2B5EF4-FFF2-40B4-BE49-F238E27FC236}">
                <a16:creationId xmlns:a16="http://schemas.microsoft.com/office/drawing/2014/main" id="{7C74E5AA-3683-1406-E764-5757270DD92A}"/>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9FAFB8FC-A5E5-A7BC-604E-20B22FD49503}"/>
              </a:ext>
            </a:extLst>
          </p:cNvPr>
          <p:cNvSpPr>
            <a:spLocks noGrp="1"/>
          </p:cNvSpPr>
          <p:nvPr>
            <p:ph type="sldNum" sz="quarter" idx="12"/>
          </p:nvPr>
        </p:nvSpPr>
        <p:spPr/>
        <p:txBody>
          <a:bodyPr/>
          <a:lstStyle/>
          <a:p>
            <a:fld id="{1FE97603-2A10-E648-8DE4-4D75A1570B14}" type="slidenum">
              <a:rPr lang="en-US" smtClean="0"/>
              <a:t>8</a:t>
            </a:fld>
            <a:endParaRPr lang="en-US" dirty="0"/>
          </a:p>
        </p:txBody>
      </p:sp>
      <p:pic>
        <p:nvPicPr>
          <p:cNvPr id="6" name="Picture 5" descr="Chart, scatter chart&#10;&#10;Description automatically generated">
            <a:extLst>
              <a:ext uri="{FF2B5EF4-FFF2-40B4-BE49-F238E27FC236}">
                <a16:creationId xmlns:a16="http://schemas.microsoft.com/office/drawing/2014/main" id="{36992959-F16C-3305-E106-E1C221C3332E}"/>
              </a:ext>
            </a:extLst>
          </p:cNvPr>
          <p:cNvPicPr>
            <a:picLocks noChangeAspect="1"/>
          </p:cNvPicPr>
          <p:nvPr/>
        </p:nvPicPr>
        <p:blipFill>
          <a:blip r:embed="rId2"/>
          <a:stretch>
            <a:fillRect/>
          </a:stretch>
        </p:blipFill>
        <p:spPr>
          <a:xfrm>
            <a:off x="1" y="860423"/>
            <a:ext cx="3760506" cy="3660206"/>
          </a:xfrm>
          <a:prstGeom prst="rect">
            <a:avLst/>
          </a:prstGeom>
        </p:spPr>
      </p:pic>
      <p:pic>
        <p:nvPicPr>
          <p:cNvPr id="7" name="Picture 6" descr="Chart&#10;&#10;Description automatically generated">
            <a:extLst>
              <a:ext uri="{FF2B5EF4-FFF2-40B4-BE49-F238E27FC236}">
                <a16:creationId xmlns:a16="http://schemas.microsoft.com/office/drawing/2014/main" id="{E5E29E4C-A477-B23C-E0B4-BDEE62D42AE9}"/>
              </a:ext>
            </a:extLst>
          </p:cNvPr>
          <p:cNvPicPr>
            <a:picLocks noChangeAspect="1"/>
          </p:cNvPicPr>
          <p:nvPr/>
        </p:nvPicPr>
        <p:blipFill>
          <a:blip r:embed="rId3"/>
          <a:stretch>
            <a:fillRect/>
          </a:stretch>
        </p:blipFill>
        <p:spPr>
          <a:xfrm>
            <a:off x="3858423" y="717455"/>
            <a:ext cx="5272970" cy="5423089"/>
          </a:xfrm>
          <a:prstGeom prst="rect">
            <a:avLst/>
          </a:prstGeom>
        </p:spPr>
      </p:pic>
    </p:spTree>
    <p:extLst>
      <p:ext uri="{BB962C8B-B14F-4D97-AF65-F5344CB8AC3E}">
        <p14:creationId xmlns:p14="http://schemas.microsoft.com/office/powerpoint/2010/main" val="24113175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F00F1-DB67-A135-03D6-517992A27E1C}"/>
              </a:ext>
            </a:extLst>
          </p:cNvPr>
          <p:cNvSpPr>
            <a:spLocks noGrp="1"/>
          </p:cNvSpPr>
          <p:nvPr>
            <p:ph type="title"/>
          </p:nvPr>
        </p:nvSpPr>
        <p:spPr/>
        <p:txBody>
          <a:bodyPr/>
          <a:lstStyle/>
          <a:p>
            <a:r>
              <a:rPr lang="en-US" dirty="0">
                <a:solidFill>
                  <a:srgbClr val="002060"/>
                </a:solidFill>
              </a:rPr>
              <a:t>Present VARIAN-SIEMENS gantry</a:t>
            </a:r>
          </a:p>
        </p:txBody>
      </p:sp>
      <p:sp>
        <p:nvSpPr>
          <p:cNvPr id="4" name="Footer Placeholder 3">
            <a:extLst>
              <a:ext uri="{FF2B5EF4-FFF2-40B4-BE49-F238E27FC236}">
                <a16:creationId xmlns:a16="http://schemas.microsoft.com/office/drawing/2014/main" id="{B261E287-91DA-8C13-98E6-9A8235D5FA9A}"/>
              </a:ext>
            </a:extLst>
          </p:cNvPr>
          <p:cNvSpPr>
            <a:spLocks noGrp="1"/>
          </p:cNvSpPr>
          <p:nvPr>
            <p:ph type="ftr" sz="quarter" idx="11"/>
          </p:nvPr>
        </p:nvSpPr>
        <p:spPr/>
        <p:txBody>
          <a:bodyPr/>
          <a:lstStyle/>
          <a:p>
            <a:r>
              <a:rPr lang="en-US"/>
              <a:t>Dejan Trbojevic – FFA 2022 – Tuesday September 27, 2022</a:t>
            </a:r>
            <a:endParaRPr lang="en-US" dirty="0"/>
          </a:p>
        </p:txBody>
      </p:sp>
      <p:sp>
        <p:nvSpPr>
          <p:cNvPr id="5" name="Slide Number Placeholder 4">
            <a:extLst>
              <a:ext uri="{FF2B5EF4-FFF2-40B4-BE49-F238E27FC236}">
                <a16:creationId xmlns:a16="http://schemas.microsoft.com/office/drawing/2014/main" id="{C00FF4DA-EA8D-B324-9B61-3545A68E0BEC}"/>
              </a:ext>
            </a:extLst>
          </p:cNvPr>
          <p:cNvSpPr>
            <a:spLocks noGrp="1"/>
          </p:cNvSpPr>
          <p:nvPr>
            <p:ph type="sldNum" sz="quarter" idx="12"/>
          </p:nvPr>
        </p:nvSpPr>
        <p:spPr/>
        <p:txBody>
          <a:bodyPr/>
          <a:lstStyle/>
          <a:p>
            <a:fld id="{1FE97603-2A10-E648-8DE4-4D75A1570B14}" type="slidenum">
              <a:rPr lang="en-US" smtClean="0"/>
              <a:t>9</a:t>
            </a:fld>
            <a:endParaRPr lang="en-US" dirty="0"/>
          </a:p>
        </p:txBody>
      </p:sp>
      <p:pic>
        <p:nvPicPr>
          <p:cNvPr id="6" name="Picture 5" descr="Diagram&#10;&#10;Description automatically generated">
            <a:extLst>
              <a:ext uri="{FF2B5EF4-FFF2-40B4-BE49-F238E27FC236}">
                <a16:creationId xmlns:a16="http://schemas.microsoft.com/office/drawing/2014/main" id="{E166918F-9D1A-26E9-D0F2-2A9865C7672A}"/>
              </a:ext>
            </a:extLst>
          </p:cNvPr>
          <p:cNvPicPr>
            <a:picLocks noChangeAspect="1"/>
          </p:cNvPicPr>
          <p:nvPr/>
        </p:nvPicPr>
        <p:blipFill>
          <a:blip r:embed="rId2"/>
          <a:stretch>
            <a:fillRect/>
          </a:stretch>
        </p:blipFill>
        <p:spPr>
          <a:xfrm>
            <a:off x="1267" y="1066225"/>
            <a:ext cx="9142733" cy="4864099"/>
          </a:xfrm>
          <a:prstGeom prst="rect">
            <a:avLst/>
          </a:prstGeom>
        </p:spPr>
      </p:pic>
      <p:pic>
        <p:nvPicPr>
          <p:cNvPr id="7" name="Picture 6" descr="Diagram&#10;&#10;Description automatically generated">
            <a:extLst>
              <a:ext uri="{FF2B5EF4-FFF2-40B4-BE49-F238E27FC236}">
                <a16:creationId xmlns:a16="http://schemas.microsoft.com/office/drawing/2014/main" id="{0C939DFE-C3EB-C6C1-DEAD-C7B7BDACD3D2}"/>
              </a:ext>
            </a:extLst>
          </p:cNvPr>
          <p:cNvPicPr>
            <a:picLocks noChangeAspect="1"/>
          </p:cNvPicPr>
          <p:nvPr/>
        </p:nvPicPr>
        <p:blipFill>
          <a:blip r:embed="rId3"/>
          <a:stretch>
            <a:fillRect/>
          </a:stretch>
        </p:blipFill>
        <p:spPr>
          <a:xfrm>
            <a:off x="126924" y="1066225"/>
            <a:ext cx="9125828" cy="4862945"/>
          </a:xfrm>
          <a:prstGeom prst="rect">
            <a:avLst/>
          </a:prstGeom>
        </p:spPr>
      </p:pic>
    </p:spTree>
    <p:extLst>
      <p:ext uri="{BB962C8B-B14F-4D97-AF65-F5344CB8AC3E}">
        <p14:creationId xmlns:p14="http://schemas.microsoft.com/office/powerpoint/2010/main" val="3827345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26987</TotalTime>
  <Words>1915</Words>
  <Application>Microsoft Macintosh PowerPoint</Application>
  <PresentationFormat>On-screen Show (4:3)</PresentationFormat>
  <Paragraphs>206</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Cambria Math</vt:lpstr>
      <vt:lpstr>Helvetica Neue</vt:lpstr>
      <vt:lpstr>Optima</vt:lpstr>
      <vt:lpstr>Symbol</vt:lpstr>
      <vt:lpstr>Times New Roman</vt:lpstr>
      <vt:lpstr>Office Theme</vt:lpstr>
      <vt:lpstr> Fixed Tunes Fast Cycling FFA Synchrotrons    Dejan Trbojevic - BNL</vt:lpstr>
      <vt:lpstr>PowerPoint Presentation</vt:lpstr>
      <vt:lpstr>Cornell University Brookhaven National Laboratory Electron Test Accelerator - CBETA</vt:lpstr>
      <vt:lpstr>Established new permanent magnet technology </vt:lpstr>
      <vt:lpstr>FLASH Therapy Requirements</vt:lpstr>
      <vt:lpstr>Limits of the Present Facilities </vt:lpstr>
      <vt:lpstr>Improvements for the FLASH therapy in the existing proton therapy systems</vt:lpstr>
      <vt:lpstr> FFA Beam lines with 70—250 MeV kinetic energy range </vt:lpstr>
      <vt:lpstr>Present VARIAN-SIEMENS gantry</vt:lpstr>
      <vt:lpstr>PowerPoint Presentation</vt:lpstr>
      <vt:lpstr>Replace the 230 fixed energy Cyclotron  with the fast cycling FFA synchrotron</vt:lpstr>
      <vt:lpstr>Fast Cycling FFA Synchrotron</vt:lpstr>
      <vt:lpstr>Fast Cycling FFA Synchrotron 10-250 MeV</vt:lpstr>
      <vt:lpstr>Orbit Offsets, Betatron Functions, and Dispersions</vt:lpstr>
      <vt:lpstr>Injection, Extraction and three RF cavities</vt:lpstr>
      <vt:lpstr>Synchrotron Beam Size Estimates from the 10 MeV cyclotron</vt:lpstr>
      <vt:lpstr>Time of flight dependence during acceleration</vt:lpstr>
      <vt:lpstr>Injection from CYCLOTRON to FFA </vt:lpstr>
      <vt:lpstr>Acceleration in Fast-Cycling FFA synchrotron  Phase Jump acceleration with Pill Box RF Cavities </vt:lpstr>
      <vt:lpstr>Orbits and betatron function in the Arc Cell</vt:lpstr>
      <vt:lpstr>Permanent Magnets with additional Multipoles</vt:lpstr>
      <vt:lpstr>Extended kinetic energy range from 10 – 250 MeV </vt:lpstr>
      <vt:lpstr>Orbits in the FFA synchrotron  After Dynamical Aperture Improvements</vt:lpstr>
      <vt:lpstr>Tunes on Energy Dependence</vt:lpstr>
      <vt:lpstr>Dynamical Aperture Studies</vt:lpstr>
      <vt:lpstr>First Attempt to improve dynamical aperture by adjusting the x and y phases per cell  to reduce amplitude tune shift</vt:lpstr>
      <vt:lpstr>Vertical Magnetic Field </vt:lpstr>
      <vt:lpstr>Dynamical Aperture Studies</vt:lpstr>
      <vt:lpstr>Dynamical Aperture Studies</vt:lpstr>
      <vt:lpstr>Dynamical Aperture Studies</vt:lpstr>
      <vt:lpstr>Dynamical Aperture Studies</vt:lpstr>
      <vt:lpstr>Magnetic field dependence on Energy</vt:lpstr>
      <vt:lpstr>Application of Fast-Cycling FFA Synchrotron  for Proton Cancer FLASH Radiation Therapy</vt:lpstr>
      <vt:lpstr>SUMMARY</vt:lpstr>
    </vt:vector>
  </TitlesOfParts>
  <Company>Brookhaven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Dejan Trbojevic</dc:creator>
  <cp:lastModifiedBy>Trbojevic, Dejan</cp:lastModifiedBy>
  <cp:revision>611</cp:revision>
  <dcterms:created xsi:type="dcterms:W3CDTF">2013-10-24T01:03:01Z</dcterms:created>
  <dcterms:modified xsi:type="dcterms:W3CDTF">2022-09-25T20:36:40Z</dcterms:modified>
</cp:coreProperties>
</file>