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56" r:id="rId5"/>
    <p:sldId id="448" r:id="rId6"/>
    <p:sldId id="4701" r:id="rId7"/>
    <p:sldId id="4702" r:id="rId8"/>
    <p:sldId id="4703" r:id="rId9"/>
    <p:sldId id="4704" r:id="rId10"/>
    <p:sldId id="4705" r:id="rId11"/>
    <p:sldId id="4687" r:id="rId12"/>
    <p:sldId id="336" r:id="rId13"/>
    <p:sldId id="4686" r:id="rId14"/>
    <p:sldId id="4689" r:id="rId15"/>
    <p:sldId id="4690" r:id="rId16"/>
    <p:sldId id="4693" r:id="rId17"/>
    <p:sldId id="267" r:id="rId18"/>
    <p:sldId id="4694" r:id="rId19"/>
    <p:sldId id="4633" r:id="rId20"/>
    <p:sldId id="4695" r:id="rId21"/>
    <p:sldId id="503" r:id="rId22"/>
    <p:sldId id="4699" r:id="rId23"/>
    <p:sldId id="4700" r:id="rId24"/>
    <p:sldId id="424" r:id="rId25"/>
    <p:sldId id="425" r:id="rId26"/>
    <p:sldId id="4666" r:id="rId27"/>
    <p:sldId id="4707" r:id="rId28"/>
    <p:sldId id="4708" r:id="rId29"/>
    <p:sldId id="4709" r:id="rId30"/>
    <p:sldId id="466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8821" autoAdjust="0"/>
  </p:normalViewPr>
  <p:slideViewPr>
    <p:cSldViewPr snapToGrid="0">
      <p:cViewPr varScale="1">
        <p:scale>
          <a:sx n="57" d="100"/>
          <a:sy n="57" d="100"/>
        </p:scale>
        <p:origin x="12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20E75E-B24B-4B4D-8977-D20A5F3D9D3E}" type="datetimeFigureOut">
              <a:rPr lang="en-GB" smtClean="0"/>
              <a:t>27/09/2022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8A08ED-D9ED-44FA-8310-A6FD37A82847}" type="slidenum">
              <a:rPr lang="en-GB" smtClean="0"/>
              <a:t>‹#›</a:t>
            </a:fld>
            <a:endParaRPr lang="en-GB"/>
          </a:p>
        </p:txBody>
      </p:sp>
    </p:spTree>
    <p:extLst>
      <p:ext uri="{BB962C8B-B14F-4D97-AF65-F5344CB8AC3E}">
        <p14:creationId xmlns:p14="http://schemas.microsoft.com/office/powerpoint/2010/main" val="2054337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err="1"/>
              <a:t>Favaudon</a:t>
            </a:r>
            <a:r>
              <a:rPr lang="en-GB" sz="1200" dirty="0"/>
              <a:t> 2014 coined FLASH name</a:t>
            </a:r>
          </a:p>
          <a:p>
            <a:r>
              <a:rPr lang="en-GB" sz="1200" dirty="0"/>
              <a:t>Buzzword for getting money</a:t>
            </a:r>
            <a:endParaRPr lang="en-GB" dirty="0"/>
          </a:p>
        </p:txBody>
      </p:sp>
      <p:sp>
        <p:nvSpPr>
          <p:cNvPr id="4" name="Slide Number Placeholder 3"/>
          <p:cNvSpPr>
            <a:spLocks noGrp="1"/>
          </p:cNvSpPr>
          <p:nvPr>
            <p:ph type="sldNum" sz="quarter" idx="5"/>
          </p:nvPr>
        </p:nvSpPr>
        <p:spPr/>
        <p:txBody>
          <a:bodyPr/>
          <a:lstStyle/>
          <a:p>
            <a:fld id="{B08A08ED-D9ED-44FA-8310-A6FD37A82847}" type="slidenum">
              <a:rPr lang="en-GB" smtClean="0"/>
              <a:t>3</a:t>
            </a:fld>
            <a:endParaRPr lang="en-GB"/>
          </a:p>
        </p:txBody>
      </p:sp>
    </p:spTree>
    <p:extLst>
      <p:ext uri="{BB962C8B-B14F-4D97-AF65-F5344CB8AC3E}">
        <p14:creationId xmlns:p14="http://schemas.microsoft.com/office/powerpoint/2010/main" val="3942722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Dose modifying factor = the ratio of the FLASH dose to the conventional dose rate dose, both resulting in the same assay end point, i.e. both exposures are </a:t>
            </a:r>
            <a:r>
              <a:rPr lang="en-GB" dirty="0" err="1"/>
              <a:t>isoeffective</a:t>
            </a:r>
            <a:r>
              <a:rPr lang="en-GB" dirty="0"/>
              <a:t>. If instead the dose delivered was the same in both cases, the survival level after the FLASH dose would be higher by an amount dependent on the slope of the resistant component of the dose–response curve.</a:t>
            </a:r>
          </a:p>
        </p:txBody>
      </p:sp>
      <p:sp>
        <p:nvSpPr>
          <p:cNvPr id="4" name="Slide Number Placeholder 3"/>
          <p:cNvSpPr>
            <a:spLocks noGrp="1"/>
          </p:cNvSpPr>
          <p:nvPr>
            <p:ph type="sldNum" sz="quarter" idx="5"/>
          </p:nvPr>
        </p:nvSpPr>
        <p:spPr/>
        <p:txBody>
          <a:bodyPr/>
          <a:lstStyle/>
          <a:p>
            <a:fld id="{B08A08ED-D9ED-44FA-8310-A6FD37A82847}" type="slidenum">
              <a:rPr lang="en-GB" smtClean="0"/>
              <a:t>4</a:t>
            </a:fld>
            <a:endParaRPr lang="en-GB"/>
          </a:p>
        </p:txBody>
      </p:sp>
    </p:spTree>
    <p:extLst>
      <p:ext uri="{BB962C8B-B14F-4D97-AF65-F5344CB8AC3E}">
        <p14:creationId xmlns:p14="http://schemas.microsoft.com/office/powerpoint/2010/main" val="357097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Typical single treatment is 50 to 70 </a:t>
            </a:r>
            <a:r>
              <a:rPr lang="en-GB" dirty="0" err="1"/>
              <a:t>Gy</a:t>
            </a:r>
            <a:r>
              <a:rPr lang="en-GB" dirty="0"/>
              <a:t>, delivered in 2 </a:t>
            </a:r>
            <a:r>
              <a:rPr lang="en-GB" dirty="0" err="1"/>
              <a:t>Gy</a:t>
            </a:r>
            <a:r>
              <a:rPr lang="en-GB" dirty="0"/>
              <a:t> fractions at 0.1 </a:t>
            </a:r>
            <a:r>
              <a:rPr lang="en-GB" dirty="0" err="1"/>
              <a:t>Gy</a:t>
            </a:r>
            <a:r>
              <a:rPr lang="en-GB" dirty="0"/>
              <a:t>/s (6 </a:t>
            </a:r>
            <a:r>
              <a:rPr lang="en-GB" dirty="0" err="1"/>
              <a:t>Gy</a:t>
            </a:r>
            <a:r>
              <a:rPr lang="en-GB" dirty="0"/>
              <a:t>/min). IE 1.8-2 </a:t>
            </a:r>
            <a:r>
              <a:rPr lang="en-GB" dirty="0" err="1"/>
              <a:t>Gy</a:t>
            </a:r>
            <a:r>
              <a:rPr lang="en-GB" dirty="0"/>
              <a:t> fractions per day over 5 days per week for a period of 5-7 weeks</a:t>
            </a:r>
          </a:p>
          <a:p>
            <a:r>
              <a:rPr lang="en-GB" dirty="0"/>
              <a:t>  Current machines deliver 1 -25 </a:t>
            </a:r>
            <a:r>
              <a:rPr lang="en-GB" dirty="0" err="1"/>
              <a:t>Gy</a:t>
            </a:r>
            <a:r>
              <a:rPr lang="en-GB" dirty="0"/>
              <a:t> / min</a:t>
            </a:r>
          </a:p>
          <a:p>
            <a:r>
              <a:rPr lang="en-GB" dirty="0"/>
              <a:t>Maximum treatable dose is 30 </a:t>
            </a:r>
            <a:r>
              <a:rPr lang="en-GB" dirty="0" err="1"/>
              <a:t>Gy</a:t>
            </a:r>
            <a:r>
              <a:rPr lang="en-GB" dirty="0"/>
              <a:t> and for FLASH want delivery in &lt; 0.1 s</a:t>
            </a:r>
          </a:p>
          <a:p>
            <a:r>
              <a:rPr lang="en-GB" dirty="0"/>
              <a:t>No particle or energy effect.</a:t>
            </a:r>
          </a:p>
        </p:txBody>
      </p:sp>
      <p:sp>
        <p:nvSpPr>
          <p:cNvPr id="4" name="Slide Number Placeholder 3"/>
          <p:cNvSpPr>
            <a:spLocks noGrp="1"/>
          </p:cNvSpPr>
          <p:nvPr>
            <p:ph type="sldNum" sz="quarter" idx="5"/>
          </p:nvPr>
        </p:nvSpPr>
        <p:spPr/>
        <p:txBody>
          <a:bodyPr/>
          <a:lstStyle/>
          <a:p>
            <a:fld id="{B08A08ED-D9ED-44FA-8310-A6FD37A82847}" type="slidenum">
              <a:rPr lang="en-GB" smtClean="0"/>
              <a:t>8</a:t>
            </a:fld>
            <a:endParaRPr lang="en-GB"/>
          </a:p>
        </p:txBody>
      </p:sp>
    </p:spTree>
    <p:extLst>
      <p:ext uri="{BB962C8B-B14F-4D97-AF65-F5344CB8AC3E}">
        <p14:creationId xmlns:p14="http://schemas.microsoft.com/office/powerpoint/2010/main" val="87286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For flash need &gt; 10 </a:t>
            </a:r>
            <a:r>
              <a:rPr lang="en-GB" sz="1200" dirty="0" err="1"/>
              <a:t>Gy</a:t>
            </a:r>
            <a:r>
              <a:rPr lang="en-GB" sz="1200" dirty="0"/>
              <a:t> to see effect</a:t>
            </a:r>
          </a:p>
          <a:p>
            <a:endParaRPr lang="en-GB" sz="1200" dirty="0"/>
          </a:p>
          <a:p>
            <a:endParaRPr lang="en-GB" dirty="0"/>
          </a:p>
        </p:txBody>
      </p:sp>
      <p:sp>
        <p:nvSpPr>
          <p:cNvPr id="4" name="Slide Number Placeholder 3"/>
          <p:cNvSpPr>
            <a:spLocks noGrp="1"/>
          </p:cNvSpPr>
          <p:nvPr>
            <p:ph type="sldNum" sz="quarter" idx="5"/>
          </p:nvPr>
        </p:nvSpPr>
        <p:spPr/>
        <p:txBody>
          <a:bodyPr/>
          <a:lstStyle/>
          <a:p>
            <a:fld id="{B08A08ED-D9ED-44FA-8310-A6FD37A82847}" type="slidenum">
              <a:rPr lang="en-GB" smtClean="0"/>
              <a:t>11</a:t>
            </a:fld>
            <a:endParaRPr lang="en-GB"/>
          </a:p>
        </p:txBody>
      </p:sp>
    </p:spTree>
    <p:extLst>
      <p:ext uri="{BB962C8B-B14F-4D97-AF65-F5344CB8AC3E}">
        <p14:creationId xmlns:p14="http://schemas.microsoft.com/office/powerpoint/2010/main" val="4064713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Flash radiotherapy doesn’t allow time for IMRT</a:t>
            </a:r>
          </a:p>
        </p:txBody>
      </p:sp>
      <p:sp>
        <p:nvSpPr>
          <p:cNvPr id="4" name="Platshållare för bildnummer 3"/>
          <p:cNvSpPr>
            <a:spLocks noGrp="1"/>
          </p:cNvSpPr>
          <p:nvPr>
            <p:ph type="sldNum" sz="quarter" idx="5"/>
          </p:nvPr>
        </p:nvSpPr>
        <p:spPr/>
        <p:txBody>
          <a:bodyPr/>
          <a:lstStyle/>
          <a:p>
            <a:fld id="{97287649-BD51-4A41-A93E-5104F0B1D96C}" type="slidenum">
              <a:rPr lang="en-US" smtClean="0"/>
              <a:t>18</a:t>
            </a:fld>
            <a:endParaRPr lang="en-US" dirty="0"/>
          </a:p>
        </p:txBody>
      </p:sp>
    </p:spTree>
    <p:extLst>
      <p:ext uri="{BB962C8B-B14F-4D97-AF65-F5344CB8AC3E}">
        <p14:creationId xmlns:p14="http://schemas.microsoft.com/office/powerpoint/2010/main" val="168136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Redistribution</a:t>
            </a:r>
          </a:p>
          <a:p>
            <a:r>
              <a:rPr lang="en-GB" dirty="0"/>
              <a:t>The </a:t>
            </a:r>
            <a:r>
              <a:rPr lang="en-GB" dirty="0" err="1"/>
              <a:t>radiosensitivity</a:t>
            </a:r>
            <a:r>
              <a:rPr lang="en-GB" dirty="0"/>
              <a:t> of cells depends on their stage in the cell cycle. Cells are most sensitive to radiation in the M and late G2 phase of their cycle and most resistant in the late S phase.</a:t>
            </a:r>
          </a:p>
          <a:p>
            <a:r>
              <a:rPr lang="en-GB" dirty="0"/>
              <a:t>Since a group of malignant cells are at various points in their cell cycle, delivering the entire dose of radiation in a single fraction is ineffective against a proportion of the tumour cells. Dividing the total dose of radiation into multiple fractions maximises the probability of irradiating cells when they are in the most radiosensitive period of their cell cycle.</a:t>
            </a:r>
          </a:p>
          <a:p>
            <a:r>
              <a:rPr lang="en-GB" b="1" dirty="0"/>
              <a:t>Re-oxygenation</a:t>
            </a:r>
          </a:p>
          <a:p>
            <a:r>
              <a:rPr lang="en-GB" dirty="0"/>
              <a:t>When tumour cells are hypoxic they are less susceptible to the indirect effects of radiation. Fractionating radiotherapy allows cells which are closer to sources of oxygen to be killed first, and the intervening time between fractions allows the relatively hypoxic cells to improve their oxygen supply. These cells are then more sensitive to subsequent doses of radiation.</a:t>
            </a:r>
          </a:p>
          <a:p>
            <a:r>
              <a:rPr lang="en-GB" b="1" dirty="0"/>
              <a:t>Repair</a:t>
            </a:r>
          </a:p>
          <a:p>
            <a:r>
              <a:rPr lang="en-GB" dirty="0"/>
              <a:t>Fractionation increases the destructive effect on tumour cells while minimising damage to healthy cells due to the different ability of normal cells and malignant cells to repair DNA damage. Healthy cells have a greater ability to repair DNA damage than malignant cells. As such, splitting the total radiation dose allows healthy cells an opportunity to repair this sublethal damage between fractions. Meanwhile, malignant with impaired DNA repair pathways are less able to recover from radiation damage to their DNA.</a:t>
            </a:r>
          </a:p>
          <a:p>
            <a:endParaRPr lang="en-GB" b="0" dirty="0"/>
          </a:p>
        </p:txBody>
      </p:sp>
      <p:sp>
        <p:nvSpPr>
          <p:cNvPr id="4" name="Slide Number Placeholder 3"/>
          <p:cNvSpPr>
            <a:spLocks noGrp="1"/>
          </p:cNvSpPr>
          <p:nvPr>
            <p:ph type="sldNum" sz="quarter" idx="5"/>
          </p:nvPr>
        </p:nvSpPr>
        <p:spPr/>
        <p:txBody>
          <a:bodyPr/>
          <a:lstStyle/>
          <a:p>
            <a:fld id="{B08A08ED-D9ED-44FA-8310-A6FD37A82847}" type="slidenum">
              <a:rPr lang="en-GB" smtClean="0"/>
              <a:t>19</a:t>
            </a:fld>
            <a:endParaRPr lang="en-GB"/>
          </a:p>
        </p:txBody>
      </p:sp>
    </p:spTree>
    <p:extLst>
      <p:ext uri="{BB962C8B-B14F-4D97-AF65-F5344CB8AC3E}">
        <p14:creationId xmlns:p14="http://schemas.microsoft.com/office/powerpoint/2010/main" val="843229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D0BA6-19AA-468E-AFDE-03F35E26F3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7C1AB8D-16D4-4714-9B1D-8898176BAA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40633D4-3B06-4E24-9309-7C7BEDBF0E6C}"/>
              </a:ext>
            </a:extLst>
          </p:cNvPr>
          <p:cNvSpPr>
            <a:spLocks noGrp="1"/>
          </p:cNvSpPr>
          <p:nvPr>
            <p:ph type="dt" sz="half" idx="10"/>
          </p:nvPr>
        </p:nvSpPr>
        <p:spPr/>
        <p:txBody>
          <a:bodyPr/>
          <a:lstStyle/>
          <a:p>
            <a:fld id="{D3D9C6F0-775E-4CB9-903C-A902058DB7CC}" type="datetimeFigureOut">
              <a:rPr lang="en-GB" smtClean="0"/>
              <a:t>27/09/2022</a:t>
            </a:fld>
            <a:endParaRPr lang="en-GB"/>
          </a:p>
        </p:txBody>
      </p:sp>
      <p:sp>
        <p:nvSpPr>
          <p:cNvPr id="5" name="Footer Placeholder 4">
            <a:extLst>
              <a:ext uri="{FF2B5EF4-FFF2-40B4-BE49-F238E27FC236}">
                <a16:creationId xmlns:a16="http://schemas.microsoft.com/office/drawing/2014/main" id="{DE9E93A0-CE7D-4094-9E32-B709E2DB7E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647FD3-2B78-4820-87D6-3847890556A0}"/>
              </a:ext>
            </a:extLst>
          </p:cNvPr>
          <p:cNvSpPr>
            <a:spLocks noGrp="1"/>
          </p:cNvSpPr>
          <p:nvPr>
            <p:ph type="sldNum" sz="quarter" idx="12"/>
          </p:nvPr>
        </p:nvSpPr>
        <p:spPr/>
        <p:txBody>
          <a:bodyPr/>
          <a:lstStyle/>
          <a:p>
            <a:fld id="{29F7A963-1F96-4C1F-95C7-6BAC8D390F53}" type="slidenum">
              <a:rPr lang="en-GB" smtClean="0"/>
              <a:t>‹#›</a:t>
            </a:fld>
            <a:endParaRPr lang="en-GB"/>
          </a:p>
        </p:txBody>
      </p:sp>
    </p:spTree>
    <p:extLst>
      <p:ext uri="{BB962C8B-B14F-4D97-AF65-F5344CB8AC3E}">
        <p14:creationId xmlns:p14="http://schemas.microsoft.com/office/powerpoint/2010/main" val="1522849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80768-473C-496C-8EA1-2C8E5DE812C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0A253CD-DBEA-4A98-935D-4444AFCFBE0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D8CCAC-AD0C-429A-9D94-462B97C288D8}"/>
              </a:ext>
            </a:extLst>
          </p:cNvPr>
          <p:cNvSpPr>
            <a:spLocks noGrp="1"/>
          </p:cNvSpPr>
          <p:nvPr>
            <p:ph type="dt" sz="half" idx="10"/>
          </p:nvPr>
        </p:nvSpPr>
        <p:spPr/>
        <p:txBody>
          <a:bodyPr/>
          <a:lstStyle/>
          <a:p>
            <a:fld id="{D3D9C6F0-775E-4CB9-903C-A902058DB7CC}" type="datetimeFigureOut">
              <a:rPr lang="en-GB" smtClean="0"/>
              <a:t>27/09/2022</a:t>
            </a:fld>
            <a:endParaRPr lang="en-GB"/>
          </a:p>
        </p:txBody>
      </p:sp>
      <p:sp>
        <p:nvSpPr>
          <p:cNvPr id="5" name="Footer Placeholder 4">
            <a:extLst>
              <a:ext uri="{FF2B5EF4-FFF2-40B4-BE49-F238E27FC236}">
                <a16:creationId xmlns:a16="http://schemas.microsoft.com/office/drawing/2014/main" id="{B2E009A2-C587-44B5-87C4-72EB6DBD0C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BD26BC-2CA8-4A73-BF78-98B969901811}"/>
              </a:ext>
            </a:extLst>
          </p:cNvPr>
          <p:cNvSpPr>
            <a:spLocks noGrp="1"/>
          </p:cNvSpPr>
          <p:nvPr>
            <p:ph type="sldNum" sz="quarter" idx="12"/>
          </p:nvPr>
        </p:nvSpPr>
        <p:spPr/>
        <p:txBody>
          <a:bodyPr/>
          <a:lstStyle/>
          <a:p>
            <a:fld id="{29F7A963-1F96-4C1F-95C7-6BAC8D390F53}" type="slidenum">
              <a:rPr lang="en-GB" smtClean="0"/>
              <a:t>‹#›</a:t>
            </a:fld>
            <a:endParaRPr lang="en-GB"/>
          </a:p>
        </p:txBody>
      </p:sp>
    </p:spTree>
    <p:extLst>
      <p:ext uri="{BB962C8B-B14F-4D97-AF65-F5344CB8AC3E}">
        <p14:creationId xmlns:p14="http://schemas.microsoft.com/office/powerpoint/2010/main" val="3331984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739C48-9445-4D22-A9DB-DD7CDE5A6D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B4BA96E-1FB8-475E-95BA-332FE02BA9A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5FFF78-9283-4FA7-9AE9-6D2CDBDF7F9E}"/>
              </a:ext>
            </a:extLst>
          </p:cNvPr>
          <p:cNvSpPr>
            <a:spLocks noGrp="1"/>
          </p:cNvSpPr>
          <p:nvPr>
            <p:ph type="dt" sz="half" idx="10"/>
          </p:nvPr>
        </p:nvSpPr>
        <p:spPr/>
        <p:txBody>
          <a:bodyPr/>
          <a:lstStyle/>
          <a:p>
            <a:fld id="{D3D9C6F0-775E-4CB9-903C-A902058DB7CC}" type="datetimeFigureOut">
              <a:rPr lang="en-GB" smtClean="0"/>
              <a:t>27/09/2022</a:t>
            </a:fld>
            <a:endParaRPr lang="en-GB"/>
          </a:p>
        </p:txBody>
      </p:sp>
      <p:sp>
        <p:nvSpPr>
          <p:cNvPr id="5" name="Footer Placeholder 4">
            <a:extLst>
              <a:ext uri="{FF2B5EF4-FFF2-40B4-BE49-F238E27FC236}">
                <a16:creationId xmlns:a16="http://schemas.microsoft.com/office/drawing/2014/main" id="{25F77F85-F328-4597-87A8-A70747A22B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45E866-C0DA-4FC4-B183-7C14D022486E}"/>
              </a:ext>
            </a:extLst>
          </p:cNvPr>
          <p:cNvSpPr>
            <a:spLocks noGrp="1"/>
          </p:cNvSpPr>
          <p:nvPr>
            <p:ph type="sldNum" sz="quarter" idx="12"/>
          </p:nvPr>
        </p:nvSpPr>
        <p:spPr/>
        <p:txBody>
          <a:bodyPr/>
          <a:lstStyle/>
          <a:p>
            <a:fld id="{29F7A963-1F96-4C1F-95C7-6BAC8D390F53}" type="slidenum">
              <a:rPr lang="en-GB" smtClean="0"/>
              <a:t>‹#›</a:t>
            </a:fld>
            <a:endParaRPr lang="en-GB"/>
          </a:p>
        </p:txBody>
      </p:sp>
    </p:spTree>
    <p:extLst>
      <p:ext uri="{BB962C8B-B14F-4D97-AF65-F5344CB8AC3E}">
        <p14:creationId xmlns:p14="http://schemas.microsoft.com/office/powerpoint/2010/main" val="1356354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74DA3-AE60-4CA3-8691-6A8A49A38E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ED0AAC-EA04-40B5-BAD9-C225186AFD5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9B090A-EC95-4B45-A4E0-4169054956AA}"/>
              </a:ext>
            </a:extLst>
          </p:cNvPr>
          <p:cNvSpPr>
            <a:spLocks noGrp="1"/>
          </p:cNvSpPr>
          <p:nvPr>
            <p:ph type="dt" sz="half" idx="10"/>
          </p:nvPr>
        </p:nvSpPr>
        <p:spPr/>
        <p:txBody>
          <a:bodyPr/>
          <a:lstStyle/>
          <a:p>
            <a:fld id="{D3D9C6F0-775E-4CB9-903C-A902058DB7CC}" type="datetimeFigureOut">
              <a:rPr lang="en-GB" smtClean="0"/>
              <a:t>27/09/2022</a:t>
            </a:fld>
            <a:endParaRPr lang="en-GB"/>
          </a:p>
        </p:txBody>
      </p:sp>
      <p:sp>
        <p:nvSpPr>
          <p:cNvPr id="5" name="Footer Placeholder 4">
            <a:extLst>
              <a:ext uri="{FF2B5EF4-FFF2-40B4-BE49-F238E27FC236}">
                <a16:creationId xmlns:a16="http://schemas.microsoft.com/office/drawing/2014/main" id="{75B555A1-8BB7-415F-81FC-DCBAE57C28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1ACE10-E849-4B53-9BC8-9A6790B5829B}"/>
              </a:ext>
            </a:extLst>
          </p:cNvPr>
          <p:cNvSpPr>
            <a:spLocks noGrp="1"/>
          </p:cNvSpPr>
          <p:nvPr>
            <p:ph type="sldNum" sz="quarter" idx="12"/>
          </p:nvPr>
        </p:nvSpPr>
        <p:spPr/>
        <p:txBody>
          <a:bodyPr/>
          <a:lstStyle/>
          <a:p>
            <a:fld id="{29F7A963-1F96-4C1F-95C7-6BAC8D390F53}" type="slidenum">
              <a:rPr lang="en-GB" smtClean="0"/>
              <a:t>‹#›</a:t>
            </a:fld>
            <a:endParaRPr lang="en-GB"/>
          </a:p>
        </p:txBody>
      </p:sp>
    </p:spTree>
    <p:extLst>
      <p:ext uri="{BB962C8B-B14F-4D97-AF65-F5344CB8AC3E}">
        <p14:creationId xmlns:p14="http://schemas.microsoft.com/office/powerpoint/2010/main" val="3047427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AEAAF-E694-41BD-824C-13EBE31E11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1D1B1AB-0B49-410A-9FD1-091F77848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3A32B85-2806-487F-AE6D-1108EE0EDFBE}"/>
              </a:ext>
            </a:extLst>
          </p:cNvPr>
          <p:cNvSpPr>
            <a:spLocks noGrp="1"/>
          </p:cNvSpPr>
          <p:nvPr>
            <p:ph type="dt" sz="half" idx="10"/>
          </p:nvPr>
        </p:nvSpPr>
        <p:spPr/>
        <p:txBody>
          <a:bodyPr/>
          <a:lstStyle/>
          <a:p>
            <a:fld id="{D3D9C6F0-775E-4CB9-903C-A902058DB7CC}" type="datetimeFigureOut">
              <a:rPr lang="en-GB" smtClean="0"/>
              <a:t>27/09/2022</a:t>
            </a:fld>
            <a:endParaRPr lang="en-GB"/>
          </a:p>
        </p:txBody>
      </p:sp>
      <p:sp>
        <p:nvSpPr>
          <p:cNvPr id="5" name="Footer Placeholder 4">
            <a:extLst>
              <a:ext uri="{FF2B5EF4-FFF2-40B4-BE49-F238E27FC236}">
                <a16:creationId xmlns:a16="http://schemas.microsoft.com/office/drawing/2014/main" id="{1342FEE1-67D0-47A7-BF6C-165DFF5F1E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4A9EC7-BC60-443C-9ACD-4F8E939D9BAF}"/>
              </a:ext>
            </a:extLst>
          </p:cNvPr>
          <p:cNvSpPr>
            <a:spLocks noGrp="1"/>
          </p:cNvSpPr>
          <p:nvPr>
            <p:ph type="sldNum" sz="quarter" idx="12"/>
          </p:nvPr>
        </p:nvSpPr>
        <p:spPr/>
        <p:txBody>
          <a:bodyPr/>
          <a:lstStyle/>
          <a:p>
            <a:fld id="{29F7A963-1F96-4C1F-95C7-6BAC8D390F53}" type="slidenum">
              <a:rPr lang="en-GB" smtClean="0"/>
              <a:t>‹#›</a:t>
            </a:fld>
            <a:endParaRPr lang="en-GB"/>
          </a:p>
        </p:txBody>
      </p:sp>
    </p:spTree>
    <p:extLst>
      <p:ext uri="{BB962C8B-B14F-4D97-AF65-F5344CB8AC3E}">
        <p14:creationId xmlns:p14="http://schemas.microsoft.com/office/powerpoint/2010/main" val="712131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840AD-0782-4F38-AFBC-CADE752A27D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8332EC-32B6-4B4B-A540-55C2FFF966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16BD788-C01F-427A-B891-35B3FCD0631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C1FAA3-B133-4506-8A77-77FEBD1E44A0}"/>
              </a:ext>
            </a:extLst>
          </p:cNvPr>
          <p:cNvSpPr>
            <a:spLocks noGrp="1"/>
          </p:cNvSpPr>
          <p:nvPr>
            <p:ph type="dt" sz="half" idx="10"/>
          </p:nvPr>
        </p:nvSpPr>
        <p:spPr/>
        <p:txBody>
          <a:bodyPr/>
          <a:lstStyle/>
          <a:p>
            <a:fld id="{D3D9C6F0-775E-4CB9-903C-A902058DB7CC}" type="datetimeFigureOut">
              <a:rPr lang="en-GB" smtClean="0"/>
              <a:t>27/09/2022</a:t>
            </a:fld>
            <a:endParaRPr lang="en-GB"/>
          </a:p>
        </p:txBody>
      </p:sp>
      <p:sp>
        <p:nvSpPr>
          <p:cNvPr id="6" name="Footer Placeholder 5">
            <a:extLst>
              <a:ext uri="{FF2B5EF4-FFF2-40B4-BE49-F238E27FC236}">
                <a16:creationId xmlns:a16="http://schemas.microsoft.com/office/drawing/2014/main" id="{F40A2CDF-D3E8-4FD0-903C-63104E69759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85C69DC-9C22-4FF8-B87A-FC54524045A5}"/>
              </a:ext>
            </a:extLst>
          </p:cNvPr>
          <p:cNvSpPr>
            <a:spLocks noGrp="1"/>
          </p:cNvSpPr>
          <p:nvPr>
            <p:ph type="sldNum" sz="quarter" idx="12"/>
          </p:nvPr>
        </p:nvSpPr>
        <p:spPr/>
        <p:txBody>
          <a:bodyPr/>
          <a:lstStyle/>
          <a:p>
            <a:fld id="{29F7A963-1F96-4C1F-95C7-6BAC8D390F53}" type="slidenum">
              <a:rPr lang="en-GB" smtClean="0"/>
              <a:t>‹#›</a:t>
            </a:fld>
            <a:endParaRPr lang="en-GB"/>
          </a:p>
        </p:txBody>
      </p:sp>
    </p:spTree>
    <p:extLst>
      <p:ext uri="{BB962C8B-B14F-4D97-AF65-F5344CB8AC3E}">
        <p14:creationId xmlns:p14="http://schemas.microsoft.com/office/powerpoint/2010/main" val="1240143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C00DB-DF4C-49B5-91D7-990BDCA980A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FD522A5-ECCA-4A63-ACA4-69135056BA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644826C-06B7-49DA-B628-A42A08514CB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F05CB2B-BD9F-485C-BEFE-F9452CB538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0871D8-2FB6-467E-8068-8EB501E8FBA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124C7BA-6EFD-4BC4-9B2D-DB11C11929E2}"/>
              </a:ext>
            </a:extLst>
          </p:cNvPr>
          <p:cNvSpPr>
            <a:spLocks noGrp="1"/>
          </p:cNvSpPr>
          <p:nvPr>
            <p:ph type="dt" sz="half" idx="10"/>
          </p:nvPr>
        </p:nvSpPr>
        <p:spPr/>
        <p:txBody>
          <a:bodyPr/>
          <a:lstStyle/>
          <a:p>
            <a:fld id="{D3D9C6F0-775E-4CB9-903C-A902058DB7CC}" type="datetimeFigureOut">
              <a:rPr lang="en-GB" smtClean="0"/>
              <a:t>27/09/2022</a:t>
            </a:fld>
            <a:endParaRPr lang="en-GB"/>
          </a:p>
        </p:txBody>
      </p:sp>
      <p:sp>
        <p:nvSpPr>
          <p:cNvPr id="8" name="Footer Placeholder 7">
            <a:extLst>
              <a:ext uri="{FF2B5EF4-FFF2-40B4-BE49-F238E27FC236}">
                <a16:creationId xmlns:a16="http://schemas.microsoft.com/office/drawing/2014/main" id="{4BE304DC-3D31-4FBB-81CB-C69C76F3390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3AD1D6-E444-4C35-B5A7-31381EE4E7F6}"/>
              </a:ext>
            </a:extLst>
          </p:cNvPr>
          <p:cNvSpPr>
            <a:spLocks noGrp="1"/>
          </p:cNvSpPr>
          <p:nvPr>
            <p:ph type="sldNum" sz="quarter" idx="12"/>
          </p:nvPr>
        </p:nvSpPr>
        <p:spPr/>
        <p:txBody>
          <a:bodyPr/>
          <a:lstStyle/>
          <a:p>
            <a:fld id="{29F7A963-1F96-4C1F-95C7-6BAC8D390F53}" type="slidenum">
              <a:rPr lang="en-GB" smtClean="0"/>
              <a:t>‹#›</a:t>
            </a:fld>
            <a:endParaRPr lang="en-GB"/>
          </a:p>
        </p:txBody>
      </p:sp>
    </p:spTree>
    <p:extLst>
      <p:ext uri="{BB962C8B-B14F-4D97-AF65-F5344CB8AC3E}">
        <p14:creationId xmlns:p14="http://schemas.microsoft.com/office/powerpoint/2010/main" val="95823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C94F4-6B7B-4147-9376-53BED714D3A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3768E6-9A67-49B9-8833-697AD2222645}"/>
              </a:ext>
            </a:extLst>
          </p:cNvPr>
          <p:cNvSpPr>
            <a:spLocks noGrp="1"/>
          </p:cNvSpPr>
          <p:nvPr>
            <p:ph type="dt" sz="half" idx="10"/>
          </p:nvPr>
        </p:nvSpPr>
        <p:spPr/>
        <p:txBody>
          <a:bodyPr/>
          <a:lstStyle/>
          <a:p>
            <a:fld id="{D3D9C6F0-775E-4CB9-903C-A902058DB7CC}" type="datetimeFigureOut">
              <a:rPr lang="en-GB" smtClean="0"/>
              <a:t>27/09/2022</a:t>
            </a:fld>
            <a:endParaRPr lang="en-GB"/>
          </a:p>
        </p:txBody>
      </p:sp>
      <p:sp>
        <p:nvSpPr>
          <p:cNvPr id="4" name="Footer Placeholder 3">
            <a:extLst>
              <a:ext uri="{FF2B5EF4-FFF2-40B4-BE49-F238E27FC236}">
                <a16:creationId xmlns:a16="http://schemas.microsoft.com/office/drawing/2014/main" id="{0DAB2D23-B110-45CE-AFDC-E5100CBEB9C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3EADD16-DC36-42B6-B11A-AFB420F340FB}"/>
              </a:ext>
            </a:extLst>
          </p:cNvPr>
          <p:cNvSpPr>
            <a:spLocks noGrp="1"/>
          </p:cNvSpPr>
          <p:nvPr>
            <p:ph type="sldNum" sz="quarter" idx="12"/>
          </p:nvPr>
        </p:nvSpPr>
        <p:spPr/>
        <p:txBody>
          <a:bodyPr/>
          <a:lstStyle/>
          <a:p>
            <a:fld id="{29F7A963-1F96-4C1F-95C7-6BAC8D390F53}" type="slidenum">
              <a:rPr lang="en-GB" smtClean="0"/>
              <a:t>‹#›</a:t>
            </a:fld>
            <a:endParaRPr lang="en-GB"/>
          </a:p>
        </p:txBody>
      </p:sp>
    </p:spTree>
    <p:extLst>
      <p:ext uri="{BB962C8B-B14F-4D97-AF65-F5344CB8AC3E}">
        <p14:creationId xmlns:p14="http://schemas.microsoft.com/office/powerpoint/2010/main" val="4181621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2D5B62-040E-473D-BFFC-82A444C94774}"/>
              </a:ext>
            </a:extLst>
          </p:cNvPr>
          <p:cNvSpPr>
            <a:spLocks noGrp="1"/>
          </p:cNvSpPr>
          <p:nvPr>
            <p:ph type="dt" sz="half" idx="10"/>
          </p:nvPr>
        </p:nvSpPr>
        <p:spPr/>
        <p:txBody>
          <a:bodyPr/>
          <a:lstStyle/>
          <a:p>
            <a:fld id="{D3D9C6F0-775E-4CB9-903C-A902058DB7CC}" type="datetimeFigureOut">
              <a:rPr lang="en-GB" smtClean="0"/>
              <a:t>27/09/2022</a:t>
            </a:fld>
            <a:endParaRPr lang="en-GB"/>
          </a:p>
        </p:txBody>
      </p:sp>
      <p:sp>
        <p:nvSpPr>
          <p:cNvPr id="3" name="Footer Placeholder 2">
            <a:extLst>
              <a:ext uri="{FF2B5EF4-FFF2-40B4-BE49-F238E27FC236}">
                <a16:creationId xmlns:a16="http://schemas.microsoft.com/office/drawing/2014/main" id="{A4A4FCDF-59EA-48DC-8CE4-B87F85BB7C1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4FA560B-BCE9-4A01-88F7-2C021803EF91}"/>
              </a:ext>
            </a:extLst>
          </p:cNvPr>
          <p:cNvSpPr>
            <a:spLocks noGrp="1"/>
          </p:cNvSpPr>
          <p:nvPr>
            <p:ph type="sldNum" sz="quarter" idx="12"/>
          </p:nvPr>
        </p:nvSpPr>
        <p:spPr/>
        <p:txBody>
          <a:bodyPr/>
          <a:lstStyle/>
          <a:p>
            <a:fld id="{29F7A963-1F96-4C1F-95C7-6BAC8D390F53}" type="slidenum">
              <a:rPr lang="en-GB" smtClean="0"/>
              <a:t>‹#›</a:t>
            </a:fld>
            <a:endParaRPr lang="en-GB"/>
          </a:p>
        </p:txBody>
      </p:sp>
    </p:spTree>
    <p:extLst>
      <p:ext uri="{BB962C8B-B14F-4D97-AF65-F5344CB8AC3E}">
        <p14:creationId xmlns:p14="http://schemas.microsoft.com/office/powerpoint/2010/main" val="317301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99071-3135-4624-909E-16F2506718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70B5C09-8AD9-4C17-B8B8-E806F3BD39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9BC8CA4-E348-4B02-95E3-3AF3DD510C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5C6197-0A15-4EB5-89C9-A60F4179AE82}"/>
              </a:ext>
            </a:extLst>
          </p:cNvPr>
          <p:cNvSpPr>
            <a:spLocks noGrp="1"/>
          </p:cNvSpPr>
          <p:nvPr>
            <p:ph type="dt" sz="half" idx="10"/>
          </p:nvPr>
        </p:nvSpPr>
        <p:spPr/>
        <p:txBody>
          <a:bodyPr/>
          <a:lstStyle/>
          <a:p>
            <a:fld id="{D3D9C6F0-775E-4CB9-903C-A902058DB7CC}" type="datetimeFigureOut">
              <a:rPr lang="en-GB" smtClean="0"/>
              <a:t>27/09/2022</a:t>
            </a:fld>
            <a:endParaRPr lang="en-GB"/>
          </a:p>
        </p:txBody>
      </p:sp>
      <p:sp>
        <p:nvSpPr>
          <p:cNvPr id="6" name="Footer Placeholder 5">
            <a:extLst>
              <a:ext uri="{FF2B5EF4-FFF2-40B4-BE49-F238E27FC236}">
                <a16:creationId xmlns:a16="http://schemas.microsoft.com/office/drawing/2014/main" id="{24E28999-7F23-40BB-8D39-E11C421B94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A56974-99FC-4840-B687-FC942F7B6790}"/>
              </a:ext>
            </a:extLst>
          </p:cNvPr>
          <p:cNvSpPr>
            <a:spLocks noGrp="1"/>
          </p:cNvSpPr>
          <p:nvPr>
            <p:ph type="sldNum" sz="quarter" idx="12"/>
          </p:nvPr>
        </p:nvSpPr>
        <p:spPr/>
        <p:txBody>
          <a:bodyPr/>
          <a:lstStyle/>
          <a:p>
            <a:fld id="{29F7A963-1F96-4C1F-95C7-6BAC8D390F53}" type="slidenum">
              <a:rPr lang="en-GB" smtClean="0"/>
              <a:t>‹#›</a:t>
            </a:fld>
            <a:endParaRPr lang="en-GB"/>
          </a:p>
        </p:txBody>
      </p:sp>
    </p:spTree>
    <p:extLst>
      <p:ext uri="{BB962C8B-B14F-4D97-AF65-F5344CB8AC3E}">
        <p14:creationId xmlns:p14="http://schemas.microsoft.com/office/powerpoint/2010/main" val="2056436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FBE2-C0A9-4C3C-9B4E-5AC7981B8F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4918176-1838-4574-A7B4-AEE0CCA1F0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B310F59-240C-4109-9D33-AAC67B1A49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80F43C-4FE9-4077-ADC0-057DAAD2AF67}"/>
              </a:ext>
            </a:extLst>
          </p:cNvPr>
          <p:cNvSpPr>
            <a:spLocks noGrp="1"/>
          </p:cNvSpPr>
          <p:nvPr>
            <p:ph type="dt" sz="half" idx="10"/>
          </p:nvPr>
        </p:nvSpPr>
        <p:spPr/>
        <p:txBody>
          <a:bodyPr/>
          <a:lstStyle/>
          <a:p>
            <a:fld id="{D3D9C6F0-775E-4CB9-903C-A902058DB7CC}" type="datetimeFigureOut">
              <a:rPr lang="en-GB" smtClean="0"/>
              <a:t>27/09/2022</a:t>
            </a:fld>
            <a:endParaRPr lang="en-GB"/>
          </a:p>
        </p:txBody>
      </p:sp>
      <p:sp>
        <p:nvSpPr>
          <p:cNvPr id="6" name="Footer Placeholder 5">
            <a:extLst>
              <a:ext uri="{FF2B5EF4-FFF2-40B4-BE49-F238E27FC236}">
                <a16:creationId xmlns:a16="http://schemas.microsoft.com/office/drawing/2014/main" id="{D845DA7C-F3B0-4541-8C47-7962C54836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0E9E32-56BE-4EF9-BD81-8BD566E8B852}"/>
              </a:ext>
            </a:extLst>
          </p:cNvPr>
          <p:cNvSpPr>
            <a:spLocks noGrp="1"/>
          </p:cNvSpPr>
          <p:nvPr>
            <p:ph type="sldNum" sz="quarter" idx="12"/>
          </p:nvPr>
        </p:nvSpPr>
        <p:spPr/>
        <p:txBody>
          <a:bodyPr/>
          <a:lstStyle/>
          <a:p>
            <a:fld id="{29F7A963-1F96-4C1F-95C7-6BAC8D390F53}" type="slidenum">
              <a:rPr lang="en-GB" smtClean="0"/>
              <a:t>‹#›</a:t>
            </a:fld>
            <a:endParaRPr lang="en-GB"/>
          </a:p>
        </p:txBody>
      </p:sp>
    </p:spTree>
    <p:extLst>
      <p:ext uri="{BB962C8B-B14F-4D97-AF65-F5344CB8AC3E}">
        <p14:creationId xmlns:p14="http://schemas.microsoft.com/office/powerpoint/2010/main" val="4223831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EC9EE6-EC73-45CE-91CC-B36CF2B985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A92DCC3-F231-4C24-A5F6-D9375F1E5B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EEB9D6-DEE4-4AD0-A84F-1B75C1F8F2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D9C6F0-775E-4CB9-903C-A902058DB7CC}" type="datetimeFigureOut">
              <a:rPr lang="en-GB" smtClean="0"/>
              <a:t>27/09/2022</a:t>
            </a:fld>
            <a:endParaRPr lang="en-GB"/>
          </a:p>
        </p:txBody>
      </p:sp>
      <p:sp>
        <p:nvSpPr>
          <p:cNvPr id="5" name="Footer Placeholder 4">
            <a:extLst>
              <a:ext uri="{FF2B5EF4-FFF2-40B4-BE49-F238E27FC236}">
                <a16:creationId xmlns:a16="http://schemas.microsoft.com/office/drawing/2014/main" id="{5CE5E51D-62F5-45CF-9CB2-5D02F9B589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C727F6-083E-4DFE-91AF-7784961C0D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F7A963-1F96-4C1F-95C7-6BAC8D390F53}" type="slidenum">
              <a:rPr lang="en-GB" smtClean="0"/>
              <a:t>‹#›</a:t>
            </a:fld>
            <a:endParaRPr lang="en-GB"/>
          </a:p>
        </p:txBody>
      </p:sp>
    </p:spTree>
    <p:extLst>
      <p:ext uri="{BB962C8B-B14F-4D97-AF65-F5344CB8AC3E}">
        <p14:creationId xmlns:p14="http://schemas.microsoft.com/office/powerpoint/2010/main" val="3322091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236C2-2963-4452-88BB-2CCDB02964FE}"/>
              </a:ext>
            </a:extLst>
          </p:cNvPr>
          <p:cNvSpPr>
            <a:spLocks noGrp="1"/>
          </p:cNvSpPr>
          <p:nvPr>
            <p:ph type="ctrTitle"/>
          </p:nvPr>
        </p:nvSpPr>
        <p:spPr/>
        <p:txBody>
          <a:bodyPr/>
          <a:lstStyle/>
          <a:p>
            <a:r>
              <a:rPr lang="en-GB" dirty="0"/>
              <a:t>Flash Radiotherapy</a:t>
            </a:r>
            <a:br>
              <a:rPr lang="en-GB" dirty="0"/>
            </a:br>
            <a:endParaRPr lang="en-GB" dirty="0"/>
          </a:p>
        </p:txBody>
      </p:sp>
      <p:sp>
        <p:nvSpPr>
          <p:cNvPr id="3" name="Subtitle 2">
            <a:extLst>
              <a:ext uri="{FF2B5EF4-FFF2-40B4-BE49-F238E27FC236}">
                <a16:creationId xmlns:a16="http://schemas.microsoft.com/office/drawing/2014/main" id="{1690043A-FFF5-47BE-9535-AF40C0B9EB4E}"/>
              </a:ext>
            </a:extLst>
          </p:cNvPr>
          <p:cNvSpPr>
            <a:spLocks noGrp="1"/>
          </p:cNvSpPr>
          <p:nvPr>
            <p:ph type="subTitle" idx="1"/>
          </p:nvPr>
        </p:nvSpPr>
        <p:spPr/>
        <p:txBody>
          <a:bodyPr/>
          <a:lstStyle/>
          <a:p>
            <a:r>
              <a:rPr lang="en-GB" dirty="0"/>
              <a:t>Iain Tullis</a:t>
            </a:r>
          </a:p>
        </p:txBody>
      </p:sp>
      <p:grpSp>
        <p:nvGrpSpPr>
          <p:cNvPr id="4" name="Group 3">
            <a:extLst>
              <a:ext uri="{FF2B5EF4-FFF2-40B4-BE49-F238E27FC236}">
                <a16:creationId xmlns:a16="http://schemas.microsoft.com/office/drawing/2014/main" id="{D5ED720E-A3B1-4463-90AC-CE48E5E42D80}"/>
              </a:ext>
            </a:extLst>
          </p:cNvPr>
          <p:cNvGrpSpPr/>
          <p:nvPr/>
        </p:nvGrpSpPr>
        <p:grpSpPr>
          <a:xfrm>
            <a:off x="980565" y="5823541"/>
            <a:ext cx="10215892" cy="792256"/>
            <a:chOff x="980565" y="5823541"/>
            <a:chExt cx="10215892" cy="792256"/>
          </a:xfrm>
        </p:grpSpPr>
        <p:pic>
          <p:nvPicPr>
            <p:cNvPr id="5" name="Picture 4">
              <a:extLst>
                <a:ext uri="{FF2B5EF4-FFF2-40B4-BE49-F238E27FC236}">
                  <a16:creationId xmlns:a16="http://schemas.microsoft.com/office/drawing/2014/main" id="{A0643C36-AFD4-49A7-AF39-B42DE1FBB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7942" y="5879882"/>
              <a:ext cx="2428515" cy="703106"/>
            </a:xfrm>
            <a:prstGeom prst="rect">
              <a:avLst/>
            </a:prstGeom>
          </p:spPr>
        </p:pic>
        <p:pic>
          <p:nvPicPr>
            <p:cNvPr id="6" name="Picture 5">
              <a:extLst>
                <a:ext uri="{FF2B5EF4-FFF2-40B4-BE49-F238E27FC236}">
                  <a16:creationId xmlns:a16="http://schemas.microsoft.com/office/drawing/2014/main" id="{8C9A2FBF-2AFF-4EC4-8F92-486072CED3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565" y="5883486"/>
              <a:ext cx="2458469" cy="699502"/>
            </a:xfrm>
            <a:prstGeom prst="rect">
              <a:avLst/>
            </a:prstGeom>
          </p:spPr>
        </p:pic>
        <p:pic>
          <p:nvPicPr>
            <p:cNvPr id="7" name="Picture 2" descr="https://www.oncology.ox.ac.uk/files/intranet/mrc_oiro_oxford_rgb-1.png">
              <a:extLst>
                <a:ext uri="{FF2B5EF4-FFF2-40B4-BE49-F238E27FC236}">
                  <a16:creationId xmlns:a16="http://schemas.microsoft.com/office/drawing/2014/main" id="{B806CFF4-1A8B-4D4B-9CDA-6E2EF7D7F4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4649" y="5823541"/>
              <a:ext cx="4402701" cy="7922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83048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BE8E5-C113-4FCA-B258-1952307C0EE3}"/>
              </a:ext>
            </a:extLst>
          </p:cNvPr>
          <p:cNvSpPr>
            <a:spLocks noGrp="1"/>
          </p:cNvSpPr>
          <p:nvPr>
            <p:ph type="title"/>
          </p:nvPr>
        </p:nvSpPr>
        <p:spPr>
          <a:xfrm>
            <a:off x="6980088" y="1214437"/>
            <a:ext cx="4990734" cy="1143000"/>
          </a:xfrm>
        </p:spPr>
        <p:txBody>
          <a:bodyPr>
            <a:noAutofit/>
          </a:bodyPr>
          <a:lstStyle/>
          <a:p>
            <a:r>
              <a:rPr lang="en-GB" sz="3600" dirty="0">
                <a:latin typeface="+mn-lt"/>
              </a:rPr>
              <a:t>Normal tissue toxicity in mice following whole abdominal irradiation</a:t>
            </a:r>
          </a:p>
        </p:txBody>
      </p:sp>
      <p:pic>
        <p:nvPicPr>
          <p:cNvPr id="3" name="Picture 2">
            <a:extLst>
              <a:ext uri="{FF2B5EF4-FFF2-40B4-BE49-F238E27FC236}">
                <a16:creationId xmlns:a16="http://schemas.microsoft.com/office/drawing/2014/main" id="{6E5D1AB8-5156-4ADF-89F7-241C09791C1C}"/>
              </a:ext>
            </a:extLst>
          </p:cNvPr>
          <p:cNvPicPr>
            <a:picLocks noChangeAspect="1"/>
          </p:cNvPicPr>
          <p:nvPr/>
        </p:nvPicPr>
        <p:blipFill rotWithShape="1">
          <a:blip r:embed="rId2"/>
          <a:srcRect l="62392" t="55337" r="21638" b="7688"/>
          <a:stretch/>
        </p:blipFill>
        <p:spPr>
          <a:xfrm>
            <a:off x="64880" y="971550"/>
            <a:ext cx="6343284" cy="5749764"/>
          </a:xfrm>
          <a:prstGeom prst="rect">
            <a:avLst/>
          </a:prstGeom>
        </p:spPr>
      </p:pic>
      <p:sp>
        <p:nvSpPr>
          <p:cNvPr id="13" name="Rectangle 34">
            <a:extLst>
              <a:ext uri="{FF2B5EF4-FFF2-40B4-BE49-F238E27FC236}">
                <a16:creationId xmlns:a16="http://schemas.microsoft.com/office/drawing/2014/main" id="{CCA48B75-9448-4017-AD5B-05D3C055C251}"/>
              </a:ext>
            </a:extLst>
          </p:cNvPr>
          <p:cNvSpPr/>
          <p:nvPr/>
        </p:nvSpPr>
        <p:spPr>
          <a:xfrm>
            <a:off x="846229" y="6858000"/>
            <a:ext cx="3877307" cy="923330"/>
          </a:xfrm>
          <a:prstGeom prst="rect">
            <a:avLst/>
          </a:prstGeom>
        </p:spPr>
        <p:txBody>
          <a:bodyPr wrap="square">
            <a:spAutoFit/>
          </a:bodyPr>
          <a:lstStyle/>
          <a:p>
            <a:pPr lvl="2" algn="ctr"/>
            <a:r>
              <a:rPr lang="en-US" dirty="0">
                <a:solidFill>
                  <a:srgbClr val="0091CC"/>
                </a:solidFill>
              </a:rPr>
              <a:t>Loo </a:t>
            </a:r>
            <a:r>
              <a:rPr lang="en-US" i="1" dirty="0">
                <a:solidFill>
                  <a:srgbClr val="0091CC"/>
                </a:solidFill>
              </a:rPr>
              <a:t>et al. </a:t>
            </a:r>
          </a:p>
          <a:p>
            <a:pPr lvl="2" algn="ctr"/>
            <a:r>
              <a:rPr lang="en-US" i="1" dirty="0">
                <a:solidFill>
                  <a:srgbClr val="0091CC"/>
                </a:solidFill>
              </a:rPr>
              <a:t>IJROBP 2017</a:t>
            </a:r>
          </a:p>
          <a:p>
            <a:pPr lvl="2" algn="ctr"/>
            <a:r>
              <a:rPr lang="en-US" i="1" dirty="0">
                <a:solidFill>
                  <a:srgbClr val="0091CC"/>
                </a:solidFill>
              </a:rPr>
              <a:t>Abstract ARS meeting</a:t>
            </a:r>
            <a:endParaRPr lang="en-US" dirty="0">
              <a:solidFill>
                <a:srgbClr val="0091CC"/>
              </a:solidFill>
            </a:endParaRPr>
          </a:p>
        </p:txBody>
      </p:sp>
      <p:sp>
        <p:nvSpPr>
          <p:cNvPr id="10" name="TextBox 9">
            <a:extLst>
              <a:ext uri="{FF2B5EF4-FFF2-40B4-BE49-F238E27FC236}">
                <a16:creationId xmlns:a16="http://schemas.microsoft.com/office/drawing/2014/main" id="{385AC80C-B320-4E6E-903E-68BD6CB234CE}"/>
              </a:ext>
            </a:extLst>
          </p:cNvPr>
          <p:cNvSpPr txBox="1"/>
          <p:nvPr/>
        </p:nvSpPr>
        <p:spPr>
          <a:xfrm>
            <a:off x="7022086" y="4206885"/>
            <a:ext cx="3142268" cy="954107"/>
          </a:xfrm>
          <a:prstGeom prst="rect">
            <a:avLst/>
          </a:prstGeom>
          <a:noFill/>
        </p:spPr>
        <p:txBody>
          <a:bodyPr wrap="square" rtlCol="0">
            <a:spAutoFit/>
          </a:bodyPr>
          <a:lstStyle/>
          <a:p>
            <a:r>
              <a:rPr lang="sv-SE" sz="2800" dirty="0"/>
              <a:t>3 days post IR</a:t>
            </a:r>
          </a:p>
          <a:p>
            <a:r>
              <a:rPr lang="sv-SE" sz="2800" dirty="0"/>
              <a:t>11.2 Gy</a:t>
            </a:r>
            <a:endParaRPr lang="en-GB" sz="2800" dirty="0"/>
          </a:p>
        </p:txBody>
      </p:sp>
      <p:sp>
        <p:nvSpPr>
          <p:cNvPr id="5" name="Rectangle 4">
            <a:extLst>
              <a:ext uri="{FF2B5EF4-FFF2-40B4-BE49-F238E27FC236}">
                <a16:creationId xmlns:a16="http://schemas.microsoft.com/office/drawing/2014/main" id="{DF21C246-FD5F-4ACF-B4B1-EDA732B31742}"/>
              </a:ext>
            </a:extLst>
          </p:cNvPr>
          <p:cNvSpPr/>
          <p:nvPr/>
        </p:nvSpPr>
        <p:spPr>
          <a:xfrm>
            <a:off x="7264639" y="5842326"/>
            <a:ext cx="3137526" cy="461665"/>
          </a:xfrm>
          <a:prstGeom prst="rect">
            <a:avLst/>
          </a:prstGeom>
        </p:spPr>
        <p:txBody>
          <a:bodyPr wrap="none">
            <a:spAutoFit/>
          </a:bodyPr>
          <a:lstStyle/>
          <a:p>
            <a:r>
              <a:rPr lang="da-DK" sz="2400" dirty="0"/>
              <a:t>Ruan </a:t>
            </a:r>
            <a:r>
              <a:rPr lang="da-DK" sz="2400" i="1" dirty="0"/>
              <a:t>et al. </a:t>
            </a:r>
            <a:r>
              <a:rPr lang="da-DK" sz="2400" dirty="0"/>
              <a:t>IJROBP 2021</a:t>
            </a:r>
          </a:p>
        </p:txBody>
      </p:sp>
      <p:sp>
        <p:nvSpPr>
          <p:cNvPr id="6" name="Rectangle 5">
            <a:extLst>
              <a:ext uri="{FF2B5EF4-FFF2-40B4-BE49-F238E27FC236}">
                <a16:creationId xmlns:a16="http://schemas.microsoft.com/office/drawing/2014/main" id="{507A1DD5-21B9-4B16-A112-4E0A9C2F8824}"/>
              </a:ext>
            </a:extLst>
          </p:cNvPr>
          <p:cNvSpPr/>
          <p:nvPr/>
        </p:nvSpPr>
        <p:spPr>
          <a:xfrm>
            <a:off x="257541" y="971550"/>
            <a:ext cx="413972" cy="485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9495806"/>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C7B4-19C5-4B09-860B-1C476EAD6908}"/>
              </a:ext>
            </a:extLst>
          </p:cNvPr>
          <p:cNvSpPr>
            <a:spLocks noGrp="1"/>
          </p:cNvSpPr>
          <p:nvPr>
            <p:ph type="title"/>
          </p:nvPr>
        </p:nvSpPr>
        <p:spPr>
          <a:xfrm>
            <a:off x="838200" y="2252731"/>
            <a:ext cx="10515600" cy="2352537"/>
          </a:xfrm>
        </p:spPr>
        <p:txBody>
          <a:bodyPr>
            <a:normAutofit/>
          </a:bodyPr>
          <a:lstStyle/>
          <a:p>
            <a:pPr algn="ctr"/>
            <a:r>
              <a:rPr lang="sv-SE" sz="7200" dirty="0">
                <a:latin typeface="+mn-lt"/>
              </a:rPr>
              <a:t>Total Delivered Dose</a:t>
            </a:r>
            <a:endParaRPr lang="en-GB" sz="7200" dirty="0">
              <a:latin typeface="+mn-lt"/>
            </a:endParaRPr>
          </a:p>
        </p:txBody>
      </p:sp>
    </p:spTree>
    <p:extLst>
      <p:ext uri="{BB962C8B-B14F-4D97-AF65-F5344CB8AC3E}">
        <p14:creationId xmlns:p14="http://schemas.microsoft.com/office/powerpoint/2010/main" val="1053825378"/>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DC0AB9-F8AE-475E-8E25-4B3566E2B5EE}"/>
              </a:ext>
            </a:extLst>
          </p:cNvPr>
          <p:cNvPicPr>
            <a:picLocks noChangeAspect="1"/>
          </p:cNvPicPr>
          <p:nvPr/>
        </p:nvPicPr>
        <p:blipFill rotWithShape="1">
          <a:blip r:embed="rId2"/>
          <a:srcRect l="10745" t="30581" r="71445" b="61468"/>
          <a:stretch/>
        </p:blipFill>
        <p:spPr>
          <a:xfrm>
            <a:off x="1350627" y="5238177"/>
            <a:ext cx="6729136" cy="1695324"/>
          </a:xfrm>
          <a:prstGeom prst="rect">
            <a:avLst/>
          </a:prstGeom>
        </p:spPr>
      </p:pic>
      <p:sp>
        <p:nvSpPr>
          <p:cNvPr id="2" name="Title 1">
            <a:extLst>
              <a:ext uri="{FF2B5EF4-FFF2-40B4-BE49-F238E27FC236}">
                <a16:creationId xmlns:a16="http://schemas.microsoft.com/office/drawing/2014/main" id="{99770E94-3363-483C-ADF2-1052CD1F3210}"/>
              </a:ext>
            </a:extLst>
          </p:cNvPr>
          <p:cNvSpPr>
            <a:spLocks noGrp="1"/>
          </p:cNvSpPr>
          <p:nvPr>
            <p:ph type="title"/>
          </p:nvPr>
        </p:nvSpPr>
        <p:spPr/>
        <p:txBody>
          <a:bodyPr/>
          <a:lstStyle/>
          <a:p>
            <a:endParaRPr lang="en-GB" dirty="0"/>
          </a:p>
        </p:txBody>
      </p:sp>
      <p:pic>
        <p:nvPicPr>
          <p:cNvPr id="1026" name="Picture 2" descr="https://ars.els-cdn.com/content/image/1-s2.0-S0360301622005417-gr2_lrg.jpg">
            <a:extLst>
              <a:ext uri="{FF2B5EF4-FFF2-40B4-BE49-F238E27FC236}">
                <a16:creationId xmlns:a16="http://schemas.microsoft.com/office/drawing/2014/main" id="{A8CF2749-D8BD-4A8A-AD90-2B0151FA3F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673" y="1"/>
            <a:ext cx="9957732" cy="530819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95E1AEE8-51EF-4C22-BFE9-9AFAB417797A}"/>
              </a:ext>
            </a:extLst>
          </p:cNvPr>
          <p:cNvCxnSpPr>
            <a:cxnSpLocks/>
          </p:cNvCxnSpPr>
          <p:nvPr/>
        </p:nvCxnSpPr>
        <p:spPr>
          <a:xfrm>
            <a:off x="1527142" y="1690688"/>
            <a:ext cx="5129297" cy="1898086"/>
          </a:xfrm>
          <a:prstGeom prst="line">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Freeform: Shape 12">
            <a:extLst>
              <a:ext uri="{FF2B5EF4-FFF2-40B4-BE49-F238E27FC236}">
                <a16:creationId xmlns:a16="http://schemas.microsoft.com/office/drawing/2014/main" id="{5E256E80-29DA-471A-B385-01B0AAC78986}"/>
              </a:ext>
            </a:extLst>
          </p:cNvPr>
          <p:cNvSpPr/>
          <p:nvPr/>
        </p:nvSpPr>
        <p:spPr>
          <a:xfrm>
            <a:off x="980388" y="1680856"/>
            <a:ext cx="6975835" cy="1898086"/>
          </a:xfrm>
          <a:custGeom>
            <a:avLst/>
            <a:gdLst>
              <a:gd name="connsiteX0" fmla="*/ 0 w 7362334"/>
              <a:gd name="connsiteY0" fmla="*/ 0 h 2046497"/>
              <a:gd name="connsiteX1" fmla="*/ 1385740 w 7362334"/>
              <a:gd name="connsiteY1" fmla="*/ 443060 h 2046497"/>
              <a:gd name="connsiteX2" fmla="*/ 4524866 w 7362334"/>
              <a:gd name="connsiteY2" fmla="*/ 1809947 h 2046497"/>
              <a:gd name="connsiteX3" fmla="*/ 7362334 w 7362334"/>
              <a:gd name="connsiteY3" fmla="*/ 2036190 h 2046497"/>
            </a:gdLst>
            <a:ahLst/>
            <a:cxnLst>
              <a:cxn ang="0">
                <a:pos x="connsiteX0" y="connsiteY0"/>
              </a:cxn>
              <a:cxn ang="0">
                <a:pos x="connsiteX1" y="connsiteY1"/>
              </a:cxn>
              <a:cxn ang="0">
                <a:pos x="connsiteX2" y="connsiteY2"/>
              </a:cxn>
              <a:cxn ang="0">
                <a:pos x="connsiteX3" y="connsiteY3"/>
              </a:cxn>
            </a:cxnLst>
            <a:rect l="l" t="t" r="r" b="b"/>
            <a:pathLst>
              <a:path w="7362334" h="2046497">
                <a:moveTo>
                  <a:pt x="0" y="0"/>
                </a:moveTo>
                <a:cubicBezTo>
                  <a:pt x="315798" y="70701"/>
                  <a:pt x="631596" y="141402"/>
                  <a:pt x="1385740" y="443060"/>
                </a:cubicBezTo>
                <a:cubicBezTo>
                  <a:pt x="2139884" y="744718"/>
                  <a:pt x="3528767" y="1544425"/>
                  <a:pt x="4524866" y="1809947"/>
                </a:cubicBezTo>
                <a:cubicBezTo>
                  <a:pt x="5520965" y="2075469"/>
                  <a:pt x="6441649" y="2055829"/>
                  <a:pt x="7362334" y="2036190"/>
                </a:cubicBezTo>
              </a:path>
            </a:pathLst>
          </a:cu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dirty="0"/>
          </a:p>
        </p:txBody>
      </p:sp>
      <p:sp>
        <p:nvSpPr>
          <p:cNvPr id="9" name="Rectangle 8">
            <a:extLst>
              <a:ext uri="{FF2B5EF4-FFF2-40B4-BE49-F238E27FC236}">
                <a16:creationId xmlns:a16="http://schemas.microsoft.com/office/drawing/2014/main" id="{8EE5523A-A020-4EDE-A319-05C61E4A0B81}"/>
              </a:ext>
            </a:extLst>
          </p:cNvPr>
          <p:cNvSpPr/>
          <p:nvPr/>
        </p:nvSpPr>
        <p:spPr>
          <a:xfrm>
            <a:off x="8543924" y="5439508"/>
            <a:ext cx="3022651" cy="369332"/>
          </a:xfrm>
          <a:prstGeom prst="rect">
            <a:avLst/>
          </a:prstGeom>
        </p:spPr>
        <p:txBody>
          <a:bodyPr wrap="square">
            <a:spAutoFit/>
          </a:bodyPr>
          <a:lstStyle/>
          <a:p>
            <a:r>
              <a:rPr lang="da-DK" dirty="0"/>
              <a:t>Böhlen </a:t>
            </a:r>
            <a:r>
              <a:rPr lang="da-DK" i="1" dirty="0"/>
              <a:t>et al. </a:t>
            </a:r>
            <a:r>
              <a:rPr lang="da-DK" dirty="0"/>
              <a:t>IJROBP 2022</a:t>
            </a:r>
            <a:endParaRPr lang="en-GB" dirty="0"/>
          </a:p>
        </p:txBody>
      </p:sp>
      <p:sp>
        <p:nvSpPr>
          <p:cNvPr id="3" name="TextBox 2">
            <a:extLst>
              <a:ext uri="{FF2B5EF4-FFF2-40B4-BE49-F238E27FC236}">
                <a16:creationId xmlns:a16="http://schemas.microsoft.com/office/drawing/2014/main" id="{E49A0097-A92E-4942-B234-096AA1538611}"/>
              </a:ext>
            </a:extLst>
          </p:cNvPr>
          <p:cNvSpPr txBox="1"/>
          <p:nvPr/>
        </p:nvSpPr>
        <p:spPr>
          <a:xfrm>
            <a:off x="-13808" y="330739"/>
            <a:ext cx="593432" cy="369332"/>
          </a:xfrm>
          <a:prstGeom prst="rect">
            <a:avLst/>
          </a:prstGeom>
          <a:noFill/>
        </p:spPr>
        <p:txBody>
          <a:bodyPr wrap="none" rtlCol="0">
            <a:spAutoFit/>
          </a:bodyPr>
          <a:lstStyle/>
          <a:p>
            <a:r>
              <a:rPr lang="en-GB" dirty="0"/>
              <a:t>0.83</a:t>
            </a:r>
          </a:p>
        </p:txBody>
      </p:sp>
      <p:sp>
        <p:nvSpPr>
          <p:cNvPr id="10" name="TextBox 9">
            <a:extLst>
              <a:ext uri="{FF2B5EF4-FFF2-40B4-BE49-F238E27FC236}">
                <a16:creationId xmlns:a16="http://schemas.microsoft.com/office/drawing/2014/main" id="{BA0DE8C5-5898-4BEE-A880-837F2A1450B7}"/>
              </a:ext>
            </a:extLst>
          </p:cNvPr>
          <p:cNvSpPr txBox="1"/>
          <p:nvPr/>
        </p:nvSpPr>
        <p:spPr>
          <a:xfrm>
            <a:off x="-13808" y="921289"/>
            <a:ext cx="593432" cy="369332"/>
          </a:xfrm>
          <a:prstGeom prst="rect">
            <a:avLst/>
          </a:prstGeom>
          <a:noFill/>
        </p:spPr>
        <p:txBody>
          <a:bodyPr wrap="none" rtlCol="0">
            <a:spAutoFit/>
          </a:bodyPr>
          <a:lstStyle/>
          <a:p>
            <a:r>
              <a:rPr lang="en-GB" dirty="0"/>
              <a:t>0.91</a:t>
            </a:r>
          </a:p>
        </p:txBody>
      </p:sp>
      <p:sp>
        <p:nvSpPr>
          <p:cNvPr id="11" name="TextBox 10">
            <a:extLst>
              <a:ext uri="{FF2B5EF4-FFF2-40B4-BE49-F238E27FC236}">
                <a16:creationId xmlns:a16="http://schemas.microsoft.com/office/drawing/2014/main" id="{7E2026AE-C275-4DA6-90D7-865FF5F8E986}"/>
              </a:ext>
            </a:extLst>
          </p:cNvPr>
          <p:cNvSpPr txBox="1"/>
          <p:nvPr/>
        </p:nvSpPr>
        <p:spPr>
          <a:xfrm>
            <a:off x="-13808" y="1492789"/>
            <a:ext cx="476412" cy="369332"/>
          </a:xfrm>
          <a:prstGeom prst="rect">
            <a:avLst/>
          </a:prstGeom>
          <a:noFill/>
        </p:spPr>
        <p:txBody>
          <a:bodyPr wrap="none" rtlCol="0">
            <a:spAutoFit/>
          </a:bodyPr>
          <a:lstStyle/>
          <a:p>
            <a:r>
              <a:rPr lang="en-GB" dirty="0"/>
              <a:t>1.0</a:t>
            </a:r>
          </a:p>
        </p:txBody>
      </p:sp>
      <p:sp>
        <p:nvSpPr>
          <p:cNvPr id="14" name="TextBox 13">
            <a:extLst>
              <a:ext uri="{FF2B5EF4-FFF2-40B4-BE49-F238E27FC236}">
                <a16:creationId xmlns:a16="http://schemas.microsoft.com/office/drawing/2014/main" id="{DC8A2380-5C14-40CA-A1CB-CED8011A70DC}"/>
              </a:ext>
            </a:extLst>
          </p:cNvPr>
          <p:cNvSpPr txBox="1"/>
          <p:nvPr/>
        </p:nvSpPr>
        <p:spPr>
          <a:xfrm>
            <a:off x="-13808" y="2663768"/>
            <a:ext cx="593432" cy="369332"/>
          </a:xfrm>
          <a:prstGeom prst="rect">
            <a:avLst/>
          </a:prstGeom>
          <a:noFill/>
        </p:spPr>
        <p:txBody>
          <a:bodyPr wrap="none" rtlCol="0">
            <a:spAutoFit/>
          </a:bodyPr>
          <a:lstStyle/>
          <a:p>
            <a:r>
              <a:rPr lang="en-GB" dirty="0"/>
              <a:t>1.25</a:t>
            </a:r>
          </a:p>
        </p:txBody>
      </p:sp>
      <p:sp>
        <p:nvSpPr>
          <p:cNvPr id="15" name="TextBox 14">
            <a:extLst>
              <a:ext uri="{FF2B5EF4-FFF2-40B4-BE49-F238E27FC236}">
                <a16:creationId xmlns:a16="http://schemas.microsoft.com/office/drawing/2014/main" id="{E2C6272B-4294-4AC8-94A1-479CB18B38F7}"/>
              </a:ext>
            </a:extLst>
          </p:cNvPr>
          <p:cNvSpPr txBox="1"/>
          <p:nvPr/>
        </p:nvSpPr>
        <p:spPr>
          <a:xfrm>
            <a:off x="-13808" y="3198222"/>
            <a:ext cx="593432" cy="369332"/>
          </a:xfrm>
          <a:prstGeom prst="rect">
            <a:avLst/>
          </a:prstGeom>
          <a:noFill/>
        </p:spPr>
        <p:txBody>
          <a:bodyPr wrap="none" rtlCol="0">
            <a:spAutoFit/>
          </a:bodyPr>
          <a:lstStyle/>
          <a:p>
            <a:r>
              <a:rPr lang="en-GB" dirty="0"/>
              <a:t>1.43</a:t>
            </a:r>
          </a:p>
        </p:txBody>
      </p:sp>
      <p:sp>
        <p:nvSpPr>
          <p:cNvPr id="6" name="Rectangle 5">
            <a:extLst>
              <a:ext uri="{FF2B5EF4-FFF2-40B4-BE49-F238E27FC236}">
                <a16:creationId xmlns:a16="http://schemas.microsoft.com/office/drawing/2014/main" id="{D7667B5A-9147-4988-BD83-533F05A33500}"/>
              </a:ext>
            </a:extLst>
          </p:cNvPr>
          <p:cNvSpPr/>
          <p:nvPr/>
        </p:nvSpPr>
        <p:spPr>
          <a:xfrm>
            <a:off x="272207" y="2064289"/>
            <a:ext cx="296716" cy="5994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E8F62D6F-6DD6-4CDB-9AF6-4EE544B2E0EE}"/>
              </a:ext>
            </a:extLst>
          </p:cNvPr>
          <p:cNvSpPr txBox="1"/>
          <p:nvPr/>
        </p:nvSpPr>
        <p:spPr>
          <a:xfrm>
            <a:off x="-13808" y="2064289"/>
            <a:ext cx="476412" cy="369332"/>
          </a:xfrm>
          <a:prstGeom prst="rect">
            <a:avLst/>
          </a:prstGeom>
          <a:noFill/>
        </p:spPr>
        <p:txBody>
          <a:bodyPr wrap="none" rtlCol="0">
            <a:spAutoFit/>
          </a:bodyPr>
          <a:lstStyle/>
          <a:p>
            <a:r>
              <a:rPr lang="en-GB" dirty="0"/>
              <a:t>1.1</a:t>
            </a:r>
          </a:p>
        </p:txBody>
      </p:sp>
      <p:sp>
        <p:nvSpPr>
          <p:cNvPr id="16" name="TextBox 15">
            <a:extLst>
              <a:ext uri="{FF2B5EF4-FFF2-40B4-BE49-F238E27FC236}">
                <a16:creationId xmlns:a16="http://schemas.microsoft.com/office/drawing/2014/main" id="{FA977565-2984-402F-984A-946070A80C88}"/>
              </a:ext>
            </a:extLst>
          </p:cNvPr>
          <p:cNvSpPr txBox="1"/>
          <p:nvPr/>
        </p:nvSpPr>
        <p:spPr>
          <a:xfrm>
            <a:off x="-13808" y="3779843"/>
            <a:ext cx="476412" cy="369332"/>
          </a:xfrm>
          <a:prstGeom prst="rect">
            <a:avLst/>
          </a:prstGeom>
          <a:noFill/>
        </p:spPr>
        <p:txBody>
          <a:bodyPr wrap="none" rtlCol="0">
            <a:spAutoFit/>
          </a:bodyPr>
          <a:lstStyle/>
          <a:p>
            <a:r>
              <a:rPr lang="en-GB" dirty="0"/>
              <a:t>1.7</a:t>
            </a:r>
          </a:p>
        </p:txBody>
      </p:sp>
      <p:sp>
        <p:nvSpPr>
          <p:cNvPr id="17" name="TextBox 16">
            <a:extLst>
              <a:ext uri="{FF2B5EF4-FFF2-40B4-BE49-F238E27FC236}">
                <a16:creationId xmlns:a16="http://schemas.microsoft.com/office/drawing/2014/main" id="{9E0EB91C-7382-4F94-B97D-C4082F259D74}"/>
              </a:ext>
            </a:extLst>
          </p:cNvPr>
          <p:cNvSpPr txBox="1"/>
          <p:nvPr/>
        </p:nvSpPr>
        <p:spPr>
          <a:xfrm>
            <a:off x="5507" y="4361464"/>
            <a:ext cx="476412" cy="369332"/>
          </a:xfrm>
          <a:prstGeom prst="rect">
            <a:avLst/>
          </a:prstGeom>
          <a:noFill/>
        </p:spPr>
        <p:txBody>
          <a:bodyPr wrap="none" rtlCol="0">
            <a:spAutoFit/>
          </a:bodyPr>
          <a:lstStyle/>
          <a:p>
            <a:r>
              <a:rPr lang="en-GB" dirty="0"/>
              <a:t>2.0</a:t>
            </a:r>
          </a:p>
        </p:txBody>
      </p:sp>
      <p:sp>
        <p:nvSpPr>
          <p:cNvPr id="7" name="TextBox 6">
            <a:extLst>
              <a:ext uri="{FF2B5EF4-FFF2-40B4-BE49-F238E27FC236}">
                <a16:creationId xmlns:a16="http://schemas.microsoft.com/office/drawing/2014/main" id="{4996F4A6-CA32-4D08-9F00-ED1DC614F714}"/>
              </a:ext>
            </a:extLst>
          </p:cNvPr>
          <p:cNvSpPr txBox="1"/>
          <p:nvPr/>
        </p:nvSpPr>
        <p:spPr>
          <a:xfrm rot="16200000">
            <a:off x="402025" y="5123532"/>
            <a:ext cx="787395" cy="369332"/>
          </a:xfrm>
          <a:prstGeom prst="rect">
            <a:avLst/>
          </a:prstGeom>
          <a:noFill/>
        </p:spPr>
        <p:txBody>
          <a:bodyPr wrap="none" rtlCol="0">
            <a:spAutoFit/>
          </a:bodyPr>
          <a:lstStyle/>
          <a:p>
            <a:r>
              <a:rPr lang="en-GB" dirty="0"/>
              <a:t>(FMF) </a:t>
            </a:r>
          </a:p>
        </p:txBody>
      </p:sp>
      <p:sp>
        <p:nvSpPr>
          <p:cNvPr id="8" name="Rectangle 7">
            <a:extLst>
              <a:ext uri="{FF2B5EF4-FFF2-40B4-BE49-F238E27FC236}">
                <a16:creationId xmlns:a16="http://schemas.microsoft.com/office/drawing/2014/main" id="{EA59E35B-06FA-4B3A-B85E-A64A5686E900}"/>
              </a:ext>
            </a:extLst>
          </p:cNvPr>
          <p:cNvSpPr/>
          <p:nvPr/>
        </p:nvSpPr>
        <p:spPr>
          <a:xfrm rot="16200000">
            <a:off x="-42943" y="5161367"/>
            <a:ext cx="630301" cy="369332"/>
          </a:xfrm>
          <a:prstGeom prst="rect">
            <a:avLst/>
          </a:prstGeom>
        </p:spPr>
        <p:txBody>
          <a:bodyPr wrap="none">
            <a:spAutoFit/>
          </a:bodyPr>
          <a:lstStyle/>
          <a:p>
            <a:r>
              <a:rPr lang="en-GB" dirty="0"/>
              <a:t>DMF</a:t>
            </a:r>
          </a:p>
        </p:txBody>
      </p:sp>
    </p:spTree>
    <p:extLst>
      <p:ext uri="{BB962C8B-B14F-4D97-AF65-F5344CB8AC3E}">
        <p14:creationId xmlns:p14="http://schemas.microsoft.com/office/powerpoint/2010/main" val="4274783789"/>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C7B4-19C5-4B09-860B-1C476EAD6908}"/>
              </a:ext>
            </a:extLst>
          </p:cNvPr>
          <p:cNvSpPr>
            <a:spLocks noGrp="1"/>
          </p:cNvSpPr>
          <p:nvPr>
            <p:ph type="title"/>
          </p:nvPr>
        </p:nvSpPr>
        <p:spPr>
          <a:xfrm>
            <a:off x="838200" y="2252731"/>
            <a:ext cx="10515600" cy="2352537"/>
          </a:xfrm>
        </p:spPr>
        <p:txBody>
          <a:bodyPr>
            <a:normAutofit/>
          </a:bodyPr>
          <a:lstStyle/>
          <a:p>
            <a:pPr algn="ctr"/>
            <a:r>
              <a:rPr lang="sv-SE" sz="8000" dirty="0"/>
              <a:t>Pulse structure</a:t>
            </a:r>
            <a:endParaRPr lang="en-GB" sz="8000" dirty="0"/>
          </a:p>
        </p:txBody>
      </p:sp>
    </p:spTree>
    <p:extLst>
      <p:ext uri="{BB962C8B-B14F-4D97-AF65-F5344CB8AC3E}">
        <p14:creationId xmlns:p14="http://schemas.microsoft.com/office/powerpoint/2010/main" val="1517223531"/>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A566E-C838-4D46-BE06-8A399A50D9AA}"/>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0FCE5D7A-9780-44E8-8D11-5C458F42ECB2}"/>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0A1D3EFF-E83E-4919-8870-9C8AA1FA9FDD}"/>
              </a:ext>
            </a:extLst>
          </p:cNvPr>
          <p:cNvPicPr>
            <a:picLocks noChangeAspect="1"/>
          </p:cNvPicPr>
          <p:nvPr/>
        </p:nvPicPr>
        <p:blipFill rotWithShape="1">
          <a:blip r:embed="rId2"/>
          <a:srcRect l="7775" t="23780" r="60229" b="16912"/>
          <a:stretch/>
        </p:blipFill>
        <p:spPr>
          <a:xfrm>
            <a:off x="269522" y="146160"/>
            <a:ext cx="11834494" cy="6169800"/>
          </a:xfrm>
          <a:prstGeom prst="rect">
            <a:avLst/>
          </a:prstGeom>
        </p:spPr>
      </p:pic>
      <p:sp>
        <p:nvSpPr>
          <p:cNvPr id="6" name="Rectangle 5">
            <a:extLst>
              <a:ext uri="{FF2B5EF4-FFF2-40B4-BE49-F238E27FC236}">
                <a16:creationId xmlns:a16="http://schemas.microsoft.com/office/drawing/2014/main" id="{B6CC633E-AB4B-4FC5-82CE-57C08FB5DA5E}"/>
              </a:ext>
            </a:extLst>
          </p:cNvPr>
          <p:cNvSpPr/>
          <p:nvPr/>
        </p:nvSpPr>
        <p:spPr>
          <a:xfrm>
            <a:off x="6972300" y="6242537"/>
            <a:ext cx="4716937" cy="400110"/>
          </a:xfrm>
          <a:prstGeom prst="rect">
            <a:avLst/>
          </a:prstGeom>
        </p:spPr>
        <p:txBody>
          <a:bodyPr wrap="square">
            <a:spAutoFit/>
          </a:bodyPr>
          <a:lstStyle/>
          <a:p>
            <a:r>
              <a:rPr lang="en-US" sz="2000" dirty="0"/>
              <a:t>Wilson </a:t>
            </a:r>
            <a:r>
              <a:rPr lang="en-US" sz="2000" i="1" dirty="0"/>
              <a:t>et al.  </a:t>
            </a:r>
            <a:r>
              <a:rPr lang="en-US" sz="2000" dirty="0"/>
              <a:t>Front. Oncol. 2019</a:t>
            </a:r>
            <a:endParaRPr lang="en-GB" sz="2000" dirty="0"/>
          </a:p>
        </p:txBody>
      </p:sp>
    </p:spTree>
    <p:extLst>
      <p:ext uri="{BB962C8B-B14F-4D97-AF65-F5344CB8AC3E}">
        <p14:creationId xmlns:p14="http://schemas.microsoft.com/office/powerpoint/2010/main" val="1009834763"/>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BE8E5-C113-4FCA-B258-1952307C0EE3}"/>
              </a:ext>
            </a:extLst>
          </p:cNvPr>
          <p:cNvSpPr>
            <a:spLocks noGrp="1"/>
          </p:cNvSpPr>
          <p:nvPr>
            <p:ph type="title"/>
          </p:nvPr>
        </p:nvSpPr>
        <p:spPr>
          <a:xfrm>
            <a:off x="0" y="-234410"/>
            <a:ext cx="12415827" cy="1143000"/>
          </a:xfrm>
        </p:spPr>
        <p:txBody>
          <a:bodyPr>
            <a:normAutofit/>
          </a:bodyPr>
          <a:lstStyle/>
          <a:p>
            <a:r>
              <a:rPr lang="en-GB" sz="3400" dirty="0">
                <a:latin typeface="+mn-lt"/>
              </a:rPr>
              <a:t>Normal tissue toxicity in mice following whole abdominal irradiation</a:t>
            </a:r>
          </a:p>
        </p:txBody>
      </p:sp>
      <p:pic>
        <p:nvPicPr>
          <p:cNvPr id="5" name="Picture 4">
            <a:extLst>
              <a:ext uri="{FF2B5EF4-FFF2-40B4-BE49-F238E27FC236}">
                <a16:creationId xmlns:a16="http://schemas.microsoft.com/office/drawing/2014/main" id="{44A2FB28-6C8D-B641-B55E-003BB41CCD0A}"/>
              </a:ext>
            </a:extLst>
          </p:cNvPr>
          <p:cNvPicPr>
            <a:picLocks noChangeAspect="1"/>
          </p:cNvPicPr>
          <p:nvPr/>
        </p:nvPicPr>
        <p:blipFill>
          <a:blip r:embed="rId2"/>
          <a:stretch>
            <a:fillRect/>
          </a:stretch>
        </p:blipFill>
        <p:spPr>
          <a:xfrm>
            <a:off x="485091" y="497884"/>
            <a:ext cx="5104548" cy="3496266"/>
          </a:xfrm>
          <a:prstGeom prst="rect">
            <a:avLst/>
          </a:prstGeom>
        </p:spPr>
      </p:pic>
      <p:sp>
        <p:nvSpPr>
          <p:cNvPr id="6" name="Rectangle 5">
            <a:extLst>
              <a:ext uri="{FF2B5EF4-FFF2-40B4-BE49-F238E27FC236}">
                <a16:creationId xmlns:a16="http://schemas.microsoft.com/office/drawing/2014/main" id="{D38F5ECE-C844-4C8E-BC5F-1A4ACB829572}"/>
              </a:ext>
            </a:extLst>
          </p:cNvPr>
          <p:cNvSpPr/>
          <p:nvPr/>
        </p:nvSpPr>
        <p:spPr>
          <a:xfrm>
            <a:off x="6096000" y="1179294"/>
            <a:ext cx="6096000" cy="646331"/>
          </a:xfrm>
          <a:prstGeom prst="rect">
            <a:avLst/>
          </a:prstGeom>
        </p:spPr>
        <p:txBody>
          <a:bodyPr>
            <a:spAutoFit/>
          </a:bodyPr>
          <a:lstStyle/>
          <a:p>
            <a:pPr fontAlgn="base"/>
            <a:r>
              <a:rPr lang="en-GB" dirty="0">
                <a:solidFill>
                  <a:srgbClr val="000000"/>
                </a:solidFill>
                <a:latin typeface="Calibri" panose="020F0502020204030204" pitchFamily="34" charset="0"/>
              </a:rPr>
              <a:t>All graphs show mean with SEM. </a:t>
            </a:r>
            <a:r>
              <a:rPr lang="en-US" dirty="0">
                <a:solidFill>
                  <a:srgbClr val="000000"/>
                </a:solidFill>
                <a:latin typeface="Calibri" panose="020F0502020204030204" pitchFamily="34" charset="0"/>
              </a:rPr>
              <a:t>​</a:t>
            </a:r>
            <a:endParaRPr lang="en-US" dirty="0">
              <a:solidFill>
                <a:srgbClr val="000000"/>
              </a:solidFill>
              <a:latin typeface="Segoe UI" panose="020B0502040204020203" pitchFamily="34" charset="0"/>
            </a:endParaRPr>
          </a:p>
          <a:p>
            <a:pPr fontAlgn="base"/>
            <a:r>
              <a:rPr lang="en-GB" dirty="0">
                <a:solidFill>
                  <a:srgbClr val="000000"/>
                </a:solidFill>
                <a:latin typeface="Calibri" panose="020F0502020204030204" pitchFamily="34" charset="0"/>
              </a:rPr>
              <a:t>* p &lt; 0.05, ** p &lt; 0.01, analysed by t test (two tailed). </a:t>
            </a:r>
            <a:r>
              <a:rPr lang="en-US" dirty="0">
                <a:solidFill>
                  <a:srgbClr val="000000"/>
                </a:solidFill>
                <a:latin typeface="Calibri" panose="020F0502020204030204" pitchFamily="34" charset="0"/>
              </a:rPr>
              <a:t>​</a:t>
            </a:r>
            <a:endParaRPr lang="en-US" b="0" i="0" dirty="0">
              <a:solidFill>
                <a:srgbClr val="000000"/>
              </a:solidFill>
              <a:effectLst/>
              <a:latin typeface="Segoe UI" panose="020B0502040204020203" pitchFamily="34" charset="0"/>
            </a:endParaRPr>
          </a:p>
        </p:txBody>
      </p:sp>
      <p:pic>
        <p:nvPicPr>
          <p:cNvPr id="1029" name="Picture 5">
            <a:extLst>
              <a:ext uri="{FF2B5EF4-FFF2-40B4-BE49-F238E27FC236}">
                <a16:creationId xmlns:a16="http://schemas.microsoft.com/office/drawing/2014/main" id="{6E6614EC-BC02-4AC5-BEA5-9AD7CD3DE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1499" y="3927746"/>
            <a:ext cx="4000500" cy="27908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BA94C43-88FB-460E-B9F7-3B80A9578A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00542"/>
            <a:ext cx="3990975" cy="279082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A17341F1-5149-4B8D-8126-7E194FE5BAF6}"/>
              </a:ext>
            </a:extLst>
          </p:cNvPr>
          <p:cNvSpPr txBox="1">
            <a:spLocks/>
          </p:cNvSpPr>
          <p:nvPr/>
        </p:nvSpPr>
        <p:spPr>
          <a:xfrm>
            <a:off x="7738427" y="2348010"/>
            <a:ext cx="415472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solidFill>
                  <a:srgbClr val="0091CC"/>
                </a:solidFill>
              </a:rPr>
              <a:t>DMF = 1.1</a:t>
            </a:r>
            <a:endParaRPr lang="en-GB" sz="3600" b="1" dirty="0">
              <a:solidFill>
                <a:srgbClr val="0091CC"/>
              </a:solidFill>
            </a:endParaRPr>
          </a:p>
        </p:txBody>
      </p:sp>
      <p:pic>
        <p:nvPicPr>
          <p:cNvPr id="10" name="Picture 9">
            <a:extLst>
              <a:ext uri="{FF2B5EF4-FFF2-40B4-BE49-F238E27FC236}">
                <a16:creationId xmlns:a16="http://schemas.microsoft.com/office/drawing/2014/main" id="{3E67416C-E903-4702-952F-B57AF39FF6B7}"/>
              </a:ext>
            </a:extLst>
          </p:cNvPr>
          <p:cNvPicPr>
            <a:picLocks noChangeAspect="1"/>
          </p:cNvPicPr>
          <p:nvPr/>
        </p:nvPicPr>
        <p:blipFill rotWithShape="1">
          <a:blip r:embed="rId5"/>
          <a:srcRect l="62392" t="55337" r="21638" b="7688"/>
          <a:stretch/>
        </p:blipFill>
        <p:spPr>
          <a:xfrm>
            <a:off x="8121999" y="3469089"/>
            <a:ext cx="3584909" cy="3249481"/>
          </a:xfrm>
          <a:prstGeom prst="rect">
            <a:avLst/>
          </a:prstGeom>
        </p:spPr>
      </p:pic>
      <p:cxnSp>
        <p:nvCxnSpPr>
          <p:cNvPr id="4" name="Straight Connector 3">
            <a:extLst>
              <a:ext uri="{FF2B5EF4-FFF2-40B4-BE49-F238E27FC236}">
                <a16:creationId xmlns:a16="http://schemas.microsoft.com/office/drawing/2014/main" id="{8FAF88D7-E87A-42BD-BE9C-D831F635F7E7}"/>
              </a:ext>
            </a:extLst>
          </p:cNvPr>
          <p:cNvCxnSpPr/>
          <p:nvPr/>
        </p:nvCxnSpPr>
        <p:spPr>
          <a:xfrm>
            <a:off x="3274142" y="717755"/>
            <a:ext cx="0" cy="2851355"/>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2" name="Freeform: Shape 11">
            <a:extLst>
              <a:ext uri="{FF2B5EF4-FFF2-40B4-BE49-F238E27FC236}">
                <a16:creationId xmlns:a16="http://schemas.microsoft.com/office/drawing/2014/main" id="{400CE198-936D-42FF-9DF3-8AE78CCA38DD}"/>
              </a:ext>
            </a:extLst>
          </p:cNvPr>
          <p:cNvSpPr/>
          <p:nvPr/>
        </p:nvSpPr>
        <p:spPr>
          <a:xfrm>
            <a:off x="727589" y="4129550"/>
            <a:ext cx="2821858" cy="1514166"/>
          </a:xfrm>
          <a:custGeom>
            <a:avLst/>
            <a:gdLst>
              <a:gd name="connsiteX0" fmla="*/ 0 w 3028335"/>
              <a:gd name="connsiteY0" fmla="*/ 0 h 1484671"/>
              <a:gd name="connsiteX1" fmla="*/ 776748 w 3028335"/>
              <a:gd name="connsiteY1" fmla="*/ 1170038 h 1484671"/>
              <a:gd name="connsiteX2" fmla="*/ 3028335 w 3028335"/>
              <a:gd name="connsiteY2" fmla="*/ 1484671 h 1484671"/>
            </a:gdLst>
            <a:ahLst/>
            <a:cxnLst>
              <a:cxn ang="0">
                <a:pos x="connsiteX0" y="connsiteY0"/>
              </a:cxn>
              <a:cxn ang="0">
                <a:pos x="connsiteX1" y="connsiteY1"/>
              </a:cxn>
              <a:cxn ang="0">
                <a:pos x="connsiteX2" y="connsiteY2"/>
              </a:cxn>
            </a:cxnLst>
            <a:rect l="l" t="t" r="r" b="b"/>
            <a:pathLst>
              <a:path w="3028335" h="1484671">
                <a:moveTo>
                  <a:pt x="0" y="0"/>
                </a:moveTo>
                <a:cubicBezTo>
                  <a:pt x="136013" y="461296"/>
                  <a:pt x="272026" y="922593"/>
                  <a:pt x="776748" y="1170038"/>
                </a:cubicBezTo>
                <a:cubicBezTo>
                  <a:pt x="1281470" y="1417483"/>
                  <a:pt x="2154902" y="1451077"/>
                  <a:pt x="3028335" y="1484671"/>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reeform: Shape 15">
            <a:extLst>
              <a:ext uri="{FF2B5EF4-FFF2-40B4-BE49-F238E27FC236}">
                <a16:creationId xmlns:a16="http://schemas.microsoft.com/office/drawing/2014/main" id="{46D5B9E4-3AB1-4AD8-BB31-706E637B79C6}"/>
              </a:ext>
            </a:extLst>
          </p:cNvPr>
          <p:cNvSpPr/>
          <p:nvPr/>
        </p:nvSpPr>
        <p:spPr>
          <a:xfrm rot="293742">
            <a:off x="4865336" y="4293059"/>
            <a:ext cx="2849466" cy="1408617"/>
          </a:xfrm>
          <a:custGeom>
            <a:avLst/>
            <a:gdLst>
              <a:gd name="connsiteX0" fmla="*/ 0 w 3028335"/>
              <a:gd name="connsiteY0" fmla="*/ 0 h 1484671"/>
              <a:gd name="connsiteX1" fmla="*/ 776748 w 3028335"/>
              <a:gd name="connsiteY1" fmla="*/ 1170038 h 1484671"/>
              <a:gd name="connsiteX2" fmla="*/ 3028335 w 3028335"/>
              <a:gd name="connsiteY2" fmla="*/ 1484671 h 1484671"/>
            </a:gdLst>
            <a:ahLst/>
            <a:cxnLst>
              <a:cxn ang="0">
                <a:pos x="connsiteX0" y="connsiteY0"/>
              </a:cxn>
              <a:cxn ang="0">
                <a:pos x="connsiteX1" y="connsiteY1"/>
              </a:cxn>
              <a:cxn ang="0">
                <a:pos x="connsiteX2" y="connsiteY2"/>
              </a:cxn>
            </a:cxnLst>
            <a:rect l="l" t="t" r="r" b="b"/>
            <a:pathLst>
              <a:path w="3028335" h="1484671">
                <a:moveTo>
                  <a:pt x="0" y="0"/>
                </a:moveTo>
                <a:cubicBezTo>
                  <a:pt x="136013" y="461296"/>
                  <a:pt x="272026" y="922593"/>
                  <a:pt x="776748" y="1170038"/>
                </a:cubicBezTo>
                <a:cubicBezTo>
                  <a:pt x="1281470" y="1417483"/>
                  <a:pt x="2154902" y="1451077"/>
                  <a:pt x="3028335" y="1484671"/>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Freeform: Shape 16">
            <a:extLst>
              <a:ext uri="{FF2B5EF4-FFF2-40B4-BE49-F238E27FC236}">
                <a16:creationId xmlns:a16="http://schemas.microsoft.com/office/drawing/2014/main" id="{C07246E5-1E29-4E70-A6A8-14C9761C5BC9}"/>
              </a:ext>
            </a:extLst>
          </p:cNvPr>
          <p:cNvSpPr/>
          <p:nvPr/>
        </p:nvSpPr>
        <p:spPr>
          <a:xfrm rot="306232">
            <a:off x="8830031" y="4390340"/>
            <a:ext cx="2873856" cy="1183266"/>
          </a:xfrm>
          <a:custGeom>
            <a:avLst/>
            <a:gdLst>
              <a:gd name="connsiteX0" fmla="*/ 0 w 3028335"/>
              <a:gd name="connsiteY0" fmla="*/ 0 h 1484671"/>
              <a:gd name="connsiteX1" fmla="*/ 776748 w 3028335"/>
              <a:gd name="connsiteY1" fmla="*/ 1170038 h 1484671"/>
              <a:gd name="connsiteX2" fmla="*/ 3028335 w 3028335"/>
              <a:gd name="connsiteY2" fmla="*/ 1484671 h 1484671"/>
            </a:gdLst>
            <a:ahLst/>
            <a:cxnLst>
              <a:cxn ang="0">
                <a:pos x="connsiteX0" y="connsiteY0"/>
              </a:cxn>
              <a:cxn ang="0">
                <a:pos x="connsiteX1" y="connsiteY1"/>
              </a:cxn>
              <a:cxn ang="0">
                <a:pos x="connsiteX2" y="connsiteY2"/>
              </a:cxn>
            </a:cxnLst>
            <a:rect l="l" t="t" r="r" b="b"/>
            <a:pathLst>
              <a:path w="3028335" h="1484671">
                <a:moveTo>
                  <a:pt x="0" y="0"/>
                </a:moveTo>
                <a:cubicBezTo>
                  <a:pt x="136013" y="461296"/>
                  <a:pt x="272026" y="922593"/>
                  <a:pt x="776748" y="1170038"/>
                </a:cubicBezTo>
                <a:cubicBezTo>
                  <a:pt x="1281470" y="1417483"/>
                  <a:pt x="2154902" y="1451077"/>
                  <a:pt x="3028335" y="1484671"/>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DF7109FD-8D53-4646-8314-B042FEFA6A7B}"/>
              </a:ext>
            </a:extLst>
          </p:cNvPr>
          <p:cNvSpPr txBox="1"/>
          <p:nvPr/>
        </p:nvSpPr>
        <p:spPr>
          <a:xfrm>
            <a:off x="5594929" y="3727707"/>
            <a:ext cx="2497992" cy="1200329"/>
          </a:xfrm>
          <a:prstGeom prst="rect">
            <a:avLst/>
          </a:prstGeom>
          <a:noFill/>
        </p:spPr>
        <p:txBody>
          <a:bodyPr wrap="none" rtlCol="0">
            <a:spAutoFit/>
          </a:bodyPr>
          <a:lstStyle/>
          <a:p>
            <a:r>
              <a:rPr lang="en-GB" dirty="0"/>
              <a:t>Total dose constant</a:t>
            </a:r>
          </a:p>
          <a:p>
            <a:r>
              <a:rPr lang="en-GB" dirty="0"/>
              <a:t>2 pulses,</a:t>
            </a:r>
          </a:p>
          <a:p>
            <a:r>
              <a:rPr lang="en-GB" dirty="0"/>
              <a:t>Dose per pulse constant,</a:t>
            </a:r>
          </a:p>
          <a:p>
            <a:r>
              <a:rPr lang="en-GB" dirty="0"/>
              <a:t>Time between varied</a:t>
            </a:r>
          </a:p>
        </p:txBody>
      </p:sp>
      <p:sp>
        <p:nvSpPr>
          <p:cNvPr id="15" name="TextBox 14">
            <a:extLst>
              <a:ext uri="{FF2B5EF4-FFF2-40B4-BE49-F238E27FC236}">
                <a16:creationId xmlns:a16="http://schemas.microsoft.com/office/drawing/2014/main" id="{0A7898C6-3C26-4E84-ACE9-5A3E13C348E1}"/>
              </a:ext>
            </a:extLst>
          </p:cNvPr>
          <p:cNvSpPr txBox="1"/>
          <p:nvPr/>
        </p:nvSpPr>
        <p:spPr>
          <a:xfrm>
            <a:off x="1431721" y="4004706"/>
            <a:ext cx="2248250" cy="923330"/>
          </a:xfrm>
          <a:prstGeom prst="rect">
            <a:avLst/>
          </a:prstGeom>
          <a:noFill/>
        </p:spPr>
        <p:txBody>
          <a:bodyPr wrap="square" rtlCol="0">
            <a:spAutoFit/>
          </a:bodyPr>
          <a:lstStyle/>
          <a:p>
            <a:r>
              <a:rPr lang="en-GB" dirty="0"/>
              <a:t>Total dose constant,</a:t>
            </a:r>
          </a:p>
          <a:p>
            <a:r>
              <a:rPr lang="en-GB" dirty="0"/>
              <a:t>Pulse number varied time varies (100 Hz)</a:t>
            </a:r>
          </a:p>
        </p:txBody>
      </p:sp>
      <p:sp>
        <p:nvSpPr>
          <p:cNvPr id="8" name="TextBox 7">
            <a:extLst>
              <a:ext uri="{FF2B5EF4-FFF2-40B4-BE49-F238E27FC236}">
                <a16:creationId xmlns:a16="http://schemas.microsoft.com/office/drawing/2014/main" id="{42EEC608-4118-4131-91AD-D06CB93E04D1}"/>
              </a:ext>
            </a:extLst>
          </p:cNvPr>
          <p:cNvSpPr txBox="1"/>
          <p:nvPr/>
        </p:nvSpPr>
        <p:spPr>
          <a:xfrm>
            <a:off x="4915949" y="2348010"/>
            <a:ext cx="2764283" cy="400110"/>
          </a:xfrm>
          <a:prstGeom prst="rect">
            <a:avLst/>
          </a:prstGeom>
          <a:noFill/>
        </p:spPr>
        <p:txBody>
          <a:bodyPr wrap="none" rtlCol="0">
            <a:spAutoFit/>
          </a:bodyPr>
          <a:lstStyle/>
          <a:p>
            <a:r>
              <a:rPr lang="en-GB" sz="2000" dirty="0"/>
              <a:t>Quicker delivery = better</a:t>
            </a:r>
          </a:p>
        </p:txBody>
      </p:sp>
      <p:sp>
        <p:nvSpPr>
          <p:cNvPr id="11" name="Rectangle 10">
            <a:extLst>
              <a:ext uri="{FF2B5EF4-FFF2-40B4-BE49-F238E27FC236}">
                <a16:creationId xmlns:a16="http://schemas.microsoft.com/office/drawing/2014/main" id="{1B6437A4-7C55-46D3-BFEE-84EC3D863E7F}"/>
              </a:ext>
            </a:extLst>
          </p:cNvPr>
          <p:cNvSpPr/>
          <p:nvPr/>
        </p:nvSpPr>
        <p:spPr>
          <a:xfrm>
            <a:off x="9023882" y="2200664"/>
            <a:ext cx="3391945" cy="707886"/>
          </a:xfrm>
          <a:prstGeom prst="rect">
            <a:avLst/>
          </a:prstGeom>
        </p:spPr>
        <p:txBody>
          <a:bodyPr wrap="square">
            <a:spAutoFit/>
          </a:bodyPr>
          <a:lstStyle/>
          <a:p>
            <a:pPr lvl="2" algn="ctr"/>
            <a:r>
              <a:rPr lang="en-US" sz="2000" dirty="0"/>
              <a:t>Ruan </a:t>
            </a:r>
            <a:r>
              <a:rPr lang="en-US" sz="2000" i="1" dirty="0"/>
              <a:t>et al. </a:t>
            </a:r>
          </a:p>
          <a:p>
            <a:pPr lvl="2" algn="ctr"/>
            <a:r>
              <a:rPr lang="en-US" sz="2000" i="1" dirty="0"/>
              <a:t>IJROBP 2021</a:t>
            </a:r>
            <a:endParaRPr lang="en-US" sz="2000" dirty="0"/>
          </a:p>
        </p:txBody>
      </p:sp>
    </p:spTree>
    <p:extLst>
      <p:ext uri="{BB962C8B-B14F-4D97-AF65-F5344CB8AC3E}">
        <p14:creationId xmlns:p14="http://schemas.microsoft.com/office/powerpoint/2010/main" val="1714780996"/>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025701-9C1F-406F-A86D-504CF2918A41}"/>
              </a:ext>
            </a:extLst>
          </p:cNvPr>
          <p:cNvPicPr>
            <a:picLocks noChangeAspect="1"/>
          </p:cNvPicPr>
          <p:nvPr/>
        </p:nvPicPr>
        <p:blipFill>
          <a:blip r:embed="rId2"/>
          <a:stretch>
            <a:fillRect/>
          </a:stretch>
        </p:blipFill>
        <p:spPr>
          <a:xfrm>
            <a:off x="57694" y="5879749"/>
            <a:ext cx="1984509" cy="797196"/>
          </a:xfrm>
          <a:prstGeom prst="rect">
            <a:avLst/>
          </a:prstGeom>
        </p:spPr>
      </p:pic>
      <p:sp>
        <p:nvSpPr>
          <p:cNvPr id="7" name="Rectangle 41">
            <a:extLst>
              <a:ext uri="{FF2B5EF4-FFF2-40B4-BE49-F238E27FC236}">
                <a16:creationId xmlns:a16="http://schemas.microsoft.com/office/drawing/2014/main" id="{D1B2D874-75EF-423D-9A50-8ED52D31D489}"/>
              </a:ext>
            </a:extLst>
          </p:cNvPr>
          <p:cNvSpPr/>
          <p:nvPr/>
        </p:nvSpPr>
        <p:spPr>
          <a:xfrm>
            <a:off x="1529101" y="6058864"/>
            <a:ext cx="3406458" cy="707886"/>
          </a:xfrm>
          <a:prstGeom prst="rect">
            <a:avLst/>
          </a:prstGeom>
        </p:spPr>
        <p:txBody>
          <a:bodyPr wrap="square">
            <a:spAutoFit/>
          </a:bodyPr>
          <a:lstStyle/>
          <a:p>
            <a:pPr lvl="2" defTabSz="342892"/>
            <a:r>
              <a:rPr lang="en-US" sz="2000" dirty="0"/>
              <a:t>Diffenderfer </a:t>
            </a:r>
            <a:r>
              <a:rPr lang="en-US" sz="2000" i="1" dirty="0"/>
              <a:t>et al. </a:t>
            </a:r>
          </a:p>
          <a:p>
            <a:pPr lvl="2" defTabSz="342892"/>
            <a:r>
              <a:rPr lang="en-US" sz="2000" dirty="0"/>
              <a:t>IJROBP  2020</a:t>
            </a:r>
          </a:p>
        </p:txBody>
      </p:sp>
      <p:pic>
        <p:nvPicPr>
          <p:cNvPr id="9" name="Picture 8">
            <a:extLst>
              <a:ext uri="{FF2B5EF4-FFF2-40B4-BE49-F238E27FC236}">
                <a16:creationId xmlns:a16="http://schemas.microsoft.com/office/drawing/2014/main" id="{A31483CB-D46F-411A-97A1-BE6D052FC788}"/>
              </a:ext>
            </a:extLst>
          </p:cNvPr>
          <p:cNvPicPr>
            <a:picLocks noChangeAspect="1"/>
          </p:cNvPicPr>
          <p:nvPr/>
        </p:nvPicPr>
        <p:blipFill rotWithShape="1">
          <a:blip r:embed="rId3"/>
          <a:srcRect l="85027" t="49452" r="10585" b="34068"/>
          <a:stretch/>
        </p:blipFill>
        <p:spPr>
          <a:xfrm>
            <a:off x="1290929" y="757021"/>
            <a:ext cx="3524672" cy="5183063"/>
          </a:xfrm>
          <a:prstGeom prst="rect">
            <a:avLst/>
          </a:prstGeom>
        </p:spPr>
      </p:pic>
      <p:sp>
        <p:nvSpPr>
          <p:cNvPr id="10" name="TextBox 9">
            <a:extLst>
              <a:ext uri="{FF2B5EF4-FFF2-40B4-BE49-F238E27FC236}">
                <a16:creationId xmlns:a16="http://schemas.microsoft.com/office/drawing/2014/main" id="{13C5A1F5-AE73-4A99-B744-CAED18A859AB}"/>
              </a:ext>
            </a:extLst>
          </p:cNvPr>
          <p:cNvSpPr txBox="1"/>
          <p:nvPr/>
        </p:nvSpPr>
        <p:spPr>
          <a:xfrm>
            <a:off x="0" y="757021"/>
            <a:ext cx="3286389" cy="830997"/>
          </a:xfrm>
          <a:prstGeom prst="rect">
            <a:avLst/>
          </a:prstGeom>
          <a:noFill/>
        </p:spPr>
        <p:txBody>
          <a:bodyPr wrap="square" rtlCol="0">
            <a:spAutoFit/>
          </a:bodyPr>
          <a:lstStyle/>
          <a:p>
            <a:r>
              <a:rPr lang="en-GB" sz="2400" dirty="0"/>
              <a:t>FLASH (63-94 Gy/s) vs. Conv Proton Therapy</a:t>
            </a:r>
          </a:p>
        </p:txBody>
      </p:sp>
      <p:pic>
        <p:nvPicPr>
          <p:cNvPr id="11" name="Picture 10">
            <a:extLst>
              <a:ext uri="{FF2B5EF4-FFF2-40B4-BE49-F238E27FC236}">
                <a16:creationId xmlns:a16="http://schemas.microsoft.com/office/drawing/2014/main" id="{FCCA5CE8-38CB-43AE-9AC7-5807F74F1749}"/>
              </a:ext>
            </a:extLst>
          </p:cNvPr>
          <p:cNvPicPr>
            <a:picLocks noChangeAspect="1"/>
          </p:cNvPicPr>
          <p:nvPr/>
        </p:nvPicPr>
        <p:blipFill rotWithShape="1">
          <a:blip r:embed="rId4"/>
          <a:srcRect l="10127" t="16770" r="51984" b="16151"/>
          <a:stretch/>
        </p:blipFill>
        <p:spPr>
          <a:xfrm>
            <a:off x="6633029" y="799830"/>
            <a:ext cx="5501277" cy="5478518"/>
          </a:xfrm>
          <a:prstGeom prst="rect">
            <a:avLst/>
          </a:prstGeom>
        </p:spPr>
      </p:pic>
      <p:sp>
        <p:nvSpPr>
          <p:cNvPr id="12" name="Rectangle 41">
            <a:extLst>
              <a:ext uri="{FF2B5EF4-FFF2-40B4-BE49-F238E27FC236}">
                <a16:creationId xmlns:a16="http://schemas.microsoft.com/office/drawing/2014/main" id="{BA79943A-8AB8-4392-B6AD-535AE3015938}"/>
              </a:ext>
            </a:extLst>
          </p:cNvPr>
          <p:cNvSpPr/>
          <p:nvPr/>
        </p:nvSpPr>
        <p:spPr>
          <a:xfrm>
            <a:off x="7582212" y="6298201"/>
            <a:ext cx="4619390" cy="400110"/>
          </a:xfrm>
          <a:prstGeom prst="rect">
            <a:avLst/>
          </a:prstGeom>
        </p:spPr>
        <p:txBody>
          <a:bodyPr wrap="square">
            <a:spAutoFit/>
          </a:bodyPr>
          <a:lstStyle/>
          <a:p>
            <a:pPr lvl="2" defTabSz="342892"/>
            <a:r>
              <a:rPr lang="en-US" sz="2000" dirty="0"/>
              <a:t>Kim </a:t>
            </a:r>
            <a:r>
              <a:rPr lang="en-US" sz="2000" i="1" dirty="0"/>
              <a:t>et al.</a:t>
            </a:r>
            <a:r>
              <a:rPr lang="en-US" sz="2000" dirty="0"/>
              <a:t> IEEE 2022</a:t>
            </a:r>
          </a:p>
        </p:txBody>
      </p:sp>
      <p:sp>
        <p:nvSpPr>
          <p:cNvPr id="13" name="Title 1">
            <a:extLst>
              <a:ext uri="{FF2B5EF4-FFF2-40B4-BE49-F238E27FC236}">
                <a16:creationId xmlns:a16="http://schemas.microsoft.com/office/drawing/2014/main" id="{0E894CFB-0C12-4E0A-8D52-6493EC07C581}"/>
              </a:ext>
            </a:extLst>
          </p:cNvPr>
          <p:cNvSpPr txBox="1">
            <a:spLocks/>
          </p:cNvSpPr>
          <p:nvPr/>
        </p:nvSpPr>
        <p:spPr>
          <a:xfrm>
            <a:off x="0" y="-234410"/>
            <a:ext cx="12415827"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400" dirty="0">
                <a:latin typeface="+mn-lt"/>
              </a:rPr>
              <a:t>Normal tissue toxicity in mice following whole abdominal irradiation</a:t>
            </a:r>
          </a:p>
        </p:txBody>
      </p:sp>
    </p:spTree>
    <p:extLst>
      <p:ext uri="{BB962C8B-B14F-4D97-AF65-F5344CB8AC3E}">
        <p14:creationId xmlns:p14="http://schemas.microsoft.com/office/powerpoint/2010/main" val="2387352331"/>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06B296-44B1-4B28-94FB-9EC736131297}"/>
              </a:ext>
            </a:extLst>
          </p:cNvPr>
          <p:cNvSpPr txBox="1"/>
          <p:nvPr/>
        </p:nvSpPr>
        <p:spPr>
          <a:xfrm>
            <a:off x="4516945" y="3738606"/>
            <a:ext cx="3158109" cy="923330"/>
          </a:xfrm>
          <a:prstGeom prst="rect">
            <a:avLst/>
          </a:prstGeom>
          <a:noFill/>
        </p:spPr>
        <p:txBody>
          <a:bodyPr wrap="none" rtlCol="0">
            <a:spAutoFit/>
          </a:bodyPr>
          <a:lstStyle/>
          <a:p>
            <a:r>
              <a:rPr lang="en-GB" dirty="0"/>
              <a:t>Show slide of normal treatment</a:t>
            </a:r>
          </a:p>
          <a:p>
            <a:r>
              <a:rPr lang="en-GB" dirty="0" err="1"/>
              <a:t>Multileaf</a:t>
            </a:r>
            <a:r>
              <a:rPr lang="en-GB" dirty="0"/>
              <a:t> collimator</a:t>
            </a:r>
          </a:p>
          <a:p>
            <a:r>
              <a:rPr lang="en-GB" dirty="0"/>
              <a:t>IMRT</a:t>
            </a:r>
          </a:p>
        </p:txBody>
      </p:sp>
      <p:pic>
        <p:nvPicPr>
          <p:cNvPr id="4" name="Picture 3">
            <a:extLst>
              <a:ext uri="{FF2B5EF4-FFF2-40B4-BE49-F238E27FC236}">
                <a16:creationId xmlns:a16="http://schemas.microsoft.com/office/drawing/2014/main" id="{4F38C3EA-553B-4ED1-AE82-C32FF108B3E2}"/>
              </a:ext>
            </a:extLst>
          </p:cNvPr>
          <p:cNvPicPr>
            <a:picLocks noChangeAspect="1"/>
          </p:cNvPicPr>
          <p:nvPr/>
        </p:nvPicPr>
        <p:blipFill rotWithShape="1">
          <a:blip r:embed="rId2">
            <a:extLst>
              <a:ext uri="{28A0092B-C50C-407E-A947-70E740481C1C}">
                <a14:useLocalDpi xmlns:a14="http://schemas.microsoft.com/office/drawing/2010/main" val="0"/>
              </a:ext>
            </a:extLst>
          </a:blip>
          <a:srcRect l="5662" b="59798"/>
          <a:stretch/>
        </p:blipFill>
        <p:spPr>
          <a:xfrm>
            <a:off x="776557" y="1352593"/>
            <a:ext cx="8009985" cy="5256721"/>
          </a:xfrm>
          <a:prstGeom prst="rect">
            <a:avLst/>
          </a:prstGeom>
        </p:spPr>
      </p:pic>
      <p:sp>
        <p:nvSpPr>
          <p:cNvPr id="5" name="Rectangle 4">
            <a:extLst>
              <a:ext uri="{FF2B5EF4-FFF2-40B4-BE49-F238E27FC236}">
                <a16:creationId xmlns:a16="http://schemas.microsoft.com/office/drawing/2014/main" id="{274A98A4-AC80-4ADF-8525-42A3BD040E45}"/>
              </a:ext>
            </a:extLst>
          </p:cNvPr>
          <p:cNvSpPr/>
          <p:nvPr/>
        </p:nvSpPr>
        <p:spPr>
          <a:xfrm>
            <a:off x="157163" y="505174"/>
            <a:ext cx="12034837" cy="1200329"/>
          </a:xfrm>
          <a:prstGeom prst="rect">
            <a:avLst/>
          </a:prstGeom>
        </p:spPr>
        <p:txBody>
          <a:bodyPr wrap="square">
            <a:spAutoFit/>
          </a:bodyPr>
          <a:lstStyle/>
          <a:p>
            <a:r>
              <a:rPr lang="en-GB" sz="3600" dirty="0" err="1"/>
              <a:t>Multileaf</a:t>
            </a:r>
            <a:r>
              <a:rPr lang="en-GB" sz="3600" dirty="0"/>
              <a:t> collimator and Intensity Modulated Radiotherapy (IMRT)</a:t>
            </a:r>
          </a:p>
        </p:txBody>
      </p:sp>
      <p:sp>
        <p:nvSpPr>
          <p:cNvPr id="9" name="Rectangle 8">
            <a:extLst>
              <a:ext uri="{FF2B5EF4-FFF2-40B4-BE49-F238E27FC236}">
                <a16:creationId xmlns:a16="http://schemas.microsoft.com/office/drawing/2014/main" id="{951A128C-5297-4D1F-A63F-637E147A1DEF}"/>
              </a:ext>
            </a:extLst>
          </p:cNvPr>
          <p:cNvSpPr/>
          <p:nvPr/>
        </p:nvSpPr>
        <p:spPr>
          <a:xfrm>
            <a:off x="9405936" y="5644940"/>
            <a:ext cx="2455609" cy="707886"/>
          </a:xfrm>
          <a:prstGeom prst="rect">
            <a:avLst/>
          </a:prstGeom>
        </p:spPr>
        <p:txBody>
          <a:bodyPr wrap="none">
            <a:spAutoFit/>
          </a:bodyPr>
          <a:lstStyle/>
          <a:p>
            <a:r>
              <a:rPr lang="en-GB" sz="2000" dirty="0"/>
              <a:t>Bedford </a:t>
            </a:r>
            <a:r>
              <a:rPr lang="en-GB" sz="2000" i="1" dirty="0"/>
              <a:t>et al. </a:t>
            </a:r>
          </a:p>
          <a:p>
            <a:r>
              <a:rPr lang="en-GB" sz="2000" dirty="0" err="1"/>
              <a:t>Radiother</a:t>
            </a:r>
            <a:r>
              <a:rPr lang="en-GB" sz="2000" dirty="0"/>
              <a:t> Oncol 2016</a:t>
            </a:r>
          </a:p>
        </p:txBody>
      </p:sp>
    </p:spTree>
    <p:extLst>
      <p:ext uri="{BB962C8B-B14F-4D97-AF65-F5344CB8AC3E}">
        <p14:creationId xmlns:p14="http://schemas.microsoft.com/office/powerpoint/2010/main" val="4113120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5749099D-85CD-4C9D-ACDD-660C5F727942}"/>
              </a:ext>
            </a:extLst>
          </p:cNvPr>
          <p:cNvSpPr/>
          <p:nvPr/>
        </p:nvSpPr>
        <p:spPr>
          <a:xfrm>
            <a:off x="835090" y="6580078"/>
            <a:ext cx="8749875" cy="387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C210166C-47EC-4D50-B019-8F583BA9271E}"/>
              </a:ext>
            </a:extLst>
          </p:cNvPr>
          <p:cNvGrpSpPr>
            <a:grpSpLocks noChangeAspect="1"/>
          </p:cNvGrpSpPr>
          <p:nvPr/>
        </p:nvGrpSpPr>
        <p:grpSpPr>
          <a:xfrm>
            <a:off x="-172091" y="563552"/>
            <a:ext cx="12494669" cy="6404496"/>
            <a:chOff x="815590" y="1073175"/>
            <a:chExt cx="10834228" cy="5553390"/>
          </a:xfrm>
        </p:grpSpPr>
        <p:sp>
          <p:nvSpPr>
            <p:cNvPr id="5" name="Rektangel 4">
              <a:extLst>
                <a:ext uri="{FF2B5EF4-FFF2-40B4-BE49-F238E27FC236}">
                  <a16:creationId xmlns:a16="http://schemas.microsoft.com/office/drawing/2014/main" id="{9FC6CC64-839E-41EA-BA95-4B30F8168355}"/>
                </a:ext>
              </a:extLst>
            </p:cNvPr>
            <p:cNvSpPr/>
            <p:nvPr/>
          </p:nvSpPr>
          <p:spPr>
            <a:xfrm>
              <a:off x="8064761" y="2247900"/>
              <a:ext cx="1686185"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Bildobjekt 7">
              <a:extLst>
                <a:ext uri="{FF2B5EF4-FFF2-40B4-BE49-F238E27FC236}">
                  <a16:creationId xmlns:a16="http://schemas.microsoft.com/office/drawing/2014/main" id="{5E98D2E2-FAE9-4637-90FB-C4F2295D3C7F}"/>
                </a:ext>
              </a:extLst>
            </p:cNvPr>
            <p:cNvPicPr>
              <a:picLocks noChangeAspect="1"/>
            </p:cNvPicPr>
            <p:nvPr/>
          </p:nvPicPr>
          <p:blipFill rotWithShape="1">
            <a:blip r:embed="rId3">
              <a:extLst>
                <a:ext uri="{28A0092B-C50C-407E-A947-70E740481C1C}">
                  <a14:useLocalDpi xmlns:a14="http://schemas.microsoft.com/office/drawing/2010/main" val="0"/>
                </a:ext>
              </a:extLst>
            </a:blip>
            <a:srcRect l="83622" t="36606" r="2747" b="29340"/>
            <a:stretch/>
          </p:blipFill>
          <p:spPr>
            <a:xfrm>
              <a:off x="9963632" y="2849108"/>
              <a:ext cx="1686186" cy="2476501"/>
            </a:xfrm>
            <a:prstGeom prst="rect">
              <a:avLst/>
            </a:prstGeom>
          </p:spPr>
        </p:pic>
        <p:pic>
          <p:nvPicPr>
            <p:cNvPr id="11" name="Bildobjekt 10">
              <a:extLst>
                <a:ext uri="{FF2B5EF4-FFF2-40B4-BE49-F238E27FC236}">
                  <a16:creationId xmlns:a16="http://schemas.microsoft.com/office/drawing/2014/main" id="{AB1D5A11-48B9-4EE8-B219-2216FF03EDA2}"/>
                </a:ext>
              </a:extLst>
            </p:cNvPr>
            <p:cNvPicPr>
              <a:picLocks noChangeAspect="1"/>
            </p:cNvPicPr>
            <p:nvPr/>
          </p:nvPicPr>
          <p:blipFill rotWithShape="1">
            <a:blip r:embed="rId3">
              <a:extLst>
                <a:ext uri="{28A0092B-C50C-407E-A947-70E740481C1C}">
                  <a14:useLocalDpi xmlns:a14="http://schemas.microsoft.com/office/drawing/2010/main" val="0"/>
                </a:ext>
              </a:extLst>
            </a:blip>
            <a:srcRect l="61565" t="8019" r="20582" b="60896"/>
            <a:stretch/>
          </p:blipFill>
          <p:spPr>
            <a:xfrm>
              <a:off x="1049736" y="4050023"/>
              <a:ext cx="2493842" cy="2551172"/>
            </a:xfrm>
            <a:prstGeom prst="rect">
              <a:avLst/>
            </a:prstGeom>
          </p:spPr>
        </p:pic>
        <p:pic>
          <p:nvPicPr>
            <p:cNvPr id="12" name="Bildobjekt 11">
              <a:extLst>
                <a:ext uri="{FF2B5EF4-FFF2-40B4-BE49-F238E27FC236}">
                  <a16:creationId xmlns:a16="http://schemas.microsoft.com/office/drawing/2014/main" id="{AC8C1560-4960-4D32-966E-0EEAB4ACAEF7}"/>
                </a:ext>
              </a:extLst>
            </p:cNvPr>
            <p:cNvPicPr>
              <a:picLocks noChangeAspect="1"/>
            </p:cNvPicPr>
            <p:nvPr/>
          </p:nvPicPr>
          <p:blipFill rotWithShape="1">
            <a:blip r:embed="rId3">
              <a:extLst>
                <a:ext uri="{28A0092B-C50C-407E-A947-70E740481C1C}">
                  <a14:useLocalDpi xmlns:a14="http://schemas.microsoft.com/office/drawing/2010/main" val="0"/>
                </a:ext>
              </a:extLst>
            </a:blip>
            <a:srcRect l="61671" t="38736" r="20403" b="29602"/>
            <a:stretch/>
          </p:blipFill>
          <p:spPr>
            <a:xfrm>
              <a:off x="3968195" y="4003451"/>
              <a:ext cx="2527596" cy="2623114"/>
            </a:xfrm>
            <a:prstGeom prst="rect">
              <a:avLst/>
            </a:prstGeom>
          </p:spPr>
        </p:pic>
        <p:pic>
          <p:nvPicPr>
            <p:cNvPr id="13" name="Bildobjekt 12">
              <a:extLst>
                <a:ext uri="{FF2B5EF4-FFF2-40B4-BE49-F238E27FC236}">
                  <a16:creationId xmlns:a16="http://schemas.microsoft.com/office/drawing/2014/main" id="{92767720-D1E6-4252-AAB1-51973D8090F0}"/>
                </a:ext>
              </a:extLst>
            </p:cNvPr>
            <p:cNvPicPr>
              <a:picLocks noChangeAspect="1"/>
            </p:cNvPicPr>
            <p:nvPr/>
          </p:nvPicPr>
          <p:blipFill rotWithShape="1">
            <a:blip r:embed="rId3">
              <a:extLst>
                <a:ext uri="{28A0092B-C50C-407E-A947-70E740481C1C}">
                  <a14:useLocalDpi xmlns:a14="http://schemas.microsoft.com/office/drawing/2010/main" val="0"/>
                </a:ext>
              </a:extLst>
            </a:blip>
            <a:srcRect l="62097" t="69472" r="20255" b="-294"/>
            <a:stretch/>
          </p:blipFill>
          <p:spPr>
            <a:xfrm>
              <a:off x="6980372" y="4003451"/>
              <a:ext cx="2444667" cy="2508569"/>
            </a:xfrm>
            <a:prstGeom prst="rect">
              <a:avLst/>
            </a:prstGeom>
          </p:spPr>
        </p:pic>
        <p:sp>
          <p:nvSpPr>
            <p:cNvPr id="2" name="Rektangel 1">
              <a:extLst>
                <a:ext uri="{FF2B5EF4-FFF2-40B4-BE49-F238E27FC236}">
                  <a16:creationId xmlns:a16="http://schemas.microsoft.com/office/drawing/2014/main" id="{DE71C71A-251C-413C-B036-CB37A98905AF}"/>
                </a:ext>
              </a:extLst>
            </p:cNvPr>
            <p:cNvSpPr/>
            <p:nvPr/>
          </p:nvSpPr>
          <p:spPr>
            <a:xfrm>
              <a:off x="902125" y="3774479"/>
              <a:ext cx="8749875" cy="549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Bildobjekt 3">
              <a:extLst>
                <a:ext uri="{FF2B5EF4-FFF2-40B4-BE49-F238E27FC236}">
                  <a16:creationId xmlns:a16="http://schemas.microsoft.com/office/drawing/2014/main" id="{5966C8B6-E193-4B23-B11A-BC4E1D4436E1}"/>
                </a:ext>
              </a:extLst>
            </p:cNvPr>
            <p:cNvPicPr>
              <a:picLocks noChangeAspect="1"/>
            </p:cNvPicPr>
            <p:nvPr/>
          </p:nvPicPr>
          <p:blipFill rotWithShape="1">
            <a:blip r:embed="rId3">
              <a:extLst>
                <a:ext uri="{28A0092B-C50C-407E-A947-70E740481C1C}">
                  <a14:useLocalDpi xmlns:a14="http://schemas.microsoft.com/office/drawing/2010/main" val="0"/>
                </a:ext>
              </a:extLst>
            </a:blip>
            <a:srcRect l="43977" t="8219" r="38424" b="61314"/>
            <a:stretch/>
          </p:blipFill>
          <p:spPr>
            <a:xfrm>
              <a:off x="1112466" y="1778892"/>
              <a:ext cx="2444666" cy="2486602"/>
            </a:xfrm>
            <a:prstGeom prst="rect">
              <a:avLst/>
            </a:prstGeom>
          </p:spPr>
        </p:pic>
        <p:pic>
          <p:nvPicPr>
            <p:cNvPr id="9" name="Bildobjekt 8">
              <a:extLst>
                <a:ext uri="{FF2B5EF4-FFF2-40B4-BE49-F238E27FC236}">
                  <a16:creationId xmlns:a16="http://schemas.microsoft.com/office/drawing/2014/main" id="{501AEEE1-1834-47D4-9B56-70312774B061}"/>
                </a:ext>
              </a:extLst>
            </p:cNvPr>
            <p:cNvPicPr>
              <a:picLocks noChangeAspect="1"/>
            </p:cNvPicPr>
            <p:nvPr/>
          </p:nvPicPr>
          <p:blipFill rotWithShape="1">
            <a:blip r:embed="rId3">
              <a:extLst>
                <a:ext uri="{28A0092B-C50C-407E-A947-70E740481C1C}">
                  <a14:useLocalDpi xmlns:a14="http://schemas.microsoft.com/office/drawing/2010/main" val="0"/>
                </a:ext>
              </a:extLst>
            </a:blip>
            <a:srcRect l="43403" t="38704" r="38743" b="30211"/>
            <a:stretch/>
          </p:blipFill>
          <p:spPr>
            <a:xfrm>
              <a:off x="3926002" y="1733759"/>
              <a:ext cx="2529052" cy="2587192"/>
            </a:xfrm>
            <a:prstGeom prst="rect">
              <a:avLst/>
            </a:prstGeom>
          </p:spPr>
        </p:pic>
        <p:pic>
          <p:nvPicPr>
            <p:cNvPr id="10" name="Bildobjekt 9">
              <a:extLst>
                <a:ext uri="{FF2B5EF4-FFF2-40B4-BE49-F238E27FC236}">
                  <a16:creationId xmlns:a16="http://schemas.microsoft.com/office/drawing/2014/main" id="{FFD1EFEB-5CC9-42E4-A1A3-508493BC5C29}"/>
                </a:ext>
              </a:extLst>
            </p:cNvPr>
            <p:cNvPicPr>
              <a:picLocks noChangeAspect="1"/>
            </p:cNvPicPr>
            <p:nvPr/>
          </p:nvPicPr>
          <p:blipFill rotWithShape="1">
            <a:blip r:embed="rId3">
              <a:extLst>
                <a:ext uri="{28A0092B-C50C-407E-A947-70E740481C1C}">
                  <a14:useLocalDpi xmlns:a14="http://schemas.microsoft.com/office/drawing/2010/main" val="0"/>
                </a:ext>
              </a:extLst>
            </a:blip>
            <a:srcRect l="43362" t="69591" r="38713"/>
            <a:stretch/>
          </p:blipFill>
          <p:spPr>
            <a:xfrm>
              <a:off x="6895987" y="1743784"/>
              <a:ext cx="2529052" cy="2520679"/>
            </a:xfrm>
            <a:prstGeom prst="rect">
              <a:avLst/>
            </a:prstGeom>
          </p:spPr>
        </p:pic>
        <p:sp>
          <p:nvSpPr>
            <p:cNvPr id="17" name="Rektangel 16">
              <a:extLst>
                <a:ext uri="{FF2B5EF4-FFF2-40B4-BE49-F238E27FC236}">
                  <a16:creationId xmlns:a16="http://schemas.microsoft.com/office/drawing/2014/main" id="{9B8AC882-60B3-4B0C-AE51-99232AEDE208}"/>
                </a:ext>
              </a:extLst>
            </p:cNvPr>
            <p:cNvSpPr/>
            <p:nvPr/>
          </p:nvSpPr>
          <p:spPr>
            <a:xfrm>
              <a:off x="815590" y="1722115"/>
              <a:ext cx="8749875" cy="387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Bildobjekt 5">
              <a:extLst>
                <a:ext uri="{FF2B5EF4-FFF2-40B4-BE49-F238E27FC236}">
                  <a16:creationId xmlns:a16="http://schemas.microsoft.com/office/drawing/2014/main" id="{69999D3C-8EC4-4061-8ED1-98DD558201B7}"/>
                </a:ext>
              </a:extLst>
            </p:cNvPr>
            <p:cNvPicPr>
              <a:picLocks noChangeAspect="1"/>
            </p:cNvPicPr>
            <p:nvPr/>
          </p:nvPicPr>
          <p:blipFill rotWithShape="1">
            <a:blip r:embed="rId3">
              <a:extLst>
                <a:ext uri="{28A0092B-C50C-407E-A947-70E740481C1C}">
                  <a14:useLocalDpi xmlns:a14="http://schemas.microsoft.com/office/drawing/2010/main" val="0"/>
                </a:ext>
              </a:extLst>
            </a:blip>
            <a:srcRect t="18830" r="79272" b="67681"/>
            <a:stretch/>
          </p:blipFill>
          <p:spPr>
            <a:xfrm>
              <a:off x="1378436" y="1441301"/>
              <a:ext cx="1686186" cy="644699"/>
            </a:xfrm>
            <a:prstGeom prst="rect">
              <a:avLst/>
            </a:prstGeom>
          </p:spPr>
        </p:pic>
        <p:pic>
          <p:nvPicPr>
            <p:cNvPr id="15" name="Bildobjekt 14">
              <a:extLst>
                <a:ext uri="{FF2B5EF4-FFF2-40B4-BE49-F238E27FC236}">
                  <a16:creationId xmlns:a16="http://schemas.microsoft.com/office/drawing/2014/main" id="{FBC82678-F18A-40CE-89C3-A5E5A44AE305}"/>
                </a:ext>
              </a:extLst>
            </p:cNvPr>
            <p:cNvPicPr>
              <a:picLocks noChangeAspect="1"/>
            </p:cNvPicPr>
            <p:nvPr/>
          </p:nvPicPr>
          <p:blipFill rotWithShape="1">
            <a:blip r:embed="rId3">
              <a:extLst>
                <a:ext uri="{28A0092B-C50C-407E-A947-70E740481C1C}">
                  <a14:useLocalDpi xmlns:a14="http://schemas.microsoft.com/office/drawing/2010/main" val="0"/>
                </a:ext>
              </a:extLst>
            </a:blip>
            <a:srcRect t="44640" r="79272" b="39417"/>
            <a:stretch/>
          </p:blipFill>
          <p:spPr>
            <a:xfrm>
              <a:off x="4366935" y="1278067"/>
              <a:ext cx="1686186" cy="762001"/>
            </a:xfrm>
            <a:prstGeom prst="rect">
              <a:avLst/>
            </a:prstGeom>
          </p:spPr>
        </p:pic>
        <p:pic>
          <p:nvPicPr>
            <p:cNvPr id="16" name="Bildobjekt 15">
              <a:extLst>
                <a:ext uri="{FF2B5EF4-FFF2-40B4-BE49-F238E27FC236}">
                  <a16:creationId xmlns:a16="http://schemas.microsoft.com/office/drawing/2014/main" id="{1676FDA6-B8F9-43A1-AB39-C38E33E584E9}"/>
                </a:ext>
              </a:extLst>
            </p:cNvPr>
            <p:cNvPicPr>
              <a:picLocks noChangeAspect="1"/>
            </p:cNvPicPr>
            <p:nvPr/>
          </p:nvPicPr>
          <p:blipFill rotWithShape="1">
            <a:blip r:embed="rId3">
              <a:extLst>
                <a:ext uri="{28A0092B-C50C-407E-A947-70E740481C1C}">
                  <a14:useLocalDpi xmlns:a14="http://schemas.microsoft.com/office/drawing/2010/main" val="0"/>
                </a:ext>
              </a:extLst>
            </a:blip>
            <a:srcRect t="71083" r="79272" b="6996"/>
            <a:stretch/>
          </p:blipFill>
          <p:spPr>
            <a:xfrm>
              <a:off x="7304807" y="1073175"/>
              <a:ext cx="1686186" cy="1047751"/>
            </a:xfrm>
            <a:prstGeom prst="rect">
              <a:avLst/>
            </a:prstGeom>
          </p:spPr>
        </p:pic>
        <p:sp>
          <p:nvSpPr>
            <p:cNvPr id="19" name="Rectangle 18">
              <a:extLst>
                <a:ext uri="{FF2B5EF4-FFF2-40B4-BE49-F238E27FC236}">
                  <a16:creationId xmlns:a16="http://schemas.microsoft.com/office/drawing/2014/main" id="{E0D64A08-5A55-4E96-B899-73AAF94A0A9A}"/>
                </a:ext>
              </a:extLst>
            </p:cNvPr>
            <p:cNvSpPr/>
            <p:nvPr/>
          </p:nvSpPr>
          <p:spPr>
            <a:xfrm>
              <a:off x="8680949" y="5592035"/>
              <a:ext cx="2968869" cy="613814"/>
            </a:xfrm>
            <a:prstGeom prst="rect">
              <a:avLst/>
            </a:prstGeom>
          </p:spPr>
          <p:txBody>
            <a:bodyPr wrap="square">
              <a:spAutoFit/>
            </a:bodyPr>
            <a:lstStyle/>
            <a:p>
              <a:pPr lvl="2" defTabSz="457200" eaLnBrk="1" fontAlgn="auto" hangingPunct="1">
                <a:spcBef>
                  <a:spcPts val="0"/>
                </a:spcBef>
                <a:spcAft>
                  <a:spcPts val="0"/>
                </a:spcAft>
                <a:defRPr/>
              </a:pPr>
              <a:r>
                <a:rPr lang="en-US" sz="2000" dirty="0"/>
                <a:t>Konradsson </a:t>
              </a:r>
              <a:r>
                <a:rPr lang="en-US" sz="2000" i="1" dirty="0"/>
                <a:t>et al. </a:t>
              </a:r>
            </a:p>
            <a:p>
              <a:pPr lvl="2" defTabSz="457200" eaLnBrk="1" fontAlgn="auto" hangingPunct="1">
                <a:spcBef>
                  <a:spcPts val="0"/>
                </a:spcBef>
                <a:spcAft>
                  <a:spcPts val="0"/>
                </a:spcAft>
                <a:defRPr/>
              </a:pPr>
              <a:r>
                <a:rPr lang="en-US" sz="2000" i="1" dirty="0"/>
                <a:t>FRPT 2022</a:t>
              </a:r>
              <a:endParaRPr lang="en-US" sz="2000" dirty="0"/>
            </a:p>
          </p:txBody>
        </p:sp>
      </p:grpSp>
      <p:sp>
        <p:nvSpPr>
          <p:cNvPr id="21" name="Rubrik 1">
            <a:extLst>
              <a:ext uri="{FF2B5EF4-FFF2-40B4-BE49-F238E27FC236}">
                <a16:creationId xmlns:a16="http://schemas.microsoft.com/office/drawing/2014/main" id="{F7E67033-F588-45EA-890E-6E00596E2FBE}"/>
              </a:ext>
            </a:extLst>
          </p:cNvPr>
          <p:cNvSpPr txBox="1">
            <a:spLocks/>
          </p:cNvSpPr>
          <p:nvPr/>
        </p:nvSpPr>
        <p:spPr>
          <a:xfrm>
            <a:off x="750830" y="150461"/>
            <a:ext cx="11158272" cy="1800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600" dirty="0">
                <a:latin typeface="+mn-lt"/>
              </a:rPr>
              <a:t>CT-based individualised 3D bolus and intensity modulation</a:t>
            </a:r>
          </a:p>
        </p:txBody>
      </p:sp>
    </p:spTree>
    <p:extLst>
      <p:ext uri="{BB962C8B-B14F-4D97-AF65-F5344CB8AC3E}">
        <p14:creationId xmlns:p14="http://schemas.microsoft.com/office/powerpoint/2010/main" val="3938706219"/>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C7B4-19C5-4B09-860B-1C476EAD6908}"/>
              </a:ext>
            </a:extLst>
          </p:cNvPr>
          <p:cNvSpPr>
            <a:spLocks noGrp="1"/>
          </p:cNvSpPr>
          <p:nvPr>
            <p:ph type="title"/>
          </p:nvPr>
        </p:nvSpPr>
        <p:spPr>
          <a:xfrm>
            <a:off x="635000" y="271531"/>
            <a:ext cx="10515600" cy="2352537"/>
          </a:xfrm>
        </p:spPr>
        <p:txBody>
          <a:bodyPr>
            <a:normAutofit/>
          </a:bodyPr>
          <a:lstStyle/>
          <a:p>
            <a:pPr algn="ctr"/>
            <a:r>
              <a:rPr lang="sv-SE" sz="8000" dirty="0"/>
              <a:t>Fractionation?</a:t>
            </a:r>
            <a:endParaRPr lang="en-GB" sz="8000" dirty="0"/>
          </a:p>
        </p:txBody>
      </p:sp>
      <p:sp>
        <p:nvSpPr>
          <p:cNvPr id="3" name="Rectangle 2">
            <a:extLst>
              <a:ext uri="{FF2B5EF4-FFF2-40B4-BE49-F238E27FC236}">
                <a16:creationId xmlns:a16="http://schemas.microsoft.com/office/drawing/2014/main" id="{17CCF147-C024-4A21-BD25-676F302E060C}"/>
              </a:ext>
            </a:extLst>
          </p:cNvPr>
          <p:cNvSpPr/>
          <p:nvPr/>
        </p:nvSpPr>
        <p:spPr>
          <a:xfrm>
            <a:off x="918633" y="1692822"/>
            <a:ext cx="9948333" cy="4893647"/>
          </a:xfrm>
          <a:prstGeom prst="rect">
            <a:avLst/>
          </a:prstGeom>
        </p:spPr>
        <p:txBody>
          <a:bodyPr wrap="square">
            <a:spAutoFit/>
          </a:bodyPr>
          <a:lstStyle/>
          <a:p>
            <a:r>
              <a:rPr lang="en-GB" sz="2400" dirty="0"/>
              <a:t>Redistribution</a:t>
            </a:r>
          </a:p>
          <a:p>
            <a:pPr marL="342900" indent="-342900">
              <a:buFont typeface="Arial" panose="020B0604020202020204" pitchFamily="34" charset="0"/>
              <a:buChar char="•"/>
            </a:pPr>
            <a:r>
              <a:rPr lang="en-GB" sz="2400" dirty="0"/>
              <a:t>Cells are most sensitive to radiation in the cell division phase (M and late G2) </a:t>
            </a:r>
          </a:p>
          <a:p>
            <a:r>
              <a:rPr lang="en-GB" sz="2400" dirty="0"/>
              <a:t>Re-oxygenation</a:t>
            </a:r>
          </a:p>
          <a:p>
            <a:pPr marL="342900" indent="-342900">
              <a:buFont typeface="Arial" panose="020B0604020202020204" pitchFamily="34" charset="0"/>
              <a:buChar char="•"/>
            </a:pPr>
            <a:r>
              <a:rPr lang="en-GB" sz="2400" dirty="0"/>
              <a:t>Hypoxic tumour cells are less susceptible to the indirect effects of radiation. Fractionation allows time for relatively hypoxic cells to improve their oxygen supply. </a:t>
            </a:r>
          </a:p>
          <a:p>
            <a:r>
              <a:rPr lang="en-GB" sz="2400" dirty="0"/>
              <a:t>Repair</a:t>
            </a:r>
          </a:p>
          <a:p>
            <a:pPr marL="342900" indent="-342900">
              <a:buFont typeface="Arial" panose="020B0604020202020204" pitchFamily="34" charset="0"/>
              <a:buChar char="•"/>
            </a:pPr>
            <a:r>
              <a:rPr lang="en-GB" sz="2400" dirty="0"/>
              <a:t>Healthy cells have a greater ability to repair DNA damage than malignant cells. </a:t>
            </a:r>
          </a:p>
          <a:p>
            <a:pPr marL="342900" indent="-342900">
              <a:buFont typeface="Arial" panose="020B0604020202020204" pitchFamily="34" charset="0"/>
              <a:buChar char="•"/>
            </a:pPr>
            <a:r>
              <a:rPr lang="en-GB" sz="2400" dirty="0"/>
              <a:t>Healthy cells an opportunity to repair sublethal damage </a:t>
            </a:r>
          </a:p>
          <a:p>
            <a:pPr marL="342900" indent="-342900">
              <a:buFont typeface="Arial" panose="020B0604020202020204" pitchFamily="34" charset="0"/>
              <a:buChar char="•"/>
            </a:pPr>
            <a:r>
              <a:rPr lang="en-GB" sz="2400" dirty="0"/>
              <a:t>malignant with impaired DNA repair pathways are less able to recover from radiation damage to their DNA.</a:t>
            </a:r>
          </a:p>
        </p:txBody>
      </p:sp>
    </p:spTree>
    <p:extLst>
      <p:ext uri="{BB962C8B-B14F-4D97-AF65-F5344CB8AC3E}">
        <p14:creationId xmlns:p14="http://schemas.microsoft.com/office/powerpoint/2010/main" val="1714964045"/>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4" name="Content Placeholder 2">
            <a:extLst>
              <a:ext uri="{FF2B5EF4-FFF2-40B4-BE49-F238E27FC236}">
                <a16:creationId xmlns:a16="http://schemas.microsoft.com/office/drawing/2014/main" id="{49CC1923-9E71-4EEB-A0B8-542E00925067}"/>
              </a:ext>
            </a:extLst>
          </p:cNvPr>
          <p:cNvSpPr>
            <a:spLocks noGrp="1"/>
          </p:cNvSpPr>
          <p:nvPr>
            <p:ph idx="1"/>
          </p:nvPr>
        </p:nvSpPr>
        <p:spPr>
          <a:xfrm>
            <a:off x="728663" y="1468438"/>
            <a:ext cx="10688637" cy="3990975"/>
          </a:xfrm>
        </p:spPr>
        <p:txBody>
          <a:bodyPr lIns="90000" tIns="46800"/>
          <a:lstStyle/>
          <a:p>
            <a:pPr eaLnBrk="1" hangingPunct="1">
              <a:buFont typeface="Arial" panose="020B0604020202020204" pitchFamily="34" charset="0"/>
              <a:buNone/>
            </a:pPr>
            <a:endParaRPr lang="en-US" altLang="es-ES" sz="2000" i="1" dirty="0">
              <a:ea typeface="ヒラギノ角ゴ Pro W3" pitchFamily="-127" charset="-128"/>
            </a:endParaRPr>
          </a:p>
          <a:p>
            <a:pPr lvl="2" eaLnBrk="1" hangingPunct="1">
              <a:buFont typeface="Arial" panose="020B0604020202020204" pitchFamily="34" charset="0"/>
              <a:buNone/>
            </a:pPr>
            <a:endParaRPr lang="en-US" altLang="es-ES" i="1" dirty="0">
              <a:ea typeface="ヒラギノ角ゴ Pro W3" pitchFamily="-127" charset="-128"/>
            </a:endParaRPr>
          </a:p>
        </p:txBody>
      </p:sp>
      <p:sp>
        <p:nvSpPr>
          <p:cNvPr id="3075" name="Slide Number Placeholder 4">
            <a:extLst>
              <a:ext uri="{FF2B5EF4-FFF2-40B4-BE49-F238E27FC236}">
                <a16:creationId xmlns:a16="http://schemas.microsoft.com/office/drawing/2014/main" id="{A7CA44C4-31A6-4472-83F7-E9F9AC3EB404}"/>
              </a:ext>
            </a:extLst>
          </p:cNvPr>
          <p:cNvSpPr>
            <a:spLocks noGrp="1" noChangeArrowheads="1"/>
          </p:cNvSpPr>
          <p:nvPr>
            <p:ph type="sldNum" sz="quarter" idx="12"/>
          </p:nvPr>
        </p:nvSpPr>
        <p:spPr bwMode="auto">
          <a:xfrm>
            <a:off x="11610975" y="6329363"/>
            <a:ext cx="385763"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ヒラギノ角ゴ Pro W3" pitchFamily="-127" charset="-128"/>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ヒラギノ角ゴ Pro W3" pitchFamily="-127"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ヒラギノ角ゴ Pro W3" pitchFamily="-127" charset="-128"/>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ヒラギノ角ゴ Pro W3" pitchFamily="-127" charset="-128"/>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ヒラギノ角ゴ Pro W3" pitchFamily="-127"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ヒラギノ角ゴ Pro W3" pitchFamily="-127"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ヒラギノ角ゴ Pro W3" pitchFamily="-127"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ヒラギノ角ゴ Pro W3" pitchFamily="-127"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ヒラギノ角ゴ Pro W3" pitchFamily="-127"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5A5B3E6B-BFDC-4F66-AC69-38C7FA52AB58}" type="slidenum">
              <a:rPr kumimoji="0" lang="en-US" altLang="es-ES" sz="1200" b="0" i="0" u="none" strike="noStrike" kern="1200" cap="none" spc="0" normalizeH="0" baseline="0" noProof="0" smtClean="0">
                <a:ln>
                  <a:noFill/>
                </a:ln>
                <a:solidFill>
                  <a:srgbClr val="898989"/>
                </a:solidFill>
                <a:effectLst/>
                <a:uLnTx/>
                <a:uFillTx/>
                <a:latin typeface="Arial" panose="020B0604020202020204" pitchFamily="34" charset="0"/>
                <a:ea typeface="ヒラギノ角ゴ Pro W3" pitchFamily="-127"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a:t>
            </a:fld>
            <a:endParaRPr kumimoji="0" lang="en-US" altLang="es-ES" sz="1200" b="0" i="0" u="none" strike="noStrike" kern="1200" cap="none" spc="0" normalizeH="0" baseline="0" noProof="0" dirty="0">
              <a:ln>
                <a:noFill/>
              </a:ln>
              <a:solidFill>
                <a:srgbClr val="898989"/>
              </a:solidFill>
              <a:effectLst/>
              <a:uLnTx/>
              <a:uFillTx/>
              <a:latin typeface="Arial" panose="020B0604020202020204" pitchFamily="34" charset="0"/>
              <a:ea typeface="ヒラギノ角ゴ Pro W3" pitchFamily="-127" charset="-128"/>
              <a:cs typeface="+mn-cs"/>
            </a:endParaRPr>
          </a:p>
        </p:txBody>
      </p:sp>
      <p:sp>
        <p:nvSpPr>
          <p:cNvPr id="6" name="Title 1">
            <a:extLst>
              <a:ext uri="{FF2B5EF4-FFF2-40B4-BE49-F238E27FC236}">
                <a16:creationId xmlns:a16="http://schemas.microsoft.com/office/drawing/2014/main" id="{6B2037C0-9B5B-4297-918B-DCFF1048D192}"/>
              </a:ext>
            </a:extLst>
          </p:cNvPr>
          <p:cNvSpPr txBox="1">
            <a:spLocks/>
          </p:cNvSpPr>
          <p:nvPr/>
        </p:nvSpPr>
        <p:spPr bwMode="auto">
          <a:xfrm>
            <a:off x="838200" y="233363"/>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charset="0"/>
                <a:cs typeface="ヒラギノ角ゴ Pro W3" charset="0"/>
              </a:defRPr>
            </a:lvl1pPr>
            <a:lvl2pPr algn="l" rtl="0" eaLnBrk="0" fontAlgn="base" hangingPunct="0">
              <a:lnSpc>
                <a:spcPct val="90000"/>
              </a:lnSpc>
              <a:spcBef>
                <a:spcPct val="0"/>
              </a:spcBef>
              <a:spcAft>
                <a:spcPct val="0"/>
              </a:spcAft>
              <a:defRPr sz="4400">
                <a:solidFill>
                  <a:schemeClr val="tx1"/>
                </a:solidFill>
                <a:latin typeface="Arial" charset="0"/>
                <a:ea typeface="ヒラギノ角ゴ Pro W3" charset="0"/>
                <a:cs typeface="ヒラギノ角ゴ Pro W3" charset="0"/>
              </a:defRPr>
            </a:lvl2pPr>
            <a:lvl3pPr algn="l" rtl="0" eaLnBrk="0" fontAlgn="base" hangingPunct="0">
              <a:lnSpc>
                <a:spcPct val="90000"/>
              </a:lnSpc>
              <a:spcBef>
                <a:spcPct val="0"/>
              </a:spcBef>
              <a:spcAft>
                <a:spcPct val="0"/>
              </a:spcAft>
              <a:defRPr sz="4400">
                <a:solidFill>
                  <a:schemeClr val="tx1"/>
                </a:solidFill>
                <a:latin typeface="Arial" charset="0"/>
                <a:ea typeface="ヒラギノ角ゴ Pro W3" charset="0"/>
                <a:cs typeface="ヒラギノ角ゴ Pro W3" charset="0"/>
              </a:defRPr>
            </a:lvl3pPr>
            <a:lvl4pPr algn="l" rtl="0" eaLnBrk="0" fontAlgn="base" hangingPunct="0">
              <a:lnSpc>
                <a:spcPct val="90000"/>
              </a:lnSpc>
              <a:spcBef>
                <a:spcPct val="0"/>
              </a:spcBef>
              <a:spcAft>
                <a:spcPct val="0"/>
              </a:spcAft>
              <a:defRPr sz="4400">
                <a:solidFill>
                  <a:schemeClr val="tx1"/>
                </a:solidFill>
                <a:latin typeface="Arial" charset="0"/>
                <a:ea typeface="ヒラギノ角ゴ Pro W3" charset="0"/>
                <a:cs typeface="ヒラギノ角ゴ Pro W3" charset="0"/>
              </a:defRPr>
            </a:lvl4pPr>
            <a:lvl5pPr algn="l" rtl="0" eaLnBrk="0" fontAlgn="base" hangingPunct="0">
              <a:lnSpc>
                <a:spcPct val="90000"/>
              </a:lnSpc>
              <a:spcBef>
                <a:spcPct val="0"/>
              </a:spcBef>
              <a:spcAft>
                <a:spcPct val="0"/>
              </a:spcAft>
              <a:defRPr sz="4400">
                <a:solidFill>
                  <a:schemeClr val="tx1"/>
                </a:solidFill>
                <a:latin typeface="Arial" charset="0"/>
                <a:ea typeface="ヒラギノ角ゴ Pro W3" charset="0"/>
                <a:cs typeface="ヒラギノ角ゴ Pro W3" charset="0"/>
              </a:defRPr>
            </a:lvl5pPr>
            <a:lvl6pPr marL="457200" algn="l" rtl="0" fontAlgn="base">
              <a:lnSpc>
                <a:spcPct val="90000"/>
              </a:lnSpc>
              <a:spcBef>
                <a:spcPct val="0"/>
              </a:spcBef>
              <a:spcAft>
                <a:spcPct val="0"/>
              </a:spcAft>
              <a:defRPr sz="4400">
                <a:solidFill>
                  <a:schemeClr val="tx1"/>
                </a:solidFill>
                <a:latin typeface="Arial" charset="0"/>
                <a:ea typeface="ヒラギノ角ゴ Pro W3" charset="0"/>
                <a:cs typeface="ヒラギノ角ゴ Pro W3" charset="0"/>
              </a:defRPr>
            </a:lvl6pPr>
            <a:lvl7pPr marL="914400" algn="l" rtl="0" fontAlgn="base">
              <a:lnSpc>
                <a:spcPct val="90000"/>
              </a:lnSpc>
              <a:spcBef>
                <a:spcPct val="0"/>
              </a:spcBef>
              <a:spcAft>
                <a:spcPct val="0"/>
              </a:spcAft>
              <a:defRPr sz="4400">
                <a:solidFill>
                  <a:schemeClr val="tx1"/>
                </a:solidFill>
                <a:latin typeface="Arial" charset="0"/>
                <a:ea typeface="ヒラギノ角ゴ Pro W3" charset="0"/>
                <a:cs typeface="ヒラギノ角ゴ Pro W3" charset="0"/>
              </a:defRPr>
            </a:lvl7pPr>
            <a:lvl8pPr marL="1371600" algn="l" rtl="0" fontAlgn="base">
              <a:lnSpc>
                <a:spcPct val="90000"/>
              </a:lnSpc>
              <a:spcBef>
                <a:spcPct val="0"/>
              </a:spcBef>
              <a:spcAft>
                <a:spcPct val="0"/>
              </a:spcAft>
              <a:defRPr sz="4400">
                <a:solidFill>
                  <a:schemeClr val="tx1"/>
                </a:solidFill>
                <a:latin typeface="Arial" charset="0"/>
                <a:ea typeface="ヒラギノ角ゴ Pro W3" charset="0"/>
                <a:cs typeface="ヒラギノ角ゴ Pro W3" charset="0"/>
              </a:defRPr>
            </a:lvl8pPr>
            <a:lvl9pPr marL="1828800" algn="l" rtl="0" fontAlgn="base">
              <a:lnSpc>
                <a:spcPct val="90000"/>
              </a:lnSpc>
              <a:spcBef>
                <a:spcPct val="0"/>
              </a:spcBef>
              <a:spcAft>
                <a:spcPct val="0"/>
              </a:spcAft>
              <a:defRPr sz="4400">
                <a:solidFill>
                  <a:schemeClr val="tx1"/>
                </a:solidFill>
                <a:latin typeface="Arial" charset="0"/>
                <a:ea typeface="ヒラギノ角ゴ Pro W3" charset="0"/>
                <a:cs typeface="ヒラギノ角ゴ Pro W3" charset="0"/>
              </a:defRPr>
            </a:lvl9pPr>
          </a:lstStyle>
          <a:p>
            <a:r>
              <a:rPr lang="en-GB" dirty="0">
                <a:solidFill>
                  <a:srgbClr val="BB7C1F"/>
                </a:solidFill>
                <a:cs typeface="Arial" panose="020B0604020202020204" pitchFamily="34" charset="0"/>
              </a:rPr>
              <a:t>Why the big interest in </a:t>
            </a:r>
            <a:r>
              <a:rPr lang="en-GB" dirty="0">
                <a:solidFill>
                  <a:srgbClr val="0091CC"/>
                </a:solidFill>
                <a:cs typeface="Arial" panose="020B0604020202020204" pitchFamily="34" charset="0"/>
              </a:rPr>
              <a:t>FLASH</a:t>
            </a:r>
            <a:r>
              <a:rPr lang="en-GB" dirty="0">
                <a:solidFill>
                  <a:srgbClr val="BB7C1F"/>
                </a:solidFill>
                <a:cs typeface="Arial" panose="020B0604020202020204" pitchFamily="34" charset="0"/>
              </a:rPr>
              <a:t>?</a:t>
            </a:r>
            <a:r>
              <a:rPr lang="sv-SE" dirty="0">
                <a:solidFill>
                  <a:srgbClr val="BB7C1F"/>
                </a:solidFill>
                <a:cs typeface="Arial" panose="020B0604020202020204" pitchFamily="34" charset="0"/>
              </a:rPr>
              <a:t> </a:t>
            </a:r>
            <a:endParaRPr lang="en-GB" dirty="0">
              <a:solidFill>
                <a:srgbClr val="BB7C1F"/>
              </a:solidFill>
              <a:cs typeface="Arial" panose="020B0604020202020204" pitchFamily="34" charset="0"/>
            </a:endParaRPr>
          </a:p>
        </p:txBody>
      </p:sp>
      <p:sp>
        <p:nvSpPr>
          <p:cNvPr id="7" name="Content Placeholder 2">
            <a:extLst>
              <a:ext uri="{FF2B5EF4-FFF2-40B4-BE49-F238E27FC236}">
                <a16:creationId xmlns:a16="http://schemas.microsoft.com/office/drawing/2014/main" id="{2E6AA77E-0E86-4EB6-9793-F266A7BD9AFB}"/>
              </a:ext>
            </a:extLst>
          </p:cNvPr>
          <p:cNvSpPr txBox="1">
            <a:spLocks/>
          </p:cNvSpPr>
          <p:nvPr/>
        </p:nvSpPr>
        <p:spPr bwMode="auto">
          <a:xfrm>
            <a:off x="1473919" y="1310326"/>
            <a:ext cx="8171401" cy="53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7500" lnSpcReduction="20000"/>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ヒラギノ角ゴ Pro W3" charset="0"/>
                <a:cs typeface="ヒラギノ角ゴ Pro W3"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ヒラギノ角ゴ Pro W3" charset="0"/>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ヒラギノ角ゴ Pro W3" charset="0"/>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ヒラギノ角ゴ Pro W3" charset="0"/>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ヒラギノ角ゴ Pro W3"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rPr>
              <a:t>Radiation delivered at ultra-high dose rates (</a:t>
            </a:r>
            <a:r>
              <a:rPr lang="en-US" dirty="0">
                <a:solidFill>
                  <a:srgbClr val="0091CC"/>
                </a:solidFill>
                <a:latin typeface="Arial"/>
              </a:rPr>
              <a:t>FLASH</a:t>
            </a:r>
            <a:r>
              <a:rPr lang="en-US" dirty="0">
                <a:latin typeface="Arial"/>
              </a:rPr>
              <a:t>)</a:t>
            </a:r>
          </a:p>
          <a:p>
            <a:pPr lvl="1"/>
            <a:r>
              <a:rPr lang="en-US" dirty="0">
                <a:latin typeface="Arial"/>
              </a:rPr>
              <a:t>Potential Benefits for Radiotherapy:</a:t>
            </a:r>
          </a:p>
          <a:p>
            <a:pPr lvl="2"/>
            <a:r>
              <a:rPr lang="en-US" dirty="0">
                <a:latin typeface="Arial"/>
              </a:rPr>
              <a:t>Enables full treatments (or fractions) in a few hundreds/tenths of a second.</a:t>
            </a:r>
          </a:p>
          <a:p>
            <a:pPr lvl="2"/>
            <a:r>
              <a:rPr lang="en-US" dirty="0">
                <a:latin typeface="Arial"/>
              </a:rPr>
              <a:t>No motion during treatment.</a:t>
            </a:r>
          </a:p>
          <a:p>
            <a:pPr lvl="3"/>
            <a:r>
              <a:rPr lang="en-US" dirty="0">
                <a:latin typeface="Arial"/>
              </a:rPr>
              <a:t>Could minimize treatment (PTV) margins related to motion.</a:t>
            </a:r>
          </a:p>
          <a:p>
            <a:pPr lvl="4"/>
            <a:r>
              <a:rPr lang="en-US" dirty="0">
                <a:latin typeface="Arial"/>
              </a:rPr>
              <a:t>Less normal tissue exposed to the treatment dose.</a:t>
            </a:r>
          </a:p>
          <a:p>
            <a:pPr lvl="1"/>
            <a:r>
              <a:rPr lang="en-US" dirty="0">
                <a:latin typeface="Arial"/>
              </a:rPr>
              <a:t>Pre-clinical studies show:</a:t>
            </a:r>
          </a:p>
          <a:p>
            <a:pPr lvl="2"/>
            <a:r>
              <a:rPr lang="en-US" dirty="0">
                <a:latin typeface="Arial"/>
              </a:rPr>
              <a:t>Less normal tissue toxicity, i.e. the “</a:t>
            </a:r>
            <a:r>
              <a:rPr lang="en-US" dirty="0">
                <a:solidFill>
                  <a:srgbClr val="0091CC"/>
                </a:solidFill>
                <a:latin typeface="Arial"/>
              </a:rPr>
              <a:t>FLASH</a:t>
            </a:r>
            <a:r>
              <a:rPr lang="en-US" dirty="0">
                <a:latin typeface="Arial"/>
              </a:rPr>
              <a:t> effect”</a:t>
            </a:r>
          </a:p>
          <a:p>
            <a:pPr lvl="3"/>
            <a:r>
              <a:rPr lang="en-US" dirty="0">
                <a:latin typeface="Arial"/>
              </a:rPr>
              <a:t>Dose modifying factor: </a:t>
            </a:r>
            <a:r>
              <a:rPr lang="en-US" b="1" dirty="0">
                <a:latin typeface="Arial"/>
              </a:rPr>
              <a:t>1.1-1.5</a:t>
            </a:r>
          </a:p>
          <a:p>
            <a:pPr lvl="2"/>
            <a:r>
              <a:rPr lang="en-US" dirty="0">
                <a:latin typeface="Arial"/>
              </a:rPr>
              <a:t>Similar tumour control.</a:t>
            </a:r>
          </a:p>
          <a:p>
            <a:pPr lvl="3"/>
            <a:r>
              <a:rPr lang="en-US" dirty="0">
                <a:latin typeface="Arial"/>
              </a:rPr>
              <a:t>Dose modifying factor: </a:t>
            </a:r>
            <a:r>
              <a:rPr lang="en-US" b="1" dirty="0">
                <a:latin typeface="Arial"/>
              </a:rPr>
              <a:t>1</a:t>
            </a:r>
          </a:p>
          <a:p>
            <a:pPr lvl="1"/>
            <a:r>
              <a:rPr lang="en-US" dirty="0">
                <a:latin typeface="Arial"/>
              </a:rPr>
              <a:t>Challenges to meet before clinical implementation:</a:t>
            </a:r>
          </a:p>
          <a:p>
            <a:pPr lvl="2"/>
            <a:r>
              <a:rPr lang="en-GB" dirty="0"/>
              <a:t>What specific beam parameters that induces a FLASH effect </a:t>
            </a:r>
          </a:p>
          <a:p>
            <a:pPr lvl="2"/>
            <a:r>
              <a:rPr lang="en-GB" dirty="0"/>
              <a:t>What environmental conditions affect the response</a:t>
            </a:r>
          </a:p>
          <a:p>
            <a:pPr lvl="2"/>
            <a:r>
              <a:rPr lang="en-GB" dirty="0"/>
              <a:t>What are the radiobiological mechanisms involved </a:t>
            </a:r>
          </a:p>
          <a:p>
            <a:pPr lvl="1"/>
            <a:r>
              <a:rPr lang="en-GB" dirty="0"/>
              <a:t>To maximise the therapeutic index – more preclinical work needed</a:t>
            </a:r>
          </a:p>
          <a:p>
            <a:pPr lvl="2"/>
            <a:r>
              <a:rPr lang="en-GB" dirty="0"/>
              <a:t>Need to understand when/why we get 0% sparing (tumours), 10-20% sparing or 30-50% sparing of normal tissues?</a:t>
            </a:r>
          </a:p>
          <a:p>
            <a:pPr lvl="2"/>
            <a:r>
              <a:rPr lang="en-GB" dirty="0"/>
              <a:t>Can we increase the therapeutic index further, e.g. by combining FLASH radiotherapy with immunotherapy</a:t>
            </a:r>
          </a:p>
          <a:p>
            <a:r>
              <a:rPr lang="sv-SE" dirty="0">
                <a:latin typeface="Arial" panose="020B0604020202020204" pitchFamily="34" charset="0"/>
                <a:cs typeface="Arial" panose="020B0604020202020204" pitchFamily="34" charset="0"/>
              </a:rPr>
              <a:t>What are the optimal beam parameters for the </a:t>
            </a:r>
            <a:r>
              <a:rPr lang="sv-SE" dirty="0">
                <a:solidFill>
                  <a:srgbClr val="0091CC"/>
                </a:solidFill>
                <a:latin typeface="Arial" panose="020B0604020202020204" pitchFamily="34" charset="0"/>
                <a:cs typeface="Arial" panose="020B0604020202020204" pitchFamily="34" charset="0"/>
              </a:rPr>
              <a:t>FLASH</a:t>
            </a:r>
            <a:r>
              <a:rPr lang="sv-SE" dirty="0">
                <a:latin typeface="Arial" panose="020B0604020202020204" pitchFamily="34" charset="0"/>
                <a:cs typeface="Arial" panose="020B0604020202020204" pitchFamily="34" charset="0"/>
              </a:rPr>
              <a:t> effect?</a:t>
            </a:r>
            <a:endParaRPr lang="en-GB"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3584451A-CC2F-4EE6-BBE8-851FD88F81EF}"/>
              </a:ext>
            </a:extLst>
          </p:cNvPr>
          <p:cNvSpPr/>
          <p:nvPr/>
        </p:nvSpPr>
        <p:spPr>
          <a:xfrm>
            <a:off x="9067732" y="3350411"/>
            <a:ext cx="234956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FA5D5"/>
                </a:solidFill>
                <a:effectLst/>
                <a:uLnTx/>
                <a:uFillTx/>
                <a:latin typeface="Calibri" panose="020F0502020204030204"/>
                <a:ea typeface="+mn-ea"/>
                <a:cs typeface="+mn-cs"/>
              </a:rPr>
              <a:t>Wilson </a:t>
            </a:r>
            <a:r>
              <a:rPr kumimoji="0" lang="en-US" sz="1600" b="0" i="1" u="none" strike="noStrike" kern="1200" cap="none" spc="0" normalizeH="0" baseline="0" noProof="0" dirty="0">
                <a:ln>
                  <a:noFill/>
                </a:ln>
                <a:solidFill>
                  <a:srgbClr val="2FA5D5"/>
                </a:solidFill>
                <a:effectLst/>
                <a:uLnTx/>
                <a:uFillTx/>
                <a:latin typeface="Calibri" panose="020F0502020204030204"/>
                <a:ea typeface="+mn-ea"/>
                <a:cs typeface="+mn-cs"/>
              </a:rPr>
              <a:t>et 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FA5D5"/>
                </a:solidFill>
                <a:effectLst/>
                <a:uLnTx/>
                <a:uFillTx/>
                <a:latin typeface="Calibri" panose="020F0502020204030204"/>
                <a:ea typeface="+mn-ea"/>
                <a:cs typeface="+mn-cs"/>
              </a:rPr>
              <a:t>Front. Oncol. 2020</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0" end="1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5" end="1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16" end="1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17" end="1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C7B4-19C5-4B09-860B-1C476EAD6908}"/>
              </a:ext>
            </a:extLst>
          </p:cNvPr>
          <p:cNvSpPr>
            <a:spLocks noGrp="1"/>
          </p:cNvSpPr>
          <p:nvPr>
            <p:ph type="title"/>
          </p:nvPr>
        </p:nvSpPr>
        <p:spPr>
          <a:xfrm>
            <a:off x="180975" y="316427"/>
            <a:ext cx="10515600" cy="2352537"/>
          </a:xfrm>
        </p:spPr>
        <p:txBody>
          <a:bodyPr>
            <a:normAutofit/>
          </a:bodyPr>
          <a:lstStyle/>
          <a:p>
            <a:pPr algn="ctr"/>
            <a:r>
              <a:rPr lang="sv-SE" sz="6000" dirty="0">
                <a:latin typeface="+mn-lt"/>
              </a:rPr>
              <a:t>Non-beam related</a:t>
            </a:r>
            <a:endParaRPr lang="en-GB" sz="6000" dirty="0">
              <a:latin typeface="+mn-lt"/>
            </a:endParaRPr>
          </a:p>
        </p:txBody>
      </p:sp>
      <p:sp>
        <p:nvSpPr>
          <p:cNvPr id="3" name="Content Placeholder 2">
            <a:extLst>
              <a:ext uri="{FF2B5EF4-FFF2-40B4-BE49-F238E27FC236}">
                <a16:creationId xmlns:a16="http://schemas.microsoft.com/office/drawing/2014/main" id="{6E33984A-E1F3-4900-B805-A36EF0C49859}"/>
              </a:ext>
            </a:extLst>
          </p:cNvPr>
          <p:cNvSpPr>
            <a:spLocks noGrp="1"/>
          </p:cNvSpPr>
          <p:nvPr>
            <p:ph idx="1"/>
          </p:nvPr>
        </p:nvSpPr>
        <p:spPr>
          <a:xfrm>
            <a:off x="3592455" y="2013368"/>
            <a:ext cx="6546908" cy="4351338"/>
          </a:xfrm>
        </p:spPr>
        <p:txBody>
          <a:bodyPr>
            <a:normAutofit/>
          </a:bodyPr>
          <a:lstStyle/>
          <a:p>
            <a:r>
              <a:rPr lang="sv-SE" sz="3200" dirty="0"/>
              <a:t>Oxygen content</a:t>
            </a:r>
          </a:p>
          <a:p>
            <a:r>
              <a:rPr lang="sv-SE" sz="3200" dirty="0"/>
              <a:t>Tissue-type</a:t>
            </a:r>
          </a:p>
          <a:p>
            <a:r>
              <a:rPr lang="sv-SE" sz="3200" dirty="0"/>
              <a:t>Irradiated Volume</a:t>
            </a:r>
          </a:p>
          <a:p>
            <a:r>
              <a:rPr lang="sv-SE" sz="3200" dirty="0"/>
              <a:t>End-point</a:t>
            </a:r>
          </a:p>
          <a:p>
            <a:r>
              <a:rPr lang="sv-SE" sz="3200" dirty="0"/>
              <a:t>Immune status</a:t>
            </a:r>
          </a:p>
          <a:p>
            <a:r>
              <a:rPr lang="sv-SE" sz="3200" dirty="0"/>
              <a:t>Species</a:t>
            </a:r>
          </a:p>
          <a:p>
            <a:r>
              <a:rPr lang="sv-SE" sz="3200" dirty="0"/>
              <a:t>...</a:t>
            </a:r>
            <a:endParaRPr lang="en-GB" sz="3200" dirty="0"/>
          </a:p>
        </p:txBody>
      </p:sp>
    </p:spTree>
    <p:extLst>
      <p:ext uri="{BB962C8B-B14F-4D97-AF65-F5344CB8AC3E}">
        <p14:creationId xmlns:p14="http://schemas.microsoft.com/office/powerpoint/2010/main" val="2555375405"/>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955739-EB00-4CB5-A690-6499B6CC41AE}"/>
              </a:ext>
            </a:extLst>
          </p:cNvPr>
          <p:cNvGrpSpPr/>
          <p:nvPr/>
        </p:nvGrpSpPr>
        <p:grpSpPr>
          <a:xfrm>
            <a:off x="0" y="2441343"/>
            <a:ext cx="14092238" cy="3282599"/>
            <a:chOff x="-3352800" y="948690"/>
            <a:chExt cx="18789651" cy="4376797"/>
          </a:xfrm>
        </p:grpSpPr>
        <p:pic>
          <p:nvPicPr>
            <p:cNvPr id="5" name="Picture 4">
              <a:extLst>
                <a:ext uri="{FF2B5EF4-FFF2-40B4-BE49-F238E27FC236}">
                  <a16:creationId xmlns:a16="http://schemas.microsoft.com/office/drawing/2014/main" id="{57EA3FA5-0A64-4FD0-A896-1BEA0C2FA08B}"/>
                </a:ext>
              </a:extLst>
            </p:cNvPr>
            <p:cNvPicPr>
              <a:picLocks noChangeAspect="1"/>
            </p:cNvPicPr>
            <p:nvPr/>
          </p:nvPicPr>
          <p:blipFill>
            <a:blip r:embed="rId2"/>
            <a:srcRect/>
            <a:stretch>
              <a:fillRect/>
            </a:stretch>
          </p:blipFill>
          <p:spPr bwMode="auto">
            <a:xfrm>
              <a:off x="-3352800" y="1466215"/>
              <a:ext cx="18702338" cy="3375025"/>
            </a:xfrm>
            <a:prstGeom prst="rect">
              <a:avLst/>
            </a:prstGeom>
            <a:noFill/>
            <a:ln w="9525">
              <a:noFill/>
              <a:miter lim="800000"/>
              <a:headEnd/>
              <a:tailEnd type="triangle" w="med" len="med"/>
            </a:ln>
          </p:spPr>
        </p:pic>
        <p:sp>
          <p:nvSpPr>
            <p:cNvPr id="6" name="TextBox 41">
              <a:extLst>
                <a:ext uri="{FF2B5EF4-FFF2-40B4-BE49-F238E27FC236}">
                  <a16:creationId xmlns:a16="http://schemas.microsoft.com/office/drawing/2014/main" id="{965A3467-DEBC-4DC9-92E6-448D9490D39F}"/>
                </a:ext>
              </a:extLst>
            </p:cNvPr>
            <p:cNvSpPr txBox="1">
              <a:spLocks noChangeArrowheads="1"/>
            </p:cNvSpPr>
            <p:nvPr/>
          </p:nvSpPr>
          <p:spPr bwMode="auto">
            <a:xfrm>
              <a:off x="-3146425" y="1104265"/>
              <a:ext cx="1703885" cy="400109"/>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defRPr/>
              </a:pPr>
              <a:r>
                <a:rPr lang="en-GB" sz="1350">
                  <a:solidFill>
                    <a:prstClr val="black"/>
                  </a:solidFill>
                  <a:latin typeface="Verdana" pitchFamily="34" charset="0"/>
                </a:rPr>
                <a:t>Electron gun</a:t>
              </a:r>
            </a:p>
          </p:txBody>
        </p:sp>
        <p:sp>
          <p:nvSpPr>
            <p:cNvPr id="7" name="TextBox 42">
              <a:extLst>
                <a:ext uri="{FF2B5EF4-FFF2-40B4-BE49-F238E27FC236}">
                  <a16:creationId xmlns:a16="http://schemas.microsoft.com/office/drawing/2014/main" id="{32E8EB4F-4695-4093-9D35-55BAAFBD9245}"/>
                </a:ext>
              </a:extLst>
            </p:cNvPr>
            <p:cNvSpPr txBox="1">
              <a:spLocks noChangeArrowheads="1"/>
            </p:cNvSpPr>
            <p:nvPr/>
          </p:nvSpPr>
          <p:spPr bwMode="auto">
            <a:xfrm>
              <a:off x="-1117600" y="1104265"/>
              <a:ext cx="2462469" cy="400109"/>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defRPr/>
              </a:pPr>
              <a:r>
                <a:rPr lang="en-GB" sz="1350">
                  <a:solidFill>
                    <a:prstClr val="black"/>
                  </a:solidFill>
                  <a:latin typeface="Verdana" pitchFamily="34" charset="0"/>
                </a:rPr>
                <a:t>Waveguide + focus</a:t>
              </a:r>
            </a:p>
          </p:txBody>
        </p:sp>
        <p:sp>
          <p:nvSpPr>
            <p:cNvPr id="8" name="TextBox 43">
              <a:extLst>
                <a:ext uri="{FF2B5EF4-FFF2-40B4-BE49-F238E27FC236}">
                  <a16:creationId xmlns:a16="http://schemas.microsoft.com/office/drawing/2014/main" id="{4C4322BC-358B-4DB9-B771-4499D123601A}"/>
                </a:ext>
              </a:extLst>
            </p:cNvPr>
            <p:cNvSpPr txBox="1">
              <a:spLocks noChangeArrowheads="1"/>
            </p:cNvSpPr>
            <p:nvPr/>
          </p:nvSpPr>
          <p:spPr bwMode="auto">
            <a:xfrm>
              <a:off x="1425575" y="1104265"/>
              <a:ext cx="1276417" cy="400109"/>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defRPr/>
              </a:pPr>
              <a:r>
                <a:rPr lang="en-GB" sz="1350">
                  <a:solidFill>
                    <a:prstClr val="black"/>
                  </a:solidFill>
                  <a:latin typeface="Verdana" pitchFamily="34" charset="0"/>
                </a:rPr>
                <a:t>RF dump</a:t>
              </a:r>
            </a:p>
          </p:txBody>
        </p:sp>
        <p:sp>
          <p:nvSpPr>
            <p:cNvPr id="9" name="TextBox 44">
              <a:extLst>
                <a:ext uri="{FF2B5EF4-FFF2-40B4-BE49-F238E27FC236}">
                  <a16:creationId xmlns:a16="http://schemas.microsoft.com/office/drawing/2014/main" id="{DCB1A0A3-BA11-47F4-B0BA-D6B020D5BCE2}"/>
                </a:ext>
              </a:extLst>
            </p:cNvPr>
            <p:cNvSpPr txBox="1">
              <a:spLocks noChangeArrowheads="1"/>
            </p:cNvSpPr>
            <p:nvPr/>
          </p:nvSpPr>
          <p:spPr bwMode="auto">
            <a:xfrm>
              <a:off x="-3073400" y="4922203"/>
              <a:ext cx="2930717" cy="400109"/>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defRPr/>
              </a:pPr>
              <a:r>
                <a:rPr lang="en-GB" sz="1350">
                  <a:solidFill>
                    <a:prstClr val="black"/>
                  </a:solidFill>
                  <a:latin typeface="Verdana" pitchFamily="34" charset="0"/>
                </a:rPr>
                <a:t>Magnetron and isolator</a:t>
              </a:r>
            </a:p>
          </p:txBody>
        </p:sp>
        <p:sp>
          <p:nvSpPr>
            <p:cNvPr id="10" name="TextBox 45">
              <a:extLst>
                <a:ext uri="{FF2B5EF4-FFF2-40B4-BE49-F238E27FC236}">
                  <a16:creationId xmlns:a16="http://schemas.microsoft.com/office/drawing/2014/main" id="{28A1856F-F470-4F7C-9D8A-D58D03CFAB49}"/>
                </a:ext>
              </a:extLst>
            </p:cNvPr>
            <p:cNvSpPr txBox="1">
              <a:spLocks noChangeArrowheads="1"/>
            </p:cNvSpPr>
            <p:nvPr/>
          </p:nvSpPr>
          <p:spPr bwMode="auto">
            <a:xfrm>
              <a:off x="271463" y="4922203"/>
              <a:ext cx="2077321" cy="400109"/>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defRPr/>
              </a:pPr>
              <a:r>
                <a:rPr lang="en-GB" sz="1350">
                  <a:solidFill>
                    <a:prstClr val="black"/>
                  </a:solidFill>
                  <a:latin typeface="Verdana" pitchFamily="34" charset="0"/>
                </a:rPr>
                <a:t>Vacuum system</a:t>
              </a:r>
            </a:p>
          </p:txBody>
        </p:sp>
        <p:sp>
          <p:nvSpPr>
            <p:cNvPr id="11" name="TextBox 46">
              <a:extLst>
                <a:ext uri="{FF2B5EF4-FFF2-40B4-BE49-F238E27FC236}">
                  <a16:creationId xmlns:a16="http://schemas.microsoft.com/office/drawing/2014/main" id="{A7E385C9-F60C-4EA7-8F13-8A56692E8345}"/>
                </a:ext>
              </a:extLst>
            </p:cNvPr>
            <p:cNvSpPr txBox="1">
              <a:spLocks noChangeArrowheads="1"/>
            </p:cNvSpPr>
            <p:nvPr/>
          </p:nvSpPr>
          <p:spPr bwMode="auto">
            <a:xfrm>
              <a:off x="2990849" y="1104265"/>
              <a:ext cx="1481431" cy="400109"/>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defRPr/>
              </a:pPr>
              <a:r>
                <a:rPr lang="en-GB" sz="1350">
                  <a:solidFill>
                    <a:prstClr val="black"/>
                  </a:solidFill>
                  <a:latin typeface="Verdana" pitchFamily="34" charset="0"/>
                </a:rPr>
                <a:t>Gate valve</a:t>
              </a:r>
            </a:p>
          </p:txBody>
        </p:sp>
        <p:cxnSp>
          <p:nvCxnSpPr>
            <p:cNvPr id="12" name="Straight Arrow Connector 11">
              <a:extLst>
                <a:ext uri="{FF2B5EF4-FFF2-40B4-BE49-F238E27FC236}">
                  <a16:creationId xmlns:a16="http://schemas.microsoft.com/office/drawing/2014/main" id="{60590C24-BD00-4D5F-8C50-9C092F1ADC17}"/>
                </a:ext>
              </a:extLst>
            </p:cNvPr>
            <p:cNvCxnSpPr/>
            <p:nvPr/>
          </p:nvCxnSpPr>
          <p:spPr>
            <a:xfrm>
              <a:off x="-2478087" y="1466215"/>
              <a:ext cx="474662" cy="1679575"/>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B4142AC-4DC3-4B6B-AB8F-32968B2BE14C}"/>
                </a:ext>
              </a:extLst>
            </p:cNvPr>
            <p:cNvCxnSpPr/>
            <p:nvPr/>
          </p:nvCxnSpPr>
          <p:spPr>
            <a:xfrm>
              <a:off x="-71437" y="1482090"/>
              <a:ext cx="146050" cy="166370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246E118-F693-4212-97F9-A7D11B944921}"/>
                </a:ext>
              </a:extLst>
            </p:cNvPr>
            <p:cNvCxnSpPr/>
            <p:nvPr/>
          </p:nvCxnSpPr>
          <p:spPr>
            <a:xfrm flipH="1">
              <a:off x="830263" y="1443990"/>
              <a:ext cx="1050925" cy="2081213"/>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F8765CD-D12D-4AAF-AC33-EC8862499E2B}"/>
                </a:ext>
              </a:extLst>
            </p:cNvPr>
            <p:cNvCxnSpPr/>
            <p:nvPr/>
          </p:nvCxnSpPr>
          <p:spPr>
            <a:xfrm flipH="1">
              <a:off x="3354388" y="1431290"/>
              <a:ext cx="141287" cy="123190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1731950-5D19-42EC-8C2B-FD29A9FC3577}"/>
                </a:ext>
              </a:extLst>
            </p:cNvPr>
            <p:cNvCxnSpPr/>
            <p:nvPr/>
          </p:nvCxnSpPr>
          <p:spPr>
            <a:xfrm flipH="1" flipV="1">
              <a:off x="-1141412" y="3939540"/>
              <a:ext cx="2413000" cy="98425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B307293-F2CF-4A88-BA1B-E212BBDB051C}"/>
                </a:ext>
              </a:extLst>
            </p:cNvPr>
            <p:cNvCxnSpPr>
              <a:stCxn id="9" idx="0"/>
            </p:cNvCxnSpPr>
            <p:nvPr/>
          </p:nvCxnSpPr>
          <p:spPr>
            <a:xfrm flipH="1" flipV="1">
              <a:off x="-1746248" y="4347531"/>
              <a:ext cx="138207" cy="574672"/>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53">
              <a:extLst>
                <a:ext uri="{FF2B5EF4-FFF2-40B4-BE49-F238E27FC236}">
                  <a16:creationId xmlns:a16="http://schemas.microsoft.com/office/drawing/2014/main" id="{9F04E502-4801-4C80-B3FA-0B753206634D}"/>
                </a:ext>
              </a:extLst>
            </p:cNvPr>
            <p:cNvSpPr txBox="1">
              <a:spLocks noChangeArrowheads="1"/>
            </p:cNvSpPr>
            <p:nvPr/>
          </p:nvSpPr>
          <p:spPr bwMode="auto">
            <a:xfrm>
              <a:off x="4645025" y="1136015"/>
              <a:ext cx="3006379" cy="400109"/>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defRPr/>
              </a:pPr>
              <a:r>
                <a:rPr lang="en-GB" sz="1350">
                  <a:solidFill>
                    <a:prstClr val="black"/>
                  </a:solidFill>
                  <a:latin typeface="Verdana" pitchFamily="34" charset="0"/>
                </a:rPr>
                <a:t>Toroidal charge monitor</a:t>
              </a:r>
            </a:p>
          </p:txBody>
        </p:sp>
        <p:sp>
          <p:nvSpPr>
            <p:cNvPr id="19" name="TextBox 54">
              <a:extLst>
                <a:ext uri="{FF2B5EF4-FFF2-40B4-BE49-F238E27FC236}">
                  <a16:creationId xmlns:a16="http://schemas.microsoft.com/office/drawing/2014/main" id="{D8DE5C20-577C-4F6D-AD83-7B1439F5DAA4}"/>
                </a:ext>
              </a:extLst>
            </p:cNvPr>
            <p:cNvSpPr txBox="1">
              <a:spLocks noChangeArrowheads="1"/>
            </p:cNvSpPr>
            <p:nvPr/>
          </p:nvSpPr>
          <p:spPr bwMode="auto">
            <a:xfrm>
              <a:off x="7548563" y="4922203"/>
              <a:ext cx="2445456" cy="400109"/>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defRPr/>
              </a:pPr>
              <a:r>
                <a:rPr lang="en-GB" sz="1350" dirty="0">
                  <a:solidFill>
                    <a:prstClr val="black"/>
                  </a:solidFill>
                  <a:latin typeface="Verdana" pitchFamily="34" charset="0"/>
                </a:rPr>
                <a:t>Switching magnets</a:t>
              </a:r>
            </a:p>
          </p:txBody>
        </p:sp>
        <p:sp>
          <p:nvSpPr>
            <p:cNvPr id="20" name="TextBox 55">
              <a:extLst>
                <a:ext uri="{FF2B5EF4-FFF2-40B4-BE49-F238E27FC236}">
                  <a16:creationId xmlns:a16="http://schemas.microsoft.com/office/drawing/2014/main" id="{66241FEC-1CE2-4DE5-8B7F-D445AB27967F}"/>
                </a:ext>
              </a:extLst>
            </p:cNvPr>
            <p:cNvSpPr txBox="1">
              <a:spLocks noChangeArrowheads="1"/>
            </p:cNvSpPr>
            <p:nvPr/>
          </p:nvSpPr>
          <p:spPr bwMode="auto">
            <a:xfrm>
              <a:off x="10247314" y="4922203"/>
              <a:ext cx="1703885" cy="400109"/>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defRPr/>
              </a:pPr>
              <a:r>
                <a:rPr lang="en-GB" sz="1350">
                  <a:solidFill>
                    <a:prstClr val="black"/>
                  </a:solidFill>
                  <a:latin typeface="Verdana" pitchFamily="34" charset="0"/>
                </a:rPr>
                <a:t>Quadrupoles</a:t>
              </a:r>
            </a:p>
          </p:txBody>
        </p:sp>
        <p:cxnSp>
          <p:nvCxnSpPr>
            <p:cNvPr id="21" name="Straight Arrow Connector 20">
              <a:extLst>
                <a:ext uri="{FF2B5EF4-FFF2-40B4-BE49-F238E27FC236}">
                  <a16:creationId xmlns:a16="http://schemas.microsoft.com/office/drawing/2014/main" id="{73200CAB-BCC6-4644-937C-C9C08987D8A8}"/>
                </a:ext>
              </a:extLst>
            </p:cNvPr>
            <p:cNvCxnSpPr/>
            <p:nvPr/>
          </p:nvCxnSpPr>
          <p:spPr>
            <a:xfrm flipH="1">
              <a:off x="5068888" y="1453515"/>
              <a:ext cx="577850" cy="2071688"/>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4265A63-2712-44B9-8E2E-BEABA913CADD}"/>
                </a:ext>
              </a:extLst>
            </p:cNvPr>
            <p:cNvCxnSpPr/>
            <p:nvPr/>
          </p:nvCxnSpPr>
          <p:spPr>
            <a:xfrm flipH="1" flipV="1">
              <a:off x="7251700" y="3939540"/>
              <a:ext cx="996950" cy="98425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662D08E-A959-45FA-A008-D259347063D4}"/>
                </a:ext>
              </a:extLst>
            </p:cNvPr>
            <p:cNvCxnSpPr>
              <a:stCxn id="20" idx="0"/>
            </p:cNvCxnSpPr>
            <p:nvPr/>
          </p:nvCxnSpPr>
          <p:spPr>
            <a:xfrm flipH="1" flipV="1">
              <a:off x="10382252" y="4237992"/>
              <a:ext cx="717004" cy="68421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3F061B8-93B8-4C76-8BCA-892F530C4515}"/>
                </a:ext>
              </a:extLst>
            </p:cNvPr>
            <p:cNvCxnSpPr/>
            <p:nvPr/>
          </p:nvCxnSpPr>
          <p:spPr>
            <a:xfrm>
              <a:off x="11325225" y="1666240"/>
              <a:ext cx="87313" cy="1135063"/>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TextBox 60">
              <a:extLst>
                <a:ext uri="{FF2B5EF4-FFF2-40B4-BE49-F238E27FC236}">
                  <a16:creationId xmlns:a16="http://schemas.microsoft.com/office/drawing/2014/main" id="{5FB246FC-EE55-4B0A-9D4D-96826519C204}"/>
                </a:ext>
              </a:extLst>
            </p:cNvPr>
            <p:cNvSpPr txBox="1">
              <a:spLocks noChangeArrowheads="1"/>
            </p:cNvSpPr>
            <p:nvPr/>
          </p:nvSpPr>
          <p:spPr bwMode="auto">
            <a:xfrm>
              <a:off x="10842626" y="948690"/>
              <a:ext cx="2310889" cy="677108"/>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defRPr/>
              </a:pPr>
              <a:r>
                <a:rPr lang="en-GB" sz="1350">
                  <a:solidFill>
                    <a:prstClr val="black"/>
                  </a:solidFill>
                  <a:latin typeface="Verdana" pitchFamily="34" charset="0"/>
                </a:rPr>
                <a:t>Animal enclosure </a:t>
              </a:r>
            </a:p>
            <a:p>
              <a:pPr eaLnBrk="0" hangingPunct="0">
                <a:defRPr/>
              </a:pPr>
              <a:r>
                <a:rPr lang="en-GB" sz="1350">
                  <a:solidFill>
                    <a:prstClr val="black"/>
                  </a:solidFill>
                  <a:latin typeface="Verdana" pitchFamily="34" charset="0"/>
                </a:rPr>
                <a:t>@ ~35 deg C</a:t>
              </a:r>
            </a:p>
          </p:txBody>
        </p:sp>
        <p:cxnSp>
          <p:nvCxnSpPr>
            <p:cNvPr id="26" name="Straight Arrow Connector 25">
              <a:extLst>
                <a:ext uri="{FF2B5EF4-FFF2-40B4-BE49-F238E27FC236}">
                  <a16:creationId xmlns:a16="http://schemas.microsoft.com/office/drawing/2014/main" id="{D3D99FA3-D0DA-4F51-98F1-06085675A64B}"/>
                </a:ext>
              </a:extLst>
            </p:cNvPr>
            <p:cNvCxnSpPr/>
            <p:nvPr/>
          </p:nvCxnSpPr>
          <p:spPr>
            <a:xfrm>
              <a:off x="13309600" y="2377440"/>
              <a:ext cx="833438" cy="1387475"/>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62">
              <a:extLst>
                <a:ext uri="{FF2B5EF4-FFF2-40B4-BE49-F238E27FC236}">
                  <a16:creationId xmlns:a16="http://schemas.microsoft.com/office/drawing/2014/main" id="{46D5AECF-8A76-48D2-9A6F-50A1319506AE}"/>
                </a:ext>
              </a:extLst>
            </p:cNvPr>
            <p:cNvSpPr txBox="1">
              <a:spLocks noChangeArrowheads="1"/>
            </p:cNvSpPr>
            <p:nvPr/>
          </p:nvSpPr>
          <p:spPr bwMode="auto">
            <a:xfrm>
              <a:off x="11412538" y="2115503"/>
              <a:ext cx="2039448" cy="400109"/>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defRPr/>
              </a:pPr>
              <a:r>
                <a:rPr lang="en-GB" sz="1350">
                  <a:solidFill>
                    <a:prstClr val="black"/>
                  </a:solidFill>
                  <a:latin typeface="Verdana" pitchFamily="34" charset="0"/>
                </a:rPr>
                <a:t>Energy monitor</a:t>
              </a:r>
            </a:p>
          </p:txBody>
        </p:sp>
        <p:sp>
          <p:nvSpPr>
            <p:cNvPr id="28" name="TextBox 63">
              <a:extLst>
                <a:ext uri="{FF2B5EF4-FFF2-40B4-BE49-F238E27FC236}">
                  <a16:creationId xmlns:a16="http://schemas.microsoft.com/office/drawing/2014/main" id="{359760A4-A8F5-4F70-9E34-2E98FA795116}"/>
                </a:ext>
              </a:extLst>
            </p:cNvPr>
            <p:cNvSpPr txBox="1">
              <a:spLocks noChangeArrowheads="1"/>
            </p:cNvSpPr>
            <p:nvPr/>
          </p:nvSpPr>
          <p:spPr bwMode="auto">
            <a:xfrm>
              <a:off x="12147550" y="4925378"/>
              <a:ext cx="1415345" cy="400109"/>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defRPr/>
              </a:pPr>
              <a:r>
                <a:rPr lang="en-GB" sz="1350">
                  <a:solidFill>
                    <a:prstClr val="black"/>
                  </a:solidFill>
                  <a:latin typeface="Verdana" pitchFamily="34" charset="0"/>
                </a:rPr>
                <a:t>Beam exit</a:t>
              </a:r>
            </a:p>
          </p:txBody>
        </p:sp>
        <p:cxnSp>
          <p:nvCxnSpPr>
            <p:cNvPr id="29" name="Straight Arrow Connector 28">
              <a:extLst>
                <a:ext uri="{FF2B5EF4-FFF2-40B4-BE49-F238E27FC236}">
                  <a16:creationId xmlns:a16="http://schemas.microsoft.com/office/drawing/2014/main" id="{05305E13-01B2-4A46-B109-FE8E8CBD308B}"/>
                </a:ext>
              </a:extLst>
            </p:cNvPr>
            <p:cNvCxnSpPr/>
            <p:nvPr/>
          </p:nvCxnSpPr>
          <p:spPr>
            <a:xfrm flipH="1" flipV="1">
              <a:off x="12422188" y="3834765"/>
              <a:ext cx="233362" cy="1089025"/>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0D26939-5C3B-4C72-AD87-272ED4A55030}"/>
                </a:ext>
              </a:extLst>
            </p:cNvPr>
            <p:cNvCxnSpPr/>
            <p:nvPr/>
          </p:nvCxnSpPr>
          <p:spPr>
            <a:xfrm>
              <a:off x="13309600" y="2037715"/>
              <a:ext cx="769938" cy="143510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1" name="TextBox 67">
              <a:extLst>
                <a:ext uri="{FF2B5EF4-FFF2-40B4-BE49-F238E27FC236}">
                  <a16:creationId xmlns:a16="http://schemas.microsoft.com/office/drawing/2014/main" id="{1270D55E-EBC7-4D71-B70B-3AD97AE1E18F}"/>
                </a:ext>
              </a:extLst>
            </p:cNvPr>
            <p:cNvSpPr txBox="1">
              <a:spLocks noChangeArrowheads="1"/>
            </p:cNvSpPr>
            <p:nvPr/>
          </p:nvSpPr>
          <p:spPr bwMode="auto">
            <a:xfrm>
              <a:off x="13986378" y="1542415"/>
              <a:ext cx="1450473" cy="677108"/>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defRPr/>
              </a:pPr>
              <a:r>
                <a:rPr lang="en-GB" sz="1350" dirty="0">
                  <a:solidFill>
                    <a:prstClr val="black"/>
                  </a:solidFill>
                  <a:latin typeface="Verdana" pitchFamily="34" charset="0"/>
                </a:rPr>
                <a:t>Animal X-Y position</a:t>
              </a:r>
            </a:p>
          </p:txBody>
        </p:sp>
        <p:sp>
          <p:nvSpPr>
            <p:cNvPr id="32" name="TextBox 68">
              <a:extLst>
                <a:ext uri="{FF2B5EF4-FFF2-40B4-BE49-F238E27FC236}">
                  <a16:creationId xmlns:a16="http://schemas.microsoft.com/office/drawing/2014/main" id="{C27E3A89-56B5-46F0-84C5-66217E7452BD}"/>
                </a:ext>
              </a:extLst>
            </p:cNvPr>
            <p:cNvSpPr txBox="1">
              <a:spLocks noChangeArrowheads="1"/>
            </p:cNvSpPr>
            <p:nvPr/>
          </p:nvSpPr>
          <p:spPr bwMode="auto">
            <a:xfrm>
              <a:off x="11696700" y="1528128"/>
              <a:ext cx="2349500" cy="677108"/>
            </a:xfrm>
            <a:prstGeom prst="rect">
              <a:avLst/>
            </a:prstGeom>
            <a:noFill/>
            <a:ln w="9525">
              <a:no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defRPr/>
              </a:pPr>
              <a:r>
                <a:rPr lang="en-GB" sz="1350">
                  <a:solidFill>
                    <a:prstClr val="black"/>
                  </a:solidFill>
                  <a:latin typeface="Verdana" pitchFamily="34" charset="0"/>
                </a:rPr>
                <a:t>Collimator + film dosimeter</a:t>
              </a:r>
            </a:p>
          </p:txBody>
        </p:sp>
        <p:cxnSp>
          <p:nvCxnSpPr>
            <p:cNvPr id="33" name="Straight Arrow Connector 32">
              <a:extLst>
                <a:ext uri="{FF2B5EF4-FFF2-40B4-BE49-F238E27FC236}">
                  <a16:creationId xmlns:a16="http://schemas.microsoft.com/office/drawing/2014/main" id="{1B3F733A-252A-4445-95AA-4A8F19C5C3F5}"/>
                </a:ext>
              </a:extLst>
            </p:cNvPr>
            <p:cNvCxnSpPr/>
            <p:nvPr/>
          </p:nvCxnSpPr>
          <p:spPr>
            <a:xfrm>
              <a:off x="13892213" y="1490028"/>
              <a:ext cx="254000" cy="158750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B24B0EE-3526-4AB6-BC1C-C88044A86C15}"/>
                </a:ext>
              </a:extLst>
            </p:cNvPr>
            <p:cNvCxnSpPr/>
            <p:nvPr/>
          </p:nvCxnSpPr>
          <p:spPr>
            <a:xfrm>
              <a:off x="14511338" y="2115503"/>
              <a:ext cx="36512" cy="158750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5" name="TextBox 35">
              <a:extLst>
                <a:ext uri="{FF2B5EF4-FFF2-40B4-BE49-F238E27FC236}">
                  <a16:creationId xmlns:a16="http://schemas.microsoft.com/office/drawing/2014/main" id="{523D11F9-2FC8-4915-B081-557312E08CDB}"/>
                </a:ext>
              </a:extLst>
            </p:cNvPr>
            <p:cNvSpPr txBox="1"/>
            <p:nvPr/>
          </p:nvSpPr>
          <p:spPr>
            <a:xfrm>
              <a:off x="1663700" y="2209166"/>
              <a:ext cx="1449388" cy="861774"/>
            </a:xfrm>
            <a:prstGeom prst="rect">
              <a:avLst/>
            </a:prstGeom>
            <a:solidFill>
              <a:schemeClr val="bg1">
                <a:lumMod val="85000"/>
              </a:schemeClr>
            </a:solid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defRPr/>
              </a:pPr>
              <a:r>
                <a:rPr lang="en-GB" sz="1200" b="1" dirty="0">
                  <a:solidFill>
                    <a:prstClr val="black"/>
                  </a:solidFill>
                  <a:latin typeface="Arial" panose="020B0604020202020204" pitchFamily="34" charset="0"/>
                </a:rPr>
                <a:t>≥6 MeV</a:t>
              </a:r>
            </a:p>
            <a:p>
              <a:pPr algn="ctr" eaLnBrk="0" hangingPunct="0">
                <a:defRPr/>
              </a:pPr>
              <a:r>
                <a:rPr lang="en-GB" sz="1200" b="1" dirty="0">
                  <a:solidFill>
                    <a:prstClr val="black"/>
                  </a:solidFill>
                  <a:latin typeface="Arial" panose="020B0604020202020204" pitchFamily="34" charset="0"/>
                </a:rPr>
                <a:t>electron accelerator</a:t>
              </a:r>
            </a:p>
          </p:txBody>
        </p:sp>
        <p:sp>
          <p:nvSpPr>
            <p:cNvPr id="36" name="TextBox 66">
              <a:extLst>
                <a:ext uri="{FF2B5EF4-FFF2-40B4-BE49-F238E27FC236}">
                  <a16:creationId xmlns:a16="http://schemas.microsoft.com/office/drawing/2014/main" id="{F013A684-5141-46B3-9E5F-8284AD98C623}"/>
                </a:ext>
              </a:extLst>
            </p:cNvPr>
            <p:cNvSpPr txBox="1">
              <a:spLocks noChangeArrowheads="1"/>
            </p:cNvSpPr>
            <p:nvPr/>
          </p:nvSpPr>
          <p:spPr bwMode="auto">
            <a:xfrm>
              <a:off x="13587414" y="1167527"/>
              <a:ext cx="1819559" cy="400109"/>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defRPr/>
              </a:pPr>
              <a:r>
                <a:rPr lang="en-GB" sz="1350" dirty="0">
                  <a:solidFill>
                    <a:prstClr val="black"/>
                  </a:solidFill>
                  <a:latin typeface="Verdana" pitchFamily="34" charset="0"/>
                </a:rPr>
                <a:t>Animal cradle</a:t>
              </a:r>
            </a:p>
          </p:txBody>
        </p:sp>
      </p:grpSp>
      <p:sp>
        <p:nvSpPr>
          <p:cNvPr id="37" name="Title 1">
            <a:extLst>
              <a:ext uri="{FF2B5EF4-FFF2-40B4-BE49-F238E27FC236}">
                <a16:creationId xmlns:a16="http://schemas.microsoft.com/office/drawing/2014/main" id="{7C3E5544-5621-42B0-91EC-177D6FBC1830}"/>
              </a:ext>
            </a:extLst>
          </p:cNvPr>
          <p:cNvSpPr txBox="1">
            <a:spLocks/>
          </p:cNvSpPr>
          <p:nvPr/>
        </p:nvSpPr>
        <p:spPr>
          <a:xfrm>
            <a:off x="800100" y="358425"/>
            <a:ext cx="10825162" cy="9941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GB" sz="3600" dirty="0">
                <a:latin typeface="+mn-lt"/>
              </a:rPr>
              <a:t>Resources in Oxford – 6 MeV electron linear accelerator </a:t>
            </a:r>
          </a:p>
        </p:txBody>
      </p:sp>
    </p:spTree>
    <p:extLst>
      <p:ext uri="{BB962C8B-B14F-4D97-AF65-F5344CB8AC3E}">
        <p14:creationId xmlns:p14="http://schemas.microsoft.com/office/powerpoint/2010/main" val="170916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91667E-6 -1.11111E-6 L -0.54179 -0.01412 " pathEditMode="relative" rAng="0" ptsTypes="AA">
                                      <p:cBhvr>
                                        <p:cTn id="6" dur="2000" fill="hold"/>
                                        <p:tgtEl>
                                          <p:spTgt spid="4"/>
                                        </p:tgtEl>
                                        <p:attrNameLst>
                                          <p:attrName>ppt_x</p:attrName>
                                          <p:attrName>ppt_y</p:attrName>
                                        </p:attrNameLst>
                                      </p:cBhvr>
                                      <p:rCtr x="-27096" y="-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88F1A7-9137-48F9-9CB1-377A92DBFCDC}"/>
              </a:ext>
            </a:extLst>
          </p:cNvPr>
          <p:cNvPicPr>
            <a:picLocks noChangeAspect="1"/>
          </p:cNvPicPr>
          <p:nvPr/>
        </p:nvPicPr>
        <p:blipFill rotWithShape="1">
          <a:blip r:embed="rId2"/>
          <a:srcRect l="20563" t="23160" r="60780" b="9242"/>
          <a:stretch/>
        </p:blipFill>
        <p:spPr>
          <a:xfrm>
            <a:off x="5741995" y="1098009"/>
            <a:ext cx="5045276" cy="5141390"/>
          </a:xfrm>
          <a:prstGeom prst="rect">
            <a:avLst/>
          </a:prstGeom>
        </p:spPr>
      </p:pic>
      <p:sp>
        <p:nvSpPr>
          <p:cNvPr id="2" name="TextBox 1">
            <a:extLst>
              <a:ext uri="{FF2B5EF4-FFF2-40B4-BE49-F238E27FC236}">
                <a16:creationId xmlns:a16="http://schemas.microsoft.com/office/drawing/2014/main" id="{2B0E42A4-F9E2-4564-8526-458FCC6A4B00}"/>
              </a:ext>
            </a:extLst>
          </p:cNvPr>
          <p:cNvSpPr txBox="1"/>
          <p:nvPr/>
        </p:nvSpPr>
        <p:spPr>
          <a:xfrm>
            <a:off x="344557" y="1345752"/>
            <a:ext cx="5564251" cy="4893647"/>
          </a:xfrm>
          <a:prstGeom prst="rect">
            <a:avLst/>
          </a:prstGeom>
          <a:noFill/>
        </p:spPr>
        <p:txBody>
          <a:bodyPr wrap="square" rtlCol="0">
            <a:spAutoFit/>
          </a:bodyPr>
          <a:lstStyle/>
          <a:p>
            <a:pPr marL="214308" indent="-214308">
              <a:buFont typeface="Arial" panose="020B0604020202020204" pitchFamily="34" charset="0"/>
              <a:buChar char="•"/>
              <a:defRPr/>
            </a:pPr>
            <a:r>
              <a:rPr lang="en-GB" sz="2400" dirty="0">
                <a:solidFill>
                  <a:prstClr val="black"/>
                </a:solidFill>
                <a:cs typeface="Arial" panose="020B0604020202020204" pitchFamily="34" charset="0"/>
              </a:rPr>
              <a:t>6 MeV electron beam </a:t>
            </a:r>
            <a:r>
              <a:rPr lang="en-GB" sz="2400" dirty="0">
                <a:solidFill>
                  <a:prstClr val="black"/>
                </a:solidFill>
                <a:cs typeface="Arial" panose="020B0604020202020204" pitchFamily="34" charset="0"/>
                <a:sym typeface="Wingdings" panose="05000000000000000000" pitchFamily="2" charset="2"/>
              </a:rPr>
              <a:t> ≈ homogeneous dose </a:t>
            </a:r>
          </a:p>
          <a:p>
            <a:pPr marL="671508" lvl="1" indent="-214308">
              <a:buFont typeface="Arial" panose="020B0604020202020204" pitchFamily="34" charset="0"/>
              <a:buChar char="•"/>
              <a:defRPr/>
            </a:pPr>
            <a:r>
              <a:rPr lang="en-GB" sz="2400" dirty="0">
                <a:solidFill>
                  <a:prstClr val="black"/>
                </a:solidFill>
                <a:cs typeface="Arial" panose="020B0604020202020204" pitchFamily="34" charset="0"/>
                <a:sym typeface="Wingdings" panose="05000000000000000000" pitchFamily="2" charset="2"/>
              </a:rPr>
              <a:t>0-20 mm depth, </a:t>
            </a:r>
          </a:p>
          <a:p>
            <a:pPr marL="671508" lvl="1" indent="-214308">
              <a:buFont typeface="Arial" panose="020B0604020202020204" pitchFamily="34" charset="0"/>
              <a:buChar char="•"/>
              <a:defRPr/>
            </a:pPr>
            <a:r>
              <a:rPr lang="en-GB" sz="2400" dirty="0">
                <a:solidFill>
                  <a:prstClr val="black"/>
                </a:solidFill>
                <a:cs typeface="Arial" panose="020B0604020202020204" pitchFamily="34" charset="0"/>
                <a:sym typeface="Wingdings" panose="05000000000000000000" pitchFamily="2" charset="2"/>
              </a:rPr>
              <a:t>depth &gt;30 mm ≈ no dose</a:t>
            </a:r>
          </a:p>
          <a:p>
            <a:pPr marL="214308" indent="-214308">
              <a:buFont typeface="Arial" panose="020B0604020202020204" pitchFamily="34" charset="0"/>
              <a:buChar char="•"/>
              <a:defRPr/>
            </a:pPr>
            <a:r>
              <a:rPr lang="en-GB" sz="2400" dirty="0">
                <a:solidFill>
                  <a:prstClr val="black"/>
                </a:solidFill>
                <a:cs typeface="Arial" panose="020B0604020202020204" pitchFamily="34" charset="0"/>
                <a:sym typeface="Wingdings" panose="05000000000000000000" pitchFamily="2" charset="2"/>
              </a:rPr>
              <a:t>Maximum beam size: 50 mm Ø</a:t>
            </a:r>
          </a:p>
          <a:p>
            <a:pPr marL="214308" indent="-214308">
              <a:buFont typeface="Arial" panose="020B0604020202020204" pitchFamily="34" charset="0"/>
              <a:buChar char="•"/>
              <a:defRPr/>
            </a:pPr>
            <a:r>
              <a:rPr lang="en-GB" sz="2400" dirty="0">
                <a:solidFill>
                  <a:prstClr val="black"/>
                </a:solidFill>
                <a:cs typeface="Arial" panose="020B0604020202020204" pitchFamily="34" charset="0"/>
                <a:sym typeface="Wingdings" panose="05000000000000000000" pitchFamily="2" charset="2"/>
              </a:rPr>
              <a:t>Average dose rate: </a:t>
            </a:r>
          </a:p>
          <a:p>
            <a:pPr lvl="1">
              <a:defRPr/>
            </a:pPr>
            <a:r>
              <a:rPr lang="en-GB" sz="2400" dirty="0">
                <a:solidFill>
                  <a:prstClr val="black"/>
                </a:solidFill>
                <a:cs typeface="Arial" panose="020B0604020202020204" pitchFamily="34" charset="0"/>
                <a:sym typeface="Wingdings" panose="05000000000000000000" pitchFamily="2" charset="2"/>
              </a:rPr>
              <a:t>few </a:t>
            </a:r>
            <a:r>
              <a:rPr lang="en-GB" sz="2400" dirty="0" err="1">
                <a:solidFill>
                  <a:prstClr val="black"/>
                </a:solidFill>
                <a:cs typeface="Arial" panose="020B0604020202020204" pitchFamily="34" charset="0"/>
                <a:sym typeface="Wingdings" panose="05000000000000000000" pitchFamily="2" charset="2"/>
              </a:rPr>
              <a:t>Gy</a:t>
            </a:r>
            <a:r>
              <a:rPr lang="en-GB" sz="2400" dirty="0">
                <a:solidFill>
                  <a:prstClr val="black"/>
                </a:solidFill>
                <a:cs typeface="Arial" panose="020B0604020202020204" pitchFamily="34" charset="0"/>
                <a:sym typeface="Wingdings" panose="05000000000000000000" pitchFamily="2" charset="2"/>
              </a:rPr>
              <a:t>/min to 30 000 </a:t>
            </a:r>
            <a:r>
              <a:rPr lang="en-GB" sz="2400" dirty="0" err="1">
                <a:solidFill>
                  <a:prstClr val="black"/>
                </a:solidFill>
                <a:cs typeface="Arial" panose="020B0604020202020204" pitchFamily="34" charset="0"/>
                <a:sym typeface="Wingdings" panose="05000000000000000000" pitchFamily="2" charset="2"/>
              </a:rPr>
              <a:t>Gy</a:t>
            </a:r>
            <a:r>
              <a:rPr lang="en-GB" sz="2400" dirty="0">
                <a:solidFill>
                  <a:prstClr val="black"/>
                </a:solidFill>
                <a:cs typeface="Arial" panose="020B0604020202020204" pitchFamily="34" charset="0"/>
                <a:sym typeface="Wingdings" panose="05000000000000000000" pitchFamily="2" charset="2"/>
              </a:rPr>
              <a:t>/s </a:t>
            </a:r>
          </a:p>
          <a:p>
            <a:pPr marL="214308" indent="-214308">
              <a:buFont typeface="Arial" panose="020B0604020202020204" pitchFamily="34" charset="0"/>
              <a:buChar char="•"/>
              <a:defRPr/>
            </a:pPr>
            <a:r>
              <a:rPr lang="en-GB" sz="2400" dirty="0">
                <a:solidFill>
                  <a:prstClr val="black"/>
                </a:solidFill>
                <a:cs typeface="Arial" panose="020B0604020202020204" pitchFamily="34" charset="0"/>
                <a:sym typeface="Wingdings" panose="05000000000000000000" pitchFamily="2" charset="2"/>
              </a:rPr>
              <a:t>Dose/pulse: </a:t>
            </a:r>
            <a:r>
              <a:rPr lang="en-GB" sz="2400" dirty="0" err="1">
                <a:solidFill>
                  <a:prstClr val="black"/>
                </a:solidFill>
                <a:cs typeface="Arial" panose="020B0604020202020204" pitchFamily="34" charset="0"/>
                <a:sym typeface="Wingdings" panose="05000000000000000000" pitchFamily="2" charset="2"/>
              </a:rPr>
              <a:t>mGy</a:t>
            </a:r>
            <a:r>
              <a:rPr lang="en-GB" sz="2400" dirty="0">
                <a:solidFill>
                  <a:prstClr val="black"/>
                </a:solidFill>
                <a:cs typeface="Arial" panose="020B0604020202020204" pitchFamily="34" charset="0"/>
                <a:sym typeface="Wingdings" panose="05000000000000000000" pitchFamily="2" charset="2"/>
              </a:rPr>
              <a:t> to &gt;100 </a:t>
            </a:r>
            <a:r>
              <a:rPr lang="en-GB" sz="2400" dirty="0" err="1">
                <a:solidFill>
                  <a:prstClr val="black"/>
                </a:solidFill>
                <a:cs typeface="Arial" panose="020B0604020202020204" pitchFamily="34" charset="0"/>
                <a:sym typeface="Wingdings" panose="05000000000000000000" pitchFamily="2" charset="2"/>
              </a:rPr>
              <a:t>Gy</a:t>
            </a:r>
            <a:r>
              <a:rPr lang="en-GB" sz="2400" dirty="0">
                <a:solidFill>
                  <a:prstClr val="black"/>
                </a:solidFill>
                <a:cs typeface="Arial" panose="020B0604020202020204" pitchFamily="34" charset="0"/>
                <a:sym typeface="Wingdings" panose="05000000000000000000" pitchFamily="2" charset="2"/>
              </a:rPr>
              <a:t> </a:t>
            </a:r>
          </a:p>
          <a:p>
            <a:pPr>
              <a:defRPr/>
            </a:pPr>
            <a:r>
              <a:rPr lang="en-GB" sz="2400" dirty="0">
                <a:solidFill>
                  <a:prstClr val="black"/>
                </a:solidFill>
                <a:cs typeface="Arial" panose="020B0604020202020204" pitchFamily="34" charset="0"/>
                <a:sym typeface="Wingdings" panose="05000000000000000000" pitchFamily="2" charset="2"/>
              </a:rPr>
              <a:t> </a:t>
            </a:r>
          </a:p>
          <a:p>
            <a:pPr>
              <a:defRPr/>
            </a:pPr>
            <a:r>
              <a:rPr lang="en-GB" sz="2400" dirty="0">
                <a:cs typeface="Arial" panose="020B0604020202020204" pitchFamily="34" charset="0"/>
                <a:sym typeface="Wingdings" panose="05000000000000000000" pitchFamily="2" charset="2"/>
              </a:rPr>
              <a:t>Highly suitable for pre-clinical FLASH radiation studies!</a:t>
            </a:r>
          </a:p>
          <a:p>
            <a:pPr>
              <a:defRPr/>
            </a:pPr>
            <a:endParaRPr lang="en-GB" sz="2400" dirty="0">
              <a:solidFill>
                <a:prstClr val="black"/>
              </a:solidFill>
              <a:cs typeface="Arial" panose="020B0604020202020204" pitchFamily="34" charset="0"/>
              <a:sym typeface="Wingdings" panose="05000000000000000000" pitchFamily="2" charset="2"/>
            </a:endParaRPr>
          </a:p>
          <a:p>
            <a:pPr>
              <a:defRPr/>
            </a:pPr>
            <a:r>
              <a:rPr lang="en-GB" sz="2400" dirty="0">
                <a:solidFill>
                  <a:prstClr val="black"/>
                </a:solidFill>
                <a:cs typeface="Arial" panose="020B0604020202020204" pitchFamily="34" charset="0"/>
                <a:sym typeface="Wingdings" panose="05000000000000000000" pitchFamily="2" charset="2"/>
              </a:rPr>
              <a:t>Not suitable for clinical studies!</a:t>
            </a:r>
            <a:endParaRPr lang="en-GB" sz="2400" dirty="0">
              <a:solidFill>
                <a:prstClr val="black"/>
              </a:solidFill>
              <a:cs typeface="Arial" panose="020B0604020202020204" pitchFamily="34" charset="0"/>
            </a:endParaRPr>
          </a:p>
        </p:txBody>
      </p:sp>
      <p:sp>
        <p:nvSpPr>
          <p:cNvPr id="4" name="Title 1">
            <a:extLst>
              <a:ext uri="{FF2B5EF4-FFF2-40B4-BE49-F238E27FC236}">
                <a16:creationId xmlns:a16="http://schemas.microsoft.com/office/drawing/2014/main" id="{F2874A3B-CC55-4932-BE7B-12DAABA940C7}"/>
              </a:ext>
            </a:extLst>
          </p:cNvPr>
          <p:cNvSpPr>
            <a:spLocks noGrp="1"/>
          </p:cNvSpPr>
          <p:nvPr>
            <p:ph type="title"/>
          </p:nvPr>
        </p:nvSpPr>
        <p:spPr>
          <a:xfrm>
            <a:off x="1523998" y="203103"/>
            <a:ext cx="8956812" cy="994172"/>
          </a:xfrm>
        </p:spPr>
        <p:txBody>
          <a:bodyPr>
            <a:normAutofit fontScale="90000"/>
          </a:bodyPr>
          <a:lstStyle/>
          <a:p>
            <a:r>
              <a:rPr lang="en-GB" dirty="0">
                <a:latin typeface="+mn-lt"/>
              </a:rPr>
              <a:t>Beam Characteristics Oxford electron </a:t>
            </a:r>
            <a:r>
              <a:rPr lang="en-GB" dirty="0" err="1">
                <a:latin typeface="+mn-lt"/>
              </a:rPr>
              <a:t>linac</a:t>
            </a:r>
            <a:endParaRPr lang="en-GB" dirty="0">
              <a:latin typeface="+mn-lt"/>
            </a:endParaRPr>
          </a:p>
        </p:txBody>
      </p:sp>
      <p:sp>
        <p:nvSpPr>
          <p:cNvPr id="5" name="Rectangle 34">
            <a:extLst>
              <a:ext uri="{FF2B5EF4-FFF2-40B4-BE49-F238E27FC236}">
                <a16:creationId xmlns:a16="http://schemas.microsoft.com/office/drawing/2014/main" id="{8CCF9BA7-7540-4DF9-BDA2-B31EA568B8F1}"/>
              </a:ext>
            </a:extLst>
          </p:cNvPr>
          <p:cNvSpPr/>
          <p:nvPr/>
        </p:nvSpPr>
        <p:spPr>
          <a:xfrm>
            <a:off x="1304508" y="6485620"/>
            <a:ext cx="3644348" cy="400110"/>
          </a:xfrm>
          <a:prstGeom prst="rect">
            <a:avLst/>
          </a:prstGeom>
        </p:spPr>
        <p:txBody>
          <a:bodyPr wrap="square">
            <a:spAutoFit/>
          </a:bodyPr>
          <a:lstStyle/>
          <a:p>
            <a:pPr lvl="2" algn="ctr"/>
            <a:r>
              <a:rPr lang="en-US" sz="2000" dirty="0"/>
              <a:t>Berne </a:t>
            </a:r>
            <a:r>
              <a:rPr lang="en-US" sz="2000" i="1" dirty="0"/>
              <a:t>et al. </a:t>
            </a:r>
            <a:r>
              <a:rPr lang="en-US" sz="2000" dirty="0"/>
              <a:t>PMB (2021)</a:t>
            </a:r>
          </a:p>
        </p:txBody>
      </p:sp>
      <p:sp>
        <p:nvSpPr>
          <p:cNvPr id="6" name="TextBox 5">
            <a:extLst>
              <a:ext uri="{FF2B5EF4-FFF2-40B4-BE49-F238E27FC236}">
                <a16:creationId xmlns:a16="http://schemas.microsoft.com/office/drawing/2014/main" id="{9C477E52-9098-407B-B44A-892E71D88D2C}"/>
              </a:ext>
            </a:extLst>
          </p:cNvPr>
          <p:cNvSpPr txBox="1"/>
          <p:nvPr/>
        </p:nvSpPr>
        <p:spPr>
          <a:xfrm>
            <a:off x="6002404" y="5671930"/>
            <a:ext cx="5137817" cy="400110"/>
          </a:xfrm>
          <a:prstGeom prst="rect">
            <a:avLst/>
          </a:prstGeom>
          <a:solidFill>
            <a:schemeClr val="bg1"/>
          </a:solidFill>
        </p:spPr>
        <p:txBody>
          <a:bodyPr wrap="none" rtlCol="0">
            <a:spAutoFit/>
          </a:bodyPr>
          <a:lstStyle/>
          <a:p>
            <a:r>
              <a:rPr lang="en-GB" sz="2000" dirty="0"/>
              <a:t>Electron beam luminescence in solid scintillator</a:t>
            </a:r>
          </a:p>
        </p:txBody>
      </p:sp>
      <p:sp>
        <p:nvSpPr>
          <p:cNvPr id="7" name="TextBox 6">
            <a:extLst>
              <a:ext uri="{FF2B5EF4-FFF2-40B4-BE49-F238E27FC236}">
                <a16:creationId xmlns:a16="http://schemas.microsoft.com/office/drawing/2014/main" id="{38340C20-0D45-40E9-AA18-978DB0C7BF33}"/>
              </a:ext>
            </a:extLst>
          </p:cNvPr>
          <p:cNvSpPr txBox="1"/>
          <p:nvPr/>
        </p:nvSpPr>
        <p:spPr>
          <a:xfrm>
            <a:off x="7736535" y="997220"/>
            <a:ext cx="2447978" cy="400110"/>
          </a:xfrm>
          <a:prstGeom prst="rect">
            <a:avLst/>
          </a:prstGeom>
          <a:solidFill>
            <a:schemeClr val="bg1"/>
          </a:solidFill>
        </p:spPr>
        <p:txBody>
          <a:bodyPr wrap="none" rtlCol="0">
            <a:spAutoFit/>
          </a:bodyPr>
          <a:lstStyle/>
          <a:p>
            <a:r>
              <a:rPr lang="en-GB" sz="2000" dirty="0" err="1"/>
              <a:t>Bicron</a:t>
            </a:r>
            <a:r>
              <a:rPr lang="en-GB" sz="2000" dirty="0"/>
              <a:t> 400 scintillator</a:t>
            </a:r>
          </a:p>
        </p:txBody>
      </p:sp>
    </p:spTree>
    <p:extLst>
      <p:ext uri="{BB962C8B-B14F-4D97-AF65-F5344CB8AC3E}">
        <p14:creationId xmlns:p14="http://schemas.microsoft.com/office/powerpoint/2010/main" val="2409662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64677-6A3A-4506-9D50-F84A06A43D12}"/>
              </a:ext>
            </a:extLst>
          </p:cNvPr>
          <p:cNvSpPr>
            <a:spLocks noGrp="1"/>
          </p:cNvSpPr>
          <p:nvPr>
            <p:ph type="title"/>
          </p:nvPr>
        </p:nvSpPr>
        <p:spPr>
          <a:xfrm>
            <a:off x="838200" y="-21374"/>
            <a:ext cx="10515600" cy="1325563"/>
          </a:xfrm>
        </p:spPr>
        <p:txBody>
          <a:bodyPr/>
          <a:lstStyle/>
          <a:p>
            <a:r>
              <a:rPr lang="en-GB" dirty="0">
                <a:solidFill>
                  <a:srgbClr val="BB7C1F"/>
                </a:solidFill>
              </a:rPr>
              <a:t>In Summary</a:t>
            </a:r>
            <a:endParaRPr lang="en-GB" dirty="0"/>
          </a:p>
        </p:txBody>
      </p:sp>
      <p:sp>
        <p:nvSpPr>
          <p:cNvPr id="3" name="Content Placeholder 2">
            <a:extLst>
              <a:ext uri="{FF2B5EF4-FFF2-40B4-BE49-F238E27FC236}">
                <a16:creationId xmlns:a16="http://schemas.microsoft.com/office/drawing/2014/main" id="{2AF21275-7EA8-4F78-8C06-02E2D25F0C5F}"/>
              </a:ext>
            </a:extLst>
          </p:cNvPr>
          <p:cNvSpPr>
            <a:spLocks noGrp="1"/>
          </p:cNvSpPr>
          <p:nvPr>
            <p:ph idx="1"/>
          </p:nvPr>
        </p:nvSpPr>
        <p:spPr>
          <a:xfrm>
            <a:off x="37708" y="1027906"/>
            <a:ext cx="8827995" cy="5792771"/>
          </a:xfrm>
        </p:spPr>
        <p:txBody>
          <a:bodyPr>
            <a:normAutofit fontScale="92500" lnSpcReduction="20000"/>
          </a:bodyPr>
          <a:lstStyle/>
          <a:p>
            <a:pPr lvl="1"/>
            <a:r>
              <a:rPr lang="en-US" dirty="0">
                <a:solidFill>
                  <a:srgbClr val="0091CC"/>
                </a:solidFill>
                <a:latin typeface="Arial"/>
              </a:rPr>
              <a:t>FLASH </a:t>
            </a:r>
            <a:r>
              <a:rPr lang="en-US" dirty="0">
                <a:latin typeface="Arial"/>
              </a:rPr>
              <a:t>has huge Potential Benefits for clinical translation:</a:t>
            </a:r>
          </a:p>
          <a:p>
            <a:pPr lvl="2"/>
            <a:r>
              <a:rPr lang="en-US" dirty="0">
                <a:latin typeface="Arial"/>
              </a:rPr>
              <a:t>Enables full treatments (or fractions) in a few hundreds/tenths of a second.</a:t>
            </a:r>
          </a:p>
          <a:p>
            <a:pPr lvl="3"/>
            <a:r>
              <a:rPr lang="en-US" dirty="0">
                <a:latin typeface="Arial"/>
              </a:rPr>
              <a:t>No motion during treatment.</a:t>
            </a:r>
          </a:p>
          <a:p>
            <a:pPr lvl="3"/>
            <a:r>
              <a:rPr lang="en-US" dirty="0">
                <a:latin typeface="Arial"/>
              </a:rPr>
              <a:t>Could minimize treatment (PTV) margins related to motion.</a:t>
            </a:r>
          </a:p>
          <a:p>
            <a:pPr lvl="4"/>
            <a:r>
              <a:rPr lang="en-US" dirty="0">
                <a:latin typeface="Arial"/>
              </a:rPr>
              <a:t>Less normal tissue exposed to the treatment dose.</a:t>
            </a:r>
          </a:p>
          <a:p>
            <a:pPr lvl="1"/>
            <a:r>
              <a:rPr lang="en-US" dirty="0">
                <a:latin typeface="Arial"/>
              </a:rPr>
              <a:t>Pre-clinical studies show:</a:t>
            </a:r>
          </a:p>
          <a:p>
            <a:pPr lvl="2"/>
            <a:r>
              <a:rPr lang="en-US" dirty="0">
                <a:latin typeface="Arial"/>
              </a:rPr>
              <a:t>Less normal tissue toxicity, i.e. the “</a:t>
            </a:r>
            <a:r>
              <a:rPr lang="en-US" dirty="0">
                <a:solidFill>
                  <a:srgbClr val="0091CC"/>
                </a:solidFill>
                <a:latin typeface="Arial"/>
              </a:rPr>
              <a:t>FLASH</a:t>
            </a:r>
            <a:r>
              <a:rPr lang="en-US" dirty="0">
                <a:latin typeface="Arial"/>
              </a:rPr>
              <a:t> effect”</a:t>
            </a:r>
          </a:p>
          <a:p>
            <a:pPr lvl="3"/>
            <a:r>
              <a:rPr lang="en-US" dirty="0">
                <a:latin typeface="Arial"/>
              </a:rPr>
              <a:t>Dose modifying factor: (</a:t>
            </a:r>
            <a:r>
              <a:rPr lang="en-US" b="1" dirty="0">
                <a:latin typeface="Arial"/>
              </a:rPr>
              <a:t>1.1) 1.2-1.5</a:t>
            </a:r>
          </a:p>
          <a:p>
            <a:pPr lvl="2"/>
            <a:r>
              <a:rPr lang="en-US" dirty="0">
                <a:latin typeface="Arial"/>
              </a:rPr>
              <a:t>Similar tumour control.</a:t>
            </a:r>
          </a:p>
          <a:p>
            <a:pPr lvl="3"/>
            <a:r>
              <a:rPr lang="en-US" dirty="0">
                <a:latin typeface="Arial"/>
              </a:rPr>
              <a:t>Dose modifying factor: </a:t>
            </a:r>
            <a:r>
              <a:rPr lang="en-US" b="1" dirty="0">
                <a:latin typeface="Arial"/>
              </a:rPr>
              <a:t>1</a:t>
            </a:r>
          </a:p>
          <a:p>
            <a:pPr lvl="1"/>
            <a:r>
              <a:rPr lang="sv-SE" dirty="0">
                <a:latin typeface="Arial" panose="020B0604020202020204" pitchFamily="34" charset="0"/>
                <a:cs typeface="Arial" panose="020B0604020202020204" pitchFamily="34" charset="0"/>
              </a:rPr>
              <a:t>Optimal beam parameters for the </a:t>
            </a:r>
            <a:r>
              <a:rPr lang="sv-SE" dirty="0">
                <a:solidFill>
                  <a:srgbClr val="0091CC"/>
                </a:solidFill>
                <a:latin typeface="Arial" panose="020B0604020202020204" pitchFamily="34" charset="0"/>
                <a:cs typeface="Arial" panose="020B0604020202020204" pitchFamily="34" charset="0"/>
              </a:rPr>
              <a:t>FLASH</a:t>
            </a:r>
            <a:r>
              <a:rPr lang="sv-SE" dirty="0">
                <a:latin typeface="Arial" panose="020B0604020202020204" pitchFamily="34" charset="0"/>
                <a:cs typeface="Arial" panose="020B0604020202020204" pitchFamily="34" charset="0"/>
              </a:rPr>
              <a:t> effect</a:t>
            </a:r>
          </a:p>
          <a:p>
            <a:pPr lvl="2"/>
            <a:r>
              <a:rPr lang="sv-SE" dirty="0">
                <a:latin typeface="Arial" panose="020B0604020202020204" pitchFamily="34" charset="0"/>
                <a:cs typeface="Arial" panose="020B0604020202020204" pitchFamily="34" charset="0"/>
              </a:rPr>
              <a:t>Average (Mean) Dose rate / Total Delivery Time is a key parameter</a:t>
            </a:r>
          </a:p>
          <a:p>
            <a:pPr lvl="3"/>
            <a:r>
              <a:rPr lang="sv-SE" sz="2000" dirty="0">
                <a:latin typeface="Arial" panose="020B0604020202020204" pitchFamily="34" charset="0"/>
                <a:cs typeface="Arial" panose="020B0604020202020204" pitchFamily="34" charset="0"/>
              </a:rPr>
              <a:t>Higher / shorter </a:t>
            </a:r>
            <a:r>
              <a:rPr lang="sv-SE" sz="2000" dirty="0">
                <a:latin typeface="Arial" panose="020B0604020202020204" pitchFamily="34" charset="0"/>
                <a:cs typeface="Arial" panose="020B0604020202020204" pitchFamily="34" charset="0"/>
                <a:sym typeface="Wingdings" panose="05000000000000000000" pitchFamily="2" charset="2"/>
              </a:rPr>
              <a:t> Better</a:t>
            </a:r>
            <a:r>
              <a:rPr lang="sv-SE" sz="2000" dirty="0">
                <a:latin typeface="Arial" panose="020B0604020202020204" pitchFamily="34" charset="0"/>
                <a:cs typeface="Arial" panose="020B0604020202020204" pitchFamily="34" charset="0"/>
              </a:rPr>
              <a:t> </a:t>
            </a:r>
            <a:r>
              <a:rPr lang="sv-SE" sz="2200" dirty="0">
                <a:latin typeface="Arial" panose="020B0604020202020204" pitchFamily="34" charset="0"/>
                <a:cs typeface="Arial" panose="020B0604020202020204" pitchFamily="34" charset="0"/>
              </a:rPr>
              <a:t> </a:t>
            </a:r>
          </a:p>
          <a:p>
            <a:pPr lvl="2"/>
            <a:r>
              <a:rPr lang="sv-SE" dirty="0">
                <a:latin typeface="Arial" panose="020B0604020202020204" pitchFamily="34" charset="0"/>
                <a:cs typeface="Arial" panose="020B0604020202020204" pitchFamily="34" charset="0"/>
              </a:rPr>
              <a:t>Dose</a:t>
            </a:r>
          </a:p>
          <a:p>
            <a:pPr lvl="3"/>
            <a:r>
              <a:rPr lang="sv-SE" dirty="0">
                <a:latin typeface="Arial" panose="020B0604020202020204" pitchFamily="34" charset="0"/>
                <a:cs typeface="Arial" panose="020B0604020202020204" pitchFamily="34" charset="0"/>
              </a:rPr>
              <a:t>Higher </a:t>
            </a:r>
            <a:r>
              <a:rPr lang="sv-SE" dirty="0">
                <a:latin typeface="Arial" panose="020B0604020202020204" pitchFamily="34" charset="0"/>
                <a:cs typeface="Arial" panose="020B0604020202020204" pitchFamily="34" charset="0"/>
                <a:sym typeface="Wingdings" panose="05000000000000000000" pitchFamily="2" charset="2"/>
              </a:rPr>
              <a:t> larger effect (but likely levels off at a maximum)</a:t>
            </a:r>
            <a:r>
              <a:rPr lang="sv-SE" dirty="0">
                <a:latin typeface="Arial" panose="020B0604020202020204" pitchFamily="34" charset="0"/>
                <a:cs typeface="Arial" panose="020B0604020202020204" pitchFamily="34" charset="0"/>
              </a:rPr>
              <a:t> </a:t>
            </a:r>
          </a:p>
          <a:p>
            <a:pPr lvl="2"/>
            <a:r>
              <a:rPr lang="sv-SE" dirty="0">
                <a:latin typeface="Arial" panose="020B0604020202020204" pitchFamily="34" charset="0"/>
                <a:cs typeface="Arial" panose="020B0604020202020204" pitchFamily="34" charset="0"/>
              </a:rPr>
              <a:t>Beam scanning</a:t>
            </a:r>
          </a:p>
          <a:p>
            <a:pPr lvl="3"/>
            <a:r>
              <a:rPr lang="sv-SE" dirty="0">
                <a:latin typeface="Arial" panose="020B0604020202020204" pitchFamily="34" charset="0"/>
                <a:cs typeface="Arial" panose="020B0604020202020204" pitchFamily="34" charset="0"/>
              </a:rPr>
              <a:t>Higher dose rate in the scanned beam </a:t>
            </a:r>
            <a:r>
              <a:rPr lang="sv-SE" dirty="0">
                <a:latin typeface="Arial" panose="020B0604020202020204" pitchFamily="34" charset="0"/>
                <a:cs typeface="Arial" panose="020B0604020202020204" pitchFamily="34" charset="0"/>
                <a:sym typeface="Wingdings" panose="05000000000000000000" pitchFamily="2" charset="2"/>
              </a:rPr>
              <a:t> Better</a:t>
            </a:r>
          </a:p>
          <a:p>
            <a:pPr lvl="2"/>
            <a:r>
              <a:rPr lang="sv-SE" dirty="0">
                <a:latin typeface="Arial" panose="020B0604020202020204" pitchFamily="34" charset="0"/>
                <a:cs typeface="Arial" panose="020B0604020202020204" pitchFamily="34" charset="0"/>
              </a:rPr>
              <a:t>Pulse structure (Dose-per-pulse): Of less importance </a:t>
            </a:r>
          </a:p>
          <a:p>
            <a:pPr lvl="2"/>
            <a:r>
              <a:rPr lang="sv-SE" sz="2600" dirty="0">
                <a:latin typeface="Arial" panose="020B0604020202020204" pitchFamily="34" charset="0"/>
                <a:cs typeface="Arial" panose="020B0604020202020204" pitchFamily="34" charset="0"/>
              </a:rPr>
              <a:t>Dose conformity &amp; Fractionation - Still very important</a:t>
            </a:r>
            <a:endParaRPr lang="en-GB" sz="2600" dirty="0"/>
          </a:p>
        </p:txBody>
      </p:sp>
    </p:spTree>
    <p:extLst>
      <p:ext uri="{BB962C8B-B14F-4D97-AF65-F5344CB8AC3E}">
        <p14:creationId xmlns:p14="http://schemas.microsoft.com/office/powerpoint/2010/main" val="690703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1" end="1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5" end="1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64677-6A3A-4506-9D50-F84A06A43D12}"/>
              </a:ext>
            </a:extLst>
          </p:cNvPr>
          <p:cNvSpPr>
            <a:spLocks noGrp="1"/>
          </p:cNvSpPr>
          <p:nvPr>
            <p:ph type="title"/>
          </p:nvPr>
        </p:nvSpPr>
        <p:spPr>
          <a:xfrm>
            <a:off x="838200" y="-21374"/>
            <a:ext cx="10515600" cy="1325563"/>
          </a:xfrm>
        </p:spPr>
        <p:txBody>
          <a:bodyPr>
            <a:normAutofit/>
          </a:bodyPr>
          <a:lstStyle/>
          <a:p>
            <a:r>
              <a:rPr lang="en-GB" sz="3600" dirty="0">
                <a:latin typeface="+mn-lt"/>
              </a:rPr>
              <a:t>Summary</a:t>
            </a:r>
          </a:p>
        </p:txBody>
      </p:sp>
      <p:sp>
        <p:nvSpPr>
          <p:cNvPr id="3" name="Content Placeholder 2">
            <a:extLst>
              <a:ext uri="{FF2B5EF4-FFF2-40B4-BE49-F238E27FC236}">
                <a16:creationId xmlns:a16="http://schemas.microsoft.com/office/drawing/2014/main" id="{2AF21275-7EA8-4F78-8C06-02E2D25F0C5F}"/>
              </a:ext>
            </a:extLst>
          </p:cNvPr>
          <p:cNvSpPr>
            <a:spLocks noGrp="1"/>
          </p:cNvSpPr>
          <p:nvPr>
            <p:ph idx="1"/>
          </p:nvPr>
        </p:nvSpPr>
        <p:spPr>
          <a:xfrm>
            <a:off x="-266907" y="6987041"/>
            <a:ext cx="8827995" cy="5792771"/>
          </a:xfrm>
        </p:spPr>
        <p:txBody>
          <a:bodyPr>
            <a:normAutofit fontScale="92500" lnSpcReduction="20000"/>
          </a:bodyPr>
          <a:lstStyle/>
          <a:p>
            <a:pPr lvl="1"/>
            <a:r>
              <a:rPr lang="en-US" dirty="0">
                <a:solidFill>
                  <a:srgbClr val="0091CC"/>
                </a:solidFill>
                <a:latin typeface="Arial"/>
              </a:rPr>
              <a:t>FLASH </a:t>
            </a:r>
            <a:r>
              <a:rPr lang="en-US" dirty="0">
                <a:latin typeface="Arial"/>
              </a:rPr>
              <a:t>has huge Potential Benefits for clinical translation:</a:t>
            </a:r>
          </a:p>
          <a:p>
            <a:pPr lvl="2"/>
            <a:r>
              <a:rPr lang="en-US" dirty="0">
                <a:latin typeface="Arial"/>
              </a:rPr>
              <a:t>Enables full treatments (or fractions) in a few hundreds/tenths of a second.</a:t>
            </a:r>
          </a:p>
          <a:p>
            <a:pPr lvl="3"/>
            <a:r>
              <a:rPr lang="en-US" dirty="0">
                <a:latin typeface="Arial"/>
              </a:rPr>
              <a:t>No motion during treatment.</a:t>
            </a:r>
          </a:p>
          <a:p>
            <a:pPr lvl="3"/>
            <a:r>
              <a:rPr lang="en-US" dirty="0">
                <a:latin typeface="Arial"/>
              </a:rPr>
              <a:t>Could minimize treatment (PTV) margins related to motion.</a:t>
            </a:r>
          </a:p>
          <a:p>
            <a:pPr lvl="4"/>
            <a:r>
              <a:rPr lang="en-US" dirty="0">
                <a:latin typeface="Arial"/>
              </a:rPr>
              <a:t>Less normal tissue exposed to the treatment dose.</a:t>
            </a:r>
          </a:p>
          <a:p>
            <a:pPr lvl="1"/>
            <a:r>
              <a:rPr lang="en-US" dirty="0">
                <a:latin typeface="Arial"/>
              </a:rPr>
              <a:t>Pre-clinical studies show:</a:t>
            </a:r>
          </a:p>
          <a:p>
            <a:pPr lvl="2"/>
            <a:r>
              <a:rPr lang="en-US" dirty="0">
                <a:latin typeface="Arial"/>
              </a:rPr>
              <a:t>Less normal tissue toxicity, i.e. the “</a:t>
            </a:r>
            <a:r>
              <a:rPr lang="en-US" dirty="0">
                <a:solidFill>
                  <a:srgbClr val="0091CC"/>
                </a:solidFill>
                <a:latin typeface="Arial"/>
              </a:rPr>
              <a:t>FLASH</a:t>
            </a:r>
            <a:r>
              <a:rPr lang="en-US" dirty="0">
                <a:latin typeface="Arial"/>
              </a:rPr>
              <a:t> effect”</a:t>
            </a:r>
          </a:p>
          <a:p>
            <a:pPr lvl="3"/>
            <a:r>
              <a:rPr lang="en-US" dirty="0">
                <a:latin typeface="Arial"/>
              </a:rPr>
              <a:t>Dose modifying factor: (</a:t>
            </a:r>
            <a:r>
              <a:rPr lang="en-US" b="1" dirty="0">
                <a:latin typeface="Arial"/>
              </a:rPr>
              <a:t>1.1) 1.2-1.5</a:t>
            </a:r>
          </a:p>
          <a:p>
            <a:pPr lvl="2"/>
            <a:r>
              <a:rPr lang="en-US" dirty="0">
                <a:latin typeface="Arial"/>
              </a:rPr>
              <a:t>Similar tumour control.</a:t>
            </a:r>
          </a:p>
          <a:p>
            <a:pPr lvl="3"/>
            <a:r>
              <a:rPr lang="en-US" dirty="0">
                <a:latin typeface="Arial"/>
              </a:rPr>
              <a:t>Dose modifying factor: </a:t>
            </a:r>
            <a:r>
              <a:rPr lang="en-US" b="1" dirty="0">
                <a:latin typeface="Arial"/>
              </a:rPr>
              <a:t>1</a:t>
            </a:r>
          </a:p>
          <a:p>
            <a:pPr lvl="1"/>
            <a:r>
              <a:rPr lang="sv-SE" dirty="0">
                <a:latin typeface="Arial" panose="020B0604020202020204" pitchFamily="34" charset="0"/>
                <a:cs typeface="Arial" panose="020B0604020202020204" pitchFamily="34" charset="0"/>
              </a:rPr>
              <a:t>Optimal beam parameters for the </a:t>
            </a:r>
            <a:r>
              <a:rPr lang="sv-SE" dirty="0">
                <a:solidFill>
                  <a:srgbClr val="0091CC"/>
                </a:solidFill>
                <a:latin typeface="Arial" panose="020B0604020202020204" pitchFamily="34" charset="0"/>
                <a:cs typeface="Arial" panose="020B0604020202020204" pitchFamily="34" charset="0"/>
              </a:rPr>
              <a:t>FLASH</a:t>
            </a:r>
            <a:r>
              <a:rPr lang="sv-SE" dirty="0">
                <a:latin typeface="Arial" panose="020B0604020202020204" pitchFamily="34" charset="0"/>
                <a:cs typeface="Arial" panose="020B0604020202020204" pitchFamily="34" charset="0"/>
              </a:rPr>
              <a:t> effect</a:t>
            </a:r>
          </a:p>
          <a:p>
            <a:pPr lvl="2"/>
            <a:r>
              <a:rPr lang="sv-SE" dirty="0">
                <a:latin typeface="Arial" panose="020B0604020202020204" pitchFamily="34" charset="0"/>
                <a:cs typeface="Arial" panose="020B0604020202020204" pitchFamily="34" charset="0"/>
              </a:rPr>
              <a:t>Average (Mean) Dose rate / Total Delivery Time is a key parameter</a:t>
            </a:r>
          </a:p>
          <a:p>
            <a:pPr lvl="3"/>
            <a:r>
              <a:rPr lang="sv-SE" sz="2000" dirty="0">
                <a:latin typeface="Arial" panose="020B0604020202020204" pitchFamily="34" charset="0"/>
                <a:cs typeface="Arial" panose="020B0604020202020204" pitchFamily="34" charset="0"/>
              </a:rPr>
              <a:t>Higher / shorter </a:t>
            </a:r>
            <a:r>
              <a:rPr lang="sv-SE" sz="2000" dirty="0">
                <a:latin typeface="Arial" panose="020B0604020202020204" pitchFamily="34" charset="0"/>
                <a:cs typeface="Arial" panose="020B0604020202020204" pitchFamily="34" charset="0"/>
                <a:sym typeface="Wingdings" panose="05000000000000000000" pitchFamily="2" charset="2"/>
              </a:rPr>
              <a:t> Better</a:t>
            </a:r>
            <a:r>
              <a:rPr lang="sv-SE" sz="2000" dirty="0">
                <a:latin typeface="Arial" panose="020B0604020202020204" pitchFamily="34" charset="0"/>
                <a:cs typeface="Arial" panose="020B0604020202020204" pitchFamily="34" charset="0"/>
              </a:rPr>
              <a:t> </a:t>
            </a:r>
            <a:r>
              <a:rPr lang="sv-SE" sz="2200" dirty="0">
                <a:latin typeface="Arial" panose="020B0604020202020204" pitchFamily="34" charset="0"/>
                <a:cs typeface="Arial" panose="020B0604020202020204" pitchFamily="34" charset="0"/>
              </a:rPr>
              <a:t> </a:t>
            </a:r>
          </a:p>
          <a:p>
            <a:pPr lvl="2"/>
            <a:r>
              <a:rPr lang="sv-SE" dirty="0">
                <a:latin typeface="Arial" panose="020B0604020202020204" pitchFamily="34" charset="0"/>
                <a:cs typeface="Arial" panose="020B0604020202020204" pitchFamily="34" charset="0"/>
              </a:rPr>
              <a:t>Dose</a:t>
            </a:r>
          </a:p>
          <a:p>
            <a:pPr lvl="3"/>
            <a:r>
              <a:rPr lang="sv-SE" dirty="0">
                <a:latin typeface="Arial" panose="020B0604020202020204" pitchFamily="34" charset="0"/>
                <a:cs typeface="Arial" panose="020B0604020202020204" pitchFamily="34" charset="0"/>
              </a:rPr>
              <a:t>Higher </a:t>
            </a:r>
            <a:r>
              <a:rPr lang="sv-SE" dirty="0">
                <a:latin typeface="Arial" panose="020B0604020202020204" pitchFamily="34" charset="0"/>
                <a:cs typeface="Arial" panose="020B0604020202020204" pitchFamily="34" charset="0"/>
                <a:sym typeface="Wingdings" panose="05000000000000000000" pitchFamily="2" charset="2"/>
              </a:rPr>
              <a:t> larger effect (but likely levels off at a maximum)</a:t>
            </a:r>
            <a:r>
              <a:rPr lang="sv-SE" dirty="0">
                <a:latin typeface="Arial" panose="020B0604020202020204" pitchFamily="34" charset="0"/>
                <a:cs typeface="Arial" panose="020B0604020202020204" pitchFamily="34" charset="0"/>
              </a:rPr>
              <a:t> </a:t>
            </a:r>
          </a:p>
          <a:p>
            <a:pPr lvl="2"/>
            <a:r>
              <a:rPr lang="sv-SE" dirty="0">
                <a:latin typeface="Arial" panose="020B0604020202020204" pitchFamily="34" charset="0"/>
                <a:cs typeface="Arial" panose="020B0604020202020204" pitchFamily="34" charset="0"/>
              </a:rPr>
              <a:t>Beam scanning</a:t>
            </a:r>
          </a:p>
          <a:p>
            <a:pPr lvl="3"/>
            <a:r>
              <a:rPr lang="sv-SE" dirty="0">
                <a:latin typeface="Arial" panose="020B0604020202020204" pitchFamily="34" charset="0"/>
                <a:cs typeface="Arial" panose="020B0604020202020204" pitchFamily="34" charset="0"/>
              </a:rPr>
              <a:t>Higher dose rate in the scanned beam </a:t>
            </a:r>
            <a:r>
              <a:rPr lang="sv-SE" dirty="0">
                <a:latin typeface="Arial" panose="020B0604020202020204" pitchFamily="34" charset="0"/>
                <a:cs typeface="Arial" panose="020B0604020202020204" pitchFamily="34" charset="0"/>
                <a:sym typeface="Wingdings" panose="05000000000000000000" pitchFamily="2" charset="2"/>
              </a:rPr>
              <a:t> Better</a:t>
            </a:r>
          </a:p>
          <a:p>
            <a:pPr lvl="2"/>
            <a:r>
              <a:rPr lang="sv-SE" dirty="0">
                <a:latin typeface="Arial" panose="020B0604020202020204" pitchFamily="34" charset="0"/>
                <a:cs typeface="Arial" panose="020B0604020202020204" pitchFamily="34" charset="0"/>
              </a:rPr>
              <a:t>Pulse structure (Dose-per-pulse): Of less importance </a:t>
            </a:r>
          </a:p>
          <a:p>
            <a:pPr lvl="2"/>
            <a:r>
              <a:rPr lang="sv-SE" sz="2600" dirty="0">
                <a:latin typeface="Arial" panose="020B0604020202020204" pitchFamily="34" charset="0"/>
                <a:cs typeface="Arial" panose="020B0604020202020204" pitchFamily="34" charset="0"/>
              </a:rPr>
              <a:t>Dose conformity &amp; Fractionation - Still very important</a:t>
            </a:r>
            <a:endParaRPr lang="en-GB" sz="2600" dirty="0"/>
          </a:p>
        </p:txBody>
      </p:sp>
      <p:sp>
        <p:nvSpPr>
          <p:cNvPr id="5" name="Rectangle 4">
            <a:extLst>
              <a:ext uri="{FF2B5EF4-FFF2-40B4-BE49-F238E27FC236}">
                <a16:creationId xmlns:a16="http://schemas.microsoft.com/office/drawing/2014/main" id="{3896851F-7BF7-4E33-90DF-A5763F686FA6}"/>
              </a:ext>
            </a:extLst>
          </p:cNvPr>
          <p:cNvSpPr/>
          <p:nvPr/>
        </p:nvSpPr>
        <p:spPr>
          <a:xfrm>
            <a:off x="1296000" y="1188000"/>
            <a:ext cx="10344150" cy="4258217"/>
          </a:xfrm>
          <a:prstGeom prst="rect">
            <a:avLst/>
          </a:prstGeom>
        </p:spPr>
        <p:txBody>
          <a:bodyPr wrap="square">
            <a:spAutoFit/>
          </a:bodyPr>
          <a:lstStyle/>
          <a:p>
            <a:r>
              <a:rPr lang="en-GB" sz="3600" dirty="0"/>
              <a:t>FLASH has huge Potential Benefits for clinical translation:</a:t>
            </a:r>
          </a:p>
          <a:p>
            <a:pPr marL="571500" indent="-571500">
              <a:lnSpc>
                <a:spcPts val="4000"/>
              </a:lnSpc>
              <a:buFont typeface="Arial" panose="020B0604020202020204" pitchFamily="34" charset="0"/>
              <a:buChar char="•"/>
            </a:pPr>
            <a:r>
              <a:rPr lang="en-GB" sz="3200" dirty="0"/>
              <a:t>Enables full treatments (or fractions) in a few hundreds/tenths of a second.</a:t>
            </a:r>
          </a:p>
          <a:p>
            <a:pPr marL="571500" indent="-571500">
              <a:lnSpc>
                <a:spcPts val="4000"/>
              </a:lnSpc>
              <a:buFont typeface="Arial" panose="020B0604020202020204" pitchFamily="34" charset="0"/>
              <a:buChar char="•"/>
            </a:pPr>
            <a:r>
              <a:rPr lang="en-GB" sz="3200" dirty="0"/>
              <a:t>No motion during treatment.</a:t>
            </a:r>
          </a:p>
          <a:p>
            <a:pPr marL="571500" indent="-571500">
              <a:lnSpc>
                <a:spcPts val="4000"/>
              </a:lnSpc>
              <a:buFont typeface="Arial" panose="020B0604020202020204" pitchFamily="34" charset="0"/>
              <a:buChar char="•"/>
            </a:pPr>
            <a:r>
              <a:rPr lang="en-GB" sz="3200" dirty="0"/>
              <a:t>Could minimize treatment – planned target volume margins related to motion.</a:t>
            </a:r>
          </a:p>
          <a:p>
            <a:pPr marL="571500" indent="-571500">
              <a:lnSpc>
                <a:spcPts val="4000"/>
              </a:lnSpc>
              <a:buFont typeface="Arial" panose="020B0604020202020204" pitchFamily="34" charset="0"/>
              <a:buChar char="•"/>
            </a:pPr>
            <a:r>
              <a:rPr lang="en-GB" sz="3200" dirty="0"/>
              <a:t>Less normal tissue exposed to the treatment dose.</a:t>
            </a:r>
          </a:p>
        </p:txBody>
      </p:sp>
    </p:spTree>
    <p:extLst>
      <p:ext uri="{BB962C8B-B14F-4D97-AF65-F5344CB8AC3E}">
        <p14:creationId xmlns:p14="http://schemas.microsoft.com/office/powerpoint/2010/main" val="1602013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1" end="1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5" end="1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64677-6A3A-4506-9D50-F84A06A43D12}"/>
              </a:ext>
            </a:extLst>
          </p:cNvPr>
          <p:cNvSpPr>
            <a:spLocks noGrp="1"/>
          </p:cNvSpPr>
          <p:nvPr>
            <p:ph type="title"/>
          </p:nvPr>
        </p:nvSpPr>
        <p:spPr>
          <a:xfrm>
            <a:off x="838200" y="-21374"/>
            <a:ext cx="10515600" cy="1325563"/>
          </a:xfrm>
        </p:spPr>
        <p:txBody>
          <a:bodyPr>
            <a:normAutofit/>
          </a:bodyPr>
          <a:lstStyle/>
          <a:p>
            <a:r>
              <a:rPr lang="en-GB" sz="3600" dirty="0">
                <a:latin typeface="+mn-lt"/>
              </a:rPr>
              <a:t>Summary</a:t>
            </a:r>
          </a:p>
        </p:txBody>
      </p:sp>
      <p:sp>
        <p:nvSpPr>
          <p:cNvPr id="3" name="Content Placeholder 2">
            <a:extLst>
              <a:ext uri="{FF2B5EF4-FFF2-40B4-BE49-F238E27FC236}">
                <a16:creationId xmlns:a16="http://schemas.microsoft.com/office/drawing/2014/main" id="{2AF21275-7EA8-4F78-8C06-02E2D25F0C5F}"/>
              </a:ext>
            </a:extLst>
          </p:cNvPr>
          <p:cNvSpPr>
            <a:spLocks noGrp="1"/>
          </p:cNvSpPr>
          <p:nvPr>
            <p:ph idx="1"/>
          </p:nvPr>
        </p:nvSpPr>
        <p:spPr>
          <a:xfrm>
            <a:off x="-333167" y="6960537"/>
            <a:ext cx="8827995" cy="5792771"/>
          </a:xfrm>
        </p:spPr>
        <p:txBody>
          <a:bodyPr>
            <a:normAutofit/>
          </a:bodyPr>
          <a:lstStyle/>
          <a:p>
            <a:pPr lvl="1"/>
            <a:r>
              <a:rPr lang="en-US" dirty="0">
                <a:latin typeface="Arial"/>
              </a:rPr>
              <a:t>Pre-clinical studies show:</a:t>
            </a:r>
          </a:p>
          <a:p>
            <a:pPr lvl="2"/>
            <a:r>
              <a:rPr lang="en-US" dirty="0">
                <a:latin typeface="Arial"/>
              </a:rPr>
              <a:t>Less normal tissue toxicity, i.e. the “</a:t>
            </a:r>
            <a:r>
              <a:rPr lang="en-US" dirty="0">
                <a:solidFill>
                  <a:srgbClr val="0091CC"/>
                </a:solidFill>
                <a:latin typeface="Arial"/>
              </a:rPr>
              <a:t>FLASH</a:t>
            </a:r>
            <a:r>
              <a:rPr lang="en-US" dirty="0">
                <a:latin typeface="Arial"/>
              </a:rPr>
              <a:t> effect”</a:t>
            </a:r>
          </a:p>
          <a:p>
            <a:pPr lvl="3"/>
            <a:r>
              <a:rPr lang="en-US" dirty="0">
                <a:latin typeface="Arial"/>
              </a:rPr>
              <a:t>Dose modifying factor: (</a:t>
            </a:r>
            <a:r>
              <a:rPr lang="en-US" b="1" dirty="0">
                <a:latin typeface="Arial"/>
              </a:rPr>
              <a:t>1.1) 1.2-1.5</a:t>
            </a:r>
          </a:p>
          <a:p>
            <a:pPr lvl="2"/>
            <a:r>
              <a:rPr lang="en-US" dirty="0">
                <a:latin typeface="Arial"/>
              </a:rPr>
              <a:t>Similar tumour control.</a:t>
            </a:r>
          </a:p>
          <a:p>
            <a:pPr lvl="3"/>
            <a:r>
              <a:rPr lang="en-US" dirty="0">
                <a:latin typeface="Arial"/>
              </a:rPr>
              <a:t>Dose modifying factor: </a:t>
            </a:r>
            <a:r>
              <a:rPr lang="en-US" b="1" dirty="0">
                <a:latin typeface="Arial"/>
              </a:rPr>
              <a:t>1</a:t>
            </a:r>
          </a:p>
          <a:p>
            <a:pPr lvl="1"/>
            <a:r>
              <a:rPr lang="sv-SE" dirty="0">
                <a:latin typeface="Arial" panose="020B0604020202020204" pitchFamily="34" charset="0"/>
                <a:cs typeface="Arial" panose="020B0604020202020204" pitchFamily="34" charset="0"/>
              </a:rPr>
              <a:t>Optimal beam parameters for the </a:t>
            </a:r>
            <a:r>
              <a:rPr lang="sv-SE" dirty="0">
                <a:solidFill>
                  <a:srgbClr val="0091CC"/>
                </a:solidFill>
                <a:latin typeface="Arial" panose="020B0604020202020204" pitchFamily="34" charset="0"/>
                <a:cs typeface="Arial" panose="020B0604020202020204" pitchFamily="34" charset="0"/>
              </a:rPr>
              <a:t>FLASH</a:t>
            </a:r>
            <a:r>
              <a:rPr lang="sv-SE" dirty="0">
                <a:latin typeface="Arial" panose="020B0604020202020204" pitchFamily="34" charset="0"/>
                <a:cs typeface="Arial" panose="020B0604020202020204" pitchFamily="34" charset="0"/>
              </a:rPr>
              <a:t> effect</a:t>
            </a:r>
          </a:p>
          <a:p>
            <a:pPr lvl="2"/>
            <a:r>
              <a:rPr lang="sv-SE" dirty="0">
                <a:latin typeface="Arial" panose="020B0604020202020204" pitchFamily="34" charset="0"/>
                <a:cs typeface="Arial" panose="020B0604020202020204" pitchFamily="34" charset="0"/>
              </a:rPr>
              <a:t>Average (Mean) Dose rate / Total Delivery Time is a key parameter</a:t>
            </a:r>
          </a:p>
          <a:p>
            <a:pPr lvl="3"/>
            <a:r>
              <a:rPr lang="sv-SE" sz="2000" dirty="0">
                <a:latin typeface="Arial" panose="020B0604020202020204" pitchFamily="34" charset="0"/>
                <a:cs typeface="Arial" panose="020B0604020202020204" pitchFamily="34" charset="0"/>
              </a:rPr>
              <a:t>Higher / shorter </a:t>
            </a:r>
            <a:r>
              <a:rPr lang="sv-SE" sz="2000" dirty="0">
                <a:latin typeface="Arial" panose="020B0604020202020204" pitchFamily="34" charset="0"/>
                <a:cs typeface="Arial" panose="020B0604020202020204" pitchFamily="34" charset="0"/>
                <a:sym typeface="Wingdings" panose="05000000000000000000" pitchFamily="2" charset="2"/>
              </a:rPr>
              <a:t> Better</a:t>
            </a:r>
            <a:r>
              <a:rPr lang="sv-SE" sz="2000" dirty="0">
                <a:latin typeface="Arial" panose="020B0604020202020204" pitchFamily="34" charset="0"/>
                <a:cs typeface="Arial" panose="020B0604020202020204" pitchFamily="34" charset="0"/>
              </a:rPr>
              <a:t> </a:t>
            </a:r>
            <a:r>
              <a:rPr lang="sv-SE" sz="2200" dirty="0">
                <a:latin typeface="Arial" panose="020B0604020202020204" pitchFamily="34" charset="0"/>
                <a:cs typeface="Arial" panose="020B0604020202020204" pitchFamily="34" charset="0"/>
              </a:rPr>
              <a:t> </a:t>
            </a:r>
          </a:p>
          <a:p>
            <a:pPr lvl="2"/>
            <a:r>
              <a:rPr lang="sv-SE" dirty="0">
                <a:latin typeface="Arial" panose="020B0604020202020204" pitchFamily="34" charset="0"/>
                <a:cs typeface="Arial" panose="020B0604020202020204" pitchFamily="34" charset="0"/>
              </a:rPr>
              <a:t>Dose</a:t>
            </a:r>
          </a:p>
          <a:p>
            <a:pPr lvl="3"/>
            <a:r>
              <a:rPr lang="sv-SE" dirty="0">
                <a:latin typeface="Arial" panose="020B0604020202020204" pitchFamily="34" charset="0"/>
                <a:cs typeface="Arial" panose="020B0604020202020204" pitchFamily="34" charset="0"/>
              </a:rPr>
              <a:t>Higher </a:t>
            </a:r>
            <a:r>
              <a:rPr lang="sv-SE" dirty="0">
                <a:latin typeface="Arial" panose="020B0604020202020204" pitchFamily="34" charset="0"/>
                <a:cs typeface="Arial" panose="020B0604020202020204" pitchFamily="34" charset="0"/>
                <a:sym typeface="Wingdings" panose="05000000000000000000" pitchFamily="2" charset="2"/>
              </a:rPr>
              <a:t> larger effect (but likely levels off at a maximum)</a:t>
            </a:r>
            <a:r>
              <a:rPr lang="sv-SE" dirty="0">
                <a:latin typeface="Arial" panose="020B0604020202020204" pitchFamily="34" charset="0"/>
                <a:cs typeface="Arial" panose="020B0604020202020204" pitchFamily="34" charset="0"/>
              </a:rPr>
              <a:t> </a:t>
            </a:r>
          </a:p>
          <a:p>
            <a:pPr lvl="2"/>
            <a:r>
              <a:rPr lang="sv-SE" dirty="0">
                <a:latin typeface="Arial" panose="020B0604020202020204" pitchFamily="34" charset="0"/>
                <a:cs typeface="Arial" panose="020B0604020202020204" pitchFamily="34" charset="0"/>
              </a:rPr>
              <a:t>Beam scanning</a:t>
            </a:r>
          </a:p>
          <a:p>
            <a:pPr lvl="3"/>
            <a:r>
              <a:rPr lang="sv-SE" dirty="0">
                <a:latin typeface="Arial" panose="020B0604020202020204" pitchFamily="34" charset="0"/>
                <a:cs typeface="Arial" panose="020B0604020202020204" pitchFamily="34" charset="0"/>
              </a:rPr>
              <a:t>Higher dose rate in the scanned beam </a:t>
            </a:r>
            <a:r>
              <a:rPr lang="sv-SE" dirty="0">
                <a:latin typeface="Arial" panose="020B0604020202020204" pitchFamily="34" charset="0"/>
                <a:cs typeface="Arial" panose="020B0604020202020204" pitchFamily="34" charset="0"/>
                <a:sym typeface="Wingdings" panose="05000000000000000000" pitchFamily="2" charset="2"/>
              </a:rPr>
              <a:t> Better</a:t>
            </a:r>
          </a:p>
          <a:p>
            <a:pPr lvl="2"/>
            <a:r>
              <a:rPr lang="sv-SE" dirty="0">
                <a:latin typeface="Arial" panose="020B0604020202020204" pitchFamily="34" charset="0"/>
                <a:cs typeface="Arial" panose="020B0604020202020204" pitchFamily="34" charset="0"/>
              </a:rPr>
              <a:t>Pulse structure (Dose-per-pulse): Of less importance </a:t>
            </a:r>
          </a:p>
          <a:p>
            <a:pPr lvl="2"/>
            <a:r>
              <a:rPr lang="sv-SE" sz="2600" dirty="0">
                <a:latin typeface="Arial" panose="020B0604020202020204" pitchFamily="34" charset="0"/>
                <a:cs typeface="Arial" panose="020B0604020202020204" pitchFamily="34" charset="0"/>
              </a:rPr>
              <a:t>Dose conformity &amp; Fractionation - Still very important</a:t>
            </a:r>
            <a:endParaRPr lang="en-GB" sz="2600" dirty="0"/>
          </a:p>
        </p:txBody>
      </p:sp>
      <p:sp>
        <p:nvSpPr>
          <p:cNvPr id="5" name="Rectangle 4">
            <a:extLst>
              <a:ext uri="{FF2B5EF4-FFF2-40B4-BE49-F238E27FC236}">
                <a16:creationId xmlns:a16="http://schemas.microsoft.com/office/drawing/2014/main" id="{3896851F-7BF7-4E33-90DF-A5763F686FA6}"/>
              </a:ext>
            </a:extLst>
          </p:cNvPr>
          <p:cNvSpPr/>
          <p:nvPr/>
        </p:nvSpPr>
        <p:spPr>
          <a:xfrm>
            <a:off x="1296000" y="1188000"/>
            <a:ext cx="10344150" cy="2678297"/>
          </a:xfrm>
          <a:prstGeom prst="rect">
            <a:avLst/>
          </a:prstGeom>
        </p:spPr>
        <p:txBody>
          <a:bodyPr wrap="square">
            <a:spAutoFit/>
          </a:bodyPr>
          <a:lstStyle/>
          <a:p>
            <a:r>
              <a:rPr lang="en-GB" sz="3600" dirty="0"/>
              <a:t>Pre-clinical studies show:</a:t>
            </a:r>
          </a:p>
          <a:p>
            <a:pPr marL="457200" indent="-457200">
              <a:lnSpc>
                <a:spcPts val="4000"/>
              </a:lnSpc>
              <a:buFont typeface="Arial" panose="020B0604020202020204" pitchFamily="34" charset="0"/>
              <a:buChar char="•"/>
            </a:pPr>
            <a:r>
              <a:rPr lang="en-GB" sz="3200" dirty="0"/>
              <a:t>Less normal tissue toxicity, i.e. the “FLASH effect”</a:t>
            </a:r>
          </a:p>
          <a:p>
            <a:pPr marL="457200" indent="-457200">
              <a:lnSpc>
                <a:spcPts val="4000"/>
              </a:lnSpc>
              <a:buFont typeface="Arial" panose="020B0604020202020204" pitchFamily="34" charset="0"/>
              <a:buChar char="•"/>
            </a:pPr>
            <a:r>
              <a:rPr lang="en-GB" sz="3200" dirty="0"/>
              <a:t>Dose modifying factor: (1.1) 1.2-1.5</a:t>
            </a:r>
          </a:p>
          <a:p>
            <a:pPr marL="457200" indent="-457200">
              <a:lnSpc>
                <a:spcPts val="4000"/>
              </a:lnSpc>
              <a:buFont typeface="Arial" panose="020B0604020202020204" pitchFamily="34" charset="0"/>
              <a:buChar char="•"/>
            </a:pPr>
            <a:r>
              <a:rPr lang="en-GB" sz="3200" dirty="0"/>
              <a:t>Similar tumour control.</a:t>
            </a:r>
          </a:p>
          <a:p>
            <a:pPr marL="457200" indent="-457200">
              <a:lnSpc>
                <a:spcPts val="4000"/>
              </a:lnSpc>
              <a:buFont typeface="Arial" panose="020B0604020202020204" pitchFamily="34" charset="0"/>
              <a:buChar char="•"/>
            </a:pPr>
            <a:r>
              <a:rPr lang="en-GB" sz="3200" dirty="0"/>
              <a:t>Dose modifying factor: 1</a:t>
            </a:r>
          </a:p>
        </p:txBody>
      </p:sp>
    </p:spTree>
    <p:extLst>
      <p:ext uri="{BB962C8B-B14F-4D97-AF65-F5344CB8AC3E}">
        <p14:creationId xmlns:p14="http://schemas.microsoft.com/office/powerpoint/2010/main" val="607101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64677-6A3A-4506-9D50-F84A06A43D12}"/>
              </a:ext>
            </a:extLst>
          </p:cNvPr>
          <p:cNvSpPr>
            <a:spLocks noGrp="1"/>
          </p:cNvSpPr>
          <p:nvPr>
            <p:ph type="title"/>
          </p:nvPr>
        </p:nvSpPr>
        <p:spPr>
          <a:xfrm>
            <a:off x="838200" y="-21374"/>
            <a:ext cx="10515600" cy="1325563"/>
          </a:xfrm>
        </p:spPr>
        <p:txBody>
          <a:bodyPr>
            <a:normAutofit/>
          </a:bodyPr>
          <a:lstStyle/>
          <a:p>
            <a:r>
              <a:rPr lang="en-GB" sz="3600" dirty="0">
                <a:latin typeface="+mn-lt"/>
              </a:rPr>
              <a:t>Summary</a:t>
            </a:r>
          </a:p>
        </p:txBody>
      </p:sp>
      <p:sp>
        <p:nvSpPr>
          <p:cNvPr id="5" name="Rectangle 4">
            <a:extLst>
              <a:ext uri="{FF2B5EF4-FFF2-40B4-BE49-F238E27FC236}">
                <a16:creationId xmlns:a16="http://schemas.microsoft.com/office/drawing/2014/main" id="{3896851F-7BF7-4E33-90DF-A5763F686FA6}"/>
              </a:ext>
            </a:extLst>
          </p:cNvPr>
          <p:cNvSpPr/>
          <p:nvPr/>
        </p:nvSpPr>
        <p:spPr>
          <a:xfrm>
            <a:off x="1296000" y="1188000"/>
            <a:ext cx="10710470" cy="5181547"/>
          </a:xfrm>
          <a:prstGeom prst="rect">
            <a:avLst/>
          </a:prstGeom>
        </p:spPr>
        <p:txBody>
          <a:bodyPr wrap="square">
            <a:spAutoFit/>
          </a:bodyPr>
          <a:lstStyle/>
          <a:p>
            <a:r>
              <a:rPr lang="en-GB" sz="3200" dirty="0"/>
              <a:t>Optimal beam parameters for the FLASH effect</a:t>
            </a:r>
          </a:p>
          <a:p>
            <a:pPr marL="457200" indent="-457200">
              <a:lnSpc>
                <a:spcPts val="4000"/>
              </a:lnSpc>
              <a:buFont typeface="Arial" panose="020B0604020202020204" pitchFamily="34" charset="0"/>
              <a:buChar char="•"/>
            </a:pPr>
            <a:r>
              <a:rPr lang="en-GB" sz="3200" dirty="0"/>
              <a:t>Average (Mean) Dose rate / Total Delivery Time is a key parameter</a:t>
            </a:r>
          </a:p>
          <a:p>
            <a:pPr marL="914400" lvl="1" indent="-457200">
              <a:lnSpc>
                <a:spcPts val="4000"/>
              </a:lnSpc>
              <a:buFont typeface="Arial" panose="020B0604020202020204" pitchFamily="34" charset="0"/>
              <a:buChar char="•"/>
            </a:pPr>
            <a:r>
              <a:rPr lang="en-GB" sz="3200" dirty="0"/>
              <a:t>Higher / shorter → Better  </a:t>
            </a:r>
          </a:p>
          <a:p>
            <a:pPr marL="457200" indent="-457200">
              <a:lnSpc>
                <a:spcPts val="4000"/>
              </a:lnSpc>
              <a:buFont typeface="Arial" panose="020B0604020202020204" pitchFamily="34" charset="0"/>
              <a:buChar char="•"/>
            </a:pPr>
            <a:r>
              <a:rPr lang="en-GB" sz="3200" dirty="0"/>
              <a:t>Dose</a:t>
            </a:r>
          </a:p>
          <a:p>
            <a:pPr marL="914400" lvl="1" indent="-457200">
              <a:lnSpc>
                <a:spcPts val="4000"/>
              </a:lnSpc>
              <a:buFont typeface="Arial" panose="020B0604020202020204" pitchFamily="34" charset="0"/>
              <a:buChar char="•"/>
            </a:pPr>
            <a:r>
              <a:rPr lang="en-GB" sz="3200" dirty="0"/>
              <a:t>Higher → larger effect (but likely levels off at a maximum) </a:t>
            </a:r>
          </a:p>
          <a:p>
            <a:pPr marL="457200" indent="-457200">
              <a:lnSpc>
                <a:spcPts val="4000"/>
              </a:lnSpc>
              <a:buFont typeface="Arial" panose="020B0604020202020204" pitchFamily="34" charset="0"/>
              <a:buChar char="•"/>
            </a:pPr>
            <a:r>
              <a:rPr lang="en-GB" sz="3200" dirty="0"/>
              <a:t>Beam scanning</a:t>
            </a:r>
          </a:p>
          <a:p>
            <a:pPr marL="914400" lvl="1" indent="-457200">
              <a:lnSpc>
                <a:spcPts val="4000"/>
              </a:lnSpc>
              <a:buFont typeface="Arial" panose="020B0604020202020204" pitchFamily="34" charset="0"/>
              <a:buChar char="•"/>
            </a:pPr>
            <a:r>
              <a:rPr lang="en-GB" sz="3200" dirty="0"/>
              <a:t>Higher dose rate in the scanned beam → Better</a:t>
            </a:r>
          </a:p>
          <a:p>
            <a:pPr marL="457200" indent="-457200">
              <a:lnSpc>
                <a:spcPts val="4000"/>
              </a:lnSpc>
              <a:buFont typeface="Arial" panose="020B0604020202020204" pitchFamily="34" charset="0"/>
              <a:buChar char="•"/>
            </a:pPr>
            <a:r>
              <a:rPr lang="en-GB" sz="3200" dirty="0"/>
              <a:t>Pulse structure (Dose-per-pulse): Of less importance </a:t>
            </a:r>
          </a:p>
          <a:p>
            <a:pPr marL="457200" indent="-457200">
              <a:lnSpc>
                <a:spcPts val="4000"/>
              </a:lnSpc>
              <a:buFont typeface="Arial" panose="020B0604020202020204" pitchFamily="34" charset="0"/>
              <a:buChar char="•"/>
            </a:pPr>
            <a:r>
              <a:rPr lang="en-GB" sz="3200" dirty="0"/>
              <a:t>Dose conformity &amp; Fractionation - Still very important</a:t>
            </a:r>
          </a:p>
        </p:txBody>
      </p:sp>
    </p:spTree>
    <p:extLst>
      <p:ext uri="{BB962C8B-B14F-4D97-AF65-F5344CB8AC3E}">
        <p14:creationId xmlns:p14="http://schemas.microsoft.com/office/powerpoint/2010/main" val="1362143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ruta 7">
            <a:extLst>
              <a:ext uri="{FF2B5EF4-FFF2-40B4-BE49-F238E27FC236}">
                <a16:creationId xmlns:a16="http://schemas.microsoft.com/office/drawing/2014/main" id="{68B8C900-1BF7-4DC2-861E-575CBD8CF345}"/>
              </a:ext>
            </a:extLst>
          </p:cNvPr>
          <p:cNvSpPr txBox="1"/>
          <p:nvPr/>
        </p:nvSpPr>
        <p:spPr>
          <a:xfrm>
            <a:off x="4187939" y="5978207"/>
            <a:ext cx="2146348" cy="461665"/>
          </a:xfrm>
          <a:prstGeom prst="rect">
            <a:avLst/>
          </a:prstGeom>
          <a:noFill/>
        </p:spPr>
        <p:txBody>
          <a:bodyPr wrap="square" rtlCol="0">
            <a:spAutoFit/>
          </a:bodyPr>
          <a:lstStyle/>
          <a:p>
            <a:pPr algn="ctr"/>
            <a:r>
              <a:rPr lang="sv-SE" sz="2400" dirty="0"/>
              <a:t>Oxford Team</a:t>
            </a:r>
          </a:p>
        </p:txBody>
      </p:sp>
      <p:pic>
        <p:nvPicPr>
          <p:cNvPr id="15" name="Picture 14">
            <a:extLst>
              <a:ext uri="{FF2B5EF4-FFF2-40B4-BE49-F238E27FC236}">
                <a16:creationId xmlns:a16="http://schemas.microsoft.com/office/drawing/2014/main" id="{E8B0EA1E-E13C-4DF7-904E-A35AF5BEB56B}"/>
              </a:ext>
            </a:extLst>
          </p:cNvPr>
          <p:cNvPicPr/>
          <p:nvPr/>
        </p:nvPicPr>
        <p:blipFill rotWithShape="1">
          <a:blip r:embed="rId2" cstate="print">
            <a:extLst>
              <a:ext uri="{28A0092B-C50C-407E-A947-70E740481C1C}">
                <a14:useLocalDpi xmlns:a14="http://schemas.microsoft.com/office/drawing/2010/main" val="0"/>
              </a:ext>
            </a:extLst>
          </a:blip>
          <a:srcRect l="11171" t="24991" r="19465" b="37920"/>
          <a:stretch/>
        </p:blipFill>
        <p:spPr bwMode="auto">
          <a:xfrm>
            <a:off x="1994434" y="1871481"/>
            <a:ext cx="7448376" cy="2808013"/>
          </a:xfrm>
          <a:prstGeom prst="rect">
            <a:avLst/>
          </a:prstGeom>
          <a:ln>
            <a:noFill/>
          </a:ln>
          <a:extLst>
            <a:ext uri="{53640926-AAD7-44D8-BBD7-CCE9431645EC}">
              <a14:shadowObscured xmlns:a14="http://schemas.microsoft.com/office/drawing/2010/main"/>
            </a:ext>
          </a:extLst>
        </p:spPr>
      </p:pic>
      <p:sp>
        <p:nvSpPr>
          <p:cNvPr id="9" name="textruta 7">
            <a:extLst>
              <a:ext uri="{FF2B5EF4-FFF2-40B4-BE49-F238E27FC236}">
                <a16:creationId xmlns:a16="http://schemas.microsoft.com/office/drawing/2014/main" id="{035D5267-E8F0-4474-ADB6-C7BE63CE8C6E}"/>
              </a:ext>
            </a:extLst>
          </p:cNvPr>
          <p:cNvSpPr txBox="1"/>
          <p:nvPr/>
        </p:nvSpPr>
        <p:spPr>
          <a:xfrm>
            <a:off x="1994434" y="4679494"/>
            <a:ext cx="2146348" cy="461665"/>
          </a:xfrm>
          <a:prstGeom prst="rect">
            <a:avLst/>
          </a:prstGeom>
          <a:noFill/>
        </p:spPr>
        <p:txBody>
          <a:bodyPr wrap="square" rtlCol="0">
            <a:spAutoFit/>
          </a:bodyPr>
          <a:lstStyle/>
          <a:p>
            <a:pPr algn="ctr"/>
            <a:r>
              <a:rPr lang="sv-SE" sz="2400" dirty="0"/>
              <a:t>I. Tullis</a:t>
            </a:r>
          </a:p>
        </p:txBody>
      </p:sp>
      <p:sp>
        <p:nvSpPr>
          <p:cNvPr id="12" name="textruta 7">
            <a:extLst>
              <a:ext uri="{FF2B5EF4-FFF2-40B4-BE49-F238E27FC236}">
                <a16:creationId xmlns:a16="http://schemas.microsoft.com/office/drawing/2014/main" id="{BB0EE354-4B15-4AD2-8F6E-BB6AF70C33A7}"/>
              </a:ext>
            </a:extLst>
          </p:cNvPr>
          <p:cNvSpPr txBox="1"/>
          <p:nvPr/>
        </p:nvSpPr>
        <p:spPr>
          <a:xfrm>
            <a:off x="3299773" y="4679493"/>
            <a:ext cx="2146348" cy="461665"/>
          </a:xfrm>
          <a:prstGeom prst="rect">
            <a:avLst/>
          </a:prstGeom>
          <a:noFill/>
        </p:spPr>
        <p:txBody>
          <a:bodyPr wrap="square" rtlCol="0">
            <a:spAutoFit/>
          </a:bodyPr>
          <a:lstStyle/>
          <a:p>
            <a:pPr algn="ctr"/>
            <a:r>
              <a:rPr lang="sv-SE" sz="2400" dirty="0"/>
              <a:t>J. Ruan</a:t>
            </a:r>
          </a:p>
        </p:txBody>
      </p:sp>
      <p:sp>
        <p:nvSpPr>
          <p:cNvPr id="13" name="textruta 7">
            <a:extLst>
              <a:ext uri="{FF2B5EF4-FFF2-40B4-BE49-F238E27FC236}">
                <a16:creationId xmlns:a16="http://schemas.microsoft.com/office/drawing/2014/main" id="{5FA770C7-6815-4432-BA6F-044CC19ADF24}"/>
              </a:ext>
            </a:extLst>
          </p:cNvPr>
          <p:cNvSpPr txBox="1"/>
          <p:nvPr/>
        </p:nvSpPr>
        <p:spPr>
          <a:xfrm>
            <a:off x="4856903" y="4707473"/>
            <a:ext cx="2146348" cy="461665"/>
          </a:xfrm>
          <a:prstGeom prst="rect">
            <a:avLst/>
          </a:prstGeom>
          <a:noFill/>
        </p:spPr>
        <p:txBody>
          <a:bodyPr wrap="square" rtlCol="0">
            <a:spAutoFit/>
          </a:bodyPr>
          <a:lstStyle/>
          <a:p>
            <a:pPr algn="ctr"/>
            <a:r>
              <a:rPr lang="sv-SE" sz="2400" dirty="0"/>
              <a:t>S. Paillas</a:t>
            </a:r>
          </a:p>
        </p:txBody>
      </p:sp>
      <p:sp>
        <p:nvSpPr>
          <p:cNvPr id="14" name="textruta 7">
            <a:extLst>
              <a:ext uri="{FF2B5EF4-FFF2-40B4-BE49-F238E27FC236}">
                <a16:creationId xmlns:a16="http://schemas.microsoft.com/office/drawing/2014/main" id="{662C218A-4C5B-41BA-93AE-49558729598A}"/>
              </a:ext>
            </a:extLst>
          </p:cNvPr>
          <p:cNvSpPr txBox="1"/>
          <p:nvPr/>
        </p:nvSpPr>
        <p:spPr>
          <a:xfrm>
            <a:off x="6993620" y="4707472"/>
            <a:ext cx="2146348" cy="461665"/>
          </a:xfrm>
          <a:prstGeom prst="rect">
            <a:avLst/>
          </a:prstGeom>
          <a:noFill/>
        </p:spPr>
        <p:txBody>
          <a:bodyPr wrap="square" rtlCol="0">
            <a:spAutoFit/>
          </a:bodyPr>
          <a:lstStyle/>
          <a:p>
            <a:pPr algn="ctr"/>
            <a:r>
              <a:rPr lang="sv-SE" sz="2400" dirty="0"/>
              <a:t>K. Petersson</a:t>
            </a:r>
          </a:p>
        </p:txBody>
      </p:sp>
    </p:spTree>
    <p:extLst>
      <p:ext uri="{BB962C8B-B14F-4D97-AF65-F5344CB8AC3E}">
        <p14:creationId xmlns:p14="http://schemas.microsoft.com/office/powerpoint/2010/main" val="3975253361"/>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C21D42-A794-493F-9410-2A33B4324A71}"/>
              </a:ext>
            </a:extLst>
          </p:cNvPr>
          <p:cNvSpPr txBox="1"/>
          <p:nvPr/>
        </p:nvSpPr>
        <p:spPr>
          <a:xfrm>
            <a:off x="1371599" y="728663"/>
            <a:ext cx="8729663" cy="769441"/>
          </a:xfrm>
          <a:prstGeom prst="rect">
            <a:avLst/>
          </a:prstGeom>
          <a:noFill/>
        </p:spPr>
        <p:txBody>
          <a:bodyPr wrap="square" rtlCol="0">
            <a:spAutoFit/>
          </a:bodyPr>
          <a:lstStyle/>
          <a:p>
            <a:r>
              <a:rPr lang="en-GB" sz="4400" dirty="0"/>
              <a:t>Why the big interest in FLASH?</a:t>
            </a:r>
          </a:p>
        </p:txBody>
      </p:sp>
      <p:sp>
        <p:nvSpPr>
          <p:cNvPr id="4" name="Rectangle 3">
            <a:extLst>
              <a:ext uri="{FF2B5EF4-FFF2-40B4-BE49-F238E27FC236}">
                <a16:creationId xmlns:a16="http://schemas.microsoft.com/office/drawing/2014/main" id="{A43F266C-C8E8-4382-B902-D59C9C74B051}"/>
              </a:ext>
            </a:extLst>
          </p:cNvPr>
          <p:cNvSpPr/>
          <p:nvPr/>
        </p:nvSpPr>
        <p:spPr>
          <a:xfrm>
            <a:off x="1847850" y="1684675"/>
            <a:ext cx="10053638" cy="3416320"/>
          </a:xfrm>
          <a:prstGeom prst="rect">
            <a:avLst/>
          </a:prstGeom>
        </p:spPr>
        <p:txBody>
          <a:bodyPr wrap="square">
            <a:spAutoFit/>
          </a:bodyPr>
          <a:lstStyle/>
          <a:p>
            <a:r>
              <a:rPr lang="en-GB" sz="3600" dirty="0"/>
              <a:t>Radiation delivered at ultra-high dose rates (FLASH)</a:t>
            </a:r>
          </a:p>
          <a:p>
            <a:r>
              <a:rPr lang="en-GB" sz="3600" dirty="0"/>
              <a:t>Potential Benefits for Radiotherapy:</a:t>
            </a:r>
          </a:p>
          <a:p>
            <a:pPr marL="571500" indent="-571500">
              <a:buFont typeface="Arial" panose="020B0604020202020204" pitchFamily="34" charset="0"/>
              <a:buChar char="•"/>
            </a:pPr>
            <a:r>
              <a:rPr lang="en-GB" sz="3600" dirty="0"/>
              <a:t>Enables full treatments (or fractions) in a few hundreds/tenths of a second</a:t>
            </a:r>
          </a:p>
          <a:p>
            <a:pPr marL="571500" indent="-571500">
              <a:buFont typeface="Arial" panose="020B0604020202020204" pitchFamily="34" charset="0"/>
              <a:buChar char="•"/>
            </a:pPr>
            <a:r>
              <a:rPr lang="en-GB" sz="3600" dirty="0"/>
              <a:t>No motion during treatment</a:t>
            </a:r>
          </a:p>
          <a:p>
            <a:pPr marL="571500" indent="-571500">
              <a:buFont typeface="Arial" panose="020B0604020202020204" pitchFamily="34" charset="0"/>
              <a:buChar char="•"/>
            </a:pPr>
            <a:r>
              <a:rPr lang="en-GB" sz="3600" dirty="0"/>
              <a:t>Less normal tissue exposed to the treatment dose</a:t>
            </a:r>
          </a:p>
        </p:txBody>
      </p:sp>
      <p:sp>
        <p:nvSpPr>
          <p:cNvPr id="5" name="TextBox 4">
            <a:extLst>
              <a:ext uri="{FF2B5EF4-FFF2-40B4-BE49-F238E27FC236}">
                <a16:creationId xmlns:a16="http://schemas.microsoft.com/office/drawing/2014/main" id="{F9F8D9C0-D8B2-4846-B7B5-4CAE17C8A532}"/>
              </a:ext>
            </a:extLst>
          </p:cNvPr>
          <p:cNvSpPr txBox="1"/>
          <p:nvPr/>
        </p:nvSpPr>
        <p:spPr>
          <a:xfrm>
            <a:off x="6629400" y="6186488"/>
            <a:ext cx="5562600" cy="400110"/>
          </a:xfrm>
          <a:prstGeom prst="rect">
            <a:avLst/>
          </a:prstGeom>
          <a:noFill/>
        </p:spPr>
        <p:txBody>
          <a:bodyPr wrap="square" rtlCol="0">
            <a:spAutoFit/>
          </a:bodyPr>
          <a:lstStyle/>
          <a:p>
            <a:r>
              <a:rPr lang="en-GB" sz="2000" dirty="0" err="1"/>
              <a:t>Favaudon</a:t>
            </a:r>
            <a:r>
              <a:rPr lang="en-GB" sz="2000" dirty="0"/>
              <a:t> </a:t>
            </a:r>
            <a:r>
              <a:rPr lang="en-GB" sz="2000" i="1" dirty="0"/>
              <a:t>et al</a:t>
            </a:r>
            <a:r>
              <a:rPr lang="en-GB" sz="2000" dirty="0"/>
              <a:t>, Science Translational Medicine 2014</a:t>
            </a:r>
          </a:p>
        </p:txBody>
      </p:sp>
    </p:spTree>
    <p:extLst>
      <p:ext uri="{BB962C8B-B14F-4D97-AF65-F5344CB8AC3E}">
        <p14:creationId xmlns:p14="http://schemas.microsoft.com/office/powerpoint/2010/main" val="740236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C21D42-A794-493F-9410-2A33B4324A71}"/>
              </a:ext>
            </a:extLst>
          </p:cNvPr>
          <p:cNvSpPr txBox="1"/>
          <p:nvPr/>
        </p:nvSpPr>
        <p:spPr>
          <a:xfrm>
            <a:off x="1371599" y="728663"/>
            <a:ext cx="8729663" cy="769441"/>
          </a:xfrm>
          <a:prstGeom prst="rect">
            <a:avLst/>
          </a:prstGeom>
          <a:noFill/>
        </p:spPr>
        <p:txBody>
          <a:bodyPr wrap="square" rtlCol="0">
            <a:spAutoFit/>
          </a:bodyPr>
          <a:lstStyle/>
          <a:p>
            <a:r>
              <a:rPr lang="en-GB" sz="4400" dirty="0"/>
              <a:t>Why the big interest in FLASH?</a:t>
            </a:r>
          </a:p>
        </p:txBody>
      </p:sp>
      <p:sp>
        <p:nvSpPr>
          <p:cNvPr id="4" name="Rectangle 3">
            <a:extLst>
              <a:ext uri="{FF2B5EF4-FFF2-40B4-BE49-F238E27FC236}">
                <a16:creationId xmlns:a16="http://schemas.microsoft.com/office/drawing/2014/main" id="{A43F266C-C8E8-4382-B902-D59C9C74B051}"/>
              </a:ext>
            </a:extLst>
          </p:cNvPr>
          <p:cNvSpPr/>
          <p:nvPr/>
        </p:nvSpPr>
        <p:spPr>
          <a:xfrm>
            <a:off x="1847850" y="1684675"/>
            <a:ext cx="10053638" cy="1754326"/>
          </a:xfrm>
          <a:prstGeom prst="rect">
            <a:avLst/>
          </a:prstGeom>
        </p:spPr>
        <p:txBody>
          <a:bodyPr wrap="square">
            <a:spAutoFit/>
          </a:bodyPr>
          <a:lstStyle/>
          <a:p>
            <a:r>
              <a:rPr lang="en-GB" sz="3600" dirty="0"/>
              <a:t>Pre-clinical studies show:</a:t>
            </a:r>
          </a:p>
          <a:p>
            <a:pPr marL="571500" indent="-571500">
              <a:buFont typeface="Arial" panose="020B0604020202020204" pitchFamily="34" charset="0"/>
              <a:buChar char="•"/>
            </a:pPr>
            <a:r>
              <a:rPr lang="en-GB" sz="3600" dirty="0"/>
              <a:t>Less normal tissue toxicity, i.e. the “FLASH effect”</a:t>
            </a:r>
          </a:p>
          <a:p>
            <a:pPr marL="571500" indent="-571500">
              <a:buFont typeface="Arial" panose="020B0604020202020204" pitchFamily="34" charset="0"/>
              <a:buChar char="•"/>
            </a:pPr>
            <a:r>
              <a:rPr lang="en-GB" sz="3600" dirty="0"/>
              <a:t>Dose modifying factor: 1.1-1.5</a:t>
            </a:r>
          </a:p>
        </p:txBody>
      </p:sp>
      <p:sp>
        <p:nvSpPr>
          <p:cNvPr id="3" name="TextBox 2">
            <a:extLst>
              <a:ext uri="{FF2B5EF4-FFF2-40B4-BE49-F238E27FC236}">
                <a16:creationId xmlns:a16="http://schemas.microsoft.com/office/drawing/2014/main" id="{F6F21459-1B42-457D-90CE-B0F961BC0FA0}"/>
              </a:ext>
            </a:extLst>
          </p:cNvPr>
          <p:cNvSpPr txBox="1"/>
          <p:nvPr/>
        </p:nvSpPr>
        <p:spPr>
          <a:xfrm>
            <a:off x="7505700" y="6129337"/>
            <a:ext cx="4686300" cy="400110"/>
          </a:xfrm>
          <a:prstGeom prst="rect">
            <a:avLst/>
          </a:prstGeom>
          <a:noFill/>
        </p:spPr>
        <p:txBody>
          <a:bodyPr wrap="square" rtlCol="0">
            <a:spAutoFit/>
          </a:bodyPr>
          <a:lstStyle/>
          <a:p>
            <a:r>
              <a:rPr lang="en-GB" sz="2000" dirty="0"/>
              <a:t>Wilson et al, Frontiers in Oncology, 2020</a:t>
            </a:r>
          </a:p>
        </p:txBody>
      </p:sp>
      <p:sp>
        <p:nvSpPr>
          <p:cNvPr id="5" name="Rectangle 4">
            <a:extLst>
              <a:ext uri="{FF2B5EF4-FFF2-40B4-BE49-F238E27FC236}">
                <a16:creationId xmlns:a16="http://schemas.microsoft.com/office/drawing/2014/main" id="{0420108E-D7EB-4E5D-B98C-351852F5AA13}"/>
              </a:ext>
            </a:extLst>
          </p:cNvPr>
          <p:cNvSpPr/>
          <p:nvPr/>
        </p:nvSpPr>
        <p:spPr>
          <a:xfrm>
            <a:off x="375138" y="3999339"/>
            <a:ext cx="6377354" cy="1877437"/>
          </a:xfrm>
          <a:prstGeom prst="rect">
            <a:avLst/>
          </a:prstGeom>
          <a:solidFill>
            <a:schemeClr val="accent5">
              <a:lumMod val="40000"/>
              <a:lumOff val="60000"/>
            </a:schemeClr>
          </a:solidFill>
        </p:spPr>
        <p:txBody>
          <a:bodyPr wrap="square">
            <a:spAutoFit/>
          </a:bodyPr>
          <a:lstStyle/>
          <a:p>
            <a:r>
              <a:rPr lang="en-GB" sz="2400" dirty="0"/>
              <a:t>Dose modifying factor = the ratio of the FLASH dose to the conventional dose rate dose, both resulting in the same assay end point. </a:t>
            </a:r>
          </a:p>
          <a:p>
            <a:endParaRPr lang="en-GB" sz="2400" dirty="0"/>
          </a:p>
          <a:p>
            <a:r>
              <a:rPr lang="en-GB" sz="2000" dirty="0" err="1"/>
              <a:t>Vozenin</a:t>
            </a:r>
            <a:r>
              <a:rPr lang="en-GB" sz="2000" dirty="0"/>
              <a:t> et al. Clin Oncol (R Coll </a:t>
            </a:r>
            <a:r>
              <a:rPr lang="en-GB" sz="2000" dirty="0" err="1"/>
              <a:t>Radiol</a:t>
            </a:r>
            <a:r>
              <a:rPr lang="en-GB" sz="2000" dirty="0"/>
              <a:t>). 2019 </a:t>
            </a:r>
          </a:p>
        </p:txBody>
      </p:sp>
    </p:spTree>
    <p:extLst>
      <p:ext uri="{BB962C8B-B14F-4D97-AF65-F5344CB8AC3E}">
        <p14:creationId xmlns:p14="http://schemas.microsoft.com/office/powerpoint/2010/main" val="1011123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C21D42-A794-493F-9410-2A33B4324A71}"/>
              </a:ext>
            </a:extLst>
          </p:cNvPr>
          <p:cNvSpPr txBox="1"/>
          <p:nvPr/>
        </p:nvSpPr>
        <p:spPr>
          <a:xfrm>
            <a:off x="1371599" y="728663"/>
            <a:ext cx="8729663" cy="769441"/>
          </a:xfrm>
          <a:prstGeom prst="rect">
            <a:avLst/>
          </a:prstGeom>
          <a:noFill/>
        </p:spPr>
        <p:txBody>
          <a:bodyPr wrap="square" rtlCol="0">
            <a:spAutoFit/>
          </a:bodyPr>
          <a:lstStyle/>
          <a:p>
            <a:r>
              <a:rPr lang="en-GB" sz="4400" dirty="0"/>
              <a:t>Why the big interest in FLASH?</a:t>
            </a:r>
          </a:p>
        </p:txBody>
      </p:sp>
      <p:sp>
        <p:nvSpPr>
          <p:cNvPr id="4" name="Rectangle 3">
            <a:extLst>
              <a:ext uri="{FF2B5EF4-FFF2-40B4-BE49-F238E27FC236}">
                <a16:creationId xmlns:a16="http://schemas.microsoft.com/office/drawing/2014/main" id="{A43F266C-C8E8-4382-B902-D59C9C74B051}"/>
              </a:ext>
            </a:extLst>
          </p:cNvPr>
          <p:cNvSpPr/>
          <p:nvPr/>
        </p:nvSpPr>
        <p:spPr>
          <a:xfrm>
            <a:off x="1847850" y="1684675"/>
            <a:ext cx="10053638" cy="3970318"/>
          </a:xfrm>
          <a:prstGeom prst="rect">
            <a:avLst/>
          </a:prstGeom>
        </p:spPr>
        <p:txBody>
          <a:bodyPr wrap="square">
            <a:spAutoFit/>
          </a:bodyPr>
          <a:lstStyle/>
          <a:p>
            <a:r>
              <a:rPr lang="en-GB" sz="3600" dirty="0"/>
              <a:t>Challenges to meet before clinical implementation:</a:t>
            </a:r>
          </a:p>
          <a:p>
            <a:pPr marL="571500" indent="-571500">
              <a:buFont typeface="Arial" panose="020B0604020202020204" pitchFamily="34" charset="0"/>
              <a:buChar char="•"/>
            </a:pPr>
            <a:r>
              <a:rPr lang="en-GB" sz="3600" dirty="0"/>
              <a:t>What specific beam parameters that induces a FLASH effect </a:t>
            </a:r>
          </a:p>
          <a:p>
            <a:pPr marL="571500" indent="-571500">
              <a:buFont typeface="Arial" panose="020B0604020202020204" pitchFamily="34" charset="0"/>
              <a:buChar char="•"/>
            </a:pPr>
            <a:r>
              <a:rPr lang="en-GB" sz="3600" dirty="0"/>
              <a:t>What environmental conditions affect the response</a:t>
            </a:r>
          </a:p>
          <a:p>
            <a:pPr marL="571500" indent="-571500">
              <a:buFont typeface="Arial" panose="020B0604020202020204" pitchFamily="34" charset="0"/>
              <a:buChar char="•"/>
            </a:pPr>
            <a:r>
              <a:rPr lang="en-GB" sz="3600" dirty="0"/>
              <a:t>What are the radiobiological mechanisms involved</a:t>
            </a:r>
          </a:p>
        </p:txBody>
      </p:sp>
    </p:spTree>
    <p:extLst>
      <p:ext uri="{BB962C8B-B14F-4D97-AF65-F5344CB8AC3E}">
        <p14:creationId xmlns:p14="http://schemas.microsoft.com/office/powerpoint/2010/main" val="322548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C21D42-A794-493F-9410-2A33B4324A71}"/>
              </a:ext>
            </a:extLst>
          </p:cNvPr>
          <p:cNvSpPr txBox="1"/>
          <p:nvPr/>
        </p:nvSpPr>
        <p:spPr>
          <a:xfrm>
            <a:off x="1371599" y="728663"/>
            <a:ext cx="8729663" cy="769441"/>
          </a:xfrm>
          <a:prstGeom prst="rect">
            <a:avLst/>
          </a:prstGeom>
          <a:noFill/>
        </p:spPr>
        <p:txBody>
          <a:bodyPr wrap="square" rtlCol="0">
            <a:spAutoFit/>
          </a:bodyPr>
          <a:lstStyle/>
          <a:p>
            <a:r>
              <a:rPr lang="en-GB" sz="4400" dirty="0"/>
              <a:t>Why the big interest in FLASH?</a:t>
            </a:r>
          </a:p>
        </p:txBody>
      </p:sp>
      <p:sp>
        <p:nvSpPr>
          <p:cNvPr id="4" name="Rectangle 3">
            <a:extLst>
              <a:ext uri="{FF2B5EF4-FFF2-40B4-BE49-F238E27FC236}">
                <a16:creationId xmlns:a16="http://schemas.microsoft.com/office/drawing/2014/main" id="{A43F266C-C8E8-4382-B902-D59C9C74B051}"/>
              </a:ext>
            </a:extLst>
          </p:cNvPr>
          <p:cNvSpPr/>
          <p:nvPr/>
        </p:nvSpPr>
        <p:spPr>
          <a:xfrm>
            <a:off x="1847850" y="1684675"/>
            <a:ext cx="10053638" cy="4524315"/>
          </a:xfrm>
          <a:prstGeom prst="rect">
            <a:avLst/>
          </a:prstGeom>
        </p:spPr>
        <p:txBody>
          <a:bodyPr wrap="square">
            <a:spAutoFit/>
          </a:bodyPr>
          <a:lstStyle/>
          <a:p>
            <a:r>
              <a:rPr lang="en-GB" sz="3600" dirty="0"/>
              <a:t>To maximise the therapeutic index – more preclinical work needed</a:t>
            </a:r>
          </a:p>
          <a:p>
            <a:pPr marL="571500" indent="-571500">
              <a:buFont typeface="Arial" panose="020B0604020202020204" pitchFamily="34" charset="0"/>
              <a:buChar char="•"/>
            </a:pPr>
            <a:r>
              <a:rPr lang="en-GB" sz="3600" dirty="0"/>
              <a:t>Need to understand when/why we get 0% sparing (tumours), 10-20% sparing or 30-50% sparing of normal tissues?</a:t>
            </a:r>
          </a:p>
          <a:p>
            <a:pPr marL="571500" indent="-571500">
              <a:buFont typeface="Arial" panose="020B0604020202020204" pitchFamily="34" charset="0"/>
              <a:buChar char="•"/>
            </a:pPr>
            <a:r>
              <a:rPr lang="en-GB" sz="3600" dirty="0"/>
              <a:t>Can we increase the therapeutic index further, e.g. by combining FLASH radiotherapy with immunotherapy</a:t>
            </a:r>
          </a:p>
        </p:txBody>
      </p:sp>
    </p:spTree>
    <p:extLst>
      <p:ext uri="{BB962C8B-B14F-4D97-AF65-F5344CB8AC3E}">
        <p14:creationId xmlns:p14="http://schemas.microsoft.com/office/powerpoint/2010/main" val="3893977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C21D42-A794-493F-9410-2A33B4324A71}"/>
              </a:ext>
            </a:extLst>
          </p:cNvPr>
          <p:cNvSpPr txBox="1"/>
          <p:nvPr/>
        </p:nvSpPr>
        <p:spPr>
          <a:xfrm>
            <a:off x="1371599" y="728663"/>
            <a:ext cx="8729663" cy="769441"/>
          </a:xfrm>
          <a:prstGeom prst="rect">
            <a:avLst/>
          </a:prstGeom>
          <a:noFill/>
        </p:spPr>
        <p:txBody>
          <a:bodyPr wrap="square" rtlCol="0">
            <a:spAutoFit/>
          </a:bodyPr>
          <a:lstStyle/>
          <a:p>
            <a:r>
              <a:rPr lang="en-GB" sz="4400" dirty="0"/>
              <a:t>Why the big interest in FLASH?</a:t>
            </a:r>
          </a:p>
        </p:txBody>
      </p:sp>
      <p:sp>
        <p:nvSpPr>
          <p:cNvPr id="4" name="Rectangle 3">
            <a:extLst>
              <a:ext uri="{FF2B5EF4-FFF2-40B4-BE49-F238E27FC236}">
                <a16:creationId xmlns:a16="http://schemas.microsoft.com/office/drawing/2014/main" id="{A43F266C-C8E8-4382-B902-D59C9C74B051}"/>
              </a:ext>
            </a:extLst>
          </p:cNvPr>
          <p:cNvSpPr/>
          <p:nvPr/>
        </p:nvSpPr>
        <p:spPr>
          <a:xfrm>
            <a:off x="1847850" y="1684675"/>
            <a:ext cx="10053638" cy="1200329"/>
          </a:xfrm>
          <a:prstGeom prst="rect">
            <a:avLst/>
          </a:prstGeom>
        </p:spPr>
        <p:txBody>
          <a:bodyPr wrap="square">
            <a:spAutoFit/>
          </a:bodyPr>
          <a:lstStyle/>
          <a:p>
            <a:r>
              <a:rPr lang="en-GB" sz="3600" dirty="0"/>
              <a:t>What are the optimal beam parameters for the FLASH effect?</a:t>
            </a:r>
          </a:p>
        </p:txBody>
      </p:sp>
    </p:spTree>
    <p:extLst>
      <p:ext uri="{BB962C8B-B14F-4D97-AF65-F5344CB8AC3E}">
        <p14:creationId xmlns:p14="http://schemas.microsoft.com/office/powerpoint/2010/main" val="1914374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C7B4-19C5-4B09-860B-1C476EAD6908}"/>
              </a:ext>
            </a:extLst>
          </p:cNvPr>
          <p:cNvSpPr>
            <a:spLocks noGrp="1"/>
          </p:cNvSpPr>
          <p:nvPr>
            <p:ph type="title"/>
          </p:nvPr>
        </p:nvSpPr>
        <p:spPr>
          <a:xfrm>
            <a:off x="623888" y="938281"/>
            <a:ext cx="10515600" cy="2352537"/>
          </a:xfrm>
        </p:spPr>
        <p:txBody>
          <a:bodyPr>
            <a:normAutofit fontScale="90000"/>
          </a:bodyPr>
          <a:lstStyle/>
          <a:p>
            <a:pPr algn="ctr"/>
            <a:r>
              <a:rPr lang="sv-SE" sz="7200" dirty="0">
                <a:latin typeface="+mn-lt"/>
              </a:rPr>
              <a:t>Average (Mean) Dose Rate </a:t>
            </a:r>
            <a:br>
              <a:rPr lang="sv-SE" sz="7200" dirty="0">
                <a:latin typeface="+mn-lt"/>
              </a:rPr>
            </a:br>
            <a:br>
              <a:rPr lang="sv-SE" sz="7200" dirty="0">
                <a:latin typeface="+mn-lt"/>
              </a:rPr>
            </a:br>
            <a:r>
              <a:rPr lang="sv-SE" sz="7200" dirty="0">
                <a:latin typeface="+mn-lt"/>
              </a:rPr>
              <a:t>Total Delivery Time</a:t>
            </a:r>
            <a:endParaRPr lang="en-GB" sz="7200" dirty="0">
              <a:latin typeface="+mn-lt"/>
            </a:endParaRPr>
          </a:p>
        </p:txBody>
      </p:sp>
    </p:spTree>
    <p:extLst>
      <p:ext uri="{BB962C8B-B14F-4D97-AF65-F5344CB8AC3E}">
        <p14:creationId xmlns:p14="http://schemas.microsoft.com/office/powerpoint/2010/main" val="3943486074"/>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5084355" y="6372856"/>
            <a:ext cx="7320399" cy="400110"/>
          </a:xfrm>
          <a:prstGeom prst="rect">
            <a:avLst/>
          </a:prstGeom>
        </p:spPr>
        <p:txBody>
          <a:bodyPr wrap="square">
            <a:spAutoFit/>
          </a:bodyPr>
          <a:lstStyle/>
          <a:p>
            <a:pPr lvl="2" defTabSz="457200" eaLnBrk="1" fontAlgn="auto" hangingPunct="1">
              <a:spcBef>
                <a:spcPts val="0"/>
              </a:spcBef>
              <a:spcAft>
                <a:spcPts val="0"/>
              </a:spcAft>
              <a:defRPr/>
            </a:pPr>
            <a:r>
              <a:rPr lang="en-US" sz="2000" dirty="0"/>
              <a:t>Montay-Gruel &amp; Petersson </a:t>
            </a:r>
            <a:r>
              <a:rPr lang="en-US" sz="2000" i="1" dirty="0"/>
              <a:t>et al. Radiother. Oncol. 2017</a:t>
            </a:r>
            <a:endParaRPr lang="en-US" sz="2000" dirty="0"/>
          </a:p>
        </p:txBody>
      </p:sp>
      <p:sp>
        <p:nvSpPr>
          <p:cNvPr id="36" name="Titre 1"/>
          <p:cNvSpPr txBox="1">
            <a:spLocks/>
          </p:cNvSpPr>
          <p:nvPr/>
        </p:nvSpPr>
        <p:spPr>
          <a:xfrm>
            <a:off x="320394" y="74695"/>
            <a:ext cx="11730036" cy="1143000"/>
          </a:xfrm>
          <a:prstGeom prst="rect">
            <a:avLst/>
          </a:prstGeom>
        </p:spPr>
        <p:txBody>
          <a:bodyPr vert="horz" lIns="91440" tIns="45720" rIns="91440" bIns="45720" rtlCol="0" anchor="ctr">
            <a:noAutofit/>
          </a:bodyPr>
          <a:lstStyle/>
          <a:p>
            <a:pPr defTabSz="457200" eaLnBrk="1" fontAlgn="auto" hangingPunct="1">
              <a:spcAft>
                <a:spcPts val="0"/>
              </a:spcAft>
              <a:defRPr/>
            </a:pPr>
            <a:r>
              <a:rPr lang="en-US" sz="3600" dirty="0"/>
              <a:t>Normal tissue toxicity – 10 </a:t>
            </a:r>
            <a:r>
              <a:rPr lang="en-US" sz="3600" dirty="0" err="1"/>
              <a:t>Gy</a:t>
            </a:r>
            <a:r>
              <a:rPr lang="en-US" sz="3600" dirty="0"/>
              <a:t> Whole Brain Irradiation in mice</a:t>
            </a:r>
            <a:br>
              <a:rPr lang="en-US" sz="3600" dirty="0"/>
            </a:br>
            <a:r>
              <a:rPr lang="en-US" sz="3600" dirty="0"/>
              <a:t>Novel Object Recognition test: 2 Months post RT</a:t>
            </a:r>
          </a:p>
        </p:txBody>
      </p:sp>
      <p:grpSp>
        <p:nvGrpSpPr>
          <p:cNvPr id="2" name="Group 1">
            <a:extLst>
              <a:ext uri="{FF2B5EF4-FFF2-40B4-BE49-F238E27FC236}">
                <a16:creationId xmlns:a16="http://schemas.microsoft.com/office/drawing/2014/main" id="{E4DF3E0F-9D6B-42E4-9FC2-EB8CA9971149}"/>
              </a:ext>
            </a:extLst>
          </p:cNvPr>
          <p:cNvGrpSpPr/>
          <p:nvPr/>
        </p:nvGrpSpPr>
        <p:grpSpPr>
          <a:xfrm>
            <a:off x="1562794" y="1217695"/>
            <a:ext cx="9245236" cy="5093547"/>
            <a:chOff x="1554405" y="930399"/>
            <a:chExt cx="9245236" cy="5093547"/>
          </a:xfrm>
        </p:grpSpPr>
        <p:sp>
          <p:nvSpPr>
            <p:cNvPr id="4" name="ZoneTexte 3"/>
            <p:cNvSpPr txBox="1"/>
            <p:nvPr/>
          </p:nvSpPr>
          <p:spPr>
            <a:xfrm>
              <a:off x="5981244" y="5526578"/>
              <a:ext cx="1080120" cy="492443"/>
            </a:xfrm>
            <a:prstGeom prst="rect">
              <a:avLst/>
            </a:prstGeom>
            <a:noFill/>
          </p:spPr>
          <p:txBody>
            <a:bodyPr wrap="square" lIns="0" tIns="0" rIns="0" bIns="0" rtlCol="0">
              <a:spAutoFit/>
            </a:bodyPr>
            <a:lstStyle/>
            <a:p>
              <a:pPr algn="ctr" defTabSz="457200" eaLnBrk="1" fontAlgn="auto" hangingPunct="1">
                <a:spcBef>
                  <a:spcPts val="0"/>
                </a:spcBef>
                <a:spcAft>
                  <a:spcPts val="0"/>
                </a:spcAft>
                <a:defRPr/>
              </a:pPr>
              <a:r>
                <a:rPr lang="en-US" sz="1600" dirty="0">
                  <a:solidFill>
                    <a:prstClr val="black"/>
                  </a:solidFill>
                  <a:latin typeface="Arial" pitchFamily="34" charset="0"/>
                  <a:cs typeface="Arial" pitchFamily="34" charset="0"/>
                </a:rPr>
                <a:t>30 Gy/s</a:t>
              </a:r>
            </a:p>
            <a:p>
              <a:pPr algn="ctr" defTabSz="457200" eaLnBrk="1" fontAlgn="auto" hangingPunct="1">
                <a:spcBef>
                  <a:spcPts val="0"/>
                </a:spcBef>
                <a:spcAft>
                  <a:spcPts val="0"/>
                </a:spcAft>
                <a:defRPr/>
              </a:pPr>
              <a:r>
                <a:rPr lang="en-US" sz="1600" dirty="0">
                  <a:solidFill>
                    <a:prstClr val="black"/>
                  </a:solidFill>
                  <a:latin typeface="Arial" pitchFamily="34" charset="0"/>
                  <a:cs typeface="Arial" pitchFamily="34" charset="0"/>
                </a:rPr>
                <a:t>(n=12)</a:t>
              </a:r>
            </a:p>
          </p:txBody>
        </p:sp>
        <p:sp>
          <p:nvSpPr>
            <p:cNvPr id="5" name="ZoneTexte 4"/>
            <p:cNvSpPr txBox="1"/>
            <p:nvPr/>
          </p:nvSpPr>
          <p:spPr>
            <a:xfrm>
              <a:off x="4583832" y="5519263"/>
              <a:ext cx="864096" cy="492443"/>
            </a:xfrm>
            <a:prstGeom prst="rect">
              <a:avLst/>
            </a:prstGeom>
            <a:noFill/>
          </p:spPr>
          <p:txBody>
            <a:bodyPr wrap="square" lIns="0" tIns="0" rIns="0" bIns="0" rtlCol="0">
              <a:spAutoFit/>
            </a:bodyPr>
            <a:lstStyle/>
            <a:p>
              <a:pPr algn="ctr" defTabSz="457200" eaLnBrk="1" fontAlgn="auto" hangingPunct="1">
                <a:spcBef>
                  <a:spcPts val="0"/>
                </a:spcBef>
                <a:spcAft>
                  <a:spcPts val="0"/>
                </a:spcAft>
                <a:defRPr/>
              </a:pPr>
              <a:r>
                <a:rPr lang="en-US" sz="1600" dirty="0">
                  <a:solidFill>
                    <a:prstClr val="black"/>
                  </a:solidFill>
                  <a:latin typeface="Arial" pitchFamily="34" charset="0"/>
                  <a:cs typeface="Arial" pitchFamily="34" charset="0"/>
                </a:rPr>
                <a:t>100 Gy/s</a:t>
              </a:r>
            </a:p>
            <a:p>
              <a:pPr algn="ctr" defTabSz="457200" eaLnBrk="1" fontAlgn="auto" hangingPunct="1">
                <a:spcBef>
                  <a:spcPts val="0"/>
                </a:spcBef>
                <a:spcAft>
                  <a:spcPts val="0"/>
                </a:spcAft>
                <a:defRPr/>
              </a:pPr>
              <a:r>
                <a:rPr lang="en-US" sz="1600" dirty="0">
                  <a:solidFill>
                    <a:prstClr val="black"/>
                  </a:solidFill>
                  <a:latin typeface="Arial" pitchFamily="34" charset="0"/>
                  <a:cs typeface="Arial" pitchFamily="34" charset="0"/>
                </a:rPr>
                <a:t>(n=12)</a:t>
              </a:r>
            </a:p>
          </p:txBody>
        </p:sp>
        <p:sp>
          <p:nvSpPr>
            <p:cNvPr id="6" name="ZoneTexte 5"/>
            <p:cNvSpPr txBox="1"/>
            <p:nvPr/>
          </p:nvSpPr>
          <p:spPr>
            <a:xfrm>
              <a:off x="2855640" y="5526636"/>
              <a:ext cx="812932" cy="492443"/>
            </a:xfrm>
            <a:prstGeom prst="rect">
              <a:avLst/>
            </a:prstGeom>
            <a:noFill/>
          </p:spPr>
          <p:txBody>
            <a:bodyPr wrap="square" lIns="0" tIns="0" rIns="0" bIns="0" rtlCol="0">
              <a:spAutoFit/>
            </a:bodyPr>
            <a:lstStyle/>
            <a:p>
              <a:pPr algn="ctr" defTabSz="457200" eaLnBrk="1" fontAlgn="auto" hangingPunct="1">
                <a:spcBef>
                  <a:spcPts val="0"/>
                </a:spcBef>
                <a:spcAft>
                  <a:spcPts val="0"/>
                </a:spcAft>
                <a:defRPr/>
              </a:pPr>
              <a:r>
                <a:rPr lang="en-US" sz="1600" dirty="0">
                  <a:solidFill>
                    <a:prstClr val="black"/>
                  </a:solidFill>
                  <a:latin typeface="Arial" pitchFamily="34" charset="0"/>
                  <a:cs typeface="Arial" pitchFamily="34" charset="0"/>
                </a:rPr>
                <a:t>1 Pulse</a:t>
              </a:r>
            </a:p>
            <a:p>
              <a:pPr algn="ctr" defTabSz="457200" eaLnBrk="1" fontAlgn="auto" hangingPunct="1">
                <a:spcBef>
                  <a:spcPts val="0"/>
                </a:spcBef>
                <a:spcAft>
                  <a:spcPts val="0"/>
                </a:spcAft>
                <a:defRPr/>
              </a:pPr>
              <a:r>
                <a:rPr lang="en-US" sz="1600" dirty="0">
                  <a:solidFill>
                    <a:prstClr val="black"/>
                  </a:solidFill>
                  <a:latin typeface="Arial" pitchFamily="34" charset="0"/>
                  <a:cs typeface="Arial" pitchFamily="34" charset="0"/>
                </a:rPr>
                <a:t>(n=13)</a:t>
              </a:r>
            </a:p>
          </p:txBody>
        </p:sp>
        <p:grpSp>
          <p:nvGrpSpPr>
            <p:cNvPr id="7" name="Groupe 6"/>
            <p:cNvGrpSpPr/>
            <p:nvPr/>
          </p:nvGrpSpPr>
          <p:grpSpPr>
            <a:xfrm>
              <a:off x="1559499" y="1619217"/>
              <a:ext cx="3096343" cy="3724243"/>
              <a:chOff x="2863566" y="1568064"/>
              <a:chExt cx="1648755" cy="1820532"/>
            </a:xfrm>
          </p:grpSpPr>
          <p:pic>
            <p:nvPicPr>
              <p:cNvPr id="8" name="Image 7"/>
              <p:cNvPicPr>
                <a:picLocks noChangeAspect="1"/>
              </p:cNvPicPr>
              <p:nvPr/>
            </p:nvPicPr>
            <p:blipFill>
              <a:blip r:embed="rId2" cstate="print"/>
              <a:srcRect l="14193" t="17922" r="58218" b="33698"/>
              <a:stretch>
                <a:fillRect/>
              </a:stretch>
            </p:blipFill>
            <p:spPr>
              <a:xfrm>
                <a:off x="3285340" y="1814464"/>
                <a:ext cx="1226981" cy="1574132"/>
              </a:xfrm>
              <a:prstGeom prst="rect">
                <a:avLst/>
              </a:prstGeom>
            </p:spPr>
          </p:pic>
          <p:sp>
            <p:nvSpPr>
              <p:cNvPr id="9" name="ZoneTexte 2"/>
              <p:cNvSpPr txBox="1"/>
              <p:nvPr/>
            </p:nvSpPr>
            <p:spPr>
              <a:xfrm rot="16200000">
                <a:off x="2147267" y="2284363"/>
                <a:ext cx="1604678" cy="172080"/>
              </a:xfrm>
              <a:prstGeom prst="rect">
                <a:avLst/>
              </a:prstGeom>
              <a:noFill/>
            </p:spPr>
            <p:txBody>
              <a:bodyPr wrap="square" lIns="0" tIns="0" rIns="0" bIns="0" rtlCol="0">
                <a:spAutoFit/>
              </a:bodyPr>
              <a:lstStyle/>
              <a:p>
                <a:pPr defTabSz="457200" eaLnBrk="1" fontAlgn="auto" hangingPunct="1">
                  <a:spcBef>
                    <a:spcPts val="0"/>
                  </a:spcBef>
                  <a:spcAft>
                    <a:spcPts val="0"/>
                  </a:spcAft>
                  <a:defRPr/>
                </a:pPr>
                <a:r>
                  <a:rPr lang="en-US" sz="2100" dirty="0">
                    <a:solidFill>
                      <a:prstClr val="black"/>
                    </a:solidFill>
                    <a:latin typeface="Arial" pitchFamily="34" charset="0"/>
                    <a:cs typeface="Arial" pitchFamily="34" charset="0"/>
                  </a:rPr>
                  <a:t>Recognition Index (%)</a:t>
                </a:r>
              </a:p>
            </p:txBody>
          </p:sp>
        </p:grpSp>
        <p:sp>
          <p:nvSpPr>
            <p:cNvPr id="10" name="ZoneTexte 9"/>
            <p:cNvSpPr txBox="1"/>
            <p:nvPr/>
          </p:nvSpPr>
          <p:spPr>
            <a:xfrm>
              <a:off x="1991545" y="5526636"/>
              <a:ext cx="1088511" cy="492443"/>
            </a:xfrm>
            <a:prstGeom prst="rect">
              <a:avLst/>
            </a:prstGeom>
            <a:noFill/>
          </p:spPr>
          <p:txBody>
            <a:bodyPr wrap="square" lIns="0" tIns="0" rIns="0" bIns="0" rtlCol="0">
              <a:spAutoFit/>
            </a:bodyPr>
            <a:lstStyle/>
            <a:p>
              <a:pPr algn="ctr" defTabSz="457200" eaLnBrk="1" fontAlgn="auto" hangingPunct="1">
                <a:spcBef>
                  <a:spcPts val="0"/>
                </a:spcBef>
                <a:spcAft>
                  <a:spcPts val="0"/>
                </a:spcAft>
                <a:defRPr/>
              </a:pPr>
              <a:r>
                <a:rPr lang="en-US" sz="1600" dirty="0">
                  <a:solidFill>
                    <a:prstClr val="black"/>
                  </a:solidFill>
                  <a:latin typeface="Arial" pitchFamily="34" charset="0"/>
                  <a:cs typeface="Arial" pitchFamily="34" charset="0"/>
                </a:rPr>
                <a:t>Control</a:t>
              </a:r>
            </a:p>
            <a:p>
              <a:pPr algn="ctr" defTabSz="457200" eaLnBrk="1" fontAlgn="auto" hangingPunct="1">
                <a:spcBef>
                  <a:spcPts val="0"/>
                </a:spcBef>
                <a:spcAft>
                  <a:spcPts val="0"/>
                </a:spcAft>
                <a:defRPr/>
              </a:pPr>
              <a:r>
                <a:rPr lang="en-US" sz="1600" dirty="0">
                  <a:solidFill>
                    <a:prstClr val="black"/>
                  </a:solidFill>
                  <a:latin typeface="Arial" pitchFamily="34" charset="0"/>
                  <a:cs typeface="Arial" pitchFamily="34" charset="0"/>
                </a:rPr>
                <a:t>(n=7)</a:t>
              </a:r>
            </a:p>
          </p:txBody>
        </p:sp>
        <p:sp>
          <p:nvSpPr>
            <p:cNvPr id="11" name="ZoneTexte 10"/>
            <p:cNvSpPr txBox="1"/>
            <p:nvPr/>
          </p:nvSpPr>
          <p:spPr>
            <a:xfrm>
              <a:off x="9878239" y="5526636"/>
              <a:ext cx="792088" cy="492443"/>
            </a:xfrm>
            <a:prstGeom prst="rect">
              <a:avLst/>
            </a:prstGeom>
            <a:noFill/>
          </p:spPr>
          <p:txBody>
            <a:bodyPr wrap="square" lIns="0" tIns="0" rIns="0" bIns="0" rtlCol="0">
              <a:spAutoFit/>
            </a:bodyPr>
            <a:lstStyle/>
            <a:p>
              <a:pPr algn="ctr" defTabSz="457200" eaLnBrk="1" fontAlgn="auto" hangingPunct="1">
                <a:spcBef>
                  <a:spcPts val="0"/>
                </a:spcBef>
                <a:spcAft>
                  <a:spcPts val="0"/>
                </a:spcAft>
                <a:defRPr/>
              </a:pPr>
              <a:r>
                <a:rPr lang="en-US" sz="1600" dirty="0">
                  <a:solidFill>
                    <a:prstClr val="black"/>
                  </a:solidFill>
                  <a:latin typeface="Arial" pitchFamily="34" charset="0"/>
                  <a:cs typeface="Arial" pitchFamily="34" charset="0"/>
                </a:rPr>
                <a:t>0.1 Gy/s</a:t>
              </a:r>
            </a:p>
            <a:p>
              <a:pPr algn="ctr" defTabSz="457200" eaLnBrk="1" fontAlgn="auto" hangingPunct="1">
                <a:spcBef>
                  <a:spcPts val="0"/>
                </a:spcBef>
                <a:spcAft>
                  <a:spcPts val="0"/>
                </a:spcAft>
                <a:defRPr/>
              </a:pPr>
              <a:r>
                <a:rPr lang="en-US" sz="1600" dirty="0">
                  <a:solidFill>
                    <a:prstClr val="black"/>
                  </a:solidFill>
                  <a:latin typeface="Arial" pitchFamily="34" charset="0"/>
                  <a:cs typeface="Arial" pitchFamily="34" charset="0"/>
                </a:rPr>
                <a:t>(n=13)</a:t>
              </a:r>
            </a:p>
          </p:txBody>
        </p:sp>
        <p:sp>
          <p:nvSpPr>
            <p:cNvPr id="12" name="ZoneTexte 11"/>
            <p:cNvSpPr txBox="1"/>
            <p:nvPr/>
          </p:nvSpPr>
          <p:spPr>
            <a:xfrm>
              <a:off x="3719736" y="5529529"/>
              <a:ext cx="875464" cy="492443"/>
            </a:xfrm>
            <a:prstGeom prst="rect">
              <a:avLst/>
            </a:prstGeom>
            <a:noFill/>
          </p:spPr>
          <p:txBody>
            <a:bodyPr wrap="square" lIns="0" tIns="0" rIns="0" bIns="0" rtlCol="0">
              <a:spAutoFit/>
            </a:bodyPr>
            <a:lstStyle/>
            <a:p>
              <a:pPr algn="ctr" defTabSz="457200" eaLnBrk="1" fontAlgn="auto" hangingPunct="1">
                <a:spcBef>
                  <a:spcPts val="0"/>
                </a:spcBef>
                <a:spcAft>
                  <a:spcPts val="0"/>
                </a:spcAft>
                <a:defRPr/>
              </a:pPr>
              <a:r>
                <a:rPr lang="en-US" sz="1600" dirty="0">
                  <a:solidFill>
                    <a:prstClr val="black"/>
                  </a:solidFill>
                  <a:latin typeface="Arial" pitchFamily="34" charset="0"/>
                  <a:cs typeface="Arial" pitchFamily="34" charset="0"/>
                </a:rPr>
                <a:t>500 Gy/s</a:t>
              </a:r>
            </a:p>
            <a:p>
              <a:pPr algn="ctr" defTabSz="457200" eaLnBrk="1" fontAlgn="auto" hangingPunct="1">
                <a:spcBef>
                  <a:spcPts val="0"/>
                </a:spcBef>
                <a:spcAft>
                  <a:spcPts val="0"/>
                </a:spcAft>
                <a:defRPr/>
              </a:pPr>
              <a:r>
                <a:rPr lang="en-US" sz="1600" dirty="0">
                  <a:solidFill>
                    <a:prstClr val="black"/>
                  </a:solidFill>
                  <a:latin typeface="Arial" pitchFamily="34" charset="0"/>
                  <a:cs typeface="Arial" pitchFamily="34" charset="0"/>
                </a:rPr>
                <a:t>(n=7)</a:t>
              </a:r>
            </a:p>
          </p:txBody>
        </p:sp>
        <p:sp>
          <p:nvSpPr>
            <p:cNvPr id="15" name="ZoneTexte 14"/>
            <p:cNvSpPr txBox="1"/>
            <p:nvPr/>
          </p:nvSpPr>
          <p:spPr>
            <a:xfrm>
              <a:off x="7606666" y="5529529"/>
              <a:ext cx="793590" cy="492443"/>
            </a:xfrm>
            <a:prstGeom prst="rect">
              <a:avLst/>
            </a:prstGeom>
            <a:noFill/>
          </p:spPr>
          <p:txBody>
            <a:bodyPr wrap="square" lIns="0" tIns="0" rIns="0" bIns="0" rtlCol="0">
              <a:spAutoFit/>
            </a:bodyPr>
            <a:lstStyle/>
            <a:p>
              <a:pPr algn="ctr" defTabSz="457200" eaLnBrk="1" fontAlgn="auto" hangingPunct="1">
                <a:spcBef>
                  <a:spcPts val="0"/>
                </a:spcBef>
                <a:spcAft>
                  <a:spcPts val="0"/>
                </a:spcAft>
                <a:defRPr/>
              </a:pPr>
              <a:r>
                <a:rPr lang="en-US" sz="1600" dirty="0">
                  <a:solidFill>
                    <a:prstClr val="black"/>
                  </a:solidFill>
                  <a:latin typeface="Arial" pitchFamily="34" charset="0"/>
                  <a:cs typeface="Arial" pitchFamily="34" charset="0"/>
                </a:rPr>
                <a:t>10 Gy/s</a:t>
              </a:r>
            </a:p>
            <a:p>
              <a:pPr algn="ctr" defTabSz="457200" eaLnBrk="1" fontAlgn="auto" hangingPunct="1">
                <a:spcBef>
                  <a:spcPts val="0"/>
                </a:spcBef>
                <a:spcAft>
                  <a:spcPts val="0"/>
                </a:spcAft>
                <a:defRPr/>
              </a:pPr>
              <a:r>
                <a:rPr lang="en-US" sz="1600" dirty="0">
                  <a:solidFill>
                    <a:prstClr val="black"/>
                  </a:solidFill>
                  <a:latin typeface="Arial" pitchFamily="34" charset="0"/>
                  <a:cs typeface="Arial" pitchFamily="34" charset="0"/>
                </a:rPr>
                <a:t>(n=7)</a:t>
              </a:r>
            </a:p>
          </p:txBody>
        </p:sp>
        <p:sp>
          <p:nvSpPr>
            <p:cNvPr id="16" name="ZoneTexte 15"/>
            <p:cNvSpPr txBox="1"/>
            <p:nvPr/>
          </p:nvSpPr>
          <p:spPr>
            <a:xfrm>
              <a:off x="8288045" y="5527375"/>
              <a:ext cx="1008111" cy="492443"/>
            </a:xfrm>
            <a:prstGeom prst="rect">
              <a:avLst/>
            </a:prstGeom>
            <a:noFill/>
          </p:spPr>
          <p:txBody>
            <a:bodyPr wrap="square" lIns="0" tIns="0" rIns="0" bIns="0" rtlCol="0">
              <a:spAutoFit/>
            </a:bodyPr>
            <a:lstStyle/>
            <a:p>
              <a:pPr algn="ctr" defTabSz="457200" eaLnBrk="1" fontAlgn="auto" hangingPunct="1">
                <a:spcBef>
                  <a:spcPts val="0"/>
                </a:spcBef>
                <a:spcAft>
                  <a:spcPts val="0"/>
                </a:spcAft>
                <a:defRPr/>
              </a:pPr>
              <a:r>
                <a:rPr lang="en-US" sz="1600" dirty="0">
                  <a:solidFill>
                    <a:prstClr val="black"/>
                  </a:solidFill>
                  <a:latin typeface="Arial" pitchFamily="34" charset="0"/>
                  <a:cs typeface="Arial" pitchFamily="34" charset="0"/>
                </a:rPr>
                <a:t>3 Gy/s</a:t>
              </a:r>
            </a:p>
            <a:p>
              <a:pPr algn="ctr" defTabSz="457200" eaLnBrk="1" fontAlgn="auto" hangingPunct="1">
                <a:spcBef>
                  <a:spcPts val="0"/>
                </a:spcBef>
                <a:spcAft>
                  <a:spcPts val="0"/>
                </a:spcAft>
                <a:defRPr/>
              </a:pPr>
              <a:r>
                <a:rPr lang="en-US" sz="1600" dirty="0">
                  <a:solidFill>
                    <a:prstClr val="black"/>
                  </a:solidFill>
                  <a:latin typeface="Arial" pitchFamily="34" charset="0"/>
                  <a:cs typeface="Arial" pitchFamily="34" charset="0"/>
                </a:rPr>
                <a:t>(n=7)</a:t>
              </a:r>
            </a:p>
          </p:txBody>
        </p:sp>
        <p:sp>
          <p:nvSpPr>
            <p:cNvPr id="17" name="ZoneTexte 16"/>
            <p:cNvSpPr txBox="1"/>
            <p:nvPr/>
          </p:nvSpPr>
          <p:spPr>
            <a:xfrm>
              <a:off x="9100864" y="5527375"/>
              <a:ext cx="843330" cy="492443"/>
            </a:xfrm>
            <a:prstGeom prst="rect">
              <a:avLst/>
            </a:prstGeom>
            <a:noFill/>
          </p:spPr>
          <p:txBody>
            <a:bodyPr wrap="square" lIns="0" tIns="0" rIns="0" bIns="0" rtlCol="0">
              <a:spAutoFit/>
            </a:bodyPr>
            <a:lstStyle/>
            <a:p>
              <a:pPr algn="ctr" defTabSz="457200" eaLnBrk="1" fontAlgn="auto" hangingPunct="1">
                <a:spcBef>
                  <a:spcPts val="0"/>
                </a:spcBef>
                <a:spcAft>
                  <a:spcPts val="0"/>
                </a:spcAft>
                <a:defRPr/>
              </a:pPr>
              <a:r>
                <a:rPr lang="en-US" sz="1600" dirty="0">
                  <a:solidFill>
                    <a:prstClr val="black"/>
                  </a:solidFill>
                  <a:latin typeface="Arial" pitchFamily="34" charset="0"/>
                  <a:cs typeface="Arial" pitchFamily="34" charset="0"/>
                </a:rPr>
                <a:t>1 Gy/s</a:t>
              </a:r>
            </a:p>
            <a:p>
              <a:pPr algn="ctr" defTabSz="457200" eaLnBrk="1" fontAlgn="auto" hangingPunct="1">
                <a:spcBef>
                  <a:spcPts val="0"/>
                </a:spcBef>
                <a:spcAft>
                  <a:spcPts val="0"/>
                </a:spcAft>
                <a:defRPr/>
              </a:pPr>
              <a:r>
                <a:rPr lang="en-US" sz="1600" dirty="0">
                  <a:solidFill>
                    <a:prstClr val="black"/>
                  </a:solidFill>
                  <a:latin typeface="Arial" pitchFamily="34" charset="0"/>
                  <a:cs typeface="Arial" pitchFamily="34" charset="0"/>
                </a:rPr>
                <a:t>(n=7)</a:t>
              </a:r>
            </a:p>
          </p:txBody>
        </p:sp>
        <p:grpSp>
          <p:nvGrpSpPr>
            <p:cNvPr id="18" name="Groupe 6"/>
            <p:cNvGrpSpPr/>
            <p:nvPr/>
          </p:nvGrpSpPr>
          <p:grpSpPr>
            <a:xfrm>
              <a:off x="1559495" y="930399"/>
              <a:ext cx="792086" cy="4413061"/>
              <a:chOff x="2863566" y="1231347"/>
              <a:chExt cx="421774" cy="2157249"/>
            </a:xfrm>
          </p:grpSpPr>
          <p:pic>
            <p:nvPicPr>
              <p:cNvPr id="19" name="Image 18"/>
              <p:cNvPicPr>
                <a:picLocks noChangeAspect="1"/>
              </p:cNvPicPr>
              <p:nvPr/>
            </p:nvPicPr>
            <p:blipFill>
              <a:blip r:embed="rId2" cstate="print"/>
              <a:srcRect l="8700" r="85807" b="33698"/>
              <a:stretch>
                <a:fillRect/>
              </a:stretch>
            </p:blipFill>
            <p:spPr>
              <a:xfrm>
                <a:off x="2995240" y="1231347"/>
                <a:ext cx="290100" cy="2157249"/>
              </a:xfrm>
              <a:prstGeom prst="rect">
                <a:avLst/>
              </a:prstGeom>
            </p:spPr>
          </p:pic>
          <p:sp>
            <p:nvSpPr>
              <p:cNvPr id="20" name="ZoneTexte 2"/>
              <p:cNvSpPr txBox="1"/>
              <p:nvPr/>
            </p:nvSpPr>
            <p:spPr>
              <a:xfrm rot="16200000">
                <a:off x="2147267" y="2284363"/>
                <a:ext cx="1604678" cy="172080"/>
              </a:xfrm>
              <a:prstGeom prst="rect">
                <a:avLst/>
              </a:prstGeom>
              <a:noFill/>
            </p:spPr>
            <p:txBody>
              <a:bodyPr wrap="square" lIns="0" tIns="0" rIns="0" bIns="0" rtlCol="0">
                <a:spAutoFit/>
              </a:bodyPr>
              <a:lstStyle/>
              <a:p>
                <a:pPr defTabSz="457200" eaLnBrk="1" fontAlgn="auto" hangingPunct="1">
                  <a:spcBef>
                    <a:spcPts val="0"/>
                  </a:spcBef>
                  <a:spcAft>
                    <a:spcPts val="0"/>
                  </a:spcAft>
                  <a:defRPr/>
                </a:pPr>
                <a:r>
                  <a:rPr lang="en-US" sz="2100" dirty="0">
                    <a:solidFill>
                      <a:prstClr val="black"/>
                    </a:solidFill>
                    <a:latin typeface="Arial" pitchFamily="34" charset="0"/>
                    <a:cs typeface="Arial" pitchFamily="34" charset="0"/>
                  </a:rPr>
                  <a:t>Recognition Index (%)</a:t>
                </a:r>
              </a:p>
            </p:txBody>
          </p:sp>
        </p:grpSp>
        <p:sp>
          <p:nvSpPr>
            <p:cNvPr id="24" name="ZoneTexte 23"/>
            <p:cNvSpPr txBox="1"/>
            <p:nvPr/>
          </p:nvSpPr>
          <p:spPr>
            <a:xfrm>
              <a:off x="6886586" y="5531503"/>
              <a:ext cx="793590" cy="492443"/>
            </a:xfrm>
            <a:prstGeom prst="rect">
              <a:avLst/>
            </a:prstGeom>
            <a:noFill/>
          </p:spPr>
          <p:txBody>
            <a:bodyPr wrap="square" lIns="0" tIns="0" rIns="0" bIns="0" rtlCol="0">
              <a:spAutoFit/>
            </a:bodyPr>
            <a:lstStyle/>
            <a:p>
              <a:pPr algn="ctr" defTabSz="457200" eaLnBrk="1" fontAlgn="auto" hangingPunct="1">
                <a:spcBef>
                  <a:spcPts val="0"/>
                </a:spcBef>
                <a:spcAft>
                  <a:spcPts val="0"/>
                </a:spcAft>
                <a:defRPr/>
              </a:pPr>
              <a:r>
                <a:rPr lang="en-US" sz="1600" dirty="0">
                  <a:solidFill>
                    <a:prstClr val="black"/>
                  </a:solidFill>
                  <a:latin typeface="Arial" pitchFamily="34" charset="0"/>
                  <a:cs typeface="Arial" pitchFamily="34" charset="0"/>
                </a:rPr>
                <a:t>20 Gy/s</a:t>
              </a:r>
            </a:p>
            <a:p>
              <a:pPr algn="ctr" defTabSz="457200" eaLnBrk="1" fontAlgn="auto" hangingPunct="1">
                <a:spcBef>
                  <a:spcPts val="0"/>
                </a:spcBef>
                <a:spcAft>
                  <a:spcPts val="0"/>
                </a:spcAft>
                <a:defRPr/>
              </a:pPr>
              <a:r>
                <a:rPr lang="en-US" sz="1600" dirty="0">
                  <a:solidFill>
                    <a:prstClr val="black"/>
                  </a:solidFill>
                  <a:latin typeface="Arial" pitchFamily="34" charset="0"/>
                  <a:cs typeface="Arial" pitchFamily="34" charset="0"/>
                </a:rPr>
                <a:t>(n=5)</a:t>
              </a:r>
            </a:p>
          </p:txBody>
        </p:sp>
        <p:sp>
          <p:nvSpPr>
            <p:cNvPr id="25" name="ZoneTexte 24"/>
            <p:cNvSpPr txBox="1"/>
            <p:nvPr/>
          </p:nvSpPr>
          <p:spPr>
            <a:xfrm>
              <a:off x="5391822" y="5531503"/>
              <a:ext cx="793590" cy="492443"/>
            </a:xfrm>
            <a:prstGeom prst="rect">
              <a:avLst/>
            </a:prstGeom>
            <a:noFill/>
          </p:spPr>
          <p:txBody>
            <a:bodyPr wrap="square" lIns="0" tIns="0" rIns="0" bIns="0" rtlCol="0">
              <a:spAutoFit/>
            </a:bodyPr>
            <a:lstStyle/>
            <a:p>
              <a:pPr algn="ctr" defTabSz="457200" eaLnBrk="1" fontAlgn="auto" hangingPunct="1">
                <a:spcBef>
                  <a:spcPts val="0"/>
                </a:spcBef>
                <a:spcAft>
                  <a:spcPts val="0"/>
                </a:spcAft>
                <a:defRPr/>
              </a:pPr>
              <a:r>
                <a:rPr lang="en-US" sz="1600" dirty="0">
                  <a:solidFill>
                    <a:prstClr val="black"/>
                  </a:solidFill>
                  <a:latin typeface="Arial" pitchFamily="34" charset="0"/>
                  <a:cs typeface="Arial" pitchFamily="34" charset="0"/>
                </a:rPr>
                <a:t>60 Gy/s</a:t>
              </a:r>
            </a:p>
            <a:p>
              <a:pPr algn="ctr" defTabSz="457200" eaLnBrk="1" fontAlgn="auto" hangingPunct="1">
                <a:spcBef>
                  <a:spcPts val="0"/>
                </a:spcBef>
                <a:spcAft>
                  <a:spcPts val="0"/>
                </a:spcAft>
                <a:defRPr/>
              </a:pPr>
              <a:r>
                <a:rPr lang="en-US" sz="1600" dirty="0">
                  <a:solidFill>
                    <a:prstClr val="black"/>
                  </a:solidFill>
                  <a:latin typeface="Arial" pitchFamily="34" charset="0"/>
                  <a:cs typeface="Arial" pitchFamily="34" charset="0"/>
                </a:rPr>
                <a:t>(n=5)</a:t>
              </a:r>
            </a:p>
          </p:txBody>
        </p:sp>
        <p:pic>
          <p:nvPicPr>
            <p:cNvPr id="31" name="Image 30" descr="Figure 2.bmp"/>
            <p:cNvPicPr>
              <a:picLocks noChangeAspect="1"/>
            </p:cNvPicPr>
            <p:nvPr/>
          </p:nvPicPr>
          <p:blipFill>
            <a:blip r:embed="rId3" cstate="print"/>
            <a:srcRect l="19835" b="83359"/>
            <a:stretch>
              <a:fillRect/>
            </a:stretch>
          </p:blipFill>
          <p:spPr>
            <a:xfrm>
              <a:off x="3287689" y="1043153"/>
              <a:ext cx="7386229" cy="936104"/>
            </a:xfrm>
            <a:prstGeom prst="rect">
              <a:avLst/>
            </a:prstGeom>
          </p:spPr>
        </p:pic>
        <p:pic>
          <p:nvPicPr>
            <p:cNvPr id="32" name="Image 31" descr="Figure 2.bmp"/>
            <p:cNvPicPr>
              <a:picLocks noChangeAspect="1"/>
            </p:cNvPicPr>
            <p:nvPr/>
          </p:nvPicPr>
          <p:blipFill>
            <a:blip r:embed="rId3" cstate="print"/>
            <a:srcRect l="51877" t="16641" b="71838"/>
            <a:stretch>
              <a:fillRect/>
            </a:stretch>
          </p:blipFill>
          <p:spPr>
            <a:xfrm>
              <a:off x="6270612" y="2059216"/>
              <a:ext cx="4433901" cy="648072"/>
            </a:xfrm>
            <a:prstGeom prst="rect">
              <a:avLst/>
            </a:prstGeom>
          </p:spPr>
        </p:pic>
        <p:sp>
          <p:nvSpPr>
            <p:cNvPr id="37" name="ZoneTexte 36"/>
            <p:cNvSpPr txBox="1"/>
            <p:nvPr/>
          </p:nvSpPr>
          <p:spPr>
            <a:xfrm>
              <a:off x="4562108" y="2123274"/>
              <a:ext cx="1044494" cy="369332"/>
            </a:xfrm>
            <a:prstGeom prst="rect">
              <a:avLst/>
            </a:prstGeom>
            <a:noFill/>
          </p:spPr>
          <p:txBody>
            <a:bodyPr wrap="square" rtlCol="0">
              <a:spAutoFit/>
            </a:bodyPr>
            <a:lstStyle/>
            <a:p>
              <a:pPr defTabSz="457200" eaLnBrk="1" fontAlgn="auto" hangingPunct="1">
                <a:spcBef>
                  <a:spcPts val="0"/>
                </a:spcBef>
                <a:spcAft>
                  <a:spcPts val="0"/>
                </a:spcAft>
                <a:defRPr/>
              </a:pPr>
              <a:r>
                <a:rPr lang="en-US" b="1" dirty="0">
                  <a:solidFill>
                    <a:srgbClr val="E17F49"/>
                  </a:solidFill>
                  <a:latin typeface="Arial"/>
                </a:rPr>
                <a:t>T=0.1 s</a:t>
              </a:r>
            </a:p>
          </p:txBody>
        </p:sp>
        <p:grpSp>
          <p:nvGrpSpPr>
            <p:cNvPr id="40" name="Group 39">
              <a:extLst>
                <a:ext uri="{FF2B5EF4-FFF2-40B4-BE49-F238E27FC236}">
                  <a16:creationId xmlns:a16="http://schemas.microsoft.com/office/drawing/2014/main" id="{CE1C7218-A0EB-42D5-9D28-31D2D6DF53D3}"/>
                </a:ext>
              </a:extLst>
            </p:cNvPr>
            <p:cNvGrpSpPr/>
            <p:nvPr/>
          </p:nvGrpSpPr>
          <p:grpSpPr>
            <a:xfrm>
              <a:off x="1554405" y="1613699"/>
              <a:ext cx="9245236" cy="3804140"/>
              <a:chOff x="35498" y="1619216"/>
              <a:chExt cx="9245236" cy="3804140"/>
            </a:xfrm>
          </p:grpSpPr>
          <p:grpSp>
            <p:nvGrpSpPr>
              <p:cNvPr id="21" name="Groupe 6"/>
              <p:cNvGrpSpPr/>
              <p:nvPr/>
            </p:nvGrpSpPr>
            <p:grpSpPr>
              <a:xfrm>
                <a:off x="35498" y="1619216"/>
                <a:ext cx="9245236" cy="3724243"/>
                <a:chOff x="2863566" y="1568064"/>
                <a:chExt cx="4953478" cy="1820532"/>
              </a:xfrm>
            </p:grpSpPr>
            <p:pic>
              <p:nvPicPr>
                <p:cNvPr id="22" name="Image 21"/>
                <p:cNvPicPr>
                  <a:picLocks noChangeAspect="1"/>
                </p:cNvPicPr>
                <p:nvPr/>
              </p:nvPicPr>
              <p:blipFill>
                <a:blip r:embed="rId2" cstate="print"/>
                <a:srcRect l="60658" t="33068" b="33698"/>
                <a:stretch>
                  <a:fillRect/>
                </a:stretch>
              </p:blipFill>
              <p:spPr>
                <a:xfrm>
                  <a:off x="6084392" y="2307262"/>
                  <a:ext cx="1732652" cy="1081334"/>
                </a:xfrm>
                <a:prstGeom prst="rect">
                  <a:avLst/>
                </a:prstGeom>
              </p:spPr>
            </p:pic>
            <p:sp>
              <p:nvSpPr>
                <p:cNvPr id="23" name="ZoneTexte 2"/>
                <p:cNvSpPr txBox="1"/>
                <p:nvPr/>
              </p:nvSpPr>
              <p:spPr>
                <a:xfrm rot="16200000">
                  <a:off x="2147267" y="2284363"/>
                  <a:ext cx="1604678" cy="172080"/>
                </a:xfrm>
                <a:prstGeom prst="rect">
                  <a:avLst/>
                </a:prstGeom>
                <a:noFill/>
              </p:spPr>
              <p:txBody>
                <a:bodyPr wrap="square" lIns="0" tIns="0" rIns="0" bIns="0" rtlCol="0">
                  <a:spAutoFit/>
                </a:bodyPr>
                <a:lstStyle/>
                <a:p>
                  <a:pPr defTabSz="457200" eaLnBrk="1" fontAlgn="auto" hangingPunct="1">
                    <a:spcBef>
                      <a:spcPts val="0"/>
                    </a:spcBef>
                    <a:spcAft>
                      <a:spcPts val="0"/>
                    </a:spcAft>
                    <a:defRPr/>
                  </a:pPr>
                  <a:r>
                    <a:rPr lang="en-US" sz="2100" dirty="0">
                      <a:solidFill>
                        <a:prstClr val="black"/>
                      </a:solidFill>
                      <a:latin typeface="Arial" pitchFamily="34" charset="0"/>
                      <a:cs typeface="Arial" pitchFamily="34" charset="0"/>
                    </a:rPr>
                    <a:t>Recognition Index (%)</a:t>
                  </a:r>
                </a:p>
              </p:txBody>
            </p:sp>
          </p:grpSp>
          <p:grpSp>
            <p:nvGrpSpPr>
              <p:cNvPr id="26" name="Groupe 123"/>
              <p:cNvGrpSpPr/>
              <p:nvPr/>
            </p:nvGrpSpPr>
            <p:grpSpPr>
              <a:xfrm>
                <a:off x="3094441" y="2492606"/>
                <a:ext cx="3061735" cy="2930750"/>
                <a:chOff x="3094441" y="1500923"/>
                <a:chExt cx="3061735" cy="2930750"/>
              </a:xfrm>
            </p:grpSpPr>
            <p:pic>
              <p:nvPicPr>
                <p:cNvPr id="27" name="Image 26" descr="Figure 2.bmp"/>
                <p:cNvPicPr>
                  <a:picLocks noChangeAspect="1"/>
                </p:cNvPicPr>
                <p:nvPr/>
              </p:nvPicPr>
              <p:blipFill rotWithShape="1">
                <a:blip r:embed="rId3" cstate="print"/>
                <a:srcRect l="34339" t="25758" r="32838" b="39836"/>
                <a:stretch/>
              </p:blipFill>
              <p:spPr>
                <a:xfrm>
                  <a:off x="3131840" y="1500923"/>
                  <a:ext cx="3024336" cy="2039410"/>
                </a:xfrm>
                <a:prstGeom prst="rect">
                  <a:avLst/>
                </a:prstGeom>
              </p:spPr>
            </p:pic>
            <p:pic>
              <p:nvPicPr>
                <p:cNvPr id="28" name="Image 27" descr="Figure 2.bmp"/>
                <p:cNvPicPr>
                  <a:picLocks noChangeAspect="1"/>
                </p:cNvPicPr>
                <p:nvPr/>
              </p:nvPicPr>
              <p:blipFill>
                <a:blip r:embed="rId3" cstate="print"/>
                <a:srcRect l="33902" t="72965" r="33273" b="20635"/>
                <a:stretch>
                  <a:fillRect/>
                </a:stretch>
              </p:blipFill>
              <p:spPr>
                <a:xfrm>
                  <a:off x="3094441" y="4071633"/>
                  <a:ext cx="3024336" cy="360040"/>
                </a:xfrm>
                <a:prstGeom prst="rect">
                  <a:avLst/>
                </a:prstGeom>
              </p:spPr>
            </p:pic>
            <p:pic>
              <p:nvPicPr>
                <p:cNvPr id="29" name="Image 28" descr="Figure 2.bmp"/>
                <p:cNvPicPr>
                  <a:picLocks noChangeAspect="1"/>
                </p:cNvPicPr>
                <p:nvPr/>
              </p:nvPicPr>
              <p:blipFill>
                <a:blip r:embed="rId3" cstate="print"/>
                <a:srcRect l="34684" t="72965" r="34055" b="25755"/>
                <a:stretch>
                  <a:fillRect/>
                </a:stretch>
              </p:blipFill>
              <p:spPr>
                <a:xfrm>
                  <a:off x="3163644" y="3507854"/>
                  <a:ext cx="2880320" cy="272130"/>
                </a:xfrm>
                <a:prstGeom prst="rect">
                  <a:avLst/>
                </a:prstGeom>
              </p:spPr>
            </p:pic>
            <p:pic>
              <p:nvPicPr>
                <p:cNvPr id="30" name="Image 29" descr="Figure 2.bmp"/>
                <p:cNvPicPr>
                  <a:picLocks noChangeAspect="1"/>
                </p:cNvPicPr>
                <p:nvPr/>
              </p:nvPicPr>
              <p:blipFill>
                <a:blip r:embed="rId3" cstate="print"/>
                <a:srcRect l="34684" t="72965" r="34055" b="25755"/>
                <a:stretch>
                  <a:fillRect/>
                </a:stretch>
              </p:blipFill>
              <p:spPr>
                <a:xfrm>
                  <a:off x="3166898" y="3923561"/>
                  <a:ext cx="2880320" cy="151967"/>
                </a:xfrm>
                <a:prstGeom prst="rect">
                  <a:avLst/>
                </a:prstGeom>
              </p:spPr>
            </p:pic>
          </p:grpSp>
          <p:sp>
            <p:nvSpPr>
              <p:cNvPr id="39" name="Rectangle 38">
                <a:extLst>
                  <a:ext uri="{FF2B5EF4-FFF2-40B4-BE49-F238E27FC236}">
                    <a16:creationId xmlns:a16="http://schemas.microsoft.com/office/drawing/2014/main" id="{8DACA660-28DB-4909-8FFB-FD7D19522CC6}"/>
                  </a:ext>
                </a:extLst>
              </p:cNvPr>
              <p:cNvSpPr/>
              <p:nvPr/>
            </p:nvSpPr>
            <p:spPr>
              <a:xfrm>
                <a:off x="3305262" y="2416029"/>
                <a:ext cx="402672" cy="798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38" name="ZoneTexte 37"/>
            <p:cNvSpPr txBox="1"/>
            <p:nvPr/>
          </p:nvSpPr>
          <p:spPr>
            <a:xfrm>
              <a:off x="6749390" y="3537816"/>
              <a:ext cx="1044494" cy="369332"/>
            </a:xfrm>
            <a:prstGeom prst="rect">
              <a:avLst/>
            </a:prstGeom>
            <a:noFill/>
          </p:spPr>
          <p:txBody>
            <a:bodyPr wrap="square" rtlCol="0">
              <a:spAutoFit/>
            </a:bodyPr>
            <a:lstStyle/>
            <a:p>
              <a:pPr defTabSz="457200" eaLnBrk="1" fontAlgn="auto" hangingPunct="1">
                <a:spcBef>
                  <a:spcPts val="0"/>
                </a:spcBef>
                <a:spcAft>
                  <a:spcPts val="0"/>
                </a:spcAft>
                <a:defRPr/>
              </a:pPr>
              <a:r>
                <a:rPr lang="en-US" b="1" dirty="0">
                  <a:solidFill>
                    <a:srgbClr val="E17F49"/>
                  </a:solidFill>
                  <a:latin typeface="Arial"/>
                </a:rPr>
                <a:t>T=0.5 s</a:t>
              </a:r>
            </a:p>
          </p:txBody>
        </p:sp>
      </p:grpSp>
    </p:spTree>
    <p:extLst>
      <p:ext uri="{BB962C8B-B14F-4D97-AF65-F5344CB8AC3E}">
        <p14:creationId xmlns:p14="http://schemas.microsoft.com/office/powerpoint/2010/main" val="3487158587"/>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3F46D077191524789927868CF947692" ma:contentTypeVersion="14" ma:contentTypeDescription="Create a new document." ma:contentTypeScope="" ma:versionID="7148fc40ad2587060c0ddc5cfcf6723c">
  <xsd:schema xmlns:xsd="http://www.w3.org/2001/XMLSchema" xmlns:xs="http://www.w3.org/2001/XMLSchema" xmlns:p="http://schemas.microsoft.com/office/2006/metadata/properties" xmlns:ns3="adcfa805-e237-4af0-86e0-efffb5656f00" xmlns:ns4="2bb55023-286f-46d7-8b8e-5a79189d33e9" targetNamespace="http://schemas.microsoft.com/office/2006/metadata/properties" ma:root="true" ma:fieldsID="b0292511b79ff6c4dea046cf6e25b561" ns3:_="" ns4:_="">
    <xsd:import namespace="adcfa805-e237-4af0-86e0-efffb5656f00"/>
    <xsd:import namespace="2bb55023-286f-46d7-8b8e-5a79189d33e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cfa805-e237-4af0-86e0-efffb5656f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bb55023-286f-46d7-8b8e-5a79189d33e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B8D62F-3177-4B33-ADDE-5E4A2B2201EC}">
  <ds:schemaRefs>
    <ds:schemaRef ds:uri="http://schemas.microsoft.com/office/infopath/2007/PartnerControls"/>
    <ds:schemaRef ds:uri="http://purl.org/dc/terms/"/>
    <ds:schemaRef ds:uri="http://schemas.microsoft.com/office/2006/metadata/properties"/>
    <ds:schemaRef ds:uri="2bb55023-286f-46d7-8b8e-5a79189d33e9"/>
    <ds:schemaRef ds:uri="http://www.w3.org/XML/1998/namespace"/>
    <ds:schemaRef ds:uri="http://schemas.microsoft.com/office/2006/documentManagement/types"/>
    <ds:schemaRef ds:uri="http://purl.org/dc/elements/1.1/"/>
    <ds:schemaRef ds:uri="http://schemas.openxmlformats.org/package/2006/metadata/core-properties"/>
    <ds:schemaRef ds:uri="adcfa805-e237-4af0-86e0-efffb5656f00"/>
    <ds:schemaRef ds:uri="http://purl.org/dc/dcmitype/"/>
  </ds:schemaRefs>
</ds:datastoreItem>
</file>

<file path=customXml/itemProps2.xml><?xml version="1.0" encoding="utf-8"?>
<ds:datastoreItem xmlns:ds="http://schemas.openxmlformats.org/officeDocument/2006/customXml" ds:itemID="{7F9F9579-C4F8-4E62-8A89-8F1F33151B1F}">
  <ds:schemaRefs>
    <ds:schemaRef ds:uri="http://schemas.microsoft.com/sharepoint/v3/contenttype/forms"/>
  </ds:schemaRefs>
</ds:datastoreItem>
</file>

<file path=customXml/itemProps3.xml><?xml version="1.0" encoding="utf-8"?>
<ds:datastoreItem xmlns:ds="http://schemas.openxmlformats.org/officeDocument/2006/customXml" ds:itemID="{D6D92629-7CB0-40B9-A8BF-E277F5A16C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cfa805-e237-4af0-86e0-efffb5656f00"/>
    <ds:schemaRef ds:uri="2bb55023-286f-46d7-8b8e-5a79189d33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1304</TotalTime>
  <Words>2062</Words>
  <Application>Microsoft Office PowerPoint</Application>
  <PresentationFormat>Widescreen</PresentationFormat>
  <Paragraphs>282</Paragraphs>
  <Slides>27</Slides>
  <Notes>6</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Calibri Light</vt:lpstr>
      <vt:lpstr>Segoe UI</vt:lpstr>
      <vt:lpstr>Verdana</vt:lpstr>
      <vt:lpstr>Wingdings</vt:lpstr>
      <vt:lpstr>ヒラギノ角ゴ Pro W3</vt:lpstr>
      <vt:lpstr>Office Theme</vt:lpstr>
      <vt:lpstr>Flash Radiotherapy </vt:lpstr>
      <vt:lpstr>PowerPoint Presentation</vt:lpstr>
      <vt:lpstr>PowerPoint Presentation</vt:lpstr>
      <vt:lpstr>PowerPoint Presentation</vt:lpstr>
      <vt:lpstr>PowerPoint Presentation</vt:lpstr>
      <vt:lpstr>PowerPoint Presentation</vt:lpstr>
      <vt:lpstr>PowerPoint Presentation</vt:lpstr>
      <vt:lpstr>Average (Mean) Dose Rate   Total Delivery Time</vt:lpstr>
      <vt:lpstr>PowerPoint Presentation</vt:lpstr>
      <vt:lpstr>Normal tissue toxicity in mice following whole abdominal irradiation</vt:lpstr>
      <vt:lpstr>Total Delivered Dose</vt:lpstr>
      <vt:lpstr>PowerPoint Presentation</vt:lpstr>
      <vt:lpstr>Pulse structure</vt:lpstr>
      <vt:lpstr>PowerPoint Presentation</vt:lpstr>
      <vt:lpstr>Normal tissue toxicity in mice following whole abdominal irradiation</vt:lpstr>
      <vt:lpstr>PowerPoint Presentation</vt:lpstr>
      <vt:lpstr>PowerPoint Presentation</vt:lpstr>
      <vt:lpstr>PowerPoint Presentation</vt:lpstr>
      <vt:lpstr>Fractionation?</vt:lpstr>
      <vt:lpstr>Non-beam related</vt:lpstr>
      <vt:lpstr>PowerPoint Presentation</vt:lpstr>
      <vt:lpstr>Beam Characteristics Oxford electron linac</vt:lpstr>
      <vt:lpstr>In Summary</vt:lpstr>
      <vt:lpstr>Summary</vt:lpstr>
      <vt:lpstr>Summary</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Iain Tullis</dc:creator>
  <cp:lastModifiedBy>Iain Tullis</cp:lastModifiedBy>
  <cp:revision>19</cp:revision>
  <dcterms:created xsi:type="dcterms:W3CDTF">2022-09-21T10:14:32Z</dcterms:created>
  <dcterms:modified xsi:type="dcterms:W3CDTF">2022-09-27T07:18:29Z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0x01010043F46D077191524789927868CF947692</vt:lpwstr>
  </property>
</Properties>
</file>