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22"/>
  </p:handoutMasterIdLst>
  <p:sldIdLst>
    <p:sldId id="257" r:id="rId2"/>
    <p:sldId id="280" r:id="rId3"/>
    <p:sldId id="256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81" r:id="rId12"/>
    <p:sldId id="266" r:id="rId13"/>
    <p:sldId id="268" r:id="rId14"/>
    <p:sldId id="267" r:id="rId15"/>
    <p:sldId id="269" r:id="rId16"/>
    <p:sldId id="285" r:id="rId17"/>
    <p:sldId id="272" r:id="rId18"/>
    <p:sldId id="275" r:id="rId19"/>
    <p:sldId id="278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BA07"/>
    <a:srgbClr val="FD9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46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8" Type="http://schemas.openxmlformats.org/officeDocument/2006/relationships/image" Target="../media/image35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1885B-BCD7-3D4B-B2FD-7A3E72AD7DD0}" type="datetimeFigureOut">
              <a:rPr lang="en-US" smtClean="0"/>
              <a:t>23.09.22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1F107-DC5A-C64B-810A-F035823D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1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1600" y="6416676"/>
            <a:ext cx="63246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Arial Narrow"/>
                <a:cs typeface="Arial Narrow"/>
              </a:defRPr>
            </a:lvl1pPr>
          </a:lstStyle>
          <a:p>
            <a:r>
              <a:rPr lang="fr-FR"/>
              <a:t>Nom Prenom </a:t>
            </a:r>
            <a:endParaRPr lang="en-GB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653891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re 6"/>
          <p:cNvSpPr>
            <a:spLocks noGrp="1"/>
          </p:cNvSpPr>
          <p:nvPr>
            <p:ph type="title" hasCustomPrompt="1"/>
          </p:nvPr>
        </p:nvSpPr>
        <p:spPr>
          <a:xfrm>
            <a:off x="1222977" y="46567"/>
            <a:ext cx="6781800" cy="1143000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>
              <a:defRPr sz="4000"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en-GB" dirty="0"/>
          </a:p>
        </p:txBody>
      </p:sp>
      <p:pic>
        <p:nvPicPr>
          <p:cNvPr id="6" name="Image 9" descr="MUON-SlideGraph-gradient.png"/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4854781"/>
            <a:ext cx="9144000" cy="2108200"/>
          </a:xfrm>
          <a:prstGeom prst="rect">
            <a:avLst/>
          </a:prstGeom>
        </p:spPr>
      </p:pic>
      <p:pic>
        <p:nvPicPr>
          <p:cNvPr id="7" name="Image 82" descr="MUON-SlideGraph-LogoBkgnd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946400"/>
            <a:ext cx="9144000" cy="400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7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457200" y="1701801"/>
            <a:ext cx="8305800" cy="4714875"/>
          </a:xfrm>
          <a:prstGeom prst="rect">
            <a:avLst/>
          </a:prstGeom>
        </p:spPr>
        <p:txBody>
          <a:bodyPr/>
          <a:lstStyle>
            <a:lvl1pPr marL="198000" indent="-198000">
              <a:defRPr sz="2000">
                <a:latin typeface="+mn-lt"/>
              </a:defRPr>
            </a:lvl1pPr>
            <a:lvl2pPr marL="432000" indent="-198000">
              <a:buSzPct val="60000"/>
              <a:buFont typeface="Wingdings" charset="2"/>
              <a:buChar char="u"/>
              <a:defRPr sz="1800">
                <a:latin typeface="+mn-lt"/>
              </a:defRPr>
            </a:lvl2pPr>
            <a:lvl3pPr marL="648000" indent="-180000">
              <a:buSzPct val="60000"/>
              <a:buFont typeface="Wingdings" charset="2"/>
              <a:buChar char=""/>
              <a:defRPr sz="1600">
                <a:latin typeface="+mn-lt"/>
              </a:defRPr>
            </a:lvl3pPr>
            <a:lvl4pPr marL="901700" indent="-177800">
              <a:defRPr sz="1600">
                <a:latin typeface="+mn-lt"/>
              </a:defRPr>
            </a:lvl4pPr>
            <a:lvl5pPr marL="1180800" indent="-198000">
              <a:buSzPct val="60000"/>
              <a:buFont typeface="Wingdings" charset="2"/>
              <a:buChar char="u"/>
              <a:defRPr sz="1600"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1600" y="6416676"/>
            <a:ext cx="63246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Arial Narrow"/>
                <a:cs typeface="Arial Narrow"/>
              </a:defRPr>
            </a:lvl1pPr>
          </a:lstStyle>
          <a:p>
            <a:r>
              <a:rPr lang="fr-FR"/>
              <a:t>Nom Prenom </a:t>
            </a:r>
            <a:endParaRPr lang="en-GB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653891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295400" y="275167"/>
            <a:ext cx="6781800" cy="1143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Cliquez et modifiez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01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  3"/>
          <p:cNvSpPr>
            <a:spLocks noGrp="1"/>
          </p:cNvSpPr>
          <p:nvPr>
            <p:ph type="pic" sz="quarter" idx="10"/>
          </p:nvPr>
        </p:nvSpPr>
        <p:spPr>
          <a:xfrm>
            <a:off x="457200" y="1701800"/>
            <a:ext cx="8229600" cy="4673600"/>
          </a:xfrm>
          <a:prstGeom prst="rect">
            <a:avLst/>
          </a:prstGeom>
        </p:spPr>
        <p:txBody>
          <a:bodyPr vert="horz"/>
          <a:lstStyle/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1600" y="6416676"/>
            <a:ext cx="63246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Arial Narrow"/>
                <a:cs typeface="Arial Narrow"/>
              </a:defRPr>
            </a:lvl1pPr>
          </a:lstStyle>
          <a:p>
            <a:r>
              <a:rPr lang="fr-FR"/>
              <a:t>Nom Prenom 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653891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295400" y="275167"/>
            <a:ext cx="6781800" cy="1143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Cliquez et modifiez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910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6"/>
          <p:cNvSpPr>
            <a:spLocks noGrp="1"/>
          </p:cNvSpPr>
          <p:nvPr>
            <p:ph type="title"/>
          </p:nvPr>
        </p:nvSpPr>
        <p:spPr>
          <a:xfrm>
            <a:off x="1295400" y="275167"/>
            <a:ext cx="6781800" cy="1143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4" name="Espace réservé pour une image  6"/>
          <p:cNvSpPr>
            <a:spLocks noGrp="1"/>
          </p:cNvSpPr>
          <p:nvPr>
            <p:ph type="pic" sz="quarter" idx="10"/>
          </p:nvPr>
        </p:nvSpPr>
        <p:spPr>
          <a:xfrm>
            <a:off x="457200" y="1701801"/>
            <a:ext cx="3733800" cy="4368801"/>
          </a:xfrm>
          <a:prstGeom prst="rect">
            <a:avLst/>
          </a:prstGeom>
        </p:spPr>
        <p:txBody>
          <a:bodyPr vert="horz"/>
          <a:lstStyle/>
          <a:p>
            <a:endParaRPr lang="en-GB" dirty="0"/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4343400" y="1701800"/>
            <a:ext cx="4419600" cy="4368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1600" y="6416676"/>
            <a:ext cx="63246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Arial Narrow"/>
                <a:cs typeface="Arial Narrow"/>
              </a:defRPr>
            </a:lvl1pPr>
          </a:lstStyle>
          <a:p>
            <a:r>
              <a:rPr lang="fr-FR"/>
              <a:t>Nom Prenom </a:t>
            </a:r>
            <a:endParaRPr lang="en-GB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653891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88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70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31B45D-365F-C045-96D4-506802A503F1}" type="datetimeFigureOut">
              <a:rPr lang="en-US" smtClean="0"/>
              <a:t>23.09.22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D8236E-F8D6-9240-9B60-A6BAB461C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41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9" Type="http://schemas.openxmlformats.org/officeDocument/2006/relationships/image" Target="../media/image2.png"/><Relationship Id="rId1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MUON-Slide-graphBase-pagebottom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6273800"/>
            <a:ext cx="9144000" cy="677333"/>
          </a:xfrm>
          <a:prstGeom prst="rect">
            <a:avLst/>
          </a:prstGeom>
        </p:spPr>
      </p:pic>
      <p:pic>
        <p:nvPicPr>
          <p:cNvPr id="7" name="Image 6" descr="MCC-inernational-finalV01.png"/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901" y="12700"/>
            <a:ext cx="1065600" cy="1065600"/>
          </a:xfrm>
          <a:prstGeom prst="rect">
            <a:avLst/>
          </a:prstGeom>
        </p:spPr>
      </p:pic>
      <p:pic>
        <p:nvPicPr>
          <p:cNvPr id="4" name="Image 84" descr="MCC-LogoCERN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077200" y="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4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32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33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34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3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0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2977" y="198967"/>
            <a:ext cx="6781800" cy="1143000"/>
          </a:xfrm>
        </p:spPr>
        <p:txBody>
          <a:bodyPr/>
          <a:lstStyle/>
          <a:p>
            <a:r>
              <a:rPr lang="fr-FR" dirty="0"/>
              <a:t>Muon Collider </a:t>
            </a:r>
            <a:br>
              <a:rPr lang="fr-FR" dirty="0"/>
            </a:br>
            <a:r>
              <a:rPr lang="fr-FR" sz="3600" dirty="0"/>
              <a:t>Status and Plans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4675" y="1628644"/>
            <a:ext cx="874612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Arial Narrow"/>
              </a:rPr>
              <a:t>FFA2022</a:t>
            </a:r>
            <a:r>
              <a:rPr lang="en-US" dirty="0" smtClean="0">
                <a:cs typeface="Arial Narrow"/>
              </a:rPr>
              <a:t>                                                                   Abingdon, </a:t>
            </a:r>
            <a:r>
              <a:rPr lang="en-US" dirty="0" smtClean="0"/>
              <a:t>27</a:t>
            </a:r>
            <a:r>
              <a:rPr lang="en-US" baseline="30000" dirty="0" smtClean="0"/>
              <a:t>th</a:t>
            </a:r>
            <a:r>
              <a:rPr lang="en-US" dirty="0" smtClean="0"/>
              <a:t>  </a:t>
            </a:r>
            <a:r>
              <a:rPr lang="en-US" dirty="0" smtClean="0"/>
              <a:t>September 2022</a:t>
            </a:r>
          </a:p>
          <a:p>
            <a:endParaRPr lang="en-US" dirty="0" smtClean="0">
              <a:cs typeface="Arial Narrow"/>
            </a:endParaRPr>
          </a:p>
          <a:p>
            <a:r>
              <a:rPr lang="en-US" dirty="0" smtClean="0">
                <a:cs typeface="Arial Narrow"/>
              </a:rPr>
              <a:t>Christian </a:t>
            </a:r>
            <a:r>
              <a:rPr lang="en-US" dirty="0">
                <a:cs typeface="Arial Narrow"/>
              </a:rPr>
              <a:t>Carli on behalf of the </a:t>
            </a:r>
            <a:r>
              <a:rPr lang="en-US" dirty="0" smtClean="0">
                <a:cs typeface="Arial Narrow"/>
              </a:rPr>
              <a:t>International </a:t>
            </a:r>
            <a:r>
              <a:rPr lang="en-US" dirty="0">
                <a:cs typeface="Arial Narrow"/>
              </a:rPr>
              <a:t>M</a:t>
            </a:r>
            <a:r>
              <a:rPr lang="en-US" dirty="0" smtClean="0">
                <a:cs typeface="Arial Narrow"/>
              </a:rPr>
              <a:t>uon Collider Collaboration (IMCC)</a:t>
            </a:r>
          </a:p>
          <a:p>
            <a:endParaRPr lang="en-US" sz="1200" dirty="0" smtClean="0">
              <a:cs typeface="Arial Narrow"/>
            </a:endParaRPr>
          </a:p>
          <a:p>
            <a:r>
              <a:rPr lang="en-US" dirty="0">
                <a:cs typeface="Arial Narrow"/>
              </a:rPr>
              <a:t>P</a:t>
            </a:r>
            <a:r>
              <a:rPr lang="en-US" dirty="0" smtClean="0">
                <a:cs typeface="Arial Narrow"/>
              </a:rPr>
              <a:t>resent status of ideas on muon colliders based on several studies in the past and, in particular, the MAP study. Many of the images taken from MAP publications.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097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21517" y="2722142"/>
            <a:ext cx="8857383" cy="3869158"/>
          </a:xfrm>
        </p:spPr>
        <p:txBody>
          <a:bodyPr/>
          <a:lstStyle/>
          <a:p>
            <a:r>
              <a:rPr lang="en-US" sz="1800" dirty="0" smtClean="0"/>
              <a:t>High </a:t>
            </a:r>
            <a:r>
              <a:rPr lang="en-US" sz="1800" dirty="0" smtClean="0"/>
              <a:t>field solenoids for focusing</a:t>
            </a:r>
          </a:p>
          <a:p>
            <a:pPr lvl="1"/>
            <a:r>
              <a:rPr lang="en-US" sz="1600" dirty="0"/>
              <a:t>M</a:t>
            </a:r>
            <a:r>
              <a:rPr lang="en-US" sz="1600" dirty="0" smtClean="0"/>
              <a:t>inimum Twiss </a:t>
            </a:r>
            <a:r>
              <a:rPr lang="en-US" sz="1600" dirty="0" err="1" smtClean="0"/>
              <a:t>betatron</a:t>
            </a:r>
            <a:r>
              <a:rPr lang="en-US" sz="1600" dirty="0"/>
              <a:t> </a:t>
            </a:r>
            <a:r>
              <a:rPr lang="en-US" sz="1600" dirty="0" smtClean="0"/>
              <a:t>function </a:t>
            </a:r>
            <a:br>
              <a:rPr lang="en-US" sz="1600" dirty="0" smtClean="0"/>
            </a:br>
            <a:r>
              <a:rPr lang="en-US" sz="1600" dirty="0" err="1" smtClean="0">
                <a:latin typeface="Symbol" charset="2"/>
                <a:cs typeface="Symbol" charset="2"/>
              </a:rPr>
              <a:t>b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at absorber location</a:t>
            </a:r>
          </a:p>
          <a:p>
            <a:pPr lvl="1"/>
            <a:r>
              <a:rPr lang="en-US" sz="1600" dirty="0" smtClean="0"/>
              <a:t>Tilting of </a:t>
            </a:r>
            <a:r>
              <a:rPr lang="en-US" sz="1600" dirty="0" smtClean="0"/>
              <a:t>solenoids</a:t>
            </a:r>
            <a:endParaRPr lang="en-US" sz="1600" dirty="0" smtClean="0"/>
          </a:p>
          <a:p>
            <a:pPr lvl="2"/>
            <a:r>
              <a:rPr lang="en-US" dirty="0" smtClean="0"/>
              <a:t>Dispersion from vertical magnetic </a:t>
            </a:r>
            <a:br>
              <a:rPr lang="en-US" dirty="0" smtClean="0"/>
            </a:br>
            <a:r>
              <a:rPr lang="en-US" dirty="0" smtClean="0"/>
              <a:t>field for longitudinal cooling</a:t>
            </a:r>
            <a:endParaRPr lang="en-US" sz="1400" dirty="0" smtClean="0"/>
          </a:p>
          <a:p>
            <a:pPr lvl="1"/>
            <a:r>
              <a:rPr lang="en-US" sz="1600" dirty="0" smtClean="0"/>
              <a:t>Solenoid </a:t>
            </a:r>
            <a:r>
              <a:rPr lang="en-US" sz="1600" dirty="0" smtClean="0"/>
              <a:t>polarity reversals</a:t>
            </a:r>
          </a:p>
          <a:p>
            <a:r>
              <a:rPr lang="en-US" sz="1800" dirty="0" smtClean="0"/>
              <a:t>Low </a:t>
            </a:r>
            <a:r>
              <a:rPr lang="en-US" sz="1800" dirty="0" smtClean="0"/>
              <a:t>Z absorbers: Liquid 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and LiH</a:t>
            </a:r>
          </a:p>
          <a:p>
            <a:r>
              <a:rPr lang="en-US" sz="1800" dirty="0" smtClean="0"/>
              <a:t>Cavities in high magnetic field region</a:t>
            </a:r>
          </a:p>
          <a:p>
            <a:r>
              <a:rPr lang="en-US" sz="1800" dirty="0" smtClean="0"/>
              <a:t>6D cooling </a:t>
            </a:r>
          </a:p>
          <a:p>
            <a:pPr lvl="1"/>
            <a:r>
              <a:rPr lang="en-US" sz="1600" dirty="0"/>
              <a:t>B</a:t>
            </a:r>
            <a:r>
              <a:rPr lang="en-US" sz="1600" dirty="0" smtClean="0"/>
              <a:t>etween muon capture and bunch merging</a:t>
            </a:r>
          </a:p>
          <a:p>
            <a:pPr lvl="2"/>
            <a:r>
              <a:rPr lang="en-US" sz="1400" dirty="0" smtClean="0"/>
              <a:t>Interleaved with separation of </a:t>
            </a:r>
            <a:r>
              <a:rPr lang="en-US" sz="1400" dirty="0" smtClean="0">
                <a:latin typeface="Symbol" charset="2"/>
                <a:cs typeface="Symbol" charset="2"/>
              </a:rPr>
              <a:t>m</a:t>
            </a:r>
            <a:r>
              <a:rPr lang="en-US" sz="1400" baseline="30000" dirty="0" smtClean="0"/>
              <a:t>+</a:t>
            </a:r>
            <a:r>
              <a:rPr lang="en-US" sz="1400" dirty="0" smtClean="0"/>
              <a:t> and </a:t>
            </a:r>
            <a:r>
              <a:rPr lang="en-US" sz="1400" dirty="0" smtClean="0">
                <a:latin typeface="Symbol" charset="2"/>
                <a:cs typeface="Symbol" charset="2"/>
              </a:rPr>
              <a:t>m</a:t>
            </a:r>
            <a:r>
              <a:rPr lang="en-US" sz="1400" baseline="30000" dirty="0" smtClean="0"/>
              <a:t>-</a:t>
            </a:r>
            <a:endParaRPr lang="en-US" sz="1400" dirty="0" smtClean="0"/>
          </a:p>
          <a:p>
            <a:pPr lvl="1"/>
            <a:r>
              <a:rPr lang="en-US" sz="1600" dirty="0" smtClean="0"/>
              <a:t>Between bunch merging and final cooling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173567"/>
            <a:ext cx="6781800" cy="677333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Muon Cooling</a:t>
            </a:r>
            <a:br>
              <a:rPr lang="en-US" sz="32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6D Cooling Channels</a:t>
            </a:r>
            <a:endParaRPr lang="en-US" sz="2400" dirty="0">
              <a:latin typeface="+mj-lt"/>
            </a:endParaRPr>
          </a:p>
        </p:txBody>
      </p:sp>
      <p:pic>
        <p:nvPicPr>
          <p:cNvPr id="2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84600" y="1214296"/>
            <a:ext cx="5089015" cy="1774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rcRect l="2307" t="51446" r="54571" b="4035"/>
          <a:stretch>
            <a:fillRect/>
          </a:stretch>
        </p:blipFill>
        <p:spPr>
          <a:xfrm rot="16200000">
            <a:off x="5377397" y="2635710"/>
            <a:ext cx="2731093" cy="398628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6139879" y="2993391"/>
            <a:ext cx="1708721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660066"/>
                </a:solidFill>
              </a:rPr>
              <a:t>From MAP study</a:t>
            </a:r>
            <a:endParaRPr lang="en-US" sz="1600" dirty="0">
              <a:solidFill>
                <a:srgbClr val="66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3700" y="5926723"/>
            <a:ext cx="25342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Last section of 6D cooling </a:t>
            </a:r>
            <a:br>
              <a:rPr lang="en-US" sz="1600" dirty="0" smtClean="0"/>
            </a:br>
            <a:r>
              <a:rPr lang="en-US" sz="1600" dirty="0" smtClean="0"/>
              <a:t>after bunch merge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90307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748721"/>
            <a:ext cx="4114800" cy="255196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57200" y="1418167"/>
            <a:ext cx="8305800" cy="4998509"/>
          </a:xfrm>
        </p:spPr>
        <p:txBody>
          <a:bodyPr/>
          <a:lstStyle/>
          <a:p>
            <a:r>
              <a:rPr lang="en-US" sz="1800" dirty="0" smtClean="0"/>
              <a:t>Bunch merging </a:t>
            </a:r>
            <a:r>
              <a:rPr lang="mr-IN" sz="1800" dirty="0" smtClean="0"/>
              <a:t>–</a:t>
            </a:r>
            <a:r>
              <a:rPr lang="en-US" sz="1800" dirty="0" smtClean="0"/>
              <a:t> transformation of train of 21 bunches into one bunch</a:t>
            </a:r>
          </a:p>
          <a:p>
            <a:pPr lvl="1"/>
            <a:r>
              <a:rPr lang="en-US" sz="1600" dirty="0" smtClean="0"/>
              <a:t>Longitudinal gymnastics combining three bunches, resulting in 7 bunches</a:t>
            </a:r>
          </a:p>
          <a:p>
            <a:pPr lvl="1"/>
            <a:r>
              <a:rPr lang="en-US" sz="1600" dirty="0" smtClean="0"/>
              <a:t>Transverse </a:t>
            </a:r>
            <a:r>
              <a:rPr lang="en-US" sz="1600" dirty="0" smtClean="0"/>
              <a:t>merging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800" dirty="0" smtClean="0"/>
              <a:t>Followed by another 6D cooling channel</a:t>
            </a:r>
          </a:p>
          <a:p>
            <a:pPr lvl="1"/>
            <a:r>
              <a:rPr lang="en-US" sz="1600" dirty="0" smtClean="0"/>
              <a:t>Equilibrium transverse emittances too large, small longitudinal </a:t>
            </a:r>
            <a:r>
              <a:rPr lang="en-US" sz="1600" dirty="0" smtClean="0"/>
              <a:t>emittance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800" dirty="0" smtClean="0"/>
              <a:t>Final cooling channel</a:t>
            </a:r>
          </a:p>
          <a:p>
            <a:pPr lvl="1"/>
            <a:r>
              <a:rPr lang="en-US" sz="1600" dirty="0" smtClean="0"/>
              <a:t>Gradually decreasing </a:t>
            </a:r>
            <a:r>
              <a:rPr lang="en-US" sz="1600" dirty="0" smtClean="0"/>
              <a:t>energy</a:t>
            </a:r>
            <a:r>
              <a:rPr lang="en-US" sz="1600" dirty="0"/>
              <a:t> </a:t>
            </a:r>
            <a:r>
              <a:rPr lang="en-US" sz="1600" dirty="0" smtClean="0"/>
              <a:t>for </a:t>
            </a:r>
            <a:br>
              <a:rPr lang="en-US" sz="1600" dirty="0" smtClean="0"/>
            </a:br>
            <a:r>
              <a:rPr lang="en-US" sz="1600" dirty="0" smtClean="0"/>
              <a:t>smaller </a:t>
            </a:r>
            <a:r>
              <a:rPr lang="en-US" sz="1600" dirty="0" smtClean="0"/>
              <a:t>transverse emittances</a:t>
            </a:r>
          </a:p>
          <a:p>
            <a:pPr lvl="1"/>
            <a:r>
              <a:rPr lang="en-US" sz="1600" dirty="0" smtClean="0"/>
              <a:t>Absorber liquid H</a:t>
            </a:r>
            <a:r>
              <a:rPr lang="en-US" sz="1600" baseline="-25000" dirty="0" smtClean="0"/>
              <a:t>2</a:t>
            </a:r>
            <a:endParaRPr lang="en-US" sz="1600" dirty="0" smtClean="0"/>
          </a:p>
          <a:p>
            <a:pPr lvl="1"/>
            <a:r>
              <a:rPr lang="en-US" sz="1600" dirty="0" smtClean="0"/>
              <a:t>No longitudinal cooling </a:t>
            </a:r>
            <a:br>
              <a:rPr lang="en-US" sz="1600" dirty="0" smtClean="0"/>
            </a:br>
            <a:r>
              <a:rPr lang="en-US" sz="1600" dirty="0" smtClean="0"/>
              <a:t>resulting in significant </a:t>
            </a:r>
            <a:br>
              <a:rPr lang="en-US" sz="1600" dirty="0" smtClean="0"/>
            </a:br>
            <a:r>
              <a:rPr lang="en-US" sz="1600" dirty="0" smtClean="0"/>
              <a:t>blow-up</a:t>
            </a:r>
            <a:endParaRPr lang="en-US" dirty="0" smtClean="0"/>
          </a:p>
          <a:p>
            <a:pPr lvl="1"/>
            <a:r>
              <a:rPr lang="en-US" sz="1600" dirty="0" smtClean="0"/>
              <a:t>High magnetic field (~30T)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at absorber location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+mj-lt"/>
              </a:rPr>
              <a:t>Muon Cooling</a:t>
            </a:r>
            <a:br>
              <a:rPr lang="en-US" sz="32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Bunch merging and final cooling</a:t>
            </a:r>
            <a:endParaRPr lang="en-US" sz="2400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17412" y="6051944"/>
            <a:ext cx="153118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60066"/>
                </a:solidFill>
              </a:rPr>
              <a:t>From MAP study</a:t>
            </a:r>
            <a:endParaRPr lang="en-US" sz="1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47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173567"/>
            <a:ext cx="6781800" cy="1040729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Muon Cooling</a:t>
            </a:r>
            <a:br>
              <a:rPr lang="en-US" sz="32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Emittance evolution</a:t>
            </a:r>
            <a:endParaRPr lang="en-US" sz="2400" dirty="0">
              <a:latin typeface="+mj-lt"/>
            </a:endParaRPr>
          </a:p>
        </p:txBody>
      </p:sp>
      <p:pic>
        <p:nvPicPr>
          <p:cNvPr id="7" name="Screenshot 2022-05-01 at 14.06.27.png" descr="Screenshot 2022-05-01 at 14.06.2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125" y="2224354"/>
            <a:ext cx="6572575" cy="417160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1105485" y="1214296"/>
            <a:ext cx="45645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Missing factor 2 between emittances </a:t>
            </a:r>
            <a:br>
              <a:rPr lang="en-US" sz="1600" dirty="0" smtClean="0"/>
            </a:br>
            <a:r>
              <a:rPr lang="en-US" sz="1600" dirty="0" smtClean="0"/>
              <a:t>obtained in simulations and expected for collider</a:t>
            </a:r>
          </a:p>
          <a:p>
            <a:pPr algn="ctr"/>
            <a:r>
              <a:rPr lang="en-US" sz="1600" dirty="0" smtClean="0"/>
              <a:t>to be gained by optimized final cooling design </a:t>
            </a:r>
            <a:endParaRPr lang="en-US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204633" y="2049538"/>
            <a:ext cx="12" cy="439662"/>
          </a:xfrm>
          <a:prstGeom prst="straightConnector1">
            <a:avLst/>
          </a:prstGeom>
          <a:ln>
            <a:solidFill>
              <a:srgbClr val="000090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213100" y="3238500"/>
            <a:ext cx="4257" cy="169356"/>
          </a:xfrm>
          <a:prstGeom prst="straightConnector1">
            <a:avLst/>
          </a:prstGeom>
          <a:ln>
            <a:solidFill>
              <a:srgbClr val="00009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208866" y="2680305"/>
            <a:ext cx="12" cy="187200"/>
          </a:xfrm>
          <a:prstGeom prst="straightConnector1">
            <a:avLst/>
          </a:prstGeom>
          <a:ln>
            <a:solidFill>
              <a:srgbClr val="000090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 noChangeAspect="1"/>
          </p:cNvCxnSpPr>
          <p:nvPr/>
        </p:nvCxnSpPr>
        <p:spPr>
          <a:xfrm flipH="1">
            <a:off x="2692800" y="3254400"/>
            <a:ext cx="50967" cy="180000"/>
          </a:xfrm>
          <a:prstGeom prst="straightConnector1">
            <a:avLst/>
          </a:prstGeom>
          <a:ln>
            <a:solidFill>
              <a:srgbClr val="00009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 noChangeAspect="1"/>
          </p:cNvCxnSpPr>
          <p:nvPr/>
        </p:nvCxnSpPr>
        <p:spPr>
          <a:xfrm flipH="1">
            <a:off x="2840548" y="2680306"/>
            <a:ext cx="64770" cy="228753"/>
          </a:xfrm>
          <a:prstGeom prst="straightConnector1">
            <a:avLst/>
          </a:prstGeom>
          <a:ln w="25400">
            <a:solidFill>
              <a:srgbClr val="000090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 noChangeAspect="1"/>
          </p:cNvCxnSpPr>
          <p:nvPr/>
        </p:nvCxnSpPr>
        <p:spPr>
          <a:xfrm flipH="1">
            <a:off x="2973262" y="2027631"/>
            <a:ext cx="123711" cy="436918"/>
          </a:xfrm>
          <a:prstGeom prst="straightConnector1">
            <a:avLst/>
          </a:prstGeom>
          <a:ln w="25400">
            <a:solidFill>
              <a:srgbClr val="000090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923979" y="6146800"/>
            <a:ext cx="153118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60066"/>
                </a:solidFill>
              </a:rPr>
              <a:t>From MAP study</a:t>
            </a:r>
            <a:endParaRPr lang="en-US" sz="1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98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152400" y="1143001"/>
            <a:ext cx="8597900" cy="5522914"/>
          </a:xfrm>
        </p:spPr>
        <p:txBody>
          <a:bodyPr/>
          <a:lstStyle/>
          <a:p>
            <a:r>
              <a:rPr lang="en-US" dirty="0" smtClean="0"/>
              <a:t>Fast acceleration and high (average) RF gradients </a:t>
            </a:r>
            <a:br>
              <a:rPr lang="en-US" dirty="0" smtClean="0"/>
            </a:br>
            <a:r>
              <a:rPr lang="en-US" dirty="0" smtClean="0"/>
              <a:t>needed to avoid muon losses due to decay</a:t>
            </a:r>
          </a:p>
          <a:p>
            <a:r>
              <a:rPr lang="en-US" dirty="0" smtClean="0"/>
              <a:t>Starting with (re-circulating) </a:t>
            </a:r>
            <a:r>
              <a:rPr lang="en-US" dirty="0" err="1" smtClean="0"/>
              <a:t>Linacs</a:t>
            </a:r>
            <a:endParaRPr lang="en-US" dirty="0"/>
          </a:p>
          <a:p>
            <a:r>
              <a:rPr lang="en-US" dirty="0" smtClean="0"/>
              <a:t>Followed by “pulsed synchrotrons”</a:t>
            </a:r>
          </a:p>
          <a:p>
            <a:pPr lvl="1"/>
            <a:r>
              <a:rPr lang="en-US" dirty="0" smtClean="0"/>
              <a:t>Acceleration within few tens of turns!</a:t>
            </a:r>
          </a:p>
          <a:p>
            <a:pPr lvl="1"/>
            <a:r>
              <a:rPr lang="en-US" dirty="0" smtClean="0"/>
              <a:t>Combination of static SC bends and pulsed</a:t>
            </a:r>
            <a:br>
              <a:rPr lang="en-US" dirty="0" smtClean="0"/>
            </a:br>
            <a:r>
              <a:rPr lang="en-US" dirty="0" smtClean="0"/>
              <a:t>conventional bends (changing polarity)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Ongoing work:</a:t>
            </a:r>
          </a:p>
          <a:p>
            <a:pPr lvl="2"/>
            <a:r>
              <a:rPr lang="en-US" dirty="0" smtClean="0"/>
              <a:t>Orbit excursions </a:t>
            </a:r>
            <a:r>
              <a:rPr lang="mr-IN" dirty="0" smtClean="0"/>
              <a:t>–</a:t>
            </a:r>
            <a:r>
              <a:rPr lang="en-US" dirty="0" smtClean="0"/>
              <a:t> minimization of resulting circumference variation for RF</a:t>
            </a:r>
          </a:p>
          <a:p>
            <a:pPr lvl="2"/>
            <a:r>
              <a:rPr lang="en-US" dirty="0" smtClean="0"/>
              <a:t>Magnet powering and Eddy currents a challenge, in particular, for lower energy rings</a:t>
            </a:r>
          </a:p>
          <a:p>
            <a:pPr lvl="1"/>
            <a:r>
              <a:rPr lang="en-US" dirty="0" smtClean="0"/>
              <a:t>FFAs a possible alternative</a:t>
            </a:r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275167"/>
            <a:ext cx="6781800" cy="740833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Acceleration</a:t>
            </a:r>
            <a:endParaRPr lang="en-US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521686"/>
            <a:ext cx="5994400" cy="14706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1240982"/>
            <a:ext cx="2324100" cy="224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06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152400" y="1054101"/>
            <a:ext cx="8597900" cy="5522914"/>
          </a:xfrm>
        </p:spPr>
        <p:txBody>
          <a:bodyPr/>
          <a:lstStyle/>
          <a:p>
            <a:r>
              <a:rPr lang="en-US" dirty="0" smtClean="0"/>
              <a:t>Assumptions and parameters</a:t>
            </a:r>
          </a:p>
          <a:p>
            <a:pPr lvl="1"/>
            <a:r>
              <a:rPr lang="en-US" dirty="0" smtClean="0"/>
              <a:t>Lattice study concentrating on 10 </a:t>
            </a:r>
            <a:r>
              <a:rPr lang="en-US" dirty="0" err="1" smtClean="0"/>
              <a:t>TeV</a:t>
            </a:r>
            <a:r>
              <a:rPr lang="en-US" dirty="0" smtClean="0"/>
              <a:t> com collider =&gt; beam E = 5000 MeV</a:t>
            </a:r>
          </a:p>
          <a:p>
            <a:pPr lvl="2"/>
            <a:r>
              <a:rPr lang="en-US" dirty="0" smtClean="0"/>
              <a:t>Increase in energy compared to previous studies</a:t>
            </a:r>
          </a:p>
          <a:p>
            <a:pPr lvl="1"/>
            <a:r>
              <a:rPr lang="en-US" dirty="0" smtClean="0"/>
              <a:t>High magnetic fields </a:t>
            </a:r>
            <a:r>
              <a:rPr lang="en-US" dirty="0"/>
              <a:t>and </a:t>
            </a:r>
            <a:r>
              <a:rPr lang="en-US" dirty="0" smtClean="0"/>
              <a:t>≈10 km circumference for high luminosity</a:t>
            </a:r>
          </a:p>
          <a:p>
            <a:pPr lvl="1"/>
            <a:r>
              <a:rPr lang="en-US" dirty="0" smtClean="0"/>
              <a:t>Beam characteristics</a:t>
            </a:r>
          </a:p>
          <a:p>
            <a:pPr lvl="2"/>
            <a:r>
              <a:rPr lang="en-US" dirty="0" smtClean="0">
                <a:cs typeface="Symbol" charset="2"/>
              </a:rPr>
              <a:t>Rms rel. momentum spread 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baseline="-25000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cs typeface="Symbol" charset="2"/>
              </a:rPr>
              <a:t> </a:t>
            </a:r>
            <a:r>
              <a:rPr lang="en-US" dirty="0" smtClean="0"/>
              <a:t>≈ 10</a:t>
            </a:r>
            <a:r>
              <a:rPr lang="en-US" baseline="30000" dirty="0" smtClean="0"/>
              <a:t>-3</a:t>
            </a:r>
            <a:endParaRPr lang="en-US" dirty="0" smtClean="0"/>
          </a:p>
          <a:p>
            <a:pPr lvl="2"/>
            <a:r>
              <a:rPr lang="en-US" dirty="0" smtClean="0"/>
              <a:t>Twiss beta at IP and bunch length </a:t>
            </a:r>
            <a:br>
              <a:rPr lang="en-US" dirty="0" smtClean="0"/>
            </a:b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baseline="30000" dirty="0"/>
              <a:t>* </a:t>
            </a:r>
            <a:r>
              <a:rPr lang="en-US" dirty="0" smtClean="0"/>
              <a:t>=</a:t>
            </a:r>
            <a:r>
              <a:rPr lang="en-US" baseline="30000" dirty="0" smtClean="0"/>
              <a:t> </a:t>
            </a:r>
            <a:r>
              <a:rPr lang="en-US" dirty="0">
                <a:latin typeface="Symbol" charset="2"/>
                <a:cs typeface="Symbol" charset="2"/>
              </a:rPr>
              <a:t>s</a:t>
            </a:r>
            <a:r>
              <a:rPr lang="en-US" baseline="-25000" dirty="0"/>
              <a:t>z</a:t>
            </a:r>
            <a:r>
              <a:rPr lang="en-US" dirty="0"/>
              <a:t> = 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baseline="-25000" dirty="0"/>
              <a:t>l</a:t>
            </a:r>
            <a:r>
              <a:rPr lang="en-US" dirty="0"/>
              <a:t>/(</a:t>
            </a:r>
            <a:r>
              <a:rPr lang="en-US" dirty="0">
                <a:latin typeface="Symbol" charset="2"/>
                <a:cs typeface="Symbol" charset="2"/>
              </a:rPr>
              <a:t>s</a:t>
            </a:r>
            <a:r>
              <a:rPr lang="en-US" baseline="-25000" dirty="0">
                <a:latin typeface="Symbol" charset="2"/>
                <a:cs typeface="Symbol" charset="2"/>
              </a:rPr>
              <a:t>d</a:t>
            </a:r>
            <a:r>
              <a:rPr lang="en-US" dirty="0">
                <a:cs typeface="Symbol" charset="2"/>
              </a:rPr>
              <a:t> E) = 1.5 </a:t>
            </a:r>
            <a:r>
              <a:rPr lang="en-US" dirty="0" smtClean="0">
                <a:cs typeface="Symbol" charset="2"/>
              </a:rPr>
              <a:t>mm</a:t>
            </a:r>
            <a:r>
              <a:rPr lang="en-US" dirty="0"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(bunch length 5 ps!)</a:t>
            </a:r>
          </a:p>
          <a:p>
            <a:pPr lvl="3"/>
            <a:r>
              <a:rPr lang="en-US" dirty="0">
                <a:cs typeface="Symbol" charset="2"/>
              </a:rPr>
              <a:t>H</a:t>
            </a:r>
            <a:r>
              <a:rPr lang="en-US" dirty="0" smtClean="0">
                <a:cs typeface="Symbol" charset="2"/>
              </a:rPr>
              <a:t>our glass effect becoming significant </a:t>
            </a:r>
            <a:br>
              <a:rPr lang="en-US" dirty="0" smtClean="0">
                <a:cs typeface="Symbol" charset="2"/>
              </a:rPr>
            </a:br>
            <a:r>
              <a:rPr lang="en-US" dirty="0" smtClean="0">
                <a:cs typeface="Symbol" charset="2"/>
              </a:rPr>
              <a:t>(</a:t>
            </a:r>
            <a:r>
              <a:rPr lang="en-US" dirty="0" err="1" smtClean="0">
                <a:cs typeface="Symbol" charset="2"/>
              </a:rPr>
              <a:t>lumi</a:t>
            </a:r>
            <a:r>
              <a:rPr lang="en-US" dirty="0" smtClean="0">
                <a:cs typeface="Symbol" charset="2"/>
              </a:rPr>
              <a:t> reduction </a:t>
            </a:r>
            <a:r>
              <a:rPr lang="en-US" dirty="0" err="1" smtClean="0">
                <a:cs typeface="Symbol" charset="2"/>
              </a:rPr>
              <a:t>f</a:t>
            </a:r>
            <a:r>
              <a:rPr lang="en-US" baseline="-25000" dirty="0" err="1" smtClean="0">
                <a:cs typeface="Symbol" charset="2"/>
              </a:rPr>
              <a:t>gh</a:t>
            </a:r>
            <a:r>
              <a:rPr lang="en-US" dirty="0" smtClean="0">
                <a:cs typeface="Symbol" charset="2"/>
              </a:rPr>
              <a:t> </a:t>
            </a:r>
            <a:r>
              <a:rPr lang="en-US" dirty="0"/>
              <a:t>≈</a:t>
            </a:r>
            <a:r>
              <a:rPr lang="en-US" dirty="0" smtClean="0">
                <a:cs typeface="Symbol" charset="2"/>
              </a:rPr>
              <a:t> 0.76)</a:t>
            </a:r>
            <a:br>
              <a:rPr lang="en-US" dirty="0" smtClean="0">
                <a:cs typeface="Symbol" charset="2"/>
              </a:rPr>
            </a:br>
            <a:r>
              <a:rPr lang="en-US" dirty="0" smtClean="0">
                <a:cs typeface="Symbol" charset="2"/>
              </a:rPr>
              <a:t/>
            </a:r>
            <a:br>
              <a:rPr lang="en-US" dirty="0" smtClean="0">
                <a:cs typeface="Symbol" charset="2"/>
              </a:rPr>
            </a:br>
            <a:r>
              <a:rPr lang="en-US" dirty="0" smtClean="0">
                <a:cs typeface="Symbol" charset="2"/>
              </a:rPr>
              <a:t/>
            </a:r>
            <a:br>
              <a:rPr lang="en-US" dirty="0" smtClean="0">
                <a:cs typeface="Symbol" charset="2"/>
              </a:rPr>
            </a:br>
            <a:r>
              <a:rPr lang="en-US" dirty="0" smtClean="0">
                <a:cs typeface="Symbol" charset="2"/>
              </a:rPr>
              <a:t/>
            </a:r>
            <a:br>
              <a:rPr lang="en-US" dirty="0" smtClean="0">
                <a:cs typeface="Symbol" charset="2"/>
              </a:rPr>
            </a:br>
            <a:endParaRPr lang="en-US" dirty="0" smtClean="0"/>
          </a:p>
          <a:p>
            <a:r>
              <a:rPr lang="en-US" dirty="0" smtClean="0"/>
              <a:t>Challenging conditions for collider lattice design!</a:t>
            </a:r>
          </a:p>
          <a:p>
            <a:pPr lvl="1"/>
            <a:r>
              <a:rPr lang="en-US" dirty="0" smtClean="0"/>
              <a:t>Smal</a:t>
            </a:r>
            <a:r>
              <a:rPr lang="en-US" dirty="0" smtClean="0"/>
              <a:t>l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at high beam rigidity enhancing chromatic effects</a:t>
            </a:r>
          </a:p>
          <a:p>
            <a:pPr lvl="2"/>
            <a:r>
              <a:rPr lang="en-US" dirty="0" smtClean="0"/>
              <a:t>Extrapolation to higher energies gives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and bunch length proportional to 1/E</a:t>
            </a:r>
            <a:endParaRPr lang="en-US" dirty="0" smtClean="0"/>
          </a:p>
          <a:p>
            <a:pPr lvl="1"/>
            <a:r>
              <a:rPr lang="en-US" dirty="0" smtClean="0"/>
              <a:t>Large beta-functions at locations with superconducting magnets</a:t>
            </a:r>
          </a:p>
          <a:p>
            <a:pPr lvl="1"/>
            <a:r>
              <a:rPr lang="en-US" dirty="0" smtClean="0"/>
              <a:t>Short bunch length to be </a:t>
            </a:r>
            <a:r>
              <a:rPr lang="en-US" dirty="0"/>
              <a:t>kept for </a:t>
            </a:r>
            <a:r>
              <a:rPr lang="en-US" dirty="0" smtClean="0"/>
              <a:t>≈ 1000 turns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325967"/>
            <a:ext cx="6781800" cy="740833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Muon Collider Ring</a:t>
            </a:r>
            <a:endParaRPr lang="en-US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258" y="2830513"/>
            <a:ext cx="2886742" cy="20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05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152400" y="1143001"/>
            <a:ext cx="8686800" cy="5522914"/>
          </a:xfrm>
        </p:spPr>
        <p:txBody>
          <a:bodyPr/>
          <a:lstStyle/>
          <a:p>
            <a:r>
              <a:rPr lang="en-US" dirty="0" smtClean="0"/>
              <a:t>Interaction region</a:t>
            </a:r>
          </a:p>
          <a:p>
            <a:pPr lvl="1"/>
            <a:r>
              <a:rPr lang="en-US" sz="1600" dirty="0" smtClean="0"/>
              <a:t>Small </a:t>
            </a:r>
            <a:r>
              <a:rPr lang="en-US" sz="1600" dirty="0" smtClean="0">
                <a:latin typeface="Symbol" charset="2"/>
                <a:cs typeface="Symbol" charset="2"/>
              </a:rPr>
              <a:t>b</a:t>
            </a:r>
            <a:r>
              <a:rPr lang="en-US" sz="1600" baseline="30000" dirty="0" smtClean="0"/>
              <a:t>*</a:t>
            </a:r>
            <a:r>
              <a:rPr lang="en-US" sz="1600" dirty="0" smtClean="0"/>
              <a:t> and high beam rigidity (energy) </a:t>
            </a:r>
          </a:p>
          <a:p>
            <a:pPr lvl="1"/>
            <a:r>
              <a:rPr lang="en-US" sz="1600" dirty="0" smtClean="0"/>
              <a:t>Long </a:t>
            </a:r>
            <a:r>
              <a:rPr lang="en-US" sz="1600" dirty="0" smtClean="0"/>
              <a:t>quadrupole triplet and large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maximum </a:t>
            </a:r>
            <a:r>
              <a:rPr lang="en-US" sz="1600" dirty="0" smtClean="0">
                <a:latin typeface="Symbol" charset="2"/>
                <a:cs typeface="Symbol" charset="2"/>
              </a:rPr>
              <a:t>b</a:t>
            </a:r>
            <a:endParaRPr lang="en-US" sz="1600" dirty="0" smtClean="0"/>
          </a:p>
          <a:p>
            <a:pPr lvl="1"/>
            <a:r>
              <a:rPr lang="en-US" sz="1600" dirty="0" smtClean="0"/>
              <a:t>Large chromatic effects with quad</a:t>
            </a:r>
            <a:br>
              <a:rPr lang="en-US" sz="1600" dirty="0" smtClean="0"/>
            </a:br>
            <a:r>
              <a:rPr lang="en-US" sz="1600" dirty="0" smtClean="0"/>
              <a:t>strength depending on momentum</a:t>
            </a:r>
          </a:p>
          <a:p>
            <a:pPr lvl="1"/>
            <a:r>
              <a:rPr lang="en-US" sz="1600" dirty="0" smtClean="0"/>
              <a:t>Different </a:t>
            </a:r>
            <a:r>
              <a:rPr lang="en-US" sz="1600" dirty="0" smtClean="0"/>
              <a:t>versions without or with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dipolar </a:t>
            </a:r>
            <a:r>
              <a:rPr lang="en-US" sz="1600" dirty="0" smtClean="0"/>
              <a:t>(bending) field </a:t>
            </a:r>
            <a:r>
              <a:rPr lang="en-US" sz="1600" dirty="0" smtClean="0"/>
              <a:t>components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sz="1800" dirty="0"/>
              <a:t>Local chromaticity correction</a:t>
            </a:r>
          </a:p>
          <a:p>
            <a:pPr lvl="1"/>
            <a:r>
              <a:rPr lang="en-US" sz="1600" dirty="0" smtClean="0">
                <a:cs typeface="Symbol" charset="2"/>
              </a:rPr>
              <a:t>Sextupoles </a:t>
            </a:r>
            <a:r>
              <a:rPr lang="en-US" sz="1600" dirty="0">
                <a:cs typeface="Symbol" charset="2"/>
              </a:rPr>
              <a:t>in regions with dispersion </a:t>
            </a:r>
            <a:r>
              <a:rPr lang="en-US" sz="1600" dirty="0" smtClean="0">
                <a:cs typeface="Symbol" charset="2"/>
              </a:rPr>
              <a:t/>
            </a:r>
            <a:br>
              <a:rPr lang="en-US" sz="1600" dirty="0" smtClean="0">
                <a:cs typeface="Symbol" charset="2"/>
              </a:rPr>
            </a:br>
            <a:r>
              <a:rPr lang="en-US" sz="1600" dirty="0" smtClean="0">
                <a:cs typeface="Symbol" charset="2"/>
              </a:rPr>
              <a:t>to </a:t>
            </a:r>
            <a:r>
              <a:rPr lang="en-US" sz="1600" dirty="0">
                <a:cs typeface="Symbol" charset="2"/>
              </a:rPr>
              <a:t>correct </a:t>
            </a:r>
            <a:r>
              <a:rPr lang="en-US" sz="1600" dirty="0" smtClean="0">
                <a:cs typeface="Symbol" charset="2"/>
              </a:rPr>
              <a:t>chromaticity</a:t>
            </a:r>
          </a:p>
          <a:p>
            <a:pPr lvl="1"/>
            <a:r>
              <a:rPr lang="en-US" sz="1600" dirty="0" smtClean="0">
                <a:cs typeface="Symbol" charset="2"/>
              </a:rPr>
              <a:t>In pairs to cancel non-linearities to</a:t>
            </a:r>
            <a:br>
              <a:rPr lang="en-US" sz="1600" dirty="0" smtClean="0">
                <a:cs typeface="Symbol" charset="2"/>
              </a:rPr>
            </a:br>
            <a:r>
              <a:rPr lang="en-US" sz="1600" dirty="0" smtClean="0">
                <a:cs typeface="Symbol" charset="2"/>
              </a:rPr>
              <a:t>first order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2"/>
            <a:r>
              <a:rPr lang="en-US" dirty="0" smtClean="0"/>
              <a:t>Version here without dipolar fields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275167"/>
            <a:ext cx="6781800" cy="740833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Muon Collider Ring</a:t>
            </a:r>
            <a:endParaRPr lang="en-US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1092201"/>
            <a:ext cx="4648200" cy="26665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57700" y="6358138"/>
            <a:ext cx="162130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60066"/>
                </a:solidFill>
              </a:rPr>
              <a:t>From K. Skoufaris</a:t>
            </a:r>
            <a:endParaRPr lang="en-US" sz="1400" dirty="0">
              <a:solidFill>
                <a:srgbClr val="66006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0" y="3765665"/>
            <a:ext cx="4530700" cy="260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49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900" y="957888"/>
            <a:ext cx="4864100" cy="280054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152400" y="1016001"/>
            <a:ext cx="8686800" cy="5522914"/>
          </a:xfrm>
        </p:spPr>
        <p:txBody>
          <a:bodyPr/>
          <a:lstStyle/>
          <a:p>
            <a:r>
              <a:rPr lang="en-US" sz="1800" dirty="0" smtClean="0"/>
              <a:t>Flexible </a:t>
            </a:r>
            <a:r>
              <a:rPr lang="en-US" sz="1800" dirty="0" smtClean="0"/>
              <a:t>Momentum Compaction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arc cells</a:t>
            </a:r>
            <a:endParaRPr lang="en-US" sz="1800" dirty="0" smtClean="0"/>
          </a:p>
          <a:p>
            <a:pPr lvl="1"/>
            <a:r>
              <a:rPr lang="en-US" sz="1600" dirty="0" smtClean="0">
                <a:cs typeface="Symbol" charset="2"/>
              </a:rPr>
              <a:t>Dispersion oscillations</a:t>
            </a:r>
          </a:p>
          <a:p>
            <a:pPr lvl="2"/>
            <a:r>
              <a:rPr lang="en-US" dirty="0" smtClean="0"/>
              <a:t>Slightly negative momentum </a:t>
            </a:r>
            <a:br>
              <a:rPr lang="en-US" dirty="0" smtClean="0"/>
            </a:br>
            <a:r>
              <a:rPr lang="en-US" dirty="0" smtClean="0"/>
              <a:t>compaction</a:t>
            </a:r>
          </a:p>
          <a:p>
            <a:pPr lvl="2"/>
            <a:r>
              <a:rPr lang="en-US" dirty="0" smtClean="0"/>
              <a:t>Vanishing (almost) </a:t>
            </a:r>
            <a:r>
              <a:rPr lang="en-US" dirty="0"/>
              <a:t>m</a:t>
            </a:r>
            <a:r>
              <a:rPr lang="en-US" dirty="0" smtClean="0"/>
              <a:t>omentum </a:t>
            </a:r>
            <a:br>
              <a:rPr lang="en-US" dirty="0" smtClean="0"/>
            </a:br>
            <a:r>
              <a:rPr lang="en-US" dirty="0" smtClean="0"/>
              <a:t>slip factor for complete lattice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</a:p>
          <a:p>
            <a:r>
              <a:rPr lang="en-US" sz="1800" dirty="0" smtClean="0"/>
              <a:t>Matching section</a:t>
            </a:r>
          </a:p>
          <a:p>
            <a:pPr lvl="1"/>
            <a:r>
              <a:rPr lang="en-US" sz="1600" dirty="0" smtClean="0">
                <a:cs typeface="Symbol" charset="2"/>
              </a:rPr>
              <a:t>Linking </a:t>
            </a:r>
            <a:r>
              <a:rPr lang="en-US" sz="1600" dirty="0">
                <a:cs typeface="Symbol" charset="2"/>
              </a:rPr>
              <a:t>chromatic </a:t>
            </a:r>
            <a:r>
              <a:rPr lang="en-US" sz="1600" dirty="0" smtClean="0">
                <a:cs typeface="Symbol" charset="2"/>
              </a:rPr>
              <a:t>compensation </a:t>
            </a:r>
            <a:r>
              <a:rPr lang="en-US" sz="1600" dirty="0">
                <a:cs typeface="Symbol" charset="2"/>
              </a:rPr>
              <a:t>section </a:t>
            </a:r>
            <a:r>
              <a:rPr lang="en-US" sz="1600" dirty="0" smtClean="0">
                <a:cs typeface="Symbol" charset="2"/>
              </a:rPr>
              <a:t/>
            </a:r>
            <a:br>
              <a:rPr lang="en-US" sz="1600" dirty="0" smtClean="0">
                <a:cs typeface="Symbol" charset="2"/>
              </a:rPr>
            </a:br>
            <a:r>
              <a:rPr lang="en-US" sz="1600" dirty="0" smtClean="0">
                <a:cs typeface="Symbol" charset="2"/>
              </a:rPr>
              <a:t>to arc</a:t>
            </a:r>
            <a:br>
              <a:rPr lang="en-US" sz="1600" dirty="0" smtClean="0">
                <a:cs typeface="Symbol" charset="2"/>
              </a:rPr>
            </a:br>
            <a:r>
              <a:rPr lang="en-US" sz="1600" dirty="0" smtClean="0">
                <a:cs typeface="Symbol" charset="2"/>
              </a:rPr>
              <a:t/>
            </a:r>
            <a:br>
              <a:rPr lang="en-US" sz="1600" dirty="0" smtClean="0">
                <a:cs typeface="Symbol" charset="2"/>
              </a:rPr>
            </a:br>
            <a:endParaRPr lang="en-US" sz="1600" dirty="0" smtClean="0">
              <a:cs typeface="Symbol" charset="2"/>
            </a:endParaRPr>
          </a:p>
          <a:p>
            <a:r>
              <a:rPr lang="en-US" sz="1800" dirty="0" smtClean="0"/>
              <a:t>Status of collider ring design</a:t>
            </a:r>
          </a:p>
          <a:p>
            <a:pPr lvl="1"/>
            <a:r>
              <a:rPr lang="en-US" sz="1600" dirty="0" smtClean="0">
                <a:cs typeface="Symbol" charset="2"/>
              </a:rPr>
              <a:t>Linear lattice </a:t>
            </a:r>
            <a:r>
              <a:rPr lang="en-US" sz="1600" dirty="0" smtClean="0">
                <a:cs typeface="Symbol" charset="2"/>
              </a:rPr>
              <a:t>with chromatic compensation</a:t>
            </a:r>
            <a:br>
              <a:rPr lang="en-US" sz="1600" dirty="0" smtClean="0">
                <a:cs typeface="Symbol" charset="2"/>
              </a:rPr>
            </a:br>
            <a:r>
              <a:rPr lang="en-US" sz="1600" dirty="0" smtClean="0">
                <a:cs typeface="Symbol" charset="2"/>
              </a:rPr>
              <a:t>available and looking reasonable</a:t>
            </a:r>
          </a:p>
          <a:p>
            <a:pPr lvl="1"/>
            <a:r>
              <a:rPr lang="en-US" sz="1600" dirty="0" smtClean="0">
                <a:cs typeface="Symbol" charset="2"/>
              </a:rPr>
              <a:t>Study on issues with non-linear effects</a:t>
            </a:r>
            <a:br>
              <a:rPr lang="en-US" sz="1600" dirty="0" smtClean="0">
                <a:cs typeface="Symbol" charset="2"/>
              </a:rPr>
            </a:br>
            <a:endParaRPr lang="en-US" sz="1200" dirty="0" smtClean="0"/>
          </a:p>
          <a:p>
            <a:r>
              <a:rPr lang="en-US" sz="1800" dirty="0" smtClean="0"/>
              <a:t>Work in progress!</a:t>
            </a:r>
            <a:endParaRPr lang="en-US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275167"/>
            <a:ext cx="6781800" cy="740833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Muon Collider Ring</a:t>
            </a: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3233" y="6277305"/>
            <a:ext cx="115256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660066"/>
                </a:solidFill>
              </a:rPr>
              <a:t>From </a:t>
            </a:r>
          </a:p>
          <a:p>
            <a:pPr algn="ctr"/>
            <a:r>
              <a:rPr lang="en-US" sz="1400" dirty="0" smtClean="0">
                <a:solidFill>
                  <a:srgbClr val="660066"/>
                </a:solidFill>
              </a:rPr>
              <a:t>K. Skoufaris</a:t>
            </a:r>
            <a:endParaRPr lang="en-US" sz="1400" dirty="0">
              <a:solidFill>
                <a:srgbClr val="660066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140200" y="3136900"/>
            <a:ext cx="965200" cy="304800"/>
          </a:xfrm>
          <a:prstGeom prst="straightConnector1">
            <a:avLst/>
          </a:prstGeom>
          <a:ln w="22225">
            <a:solidFill>
              <a:srgbClr val="008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32982" y="3272423"/>
            <a:ext cx="1119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dispersion</a:t>
            </a:r>
            <a:endParaRPr lang="en-US" sz="1600" dirty="0">
              <a:solidFill>
                <a:srgbClr val="008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0" y="3816820"/>
            <a:ext cx="4000500" cy="246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15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152400" y="1143001"/>
            <a:ext cx="8686800" cy="5522914"/>
          </a:xfrm>
        </p:spPr>
        <p:txBody>
          <a:bodyPr/>
          <a:lstStyle/>
          <a:p>
            <a:r>
              <a:rPr lang="en-US" dirty="0" smtClean="0"/>
              <a:t>Interaction region</a:t>
            </a:r>
          </a:p>
          <a:p>
            <a:pPr lvl="1"/>
            <a:r>
              <a:rPr lang="en-US" dirty="0" smtClean="0"/>
              <a:t>Beam Induced Background (BIB): particles from decays seen by detector and perturbing data taking an issue</a:t>
            </a:r>
          </a:p>
          <a:p>
            <a:pPr lvl="1"/>
            <a:r>
              <a:rPr lang="en-US" dirty="0" smtClean="0"/>
              <a:t>MAP study (lower energy) concluded that dipolar fields mitigate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Similar shape of particle flux versus decay position for different species</a:t>
            </a:r>
          </a:p>
          <a:p>
            <a:pPr lvl="1"/>
            <a:r>
              <a:rPr lang="en-US" dirty="0" smtClean="0"/>
              <a:t>Only week reduction of BIB seen for 10 </a:t>
            </a:r>
            <a:r>
              <a:rPr lang="en-US" dirty="0" err="1" smtClean="0"/>
              <a:t>TeV</a:t>
            </a:r>
            <a:r>
              <a:rPr lang="en-US" dirty="0" smtClean="0"/>
              <a:t> lattice with FLUKA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249767"/>
            <a:ext cx="6781800" cy="740833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Muon Collider </a:t>
            </a:r>
            <a:r>
              <a:rPr lang="en-US" dirty="0" smtClean="0">
                <a:latin typeface="+mj-lt"/>
              </a:rPr>
              <a:t>Ring</a:t>
            </a:r>
            <a:br>
              <a:rPr lang="en-US" dirty="0" smtClean="0">
                <a:latin typeface="+mj-lt"/>
              </a:rPr>
            </a:br>
            <a:r>
              <a:rPr lang="en-US" sz="2400" dirty="0" smtClean="0"/>
              <a:t>Beam </a:t>
            </a:r>
            <a:r>
              <a:rPr lang="en-US" sz="2400" dirty="0" smtClean="0"/>
              <a:t>Induced Background</a:t>
            </a: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5893" y="3289300"/>
            <a:ext cx="163112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60066"/>
                </a:solidFill>
              </a:rPr>
              <a:t>From D. Calzolari, </a:t>
            </a:r>
          </a:p>
          <a:p>
            <a:r>
              <a:rPr lang="en-US" sz="1400" dirty="0" smtClean="0">
                <a:solidFill>
                  <a:srgbClr val="660066"/>
                </a:solidFill>
              </a:rPr>
              <a:t>A. Lechner et al.</a:t>
            </a:r>
            <a:endParaRPr lang="en-US" sz="1400" dirty="0">
              <a:solidFill>
                <a:srgbClr val="66006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2576644"/>
            <a:ext cx="4241800" cy="277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74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127000" y="1118755"/>
            <a:ext cx="4838700" cy="4714875"/>
          </a:xfrm>
        </p:spPr>
        <p:txBody>
          <a:bodyPr/>
          <a:lstStyle/>
          <a:p>
            <a:pPr marL="177800" indent="-177800"/>
            <a:r>
              <a:rPr lang="en-GB" sz="1800" dirty="0"/>
              <a:t>Radiation due to showers generated by </a:t>
            </a:r>
            <a:br>
              <a:rPr lang="en-GB" sz="1800" dirty="0"/>
            </a:br>
            <a:r>
              <a:rPr lang="en-GB" sz="1800" dirty="0"/>
              <a:t>neutrinos reaching the earth surface</a:t>
            </a:r>
          </a:p>
          <a:p>
            <a:pPr lvl="1" indent="-216000"/>
            <a:r>
              <a:rPr lang="en-GB" sz="1600" dirty="0"/>
              <a:t>Matter in front (“shielding”) does not </a:t>
            </a:r>
            <a:br>
              <a:rPr lang="en-GB" sz="1600" dirty="0"/>
            </a:br>
            <a:r>
              <a:rPr lang="en-GB" sz="1600" dirty="0"/>
              <a:t>help but makes situation even worse</a:t>
            </a:r>
          </a:p>
          <a:p>
            <a:pPr lvl="1" indent="-216000"/>
            <a:r>
              <a:rPr lang="en-GB" sz="1600" dirty="0"/>
              <a:t>Narrow radiation “cone” for a short piece </a:t>
            </a:r>
            <a:br>
              <a:rPr lang="en-GB" sz="1600" dirty="0"/>
            </a:br>
            <a:r>
              <a:rPr lang="en-GB" sz="1600" dirty="0"/>
              <a:t>of the machine with </a:t>
            </a:r>
            <a:r>
              <a:rPr lang="en-GB" sz="1600" dirty="0" smtClean="0"/>
              <a:t>length</a:t>
            </a:r>
            <a:br>
              <a:rPr lang="en-GB" sz="1600" dirty="0" smtClean="0"/>
            </a:br>
            <a:endParaRPr lang="en-GB" sz="1600" dirty="0"/>
          </a:p>
          <a:p>
            <a:pPr marL="177800" indent="-177800"/>
            <a:r>
              <a:rPr lang="en-GB" sz="1800" dirty="0"/>
              <a:t>Strong increase with </a:t>
            </a:r>
            <a:r>
              <a:rPr lang="en-GB" sz="1800" dirty="0" err="1"/>
              <a:t>muon</a:t>
            </a:r>
            <a:r>
              <a:rPr lang="en-GB" sz="1800" dirty="0"/>
              <a:t> energy</a:t>
            </a:r>
          </a:p>
          <a:p>
            <a:pPr lvl="1" indent="-216000"/>
            <a:r>
              <a:rPr lang="en-GB" sz="1600" dirty="0"/>
              <a:t>Cross sections about proportional to energy</a:t>
            </a:r>
          </a:p>
          <a:p>
            <a:pPr lvl="1" indent="-216000"/>
            <a:r>
              <a:rPr lang="en-GB" sz="1600" dirty="0"/>
              <a:t>Typical energy per interaction of neutrino</a:t>
            </a:r>
            <a:br>
              <a:rPr lang="en-GB" sz="1600" dirty="0"/>
            </a:br>
            <a:r>
              <a:rPr lang="en-GB" sz="1600" dirty="0"/>
              <a:t>with matter proportional to </a:t>
            </a:r>
            <a:r>
              <a:rPr lang="en-GB" sz="1600" dirty="0" err="1"/>
              <a:t>muon</a:t>
            </a:r>
            <a:r>
              <a:rPr lang="en-GB" sz="1600" dirty="0"/>
              <a:t> energy</a:t>
            </a:r>
          </a:p>
          <a:p>
            <a:pPr lvl="1" indent="-216000"/>
            <a:r>
              <a:rPr lang="en-GB" sz="1600" dirty="0"/>
              <a:t>Opening of </a:t>
            </a:r>
            <a:r>
              <a:rPr lang="en-GB" sz="1600" dirty="0" smtClean="0"/>
              <a:t>radiation inversely proportional</a:t>
            </a:r>
            <a:br>
              <a:rPr lang="en-GB" sz="1600" dirty="0" smtClean="0"/>
            </a:br>
            <a:r>
              <a:rPr lang="en-GB" sz="1600" dirty="0" smtClean="0"/>
              <a:t>to </a:t>
            </a:r>
            <a:r>
              <a:rPr lang="en-GB" sz="1600" dirty="0" err="1" smtClean="0"/>
              <a:t>muon</a:t>
            </a:r>
            <a:r>
              <a:rPr lang="en-GB" sz="1600" dirty="0" smtClean="0"/>
              <a:t> energy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  <a:p>
            <a:pPr marL="177800" indent="-177800"/>
            <a:r>
              <a:rPr lang="en-GB" sz="1800" dirty="0" smtClean="0"/>
              <a:t>Depends on </a:t>
            </a:r>
            <a:r>
              <a:rPr lang="en-GB" sz="1800" dirty="0"/>
              <a:t>lattice </a:t>
            </a:r>
            <a:r>
              <a:rPr lang="en-GB" sz="1800" dirty="0" smtClean="0"/>
              <a:t>details</a:t>
            </a:r>
            <a:endParaRPr lang="en-GB" sz="1800" dirty="0"/>
          </a:p>
          <a:p>
            <a:pPr lvl="1" indent="-216000"/>
            <a:r>
              <a:rPr lang="en-GB" sz="1600" dirty="0" smtClean="0"/>
              <a:t>E.g., straight sections (other than IR) to be avoided</a:t>
            </a:r>
          </a:p>
          <a:p>
            <a:pPr lvl="1" indent="-216000"/>
            <a:r>
              <a:rPr lang="en-GB" sz="1600" dirty="0" smtClean="0"/>
              <a:t>Positioning such that neutrinos from IR reach earth surface in uncritical areas</a:t>
            </a:r>
          </a:p>
          <a:p>
            <a:pPr lvl="1" indent="-216000"/>
            <a:r>
              <a:rPr lang="en-GB" sz="1600" dirty="0" smtClean="0"/>
              <a:t>Thorough study on-going</a:t>
            </a:r>
            <a:endParaRPr lang="en-GB" sz="16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 Radiation Issue</a:t>
            </a:r>
            <a:endParaRPr lang="en-US" dirty="0"/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7848600" y="6021785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4172A1-1CBF-0B40-9234-7D4D80EC19EA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7632576" y="5672907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b="1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4172A1-1CBF-0B40-9234-7D4D80EC19EA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644008" y="1949741"/>
            <a:ext cx="2689412" cy="1048871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18966794">
            <a:off x="7573714" y="2080130"/>
            <a:ext cx="444407" cy="1542157"/>
          </a:xfrm>
          <a:prstGeom prst="triangle">
            <a:avLst>
              <a:gd name="adj" fmla="val 47607"/>
            </a:avLst>
          </a:prstGeom>
          <a:gradFill>
            <a:gsLst>
              <a:gs pos="5000">
                <a:srgbClr val="203F63">
                  <a:alpha val="48000"/>
                </a:srgbClr>
              </a:gs>
              <a:gs pos="52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8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216878" y="2259620"/>
            <a:ext cx="1138518" cy="1183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08318" y="2351060"/>
            <a:ext cx="899284" cy="10331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147714" y="3186124"/>
            <a:ext cx="408940" cy="48259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endCxn id="11" idx="7"/>
          </p:cNvCxnSpPr>
          <p:nvPr/>
        </p:nvCxnSpPr>
        <p:spPr>
          <a:xfrm>
            <a:off x="7216878" y="2259620"/>
            <a:ext cx="1279888" cy="99717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1" idx="3"/>
          </p:cNvCxnSpPr>
          <p:nvPr/>
        </p:nvCxnSpPr>
        <p:spPr>
          <a:xfrm>
            <a:off x="7216878" y="2259620"/>
            <a:ext cx="990724" cy="133842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195970" y="3277560"/>
            <a:ext cx="159426" cy="1679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352856" y="3028643"/>
            <a:ext cx="0" cy="827280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939433" y="3353762"/>
            <a:ext cx="779780" cy="185422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 noChangeAspect="1"/>
          </p:cNvCxnSpPr>
          <p:nvPr/>
        </p:nvCxnSpPr>
        <p:spPr>
          <a:xfrm>
            <a:off x="8165515" y="3333459"/>
            <a:ext cx="71743" cy="75574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5988714" y="2208214"/>
            <a:ext cx="1637455" cy="264766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 noChangeAspect="1"/>
          </p:cNvCxnSpPr>
          <p:nvPr/>
        </p:nvCxnSpPr>
        <p:spPr>
          <a:xfrm>
            <a:off x="7565755" y="2213600"/>
            <a:ext cx="1104590" cy="1148078"/>
          </a:xfrm>
          <a:prstGeom prst="line">
            <a:avLst/>
          </a:prstGeom>
          <a:ln w="3175">
            <a:solidFill>
              <a:schemeClr val="tx1"/>
            </a:solidFill>
            <a:prstDash val="solid"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237994" y="3372783"/>
            <a:ext cx="0" cy="503280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>
            <a:off x="8352115" y="3795903"/>
            <a:ext cx="85776" cy="20396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8153995" y="3826383"/>
            <a:ext cx="85776" cy="20396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99157"/>
              </p:ext>
            </p:extLst>
          </p:nvPr>
        </p:nvGraphicFramePr>
        <p:xfrm>
          <a:off x="7308304" y="3820790"/>
          <a:ext cx="16906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" name="Equation" r:id="rId3" imgW="1409700" imgH="317500" progId="Equation.3">
                  <p:embed/>
                </p:oleObj>
              </mc:Choice>
              <mc:Fallback>
                <p:oleObj name="Equation" r:id="rId3" imgW="14097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08304" y="3820790"/>
                        <a:ext cx="1690688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>
            <a:cxnSpLocks/>
          </p:cNvCxnSpPr>
          <p:nvPr/>
        </p:nvCxnSpPr>
        <p:spPr>
          <a:xfrm flipH="1">
            <a:off x="5988714" y="1949741"/>
            <a:ext cx="586740" cy="523240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>
            <a:spLocks noChangeAspect="1"/>
          </p:cNvSpPr>
          <p:nvPr/>
        </p:nvSpPr>
        <p:spPr>
          <a:xfrm>
            <a:off x="5451734" y="2264995"/>
            <a:ext cx="1075765" cy="419368"/>
          </a:xfrm>
          <a:prstGeom prst="arc">
            <a:avLst>
              <a:gd name="adj1" fmla="val 19140623"/>
              <a:gd name="adj2" fmla="val 21035828"/>
            </a:avLst>
          </a:prstGeom>
          <a:ln w="6350">
            <a:solidFill>
              <a:schemeClr val="tx1"/>
            </a:solidFill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979340"/>
              </p:ext>
            </p:extLst>
          </p:nvPr>
        </p:nvGraphicFramePr>
        <p:xfrm>
          <a:off x="6445108" y="2033260"/>
          <a:ext cx="27432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" name="Equation" r:id="rId5" imgW="228600" imgH="254000" progId="Equation.3">
                  <p:embed/>
                </p:oleObj>
              </mc:Choice>
              <mc:Fallback>
                <p:oleObj name="Equation" r:id="rId5" imgW="2286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45108" y="2033260"/>
                        <a:ext cx="27432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>
            <a:cxnSpLocks noChangeAspect="1"/>
          </p:cNvCxnSpPr>
          <p:nvPr/>
        </p:nvCxnSpPr>
        <p:spPr>
          <a:xfrm flipH="1">
            <a:off x="7941980" y="3402025"/>
            <a:ext cx="311912" cy="74168"/>
          </a:xfrm>
          <a:prstGeom prst="straightConnector1">
            <a:avLst/>
          </a:prstGeom>
          <a:ln w="317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 flipH="1">
            <a:off x="7973655" y="3530496"/>
            <a:ext cx="0" cy="86400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 flipH="1">
            <a:off x="7973662" y="3383195"/>
            <a:ext cx="0" cy="86400"/>
          </a:xfrm>
          <a:prstGeom prst="straightConnector1">
            <a:avLst/>
          </a:prstGeom>
          <a:ln w="6350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760398"/>
              </p:ext>
            </p:extLst>
          </p:nvPr>
        </p:nvGraphicFramePr>
        <p:xfrm>
          <a:off x="7516683" y="3368692"/>
          <a:ext cx="39624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" name="Equation" r:id="rId7" imgW="330200" imgH="254000" progId="Equation.3">
                  <p:embed/>
                </p:oleObj>
              </mc:Choice>
              <mc:Fallback>
                <p:oleObj name="Equation" r:id="rId7" imgW="3302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16683" y="3368692"/>
                        <a:ext cx="39624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 rot="2813600">
            <a:off x="7704860" y="2436861"/>
            <a:ext cx="277200" cy="9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750163"/>
              </p:ext>
            </p:extLst>
          </p:nvPr>
        </p:nvGraphicFramePr>
        <p:xfrm>
          <a:off x="7742748" y="2293086"/>
          <a:ext cx="213360" cy="289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" name="Equation" r:id="rId9" imgW="177800" imgH="241300" progId="Equation.3">
                  <p:embed/>
                </p:oleObj>
              </mc:Choice>
              <mc:Fallback>
                <p:oleObj name="Equation" r:id="rId9" imgW="177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42748" y="2293086"/>
                        <a:ext cx="213360" cy="289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414302"/>
              </p:ext>
            </p:extLst>
          </p:nvPr>
        </p:nvGraphicFramePr>
        <p:xfrm>
          <a:off x="7035179" y="1660550"/>
          <a:ext cx="10652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" name="Equation" r:id="rId11" imgW="889000" imgH="381000" progId="Equation.3">
                  <p:embed/>
                </p:oleObj>
              </mc:Choice>
              <mc:Fallback>
                <p:oleObj name="Equation" r:id="rId11" imgW="889000" imgH="38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35179" y="1660550"/>
                        <a:ext cx="1065213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Connector 33"/>
          <p:cNvCxnSpPr/>
          <p:nvPr/>
        </p:nvCxnSpPr>
        <p:spPr bwMode="auto">
          <a:xfrm>
            <a:off x="6855336" y="4651428"/>
            <a:ext cx="0" cy="13411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6868036" y="5362628"/>
            <a:ext cx="11734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396982"/>
              </p:ext>
            </p:extLst>
          </p:nvPr>
        </p:nvGraphicFramePr>
        <p:xfrm>
          <a:off x="6542916" y="4837484"/>
          <a:ext cx="167640" cy="213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" name="Equation" r:id="rId13" imgW="139700" imgH="177800" progId="Equation.3">
                  <p:embed/>
                </p:oleObj>
              </mc:Choice>
              <mc:Fallback>
                <p:oleObj name="Equation" r:id="rId13" imgW="1397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42916" y="4837484"/>
                        <a:ext cx="167640" cy="213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/>
          <p:nvPr/>
        </p:nvCxnSpPr>
        <p:spPr bwMode="auto">
          <a:xfrm flipH="1">
            <a:off x="6992496" y="4849548"/>
            <a:ext cx="396240" cy="11887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09711"/>
              </p:ext>
            </p:extLst>
          </p:nvPr>
        </p:nvGraphicFramePr>
        <p:xfrm>
          <a:off x="7070602" y="5746804"/>
          <a:ext cx="213360" cy="289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" name="Equation" r:id="rId15" imgW="177800" imgH="241300" progId="Equation.3">
                  <p:embed/>
                </p:oleObj>
              </mc:Choice>
              <mc:Fallback>
                <p:oleObj name="Equation" r:id="rId15" imgW="177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070602" y="5746804"/>
                        <a:ext cx="213360" cy="289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Connector 38"/>
          <p:cNvCxnSpPr/>
          <p:nvPr/>
        </p:nvCxnSpPr>
        <p:spPr bwMode="auto">
          <a:xfrm>
            <a:off x="6616576" y="5150222"/>
            <a:ext cx="469900" cy="0"/>
          </a:xfrm>
          <a:prstGeom prst="line">
            <a:avLst/>
          </a:prstGeom>
          <a:solidFill>
            <a:schemeClr val="accent1"/>
          </a:solidFill>
          <a:ln w="60325" cap="flat" cmpd="sng" algn="ctr">
            <a:solidFill>
              <a:srgbClr val="000090"/>
            </a:solidFill>
            <a:prstDash val="solid"/>
            <a:round/>
            <a:headEnd type="none" w="sm" len="sm"/>
            <a:tailEnd type="none"/>
          </a:ln>
          <a:effectLst/>
        </p:spPr>
      </p:cxnSp>
      <p:sp>
        <p:nvSpPr>
          <p:cNvPr id="40" name="Trapezoid 39"/>
          <p:cNvSpPr/>
          <p:nvPr/>
        </p:nvSpPr>
        <p:spPr bwMode="auto">
          <a:xfrm rot="5400000">
            <a:off x="5964112" y="4589834"/>
            <a:ext cx="180975" cy="1123949"/>
          </a:xfrm>
          <a:prstGeom prst="trapezoid">
            <a:avLst>
              <a:gd name="adj" fmla="val 34615"/>
            </a:avLst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-65" charset="0"/>
            </a:endParaRPr>
          </a:p>
        </p:txBody>
      </p:sp>
      <p:sp>
        <p:nvSpPr>
          <p:cNvPr id="41" name="Trapezoid 40"/>
          <p:cNvSpPr/>
          <p:nvPr/>
        </p:nvSpPr>
        <p:spPr bwMode="auto">
          <a:xfrm rot="16200000">
            <a:off x="7561137" y="4589834"/>
            <a:ext cx="180975" cy="1123949"/>
          </a:xfrm>
          <a:prstGeom prst="trapezoid">
            <a:avLst>
              <a:gd name="adj" fmla="val 34615"/>
            </a:avLst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-65" charset="0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8044056" y="5017188"/>
            <a:ext cx="0" cy="4320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5652120" y="5489550"/>
            <a:ext cx="13132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dirty="0" smtClean="0">
                <a:solidFill>
                  <a:srgbClr val="000090"/>
                </a:solidFill>
              </a:rPr>
              <a:t>Collider </a:t>
            </a:r>
            <a:br>
              <a:rPr lang="en-US" sz="1600" dirty="0" smtClean="0">
                <a:solidFill>
                  <a:srgbClr val="000090"/>
                </a:solidFill>
              </a:rPr>
            </a:br>
            <a:r>
              <a:rPr lang="en-US" sz="1600" dirty="0" smtClean="0">
                <a:solidFill>
                  <a:srgbClr val="000090"/>
                </a:solidFill>
              </a:rPr>
              <a:t>ring</a:t>
            </a:r>
            <a:endParaRPr lang="en-US" sz="1600" dirty="0">
              <a:solidFill>
                <a:srgbClr val="000090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 flipV="1">
            <a:off x="6330826" y="5194672"/>
            <a:ext cx="374650" cy="3238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90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5841750" y="4344996"/>
            <a:ext cx="1377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CCCC08"/>
                </a:solidFill>
              </a:rPr>
              <a:t>Radiation cone</a:t>
            </a:r>
            <a:endParaRPr lang="en-US" sz="1600" dirty="0">
              <a:solidFill>
                <a:srgbClr val="CCCC08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7061076" y="4629522"/>
            <a:ext cx="450850" cy="4635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CCC08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cxnSp>
        <p:nvCxnSpPr>
          <p:cNvPr id="47" name="Straight Arrow Connector 46"/>
          <p:cNvCxnSpPr>
            <a:endCxn id="40" idx="1"/>
          </p:cNvCxnSpPr>
          <p:nvPr/>
        </p:nvCxnSpPr>
        <p:spPr bwMode="auto">
          <a:xfrm flipH="1">
            <a:off x="6054599" y="4625454"/>
            <a:ext cx="535411" cy="46718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CCC08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581474"/>
              </p:ext>
            </p:extLst>
          </p:nvPr>
        </p:nvGraphicFramePr>
        <p:xfrm>
          <a:off x="7221414" y="5399460"/>
          <a:ext cx="9271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" name="Equation" r:id="rId17" imgW="774700" imgH="292100" progId="Equation.3">
                  <p:embed/>
                </p:oleObj>
              </mc:Choice>
              <mc:Fallback>
                <p:oleObj name="Equation" r:id="rId17" imgW="7747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221414" y="5399460"/>
                        <a:ext cx="927100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Arc 48"/>
          <p:cNvSpPr>
            <a:spLocks noChangeAspect="1"/>
          </p:cNvSpPr>
          <p:nvPr/>
        </p:nvSpPr>
        <p:spPr bwMode="auto">
          <a:xfrm>
            <a:off x="4888552" y="4742800"/>
            <a:ext cx="3931920" cy="3931920"/>
          </a:xfrm>
          <a:prstGeom prst="arc">
            <a:avLst>
              <a:gd name="adj1" fmla="val 13330147"/>
              <a:gd name="adj2" fmla="val 19212406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 bwMode="auto">
          <a:xfrm flipV="1">
            <a:off x="6804536" y="4742868"/>
            <a:ext cx="0" cy="4114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0094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327826" y="3581400"/>
            <a:ext cx="4511374" cy="295751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Geoprofiler Application </a:t>
            </a:r>
            <a:r>
              <a:rPr lang="en-US" sz="1800" dirty="0"/>
              <a:t>– currently focused on geological </a:t>
            </a:r>
            <a:r>
              <a:rPr lang="en-US" sz="1800" dirty="0" smtClean="0"/>
              <a:t>analysis</a:t>
            </a:r>
            <a:endParaRPr lang="en-US" sz="1800" dirty="0"/>
          </a:p>
          <a:p>
            <a:r>
              <a:rPr lang="en-US" sz="1600" dirty="0" smtClean="0"/>
              <a:t>Edit </a:t>
            </a:r>
            <a:r>
              <a:rPr lang="en-US" sz="1600" dirty="0"/>
              <a:t>and reposition the </a:t>
            </a:r>
            <a:r>
              <a:rPr lang="en-US" sz="1600" dirty="0" smtClean="0"/>
              <a:t>ring</a:t>
            </a:r>
          </a:p>
          <a:p>
            <a:r>
              <a:rPr lang="en-US" sz="1600" dirty="0" smtClean="0"/>
              <a:t>Detailed knowledge of shape of earth surface</a:t>
            </a:r>
            <a:endParaRPr lang="en-US" sz="1600" dirty="0"/>
          </a:p>
          <a:p>
            <a:r>
              <a:rPr lang="en-US" sz="1600" dirty="0" smtClean="0"/>
              <a:t>Recalculation </a:t>
            </a:r>
            <a:r>
              <a:rPr lang="en-US" sz="1600" dirty="0"/>
              <a:t>of the geology along the </a:t>
            </a:r>
            <a:r>
              <a:rPr lang="en-US" sz="1600" dirty="0" smtClean="0"/>
              <a:t>tunnel</a:t>
            </a:r>
          </a:p>
          <a:p>
            <a:r>
              <a:rPr lang="en-US" sz="1600" dirty="0" smtClean="0"/>
              <a:t>Positions where tangential to ring reaches earth surface</a:t>
            </a:r>
          </a:p>
          <a:p>
            <a:r>
              <a:rPr lang="en-US" sz="1600" dirty="0" smtClean="0"/>
              <a:t>Information </a:t>
            </a:r>
            <a:r>
              <a:rPr lang="en-US" sz="1600" dirty="0"/>
              <a:t>about impacted areas (rights, urbanization …)</a:t>
            </a:r>
            <a:endParaRPr lang="en-US" sz="1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211667"/>
            <a:ext cx="6781800" cy="969433"/>
          </a:xfrm>
        </p:spPr>
        <p:txBody>
          <a:bodyPr/>
          <a:lstStyle/>
          <a:p>
            <a:r>
              <a:rPr lang="en-US" dirty="0"/>
              <a:t>Neutrino Radiation Issue</a:t>
            </a:r>
            <a:br>
              <a:rPr lang="en-US" dirty="0"/>
            </a:br>
            <a:r>
              <a:rPr lang="en-US" sz="2000" dirty="0" smtClean="0"/>
              <a:t>Geoprofiler tool for suitable collider positioning</a:t>
            </a:r>
            <a:endParaRPr lang="en-US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xmlns="" id="{9E802BAA-2153-4DAB-B9BC-12FCD5377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540" y="1537742"/>
            <a:ext cx="7013402" cy="1971410"/>
          </a:xfrm>
          <a:prstGeom prst="rect">
            <a:avLst/>
          </a:prstGeom>
        </p:spPr>
      </p:pic>
      <p:pic>
        <p:nvPicPr>
          <p:cNvPr id="6" name="Picture 5" descr="Graphical user interface, diagram&#10;&#10;Description automatically generated">
            <a:extLst>
              <a:ext uri="{FF2B5EF4-FFF2-40B4-BE49-F238E27FC236}">
                <a16:creationId xmlns:a16="http://schemas.microsoft.com/office/drawing/2014/main" xmlns="" id="{120C531E-5033-4B5B-A238-05E9AA710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92" y="2503892"/>
            <a:ext cx="3958334" cy="2945662"/>
          </a:xfrm>
          <a:prstGeom prst="rect">
            <a:avLst/>
          </a:prstGeom>
        </p:spPr>
      </p:pic>
      <p:sp>
        <p:nvSpPr>
          <p:cNvPr id="7" name="Arrow: Right 13">
            <a:extLst>
              <a:ext uri="{FF2B5EF4-FFF2-40B4-BE49-F238E27FC236}">
                <a16:creationId xmlns:a16="http://schemas.microsoft.com/office/drawing/2014/main" xmlns="" id="{15E6C135-AE16-4608-84FF-382BE545572E}"/>
              </a:ext>
            </a:extLst>
          </p:cNvPr>
          <p:cNvSpPr/>
          <p:nvPr/>
        </p:nvSpPr>
        <p:spPr>
          <a:xfrm rot="5400000">
            <a:off x="1998286" y="2355833"/>
            <a:ext cx="700744" cy="432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7218C3-70C3-482E-AE56-20F5DA5D1EB7}"/>
              </a:ext>
            </a:extLst>
          </p:cNvPr>
          <p:cNvSpPr txBox="1"/>
          <p:nvPr/>
        </p:nvSpPr>
        <p:spPr bwMode="auto">
          <a:xfrm>
            <a:off x="423032" y="5354167"/>
            <a:ext cx="2484276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900" b="1" dirty="0">
                <a:solidFill>
                  <a:srgbClr val="C00000"/>
                </a:solidFill>
              </a:rPr>
              <a:t>* Prototype, for illustrative purposes only!</a:t>
            </a:r>
            <a:endParaRPr lang="en-GB" sz="900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FBAE7CB-442A-4502-AEE0-64E7CD09A966}"/>
              </a:ext>
            </a:extLst>
          </p:cNvPr>
          <p:cNvSpPr txBox="1"/>
          <p:nvPr/>
        </p:nvSpPr>
        <p:spPr bwMode="auto">
          <a:xfrm>
            <a:off x="5877638" y="1565938"/>
            <a:ext cx="3125304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900" b="1" dirty="0">
                <a:solidFill>
                  <a:srgbClr val="C00000"/>
                </a:solidFill>
              </a:rPr>
              <a:t>* </a:t>
            </a:r>
            <a:r>
              <a:rPr lang="en-US" sz="800" b="1" dirty="0">
                <a:solidFill>
                  <a:srgbClr val="C00000"/>
                </a:solidFill>
              </a:rPr>
              <a:t>Unrealistic</a:t>
            </a:r>
            <a:r>
              <a:rPr lang="en-US" sz="900" b="1" dirty="0">
                <a:solidFill>
                  <a:srgbClr val="C00000"/>
                </a:solidFill>
              </a:rPr>
              <a:t> positioning, for illustrative purposes only!</a:t>
            </a:r>
            <a:endParaRPr lang="en-GB" sz="9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73522" y="6277305"/>
            <a:ext cx="151199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660066"/>
                </a:solidFill>
              </a:rPr>
              <a:t>From </a:t>
            </a:r>
          </a:p>
          <a:p>
            <a:pPr algn="ctr"/>
            <a:r>
              <a:rPr lang="en-US" sz="1400" dirty="0">
                <a:solidFill>
                  <a:srgbClr val="660066"/>
                </a:solidFill>
              </a:rPr>
              <a:t>G</a:t>
            </a:r>
            <a:r>
              <a:rPr lang="en-US" sz="1400" dirty="0" smtClean="0">
                <a:solidFill>
                  <a:srgbClr val="660066"/>
                </a:solidFill>
              </a:rPr>
              <a:t>. Lacerda et al.</a:t>
            </a:r>
            <a:endParaRPr lang="en-US" sz="1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1206500" y="1803400"/>
            <a:ext cx="6934200" cy="3902076"/>
          </a:xfrm>
        </p:spPr>
        <p:txBody>
          <a:bodyPr/>
          <a:lstStyle/>
          <a:p>
            <a:r>
              <a:rPr lang="en-US" sz="2400" dirty="0" smtClean="0"/>
              <a:t>Introduction</a:t>
            </a:r>
          </a:p>
          <a:p>
            <a:r>
              <a:rPr lang="en-US" sz="2400" dirty="0" smtClean="0"/>
              <a:t>Design baseline overview</a:t>
            </a:r>
          </a:p>
          <a:p>
            <a:r>
              <a:rPr lang="en-US" sz="2400" dirty="0" smtClean="0"/>
              <a:t>Muon production and capture</a:t>
            </a:r>
          </a:p>
          <a:p>
            <a:r>
              <a:rPr lang="en-US" sz="2400" dirty="0" smtClean="0"/>
              <a:t>Muon cooling</a:t>
            </a:r>
          </a:p>
          <a:p>
            <a:r>
              <a:rPr lang="en-US" sz="2400" dirty="0" smtClean="0"/>
              <a:t>Acceleration</a:t>
            </a:r>
          </a:p>
          <a:p>
            <a:r>
              <a:rPr lang="en-US" sz="2400" dirty="0" smtClean="0"/>
              <a:t>Muon collider ring</a:t>
            </a:r>
          </a:p>
          <a:p>
            <a:r>
              <a:rPr lang="en-US" sz="2400" dirty="0" smtClean="0"/>
              <a:t>Neutrino radiation issue</a:t>
            </a:r>
          </a:p>
          <a:p>
            <a:r>
              <a:rPr lang="en-US" sz="2400" dirty="0" smtClean="0"/>
              <a:t>Summary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6500" y="237067"/>
            <a:ext cx="6781800" cy="1143000"/>
          </a:xfrm>
        </p:spPr>
        <p:txBody>
          <a:bodyPr/>
          <a:lstStyle/>
          <a:p>
            <a:r>
              <a:rPr lang="en-US" sz="3600" dirty="0" smtClean="0"/>
              <a:t>Content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6520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152400" y="1066801"/>
            <a:ext cx="8597900" cy="5522914"/>
          </a:xfrm>
        </p:spPr>
        <p:txBody>
          <a:bodyPr/>
          <a:lstStyle/>
          <a:p>
            <a:r>
              <a:rPr lang="en-US" dirty="0" smtClean="0"/>
              <a:t>Muon Collider </a:t>
            </a:r>
            <a:r>
              <a:rPr lang="en-US" dirty="0" smtClean="0"/>
              <a:t>an</a:t>
            </a:r>
            <a:r>
              <a:rPr lang="en-US" dirty="0" smtClean="0"/>
              <a:t> attractive option for a future </a:t>
            </a:r>
            <a:r>
              <a:rPr lang="en-US" dirty="0" smtClean="0"/>
              <a:t>high energy </a:t>
            </a:r>
            <a:r>
              <a:rPr lang="en-US" dirty="0" smtClean="0"/>
              <a:t>project</a:t>
            </a:r>
            <a:endParaRPr lang="en-US" dirty="0" smtClean="0"/>
          </a:p>
          <a:p>
            <a:pPr lvl="1"/>
            <a:r>
              <a:rPr lang="en-US" dirty="0"/>
              <a:t>Circular lepton collider not limited by synchrotron </a:t>
            </a:r>
            <a:r>
              <a:rPr lang="en-US" dirty="0" smtClean="0"/>
              <a:t>radiation</a:t>
            </a:r>
          </a:p>
          <a:p>
            <a:pPr lvl="1"/>
            <a:r>
              <a:rPr lang="en-US" dirty="0" smtClean="0"/>
              <a:t>Challenges </a:t>
            </a:r>
            <a:r>
              <a:rPr lang="en-US" dirty="0" smtClean="0"/>
              <a:t>mainly related to effort to generate muon beams and short life-</a:t>
            </a:r>
            <a:r>
              <a:rPr lang="en-US" dirty="0" smtClean="0"/>
              <a:t>time</a:t>
            </a:r>
          </a:p>
          <a:p>
            <a:pPr lvl="2"/>
            <a:r>
              <a:rPr lang="en-US" dirty="0" smtClean="0"/>
              <a:t>Proton drive beam, muon cooling and acceleration, radiation, collider ring design,</a:t>
            </a:r>
            <a:br>
              <a:rPr lang="en-US" dirty="0" smtClean="0"/>
            </a:br>
            <a:r>
              <a:rPr lang="en-US" dirty="0" smtClean="0"/>
              <a:t>high field magnets, RF system in high magnetic fields ..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as mature as other projects as CLIC, ILC, </a:t>
            </a:r>
            <a:r>
              <a:rPr lang="en-US" dirty="0" smtClean="0"/>
              <a:t>FCC</a:t>
            </a:r>
            <a:endParaRPr lang="en-US" sz="1600" dirty="0" smtClean="0"/>
          </a:p>
          <a:p>
            <a:pPr lvl="2"/>
            <a:r>
              <a:rPr lang="en-US" dirty="0" smtClean="0"/>
              <a:t>Still feasibility to be shown and many R&amp;D topics to be addressed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IMCC </a:t>
            </a:r>
            <a:r>
              <a:rPr lang="en-US" dirty="0" smtClean="0"/>
              <a:t>aiming at a conceptual design </a:t>
            </a:r>
            <a:r>
              <a:rPr lang="en-US" dirty="0" smtClean="0"/>
              <a:t>of </a:t>
            </a:r>
            <a:r>
              <a:rPr lang="en-US" dirty="0" smtClean="0"/>
              <a:t>10+ </a:t>
            </a:r>
            <a:r>
              <a:rPr lang="en-US" dirty="0" err="1" smtClean="0"/>
              <a:t>TeV</a:t>
            </a:r>
            <a:r>
              <a:rPr lang="en-US" dirty="0" smtClean="0"/>
              <a:t> com. muon collider</a:t>
            </a:r>
          </a:p>
          <a:p>
            <a:pPr lvl="1"/>
            <a:r>
              <a:rPr lang="en-US" dirty="0" smtClean="0"/>
              <a:t>Based on </a:t>
            </a:r>
            <a:r>
              <a:rPr lang="en-US" dirty="0" smtClean="0"/>
              <a:t>many </a:t>
            </a:r>
            <a:r>
              <a:rPr lang="en-US" dirty="0" smtClean="0"/>
              <a:t>studies made over </a:t>
            </a:r>
            <a:r>
              <a:rPr lang="en-US" dirty="0" smtClean="0"/>
              <a:t>several </a:t>
            </a:r>
            <a:r>
              <a:rPr lang="en-US" dirty="0" smtClean="0"/>
              <a:t>decades and, in particular, </a:t>
            </a:r>
            <a:r>
              <a:rPr lang="en-US" dirty="0" smtClean="0"/>
              <a:t>MAP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FFAs interesting options at various stages of complex</a:t>
            </a:r>
          </a:p>
          <a:p>
            <a:pPr lvl="1"/>
            <a:r>
              <a:rPr lang="en-US" dirty="0" smtClean="0"/>
              <a:t>Drive proton beam generation</a:t>
            </a:r>
          </a:p>
          <a:p>
            <a:pPr lvl="1"/>
            <a:r>
              <a:rPr lang="en-US" dirty="0" smtClean="0"/>
              <a:t>Fast acceleration of muons</a:t>
            </a:r>
          </a:p>
          <a:p>
            <a:pPr lvl="2"/>
            <a:r>
              <a:rPr lang="en-US" dirty="0" smtClean="0"/>
              <a:t>No issues with eddy currents and power </a:t>
            </a:r>
            <a:br>
              <a:rPr lang="en-US" dirty="0" smtClean="0"/>
            </a:br>
            <a:r>
              <a:rPr lang="en-US" dirty="0" smtClean="0"/>
              <a:t>needed for magnet cycling</a:t>
            </a:r>
          </a:p>
          <a:p>
            <a:pPr lvl="2"/>
            <a:r>
              <a:rPr lang="en-US" dirty="0" smtClean="0"/>
              <a:t>Larger apertures needed</a:t>
            </a:r>
          </a:p>
          <a:p>
            <a:pPr lvl="1"/>
            <a:r>
              <a:rPr lang="en-US" dirty="0" smtClean="0"/>
              <a:t>Proposals for collider ring based on FFAs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275167"/>
            <a:ext cx="6781800" cy="740833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Summary</a:t>
            </a:r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 rot="21347973">
            <a:off x="5058553" y="5140695"/>
            <a:ext cx="3949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</a:t>
            </a:r>
            <a:r>
              <a:rPr lang="en-US" sz="1600" dirty="0" smtClean="0">
                <a:solidFill>
                  <a:srgbClr val="660066"/>
                </a:solidFill>
              </a:rPr>
              <a:t>The talk used materiel from several sources and, in particular, MAP</a:t>
            </a:r>
          </a:p>
          <a:p>
            <a:r>
              <a:rPr lang="en-US" sz="1600" dirty="0" smtClean="0">
                <a:solidFill>
                  <a:srgbClr val="660066"/>
                </a:solidFill>
              </a:rPr>
              <a:t>  Special thanks to D. Schulte and E. </a:t>
            </a:r>
            <a:r>
              <a:rPr lang="en-US" sz="1600" dirty="0" err="1" smtClean="0">
                <a:solidFill>
                  <a:srgbClr val="660066"/>
                </a:solidFill>
              </a:rPr>
              <a:t>Fol</a:t>
            </a:r>
            <a:r>
              <a:rPr lang="en-US" sz="1600" dirty="0" smtClean="0">
                <a:solidFill>
                  <a:srgbClr val="660066"/>
                </a:solidFill>
              </a:rPr>
              <a:t> for helping with the preparation of the talk   </a:t>
            </a:r>
            <a:endParaRPr lang="en-US" sz="16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49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42900" y="1028700"/>
            <a:ext cx="8509000" cy="5537199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High energy lepton colliders precision 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and discovery machines</a:t>
            </a:r>
          </a:p>
          <a:p>
            <a:pPr lvl="1"/>
            <a:r>
              <a:rPr lang="en-US" sz="1800" dirty="0" smtClean="0">
                <a:latin typeface="+mj-lt"/>
              </a:rPr>
              <a:t>Given physics reach with </a:t>
            </a:r>
            <a:r>
              <a:rPr lang="en-US" dirty="0" smtClean="0">
                <a:latin typeface="+mj-lt"/>
              </a:rPr>
              <a:t>at lower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energies than for proton colliders</a:t>
            </a:r>
            <a:br>
              <a:rPr lang="en-US" dirty="0" smtClean="0">
                <a:latin typeface="+mj-lt"/>
              </a:rPr>
            </a:br>
            <a:endParaRPr lang="en-US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Electron-positron </a:t>
            </a:r>
            <a:r>
              <a:rPr lang="en-US" sz="2000" dirty="0" smtClean="0">
                <a:latin typeface="+mj-lt"/>
              </a:rPr>
              <a:t>collider energy 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limited by </a:t>
            </a:r>
            <a:r>
              <a:rPr lang="en-US" sz="2000" dirty="0" smtClean="0">
                <a:latin typeface="+mj-lt"/>
              </a:rPr>
              <a:t>particle mass</a:t>
            </a:r>
          </a:p>
          <a:p>
            <a:pPr lvl="1"/>
            <a:r>
              <a:rPr lang="en-US" sz="1800" dirty="0" smtClean="0">
                <a:latin typeface="+mj-lt"/>
              </a:rPr>
              <a:t>Energy loss from synchrotron </a:t>
            </a:r>
            <a:r>
              <a:rPr lang="en-US" sz="1800" dirty="0" smtClean="0">
                <a:latin typeface="+mj-lt"/>
              </a:rPr>
              <a:t>radiation</a:t>
            </a:r>
            <a:br>
              <a:rPr lang="en-US" sz="1800" dirty="0" smtClean="0">
                <a:latin typeface="+mj-lt"/>
              </a:rPr>
            </a:br>
            <a:r>
              <a:rPr lang="en-US" sz="1800" dirty="0" smtClean="0">
                <a:latin typeface="+mj-lt"/>
              </a:rPr>
              <a:t>for </a:t>
            </a:r>
            <a:r>
              <a:rPr lang="en-US" sz="1800" dirty="0" smtClean="0">
                <a:latin typeface="+mj-lt"/>
              </a:rPr>
              <a:t>circular colliders</a:t>
            </a:r>
          </a:p>
          <a:p>
            <a:pPr lvl="1"/>
            <a:r>
              <a:rPr lang="en-US" dirty="0" smtClean="0">
                <a:latin typeface="+mj-lt"/>
              </a:rPr>
              <a:t>Length for linear colliders</a:t>
            </a:r>
            <a:r>
              <a:rPr lang="en-US" sz="1800" dirty="0" smtClean="0">
                <a:latin typeface="+mj-lt"/>
              </a:rPr>
              <a:t/>
            </a:r>
            <a:br>
              <a:rPr lang="en-US" sz="1800" dirty="0" smtClean="0">
                <a:latin typeface="+mj-lt"/>
              </a:rPr>
            </a:br>
            <a:endParaRPr lang="en-US" sz="12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Collide muons </a:t>
            </a:r>
            <a:r>
              <a:rPr lang="mr-IN" dirty="0" smtClean="0">
                <a:latin typeface="+mj-lt"/>
              </a:rPr>
              <a:t>–</a:t>
            </a:r>
            <a:r>
              <a:rPr lang="en-US" dirty="0" smtClean="0">
                <a:latin typeface="+mj-lt"/>
              </a:rPr>
              <a:t> leptons with mass ~105 MeV</a:t>
            </a:r>
          </a:p>
          <a:p>
            <a:pPr lvl="2"/>
            <a:r>
              <a:rPr lang="en-US" dirty="0" smtClean="0">
                <a:latin typeface="+mj-lt"/>
              </a:rPr>
              <a:t>Feasible lepton circular collider</a:t>
            </a:r>
          </a:p>
          <a:p>
            <a:pPr lvl="2"/>
            <a:r>
              <a:rPr lang="en-US" dirty="0" smtClean="0">
                <a:latin typeface="+mj-lt"/>
              </a:rPr>
              <a:t>Same (higher) physics reach at lower beam energy than hadron collider</a:t>
            </a:r>
          </a:p>
          <a:p>
            <a:pPr lvl="1"/>
            <a:r>
              <a:rPr lang="en-US" sz="1800" dirty="0" smtClean="0">
                <a:latin typeface="+mj-lt"/>
              </a:rPr>
              <a:t>Drawbacks and limitations</a:t>
            </a:r>
          </a:p>
          <a:p>
            <a:pPr lvl="2"/>
            <a:r>
              <a:rPr lang="en-US" sz="1600" dirty="0" smtClean="0">
                <a:latin typeface="+mj-lt"/>
              </a:rPr>
              <a:t>Effort </a:t>
            </a:r>
            <a:r>
              <a:rPr lang="en-US" dirty="0" smtClean="0">
                <a:latin typeface="+mj-lt"/>
              </a:rPr>
              <a:t>to generate useful muon beams, still resulting in large emittance</a:t>
            </a:r>
          </a:p>
          <a:p>
            <a:pPr lvl="2"/>
            <a:r>
              <a:rPr lang="en-US" sz="1600" dirty="0" smtClean="0">
                <a:latin typeface="+mj-lt"/>
              </a:rPr>
              <a:t>Low life-time of ~2.2 us in muon rest frame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=&gt; Fast (ionization) cooling and acceleration (e.g., by pulsed synchrotrons</a:t>
            </a:r>
            <a:r>
              <a:rPr lang="en-US" sz="1600" dirty="0" smtClean="0">
                <a:latin typeface="+mj-lt"/>
              </a:rPr>
              <a:t>)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=&gt; Still majority of muons decay before collisions</a:t>
            </a:r>
            <a:endParaRPr lang="en-US" sz="1600" dirty="0" smtClean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275167"/>
            <a:ext cx="6781800" cy="715433"/>
          </a:xfrm>
        </p:spPr>
        <p:txBody>
          <a:bodyPr/>
          <a:lstStyle/>
          <a:p>
            <a:r>
              <a:rPr lang="en-US" sz="3600" dirty="0" smtClean="0">
                <a:latin typeface="+mj-lt"/>
              </a:rPr>
              <a:t>Introduction</a:t>
            </a:r>
            <a:endParaRPr lang="en-US" sz="3600" dirty="0">
              <a:latin typeface="+mj-lt"/>
            </a:endParaRPr>
          </a:p>
        </p:txBody>
      </p:sp>
      <p:pic>
        <p:nvPicPr>
          <p:cNvPr id="6" name="Screenshot 2022-05-01 at 15.21.53.png" descr="Screenshot 2022-05-01 at 15.21.53.png"/>
          <p:cNvPicPr>
            <a:picLocks noChangeAspect="1"/>
          </p:cNvPicPr>
          <p:nvPr/>
        </p:nvPicPr>
        <p:blipFill>
          <a:blip r:embed="rId2">
            <a:extLst/>
          </a:blip>
          <a:srcRect l="729"/>
          <a:stretch>
            <a:fillRect/>
          </a:stretch>
        </p:blipFill>
        <p:spPr>
          <a:xfrm>
            <a:off x="4991100" y="1066799"/>
            <a:ext cx="3896771" cy="256441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549900" y="3555018"/>
            <a:ext cx="31502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Proton and muon collider energy </a:t>
            </a:r>
            <a:br>
              <a:rPr lang="en-US" sz="1600" dirty="0" smtClean="0"/>
            </a:br>
            <a:r>
              <a:rPr lang="en-US" sz="1600" dirty="0" smtClean="0"/>
              <a:t>for about equal cross section</a:t>
            </a:r>
          </a:p>
        </p:txBody>
      </p:sp>
    </p:spTree>
    <p:extLst>
      <p:ext uri="{BB962C8B-B14F-4D97-AF65-F5344CB8AC3E}">
        <p14:creationId xmlns:p14="http://schemas.microsoft.com/office/powerpoint/2010/main" val="1884967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275167"/>
            <a:ext cx="6781800" cy="918634"/>
          </a:xfrm>
        </p:spPr>
        <p:txBody>
          <a:bodyPr/>
          <a:lstStyle/>
          <a:p>
            <a:r>
              <a:rPr lang="en-US" sz="3600" dirty="0" smtClean="0">
                <a:latin typeface="+mj-lt"/>
              </a:rPr>
              <a:t>Introduction</a:t>
            </a:r>
            <a:endParaRPr lang="en-US" sz="3600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4294967295"/>
          </p:nvPr>
        </p:nvSpPr>
        <p:spPr>
          <a:xfrm>
            <a:off x="4965700" y="4991100"/>
            <a:ext cx="3860800" cy="1765300"/>
          </a:xfrm>
          <a:prstGeom prst="rect">
            <a:avLst/>
          </a:prstGeom>
        </p:spPr>
        <p:txBody>
          <a:bodyPr/>
          <a:lstStyle/>
          <a:p>
            <a:pPr marL="198000" indent="-198000"/>
            <a:r>
              <a:rPr lang="en-US" sz="1600" dirty="0" smtClean="0">
                <a:latin typeface="+mn-lt"/>
              </a:rPr>
              <a:t>Facility footprints for different high energy physics </a:t>
            </a:r>
            <a:r>
              <a:rPr lang="en-US" sz="1600" dirty="0" smtClean="0">
                <a:latin typeface="+mn-lt"/>
              </a:rPr>
              <a:t>projects</a:t>
            </a:r>
            <a:endParaRPr lang="en-US" sz="1600" dirty="0" smtClean="0">
              <a:latin typeface="+mn-lt"/>
            </a:endParaRPr>
          </a:p>
          <a:p>
            <a:pPr marL="432000" lvl="1" indent="-198000">
              <a:buSzPct val="60000"/>
              <a:buFont typeface="Wingdings" charset="2"/>
              <a:buChar char=""/>
            </a:pPr>
            <a:r>
              <a:rPr lang="en-US" sz="1600" dirty="0">
                <a:latin typeface="+mn-lt"/>
              </a:rPr>
              <a:t>10 </a:t>
            </a:r>
            <a:r>
              <a:rPr lang="en-US" sz="1600" dirty="0" err="1">
                <a:latin typeface="+mn-lt"/>
              </a:rPr>
              <a:t>TeV</a:t>
            </a:r>
            <a:r>
              <a:rPr lang="en-US" sz="1600" dirty="0">
                <a:latin typeface="+mn-lt"/>
              </a:rPr>
              <a:t> muon </a:t>
            </a:r>
            <a:r>
              <a:rPr lang="en-US" sz="1600" dirty="0" smtClean="0">
                <a:latin typeface="+mn-lt"/>
              </a:rPr>
              <a:t>collider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f</a:t>
            </a:r>
            <a:r>
              <a:rPr lang="en-US" sz="1600" dirty="0" smtClean="0">
                <a:latin typeface="+mn-lt"/>
              </a:rPr>
              <a:t>ootprint </a:t>
            </a:r>
            <a:r>
              <a:rPr lang="en-US" sz="1600" dirty="0" smtClean="0">
                <a:latin typeface="+mn-lt"/>
              </a:rPr>
              <a:t>comparable to 3 </a:t>
            </a:r>
            <a:r>
              <a:rPr lang="en-US" sz="1600" dirty="0" err="1" smtClean="0">
                <a:latin typeface="+mn-lt"/>
              </a:rPr>
              <a:t>TeV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CLIC </a:t>
            </a:r>
            <a:r>
              <a:rPr lang="en-US" sz="1600" dirty="0" smtClean="0">
                <a:latin typeface="+mn-lt"/>
              </a:rPr>
              <a:t>with physics potential comparable to FCC-</a:t>
            </a:r>
            <a:r>
              <a:rPr lang="en-US" sz="1600" dirty="0" err="1" smtClean="0">
                <a:latin typeface="+mn-lt"/>
              </a:rPr>
              <a:t>pp</a:t>
            </a:r>
            <a:endParaRPr lang="en-US" sz="1600" dirty="0" smtClean="0">
              <a:latin typeface="+mn-lt"/>
            </a:endParaRPr>
          </a:p>
        </p:txBody>
      </p:sp>
      <p:pic>
        <p:nvPicPr>
          <p:cNvPr id="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2819" y="2548467"/>
            <a:ext cx="3744412" cy="2623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2" descr="Image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9482" y="2523874"/>
            <a:ext cx="3443818" cy="236780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457200" y="5181600"/>
            <a:ext cx="4419600" cy="1549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000" indent="-198000"/>
            <a:r>
              <a:rPr lang="en-US" sz="1600" dirty="0" smtClean="0">
                <a:latin typeface="+mj-lt"/>
              </a:rPr>
              <a:t>Luminosity </a:t>
            </a:r>
            <a:r>
              <a:rPr lang="en-US" sz="1600" dirty="0" smtClean="0">
                <a:latin typeface="+mj-lt"/>
              </a:rPr>
              <a:t>per beam power as function of beam </a:t>
            </a:r>
            <a:r>
              <a:rPr lang="en-US" sz="1600" dirty="0" smtClean="0">
                <a:latin typeface="+mj-lt"/>
              </a:rPr>
              <a:t>energy</a:t>
            </a:r>
          </a:p>
          <a:p>
            <a:pPr marL="432000" lvl="1" indent="-198000">
              <a:buSzPct val="60000"/>
              <a:buFont typeface="Wingdings" charset="2"/>
              <a:buChar char=""/>
            </a:pPr>
            <a:r>
              <a:rPr lang="en-US" sz="1600" dirty="0">
                <a:latin typeface="+mn-lt"/>
              </a:rPr>
              <a:t>Ratio of luminosity to beam power increases with beam </a:t>
            </a:r>
            <a:r>
              <a:rPr lang="en-US" sz="1600" dirty="0" smtClean="0">
                <a:latin typeface="+mn-lt"/>
              </a:rPr>
              <a:t>energy</a:t>
            </a:r>
            <a:endParaRPr lang="en-US" sz="1600" dirty="0">
              <a:latin typeface="+mj-lt"/>
            </a:endParaRPr>
          </a:p>
          <a:p>
            <a:pPr marL="432000" lvl="1" indent="-198000">
              <a:buSzPct val="60000"/>
              <a:buFont typeface="Wingdings" charset="2"/>
              <a:buChar char=""/>
            </a:pPr>
            <a:r>
              <a:rPr lang="en-US" sz="1600" dirty="0" smtClean="0">
                <a:latin typeface="+mj-lt"/>
              </a:rPr>
              <a:t>A</a:t>
            </a:r>
            <a:r>
              <a:rPr lang="en-US" sz="1600" dirty="0" smtClean="0">
                <a:latin typeface="+mj-lt"/>
              </a:rPr>
              <a:t>ttractive </a:t>
            </a:r>
            <a:r>
              <a:rPr lang="en-US" sz="1600" dirty="0" smtClean="0">
                <a:latin typeface="+mj-lt"/>
              </a:rPr>
              <a:t>in particular for high energies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15900" y="1092201"/>
            <a:ext cx="8674100" cy="128269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+mj-lt"/>
              </a:rPr>
              <a:t>Muon collider studies since decades</a:t>
            </a:r>
            <a:r>
              <a:rPr lang="en-US" sz="1800" dirty="0" smtClean="0">
                <a:latin typeface="+mn-lt"/>
              </a:rPr>
              <a:t> (Russia, US, later at CERN </a:t>
            </a:r>
            <a:r>
              <a:rPr lang="mr-IN" sz="1800" dirty="0" smtClean="0">
                <a:latin typeface="+mn-lt"/>
              </a:rPr>
              <a:t>…</a:t>
            </a:r>
            <a:r>
              <a:rPr lang="en-US" sz="1800" dirty="0" smtClean="0">
                <a:latin typeface="+mn-lt"/>
              </a:rPr>
              <a:t>)</a:t>
            </a:r>
          </a:p>
          <a:p>
            <a:r>
              <a:rPr lang="en-US" sz="1800" dirty="0" smtClean="0">
                <a:latin typeface="+mj-lt"/>
              </a:rPr>
              <a:t>Muon Accelerator program</a:t>
            </a:r>
            <a:r>
              <a:rPr lang="en-US" sz="1800" dirty="0" smtClean="0">
                <a:latin typeface="+mn-lt"/>
              </a:rPr>
              <a:t> initiative launched in 2011</a:t>
            </a:r>
          </a:p>
          <a:p>
            <a:r>
              <a:rPr lang="en-US" sz="1800" dirty="0" smtClean="0">
                <a:latin typeface="+mj-lt"/>
              </a:rPr>
              <a:t>International Muon Collider Collaboration IMCC working on 10+ </a:t>
            </a:r>
            <a:r>
              <a:rPr lang="en-US" sz="1800" dirty="0" err="1" smtClean="0">
                <a:latin typeface="+mj-lt"/>
              </a:rPr>
              <a:t>TeV</a:t>
            </a:r>
            <a:r>
              <a:rPr lang="en-US" sz="1800" dirty="0" smtClean="0">
                <a:latin typeface="+mj-lt"/>
              </a:rPr>
              <a:t> scheme</a:t>
            </a:r>
            <a:endParaRPr lang="en-US" sz="1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3713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275167"/>
            <a:ext cx="6781800" cy="893233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Design Baseline  Overview</a:t>
            </a:r>
            <a:endParaRPr lang="en-US" sz="3200" dirty="0">
              <a:latin typeface="+mj-lt"/>
            </a:endParaRPr>
          </a:p>
        </p:txBody>
      </p:sp>
      <p:pic>
        <p:nvPicPr>
          <p:cNvPr id="7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5731" y="2316278"/>
            <a:ext cx="6855121" cy="322092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104056" y="2959100"/>
            <a:ext cx="26363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Few MW production beam: </a:t>
            </a:r>
            <a:br>
              <a:rPr lang="en-US" sz="1600" dirty="0" smtClean="0">
                <a:solidFill>
                  <a:schemeClr val="accent6"/>
                </a:solidFill>
              </a:rPr>
            </a:br>
            <a:r>
              <a:rPr lang="en-US" sz="1600" dirty="0" smtClean="0">
                <a:solidFill>
                  <a:schemeClr val="accent6"/>
                </a:solidFill>
              </a:rPr>
              <a:t>short intense bunches </a:t>
            </a:r>
            <a:br>
              <a:rPr lang="en-US" sz="1600" dirty="0" smtClean="0">
                <a:solidFill>
                  <a:schemeClr val="accent6"/>
                </a:solidFill>
              </a:rPr>
            </a:br>
            <a:r>
              <a:rPr lang="en-US" sz="1600" dirty="0" smtClean="0">
                <a:solidFill>
                  <a:schemeClr val="accent6"/>
                </a:solidFill>
              </a:rPr>
              <a:t>on target generating </a:t>
            </a:r>
          </a:p>
          <a:p>
            <a:pPr algn="ctr"/>
            <a:r>
              <a:rPr lang="en-US" sz="1600" dirty="0" smtClean="0">
                <a:solidFill>
                  <a:schemeClr val="accent6"/>
                </a:solidFill>
                <a:latin typeface="Symbol" charset="2"/>
                <a:cs typeface="Symbol" charset="2"/>
              </a:rPr>
              <a:t>p</a:t>
            </a:r>
            <a:r>
              <a:rPr lang="en-US" sz="1600" dirty="0" smtClean="0">
                <a:solidFill>
                  <a:schemeClr val="accent6"/>
                </a:solidFill>
              </a:rPr>
              <a:t>s decaying into </a:t>
            </a:r>
            <a:r>
              <a:rPr lang="en-US" sz="1600" dirty="0" err="1" smtClean="0">
                <a:solidFill>
                  <a:schemeClr val="accent6"/>
                </a:solidFill>
                <a:latin typeface="Symbol" charset="2"/>
                <a:cs typeface="Symbol" charset="2"/>
              </a:rPr>
              <a:t>m</a:t>
            </a:r>
            <a:r>
              <a:rPr lang="en-US" sz="1600" dirty="0" err="1" smtClean="0">
                <a:solidFill>
                  <a:schemeClr val="accent6"/>
                </a:solidFill>
              </a:rPr>
              <a:t>s.</a:t>
            </a:r>
            <a:r>
              <a:rPr lang="en-US" sz="1600" dirty="0" smtClean="0">
                <a:solidFill>
                  <a:schemeClr val="accent6"/>
                </a:solidFill>
              </a:rPr>
              <a:t> </a:t>
            </a:r>
            <a:endParaRPr lang="en-US" sz="1600" dirty="0">
              <a:solidFill>
                <a:schemeClr val="accent6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485731" y="4036318"/>
            <a:ext cx="393869" cy="713482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7660" y="5638800"/>
            <a:ext cx="24199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Target and capture </a:t>
            </a:r>
            <a:br>
              <a:rPr lang="en-US" sz="1600" dirty="0" smtClean="0">
                <a:solidFill>
                  <a:schemeClr val="accent6"/>
                </a:solidFill>
              </a:rPr>
            </a:br>
            <a:r>
              <a:rPr lang="en-US" sz="1600" dirty="0" smtClean="0">
                <a:solidFill>
                  <a:schemeClr val="accent6"/>
                </a:solidFill>
              </a:rPr>
              <a:t>channel: large energy</a:t>
            </a:r>
          </a:p>
          <a:p>
            <a:pPr algn="ctr"/>
            <a:r>
              <a:rPr lang="en-US" sz="1600" dirty="0" smtClean="0">
                <a:solidFill>
                  <a:schemeClr val="accent6"/>
                </a:solidFill>
                <a:latin typeface="Symbol" charset="2"/>
                <a:cs typeface="Symbol" charset="2"/>
              </a:rPr>
              <a:t>m</a:t>
            </a:r>
            <a:r>
              <a:rPr lang="en-US" sz="1600" dirty="0" smtClean="0">
                <a:solidFill>
                  <a:schemeClr val="accent6"/>
                </a:solidFill>
              </a:rPr>
              <a:t> beam transformed </a:t>
            </a:r>
          </a:p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to sequence of bunches</a:t>
            </a:r>
            <a:endParaRPr lang="en-US" sz="1600" dirty="0">
              <a:solidFill>
                <a:schemeClr val="accent6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651000" y="5295900"/>
            <a:ext cx="775773" cy="36830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05656" y="5689600"/>
            <a:ext cx="2214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Cooling stages and</a:t>
            </a:r>
            <a:br>
              <a:rPr lang="en-US" sz="1600" dirty="0" smtClean="0">
                <a:solidFill>
                  <a:schemeClr val="accent6"/>
                </a:solidFill>
              </a:rPr>
            </a:br>
            <a:r>
              <a:rPr lang="en-US" sz="1600" dirty="0" smtClean="0">
                <a:solidFill>
                  <a:schemeClr val="accent6"/>
                </a:solidFill>
              </a:rPr>
              <a:t>merging of </a:t>
            </a:r>
            <a:r>
              <a:rPr lang="en-US" sz="1600" dirty="0" smtClean="0">
                <a:solidFill>
                  <a:schemeClr val="accent6"/>
                </a:solidFill>
                <a:latin typeface="Symbol" charset="2"/>
                <a:cs typeface="Symbol" charset="2"/>
              </a:rPr>
              <a:t>m</a:t>
            </a:r>
            <a:r>
              <a:rPr lang="en-US" sz="1600" dirty="0" smtClean="0">
                <a:solidFill>
                  <a:schemeClr val="accent6"/>
                </a:solidFill>
              </a:rPr>
              <a:t> bunches </a:t>
            </a:r>
          </a:p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into one bunch </a:t>
            </a:r>
            <a:endParaRPr lang="en-US" sz="1600" dirty="0">
              <a:solidFill>
                <a:schemeClr val="accent6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3670300" y="5219700"/>
            <a:ext cx="177800" cy="45720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536802" y="5676900"/>
            <a:ext cx="24088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Low energy acceleration</a:t>
            </a:r>
          </a:p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In recirculating </a:t>
            </a:r>
            <a:r>
              <a:rPr lang="en-US" sz="1600" dirty="0" err="1" smtClean="0">
                <a:solidFill>
                  <a:schemeClr val="accent6"/>
                </a:solidFill>
              </a:rPr>
              <a:t>Linacs</a:t>
            </a:r>
            <a:endParaRPr lang="en-US" sz="1600" dirty="0">
              <a:solidFill>
                <a:schemeClr val="accent6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4787900" y="5295900"/>
            <a:ext cx="876300" cy="38100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664200" y="1349883"/>
            <a:ext cx="2877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Acceleration in a sequence of </a:t>
            </a:r>
            <a:br>
              <a:rPr lang="en-US" sz="1600" dirty="0" smtClean="0">
                <a:solidFill>
                  <a:schemeClr val="accent6"/>
                </a:solidFill>
              </a:rPr>
            </a:br>
            <a:r>
              <a:rPr lang="en-US" sz="1600" dirty="0" smtClean="0">
                <a:solidFill>
                  <a:schemeClr val="accent6"/>
                </a:solidFill>
              </a:rPr>
              <a:t>pulsed synchrotrons </a:t>
            </a:r>
          </a:p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(last one larger than collider)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64314" y="2010858"/>
            <a:ext cx="3411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Collider: tightly packed high field </a:t>
            </a:r>
            <a:br>
              <a:rPr lang="en-US" sz="1600" dirty="0" smtClean="0">
                <a:solidFill>
                  <a:schemeClr val="accent6"/>
                </a:solidFill>
              </a:rPr>
            </a:br>
            <a:r>
              <a:rPr lang="en-US" sz="1600" dirty="0" smtClean="0">
                <a:solidFill>
                  <a:schemeClr val="accent6"/>
                </a:solidFill>
              </a:rPr>
              <a:t>magnets to minimize circumference </a:t>
            </a:r>
          </a:p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and maximize luminosity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1134631">
            <a:off x="366026" y="1116122"/>
            <a:ext cx="4381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Short </a:t>
            </a:r>
            <a:r>
              <a:rPr lang="en-US" sz="1600" dirty="0" smtClean="0">
                <a:solidFill>
                  <a:srgbClr val="FF6600"/>
                </a:solidFill>
              </a:rPr>
              <a:t>muon beam </a:t>
            </a:r>
            <a:r>
              <a:rPr lang="en-US" sz="1600" dirty="0" smtClean="0">
                <a:solidFill>
                  <a:srgbClr val="FF6600"/>
                </a:solidFill>
              </a:rPr>
              <a:t>life-time:</a:t>
            </a:r>
            <a:br>
              <a:rPr lang="en-US" sz="1600" dirty="0" smtClean="0">
                <a:solidFill>
                  <a:srgbClr val="FF6600"/>
                </a:solidFill>
              </a:rPr>
            </a:br>
            <a:r>
              <a:rPr lang="en-US" sz="1600" dirty="0" smtClean="0">
                <a:solidFill>
                  <a:srgbClr val="FF6600"/>
                </a:solidFill>
              </a:rPr>
              <a:t>=&gt; Ionization cooling, fast acceleration, </a:t>
            </a:r>
            <a:br>
              <a:rPr lang="en-US" sz="1600" dirty="0" smtClean="0">
                <a:solidFill>
                  <a:srgbClr val="FF6600"/>
                </a:solidFill>
              </a:rPr>
            </a:br>
            <a:r>
              <a:rPr lang="en-US" sz="1600" dirty="0" smtClean="0">
                <a:solidFill>
                  <a:srgbClr val="FF6600"/>
                </a:solidFill>
              </a:rPr>
              <a:t>     </a:t>
            </a:r>
            <a:r>
              <a:rPr lang="en-US" sz="1600" dirty="0" smtClean="0">
                <a:solidFill>
                  <a:srgbClr val="FF6600"/>
                </a:solidFill>
              </a:rPr>
              <a:t>high </a:t>
            </a:r>
            <a:r>
              <a:rPr lang="en-US" sz="1600" dirty="0" smtClean="0">
                <a:solidFill>
                  <a:srgbClr val="FF6600"/>
                </a:solidFill>
              </a:rPr>
              <a:t>RF gradients and high field magnets! </a:t>
            </a:r>
            <a:endParaRPr lang="en-US" sz="1600" dirty="0">
              <a:solidFill>
                <a:srgbClr val="FF66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419600" y="2841855"/>
            <a:ext cx="1117202" cy="117245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175500" y="2155480"/>
            <a:ext cx="152400" cy="43532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748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creenshot 2022-04-29 at 15.20.34.png" descr="Screenshot 2022-04-29 at 15.20.3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431" y="2046348"/>
            <a:ext cx="4699000" cy="411315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275167"/>
            <a:ext cx="6781800" cy="893233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Design Baseline  Overview</a:t>
            </a:r>
            <a:br>
              <a:rPr lang="en-US" sz="3200" dirty="0" smtClean="0">
                <a:latin typeface="+mj-lt"/>
              </a:rPr>
            </a:br>
            <a:r>
              <a:rPr lang="en-US" sz="2400" dirty="0">
                <a:latin typeface="+mj-lt"/>
              </a:rPr>
              <a:t>t</a:t>
            </a:r>
            <a:r>
              <a:rPr lang="en-US" sz="2400" dirty="0" smtClean="0">
                <a:latin typeface="+mj-lt"/>
              </a:rPr>
              <a:t>entative parameter list for IMCC study</a:t>
            </a:r>
            <a:endParaRPr lang="en-US" sz="3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1849" y="5334000"/>
            <a:ext cx="28649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Bunch length and </a:t>
            </a:r>
            <a:r>
              <a:rPr lang="en-US" sz="1600" dirty="0" smtClean="0">
                <a:solidFill>
                  <a:schemeClr val="accent6"/>
                </a:solidFill>
                <a:latin typeface="Symbol" charset="2"/>
                <a:cs typeface="Symbol" charset="2"/>
              </a:rPr>
              <a:t>b</a:t>
            </a:r>
            <a:r>
              <a:rPr lang="en-US" sz="1600" baseline="30000" dirty="0" smtClean="0">
                <a:solidFill>
                  <a:schemeClr val="accent6"/>
                </a:solidFill>
              </a:rPr>
              <a:t>*</a:t>
            </a:r>
            <a:r>
              <a:rPr lang="en-US" sz="1600" dirty="0" smtClean="0">
                <a:solidFill>
                  <a:schemeClr val="accent6"/>
                </a:solidFill>
              </a:rPr>
              <a:t> </a:t>
            </a:r>
            <a:br>
              <a:rPr lang="en-US" sz="1600" dirty="0" smtClean="0">
                <a:solidFill>
                  <a:schemeClr val="accent6"/>
                </a:solidFill>
              </a:rPr>
            </a:br>
            <a:r>
              <a:rPr lang="en-US" sz="1600" dirty="0" smtClean="0">
                <a:solidFill>
                  <a:schemeClr val="accent6"/>
                </a:solidFill>
              </a:rPr>
              <a:t>decreasing with beam energy</a:t>
            </a:r>
            <a:endParaRPr lang="en-US" sz="1600" dirty="0">
              <a:solidFill>
                <a:schemeClr val="accent6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813300" y="5092412"/>
            <a:ext cx="838200" cy="419388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851400" y="4737100"/>
            <a:ext cx="535849" cy="12700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826000" y="5397500"/>
            <a:ext cx="838200" cy="165388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69190" y="4622512"/>
            <a:ext cx="229471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Relative energy spread </a:t>
            </a:r>
          </a:p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kept constant at 10</a:t>
            </a:r>
            <a:r>
              <a:rPr lang="en-US" baseline="30000" dirty="0" smtClean="0">
                <a:solidFill>
                  <a:schemeClr val="accent6"/>
                </a:solidFill>
              </a:rPr>
              <a:t>-3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endParaRPr lang="en-US" sz="1600" dirty="0">
              <a:solidFill>
                <a:schemeClr val="accent6"/>
              </a:solidFill>
            </a:endParaRPr>
          </a:p>
        </p:txBody>
      </p:sp>
      <p:pic>
        <p:nvPicPr>
          <p:cNvPr id="29" name="Screenshot 2022-04-29 at 16.21.52.png" descr="Screenshot 2022-04-29 at 16.21.5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16500" y="1465209"/>
            <a:ext cx="4153253" cy="1352372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33" name="Straight Arrow Connector 32"/>
          <p:cNvCxnSpPr/>
          <p:nvPr/>
        </p:nvCxnSpPr>
        <p:spPr>
          <a:xfrm flipH="1">
            <a:off x="4838701" y="4108559"/>
            <a:ext cx="617789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77347" y="3841571"/>
            <a:ext cx="15418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High (average) </a:t>
            </a:r>
            <a:br>
              <a:rPr lang="en-US" sz="1600" dirty="0" smtClean="0">
                <a:solidFill>
                  <a:schemeClr val="accent6"/>
                </a:solidFill>
              </a:rPr>
            </a:br>
            <a:r>
              <a:rPr lang="en-US" sz="1600" dirty="0" smtClean="0">
                <a:solidFill>
                  <a:schemeClr val="accent6"/>
                </a:solidFill>
              </a:rPr>
              <a:t>magnetic field</a:t>
            </a:r>
            <a:endParaRPr lang="en-US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84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74619" y="3843403"/>
            <a:ext cx="4791581" cy="275107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241300" y="1092201"/>
            <a:ext cx="8737600" cy="5434014"/>
          </a:xfrm>
        </p:spPr>
        <p:txBody>
          <a:bodyPr/>
          <a:lstStyle/>
          <a:p>
            <a:r>
              <a:rPr lang="en-US" sz="1800" dirty="0" smtClean="0"/>
              <a:t>Production beam</a:t>
            </a:r>
          </a:p>
          <a:p>
            <a:pPr lvl="1"/>
            <a:r>
              <a:rPr lang="en-US" sz="1600" dirty="0" smtClean="0"/>
              <a:t>A few (1-4) MW proton beam with a few </a:t>
            </a:r>
            <a:r>
              <a:rPr lang="en-US" sz="1600" dirty="0" err="1" smtClean="0"/>
              <a:t>GeV</a:t>
            </a:r>
            <a:r>
              <a:rPr lang="en-US" sz="1600" dirty="0" smtClean="0"/>
              <a:t> beam energy</a:t>
            </a:r>
          </a:p>
          <a:p>
            <a:pPr lvl="1"/>
            <a:r>
              <a:rPr lang="en-US" sz="1600" dirty="0" smtClean="0"/>
              <a:t>Short bunch length of a few </a:t>
            </a:r>
            <a:r>
              <a:rPr lang="en-US" sz="1600" dirty="0" smtClean="0"/>
              <a:t>ns and lowish repetition rate of </a:t>
            </a:r>
            <a:r>
              <a:rPr lang="en-US" sz="1600" dirty="0" err="1" smtClean="0"/>
              <a:t>f</a:t>
            </a:r>
            <a:r>
              <a:rPr lang="en-US" sz="1600" baseline="-25000" dirty="0" err="1" smtClean="0"/>
              <a:t>r</a:t>
            </a:r>
            <a:r>
              <a:rPr lang="en-US" sz="1600" dirty="0"/>
              <a:t> </a:t>
            </a:r>
            <a:r>
              <a:rPr lang="en-US" sz="1600" dirty="0" smtClean="0"/>
              <a:t>≈ 5 Hz</a:t>
            </a:r>
            <a:endParaRPr lang="en-US" sz="1600" dirty="0" smtClean="0"/>
          </a:p>
          <a:p>
            <a:pPr lvl="1"/>
            <a:r>
              <a:rPr lang="en-US" sz="1600" dirty="0" smtClean="0"/>
              <a:t>Could be a SC </a:t>
            </a:r>
            <a:r>
              <a:rPr lang="en-US" sz="1600" dirty="0" err="1" smtClean="0"/>
              <a:t>linac</a:t>
            </a:r>
            <a:r>
              <a:rPr lang="en-US" sz="1600" dirty="0" smtClean="0"/>
              <a:t> followed by accumulator and compressor </a:t>
            </a:r>
            <a:r>
              <a:rPr lang="en-US" sz="1600" dirty="0" smtClean="0"/>
              <a:t>rings</a:t>
            </a:r>
          </a:p>
          <a:p>
            <a:pPr lvl="1"/>
            <a:r>
              <a:rPr lang="en-US" sz="1600" dirty="0" smtClean="0"/>
              <a:t>FFAs an alternative (possibly combined with compressor ring)?</a:t>
            </a:r>
            <a:br>
              <a:rPr lang="en-US" sz="1600" dirty="0" smtClean="0"/>
            </a:br>
            <a:endParaRPr lang="en-US" sz="1400" dirty="0" smtClean="0"/>
          </a:p>
          <a:p>
            <a:r>
              <a:rPr lang="en-US" sz="1800" dirty="0" smtClean="0"/>
              <a:t>Target </a:t>
            </a:r>
          </a:p>
          <a:p>
            <a:pPr lvl="1"/>
            <a:r>
              <a:rPr lang="en-US" sz="1600" dirty="0" smtClean="0"/>
              <a:t>Options: graphite, liquid metal jet (mercury tested with MERIT experiment or powder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pPr lvl="1"/>
            <a:r>
              <a:rPr lang="en-US" sz="1600" dirty="0" smtClean="0"/>
              <a:t>p + </a:t>
            </a:r>
            <a:r>
              <a:rPr lang="en-US" sz="1600" dirty="0" smtClean="0"/>
              <a:t>N -&gt; </a:t>
            </a:r>
            <a:r>
              <a:rPr lang="en-US" sz="1600" dirty="0" smtClean="0">
                <a:latin typeface="Symbol" charset="2"/>
                <a:cs typeface="Symbol" charset="2"/>
              </a:rPr>
              <a:t>p</a:t>
            </a:r>
            <a:r>
              <a:rPr lang="en-US" sz="1600" dirty="0" smtClean="0"/>
              <a:t> + X followed by decay with charged </a:t>
            </a:r>
            <a:r>
              <a:rPr lang="en-US" sz="1600" dirty="0" smtClean="0">
                <a:latin typeface="Symbol" charset="2"/>
                <a:cs typeface="Symbol" charset="2"/>
              </a:rPr>
              <a:t>p</a:t>
            </a:r>
            <a:r>
              <a:rPr lang="en-US" sz="1600" dirty="0" smtClean="0"/>
              <a:t>s decaying into </a:t>
            </a:r>
            <a:r>
              <a:rPr lang="en-US" sz="1600" dirty="0" err="1" smtClean="0">
                <a:latin typeface="Symbol" charset="2"/>
                <a:cs typeface="Symbol" charset="2"/>
              </a:rPr>
              <a:t>m</a:t>
            </a:r>
            <a:r>
              <a:rPr lang="en-US" sz="1600" dirty="0" err="1" smtClean="0"/>
              <a:t>s</a:t>
            </a:r>
            <a:endParaRPr lang="en-US" sz="1600" dirty="0" smtClean="0"/>
          </a:p>
          <a:p>
            <a:pPr lvl="1"/>
            <a:r>
              <a:rPr lang="en-US" sz="1600" dirty="0" smtClean="0"/>
              <a:t>Large </a:t>
            </a:r>
            <a:r>
              <a:rPr lang="en-US" sz="1600" dirty="0" smtClean="0"/>
              <a:t>divergence and energy </a:t>
            </a:r>
            <a:r>
              <a:rPr lang="en-US" sz="1600" dirty="0" smtClean="0"/>
              <a:t>distribution of muons</a:t>
            </a:r>
            <a:br>
              <a:rPr lang="en-US" sz="1600" dirty="0" smtClean="0"/>
            </a:br>
            <a:endParaRPr lang="en-US" sz="1400" dirty="0" smtClean="0"/>
          </a:p>
          <a:p>
            <a:r>
              <a:rPr lang="en-US" sz="1800" dirty="0" smtClean="0"/>
              <a:t>Magnetic field taper</a:t>
            </a:r>
          </a:p>
          <a:p>
            <a:pPr lvl="1"/>
            <a:r>
              <a:rPr lang="en-US" sz="1600" dirty="0" smtClean="0"/>
              <a:t>Aim: collection of muons in</a:t>
            </a:r>
            <a:br>
              <a:rPr lang="en-US" sz="1600" dirty="0" smtClean="0"/>
            </a:br>
            <a:r>
              <a:rPr lang="en-US" sz="1600" dirty="0" smtClean="0"/>
              <a:t>range 50 MeV to 400 MeV</a:t>
            </a:r>
          </a:p>
          <a:p>
            <a:pPr lvl="1"/>
            <a:r>
              <a:rPr lang="en-US" sz="1600" dirty="0" smtClean="0"/>
              <a:t>Target in high field ~20 T</a:t>
            </a:r>
            <a:br>
              <a:rPr lang="en-US" sz="1600" dirty="0" smtClean="0"/>
            </a:br>
            <a:r>
              <a:rPr lang="en-US" sz="1600" dirty="0" smtClean="0"/>
              <a:t>to minimize transverse emittance</a:t>
            </a:r>
          </a:p>
          <a:p>
            <a:pPr lvl="1"/>
            <a:r>
              <a:rPr lang="en-US" sz="1600" dirty="0" smtClean="0"/>
              <a:t>Reduction to ~2 T over ~10m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length a compromise between</a:t>
            </a:r>
            <a:br>
              <a:rPr lang="en-US" sz="1600" dirty="0" smtClean="0"/>
            </a:br>
            <a:r>
              <a:rPr lang="en-US" sz="1600" dirty="0" smtClean="0"/>
              <a:t>transverse and long. </a:t>
            </a:r>
            <a:r>
              <a:rPr lang="en-US" sz="1600" dirty="0"/>
              <a:t>b</a:t>
            </a:r>
            <a:r>
              <a:rPr lang="en-US" sz="1600" dirty="0" smtClean="0"/>
              <a:t>low-up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+mj-lt"/>
              </a:rPr>
              <a:t>Muon Production and Capture</a:t>
            </a:r>
            <a:endParaRPr lang="en-US" sz="3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3700" y="6255923"/>
            <a:ext cx="153118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60066"/>
                </a:solidFill>
              </a:rPr>
              <a:t>From MAP study</a:t>
            </a:r>
            <a:endParaRPr lang="en-US" sz="1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52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254000" y="1155701"/>
            <a:ext cx="8737600" cy="4714875"/>
          </a:xfrm>
        </p:spPr>
        <p:txBody>
          <a:bodyPr/>
          <a:lstStyle/>
          <a:p>
            <a:r>
              <a:rPr lang="en-US" sz="1800" dirty="0" smtClean="0"/>
              <a:t>Transformation of large energy spread muon beam into sequence of bunches</a:t>
            </a:r>
          </a:p>
          <a:p>
            <a:pPr lvl="1"/>
            <a:r>
              <a:rPr lang="en-US" sz="1600" dirty="0" smtClean="0"/>
              <a:t>Target and drift followed by chicane to remove most unwanted </a:t>
            </a:r>
            <a:r>
              <a:rPr lang="en-US" sz="1600" dirty="0" smtClean="0"/>
              <a:t>particles</a:t>
            </a:r>
            <a:endParaRPr lang="en-US" sz="1600" dirty="0" smtClean="0"/>
          </a:p>
          <a:p>
            <a:pPr lvl="1"/>
            <a:r>
              <a:rPr lang="en-US" sz="1600" dirty="0" smtClean="0"/>
              <a:t>Be absorbed stopping protons in momentum range of selected muons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lvl="1"/>
            <a:r>
              <a:rPr lang="en-US" sz="1600" dirty="0" smtClean="0"/>
              <a:t>Drift: generation of correlation between energy and longitudinal position</a:t>
            </a:r>
          </a:p>
          <a:p>
            <a:pPr lvl="1"/>
            <a:r>
              <a:rPr lang="en-US" sz="1600" dirty="0" smtClean="0"/>
              <a:t>RF cavity section to create longitudinal structure (bunches)</a:t>
            </a:r>
          </a:p>
          <a:p>
            <a:pPr lvl="2"/>
            <a:r>
              <a:rPr lang="en-US" sz="1400" dirty="0" smtClean="0"/>
              <a:t>Muon distribution still becoming longer =&gt; RF frequency decreasing over buncher section </a:t>
            </a:r>
          </a:p>
          <a:p>
            <a:pPr lvl="1"/>
            <a:r>
              <a:rPr lang="en-US" sz="1600" dirty="0" smtClean="0"/>
              <a:t>Phase-energy rotation: accelerate low energy bunches coming late, decelerate high energy bunches coming early</a:t>
            </a:r>
          </a:p>
          <a:p>
            <a:pPr lvl="2"/>
            <a:r>
              <a:rPr lang="en-US" sz="1400" dirty="0" smtClean="0"/>
              <a:t>Appropriate choice of RF frequency and phase</a:t>
            </a:r>
          </a:p>
          <a:p>
            <a:pPr lvl="2"/>
            <a:r>
              <a:rPr lang="en-US" sz="1400" dirty="0" smtClean="0"/>
              <a:t>Again frequency varying over over phase-energy rotation section</a:t>
            </a:r>
          </a:p>
          <a:p>
            <a:pPr lvl="1"/>
            <a:r>
              <a:rPr lang="en-US" sz="1600" dirty="0" smtClean="0"/>
              <a:t>Result: train of bunches with about equal energy suitable for ionization cooling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+mj-lt"/>
              </a:rPr>
              <a:t>Muon Production and Capture</a:t>
            </a:r>
            <a:endParaRPr lang="en-US" sz="32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2083954"/>
            <a:ext cx="6997700" cy="20181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9506" y="3817523"/>
            <a:ext cx="153118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60066"/>
                </a:solidFill>
              </a:rPr>
              <a:t>From MAP study</a:t>
            </a:r>
            <a:endParaRPr lang="en-US" sz="1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41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210417" y="1066801"/>
            <a:ext cx="8857383" cy="4714875"/>
          </a:xfrm>
        </p:spPr>
        <p:txBody>
          <a:bodyPr/>
          <a:lstStyle/>
          <a:p>
            <a:r>
              <a:rPr lang="en-US" sz="1800" dirty="0" smtClean="0"/>
              <a:t>Principle of (transverse) ionization cooling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lvl="1"/>
            <a:r>
              <a:rPr lang="en-US" sz="1600" dirty="0" smtClean="0"/>
              <a:t>Absorber: reduction of both the longitudinal and transverse momentum</a:t>
            </a:r>
          </a:p>
          <a:p>
            <a:pPr lvl="1"/>
            <a:r>
              <a:rPr lang="en-US" sz="1600" dirty="0" smtClean="0"/>
              <a:t>Cavities: acceleration, i.e., increase of only longitudinal momentum</a:t>
            </a:r>
          </a:p>
          <a:p>
            <a:pPr lvl="1"/>
            <a:r>
              <a:rPr lang="en-US" sz="1600" dirty="0" smtClean="0"/>
              <a:t>Net effect: reduction of transverse momentum and, thus, beam cooling</a:t>
            </a:r>
          </a:p>
          <a:p>
            <a:pPr lvl="1"/>
            <a:r>
              <a:rPr lang="en-US" sz="1600" dirty="0" smtClean="0"/>
              <a:t>Scattering leads to beam blow-up </a:t>
            </a:r>
            <a:r>
              <a:rPr lang="mr-IN" sz="1600" dirty="0" smtClean="0"/>
              <a:t>–</a:t>
            </a:r>
            <a:r>
              <a:rPr lang="en-US" sz="1600" dirty="0" smtClean="0"/>
              <a:t> need for </a:t>
            </a:r>
            <a:br>
              <a:rPr lang="en-US" sz="1600" dirty="0" smtClean="0"/>
            </a:br>
            <a:r>
              <a:rPr lang="en-US" sz="1600" dirty="0" smtClean="0"/>
              <a:t>strong focusing solenoids and low Z absorbers</a:t>
            </a:r>
          </a:p>
          <a:p>
            <a:r>
              <a:rPr lang="en-US" sz="1800" dirty="0" smtClean="0"/>
              <a:t>Longitudinal cooling (or heating)</a:t>
            </a:r>
          </a:p>
          <a:p>
            <a:pPr lvl="1"/>
            <a:r>
              <a:rPr lang="en-US" sz="1600" dirty="0" smtClean="0"/>
              <a:t>Dependence of energy loss on energy</a:t>
            </a:r>
          </a:p>
          <a:p>
            <a:pPr lvl="1"/>
            <a:r>
              <a:rPr lang="en-US" sz="1600" dirty="0" smtClean="0"/>
              <a:t>Dispersion and wedge shaped absorber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173567"/>
            <a:ext cx="6781800" cy="677333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Muon Cooling</a:t>
            </a:r>
            <a:br>
              <a:rPr lang="en-US" sz="32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Principle</a:t>
            </a:r>
            <a:endParaRPr lang="en-US" sz="2400" dirty="0">
              <a:latin typeface="+mj-lt"/>
            </a:endParaRPr>
          </a:p>
        </p:txBody>
      </p:sp>
      <p:pic>
        <p:nvPicPr>
          <p:cNvPr id="6" name="Grafik 7" descr="Grafik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217" y="1514317"/>
            <a:ext cx="8730383" cy="13284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700" y="3930540"/>
            <a:ext cx="3136900" cy="2787759"/>
          </a:xfrm>
          <a:prstGeom prst="rect">
            <a:avLst/>
          </a:prstGeom>
        </p:spPr>
      </p:pic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1230313" y="5758434"/>
            <a:ext cx="2294890" cy="2047362"/>
            <a:chOff x="1012825" y="6013450"/>
            <a:chExt cx="1765300" cy="1574894"/>
          </a:xfrm>
        </p:grpSpPr>
        <p:sp>
          <p:nvSpPr>
            <p:cNvPr id="24" name="Isosceles Triangle 23"/>
            <p:cNvSpPr/>
            <p:nvPr/>
          </p:nvSpPr>
          <p:spPr>
            <a:xfrm rot="10800000">
              <a:off x="2267800" y="6013450"/>
              <a:ext cx="135675" cy="387350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1012825" y="6310316"/>
              <a:ext cx="546100" cy="392108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Block Arc 8"/>
            <p:cNvSpPr/>
            <p:nvPr/>
          </p:nvSpPr>
          <p:spPr>
            <a:xfrm>
              <a:off x="1146175" y="6061799"/>
              <a:ext cx="1440000" cy="1440000"/>
            </a:xfrm>
            <a:prstGeom prst="blockArc">
              <a:avLst>
                <a:gd name="adj1" fmla="val 14167337"/>
                <a:gd name="adj2" fmla="val 16200000"/>
                <a:gd name="adj3" fmla="val 2175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Arc 10"/>
            <p:cNvSpPr>
              <a:spLocks noChangeAspect="1"/>
            </p:cNvSpPr>
            <p:nvPr/>
          </p:nvSpPr>
          <p:spPr>
            <a:xfrm>
              <a:off x="1289050" y="6219824"/>
              <a:ext cx="1152000" cy="1152000"/>
            </a:xfrm>
            <a:prstGeom prst="arc">
              <a:avLst>
                <a:gd name="adj1" fmla="val 14199334"/>
                <a:gd name="adj2" fmla="val 16185465"/>
              </a:avLst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/>
            <p:cNvSpPr>
              <a:spLocks noChangeAspect="1"/>
            </p:cNvSpPr>
            <p:nvPr/>
          </p:nvSpPr>
          <p:spPr>
            <a:xfrm>
              <a:off x="1244600" y="6194424"/>
              <a:ext cx="1393920" cy="1393920"/>
            </a:xfrm>
            <a:prstGeom prst="arc">
              <a:avLst>
                <a:gd name="adj1" fmla="val 14199334"/>
                <a:gd name="adj2" fmla="val 15811270"/>
              </a:avLst>
            </a:prstGeom>
            <a:ln w="9525">
              <a:solidFill>
                <a:srgbClr val="8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endCxn id="9" idx="1"/>
            </p:cNvCxnSpPr>
            <p:nvPr/>
          </p:nvCxnSpPr>
          <p:spPr>
            <a:xfrm flipH="1" flipV="1">
              <a:off x="1866175" y="6218449"/>
              <a:ext cx="911950" cy="1375"/>
            </a:xfrm>
            <a:prstGeom prst="line">
              <a:avLst/>
            </a:prstGeom>
            <a:ln w="15875">
              <a:solidFill>
                <a:schemeClr val="tx1"/>
              </a:solidFill>
              <a:headEnd type="triangl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866176" y="6156325"/>
              <a:ext cx="772344" cy="41275"/>
            </a:xfrm>
            <a:prstGeom prst="line">
              <a:avLst/>
            </a:prstGeom>
            <a:ln w="9525">
              <a:solidFill>
                <a:srgbClr val="8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c 18"/>
            <p:cNvSpPr>
              <a:spLocks noChangeAspect="1"/>
            </p:cNvSpPr>
            <p:nvPr/>
          </p:nvSpPr>
          <p:spPr>
            <a:xfrm>
              <a:off x="1346200" y="6238874"/>
              <a:ext cx="921600" cy="921600"/>
            </a:xfrm>
            <a:prstGeom prst="arc">
              <a:avLst>
                <a:gd name="adj1" fmla="val 14199334"/>
                <a:gd name="adj2" fmla="val 16639199"/>
              </a:avLst>
            </a:prstGeom>
            <a:ln w="9525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 flipV="1">
              <a:off x="1866176" y="6243849"/>
              <a:ext cx="772344" cy="39476"/>
            </a:xfrm>
            <a:prstGeom prst="line">
              <a:avLst/>
            </a:prstGeom>
            <a:ln w="9525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413045" y="5594746"/>
            <a:ext cx="10331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Bending </a:t>
            </a:r>
            <a:br>
              <a:rPr lang="en-US" sz="1400" dirty="0" smtClean="0"/>
            </a:br>
            <a:r>
              <a:rPr lang="en-US" sz="1400" dirty="0" smtClean="0"/>
              <a:t>generating </a:t>
            </a:r>
            <a:br>
              <a:rPr lang="en-US" sz="1400" dirty="0" smtClean="0"/>
            </a:br>
            <a:r>
              <a:rPr lang="en-US" sz="1400" dirty="0" smtClean="0"/>
              <a:t>dispersion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608787" y="5999734"/>
            <a:ext cx="18807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Absorber slowing</a:t>
            </a:r>
            <a:br>
              <a:rPr lang="en-US" sz="1400" dirty="0" smtClean="0"/>
            </a:br>
            <a:r>
              <a:rPr lang="en-US" sz="1400" dirty="0" smtClean="0"/>
              <a:t>down </a:t>
            </a:r>
            <a:r>
              <a:rPr lang="en-US" sz="1400" dirty="0" smtClean="0">
                <a:solidFill>
                  <a:srgbClr val="800000"/>
                </a:solidFill>
              </a:rPr>
              <a:t>high</a:t>
            </a:r>
            <a:r>
              <a:rPr lang="en-US" sz="1400" dirty="0" smtClean="0"/>
              <a:t> (</a:t>
            </a:r>
            <a:r>
              <a:rPr lang="en-US" sz="1400" dirty="0" smtClean="0">
                <a:solidFill>
                  <a:schemeClr val="accent6"/>
                </a:solidFill>
              </a:rPr>
              <a:t>low</a:t>
            </a:r>
            <a:r>
              <a:rPr lang="en-US" sz="1400" dirty="0" smtClean="0"/>
              <a:t>) </a:t>
            </a:r>
          </a:p>
          <a:p>
            <a:pPr algn="ctr"/>
            <a:r>
              <a:rPr lang="en-US" sz="1400" dirty="0"/>
              <a:t>m</a:t>
            </a:r>
            <a:r>
              <a:rPr lang="en-US" sz="1400" dirty="0" smtClean="0"/>
              <a:t>omenta </a:t>
            </a:r>
            <a:r>
              <a:rPr lang="en-US" sz="1400" dirty="0" smtClean="0">
                <a:solidFill>
                  <a:srgbClr val="800000"/>
                </a:solidFill>
              </a:rPr>
              <a:t>more</a:t>
            </a:r>
            <a:r>
              <a:rPr lang="en-US" sz="1400" dirty="0" smtClean="0"/>
              <a:t> (</a:t>
            </a:r>
            <a:r>
              <a:rPr lang="en-US" sz="1400" dirty="0" smtClean="0">
                <a:solidFill>
                  <a:schemeClr val="accent6"/>
                </a:solidFill>
              </a:rPr>
              <a:t>less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333500" y="5808588"/>
            <a:ext cx="546100" cy="1228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3012759" y="6181010"/>
            <a:ext cx="797241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094990"/>
      </p:ext>
    </p:extLst>
  </p:cSld>
  <p:clrMapOvr>
    <a:masterClrMapping/>
  </p:clrMapOvr>
</p:sld>
</file>

<file path=ppt/theme/theme1.xml><?xml version="1.0" encoding="utf-8"?>
<a:theme xmlns:a="http://schemas.openxmlformats.org/drawingml/2006/main" name="IMCC - 1">
  <a:themeElements>
    <a:clrScheme name="IMCC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645"/>
      </a:accent1>
      <a:accent2>
        <a:srgbClr val="BF3A68"/>
      </a:accent2>
      <a:accent3>
        <a:srgbClr val="803E8B"/>
      </a:accent3>
      <a:accent4>
        <a:srgbClr val="4042AD"/>
      </a:accent4>
      <a:accent5>
        <a:srgbClr val="0046D0"/>
      </a:accent5>
      <a:accent6>
        <a:srgbClr val="003296"/>
      </a:accent6>
      <a:hlink>
        <a:srgbClr val="FF5A73"/>
      </a:hlink>
      <a:folHlink>
        <a:srgbClr val="87AFEC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21693</TotalTime>
  <Words>734</Words>
  <Application>Microsoft Macintosh PowerPoint</Application>
  <PresentationFormat>On-screen Show (4:3)</PresentationFormat>
  <Paragraphs>245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IMCC - 1</vt:lpstr>
      <vt:lpstr>Equation</vt:lpstr>
      <vt:lpstr>Muon Collider  Status and Plans</vt:lpstr>
      <vt:lpstr>Content</vt:lpstr>
      <vt:lpstr>Introduction</vt:lpstr>
      <vt:lpstr>Introduction</vt:lpstr>
      <vt:lpstr>Design Baseline  Overview</vt:lpstr>
      <vt:lpstr>Design Baseline  Overview tentative parameter list for IMCC study</vt:lpstr>
      <vt:lpstr>Muon Production and Capture</vt:lpstr>
      <vt:lpstr>Muon Production and Capture</vt:lpstr>
      <vt:lpstr>Muon Cooling Principle</vt:lpstr>
      <vt:lpstr>Muon Cooling 6D Cooling Channels</vt:lpstr>
      <vt:lpstr>Muon Cooling Bunch merging and final cooling</vt:lpstr>
      <vt:lpstr>Muon Cooling Emittance evolution</vt:lpstr>
      <vt:lpstr>Acceleration</vt:lpstr>
      <vt:lpstr>Muon Collider Ring</vt:lpstr>
      <vt:lpstr>Muon Collider Ring</vt:lpstr>
      <vt:lpstr>Muon Collider Ring</vt:lpstr>
      <vt:lpstr>Muon Collider Ring Beam Induced Background</vt:lpstr>
      <vt:lpstr>Neutrino Radiation Issue</vt:lpstr>
      <vt:lpstr>Neutrino Radiation Issue Geoprofiler tool for suitable collider positioning</vt:lpstr>
      <vt:lpstr>Summary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Carli</dc:creator>
  <cp:lastModifiedBy>Christian Carli</cp:lastModifiedBy>
  <cp:revision>131</cp:revision>
  <dcterms:created xsi:type="dcterms:W3CDTF">2022-08-24T13:05:56Z</dcterms:created>
  <dcterms:modified xsi:type="dcterms:W3CDTF">2022-09-26T21:11:39Z</dcterms:modified>
</cp:coreProperties>
</file>