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3" r:id="rId3"/>
    <p:sldId id="264" r:id="rId4"/>
    <p:sldId id="266" r:id="rId5"/>
    <p:sldId id="293" r:id="rId6"/>
    <p:sldId id="295" r:id="rId7"/>
    <p:sldId id="272" r:id="rId8"/>
    <p:sldId id="267" r:id="rId9"/>
    <p:sldId id="271" r:id="rId10"/>
    <p:sldId id="268" r:id="rId11"/>
    <p:sldId id="270" r:id="rId12"/>
    <p:sldId id="269" r:id="rId13"/>
    <p:sldId id="289" r:id="rId14"/>
    <p:sldId id="274" r:id="rId15"/>
    <p:sldId id="291" r:id="rId16"/>
    <p:sldId id="290" r:id="rId17"/>
    <p:sldId id="296" r:id="rId18"/>
    <p:sldId id="292" r:id="rId19"/>
    <p:sldId id="282" r:id="rId20"/>
    <p:sldId id="273" r:id="rId21"/>
    <p:sldId id="298" r:id="rId22"/>
    <p:sldId id="283" r:id="rId23"/>
    <p:sldId id="284" r:id="rId24"/>
    <p:sldId id="276" r:id="rId25"/>
    <p:sldId id="277" r:id="rId26"/>
    <p:sldId id="275" r:id="rId27"/>
    <p:sldId id="299" r:id="rId28"/>
    <p:sldId id="285" r:id="rId29"/>
    <p:sldId id="286" r:id="rId30"/>
    <p:sldId id="294" r:id="rId31"/>
    <p:sldId id="280" r:id="rId32"/>
    <p:sldId id="281" r:id="rId33"/>
    <p:sldId id="288" r:id="rId34"/>
    <p:sldId id="27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03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CCE9F-78A5-4485-B13D-A82953319116}" type="datetimeFigureOut">
              <a:rPr lang="en-GB" smtClean="0"/>
              <a:pPr/>
              <a:t>22/02/2020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237F2-099C-4E06-AD70-01723A861E35}" type="slidenum">
              <a:rPr lang="en-GB" smtClean="0"/>
              <a:pPr/>
              <a:t>‹#›</a:t>
            </a:fld>
            <a:endParaRPr lang="en-GB"/>
          </a:p>
        </p:txBody>
      </p:sp>
    </p:spTree>
    <p:extLst>
      <p:ext uri="{BB962C8B-B14F-4D97-AF65-F5344CB8AC3E}">
        <p14:creationId xmlns:p14="http://schemas.microsoft.com/office/powerpoint/2010/main" val="242905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1" y="4342851"/>
            <a:ext cx="5486400" cy="4115899"/>
          </a:xfrm>
          <a:prstGeom prst="rect">
            <a:avLst/>
          </a:prstGeom>
        </p:spPr>
        <p:txBody>
          <a:bodyPr lIns="91797" tIns="45898" rIns="91797" bIns="45898">
            <a:normAutofit/>
          </a:bodyPr>
          <a:lstStyle/>
          <a:p>
            <a:r>
              <a:rPr lang="en-US" dirty="0"/>
              <a:t>Help</a:t>
            </a:r>
            <a:r>
              <a:rPr lang="en-US" baseline="0" dirty="0"/>
              <a:t> you to find your way inside the zoo…</a:t>
            </a:r>
            <a:endParaRPr lang="en-US" dirty="0"/>
          </a:p>
        </p:txBody>
      </p:sp>
    </p:spTree>
    <p:extLst>
      <p:ext uri="{BB962C8B-B14F-4D97-AF65-F5344CB8AC3E}">
        <p14:creationId xmlns:p14="http://schemas.microsoft.com/office/powerpoint/2010/main" val="299852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22D902-C113-467A-B0AF-810D52506957}" type="datetimeFigureOut">
              <a:rPr lang="en-GB" smtClean="0"/>
              <a:pPr/>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22D902-C113-467A-B0AF-810D52506957}" type="datetimeFigureOut">
              <a:rPr lang="en-GB" smtClean="0"/>
              <a:pPr/>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22D902-C113-467A-B0AF-810D52506957}" type="datetimeFigureOut">
              <a:rPr lang="en-GB" smtClean="0"/>
              <a:pPr/>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22D902-C113-467A-B0AF-810D52506957}" type="datetimeFigureOut">
              <a:rPr lang="en-GB" smtClean="0"/>
              <a:pPr/>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2D902-C113-467A-B0AF-810D52506957}" type="datetimeFigureOut">
              <a:rPr lang="en-GB" smtClean="0"/>
              <a:pPr/>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22D902-C113-467A-B0AF-810D52506957}" type="datetimeFigureOut">
              <a:rPr lang="en-GB" smtClean="0"/>
              <a:pPr/>
              <a:t>22/02/2020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22D902-C113-467A-B0AF-810D52506957}" type="datetimeFigureOut">
              <a:rPr lang="en-GB" smtClean="0"/>
              <a:pPr/>
              <a:t>22/02/2020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22D902-C113-467A-B0AF-810D52506957}" type="datetimeFigureOut">
              <a:rPr lang="en-GB" smtClean="0"/>
              <a:pPr/>
              <a:t>22/02/2020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2D902-C113-467A-B0AF-810D52506957}" type="datetimeFigureOut">
              <a:rPr lang="en-GB" smtClean="0"/>
              <a:pPr/>
              <a:t>22/02/2020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2D902-C113-467A-B0AF-810D52506957}" type="datetimeFigureOut">
              <a:rPr lang="en-GB" smtClean="0"/>
              <a:pPr/>
              <a:t>22/02/2020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2D902-C113-467A-B0AF-810D52506957}" type="datetimeFigureOut">
              <a:rPr lang="en-GB" smtClean="0"/>
              <a:pPr/>
              <a:t>22/02/2020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2D902-C113-467A-B0AF-810D52506957}" type="datetimeFigureOut">
              <a:rPr lang="en-GB" smtClean="0"/>
              <a:pPr/>
              <a:t>22/02/2020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C43A8-974B-43A1-BD9C-9C0BF1D0F56B}" type="slidenum">
              <a:rPr lang="en-GB" smtClean="0"/>
              <a:pPr/>
              <a:t>‹#›</a:t>
            </a:fld>
            <a:endParaRPr lang="en-GB"/>
          </a:p>
        </p:txBody>
      </p:sp>
      <p:pic>
        <p:nvPicPr>
          <p:cNvPr id="7" name="Picture 4" descr="CI_logo_small"/>
          <p:cNvPicPr>
            <a:picLocks noChangeAspect="1" noChangeArrowheads="1"/>
          </p:cNvPicPr>
          <p:nvPr userDrawn="1"/>
        </p:nvPicPr>
        <p:blipFill>
          <a:blip r:embed="rId13" cstate="print"/>
          <a:srcRect/>
          <a:stretch>
            <a:fillRect/>
          </a:stretch>
        </p:blipFill>
        <p:spPr bwMode="auto">
          <a:xfrm>
            <a:off x="-15552" y="21980"/>
            <a:ext cx="1059160" cy="598708"/>
          </a:xfrm>
          <a:prstGeom prst="rect">
            <a:avLst/>
          </a:prstGeom>
          <a:noFill/>
          <a:ln w="9525">
            <a:noFill/>
            <a:miter lim="800000"/>
            <a:headEnd/>
            <a:tailEnd/>
          </a:ln>
        </p:spPr>
      </p:pic>
      <p:pic>
        <p:nvPicPr>
          <p:cNvPr id="8" name="Picture 2"/>
          <p:cNvPicPr>
            <a:picLocks noChangeAspect="1"/>
          </p:cNvPicPr>
          <p:nvPr userDrawn="1"/>
        </p:nvPicPr>
        <p:blipFill>
          <a:blip r:embed="rId14" cstate="print"/>
          <a:srcRect/>
          <a:stretch>
            <a:fillRect/>
          </a:stretch>
        </p:blipFill>
        <p:spPr bwMode="auto">
          <a:xfrm>
            <a:off x="8206222" y="0"/>
            <a:ext cx="937778" cy="5760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rxiv.org/abs/1111.4897"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1.wmf"/><Relationship Id="rId5" Type="http://schemas.openxmlformats.org/officeDocument/2006/relationships/oleObject" Target="../embeddings/oleObject7.bin"/><Relationship Id="rId4" Type="http://schemas.openxmlformats.org/officeDocument/2006/relationships/image" Target="../media/image40.wmf"/></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neutrons.ornl.gov/images/sns_linac_2006_medium.jpg" TargetMode="External"/><Relationship Id="rId7" Type="http://schemas.openxmlformats.org/officeDocument/2006/relationships/image" Target="../media/image64.jpe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3.jpeg"/><Relationship Id="rId5" Type="http://schemas.openxmlformats.org/officeDocument/2006/relationships/hyperlink" Target="http://www.google.co.uk/url?sa=i&amp;rct=j&amp;q=&amp;esrc=s&amp;source=images&amp;cd=&amp;cad=rja&amp;uact=8&amp;docid=VTGaWi8448ECkM&amp;tbnid=SnWvPIyejK7keM:&amp;ved=0CAUQjRw&amp;url=http://cerncourier.com/cws/article/cern/29479&amp;ei=p7OZU_-EFsuy7Aaws4D4DQ&amp;bvm=bv.68911936,d.ZGU&amp;psig=AFQjCNEKi0eOPUafkMWnvEcA_PPSsxwGsg&amp;ust=1402668228074081" TargetMode="External"/><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4.png"/><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10" Type="http://schemas.openxmlformats.org/officeDocument/2006/relationships/image" Target="../media/image13.wmf"/><Relationship Id="rId4" Type="http://schemas.openxmlformats.org/officeDocument/2006/relationships/image" Target="../media/image15.jpeg"/><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solidFill>
                  <a:srgbClr val="C00000"/>
                </a:solidFill>
              </a:rPr>
              <a:t>RF Linear accelerators</a:t>
            </a:r>
            <a:br>
              <a:rPr lang="en-GB" dirty="0">
                <a:solidFill>
                  <a:srgbClr val="C00000"/>
                </a:solidFill>
              </a:rPr>
            </a:br>
            <a:r>
              <a:rPr lang="en-GB" dirty="0">
                <a:solidFill>
                  <a:srgbClr val="C00000"/>
                </a:solidFill>
              </a:rPr>
              <a:t>L6: Low beta </a:t>
            </a:r>
            <a:r>
              <a:rPr lang="en-GB" dirty="0" err="1">
                <a:solidFill>
                  <a:srgbClr val="C00000"/>
                </a:solidFill>
              </a:rPr>
              <a:t>linacs</a:t>
            </a:r>
            <a:r>
              <a:rPr lang="en-GB" dirty="0">
                <a:solidFill>
                  <a:srgbClr val="C00000"/>
                </a:solidFill>
              </a:rPr>
              <a:t> (a day trip to the zoo)</a:t>
            </a:r>
          </a:p>
        </p:txBody>
      </p:sp>
      <p:sp>
        <p:nvSpPr>
          <p:cNvPr id="3" name="Subtitle 2"/>
          <p:cNvSpPr>
            <a:spLocks noGrp="1"/>
          </p:cNvSpPr>
          <p:nvPr>
            <p:ph type="subTitle" idx="1"/>
          </p:nvPr>
        </p:nvSpPr>
        <p:spPr>
          <a:xfrm>
            <a:off x="1371600" y="3886200"/>
            <a:ext cx="6400800" cy="1991072"/>
          </a:xfrm>
        </p:spPr>
        <p:txBody>
          <a:bodyPr>
            <a:normAutofit fontScale="62500" lnSpcReduction="20000"/>
          </a:bodyPr>
          <a:lstStyle/>
          <a:p>
            <a:r>
              <a:rPr lang="en-GB" sz="4500" dirty="0">
                <a:solidFill>
                  <a:schemeClr val="tx1"/>
                </a:solidFill>
              </a:rPr>
              <a:t>Dr G Burt Lancaster University</a:t>
            </a:r>
          </a:p>
          <a:p>
            <a:r>
              <a:rPr lang="en-GB" dirty="0"/>
              <a:t>with some slides borrowed from </a:t>
            </a:r>
          </a:p>
          <a:p>
            <a:r>
              <a:rPr lang="en-GB" dirty="0"/>
              <a:t>M. </a:t>
            </a:r>
            <a:r>
              <a:rPr lang="en-GB" dirty="0" err="1"/>
              <a:t>Vrentinar</a:t>
            </a:r>
            <a:r>
              <a:rPr lang="en-GB" dirty="0"/>
              <a:t> </a:t>
            </a:r>
            <a:r>
              <a:rPr lang="en-GB" b="1" dirty="0"/>
              <a:t>Linear Accelerators </a:t>
            </a:r>
            <a:r>
              <a:rPr lang="en-GB" dirty="0"/>
              <a:t>CERN Accelerator School</a:t>
            </a:r>
          </a:p>
          <a:p>
            <a:r>
              <a:rPr lang="en-GB" dirty="0"/>
              <a:t>and</a:t>
            </a:r>
          </a:p>
          <a:p>
            <a:r>
              <a:rPr lang="en-GB" dirty="0"/>
              <a:t>F. </a:t>
            </a:r>
            <a:r>
              <a:rPr lang="en-GB" dirty="0" err="1"/>
              <a:t>Geirigk</a:t>
            </a:r>
            <a:r>
              <a:rPr lang="en-GB" dirty="0"/>
              <a:t> </a:t>
            </a:r>
            <a:r>
              <a:rPr lang="en-GB" b="1" dirty="0"/>
              <a:t>Cavity Types</a:t>
            </a:r>
            <a:r>
              <a:rPr lang="en-GB" dirty="0"/>
              <a:t> CERN-2011-007, pp. 277-298 </a:t>
            </a:r>
            <a:r>
              <a:rPr lang="en-GB" dirty="0">
                <a:hlinkClick r:id="rId2"/>
              </a:rPr>
              <a:t>arXiv:1111.4897</a:t>
            </a:r>
            <a:endParaRPr lang="en-GB" dirty="0"/>
          </a:p>
        </p:txBody>
      </p:sp>
      <p:pic>
        <p:nvPicPr>
          <p:cNvPr id="4" name="Picture 4" descr="CI_logo_small"/>
          <p:cNvPicPr>
            <a:picLocks noChangeAspect="1" noChangeArrowheads="1"/>
          </p:cNvPicPr>
          <p:nvPr/>
        </p:nvPicPr>
        <p:blipFill>
          <a:blip r:embed="rId3" cstate="print"/>
          <a:srcRect/>
          <a:stretch>
            <a:fillRect/>
          </a:stretch>
        </p:blipFill>
        <p:spPr bwMode="auto">
          <a:xfrm>
            <a:off x="1088" y="0"/>
            <a:ext cx="2626696" cy="1484784"/>
          </a:xfrm>
          <a:prstGeom prst="rect">
            <a:avLst/>
          </a:prstGeom>
          <a:noFill/>
          <a:ln w="9525">
            <a:noFill/>
            <a:miter lim="800000"/>
            <a:headEnd/>
            <a:tailEnd/>
          </a:ln>
        </p:spPr>
      </p:pic>
      <p:pic>
        <p:nvPicPr>
          <p:cNvPr id="5" name="Picture 2"/>
          <p:cNvPicPr>
            <a:picLocks noChangeAspect="1"/>
          </p:cNvPicPr>
          <p:nvPr/>
        </p:nvPicPr>
        <p:blipFill>
          <a:blip r:embed="rId4" cstate="print"/>
          <a:srcRect/>
          <a:stretch>
            <a:fillRect/>
          </a:stretch>
        </p:blipFill>
        <p:spPr bwMode="auto">
          <a:xfrm>
            <a:off x="6764058" y="44624"/>
            <a:ext cx="2344446" cy="144016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p:txBody>
          <a:bodyPr/>
          <a:lstStyle/>
          <a:p>
            <a:fld id="{A98A18F1-25F4-46B1-9CDF-83178A83EF65}" type="slidenum">
              <a:rPr lang="en-GB"/>
              <a:pPr/>
              <a:t>10</a:t>
            </a:fld>
            <a:endParaRPr lang="en-GB"/>
          </a:p>
        </p:txBody>
      </p:sp>
      <p:sp>
        <p:nvSpPr>
          <p:cNvPr id="633860" name="Rectangle 4"/>
          <p:cNvSpPr>
            <a:spLocks noGrp="1" noChangeArrowheads="1"/>
          </p:cNvSpPr>
          <p:nvPr>
            <p:ph type="title"/>
          </p:nvPr>
        </p:nvSpPr>
        <p:spPr/>
        <p:txBody>
          <a:bodyPr/>
          <a:lstStyle/>
          <a:p>
            <a:r>
              <a:rPr lang="en-GB"/>
              <a:t>The Linac4 DTL</a:t>
            </a:r>
            <a:endParaRPr lang="en-US"/>
          </a:p>
        </p:txBody>
      </p:sp>
      <p:pic>
        <p:nvPicPr>
          <p:cNvPr id="633861" name="Picture 5" descr="DTL_v0"/>
          <p:cNvPicPr>
            <a:picLocks noChangeAspect="1" noChangeArrowheads="1"/>
          </p:cNvPicPr>
          <p:nvPr/>
        </p:nvPicPr>
        <p:blipFill>
          <a:blip r:embed="rId2" cstate="print"/>
          <a:srcRect/>
          <a:stretch>
            <a:fillRect/>
          </a:stretch>
        </p:blipFill>
        <p:spPr bwMode="auto">
          <a:xfrm>
            <a:off x="0" y="2564904"/>
            <a:ext cx="8077200" cy="4111625"/>
          </a:xfrm>
          <a:prstGeom prst="rect">
            <a:avLst/>
          </a:prstGeom>
          <a:noFill/>
        </p:spPr>
      </p:pic>
      <p:sp>
        <p:nvSpPr>
          <p:cNvPr id="633862" name="Line 6"/>
          <p:cNvSpPr>
            <a:spLocks noChangeShapeType="1"/>
          </p:cNvSpPr>
          <p:nvPr/>
        </p:nvSpPr>
        <p:spPr bwMode="auto">
          <a:xfrm flipV="1">
            <a:off x="609600" y="4724400"/>
            <a:ext cx="304800" cy="152400"/>
          </a:xfrm>
          <a:prstGeom prst="line">
            <a:avLst/>
          </a:prstGeom>
          <a:noFill/>
          <a:ln w="38100">
            <a:solidFill>
              <a:schemeClr val="hlink"/>
            </a:solidFill>
            <a:round/>
            <a:headEnd type="none" w="sm" len="sm"/>
            <a:tailEnd type="triangle" w="sm" len="sm"/>
          </a:ln>
          <a:effectLst/>
        </p:spPr>
        <p:txBody>
          <a:bodyPr/>
          <a:lstStyle/>
          <a:p>
            <a:endParaRPr lang="en-US"/>
          </a:p>
        </p:txBody>
      </p:sp>
      <p:sp>
        <p:nvSpPr>
          <p:cNvPr id="633863" name="Text Box 7"/>
          <p:cNvSpPr txBox="1">
            <a:spLocks noChangeArrowheads="1"/>
          </p:cNvSpPr>
          <p:nvPr/>
        </p:nvSpPr>
        <p:spPr bwMode="auto">
          <a:xfrm>
            <a:off x="304800" y="5029200"/>
            <a:ext cx="647700" cy="304800"/>
          </a:xfrm>
          <a:prstGeom prst="rect">
            <a:avLst/>
          </a:prstGeom>
          <a:noFill/>
          <a:ln w="12700">
            <a:noFill/>
            <a:miter lim="800000"/>
            <a:headEnd type="none" w="sm" len="sm"/>
            <a:tailEnd type="none" w="sm" len="sm"/>
          </a:ln>
          <a:effectLst/>
        </p:spPr>
        <p:txBody>
          <a:bodyPr wrap="none">
            <a:spAutoFit/>
          </a:bodyPr>
          <a:lstStyle/>
          <a:p>
            <a:r>
              <a:rPr lang="en-GB" sz="1400"/>
              <a:t>beam</a:t>
            </a:r>
            <a:endParaRPr lang="en-US" sz="1400"/>
          </a:p>
        </p:txBody>
      </p:sp>
      <p:sp>
        <p:nvSpPr>
          <p:cNvPr id="633864" name="Text Box 8"/>
          <p:cNvSpPr txBox="1">
            <a:spLocks noChangeArrowheads="1"/>
          </p:cNvSpPr>
          <p:nvPr/>
        </p:nvSpPr>
        <p:spPr bwMode="auto">
          <a:xfrm>
            <a:off x="3287216" y="4273128"/>
            <a:ext cx="5029200" cy="2108200"/>
          </a:xfrm>
          <a:prstGeom prst="rect">
            <a:avLst/>
          </a:prstGeom>
          <a:noFill/>
          <a:ln w="9525">
            <a:noFill/>
            <a:miter lim="800000"/>
            <a:headEnd/>
            <a:tailEnd/>
          </a:ln>
          <a:effectLst/>
        </p:spPr>
        <p:txBody>
          <a:bodyPr>
            <a:spAutoFit/>
          </a:bodyPr>
          <a:lstStyle/>
          <a:p>
            <a:pPr algn="r"/>
            <a:r>
              <a:rPr lang="en-US" sz="1600" b="0" dirty="0"/>
              <a:t>352 MHz frequency</a:t>
            </a:r>
          </a:p>
          <a:p>
            <a:pPr algn="r"/>
            <a:r>
              <a:rPr lang="en-US" sz="1600" b="0" dirty="0"/>
              <a:t>Tank diameter 500mm</a:t>
            </a:r>
          </a:p>
          <a:p>
            <a:pPr algn="r"/>
            <a:r>
              <a:rPr lang="en-US" sz="1600" b="0" dirty="0"/>
              <a:t>3 resonators (tanks)</a:t>
            </a:r>
          </a:p>
          <a:p>
            <a:pPr algn="r"/>
            <a:r>
              <a:rPr lang="en-US" sz="1600" b="0" dirty="0"/>
              <a:t>Length 19 m</a:t>
            </a:r>
          </a:p>
          <a:p>
            <a:pPr algn="r"/>
            <a:r>
              <a:rPr lang="en-US" sz="1600" b="0" dirty="0"/>
              <a:t>120 Drift Tubes</a:t>
            </a:r>
          </a:p>
          <a:p>
            <a:pPr algn="r"/>
            <a:r>
              <a:rPr lang="en-US" sz="1600" b="0" dirty="0"/>
              <a:t>Energy 3 MeV to 50 MeV</a:t>
            </a:r>
          </a:p>
          <a:p>
            <a:pPr algn="r"/>
            <a:r>
              <a:rPr lang="en-US" sz="1600" b="0" dirty="0"/>
              <a:t>Beta </a:t>
            </a:r>
            <a:r>
              <a:rPr lang="en-US" sz="1600" b="0" dirty="0">
                <a:solidFill>
                  <a:schemeClr val="hlink"/>
                </a:solidFill>
              </a:rPr>
              <a:t>0.08 to 0.31</a:t>
            </a:r>
            <a:r>
              <a:rPr lang="en-US" sz="1600" b="0" dirty="0"/>
              <a:t> </a:t>
            </a:r>
            <a:r>
              <a:rPr lang="en-US" sz="1600" b="0" dirty="0">
                <a:sym typeface="Symbol" pitchFamily="18" charset="2"/>
              </a:rPr>
              <a:t> cell length (</a:t>
            </a:r>
            <a:r>
              <a:rPr lang="en-US" sz="1600" b="0" dirty="0" err="1">
                <a:latin typeface="Symbol" pitchFamily="18" charset="2"/>
                <a:sym typeface="Symbol" pitchFamily="18" charset="2"/>
              </a:rPr>
              <a:t>bl</a:t>
            </a:r>
            <a:r>
              <a:rPr lang="en-US" sz="1600" b="0" dirty="0">
                <a:sym typeface="Symbol" pitchFamily="18" charset="2"/>
              </a:rPr>
              <a:t>) </a:t>
            </a:r>
            <a:r>
              <a:rPr lang="en-US" sz="1600" b="0" dirty="0">
                <a:solidFill>
                  <a:schemeClr val="hlink"/>
                </a:solidFill>
                <a:sym typeface="Symbol" pitchFamily="18" charset="2"/>
              </a:rPr>
              <a:t>68mm to 264mm</a:t>
            </a:r>
          </a:p>
          <a:p>
            <a:pPr algn="r"/>
            <a:r>
              <a:rPr lang="en-US" sz="1600" b="0" dirty="0">
                <a:sym typeface="Symbol" pitchFamily="18" charset="2"/>
              </a:rPr>
              <a:t></a:t>
            </a:r>
            <a:r>
              <a:rPr lang="en-US" dirty="0">
                <a:sym typeface="Symbol" pitchFamily="18" charset="2"/>
              </a:rPr>
              <a:t> </a:t>
            </a:r>
            <a:r>
              <a:rPr lang="en-US" sz="1600" b="0" dirty="0">
                <a:sym typeface="Symbol" pitchFamily="18" charset="2"/>
              </a:rPr>
              <a:t>factor </a:t>
            </a:r>
            <a:r>
              <a:rPr lang="en-US" sz="1600" b="0" dirty="0">
                <a:solidFill>
                  <a:schemeClr val="hlink"/>
                </a:solidFill>
                <a:sym typeface="Symbol" pitchFamily="18" charset="2"/>
              </a:rPr>
              <a:t>3.9 </a:t>
            </a:r>
            <a:r>
              <a:rPr lang="en-US" sz="1600" b="0" dirty="0">
                <a:sym typeface="Symbol" pitchFamily="18" charset="2"/>
              </a:rPr>
              <a:t>increase in cell length</a:t>
            </a:r>
            <a:r>
              <a:rPr lang="en-US" sz="1600" b="0" dirty="0"/>
              <a:t> </a:t>
            </a:r>
          </a:p>
        </p:txBody>
      </p:sp>
      <p:pic>
        <p:nvPicPr>
          <p:cNvPr id="9" name="Picture 3" descr="7902525"/>
          <p:cNvPicPr>
            <a:picLocks noChangeAspect="1" noChangeArrowheads="1"/>
          </p:cNvPicPr>
          <p:nvPr/>
        </p:nvPicPr>
        <p:blipFill>
          <a:blip r:embed="rId3" cstate="print"/>
          <a:srcRect/>
          <a:stretch>
            <a:fillRect/>
          </a:stretch>
        </p:blipFill>
        <p:spPr bwMode="auto">
          <a:xfrm>
            <a:off x="2627784" y="1196752"/>
            <a:ext cx="2808526" cy="2232248"/>
          </a:xfrm>
          <a:prstGeom prst="rect">
            <a:avLst/>
          </a:prstGeom>
          <a:noFill/>
        </p:spPr>
      </p:pic>
      <p:pic>
        <p:nvPicPr>
          <p:cNvPr id="10" name="Picture 26" descr="CavityAssembled"/>
          <p:cNvPicPr>
            <a:picLocks noChangeAspect="1" noChangeArrowheads="1"/>
          </p:cNvPicPr>
          <p:nvPr/>
        </p:nvPicPr>
        <p:blipFill>
          <a:blip r:embed="rId4" cstate="print"/>
          <a:srcRect/>
          <a:stretch>
            <a:fillRect/>
          </a:stretch>
        </p:blipFill>
        <p:spPr bwMode="auto">
          <a:xfrm>
            <a:off x="251520" y="1124744"/>
            <a:ext cx="2167998" cy="289066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CC-DTL</a:t>
            </a:r>
          </a:p>
        </p:txBody>
      </p:sp>
      <p:sp>
        <p:nvSpPr>
          <p:cNvPr id="3" name="Content Placeholder 2"/>
          <p:cNvSpPr txBox="1">
            <a:spLocks/>
          </p:cNvSpPr>
          <p:nvPr/>
        </p:nvSpPr>
        <p:spPr>
          <a:xfrm>
            <a:off x="457200" y="1600200"/>
            <a:ext cx="4330824"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The bests elements of a drift tube and a coupled cavity linac are combined in a coupled-cavity drift tube linac (CC-DTL).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Each</a:t>
            </a:r>
            <a:r>
              <a:rPr kumimoji="0" lang="en-GB" sz="2000" b="0" i="0" u="none" strike="noStrike" kern="1200" cap="none" spc="0" normalizeH="0" noProof="0" dirty="0">
                <a:ln>
                  <a:noFill/>
                </a:ln>
                <a:solidFill>
                  <a:schemeClr val="tx1"/>
                </a:solidFill>
                <a:effectLst/>
                <a:uLnTx/>
                <a:uFillTx/>
                <a:latin typeface="+mn-lt"/>
                <a:ea typeface="+mn-ea"/>
                <a:cs typeface="+mn-cs"/>
              </a:rPr>
              <a:t> cell has a drift tube inside 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It</a:t>
            </a:r>
            <a:r>
              <a:rPr lang="en-GB" sz="2000" dirty="0"/>
              <a:t> has a higher shunt impedance than an Alvarez DTL as you get three gaps per drift tube as the field goes to zero at the CC aperture, but allows smaller drifts with larger spacing between walls.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Can also have </a:t>
            </a:r>
            <a:r>
              <a:rPr kumimoji="0" lang="en-GB" sz="2000" b="0" i="0" u="none" strike="noStrike" kern="1200" cap="none" spc="0" normalizeH="0" baseline="0" noProof="0" dirty="0" err="1">
                <a:ln>
                  <a:noFill/>
                </a:ln>
                <a:solidFill>
                  <a:schemeClr val="tx1"/>
                </a:solidFill>
                <a:effectLst/>
                <a:uLnTx/>
                <a:uFillTx/>
                <a:latin typeface="+mn-lt"/>
                <a:ea typeface="+mn-ea"/>
                <a:cs typeface="+mn-cs"/>
              </a:rPr>
              <a:t>quadrupoles</a:t>
            </a:r>
            <a:r>
              <a:rPr kumimoji="0" lang="en-GB" sz="2000" b="0" i="0" u="none" strike="noStrike" kern="1200" cap="none" spc="0" normalizeH="0" baseline="0" noProof="0" dirty="0">
                <a:ln>
                  <a:noFill/>
                </a:ln>
                <a:solidFill>
                  <a:schemeClr val="tx1"/>
                </a:solidFill>
                <a:effectLst/>
                <a:uLnTx/>
                <a:uFillTx/>
                <a:latin typeface="+mn-lt"/>
                <a:ea typeface="+mn-ea"/>
                <a:cs typeface="+mn-cs"/>
              </a:rPr>
              <a:t> in the drift tubes.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Not so good at very low beta.</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6625" name="Picture 1"/>
          <p:cNvPicPr>
            <a:picLocks noChangeAspect="1" noChangeArrowheads="1"/>
          </p:cNvPicPr>
          <p:nvPr/>
        </p:nvPicPr>
        <p:blipFill>
          <a:blip r:embed="rId2" cstate="print"/>
          <a:srcRect/>
          <a:stretch>
            <a:fillRect/>
          </a:stretch>
        </p:blipFill>
        <p:spPr bwMode="auto">
          <a:xfrm>
            <a:off x="4998670" y="1628800"/>
            <a:ext cx="3452659" cy="324036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0" y="792088"/>
            <a:ext cx="9153898" cy="60212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TM, TE and TEM modes</a:t>
            </a:r>
          </a:p>
        </p:txBody>
      </p:sp>
      <p:pic>
        <p:nvPicPr>
          <p:cNvPr id="1026" name="Picture 2"/>
          <p:cNvPicPr>
            <a:picLocks noChangeAspect="1" noChangeArrowheads="1"/>
          </p:cNvPicPr>
          <p:nvPr/>
        </p:nvPicPr>
        <p:blipFill>
          <a:blip r:embed="rId2" cstate="print"/>
          <a:srcRect l="28529" r="24473"/>
          <a:stretch>
            <a:fillRect/>
          </a:stretch>
        </p:blipFill>
        <p:spPr bwMode="auto">
          <a:xfrm>
            <a:off x="467544" y="2708921"/>
            <a:ext cx="3816424" cy="2084206"/>
          </a:xfrm>
          <a:prstGeom prst="rect">
            <a:avLst/>
          </a:prstGeom>
          <a:noFill/>
          <a:ln w="9525">
            <a:noFill/>
            <a:miter lim="800000"/>
            <a:headEnd/>
            <a:tailEnd/>
          </a:ln>
        </p:spPr>
      </p:pic>
      <p:sp>
        <p:nvSpPr>
          <p:cNvPr id="4" name="TextBox 3"/>
          <p:cNvSpPr txBox="1"/>
          <p:nvPr/>
        </p:nvSpPr>
        <p:spPr>
          <a:xfrm>
            <a:off x="4499992" y="3380799"/>
            <a:ext cx="3816424" cy="1200329"/>
          </a:xfrm>
          <a:prstGeom prst="rect">
            <a:avLst/>
          </a:prstGeom>
          <a:noFill/>
        </p:spPr>
        <p:txBody>
          <a:bodyPr wrap="square" rtlCol="0">
            <a:spAutoFit/>
          </a:bodyPr>
          <a:lstStyle/>
          <a:p>
            <a:r>
              <a:rPr lang="en-GB" dirty="0"/>
              <a:t>Transverse electric (TE) modes only have transverse electric fields (</a:t>
            </a:r>
            <a:r>
              <a:rPr lang="en-GB" dirty="0" err="1"/>
              <a:t>Ez</a:t>
            </a:r>
            <a:r>
              <a:rPr lang="en-GB" dirty="0"/>
              <a:t>=0).</a:t>
            </a:r>
          </a:p>
          <a:p>
            <a:r>
              <a:rPr lang="en-GB" dirty="0"/>
              <a:t>They are smaller than TM mode cavities.</a:t>
            </a:r>
          </a:p>
        </p:txBody>
      </p:sp>
      <p:pic>
        <p:nvPicPr>
          <p:cNvPr id="1027" name="Picture 3"/>
          <p:cNvPicPr>
            <a:picLocks noChangeAspect="1" noChangeArrowheads="1"/>
          </p:cNvPicPr>
          <p:nvPr/>
        </p:nvPicPr>
        <p:blipFill>
          <a:blip r:embed="rId3" cstate="print"/>
          <a:srcRect l="27844" r="27844"/>
          <a:stretch>
            <a:fillRect/>
          </a:stretch>
        </p:blipFill>
        <p:spPr bwMode="auto">
          <a:xfrm>
            <a:off x="4788024" y="1196752"/>
            <a:ext cx="3672408" cy="2127106"/>
          </a:xfrm>
          <a:prstGeom prst="rect">
            <a:avLst/>
          </a:prstGeom>
          <a:noFill/>
          <a:ln w="9525">
            <a:noFill/>
            <a:miter lim="800000"/>
            <a:headEnd/>
            <a:tailEnd/>
          </a:ln>
        </p:spPr>
      </p:pic>
      <p:sp>
        <p:nvSpPr>
          <p:cNvPr id="6" name="TextBox 5"/>
          <p:cNvSpPr txBox="1"/>
          <p:nvPr/>
        </p:nvSpPr>
        <p:spPr>
          <a:xfrm>
            <a:off x="539552" y="1340768"/>
            <a:ext cx="3888432" cy="1200329"/>
          </a:xfrm>
          <a:prstGeom prst="rect">
            <a:avLst/>
          </a:prstGeom>
          <a:noFill/>
        </p:spPr>
        <p:txBody>
          <a:bodyPr wrap="square" rtlCol="0">
            <a:spAutoFit/>
          </a:bodyPr>
          <a:lstStyle/>
          <a:p>
            <a:r>
              <a:rPr lang="en-GB" dirty="0"/>
              <a:t>Transverse magnetic modes (TM) only have transverse magnetic fields but always have longitudinal electric fields (good for accelerating)</a:t>
            </a:r>
          </a:p>
        </p:txBody>
      </p:sp>
      <p:sp>
        <p:nvSpPr>
          <p:cNvPr id="7" name="TextBox 6"/>
          <p:cNvSpPr txBox="1"/>
          <p:nvPr/>
        </p:nvSpPr>
        <p:spPr>
          <a:xfrm>
            <a:off x="4860032" y="1340768"/>
            <a:ext cx="864096" cy="369332"/>
          </a:xfrm>
          <a:prstGeom prst="rect">
            <a:avLst/>
          </a:prstGeom>
          <a:noFill/>
        </p:spPr>
        <p:txBody>
          <a:bodyPr wrap="square" rtlCol="0">
            <a:spAutoFit/>
          </a:bodyPr>
          <a:lstStyle/>
          <a:p>
            <a:r>
              <a:rPr lang="en-GB" dirty="0"/>
              <a:t>E field</a:t>
            </a:r>
          </a:p>
        </p:txBody>
      </p:sp>
      <p:sp>
        <p:nvSpPr>
          <p:cNvPr id="8" name="TextBox 7"/>
          <p:cNvSpPr txBox="1"/>
          <p:nvPr/>
        </p:nvSpPr>
        <p:spPr>
          <a:xfrm>
            <a:off x="467544" y="2771636"/>
            <a:ext cx="864096" cy="369332"/>
          </a:xfrm>
          <a:prstGeom prst="rect">
            <a:avLst/>
          </a:prstGeom>
          <a:noFill/>
        </p:spPr>
        <p:txBody>
          <a:bodyPr wrap="square" rtlCol="0">
            <a:spAutoFit/>
          </a:bodyPr>
          <a:lstStyle/>
          <a:p>
            <a:r>
              <a:rPr lang="en-GB" dirty="0"/>
              <a:t>E field</a:t>
            </a:r>
          </a:p>
        </p:txBody>
      </p:sp>
      <p:pic>
        <p:nvPicPr>
          <p:cNvPr id="1028" name="Picture 4"/>
          <p:cNvPicPr>
            <a:picLocks noChangeAspect="1" noChangeArrowheads="1"/>
          </p:cNvPicPr>
          <p:nvPr/>
        </p:nvPicPr>
        <p:blipFill>
          <a:blip r:embed="rId4" cstate="print"/>
          <a:srcRect l="27173" r="25830"/>
          <a:stretch>
            <a:fillRect/>
          </a:stretch>
        </p:blipFill>
        <p:spPr bwMode="auto">
          <a:xfrm>
            <a:off x="4788024" y="4624478"/>
            <a:ext cx="3744416" cy="2044881"/>
          </a:xfrm>
          <a:prstGeom prst="rect">
            <a:avLst/>
          </a:prstGeom>
          <a:noFill/>
          <a:ln w="9525">
            <a:noFill/>
            <a:miter lim="800000"/>
            <a:headEnd/>
            <a:tailEnd/>
          </a:ln>
        </p:spPr>
      </p:pic>
      <p:sp>
        <p:nvSpPr>
          <p:cNvPr id="10" name="TextBox 9"/>
          <p:cNvSpPr txBox="1"/>
          <p:nvPr/>
        </p:nvSpPr>
        <p:spPr>
          <a:xfrm>
            <a:off x="4860032" y="4715852"/>
            <a:ext cx="864096" cy="369332"/>
          </a:xfrm>
          <a:prstGeom prst="rect">
            <a:avLst/>
          </a:prstGeom>
          <a:noFill/>
        </p:spPr>
        <p:txBody>
          <a:bodyPr wrap="square" rtlCol="0">
            <a:spAutoFit/>
          </a:bodyPr>
          <a:lstStyle/>
          <a:p>
            <a:r>
              <a:rPr lang="en-GB" dirty="0"/>
              <a:t>E field</a:t>
            </a:r>
          </a:p>
        </p:txBody>
      </p:sp>
      <p:sp>
        <p:nvSpPr>
          <p:cNvPr id="11" name="TextBox 10"/>
          <p:cNvSpPr txBox="1"/>
          <p:nvPr/>
        </p:nvSpPr>
        <p:spPr>
          <a:xfrm>
            <a:off x="467544" y="5013176"/>
            <a:ext cx="3888432" cy="1754326"/>
          </a:xfrm>
          <a:prstGeom prst="rect">
            <a:avLst/>
          </a:prstGeom>
          <a:noFill/>
        </p:spPr>
        <p:txBody>
          <a:bodyPr wrap="square" rtlCol="0">
            <a:spAutoFit/>
          </a:bodyPr>
          <a:lstStyle/>
          <a:p>
            <a:r>
              <a:rPr lang="en-GB" dirty="0"/>
              <a:t>Transverse electromagnetic modes (TEM) have no longitudinal fields.</a:t>
            </a:r>
          </a:p>
          <a:p>
            <a:r>
              <a:rPr lang="en-GB" dirty="0"/>
              <a:t>They need two isolated conductors.</a:t>
            </a:r>
          </a:p>
          <a:p>
            <a:r>
              <a:rPr lang="en-GB" dirty="0"/>
              <a:t>Frequency is not dependant on transverse size so can work at very low frequencies.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 and TEM drift tube structures</a:t>
            </a:r>
          </a:p>
        </p:txBody>
      </p:sp>
      <p:sp>
        <p:nvSpPr>
          <p:cNvPr id="3" name="Content Placeholder 2"/>
          <p:cNvSpPr txBox="1">
            <a:spLocks/>
          </p:cNvSpPr>
          <p:nvPr/>
        </p:nvSpPr>
        <p:spPr>
          <a:xfrm>
            <a:off x="395536" y="1484784"/>
            <a:ext cx="8229600" cy="161277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dirty="0"/>
              <a:t>The definitions TE and TEM (</a:t>
            </a:r>
            <a:r>
              <a:rPr lang="en-GB" sz="2400" dirty="0" err="1"/>
              <a:t>Ez</a:t>
            </a:r>
            <a:r>
              <a:rPr lang="en-GB" sz="2400" dirty="0"/>
              <a:t>=0) are only strictly true in cavities of constant cross-section. Any discontinuities cause the field to bend round the discontinuity giving rise to hybrid mode components. One method is to use drift tubes.</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l="21392"/>
          <a:stretch>
            <a:fillRect/>
          </a:stretch>
        </p:blipFill>
        <p:spPr bwMode="auto">
          <a:xfrm>
            <a:off x="3851920" y="5130098"/>
            <a:ext cx="5292080" cy="172790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1148"/>
          <a:stretch>
            <a:fillRect/>
          </a:stretch>
        </p:blipFill>
        <p:spPr bwMode="auto">
          <a:xfrm>
            <a:off x="3779912" y="3339189"/>
            <a:ext cx="5364088" cy="1745995"/>
          </a:xfrm>
          <a:prstGeom prst="rect">
            <a:avLst/>
          </a:prstGeom>
          <a:noFill/>
          <a:ln w="9525">
            <a:noFill/>
            <a:miter lim="800000"/>
            <a:headEnd/>
            <a:tailEnd/>
          </a:ln>
        </p:spPr>
      </p:pic>
      <p:sp>
        <p:nvSpPr>
          <p:cNvPr id="6" name="TextBox 5"/>
          <p:cNvSpPr txBox="1"/>
          <p:nvPr/>
        </p:nvSpPr>
        <p:spPr>
          <a:xfrm>
            <a:off x="323528" y="3356992"/>
            <a:ext cx="3240360" cy="1569660"/>
          </a:xfrm>
          <a:prstGeom prst="rect">
            <a:avLst/>
          </a:prstGeom>
          <a:noFill/>
        </p:spPr>
        <p:txBody>
          <a:bodyPr wrap="square" rtlCol="0">
            <a:spAutoFit/>
          </a:bodyPr>
          <a:lstStyle/>
          <a:p>
            <a:r>
              <a:rPr lang="en-GB" sz="2400" dirty="0"/>
              <a:t>TE mode with drift tube.</a:t>
            </a:r>
          </a:p>
          <a:p>
            <a:r>
              <a:rPr lang="en-GB" sz="2400" dirty="0"/>
              <a:t>These modes have low magnetic fields on the walls so have low losses.</a:t>
            </a:r>
          </a:p>
        </p:txBody>
      </p:sp>
      <p:sp>
        <p:nvSpPr>
          <p:cNvPr id="7" name="TextBox 6"/>
          <p:cNvSpPr txBox="1"/>
          <p:nvPr/>
        </p:nvSpPr>
        <p:spPr>
          <a:xfrm>
            <a:off x="323528" y="5085184"/>
            <a:ext cx="3456384" cy="1569660"/>
          </a:xfrm>
          <a:prstGeom prst="rect">
            <a:avLst/>
          </a:prstGeom>
          <a:noFill/>
        </p:spPr>
        <p:txBody>
          <a:bodyPr wrap="square" rtlCol="0">
            <a:spAutoFit/>
          </a:bodyPr>
          <a:lstStyle/>
          <a:p>
            <a:r>
              <a:rPr lang="en-GB" sz="2400" dirty="0"/>
              <a:t>TEM mode with drift tube</a:t>
            </a:r>
          </a:p>
          <a:p>
            <a:r>
              <a:rPr lang="en-GB" sz="2400" dirty="0"/>
              <a:t>These modes have very low frequencies so less RF </a:t>
            </a:r>
            <a:r>
              <a:rPr lang="en-GB" sz="2400" dirty="0" err="1"/>
              <a:t>defocussing</a:t>
            </a:r>
            <a:r>
              <a:rPr lang="en-GB" sz="24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Widroe</a:t>
            </a:r>
            <a:r>
              <a:rPr lang="en-GB" dirty="0"/>
              <a:t> Linac</a:t>
            </a:r>
          </a:p>
        </p:txBody>
      </p:sp>
      <p:sp>
        <p:nvSpPr>
          <p:cNvPr id="3" name="Content Placeholder 2"/>
          <p:cNvSpPr>
            <a:spLocks noGrp="1"/>
          </p:cNvSpPr>
          <p:nvPr>
            <p:ph idx="1"/>
          </p:nvPr>
        </p:nvSpPr>
        <p:spPr>
          <a:xfrm>
            <a:off x="457200" y="1600201"/>
            <a:ext cx="8229600" cy="2404863"/>
          </a:xfrm>
        </p:spPr>
        <p:txBody>
          <a:bodyPr>
            <a:normAutofit fontScale="55000" lnSpcReduction="20000"/>
          </a:bodyPr>
          <a:lstStyle/>
          <a:p>
            <a:r>
              <a:rPr lang="en-GB" dirty="0"/>
              <a:t>In a </a:t>
            </a:r>
            <a:r>
              <a:rPr lang="en-GB" dirty="0" err="1"/>
              <a:t>widroe</a:t>
            </a:r>
            <a:r>
              <a:rPr lang="en-GB" dirty="0"/>
              <a:t> linac we uses two conductors supporting a TEM similar to biaxial transmission line. This was the first linac structure and is still in use today.</a:t>
            </a:r>
          </a:p>
          <a:p>
            <a:r>
              <a:rPr lang="en-GB" dirty="0"/>
              <a:t>Each conductor has a number of electrodes which contain the beam apertures.</a:t>
            </a:r>
          </a:p>
          <a:p>
            <a:r>
              <a:rPr lang="en-GB" dirty="0"/>
              <a:t>The electrodes from each conductor are alternated so that an electric field is created between them, and the field alternates at each gap (like a pi mode).</a:t>
            </a:r>
          </a:p>
          <a:p>
            <a:r>
              <a:rPr lang="en-GB" dirty="0"/>
              <a:t>The distance between gaps is a L=</a:t>
            </a:r>
            <a:r>
              <a:rPr lang="en-GB" dirty="0" err="1">
                <a:latin typeface="Symbol" pitchFamily="18" charset="2"/>
              </a:rPr>
              <a:t>bl</a:t>
            </a:r>
            <a:r>
              <a:rPr lang="en-GB" dirty="0"/>
              <a:t>/2 as in a pi mode structure.</a:t>
            </a:r>
          </a:p>
          <a:p>
            <a:r>
              <a:rPr lang="en-GB" dirty="0"/>
              <a:t>As the transverse size is not dependant on frequency the structure can work at very low frequencies.</a:t>
            </a:r>
          </a:p>
          <a:p>
            <a:r>
              <a:rPr lang="en-GB" dirty="0"/>
              <a:t>Still used for very low beta (heavy ion) injectors.</a:t>
            </a:r>
          </a:p>
        </p:txBody>
      </p:sp>
      <p:pic>
        <p:nvPicPr>
          <p:cNvPr id="4" name="Picture 5" descr="C:\WINNT\Profiles\markm\My Documents\My Pictures\Wideroe_linac.gif"/>
          <p:cNvPicPr>
            <a:picLocks noChangeAspect="1" noChangeArrowheads="1"/>
          </p:cNvPicPr>
          <p:nvPr/>
        </p:nvPicPr>
        <p:blipFill>
          <a:blip r:embed="rId2" cstate="print"/>
          <a:srcRect/>
          <a:stretch>
            <a:fillRect/>
          </a:stretch>
        </p:blipFill>
        <p:spPr bwMode="auto">
          <a:xfrm>
            <a:off x="251520" y="4159540"/>
            <a:ext cx="6264696" cy="2698460"/>
          </a:xfrm>
          <a:prstGeom prst="rect">
            <a:avLst/>
          </a:prstGeom>
          <a:noFill/>
        </p:spPr>
      </p:pic>
      <p:pic>
        <p:nvPicPr>
          <p:cNvPr id="5" name="Picture 2" descr="https://www.gsi.de/uploads/pics/W-Struktur.jpg"/>
          <p:cNvPicPr>
            <a:picLocks noChangeAspect="1" noChangeArrowheads="1"/>
          </p:cNvPicPr>
          <p:nvPr/>
        </p:nvPicPr>
        <p:blipFill>
          <a:blip r:embed="rId3" cstate="print"/>
          <a:srcRect/>
          <a:stretch>
            <a:fillRect/>
          </a:stretch>
        </p:blipFill>
        <p:spPr bwMode="auto">
          <a:xfrm>
            <a:off x="6228184" y="3879253"/>
            <a:ext cx="2915816" cy="2978747"/>
          </a:xfrm>
          <a:prstGeom prst="rect">
            <a:avLst/>
          </a:prstGeom>
          <a:noFill/>
        </p:spPr>
      </p:pic>
      <p:sp>
        <p:nvSpPr>
          <p:cNvPr id="6" name="TextBox 5"/>
          <p:cNvSpPr txBox="1"/>
          <p:nvPr/>
        </p:nvSpPr>
        <p:spPr>
          <a:xfrm>
            <a:off x="4283968" y="6372036"/>
            <a:ext cx="1944216" cy="369332"/>
          </a:xfrm>
          <a:prstGeom prst="rect">
            <a:avLst/>
          </a:prstGeom>
          <a:noFill/>
        </p:spPr>
        <p:txBody>
          <a:bodyPr wrap="square" rtlCol="0">
            <a:spAutoFit/>
          </a:bodyPr>
          <a:lstStyle/>
          <a:p>
            <a:r>
              <a:rPr lang="en-GB" dirty="0"/>
              <a:t>GSI </a:t>
            </a:r>
            <a:r>
              <a:rPr lang="en-GB" dirty="0" err="1"/>
              <a:t>Unilac</a:t>
            </a:r>
            <a:r>
              <a:rPr lang="en-GB" dirty="0"/>
              <a:t> </a:t>
            </a:r>
            <a:r>
              <a:rPr lang="en-GB" dirty="0" err="1"/>
              <a:t>Widroe</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 and IH structures</a:t>
            </a:r>
          </a:p>
        </p:txBody>
      </p:sp>
      <p:sp>
        <p:nvSpPr>
          <p:cNvPr id="3" name="Content Placeholder 2"/>
          <p:cNvSpPr txBox="1">
            <a:spLocks/>
          </p:cNvSpPr>
          <p:nvPr/>
        </p:nvSpPr>
        <p:spPr>
          <a:xfrm>
            <a:off x="457200" y="1600201"/>
            <a:ext cx="5338936" cy="168478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One such set of TE cavities are the H-mode cavities (some people call TE modes H modes).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They</a:t>
            </a:r>
            <a:r>
              <a:rPr kumimoji="0" lang="en-GB" sz="2000" b="0" i="0" u="none" strike="noStrike" kern="1200" cap="none" spc="0" normalizeH="0" noProof="0" dirty="0">
                <a:ln>
                  <a:noFill/>
                </a:ln>
                <a:solidFill>
                  <a:schemeClr val="tx1"/>
                </a:solidFill>
                <a:effectLst/>
                <a:uLnTx/>
                <a:uFillTx/>
                <a:latin typeface="+mn-lt"/>
                <a:ea typeface="+mn-ea"/>
                <a:cs typeface="+mn-cs"/>
              </a:rPr>
              <a:t> can operate in the TE11 mode (</a:t>
            </a:r>
            <a:r>
              <a:rPr kumimoji="0" lang="en-GB" sz="2000" b="0" i="0" u="none" strike="noStrike" kern="1200" cap="none" spc="0" normalizeH="0" noProof="0" dirty="0" err="1">
                <a:ln>
                  <a:noFill/>
                </a:ln>
                <a:solidFill>
                  <a:schemeClr val="tx1"/>
                </a:solidFill>
                <a:effectLst/>
                <a:uLnTx/>
                <a:uFillTx/>
                <a:latin typeface="+mn-lt"/>
                <a:ea typeface="+mn-ea"/>
                <a:cs typeface="+mn-cs"/>
              </a:rPr>
              <a:t>Interdigital</a:t>
            </a:r>
            <a:r>
              <a:rPr kumimoji="0" lang="en-GB" sz="2000" b="0" i="0" u="none" strike="noStrike" kern="1200" cap="none" spc="0" normalizeH="0" noProof="0" dirty="0">
                <a:ln>
                  <a:noFill/>
                </a:ln>
                <a:solidFill>
                  <a:schemeClr val="tx1"/>
                </a:solidFill>
                <a:effectLst/>
                <a:uLnTx/>
                <a:uFillTx/>
                <a:latin typeface="+mn-lt"/>
                <a:ea typeface="+mn-ea"/>
                <a:cs typeface="+mn-cs"/>
              </a:rPr>
              <a:t>) or TE21 mode (crossbar)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They have very high</a:t>
            </a:r>
            <a:r>
              <a:rPr lang="en-GB" sz="2000" dirty="0"/>
              <a:t> shunt impedances at low energy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At high energy the voltage</a:t>
            </a:r>
            <a:r>
              <a:rPr kumimoji="0" lang="en-GB" sz="2000" b="0" i="0" u="none" strike="noStrike" kern="1200" cap="none" spc="0" normalizeH="0" noProof="0" dirty="0">
                <a:ln>
                  <a:noFill/>
                </a:ln>
                <a:solidFill>
                  <a:schemeClr val="tx1"/>
                </a:solidFill>
                <a:effectLst/>
                <a:uLnTx/>
                <a:uFillTx/>
                <a:latin typeface="+mn-lt"/>
                <a:ea typeface="+mn-ea"/>
                <a:cs typeface="+mn-cs"/>
              </a:rPr>
              <a:t> is low as the gaps get longer and the H-mode only has </a:t>
            </a:r>
            <a:r>
              <a:rPr kumimoji="0" lang="en-GB" sz="2000" b="0" i="0" u="none" strike="noStrike" kern="1200" cap="none" spc="0" normalizeH="0" noProof="0" dirty="0" err="1">
                <a:ln>
                  <a:noFill/>
                </a:ln>
                <a:solidFill>
                  <a:schemeClr val="tx1"/>
                </a:solidFill>
                <a:effectLst/>
                <a:uLnTx/>
                <a:uFillTx/>
                <a:latin typeface="+mn-lt"/>
                <a:ea typeface="+mn-ea"/>
                <a:cs typeface="+mn-cs"/>
              </a:rPr>
              <a:t>Ez</a:t>
            </a:r>
            <a:r>
              <a:rPr kumimoji="0" lang="en-GB" sz="2000" b="0" i="0" u="none" strike="noStrike" kern="1200" cap="none" spc="0" normalizeH="0" noProof="0" dirty="0">
                <a:ln>
                  <a:noFill/>
                </a:ln>
                <a:solidFill>
                  <a:schemeClr val="tx1"/>
                </a:solidFill>
                <a:effectLst/>
                <a:uLnTx/>
                <a:uFillTx/>
                <a:latin typeface="+mn-lt"/>
                <a:ea typeface="+mn-ea"/>
                <a:cs typeface="+mn-cs"/>
              </a:rPr>
              <a:t> near the drift tube ends</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100" name="Picture 4"/>
          <p:cNvPicPr>
            <a:picLocks noChangeAspect="1" noChangeArrowheads="1"/>
          </p:cNvPicPr>
          <p:nvPr/>
        </p:nvPicPr>
        <p:blipFill>
          <a:blip r:embed="rId2" cstate="print"/>
          <a:srcRect l="36572" r="36572"/>
          <a:stretch>
            <a:fillRect/>
          </a:stretch>
        </p:blipFill>
        <p:spPr bwMode="auto">
          <a:xfrm>
            <a:off x="6012160" y="1556792"/>
            <a:ext cx="2880320" cy="2733675"/>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l="36926" r="36218"/>
          <a:stretch>
            <a:fillRect/>
          </a:stretch>
        </p:blipFill>
        <p:spPr bwMode="auto">
          <a:xfrm>
            <a:off x="6012160" y="4124325"/>
            <a:ext cx="2880320" cy="2733675"/>
          </a:xfrm>
          <a:prstGeom prst="rect">
            <a:avLst/>
          </a:prstGeom>
          <a:noFill/>
          <a:ln w="9525">
            <a:noFill/>
            <a:miter lim="800000"/>
            <a:headEnd/>
            <a:tailEnd/>
          </a:ln>
        </p:spPr>
      </p:pic>
      <p:pic>
        <p:nvPicPr>
          <p:cNvPr id="21505" name="Picture 1"/>
          <p:cNvPicPr>
            <a:picLocks noChangeAspect="1" noChangeArrowheads="1"/>
          </p:cNvPicPr>
          <p:nvPr/>
        </p:nvPicPr>
        <p:blipFill>
          <a:blip r:embed="rId4" cstate="print"/>
          <a:srcRect/>
          <a:stretch>
            <a:fillRect/>
          </a:stretch>
        </p:blipFill>
        <p:spPr bwMode="auto">
          <a:xfrm>
            <a:off x="72008" y="4796281"/>
            <a:ext cx="2987824" cy="1801071"/>
          </a:xfrm>
          <a:prstGeom prst="rect">
            <a:avLst/>
          </a:prstGeom>
          <a:noFill/>
          <a:ln w="9525">
            <a:noFill/>
            <a:miter lim="800000"/>
            <a:headEnd/>
            <a:tailEnd/>
          </a:ln>
        </p:spPr>
      </p:pic>
      <p:pic>
        <p:nvPicPr>
          <p:cNvPr id="21506" name="Picture 2"/>
          <p:cNvPicPr>
            <a:picLocks noChangeAspect="1" noChangeArrowheads="1"/>
          </p:cNvPicPr>
          <p:nvPr/>
        </p:nvPicPr>
        <p:blipFill>
          <a:blip r:embed="rId5" cstate="print"/>
          <a:srcRect/>
          <a:stretch>
            <a:fillRect/>
          </a:stretch>
        </p:blipFill>
        <p:spPr bwMode="auto">
          <a:xfrm>
            <a:off x="3170310" y="4653137"/>
            <a:ext cx="2572893" cy="196671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Alvarez </a:t>
            </a:r>
            <a:r>
              <a:rPr lang="en-GB" dirty="0" err="1"/>
              <a:t>vs</a:t>
            </a:r>
            <a:r>
              <a:rPr lang="en-GB" dirty="0"/>
              <a:t> CH DTLs</a:t>
            </a:r>
          </a:p>
        </p:txBody>
      </p:sp>
      <p:pic>
        <p:nvPicPr>
          <p:cNvPr id="4098" name="Picture 2"/>
          <p:cNvPicPr>
            <a:picLocks noChangeAspect="1" noChangeArrowheads="1"/>
          </p:cNvPicPr>
          <p:nvPr/>
        </p:nvPicPr>
        <p:blipFill>
          <a:blip r:embed="rId2" cstate="print"/>
          <a:srcRect/>
          <a:stretch>
            <a:fillRect/>
          </a:stretch>
        </p:blipFill>
        <p:spPr bwMode="auto">
          <a:xfrm>
            <a:off x="0" y="1268760"/>
            <a:ext cx="9144000" cy="5283493"/>
          </a:xfrm>
          <a:prstGeom prst="rect">
            <a:avLst/>
          </a:prstGeom>
          <a:noFill/>
          <a:ln w="9525">
            <a:noFill/>
            <a:miter lim="800000"/>
            <a:headEnd/>
            <a:tailEnd/>
          </a:ln>
        </p:spPr>
      </p:pic>
      <p:sp>
        <p:nvSpPr>
          <p:cNvPr id="4" name="TextBox 3"/>
          <p:cNvSpPr txBox="1"/>
          <p:nvPr/>
        </p:nvSpPr>
        <p:spPr>
          <a:xfrm>
            <a:off x="2843808" y="0"/>
            <a:ext cx="3240360" cy="369332"/>
          </a:xfrm>
          <a:prstGeom prst="rect">
            <a:avLst/>
          </a:prstGeom>
          <a:noFill/>
        </p:spPr>
        <p:txBody>
          <a:bodyPr wrap="square" rtlCol="0">
            <a:spAutoFit/>
          </a:bodyPr>
          <a:lstStyle/>
          <a:p>
            <a:r>
              <a:rPr lang="en-GB" dirty="0"/>
              <a:t>Image from W. Barth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Frankfurt CH-DTL</a:t>
            </a:r>
          </a:p>
        </p:txBody>
      </p:sp>
      <p:pic>
        <p:nvPicPr>
          <p:cNvPr id="20481" name="Picture 1"/>
          <p:cNvPicPr>
            <a:picLocks noChangeAspect="1" noChangeArrowheads="1"/>
          </p:cNvPicPr>
          <p:nvPr/>
        </p:nvPicPr>
        <p:blipFill>
          <a:blip r:embed="rId2" cstate="print"/>
          <a:srcRect/>
          <a:stretch>
            <a:fillRect/>
          </a:stretch>
        </p:blipFill>
        <p:spPr bwMode="auto">
          <a:xfrm>
            <a:off x="0" y="1124744"/>
            <a:ext cx="5004048" cy="3571036"/>
          </a:xfrm>
          <a:prstGeom prst="rect">
            <a:avLst/>
          </a:prstGeom>
          <a:noFill/>
          <a:ln w="9525">
            <a:noFill/>
            <a:miter lim="800000"/>
            <a:headEnd/>
            <a:tailEnd/>
          </a:ln>
        </p:spPr>
      </p:pic>
      <p:sp>
        <p:nvSpPr>
          <p:cNvPr id="5" name="TextBox 4"/>
          <p:cNvSpPr txBox="1"/>
          <p:nvPr/>
        </p:nvSpPr>
        <p:spPr>
          <a:xfrm>
            <a:off x="4865204" y="1426259"/>
            <a:ext cx="3960440" cy="2862322"/>
          </a:xfrm>
          <a:prstGeom prst="rect">
            <a:avLst/>
          </a:prstGeom>
          <a:noFill/>
        </p:spPr>
        <p:txBody>
          <a:bodyPr wrap="square" rtlCol="0">
            <a:spAutoFit/>
          </a:bodyPr>
          <a:lstStyle/>
          <a:p>
            <a:pPr>
              <a:buFont typeface="Arial" pitchFamily="34" charset="0"/>
              <a:buChar char="•"/>
            </a:pPr>
            <a:r>
              <a:rPr lang="en-GB" dirty="0"/>
              <a:t>Smaller than an Alvarez DTL at 350 MHz and higher shunt impedance as it operates in a pi-mode.</a:t>
            </a:r>
          </a:p>
          <a:p>
            <a:pPr>
              <a:buFont typeface="Arial" pitchFamily="34" charset="0"/>
              <a:buChar char="•"/>
            </a:pPr>
            <a:r>
              <a:rPr lang="en-GB" dirty="0"/>
              <a:t>This allows smaller drift tubes (high shunt impedance) but doesn’t allow magnets to be put in the drift tubes.</a:t>
            </a:r>
          </a:p>
          <a:p>
            <a:pPr>
              <a:buFont typeface="Arial" pitchFamily="34" charset="0"/>
              <a:buChar char="•"/>
            </a:pPr>
            <a:r>
              <a:rPr lang="en-GB" dirty="0"/>
              <a:t>Cannot have large aperture.</a:t>
            </a:r>
          </a:p>
          <a:p>
            <a:pPr>
              <a:buFont typeface="Arial" pitchFamily="34" charset="0"/>
              <a:buChar char="•"/>
            </a:pPr>
            <a:r>
              <a:rPr lang="en-GB" dirty="0"/>
              <a:t>Superconducting and normal conducting versions exist.</a:t>
            </a:r>
          </a:p>
          <a:p>
            <a:pPr>
              <a:buFont typeface="Arial" pitchFamily="34" charset="0"/>
              <a:buChar char="•"/>
            </a:pPr>
            <a:r>
              <a:rPr lang="en-GB" dirty="0"/>
              <a:t>Will be used for the first time at FAIR.</a:t>
            </a:r>
          </a:p>
        </p:txBody>
      </p:sp>
      <p:sp>
        <p:nvSpPr>
          <p:cNvPr id="6" name="TextBox 5"/>
          <p:cNvSpPr txBox="1"/>
          <p:nvPr/>
        </p:nvSpPr>
        <p:spPr>
          <a:xfrm>
            <a:off x="539552" y="5013176"/>
            <a:ext cx="2664296" cy="1631216"/>
          </a:xfrm>
          <a:prstGeom prst="rect">
            <a:avLst/>
          </a:prstGeom>
          <a:noFill/>
        </p:spPr>
        <p:txBody>
          <a:bodyPr wrap="square" rtlCol="0">
            <a:spAutoFit/>
          </a:bodyPr>
          <a:lstStyle/>
          <a:p>
            <a:r>
              <a:rPr lang="en-GB" sz="2000" dirty="0"/>
              <a:t>At high beta the gaps get larger and the CH structure becomes less efficient. 3-100 MeV (up to beta=0.3c)</a:t>
            </a:r>
          </a:p>
        </p:txBody>
      </p:sp>
      <p:pic>
        <p:nvPicPr>
          <p:cNvPr id="3074" name="Picture 2"/>
          <p:cNvPicPr>
            <a:picLocks noChangeAspect="1" noChangeArrowheads="1"/>
          </p:cNvPicPr>
          <p:nvPr/>
        </p:nvPicPr>
        <p:blipFill>
          <a:blip r:embed="rId3" cstate="print"/>
          <a:srcRect l="30157"/>
          <a:stretch>
            <a:fillRect/>
          </a:stretch>
        </p:blipFill>
        <p:spPr bwMode="auto">
          <a:xfrm>
            <a:off x="3868439" y="4464496"/>
            <a:ext cx="5138593" cy="227687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Radio frequency </a:t>
            </a:r>
            <a:r>
              <a:rPr lang="en-GB" dirty="0" err="1"/>
              <a:t>Quadropole</a:t>
            </a:r>
            <a:r>
              <a:rPr lang="en-GB" dirty="0"/>
              <a:t> (RFQ)</a:t>
            </a:r>
          </a:p>
        </p:txBody>
      </p:sp>
      <p:sp>
        <p:nvSpPr>
          <p:cNvPr id="3" name="Content Placeholder 2"/>
          <p:cNvSpPr txBox="1">
            <a:spLocks/>
          </p:cNvSpPr>
          <p:nvPr/>
        </p:nvSpPr>
        <p:spPr>
          <a:xfrm>
            <a:off x="457200" y="126876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At very low energy</a:t>
            </a:r>
            <a:r>
              <a:rPr kumimoji="0" lang="en-GB" sz="2400" b="0" i="0" u="none" strike="noStrike" kern="1200" cap="none" spc="0" normalizeH="0" noProof="0" dirty="0">
                <a:ln>
                  <a:noFill/>
                </a:ln>
                <a:solidFill>
                  <a:schemeClr val="tx1"/>
                </a:solidFill>
                <a:effectLst/>
                <a:uLnTx/>
                <a:uFillTx/>
                <a:latin typeface="+mn-lt"/>
                <a:ea typeface="+mn-ea"/>
                <a:cs typeface="+mn-cs"/>
              </a:rPr>
              <a:t> focussing and bunching is critical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aseline="0" dirty="0"/>
              <a:t>It</a:t>
            </a:r>
            <a:r>
              <a:rPr lang="en-GB" sz="2400" dirty="0"/>
              <a:t> would be really useful if we could make a structure that focussed, bunched and accelerated at the same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Magnetic</a:t>
            </a:r>
            <a:r>
              <a:rPr kumimoji="0" lang="en-GB" sz="2400" b="0" i="0" u="none" strike="noStrike" kern="1200" cap="none" spc="0" normalizeH="0" noProof="0" dirty="0">
                <a:ln>
                  <a:noFill/>
                </a:ln>
                <a:solidFill>
                  <a:schemeClr val="tx1"/>
                </a:solidFill>
                <a:effectLst/>
                <a:uLnTx/>
                <a:uFillTx/>
                <a:latin typeface="+mn-lt"/>
                <a:ea typeface="+mn-ea"/>
                <a:cs typeface="+mn-cs"/>
              </a:rPr>
              <a:t> fields are not ideal for focussing at low energy as the </a:t>
            </a:r>
            <a:r>
              <a:rPr kumimoji="0" lang="en-GB" sz="2400" b="0" i="0" u="none" strike="noStrike" kern="1200" cap="none" spc="0" normalizeH="0" noProof="0" dirty="0" err="1">
                <a:ln>
                  <a:noFill/>
                </a:ln>
                <a:solidFill>
                  <a:schemeClr val="tx1"/>
                </a:solidFill>
                <a:effectLst/>
                <a:uLnTx/>
                <a:uFillTx/>
                <a:latin typeface="+mn-lt"/>
                <a:ea typeface="+mn-ea"/>
                <a:cs typeface="+mn-cs"/>
              </a:rPr>
              <a:t>lorentz</a:t>
            </a:r>
            <a:r>
              <a:rPr kumimoji="0" lang="en-GB" sz="2400" b="0" i="0" u="none" strike="noStrike" kern="1200" cap="none" spc="0" normalizeH="0" noProof="0" dirty="0">
                <a:ln>
                  <a:noFill/>
                </a:ln>
                <a:solidFill>
                  <a:schemeClr val="tx1"/>
                </a:solidFill>
                <a:effectLst/>
                <a:uLnTx/>
                <a:uFillTx/>
                <a:latin typeface="+mn-lt"/>
                <a:ea typeface="+mn-ea"/>
                <a:cs typeface="+mn-cs"/>
              </a:rPr>
              <a:t> force is q(</a:t>
            </a:r>
            <a:r>
              <a:rPr kumimoji="0" lang="en-GB" sz="2400" b="0" i="0" u="none" strike="noStrike" kern="1200" cap="none" spc="0" normalizeH="0" noProof="0" dirty="0" err="1">
                <a:ln>
                  <a:noFill/>
                </a:ln>
                <a:solidFill>
                  <a:schemeClr val="tx1"/>
                </a:solidFill>
                <a:effectLst/>
                <a:uLnTx/>
                <a:uFillTx/>
                <a:latin typeface="+mn-lt"/>
                <a:ea typeface="+mn-ea"/>
                <a:cs typeface="+mn-cs"/>
              </a:rPr>
              <a:t>E+vxB</a:t>
            </a:r>
            <a:r>
              <a:rPr kumimoji="0" lang="en-GB" sz="2400" b="0" i="0" u="none" strike="noStrike" kern="1200" cap="none" spc="0" normalizeH="0" noProof="0" dirty="0">
                <a:ln>
                  <a:noFill/>
                </a:ln>
                <a:solidFill>
                  <a:schemeClr val="tx1"/>
                </a:solidFill>
                <a:effectLst/>
                <a:uLnTx/>
                <a:uFillTx/>
                <a:latin typeface="+mn-lt"/>
                <a:ea typeface="+mn-ea"/>
                <a:cs typeface="+mn-cs"/>
              </a:rPr>
              <a:t>), hence electric focussing is preferred.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noProof="0" dirty="0"/>
              <a:t>We can create an RF electric </a:t>
            </a:r>
            <a:r>
              <a:rPr lang="en-GB" sz="2400" noProof="0" dirty="0" err="1"/>
              <a:t>quadrupole</a:t>
            </a:r>
            <a:r>
              <a:rPr lang="en-GB" sz="2400" noProof="0" dirty="0"/>
              <a:t> by using a TE21 mode.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dirty="0">
                <a:ln>
                  <a:noFill/>
                </a:ln>
                <a:solidFill>
                  <a:schemeClr val="tx1"/>
                </a:solidFill>
                <a:effectLst/>
                <a:uLnTx/>
                <a:uFillTx/>
                <a:latin typeface="+mn-lt"/>
                <a:ea typeface="+mn-ea"/>
                <a:cs typeface="+mn-cs"/>
              </a:rPr>
              <a:t>In an RFQ we load the cavity</a:t>
            </a:r>
          </a:p>
          <a:p>
            <a:pPr marL="342900" marR="0" lvl="0" indent="-342900" algn="l" defTabSz="914400" rtl="0" eaLnBrk="1" fontAlgn="auto" latinLnBrk="0" hangingPunct="1">
              <a:lnSpc>
                <a:spcPct val="100000"/>
              </a:lnSpc>
              <a:spcBef>
                <a:spcPct val="20000"/>
              </a:spcBef>
              <a:spcAft>
                <a:spcPts val="0"/>
              </a:spcAft>
              <a:buClrTx/>
              <a:buSzTx/>
              <a:tabLst/>
              <a:defRPr/>
            </a:pPr>
            <a:r>
              <a:rPr lang="en-GB" sz="2400" dirty="0"/>
              <a:t>	</a:t>
            </a:r>
            <a:r>
              <a:rPr kumimoji="0" lang="en-GB" sz="2400" b="0" i="0" u="none" strike="noStrike" kern="1200" cap="none" spc="0" normalizeH="0" baseline="0" dirty="0">
                <a:ln>
                  <a:noFill/>
                </a:ln>
                <a:solidFill>
                  <a:schemeClr val="tx1"/>
                </a:solidFill>
                <a:effectLst/>
                <a:uLnTx/>
                <a:uFillTx/>
                <a:latin typeface="+mn-lt"/>
                <a:ea typeface="+mn-ea"/>
                <a:cs typeface="+mn-cs"/>
              </a:rPr>
              <a:t> with rods or vanes to make</a:t>
            </a:r>
            <a:r>
              <a:rPr kumimoji="0" lang="en-GB" sz="2400" b="0" i="0" u="none" strike="noStrike" kern="1200" cap="none" spc="0" normalizeH="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lang="en-GB" sz="2400" dirty="0"/>
              <a:t>	</a:t>
            </a:r>
            <a:r>
              <a:rPr kumimoji="0" lang="en-GB" sz="2400" b="0" i="0" u="none" strike="noStrike" kern="1200" cap="none" spc="0" normalizeH="0" dirty="0">
                <a:ln>
                  <a:noFill/>
                </a:ln>
                <a:solidFill>
                  <a:schemeClr val="tx1"/>
                </a:solidFill>
                <a:effectLst/>
                <a:uLnTx/>
                <a:uFillTx/>
                <a:latin typeface="+mn-lt"/>
                <a:ea typeface="+mn-ea"/>
                <a:cs typeface="+mn-cs"/>
              </a:rPr>
              <a:t>the TE21 the lower in </a:t>
            </a:r>
          </a:p>
          <a:p>
            <a:pPr marL="342900" marR="0" lvl="0" indent="-342900" algn="l" defTabSz="914400" rtl="0" eaLnBrk="1" fontAlgn="auto" latinLnBrk="0" hangingPunct="1">
              <a:lnSpc>
                <a:spcPct val="100000"/>
              </a:lnSpc>
              <a:spcBef>
                <a:spcPct val="20000"/>
              </a:spcBef>
              <a:spcAft>
                <a:spcPts val="0"/>
              </a:spcAft>
              <a:buClrTx/>
              <a:buSzTx/>
              <a:tabLst/>
              <a:defRPr/>
            </a:pPr>
            <a:r>
              <a:rPr lang="en-GB" sz="2400" dirty="0"/>
              <a:t>	</a:t>
            </a:r>
            <a:r>
              <a:rPr kumimoji="0" lang="en-GB" sz="2400" b="0" i="0" u="none" strike="noStrike" kern="1200" cap="none" spc="0" normalizeH="0" dirty="0">
                <a:ln>
                  <a:noFill/>
                </a:ln>
                <a:solidFill>
                  <a:schemeClr val="tx1"/>
                </a:solidFill>
                <a:effectLst/>
                <a:uLnTx/>
                <a:uFillTx/>
                <a:latin typeface="+mn-lt"/>
                <a:ea typeface="+mn-ea"/>
                <a:cs typeface="+mn-cs"/>
              </a:rPr>
              <a:t>frequency and increase </a:t>
            </a:r>
          </a:p>
          <a:p>
            <a:pPr marL="342900" marR="0" lvl="0" indent="-342900" algn="l" defTabSz="914400" rtl="0" eaLnBrk="1" fontAlgn="auto" latinLnBrk="0" hangingPunct="1">
              <a:lnSpc>
                <a:spcPct val="100000"/>
              </a:lnSpc>
              <a:spcBef>
                <a:spcPct val="20000"/>
              </a:spcBef>
              <a:spcAft>
                <a:spcPts val="0"/>
              </a:spcAft>
              <a:buClrTx/>
              <a:buSzTx/>
              <a:tabLst/>
              <a:defRPr/>
            </a:pPr>
            <a:r>
              <a:rPr lang="en-GB" sz="2400" dirty="0"/>
              <a:t>	</a:t>
            </a:r>
            <a:r>
              <a:rPr kumimoji="0" lang="en-GB" sz="2400" b="0" i="0" u="none" strike="noStrike" kern="1200" cap="none" spc="0" normalizeH="0" dirty="0">
                <a:ln>
                  <a:noFill/>
                </a:ln>
                <a:solidFill>
                  <a:schemeClr val="tx1"/>
                </a:solidFill>
                <a:effectLst/>
                <a:uLnTx/>
                <a:uFillTx/>
                <a:latin typeface="+mn-lt"/>
                <a:ea typeface="+mn-ea"/>
                <a:cs typeface="+mn-cs"/>
              </a:rPr>
              <a:t>focussing.</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9457" name="Picture 1"/>
          <p:cNvPicPr>
            <a:picLocks noChangeAspect="1" noChangeArrowheads="1"/>
          </p:cNvPicPr>
          <p:nvPr/>
        </p:nvPicPr>
        <p:blipFill>
          <a:blip r:embed="rId2" cstate="print"/>
          <a:srcRect/>
          <a:stretch>
            <a:fillRect/>
          </a:stretch>
        </p:blipFill>
        <p:spPr bwMode="auto">
          <a:xfrm>
            <a:off x="4427984" y="4489326"/>
            <a:ext cx="2124075" cy="2152650"/>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6732240" y="4437112"/>
            <a:ext cx="2247900" cy="2057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Low Beta</a:t>
            </a:r>
          </a:p>
        </p:txBody>
      </p:sp>
      <p:sp>
        <p:nvSpPr>
          <p:cNvPr id="3" name="Content Placeholder 2"/>
          <p:cNvSpPr>
            <a:spLocks noGrp="1"/>
          </p:cNvSpPr>
          <p:nvPr>
            <p:ph idx="1"/>
          </p:nvPr>
        </p:nvSpPr>
        <p:spPr>
          <a:xfrm>
            <a:off x="457200" y="1600200"/>
            <a:ext cx="5410944" cy="4853136"/>
          </a:xfrm>
        </p:spPr>
        <p:txBody>
          <a:bodyPr>
            <a:normAutofit fontScale="70000" lnSpcReduction="20000"/>
          </a:bodyPr>
          <a:lstStyle/>
          <a:p>
            <a:r>
              <a:rPr lang="en-GB" dirty="0"/>
              <a:t>As the beam velocity is reduced the cell period decreases as L=</a:t>
            </a:r>
            <a:r>
              <a:rPr lang="en-GB" dirty="0" err="1">
                <a:latin typeface="Symbol" pitchFamily="18" charset="2"/>
              </a:rPr>
              <a:t>bl</a:t>
            </a:r>
            <a:r>
              <a:rPr lang="en-GB" dirty="0"/>
              <a:t>/2.</a:t>
            </a:r>
          </a:p>
          <a:p>
            <a:r>
              <a:rPr lang="en-GB" dirty="0"/>
              <a:t>This means the number of discs loading the waveguide per metre is given by N=2/</a:t>
            </a:r>
            <a:r>
              <a:rPr lang="en-GB" dirty="0">
                <a:latin typeface="Symbol" pitchFamily="18" charset="2"/>
              </a:rPr>
              <a:t>lb</a:t>
            </a:r>
            <a:endParaRPr lang="en-GB" dirty="0">
              <a:latin typeface="+mj-lt"/>
            </a:endParaRPr>
          </a:p>
          <a:p>
            <a:r>
              <a:rPr lang="en-GB" dirty="0">
                <a:latin typeface="+mj-lt"/>
              </a:rPr>
              <a:t>Each disk is a source of losses so the shunt impedance decreases.</a:t>
            </a:r>
          </a:p>
          <a:p>
            <a:r>
              <a:rPr lang="en-GB" dirty="0"/>
              <a:t>The disk thickness is required for mechanical stability and heat removal so this cannot be decreased. These take up a space 2d/</a:t>
            </a:r>
            <a:r>
              <a:rPr lang="en-GB" dirty="0">
                <a:latin typeface="Symbol" pitchFamily="18" charset="2"/>
              </a:rPr>
              <a:t>lb</a:t>
            </a:r>
            <a:r>
              <a:rPr lang="en-GB" dirty="0"/>
              <a:t> where d is the disk thickness.</a:t>
            </a:r>
          </a:p>
          <a:p>
            <a:r>
              <a:rPr lang="en-GB" dirty="0"/>
              <a:t>This means the useable accelerating length is reduced</a:t>
            </a:r>
          </a:p>
          <a:p>
            <a:r>
              <a:rPr lang="en-GB" dirty="0"/>
              <a:t>Also at low beta space charge forces are important and we want to minimise RF defocusing so low frequency is preferred.</a:t>
            </a:r>
          </a:p>
          <a:p>
            <a:endParaRPr lang="en-GB" dirty="0"/>
          </a:p>
        </p:txBody>
      </p:sp>
      <p:sp>
        <p:nvSpPr>
          <p:cNvPr id="13" name="Freeform 12"/>
          <p:cNvSpPr/>
          <p:nvPr/>
        </p:nvSpPr>
        <p:spPr>
          <a:xfrm rot="16200000">
            <a:off x="5862489" y="1490439"/>
            <a:ext cx="3168352" cy="996799"/>
          </a:xfrm>
          <a:custGeom>
            <a:avLst/>
            <a:gdLst>
              <a:gd name="connsiteX0" fmla="*/ 0 w 4871803"/>
              <a:gd name="connsiteY0" fmla="*/ 77449 h 2158584"/>
              <a:gd name="connsiteX1" fmla="*/ 2023672 w 4871803"/>
              <a:gd name="connsiteY1" fmla="*/ 107429 h 2158584"/>
              <a:gd name="connsiteX2" fmla="*/ 2278505 w 4871803"/>
              <a:gd name="connsiteY2" fmla="*/ 182380 h 2158584"/>
              <a:gd name="connsiteX3" fmla="*/ 2308485 w 4871803"/>
              <a:gd name="connsiteY3" fmla="*/ 602105 h 2158584"/>
              <a:gd name="connsiteX4" fmla="*/ 2278505 w 4871803"/>
              <a:gd name="connsiteY4" fmla="*/ 1681397 h 2158584"/>
              <a:gd name="connsiteX5" fmla="*/ 2353455 w 4871803"/>
              <a:gd name="connsiteY5" fmla="*/ 1966210 h 2158584"/>
              <a:gd name="connsiteX6" fmla="*/ 2488367 w 4871803"/>
              <a:gd name="connsiteY6" fmla="*/ 1981200 h 2158584"/>
              <a:gd name="connsiteX7" fmla="*/ 2563318 w 4871803"/>
              <a:gd name="connsiteY7" fmla="*/ 1876269 h 2158584"/>
              <a:gd name="connsiteX8" fmla="*/ 2593298 w 4871803"/>
              <a:gd name="connsiteY8" fmla="*/ 287311 h 2158584"/>
              <a:gd name="connsiteX9" fmla="*/ 2638269 w 4871803"/>
              <a:gd name="connsiteY9" fmla="*/ 152400 h 2158584"/>
              <a:gd name="connsiteX10" fmla="*/ 2833141 w 4871803"/>
              <a:gd name="connsiteY10" fmla="*/ 62459 h 2158584"/>
              <a:gd name="connsiteX11" fmla="*/ 4871803 w 4871803"/>
              <a:gd name="connsiteY11" fmla="*/ 152400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1803" h="2158584">
                <a:moveTo>
                  <a:pt x="0" y="77449"/>
                </a:moveTo>
                <a:lnTo>
                  <a:pt x="2023672" y="107429"/>
                </a:lnTo>
                <a:cubicBezTo>
                  <a:pt x="2403423" y="124917"/>
                  <a:pt x="2231036" y="99934"/>
                  <a:pt x="2278505" y="182380"/>
                </a:cubicBezTo>
                <a:cubicBezTo>
                  <a:pt x="2325974" y="264826"/>
                  <a:pt x="2308485" y="352269"/>
                  <a:pt x="2308485" y="602105"/>
                </a:cubicBezTo>
                <a:cubicBezTo>
                  <a:pt x="2308485" y="851941"/>
                  <a:pt x="2271010" y="1454046"/>
                  <a:pt x="2278505" y="1681397"/>
                </a:cubicBezTo>
                <a:cubicBezTo>
                  <a:pt x="2286000" y="1908748"/>
                  <a:pt x="2318478" y="1916243"/>
                  <a:pt x="2353455" y="1966210"/>
                </a:cubicBezTo>
                <a:cubicBezTo>
                  <a:pt x="2388432" y="2016177"/>
                  <a:pt x="2453390" y="1996190"/>
                  <a:pt x="2488367" y="1981200"/>
                </a:cubicBezTo>
                <a:cubicBezTo>
                  <a:pt x="2523344" y="1966210"/>
                  <a:pt x="2545829" y="2158584"/>
                  <a:pt x="2563318" y="1876269"/>
                </a:cubicBezTo>
                <a:cubicBezTo>
                  <a:pt x="2580807" y="1593954"/>
                  <a:pt x="2580806" y="574623"/>
                  <a:pt x="2593298" y="287311"/>
                </a:cubicBezTo>
                <a:cubicBezTo>
                  <a:pt x="2605790" y="0"/>
                  <a:pt x="2598295" y="189875"/>
                  <a:pt x="2638269" y="152400"/>
                </a:cubicBezTo>
                <a:cubicBezTo>
                  <a:pt x="2678243" y="114925"/>
                  <a:pt x="2460885" y="62459"/>
                  <a:pt x="2833141" y="62459"/>
                </a:cubicBezTo>
                <a:cubicBezTo>
                  <a:pt x="3205397" y="62459"/>
                  <a:pt x="4038600" y="107429"/>
                  <a:pt x="4871803"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rot="16200000">
            <a:off x="5873800" y="2570561"/>
            <a:ext cx="3168352" cy="996799"/>
          </a:xfrm>
          <a:custGeom>
            <a:avLst/>
            <a:gdLst>
              <a:gd name="connsiteX0" fmla="*/ 0 w 4871803"/>
              <a:gd name="connsiteY0" fmla="*/ 77449 h 2158584"/>
              <a:gd name="connsiteX1" fmla="*/ 2023672 w 4871803"/>
              <a:gd name="connsiteY1" fmla="*/ 107429 h 2158584"/>
              <a:gd name="connsiteX2" fmla="*/ 2278505 w 4871803"/>
              <a:gd name="connsiteY2" fmla="*/ 182380 h 2158584"/>
              <a:gd name="connsiteX3" fmla="*/ 2308485 w 4871803"/>
              <a:gd name="connsiteY3" fmla="*/ 602105 h 2158584"/>
              <a:gd name="connsiteX4" fmla="*/ 2278505 w 4871803"/>
              <a:gd name="connsiteY4" fmla="*/ 1681397 h 2158584"/>
              <a:gd name="connsiteX5" fmla="*/ 2353455 w 4871803"/>
              <a:gd name="connsiteY5" fmla="*/ 1966210 h 2158584"/>
              <a:gd name="connsiteX6" fmla="*/ 2488367 w 4871803"/>
              <a:gd name="connsiteY6" fmla="*/ 1981200 h 2158584"/>
              <a:gd name="connsiteX7" fmla="*/ 2563318 w 4871803"/>
              <a:gd name="connsiteY7" fmla="*/ 1876269 h 2158584"/>
              <a:gd name="connsiteX8" fmla="*/ 2593298 w 4871803"/>
              <a:gd name="connsiteY8" fmla="*/ 287311 h 2158584"/>
              <a:gd name="connsiteX9" fmla="*/ 2638269 w 4871803"/>
              <a:gd name="connsiteY9" fmla="*/ 152400 h 2158584"/>
              <a:gd name="connsiteX10" fmla="*/ 2833141 w 4871803"/>
              <a:gd name="connsiteY10" fmla="*/ 62459 h 2158584"/>
              <a:gd name="connsiteX11" fmla="*/ 4871803 w 4871803"/>
              <a:gd name="connsiteY11" fmla="*/ 152400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1803" h="2158584">
                <a:moveTo>
                  <a:pt x="0" y="77449"/>
                </a:moveTo>
                <a:lnTo>
                  <a:pt x="2023672" y="107429"/>
                </a:lnTo>
                <a:cubicBezTo>
                  <a:pt x="2403423" y="124917"/>
                  <a:pt x="2231036" y="99934"/>
                  <a:pt x="2278505" y="182380"/>
                </a:cubicBezTo>
                <a:cubicBezTo>
                  <a:pt x="2325974" y="264826"/>
                  <a:pt x="2308485" y="352269"/>
                  <a:pt x="2308485" y="602105"/>
                </a:cubicBezTo>
                <a:cubicBezTo>
                  <a:pt x="2308485" y="851941"/>
                  <a:pt x="2271010" y="1454046"/>
                  <a:pt x="2278505" y="1681397"/>
                </a:cubicBezTo>
                <a:cubicBezTo>
                  <a:pt x="2286000" y="1908748"/>
                  <a:pt x="2318478" y="1916243"/>
                  <a:pt x="2353455" y="1966210"/>
                </a:cubicBezTo>
                <a:cubicBezTo>
                  <a:pt x="2388432" y="2016177"/>
                  <a:pt x="2453390" y="1996190"/>
                  <a:pt x="2488367" y="1981200"/>
                </a:cubicBezTo>
                <a:cubicBezTo>
                  <a:pt x="2523344" y="1966210"/>
                  <a:pt x="2545829" y="2158584"/>
                  <a:pt x="2563318" y="1876269"/>
                </a:cubicBezTo>
                <a:cubicBezTo>
                  <a:pt x="2580807" y="1593954"/>
                  <a:pt x="2580806" y="574623"/>
                  <a:pt x="2593298" y="287311"/>
                </a:cubicBezTo>
                <a:cubicBezTo>
                  <a:pt x="2605790" y="0"/>
                  <a:pt x="2598295" y="189875"/>
                  <a:pt x="2638269" y="152400"/>
                </a:cubicBezTo>
                <a:cubicBezTo>
                  <a:pt x="2678243" y="114925"/>
                  <a:pt x="2460885" y="62459"/>
                  <a:pt x="2833141" y="62459"/>
                </a:cubicBezTo>
                <a:cubicBezTo>
                  <a:pt x="3205397" y="62459"/>
                  <a:pt x="4038600" y="107429"/>
                  <a:pt x="4871803"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rot="16200000">
            <a:off x="5862488" y="3578672"/>
            <a:ext cx="3168352" cy="996799"/>
          </a:xfrm>
          <a:custGeom>
            <a:avLst/>
            <a:gdLst>
              <a:gd name="connsiteX0" fmla="*/ 0 w 4871803"/>
              <a:gd name="connsiteY0" fmla="*/ 77449 h 2158584"/>
              <a:gd name="connsiteX1" fmla="*/ 2023672 w 4871803"/>
              <a:gd name="connsiteY1" fmla="*/ 107429 h 2158584"/>
              <a:gd name="connsiteX2" fmla="*/ 2278505 w 4871803"/>
              <a:gd name="connsiteY2" fmla="*/ 182380 h 2158584"/>
              <a:gd name="connsiteX3" fmla="*/ 2308485 w 4871803"/>
              <a:gd name="connsiteY3" fmla="*/ 602105 h 2158584"/>
              <a:gd name="connsiteX4" fmla="*/ 2278505 w 4871803"/>
              <a:gd name="connsiteY4" fmla="*/ 1681397 h 2158584"/>
              <a:gd name="connsiteX5" fmla="*/ 2353455 w 4871803"/>
              <a:gd name="connsiteY5" fmla="*/ 1966210 h 2158584"/>
              <a:gd name="connsiteX6" fmla="*/ 2488367 w 4871803"/>
              <a:gd name="connsiteY6" fmla="*/ 1981200 h 2158584"/>
              <a:gd name="connsiteX7" fmla="*/ 2563318 w 4871803"/>
              <a:gd name="connsiteY7" fmla="*/ 1876269 h 2158584"/>
              <a:gd name="connsiteX8" fmla="*/ 2593298 w 4871803"/>
              <a:gd name="connsiteY8" fmla="*/ 287311 h 2158584"/>
              <a:gd name="connsiteX9" fmla="*/ 2638269 w 4871803"/>
              <a:gd name="connsiteY9" fmla="*/ 152400 h 2158584"/>
              <a:gd name="connsiteX10" fmla="*/ 2833141 w 4871803"/>
              <a:gd name="connsiteY10" fmla="*/ 62459 h 2158584"/>
              <a:gd name="connsiteX11" fmla="*/ 4871803 w 4871803"/>
              <a:gd name="connsiteY11" fmla="*/ 152400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1803" h="2158584">
                <a:moveTo>
                  <a:pt x="0" y="77449"/>
                </a:moveTo>
                <a:lnTo>
                  <a:pt x="2023672" y="107429"/>
                </a:lnTo>
                <a:cubicBezTo>
                  <a:pt x="2403423" y="124917"/>
                  <a:pt x="2231036" y="99934"/>
                  <a:pt x="2278505" y="182380"/>
                </a:cubicBezTo>
                <a:cubicBezTo>
                  <a:pt x="2325974" y="264826"/>
                  <a:pt x="2308485" y="352269"/>
                  <a:pt x="2308485" y="602105"/>
                </a:cubicBezTo>
                <a:cubicBezTo>
                  <a:pt x="2308485" y="851941"/>
                  <a:pt x="2271010" y="1454046"/>
                  <a:pt x="2278505" y="1681397"/>
                </a:cubicBezTo>
                <a:cubicBezTo>
                  <a:pt x="2286000" y="1908748"/>
                  <a:pt x="2318478" y="1916243"/>
                  <a:pt x="2353455" y="1966210"/>
                </a:cubicBezTo>
                <a:cubicBezTo>
                  <a:pt x="2388432" y="2016177"/>
                  <a:pt x="2453390" y="1996190"/>
                  <a:pt x="2488367" y="1981200"/>
                </a:cubicBezTo>
                <a:cubicBezTo>
                  <a:pt x="2523344" y="1966210"/>
                  <a:pt x="2545829" y="2158584"/>
                  <a:pt x="2563318" y="1876269"/>
                </a:cubicBezTo>
                <a:cubicBezTo>
                  <a:pt x="2580807" y="1593954"/>
                  <a:pt x="2580806" y="574623"/>
                  <a:pt x="2593298" y="287311"/>
                </a:cubicBezTo>
                <a:cubicBezTo>
                  <a:pt x="2605790" y="0"/>
                  <a:pt x="2598295" y="189875"/>
                  <a:pt x="2638269" y="152400"/>
                </a:cubicBezTo>
                <a:cubicBezTo>
                  <a:pt x="2678243" y="114925"/>
                  <a:pt x="2460885" y="62459"/>
                  <a:pt x="2833141" y="62459"/>
                </a:cubicBezTo>
                <a:cubicBezTo>
                  <a:pt x="3205397" y="62459"/>
                  <a:pt x="4038600" y="107429"/>
                  <a:pt x="4871803"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rot="16200000">
            <a:off x="5862488" y="4658792"/>
            <a:ext cx="3168352" cy="996799"/>
          </a:xfrm>
          <a:custGeom>
            <a:avLst/>
            <a:gdLst>
              <a:gd name="connsiteX0" fmla="*/ 0 w 4871803"/>
              <a:gd name="connsiteY0" fmla="*/ 77449 h 2158584"/>
              <a:gd name="connsiteX1" fmla="*/ 2023672 w 4871803"/>
              <a:gd name="connsiteY1" fmla="*/ 107429 h 2158584"/>
              <a:gd name="connsiteX2" fmla="*/ 2278505 w 4871803"/>
              <a:gd name="connsiteY2" fmla="*/ 182380 h 2158584"/>
              <a:gd name="connsiteX3" fmla="*/ 2308485 w 4871803"/>
              <a:gd name="connsiteY3" fmla="*/ 602105 h 2158584"/>
              <a:gd name="connsiteX4" fmla="*/ 2278505 w 4871803"/>
              <a:gd name="connsiteY4" fmla="*/ 1681397 h 2158584"/>
              <a:gd name="connsiteX5" fmla="*/ 2353455 w 4871803"/>
              <a:gd name="connsiteY5" fmla="*/ 1966210 h 2158584"/>
              <a:gd name="connsiteX6" fmla="*/ 2488367 w 4871803"/>
              <a:gd name="connsiteY6" fmla="*/ 1981200 h 2158584"/>
              <a:gd name="connsiteX7" fmla="*/ 2563318 w 4871803"/>
              <a:gd name="connsiteY7" fmla="*/ 1876269 h 2158584"/>
              <a:gd name="connsiteX8" fmla="*/ 2593298 w 4871803"/>
              <a:gd name="connsiteY8" fmla="*/ 287311 h 2158584"/>
              <a:gd name="connsiteX9" fmla="*/ 2638269 w 4871803"/>
              <a:gd name="connsiteY9" fmla="*/ 152400 h 2158584"/>
              <a:gd name="connsiteX10" fmla="*/ 2833141 w 4871803"/>
              <a:gd name="connsiteY10" fmla="*/ 62459 h 2158584"/>
              <a:gd name="connsiteX11" fmla="*/ 4871803 w 4871803"/>
              <a:gd name="connsiteY11" fmla="*/ 152400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1803" h="2158584">
                <a:moveTo>
                  <a:pt x="0" y="77449"/>
                </a:moveTo>
                <a:lnTo>
                  <a:pt x="2023672" y="107429"/>
                </a:lnTo>
                <a:cubicBezTo>
                  <a:pt x="2403423" y="124917"/>
                  <a:pt x="2231036" y="99934"/>
                  <a:pt x="2278505" y="182380"/>
                </a:cubicBezTo>
                <a:cubicBezTo>
                  <a:pt x="2325974" y="264826"/>
                  <a:pt x="2308485" y="352269"/>
                  <a:pt x="2308485" y="602105"/>
                </a:cubicBezTo>
                <a:cubicBezTo>
                  <a:pt x="2308485" y="851941"/>
                  <a:pt x="2271010" y="1454046"/>
                  <a:pt x="2278505" y="1681397"/>
                </a:cubicBezTo>
                <a:cubicBezTo>
                  <a:pt x="2286000" y="1908748"/>
                  <a:pt x="2318478" y="1916243"/>
                  <a:pt x="2353455" y="1966210"/>
                </a:cubicBezTo>
                <a:cubicBezTo>
                  <a:pt x="2388432" y="2016177"/>
                  <a:pt x="2453390" y="1996190"/>
                  <a:pt x="2488367" y="1981200"/>
                </a:cubicBezTo>
                <a:cubicBezTo>
                  <a:pt x="2523344" y="1966210"/>
                  <a:pt x="2545829" y="2158584"/>
                  <a:pt x="2563318" y="1876269"/>
                </a:cubicBezTo>
                <a:cubicBezTo>
                  <a:pt x="2580807" y="1593954"/>
                  <a:pt x="2580806" y="574623"/>
                  <a:pt x="2593298" y="287311"/>
                </a:cubicBezTo>
                <a:cubicBezTo>
                  <a:pt x="2605790" y="0"/>
                  <a:pt x="2598295" y="189875"/>
                  <a:pt x="2638269" y="152400"/>
                </a:cubicBezTo>
                <a:cubicBezTo>
                  <a:pt x="2678243" y="114925"/>
                  <a:pt x="2460885" y="62459"/>
                  <a:pt x="2833141" y="62459"/>
                </a:cubicBezTo>
                <a:cubicBezTo>
                  <a:pt x="3205397" y="62459"/>
                  <a:pt x="4038600" y="107429"/>
                  <a:pt x="4871803"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rot="16200000">
            <a:off x="5862488" y="5738912"/>
            <a:ext cx="3168352" cy="996799"/>
          </a:xfrm>
          <a:custGeom>
            <a:avLst/>
            <a:gdLst>
              <a:gd name="connsiteX0" fmla="*/ 0 w 4871803"/>
              <a:gd name="connsiteY0" fmla="*/ 77449 h 2158584"/>
              <a:gd name="connsiteX1" fmla="*/ 2023672 w 4871803"/>
              <a:gd name="connsiteY1" fmla="*/ 107429 h 2158584"/>
              <a:gd name="connsiteX2" fmla="*/ 2278505 w 4871803"/>
              <a:gd name="connsiteY2" fmla="*/ 182380 h 2158584"/>
              <a:gd name="connsiteX3" fmla="*/ 2308485 w 4871803"/>
              <a:gd name="connsiteY3" fmla="*/ 602105 h 2158584"/>
              <a:gd name="connsiteX4" fmla="*/ 2278505 w 4871803"/>
              <a:gd name="connsiteY4" fmla="*/ 1681397 h 2158584"/>
              <a:gd name="connsiteX5" fmla="*/ 2353455 w 4871803"/>
              <a:gd name="connsiteY5" fmla="*/ 1966210 h 2158584"/>
              <a:gd name="connsiteX6" fmla="*/ 2488367 w 4871803"/>
              <a:gd name="connsiteY6" fmla="*/ 1981200 h 2158584"/>
              <a:gd name="connsiteX7" fmla="*/ 2563318 w 4871803"/>
              <a:gd name="connsiteY7" fmla="*/ 1876269 h 2158584"/>
              <a:gd name="connsiteX8" fmla="*/ 2593298 w 4871803"/>
              <a:gd name="connsiteY8" fmla="*/ 287311 h 2158584"/>
              <a:gd name="connsiteX9" fmla="*/ 2638269 w 4871803"/>
              <a:gd name="connsiteY9" fmla="*/ 152400 h 2158584"/>
              <a:gd name="connsiteX10" fmla="*/ 2833141 w 4871803"/>
              <a:gd name="connsiteY10" fmla="*/ 62459 h 2158584"/>
              <a:gd name="connsiteX11" fmla="*/ 4871803 w 4871803"/>
              <a:gd name="connsiteY11" fmla="*/ 152400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1803" h="2158584">
                <a:moveTo>
                  <a:pt x="0" y="77449"/>
                </a:moveTo>
                <a:lnTo>
                  <a:pt x="2023672" y="107429"/>
                </a:lnTo>
                <a:cubicBezTo>
                  <a:pt x="2403423" y="124917"/>
                  <a:pt x="2231036" y="99934"/>
                  <a:pt x="2278505" y="182380"/>
                </a:cubicBezTo>
                <a:cubicBezTo>
                  <a:pt x="2325974" y="264826"/>
                  <a:pt x="2308485" y="352269"/>
                  <a:pt x="2308485" y="602105"/>
                </a:cubicBezTo>
                <a:cubicBezTo>
                  <a:pt x="2308485" y="851941"/>
                  <a:pt x="2271010" y="1454046"/>
                  <a:pt x="2278505" y="1681397"/>
                </a:cubicBezTo>
                <a:cubicBezTo>
                  <a:pt x="2286000" y="1908748"/>
                  <a:pt x="2318478" y="1916243"/>
                  <a:pt x="2353455" y="1966210"/>
                </a:cubicBezTo>
                <a:cubicBezTo>
                  <a:pt x="2388432" y="2016177"/>
                  <a:pt x="2453390" y="1996190"/>
                  <a:pt x="2488367" y="1981200"/>
                </a:cubicBezTo>
                <a:cubicBezTo>
                  <a:pt x="2523344" y="1966210"/>
                  <a:pt x="2545829" y="2158584"/>
                  <a:pt x="2563318" y="1876269"/>
                </a:cubicBezTo>
                <a:cubicBezTo>
                  <a:pt x="2580807" y="1593954"/>
                  <a:pt x="2580806" y="574623"/>
                  <a:pt x="2593298" y="287311"/>
                </a:cubicBezTo>
                <a:cubicBezTo>
                  <a:pt x="2605790" y="0"/>
                  <a:pt x="2598295" y="189875"/>
                  <a:pt x="2638269" y="152400"/>
                </a:cubicBezTo>
                <a:cubicBezTo>
                  <a:pt x="2678243" y="114925"/>
                  <a:pt x="2460885" y="62459"/>
                  <a:pt x="2833141" y="62459"/>
                </a:cubicBezTo>
                <a:cubicBezTo>
                  <a:pt x="3205397" y="62459"/>
                  <a:pt x="4038600" y="107429"/>
                  <a:pt x="4871803"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rot="16200000">
            <a:off x="5862488" y="482328"/>
            <a:ext cx="3168352" cy="996799"/>
          </a:xfrm>
          <a:custGeom>
            <a:avLst/>
            <a:gdLst>
              <a:gd name="connsiteX0" fmla="*/ 0 w 4871803"/>
              <a:gd name="connsiteY0" fmla="*/ 77449 h 2158584"/>
              <a:gd name="connsiteX1" fmla="*/ 2023672 w 4871803"/>
              <a:gd name="connsiteY1" fmla="*/ 107429 h 2158584"/>
              <a:gd name="connsiteX2" fmla="*/ 2278505 w 4871803"/>
              <a:gd name="connsiteY2" fmla="*/ 182380 h 2158584"/>
              <a:gd name="connsiteX3" fmla="*/ 2308485 w 4871803"/>
              <a:gd name="connsiteY3" fmla="*/ 602105 h 2158584"/>
              <a:gd name="connsiteX4" fmla="*/ 2278505 w 4871803"/>
              <a:gd name="connsiteY4" fmla="*/ 1681397 h 2158584"/>
              <a:gd name="connsiteX5" fmla="*/ 2353455 w 4871803"/>
              <a:gd name="connsiteY5" fmla="*/ 1966210 h 2158584"/>
              <a:gd name="connsiteX6" fmla="*/ 2488367 w 4871803"/>
              <a:gd name="connsiteY6" fmla="*/ 1981200 h 2158584"/>
              <a:gd name="connsiteX7" fmla="*/ 2563318 w 4871803"/>
              <a:gd name="connsiteY7" fmla="*/ 1876269 h 2158584"/>
              <a:gd name="connsiteX8" fmla="*/ 2593298 w 4871803"/>
              <a:gd name="connsiteY8" fmla="*/ 287311 h 2158584"/>
              <a:gd name="connsiteX9" fmla="*/ 2638269 w 4871803"/>
              <a:gd name="connsiteY9" fmla="*/ 152400 h 2158584"/>
              <a:gd name="connsiteX10" fmla="*/ 2833141 w 4871803"/>
              <a:gd name="connsiteY10" fmla="*/ 62459 h 2158584"/>
              <a:gd name="connsiteX11" fmla="*/ 4871803 w 4871803"/>
              <a:gd name="connsiteY11" fmla="*/ 152400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1803" h="2158584">
                <a:moveTo>
                  <a:pt x="0" y="77449"/>
                </a:moveTo>
                <a:lnTo>
                  <a:pt x="2023672" y="107429"/>
                </a:lnTo>
                <a:cubicBezTo>
                  <a:pt x="2403423" y="124917"/>
                  <a:pt x="2231036" y="99934"/>
                  <a:pt x="2278505" y="182380"/>
                </a:cubicBezTo>
                <a:cubicBezTo>
                  <a:pt x="2325974" y="264826"/>
                  <a:pt x="2308485" y="352269"/>
                  <a:pt x="2308485" y="602105"/>
                </a:cubicBezTo>
                <a:cubicBezTo>
                  <a:pt x="2308485" y="851941"/>
                  <a:pt x="2271010" y="1454046"/>
                  <a:pt x="2278505" y="1681397"/>
                </a:cubicBezTo>
                <a:cubicBezTo>
                  <a:pt x="2286000" y="1908748"/>
                  <a:pt x="2318478" y="1916243"/>
                  <a:pt x="2353455" y="1966210"/>
                </a:cubicBezTo>
                <a:cubicBezTo>
                  <a:pt x="2388432" y="2016177"/>
                  <a:pt x="2453390" y="1996190"/>
                  <a:pt x="2488367" y="1981200"/>
                </a:cubicBezTo>
                <a:cubicBezTo>
                  <a:pt x="2523344" y="1966210"/>
                  <a:pt x="2545829" y="2158584"/>
                  <a:pt x="2563318" y="1876269"/>
                </a:cubicBezTo>
                <a:cubicBezTo>
                  <a:pt x="2580807" y="1593954"/>
                  <a:pt x="2580806" y="574623"/>
                  <a:pt x="2593298" y="287311"/>
                </a:cubicBezTo>
                <a:cubicBezTo>
                  <a:pt x="2605790" y="0"/>
                  <a:pt x="2598295" y="189875"/>
                  <a:pt x="2638269" y="152400"/>
                </a:cubicBezTo>
                <a:cubicBezTo>
                  <a:pt x="2678243" y="114925"/>
                  <a:pt x="2460885" y="62459"/>
                  <a:pt x="2833141" y="62459"/>
                </a:cubicBezTo>
                <a:cubicBezTo>
                  <a:pt x="3205397" y="62459"/>
                  <a:pt x="4038600" y="107429"/>
                  <a:pt x="4871803"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4" name="Straight Arrow Connector 23"/>
          <p:cNvCxnSpPr/>
          <p:nvPr/>
        </p:nvCxnSpPr>
        <p:spPr>
          <a:xfrm>
            <a:off x="8028384" y="1988840"/>
            <a:ext cx="0" cy="11521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72400" y="2348880"/>
            <a:ext cx="576064" cy="369332"/>
          </a:xfrm>
          <a:prstGeom prst="rect">
            <a:avLst/>
          </a:prstGeom>
          <a:noFill/>
        </p:spPr>
        <p:txBody>
          <a:bodyPr wrap="square" rtlCol="0">
            <a:spAutoFit/>
          </a:bodyPr>
          <a:lstStyle/>
          <a:p>
            <a:r>
              <a:rPr lang="en-GB" dirty="0"/>
              <a:t>L</a:t>
            </a:r>
          </a:p>
        </p:txBody>
      </p:sp>
      <p:cxnSp>
        <p:nvCxnSpPr>
          <p:cNvPr id="27" name="Straight Arrow Connector 26"/>
          <p:cNvCxnSpPr/>
          <p:nvPr/>
        </p:nvCxnSpPr>
        <p:spPr>
          <a:xfrm>
            <a:off x="8028384" y="374174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388424" y="3861048"/>
            <a:ext cx="432048" cy="369332"/>
          </a:xfrm>
          <a:prstGeom prst="rect">
            <a:avLst/>
          </a:prstGeom>
          <a:noFill/>
        </p:spPr>
        <p:txBody>
          <a:bodyPr wrap="square" rtlCol="0">
            <a:spAutoFit/>
          </a:bodyPr>
          <a:lstStyle/>
          <a:p>
            <a:r>
              <a:rPr lang="en-GB" dirty="0"/>
              <a:t>d</a:t>
            </a:r>
          </a:p>
        </p:txBody>
      </p:sp>
      <p:cxnSp>
        <p:nvCxnSpPr>
          <p:cNvPr id="32" name="Straight Connector 31"/>
          <p:cNvCxnSpPr/>
          <p:nvPr/>
        </p:nvCxnSpPr>
        <p:spPr>
          <a:xfrm>
            <a:off x="7020272" y="1988840"/>
            <a:ext cx="14401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020272" y="3068960"/>
            <a:ext cx="14401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20272" y="4005064"/>
            <a:ext cx="14401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020272" y="4149080"/>
            <a:ext cx="14401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028384" y="414908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descr="C:\WINNT\Profiles\markm\My Documents\My Pictures\RFQ_linac.gif"/>
          <p:cNvPicPr>
            <a:picLocks noChangeAspect="1" noChangeArrowheads="1"/>
          </p:cNvPicPr>
          <p:nvPr/>
        </p:nvPicPr>
        <p:blipFill>
          <a:blip r:embed="rId2" cstate="print"/>
          <a:srcRect/>
          <a:stretch>
            <a:fillRect/>
          </a:stretch>
        </p:blipFill>
        <p:spPr bwMode="auto">
          <a:xfrm>
            <a:off x="3698741" y="3329608"/>
            <a:ext cx="5445259" cy="3528392"/>
          </a:xfrm>
          <a:prstGeom prst="rect">
            <a:avLst/>
          </a:prstGeom>
          <a:noFill/>
        </p:spPr>
      </p:pic>
      <p:sp>
        <p:nvSpPr>
          <p:cNvPr id="3" name="Content Placeholder 2"/>
          <p:cNvSpPr txBox="1">
            <a:spLocks/>
          </p:cNvSpPr>
          <p:nvPr/>
        </p:nvSpPr>
        <p:spPr>
          <a:xfrm>
            <a:off x="179512" y="3501008"/>
            <a:ext cx="3888432"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However the TE21 mode has no longitudinal electric field.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In</a:t>
            </a:r>
            <a:r>
              <a:rPr kumimoji="0" lang="en-GB" sz="2000" b="0" i="0" u="none" strike="noStrike" kern="1200" cap="none" spc="0" normalizeH="0" noProof="0" dirty="0">
                <a:ln>
                  <a:noFill/>
                </a:ln>
                <a:solidFill>
                  <a:schemeClr val="tx1"/>
                </a:solidFill>
                <a:effectLst/>
                <a:uLnTx/>
                <a:uFillTx/>
                <a:latin typeface="+mn-lt"/>
                <a:ea typeface="+mn-ea"/>
                <a:cs typeface="+mn-cs"/>
              </a:rPr>
              <a:t> order to create an electric field the vanes are corrugated to create a longitudinal component.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The depth of corrugation increases acceleration but decreases the focussing.</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lstStyle/>
          <a:p>
            <a:r>
              <a:rPr lang="en-GB" dirty="0"/>
              <a:t>RFQ 4 vane</a:t>
            </a:r>
          </a:p>
        </p:txBody>
      </p:sp>
      <p:pic>
        <p:nvPicPr>
          <p:cNvPr id="20482" name="Picture 2"/>
          <p:cNvPicPr>
            <a:picLocks noChangeAspect="1" noChangeArrowheads="1"/>
          </p:cNvPicPr>
          <p:nvPr/>
        </p:nvPicPr>
        <p:blipFill>
          <a:blip r:embed="rId3" cstate="print"/>
          <a:srcRect l="7" r="31749"/>
          <a:stretch>
            <a:fillRect/>
          </a:stretch>
        </p:blipFill>
        <p:spPr bwMode="auto">
          <a:xfrm>
            <a:off x="4644008" y="1268760"/>
            <a:ext cx="4100558" cy="1944216"/>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395536" y="1196752"/>
            <a:ext cx="4051928" cy="187220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Accelerating fields</a:t>
            </a:r>
          </a:p>
        </p:txBody>
      </p:sp>
      <p:graphicFrame>
        <p:nvGraphicFramePr>
          <p:cNvPr id="49154" name="Object 2"/>
          <p:cNvGraphicFramePr>
            <a:graphicFrameLocks noChangeAspect="1"/>
          </p:cNvGraphicFramePr>
          <p:nvPr/>
        </p:nvGraphicFramePr>
        <p:xfrm>
          <a:off x="4771132" y="3910881"/>
          <a:ext cx="3467026" cy="864096"/>
        </p:xfrm>
        <a:graphic>
          <a:graphicData uri="http://schemas.openxmlformats.org/presentationml/2006/ole">
            <mc:AlternateContent xmlns:mc="http://schemas.openxmlformats.org/markup-compatibility/2006">
              <mc:Choice xmlns:v="urn:schemas-microsoft-com:vml" Requires="v">
                <p:oleObj spid="_x0000_s49172" name="Equation" r:id="rId3" imgW="1574640" imgH="393480" progId="Equation.DSMT4">
                  <p:embed/>
                </p:oleObj>
              </mc:Choice>
              <mc:Fallback>
                <p:oleObj name="Equation" r:id="rId3" imgW="157464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132" y="3910881"/>
                        <a:ext cx="3467026"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4716016" y="4991001"/>
          <a:ext cx="3411537" cy="1030287"/>
        </p:xfrm>
        <a:graphic>
          <a:graphicData uri="http://schemas.openxmlformats.org/presentationml/2006/ole">
            <mc:AlternateContent xmlns:mc="http://schemas.openxmlformats.org/markup-compatibility/2006">
              <mc:Choice xmlns:v="urn:schemas-microsoft-com:vml" Requires="v">
                <p:oleObj spid="_x0000_s49173" name="Equation" r:id="rId5" imgW="1549080" imgH="469800" progId="Equation.DSMT4">
                  <p:embed/>
                </p:oleObj>
              </mc:Choice>
              <mc:Fallback>
                <p:oleObj name="Equation" r:id="rId5" imgW="15490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4991001"/>
                        <a:ext cx="3411537" cy="1030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p:cNvPicPr>
            <a:picLocks noChangeAspect="1" noChangeArrowheads="1"/>
          </p:cNvPicPr>
          <p:nvPr/>
        </p:nvPicPr>
        <p:blipFill>
          <a:blip r:embed="rId7" cstate="print"/>
          <a:srcRect t="30769" r="50240" b="19231"/>
          <a:stretch>
            <a:fillRect/>
          </a:stretch>
        </p:blipFill>
        <p:spPr bwMode="auto">
          <a:xfrm>
            <a:off x="539552" y="1628800"/>
            <a:ext cx="3240360" cy="1504453"/>
          </a:xfrm>
          <a:prstGeom prst="rect">
            <a:avLst/>
          </a:prstGeom>
          <a:noFill/>
          <a:ln w="9525">
            <a:noFill/>
            <a:miter lim="800000"/>
            <a:headEnd/>
            <a:tailEnd/>
          </a:ln>
        </p:spPr>
      </p:pic>
      <p:sp>
        <p:nvSpPr>
          <p:cNvPr id="6" name="TextBox 5"/>
          <p:cNvSpPr txBox="1"/>
          <p:nvPr/>
        </p:nvSpPr>
        <p:spPr>
          <a:xfrm>
            <a:off x="4067944" y="1556792"/>
            <a:ext cx="4824536" cy="1938992"/>
          </a:xfrm>
          <a:prstGeom prst="rect">
            <a:avLst/>
          </a:prstGeom>
          <a:noFill/>
        </p:spPr>
        <p:txBody>
          <a:bodyPr wrap="square" rtlCol="0">
            <a:spAutoFit/>
          </a:bodyPr>
          <a:lstStyle/>
          <a:p>
            <a:r>
              <a:rPr lang="en-GB" sz="2400" dirty="0"/>
              <a:t>The accelerating field depends on the modulation depth.</a:t>
            </a:r>
          </a:p>
          <a:p>
            <a:r>
              <a:rPr lang="en-GB" sz="2400" dirty="0"/>
              <a:t>The accelerating voltage is always less than potential between the vanes</a:t>
            </a:r>
          </a:p>
        </p:txBody>
      </p:sp>
      <p:sp>
        <p:nvSpPr>
          <p:cNvPr id="7" name="TextBox 6"/>
          <p:cNvSpPr txBox="1"/>
          <p:nvPr/>
        </p:nvSpPr>
        <p:spPr>
          <a:xfrm>
            <a:off x="251520" y="4082296"/>
            <a:ext cx="4464496" cy="2308324"/>
          </a:xfrm>
          <a:prstGeom prst="rect">
            <a:avLst/>
          </a:prstGeom>
          <a:noFill/>
        </p:spPr>
        <p:txBody>
          <a:bodyPr wrap="square" rtlCol="0">
            <a:spAutoFit/>
          </a:bodyPr>
          <a:lstStyle/>
          <a:p>
            <a:r>
              <a:rPr lang="en-GB" sz="2400" dirty="0"/>
              <a:t>While the electric focussing is very useful at low energy, the low gradient is not suitable at high energy.</a:t>
            </a:r>
          </a:p>
          <a:p>
            <a:r>
              <a:rPr lang="en-GB" sz="2400" dirty="0"/>
              <a:t>RFQ’s work between beta=0.01c -0.06c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Adiabatic Bunching</a:t>
            </a:r>
          </a:p>
        </p:txBody>
      </p:sp>
      <p:sp>
        <p:nvSpPr>
          <p:cNvPr id="3" name="Content Placeholder 2"/>
          <p:cNvSpPr txBox="1">
            <a:spLocks/>
          </p:cNvSpPr>
          <p:nvPr/>
        </p:nvSpPr>
        <p:spPr>
          <a:xfrm>
            <a:off x="457200" y="1600200"/>
            <a:ext cx="3178696"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The amplitude and synchronous phase is slowly increased along an RFQ.</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The</a:t>
            </a:r>
            <a:r>
              <a:rPr kumimoji="0" lang="en-GB" sz="2000" b="0" i="0" u="none" strike="noStrike" kern="1200" cap="none" spc="0" normalizeH="0" noProof="0" dirty="0">
                <a:ln>
                  <a:noFill/>
                </a:ln>
                <a:solidFill>
                  <a:schemeClr val="tx1"/>
                </a:solidFill>
                <a:effectLst/>
                <a:uLnTx/>
                <a:uFillTx/>
                <a:latin typeface="+mn-lt"/>
                <a:ea typeface="+mn-ea"/>
                <a:cs typeface="+mn-cs"/>
              </a:rPr>
              <a:t> beam is injected at </a:t>
            </a:r>
            <a:r>
              <a:rPr kumimoji="0" lang="en-GB" sz="2000" b="0" i="0" u="none" strike="noStrike" kern="1200" cap="none" spc="0" normalizeH="0" noProof="0" dirty="0" err="1">
                <a:ln>
                  <a:noFill/>
                </a:ln>
                <a:solidFill>
                  <a:schemeClr val="tx1"/>
                </a:solidFill>
                <a:effectLst/>
                <a:uLnTx/>
                <a:uFillTx/>
                <a:latin typeface="Symbol" pitchFamily="18" charset="2"/>
              </a:rPr>
              <a:t>f</a:t>
            </a:r>
            <a:r>
              <a:rPr kumimoji="0" lang="en-GB" sz="2000" b="0" i="0" u="none" strike="noStrike" kern="1200" cap="none" spc="0" normalizeH="0" baseline="-25000" noProof="0" dirty="0" err="1">
                <a:ln>
                  <a:noFill/>
                </a:ln>
                <a:solidFill>
                  <a:schemeClr val="tx1"/>
                </a:solidFill>
                <a:effectLst/>
                <a:uLnTx/>
                <a:uFillTx/>
                <a:latin typeface="+mn-lt"/>
                <a:ea typeface="+mn-ea"/>
                <a:cs typeface="+mn-cs"/>
              </a:rPr>
              <a:t>s</a:t>
            </a:r>
            <a:r>
              <a:rPr kumimoji="0" lang="en-GB" sz="2000" b="0" i="0" u="none" strike="noStrike" kern="1200" cap="none" spc="0" normalizeH="0" noProof="0" dirty="0">
                <a:ln>
                  <a:noFill/>
                </a:ln>
                <a:solidFill>
                  <a:schemeClr val="tx1"/>
                </a:solidFill>
                <a:effectLst/>
                <a:uLnTx/>
                <a:uFillTx/>
                <a:latin typeface="+mn-lt"/>
                <a:ea typeface="+mn-ea"/>
                <a:cs typeface="+mn-cs"/>
              </a:rPr>
              <a:t>=-90 degrees to provide bunching and it slowly drifts towards </a:t>
            </a:r>
            <a:r>
              <a:rPr kumimoji="0" lang="en-GB" sz="2000" b="0" i="0" u="none" strike="noStrike" kern="1200" cap="none" spc="0" normalizeH="0" noProof="0" dirty="0" err="1">
                <a:ln>
                  <a:noFill/>
                </a:ln>
                <a:solidFill>
                  <a:schemeClr val="tx1"/>
                </a:solidFill>
                <a:effectLst/>
                <a:uLnTx/>
                <a:uFillTx/>
                <a:latin typeface="Symbol" pitchFamily="18" charset="2"/>
              </a:rPr>
              <a:t>f</a:t>
            </a:r>
            <a:r>
              <a:rPr kumimoji="0" lang="en-GB" sz="2000" b="0" i="0" u="none" strike="noStrike" kern="1200" cap="none" spc="0" normalizeH="0" baseline="-25000" noProof="0" dirty="0" err="1">
                <a:ln>
                  <a:noFill/>
                </a:ln>
                <a:solidFill>
                  <a:schemeClr val="tx1"/>
                </a:solidFill>
                <a:effectLst/>
                <a:uLnTx/>
                <a:uFillTx/>
                <a:latin typeface="+mn-lt"/>
                <a:ea typeface="+mn-ea"/>
                <a:cs typeface="+mn-cs"/>
              </a:rPr>
              <a:t>s</a:t>
            </a:r>
            <a:r>
              <a:rPr kumimoji="0" lang="en-GB" sz="2000" b="0" i="0" u="none" strike="noStrike" kern="1200" cap="none" spc="0" normalizeH="0" noProof="0" dirty="0">
                <a:ln>
                  <a:noFill/>
                </a:ln>
                <a:solidFill>
                  <a:schemeClr val="tx1"/>
                </a:solidFill>
                <a:effectLst/>
                <a:uLnTx/>
                <a:uFillTx/>
                <a:latin typeface="+mn-lt"/>
                <a:ea typeface="+mn-ea"/>
                <a:cs typeface="+mn-cs"/>
              </a:rPr>
              <a:t>=0 deg.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This</a:t>
            </a:r>
            <a:r>
              <a:rPr lang="en-GB" sz="2000" dirty="0"/>
              <a:t> allows adiabatic bunching and avoids large space charge forces which limit older buncher cavities.</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8433" name="Picture 1"/>
          <p:cNvPicPr>
            <a:picLocks noChangeAspect="1" noChangeArrowheads="1"/>
          </p:cNvPicPr>
          <p:nvPr/>
        </p:nvPicPr>
        <p:blipFill>
          <a:blip r:embed="rId2" cstate="print"/>
          <a:srcRect/>
          <a:stretch>
            <a:fillRect/>
          </a:stretch>
        </p:blipFill>
        <p:spPr bwMode="auto">
          <a:xfrm>
            <a:off x="3818673" y="2924944"/>
            <a:ext cx="5217823" cy="3140968"/>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srcRect/>
          <a:stretch>
            <a:fillRect/>
          </a:stretch>
        </p:blipFill>
        <p:spPr bwMode="auto">
          <a:xfrm>
            <a:off x="3707905" y="1556792"/>
            <a:ext cx="5040560" cy="141742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Four Rod RFQ</a:t>
            </a:r>
          </a:p>
        </p:txBody>
      </p:sp>
      <p:sp>
        <p:nvSpPr>
          <p:cNvPr id="3"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If a lower frequency</a:t>
            </a:r>
            <a:r>
              <a:rPr kumimoji="0" lang="en-GB" sz="2000" b="0" i="0" u="none" strike="noStrike" kern="1200" cap="none" spc="0" normalizeH="0" noProof="0" dirty="0">
                <a:ln>
                  <a:noFill/>
                </a:ln>
                <a:solidFill>
                  <a:schemeClr val="tx1"/>
                </a:solidFill>
                <a:effectLst/>
                <a:uLnTx/>
                <a:uFillTx/>
                <a:latin typeface="+mn-lt"/>
                <a:ea typeface="+mn-ea"/>
                <a:cs typeface="+mn-cs"/>
              </a:rPr>
              <a:t> is preferred (for more focussing) the four vane structure can get quite large.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A</a:t>
            </a:r>
            <a:r>
              <a:rPr lang="en-GB" sz="2000" dirty="0"/>
              <a:t> four rod structure (similar to a </a:t>
            </a:r>
            <a:r>
              <a:rPr lang="en-GB" sz="2000" dirty="0" err="1"/>
              <a:t>widroe</a:t>
            </a:r>
            <a:r>
              <a:rPr lang="en-GB" sz="2000" dirty="0"/>
              <a:t> linac) can be used which support TEM waves.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These structures are harder to cool but do allow compact low frequency RFQ’s.</a:t>
            </a:r>
          </a:p>
        </p:txBody>
      </p:sp>
      <p:pic>
        <p:nvPicPr>
          <p:cNvPr id="17409" name="Picture 1"/>
          <p:cNvPicPr>
            <a:picLocks noChangeAspect="1" noChangeArrowheads="1"/>
          </p:cNvPicPr>
          <p:nvPr/>
        </p:nvPicPr>
        <p:blipFill>
          <a:blip r:embed="rId2" cstate="print"/>
          <a:srcRect/>
          <a:stretch>
            <a:fillRect/>
          </a:stretch>
        </p:blipFill>
        <p:spPr bwMode="auto">
          <a:xfrm>
            <a:off x="548580" y="3717032"/>
            <a:ext cx="8343900" cy="29051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Half-wave resonators</a:t>
            </a:r>
          </a:p>
        </p:txBody>
      </p:sp>
      <p:sp>
        <p:nvSpPr>
          <p:cNvPr id="3" name="Content Placeholder 2"/>
          <p:cNvSpPr txBox="1">
            <a:spLocks/>
          </p:cNvSpPr>
          <p:nvPr/>
        </p:nvSpPr>
        <p:spPr>
          <a:xfrm>
            <a:off x="457200" y="1412776"/>
            <a:ext cx="4762872"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We can also use a half-wave resonator (HWR) consisting of a </a:t>
            </a:r>
            <a:r>
              <a:rPr lang="en-GB" sz="2000" dirty="0">
                <a:latin typeface="Symbol" pitchFamily="18" charset="2"/>
              </a:rPr>
              <a:t>l</a:t>
            </a:r>
            <a:r>
              <a:rPr lang="en-GB" sz="2000" dirty="0"/>
              <a:t>/2 coaxial line with a TEM mode in 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The beam enters the cavity along the direction of the electric field.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rPr>
              <a:t>Has two gaps</a:t>
            </a:r>
            <a:r>
              <a:rPr kumimoji="0" lang="en-GB" sz="2000" b="0" i="0" u="none" strike="noStrike" kern="1200" cap="none" spc="0" normalizeH="0" noProof="0" dirty="0">
                <a:ln>
                  <a:noFill/>
                </a:ln>
                <a:solidFill>
                  <a:schemeClr val="tx1"/>
                </a:solidFill>
                <a:effectLst/>
                <a:uLnTx/>
                <a:uFillTx/>
              </a:rPr>
              <a:t> for acceleration.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Mechanically stable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Difficult</a:t>
            </a:r>
            <a:r>
              <a:rPr lang="en-GB" sz="2000" dirty="0"/>
              <a:t> to clean for SRF applications.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Really difficult to tune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Mostly beta=0.1-0.3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rPr>
              <a:t>150-300</a:t>
            </a:r>
            <a:r>
              <a:rPr kumimoji="0" lang="en-GB" sz="2000" b="0" i="0" u="none" strike="noStrike" kern="1200" cap="none" spc="0" normalizeH="0" noProof="0" dirty="0">
                <a:ln>
                  <a:noFill/>
                </a:ln>
                <a:solidFill>
                  <a:schemeClr val="tx1"/>
                </a:solidFill>
                <a:effectLst/>
                <a:uLnTx/>
                <a:uFillTx/>
              </a:rPr>
              <a:t> MHz</a:t>
            </a:r>
            <a:endParaRPr kumimoji="0" lang="en-GB" sz="2000" b="0" i="0" u="none" strike="noStrike" kern="1200" cap="none" spc="0" normalizeH="0" baseline="0" noProof="0" dirty="0">
              <a:ln>
                <a:noFill/>
              </a:ln>
              <a:solidFill>
                <a:schemeClr val="tx1"/>
              </a:solidFill>
              <a:effectLst/>
              <a:uLnTx/>
              <a:uFillTx/>
            </a:endParaRPr>
          </a:p>
        </p:txBody>
      </p:sp>
      <p:pic>
        <p:nvPicPr>
          <p:cNvPr id="4" name="Picture 1"/>
          <p:cNvPicPr>
            <a:picLocks noChangeAspect="1" noChangeArrowheads="1"/>
          </p:cNvPicPr>
          <p:nvPr/>
        </p:nvPicPr>
        <p:blipFill>
          <a:blip r:embed="rId2" cstate="print"/>
          <a:srcRect t="30126" r="53826"/>
          <a:stretch>
            <a:fillRect/>
          </a:stretch>
        </p:blipFill>
        <p:spPr bwMode="auto">
          <a:xfrm>
            <a:off x="5508104" y="1124744"/>
            <a:ext cx="2664296" cy="2114896"/>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6084168" y="3265701"/>
            <a:ext cx="1872208" cy="359229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Spoke cavities</a:t>
            </a:r>
          </a:p>
        </p:txBody>
      </p:sp>
      <p:sp>
        <p:nvSpPr>
          <p:cNvPr id="3" name="Content Placeholder 2"/>
          <p:cNvSpPr txBox="1">
            <a:spLocks/>
          </p:cNvSpPr>
          <p:nvPr/>
        </p:nvSpPr>
        <p:spPr>
          <a:xfrm>
            <a:off x="215516" y="1237402"/>
            <a:ext cx="2952328"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We can make </a:t>
            </a:r>
            <a:r>
              <a:rPr lang="en-GB" sz="2000" dirty="0" err="1"/>
              <a:t>multicell</a:t>
            </a:r>
            <a:r>
              <a:rPr lang="en-GB" sz="2000" dirty="0"/>
              <a:t> half-wave resonators called spoke cavities.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Work well at intermediate beta (0.15-0.62).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They are also being investigated for beta=1 applications due to</a:t>
            </a:r>
            <a:r>
              <a:rPr kumimoji="0" lang="en-GB" sz="2000" b="0" i="0" u="none" strike="noStrike" kern="1200" cap="none" spc="0" normalizeH="0" noProof="0" dirty="0">
                <a:ln>
                  <a:noFill/>
                </a:ln>
                <a:solidFill>
                  <a:schemeClr val="tx1"/>
                </a:solidFill>
                <a:effectLst/>
                <a:uLnTx/>
                <a:uFillTx/>
                <a:latin typeface="+mn-lt"/>
                <a:ea typeface="+mn-ea"/>
                <a:cs typeface="+mn-cs"/>
              </a:rPr>
              <a:t> their small size.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Single spokes also exist, they are</a:t>
            </a:r>
            <a:r>
              <a:rPr lang="en-GB" sz="2000" dirty="0"/>
              <a:t> different from HWR due to their outer can shape.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Larger that a HWR so do not work below 350 MHz</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4337" name="Picture 1"/>
          <p:cNvPicPr>
            <a:picLocks noChangeAspect="1" noChangeArrowheads="1"/>
          </p:cNvPicPr>
          <p:nvPr/>
        </p:nvPicPr>
        <p:blipFill>
          <a:blip r:embed="rId2" cstate="print"/>
          <a:srcRect/>
          <a:stretch>
            <a:fillRect/>
          </a:stretch>
        </p:blipFill>
        <p:spPr bwMode="auto">
          <a:xfrm>
            <a:off x="3347864" y="1412776"/>
            <a:ext cx="4980384" cy="2544665"/>
          </a:xfrm>
          <a:prstGeom prst="rect">
            <a:avLst/>
          </a:prstGeom>
          <a:noFill/>
          <a:ln w="9525">
            <a:noFill/>
            <a:miter lim="800000"/>
            <a:headEnd/>
            <a:tailEnd/>
          </a:ln>
        </p:spPr>
      </p:pic>
      <p:sp>
        <p:nvSpPr>
          <p:cNvPr id="5" name="TextBox 4"/>
          <p:cNvSpPr txBox="1"/>
          <p:nvPr/>
        </p:nvSpPr>
        <p:spPr>
          <a:xfrm>
            <a:off x="6660232" y="1052736"/>
            <a:ext cx="2304256" cy="369332"/>
          </a:xfrm>
          <a:prstGeom prst="rect">
            <a:avLst/>
          </a:prstGeom>
          <a:noFill/>
        </p:spPr>
        <p:txBody>
          <a:bodyPr wrap="square" rtlCol="0">
            <a:spAutoFit/>
          </a:bodyPr>
          <a:lstStyle/>
          <a:p>
            <a:r>
              <a:rPr lang="en-GB" dirty="0"/>
              <a:t>Triple spoke FZJ</a:t>
            </a:r>
          </a:p>
        </p:txBody>
      </p:sp>
      <p:pic>
        <p:nvPicPr>
          <p:cNvPr id="16385" name="Picture 1"/>
          <p:cNvPicPr>
            <a:picLocks noChangeAspect="1" noChangeArrowheads="1"/>
          </p:cNvPicPr>
          <p:nvPr/>
        </p:nvPicPr>
        <p:blipFill>
          <a:blip r:embed="rId3" cstate="print"/>
          <a:srcRect/>
          <a:stretch>
            <a:fillRect/>
          </a:stretch>
        </p:blipFill>
        <p:spPr bwMode="auto">
          <a:xfrm>
            <a:off x="3491880" y="4221088"/>
            <a:ext cx="4860032" cy="2395499"/>
          </a:xfrm>
          <a:prstGeom prst="rect">
            <a:avLst/>
          </a:prstGeom>
          <a:noFill/>
          <a:ln w="9525">
            <a:noFill/>
            <a:miter lim="800000"/>
            <a:headEnd/>
            <a:tailEnd/>
          </a:ln>
        </p:spPr>
      </p:pic>
      <p:sp>
        <p:nvSpPr>
          <p:cNvPr id="7" name="TextBox 6"/>
          <p:cNvSpPr txBox="1"/>
          <p:nvPr/>
        </p:nvSpPr>
        <p:spPr>
          <a:xfrm>
            <a:off x="6804248" y="3861048"/>
            <a:ext cx="2376264" cy="369332"/>
          </a:xfrm>
          <a:prstGeom prst="rect">
            <a:avLst/>
          </a:prstGeom>
          <a:noFill/>
        </p:spPr>
        <p:txBody>
          <a:bodyPr wrap="square" rtlCol="0">
            <a:spAutoFit/>
          </a:bodyPr>
          <a:lstStyle/>
          <a:p>
            <a:r>
              <a:rPr lang="en-GB" dirty="0"/>
              <a:t>RIA multi-spoke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Quarterwave</a:t>
            </a:r>
            <a:r>
              <a:rPr lang="en-GB" dirty="0"/>
              <a:t> cavities</a:t>
            </a:r>
          </a:p>
        </p:txBody>
      </p:sp>
      <p:sp>
        <p:nvSpPr>
          <p:cNvPr id="3" name="Content Placeholder 2"/>
          <p:cNvSpPr txBox="1">
            <a:spLocks/>
          </p:cNvSpPr>
          <p:nvPr/>
        </p:nvSpPr>
        <p:spPr>
          <a:xfrm>
            <a:off x="1763688" y="1340768"/>
            <a:ext cx="396044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To make the cavity shorter we can add an open circuit at one end to make a quarter wave resonator (QWR).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rPr>
              <a:t>As</a:t>
            </a:r>
            <a:r>
              <a:rPr kumimoji="0" lang="en-GB" sz="2000" b="0" i="0" u="none" strike="noStrike" kern="1200" cap="none" spc="0" normalizeH="0" noProof="0" dirty="0">
                <a:ln>
                  <a:noFill/>
                </a:ln>
                <a:solidFill>
                  <a:schemeClr val="tx1"/>
                </a:solidFill>
                <a:effectLst/>
                <a:uLnTx/>
                <a:uFillTx/>
              </a:rPr>
              <a:t> the magnetic fields are only at one end they have half the power losses.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However</a:t>
            </a:r>
            <a:r>
              <a:rPr lang="en-GB" sz="2000" dirty="0"/>
              <a:t> as the cavity is asymmetrical the field is not a pure monopole and contains dipole components that will kick the beam.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Can be susceptible to vibrations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rPr>
              <a:t>For</a:t>
            </a:r>
            <a:r>
              <a:rPr kumimoji="0" lang="en-GB" sz="2000" b="0" i="0" u="none" strike="noStrike" kern="1200" cap="none" spc="0" normalizeH="0" noProof="0" dirty="0">
                <a:ln>
                  <a:noFill/>
                </a:ln>
                <a:solidFill>
                  <a:schemeClr val="tx1"/>
                </a:solidFill>
                <a:effectLst/>
                <a:uLnTx/>
                <a:uFillTx/>
              </a:rPr>
              <a:t> normally beta 0.01-0.15 but some higher beta cavities exist. Normally 50-150 </a:t>
            </a:r>
            <a:r>
              <a:rPr kumimoji="0" lang="en-GB" sz="2000" b="0" i="0" u="none" strike="noStrike" kern="1200" cap="none" spc="0" normalizeH="0" noProof="0" dirty="0" err="1">
                <a:ln>
                  <a:noFill/>
                </a:ln>
                <a:solidFill>
                  <a:schemeClr val="tx1"/>
                </a:solidFill>
                <a:effectLst/>
                <a:uLnTx/>
                <a:uFillTx/>
              </a:rPr>
              <a:t>MHz.</a:t>
            </a:r>
            <a:endParaRPr kumimoji="0" lang="en-GB" sz="2000" b="0" i="0" u="none" strike="noStrike" kern="1200" cap="none" spc="0" normalizeH="0" baseline="0" noProof="0" dirty="0">
              <a:ln>
                <a:noFill/>
              </a:ln>
              <a:solidFill>
                <a:schemeClr val="tx1"/>
              </a:solidFill>
              <a:effectLst/>
              <a:uLnTx/>
              <a:uFillTx/>
            </a:endParaRPr>
          </a:p>
        </p:txBody>
      </p:sp>
      <p:pic>
        <p:nvPicPr>
          <p:cNvPr id="13313" name="Picture 1"/>
          <p:cNvPicPr>
            <a:picLocks noChangeAspect="1" noChangeArrowheads="1"/>
          </p:cNvPicPr>
          <p:nvPr/>
        </p:nvPicPr>
        <p:blipFill>
          <a:blip r:embed="rId2" cstate="print"/>
          <a:srcRect l="45473"/>
          <a:stretch>
            <a:fillRect/>
          </a:stretch>
        </p:blipFill>
        <p:spPr bwMode="auto">
          <a:xfrm>
            <a:off x="5580112" y="2060848"/>
            <a:ext cx="3347864" cy="3220659"/>
          </a:xfrm>
          <a:prstGeom prst="rect">
            <a:avLst/>
          </a:prstGeom>
          <a:noFill/>
          <a:ln w="9525">
            <a:noFill/>
            <a:miter lim="800000"/>
            <a:headEnd/>
            <a:tailEnd/>
          </a:ln>
        </p:spPr>
      </p:pic>
      <p:pic>
        <p:nvPicPr>
          <p:cNvPr id="15361" name="Picture 1"/>
          <p:cNvPicPr>
            <a:picLocks noChangeAspect="1" noChangeArrowheads="1"/>
          </p:cNvPicPr>
          <p:nvPr/>
        </p:nvPicPr>
        <p:blipFill>
          <a:blip r:embed="rId3" cstate="print"/>
          <a:srcRect/>
          <a:stretch>
            <a:fillRect/>
          </a:stretch>
        </p:blipFill>
        <p:spPr bwMode="auto">
          <a:xfrm>
            <a:off x="251520" y="692696"/>
            <a:ext cx="1296144" cy="556724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Lower frequency = Lower Beta</a:t>
            </a:r>
          </a:p>
        </p:txBody>
      </p:sp>
      <p:pic>
        <p:nvPicPr>
          <p:cNvPr id="3" name="Picture 2"/>
          <p:cNvPicPr>
            <a:picLocks noChangeAspect="1"/>
          </p:cNvPicPr>
          <p:nvPr/>
        </p:nvPicPr>
        <p:blipFill>
          <a:blip r:embed="rId2"/>
          <a:stretch>
            <a:fillRect/>
          </a:stretch>
        </p:blipFill>
        <p:spPr>
          <a:xfrm>
            <a:off x="323528" y="1556792"/>
            <a:ext cx="7345011" cy="4968552"/>
          </a:xfrm>
          <a:prstGeom prst="rect">
            <a:avLst/>
          </a:prstGeom>
        </p:spPr>
      </p:pic>
      <p:sp>
        <p:nvSpPr>
          <p:cNvPr id="4" name="TextBox 3"/>
          <p:cNvSpPr txBox="1"/>
          <p:nvPr/>
        </p:nvSpPr>
        <p:spPr>
          <a:xfrm>
            <a:off x="5652120" y="6453336"/>
            <a:ext cx="3600400" cy="369332"/>
          </a:xfrm>
          <a:prstGeom prst="rect">
            <a:avLst/>
          </a:prstGeom>
          <a:noFill/>
        </p:spPr>
        <p:txBody>
          <a:bodyPr wrap="square" rtlCol="0">
            <a:spAutoFit/>
          </a:bodyPr>
          <a:lstStyle/>
          <a:p>
            <a:r>
              <a:rPr lang="en-GB" dirty="0"/>
              <a:t>Borrowed from M. Kelly</a:t>
            </a:r>
          </a:p>
        </p:txBody>
      </p:sp>
    </p:spTree>
    <p:extLst>
      <p:ext uri="{BB962C8B-B14F-4D97-AF65-F5344CB8AC3E}">
        <p14:creationId xmlns:p14="http://schemas.microsoft.com/office/powerpoint/2010/main" val="3393410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normal conducting zoo</a:t>
            </a:r>
          </a:p>
        </p:txBody>
      </p:sp>
      <p:sp>
        <p:nvSpPr>
          <p:cNvPr id="3" name="Footer Placeholder 2"/>
          <p:cNvSpPr>
            <a:spLocks noGrp="1"/>
          </p:cNvSpPr>
          <p:nvPr>
            <p:ph type="ftr" sz="quarter" idx="11"/>
          </p:nvPr>
        </p:nvSpPr>
        <p:spPr>
          <a:xfrm>
            <a:off x="8229600" y="6324600"/>
            <a:ext cx="457200" cy="381000"/>
          </a:xfrm>
        </p:spPr>
        <p:txBody>
          <a:bodyPr/>
          <a:lstStyle/>
          <a:p>
            <a:fld id="{EB996D84-0222-4F55-83D2-C4FDBB2E5B02}" type="slidenum">
              <a:rPr lang="en-GB" smtClean="0"/>
              <a:pPr/>
              <a:t>28</a:t>
            </a:fld>
            <a:endParaRPr lang="en-GB"/>
          </a:p>
        </p:txBody>
      </p:sp>
      <p:sp>
        <p:nvSpPr>
          <p:cNvPr id="5" name="TextBox 4"/>
          <p:cNvSpPr txBox="1"/>
          <p:nvPr/>
        </p:nvSpPr>
        <p:spPr>
          <a:xfrm>
            <a:off x="609600" y="1371600"/>
            <a:ext cx="8229600" cy="2031325"/>
          </a:xfrm>
          <a:prstGeom prst="rect">
            <a:avLst/>
          </a:prstGeom>
          <a:noFill/>
        </p:spPr>
        <p:txBody>
          <a:bodyPr wrap="square" rtlCol="0">
            <a:spAutoFit/>
          </a:bodyPr>
          <a:lstStyle/>
          <a:p>
            <a:r>
              <a:rPr lang="en-US" sz="1800" b="0" dirty="0"/>
              <a:t>For normal-conducting, the goal is designing high-efficiency structures with a large number of cells (higher power RF sources are less expensive).</a:t>
            </a:r>
          </a:p>
          <a:p>
            <a:r>
              <a:rPr lang="en-US" sz="1800" b="0" dirty="0"/>
              <a:t>Two important trends:</a:t>
            </a:r>
          </a:p>
          <a:p>
            <a:pPr marL="342900" indent="-342900">
              <a:buAutoNum type="arabicPeriod"/>
            </a:pPr>
            <a:r>
              <a:rPr lang="en-US" sz="1800" b="0" dirty="0"/>
              <a:t>Use </a:t>
            </a:r>
            <a:r>
              <a:rPr lang="en-US" sz="1800" b="0" dirty="0">
                <a:latin typeface="Symbol" pitchFamily="18" charset="2"/>
              </a:rPr>
              <a:t>p</a:t>
            </a:r>
            <a:r>
              <a:rPr lang="en-US" sz="1800" b="0" dirty="0"/>
              <a:t>/2 modes for stability of long chains of resonators </a:t>
            </a:r>
            <a:r>
              <a:rPr lang="en-US" sz="1800" b="0" dirty="0">
                <a:latin typeface="Arial"/>
                <a:cs typeface="Arial"/>
              </a:rPr>
              <a:t>→ CCDTL (Cell-Coupled Drift Tube Linac), SCL (Side Coupled Linac), ACS (Annular Coupled Structure),...</a:t>
            </a:r>
            <a:r>
              <a:rPr lang="en-US" sz="1800" b="0" dirty="0"/>
              <a:t>.</a:t>
            </a:r>
          </a:p>
          <a:p>
            <a:pPr marL="342900" indent="-342900">
              <a:buAutoNum type="arabicPeriod"/>
            </a:pPr>
            <a:r>
              <a:rPr lang="en-US" sz="1800" b="0" dirty="0"/>
              <a:t>Use alternative modes: H-mode structures (TE band) </a:t>
            </a:r>
            <a:r>
              <a:rPr lang="en-US" sz="1800" b="0" dirty="0">
                <a:latin typeface="Arial"/>
                <a:cs typeface="Arial"/>
              </a:rPr>
              <a:t>→ Interdigital IH, CH</a:t>
            </a:r>
            <a:r>
              <a:rPr lang="en-US" sz="1800" b="0" dirty="0"/>
              <a:t>  </a:t>
            </a:r>
          </a:p>
        </p:txBody>
      </p:sp>
      <p:sp>
        <p:nvSpPr>
          <p:cNvPr id="6" name="Footer Placeholder 3"/>
          <p:cNvSpPr txBox="1">
            <a:spLocks/>
          </p:cNvSpPr>
          <p:nvPr/>
        </p:nvSpPr>
        <p:spPr bwMode="auto">
          <a:xfrm>
            <a:off x="8382000" y="6172200"/>
            <a:ext cx="4572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E649111-3535-447C-B92C-40C8761D48D1}" type="slidenum">
              <a:rPr kumimoji="0" lang="en-GB"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28</a:t>
            </a:fld>
            <a:endParaRPr kumimoji="0" lang="en-GB" sz="1400" b="0" i="0" u="none" strike="noStrike" kern="1200" cap="none" spc="0" normalizeH="0" baseline="0" noProof="0">
              <a:ln>
                <a:noFill/>
              </a:ln>
              <a:solidFill>
                <a:schemeClr val="tx1"/>
              </a:solidFill>
              <a:effectLst/>
              <a:uLnTx/>
              <a:uFillTx/>
              <a:latin typeface="Times New Roman" pitchFamily="18" charset="0"/>
              <a:ea typeface="+mn-ea"/>
              <a:cs typeface="+mn-cs"/>
            </a:endParaRPr>
          </a:p>
        </p:txBody>
      </p:sp>
      <p:pic>
        <p:nvPicPr>
          <p:cNvPr id="7" name="Picture 6" descr="pims"/>
          <p:cNvPicPr>
            <a:picLocks noChangeAspect="1" noChangeArrowheads="1"/>
          </p:cNvPicPr>
          <p:nvPr/>
        </p:nvPicPr>
        <p:blipFill>
          <a:blip r:embed="rId3" cstate="print"/>
          <a:srcRect/>
          <a:stretch>
            <a:fillRect/>
          </a:stretch>
        </p:blipFill>
        <p:spPr bwMode="auto">
          <a:xfrm>
            <a:off x="3581400" y="5029200"/>
            <a:ext cx="2286000" cy="1475383"/>
          </a:xfrm>
          <a:prstGeom prst="rect">
            <a:avLst/>
          </a:prstGeom>
          <a:noFill/>
        </p:spPr>
      </p:pic>
      <p:pic>
        <p:nvPicPr>
          <p:cNvPr id="8" name="Picture 29"/>
          <p:cNvPicPr>
            <a:picLocks noChangeAspect="1" noChangeArrowheads="1"/>
          </p:cNvPicPr>
          <p:nvPr/>
        </p:nvPicPr>
        <p:blipFill>
          <a:blip r:embed="rId4" cstate="print"/>
          <a:srcRect/>
          <a:stretch>
            <a:fillRect/>
          </a:stretch>
        </p:blipFill>
        <p:spPr bwMode="auto">
          <a:xfrm>
            <a:off x="5562600" y="3733800"/>
            <a:ext cx="2098613" cy="1492699"/>
          </a:xfrm>
          <a:prstGeom prst="rect">
            <a:avLst/>
          </a:prstGeom>
          <a:noFill/>
          <a:ln w="9525">
            <a:noFill/>
            <a:miter lim="800000"/>
            <a:headEnd/>
            <a:tailEnd/>
          </a:ln>
          <a:effectLst/>
        </p:spPr>
      </p:pic>
      <p:pic>
        <p:nvPicPr>
          <p:cNvPr id="9" name="Picture 10"/>
          <p:cNvPicPr>
            <a:picLocks noChangeAspect="1" noChangeArrowheads="1"/>
          </p:cNvPicPr>
          <p:nvPr/>
        </p:nvPicPr>
        <p:blipFill>
          <a:blip r:embed="rId5" cstate="print"/>
          <a:srcRect/>
          <a:stretch>
            <a:fillRect/>
          </a:stretch>
        </p:blipFill>
        <p:spPr bwMode="auto">
          <a:xfrm>
            <a:off x="6400800" y="4953000"/>
            <a:ext cx="2438400" cy="1545336"/>
          </a:xfrm>
          <a:prstGeom prst="rect">
            <a:avLst/>
          </a:prstGeom>
          <a:noFill/>
          <a:ln w="9525">
            <a:noFill/>
            <a:miter lim="800000"/>
            <a:headEnd/>
            <a:tailEnd/>
          </a:ln>
        </p:spPr>
      </p:pic>
      <p:pic>
        <p:nvPicPr>
          <p:cNvPr id="10" name="Picture 11"/>
          <p:cNvPicPr>
            <a:picLocks noChangeAspect="1" noChangeArrowheads="1"/>
          </p:cNvPicPr>
          <p:nvPr/>
        </p:nvPicPr>
        <p:blipFill>
          <a:blip r:embed="rId6" cstate="print"/>
          <a:srcRect/>
          <a:stretch>
            <a:fillRect/>
          </a:stretch>
        </p:blipFill>
        <p:spPr bwMode="auto">
          <a:xfrm>
            <a:off x="457200" y="3962400"/>
            <a:ext cx="3733800" cy="1344801"/>
          </a:xfrm>
          <a:prstGeom prst="rect">
            <a:avLst/>
          </a:prstGeom>
          <a:noFill/>
          <a:ln w="9525">
            <a:noFill/>
            <a:miter lim="800000"/>
            <a:headEnd/>
            <a:tailEnd/>
          </a:ln>
          <a:effectLst/>
        </p:spPr>
      </p:pic>
      <p:pic>
        <p:nvPicPr>
          <p:cNvPr id="11" name="Picture 10"/>
          <p:cNvPicPr>
            <a:picLocks noChangeAspect="1" noChangeArrowheads="1"/>
          </p:cNvPicPr>
          <p:nvPr/>
        </p:nvPicPr>
        <p:blipFill>
          <a:blip r:embed="rId7" cstate="print"/>
          <a:srcRect/>
          <a:stretch>
            <a:fillRect/>
          </a:stretch>
        </p:blipFill>
        <p:spPr bwMode="auto">
          <a:xfrm>
            <a:off x="762000" y="5410200"/>
            <a:ext cx="2209800" cy="1027623"/>
          </a:xfrm>
          <a:prstGeom prst="rect">
            <a:avLst/>
          </a:prstGeom>
          <a:noFill/>
          <a:ln w="9525">
            <a:noFill/>
            <a:miter lim="800000"/>
            <a:headEnd/>
            <a:tailEnd/>
          </a:ln>
        </p:spPr>
      </p:pic>
      <p:sp>
        <p:nvSpPr>
          <p:cNvPr id="12" name="TextBox 11"/>
          <p:cNvSpPr txBox="1"/>
          <p:nvPr/>
        </p:nvSpPr>
        <p:spPr>
          <a:xfrm>
            <a:off x="2819400" y="5105400"/>
            <a:ext cx="646331" cy="369332"/>
          </a:xfrm>
          <a:prstGeom prst="rect">
            <a:avLst/>
          </a:prstGeom>
          <a:solidFill>
            <a:srgbClr val="FFFFAB"/>
          </a:solidFill>
        </p:spPr>
        <p:txBody>
          <a:bodyPr wrap="none" rtlCol="0">
            <a:spAutoFit/>
          </a:bodyPr>
          <a:lstStyle/>
          <a:p>
            <a:r>
              <a:rPr lang="en-US" sz="1800" dirty="0"/>
              <a:t>SCL</a:t>
            </a:r>
          </a:p>
        </p:txBody>
      </p:sp>
      <p:sp>
        <p:nvSpPr>
          <p:cNvPr id="13" name="TextBox 12"/>
          <p:cNvSpPr txBox="1"/>
          <p:nvPr/>
        </p:nvSpPr>
        <p:spPr>
          <a:xfrm>
            <a:off x="2438400" y="6324600"/>
            <a:ext cx="966931" cy="369332"/>
          </a:xfrm>
          <a:prstGeom prst="rect">
            <a:avLst/>
          </a:prstGeom>
          <a:solidFill>
            <a:srgbClr val="FFFFAB"/>
          </a:solidFill>
        </p:spPr>
        <p:txBody>
          <a:bodyPr wrap="none" rtlCol="0">
            <a:spAutoFit/>
          </a:bodyPr>
          <a:lstStyle/>
          <a:p>
            <a:r>
              <a:rPr lang="en-US" sz="1800" dirty="0"/>
              <a:t>CCDTL</a:t>
            </a:r>
          </a:p>
        </p:txBody>
      </p:sp>
      <p:sp>
        <p:nvSpPr>
          <p:cNvPr id="14" name="TextBox 13"/>
          <p:cNvSpPr txBox="1"/>
          <p:nvPr/>
        </p:nvSpPr>
        <p:spPr>
          <a:xfrm>
            <a:off x="4953000" y="6248400"/>
            <a:ext cx="748923" cy="369332"/>
          </a:xfrm>
          <a:prstGeom prst="rect">
            <a:avLst/>
          </a:prstGeom>
          <a:solidFill>
            <a:srgbClr val="FFFFAB"/>
          </a:solidFill>
        </p:spPr>
        <p:txBody>
          <a:bodyPr wrap="none" rtlCol="0">
            <a:spAutoFit/>
          </a:bodyPr>
          <a:lstStyle/>
          <a:p>
            <a:r>
              <a:rPr lang="en-US" sz="1800" dirty="0"/>
              <a:t>PIMS</a:t>
            </a:r>
          </a:p>
        </p:txBody>
      </p:sp>
      <p:sp>
        <p:nvSpPr>
          <p:cNvPr id="15" name="TextBox 14"/>
          <p:cNvSpPr txBox="1"/>
          <p:nvPr/>
        </p:nvSpPr>
        <p:spPr>
          <a:xfrm>
            <a:off x="8077200" y="6096000"/>
            <a:ext cx="518091" cy="369332"/>
          </a:xfrm>
          <a:prstGeom prst="rect">
            <a:avLst/>
          </a:prstGeom>
          <a:solidFill>
            <a:srgbClr val="FFFFAB"/>
          </a:solidFill>
        </p:spPr>
        <p:txBody>
          <a:bodyPr wrap="none" rtlCol="0">
            <a:spAutoFit/>
          </a:bodyPr>
          <a:lstStyle/>
          <a:p>
            <a:r>
              <a:rPr lang="en-US" sz="1800" dirty="0"/>
              <a:t>CH</a:t>
            </a:r>
          </a:p>
        </p:txBody>
      </p:sp>
      <p:sp>
        <p:nvSpPr>
          <p:cNvPr id="16" name="TextBox 15"/>
          <p:cNvSpPr txBox="1"/>
          <p:nvPr/>
        </p:nvSpPr>
        <p:spPr>
          <a:xfrm>
            <a:off x="7620000" y="4495800"/>
            <a:ext cx="633507" cy="369332"/>
          </a:xfrm>
          <a:prstGeom prst="rect">
            <a:avLst/>
          </a:prstGeom>
          <a:solidFill>
            <a:srgbClr val="FFFFAB"/>
          </a:solidFill>
        </p:spPr>
        <p:txBody>
          <a:bodyPr wrap="none" rtlCol="0">
            <a:spAutoFit/>
          </a:bodyPr>
          <a:lstStyle/>
          <a:p>
            <a:r>
              <a:rPr lang="en-US" sz="1800" dirty="0"/>
              <a:t>DTL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1"/>
          </p:nvPr>
        </p:nvSpPr>
        <p:spPr/>
        <p:txBody>
          <a:bodyPr/>
          <a:lstStyle/>
          <a:p>
            <a:fld id="{4E779FD7-FE04-4D11-8161-5C3273DC5EFE}" type="slidenum">
              <a:rPr lang="en-GB"/>
              <a:pPr/>
              <a:t>29</a:t>
            </a:fld>
            <a:endParaRPr lang="en-GB"/>
          </a:p>
        </p:txBody>
      </p:sp>
      <p:sp>
        <p:nvSpPr>
          <p:cNvPr id="563202" name="Rectangle 2"/>
          <p:cNvSpPr>
            <a:spLocks noGrp="1" noChangeArrowheads="1"/>
          </p:cNvSpPr>
          <p:nvPr>
            <p:ph type="title"/>
          </p:nvPr>
        </p:nvSpPr>
        <p:spPr/>
        <p:txBody>
          <a:bodyPr>
            <a:normAutofit/>
          </a:bodyPr>
          <a:lstStyle/>
          <a:p>
            <a:r>
              <a:rPr lang="en-US" dirty="0"/>
              <a:t>The superconducting zoo</a:t>
            </a:r>
          </a:p>
        </p:txBody>
      </p:sp>
      <p:pic>
        <p:nvPicPr>
          <p:cNvPr id="563203" name="Picture 3"/>
          <p:cNvPicPr>
            <a:picLocks noChangeAspect="1" noChangeArrowheads="1"/>
          </p:cNvPicPr>
          <p:nvPr/>
        </p:nvPicPr>
        <p:blipFill>
          <a:blip r:embed="rId2" cstate="print"/>
          <a:srcRect/>
          <a:stretch>
            <a:fillRect/>
          </a:stretch>
        </p:blipFill>
        <p:spPr bwMode="auto">
          <a:xfrm>
            <a:off x="2895600" y="3200400"/>
            <a:ext cx="484188" cy="1992313"/>
          </a:xfrm>
          <a:prstGeom prst="rect">
            <a:avLst/>
          </a:prstGeom>
          <a:noFill/>
          <a:ln w="9525">
            <a:noFill/>
            <a:miter lim="800000"/>
            <a:headEnd/>
            <a:tailEnd/>
          </a:ln>
          <a:effectLst/>
        </p:spPr>
      </p:pic>
      <p:pic>
        <p:nvPicPr>
          <p:cNvPr id="563204" name="Picture 4"/>
          <p:cNvPicPr>
            <a:picLocks noChangeAspect="1" noChangeArrowheads="1"/>
          </p:cNvPicPr>
          <p:nvPr/>
        </p:nvPicPr>
        <p:blipFill>
          <a:blip r:embed="rId3" cstate="print"/>
          <a:srcRect/>
          <a:stretch>
            <a:fillRect/>
          </a:stretch>
        </p:blipFill>
        <p:spPr bwMode="auto">
          <a:xfrm>
            <a:off x="4419600" y="3505200"/>
            <a:ext cx="1517650" cy="1657350"/>
          </a:xfrm>
          <a:prstGeom prst="rect">
            <a:avLst/>
          </a:prstGeom>
          <a:noFill/>
          <a:ln w="9525">
            <a:noFill/>
            <a:miter lim="800000"/>
            <a:headEnd/>
            <a:tailEnd/>
          </a:ln>
          <a:effectLst/>
        </p:spPr>
      </p:pic>
      <p:pic>
        <p:nvPicPr>
          <p:cNvPr id="563205" name="Picture 5" descr="3spoke-beam-axis"/>
          <p:cNvPicPr>
            <a:picLocks noChangeAspect="1" noChangeArrowheads="1"/>
          </p:cNvPicPr>
          <p:nvPr/>
        </p:nvPicPr>
        <p:blipFill>
          <a:blip r:embed="rId4" cstate="print"/>
          <a:srcRect/>
          <a:stretch>
            <a:fillRect/>
          </a:stretch>
        </p:blipFill>
        <p:spPr bwMode="auto">
          <a:xfrm>
            <a:off x="533400" y="1905000"/>
            <a:ext cx="2306638" cy="1349375"/>
          </a:xfrm>
          <a:prstGeom prst="rect">
            <a:avLst/>
          </a:prstGeom>
          <a:noFill/>
          <a:ln w="9525">
            <a:noFill/>
            <a:miter lim="800000"/>
            <a:headEnd/>
            <a:tailEnd/>
          </a:ln>
        </p:spPr>
      </p:pic>
      <p:sp>
        <p:nvSpPr>
          <p:cNvPr id="563207" name="Text Box 7"/>
          <p:cNvSpPr txBox="1">
            <a:spLocks noChangeArrowheads="1"/>
          </p:cNvSpPr>
          <p:nvPr/>
        </p:nvSpPr>
        <p:spPr bwMode="auto">
          <a:xfrm>
            <a:off x="760413" y="1447800"/>
            <a:ext cx="1590675" cy="517525"/>
          </a:xfrm>
          <a:prstGeom prst="rect">
            <a:avLst/>
          </a:prstGeom>
          <a:noFill/>
          <a:ln w="9525">
            <a:noFill/>
            <a:miter lim="800000"/>
            <a:headEnd/>
            <a:tailEnd/>
          </a:ln>
          <a:effectLst/>
        </p:spPr>
        <p:txBody>
          <a:bodyPr wrap="none">
            <a:spAutoFit/>
          </a:bodyPr>
          <a:lstStyle/>
          <a:p>
            <a:pPr algn="ctr"/>
            <a:r>
              <a:rPr lang="en-US" sz="1400" dirty="0"/>
              <a:t>Spoke (low beta)</a:t>
            </a:r>
          </a:p>
          <a:p>
            <a:pPr algn="ctr"/>
            <a:r>
              <a:rPr lang="en-US" sz="1400" dirty="0"/>
              <a:t>[FZJ, </a:t>
            </a:r>
            <a:r>
              <a:rPr lang="en-US" sz="1400" dirty="0" err="1"/>
              <a:t>Orsay</a:t>
            </a:r>
            <a:r>
              <a:rPr lang="en-US" sz="1400" dirty="0"/>
              <a:t>]</a:t>
            </a:r>
          </a:p>
        </p:txBody>
      </p:sp>
      <p:pic>
        <p:nvPicPr>
          <p:cNvPr id="563209" name="Picture 9" descr="SC-CH"/>
          <p:cNvPicPr>
            <a:picLocks noChangeAspect="1" noChangeArrowheads="1"/>
          </p:cNvPicPr>
          <p:nvPr/>
        </p:nvPicPr>
        <p:blipFill>
          <a:blip r:embed="rId5" cstate="print"/>
          <a:srcRect/>
          <a:stretch>
            <a:fillRect/>
          </a:stretch>
        </p:blipFill>
        <p:spPr bwMode="auto">
          <a:xfrm>
            <a:off x="3352800" y="1752600"/>
            <a:ext cx="2395538" cy="1365250"/>
          </a:xfrm>
          <a:prstGeom prst="rect">
            <a:avLst/>
          </a:prstGeom>
          <a:noFill/>
        </p:spPr>
      </p:pic>
      <p:sp>
        <p:nvSpPr>
          <p:cNvPr id="563210" name="Text Box 10"/>
          <p:cNvSpPr txBox="1">
            <a:spLocks noChangeArrowheads="1"/>
          </p:cNvSpPr>
          <p:nvPr/>
        </p:nvSpPr>
        <p:spPr bwMode="auto">
          <a:xfrm>
            <a:off x="3514725" y="1524000"/>
            <a:ext cx="2046288" cy="517525"/>
          </a:xfrm>
          <a:prstGeom prst="rect">
            <a:avLst/>
          </a:prstGeom>
          <a:noFill/>
          <a:ln w="9525">
            <a:noFill/>
            <a:miter lim="800000"/>
            <a:headEnd/>
            <a:tailEnd/>
          </a:ln>
          <a:effectLst/>
        </p:spPr>
        <p:txBody>
          <a:bodyPr wrap="none">
            <a:spAutoFit/>
          </a:bodyPr>
          <a:lstStyle/>
          <a:p>
            <a:pPr algn="ctr"/>
            <a:r>
              <a:rPr lang="en-US" sz="1400"/>
              <a:t>CH (low/medium beta)</a:t>
            </a:r>
          </a:p>
          <a:p>
            <a:pPr algn="ctr"/>
            <a:r>
              <a:rPr lang="en-US" sz="1400"/>
              <a:t>[IAP-FU]</a:t>
            </a:r>
          </a:p>
        </p:txBody>
      </p:sp>
      <p:sp>
        <p:nvSpPr>
          <p:cNvPr id="563211" name="Text Box 11"/>
          <p:cNvSpPr txBox="1">
            <a:spLocks noChangeArrowheads="1"/>
          </p:cNvSpPr>
          <p:nvPr/>
        </p:nvSpPr>
        <p:spPr bwMode="auto">
          <a:xfrm>
            <a:off x="892175" y="3657600"/>
            <a:ext cx="1660525" cy="517525"/>
          </a:xfrm>
          <a:prstGeom prst="rect">
            <a:avLst/>
          </a:prstGeom>
          <a:noFill/>
          <a:ln w="9525">
            <a:noFill/>
            <a:miter lim="800000"/>
            <a:headEnd/>
            <a:tailEnd/>
          </a:ln>
          <a:effectLst/>
        </p:spPr>
        <p:txBody>
          <a:bodyPr wrap="none">
            <a:spAutoFit/>
          </a:bodyPr>
          <a:lstStyle/>
          <a:p>
            <a:pPr algn="ctr"/>
            <a:r>
              <a:rPr lang="en-US" sz="1400"/>
              <a:t>HWR (low beta)</a:t>
            </a:r>
          </a:p>
          <a:p>
            <a:pPr algn="ctr"/>
            <a:r>
              <a:rPr lang="en-US" sz="1400"/>
              <a:t>[FZJ, LNL, Orsay]</a:t>
            </a:r>
          </a:p>
        </p:txBody>
      </p:sp>
      <p:sp>
        <p:nvSpPr>
          <p:cNvPr id="563212" name="Text Box 12"/>
          <p:cNvSpPr txBox="1">
            <a:spLocks noChangeArrowheads="1"/>
          </p:cNvSpPr>
          <p:nvPr/>
        </p:nvSpPr>
        <p:spPr bwMode="auto">
          <a:xfrm>
            <a:off x="3810000" y="3124200"/>
            <a:ext cx="819150" cy="730250"/>
          </a:xfrm>
          <a:prstGeom prst="rect">
            <a:avLst/>
          </a:prstGeom>
          <a:noFill/>
          <a:ln w="9525">
            <a:noFill/>
            <a:miter lim="800000"/>
            <a:headEnd/>
            <a:tailEnd/>
          </a:ln>
          <a:effectLst/>
        </p:spPr>
        <p:txBody>
          <a:bodyPr>
            <a:spAutoFit/>
          </a:bodyPr>
          <a:lstStyle/>
          <a:p>
            <a:pPr algn="ctr"/>
            <a:r>
              <a:rPr lang="en-US" sz="1400"/>
              <a:t>Re-entrant</a:t>
            </a:r>
          </a:p>
          <a:p>
            <a:pPr algn="ctr"/>
            <a:r>
              <a:rPr lang="en-US" sz="1400"/>
              <a:t>[LNL]</a:t>
            </a:r>
          </a:p>
        </p:txBody>
      </p:sp>
      <p:sp>
        <p:nvSpPr>
          <p:cNvPr id="563213" name="Text Box 13"/>
          <p:cNvSpPr txBox="1">
            <a:spLocks noChangeArrowheads="1"/>
          </p:cNvSpPr>
          <p:nvPr/>
        </p:nvSpPr>
        <p:spPr bwMode="auto">
          <a:xfrm>
            <a:off x="6248400" y="1447800"/>
            <a:ext cx="1493838" cy="517525"/>
          </a:xfrm>
          <a:prstGeom prst="rect">
            <a:avLst/>
          </a:prstGeom>
          <a:noFill/>
          <a:ln w="9525">
            <a:noFill/>
            <a:miter lim="800000"/>
            <a:headEnd/>
            <a:tailEnd/>
          </a:ln>
          <a:effectLst/>
        </p:spPr>
        <p:txBody>
          <a:bodyPr wrap="none">
            <a:spAutoFit/>
          </a:bodyPr>
          <a:lstStyle/>
          <a:p>
            <a:pPr algn="ctr"/>
            <a:r>
              <a:rPr lang="en-US" sz="1400"/>
              <a:t>QWR (low beta)</a:t>
            </a:r>
          </a:p>
          <a:p>
            <a:pPr algn="ctr"/>
            <a:r>
              <a:rPr lang="en-US" sz="1400"/>
              <a:t>[LNL, etc.]</a:t>
            </a:r>
          </a:p>
        </p:txBody>
      </p:sp>
      <p:pic>
        <p:nvPicPr>
          <p:cNvPr id="563214" name="Picture 14"/>
          <p:cNvPicPr>
            <a:picLocks noChangeAspect="1" noChangeArrowheads="1"/>
          </p:cNvPicPr>
          <p:nvPr/>
        </p:nvPicPr>
        <p:blipFill>
          <a:blip r:embed="rId6" cstate="print"/>
          <a:srcRect/>
          <a:stretch>
            <a:fillRect/>
          </a:stretch>
        </p:blipFill>
        <p:spPr bwMode="auto">
          <a:xfrm>
            <a:off x="6769100" y="1905000"/>
            <a:ext cx="1517650" cy="1524000"/>
          </a:xfrm>
          <a:prstGeom prst="rect">
            <a:avLst/>
          </a:prstGeom>
          <a:noFill/>
          <a:ln w="9525">
            <a:noFill/>
            <a:miter lim="800000"/>
            <a:headEnd/>
            <a:tailEnd/>
          </a:ln>
          <a:effectLst/>
        </p:spPr>
      </p:pic>
      <p:sp>
        <p:nvSpPr>
          <p:cNvPr id="563215" name="Text Box 15"/>
          <p:cNvSpPr txBox="1">
            <a:spLocks noChangeArrowheads="1"/>
          </p:cNvSpPr>
          <p:nvPr/>
        </p:nvSpPr>
        <p:spPr bwMode="auto">
          <a:xfrm>
            <a:off x="152400" y="5334000"/>
            <a:ext cx="6096000" cy="1354217"/>
          </a:xfrm>
          <a:prstGeom prst="rect">
            <a:avLst/>
          </a:prstGeom>
          <a:noFill/>
          <a:ln w="12700">
            <a:noFill/>
            <a:miter lim="800000"/>
            <a:headEnd type="none" w="sm" len="sm"/>
            <a:tailEnd type="none" w="sm" len="sm"/>
          </a:ln>
          <a:effectLst/>
        </p:spPr>
        <p:txBody>
          <a:bodyPr wrap="square">
            <a:spAutoFit/>
          </a:bodyPr>
          <a:lstStyle/>
          <a:p>
            <a:r>
              <a:rPr lang="en-US" sz="1800" b="0" dirty="0">
                <a:latin typeface="Comic Sans MS" pitchFamily="66" charset="0"/>
              </a:rPr>
              <a:t>Superconducting structure for linacs can have a small number of gaps </a:t>
            </a:r>
            <a:r>
              <a:rPr lang="en-US" sz="1800" b="0" dirty="0">
                <a:latin typeface="Arial"/>
                <a:cs typeface="Arial"/>
              </a:rPr>
              <a:t>→ </a:t>
            </a:r>
            <a:r>
              <a:rPr lang="en-US" sz="1800" b="0" dirty="0">
                <a:latin typeface="Comic Sans MS" pitchFamily="66" charset="0"/>
              </a:rPr>
              <a:t>used for low and medium beta.</a:t>
            </a:r>
          </a:p>
          <a:p>
            <a:endParaRPr lang="en-US" sz="1000" b="0" dirty="0">
              <a:latin typeface="Comic Sans MS" pitchFamily="66" charset="0"/>
            </a:endParaRPr>
          </a:p>
          <a:p>
            <a:r>
              <a:rPr lang="en-US" sz="1800" b="0" dirty="0">
                <a:latin typeface="Comic Sans MS" pitchFamily="66" charset="0"/>
              </a:rPr>
              <a:t>Elliptical structures with more gaps (4 to 7) are used for medium and high beta. </a:t>
            </a:r>
            <a:endParaRPr lang="en-US" sz="1800" b="0" dirty="0">
              <a:latin typeface="Comic Sans MS" pitchFamily="66" charset="0"/>
              <a:sym typeface="Symbol" pitchFamily="18" charset="2"/>
            </a:endParaRPr>
          </a:p>
        </p:txBody>
      </p:sp>
      <p:sp>
        <p:nvSpPr>
          <p:cNvPr id="16" name="TextBox 15"/>
          <p:cNvSpPr txBox="1"/>
          <p:nvPr/>
        </p:nvSpPr>
        <p:spPr>
          <a:xfrm>
            <a:off x="381000" y="3200400"/>
            <a:ext cx="721672" cy="307777"/>
          </a:xfrm>
          <a:prstGeom prst="rect">
            <a:avLst/>
          </a:prstGeom>
          <a:solidFill>
            <a:srgbClr val="FFFFAB"/>
          </a:solidFill>
        </p:spPr>
        <p:txBody>
          <a:bodyPr wrap="none" rtlCol="0">
            <a:spAutoFit/>
          </a:bodyPr>
          <a:lstStyle/>
          <a:p>
            <a:r>
              <a:rPr lang="en-US" sz="1400" b="0" i="1" dirty="0"/>
              <a:t>4 gaps</a:t>
            </a:r>
          </a:p>
        </p:txBody>
      </p:sp>
      <p:sp>
        <p:nvSpPr>
          <p:cNvPr id="17" name="TextBox 16"/>
          <p:cNvSpPr txBox="1"/>
          <p:nvPr/>
        </p:nvSpPr>
        <p:spPr>
          <a:xfrm>
            <a:off x="3810000" y="4800600"/>
            <a:ext cx="631904" cy="307777"/>
          </a:xfrm>
          <a:prstGeom prst="rect">
            <a:avLst/>
          </a:prstGeom>
          <a:solidFill>
            <a:srgbClr val="FFFFAB"/>
          </a:solidFill>
        </p:spPr>
        <p:txBody>
          <a:bodyPr wrap="none" rtlCol="0">
            <a:spAutoFit/>
          </a:bodyPr>
          <a:lstStyle/>
          <a:p>
            <a:r>
              <a:rPr lang="en-US" sz="1400" b="0" i="1" dirty="0"/>
              <a:t>1 gap</a:t>
            </a:r>
          </a:p>
        </p:txBody>
      </p:sp>
      <p:sp>
        <p:nvSpPr>
          <p:cNvPr id="18" name="TextBox 17"/>
          <p:cNvSpPr txBox="1"/>
          <p:nvPr/>
        </p:nvSpPr>
        <p:spPr>
          <a:xfrm>
            <a:off x="2133600" y="4572000"/>
            <a:ext cx="721672" cy="307777"/>
          </a:xfrm>
          <a:prstGeom prst="rect">
            <a:avLst/>
          </a:prstGeom>
          <a:solidFill>
            <a:srgbClr val="FFFFAB"/>
          </a:solidFill>
        </p:spPr>
        <p:txBody>
          <a:bodyPr wrap="none" rtlCol="0">
            <a:spAutoFit/>
          </a:bodyPr>
          <a:lstStyle/>
          <a:p>
            <a:r>
              <a:rPr lang="en-US" sz="1400" b="0" i="1" dirty="0"/>
              <a:t>2 gaps</a:t>
            </a:r>
          </a:p>
        </p:txBody>
      </p:sp>
      <p:sp>
        <p:nvSpPr>
          <p:cNvPr id="19" name="TextBox 18"/>
          <p:cNvSpPr txBox="1"/>
          <p:nvPr/>
        </p:nvSpPr>
        <p:spPr>
          <a:xfrm>
            <a:off x="6172200" y="2971800"/>
            <a:ext cx="721672" cy="307777"/>
          </a:xfrm>
          <a:prstGeom prst="rect">
            <a:avLst/>
          </a:prstGeom>
          <a:solidFill>
            <a:srgbClr val="FFFFAB"/>
          </a:solidFill>
        </p:spPr>
        <p:txBody>
          <a:bodyPr wrap="none" rtlCol="0">
            <a:spAutoFit/>
          </a:bodyPr>
          <a:lstStyle/>
          <a:p>
            <a:r>
              <a:rPr lang="en-US" sz="1400" b="0" i="1" dirty="0"/>
              <a:t>2 gaps</a:t>
            </a:r>
          </a:p>
        </p:txBody>
      </p:sp>
      <p:sp>
        <p:nvSpPr>
          <p:cNvPr id="20" name="TextBox 19"/>
          <p:cNvSpPr txBox="1"/>
          <p:nvPr/>
        </p:nvSpPr>
        <p:spPr>
          <a:xfrm>
            <a:off x="3048000" y="2743200"/>
            <a:ext cx="821059" cy="307777"/>
          </a:xfrm>
          <a:prstGeom prst="rect">
            <a:avLst/>
          </a:prstGeom>
          <a:solidFill>
            <a:srgbClr val="FFFFAB"/>
          </a:solidFill>
        </p:spPr>
        <p:txBody>
          <a:bodyPr wrap="none" rtlCol="0">
            <a:spAutoFit/>
          </a:bodyPr>
          <a:lstStyle/>
          <a:p>
            <a:r>
              <a:rPr lang="en-US" sz="1400" b="0" i="1" dirty="0"/>
              <a:t>10 gaps</a:t>
            </a:r>
          </a:p>
        </p:txBody>
      </p:sp>
      <p:pic>
        <p:nvPicPr>
          <p:cNvPr id="21" name="Picture 9" descr="ccl_2"/>
          <p:cNvPicPr>
            <a:picLocks noChangeAspect="1" noChangeArrowheads="1"/>
          </p:cNvPicPr>
          <p:nvPr/>
        </p:nvPicPr>
        <p:blipFill>
          <a:blip r:embed="rId7" cstate="print"/>
          <a:srcRect/>
          <a:stretch>
            <a:fillRect/>
          </a:stretch>
        </p:blipFill>
        <p:spPr bwMode="auto">
          <a:xfrm>
            <a:off x="6400800" y="3962400"/>
            <a:ext cx="2234698" cy="1884363"/>
          </a:xfrm>
          <a:prstGeom prst="rect">
            <a:avLst/>
          </a:prstGeom>
          <a:noFill/>
        </p:spPr>
      </p:pic>
      <p:sp>
        <p:nvSpPr>
          <p:cNvPr id="22" name="Text Box 7"/>
          <p:cNvSpPr txBox="1">
            <a:spLocks noChangeArrowheads="1"/>
          </p:cNvSpPr>
          <p:nvPr/>
        </p:nvSpPr>
        <p:spPr bwMode="auto">
          <a:xfrm>
            <a:off x="6553200" y="5791200"/>
            <a:ext cx="2163898" cy="523220"/>
          </a:xfrm>
          <a:prstGeom prst="rect">
            <a:avLst/>
          </a:prstGeom>
          <a:noFill/>
          <a:ln w="9525">
            <a:noFill/>
            <a:miter lim="800000"/>
            <a:headEnd/>
            <a:tailEnd/>
          </a:ln>
          <a:effectLst/>
        </p:spPr>
        <p:txBody>
          <a:bodyPr wrap="square">
            <a:spAutoFit/>
          </a:bodyPr>
          <a:lstStyle/>
          <a:p>
            <a:pPr algn="ctr"/>
            <a:r>
              <a:rPr lang="en-US" sz="1400" dirty="0"/>
              <a:t>Elliptical cavities [CEA, INFN-MI, CERN, …]</a:t>
            </a:r>
          </a:p>
        </p:txBody>
      </p:sp>
      <p:sp>
        <p:nvSpPr>
          <p:cNvPr id="23" name="TextBox 22"/>
          <p:cNvSpPr txBox="1"/>
          <p:nvPr/>
        </p:nvSpPr>
        <p:spPr>
          <a:xfrm>
            <a:off x="7696200" y="3962400"/>
            <a:ext cx="1069524" cy="307777"/>
          </a:xfrm>
          <a:prstGeom prst="rect">
            <a:avLst/>
          </a:prstGeom>
          <a:solidFill>
            <a:srgbClr val="FFFFAB"/>
          </a:solidFill>
        </p:spPr>
        <p:txBody>
          <a:bodyPr wrap="none" rtlCol="0">
            <a:spAutoFit/>
          </a:bodyPr>
          <a:lstStyle/>
          <a:p>
            <a:r>
              <a:rPr lang="en-US" sz="1400" b="0" i="1" dirty="0"/>
              <a:t>4 to 7 gaps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Low Beta </a:t>
            </a:r>
            <a:r>
              <a:rPr lang="en-GB" dirty="0" err="1"/>
              <a:t>Linacs</a:t>
            </a:r>
            <a:endParaRPr lang="en-GB" dirty="0"/>
          </a:p>
        </p:txBody>
      </p:sp>
      <p:sp>
        <p:nvSpPr>
          <p:cNvPr id="3" name="Content Placeholder 2"/>
          <p:cNvSpPr>
            <a:spLocks noGrp="1"/>
          </p:cNvSpPr>
          <p:nvPr>
            <p:ph idx="1"/>
          </p:nvPr>
        </p:nvSpPr>
        <p:spPr/>
        <p:txBody>
          <a:bodyPr/>
          <a:lstStyle/>
          <a:p>
            <a:r>
              <a:rPr lang="en-GB" dirty="0"/>
              <a:t>The solution is to use a structure with no end walls.</a:t>
            </a:r>
          </a:p>
          <a:p>
            <a:r>
              <a:rPr lang="en-GB" dirty="0"/>
              <a:t>Three solutions exist</a:t>
            </a:r>
          </a:p>
          <a:p>
            <a:pPr lvl="1"/>
            <a:r>
              <a:rPr lang="en-GB" dirty="0"/>
              <a:t>Use a structure with two separate conductors carrying out of phase voltages (</a:t>
            </a:r>
            <a:r>
              <a:rPr lang="en-GB" dirty="0" err="1"/>
              <a:t>Widroe</a:t>
            </a:r>
            <a:r>
              <a:rPr lang="en-GB" dirty="0"/>
              <a:t>)</a:t>
            </a:r>
          </a:p>
          <a:p>
            <a:pPr lvl="1"/>
            <a:r>
              <a:rPr lang="en-GB" dirty="0"/>
              <a:t>Use a single long cavity and shield the beam from the decelerating fields (Alvarez)</a:t>
            </a:r>
          </a:p>
          <a:p>
            <a:pPr lvl="1"/>
            <a:r>
              <a:rPr lang="en-GB" dirty="0"/>
              <a:t>Use alternative modes (TE or TEM modes)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SNS</a:t>
            </a:r>
          </a:p>
        </p:txBody>
      </p:sp>
      <p:pic>
        <p:nvPicPr>
          <p:cNvPr id="49155" name="Picture 3"/>
          <p:cNvPicPr>
            <a:picLocks noChangeAspect="1" noChangeArrowheads="1"/>
          </p:cNvPicPr>
          <p:nvPr/>
        </p:nvPicPr>
        <p:blipFill>
          <a:blip r:embed="rId2" cstate="print"/>
          <a:srcRect/>
          <a:stretch>
            <a:fillRect/>
          </a:stretch>
        </p:blipFill>
        <p:spPr bwMode="auto">
          <a:xfrm>
            <a:off x="902543" y="1066031"/>
            <a:ext cx="6981825" cy="2867025"/>
          </a:xfrm>
          <a:prstGeom prst="rect">
            <a:avLst/>
          </a:prstGeom>
          <a:noFill/>
          <a:ln w="9525">
            <a:noFill/>
            <a:miter lim="800000"/>
            <a:headEnd/>
            <a:tailEnd/>
          </a:ln>
        </p:spPr>
      </p:pic>
      <p:pic>
        <p:nvPicPr>
          <p:cNvPr id="49157" name="Picture 5" descr="SNS Linac.">
            <a:hlinkClick r:id="rId3" tooltip="SNS Linac"/>
          </p:cNvPr>
          <p:cNvPicPr>
            <a:picLocks noChangeAspect="1" noChangeArrowheads="1"/>
          </p:cNvPicPr>
          <p:nvPr/>
        </p:nvPicPr>
        <p:blipFill>
          <a:blip r:embed="rId4" cstate="print"/>
          <a:srcRect/>
          <a:stretch>
            <a:fillRect/>
          </a:stretch>
        </p:blipFill>
        <p:spPr bwMode="auto">
          <a:xfrm>
            <a:off x="3462131" y="3933056"/>
            <a:ext cx="1757941" cy="2636912"/>
          </a:xfrm>
          <a:prstGeom prst="rect">
            <a:avLst/>
          </a:prstGeom>
          <a:noFill/>
        </p:spPr>
      </p:pic>
      <p:pic>
        <p:nvPicPr>
          <p:cNvPr id="49161" name="Picture 9" descr="http://images.iop.org/objects/ccr/cern/45/10/3/CCEnew3_12-05.jpg">
            <a:hlinkClick r:id="rId5"/>
          </p:cNvPr>
          <p:cNvPicPr>
            <a:picLocks noChangeAspect="1" noChangeArrowheads="1"/>
          </p:cNvPicPr>
          <p:nvPr/>
        </p:nvPicPr>
        <p:blipFill>
          <a:blip r:embed="rId6" cstate="print"/>
          <a:srcRect/>
          <a:stretch>
            <a:fillRect/>
          </a:stretch>
        </p:blipFill>
        <p:spPr bwMode="auto">
          <a:xfrm>
            <a:off x="5436096" y="4077072"/>
            <a:ext cx="3707904" cy="2064067"/>
          </a:xfrm>
          <a:prstGeom prst="rect">
            <a:avLst/>
          </a:prstGeom>
          <a:noFill/>
        </p:spPr>
      </p:pic>
      <p:pic>
        <p:nvPicPr>
          <p:cNvPr id="49163" name="Picture 11" descr="http://www2.lbl.gov/Publications/Currents/Archive/images/Feb-08-2002/SNS_RFQ.jpg"/>
          <p:cNvPicPr>
            <a:picLocks noChangeAspect="1" noChangeArrowheads="1"/>
          </p:cNvPicPr>
          <p:nvPr/>
        </p:nvPicPr>
        <p:blipFill>
          <a:blip r:embed="rId7" cstate="print"/>
          <a:srcRect/>
          <a:stretch>
            <a:fillRect/>
          </a:stretch>
        </p:blipFill>
        <p:spPr bwMode="auto">
          <a:xfrm>
            <a:off x="111445" y="4077072"/>
            <a:ext cx="3164411" cy="242393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ESS</a:t>
            </a:r>
          </a:p>
        </p:txBody>
      </p:sp>
      <p:sp>
        <p:nvSpPr>
          <p:cNvPr id="3"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a:ln>
                  <a:noFill/>
                </a:ln>
                <a:solidFill>
                  <a:schemeClr val="tx1"/>
                </a:solidFill>
                <a:effectLst/>
                <a:uLnTx/>
                <a:uFillTx/>
                <a:latin typeface="+mn-lt"/>
                <a:ea typeface="+mn-ea"/>
                <a:cs typeface="+mn-cs"/>
              </a:rPr>
              <a:t>1</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169" name="Picture 1"/>
          <p:cNvPicPr>
            <a:picLocks noChangeAspect="1" noChangeArrowheads="1"/>
          </p:cNvPicPr>
          <p:nvPr/>
        </p:nvPicPr>
        <p:blipFill>
          <a:blip r:embed="rId2" cstate="print"/>
          <a:srcRect/>
          <a:stretch>
            <a:fillRect/>
          </a:stretch>
        </p:blipFill>
        <p:spPr bwMode="auto">
          <a:xfrm>
            <a:off x="0" y="1124744"/>
            <a:ext cx="9144000" cy="1872208"/>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82996" y="3068960"/>
            <a:ext cx="8953500" cy="34099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Linac 4 (CERN)</a:t>
            </a:r>
          </a:p>
        </p:txBody>
      </p:sp>
      <p:pic>
        <p:nvPicPr>
          <p:cNvPr id="6146" name="Picture 2" descr="The Linac4 systems layout"/>
          <p:cNvPicPr>
            <a:picLocks noChangeAspect="1" noChangeArrowheads="1"/>
          </p:cNvPicPr>
          <p:nvPr/>
        </p:nvPicPr>
        <p:blipFill>
          <a:blip r:embed="rId2" cstate="print"/>
          <a:srcRect/>
          <a:stretch>
            <a:fillRect/>
          </a:stretch>
        </p:blipFill>
        <p:spPr bwMode="auto">
          <a:xfrm>
            <a:off x="818293" y="1196752"/>
            <a:ext cx="7426115" cy="1656184"/>
          </a:xfrm>
          <a:prstGeom prst="rect">
            <a:avLst/>
          </a:prstGeom>
          <a:noFill/>
        </p:spPr>
      </p:pic>
      <p:sp>
        <p:nvSpPr>
          <p:cNvPr id="5" name="TextBox 4"/>
          <p:cNvSpPr txBox="1"/>
          <p:nvPr/>
        </p:nvSpPr>
        <p:spPr>
          <a:xfrm>
            <a:off x="827584" y="3429000"/>
            <a:ext cx="4248472" cy="369332"/>
          </a:xfrm>
          <a:prstGeom prst="rect">
            <a:avLst/>
          </a:prstGeom>
          <a:noFill/>
        </p:spPr>
        <p:txBody>
          <a:bodyPr wrap="square" rtlCol="0">
            <a:spAutoFit/>
          </a:bodyPr>
          <a:lstStyle/>
          <a:p>
            <a:endParaRPr lang="en-GB" dirty="0"/>
          </a:p>
        </p:txBody>
      </p:sp>
      <p:pic>
        <p:nvPicPr>
          <p:cNvPr id="8" name="Picture 37" descr="Linac4-Machine-161008-view1"/>
          <p:cNvPicPr>
            <a:picLocks noChangeAspect="1" noChangeArrowheads="1"/>
          </p:cNvPicPr>
          <p:nvPr/>
        </p:nvPicPr>
        <p:blipFill>
          <a:blip r:embed="rId3" cstate="print"/>
          <a:srcRect/>
          <a:stretch>
            <a:fillRect/>
          </a:stretch>
        </p:blipFill>
        <p:spPr bwMode="auto">
          <a:xfrm>
            <a:off x="2771800" y="3021285"/>
            <a:ext cx="6172200" cy="3648075"/>
          </a:xfrm>
          <a:prstGeom prst="rect">
            <a:avLst/>
          </a:prstGeom>
          <a:noFill/>
        </p:spPr>
      </p:pic>
      <p:pic>
        <p:nvPicPr>
          <p:cNvPr id="6148" name="Picture 4" descr="http://cds.cern.ch/record/1700268/files/Linac4DTL2_image.jpg"/>
          <p:cNvPicPr>
            <a:picLocks noChangeAspect="1" noChangeArrowheads="1"/>
          </p:cNvPicPr>
          <p:nvPr/>
        </p:nvPicPr>
        <p:blipFill>
          <a:blip r:embed="rId4" cstate="print"/>
          <a:srcRect/>
          <a:stretch>
            <a:fillRect/>
          </a:stretch>
        </p:blipFill>
        <p:spPr bwMode="auto">
          <a:xfrm>
            <a:off x="0" y="4797152"/>
            <a:ext cx="3087815" cy="206084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Warm to Cold transition</a:t>
            </a:r>
          </a:p>
        </p:txBody>
      </p:sp>
      <p:pic>
        <p:nvPicPr>
          <p:cNvPr id="5123" name="Picture 3"/>
          <p:cNvPicPr>
            <a:picLocks noChangeAspect="1" noChangeArrowheads="1"/>
          </p:cNvPicPr>
          <p:nvPr/>
        </p:nvPicPr>
        <p:blipFill>
          <a:blip r:embed="rId2" cstate="print"/>
          <a:srcRect/>
          <a:stretch>
            <a:fillRect/>
          </a:stretch>
        </p:blipFill>
        <p:spPr bwMode="auto">
          <a:xfrm>
            <a:off x="395536" y="1268760"/>
            <a:ext cx="8309800" cy="3744416"/>
          </a:xfrm>
          <a:prstGeom prst="rect">
            <a:avLst/>
          </a:prstGeom>
          <a:noFill/>
          <a:ln w="9525">
            <a:noFill/>
            <a:miter lim="800000"/>
            <a:headEnd/>
            <a:tailEnd/>
          </a:ln>
        </p:spPr>
      </p:pic>
      <p:sp>
        <p:nvSpPr>
          <p:cNvPr id="4" name="TextBox 3"/>
          <p:cNvSpPr txBox="1"/>
          <p:nvPr/>
        </p:nvSpPr>
        <p:spPr>
          <a:xfrm>
            <a:off x="827584" y="5301208"/>
            <a:ext cx="7488832" cy="1323439"/>
          </a:xfrm>
          <a:prstGeom prst="rect">
            <a:avLst/>
          </a:prstGeom>
          <a:noFill/>
        </p:spPr>
        <p:txBody>
          <a:bodyPr wrap="square" rtlCol="0">
            <a:spAutoFit/>
          </a:bodyPr>
          <a:lstStyle/>
          <a:p>
            <a:r>
              <a:rPr lang="en-GB" sz="2000" dirty="0"/>
              <a:t>SRF structures are more efficient but add complexity, the  energy at which the linac should switch from normal conducting to superconducting typically depends on duty cycle and hence wall plug power.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Cyclinac</a:t>
            </a:r>
            <a:endParaRPr lang="en-GB" dirty="0"/>
          </a:p>
        </p:txBody>
      </p:sp>
      <p:pic>
        <p:nvPicPr>
          <p:cNvPr id="6146" name="Picture 2"/>
          <p:cNvPicPr>
            <a:picLocks noChangeAspect="1" noChangeArrowheads="1"/>
          </p:cNvPicPr>
          <p:nvPr/>
        </p:nvPicPr>
        <p:blipFill>
          <a:blip r:embed="rId2" cstate="print"/>
          <a:srcRect/>
          <a:stretch>
            <a:fillRect/>
          </a:stretch>
        </p:blipFill>
        <p:spPr bwMode="auto">
          <a:xfrm>
            <a:off x="395536" y="1268760"/>
            <a:ext cx="6553200" cy="3943350"/>
          </a:xfrm>
          <a:prstGeom prst="rect">
            <a:avLst/>
          </a:prstGeom>
          <a:noFill/>
          <a:ln w="9525">
            <a:noFill/>
            <a:miter lim="800000"/>
            <a:headEnd/>
            <a:tailEnd/>
          </a:ln>
        </p:spPr>
      </p:pic>
      <p:sp>
        <p:nvSpPr>
          <p:cNvPr id="4" name="TextBox 3"/>
          <p:cNvSpPr txBox="1"/>
          <p:nvPr/>
        </p:nvSpPr>
        <p:spPr>
          <a:xfrm>
            <a:off x="467544" y="5157192"/>
            <a:ext cx="8208912" cy="1015663"/>
          </a:xfrm>
          <a:prstGeom prst="rect">
            <a:avLst/>
          </a:prstGeom>
          <a:noFill/>
        </p:spPr>
        <p:txBody>
          <a:bodyPr wrap="square" rtlCol="0">
            <a:spAutoFit/>
          </a:bodyPr>
          <a:lstStyle/>
          <a:p>
            <a:r>
              <a:rPr lang="en-GB" sz="2000" dirty="0"/>
              <a:t>To save cost for a flexible linac TERA are investigating injecting into a linac from a cyclotron. Options include DTL to SCC or just a low beta SCC. Capture and bunching isn’t great so beam losses are very large.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Alvarez drift tube linac (DTL)</a:t>
            </a:r>
          </a:p>
        </p:txBody>
      </p:sp>
      <p:sp>
        <p:nvSpPr>
          <p:cNvPr id="3" name="Content Placeholder 2"/>
          <p:cNvSpPr>
            <a:spLocks noGrp="1"/>
          </p:cNvSpPr>
          <p:nvPr>
            <p:ph idx="1"/>
          </p:nvPr>
        </p:nvSpPr>
        <p:spPr>
          <a:xfrm>
            <a:off x="457200" y="1600201"/>
            <a:ext cx="8229600" cy="2908920"/>
          </a:xfrm>
        </p:spPr>
        <p:txBody>
          <a:bodyPr>
            <a:normAutofit fontScale="62500" lnSpcReduction="20000"/>
          </a:bodyPr>
          <a:lstStyle/>
          <a:p>
            <a:r>
              <a:rPr lang="en-GB" dirty="0"/>
              <a:t>A DTL uses a single long TM010 mode cavity such that the length is much longer than L=</a:t>
            </a:r>
            <a:r>
              <a:rPr lang="en-GB" dirty="0" err="1">
                <a:latin typeface="Symbol" pitchFamily="18" charset="2"/>
              </a:rPr>
              <a:t>bl</a:t>
            </a:r>
            <a:r>
              <a:rPr lang="en-GB" dirty="0"/>
              <a:t>/2.</a:t>
            </a:r>
          </a:p>
          <a:p>
            <a:r>
              <a:rPr lang="en-GB" dirty="0"/>
              <a:t>The when the transit time causes the field to be decelerating the beam will be shielded in drift tubes (small cylinders), hence the DTL will only operate at a single gradient.</a:t>
            </a:r>
          </a:p>
          <a:p>
            <a:r>
              <a:rPr lang="en-GB" dirty="0"/>
              <a:t>Each DTL is supported by a stem which has a low current on it. High coupling between cells as no walls.</a:t>
            </a:r>
          </a:p>
          <a:p>
            <a:r>
              <a:rPr lang="en-GB" dirty="0"/>
              <a:t>At higher frequencies the field starts to vary along the drift tube/stem and the DTL becomes inefficient.  Size increases at low frequency so range is 200-400 MHz</a:t>
            </a:r>
          </a:p>
        </p:txBody>
      </p:sp>
      <p:sp>
        <p:nvSpPr>
          <p:cNvPr id="1027" name="AutoShape 3"/>
          <p:cNvSpPr>
            <a:spLocks noChangeAspect="1" noChangeArrowheads="1" noTextEdit="1"/>
          </p:cNvSpPr>
          <p:nvPr/>
        </p:nvSpPr>
        <p:spPr bwMode="auto">
          <a:xfrm>
            <a:off x="755650" y="3263900"/>
            <a:ext cx="5053013" cy="359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1125" name="Group 101"/>
          <p:cNvGrpSpPr>
            <a:grpSpLocks/>
          </p:cNvGrpSpPr>
          <p:nvPr/>
        </p:nvGrpSpPr>
        <p:grpSpPr bwMode="auto">
          <a:xfrm>
            <a:off x="0" y="4289375"/>
            <a:ext cx="4387925" cy="2307977"/>
            <a:chOff x="476" y="2320"/>
            <a:chExt cx="3240" cy="1726"/>
          </a:xfrm>
        </p:grpSpPr>
        <p:pic>
          <p:nvPicPr>
            <p:cNvPr id="1123" name="Picture 99"/>
            <p:cNvPicPr>
              <a:picLocks noChangeAspect="1" noChangeArrowheads="1"/>
            </p:cNvPicPr>
            <p:nvPr/>
          </p:nvPicPr>
          <p:blipFill>
            <a:blip r:embed="rId2" cstate="print"/>
            <a:srcRect/>
            <a:stretch>
              <a:fillRect/>
            </a:stretch>
          </p:blipFill>
          <p:spPr bwMode="auto">
            <a:xfrm>
              <a:off x="476" y="2320"/>
              <a:ext cx="3178" cy="1675"/>
            </a:xfrm>
            <a:prstGeom prst="rect">
              <a:avLst/>
            </a:prstGeom>
            <a:noFill/>
            <a:ln w="9525">
              <a:noFill/>
              <a:miter lim="800000"/>
              <a:headEnd/>
              <a:tailEnd/>
            </a:ln>
          </p:spPr>
        </p:pic>
        <p:sp>
          <p:nvSpPr>
            <p:cNvPr id="1124" name="Rectangle 100"/>
            <p:cNvSpPr>
              <a:spLocks noChangeArrowheads="1"/>
            </p:cNvSpPr>
            <p:nvPr/>
          </p:nvSpPr>
          <p:spPr bwMode="auto">
            <a:xfrm>
              <a:off x="3654" y="3913"/>
              <a:ext cx="62"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pic>
        <p:nvPicPr>
          <p:cNvPr id="1205" name="Picture 181"/>
          <p:cNvPicPr>
            <a:picLocks noChangeAspect="1" noChangeArrowheads="1"/>
          </p:cNvPicPr>
          <p:nvPr/>
        </p:nvPicPr>
        <p:blipFill>
          <a:blip r:embed="rId3" cstate="print"/>
          <a:srcRect/>
          <a:stretch>
            <a:fillRect/>
          </a:stretch>
        </p:blipFill>
        <p:spPr bwMode="auto">
          <a:xfrm>
            <a:off x="4860032" y="4277734"/>
            <a:ext cx="3816424" cy="239162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Alvarez DTL</a:t>
            </a:r>
          </a:p>
        </p:txBody>
      </p:sp>
      <p:pic>
        <p:nvPicPr>
          <p:cNvPr id="3" name="Picture 4" descr="C:\WINNT\Profiles\markm\My Documents\My Pictures\Alverez_linac.gif"/>
          <p:cNvPicPr>
            <a:picLocks noChangeAspect="1" noChangeArrowheads="1"/>
          </p:cNvPicPr>
          <p:nvPr/>
        </p:nvPicPr>
        <p:blipFill>
          <a:blip r:embed="rId2" cstate="print"/>
          <a:srcRect/>
          <a:stretch>
            <a:fillRect/>
          </a:stretch>
        </p:blipFill>
        <p:spPr>
          <a:xfrm>
            <a:off x="467544" y="1196752"/>
            <a:ext cx="5182118" cy="2232248"/>
          </a:xfrm>
          <a:prstGeom prst="rect">
            <a:avLst/>
          </a:prstGeom>
          <a:noFill/>
          <a:ln/>
        </p:spPr>
      </p:pic>
      <p:sp>
        <p:nvSpPr>
          <p:cNvPr id="4" name="Footer Placeholder 3"/>
          <p:cNvSpPr>
            <a:spLocks noGrp="1"/>
          </p:cNvSpPr>
          <p:nvPr>
            <p:ph type="ftr" sz="quarter" idx="11"/>
          </p:nvPr>
        </p:nvSpPr>
        <p:spPr>
          <a:xfrm>
            <a:off x="3886944" y="6492875"/>
            <a:ext cx="2895600" cy="365125"/>
          </a:xfrm>
        </p:spPr>
        <p:txBody>
          <a:bodyPr/>
          <a:lstStyle/>
          <a:p>
            <a:fld id="{65AE88BE-5ACE-4703-8D56-95BDE533E3D9}" type="slidenum">
              <a:rPr lang="en-GB"/>
              <a:pPr/>
              <a:t>5</a:t>
            </a:fld>
            <a:endParaRPr lang="en-GB"/>
          </a:p>
        </p:txBody>
      </p:sp>
      <p:pic>
        <p:nvPicPr>
          <p:cNvPr id="5" name="Picture 32"/>
          <p:cNvPicPr>
            <a:picLocks noChangeAspect="1" noChangeArrowheads="1"/>
          </p:cNvPicPr>
          <p:nvPr/>
        </p:nvPicPr>
        <p:blipFill>
          <a:blip r:embed="rId3" cstate="print"/>
          <a:srcRect l="34151" t="47664"/>
          <a:stretch>
            <a:fillRect/>
          </a:stretch>
        </p:blipFill>
        <p:spPr bwMode="auto">
          <a:xfrm>
            <a:off x="2699792" y="5013176"/>
            <a:ext cx="2644775" cy="1422400"/>
          </a:xfrm>
          <a:prstGeom prst="rect">
            <a:avLst/>
          </a:prstGeom>
          <a:noFill/>
          <a:ln w="9525">
            <a:noFill/>
            <a:miter lim="800000"/>
            <a:headEnd/>
            <a:tailEnd/>
          </a:ln>
          <a:effectLst/>
        </p:spPr>
      </p:pic>
      <p:pic>
        <p:nvPicPr>
          <p:cNvPr id="6" name="Picture 33"/>
          <p:cNvPicPr>
            <a:picLocks noChangeAspect="1" noChangeArrowheads="1"/>
          </p:cNvPicPr>
          <p:nvPr/>
        </p:nvPicPr>
        <p:blipFill>
          <a:blip r:embed="rId3" cstate="print"/>
          <a:srcRect r="35493" b="46729"/>
          <a:stretch>
            <a:fillRect/>
          </a:stretch>
        </p:blipFill>
        <p:spPr bwMode="auto">
          <a:xfrm>
            <a:off x="323528" y="3356991"/>
            <a:ext cx="3240360" cy="1810789"/>
          </a:xfrm>
          <a:prstGeom prst="rect">
            <a:avLst/>
          </a:prstGeom>
          <a:noFill/>
          <a:ln w="9525">
            <a:noFill/>
            <a:miter lim="800000"/>
            <a:headEnd/>
            <a:tailEnd/>
          </a:ln>
          <a:effectLst/>
        </p:spPr>
      </p:pic>
      <p:sp>
        <p:nvSpPr>
          <p:cNvPr id="7" name="Text Box 35"/>
          <p:cNvSpPr txBox="1">
            <a:spLocks noChangeArrowheads="1"/>
          </p:cNvSpPr>
          <p:nvPr/>
        </p:nvSpPr>
        <p:spPr bwMode="auto">
          <a:xfrm>
            <a:off x="4985792" y="6232376"/>
            <a:ext cx="762000" cy="304800"/>
          </a:xfrm>
          <a:prstGeom prst="rect">
            <a:avLst/>
          </a:prstGeom>
          <a:noFill/>
          <a:ln w="12700">
            <a:noFill/>
            <a:miter lim="800000"/>
            <a:headEnd type="none" w="sm" len="sm"/>
            <a:tailEnd type="none" w="sm" len="sm"/>
          </a:ln>
          <a:effectLst/>
        </p:spPr>
        <p:txBody>
          <a:bodyPr>
            <a:spAutoFit/>
          </a:bodyPr>
          <a:lstStyle/>
          <a:p>
            <a:r>
              <a:rPr lang="en-US" sz="1400" b="0"/>
              <a:t>B-field</a:t>
            </a:r>
            <a:endParaRPr lang="en-US" sz="1400" b="0" baseline="30000"/>
          </a:p>
        </p:txBody>
      </p:sp>
      <p:sp>
        <p:nvSpPr>
          <p:cNvPr id="8" name="Text Box 36"/>
          <p:cNvSpPr txBox="1">
            <a:spLocks noChangeArrowheads="1"/>
          </p:cNvSpPr>
          <p:nvPr/>
        </p:nvSpPr>
        <p:spPr bwMode="auto">
          <a:xfrm>
            <a:off x="2051720" y="5013176"/>
            <a:ext cx="762000" cy="304800"/>
          </a:xfrm>
          <a:prstGeom prst="rect">
            <a:avLst/>
          </a:prstGeom>
          <a:noFill/>
          <a:ln w="12700">
            <a:noFill/>
            <a:miter lim="800000"/>
            <a:headEnd type="none" w="sm" len="sm"/>
            <a:tailEnd type="none" w="sm" len="sm"/>
          </a:ln>
          <a:effectLst/>
        </p:spPr>
        <p:txBody>
          <a:bodyPr>
            <a:spAutoFit/>
          </a:bodyPr>
          <a:lstStyle/>
          <a:p>
            <a:r>
              <a:rPr lang="en-US" sz="1400" b="0" dirty="0"/>
              <a:t>E-field</a:t>
            </a:r>
            <a:endParaRPr lang="en-US" sz="1400" b="0" baseline="30000" dirty="0"/>
          </a:p>
        </p:txBody>
      </p:sp>
      <p:sp>
        <p:nvSpPr>
          <p:cNvPr id="9" name="TextBox 8"/>
          <p:cNvSpPr txBox="1"/>
          <p:nvPr/>
        </p:nvSpPr>
        <p:spPr>
          <a:xfrm>
            <a:off x="5868144" y="1412776"/>
            <a:ext cx="3096344" cy="4770537"/>
          </a:xfrm>
          <a:prstGeom prst="rect">
            <a:avLst/>
          </a:prstGeom>
          <a:noFill/>
        </p:spPr>
        <p:txBody>
          <a:bodyPr wrap="square" rtlCol="0">
            <a:spAutoFit/>
          </a:bodyPr>
          <a:lstStyle/>
          <a:p>
            <a:pPr>
              <a:buFont typeface="Arial" pitchFamily="34" charset="0"/>
              <a:buChar char="•"/>
            </a:pPr>
            <a:r>
              <a:rPr lang="en-GB" sz="2000" dirty="0"/>
              <a:t>The DTL has a phase advance between the gaps of 0/360 degrees.</a:t>
            </a:r>
          </a:p>
          <a:p>
            <a:pPr>
              <a:buFont typeface="Arial" pitchFamily="34" charset="0"/>
              <a:buChar char="•"/>
            </a:pPr>
            <a:r>
              <a:rPr lang="en-GB" sz="2000" dirty="0"/>
              <a:t>The beam </a:t>
            </a:r>
            <a:r>
              <a:rPr lang="en-GB" sz="2000" dirty="0" err="1"/>
              <a:t>theresfore</a:t>
            </a:r>
            <a:r>
              <a:rPr lang="en-GB" sz="2000" dirty="0"/>
              <a:t> is shielded from the fields at least 50% of the time normally more.</a:t>
            </a:r>
          </a:p>
          <a:p>
            <a:pPr>
              <a:buFont typeface="Arial" pitchFamily="34" charset="0"/>
              <a:buChar char="•"/>
            </a:pPr>
            <a:r>
              <a:rPr lang="en-GB" sz="2000" dirty="0"/>
              <a:t>This results in a low gradient of 3-5 MV/m.</a:t>
            </a:r>
          </a:p>
          <a:p>
            <a:pPr>
              <a:buFont typeface="Arial" pitchFamily="34" charset="0"/>
              <a:buChar char="•"/>
            </a:pPr>
            <a:r>
              <a:rPr lang="en-GB" sz="2000" dirty="0"/>
              <a:t>Inefficient because of this at beta &gt; 0.5.</a:t>
            </a:r>
          </a:p>
          <a:p>
            <a:pPr>
              <a:buFont typeface="Arial" pitchFamily="34" charset="0"/>
              <a:buChar char="•"/>
            </a:pPr>
            <a:r>
              <a:rPr lang="en-GB" sz="2000" dirty="0"/>
              <a:t>Difficult to fit in drift tubes and focussing at really low beta so 0.05&lt;beta&lt;0.5</a:t>
            </a:r>
          </a:p>
          <a:p>
            <a:pPr>
              <a:buFont typeface="Arial" pitchFamily="34" charset="0"/>
              <a:buChar char="•"/>
            </a:pPr>
            <a:endParaRPr lang="en-GB"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Synchronous particle</a:t>
            </a:r>
          </a:p>
        </p:txBody>
      </p:sp>
      <p:sp>
        <p:nvSpPr>
          <p:cNvPr id="3" name="Content Placeholder 2"/>
          <p:cNvSpPr>
            <a:spLocks noGrp="1"/>
          </p:cNvSpPr>
          <p:nvPr>
            <p:ph idx="1"/>
          </p:nvPr>
        </p:nvSpPr>
        <p:spPr>
          <a:xfrm>
            <a:off x="457200" y="1600200"/>
            <a:ext cx="8229600" cy="4637112"/>
          </a:xfrm>
        </p:spPr>
        <p:txBody>
          <a:bodyPr>
            <a:normAutofit fontScale="85000" lnSpcReduction="20000"/>
          </a:bodyPr>
          <a:lstStyle/>
          <a:p>
            <a:r>
              <a:rPr lang="en-GB" dirty="0"/>
              <a:t>Imagine we have a series of gaps. The phase change between two gaps when the beam arrives is given by</a:t>
            </a:r>
          </a:p>
          <a:p>
            <a:endParaRPr lang="en-GB" dirty="0"/>
          </a:p>
          <a:p>
            <a:endParaRPr lang="en-GB" dirty="0"/>
          </a:p>
          <a:p>
            <a:r>
              <a:rPr lang="en-GB" dirty="0"/>
              <a:t>Where </a:t>
            </a:r>
            <a:r>
              <a:rPr lang="en-GB" dirty="0" err="1">
                <a:latin typeface="Symbol" pitchFamily="18" charset="2"/>
              </a:rPr>
              <a:t>j</a:t>
            </a:r>
            <a:r>
              <a:rPr lang="en-GB" baseline="-25000" dirty="0" err="1"/>
              <a:t>a</a:t>
            </a:r>
            <a:r>
              <a:rPr lang="en-GB" dirty="0"/>
              <a:t> is the phase advance, (the phase difference between adjacent coupled cavities)</a:t>
            </a:r>
          </a:p>
          <a:p>
            <a:r>
              <a:rPr lang="en-GB" dirty="0"/>
              <a:t>Hence the distance between cells should be</a:t>
            </a:r>
          </a:p>
          <a:p>
            <a:endParaRPr lang="en-GB" dirty="0"/>
          </a:p>
          <a:p>
            <a:endParaRPr lang="en-GB" dirty="0"/>
          </a:p>
          <a:p>
            <a:r>
              <a:rPr lang="en-GB" dirty="0"/>
              <a:t>In a linac we choose a synchronous phase </a:t>
            </a:r>
            <a:r>
              <a:rPr lang="en-GB" dirty="0" err="1">
                <a:latin typeface="Symbol" pitchFamily="18" charset="2"/>
              </a:rPr>
              <a:t>f</a:t>
            </a:r>
            <a:r>
              <a:rPr lang="en-GB" baseline="-25000" dirty="0" err="1"/>
              <a:t>s</a:t>
            </a:r>
            <a:r>
              <a:rPr lang="en-GB" dirty="0"/>
              <a:t> and design the lengths so that the synchronous particle sees the desired phase (not always constant)</a:t>
            </a:r>
          </a:p>
        </p:txBody>
      </p:sp>
      <p:graphicFrame>
        <p:nvGraphicFramePr>
          <p:cNvPr id="4" name="Object 3"/>
          <p:cNvGraphicFramePr>
            <a:graphicFrameLocks noChangeAspect="1"/>
          </p:cNvGraphicFramePr>
          <p:nvPr/>
        </p:nvGraphicFramePr>
        <p:xfrm>
          <a:off x="3131840" y="2399605"/>
          <a:ext cx="2397125" cy="741363"/>
        </p:xfrm>
        <a:graphic>
          <a:graphicData uri="http://schemas.openxmlformats.org/presentationml/2006/ole">
            <mc:AlternateContent xmlns:mc="http://schemas.openxmlformats.org/markup-compatibility/2006">
              <mc:Choice xmlns:v="urn:schemas-microsoft-com:vml" Requires="v">
                <p:oleObj spid="_x0000_s2068" name="Equation" r:id="rId3" imgW="1396800" imgH="431640" progId="Equation.DSMT4">
                  <p:embed/>
                </p:oleObj>
              </mc:Choice>
              <mc:Fallback>
                <p:oleObj name="Equation" r:id="rId3" imgW="139680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399605"/>
                        <a:ext cx="2397125"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3"/>
          <p:cNvGraphicFramePr>
            <a:graphicFrameLocks noChangeAspect="1"/>
          </p:cNvGraphicFramePr>
          <p:nvPr/>
        </p:nvGraphicFramePr>
        <p:xfrm>
          <a:off x="3798888" y="4376738"/>
          <a:ext cx="1308100" cy="674687"/>
        </p:xfrm>
        <a:graphic>
          <a:graphicData uri="http://schemas.openxmlformats.org/presentationml/2006/ole">
            <mc:AlternateContent xmlns:mc="http://schemas.openxmlformats.org/markup-compatibility/2006">
              <mc:Choice xmlns:v="urn:schemas-microsoft-com:vml" Requires="v">
                <p:oleObj spid="_x0000_s2069" name="Equation" r:id="rId5" imgW="761760" imgH="393480" progId="Equation.DSMT4">
                  <p:embed/>
                </p:oleObj>
              </mc:Choice>
              <mc:Fallback>
                <p:oleObj name="Equation" r:id="rId5" imgW="76176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8888" y="4376738"/>
                        <a:ext cx="1308100"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Tuning posts</a:t>
            </a:r>
          </a:p>
        </p:txBody>
      </p:sp>
      <p:sp>
        <p:nvSpPr>
          <p:cNvPr id="3" name="Content Placeholder 2"/>
          <p:cNvSpPr txBox="1">
            <a:spLocks/>
          </p:cNvSpPr>
          <p:nvPr/>
        </p:nvSpPr>
        <p:spPr>
          <a:xfrm>
            <a:off x="323528" y="1556792"/>
            <a:ext cx="4546848"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In SCL we use a resonant coupling (side cells) to provide more stable operation (more tolerant to manufacturing errors).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In DTL’s we can do something similar</a:t>
            </a:r>
            <a:r>
              <a:rPr kumimoji="0" lang="en-GB" sz="2000" b="0" i="0" u="none" strike="noStrike" kern="1200" cap="none" spc="0" normalizeH="0" noProof="0" dirty="0">
                <a:ln>
                  <a:noFill/>
                </a:ln>
                <a:solidFill>
                  <a:schemeClr val="tx1"/>
                </a:solidFill>
                <a:effectLst/>
                <a:uLnTx/>
                <a:uFillTx/>
                <a:latin typeface="+mn-lt"/>
                <a:ea typeface="+mn-ea"/>
                <a:cs typeface="+mn-cs"/>
              </a:rPr>
              <a:t> by having a resonant element between each gap.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This is commonly achieved</a:t>
            </a:r>
            <a:r>
              <a:rPr lang="en-GB" sz="2000" dirty="0"/>
              <a:t> by using </a:t>
            </a:r>
            <a:r>
              <a:rPr lang="en-GB" sz="2000" dirty="0">
                <a:latin typeface="Symbol" pitchFamily="18" charset="2"/>
              </a:rPr>
              <a:t>l</a:t>
            </a:r>
            <a:r>
              <a:rPr lang="en-GB" sz="2000" dirty="0"/>
              <a:t>/4 coax lines called post couplers.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The electric field of the post and magnetic field of the cavity create a longitudinal Poynting vector and hence energy flow.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This shifts the TE11 mode frequency in confluence with the TM01 mode.</a:t>
            </a:r>
          </a:p>
        </p:txBody>
      </p:sp>
      <p:pic>
        <p:nvPicPr>
          <p:cNvPr id="4" name="Picture 5" descr="D:\drifttube1.gif"/>
          <p:cNvPicPr>
            <a:picLocks noChangeAspect="1" noChangeArrowheads="1"/>
          </p:cNvPicPr>
          <p:nvPr/>
        </p:nvPicPr>
        <p:blipFill>
          <a:blip r:embed="rId2" cstate="print"/>
          <a:srcRect/>
          <a:stretch>
            <a:fillRect/>
          </a:stretch>
        </p:blipFill>
        <p:spPr bwMode="auto">
          <a:xfrm>
            <a:off x="5054600" y="1371600"/>
            <a:ext cx="3579813" cy="4724400"/>
          </a:xfrm>
          <a:prstGeom prst="rect">
            <a:avLst/>
          </a:prstGeom>
          <a:noFill/>
        </p:spPr>
      </p:pic>
      <p:cxnSp>
        <p:nvCxnSpPr>
          <p:cNvPr id="6" name="Straight Arrow Connector 5"/>
          <p:cNvCxnSpPr/>
          <p:nvPr/>
        </p:nvCxnSpPr>
        <p:spPr>
          <a:xfrm flipV="1">
            <a:off x="4427984" y="4005064"/>
            <a:ext cx="864096" cy="21602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27984" y="4005064"/>
            <a:ext cx="3240360" cy="28803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6" name="Rectangle 4"/>
          <p:cNvSpPr>
            <a:spLocks noGrp="1" noChangeArrowheads="1"/>
          </p:cNvSpPr>
          <p:nvPr>
            <p:ph type="title"/>
          </p:nvPr>
        </p:nvSpPr>
        <p:spPr/>
        <p:txBody>
          <a:bodyPr/>
          <a:lstStyle/>
          <a:p>
            <a:r>
              <a:rPr lang="en-US" dirty="0"/>
              <a:t>DTL </a:t>
            </a:r>
            <a:r>
              <a:rPr lang="en-US" dirty="0" err="1"/>
              <a:t>Focussing</a:t>
            </a:r>
            <a:endParaRPr lang="en-US" dirty="0"/>
          </a:p>
        </p:txBody>
      </p:sp>
      <p:pic>
        <p:nvPicPr>
          <p:cNvPr id="530461" name="Picture 29"/>
          <p:cNvPicPr>
            <a:picLocks noChangeAspect="1" noChangeArrowheads="1"/>
          </p:cNvPicPr>
          <p:nvPr/>
        </p:nvPicPr>
        <p:blipFill>
          <a:blip r:embed="rId2" cstate="print"/>
          <a:srcRect/>
          <a:stretch>
            <a:fillRect/>
          </a:stretch>
        </p:blipFill>
        <p:spPr bwMode="auto">
          <a:xfrm>
            <a:off x="228600" y="1447800"/>
            <a:ext cx="5053013" cy="3594100"/>
          </a:xfrm>
          <a:prstGeom prst="rect">
            <a:avLst/>
          </a:prstGeom>
          <a:noFill/>
          <a:ln w="9525">
            <a:noFill/>
            <a:miter lim="800000"/>
            <a:headEnd/>
            <a:tailEnd/>
          </a:ln>
          <a:effectLst/>
        </p:spPr>
      </p:pic>
      <p:sp>
        <p:nvSpPr>
          <p:cNvPr id="530462" name="Rectangle 30"/>
          <p:cNvSpPr>
            <a:spLocks noChangeArrowheads="1"/>
          </p:cNvSpPr>
          <p:nvPr/>
        </p:nvSpPr>
        <p:spPr bwMode="auto">
          <a:xfrm>
            <a:off x="5181600" y="1880592"/>
            <a:ext cx="3962400" cy="3276600"/>
          </a:xfrm>
          <a:prstGeom prst="rect">
            <a:avLst/>
          </a:prstGeom>
          <a:noFill/>
          <a:ln w="9525">
            <a:noFill/>
            <a:miter lim="800000"/>
            <a:headEnd/>
            <a:tailEnd/>
          </a:ln>
          <a:effectLst/>
        </p:spPr>
        <p:txBody>
          <a:bodyPr lIns="92075" tIns="46038" rIns="92075" bIns="46038"/>
          <a:lstStyle/>
          <a:p>
            <a:pPr marL="457200" indent="-457200">
              <a:buClr>
                <a:schemeClr val="hlink"/>
              </a:buClr>
              <a:buSzPct val="70000"/>
              <a:buFont typeface="Symbol" pitchFamily="18" charset="2"/>
              <a:buNone/>
            </a:pPr>
            <a:r>
              <a:rPr lang="en-US" sz="2400" b="0" dirty="0">
                <a:latin typeface="+mj-lt"/>
                <a:sym typeface="Symbol" pitchFamily="18" charset="2"/>
              </a:rPr>
              <a:t>	As DTL’s work at low frequencies and the drift tube are fairly long (</a:t>
            </a:r>
            <a:r>
              <a:rPr lang="en-US" sz="2400" b="0" dirty="0" err="1">
                <a:latin typeface="+mj-lt"/>
                <a:sym typeface="Symbol" pitchFamily="18" charset="2"/>
              </a:rPr>
              <a:t>d~</a:t>
            </a:r>
            <a:r>
              <a:rPr lang="en-US" sz="2400" b="0" dirty="0" err="1">
                <a:latin typeface="Symbol" pitchFamily="18" charset="2"/>
                <a:sym typeface="Symbol" pitchFamily="18" charset="2"/>
              </a:rPr>
              <a:t>bl</a:t>
            </a:r>
            <a:r>
              <a:rPr lang="en-US" sz="2400" b="0" dirty="0">
                <a:latin typeface="+mj-lt"/>
                <a:sym typeface="Symbol" pitchFamily="18" charset="2"/>
              </a:rPr>
              <a:t>/2) we usually have enough space to fit a focusing </a:t>
            </a:r>
            <a:r>
              <a:rPr lang="en-US" sz="2400" b="0" dirty="0" err="1">
                <a:latin typeface="+mj-lt"/>
                <a:sym typeface="Symbol" pitchFamily="18" charset="2"/>
              </a:rPr>
              <a:t>quadropole</a:t>
            </a:r>
            <a:r>
              <a:rPr lang="en-US" sz="2400" b="0" dirty="0">
                <a:latin typeface="+mj-lt"/>
                <a:sym typeface="Symbol" pitchFamily="18" charset="2"/>
              </a:rPr>
              <a:t> inside the drift tube.</a:t>
            </a:r>
          </a:p>
          <a:p>
            <a:pPr marL="457200" indent="-457200">
              <a:buClr>
                <a:schemeClr val="hlink"/>
              </a:buClr>
              <a:buSzPct val="70000"/>
              <a:buFont typeface="Symbol" pitchFamily="18" charset="2"/>
              <a:buNone/>
            </a:pPr>
            <a:endParaRPr lang="en-US" sz="1600" b="0" dirty="0">
              <a:latin typeface="Comic Sans MS" pitchFamily="66" charset="0"/>
              <a:sym typeface="Symbol" pitchFamily="18" charset="2"/>
            </a:endParaRPr>
          </a:p>
          <a:p>
            <a:pPr marL="457200" indent="-457200">
              <a:buClr>
                <a:schemeClr val="hlink"/>
              </a:buClr>
              <a:buSzPct val="70000"/>
              <a:buFont typeface="Symbol" pitchFamily="18" charset="2"/>
              <a:buNone/>
            </a:pPr>
            <a:endParaRPr lang="en-US" sz="1600" b="0" dirty="0">
              <a:latin typeface="Comic Sans MS" pitchFamily="66" charset="0"/>
              <a:sym typeface="Symbol" pitchFamily="18" charset="2"/>
            </a:endParaRPr>
          </a:p>
        </p:txBody>
      </p:sp>
      <p:sp>
        <p:nvSpPr>
          <p:cNvPr id="11" name="TextBox 10"/>
          <p:cNvSpPr txBox="1"/>
          <p:nvPr/>
        </p:nvSpPr>
        <p:spPr>
          <a:xfrm>
            <a:off x="755576" y="5013176"/>
            <a:ext cx="7776864" cy="1569660"/>
          </a:xfrm>
          <a:prstGeom prst="rect">
            <a:avLst/>
          </a:prstGeom>
          <a:noFill/>
        </p:spPr>
        <p:txBody>
          <a:bodyPr wrap="square" rtlCol="0">
            <a:spAutoFit/>
          </a:bodyPr>
          <a:lstStyle/>
          <a:p>
            <a:r>
              <a:rPr lang="en-GB" sz="2400" dirty="0"/>
              <a:t>Often if more focussing is required some or all drift tubes are made to be 3</a:t>
            </a:r>
            <a:r>
              <a:rPr lang="en-GB" sz="2400" dirty="0">
                <a:latin typeface="Symbol" pitchFamily="18" charset="2"/>
              </a:rPr>
              <a:t>bl</a:t>
            </a:r>
            <a:r>
              <a:rPr lang="en-GB" sz="2400" dirty="0"/>
              <a:t>/2 long. If it is only every 2</a:t>
            </a:r>
            <a:r>
              <a:rPr lang="en-GB" sz="2400" baseline="30000" dirty="0"/>
              <a:t>nd</a:t>
            </a:r>
            <a:r>
              <a:rPr lang="en-GB" sz="2400" dirty="0"/>
              <a:t> or 3</a:t>
            </a:r>
            <a:r>
              <a:rPr lang="en-GB" sz="2400" baseline="30000" dirty="0"/>
              <a:t>rd</a:t>
            </a:r>
            <a:r>
              <a:rPr lang="en-GB" sz="2400" dirty="0"/>
              <a:t> drift tube that contains the </a:t>
            </a:r>
            <a:r>
              <a:rPr lang="en-GB" sz="2400" dirty="0" err="1"/>
              <a:t>quadrupole</a:t>
            </a:r>
            <a:r>
              <a:rPr lang="en-GB" sz="2400" dirty="0"/>
              <a:t> it is known as a quasi-Alvarez linac.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Equivalent circuit</a:t>
            </a:r>
          </a:p>
        </p:txBody>
      </p:sp>
      <p:pic>
        <p:nvPicPr>
          <p:cNvPr id="3074" name="Picture 2"/>
          <p:cNvPicPr>
            <a:picLocks noChangeAspect="1" noChangeArrowheads="1"/>
          </p:cNvPicPr>
          <p:nvPr/>
        </p:nvPicPr>
        <p:blipFill>
          <a:blip r:embed="rId3" cstate="print"/>
          <a:srcRect b="20513"/>
          <a:stretch>
            <a:fillRect/>
          </a:stretch>
        </p:blipFill>
        <p:spPr bwMode="auto">
          <a:xfrm>
            <a:off x="107504" y="1268760"/>
            <a:ext cx="5642627" cy="2232248"/>
          </a:xfrm>
          <a:prstGeom prst="rect">
            <a:avLst/>
          </a:prstGeom>
          <a:noFill/>
          <a:ln w="9525">
            <a:noFill/>
            <a:miter lim="800000"/>
            <a:headEnd/>
            <a:tailEnd/>
          </a:ln>
        </p:spPr>
      </p:pic>
      <p:pic>
        <p:nvPicPr>
          <p:cNvPr id="28674" name="Picture 2" descr="http://www.uni-mainz.de/presse/bilder_presse/09_kernchemie_GSI_element115_01.jpg"/>
          <p:cNvPicPr>
            <a:picLocks noChangeAspect="1" noChangeArrowheads="1"/>
          </p:cNvPicPr>
          <p:nvPr/>
        </p:nvPicPr>
        <p:blipFill>
          <a:blip r:embed="rId4" cstate="print"/>
          <a:srcRect/>
          <a:stretch>
            <a:fillRect/>
          </a:stretch>
        </p:blipFill>
        <p:spPr bwMode="auto">
          <a:xfrm>
            <a:off x="4958610" y="4077072"/>
            <a:ext cx="4185390" cy="2780928"/>
          </a:xfrm>
          <a:prstGeom prst="rect">
            <a:avLst/>
          </a:prstGeom>
          <a:noFill/>
        </p:spPr>
      </p:pic>
      <p:sp>
        <p:nvSpPr>
          <p:cNvPr id="5" name="TextBox 4"/>
          <p:cNvSpPr txBox="1"/>
          <p:nvPr/>
        </p:nvSpPr>
        <p:spPr>
          <a:xfrm>
            <a:off x="5508104" y="1340768"/>
            <a:ext cx="3240360" cy="2677656"/>
          </a:xfrm>
          <a:prstGeom prst="rect">
            <a:avLst/>
          </a:prstGeom>
          <a:noFill/>
        </p:spPr>
        <p:txBody>
          <a:bodyPr wrap="square" rtlCol="0">
            <a:spAutoFit/>
          </a:bodyPr>
          <a:lstStyle/>
          <a:p>
            <a:r>
              <a:rPr lang="en-GB" sz="2400" dirty="0"/>
              <a:t>The top row contains the inductance of the stems and the tube to tube capacitance.</a:t>
            </a:r>
          </a:p>
          <a:p>
            <a:r>
              <a:rPr lang="en-GB" sz="2400" dirty="0"/>
              <a:t>The parallel capacitance is the tube to wall coupling.</a:t>
            </a:r>
          </a:p>
        </p:txBody>
      </p:sp>
      <p:graphicFrame>
        <p:nvGraphicFramePr>
          <p:cNvPr id="1026" name="Object 2"/>
          <p:cNvGraphicFramePr>
            <a:graphicFrameLocks noChangeAspect="1"/>
          </p:cNvGraphicFramePr>
          <p:nvPr/>
        </p:nvGraphicFramePr>
        <p:xfrm>
          <a:off x="3275856" y="3926061"/>
          <a:ext cx="1250950" cy="727075"/>
        </p:xfrm>
        <a:graphic>
          <a:graphicData uri="http://schemas.openxmlformats.org/presentationml/2006/ole">
            <mc:AlternateContent xmlns:mc="http://schemas.openxmlformats.org/markup-compatibility/2006">
              <mc:Choice xmlns:v="urn:schemas-microsoft-com:vml" Requires="v">
                <p:oleObj spid="_x0000_s1053" name="Equation" r:id="rId5" imgW="761760" imgH="444240" progId="Equation.DSMT4">
                  <p:embed/>
                </p:oleObj>
              </mc:Choice>
              <mc:Fallback>
                <p:oleObj name="Equation" r:id="rId5" imgW="761760" imgH="4442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926061"/>
                        <a:ext cx="125095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95536" y="3789040"/>
            <a:ext cx="2880320" cy="923330"/>
          </a:xfrm>
          <a:prstGeom prst="rect">
            <a:avLst/>
          </a:prstGeom>
          <a:noFill/>
        </p:spPr>
        <p:txBody>
          <a:bodyPr wrap="square" rtlCol="0">
            <a:spAutoFit/>
          </a:bodyPr>
          <a:lstStyle/>
          <a:p>
            <a:r>
              <a:rPr lang="en-GB" dirty="0"/>
              <a:t>For a drift tube </a:t>
            </a:r>
            <a:r>
              <a:rPr lang="en-GB" dirty="0" err="1"/>
              <a:t>diamter</a:t>
            </a:r>
            <a:r>
              <a:rPr lang="en-GB" dirty="0"/>
              <a:t>, d and </a:t>
            </a:r>
            <a:r>
              <a:rPr lang="en-GB" dirty="0" err="1"/>
              <a:t>gap,g</a:t>
            </a:r>
            <a:r>
              <a:rPr lang="en-GB" dirty="0"/>
              <a:t>. The capacitance is roughly</a:t>
            </a:r>
          </a:p>
        </p:txBody>
      </p:sp>
      <p:graphicFrame>
        <p:nvGraphicFramePr>
          <p:cNvPr id="1027" name="Object 3"/>
          <p:cNvGraphicFramePr>
            <a:graphicFrameLocks noChangeAspect="1"/>
          </p:cNvGraphicFramePr>
          <p:nvPr/>
        </p:nvGraphicFramePr>
        <p:xfrm>
          <a:off x="2817813" y="4869160"/>
          <a:ext cx="2022475" cy="685800"/>
        </p:xfrm>
        <a:graphic>
          <a:graphicData uri="http://schemas.openxmlformats.org/presentationml/2006/ole">
            <mc:AlternateContent xmlns:mc="http://schemas.openxmlformats.org/markup-compatibility/2006">
              <mc:Choice xmlns:v="urn:schemas-microsoft-com:vml" Requires="v">
                <p:oleObj spid="_x0000_s1054" name="Equation" r:id="rId7" imgW="1231560" imgH="419040" progId="Equation.DSMT4">
                  <p:embed/>
                </p:oleObj>
              </mc:Choice>
              <mc:Fallback>
                <p:oleObj name="Equation" r:id="rId7" imgW="1231560" imgH="4190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7813" y="4869160"/>
                        <a:ext cx="20224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395536" y="4653136"/>
            <a:ext cx="2088232" cy="923330"/>
          </a:xfrm>
          <a:prstGeom prst="rect">
            <a:avLst/>
          </a:prstGeom>
          <a:noFill/>
        </p:spPr>
        <p:txBody>
          <a:bodyPr wrap="square" rtlCol="0">
            <a:spAutoFit/>
          </a:bodyPr>
          <a:lstStyle/>
          <a:p>
            <a:r>
              <a:rPr lang="en-GB" dirty="0"/>
              <a:t>If the outer vessel </a:t>
            </a:r>
            <a:r>
              <a:rPr lang="en-GB" dirty="0" err="1"/>
              <a:t>diamter</a:t>
            </a:r>
            <a:r>
              <a:rPr lang="en-GB" dirty="0"/>
              <a:t> is D then the inductance is</a:t>
            </a:r>
          </a:p>
        </p:txBody>
      </p:sp>
      <p:graphicFrame>
        <p:nvGraphicFramePr>
          <p:cNvPr id="1028" name="Object 4"/>
          <p:cNvGraphicFramePr>
            <a:graphicFrameLocks noChangeAspect="1"/>
          </p:cNvGraphicFramePr>
          <p:nvPr/>
        </p:nvGraphicFramePr>
        <p:xfrm>
          <a:off x="3310954" y="5805264"/>
          <a:ext cx="1189038" cy="706438"/>
        </p:xfrm>
        <a:graphic>
          <a:graphicData uri="http://schemas.openxmlformats.org/presentationml/2006/ole">
            <mc:AlternateContent xmlns:mc="http://schemas.openxmlformats.org/markup-compatibility/2006">
              <mc:Choice xmlns:v="urn:schemas-microsoft-com:vml" Requires="v">
                <p:oleObj spid="_x0000_s1055" name="Equation" r:id="rId9" imgW="723600" imgH="431640" progId="Equation.DSMT4">
                  <p:embed/>
                </p:oleObj>
              </mc:Choice>
              <mc:Fallback>
                <p:oleObj name="Equation" r:id="rId9" imgW="723600" imgH="4316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0954" y="5805264"/>
                        <a:ext cx="1189038"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95536" y="5805264"/>
            <a:ext cx="2088232" cy="646331"/>
          </a:xfrm>
          <a:prstGeom prst="rect">
            <a:avLst/>
          </a:prstGeom>
          <a:noFill/>
        </p:spPr>
        <p:txBody>
          <a:bodyPr wrap="square" rtlCol="0">
            <a:spAutoFit/>
          </a:bodyPr>
          <a:lstStyle/>
          <a:p>
            <a:r>
              <a:rPr lang="en-GB" dirty="0"/>
              <a:t>And the resonant frequency is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5226</TotalTime>
  <Words>2085</Words>
  <Application>Microsoft Office PowerPoint</Application>
  <PresentationFormat>On-screen Show (4:3)</PresentationFormat>
  <Paragraphs>210</Paragraphs>
  <Slides>34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Comic Sans MS</vt:lpstr>
      <vt:lpstr>Symbol</vt:lpstr>
      <vt:lpstr>Times New Roman</vt:lpstr>
      <vt:lpstr>Office Theme</vt:lpstr>
      <vt:lpstr>Equation</vt:lpstr>
      <vt:lpstr>RF Linear accelerators L6: Low beta linacs (a day trip to the zoo)</vt:lpstr>
      <vt:lpstr>Low Beta</vt:lpstr>
      <vt:lpstr>Low Beta Linacs</vt:lpstr>
      <vt:lpstr>Alvarez drift tube linac (DTL)</vt:lpstr>
      <vt:lpstr>Alvarez DTL</vt:lpstr>
      <vt:lpstr>Synchronous particle</vt:lpstr>
      <vt:lpstr>Tuning posts</vt:lpstr>
      <vt:lpstr>DTL Focussing</vt:lpstr>
      <vt:lpstr>Equivalent circuit</vt:lpstr>
      <vt:lpstr>The Linac4 DTL</vt:lpstr>
      <vt:lpstr>CC-DTL</vt:lpstr>
      <vt:lpstr>PowerPoint Presentation</vt:lpstr>
      <vt:lpstr>TM, TE and TEM modes</vt:lpstr>
      <vt:lpstr>TE and TEM drift tube structures</vt:lpstr>
      <vt:lpstr>Widroe Linac</vt:lpstr>
      <vt:lpstr>CH and IH structures</vt:lpstr>
      <vt:lpstr>Alvarez vs CH DTLs</vt:lpstr>
      <vt:lpstr>Frankfurt CH-DTL</vt:lpstr>
      <vt:lpstr>Radio frequency Quadropole (RFQ)</vt:lpstr>
      <vt:lpstr>RFQ 4 vane</vt:lpstr>
      <vt:lpstr>Accelerating fields</vt:lpstr>
      <vt:lpstr>Adiabatic Bunching</vt:lpstr>
      <vt:lpstr>Four Rod RFQ</vt:lpstr>
      <vt:lpstr>Half-wave resonators</vt:lpstr>
      <vt:lpstr>Spoke cavities</vt:lpstr>
      <vt:lpstr>Quarterwave cavities</vt:lpstr>
      <vt:lpstr>Lower frequency = Lower Beta</vt:lpstr>
      <vt:lpstr>The normal conducting zoo</vt:lpstr>
      <vt:lpstr>The superconducting zoo</vt:lpstr>
      <vt:lpstr>SNS</vt:lpstr>
      <vt:lpstr>ESS</vt:lpstr>
      <vt:lpstr>Linac 4 (CERN)</vt:lpstr>
      <vt:lpstr>Warm to Cold transition</vt:lpstr>
      <vt:lpstr>Cyclinac</vt:lpstr>
    </vt:vector>
  </TitlesOfParts>
  <Company>Lancaster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Graemeburt32</dc:creator>
  <cp:lastModifiedBy>Burt, Graeme</cp:lastModifiedBy>
  <cp:revision>62</cp:revision>
  <dcterms:created xsi:type="dcterms:W3CDTF">2013-11-08T19:47:31Z</dcterms:created>
  <dcterms:modified xsi:type="dcterms:W3CDTF">2020-02-22T23:49:27Z</dcterms:modified>
</cp:coreProperties>
</file>