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4"/>
  </p:sldMasterIdLst>
  <p:notesMasterIdLst>
    <p:notesMasterId r:id="rId22"/>
  </p:notesMasterIdLst>
  <p:handoutMasterIdLst>
    <p:handoutMasterId r:id="rId23"/>
  </p:handoutMasterIdLst>
  <p:sldIdLst>
    <p:sldId id="281" r:id="rId5"/>
    <p:sldId id="391" r:id="rId6"/>
    <p:sldId id="395" r:id="rId7"/>
    <p:sldId id="392" r:id="rId8"/>
    <p:sldId id="393" r:id="rId9"/>
    <p:sldId id="394" r:id="rId10"/>
    <p:sldId id="382" r:id="rId11"/>
    <p:sldId id="384" r:id="rId12"/>
    <p:sldId id="386" r:id="rId13"/>
    <p:sldId id="383" r:id="rId14"/>
    <p:sldId id="380" r:id="rId15"/>
    <p:sldId id="387" r:id="rId16"/>
    <p:sldId id="378" r:id="rId17"/>
    <p:sldId id="388" r:id="rId18"/>
    <p:sldId id="390" r:id="rId19"/>
    <p:sldId id="379" r:id="rId20"/>
    <p:sldId id="375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27C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1A258D-012F-45C0-823A-371A712AD904}" v="3" dt="2022-02-27T14:16:45.0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81163" autoAdjust="0"/>
  </p:normalViewPr>
  <p:slideViewPr>
    <p:cSldViewPr snapToObjects="1" showGuides="1">
      <p:cViewPr varScale="1">
        <p:scale>
          <a:sx n="91" d="100"/>
          <a:sy n="91" d="100"/>
        </p:scale>
        <p:origin x="152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7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636"/>
    </p:cViewPr>
  </p:sorterViewPr>
  <p:notesViewPr>
    <p:cSldViewPr snapToObjects="1" showGuides="1">
      <p:cViewPr varScale="1">
        <p:scale>
          <a:sx n="48" d="100"/>
          <a:sy n="48" d="100"/>
        </p:scale>
        <p:origin x="-201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itsyn, Boris (STFC,DL,AST)" userId="85a62e27-906f-47dd-b2ac-e1370476bbb4" providerId="ADAL" clId="{1D1A258D-012F-45C0-823A-371A712AD904}"/>
    <pc:docChg chg="undo custSel addSld modSld sldOrd modMainMaster">
      <pc:chgData name="Militsyn, Boris (STFC,DL,AST)" userId="85a62e27-906f-47dd-b2ac-e1370476bbb4" providerId="ADAL" clId="{1D1A258D-012F-45C0-823A-371A712AD904}" dt="2022-02-27T15:00:03.094" v="1903" actId="20577"/>
      <pc:docMkLst>
        <pc:docMk/>
      </pc:docMkLst>
      <pc:sldChg chg="addSp delSp modSp mod">
        <pc:chgData name="Militsyn, Boris (STFC,DL,AST)" userId="85a62e27-906f-47dd-b2ac-e1370476bbb4" providerId="ADAL" clId="{1D1A258D-012F-45C0-823A-371A712AD904}" dt="2022-02-27T14:17:19.255" v="196" actId="1076"/>
        <pc:sldMkLst>
          <pc:docMk/>
          <pc:sldMk cId="3860097152" sldId="390"/>
        </pc:sldMkLst>
        <pc:spChg chg="add del mod">
          <ac:chgData name="Militsyn, Boris (STFC,DL,AST)" userId="85a62e27-906f-47dd-b2ac-e1370476bbb4" providerId="ADAL" clId="{1D1A258D-012F-45C0-823A-371A712AD904}" dt="2022-02-27T14:16:51.760" v="189" actId="478"/>
          <ac:spMkLst>
            <pc:docMk/>
            <pc:sldMk cId="3860097152" sldId="390"/>
            <ac:spMk id="8" creationId="{05359D5B-BFEC-4FA3-B207-59A2C09E9DE4}"/>
          </ac:spMkLst>
        </pc:spChg>
        <pc:picChg chg="del">
          <ac:chgData name="Militsyn, Boris (STFC,DL,AST)" userId="85a62e27-906f-47dd-b2ac-e1370476bbb4" providerId="ADAL" clId="{1D1A258D-012F-45C0-823A-371A712AD904}" dt="2022-02-27T14:16:43.796" v="187" actId="478"/>
          <ac:picMkLst>
            <pc:docMk/>
            <pc:sldMk cId="3860097152" sldId="390"/>
            <ac:picMk id="6" creationId="{00000000-0000-0000-0000-000000000000}"/>
          </ac:picMkLst>
        </pc:picChg>
        <pc:picChg chg="add mod">
          <ac:chgData name="Militsyn, Boris (STFC,DL,AST)" userId="85a62e27-906f-47dd-b2ac-e1370476bbb4" providerId="ADAL" clId="{1D1A258D-012F-45C0-823A-371A712AD904}" dt="2022-02-27T14:17:19.255" v="196" actId="1076"/>
          <ac:picMkLst>
            <pc:docMk/>
            <pc:sldMk cId="3860097152" sldId="390"/>
            <ac:picMk id="9" creationId="{E5B68B1F-BE8C-47AA-ADD7-F6ACF2712E36}"/>
          </ac:picMkLst>
        </pc:picChg>
      </pc:sldChg>
      <pc:sldChg chg="modSp mod">
        <pc:chgData name="Militsyn, Boris (STFC,DL,AST)" userId="85a62e27-906f-47dd-b2ac-e1370476bbb4" providerId="ADAL" clId="{1D1A258D-012F-45C0-823A-371A712AD904}" dt="2022-02-27T14:08:20.094" v="186" actId="27636"/>
        <pc:sldMkLst>
          <pc:docMk/>
          <pc:sldMk cId="2809418765" sldId="391"/>
        </pc:sldMkLst>
        <pc:spChg chg="mod">
          <ac:chgData name="Militsyn, Boris (STFC,DL,AST)" userId="85a62e27-906f-47dd-b2ac-e1370476bbb4" providerId="ADAL" clId="{1D1A258D-012F-45C0-823A-371A712AD904}" dt="2022-02-27T14:08:20.094" v="186" actId="27636"/>
          <ac:spMkLst>
            <pc:docMk/>
            <pc:sldMk cId="2809418765" sldId="391"/>
            <ac:spMk id="3" creationId="{921B0B61-9E4D-4C7A-B8EB-E6434E3C5262}"/>
          </ac:spMkLst>
        </pc:spChg>
      </pc:sldChg>
      <pc:sldChg chg="modSp new mod">
        <pc:chgData name="Militsyn, Boris (STFC,DL,AST)" userId="85a62e27-906f-47dd-b2ac-e1370476bbb4" providerId="ADAL" clId="{1D1A258D-012F-45C0-823A-371A712AD904}" dt="2022-02-27T14:59:49.670" v="1892" actId="20577"/>
        <pc:sldMkLst>
          <pc:docMk/>
          <pc:sldMk cId="3143272852" sldId="392"/>
        </pc:sldMkLst>
        <pc:spChg chg="mod">
          <ac:chgData name="Militsyn, Boris (STFC,DL,AST)" userId="85a62e27-906f-47dd-b2ac-e1370476bbb4" providerId="ADAL" clId="{1D1A258D-012F-45C0-823A-371A712AD904}" dt="2022-02-27T14:34:00.333" v="1312" actId="20577"/>
          <ac:spMkLst>
            <pc:docMk/>
            <pc:sldMk cId="3143272852" sldId="392"/>
            <ac:spMk id="2" creationId="{E7A72824-AEC1-4CEE-B3F4-3730E49C21A0}"/>
          </ac:spMkLst>
        </pc:spChg>
        <pc:spChg chg="mod">
          <ac:chgData name="Militsyn, Boris (STFC,DL,AST)" userId="85a62e27-906f-47dd-b2ac-e1370476bbb4" providerId="ADAL" clId="{1D1A258D-012F-45C0-823A-371A712AD904}" dt="2022-02-27T14:59:49.670" v="1892" actId="20577"/>
          <ac:spMkLst>
            <pc:docMk/>
            <pc:sldMk cId="3143272852" sldId="392"/>
            <ac:spMk id="3" creationId="{41B32F34-73FF-45B6-8F05-54D721015A3D}"/>
          </ac:spMkLst>
        </pc:spChg>
      </pc:sldChg>
      <pc:sldChg chg="modSp new mod">
        <pc:chgData name="Militsyn, Boris (STFC,DL,AST)" userId="85a62e27-906f-47dd-b2ac-e1370476bbb4" providerId="ADAL" clId="{1D1A258D-012F-45C0-823A-371A712AD904}" dt="2022-02-27T14:59:18.254" v="1859" actId="5793"/>
        <pc:sldMkLst>
          <pc:docMk/>
          <pc:sldMk cId="2713634096" sldId="393"/>
        </pc:sldMkLst>
        <pc:spChg chg="mod">
          <ac:chgData name="Militsyn, Boris (STFC,DL,AST)" userId="85a62e27-906f-47dd-b2ac-e1370476bbb4" providerId="ADAL" clId="{1D1A258D-012F-45C0-823A-371A712AD904}" dt="2022-02-27T14:32:12.206" v="1193" actId="404"/>
          <ac:spMkLst>
            <pc:docMk/>
            <pc:sldMk cId="2713634096" sldId="393"/>
            <ac:spMk id="2" creationId="{EDD8E5A4-26EA-48C2-89DD-B2F5FB47F223}"/>
          </ac:spMkLst>
        </pc:spChg>
        <pc:spChg chg="mod">
          <ac:chgData name="Militsyn, Boris (STFC,DL,AST)" userId="85a62e27-906f-47dd-b2ac-e1370476bbb4" providerId="ADAL" clId="{1D1A258D-012F-45C0-823A-371A712AD904}" dt="2022-02-27T14:59:18.254" v="1859" actId="5793"/>
          <ac:spMkLst>
            <pc:docMk/>
            <pc:sldMk cId="2713634096" sldId="393"/>
            <ac:spMk id="3" creationId="{B8296390-BF6D-485D-99E3-B962FAA9BB29}"/>
          </ac:spMkLst>
        </pc:spChg>
      </pc:sldChg>
      <pc:sldChg chg="modSp new mod">
        <pc:chgData name="Militsyn, Boris (STFC,DL,AST)" userId="85a62e27-906f-47dd-b2ac-e1370476bbb4" providerId="ADAL" clId="{1D1A258D-012F-45C0-823A-371A712AD904}" dt="2022-02-27T15:00:03.094" v="1903" actId="20577"/>
        <pc:sldMkLst>
          <pc:docMk/>
          <pc:sldMk cId="4115723095" sldId="394"/>
        </pc:sldMkLst>
        <pc:spChg chg="mod">
          <ac:chgData name="Militsyn, Boris (STFC,DL,AST)" userId="85a62e27-906f-47dd-b2ac-e1370476bbb4" providerId="ADAL" clId="{1D1A258D-012F-45C0-823A-371A712AD904}" dt="2022-02-27T14:34:13.426" v="1323" actId="20577"/>
          <ac:spMkLst>
            <pc:docMk/>
            <pc:sldMk cId="4115723095" sldId="394"/>
            <ac:spMk id="2" creationId="{CD7F5E1F-6BC5-4E35-ADA4-6EC76629F31F}"/>
          </ac:spMkLst>
        </pc:spChg>
        <pc:spChg chg="mod">
          <ac:chgData name="Militsyn, Boris (STFC,DL,AST)" userId="85a62e27-906f-47dd-b2ac-e1370476bbb4" providerId="ADAL" clId="{1D1A258D-012F-45C0-823A-371A712AD904}" dt="2022-02-27T15:00:03.094" v="1903" actId="20577"/>
          <ac:spMkLst>
            <pc:docMk/>
            <pc:sldMk cId="4115723095" sldId="394"/>
            <ac:spMk id="3" creationId="{5C0AB87B-9899-4DBB-88B9-49B29EF75B86}"/>
          </ac:spMkLst>
        </pc:spChg>
      </pc:sldChg>
      <pc:sldChg chg="modSp new mod ord">
        <pc:chgData name="Militsyn, Boris (STFC,DL,AST)" userId="85a62e27-906f-47dd-b2ac-e1370476bbb4" providerId="ADAL" clId="{1D1A258D-012F-45C0-823A-371A712AD904}" dt="2022-02-27T14:26:11.861" v="767"/>
        <pc:sldMkLst>
          <pc:docMk/>
          <pc:sldMk cId="878722014" sldId="395"/>
        </pc:sldMkLst>
        <pc:spChg chg="mod">
          <ac:chgData name="Militsyn, Boris (STFC,DL,AST)" userId="85a62e27-906f-47dd-b2ac-e1370476bbb4" providerId="ADAL" clId="{1D1A258D-012F-45C0-823A-371A712AD904}" dt="2022-02-27T14:18:45.441" v="244" actId="404"/>
          <ac:spMkLst>
            <pc:docMk/>
            <pc:sldMk cId="878722014" sldId="395"/>
            <ac:spMk id="2" creationId="{04F7B212-98E5-4D7D-BB6F-D871A3953A8A}"/>
          </ac:spMkLst>
        </pc:spChg>
        <pc:spChg chg="mod">
          <ac:chgData name="Militsyn, Boris (STFC,DL,AST)" userId="85a62e27-906f-47dd-b2ac-e1370476bbb4" providerId="ADAL" clId="{1D1A258D-012F-45C0-823A-371A712AD904}" dt="2022-02-27T14:24:55.826" v="747" actId="20577"/>
          <ac:spMkLst>
            <pc:docMk/>
            <pc:sldMk cId="878722014" sldId="395"/>
            <ac:spMk id="3" creationId="{750867DB-DEA2-4363-9523-52ED6DF798D8}"/>
          </ac:spMkLst>
        </pc:spChg>
      </pc:sldChg>
      <pc:sldMasterChg chg="modSp mod modSldLayout">
        <pc:chgData name="Militsyn, Boris (STFC,DL,AST)" userId="85a62e27-906f-47dd-b2ac-e1370476bbb4" providerId="ADAL" clId="{1D1A258D-012F-45C0-823A-371A712AD904}" dt="2022-02-27T14:06:17.745" v="30" actId="14100"/>
        <pc:sldMasterMkLst>
          <pc:docMk/>
          <pc:sldMasterMk cId="0" sldId="2147483650"/>
        </pc:sldMasterMkLst>
        <pc:spChg chg="mod">
          <ac:chgData name="Militsyn, Boris (STFC,DL,AST)" userId="85a62e27-906f-47dd-b2ac-e1370476bbb4" providerId="ADAL" clId="{1D1A258D-012F-45C0-823A-371A712AD904}" dt="2022-02-27T14:06:05.747" v="29" actId="1038"/>
          <ac:spMkLst>
            <pc:docMk/>
            <pc:sldMasterMk cId="0" sldId="2147483650"/>
            <ac:spMk id="11" creationId="{00000000-0000-0000-0000-000000000000}"/>
          </ac:spMkLst>
        </pc:spChg>
        <pc:sldLayoutChg chg="modSp mod">
          <pc:chgData name="Militsyn, Boris (STFC,DL,AST)" userId="85a62e27-906f-47dd-b2ac-e1370476bbb4" providerId="ADAL" clId="{1D1A258D-012F-45C0-823A-371A712AD904}" dt="2022-02-27T14:06:17.745" v="30" actId="14100"/>
          <pc:sldLayoutMkLst>
            <pc:docMk/>
            <pc:sldMasterMk cId="0" sldId="2147483650"/>
            <pc:sldLayoutMk cId="0" sldId="2147483663"/>
          </pc:sldLayoutMkLst>
          <pc:spChg chg="mod">
            <ac:chgData name="Militsyn, Boris (STFC,DL,AST)" userId="85a62e27-906f-47dd-b2ac-e1370476bbb4" providerId="ADAL" clId="{1D1A258D-012F-45C0-823A-371A712AD904}" dt="2022-02-27T14:06:17.745" v="30" actId="14100"/>
            <ac:spMkLst>
              <pc:docMk/>
              <pc:sldMasterMk cId="0" sldId="2147483650"/>
              <pc:sldLayoutMk cId="0" sldId="2147483663"/>
              <ac:spMk id="4" creationId="{00000000-0000-0000-0000-000000000000}"/>
            </ac:spMkLst>
          </pc:spChg>
        </pc:sldLayoutChg>
      </pc:sldMasterChg>
    </pc:docChg>
  </pc:docChgLst>
  <pc:docChgLst>
    <pc:chgData name="Militsyn, Boris (STFC,DL,AST)" userId="S::boris.militsyn@stfc.ac.uk::85a62e27-906f-47dd-b2ac-e1370476bbb4" providerId="AD" clId="Web-{C7563D68-F2FD-8427-EAFE-4024EE64DEB0}"/>
    <pc:docChg chg="addSld modSld">
      <pc:chgData name="Militsyn, Boris (STFC,DL,AST)" userId="S::boris.militsyn@stfc.ac.uk::85a62e27-906f-47dd-b2ac-e1370476bbb4" providerId="AD" clId="Web-{C7563D68-F2FD-8427-EAFE-4024EE64DEB0}" dt="2022-02-01T09:55:49.101" v="78" actId="20577"/>
      <pc:docMkLst>
        <pc:docMk/>
      </pc:docMkLst>
      <pc:sldChg chg="modSp new">
        <pc:chgData name="Militsyn, Boris (STFC,DL,AST)" userId="S::boris.militsyn@stfc.ac.uk::85a62e27-906f-47dd-b2ac-e1370476bbb4" providerId="AD" clId="Web-{C7563D68-F2FD-8427-EAFE-4024EE64DEB0}" dt="2022-02-01T09:55:49.101" v="78" actId="20577"/>
        <pc:sldMkLst>
          <pc:docMk/>
          <pc:sldMk cId="2809418765" sldId="391"/>
        </pc:sldMkLst>
        <pc:spChg chg="mod">
          <ac:chgData name="Militsyn, Boris (STFC,DL,AST)" userId="S::boris.militsyn@stfc.ac.uk::85a62e27-906f-47dd-b2ac-e1370476bbb4" providerId="AD" clId="Web-{C7563D68-F2FD-8427-EAFE-4024EE64DEB0}" dt="2022-02-01T09:54:00.161" v="4" actId="20577"/>
          <ac:spMkLst>
            <pc:docMk/>
            <pc:sldMk cId="2809418765" sldId="391"/>
            <ac:spMk id="2" creationId="{56EA56D2-EBDC-4F5F-BDDF-C3390C6B10CD}"/>
          </ac:spMkLst>
        </pc:spChg>
        <pc:spChg chg="mod">
          <ac:chgData name="Militsyn, Boris (STFC,DL,AST)" userId="S::boris.militsyn@stfc.ac.uk::85a62e27-906f-47dd-b2ac-e1370476bbb4" providerId="AD" clId="Web-{C7563D68-F2FD-8427-EAFE-4024EE64DEB0}" dt="2022-02-01T09:55:49.101" v="78" actId="20577"/>
          <ac:spMkLst>
            <pc:docMk/>
            <pc:sldMk cId="2809418765" sldId="391"/>
            <ac:spMk id="3" creationId="{921B0B61-9E4D-4C7A-B8EB-E6434E3C526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521CA85-A013-4050-AA8B-65851E558B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848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C8E752D-46C9-4D04-A957-52C6FEC90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53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add overall slide about electron source applicability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25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90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30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8E752D-46C9-4D04-A957-52C6FEC9033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53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5004048" y="423982"/>
            <a:ext cx="3888432" cy="12329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3_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575" y="609600"/>
            <a:ext cx="5254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895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871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5263"/>
            <a:ext cx="3810000" cy="187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2_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575" y="609600"/>
            <a:ext cx="5254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895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871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5263"/>
            <a:ext cx="3810000" cy="18716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1_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575" y="609600"/>
            <a:ext cx="5254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895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871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5263"/>
            <a:ext cx="3810000" cy="187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02" y="6165304"/>
            <a:ext cx="2684678" cy="6242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02" y="6165304"/>
            <a:ext cx="2684678" cy="6242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02" y="6165304"/>
            <a:ext cx="2684678" cy="6242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267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267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02" y="6165304"/>
            <a:ext cx="2684678" cy="6242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575" y="609600"/>
            <a:ext cx="5254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895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871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5263"/>
            <a:ext cx="3810000" cy="187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802" y="6165304"/>
            <a:ext cx="2684678" cy="6242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251520" y="6309320"/>
            <a:ext cx="3960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5037212" y="6309320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5076056" y="476672"/>
            <a:ext cx="3860734" cy="12241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895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895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9" name="Slide Number Placeholder 11"/>
          <p:cNvSpPr>
            <a:spLocks noGrp="1"/>
          </p:cNvSpPr>
          <p:nvPr>
            <p:ph type="sldNum" sz="quarter" idx="11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3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9" name="Slide Number Placeholder 11"/>
          <p:cNvSpPr>
            <a:spLocks noGrp="1"/>
          </p:cNvSpPr>
          <p:nvPr>
            <p:ph type="sldNum" sz="quarter" idx="11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1676400" y="6350023"/>
            <a:ext cx="4324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6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172240" y="6350023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93" t="40618" r="28279" b="41959"/>
          <a:stretch/>
        </p:blipFill>
        <p:spPr>
          <a:xfrm>
            <a:off x="7162029" y="6237604"/>
            <a:ext cx="1730451" cy="5486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43240" y="500050"/>
            <a:ext cx="571504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282" y="1981200"/>
            <a:ext cx="8643998" cy="4162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052" name="Picture 4" descr="Untitled-1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79388" y="188913"/>
            <a:ext cx="2520950" cy="14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251520" y="6309320"/>
            <a:ext cx="57606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B.L. Militsyn, Electron Sources and Injectors 2022, Lecture VI.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4"/>
          </p:nvPr>
        </p:nvSpPr>
        <p:spPr>
          <a:xfrm>
            <a:off x="6516216" y="6309320"/>
            <a:ext cx="542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821C969-0129-4803-9964-CCBADD7AA89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74" r:id="rId8"/>
    <p:sldLayoutId id="2147483669" r:id="rId9"/>
    <p:sldLayoutId id="2147483677" r:id="rId10"/>
    <p:sldLayoutId id="2147483676" r:id="rId11"/>
    <p:sldLayoutId id="2147483675" r:id="rId12"/>
    <p:sldLayoutId id="2147483670" r:id="rId13"/>
    <p:sldLayoutId id="2147483671" r:id="rId14"/>
    <p:sldLayoutId id="2147483672" r:id="rId15"/>
    <p:sldLayoutId id="2147483673" r:id="rId1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ccelconf.web.cern.ch/l04/PAPERS/MOP21.PDF" TargetMode="Externa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journals.aps.org/prab/pdf/10.1103/PhysRevAccelBeams.23.044801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accelconf.web.cern.ch/l04/PAPERS/MOP21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ournals.aps.org/prab/pdf/10.1103/PhysRevAccelBeams.23.044801" TargetMode="External"/><Relationship Id="rId4" Type="http://schemas.openxmlformats.org/officeDocument/2006/relationships/hyperlink" Target="http://accelconf.web.cern.ch/e92/PDF/EPAC1992_1032.PDF#search=%20domain%3Daccelconf%2Eweb%2Ecern%2Ech%20%20%2Bauthor%3A%22kroes%22%20%20FileExtension%3Dpdf%20%2Durl%3Aabstract%20%2Durl%3Aaccelconf%2Fjacow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ccelconf.web.cern.ch/e92/PDF/EPAC1992_1032.PDF#search=%20domain%3Daccelconf%2Eweb%2Ecern%2Ech%20%20%2Bauthor%3A%22kroes%22%20%20FileExtension%3Dpdf%20%2Durl%3Aabstract%20%2Durl%3Aaccelconf%2Fjacow" TargetMode="Externa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79055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GB" sz="3600" dirty="0"/>
              <a:t>Electron Sources and Injectors. </a:t>
            </a:r>
            <a:br>
              <a:rPr lang="en-GB" sz="3600" dirty="0"/>
            </a:br>
            <a:r>
              <a:rPr lang="en-GB" sz="3600" dirty="0"/>
              <a:t>Lecture VI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56720"/>
            <a:ext cx="6400800" cy="1752600"/>
          </a:xfrm>
        </p:spPr>
        <p:txBody>
          <a:bodyPr/>
          <a:lstStyle/>
          <a:p>
            <a:r>
              <a:rPr lang="en-GB" sz="2800" i="1" dirty="0" err="1"/>
              <a:t>Dr.</a:t>
            </a:r>
            <a:r>
              <a:rPr lang="en-GB" sz="2800" i="1" dirty="0"/>
              <a:t> Boris </a:t>
            </a:r>
            <a:r>
              <a:rPr lang="en-GB" sz="2800" i="1" dirty="0" err="1"/>
              <a:t>Militsyn</a:t>
            </a:r>
            <a:endParaRPr lang="en-GB" sz="2800" i="1" dirty="0"/>
          </a:p>
          <a:p>
            <a:r>
              <a:rPr lang="en-GB" sz="2800" i="1" dirty="0"/>
              <a:t>STFC Accelerator Science and Technology Centre (</a:t>
            </a:r>
            <a:r>
              <a:rPr lang="en-GB" sz="2800" i="1" dirty="0" err="1"/>
              <a:t>ASTeC</a:t>
            </a:r>
            <a:r>
              <a:rPr lang="en-GB" sz="280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753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Injector of DIAMOND Light Source I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9249" y="1879933"/>
            <a:ext cx="6995926" cy="3098134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51520" y="5460914"/>
            <a:ext cx="86067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hlinkClick r:id="rId3"/>
              </a:rPr>
              <a:t>C. Christou et al, “The Pre-Injector LINAC for the DIAMOND Light Source”, Proc. LINAC2004, </a:t>
            </a:r>
            <a:r>
              <a:rPr lang="en-GB" sz="2000" dirty="0" err="1">
                <a:hlinkClick r:id="rId3"/>
              </a:rPr>
              <a:t>Lübeck</a:t>
            </a:r>
            <a:r>
              <a:rPr lang="en-GB" sz="2000" dirty="0">
                <a:hlinkClick r:id="rId3"/>
              </a:rPr>
              <a:t>, Germany, pp. 84-86 </a:t>
            </a:r>
            <a:endParaRPr lang="en-GB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032" y="3396579"/>
            <a:ext cx="3180593" cy="2064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492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Injector of DIAMOND Light Source II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GB" dirty="0"/>
                  <a:t>90 kV thermionic electron gun driven by 1 ns long high voltage pulses with a grid modulated with 500 MHz RF - single bunch regime</a:t>
                </a:r>
              </a:p>
              <a:p>
                <a:r>
                  <a:rPr lang="en-GB" dirty="0"/>
                  <a:t>Three stages of bunching</a:t>
                </a:r>
              </a:p>
              <a:p>
                <a:pPr lvl="1"/>
                <a:r>
                  <a:rPr lang="en-GB" dirty="0"/>
                  <a:t>Subharmonic pre-</a:t>
                </a:r>
                <a:r>
                  <a:rPr lang="en-GB" dirty="0" err="1"/>
                  <a:t>buncher</a:t>
                </a:r>
                <a:r>
                  <a:rPr lang="en-GB" dirty="0"/>
                  <a:t> running at 500 MHz</a:t>
                </a:r>
              </a:p>
              <a:p>
                <a:pPr lvl="1"/>
                <a:r>
                  <a:rPr lang="en-GB" dirty="0"/>
                  <a:t>Primary 3 GHz Bunching Unit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𝑝h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=0.6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GB" dirty="0"/>
              </a:p>
              <a:p>
                <a:pPr lvl="1"/>
                <a:r>
                  <a:rPr lang="en-GB" dirty="0"/>
                  <a:t>Final 3 GHz Bunching Unit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i="1">
                            <a:latin typeface="Cambria Math" panose="02040503050406030204" pitchFamily="18" charset="0"/>
                          </a:rPr>
                          <m:t>𝑝h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</a:rPr>
                      <m:t>=0.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95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dirty="0"/>
              </a:p>
              <a:p>
                <a:r>
                  <a:rPr lang="en-GB" dirty="0"/>
                  <a:t>Acceleration of the beam up to 100 MeV with two 5.2 m long 3 GHz accelerator sections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0" t="-3075" b="-33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088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832" y="500050"/>
            <a:ext cx="5930230" cy="1143000"/>
          </a:xfrm>
        </p:spPr>
        <p:txBody>
          <a:bodyPr/>
          <a:lstStyle/>
          <a:p>
            <a:r>
              <a:rPr lang="en-GB" sz="3600" dirty="0"/>
              <a:t>Electron injector of the accelerator facility CLARA I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1"/>
          <a:stretch/>
        </p:blipFill>
        <p:spPr bwMode="auto">
          <a:xfrm>
            <a:off x="395536" y="1988840"/>
            <a:ext cx="8352928" cy="4090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8288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832" y="500050"/>
            <a:ext cx="5904656" cy="1143000"/>
          </a:xfrm>
        </p:spPr>
        <p:txBody>
          <a:bodyPr/>
          <a:lstStyle/>
          <a:p>
            <a:r>
              <a:rPr lang="en-GB" sz="3600" dirty="0"/>
              <a:t>Electron injector of the accelerator facility CLARA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81200"/>
            <a:ext cx="8643998" cy="4184104"/>
          </a:xfrm>
        </p:spPr>
        <p:txBody>
          <a:bodyPr>
            <a:noAutofit/>
          </a:bodyPr>
          <a:lstStyle/>
          <a:p>
            <a:r>
              <a:rPr lang="en-GB" sz="2300" dirty="0"/>
              <a:t>Ultra High brightness High Repetition Rate Photocathode gun</a:t>
            </a:r>
          </a:p>
          <a:p>
            <a:pPr lvl="1"/>
            <a:r>
              <a:rPr lang="en-GB" sz="1900" dirty="0"/>
              <a:t>1.5 cell 3 GHz standing wave RF structure</a:t>
            </a:r>
          </a:p>
          <a:p>
            <a:pPr lvl="1"/>
            <a:r>
              <a:rPr lang="en-GB" sz="1900" dirty="0"/>
              <a:t>Operates with interchangeable metal photocathode</a:t>
            </a:r>
          </a:p>
          <a:p>
            <a:pPr lvl="1"/>
            <a:r>
              <a:rPr lang="en-GB" sz="1900" dirty="0"/>
              <a:t>Time structure and charge of the beam are defined by time structure and energy of the laser pulse</a:t>
            </a:r>
          </a:p>
          <a:p>
            <a:pPr lvl="1"/>
            <a:r>
              <a:rPr lang="en-GB" sz="1900" dirty="0"/>
              <a:t>The gun deliver bunches with a charge of up to 250 </a:t>
            </a:r>
            <a:r>
              <a:rPr lang="en-GB" sz="1900" dirty="0" err="1"/>
              <a:t>pC</a:t>
            </a:r>
            <a:r>
              <a:rPr lang="en-GB" sz="1900" dirty="0"/>
              <a:t>, a momentum of up to 4 MeV/c and a repetition rate of up to 400 Hz </a:t>
            </a:r>
          </a:p>
          <a:p>
            <a:r>
              <a:rPr lang="en-GB" sz="2300" dirty="0" err="1"/>
              <a:t>Buncher</a:t>
            </a:r>
            <a:r>
              <a:rPr lang="en-GB" sz="2300" dirty="0"/>
              <a:t>/Booster</a:t>
            </a:r>
          </a:p>
          <a:p>
            <a:pPr lvl="1"/>
            <a:r>
              <a:rPr lang="en-GB" sz="1900" dirty="0"/>
              <a:t>A 2 meter long 3 GHz 2</a:t>
            </a:r>
            <a:r>
              <a:rPr lang="el-GR" sz="1900" dirty="0"/>
              <a:t>π</a:t>
            </a:r>
            <a:r>
              <a:rPr lang="en-GB" sz="1900" dirty="0"/>
              <a:t>/3 travelling wave accelerating structure operating at a repetition rate of 400 Hz and accelerating and/or compressing of the beam up to momentum of 40 MeV/c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4157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815" y="500050"/>
            <a:ext cx="6016311" cy="1143000"/>
          </a:xfrm>
        </p:spPr>
        <p:txBody>
          <a:bodyPr/>
          <a:lstStyle/>
          <a:p>
            <a:r>
              <a:rPr lang="en-GB" sz="3600" dirty="0"/>
              <a:t>Electron injector of the accelerator facility CLARA III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14</a:t>
            </a:fld>
            <a:endParaRPr lang="en-GB" dirty="0"/>
          </a:p>
        </p:txBody>
      </p:sp>
      <p:pic>
        <p:nvPicPr>
          <p:cNvPr id="6" name="Picture 2" descr="\\fed.cclrc.ac.uk\Org\NLab\ASTeC-TDL\Projects\tdl-1168 CLARA\pho - photos\DL17-022- (8)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211917" y="1777950"/>
            <a:ext cx="4759812" cy="360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1520" y="5385990"/>
            <a:ext cx="86806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hlinkClick r:id="rId4"/>
              </a:rPr>
              <a:t>D. Angal-Kalinin et </a:t>
            </a:r>
            <a:r>
              <a:rPr lang="en-GB" sz="2000" dirty="0" err="1">
                <a:hlinkClick r:id="rId4"/>
              </a:rPr>
              <a:t>al.,“Design</a:t>
            </a:r>
            <a:r>
              <a:rPr lang="en-GB" sz="2000" dirty="0">
                <a:hlinkClick r:id="rId4"/>
              </a:rPr>
              <a:t>, specifications, and first beam measurements of the compact linear accelerator for research and applications front end”, PR </a:t>
            </a:r>
            <a:r>
              <a:rPr lang="en-GB" sz="2000" dirty="0" smtClean="0">
                <a:hlinkClick r:id="rId4"/>
              </a:rPr>
              <a:t>AB</a:t>
            </a:r>
            <a:r>
              <a:rPr lang="en-GB" sz="2000" dirty="0">
                <a:hlinkClick r:id="rId4"/>
              </a:rPr>
              <a:t>, 23, 044801 (2020)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78633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Electron injector of the </a:t>
            </a:r>
            <a:r>
              <a:rPr lang="en-GB" sz="3600" dirty="0" err="1"/>
              <a:t>LHeC</a:t>
            </a:r>
            <a:r>
              <a:rPr lang="en-GB" sz="3600" dirty="0"/>
              <a:t> prototype </a:t>
            </a:r>
            <a:r>
              <a:rPr lang="en-GB" sz="3600"/>
              <a:t>PERLE I</a:t>
            </a:r>
            <a:endParaRPr lang="en-GB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98974" y="5241394"/>
            <a:ext cx="85717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B. Hounsell et al., “Optimization of the PERLE injector”, in Proc. of ERL’2019, Berlin, Germany,16-20 September 2019</a:t>
            </a:r>
          </a:p>
        </p:txBody>
      </p:sp>
      <p:pic>
        <p:nvPicPr>
          <p:cNvPr id="9" name="Content Placeholder 4">
            <a:extLst>
              <a:ext uri="{FF2B5EF4-FFF2-40B4-BE49-F238E27FC236}">
                <a16:creationId xmlns:a16="http://schemas.microsoft.com/office/drawing/2014/main" id="{E5B68B1F-BE8C-47AA-ADD7-F6ACF2712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1343" y="2037046"/>
            <a:ext cx="8436937" cy="267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00971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Electron injector of the </a:t>
            </a:r>
            <a:r>
              <a:rPr lang="en-GB" sz="3600" dirty="0" err="1"/>
              <a:t>LHeC</a:t>
            </a:r>
            <a:r>
              <a:rPr lang="en-GB" sz="3600" dirty="0"/>
              <a:t> prototype PERLE II</a:t>
            </a:r>
            <a:endParaRPr lang="en-GB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67544" y="1844824"/>
            <a:ext cx="8390736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GB" sz="2400" kern="0" dirty="0"/>
              <a:t>DC photoemission electron gun</a:t>
            </a:r>
          </a:p>
          <a:p>
            <a:pPr lvl="1"/>
            <a:r>
              <a:rPr lang="en-GB" sz="2000" kern="0" dirty="0"/>
              <a:t>The gun operates with Sb-based photocathode and should deliver 500 </a:t>
            </a:r>
            <a:r>
              <a:rPr lang="en-GB" sz="2000" kern="0" dirty="0" err="1"/>
              <a:t>pC</a:t>
            </a:r>
            <a:r>
              <a:rPr lang="en-GB" sz="2000" kern="0" dirty="0"/>
              <a:t> bunches with an energy of 350 </a:t>
            </a:r>
            <a:r>
              <a:rPr lang="en-GB" sz="2000" kern="0" dirty="0" err="1"/>
              <a:t>keV</a:t>
            </a:r>
            <a:r>
              <a:rPr lang="en-GB" sz="2000" kern="0" dirty="0"/>
              <a:t> following with a repetition rate of 40 MHz</a:t>
            </a:r>
          </a:p>
          <a:p>
            <a:pPr lvl="1"/>
            <a:r>
              <a:rPr lang="en-GB" sz="2000" kern="0" dirty="0"/>
              <a:t>The gun is equipped with a photocathode interchange system which allows for quick replacement of the photocathodes </a:t>
            </a:r>
          </a:p>
          <a:p>
            <a:r>
              <a:rPr lang="en-GB" sz="2400" kern="0" dirty="0"/>
              <a:t>A bunching and focusing section</a:t>
            </a:r>
          </a:p>
          <a:p>
            <a:pPr lvl="1"/>
            <a:r>
              <a:rPr lang="en-GB" sz="2000" kern="0" dirty="0"/>
              <a:t>A pair of solenoids transport the beam to the</a:t>
            </a:r>
            <a:r>
              <a:rPr lang="ru-RU" sz="2000" kern="0" dirty="0"/>
              <a:t> </a:t>
            </a:r>
            <a:r>
              <a:rPr lang="en-GB" sz="2000" kern="0" dirty="0"/>
              <a:t>entrance of the booster </a:t>
            </a:r>
          </a:p>
          <a:p>
            <a:pPr lvl="1"/>
            <a:r>
              <a:rPr lang="en-GB" sz="2000" kern="0" dirty="0"/>
              <a:t>A 401 MHz normal conducting subharmonic </a:t>
            </a:r>
            <a:r>
              <a:rPr lang="en-GB" sz="2000" kern="0" dirty="0" err="1"/>
              <a:t>buncher</a:t>
            </a:r>
            <a:r>
              <a:rPr lang="en-GB" sz="2000" kern="0" dirty="0"/>
              <a:t> cavity</a:t>
            </a:r>
            <a:endParaRPr lang="en-GB" sz="2400" kern="0" dirty="0"/>
          </a:p>
          <a:p>
            <a:r>
              <a:rPr lang="en-GB" sz="2400" kern="0" dirty="0"/>
              <a:t>A Superconducting RF booster</a:t>
            </a:r>
          </a:p>
          <a:p>
            <a:pPr lvl="1"/>
            <a:r>
              <a:rPr lang="en-GB" sz="2000" kern="0" dirty="0"/>
              <a:t>Booster consists of 5 single cell 802 MHz cavities accelerating the beam up to 7 MeV/c</a:t>
            </a:r>
          </a:p>
          <a:p>
            <a:pPr lvl="1"/>
            <a:r>
              <a:rPr lang="en-GB" sz="2000" kern="0" dirty="0"/>
              <a:t>Amplitude and phase of each cavity is controlled individually for fine tuning longitudinal phase space of the bunches</a:t>
            </a:r>
          </a:p>
          <a:p>
            <a:r>
              <a:rPr lang="en-GB" sz="2400" kern="0" dirty="0"/>
              <a:t>For polarised operation spin manipulation section will also need to be added</a:t>
            </a:r>
          </a:p>
        </p:txBody>
      </p:sp>
    </p:spTree>
    <p:extLst>
      <p:ext uri="{BB962C8B-B14F-4D97-AF65-F5344CB8AC3E}">
        <p14:creationId xmlns:p14="http://schemas.microsoft.com/office/powerpoint/2010/main" val="1843919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>
                <a:hlinkClick r:id="rId3"/>
              </a:rPr>
              <a:t>C. Christou et al., “The Pre-Injector LINAC for the DIAMOND Light Source”, in Proc. LINAC2004, </a:t>
            </a:r>
            <a:r>
              <a:rPr lang="en-GB" dirty="0" err="1">
                <a:hlinkClick r:id="rId3"/>
              </a:rPr>
              <a:t>Lübeck</a:t>
            </a:r>
            <a:r>
              <a:rPr lang="en-GB" dirty="0">
                <a:hlinkClick r:id="rId3"/>
              </a:rPr>
              <a:t>, Germany, pp. 84-86 </a:t>
            </a:r>
            <a:endParaRPr lang="en-GB" dirty="0"/>
          </a:p>
          <a:p>
            <a:r>
              <a:rPr lang="en-GB" dirty="0">
                <a:hlinkClick r:id="rId4"/>
              </a:rPr>
              <a:t>F.B. </a:t>
            </a:r>
            <a:r>
              <a:rPr lang="en-GB" dirty="0" err="1">
                <a:hlinkClick r:id="rId4"/>
              </a:rPr>
              <a:t>Kroes</a:t>
            </a:r>
            <a:r>
              <a:rPr lang="en-GB" dirty="0">
                <a:hlinkClick r:id="rId4"/>
              </a:rPr>
              <a:t> et al., "Improvement of the 400 kV LINAC electron source of </a:t>
            </a:r>
            <a:r>
              <a:rPr lang="en-GB" dirty="0" err="1">
                <a:hlinkClick r:id="rId4"/>
              </a:rPr>
              <a:t>AmPS</a:t>
            </a:r>
            <a:r>
              <a:rPr lang="en-GB" dirty="0">
                <a:hlinkClick r:id="rId4"/>
              </a:rPr>
              <a:t>", in Proc. of EPAC1992, pp. 1032-1034</a:t>
            </a:r>
            <a:endParaRPr lang="en-GB" dirty="0"/>
          </a:p>
          <a:p>
            <a:r>
              <a:rPr lang="en-GB" dirty="0">
                <a:hlinkClick r:id="rId5"/>
              </a:rPr>
              <a:t>D. Angal-Kalinin et </a:t>
            </a:r>
            <a:r>
              <a:rPr lang="en-GB" dirty="0" err="1">
                <a:hlinkClick r:id="rId5"/>
              </a:rPr>
              <a:t>al.,“Design</a:t>
            </a:r>
            <a:r>
              <a:rPr lang="en-GB" dirty="0">
                <a:hlinkClick r:id="rId5"/>
              </a:rPr>
              <a:t>, specifications, and first beam measurements of the compact linear accelerator for research and applications front end”, </a:t>
            </a:r>
            <a:r>
              <a:rPr lang="en-GB" dirty="0" smtClean="0">
                <a:hlinkClick r:id="rId5"/>
              </a:rPr>
              <a:t>PR </a:t>
            </a:r>
            <a:r>
              <a:rPr lang="en-GB" dirty="0">
                <a:hlinkClick r:id="rId5"/>
              </a:rPr>
              <a:t>AB, 23, 044801 (2020)</a:t>
            </a:r>
            <a:endParaRPr lang="en-GB" dirty="0"/>
          </a:p>
          <a:p>
            <a:r>
              <a:rPr lang="en-GB" dirty="0"/>
              <a:t>B. Hounsell et al., “Optimization of the PERLE injector”, in Proc. of ERL’2019, Berlin, Germany,16-20 September 2019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B.L. Militsyn, Electron Sources and Injectors 2022, Lecture VI.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6794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A56D2-EBDC-4F5F-BDDF-C3390C6B1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Outline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B0B61-9E4D-4C7A-B8EB-E6434E3C5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Arial"/>
                <a:cs typeface="Arial"/>
              </a:rPr>
              <a:t> Beam dynamic simulation in the electron injector codes</a:t>
            </a:r>
          </a:p>
          <a:p>
            <a:pPr lvl="1"/>
            <a:r>
              <a:rPr lang="en-US" dirty="0">
                <a:latin typeface="Arial"/>
                <a:cs typeface="Arial"/>
              </a:rPr>
              <a:t>ASTRA</a:t>
            </a:r>
          </a:p>
          <a:p>
            <a:pPr lvl="1"/>
            <a:r>
              <a:rPr lang="en-US" dirty="0">
                <a:latin typeface="Arial"/>
                <a:cs typeface="Arial"/>
              </a:rPr>
              <a:t>GPT</a:t>
            </a:r>
          </a:p>
          <a:p>
            <a:pPr lvl="1"/>
            <a:r>
              <a:rPr lang="en-US" dirty="0">
                <a:latin typeface="Arial"/>
                <a:cs typeface="Arial"/>
              </a:rPr>
              <a:t>OPAL</a:t>
            </a:r>
          </a:p>
          <a:p>
            <a:r>
              <a:rPr lang="en-US" dirty="0">
                <a:latin typeface="Arial"/>
                <a:cs typeface="Arial"/>
              </a:rPr>
              <a:t>Modern electron injectors for particle accelerators</a:t>
            </a:r>
          </a:p>
          <a:p>
            <a:pPr lvl="1"/>
            <a:r>
              <a:rPr lang="en-US" dirty="0" err="1">
                <a:latin typeface="Arial"/>
                <a:cs typeface="Arial"/>
              </a:rPr>
              <a:t>AmPS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en-US" dirty="0">
                <a:latin typeface="Arial"/>
                <a:cs typeface="Arial"/>
              </a:rPr>
              <a:t>Diamond</a:t>
            </a:r>
          </a:p>
          <a:p>
            <a:pPr lvl="1"/>
            <a:r>
              <a:rPr lang="en-US" dirty="0">
                <a:latin typeface="Arial"/>
                <a:cs typeface="Arial"/>
              </a:rPr>
              <a:t>CLARA</a:t>
            </a:r>
          </a:p>
          <a:p>
            <a:pPr lvl="1"/>
            <a:r>
              <a:rPr lang="en-US" dirty="0">
                <a:latin typeface="Arial"/>
                <a:cs typeface="Arial"/>
              </a:rPr>
              <a:t>PERLE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A52EDE-4E59-4AA3-AC1E-4259D6F67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38C11-0CD0-4DDB-B2B4-88427CF4EB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941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7B212-98E5-4D7D-BB6F-D871A3953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Beam dynamic simulation in the injectors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867DB-DEA2-4363-9523-52ED6DF79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Most of the codes are based on particle in cell (</a:t>
            </a:r>
            <a:r>
              <a:rPr lang="en-GB" dirty="0" err="1"/>
              <a:t>PiC</a:t>
            </a:r>
            <a:r>
              <a:rPr lang="en-GB" dirty="0"/>
              <a:t> approach)</a:t>
            </a:r>
          </a:p>
          <a:p>
            <a:r>
              <a:rPr lang="en-GB" dirty="0"/>
              <a:t>Ability of simulation beam dynamics in both emittance dominated and space charge dominated regime</a:t>
            </a:r>
          </a:p>
          <a:p>
            <a:r>
              <a:rPr lang="en-GB" dirty="0"/>
              <a:t>General reequipments for injector beam dynamic simulations</a:t>
            </a:r>
          </a:p>
          <a:p>
            <a:pPr lvl="1"/>
            <a:r>
              <a:rPr lang="en-GB" dirty="0"/>
              <a:t>Generation of particles with different 6D distribution</a:t>
            </a:r>
          </a:p>
          <a:p>
            <a:pPr lvl="1"/>
            <a:r>
              <a:rPr lang="en-GB" dirty="0"/>
              <a:t>Accurate simulation of beam emission</a:t>
            </a:r>
          </a:p>
          <a:p>
            <a:pPr lvl="1"/>
            <a:r>
              <a:rPr lang="en-GB" dirty="0"/>
              <a:t>Accurate beam dynamic simulation in various range of beam energy with variable time step</a:t>
            </a:r>
          </a:p>
          <a:p>
            <a:pPr lvl="1"/>
            <a:r>
              <a:rPr lang="en-GB" dirty="0"/>
              <a:t>Taking in to account surface physics effects in photoemission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44EC52-6CD1-419B-A6F6-9F78CEE5A5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190FA1-92F5-4C00-920B-68E35574FF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722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72824-AEC1-4CEE-B3F4-3730E49C2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ASTRA - free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32F34-73FF-45B6-8F05-54D721015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This 2D with 3D extensions code has been developed and maintained at DESY under lead of Klaus Floettmann</a:t>
            </a:r>
          </a:p>
          <a:p>
            <a:r>
              <a:rPr lang="en-GB" dirty="0" err="1"/>
              <a:t>Avalable</a:t>
            </a:r>
            <a:r>
              <a:rPr lang="en-GB" dirty="0"/>
              <a:t> on Windows and Linux</a:t>
            </a:r>
          </a:p>
          <a:p>
            <a:r>
              <a:rPr lang="en-GB" dirty="0"/>
              <a:t>Code is written in FORTRAN and uses </a:t>
            </a:r>
            <a:r>
              <a:rPr lang="en-GB" dirty="0" err="1"/>
              <a:t>namelist</a:t>
            </a:r>
            <a:r>
              <a:rPr lang="en-GB" dirty="0"/>
              <a:t> input format</a:t>
            </a:r>
          </a:p>
          <a:p>
            <a:r>
              <a:rPr lang="en-GB" dirty="0"/>
              <a:t>Simulation consists of 3 Stages</a:t>
            </a:r>
          </a:p>
          <a:p>
            <a:pPr lvl="1"/>
            <a:r>
              <a:rPr lang="en-GB" dirty="0"/>
              <a:t>Particle generation</a:t>
            </a:r>
          </a:p>
          <a:p>
            <a:pPr lvl="1"/>
            <a:r>
              <a:rPr lang="en-GB" dirty="0"/>
              <a:t>Particle tracking</a:t>
            </a:r>
          </a:p>
          <a:p>
            <a:pPr lvl="1"/>
            <a:r>
              <a:rPr lang="en-GB" dirty="0"/>
              <a:t>Postprocessing</a:t>
            </a:r>
          </a:p>
          <a:p>
            <a:r>
              <a:rPr lang="en-GB" dirty="0"/>
              <a:t>Fast and flexible code with good tunability</a:t>
            </a:r>
          </a:p>
          <a:p>
            <a:pPr lvl="1"/>
            <a:r>
              <a:rPr lang="en-GB" dirty="0"/>
              <a:t>Beam emission – phenomenological with given initial 6D distribution</a:t>
            </a:r>
          </a:p>
          <a:p>
            <a:pPr lvl="1"/>
            <a:r>
              <a:rPr lang="en-GB" dirty="0"/>
              <a:t>Has many models of distributions corresponding  to different types of </a:t>
            </a:r>
            <a:r>
              <a:rPr lang="en-GB" dirty="0" smtClean="0"/>
              <a:t>cathodes including photocathodes </a:t>
            </a:r>
            <a:endParaRPr lang="en-GB" dirty="0"/>
          </a:p>
          <a:p>
            <a:r>
              <a:rPr lang="en-GB" dirty="0"/>
              <a:t>Cons</a:t>
            </a:r>
          </a:p>
          <a:p>
            <a:pPr lvl="1"/>
            <a:r>
              <a:rPr lang="en-GB" dirty="0"/>
              <a:t>Command line </a:t>
            </a:r>
            <a:r>
              <a:rPr lang="en-GB" dirty="0" smtClean="0"/>
              <a:t>interface</a:t>
            </a:r>
          </a:p>
          <a:p>
            <a:pPr lvl="1"/>
            <a:r>
              <a:rPr lang="en-GB" dirty="0" smtClean="0"/>
              <a:t>3D option is limited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A4E982-D393-4757-9665-6A6F938A43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CC953-AC69-439C-8EED-E7FEF6365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3272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8E5A4-26EA-48C2-89DD-B2F5FB47F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General </a:t>
            </a:r>
            <a:r>
              <a:rPr lang="en-GB" sz="3600" dirty="0" err="1"/>
              <a:t>Partcle</a:t>
            </a:r>
            <a:r>
              <a:rPr lang="en-GB" sz="3600" dirty="0"/>
              <a:t> Tracker (GPT) - commercial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96390-BF6D-485D-99E3-B962FAA9B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Honest and very flexible 3D open source code allowing extensions</a:t>
            </a:r>
            <a:r>
              <a:rPr lang="en-GB" dirty="0" smtClean="0"/>
              <a:t>. C-type interface with advanced Windows GUI. </a:t>
            </a:r>
            <a:r>
              <a:rPr lang="en-GB" dirty="0"/>
              <a:t>Recently </a:t>
            </a:r>
            <a:r>
              <a:rPr lang="en-GB" dirty="0" smtClean="0"/>
              <a:t>updated for multiprocessor operation</a:t>
            </a:r>
            <a:endParaRPr lang="en-GB" dirty="0"/>
          </a:p>
          <a:p>
            <a:r>
              <a:rPr lang="en-GB" dirty="0"/>
              <a:t>Written originally in C and recently ported to C</a:t>
            </a:r>
            <a:r>
              <a:rPr lang="en-GB" dirty="0" smtClean="0"/>
              <a:t>++</a:t>
            </a:r>
          </a:p>
          <a:p>
            <a:r>
              <a:rPr lang="en-GB" dirty="0" smtClean="0"/>
              <a:t>Available on Windows and Linux (CLI)</a:t>
            </a:r>
          </a:p>
          <a:p>
            <a:r>
              <a:rPr lang="en-GB" dirty="0" smtClean="0"/>
              <a:t>Phenomenological beam emission description with limited number of distributions. Although import of distributions, generated by another codes, is available</a:t>
            </a:r>
          </a:p>
          <a:p>
            <a:r>
              <a:rPr lang="en-GB" dirty="0" smtClean="0"/>
              <a:t>Adaptive time step control</a:t>
            </a:r>
          </a:p>
          <a:p>
            <a:r>
              <a:rPr lang="en-GB" dirty="0" smtClean="0"/>
              <a:t>Cons</a:t>
            </a:r>
          </a:p>
          <a:p>
            <a:pPr lvl="1"/>
            <a:r>
              <a:rPr lang="en-GB" dirty="0" smtClean="0"/>
              <a:t>Requires special format of external field map. Converter from many popular codes is </a:t>
            </a:r>
            <a:r>
              <a:rPr lang="en-GB" dirty="0" err="1" smtClean="0"/>
              <a:t>avalalble</a:t>
            </a:r>
            <a:endParaRPr lang="en-GB" dirty="0" smtClean="0"/>
          </a:p>
          <a:p>
            <a:pPr lvl="1"/>
            <a:r>
              <a:rPr lang="en-GB" dirty="0" smtClean="0"/>
              <a:t>Slow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859E87-7B3F-46A6-A866-C57F1A872F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D30C79-2DAB-421F-8F2C-F98387229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634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F5E1F-6BC5-4E35-ADA4-6EC76629F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OPAL - free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AB87B-9899-4DBB-88B9-49B29EF75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Modern </a:t>
            </a:r>
            <a:r>
              <a:rPr lang="en-GB" dirty="0" smtClean="0"/>
              <a:t>3D originally </a:t>
            </a:r>
            <a:r>
              <a:rPr lang="en-GB" dirty="0"/>
              <a:t>multiprocessor Linux code with MAD-like interface developed </a:t>
            </a:r>
            <a:r>
              <a:rPr lang="en-GB" dirty="0" smtClean="0"/>
              <a:t>by collaborators </a:t>
            </a:r>
            <a:r>
              <a:rPr lang="en-GB" dirty="0"/>
              <a:t>mostly from PSI, HZB and </a:t>
            </a:r>
            <a:r>
              <a:rPr lang="en-GB" dirty="0" smtClean="0"/>
              <a:t>other organisations</a:t>
            </a:r>
          </a:p>
          <a:p>
            <a:r>
              <a:rPr lang="en-GB" dirty="0" smtClean="0"/>
              <a:t>Available for Linux and </a:t>
            </a:r>
            <a:r>
              <a:rPr lang="en-GB" dirty="0" err="1" smtClean="0"/>
              <a:t>MacOS</a:t>
            </a:r>
            <a:endParaRPr lang="en-GB" dirty="0" smtClean="0"/>
          </a:p>
          <a:p>
            <a:r>
              <a:rPr lang="en-GB" dirty="0" smtClean="0"/>
              <a:t>Phenomenological injection simulation. Different type of models and distributions. Some is compatible with ASTRA</a:t>
            </a:r>
          </a:p>
          <a:p>
            <a:r>
              <a:rPr lang="en-GB" dirty="0" smtClean="0"/>
              <a:t>Actual physical emission model</a:t>
            </a:r>
          </a:p>
          <a:p>
            <a:r>
              <a:rPr lang="en-GB" dirty="0" smtClean="0"/>
              <a:t>Cons</a:t>
            </a:r>
          </a:p>
          <a:p>
            <a:pPr lvl="1"/>
            <a:r>
              <a:rPr lang="en-GB" dirty="0" smtClean="0"/>
              <a:t>Linux CLI only</a:t>
            </a:r>
          </a:p>
          <a:p>
            <a:pPr lvl="1"/>
            <a:r>
              <a:rPr lang="en-GB" dirty="0" smtClean="0"/>
              <a:t>Need field maps in T7 format</a:t>
            </a:r>
          </a:p>
          <a:p>
            <a:pPr lvl="1"/>
            <a:r>
              <a:rPr lang="en-GB" smtClean="0"/>
              <a:t>H5hut </a:t>
            </a:r>
            <a:r>
              <a:rPr lang="en-GB" dirty="0" smtClean="0"/>
              <a:t>output for H5root which is not supported anymore. Replaced by a Python package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88E165-5DAC-436E-84ED-1D106170A0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63C82-7094-404B-814A-51C7B274B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5723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Goals and objectives of the electron injector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What do we </a:t>
            </a:r>
            <a:r>
              <a:rPr lang="en-GB"/>
              <a:t>call injector?</a:t>
            </a:r>
          </a:p>
          <a:p>
            <a:r>
              <a:rPr lang="en-GB" dirty="0"/>
              <a:t>Generation, processing and transport of the electron beam with the goal to achieve required parameters at the entrance of main accelerator</a:t>
            </a:r>
          </a:p>
          <a:p>
            <a:pPr lvl="1"/>
            <a:r>
              <a:rPr lang="en-GB" dirty="0"/>
              <a:t>Electron generation</a:t>
            </a:r>
          </a:p>
          <a:p>
            <a:pPr lvl="1"/>
            <a:r>
              <a:rPr lang="en-GB" dirty="0"/>
              <a:t>Temporal modulation of the electron beam</a:t>
            </a:r>
          </a:p>
          <a:p>
            <a:pPr lvl="1"/>
            <a:r>
              <a:rPr lang="en-GB" dirty="0"/>
              <a:t>Spin manipulation of polarised electrons</a:t>
            </a:r>
          </a:p>
          <a:p>
            <a:pPr lvl="1"/>
            <a:r>
              <a:rPr lang="en-GB" dirty="0"/>
              <a:t>Longitudinal bunch compression/bunching</a:t>
            </a:r>
          </a:p>
          <a:p>
            <a:pPr lvl="1"/>
            <a:r>
              <a:rPr lang="en-GB" dirty="0"/>
              <a:t>Preliminary accelerator/booster</a:t>
            </a:r>
          </a:p>
          <a:p>
            <a:pPr lvl="1"/>
            <a:r>
              <a:rPr lang="en-GB" dirty="0"/>
              <a:t>Additional bunch compression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987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Injector of the Amsterdam Pulse Stretcher </a:t>
            </a:r>
            <a:r>
              <a:rPr lang="en-GB" sz="3600" dirty="0" err="1"/>
              <a:t>AmPS</a:t>
            </a:r>
            <a:r>
              <a:rPr lang="en-GB" sz="3600" dirty="0"/>
              <a:t> I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6412" y="1844824"/>
            <a:ext cx="7391176" cy="2446934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251520" y="4469541"/>
            <a:ext cx="8606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F.B. </a:t>
            </a:r>
            <a:r>
              <a:rPr lang="en-GB" dirty="0" err="1">
                <a:hlinkClick r:id="rId3"/>
              </a:rPr>
              <a:t>Kroes</a:t>
            </a:r>
            <a:r>
              <a:rPr lang="en-GB" dirty="0">
                <a:hlinkClick r:id="rId3"/>
              </a:rPr>
              <a:t> et al., "Improvement of the 400 kV LINAC electron source of </a:t>
            </a:r>
            <a:r>
              <a:rPr lang="en-GB" dirty="0" err="1">
                <a:hlinkClick r:id="rId3"/>
              </a:rPr>
              <a:t>AmPS</a:t>
            </a:r>
            <a:r>
              <a:rPr lang="en-GB" dirty="0">
                <a:hlinkClick r:id="rId3"/>
              </a:rPr>
              <a:t>", in Proc. of EPAC1992, pp. 1032-1034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7829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/>
              <a:t>Injector of the Amsterdam Pulse Stretcher </a:t>
            </a:r>
            <a:r>
              <a:rPr lang="en-GB" sz="3600" dirty="0" err="1"/>
              <a:t>AmPS</a:t>
            </a:r>
            <a:r>
              <a:rPr lang="en-GB" sz="3600" dirty="0"/>
              <a:t>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Electron source – 400 kV triode thermionic gun with a control electrode pulse modulated by</a:t>
            </a:r>
            <a:br>
              <a:rPr lang="en-GB" dirty="0"/>
            </a:br>
            <a:r>
              <a:rPr lang="en-GB" dirty="0"/>
              <a:t>6 kV DC pulses</a:t>
            </a:r>
          </a:p>
          <a:p>
            <a:r>
              <a:rPr lang="en-GB" dirty="0"/>
              <a:t>Microstructure is defined by 476 MHz chopper-collimator scheme, which skips 120° bunch length to the </a:t>
            </a:r>
            <a:r>
              <a:rPr lang="en-GB" dirty="0" err="1"/>
              <a:t>buncher</a:t>
            </a:r>
            <a:endParaRPr lang="en-GB" dirty="0"/>
          </a:p>
          <a:p>
            <a:r>
              <a:rPr lang="en-GB" dirty="0"/>
              <a:t>Two stage bunching scheme</a:t>
            </a:r>
          </a:p>
          <a:p>
            <a:pPr lvl="1"/>
            <a:r>
              <a:rPr lang="en-GB" dirty="0"/>
              <a:t>Subharmonic </a:t>
            </a:r>
            <a:r>
              <a:rPr lang="en-GB" dirty="0" err="1"/>
              <a:t>buncher</a:t>
            </a:r>
            <a:r>
              <a:rPr lang="en-GB" dirty="0"/>
              <a:t> – 476 MHz single cell</a:t>
            </a:r>
          </a:p>
          <a:p>
            <a:pPr lvl="1"/>
            <a:r>
              <a:rPr lang="en-GB" dirty="0" err="1"/>
              <a:t>Buncher</a:t>
            </a:r>
            <a:r>
              <a:rPr lang="en-GB" dirty="0"/>
              <a:t>/Booster – 2.86 GHz 38 cell accelerates the bunches to 6 MeV/c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B.L. Militsyn, Electron Sources and Injectors 2022, Lecture VI.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821C969-0129-4803-9964-CCBADD7AA89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513238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8EA2CBFAE5464D8B590CB0FE9FDF74" ma:contentTypeVersion="13" ma:contentTypeDescription="Create a new document." ma:contentTypeScope="" ma:versionID="b24287428614b7779f237cdef953aedc">
  <xsd:schema xmlns:xsd="http://www.w3.org/2001/XMLSchema" xmlns:xs="http://www.w3.org/2001/XMLSchema" xmlns:p="http://schemas.microsoft.com/office/2006/metadata/properties" xmlns:ns3="19a5072a-c90b-4bd3-a68a-b7abbd4b55f2" xmlns:ns4="e8785e35-4af9-43d1-8745-88b55cf0d46b" targetNamespace="http://schemas.microsoft.com/office/2006/metadata/properties" ma:root="true" ma:fieldsID="d9e1feda1ddc193c1a039164e35eb4b0" ns3:_="" ns4:_="">
    <xsd:import namespace="19a5072a-c90b-4bd3-a68a-b7abbd4b55f2"/>
    <xsd:import namespace="e8785e35-4af9-43d1-8745-88b55cf0d46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a5072a-c90b-4bd3-a68a-b7abbd4b55f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785e35-4af9-43d1-8745-88b55cf0d4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BFF21E-73B2-4215-BF9D-DC1D646BB4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45F43E-955F-4C3C-B3EF-564E35E44DDF}">
  <ds:schemaRefs>
    <ds:schemaRef ds:uri="http://purl.org/dc/dcmitype/"/>
    <ds:schemaRef ds:uri="http://purl.org/dc/elements/1.1/"/>
    <ds:schemaRef ds:uri="19a5072a-c90b-4bd3-a68a-b7abbd4b55f2"/>
    <ds:schemaRef ds:uri="http://schemas.microsoft.com/office/2006/metadata/properties"/>
    <ds:schemaRef ds:uri="http://schemas.microsoft.com/office/2006/documentManagement/types"/>
    <ds:schemaRef ds:uri="e8785e35-4af9-43d1-8745-88b55cf0d46b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AB5D63D-CA56-4BA6-A2DA-FB0EB634A1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a5072a-c90b-4bd3-a68a-b7abbd4b55f2"/>
    <ds:schemaRef ds:uri="e8785e35-4af9-43d1-8745-88b55cf0d4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4318</TotalTime>
  <Words>1325</Words>
  <Application>Microsoft Office PowerPoint</Application>
  <PresentationFormat>On-screen Show (4:3)</PresentationFormat>
  <Paragraphs>146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ＭＳ Ｐゴシック</vt:lpstr>
      <vt:lpstr>Arial</vt:lpstr>
      <vt:lpstr>Cambria Math</vt:lpstr>
      <vt:lpstr>Blank Presentation</vt:lpstr>
      <vt:lpstr>Electron Sources and Injectors.  Lecture VI</vt:lpstr>
      <vt:lpstr>Outline</vt:lpstr>
      <vt:lpstr>Beam dynamic simulation in the injectors</vt:lpstr>
      <vt:lpstr>ASTRA - free</vt:lpstr>
      <vt:lpstr>General Partcle Tracker (GPT) - commercial</vt:lpstr>
      <vt:lpstr>OPAL - free</vt:lpstr>
      <vt:lpstr>Goals and objectives of the electron injector</vt:lpstr>
      <vt:lpstr>Injector of the Amsterdam Pulse Stretcher AmPS I</vt:lpstr>
      <vt:lpstr>Injector of the Amsterdam Pulse Stretcher AmPS II</vt:lpstr>
      <vt:lpstr>Injector of DIAMOND Light Source I</vt:lpstr>
      <vt:lpstr>Injector of DIAMOND Light Source II</vt:lpstr>
      <vt:lpstr>Electron injector of the accelerator facility CLARA I</vt:lpstr>
      <vt:lpstr>Electron injector of the accelerator facility CLARA II</vt:lpstr>
      <vt:lpstr>Electron injector of the accelerator facility CLARA III</vt:lpstr>
      <vt:lpstr>Electron injector of the LHeC prototype PERLE I</vt:lpstr>
      <vt:lpstr>Electron injector of the LHeC prototype PERLE II</vt:lpstr>
      <vt:lpstr>Literature</vt:lpstr>
    </vt:vector>
  </TitlesOfParts>
  <Company>Office 2004 Test Drive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Militsyn, Boris (STFC,DL,AST)</cp:lastModifiedBy>
  <cp:revision>286</cp:revision>
  <dcterms:created xsi:type="dcterms:W3CDTF">2008-08-29T08:58:58Z</dcterms:created>
  <dcterms:modified xsi:type="dcterms:W3CDTF">2022-02-28T09:00:23Z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0x010100BD8EA2CBFAE5464D8B590CB0FE9FDF74</vt:lpwstr>
  </property>
</Properties>
</file>