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4"/>
  </p:sldMasterIdLst>
  <p:notesMasterIdLst>
    <p:notesMasterId r:id="rId29"/>
  </p:notesMasterIdLst>
  <p:handoutMasterIdLst>
    <p:handoutMasterId r:id="rId30"/>
  </p:handoutMasterIdLst>
  <p:sldIdLst>
    <p:sldId id="281"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4" r:id="rId22"/>
    <p:sldId id="325" r:id="rId23"/>
    <p:sldId id="326" r:id="rId24"/>
    <p:sldId id="330" r:id="rId25"/>
    <p:sldId id="329" r:id="rId26"/>
    <p:sldId id="323" r:id="rId27"/>
    <p:sldId id="328"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27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C6459-2B30-4AD5-A3C5-83BF1A670032}" v="65" dt="2022-02-01T15:44:50.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1163" autoAdjust="0"/>
  </p:normalViewPr>
  <p:slideViewPr>
    <p:cSldViewPr snapToObjects="1" showGuides="1">
      <p:cViewPr varScale="1">
        <p:scale>
          <a:sx n="107" d="100"/>
          <a:sy n="107" d="100"/>
        </p:scale>
        <p:origin x="1832" y="72"/>
      </p:cViewPr>
      <p:guideLst>
        <p:guide orient="horz" pos="2160"/>
        <p:guide pos="2880"/>
      </p:guideLst>
    </p:cSldViewPr>
  </p:slideViewPr>
  <p:outlineViewPr>
    <p:cViewPr>
      <p:scale>
        <a:sx n="33" d="100"/>
        <a:sy n="33" d="100"/>
      </p:scale>
      <p:origin x="0" y="-10710"/>
    </p:cViewPr>
  </p:outlineViewPr>
  <p:notesTextViewPr>
    <p:cViewPr>
      <p:scale>
        <a:sx n="100" d="100"/>
        <a:sy n="100" d="100"/>
      </p:scale>
      <p:origin x="0" y="0"/>
    </p:cViewPr>
  </p:notesTextViewPr>
  <p:sorterViewPr>
    <p:cViewPr>
      <p:scale>
        <a:sx n="100" d="100"/>
        <a:sy n="100" d="100"/>
      </p:scale>
      <p:origin x="0" y="-676"/>
    </p:cViewPr>
  </p:sorterViewPr>
  <p:notesViewPr>
    <p:cSldViewPr snapToObjects="1" showGuides="1">
      <p:cViewPr varScale="1">
        <p:scale>
          <a:sx n="48" d="100"/>
          <a:sy n="48" d="100"/>
        </p:scale>
        <p:origin x="-20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itsyn, Boris (STFC,DL,AST)" userId="85a62e27-906f-47dd-b2ac-e1370476bbb4" providerId="ADAL" clId="{A21C6459-2B30-4AD5-A3C5-83BF1A670032}"/>
    <pc:docChg chg="undo custSel addSld delSld modSld sldOrd modMainMaster">
      <pc:chgData name="Militsyn, Boris (STFC,DL,AST)" userId="85a62e27-906f-47dd-b2ac-e1370476bbb4" providerId="ADAL" clId="{A21C6459-2B30-4AD5-A3C5-83BF1A670032}" dt="2022-02-01T15:48:30.552" v="696" actId="14100"/>
      <pc:docMkLst>
        <pc:docMk/>
      </pc:docMkLst>
      <pc:sldChg chg="modSp mod">
        <pc:chgData name="Militsyn, Boris (STFC,DL,AST)" userId="85a62e27-906f-47dd-b2ac-e1370476bbb4" providerId="ADAL" clId="{A21C6459-2B30-4AD5-A3C5-83BF1A670032}" dt="2022-02-01T10:43:35.043" v="120" actId="20577"/>
        <pc:sldMkLst>
          <pc:docMk/>
          <pc:sldMk cId="125929533" sldId="307"/>
        </pc:sldMkLst>
        <pc:spChg chg="mod">
          <ac:chgData name="Militsyn, Boris (STFC,DL,AST)" userId="85a62e27-906f-47dd-b2ac-e1370476bbb4" providerId="ADAL" clId="{A21C6459-2B30-4AD5-A3C5-83BF1A670032}" dt="2022-02-01T10:42:49.722" v="99" actId="404"/>
          <ac:spMkLst>
            <pc:docMk/>
            <pc:sldMk cId="125929533" sldId="307"/>
            <ac:spMk id="2" creationId="{00000000-0000-0000-0000-000000000000}"/>
          </ac:spMkLst>
        </pc:spChg>
        <pc:spChg chg="mod">
          <ac:chgData name="Militsyn, Boris (STFC,DL,AST)" userId="85a62e27-906f-47dd-b2ac-e1370476bbb4" providerId="ADAL" clId="{A21C6459-2B30-4AD5-A3C5-83BF1A670032}" dt="2022-02-01T10:43:35.043" v="120" actId="20577"/>
          <ac:spMkLst>
            <pc:docMk/>
            <pc:sldMk cId="125929533" sldId="307"/>
            <ac:spMk id="3" creationId="{00000000-0000-0000-0000-000000000000}"/>
          </ac:spMkLst>
        </pc:spChg>
      </pc:sldChg>
      <pc:sldChg chg="modSp mod">
        <pc:chgData name="Militsyn, Boris (STFC,DL,AST)" userId="85a62e27-906f-47dd-b2ac-e1370476bbb4" providerId="ADAL" clId="{A21C6459-2B30-4AD5-A3C5-83BF1A670032}" dt="2022-02-01T15:48:04.262" v="695" actId="404"/>
        <pc:sldMkLst>
          <pc:docMk/>
          <pc:sldMk cId="3206149707" sldId="308"/>
        </pc:sldMkLst>
        <pc:spChg chg="mod">
          <ac:chgData name="Militsyn, Boris (STFC,DL,AST)" userId="85a62e27-906f-47dd-b2ac-e1370476bbb4" providerId="ADAL" clId="{A21C6459-2B30-4AD5-A3C5-83BF1A670032}" dt="2022-02-01T15:48:04.262" v="695" actId="404"/>
          <ac:spMkLst>
            <pc:docMk/>
            <pc:sldMk cId="3206149707" sldId="308"/>
            <ac:spMk id="2" creationId="{00000000-0000-0000-0000-000000000000}"/>
          </ac:spMkLst>
        </pc:spChg>
        <pc:spChg chg="mod">
          <ac:chgData name="Militsyn, Boris (STFC,DL,AST)" userId="85a62e27-906f-47dd-b2ac-e1370476bbb4" providerId="ADAL" clId="{A21C6459-2B30-4AD5-A3C5-83BF1A670032}" dt="2022-02-01T10:48:05.500" v="188" actId="20577"/>
          <ac:spMkLst>
            <pc:docMk/>
            <pc:sldMk cId="3206149707" sldId="308"/>
            <ac:spMk id="3" creationId="{00000000-0000-0000-0000-000000000000}"/>
          </ac:spMkLst>
        </pc:spChg>
      </pc:sldChg>
      <pc:sldChg chg="modSp mod">
        <pc:chgData name="Militsyn, Boris (STFC,DL,AST)" userId="85a62e27-906f-47dd-b2ac-e1370476bbb4" providerId="ADAL" clId="{A21C6459-2B30-4AD5-A3C5-83BF1A670032}" dt="2022-02-01T15:47:54.275" v="693" actId="404"/>
        <pc:sldMkLst>
          <pc:docMk/>
          <pc:sldMk cId="510967772" sldId="309"/>
        </pc:sldMkLst>
        <pc:spChg chg="mod">
          <ac:chgData name="Militsyn, Boris (STFC,DL,AST)" userId="85a62e27-906f-47dd-b2ac-e1370476bbb4" providerId="ADAL" clId="{A21C6459-2B30-4AD5-A3C5-83BF1A670032}" dt="2022-02-01T15:47:54.275" v="693" actId="404"/>
          <ac:spMkLst>
            <pc:docMk/>
            <pc:sldMk cId="510967772" sldId="309"/>
            <ac:spMk id="2" creationId="{00000000-0000-0000-0000-000000000000}"/>
          </ac:spMkLst>
        </pc:spChg>
        <pc:spChg chg="mod">
          <ac:chgData name="Militsyn, Boris (STFC,DL,AST)" userId="85a62e27-906f-47dd-b2ac-e1370476bbb4" providerId="ADAL" clId="{A21C6459-2B30-4AD5-A3C5-83BF1A670032}" dt="2022-02-01T10:49:21.459" v="197" actId="20577"/>
          <ac:spMkLst>
            <pc:docMk/>
            <pc:sldMk cId="510967772" sldId="309"/>
            <ac:spMk id="3" creationId="{00000000-0000-0000-0000-000000000000}"/>
          </ac:spMkLst>
        </pc:spChg>
      </pc:sldChg>
      <pc:sldChg chg="modSp mod">
        <pc:chgData name="Militsyn, Boris (STFC,DL,AST)" userId="85a62e27-906f-47dd-b2ac-e1370476bbb4" providerId="ADAL" clId="{A21C6459-2B30-4AD5-A3C5-83BF1A670032}" dt="2022-02-01T15:47:48.731" v="691" actId="404"/>
        <pc:sldMkLst>
          <pc:docMk/>
          <pc:sldMk cId="1414646155" sldId="310"/>
        </pc:sldMkLst>
        <pc:spChg chg="mod">
          <ac:chgData name="Militsyn, Boris (STFC,DL,AST)" userId="85a62e27-906f-47dd-b2ac-e1370476bbb4" providerId="ADAL" clId="{A21C6459-2B30-4AD5-A3C5-83BF1A670032}" dt="2022-02-01T15:47:48.731" v="691" actId="404"/>
          <ac:spMkLst>
            <pc:docMk/>
            <pc:sldMk cId="1414646155" sldId="310"/>
            <ac:spMk id="2" creationId="{00000000-0000-0000-0000-000000000000}"/>
          </ac:spMkLst>
        </pc:spChg>
      </pc:sldChg>
      <pc:sldChg chg="modSp mod">
        <pc:chgData name="Militsyn, Boris (STFC,DL,AST)" userId="85a62e27-906f-47dd-b2ac-e1370476bbb4" providerId="ADAL" clId="{A21C6459-2B30-4AD5-A3C5-83BF1A670032}" dt="2022-02-01T15:47:40.684" v="689" actId="404"/>
        <pc:sldMkLst>
          <pc:docMk/>
          <pc:sldMk cId="3020877583" sldId="311"/>
        </pc:sldMkLst>
        <pc:spChg chg="mod">
          <ac:chgData name="Militsyn, Boris (STFC,DL,AST)" userId="85a62e27-906f-47dd-b2ac-e1370476bbb4" providerId="ADAL" clId="{A21C6459-2B30-4AD5-A3C5-83BF1A670032}" dt="2022-02-01T15:47:40.684" v="689" actId="404"/>
          <ac:spMkLst>
            <pc:docMk/>
            <pc:sldMk cId="3020877583" sldId="311"/>
            <ac:spMk id="2" creationId="{00000000-0000-0000-0000-000000000000}"/>
          </ac:spMkLst>
        </pc:spChg>
      </pc:sldChg>
      <pc:sldChg chg="modSp mod">
        <pc:chgData name="Militsyn, Boris (STFC,DL,AST)" userId="85a62e27-906f-47dd-b2ac-e1370476bbb4" providerId="ADAL" clId="{A21C6459-2B30-4AD5-A3C5-83BF1A670032}" dt="2022-02-01T15:47:33.605" v="687" actId="404"/>
        <pc:sldMkLst>
          <pc:docMk/>
          <pc:sldMk cId="755080418" sldId="312"/>
        </pc:sldMkLst>
        <pc:spChg chg="mod">
          <ac:chgData name="Militsyn, Boris (STFC,DL,AST)" userId="85a62e27-906f-47dd-b2ac-e1370476bbb4" providerId="ADAL" clId="{A21C6459-2B30-4AD5-A3C5-83BF1A670032}" dt="2022-02-01T15:47:33.605" v="687" actId="404"/>
          <ac:spMkLst>
            <pc:docMk/>
            <pc:sldMk cId="755080418" sldId="312"/>
            <ac:spMk id="2" creationId="{00000000-0000-0000-0000-000000000000}"/>
          </ac:spMkLst>
        </pc:spChg>
      </pc:sldChg>
      <pc:sldChg chg="addSp delSp modSp mod modClrScheme chgLayout">
        <pc:chgData name="Militsyn, Boris (STFC,DL,AST)" userId="85a62e27-906f-47dd-b2ac-e1370476bbb4" providerId="ADAL" clId="{A21C6459-2B30-4AD5-A3C5-83BF1A670032}" dt="2022-02-01T15:47:17.548" v="683" actId="255"/>
        <pc:sldMkLst>
          <pc:docMk/>
          <pc:sldMk cId="2308185414" sldId="313"/>
        </pc:sldMkLst>
        <pc:spChg chg="mod ord">
          <ac:chgData name="Militsyn, Boris (STFC,DL,AST)" userId="85a62e27-906f-47dd-b2ac-e1370476bbb4" providerId="ADAL" clId="{A21C6459-2B30-4AD5-A3C5-83BF1A670032}" dt="2022-02-01T15:47:17.548" v="683" actId="255"/>
          <ac:spMkLst>
            <pc:docMk/>
            <pc:sldMk cId="2308185414" sldId="313"/>
            <ac:spMk id="2" creationId="{00000000-0000-0000-0000-000000000000}"/>
          </ac:spMkLst>
        </pc:spChg>
        <pc:spChg chg="add del mod ord">
          <ac:chgData name="Militsyn, Boris (STFC,DL,AST)" userId="85a62e27-906f-47dd-b2ac-e1370476bbb4" providerId="ADAL" clId="{A21C6459-2B30-4AD5-A3C5-83BF1A670032}" dt="2022-02-01T11:25:55.180" v="288" actId="20577"/>
          <ac:spMkLst>
            <pc:docMk/>
            <pc:sldMk cId="2308185414" sldId="313"/>
            <ac:spMk id="3" creationId="{00000000-0000-0000-0000-000000000000}"/>
          </ac:spMkLst>
        </pc:spChg>
        <pc:spChg chg="mod ord">
          <ac:chgData name="Militsyn, Boris (STFC,DL,AST)" userId="85a62e27-906f-47dd-b2ac-e1370476bbb4" providerId="ADAL" clId="{A21C6459-2B30-4AD5-A3C5-83BF1A670032}" dt="2022-02-01T11:09:58.994" v="278" actId="1076"/>
          <ac:spMkLst>
            <pc:docMk/>
            <pc:sldMk cId="2308185414" sldId="313"/>
            <ac:spMk id="5" creationId="{00000000-0000-0000-0000-000000000000}"/>
          </ac:spMkLst>
        </pc:spChg>
        <pc:spChg chg="mod ord">
          <ac:chgData name="Militsyn, Boris (STFC,DL,AST)" userId="85a62e27-906f-47dd-b2ac-e1370476bbb4" providerId="ADAL" clId="{A21C6459-2B30-4AD5-A3C5-83BF1A670032}" dt="2022-02-01T11:07:09.520" v="246" actId="700"/>
          <ac:spMkLst>
            <pc:docMk/>
            <pc:sldMk cId="2308185414" sldId="313"/>
            <ac:spMk id="8" creationId="{00000000-0000-0000-0000-000000000000}"/>
          </ac:spMkLst>
        </pc:spChg>
        <pc:spChg chg="add mod">
          <ac:chgData name="Militsyn, Boris (STFC,DL,AST)" userId="85a62e27-906f-47dd-b2ac-e1370476bbb4" providerId="ADAL" clId="{A21C6459-2B30-4AD5-A3C5-83BF1A670032}" dt="2022-02-01T11:07:27.667" v="249" actId="1076"/>
          <ac:spMkLst>
            <pc:docMk/>
            <pc:sldMk cId="2308185414" sldId="313"/>
            <ac:spMk id="11" creationId="{15B954EE-03D2-4496-B156-96A55F62E7BA}"/>
          </ac:spMkLst>
        </pc:spChg>
        <pc:spChg chg="add del mod ord">
          <ac:chgData name="Militsyn, Boris (STFC,DL,AST)" userId="85a62e27-906f-47dd-b2ac-e1370476bbb4" providerId="ADAL" clId="{A21C6459-2B30-4AD5-A3C5-83BF1A670032}" dt="2022-02-01T11:07:22.512" v="248" actId="478"/>
          <ac:spMkLst>
            <pc:docMk/>
            <pc:sldMk cId="2308185414" sldId="313"/>
            <ac:spMk id="12" creationId="{87C03FDC-FA1C-42AD-9E6E-F0C24D145B8A}"/>
          </ac:spMkLst>
        </pc:spChg>
        <pc:spChg chg="add del mod">
          <ac:chgData name="Militsyn, Boris (STFC,DL,AST)" userId="85a62e27-906f-47dd-b2ac-e1370476bbb4" providerId="ADAL" clId="{A21C6459-2B30-4AD5-A3C5-83BF1A670032}" dt="2022-02-01T11:08:36.189" v="252" actId="478"/>
          <ac:spMkLst>
            <pc:docMk/>
            <pc:sldMk cId="2308185414" sldId="313"/>
            <ac:spMk id="14" creationId="{11F249C7-3252-4866-899B-65DF8FC28675}"/>
          </ac:spMkLst>
        </pc:spChg>
        <pc:picChg chg="del">
          <ac:chgData name="Militsyn, Boris (STFC,DL,AST)" userId="85a62e27-906f-47dd-b2ac-e1370476bbb4" providerId="ADAL" clId="{A21C6459-2B30-4AD5-A3C5-83BF1A670032}" dt="2022-02-01T11:03:12.627" v="198" actId="478"/>
          <ac:picMkLst>
            <pc:docMk/>
            <pc:sldMk cId="2308185414" sldId="313"/>
            <ac:picMk id="6" creationId="{00000000-0000-0000-0000-000000000000}"/>
          </ac:picMkLst>
        </pc:picChg>
        <pc:picChg chg="add del mod ord">
          <ac:chgData name="Militsyn, Boris (STFC,DL,AST)" userId="85a62e27-906f-47dd-b2ac-e1370476bbb4" providerId="ADAL" clId="{A21C6459-2B30-4AD5-A3C5-83BF1A670032}" dt="2022-02-01T11:04:25.160" v="206" actId="478"/>
          <ac:picMkLst>
            <pc:docMk/>
            <pc:sldMk cId="2308185414" sldId="313"/>
            <ac:picMk id="7" creationId="{241B2D44-5BC5-47ED-9C7E-A41B43444968}"/>
          </ac:picMkLst>
        </pc:picChg>
        <pc:picChg chg="add mod">
          <ac:chgData name="Militsyn, Boris (STFC,DL,AST)" userId="85a62e27-906f-47dd-b2ac-e1370476bbb4" providerId="ADAL" clId="{A21C6459-2B30-4AD5-A3C5-83BF1A670032}" dt="2022-02-01T11:06:01.710" v="243" actId="14100"/>
          <ac:picMkLst>
            <pc:docMk/>
            <pc:sldMk cId="2308185414" sldId="313"/>
            <ac:picMk id="10" creationId="{77A001E7-FEA4-465F-AFC7-E5327A490A4A}"/>
          </ac:picMkLst>
        </pc:picChg>
      </pc:sldChg>
      <pc:sldChg chg="modSp mod">
        <pc:chgData name="Militsyn, Boris (STFC,DL,AST)" userId="85a62e27-906f-47dd-b2ac-e1370476bbb4" providerId="ADAL" clId="{A21C6459-2B30-4AD5-A3C5-83BF1A670032}" dt="2022-02-01T15:47:06.058" v="682" actId="404"/>
        <pc:sldMkLst>
          <pc:docMk/>
          <pc:sldMk cId="2061519765" sldId="314"/>
        </pc:sldMkLst>
        <pc:spChg chg="mod">
          <ac:chgData name="Militsyn, Boris (STFC,DL,AST)" userId="85a62e27-906f-47dd-b2ac-e1370476bbb4" providerId="ADAL" clId="{A21C6459-2B30-4AD5-A3C5-83BF1A670032}" dt="2022-02-01T15:47:06.058" v="682" actId="404"/>
          <ac:spMkLst>
            <pc:docMk/>
            <pc:sldMk cId="2061519765" sldId="314"/>
            <ac:spMk id="2" creationId="{00000000-0000-0000-0000-000000000000}"/>
          </ac:spMkLst>
        </pc:spChg>
      </pc:sldChg>
      <pc:sldChg chg="modSp mod">
        <pc:chgData name="Militsyn, Boris (STFC,DL,AST)" userId="85a62e27-906f-47dd-b2ac-e1370476bbb4" providerId="ADAL" clId="{A21C6459-2B30-4AD5-A3C5-83BF1A670032}" dt="2022-02-01T15:46:58.645" v="680" actId="404"/>
        <pc:sldMkLst>
          <pc:docMk/>
          <pc:sldMk cId="1211078847" sldId="315"/>
        </pc:sldMkLst>
        <pc:spChg chg="mod">
          <ac:chgData name="Militsyn, Boris (STFC,DL,AST)" userId="85a62e27-906f-47dd-b2ac-e1370476bbb4" providerId="ADAL" clId="{A21C6459-2B30-4AD5-A3C5-83BF1A670032}" dt="2022-02-01T15:46:58.645" v="680" actId="404"/>
          <ac:spMkLst>
            <pc:docMk/>
            <pc:sldMk cId="1211078847" sldId="315"/>
            <ac:spMk id="2" creationId="{00000000-0000-0000-0000-000000000000}"/>
          </ac:spMkLst>
        </pc:spChg>
        <pc:spChg chg="mod">
          <ac:chgData name="Militsyn, Boris (STFC,DL,AST)" userId="85a62e27-906f-47dd-b2ac-e1370476bbb4" providerId="ADAL" clId="{A21C6459-2B30-4AD5-A3C5-83BF1A670032}" dt="2022-02-01T11:36:59.457" v="304" actId="20577"/>
          <ac:spMkLst>
            <pc:docMk/>
            <pc:sldMk cId="1211078847" sldId="315"/>
            <ac:spMk id="7" creationId="{00000000-0000-0000-0000-000000000000}"/>
          </ac:spMkLst>
        </pc:spChg>
      </pc:sldChg>
      <pc:sldChg chg="modSp mod">
        <pc:chgData name="Militsyn, Boris (STFC,DL,AST)" userId="85a62e27-906f-47dd-b2ac-e1370476bbb4" providerId="ADAL" clId="{A21C6459-2B30-4AD5-A3C5-83BF1A670032}" dt="2022-02-01T15:46:51.720" v="678" actId="404"/>
        <pc:sldMkLst>
          <pc:docMk/>
          <pc:sldMk cId="753866750" sldId="316"/>
        </pc:sldMkLst>
        <pc:spChg chg="mod">
          <ac:chgData name="Militsyn, Boris (STFC,DL,AST)" userId="85a62e27-906f-47dd-b2ac-e1370476bbb4" providerId="ADAL" clId="{A21C6459-2B30-4AD5-A3C5-83BF1A670032}" dt="2022-02-01T15:46:51.720" v="678" actId="404"/>
          <ac:spMkLst>
            <pc:docMk/>
            <pc:sldMk cId="753866750" sldId="316"/>
            <ac:spMk id="2" creationId="{00000000-0000-0000-0000-000000000000}"/>
          </ac:spMkLst>
        </pc:spChg>
        <pc:spChg chg="mod">
          <ac:chgData name="Militsyn, Boris (STFC,DL,AST)" userId="85a62e27-906f-47dd-b2ac-e1370476bbb4" providerId="ADAL" clId="{A21C6459-2B30-4AD5-A3C5-83BF1A670032}" dt="2022-02-01T11:28:42.359" v="300" actId="27636"/>
          <ac:spMkLst>
            <pc:docMk/>
            <pc:sldMk cId="753866750" sldId="316"/>
            <ac:spMk id="7" creationId="{00000000-0000-0000-0000-000000000000}"/>
          </ac:spMkLst>
        </pc:spChg>
      </pc:sldChg>
      <pc:sldChg chg="modSp mod">
        <pc:chgData name="Militsyn, Boris (STFC,DL,AST)" userId="85a62e27-906f-47dd-b2ac-e1370476bbb4" providerId="ADAL" clId="{A21C6459-2B30-4AD5-A3C5-83BF1A670032}" dt="2022-02-01T15:46:44.710" v="676" actId="404"/>
        <pc:sldMkLst>
          <pc:docMk/>
          <pc:sldMk cId="1597598715" sldId="317"/>
        </pc:sldMkLst>
        <pc:spChg chg="mod">
          <ac:chgData name="Militsyn, Boris (STFC,DL,AST)" userId="85a62e27-906f-47dd-b2ac-e1370476bbb4" providerId="ADAL" clId="{A21C6459-2B30-4AD5-A3C5-83BF1A670032}" dt="2022-02-01T15:46:44.710" v="676" actId="404"/>
          <ac:spMkLst>
            <pc:docMk/>
            <pc:sldMk cId="1597598715" sldId="317"/>
            <ac:spMk id="2" creationId="{00000000-0000-0000-0000-000000000000}"/>
          </ac:spMkLst>
        </pc:spChg>
        <pc:picChg chg="mod">
          <ac:chgData name="Militsyn, Boris (STFC,DL,AST)" userId="85a62e27-906f-47dd-b2ac-e1370476bbb4" providerId="ADAL" clId="{A21C6459-2B30-4AD5-A3C5-83BF1A670032}" dt="2022-02-01T11:34:49.521" v="302" actId="1076"/>
          <ac:picMkLst>
            <pc:docMk/>
            <pc:sldMk cId="1597598715" sldId="317"/>
            <ac:picMk id="8" creationId="{00000000-0000-0000-0000-000000000000}"/>
          </ac:picMkLst>
        </pc:picChg>
      </pc:sldChg>
      <pc:sldChg chg="modSp mod">
        <pc:chgData name="Militsyn, Boris (STFC,DL,AST)" userId="85a62e27-906f-47dd-b2ac-e1370476bbb4" providerId="ADAL" clId="{A21C6459-2B30-4AD5-A3C5-83BF1A670032}" dt="2022-02-01T15:46:34.599" v="674" actId="404"/>
        <pc:sldMkLst>
          <pc:docMk/>
          <pc:sldMk cId="3966715741" sldId="318"/>
        </pc:sldMkLst>
        <pc:spChg chg="mod">
          <ac:chgData name="Militsyn, Boris (STFC,DL,AST)" userId="85a62e27-906f-47dd-b2ac-e1370476bbb4" providerId="ADAL" clId="{A21C6459-2B30-4AD5-A3C5-83BF1A670032}" dt="2022-02-01T15:46:34.599" v="674" actId="404"/>
          <ac:spMkLst>
            <pc:docMk/>
            <pc:sldMk cId="3966715741" sldId="318"/>
            <ac:spMk id="2" creationId="{00000000-0000-0000-0000-000000000000}"/>
          </ac:spMkLst>
        </pc:spChg>
      </pc:sldChg>
      <pc:sldChg chg="modSp mod">
        <pc:chgData name="Militsyn, Boris (STFC,DL,AST)" userId="85a62e27-906f-47dd-b2ac-e1370476bbb4" providerId="ADAL" clId="{A21C6459-2B30-4AD5-A3C5-83BF1A670032}" dt="2022-02-01T15:46:28.718" v="672" actId="404"/>
        <pc:sldMkLst>
          <pc:docMk/>
          <pc:sldMk cId="19030289" sldId="319"/>
        </pc:sldMkLst>
        <pc:spChg chg="mod">
          <ac:chgData name="Militsyn, Boris (STFC,DL,AST)" userId="85a62e27-906f-47dd-b2ac-e1370476bbb4" providerId="ADAL" clId="{A21C6459-2B30-4AD5-A3C5-83BF1A670032}" dt="2022-02-01T15:46:28.718" v="672" actId="404"/>
          <ac:spMkLst>
            <pc:docMk/>
            <pc:sldMk cId="19030289" sldId="319"/>
            <ac:spMk id="2" creationId="{00000000-0000-0000-0000-000000000000}"/>
          </ac:spMkLst>
        </pc:spChg>
      </pc:sldChg>
      <pc:sldChg chg="modSp mod">
        <pc:chgData name="Militsyn, Boris (STFC,DL,AST)" userId="85a62e27-906f-47dd-b2ac-e1370476bbb4" providerId="ADAL" clId="{A21C6459-2B30-4AD5-A3C5-83BF1A670032}" dt="2022-02-01T15:46:21.701" v="670" actId="404"/>
        <pc:sldMkLst>
          <pc:docMk/>
          <pc:sldMk cId="3136033809" sldId="320"/>
        </pc:sldMkLst>
        <pc:spChg chg="mod">
          <ac:chgData name="Militsyn, Boris (STFC,DL,AST)" userId="85a62e27-906f-47dd-b2ac-e1370476bbb4" providerId="ADAL" clId="{A21C6459-2B30-4AD5-A3C5-83BF1A670032}" dt="2022-02-01T15:46:21.701" v="670" actId="404"/>
          <ac:spMkLst>
            <pc:docMk/>
            <pc:sldMk cId="3136033809" sldId="320"/>
            <ac:spMk id="2" creationId="{00000000-0000-0000-0000-000000000000}"/>
          </ac:spMkLst>
        </pc:spChg>
      </pc:sldChg>
      <pc:sldChg chg="modSp mod">
        <pc:chgData name="Militsyn, Boris (STFC,DL,AST)" userId="85a62e27-906f-47dd-b2ac-e1370476bbb4" providerId="ADAL" clId="{A21C6459-2B30-4AD5-A3C5-83BF1A670032}" dt="2022-02-01T15:46:11.872" v="668" actId="404"/>
        <pc:sldMkLst>
          <pc:docMk/>
          <pc:sldMk cId="4020411256" sldId="321"/>
        </pc:sldMkLst>
        <pc:spChg chg="mod">
          <ac:chgData name="Militsyn, Boris (STFC,DL,AST)" userId="85a62e27-906f-47dd-b2ac-e1370476bbb4" providerId="ADAL" clId="{A21C6459-2B30-4AD5-A3C5-83BF1A670032}" dt="2022-02-01T15:46:11.872" v="668" actId="404"/>
          <ac:spMkLst>
            <pc:docMk/>
            <pc:sldMk cId="4020411256" sldId="321"/>
            <ac:spMk id="2" creationId="{00000000-0000-0000-0000-000000000000}"/>
          </ac:spMkLst>
        </pc:spChg>
      </pc:sldChg>
      <pc:sldChg chg="modSp mod">
        <pc:chgData name="Militsyn, Boris (STFC,DL,AST)" userId="85a62e27-906f-47dd-b2ac-e1370476bbb4" providerId="ADAL" clId="{A21C6459-2B30-4AD5-A3C5-83BF1A670032}" dt="2022-02-01T15:46:04.471" v="666" actId="404"/>
        <pc:sldMkLst>
          <pc:docMk/>
          <pc:sldMk cId="1955719600" sldId="322"/>
        </pc:sldMkLst>
        <pc:spChg chg="mod">
          <ac:chgData name="Militsyn, Boris (STFC,DL,AST)" userId="85a62e27-906f-47dd-b2ac-e1370476bbb4" providerId="ADAL" clId="{A21C6459-2B30-4AD5-A3C5-83BF1A670032}" dt="2022-02-01T15:46:04.471" v="666" actId="404"/>
          <ac:spMkLst>
            <pc:docMk/>
            <pc:sldMk cId="1955719600" sldId="322"/>
            <ac:spMk id="2" creationId="{00000000-0000-0000-0000-000000000000}"/>
          </ac:spMkLst>
        </pc:spChg>
      </pc:sldChg>
      <pc:sldChg chg="addSp modSp mod ord">
        <pc:chgData name="Militsyn, Boris (STFC,DL,AST)" userId="85a62e27-906f-47dd-b2ac-e1370476bbb4" providerId="ADAL" clId="{A21C6459-2B30-4AD5-A3C5-83BF1A670032}" dt="2022-02-01T15:45:08.149" v="652" actId="404"/>
        <pc:sldMkLst>
          <pc:docMk/>
          <pc:sldMk cId="3467676928" sldId="323"/>
        </pc:sldMkLst>
        <pc:spChg chg="mod">
          <ac:chgData name="Militsyn, Boris (STFC,DL,AST)" userId="85a62e27-906f-47dd-b2ac-e1370476bbb4" providerId="ADAL" clId="{A21C6459-2B30-4AD5-A3C5-83BF1A670032}" dt="2022-02-01T15:45:08.149" v="652" actId="404"/>
          <ac:spMkLst>
            <pc:docMk/>
            <pc:sldMk cId="3467676928" sldId="323"/>
            <ac:spMk id="2" creationId="{00000000-0000-0000-0000-000000000000}"/>
          </ac:spMkLst>
        </pc:spChg>
        <pc:spChg chg="mod">
          <ac:chgData name="Militsyn, Boris (STFC,DL,AST)" userId="85a62e27-906f-47dd-b2ac-e1370476bbb4" providerId="ADAL" clId="{A21C6459-2B30-4AD5-A3C5-83BF1A670032}" dt="2022-02-01T15:44:06.617" v="648" actId="1076"/>
          <ac:spMkLst>
            <pc:docMk/>
            <pc:sldMk cId="3467676928" sldId="323"/>
            <ac:spMk id="3" creationId="{00000000-0000-0000-0000-000000000000}"/>
          </ac:spMkLst>
        </pc:spChg>
        <pc:spChg chg="mod">
          <ac:chgData name="Militsyn, Boris (STFC,DL,AST)" userId="85a62e27-906f-47dd-b2ac-e1370476bbb4" providerId="ADAL" clId="{A21C6459-2B30-4AD5-A3C5-83BF1A670032}" dt="2022-02-01T15:43:13.205" v="636" actId="164"/>
          <ac:spMkLst>
            <pc:docMk/>
            <pc:sldMk cId="3467676928" sldId="323"/>
            <ac:spMk id="16" creationId="{00000000-0000-0000-0000-000000000000}"/>
          </ac:spMkLst>
        </pc:spChg>
        <pc:spChg chg="mod">
          <ac:chgData name="Militsyn, Boris (STFC,DL,AST)" userId="85a62e27-906f-47dd-b2ac-e1370476bbb4" providerId="ADAL" clId="{A21C6459-2B30-4AD5-A3C5-83BF1A670032}" dt="2022-02-01T15:42:42.843" v="633" actId="164"/>
          <ac:spMkLst>
            <pc:docMk/>
            <pc:sldMk cId="3467676928" sldId="323"/>
            <ac:spMk id="17" creationId="{00000000-0000-0000-0000-000000000000}"/>
          </ac:spMkLst>
        </pc:spChg>
        <pc:spChg chg="mod">
          <ac:chgData name="Militsyn, Boris (STFC,DL,AST)" userId="85a62e27-906f-47dd-b2ac-e1370476bbb4" providerId="ADAL" clId="{A21C6459-2B30-4AD5-A3C5-83BF1A670032}" dt="2022-02-01T15:43:38.252" v="641" actId="1076"/>
          <ac:spMkLst>
            <pc:docMk/>
            <pc:sldMk cId="3467676928" sldId="323"/>
            <ac:spMk id="26" creationId="{00000000-0000-0000-0000-000000000000}"/>
          </ac:spMkLst>
        </pc:spChg>
        <pc:spChg chg="mod">
          <ac:chgData name="Militsyn, Boris (STFC,DL,AST)" userId="85a62e27-906f-47dd-b2ac-e1370476bbb4" providerId="ADAL" clId="{A21C6459-2B30-4AD5-A3C5-83BF1A670032}" dt="2022-02-01T15:42:42.843" v="633" actId="164"/>
          <ac:spMkLst>
            <pc:docMk/>
            <pc:sldMk cId="3467676928" sldId="323"/>
            <ac:spMk id="83" creationId="{00000000-0000-0000-0000-000000000000}"/>
          </ac:spMkLst>
        </pc:spChg>
        <pc:grpChg chg="add mod">
          <ac:chgData name="Militsyn, Boris (STFC,DL,AST)" userId="85a62e27-906f-47dd-b2ac-e1370476bbb4" providerId="ADAL" clId="{A21C6459-2B30-4AD5-A3C5-83BF1A670032}" dt="2022-02-01T15:43:13.205" v="636" actId="164"/>
          <ac:grpSpMkLst>
            <pc:docMk/>
            <pc:sldMk cId="3467676928" sldId="323"/>
            <ac:grpSpMk id="4" creationId="{C29B41F4-48B2-4FF8-900E-C078734437B3}"/>
          </ac:grpSpMkLst>
        </pc:grpChg>
        <pc:grpChg chg="add mod">
          <ac:chgData name="Militsyn, Boris (STFC,DL,AST)" userId="85a62e27-906f-47dd-b2ac-e1370476bbb4" providerId="ADAL" clId="{A21C6459-2B30-4AD5-A3C5-83BF1A670032}" dt="2022-02-01T15:43:26.516" v="638" actId="1076"/>
          <ac:grpSpMkLst>
            <pc:docMk/>
            <pc:sldMk cId="3467676928" sldId="323"/>
            <ac:grpSpMk id="6" creationId="{402FD44E-6533-43E7-AE29-B3618D0E7F15}"/>
          </ac:grpSpMkLst>
        </pc:grpChg>
        <pc:grpChg chg="mod">
          <ac:chgData name="Militsyn, Boris (STFC,DL,AST)" userId="85a62e27-906f-47dd-b2ac-e1370476bbb4" providerId="ADAL" clId="{A21C6459-2B30-4AD5-A3C5-83BF1A670032}" dt="2022-02-01T15:42:42.843" v="633" actId="164"/>
          <ac:grpSpMkLst>
            <pc:docMk/>
            <pc:sldMk cId="3467676928" sldId="323"/>
            <ac:grpSpMk id="72" creationId="{00000000-0000-0000-0000-000000000000}"/>
          </ac:grpSpMkLst>
        </pc:grpChg>
        <pc:grpChg chg="mod">
          <ac:chgData name="Militsyn, Boris (STFC,DL,AST)" userId="85a62e27-906f-47dd-b2ac-e1370476bbb4" providerId="ADAL" clId="{A21C6459-2B30-4AD5-A3C5-83BF1A670032}" dt="2022-02-01T15:42:42.843" v="633" actId="164"/>
          <ac:grpSpMkLst>
            <pc:docMk/>
            <pc:sldMk cId="3467676928" sldId="323"/>
            <ac:grpSpMk id="73" creationId="{00000000-0000-0000-0000-000000000000}"/>
          </ac:grpSpMkLst>
        </pc:grpChg>
        <pc:picChg chg="add mod">
          <ac:chgData name="Militsyn, Boris (STFC,DL,AST)" userId="85a62e27-906f-47dd-b2ac-e1370476bbb4" providerId="ADAL" clId="{A21C6459-2B30-4AD5-A3C5-83BF1A670032}" dt="2022-02-01T15:44:50.189" v="650" actId="1076"/>
          <ac:picMkLst>
            <pc:docMk/>
            <pc:sldMk cId="3467676928" sldId="323"/>
            <ac:picMk id="2050" creationId="{F0C917C4-AD8B-41F5-B1F3-E0569071316E}"/>
          </ac:picMkLst>
        </pc:picChg>
      </pc:sldChg>
      <pc:sldChg chg="modSp mod">
        <pc:chgData name="Militsyn, Boris (STFC,DL,AST)" userId="85a62e27-906f-47dd-b2ac-e1370476bbb4" providerId="ADAL" clId="{A21C6459-2B30-4AD5-A3C5-83BF1A670032}" dt="2022-02-01T15:48:30.552" v="696" actId="14100"/>
        <pc:sldMkLst>
          <pc:docMk/>
          <pc:sldMk cId="823144302" sldId="324"/>
        </pc:sldMkLst>
        <pc:spChg chg="mod">
          <ac:chgData name="Militsyn, Boris (STFC,DL,AST)" userId="85a62e27-906f-47dd-b2ac-e1370476bbb4" providerId="ADAL" clId="{A21C6459-2B30-4AD5-A3C5-83BF1A670032}" dt="2022-02-01T15:45:57.144" v="664" actId="404"/>
          <ac:spMkLst>
            <pc:docMk/>
            <pc:sldMk cId="823144302" sldId="324"/>
            <ac:spMk id="2" creationId="{00000000-0000-0000-0000-000000000000}"/>
          </ac:spMkLst>
        </pc:spChg>
        <pc:spChg chg="mod">
          <ac:chgData name="Militsyn, Boris (STFC,DL,AST)" userId="85a62e27-906f-47dd-b2ac-e1370476bbb4" providerId="ADAL" clId="{A21C6459-2B30-4AD5-A3C5-83BF1A670032}" dt="2022-02-01T15:48:30.552" v="696" actId="14100"/>
          <ac:spMkLst>
            <pc:docMk/>
            <pc:sldMk cId="823144302" sldId="324"/>
            <ac:spMk id="3" creationId="{00000000-0000-0000-0000-000000000000}"/>
          </ac:spMkLst>
        </pc:spChg>
      </pc:sldChg>
      <pc:sldChg chg="modSp mod">
        <pc:chgData name="Militsyn, Boris (STFC,DL,AST)" userId="85a62e27-906f-47dd-b2ac-e1370476bbb4" providerId="ADAL" clId="{A21C6459-2B30-4AD5-A3C5-83BF1A670032}" dt="2022-02-01T15:45:44.495" v="662" actId="404"/>
        <pc:sldMkLst>
          <pc:docMk/>
          <pc:sldMk cId="3335075245" sldId="325"/>
        </pc:sldMkLst>
        <pc:spChg chg="mod">
          <ac:chgData name="Militsyn, Boris (STFC,DL,AST)" userId="85a62e27-906f-47dd-b2ac-e1370476bbb4" providerId="ADAL" clId="{A21C6459-2B30-4AD5-A3C5-83BF1A670032}" dt="2022-02-01T15:45:44.495" v="662" actId="404"/>
          <ac:spMkLst>
            <pc:docMk/>
            <pc:sldMk cId="3335075245" sldId="325"/>
            <ac:spMk id="14" creationId="{00000000-0000-0000-0000-000000000000}"/>
          </ac:spMkLst>
        </pc:spChg>
        <pc:spChg chg="mod">
          <ac:chgData name="Militsyn, Boris (STFC,DL,AST)" userId="85a62e27-906f-47dd-b2ac-e1370476bbb4" providerId="ADAL" clId="{A21C6459-2B30-4AD5-A3C5-83BF1A670032}" dt="2022-02-01T10:09:38.513" v="15" actId="20577"/>
          <ac:spMkLst>
            <pc:docMk/>
            <pc:sldMk cId="3335075245" sldId="325"/>
            <ac:spMk id="17" creationId="{00000000-0000-0000-0000-000000000000}"/>
          </ac:spMkLst>
        </pc:spChg>
      </pc:sldChg>
      <pc:sldChg chg="addSp delSp modSp mod ord">
        <pc:chgData name="Militsyn, Boris (STFC,DL,AST)" userId="85a62e27-906f-47dd-b2ac-e1370476bbb4" providerId="ADAL" clId="{A21C6459-2B30-4AD5-A3C5-83BF1A670032}" dt="2022-02-01T11:55:24.082" v="409" actId="20577"/>
        <pc:sldMkLst>
          <pc:docMk/>
          <pc:sldMk cId="2771629458" sldId="326"/>
        </pc:sldMkLst>
        <pc:spChg chg="del">
          <ac:chgData name="Militsyn, Boris (STFC,DL,AST)" userId="85a62e27-906f-47dd-b2ac-e1370476bbb4" providerId="ADAL" clId="{A21C6459-2B30-4AD5-A3C5-83BF1A670032}" dt="2022-02-01T11:44:45.503" v="380" actId="478"/>
          <ac:spMkLst>
            <pc:docMk/>
            <pc:sldMk cId="2771629458" sldId="326"/>
            <ac:spMk id="7" creationId="{00000000-0000-0000-0000-000000000000}"/>
          </ac:spMkLst>
        </pc:spChg>
        <pc:spChg chg="mod">
          <ac:chgData name="Militsyn, Boris (STFC,DL,AST)" userId="85a62e27-906f-47dd-b2ac-e1370476bbb4" providerId="ADAL" clId="{A21C6459-2B30-4AD5-A3C5-83BF1A670032}" dt="2022-02-01T11:55:24.082" v="409" actId="20577"/>
          <ac:spMkLst>
            <pc:docMk/>
            <pc:sldMk cId="2771629458" sldId="326"/>
            <ac:spMk id="8" creationId="{00000000-0000-0000-0000-000000000000}"/>
          </ac:spMkLst>
        </pc:spChg>
        <pc:spChg chg="add mod">
          <ac:chgData name="Militsyn, Boris (STFC,DL,AST)" userId="85a62e27-906f-47dd-b2ac-e1370476bbb4" providerId="ADAL" clId="{A21C6459-2B30-4AD5-A3C5-83BF1A670032}" dt="2022-02-01T11:54:33.008" v="396" actId="1076"/>
          <ac:spMkLst>
            <pc:docMk/>
            <pc:sldMk cId="2771629458" sldId="326"/>
            <ac:spMk id="9" creationId="{C5116449-90B4-470E-9752-C7E604973F56}"/>
          </ac:spMkLst>
        </pc:spChg>
        <pc:picChg chg="add mod">
          <ac:chgData name="Militsyn, Boris (STFC,DL,AST)" userId="85a62e27-906f-47dd-b2ac-e1370476bbb4" providerId="ADAL" clId="{A21C6459-2B30-4AD5-A3C5-83BF1A670032}" dt="2022-02-01T11:47:10.329" v="389" actId="1076"/>
          <ac:picMkLst>
            <pc:docMk/>
            <pc:sldMk cId="2771629458" sldId="326"/>
            <ac:picMk id="6" creationId="{230F9377-9DEF-4B11-8ECB-A1E86A5417D9}"/>
          </ac:picMkLst>
        </pc:picChg>
        <pc:picChg chg="mod">
          <ac:chgData name="Militsyn, Boris (STFC,DL,AST)" userId="85a62e27-906f-47dd-b2ac-e1370476bbb4" providerId="ADAL" clId="{A21C6459-2B30-4AD5-A3C5-83BF1A670032}" dt="2022-02-01T11:45:05.157" v="383" actId="1076"/>
          <ac:picMkLst>
            <pc:docMk/>
            <pc:sldMk cId="2771629458" sldId="326"/>
            <ac:picMk id="1026" creationId="{00000000-0000-0000-0000-000000000000}"/>
          </ac:picMkLst>
        </pc:picChg>
      </pc:sldChg>
      <pc:sldChg chg="modSp mod ord">
        <pc:chgData name="Militsyn, Boris (STFC,DL,AST)" userId="85a62e27-906f-47dd-b2ac-e1370476bbb4" providerId="ADAL" clId="{A21C6459-2B30-4AD5-A3C5-83BF1A670032}" dt="2022-02-01T15:17:34.643" v="607"/>
        <pc:sldMkLst>
          <pc:docMk/>
          <pc:sldMk cId="77887470" sldId="327"/>
        </pc:sldMkLst>
        <pc:spChg chg="mod">
          <ac:chgData name="Militsyn, Boris (STFC,DL,AST)" userId="85a62e27-906f-47dd-b2ac-e1370476bbb4" providerId="ADAL" clId="{A21C6459-2B30-4AD5-A3C5-83BF1A670032}" dt="2022-02-01T15:05:22.326" v="552" actId="255"/>
          <ac:spMkLst>
            <pc:docMk/>
            <pc:sldMk cId="77887470" sldId="327"/>
            <ac:spMk id="6" creationId="{00000000-0000-0000-0000-000000000000}"/>
          </ac:spMkLst>
        </pc:spChg>
      </pc:sldChg>
      <pc:sldChg chg="modSp mod">
        <pc:chgData name="Militsyn, Boris (STFC,DL,AST)" userId="85a62e27-906f-47dd-b2ac-e1370476bbb4" providerId="ADAL" clId="{A21C6459-2B30-4AD5-A3C5-83BF1A670032}" dt="2022-02-01T15:45:16.057" v="654" actId="404"/>
        <pc:sldMkLst>
          <pc:docMk/>
          <pc:sldMk cId="4070285037" sldId="328"/>
        </pc:sldMkLst>
        <pc:spChg chg="mod">
          <ac:chgData name="Militsyn, Boris (STFC,DL,AST)" userId="85a62e27-906f-47dd-b2ac-e1370476bbb4" providerId="ADAL" clId="{A21C6459-2B30-4AD5-A3C5-83BF1A670032}" dt="2022-02-01T15:45:16.057" v="654" actId="404"/>
          <ac:spMkLst>
            <pc:docMk/>
            <pc:sldMk cId="4070285037" sldId="328"/>
            <ac:spMk id="2" creationId="{00000000-0000-0000-0000-000000000000}"/>
          </ac:spMkLst>
        </pc:spChg>
      </pc:sldChg>
      <pc:sldChg chg="addSp delSp modSp new mod">
        <pc:chgData name="Militsyn, Boris (STFC,DL,AST)" userId="85a62e27-906f-47dd-b2ac-e1370476bbb4" providerId="ADAL" clId="{A21C6459-2B30-4AD5-A3C5-83BF1A670032}" dt="2022-02-01T15:45:25.749" v="656" actId="404"/>
        <pc:sldMkLst>
          <pc:docMk/>
          <pc:sldMk cId="2136704218" sldId="329"/>
        </pc:sldMkLst>
        <pc:spChg chg="mod">
          <ac:chgData name="Militsyn, Boris (STFC,DL,AST)" userId="85a62e27-906f-47dd-b2ac-e1370476bbb4" providerId="ADAL" clId="{A21C6459-2B30-4AD5-A3C5-83BF1A670032}" dt="2022-02-01T15:45:25.749" v="656" actId="404"/>
          <ac:spMkLst>
            <pc:docMk/>
            <pc:sldMk cId="2136704218" sldId="329"/>
            <ac:spMk id="2" creationId="{BCF6C8A7-7F7A-4972-8935-E66628CF4532}"/>
          </ac:spMkLst>
        </pc:spChg>
        <pc:spChg chg="del">
          <ac:chgData name="Militsyn, Boris (STFC,DL,AST)" userId="85a62e27-906f-47dd-b2ac-e1370476bbb4" providerId="ADAL" clId="{A21C6459-2B30-4AD5-A3C5-83BF1A670032}" dt="2022-02-01T15:11:40.407" v="553"/>
          <ac:spMkLst>
            <pc:docMk/>
            <pc:sldMk cId="2136704218" sldId="329"/>
            <ac:spMk id="3" creationId="{23F6955E-2413-4AAB-8909-1F7AB69E7810}"/>
          </ac:spMkLst>
        </pc:spChg>
        <pc:spChg chg="add del mod">
          <ac:chgData name="Militsyn, Boris (STFC,DL,AST)" userId="85a62e27-906f-47dd-b2ac-e1370476bbb4" providerId="ADAL" clId="{A21C6459-2B30-4AD5-A3C5-83BF1A670032}" dt="2022-02-01T15:15:01.001" v="579" actId="478"/>
          <ac:spMkLst>
            <pc:docMk/>
            <pc:sldMk cId="2136704218" sldId="329"/>
            <ac:spMk id="8" creationId="{D7F3F083-2A4C-42B5-94D4-3D4EE768481B}"/>
          </ac:spMkLst>
        </pc:spChg>
        <pc:spChg chg="add del">
          <ac:chgData name="Militsyn, Boris (STFC,DL,AST)" userId="85a62e27-906f-47dd-b2ac-e1370476bbb4" providerId="ADAL" clId="{A21C6459-2B30-4AD5-A3C5-83BF1A670032}" dt="2022-02-01T15:14:34.297" v="575" actId="478"/>
          <ac:spMkLst>
            <pc:docMk/>
            <pc:sldMk cId="2136704218" sldId="329"/>
            <ac:spMk id="10" creationId="{9B824F8C-4324-479D-A504-13A7DC697A17}"/>
          </ac:spMkLst>
        </pc:spChg>
        <pc:spChg chg="add mod">
          <ac:chgData name="Militsyn, Boris (STFC,DL,AST)" userId="85a62e27-906f-47dd-b2ac-e1370476bbb4" providerId="ADAL" clId="{A21C6459-2B30-4AD5-A3C5-83BF1A670032}" dt="2022-02-01T15:18:06.238" v="617" actId="20577"/>
          <ac:spMkLst>
            <pc:docMk/>
            <pc:sldMk cId="2136704218" sldId="329"/>
            <ac:spMk id="12" creationId="{AB5367E2-35CD-45B1-9EC9-DF0000DCA038}"/>
          </ac:spMkLst>
        </pc:spChg>
        <pc:graphicFrameChg chg="add mod">
          <ac:chgData name="Militsyn, Boris (STFC,DL,AST)" userId="85a62e27-906f-47dd-b2ac-e1370476bbb4" providerId="ADAL" clId="{A21C6459-2B30-4AD5-A3C5-83BF1A670032}" dt="2022-02-01T15:35:59.342" v="618"/>
          <ac:graphicFrameMkLst>
            <pc:docMk/>
            <pc:sldMk cId="2136704218" sldId="329"/>
            <ac:graphicFrameMk id="11" creationId="{17845C57-F452-42E8-8FBD-AC1A91611850}"/>
          </ac:graphicFrameMkLst>
        </pc:graphicFrameChg>
        <pc:picChg chg="add mod">
          <ac:chgData name="Militsyn, Boris (STFC,DL,AST)" userId="85a62e27-906f-47dd-b2ac-e1370476bbb4" providerId="ADAL" clId="{A21C6459-2B30-4AD5-A3C5-83BF1A670032}" dt="2022-02-01T15:17:08.111" v="605" actId="1038"/>
          <ac:picMkLst>
            <pc:docMk/>
            <pc:sldMk cId="2136704218" sldId="329"/>
            <ac:picMk id="1026" creationId="{65F09807-ED6D-4E4C-81CC-018727C21A41}"/>
          </ac:picMkLst>
        </pc:picChg>
      </pc:sldChg>
      <pc:sldChg chg="addSp delSp modSp new mod">
        <pc:chgData name="Militsyn, Boris (STFC,DL,AST)" userId="85a62e27-906f-47dd-b2ac-e1370476bbb4" providerId="ADAL" clId="{A21C6459-2B30-4AD5-A3C5-83BF1A670032}" dt="2022-02-01T12:16:33.223" v="516" actId="1076"/>
        <pc:sldMkLst>
          <pc:docMk/>
          <pc:sldMk cId="2848513978" sldId="330"/>
        </pc:sldMkLst>
        <pc:spChg chg="mod">
          <ac:chgData name="Militsyn, Boris (STFC,DL,AST)" userId="85a62e27-906f-47dd-b2ac-e1370476bbb4" providerId="ADAL" clId="{A21C6459-2B30-4AD5-A3C5-83BF1A670032}" dt="2022-02-01T11:59:07.942" v="412" actId="404"/>
          <ac:spMkLst>
            <pc:docMk/>
            <pc:sldMk cId="2848513978" sldId="330"/>
            <ac:spMk id="2" creationId="{FA36EA43-5E16-4F0C-87B2-3F31CBD7AC75}"/>
          </ac:spMkLst>
        </pc:spChg>
        <pc:spChg chg="del">
          <ac:chgData name="Militsyn, Boris (STFC,DL,AST)" userId="85a62e27-906f-47dd-b2ac-e1370476bbb4" providerId="ADAL" clId="{A21C6459-2B30-4AD5-A3C5-83BF1A670032}" dt="2022-02-01T12:03:29.804" v="416" actId="478"/>
          <ac:spMkLst>
            <pc:docMk/>
            <pc:sldMk cId="2848513978" sldId="330"/>
            <ac:spMk id="3" creationId="{490CD1A3-CBD3-4FBD-8CF1-4B0E10071D46}"/>
          </ac:spMkLst>
        </pc:spChg>
        <pc:spChg chg="add mod">
          <ac:chgData name="Militsyn, Boris (STFC,DL,AST)" userId="85a62e27-906f-47dd-b2ac-e1370476bbb4" providerId="ADAL" clId="{A21C6459-2B30-4AD5-A3C5-83BF1A670032}" dt="2022-02-01T12:11:53.754" v="481" actId="1076"/>
          <ac:spMkLst>
            <pc:docMk/>
            <pc:sldMk cId="2848513978" sldId="330"/>
            <ac:spMk id="10" creationId="{FAFE8261-DF35-400B-9460-8E32863143C8}"/>
          </ac:spMkLst>
        </pc:spChg>
        <pc:picChg chg="add mod">
          <ac:chgData name="Militsyn, Boris (STFC,DL,AST)" userId="85a62e27-906f-47dd-b2ac-e1370476bbb4" providerId="ADAL" clId="{A21C6459-2B30-4AD5-A3C5-83BF1A670032}" dt="2022-02-01T12:05:34.519" v="442" actId="14100"/>
          <ac:picMkLst>
            <pc:docMk/>
            <pc:sldMk cId="2848513978" sldId="330"/>
            <ac:picMk id="6" creationId="{7D723CF4-5343-4E73-9BD5-2DE9FD20B45C}"/>
          </ac:picMkLst>
        </pc:picChg>
        <pc:picChg chg="add mod">
          <ac:chgData name="Militsyn, Boris (STFC,DL,AST)" userId="85a62e27-906f-47dd-b2ac-e1370476bbb4" providerId="ADAL" clId="{A21C6459-2B30-4AD5-A3C5-83BF1A670032}" dt="2022-02-01T12:14:20.089" v="497" actId="1076"/>
          <ac:picMkLst>
            <pc:docMk/>
            <pc:sldMk cId="2848513978" sldId="330"/>
            <ac:picMk id="7" creationId="{ED7F0C02-438F-4FF2-8F71-243EE6AAB557}"/>
          </ac:picMkLst>
        </pc:picChg>
        <pc:picChg chg="add del mod">
          <ac:chgData name="Militsyn, Boris (STFC,DL,AST)" userId="85a62e27-906f-47dd-b2ac-e1370476bbb4" providerId="ADAL" clId="{A21C6459-2B30-4AD5-A3C5-83BF1A670032}" dt="2022-02-01T12:13:33.936" v="485" actId="478"/>
          <ac:picMkLst>
            <pc:docMk/>
            <pc:sldMk cId="2848513978" sldId="330"/>
            <ac:picMk id="8" creationId="{CDACF770-AA71-4E2B-8BCD-A9A4F42F0BB9}"/>
          </ac:picMkLst>
        </pc:picChg>
        <pc:picChg chg="add mod">
          <ac:chgData name="Militsyn, Boris (STFC,DL,AST)" userId="85a62e27-906f-47dd-b2ac-e1370476bbb4" providerId="ADAL" clId="{A21C6459-2B30-4AD5-A3C5-83BF1A670032}" dt="2022-02-01T12:16:33.223" v="516" actId="1076"/>
          <ac:picMkLst>
            <pc:docMk/>
            <pc:sldMk cId="2848513978" sldId="330"/>
            <ac:picMk id="9" creationId="{2758D13C-8310-465F-9DFF-CAC1C23488F6}"/>
          </ac:picMkLst>
        </pc:picChg>
        <pc:picChg chg="add del mod modCrop">
          <ac:chgData name="Militsyn, Boris (STFC,DL,AST)" userId="85a62e27-906f-47dd-b2ac-e1370476bbb4" providerId="ADAL" clId="{A21C6459-2B30-4AD5-A3C5-83BF1A670032}" dt="2022-02-01T12:14:38.593" v="499" actId="478"/>
          <ac:picMkLst>
            <pc:docMk/>
            <pc:sldMk cId="2848513978" sldId="330"/>
            <ac:picMk id="12" creationId="{D2A59322-E10E-466B-BF5C-07E146FDABFF}"/>
          </ac:picMkLst>
        </pc:picChg>
        <pc:picChg chg="add mod modCrop">
          <ac:chgData name="Militsyn, Boris (STFC,DL,AST)" userId="85a62e27-906f-47dd-b2ac-e1370476bbb4" providerId="ADAL" clId="{A21C6459-2B30-4AD5-A3C5-83BF1A670032}" dt="2022-02-01T12:15:24.513" v="509" actId="1076"/>
          <ac:picMkLst>
            <pc:docMk/>
            <pc:sldMk cId="2848513978" sldId="330"/>
            <ac:picMk id="14" creationId="{4C407334-6A4D-45C4-A269-F0B99DB93A7E}"/>
          </ac:picMkLst>
        </pc:picChg>
      </pc:sldChg>
      <pc:sldChg chg="modSp new del mod">
        <pc:chgData name="Militsyn, Boris (STFC,DL,AST)" userId="85a62e27-906f-47dd-b2ac-e1370476bbb4" providerId="ADAL" clId="{A21C6459-2B30-4AD5-A3C5-83BF1A670032}" dt="2022-02-01T11:55:56.888" v="410" actId="47"/>
        <pc:sldMkLst>
          <pc:docMk/>
          <pc:sldMk cId="3285119825" sldId="331"/>
        </pc:sldMkLst>
        <pc:spChg chg="mod">
          <ac:chgData name="Militsyn, Boris (STFC,DL,AST)" userId="85a62e27-906f-47dd-b2ac-e1370476bbb4" providerId="ADAL" clId="{A21C6459-2B30-4AD5-A3C5-83BF1A670032}" dt="2022-02-01T10:10:56.632" v="97" actId="20577"/>
          <ac:spMkLst>
            <pc:docMk/>
            <pc:sldMk cId="3285119825" sldId="331"/>
            <ac:spMk id="2" creationId="{D51F848F-5FB2-4FFA-92F7-1174B999AEA1}"/>
          </ac:spMkLst>
        </pc:spChg>
      </pc:sldChg>
      <pc:sldMasterChg chg="modSldLayout">
        <pc:chgData name="Militsyn, Boris (STFC,DL,AST)" userId="85a62e27-906f-47dd-b2ac-e1370476bbb4" providerId="ADAL" clId="{A21C6459-2B30-4AD5-A3C5-83BF1A670032}" dt="2022-02-01T11:08:18.638" v="250" actId="1076"/>
        <pc:sldMasterMkLst>
          <pc:docMk/>
          <pc:sldMasterMk cId="0" sldId="2147483650"/>
        </pc:sldMasterMkLst>
        <pc:sldLayoutChg chg="modSp mod">
          <pc:chgData name="Militsyn, Boris (STFC,DL,AST)" userId="85a62e27-906f-47dd-b2ac-e1370476bbb4" providerId="ADAL" clId="{A21C6459-2B30-4AD5-A3C5-83BF1A670032}" dt="2022-02-01T10:05:05.885" v="0" actId="14100"/>
          <pc:sldLayoutMkLst>
            <pc:docMk/>
            <pc:sldMasterMk cId="0" sldId="2147483650"/>
            <pc:sldLayoutMk cId="0" sldId="2147483663"/>
          </pc:sldLayoutMkLst>
          <pc:spChg chg="mod">
            <ac:chgData name="Militsyn, Boris (STFC,DL,AST)" userId="85a62e27-906f-47dd-b2ac-e1370476bbb4" providerId="ADAL" clId="{A21C6459-2B30-4AD5-A3C5-83BF1A670032}" dt="2022-02-01T10:05:05.885" v="0" actId="14100"/>
            <ac:spMkLst>
              <pc:docMk/>
              <pc:sldMasterMk cId="0" sldId="2147483650"/>
              <pc:sldLayoutMk cId="0" sldId="2147483663"/>
              <ac:spMk id="4" creationId="{00000000-0000-0000-0000-000000000000}"/>
            </ac:spMkLst>
          </pc:spChg>
        </pc:sldLayoutChg>
        <pc:sldLayoutChg chg="modSp mod">
          <pc:chgData name="Militsyn, Boris (STFC,DL,AST)" userId="85a62e27-906f-47dd-b2ac-e1370476bbb4" providerId="ADAL" clId="{A21C6459-2B30-4AD5-A3C5-83BF1A670032}" dt="2022-02-01T11:08:18.638" v="250" actId="1076"/>
          <pc:sldLayoutMkLst>
            <pc:docMk/>
            <pc:sldMasterMk cId="0" sldId="2147483650"/>
            <pc:sldLayoutMk cId="0" sldId="2147483665"/>
          </pc:sldLayoutMkLst>
          <pc:spChg chg="mod">
            <ac:chgData name="Militsyn, Boris (STFC,DL,AST)" userId="85a62e27-906f-47dd-b2ac-e1370476bbb4" providerId="ADAL" clId="{A21C6459-2B30-4AD5-A3C5-83BF1A670032}" dt="2022-02-01T11:08:18.638" v="250" actId="1076"/>
            <ac:spMkLst>
              <pc:docMk/>
              <pc:sldMasterMk cId="0" sldId="2147483650"/>
              <pc:sldLayoutMk cId="0" sldId="2147483665"/>
              <ac:spMk id="5"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CST_guns\RTTgun7\Exported_results\gateveoltage_vs_curr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Beam current </a:t>
            </a:r>
            <a:r>
              <a:rPr lang="en-GB" sz="1200" baseline="0" dirty="0"/>
              <a:t>as a function of gate voltage</a:t>
            </a:r>
            <a:endParaRPr lang="en-GB" sz="1200" dirty="0"/>
          </a:p>
        </c:rich>
      </c:tx>
      <c:layout>
        <c:manualLayout>
          <c:xMode val="edge"/>
          <c:yMode val="edge"/>
          <c:x val="0.15488628658118447"/>
          <c:y val="5.1066074675489171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5949256342957"/>
          <c:y val="0.16245370370370371"/>
          <c:w val="0.81862729658792655"/>
          <c:h val="0.62271617089530473"/>
        </c:manualLayout>
      </c:layout>
      <c:scatterChart>
        <c:scatterStyle val="lineMarker"/>
        <c:varyColors val="0"/>
        <c:ser>
          <c:idx val="0"/>
          <c:order val="0"/>
          <c:tx>
            <c:strRef>
              <c:f>Sheet1!$D$1</c:f>
              <c:strCache>
                <c:ptCount val="1"/>
                <c:pt idx="0">
                  <c:v>Current (mA)</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Sheet1!$C$5:$C$33</c:f>
              <c:numCache>
                <c:formatCode>General</c:formatCode>
                <c:ptCount val="29"/>
                <c:pt idx="0">
                  <c:v>21.8</c:v>
                </c:pt>
                <c:pt idx="1">
                  <c:v>21.9</c:v>
                </c:pt>
                <c:pt idx="2">
                  <c:v>22</c:v>
                </c:pt>
                <c:pt idx="3">
                  <c:v>22.1</c:v>
                </c:pt>
                <c:pt idx="4">
                  <c:v>22.2</c:v>
                </c:pt>
                <c:pt idx="5">
                  <c:v>22.3</c:v>
                </c:pt>
                <c:pt idx="6">
                  <c:v>22.4</c:v>
                </c:pt>
                <c:pt idx="7">
                  <c:v>22.5</c:v>
                </c:pt>
                <c:pt idx="8">
                  <c:v>22.6</c:v>
                </c:pt>
                <c:pt idx="9">
                  <c:v>22.7</c:v>
                </c:pt>
                <c:pt idx="10">
                  <c:v>22.8</c:v>
                </c:pt>
                <c:pt idx="11">
                  <c:v>22.9</c:v>
                </c:pt>
                <c:pt idx="12">
                  <c:v>23</c:v>
                </c:pt>
                <c:pt idx="13">
                  <c:v>23.1</c:v>
                </c:pt>
                <c:pt idx="14">
                  <c:v>23.2</c:v>
                </c:pt>
                <c:pt idx="15">
                  <c:v>23.3</c:v>
                </c:pt>
                <c:pt idx="16">
                  <c:v>23.4</c:v>
                </c:pt>
                <c:pt idx="17">
                  <c:v>23.5</c:v>
                </c:pt>
                <c:pt idx="18">
                  <c:v>23.6</c:v>
                </c:pt>
                <c:pt idx="19">
                  <c:v>23.7</c:v>
                </c:pt>
                <c:pt idx="20">
                  <c:v>23.8</c:v>
                </c:pt>
                <c:pt idx="21">
                  <c:v>23.9</c:v>
                </c:pt>
                <c:pt idx="22">
                  <c:v>24</c:v>
                </c:pt>
                <c:pt idx="23">
                  <c:v>24.1</c:v>
                </c:pt>
                <c:pt idx="24">
                  <c:v>24.2</c:v>
                </c:pt>
                <c:pt idx="25">
                  <c:v>24.3</c:v>
                </c:pt>
                <c:pt idx="26">
                  <c:v>24.4</c:v>
                </c:pt>
              </c:numCache>
            </c:numRef>
          </c:xVal>
          <c:yVal>
            <c:numRef>
              <c:f>Sheet1!$D$5:$D$33</c:f>
              <c:numCache>
                <c:formatCode>General</c:formatCode>
                <c:ptCount val="29"/>
                <c:pt idx="0">
                  <c:v>212.22252</c:v>
                </c:pt>
                <c:pt idx="1">
                  <c:v>204.5403</c:v>
                </c:pt>
                <c:pt idx="2">
                  <c:v>193.65421000000001</c:v>
                </c:pt>
                <c:pt idx="3">
                  <c:v>186.11559</c:v>
                </c:pt>
                <c:pt idx="4">
                  <c:v>177.03319999999999</c:v>
                </c:pt>
                <c:pt idx="5">
                  <c:v>168.20479999999998</c:v>
                </c:pt>
                <c:pt idx="6">
                  <c:v>160.08844999999999</c:v>
                </c:pt>
                <c:pt idx="7">
                  <c:v>151.60984999999999</c:v>
                </c:pt>
                <c:pt idx="8">
                  <c:v>143.15915000000001</c:v>
                </c:pt>
                <c:pt idx="9">
                  <c:v>134.92797000000002</c:v>
                </c:pt>
                <c:pt idx="10">
                  <c:v>125.37105000000001</c:v>
                </c:pt>
                <c:pt idx="11">
                  <c:v>117.75215</c:v>
                </c:pt>
                <c:pt idx="12">
                  <c:v>110.09696</c:v>
                </c:pt>
                <c:pt idx="13">
                  <c:v>102.68993999999999</c:v>
                </c:pt>
                <c:pt idx="14">
                  <c:v>95.056511</c:v>
                </c:pt>
                <c:pt idx="15">
                  <c:v>87.936051000000006</c:v>
                </c:pt>
                <c:pt idx="16">
                  <c:v>81.367083000000008</c:v>
                </c:pt>
                <c:pt idx="17">
                  <c:v>74.601746999999989</c:v>
                </c:pt>
                <c:pt idx="18">
                  <c:v>67.982912000000013</c:v>
                </c:pt>
                <c:pt idx="19">
                  <c:v>61.601151000000002</c:v>
                </c:pt>
                <c:pt idx="20">
                  <c:v>55.475826999999995</c:v>
                </c:pt>
                <c:pt idx="21">
                  <c:v>49.555897999999999</c:v>
                </c:pt>
                <c:pt idx="22">
                  <c:v>43.597911000000003</c:v>
                </c:pt>
                <c:pt idx="23">
                  <c:v>38.164597000000001</c:v>
                </c:pt>
                <c:pt idx="24">
                  <c:v>33.089232000000003</c:v>
                </c:pt>
                <c:pt idx="25">
                  <c:v>29.225282</c:v>
                </c:pt>
                <c:pt idx="26">
                  <c:v>24.587622</c:v>
                </c:pt>
              </c:numCache>
            </c:numRef>
          </c:yVal>
          <c:smooth val="0"/>
          <c:extLst>
            <c:ext xmlns:c16="http://schemas.microsoft.com/office/drawing/2014/chart" uri="{C3380CC4-5D6E-409C-BE32-E72D297353CC}">
              <c16:uniqueId val="{00000000-7921-4A43-A0A7-128633820818}"/>
            </c:ext>
          </c:extLst>
        </c:ser>
        <c:dLbls>
          <c:showLegendKey val="0"/>
          <c:showVal val="0"/>
          <c:showCatName val="0"/>
          <c:showSerName val="0"/>
          <c:showPercent val="0"/>
          <c:showBubbleSize val="0"/>
        </c:dLbls>
        <c:axId val="557812031"/>
        <c:axId val="557812447"/>
      </c:scatterChart>
      <c:valAx>
        <c:axId val="5578120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Gate Voltage (-kV)</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812447"/>
        <c:crosses val="autoZero"/>
        <c:crossBetween val="midCat"/>
      </c:valAx>
      <c:valAx>
        <c:axId val="557812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Current (mA)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81203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521CA85-A013-4050-AA8B-65851E558B6D}" type="slidenum">
              <a:rPr lang="en-GB"/>
              <a:pPr>
                <a:defRPr/>
              </a:pPr>
              <a:t>‹#›</a:t>
            </a:fld>
            <a:endParaRPr lang="en-GB"/>
          </a:p>
        </p:txBody>
      </p:sp>
    </p:spTree>
    <p:extLst>
      <p:ext uri="{BB962C8B-B14F-4D97-AF65-F5344CB8AC3E}">
        <p14:creationId xmlns:p14="http://schemas.microsoft.com/office/powerpoint/2010/main" val="297684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0C8E752D-46C9-4D04-A957-52C6FEC9033B}" type="slidenum">
              <a:rPr lang="en-US"/>
              <a:pPr>
                <a:defRPr/>
              </a:pPr>
              <a:t>‹#›</a:t>
            </a:fld>
            <a:endParaRPr lang="en-US"/>
          </a:p>
        </p:txBody>
      </p:sp>
    </p:spTree>
    <p:extLst>
      <p:ext uri="{BB962C8B-B14F-4D97-AF65-F5344CB8AC3E}">
        <p14:creationId xmlns:p14="http://schemas.microsoft.com/office/powerpoint/2010/main" val="3514953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add overall slide about electron source applicability</a:t>
            </a:r>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1</a:t>
            </a:fld>
            <a:endParaRPr lang="en-US"/>
          </a:p>
        </p:txBody>
      </p:sp>
    </p:spTree>
    <p:extLst>
      <p:ext uri="{BB962C8B-B14F-4D97-AF65-F5344CB8AC3E}">
        <p14:creationId xmlns:p14="http://schemas.microsoft.com/office/powerpoint/2010/main" val="1634125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12</a:t>
            </a:fld>
            <a:endParaRPr lang="en-US"/>
          </a:p>
        </p:txBody>
      </p:sp>
    </p:spTree>
    <p:extLst>
      <p:ext uri="{BB962C8B-B14F-4D97-AF65-F5344CB8AC3E}">
        <p14:creationId xmlns:p14="http://schemas.microsoft.com/office/powerpoint/2010/main" val="403813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14</a:t>
            </a:fld>
            <a:endParaRPr lang="en-US"/>
          </a:p>
        </p:txBody>
      </p:sp>
    </p:spTree>
    <p:extLst>
      <p:ext uri="{BB962C8B-B14F-4D97-AF65-F5344CB8AC3E}">
        <p14:creationId xmlns:p14="http://schemas.microsoft.com/office/powerpoint/2010/main" val="179746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Tree>
    <p:extLst>
      <p:ext uri="{BB962C8B-B14F-4D97-AF65-F5344CB8AC3E}">
        <p14:creationId xmlns:p14="http://schemas.microsoft.com/office/powerpoint/2010/main" val="486404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C8E752D-46C9-4D04-A957-52C6FEC9033B}" type="slidenum">
              <a:rPr lang="en-US" smtClean="0"/>
              <a:pPr>
                <a:defRPr/>
              </a:pPr>
              <a:t>22</a:t>
            </a:fld>
            <a:endParaRPr lang="en-US"/>
          </a:p>
        </p:txBody>
      </p:sp>
    </p:spTree>
    <p:extLst>
      <p:ext uri="{BB962C8B-B14F-4D97-AF65-F5344CB8AC3E}">
        <p14:creationId xmlns:p14="http://schemas.microsoft.com/office/powerpoint/2010/main" val="295514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C8E752D-46C9-4D04-A957-52C6FEC9033B}" type="slidenum">
              <a:rPr lang="en-US" smtClean="0"/>
              <a:pPr>
                <a:defRPr/>
              </a:pPr>
              <a:t>23</a:t>
            </a:fld>
            <a:endParaRPr lang="en-US"/>
          </a:p>
        </p:txBody>
      </p:sp>
    </p:spTree>
    <p:extLst>
      <p:ext uri="{BB962C8B-B14F-4D97-AF65-F5344CB8AC3E}">
        <p14:creationId xmlns:p14="http://schemas.microsoft.com/office/powerpoint/2010/main" val="330686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2</a:t>
            </a:fld>
            <a:endParaRPr lang="en-US"/>
          </a:p>
        </p:txBody>
      </p:sp>
    </p:spTree>
    <p:extLst>
      <p:ext uri="{BB962C8B-B14F-4D97-AF65-F5344CB8AC3E}">
        <p14:creationId xmlns:p14="http://schemas.microsoft.com/office/powerpoint/2010/main" val="420724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A small amount of thorium</a:t>
            </a:r>
            <a:r>
              <a:rPr lang="en-GB" baseline="0" dirty="0"/>
              <a:t> </a:t>
            </a:r>
            <a:r>
              <a:rPr lang="en-GB" dirty="0"/>
              <a:t>is added to the tungsten of the filament. The filament is heated white-hot, at about 2400 °C, and thorium atoms migrate to the surface of the filament and form the emissive layer.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Heating the filament in a hydrocarbon atmosphere carburizes the surface and stabilizes the emissive layer.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3</a:t>
            </a:fld>
            <a:endParaRPr lang="en-US"/>
          </a:p>
        </p:txBody>
      </p:sp>
    </p:spTree>
    <p:extLst>
      <p:ext uri="{BB962C8B-B14F-4D97-AF65-F5344CB8AC3E}">
        <p14:creationId xmlns:p14="http://schemas.microsoft.com/office/powerpoint/2010/main" val="335041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earliest material used was barium oxide; it forms a monatomic layer of barium with an extremely low work function.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More modern formulations utilize a mixture of barium oxide, strontium oxide and calcium oxide. Another standard formulation is barium oxide, calcium oxide, and aluminium oxide in a 5:3:2 ratio. Thorium oxide is used as well. </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For manufacturing convenience, the oxide-coated cathodes are usually coated with carbonates, which are then converted to oxides by heating. The activation may be achieved by microwave heating, direct electric current heating, or electron bombardment while the tube is on the exhausting machine, until the production of gases ceases.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The purity of cathode materials is crucial for tube lifetime.</a:t>
            </a:r>
            <a:r>
              <a:rPr lang="en-GB" sz="1200" baseline="30000" dirty="0"/>
              <a:t> </a:t>
            </a:r>
            <a:r>
              <a:rPr lang="en-GB" sz="1200" dirty="0"/>
              <a:t>The Ba content significantly increases on the surface layers of oxide cathodes down to several tens of nanometres in depth, after the cathode activation process.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The lifetime of oxide cathodes can be evaluated with a stretched exponential function.</a:t>
            </a:r>
            <a:r>
              <a:rPr lang="en-GB" sz="1200"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a:t>The survivability of electron emission sources is significantly improved by high doping of high‐speed activator.</a:t>
            </a:r>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4</a:t>
            </a:fld>
            <a:endParaRPr lang="en-US"/>
          </a:p>
        </p:txBody>
      </p:sp>
    </p:spTree>
    <p:extLst>
      <p:ext uri="{BB962C8B-B14F-4D97-AF65-F5344CB8AC3E}">
        <p14:creationId xmlns:p14="http://schemas.microsoft.com/office/powerpoint/2010/main" val="391279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5</a:t>
            </a:fld>
            <a:endParaRPr lang="en-US"/>
          </a:p>
        </p:txBody>
      </p:sp>
    </p:spTree>
    <p:extLst>
      <p:ext uri="{BB962C8B-B14F-4D97-AF65-F5344CB8AC3E}">
        <p14:creationId xmlns:p14="http://schemas.microsoft.com/office/powerpoint/2010/main" val="46963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The principal use of lanthanum </a:t>
            </a:r>
            <a:r>
              <a:rPr lang="en-GB" dirty="0" err="1"/>
              <a:t>hexaboride</a:t>
            </a:r>
            <a:r>
              <a:rPr lang="en-GB" dirty="0"/>
              <a:t> is in hot cathodes, either as a single crystal or as a coating deposited by physical </a:t>
            </a:r>
            <a:r>
              <a:rPr lang="en-GB" dirty="0" err="1"/>
              <a:t>vapor</a:t>
            </a:r>
            <a:r>
              <a:rPr lang="en-GB" dirty="0"/>
              <a:t> deposition.</a:t>
            </a:r>
          </a:p>
          <a:p>
            <a:pPr rtl="0"/>
            <a:endParaRPr lang="en-GB" dirty="0"/>
          </a:p>
          <a:p>
            <a:pPr rtl="0"/>
            <a:r>
              <a:rPr lang="en-GB" dirty="0" err="1"/>
              <a:t>Hexaborides</a:t>
            </a:r>
            <a:r>
              <a:rPr lang="en-GB" dirty="0"/>
              <a:t>, such as lanthanum </a:t>
            </a:r>
            <a:r>
              <a:rPr lang="en-GB" dirty="0" err="1"/>
              <a:t>hexaboride</a:t>
            </a:r>
            <a:r>
              <a:rPr lang="en-GB" dirty="0"/>
              <a:t> (LaB</a:t>
            </a:r>
            <a:r>
              <a:rPr lang="en-GB" baseline="-25000" dirty="0"/>
              <a:t>6</a:t>
            </a:r>
            <a:r>
              <a:rPr lang="en-GB" dirty="0"/>
              <a:t>) and cerium </a:t>
            </a:r>
            <a:r>
              <a:rPr lang="en-GB" dirty="0" err="1"/>
              <a:t>hexaboride</a:t>
            </a:r>
            <a:r>
              <a:rPr lang="en-GB" dirty="0"/>
              <a:t> (CeB</a:t>
            </a:r>
            <a:r>
              <a:rPr lang="en-GB" baseline="-25000" dirty="0"/>
              <a:t>6</a:t>
            </a:r>
            <a:r>
              <a:rPr lang="en-GB" dirty="0"/>
              <a:t>), have low work functions, around 2.5 eV. </a:t>
            </a:r>
          </a:p>
          <a:p>
            <a:pPr rtl="0"/>
            <a:endParaRPr lang="en-GB" dirty="0"/>
          </a:p>
          <a:p>
            <a:pPr rtl="0"/>
            <a:r>
              <a:rPr lang="en-GB" dirty="0"/>
              <a:t>Hexaboride cathodes are about ten times "brighter" than tungsten cathodes, and have 10–15 times longer lifetime. </a:t>
            </a:r>
          </a:p>
          <a:p>
            <a:pPr rtl="0"/>
            <a:endParaRPr lang="en-GB" dirty="0"/>
          </a:p>
          <a:p>
            <a:pPr rtl="0"/>
            <a:r>
              <a:rPr lang="en-GB" dirty="0"/>
              <a:t>Devices and techniques in which </a:t>
            </a:r>
            <a:r>
              <a:rPr lang="en-GB" dirty="0" err="1"/>
              <a:t>hexaboride</a:t>
            </a:r>
            <a:r>
              <a:rPr lang="en-GB" dirty="0"/>
              <a:t> cathodes are used include electron microscopes, microwave tubes, electron lithography, electron beam welding, X-ray tubes, and free electron lasers. </a:t>
            </a:r>
          </a:p>
          <a:p>
            <a:pPr rtl="0"/>
            <a:endParaRPr lang="en-GB" dirty="0"/>
          </a:p>
          <a:p>
            <a:pPr rtl="0"/>
            <a:r>
              <a:rPr lang="en-GB" dirty="0"/>
              <a:t>Lanthanum hexaboride slowly evaporates from the heated cathodes and forms deposits on the </a:t>
            </a:r>
            <a:r>
              <a:rPr lang="en-GB" dirty="0" err="1"/>
              <a:t>Wehnelt</a:t>
            </a:r>
            <a:r>
              <a:rPr lang="en-GB" dirty="0"/>
              <a:t> cylinders and apertures</a:t>
            </a:r>
            <a:r>
              <a:rPr lang="en-GB" dirty="0" smtClean="0"/>
              <a:t>.</a:t>
            </a:r>
            <a:endParaRPr lang="en-GB" dirty="0"/>
          </a:p>
          <a:p>
            <a:pPr rtl="0"/>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6</a:t>
            </a:fld>
            <a:endParaRPr lang="en-US"/>
          </a:p>
        </p:txBody>
      </p:sp>
    </p:spTree>
    <p:extLst>
      <p:ext uri="{BB962C8B-B14F-4D97-AF65-F5344CB8AC3E}">
        <p14:creationId xmlns:p14="http://schemas.microsoft.com/office/powerpoint/2010/main" val="303130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function of dispenser photocathodes strongly depends on temperature and at operational</a:t>
            </a:r>
            <a:r>
              <a:rPr lang="en-GB" baseline="0" dirty="0"/>
              <a:t> temperature rises up to 2 eV.</a:t>
            </a:r>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7</a:t>
            </a:fld>
            <a:endParaRPr lang="en-US"/>
          </a:p>
        </p:txBody>
      </p:sp>
    </p:spTree>
    <p:extLst>
      <p:ext uri="{BB962C8B-B14F-4D97-AF65-F5344CB8AC3E}">
        <p14:creationId xmlns:p14="http://schemas.microsoft.com/office/powerpoint/2010/main" val="355537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C8E752D-46C9-4D04-A957-52C6FEC9033B}" type="slidenum">
              <a:rPr lang="en-US" smtClean="0"/>
              <a:pPr>
                <a:defRPr/>
              </a:pPr>
              <a:t>8</a:t>
            </a:fld>
            <a:endParaRPr lang="en-US"/>
          </a:p>
        </p:txBody>
      </p:sp>
    </p:spTree>
    <p:extLst>
      <p:ext uri="{BB962C8B-B14F-4D97-AF65-F5344CB8AC3E}">
        <p14:creationId xmlns:p14="http://schemas.microsoft.com/office/powerpoint/2010/main" val="274515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8E752D-46C9-4D04-A957-52C6FEC9033B}" type="slidenum">
              <a:rPr lang="en-US" smtClean="0"/>
              <a:pPr>
                <a:defRPr/>
              </a:pPr>
              <a:t>11</a:t>
            </a:fld>
            <a:endParaRPr lang="en-US"/>
          </a:p>
        </p:txBody>
      </p:sp>
    </p:spTree>
    <p:extLst>
      <p:ext uri="{BB962C8B-B14F-4D97-AF65-F5344CB8AC3E}">
        <p14:creationId xmlns:p14="http://schemas.microsoft.com/office/powerpoint/2010/main" val="1222442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5004048" y="423982"/>
            <a:ext cx="3888432" cy="12329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3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2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6"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5"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67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267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5"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575" y="609600"/>
            <a:ext cx="525462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871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5263"/>
            <a:ext cx="3810000"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7"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7802" y="6165304"/>
            <a:ext cx="2684678" cy="6242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10"/>
          <p:cNvSpPr>
            <a:spLocks noGrp="1"/>
          </p:cNvSpPr>
          <p:nvPr>
            <p:ph type="ftr" sz="quarter" idx="3"/>
          </p:nvPr>
        </p:nvSpPr>
        <p:spPr>
          <a:xfrm>
            <a:off x="251520" y="6309320"/>
            <a:ext cx="38552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5" name="Slide Number Placeholder 11"/>
          <p:cNvSpPr>
            <a:spLocks noGrp="1"/>
          </p:cNvSpPr>
          <p:nvPr>
            <p:ph type="sldNum" sz="quarter" idx="4"/>
          </p:nvPr>
        </p:nvSpPr>
        <p:spPr>
          <a:xfrm>
            <a:off x="5037212" y="6309320"/>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5"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5076056" y="476672"/>
            <a:ext cx="3860734" cy="12241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389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10"/>
          <p:cNvSpPr>
            <a:spLocks noGrp="1"/>
          </p:cNvSpPr>
          <p:nvPr>
            <p:ph type="ftr" sz="quarter" idx="3"/>
          </p:nvPr>
        </p:nvSpPr>
        <p:spPr>
          <a:xfrm>
            <a:off x="685800" y="6238763"/>
            <a:ext cx="3975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B.L. Militsyn, Electron Sources and injectors 2022. Lecture III.</a:t>
            </a:r>
          </a:p>
        </p:txBody>
      </p:sp>
      <p:sp>
        <p:nvSpPr>
          <p:cNvPr id="6"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9" name="Slide Number Placeholder 11"/>
          <p:cNvSpPr>
            <a:spLocks noGrp="1"/>
          </p:cNvSpPr>
          <p:nvPr>
            <p:ph type="sldNum" sz="quarter" idx="11"/>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4"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3"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0"/>
          <p:cNvSpPr>
            <a:spLocks noGrp="1"/>
          </p:cNvSpPr>
          <p:nvPr>
            <p:ph type="ftr" sz="quarter" idx="10"/>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9" name="Slide Number Placeholder 11"/>
          <p:cNvSpPr>
            <a:spLocks noGrp="1"/>
          </p:cNvSpPr>
          <p:nvPr>
            <p:ph type="sldNum" sz="quarter" idx="11"/>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0"/>
          <p:cNvSpPr>
            <a:spLocks noGrp="1"/>
          </p:cNvSpPr>
          <p:nvPr>
            <p:ph type="ftr" sz="quarter" idx="3"/>
          </p:nvPr>
        </p:nvSpPr>
        <p:spPr>
          <a:xfrm>
            <a:off x="1676400" y="6350023"/>
            <a:ext cx="43243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B.L. Militsyn, Electron Sources and injectors 2022. Lecture III.</a:t>
            </a:r>
            <a:endParaRPr lang="en-GB" dirty="0"/>
          </a:p>
        </p:txBody>
      </p:sp>
      <p:sp>
        <p:nvSpPr>
          <p:cNvPr id="6" name="Slide Number Placeholder 11"/>
          <p:cNvSpPr>
            <a:spLocks noGrp="1"/>
          </p:cNvSpPr>
          <p:nvPr>
            <p:ph type="sldNum" sz="quarter" idx="4"/>
          </p:nvPr>
        </p:nvSpPr>
        <p:spPr>
          <a:xfrm>
            <a:off x="6172240" y="6350023"/>
            <a:ext cx="5429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C969-0129-4803-9964-CCBADD7AA89C}" type="slidenum">
              <a:rPr lang="en-GB" smtClean="0"/>
              <a:pPr/>
              <a:t>‹#›</a:t>
            </a:fld>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7193" t="40618" r="28279" b="41959"/>
          <a:stretch/>
        </p:blipFill>
        <p:spPr>
          <a:xfrm>
            <a:off x="7162029" y="6237604"/>
            <a:ext cx="1730451" cy="548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43240" y="500050"/>
            <a:ext cx="57150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214282" y="1981200"/>
            <a:ext cx="8643998" cy="4162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2" name="Picture 4" descr="Untitled-1"/>
          <p:cNvPicPr>
            <a:picLocks noChangeAspect="1" noChangeArrowheads="1"/>
          </p:cNvPicPr>
          <p:nvPr/>
        </p:nvPicPr>
        <p:blipFill>
          <a:blip r:embed="rId18" cstate="print"/>
          <a:srcRect/>
          <a:stretch>
            <a:fillRect/>
          </a:stretch>
        </p:blipFill>
        <p:spPr bwMode="auto">
          <a:xfrm>
            <a:off x="179388" y="188913"/>
            <a:ext cx="2520950" cy="1423987"/>
          </a:xfrm>
          <a:prstGeom prst="rect">
            <a:avLst/>
          </a:prstGeom>
          <a:noFill/>
          <a:ln w="9525">
            <a:noFill/>
            <a:miter lim="800000"/>
            <a:headEnd/>
            <a:tailEnd/>
          </a:ln>
        </p:spPr>
      </p:pic>
      <p:sp>
        <p:nvSpPr>
          <p:cNvPr id="11" name="Footer Placeholder 10"/>
          <p:cNvSpPr>
            <a:spLocks noGrp="1"/>
          </p:cNvSpPr>
          <p:nvPr>
            <p:ph type="ftr" sz="quarter" idx="3"/>
          </p:nvPr>
        </p:nvSpPr>
        <p:spPr>
          <a:xfrm>
            <a:off x="251520" y="6309320"/>
            <a:ext cx="576064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a:t>B.L. Militsyn, Electron Sources and injectors 2022. Lecture III.</a:t>
            </a:r>
            <a:endParaRPr lang="en-GB" dirty="0"/>
          </a:p>
        </p:txBody>
      </p:sp>
      <p:sp>
        <p:nvSpPr>
          <p:cNvPr id="12" name="Slide Number Placeholder 11"/>
          <p:cNvSpPr>
            <a:spLocks noGrp="1"/>
          </p:cNvSpPr>
          <p:nvPr>
            <p:ph type="sldNum" sz="quarter" idx="4"/>
          </p:nvPr>
        </p:nvSpPr>
        <p:spPr>
          <a:xfrm>
            <a:off x="6516216" y="6309320"/>
            <a:ext cx="5429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821C969-0129-4803-9964-CCBADD7AA89C}"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4" r:id="rId8"/>
    <p:sldLayoutId id="2147483669" r:id="rId9"/>
    <p:sldLayoutId id="2147483677" r:id="rId10"/>
    <p:sldLayoutId id="2147483676" r:id="rId11"/>
    <p:sldLayoutId id="2147483675" r:id="rId12"/>
    <p:sldLayoutId id="2147483670" r:id="rId13"/>
    <p:sldLayoutId id="2147483671" r:id="rId14"/>
    <p:sldLayoutId id="2147483672" r:id="rId15"/>
    <p:sldLayoutId id="2147483673" r:id="rId16"/>
  </p:sldLayoutIdLst>
  <p:hf hdr="0" dt="0"/>
  <p:txStyles>
    <p:titleStyle>
      <a:lvl1pPr algn="l"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chemeClr val="tx2"/>
          </a:solidFill>
          <a:latin typeface="Arial" charset="0"/>
          <a:ea typeface="ＭＳ Ｐゴシック" pitchFamily="28" charset="-128"/>
        </a:defRPr>
      </a:lvl2pPr>
      <a:lvl3pPr algn="l" rtl="0" eaLnBrk="0" fontAlgn="base" hangingPunct="0">
        <a:spcBef>
          <a:spcPct val="0"/>
        </a:spcBef>
        <a:spcAft>
          <a:spcPct val="0"/>
        </a:spcAft>
        <a:defRPr sz="4400">
          <a:solidFill>
            <a:schemeClr val="tx2"/>
          </a:solidFill>
          <a:latin typeface="Arial" charset="0"/>
          <a:ea typeface="ＭＳ Ｐゴシック" pitchFamily="28" charset="-128"/>
        </a:defRPr>
      </a:lvl3pPr>
      <a:lvl4pPr algn="l" rtl="0" eaLnBrk="0" fontAlgn="base" hangingPunct="0">
        <a:spcBef>
          <a:spcPct val="0"/>
        </a:spcBef>
        <a:spcAft>
          <a:spcPct val="0"/>
        </a:spcAft>
        <a:defRPr sz="4400">
          <a:solidFill>
            <a:schemeClr val="tx2"/>
          </a:solidFill>
          <a:latin typeface="Arial" charset="0"/>
          <a:ea typeface="ＭＳ Ｐゴシック" pitchFamily="28" charset="-128"/>
        </a:defRPr>
      </a:lvl4pPr>
      <a:lvl5pPr algn="l" rtl="0" eaLnBrk="0" fontAlgn="base" hangingPunct="0">
        <a:spcBef>
          <a:spcPct val="0"/>
        </a:spcBef>
        <a:spcAft>
          <a:spcPct val="0"/>
        </a:spcAft>
        <a:defRPr sz="4400">
          <a:solidFill>
            <a:schemeClr val="tx2"/>
          </a:solidFill>
          <a:latin typeface="Arial" charset="0"/>
          <a:ea typeface="ＭＳ Ｐゴシック" pitchFamily="28" charset="-128"/>
        </a:defRPr>
      </a:lvl5pPr>
      <a:lvl6pPr marL="457200" algn="l" rtl="0" fontAlgn="base">
        <a:spcBef>
          <a:spcPct val="0"/>
        </a:spcBef>
        <a:spcAft>
          <a:spcPct val="0"/>
        </a:spcAft>
        <a:defRPr sz="4400">
          <a:solidFill>
            <a:schemeClr val="tx2"/>
          </a:solidFill>
          <a:latin typeface="Arial" charset="0"/>
          <a:ea typeface="ＭＳ Ｐゴシック" pitchFamily="28" charset="-128"/>
        </a:defRPr>
      </a:lvl6pPr>
      <a:lvl7pPr marL="914400" algn="l" rtl="0" fontAlgn="base">
        <a:spcBef>
          <a:spcPct val="0"/>
        </a:spcBef>
        <a:spcAft>
          <a:spcPct val="0"/>
        </a:spcAft>
        <a:defRPr sz="4400">
          <a:solidFill>
            <a:schemeClr val="tx2"/>
          </a:solidFill>
          <a:latin typeface="Arial" charset="0"/>
          <a:ea typeface="ＭＳ Ｐゴシック" pitchFamily="28" charset="-128"/>
        </a:defRPr>
      </a:lvl7pPr>
      <a:lvl8pPr marL="1371600" algn="l" rtl="0" fontAlgn="base">
        <a:spcBef>
          <a:spcPct val="0"/>
        </a:spcBef>
        <a:spcAft>
          <a:spcPct val="0"/>
        </a:spcAft>
        <a:defRPr sz="4400">
          <a:solidFill>
            <a:schemeClr val="tx2"/>
          </a:solidFill>
          <a:latin typeface="Arial" charset="0"/>
          <a:ea typeface="ＭＳ Ｐゴシック" pitchFamily="28" charset="-128"/>
        </a:defRPr>
      </a:lvl8pPr>
      <a:lvl9pPr marL="1828800" algn="l" rtl="0" fontAlgn="base">
        <a:spcBef>
          <a:spcPct val="0"/>
        </a:spcBef>
        <a:spcAft>
          <a:spcPct val="0"/>
        </a:spcAft>
        <a:defRPr sz="4400">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athode.com/" TargetMode="External"/><Relationship Id="rId2" Type="http://schemas.openxmlformats.org/officeDocument/2006/relationships/hyperlink" Target="http://www.wikipedia.org/" TargetMode="External"/><Relationship Id="rId1" Type="http://schemas.openxmlformats.org/officeDocument/2006/relationships/slideLayout" Target="../slideLayouts/slideLayout2.xml"/><Relationship Id="rId4" Type="http://schemas.openxmlformats.org/officeDocument/2006/relationships/hyperlink" Target="http://www.a-p-tec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9055"/>
            <a:ext cx="7772400" cy="1470025"/>
          </a:xfrm>
        </p:spPr>
        <p:txBody>
          <a:bodyPr>
            <a:noAutofit/>
          </a:bodyPr>
          <a:lstStyle/>
          <a:p>
            <a:pPr algn="ctr"/>
            <a:r>
              <a:rPr lang="en-GB" sz="3600" dirty="0"/>
              <a:t>Electron Sources and injectors. </a:t>
            </a:r>
            <a:br>
              <a:rPr lang="en-GB" sz="3600" dirty="0"/>
            </a:br>
            <a:r>
              <a:rPr lang="en-GB" sz="3600" dirty="0"/>
              <a:t>Lecture III</a:t>
            </a:r>
          </a:p>
        </p:txBody>
      </p:sp>
      <p:sp>
        <p:nvSpPr>
          <p:cNvPr id="3" name="Subtitle 2"/>
          <p:cNvSpPr>
            <a:spLocks noGrp="1"/>
          </p:cNvSpPr>
          <p:nvPr>
            <p:ph type="subTitle" idx="1"/>
          </p:nvPr>
        </p:nvSpPr>
        <p:spPr>
          <a:xfrm>
            <a:off x="1371600" y="4556720"/>
            <a:ext cx="6400800" cy="1752600"/>
          </a:xfrm>
        </p:spPr>
        <p:txBody>
          <a:bodyPr/>
          <a:lstStyle/>
          <a:p>
            <a:r>
              <a:rPr lang="en-GB" sz="2800" i="1" dirty="0" err="1"/>
              <a:t>Dr.</a:t>
            </a:r>
            <a:r>
              <a:rPr lang="en-GB" sz="2800" i="1" dirty="0"/>
              <a:t> Boris </a:t>
            </a:r>
            <a:r>
              <a:rPr lang="en-GB" sz="2800" i="1" dirty="0" err="1"/>
              <a:t>Militsyn</a:t>
            </a:r>
            <a:endParaRPr lang="en-GB" sz="2800" i="1" dirty="0"/>
          </a:p>
          <a:p>
            <a:r>
              <a:rPr lang="en-GB" sz="2800" i="1" dirty="0"/>
              <a:t>STFC Accelerator Science and Technology Centre (</a:t>
            </a:r>
            <a:r>
              <a:rPr lang="en-GB" sz="2800" i="1" dirty="0" err="1"/>
              <a:t>ASTeC</a:t>
            </a:r>
            <a:r>
              <a:rPr lang="en-GB" sz="2800" i="1" dirty="0"/>
              <a:t>)</a:t>
            </a:r>
          </a:p>
        </p:txBody>
      </p:sp>
    </p:spTree>
    <p:extLst>
      <p:ext uri="{BB962C8B-B14F-4D97-AF65-F5344CB8AC3E}">
        <p14:creationId xmlns:p14="http://schemas.microsoft.com/office/powerpoint/2010/main" val="13753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Indirectly heated boride source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417371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20072" y="5589240"/>
            <a:ext cx="3019160" cy="461665"/>
          </a:xfrm>
          <a:prstGeom prst="rect">
            <a:avLst/>
          </a:prstGeom>
          <a:noFill/>
        </p:spPr>
        <p:txBody>
          <a:bodyPr wrap="none" rtlCol="0">
            <a:spAutoFit/>
          </a:bodyPr>
          <a:lstStyle/>
          <a:p>
            <a:r>
              <a:rPr lang="en-GB" i="1" dirty="0"/>
              <a:t>Courtesy T. </a:t>
            </a:r>
            <a:r>
              <a:rPr lang="en-GB" i="1" dirty="0" err="1"/>
              <a:t>Shintake</a:t>
            </a:r>
            <a:endParaRPr lang="en-GB" i="1" dirty="0"/>
          </a:p>
        </p:txBody>
      </p:sp>
      <p:sp>
        <p:nvSpPr>
          <p:cNvPr id="7" name="TextBox 6"/>
          <p:cNvSpPr txBox="1"/>
          <p:nvPr/>
        </p:nvSpPr>
        <p:spPr>
          <a:xfrm>
            <a:off x="4788024" y="2060848"/>
            <a:ext cx="4070256" cy="3528392"/>
          </a:xfrm>
          <a:prstGeom prst="rect">
            <a:avLst/>
          </a:prstGeom>
          <a:noFill/>
        </p:spPr>
        <p:txBody>
          <a:bodyPr wrap="square" rtlCol="0">
            <a:normAutofit/>
          </a:bodyPr>
          <a:lstStyle/>
          <a:p>
            <a:pPr marL="342900" indent="-342900">
              <a:buFont typeface="Arial" panose="020B0604020202020204" pitchFamily="34" charset="0"/>
              <a:buChar char="•"/>
            </a:pPr>
            <a:r>
              <a:rPr lang="en-GB" dirty="0"/>
              <a:t>4 mm CeB</a:t>
            </a:r>
            <a:r>
              <a:rPr lang="en-GB" baseline="-25000" dirty="0"/>
              <a:t>6</a:t>
            </a:r>
            <a:r>
              <a:rPr lang="en-GB" dirty="0"/>
              <a:t> pressed into the graphite heater</a:t>
            </a:r>
          </a:p>
          <a:p>
            <a:pPr marL="342900" indent="-342900">
              <a:buFont typeface="Arial" panose="020B0604020202020204" pitchFamily="34" charset="0"/>
              <a:buChar char="•"/>
            </a:pPr>
            <a:r>
              <a:rPr lang="en-GB" dirty="0"/>
              <a:t>Maximum current density 30 A/cm</a:t>
            </a:r>
            <a:r>
              <a:rPr lang="en-GB" baseline="30000" dirty="0"/>
              <a:t>2</a:t>
            </a:r>
            <a:r>
              <a:rPr lang="en-GB" dirty="0"/>
              <a:t> </a:t>
            </a:r>
          </a:p>
          <a:p>
            <a:pPr marL="342900" indent="-342900">
              <a:buFont typeface="Arial" panose="020B0604020202020204" pitchFamily="34" charset="0"/>
              <a:buChar char="•"/>
            </a:pPr>
            <a:r>
              <a:rPr lang="en-GB" dirty="0"/>
              <a:t>Used in the pulsed thermionic injector of the SACLA SASE X-FEL in Japan</a:t>
            </a:r>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8" name="Slide Number Placeholder 7"/>
          <p:cNvSpPr>
            <a:spLocks noGrp="1"/>
          </p:cNvSpPr>
          <p:nvPr>
            <p:ph type="sldNum" sz="quarter" idx="4"/>
          </p:nvPr>
        </p:nvSpPr>
        <p:spPr/>
        <p:txBody>
          <a:bodyPr/>
          <a:lstStyle/>
          <a:p>
            <a:fld id="{F821C969-0129-4803-9964-CCBADD7AA89C}" type="slidenum">
              <a:rPr lang="en-GB" smtClean="0"/>
              <a:pPr/>
              <a:t>10</a:t>
            </a:fld>
            <a:endParaRPr lang="en-GB" dirty="0"/>
          </a:p>
        </p:txBody>
      </p:sp>
    </p:spTree>
    <p:extLst>
      <p:ext uri="{BB962C8B-B14F-4D97-AF65-F5344CB8AC3E}">
        <p14:creationId xmlns:p14="http://schemas.microsoft.com/office/powerpoint/2010/main" val="121107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High current DC thermionic guns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3995936" y="1981200"/>
                <a:ext cx="4862344" cy="4162444"/>
              </a:xfrm>
            </p:spPr>
            <p:txBody>
              <a:bodyPr>
                <a:normAutofit fontScale="92500"/>
              </a:bodyPr>
              <a:lstStyle/>
              <a:p>
                <a:r>
                  <a:rPr lang="en-GB" sz="1600" dirty="0"/>
                  <a:t>Maximum current density is limited not only by the cathode, but also by  the beam space charge</a:t>
                </a:r>
              </a:p>
              <a:p>
                <a:r>
                  <a:rPr lang="en-GB" sz="1600" dirty="0"/>
                  <a:t>It follows Child-Langmuir low</a:t>
                </a:r>
              </a:p>
              <a:p>
                <a:pPr marL="0" indent="0">
                  <a:buNone/>
                </a:pPr>
                <a14:m>
                  <m:oMathPara xmlns:m="http://schemas.openxmlformats.org/officeDocument/2006/math">
                    <m:oMathParaPr>
                      <m:jc m:val="centerGroup"/>
                    </m:oMathParaPr>
                    <m:oMath xmlns:m="http://schemas.openxmlformats.org/officeDocument/2006/math">
                      <m:r>
                        <a:rPr lang="en-GB" sz="1800" i="1">
                          <a:latin typeface="Cambria Math"/>
                        </a:rPr>
                        <m:t>𝐽</m:t>
                      </m:r>
                      <m:r>
                        <a:rPr lang="en-GB" sz="1800" i="1">
                          <a:latin typeface="Cambria Math"/>
                        </a:rPr>
                        <m:t>=</m:t>
                      </m:r>
                      <m:f>
                        <m:fPr>
                          <m:ctrlPr>
                            <a:rPr lang="en-GB" sz="1800" i="1">
                              <a:latin typeface="Cambria Math" panose="02040503050406030204" pitchFamily="18" charset="0"/>
                            </a:rPr>
                          </m:ctrlPr>
                        </m:fPr>
                        <m:num>
                          <m:r>
                            <a:rPr lang="en-GB" sz="1800" i="1">
                              <a:latin typeface="Cambria Math"/>
                            </a:rPr>
                            <m:t>4</m:t>
                          </m:r>
                          <m:sSub>
                            <m:sSubPr>
                              <m:ctrlPr>
                                <a:rPr lang="en-GB" sz="1800" i="1">
                                  <a:latin typeface="Cambria Math" panose="02040503050406030204" pitchFamily="18" charset="0"/>
                                </a:rPr>
                              </m:ctrlPr>
                            </m:sSubPr>
                            <m:e>
                              <m:r>
                                <a:rPr lang="en-GB" sz="1800" i="1">
                                  <a:latin typeface="Cambria Math"/>
                                  <a:ea typeface="Cambria Math"/>
                                </a:rPr>
                                <m:t>𝜀</m:t>
                              </m:r>
                            </m:e>
                            <m:sub>
                              <m:r>
                                <a:rPr lang="en-GB" sz="1800" i="1">
                                  <a:latin typeface="Cambria Math"/>
                                </a:rPr>
                                <m:t>0</m:t>
                              </m:r>
                            </m:sub>
                          </m:sSub>
                        </m:num>
                        <m:den>
                          <m:r>
                            <a:rPr lang="en-GB" sz="1800" i="1">
                              <a:latin typeface="Cambria Math"/>
                            </a:rPr>
                            <m:t>9</m:t>
                          </m:r>
                          <m:sSup>
                            <m:sSupPr>
                              <m:ctrlPr>
                                <a:rPr lang="en-GB" sz="1800" i="1">
                                  <a:latin typeface="Cambria Math" panose="02040503050406030204" pitchFamily="18" charset="0"/>
                                </a:rPr>
                              </m:ctrlPr>
                            </m:sSupPr>
                            <m:e>
                              <m:r>
                                <a:rPr lang="en-GB" sz="1800" i="1">
                                  <a:latin typeface="Cambria Math"/>
                                </a:rPr>
                                <m:t>𝑑</m:t>
                              </m:r>
                            </m:e>
                            <m:sup>
                              <m:r>
                                <a:rPr lang="en-GB" sz="1800" i="1">
                                  <a:latin typeface="Cambria Math"/>
                                </a:rPr>
                                <m:t>2</m:t>
                              </m:r>
                            </m:sup>
                          </m:sSup>
                        </m:den>
                      </m:f>
                      <m:rad>
                        <m:radPr>
                          <m:degHide m:val="on"/>
                          <m:ctrlPr>
                            <a:rPr lang="en-GB" sz="1800" i="1">
                              <a:latin typeface="Cambria Math" panose="02040503050406030204" pitchFamily="18" charset="0"/>
                            </a:rPr>
                          </m:ctrlPr>
                        </m:radPr>
                        <m:deg/>
                        <m:e>
                          <m:f>
                            <m:fPr>
                              <m:ctrlPr>
                                <a:rPr lang="en-GB" sz="1800" i="1">
                                  <a:latin typeface="Cambria Math" panose="02040503050406030204" pitchFamily="18" charset="0"/>
                                </a:rPr>
                              </m:ctrlPr>
                            </m:fPr>
                            <m:num>
                              <m:r>
                                <a:rPr lang="en-GB" sz="1800" i="1">
                                  <a:latin typeface="Cambria Math"/>
                                </a:rPr>
                                <m:t>2</m:t>
                              </m:r>
                              <m:r>
                                <a:rPr lang="en-GB" sz="1800" i="1">
                                  <a:latin typeface="Cambria Math"/>
                                </a:rPr>
                                <m:t>𝑒</m:t>
                              </m:r>
                            </m:num>
                            <m:den>
                              <m:r>
                                <a:rPr lang="en-GB" sz="1800" i="1">
                                  <a:latin typeface="Cambria Math"/>
                                </a:rPr>
                                <m:t>𝑚</m:t>
                              </m:r>
                            </m:den>
                          </m:f>
                        </m:e>
                      </m:rad>
                      <m:sSubSup>
                        <m:sSubSupPr>
                          <m:ctrlPr>
                            <a:rPr lang="en-GB" sz="1800" i="1">
                              <a:latin typeface="Cambria Math" panose="02040503050406030204" pitchFamily="18" charset="0"/>
                            </a:rPr>
                          </m:ctrlPr>
                        </m:sSubSupPr>
                        <m:e>
                          <m:r>
                            <a:rPr lang="en-GB" sz="1800" i="1">
                              <a:latin typeface="Cambria Math"/>
                            </a:rPr>
                            <m:t>𝑉</m:t>
                          </m:r>
                        </m:e>
                        <m:sub>
                          <m:r>
                            <a:rPr lang="en-GB" sz="1800" i="1">
                              <a:latin typeface="Cambria Math"/>
                            </a:rPr>
                            <m:t>0</m:t>
                          </m:r>
                        </m:sub>
                        <m:sup>
                          <m:f>
                            <m:fPr>
                              <m:type m:val="skw"/>
                              <m:ctrlPr>
                                <a:rPr lang="en-GB" sz="1800" i="1">
                                  <a:latin typeface="Cambria Math" panose="02040503050406030204" pitchFamily="18" charset="0"/>
                                </a:rPr>
                              </m:ctrlPr>
                            </m:fPr>
                            <m:num>
                              <m:r>
                                <a:rPr lang="en-GB" sz="1800" i="1">
                                  <a:latin typeface="Cambria Math"/>
                                </a:rPr>
                                <m:t>3</m:t>
                              </m:r>
                            </m:num>
                            <m:den>
                              <m:r>
                                <a:rPr lang="en-GB" sz="1800" i="1">
                                  <a:latin typeface="Cambria Math"/>
                                </a:rPr>
                                <m:t>2</m:t>
                              </m:r>
                            </m:den>
                          </m:f>
                        </m:sup>
                      </m:sSubSup>
                    </m:oMath>
                  </m:oMathPara>
                </a14:m>
                <a:endParaRPr lang="en-GB" sz="1400" dirty="0"/>
              </a:p>
              <a:p>
                <a:r>
                  <a:rPr lang="en-GB" sz="1600" dirty="0"/>
                  <a:t>Assumes that the beam is infinite in the longitudinal direction</a:t>
                </a:r>
              </a:p>
              <a:p>
                <a:r>
                  <a:rPr lang="en-GB" sz="1600" dirty="0"/>
                  <a:t>Voltage on the gun is varied from units to hundred kV, electron current from units to hundred Amps</a:t>
                </a:r>
              </a:p>
              <a:p>
                <a:r>
                  <a:rPr lang="en-GB" sz="1600" dirty="0"/>
                  <a:t>Performance of the gun is characterise by its </a:t>
                </a:r>
                <a:r>
                  <a:rPr lang="en-GB" sz="1600" dirty="0" err="1"/>
                  <a:t>perveance</a:t>
                </a:r>
                <a:r>
                  <a:rPr lang="en-GB" sz="1600" dirty="0"/>
                  <a:t/>
                </a:r>
                <a:br>
                  <a:rPr lang="en-GB" sz="1600" dirty="0"/>
                </a:br>
                <a:r>
                  <a:rPr lang="en-GB" sz="1400" dirty="0"/>
                  <a:t/>
                </a:r>
                <a:br>
                  <a:rPr lang="en-GB" sz="1400" dirty="0"/>
                </a:br>
                <a14:m>
                  <m:oMath xmlns:m="http://schemas.openxmlformats.org/officeDocument/2006/math">
                    <m:r>
                      <a:rPr lang="en-GB" sz="1600" b="0" i="1" smtClean="0">
                        <a:latin typeface="Cambria Math" panose="02040503050406030204" pitchFamily="18" charset="0"/>
                      </a:rPr>
                      <m:t>𝑃</m:t>
                    </m:r>
                    <m:r>
                      <a:rPr lang="en-GB" sz="1600" i="1">
                        <a:latin typeface="Cambria Math"/>
                      </a:rPr>
                      <m:t>=</m:t>
                    </m:r>
                    <m:f>
                      <m:fPr>
                        <m:ctrlPr>
                          <a:rPr lang="en-GB" sz="1600" i="1">
                            <a:latin typeface="Cambria Math" panose="02040503050406030204" pitchFamily="18" charset="0"/>
                          </a:rPr>
                        </m:ctrlPr>
                      </m:fPr>
                      <m:num>
                        <m:r>
                          <a:rPr lang="en-GB" sz="1600" b="0" i="1" smtClean="0">
                            <a:latin typeface="Cambria Math" panose="02040503050406030204" pitchFamily="18" charset="0"/>
                          </a:rPr>
                          <m:t>4</m:t>
                        </m:r>
                        <m:r>
                          <m:rPr>
                            <m:sty m:val="p"/>
                          </m:rPr>
                          <a:rPr lang="el-GR" sz="1600" i="1" smtClean="0">
                            <a:latin typeface="Cambria Math"/>
                          </a:rPr>
                          <m:t>π</m:t>
                        </m:r>
                        <m:sSup>
                          <m:sSupPr>
                            <m:ctrlPr>
                              <a:rPr lang="el-GR" sz="160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sSub>
                          <m:sSubPr>
                            <m:ctrlPr>
                              <a:rPr lang="en-GB" sz="1600" i="1">
                                <a:latin typeface="Cambria Math" panose="02040503050406030204" pitchFamily="18" charset="0"/>
                              </a:rPr>
                            </m:ctrlPr>
                          </m:sSubPr>
                          <m:e>
                            <m:r>
                              <a:rPr lang="en-GB" sz="1600" i="1">
                                <a:latin typeface="Cambria Math"/>
                                <a:ea typeface="Cambria Math"/>
                              </a:rPr>
                              <m:t>𝜀</m:t>
                            </m:r>
                          </m:e>
                          <m:sub>
                            <m:r>
                              <a:rPr lang="en-GB" sz="1600" i="1">
                                <a:latin typeface="Cambria Math"/>
                              </a:rPr>
                              <m:t>0</m:t>
                            </m:r>
                          </m:sub>
                        </m:sSub>
                      </m:num>
                      <m:den>
                        <m:r>
                          <a:rPr lang="en-GB" sz="1600" i="1">
                            <a:latin typeface="Cambria Math"/>
                          </a:rPr>
                          <m:t>9</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𝑑</m:t>
                            </m:r>
                          </m:e>
                          <m:sup>
                            <m:r>
                              <a:rPr lang="en-GB" sz="1600" b="0" i="1" smtClean="0">
                                <a:latin typeface="Cambria Math" panose="02040503050406030204" pitchFamily="18" charset="0"/>
                              </a:rPr>
                              <m:t>2</m:t>
                            </m:r>
                          </m:sup>
                        </m:sSup>
                      </m:den>
                    </m:f>
                    <m:rad>
                      <m:radPr>
                        <m:degHide m:val="on"/>
                        <m:ctrlPr>
                          <a:rPr lang="en-GB" sz="1600" i="1">
                            <a:latin typeface="Cambria Math" panose="02040503050406030204" pitchFamily="18" charset="0"/>
                          </a:rPr>
                        </m:ctrlPr>
                      </m:radPr>
                      <m:deg/>
                      <m:e>
                        <m:f>
                          <m:fPr>
                            <m:ctrlPr>
                              <a:rPr lang="en-GB" sz="1600" i="1">
                                <a:latin typeface="Cambria Math" panose="02040503050406030204" pitchFamily="18" charset="0"/>
                              </a:rPr>
                            </m:ctrlPr>
                          </m:fPr>
                          <m:num>
                            <m:r>
                              <a:rPr lang="en-GB" sz="1600" i="1">
                                <a:latin typeface="Cambria Math"/>
                              </a:rPr>
                              <m:t>2</m:t>
                            </m:r>
                            <m:r>
                              <a:rPr lang="en-GB" sz="1600" i="1">
                                <a:latin typeface="Cambria Math"/>
                              </a:rPr>
                              <m:t>𝑒</m:t>
                            </m:r>
                          </m:num>
                          <m:den>
                            <m:r>
                              <a:rPr lang="en-GB" sz="1600" i="1">
                                <a:latin typeface="Cambria Math"/>
                              </a:rPr>
                              <m:t>𝑚</m:t>
                            </m:r>
                          </m:den>
                        </m:f>
                      </m:e>
                    </m:rad>
                    <m:r>
                      <a:rPr lang="en-GB" sz="1600" b="0" i="0" smtClean="0">
                        <a:latin typeface="Cambria Math" panose="02040503050406030204" pitchFamily="18" charset="0"/>
                      </a:rPr>
                      <m:t>=7.33</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−6</m:t>
                        </m:r>
                      </m:sup>
                    </m:sSup>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num>
                      <m:den>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𝑑</m:t>
                            </m:r>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𝑉</m:t>
                        </m:r>
                      </m:e>
                      <m:sup>
                        <m:f>
                          <m:fPr>
                            <m:type m:val="skw"/>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sup>
                    </m:sSup>
                  </m:oMath>
                </a14:m>
                <a:endParaRPr lang="en-GB" sz="14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3995936" y="1981200"/>
                <a:ext cx="4862344" cy="4162444"/>
              </a:xfrm>
              <a:blipFill>
                <a:blip r:embed="rId3"/>
                <a:stretch>
                  <a:fillRect l="-376" t="-293"/>
                </a:stretch>
              </a:blipFill>
            </p:spPr>
            <p:txBody>
              <a:bodyPr/>
              <a:lstStyle/>
              <a:p>
                <a:r>
                  <a:rPr lang="en-GB">
                    <a:noFill/>
                  </a:rPr>
                  <a:t> </a:t>
                </a:r>
              </a:p>
            </p:txBody>
          </p:sp>
        </mc:Fallback>
      </mc:AlternateContent>
      <p:sp>
        <p:nvSpPr>
          <p:cNvPr id="3" name="Rectangle 2"/>
          <p:cNvSpPr/>
          <p:nvPr/>
        </p:nvSpPr>
        <p:spPr bwMode="auto">
          <a:xfrm>
            <a:off x="251520" y="3429000"/>
            <a:ext cx="720080" cy="72008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24" name="Rectangle 23"/>
          <p:cNvSpPr/>
          <p:nvPr/>
        </p:nvSpPr>
        <p:spPr bwMode="auto">
          <a:xfrm>
            <a:off x="971600" y="3429000"/>
            <a:ext cx="2880320" cy="720080"/>
          </a:xfrm>
          <a:prstGeom prst="rect">
            <a:avLst/>
          </a:prstGeom>
          <a:pattFill prst="ltHorz">
            <a:fgClr>
              <a:schemeClr val="accent1">
                <a:lumMod val="75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0" name="Rectangle 29"/>
          <p:cNvSpPr/>
          <p:nvPr/>
        </p:nvSpPr>
        <p:spPr bwMode="auto">
          <a:xfrm>
            <a:off x="2411760" y="2708920"/>
            <a:ext cx="216024" cy="64807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1" name="Rectangle 30"/>
          <p:cNvSpPr/>
          <p:nvPr/>
        </p:nvSpPr>
        <p:spPr bwMode="auto">
          <a:xfrm>
            <a:off x="2411760" y="4221088"/>
            <a:ext cx="216024" cy="64807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nvGrpSpPr>
          <p:cNvPr id="36" name="Group 35"/>
          <p:cNvGrpSpPr/>
          <p:nvPr/>
        </p:nvGrpSpPr>
        <p:grpSpPr>
          <a:xfrm>
            <a:off x="251520" y="2708920"/>
            <a:ext cx="936104" cy="720080"/>
            <a:chOff x="251520" y="2708920"/>
            <a:chExt cx="936104" cy="720080"/>
          </a:xfrm>
          <a:solidFill>
            <a:schemeClr val="tx2">
              <a:lumMod val="50000"/>
              <a:lumOff val="50000"/>
            </a:schemeClr>
          </a:solidFill>
        </p:grpSpPr>
        <p:sp>
          <p:nvSpPr>
            <p:cNvPr id="32" name="Rectangle 31"/>
            <p:cNvSpPr/>
            <p:nvPr/>
          </p:nvSpPr>
          <p:spPr bwMode="auto">
            <a:xfrm>
              <a:off x="251520" y="2708920"/>
              <a:ext cx="720080" cy="720080"/>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5" name="Right Triangle 34"/>
            <p:cNvSpPr/>
            <p:nvPr/>
          </p:nvSpPr>
          <p:spPr bwMode="auto">
            <a:xfrm rot="10800000" flipH="1">
              <a:off x="971600" y="2708920"/>
              <a:ext cx="216024" cy="720080"/>
            </a:xfrm>
            <a:prstGeom prst="rtTriangle">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37" name="Group 36"/>
          <p:cNvGrpSpPr/>
          <p:nvPr/>
        </p:nvGrpSpPr>
        <p:grpSpPr>
          <a:xfrm flipV="1">
            <a:off x="251520" y="4149080"/>
            <a:ext cx="936104" cy="720080"/>
            <a:chOff x="251520" y="2708920"/>
            <a:chExt cx="936104" cy="720080"/>
          </a:xfrm>
          <a:solidFill>
            <a:schemeClr val="tx2">
              <a:lumMod val="50000"/>
              <a:lumOff val="50000"/>
            </a:schemeClr>
          </a:solidFill>
        </p:grpSpPr>
        <p:sp>
          <p:nvSpPr>
            <p:cNvPr id="38" name="Rectangle 37"/>
            <p:cNvSpPr/>
            <p:nvPr/>
          </p:nvSpPr>
          <p:spPr bwMode="auto">
            <a:xfrm>
              <a:off x="251520" y="2708920"/>
              <a:ext cx="720080" cy="720080"/>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9" name="Right Triangle 38"/>
            <p:cNvSpPr/>
            <p:nvPr/>
          </p:nvSpPr>
          <p:spPr bwMode="auto">
            <a:xfrm rot="10800000" flipH="1">
              <a:off x="971600" y="2708920"/>
              <a:ext cx="216024" cy="720080"/>
            </a:xfrm>
            <a:prstGeom prst="rtTriangle">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sp>
        <p:nvSpPr>
          <p:cNvPr id="40" name="TextBox 39"/>
          <p:cNvSpPr txBox="1"/>
          <p:nvPr/>
        </p:nvSpPr>
        <p:spPr>
          <a:xfrm>
            <a:off x="2195736" y="2204864"/>
            <a:ext cx="702436" cy="307777"/>
          </a:xfrm>
          <a:prstGeom prst="rect">
            <a:avLst/>
          </a:prstGeom>
          <a:noFill/>
        </p:spPr>
        <p:txBody>
          <a:bodyPr wrap="none" rtlCol="0">
            <a:spAutoFit/>
          </a:bodyPr>
          <a:lstStyle/>
          <a:p>
            <a:r>
              <a:rPr lang="en-GB" sz="1400" dirty="0"/>
              <a:t>Anode</a:t>
            </a:r>
          </a:p>
        </p:txBody>
      </p:sp>
      <p:sp>
        <p:nvSpPr>
          <p:cNvPr id="41" name="TextBox 40"/>
          <p:cNvSpPr txBox="1"/>
          <p:nvPr/>
        </p:nvSpPr>
        <p:spPr>
          <a:xfrm>
            <a:off x="182475" y="3625279"/>
            <a:ext cx="861133" cy="307777"/>
          </a:xfrm>
          <a:prstGeom prst="rect">
            <a:avLst/>
          </a:prstGeom>
          <a:noFill/>
        </p:spPr>
        <p:txBody>
          <a:bodyPr wrap="none" rtlCol="0">
            <a:spAutoFit/>
          </a:bodyPr>
          <a:lstStyle/>
          <a:p>
            <a:r>
              <a:rPr lang="en-GB" sz="1400" dirty="0"/>
              <a:t>Cathode</a:t>
            </a:r>
          </a:p>
        </p:txBody>
      </p:sp>
      <p:sp>
        <p:nvSpPr>
          <p:cNvPr id="42" name="TextBox 41"/>
          <p:cNvSpPr txBox="1"/>
          <p:nvPr/>
        </p:nvSpPr>
        <p:spPr>
          <a:xfrm>
            <a:off x="251520" y="2204864"/>
            <a:ext cx="1646605" cy="307777"/>
          </a:xfrm>
          <a:prstGeom prst="rect">
            <a:avLst/>
          </a:prstGeom>
          <a:noFill/>
        </p:spPr>
        <p:txBody>
          <a:bodyPr wrap="none" rtlCol="0">
            <a:spAutoFit/>
          </a:bodyPr>
          <a:lstStyle/>
          <a:p>
            <a:r>
              <a:rPr lang="en-GB" sz="1400" dirty="0"/>
              <a:t>Cathode electrode</a:t>
            </a:r>
          </a:p>
        </p:txBody>
      </p:sp>
      <p:sp>
        <p:nvSpPr>
          <p:cNvPr id="44" name="TextBox 43"/>
          <p:cNvSpPr txBox="1"/>
          <p:nvPr/>
        </p:nvSpPr>
        <p:spPr>
          <a:xfrm>
            <a:off x="702638" y="4911551"/>
            <a:ext cx="1709122" cy="461665"/>
          </a:xfrm>
          <a:prstGeom prst="rect">
            <a:avLst/>
          </a:prstGeom>
          <a:noFill/>
        </p:spPr>
        <p:txBody>
          <a:bodyPr wrap="none" rtlCol="0">
            <a:spAutoFit/>
          </a:bodyPr>
          <a:lstStyle/>
          <a:p>
            <a:r>
              <a:rPr lang="en-GB" dirty="0"/>
              <a:t>DC voltage</a:t>
            </a:r>
          </a:p>
        </p:txBody>
      </p:sp>
      <p:cxnSp>
        <p:nvCxnSpPr>
          <p:cNvPr id="46" name="Elbow Connector 45"/>
          <p:cNvCxnSpPr>
            <a:stCxn id="38" idx="0"/>
            <a:endCxn id="44" idx="1"/>
          </p:cNvCxnSpPr>
          <p:nvPr/>
        </p:nvCxnSpPr>
        <p:spPr bwMode="auto">
          <a:xfrm rot="16200000" flipH="1">
            <a:off x="520487" y="4960233"/>
            <a:ext cx="273224" cy="91078"/>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48" name="Elbow Connector 47"/>
          <p:cNvCxnSpPr>
            <a:stCxn id="31" idx="2"/>
            <a:endCxn id="44" idx="3"/>
          </p:cNvCxnSpPr>
          <p:nvPr/>
        </p:nvCxnSpPr>
        <p:spPr bwMode="auto">
          <a:xfrm rot="5400000">
            <a:off x="2329154" y="4951766"/>
            <a:ext cx="273224" cy="108012"/>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8" name="Slide Number Placeholder 7"/>
          <p:cNvSpPr>
            <a:spLocks noGrp="1"/>
          </p:cNvSpPr>
          <p:nvPr>
            <p:ph type="sldNum" sz="quarter" idx="4"/>
          </p:nvPr>
        </p:nvSpPr>
        <p:spPr/>
        <p:txBody>
          <a:bodyPr/>
          <a:lstStyle/>
          <a:p>
            <a:fld id="{F821C969-0129-4803-9964-CCBADD7AA89C}" type="slidenum">
              <a:rPr lang="en-GB" smtClean="0"/>
              <a:pPr/>
              <a:t>11</a:t>
            </a:fld>
            <a:endParaRPr lang="en-GB" dirty="0"/>
          </a:p>
        </p:txBody>
      </p:sp>
    </p:spTree>
    <p:extLst>
      <p:ext uri="{BB962C8B-B14F-4D97-AF65-F5344CB8AC3E}">
        <p14:creationId xmlns:p14="http://schemas.microsoft.com/office/powerpoint/2010/main" val="75386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Pierce gun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5880" y="1981200"/>
                <a:ext cx="4282400" cy="4162444"/>
              </a:xfrm>
            </p:spPr>
            <p:txBody>
              <a:bodyPr>
                <a:normAutofit fontScale="70000" lnSpcReduction="20000"/>
              </a:bodyPr>
              <a:lstStyle/>
              <a:p>
                <a:r>
                  <a:rPr lang="en-GB" dirty="0"/>
                  <a:t>Leaving the cathodes electrons are accelerated and simultaneously repulsed by their own space charge</a:t>
                </a:r>
              </a:p>
              <a:p>
                <a:r>
                  <a:rPr lang="en-GB" dirty="0"/>
                  <a:t>J.R. Pierce found potential distribution in the charge free region outside the beam in the complex form:</a:t>
                </a:r>
              </a:p>
              <a:p>
                <a:pPr marL="0" indent="0" algn="ctr">
                  <a:buNone/>
                </a:pPr>
                <a14:m>
                  <m:oMath xmlns:m="http://schemas.openxmlformats.org/officeDocument/2006/math">
                    <m:d>
                      <m:dPr>
                        <m:ctrlPr>
                          <a:rPr lang="en-GB" b="0" i="1" smtClean="0">
                            <a:latin typeface="Cambria Math" panose="02040503050406030204" pitchFamily="18" charset="0"/>
                            <a:ea typeface="Cambria Math"/>
                          </a:rPr>
                        </m:ctrlPr>
                      </m:dPr>
                      <m:e>
                        <m:r>
                          <a:rPr lang="en-GB" b="0" i="1" smtClean="0">
                            <a:latin typeface="Cambria Math"/>
                            <a:ea typeface="Cambria Math"/>
                          </a:rPr>
                          <m:t>𝜑</m:t>
                        </m:r>
                        <m:r>
                          <a:rPr lang="en-GB" b="0" i="1" smtClean="0">
                            <a:latin typeface="Cambria Math"/>
                            <a:ea typeface="Cambria Math"/>
                          </a:rPr>
                          <m:t>+</m:t>
                        </m:r>
                        <m:r>
                          <a:rPr lang="en-GB" b="0" i="1" smtClean="0">
                            <a:latin typeface="Cambria Math"/>
                            <a:ea typeface="Cambria Math"/>
                          </a:rPr>
                          <m:t>𝑖</m:t>
                        </m:r>
                        <m:r>
                          <a:rPr lang="en-GB" b="0" i="1" smtClean="0">
                            <a:latin typeface="Cambria Math"/>
                            <a:ea typeface="Cambria Math"/>
                          </a:rPr>
                          <m:t>𝜓</m:t>
                        </m:r>
                      </m:e>
                    </m:d>
                    <m:r>
                      <a:rPr lang="en-GB" b="0" i="1" smtClean="0">
                        <a:latin typeface="Cambria Math"/>
                        <a:ea typeface="Cambria Math"/>
                      </a:rPr>
                      <m:t>=</m:t>
                    </m:r>
                    <m:r>
                      <a:rPr lang="en-GB" b="0" i="1" smtClean="0">
                        <a:latin typeface="Cambria Math"/>
                        <a:ea typeface="Cambria Math"/>
                      </a:rPr>
                      <m:t>𝐴</m:t>
                    </m:r>
                    <m:sSup>
                      <m:sSupPr>
                        <m:ctrlPr>
                          <a:rPr lang="en-GB" b="0" i="1" smtClean="0">
                            <a:latin typeface="Cambria Math" panose="02040503050406030204" pitchFamily="18" charset="0"/>
                            <a:ea typeface="Cambria Math"/>
                          </a:rPr>
                        </m:ctrlPr>
                      </m:sSupPr>
                      <m:e>
                        <m:d>
                          <m:dPr>
                            <m:ctrlPr>
                              <a:rPr lang="en-GB" b="0" i="1" smtClean="0">
                                <a:latin typeface="Cambria Math" panose="02040503050406030204" pitchFamily="18" charset="0"/>
                                <a:ea typeface="Cambria Math"/>
                              </a:rPr>
                            </m:ctrlPr>
                          </m:dPr>
                          <m:e>
                            <m:r>
                              <a:rPr lang="en-GB" b="0" i="1" smtClean="0">
                                <a:latin typeface="Cambria Math"/>
                                <a:ea typeface="Cambria Math"/>
                              </a:rPr>
                              <m:t>𝑥</m:t>
                            </m:r>
                            <m:r>
                              <a:rPr lang="en-GB" b="0" i="1" smtClean="0">
                                <a:latin typeface="Cambria Math"/>
                                <a:ea typeface="Cambria Math"/>
                              </a:rPr>
                              <m:t>+</m:t>
                            </m:r>
                            <m:r>
                              <a:rPr lang="en-GB" b="0" i="1" smtClean="0">
                                <a:latin typeface="Cambria Math"/>
                                <a:ea typeface="Cambria Math"/>
                              </a:rPr>
                              <m:t>𝑖𝑦</m:t>
                            </m:r>
                          </m:e>
                        </m:d>
                      </m:e>
                      <m:sup>
                        <m:f>
                          <m:fPr>
                            <m:type m:val="skw"/>
                            <m:ctrlPr>
                              <a:rPr lang="en-GB" b="0" i="1" smtClean="0">
                                <a:latin typeface="Cambria Math" panose="02040503050406030204" pitchFamily="18" charset="0"/>
                                <a:ea typeface="Cambria Math"/>
                              </a:rPr>
                            </m:ctrlPr>
                          </m:fPr>
                          <m:num>
                            <m:r>
                              <a:rPr lang="en-GB" b="0" i="1" smtClean="0">
                                <a:latin typeface="Cambria Math"/>
                                <a:ea typeface="Cambria Math"/>
                              </a:rPr>
                              <m:t>4</m:t>
                            </m:r>
                          </m:num>
                          <m:den>
                            <m:r>
                              <a:rPr lang="en-GB" b="0" i="1" smtClean="0">
                                <a:latin typeface="Cambria Math"/>
                                <a:ea typeface="Cambria Math"/>
                              </a:rPr>
                              <m:t>3</m:t>
                            </m:r>
                          </m:den>
                        </m:f>
                      </m:sup>
                    </m:sSup>
                  </m:oMath>
                </a14:m>
                <a:r>
                  <a:rPr lang="en-GB" dirty="0"/>
                  <a:t> </a:t>
                </a:r>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9</m:t>
                                  </m:r>
                                  <m:r>
                                    <a:rPr lang="en-GB" b="0" i="1" smtClean="0">
                                      <a:latin typeface="Cambria Math"/>
                                    </a:rPr>
                                    <m:t>𝐽</m:t>
                                  </m:r>
                                </m:num>
                                <m:den>
                                  <m:r>
                                    <a:rPr lang="en-GB" b="0" i="1" smtClean="0">
                                      <a:latin typeface="Cambria Math"/>
                                    </a:rPr>
                                    <m:t>4</m:t>
                                  </m:r>
                                  <m:sSub>
                                    <m:sSubPr>
                                      <m:ctrlPr>
                                        <a:rPr lang="en-GB" b="0" i="1" smtClean="0">
                                          <a:latin typeface="Cambria Math" panose="02040503050406030204" pitchFamily="18" charset="0"/>
                                        </a:rPr>
                                      </m:ctrlPr>
                                    </m:sSubPr>
                                    <m:e>
                                      <m:r>
                                        <a:rPr lang="en-GB" b="0" i="1" smtClean="0">
                                          <a:latin typeface="Cambria Math"/>
                                          <a:ea typeface="Cambria Math"/>
                                        </a:rPr>
                                        <m:t>𝜀</m:t>
                                      </m:r>
                                    </m:e>
                                    <m:sub>
                                      <m:r>
                                        <a:rPr lang="en-GB" b="0" i="1" smtClean="0">
                                          <a:latin typeface="Cambria Math"/>
                                        </a:rPr>
                                        <m:t>0</m:t>
                                      </m:r>
                                    </m:sub>
                                  </m:sSub>
                                </m:den>
                              </m:f>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a:rPr>
                                        <m:t>𝑚</m:t>
                                      </m:r>
                                    </m:num>
                                    <m:den>
                                      <m:r>
                                        <a:rPr lang="en-GB" b="0" i="1" smtClean="0">
                                          <a:latin typeface="Cambria Math"/>
                                        </a:rPr>
                                        <m:t>2</m:t>
                                      </m:r>
                                      <m:r>
                                        <a:rPr lang="en-GB" b="0" i="1" smtClean="0">
                                          <a:latin typeface="Cambria Math"/>
                                        </a:rPr>
                                        <m:t>𝑒</m:t>
                                      </m:r>
                                    </m:den>
                                  </m:f>
                                </m:e>
                              </m:rad>
                            </m:e>
                          </m:d>
                        </m:e>
                        <m:sup>
                          <m:f>
                            <m:fPr>
                              <m:type m:val="skw"/>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sup>
                      </m:sSup>
                    </m:oMath>
                  </m:oMathPara>
                </a14:m>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5880" y="1981200"/>
                <a:ext cx="4282400" cy="4162444"/>
              </a:xfrm>
              <a:blipFill rotWithShape="1">
                <a:blip r:embed="rId3"/>
                <a:stretch>
                  <a:fillRect l="-1709" t="-2343" r="-1994"/>
                </a:stretch>
              </a:blipFill>
            </p:spPr>
            <p:txBody>
              <a:bodyPr/>
              <a:lstStyle/>
              <a:p>
                <a:r>
                  <a:rPr lang="en-GB">
                    <a:noFill/>
                  </a:rPr>
                  <a:t> </a:t>
                </a:r>
              </a:p>
            </p:txBody>
          </p:sp>
        </mc:Fallback>
      </mc:AlternateContent>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54" y="1714519"/>
            <a:ext cx="43529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12</a:t>
            </a:fld>
            <a:endParaRPr lang="en-GB" dirty="0"/>
          </a:p>
        </p:txBody>
      </p:sp>
    </p:spTree>
    <p:extLst>
      <p:ext uri="{BB962C8B-B14F-4D97-AF65-F5344CB8AC3E}">
        <p14:creationId xmlns:p14="http://schemas.microsoft.com/office/powerpoint/2010/main" val="159759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Pierce electrodes</a:t>
            </a:r>
          </a:p>
        </p:txBody>
      </p:sp>
      <p:sp>
        <p:nvSpPr>
          <p:cNvPr id="3" name="Content Placeholder 2"/>
          <p:cNvSpPr>
            <a:spLocks noGrp="1"/>
          </p:cNvSpPr>
          <p:nvPr>
            <p:ph idx="1"/>
          </p:nvPr>
        </p:nvSpPr>
        <p:spPr>
          <a:xfrm>
            <a:off x="4575880" y="1981200"/>
            <a:ext cx="4282400" cy="4162444"/>
          </a:xfrm>
        </p:spPr>
        <p:txBody>
          <a:bodyPr>
            <a:normAutofit fontScale="70000" lnSpcReduction="20000"/>
          </a:bodyPr>
          <a:lstStyle/>
          <a:p>
            <a:endParaRPr lang="en-GB" dirty="0"/>
          </a:p>
          <a:p>
            <a:r>
              <a:rPr lang="en-GB" dirty="0"/>
              <a:t>Pierce proposed to compensate repulsion effect simulating the missing part of the beam with a system of discrete external electrodes</a:t>
            </a:r>
          </a:p>
          <a:p>
            <a:r>
              <a:rPr lang="en-GB" dirty="0"/>
              <a:t>Cathode electrode tilted to 22.5 degrees to the cathode is now called Pierce electrode, and such  gun design is called Pierce gun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62" y="1844824"/>
            <a:ext cx="3866198"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13</a:t>
            </a:fld>
            <a:endParaRPr lang="en-GB" dirty="0"/>
          </a:p>
        </p:txBody>
      </p:sp>
    </p:spTree>
    <p:extLst>
      <p:ext uri="{BB962C8B-B14F-4D97-AF65-F5344CB8AC3E}">
        <p14:creationId xmlns:p14="http://schemas.microsoft.com/office/powerpoint/2010/main" val="396671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Time structured electron beams</a:t>
            </a:r>
          </a:p>
        </p:txBody>
      </p:sp>
      <p:sp>
        <p:nvSpPr>
          <p:cNvPr id="3" name="Content Placeholder 2"/>
          <p:cNvSpPr>
            <a:spLocks noGrp="1"/>
          </p:cNvSpPr>
          <p:nvPr>
            <p:ph idx="1"/>
          </p:nvPr>
        </p:nvSpPr>
        <p:spPr/>
        <p:txBody>
          <a:bodyPr/>
          <a:lstStyle/>
          <a:p>
            <a:pPr marL="0" indent="0">
              <a:buNone/>
            </a:pPr>
            <a:r>
              <a:rPr lang="en-GB" dirty="0"/>
              <a:t>Many accelerator applications require time structured beams</a:t>
            </a:r>
          </a:p>
          <a:p>
            <a:pPr marL="0" indent="0">
              <a:buNone/>
            </a:pPr>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923447620"/>
              </p:ext>
            </p:extLst>
          </p:nvPr>
        </p:nvGraphicFramePr>
        <p:xfrm>
          <a:off x="251520" y="3068960"/>
          <a:ext cx="8606760" cy="293116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49976">
                  <a:extLst>
                    <a:ext uri="{9D8B030D-6E8A-4147-A177-3AD203B41FA5}">
                      <a16:colId xmlns:a16="http://schemas.microsoft.com/office/drawing/2014/main" val="20004"/>
                    </a:ext>
                  </a:extLst>
                </a:gridCol>
              </a:tblGrid>
              <a:tr h="370840">
                <a:tc>
                  <a:txBody>
                    <a:bodyPr/>
                    <a:lstStyle/>
                    <a:p>
                      <a:pPr algn="ctr"/>
                      <a:endParaRPr lang="en-GB" sz="1600" dirty="0">
                        <a:solidFill>
                          <a:schemeClr val="tx1"/>
                        </a:solidFill>
                      </a:endParaRPr>
                    </a:p>
                  </a:txBody>
                  <a:tcPr anchor="ctr"/>
                </a:tc>
                <a:tc>
                  <a:txBody>
                    <a:bodyPr/>
                    <a:lstStyle/>
                    <a:p>
                      <a:pPr algn="ctr"/>
                      <a:r>
                        <a:rPr lang="en-GB" sz="1600" dirty="0">
                          <a:solidFill>
                            <a:schemeClr val="tx1"/>
                          </a:solidFill>
                        </a:rPr>
                        <a:t>Operation mode</a:t>
                      </a:r>
                    </a:p>
                  </a:txBody>
                  <a:tcPr anchor="ctr"/>
                </a:tc>
                <a:tc>
                  <a:txBody>
                    <a:bodyPr/>
                    <a:lstStyle/>
                    <a:p>
                      <a:pPr algn="ctr"/>
                      <a:r>
                        <a:rPr lang="en-GB" sz="1600" dirty="0">
                          <a:solidFill>
                            <a:schemeClr val="tx1"/>
                          </a:solidFill>
                        </a:rPr>
                        <a:t>Bunch charge</a:t>
                      </a:r>
                    </a:p>
                  </a:txBody>
                  <a:tcPr anchor="ctr"/>
                </a:tc>
                <a:tc>
                  <a:txBody>
                    <a:bodyPr/>
                    <a:lstStyle/>
                    <a:p>
                      <a:pPr algn="ctr"/>
                      <a:r>
                        <a:rPr lang="en-GB" sz="1600" dirty="0">
                          <a:solidFill>
                            <a:schemeClr val="tx1"/>
                          </a:solidFill>
                        </a:rPr>
                        <a:t>Bunch/Train repetition rate</a:t>
                      </a:r>
                    </a:p>
                  </a:txBody>
                  <a:tcPr anchor="ctr"/>
                </a:tc>
                <a:tc>
                  <a:txBody>
                    <a:bodyPr/>
                    <a:lstStyle/>
                    <a:p>
                      <a:pPr algn="ctr"/>
                      <a:r>
                        <a:rPr lang="en-GB" sz="1600" dirty="0">
                          <a:solidFill>
                            <a:schemeClr val="tx1"/>
                          </a:solidFill>
                        </a:rPr>
                        <a:t>Number of bunches in the train</a:t>
                      </a:r>
                    </a:p>
                  </a:txBody>
                  <a:tcPr anchor="ctr"/>
                </a:tc>
                <a:extLst>
                  <a:ext uri="{0D108BD9-81ED-4DB2-BD59-A6C34878D82A}">
                    <a16:rowId xmlns:a16="http://schemas.microsoft.com/office/drawing/2014/main" val="10000"/>
                  </a:ext>
                </a:extLst>
              </a:tr>
              <a:tr h="370840">
                <a:tc>
                  <a:txBody>
                    <a:bodyPr/>
                    <a:lstStyle/>
                    <a:p>
                      <a:r>
                        <a:rPr lang="en-GB" sz="1600" dirty="0"/>
                        <a:t>NCRF </a:t>
                      </a:r>
                      <a:r>
                        <a:rPr lang="en-GB" sz="1600" baseline="0" dirty="0"/>
                        <a:t>Linear accelerators</a:t>
                      </a:r>
                      <a:endParaRPr lang="en-GB" sz="1600" dirty="0"/>
                    </a:p>
                  </a:txBody>
                  <a:tcPr/>
                </a:tc>
                <a:tc>
                  <a:txBody>
                    <a:bodyPr/>
                    <a:lstStyle/>
                    <a:p>
                      <a:r>
                        <a:rPr lang="en-GB" sz="1600" dirty="0"/>
                        <a:t>Single pulse/train</a:t>
                      </a:r>
                      <a:r>
                        <a:rPr lang="en-GB" sz="1600" baseline="0" dirty="0"/>
                        <a:t> pulsed</a:t>
                      </a:r>
                      <a:endParaRPr lang="en-GB" sz="1600" dirty="0"/>
                    </a:p>
                  </a:txBody>
                  <a:tcPr/>
                </a:tc>
                <a:tc>
                  <a:txBody>
                    <a:bodyPr/>
                    <a:lstStyle/>
                    <a:p>
                      <a:r>
                        <a:rPr lang="en-GB" sz="1600" dirty="0"/>
                        <a:t>0.1-2 </a:t>
                      </a:r>
                      <a:r>
                        <a:rPr lang="en-GB" sz="1600" dirty="0" err="1"/>
                        <a:t>nC</a:t>
                      </a:r>
                      <a:endParaRPr lang="en-GB" sz="1600" dirty="0"/>
                    </a:p>
                  </a:txBody>
                  <a:tcPr/>
                </a:tc>
                <a:tc>
                  <a:txBody>
                    <a:bodyPr/>
                    <a:lstStyle/>
                    <a:p>
                      <a:r>
                        <a:rPr lang="en-GB" sz="1600" smtClean="0"/>
                        <a:t>3 </a:t>
                      </a:r>
                      <a:r>
                        <a:rPr lang="en-GB" sz="1600" dirty="0"/>
                        <a:t>GHz/50 Hz</a:t>
                      </a:r>
                    </a:p>
                  </a:txBody>
                  <a:tcPr/>
                </a:tc>
                <a:tc>
                  <a:txBody>
                    <a:bodyPr/>
                    <a:lstStyle/>
                    <a:p>
                      <a:r>
                        <a:rPr lang="en-GB" sz="1600" dirty="0"/>
                        <a:t>1000’s</a:t>
                      </a:r>
                    </a:p>
                  </a:txBody>
                  <a:tcPr/>
                </a:tc>
                <a:extLst>
                  <a:ext uri="{0D108BD9-81ED-4DB2-BD59-A6C34878D82A}">
                    <a16:rowId xmlns:a16="http://schemas.microsoft.com/office/drawing/2014/main" val="10001"/>
                  </a:ext>
                </a:extLst>
              </a:tr>
              <a:tr h="370840">
                <a:tc>
                  <a:txBody>
                    <a:bodyPr/>
                    <a:lstStyle/>
                    <a:p>
                      <a:r>
                        <a:rPr lang="en-GB" sz="1600" dirty="0"/>
                        <a:t>CW SRF linear accelerators</a:t>
                      </a:r>
                    </a:p>
                  </a:txBody>
                  <a:tcPr/>
                </a:tc>
                <a:tc>
                  <a:txBody>
                    <a:bodyPr/>
                    <a:lstStyle/>
                    <a:p>
                      <a:r>
                        <a:rPr lang="en-GB" sz="1600" dirty="0"/>
                        <a:t>CW</a:t>
                      </a:r>
                    </a:p>
                  </a:txBody>
                  <a:tcPr/>
                </a:tc>
                <a:tc>
                  <a:txBody>
                    <a:bodyPr/>
                    <a:lstStyle/>
                    <a:p>
                      <a:r>
                        <a:rPr lang="en-GB" sz="1600" dirty="0"/>
                        <a:t>0.1-1 </a:t>
                      </a:r>
                      <a:r>
                        <a:rPr lang="en-GB" sz="1600" dirty="0" err="1"/>
                        <a:t>nC</a:t>
                      </a:r>
                      <a:endParaRPr lang="en-GB" sz="1600" dirty="0"/>
                    </a:p>
                  </a:txBody>
                  <a:tcPr/>
                </a:tc>
                <a:tc>
                  <a:txBody>
                    <a:bodyPr/>
                    <a:lstStyle/>
                    <a:p>
                      <a:r>
                        <a:rPr lang="en-GB" sz="1600" dirty="0"/>
                        <a:t>0.1-1MHz</a:t>
                      </a:r>
                    </a:p>
                  </a:txBody>
                  <a:tcPr/>
                </a:tc>
                <a:tc>
                  <a:txBody>
                    <a:bodyPr/>
                    <a:lstStyle/>
                    <a:p>
                      <a:r>
                        <a:rPr lang="en-GB" sz="1600" dirty="0"/>
                        <a:t>N/A</a:t>
                      </a:r>
                    </a:p>
                  </a:txBody>
                  <a:tcPr/>
                </a:tc>
                <a:extLst>
                  <a:ext uri="{0D108BD9-81ED-4DB2-BD59-A6C34878D82A}">
                    <a16:rowId xmlns:a16="http://schemas.microsoft.com/office/drawing/2014/main" val="10002"/>
                  </a:ext>
                </a:extLst>
              </a:tr>
              <a:tr h="370840">
                <a:tc>
                  <a:txBody>
                    <a:bodyPr/>
                    <a:lstStyle/>
                    <a:p>
                      <a:r>
                        <a:rPr lang="en-GB" sz="1600" dirty="0"/>
                        <a:t>Pulsed SRF linear accelerators</a:t>
                      </a:r>
                    </a:p>
                  </a:txBody>
                  <a:tcPr/>
                </a:tc>
                <a:tc>
                  <a:txBody>
                    <a:bodyPr/>
                    <a:lstStyle/>
                    <a:p>
                      <a:r>
                        <a:rPr lang="en-GB" sz="1600" dirty="0"/>
                        <a:t>Train pulsed</a:t>
                      </a:r>
                    </a:p>
                  </a:txBody>
                  <a:tcPr/>
                </a:tc>
                <a:tc>
                  <a:txBody>
                    <a:bodyPr/>
                    <a:lstStyle/>
                    <a:p>
                      <a:r>
                        <a:rPr lang="en-GB" sz="1600" dirty="0"/>
                        <a:t>0.1-1 </a:t>
                      </a:r>
                      <a:r>
                        <a:rPr lang="en-GB" sz="1600" dirty="0" err="1"/>
                        <a:t>nC</a:t>
                      </a:r>
                      <a:endParaRPr lang="en-GB" sz="1600" dirty="0"/>
                    </a:p>
                  </a:txBody>
                  <a:tcPr/>
                </a:tc>
                <a:tc>
                  <a:txBody>
                    <a:bodyPr/>
                    <a:lstStyle/>
                    <a:p>
                      <a:r>
                        <a:rPr lang="en-GB" sz="1600" dirty="0"/>
                        <a:t>5 MHz/10 Hz</a:t>
                      </a:r>
                    </a:p>
                  </a:txBody>
                  <a:tcPr/>
                </a:tc>
                <a:tc>
                  <a:txBody>
                    <a:bodyPr/>
                    <a:lstStyle/>
                    <a:p>
                      <a:r>
                        <a:rPr lang="en-GB" sz="1600" dirty="0"/>
                        <a:t>1000’s</a:t>
                      </a:r>
                    </a:p>
                  </a:txBody>
                  <a:tcPr/>
                </a:tc>
                <a:extLst>
                  <a:ext uri="{0D108BD9-81ED-4DB2-BD59-A6C34878D82A}">
                    <a16:rowId xmlns:a16="http://schemas.microsoft.com/office/drawing/2014/main" val="10003"/>
                  </a:ext>
                </a:extLst>
              </a:tr>
              <a:tr h="370840">
                <a:tc>
                  <a:txBody>
                    <a:bodyPr/>
                    <a:lstStyle/>
                    <a:p>
                      <a:r>
                        <a:rPr lang="en-GB" sz="1600" dirty="0"/>
                        <a:t>ERL’s</a:t>
                      </a:r>
                    </a:p>
                  </a:txBody>
                  <a:tcPr/>
                </a:tc>
                <a:tc>
                  <a:txBody>
                    <a:bodyPr/>
                    <a:lstStyle/>
                    <a:p>
                      <a:r>
                        <a:rPr lang="en-GB" sz="1600" dirty="0"/>
                        <a:t>CW</a:t>
                      </a:r>
                    </a:p>
                  </a:txBody>
                  <a:tcPr/>
                </a:tc>
                <a:tc>
                  <a:txBody>
                    <a:bodyPr/>
                    <a:lstStyle/>
                    <a:p>
                      <a:r>
                        <a:rPr lang="en-GB" sz="1600"/>
                        <a:t>0.1-1 nC</a:t>
                      </a:r>
                      <a:endParaRPr lang="en-GB" sz="1600" dirty="0"/>
                    </a:p>
                  </a:txBody>
                  <a:tcPr/>
                </a:tc>
                <a:tc>
                  <a:txBody>
                    <a:bodyPr/>
                    <a:lstStyle/>
                    <a:p>
                      <a:r>
                        <a:rPr lang="en-GB" sz="1600" dirty="0"/>
                        <a:t>Up to 1.3 GHz</a:t>
                      </a:r>
                    </a:p>
                  </a:txBody>
                  <a:tcPr/>
                </a:tc>
                <a:tc>
                  <a:txBody>
                    <a:bodyPr/>
                    <a:lstStyle/>
                    <a:p>
                      <a:r>
                        <a:rPr lang="en-GB" sz="1600" dirty="0"/>
                        <a:t>N/A</a:t>
                      </a:r>
                    </a:p>
                  </a:txBody>
                  <a:tcPr/>
                </a:tc>
                <a:extLst>
                  <a:ext uri="{0D108BD9-81ED-4DB2-BD59-A6C34878D82A}">
                    <a16:rowId xmlns:a16="http://schemas.microsoft.com/office/drawing/2014/main" val="10004"/>
                  </a:ext>
                </a:extLst>
              </a:tr>
            </a:tbl>
          </a:graphicData>
        </a:graphic>
      </p:graphicFrame>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8" name="Slide Number Placeholder 7"/>
          <p:cNvSpPr>
            <a:spLocks noGrp="1"/>
          </p:cNvSpPr>
          <p:nvPr>
            <p:ph type="sldNum" sz="quarter" idx="4"/>
          </p:nvPr>
        </p:nvSpPr>
        <p:spPr/>
        <p:txBody>
          <a:bodyPr/>
          <a:lstStyle/>
          <a:p>
            <a:fld id="{F821C969-0129-4803-9964-CCBADD7AA89C}" type="slidenum">
              <a:rPr lang="en-GB" smtClean="0"/>
              <a:pPr/>
              <a:t>14</a:t>
            </a:fld>
            <a:endParaRPr lang="en-GB" dirty="0"/>
          </a:p>
        </p:txBody>
      </p:sp>
    </p:spTree>
    <p:extLst>
      <p:ext uri="{BB962C8B-B14F-4D97-AF65-F5344CB8AC3E}">
        <p14:creationId xmlns:p14="http://schemas.microsoft.com/office/powerpoint/2010/main" val="1903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Pulsed thermionic </a:t>
            </a:r>
            <a:r>
              <a:rPr lang="en-GB" sz="3600" dirty="0" smtClean="0"/>
              <a:t>electron source</a:t>
            </a:r>
            <a:endParaRPr lang="en-GB" sz="3600" dirty="0"/>
          </a:p>
        </p:txBody>
      </p:sp>
      <p:sp>
        <p:nvSpPr>
          <p:cNvPr id="3" name="Content Placeholder 2"/>
          <p:cNvSpPr>
            <a:spLocks noGrp="1"/>
          </p:cNvSpPr>
          <p:nvPr>
            <p:ph idx="1"/>
          </p:nvPr>
        </p:nvSpPr>
        <p:spPr>
          <a:xfrm>
            <a:off x="4575880" y="1981200"/>
            <a:ext cx="4282400" cy="4162444"/>
          </a:xfrm>
        </p:spPr>
        <p:txBody>
          <a:bodyPr>
            <a:normAutofit fontScale="92500" lnSpcReduction="10000"/>
          </a:bodyPr>
          <a:lstStyle/>
          <a:p>
            <a:r>
              <a:rPr lang="en-GB" dirty="0"/>
              <a:t>Low repetition rate</a:t>
            </a:r>
          </a:p>
          <a:p>
            <a:r>
              <a:rPr lang="en-GB" dirty="0"/>
              <a:t>Relatively long electron pulse</a:t>
            </a:r>
          </a:p>
          <a:p>
            <a:r>
              <a:rPr lang="en-GB" dirty="0"/>
              <a:t>High bunch charge</a:t>
            </a:r>
          </a:p>
          <a:p>
            <a:r>
              <a:rPr lang="en-GB" dirty="0"/>
              <a:t>Beam energy 100’s kV</a:t>
            </a:r>
          </a:p>
          <a:p>
            <a:r>
              <a:rPr lang="en-GB" dirty="0"/>
              <a:t>Used in many medical and industrial accelerators </a:t>
            </a:r>
          </a:p>
        </p:txBody>
      </p:sp>
      <p:sp>
        <p:nvSpPr>
          <p:cNvPr id="6" name="Rectangle 5"/>
          <p:cNvSpPr/>
          <p:nvPr/>
        </p:nvSpPr>
        <p:spPr bwMode="auto">
          <a:xfrm>
            <a:off x="251520" y="3429000"/>
            <a:ext cx="720080" cy="72008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7" name="Rectangle 6"/>
          <p:cNvSpPr/>
          <p:nvPr/>
        </p:nvSpPr>
        <p:spPr bwMode="auto">
          <a:xfrm>
            <a:off x="971600" y="3429000"/>
            <a:ext cx="2880320" cy="720080"/>
          </a:xfrm>
          <a:prstGeom prst="rect">
            <a:avLst/>
          </a:prstGeom>
          <a:pattFill prst="ltHorz">
            <a:fgClr>
              <a:schemeClr val="accent1">
                <a:lumMod val="75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 name="Rectangle 7"/>
          <p:cNvSpPr/>
          <p:nvPr/>
        </p:nvSpPr>
        <p:spPr bwMode="auto">
          <a:xfrm>
            <a:off x="2411760" y="2708920"/>
            <a:ext cx="216024" cy="64807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 name="Rectangle 8"/>
          <p:cNvSpPr/>
          <p:nvPr/>
        </p:nvSpPr>
        <p:spPr bwMode="auto">
          <a:xfrm>
            <a:off x="2411760" y="4221088"/>
            <a:ext cx="216024" cy="64807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nvGrpSpPr>
          <p:cNvPr id="10" name="Group 9"/>
          <p:cNvGrpSpPr/>
          <p:nvPr/>
        </p:nvGrpSpPr>
        <p:grpSpPr>
          <a:xfrm>
            <a:off x="251520" y="2708920"/>
            <a:ext cx="936104" cy="720080"/>
            <a:chOff x="251520" y="2708920"/>
            <a:chExt cx="936104" cy="720080"/>
          </a:xfrm>
          <a:solidFill>
            <a:schemeClr val="tx2">
              <a:lumMod val="50000"/>
              <a:lumOff val="50000"/>
            </a:schemeClr>
          </a:solidFill>
        </p:grpSpPr>
        <p:sp>
          <p:nvSpPr>
            <p:cNvPr id="11" name="Rectangle 10"/>
            <p:cNvSpPr/>
            <p:nvPr/>
          </p:nvSpPr>
          <p:spPr bwMode="auto">
            <a:xfrm>
              <a:off x="251520" y="2708920"/>
              <a:ext cx="720080" cy="720080"/>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2" name="Right Triangle 11"/>
            <p:cNvSpPr/>
            <p:nvPr/>
          </p:nvSpPr>
          <p:spPr bwMode="auto">
            <a:xfrm rot="10800000" flipH="1">
              <a:off x="971600" y="2708920"/>
              <a:ext cx="216024" cy="720080"/>
            </a:xfrm>
            <a:prstGeom prst="rtTriangle">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13" name="Group 12"/>
          <p:cNvGrpSpPr/>
          <p:nvPr/>
        </p:nvGrpSpPr>
        <p:grpSpPr>
          <a:xfrm flipV="1">
            <a:off x="251520" y="4149080"/>
            <a:ext cx="936104" cy="720080"/>
            <a:chOff x="251520" y="2708920"/>
            <a:chExt cx="936104" cy="720080"/>
          </a:xfrm>
          <a:solidFill>
            <a:schemeClr val="tx2">
              <a:lumMod val="50000"/>
              <a:lumOff val="50000"/>
            </a:schemeClr>
          </a:solidFill>
        </p:grpSpPr>
        <p:sp>
          <p:nvSpPr>
            <p:cNvPr id="14" name="Rectangle 13"/>
            <p:cNvSpPr/>
            <p:nvPr/>
          </p:nvSpPr>
          <p:spPr bwMode="auto">
            <a:xfrm>
              <a:off x="251520" y="2708920"/>
              <a:ext cx="720080" cy="720080"/>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5" name="Right Triangle 14"/>
            <p:cNvSpPr/>
            <p:nvPr/>
          </p:nvSpPr>
          <p:spPr bwMode="auto">
            <a:xfrm rot="10800000" flipH="1">
              <a:off x="971600" y="2708920"/>
              <a:ext cx="216024" cy="720080"/>
            </a:xfrm>
            <a:prstGeom prst="rtTriangle">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sp>
        <p:nvSpPr>
          <p:cNvPr id="16" name="TextBox 15"/>
          <p:cNvSpPr txBox="1"/>
          <p:nvPr/>
        </p:nvSpPr>
        <p:spPr>
          <a:xfrm>
            <a:off x="182475" y="3625279"/>
            <a:ext cx="861133" cy="307777"/>
          </a:xfrm>
          <a:prstGeom prst="rect">
            <a:avLst/>
          </a:prstGeom>
          <a:noFill/>
        </p:spPr>
        <p:txBody>
          <a:bodyPr wrap="none" rtlCol="0">
            <a:spAutoFit/>
          </a:bodyPr>
          <a:lstStyle/>
          <a:p>
            <a:r>
              <a:rPr lang="en-GB" sz="1400" dirty="0"/>
              <a:t>Cathode</a:t>
            </a:r>
          </a:p>
        </p:txBody>
      </p:sp>
      <p:sp>
        <p:nvSpPr>
          <p:cNvPr id="17" name="TextBox 16"/>
          <p:cNvSpPr txBox="1"/>
          <p:nvPr/>
        </p:nvSpPr>
        <p:spPr>
          <a:xfrm>
            <a:off x="832100" y="5014917"/>
            <a:ext cx="1507652" cy="646331"/>
          </a:xfrm>
          <a:prstGeom prst="rect">
            <a:avLst/>
          </a:prstGeom>
          <a:noFill/>
        </p:spPr>
        <p:txBody>
          <a:bodyPr wrap="square" rtlCol="0">
            <a:spAutoFit/>
          </a:bodyPr>
          <a:lstStyle/>
          <a:p>
            <a:r>
              <a:rPr lang="en-GB" sz="1800" dirty="0"/>
              <a:t>Pulsed high</a:t>
            </a:r>
          </a:p>
          <a:p>
            <a:r>
              <a:rPr lang="en-GB" sz="1800" dirty="0"/>
              <a:t>voltage</a:t>
            </a:r>
          </a:p>
        </p:txBody>
      </p:sp>
      <p:cxnSp>
        <p:nvCxnSpPr>
          <p:cNvPr id="18" name="Elbow Connector 17"/>
          <p:cNvCxnSpPr>
            <a:stCxn id="14" idx="0"/>
            <a:endCxn id="17" idx="1"/>
          </p:cNvCxnSpPr>
          <p:nvPr/>
        </p:nvCxnSpPr>
        <p:spPr bwMode="auto">
          <a:xfrm rot="16200000" flipH="1">
            <a:off x="487369" y="4993351"/>
            <a:ext cx="468923" cy="220540"/>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19" name="Elbow Connector 18"/>
          <p:cNvCxnSpPr>
            <a:stCxn id="9" idx="2"/>
            <a:endCxn id="17" idx="3"/>
          </p:cNvCxnSpPr>
          <p:nvPr/>
        </p:nvCxnSpPr>
        <p:spPr bwMode="auto">
          <a:xfrm rot="5400000">
            <a:off x="2195301" y="5013611"/>
            <a:ext cx="468923" cy="180020"/>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2195736" y="2204864"/>
            <a:ext cx="702436" cy="307777"/>
          </a:xfrm>
          <a:prstGeom prst="rect">
            <a:avLst/>
          </a:prstGeom>
          <a:noFill/>
        </p:spPr>
        <p:txBody>
          <a:bodyPr wrap="none" rtlCol="0">
            <a:spAutoFit/>
          </a:bodyPr>
          <a:lstStyle/>
          <a:p>
            <a:r>
              <a:rPr lang="en-GB" sz="1400" dirty="0"/>
              <a:t>Anode</a:t>
            </a:r>
          </a:p>
        </p:txBody>
      </p:sp>
      <p:sp>
        <p:nvSpPr>
          <p:cNvPr id="23" name="TextBox 22"/>
          <p:cNvSpPr txBox="1"/>
          <p:nvPr/>
        </p:nvSpPr>
        <p:spPr>
          <a:xfrm>
            <a:off x="251520" y="2204864"/>
            <a:ext cx="1646605" cy="307777"/>
          </a:xfrm>
          <a:prstGeom prst="rect">
            <a:avLst/>
          </a:prstGeom>
          <a:noFill/>
        </p:spPr>
        <p:txBody>
          <a:bodyPr wrap="none" rtlCol="0">
            <a:spAutoFit/>
          </a:bodyPr>
          <a:lstStyle/>
          <a:p>
            <a:r>
              <a:rPr lang="en-GB" sz="1400" dirty="0"/>
              <a:t>Cathode electrode</a:t>
            </a:r>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21" name="Slide Number Placeholder 20"/>
          <p:cNvSpPr>
            <a:spLocks noGrp="1"/>
          </p:cNvSpPr>
          <p:nvPr>
            <p:ph type="sldNum" sz="quarter" idx="4"/>
          </p:nvPr>
        </p:nvSpPr>
        <p:spPr/>
        <p:txBody>
          <a:bodyPr/>
          <a:lstStyle/>
          <a:p>
            <a:fld id="{F821C969-0129-4803-9964-CCBADD7AA89C}" type="slidenum">
              <a:rPr lang="en-GB" smtClean="0"/>
              <a:pPr/>
              <a:t>15</a:t>
            </a:fld>
            <a:endParaRPr lang="en-GB" dirty="0"/>
          </a:p>
        </p:txBody>
      </p:sp>
    </p:spTree>
    <p:extLst>
      <p:ext uri="{BB962C8B-B14F-4D97-AF65-F5344CB8AC3E}">
        <p14:creationId xmlns:p14="http://schemas.microsoft.com/office/powerpoint/2010/main" val="313603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09" y="1438999"/>
            <a:ext cx="6680835" cy="472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3600" dirty="0"/>
              <a:t>SACLA electron source</a:t>
            </a:r>
          </a:p>
        </p:txBody>
      </p:sp>
      <p:sp>
        <p:nvSpPr>
          <p:cNvPr id="3" name="Content Placeholder 2"/>
          <p:cNvSpPr>
            <a:spLocks noGrp="1"/>
          </p:cNvSpPr>
          <p:nvPr>
            <p:ph idx="1"/>
          </p:nvPr>
        </p:nvSpPr>
        <p:spPr>
          <a:xfrm>
            <a:off x="5580112" y="5589240"/>
            <a:ext cx="3278168" cy="432048"/>
          </a:xfrm>
        </p:spPr>
        <p:txBody>
          <a:bodyPr>
            <a:normAutofit fontScale="77500" lnSpcReduction="20000"/>
          </a:bodyPr>
          <a:lstStyle/>
          <a:p>
            <a:pPr marL="0" indent="0">
              <a:buNone/>
            </a:pPr>
            <a:r>
              <a:rPr lang="en-GB" i="1" dirty="0"/>
              <a:t>Courtesy T. </a:t>
            </a:r>
            <a:r>
              <a:rPr lang="en-GB" i="1" dirty="0" err="1"/>
              <a:t>Shintake</a:t>
            </a:r>
            <a:endParaRPr lang="en-GB" i="1" dirty="0"/>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16</a:t>
            </a:fld>
            <a:endParaRPr lang="en-GB" dirty="0"/>
          </a:p>
        </p:txBody>
      </p:sp>
    </p:spTree>
    <p:extLst>
      <p:ext uri="{BB962C8B-B14F-4D97-AF65-F5344CB8AC3E}">
        <p14:creationId xmlns:p14="http://schemas.microsoft.com/office/powerpoint/2010/main" val="402041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SACLA source performance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40" y="1988840"/>
            <a:ext cx="3703320" cy="245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39290"/>
            <a:ext cx="3611880" cy="2979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5536" y="4725144"/>
            <a:ext cx="3860352" cy="1323439"/>
          </a:xfrm>
          <a:prstGeom prst="rect">
            <a:avLst/>
          </a:prstGeom>
          <a:noFill/>
        </p:spPr>
        <p:txBody>
          <a:bodyPr wrap="none" rtlCol="0">
            <a:spAutoFit/>
          </a:bodyPr>
          <a:lstStyle/>
          <a:p>
            <a:r>
              <a:rPr lang="en-GB" sz="2000" dirty="0"/>
              <a:t>Pulse length – 3 µs</a:t>
            </a:r>
          </a:p>
          <a:p>
            <a:r>
              <a:rPr lang="en-GB" sz="2000" dirty="0"/>
              <a:t>Peak current – 1 A</a:t>
            </a:r>
          </a:p>
          <a:p>
            <a:r>
              <a:rPr lang="en-GB" sz="2000" dirty="0"/>
              <a:t>Beam Energy 500 </a:t>
            </a:r>
            <a:r>
              <a:rPr lang="en-GB" sz="2000" dirty="0" err="1"/>
              <a:t>keV</a:t>
            </a:r>
            <a:endParaRPr lang="en-GB" sz="2000" dirty="0"/>
          </a:p>
          <a:p>
            <a:r>
              <a:rPr lang="en-GB" sz="2000" dirty="0"/>
              <a:t>Beam </a:t>
            </a:r>
            <a:r>
              <a:rPr lang="en-GB" sz="2000" dirty="0" err="1"/>
              <a:t>emittance</a:t>
            </a:r>
            <a:r>
              <a:rPr lang="en-GB" sz="2000" dirty="0"/>
              <a:t> 1.1 </a:t>
            </a:r>
            <a:r>
              <a:rPr lang="el-GR" sz="2000" dirty="0"/>
              <a:t>π</a:t>
            </a:r>
            <a:r>
              <a:rPr lang="en-GB" sz="2000" dirty="0"/>
              <a:t> mm </a:t>
            </a:r>
            <a:r>
              <a:rPr lang="en-GB" sz="2000" dirty="0" err="1"/>
              <a:t>mrad</a:t>
            </a:r>
            <a:endParaRPr lang="en-GB" sz="2000" dirty="0"/>
          </a:p>
        </p:txBody>
      </p:sp>
      <p:sp>
        <p:nvSpPr>
          <p:cNvPr id="7" name="TextBox 6"/>
          <p:cNvSpPr txBox="1"/>
          <p:nvPr/>
        </p:nvSpPr>
        <p:spPr>
          <a:xfrm>
            <a:off x="4860032" y="5517232"/>
            <a:ext cx="3608167" cy="461665"/>
          </a:xfrm>
          <a:prstGeom prst="rect">
            <a:avLst/>
          </a:prstGeom>
          <a:noFill/>
        </p:spPr>
        <p:txBody>
          <a:bodyPr wrap="none" rtlCol="0">
            <a:spAutoFit/>
          </a:bodyPr>
          <a:lstStyle/>
          <a:p>
            <a:r>
              <a:rPr lang="en-GB" sz="2000" dirty="0"/>
              <a:t> K. </a:t>
            </a:r>
            <a:r>
              <a:rPr lang="en-GB" sz="2000" dirty="0" err="1"/>
              <a:t>Togawa</a:t>
            </a:r>
            <a:r>
              <a:rPr lang="en-GB" sz="2000" dirty="0"/>
              <a:t> et al., APAC 2004</a:t>
            </a:r>
            <a:r>
              <a:rPr lang="en-GB" dirty="0"/>
              <a:t> </a:t>
            </a:r>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8" name="Slide Number Placeholder 7"/>
          <p:cNvSpPr>
            <a:spLocks noGrp="1"/>
          </p:cNvSpPr>
          <p:nvPr>
            <p:ph type="sldNum" sz="quarter" idx="4"/>
          </p:nvPr>
        </p:nvSpPr>
        <p:spPr/>
        <p:txBody>
          <a:bodyPr/>
          <a:lstStyle/>
          <a:p>
            <a:fld id="{F821C969-0129-4803-9964-CCBADD7AA89C}" type="slidenum">
              <a:rPr lang="en-GB" smtClean="0"/>
              <a:pPr/>
              <a:t>17</a:t>
            </a:fld>
            <a:endParaRPr lang="en-GB" dirty="0"/>
          </a:p>
        </p:txBody>
      </p:sp>
    </p:spTree>
    <p:extLst>
      <p:ext uri="{BB962C8B-B14F-4D97-AF65-F5344CB8AC3E}">
        <p14:creationId xmlns:p14="http://schemas.microsoft.com/office/powerpoint/2010/main" val="195571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Grid modulated thermionic guns</a:t>
            </a:r>
          </a:p>
        </p:txBody>
      </p:sp>
      <p:sp>
        <p:nvSpPr>
          <p:cNvPr id="3" name="Content Placeholder 2"/>
          <p:cNvSpPr>
            <a:spLocks noGrp="1"/>
          </p:cNvSpPr>
          <p:nvPr>
            <p:ph idx="1"/>
          </p:nvPr>
        </p:nvSpPr>
        <p:spPr>
          <a:xfrm>
            <a:off x="4067944" y="1981200"/>
            <a:ext cx="4790336" cy="4162444"/>
          </a:xfrm>
        </p:spPr>
        <p:txBody>
          <a:bodyPr>
            <a:noAutofit/>
          </a:bodyPr>
          <a:lstStyle/>
          <a:p>
            <a:r>
              <a:rPr lang="en-GB" sz="1600" dirty="0"/>
              <a:t>Main gun voltage remains DC</a:t>
            </a:r>
          </a:p>
          <a:p>
            <a:r>
              <a:rPr lang="en-GB" sz="1600" dirty="0"/>
              <a:t>Modulated voltage is applied to the  mesh grid located close to the cathode</a:t>
            </a:r>
          </a:p>
          <a:p>
            <a:r>
              <a:rPr lang="en-GB" sz="1600" dirty="0"/>
              <a:t>There are two types of modulation:</a:t>
            </a:r>
          </a:p>
          <a:p>
            <a:pPr lvl="1"/>
            <a:r>
              <a:rPr lang="en-GB" sz="1400" dirty="0"/>
              <a:t>Pulsed – microseconds range</a:t>
            </a:r>
          </a:p>
          <a:p>
            <a:pPr lvl="1"/>
            <a:r>
              <a:rPr lang="en-GB" sz="1400" dirty="0"/>
              <a:t>RF – GHz frequencies</a:t>
            </a:r>
          </a:p>
          <a:p>
            <a:r>
              <a:rPr lang="en-GB" sz="1600" dirty="0"/>
              <a:t>In order to prevent leakage of electrons at absence of modulated voltage bias voltage applied as well</a:t>
            </a:r>
          </a:p>
          <a:p>
            <a:r>
              <a:rPr lang="en-GB" sz="1600" dirty="0"/>
              <a:t>Combination of modulated and bias voltage allows for varying bunch length and/or bunch charge</a:t>
            </a:r>
          </a:p>
          <a:p>
            <a:r>
              <a:rPr lang="en-GB" sz="1600" dirty="0"/>
              <a:t>Widely used in RF tubes and IR FEL injectors</a:t>
            </a:r>
          </a:p>
          <a:p>
            <a:r>
              <a:rPr lang="en-GB" sz="1600" dirty="0"/>
              <a:t>Disadvantage: Presence of the grid seriously spoiled the beam </a:t>
            </a:r>
            <a:r>
              <a:rPr lang="en-GB" sz="1600" dirty="0" err="1"/>
              <a:t>emittance</a:t>
            </a:r>
            <a:r>
              <a:rPr lang="en-GB" sz="1600" dirty="0"/>
              <a:t> </a:t>
            </a:r>
          </a:p>
        </p:txBody>
      </p:sp>
      <p:sp>
        <p:nvSpPr>
          <p:cNvPr id="6" name="Rectangle 5"/>
          <p:cNvSpPr/>
          <p:nvPr/>
        </p:nvSpPr>
        <p:spPr bwMode="auto">
          <a:xfrm>
            <a:off x="251520" y="3429000"/>
            <a:ext cx="720080" cy="720080"/>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sp>
        <p:nvSpPr>
          <p:cNvPr id="7" name="Rectangle 6"/>
          <p:cNvSpPr/>
          <p:nvPr/>
        </p:nvSpPr>
        <p:spPr bwMode="auto">
          <a:xfrm>
            <a:off x="971600" y="3429000"/>
            <a:ext cx="2880320" cy="720080"/>
          </a:xfrm>
          <a:prstGeom prst="rect">
            <a:avLst/>
          </a:prstGeom>
          <a:pattFill prst="ltHorz">
            <a:fgClr>
              <a:schemeClr val="accent1">
                <a:lumMod val="75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 name="Rectangle 7"/>
          <p:cNvSpPr/>
          <p:nvPr/>
        </p:nvSpPr>
        <p:spPr bwMode="auto">
          <a:xfrm>
            <a:off x="2411760" y="2708920"/>
            <a:ext cx="216024" cy="64807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9" name="Rectangle 8"/>
          <p:cNvSpPr/>
          <p:nvPr/>
        </p:nvSpPr>
        <p:spPr bwMode="auto">
          <a:xfrm>
            <a:off x="2411760" y="4221088"/>
            <a:ext cx="216024" cy="64807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nvGrpSpPr>
          <p:cNvPr id="10" name="Group 9"/>
          <p:cNvGrpSpPr/>
          <p:nvPr/>
        </p:nvGrpSpPr>
        <p:grpSpPr>
          <a:xfrm>
            <a:off x="251520" y="2708920"/>
            <a:ext cx="936104" cy="720080"/>
            <a:chOff x="251520" y="2708920"/>
            <a:chExt cx="936104" cy="720080"/>
          </a:xfrm>
          <a:solidFill>
            <a:schemeClr val="tx2">
              <a:lumMod val="50000"/>
              <a:lumOff val="50000"/>
            </a:schemeClr>
          </a:solidFill>
        </p:grpSpPr>
        <p:sp>
          <p:nvSpPr>
            <p:cNvPr id="11" name="Rectangle 10"/>
            <p:cNvSpPr/>
            <p:nvPr/>
          </p:nvSpPr>
          <p:spPr bwMode="auto">
            <a:xfrm>
              <a:off x="251520" y="2708920"/>
              <a:ext cx="720080" cy="720080"/>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2" name="Right Triangle 11"/>
            <p:cNvSpPr/>
            <p:nvPr/>
          </p:nvSpPr>
          <p:spPr bwMode="auto">
            <a:xfrm rot="10800000" flipH="1">
              <a:off x="971600" y="2708920"/>
              <a:ext cx="216024" cy="720080"/>
            </a:xfrm>
            <a:prstGeom prst="rtTriangle">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13" name="Group 12"/>
          <p:cNvGrpSpPr/>
          <p:nvPr/>
        </p:nvGrpSpPr>
        <p:grpSpPr>
          <a:xfrm flipV="1">
            <a:off x="251520" y="4149080"/>
            <a:ext cx="936104" cy="720080"/>
            <a:chOff x="251520" y="2708920"/>
            <a:chExt cx="936104" cy="720080"/>
          </a:xfrm>
          <a:solidFill>
            <a:schemeClr val="tx2">
              <a:lumMod val="50000"/>
              <a:lumOff val="50000"/>
            </a:schemeClr>
          </a:solidFill>
        </p:grpSpPr>
        <p:sp>
          <p:nvSpPr>
            <p:cNvPr id="14" name="Rectangle 13"/>
            <p:cNvSpPr/>
            <p:nvPr/>
          </p:nvSpPr>
          <p:spPr bwMode="auto">
            <a:xfrm>
              <a:off x="251520" y="2708920"/>
              <a:ext cx="720080" cy="720080"/>
            </a:xfrm>
            <a:prstGeom prst="rect">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15" name="Right Triangle 14"/>
            <p:cNvSpPr/>
            <p:nvPr/>
          </p:nvSpPr>
          <p:spPr bwMode="auto">
            <a:xfrm rot="10800000" flipH="1">
              <a:off x="971600" y="2708920"/>
              <a:ext cx="216024" cy="720080"/>
            </a:xfrm>
            <a:prstGeom prst="rtTriangle">
              <a:avLst/>
            </a:prstGeom>
            <a:grp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sp>
        <p:nvSpPr>
          <p:cNvPr id="16" name="TextBox 15"/>
          <p:cNvSpPr txBox="1"/>
          <p:nvPr/>
        </p:nvSpPr>
        <p:spPr>
          <a:xfrm>
            <a:off x="182475" y="3625279"/>
            <a:ext cx="861133" cy="307777"/>
          </a:xfrm>
          <a:prstGeom prst="rect">
            <a:avLst/>
          </a:prstGeom>
          <a:noFill/>
        </p:spPr>
        <p:txBody>
          <a:bodyPr wrap="none" rtlCol="0">
            <a:spAutoFit/>
          </a:bodyPr>
          <a:lstStyle/>
          <a:p>
            <a:r>
              <a:rPr lang="en-GB" sz="1400" dirty="0"/>
              <a:t>Cathode</a:t>
            </a:r>
          </a:p>
        </p:txBody>
      </p:sp>
      <p:sp>
        <p:nvSpPr>
          <p:cNvPr id="17" name="TextBox 16"/>
          <p:cNvSpPr txBox="1"/>
          <p:nvPr/>
        </p:nvSpPr>
        <p:spPr>
          <a:xfrm>
            <a:off x="997972" y="5003884"/>
            <a:ext cx="1197764" cy="338554"/>
          </a:xfrm>
          <a:prstGeom prst="rect">
            <a:avLst/>
          </a:prstGeom>
          <a:noFill/>
        </p:spPr>
        <p:txBody>
          <a:bodyPr wrap="none" rtlCol="0">
            <a:spAutoFit/>
          </a:bodyPr>
          <a:lstStyle/>
          <a:p>
            <a:r>
              <a:rPr lang="en-GB" sz="1600" dirty="0"/>
              <a:t>DC voltage</a:t>
            </a:r>
            <a:endParaRPr lang="en-GB" sz="1800" dirty="0"/>
          </a:p>
        </p:txBody>
      </p:sp>
      <p:cxnSp>
        <p:nvCxnSpPr>
          <p:cNvPr id="18" name="Elbow Connector 17"/>
          <p:cNvCxnSpPr>
            <a:stCxn id="14" idx="0"/>
            <a:endCxn id="17" idx="1"/>
          </p:cNvCxnSpPr>
          <p:nvPr/>
        </p:nvCxnSpPr>
        <p:spPr bwMode="auto">
          <a:xfrm rot="16200000" flipH="1">
            <a:off x="652766" y="4827954"/>
            <a:ext cx="304001" cy="386412"/>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19" name="Elbow Connector 18"/>
          <p:cNvCxnSpPr>
            <a:stCxn id="9" idx="2"/>
            <a:endCxn id="17" idx="3"/>
          </p:cNvCxnSpPr>
          <p:nvPr/>
        </p:nvCxnSpPr>
        <p:spPr bwMode="auto">
          <a:xfrm rot="5400000">
            <a:off x="2205754" y="4859142"/>
            <a:ext cx="304001" cy="324036"/>
          </a:xfrm>
          <a:prstGeom prst="bentConnector2">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2123728" y="2226350"/>
            <a:ext cx="776175" cy="338554"/>
          </a:xfrm>
          <a:prstGeom prst="rect">
            <a:avLst/>
          </a:prstGeom>
          <a:noFill/>
        </p:spPr>
        <p:txBody>
          <a:bodyPr wrap="none" rtlCol="0">
            <a:spAutoFit/>
          </a:bodyPr>
          <a:lstStyle/>
          <a:p>
            <a:r>
              <a:rPr lang="en-GB" sz="1600" dirty="0"/>
              <a:t>Anode</a:t>
            </a:r>
          </a:p>
        </p:txBody>
      </p:sp>
      <p:sp>
        <p:nvSpPr>
          <p:cNvPr id="23" name="TextBox 22"/>
          <p:cNvSpPr txBox="1"/>
          <p:nvPr/>
        </p:nvSpPr>
        <p:spPr>
          <a:xfrm>
            <a:off x="-36512" y="2204864"/>
            <a:ext cx="1859805" cy="338554"/>
          </a:xfrm>
          <a:prstGeom prst="rect">
            <a:avLst/>
          </a:prstGeom>
          <a:noFill/>
        </p:spPr>
        <p:txBody>
          <a:bodyPr wrap="none" rtlCol="0">
            <a:spAutoFit/>
          </a:bodyPr>
          <a:lstStyle/>
          <a:p>
            <a:r>
              <a:rPr lang="en-GB" sz="1600" dirty="0"/>
              <a:t>Cathode electrode</a:t>
            </a:r>
          </a:p>
        </p:txBody>
      </p:sp>
      <p:grpSp>
        <p:nvGrpSpPr>
          <p:cNvPr id="44" name="Group 43"/>
          <p:cNvGrpSpPr/>
          <p:nvPr/>
        </p:nvGrpSpPr>
        <p:grpSpPr>
          <a:xfrm>
            <a:off x="1043608" y="3383281"/>
            <a:ext cx="45719" cy="837807"/>
            <a:chOff x="1645961" y="2663201"/>
            <a:chExt cx="45719" cy="837807"/>
          </a:xfrm>
        </p:grpSpPr>
        <p:grpSp>
          <p:nvGrpSpPr>
            <p:cNvPr id="33" name="Group 32"/>
            <p:cNvGrpSpPr/>
            <p:nvPr/>
          </p:nvGrpSpPr>
          <p:grpSpPr>
            <a:xfrm>
              <a:off x="1645961" y="2663201"/>
              <a:ext cx="45719" cy="405759"/>
              <a:chOff x="1619672" y="2663201"/>
              <a:chExt cx="45719" cy="405759"/>
            </a:xfrm>
          </p:grpSpPr>
          <p:grpSp>
            <p:nvGrpSpPr>
              <p:cNvPr id="26" name="Group 25"/>
              <p:cNvGrpSpPr/>
              <p:nvPr/>
            </p:nvGrpSpPr>
            <p:grpSpPr>
              <a:xfrm>
                <a:off x="1619672" y="2663201"/>
                <a:ext cx="45719" cy="117727"/>
                <a:chOff x="1619672" y="2663201"/>
                <a:chExt cx="45719" cy="117727"/>
              </a:xfrm>
            </p:grpSpPr>
            <p:sp>
              <p:nvSpPr>
                <p:cNvPr id="24" name="Oval 23"/>
                <p:cNvSpPr/>
                <p:nvPr/>
              </p:nvSpPr>
              <p:spPr bwMode="auto">
                <a:xfrm>
                  <a:off x="1619672" y="2663201"/>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5" name="Oval 24"/>
                <p:cNvSpPr/>
                <p:nvPr/>
              </p:nvSpPr>
              <p:spPr bwMode="auto">
                <a:xfrm>
                  <a:off x="1619672" y="2735209"/>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27" name="Group 26"/>
              <p:cNvGrpSpPr/>
              <p:nvPr/>
            </p:nvGrpSpPr>
            <p:grpSpPr>
              <a:xfrm>
                <a:off x="1619672" y="2807217"/>
                <a:ext cx="45719" cy="117727"/>
                <a:chOff x="1619672" y="2663201"/>
                <a:chExt cx="45719" cy="117727"/>
              </a:xfrm>
            </p:grpSpPr>
            <p:sp>
              <p:nvSpPr>
                <p:cNvPr id="28" name="Oval 27"/>
                <p:cNvSpPr/>
                <p:nvPr/>
              </p:nvSpPr>
              <p:spPr bwMode="auto">
                <a:xfrm>
                  <a:off x="1619672" y="2663201"/>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9" name="Oval 28"/>
                <p:cNvSpPr/>
                <p:nvPr/>
              </p:nvSpPr>
              <p:spPr bwMode="auto">
                <a:xfrm>
                  <a:off x="1619672" y="2735209"/>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30" name="Group 29"/>
              <p:cNvGrpSpPr/>
              <p:nvPr/>
            </p:nvGrpSpPr>
            <p:grpSpPr>
              <a:xfrm>
                <a:off x="1619672" y="2951233"/>
                <a:ext cx="45719" cy="117727"/>
                <a:chOff x="1619672" y="2663201"/>
                <a:chExt cx="45719" cy="117727"/>
              </a:xfrm>
            </p:grpSpPr>
            <p:sp>
              <p:nvSpPr>
                <p:cNvPr id="31" name="Oval 30"/>
                <p:cNvSpPr/>
                <p:nvPr/>
              </p:nvSpPr>
              <p:spPr bwMode="auto">
                <a:xfrm>
                  <a:off x="1619672" y="2663201"/>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2" name="Oval 31"/>
                <p:cNvSpPr/>
                <p:nvPr/>
              </p:nvSpPr>
              <p:spPr bwMode="auto">
                <a:xfrm>
                  <a:off x="1619672" y="2735209"/>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nvGrpSpPr>
            <p:cNvPr id="34" name="Group 33"/>
            <p:cNvGrpSpPr/>
            <p:nvPr/>
          </p:nvGrpSpPr>
          <p:grpSpPr>
            <a:xfrm>
              <a:off x="1645961" y="3095249"/>
              <a:ext cx="45719" cy="405759"/>
              <a:chOff x="1619672" y="2663201"/>
              <a:chExt cx="45719" cy="405759"/>
            </a:xfrm>
          </p:grpSpPr>
          <p:grpSp>
            <p:nvGrpSpPr>
              <p:cNvPr id="35" name="Group 34"/>
              <p:cNvGrpSpPr/>
              <p:nvPr/>
            </p:nvGrpSpPr>
            <p:grpSpPr>
              <a:xfrm>
                <a:off x="1619672" y="2663201"/>
                <a:ext cx="45719" cy="117727"/>
                <a:chOff x="1619672" y="2663201"/>
                <a:chExt cx="45719" cy="117727"/>
              </a:xfrm>
            </p:grpSpPr>
            <p:sp>
              <p:nvSpPr>
                <p:cNvPr id="42" name="Oval 41"/>
                <p:cNvSpPr/>
                <p:nvPr/>
              </p:nvSpPr>
              <p:spPr bwMode="auto">
                <a:xfrm>
                  <a:off x="1619672" y="2663201"/>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43" name="Oval 42"/>
                <p:cNvSpPr/>
                <p:nvPr/>
              </p:nvSpPr>
              <p:spPr bwMode="auto">
                <a:xfrm>
                  <a:off x="1619672" y="2735209"/>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36" name="Group 35"/>
              <p:cNvGrpSpPr/>
              <p:nvPr/>
            </p:nvGrpSpPr>
            <p:grpSpPr>
              <a:xfrm>
                <a:off x="1619672" y="2807217"/>
                <a:ext cx="45719" cy="117727"/>
                <a:chOff x="1619672" y="2663201"/>
                <a:chExt cx="45719" cy="117727"/>
              </a:xfrm>
            </p:grpSpPr>
            <p:sp>
              <p:nvSpPr>
                <p:cNvPr id="40" name="Oval 39"/>
                <p:cNvSpPr/>
                <p:nvPr/>
              </p:nvSpPr>
              <p:spPr bwMode="auto">
                <a:xfrm>
                  <a:off x="1619672" y="2663201"/>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41" name="Oval 40"/>
                <p:cNvSpPr/>
                <p:nvPr/>
              </p:nvSpPr>
              <p:spPr bwMode="auto">
                <a:xfrm>
                  <a:off x="1619672" y="2735209"/>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37" name="Group 36"/>
              <p:cNvGrpSpPr/>
              <p:nvPr/>
            </p:nvGrpSpPr>
            <p:grpSpPr>
              <a:xfrm>
                <a:off x="1619672" y="2951233"/>
                <a:ext cx="45719" cy="117727"/>
                <a:chOff x="1619672" y="2663201"/>
                <a:chExt cx="45719" cy="117727"/>
              </a:xfrm>
            </p:grpSpPr>
            <p:sp>
              <p:nvSpPr>
                <p:cNvPr id="38" name="Oval 37"/>
                <p:cNvSpPr/>
                <p:nvPr/>
              </p:nvSpPr>
              <p:spPr bwMode="auto">
                <a:xfrm>
                  <a:off x="1619672" y="2663201"/>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39" name="Oval 38"/>
                <p:cNvSpPr/>
                <p:nvPr/>
              </p:nvSpPr>
              <p:spPr bwMode="auto">
                <a:xfrm>
                  <a:off x="1619672" y="2735209"/>
                  <a:ext cx="45719" cy="45719"/>
                </a:xfrm>
                <a:prstGeom prst="ellips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grpSp>
      <p:sp>
        <p:nvSpPr>
          <p:cNvPr id="45" name="TextBox 44"/>
          <p:cNvSpPr txBox="1"/>
          <p:nvPr/>
        </p:nvSpPr>
        <p:spPr>
          <a:xfrm>
            <a:off x="1043608" y="4201343"/>
            <a:ext cx="572593" cy="338554"/>
          </a:xfrm>
          <a:prstGeom prst="rect">
            <a:avLst/>
          </a:prstGeom>
          <a:noFill/>
        </p:spPr>
        <p:txBody>
          <a:bodyPr wrap="none" rtlCol="0">
            <a:spAutoFit/>
          </a:bodyPr>
          <a:lstStyle/>
          <a:p>
            <a:r>
              <a:rPr lang="en-GB" sz="1600" dirty="0"/>
              <a:t>Grid</a:t>
            </a:r>
            <a:endParaRPr lang="en-GB" sz="1400" dirty="0"/>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21" name="Slide Number Placeholder 20"/>
          <p:cNvSpPr>
            <a:spLocks noGrp="1"/>
          </p:cNvSpPr>
          <p:nvPr>
            <p:ph type="sldNum" sz="quarter" idx="4"/>
          </p:nvPr>
        </p:nvSpPr>
        <p:spPr/>
        <p:txBody>
          <a:bodyPr/>
          <a:lstStyle/>
          <a:p>
            <a:fld id="{F821C969-0129-4803-9964-CCBADD7AA89C}" type="slidenum">
              <a:rPr lang="en-GB" smtClean="0"/>
              <a:pPr/>
              <a:t>18</a:t>
            </a:fld>
            <a:endParaRPr lang="en-GB" dirty="0"/>
          </a:p>
        </p:txBody>
      </p:sp>
    </p:spTree>
    <p:extLst>
      <p:ext uri="{BB962C8B-B14F-4D97-AF65-F5344CB8AC3E}">
        <p14:creationId xmlns:p14="http://schemas.microsoft.com/office/powerpoint/2010/main" val="82314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83630" y="4848218"/>
            <a:ext cx="4040188" cy="1177159"/>
          </a:xfrm>
        </p:spPr>
        <p:txBody>
          <a:bodyPr/>
          <a:lstStyle/>
          <a:p>
            <a:pPr marL="0" indent="0">
              <a:buNone/>
            </a:pPr>
            <a:r>
              <a:rPr lang="en-GB" sz="1800" dirty="0"/>
              <a:t>Grid modulated electron source with 4 mm </a:t>
            </a:r>
            <a:r>
              <a:rPr lang="en-GB" sz="1800" dirty="0" err="1"/>
              <a:t>Ir</a:t>
            </a:r>
            <a:r>
              <a:rPr lang="en-GB" sz="1800" dirty="0"/>
              <a:t> coated dispenser cathode with specific emission of 10 A/cm</a:t>
            </a:r>
            <a:r>
              <a:rPr lang="en-GB" sz="1800" baseline="30000" dirty="0"/>
              <a:t>2</a:t>
            </a:r>
            <a:endParaRPr lang="en-GB" sz="1800" dirty="0"/>
          </a:p>
        </p:txBody>
      </p:sp>
      <p:pic>
        <p:nvPicPr>
          <p:cNvPr id="1029"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99383" y="1700808"/>
            <a:ext cx="3277308" cy="313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10"/>
          <p:cNvSpPr txBox="1">
            <a:spLocks/>
          </p:cNvSpPr>
          <p:nvPr/>
        </p:nvSpPr>
        <p:spPr bwMode="auto">
          <a:xfrm>
            <a:off x="4996308" y="4869160"/>
            <a:ext cx="3752156" cy="1177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GB" sz="1800" kern="0" dirty="0">
                <a:latin typeface="Arial" panose="020B0604020202020204" pitchFamily="34" charset="0"/>
                <a:cs typeface="Arial" panose="020B0604020202020204" pitchFamily="34" charset="0"/>
              </a:rPr>
              <a:t>Grid modulated source with </a:t>
            </a:r>
            <a:br>
              <a:rPr lang="en-GB" sz="1800" kern="0" dirty="0">
                <a:latin typeface="Arial" panose="020B0604020202020204" pitchFamily="34" charset="0"/>
                <a:cs typeface="Arial" panose="020B0604020202020204" pitchFamily="34" charset="0"/>
              </a:rPr>
            </a:br>
            <a:r>
              <a:rPr lang="en-GB" sz="1800" kern="0" dirty="0">
                <a:latin typeface="Arial" panose="020B0604020202020204" pitchFamily="34" charset="0"/>
                <a:cs typeface="Arial" panose="020B0604020202020204" pitchFamily="34" charset="0"/>
              </a:rPr>
              <a:t>6.3 mm cathode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61465"/>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bwMode="auto">
          <a:xfrm>
            <a:off x="3143240" y="500050"/>
            <a:ext cx="57150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chemeClr val="tx2"/>
                </a:solidFill>
                <a:latin typeface="Arial" charset="0"/>
                <a:ea typeface="ＭＳ Ｐゴシック" pitchFamily="28" charset="-128"/>
              </a:defRPr>
            </a:lvl2pPr>
            <a:lvl3pPr algn="l" rtl="0" eaLnBrk="0" fontAlgn="base" hangingPunct="0">
              <a:spcBef>
                <a:spcPct val="0"/>
              </a:spcBef>
              <a:spcAft>
                <a:spcPct val="0"/>
              </a:spcAft>
              <a:defRPr sz="4400">
                <a:solidFill>
                  <a:schemeClr val="tx2"/>
                </a:solidFill>
                <a:latin typeface="Arial" charset="0"/>
                <a:ea typeface="ＭＳ Ｐゴシック" pitchFamily="28" charset="-128"/>
              </a:defRPr>
            </a:lvl3pPr>
            <a:lvl4pPr algn="l" rtl="0" eaLnBrk="0" fontAlgn="base" hangingPunct="0">
              <a:spcBef>
                <a:spcPct val="0"/>
              </a:spcBef>
              <a:spcAft>
                <a:spcPct val="0"/>
              </a:spcAft>
              <a:defRPr sz="4400">
                <a:solidFill>
                  <a:schemeClr val="tx2"/>
                </a:solidFill>
                <a:latin typeface="Arial" charset="0"/>
                <a:ea typeface="ＭＳ Ｐゴシック" pitchFamily="28" charset="-128"/>
              </a:defRPr>
            </a:lvl4pPr>
            <a:lvl5pPr algn="l" rtl="0" eaLnBrk="0" fontAlgn="base" hangingPunct="0">
              <a:spcBef>
                <a:spcPct val="0"/>
              </a:spcBef>
              <a:spcAft>
                <a:spcPct val="0"/>
              </a:spcAft>
              <a:defRPr sz="4400">
                <a:solidFill>
                  <a:schemeClr val="tx2"/>
                </a:solidFill>
                <a:latin typeface="Arial" charset="0"/>
                <a:ea typeface="ＭＳ Ｐゴシック" pitchFamily="28" charset="-128"/>
              </a:defRPr>
            </a:lvl5pPr>
            <a:lvl6pPr marL="457200" algn="l" rtl="0" fontAlgn="base">
              <a:spcBef>
                <a:spcPct val="0"/>
              </a:spcBef>
              <a:spcAft>
                <a:spcPct val="0"/>
              </a:spcAft>
              <a:defRPr sz="4400">
                <a:solidFill>
                  <a:schemeClr val="tx2"/>
                </a:solidFill>
                <a:latin typeface="Arial" charset="0"/>
                <a:ea typeface="ＭＳ Ｐゴシック" pitchFamily="28" charset="-128"/>
              </a:defRPr>
            </a:lvl6pPr>
            <a:lvl7pPr marL="914400" algn="l" rtl="0" fontAlgn="base">
              <a:spcBef>
                <a:spcPct val="0"/>
              </a:spcBef>
              <a:spcAft>
                <a:spcPct val="0"/>
              </a:spcAft>
              <a:defRPr sz="4400">
                <a:solidFill>
                  <a:schemeClr val="tx2"/>
                </a:solidFill>
                <a:latin typeface="Arial" charset="0"/>
                <a:ea typeface="ＭＳ Ｐゴシック" pitchFamily="28" charset="-128"/>
              </a:defRPr>
            </a:lvl7pPr>
            <a:lvl8pPr marL="1371600" algn="l" rtl="0" fontAlgn="base">
              <a:spcBef>
                <a:spcPct val="0"/>
              </a:spcBef>
              <a:spcAft>
                <a:spcPct val="0"/>
              </a:spcAft>
              <a:defRPr sz="4400">
                <a:solidFill>
                  <a:schemeClr val="tx2"/>
                </a:solidFill>
                <a:latin typeface="Arial" charset="0"/>
                <a:ea typeface="ＭＳ Ｐゴシック" pitchFamily="28" charset="-128"/>
              </a:defRPr>
            </a:lvl8pPr>
            <a:lvl9pPr marL="1828800" algn="l" rtl="0" fontAlgn="base">
              <a:spcBef>
                <a:spcPct val="0"/>
              </a:spcBef>
              <a:spcAft>
                <a:spcPct val="0"/>
              </a:spcAft>
              <a:defRPr sz="4400">
                <a:solidFill>
                  <a:schemeClr val="tx2"/>
                </a:solidFill>
                <a:latin typeface="Arial" charset="0"/>
                <a:ea typeface="ＭＳ Ｐゴシック" pitchFamily="28" charset="-128"/>
              </a:defRPr>
            </a:lvl9pPr>
          </a:lstStyle>
          <a:p>
            <a:r>
              <a:rPr lang="en-GB" sz="3600" dirty="0"/>
              <a:t>Examples of industrial electron sources</a:t>
            </a:r>
            <a:endParaRPr lang="en-GB" sz="3600" kern="0" dirty="0"/>
          </a:p>
        </p:txBody>
      </p:sp>
      <p:sp>
        <p:nvSpPr>
          <p:cNvPr id="2" name="Footer Placeholder 1"/>
          <p:cNvSpPr>
            <a:spLocks noGrp="1"/>
          </p:cNvSpPr>
          <p:nvPr>
            <p:ph type="ftr" sz="quarter" idx="10"/>
          </p:nvPr>
        </p:nvSpPr>
        <p:spPr/>
        <p:txBody>
          <a:bodyPr/>
          <a:lstStyle/>
          <a:p>
            <a:r>
              <a:rPr lang="fr-FR"/>
              <a:t>B.L. Militsyn, Electron Sources and injectors 2022. Lecture III.</a:t>
            </a:r>
            <a:endParaRPr lang="en-GB" dirty="0"/>
          </a:p>
        </p:txBody>
      </p:sp>
      <p:sp>
        <p:nvSpPr>
          <p:cNvPr id="3" name="Slide Number Placeholder 2"/>
          <p:cNvSpPr>
            <a:spLocks noGrp="1"/>
          </p:cNvSpPr>
          <p:nvPr>
            <p:ph type="sldNum" sz="quarter" idx="11"/>
          </p:nvPr>
        </p:nvSpPr>
        <p:spPr/>
        <p:txBody>
          <a:bodyPr/>
          <a:lstStyle/>
          <a:p>
            <a:fld id="{F821C969-0129-4803-9964-CCBADD7AA89C}" type="slidenum">
              <a:rPr lang="en-GB" smtClean="0"/>
              <a:pPr/>
              <a:t>19</a:t>
            </a:fld>
            <a:endParaRPr lang="en-GB" dirty="0"/>
          </a:p>
        </p:txBody>
      </p:sp>
    </p:spTree>
    <p:extLst>
      <p:ext uri="{BB962C8B-B14F-4D97-AF65-F5344CB8AC3E}">
        <p14:creationId xmlns:p14="http://schemas.microsoft.com/office/powerpoint/2010/main" val="333507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t>Thermionic electron sources</a:t>
            </a:r>
          </a:p>
        </p:txBody>
      </p:sp>
      <p:sp>
        <p:nvSpPr>
          <p:cNvPr id="3" name="Content Placeholder 2"/>
          <p:cNvSpPr>
            <a:spLocks noGrp="1"/>
          </p:cNvSpPr>
          <p:nvPr>
            <p:ph idx="1"/>
          </p:nvPr>
        </p:nvSpPr>
        <p:spPr/>
        <p:txBody>
          <a:bodyPr>
            <a:normAutofit fontScale="92500"/>
          </a:bodyPr>
          <a:lstStyle/>
          <a:p>
            <a:r>
              <a:rPr lang="en-GB" dirty="0"/>
              <a:t>Thermionic cathodes</a:t>
            </a:r>
          </a:p>
          <a:p>
            <a:pPr lvl="1"/>
            <a:r>
              <a:rPr lang="en-GB" dirty="0"/>
              <a:t>Metal cathodes</a:t>
            </a:r>
          </a:p>
          <a:p>
            <a:pPr lvl="1"/>
            <a:r>
              <a:rPr lang="en-GB" dirty="0"/>
              <a:t>Dispenser cathodes</a:t>
            </a:r>
          </a:p>
          <a:p>
            <a:pPr lvl="1"/>
            <a:r>
              <a:rPr lang="en-GB" dirty="0"/>
              <a:t>Oxide coated cathodes</a:t>
            </a:r>
          </a:p>
          <a:p>
            <a:pPr lvl="1"/>
            <a:r>
              <a:rPr lang="en-GB" dirty="0"/>
              <a:t>Boride cathodes</a:t>
            </a:r>
          </a:p>
          <a:p>
            <a:r>
              <a:rPr lang="en-GB" dirty="0"/>
              <a:t>Gun with d</a:t>
            </a:r>
            <a:r>
              <a:rPr lang="en-GB" dirty="0" smtClean="0"/>
              <a:t>irectly </a:t>
            </a:r>
            <a:r>
              <a:rPr lang="en-GB" dirty="0"/>
              <a:t>and indirectly heated cathodes</a:t>
            </a:r>
          </a:p>
          <a:p>
            <a:r>
              <a:rPr lang="en-GB" dirty="0"/>
              <a:t>High current DC thermionic guns</a:t>
            </a:r>
          </a:p>
          <a:p>
            <a:r>
              <a:rPr lang="en-GB" dirty="0" smtClean="0"/>
              <a:t>Beam modulated </a:t>
            </a:r>
            <a:r>
              <a:rPr lang="en-GB" dirty="0"/>
              <a:t>thermionic guns</a:t>
            </a:r>
          </a:p>
          <a:p>
            <a:endParaRPr lang="en-GB" dirty="0"/>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6" name="Slide Number Placeholder 5"/>
          <p:cNvSpPr>
            <a:spLocks noGrp="1"/>
          </p:cNvSpPr>
          <p:nvPr>
            <p:ph type="sldNum" sz="quarter" idx="4"/>
          </p:nvPr>
        </p:nvSpPr>
        <p:spPr/>
        <p:txBody>
          <a:bodyPr/>
          <a:lstStyle/>
          <a:p>
            <a:fld id="{F821C969-0129-4803-9964-CCBADD7AA89C}" type="slidenum">
              <a:rPr lang="en-GB" smtClean="0"/>
              <a:pPr/>
              <a:t>2</a:t>
            </a:fld>
            <a:endParaRPr lang="en-GB" dirty="0"/>
          </a:p>
        </p:txBody>
      </p:sp>
    </p:spTree>
    <p:extLst>
      <p:ext uri="{BB962C8B-B14F-4D97-AF65-F5344CB8AC3E}">
        <p14:creationId xmlns:p14="http://schemas.microsoft.com/office/powerpoint/2010/main" val="125929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276872"/>
            <a:ext cx="4963907" cy="293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3143240" y="500050"/>
            <a:ext cx="57150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chemeClr val="tx2"/>
                </a:solidFill>
                <a:latin typeface="Arial" charset="0"/>
                <a:ea typeface="ＭＳ Ｐゴシック" pitchFamily="28" charset="-128"/>
              </a:defRPr>
            </a:lvl2pPr>
            <a:lvl3pPr algn="l" rtl="0" eaLnBrk="0" fontAlgn="base" hangingPunct="0">
              <a:spcBef>
                <a:spcPct val="0"/>
              </a:spcBef>
              <a:spcAft>
                <a:spcPct val="0"/>
              </a:spcAft>
              <a:defRPr sz="4400">
                <a:solidFill>
                  <a:schemeClr val="tx2"/>
                </a:solidFill>
                <a:latin typeface="Arial" charset="0"/>
                <a:ea typeface="ＭＳ Ｐゴシック" pitchFamily="28" charset="-128"/>
              </a:defRPr>
            </a:lvl3pPr>
            <a:lvl4pPr algn="l" rtl="0" eaLnBrk="0" fontAlgn="base" hangingPunct="0">
              <a:spcBef>
                <a:spcPct val="0"/>
              </a:spcBef>
              <a:spcAft>
                <a:spcPct val="0"/>
              </a:spcAft>
              <a:defRPr sz="4400">
                <a:solidFill>
                  <a:schemeClr val="tx2"/>
                </a:solidFill>
                <a:latin typeface="Arial" charset="0"/>
                <a:ea typeface="ＭＳ Ｐゴシック" pitchFamily="28" charset="-128"/>
              </a:defRPr>
            </a:lvl4pPr>
            <a:lvl5pPr algn="l" rtl="0" eaLnBrk="0" fontAlgn="base" hangingPunct="0">
              <a:spcBef>
                <a:spcPct val="0"/>
              </a:spcBef>
              <a:spcAft>
                <a:spcPct val="0"/>
              </a:spcAft>
              <a:defRPr sz="4400">
                <a:solidFill>
                  <a:schemeClr val="tx2"/>
                </a:solidFill>
                <a:latin typeface="Arial" charset="0"/>
                <a:ea typeface="ＭＳ Ｐゴシック" pitchFamily="28" charset="-128"/>
              </a:defRPr>
            </a:lvl5pPr>
            <a:lvl6pPr marL="457200" algn="l" rtl="0" fontAlgn="base">
              <a:spcBef>
                <a:spcPct val="0"/>
              </a:spcBef>
              <a:spcAft>
                <a:spcPct val="0"/>
              </a:spcAft>
              <a:defRPr sz="4400">
                <a:solidFill>
                  <a:schemeClr val="tx2"/>
                </a:solidFill>
                <a:latin typeface="Arial" charset="0"/>
                <a:ea typeface="ＭＳ Ｐゴシック" pitchFamily="28" charset="-128"/>
              </a:defRPr>
            </a:lvl6pPr>
            <a:lvl7pPr marL="914400" algn="l" rtl="0" fontAlgn="base">
              <a:spcBef>
                <a:spcPct val="0"/>
              </a:spcBef>
              <a:spcAft>
                <a:spcPct val="0"/>
              </a:spcAft>
              <a:defRPr sz="4400">
                <a:solidFill>
                  <a:schemeClr val="tx2"/>
                </a:solidFill>
                <a:latin typeface="Arial" charset="0"/>
                <a:ea typeface="ＭＳ Ｐゴシック" pitchFamily="28" charset="-128"/>
              </a:defRPr>
            </a:lvl7pPr>
            <a:lvl8pPr marL="1371600" algn="l" rtl="0" fontAlgn="base">
              <a:spcBef>
                <a:spcPct val="0"/>
              </a:spcBef>
              <a:spcAft>
                <a:spcPct val="0"/>
              </a:spcAft>
              <a:defRPr sz="4400">
                <a:solidFill>
                  <a:schemeClr val="tx2"/>
                </a:solidFill>
                <a:latin typeface="Arial" charset="0"/>
                <a:ea typeface="ＭＳ Ｐゴシック" pitchFamily="28" charset="-128"/>
              </a:defRPr>
            </a:lvl8pPr>
            <a:lvl9pPr marL="1828800" algn="l" rtl="0" fontAlgn="base">
              <a:spcBef>
                <a:spcPct val="0"/>
              </a:spcBef>
              <a:spcAft>
                <a:spcPct val="0"/>
              </a:spcAft>
              <a:defRPr sz="4400">
                <a:solidFill>
                  <a:schemeClr val="tx2"/>
                </a:solidFill>
                <a:latin typeface="Arial" charset="0"/>
                <a:ea typeface="ＭＳ Ｐゴシック" pitchFamily="28" charset="-128"/>
              </a:defRPr>
            </a:lvl9pPr>
          </a:lstStyle>
          <a:p>
            <a:r>
              <a:rPr lang="en-GB" sz="3600" dirty="0"/>
              <a:t>DC pulse grid modulated electron gun</a:t>
            </a:r>
            <a:endParaRPr lang="en-GB" sz="3600" kern="0" dirty="0"/>
          </a:p>
        </p:txBody>
      </p:sp>
      <p:sp>
        <p:nvSpPr>
          <p:cNvPr id="2" name="Footer Placeholder 1"/>
          <p:cNvSpPr>
            <a:spLocks noGrp="1"/>
          </p:cNvSpPr>
          <p:nvPr>
            <p:ph type="ftr" sz="quarter" idx="3"/>
          </p:nvPr>
        </p:nvSpPr>
        <p:spPr/>
        <p:txBody>
          <a:bodyPr/>
          <a:lstStyle/>
          <a:p>
            <a:r>
              <a:rPr lang="fr-FR"/>
              <a:t>B.L. Militsyn, Electron Sources and injectors 2022. Lecture III.</a:t>
            </a:r>
            <a:endParaRPr lang="en-GB" dirty="0"/>
          </a:p>
        </p:txBody>
      </p:sp>
      <p:sp>
        <p:nvSpPr>
          <p:cNvPr id="4" name="Slide Number Placeholder 3"/>
          <p:cNvSpPr>
            <a:spLocks noGrp="1"/>
          </p:cNvSpPr>
          <p:nvPr>
            <p:ph type="sldNum" sz="quarter" idx="4"/>
          </p:nvPr>
        </p:nvSpPr>
        <p:spPr/>
        <p:txBody>
          <a:bodyPr/>
          <a:lstStyle/>
          <a:p>
            <a:fld id="{F821C969-0129-4803-9964-CCBADD7AA89C}" type="slidenum">
              <a:rPr lang="en-GB" smtClean="0"/>
              <a:pPr/>
              <a:t>20</a:t>
            </a:fld>
            <a:endParaRPr lang="en-GB" dirty="0"/>
          </a:p>
        </p:txBody>
      </p:sp>
      <p:sp>
        <p:nvSpPr>
          <p:cNvPr id="9" name="TextBox 8">
            <a:extLst>
              <a:ext uri="{FF2B5EF4-FFF2-40B4-BE49-F238E27FC236}">
                <a16:creationId xmlns:a16="http://schemas.microsoft.com/office/drawing/2014/main" id="{C5116449-90B4-470E-9752-C7E604973F56}"/>
              </a:ext>
            </a:extLst>
          </p:cNvPr>
          <p:cNvSpPr txBox="1"/>
          <p:nvPr/>
        </p:nvSpPr>
        <p:spPr>
          <a:xfrm>
            <a:off x="5596666" y="5085184"/>
            <a:ext cx="3638727" cy="461665"/>
          </a:xfrm>
          <a:prstGeom prst="rect">
            <a:avLst/>
          </a:prstGeom>
          <a:noFill/>
        </p:spPr>
        <p:txBody>
          <a:bodyPr wrap="square">
            <a:spAutoFit/>
          </a:bodyPr>
          <a:lstStyle/>
          <a:p>
            <a:r>
              <a:rPr lang="en-GB" sz="1200" dirty="0"/>
              <a:t>Z. Zhou et al., </a:t>
            </a:r>
            <a:r>
              <a:rPr lang="en-GB" sz="1200" i="0" u="none" strike="noStrike" baseline="0" dirty="0">
                <a:latin typeface="TimesNewRoman,Bold"/>
              </a:rPr>
              <a:t>DESIGN STUDIES ON NSC KIPT ELECTRON GUN SYSTEM,</a:t>
            </a:r>
            <a:r>
              <a:rPr lang="en-GB" sz="1200" dirty="0"/>
              <a:t> IPAC2013</a:t>
            </a:r>
          </a:p>
        </p:txBody>
      </p:sp>
      <p:pic>
        <p:nvPicPr>
          <p:cNvPr id="6" name="Picture 5">
            <a:extLst>
              <a:ext uri="{FF2B5EF4-FFF2-40B4-BE49-F238E27FC236}">
                <a16:creationId xmlns:a16="http://schemas.microsoft.com/office/drawing/2014/main" id="{230F9377-9DEF-4B11-8ECB-A1E86A5417D9}"/>
              </a:ext>
            </a:extLst>
          </p:cNvPr>
          <p:cNvPicPr>
            <a:picLocks noChangeAspect="1"/>
          </p:cNvPicPr>
          <p:nvPr/>
        </p:nvPicPr>
        <p:blipFill>
          <a:blip r:embed="rId3"/>
          <a:stretch>
            <a:fillRect/>
          </a:stretch>
        </p:blipFill>
        <p:spPr>
          <a:xfrm>
            <a:off x="5580112" y="2420888"/>
            <a:ext cx="3347148" cy="2304256"/>
          </a:xfrm>
          <a:prstGeom prst="rect">
            <a:avLst/>
          </a:prstGeom>
        </p:spPr>
      </p:pic>
    </p:spTree>
    <p:extLst>
      <p:ext uri="{BB962C8B-B14F-4D97-AF65-F5344CB8AC3E}">
        <p14:creationId xmlns:p14="http://schemas.microsoft.com/office/powerpoint/2010/main" val="277162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EA43-5E16-4F0C-87B2-3F31CBD7AC75}"/>
              </a:ext>
            </a:extLst>
          </p:cNvPr>
          <p:cNvSpPr>
            <a:spLocks noGrp="1"/>
          </p:cNvSpPr>
          <p:nvPr>
            <p:ph type="title"/>
          </p:nvPr>
        </p:nvSpPr>
        <p:spPr/>
        <p:txBody>
          <a:bodyPr/>
          <a:lstStyle/>
          <a:p>
            <a:r>
              <a:rPr lang="en-GB" sz="3600" dirty="0"/>
              <a:t>RF grid modulated gun</a:t>
            </a:r>
          </a:p>
        </p:txBody>
      </p:sp>
      <p:sp>
        <p:nvSpPr>
          <p:cNvPr id="4" name="Footer Placeholder 3">
            <a:extLst>
              <a:ext uri="{FF2B5EF4-FFF2-40B4-BE49-F238E27FC236}">
                <a16:creationId xmlns:a16="http://schemas.microsoft.com/office/drawing/2014/main" id="{11696DA2-87FB-4B3D-972A-358F55C154DE}"/>
              </a:ext>
            </a:extLst>
          </p:cNvPr>
          <p:cNvSpPr>
            <a:spLocks noGrp="1"/>
          </p:cNvSpPr>
          <p:nvPr>
            <p:ph type="ftr" sz="quarter" idx="3"/>
          </p:nvPr>
        </p:nvSpPr>
        <p:spPr/>
        <p:txBody>
          <a:bodyPr/>
          <a:lstStyle/>
          <a:p>
            <a:r>
              <a:rPr lang="en-GB"/>
              <a:t>B.L. Militsyn, Electron Sources and injectors 2022. Lecture III.</a:t>
            </a:r>
            <a:endParaRPr lang="en-GB" dirty="0"/>
          </a:p>
        </p:txBody>
      </p:sp>
      <p:sp>
        <p:nvSpPr>
          <p:cNvPr id="5" name="Slide Number Placeholder 4">
            <a:extLst>
              <a:ext uri="{FF2B5EF4-FFF2-40B4-BE49-F238E27FC236}">
                <a16:creationId xmlns:a16="http://schemas.microsoft.com/office/drawing/2014/main" id="{3DCB6AC7-3855-4561-984C-6E2B7E731A2A}"/>
              </a:ext>
            </a:extLst>
          </p:cNvPr>
          <p:cNvSpPr>
            <a:spLocks noGrp="1"/>
          </p:cNvSpPr>
          <p:nvPr>
            <p:ph type="sldNum" sz="quarter" idx="4"/>
          </p:nvPr>
        </p:nvSpPr>
        <p:spPr/>
        <p:txBody>
          <a:bodyPr/>
          <a:lstStyle/>
          <a:p>
            <a:fld id="{F821C969-0129-4803-9964-CCBADD7AA89C}" type="slidenum">
              <a:rPr lang="en-GB" smtClean="0"/>
              <a:pPr/>
              <a:t>21</a:t>
            </a:fld>
            <a:endParaRPr lang="en-GB" dirty="0"/>
          </a:p>
        </p:txBody>
      </p:sp>
      <p:pic>
        <p:nvPicPr>
          <p:cNvPr id="6" name="Picture 5">
            <a:extLst>
              <a:ext uri="{FF2B5EF4-FFF2-40B4-BE49-F238E27FC236}">
                <a16:creationId xmlns:a16="http://schemas.microsoft.com/office/drawing/2014/main" id="{7D723CF4-5343-4E73-9BD5-2DE9FD20B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35" y="3789040"/>
            <a:ext cx="2738755" cy="2376264"/>
          </a:xfrm>
          <a:prstGeom prst="rect">
            <a:avLst/>
          </a:prstGeom>
        </p:spPr>
      </p:pic>
      <p:pic>
        <p:nvPicPr>
          <p:cNvPr id="7" name="Picture 6">
            <a:extLst>
              <a:ext uri="{FF2B5EF4-FFF2-40B4-BE49-F238E27FC236}">
                <a16:creationId xmlns:a16="http://schemas.microsoft.com/office/drawing/2014/main" id="{ED7F0C02-438F-4FF2-8F71-243EE6AAB55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7504" y="1934134"/>
            <a:ext cx="4729402" cy="183878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758D13C-8310-465F-9DFF-CAC1C23488F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53771" y="3874002"/>
            <a:ext cx="4130864" cy="1893827"/>
          </a:xfrm>
          <a:prstGeom prst="rect">
            <a:avLst/>
          </a:prstGeom>
        </p:spPr>
      </p:pic>
      <p:sp>
        <p:nvSpPr>
          <p:cNvPr id="10" name="TextBox 9">
            <a:extLst>
              <a:ext uri="{FF2B5EF4-FFF2-40B4-BE49-F238E27FC236}">
                <a16:creationId xmlns:a16="http://schemas.microsoft.com/office/drawing/2014/main" id="{FAFE8261-DF35-400B-9460-8E32863143C8}"/>
              </a:ext>
            </a:extLst>
          </p:cNvPr>
          <p:cNvSpPr txBox="1"/>
          <p:nvPr/>
        </p:nvSpPr>
        <p:spPr>
          <a:xfrm>
            <a:off x="4267042" y="5767829"/>
            <a:ext cx="4250331" cy="461665"/>
          </a:xfrm>
          <a:prstGeom prst="rect">
            <a:avLst/>
          </a:prstGeom>
          <a:noFill/>
        </p:spPr>
        <p:txBody>
          <a:bodyPr wrap="none" rtlCol="0">
            <a:spAutoFit/>
          </a:bodyPr>
          <a:lstStyle/>
          <a:p>
            <a:r>
              <a:rPr lang="fr-FR" sz="1200" dirty="0"/>
              <a:t>Liang Zhang et al., EEE TRANSACTIONS ON ELECTRON </a:t>
            </a:r>
            <a:br>
              <a:rPr lang="fr-FR" sz="1200" dirty="0"/>
            </a:br>
            <a:r>
              <a:rPr lang="fr-FR" sz="1200" dirty="0"/>
              <a:t>DEVICES, VOL. 67, NO. 1, 2020</a:t>
            </a:r>
            <a:endParaRPr lang="en-GB" sz="1200" dirty="0"/>
          </a:p>
        </p:txBody>
      </p:sp>
      <p:pic>
        <p:nvPicPr>
          <p:cNvPr id="14" name="Picture 13">
            <a:extLst>
              <a:ext uri="{FF2B5EF4-FFF2-40B4-BE49-F238E27FC236}">
                <a16:creationId xmlns:a16="http://schemas.microsoft.com/office/drawing/2014/main" id="{4C407334-6A4D-45C4-A269-F0B99DB93A7E}"/>
              </a:ext>
            </a:extLst>
          </p:cNvPr>
          <p:cNvPicPr>
            <a:picLocks noChangeAspect="1"/>
          </p:cNvPicPr>
          <p:nvPr/>
        </p:nvPicPr>
        <p:blipFill rotWithShape="1">
          <a:blip r:embed="rId5"/>
          <a:srcRect l="3007" t="6577" r="1925" b="6732"/>
          <a:stretch/>
        </p:blipFill>
        <p:spPr>
          <a:xfrm>
            <a:off x="4716016" y="1630050"/>
            <a:ext cx="3971062" cy="2158990"/>
          </a:xfrm>
          <a:prstGeom prst="rect">
            <a:avLst/>
          </a:prstGeom>
        </p:spPr>
      </p:pic>
    </p:spTree>
    <p:extLst>
      <p:ext uri="{BB962C8B-B14F-4D97-AF65-F5344CB8AC3E}">
        <p14:creationId xmlns:p14="http://schemas.microsoft.com/office/powerpoint/2010/main" val="284851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C8A7-7F7A-4972-8935-E66628CF4532}"/>
              </a:ext>
            </a:extLst>
          </p:cNvPr>
          <p:cNvSpPr>
            <a:spLocks noGrp="1"/>
          </p:cNvSpPr>
          <p:nvPr>
            <p:ph type="title"/>
          </p:nvPr>
        </p:nvSpPr>
        <p:spPr/>
        <p:txBody>
          <a:bodyPr/>
          <a:lstStyle/>
          <a:p>
            <a:r>
              <a:rPr lang="en-GB" sz="3600" dirty="0"/>
              <a:t>Gate modulated gun</a:t>
            </a:r>
          </a:p>
        </p:txBody>
      </p:sp>
      <p:sp>
        <p:nvSpPr>
          <p:cNvPr id="4" name="Footer Placeholder 3">
            <a:extLst>
              <a:ext uri="{FF2B5EF4-FFF2-40B4-BE49-F238E27FC236}">
                <a16:creationId xmlns:a16="http://schemas.microsoft.com/office/drawing/2014/main" id="{176F6064-927E-44CE-B56E-A2B4FC77D788}"/>
              </a:ext>
            </a:extLst>
          </p:cNvPr>
          <p:cNvSpPr>
            <a:spLocks noGrp="1"/>
          </p:cNvSpPr>
          <p:nvPr>
            <p:ph type="ftr" sz="quarter" idx="3"/>
          </p:nvPr>
        </p:nvSpPr>
        <p:spPr/>
        <p:txBody>
          <a:bodyPr/>
          <a:lstStyle/>
          <a:p>
            <a:r>
              <a:rPr lang="en-GB" dirty="0"/>
              <a:t>B.L. Militsyn, Electron Sources and injectors 2022. Lecture III.</a:t>
            </a:r>
          </a:p>
        </p:txBody>
      </p:sp>
      <p:sp>
        <p:nvSpPr>
          <p:cNvPr id="5" name="Slide Number Placeholder 4">
            <a:extLst>
              <a:ext uri="{FF2B5EF4-FFF2-40B4-BE49-F238E27FC236}">
                <a16:creationId xmlns:a16="http://schemas.microsoft.com/office/drawing/2014/main" id="{795F997E-9B56-48F1-A333-72B71403CDB7}"/>
              </a:ext>
            </a:extLst>
          </p:cNvPr>
          <p:cNvSpPr>
            <a:spLocks noGrp="1"/>
          </p:cNvSpPr>
          <p:nvPr>
            <p:ph type="sldNum" sz="quarter" idx="4"/>
          </p:nvPr>
        </p:nvSpPr>
        <p:spPr/>
        <p:txBody>
          <a:bodyPr/>
          <a:lstStyle/>
          <a:p>
            <a:fld id="{F821C969-0129-4803-9964-CCBADD7AA89C}" type="slidenum">
              <a:rPr lang="en-GB" smtClean="0"/>
              <a:pPr/>
              <a:t>22</a:t>
            </a:fld>
            <a:endParaRPr lang="en-GB" dirty="0"/>
          </a:p>
        </p:txBody>
      </p:sp>
      <p:pic>
        <p:nvPicPr>
          <p:cNvPr id="1026" name="Picture 2">
            <a:extLst>
              <a:ext uri="{FF2B5EF4-FFF2-40B4-BE49-F238E27FC236}">
                <a16:creationId xmlns:a16="http://schemas.microsoft.com/office/drawing/2014/main" id="{65F09807-ED6D-4E4C-81CC-018727C21A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1040" y="1716120"/>
            <a:ext cx="328489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a:extLst>
              <a:ext uri="{FF2B5EF4-FFF2-40B4-BE49-F238E27FC236}">
                <a16:creationId xmlns:a16="http://schemas.microsoft.com/office/drawing/2014/main" id="{17845C57-F452-42E8-8FBD-AC1A91611850}"/>
              </a:ext>
            </a:extLst>
          </p:cNvPr>
          <p:cNvGraphicFramePr>
            <a:graphicFrameLocks/>
          </p:cNvGraphicFramePr>
          <p:nvPr>
            <p:extLst>
              <p:ext uri="{D42A27DB-BD31-4B8C-83A1-F6EECF244321}">
                <p14:modId xmlns:p14="http://schemas.microsoft.com/office/powerpoint/2010/main" val="2391658686"/>
              </p:ext>
            </p:extLst>
          </p:nvPr>
        </p:nvGraphicFramePr>
        <p:xfrm>
          <a:off x="121603" y="3733406"/>
          <a:ext cx="4176464" cy="2486974"/>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5">
            <a:extLst>
              <a:ext uri="{FF2B5EF4-FFF2-40B4-BE49-F238E27FC236}">
                <a16:creationId xmlns:a16="http://schemas.microsoft.com/office/drawing/2014/main" id="{AB5367E2-35CD-45B1-9EC9-DF0000DCA038}"/>
              </a:ext>
            </a:extLst>
          </p:cNvPr>
          <p:cNvSpPr txBox="1">
            <a:spLocks/>
          </p:cNvSpPr>
          <p:nvPr/>
        </p:nvSpPr>
        <p:spPr bwMode="auto">
          <a:xfrm>
            <a:off x="4499992" y="1920137"/>
            <a:ext cx="4282400" cy="411209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GB" sz="4400" kern="0" dirty="0"/>
              <a:t>Modulation and bias voltage are applied to the special gate electrode also known as </a:t>
            </a:r>
            <a:r>
              <a:rPr lang="en-GB" sz="4400" kern="0" dirty="0" err="1">
                <a:solidFill>
                  <a:srgbClr val="000000"/>
                </a:solidFill>
              </a:rPr>
              <a:t>Wehnelt</a:t>
            </a:r>
            <a:r>
              <a:rPr lang="en-GB" sz="4400" kern="0" dirty="0">
                <a:solidFill>
                  <a:srgbClr val="000000"/>
                </a:solidFill>
              </a:rPr>
              <a:t> electrode</a:t>
            </a:r>
            <a:endParaRPr lang="en-GB" sz="4400" kern="0" dirty="0"/>
          </a:p>
          <a:p>
            <a:r>
              <a:rPr lang="en-GB" sz="4400" kern="0" dirty="0"/>
              <a:t>In order to prevent beam emittance deterioration the gate electrode should be  build as a Pierce potential line</a:t>
            </a:r>
          </a:p>
          <a:p>
            <a:r>
              <a:rPr lang="en-GB" sz="4400" kern="0" dirty="0"/>
              <a:t>Disadvantages: Both bias and modulated voltage should be at a level of </a:t>
            </a:r>
            <a:r>
              <a:rPr lang="en-GB" sz="4400" kern="0" dirty="0" err="1"/>
              <a:t>kVs</a:t>
            </a:r>
            <a:endParaRPr lang="en-GB" sz="4400" kern="0" dirty="0"/>
          </a:p>
        </p:txBody>
      </p:sp>
    </p:spTree>
    <p:extLst>
      <p:ext uri="{BB962C8B-B14F-4D97-AF65-F5344CB8AC3E}">
        <p14:creationId xmlns:p14="http://schemas.microsoft.com/office/powerpoint/2010/main" val="2136704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RF thermionic gun</a:t>
            </a:r>
          </a:p>
        </p:txBody>
      </p:sp>
      <p:sp>
        <p:nvSpPr>
          <p:cNvPr id="3" name="Content Placeholder 2"/>
          <p:cNvSpPr>
            <a:spLocks noGrp="1"/>
          </p:cNvSpPr>
          <p:nvPr>
            <p:ph idx="1"/>
          </p:nvPr>
        </p:nvSpPr>
        <p:spPr>
          <a:xfrm>
            <a:off x="323528" y="4382015"/>
            <a:ext cx="8352927" cy="2160240"/>
          </a:xfrm>
        </p:spPr>
        <p:txBody>
          <a:bodyPr>
            <a:normAutofit/>
          </a:bodyPr>
          <a:lstStyle/>
          <a:p>
            <a:r>
              <a:rPr lang="en-GB" sz="1400" dirty="0"/>
              <a:t>Cathode is placed inside an RF cavity</a:t>
            </a:r>
          </a:p>
          <a:p>
            <a:r>
              <a:rPr lang="en-GB" sz="1400" dirty="0"/>
              <a:t>High repetition rate - cavity is operated at CW mode at a 100’s MHz frequency which is restricted by power density, dissipated in the cavity</a:t>
            </a:r>
          </a:p>
          <a:p>
            <a:r>
              <a:rPr lang="en-GB" sz="1400" dirty="0"/>
              <a:t>Beam energy is up to 1 MeV</a:t>
            </a:r>
          </a:p>
          <a:p>
            <a:r>
              <a:rPr lang="en-GB" sz="1400" dirty="0"/>
              <a:t>Limited bunch charge</a:t>
            </a:r>
          </a:p>
          <a:p>
            <a:r>
              <a:rPr lang="en-GB" sz="1400" dirty="0"/>
              <a:t>Constant bunch length</a:t>
            </a:r>
          </a:p>
          <a:p>
            <a:r>
              <a:rPr lang="en-GB" sz="1400" dirty="0"/>
              <a:t>Considered for IR ERL’s and CW SRF accelerators</a:t>
            </a:r>
          </a:p>
          <a:p>
            <a:endParaRPr lang="en-GB" sz="1400" dirty="0"/>
          </a:p>
        </p:txBody>
      </p:sp>
      <p:grpSp>
        <p:nvGrpSpPr>
          <p:cNvPr id="6" name="Group 5">
            <a:extLst>
              <a:ext uri="{FF2B5EF4-FFF2-40B4-BE49-F238E27FC236}">
                <a16:creationId xmlns:a16="http://schemas.microsoft.com/office/drawing/2014/main" id="{402FD44E-6533-43E7-AE29-B3618D0E7F15}"/>
              </a:ext>
            </a:extLst>
          </p:cNvPr>
          <p:cNvGrpSpPr/>
          <p:nvPr/>
        </p:nvGrpSpPr>
        <p:grpSpPr>
          <a:xfrm>
            <a:off x="781384" y="1779646"/>
            <a:ext cx="3196122" cy="2520280"/>
            <a:chOff x="661306" y="1700808"/>
            <a:chExt cx="3622662" cy="4608512"/>
          </a:xfrm>
        </p:grpSpPr>
        <p:sp>
          <p:nvSpPr>
            <p:cNvPr id="16" name="Rectangle 15"/>
            <p:cNvSpPr/>
            <p:nvPr/>
          </p:nvSpPr>
          <p:spPr bwMode="auto">
            <a:xfrm>
              <a:off x="683568" y="3789040"/>
              <a:ext cx="720080" cy="432048"/>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28" charset="-128"/>
              </a:endParaRPr>
            </a:p>
          </p:txBody>
        </p:sp>
        <p:grpSp>
          <p:nvGrpSpPr>
            <p:cNvPr id="4" name="Group 3">
              <a:extLst>
                <a:ext uri="{FF2B5EF4-FFF2-40B4-BE49-F238E27FC236}">
                  <a16:creationId xmlns:a16="http://schemas.microsoft.com/office/drawing/2014/main" id="{C29B41F4-48B2-4FF8-900E-C078734437B3}"/>
                </a:ext>
              </a:extLst>
            </p:cNvPr>
            <p:cNvGrpSpPr/>
            <p:nvPr/>
          </p:nvGrpSpPr>
          <p:grpSpPr>
            <a:xfrm>
              <a:off x="661306" y="1700808"/>
              <a:ext cx="3622662" cy="4608512"/>
              <a:chOff x="661306" y="1700808"/>
              <a:chExt cx="3622662" cy="4608512"/>
            </a:xfrm>
          </p:grpSpPr>
          <p:sp>
            <p:nvSpPr>
              <p:cNvPr id="17" name="Rectangle 16"/>
              <p:cNvSpPr/>
              <p:nvPr/>
            </p:nvSpPr>
            <p:spPr bwMode="auto">
              <a:xfrm>
                <a:off x="1403648" y="3789040"/>
                <a:ext cx="2880320" cy="432048"/>
              </a:xfrm>
              <a:prstGeom prst="rect">
                <a:avLst/>
              </a:prstGeom>
              <a:pattFill prst="ltHorz">
                <a:fgClr>
                  <a:schemeClr val="accent1">
                    <a:lumMod val="75000"/>
                  </a:schemeClr>
                </a:fgClr>
                <a:bgClr>
                  <a:schemeClr val="bg1"/>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26" name="TextBox 25"/>
              <p:cNvSpPr txBox="1"/>
              <p:nvPr/>
            </p:nvSpPr>
            <p:spPr>
              <a:xfrm>
                <a:off x="661306" y="3734243"/>
                <a:ext cx="814349" cy="478373"/>
              </a:xfrm>
              <a:prstGeom prst="rect">
                <a:avLst/>
              </a:prstGeom>
              <a:noFill/>
            </p:spPr>
            <p:txBody>
              <a:bodyPr wrap="none" rtlCol="0">
                <a:spAutoFit/>
              </a:bodyPr>
              <a:lstStyle/>
              <a:p>
                <a:r>
                  <a:rPr lang="en-GB" sz="1100" dirty="0"/>
                  <a:t>Cathode</a:t>
                </a:r>
                <a:endParaRPr lang="en-GB" sz="1400" dirty="0"/>
              </a:p>
            </p:txBody>
          </p:sp>
          <p:grpSp>
            <p:nvGrpSpPr>
              <p:cNvPr id="72" name="Group 71"/>
              <p:cNvGrpSpPr/>
              <p:nvPr/>
            </p:nvGrpSpPr>
            <p:grpSpPr>
              <a:xfrm>
                <a:off x="1187624" y="1700808"/>
                <a:ext cx="1224136" cy="2090334"/>
                <a:chOff x="1187624" y="1844824"/>
                <a:chExt cx="1224136" cy="2088232"/>
              </a:xfrm>
              <a:solidFill>
                <a:srgbClr val="F27C1A"/>
              </a:solidFill>
            </p:grpSpPr>
            <p:sp>
              <p:nvSpPr>
                <p:cNvPr id="63" name="Rectangle 62"/>
                <p:cNvSpPr/>
                <p:nvPr/>
              </p:nvSpPr>
              <p:spPr bwMode="auto">
                <a:xfrm>
                  <a:off x="1187624" y="1983302"/>
                  <a:ext cx="216024" cy="1949754"/>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nvGrpSpPr>
                <p:cNvPr id="68" name="Group 67"/>
                <p:cNvGrpSpPr/>
                <p:nvPr/>
              </p:nvGrpSpPr>
              <p:grpSpPr>
                <a:xfrm>
                  <a:off x="1403648" y="1981200"/>
                  <a:ext cx="144016" cy="1951856"/>
                  <a:chOff x="1403648" y="1981200"/>
                  <a:chExt cx="144016" cy="1951856"/>
                </a:xfrm>
                <a:grpFill/>
              </p:grpSpPr>
              <p:sp>
                <p:nvSpPr>
                  <p:cNvPr id="64" name="Right Triangle 63"/>
                  <p:cNvSpPr/>
                  <p:nvPr/>
                </p:nvSpPr>
                <p:spPr bwMode="auto">
                  <a:xfrm flipV="1">
                    <a:off x="1403648" y="3429000"/>
                    <a:ext cx="144016" cy="504056"/>
                  </a:xfrm>
                  <a:prstGeom prst="rtTriangle">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65" name="Right Triangle 64"/>
                  <p:cNvSpPr/>
                  <p:nvPr/>
                </p:nvSpPr>
                <p:spPr bwMode="auto">
                  <a:xfrm>
                    <a:off x="1403648" y="1981200"/>
                    <a:ext cx="144016" cy="1447800"/>
                  </a:xfrm>
                  <a:prstGeom prst="rtTriangle">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sp>
              <p:nvSpPr>
                <p:cNvPr id="66" name="Rectangle 65"/>
                <p:cNvSpPr/>
                <p:nvPr/>
              </p:nvSpPr>
              <p:spPr bwMode="auto">
                <a:xfrm>
                  <a:off x="1187624" y="1844824"/>
                  <a:ext cx="1224136" cy="138478"/>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67" name="Rectangle 66"/>
                <p:cNvSpPr/>
                <p:nvPr/>
              </p:nvSpPr>
              <p:spPr bwMode="auto">
                <a:xfrm>
                  <a:off x="2195736" y="1988840"/>
                  <a:ext cx="216024" cy="1849158"/>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71" name="Right Triangle 70"/>
                <p:cNvSpPr/>
                <p:nvPr/>
              </p:nvSpPr>
              <p:spPr bwMode="auto">
                <a:xfrm flipH="1">
                  <a:off x="1979712" y="1988840"/>
                  <a:ext cx="216024" cy="1849158"/>
                </a:xfrm>
                <a:prstGeom prst="rtTriangle">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grpSp>
            <p:nvGrpSpPr>
              <p:cNvPr id="73" name="Group 72"/>
              <p:cNvGrpSpPr/>
              <p:nvPr/>
            </p:nvGrpSpPr>
            <p:grpSpPr>
              <a:xfrm flipV="1">
                <a:off x="1187624" y="4221088"/>
                <a:ext cx="1224136" cy="2088232"/>
                <a:chOff x="1187624" y="1844824"/>
                <a:chExt cx="1224136" cy="2088232"/>
              </a:xfrm>
              <a:solidFill>
                <a:srgbClr val="F27C1A"/>
              </a:solidFill>
            </p:grpSpPr>
            <p:sp>
              <p:nvSpPr>
                <p:cNvPr id="74" name="Rectangle 73"/>
                <p:cNvSpPr/>
                <p:nvPr/>
              </p:nvSpPr>
              <p:spPr bwMode="auto">
                <a:xfrm>
                  <a:off x="1187624" y="1983302"/>
                  <a:ext cx="216024" cy="1949754"/>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nvGrpSpPr>
                <p:cNvPr id="75" name="Group 74"/>
                <p:cNvGrpSpPr/>
                <p:nvPr/>
              </p:nvGrpSpPr>
              <p:grpSpPr>
                <a:xfrm>
                  <a:off x="1403648" y="1981200"/>
                  <a:ext cx="144016" cy="1951856"/>
                  <a:chOff x="1403648" y="1981200"/>
                  <a:chExt cx="144016" cy="1951856"/>
                </a:xfrm>
                <a:grpFill/>
              </p:grpSpPr>
              <p:sp>
                <p:nvSpPr>
                  <p:cNvPr id="81" name="Right Triangle 80"/>
                  <p:cNvSpPr/>
                  <p:nvPr/>
                </p:nvSpPr>
                <p:spPr bwMode="auto">
                  <a:xfrm flipV="1">
                    <a:off x="1403648" y="3429000"/>
                    <a:ext cx="144016" cy="504056"/>
                  </a:xfrm>
                  <a:prstGeom prst="rtTriangle">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2" name="Right Triangle 81"/>
                  <p:cNvSpPr/>
                  <p:nvPr/>
                </p:nvSpPr>
                <p:spPr bwMode="auto">
                  <a:xfrm>
                    <a:off x="1403648" y="1981200"/>
                    <a:ext cx="144016" cy="1447800"/>
                  </a:xfrm>
                  <a:prstGeom prst="rtTriangle">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sp>
              <p:nvSpPr>
                <p:cNvPr id="76" name="Rectangle 75"/>
                <p:cNvSpPr/>
                <p:nvPr/>
              </p:nvSpPr>
              <p:spPr bwMode="auto">
                <a:xfrm>
                  <a:off x="1187624" y="1844824"/>
                  <a:ext cx="1224136" cy="138478"/>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77" name="Rectangle 76"/>
                <p:cNvSpPr/>
                <p:nvPr/>
              </p:nvSpPr>
              <p:spPr bwMode="auto">
                <a:xfrm>
                  <a:off x="2195736" y="1988840"/>
                  <a:ext cx="216024" cy="1849158"/>
                </a:xfrm>
                <a:prstGeom prst="rect">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sp>
              <p:nvSpPr>
                <p:cNvPr id="80" name="Right Triangle 79"/>
                <p:cNvSpPr/>
                <p:nvPr/>
              </p:nvSpPr>
              <p:spPr bwMode="auto">
                <a:xfrm flipH="1">
                  <a:off x="1979712" y="1988840"/>
                  <a:ext cx="216024" cy="1849158"/>
                </a:xfrm>
                <a:prstGeom prst="rtTriangle">
                  <a:avLst/>
                </a:prstGeom>
                <a:grpFill/>
                <a:ln w="9525" cap="flat" cmpd="sng" algn="ctr">
                  <a:solidFill>
                    <a:srgbClr val="F27C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8" charset="-128"/>
                  </a:endParaRPr>
                </a:p>
              </p:txBody>
            </p:sp>
          </p:grpSp>
          <p:sp>
            <p:nvSpPr>
              <p:cNvPr id="83" name="TextBox 82"/>
              <p:cNvSpPr txBox="1"/>
              <p:nvPr/>
            </p:nvSpPr>
            <p:spPr>
              <a:xfrm>
                <a:off x="1528693" y="2031231"/>
                <a:ext cx="595035" cy="461665"/>
              </a:xfrm>
              <a:prstGeom prst="rect">
                <a:avLst/>
              </a:prstGeom>
              <a:noFill/>
            </p:spPr>
            <p:txBody>
              <a:bodyPr wrap="none" rtlCol="0">
                <a:spAutoFit/>
              </a:bodyPr>
              <a:lstStyle/>
              <a:p>
                <a:r>
                  <a:rPr lang="en-GB" dirty="0"/>
                  <a:t>RF</a:t>
                </a:r>
              </a:p>
            </p:txBody>
          </p:sp>
        </p:grpSp>
      </p:gr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23</a:t>
            </a:fld>
            <a:endParaRPr lang="en-GB" dirty="0"/>
          </a:p>
        </p:txBody>
      </p:sp>
      <p:pic>
        <p:nvPicPr>
          <p:cNvPr id="2050" name="Picture 2">
            <a:extLst>
              <a:ext uri="{FF2B5EF4-FFF2-40B4-BE49-F238E27FC236}">
                <a16:creationId xmlns:a16="http://schemas.microsoft.com/office/drawing/2014/main" id="{F0C917C4-AD8B-41F5-B1F3-E05690713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206" y="1486852"/>
            <a:ext cx="3412875" cy="289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76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Literature</a:t>
            </a:r>
          </a:p>
        </p:txBody>
      </p:sp>
      <p:sp>
        <p:nvSpPr>
          <p:cNvPr id="3" name="Content Placeholder 2"/>
          <p:cNvSpPr>
            <a:spLocks noGrp="1"/>
          </p:cNvSpPr>
          <p:nvPr>
            <p:ph idx="1"/>
          </p:nvPr>
        </p:nvSpPr>
        <p:spPr/>
        <p:txBody>
          <a:bodyPr>
            <a:normAutofit fontScale="62500" lnSpcReduction="20000"/>
          </a:bodyPr>
          <a:lstStyle/>
          <a:p>
            <a:r>
              <a:rPr lang="en-GB" dirty="0">
                <a:hlinkClick r:id="rId2"/>
              </a:rPr>
              <a:t>www.wikipedia.org</a:t>
            </a:r>
            <a:endParaRPr lang="en-GB" dirty="0"/>
          </a:p>
          <a:p>
            <a:r>
              <a:rPr lang="en-GB" dirty="0">
                <a:hlinkClick r:id="rId3"/>
              </a:rPr>
              <a:t>www.cathode.com</a:t>
            </a:r>
            <a:endParaRPr lang="en-GB" dirty="0"/>
          </a:p>
          <a:p>
            <a:r>
              <a:rPr lang="en-GB" dirty="0"/>
              <a:t>Cronin J.L., Modern dispenser cathodes, Solid-state and Electronic Devices, vol. 128,(1981)19-32</a:t>
            </a:r>
          </a:p>
          <a:p>
            <a:r>
              <a:rPr lang="en-GB" dirty="0"/>
              <a:t>Hermann </a:t>
            </a:r>
            <a:r>
              <a:rPr lang="en-GB" dirty="0" err="1"/>
              <a:t>l.G</a:t>
            </a:r>
            <a:r>
              <a:rPr lang="en-GB" dirty="0"/>
              <a:t>. and Wagener P.S., </a:t>
            </a:r>
            <a:r>
              <a:rPr lang="en-GB"/>
              <a:t>The oxide-coated Cathodes</a:t>
            </a:r>
            <a:r>
              <a:rPr lang="en-GB" dirty="0"/>
              <a:t>, Chapman and Hall, London, 1951</a:t>
            </a:r>
          </a:p>
          <a:p>
            <a:r>
              <a:rPr lang="en-GB" dirty="0">
                <a:hlinkClick r:id="rId4"/>
              </a:rPr>
              <a:t>www.a-p-tech.com</a:t>
            </a:r>
            <a:endParaRPr lang="en-GB" dirty="0"/>
          </a:p>
          <a:p>
            <a:r>
              <a:rPr lang="en-GB" dirty="0"/>
              <a:t>J.R. Pierce, Rectilinear Electron Flow in Beams, J. Appl. Phys., v.11 (1940) 548-554</a:t>
            </a:r>
          </a:p>
          <a:p>
            <a:r>
              <a:rPr lang="en-GB" dirty="0"/>
              <a:t>P.N. </a:t>
            </a:r>
            <a:r>
              <a:rPr lang="en-GB" dirty="0" err="1"/>
              <a:t>Ostroumov</a:t>
            </a:r>
            <a:r>
              <a:rPr lang="en-GB" dirty="0"/>
              <a:t> et al., Development of ultra-low </a:t>
            </a:r>
            <a:r>
              <a:rPr lang="en-GB" dirty="0" err="1"/>
              <a:t>emittance</a:t>
            </a:r>
            <a:r>
              <a:rPr lang="en-GB" dirty="0"/>
              <a:t> injector for</a:t>
            </a:r>
          </a:p>
          <a:p>
            <a:r>
              <a:rPr lang="en-GB" dirty="0"/>
              <a:t>future X-ray FEL oscillator, LINAC 2008</a:t>
            </a:r>
          </a:p>
          <a:p>
            <a:r>
              <a:rPr lang="en-GB" dirty="0"/>
              <a:t>K. </a:t>
            </a:r>
            <a:r>
              <a:rPr lang="en-GB" dirty="0" err="1"/>
              <a:t>Togawa</a:t>
            </a:r>
            <a:r>
              <a:rPr lang="en-GB" dirty="0"/>
              <a:t> et al., </a:t>
            </a:r>
            <a:r>
              <a:rPr lang="en-GB" dirty="0" err="1"/>
              <a:t>Emittance</a:t>
            </a:r>
            <a:r>
              <a:rPr lang="en-GB" dirty="0"/>
              <a:t> measurement on the CeB</a:t>
            </a:r>
            <a:r>
              <a:rPr lang="en-GB" baseline="-25000" dirty="0"/>
              <a:t>6</a:t>
            </a:r>
            <a:r>
              <a:rPr lang="en-GB" baseline="30000" dirty="0"/>
              <a:t> </a:t>
            </a:r>
            <a:r>
              <a:rPr lang="en-GB" dirty="0"/>
              <a:t>electron gun for the SPring-8 compact SASE source FEL project, APAC 2004</a:t>
            </a:r>
          </a:p>
          <a:p>
            <a:endParaRPr lang="en-GB" dirty="0"/>
          </a:p>
          <a:p>
            <a:endParaRPr lang="en-GB" dirty="0"/>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6" name="Slide Number Placeholder 5"/>
          <p:cNvSpPr>
            <a:spLocks noGrp="1"/>
          </p:cNvSpPr>
          <p:nvPr>
            <p:ph type="sldNum" sz="quarter" idx="4"/>
          </p:nvPr>
        </p:nvSpPr>
        <p:spPr/>
        <p:txBody>
          <a:bodyPr/>
          <a:lstStyle/>
          <a:p>
            <a:fld id="{F821C969-0129-4803-9964-CCBADD7AA89C}" type="slidenum">
              <a:rPr lang="en-GB" smtClean="0"/>
              <a:pPr/>
              <a:t>24</a:t>
            </a:fld>
            <a:endParaRPr lang="en-GB" dirty="0"/>
          </a:p>
        </p:txBody>
      </p:sp>
    </p:spTree>
    <p:extLst>
      <p:ext uri="{BB962C8B-B14F-4D97-AF65-F5344CB8AC3E}">
        <p14:creationId xmlns:p14="http://schemas.microsoft.com/office/powerpoint/2010/main" val="407028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Metal cathodes</a:t>
            </a:r>
          </a:p>
        </p:txBody>
      </p:sp>
      <p:sp>
        <p:nvSpPr>
          <p:cNvPr id="3" name="Content Placeholder 2"/>
          <p:cNvSpPr>
            <a:spLocks noGrp="1"/>
          </p:cNvSpPr>
          <p:nvPr>
            <p:ph idx="1"/>
          </p:nvPr>
        </p:nvSpPr>
        <p:spPr/>
        <p:txBody>
          <a:bodyPr>
            <a:noAutofit/>
          </a:bodyPr>
          <a:lstStyle/>
          <a:p>
            <a:r>
              <a:rPr lang="en-GB" sz="1800" dirty="0"/>
              <a:t>At earlier age tungsten used as a thermionic electron source. As work function of tungsten is very high it has to be heated to 2500 °K to actively emit electrons</a:t>
            </a:r>
          </a:p>
          <a:p>
            <a:r>
              <a:rPr lang="en-GB" sz="1800" dirty="0"/>
              <a:t>Back in 1923 Irvin </a:t>
            </a:r>
            <a:r>
              <a:rPr lang="en-GB" sz="1800" dirty="0" err="1"/>
              <a:t>Lengmuir</a:t>
            </a:r>
            <a:r>
              <a:rPr lang="en-GB" sz="1800" dirty="0"/>
              <a:t> discovered that if tungsten is coated with thorium it emits more electrons at lower temperature. This cathode also lasts longer than pure tungsten</a:t>
            </a:r>
          </a:p>
          <a:p>
            <a:r>
              <a:rPr lang="en-GB" sz="1800" dirty="0"/>
              <a:t>Since then the most commonly used metal cathode is thoriated tungsten.</a:t>
            </a:r>
          </a:p>
          <a:p>
            <a:r>
              <a:rPr lang="en-GB" sz="1800" dirty="0"/>
              <a:t>They are used in nearly all high-power vacuum tubes for radio transmitters</a:t>
            </a:r>
          </a:p>
          <a:p>
            <a:r>
              <a:rPr lang="en-GB" sz="1800" dirty="0">
                <a:solidFill>
                  <a:srgbClr val="00B050"/>
                </a:solidFill>
              </a:rPr>
              <a:t>Advantage: </a:t>
            </a:r>
            <a:r>
              <a:rPr lang="en-GB" sz="1800" dirty="0"/>
              <a:t>Thoriated filaments can have very long lifetimes and are resistant to the ion bombardment that occurs at high voltages, because fresh thorium continually diffuses to the surface, renewing the layer</a:t>
            </a:r>
          </a:p>
          <a:p>
            <a:r>
              <a:rPr lang="en-GB" sz="1800" dirty="0">
                <a:solidFill>
                  <a:srgbClr val="FF0000"/>
                </a:solidFill>
              </a:rPr>
              <a:t>Disadvantage: </a:t>
            </a:r>
            <a:r>
              <a:rPr lang="en-GB" sz="1800" dirty="0"/>
              <a:t>Though work function of thoriated W is about 2.4 eV to reach required current the cathodes have to be operated at 2000 °K that requires very high heater power for emission</a:t>
            </a:r>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3</a:t>
            </a:fld>
            <a:endParaRPr lang="en-GB" dirty="0"/>
          </a:p>
        </p:txBody>
      </p:sp>
    </p:spTree>
    <p:extLst>
      <p:ext uri="{BB962C8B-B14F-4D97-AF65-F5344CB8AC3E}">
        <p14:creationId xmlns:p14="http://schemas.microsoft.com/office/powerpoint/2010/main" val="320614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Oxide coated cathodes</a:t>
            </a:r>
          </a:p>
        </p:txBody>
      </p:sp>
      <p:sp>
        <p:nvSpPr>
          <p:cNvPr id="3" name="Content Placeholder 2"/>
          <p:cNvSpPr>
            <a:spLocks noGrp="1"/>
          </p:cNvSpPr>
          <p:nvPr>
            <p:ph idx="1"/>
          </p:nvPr>
        </p:nvSpPr>
        <p:spPr/>
        <p:txBody>
          <a:bodyPr>
            <a:normAutofit fontScale="92500" lnSpcReduction="10000"/>
          </a:bodyPr>
          <a:lstStyle/>
          <a:p>
            <a:r>
              <a:rPr lang="en-GB" sz="2400" dirty="0"/>
              <a:t>The lowest temperature thermionic cathodes are oxide coated metal cathodes</a:t>
            </a:r>
          </a:p>
          <a:p>
            <a:r>
              <a:rPr lang="en-GB" sz="2400" dirty="0"/>
              <a:t>In order to increase emission a metal surface is coated with alkaline earth metal oxide which significantly lowers work function</a:t>
            </a:r>
          </a:p>
          <a:p>
            <a:r>
              <a:rPr lang="en-GB" sz="2400" dirty="0"/>
              <a:t>At earlier time barium oxide was widely used, now days oxides of calcium and strontium and/or aluminium are added as well.</a:t>
            </a:r>
          </a:p>
          <a:p>
            <a:r>
              <a:rPr lang="en-GB" sz="2400" dirty="0"/>
              <a:t>Strontium and Oxide-coated cathodes operate at a temperature of 800-1000 °K. They are used in most small glass vacuum tubes </a:t>
            </a:r>
          </a:p>
          <a:p>
            <a:r>
              <a:rPr lang="en-GB" sz="2400" dirty="0">
                <a:solidFill>
                  <a:srgbClr val="00B050"/>
                </a:solidFill>
              </a:rPr>
              <a:t>Advantage: </a:t>
            </a:r>
            <a:r>
              <a:rPr lang="en-GB" sz="2400" dirty="0"/>
              <a:t>Relatively high emissivity at low operational temperature</a:t>
            </a:r>
          </a:p>
          <a:p>
            <a:r>
              <a:rPr lang="en-GB" sz="2400" dirty="0">
                <a:solidFill>
                  <a:srgbClr val="FF0000"/>
                </a:solidFill>
              </a:rPr>
              <a:t>Disadvantage: </a:t>
            </a:r>
            <a:r>
              <a:rPr lang="en-GB" sz="2400" dirty="0"/>
              <a:t>The coating is easily destroyed by  bombardment of positive ions accelerated by the high voltage of the gun</a:t>
            </a:r>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4</a:t>
            </a:fld>
            <a:endParaRPr lang="en-GB" dirty="0"/>
          </a:p>
        </p:txBody>
      </p:sp>
    </p:spTree>
    <p:extLst>
      <p:ext uri="{BB962C8B-B14F-4D97-AF65-F5344CB8AC3E}">
        <p14:creationId xmlns:p14="http://schemas.microsoft.com/office/powerpoint/2010/main" val="51096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Dispenser cathodes</a:t>
            </a:r>
          </a:p>
        </p:txBody>
      </p:sp>
      <p:sp>
        <p:nvSpPr>
          <p:cNvPr id="3" name="Content Placeholder 2"/>
          <p:cNvSpPr>
            <a:spLocks noGrp="1"/>
          </p:cNvSpPr>
          <p:nvPr>
            <p:ph idx="1"/>
          </p:nvPr>
        </p:nvSpPr>
        <p:spPr/>
        <p:txBody>
          <a:bodyPr>
            <a:normAutofit fontScale="70000" lnSpcReduction="20000"/>
          </a:bodyPr>
          <a:lstStyle/>
          <a:p>
            <a:r>
              <a:rPr lang="en-GB" dirty="0"/>
              <a:t>Developed in about 1955 and up to now actively used in many applications</a:t>
            </a:r>
          </a:p>
          <a:p>
            <a:r>
              <a:rPr lang="en-GB" dirty="0"/>
              <a:t>Manufactured from the porous tungsten</a:t>
            </a:r>
          </a:p>
          <a:p>
            <a:r>
              <a:rPr lang="en-GB" dirty="0"/>
              <a:t>Impregnated with </a:t>
            </a:r>
            <a:r>
              <a:rPr lang="en-GB" dirty="0" err="1"/>
              <a:t>BaO</a:t>
            </a:r>
            <a:r>
              <a:rPr lang="en-GB" dirty="0"/>
              <a:t> </a:t>
            </a:r>
            <a:r>
              <a:rPr lang="en-GB" dirty="0" err="1"/>
              <a:t>CaO</a:t>
            </a:r>
            <a:r>
              <a:rPr lang="en-GB" dirty="0"/>
              <a:t> and Al</a:t>
            </a:r>
            <a:r>
              <a:rPr lang="en-GB" baseline="-25000" dirty="0"/>
              <a:t>2</a:t>
            </a:r>
            <a:r>
              <a:rPr lang="en-GB" dirty="0"/>
              <a:t>O</a:t>
            </a:r>
            <a:r>
              <a:rPr lang="en-GB" baseline="-25000" dirty="0"/>
              <a:t>3</a:t>
            </a:r>
            <a:r>
              <a:rPr lang="en-GB" dirty="0"/>
              <a:t> in proportions 5-3-2</a:t>
            </a:r>
          </a:p>
          <a:p>
            <a:r>
              <a:rPr lang="en-GB" dirty="0"/>
              <a:t>Around 1964 it has been discovered that additional coating with a thin layer of osmium, iridium, ruthenium or rhenium greatly enhanced the emission properties</a:t>
            </a:r>
          </a:p>
          <a:p>
            <a:r>
              <a:rPr lang="en-GB" dirty="0"/>
              <a:t>Widely used in the RF tubes</a:t>
            </a:r>
          </a:p>
          <a:p>
            <a:r>
              <a:rPr lang="en-GB" dirty="0">
                <a:solidFill>
                  <a:srgbClr val="00B050"/>
                </a:solidFill>
              </a:rPr>
              <a:t>Advantage: </a:t>
            </a:r>
            <a:r>
              <a:rPr lang="en-GB" dirty="0"/>
              <a:t>Easily machined to high mechanical tolerance. Very robust – lifetime up to 100,000 hours.</a:t>
            </a:r>
          </a:p>
          <a:p>
            <a:r>
              <a:rPr lang="en-GB" dirty="0">
                <a:solidFill>
                  <a:srgbClr val="FF0000"/>
                </a:solidFill>
              </a:rPr>
              <a:t>Disadvantages: </a:t>
            </a:r>
            <a:r>
              <a:rPr lang="en-GB" dirty="0"/>
              <a:t>Very complicated manufacturing technology</a:t>
            </a:r>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5</a:t>
            </a:fld>
            <a:endParaRPr lang="en-GB" dirty="0"/>
          </a:p>
        </p:txBody>
      </p:sp>
    </p:spTree>
    <p:extLst>
      <p:ext uri="{BB962C8B-B14F-4D97-AF65-F5344CB8AC3E}">
        <p14:creationId xmlns:p14="http://schemas.microsoft.com/office/powerpoint/2010/main" val="141464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Boride cathodes</a:t>
            </a:r>
          </a:p>
        </p:txBody>
      </p:sp>
      <p:sp>
        <p:nvSpPr>
          <p:cNvPr id="3" name="Content Placeholder 2"/>
          <p:cNvSpPr>
            <a:spLocks noGrp="1"/>
          </p:cNvSpPr>
          <p:nvPr>
            <p:ph idx="1"/>
          </p:nvPr>
        </p:nvSpPr>
        <p:spPr/>
        <p:txBody>
          <a:bodyPr>
            <a:normAutofit fontScale="62500" lnSpcReduction="20000"/>
          </a:bodyPr>
          <a:lstStyle/>
          <a:p>
            <a:r>
              <a:rPr lang="en-GB" dirty="0"/>
              <a:t>LaB</a:t>
            </a:r>
            <a:r>
              <a:rPr lang="en-GB" baseline="-25000" dirty="0"/>
              <a:t>6</a:t>
            </a:r>
            <a:r>
              <a:rPr lang="en-GB" dirty="0"/>
              <a:t> and CeB</a:t>
            </a:r>
            <a:r>
              <a:rPr lang="en-GB" baseline="-25000" dirty="0"/>
              <a:t>6</a:t>
            </a:r>
            <a:r>
              <a:rPr lang="en-GB" dirty="0"/>
              <a:t> are refractory ceramic materials with a melting point of 2500 °K</a:t>
            </a:r>
          </a:p>
          <a:p>
            <a:r>
              <a:rPr lang="en-GB" dirty="0"/>
              <a:t>Having a work function of 2.5 eV they demonstrated highest thermal electron emissivity known </a:t>
            </a:r>
          </a:p>
          <a:p>
            <a:r>
              <a:rPr lang="en-GB" dirty="0"/>
              <a:t>Used as a crystal or as a coating</a:t>
            </a:r>
          </a:p>
          <a:p>
            <a:r>
              <a:rPr lang="en-GB" dirty="0"/>
              <a:t>Cerium hexaboride cathodes have a lower evaporation rate at 1700 °K than lanthanum hexaboride, but they become equal at temperatures above 1850 °K. They also have one and half the lifetime of lanthanum hexaboride, due to the former's higher resistance to carbon contamination.</a:t>
            </a:r>
          </a:p>
          <a:p>
            <a:r>
              <a:rPr lang="en-GB" dirty="0">
                <a:solidFill>
                  <a:srgbClr val="00B050"/>
                </a:solidFill>
              </a:rPr>
              <a:t>Adventures:</a:t>
            </a:r>
            <a:r>
              <a:rPr lang="en-GB" dirty="0"/>
              <a:t> Very high emissivity, low evaporation rate, long lifetime (10 times longer than W)</a:t>
            </a:r>
          </a:p>
          <a:p>
            <a:r>
              <a:rPr lang="en-GB" dirty="0">
                <a:solidFill>
                  <a:srgbClr val="FF0000"/>
                </a:solidFill>
              </a:rPr>
              <a:t>Disadvantage:</a:t>
            </a:r>
            <a:r>
              <a:rPr lang="en-GB" dirty="0"/>
              <a:t> Evaporated material coats surrounding electrodes and they begin to emit </a:t>
            </a:r>
          </a:p>
          <a:p>
            <a:endParaRPr lang="en-GB" dirty="0"/>
          </a:p>
          <a:p>
            <a:pPr marL="0" indent="0">
              <a:buNone/>
            </a:pPr>
            <a:endParaRPr lang="en-GB" dirty="0"/>
          </a:p>
          <a:p>
            <a:pPr marL="0" indent="0">
              <a:buNone/>
            </a:pPr>
            <a:endParaRPr lang="en-GB" dirty="0"/>
          </a:p>
          <a:p>
            <a:pPr marL="0" indent="0">
              <a:buNone/>
            </a:pPr>
            <a:endParaRPr lang="en-GB" dirty="0"/>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6</a:t>
            </a:fld>
            <a:endParaRPr lang="en-GB" dirty="0"/>
          </a:p>
        </p:txBody>
      </p:sp>
    </p:spTree>
    <p:extLst>
      <p:ext uri="{BB962C8B-B14F-4D97-AF65-F5344CB8AC3E}">
        <p14:creationId xmlns:p14="http://schemas.microsoft.com/office/powerpoint/2010/main" val="302087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Overview of the thermionic cathodes</a:t>
            </a:r>
          </a:p>
        </p:txBody>
      </p:sp>
      <p:graphicFrame>
        <p:nvGraphicFramePr>
          <p:cNvPr id="6" name="Content Placeholder 5"/>
          <p:cNvGraphicFramePr>
            <a:graphicFrameLocks noGrp="1"/>
          </p:cNvGraphicFramePr>
          <p:nvPr>
            <p:ph idx="1"/>
          </p:nvPr>
        </p:nvGraphicFramePr>
        <p:xfrm>
          <a:off x="248544" y="2708920"/>
          <a:ext cx="8643936" cy="2697480"/>
        </p:xfrm>
        <a:graphic>
          <a:graphicData uri="http://schemas.openxmlformats.org/drawingml/2006/table">
            <a:tbl>
              <a:tblPr>
                <a:tableStyleId>{D7AC3CCA-C797-4891-BE02-D94E43425B78}</a:tableStyleId>
              </a:tblPr>
              <a:tblGrid>
                <a:gridCol w="2160984">
                  <a:extLst>
                    <a:ext uri="{9D8B030D-6E8A-4147-A177-3AD203B41FA5}">
                      <a16:colId xmlns:a16="http://schemas.microsoft.com/office/drawing/2014/main" val="20000"/>
                    </a:ext>
                  </a:extLst>
                </a:gridCol>
                <a:gridCol w="2160984">
                  <a:extLst>
                    <a:ext uri="{9D8B030D-6E8A-4147-A177-3AD203B41FA5}">
                      <a16:colId xmlns:a16="http://schemas.microsoft.com/office/drawing/2014/main" val="20001"/>
                    </a:ext>
                  </a:extLst>
                </a:gridCol>
                <a:gridCol w="2160984">
                  <a:extLst>
                    <a:ext uri="{9D8B030D-6E8A-4147-A177-3AD203B41FA5}">
                      <a16:colId xmlns:a16="http://schemas.microsoft.com/office/drawing/2014/main" val="20002"/>
                    </a:ext>
                  </a:extLst>
                </a:gridCol>
                <a:gridCol w="2160984">
                  <a:extLst>
                    <a:ext uri="{9D8B030D-6E8A-4147-A177-3AD203B41FA5}">
                      <a16:colId xmlns:a16="http://schemas.microsoft.com/office/drawing/2014/main" val="20003"/>
                    </a:ext>
                  </a:extLst>
                </a:gridCol>
              </a:tblGrid>
              <a:tr h="0">
                <a:tc>
                  <a:txBody>
                    <a:bodyPr/>
                    <a:lstStyle/>
                    <a:p>
                      <a:pPr algn="l"/>
                      <a:r>
                        <a:rPr lang="en-GB" dirty="0"/>
                        <a:t>Material</a:t>
                      </a:r>
                    </a:p>
                  </a:txBody>
                  <a:tcPr marL="19050" marR="19050" marT="19050" marB="19050" anchor="ctr" anchorCtr="1"/>
                </a:tc>
                <a:tc>
                  <a:txBody>
                    <a:bodyPr/>
                    <a:lstStyle/>
                    <a:p>
                      <a:pPr algn="l"/>
                      <a:r>
                        <a:rPr lang="en-GB" dirty="0"/>
                        <a:t>Operating temperature</a:t>
                      </a:r>
                    </a:p>
                  </a:txBody>
                  <a:tcPr marL="19050" marR="19050" marT="19050" marB="19050" anchor="ctr" anchorCtr="1"/>
                </a:tc>
                <a:tc>
                  <a:txBody>
                    <a:bodyPr/>
                    <a:lstStyle/>
                    <a:p>
                      <a:pPr algn="l"/>
                      <a:r>
                        <a:rPr lang="en-GB" dirty="0"/>
                        <a:t>Work function</a:t>
                      </a:r>
                    </a:p>
                  </a:txBody>
                  <a:tcPr marL="19050" marR="19050" marT="19050" marB="19050" anchor="ctr" anchorCtr="1"/>
                </a:tc>
                <a:tc>
                  <a:txBody>
                    <a:bodyPr/>
                    <a:lstStyle/>
                    <a:p>
                      <a:pPr algn="l"/>
                      <a:r>
                        <a:rPr lang="en-GB" dirty="0"/>
                        <a:t>Specific emission</a:t>
                      </a:r>
                    </a:p>
                  </a:txBody>
                  <a:tcPr marL="19050" marR="19050" marT="19050" marB="19050" anchor="ctr" anchorCtr="1"/>
                </a:tc>
                <a:extLst>
                  <a:ext uri="{0D108BD9-81ED-4DB2-BD59-A6C34878D82A}">
                    <a16:rowId xmlns:a16="http://schemas.microsoft.com/office/drawing/2014/main" val="10000"/>
                  </a:ext>
                </a:extLst>
              </a:tr>
              <a:tr h="0">
                <a:tc>
                  <a:txBody>
                    <a:bodyPr/>
                    <a:lstStyle/>
                    <a:p>
                      <a:r>
                        <a:rPr lang="en-GB" dirty="0"/>
                        <a:t>Tungsten</a:t>
                      </a:r>
                    </a:p>
                  </a:txBody>
                  <a:tcPr marL="19050" marR="19050" marT="19050" marB="19050"/>
                </a:tc>
                <a:tc>
                  <a:txBody>
                    <a:bodyPr/>
                    <a:lstStyle/>
                    <a:p>
                      <a:pPr algn="ctr"/>
                      <a:r>
                        <a:rPr lang="en-GB"/>
                        <a:t>2500 K</a:t>
                      </a:r>
                    </a:p>
                  </a:txBody>
                  <a:tcPr marL="19050" marR="19050" marT="19050" marB="19050"/>
                </a:tc>
                <a:tc>
                  <a:txBody>
                    <a:bodyPr/>
                    <a:lstStyle/>
                    <a:p>
                      <a:pPr algn="ctr"/>
                      <a:r>
                        <a:rPr lang="en-GB" dirty="0"/>
                        <a:t>5 eV</a:t>
                      </a:r>
                    </a:p>
                  </a:txBody>
                  <a:tcPr marL="19050" marR="19050" marT="19050" marB="19050"/>
                </a:tc>
                <a:tc>
                  <a:txBody>
                    <a:bodyPr/>
                    <a:lstStyle/>
                    <a:p>
                      <a:pPr algn="ctr"/>
                      <a:r>
                        <a:rPr lang="en-GB"/>
                        <a:t>500 mA/cm</a:t>
                      </a:r>
                      <a:r>
                        <a:rPr lang="en-GB" baseline="30000"/>
                        <a:t>2</a:t>
                      </a:r>
                      <a:endParaRPr lang="en-GB"/>
                    </a:p>
                  </a:txBody>
                  <a:tcPr marL="19050" marR="19050" marT="19050" marB="19050"/>
                </a:tc>
                <a:extLst>
                  <a:ext uri="{0D108BD9-81ED-4DB2-BD59-A6C34878D82A}">
                    <a16:rowId xmlns:a16="http://schemas.microsoft.com/office/drawing/2014/main" val="10001"/>
                  </a:ext>
                </a:extLst>
              </a:tr>
              <a:tr h="0">
                <a:tc>
                  <a:txBody>
                    <a:bodyPr/>
                    <a:lstStyle/>
                    <a:p>
                      <a:r>
                        <a:rPr lang="en-GB"/>
                        <a:t>Thoriated tungsten</a:t>
                      </a:r>
                    </a:p>
                  </a:txBody>
                  <a:tcPr marL="19050" marR="19050" marT="19050" marB="19050"/>
                </a:tc>
                <a:tc>
                  <a:txBody>
                    <a:bodyPr/>
                    <a:lstStyle/>
                    <a:p>
                      <a:pPr algn="ctr"/>
                      <a:r>
                        <a:rPr lang="en-GB"/>
                        <a:t>2000 K</a:t>
                      </a:r>
                    </a:p>
                  </a:txBody>
                  <a:tcPr marL="19050" marR="19050" marT="19050" marB="19050"/>
                </a:tc>
                <a:tc>
                  <a:txBody>
                    <a:bodyPr/>
                    <a:lstStyle/>
                    <a:p>
                      <a:pPr algn="ctr"/>
                      <a:r>
                        <a:rPr lang="en-GB" dirty="0"/>
                        <a:t>2.4 eV</a:t>
                      </a:r>
                    </a:p>
                  </a:txBody>
                  <a:tcPr marL="19050" marR="19050" marT="19050" marB="19050"/>
                </a:tc>
                <a:tc>
                  <a:txBody>
                    <a:bodyPr/>
                    <a:lstStyle/>
                    <a:p>
                      <a:pPr algn="ctr"/>
                      <a:r>
                        <a:rPr lang="en-GB"/>
                        <a:t>5 A/cm</a:t>
                      </a:r>
                      <a:r>
                        <a:rPr lang="en-GB" baseline="30000"/>
                        <a:t>2</a:t>
                      </a:r>
                      <a:endParaRPr lang="en-GB"/>
                    </a:p>
                  </a:txBody>
                  <a:tcPr marL="19050" marR="19050" marT="19050" marB="19050"/>
                </a:tc>
                <a:extLst>
                  <a:ext uri="{0D108BD9-81ED-4DB2-BD59-A6C34878D82A}">
                    <a16:rowId xmlns:a16="http://schemas.microsoft.com/office/drawing/2014/main" val="10002"/>
                  </a:ext>
                </a:extLst>
              </a:tr>
              <a:tr h="0">
                <a:tc>
                  <a:txBody>
                    <a:bodyPr/>
                    <a:lstStyle/>
                    <a:p>
                      <a:r>
                        <a:rPr lang="en-GB" dirty="0"/>
                        <a:t>Oxide coated</a:t>
                      </a:r>
                    </a:p>
                  </a:txBody>
                  <a:tcPr marL="19050" marR="19050" marT="19050" marB="19050"/>
                </a:tc>
                <a:tc>
                  <a:txBody>
                    <a:bodyPr/>
                    <a:lstStyle/>
                    <a:p>
                      <a:pPr algn="ctr"/>
                      <a:r>
                        <a:rPr lang="en-GB" dirty="0"/>
                        <a:t>1300 K</a:t>
                      </a:r>
                    </a:p>
                  </a:txBody>
                  <a:tcPr marL="19050" marR="19050" marT="19050" marB="19050"/>
                </a:tc>
                <a:tc>
                  <a:txBody>
                    <a:bodyPr/>
                    <a:lstStyle/>
                    <a:p>
                      <a:pPr algn="ctr"/>
                      <a:r>
                        <a:rPr lang="en-GB" dirty="0"/>
                        <a:t>1.5 eV</a:t>
                      </a:r>
                    </a:p>
                  </a:txBody>
                  <a:tcPr marL="19050" marR="19050" marT="19050" marB="19050"/>
                </a:tc>
                <a:tc>
                  <a:txBody>
                    <a:bodyPr/>
                    <a:lstStyle/>
                    <a:p>
                      <a:pPr algn="ctr"/>
                      <a:r>
                        <a:rPr lang="en-GB" dirty="0"/>
                        <a:t>10 A/cm</a:t>
                      </a:r>
                      <a:r>
                        <a:rPr lang="en-GB" baseline="30000" dirty="0"/>
                        <a:t>2</a:t>
                      </a:r>
                      <a:endParaRPr lang="en-GB" dirty="0"/>
                    </a:p>
                  </a:txBody>
                  <a:tcPr marL="19050" marR="19050" marT="19050" marB="19050"/>
                </a:tc>
                <a:extLst>
                  <a:ext uri="{0D108BD9-81ED-4DB2-BD59-A6C34878D82A}">
                    <a16:rowId xmlns:a16="http://schemas.microsoft.com/office/drawing/2014/main" val="10003"/>
                  </a:ext>
                </a:extLst>
              </a:tr>
              <a:tr h="0">
                <a:tc>
                  <a:txBody>
                    <a:bodyPr/>
                    <a:lstStyle/>
                    <a:p>
                      <a:r>
                        <a:rPr lang="en-GB" dirty="0"/>
                        <a:t>Dispenser cathodes</a:t>
                      </a:r>
                    </a:p>
                  </a:txBody>
                  <a:tcPr marL="19050" marR="19050" marT="19050" marB="19050"/>
                </a:tc>
                <a:tc>
                  <a:txBody>
                    <a:bodyPr/>
                    <a:lstStyle/>
                    <a:p>
                      <a:pPr algn="ctr"/>
                      <a:r>
                        <a:rPr lang="en-GB" dirty="0"/>
                        <a:t>1500 K</a:t>
                      </a:r>
                    </a:p>
                  </a:txBody>
                  <a:tcPr marL="19050" marR="19050" marT="19050" marB="19050"/>
                </a:tc>
                <a:tc>
                  <a:txBody>
                    <a:bodyPr/>
                    <a:lstStyle/>
                    <a:p>
                      <a:pPr algn="ctr"/>
                      <a:r>
                        <a:rPr lang="en-GB" dirty="0"/>
                        <a:t>1.5-2.0 eV</a:t>
                      </a:r>
                    </a:p>
                  </a:txBody>
                  <a:tcPr marL="19050" marR="19050" marT="19050" marB="19050"/>
                </a:tc>
                <a:tc>
                  <a:txBody>
                    <a:bodyPr/>
                    <a:lstStyle/>
                    <a:p>
                      <a:pPr algn="ctr"/>
                      <a:r>
                        <a:rPr lang="en-GB" dirty="0"/>
                        <a:t>10 A/cm</a:t>
                      </a:r>
                      <a:r>
                        <a:rPr lang="en-GB" baseline="30000" dirty="0"/>
                        <a:t>2</a:t>
                      </a:r>
                      <a:endParaRPr lang="en-GB" dirty="0"/>
                    </a:p>
                  </a:txBody>
                  <a:tcPr marL="19050" marR="19050" marT="19050" marB="19050"/>
                </a:tc>
                <a:extLst>
                  <a:ext uri="{0D108BD9-81ED-4DB2-BD59-A6C34878D82A}">
                    <a16:rowId xmlns:a16="http://schemas.microsoft.com/office/drawing/2014/main" val="10004"/>
                  </a:ext>
                </a:extLst>
              </a:tr>
              <a:tr h="0">
                <a:tc>
                  <a:txBody>
                    <a:bodyPr/>
                    <a:lstStyle/>
                    <a:p>
                      <a:r>
                        <a:rPr lang="en-GB" dirty="0"/>
                        <a:t>Boride</a:t>
                      </a:r>
                      <a:r>
                        <a:rPr lang="en-GB" baseline="0" dirty="0"/>
                        <a:t> cathodes</a:t>
                      </a:r>
                      <a:endParaRPr lang="en-GB" dirty="0"/>
                    </a:p>
                  </a:txBody>
                  <a:tcPr marL="19050" marR="19050" marT="19050" marB="19050"/>
                </a:tc>
                <a:tc>
                  <a:txBody>
                    <a:bodyPr/>
                    <a:lstStyle/>
                    <a:p>
                      <a:pPr algn="ctr"/>
                      <a:r>
                        <a:rPr lang="en-GB" dirty="0"/>
                        <a:t>1700 K</a:t>
                      </a:r>
                    </a:p>
                  </a:txBody>
                  <a:tcPr marL="19050" marR="19050" marT="19050" marB="19050"/>
                </a:tc>
                <a:tc>
                  <a:txBody>
                    <a:bodyPr/>
                    <a:lstStyle/>
                    <a:p>
                      <a:pPr algn="ctr"/>
                      <a:r>
                        <a:rPr lang="en-GB" dirty="0"/>
                        <a:t>2.5 eV</a:t>
                      </a:r>
                    </a:p>
                  </a:txBody>
                  <a:tcPr marL="19050" marR="19050" marT="19050" marB="19050"/>
                </a:tc>
                <a:tc>
                  <a:txBody>
                    <a:bodyPr/>
                    <a:lstStyle/>
                    <a:p>
                      <a:pPr algn="ctr"/>
                      <a:r>
                        <a:rPr lang="en-GB" dirty="0"/>
                        <a:t>30 A/cm</a:t>
                      </a:r>
                      <a:r>
                        <a:rPr lang="en-GB" baseline="30000" dirty="0"/>
                        <a:t>2</a:t>
                      </a:r>
                      <a:endParaRPr lang="en-GB" dirty="0"/>
                    </a:p>
                  </a:txBody>
                  <a:tcPr marL="19050" marR="19050" marT="19050" marB="19050"/>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3"/>
          </p:nvPr>
        </p:nvSpPr>
        <p:spPr/>
        <p:txBody>
          <a:bodyPr/>
          <a:lstStyle/>
          <a:p>
            <a:r>
              <a:rPr lang="fr-FR" dirty="0"/>
              <a:t>B.L. Militsyn, Electron Sources and </a:t>
            </a:r>
            <a:r>
              <a:rPr lang="fr-FR" dirty="0" err="1"/>
              <a:t>injectors</a:t>
            </a:r>
            <a:r>
              <a:rPr lang="fr-FR" dirty="0"/>
              <a:t> 2022. Lecture III.</a:t>
            </a:r>
            <a:endParaRPr lang="en-GB" dirty="0"/>
          </a:p>
        </p:txBody>
      </p:sp>
      <p:sp>
        <p:nvSpPr>
          <p:cNvPr id="7" name="Slide Number Placeholder 6"/>
          <p:cNvSpPr>
            <a:spLocks noGrp="1"/>
          </p:cNvSpPr>
          <p:nvPr>
            <p:ph type="sldNum" sz="quarter" idx="4"/>
          </p:nvPr>
        </p:nvSpPr>
        <p:spPr/>
        <p:txBody>
          <a:bodyPr/>
          <a:lstStyle/>
          <a:p>
            <a:fld id="{F821C969-0129-4803-9964-CCBADD7AA89C}" type="slidenum">
              <a:rPr lang="en-GB" smtClean="0"/>
              <a:pPr/>
              <a:t>7</a:t>
            </a:fld>
            <a:endParaRPr lang="en-GB" dirty="0"/>
          </a:p>
        </p:txBody>
      </p:sp>
    </p:spTree>
    <p:extLst>
      <p:ext uri="{BB962C8B-B14F-4D97-AF65-F5344CB8AC3E}">
        <p14:creationId xmlns:p14="http://schemas.microsoft.com/office/powerpoint/2010/main" val="75508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pPr>
              <a:lnSpc>
                <a:spcPct val="90000"/>
              </a:lnSpc>
            </a:pPr>
            <a:r>
              <a:rPr lang="en-GB" sz="3600" dirty="0"/>
              <a:t>Directly heated thermionic cathodes</a:t>
            </a:r>
          </a:p>
        </p:txBody>
      </p:sp>
      <p:sp>
        <p:nvSpPr>
          <p:cNvPr id="3" name="Content Placeholder 2"/>
          <p:cNvSpPr>
            <a:spLocks noGrp="1"/>
          </p:cNvSpPr>
          <p:nvPr>
            <p:ph sz="half" idx="1"/>
          </p:nvPr>
        </p:nvSpPr>
        <p:spPr/>
        <p:txBody>
          <a:bodyPr wrap="square" anchor="t">
            <a:normAutofit/>
          </a:bodyPr>
          <a:lstStyle/>
          <a:p>
            <a:pPr>
              <a:lnSpc>
                <a:spcPct val="90000"/>
              </a:lnSpc>
            </a:pPr>
            <a:r>
              <a:rPr lang="en-GB" sz="2000" dirty="0"/>
              <a:t>Filament itself is the source of electrons</a:t>
            </a:r>
          </a:p>
          <a:p>
            <a:pPr>
              <a:lnSpc>
                <a:spcPct val="90000"/>
              </a:lnSpc>
            </a:pPr>
            <a:r>
              <a:rPr lang="en-GB" sz="2000" dirty="0"/>
              <a:t>Used in the first vacuum tubes</a:t>
            </a:r>
          </a:p>
          <a:p>
            <a:pPr>
              <a:lnSpc>
                <a:spcPct val="90000"/>
              </a:lnSpc>
            </a:pPr>
            <a:r>
              <a:rPr lang="en-GB" sz="2000" dirty="0"/>
              <a:t>Used mostly with metal and oxide coated cathodes</a:t>
            </a:r>
          </a:p>
          <a:p>
            <a:pPr>
              <a:lnSpc>
                <a:spcPct val="90000"/>
              </a:lnSpc>
            </a:pPr>
            <a:r>
              <a:rPr lang="en-GB" sz="2000" dirty="0"/>
              <a:t>Disadvantage: distribution of the potential along the filament</a:t>
            </a:r>
          </a:p>
          <a:p>
            <a:pPr>
              <a:lnSpc>
                <a:spcPct val="90000"/>
              </a:lnSpc>
            </a:pPr>
            <a:r>
              <a:rPr lang="en-GB" sz="2000" dirty="0"/>
              <a:t>Now mostly used in fluorescent and X-ray tubes </a:t>
            </a:r>
          </a:p>
        </p:txBody>
      </p:sp>
      <p:sp>
        <p:nvSpPr>
          <p:cNvPr id="5" name="Footer Placeholder 4"/>
          <p:cNvSpPr>
            <a:spLocks noGrp="1"/>
          </p:cNvSpPr>
          <p:nvPr>
            <p:ph type="ftr" sz="quarter" idx="3"/>
          </p:nvPr>
        </p:nvSpPr>
        <p:spPr>
          <a:xfrm>
            <a:off x="179512" y="6309821"/>
            <a:ext cx="3975720" cy="365125"/>
          </a:xfrm>
        </p:spPr>
        <p:txBody>
          <a:bodyPr anchor="ctr">
            <a:noAutofit/>
          </a:bodyPr>
          <a:lstStyle/>
          <a:p>
            <a:pPr>
              <a:lnSpc>
                <a:spcPct val="90000"/>
              </a:lnSpc>
              <a:spcAft>
                <a:spcPts val="600"/>
              </a:spcAft>
            </a:pPr>
            <a:r>
              <a:rPr lang="fr-FR" dirty="0"/>
              <a:t>B.L. Militsyn, Electron Sources and </a:t>
            </a:r>
            <a:r>
              <a:rPr lang="fr-FR" dirty="0" err="1"/>
              <a:t>injectors</a:t>
            </a:r>
            <a:r>
              <a:rPr lang="fr-FR" dirty="0"/>
              <a:t> 2022.</a:t>
            </a:r>
            <a:br>
              <a:rPr lang="fr-FR" dirty="0"/>
            </a:br>
            <a:r>
              <a:rPr lang="fr-FR" dirty="0"/>
              <a:t>Lecture III.</a:t>
            </a:r>
            <a:endParaRPr lang="en-GB" dirty="0"/>
          </a:p>
        </p:txBody>
      </p:sp>
      <p:sp>
        <p:nvSpPr>
          <p:cNvPr id="8" name="Slide Number Placeholder 7"/>
          <p:cNvSpPr>
            <a:spLocks noGrp="1"/>
          </p:cNvSpPr>
          <p:nvPr>
            <p:ph type="sldNum" sz="quarter" idx="4"/>
          </p:nvPr>
        </p:nvSpPr>
        <p:spPr/>
        <p:txBody>
          <a:bodyPr anchor="ctr">
            <a:normAutofit/>
          </a:bodyPr>
          <a:lstStyle/>
          <a:p>
            <a:pPr>
              <a:spcAft>
                <a:spcPts val="600"/>
              </a:spcAft>
            </a:pPr>
            <a:fld id="{F821C969-0129-4803-9964-CCBADD7AA89C}" type="slidenum">
              <a:rPr lang="en-GB" smtClean="0"/>
              <a:pPr>
                <a:spcAft>
                  <a:spcPts val="600"/>
                </a:spcAft>
              </a:pPr>
              <a:t>8</a:t>
            </a:fld>
            <a:endParaRPr lang="en-GB"/>
          </a:p>
        </p:txBody>
      </p:sp>
      <p:pic>
        <p:nvPicPr>
          <p:cNvPr id="10" name="Picture 9" descr="A picture containing diagram&#10;&#10;Description automatically generated">
            <a:extLst>
              <a:ext uri="{FF2B5EF4-FFF2-40B4-BE49-F238E27FC236}">
                <a16:creationId xmlns:a16="http://schemas.microsoft.com/office/drawing/2014/main" id="{77A001E7-FEA4-465F-AFC7-E5327A490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542" y="2132856"/>
            <a:ext cx="4667511" cy="2376264"/>
          </a:xfrm>
          <a:prstGeom prst="rect">
            <a:avLst/>
          </a:prstGeom>
        </p:spPr>
      </p:pic>
      <p:sp>
        <p:nvSpPr>
          <p:cNvPr id="11" name="TextBox 10">
            <a:extLst>
              <a:ext uri="{FF2B5EF4-FFF2-40B4-BE49-F238E27FC236}">
                <a16:creationId xmlns:a16="http://schemas.microsoft.com/office/drawing/2014/main" id="{15B954EE-03D2-4496-B156-96A55F62E7BA}"/>
              </a:ext>
            </a:extLst>
          </p:cNvPr>
          <p:cNvSpPr txBox="1"/>
          <p:nvPr/>
        </p:nvSpPr>
        <p:spPr>
          <a:xfrm>
            <a:off x="5868144" y="4814260"/>
            <a:ext cx="1928798" cy="369332"/>
          </a:xfrm>
          <a:prstGeom prst="rect">
            <a:avLst/>
          </a:prstGeom>
          <a:noFill/>
        </p:spPr>
        <p:txBody>
          <a:bodyPr wrap="none" rtlCol="0">
            <a:spAutoFit/>
          </a:bodyPr>
          <a:lstStyle/>
          <a:p>
            <a:r>
              <a:rPr lang="en-GB" sz="1800" dirty="0"/>
              <a:t>www.google.com</a:t>
            </a:r>
          </a:p>
        </p:txBody>
      </p:sp>
    </p:spTree>
    <p:extLst>
      <p:ext uri="{BB962C8B-B14F-4D97-AF65-F5344CB8AC3E}">
        <p14:creationId xmlns:p14="http://schemas.microsoft.com/office/powerpoint/2010/main" val="230818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Indirectly heated thermionic cathodes</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8323" y="1772816"/>
            <a:ext cx="3124157" cy="4113396"/>
          </a:xfrm>
        </p:spPr>
      </p:pic>
      <p:sp>
        <p:nvSpPr>
          <p:cNvPr id="13" name="TextBox 12"/>
          <p:cNvSpPr txBox="1"/>
          <p:nvPr/>
        </p:nvSpPr>
        <p:spPr>
          <a:xfrm>
            <a:off x="251520" y="1988840"/>
            <a:ext cx="5760640" cy="4248472"/>
          </a:xfrm>
          <a:prstGeom prst="rect">
            <a:avLst/>
          </a:prstGeom>
          <a:noFill/>
        </p:spPr>
        <p:txBody>
          <a:bodyPr wrap="square" rtlCol="0">
            <a:normAutofit lnSpcReduction="10000"/>
          </a:bodyPr>
          <a:lstStyle/>
          <a:p>
            <a:pPr marL="342900" indent="-342900">
              <a:buFont typeface="Arial" panose="020B0604020202020204" pitchFamily="34" charset="0"/>
              <a:buChar char="•"/>
            </a:pPr>
            <a:r>
              <a:rPr lang="en-GB" dirty="0"/>
              <a:t>Filament and cathodes are separated and filaments heats the cathode which emits electrons</a:t>
            </a:r>
          </a:p>
          <a:p>
            <a:pPr marL="342900" indent="-342900">
              <a:buFont typeface="Arial" panose="020B0604020202020204" pitchFamily="34" charset="0"/>
              <a:buChar char="•"/>
            </a:pPr>
            <a:r>
              <a:rPr lang="en-GB" dirty="0"/>
              <a:t>Basic design for vacuum tubes is a metal cathode heated by a tungsten filament</a:t>
            </a:r>
          </a:p>
          <a:p>
            <a:pPr marL="342900" indent="-342900">
              <a:buFont typeface="Arial" panose="020B0604020202020204" pitchFamily="34" charset="0"/>
              <a:buChar char="•"/>
            </a:pPr>
            <a:r>
              <a:rPr lang="en-GB" dirty="0"/>
              <a:t>Filament (heater) is electrically isolated from the rest of the circuit</a:t>
            </a:r>
          </a:p>
          <a:p>
            <a:pPr marL="342900" indent="-342900">
              <a:buFont typeface="Arial" panose="020B0604020202020204" pitchFamily="34" charset="0"/>
              <a:buChar char="•"/>
            </a:pPr>
            <a:r>
              <a:rPr lang="en-GB" dirty="0"/>
              <a:t>AC current may be used for the cathode heating</a:t>
            </a:r>
          </a:p>
          <a:p>
            <a:pPr marL="342900" indent="-342900">
              <a:buFont typeface="Arial" panose="020B0604020202020204" pitchFamily="34" charset="0"/>
              <a:buChar char="•"/>
            </a:pPr>
            <a:r>
              <a:rPr lang="en-GB" dirty="0"/>
              <a:t>Can be used with oxide and boride cathodes</a:t>
            </a:r>
          </a:p>
          <a:p>
            <a:endParaRPr lang="en-GB" dirty="0"/>
          </a:p>
          <a:p>
            <a:endParaRPr lang="en-GB" dirty="0"/>
          </a:p>
        </p:txBody>
      </p:sp>
      <p:sp>
        <p:nvSpPr>
          <p:cNvPr id="5" name="Footer Placeholder 4"/>
          <p:cNvSpPr>
            <a:spLocks noGrp="1"/>
          </p:cNvSpPr>
          <p:nvPr>
            <p:ph type="ftr" sz="quarter" idx="3"/>
          </p:nvPr>
        </p:nvSpPr>
        <p:spPr/>
        <p:txBody>
          <a:bodyPr/>
          <a:lstStyle/>
          <a:p>
            <a:r>
              <a:rPr lang="fr-FR"/>
              <a:t>B.L. Militsyn, Electron Sources and injectors 2022. Lecture III.</a:t>
            </a:r>
            <a:endParaRPr lang="en-GB" dirty="0"/>
          </a:p>
        </p:txBody>
      </p:sp>
      <p:sp>
        <p:nvSpPr>
          <p:cNvPr id="6" name="Slide Number Placeholder 5"/>
          <p:cNvSpPr>
            <a:spLocks noGrp="1"/>
          </p:cNvSpPr>
          <p:nvPr>
            <p:ph type="sldNum" sz="quarter" idx="4"/>
          </p:nvPr>
        </p:nvSpPr>
        <p:spPr/>
        <p:txBody>
          <a:bodyPr/>
          <a:lstStyle/>
          <a:p>
            <a:fld id="{F821C969-0129-4803-9964-CCBADD7AA89C}" type="slidenum">
              <a:rPr lang="en-GB" smtClean="0"/>
              <a:pPr/>
              <a:t>9</a:t>
            </a:fld>
            <a:endParaRPr lang="en-GB" dirty="0"/>
          </a:p>
        </p:txBody>
      </p:sp>
    </p:spTree>
    <p:extLst>
      <p:ext uri="{BB962C8B-B14F-4D97-AF65-F5344CB8AC3E}">
        <p14:creationId xmlns:p14="http://schemas.microsoft.com/office/powerpoint/2010/main" val="2061519765"/>
      </p:ext>
    </p:extLst>
  </p:cSld>
  <p:clrMapOvr>
    <a:masterClrMapping/>
  </p:clrMapOvr>
</p:sld>
</file>

<file path=ppt/theme/theme1.xml><?xml version="1.0" encoding="utf-8"?>
<a:theme xmlns:a="http://schemas.openxmlformats.org/drawingml/2006/main" name="Blank Presentation">
  <a:themeElements>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b24287428614b7779f237cdef953aedc">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d9e1feda1ddc193c1a039164e35eb4b0"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FF21E-73B2-4215-BF9D-DC1D646BB4E0}">
  <ds:schemaRefs>
    <ds:schemaRef ds:uri="http://schemas.microsoft.com/sharepoint/v3/contenttype/forms"/>
  </ds:schemaRefs>
</ds:datastoreItem>
</file>

<file path=customXml/itemProps2.xml><?xml version="1.0" encoding="utf-8"?>
<ds:datastoreItem xmlns:ds="http://schemas.openxmlformats.org/officeDocument/2006/customXml" ds:itemID="{B745F43E-955F-4C3C-B3EF-564E35E44DDF}">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19a5072a-c90b-4bd3-a68a-b7abbd4b55f2"/>
    <ds:schemaRef ds:uri="e8785e35-4af9-43d1-8745-88b55cf0d46b"/>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B5D63D-CA56-4BA6-A2DA-FB0EB634A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5072a-c90b-4bd3-a68a-b7abbd4b55f2"/>
    <ds:schemaRef ds:uri="e8785e35-4af9-43d1-8745-88b55cf0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3750</TotalTime>
  <Words>2284</Words>
  <Application>Microsoft Office PowerPoint</Application>
  <PresentationFormat>On-screen Show (4:3)</PresentationFormat>
  <Paragraphs>283</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Cambria Math</vt:lpstr>
      <vt:lpstr>TimesNewRoman,Bold</vt:lpstr>
      <vt:lpstr>Blank Presentation</vt:lpstr>
      <vt:lpstr>Electron Sources and injectors.  Lecture III</vt:lpstr>
      <vt:lpstr>Thermionic electron sources</vt:lpstr>
      <vt:lpstr>Metal cathodes</vt:lpstr>
      <vt:lpstr>Oxide coated cathodes</vt:lpstr>
      <vt:lpstr>Dispenser cathodes</vt:lpstr>
      <vt:lpstr>Boride cathodes</vt:lpstr>
      <vt:lpstr>Overview of the thermionic cathodes</vt:lpstr>
      <vt:lpstr>Directly heated thermionic cathodes</vt:lpstr>
      <vt:lpstr>Indirectly heated thermionic cathodes</vt:lpstr>
      <vt:lpstr>Indirectly heated boride source</vt:lpstr>
      <vt:lpstr>High current DC thermionic guns</vt:lpstr>
      <vt:lpstr>Pierce gun</vt:lpstr>
      <vt:lpstr>Pierce electrodes</vt:lpstr>
      <vt:lpstr>Time structured electron beams</vt:lpstr>
      <vt:lpstr>Pulsed thermionic electron source</vt:lpstr>
      <vt:lpstr>SACLA electron source</vt:lpstr>
      <vt:lpstr>SACLA source performance</vt:lpstr>
      <vt:lpstr>Grid modulated thermionic guns</vt:lpstr>
      <vt:lpstr>PowerPoint Presentation</vt:lpstr>
      <vt:lpstr>PowerPoint Presentation</vt:lpstr>
      <vt:lpstr>RF grid modulated gun</vt:lpstr>
      <vt:lpstr>Gate modulated gun</vt:lpstr>
      <vt:lpstr>RF thermionic gun</vt:lpstr>
      <vt:lpstr>Literature</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Militsyn, Boris (STFC,DL,AST)</cp:lastModifiedBy>
  <cp:revision>158</cp:revision>
  <dcterms:created xsi:type="dcterms:W3CDTF">2008-08-29T08:58:58Z</dcterms:created>
  <dcterms:modified xsi:type="dcterms:W3CDTF">2022-02-09T09:52:09Z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0x010100BD8EA2CBFAE5464D8B590CB0FE9FDF74</vt:lpwstr>
  </property>
</Properties>
</file>