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4"/>
  </p:sldMasterIdLst>
  <p:notesMasterIdLst>
    <p:notesMasterId r:id="rId25"/>
  </p:notesMasterIdLst>
  <p:handoutMasterIdLst>
    <p:handoutMasterId r:id="rId26"/>
  </p:handoutMasterIdLst>
  <p:sldIdLst>
    <p:sldId id="259" r:id="rId5"/>
    <p:sldId id="260" r:id="rId6"/>
    <p:sldId id="261" r:id="rId7"/>
    <p:sldId id="280" r:id="rId8"/>
    <p:sldId id="267" r:id="rId9"/>
    <p:sldId id="268" r:id="rId10"/>
    <p:sldId id="269" r:id="rId11"/>
    <p:sldId id="270" r:id="rId12"/>
    <p:sldId id="263" r:id="rId13"/>
    <p:sldId id="266" r:id="rId14"/>
    <p:sldId id="271" r:id="rId15"/>
    <p:sldId id="264" r:id="rId16"/>
    <p:sldId id="272" r:id="rId17"/>
    <p:sldId id="279" r:id="rId18"/>
    <p:sldId id="281" r:id="rId19"/>
    <p:sldId id="262" r:id="rId20"/>
    <p:sldId id="273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27C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88" autoAdjust="0"/>
    <p:restoredTop sz="88106" autoAdjust="0"/>
  </p:normalViewPr>
  <p:slideViewPr>
    <p:cSldViewPr snapToObjects="1" showGuides="1">
      <p:cViewPr varScale="1">
        <p:scale>
          <a:sx n="89" d="100"/>
          <a:sy n="89" d="100"/>
        </p:scale>
        <p:origin x="175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40"/>
    </p:cViewPr>
  </p:sorterViewPr>
  <p:notesViewPr>
    <p:cSldViewPr snapToObjects="1" showGuides="1">
      <p:cViewPr varScale="1">
        <p:scale>
          <a:sx n="48" d="100"/>
          <a:sy n="48" d="100"/>
        </p:scale>
        <p:origin x="-201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521CA85-A013-4050-AA8B-65851E558B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848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C8E752D-46C9-4D04-A957-52C6FEC90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53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7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44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25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E=500 MeV, N=10**10</a:t>
            </a:r>
            <a:r>
              <a:rPr lang="en-GB" baseline="0" dirty="0" smtClean="0"/>
              <a:t>, beta=1 cm, f=1 MHz, L=10**32, required geometrical </a:t>
            </a:r>
            <a:r>
              <a:rPr lang="en-GB" baseline="0" dirty="0" err="1" smtClean="0"/>
              <a:t>emittance</a:t>
            </a:r>
            <a:r>
              <a:rPr lang="en-GB" baseline="0" dirty="0" smtClean="0"/>
              <a:t>=8*10**-10 m*rad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33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Required 14</a:t>
            </a:r>
            <a:r>
              <a:rPr lang="en-GB" baseline="0" dirty="0" smtClean="0"/>
              <a:t> nm FEL, geometrical </a:t>
            </a:r>
            <a:r>
              <a:rPr lang="en-GB" baseline="0" dirty="0" err="1" smtClean="0"/>
              <a:t>emittance</a:t>
            </a:r>
            <a:r>
              <a:rPr lang="en-GB" baseline="0" dirty="0" smtClean="0"/>
              <a:t> should be less than 1.1e-9 m*rad. Driver energy 1 </a:t>
            </a:r>
            <a:r>
              <a:rPr lang="en-GB" baseline="0" dirty="0" err="1" smtClean="0"/>
              <a:t>GeV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Undulator</a:t>
            </a:r>
            <a:r>
              <a:rPr lang="en-GB" baseline="0" dirty="0" smtClean="0"/>
              <a:t> period 50 mm, K=1, required gain length 1m. Current density 170 kA/mm**2 . At the </a:t>
            </a:r>
            <a:r>
              <a:rPr lang="en-GB" baseline="0" dirty="0" err="1" smtClean="0"/>
              <a:t>beamsize</a:t>
            </a:r>
            <a:r>
              <a:rPr lang="en-GB" baseline="0" dirty="0" smtClean="0"/>
              <a:t> 0.1 mm it gives peak current 5.3 kA.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6D distribution is very difficult to imagine and to manipulate</a:t>
            </a:r>
            <a:r>
              <a:rPr lang="en-GB" baseline="0" dirty="0" smtClean="0"/>
              <a:t> with so people are frequently using reduced dimension distributions.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82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37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97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5004048" y="423982"/>
            <a:ext cx="3888432" cy="12329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3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2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1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267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267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51520" y="6309320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5037212" y="6309320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5076056" y="476672"/>
            <a:ext cx="3860734" cy="12241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9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3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43240" y="500050"/>
            <a:ext cx="57150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282" y="1981200"/>
            <a:ext cx="8643998" cy="416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2" name="Picture 4" descr="Untitled-1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79388" y="188913"/>
            <a:ext cx="2520950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51520" y="6309320"/>
            <a:ext cx="5760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516216" y="6309320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4" r:id="rId8"/>
    <p:sldLayoutId id="2147483669" r:id="rId9"/>
    <p:sldLayoutId id="2147483677" r:id="rId10"/>
    <p:sldLayoutId id="2147483676" r:id="rId11"/>
    <p:sldLayoutId id="2147483675" r:id="rId12"/>
    <p:sldLayoutId id="2147483670" r:id="rId13"/>
    <p:sldLayoutId id="2147483671" r:id="rId14"/>
    <p:sldLayoutId id="2147483672" r:id="rId15"/>
    <p:sldLayoutId id="2147483673" r:id="rId1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8.png"/><Relationship Id="rId3" Type="http://schemas.openxmlformats.org/officeDocument/2006/relationships/image" Target="../media/image70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1.png"/><Relationship Id="rId4" Type="http://schemas.openxmlformats.org/officeDocument/2006/relationships/image" Target="../media/image2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GB" sz="3600" dirty="0" smtClean="0"/>
              <a:t>Electron Sources and Injectors. </a:t>
            </a:r>
            <a:br>
              <a:rPr lang="en-GB" sz="3600" dirty="0" smtClean="0"/>
            </a:br>
            <a:r>
              <a:rPr lang="en-GB" sz="3600" dirty="0" smtClean="0"/>
              <a:t>Lecture I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r>
              <a:rPr lang="en-GB" sz="2800" i="1" dirty="0" err="1" smtClean="0"/>
              <a:t>Dr.</a:t>
            </a:r>
            <a:r>
              <a:rPr lang="en-GB" sz="2800" i="1" dirty="0" smtClean="0"/>
              <a:t> Boris </a:t>
            </a:r>
            <a:r>
              <a:rPr lang="en-GB" sz="2800" i="1" dirty="0" err="1" smtClean="0"/>
              <a:t>Militsyn</a:t>
            </a:r>
            <a:endParaRPr lang="en-GB" sz="2800" i="1" dirty="0" smtClean="0"/>
          </a:p>
          <a:p>
            <a:r>
              <a:rPr lang="en-GB" sz="2800" i="1" dirty="0" smtClean="0"/>
              <a:t>STFC Accelerator Science and Technology Centre (</a:t>
            </a:r>
            <a:r>
              <a:rPr lang="en-GB" sz="2800" i="1" dirty="0" err="1" smtClean="0"/>
              <a:t>ASTeC</a:t>
            </a:r>
            <a:r>
              <a:rPr lang="en-GB" sz="2800" i="1" dirty="0" smtClean="0"/>
              <a:t>)</a:t>
            </a:r>
            <a:endParaRPr lang="en-GB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Characterisation </a:t>
            </a:r>
            <a:r>
              <a:rPr lang="en-GB" dirty="0"/>
              <a:t>of the electron beam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GB" dirty="0" smtClean="0"/>
                  <a:t>It’s difficult to characterise the beam using it’s 6D distribution function. In practise we reduce dimension of the distribution</a:t>
                </a:r>
              </a:p>
              <a:p>
                <a:r>
                  <a:rPr lang="en-GB" dirty="0" smtClean="0"/>
                  <a:t>For </a:t>
                </a:r>
                <a:r>
                  <a:rPr lang="en-GB" dirty="0"/>
                  <a:t>example for </a:t>
                </a:r>
                <a:r>
                  <a:rPr lang="en-GB" dirty="0" smtClean="0"/>
                  <a:t>2-D </a:t>
                </a:r>
                <a:r>
                  <a:rPr lang="en-GB" dirty="0"/>
                  <a:t>phase space of the beam, let say horizontal phase </a:t>
                </a:r>
                <a:r>
                  <a:rPr lang="en-GB" dirty="0" smtClean="0"/>
                  <a:t>space we may use:</a:t>
                </a:r>
              </a:p>
              <a:p>
                <a:pPr lvl="1"/>
                <a:r>
                  <a:rPr lang="en-GB" dirty="0" smtClean="0"/>
                  <a:t>Cross section of the distribution or slice distribution</a:t>
                </a: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en-GB" i="1">
                          <a:latin typeface="Cambria Math"/>
                        </a:rPr>
                        <m:t>(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,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′,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GB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GB" i="1">
                          <a:latin typeface="Cambria Math"/>
                        </a:rPr>
                        <m:t>, 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∆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GB" i="1">
                          <a:latin typeface="Cambria Math"/>
                        </a:rPr>
                        <m:t>,</m:t>
                      </m:r>
                      <m:f>
                        <m:fPr>
                          <m:type m:val="li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GB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 smtClean="0"/>
              </a:p>
              <a:p>
                <a:pPr lvl="1"/>
                <a:r>
                  <a:rPr lang="en-GB" dirty="0" smtClean="0"/>
                  <a:t>Integration over some variables – projected distribution</a:t>
                </a: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𝜌</m:t>
                          </m:r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′,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′, 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type m:val="lin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𝐸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  <m:r>
                            <a:rPr lang="en-GB" i="1">
                              <a:latin typeface="Cambria Math"/>
                            </a:rPr>
                            <m:t>𝑑𝑦𝑑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r>
                            <a:rPr lang="en-GB" i="1">
                              <a:latin typeface="Cambria Math"/>
                            </a:rPr>
                            <m:t>(∆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</m:e>
                      </m:nary>
                      <m:f>
                        <m:fPr>
                          <m:type m:val="li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(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𝐸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 smtClean="0"/>
              </a:p>
              <a:p>
                <a:pPr lvl="1"/>
                <a:r>
                  <a:rPr lang="en-GB" dirty="0" smtClean="0"/>
                  <a:t>Combined distribution – slice –projected distribution</a:t>
                </a:r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𝜌</m:t>
                          </m:r>
                          <m:r>
                            <a:rPr lang="en-GB" i="1">
                              <a:latin typeface="Cambria Math"/>
                            </a:rPr>
                            <m:t>(</m:t>
                          </m:r>
                          <m:r>
                            <a:rPr lang="en-GB" i="1">
                              <a:latin typeface="Cambria Math"/>
                            </a:rPr>
                            <m:t>𝑥</m:t>
                          </m:r>
                          <m:r>
                            <a:rPr lang="en-GB" i="1">
                              <a:latin typeface="Cambria Math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′,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i="1">
                              <a:latin typeface="Cambria Math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′, ∆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i="1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type m:val="li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𝐸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𝐸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  <m:r>
                            <a:rPr lang="en-GB" i="1">
                              <a:latin typeface="Cambria Math"/>
                            </a:rPr>
                            <m:t>𝑑𝑦𝑑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</m:e>
                      </m:nary>
                      <m:f>
                        <m:fPr>
                          <m:type m:val="li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(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𝐸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6" t="-24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22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Beam observables I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GB" dirty="0" smtClean="0"/>
                  <a:t>Bunch charge/current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𝑄</m:t>
                      </m:r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r>
                        <a:rPr lang="en-GB" sz="2800" b="0" i="1" smtClean="0">
                          <a:latin typeface="Cambria Math"/>
                        </a:rPr>
                        <m:t>𝑁𝑒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𝜌</m:t>
                          </m:r>
                          <m:d>
                            <m:dPr>
                              <m:ctrlPr>
                                <a:rPr lang="en-GB" sz="28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′,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′, ∆</m:t>
                              </m:r>
                              <m:r>
                                <a:rPr lang="en-GB" sz="2800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type m:val="lin"/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</a:rPr>
                                    <m:t>𝐸</m:t>
                                  </m:r>
                                </m:num>
                                <m:den>
                                  <m:r>
                                    <a:rPr lang="en-GB" sz="2800" i="1">
                                      <a:latin typeface="Cambria Math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  <m:r>
                            <a:rPr lang="en-GB" sz="2800" i="1">
                              <a:latin typeface="Cambria Math"/>
                            </a:rPr>
                            <m:t>𝑑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800" i="1">
                              <a:latin typeface="Cambria Math"/>
                            </a:rPr>
                            <m:t>𝑑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800" i="1">
                              <a:latin typeface="Cambria Math"/>
                            </a:rPr>
                            <m:t>′</m:t>
                          </m:r>
                          <m:r>
                            <a:rPr lang="en-GB" sz="2800" i="1">
                              <a:latin typeface="Cambria Math"/>
                            </a:rPr>
                            <m:t>𝑑𝑦𝑑𝑦</m:t>
                          </m:r>
                          <m:r>
                            <a:rPr lang="en-GB" sz="2800" i="1">
                              <a:latin typeface="Cambria Math"/>
                            </a:rPr>
                            <m:t>′</m:t>
                          </m:r>
                          <m:r>
                            <a:rPr lang="en-GB" sz="2800" i="1">
                              <a:latin typeface="Cambria Math"/>
                            </a:rPr>
                            <m:t>𝑑</m:t>
                          </m:r>
                          <m:r>
                            <a:rPr lang="en-GB" sz="2800" i="1">
                              <a:latin typeface="Cambria Math"/>
                            </a:rPr>
                            <m:t>(∆</m:t>
                          </m:r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GB" sz="2800" i="1">
                              <a:latin typeface="Cambria Math"/>
                            </a:rPr>
                            <m:t>𝑑</m:t>
                          </m:r>
                        </m:e>
                      </m:nary>
                      <m:f>
                        <m:fPr>
                          <m:type m:val="lin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/>
                            </a:rPr>
                            <m:t>(</m:t>
                          </m:r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sz="2800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n-GB" sz="2800" i="1">
                              <a:latin typeface="Cambria Math"/>
                            </a:rPr>
                            <m:t>𝐸</m:t>
                          </m:r>
                        </m:den>
                      </m:f>
                      <m:r>
                        <a:rPr lang="en-GB" sz="28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800" dirty="0" smtClean="0"/>
              </a:p>
              <a:p>
                <a:r>
                  <a:rPr lang="en-GB" dirty="0" smtClean="0"/>
                  <a:t>Beam current density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000" i="1" smtClean="0">
                          <a:latin typeface="Cambria Math"/>
                        </a:rPr>
                        <m:t>𝑗</m:t>
                      </m:r>
                      <m:r>
                        <a:rPr lang="en-GB" sz="3000" b="0" i="1" smtClean="0">
                          <a:latin typeface="Cambria Math"/>
                        </a:rPr>
                        <m:t>(</m:t>
                      </m:r>
                      <m:r>
                        <a:rPr lang="en-GB" sz="3000" b="0" i="1" smtClean="0">
                          <a:latin typeface="Cambria Math"/>
                        </a:rPr>
                        <m:t>𝑥</m:t>
                      </m:r>
                      <m:r>
                        <a:rPr lang="en-GB" sz="3000" b="0" i="1" smtClean="0">
                          <a:latin typeface="Cambria Math"/>
                        </a:rPr>
                        <m:t>,</m:t>
                      </m:r>
                      <m:r>
                        <a:rPr lang="en-GB" sz="3000" b="0" i="1" smtClean="0">
                          <a:latin typeface="Cambria Math"/>
                        </a:rPr>
                        <m:t>𝑦</m:t>
                      </m:r>
                      <m:r>
                        <a:rPr lang="en-GB" sz="3000" b="0" i="1" smtClean="0">
                          <a:latin typeface="Cambria Math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sz="3000" b="0" i="1" smtClean="0">
                          <a:latin typeface="Cambria Math"/>
                          <a:ea typeface="Cambria Math"/>
                        </a:rPr>
                        <m:t>Δ</m:t>
                      </m:r>
                      <m:r>
                        <a:rPr lang="en-GB" sz="3000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GB" sz="3000" b="0" i="1" smtClean="0">
                          <a:latin typeface="Cambria Math"/>
                        </a:rPr>
                        <m:t>)=</m:t>
                      </m:r>
                      <m:r>
                        <a:rPr lang="en-GB" sz="3000" b="0" i="1" smtClean="0">
                          <a:latin typeface="Cambria Math"/>
                        </a:rPr>
                        <m:t>𝑁𝑒</m:t>
                      </m:r>
                      <m:f>
                        <m:fPr>
                          <m:ctrlPr>
                            <a:rPr lang="en-GB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000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sz="30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GB" sz="3000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3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3000" i="1">
                              <a:latin typeface="Cambria Math"/>
                              <a:ea typeface="Cambria Math"/>
                            </a:rPr>
                            <m:t>𝜌</m:t>
                          </m:r>
                          <m:d>
                            <m:dPr>
                              <m:ctrlPr>
                                <a:rPr lang="en-GB" sz="3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sz="30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′,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′, ∆</m:t>
                              </m:r>
                              <m:r>
                                <a:rPr lang="en-GB" sz="3000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GB" sz="3000" i="1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type m:val="lin"/>
                                  <m:ctrlPr>
                                    <a:rPr lang="en-GB" sz="3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000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sz="3000" i="1">
                                      <a:latin typeface="Cambria Math"/>
                                      <a:ea typeface="Cambria Math"/>
                                    </a:rPr>
                                    <m:t>𝐸</m:t>
                                  </m:r>
                                </m:num>
                                <m:den>
                                  <m:r>
                                    <a:rPr lang="en-GB" sz="3000" i="1">
                                      <a:latin typeface="Cambria Math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  <m:r>
                            <a:rPr lang="en-GB" sz="3000" i="1">
                              <a:latin typeface="Cambria Math"/>
                            </a:rPr>
                            <m:t>𝑑</m:t>
                          </m:r>
                          <m:r>
                            <a:rPr lang="en-GB" sz="300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3000" i="1" smtClean="0">
                              <a:latin typeface="Cambria Math"/>
                            </a:rPr>
                            <m:t>′</m:t>
                          </m:r>
                          <m:r>
                            <a:rPr lang="en-GB" sz="3000" i="1">
                              <a:latin typeface="Cambria Math"/>
                            </a:rPr>
                            <m:t>𝑑𝑦</m:t>
                          </m:r>
                          <m:r>
                            <a:rPr lang="en-GB" sz="3000" i="1">
                              <a:latin typeface="Cambria Math"/>
                            </a:rPr>
                            <m:t>′</m:t>
                          </m:r>
                          <m:r>
                            <a:rPr lang="en-GB" sz="3000" i="1">
                              <a:latin typeface="Cambria Math"/>
                            </a:rPr>
                            <m:t>𝑑</m:t>
                          </m:r>
                        </m:e>
                      </m:nary>
                      <m:f>
                        <m:fPr>
                          <m:type m:val="lin"/>
                          <m:ctrlPr>
                            <a:rPr lang="en-GB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000" i="1">
                              <a:latin typeface="Cambria Math"/>
                            </a:rPr>
                            <m:t>(</m:t>
                          </m:r>
                          <m:r>
                            <a:rPr lang="en-GB" sz="30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sz="3000" i="1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n-GB" sz="3000" i="1">
                              <a:latin typeface="Cambria Math"/>
                            </a:rPr>
                            <m:t>𝐸</m:t>
                          </m:r>
                        </m:den>
                      </m:f>
                      <m:r>
                        <a:rPr lang="en-GB" sz="300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3000" dirty="0" smtClean="0"/>
              </a:p>
              <a:p>
                <a:r>
                  <a:rPr lang="en-GB" sz="3000" dirty="0" smtClean="0"/>
                  <a:t>Beam current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000" b="0" i="1" smtClean="0">
                          <a:latin typeface="Cambria Math"/>
                        </a:rPr>
                        <m:t>𝐼</m:t>
                      </m:r>
                      <m:r>
                        <a:rPr lang="en-GB" sz="3000" b="0" i="1" smtClean="0">
                          <a:latin typeface="Cambria Math"/>
                        </a:rPr>
                        <m:t>=?</m:t>
                      </m:r>
                    </m:oMath>
                  </m:oMathPara>
                </a14:m>
                <a:endParaRPr lang="en-GB" sz="3000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28" t="-21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992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Phase space presentation of the beam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971550" y="4149080"/>
            <a:ext cx="7210283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 bwMode="auto">
          <a:xfrm flipV="1">
            <a:off x="4572000" y="1959222"/>
            <a:ext cx="4691" cy="399005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713264" y="3687415"/>
                <a:ext cx="44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64" y="3687415"/>
                <a:ext cx="442429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84595" y="1871927"/>
                <a:ext cx="513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595" y="1871927"/>
                <a:ext cx="5132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 bwMode="auto">
          <a:xfrm rot="19265670">
            <a:off x="3131840" y="3429000"/>
            <a:ext cx="2880320" cy="1440160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5779729" y="3429000"/>
            <a:ext cx="12960" cy="2413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 flipH="1">
            <a:off x="1930400" y="3080390"/>
            <a:ext cx="336168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79761" y="5773454"/>
                <a:ext cx="1614545" cy="4650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/>
                            </a:rPr>
                            <m:t>𝑚𝑎𝑥</m:t>
                          </m:r>
                        </m:sub>
                      </m:sSub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𝛽𝜖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761" y="5773454"/>
                <a:ext cx="1614545" cy="465064"/>
              </a:xfrm>
              <a:prstGeom prst="rect">
                <a:avLst/>
              </a:prstGeom>
              <a:blipFill rotWithShape="1">
                <a:blip r:embed="rId5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1964" y="3349805"/>
                <a:ext cx="1639871" cy="4011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′</m:t>
                          </m:r>
                        </m:e>
                        <m:sub>
                          <m:r>
                            <a:rPr lang="en-GB" sz="2000" b="0" i="1" smtClean="0">
                              <a:latin typeface="Cambria Math"/>
                            </a:rPr>
                            <m:t>𝑚𝑎𝑥</m:t>
                          </m:r>
                        </m:sub>
                      </m:sSub>
                      <m:r>
                        <a:rPr lang="en-GB" sz="20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𝛾𝜖</m:t>
                          </m:r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64" y="3349805"/>
                <a:ext cx="1639871" cy="401135"/>
              </a:xfrm>
              <a:prstGeom prst="rect">
                <a:avLst/>
              </a:prstGeom>
              <a:blipFill rotWithShape="1">
                <a:blip r:embed="rId6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845404" y="1982372"/>
                <a:ext cx="207043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</m:t>
                      </m:r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𝜋𝜖</m:t>
                      </m:r>
                    </m:oMath>
                  </m:oMathPara>
                </a14:m>
                <a:endParaRPr lang="en-GB" b="0" dirty="0" smtClean="0">
                  <a:solidFill>
                    <a:srgbClr val="FF0000"/>
                  </a:solidFill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𝜖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𝑟𝑎𝑑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404" y="1982372"/>
                <a:ext cx="2070439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/>
          <p:cNvCxnSpPr/>
          <p:nvPr/>
        </p:nvCxnSpPr>
        <p:spPr bwMode="auto">
          <a:xfrm flipH="1" flipV="1">
            <a:off x="3077155" y="3283889"/>
            <a:ext cx="1494845" cy="39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3128838" y="3283889"/>
            <a:ext cx="3976" cy="8651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190551" y="3260044"/>
                <a:ext cx="837922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skw"/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num>
                            <m:den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551" y="3260044"/>
                <a:ext cx="837922" cy="71865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/>
          <p:nvPr/>
        </p:nvCxnSpPr>
        <p:spPr bwMode="auto">
          <a:xfrm>
            <a:off x="3128838" y="3285876"/>
            <a:ext cx="3976" cy="8632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5552639" y="4149080"/>
            <a:ext cx="0" cy="12506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4572000" y="5097539"/>
            <a:ext cx="9806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655455" y="5060277"/>
                <a:ext cx="816184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skw"/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num>
                            <m:den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455" y="5060277"/>
                <a:ext cx="816184" cy="71865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47244" y="4352386"/>
                <a:ext cx="2779135" cy="15968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𝛾</m:t>
                    </m:r>
                  </m:oMath>
                </a14:m>
                <a:r>
                  <a:rPr lang="en-GB" dirty="0" smtClean="0"/>
                  <a:t> – </a:t>
                </a:r>
                <a:r>
                  <a:rPr lang="en-GB" dirty="0" err="1" smtClean="0"/>
                  <a:t>Twiss</a:t>
                </a:r>
                <a:r>
                  <a:rPr lang="en-GB" dirty="0" smtClean="0"/>
                  <a:t> parameters of the beam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  <a:ea typeface="Cambria Math"/>
                        </a:rPr>
                        <m:t>𝛾𝛽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=1+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244" y="4352386"/>
                <a:ext cx="2779135" cy="1596893"/>
              </a:xfrm>
              <a:prstGeom prst="rect">
                <a:avLst/>
              </a:prstGeom>
              <a:blipFill rotWithShape="1">
                <a:blip r:embed="rId10"/>
                <a:stretch>
                  <a:fillRect l="-3509" t="-2672" b="-3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/>
          <p:cNvCxnSpPr/>
          <p:nvPr/>
        </p:nvCxnSpPr>
        <p:spPr bwMode="auto">
          <a:xfrm>
            <a:off x="5773463" y="3532909"/>
            <a:ext cx="60358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6293922" y="3532909"/>
            <a:ext cx="0" cy="6161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222468" y="3419804"/>
                <a:ext cx="999568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  <a:ea typeface="Cambria Math"/>
                        </a:rPr>
                        <m:t>𝛼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skw"/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num>
                            <m:den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468" y="3419804"/>
                <a:ext cx="999568" cy="71865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Connector 44"/>
          <p:cNvCxnSpPr/>
          <p:nvPr/>
        </p:nvCxnSpPr>
        <p:spPr bwMode="auto">
          <a:xfrm flipV="1">
            <a:off x="5292080" y="2851470"/>
            <a:ext cx="0" cy="2289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4572000" y="2897120"/>
            <a:ext cx="72008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2006600" y="3080390"/>
            <a:ext cx="0" cy="10686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4572000" y="5778935"/>
            <a:ext cx="122629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504099" y="2211686"/>
                <a:ext cx="977832" cy="7186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  <a:ea typeface="Cambria Math"/>
                        </a:rPr>
                        <m:t>𝛼</m:t>
                      </m:r>
                      <m:rad>
                        <m:radPr>
                          <m:deg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type m:val="skw"/>
                              <m:ctrlPr>
                                <a:rPr lang="en-GB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num>
                            <m:den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099" y="2211686"/>
                <a:ext cx="977832" cy="71865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0238" y="2218850"/>
                <a:ext cx="3986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𝜖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e>
                        <m:sup>
                          <m:r>
                            <a:rPr lang="en-GB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38" y="2218850"/>
                <a:ext cx="3986924" cy="276999"/>
              </a:xfrm>
              <a:prstGeom prst="rect">
                <a:avLst/>
              </a:prstGeom>
              <a:blipFill>
                <a:blip r:embed="rId13"/>
                <a:stretch>
                  <a:fillRect l="-306" t="-2222" r="-459" b="-37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37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Beam observables </a:t>
            </a:r>
            <a:r>
              <a:rPr lang="en-GB" dirty="0" smtClean="0"/>
              <a:t>II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7500" lnSpcReduction="20000"/>
              </a:bodyPr>
              <a:lstStyle/>
              <a:p>
                <a:r>
                  <a:rPr lang="en-GB" dirty="0" smtClean="0"/>
                  <a:t>Projected </a:t>
                </a:r>
                <a:r>
                  <a:rPr lang="en-GB" dirty="0"/>
                  <a:t>t</a:t>
                </a:r>
                <a:r>
                  <a:rPr lang="en-GB" dirty="0" smtClean="0"/>
                  <a:t>ransverse RMS beam size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𝜌</m:t>
                          </m:r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′,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′, 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type m:val="lin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𝐸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  <m:r>
                            <a:rPr lang="en-GB" i="1">
                              <a:latin typeface="Cambria Math"/>
                            </a:rPr>
                            <m:t>𝑑𝑥𝑑𝑥</m:t>
                          </m:r>
                          <m:r>
                            <a:rPr lang="en-GB" i="1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𝑑𝑦𝑑𝑦</m:t>
                          </m:r>
                          <m:r>
                            <a:rPr lang="en-GB" i="1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r>
                            <a:rPr lang="en-GB" i="1">
                              <a:latin typeface="Cambria Math"/>
                            </a:rPr>
                            <m:t>(∆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f>
                            <m:fPr>
                              <m:type m:val="li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𝐸</m:t>
                              </m:r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𝐸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r>
                  <a:rPr lang="en-GB" dirty="0" smtClean="0"/>
                  <a:t>Projected transverse </a:t>
                </a:r>
                <a:r>
                  <a:rPr lang="en-GB" dirty="0"/>
                  <a:t>RMS </a:t>
                </a:r>
                <a:r>
                  <a:rPr lang="en-GB" dirty="0" smtClean="0"/>
                  <a:t>momentum</a:t>
                </a: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′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′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𝜌</m:t>
                          </m:r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′,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′, 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type m:val="lin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𝐸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  <m:r>
                            <a:rPr lang="en-GB" i="1">
                              <a:latin typeface="Cambria Math"/>
                            </a:rPr>
                            <m:t>𝑑𝑥𝑑𝑥</m:t>
                          </m:r>
                          <m:r>
                            <a:rPr lang="en-GB" i="1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𝑑𝑦𝑑𝑦</m:t>
                          </m:r>
                          <m:r>
                            <a:rPr lang="en-GB" i="1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r>
                            <a:rPr lang="en-GB" i="1">
                              <a:latin typeface="Cambria Math"/>
                            </a:rPr>
                            <m:t>(∆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f>
                            <m:fPr>
                              <m:type m:val="li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𝐸</m:t>
                              </m:r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𝐸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dirty="0" smtClean="0"/>
              </a:p>
              <a:p>
                <a:r>
                  <a:rPr lang="en-GB" dirty="0"/>
                  <a:t>Projected transverse RMS </a:t>
                </a:r>
                <a:r>
                  <a:rPr lang="en-GB" dirty="0" smtClean="0"/>
                  <a:t>correlation</a:t>
                </a:r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𝜌</m:t>
                          </m:r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′,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′, 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</m:t>
                              </m:r>
                              <m:f>
                                <m:fPr>
                                  <m:type m:val="lin"/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∆</m:t>
                                  </m:r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𝐸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  <m:r>
                            <a:rPr lang="en-GB" i="1">
                              <a:latin typeface="Cambria Math"/>
                            </a:rPr>
                            <m:t>𝑑𝑥𝑑𝑥</m:t>
                          </m:r>
                          <m:r>
                            <a:rPr lang="en-GB" i="1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𝑑𝑦𝑑𝑦</m:t>
                          </m:r>
                          <m:r>
                            <a:rPr lang="en-GB" i="1">
                              <a:latin typeface="Cambria Math"/>
                            </a:rPr>
                            <m:t>′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r>
                            <a:rPr lang="en-GB" i="1">
                              <a:latin typeface="Cambria Math"/>
                            </a:rPr>
                            <m:t>(∆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f>
                            <m:fPr>
                              <m:type m:val="li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𝐸</m:t>
                              </m:r>
                            </m:num>
                            <m:den>
                              <m:r>
                                <a:rPr lang="en-GB" i="1">
                                  <a:latin typeface="Cambria Math"/>
                                </a:rPr>
                                <m:t>𝐸</m:t>
                              </m:r>
                            </m:den>
                          </m:f>
                          <m:r>
                            <a:rPr lang="en-GB" i="1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dirty="0" smtClean="0"/>
              </a:p>
              <a:p>
                <a:r>
                  <a:rPr lang="en-GB" dirty="0" smtClean="0"/>
                  <a:t>Statistical projected emittance</a:t>
                </a:r>
                <a:br>
                  <a:rPr lang="en-GB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𝜖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𝑅𝑀𝑆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d>
                              <m:dPr>
                                <m:begChr m:val="⟨"/>
                                <m:endChr m:val="⟩"/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GB" i="1">
                                        <a:latin typeface="Cambria Math"/>
                                      </a:rPr>
                                      <m:t>′</m:t>
                                    </m:r>
                                  </m:e>
                                  <m:sup>
                                    <m:r>
                                      <a:rPr lang="en-GB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𝑥𝑥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type m:val="skw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Without integration over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∆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r>
                  <a:rPr lang="en-GB" dirty="0" smtClean="0"/>
                  <a:t> these parameters and corresponding emittance are called </a:t>
                </a:r>
                <a:r>
                  <a:rPr lang="en-GB" i="1" dirty="0" smtClean="0"/>
                  <a:t>slice parameters </a:t>
                </a:r>
                <a:r>
                  <a:rPr lang="en-GB" dirty="0" smtClean="0"/>
                  <a:t>and depend on slice position in the beam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2" t="-13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892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Normalised emittance and brightness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282" y="1981199"/>
                <a:ext cx="8643998" cy="4256113"/>
              </a:xfrm>
            </p:spPr>
            <p:txBody>
              <a:bodyPr>
                <a:normAutofit fontScale="47500" lnSpcReduction="20000"/>
              </a:bodyPr>
              <a:lstStyle/>
              <a:p>
                <a:r>
                  <a:rPr lang="en-GB" dirty="0" smtClean="0"/>
                  <a:t>In general case of arbitrary beam distribution in 2D phase space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𝐴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∬"/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latin typeface="Cambria Math"/>
                            </a:rPr>
                            <m:t>𝑑𝑥𝑑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</m:nary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𝛾𝛽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𝑚𝑐</m:t>
                          </m:r>
                        </m:den>
                      </m:f>
                      <m:nary>
                        <m:naryPr>
                          <m:chr m:val="∬"/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i="1">
                              <a:latin typeface="Cambria Math"/>
                            </a:rPr>
                            <m:t>𝑑𝑥𝑑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dirty="0" smtClean="0"/>
              </a:p>
              <a:p>
                <a:r>
                  <a:rPr lang="en-GB" dirty="0" smtClean="0"/>
                  <a:t>During acceleration or deceleration longitudinal momentum changes and this integral changes as well. To characterise beam with varying momentum so called normalise emittance was introduced</a:t>
                </a:r>
                <a:br>
                  <a:rPr lang="en-GB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e>
                      <m:sub>
                        <m:r>
                          <a:rPr lang="en-GB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GB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GB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𝛽</m:t>
                    </m:r>
                    <m:r>
                      <a:rPr lang="en-GB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dirty="0">
                  <a:solidFill>
                    <a:srgbClr val="FF0000"/>
                  </a:solidFill>
                </a:endParaRPr>
              </a:p>
              <a:p>
                <a:r>
                  <a:rPr lang="en-US" dirty="0" smtClean="0"/>
                  <a:t>Another parameter, characterized the beam is its brightness, which came from electron microscopy. Brightness for round beam is: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dirty="0" smtClean="0"/>
                  <a:t>- beam diameter,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dirty="0" smtClean="0"/>
                  <a:t>- beam divergence angle. I terms of RMS normalised emittance this expression may be rewritten as:</a:t>
                </a: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282" y="1981199"/>
                <a:ext cx="8643998" cy="4256113"/>
              </a:xfrm>
              <a:blipFill>
                <a:blip r:embed="rId2"/>
                <a:stretch>
                  <a:fillRect l="-212" t="-1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743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3645024"/>
            <a:ext cx="3244055" cy="24330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Emittance and bright- ness of round beam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282" y="1981200"/>
                <a:ext cx="8643998" cy="216788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400" dirty="0" smtClean="0"/>
                  <a:t>4D beam distribution function:</a:t>
                </a:r>
                <a:br>
                  <a:rPr lang="en-US" sz="14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type m:val="skw"/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d>
                                      <m:dPr>
                                        <m:ctrlP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𝑑</m:t>
                                            </m:r>
                                          </m:e>
                                          <m:sup>
                                            <m: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sSubSup>
                                          <m:sSubSupPr>
                                            <m:ctrlP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𝛼</m:t>
                                            </m:r>
                                          </m:e>
                                          <m:sub>
                                            <m: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𝑜</m:t>
                                            </m:r>
                                          </m:sub>
                                          <m:sup>
                                            <m:r>
                                              <a:rPr lang="en-US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bSup>
                                      </m:e>
                                    </m:d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4 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  <m:brk m:alnAt="7"/>
                                  </m:rPr>
                                  <a:rPr lang="en-US" sz="1400" b="0" i="0" smtClean="0"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400" b="0" i="0" smtClean="0">
                                    <a:latin typeface="Cambria Math" panose="02040503050406030204" pitchFamily="18" charset="0"/>
                                  </a:rPr>
                                  <m:t>nd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lit/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e>
                                      <m:sub>
                                        <m:r>
                                          <a:rPr lang="en-US" sz="1400" b="0" i="1" smtClean="0"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0, 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400" b="0" i="0" smtClean="0">
                                    <a:latin typeface="Cambria Math" panose="02040503050406030204" pitchFamily="18" charset="0"/>
                                  </a:rPr>
                                  <m:t>otherwise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400" dirty="0" smtClean="0"/>
              </a:p>
              <a:p>
                <a:pPr marL="0" indent="0">
                  <a:buNone/>
                </a:pPr>
                <a:r>
                  <a:rPr lang="en-US" sz="1400" dirty="0" smtClean="0"/>
                  <a:t>To obtain 2D distribution we should calculate integral: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  <m:nary>
                            <m:nary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  <m:r>
                                    <m:rPr>
                                      <m:brk m:alnAt="23"/>
                                    </m:r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sub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  <m:r>
                                    <m:rPr>
                                      <m:brk m:alnAt="23"/>
                                    </m:r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sup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𝑑𝑦</m:t>
                              </m:r>
                            </m:e>
                          </m:nary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ad>
                        <m:radPr>
                          <m:degHide m:val="on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1400" dirty="0" smtClean="0"/>
              </a:p>
              <a:p>
                <a:pPr marL="0" indent="0">
                  <a:buNone/>
                </a:pPr>
                <a:endParaRPr lang="en-US" sz="1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282" y="1981200"/>
                <a:ext cx="8643998" cy="2167880"/>
              </a:xfrm>
              <a:blipFill>
                <a:blip r:embed="rId4"/>
                <a:stretch>
                  <a:fillRect l="-212" t="-5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15</a:t>
            </a:fld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58337" y="3932218"/>
                <a:ext cx="4199611" cy="21443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sSup>
                              <m:sSupPr>
                                <m:ctrlPr>
                                  <a:rPr lang="en-GB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brk m:alnAt="7"/>
                              </m:r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num>
                              <m:den>
                                <m:r>
                                  <a:rPr lang="en-US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sSup>
                                  <m:sSup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p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den>
                            </m:f>
                            <m:nary>
                              <m:nary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f>
                                  <m:fPr>
                                    <m:type m:val="skw"/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b>
                              <m:sup>
                                <m:f>
                                  <m:fPr>
                                    <m:type m:val="skw"/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nary>
                                  <m:nary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type m:val="skw"/>
                                        <m:ctrlPr>
                                          <a:rPr lang="en-US" sz="1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num>
                                      <m:den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sub>
                                  <m:sup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type m:val="skw"/>
                                        <m:ctrlPr>
                                          <a:rPr lang="en-US" sz="1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num>
                                      <m:den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en-US" sz="1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f>
                                          <m:fPr>
                                            <m:ctrlP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p>
                                              <m:sSupPr>
                                                <m:ctrlPr>
                                                  <a:rPr lang="en-US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400" i="1">
                                                    <a:latin typeface="Cambria Math" panose="02040503050406030204" pitchFamily="18" charset="0"/>
                                                  </a:rPr>
                                                  <m:t>𝑑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4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</m:num>
                                          <m:den>
                                            <m: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brk m:alnAt="23"/>
                                          </m:r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nary>
                              </m:e>
                            </m:nary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den>
                            </m:f>
                          </m:e>
                        </m:mr>
                        <m:mr>
                          <m:e>
                            <m:r>
                              <m:rPr>
                                <m:brk m:alnAt="7"/>
                              </m:rPr>
                              <a:rPr lang="en-GB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sSup>
                              <m:sSupPr>
                                <m:ctrlP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  <m:sup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brk m:alnAt="7"/>
                              </m:rPr>
                              <a:rPr lang="en-GB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GB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num>
                              <m:den>
                                <m:r>
                                  <a:rPr lang="en-US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sSup>
                                  <m:sSup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p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GB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</m:den>
                            </m:f>
                            <m:nary>
                              <m:nary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f>
                                  <m:fPr>
                                    <m:type m:val="skw"/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b>
                              <m:sup>
                                <m:f>
                                  <m:fPr>
                                    <m:type m:val="skw"/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  <m:e>
                                <m:sSup>
                                  <m:s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i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nary>
                                  <m:nary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type m:val="skw"/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i="1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num>
                                      <m:den>
                                        <m:r>
                                          <a:rPr lang="en-GB" sz="14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sub>
                                  <m:sup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type m:val="skw"/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i="1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num>
                                      <m:den>
                                        <m:r>
                                          <a:rPr lang="en-GB" sz="14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sup>
                                  <m:e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f>
                                          <m:fPr>
                                            <m:ctrlP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p>
                                              <m:sSupPr>
                                                <m:ctrlPr>
                                                  <a:rPr lang="en-US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400" i="1">
                                                    <a:latin typeface="Cambria Math" panose="02040503050406030204" pitchFamily="18" charset="0"/>
                                                  </a:rPr>
                                                  <m:t>𝑑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4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</m:num>
                                          <m:den>
                                            <m: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brk m:alnAt="23"/>
                                          </m:r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14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  <m: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en-GB" sz="1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nary>
                              </m:e>
                            </m:nary>
                            <m:r>
                              <a:rPr lang="en-US" sz="1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Sup>
                                  <m:sSubSupPr>
                                    <m:ctrlPr>
                                      <a:rPr lang="en-US" sz="1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  <m:sup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num>
                              <m:den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mr>
                        <m:mr>
                          <m:e>
                            <m:eqArr>
                              <m:eqArrPr>
                                <m:ctrlPr>
                                  <a:rPr lang="en-GB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GB" sz="1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</m:t>
                                </m:r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box>
                                  <m:box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boxPr>
                                  <m:e>
                                    <m:argPr>
                                      <m:argSz m:val="-1"/>
                                    </m:argPr>
                                    <m:f>
                                      <m:fPr>
                                        <m:ctrlP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num>
                                      <m:den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den>
                                    </m:f>
                                    <m:r>
                                      <m:rPr>
                                        <m:brk m:alnAt="63"/>
                                      </m:rPr>
                                      <a:rPr lang="en-GB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∙</m:t>
                                    </m:r>
                                    <m:f>
                                      <m:fPr>
                                        <m:ctrlP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GB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𝛼</m:t>
                                            </m:r>
                                          </m:e>
                                          <m:sub>
                                            <m:r>
                                              <a:rPr lang="en-GB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GB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GB" sz="14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12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e>
                                </m:box>
                              </m:e>
                              <m:e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𝐼</m:t>
                                    </m:r>
                                  </m:num>
                                  <m:den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48</m:t>
                                    </m:r>
                                    <m:sSup>
                                      <m:sSupPr>
                                        <m:ctrlP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𝜋</m:t>
                                        </m:r>
                                      </m:e>
                                      <m:sup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𝜖</m:t>
                                        </m:r>
                                      </m:e>
                                      <m:sup>
                                        <m:r>
                                          <a:rPr lang="en-GB" sz="1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eqArr>
                          </m:e>
                        </m:mr>
                      </m:m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337" y="3932218"/>
                <a:ext cx="4199611" cy="21443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851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Generation of the electron beams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Emission</a:t>
            </a:r>
          </a:p>
          <a:p>
            <a:pPr lvl="1"/>
            <a:r>
              <a:rPr lang="en-GB" dirty="0" smtClean="0"/>
              <a:t>Thermo-electronic emission</a:t>
            </a:r>
          </a:p>
          <a:p>
            <a:pPr lvl="1"/>
            <a:r>
              <a:rPr lang="en-GB" dirty="0" smtClean="0"/>
              <a:t>Photo-emission</a:t>
            </a:r>
          </a:p>
          <a:p>
            <a:pPr lvl="1"/>
            <a:r>
              <a:rPr lang="en-GB" dirty="0" smtClean="0"/>
              <a:t>Field emission</a:t>
            </a:r>
          </a:p>
          <a:p>
            <a:pPr lvl="1"/>
            <a:r>
              <a:rPr lang="en-GB" dirty="0" smtClean="0"/>
              <a:t>Gas/plasma phase emission</a:t>
            </a:r>
          </a:p>
          <a:p>
            <a:r>
              <a:rPr lang="en-GB" dirty="0" smtClean="0"/>
              <a:t>Preliminary acceleration</a:t>
            </a:r>
          </a:p>
          <a:p>
            <a:pPr lvl="1"/>
            <a:r>
              <a:rPr lang="en-GB" dirty="0" smtClean="0"/>
              <a:t>DC field</a:t>
            </a:r>
          </a:p>
          <a:p>
            <a:pPr lvl="1"/>
            <a:r>
              <a:rPr lang="en-GB" dirty="0" smtClean="0"/>
              <a:t>Pulsed field</a:t>
            </a:r>
          </a:p>
          <a:p>
            <a:pPr lvl="1"/>
            <a:r>
              <a:rPr lang="en-GB" dirty="0" smtClean="0"/>
              <a:t>RF field</a:t>
            </a:r>
          </a:p>
          <a:p>
            <a:r>
              <a:rPr lang="en-GB" dirty="0" smtClean="0"/>
              <a:t>Beam conditioning</a:t>
            </a:r>
          </a:p>
          <a:p>
            <a:pPr lvl="1"/>
            <a:r>
              <a:rPr lang="en-GB" dirty="0" smtClean="0"/>
              <a:t>Focusing</a:t>
            </a:r>
          </a:p>
          <a:p>
            <a:pPr lvl="1"/>
            <a:r>
              <a:rPr lang="en-GB" dirty="0" err="1" smtClean="0"/>
              <a:t>Emittance</a:t>
            </a:r>
            <a:r>
              <a:rPr lang="en-GB" dirty="0" smtClean="0"/>
              <a:t> preservation and compensation</a:t>
            </a:r>
          </a:p>
          <a:p>
            <a:pPr lvl="1"/>
            <a:r>
              <a:rPr lang="en-GB" dirty="0" smtClean="0"/>
              <a:t>Compression</a:t>
            </a:r>
            <a:r>
              <a:rPr lang="en-GB" dirty="0"/>
              <a:t> </a:t>
            </a:r>
            <a:r>
              <a:rPr lang="en-GB" dirty="0" smtClean="0"/>
              <a:t>(velocity bunching/magnetic compression)</a:t>
            </a:r>
          </a:p>
          <a:p>
            <a:r>
              <a:rPr lang="en-GB" dirty="0" smtClean="0"/>
              <a:t>Acceleration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52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Typical electron source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17</a:t>
            </a:fld>
            <a:endParaRPr lang="en-GB" dirty="0"/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51520" y="3429000"/>
            <a:ext cx="86067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70C0"/>
            </a:solidFill>
            <a:prstDash val="lgDash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ounded Rectangle 14"/>
          <p:cNvSpPr/>
          <p:nvPr/>
        </p:nvSpPr>
        <p:spPr bwMode="auto">
          <a:xfrm>
            <a:off x="899592" y="3212976"/>
            <a:ext cx="72008" cy="432048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339752" y="2708920"/>
            <a:ext cx="144016" cy="1440160"/>
            <a:chOff x="2339752" y="2708920"/>
            <a:chExt cx="144016" cy="144016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26" name="Rounded Rectangle 25"/>
            <p:cNvSpPr/>
            <p:nvPr/>
          </p:nvSpPr>
          <p:spPr bwMode="auto">
            <a:xfrm>
              <a:off x="2339752" y="2708920"/>
              <a:ext cx="144016" cy="504056"/>
            </a:xfrm>
            <a:prstGeom prst="roundRect">
              <a:avLst/>
            </a:prstGeom>
            <a:grp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</a:endParaRP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2339752" y="3645024"/>
              <a:ext cx="144016" cy="504056"/>
            </a:xfrm>
            <a:prstGeom prst="roundRect">
              <a:avLst/>
            </a:prstGeom>
            <a:grp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51520" y="2708920"/>
            <a:ext cx="936104" cy="1440160"/>
            <a:chOff x="251520" y="2708920"/>
            <a:chExt cx="936104" cy="1440160"/>
          </a:xfrm>
        </p:grpSpPr>
        <p:cxnSp>
          <p:nvCxnSpPr>
            <p:cNvPr id="17" name="Straight Connector 16"/>
            <p:cNvCxnSpPr/>
            <p:nvPr/>
          </p:nvCxnSpPr>
          <p:spPr bwMode="auto">
            <a:xfrm>
              <a:off x="251520" y="2708920"/>
              <a:ext cx="93610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H="1">
              <a:off x="971600" y="2708920"/>
              <a:ext cx="216024" cy="50405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251520" y="4149080"/>
              <a:ext cx="93610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H="1" flipV="1">
              <a:off x="971600" y="3645024"/>
              <a:ext cx="216024" cy="50405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251520" y="2708920"/>
              <a:ext cx="0" cy="144016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5" name="Straight Arrow Connector 34"/>
          <p:cNvCxnSpPr/>
          <p:nvPr/>
        </p:nvCxnSpPr>
        <p:spPr bwMode="auto">
          <a:xfrm flipH="1">
            <a:off x="1336196" y="3429000"/>
            <a:ext cx="72008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403648" y="3501008"/>
                <a:ext cx="527517" cy="562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→"/>
                          <m:pos m:val="top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1"/>
                            </m:rPr>
                            <a:rPr lang="en-GB" b="0" i="1" smtClean="0">
                              <a:latin typeface="Cambria Math"/>
                            </a:rPr>
                            <m:t>𝐸</m:t>
                          </m:r>
                        </m:e>
                      </m:groupCh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501008"/>
                <a:ext cx="527517" cy="562142"/>
              </a:xfrm>
              <a:prstGeom prst="rect">
                <a:avLst/>
              </a:prstGeom>
              <a:blipFill rotWithShape="1">
                <a:blip r:embed="rId2"/>
                <a:stretch>
                  <a:fillRect l="-18391" t="-17204" r="-35632" b="-26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ctangle 57"/>
          <p:cNvSpPr/>
          <p:nvPr/>
        </p:nvSpPr>
        <p:spPr bwMode="auto">
          <a:xfrm>
            <a:off x="3491880" y="1988840"/>
            <a:ext cx="720080" cy="720080"/>
          </a:xfrm>
          <a:prstGeom prst="rect">
            <a:avLst/>
          </a:prstGeom>
          <a:solidFill>
            <a:srgbClr val="F27C1A"/>
          </a:solidFill>
          <a:ln w="635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3491880" y="4149080"/>
            <a:ext cx="720080" cy="720080"/>
          </a:xfrm>
          <a:prstGeom prst="rect">
            <a:avLst/>
          </a:prstGeom>
          <a:solidFill>
            <a:srgbClr val="F27C1A"/>
          </a:solidFill>
          <a:ln w="635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563888" y="2859897"/>
                <a:ext cx="527517" cy="562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→"/>
                          <m:pos m:val="top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1"/>
                            </m:rPr>
                            <a:rPr lang="en-GB" b="0" i="1" smtClean="0">
                              <a:latin typeface="Cambria Math"/>
                            </a:rPr>
                            <m:t>𝐵</m:t>
                          </m:r>
                        </m:e>
                      </m:groupCh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859897"/>
                <a:ext cx="527517" cy="562142"/>
              </a:xfrm>
              <a:prstGeom prst="rect">
                <a:avLst/>
              </a:prstGeom>
              <a:blipFill rotWithShape="1">
                <a:blip r:embed="rId3"/>
                <a:stretch>
                  <a:fillRect l="-19767" t="-17391" r="-36047" b="-282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971600" y="2996952"/>
            <a:ext cx="7920880" cy="864096"/>
            <a:chOff x="971600" y="2996952"/>
            <a:chExt cx="7920880" cy="864096"/>
          </a:xfrm>
          <a:solidFill>
            <a:schemeClr val="accent1">
              <a:lumMod val="75000"/>
            </a:schemeClr>
          </a:solidFill>
        </p:grpSpPr>
        <p:cxnSp>
          <p:nvCxnSpPr>
            <p:cNvPr id="44" name="Straight Connector 43"/>
            <p:cNvCxnSpPr/>
            <p:nvPr/>
          </p:nvCxnSpPr>
          <p:spPr bwMode="auto">
            <a:xfrm>
              <a:off x="971600" y="3284984"/>
              <a:ext cx="1440160" cy="0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971600" y="3573016"/>
              <a:ext cx="1440160" cy="0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971600" y="3284984"/>
              <a:ext cx="0" cy="288032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V="1">
              <a:off x="2411760" y="2996952"/>
              <a:ext cx="1440160" cy="288032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2411760" y="3573016"/>
              <a:ext cx="1440160" cy="288032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3851920" y="2996952"/>
              <a:ext cx="2880320" cy="216024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flipH="1">
              <a:off x="3851920" y="3645024"/>
              <a:ext cx="2880320" cy="216024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6732240" y="3212976"/>
              <a:ext cx="2160240" cy="0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6732240" y="3645024"/>
              <a:ext cx="2160240" cy="0"/>
            </a:xfrm>
            <a:prstGeom prst="line">
              <a:avLst/>
            </a:pr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4" name="Freeform 73"/>
            <p:cNvSpPr/>
            <p:nvPr/>
          </p:nvSpPr>
          <p:spPr bwMode="auto">
            <a:xfrm>
              <a:off x="8844713" y="3200400"/>
              <a:ext cx="47767" cy="450431"/>
            </a:xfrm>
            <a:custGeom>
              <a:avLst/>
              <a:gdLst>
                <a:gd name="connsiteX0" fmla="*/ 20471 w 47767"/>
                <a:gd name="connsiteY0" fmla="*/ 0 h 450431"/>
                <a:gd name="connsiteX1" fmla="*/ 34119 w 47767"/>
                <a:gd name="connsiteY1" fmla="*/ 34119 h 450431"/>
                <a:gd name="connsiteX2" fmla="*/ 40943 w 47767"/>
                <a:gd name="connsiteY2" fmla="*/ 75063 h 450431"/>
                <a:gd name="connsiteX3" fmla="*/ 47767 w 47767"/>
                <a:gd name="connsiteY3" fmla="*/ 95534 h 450431"/>
                <a:gd name="connsiteX4" fmla="*/ 20471 w 47767"/>
                <a:gd name="connsiteY4" fmla="*/ 136478 h 450431"/>
                <a:gd name="connsiteX5" fmla="*/ 13648 w 47767"/>
                <a:gd name="connsiteY5" fmla="*/ 156949 h 450431"/>
                <a:gd name="connsiteX6" fmla="*/ 0 w 47767"/>
                <a:gd name="connsiteY6" fmla="*/ 177421 h 450431"/>
                <a:gd name="connsiteX7" fmla="*/ 6824 w 47767"/>
                <a:gd name="connsiteY7" fmla="*/ 225188 h 450431"/>
                <a:gd name="connsiteX8" fmla="*/ 27295 w 47767"/>
                <a:gd name="connsiteY8" fmla="*/ 238836 h 450431"/>
                <a:gd name="connsiteX9" fmla="*/ 40943 w 47767"/>
                <a:gd name="connsiteY9" fmla="*/ 279779 h 450431"/>
                <a:gd name="connsiteX10" fmla="*/ 47767 w 47767"/>
                <a:gd name="connsiteY10" fmla="*/ 300251 h 450431"/>
                <a:gd name="connsiteX11" fmla="*/ 40943 w 47767"/>
                <a:gd name="connsiteY11" fmla="*/ 334370 h 450431"/>
                <a:gd name="connsiteX12" fmla="*/ 27295 w 47767"/>
                <a:gd name="connsiteY12" fmla="*/ 354842 h 450431"/>
                <a:gd name="connsiteX13" fmla="*/ 20471 w 47767"/>
                <a:gd name="connsiteY13" fmla="*/ 388961 h 450431"/>
                <a:gd name="connsiteX14" fmla="*/ 27295 w 47767"/>
                <a:gd name="connsiteY14" fmla="*/ 409433 h 450431"/>
                <a:gd name="connsiteX15" fmla="*/ 40943 w 47767"/>
                <a:gd name="connsiteY15" fmla="*/ 429904 h 450431"/>
                <a:gd name="connsiteX16" fmla="*/ 27295 w 47767"/>
                <a:gd name="connsiteY16" fmla="*/ 450376 h 450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7767" h="450431">
                  <a:moveTo>
                    <a:pt x="20471" y="0"/>
                  </a:moveTo>
                  <a:cubicBezTo>
                    <a:pt x="25020" y="11373"/>
                    <a:pt x="30896" y="22301"/>
                    <a:pt x="34119" y="34119"/>
                  </a:cubicBezTo>
                  <a:cubicBezTo>
                    <a:pt x="37760" y="47468"/>
                    <a:pt x="37941" y="61556"/>
                    <a:pt x="40943" y="75063"/>
                  </a:cubicBezTo>
                  <a:cubicBezTo>
                    <a:pt x="42503" y="82085"/>
                    <a:pt x="45492" y="88710"/>
                    <a:pt x="47767" y="95534"/>
                  </a:cubicBezTo>
                  <a:cubicBezTo>
                    <a:pt x="32095" y="158222"/>
                    <a:pt x="54744" y="93636"/>
                    <a:pt x="20471" y="136478"/>
                  </a:cubicBezTo>
                  <a:cubicBezTo>
                    <a:pt x="15978" y="142095"/>
                    <a:pt x="16865" y="150516"/>
                    <a:pt x="13648" y="156949"/>
                  </a:cubicBezTo>
                  <a:cubicBezTo>
                    <a:pt x="9980" y="164285"/>
                    <a:pt x="4549" y="170597"/>
                    <a:pt x="0" y="177421"/>
                  </a:cubicBezTo>
                  <a:cubicBezTo>
                    <a:pt x="2275" y="193343"/>
                    <a:pt x="292" y="210490"/>
                    <a:pt x="6824" y="225188"/>
                  </a:cubicBezTo>
                  <a:cubicBezTo>
                    <a:pt x="10155" y="232682"/>
                    <a:pt x="22948" y="231881"/>
                    <a:pt x="27295" y="238836"/>
                  </a:cubicBezTo>
                  <a:cubicBezTo>
                    <a:pt x="34919" y="251035"/>
                    <a:pt x="36394" y="266131"/>
                    <a:pt x="40943" y="279779"/>
                  </a:cubicBezTo>
                  <a:lnTo>
                    <a:pt x="47767" y="300251"/>
                  </a:lnTo>
                  <a:cubicBezTo>
                    <a:pt x="45492" y="311624"/>
                    <a:pt x="45015" y="323510"/>
                    <a:pt x="40943" y="334370"/>
                  </a:cubicBezTo>
                  <a:cubicBezTo>
                    <a:pt x="38063" y="342049"/>
                    <a:pt x="30175" y="347163"/>
                    <a:pt x="27295" y="354842"/>
                  </a:cubicBezTo>
                  <a:cubicBezTo>
                    <a:pt x="23223" y="365702"/>
                    <a:pt x="22746" y="377588"/>
                    <a:pt x="20471" y="388961"/>
                  </a:cubicBezTo>
                  <a:cubicBezTo>
                    <a:pt x="22746" y="395785"/>
                    <a:pt x="24078" y="402999"/>
                    <a:pt x="27295" y="409433"/>
                  </a:cubicBezTo>
                  <a:cubicBezTo>
                    <a:pt x="30963" y="416768"/>
                    <a:pt x="39595" y="421814"/>
                    <a:pt x="40943" y="429904"/>
                  </a:cubicBezTo>
                  <a:cubicBezTo>
                    <a:pt x="44715" y="452534"/>
                    <a:pt x="37734" y="450376"/>
                    <a:pt x="27295" y="450376"/>
                  </a:cubicBezTo>
                </a:path>
              </a:pathLst>
            </a:custGeom>
            <a:grpFill/>
            <a:ln w="2857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28" charset="-128"/>
              </a:endParaRPr>
            </a:p>
          </p:txBody>
        </p:sp>
      </p:grpSp>
      <p:sp>
        <p:nvSpPr>
          <p:cNvPr id="92" name="Rectangle 91"/>
          <p:cNvSpPr/>
          <p:nvPr/>
        </p:nvSpPr>
        <p:spPr bwMode="auto">
          <a:xfrm>
            <a:off x="6732240" y="2701959"/>
            <a:ext cx="2160240" cy="294993"/>
          </a:xfrm>
          <a:prstGeom prst="rect">
            <a:avLst/>
          </a:prstGeom>
          <a:solidFill>
            <a:srgbClr val="F27C1A"/>
          </a:solidFill>
          <a:ln w="9525" cap="flat" cmpd="sng" algn="ctr">
            <a:solidFill>
              <a:srgbClr val="F27C1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732240" y="3854087"/>
            <a:ext cx="2160240" cy="294993"/>
          </a:xfrm>
          <a:prstGeom prst="rect">
            <a:avLst/>
          </a:prstGeom>
          <a:solidFill>
            <a:srgbClr val="F27C1A"/>
          </a:solidFill>
          <a:ln w="9525" cap="flat" cmpd="sng" algn="ctr">
            <a:solidFill>
              <a:srgbClr val="F27C1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23528" y="4335487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Cathode</a:t>
            </a:r>
            <a:endParaRPr lang="en-GB" dirty="0"/>
          </a:p>
        </p:txBody>
      </p:sp>
      <p:sp>
        <p:nvSpPr>
          <p:cNvPr id="95" name="TextBox 94"/>
          <p:cNvSpPr txBox="1"/>
          <p:nvPr/>
        </p:nvSpPr>
        <p:spPr>
          <a:xfrm>
            <a:off x="1857782" y="4335487"/>
            <a:ext cx="1075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Anode</a:t>
            </a:r>
            <a:endParaRPr lang="en-GB" dirty="0"/>
          </a:p>
        </p:txBody>
      </p:sp>
      <p:sp>
        <p:nvSpPr>
          <p:cNvPr id="96" name="TextBox 95"/>
          <p:cNvSpPr txBox="1"/>
          <p:nvPr/>
        </p:nvSpPr>
        <p:spPr>
          <a:xfrm>
            <a:off x="596505" y="1917902"/>
            <a:ext cx="266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Focusing solenoid</a:t>
            </a:r>
            <a:endParaRPr lang="en-GB" dirty="0"/>
          </a:p>
        </p:txBody>
      </p:sp>
      <p:sp>
        <p:nvSpPr>
          <p:cNvPr id="97" name="TextBox 96"/>
          <p:cNvSpPr txBox="1"/>
          <p:nvPr/>
        </p:nvSpPr>
        <p:spPr>
          <a:xfrm>
            <a:off x="6012160" y="1916832"/>
            <a:ext cx="2855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Booster-accelerator</a:t>
            </a:r>
            <a:endParaRPr lang="en-GB" dirty="0"/>
          </a:p>
        </p:txBody>
      </p:sp>
      <p:cxnSp>
        <p:nvCxnSpPr>
          <p:cNvPr id="98" name="Straight Arrow Connector 97"/>
          <p:cNvCxnSpPr/>
          <p:nvPr/>
        </p:nvCxnSpPr>
        <p:spPr bwMode="auto">
          <a:xfrm flipH="1">
            <a:off x="3491880" y="3429000"/>
            <a:ext cx="72008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 flipH="1">
            <a:off x="7380312" y="3429000"/>
            <a:ext cx="720080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7644883" y="4018986"/>
                <a:ext cx="527517" cy="562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→"/>
                          <m:pos m:val="top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1"/>
                            </m:rPr>
                            <a:rPr lang="en-GB" b="0" i="1" smtClean="0">
                              <a:latin typeface="Cambria Math"/>
                            </a:rPr>
                            <m:t>𝐸</m:t>
                          </m:r>
                        </m:e>
                      </m:groupCh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4883" y="4018986"/>
                <a:ext cx="527517" cy="562142"/>
              </a:xfrm>
              <a:prstGeom prst="rect">
                <a:avLst/>
              </a:prstGeom>
              <a:blipFill rotWithShape="1">
                <a:blip r:embed="rId4"/>
                <a:stretch>
                  <a:fillRect l="-18391" t="-17391" r="-35632" b="-282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06445" y="4495150"/>
                <a:ext cx="3360984" cy="820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b="0" i="1" smtClean="0">
                              <a:latin typeface="Cambria Math"/>
                            </a:rPr>
                            <m:t>𝐹</m:t>
                          </m:r>
                        </m:e>
                      </m:acc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𝑝</m:t>
                              </m:r>
                            </m:e>
                          </m:acc>
                        </m:num>
                        <m:den>
                          <m:r>
                            <a:rPr lang="en-GB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=</m:t>
                      </m:r>
                      <m:r>
                        <a:rPr lang="en-GB" i="1">
                          <a:latin typeface="Cambria Math"/>
                        </a:rPr>
                        <m:t>𝑒</m:t>
                      </m:r>
                      <m:r>
                        <a:rPr lang="en-GB" i="1">
                          <a:latin typeface="Cambria Math"/>
                        </a:rPr>
                        <m:t>(</m:t>
                      </m:r>
                      <m:acc>
                        <m:accPr>
                          <m:chr m:val="⃗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𝐸</m:t>
                          </m:r>
                        </m:e>
                      </m:acc>
                      <m:r>
                        <a:rPr lang="en-GB" i="1"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</a:rPr>
                            <m:t>𝑣</m:t>
                          </m:r>
                        </m:e>
                      </m:acc>
                      <m:r>
                        <a:rPr lang="en-GB" i="1">
                          <a:latin typeface="Cambria Math"/>
                          <a:ea typeface="Cambria Math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𝐵</m:t>
                          </m:r>
                        </m:e>
                      </m:acc>
                      <m:r>
                        <a:rPr lang="en-GB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445" y="4495150"/>
                <a:ext cx="3360984" cy="8208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79934" y="5430644"/>
            <a:ext cx="8578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000" dirty="0"/>
              <a:t>Fields are the sum of both external and internal (space charge) fields</a:t>
            </a:r>
          </a:p>
        </p:txBody>
      </p:sp>
    </p:spTree>
    <p:extLst>
      <p:ext uri="{BB962C8B-B14F-4D97-AF65-F5344CB8AC3E}">
        <p14:creationId xmlns:p14="http://schemas.microsoft.com/office/powerpoint/2010/main" val="65304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Beam envelope evolution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282" y="1981200"/>
                <a:ext cx="8643998" cy="4328120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Paraxial envelope equation of a long beam travelling in axially-symmetric optical system when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GB" sz="2800" i="1">
                        <a:latin typeface="Cambria Math"/>
                      </a:rPr>
                      <m:t>,</m:t>
                    </m:r>
                    <m:r>
                      <a:rPr lang="en-GB" sz="2800" i="1">
                        <a:latin typeface="Cambria Math"/>
                      </a:rPr>
                      <m:t>𝑦</m:t>
                    </m:r>
                    <m:r>
                      <a:rPr lang="en-GB" sz="2800" i="1">
                        <a:latin typeface="Cambria Math"/>
                      </a:rPr>
                      <m:t>′≪1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′′</m:t>
                          </m:r>
                        </m:sup>
                      </m:sSup>
                      <m:r>
                        <a:rPr lang="en-GB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𝛾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</m:t>
                          </m:r>
                        </m:num>
                        <m:den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𝛾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</m:t>
                          </m:r>
                        </m:sup>
                      </m:sSup>
                      <m:r>
                        <a:rPr lang="en-GB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′′</m:t>
                              </m:r>
                            </m:sup>
                          </m:sSup>
                        </m:num>
                        <m:den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𝛾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𝑚</m:t>
                          </m:r>
                        </m:sub>
                      </m:sSub>
                      <m:r>
                        <a:rPr lang="en-GB" i="1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𝑒𝐵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𝑚𝑐</m:t>
                                  </m:r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𝛾𝛽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𝑚</m:t>
                          </m:r>
                        </m:sub>
                      </m:sSub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𝐾</m:t>
                          </m:r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en-GB" i="1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GB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GB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ea typeface="Cambria Math"/>
                  </a:rPr>
                  <a:t>where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𝜃</m:t>
                          </m:r>
                        </m:sub>
                      </m:sSub>
                      <m:r>
                        <a:rPr lang="en-GB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𝑚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acc>
                        <m:accPr>
                          <m:chr m:val="̇"/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acc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𝑒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𝜃</m:t>
                          </m:r>
                        </m:sub>
                      </m:sSub>
                      <m:r>
                        <a:rPr lang="en-GB" i="1">
                          <a:latin typeface="Cambria Math"/>
                          <a:ea typeface="Cambria Math"/>
                        </a:rPr>
                        <m:t>𝑟</m:t>
                      </m:r>
                    </m:oMath>
                  </m:oMathPara>
                </a14:m>
                <a:r>
                  <a:rPr lang="en-GB" dirty="0" smtClean="0">
                    <a:ea typeface="Cambria Math"/>
                  </a:rPr>
                  <a:t/>
                </a:r>
                <a:br>
                  <a:rPr lang="en-GB" dirty="0" smtClean="0">
                    <a:ea typeface="Cambria Math"/>
                  </a:rPr>
                </a:br>
                <a:endParaRPr lang="en-GB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ea typeface="Cambria Math"/>
                  </a:rPr>
                  <a:t/>
                </a:r>
                <a:br>
                  <a:rPr lang="en-GB" dirty="0" smtClean="0">
                    <a:ea typeface="Cambria Math"/>
                  </a:rPr>
                </a:br>
                <a:r>
                  <a:rPr lang="en-GB" dirty="0" smtClean="0">
                    <a:ea typeface="Cambria Math"/>
                  </a:rPr>
                  <a:t>canonical </a:t>
                </a:r>
                <a:r>
                  <a:rPr lang="en-GB" dirty="0">
                    <a:ea typeface="Cambria Math"/>
                  </a:rPr>
                  <a:t>angular momentum. If beam starts in the magnetic field-free region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acc>
                      </m:e>
                      <m:sub>
                        <m:r>
                          <a:rPr lang="en-GB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i="1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r>
                  <a:rPr lang="en-GB" dirty="0">
                    <a:ea typeface="Cambria Math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𝑝</m:t>
                        </m:r>
                      </m:e>
                      <m:sub>
                        <m:r>
                          <a:rPr lang="en-GB" i="1">
                            <a:latin typeface="Cambria Math"/>
                            <a:ea typeface="Cambria Math"/>
                          </a:rPr>
                          <m:t>𝜃</m:t>
                        </m:r>
                      </m:sub>
                    </m:sSub>
                    <m:r>
                      <a:rPr lang="en-GB" i="1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r>
                  <a:rPr lang="en-GB" dirty="0" smtClean="0">
                    <a:ea typeface="Cambria Math"/>
                  </a:rPr>
                  <a:t>;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  <a:ea typeface="Cambria Math"/>
                      </a:rPr>
                      <m:t>𝐾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𝐴</m:t>
                            </m:r>
                          </m:sub>
                        </m:sSub>
                      </m:den>
                    </m:f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𝛾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GB" dirty="0" smtClean="0">
                    <a:ea typeface="Cambria Math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  <m:t>𝐼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  <m:t>𝐴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ea typeface="Cambria Math"/>
                      </a:rPr>
                      <m:t>=17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/>
                      </a:rPr>
                      <m:t>𝑘𝐴</m:t>
                    </m:r>
                  </m:oMath>
                </a14:m>
                <a:endParaRPr lang="en-GB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ea typeface="Cambria Math"/>
                  </a:rPr>
                  <a:t/>
                </a:r>
                <a:br>
                  <a:rPr lang="en-GB" dirty="0" smtClean="0">
                    <a:ea typeface="Cambria Math"/>
                  </a:rPr>
                </a:br>
                <a:r>
                  <a:rPr lang="en-GB" dirty="0" smtClean="0">
                    <a:ea typeface="Cambria Math"/>
                  </a:rPr>
                  <a:t>generalised </a:t>
                </a:r>
                <a:r>
                  <a:rPr lang="en-GB" dirty="0" err="1" smtClean="0">
                    <a:ea typeface="Cambria Math"/>
                  </a:rPr>
                  <a:t>perveance</a:t>
                </a:r>
                <a:r>
                  <a:rPr lang="en-GB" dirty="0" smtClean="0">
                    <a:ea typeface="Cambria Math"/>
                  </a:rPr>
                  <a:t> and </a:t>
                </a:r>
                <a:r>
                  <a:rPr lang="en-GB" dirty="0" err="1" smtClean="0">
                    <a:ea typeface="Cambria Math"/>
                  </a:rPr>
                  <a:t>Alfv</a:t>
                </a:r>
                <a:r>
                  <a:rPr lang="lt-LT" dirty="0" smtClean="0">
                    <a:ea typeface="Cambria Math"/>
                  </a:rPr>
                  <a:t>é</a:t>
                </a:r>
                <a:r>
                  <a:rPr lang="en-GB" dirty="0" smtClean="0">
                    <a:ea typeface="Cambria Math"/>
                  </a:rPr>
                  <a:t>n current</a:t>
                </a:r>
                <a:endParaRPr lang="en-GB" dirty="0">
                  <a:ea typeface="Cambria Math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282" y="1981200"/>
                <a:ext cx="8643998" cy="4328120"/>
              </a:xfrm>
              <a:blipFill>
                <a:blip r:embed="rId2"/>
                <a:stretch>
                  <a:fillRect l="-705" t="-19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02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Beam in drift space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282" y="1981200"/>
                <a:ext cx="5221814" cy="4184104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′′</m:t>
                          </m:r>
                        </m:sup>
                      </m:sSup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𝐾</m:t>
                          </m:r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en-GB" i="1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GB" dirty="0">
                  <a:ea typeface="Cambria Math"/>
                </a:endParaRPr>
              </a:p>
              <a:p>
                <a:r>
                  <a:rPr lang="en-GB" dirty="0" err="1" smtClean="0"/>
                  <a:t>Emittance</a:t>
                </a:r>
                <a:r>
                  <a:rPr lang="en-GB" dirty="0" smtClean="0"/>
                  <a:t> dominated regime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′′</m:t>
                          </m:r>
                        </m:sup>
                      </m:sSup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  <m:r>
                        <a:rPr lang="en-GB" i="1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′′</m:t>
                          </m:r>
                        </m:sup>
                      </m:sSup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𝑇</m:t>
                          </m:r>
                        </m:num>
                        <m:den>
                          <m:sSubSup>
                            <m:sSubSup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b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en-GB" dirty="0" smtClean="0">
                  <a:ea typeface="Cambria Math"/>
                </a:endParaRPr>
              </a:p>
              <a:p>
                <a:r>
                  <a:rPr lang="en-GB" dirty="0"/>
                  <a:t>Space charge dominated regime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′′</m:t>
                          </m:r>
                        </m:sup>
                      </m:sSup>
                      <m:r>
                        <a:rPr lang="en-GB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𝐾</m:t>
                          </m:r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en-GB" i="1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GB" dirty="0" smtClean="0"/>
              </a:p>
              <a:p>
                <a:r>
                  <a:rPr lang="en-GB" dirty="0" smtClean="0"/>
                  <a:t>Typical for the electron sources</a:t>
                </a:r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282" y="1981200"/>
                <a:ext cx="5221814" cy="4184104"/>
              </a:xfrm>
              <a:blipFill>
                <a:blip r:embed="rId2"/>
                <a:stretch>
                  <a:fillRect l="-16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19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417" y="1716719"/>
            <a:ext cx="3277016" cy="22088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857972"/>
            <a:ext cx="3314695" cy="216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36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Course outline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Lecture I</a:t>
            </a:r>
          </a:p>
          <a:p>
            <a:pPr lvl="1"/>
            <a:r>
              <a:rPr lang="en-GB" dirty="0" smtClean="0"/>
              <a:t>Electron beams and their application in science, technology, society</a:t>
            </a:r>
          </a:p>
          <a:p>
            <a:pPr lvl="1"/>
            <a:r>
              <a:rPr lang="en-GB" dirty="0" smtClean="0"/>
              <a:t>Characterisation of beam parameters and beam observables</a:t>
            </a:r>
          </a:p>
          <a:p>
            <a:pPr lvl="1"/>
            <a:r>
              <a:rPr lang="en-GB" dirty="0" smtClean="0"/>
              <a:t>Specifications of the beams for different applications</a:t>
            </a:r>
            <a:endParaRPr lang="en-GB" dirty="0"/>
          </a:p>
          <a:p>
            <a:pPr lvl="1"/>
            <a:r>
              <a:rPr lang="en-GB" dirty="0" smtClean="0"/>
              <a:t>Dynamics of electron beams, emittance and space charge dominated regime</a:t>
            </a:r>
          </a:p>
          <a:p>
            <a:r>
              <a:rPr lang="en-GB" dirty="0" smtClean="0"/>
              <a:t>Lecture II</a:t>
            </a:r>
          </a:p>
          <a:p>
            <a:pPr lvl="1"/>
            <a:r>
              <a:rPr lang="en-GB" dirty="0"/>
              <a:t>Generation of the electron </a:t>
            </a:r>
            <a:r>
              <a:rPr lang="en-GB" dirty="0" smtClean="0"/>
              <a:t>beams</a:t>
            </a:r>
          </a:p>
          <a:p>
            <a:pPr lvl="1"/>
            <a:r>
              <a:rPr lang="en-GB" dirty="0" smtClean="0"/>
              <a:t>Electron emission – thermionic, photoemission, field emission</a:t>
            </a:r>
          </a:p>
          <a:p>
            <a:pPr lvl="1"/>
            <a:r>
              <a:rPr lang="en-GB" dirty="0" smtClean="0"/>
              <a:t>Ultimate parameters of the emitted beams</a:t>
            </a:r>
          </a:p>
          <a:p>
            <a:pPr lvl="1"/>
            <a:r>
              <a:rPr lang="en-GB" dirty="0" smtClean="0"/>
              <a:t>Beam acceleration</a:t>
            </a:r>
          </a:p>
          <a:p>
            <a:pPr lvl="1"/>
            <a:r>
              <a:rPr lang="en-GB" dirty="0" smtClean="0"/>
              <a:t>Impact of emission process on beam parameters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82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M. </a:t>
            </a:r>
            <a:r>
              <a:rPr lang="en-GB" dirty="0" err="1" smtClean="0"/>
              <a:t>Reiser</a:t>
            </a:r>
            <a:r>
              <a:rPr lang="en-GB" dirty="0" smtClean="0"/>
              <a:t>, Theory and Design of Charged Particle Beams, ISBN 0-471-30616-9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89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outline </a:t>
            </a:r>
            <a:r>
              <a:rPr lang="en-GB" dirty="0" smtClean="0"/>
              <a:t>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/>
              <a:t>Lecture III</a:t>
            </a:r>
          </a:p>
          <a:p>
            <a:pPr lvl="1"/>
            <a:r>
              <a:rPr lang="en-GB" sz="2000" dirty="0"/>
              <a:t>Physics of thermionic emission, thermionic cathodes</a:t>
            </a:r>
          </a:p>
          <a:p>
            <a:pPr lvl="1"/>
            <a:r>
              <a:rPr lang="en-GB" sz="2000" dirty="0"/>
              <a:t>Space charge dominated emission, Child-Langmuir low</a:t>
            </a:r>
          </a:p>
          <a:p>
            <a:pPr lvl="1"/>
            <a:r>
              <a:rPr lang="en-GB" sz="2000" dirty="0"/>
              <a:t>Thermionic injectors: DC High Voltage, pulsed HV, RF</a:t>
            </a:r>
          </a:p>
          <a:p>
            <a:pPr lvl="1"/>
            <a:r>
              <a:rPr lang="en-GB" sz="2000" dirty="0"/>
              <a:t>Modulation of emitted beams</a:t>
            </a:r>
          </a:p>
          <a:p>
            <a:pPr lvl="1"/>
            <a:r>
              <a:rPr lang="en-GB" sz="2000" dirty="0"/>
              <a:t>Thermionic injector for scientific and technological applications</a:t>
            </a:r>
            <a:endParaRPr lang="en-GB" sz="2000" dirty="0" smtClean="0"/>
          </a:p>
          <a:p>
            <a:r>
              <a:rPr lang="en-GB" sz="2400" dirty="0" smtClean="0"/>
              <a:t>Lecture IV</a:t>
            </a:r>
            <a:endParaRPr lang="en-GB" sz="2400" dirty="0"/>
          </a:p>
          <a:p>
            <a:pPr lvl="1"/>
            <a:r>
              <a:rPr lang="en-GB" sz="2000" dirty="0"/>
              <a:t>Physics of photoemission</a:t>
            </a:r>
          </a:p>
          <a:p>
            <a:pPr lvl="1"/>
            <a:r>
              <a:rPr lang="en-GB" sz="2000" dirty="0"/>
              <a:t>Photocathodes and their main parameters</a:t>
            </a:r>
          </a:p>
          <a:p>
            <a:pPr lvl="1"/>
            <a:r>
              <a:rPr lang="en-GB" sz="2000" dirty="0"/>
              <a:t>Acceleration of emitted beams, DC, RF</a:t>
            </a:r>
          </a:p>
          <a:p>
            <a:pPr lvl="1"/>
            <a:r>
              <a:rPr lang="en-GB" sz="2000" dirty="0"/>
              <a:t>Ultimate achievable beam parameters </a:t>
            </a:r>
          </a:p>
          <a:p>
            <a:endParaRPr lang="en-GB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0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outline </a:t>
            </a:r>
            <a:r>
              <a:rPr lang="en-GB" dirty="0" smtClean="0"/>
              <a:t>III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Lecture V</a:t>
            </a:r>
          </a:p>
          <a:p>
            <a:pPr lvl="1"/>
            <a:r>
              <a:rPr lang="en-GB" dirty="0"/>
              <a:t>Physics of field emission</a:t>
            </a:r>
          </a:p>
          <a:p>
            <a:pPr lvl="1"/>
            <a:r>
              <a:rPr lang="en-GB" dirty="0"/>
              <a:t>Brightness of emitted beam</a:t>
            </a:r>
          </a:p>
          <a:p>
            <a:pPr lvl="1"/>
            <a:r>
              <a:rPr lang="en-GB" dirty="0"/>
              <a:t>Field emission based injector for electron </a:t>
            </a:r>
            <a:r>
              <a:rPr lang="en-GB" dirty="0" smtClean="0"/>
              <a:t>microscopy</a:t>
            </a:r>
            <a:endParaRPr lang="en-GB" dirty="0"/>
          </a:p>
          <a:p>
            <a:pPr lvl="1"/>
            <a:r>
              <a:rPr lang="en-GB" dirty="0"/>
              <a:t>Emittance compensation</a:t>
            </a:r>
          </a:p>
          <a:p>
            <a:pPr lvl="1"/>
            <a:r>
              <a:rPr lang="en-GB" dirty="0"/>
              <a:t>Emittance </a:t>
            </a:r>
            <a:r>
              <a:rPr lang="en-GB" dirty="0" err="1"/>
              <a:t>linearisation</a:t>
            </a:r>
            <a:endParaRPr lang="en-GB" dirty="0"/>
          </a:p>
          <a:p>
            <a:pPr lvl="1"/>
            <a:r>
              <a:rPr lang="en-GB" dirty="0"/>
              <a:t>Beam bunching. Space charge limit on the beam parameters.</a:t>
            </a:r>
          </a:p>
          <a:p>
            <a:r>
              <a:rPr lang="en-GB" dirty="0"/>
              <a:t>Lecture </a:t>
            </a:r>
            <a:r>
              <a:rPr lang="en-GB" dirty="0" smtClean="0"/>
              <a:t>VI</a:t>
            </a:r>
            <a:endParaRPr lang="en-GB" dirty="0"/>
          </a:p>
          <a:p>
            <a:pPr lvl="1"/>
            <a:r>
              <a:rPr lang="en-GB" dirty="0" smtClean="0"/>
              <a:t>Codes </a:t>
            </a:r>
            <a:r>
              <a:rPr lang="en-GB" dirty="0"/>
              <a:t>for beam dynamics simulations in the electron injectors (ASTRA, GPT, OPAL)</a:t>
            </a:r>
          </a:p>
          <a:p>
            <a:pPr lvl="1"/>
            <a:r>
              <a:rPr lang="en-GB" dirty="0"/>
              <a:t>Simulation of electron emission. Different emission </a:t>
            </a:r>
            <a:r>
              <a:rPr lang="en-GB" dirty="0" smtClean="0"/>
              <a:t>models.</a:t>
            </a:r>
            <a:endParaRPr lang="en-GB" dirty="0"/>
          </a:p>
          <a:p>
            <a:pPr lvl="1"/>
            <a:r>
              <a:rPr lang="en-GB" dirty="0"/>
              <a:t>Beam parameters characterisation</a:t>
            </a:r>
          </a:p>
          <a:p>
            <a:pPr lvl="1"/>
            <a:r>
              <a:rPr lang="en-GB" dirty="0"/>
              <a:t>Examples of simulation problems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622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 of the electron beams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81200"/>
            <a:ext cx="8643998" cy="4112096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Everyday live</a:t>
            </a:r>
          </a:p>
          <a:p>
            <a:pPr lvl="1"/>
            <a:r>
              <a:rPr lang="en-GB" dirty="0" smtClean="0"/>
              <a:t>Old fashion TVs - obsolete</a:t>
            </a:r>
          </a:p>
          <a:p>
            <a:pPr lvl="1"/>
            <a:r>
              <a:rPr lang="en-GB" dirty="0" smtClean="0"/>
              <a:t>Microwave ovens</a:t>
            </a:r>
          </a:p>
          <a:p>
            <a:r>
              <a:rPr lang="en-GB" dirty="0" smtClean="0"/>
              <a:t>High power RF </a:t>
            </a:r>
            <a:r>
              <a:rPr lang="en-GB" dirty="0"/>
              <a:t>devices (magnetrons, klystrons, IOTs etc.)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Particle accelerators for scientific applications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High energy physics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Free Electron Lasers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Facilities for accelerator research (Wake filed accelerators etc.)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Particle accelerator for </a:t>
            </a:r>
            <a:r>
              <a:rPr lang="en-GB" dirty="0" err="1" smtClean="0">
                <a:solidFill>
                  <a:srgbClr val="FF0000"/>
                </a:solidFill>
              </a:rPr>
              <a:t>siciety</a:t>
            </a:r>
            <a:endParaRPr lang="en-GB" dirty="0" smtClean="0">
              <a:solidFill>
                <a:srgbClr val="FF0000"/>
              </a:solidFill>
            </a:endParaRP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Accelerators for industrial applications – cutting and welding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Accelerators for medical applications</a:t>
            </a:r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X-ray diagnostic</a:t>
            </a:r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Radiotherapy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Accelerators for security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Imagining devices</a:t>
            </a:r>
          </a:p>
          <a:p>
            <a:r>
              <a:rPr lang="en-GB" dirty="0" smtClean="0"/>
              <a:t>Analytical tools (electron microscopes, surface analysis tools etc.)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389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Requirements to the electron beams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Energy (momentum)</a:t>
            </a:r>
          </a:p>
          <a:p>
            <a:pPr lvl="1"/>
            <a:r>
              <a:rPr lang="en-GB" dirty="0" smtClean="0"/>
              <a:t>Energy(momentum) spread</a:t>
            </a:r>
          </a:p>
          <a:p>
            <a:r>
              <a:rPr lang="en-GB" dirty="0" smtClean="0"/>
              <a:t>Current/bunch charge</a:t>
            </a:r>
          </a:p>
          <a:p>
            <a:pPr lvl="1"/>
            <a:r>
              <a:rPr lang="en-GB" dirty="0" smtClean="0"/>
              <a:t>Average current</a:t>
            </a:r>
          </a:p>
          <a:p>
            <a:pPr lvl="1"/>
            <a:r>
              <a:rPr lang="en-GB" dirty="0" smtClean="0"/>
              <a:t>Peak current</a:t>
            </a:r>
          </a:p>
          <a:p>
            <a:r>
              <a:rPr lang="en-GB" dirty="0" smtClean="0"/>
              <a:t>Beam brightness (emittance)</a:t>
            </a:r>
          </a:p>
          <a:p>
            <a:pPr lvl="1"/>
            <a:r>
              <a:rPr lang="en-GB" dirty="0" smtClean="0"/>
              <a:t>Beam size</a:t>
            </a:r>
          </a:p>
          <a:p>
            <a:pPr lvl="1"/>
            <a:r>
              <a:rPr lang="en-GB" dirty="0" smtClean="0"/>
              <a:t>Beam divergence</a:t>
            </a:r>
          </a:p>
          <a:p>
            <a:r>
              <a:rPr lang="en-GB" dirty="0"/>
              <a:t>Bunch length (in CW and pulsed modes)</a:t>
            </a:r>
          </a:p>
          <a:p>
            <a:r>
              <a:rPr lang="en-GB" dirty="0" smtClean="0"/>
              <a:t>Temporal beam structure (DC, single pulse, train pulse etc.)</a:t>
            </a:r>
          </a:p>
          <a:p>
            <a:r>
              <a:rPr lang="en-GB" dirty="0" smtClean="0"/>
              <a:t>Operation mode (24x7,from time to time)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63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 Energy Physics colliders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282" y="2002860"/>
                <a:ext cx="8643998" cy="4162444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Collider luminosity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  <a:ea typeface="Cambria Math"/>
                        </a:rPr>
                        <m:t>ℒ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sub>
                                <m:sup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sub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sub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𝑦</m:t>
                                  </m:r>
                                </m:sub>
                                <m:sup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r>
                  <a:rPr lang="en-GB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b="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  <m:sub>
                        <m:r>
                          <a:rPr lang="en-GB" b="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b="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 smtClean="0">
                    <a:solidFill>
                      <a:srgbClr val="FF0000"/>
                    </a:solidFill>
                  </a:rPr>
                  <a:t> -  number of particles in the colliding bunches,</a:t>
                </a:r>
                <a:br>
                  <a:rPr lang="en-GB" dirty="0" smtClean="0">
                    <a:solidFill>
                      <a:srgbClr val="FF0000"/>
                    </a:solidFill>
                  </a:rPr>
                </a:br>
                <a:r>
                  <a:rPr lang="en-GB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 smtClean="0">
                    <a:ea typeface="Cambria Math"/>
                  </a:rPr>
                  <a:t> collision frequency,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  <m:t>𝑖𝑘</m:t>
                        </m:r>
                      </m:sub>
                    </m:sSub>
                    <m:r>
                      <a:rPr lang="en-GB" b="0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GB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en-GB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𝑖𝑘</m:t>
                                </m:r>
                              </m:sub>
                            </m:sSub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∗</m:t>
                            </m:r>
                          </m:sup>
                        </m:sSup>
                      </m:e>
                    </m:rad>
                  </m:oMath>
                </a14:m>
                <a:r>
                  <a:rPr lang="en-GB" dirty="0" smtClean="0"/>
                  <a:t>,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𝑖</m:t>
                    </m:r>
                    <m:r>
                      <a:rPr lang="en-GB" b="0" i="1" dirty="0" smtClean="0">
                        <a:latin typeface="Cambria Math"/>
                      </a:rPr>
                      <m:t>=1,2</m:t>
                    </m:r>
                  </m:oMath>
                </a14:m>
                <a:r>
                  <a:rPr lang="en-GB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dirty="0" smtClean="0">
                        <a:latin typeface="Cambria Math"/>
                      </a:rPr>
                      <m:t>k</m:t>
                    </m:r>
                    <m:r>
                      <a:rPr lang="en-GB" i="1" dirty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𝑥</m:t>
                    </m:r>
                    <m:r>
                      <a:rPr lang="en-GB" i="1" dirty="0">
                        <a:latin typeface="Cambria Math"/>
                      </a:rPr>
                      <m:t>,</m:t>
                    </m:r>
                    <m:r>
                      <a:rPr lang="en-GB" b="0" i="1" dirty="0" smtClean="0">
                        <a:latin typeface="Cambria Math"/>
                      </a:rPr>
                      <m:t>𝑦</m:t>
                    </m:r>
                    <m:r>
                      <a:rPr lang="en-GB" b="0" i="1" dirty="0" smtClean="0">
                        <a:latin typeface="Cambria Math"/>
                      </a:rPr>
                      <m:t>,</m:t>
                    </m:r>
                  </m:oMath>
                </a14:m>
                <a:r>
                  <a:rPr lang="en-GB" b="0" i="1" dirty="0" smtClean="0">
                    <a:latin typeface="Cambria Math"/>
                  </a:rPr>
                  <a:t/>
                </a:r>
                <a:br>
                  <a:rPr lang="en-GB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GB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GB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𝑖𝑘</m:t>
                        </m:r>
                      </m:sub>
                    </m:sSub>
                  </m:oMath>
                </a14:m>
                <a:r>
                  <a:rPr lang="en-GB" dirty="0" smtClean="0">
                    <a:solidFill>
                      <a:srgbClr val="FF0000"/>
                    </a:solidFill>
                  </a:rPr>
                  <a:t>- geometrical beam </a:t>
                </a:r>
                <a:r>
                  <a:rPr lang="en-GB" dirty="0" err="1" smtClean="0">
                    <a:solidFill>
                      <a:srgbClr val="FF0000"/>
                    </a:solidFill>
                  </a:rPr>
                  <a:t>emittance</a:t>
                </a:r>
                <a:endParaRPr lang="en-GB" dirty="0" smtClean="0">
                  <a:solidFill>
                    <a:srgbClr val="FF0000"/>
                  </a:solidFill>
                </a:endParaRPr>
              </a:p>
              <a:p>
                <a:r>
                  <a:rPr lang="en-GB" dirty="0" smtClean="0"/>
                  <a:t>Circular accelerators/colliders</a:t>
                </a:r>
              </a:p>
              <a:p>
                <a:pPr lvl="1"/>
                <a:r>
                  <a:rPr lang="en-GB" dirty="0" err="1" smtClean="0"/>
                  <a:t>Emittance</a:t>
                </a:r>
                <a:r>
                  <a:rPr lang="en-GB" dirty="0" smtClean="0"/>
                  <a:t> is defined by the booster and/or collider lattice</a:t>
                </a:r>
              </a:p>
              <a:p>
                <a:r>
                  <a:rPr lang="en-GB" dirty="0" smtClean="0"/>
                  <a:t>Linear accelerators/colliders</a:t>
                </a:r>
              </a:p>
              <a:p>
                <a:pPr lvl="1"/>
                <a:r>
                  <a:rPr lang="en-GB" dirty="0" smtClean="0">
                    <a:solidFill>
                      <a:srgbClr val="FF0000"/>
                    </a:solidFill>
                  </a:rPr>
                  <a:t>Number of particles is defined by the particle sources</a:t>
                </a:r>
              </a:p>
              <a:p>
                <a:pPr lvl="1"/>
                <a:r>
                  <a:rPr lang="en-GB" dirty="0" err="1" smtClean="0">
                    <a:solidFill>
                      <a:srgbClr val="FF0000"/>
                    </a:solidFill>
                  </a:rPr>
                  <a:t>Emittance</a:t>
                </a:r>
                <a:r>
                  <a:rPr lang="en-GB" dirty="0" smtClean="0">
                    <a:solidFill>
                      <a:srgbClr val="FF0000"/>
                    </a:solidFill>
                  </a:rPr>
                  <a:t> is defined by the particle source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282" y="2002860"/>
                <a:ext cx="8643998" cy="4162444"/>
              </a:xfrm>
              <a:blipFill>
                <a:blip r:embed="rId3"/>
                <a:stretch>
                  <a:fillRect l="-917" t="-24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87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Drivers for Free Electron Lasers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GB" dirty="0" smtClean="0"/>
                  <a:t>Maximum beam </a:t>
                </a:r>
                <a:r>
                  <a:rPr lang="en-GB" dirty="0" err="1" smtClean="0"/>
                  <a:t>emittance</a:t>
                </a:r>
                <a:r>
                  <a:rPr lang="en-GB" dirty="0" smtClean="0"/>
                  <a:t> is defined by: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  <a:ea typeface="Cambria Math"/>
                        </a:rPr>
                        <m:t>𝜖</m:t>
                      </m:r>
                      <m:r>
                        <a:rPr lang="en-GB" i="1" smtClean="0">
                          <a:latin typeface="Cambria Math"/>
                          <a:ea typeface="Cambria Math"/>
                        </a:rPr>
                        <m:t>≤</m:t>
                      </m:r>
                      <m:box>
                        <m:box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/>
                                      <a:ea typeface="Cambria Math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𝐹𝐸𝐿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where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GB" dirty="0" smtClean="0">
                    <a:solidFill>
                      <a:srgbClr val="FF0000"/>
                    </a:solidFill>
                  </a:rPr>
                  <a:t> – geometrical beam </a:t>
                </a:r>
                <a:r>
                  <a:rPr lang="en-GB" dirty="0" err="1" smtClean="0">
                    <a:solidFill>
                      <a:srgbClr val="FF0000"/>
                    </a:solidFill>
                  </a:rPr>
                  <a:t>emittance</a:t>
                </a:r>
                <a:endParaRPr lang="en-GB" dirty="0" smtClean="0">
                  <a:solidFill>
                    <a:srgbClr val="FF0000"/>
                  </a:solidFill>
                </a:endParaRPr>
              </a:p>
              <a:p>
                <a:r>
                  <a:rPr lang="en-GB" dirty="0" smtClean="0"/>
                  <a:t>SASE field gain length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𝑔</m:t>
                          </m:r>
                        </m:sub>
                      </m:sSub>
                      <m:r>
                        <a:rPr lang="en-GB" i="1">
                          <a:latin typeface="Cambria Math"/>
                          <a:ea typeface="Cambria Math"/>
                        </a:rPr>
                        <m:t>≈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/>
                                          <a:ea typeface="Cambria Math"/>
                                        </a:rPr>
                                        <m:t>𝜆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𝑢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i="1">
                                          <a:latin typeface="Cambria Math"/>
                                          <a:ea typeface="Cambria Math"/>
                                        </a:rPr>
                                        <m:t>𝛾</m:t>
                                      </m:r>
                                    </m:e>
                                    <m:sup>
                                      <m:r>
                                        <a:rPr lang="en-GB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4</m:t>
                                  </m:r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b>
                                    <m:sSub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𝑗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𝑅𝑀𝑆</m:t>
                                      </m:r>
                                    </m:sub>
                                    <m:sup>
                                      <m:r>
                                        <a:rPr lang="en-GB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type m:val="skw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=17</m:t>
                    </m:r>
                    <m:r>
                      <a:rPr lang="en-GB" b="0" i="1" smtClean="0">
                        <a:latin typeface="Cambria Math"/>
                      </a:rPr>
                      <m:t>𝑘𝐴</m:t>
                    </m:r>
                  </m:oMath>
                </a14:m>
                <a:r>
                  <a:rPr lang="en-GB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GB" dirty="0" smtClean="0"/>
                  <a:t>- </a:t>
                </a:r>
                <a:r>
                  <a:rPr lang="en-GB" dirty="0" err="1" smtClean="0"/>
                  <a:t>undulator</a:t>
                </a:r>
                <a:r>
                  <a:rPr lang="en-GB" dirty="0" smtClean="0"/>
                  <a:t> period,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𝑗</m:t>
                        </m:r>
                      </m:e>
                      <m:sub>
                        <m:r>
                          <a:rPr lang="en-GB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dirty="0" smtClean="0">
                    <a:solidFill>
                      <a:srgbClr val="FF0000"/>
                    </a:solidFill>
                  </a:rPr>
                  <a:t>- beam current density,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  </m:t>
                    </m:r>
                  </m:oMath>
                </a14:m>
                <a:endParaRPr lang="en-GB" b="0" i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𝑅𝑀𝑆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𝑒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𝑒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28" t="-2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066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Characterisation of the electron beam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Beam or bunch is collection of electrons</a:t>
                </a:r>
              </a:p>
              <a:p>
                <a:pPr marL="0" indent="0">
                  <a:buNone/>
                </a:pPr>
                <a:r>
                  <a:rPr lang="en-GB" dirty="0" smtClean="0"/>
                  <a:t>Every particle in the beam is characterised by</a:t>
                </a:r>
              </a:p>
              <a:p>
                <a:r>
                  <a:rPr lang="en-GB" dirty="0" smtClean="0"/>
                  <a:t>Longitudinal momentum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endParaRPr lang="en-GB" dirty="0" smtClean="0"/>
              </a:p>
              <a:p>
                <a:r>
                  <a:rPr lang="en-GB" dirty="0" smtClean="0"/>
                  <a:t>Longitudinal position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𝑧</m:t>
                    </m:r>
                  </m:oMath>
                </a14:m>
                <a:r>
                  <a:rPr lang="en-GB" dirty="0" smtClean="0"/>
                  <a:t> </a:t>
                </a:r>
              </a:p>
              <a:p>
                <a:r>
                  <a:rPr lang="en-GB" dirty="0" smtClean="0"/>
                  <a:t>2 transverse positions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 smtClean="0"/>
                  <a:t>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</m:oMath>
                </a14:m>
                <a:endParaRPr lang="en-GB" dirty="0" smtClean="0"/>
              </a:p>
              <a:p>
                <a:r>
                  <a:rPr lang="en-GB" dirty="0" smtClean="0"/>
                  <a:t>2 transverse momentum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All the particles are distributed in 6D phase space and described by the normalized to unity distribution: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en-GB" b="0" i="1" smtClean="0">
                          <a:latin typeface="Cambria Math"/>
                        </a:rPr>
                        <m:t>(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,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, </m:t>
                      </m:r>
                      <m:r>
                        <a:rPr lang="en-GB" b="0" i="1" smtClean="0">
                          <a:latin typeface="Cambria Math"/>
                        </a:rPr>
                        <m:t>𝑧</m:t>
                      </m:r>
                      <m:r>
                        <a:rPr lang="en-GB" b="0" i="1" smtClean="0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𝑧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Frequently </a:t>
                </a:r>
                <a:r>
                  <a:rPr lang="en-GB" dirty="0" smtClean="0"/>
                  <a:t>beam </a:t>
                </a:r>
                <a:r>
                  <a:rPr lang="en-GB" dirty="0" smtClean="0"/>
                  <a:t>distribution are rewritten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r>
                        <a:rPr lang="en-GB" i="1">
                          <a:latin typeface="Cambria Math"/>
                          <a:ea typeface="Cambria Math"/>
                        </a:rPr>
                        <m:t>𝜌</m:t>
                      </m:r>
                      <m:r>
                        <a:rPr lang="en-GB" i="1">
                          <a:latin typeface="Cambria Math"/>
                        </a:rPr>
                        <m:t>(</m:t>
                      </m:r>
                      <m:r>
                        <a:rPr lang="en-GB" i="1">
                          <a:latin typeface="Cambria Math"/>
                        </a:rPr>
                        <m:t>𝑥</m:t>
                      </m:r>
                      <m:r>
                        <a:rPr lang="en-GB" i="1">
                          <a:latin typeface="Cambria Math"/>
                        </a:rPr>
                        <m:t>,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′,</m:t>
                      </m:r>
                      <m:r>
                        <a:rPr lang="en-GB" i="1">
                          <a:latin typeface="Cambria Math"/>
                        </a:rPr>
                        <m:t>𝑦</m:t>
                      </m:r>
                      <m:r>
                        <a:rPr lang="en-GB" i="1">
                          <a:latin typeface="Cambria Math"/>
                        </a:rPr>
                        <m:t>,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′, ∆</m:t>
                      </m:r>
                      <m:r>
                        <a:rPr lang="en-GB" b="0" i="1" smtClean="0">
                          <a:latin typeface="Cambria Math"/>
                        </a:rPr>
                        <m:t>𝑡</m:t>
                      </m:r>
                      <m:r>
                        <a:rPr lang="en-GB" i="1">
                          <a:latin typeface="Cambria Math"/>
                        </a:rPr>
                        <m:t>,</m:t>
                      </m:r>
                      <m:f>
                        <m:fPr>
                          <m:type m:val="li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den>
                      </m:f>
                      <m:r>
                        <a:rPr lang="en-GB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r>
                  <a:rPr lang="en-GB" dirty="0" smtClean="0"/>
                  <a:t>Where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GB" i="1">
                        <a:latin typeface="Cambria Math"/>
                      </a:rPr>
                      <m:t>𝑡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𝑡</m:t>
                    </m:r>
                    <m:r>
                      <a:rPr lang="en-GB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,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GB" b="0" i="1" smtClean="0"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GB"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 smtClean="0"/>
                  <a:t>relative to average parameters of the beam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5" t="-2050" b="-127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B.L. Militsyn, Electron Sources and Injectors, 2022. Lecture 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00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EA2CBFAE5464D8B590CB0FE9FDF74" ma:contentTypeVersion="14" ma:contentTypeDescription="Create a new document." ma:contentTypeScope="" ma:versionID="f3fefba0789e02d91190ed671e84d360">
  <xsd:schema xmlns:xsd="http://www.w3.org/2001/XMLSchema" xmlns:xs="http://www.w3.org/2001/XMLSchema" xmlns:p="http://schemas.microsoft.com/office/2006/metadata/properties" xmlns:ns3="19a5072a-c90b-4bd3-a68a-b7abbd4b55f2" xmlns:ns4="e8785e35-4af9-43d1-8745-88b55cf0d46b" targetNamespace="http://schemas.microsoft.com/office/2006/metadata/properties" ma:root="true" ma:fieldsID="61f2abfcbb43e93491db21e2a2d9938e" ns3:_="" ns4:_="">
    <xsd:import namespace="19a5072a-c90b-4bd3-a68a-b7abbd4b55f2"/>
    <xsd:import namespace="e8785e35-4af9-43d1-8745-88b55cf0d46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a5072a-c90b-4bd3-a68a-b7abbd4b55f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785e35-4af9-43d1-8745-88b55cf0d4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4B474F-D24B-430B-9F5A-F7EA206978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a5072a-c90b-4bd3-a68a-b7abbd4b55f2"/>
    <ds:schemaRef ds:uri="e8785e35-4af9-43d1-8745-88b55cf0d4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5FE788-6C9D-47F7-B188-0BF5F631A0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5576C3-2ED0-4D08-95BE-FFFBDBDF9476}">
  <ds:schemaRefs>
    <ds:schemaRef ds:uri="http://purl.org/dc/dcmitype/"/>
    <ds:schemaRef ds:uri="http://schemas.microsoft.com/office/infopath/2007/PartnerControls"/>
    <ds:schemaRef ds:uri="19a5072a-c90b-4bd3-a68a-b7abbd4b55f2"/>
    <ds:schemaRef ds:uri="http://schemas.microsoft.com/office/2006/metadata/properties"/>
    <ds:schemaRef ds:uri="e8785e35-4af9-43d1-8745-88b55cf0d46b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3491</TotalTime>
  <Words>3196</Words>
  <Application>Microsoft Office PowerPoint</Application>
  <PresentationFormat>On-screen Show (4:3)</PresentationFormat>
  <Paragraphs>241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ＭＳ Ｐゴシック</vt:lpstr>
      <vt:lpstr>Arial</vt:lpstr>
      <vt:lpstr>Cambria Math</vt:lpstr>
      <vt:lpstr>Blank Presentation</vt:lpstr>
      <vt:lpstr>Electron Sources and Injectors.  Lecture I</vt:lpstr>
      <vt:lpstr>Course outline I</vt:lpstr>
      <vt:lpstr>Course outline II</vt:lpstr>
      <vt:lpstr>Course outline III</vt:lpstr>
      <vt:lpstr>Application of the electron beams</vt:lpstr>
      <vt:lpstr>Requirements to the electron beams</vt:lpstr>
      <vt:lpstr>High Energy Physics colliders</vt:lpstr>
      <vt:lpstr>Drivers for Free Electron Lasers</vt:lpstr>
      <vt:lpstr>Characterisation of the electron beam</vt:lpstr>
      <vt:lpstr>Characterisation of the electron beam</vt:lpstr>
      <vt:lpstr>Beam observables I</vt:lpstr>
      <vt:lpstr>Phase space presentation of the beam</vt:lpstr>
      <vt:lpstr>Beam observables II</vt:lpstr>
      <vt:lpstr>Normalised emittance and brightness</vt:lpstr>
      <vt:lpstr>Emittance and bright- ness of round beam</vt:lpstr>
      <vt:lpstr>Generation of the electron beams</vt:lpstr>
      <vt:lpstr>Typical electron source</vt:lpstr>
      <vt:lpstr>Beam envelope evolution</vt:lpstr>
      <vt:lpstr>Beam in drift space</vt:lpstr>
      <vt:lpstr>Literature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Militsyn, Boris (STFC,DL,AST)</cp:lastModifiedBy>
  <cp:revision>164</cp:revision>
  <dcterms:created xsi:type="dcterms:W3CDTF">2008-08-29T08:58:58Z</dcterms:created>
  <dcterms:modified xsi:type="dcterms:W3CDTF">2022-01-24T07:58:06Z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0x010100BD8EA2CBFAE5464D8B590CB0FE9FDF74</vt:lpwstr>
  </property>
</Properties>
</file>