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1" r:id="rId3"/>
    <p:sldId id="302" r:id="rId4"/>
    <p:sldId id="307" r:id="rId5"/>
    <p:sldId id="257" r:id="rId6"/>
    <p:sldId id="258" r:id="rId7"/>
    <p:sldId id="303" r:id="rId8"/>
    <p:sldId id="304" r:id="rId9"/>
    <p:sldId id="305" r:id="rId10"/>
    <p:sldId id="30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08" r:id="rId27"/>
    <p:sldId id="309"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1343977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689"/>
  </p:normalViewPr>
  <p:slideViewPr>
    <p:cSldViewPr snapToGrid="0" snapToObjects="1">
      <p:cViewPr varScale="1">
        <p:scale>
          <a:sx n="131" d="100"/>
          <a:sy n="131" d="100"/>
        </p:scale>
        <p:origin x="17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4"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5" name="PlaceHolder 3"/>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7"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8"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9"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0" name="PlaceHolder 5"/>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2" name="PlaceHolder 2"/>
          <p:cNvSpPr>
            <a:spLocks noGrp="1"/>
          </p:cNvSpPr>
          <p:nvPr>
            <p:ph type="body"/>
          </p:nvPr>
        </p:nvSpPr>
        <p:spPr>
          <a:xfrm>
            <a:off x="987282"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3" name="PlaceHolder 3"/>
          <p:cNvSpPr>
            <a:spLocks noGrp="1"/>
          </p:cNvSpPr>
          <p:nvPr>
            <p:ph type="body"/>
          </p:nvPr>
        </p:nvSpPr>
        <p:spPr>
          <a:xfrm>
            <a:off x="4867298"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4" name="PlaceHolder 4"/>
          <p:cNvSpPr>
            <a:spLocks noGrp="1"/>
          </p:cNvSpPr>
          <p:nvPr>
            <p:ph type="body"/>
          </p:nvPr>
        </p:nvSpPr>
        <p:spPr>
          <a:xfrm>
            <a:off x="8747311"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5" name="PlaceHolder 5"/>
          <p:cNvSpPr>
            <a:spLocks noGrp="1"/>
          </p:cNvSpPr>
          <p:nvPr>
            <p:ph type="body"/>
          </p:nvPr>
        </p:nvSpPr>
        <p:spPr>
          <a:xfrm>
            <a:off x="987282"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6" name="PlaceHolder 6"/>
          <p:cNvSpPr>
            <a:spLocks noGrp="1"/>
          </p:cNvSpPr>
          <p:nvPr>
            <p:ph type="body"/>
          </p:nvPr>
        </p:nvSpPr>
        <p:spPr>
          <a:xfrm>
            <a:off x="4867298"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37" name="PlaceHolder 7"/>
          <p:cNvSpPr>
            <a:spLocks noGrp="1"/>
          </p:cNvSpPr>
          <p:nvPr>
            <p:ph type="body"/>
          </p:nvPr>
        </p:nvSpPr>
        <p:spPr>
          <a:xfrm>
            <a:off x="8747311"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87282" y="2101683"/>
            <a:ext cx="11475896" cy="1931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D9F2B7-EA36-6C4B-A0BA-2769A954C4DA}"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05D0B-D9A4-0E4A-801D-FDDD1CAA7C37}" type="slidenum">
              <a:rPr lang="en-US" smtClean="0"/>
              <a:t>‹#›</a:t>
            </a:fld>
            <a:endParaRPr lang="en-US"/>
          </a:p>
        </p:txBody>
      </p:sp>
    </p:spTree>
    <p:extLst>
      <p:ext uri="{BB962C8B-B14F-4D97-AF65-F5344CB8AC3E}">
        <p14:creationId xmlns:p14="http://schemas.microsoft.com/office/powerpoint/2010/main" val="4037261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9" name="PlaceHolder 2"/>
          <p:cNvSpPr>
            <a:spLocks noGrp="1"/>
          </p:cNvSpPr>
          <p:nvPr>
            <p:ph type="subTitle"/>
          </p:nvPr>
        </p:nvSpPr>
        <p:spPr>
          <a:xfrm>
            <a:off x="987282" y="40724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1"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3"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44"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987282" y="33317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3" name="PlaceHolder 2"/>
          <p:cNvSpPr>
            <a:spLocks noGrp="1"/>
          </p:cNvSpPr>
          <p:nvPr>
            <p:ph type="subTitle"/>
          </p:nvPr>
        </p:nvSpPr>
        <p:spPr>
          <a:xfrm>
            <a:off x="987282" y="40724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48"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49"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0"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2"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3"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4" name="PlaceHolder 4"/>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6"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7"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58" name="PlaceHolder 4"/>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0"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1" name="PlaceHolder 3"/>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3"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4"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5"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6" name="PlaceHolder 5"/>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68" name="PlaceHolder 2"/>
          <p:cNvSpPr>
            <a:spLocks noGrp="1"/>
          </p:cNvSpPr>
          <p:nvPr>
            <p:ph type="body"/>
          </p:nvPr>
        </p:nvSpPr>
        <p:spPr>
          <a:xfrm>
            <a:off x="987282"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69" name="PlaceHolder 3"/>
          <p:cNvSpPr>
            <a:spLocks noGrp="1"/>
          </p:cNvSpPr>
          <p:nvPr>
            <p:ph type="body"/>
          </p:nvPr>
        </p:nvSpPr>
        <p:spPr>
          <a:xfrm>
            <a:off x="4867298"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0" name="PlaceHolder 4"/>
          <p:cNvSpPr>
            <a:spLocks noGrp="1"/>
          </p:cNvSpPr>
          <p:nvPr>
            <p:ph type="body"/>
          </p:nvPr>
        </p:nvSpPr>
        <p:spPr>
          <a:xfrm>
            <a:off x="8747311" y="210168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1" name="PlaceHolder 5"/>
          <p:cNvSpPr>
            <a:spLocks noGrp="1"/>
          </p:cNvSpPr>
          <p:nvPr>
            <p:ph type="body"/>
          </p:nvPr>
        </p:nvSpPr>
        <p:spPr>
          <a:xfrm>
            <a:off x="987282"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2" name="PlaceHolder 6"/>
          <p:cNvSpPr>
            <a:spLocks noGrp="1"/>
          </p:cNvSpPr>
          <p:nvPr>
            <p:ph type="body"/>
          </p:nvPr>
        </p:nvSpPr>
        <p:spPr>
          <a:xfrm>
            <a:off x="4867298"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73" name="PlaceHolder 7"/>
          <p:cNvSpPr>
            <a:spLocks noGrp="1"/>
          </p:cNvSpPr>
          <p:nvPr>
            <p:ph type="body"/>
          </p:nvPr>
        </p:nvSpPr>
        <p:spPr>
          <a:xfrm>
            <a:off x="8747311" y="4392001"/>
            <a:ext cx="369474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5" name="PlaceHolder 2"/>
          <p:cNvSpPr>
            <a:spLocks noGrp="1"/>
          </p:cNvSpPr>
          <p:nvPr>
            <p:ph type="body"/>
          </p:nvPr>
        </p:nvSpPr>
        <p:spPr>
          <a:xfrm>
            <a:off x="987282" y="210168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7"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8"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87282" y="3331781"/>
            <a:ext cx="11475896" cy="443198"/>
          </a:xfrm>
          <a:prstGeom prst="rect">
            <a:avLst/>
          </a:prstGeom>
        </p:spPr>
        <p:txBody>
          <a:bodyPr lIns="0" tIns="0" rIns="0" bIns="0" anchor="ctr">
            <a:spAutoFit/>
          </a:bodyPr>
          <a:lstStyle/>
          <a:p>
            <a:pPr algn="ctr"/>
            <a:endParaRPr lang="en-US" sz="3200" b="0" strike="noStrike" spc="-1">
              <a:solidFill>
                <a:srgbClr val="000000"/>
              </a:solid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12"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3"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4" name="PlaceHolder 4"/>
          <p:cNvSpPr>
            <a:spLocks noGrp="1"/>
          </p:cNvSpPr>
          <p:nvPr>
            <p:ph type="body"/>
          </p:nvPr>
        </p:nvSpPr>
        <p:spPr>
          <a:xfrm>
            <a:off x="987282"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16"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7"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18" name="PlaceHolder 4"/>
          <p:cNvSpPr>
            <a:spLocks noGrp="1"/>
          </p:cNvSpPr>
          <p:nvPr>
            <p:ph type="body"/>
          </p:nvPr>
        </p:nvSpPr>
        <p:spPr>
          <a:xfrm>
            <a:off x="6867779" y="439200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87282" y="953861"/>
            <a:ext cx="11475896" cy="609398"/>
          </a:xfrm>
          <a:prstGeom prst="rect">
            <a:avLst/>
          </a:prstGeom>
        </p:spPr>
        <p:txBody>
          <a:bodyPr lIns="0" tIns="0" rIns="0" bIns="0" anchor="ctr">
            <a:spAutoFit/>
          </a:bodyPr>
          <a:lstStyle/>
          <a:p>
            <a:pPr algn="ctr"/>
            <a:endParaRPr lang="en-US" sz="4400" b="0" strike="noStrike" spc="-1">
              <a:solidFill>
                <a:srgbClr val="000000"/>
              </a:solidFill>
              <a:latin typeface="Times New Roman"/>
            </a:endParaRPr>
          </a:p>
        </p:txBody>
      </p:sp>
      <p:sp>
        <p:nvSpPr>
          <p:cNvPr id="20" name="PlaceHolder 2"/>
          <p:cNvSpPr>
            <a:spLocks noGrp="1"/>
          </p:cNvSpPr>
          <p:nvPr>
            <p:ph type="body"/>
          </p:nvPr>
        </p:nvSpPr>
        <p:spPr>
          <a:xfrm>
            <a:off x="987282"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1" name="PlaceHolder 3"/>
          <p:cNvSpPr>
            <a:spLocks noGrp="1"/>
          </p:cNvSpPr>
          <p:nvPr>
            <p:ph type="body"/>
          </p:nvPr>
        </p:nvSpPr>
        <p:spPr>
          <a:xfrm>
            <a:off x="6867779" y="2101681"/>
            <a:ext cx="5600199"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
        <p:nvSpPr>
          <p:cNvPr id="22" name="PlaceHolder 4"/>
          <p:cNvSpPr>
            <a:spLocks noGrp="1"/>
          </p:cNvSpPr>
          <p:nvPr>
            <p:ph type="body"/>
          </p:nvPr>
        </p:nvSpPr>
        <p:spPr>
          <a:xfrm>
            <a:off x="987282" y="4392001"/>
            <a:ext cx="11475896" cy="443198"/>
          </a:xfrm>
          <a:prstGeom prst="rect">
            <a:avLst/>
          </a:prstGeom>
        </p:spPr>
        <p:txBody>
          <a:bodyPr lIns="0" tIns="0" rIns="0" bIns="0">
            <a:spAutoFit/>
          </a:bodyPr>
          <a:lstStyle/>
          <a:p>
            <a:endParaRPr lang="en-US" sz="3200" b="0" strike="noStrike" spc="-1">
              <a:solidFill>
                <a:srgbClr val="00000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p:cNvSpPr>
          <p:nvPr>
            <p:ph type="title"/>
          </p:nvPr>
        </p:nvSpPr>
        <p:spPr>
          <a:xfrm>
            <a:off x="987282" y="627480"/>
            <a:ext cx="11475896" cy="1262160"/>
          </a:xfrm>
          <a:prstGeom prst="rect">
            <a:avLst/>
          </a:prstGeom>
        </p:spPr>
        <p:txBody>
          <a:bodyPr lIns="0" tIns="0" rIns="0" bIns="0" anchor="ctr">
            <a:noAutofit/>
          </a:bodyPr>
          <a:lstStyle/>
          <a:p>
            <a:pPr algn="ctr"/>
            <a:r>
              <a:rPr lang="en-US" sz="4400" b="0" strike="noStrike" spc="-1">
                <a:solidFill>
                  <a:srgbClr val="000000"/>
                </a:solidFill>
                <a:latin typeface="Times New Roman"/>
              </a:rPr>
              <a:t>Click to edit the title text format</a:t>
            </a:r>
          </a:p>
        </p:txBody>
      </p:sp>
      <p:sp>
        <p:nvSpPr>
          <p:cNvPr id="3" name="PlaceHolder 2"/>
          <p:cNvSpPr>
            <a:spLocks noGrp="1"/>
          </p:cNvSpPr>
          <p:nvPr>
            <p:ph type="body"/>
          </p:nvPr>
        </p:nvSpPr>
        <p:spPr>
          <a:xfrm>
            <a:off x="987282" y="2101682"/>
            <a:ext cx="11475896" cy="3246017"/>
          </a:xfrm>
          <a:prstGeom prst="rect">
            <a:avLst/>
          </a:prstGeom>
        </p:spPr>
        <p:txBody>
          <a:bodyPr lIns="0" tIns="0" rIns="0" bIns="0">
            <a:spAutoFit/>
          </a:bodyPr>
          <a:lstStyle/>
          <a:p>
            <a:pPr marL="432000" indent="-324000">
              <a:spcAft>
                <a:spcPts val="1417"/>
              </a:spcAft>
              <a:buClr>
                <a:srgbClr val="000000"/>
              </a:buClr>
              <a:buSzPct val="45000"/>
              <a:buFont typeface="Wingdings" charset="2"/>
              <a:buChar char=""/>
            </a:pPr>
            <a:r>
              <a:rPr lang="en-US" sz="3200" b="0" strike="noStrike" spc="-1">
                <a:solidFill>
                  <a:srgbClr val="000000"/>
                </a:solidFill>
                <a:latin typeface="Times New Roman"/>
              </a:rPr>
              <a:t>Click to edit the outline text format</a:t>
            </a:r>
          </a:p>
          <a:p>
            <a:pPr marL="864029" lvl="1" indent="-288010">
              <a:spcAft>
                <a:spcPts val="1134"/>
              </a:spcAft>
              <a:buClr>
                <a:srgbClr val="000000"/>
              </a:buClr>
              <a:buSzPct val="75000"/>
              <a:buFont typeface="Symbol" charset="2"/>
              <a:buChar char=""/>
            </a:pPr>
            <a:r>
              <a:rPr lang="en-US" sz="2800" b="0" strike="noStrike" spc="-1">
                <a:solidFill>
                  <a:srgbClr val="000000"/>
                </a:solidFill>
                <a:latin typeface="Times New Roman"/>
              </a:rPr>
              <a:t>Second Outline Level</a:t>
            </a:r>
          </a:p>
          <a:p>
            <a:pPr marL="1296043" lvl="2" indent="-216007">
              <a:spcAft>
                <a:spcPts val="850"/>
              </a:spcAft>
              <a:buClr>
                <a:srgbClr val="000000"/>
              </a:buClr>
              <a:buSzPct val="45000"/>
              <a:buFont typeface="Wingdings" charset="2"/>
              <a:buChar char=""/>
            </a:pPr>
            <a:r>
              <a:rPr lang="en-US" sz="2400" b="0" strike="noStrike" spc="-1">
                <a:solidFill>
                  <a:srgbClr val="000000"/>
                </a:solidFill>
                <a:latin typeface="Times New Roman"/>
              </a:rPr>
              <a:t>Third Outline Level</a:t>
            </a:r>
          </a:p>
          <a:p>
            <a:pPr marL="1728058" lvl="3" indent="-216007">
              <a:spcAft>
                <a:spcPts val="567"/>
              </a:spcAft>
              <a:buClr>
                <a:srgbClr val="000000"/>
              </a:buClr>
              <a:buSzPct val="75000"/>
              <a:buFont typeface="Symbol" charset="2"/>
              <a:buChar char=""/>
            </a:pPr>
            <a:r>
              <a:rPr lang="en-US" sz="2000" b="0" strike="noStrike" spc="-1">
                <a:solidFill>
                  <a:srgbClr val="000000"/>
                </a:solidFill>
                <a:latin typeface="Times New Roman"/>
              </a:rPr>
              <a:t>Fourth Outline Level</a:t>
            </a:r>
          </a:p>
          <a:p>
            <a:pPr marL="2160072" lvl="4" indent="-216007">
              <a:spcAft>
                <a:spcPts val="283"/>
              </a:spcAft>
              <a:buClr>
                <a:srgbClr val="000000"/>
              </a:buClr>
              <a:buSzPct val="45000"/>
              <a:buFont typeface="Wingdings" charset="2"/>
              <a:buChar char=""/>
            </a:pPr>
            <a:r>
              <a:rPr lang="en-US" sz="2000" b="0" strike="noStrike" spc="-1">
                <a:solidFill>
                  <a:srgbClr val="000000"/>
                </a:solidFill>
                <a:latin typeface="Times New Roman"/>
              </a:rPr>
              <a:t>Fifth Outline Level</a:t>
            </a:r>
          </a:p>
          <a:p>
            <a:pPr marL="2592086" lvl="5" indent="-216007">
              <a:spcAft>
                <a:spcPts val="283"/>
              </a:spcAft>
              <a:buClr>
                <a:srgbClr val="000000"/>
              </a:buClr>
              <a:buSzPct val="45000"/>
              <a:buFont typeface="Wingdings" charset="2"/>
              <a:buChar char=""/>
            </a:pPr>
            <a:r>
              <a:rPr lang="en-US" sz="2000" b="0" strike="noStrike" spc="-1">
                <a:solidFill>
                  <a:srgbClr val="000000"/>
                </a:solidFill>
                <a:latin typeface="Times New Roman"/>
              </a:rPr>
              <a:t>Sixth Outline Level</a:t>
            </a:r>
          </a:p>
          <a:p>
            <a:pPr marL="3024101" lvl="6" indent="-216007">
              <a:spcAft>
                <a:spcPts val="283"/>
              </a:spcAft>
              <a:buClr>
                <a:srgbClr val="000000"/>
              </a:buClr>
              <a:buSzPct val="45000"/>
              <a:buFont typeface="Wingdings" charset="2"/>
              <a:buChar char=""/>
            </a:pPr>
            <a:r>
              <a:rPr lang="en-US" sz="2000" b="0" strike="noStrike" spc="-1">
                <a:solidFill>
                  <a:srgbClr val="000000"/>
                </a:solidFill>
                <a:latin typeface="Times New Roman"/>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32000" indent="-324000" algn="l" defTabSz="914430" rtl="0" eaLnBrk="1" latinLnBrk="0" hangingPunct="1">
        <a:lnSpc>
          <a:spcPct val="90000"/>
        </a:lnSpc>
        <a:spcBef>
          <a:spcPts val="1000"/>
        </a:spcBef>
        <a:spcAft>
          <a:spcPts val="1417"/>
        </a:spcAft>
        <a:buClr>
          <a:srgbClr val="000000"/>
        </a:buClr>
        <a:buSzPct val="45000"/>
        <a:buFont typeface="Wingdings" charset="2"/>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3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8" indent="-228608" algn="l" defTabSz="91443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23" indent="-228608" algn="l" defTabSz="91443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8" algn="l" defTabSz="91443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5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6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8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99"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14"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30" indent="-228608" algn="l" defTabSz="9144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6"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7BE29-820C-7641-BDA3-3AF9AD30A51F}"/>
              </a:ext>
            </a:extLst>
          </p:cNvPr>
          <p:cNvPicPr/>
          <p:nvPr/>
        </p:nvPicPr>
        <p:blipFill>
          <a:blip r:embed="rId2"/>
          <a:stretch/>
        </p:blipFill>
        <p:spPr>
          <a:xfrm>
            <a:off x="99149" y="160239"/>
            <a:ext cx="5194800" cy="930960"/>
          </a:xfrm>
          <a:prstGeom prst="rect">
            <a:avLst/>
          </a:prstGeom>
          <a:ln>
            <a:noFill/>
          </a:ln>
        </p:spPr>
      </p:pic>
      <p:sp>
        <p:nvSpPr>
          <p:cNvPr id="3" name="TextBox 2">
            <a:extLst>
              <a:ext uri="{FF2B5EF4-FFF2-40B4-BE49-F238E27FC236}">
                <a16:creationId xmlns:a16="http://schemas.microsoft.com/office/drawing/2014/main" id="{CE3C856E-16BC-CD4D-8849-88A975A963BB}"/>
              </a:ext>
            </a:extLst>
          </p:cNvPr>
          <p:cNvSpPr txBox="1"/>
          <p:nvPr/>
        </p:nvSpPr>
        <p:spPr>
          <a:xfrm>
            <a:off x="2331085" y="2217420"/>
            <a:ext cx="8801100" cy="1569660"/>
          </a:xfrm>
          <a:prstGeom prst="rect">
            <a:avLst/>
          </a:prstGeom>
          <a:noFill/>
        </p:spPr>
        <p:txBody>
          <a:bodyPr wrap="square" rtlCol="0">
            <a:spAutoFit/>
          </a:bodyPr>
          <a:lstStyle/>
          <a:p>
            <a:pPr algn="ctr"/>
            <a:r>
              <a:rPr lang="en-US" sz="4800" dirty="0">
                <a:solidFill>
                  <a:srgbClr val="0432FF"/>
                </a:solidFill>
              </a:rPr>
              <a:t>Introduction to Machine Learning</a:t>
            </a:r>
          </a:p>
        </p:txBody>
      </p:sp>
      <p:sp>
        <p:nvSpPr>
          <p:cNvPr id="8" name="TextBox 7">
            <a:extLst>
              <a:ext uri="{FF2B5EF4-FFF2-40B4-BE49-F238E27FC236}">
                <a16:creationId xmlns:a16="http://schemas.microsoft.com/office/drawing/2014/main" id="{A65A0ADF-6739-8645-8A0B-C2CF703C75DE}"/>
              </a:ext>
            </a:extLst>
          </p:cNvPr>
          <p:cNvSpPr txBox="1"/>
          <p:nvPr/>
        </p:nvSpPr>
        <p:spPr>
          <a:xfrm>
            <a:off x="4387225" y="4286252"/>
            <a:ext cx="5143500" cy="461665"/>
          </a:xfrm>
          <a:prstGeom prst="rect">
            <a:avLst/>
          </a:prstGeom>
          <a:noFill/>
        </p:spPr>
        <p:txBody>
          <a:bodyPr wrap="square" rtlCol="0">
            <a:spAutoFit/>
          </a:bodyPr>
          <a:lstStyle/>
          <a:p>
            <a:pPr algn="ctr"/>
            <a:r>
              <a:rPr lang="en-US" sz="2400" dirty="0">
                <a:solidFill>
                  <a:srgbClr val="FF0000"/>
                </a:solidFill>
              </a:rPr>
              <a:t>Emmanuel </a:t>
            </a:r>
            <a:r>
              <a:rPr lang="en-US" sz="2400" dirty="0" err="1">
                <a:solidFill>
                  <a:srgbClr val="FF0000"/>
                </a:solidFill>
              </a:rPr>
              <a:t>Olaiya</a:t>
            </a:r>
            <a:endParaRPr lang="en-US" sz="2400" dirty="0">
              <a:solidFill>
                <a:srgbClr val="FF0000"/>
              </a:solidFill>
            </a:endParaRPr>
          </a:p>
        </p:txBody>
      </p:sp>
      <p:sp>
        <p:nvSpPr>
          <p:cNvPr id="9" name="TextBox 8">
            <a:extLst>
              <a:ext uri="{FF2B5EF4-FFF2-40B4-BE49-F238E27FC236}">
                <a16:creationId xmlns:a16="http://schemas.microsoft.com/office/drawing/2014/main" id="{1694DF4F-EDA3-1440-A057-7438CA4415F1}"/>
              </a:ext>
            </a:extLst>
          </p:cNvPr>
          <p:cNvSpPr txBox="1"/>
          <p:nvPr/>
        </p:nvSpPr>
        <p:spPr>
          <a:xfrm>
            <a:off x="4205605" y="4999381"/>
            <a:ext cx="5520690" cy="461665"/>
          </a:xfrm>
          <a:prstGeom prst="rect">
            <a:avLst/>
          </a:prstGeom>
          <a:noFill/>
        </p:spPr>
        <p:txBody>
          <a:bodyPr wrap="square" rtlCol="0">
            <a:spAutoFit/>
          </a:bodyPr>
          <a:lstStyle/>
          <a:p>
            <a:pPr algn="ctr"/>
            <a:r>
              <a:rPr lang="en-US" sz="2400" dirty="0">
                <a:solidFill>
                  <a:srgbClr val="0432FF"/>
                </a:solidFill>
              </a:rPr>
              <a:t>Rutherford Appleton Laboratory</a:t>
            </a:r>
          </a:p>
        </p:txBody>
      </p:sp>
      <p:sp>
        <p:nvSpPr>
          <p:cNvPr id="10" name="TextBox 9">
            <a:extLst>
              <a:ext uri="{FF2B5EF4-FFF2-40B4-BE49-F238E27FC236}">
                <a16:creationId xmlns:a16="http://schemas.microsoft.com/office/drawing/2014/main" id="{8358EB51-EFF0-3C47-9184-06C4428A63AC}"/>
              </a:ext>
            </a:extLst>
          </p:cNvPr>
          <p:cNvSpPr txBox="1"/>
          <p:nvPr/>
        </p:nvSpPr>
        <p:spPr>
          <a:xfrm>
            <a:off x="5108575" y="5989320"/>
            <a:ext cx="3703320" cy="369332"/>
          </a:xfrm>
          <a:prstGeom prst="rect">
            <a:avLst/>
          </a:prstGeom>
          <a:noFill/>
        </p:spPr>
        <p:txBody>
          <a:bodyPr wrap="square" rtlCol="0">
            <a:spAutoFit/>
          </a:bodyPr>
          <a:lstStyle/>
          <a:p>
            <a:pPr algn="ctr"/>
            <a:r>
              <a:rPr lang="en-US" dirty="0">
                <a:solidFill>
                  <a:srgbClr val="0432FF"/>
                </a:solidFill>
              </a:rPr>
              <a:t>13</a:t>
            </a:r>
            <a:r>
              <a:rPr lang="en-US" baseline="30000" dirty="0">
                <a:solidFill>
                  <a:srgbClr val="0432FF"/>
                </a:solidFill>
              </a:rPr>
              <a:t>th</a:t>
            </a:r>
            <a:r>
              <a:rPr lang="en-US" dirty="0">
                <a:solidFill>
                  <a:srgbClr val="0432FF"/>
                </a:solidFill>
              </a:rPr>
              <a:t> June 2022</a:t>
            </a:r>
          </a:p>
        </p:txBody>
      </p:sp>
    </p:spTree>
    <p:extLst>
      <p:ext uri="{BB962C8B-B14F-4D97-AF65-F5344CB8AC3E}">
        <p14:creationId xmlns:p14="http://schemas.microsoft.com/office/powerpoint/2010/main" val="390116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Challenges with the Data</a:t>
            </a:r>
            <a:endParaRPr lang="en-US" sz="4400" spc="-1">
              <a:solidFill>
                <a:srgbClr val="000000"/>
              </a:solidFill>
              <a:latin typeface="Times New Roman"/>
            </a:endParaRPr>
          </a:p>
        </p:txBody>
      </p:sp>
      <p:sp>
        <p:nvSpPr>
          <p:cNvPr id="105" name="TextShape 2"/>
          <p:cNvSpPr txBox="1"/>
          <p:nvPr/>
        </p:nvSpPr>
        <p:spPr>
          <a:xfrm>
            <a:off x="537451" y="814521"/>
            <a:ext cx="12364872" cy="7396897"/>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Insufficient training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Humans require little data in order to learn. This is not the case for Machine Learning. For example object recognition in images</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Sorry, you just need more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Non representative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You have to be careful that the training data is a good representation of the application data</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ensure it is representative, </a:t>
            </a:r>
            <a:r>
              <a:rPr lang="en-US" sz="2800" spc="-1" dirty="0" err="1">
                <a:solidFill>
                  <a:srgbClr val="0000FF"/>
                </a:solidFill>
                <a:latin typeface="Times" pitchFamily="2" charset="0"/>
                <a:ea typeface="msmincho"/>
              </a:rPr>
              <a:t>eg.</a:t>
            </a:r>
            <a:r>
              <a:rPr lang="en-US" sz="2800" spc="-1" dirty="0">
                <a:solidFill>
                  <a:srgbClr val="0000FF"/>
                </a:solidFill>
                <a:latin typeface="Times" pitchFamily="2" charset="0"/>
                <a:ea typeface="msmincho"/>
              </a:rPr>
              <a:t> train on a subsample of the application data, compare test and run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ea typeface="msmincho"/>
              </a:rPr>
              <a:t>Poor quality data</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ea typeface="msmincho"/>
              </a:rPr>
              <a:t>Significant errors, outliers, noise </a:t>
            </a:r>
            <a:r>
              <a:rPr lang="en-US" sz="2800" spc="-1" dirty="0" err="1">
                <a:solidFill>
                  <a:srgbClr val="0000FF"/>
                </a:solidFill>
                <a:latin typeface="Times" pitchFamily="2" charset="0"/>
                <a:ea typeface="msmincho"/>
              </a:rPr>
              <a:t>etc</a:t>
            </a:r>
            <a:endParaRPr lang="en-US" sz="2800" spc="-1" dirty="0">
              <a:solidFill>
                <a:srgbClr val="000000"/>
              </a:solidFill>
              <a:latin typeface="Times" pitchFamily="2" charset="0"/>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pitchFamily="2" charset="0"/>
                <a:ea typeface="msmincho"/>
              </a:rPr>
              <a:t>Solution: Clean data. </a:t>
            </a:r>
            <a:r>
              <a:rPr lang="en-US" sz="2800" spc="-1" dirty="0" err="1">
                <a:solidFill>
                  <a:srgbClr val="0000FF"/>
                </a:solidFill>
                <a:latin typeface="Times" pitchFamily="2" charset="0"/>
                <a:ea typeface="msmincho"/>
              </a:rPr>
              <a:t>eg.</a:t>
            </a:r>
            <a:r>
              <a:rPr lang="en-US" sz="2800" spc="-1" dirty="0">
                <a:solidFill>
                  <a:srgbClr val="0000FF"/>
                </a:solidFill>
                <a:latin typeface="Times" pitchFamily="2" charset="0"/>
                <a:ea typeface="msmincho"/>
              </a:rPr>
              <a:t> remove outliers. Be careful not to bias data!</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p:txBody>
      </p:sp>
      <p:sp>
        <p:nvSpPr>
          <p:cNvPr id="107" name="TextShape 4"/>
          <p:cNvSpPr txBox="1"/>
          <p:nvPr/>
        </p:nvSpPr>
        <p:spPr>
          <a:xfrm>
            <a:off x="1851655" y="7024681"/>
            <a:ext cx="2651760" cy="276999"/>
          </a:xfrm>
          <a:prstGeom prst="rect">
            <a:avLst/>
          </a:prstGeom>
          <a:noFill/>
          <a:ln>
            <a:noFill/>
          </a:ln>
        </p:spPr>
        <p:txBody>
          <a:bodyPr lIns="0" tIns="0" rIns="0" bIns="0">
            <a:spAutoFit/>
          </a:bodyPr>
          <a:lstStyle/>
          <a:p>
            <a:fld id="{2FE51A73-2B3A-4B57-A525-8809D38530F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Challenges with the Data</a:t>
            </a:r>
            <a:endParaRPr lang="en-US" sz="4400" spc="-1">
              <a:solidFill>
                <a:srgbClr val="000000"/>
              </a:solidFill>
              <a:latin typeface="Times New Roman"/>
            </a:endParaRPr>
          </a:p>
        </p:txBody>
      </p:sp>
      <p:sp>
        <p:nvSpPr>
          <p:cNvPr id="109" name="TextShape 2"/>
          <p:cNvSpPr txBox="1"/>
          <p:nvPr/>
        </p:nvSpPr>
        <p:spPr>
          <a:xfrm>
            <a:off x="409433" y="746280"/>
            <a:ext cx="12542292" cy="609910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Overfitting the data</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A complex model that describes the training data very well but describes general cases poorly</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Solution: simplify model, use </a:t>
            </a:r>
            <a:r>
              <a:rPr lang="en-US" sz="2800" spc="-1" dirty="0" err="1">
                <a:solidFill>
                  <a:srgbClr val="0000FF"/>
                </a:solidFill>
                <a:latin typeface="Times New Roman"/>
                <a:ea typeface="msmincho"/>
              </a:rPr>
              <a:t>regularisation</a:t>
            </a:r>
            <a:r>
              <a:rPr lang="en-US" sz="2800" spc="-1" dirty="0">
                <a:solidFill>
                  <a:srgbClr val="0000FF"/>
                </a:solidFill>
                <a:latin typeface="Times New Roman"/>
                <a:ea typeface="msmincho"/>
              </a:rPr>
              <a:t>, use dropout for DNN, the list goes on ….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Underfitting the data</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Model is too simple. Consequently doesn’t describe the data well</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Solution: Make the model more descriptive. Add more features (variables that describe the data), add more layers/nodes in the case of DNNs, more and larger features for CNNs, smaller feature strides for CNNs,  the list goes on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400" spc="-1" dirty="0">
              <a:solidFill>
                <a:srgbClr val="000000"/>
              </a:solidFill>
              <a:latin typeface="Times New Roman"/>
            </a:endParaRPr>
          </a:p>
        </p:txBody>
      </p:sp>
      <p:sp>
        <p:nvSpPr>
          <p:cNvPr id="111" name="TextShape 4"/>
          <p:cNvSpPr txBox="1"/>
          <p:nvPr/>
        </p:nvSpPr>
        <p:spPr>
          <a:xfrm>
            <a:off x="1851655" y="7024681"/>
            <a:ext cx="2651760" cy="276999"/>
          </a:xfrm>
          <a:prstGeom prst="rect">
            <a:avLst/>
          </a:prstGeom>
          <a:noFill/>
          <a:ln>
            <a:noFill/>
          </a:ln>
        </p:spPr>
        <p:txBody>
          <a:bodyPr lIns="0" tIns="0" rIns="0" bIns="0">
            <a:spAutoFit/>
          </a:bodyPr>
          <a:lstStyle/>
          <a:p>
            <a:fld id="{A9E0404F-92B2-41C3-9C56-33A9E6BB4A6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Testing and Validating</a:t>
            </a:r>
            <a:endParaRPr lang="en-US" sz="4400" spc="-1">
              <a:solidFill>
                <a:srgbClr val="000000"/>
              </a:solidFill>
              <a:latin typeface="Times New Roman"/>
            </a:endParaRPr>
          </a:p>
        </p:txBody>
      </p:sp>
      <p:sp>
        <p:nvSpPr>
          <p:cNvPr id="113" name="TextShape 2"/>
          <p:cNvSpPr txBox="1"/>
          <p:nvPr/>
        </p:nvSpPr>
        <p:spPr>
          <a:xfrm>
            <a:off x="491319" y="746281"/>
            <a:ext cx="12501350" cy="649152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 do you know how well your model will perform on new cases?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Test it out!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One can split the data into a test set and a training set.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Train with the training data and use the test set to see how the model will perform</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One risks overfitting to the training sample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We can do better than that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Split the data into three samples, a training sample, a validation sample and a test sample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Train on the training sample but pick model parameters based on the best validation sample performance. Then run on the test sample to get an indication of performance in the real world</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 do we measure performance!</a:t>
            </a:r>
            <a:endParaRPr lang="en-US" sz="2800" spc="-1" dirty="0">
              <a:solidFill>
                <a:srgbClr val="000000"/>
              </a:solidFill>
              <a:latin typeface="Times New Roman"/>
            </a:endParaRPr>
          </a:p>
        </p:txBody>
      </p:sp>
      <p:sp>
        <p:nvSpPr>
          <p:cNvPr id="115" name="TextShape 4"/>
          <p:cNvSpPr txBox="1"/>
          <p:nvPr/>
        </p:nvSpPr>
        <p:spPr>
          <a:xfrm>
            <a:off x="1851655" y="7024681"/>
            <a:ext cx="2651760" cy="276999"/>
          </a:xfrm>
          <a:prstGeom prst="rect">
            <a:avLst/>
          </a:prstGeom>
          <a:noFill/>
          <a:ln>
            <a:noFill/>
          </a:ln>
        </p:spPr>
        <p:txBody>
          <a:bodyPr lIns="0" tIns="0" rIns="0" bIns="0">
            <a:spAutoFit/>
          </a:bodyPr>
          <a:lstStyle/>
          <a:p>
            <a:fld id="{69AA47BA-CA9D-4E1C-8FFF-9000894FEF19}"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17" name="TextShape 2"/>
          <p:cNvSpPr txBox="1"/>
          <p:nvPr/>
        </p:nvSpPr>
        <p:spPr>
          <a:xfrm>
            <a:off x="373678" y="988878"/>
            <a:ext cx="12692418" cy="373435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Loss (Cost) function measures the performance of a Machine Learning model for given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Loss function quantifies the error between the model’s predicted values and the data’s true values in the form of a single number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You can define the error!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19" name="TextShape 4"/>
          <p:cNvSpPr txBox="1"/>
          <p:nvPr/>
        </p:nvSpPr>
        <p:spPr>
          <a:xfrm>
            <a:off x="1851655" y="7024681"/>
            <a:ext cx="2651760" cy="276999"/>
          </a:xfrm>
          <a:prstGeom prst="rect">
            <a:avLst/>
          </a:prstGeom>
          <a:noFill/>
          <a:ln>
            <a:noFill/>
          </a:ln>
        </p:spPr>
        <p:txBody>
          <a:bodyPr lIns="0" tIns="0" rIns="0" bIns="0">
            <a:spAutoFit/>
          </a:bodyPr>
          <a:lstStyle/>
          <a:p>
            <a:fld id="{306E971E-DF45-43C2-9A7D-25898E710029}"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21" name="TextShape 2"/>
          <p:cNvSpPr txBox="1"/>
          <p:nvPr/>
        </p:nvSpPr>
        <p:spPr>
          <a:xfrm>
            <a:off x="409432" y="705601"/>
            <a:ext cx="12610531" cy="207749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take an extremely simple example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model some data with a straight line through the origin y = mx</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try and find m for data x0 = 0, x1=1, x2 =2, x3 =3 such that y0 = 0, y1 = 3, y2 = 6, y3 = 9</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take an initial guess of m = 6 followed by a guess of m = 2. We see disagreement. How do we express the disagreement mathematically, resulting in a single value? Mean Absolute Error (MAE)? </a:t>
            </a:r>
            <a:endParaRPr lang="en-US" sz="2000" spc="-1" dirty="0">
              <a:solidFill>
                <a:srgbClr val="000000"/>
              </a:solidFill>
              <a:latin typeface="Times New Roman"/>
            </a:endParaRPr>
          </a:p>
        </p:txBody>
      </p:sp>
      <p:sp>
        <p:nvSpPr>
          <p:cNvPr id="123" name="TextShape 4"/>
          <p:cNvSpPr txBox="1"/>
          <p:nvPr/>
        </p:nvSpPr>
        <p:spPr>
          <a:xfrm>
            <a:off x="1851655" y="7024681"/>
            <a:ext cx="2651760" cy="276999"/>
          </a:xfrm>
          <a:prstGeom prst="rect">
            <a:avLst/>
          </a:prstGeom>
          <a:noFill/>
          <a:ln>
            <a:noFill/>
          </a:ln>
        </p:spPr>
        <p:txBody>
          <a:bodyPr lIns="0" tIns="0" rIns="0" bIns="0">
            <a:spAutoFit/>
          </a:bodyPr>
          <a:lstStyle/>
          <a:p>
            <a:fld id="{8C4F0F3E-434D-4BEE-9695-CAEA404A6E61}" type="author">
              <a:rPr lang="en-US" spc="-1">
                <a:solidFill>
                  <a:srgbClr val="000000"/>
                </a:solidFill>
                <a:latin typeface="Times New Roman"/>
              </a:rPr>
              <a:t> </a:t>
            </a:fld>
            <a:endParaRPr lang="en-US" spc="-1">
              <a:solidFill>
                <a:srgbClr val="000000"/>
              </a:solidFill>
              <a:latin typeface="Times New Roman"/>
            </a:endParaRPr>
          </a:p>
        </p:txBody>
      </p:sp>
      <p:pic>
        <p:nvPicPr>
          <p:cNvPr id="124" name="Picture 123"/>
          <p:cNvPicPr/>
          <p:nvPr/>
        </p:nvPicPr>
        <p:blipFill>
          <a:blip r:embed="rId2"/>
          <a:stretch/>
        </p:blipFill>
        <p:spPr>
          <a:xfrm>
            <a:off x="2691535" y="2978753"/>
            <a:ext cx="3623760" cy="2264760"/>
          </a:xfrm>
          <a:prstGeom prst="rect">
            <a:avLst/>
          </a:prstGeom>
          <a:ln>
            <a:noFill/>
          </a:ln>
        </p:spPr>
      </p:pic>
      <p:pic>
        <p:nvPicPr>
          <p:cNvPr id="125" name="Picture 124"/>
          <p:cNvPicPr/>
          <p:nvPr/>
        </p:nvPicPr>
        <p:blipFill>
          <a:blip r:embed="rId3"/>
          <a:stretch/>
        </p:blipFill>
        <p:spPr>
          <a:xfrm>
            <a:off x="6990295" y="2969934"/>
            <a:ext cx="3741120" cy="2338200"/>
          </a:xfrm>
          <a:prstGeom prst="rect">
            <a:avLst/>
          </a:prstGeom>
          <a:ln>
            <a:noFill/>
          </a:ln>
        </p:spPr>
      </p:pic>
      <p:sp>
        <p:nvSpPr>
          <p:cNvPr id="126" name="TextShape 5"/>
          <p:cNvSpPr txBox="1"/>
          <p:nvPr/>
        </p:nvSpPr>
        <p:spPr>
          <a:xfrm>
            <a:off x="627797" y="5696641"/>
            <a:ext cx="12255690" cy="159017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try Mean Absolute Error (MAE)?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smaller the value the better! MAE is 1.5 and 4.5 for m = 2 and 6 respectively. Consistent with observations!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‘Absolute’ is necessary otherwise you can have negative values or even large positive and negative differences resulting in a small loss</a:t>
            </a:r>
            <a:endParaRPr lang="en-US" sz="2000" spc="-1" dirty="0">
              <a:solidFill>
                <a:srgbClr val="000000"/>
              </a:solidFill>
              <a:latin typeface="Times New Roman"/>
            </a:endParaRPr>
          </a:p>
        </p:txBody>
      </p:sp>
      <p:pic>
        <p:nvPicPr>
          <p:cNvPr id="127" name="Picture 126"/>
          <p:cNvPicPr/>
          <p:nvPr/>
        </p:nvPicPr>
        <p:blipFill>
          <a:blip r:embed="rId4"/>
          <a:stretch/>
        </p:blipFill>
        <p:spPr>
          <a:xfrm>
            <a:off x="5235475" y="5632020"/>
            <a:ext cx="2159640" cy="61668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 Performance Measure (Loss function)</a:t>
            </a:r>
            <a:endParaRPr lang="en-US" sz="4400" spc="-1">
              <a:solidFill>
                <a:srgbClr val="000000"/>
              </a:solidFill>
              <a:latin typeface="Times New Roman"/>
            </a:endParaRPr>
          </a:p>
        </p:txBody>
      </p:sp>
      <p:sp>
        <p:nvSpPr>
          <p:cNvPr id="129" name="TextShape 2"/>
          <p:cNvSpPr txBox="1"/>
          <p:nvPr/>
        </p:nvSpPr>
        <p:spPr>
          <a:xfrm>
            <a:off x="368490" y="705600"/>
            <a:ext cx="10482805"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about other Loss functions. For example Mean Squared Error?</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Lets compare the Loss between MAE and MSE for data and model in the previous example.</a:t>
            </a:r>
            <a:endParaRPr lang="en-US" sz="2000" spc="-1" dirty="0">
              <a:solidFill>
                <a:srgbClr val="000000"/>
              </a:solidFill>
              <a:latin typeface="Times New Roman"/>
            </a:endParaRPr>
          </a:p>
        </p:txBody>
      </p:sp>
      <p:sp>
        <p:nvSpPr>
          <p:cNvPr id="131" name="TextShape 4"/>
          <p:cNvSpPr txBox="1"/>
          <p:nvPr/>
        </p:nvSpPr>
        <p:spPr>
          <a:xfrm>
            <a:off x="1851655" y="7024681"/>
            <a:ext cx="2651760" cy="276999"/>
          </a:xfrm>
          <a:prstGeom prst="rect">
            <a:avLst/>
          </a:prstGeom>
          <a:noFill/>
          <a:ln>
            <a:noFill/>
          </a:ln>
        </p:spPr>
        <p:txBody>
          <a:bodyPr lIns="0" tIns="0" rIns="0" bIns="0">
            <a:spAutoFit/>
          </a:bodyPr>
          <a:lstStyle/>
          <a:p>
            <a:fld id="{0C9EF57C-6FF6-4A5A-9FD0-210EE09AF530}" type="author">
              <a:rPr lang="en-US" spc="-1">
                <a:solidFill>
                  <a:srgbClr val="000000"/>
                </a:solidFill>
                <a:latin typeface="Times New Roman"/>
              </a:rPr>
              <a:t> </a:t>
            </a:fld>
            <a:endParaRPr lang="en-US" spc="-1">
              <a:solidFill>
                <a:srgbClr val="000000"/>
              </a:solidFill>
              <a:latin typeface="Times New Roman"/>
            </a:endParaRPr>
          </a:p>
        </p:txBody>
      </p:sp>
      <p:sp>
        <p:nvSpPr>
          <p:cNvPr id="132" name="TextShape 5"/>
          <p:cNvSpPr txBox="1"/>
          <p:nvPr/>
        </p:nvSpPr>
        <p:spPr>
          <a:xfrm>
            <a:off x="368490" y="4886807"/>
            <a:ext cx="12444540" cy="25648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loss is minimal at m = 3 in both cases which is comforting</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MAE the loss contribution is linear compared to the error</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MSE the loss contribution from the error is quadratic. Data points with large errors can dominate the loss. Be careful when using MSE if you don’t want modeling of the error tails to dominate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Pick a loss function, that best </a:t>
            </a:r>
            <a:r>
              <a:rPr lang="en-US" sz="2000" spc="-1" dirty="0" err="1">
                <a:solidFill>
                  <a:srgbClr val="0000FF"/>
                </a:solidFill>
                <a:latin typeface="Times New Roman"/>
                <a:ea typeface="msmincho"/>
              </a:rPr>
              <a:t>minimises</a:t>
            </a:r>
            <a:r>
              <a:rPr lang="en-US" sz="2000" spc="-1" dirty="0">
                <a:solidFill>
                  <a:srgbClr val="0000FF"/>
                </a:solidFill>
                <a:latin typeface="Times New Roman"/>
                <a:ea typeface="msmincho"/>
              </a:rPr>
              <a:t> errors of the data as a whole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critical condition! The loss function must be differentiable everywhere!</a:t>
            </a:r>
            <a:endParaRPr lang="en-US" sz="2000" spc="-1" dirty="0">
              <a:solidFill>
                <a:srgbClr val="000000"/>
              </a:solidFill>
              <a:latin typeface="Times New Roman"/>
            </a:endParaRPr>
          </a:p>
        </p:txBody>
      </p:sp>
      <p:pic>
        <p:nvPicPr>
          <p:cNvPr id="133" name="Picture 132"/>
          <p:cNvPicPr/>
          <p:nvPr/>
        </p:nvPicPr>
        <p:blipFill>
          <a:blip r:embed="rId2"/>
          <a:stretch/>
        </p:blipFill>
        <p:spPr>
          <a:xfrm>
            <a:off x="1670935" y="1868760"/>
            <a:ext cx="10079640" cy="2896920"/>
          </a:xfrm>
          <a:prstGeom prst="rect">
            <a:avLst/>
          </a:prstGeom>
          <a:ln>
            <a:noFill/>
          </a:ln>
        </p:spPr>
      </p:pic>
      <p:pic>
        <p:nvPicPr>
          <p:cNvPr id="134" name="Picture 133"/>
          <p:cNvPicPr/>
          <p:nvPr/>
        </p:nvPicPr>
        <p:blipFill>
          <a:blip r:embed="rId3"/>
          <a:stretch/>
        </p:blipFill>
        <p:spPr>
          <a:xfrm>
            <a:off x="8218362" y="705600"/>
            <a:ext cx="1662120" cy="4586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Training</a:t>
            </a:r>
            <a:endParaRPr lang="en-US" sz="4400" spc="-1">
              <a:solidFill>
                <a:srgbClr val="000000"/>
              </a:solidFill>
              <a:latin typeface="Times New Roman"/>
            </a:endParaRPr>
          </a:p>
        </p:txBody>
      </p:sp>
      <p:sp>
        <p:nvSpPr>
          <p:cNvPr id="136" name="TextShape 2"/>
          <p:cNvSpPr txBox="1"/>
          <p:nvPr/>
        </p:nvSpPr>
        <p:spPr>
          <a:xfrm>
            <a:off x="327546" y="901082"/>
            <a:ext cx="6855349" cy="32573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the previous model we saw that the correct answer for m has the smallest loss. How do we obtain the smallest (minimum) loss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option is to use </a:t>
            </a:r>
            <a:r>
              <a:rPr lang="en-US" sz="2000" spc="-1" dirty="0">
                <a:solidFill>
                  <a:srgbClr val="FF0000"/>
                </a:solidFill>
                <a:latin typeface="Times New Roman"/>
                <a:ea typeface="msmincho"/>
              </a:rPr>
              <a:t>Gradient Decent</a:t>
            </a:r>
            <a:r>
              <a:rPr lang="en-US" sz="2000" spc="-1" dirty="0">
                <a:solidFill>
                  <a:srgbClr val="0000FF"/>
                </a:solidFill>
                <a:latin typeface="Times New Roman"/>
                <a:ea typeface="msmincho"/>
              </a:rPr>
              <a:t>. Take the local loss gradient with respect to the parameter vector (in the previous case m) and step (learning rate) in the direction of the negative gradient. Repeat until the gradient is 0. You are at the minimum, best parameter. Same procedure is followed with a multi parameter space. This is how we train the multiple parameters of a neural net</a:t>
            </a:r>
            <a:endParaRPr lang="en-US" sz="2000" spc="-1" dirty="0">
              <a:solidFill>
                <a:srgbClr val="000000"/>
              </a:solidFill>
              <a:latin typeface="Times New Roman"/>
            </a:endParaRPr>
          </a:p>
        </p:txBody>
      </p:sp>
      <p:sp>
        <p:nvSpPr>
          <p:cNvPr id="138" name="TextShape 4"/>
          <p:cNvSpPr txBox="1"/>
          <p:nvPr/>
        </p:nvSpPr>
        <p:spPr>
          <a:xfrm>
            <a:off x="1851655" y="7024681"/>
            <a:ext cx="2651760" cy="276999"/>
          </a:xfrm>
          <a:prstGeom prst="rect">
            <a:avLst/>
          </a:prstGeom>
          <a:noFill/>
          <a:ln>
            <a:noFill/>
          </a:ln>
        </p:spPr>
        <p:txBody>
          <a:bodyPr lIns="0" tIns="0" rIns="0" bIns="0">
            <a:spAutoFit/>
          </a:bodyPr>
          <a:lstStyle/>
          <a:p>
            <a:fld id="{B99D453D-2611-4097-A2A0-668A7734A19B}" type="author">
              <a:rPr lang="en-US" spc="-1">
                <a:solidFill>
                  <a:srgbClr val="000000"/>
                </a:solidFill>
                <a:latin typeface="Times New Roman"/>
              </a:rPr>
              <a:t> </a:t>
            </a:fld>
            <a:endParaRPr lang="en-US" spc="-1">
              <a:solidFill>
                <a:srgbClr val="000000"/>
              </a:solidFill>
              <a:latin typeface="Times New Roman"/>
            </a:endParaRPr>
          </a:p>
        </p:txBody>
      </p:sp>
      <p:pic>
        <p:nvPicPr>
          <p:cNvPr id="139" name="Picture 138"/>
          <p:cNvPicPr/>
          <p:nvPr/>
        </p:nvPicPr>
        <p:blipFill>
          <a:blip r:embed="rId2"/>
          <a:stretch/>
        </p:blipFill>
        <p:spPr>
          <a:xfrm>
            <a:off x="7388095" y="740541"/>
            <a:ext cx="5263380" cy="2979699"/>
          </a:xfrm>
          <a:prstGeom prst="rect">
            <a:avLst/>
          </a:prstGeom>
          <a:ln>
            <a:noFill/>
          </a:ln>
        </p:spPr>
      </p:pic>
      <p:pic>
        <p:nvPicPr>
          <p:cNvPr id="140" name="Picture 139"/>
          <p:cNvPicPr/>
          <p:nvPr/>
        </p:nvPicPr>
        <p:blipFill>
          <a:blip r:embed="rId3"/>
          <a:stretch/>
        </p:blipFill>
        <p:spPr>
          <a:xfrm>
            <a:off x="1892696" y="5478480"/>
            <a:ext cx="3385440" cy="1692000"/>
          </a:xfrm>
          <a:prstGeom prst="rect">
            <a:avLst/>
          </a:prstGeom>
          <a:ln>
            <a:noFill/>
          </a:ln>
        </p:spPr>
      </p:pic>
      <p:pic>
        <p:nvPicPr>
          <p:cNvPr id="141" name="Picture 140"/>
          <p:cNvPicPr/>
          <p:nvPr/>
        </p:nvPicPr>
        <p:blipFill>
          <a:blip r:embed="rId4"/>
          <a:stretch/>
        </p:blipFill>
        <p:spPr>
          <a:xfrm>
            <a:off x="5049175" y="5536080"/>
            <a:ext cx="3603960" cy="1562400"/>
          </a:xfrm>
          <a:prstGeom prst="rect">
            <a:avLst/>
          </a:prstGeom>
          <a:ln>
            <a:noFill/>
          </a:ln>
        </p:spPr>
      </p:pic>
      <p:pic>
        <p:nvPicPr>
          <p:cNvPr id="142" name="Picture 141"/>
          <p:cNvPicPr/>
          <p:nvPr/>
        </p:nvPicPr>
        <p:blipFill>
          <a:blip r:embed="rId5"/>
          <a:stretch/>
        </p:blipFill>
        <p:spPr>
          <a:xfrm>
            <a:off x="8563495" y="5519520"/>
            <a:ext cx="3138840" cy="1563120"/>
          </a:xfrm>
          <a:prstGeom prst="rect">
            <a:avLst/>
          </a:prstGeom>
          <a:ln>
            <a:noFill/>
          </a:ln>
        </p:spPr>
      </p:pic>
      <p:sp>
        <p:nvSpPr>
          <p:cNvPr id="143" name="TextShape 5"/>
          <p:cNvSpPr txBox="1"/>
          <p:nvPr/>
        </p:nvSpPr>
        <p:spPr>
          <a:xfrm>
            <a:off x="2713495" y="4770362"/>
            <a:ext cx="2018880" cy="646331"/>
          </a:xfrm>
          <a:prstGeom prst="rect">
            <a:avLst/>
          </a:prstGeom>
          <a:noFill/>
          <a:ln>
            <a:noFill/>
          </a:ln>
        </p:spPr>
        <p:txBody>
          <a:bodyPr lIns="0" tIns="0" rIns="0" bIns="0">
            <a:spAutoFit/>
          </a:bodyPr>
          <a:lstStyle/>
          <a:p>
            <a:r>
              <a:rPr lang="en-US" sz="1400" spc="-1" dirty="0">
                <a:solidFill>
                  <a:srgbClr val="CE181E"/>
                </a:solidFill>
                <a:latin typeface="Times New Roman"/>
              </a:rPr>
              <a:t>Learning rate too small. Takes a long time to get to the minimum</a:t>
            </a:r>
            <a:endParaRPr lang="en-US" sz="1400" spc="-1" dirty="0">
              <a:solidFill>
                <a:srgbClr val="000000"/>
              </a:solidFill>
              <a:latin typeface="Times New Roman"/>
            </a:endParaRPr>
          </a:p>
        </p:txBody>
      </p:sp>
      <p:sp>
        <p:nvSpPr>
          <p:cNvPr id="144" name="TextShape 6"/>
          <p:cNvSpPr txBox="1"/>
          <p:nvPr/>
        </p:nvSpPr>
        <p:spPr>
          <a:xfrm>
            <a:off x="5807335" y="4779002"/>
            <a:ext cx="2018880" cy="646331"/>
          </a:xfrm>
          <a:prstGeom prst="rect">
            <a:avLst/>
          </a:prstGeom>
          <a:noFill/>
          <a:ln>
            <a:noFill/>
          </a:ln>
        </p:spPr>
        <p:txBody>
          <a:bodyPr lIns="0" tIns="0" rIns="0" bIns="0">
            <a:spAutoFit/>
          </a:bodyPr>
          <a:lstStyle/>
          <a:p>
            <a:r>
              <a:rPr lang="en-US" sz="1400" spc="-1">
                <a:solidFill>
                  <a:srgbClr val="CE181E"/>
                </a:solidFill>
                <a:latin typeface="Times New Roman"/>
              </a:rPr>
              <a:t>Learning rate too large and you will jump around the minimum</a:t>
            </a:r>
            <a:endParaRPr lang="en-US" sz="1400" spc="-1">
              <a:solidFill>
                <a:srgbClr val="000000"/>
              </a:solidFill>
              <a:latin typeface="Times New Roman"/>
            </a:endParaRPr>
          </a:p>
        </p:txBody>
      </p:sp>
      <p:sp>
        <p:nvSpPr>
          <p:cNvPr id="145" name="TextShape 7"/>
          <p:cNvSpPr txBox="1"/>
          <p:nvPr/>
        </p:nvSpPr>
        <p:spPr>
          <a:xfrm>
            <a:off x="9210415" y="4860001"/>
            <a:ext cx="2018880" cy="430887"/>
          </a:xfrm>
          <a:prstGeom prst="rect">
            <a:avLst/>
          </a:prstGeom>
          <a:noFill/>
          <a:ln>
            <a:noFill/>
          </a:ln>
        </p:spPr>
        <p:txBody>
          <a:bodyPr lIns="0" tIns="0" rIns="0" bIns="0">
            <a:spAutoFit/>
          </a:bodyPr>
          <a:lstStyle/>
          <a:p>
            <a:r>
              <a:rPr lang="en-US" sz="1400" spc="-1">
                <a:solidFill>
                  <a:srgbClr val="CE181E"/>
                </a:solidFill>
                <a:latin typeface="Times New Roman"/>
              </a:rPr>
              <a:t>Be careful settling at local rather than global minima</a:t>
            </a:r>
            <a:endParaRPr lang="en-US" sz="1400" spc="-1">
              <a:solidFill>
                <a:srgbClr val="000000"/>
              </a:solidFill>
              <a:latin typeface="Times New Roman"/>
            </a:endParaRPr>
          </a:p>
        </p:txBody>
      </p:sp>
      <p:sp>
        <p:nvSpPr>
          <p:cNvPr id="146" name="TextShape 8"/>
          <p:cNvSpPr txBox="1"/>
          <p:nvPr/>
        </p:nvSpPr>
        <p:spPr>
          <a:xfrm>
            <a:off x="5969696" y="4526282"/>
            <a:ext cx="1839600" cy="246221"/>
          </a:xfrm>
          <a:prstGeom prst="rect">
            <a:avLst/>
          </a:prstGeom>
          <a:noFill/>
          <a:ln>
            <a:noFill/>
          </a:ln>
        </p:spPr>
        <p:txBody>
          <a:bodyPr lIns="0" tIns="0" rIns="0" bIns="0">
            <a:spAutoFit/>
          </a:bodyPr>
          <a:lstStyle/>
          <a:p>
            <a:r>
              <a:rPr lang="en-US" sz="1600" u="sng" spc="-1" dirty="0">
                <a:solidFill>
                  <a:srgbClr val="000000"/>
                </a:solidFill>
                <a:latin typeface="Times New Roman"/>
              </a:rPr>
              <a:t>Things to consider</a:t>
            </a:r>
            <a:endParaRPr lang="en-US" sz="16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P spid="145" grpId="0"/>
      <p:bldP spid="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Training</a:t>
            </a:r>
            <a:endParaRPr lang="en-US" sz="4400" spc="-1">
              <a:solidFill>
                <a:srgbClr val="000000"/>
              </a:solidFill>
              <a:latin typeface="Times New Roman"/>
            </a:endParaRPr>
          </a:p>
        </p:txBody>
      </p:sp>
      <p:sp>
        <p:nvSpPr>
          <p:cNvPr id="148" name="TextShape 2"/>
          <p:cNvSpPr txBox="1"/>
          <p:nvPr/>
        </p:nvSpPr>
        <p:spPr>
          <a:xfrm>
            <a:off x="586854" y="699121"/>
            <a:ext cx="12201098" cy="342401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Batch Gradient Decent calculates the partial derivative of the cost function using all the data at each step</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For large datasets this is slow but you converge at a more precise minimum</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Stochastic Gradient Decent calculates the partial derivative using a random instance at each step</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Much quicker but the gradients are more erratic. Once it gets to the minimum it will bounce around with the final value not being optimal</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Good for getting out of local minima</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Mini batch Gradient Decent calculates the partial derivative based on a small random batch of events. </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Fast and reasonable accurate</a:t>
            </a:r>
            <a:endParaRPr lang="en-US" sz="2000" spc="-1" dirty="0">
              <a:solidFill>
                <a:srgbClr val="000000"/>
              </a:solidFill>
              <a:latin typeface="Times New Roman"/>
            </a:endParaRPr>
          </a:p>
        </p:txBody>
      </p:sp>
      <p:sp>
        <p:nvSpPr>
          <p:cNvPr id="150" name="TextShape 4"/>
          <p:cNvSpPr txBox="1"/>
          <p:nvPr/>
        </p:nvSpPr>
        <p:spPr>
          <a:xfrm>
            <a:off x="1851655" y="7024681"/>
            <a:ext cx="2651760" cy="276999"/>
          </a:xfrm>
          <a:prstGeom prst="rect">
            <a:avLst/>
          </a:prstGeom>
          <a:noFill/>
          <a:ln>
            <a:noFill/>
          </a:ln>
        </p:spPr>
        <p:txBody>
          <a:bodyPr lIns="0" tIns="0" rIns="0" bIns="0">
            <a:spAutoFit/>
          </a:bodyPr>
          <a:lstStyle/>
          <a:p>
            <a:fld id="{715E6A53-CA94-46C6-9AD3-4B36DB902B66}" type="author">
              <a:rPr lang="en-US" spc="-1">
                <a:solidFill>
                  <a:srgbClr val="000000"/>
                </a:solidFill>
                <a:latin typeface="Times New Roman"/>
              </a:rPr>
              <a:t> </a:t>
            </a:fld>
            <a:endParaRPr lang="en-US" spc="-1">
              <a:solidFill>
                <a:srgbClr val="000000"/>
              </a:solidFill>
              <a:latin typeface="Times New Roman"/>
            </a:endParaRPr>
          </a:p>
        </p:txBody>
      </p:sp>
      <p:pic>
        <p:nvPicPr>
          <p:cNvPr id="151" name="Picture 150"/>
          <p:cNvPicPr/>
          <p:nvPr/>
        </p:nvPicPr>
        <p:blipFill>
          <a:blip r:embed="rId2"/>
          <a:stretch/>
        </p:blipFill>
        <p:spPr>
          <a:xfrm>
            <a:off x="2729552" y="4192462"/>
            <a:ext cx="6777863" cy="3341978"/>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3413695" y="2606292"/>
            <a:ext cx="6610320" cy="1846659"/>
          </a:xfrm>
          <a:prstGeom prst="rect">
            <a:avLst/>
          </a:prstGeom>
          <a:solidFill>
            <a:srgbClr val="23FF23"/>
          </a:solidFill>
          <a:ln>
            <a:solidFill>
              <a:srgbClr val="0000FF"/>
            </a:solidFill>
          </a:ln>
        </p:spPr>
        <p:txBody>
          <a:bodyPr lIns="0" tIns="0" rIns="0" bIns="0" anchor="ctr">
            <a:spAutoFit/>
          </a:bodyPr>
          <a:lstStyle/>
          <a:p>
            <a:pPr algn="ctr"/>
            <a:r>
              <a:rPr lang="en-US" sz="6000" spc="-1">
                <a:solidFill>
                  <a:srgbClr val="FF0000"/>
                </a:solidFill>
                <a:latin typeface="Times New Roman"/>
              </a:rPr>
              <a:t>Neural Networks and Deep Learning</a:t>
            </a:r>
            <a:endParaRPr lang="en-US" sz="6000" spc="-1">
              <a:solidFill>
                <a:srgbClr val="000000"/>
              </a:solidFill>
              <a:latin typeface="Times New Roman"/>
            </a:endParaRPr>
          </a:p>
        </p:txBody>
      </p:sp>
      <p:sp>
        <p:nvSpPr>
          <p:cNvPr id="154" name="TextShape 3"/>
          <p:cNvSpPr txBox="1"/>
          <p:nvPr/>
        </p:nvSpPr>
        <p:spPr>
          <a:xfrm>
            <a:off x="1851655" y="7024681"/>
            <a:ext cx="2651760" cy="276999"/>
          </a:xfrm>
          <a:prstGeom prst="rect">
            <a:avLst/>
          </a:prstGeom>
          <a:noFill/>
          <a:ln>
            <a:noFill/>
          </a:ln>
        </p:spPr>
        <p:txBody>
          <a:bodyPr lIns="0" tIns="0" rIns="0" bIns="0">
            <a:spAutoFit/>
          </a:bodyPr>
          <a:lstStyle/>
          <a:p>
            <a:fld id="{74E52BC3-3289-466F-802E-B8FEFD162D31}"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The Perceptron</a:t>
            </a:r>
            <a:endParaRPr lang="en-US" sz="4400" spc="-1">
              <a:solidFill>
                <a:srgbClr val="000000"/>
              </a:solidFill>
              <a:latin typeface="Times New Roman"/>
            </a:endParaRPr>
          </a:p>
        </p:txBody>
      </p:sp>
      <p:sp>
        <p:nvSpPr>
          <p:cNvPr id="156" name="TextShape 2"/>
          <p:cNvSpPr txBox="1"/>
          <p:nvPr/>
        </p:nvSpPr>
        <p:spPr>
          <a:xfrm>
            <a:off x="477672" y="982441"/>
            <a:ext cx="12160155" cy="262892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Perceptron inspired by the biological neuron is the simplest Artificial Neural Network (ANN)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It consists of</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Inputs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Weights and bias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Summed weights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Activation function (Step function)</a:t>
            </a:r>
            <a:endParaRPr lang="en-US" sz="2000" spc="-1" dirty="0">
              <a:solidFill>
                <a:srgbClr val="000000"/>
              </a:solidFill>
              <a:latin typeface="Times New Roman"/>
            </a:endParaRPr>
          </a:p>
        </p:txBody>
      </p:sp>
      <p:sp>
        <p:nvSpPr>
          <p:cNvPr id="158" name="TextShape 4"/>
          <p:cNvSpPr txBox="1"/>
          <p:nvPr/>
        </p:nvSpPr>
        <p:spPr>
          <a:xfrm>
            <a:off x="1851655" y="7024681"/>
            <a:ext cx="2651760" cy="276999"/>
          </a:xfrm>
          <a:prstGeom prst="rect">
            <a:avLst/>
          </a:prstGeom>
          <a:noFill/>
          <a:ln>
            <a:noFill/>
          </a:ln>
        </p:spPr>
        <p:txBody>
          <a:bodyPr lIns="0" tIns="0" rIns="0" bIns="0">
            <a:spAutoFit/>
          </a:bodyPr>
          <a:lstStyle/>
          <a:p>
            <a:fld id="{20DFB12F-BA32-453A-A374-1D8748B70DED}" type="author">
              <a:rPr lang="en-US" spc="-1">
                <a:solidFill>
                  <a:srgbClr val="000000"/>
                </a:solidFill>
                <a:latin typeface="Times New Roman"/>
              </a:rPr>
              <a:t> </a:t>
            </a:fld>
            <a:endParaRPr lang="en-US" spc="-1">
              <a:solidFill>
                <a:srgbClr val="000000"/>
              </a:solidFill>
              <a:latin typeface="Times New Roman"/>
            </a:endParaRPr>
          </a:p>
        </p:txBody>
      </p:sp>
      <p:pic>
        <p:nvPicPr>
          <p:cNvPr id="159" name="Picture 158"/>
          <p:cNvPicPr/>
          <p:nvPr/>
        </p:nvPicPr>
        <p:blipFill>
          <a:blip r:embed="rId2"/>
          <a:stretch/>
        </p:blipFill>
        <p:spPr>
          <a:xfrm>
            <a:off x="3523495" y="4072681"/>
            <a:ext cx="6036120" cy="31899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0"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Agenda</a:t>
            </a:r>
            <a:endParaRPr lang="en-US" sz="4400" spc="-1" dirty="0">
              <a:solidFill>
                <a:srgbClr val="000000"/>
              </a:solidFill>
              <a:latin typeface="Times New Roman"/>
            </a:endParaRPr>
          </a:p>
        </p:txBody>
      </p:sp>
      <p:sp>
        <p:nvSpPr>
          <p:cNvPr id="89" name="TextShape 4"/>
          <p:cNvSpPr txBox="1"/>
          <p:nvPr/>
        </p:nvSpPr>
        <p:spPr>
          <a:xfrm>
            <a:off x="1851655" y="7024681"/>
            <a:ext cx="2651760" cy="276999"/>
          </a:xfrm>
          <a:prstGeom prst="rect">
            <a:avLst/>
          </a:prstGeom>
          <a:noFill/>
          <a:ln>
            <a:noFill/>
          </a:ln>
        </p:spPr>
        <p:txBody>
          <a:bodyPr lIns="0" tIns="0" rIns="0" bIns="0">
            <a:spAutoFit/>
          </a:bodyPr>
          <a:lstStyle/>
          <a:p>
            <a:fld id="{EBB75C22-2013-43D2-ADFD-0D268D86E396}" type="author">
              <a:rPr lang="en-US" spc="-1">
                <a:solidFill>
                  <a:srgbClr val="000000"/>
                </a:solidFill>
                <a:latin typeface="Times New Roman"/>
              </a:rPr>
              <a:t> </a:t>
            </a:fld>
            <a:endParaRPr lang="en-US" spc="-1">
              <a:solidFill>
                <a:srgbClr val="000000"/>
              </a:solidFill>
              <a:latin typeface="Times New Roman"/>
            </a:endParaRPr>
          </a:p>
        </p:txBody>
      </p:sp>
      <p:sp>
        <p:nvSpPr>
          <p:cNvPr id="3" name="TextBox 2">
            <a:extLst>
              <a:ext uri="{FF2B5EF4-FFF2-40B4-BE49-F238E27FC236}">
                <a16:creationId xmlns:a16="http://schemas.microsoft.com/office/drawing/2014/main" id="{F82321E3-2179-2249-9122-5E74FE0AC1CF}"/>
              </a:ext>
            </a:extLst>
          </p:cNvPr>
          <p:cNvSpPr txBox="1"/>
          <p:nvPr/>
        </p:nvSpPr>
        <p:spPr>
          <a:xfrm>
            <a:off x="1237505" y="965453"/>
            <a:ext cx="1228299" cy="369332"/>
          </a:xfrm>
          <a:prstGeom prst="rect">
            <a:avLst/>
          </a:prstGeom>
          <a:solidFill>
            <a:srgbClr val="FFFF00"/>
          </a:solidFill>
          <a:ln>
            <a:solidFill>
              <a:srgbClr val="FF0000"/>
            </a:solidFill>
          </a:ln>
        </p:spPr>
        <p:txBody>
          <a:bodyPr wrap="square" rtlCol="0">
            <a:spAutoFit/>
          </a:bodyPr>
          <a:lstStyle/>
          <a:p>
            <a:r>
              <a:rPr lang="en-US" dirty="0">
                <a:solidFill>
                  <a:srgbClr val="FF0000"/>
                </a:solidFill>
              </a:rPr>
              <a:t>Today</a:t>
            </a:r>
          </a:p>
        </p:txBody>
      </p:sp>
      <p:sp>
        <p:nvSpPr>
          <p:cNvPr id="8" name="TextBox 7">
            <a:extLst>
              <a:ext uri="{FF2B5EF4-FFF2-40B4-BE49-F238E27FC236}">
                <a16:creationId xmlns:a16="http://schemas.microsoft.com/office/drawing/2014/main" id="{2F442FE2-C240-C345-B531-6E8AF60D7062}"/>
              </a:ext>
            </a:extLst>
          </p:cNvPr>
          <p:cNvSpPr txBox="1"/>
          <p:nvPr/>
        </p:nvSpPr>
        <p:spPr>
          <a:xfrm>
            <a:off x="405923" y="2242824"/>
            <a:ext cx="3616311" cy="923330"/>
          </a:xfrm>
          <a:prstGeom prst="rect">
            <a:avLst/>
          </a:prstGeom>
          <a:solidFill>
            <a:srgbClr val="FFFF00"/>
          </a:solidFill>
          <a:ln>
            <a:solidFill>
              <a:srgbClr val="FF0000"/>
            </a:solidFill>
          </a:ln>
        </p:spPr>
        <p:txBody>
          <a:bodyPr wrap="square" rtlCol="0">
            <a:spAutoFit/>
          </a:bodyPr>
          <a:lstStyle/>
          <a:p>
            <a:pPr marL="285750" indent="-285750">
              <a:buFont typeface="Arial" panose="020B0604020202020204" pitchFamily="34" charset="0"/>
              <a:buChar char="•"/>
            </a:pPr>
            <a:r>
              <a:rPr lang="en-US" dirty="0">
                <a:solidFill>
                  <a:srgbClr val="0432FF"/>
                </a:solidFill>
              </a:rPr>
              <a:t>1130 – 1225: Lecture on Introduction to Machine Learning</a:t>
            </a:r>
          </a:p>
        </p:txBody>
      </p:sp>
      <p:pic>
        <p:nvPicPr>
          <p:cNvPr id="11" name="Picture 10" descr="Graphical user interface, application&#10;&#10;Description automatically generated">
            <a:extLst>
              <a:ext uri="{FF2B5EF4-FFF2-40B4-BE49-F238E27FC236}">
                <a16:creationId xmlns:a16="http://schemas.microsoft.com/office/drawing/2014/main" id="{28601635-69BB-B947-A267-ED70F6C1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443" y="677108"/>
            <a:ext cx="5739827" cy="6882567"/>
          </a:xfrm>
          <a:prstGeom prst="rect">
            <a:avLst/>
          </a:prstGeom>
        </p:spPr>
      </p:pic>
      <p:cxnSp>
        <p:nvCxnSpPr>
          <p:cNvPr id="16" name="Straight Arrow Connector 15">
            <a:extLst>
              <a:ext uri="{FF2B5EF4-FFF2-40B4-BE49-F238E27FC236}">
                <a16:creationId xmlns:a16="http://schemas.microsoft.com/office/drawing/2014/main" id="{D052430B-917C-8B4A-A502-4BF148CE9CB7}"/>
              </a:ext>
            </a:extLst>
          </p:cNvPr>
          <p:cNvCxnSpPr>
            <a:cxnSpLocks/>
          </p:cNvCxnSpPr>
          <p:nvPr/>
        </p:nvCxnSpPr>
        <p:spPr>
          <a:xfrm>
            <a:off x="3177535" y="3229223"/>
            <a:ext cx="5341432" cy="2318131"/>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4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61" name="TextShape 2"/>
          <p:cNvSpPr txBox="1"/>
          <p:nvPr/>
        </p:nvSpPr>
        <p:spPr>
          <a:xfrm>
            <a:off x="504278" y="980697"/>
            <a:ext cx="12283673"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Perceptron could be used to solve simple problems such as simple linear binary classification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However the Perceptron does struggle with some trivial problems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about having layers of neurons and stacking them (like in a biological neural network)? </a:t>
            </a:r>
            <a:endParaRPr lang="en-US" sz="2000" spc="-1" dirty="0">
              <a:solidFill>
                <a:srgbClr val="000000"/>
              </a:solidFill>
              <a:latin typeface="Times New Roman"/>
            </a:endParaRPr>
          </a:p>
        </p:txBody>
      </p:sp>
      <p:sp>
        <p:nvSpPr>
          <p:cNvPr id="163" name="TextShape 4"/>
          <p:cNvSpPr txBox="1"/>
          <p:nvPr/>
        </p:nvSpPr>
        <p:spPr>
          <a:xfrm>
            <a:off x="1851655" y="7024681"/>
            <a:ext cx="2651760" cy="276999"/>
          </a:xfrm>
          <a:prstGeom prst="rect">
            <a:avLst/>
          </a:prstGeom>
          <a:noFill/>
          <a:ln>
            <a:noFill/>
          </a:ln>
        </p:spPr>
        <p:txBody>
          <a:bodyPr lIns="0" tIns="0" rIns="0" bIns="0">
            <a:spAutoFit/>
          </a:bodyPr>
          <a:lstStyle/>
          <a:p>
            <a:fld id="{3CED51D5-589F-49BB-A6F7-30DC6E023A76}" type="author">
              <a:rPr lang="en-US" spc="-1">
                <a:solidFill>
                  <a:srgbClr val="000000"/>
                </a:solidFill>
                <a:latin typeface="Times New Roman"/>
              </a:rPr>
              <a:t> </a:t>
            </a:fld>
            <a:endParaRPr lang="en-US" spc="-1">
              <a:solidFill>
                <a:srgbClr val="000000"/>
              </a:solidFill>
              <a:latin typeface="Times New Roman"/>
            </a:endParaRPr>
          </a:p>
        </p:txBody>
      </p:sp>
      <p:pic>
        <p:nvPicPr>
          <p:cNvPr id="164" name="Picture 163"/>
          <p:cNvPicPr/>
          <p:nvPr/>
        </p:nvPicPr>
        <p:blipFill>
          <a:blip r:embed="rId2"/>
          <a:stretch/>
        </p:blipFill>
        <p:spPr>
          <a:xfrm>
            <a:off x="4408252" y="2442949"/>
            <a:ext cx="5213419" cy="3137411"/>
          </a:xfrm>
          <a:prstGeom prst="rect">
            <a:avLst/>
          </a:prstGeom>
          <a:ln>
            <a:noFill/>
          </a:ln>
        </p:spPr>
      </p:pic>
      <p:sp>
        <p:nvSpPr>
          <p:cNvPr id="165" name="TextShape 5"/>
          <p:cNvSpPr txBox="1"/>
          <p:nvPr/>
        </p:nvSpPr>
        <p:spPr>
          <a:xfrm>
            <a:off x="504278" y="5580361"/>
            <a:ext cx="12065310" cy="1102866"/>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This is a Multi-Layered Perceptron which is more sophisticated than the perceptron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MLP consists of an input layer, one or more layers of nodes (hidden layer) and an output layer. When a Neural Network consists of many hidden layers it is referred to as a Deep Neural Network (DNN) </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Activation Functions</a:t>
            </a:r>
            <a:endParaRPr lang="en-US" sz="4400" spc="-1">
              <a:solidFill>
                <a:srgbClr val="000000"/>
              </a:solidFill>
              <a:latin typeface="Times New Roman"/>
            </a:endParaRPr>
          </a:p>
        </p:txBody>
      </p:sp>
      <p:sp>
        <p:nvSpPr>
          <p:cNvPr id="167" name="TextShape 2"/>
          <p:cNvSpPr txBox="1"/>
          <p:nvPr/>
        </p:nvSpPr>
        <p:spPr>
          <a:xfrm>
            <a:off x="504967" y="785880"/>
            <a:ext cx="12460406" cy="283410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order to train an MLP Gradient Decent is used where error calculations are propagated forward through the Neural Net and then back again. </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In order to use Gradient Decent the step activation function has to be replaced with something that doesn’t have a zero gradient everywhere. You then have a powerful Neural Network!</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Below are some differentiable activation functions used to replace the step function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Classification: Sigmoid and tanh</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Regression: </a:t>
            </a:r>
            <a:r>
              <a:rPr lang="en-US" sz="2000" spc="-1" dirty="0" err="1">
                <a:solidFill>
                  <a:srgbClr val="0000FF"/>
                </a:solidFill>
                <a:latin typeface="Times New Roman"/>
                <a:ea typeface="msmincho"/>
              </a:rPr>
              <a:t>ReLU</a:t>
            </a:r>
            <a:endParaRPr lang="en-US" sz="2000" spc="-1" dirty="0">
              <a:solidFill>
                <a:srgbClr val="000000"/>
              </a:solidFill>
              <a:latin typeface="Times New Roman"/>
            </a:endParaRPr>
          </a:p>
        </p:txBody>
      </p:sp>
      <p:sp>
        <p:nvSpPr>
          <p:cNvPr id="168" name="TextShape 3"/>
          <p:cNvSpPr txBox="1"/>
          <p:nvPr/>
        </p:nvSpPr>
        <p:spPr>
          <a:xfrm>
            <a:off x="10731415" y="7082280"/>
            <a:ext cx="1278000" cy="369332"/>
          </a:xfrm>
          <a:prstGeom prst="rect">
            <a:avLst/>
          </a:prstGeom>
          <a:noFill/>
          <a:ln>
            <a:noFill/>
          </a:ln>
        </p:spPr>
        <p:txBody>
          <a:bodyPr lIns="0" tIns="0" rIns="0" bIns="0">
            <a:spAutoFit/>
          </a:bodyPr>
          <a:lstStyle/>
          <a:p>
            <a:fld id="{45D43740-55A7-43DF-B1B4-94B84AC4EE4C}" type="slidenum">
              <a:rPr lang="en-US" sz="2400" spc="-1">
                <a:solidFill>
                  <a:srgbClr val="000000"/>
                </a:solidFill>
                <a:latin typeface="Times New Roman"/>
              </a:rPr>
              <a:t>21</a:t>
            </a:fld>
            <a:endParaRPr lang="en-US" sz="2400" spc="-1">
              <a:solidFill>
                <a:srgbClr val="000000"/>
              </a:solidFill>
              <a:latin typeface="Times New Roman"/>
            </a:endParaRPr>
          </a:p>
        </p:txBody>
      </p:sp>
      <p:sp>
        <p:nvSpPr>
          <p:cNvPr id="169" name="TextShape 4"/>
          <p:cNvSpPr txBox="1"/>
          <p:nvPr/>
        </p:nvSpPr>
        <p:spPr>
          <a:xfrm>
            <a:off x="1851655" y="7024681"/>
            <a:ext cx="2651760" cy="276999"/>
          </a:xfrm>
          <a:prstGeom prst="rect">
            <a:avLst/>
          </a:prstGeom>
          <a:noFill/>
          <a:ln>
            <a:noFill/>
          </a:ln>
        </p:spPr>
        <p:txBody>
          <a:bodyPr lIns="0" tIns="0" rIns="0" bIns="0">
            <a:spAutoFit/>
          </a:bodyPr>
          <a:lstStyle/>
          <a:p>
            <a:fld id="{83E892AD-8AA0-4917-8B1D-B381F14A9C10}" type="author">
              <a:rPr lang="en-US" spc="-1">
                <a:solidFill>
                  <a:srgbClr val="000000"/>
                </a:solidFill>
                <a:latin typeface="Times New Roman"/>
              </a:rPr>
              <a:t> </a:t>
            </a:fld>
            <a:endParaRPr lang="en-US" spc="-1">
              <a:solidFill>
                <a:srgbClr val="000000"/>
              </a:solidFill>
              <a:latin typeface="Times New Roman"/>
            </a:endParaRPr>
          </a:p>
        </p:txBody>
      </p:sp>
      <p:pic>
        <p:nvPicPr>
          <p:cNvPr id="170" name="Picture 169"/>
          <p:cNvPicPr/>
          <p:nvPr/>
        </p:nvPicPr>
        <p:blipFill>
          <a:blip r:embed="rId2"/>
          <a:stretch/>
        </p:blipFill>
        <p:spPr>
          <a:xfrm>
            <a:off x="1650775" y="4162680"/>
            <a:ext cx="10058040" cy="3375360"/>
          </a:xfrm>
          <a:prstGeom prst="rect">
            <a:avLst/>
          </a:prstGeom>
          <a:ln>
            <a:noFill/>
          </a:ln>
        </p:spPr>
      </p:pic>
      <p:sp>
        <p:nvSpPr>
          <p:cNvPr id="171" name="TextShape 5"/>
          <p:cNvSpPr txBox="1"/>
          <p:nvPr/>
        </p:nvSpPr>
        <p:spPr>
          <a:xfrm>
            <a:off x="10731415" y="7082280"/>
            <a:ext cx="1278000" cy="369332"/>
          </a:xfrm>
          <a:prstGeom prst="rect">
            <a:avLst/>
          </a:prstGeom>
          <a:noFill/>
          <a:ln>
            <a:noFill/>
          </a:ln>
        </p:spPr>
        <p:txBody>
          <a:bodyPr lIns="0" tIns="0" rIns="0" bIns="0">
            <a:spAutoFit/>
          </a:bodyPr>
          <a:lstStyle/>
          <a:p>
            <a:fld id="{F0C5B137-9DD7-4A72-A77F-22C44405C76F}" type="slidenum">
              <a:rPr lang="en-US" sz="2400" spc="-1">
                <a:solidFill>
                  <a:srgbClr val="000000"/>
                </a:solidFill>
                <a:latin typeface="Times New Roman"/>
              </a:rPr>
              <a:t>21</a:t>
            </a:fld>
            <a:endParaRPr lang="en-US" sz="2400"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73" name="TextShape 2"/>
          <p:cNvSpPr txBox="1"/>
          <p:nvPr/>
        </p:nvSpPr>
        <p:spPr>
          <a:xfrm>
            <a:off x="545910" y="1275480"/>
            <a:ext cx="12242042" cy="466025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Regression with DNN</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Typically use </a:t>
            </a:r>
            <a:r>
              <a:rPr lang="en-US" sz="2800" spc="-1" dirty="0" err="1">
                <a:solidFill>
                  <a:srgbClr val="0000FF"/>
                </a:solidFill>
                <a:latin typeface="Times New Roman"/>
                <a:ea typeface="msmincho"/>
              </a:rPr>
              <a:t>ReLU</a:t>
            </a:r>
            <a:r>
              <a:rPr lang="en-US" sz="2800" spc="-1" dirty="0">
                <a:solidFill>
                  <a:srgbClr val="0000FF"/>
                </a:solidFill>
                <a:latin typeface="Times New Roman"/>
                <a:ea typeface="msmincho"/>
              </a:rPr>
              <a:t> or Leaky </a:t>
            </a:r>
            <a:r>
              <a:rPr lang="en-US" sz="2800" spc="-1" dirty="0" err="1">
                <a:solidFill>
                  <a:srgbClr val="0000FF"/>
                </a:solidFill>
                <a:latin typeface="Times New Roman"/>
                <a:ea typeface="msmincho"/>
              </a:rPr>
              <a:t>ReLU</a:t>
            </a:r>
            <a:r>
              <a:rPr lang="en-US" sz="2800" spc="-1" dirty="0">
                <a:solidFill>
                  <a:srgbClr val="0000FF"/>
                </a:solidFill>
                <a:latin typeface="Times New Roman"/>
                <a:ea typeface="msmincho"/>
              </a:rPr>
              <a:t> activation function for the nodes in the hidden layers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or more outputs depending on the number values you want to estimate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The output node typically doesn’t have an activation function so the output is free to output any range. You can use activation functions on the output if you want to restrict the output value</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75" name="TextShape 4"/>
          <p:cNvSpPr txBox="1"/>
          <p:nvPr/>
        </p:nvSpPr>
        <p:spPr>
          <a:xfrm>
            <a:off x="1851655" y="7024681"/>
            <a:ext cx="2651760" cy="276999"/>
          </a:xfrm>
          <a:prstGeom prst="rect">
            <a:avLst/>
          </a:prstGeom>
          <a:noFill/>
          <a:ln>
            <a:noFill/>
          </a:ln>
        </p:spPr>
        <p:txBody>
          <a:bodyPr lIns="0" tIns="0" rIns="0" bIns="0">
            <a:spAutoFit/>
          </a:bodyPr>
          <a:lstStyle/>
          <a:p>
            <a:fld id="{F83D0337-35F4-450D-819A-1876FD48E51D}"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Multilayer Perceptron (MLP)</a:t>
            </a:r>
            <a:endParaRPr lang="en-US" sz="4400" spc="-1">
              <a:solidFill>
                <a:srgbClr val="000000"/>
              </a:solidFill>
              <a:latin typeface="Times New Roman"/>
            </a:endParaRPr>
          </a:p>
        </p:txBody>
      </p:sp>
      <p:sp>
        <p:nvSpPr>
          <p:cNvPr id="177" name="TextShape 2"/>
          <p:cNvSpPr txBox="1"/>
          <p:nvPr/>
        </p:nvSpPr>
        <p:spPr>
          <a:xfrm>
            <a:off x="586854" y="1275481"/>
            <a:ext cx="12146507" cy="36574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Classification with DNN</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The output node typically uses a sigmoid/logistic activation function constraining the output to a range between 0 and 1 which can be interpreted as a probability.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Can have multiple output nodes for multi classification tasks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179" name="TextShape 4"/>
          <p:cNvSpPr txBox="1"/>
          <p:nvPr/>
        </p:nvSpPr>
        <p:spPr>
          <a:xfrm>
            <a:off x="1851655" y="7024681"/>
            <a:ext cx="2651760" cy="276999"/>
          </a:xfrm>
          <a:prstGeom prst="rect">
            <a:avLst/>
          </a:prstGeom>
          <a:noFill/>
          <a:ln>
            <a:noFill/>
          </a:ln>
        </p:spPr>
        <p:txBody>
          <a:bodyPr lIns="0" tIns="0" rIns="0" bIns="0">
            <a:spAutoFit/>
          </a:bodyPr>
          <a:lstStyle/>
          <a:p>
            <a:fld id="{BA87F883-50F5-4580-8BD3-B8816D9E4201}"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Black Box Myth</a:t>
            </a:r>
            <a:endParaRPr lang="en-US" sz="4400" spc="-1">
              <a:solidFill>
                <a:srgbClr val="000000"/>
              </a:solidFill>
              <a:latin typeface="Times New Roman"/>
            </a:endParaRPr>
          </a:p>
        </p:txBody>
      </p:sp>
      <p:sp>
        <p:nvSpPr>
          <p:cNvPr id="181" name="TextShape 2"/>
          <p:cNvSpPr txBox="1"/>
          <p:nvPr/>
        </p:nvSpPr>
        <p:spPr>
          <a:xfrm>
            <a:off x="627797" y="914401"/>
            <a:ext cx="11682484"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One of the criticisms of Neural Nets is that they are a black box. “We have no idea what they are doing inside”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This of course is not true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They can be complex, but complexity is not obscurity!</a:t>
            </a:r>
            <a:endParaRPr lang="en-US" sz="2000" spc="-1" dirty="0">
              <a:solidFill>
                <a:srgbClr val="000000"/>
              </a:solidFill>
              <a:latin typeface="Times New Roman"/>
            </a:endParaRPr>
          </a:p>
        </p:txBody>
      </p:sp>
      <p:sp>
        <p:nvSpPr>
          <p:cNvPr id="184" name="TextShape 4"/>
          <p:cNvSpPr txBox="1"/>
          <p:nvPr/>
        </p:nvSpPr>
        <p:spPr>
          <a:xfrm>
            <a:off x="9301800" y="2804209"/>
            <a:ext cx="3731811" cy="2769989"/>
          </a:xfrm>
          <a:prstGeom prst="rect">
            <a:avLst/>
          </a:prstGeom>
          <a:noFill/>
          <a:ln>
            <a:noFill/>
          </a:ln>
        </p:spPr>
        <p:txBody>
          <a:bodyPr wrap="square" lIns="0" tIns="0" rIns="0" bIns="0">
            <a:spAutoFit/>
          </a:bodyPr>
          <a:lstStyle/>
          <a:p>
            <a:r>
              <a:rPr lang="en-US" sz="2000" spc="-1" dirty="0">
                <a:solidFill>
                  <a:srgbClr val="FF0000"/>
                </a:solidFill>
                <a:latin typeface="Times New Roman"/>
              </a:rPr>
              <a:t>Equation for a classification NN with one layer of two nodes and an output</a:t>
            </a:r>
            <a:endParaRPr lang="en-US" sz="2000" spc="-1" dirty="0">
              <a:solidFill>
                <a:srgbClr val="000000"/>
              </a:solidFill>
              <a:latin typeface="Times New Roman"/>
            </a:endParaRPr>
          </a:p>
          <a:p>
            <a:endParaRPr lang="en-US" sz="2000" spc="-1" dirty="0">
              <a:solidFill>
                <a:srgbClr val="000000"/>
              </a:solidFill>
              <a:latin typeface="Times New Roman"/>
            </a:endParaRPr>
          </a:p>
          <a:p>
            <a:r>
              <a:rPr lang="en-US" sz="2000" spc="-1" dirty="0">
                <a:solidFill>
                  <a:srgbClr val="FF0000"/>
                </a:solidFill>
                <a:latin typeface="Times New Roman"/>
              </a:rPr>
              <a:t>If we so wished we could train this NN and output its weights. Plug the weights into the  adjacent equation and use the equation instead. They should behave  the same!</a:t>
            </a:r>
            <a:endParaRPr lang="en-US" sz="2000" spc="-1" dirty="0">
              <a:solidFill>
                <a:srgbClr val="000000"/>
              </a:solidFill>
              <a:latin typeface="Times New Roman"/>
            </a:endParaRPr>
          </a:p>
        </p:txBody>
      </p:sp>
      <p:grpSp>
        <p:nvGrpSpPr>
          <p:cNvPr id="7" name="Group 6">
            <a:extLst>
              <a:ext uri="{FF2B5EF4-FFF2-40B4-BE49-F238E27FC236}">
                <a16:creationId xmlns:a16="http://schemas.microsoft.com/office/drawing/2014/main" id="{75178CDD-C503-5247-A751-3576F7BF9CE8}"/>
              </a:ext>
            </a:extLst>
          </p:cNvPr>
          <p:cNvGrpSpPr/>
          <p:nvPr/>
        </p:nvGrpSpPr>
        <p:grpSpPr>
          <a:xfrm>
            <a:off x="627797" y="2903145"/>
            <a:ext cx="3602805" cy="1206625"/>
            <a:chOff x="2989779" y="2702102"/>
            <a:chExt cx="3602805" cy="1206625"/>
          </a:xfrm>
        </p:grpSpPr>
        <p:sp>
          <p:nvSpPr>
            <p:cNvPr id="8" name="Oval 7">
              <a:extLst>
                <a:ext uri="{FF2B5EF4-FFF2-40B4-BE49-F238E27FC236}">
                  <a16:creationId xmlns:a16="http://schemas.microsoft.com/office/drawing/2014/main" id="{78D3A169-3D10-BB45-B2BA-B9C1B43D8892}"/>
                </a:ext>
              </a:extLst>
            </p:cNvPr>
            <p:cNvSpPr/>
            <p:nvPr/>
          </p:nvSpPr>
          <p:spPr>
            <a:xfrm>
              <a:off x="2989780" y="2702103"/>
              <a:ext cx="205483" cy="1952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2E849768-DA6B-EF47-842B-F2C235AC06F3}"/>
                </a:ext>
              </a:extLst>
            </p:cNvPr>
            <p:cNvSpPr/>
            <p:nvPr/>
          </p:nvSpPr>
          <p:spPr>
            <a:xfrm>
              <a:off x="2989779" y="3713518"/>
              <a:ext cx="205483" cy="1952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5F88887-0E0F-A142-BB32-118AEE7B2D3C}"/>
                </a:ext>
              </a:extLst>
            </p:cNvPr>
            <p:cNvSpPr/>
            <p:nvPr/>
          </p:nvSpPr>
          <p:spPr>
            <a:xfrm>
              <a:off x="4847690" y="2702102"/>
              <a:ext cx="205483" cy="195209"/>
            </a:xfrm>
            <a:prstGeom prst="ellipse">
              <a:avLst/>
            </a:prstGeom>
            <a:solidFill>
              <a:srgbClr val="1D6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00E4AE-86A8-914F-9A63-ADB870AD8A93}"/>
                </a:ext>
              </a:extLst>
            </p:cNvPr>
            <p:cNvSpPr/>
            <p:nvPr/>
          </p:nvSpPr>
          <p:spPr>
            <a:xfrm>
              <a:off x="4847689" y="3713518"/>
              <a:ext cx="205483" cy="195209"/>
            </a:xfrm>
            <a:prstGeom prst="ellipse">
              <a:avLst/>
            </a:prstGeom>
            <a:solidFill>
              <a:srgbClr val="1D68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9AFA25-E625-934A-A122-49FBDB36DA46}"/>
                </a:ext>
              </a:extLst>
            </p:cNvPr>
            <p:cNvSpPr/>
            <p:nvPr/>
          </p:nvSpPr>
          <p:spPr>
            <a:xfrm>
              <a:off x="6387101" y="3207808"/>
              <a:ext cx="205483" cy="195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64D9B7A-A71C-1244-98FA-C26CE42E1402}"/>
                </a:ext>
              </a:extLst>
            </p:cNvPr>
            <p:cNvCxnSpPr>
              <a:cxnSpLocks/>
              <a:stCxn id="10" idx="2"/>
              <a:endCxn id="9" idx="6"/>
            </p:cNvCxnSpPr>
            <p:nvPr/>
          </p:nvCxnSpPr>
          <p:spPr>
            <a:xfrm flipH="1">
              <a:off x="3195262" y="2799707"/>
              <a:ext cx="1652428" cy="1011416"/>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6C0A2A-C29A-174F-9DFF-B97E37BF35BA}"/>
                </a:ext>
              </a:extLst>
            </p:cNvPr>
            <p:cNvCxnSpPr>
              <a:cxnSpLocks/>
              <a:stCxn id="11" idx="2"/>
              <a:endCxn id="8" idx="6"/>
            </p:cNvCxnSpPr>
            <p:nvPr/>
          </p:nvCxnSpPr>
          <p:spPr>
            <a:xfrm flipH="1" flipV="1">
              <a:off x="3195263" y="2799708"/>
              <a:ext cx="1652426" cy="1011415"/>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5BF87A-15CF-5646-B5CF-27974DCC2264}"/>
                </a:ext>
              </a:extLst>
            </p:cNvPr>
            <p:cNvCxnSpPr>
              <a:cxnSpLocks/>
              <a:stCxn id="11" idx="2"/>
            </p:cNvCxnSpPr>
            <p:nvPr/>
          </p:nvCxnSpPr>
          <p:spPr>
            <a:xfrm flipH="1">
              <a:off x="3236725" y="3811123"/>
              <a:ext cx="1610964" cy="0"/>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C7F17F-5FFB-A940-87A6-50358D548828}"/>
                </a:ext>
              </a:extLst>
            </p:cNvPr>
            <p:cNvCxnSpPr>
              <a:cxnSpLocks/>
              <a:stCxn id="10" idx="2"/>
            </p:cNvCxnSpPr>
            <p:nvPr/>
          </p:nvCxnSpPr>
          <p:spPr>
            <a:xfrm flipH="1">
              <a:off x="3236724" y="2799707"/>
              <a:ext cx="1610966" cy="0"/>
            </a:xfrm>
            <a:prstGeom prst="line">
              <a:avLst/>
            </a:prstGeom>
            <a:ln w="60325">
              <a:solidFill>
                <a:srgbClr val="E5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E970A9-5A11-DB41-90B8-5969F17840CA}"/>
                </a:ext>
              </a:extLst>
            </p:cNvPr>
            <p:cNvCxnSpPr>
              <a:cxnSpLocks/>
              <a:stCxn id="12" idx="2"/>
            </p:cNvCxnSpPr>
            <p:nvPr/>
          </p:nvCxnSpPr>
          <p:spPr>
            <a:xfrm flipH="1" flipV="1">
              <a:off x="5053172" y="2799706"/>
              <a:ext cx="1333929" cy="505707"/>
            </a:xfrm>
            <a:prstGeom prst="line">
              <a:avLst/>
            </a:prstGeom>
            <a:ln w="60325">
              <a:solidFill>
                <a:srgbClr val="00BC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BDC7B1-47BF-234C-92E5-7FCAFD7758CE}"/>
                </a:ext>
              </a:extLst>
            </p:cNvPr>
            <p:cNvCxnSpPr>
              <a:cxnSpLocks/>
            </p:cNvCxnSpPr>
            <p:nvPr/>
          </p:nvCxnSpPr>
          <p:spPr>
            <a:xfrm flipH="1">
              <a:off x="5053172" y="3332811"/>
              <a:ext cx="1333929" cy="478311"/>
            </a:xfrm>
            <a:prstGeom prst="line">
              <a:avLst/>
            </a:prstGeom>
            <a:ln w="60325">
              <a:solidFill>
                <a:srgbClr val="00BC6A"/>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985BED1-B4B4-2E43-8A09-1F7351185FA4}"/>
                  </a:ext>
                </a:extLst>
              </p:cNvPr>
              <p:cNvSpPr txBox="1"/>
              <p:nvPr/>
            </p:nvSpPr>
            <p:spPr>
              <a:xfrm>
                <a:off x="4876868" y="3131852"/>
                <a:ext cx="2818272" cy="276999"/>
              </a:xfrm>
              <a:prstGeom prst="rect">
                <a:avLst/>
              </a:prstGeom>
              <a:noFill/>
            </p:spPr>
            <p:txBody>
              <a:bodyPr wrap="none" lIns="0" tIns="0" rIns="0" bIns="0"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𝑓</m:t>
                        </m:r>
                      </m:e>
                      <m:sub>
                        <m:r>
                          <a:rPr lang="en-GB" b="0" i="1" smtClean="0">
                            <a:solidFill>
                              <a:srgbClr val="FF0000"/>
                            </a:solidFill>
                            <a:latin typeface="Cambria Math" panose="02040503050406030204" pitchFamily="18" charset="0"/>
                          </a:rPr>
                          <m:t>𝑁𝑁</m:t>
                        </m:r>
                      </m:sub>
                    </m:sSub>
                  </m:oMath>
                </a14:m>
                <a:r>
                  <a:rPr lang="en-US" dirty="0">
                    <a:solidFill>
                      <a:srgbClr val="FF0000"/>
                    </a:solidFill>
                  </a:rPr>
                  <a:t> = </a:t>
                </a:r>
                <a:r>
                  <a:rPr lang="en-US" dirty="0" err="1">
                    <a:solidFill>
                      <a:srgbClr val="FF0000"/>
                    </a:solidFill>
                  </a:rPr>
                  <a:t>σ</a:t>
                </a:r>
                <a:r>
                  <a:rPr lang="en-US" dirty="0"/>
                  <a:t>(</a:t>
                </a:r>
                <a14:m>
                  <m:oMath xmlns:m="http://schemas.openxmlformats.org/officeDocument/2006/math">
                    <m:sSub>
                      <m:sSubPr>
                        <m:ctrlPr>
                          <a:rPr lang="en-US" i="1" smtClean="0">
                            <a:solidFill>
                              <a:srgbClr val="00BC6A"/>
                            </a:solidFill>
                            <a:latin typeface="Cambria Math" panose="02040503050406030204" pitchFamily="18" charset="0"/>
                          </a:rPr>
                        </m:ctrlPr>
                      </m:sSubPr>
                      <m:e>
                        <m:r>
                          <a:rPr lang="en-GB" b="0" i="1" smtClean="0">
                            <a:solidFill>
                              <a:srgbClr val="00BC6A"/>
                            </a:solidFill>
                            <a:latin typeface="Cambria Math" panose="02040503050406030204" pitchFamily="18" charset="0"/>
                          </a:rPr>
                          <m:t>𝑏</m:t>
                        </m:r>
                      </m:e>
                      <m:sub>
                        <m:r>
                          <a:rPr lang="en-GB" b="0" i="1" smtClean="0">
                            <a:solidFill>
                              <a:srgbClr val="00BC6A"/>
                            </a:solidFill>
                            <a:latin typeface="Cambria Math" panose="02040503050406030204" pitchFamily="18" charset="0"/>
                          </a:rPr>
                          <m:t>2</m:t>
                        </m:r>
                      </m:sub>
                    </m:sSub>
                  </m:oMath>
                </a14:m>
                <a:r>
                  <a:rPr lang="en-US" dirty="0">
                    <a:solidFill>
                      <a:srgbClr val="00BC6A"/>
                    </a:solidFill>
                  </a:rPr>
                  <a:t> + </a:t>
                </a:r>
                <a14:m>
                  <m:oMath xmlns:m="http://schemas.openxmlformats.org/officeDocument/2006/math">
                    <m:sSub>
                      <m:sSubPr>
                        <m:ctrlPr>
                          <a:rPr lang="en-US" i="1" smtClean="0">
                            <a:solidFill>
                              <a:srgbClr val="00BC6A"/>
                            </a:solidFill>
                            <a:latin typeface="Cambria Math" panose="02040503050406030204" pitchFamily="18" charset="0"/>
                          </a:rPr>
                        </m:ctrlPr>
                      </m:sSubPr>
                      <m:e>
                        <m:r>
                          <a:rPr lang="en-GB" b="0" i="1" smtClean="0">
                            <a:solidFill>
                              <a:srgbClr val="00BC6A"/>
                            </a:solidFill>
                            <a:latin typeface="Cambria Math" panose="02040503050406030204" pitchFamily="18" charset="0"/>
                          </a:rPr>
                          <m:t>𝑊</m:t>
                        </m:r>
                      </m:e>
                      <m:sub>
                        <m:r>
                          <a:rPr lang="en-GB" b="0" i="1" smtClean="0">
                            <a:solidFill>
                              <a:srgbClr val="00BC6A"/>
                            </a:solidFill>
                            <a:latin typeface="Cambria Math" panose="02040503050406030204" pitchFamily="18" charset="0"/>
                          </a:rPr>
                          <m:t>2</m:t>
                        </m:r>
                      </m:sub>
                    </m:sSub>
                    <m:r>
                      <m:rPr>
                        <m:nor/>
                      </m:rPr>
                      <a:rPr lang="en-US" dirty="0" smtClean="0">
                        <a:solidFill>
                          <a:srgbClr val="1D68F4"/>
                        </a:solidFill>
                      </a:rPr>
                      <m:t>σ</m:t>
                    </m:r>
                  </m:oMath>
                </a14:m>
                <a:r>
                  <a:rPr lang="en-US" dirty="0"/>
                  <a:t>(</a:t>
                </a:r>
                <a14:m>
                  <m:oMath xmlns:m="http://schemas.openxmlformats.org/officeDocument/2006/math">
                    <m:sSub>
                      <m:sSubPr>
                        <m:ctrlPr>
                          <a:rPr lang="en-US" i="1" dirty="0" smtClean="0">
                            <a:solidFill>
                              <a:srgbClr val="B454FF"/>
                            </a:solidFill>
                            <a:latin typeface="Cambria Math" panose="02040503050406030204" pitchFamily="18" charset="0"/>
                          </a:rPr>
                        </m:ctrlPr>
                      </m:sSubPr>
                      <m:e>
                        <m:r>
                          <a:rPr lang="en-GB" b="0" i="1" dirty="0" smtClean="0">
                            <a:solidFill>
                              <a:srgbClr val="B454FF"/>
                            </a:solidFill>
                            <a:latin typeface="Cambria Math" panose="02040503050406030204" pitchFamily="18" charset="0"/>
                          </a:rPr>
                          <m:t>𝑏</m:t>
                        </m:r>
                      </m:e>
                      <m:sub>
                        <m:r>
                          <a:rPr lang="en-GB" b="0" i="1" dirty="0" smtClean="0">
                            <a:solidFill>
                              <a:srgbClr val="B454FF"/>
                            </a:solidFill>
                            <a:latin typeface="Cambria Math" panose="02040503050406030204" pitchFamily="18" charset="0"/>
                          </a:rPr>
                          <m:t>1</m:t>
                        </m:r>
                      </m:sub>
                    </m:sSub>
                    <m:r>
                      <a:rPr lang="en-GB" b="0" i="1" dirty="0" smtClean="0">
                        <a:solidFill>
                          <a:srgbClr val="B454FF"/>
                        </a:solidFill>
                        <a:latin typeface="Cambria Math" panose="02040503050406030204" pitchFamily="18" charset="0"/>
                      </a:rPr>
                      <m:t>+ </m:t>
                    </m:r>
                    <m:sSub>
                      <m:sSubPr>
                        <m:ctrlPr>
                          <a:rPr lang="en-GB" b="0" i="1" dirty="0" smtClean="0">
                            <a:solidFill>
                              <a:srgbClr val="B454FF"/>
                            </a:solidFill>
                            <a:latin typeface="Cambria Math" panose="02040503050406030204" pitchFamily="18" charset="0"/>
                          </a:rPr>
                        </m:ctrlPr>
                      </m:sSubPr>
                      <m:e>
                        <m:r>
                          <a:rPr lang="en-GB" b="0" i="1" dirty="0" smtClean="0">
                            <a:solidFill>
                              <a:srgbClr val="B454FF"/>
                            </a:solidFill>
                            <a:latin typeface="Cambria Math" panose="02040503050406030204" pitchFamily="18" charset="0"/>
                          </a:rPr>
                          <m:t>𝑊</m:t>
                        </m:r>
                      </m:e>
                      <m:sub>
                        <m:r>
                          <a:rPr lang="en-GB" b="0" i="1" dirty="0" smtClean="0">
                            <a:solidFill>
                              <a:srgbClr val="B454FF"/>
                            </a:solidFill>
                            <a:latin typeface="Cambria Math" panose="02040503050406030204" pitchFamily="18" charset="0"/>
                          </a:rPr>
                          <m:t>1</m:t>
                        </m:r>
                      </m:sub>
                    </m:sSub>
                    <m:r>
                      <a:rPr lang="en-GB" b="0" i="1" dirty="0" smtClean="0">
                        <a:solidFill>
                          <a:schemeClr val="tx1"/>
                        </a:solidFill>
                        <a:latin typeface="Cambria Math" panose="02040503050406030204" pitchFamily="18" charset="0"/>
                      </a:rPr>
                      <m:t>𝑥</m:t>
                    </m:r>
                  </m:oMath>
                </a14:m>
                <a:r>
                  <a:rPr lang="en-US" dirty="0"/>
                  <a:t>))</a:t>
                </a:r>
              </a:p>
            </p:txBody>
          </p:sp>
        </mc:Choice>
        <mc:Fallback xmlns="">
          <p:sp>
            <p:nvSpPr>
              <p:cNvPr id="19" name="TextBox 18">
                <a:extLst>
                  <a:ext uri="{FF2B5EF4-FFF2-40B4-BE49-F238E27FC236}">
                    <a16:creationId xmlns:a16="http://schemas.microsoft.com/office/drawing/2014/main" id="{D985BED1-B4B4-2E43-8A09-1F7351185FA4}"/>
                  </a:ext>
                </a:extLst>
              </p:cNvPr>
              <p:cNvSpPr txBox="1">
                <a:spLocks noRot="1" noChangeAspect="1" noMove="1" noResize="1" noEditPoints="1" noAdjustHandles="1" noChangeArrowheads="1" noChangeShapeType="1" noTextEdit="1"/>
              </p:cNvSpPr>
              <p:nvPr/>
            </p:nvSpPr>
            <p:spPr>
              <a:xfrm>
                <a:off x="4876868" y="3131852"/>
                <a:ext cx="2818272" cy="276999"/>
              </a:xfrm>
              <a:prstGeom prst="rect">
                <a:avLst/>
              </a:prstGeom>
              <a:blipFill>
                <a:blip r:embed="rId2"/>
                <a:stretch>
                  <a:fillRect l="-4054" t="-27273" r="-9009"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9B469E-61CE-0B41-9845-CDF2C50DFB13}"/>
                  </a:ext>
                </a:extLst>
              </p:cNvPr>
              <p:cNvSpPr txBox="1"/>
              <p:nvPr/>
            </p:nvSpPr>
            <p:spPr>
              <a:xfrm>
                <a:off x="589440" y="5352310"/>
                <a:ext cx="2465798" cy="576248"/>
              </a:xfrm>
              <a:prstGeom prst="rect">
                <a:avLst/>
              </a:prstGeom>
              <a:noFill/>
            </p:spPr>
            <p:txBody>
              <a:bodyPr wrap="square" rtlCol="0">
                <a:spAutoFit/>
              </a:bodyPr>
              <a:lstStyle/>
              <a:p>
                <a:r>
                  <a:rPr lang="en-US" dirty="0"/>
                  <a:t>Input: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1,1</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2,1</m:t>
                                  </m:r>
                                </m:sub>
                              </m:sSub>
                            </m:e>
                          </m:mr>
                        </m:m>
                      </m:e>
                    </m:d>
                  </m:oMath>
                </a14:m>
                <a:endParaRPr lang="en-US" dirty="0"/>
              </a:p>
            </p:txBody>
          </p:sp>
        </mc:Choice>
        <mc:Fallback xmlns="">
          <p:sp>
            <p:nvSpPr>
              <p:cNvPr id="20" name="TextBox 19">
                <a:extLst>
                  <a:ext uri="{FF2B5EF4-FFF2-40B4-BE49-F238E27FC236}">
                    <a16:creationId xmlns:a16="http://schemas.microsoft.com/office/drawing/2014/main" id="{3E9B469E-61CE-0B41-9845-CDF2C50DFB13}"/>
                  </a:ext>
                </a:extLst>
              </p:cNvPr>
              <p:cNvSpPr txBox="1">
                <a:spLocks noRot="1" noChangeAspect="1" noMove="1" noResize="1" noEditPoints="1" noAdjustHandles="1" noChangeArrowheads="1" noChangeShapeType="1" noTextEdit="1"/>
              </p:cNvSpPr>
              <p:nvPr/>
            </p:nvSpPr>
            <p:spPr>
              <a:xfrm>
                <a:off x="589440" y="5352310"/>
                <a:ext cx="2465798" cy="576248"/>
              </a:xfrm>
              <a:prstGeom prst="rect">
                <a:avLst/>
              </a:prstGeom>
              <a:blipFill>
                <a:blip r:embed="rId3"/>
                <a:stretch>
                  <a:fillRect l="-1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0F2EC93-EC6D-F548-AC34-352D2C74C55F}"/>
                  </a:ext>
                </a:extLst>
              </p:cNvPr>
              <p:cNvSpPr txBox="1"/>
              <p:nvPr/>
            </p:nvSpPr>
            <p:spPr>
              <a:xfrm>
                <a:off x="2763121" y="5279146"/>
                <a:ext cx="3277457" cy="677045"/>
              </a:xfrm>
              <a:prstGeom prst="rect">
                <a:avLst/>
              </a:prstGeom>
              <a:noFill/>
            </p:spPr>
            <p:txBody>
              <a:bodyPr wrap="square" rtlCol="0">
                <a:spAutoFit/>
              </a:bodyPr>
              <a:lstStyle/>
              <a:p>
                <a:r>
                  <a:rPr lang="en-US" dirty="0"/>
                  <a:t>Weight: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1</m:t>
                        </m:r>
                      </m:sub>
                    </m:sSub>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m>
                          <m:mPr>
                            <m:mcs>
                              <m:mc>
                                <m:mcPr>
                                  <m:count m:val="2"/>
                                  <m:mcJc m:val="center"/>
                                </m:mcPr>
                              </m:mc>
                            </m:mcs>
                            <m:ctrlPr>
                              <a:rPr lang="en-GB" i="1">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1[1,1]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mr>
                        </m:m>
                      </m:e>
                    </m:d>
                  </m:oMath>
                </a14:m>
                <a:endParaRPr lang="en-US" dirty="0"/>
              </a:p>
            </p:txBody>
          </p:sp>
        </mc:Choice>
        <mc:Fallback xmlns="">
          <p:sp>
            <p:nvSpPr>
              <p:cNvPr id="21" name="TextBox 20">
                <a:extLst>
                  <a:ext uri="{FF2B5EF4-FFF2-40B4-BE49-F238E27FC236}">
                    <a16:creationId xmlns:a16="http://schemas.microsoft.com/office/drawing/2014/main" id="{E0F2EC93-EC6D-F548-AC34-352D2C74C55F}"/>
                  </a:ext>
                </a:extLst>
              </p:cNvPr>
              <p:cNvSpPr txBox="1">
                <a:spLocks noRot="1" noChangeAspect="1" noMove="1" noResize="1" noEditPoints="1" noAdjustHandles="1" noChangeArrowheads="1" noChangeShapeType="1" noTextEdit="1"/>
              </p:cNvSpPr>
              <p:nvPr/>
            </p:nvSpPr>
            <p:spPr>
              <a:xfrm>
                <a:off x="2763121" y="5279146"/>
                <a:ext cx="3277457" cy="677045"/>
              </a:xfrm>
              <a:prstGeom prst="rect">
                <a:avLst/>
              </a:prstGeom>
              <a:blipFill>
                <a:blip r:embed="rId4"/>
                <a:stretch>
                  <a:fillRect l="-1544"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3E7436B-C37D-E14F-888D-257E13AC7372}"/>
                  </a:ext>
                </a:extLst>
              </p:cNvPr>
              <p:cNvSpPr txBox="1"/>
              <p:nvPr/>
            </p:nvSpPr>
            <p:spPr>
              <a:xfrm>
                <a:off x="6422692" y="5219838"/>
                <a:ext cx="3411021" cy="708720"/>
              </a:xfrm>
              <a:prstGeom prst="rect">
                <a:avLst/>
              </a:prstGeom>
              <a:noFill/>
            </p:spPr>
            <p:txBody>
              <a:bodyPr wrap="square" rtlCol="0">
                <a:spAutoFit/>
              </a:bodyPr>
              <a:lstStyle/>
              <a:p>
                <a:r>
                  <a:rPr lang="en-US" dirty="0"/>
                  <a:t>Bias: </a:t>
                </a:r>
                <a14:m>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m:t>
                        </m:r>
                      </m:sub>
                    </m:sSub>
                  </m:oMath>
                </a14:m>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1[1,1]</m:t>
                                  </m:r>
                                </m:sub>
                              </m:sSub>
                            </m:e>
                          </m:mr>
                          <m:mr>
                            <m:e>
                              <m:sSub>
                                <m:sSubPr>
                                  <m:ctrlPr>
                                    <a:rPr lang="en-GB" i="1">
                                      <a:latin typeface="Cambria Math" panose="02040503050406030204" pitchFamily="18" charset="0"/>
                                    </a:rPr>
                                  </m:ctrlPr>
                                </m:sSubPr>
                                <m:e>
                                  <m:r>
                                    <a:rPr lang="en-GB" i="1">
                                      <a:latin typeface="Cambria Math" panose="02040503050406030204" pitchFamily="18" charset="0"/>
                                    </a:rPr>
                                    <m:t>𝑏</m:t>
                                  </m:r>
                                </m:e>
                                <m:sub>
                                  <m:r>
                                    <a:rPr lang="en-GB" i="1">
                                      <a:latin typeface="Cambria Math" panose="02040503050406030204" pitchFamily="18" charset="0"/>
                                    </a:rPr>
                                    <m:t>1[2,1]</m:t>
                                  </m:r>
                                </m:sub>
                              </m:sSub>
                            </m:e>
                          </m:mr>
                        </m:m>
                      </m:e>
                    </m:d>
                  </m:oMath>
                </a14:m>
                <a:endParaRPr lang="en-US" dirty="0"/>
              </a:p>
            </p:txBody>
          </p:sp>
        </mc:Choice>
        <mc:Fallback xmlns="">
          <p:sp>
            <p:nvSpPr>
              <p:cNvPr id="22" name="TextBox 21">
                <a:extLst>
                  <a:ext uri="{FF2B5EF4-FFF2-40B4-BE49-F238E27FC236}">
                    <a16:creationId xmlns:a16="http://schemas.microsoft.com/office/drawing/2014/main" id="{D3E7436B-C37D-E14F-888D-257E13AC7372}"/>
                  </a:ext>
                </a:extLst>
              </p:cNvPr>
              <p:cNvSpPr txBox="1">
                <a:spLocks noRot="1" noChangeAspect="1" noMove="1" noResize="1" noEditPoints="1" noAdjustHandles="1" noChangeArrowheads="1" noChangeShapeType="1" noTextEdit="1"/>
              </p:cNvSpPr>
              <p:nvPr/>
            </p:nvSpPr>
            <p:spPr>
              <a:xfrm>
                <a:off x="6422692" y="5219838"/>
                <a:ext cx="3411021" cy="708720"/>
              </a:xfrm>
              <a:prstGeom prst="rect">
                <a:avLst/>
              </a:prstGeom>
              <a:blipFill>
                <a:blip r:embed="rId5"/>
                <a:stretch>
                  <a:fillRect l="-1487" b="-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81076F-A2E9-B947-B521-3134F7B9244D}"/>
                  </a:ext>
                </a:extLst>
              </p:cNvPr>
              <p:cNvSpPr txBox="1"/>
              <p:nvPr/>
            </p:nvSpPr>
            <p:spPr>
              <a:xfrm>
                <a:off x="627797" y="6138536"/>
                <a:ext cx="7792872" cy="7159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𝑁𝑁</m:t>
                              </m:r>
                            </m:sub>
                          </m:sSub>
                          <m:r>
                            <a:rPr lang="en-GB" b="0" i="1" smtClean="0">
                              <a:latin typeface="Cambria Math" panose="02040503050406030204" pitchFamily="18" charset="0"/>
                            </a:rPr>
                            <m:t>=</m:t>
                          </m:r>
                          <m:r>
                            <a:rPr lang="en-GB" b="0" i="1" smtClean="0">
                              <a:latin typeface="Cambria Math" panose="02040503050406030204" pitchFamily="18" charset="0"/>
                            </a:rPr>
                            <m:t>𝜎</m:t>
                          </m:r>
                        </m:e>
                        <m:sub>
                          <m:r>
                            <a:rPr lang="en-GB" b="0" i="1" smtClean="0">
                              <a:latin typeface="Cambria Math" panose="02040503050406030204" pitchFamily="18" charset="0"/>
                            </a:rPr>
                            <m:t>2</m:t>
                          </m:r>
                        </m:sub>
                      </m:sSub>
                      <m:d>
                        <m:dPr>
                          <m:ctrlPr>
                            <a:rPr lang="en-US"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2[1,1]</m:t>
                              </m:r>
                            </m:sub>
                          </m:sSub>
                          <m:r>
                            <a:rPr lang="en-GB" b="0" i="1" smtClean="0">
                              <a:latin typeface="Cambria Math" panose="02040503050406030204" pitchFamily="18" charset="0"/>
                            </a:rPr>
                            <m:t>+ </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2[1,1]</m:t>
                                        </m:r>
                                      </m:sub>
                                    </m:sSub>
                                  </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𝑊</m:t>
                                        </m:r>
                                      </m:e>
                                      <m:sub>
                                        <m:r>
                                          <a:rPr lang="en-GB" b="0" i="1" smtClean="0">
                                            <a:latin typeface="Cambria Math" panose="02040503050406030204" pitchFamily="18" charset="0"/>
                                          </a:rPr>
                                          <m:t>2</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1,2</m:t>
                                            </m:r>
                                          </m:e>
                                        </m:d>
                                      </m:sub>
                                    </m:sSub>
                                  </m:e>
                                </m:mr>
                              </m:m>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1[1,1]</m:t>
                                            </m:r>
                                          </m:sub>
                                        </m:sSub>
                                      </m:e>
                                    </m:mr>
                                    <m:m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1[2,1]</m:t>
                                            </m:r>
                                          </m:sub>
                                        </m:sSub>
                                      </m:e>
                                    </m:mr>
                                  </m:m>
                                </m:e>
                              </m:d>
                              <m:r>
                                <m:rPr>
                                  <m:nor/>
                                </m:rPr>
                                <a:rPr lang="en-US" dirty="0"/>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1[1,1]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m:t>
                                            </m:r>
                                            <m:r>
                                              <a:rPr lang="en-GB" b="0" i="1" smtClean="0">
                                                <a:latin typeface="Cambria Math" panose="02040503050406030204" pitchFamily="18" charset="0"/>
                                              </a:rPr>
                                              <m:t>1</m:t>
                                            </m:r>
                                            <m:r>
                                              <a:rPr lang="en-GB" i="1">
                                                <a:latin typeface="Cambria Math" panose="02040503050406030204" pitchFamily="18" charset="0"/>
                                              </a:rPr>
                                              <m:t>,</m:t>
                                            </m:r>
                                            <m:r>
                                              <a:rPr lang="en-GB" b="0" i="1" smtClean="0">
                                                <a:latin typeface="Cambria Math" panose="02040503050406030204" pitchFamily="18" charset="0"/>
                                              </a:rPr>
                                              <m:t>2</m:t>
                                            </m:r>
                                            <m:r>
                                              <a:rPr lang="en-GB" i="1">
                                                <a:latin typeface="Cambria Math" panose="02040503050406030204" pitchFamily="18" charset="0"/>
                                              </a:rPr>
                                              <m:t>]</m:t>
                                            </m:r>
                                          </m:sub>
                                        </m:sSub>
                                      </m:e>
                                    </m:mr>
                                    <m:mr>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1[2,1]</m:t>
                                            </m:r>
                                          </m:sub>
                                        </m:sSub>
                                      </m:e>
                                      <m:e>
                                        <m:sSub>
                                          <m:sSubPr>
                                            <m:ctrlPr>
                                              <a:rPr lang="en-US"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1[2,</m:t>
                                            </m:r>
                                            <m:r>
                                              <a:rPr lang="en-GB" b="0" i="1" smtClean="0">
                                                <a:latin typeface="Cambria Math" panose="02040503050406030204" pitchFamily="18" charset="0"/>
                                              </a:rPr>
                                              <m:t>2</m:t>
                                            </m:r>
                                            <m:r>
                                              <a:rPr lang="en-GB" i="1">
                                                <a:latin typeface="Cambria Math" panose="02040503050406030204" pitchFamily="18" charset="0"/>
                                              </a:rPr>
                                              <m:t>]</m:t>
                                            </m:r>
                                          </m:sub>
                                        </m:sSub>
                                      </m:e>
                                    </m:mr>
                                  </m:m>
                                </m:e>
                              </m:d>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1,1</m:t>
                                            </m:r>
                                          </m:sub>
                                        </m:sSub>
                                      </m:e>
                                    </m:mr>
                                    <m:mr>
                                      <m:e>
                                        <m:sSub>
                                          <m:sSubPr>
                                            <m:ctrlPr>
                                              <a:rPr lang="en-US"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2,1</m:t>
                                            </m:r>
                                          </m:sub>
                                        </m:sSub>
                                      </m:e>
                                    </m:mr>
                                  </m:m>
                                </m:e>
                              </m:d>
                            </m:e>
                          </m:d>
                        </m:e>
                      </m:d>
                    </m:oMath>
                  </m:oMathPara>
                </a14:m>
                <a:endParaRPr lang="en-US" dirty="0"/>
              </a:p>
            </p:txBody>
          </p:sp>
        </mc:Choice>
        <mc:Fallback xmlns="">
          <p:sp>
            <p:nvSpPr>
              <p:cNvPr id="23" name="TextBox 22">
                <a:extLst>
                  <a:ext uri="{FF2B5EF4-FFF2-40B4-BE49-F238E27FC236}">
                    <a16:creationId xmlns:a16="http://schemas.microsoft.com/office/drawing/2014/main" id="{BC81076F-A2E9-B947-B521-3134F7B9244D}"/>
                  </a:ext>
                </a:extLst>
              </p:cNvPr>
              <p:cNvSpPr txBox="1">
                <a:spLocks noRot="1" noChangeAspect="1" noMove="1" noResize="1" noEditPoints="1" noAdjustHandles="1" noChangeArrowheads="1" noChangeShapeType="1" noTextEdit="1"/>
              </p:cNvSpPr>
              <p:nvPr/>
            </p:nvSpPr>
            <p:spPr>
              <a:xfrm>
                <a:off x="627797" y="6138536"/>
                <a:ext cx="7792872" cy="71590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4C9F952-AA49-5C46-970F-B466A1DB1193}"/>
                  </a:ext>
                </a:extLst>
              </p:cNvPr>
              <p:cNvSpPr txBox="1"/>
              <p:nvPr/>
            </p:nvSpPr>
            <p:spPr>
              <a:xfrm>
                <a:off x="627797" y="4339013"/>
                <a:ext cx="6728346" cy="376385"/>
              </a:xfrm>
              <a:prstGeom prst="rect">
                <a:avLst/>
              </a:prstGeom>
              <a:noFill/>
            </p:spPr>
            <p:txBody>
              <a:bodyPr wrap="square" rtlCol="0">
                <a:spAutoFit/>
              </a:bodyPr>
              <a:lstStyle/>
              <a:p>
                <a:r>
                  <a:rPr lang="en-US" dirty="0"/>
                  <a:t>Activation (classification): </a:t>
                </a:r>
                <a14:m>
                  <m:oMath xmlns:m="http://schemas.openxmlformats.org/officeDocument/2006/math">
                    <m:r>
                      <m:rPr>
                        <m:sty m:val="p"/>
                      </m:rPr>
                      <a:rPr lang="en-GB" b="0" i="0" smtClean="0">
                        <a:latin typeface="Cambria Math" panose="02040503050406030204" pitchFamily="18" charset="0"/>
                      </a:rPr>
                      <m:t>σ</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tanh</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oMath>
                </a14:m>
                <a:r>
                  <a:rPr lang="en-US" dirty="0"/>
                  <a:t>, Sigmoid (</a:t>
                </a:r>
                <a14:m>
                  <m:oMath xmlns:m="http://schemas.openxmlformats.org/officeDocument/2006/math">
                    <m:f>
                      <m:fPr>
                        <m:type m:val="skw"/>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1+ </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𝑥</m:t>
                            </m:r>
                          </m:sup>
                        </m:sSup>
                      </m:den>
                    </m:f>
                  </m:oMath>
                </a14:m>
                <a:r>
                  <a:rPr lang="en-US" dirty="0"/>
                  <a:t>)</a:t>
                </a:r>
              </a:p>
            </p:txBody>
          </p:sp>
        </mc:Choice>
        <mc:Fallback xmlns="">
          <p:sp>
            <p:nvSpPr>
              <p:cNvPr id="24" name="TextBox 23">
                <a:extLst>
                  <a:ext uri="{FF2B5EF4-FFF2-40B4-BE49-F238E27FC236}">
                    <a16:creationId xmlns:a16="http://schemas.microsoft.com/office/drawing/2014/main" id="{C4C9F952-AA49-5C46-970F-B466A1DB1193}"/>
                  </a:ext>
                </a:extLst>
              </p:cNvPr>
              <p:cNvSpPr txBox="1">
                <a:spLocks noRot="1" noChangeAspect="1" noMove="1" noResize="1" noEditPoints="1" noAdjustHandles="1" noChangeArrowheads="1" noChangeShapeType="1" noTextEdit="1"/>
              </p:cNvSpPr>
              <p:nvPr/>
            </p:nvSpPr>
            <p:spPr>
              <a:xfrm>
                <a:off x="627797" y="4339013"/>
                <a:ext cx="6728346" cy="376385"/>
              </a:xfrm>
              <a:prstGeom prst="rect">
                <a:avLst/>
              </a:prstGeom>
              <a:blipFill>
                <a:blip r:embed="rId7"/>
                <a:stretch>
                  <a:fillRect l="-565" t="-110000" b="-166667"/>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A787FA3-B465-C44E-8F73-167C55B2C836}"/>
              </a:ext>
            </a:extLst>
          </p:cNvPr>
          <p:cNvSpPr txBox="1"/>
          <p:nvPr/>
        </p:nvSpPr>
        <p:spPr>
          <a:xfrm>
            <a:off x="627797" y="4725253"/>
            <a:ext cx="6728346" cy="376385"/>
          </a:xfrm>
          <a:prstGeom prst="rect">
            <a:avLst/>
          </a:prstGeom>
          <a:noFill/>
        </p:spPr>
        <p:txBody>
          <a:bodyPr wrap="square" rtlCol="0">
            <a:spAutoFit/>
          </a:bodyPr>
          <a:lstStyle/>
          <a:p>
            <a:r>
              <a:rPr lang="en-US" dirty="0"/>
              <a:t>Activation (regression):RELU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3D1271-9863-6449-9B7C-789CDA965EB5}"/>
              </a:ext>
            </a:extLst>
          </p:cNvPr>
          <p:cNvPicPr>
            <a:picLocks noGrp="1" noChangeAspect="1"/>
          </p:cNvPicPr>
          <p:nvPr>
            <p:ph idx="1"/>
          </p:nvPr>
        </p:nvPicPr>
        <p:blipFill>
          <a:blip r:embed="rId2"/>
          <a:stretch>
            <a:fillRect/>
          </a:stretch>
        </p:blipFill>
        <p:spPr>
          <a:xfrm>
            <a:off x="326958" y="1064581"/>
            <a:ext cx="8710852" cy="3475863"/>
          </a:xfrm>
        </p:spPr>
      </p:pic>
      <p:sp>
        <p:nvSpPr>
          <p:cNvPr id="6" name="TextBox 5">
            <a:extLst>
              <a:ext uri="{FF2B5EF4-FFF2-40B4-BE49-F238E27FC236}">
                <a16:creationId xmlns:a16="http://schemas.microsoft.com/office/drawing/2014/main" id="{3DFA2459-C1FE-BC4A-A693-640AA0401C34}"/>
              </a:ext>
            </a:extLst>
          </p:cNvPr>
          <p:cNvSpPr txBox="1"/>
          <p:nvPr/>
        </p:nvSpPr>
        <p:spPr>
          <a:xfrm>
            <a:off x="331241" y="4817510"/>
            <a:ext cx="5025626" cy="2128147"/>
          </a:xfrm>
          <a:prstGeom prst="rect">
            <a:avLst/>
          </a:prstGeom>
          <a:noFill/>
        </p:spPr>
        <p:txBody>
          <a:bodyPr wrap="square" rtlCol="0">
            <a:spAutoFit/>
          </a:bodyPr>
          <a:lstStyle/>
          <a:p>
            <a:pPr marL="314982" indent="-314982">
              <a:buFont typeface="Arial" panose="020B0604020202020204" pitchFamily="34" charset="0"/>
              <a:buChar char="•"/>
            </a:pPr>
            <a:r>
              <a:rPr lang="en-US" sz="2646" dirty="0">
                <a:solidFill>
                  <a:srgbClr val="00B050"/>
                </a:solidFill>
                <a:latin typeface="Times" pitchFamily="2" charset="0"/>
              </a:rPr>
              <a:t>Small number of compute cores</a:t>
            </a:r>
          </a:p>
          <a:p>
            <a:pPr marL="314982" indent="-314982">
              <a:buFont typeface="Arial" panose="020B0604020202020204" pitchFamily="34" charset="0"/>
              <a:buChar char="•"/>
            </a:pPr>
            <a:r>
              <a:rPr lang="en-US" sz="2646" dirty="0">
                <a:solidFill>
                  <a:srgbClr val="00B050"/>
                </a:solidFill>
                <a:latin typeface="Times" pitchFamily="2" charset="0"/>
              </a:rPr>
              <a:t>MIMD (Multiple Instruction Multiple Data)</a:t>
            </a:r>
          </a:p>
          <a:p>
            <a:pPr marL="314982" indent="-314982">
              <a:buFont typeface="Arial" panose="020B0604020202020204" pitchFamily="34" charset="0"/>
              <a:buChar char="•"/>
            </a:pPr>
            <a:r>
              <a:rPr lang="en-US" sz="2646" dirty="0" err="1">
                <a:solidFill>
                  <a:srgbClr val="00B050"/>
                </a:solidFill>
                <a:latin typeface="Times" pitchFamily="2" charset="0"/>
              </a:rPr>
              <a:t>Optimised</a:t>
            </a:r>
            <a:r>
              <a:rPr lang="en-US" sz="2646" dirty="0">
                <a:solidFill>
                  <a:srgbClr val="00B050"/>
                </a:solidFill>
                <a:latin typeface="Times" pitchFamily="2" charset="0"/>
              </a:rPr>
              <a:t> for serial operations</a:t>
            </a:r>
          </a:p>
          <a:p>
            <a:pPr marL="314982" indent="-314982">
              <a:buFont typeface="Arial" panose="020B0604020202020204" pitchFamily="34" charset="0"/>
              <a:buChar char="•"/>
            </a:pPr>
            <a:r>
              <a:rPr lang="en-US" sz="2646" dirty="0">
                <a:solidFill>
                  <a:srgbClr val="00B050"/>
                </a:solidFill>
                <a:latin typeface="Times" pitchFamily="2" charset="0"/>
              </a:rPr>
              <a:t>Low latency</a:t>
            </a:r>
          </a:p>
        </p:txBody>
      </p:sp>
      <p:sp>
        <p:nvSpPr>
          <p:cNvPr id="7" name="TextBox 6">
            <a:extLst>
              <a:ext uri="{FF2B5EF4-FFF2-40B4-BE49-F238E27FC236}">
                <a16:creationId xmlns:a16="http://schemas.microsoft.com/office/drawing/2014/main" id="{8AEAA7B3-6421-FB49-B38C-C59DF0156E33}"/>
              </a:ext>
            </a:extLst>
          </p:cNvPr>
          <p:cNvSpPr txBox="1"/>
          <p:nvPr/>
        </p:nvSpPr>
        <p:spPr>
          <a:xfrm>
            <a:off x="5356867" y="4827405"/>
            <a:ext cx="5138409" cy="2128147"/>
          </a:xfrm>
          <a:prstGeom prst="rect">
            <a:avLst/>
          </a:prstGeom>
          <a:noFill/>
        </p:spPr>
        <p:txBody>
          <a:bodyPr wrap="square" rtlCol="0">
            <a:spAutoFit/>
          </a:bodyPr>
          <a:lstStyle/>
          <a:p>
            <a:pPr marL="314982" indent="-314982">
              <a:buFont typeface="Arial" panose="020B0604020202020204" pitchFamily="34" charset="0"/>
              <a:buChar char="•"/>
            </a:pPr>
            <a:r>
              <a:rPr lang="en-US" sz="2646" dirty="0">
                <a:solidFill>
                  <a:srgbClr val="005BF5"/>
                </a:solidFill>
                <a:latin typeface="Times" pitchFamily="2" charset="0"/>
              </a:rPr>
              <a:t>Large number of compute cores</a:t>
            </a:r>
          </a:p>
          <a:p>
            <a:pPr marL="314982" indent="-314982">
              <a:buFont typeface="Arial" panose="020B0604020202020204" pitchFamily="34" charset="0"/>
              <a:buChar char="•"/>
            </a:pPr>
            <a:r>
              <a:rPr lang="en-US" sz="2646" dirty="0">
                <a:solidFill>
                  <a:srgbClr val="005BF5"/>
                </a:solidFill>
                <a:latin typeface="Times" pitchFamily="2" charset="0"/>
              </a:rPr>
              <a:t>SIMD (Single Instruction Multiple Data)</a:t>
            </a:r>
          </a:p>
          <a:p>
            <a:pPr marL="314982" indent="-314982">
              <a:buFont typeface="Arial" panose="020B0604020202020204" pitchFamily="34" charset="0"/>
              <a:buChar char="•"/>
            </a:pPr>
            <a:r>
              <a:rPr lang="en-US" sz="2646" dirty="0">
                <a:solidFill>
                  <a:srgbClr val="005BF5"/>
                </a:solidFill>
                <a:latin typeface="Times" pitchFamily="2" charset="0"/>
              </a:rPr>
              <a:t>Built for parallel operations</a:t>
            </a:r>
          </a:p>
          <a:p>
            <a:pPr marL="314982" indent="-314982">
              <a:buFont typeface="Arial" panose="020B0604020202020204" pitchFamily="34" charset="0"/>
              <a:buChar char="•"/>
            </a:pPr>
            <a:r>
              <a:rPr lang="en-US" sz="2646" dirty="0">
                <a:solidFill>
                  <a:srgbClr val="005BF5"/>
                </a:solidFill>
                <a:latin typeface="Times" pitchFamily="2" charset="0"/>
              </a:rPr>
              <a:t>High throughput</a:t>
            </a:r>
          </a:p>
        </p:txBody>
      </p:sp>
      <p:pic>
        <p:nvPicPr>
          <p:cNvPr id="8" name="Picture 7">
            <a:extLst>
              <a:ext uri="{FF2B5EF4-FFF2-40B4-BE49-F238E27FC236}">
                <a16:creationId xmlns:a16="http://schemas.microsoft.com/office/drawing/2014/main" id="{92B16880-EF03-254A-84B8-16DF1C204FE1}"/>
              </a:ext>
            </a:extLst>
          </p:cNvPr>
          <p:cNvPicPr>
            <a:picLocks noChangeAspect="1"/>
          </p:cNvPicPr>
          <p:nvPr/>
        </p:nvPicPr>
        <p:blipFill>
          <a:blip r:embed="rId3"/>
          <a:stretch>
            <a:fillRect/>
          </a:stretch>
        </p:blipFill>
        <p:spPr>
          <a:xfrm>
            <a:off x="9037809" y="1214424"/>
            <a:ext cx="3668852" cy="3176178"/>
          </a:xfrm>
          <a:prstGeom prst="rect">
            <a:avLst/>
          </a:prstGeom>
        </p:spPr>
      </p:pic>
      <p:sp>
        <p:nvSpPr>
          <p:cNvPr id="3" name="TextBox 2">
            <a:extLst>
              <a:ext uri="{FF2B5EF4-FFF2-40B4-BE49-F238E27FC236}">
                <a16:creationId xmlns:a16="http://schemas.microsoft.com/office/drawing/2014/main" id="{A99C1FA1-95EE-474F-877D-982CE4C56C29}"/>
              </a:ext>
            </a:extLst>
          </p:cNvPr>
          <p:cNvSpPr txBox="1"/>
          <p:nvPr/>
        </p:nvSpPr>
        <p:spPr>
          <a:xfrm>
            <a:off x="2844055" y="6974679"/>
            <a:ext cx="7957295" cy="397673"/>
          </a:xfrm>
          <a:prstGeom prst="rect">
            <a:avLst/>
          </a:prstGeom>
          <a:noFill/>
          <a:ln>
            <a:solidFill>
              <a:schemeClr val="bg1"/>
            </a:solidFill>
          </a:ln>
        </p:spPr>
        <p:txBody>
          <a:bodyPr wrap="square" rtlCol="0">
            <a:spAutoFit/>
          </a:bodyPr>
          <a:lstStyle/>
          <a:p>
            <a:r>
              <a:rPr lang="en-US" sz="1984" dirty="0">
                <a:solidFill>
                  <a:srgbClr val="FF0000"/>
                </a:solidFill>
              </a:rPr>
              <a:t>Let’s look at an MLP to demonstrate the high throughput of a GPU!</a:t>
            </a:r>
          </a:p>
        </p:txBody>
      </p:sp>
      <p:sp>
        <p:nvSpPr>
          <p:cNvPr id="4" name="TextBox 3">
            <a:extLst>
              <a:ext uri="{FF2B5EF4-FFF2-40B4-BE49-F238E27FC236}">
                <a16:creationId xmlns:a16="http://schemas.microsoft.com/office/drawing/2014/main" id="{5EDE2C14-6D24-9947-8D01-44CF93A90343}"/>
              </a:ext>
            </a:extLst>
          </p:cNvPr>
          <p:cNvSpPr txBox="1"/>
          <p:nvPr/>
        </p:nvSpPr>
        <p:spPr>
          <a:xfrm>
            <a:off x="2104150" y="875158"/>
            <a:ext cx="2627870" cy="329770"/>
          </a:xfrm>
          <a:prstGeom prst="rect">
            <a:avLst/>
          </a:prstGeom>
          <a:noFill/>
        </p:spPr>
        <p:txBody>
          <a:bodyPr wrap="square" rtlCol="0">
            <a:spAutoFit/>
          </a:bodyPr>
          <a:lstStyle/>
          <a:p>
            <a:r>
              <a:rPr lang="en-US" sz="1543" dirty="0"/>
              <a:t>Arithmetic Logic Unit (ALU)</a:t>
            </a:r>
          </a:p>
        </p:txBody>
      </p:sp>
      <p:sp>
        <p:nvSpPr>
          <p:cNvPr id="11" name="TextShape 1">
            <a:extLst>
              <a:ext uri="{FF2B5EF4-FFF2-40B4-BE49-F238E27FC236}">
                <a16:creationId xmlns:a16="http://schemas.microsoft.com/office/drawing/2014/main" id="{DC9DCF1C-A4B4-2145-8B7B-376F8931EAE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GPU v CPU</a:t>
            </a:r>
            <a:endParaRPr lang="en-US" sz="4400" spc="-1" dirty="0">
              <a:solidFill>
                <a:srgbClr val="000000"/>
              </a:solidFill>
              <a:latin typeface="Times New Roman"/>
            </a:endParaRPr>
          </a:p>
        </p:txBody>
      </p:sp>
    </p:spTree>
    <p:extLst>
      <p:ext uri="{BB962C8B-B14F-4D97-AF65-F5344CB8AC3E}">
        <p14:creationId xmlns:p14="http://schemas.microsoft.com/office/powerpoint/2010/main" val="19020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028ED-4A60-024D-9E7C-29F8E373B8BC}"/>
              </a:ext>
            </a:extLst>
          </p:cNvPr>
          <p:cNvPicPr>
            <a:picLocks noChangeAspect="1"/>
          </p:cNvPicPr>
          <p:nvPr/>
        </p:nvPicPr>
        <p:blipFill>
          <a:blip r:embed="rId2"/>
          <a:stretch>
            <a:fillRect/>
          </a:stretch>
        </p:blipFill>
        <p:spPr>
          <a:xfrm>
            <a:off x="1461146" y="747473"/>
            <a:ext cx="10639739" cy="4677372"/>
          </a:xfrm>
          <a:prstGeom prst="rect">
            <a:avLst/>
          </a:prstGeom>
        </p:spPr>
      </p:pic>
      <p:sp>
        <p:nvSpPr>
          <p:cNvPr id="6" name="TextBox 5">
            <a:extLst>
              <a:ext uri="{FF2B5EF4-FFF2-40B4-BE49-F238E27FC236}">
                <a16:creationId xmlns:a16="http://schemas.microsoft.com/office/drawing/2014/main" id="{77975C8F-2959-BC44-9B56-7797E34C9706}"/>
              </a:ext>
            </a:extLst>
          </p:cNvPr>
          <p:cNvSpPr txBox="1"/>
          <p:nvPr/>
        </p:nvSpPr>
        <p:spPr>
          <a:xfrm>
            <a:off x="1225929" y="5205438"/>
            <a:ext cx="11588040" cy="1924373"/>
          </a:xfrm>
          <a:prstGeom prst="rect">
            <a:avLst/>
          </a:prstGeom>
          <a:noFill/>
        </p:spPr>
        <p:txBody>
          <a:bodyPr wrap="square" rtlCol="0">
            <a:spAutoFit/>
          </a:bodyPr>
          <a:lstStyle/>
          <a:p>
            <a:pPr marL="314982" indent="-314982">
              <a:buFont typeface="Arial" panose="020B0604020202020204" pitchFamily="34" charset="0"/>
              <a:buChar char="•"/>
            </a:pPr>
            <a:r>
              <a:rPr lang="en-US" sz="1984" dirty="0">
                <a:solidFill>
                  <a:srgbClr val="1750F4"/>
                </a:solidFill>
                <a:latin typeface="Times" pitchFamily="2" charset="0"/>
              </a:rPr>
              <a:t>Consider this output layer of the neural net</a:t>
            </a:r>
          </a:p>
          <a:p>
            <a:pPr marL="314982" indent="-314982">
              <a:buFont typeface="Arial" panose="020B0604020202020204" pitchFamily="34" charset="0"/>
              <a:buChar char="•"/>
            </a:pPr>
            <a:r>
              <a:rPr lang="en-US" sz="1984" dirty="0">
                <a:solidFill>
                  <a:srgbClr val="1750F4"/>
                </a:solidFill>
                <a:latin typeface="Times" pitchFamily="2" charset="0"/>
              </a:rPr>
              <a:t>Output is a vector calculated from the matrix equation on the LHS</a:t>
            </a:r>
          </a:p>
          <a:p>
            <a:pPr marL="314982" indent="-314982">
              <a:buFont typeface="Arial" panose="020B0604020202020204" pitchFamily="34" charset="0"/>
              <a:buChar char="•"/>
            </a:pPr>
            <a:r>
              <a:rPr lang="en-US" sz="1984" dirty="0">
                <a:solidFill>
                  <a:srgbClr val="1750F4"/>
                </a:solidFill>
                <a:latin typeface="Times" pitchFamily="2" charset="0"/>
              </a:rPr>
              <a:t>Each element of the vector can be calculated on a computing core</a:t>
            </a:r>
          </a:p>
          <a:p>
            <a:pPr marL="314982" indent="-314982">
              <a:buFont typeface="Arial" panose="020B0604020202020204" pitchFamily="34" charset="0"/>
              <a:buChar char="•"/>
            </a:pPr>
            <a:r>
              <a:rPr lang="en-US" sz="1984" dirty="0">
                <a:solidFill>
                  <a:srgbClr val="1750F4"/>
                </a:solidFill>
                <a:latin typeface="Times" pitchFamily="2" charset="0"/>
              </a:rPr>
              <a:t>In this simple case this can be done easily on a CPU</a:t>
            </a:r>
          </a:p>
          <a:p>
            <a:pPr marL="314982" indent="-314982">
              <a:buFont typeface="Arial" panose="020B0604020202020204" pitchFamily="34" charset="0"/>
              <a:buChar char="•"/>
            </a:pPr>
            <a:r>
              <a:rPr lang="en-US" sz="1984" dirty="0">
                <a:solidFill>
                  <a:srgbClr val="1750F4"/>
                </a:solidFill>
                <a:latin typeface="Times" pitchFamily="2" charset="0"/>
              </a:rPr>
              <a:t>However repeating this process sequentially over many data points is very slow on a CPU</a:t>
            </a:r>
          </a:p>
          <a:p>
            <a:pPr marL="314982" indent="-314982">
              <a:buFont typeface="Arial" panose="020B0604020202020204" pitchFamily="34" charset="0"/>
              <a:buChar char="•"/>
            </a:pPr>
            <a:r>
              <a:rPr lang="en-US" sz="1984" dirty="0">
                <a:solidFill>
                  <a:srgbClr val="1750F4"/>
                </a:solidFill>
                <a:latin typeface="Times" pitchFamily="2" charset="0"/>
              </a:rPr>
              <a:t>Because we want to run the same instruction, it is much faster to run in parallel on the many GPU cores</a:t>
            </a:r>
          </a:p>
        </p:txBody>
      </p:sp>
      <p:sp>
        <p:nvSpPr>
          <p:cNvPr id="8" name="TextShape 1">
            <a:extLst>
              <a:ext uri="{FF2B5EF4-FFF2-40B4-BE49-F238E27FC236}">
                <a16:creationId xmlns:a16="http://schemas.microsoft.com/office/drawing/2014/main" id="{DEE0B6A5-4AC1-8F4D-8B71-29573FB90E5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GPU v CPU</a:t>
            </a:r>
            <a:endParaRPr lang="en-US" sz="4400" spc="-1" dirty="0">
              <a:solidFill>
                <a:srgbClr val="000000"/>
              </a:solidFill>
              <a:latin typeface="Times New Roman"/>
            </a:endParaRPr>
          </a:p>
        </p:txBody>
      </p:sp>
    </p:spTree>
    <p:extLst>
      <p:ext uri="{BB962C8B-B14F-4D97-AF65-F5344CB8AC3E}">
        <p14:creationId xmlns:p14="http://schemas.microsoft.com/office/powerpoint/2010/main" val="26709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Some Training Problems </a:t>
            </a:r>
            <a:endParaRPr lang="en-US" sz="4400" spc="-1">
              <a:solidFill>
                <a:srgbClr val="000000"/>
              </a:solidFill>
              <a:latin typeface="Times New Roman"/>
            </a:endParaRPr>
          </a:p>
        </p:txBody>
      </p:sp>
      <p:sp>
        <p:nvSpPr>
          <p:cNvPr id="186" name="TextShape 2"/>
          <p:cNvSpPr txBox="1"/>
          <p:nvPr/>
        </p:nvSpPr>
        <p:spPr>
          <a:xfrm>
            <a:off x="796242" y="934287"/>
            <a:ext cx="12005358" cy="586057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Vanishing/Exploding Gradients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When training calculated gradients can get smaller and smaller so the movement across the loss function and the training doesn’t converge. This is the vanishing gradients problem</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In some cases the opposite can happen and the gradient can get so large and the algorithm diverges. This is the exploding gradients problem</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Vanishing/Exploding Gradient aids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 weight </a:t>
            </a:r>
            <a:r>
              <a:rPr lang="en-US" sz="2000" spc="-1" dirty="0" err="1">
                <a:solidFill>
                  <a:srgbClr val="0000FF"/>
                </a:solidFill>
                <a:latin typeface="Times New Roman"/>
                <a:ea typeface="msmincho"/>
              </a:rPr>
              <a:t>initialisation</a:t>
            </a:r>
            <a:r>
              <a:rPr lang="en-US" sz="2000" spc="-1" dirty="0">
                <a:solidFill>
                  <a:srgbClr val="0000FF"/>
                </a:solidFill>
                <a:latin typeface="Times New Roman"/>
                <a:ea typeface="msmincho"/>
              </a:rPr>
              <a:t> (normal, mean 0, sigma of 1) was seen to be a problem. Variance of weights keeps increasing from layer to layer until the activation saturates at the top layers. Different </a:t>
            </a:r>
            <a:r>
              <a:rPr lang="en-US" sz="2000" spc="-1" dirty="0" err="1">
                <a:solidFill>
                  <a:srgbClr val="0000FF"/>
                </a:solidFill>
                <a:latin typeface="Times New Roman"/>
                <a:ea typeface="msmincho"/>
              </a:rPr>
              <a:t>initialisations</a:t>
            </a:r>
            <a:r>
              <a:rPr lang="en-US" sz="2000" spc="-1" dirty="0">
                <a:solidFill>
                  <a:srgbClr val="0000FF"/>
                </a:solidFill>
                <a:latin typeface="Times New Roman"/>
                <a:ea typeface="msmincho"/>
              </a:rPr>
              <a:t> are used with specific activation functions to help with the problem</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Batch </a:t>
            </a:r>
            <a:r>
              <a:rPr lang="en-US" sz="2000" spc="-1" dirty="0" err="1">
                <a:solidFill>
                  <a:srgbClr val="0000FF"/>
                </a:solidFill>
                <a:latin typeface="Times New Roman"/>
                <a:ea typeface="msmincho"/>
              </a:rPr>
              <a:t>Normalisation</a:t>
            </a:r>
            <a:r>
              <a:rPr lang="en-US" sz="2000" spc="-1" dirty="0">
                <a:solidFill>
                  <a:srgbClr val="0000FF"/>
                </a:solidFill>
                <a:latin typeface="Times New Roman"/>
                <a:ea typeface="msmincho"/>
              </a:rPr>
              <a:t>, before or after the activation function, inputs are zero </a:t>
            </a:r>
            <a:r>
              <a:rPr lang="en-US" sz="2000" spc="-1" dirty="0" err="1">
                <a:solidFill>
                  <a:srgbClr val="0000FF"/>
                </a:solidFill>
                <a:latin typeface="Times New Roman"/>
                <a:ea typeface="msmincho"/>
              </a:rPr>
              <a:t>centred</a:t>
            </a:r>
            <a:r>
              <a:rPr lang="en-US" sz="2000" spc="-1" dirty="0">
                <a:solidFill>
                  <a:srgbClr val="0000FF"/>
                </a:solidFill>
                <a:latin typeface="Times New Roman"/>
                <a:ea typeface="msmincho"/>
              </a:rPr>
              <a:t> and </a:t>
            </a:r>
            <a:r>
              <a:rPr lang="en-US" sz="2000" spc="-1" dirty="0" err="1">
                <a:solidFill>
                  <a:srgbClr val="0000FF"/>
                </a:solidFill>
                <a:latin typeface="Times New Roman"/>
                <a:ea typeface="msmincho"/>
              </a:rPr>
              <a:t>normalised</a:t>
            </a:r>
            <a:r>
              <a:rPr lang="en-US" sz="2000" spc="-1" dirty="0">
                <a:solidFill>
                  <a:srgbClr val="0000FF"/>
                </a:solidFill>
                <a:latin typeface="Times New Roman"/>
                <a:ea typeface="msmincho"/>
              </a:rPr>
              <a:t>, then scaled and shifted</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Choice of activation function. Activation functions that saturate with 0 derivatives can cause problems. Use alternative activation functions with this in mind such as Leaky </a:t>
            </a:r>
            <a:r>
              <a:rPr lang="en-US" sz="2000" spc="-1" dirty="0" err="1">
                <a:solidFill>
                  <a:srgbClr val="0000FF"/>
                </a:solidFill>
                <a:latin typeface="Times New Roman"/>
                <a:ea typeface="msmincho"/>
              </a:rPr>
              <a:t>ReLU</a:t>
            </a:r>
            <a:r>
              <a:rPr lang="en-US" sz="2000" spc="-1" dirty="0">
                <a:solidFill>
                  <a:srgbClr val="0000FF"/>
                </a:solidFill>
                <a:latin typeface="Times New Roman"/>
                <a:ea typeface="msmincho"/>
              </a:rPr>
              <a:t> instead of </a:t>
            </a:r>
            <a:r>
              <a:rPr lang="en-US" sz="2000" spc="-1" dirty="0" err="1">
                <a:solidFill>
                  <a:srgbClr val="0000FF"/>
                </a:solidFill>
                <a:latin typeface="Times New Roman"/>
                <a:ea typeface="msmincho"/>
              </a:rPr>
              <a:t>ReLU</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188" name="TextShape 4"/>
          <p:cNvSpPr txBox="1"/>
          <p:nvPr/>
        </p:nvSpPr>
        <p:spPr>
          <a:xfrm>
            <a:off x="1851655" y="7024681"/>
            <a:ext cx="2651760" cy="276999"/>
          </a:xfrm>
          <a:prstGeom prst="rect">
            <a:avLst/>
          </a:prstGeom>
          <a:noFill/>
          <a:ln>
            <a:noFill/>
          </a:ln>
        </p:spPr>
        <p:txBody>
          <a:bodyPr lIns="0" tIns="0" rIns="0" bIns="0">
            <a:spAutoFit/>
          </a:bodyPr>
          <a:lstStyle/>
          <a:p>
            <a:fld id="{41CD10E3-DBF7-4209-A22C-200B89641FB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Simple DNN Classification example</a:t>
            </a:r>
            <a:endParaRPr lang="en-US" sz="4400" spc="-1">
              <a:solidFill>
                <a:srgbClr val="000000"/>
              </a:solidFill>
              <a:latin typeface="Times New Roman"/>
            </a:endParaRPr>
          </a:p>
        </p:txBody>
      </p:sp>
      <p:sp>
        <p:nvSpPr>
          <p:cNvPr id="190" name="TextShape 2"/>
          <p:cNvSpPr txBox="1"/>
          <p:nvPr/>
        </p:nvSpPr>
        <p:spPr>
          <a:xfrm>
            <a:off x="341194" y="721801"/>
            <a:ext cx="6660621" cy="216726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Generate a data sample with two categories (we will walk through this in the tutorial)</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Signal: Gaussian distributed with a mean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 value of 1 and sigma of 1. Label events 1</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Background: Gaussian distributed with a mean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 value of -1 and sigma of 1. Label events 0</a:t>
            </a:r>
            <a:endParaRPr lang="en-US" sz="2000" spc="-1" dirty="0">
              <a:solidFill>
                <a:srgbClr val="000000"/>
              </a:solidFill>
              <a:latin typeface="Times New Roman"/>
            </a:endParaRPr>
          </a:p>
        </p:txBody>
      </p:sp>
      <p:sp>
        <p:nvSpPr>
          <p:cNvPr id="192" name="TextShape 4"/>
          <p:cNvSpPr txBox="1"/>
          <p:nvPr/>
        </p:nvSpPr>
        <p:spPr>
          <a:xfrm>
            <a:off x="1851655" y="7024681"/>
            <a:ext cx="2651760" cy="276999"/>
          </a:xfrm>
          <a:prstGeom prst="rect">
            <a:avLst/>
          </a:prstGeom>
          <a:noFill/>
          <a:ln>
            <a:noFill/>
          </a:ln>
        </p:spPr>
        <p:txBody>
          <a:bodyPr lIns="0" tIns="0" rIns="0" bIns="0">
            <a:spAutoFit/>
          </a:bodyPr>
          <a:lstStyle/>
          <a:p>
            <a:fld id="{04E2DE98-5738-4211-934F-FDFC0CB8D774}" type="author">
              <a:rPr lang="en-US" spc="-1">
                <a:solidFill>
                  <a:srgbClr val="000000"/>
                </a:solidFill>
                <a:latin typeface="Times New Roman"/>
              </a:rPr>
              <a:t> </a:t>
            </a:fld>
            <a:endParaRPr lang="en-US" spc="-1">
              <a:solidFill>
                <a:srgbClr val="000000"/>
              </a:solidFill>
              <a:latin typeface="Times New Roman"/>
            </a:endParaRPr>
          </a:p>
        </p:txBody>
      </p:sp>
      <p:sp>
        <p:nvSpPr>
          <p:cNvPr id="193" name="TextShape 5"/>
          <p:cNvSpPr txBox="1"/>
          <p:nvPr/>
        </p:nvSpPr>
        <p:spPr>
          <a:xfrm>
            <a:off x="341194" y="3093121"/>
            <a:ext cx="10985661" cy="169277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Build a DNN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2 inputs (</a:t>
            </a:r>
            <a:r>
              <a:rPr lang="en-US" sz="2000" spc="-1" dirty="0" err="1">
                <a:solidFill>
                  <a:srgbClr val="0000FF"/>
                </a:solidFill>
                <a:latin typeface="Times New Roman"/>
                <a:ea typeface="msmincho"/>
              </a:rPr>
              <a:t>x,y</a:t>
            </a:r>
            <a:r>
              <a:rPr lang="en-US" sz="2000" spc="-1" dirty="0">
                <a:solidFill>
                  <a:srgbClr val="0000FF"/>
                </a:solidFill>
                <a:latin typeface="Times New Roman"/>
                <a:ea typeface="msmincho"/>
              </a:rPr>
              <a: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1 hidden layer of 100 nodes. </a:t>
            </a:r>
            <a:r>
              <a:rPr lang="en-US" sz="2000" spc="-1" dirty="0" err="1">
                <a:solidFill>
                  <a:srgbClr val="0000FF"/>
                </a:solidFill>
                <a:latin typeface="Times New Roman"/>
                <a:ea typeface="msmincho"/>
              </a:rPr>
              <a:t>ReLU</a:t>
            </a:r>
            <a:r>
              <a:rPr lang="en-US" sz="2000" spc="-1" dirty="0">
                <a:solidFill>
                  <a:srgbClr val="0000FF"/>
                </a:solidFill>
                <a:latin typeface="Times New Roman"/>
                <a:ea typeface="msmincho"/>
              </a:rPr>
              <a:t> activation for each node</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1 output (1,0), signal or background. Sigmoid activation at node</a:t>
            </a:r>
            <a:endParaRPr lang="en-US" sz="2000" spc="-1" dirty="0">
              <a:solidFill>
                <a:srgbClr val="000000"/>
              </a:solidFill>
              <a:latin typeface="Times New Roman"/>
            </a:endParaRPr>
          </a:p>
        </p:txBody>
      </p:sp>
      <p:sp>
        <p:nvSpPr>
          <p:cNvPr id="194" name="TextShape 6"/>
          <p:cNvSpPr txBox="1"/>
          <p:nvPr/>
        </p:nvSpPr>
        <p:spPr>
          <a:xfrm>
            <a:off x="341194" y="4735080"/>
            <a:ext cx="6906861"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Train DNN</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Run over data sample. Batch gradient decent 100 epochs</a:t>
            </a:r>
            <a:endParaRPr lang="en-US" sz="2000" spc="-1" dirty="0">
              <a:solidFill>
                <a:srgbClr val="000000"/>
              </a:solidFill>
              <a:latin typeface="Times New Roman"/>
            </a:endParaRPr>
          </a:p>
        </p:txBody>
      </p:sp>
      <p:sp>
        <p:nvSpPr>
          <p:cNvPr id="195" name="TextShape 7"/>
          <p:cNvSpPr txBox="1"/>
          <p:nvPr/>
        </p:nvSpPr>
        <p:spPr>
          <a:xfrm>
            <a:off x="341194" y="5680801"/>
            <a:ext cx="5972302" cy="14106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Test!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Use trained DNN on a new data sample of signal and background. Can identify correct label 92% of the time</a:t>
            </a:r>
            <a:endParaRPr lang="en-US" sz="2000" spc="-1" dirty="0">
              <a:solidFill>
                <a:srgbClr val="000000"/>
              </a:solidFill>
              <a:latin typeface="Times New Roman"/>
            </a:endParaRPr>
          </a:p>
        </p:txBody>
      </p:sp>
      <p:pic>
        <p:nvPicPr>
          <p:cNvPr id="196" name="Picture 195"/>
          <p:cNvPicPr/>
          <p:nvPr/>
        </p:nvPicPr>
        <p:blipFill>
          <a:blip r:embed="rId2"/>
          <a:stretch/>
        </p:blipFill>
        <p:spPr>
          <a:xfrm>
            <a:off x="7207015" y="841320"/>
            <a:ext cx="4609800" cy="2304720"/>
          </a:xfrm>
          <a:prstGeom prst="rect">
            <a:avLst/>
          </a:prstGeom>
          <a:ln>
            <a:noFill/>
          </a:ln>
        </p:spPr>
      </p:pic>
      <p:pic>
        <p:nvPicPr>
          <p:cNvPr id="197" name="Picture 196"/>
          <p:cNvPicPr/>
          <p:nvPr/>
        </p:nvPicPr>
        <p:blipFill>
          <a:blip r:embed="rId3"/>
          <a:stretch/>
        </p:blipFill>
        <p:spPr>
          <a:xfrm>
            <a:off x="7704176" y="4811400"/>
            <a:ext cx="2693880" cy="269388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Classification with the MNIST Dataset</a:t>
            </a:r>
            <a:endParaRPr lang="en-US" sz="4400" spc="-1">
              <a:solidFill>
                <a:srgbClr val="000000"/>
              </a:solidFill>
              <a:latin typeface="Times New Roman"/>
            </a:endParaRPr>
          </a:p>
        </p:txBody>
      </p:sp>
      <p:sp>
        <p:nvSpPr>
          <p:cNvPr id="200" name="TextShape 3"/>
          <p:cNvSpPr txBox="1"/>
          <p:nvPr/>
        </p:nvSpPr>
        <p:spPr>
          <a:xfrm>
            <a:off x="1851655" y="7024681"/>
            <a:ext cx="2651760" cy="276999"/>
          </a:xfrm>
          <a:prstGeom prst="rect">
            <a:avLst/>
          </a:prstGeom>
          <a:noFill/>
          <a:ln>
            <a:noFill/>
          </a:ln>
        </p:spPr>
        <p:txBody>
          <a:bodyPr lIns="0" tIns="0" rIns="0" bIns="0">
            <a:spAutoFit/>
          </a:bodyPr>
          <a:lstStyle/>
          <a:p>
            <a:fld id="{27A0BE66-20E7-4C51-98D2-DC68ACD106C7}" type="author">
              <a:rPr lang="en-US" spc="-1">
                <a:solidFill>
                  <a:srgbClr val="000000"/>
                </a:solidFill>
                <a:latin typeface="Times New Roman"/>
              </a:rPr>
              <a:t> </a:t>
            </a:fld>
            <a:endParaRPr lang="en-US" spc="-1">
              <a:solidFill>
                <a:srgbClr val="000000"/>
              </a:solidFill>
              <a:latin typeface="Times New Roman"/>
            </a:endParaRPr>
          </a:p>
        </p:txBody>
      </p:sp>
      <p:sp>
        <p:nvSpPr>
          <p:cNvPr id="201" name="TextShape 4"/>
          <p:cNvSpPr txBox="1"/>
          <p:nvPr/>
        </p:nvSpPr>
        <p:spPr>
          <a:xfrm>
            <a:off x="573206" y="835561"/>
            <a:ext cx="12364872" cy="553998"/>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The MNIST (Modified National Institute of Standard and Technology ) database is a large database of handwritten digits that is commonly used for training various image processing systems</a:t>
            </a:r>
            <a:endParaRPr lang="en-US" spc="-1" dirty="0">
              <a:solidFill>
                <a:srgbClr val="000000"/>
              </a:solidFill>
              <a:latin typeface="Times New Roman"/>
            </a:endParaRPr>
          </a:p>
        </p:txBody>
      </p:sp>
      <p:pic>
        <p:nvPicPr>
          <p:cNvPr id="202" name="Picture 201"/>
          <p:cNvPicPr/>
          <p:nvPr/>
        </p:nvPicPr>
        <p:blipFill>
          <a:blip r:embed="rId2"/>
          <a:stretch/>
        </p:blipFill>
        <p:spPr>
          <a:xfrm>
            <a:off x="4553455" y="1735560"/>
            <a:ext cx="3972600" cy="2225880"/>
          </a:xfrm>
          <a:prstGeom prst="rect">
            <a:avLst/>
          </a:prstGeom>
          <a:ln>
            <a:noFill/>
          </a:ln>
        </p:spPr>
      </p:pic>
      <p:sp>
        <p:nvSpPr>
          <p:cNvPr id="203" name="TextShape 5"/>
          <p:cNvSpPr txBox="1"/>
          <p:nvPr/>
        </p:nvSpPr>
        <p:spPr>
          <a:xfrm>
            <a:off x="573207" y="4060440"/>
            <a:ext cx="11914494" cy="335732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Even though these are images we can still train a DNN to be able to identify them (tutorial walkthrough)</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Each image is 28x28 pixels so we just assign an input for each pixel</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For example we can construct a DNN as follows</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Number of inputs = 28 x 28</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Two hidden layers; 1st hidden layer = 300 nodes, 2nd = 100 nodes</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Ten outputs (one for each number), sigmoid activation function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With a training sample of 44000 events running over a large test sample the DNN has an accuracy &gt; 90%</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Not bad! But we can do better!</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0"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Agenda</a:t>
            </a:r>
            <a:endParaRPr lang="en-US" sz="4400" spc="-1" dirty="0">
              <a:solidFill>
                <a:srgbClr val="000000"/>
              </a:solidFill>
              <a:latin typeface="Times New Roman"/>
            </a:endParaRPr>
          </a:p>
        </p:txBody>
      </p:sp>
      <p:sp>
        <p:nvSpPr>
          <p:cNvPr id="89" name="TextShape 4"/>
          <p:cNvSpPr txBox="1"/>
          <p:nvPr/>
        </p:nvSpPr>
        <p:spPr>
          <a:xfrm>
            <a:off x="1851655" y="7024681"/>
            <a:ext cx="2651760" cy="276999"/>
          </a:xfrm>
          <a:prstGeom prst="rect">
            <a:avLst/>
          </a:prstGeom>
          <a:noFill/>
          <a:ln>
            <a:noFill/>
          </a:ln>
        </p:spPr>
        <p:txBody>
          <a:bodyPr lIns="0" tIns="0" rIns="0" bIns="0">
            <a:spAutoFit/>
          </a:bodyPr>
          <a:lstStyle/>
          <a:p>
            <a:fld id="{EBB75C22-2013-43D2-ADFD-0D268D86E396}" type="author">
              <a:rPr lang="en-US" spc="-1">
                <a:solidFill>
                  <a:srgbClr val="000000"/>
                </a:solidFill>
                <a:latin typeface="Times New Roman"/>
              </a:rPr>
              <a:t> </a:t>
            </a:fld>
            <a:endParaRPr lang="en-US" spc="-1">
              <a:solidFill>
                <a:srgbClr val="000000"/>
              </a:solidFill>
              <a:latin typeface="Times New Roman"/>
            </a:endParaRPr>
          </a:p>
        </p:txBody>
      </p:sp>
      <p:sp>
        <p:nvSpPr>
          <p:cNvPr id="3" name="TextBox 2">
            <a:extLst>
              <a:ext uri="{FF2B5EF4-FFF2-40B4-BE49-F238E27FC236}">
                <a16:creationId xmlns:a16="http://schemas.microsoft.com/office/drawing/2014/main" id="{F82321E3-2179-2249-9122-5E74FE0AC1CF}"/>
              </a:ext>
            </a:extLst>
          </p:cNvPr>
          <p:cNvSpPr txBox="1"/>
          <p:nvPr/>
        </p:nvSpPr>
        <p:spPr>
          <a:xfrm>
            <a:off x="724863" y="911479"/>
            <a:ext cx="1970396" cy="923330"/>
          </a:xfrm>
          <a:prstGeom prst="rect">
            <a:avLst/>
          </a:prstGeom>
          <a:solidFill>
            <a:srgbClr val="FFFF00"/>
          </a:solidFill>
          <a:ln>
            <a:solidFill>
              <a:srgbClr val="FF0000"/>
            </a:solidFill>
          </a:ln>
        </p:spPr>
        <p:txBody>
          <a:bodyPr wrap="square" rtlCol="0">
            <a:spAutoFit/>
          </a:bodyPr>
          <a:lstStyle/>
          <a:p>
            <a:r>
              <a:rPr lang="en-US" dirty="0">
                <a:solidFill>
                  <a:srgbClr val="FF0000"/>
                </a:solidFill>
              </a:rPr>
              <a:t>Today, Monday 13</a:t>
            </a:r>
            <a:r>
              <a:rPr lang="en-US" baseline="30000" dirty="0">
                <a:solidFill>
                  <a:srgbClr val="FF0000"/>
                </a:solidFill>
              </a:rPr>
              <a:t>th</a:t>
            </a:r>
            <a:r>
              <a:rPr lang="en-US" dirty="0">
                <a:solidFill>
                  <a:srgbClr val="FF0000"/>
                </a:solidFill>
              </a:rPr>
              <a:t> June, this afternoon</a:t>
            </a:r>
          </a:p>
        </p:txBody>
      </p:sp>
      <p:sp>
        <p:nvSpPr>
          <p:cNvPr id="12" name="TextBox 11">
            <a:extLst>
              <a:ext uri="{FF2B5EF4-FFF2-40B4-BE49-F238E27FC236}">
                <a16:creationId xmlns:a16="http://schemas.microsoft.com/office/drawing/2014/main" id="{0129CE6A-EC3F-6441-9B5C-1039B32D1681}"/>
              </a:ext>
            </a:extLst>
          </p:cNvPr>
          <p:cNvSpPr txBox="1"/>
          <p:nvPr/>
        </p:nvSpPr>
        <p:spPr>
          <a:xfrm>
            <a:off x="145082" y="4233532"/>
            <a:ext cx="3616311"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432FF"/>
                </a:solidFill>
              </a:rPr>
              <a:t>Tutorial walkthrough</a:t>
            </a:r>
          </a:p>
          <a:p>
            <a:pPr marL="285750" indent="-285750">
              <a:buFont typeface="Arial" panose="020B0604020202020204" pitchFamily="34" charset="0"/>
              <a:buChar char="•"/>
            </a:pPr>
            <a:r>
              <a:rPr lang="en-US" dirty="0">
                <a:solidFill>
                  <a:srgbClr val="0432FF"/>
                </a:solidFill>
              </a:rPr>
              <a:t>1400 - 1540</a:t>
            </a:r>
          </a:p>
          <a:p>
            <a:pPr marL="285750" indent="-285750">
              <a:buFont typeface="Arial" panose="020B0604020202020204" pitchFamily="34" charset="0"/>
              <a:buChar char="•"/>
            </a:pPr>
            <a:r>
              <a:rPr lang="en-US" dirty="0">
                <a:solidFill>
                  <a:srgbClr val="0432FF"/>
                </a:solidFill>
              </a:rPr>
              <a:t>We will have breaks</a:t>
            </a:r>
          </a:p>
          <a:p>
            <a:pPr marL="285750" indent="-285750">
              <a:buFont typeface="Arial" panose="020B0604020202020204" pitchFamily="34" charset="0"/>
              <a:buChar char="•"/>
            </a:pPr>
            <a:r>
              <a:rPr lang="en-US" dirty="0">
                <a:solidFill>
                  <a:srgbClr val="0432FF"/>
                </a:solidFill>
              </a:rPr>
              <a:t>1600 - 1730</a:t>
            </a:r>
          </a:p>
          <a:p>
            <a:pPr marL="285750" indent="-285750">
              <a:buFont typeface="Arial" panose="020B0604020202020204" pitchFamily="34" charset="0"/>
              <a:buChar char="•"/>
            </a:pPr>
            <a:endParaRPr lang="en-US" dirty="0">
              <a:solidFill>
                <a:srgbClr val="0432FF"/>
              </a:solidFill>
            </a:endParaRPr>
          </a:p>
          <a:p>
            <a:endParaRPr lang="en-US" dirty="0">
              <a:solidFill>
                <a:srgbClr val="0432FF"/>
              </a:solidFill>
            </a:endParaRPr>
          </a:p>
        </p:txBody>
      </p:sp>
      <p:pic>
        <p:nvPicPr>
          <p:cNvPr id="4" name="Picture 3" descr="Graphical user interface, application&#10;&#10;Description automatically generated">
            <a:extLst>
              <a:ext uri="{FF2B5EF4-FFF2-40B4-BE49-F238E27FC236}">
                <a16:creationId xmlns:a16="http://schemas.microsoft.com/office/drawing/2014/main" id="{D0F691D5-CFEF-4245-BE82-E25972C5B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466" y="772267"/>
            <a:ext cx="6996477" cy="6633808"/>
          </a:xfrm>
          <a:prstGeom prst="rect">
            <a:avLst/>
          </a:prstGeom>
        </p:spPr>
      </p:pic>
      <p:cxnSp>
        <p:nvCxnSpPr>
          <p:cNvPr id="10" name="Straight Arrow Connector 9">
            <a:extLst>
              <a:ext uri="{FF2B5EF4-FFF2-40B4-BE49-F238E27FC236}">
                <a16:creationId xmlns:a16="http://schemas.microsoft.com/office/drawing/2014/main" id="{599BEFB4-24F4-1242-96A7-27F80AE62D4B}"/>
              </a:ext>
            </a:extLst>
          </p:cNvPr>
          <p:cNvCxnSpPr>
            <a:cxnSpLocks/>
          </p:cNvCxnSpPr>
          <p:nvPr/>
        </p:nvCxnSpPr>
        <p:spPr>
          <a:xfrm flipV="1">
            <a:off x="3541623" y="3611302"/>
            <a:ext cx="4306012" cy="677107"/>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43168E-A87D-0042-ACE8-EADFA7E15869}"/>
              </a:ext>
            </a:extLst>
          </p:cNvPr>
          <p:cNvCxnSpPr>
            <a:cxnSpLocks/>
          </p:cNvCxnSpPr>
          <p:nvPr/>
        </p:nvCxnSpPr>
        <p:spPr>
          <a:xfrm>
            <a:off x="3440141" y="5142984"/>
            <a:ext cx="4407494" cy="560919"/>
          </a:xfrm>
          <a:prstGeom prst="straightConnector1">
            <a:avLst/>
          </a:prstGeom>
          <a:ln w="57150">
            <a:solidFill>
              <a:srgbClr val="0432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4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1" y="0"/>
            <a:ext cx="13439774"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Deep v Wide Neural Nets</a:t>
            </a:r>
            <a:endParaRPr lang="en-US" sz="4400" spc="-1">
              <a:solidFill>
                <a:srgbClr val="000000"/>
              </a:solidFill>
              <a:latin typeface="Times New Roman"/>
            </a:endParaRPr>
          </a:p>
        </p:txBody>
      </p:sp>
      <p:sp>
        <p:nvSpPr>
          <p:cNvPr id="205" name="TextShape 2"/>
          <p:cNvSpPr txBox="1"/>
          <p:nvPr/>
        </p:nvSpPr>
        <p:spPr>
          <a:xfrm>
            <a:off x="518615" y="1275481"/>
            <a:ext cx="10454720" cy="46730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A Neural Net with just a single hidden layer can model complex functions as long as you have enough neurons in a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However for really complex functions deep networks have a higher parameter efficiency</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For the same number of parameters, deeper networks are more powerful</a:t>
            </a:r>
            <a:endParaRPr lang="en-US" sz="28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800" spc="-1" dirty="0">
                <a:solidFill>
                  <a:srgbClr val="0000FF"/>
                </a:solidFill>
                <a:latin typeface="Times New Roman"/>
                <a:ea typeface="msmincho"/>
              </a:rPr>
              <a:t>Prefer deeper rather than wider NNs!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207" name="TextShape 4"/>
          <p:cNvSpPr txBox="1"/>
          <p:nvPr/>
        </p:nvSpPr>
        <p:spPr>
          <a:xfrm>
            <a:off x="1851655" y="7024681"/>
            <a:ext cx="2651760" cy="276999"/>
          </a:xfrm>
          <a:prstGeom prst="rect">
            <a:avLst/>
          </a:prstGeom>
          <a:noFill/>
          <a:ln>
            <a:noFill/>
          </a:ln>
        </p:spPr>
        <p:txBody>
          <a:bodyPr lIns="0" tIns="0" rIns="0" bIns="0">
            <a:spAutoFit/>
          </a:bodyPr>
          <a:lstStyle/>
          <a:p>
            <a:fld id="{30332818-0F9F-45C5-AB58-022A197CA3D8}"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Nets (RNNs)</a:t>
            </a:r>
            <a:endParaRPr lang="en-US" sz="4400" spc="-1">
              <a:solidFill>
                <a:srgbClr val="000000"/>
              </a:solidFill>
              <a:latin typeface="Times New Roman"/>
            </a:endParaRPr>
          </a:p>
        </p:txBody>
      </p:sp>
      <p:sp>
        <p:nvSpPr>
          <p:cNvPr id="209" name="TextShape 2"/>
          <p:cNvSpPr txBox="1"/>
          <p:nvPr/>
        </p:nvSpPr>
        <p:spPr>
          <a:xfrm>
            <a:off x="491318" y="945362"/>
            <a:ext cx="12064621" cy="128240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In a MLP the operations flow in a forward direction, from input to output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A Recurrent Neural Net (RNN) looks the same but also has connections that feed back from the output to the input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Lets look at a simple RNN composed of one neuron</a:t>
            </a:r>
            <a:endParaRPr lang="en-US" sz="2000" spc="-1" dirty="0">
              <a:solidFill>
                <a:srgbClr val="000000"/>
              </a:solidFill>
              <a:latin typeface="Times New Roman"/>
            </a:endParaRPr>
          </a:p>
        </p:txBody>
      </p:sp>
      <p:sp>
        <p:nvSpPr>
          <p:cNvPr id="211" name="TextShape 4"/>
          <p:cNvSpPr txBox="1"/>
          <p:nvPr/>
        </p:nvSpPr>
        <p:spPr>
          <a:xfrm>
            <a:off x="1851655" y="7024681"/>
            <a:ext cx="2651760" cy="276999"/>
          </a:xfrm>
          <a:prstGeom prst="rect">
            <a:avLst/>
          </a:prstGeom>
          <a:noFill/>
          <a:ln>
            <a:noFill/>
          </a:ln>
        </p:spPr>
        <p:txBody>
          <a:bodyPr lIns="0" tIns="0" rIns="0" bIns="0">
            <a:spAutoFit/>
          </a:bodyPr>
          <a:lstStyle/>
          <a:p>
            <a:fld id="{F3392468-B24B-47E7-91BE-8F6128DA0DC6}" type="author">
              <a:rPr lang="en-US" spc="-1">
                <a:solidFill>
                  <a:srgbClr val="000000"/>
                </a:solidFill>
                <a:latin typeface="Times New Roman"/>
              </a:rPr>
              <a:t> </a:t>
            </a:fld>
            <a:endParaRPr lang="en-US" spc="-1">
              <a:solidFill>
                <a:srgbClr val="000000"/>
              </a:solidFill>
              <a:latin typeface="Times New Roman"/>
            </a:endParaRPr>
          </a:p>
        </p:txBody>
      </p:sp>
      <p:pic>
        <p:nvPicPr>
          <p:cNvPr id="212" name="Picture 211"/>
          <p:cNvPicPr/>
          <p:nvPr/>
        </p:nvPicPr>
        <p:blipFill>
          <a:blip r:embed="rId2"/>
          <a:stretch/>
        </p:blipFill>
        <p:spPr>
          <a:xfrm>
            <a:off x="2745895" y="2446920"/>
            <a:ext cx="6268320" cy="2838240"/>
          </a:xfrm>
          <a:prstGeom prst="rect">
            <a:avLst/>
          </a:prstGeom>
          <a:ln>
            <a:noFill/>
          </a:ln>
        </p:spPr>
      </p:pic>
      <p:sp>
        <p:nvSpPr>
          <p:cNvPr id="213" name="TextShape 5"/>
          <p:cNvSpPr txBox="1"/>
          <p:nvPr/>
        </p:nvSpPr>
        <p:spPr>
          <a:xfrm>
            <a:off x="491318" y="5472000"/>
            <a:ext cx="12064621" cy="207749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At each time step (also called a frame) the neuron receives the inputs as well as the inputs from the previous step. Obviously there is no previous step initially</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The above image shows the RNN unfolded through time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rPr>
              <a:t>We have a network where each data output is related to the previous input</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rPr>
              <a:t>We have some information/memory of the past output</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Input Output Sequences</a:t>
            </a:r>
            <a:endParaRPr lang="en-US" sz="4400" spc="-1">
              <a:solidFill>
                <a:srgbClr val="000000"/>
              </a:solidFill>
              <a:latin typeface="Times New Roman"/>
            </a:endParaRPr>
          </a:p>
        </p:txBody>
      </p:sp>
      <p:sp>
        <p:nvSpPr>
          <p:cNvPr id="215" name="TextShape 2"/>
          <p:cNvSpPr txBox="1"/>
          <p:nvPr/>
        </p:nvSpPr>
        <p:spPr>
          <a:xfrm>
            <a:off x="504966" y="827641"/>
            <a:ext cx="12050973" cy="300082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 RNN can take a sequence of inputs and produce a sequence of outputs. This is known as a sequence-to-sequence network (top left). Useful for predicting time series such as stock prices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Can feed in a sequence and ignore all outputs except the last one. This is a sequence-to vector network (top right). For example a book review. Was it a good or bad review</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Conversely you can input a vector and output a sequence (bottom left). This can be an image that is input and the output is a caption</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Also you can have a sequence-to-vector network followed by a vector-to-sequence network (bottom left). An example of this is translating one language to another. This is an Encoder-Decoder</a:t>
            </a:r>
            <a:endParaRPr lang="en-US" sz="2000" spc="-1" dirty="0">
              <a:solidFill>
                <a:srgbClr val="000000"/>
              </a:solidFill>
              <a:latin typeface="Times New Roman"/>
            </a:endParaRPr>
          </a:p>
        </p:txBody>
      </p:sp>
      <p:sp>
        <p:nvSpPr>
          <p:cNvPr id="217" name="TextShape 4"/>
          <p:cNvSpPr txBox="1"/>
          <p:nvPr/>
        </p:nvSpPr>
        <p:spPr>
          <a:xfrm>
            <a:off x="1851655" y="7024681"/>
            <a:ext cx="2651760" cy="276999"/>
          </a:xfrm>
          <a:prstGeom prst="rect">
            <a:avLst/>
          </a:prstGeom>
          <a:noFill/>
          <a:ln>
            <a:noFill/>
          </a:ln>
        </p:spPr>
        <p:txBody>
          <a:bodyPr lIns="0" tIns="0" rIns="0" bIns="0">
            <a:spAutoFit/>
          </a:bodyPr>
          <a:lstStyle/>
          <a:p>
            <a:fld id="{110DF3D0-2D70-4DD1-B0D7-3EC02D23C32A}" type="author">
              <a:rPr lang="en-US" spc="-1">
                <a:solidFill>
                  <a:srgbClr val="000000"/>
                </a:solidFill>
                <a:latin typeface="Times New Roman"/>
              </a:rPr>
              <a:t> </a:t>
            </a:fld>
            <a:endParaRPr lang="en-US" spc="-1">
              <a:solidFill>
                <a:srgbClr val="000000"/>
              </a:solidFill>
              <a:latin typeface="Times New Roman"/>
            </a:endParaRPr>
          </a:p>
        </p:txBody>
      </p:sp>
      <p:pic>
        <p:nvPicPr>
          <p:cNvPr id="218" name="Picture 217"/>
          <p:cNvPicPr/>
          <p:nvPr/>
        </p:nvPicPr>
        <p:blipFill>
          <a:blip r:embed="rId2"/>
          <a:stretch/>
        </p:blipFill>
        <p:spPr>
          <a:xfrm>
            <a:off x="4423135" y="4507200"/>
            <a:ext cx="4388760" cy="294084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20" name="TextShape 2"/>
          <p:cNvSpPr txBox="1"/>
          <p:nvPr/>
        </p:nvSpPr>
        <p:spPr>
          <a:xfrm>
            <a:off x="641444" y="1082521"/>
            <a:ext cx="11805313" cy="10413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use an RNN to look at previous outputs to predict the next output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Generate a batch of time series data using the equation</a:t>
            </a:r>
            <a:endParaRPr lang="en-US" sz="2800" spc="-1" dirty="0">
              <a:solidFill>
                <a:srgbClr val="000000"/>
              </a:solidFill>
              <a:latin typeface="Times New Roman"/>
            </a:endParaRPr>
          </a:p>
        </p:txBody>
      </p:sp>
      <p:sp>
        <p:nvSpPr>
          <p:cNvPr id="222" name="TextShape 4"/>
          <p:cNvSpPr txBox="1"/>
          <p:nvPr/>
        </p:nvSpPr>
        <p:spPr>
          <a:xfrm>
            <a:off x="1851655" y="7024681"/>
            <a:ext cx="2651760" cy="276999"/>
          </a:xfrm>
          <a:prstGeom prst="rect">
            <a:avLst/>
          </a:prstGeom>
          <a:noFill/>
          <a:ln>
            <a:noFill/>
          </a:ln>
        </p:spPr>
        <p:txBody>
          <a:bodyPr lIns="0" tIns="0" rIns="0" bIns="0">
            <a:spAutoFit/>
          </a:bodyPr>
          <a:lstStyle/>
          <a:p>
            <a:fld id="{FA6A9F65-3655-4A20-A5A3-CE67D4CEB2AD}" type="author">
              <a:rPr lang="en-US" spc="-1">
                <a:solidFill>
                  <a:srgbClr val="000000"/>
                </a:solidFill>
                <a:latin typeface="Times New Roman"/>
              </a:rPr>
              <a:t> </a:t>
            </a:fld>
            <a:endParaRPr lang="en-US" spc="-1">
              <a:solidFill>
                <a:srgbClr val="000000"/>
              </a:solidFill>
              <a:latin typeface="Times New Roman"/>
            </a:endParaRPr>
          </a:p>
        </p:txBody>
      </p:sp>
      <p:sp>
        <p:nvSpPr>
          <p:cNvPr id="223" name="TextShape 5"/>
          <p:cNvSpPr txBox="1"/>
          <p:nvPr/>
        </p:nvSpPr>
        <p:spPr>
          <a:xfrm>
            <a:off x="641444" y="4732921"/>
            <a:ext cx="11600597" cy="204414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parameters, </a:t>
            </a:r>
            <a:r>
              <a:rPr lang="en-US" sz="2800" spc="-1" dirty="0" err="1">
                <a:solidFill>
                  <a:srgbClr val="0000FF"/>
                </a:solidFill>
                <a:latin typeface="Times New Roman"/>
                <a:ea typeface="msmincho"/>
              </a:rPr>
              <a:t>a,b,p,q</a:t>
            </a:r>
            <a:r>
              <a:rPr lang="en-US" sz="2800" spc="-1" dirty="0">
                <a:solidFill>
                  <a:srgbClr val="0000FF"/>
                </a:solidFill>
                <a:latin typeface="Times New Roman"/>
                <a:ea typeface="msmincho"/>
              </a:rPr>
              <a:t> and r are constants randomly set between 0 and 1 for each time series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Consequently each time series looks different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take a look at a few samples</a:t>
            </a:r>
            <a:endParaRPr lang="en-US" sz="2800" spc="-1" dirty="0">
              <a:solidFill>
                <a:srgbClr val="000000"/>
              </a:solidFill>
              <a:latin typeface="Times New Roman"/>
            </a:endParaRPr>
          </a:p>
        </p:txBody>
      </p:sp>
      <p:sp>
        <p:nvSpPr>
          <p:cNvPr id="224" name="TextShape 6"/>
          <p:cNvSpPr txBox="1"/>
          <p:nvPr/>
        </p:nvSpPr>
        <p:spPr>
          <a:xfrm>
            <a:off x="955342" y="2900161"/>
            <a:ext cx="11286699" cy="1107996"/>
          </a:xfrm>
          <a:prstGeom prst="rect">
            <a:avLst/>
          </a:prstGeom>
          <a:solidFill>
            <a:srgbClr val="FFFF00"/>
          </a:solidFill>
          <a:ln>
            <a:solidFill>
              <a:srgbClr val="FE007F"/>
            </a:solidFill>
          </a:ln>
        </p:spPr>
        <p:txBody>
          <a:bodyPr wrap="square" lIns="0" tIns="0" rIns="0" bIns="0">
            <a:spAutoFit/>
          </a:bodyPr>
          <a:lstStyle/>
          <a:p>
            <a:r>
              <a:rPr lang="en-US" sz="2400" spc="-1" dirty="0">
                <a:solidFill>
                  <a:srgbClr val="FF0000"/>
                </a:solidFill>
                <a:latin typeface="Menlo-Regular"/>
                <a:ea typeface="Menlo-Regular"/>
              </a:rPr>
              <a:t>x(t) = 0.5 * sin((t - a) * (p * 10 + 10))  #  wave 1</a:t>
            </a:r>
            <a:endParaRPr lang="en-US" sz="2400" spc="-1" dirty="0">
              <a:solidFill>
                <a:srgbClr val="000000"/>
              </a:solidFill>
              <a:latin typeface="Times New Roman"/>
            </a:endParaRPr>
          </a:p>
          <a:p>
            <a:r>
              <a:rPr lang="en-US" sz="2400" spc="-1" dirty="0">
                <a:solidFill>
                  <a:srgbClr val="FF0000"/>
                </a:solidFill>
                <a:latin typeface="Menlo-Regular"/>
                <a:ea typeface="Menlo-Regular"/>
              </a:rPr>
              <a:t>          + 0.2 * </a:t>
            </a:r>
            <a:r>
              <a:rPr lang="en-US" sz="2400" spc="-1" dirty="0" err="1">
                <a:solidFill>
                  <a:srgbClr val="FF0000"/>
                </a:solidFill>
                <a:latin typeface="Menlo-Regular"/>
                <a:ea typeface="Menlo-Regular"/>
              </a:rPr>
              <a:t>np.sin</a:t>
            </a:r>
            <a:r>
              <a:rPr lang="en-US" sz="2400" spc="-1" dirty="0">
                <a:solidFill>
                  <a:srgbClr val="FF0000"/>
                </a:solidFill>
                <a:latin typeface="Menlo-Regular"/>
                <a:ea typeface="Menlo-Regular"/>
              </a:rPr>
              <a:t>((t - b) * (q * 20 + 20)) #  wave 2</a:t>
            </a:r>
            <a:endParaRPr lang="en-US" sz="2400" spc="-1" dirty="0">
              <a:solidFill>
                <a:srgbClr val="000000"/>
              </a:solidFill>
              <a:latin typeface="Times New Roman"/>
            </a:endParaRPr>
          </a:p>
          <a:p>
            <a:r>
              <a:rPr lang="en-US" sz="2400" spc="-1" dirty="0">
                <a:solidFill>
                  <a:srgbClr val="FF0000"/>
                </a:solidFill>
                <a:latin typeface="Menlo-Regular"/>
                <a:ea typeface="Menlo-Regular"/>
              </a:rPr>
              <a:t>          + 0.1 * (r – 0.5)   # noise</a:t>
            </a:r>
            <a:endParaRPr lang="en-US" sz="24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27" name="TextShape 3"/>
          <p:cNvSpPr txBox="1"/>
          <p:nvPr/>
        </p:nvSpPr>
        <p:spPr>
          <a:xfrm>
            <a:off x="1851655" y="7024681"/>
            <a:ext cx="2651760" cy="276999"/>
          </a:xfrm>
          <a:prstGeom prst="rect">
            <a:avLst/>
          </a:prstGeom>
          <a:noFill/>
          <a:ln>
            <a:noFill/>
          </a:ln>
        </p:spPr>
        <p:txBody>
          <a:bodyPr lIns="0" tIns="0" rIns="0" bIns="0">
            <a:spAutoFit/>
          </a:bodyPr>
          <a:lstStyle/>
          <a:p>
            <a:fld id="{409AB2AD-0125-49E1-80B7-D0393B8EF6E2}" type="author">
              <a:rPr lang="en-US" spc="-1">
                <a:solidFill>
                  <a:srgbClr val="000000"/>
                </a:solidFill>
                <a:latin typeface="Times New Roman"/>
              </a:rPr>
              <a:t> </a:t>
            </a:fld>
            <a:endParaRPr lang="en-US" spc="-1">
              <a:solidFill>
                <a:srgbClr val="000000"/>
              </a:solidFill>
              <a:latin typeface="Times New Roman"/>
            </a:endParaRPr>
          </a:p>
        </p:txBody>
      </p:sp>
      <p:pic>
        <p:nvPicPr>
          <p:cNvPr id="228" name="Picture 227"/>
          <p:cNvPicPr/>
          <p:nvPr/>
        </p:nvPicPr>
        <p:blipFill>
          <a:blip r:embed="rId2"/>
          <a:stretch/>
        </p:blipFill>
        <p:spPr>
          <a:xfrm>
            <a:off x="5645307" y="963000"/>
            <a:ext cx="7306417" cy="6061681"/>
          </a:xfrm>
          <a:prstGeom prst="rect">
            <a:avLst/>
          </a:prstGeom>
          <a:ln>
            <a:noFill/>
          </a:ln>
        </p:spPr>
      </p:pic>
      <p:sp>
        <p:nvSpPr>
          <p:cNvPr id="229" name="TextShape 4"/>
          <p:cNvSpPr txBox="1"/>
          <p:nvPr/>
        </p:nvSpPr>
        <p:spPr>
          <a:xfrm>
            <a:off x="368490" y="1288801"/>
            <a:ext cx="5151565" cy="2954655"/>
          </a:xfrm>
          <a:prstGeom prst="rect">
            <a:avLst/>
          </a:prstGeom>
          <a:noFill/>
          <a:ln>
            <a:noFill/>
          </a:ln>
        </p:spPr>
        <p:txBody>
          <a:bodyPr wrap="square" lIns="0" tIns="0" rIns="0" bIns="0">
            <a:spAutoFit/>
          </a:bodyPr>
          <a:lstStyle/>
          <a:p>
            <a:r>
              <a:rPr lang="en-US" sz="2400" spc="-1" dirty="0">
                <a:solidFill>
                  <a:srgbClr val="FF0000"/>
                </a:solidFill>
                <a:latin typeface="Times New Roman"/>
              </a:rPr>
              <a:t>Each of the 25 time series is generated by the equation on the previous page</a:t>
            </a:r>
            <a:endParaRPr lang="en-US" sz="2400" spc="-1" dirty="0">
              <a:solidFill>
                <a:srgbClr val="000000"/>
              </a:solidFill>
              <a:latin typeface="Times New Roman"/>
            </a:endParaRPr>
          </a:p>
          <a:p>
            <a:endParaRPr lang="en-US" sz="2400" spc="-1" dirty="0">
              <a:solidFill>
                <a:srgbClr val="000000"/>
              </a:solidFill>
              <a:latin typeface="Times New Roman"/>
            </a:endParaRPr>
          </a:p>
          <a:p>
            <a:r>
              <a:rPr lang="en-US" sz="2400" spc="-1" dirty="0">
                <a:solidFill>
                  <a:srgbClr val="FF0000"/>
                </a:solidFill>
                <a:latin typeface="Times New Roman"/>
              </a:rPr>
              <a:t>We generate thousands of these series to train the RNN</a:t>
            </a:r>
            <a:endParaRPr lang="en-US" sz="2400" spc="-1" dirty="0">
              <a:solidFill>
                <a:srgbClr val="000000"/>
              </a:solidFill>
              <a:latin typeface="Times New Roman"/>
            </a:endParaRPr>
          </a:p>
          <a:p>
            <a:endParaRPr lang="en-US" sz="2400" spc="-1" dirty="0">
              <a:solidFill>
                <a:srgbClr val="000000"/>
              </a:solidFill>
              <a:latin typeface="Times New Roman"/>
            </a:endParaRPr>
          </a:p>
          <a:p>
            <a:r>
              <a:rPr lang="en-US" sz="2400" spc="-1" dirty="0">
                <a:solidFill>
                  <a:srgbClr val="FF0000"/>
                </a:solidFill>
                <a:latin typeface="Times New Roman"/>
              </a:rPr>
              <a:t>Can we model this series with an RNN?</a:t>
            </a:r>
          </a:p>
          <a:p>
            <a:r>
              <a:rPr lang="en-US" sz="2400" spc="-1" dirty="0">
                <a:solidFill>
                  <a:srgbClr val="FF0000"/>
                </a:solidFill>
                <a:latin typeface="Times New Roman"/>
              </a:rPr>
              <a:t>(tutorial walkthrough)</a:t>
            </a:r>
            <a:endParaRPr lang="en-US" sz="24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31" name="TextShape 2"/>
          <p:cNvSpPr txBox="1"/>
          <p:nvPr/>
        </p:nvSpPr>
        <p:spPr>
          <a:xfrm>
            <a:off x="627796" y="1275480"/>
            <a:ext cx="12146507" cy="466025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Data is a series of 50 points. Lets use an RNN to predict the next data point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We have training data with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point. Lets use the training data to train an RNN using the 50 data points against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This is a vector-to-vector network</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construct an RNN that looks like: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input (x(t))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2 layers, each with 20 nodes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output (x(t+1))</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Whilst the RNN has an output at each point we only train against the last output. That is what we are interested in!</a:t>
            </a:r>
            <a:endParaRPr lang="en-US" sz="2800" spc="-1" dirty="0">
              <a:solidFill>
                <a:srgbClr val="000000"/>
              </a:solidFill>
              <a:latin typeface="Times New Roman"/>
            </a:endParaRPr>
          </a:p>
        </p:txBody>
      </p:sp>
      <p:sp>
        <p:nvSpPr>
          <p:cNvPr id="233" name="TextShape 4"/>
          <p:cNvSpPr txBox="1"/>
          <p:nvPr/>
        </p:nvSpPr>
        <p:spPr>
          <a:xfrm>
            <a:off x="1851655" y="7024681"/>
            <a:ext cx="2651760" cy="276999"/>
          </a:xfrm>
          <a:prstGeom prst="rect">
            <a:avLst/>
          </a:prstGeom>
          <a:noFill/>
          <a:ln>
            <a:noFill/>
          </a:ln>
        </p:spPr>
        <p:txBody>
          <a:bodyPr lIns="0" tIns="0" rIns="0" bIns="0">
            <a:spAutoFit/>
          </a:bodyPr>
          <a:lstStyle/>
          <a:p>
            <a:fld id="{0662352B-2AF5-421D-9F32-C5008BB16B3D}"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35" name="TextShape 2"/>
          <p:cNvSpPr txBox="1"/>
          <p:nvPr/>
        </p:nvSpPr>
        <p:spPr>
          <a:xfrm>
            <a:off x="682388" y="1069202"/>
            <a:ext cx="12023678" cy="161326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take 3 previously unseen time series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data point</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Looks good</a:t>
            </a:r>
            <a:endParaRPr lang="en-US" sz="2800" spc="-1" dirty="0">
              <a:solidFill>
                <a:srgbClr val="000000"/>
              </a:solidFill>
              <a:latin typeface="Times New Roman"/>
            </a:endParaRPr>
          </a:p>
          <a:p>
            <a:pPr marL="108003">
              <a:spcAft>
                <a:spcPts val="1417"/>
              </a:spcAft>
              <a:buClr>
                <a:srgbClr val="000000"/>
              </a:buClr>
              <a:buSzPct val="45000"/>
            </a:pPr>
            <a:endParaRPr lang="en-US" sz="2800" spc="-1" dirty="0">
              <a:solidFill>
                <a:srgbClr val="000000"/>
              </a:solidFill>
              <a:latin typeface="Times New Roman"/>
            </a:endParaRPr>
          </a:p>
        </p:txBody>
      </p:sp>
      <p:sp>
        <p:nvSpPr>
          <p:cNvPr id="237" name="TextShape 4"/>
          <p:cNvSpPr txBox="1"/>
          <p:nvPr/>
        </p:nvSpPr>
        <p:spPr>
          <a:xfrm>
            <a:off x="1851655" y="7024681"/>
            <a:ext cx="2651760" cy="276999"/>
          </a:xfrm>
          <a:prstGeom prst="rect">
            <a:avLst/>
          </a:prstGeom>
          <a:noFill/>
          <a:ln>
            <a:noFill/>
          </a:ln>
        </p:spPr>
        <p:txBody>
          <a:bodyPr lIns="0" tIns="0" rIns="0" bIns="0">
            <a:spAutoFit/>
          </a:bodyPr>
          <a:lstStyle/>
          <a:p>
            <a:fld id="{3E429E60-C0D0-4067-B140-7BD385830F99}" type="author">
              <a:rPr lang="en-US" spc="-1">
                <a:solidFill>
                  <a:srgbClr val="000000"/>
                </a:solidFill>
                <a:latin typeface="Times New Roman"/>
              </a:rPr>
              <a:t> </a:t>
            </a:fld>
            <a:endParaRPr lang="en-US" spc="-1">
              <a:solidFill>
                <a:srgbClr val="000000"/>
              </a:solidFill>
              <a:latin typeface="Times New Roman"/>
            </a:endParaRPr>
          </a:p>
        </p:txBody>
      </p:sp>
      <p:pic>
        <p:nvPicPr>
          <p:cNvPr id="238" name="Picture 237"/>
          <p:cNvPicPr/>
          <p:nvPr/>
        </p:nvPicPr>
        <p:blipFill>
          <a:blip r:embed="rId2"/>
          <a:stretch/>
        </p:blipFill>
        <p:spPr>
          <a:xfrm>
            <a:off x="573206" y="3114720"/>
            <a:ext cx="11914495" cy="2895480"/>
          </a:xfrm>
          <a:prstGeom prst="rect">
            <a:avLst/>
          </a:prstGeom>
          <a:ln>
            <a:noFill/>
          </a:ln>
        </p:spPr>
      </p:pic>
      <p:sp>
        <p:nvSpPr>
          <p:cNvPr id="239" name="TextShape 5"/>
          <p:cNvSpPr txBox="1"/>
          <p:nvPr/>
        </p:nvSpPr>
        <p:spPr>
          <a:xfrm>
            <a:off x="682388" y="6031081"/>
            <a:ext cx="11805313" cy="1472198"/>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can’t rely on looks alone. We compare the loss along with other test for many test samples </a:t>
            </a:r>
            <a:endParaRPr lang="en-US" sz="2800" spc="-1" dirty="0">
              <a:solidFill>
                <a:srgbClr val="000000"/>
              </a:solidFill>
              <a:latin typeface="Times New Roman"/>
            </a:endParaRPr>
          </a:p>
          <a:p>
            <a:pPr marL="108003">
              <a:spcAft>
                <a:spcPts val="1417"/>
              </a:spcAft>
              <a:buClr>
                <a:srgbClr val="000000"/>
              </a:buClr>
              <a:buSzPct val="45000"/>
            </a:pPr>
            <a:r>
              <a:rPr lang="en-US" sz="2800" spc="-1" dirty="0">
                <a:solidFill>
                  <a:srgbClr val="0000FF"/>
                </a:solidFill>
                <a:latin typeface="Times New Roman"/>
                <a:ea typeface="msmincho"/>
              </a:rPr>
              <a:t> </a:t>
            </a:r>
            <a:endParaRPr lang="en-US" sz="28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41" name="TextShape 2"/>
          <p:cNvSpPr txBox="1"/>
          <p:nvPr/>
        </p:nvSpPr>
        <p:spPr>
          <a:xfrm>
            <a:off x="614149" y="1275480"/>
            <a:ext cx="11900848" cy="33675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Ok, what about predicting the next 10 points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construct an RNN that looks like:</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One input (x(t)) </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2 layers, each with 20 nodes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Ten outputs (x(t+1), x(t+2), ….., x(t+10))</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train against outputs 51 to 60 . That is what we are interested in!</a:t>
            </a:r>
            <a:endParaRPr lang="en-US" sz="2800" spc="-1" dirty="0">
              <a:solidFill>
                <a:srgbClr val="000000"/>
              </a:solidFill>
              <a:latin typeface="Times New Roman"/>
            </a:endParaRPr>
          </a:p>
        </p:txBody>
      </p:sp>
      <p:sp>
        <p:nvSpPr>
          <p:cNvPr id="243" name="TextShape 4"/>
          <p:cNvSpPr txBox="1"/>
          <p:nvPr/>
        </p:nvSpPr>
        <p:spPr>
          <a:xfrm>
            <a:off x="1851655" y="7024681"/>
            <a:ext cx="2651760" cy="276999"/>
          </a:xfrm>
          <a:prstGeom prst="rect">
            <a:avLst/>
          </a:prstGeom>
          <a:noFill/>
          <a:ln>
            <a:noFill/>
          </a:ln>
        </p:spPr>
        <p:txBody>
          <a:bodyPr lIns="0" tIns="0" rIns="0" bIns="0">
            <a:spAutoFit/>
          </a:bodyPr>
          <a:lstStyle/>
          <a:p>
            <a:fld id="{CF96B806-135B-4543-A8F9-0CCAAE5C97A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45" name="TextShape 2"/>
          <p:cNvSpPr txBox="1"/>
          <p:nvPr/>
        </p:nvSpPr>
        <p:spPr>
          <a:xfrm>
            <a:off x="600500" y="1069202"/>
            <a:ext cx="11750723" cy="204414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look at a time series from our test data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to 60</a:t>
            </a:r>
            <a:r>
              <a:rPr lang="en-US" sz="2800" spc="-1" baseline="101000" dirty="0">
                <a:solidFill>
                  <a:srgbClr val="0000FF"/>
                </a:solidFill>
                <a:latin typeface="Times New Roman"/>
                <a:ea typeface="msmincho"/>
              </a:rPr>
              <a:t>th</a:t>
            </a:r>
            <a:r>
              <a:rPr lang="en-US" sz="2800" spc="-1" dirty="0">
                <a:solidFill>
                  <a:srgbClr val="0000FF"/>
                </a:solidFill>
                <a:latin typeface="Times New Roman"/>
                <a:ea typeface="msmincho"/>
              </a:rPr>
              <a:t> data points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Looks good</a:t>
            </a:r>
            <a:endParaRPr lang="en-US" sz="2800" spc="-1" dirty="0">
              <a:solidFill>
                <a:srgbClr val="000000"/>
              </a:solidFill>
              <a:latin typeface="Times New Roman"/>
            </a:endParaRPr>
          </a:p>
          <a:p>
            <a:pPr marL="108003">
              <a:spcAft>
                <a:spcPts val="1417"/>
              </a:spcAft>
              <a:buClr>
                <a:srgbClr val="000000"/>
              </a:buClr>
              <a:buSzPct val="45000"/>
            </a:pPr>
            <a:endParaRPr lang="en-US" sz="2800" spc="-1" dirty="0">
              <a:solidFill>
                <a:srgbClr val="000000"/>
              </a:solidFill>
              <a:latin typeface="Times New Roman"/>
            </a:endParaRPr>
          </a:p>
        </p:txBody>
      </p:sp>
      <p:sp>
        <p:nvSpPr>
          <p:cNvPr id="247" name="TextShape 4"/>
          <p:cNvSpPr txBox="1"/>
          <p:nvPr/>
        </p:nvSpPr>
        <p:spPr>
          <a:xfrm>
            <a:off x="1851655" y="7024681"/>
            <a:ext cx="2651760" cy="276999"/>
          </a:xfrm>
          <a:prstGeom prst="rect">
            <a:avLst/>
          </a:prstGeom>
          <a:noFill/>
          <a:ln>
            <a:noFill/>
          </a:ln>
        </p:spPr>
        <p:txBody>
          <a:bodyPr lIns="0" tIns="0" rIns="0" bIns="0">
            <a:spAutoFit/>
          </a:bodyPr>
          <a:lstStyle/>
          <a:p>
            <a:fld id="{7C438478-D218-4298-8981-C0834D95342F}" type="author">
              <a:rPr lang="en-US" spc="-1">
                <a:solidFill>
                  <a:srgbClr val="000000"/>
                </a:solidFill>
                <a:latin typeface="Times New Roman"/>
              </a:rPr>
              <a:t> </a:t>
            </a:fld>
            <a:endParaRPr lang="en-US" spc="-1">
              <a:solidFill>
                <a:srgbClr val="000000"/>
              </a:solidFill>
              <a:latin typeface="Times New Roman"/>
            </a:endParaRPr>
          </a:p>
        </p:txBody>
      </p:sp>
      <p:pic>
        <p:nvPicPr>
          <p:cNvPr id="248" name="Picture 247"/>
          <p:cNvPicPr/>
          <p:nvPr/>
        </p:nvPicPr>
        <p:blipFill>
          <a:blip r:embed="rId2"/>
          <a:stretch/>
        </p:blipFill>
        <p:spPr>
          <a:xfrm>
            <a:off x="3869815" y="2741400"/>
            <a:ext cx="5851800" cy="43887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0" name="TextShape 2"/>
          <p:cNvSpPr txBox="1"/>
          <p:nvPr/>
        </p:nvSpPr>
        <p:spPr>
          <a:xfrm>
            <a:off x="723331" y="1275481"/>
            <a:ext cx="12119212" cy="41652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We can do better! Rather than training to predict the next 10 steps at the very last step we can train the model to predict the next 10 steps after every step. This is then a sequence-to-vector network</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There is more information and we should see a more accurate prediction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not worry about the implementation here. Just note we now look at all steps and train against the next 10 values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Lets look at the results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252" name="TextShape 4"/>
          <p:cNvSpPr txBox="1"/>
          <p:nvPr/>
        </p:nvSpPr>
        <p:spPr>
          <a:xfrm>
            <a:off x="1851655" y="7024681"/>
            <a:ext cx="2651760" cy="276999"/>
          </a:xfrm>
          <a:prstGeom prst="rect">
            <a:avLst/>
          </a:prstGeom>
          <a:noFill/>
          <a:ln>
            <a:noFill/>
          </a:ln>
        </p:spPr>
        <p:txBody>
          <a:bodyPr lIns="0" tIns="0" rIns="0" bIns="0">
            <a:spAutoFit/>
          </a:bodyPr>
          <a:lstStyle/>
          <a:p>
            <a:fld id="{004D644A-C53F-4431-9B55-2CA96EF30A1E}"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Content</a:t>
            </a:r>
            <a:endParaRPr lang="en-US" sz="4400" spc="-1" dirty="0">
              <a:solidFill>
                <a:srgbClr val="000000"/>
              </a:solidFill>
              <a:latin typeface="Times New Roman"/>
            </a:endParaRPr>
          </a:p>
        </p:txBody>
      </p:sp>
      <p:sp>
        <p:nvSpPr>
          <p:cNvPr id="79" name="TextShape 2"/>
          <p:cNvSpPr txBox="1"/>
          <p:nvPr/>
        </p:nvSpPr>
        <p:spPr>
          <a:xfrm>
            <a:off x="864480" y="1005256"/>
            <a:ext cx="12073597" cy="52706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rPr>
              <a:t>What is the goal of this lecture</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To introduce you to Machine Learning</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In one lecture you can’t learn everything so the goal here is to </a:t>
            </a:r>
            <a:r>
              <a:rPr lang="en-US" sz="2800" spc="-1" dirty="0" err="1">
                <a:solidFill>
                  <a:srgbClr val="0000FF"/>
                </a:solidFill>
                <a:latin typeface="Times" pitchFamily="2" charset="0"/>
              </a:rPr>
              <a:t>summarise</a:t>
            </a:r>
            <a:r>
              <a:rPr lang="en-US" sz="2800" spc="-1" dirty="0">
                <a:solidFill>
                  <a:srgbClr val="0000FF"/>
                </a:solidFill>
                <a:latin typeface="Times" pitchFamily="2" charset="0"/>
              </a:rPr>
              <a:t> some main points</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pitchFamily="2" charset="0"/>
              </a:rPr>
              <a:t>The idea is for there to be a tutorial to follow (this afternoon) so you can implement and run Machine Learning models on a computer. Learn by doing!</a:t>
            </a:r>
            <a:endParaRPr lang="en-US" sz="2800" spc="-1" dirty="0">
              <a:solidFill>
                <a:srgbClr val="000000"/>
              </a:solidFill>
              <a:latin typeface="Times" pitchFamily="2" charset="0"/>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pitchFamily="2" charset="0"/>
              </a:rPr>
              <a:t>There will be little to no implementation details in this lecture. This will be saved for the tutorial</a:t>
            </a:r>
            <a:endParaRPr lang="en-US" sz="2800" spc="-1" dirty="0">
              <a:solidFill>
                <a:srgbClr val="000000"/>
              </a:solidFill>
              <a:latin typeface="Times" pitchFamily="2" charset="0"/>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81" name="TextShape 4"/>
          <p:cNvSpPr txBox="1"/>
          <p:nvPr/>
        </p:nvSpPr>
        <p:spPr>
          <a:xfrm>
            <a:off x="1851655" y="7024681"/>
            <a:ext cx="2651760" cy="276999"/>
          </a:xfrm>
          <a:prstGeom prst="rect">
            <a:avLst/>
          </a:prstGeom>
          <a:noFill/>
          <a:ln>
            <a:noFill/>
          </a:ln>
        </p:spPr>
        <p:txBody>
          <a:bodyPr lIns="0" tIns="0" rIns="0" bIns="0">
            <a:spAutoFit/>
          </a:bodyPr>
          <a:lstStyle/>
          <a:p>
            <a:fld id="{11497268-CF18-422B-8440-D4D6657B3E65}"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4" name="TextShape 2"/>
          <p:cNvSpPr txBox="1"/>
          <p:nvPr/>
        </p:nvSpPr>
        <p:spPr>
          <a:xfrm>
            <a:off x="477672" y="875881"/>
            <a:ext cx="11531743" cy="1041311"/>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Look at the test time series again and predict the 51</a:t>
            </a:r>
            <a:r>
              <a:rPr lang="en-US" sz="2800" spc="-1" baseline="101000" dirty="0">
                <a:solidFill>
                  <a:srgbClr val="0000FF"/>
                </a:solidFill>
                <a:latin typeface="Times New Roman"/>
                <a:ea typeface="msmincho"/>
              </a:rPr>
              <a:t>st</a:t>
            </a:r>
            <a:r>
              <a:rPr lang="en-US" sz="2800" spc="-1" dirty="0">
                <a:solidFill>
                  <a:srgbClr val="0000FF"/>
                </a:solidFill>
                <a:latin typeface="Times New Roman"/>
                <a:ea typeface="msmincho"/>
              </a:rPr>
              <a:t> to 60</a:t>
            </a:r>
            <a:r>
              <a:rPr lang="en-US" sz="2800" spc="-1" baseline="101000" dirty="0">
                <a:solidFill>
                  <a:srgbClr val="0000FF"/>
                </a:solidFill>
                <a:latin typeface="Times New Roman"/>
                <a:ea typeface="msmincho"/>
              </a:rPr>
              <a:t>th</a:t>
            </a:r>
            <a:r>
              <a:rPr lang="en-US" sz="2800" spc="-1" dirty="0">
                <a:solidFill>
                  <a:srgbClr val="0000FF"/>
                </a:solidFill>
                <a:latin typeface="Times New Roman"/>
                <a:ea typeface="msmincho"/>
              </a:rPr>
              <a:t> data points</a:t>
            </a:r>
            <a:endParaRPr lang="en-US" sz="28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You can see this looks better and trust me so is the loss!</a:t>
            </a:r>
            <a:endParaRPr lang="en-US" sz="2800" spc="-1" dirty="0">
              <a:solidFill>
                <a:srgbClr val="000000"/>
              </a:solidFill>
              <a:latin typeface="Times New Roman"/>
            </a:endParaRPr>
          </a:p>
        </p:txBody>
      </p:sp>
      <p:sp>
        <p:nvSpPr>
          <p:cNvPr id="256" name="TextShape 4"/>
          <p:cNvSpPr txBox="1"/>
          <p:nvPr/>
        </p:nvSpPr>
        <p:spPr>
          <a:xfrm>
            <a:off x="1851655" y="7024681"/>
            <a:ext cx="2651760" cy="276999"/>
          </a:xfrm>
          <a:prstGeom prst="rect">
            <a:avLst/>
          </a:prstGeom>
          <a:noFill/>
          <a:ln>
            <a:noFill/>
          </a:ln>
        </p:spPr>
        <p:txBody>
          <a:bodyPr lIns="0" tIns="0" rIns="0" bIns="0">
            <a:spAutoFit/>
          </a:bodyPr>
          <a:lstStyle/>
          <a:p>
            <a:fld id="{D6E3A604-6C8A-41F4-9357-9CC70C2CDAD6}" type="author">
              <a:rPr lang="en-US" spc="-1">
                <a:solidFill>
                  <a:srgbClr val="000000"/>
                </a:solidFill>
                <a:latin typeface="Times New Roman"/>
              </a:rPr>
              <a:t> </a:t>
            </a:fld>
            <a:endParaRPr lang="en-US" spc="-1">
              <a:solidFill>
                <a:srgbClr val="000000"/>
              </a:solidFill>
              <a:latin typeface="Times New Roman"/>
            </a:endParaRPr>
          </a:p>
        </p:txBody>
      </p:sp>
      <p:pic>
        <p:nvPicPr>
          <p:cNvPr id="257" name="Picture 256"/>
          <p:cNvPicPr/>
          <p:nvPr/>
        </p:nvPicPr>
        <p:blipFill>
          <a:blip r:embed="rId2"/>
          <a:stretch/>
        </p:blipFill>
        <p:spPr>
          <a:xfrm>
            <a:off x="3012757" y="2693520"/>
            <a:ext cx="5851800" cy="4388760"/>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1" y="0"/>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Recurrent Neural Networks</a:t>
            </a:r>
            <a:endParaRPr lang="en-US" sz="4400" spc="-1">
              <a:solidFill>
                <a:srgbClr val="000000"/>
              </a:solidFill>
              <a:latin typeface="Times New Roman"/>
            </a:endParaRPr>
          </a:p>
        </p:txBody>
      </p:sp>
      <p:sp>
        <p:nvSpPr>
          <p:cNvPr id="259" name="TextShape 2"/>
          <p:cNvSpPr txBox="1"/>
          <p:nvPr/>
        </p:nvSpPr>
        <p:spPr>
          <a:xfrm>
            <a:off x="791570" y="1275481"/>
            <a:ext cx="11668836" cy="482183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RNNs are great for learning patterns and making predictions</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Time series, NPL (talk about this another time) ...</a:t>
            </a:r>
            <a:endParaRPr lang="en-US" sz="26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Even though they are not designed for this RNNs are also used for training against data that varies in size (number of steps)</a:t>
            </a:r>
            <a:endParaRPr lang="en-US" sz="26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600" spc="-1" dirty="0">
                <a:solidFill>
                  <a:srgbClr val="0000FF"/>
                </a:solidFill>
                <a:latin typeface="Times New Roman"/>
                <a:ea typeface="msmincho"/>
              </a:rPr>
              <a:t>However for really long data series the RNN forgets about the early input by the end and breaks down</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Don’t have time here but rather than simple RNN cells discussed here one can use memory cells such as Long Short-Term Memory (LSTM) cell and Gated Recurrent Unit (GRU) cell to prevent the break down</a:t>
            </a:r>
            <a:endParaRPr lang="en-US" sz="26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600" spc="-1" dirty="0">
                <a:solidFill>
                  <a:srgbClr val="0000FF"/>
                </a:solidFill>
                <a:latin typeface="Times New Roman"/>
                <a:ea typeface="msmincho"/>
              </a:rPr>
              <a:t>Convolutional layers can also be used to to improve the long term memory</a:t>
            </a:r>
            <a:endParaRPr lang="en-US" sz="2600" spc="-1" dirty="0">
              <a:solidFill>
                <a:srgbClr val="000000"/>
              </a:solidFill>
              <a:latin typeface="Times New Roman"/>
            </a:endParaRPr>
          </a:p>
        </p:txBody>
      </p:sp>
      <p:sp>
        <p:nvSpPr>
          <p:cNvPr id="261" name="TextShape 4"/>
          <p:cNvSpPr txBox="1"/>
          <p:nvPr/>
        </p:nvSpPr>
        <p:spPr>
          <a:xfrm>
            <a:off x="1851655" y="7024681"/>
            <a:ext cx="2651760" cy="276999"/>
          </a:xfrm>
          <a:prstGeom prst="rect">
            <a:avLst/>
          </a:prstGeom>
          <a:noFill/>
          <a:ln>
            <a:noFill/>
          </a:ln>
        </p:spPr>
        <p:txBody>
          <a:bodyPr lIns="0" tIns="0" rIns="0" bIns="0">
            <a:spAutoFit/>
          </a:bodyPr>
          <a:lstStyle/>
          <a:p>
            <a:fld id="{BFB188A5-565F-4C90-A076-B290333A5342}"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Neural Nets</a:t>
            </a:r>
            <a:endParaRPr lang="en-US" sz="4400" spc="-1">
              <a:solidFill>
                <a:srgbClr val="000000"/>
              </a:solidFill>
              <a:latin typeface="Times New Roman"/>
            </a:endParaRPr>
          </a:p>
        </p:txBody>
      </p:sp>
      <p:sp>
        <p:nvSpPr>
          <p:cNvPr id="263" name="TextShape 2"/>
          <p:cNvSpPr txBox="1"/>
          <p:nvPr/>
        </p:nvSpPr>
        <p:spPr>
          <a:xfrm>
            <a:off x="764275" y="1275480"/>
            <a:ext cx="11873552"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 Convolutional Neural Net is a class of Neural Network mainly applied to </a:t>
            </a:r>
            <a:r>
              <a:rPr lang="en-US" sz="2000" spc="-1" dirty="0" err="1">
                <a:solidFill>
                  <a:srgbClr val="0000FF"/>
                </a:solidFill>
                <a:latin typeface="Times New Roman"/>
                <a:ea typeface="msmincho"/>
              </a:rPr>
              <a:t>analysing</a:t>
            </a:r>
            <a:r>
              <a:rPr lang="en-US" sz="2000" spc="-1" dirty="0">
                <a:solidFill>
                  <a:srgbClr val="0000FF"/>
                </a:solidFill>
                <a:latin typeface="Times New Roman"/>
                <a:ea typeface="msmincho"/>
              </a:rPr>
              <a:t> visual images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We may be familiar with their use with</a:t>
            </a:r>
            <a:endParaRPr lang="en-US" sz="2000" spc="-1" dirty="0">
              <a:solidFill>
                <a:srgbClr val="000000"/>
              </a:solidFill>
              <a:latin typeface="Times New Roman"/>
            </a:endParaRPr>
          </a:p>
        </p:txBody>
      </p:sp>
      <p:sp>
        <p:nvSpPr>
          <p:cNvPr id="265" name="TextShape 4"/>
          <p:cNvSpPr txBox="1"/>
          <p:nvPr/>
        </p:nvSpPr>
        <p:spPr>
          <a:xfrm>
            <a:off x="1851655" y="7024681"/>
            <a:ext cx="2651760" cy="276999"/>
          </a:xfrm>
          <a:prstGeom prst="rect">
            <a:avLst/>
          </a:prstGeom>
          <a:noFill/>
          <a:ln>
            <a:noFill/>
          </a:ln>
        </p:spPr>
        <p:txBody>
          <a:bodyPr lIns="0" tIns="0" rIns="0" bIns="0">
            <a:spAutoFit/>
          </a:bodyPr>
          <a:lstStyle/>
          <a:p>
            <a:fld id="{E50B84B8-154F-40B5-8864-BA2D8E52940C}" type="author">
              <a:rPr lang="en-US" spc="-1">
                <a:solidFill>
                  <a:srgbClr val="000000"/>
                </a:solidFill>
                <a:latin typeface="Times New Roman"/>
              </a:rPr>
              <a:t> </a:t>
            </a:fld>
            <a:endParaRPr lang="en-US" spc="-1">
              <a:solidFill>
                <a:srgbClr val="000000"/>
              </a:solidFill>
              <a:latin typeface="Times New Roman"/>
            </a:endParaRPr>
          </a:p>
        </p:txBody>
      </p:sp>
      <p:pic>
        <p:nvPicPr>
          <p:cNvPr id="266" name="Picture 265"/>
          <p:cNvPicPr/>
          <p:nvPr/>
        </p:nvPicPr>
        <p:blipFill>
          <a:blip r:embed="rId2"/>
          <a:stretch/>
        </p:blipFill>
        <p:spPr>
          <a:xfrm>
            <a:off x="6061495" y="3669481"/>
            <a:ext cx="4749480" cy="2088720"/>
          </a:xfrm>
          <a:prstGeom prst="rect">
            <a:avLst/>
          </a:prstGeom>
          <a:ln>
            <a:noFill/>
          </a:ln>
        </p:spPr>
      </p:pic>
      <p:pic>
        <p:nvPicPr>
          <p:cNvPr id="267" name="Picture 266"/>
          <p:cNvPicPr/>
          <p:nvPr/>
        </p:nvPicPr>
        <p:blipFill>
          <a:blip r:embed="rId3"/>
          <a:stretch/>
        </p:blipFill>
        <p:spPr>
          <a:xfrm>
            <a:off x="7831255" y="5454360"/>
            <a:ext cx="2512800" cy="1884600"/>
          </a:xfrm>
          <a:prstGeom prst="rect">
            <a:avLst/>
          </a:prstGeom>
          <a:ln>
            <a:noFill/>
          </a:ln>
        </p:spPr>
      </p:pic>
      <p:pic>
        <p:nvPicPr>
          <p:cNvPr id="268" name="Picture 267"/>
          <p:cNvPicPr/>
          <p:nvPr/>
        </p:nvPicPr>
        <p:blipFill>
          <a:blip r:embed="rId4"/>
          <a:stretch/>
        </p:blipFill>
        <p:spPr>
          <a:xfrm>
            <a:off x="8175415" y="2458800"/>
            <a:ext cx="2014200" cy="1132920"/>
          </a:xfrm>
          <a:prstGeom prst="rect">
            <a:avLst/>
          </a:prstGeom>
          <a:ln>
            <a:noFill/>
          </a:ln>
        </p:spPr>
      </p:pic>
      <p:sp>
        <p:nvSpPr>
          <p:cNvPr id="269" name="TextShape 5"/>
          <p:cNvSpPr txBox="1"/>
          <p:nvPr/>
        </p:nvSpPr>
        <p:spPr>
          <a:xfrm>
            <a:off x="2414695" y="2732762"/>
            <a:ext cx="3197160" cy="307777"/>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Face recognition </a:t>
            </a:r>
            <a:endParaRPr lang="en-US" sz="2000" spc="-1" dirty="0">
              <a:solidFill>
                <a:srgbClr val="000000"/>
              </a:solidFill>
              <a:latin typeface="Times New Roman"/>
            </a:endParaRPr>
          </a:p>
        </p:txBody>
      </p:sp>
      <p:sp>
        <p:nvSpPr>
          <p:cNvPr id="270" name="TextShape 6"/>
          <p:cNvSpPr txBox="1"/>
          <p:nvPr/>
        </p:nvSpPr>
        <p:spPr>
          <a:xfrm>
            <a:off x="2471935" y="4499281"/>
            <a:ext cx="3197160" cy="307777"/>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Object detection </a:t>
            </a:r>
            <a:endParaRPr lang="en-US" sz="2000" spc="-1" dirty="0">
              <a:solidFill>
                <a:srgbClr val="000000"/>
              </a:solidFill>
              <a:latin typeface="Times New Roman"/>
            </a:endParaRPr>
          </a:p>
        </p:txBody>
      </p:sp>
      <p:sp>
        <p:nvSpPr>
          <p:cNvPr id="271" name="TextShape 7"/>
          <p:cNvSpPr txBox="1"/>
          <p:nvPr/>
        </p:nvSpPr>
        <p:spPr>
          <a:xfrm>
            <a:off x="2438815" y="6143401"/>
            <a:ext cx="3197160" cy="615553"/>
          </a:xfrm>
          <a:prstGeom prst="rect">
            <a:avLst/>
          </a:prstGeom>
          <a:noFill/>
          <a:ln>
            <a:noFill/>
          </a:ln>
        </p:spPr>
        <p:txBody>
          <a:bodyPr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Identifying numbers/text in images </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Neural Nets</a:t>
            </a:r>
            <a:endParaRPr lang="en-US" sz="4400" spc="-1">
              <a:solidFill>
                <a:srgbClr val="000000"/>
              </a:solidFill>
              <a:latin typeface="Times New Roman"/>
            </a:endParaRPr>
          </a:p>
        </p:txBody>
      </p:sp>
      <p:sp>
        <p:nvSpPr>
          <p:cNvPr id="273" name="TextShape 2"/>
          <p:cNvSpPr txBox="1"/>
          <p:nvPr/>
        </p:nvSpPr>
        <p:spPr>
          <a:xfrm>
            <a:off x="928048" y="901081"/>
            <a:ext cx="10061487" cy="79508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 do CNNs work?</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75" name="TextShape 4"/>
          <p:cNvSpPr txBox="1"/>
          <p:nvPr/>
        </p:nvSpPr>
        <p:spPr>
          <a:xfrm>
            <a:off x="1851655" y="7024681"/>
            <a:ext cx="2651760" cy="276999"/>
          </a:xfrm>
          <a:prstGeom prst="rect">
            <a:avLst/>
          </a:prstGeom>
          <a:noFill/>
          <a:ln>
            <a:noFill/>
          </a:ln>
        </p:spPr>
        <p:txBody>
          <a:bodyPr lIns="0" tIns="0" rIns="0" bIns="0">
            <a:spAutoFit/>
          </a:bodyPr>
          <a:lstStyle/>
          <a:p>
            <a:fld id="{77182794-BDBF-4D00-82D6-A62D2733B5AD}" type="author">
              <a:rPr lang="en-US" spc="-1">
                <a:solidFill>
                  <a:srgbClr val="000000"/>
                </a:solidFill>
                <a:latin typeface="Times New Roman"/>
              </a:rPr>
              <a:t> </a:t>
            </a:fld>
            <a:endParaRPr lang="en-US" spc="-1">
              <a:solidFill>
                <a:srgbClr val="000000"/>
              </a:solidFill>
              <a:latin typeface="Times New Roman"/>
            </a:endParaRPr>
          </a:p>
        </p:txBody>
      </p:sp>
      <p:pic>
        <p:nvPicPr>
          <p:cNvPr id="276" name="Picture 275"/>
          <p:cNvPicPr/>
          <p:nvPr/>
        </p:nvPicPr>
        <p:blipFill>
          <a:blip r:embed="rId2"/>
          <a:stretch/>
        </p:blipFill>
        <p:spPr>
          <a:xfrm>
            <a:off x="2393095" y="1350360"/>
            <a:ext cx="7657920" cy="3485880"/>
          </a:xfrm>
          <a:prstGeom prst="rect">
            <a:avLst/>
          </a:prstGeom>
          <a:ln>
            <a:noFill/>
          </a:ln>
        </p:spPr>
      </p:pic>
      <p:sp>
        <p:nvSpPr>
          <p:cNvPr id="277" name="TextShape 5"/>
          <p:cNvSpPr txBox="1"/>
          <p:nvPr/>
        </p:nvSpPr>
        <p:spPr>
          <a:xfrm>
            <a:off x="928047" y="4979882"/>
            <a:ext cx="11696131" cy="220573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An n dimension filter (n=2 for the image above) scans across your data/image taking the product. The output forms the first convolutional layer. This process is repeated with different filters on the first convolutional layer to output a second convolutional layer. We can proceed producing as many convolutional layers as we see fit</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What is the point of this?</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Reducing the model’s complexity</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Filters</a:t>
            </a:r>
            <a:endParaRPr lang="en-US" sz="4400" spc="-1">
              <a:solidFill>
                <a:srgbClr val="000000"/>
              </a:solidFill>
              <a:latin typeface="Times New Roman"/>
            </a:endParaRPr>
          </a:p>
        </p:txBody>
      </p:sp>
      <p:sp>
        <p:nvSpPr>
          <p:cNvPr id="279" name="TextShape 2"/>
          <p:cNvSpPr txBox="1"/>
          <p:nvPr/>
        </p:nvSpPr>
        <p:spPr>
          <a:xfrm>
            <a:off x="627797" y="901080"/>
            <a:ext cx="10361738" cy="1243930"/>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How do filters work?</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Converting low level feature into higher level features</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81" name="TextShape 4"/>
          <p:cNvSpPr txBox="1"/>
          <p:nvPr/>
        </p:nvSpPr>
        <p:spPr>
          <a:xfrm>
            <a:off x="1851655" y="7024681"/>
            <a:ext cx="2651760" cy="276999"/>
          </a:xfrm>
          <a:prstGeom prst="rect">
            <a:avLst/>
          </a:prstGeom>
          <a:noFill/>
          <a:ln>
            <a:noFill/>
          </a:ln>
        </p:spPr>
        <p:txBody>
          <a:bodyPr lIns="0" tIns="0" rIns="0" bIns="0">
            <a:spAutoFit/>
          </a:bodyPr>
          <a:lstStyle/>
          <a:p>
            <a:fld id="{3C12B425-5FA9-4811-84A3-B2300EE8F9C5}" type="author">
              <a:rPr lang="en-US" spc="-1">
                <a:solidFill>
                  <a:srgbClr val="000000"/>
                </a:solidFill>
                <a:latin typeface="Times New Roman"/>
              </a:rPr>
              <a:t> </a:t>
            </a:fld>
            <a:endParaRPr lang="en-US" spc="-1">
              <a:solidFill>
                <a:srgbClr val="000000"/>
              </a:solidFill>
              <a:latin typeface="Times New Roman"/>
            </a:endParaRPr>
          </a:p>
        </p:txBody>
      </p:sp>
      <p:pic>
        <p:nvPicPr>
          <p:cNvPr id="282" name="Picture 281"/>
          <p:cNvPicPr/>
          <p:nvPr/>
        </p:nvPicPr>
        <p:blipFill>
          <a:blip r:embed="rId2"/>
          <a:stretch/>
        </p:blipFill>
        <p:spPr>
          <a:xfrm>
            <a:off x="627797" y="1731241"/>
            <a:ext cx="4049280" cy="2174400"/>
          </a:xfrm>
          <a:prstGeom prst="rect">
            <a:avLst/>
          </a:prstGeom>
          <a:ln>
            <a:noFill/>
          </a:ln>
        </p:spPr>
      </p:pic>
      <p:sp>
        <p:nvSpPr>
          <p:cNvPr id="283" name="TextShape 5"/>
          <p:cNvSpPr txBox="1"/>
          <p:nvPr/>
        </p:nvSpPr>
        <p:spPr>
          <a:xfrm>
            <a:off x="5254388" y="1731241"/>
            <a:ext cx="7492621" cy="141064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Smaller filter is a larger approximation of the data</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With zero padding (adding zeros around the layer) and a step size of 1 the next convolutional layer will same size. Without zero padding the next convolutional layer is reduced in size </a:t>
            </a:r>
            <a:endParaRPr lang="en-US" sz="2000" spc="-1" dirty="0">
              <a:solidFill>
                <a:srgbClr val="000000"/>
              </a:solidFill>
              <a:latin typeface="Times New Roman"/>
            </a:endParaRPr>
          </a:p>
        </p:txBody>
      </p:sp>
      <p:pic>
        <p:nvPicPr>
          <p:cNvPr id="284" name="Picture 283"/>
          <p:cNvPicPr/>
          <p:nvPr/>
        </p:nvPicPr>
        <p:blipFill>
          <a:blip r:embed="rId3"/>
          <a:stretch/>
        </p:blipFill>
        <p:spPr>
          <a:xfrm>
            <a:off x="627797" y="4065213"/>
            <a:ext cx="4170240" cy="2002320"/>
          </a:xfrm>
          <a:prstGeom prst="rect">
            <a:avLst/>
          </a:prstGeom>
          <a:ln>
            <a:noFill/>
          </a:ln>
        </p:spPr>
      </p:pic>
      <p:sp>
        <p:nvSpPr>
          <p:cNvPr id="285" name="TextShape 6"/>
          <p:cNvSpPr txBox="1"/>
          <p:nvPr/>
        </p:nvSpPr>
        <p:spPr>
          <a:xfrm>
            <a:off x="5254388" y="3978720"/>
            <a:ext cx="7492621" cy="615553"/>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also specify the step size (stride) of the scan.  Increasing the step size will reduce the size the next convolutional layer</a:t>
            </a:r>
            <a:endParaRPr lang="en-US" sz="2000" spc="-1" dirty="0">
              <a:solidFill>
                <a:srgbClr val="000000"/>
              </a:solidFill>
              <a:latin typeface="Times New Roman"/>
            </a:endParaRPr>
          </a:p>
        </p:txBody>
      </p:sp>
      <p:sp>
        <p:nvSpPr>
          <p:cNvPr id="286" name="TextShape 7"/>
          <p:cNvSpPr txBox="1"/>
          <p:nvPr/>
        </p:nvSpPr>
        <p:spPr>
          <a:xfrm>
            <a:off x="5254388" y="4923361"/>
            <a:ext cx="7492621" cy="171841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filters are the weights and the contents of the convolutional layers are referred to as the neurons. Unlike in a MLP you have a set of weights (filter) that is applied to all neurons in the layer. The filter values are set during training</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work with a less weights compared to a MLP</a:t>
            </a:r>
            <a:endParaRPr lang="en-US" sz="2000"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Pooling</a:t>
            </a:r>
            <a:endParaRPr lang="en-US" sz="4400" spc="-1">
              <a:solidFill>
                <a:srgbClr val="000000"/>
              </a:solidFill>
              <a:latin typeface="Times New Roman"/>
            </a:endParaRPr>
          </a:p>
        </p:txBody>
      </p:sp>
      <p:sp>
        <p:nvSpPr>
          <p:cNvPr id="288" name="TextShape 2"/>
          <p:cNvSpPr txBox="1"/>
          <p:nvPr/>
        </p:nvSpPr>
        <p:spPr>
          <a:xfrm>
            <a:off x="614149" y="901080"/>
            <a:ext cx="12146508" cy="329577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You can reduce the load even further by pooling</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This reduces the computational load, memory usage</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 principle is the same as a filter. You specify a field and scan over the layer applying pooling and output the result to another layer</a:t>
            </a:r>
            <a:endParaRPr lang="en-US" sz="2000"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z="2000" spc="-1" dirty="0">
                <a:solidFill>
                  <a:srgbClr val="0000FF"/>
                </a:solidFill>
                <a:latin typeface="Times New Roman"/>
                <a:ea typeface="msmincho"/>
              </a:rPr>
              <a:t>There no weights for pooling. For example you have:</a:t>
            </a:r>
            <a:endParaRPr lang="en-US" sz="20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000" spc="-1" dirty="0">
                <a:solidFill>
                  <a:srgbClr val="0000FF"/>
                </a:solidFill>
                <a:latin typeface="Times New Roman"/>
                <a:ea typeface="msmincho"/>
              </a:rPr>
              <a:t>Max pooling: Output the maximum value</a:t>
            </a:r>
            <a:endParaRPr lang="en-US" sz="2000" spc="-1" dirty="0">
              <a:solidFill>
                <a:srgbClr val="000000"/>
              </a:solidFill>
              <a:latin typeface="Times New Roman"/>
            </a:endParaRPr>
          </a:p>
          <a:p>
            <a:pPr marL="1296043" lvl="2" indent="-216007">
              <a:spcAft>
                <a:spcPts val="850"/>
              </a:spcAft>
              <a:buClr>
                <a:srgbClr val="000000"/>
              </a:buClr>
              <a:buSzPct val="45000"/>
              <a:buFont typeface="Wingdings" charset="2"/>
              <a:buChar char=""/>
            </a:pPr>
            <a:r>
              <a:rPr lang="en-US" sz="2000" spc="-1" dirty="0">
                <a:solidFill>
                  <a:srgbClr val="0000FF"/>
                </a:solidFill>
                <a:latin typeface="Times New Roman"/>
                <a:ea typeface="msmincho"/>
              </a:rPr>
              <a:t>Ave pool: Output the average value</a:t>
            </a:r>
            <a:endParaRPr lang="en-US" sz="20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000" spc="-1" dirty="0">
              <a:solidFill>
                <a:srgbClr val="000000"/>
              </a:solidFill>
              <a:latin typeface="Times New Roman"/>
            </a:endParaRPr>
          </a:p>
        </p:txBody>
      </p:sp>
      <p:sp>
        <p:nvSpPr>
          <p:cNvPr id="290" name="TextShape 4"/>
          <p:cNvSpPr txBox="1"/>
          <p:nvPr/>
        </p:nvSpPr>
        <p:spPr>
          <a:xfrm>
            <a:off x="1851655" y="7024681"/>
            <a:ext cx="2651760" cy="276999"/>
          </a:xfrm>
          <a:prstGeom prst="rect">
            <a:avLst/>
          </a:prstGeom>
          <a:noFill/>
          <a:ln>
            <a:noFill/>
          </a:ln>
        </p:spPr>
        <p:txBody>
          <a:bodyPr lIns="0" tIns="0" rIns="0" bIns="0">
            <a:spAutoFit/>
          </a:bodyPr>
          <a:lstStyle/>
          <a:p>
            <a:fld id="{B944005C-3D98-416B-8119-3DB4413C8230}" type="author">
              <a:rPr lang="en-US" spc="-1">
                <a:solidFill>
                  <a:srgbClr val="000000"/>
                </a:solidFill>
                <a:latin typeface="Times New Roman"/>
              </a:rPr>
              <a:t> </a:t>
            </a:fld>
            <a:endParaRPr lang="en-US" spc="-1">
              <a:solidFill>
                <a:srgbClr val="000000"/>
              </a:solidFill>
              <a:latin typeface="Times New Roman"/>
            </a:endParaRPr>
          </a:p>
        </p:txBody>
      </p:sp>
      <p:pic>
        <p:nvPicPr>
          <p:cNvPr id="291" name="Picture 290"/>
          <p:cNvPicPr/>
          <p:nvPr/>
        </p:nvPicPr>
        <p:blipFill>
          <a:blip r:embed="rId2"/>
          <a:stretch/>
        </p:blipFill>
        <p:spPr>
          <a:xfrm>
            <a:off x="2924407" y="4478739"/>
            <a:ext cx="7590960" cy="2857320"/>
          </a:xfrm>
          <a:prstGeom prst="rect">
            <a:avLst/>
          </a:prstGeom>
          <a:ln>
            <a:noFill/>
          </a:ln>
        </p:spPr>
      </p:pic>
      <p:sp>
        <p:nvSpPr>
          <p:cNvPr id="292" name="TextShape 5"/>
          <p:cNvSpPr txBox="1"/>
          <p:nvPr/>
        </p:nvSpPr>
        <p:spPr>
          <a:xfrm>
            <a:off x="5277775" y="4042965"/>
            <a:ext cx="2393640" cy="307777"/>
          </a:xfrm>
          <a:prstGeom prst="rect">
            <a:avLst/>
          </a:prstGeom>
          <a:noFill/>
          <a:ln>
            <a:noFill/>
          </a:ln>
        </p:spPr>
        <p:txBody>
          <a:bodyPr lIns="0" tIns="0" rIns="0" bIns="0">
            <a:spAutoFit/>
          </a:bodyPr>
          <a:lstStyle/>
          <a:p>
            <a:r>
              <a:rPr lang="en-US" sz="2000" spc="-1" dirty="0">
                <a:solidFill>
                  <a:srgbClr val="000000"/>
                </a:solidFill>
                <a:latin typeface="Times New Roman"/>
              </a:rPr>
              <a:t>Max pooling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CNNs Putting it all together</a:t>
            </a:r>
            <a:endParaRPr lang="en-US" sz="4400" spc="-1">
              <a:solidFill>
                <a:srgbClr val="000000"/>
              </a:solidFill>
              <a:latin typeface="Times New Roman"/>
            </a:endParaRPr>
          </a:p>
        </p:txBody>
      </p:sp>
      <p:sp>
        <p:nvSpPr>
          <p:cNvPr id="294" name="TextShape 2"/>
          <p:cNvSpPr txBox="1"/>
          <p:nvPr/>
        </p:nvSpPr>
        <p:spPr>
          <a:xfrm>
            <a:off x="409432" y="901081"/>
            <a:ext cx="12296633" cy="307777"/>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000" spc="-1" dirty="0">
                <a:solidFill>
                  <a:srgbClr val="0000FF"/>
                </a:solidFill>
                <a:latin typeface="Times New Roman"/>
                <a:ea typeface="msmincho"/>
              </a:rPr>
              <a:t>The last layer is then fed to a MLP  and trained on data where the output can be used for regression or classification</a:t>
            </a:r>
            <a:endParaRPr lang="en-US" sz="2000" spc="-1" dirty="0">
              <a:solidFill>
                <a:srgbClr val="000000"/>
              </a:solidFill>
              <a:latin typeface="Times New Roman"/>
            </a:endParaRPr>
          </a:p>
        </p:txBody>
      </p:sp>
      <p:sp>
        <p:nvSpPr>
          <p:cNvPr id="296" name="TextShape 4"/>
          <p:cNvSpPr txBox="1"/>
          <p:nvPr/>
        </p:nvSpPr>
        <p:spPr>
          <a:xfrm>
            <a:off x="1851655" y="7024681"/>
            <a:ext cx="2651760" cy="276999"/>
          </a:xfrm>
          <a:prstGeom prst="rect">
            <a:avLst/>
          </a:prstGeom>
          <a:noFill/>
          <a:ln>
            <a:noFill/>
          </a:ln>
        </p:spPr>
        <p:txBody>
          <a:bodyPr lIns="0" tIns="0" rIns="0" bIns="0">
            <a:spAutoFit/>
          </a:bodyPr>
          <a:lstStyle/>
          <a:p>
            <a:fld id="{3B770E94-372E-44B2-8F48-820A0195D6B7}" type="author">
              <a:rPr lang="en-US" spc="-1">
                <a:solidFill>
                  <a:srgbClr val="000000"/>
                </a:solidFill>
                <a:latin typeface="Times New Roman"/>
              </a:rPr>
              <a:t> </a:t>
            </a:fld>
            <a:endParaRPr lang="en-US" spc="-1">
              <a:solidFill>
                <a:srgbClr val="000000"/>
              </a:solidFill>
              <a:latin typeface="Times New Roman"/>
            </a:endParaRPr>
          </a:p>
        </p:txBody>
      </p:sp>
      <p:pic>
        <p:nvPicPr>
          <p:cNvPr id="297" name="Picture 296"/>
          <p:cNvPicPr/>
          <p:nvPr/>
        </p:nvPicPr>
        <p:blipFill>
          <a:blip r:embed="rId2"/>
          <a:stretch/>
        </p:blipFill>
        <p:spPr>
          <a:xfrm>
            <a:off x="2438815" y="2016000"/>
            <a:ext cx="8506800" cy="3404880"/>
          </a:xfrm>
          <a:prstGeom prst="rect">
            <a:avLst/>
          </a:prstGeom>
          <a:ln>
            <a:noFill/>
          </a:ln>
        </p:spPr>
      </p:pic>
      <p:sp>
        <p:nvSpPr>
          <p:cNvPr id="298" name="TextShape 5"/>
          <p:cNvSpPr txBox="1"/>
          <p:nvPr/>
        </p:nvSpPr>
        <p:spPr>
          <a:xfrm>
            <a:off x="409432" y="5588282"/>
            <a:ext cx="10548063" cy="16466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filters to the RGB components of the image to produce the 1</a:t>
            </a:r>
            <a:r>
              <a:rPr lang="en-US" spc="-1" baseline="101000" dirty="0">
                <a:solidFill>
                  <a:srgbClr val="0000FF"/>
                </a:solidFill>
                <a:latin typeface="Times New Roman"/>
                <a:ea typeface="msmincho"/>
              </a:rPr>
              <a:t>st</a:t>
            </a:r>
            <a:r>
              <a:rPr lang="en-US" spc="-1" dirty="0">
                <a:solidFill>
                  <a:srgbClr val="0000FF"/>
                </a:solidFill>
                <a:latin typeface="Times New Roman"/>
                <a:ea typeface="msmincho"/>
              </a:rPr>
              <a:t> convolutional layer</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pooling to the 1</a:t>
            </a:r>
            <a:r>
              <a:rPr lang="en-US" spc="-1" baseline="101000" dirty="0">
                <a:solidFill>
                  <a:srgbClr val="0000FF"/>
                </a:solidFill>
                <a:latin typeface="Times New Roman"/>
                <a:ea typeface="msmincho"/>
              </a:rPr>
              <a:t>st</a:t>
            </a:r>
            <a:r>
              <a:rPr lang="en-US" spc="-1" dirty="0">
                <a:solidFill>
                  <a:srgbClr val="0000FF"/>
                </a:solidFill>
                <a:latin typeface="Times New Roman"/>
                <a:ea typeface="msmincho"/>
              </a:rPr>
              <a:t> convolutional layer to reduce the layer size</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filters to the pooling output to produce the 2</a:t>
            </a:r>
            <a:r>
              <a:rPr lang="en-US" spc="-1" baseline="101000" dirty="0">
                <a:solidFill>
                  <a:srgbClr val="0000FF"/>
                </a:solidFill>
                <a:latin typeface="Times New Roman"/>
                <a:ea typeface="msmincho"/>
              </a:rPr>
              <a:t>nd</a:t>
            </a:r>
            <a:r>
              <a:rPr lang="en-US" spc="-1" dirty="0">
                <a:solidFill>
                  <a:srgbClr val="0000FF"/>
                </a:solidFill>
                <a:latin typeface="Times New Roman"/>
                <a:ea typeface="msmincho"/>
              </a:rPr>
              <a:t> convolutional layer</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Apply pooling and then feed the output to a DNN with outputs for classification</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Classification with the MNIST Dataset</a:t>
            </a:r>
            <a:endParaRPr lang="en-US" sz="4400" spc="-1">
              <a:solidFill>
                <a:srgbClr val="000000"/>
              </a:solidFill>
              <a:latin typeface="Times New Roman"/>
            </a:endParaRPr>
          </a:p>
        </p:txBody>
      </p:sp>
      <p:sp>
        <p:nvSpPr>
          <p:cNvPr id="301" name="TextShape 3"/>
          <p:cNvSpPr txBox="1"/>
          <p:nvPr/>
        </p:nvSpPr>
        <p:spPr>
          <a:xfrm>
            <a:off x="1851655" y="7024681"/>
            <a:ext cx="2651760" cy="276999"/>
          </a:xfrm>
          <a:prstGeom prst="rect">
            <a:avLst/>
          </a:prstGeom>
          <a:noFill/>
          <a:ln>
            <a:noFill/>
          </a:ln>
        </p:spPr>
        <p:txBody>
          <a:bodyPr lIns="0" tIns="0" rIns="0" bIns="0">
            <a:spAutoFit/>
          </a:bodyPr>
          <a:lstStyle/>
          <a:p>
            <a:fld id="{6547ABC8-C860-48DF-9701-A312200BF775}" type="author">
              <a:rPr lang="en-US" spc="-1">
                <a:solidFill>
                  <a:srgbClr val="000000"/>
                </a:solidFill>
                <a:latin typeface="Times New Roman"/>
              </a:rPr>
              <a:t> </a:t>
            </a:fld>
            <a:endParaRPr lang="en-US" spc="-1">
              <a:solidFill>
                <a:srgbClr val="000000"/>
              </a:solidFill>
              <a:latin typeface="Times New Roman"/>
            </a:endParaRPr>
          </a:p>
        </p:txBody>
      </p:sp>
      <p:sp>
        <p:nvSpPr>
          <p:cNvPr id="302" name="TextShape 4"/>
          <p:cNvSpPr txBox="1"/>
          <p:nvPr/>
        </p:nvSpPr>
        <p:spPr>
          <a:xfrm>
            <a:off x="845467" y="804877"/>
            <a:ext cx="10950108" cy="276999"/>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Lets look at the MNIST database again (tutorial walkthrough) </a:t>
            </a:r>
            <a:endParaRPr lang="en-US" spc="-1" dirty="0">
              <a:solidFill>
                <a:srgbClr val="000000"/>
              </a:solidFill>
              <a:latin typeface="Times New Roman"/>
            </a:endParaRPr>
          </a:p>
        </p:txBody>
      </p:sp>
      <p:pic>
        <p:nvPicPr>
          <p:cNvPr id="303" name="Picture 302"/>
          <p:cNvPicPr/>
          <p:nvPr/>
        </p:nvPicPr>
        <p:blipFill>
          <a:blip r:embed="rId2"/>
          <a:stretch/>
        </p:blipFill>
        <p:spPr>
          <a:xfrm>
            <a:off x="4382095" y="1214280"/>
            <a:ext cx="4119480" cy="2308320"/>
          </a:xfrm>
          <a:prstGeom prst="rect">
            <a:avLst/>
          </a:prstGeom>
          <a:ln>
            <a:noFill/>
          </a:ln>
        </p:spPr>
      </p:pic>
      <p:sp>
        <p:nvSpPr>
          <p:cNvPr id="304" name="TextShape 5"/>
          <p:cNvSpPr txBox="1"/>
          <p:nvPr/>
        </p:nvSpPr>
        <p:spPr>
          <a:xfrm>
            <a:off x="845467" y="4279320"/>
            <a:ext cx="10160628" cy="2862322"/>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This time we will feed the images to a convolutional net that looks like:</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Two convolutional layers of 32 and 64 feature maps respectively</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Max pooling of the 2</a:t>
            </a:r>
            <a:r>
              <a:rPr lang="en-US" spc="-1" baseline="101000" dirty="0">
                <a:solidFill>
                  <a:srgbClr val="0000FF"/>
                </a:solidFill>
                <a:latin typeface="Times New Roman"/>
                <a:ea typeface="msmincho"/>
              </a:rPr>
              <a:t>nd</a:t>
            </a:r>
            <a:r>
              <a:rPr lang="en-US" spc="-1" dirty="0">
                <a:solidFill>
                  <a:srgbClr val="0000FF"/>
                </a:solidFill>
                <a:latin typeface="Times New Roman"/>
                <a:ea typeface="msmincho"/>
              </a:rPr>
              <a:t> layer with a field size of 2x2</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The pooling output is fed to a MLP hidden layer with 64 nodes with </a:t>
            </a:r>
            <a:r>
              <a:rPr lang="en-US" spc="-1" dirty="0" err="1">
                <a:solidFill>
                  <a:srgbClr val="0000FF"/>
                </a:solidFill>
                <a:latin typeface="Times New Roman"/>
                <a:ea typeface="msmincho"/>
              </a:rPr>
              <a:t>relu</a:t>
            </a:r>
            <a:r>
              <a:rPr lang="en-US" spc="-1" dirty="0">
                <a:solidFill>
                  <a:srgbClr val="0000FF"/>
                </a:solidFill>
                <a:latin typeface="Times New Roman"/>
                <a:ea typeface="msmincho"/>
              </a:rPr>
              <a:t> activation</a:t>
            </a:r>
            <a:endParaRPr lang="en-US" spc="-1" dirty="0">
              <a:solidFill>
                <a:srgbClr val="000000"/>
              </a:solidFill>
              <a:latin typeface="Times New Roman"/>
            </a:endParaRPr>
          </a:p>
          <a:p>
            <a:pPr marL="864029" lvl="1" indent="-288010">
              <a:spcAft>
                <a:spcPts val="1134"/>
              </a:spcAft>
              <a:buClr>
                <a:srgbClr val="000000"/>
              </a:buClr>
              <a:buSzPct val="75000"/>
              <a:buFont typeface="Symbol" charset="2"/>
              <a:buChar char=""/>
            </a:pPr>
            <a:r>
              <a:rPr lang="en-US" spc="-1" dirty="0">
                <a:solidFill>
                  <a:srgbClr val="0000FF"/>
                </a:solidFill>
                <a:latin typeface="Times New Roman"/>
                <a:ea typeface="msmincho"/>
              </a:rPr>
              <a:t>The output has ten nodes with a logistic activation function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 reasonable straightforward CNN!</a:t>
            </a:r>
            <a:endParaRPr lang="en-US"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pc="-1" dirty="0">
                <a:solidFill>
                  <a:srgbClr val="0000FF"/>
                </a:solidFill>
                <a:latin typeface="Times New Roman"/>
                <a:ea typeface="msmincho"/>
              </a:rPr>
              <a:t>After training and testing this simple CNN has an accuracy of 99%</a:t>
            </a:r>
            <a:endParaRPr lang="en-US" spc="-1" dirty="0">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Convolutional Layers</a:t>
            </a:r>
            <a:endParaRPr lang="en-US" sz="4400" spc="-1">
              <a:solidFill>
                <a:srgbClr val="000000"/>
              </a:solidFill>
              <a:latin typeface="Times New Roman"/>
            </a:endParaRPr>
          </a:p>
        </p:txBody>
      </p:sp>
      <p:sp>
        <p:nvSpPr>
          <p:cNvPr id="306" name="TextShape 2"/>
          <p:cNvSpPr txBox="1"/>
          <p:nvPr/>
        </p:nvSpPr>
        <p:spPr>
          <a:xfrm>
            <a:off x="586854" y="866048"/>
            <a:ext cx="10331890" cy="5457904"/>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Seen many of the components of a CNN before: deep neural nets and their activation functions.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The most important building block is the convolutional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Neurons in the first convolutional layer are not connected to every single pixel in the input image but only connected to the receptive field (filter). Unlike when compared to a DNN. Results in less weights!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In return each neuron in the second convolutional layer is connected only to neurons in the receptive field of the first layer</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This architecture allow low level features in the input to be built into successively higher level features as you add convolutional layers</a:t>
            </a:r>
            <a:endParaRPr lang="en-US" sz="2800" spc="-1" dirty="0">
              <a:solidFill>
                <a:srgbClr val="000000"/>
              </a:solidFill>
              <a:latin typeface="Times New Roman"/>
            </a:endParaRPr>
          </a:p>
        </p:txBody>
      </p:sp>
      <p:sp>
        <p:nvSpPr>
          <p:cNvPr id="308" name="TextShape 4"/>
          <p:cNvSpPr txBox="1"/>
          <p:nvPr/>
        </p:nvSpPr>
        <p:spPr>
          <a:xfrm>
            <a:off x="1851655" y="7024681"/>
            <a:ext cx="2651760" cy="276999"/>
          </a:xfrm>
          <a:prstGeom prst="rect">
            <a:avLst/>
          </a:prstGeom>
          <a:noFill/>
          <a:ln>
            <a:noFill/>
          </a:ln>
        </p:spPr>
        <p:txBody>
          <a:bodyPr lIns="0" tIns="0" rIns="0" bIns="0">
            <a:spAutoFit/>
          </a:bodyPr>
          <a:lstStyle/>
          <a:p>
            <a:fld id="{CFE8A7CA-54AC-4FAE-B5B0-0CE1E1901C93}"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Summary</a:t>
            </a:r>
            <a:endParaRPr lang="en-US" sz="4400" spc="-1">
              <a:solidFill>
                <a:srgbClr val="000000"/>
              </a:solidFill>
              <a:latin typeface="Times New Roman"/>
            </a:endParaRPr>
          </a:p>
        </p:txBody>
      </p:sp>
      <p:sp>
        <p:nvSpPr>
          <p:cNvPr id="310" name="TextShape 2"/>
          <p:cNvSpPr txBox="1"/>
          <p:nvPr/>
        </p:nvSpPr>
        <p:spPr>
          <a:xfrm>
            <a:off x="846161" y="1275482"/>
            <a:ext cx="10127174" cy="577850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Machine Learning is a huge, expanding, exciting field</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Lots of other exciting topics, Decision trees, Support Vector Machines, Autoencoders, Graph </a:t>
            </a:r>
            <a:r>
              <a:rPr lang="en-US" sz="2800" spc="-1">
                <a:solidFill>
                  <a:srgbClr val="0000FF"/>
                </a:solidFill>
                <a:latin typeface="Times New Roman"/>
                <a:ea typeface="msmincho"/>
              </a:rPr>
              <a:t>Neural Networks </a:t>
            </a:r>
            <a:r>
              <a:rPr lang="en-US" sz="2800" spc="-1" dirty="0">
                <a:solidFill>
                  <a:srgbClr val="0000FF"/>
                </a:solidFill>
                <a:latin typeface="Times New Roman"/>
                <a:ea typeface="msmincho"/>
              </a:rPr>
              <a:t>…..</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Using Machine Learning we can build some powerful models for regression and classification</a:t>
            </a:r>
            <a:endParaRPr lang="en-US" sz="2800" spc="-1" dirty="0">
              <a:solidFill>
                <a:srgbClr val="000000"/>
              </a:solidFill>
              <a:latin typeface="Times New Roman"/>
            </a:endParaRPr>
          </a:p>
          <a:p>
            <a:pPr marL="576019" lvl="1" indent="-288010">
              <a:spcAft>
                <a:spcPts val="1134"/>
              </a:spcAft>
              <a:buClr>
                <a:srgbClr val="000000"/>
              </a:buClr>
              <a:buSzPct val="75000"/>
              <a:buFont typeface="Symbol" charset="2"/>
              <a:buChar char=""/>
            </a:pPr>
            <a:r>
              <a:rPr lang="en-US" sz="2800" spc="-1" dirty="0">
                <a:solidFill>
                  <a:srgbClr val="0000FF"/>
                </a:solidFill>
                <a:latin typeface="Times New Roman"/>
                <a:ea typeface="msmincho"/>
              </a:rPr>
              <a:t>We looked at different methods (MLP, RNN, CNN) to perform classification and regression tasks </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ea typeface="msmincho"/>
              </a:rPr>
              <a:t>Machine Learning is having a large impact on our lives today and I don’t think it is going anywhere soon!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312" name="TextShape 4"/>
          <p:cNvSpPr txBox="1"/>
          <p:nvPr/>
        </p:nvSpPr>
        <p:spPr>
          <a:xfrm>
            <a:off x="1851655" y="7024681"/>
            <a:ext cx="2651760" cy="276999"/>
          </a:xfrm>
          <a:prstGeom prst="rect">
            <a:avLst/>
          </a:prstGeom>
          <a:noFill/>
          <a:ln>
            <a:noFill/>
          </a:ln>
        </p:spPr>
        <p:txBody>
          <a:bodyPr lIns="0" tIns="0" rIns="0" bIns="0">
            <a:spAutoFit/>
          </a:bodyPr>
          <a:lstStyle/>
          <a:p>
            <a:fld id="{BC61C861-96DE-4E09-9755-9025EE9AA255}"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14547" y="0"/>
            <a:ext cx="13425227"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a:solidFill>
                  <a:srgbClr val="FF0000"/>
                </a:solidFill>
                <a:latin typeface="Times New Roman"/>
              </a:rPr>
              <a:t>Contents</a:t>
            </a:r>
            <a:endParaRPr lang="en-US" sz="4400" spc="-1">
              <a:solidFill>
                <a:srgbClr val="000000"/>
              </a:solidFill>
              <a:latin typeface="Times New Roman"/>
            </a:endParaRPr>
          </a:p>
        </p:txBody>
      </p:sp>
      <p:sp>
        <p:nvSpPr>
          <p:cNvPr id="83" name="TextShape 2"/>
          <p:cNvSpPr txBox="1"/>
          <p:nvPr/>
        </p:nvSpPr>
        <p:spPr>
          <a:xfrm>
            <a:off x="866311" y="1057118"/>
            <a:ext cx="10504104" cy="5314275"/>
          </a:xfrm>
          <a:prstGeom prst="rect">
            <a:avLst/>
          </a:prstGeom>
          <a:noFill/>
          <a:ln>
            <a:noFill/>
          </a:ln>
        </p:spPr>
        <p:txBody>
          <a:bodyPr wrap="square" lIns="0" tIns="0" rIns="0" bIns="0">
            <a:spAutoFit/>
          </a:bodyPr>
          <a:lstStyle/>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What is Machine Learning</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Challenges with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Loss function</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Training data</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Deep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Recurrent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r>
              <a:rPr lang="en-US" sz="2800" spc="-1" dirty="0">
                <a:solidFill>
                  <a:srgbClr val="0000FF"/>
                </a:solidFill>
                <a:latin typeface="Times New Roman"/>
              </a:rPr>
              <a:t>Convolutional Neural Nets</a:t>
            </a: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a:p>
            <a:pPr marL="432014" indent="-324011">
              <a:spcAft>
                <a:spcPts val="1417"/>
              </a:spcAft>
              <a:buClr>
                <a:srgbClr val="000000"/>
              </a:buClr>
              <a:buSzPct val="45000"/>
              <a:buFont typeface="Wingdings" charset="2"/>
              <a:buChar char=""/>
            </a:pPr>
            <a:endParaRPr lang="en-US" sz="2800" spc="-1" dirty="0">
              <a:solidFill>
                <a:srgbClr val="000000"/>
              </a:solidFill>
              <a:latin typeface="Times New Roman"/>
            </a:endParaRPr>
          </a:p>
        </p:txBody>
      </p:sp>
      <p:sp>
        <p:nvSpPr>
          <p:cNvPr id="85" name="TextShape 4"/>
          <p:cNvSpPr txBox="1"/>
          <p:nvPr/>
        </p:nvSpPr>
        <p:spPr>
          <a:xfrm>
            <a:off x="1851655" y="7024681"/>
            <a:ext cx="2651760" cy="276999"/>
          </a:xfrm>
          <a:prstGeom prst="rect">
            <a:avLst/>
          </a:prstGeom>
          <a:noFill/>
          <a:ln>
            <a:noFill/>
          </a:ln>
        </p:spPr>
        <p:txBody>
          <a:bodyPr lIns="0" tIns="0" rIns="0" bIns="0">
            <a:spAutoFit/>
          </a:bodyPr>
          <a:lstStyle/>
          <a:p>
            <a:fld id="{DE511817-01A1-4C2C-A63C-FB667E967747}" type="author">
              <a:rPr lang="en-US" spc="-1">
                <a:solidFill>
                  <a:srgbClr val="000000"/>
                </a:solidFill>
                <a:latin typeface="Times New Roman"/>
              </a:rPr>
              <a:t> </a:t>
            </a:fld>
            <a:endParaRPr lang="en-US" spc="-1">
              <a:solidFill>
                <a:srgbClr val="00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D7E8D-B2FD-2545-A9DB-9C52C48C9D72}"/>
              </a:ext>
            </a:extLst>
          </p:cNvPr>
          <p:cNvSpPr>
            <a:spLocks noGrp="1"/>
          </p:cNvSpPr>
          <p:nvPr>
            <p:ph idx="1"/>
          </p:nvPr>
        </p:nvSpPr>
        <p:spPr>
          <a:xfrm>
            <a:off x="502876" y="1195061"/>
            <a:ext cx="12448849" cy="4377609"/>
          </a:xfrm>
        </p:spPr>
        <p:txBody>
          <a:bodyPr/>
          <a:lstStyle/>
          <a:p>
            <a:r>
              <a:rPr lang="en-US" dirty="0">
                <a:solidFill>
                  <a:srgbClr val="245AF3"/>
                </a:solidFill>
                <a:latin typeface="Times" pitchFamily="2" charset="0"/>
              </a:rPr>
              <a:t>AI (Artificial Intelligence) is a broad term that includes machine learning. AI is the idea that a machine can be similar to the human brain. Machine Learning (ML) is a product of AI’s evolution</a:t>
            </a:r>
          </a:p>
          <a:p>
            <a:r>
              <a:rPr lang="en-US" dirty="0">
                <a:solidFill>
                  <a:srgbClr val="245AF3"/>
                </a:solidFill>
                <a:latin typeface="Times" pitchFamily="2" charset="0"/>
              </a:rPr>
              <a:t>Machine learning is the science of enabling machines to learn algorithms which are not explicitly programmed</a:t>
            </a:r>
          </a:p>
          <a:p>
            <a:pPr lvl="1"/>
            <a:r>
              <a:rPr lang="en-US" spc="-1" dirty="0">
                <a:solidFill>
                  <a:srgbClr val="0000FF"/>
                </a:solidFill>
                <a:latin typeface="Times New Roman"/>
                <a:ea typeface="msmincho"/>
              </a:rPr>
              <a:t>Examples of  ML use: face recognition, speech to text, internet search engines, spam filters, web browser personal recommendations, voice recognition. The list goes on ..</a:t>
            </a:r>
            <a:endParaRPr lang="en-US" dirty="0">
              <a:solidFill>
                <a:srgbClr val="245AF3"/>
              </a:solidFill>
              <a:latin typeface="Times" pitchFamily="2" charset="0"/>
            </a:endParaRPr>
          </a:p>
          <a:p>
            <a:r>
              <a:rPr lang="en-US" dirty="0">
                <a:solidFill>
                  <a:srgbClr val="245AF3"/>
                </a:solidFill>
                <a:latin typeface="Times" pitchFamily="2" charset="0"/>
              </a:rPr>
              <a:t>This talk focuses on machine learning!</a:t>
            </a:r>
          </a:p>
          <a:p>
            <a:r>
              <a:rPr lang="en-US" dirty="0">
                <a:solidFill>
                  <a:srgbClr val="245AF3"/>
                </a:solidFill>
                <a:latin typeface="Times" pitchFamily="2" charset="0"/>
              </a:rPr>
              <a:t>Machine learning has been around for decades. So why is it taking off now? </a:t>
            </a:r>
          </a:p>
        </p:txBody>
      </p:sp>
      <p:sp>
        <p:nvSpPr>
          <p:cNvPr id="5" name="TextShape 1">
            <a:extLst>
              <a:ext uri="{FF2B5EF4-FFF2-40B4-BE49-F238E27FC236}">
                <a16:creationId xmlns:a16="http://schemas.microsoft.com/office/drawing/2014/main" id="{4F47B7F7-FBD0-E941-AE17-1FAF6685FFEB}"/>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What is AI/Machine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32032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D7E8D-B2FD-2545-A9DB-9C52C48C9D72}"/>
              </a:ext>
            </a:extLst>
          </p:cNvPr>
          <p:cNvSpPr>
            <a:spLocks noGrp="1"/>
          </p:cNvSpPr>
          <p:nvPr>
            <p:ph idx="1"/>
          </p:nvPr>
        </p:nvSpPr>
        <p:spPr>
          <a:xfrm>
            <a:off x="924136" y="1189437"/>
            <a:ext cx="11591502" cy="6074802"/>
          </a:xfrm>
        </p:spPr>
        <p:txBody>
          <a:bodyPr>
            <a:noAutofit/>
          </a:bodyPr>
          <a:lstStyle/>
          <a:p>
            <a:r>
              <a:rPr lang="en-US" sz="2646" dirty="0">
                <a:solidFill>
                  <a:srgbClr val="1750F4"/>
                </a:solidFill>
                <a:latin typeface="Times" pitchFamily="2" charset="0"/>
              </a:rPr>
              <a:t>Feasibility and accessibility</a:t>
            </a:r>
          </a:p>
          <a:p>
            <a:pPr lvl="1"/>
            <a:r>
              <a:rPr lang="en-US" dirty="0">
                <a:solidFill>
                  <a:srgbClr val="1750F4"/>
                </a:solidFill>
                <a:latin typeface="Times" pitchFamily="2" charset="0"/>
              </a:rPr>
              <a:t>Data</a:t>
            </a:r>
          </a:p>
          <a:p>
            <a:pPr lvl="2"/>
            <a:r>
              <a:rPr lang="en-US" sz="2646" dirty="0">
                <a:solidFill>
                  <a:srgbClr val="1750F4"/>
                </a:solidFill>
                <a:latin typeface="Times" pitchFamily="2" charset="0"/>
              </a:rPr>
              <a:t>Data is at the core of machine learning. Recent advances in data capture, data management and data storage have resulted in an exponential increase in data. Also disks are becoming faster,  cheaper with larger capacities</a:t>
            </a:r>
          </a:p>
          <a:p>
            <a:pPr lvl="1"/>
            <a:r>
              <a:rPr lang="en-US" dirty="0">
                <a:solidFill>
                  <a:srgbClr val="1750F4"/>
                </a:solidFill>
                <a:latin typeface="Times" pitchFamily="2" charset="0"/>
              </a:rPr>
              <a:t>Hardware</a:t>
            </a:r>
          </a:p>
          <a:p>
            <a:pPr lvl="2"/>
            <a:r>
              <a:rPr lang="en-US" sz="2646" dirty="0">
                <a:solidFill>
                  <a:srgbClr val="1750F4"/>
                </a:solidFill>
                <a:latin typeface="Times" pitchFamily="2" charset="0"/>
              </a:rPr>
              <a:t>Once you have the data you still need a large amount of computing power to do the number crunching. For a long time the required computing power was unavailable.</a:t>
            </a:r>
          </a:p>
          <a:p>
            <a:pPr lvl="3"/>
            <a:r>
              <a:rPr lang="en-US" sz="2646" dirty="0">
                <a:solidFill>
                  <a:srgbClr val="1750F4"/>
                </a:solidFill>
                <a:latin typeface="Times" pitchFamily="2" charset="0"/>
              </a:rPr>
              <a:t>Enter the GPU (Graphics Processing Unit). Invented by Nvidia in 1999, GPUs can speed up significantly the training of neural nets (more about this in later slides)</a:t>
            </a:r>
          </a:p>
          <a:p>
            <a:pPr lvl="1"/>
            <a:r>
              <a:rPr lang="en-US" dirty="0">
                <a:solidFill>
                  <a:srgbClr val="1750F4"/>
                </a:solidFill>
                <a:latin typeface="Times" pitchFamily="2" charset="0"/>
              </a:rPr>
              <a:t>Algorithms</a:t>
            </a:r>
          </a:p>
          <a:p>
            <a:pPr lvl="2"/>
            <a:r>
              <a:rPr lang="en-US" sz="2646" dirty="0">
                <a:solidFill>
                  <a:srgbClr val="1750F4"/>
                </a:solidFill>
                <a:latin typeface="Times" pitchFamily="2" charset="0"/>
              </a:rPr>
              <a:t>With the hardware and data we are now seeing rapid development of sophisticated algorithms</a:t>
            </a:r>
          </a:p>
        </p:txBody>
      </p:sp>
      <p:sp>
        <p:nvSpPr>
          <p:cNvPr id="6" name="TextShape 1">
            <a:extLst>
              <a:ext uri="{FF2B5EF4-FFF2-40B4-BE49-F238E27FC236}">
                <a16:creationId xmlns:a16="http://schemas.microsoft.com/office/drawing/2014/main" id="{707B434F-AA6C-C948-9A32-A3BB1C531B49}"/>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Why is Machine Learning Taking Off Now?</a:t>
            </a:r>
            <a:endParaRPr lang="en-US" sz="4400" spc="-1" dirty="0">
              <a:solidFill>
                <a:srgbClr val="000000"/>
              </a:solidFill>
              <a:latin typeface="Times New Roman"/>
            </a:endParaRPr>
          </a:p>
        </p:txBody>
      </p:sp>
    </p:spTree>
    <p:extLst>
      <p:ext uri="{BB962C8B-B14F-4D97-AF65-F5344CB8AC3E}">
        <p14:creationId xmlns:p14="http://schemas.microsoft.com/office/powerpoint/2010/main" val="42294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7A791-1FB2-D34E-AE6B-9018B0D4EFB9}"/>
              </a:ext>
            </a:extLst>
          </p:cNvPr>
          <p:cNvSpPr>
            <a:spLocks noGrp="1"/>
          </p:cNvSpPr>
          <p:nvPr>
            <p:ph idx="1"/>
          </p:nvPr>
        </p:nvSpPr>
        <p:spPr>
          <a:xfrm>
            <a:off x="924136" y="1142382"/>
            <a:ext cx="11591502" cy="5949312"/>
          </a:xfrm>
        </p:spPr>
        <p:txBody>
          <a:bodyPr>
            <a:normAutofit fontScale="92500" lnSpcReduction="20000"/>
          </a:bodyPr>
          <a:lstStyle/>
          <a:p>
            <a:r>
              <a:rPr lang="en-US" sz="2866" spc="-1" dirty="0">
                <a:solidFill>
                  <a:srgbClr val="1750F4"/>
                </a:solidFill>
                <a:latin typeface="Times" pitchFamily="2" charset="0"/>
                <a:ea typeface="msmincho"/>
                <a:cs typeface="Calibri" panose="020F0502020204030204" pitchFamily="34" charset="0"/>
              </a:rPr>
              <a:t>Consider the types of Machine Learning</a:t>
            </a:r>
            <a:endParaRPr lang="en-US" sz="2866" spc="-1" dirty="0">
              <a:solidFill>
                <a:srgbClr val="1750F4"/>
              </a:solidFill>
              <a:latin typeface="Times" pitchFamily="2" charset="0"/>
              <a:cs typeface="Calibri" panose="020F0502020204030204" pitchFamily="34" charset="0"/>
            </a:endParaRPr>
          </a:p>
          <a:p>
            <a:pPr lvl="1"/>
            <a:r>
              <a:rPr lang="en-US" sz="2866" spc="-1" dirty="0">
                <a:solidFill>
                  <a:srgbClr val="1750F4"/>
                </a:solidFill>
                <a:latin typeface="Times" pitchFamily="2" charset="0"/>
                <a:ea typeface="msmincho"/>
                <a:cs typeface="Calibri" panose="020F0502020204030204" pitchFamily="34" charset="0"/>
              </a:rPr>
              <a:t>Supervised v Unsupervised</a:t>
            </a:r>
            <a:endParaRPr lang="en-US" sz="2866" spc="-1" dirty="0">
              <a:solidFill>
                <a:srgbClr val="1750F4"/>
              </a:solidFill>
              <a:latin typeface="Times" pitchFamily="2" charset="0"/>
              <a:cs typeface="Calibri" panose="020F0502020204030204" pitchFamily="34" charset="0"/>
            </a:endParaRPr>
          </a:p>
          <a:p>
            <a:pPr lvl="2"/>
            <a:r>
              <a:rPr lang="en-US" sz="2866" spc="-1" dirty="0">
                <a:solidFill>
                  <a:srgbClr val="1750F4"/>
                </a:solidFill>
                <a:latin typeface="Times" pitchFamily="2" charset="0"/>
                <a:ea typeface="msmincho"/>
                <a:cs typeface="Calibri" panose="020F0502020204030204" pitchFamily="34" charset="0"/>
              </a:rPr>
              <a:t>Supervised: the data you train your algorithm with also contains the solutions, called labels</a:t>
            </a:r>
            <a:endParaRPr lang="en-US" sz="2866" spc="-1" dirty="0">
              <a:solidFill>
                <a:srgbClr val="1750F4"/>
              </a:solidFill>
              <a:latin typeface="Times" pitchFamily="2" charset="0"/>
              <a:cs typeface="Calibri" panose="020F0502020204030204" pitchFamily="34" charset="0"/>
            </a:endParaRPr>
          </a:p>
          <a:p>
            <a:pPr lvl="3"/>
            <a:r>
              <a:rPr lang="en-US" sz="2866" spc="-1" dirty="0" err="1">
                <a:solidFill>
                  <a:srgbClr val="1750F4"/>
                </a:solidFill>
                <a:latin typeface="Times" pitchFamily="2" charset="0"/>
                <a:ea typeface="msmincho"/>
                <a:cs typeface="Calibri" panose="020F0502020204030204" pitchFamily="34" charset="0"/>
              </a:rPr>
              <a:t>Examples:k-Nearest</a:t>
            </a:r>
            <a:r>
              <a:rPr lang="en-US" sz="2866" spc="-1" dirty="0">
                <a:solidFill>
                  <a:srgbClr val="1750F4"/>
                </a:solidFill>
                <a:latin typeface="Times" pitchFamily="2" charset="0"/>
                <a:ea typeface="msmincho"/>
                <a:cs typeface="Calibri" panose="020F0502020204030204" pitchFamily="34" charset="0"/>
              </a:rPr>
              <a:t> Neighbors, Linear Regression, Logistic Regression, Decision Trees, …</a:t>
            </a:r>
          </a:p>
          <a:p>
            <a:pPr lvl="2"/>
            <a:r>
              <a:rPr lang="en-US" sz="2866" spc="-1" dirty="0">
                <a:solidFill>
                  <a:srgbClr val="1750F4"/>
                </a:solidFill>
                <a:latin typeface="Times" pitchFamily="2" charset="0"/>
                <a:ea typeface="msmincho"/>
                <a:cs typeface="Calibri" panose="020F0502020204030204" pitchFamily="34" charset="0"/>
              </a:rPr>
              <a:t>Unsupervised: the data you train your algorithm on is unlabeled</a:t>
            </a:r>
          </a:p>
          <a:p>
            <a:pPr lvl="3"/>
            <a:r>
              <a:rPr lang="en-US" sz="2866" spc="-1" dirty="0">
                <a:solidFill>
                  <a:srgbClr val="1750F4"/>
                </a:solidFill>
                <a:latin typeface="Times" pitchFamily="2" charset="0"/>
                <a:ea typeface="msmincho"/>
                <a:cs typeface="Calibri" panose="020F0502020204030204" pitchFamily="34" charset="0"/>
              </a:rPr>
              <a:t>Examples: K-Means, DBSCAN, t-SNE, ... </a:t>
            </a:r>
          </a:p>
          <a:p>
            <a:pPr marL="935974" lvl="1"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Batch v Online Learning</a:t>
            </a:r>
            <a:endParaRPr lang="en-US" sz="2866" spc="-1" dirty="0">
              <a:solidFill>
                <a:srgbClr val="1750F4"/>
              </a:solidFill>
              <a:latin typeface="Times" pitchFamily="2" charset="0"/>
            </a:endParaRPr>
          </a:p>
          <a:p>
            <a:pPr marL="1439946" lvl="2"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Batch: your algorithm is incapable of learning incrementally. All the data is used. If more data is acquired updating the algorithm requires retraining and then relaunching. This is offline learning.</a:t>
            </a:r>
            <a:r>
              <a:rPr lang="en-US" sz="2866" spc="-1" dirty="0">
                <a:solidFill>
                  <a:srgbClr val="1750F4"/>
                </a:solidFill>
                <a:latin typeface="Times" pitchFamily="2" charset="0"/>
              </a:rPr>
              <a:t> </a:t>
            </a:r>
          </a:p>
          <a:p>
            <a:pPr marL="1439946" lvl="2" indent="-324002">
              <a:spcAft>
                <a:spcPts val="1418"/>
              </a:spcAft>
              <a:buClr>
                <a:srgbClr val="000000"/>
              </a:buClr>
              <a:buSzPct val="45000"/>
              <a:buFont typeface="Wingdings" charset="2"/>
              <a:buChar char=""/>
            </a:pPr>
            <a:r>
              <a:rPr lang="en-US" sz="2866" spc="-1" dirty="0">
                <a:solidFill>
                  <a:srgbClr val="1750F4"/>
                </a:solidFill>
                <a:latin typeface="Times" pitchFamily="2" charset="0"/>
                <a:ea typeface="msmincho"/>
              </a:rPr>
              <a:t>Online: your algorithm is capable of learning incrementally. It can learn on the fly using new data. Online learning is great for systems that need to adapt or change rapidly </a:t>
            </a:r>
            <a:r>
              <a:rPr lang="en-US" sz="2866" spc="-1" dirty="0" err="1">
                <a:solidFill>
                  <a:srgbClr val="1750F4"/>
                </a:solidFill>
                <a:latin typeface="Times" pitchFamily="2" charset="0"/>
                <a:ea typeface="msmincho"/>
              </a:rPr>
              <a:t>eg.</a:t>
            </a:r>
            <a:r>
              <a:rPr lang="en-US" sz="2866" spc="-1" dirty="0">
                <a:solidFill>
                  <a:srgbClr val="1750F4"/>
                </a:solidFill>
                <a:latin typeface="Times" pitchFamily="2" charset="0"/>
                <a:ea typeface="msmincho"/>
              </a:rPr>
              <a:t> stock price modeling</a:t>
            </a:r>
            <a:endParaRPr lang="en-US" sz="2866" spc="-1" dirty="0">
              <a:solidFill>
                <a:srgbClr val="1750F4"/>
              </a:solidFill>
              <a:latin typeface="Times" pitchFamily="2" charset="0"/>
            </a:endParaRPr>
          </a:p>
          <a:p>
            <a:pPr lvl="1"/>
            <a:endParaRPr lang="en-US" sz="3086" spc="-1" dirty="0">
              <a:solidFill>
                <a:srgbClr val="1750F4"/>
              </a:solidFill>
              <a:latin typeface="Times" pitchFamily="2" charset="0"/>
              <a:cs typeface="Calibri" panose="020F0502020204030204" pitchFamily="34" charset="0"/>
            </a:endParaRPr>
          </a:p>
          <a:p>
            <a:pPr lvl="1"/>
            <a:endParaRPr lang="en-US" spc="-1" dirty="0">
              <a:solidFill>
                <a:srgbClr val="1750F4"/>
              </a:solidFill>
              <a:latin typeface="Times New Roman"/>
            </a:endParaRPr>
          </a:p>
          <a:p>
            <a:pPr lvl="2"/>
            <a:endParaRPr lang="en-US" dirty="0"/>
          </a:p>
        </p:txBody>
      </p:sp>
      <p:sp>
        <p:nvSpPr>
          <p:cNvPr id="8" name="TextShape 1">
            <a:extLst>
              <a:ext uri="{FF2B5EF4-FFF2-40B4-BE49-F238E27FC236}">
                <a16:creationId xmlns:a16="http://schemas.microsoft.com/office/drawing/2014/main" id="{9D5BB169-A599-214F-9A2A-C1016957B23F}"/>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Types of 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288636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2"/>
          <p:cNvSpPr txBox="1"/>
          <p:nvPr/>
        </p:nvSpPr>
        <p:spPr>
          <a:xfrm>
            <a:off x="723869" y="1063491"/>
            <a:ext cx="12503463" cy="2394886"/>
          </a:xfrm>
          <a:prstGeom prst="rect">
            <a:avLst/>
          </a:prstGeom>
          <a:noFill/>
          <a:ln>
            <a:noFill/>
          </a:ln>
        </p:spPr>
        <p:txBody>
          <a:bodyPr wrap="square" lIns="0" tIns="0" rIns="0" bIns="0">
            <a:spAutoFit/>
          </a:bodyPr>
          <a:lstStyle/>
          <a:p>
            <a:pPr marL="432002"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Instance v Model-based Learning</a:t>
            </a:r>
            <a:r>
              <a:rPr lang="en-US" sz="2646" spc="-1" dirty="0">
                <a:solidFill>
                  <a:srgbClr val="000000"/>
                </a:solidFill>
                <a:latin typeface="Times" pitchFamily="2" charset="0"/>
                <a:cs typeface="Calibri" panose="020F0502020204030204" pitchFamily="34" charset="0"/>
              </a:rPr>
              <a:t> </a:t>
            </a:r>
          </a:p>
          <a:p>
            <a:pPr marL="935974" lvl="1"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Instance: the system learns the examples by heart and then </a:t>
            </a:r>
            <a:r>
              <a:rPr lang="en-US" sz="2646" spc="-1" dirty="0" err="1">
                <a:solidFill>
                  <a:srgbClr val="0000FF"/>
                </a:solidFill>
                <a:latin typeface="Times" pitchFamily="2" charset="0"/>
                <a:ea typeface="msmincho"/>
                <a:cs typeface="Calibri" panose="020F0502020204030204" pitchFamily="34" charset="0"/>
              </a:rPr>
              <a:t>generalises</a:t>
            </a:r>
            <a:r>
              <a:rPr lang="en-US" sz="2646" spc="-1" dirty="0">
                <a:solidFill>
                  <a:srgbClr val="0000FF"/>
                </a:solidFill>
                <a:latin typeface="Times" pitchFamily="2" charset="0"/>
                <a:ea typeface="msmincho"/>
                <a:cs typeface="Calibri" panose="020F0502020204030204" pitchFamily="34" charset="0"/>
              </a:rPr>
              <a:t> to new cases </a:t>
            </a:r>
            <a:r>
              <a:rPr lang="en-US" sz="2646" spc="-1" dirty="0" err="1">
                <a:solidFill>
                  <a:srgbClr val="0000FF"/>
                </a:solidFill>
                <a:latin typeface="Times" pitchFamily="2" charset="0"/>
                <a:ea typeface="msmincho"/>
                <a:cs typeface="Calibri" panose="020F0502020204030204" pitchFamily="34" charset="0"/>
              </a:rPr>
              <a:t>eg.</a:t>
            </a:r>
            <a:r>
              <a:rPr lang="en-US" sz="2646" spc="-1" dirty="0">
                <a:solidFill>
                  <a:srgbClr val="0000FF"/>
                </a:solidFill>
                <a:latin typeface="Times" pitchFamily="2" charset="0"/>
                <a:ea typeface="msmincho"/>
                <a:cs typeface="Calibri" panose="020F0502020204030204" pitchFamily="34" charset="0"/>
              </a:rPr>
              <a:t> t-SNE</a:t>
            </a:r>
            <a:r>
              <a:rPr lang="en-US" sz="2646" spc="-1" dirty="0">
                <a:solidFill>
                  <a:srgbClr val="000000"/>
                </a:solidFill>
                <a:latin typeface="Times" pitchFamily="2" charset="0"/>
                <a:cs typeface="Calibri" panose="020F0502020204030204" pitchFamily="34" charset="0"/>
              </a:rPr>
              <a:t> </a:t>
            </a:r>
          </a:p>
          <a:p>
            <a:pPr marL="935974" lvl="1" indent="-324002">
              <a:spcAft>
                <a:spcPts val="1418"/>
              </a:spcAft>
              <a:buClr>
                <a:srgbClr val="000000"/>
              </a:buClr>
              <a:buSzPct val="45000"/>
              <a:buFont typeface="Wingdings" charset="2"/>
              <a:buChar char=""/>
            </a:pPr>
            <a:r>
              <a:rPr lang="en-US" sz="2646" spc="-1" dirty="0">
                <a:solidFill>
                  <a:srgbClr val="0000FF"/>
                </a:solidFill>
                <a:latin typeface="Times" pitchFamily="2" charset="0"/>
                <a:ea typeface="msmincho"/>
                <a:cs typeface="Calibri" panose="020F0502020204030204" pitchFamily="34" charset="0"/>
              </a:rPr>
              <a:t>Model-based:  build a model of these examples and the use that model to make predictions </a:t>
            </a:r>
            <a:r>
              <a:rPr lang="en-US" sz="2646" spc="-1" dirty="0" err="1">
                <a:solidFill>
                  <a:srgbClr val="0000FF"/>
                </a:solidFill>
                <a:latin typeface="Times" pitchFamily="2" charset="0"/>
                <a:ea typeface="msmincho"/>
                <a:cs typeface="Calibri" panose="020F0502020204030204" pitchFamily="34" charset="0"/>
              </a:rPr>
              <a:t>eg.</a:t>
            </a:r>
            <a:r>
              <a:rPr lang="en-US" sz="2646" spc="-1" dirty="0">
                <a:solidFill>
                  <a:srgbClr val="0000FF"/>
                </a:solidFill>
                <a:latin typeface="Times" pitchFamily="2" charset="0"/>
                <a:ea typeface="msmincho"/>
                <a:cs typeface="Calibri" panose="020F0502020204030204" pitchFamily="34" charset="0"/>
              </a:rPr>
              <a:t> Linear Regression, etc.</a:t>
            </a:r>
            <a:endParaRPr lang="en-US" sz="2646" spc="-1" dirty="0">
              <a:solidFill>
                <a:srgbClr val="000000"/>
              </a:solidFill>
              <a:latin typeface="Times" pitchFamily="2" charset="0"/>
              <a:cs typeface="Calibri" panose="020F0502020204030204" pitchFamily="34" charset="0"/>
            </a:endParaRPr>
          </a:p>
        </p:txBody>
      </p:sp>
      <p:sp>
        <p:nvSpPr>
          <p:cNvPr id="101" name="TextShape 4"/>
          <p:cNvSpPr txBox="1"/>
          <p:nvPr/>
        </p:nvSpPr>
        <p:spPr>
          <a:xfrm>
            <a:off x="1851656" y="7024681"/>
            <a:ext cx="2651760" cy="276999"/>
          </a:xfrm>
          <a:prstGeom prst="rect">
            <a:avLst/>
          </a:prstGeom>
          <a:noFill/>
          <a:ln>
            <a:noFill/>
          </a:ln>
        </p:spPr>
        <p:txBody>
          <a:bodyPr lIns="0" tIns="0" rIns="0" bIns="0">
            <a:spAutoFit/>
          </a:bodyPr>
          <a:lstStyle/>
          <a:p>
            <a:fld id="{538F768B-11CF-4254-AE1D-9DFBDBC16A3D}" type="author">
              <a:rPr lang="en-US" spc="-1">
                <a:solidFill>
                  <a:srgbClr val="000000"/>
                </a:solidFill>
                <a:latin typeface="Times New Roman"/>
              </a:rPr>
              <a:t> </a:t>
            </a:fld>
            <a:endParaRPr lang="en-US" spc="-1">
              <a:solidFill>
                <a:srgbClr val="000000"/>
              </a:solidFill>
              <a:latin typeface="Times New Roman"/>
            </a:endParaRPr>
          </a:p>
        </p:txBody>
      </p:sp>
      <p:pic>
        <p:nvPicPr>
          <p:cNvPr id="102" name="Picture 101"/>
          <p:cNvPicPr/>
          <p:nvPr/>
        </p:nvPicPr>
        <p:blipFill>
          <a:blip r:embed="rId2"/>
          <a:stretch/>
        </p:blipFill>
        <p:spPr>
          <a:xfrm>
            <a:off x="6803303" y="3466630"/>
            <a:ext cx="5512831" cy="3835048"/>
          </a:xfrm>
          <a:prstGeom prst="rect">
            <a:avLst/>
          </a:prstGeom>
          <a:ln>
            <a:noFill/>
          </a:ln>
        </p:spPr>
      </p:pic>
      <p:sp>
        <p:nvSpPr>
          <p:cNvPr id="103" name="TextShape 5"/>
          <p:cNvSpPr txBox="1"/>
          <p:nvPr/>
        </p:nvSpPr>
        <p:spPr>
          <a:xfrm>
            <a:off x="1335206" y="3796290"/>
            <a:ext cx="4492581" cy="1477328"/>
          </a:xfrm>
          <a:prstGeom prst="rect">
            <a:avLst/>
          </a:prstGeom>
          <a:noFill/>
          <a:ln>
            <a:noFill/>
          </a:ln>
        </p:spPr>
        <p:txBody>
          <a:bodyPr wrap="square" lIns="0" tIns="0" rIns="0" bIns="0">
            <a:spAutoFit/>
          </a:bodyPr>
          <a:lstStyle/>
          <a:p>
            <a:r>
              <a:rPr lang="en-US" sz="2400" spc="-1" dirty="0">
                <a:solidFill>
                  <a:srgbClr val="FF0000"/>
                </a:solidFill>
                <a:latin typeface="Times New Roman"/>
              </a:rPr>
              <a:t>Model-based learning: Data of life expectancy v GDP. Fit a function to the data. Function can be used to make predictions</a:t>
            </a:r>
            <a:endParaRPr lang="en-US" sz="2400" spc="-1" dirty="0">
              <a:solidFill>
                <a:srgbClr val="000000"/>
              </a:solidFill>
              <a:latin typeface="Times New Roman"/>
            </a:endParaRPr>
          </a:p>
        </p:txBody>
      </p:sp>
      <p:sp>
        <p:nvSpPr>
          <p:cNvPr id="2" name="TextBox 1">
            <a:extLst>
              <a:ext uri="{FF2B5EF4-FFF2-40B4-BE49-F238E27FC236}">
                <a16:creationId xmlns:a16="http://schemas.microsoft.com/office/drawing/2014/main" id="{51009873-3AAE-4146-A8F2-4865C0D00213}"/>
              </a:ext>
            </a:extLst>
          </p:cNvPr>
          <p:cNvSpPr txBox="1"/>
          <p:nvPr/>
        </p:nvSpPr>
        <p:spPr>
          <a:xfrm>
            <a:off x="876138" y="5332939"/>
            <a:ext cx="4951649" cy="2229713"/>
          </a:xfrm>
          <a:prstGeom prst="rect">
            <a:avLst/>
          </a:prstGeom>
          <a:noFill/>
        </p:spPr>
        <p:txBody>
          <a:bodyPr wrap="square" rtlCol="0">
            <a:spAutoFit/>
          </a:bodyPr>
          <a:lstStyle/>
          <a:p>
            <a:pPr marL="314982" indent="-314982">
              <a:buFont typeface="Arial" panose="020B0604020202020204" pitchFamily="34" charset="0"/>
              <a:buChar char="•"/>
            </a:pPr>
            <a:r>
              <a:rPr lang="en-US" sz="1984" dirty="0">
                <a:solidFill>
                  <a:srgbClr val="245AF3"/>
                </a:solidFill>
              </a:rPr>
              <a:t>Neural nets are model based</a:t>
            </a:r>
          </a:p>
          <a:p>
            <a:pPr marL="314982" indent="-314982">
              <a:buFont typeface="Arial" panose="020B0604020202020204" pitchFamily="34" charset="0"/>
              <a:buChar char="•"/>
            </a:pPr>
            <a:r>
              <a:rPr lang="en-US" sz="1984" dirty="0">
                <a:solidFill>
                  <a:srgbClr val="245AF3"/>
                </a:solidFill>
              </a:rPr>
              <a:t>Let’s look at the architecture of Deep Neural Nets (DNNs) by taking Multilayered </a:t>
            </a:r>
            <a:r>
              <a:rPr lang="en-US" sz="1984" dirty="0" err="1">
                <a:solidFill>
                  <a:srgbClr val="245AF3"/>
                </a:solidFill>
              </a:rPr>
              <a:t>Perceptrons</a:t>
            </a:r>
            <a:r>
              <a:rPr lang="en-US" sz="1984" dirty="0">
                <a:solidFill>
                  <a:srgbClr val="245AF3"/>
                </a:solidFill>
              </a:rPr>
              <a:t> (MLPs) and Convolutional Neural Nets (CNNs) and Recurrent Neural Nets (RNNs) as examples</a:t>
            </a:r>
          </a:p>
        </p:txBody>
      </p:sp>
      <p:sp>
        <p:nvSpPr>
          <p:cNvPr id="10" name="TextShape 1">
            <a:extLst>
              <a:ext uri="{FF2B5EF4-FFF2-40B4-BE49-F238E27FC236}">
                <a16:creationId xmlns:a16="http://schemas.microsoft.com/office/drawing/2014/main" id="{4C240662-3EAD-7D47-8996-7F599F1DA07D}"/>
              </a:ext>
            </a:extLst>
          </p:cNvPr>
          <p:cNvSpPr txBox="1"/>
          <p:nvPr/>
        </p:nvSpPr>
        <p:spPr>
          <a:xfrm>
            <a:off x="0" y="-47314"/>
            <a:ext cx="13439775" cy="677108"/>
          </a:xfrm>
          <a:prstGeom prst="rect">
            <a:avLst/>
          </a:prstGeom>
          <a:solidFill>
            <a:srgbClr val="23FF23"/>
          </a:solidFill>
          <a:ln>
            <a:solidFill>
              <a:srgbClr val="0000FF"/>
            </a:solidFill>
          </a:ln>
        </p:spPr>
        <p:txBody>
          <a:bodyPr wrap="square" lIns="0" tIns="0" rIns="0" bIns="0" anchor="ctr">
            <a:spAutoFit/>
          </a:bodyPr>
          <a:lstStyle/>
          <a:p>
            <a:pPr algn="ctr"/>
            <a:r>
              <a:rPr lang="en-US" sz="4400" spc="-1" dirty="0">
                <a:solidFill>
                  <a:srgbClr val="FF0000"/>
                </a:solidFill>
                <a:latin typeface="Times New Roman"/>
              </a:rPr>
              <a:t>Types of Machine Learning</a:t>
            </a:r>
            <a:endParaRPr lang="en-US" sz="4400" spc="-1" dirty="0">
              <a:solidFill>
                <a:srgbClr val="000000"/>
              </a:solidFill>
              <a:latin typeface="Times New Roman"/>
            </a:endParaRPr>
          </a:p>
        </p:txBody>
      </p:sp>
    </p:spTree>
    <p:extLst>
      <p:ext uri="{BB962C8B-B14F-4D97-AF65-F5344CB8AC3E}">
        <p14:creationId xmlns:p14="http://schemas.microsoft.com/office/powerpoint/2010/main" val="77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25466</TotalTime>
  <Words>4338</Words>
  <Application>Microsoft Macintosh PowerPoint</Application>
  <PresentationFormat>Custom</PresentationFormat>
  <Paragraphs>382</Paragraphs>
  <Slides>49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Cambria Math</vt:lpstr>
      <vt:lpstr>Menlo-Regular</vt:lpstr>
      <vt:lpstr>Symbol</vt:lpstr>
      <vt:lpstr>Times</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Olaiya, Emmanuel (STFC,RAL,PPD)</cp:lastModifiedBy>
  <cp:revision>769</cp:revision>
  <cp:lastPrinted>2005-05-04T20:12:54Z</cp:lastPrinted>
  <dcterms:created xsi:type="dcterms:W3CDTF">2003-10-29T17:40:14Z</dcterms:created>
  <dcterms:modified xsi:type="dcterms:W3CDTF">2022-06-12T21:48:52Z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