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509" r:id="rId6"/>
    <p:sldId id="534" r:id="rId7"/>
    <p:sldId id="511" r:id="rId8"/>
    <p:sldId id="512" r:id="rId9"/>
    <p:sldId id="513" r:id="rId10"/>
    <p:sldId id="514" r:id="rId11"/>
    <p:sldId id="515" r:id="rId12"/>
    <p:sldId id="516" r:id="rId13"/>
    <p:sldId id="518" r:id="rId14"/>
    <p:sldId id="528" r:id="rId15"/>
    <p:sldId id="532" r:id="rId16"/>
    <p:sldId id="529" r:id="rId17"/>
    <p:sldId id="527" r:id="rId18"/>
    <p:sldId id="519" r:id="rId19"/>
    <p:sldId id="520" r:id="rId20"/>
    <p:sldId id="521" r:id="rId21"/>
    <p:sldId id="522" r:id="rId22"/>
    <p:sldId id="523" r:id="rId23"/>
    <p:sldId id="524" r:id="rId24"/>
    <p:sldId id="533" r:id="rId25"/>
    <p:sldId id="53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6B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93992" autoAdjust="0"/>
  </p:normalViewPr>
  <p:slideViewPr>
    <p:cSldViewPr>
      <p:cViewPr varScale="1">
        <p:scale>
          <a:sx n="108" d="100"/>
          <a:sy n="108" d="100"/>
        </p:scale>
        <p:origin x="14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0E6D490-F8E5-4620-B6A0-FB9057C97B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6E5CE5D-AF2C-433B-ACE5-9098E1E1A5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9F3E7766-0552-4560-9030-91DC5CBFFD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78509438-3C03-4AFA-A1BA-8B20C17BBB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70BA7403-0FDD-4390-BCBF-9CB5EC25FC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B8C238-4787-4DBB-97A2-4150A6F18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A3A9D-40FB-4114-9EE2-9719DF75C8D5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1DCD3B-5EE1-46AF-A64C-C250F76520AA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54C19D-B279-4AFF-BC10-5F9B8B70B8F1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r>
              <a:rPr lang="en-US" baseline="0" dirty="0" smtClean="0"/>
              <a:t> gap above boson state that inhibits collisions.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8C238-4787-4DBB-97A2-4150A6F1847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01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EFD4C6-2DDB-4B53-A117-2A855863B65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89F167-4FC8-455D-9E44-B36D638D0725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058D15-5A90-4B70-AC8C-5BD849FBB1C0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D94DF3-0ADC-4B84-BA71-4D1A4F29D9E8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DEDF64-C474-4D25-8945-AFFBABDA19FD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</a:rPr>
              <a:t>A discharge is the passage of a conduction current (i.e. not a displacement current) through a medium that does not normally have any charge carriers.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impact per RF</a:t>
            </a:r>
            <a:r>
              <a:rPr lang="en-US" baseline="0" dirty="0" smtClean="0"/>
              <a:t> period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8C238-4787-4DBB-97A2-4150A6F1847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37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EFE7-1A4F-4FAE-8CD1-CB6683B79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54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7EF7E-8983-4562-AC6C-3E8A772A2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61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8F910-F00C-4988-8D4C-0F5331FE0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5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B056-CD1D-4065-B2AC-5F7142076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86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D879A-5053-4B5A-AD41-A183FBEDB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508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11B42-598B-4787-BE60-67E66D582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05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224F5-47B3-4AC7-8705-52555E99D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80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51CB7-A251-46DF-8681-1F3CD163F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33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3A18-14CC-4FCD-AB9C-3E48F654B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87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56ED0-1BA1-4817-839E-E0822CE0B5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00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421BD-FF2F-42D1-BF44-45F34A66C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90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F1885-92AC-4D8C-8591-EEDE6216E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78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F7F50-5C90-4418-AFF1-2E203B020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40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4B7AE-E5EB-461C-8099-48550095E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98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875F85-CCD2-4B1F-AF0D-8880825E03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8E3B7F7-8E49-41C6-A1E6-8A5D9CBBA5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D92DEB-375E-4581-B68E-F7974C0A50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207AF24-C441-44F2-9858-99ABDF8788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30"/>
          <p:cNvGrpSpPr>
            <a:grpSpLocks noChangeAspect="1"/>
          </p:cNvGrpSpPr>
          <p:nvPr userDrawn="1"/>
        </p:nvGrpSpPr>
        <p:grpSpPr bwMode="auto">
          <a:xfrm>
            <a:off x="34925" y="44450"/>
            <a:ext cx="1631950" cy="987425"/>
            <a:chOff x="4363" y="3017"/>
            <a:chExt cx="1043" cy="669"/>
          </a:xfrm>
        </p:grpSpPr>
        <p:pic>
          <p:nvPicPr>
            <p:cNvPr id="1032" name="Picture 16" descr="Cilogotransparent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" y="3017"/>
              <a:ext cx="752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" y="3529"/>
              <a:ext cx="103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1973680/files/CERN-2014-005-p57.pdf" TargetMode="External"/><Relationship Id="rId2" Type="http://schemas.openxmlformats.org/officeDocument/2006/relationships/hyperlink" Target="https://cds.cern.ch/record/308015/files/p16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y.de/~pschmues/Superconductivity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60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Lecture 3: Superconductivity</a:t>
            </a:r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Louise Cowie</a:t>
            </a:r>
          </a:p>
          <a:p>
            <a:pPr eaLnBrk="1" hangingPunct="1"/>
            <a:r>
              <a:rPr lang="en-US" altLang="en-US" dirty="0" err="1" smtClean="0"/>
              <a:t>ASTeC</a:t>
            </a:r>
            <a:endParaRPr lang="en-GB" altLang="en-US" dirty="0" smtClean="0"/>
          </a:p>
          <a:p>
            <a:pPr eaLnBrk="1" hangingPunct="1"/>
            <a:r>
              <a:rPr lang="en-GB" altLang="en-US" dirty="0" smtClean="0"/>
              <a:t>Slides adapted from Prof G Burt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SRF Couplers</a:t>
            </a:r>
          </a:p>
        </p:txBody>
      </p:sp>
      <p:sp>
        <p:nvSpPr>
          <p:cNvPr id="1843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smtClean="0"/>
              <a:t>Also a limited power in SRF couplers.</a:t>
            </a:r>
          </a:p>
          <a:p>
            <a:r>
              <a:rPr lang="en-GB" altLang="en-US" sz="2400" smtClean="0"/>
              <a:t>WG limited to 500 kW due to multipactor (electron cloud).</a:t>
            </a:r>
          </a:p>
          <a:p>
            <a:r>
              <a:rPr lang="en-GB" altLang="en-US" sz="2400" smtClean="0"/>
              <a:t>Coax is limited to a similar amount by limited cooling of inner coax.</a:t>
            </a:r>
          </a:p>
        </p:txBody>
      </p:sp>
      <p:pic>
        <p:nvPicPr>
          <p:cNvPr id="28674" name="Picture 2" descr="TTF-III power coupler (DESY design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82411"/>
            <a:ext cx="4680520" cy="292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631780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TTF III coupler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Multipactor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98" y="4221088"/>
            <a:ext cx="4883202" cy="2448272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8833" y="1442046"/>
            <a:ext cx="826353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</a:pPr>
            <a:r>
              <a:rPr lang="en-US" altLang="en-US" sz="1800" dirty="0" smtClean="0"/>
              <a:t>Seed electrons in the cavity are </a:t>
            </a:r>
            <a:r>
              <a:rPr lang="en-US" altLang="en-US" sz="1800" dirty="0" err="1" smtClean="0"/>
              <a:t>energised</a:t>
            </a:r>
            <a:r>
              <a:rPr lang="en-US" altLang="en-US" sz="1800" dirty="0" smtClean="0"/>
              <a:t> by the RF field in the cavity</a:t>
            </a:r>
            <a:r>
              <a:rPr lang="en-GB" altLang="en-US" sz="1800" dirty="0"/>
              <a:t> </a:t>
            </a:r>
            <a:r>
              <a:rPr lang="en-GB" altLang="en-US" sz="1800" dirty="0" smtClean="0"/>
              <a:t>&amp; collide with the wall</a:t>
            </a:r>
          </a:p>
          <a:p>
            <a:pPr marL="285750" indent="-285750" eaLnBrk="1" hangingPunct="1">
              <a:spcBef>
                <a:spcPct val="50000"/>
              </a:spcBef>
            </a:pPr>
            <a:r>
              <a:rPr lang="en-US" altLang="en-US" sz="1800" dirty="0" smtClean="0"/>
              <a:t>If their energy is in a specific range, secondary electrons are emitted</a:t>
            </a:r>
          </a:p>
          <a:p>
            <a:pPr marL="285750" indent="-285750" eaLnBrk="1" hangingPunct="1">
              <a:spcBef>
                <a:spcPct val="50000"/>
              </a:spcBef>
            </a:pPr>
            <a:r>
              <a:rPr lang="en-US" altLang="en-US" sz="1800" dirty="0" smtClean="0"/>
              <a:t>If statistically more than one electron is emitted per collision, and the secondary electron trajectories are </a:t>
            </a:r>
            <a:r>
              <a:rPr lang="en-US" altLang="en-US" sz="1800" dirty="0" err="1" smtClean="0"/>
              <a:t>synchronised</a:t>
            </a:r>
            <a:r>
              <a:rPr lang="en-US" altLang="en-US" sz="1800" dirty="0" smtClean="0"/>
              <a:t> with the RF field, </a:t>
            </a:r>
            <a:r>
              <a:rPr lang="en-US" altLang="en-US" sz="1800" dirty="0"/>
              <a:t>t</a:t>
            </a:r>
            <a:r>
              <a:rPr lang="en-US" altLang="en-US" sz="1800" dirty="0" smtClean="0"/>
              <a:t>here is an exponential increase in the number of electrons.</a:t>
            </a:r>
          </a:p>
          <a:p>
            <a:pPr marL="285750" indent="-285750" eaLnBrk="1" hangingPunct="1">
              <a:spcBef>
                <a:spcPct val="50000"/>
              </a:spcBef>
            </a:pPr>
            <a:r>
              <a:rPr lang="en-US" altLang="en-US" sz="1800" dirty="0" smtClean="0"/>
              <a:t>Electrons can absorb additional RF power and keep the cavity from increasing it’s voltage</a:t>
            </a:r>
          </a:p>
          <a:p>
            <a:pPr marL="285750" indent="-285750" eaLnBrk="1" hangingPunct="1">
              <a:spcBef>
                <a:spcPct val="50000"/>
              </a:spcBef>
            </a:pPr>
            <a:endParaRPr lang="en-U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A5C6D6-14E8-4CA2-AEF6-754CE1C7C708}"/>
              </a:ext>
            </a:extLst>
          </p:cNvPr>
          <p:cNvSpPr txBox="1">
            <a:spLocks/>
          </p:cNvSpPr>
          <p:nvPr/>
        </p:nvSpPr>
        <p:spPr>
          <a:xfrm>
            <a:off x="457200" y="1484313"/>
            <a:ext cx="8229600" cy="3773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</a:rPr>
              <a:t>For multipactor to occur each electron striking the surface must generate more than one secondary on average.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Arial" charset="0"/>
              </a:rPr>
              <a:t>The ratio of primary to secondary electrons is given by the secondary emission yield (SEY).</a:t>
            </a:r>
            <a:endParaRPr lang="en-GB" sz="2000" dirty="0">
              <a:latin typeface="+mn-lt"/>
            </a:endParaRPr>
          </a:p>
        </p:txBody>
      </p:sp>
      <p:sp>
        <p:nvSpPr>
          <p:cNvPr id="2253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smtClean="0"/>
              <a:t>HPRF MSc</a:t>
            </a:r>
          </a:p>
        </p:txBody>
      </p:sp>
      <p:sp>
        <p:nvSpPr>
          <p:cNvPr id="2253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© Lancaster University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17511F-FE78-4489-8162-124AB2B50B2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smtClean="0"/>
          </a:p>
        </p:txBody>
      </p:sp>
      <p:sp>
        <p:nvSpPr>
          <p:cNvPr id="2253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bg1"/>
                </a:solidFill>
              </a:rPr>
              <a:t>Secondary Electron Yield</a:t>
            </a:r>
          </a:p>
        </p:txBody>
      </p:sp>
      <p:pic>
        <p:nvPicPr>
          <p:cNvPr id="22535" name="Picture 3" descr="p009_pg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t="23824" r="34007" b="26625"/>
          <a:stretch>
            <a:fillRect/>
          </a:stretch>
        </p:blipFill>
        <p:spPr bwMode="auto">
          <a:xfrm>
            <a:off x="2652713" y="2976563"/>
            <a:ext cx="63007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F8F33E7-969F-4B37-8F25-3BB87580AD50}"/>
              </a:ext>
            </a:extLst>
          </p:cNvPr>
          <p:cNvSpPr txBox="1">
            <a:spLocks/>
          </p:cNvSpPr>
          <p:nvPr/>
        </p:nvSpPr>
        <p:spPr>
          <a:xfrm>
            <a:off x="395288" y="4143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dirty="0">
                <a:latin typeface="+mj-lt"/>
                <a:ea typeface="+mj-ea"/>
                <a:cs typeface="+mj-cs"/>
              </a:rPr>
              <a:t>Secondary Emission Yield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2C7D93-D838-42C0-B1B7-22085BB37733}"/>
              </a:ext>
            </a:extLst>
          </p:cNvPr>
          <p:cNvSpPr txBox="1">
            <a:spLocks/>
          </p:cNvSpPr>
          <p:nvPr/>
        </p:nvSpPr>
        <p:spPr>
          <a:xfrm>
            <a:off x="468313" y="3213100"/>
            <a:ext cx="2447925" cy="2952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</a:rPr>
              <a:t>SEY is strongly dependant on impact energy and only gives an SEY&gt;1 for a finite range of low energies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 smtClean="0"/>
              <a:t>HPRF MSc</a:t>
            </a:r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© Lancaster University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094D82-80BD-4106-B440-A3818692D1DB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 smtClean="0"/>
          </a:p>
        </p:txBody>
      </p:sp>
      <p:sp>
        <p:nvSpPr>
          <p:cNvPr id="20485" name="Rectangle 3"/>
          <p:cNvSpPr>
            <a:spLocks noChangeAspect="1" noChangeArrowheads="1"/>
          </p:cNvSpPr>
          <p:nvPr/>
        </p:nvSpPr>
        <p:spPr bwMode="auto">
          <a:xfrm>
            <a:off x="685800" y="1447800"/>
            <a:ext cx="777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</a:pPr>
            <a:r>
              <a:rPr lang="en-GB" altLang="en-US" sz="2000" dirty="0">
                <a:cs typeface="Times New Roman" panose="02020603050405020304" pitchFamily="18" charset="0"/>
              </a:rPr>
              <a:t>One of the most common type of </a:t>
            </a:r>
            <a:r>
              <a:rPr lang="en-GB" altLang="en-US" sz="2000" dirty="0" err="1">
                <a:cs typeface="Times New Roman" panose="02020603050405020304" pitchFamily="18" charset="0"/>
              </a:rPr>
              <a:t>multipactor</a:t>
            </a:r>
            <a:r>
              <a:rPr lang="en-GB" altLang="en-US" sz="2000" dirty="0">
                <a:cs typeface="Times New Roman" panose="02020603050405020304" pitchFamily="18" charset="0"/>
              </a:rPr>
              <a:t> is two-point </a:t>
            </a:r>
            <a:r>
              <a:rPr lang="en-GB" altLang="en-US" sz="2000" dirty="0" err="1">
                <a:cs typeface="Times New Roman" panose="02020603050405020304" pitchFamily="18" charset="0"/>
              </a:rPr>
              <a:t>multipactor</a:t>
            </a:r>
            <a:r>
              <a:rPr lang="en-GB" altLang="en-US" sz="2000" dirty="0">
                <a:cs typeface="Times New Roman" panose="02020603050405020304" pitchFamily="18" charset="0"/>
              </a:rPr>
              <a:t> that occurs between two metallic plates</a:t>
            </a:r>
            <a:r>
              <a:rPr lang="en-GB" altLang="en-US" sz="2000" dirty="0" smtClean="0"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endParaRPr lang="en-GB" altLang="en-US" sz="2000" dirty="0"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en-GB" altLang="en-US" sz="2000" dirty="0">
                <a:cs typeface="Times New Roman" panose="02020603050405020304" pitchFamily="18" charset="0"/>
              </a:rPr>
              <a:t>The RF fields accelerate the particle across the gap. </a:t>
            </a:r>
            <a:endParaRPr lang="en-GB" altLang="en-US" sz="2000" dirty="0" smtClean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endParaRPr lang="en-GB" altLang="en-US" sz="2000" dirty="0" smtClean="0"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en-GB" altLang="en-US" sz="2000" dirty="0" smtClean="0">
                <a:cs typeface="Times New Roman" panose="02020603050405020304" pitchFamily="18" charset="0"/>
              </a:rPr>
              <a:t>The </a:t>
            </a:r>
            <a:r>
              <a:rPr lang="en-GB" altLang="en-US" sz="2000" dirty="0">
                <a:cs typeface="Times New Roman" panose="02020603050405020304" pitchFamily="18" charset="0"/>
              </a:rPr>
              <a:t>RF fields reverse every half period so the electron motion is resonant if it </a:t>
            </a:r>
            <a:r>
              <a:rPr lang="en-GB" altLang="en-US" sz="2000" dirty="0" smtClean="0">
                <a:cs typeface="Times New Roman" panose="02020603050405020304" pitchFamily="18" charset="0"/>
              </a:rPr>
              <a:t>takes </a:t>
            </a:r>
            <a:r>
              <a:rPr lang="en-GB" altLang="en-US" sz="2000" dirty="0">
                <a:cs typeface="Times New Roman" panose="02020603050405020304" pitchFamily="18" charset="0"/>
              </a:rPr>
              <a:t>(n+1/2) periods to traverse the gap</a:t>
            </a:r>
            <a:endParaRPr lang="en-GB" altLang="en-US" sz="2000" dirty="0"/>
          </a:p>
        </p:txBody>
      </p:sp>
      <p:sp>
        <p:nvSpPr>
          <p:cNvPr id="20486" name="Line 4"/>
          <p:cNvSpPr>
            <a:spLocks noChangeShapeType="1"/>
          </p:cNvSpPr>
          <p:nvPr/>
        </p:nvSpPr>
        <p:spPr bwMode="auto">
          <a:xfrm>
            <a:off x="1322784" y="4005064"/>
            <a:ext cx="62484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1398984" y="5529064"/>
            <a:ext cx="62484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 flipV="1">
            <a:off x="2008584" y="4005064"/>
            <a:ext cx="914400" cy="1524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9" name="Line 7"/>
          <p:cNvSpPr>
            <a:spLocks noChangeShapeType="1"/>
          </p:cNvSpPr>
          <p:nvPr/>
        </p:nvSpPr>
        <p:spPr bwMode="auto">
          <a:xfrm>
            <a:off x="2922984" y="4005064"/>
            <a:ext cx="685800" cy="1524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0" name="Line 8"/>
          <p:cNvSpPr>
            <a:spLocks noChangeShapeType="1"/>
          </p:cNvSpPr>
          <p:nvPr/>
        </p:nvSpPr>
        <p:spPr bwMode="auto">
          <a:xfrm>
            <a:off x="2922984" y="4005064"/>
            <a:ext cx="533400" cy="1524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1" name="Line 9"/>
          <p:cNvSpPr>
            <a:spLocks noChangeShapeType="1"/>
          </p:cNvSpPr>
          <p:nvPr/>
        </p:nvSpPr>
        <p:spPr bwMode="auto">
          <a:xfrm flipV="1">
            <a:off x="3456384" y="4005064"/>
            <a:ext cx="914400" cy="1447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2" name="Line 10"/>
          <p:cNvSpPr>
            <a:spLocks noChangeShapeType="1"/>
          </p:cNvSpPr>
          <p:nvPr/>
        </p:nvSpPr>
        <p:spPr bwMode="auto">
          <a:xfrm flipV="1">
            <a:off x="3608784" y="4005064"/>
            <a:ext cx="838200" cy="1524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3" name="Line 11"/>
          <p:cNvSpPr>
            <a:spLocks noChangeShapeType="1"/>
          </p:cNvSpPr>
          <p:nvPr/>
        </p:nvSpPr>
        <p:spPr bwMode="auto">
          <a:xfrm flipV="1">
            <a:off x="3608784" y="4005064"/>
            <a:ext cx="609600" cy="1524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4" name="Line 12"/>
          <p:cNvSpPr>
            <a:spLocks noChangeShapeType="1"/>
          </p:cNvSpPr>
          <p:nvPr/>
        </p:nvSpPr>
        <p:spPr bwMode="auto">
          <a:xfrm>
            <a:off x="4218384" y="4005064"/>
            <a:ext cx="685800" cy="1524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5" name="Line 13"/>
          <p:cNvSpPr>
            <a:spLocks noChangeShapeType="1"/>
          </p:cNvSpPr>
          <p:nvPr/>
        </p:nvSpPr>
        <p:spPr bwMode="auto">
          <a:xfrm>
            <a:off x="4446984" y="4005064"/>
            <a:ext cx="533400" cy="1524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6" name="Line 14"/>
          <p:cNvSpPr>
            <a:spLocks noChangeShapeType="1"/>
          </p:cNvSpPr>
          <p:nvPr/>
        </p:nvSpPr>
        <p:spPr bwMode="auto">
          <a:xfrm>
            <a:off x="4370784" y="4005064"/>
            <a:ext cx="685800" cy="1524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7" name="Line 15"/>
          <p:cNvSpPr>
            <a:spLocks noChangeShapeType="1"/>
          </p:cNvSpPr>
          <p:nvPr/>
        </p:nvSpPr>
        <p:spPr bwMode="auto">
          <a:xfrm>
            <a:off x="4218384" y="4081264"/>
            <a:ext cx="533400" cy="1447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8" name="Line 16"/>
          <p:cNvSpPr>
            <a:spLocks noChangeShapeType="1"/>
          </p:cNvSpPr>
          <p:nvPr/>
        </p:nvSpPr>
        <p:spPr bwMode="auto">
          <a:xfrm>
            <a:off x="5818584" y="4157464"/>
            <a:ext cx="0" cy="1219200"/>
          </a:xfrm>
          <a:prstGeom prst="line">
            <a:avLst/>
          </a:prstGeom>
          <a:noFill/>
          <a:ln w="50800">
            <a:solidFill>
              <a:srgbClr val="9234DB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9" name="Rectangle 17"/>
          <p:cNvSpPr>
            <a:spLocks noChangeArrowheads="1"/>
          </p:cNvSpPr>
          <p:nvPr/>
        </p:nvSpPr>
        <p:spPr bwMode="auto">
          <a:xfrm>
            <a:off x="6261497" y="4386064"/>
            <a:ext cx="1766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9234DB"/>
                </a:solidFill>
              </a:rPr>
              <a:t>a.c. electric field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9234DB"/>
                </a:solidFill>
              </a:rPr>
              <a:t>across gap or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rgbClr val="9234DB"/>
                </a:solidFill>
              </a:rPr>
              <a:t>waveguide</a:t>
            </a:r>
          </a:p>
        </p:txBody>
      </p:sp>
      <p:sp>
        <p:nvSpPr>
          <p:cNvPr id="20500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GB" altLang="en-US" smtClean="0"/>
              <a:t>Parallel Plate Multipactor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/>
              <a:t>Multipactor</a:t>
            </a:r>
            <a:r>
              <a:rPr lang="en-GB" altLang="en-US" dirty="0" smtClean="0"/>
              <a:t> in Cavities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5" t="24677" r="52132" b="22372"/>
          <a:stretch>
            <a:fillRect/>
          </a:stretch>
        </p:blipFill>
        <p:spPr bwMode="auto">
          <a:xfrm>
            <a:off x="0" y="1773238"/>
            <a:ext cx="30511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28462689-B100-4A7A-BD32-AD9A6C9BA5C5}"/>
              </a:ext>
            </a:extLst>
          </p:cNvPr>
          <p:cNvSpPr/>
          <p:nvPr/>
        </p:nvSpPr>
        <p:spPr>
          <a:xfrm>
            <a:off x="1094978" y="1916832"/>
            <a:ext cx="1106487" cy="462831"/>
          </a:xfrm>
          <a:custGeom>
            <a:avLst/>
            <a:gdLst>
              <a:gd name="connsiteX0" fmla="*/ 0 w 1106129"/>
              <a:gd name="connsiteY0" fmla="*/ 0 h 373625"/>
              <a:gd name="connsiteX1" fmla="*/ 294967 w 1106129"/>
              <a:gd name="connsiteY1" fmla="*/ 280219 h 373625"/>
              <a:gd name="connsiteX2" fmla="*/ 545690 w 1106129"/>
              <a:gd name="connsiteY2" fmla="*/ 368709 h 373625"/>
              <a:gd name="connsiteX3" fmla="*/ 825909 w 1106129"/>
              <a:gd name="connsiteY3" fmla="*/ 309716 h 373625"/>
              <a:gd name="connsiteX4" fmla="*/ 1106129 w 1106129"/>
              <a:gd name="connsiteY4" fmla="*/ 88490 h 3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129" h="373625">
                <a:moveTo>
                  <a:pt x="0" y="0"/>
                </a:moveTo>
                <a:cubicBezTo>
                  <a:pt x="102009" y="109384"/>
                  <a:pt x="204019" y="218768"/>
                  <a:pt x="294967" y="280219"/>
                </a:cubicBezTo>
                <a:cubicBezTo>
                  <a:pt x="385915" y="341670"/>
                  <a:pt x="457200" y="363793"/>
                  <a:pt x="545690" y="368709"/>
                </a:cubicBezTo>
                <a:cubicBezTo>
                  <a:pt x="634180" y="373625"/>
                  <a:pt x="732503" y="356419"/>
                  <a:pt x="825909" y="309716"/>
                </a:cubicBezTo>
                <a:cubicBezTo>
                  <a:pt x="919316" y="263013"/>
                  <a:pt x="1012722" y="175751"/>
                  <a:pt x="1106129" y="88490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116013" y="2349500"/>
            <a:ext cx="1439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Electron trajectory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3051175" y="1484313"/>
            <a:ext cx="60928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GB" altLang="en-US" sz="1900" dirty="0"/>
              <a:t>Two point </a:t>
            </a:r>
            <a:r>
              <a:rPr lang="en-GB" altLang="en-US" sz="1900" dirty="0" err="1"/>
              <a:t>multipactor</a:t>
            </a:r>
            <a:r>
              <a:rPr lang="en-GB" altLang="en-US" sz="1900" dirty="0"/>
              <a:t> can also occur in pillbox and elliptical cavities</a:t>
            </a:r>
            <a:r>
              <a:rPr lang="en-GB" altLang="en-US" sz="1900" dirty="0" smtClean="0"/>
              <a:t>.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GB" altLang="en-US" sz="10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n-US" sz="1900" dirty="0"/>
              <a:t>The electron trajectories are bent  by the RF magnetic field to form semi-circles</a:t>
            </a:r>
            <a:r>
              <a:rPr lang="en-GB" altLang="en-US" sz="1900" dirty="0" smtClean="0"/>
              <a:t>.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GB" altLang="en-US" sz="11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n-US" sz="1900" dirty="0"/>
              <a:t>In pillbox cavities trajectories are resonant if the cyclotron conditions are met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9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9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900" dirty="0"/>
          </a:p>
          <a:p>
            <a:pPr marL="360000" lvl="1" indent="0" eaLnBrk="1" hangingPunct="1">
              <a:spcBef>
                <a:spcPct val="0"/>
              </a:spcBef>
              <a:buFontTx/>
              <a:buNone/>
            </a:pPr>
            <a:r>
              <a:rPr lang="en-GB" altLang="en-US" sz="1900" dirty="0" err="1" smtClean="0"/>
              <a:t>Multipactor</a:t>
            </a:r>
            <a:r>
              <a:rPr lang="en-GB" altLang="en-US" sz="1900" dirty="0" smtClean="0"/>
              <a:t> </a:t>
            </a:r>
            <a:r>
              <a:rPr lang="en-GB" altLang="en-US" sz="1900" dirty="0"/>
              <a:t>will occur if the electric field accelerates the electrons to energies between ~50-500 eV depending on the material</a:t>
            </a:r>
            <a:r>
              <a:rPr lang="en-GB" altLang="en-US" sz="1900" dirty="0" smtClean="0"/>
              <a:t>.</a:t>
            </a:r>
          </a:p>
          <a:p>
            <a:pPr marL="360000" lvl="1" indent="0" eaLnBrk="1" hangingPunct="1">
              <a:spcBef>
                <a:spcPct val="0"/>
              </a:spcBef>
              <a:buFontTx/>
              <a:buNone/>
            </a:pPr>
            <a:endParaRPr lang="en-GB" altLang="en-US" sz="11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GB" altLang="en-US" sz="1900" dirty="0"/>
              <a:t>In elliptical cavities the resonant condition varies with radius as smaller arcs are </a:t>
            </a:r>
            <a:r>
              <a:rPr lang="en-GB" altLang="en-US" sz="1900" dirty="0" smtClean="0"/>
              <a:t>required. The electron energies are low and the </a:t>
            </a:r>
            <a:r>
              <a:rPr lang="en-GB" altLang="en-US" sz="1900" dirty="0" err="1" smtClean="0"/>
              <a:t>multipactor</a:t>
            </a:r>
            <a:r>
              <a:rPr lang="en-GB" altLang="en-US" sz="1900" dirty="0" smtClean="0"/>
              <a:t> is weak. </a:t>
            </a:r>
            <a:endParaRPr lang="en-GB" altLang="en-US" sz="1900" dirty="0"/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60032" y="3691808"/>
                <a:ext cx="1446422" cy="100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2400" b="0" dirty="0" smtClean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691808"/>
                <a:ext cx="1446422" cy="1001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Microphonics</a:t>
            </a: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3411538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176713"/>
            <a:ext cx="33750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93390" y="1438276"/>
            <a:ext cx="485933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 smtClean="0"/>
              <a:t>Changes </a:t>
            </a:r>
            <a:r>
              <a:rPr lang="en-GB" altLang="en-US" sz="2000" dirty="0"/>
              <a:t>in frequency caused by connections to the outside </a:t>
            </a:r>
            <a:r>
              <a:rPr lang="en-GB" altLang="en-US" sz="2000" dirty="0" smtClean="0"/>
              <a:t>world:</a:t>
            </a:r>
            <a:endParaRPr lang="en-GB" altLang="en-US" sz="2000" dirty="0"/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/>
              <a:t>Vibrations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/>
              <a:t>Pressure Fluctuations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293390" y="3188554"/>
            <a:ext cx="468153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This means the cavity is not always on </a:t>
            </a:r>
            <a:r>
              <a:rPr lang="en-GB" altLang="en-US" sz="2000" dirty="0" smtClean="0"/>
              <a:t>resonance.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GB" altLang="en-US" sz="2000" dirty="0"/>
              <a:t>Additionally the constantly varying frequency will cause phase errors</a:t>
            </a:r>
            <a:r>
              <a:rPr lang="en-GB" altLang="en-US" sz="2000" dirty="0" smtClean="0"/>
              <a:t>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GB" altLang="en-US" sz="2000" dirty="0"/>
              <a:t>To avoid problems we need to artificially broaden the cavity bandwidth by using a lower </a:t>
            </a:r>
            <a:r>
              <a:rPr lang="en-GB" altLang="en-US" sz="2000" dirty="0" err="1"/>
              <a:t>Q</a:t>
            </a:r>
            <a:r>
              <a:rPr lang="en-GB" altLang="en-US" sz="2000" baseline="-25000" dirty="0" err="1"/>
              <a:t>e</a:t>
            </a:r>
            <a:r>
              <a:rPr lang="en-GB" altLang="en-US" sz="2000" dirty="0"/>
              <a:t> of at least </a:t>
            </a:r>
            <a:r>
              <a:rPr lang="en-GB" altLang="en-US" sz="2000" dirty="0" smtClean="0"/>
              <a:t>10</a:t>
            </a:r>
            <a:r>
              <a:rPr lang="en-GB" altLang="en-US" sz="2000" baseline="30000" dirty="0" smtClean="0"/>
              <a:t>6</a:t>
            </a:r>
            <a:r>
              <a:rPr lang="en-GB" altLang="en-US" sz="2000" dirty="0" smtClean="0"/>
              <a:t>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000" dirty="0" smtClean="0"/>
              <a:t>The cavity is </a:t>
            </a:r>
            <a:r>
              <a:rPr lang="en-US" altLang="en-US" sz="2000" dirty="0" err="1" smtClean="0"/>
              <a:t>overcoupled</a:t>
            </a:r>
            <a:r>
              <a:rPr lang="en-US" altLang="en-US" sz="2000" dirty="0" smtClean="0"/>
              <a:t> and requires more RF power to reach the same gradient</a:t>
            </a:r>
            <a:endParaRPr lang="en-GB" altLang="en-US" sz="2000" baseline="30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Cryomodules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484313"/>
            <a:ext cx="6543675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23850" y="1628775"/>
            <a:ext cx="244792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The cryovessel is often one of the more complicated items required. It requires: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800"/>
              <a:t>Inlet and return pipes for He and N.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800"/>
              <a:t>It must support the cavity.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800"/>
              <a:t>Have low static heat loss.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800"/>
              <a:t>Incorporate all couplers.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Filling factor</a:t>
            </a:r>
          </a:p>
        </p:txBody>
      </p:sp>
      <p:sp>
        <p:nvSpPr>
          <p:cNvPr id="2662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3671887" cy="4525963"/>
          </a:xfrm>
        </p:spPr>
        <p:txBody>
          <a:bodyPr/>
          <a:lstStyle/>
          <a:p>
            <a:r>
              <a:rPr lang="en-GB" altLang="en-US" sz="2400" dirty="0" smtClean="0"/>
              <a:t>The </a:t>
            </a:r>
            <a:r>
              <a:rPr lang="en-GB" altLang="en-US" sz="2400" dirty="0" err="1" smtClean="0"/>
              <a:t>cryomodule</a:t>
            </a:r>
            <a:r>
              <a:rPr lang="en-GB" altLang="en-US" sz="2400" dirty="0" smtClean="0"/>
              <a:t> in an SRF system also takes up significant space.</a:t>
            </a:r>
          </a:p>
          <a:p>
            <a:r>
              <a:rPr lang="en-GB" altLang="en-US" sz="2400" dirty="0" smtClean="0"/>
              <a:t>The filling factor is the ratio of the cavity length to </a:t>
            </a:r>
            <a:r>
              <a:rPr lang="en-GB" altLang="en-US" sz="2400" dirty="0" err="1" smtClean="0"/>
              <a:t>cryomodule</a:t>
            </a:r>
            <a:r>
              <a:rPr lang="en-GB" altLang="en-US" sz="2400" dirty="0" smtClean="0"/>
              <a:t> length.</a:t>
            </a:r>
          </a:p>
          <a:p>
            <a:r>
              <a:rPr lang="en-GB" altLang="en-US" sz="2400" dirty="0" smtClean="0"/>
              <a:t>It varies from a factor of 5 for single cells to 1.5 for a 9 cell cavity (typically its 2 extra cells on each side).</a:t>
            </a:r>
          </a:p>
        </p:txBody>
      </p:sp>
      <p:pic>
        <p:nvPicPr>
          <p:cNvPr id="26628" name="Picture 3" descr="cornell cavity 3d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49291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Cryogenic systems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71600"/>
            <a:ext cx="8713788" cy="5153025"/>
          </a:xfrm>
        </p:spPr>
        <p:txBody>
          <a:bodyPr/>
          <a:lstStyle/>
          <a:p>
            <a:pPr eaLnBrk="1" hangingPunct="1"/>
            <a:r>
              <a:rPr lang="en-GB" altLang="en-US" sz="2400" dirty="0" smtClean="0"/>
              <a:t>All refrigerators have a technical efficiency, </a:t>
            </a:r>
            <a:r>
              <a:rPr lang="el-GR" altLang="en-US" sz="2400" dirty="0" smtClean="0">
                <a:cs typeface="Arial" panose="020B0604020202020204" pitchFamily="34" charset="0"/>
              </a:rPr>
              <a:t>η</a:t>
            </a:r>
            <a:r>
              <a:rPr lang="en-GB" altLang="en-US" sz="2400" baseline="-25000" dirty="0" smtClean="0">
                <a:cs typeface="Arial" panose="020B0604020202020204" pitchFamily="34" charset="0"/>
              </a:rPr>
              <a:t>T</a:t>
            </a:r>
            <a:r>
              <a:rPr lang="en-GB" altLang="en-US" sz="2400" dirty="0" smtClean="0"/>
              <a:t> of 20%-30%</a:t>
            </a:r>
          </a:p>
          <a:p>
            <a:pPr eaLnBrk="1" hangingPunct="1"/>
            <a:r>
              <a:rPr lang="en-GB" altLang="en-US" sz="2400" dirty="0" smtClean="0"/>
              <a:t>The Carnot efficiency is given by </a:t>
            </a:r>
          </a:p>
          <a:p>
            <a:pPr eaLnBrk="1" hangingPunct="1"/>
            <a:endParaRPr lang="en-GB" altLang="en-US" sz="2400" dirty="0" smtClean="0"/>
          </a:p>
          <a:p>
            <a:pPr eaLnBrk="1" hangingPunct="1"/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The dynamic heat load, P</a:t>
            </a:r>
            <a:r>
              <a:rPr lang="en-GB" altLang="en-US" sz="2400" baseline="-25000" dirty="0" smtClean="0"/>
              <a:t>c</a:t>
            </a:r>
            <a:r>
              <a:rPr lang="en-GB" altLang="en-US" sz="2400" dirty="0" smtClean="0"/>
              <a:t>, is the </a:t>
            </a:r>
            <a:r>
              <a:rPr lang="en-GB" altLang="en-US" sz="2400" dirty="0" err="1" smtClean="0"/>
              <a:t>rf</a:t>
            </a:r>
            <a:r>
              <a:rPr lang="en-GB" altLang="en-US" sz="2400" dirty="0" smtClean="0"/>
              <a:t> power dissipated in the cavity walls.</a:t>
            </a:r>
          </a:p>
          <a:p>
            <a:pPr eaLnBrk="1" hangingPunct="1"/>
            <a:r>
              <a:rPr lang="en-GB" altLang="en-US" sz="2400" dirty="0" smtClean="0"/>
              <a:t>A static heat load, P</a:t>
            </a:r>
            <a:r>
              <a:rPr lang="en-GB" altLang="en-US" sz="2400" baseline="-25000" dirty="0" smtClean="0"/>
              <a:t>s</a:t>
            </a:r>
            <a:r>
              <a:rPr lang="en-GB" altLang="en-US" sz="2400" dirty="0" smtClean="0"/>
              <a:t>, adds an additional heating (~5-10 W)</a:t>
            </a:r>
          </a:p>
          <a:p>
            <a:pPr eaLnBrk="1" hangingPunct="1"/>
            <a:r>
              <a:rPr lang="en-GB" altLang="en-US" sz="2400" dirty="0" smtClean="0"/>
              <a:t>Liquid helium transfer lines require 0.1-1W per metre, so total loss is length L (More efficient lines can be used)</a:t>
            </a:r>
          </a:p>
          <a:p>
            <a:pPr eaLnBrk="1" hangingPunct="1"/>
            <a:r>
              <a:rPr lang="en-GB" altLang="en-US" sz="2400" dirty="0" smtClean="0"/>
              <a:t>It is standard to fill to an overcapacity, O (~50%)</a:t>
            </a:r>
          </a:p>
          <a:p>
            <a:pPr eaLnBrk="1" hangingPunct="1">
              <a:buFontTx/>
              <a:buNone/>
            </a:pPr>
            <a:endParaRPr lang="en-GB" altLang="en-US" sz="2400" dirty="0" smtClean="0"/>
          </a:p>
          <a:p>
            <a:pPr eaLnBrk="1" hangingPunct="1">
              <a:buFontTx/>
              <a:buNone/>
            </a:pPr>
            <a:r>
              <a:rPr lang="en-GB" altLang="en-US" sz="2400" dirty="0" smtClean="0"/>
              <a:t>	Total Power for N cryostats= O N (P</a:t>
            </a:r>
            <a:r>
              <a:rPr lang="en-GB" altLang="en-US" sz="2400" baseline="-25000" dirty="0" smtClean="0"/>
              <a:t>c</a:t>
            </a:r>
            <a:r>
              <a:rPr lang="en-GB" altLang="en-US" sz="2400" dirty="0" smtClean="0"/>
              <a:t> +P</a:t>
            </a:r>
            <a:r>
              <a:rPr lang="en-GB" altLang="en-US" sz="2400" baseline="-25000" dirty="0" smtClean="0"/>
              <a:t>s</a:t>
            </a:r>
            <a:r>
              <a:rPr lang="en-GB" altLang="en-US" sz="2400" dirty="0" smtClean="0"/>
              <a:t> +L) / (</a:t>
            </a:r>
            <a:r>
              <a:rPr lang="el-GR" altLang="en-US" sz="2400" dirty="0" smtClean="0">
                <a:cs typeface="Arial" panose="020B0604020202020204" pitchFamily="34" charset="0"/>
              </a:rPr>
              <a:t>η</a:t>
            </a:r>
            <a:r>
              <a:rPr lang="en-GB" altLang="en-US" sz="2400" baseline="-25000" dirty="0" smtClean="0">
                <a:cs typeface="Arial" panose="020B0604020202020204" pitchFamily="34" charset="0"/>
              </a:rPr>
              <a:t>T</a:t>
            </a:r>
            <a:r>
              <a:rPr lang="en-GB" altLang="en-US" sz="2400" dirty="0" smtClean="0"/>
              <a:t> </a:t>
            </a:r>
            <a:r>
              <a:rPr lang="el-GR" altLang="en-US" sz="2400" dirty="0" smtClean="0">
                <a:cs typeface="Arial" panose="020B0604020202020204" pitchFamily="34" charset="0"/>
              </a:rPr>
              <a:t>η</a:t>
            </a:r>
            <a:r>
              <a:rPr lang="en-GB" altLang="en-US" sz="2400" baseline="-25000" dirty="0" smtClean="0">
                <a:cs typeface="Arial" panose="020B0604020202020204" pitchFamily="34" charset="0"/>
              </a:rPr>
              <a:t>c</a:t>
            </a:r>
            <a:r>
              <a:rPr lang="en-GB" altLang="en-US" sz="2400" dirty="0" smtClean="0"/>
              <a:t> )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5364163" y="1989138"/>
          <a:ext cx="18002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3" imgW="1459866" imgH="672808" progId="Equation.3">
                  <p:embed/>
                </p:oleObj>
              </mc:Choice>
              <mc:Fallback>
                <p:oleObj name="Equation" r:id="rId3" imgW="1459866" imgH="67280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989138"/>
                        <a:ext cx="18002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02" name="Group 2">
            <a:extLst>
              <a:ext uri="{FF2B5EF4-FFF2-40B4-BE49-F238E27FC236}">
                <a16:creationId xmlns:a16="http://schemas.microsoft.com/office/drawing/2014/main" id="{3EAADF0D-1CAA-4715-A951-62D38D024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61904"/>
              </p:ext>
            </p:extLst>
          </p:nvPr>
        </p:nvGraphicFramePr>
        <p:xfrm>
          <a:off x="395536" y="1556792"/>
          <a:ext cx="8424863" cy="4779963"/>
        </p:xfrm>
        <a:graphic>
          <a:graphicData uri="http://schemas.openxmlformats.org/drawingml/2006/table">
            <a:tbl>
              <a:tblPr/>
              <a:tblGrid>
                <a:gridCol w="424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Circular Accelerators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Linac (High energy)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HOM damping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CW operation </a:t>
                      </a: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 high power couplers required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gradient cavities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Multicell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Pulsed operation (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often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685" name="Picture 13" descr="Superconducting Cav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20" y="3573016"/>
            <a:ext cx="390842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Rectangle 14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1143000"/>
          </a:xfrm>
        </p:spPr>
        <p:txBody>
          <a:bodyPr/>
          <a:lstStyle/>
          <a:p>
            <a:pPr algn="l"/>
            <a:r>
              <a:rPr lang="en-GB" altLang="en-US" smtClean="0"/>
              <a:t>RF Cavities for Linacs and Circular Accelerators</a:t>
            </a:r>
          </a:p>
        </p:txBody>
      </p:sp>
      <p:pic>
        <p:nvPicPr>
          <p:cNvPr id="28687" name="Picture 15" descr="cornel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62338"/>
            <a:ext cx="34972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79425" y="5670550"/>
            <a:ext cx="146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CESR cavity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089775" y="5664200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TESLA cavity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SCRF Cavities</a:t>
            </a:r>
            <a:endParaRPr lang="en-US" altLang="en-US" smtClean="0"/>
          </a:p>
        </p:txBody>
      </p:sp>
      <p:pic>
        <p:nvPicPr>
          <p:cNvPr id="5123" name="Picture 3" descr="cornell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484313"/>
            <a:ext cx="4248150" cy="3105150"/>
          </a:xfrm>
          <a:noFill/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41052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/>
              <a:t>The power required to keep a cavity on filled to a set voltage is the power extracted by the beam plus the ohmic heating in the walls.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/>
              <a:t>In order to increase the efficiency of coupling power to the beam we need to minimise the ohmic heating in the cavity walls.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95288" y="4941888"/>
            <a:ext cx="8137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/>
              <a:t>The ohmic heating can be reduced by 5-6 orders of magnitude with the use of a superconducting cavity.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SCRF vs NCRF</a:t>
            </a:r>
          </a:p>
        </p:txBody>
      </p:sp>
      <p:sp>
        <p:nvSpPr>
          <p:cNvPr id="3072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1892" y="1600201"/>
            <a:ext cx="38989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1600" b="1" dirty="0" smtClean="0"/>
              <a:t>SCRF</a:t>
            </a:r>
          </a:p>
          <a:p>
            <a:r>
              <a:rPr lang="en-GB" altLang="en-US" sz="1600" dirty="0" smtClean="0"/>
              <a:t>More efficient (even when including cryogenic losses)</a:t>
            </a:r>
          </a:p>
          <a:p>
            <a:r>
              <a:rPr lang="en-GB" altLang="en-US" sz="1600" dirty="0" smtClean="0"/>
              <a:t>Higher CW gradient</a:t>
            </a:r>
          </a:p>
          <a:p>
            <a:r>
              <a:rPr lang="en-GB" altLang="en-US" sz="1600" dirty="0" smtClean="0"/>
              <a:t>Long pulse or CW only</a:t>
            </a:r>
          </a:p>
          <a:p>
            <a:r>
              <a:rPr lang="en-GB" altLang="en-US" sz="1600" dirty="0" smtClean="0"/>
              <a:t>Complex system needing cryostats and cryogenics</a:t>
            </a:r>
          </a:p>
          <a:p>
            <a:r>
              <a:rPr lang="en-GB" altLang="en-US" sz="1600" dirty="0" smtClean="0"/>
              <a:t>Only frequencies below 4 GHz.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F2EC7F-87A9-4055-9E0D-10D200C6A3FC}"/>
              </a:ext>
            </a:extLst>
          </p:cNvPr>
          <p:cNvSpPr txBox="1">
            <a:spLocks/>
          </p:cNvSpPr>
          <p:nvPr/>
        </p:nvSpPr>
        <p:spPr bwMode="auto">
          <a:xfrm>
            <a:off x="4932040" y="1600201"/>
            <a:ext cx="38989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1600" b="1" kern="0" dirty="0">
                <a:latin typeface="+mn-lt"/>
              </a:rPr>
              <a:t>NCRF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600" kern="0" dirty="0">
                <a:latin typeface="+mn-lt"/>
              </a:rPr>
              <a:t>Less efficient.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600" kern="0" dirty="0">
                <a:latin typeface="+mn-lt"/>
              </a:rPr>
              <a:t>Higher pulsed gradient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600" kern="0" dirty="0">
                <a:latin typeface="+mn-lt"/>
              </a:rPr>
              <a:t>Simpler systems, water cooled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600" kern="0" dirty="0">
                <a:latin typeface="+mn-lt"/>
              </a:rPr>
              <a:t>More reliable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600" kern="0" dirty="0">
                <a:latin typeface="+mn-lt"/>
              </a:rPr>
              <a:t>Lower capital costs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1600" kern="0" dirty="0">
                <a:latin typeface="+mn-lt"/>
              </a:rPr>
              <a:t>Smaller apertures mean higher </a:t>
            </a:r>
            <a:r>
              <a:rPr lang="en-GB" sz="1600" kern="0" dirty="0" err="1">
                <a:latin typeface="+mn-lt"/>
              </a:rPr>
              <a:t>wakefields</a:t>
            </a:r>
            <a:endParaRPr lang="en-GB" sz="1600" kern="0" dirty="0">
              <a:latin typeface="+mn-lt"/>
            </a:endParaRPr>
          </a:p>
        </p:txBody>
      </p:sp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051300"/>
            <a:ext cx="56832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Frequency Scaling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34952"/>
              </p:ext>
            </p:extLst>
          </p:nvPr>
        </p:nvGraphicFramePr>
        <p:xfrm>
          <a:off x="1259632" y="1628800"/>
          <a:ext cx="6840759" cy="331236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280253">
                  <a:extLst>
                    <a:ext uri="{9D8B030D-6E8A-4147-A177-3AD203B41FA5}">
                      <a16:colId xmlns:a16="http://schemas.microsoft.com/office/drawing/2014/main" val="2537154233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3789156351"/>
                    </a:ext>
                  </a:extLst>
                </a:gridCol>
                <a:gridCol w="2280253">
                  <a:extLst>
                    <a:ext uri="{9D8B030D-6E8A-4147-A177-3AD203B41FA5}">
                      <a16:colId xmlns:a16="http://schemas.microsoft.com/office/drawing/2014/main" val="3994210486"/>
                    </a:ext>
                  </a:extLst>
                </a:gridCol>
              </a:tblGrid>
              <a:tr h="799405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Superconducting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Normal Conducting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086382"/>
                  </a:ext>
                </a:extLst>
              </a:tr>
              <a:tr h="628241">
                <a:tc>
                  <a:txBody>
                    <a:bodyPr/>
                    <a:lstStyle/>
                    <a:p>
                      <a:r>
                        <a:rPr lang="en-GB" altLang="en-US" sz="2000" dirty="0" err="1" smtClean="0"/>
                        <a:t>R</a:t>
                      </a:r>
                      <a:r>
                        <a:rPr lang="en-GB" altLang="en-US" sz="2000" baseline="-25000" dirty="0" err="1" smtClean="0"/>
                        <a:t>surf</a:t>
                      </a:r>
                      <a:r>
                        <a:rPr lang="en-GB" altLang="en-US" sz="2000" dirty="0" smtClean="0"/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2000" dirty="0" smtClean="0"/>
                        <a:t>f</a:t>
                      </a:r>
                      <a:r>
                        <a:rPr lang="en-GB" altLang="en-US" sz="2000" baseline="30000" dirty="0" smtClean="0"/>
                        <a:t>2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2000" dirty="0" smtClean="0"/>
                        <a:t>f</a:t>
                      </a:r>
                      <a:r>
                        <a:rPr lang="en-GB" altLang="en-US" sz="2000" baseline="30000" dirty="0" smtClean="0"/>
                        <a:t>0.5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801590"/>
                  </a:ext>
                </a:extLst>
              </a:tr>
              <a:tr h="628241">
                <a:tc>
                  <a:txBody>
                    <a:bodyPr/>
                    <a:lstStyle/>
                    <a:p>
                      <a:r>
                        <a:rPr lang="en-GB" altLang="en-US" sz="2000" dirty="0" err="1" smtClean="0"/>
                        <a:t>Q</a:t>
                      </a:r>
                      <a:r>
                        <a:rPr lang="en-GB" altLang="en-US" sz="2000" baseline="-25000" dirty="0" err="1" smtClean="0"/>
                        <a:t>o</a:t>
                      </a:r>
                      <a:r>
                        <a:rPr lang="en-GB" altLang="en-US" sz="2000" dirty="0" smtClean="0"/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2000" dirty="0" smtClean="0"/>
                        <a:t>f</a:t>
                      </a:r>
                      <a:r>
                        <a:rPr lang="en-GB" altLang="en-US" sz="2000" baseline="30000" dirty="0" smtClean="0"/>
                        <a:t>-2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2000" dirty="0" smtClean="0"/>
                        <a:t>f</a:t>
                      </a:r>
                      <a:r>
                        <a:rPr lang="en-GB" altLang="en-US" sz="2000" baseline="30000" dirty="0" smtClean="0"/>
                        <a:t>-0.5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45162"/>
                  </a:ext>
                </a:extLst>
              </a:tr>
              <a:tr h="628241">
                <a:tc>
                  <a:txBody>
                    <a:bodyPr/>
                    <a:lstStyle/>
                    <a:p>
                      <a:r>
                        <a:rPr lang="en-GB" altLang="en-US" sz="2000" dirty="0" err="1" smtClean="0"/>
                        <a:t>R</a:t>
                      </a:r>
                      <a:r>
                        <a:rPr lang="en-GB" altLang="en-US" sz="2000" baseline="-25000" dirty="0" err="1" smtClean="0"/>
                        <a:t>shunt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2000" dirty="0" smtClean="0"/>
                        <a:t>f</a:t>
                      </a:r>
                      <a:r>
                        <a:rPr lang="en-GB" altLang="en-US" sz="2000" baseline="30000" dirty="0" smtClean="0"/>
                        <a:t>-2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2000" dirty="0" smtClean="0"/>
                        <a:t>f</a:t>
                      </a:r>
                      <a:r>
                        <a:rPr lang="en-GB" altLang="en-US" sz="2000" baseline="30000" dirty="0" smtClean="0"/>
                        <a:t>-0.5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46720"/>
                  </a:ext>
                </a:extLst>
              </a:tr>
              <a:tr h="628241">
                <a:tc>
                  <a:txBody>
                    <a:bodyPr/>
                    <a:lstStyle/>
                    <a:p>
                      <a:r>
                        <a:rPr lang="en-GB" altLang="en-US" sz="2000" dirty="0" smtClean="0"/>
                        <a:t>R/Q 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2000" dirty="0" smtClean="0"/>
                        <a:t>f</a:t>
                      </a:r>
                      <a:r>
                        <a:rPr lang="en-GB" altLang="en-US" sz="2000" baseline="30000" dirty="0" smtClean="0"/>
                        <a:t>0</a:t>
                      </a:r>
                      <a:r>
                        <a:rPr lang="en-GB" altLang="en-US" sz="2000" dirty="0" smtClean="0"/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en-US" sz="2000" dirty="0" smtClean="0"/>
                        <a:t>f</a:t>
                      </a:r>
                      <a:r>
                        <a:rPr lang="en-GB" altLang="en-US" sz="2000" baseline="30000" dirty="0" smtClean="0"/>
                        <a:t>0</a:t>
                      </a:r>
                      <a:r>
                        <a:rPr lang="en-GB" altLang="en-US" sz="2000" dirty="0" smtClean="0"/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6327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RF superconductivity for accelerators, </a:t>
            </a:r>
            <a:r>
              <a:rPr lang="en-US" sz="2000" dirty="0" err="1" smtClean="0"/>
              <a:t>Padamsee</a:t>
            </a:r>
            <a:r>
              <a:rPr lang="en-US" sz="2000" dirty="0" smtClean="0"/>
              <a:t>, </a:t>
            </a:r>
            <a:r>
              <a:rPr lang="en-US" sz="2000" dirty="0" err="1" smtClean="0"/>
              <a:t>Knobloch</a:t>
            </a:r>
            <a:r>
              <a:rPr lang="en-US" sz="2000" dirty="0" smtClean="0"/>
              <a:t>, Hays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Superconducting cavities, W. Weingarten </a:t>
            </a:r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cds.cern.ch/record/308015/files/p167.pdf</a:t>
            </a:r>
            <a:endParaRPr lang="en-GB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GB" sz="2000" dirty="0"/>
              <a:t>AC/RF Superconductivity, G. </a:t>
            </a:r>
            <a:r>
              <a:rPr lang="en-GB" sz="2000" dirty="0" err="1" smtClean="0"/>
              <a:t>Ciovati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cds.cern.ch/record/1973680/files/CERN-2014-005-p57.pdf</a:t>
            </a:r>
            <a:endParaRPr lang="en-GB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GB" sz="2000" dirty="0" smtClean="0"/>
              <a:t>Superconductivity, P. </a:t>
            </a:r>
            <a:r>
              <a:rPr lang="en-GB" sz="2000" dirty="0" err="1" smtClean="0"/>
              <a:t>Schmüser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>
                <a:hlinkClick r:id="rId4"/>
              </a:rPr>
              <a:t>https://www.desy.de/~</a:t>
            </a:r>
            <a:r>
              <a:rPr lang="en-GB" sz="2000" dirty="0" smtClean="0">
                <a:hlinkClick r:id="rId4"/>
              </a:rPr>
              <a:t>pschmues/Superconductivity.pdf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252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DC Superconductivity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5482952" cy="398904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Electrons are fermions and obey the Pauli exclusion principle.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In some materials, below a certain temperature, the motion of electrons distort the lattice.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This distortion can allow a small net attraction between two electrons.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The electrons then condense into pairs, known as Cooper pairs.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Cooper pairs are bosons and can all occupy the same state.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Hence the Cooper pairs can flow without being scattered and the material is perfectly conducting.</a:t>
            </a:r>
          </a:p>
        </p:txBody>
      </p:sp>
      <p:pic>
        <p:nvPicPr>
          <p:cNvPr id="7173" name="Picture 5" descr="File:Cooper pairs.jpg - Wikimedia Common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85" y="2636912"/>
            <a:ext cx="3188348" cy="221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1110" y="244236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Miessner Effect</a:t>
            </a:r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3761423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r>
              <a:rPr lang="en-GB" altLang="en-US" dirty="0" smtClean="0"/>
              <a:t>Perfect Conductor</a:t>
            </a:r>
          </a:p>
          <a:p>
            <a:pPr marL="0" indent="0" eaLnBrk="1" hangingPunct="1">
              <a:buNone/>
            </a:pPr>
            <a:r>
              <a:rPr lang="en-US" altLang="en-US" sz="2400" dirty="0" smtClean="0"/>
              <a:t>Preserves field</a:t>
            </a:r>
            <a:endParaRPr lang="en-GB" altLang="en-US" sz="2400" dirty="0" smtClean="0"/>
          </a:p>
          <a:p>
            <a:pPr eaLnBrk="1" hangingPunct="1"/>
            <a:endParaRPr lang="en-GB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r>
              <a:rPr lang="en-GB" altLang="en-US" dirty="0" smtClean="0"/>
              <a:t>Superconductor</a:t>
            </a:r>
          </a:p>
          <a:p>
            <a:pPr marL="0" indent="0" eaLnBrk="1" hangingPunct="1">
              <a:buNone/>
            </a:pPr>
            <a:r>
              <a:rPr lang="en-US" altLang="en-US" sz="2400" dirty="0" smtClean="0"/>
              <a:t>Expels field </a:t>
            </a:r>
          </a:p>
        </p:txBody>
      </p:sp>
      <p:sp>
        <p:nvSpPr>
          <p:cNvPr id="8224" name="Text Box 19"/>
          <p:cNvSpPr txBox="1">
            <a:spLocks noChangeArrowheads="1"/>
          </p:cNvSpPr>
          <p:nvPr/>
        </p:nvSpPr>
        <p:spPr bwMode="auto">
          <a:xfrm>
            <a:off x="4513263" y="3198813"/>
            <a:ext cx="8001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 &gt;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 &gt; Tc</a:t>
            </a:r>
            <a:endParaRPr lang="en-US" altLang="en-US" sz="1800"/>
          </a:p>
        </p:txBody>
      </p:sp>
      <p:sp>
        <p:nvSpPr>
          <p:cNvPr id="8225" name="Text Box 20"/>
          <p:cNvSpPr txBox="1">
            <a:spLocks noChangeArrowheads="1"/>
          </p:cNvSpPr>
          <p:nvPr/>
        </p:nvSpPr>
        <p:spPr bwMode="auto">
          <a:xfrm>
            <a:off x="5656263" y="3198813"/>
            <a:ext cx="8001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 &gt;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 &lt; Tc</a:t>
            </a:r>
            <a:endParaRPr lang="en-US" altLang="en-US" sz="1800"/>
          </a:p>
        </p:txBody>
      </p:sp>
      <p:sp>
        <p:nvSpPr>
          <p:cNvPr id="8226" name="Text Box 21"/>
          <p:cNvSpPr txBox="1">
            <a:spLocks noChangeArrowheads="1"/>
          </p:cNvSpPr>
          <p:nvPr/>
        </p:nvSpPr>
        <p:spPr bwMode="auto">
          <a:xfrm>
            <a:off x="7027863" y="3198813"/>
            <a:ext cx="8001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 &lt; Tc</a:t>
            </a:r>
            <a:endParaRPr lang="en-US" altLang="en-US" sz="1800"/>
          </a:p>
        </p:txBody>
      </p:sp>
      <p:sp>
        <p:nvSpPr>
          <p:cNvPr id="8198" name="AutoShape 23"/>
          <p:cNvSpPr>
            <a:spLocks noChangeAspect="1" noChangeArrowheads="1"/>
          </p:cNvSpPr>
          <p:nvPr/>
        </p:nvSpPr>
        <p:spPr bwMode="auto">
          <a:xfrm>
            <a:off x="4284663" y="4292600"/>
            <a:ext cx="5257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204" name="Rectangle 29"/>
          <p:cNvSpPr>
            <a:spLocks noChangeArrowheads="1"/>
          </p:cNvSpPr>
          <p:nvPr/>
        </p:nvSpPr>
        <p:spPr bwMode="auto">
          <a:xfrm>
            <a:off x="7027863" y="4635500"/>
            <a:ext cx="571500" cy="800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205" name="Text Box 30"/>
          <p:cNvSpPr txBox="1">
            <a:spLocks noChangeArrowheads="1"/>
          </p:cNvSpPr>
          <p:nvPr/>
        </p:nvSpPr>
        <p:spPr bwMode="auto">
          <a:xfrm>
            <a:off x="4513263" y="6007100"/>
            <a:ext cx="8001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 &gt;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 &gt; Tc</a:t>
            </a:r>
            <a:endParaRPr lang="en-US" altLang="en-US" sz="1800"/>
          </a:p>
        </p:txBody>
      </p:sp>
      <p:sp>
        <p:nvSpPr>
          <p:cNvPr id="8206" name="Text Box 31"/>
          <p:cNvSpPr txBox="1">
            <a:spLocks noChangeArrowheads="1"/>
          </p:cNvSpPr>
          <p:nvPr/>
        </p:nvSpPr>
        <p:spPr bwMode="auto">
          <a:xfrm>
            <a:off x="5656263" y="6007100"/>
            <a:ext cx="8001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 &gt;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 &lt; Tc</a:t>
            </a:r>
            <a:endParaRPr lang="en-US" altLang="en-US" sz="1800"/>
          </a:p>
        </p:txBody>
      </p:sp>
      <p:sp>
        <p:nvSpPr>
          <p:cNvPr id="8207" name="Text Box 32"/>
          <p:cNvSpPr txBox="1">
            <a:spLocks noChangeArrowheads="1"/>
          </p:cNvSpPr>
          <p:nvPr/>
        </p:nvSpPr>
        <p:spPr bwMode="auto">
          <a:xfrm>
            <a:off x="7027863" y="6007100"/>
            <a:ext cx="8001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 &lt; Tc</a:t>
            </a:r>
            <a:endParaRPr lang="en-US" alt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4666856" y="1711183"/>
            <a:ext cx="719470" cy="1149493"/>
            <a:chOff x="4666856" y="1711183"/>
            <a:chExt cx="719470" cy="1149493"/>
          </a:xfrm>
        </p:grpSpPr>
        <p:sp>
          <p:nvSpPr>
            <p:cNvPr id="8211" name="Rectangle 6"/>
            <p:cNvSpPr>
              <a:spLocks noChangeArrowheads="1"/>
            </p:cNvSpPr>
            <p:nvPr/>
          </p:nvSpPr>
          <p:spPr bwMode="auto">
            <a:xfrm>
              <a:off x="4741863" y="1827213"/>
              <a:ext cx="571500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8212" name="Line 7"/>
            <p:cNvSpPr>
              <a:spLocks noChangeShapeType="1"/>
            </p:cNvSpPr>
            <p:nvPr/>
          </p:nvSpPr>
          <p:spPr bwMode="auto">
            <a:xfrm flipV="1">
              <a:off x="4811713" y="1712913"/>
              <a:ext cx="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3" name="Line 8"/>
            <p:cNvSpPr>
              <a:spLocks noChangeShapeType="1"/>
            </p:cNvSpPr>
            <p:nvPr/>
          </p:nvSpPr>
          <p:spPr bwMode="auto">
            <a:xfrm flipV="1">
              <a:off x="5103178" y="1712913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4" name="Line 9"/>
            <p:cNvSpPr>
              <a:spLocks noChangeShapeType="1"/>
            </p:cNvSpPr>
            <p:nvPr/>
          </p:nvSpPr>
          <p:spPr bwMode="auto">
            <a:xfrm flipV="1">
              <a:off x="5246688" y="1712913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 flipV="1">
              <a:off x="4952390" y="1711183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 flipV="1">
              <a:off x="4666856" y="1717676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 flipV="1">
              <a:off x="5385691" y="1711183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69434" y="1717676"/>
            <a:ext cx="719470" cy="1149493"/>
            <a:chOff x="4666856" y="1711183"/>
            <a:chExt cx="719470" cy="1149493"/>
          </a:xfrm>
        </p:grpSpPr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4741863" y="1827213"/>
              <a:ext cx="571500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 flipV="1">
              <a:off x="4811713" y="1712913"/>
              <a:ext cx="0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 flipV="1">
              <a:off x="5103178" y="1712913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 flipV="1">
              <a:off x="5246688" y="1712913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V="1">
              <a:off x="4952390" y="1711183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 flipV="1">
              <a:off x="4666856" y="1717676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5385691" y="1711183"/>
              <a:ext cx="635" cy="1143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64474" y="4318522"/>
            <a:ext cx="725706" cy="1344161"/>
            <a:chOff x="4666856" y="1516515"/>
            <a:chExt cx="725706" cy="1344161"/>
          </a:xfrm>
        </p:grpSpPr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4741863" y="1827213"/>
              <a:ext cx="571500" cy="8001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 flipH="1" flipV="1">
              <a:off x="4804711" y="1516516"/>
              <a:ext cx="7002" cy="13393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 flipV="1">
              <a:off x="5103178" y="1516516"/>
              <a:ext cx="2834" cy="13393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 flipV="1">
              <a:off x="5244380" y="1516515"/>
              <a:ext cx="6596" cy="13441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 flipH="1" flipV="1">
              <a:off x="4950081" y="1516516"/>
              <a:ext cx="2309" cy="13376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8"/>
            <p:cNvSpPr>
              <a:spLocks noChangeShapeType="1"/>
            </p:cNvSpPr>
            <p:nvPr/>
          </p:nvSpPr>
          <p:spPr bwMode="auto">
            <a:xfrm flipV="1">
              <a:off x="4666856" y="1516516"/>
              <a:ext cx="4181" cy="1344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 flipV="1">
              <a:off x="5385691" y="1516515"/>
              <a:ext cx="6871" cy="13376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803187" y="4622727"/>
            <a:ext cx="571500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1" name="Line 8"/>
          <p:cNvSpPr>
            <a:spLocks noChangeShapeType="1"/>
          </p:cNvSpPr>
          <p:nvPr/>
        </p:nvSpPr>
        <p:spPr bwMode="auto">
          <a:xfrm flipH="1" flipV="1">
            <a:off x="5725155" y="4301523"/>
            <a:ext cx="3026" cy="13546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 flipV="1">
            <a:off x="6453732" y="4312051"/>
            <a:ext cx="4586" cy="13376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5746010" y="5094314"/>
            <a:ext cx="130818" cy="560388"/>
          </a:xfrm>
          <a:custGeom>
            <a:avLst/>
            <a:gdLst>
              <a:gd name="connsiteX0" fmla="*/ 127305 w 127305"/>
              <a:gd name="connsiteY0" fmla="*/ 664587 h 664587"/>
              <a:gd name="connsiteX1" fmla="*/ 98730 w 127305"/>
              <a:gd name="connsiteY1" fmla="*/ 547112 h 664587"/>
              <a:gd name="connsiteX2" fmla="*/ 25705 w 127305"/>
              <a:gd name="connsiteY2" fmla="*/ 489962 h 664587"/>
              <a:gd name="connsiteX3" fmla="*/ 3480 w 127305"/>
              <a:gd name="connsiteY3" fmla="*/ 432812 h 664587"/>
              <a:gd name="connsiteX4" fmla="*/ 305 w 127305"/>
              <a:gd name="connsiteY4" fmla="*/ 32762 h 664587"/>
              <a:gd name="connsiteX5" fmla="*/ 305 w 127305"/>
              <a:gd name="connsiteY5" fmla="*/ 51812 h 664587"/>
              <a:gd name="connsiteX0" fmla="*/ 127305 w 127305"/>
              <a:gd name="connsiteY0" fmla="*/ 664587 h 664587"/>
              <a:gd name="connsiteX1" fmla="*/ 98730 w 127305"/>
              <a:gd name="connsiteY1" fmla="*/ 547112 h 664587"/>
              <a:gd name="connsiteX2" fmla="*/ 22530 w 127305"/>
              <a:gd name="connsiteY2" fmla="*/ 499487 h 664587"/>
              <a:gd name="connsiteX3" fmla="*/ 3480 w 127305"/>
              <a:gd name="connsiteY3" fmla="*/ 432812 h 664587"/>
              <a:gd name="connsiteX4" fmla="*/ 305 w 127305"/>
              <a:gd name="connsiteY4" fmla="*/ 32762 h 664587"/>
              <a:gd name="connsiteX5" fmla="*/ 305 w 127305"/>
              <a:gd name="connsiteY5" fmla="*/ 51812 h 664587"/>
              <a:gd name="connsiteX0" fmla="*/ 127599 w 127599"/>
              <a:gd name="connsiteY0" fmla="*/ 664587 h 664587"/>
              <a:gd name="connsiteX1" fmla="*/ 99024 w 127599"/>
              <a:gd name="connsiteY1" fmla="*/ 547112 h 664587"/>
              <a:gd name="connsiteX2" fmla="*/ 38699 w 127599"/>
              <a:gd name="connsiteY2" fmla="*/ 534412 h 664587"/>
              <a:gd name="connsiteX3" fmla="*/ 3774 w 127599"/>
              <a:gd name="connsiteY3" fmla="*/ 432812 h 664587"/>
              <a:gd name="connsiteX4" fmla="*/ 599 w 127599"/>
              <a:gd name="connsiteY4" fmla="*/ 32762 h 664587"/>
              <a:gd name="connsiteX5" fmla="*/ 599 w 127599"/>
              <a:gd name="connsiteY5" fmla="*/ 51812 h 664587"/>
              <a:gd name="connsiteX0" fmla="*/ 130764 w 130764"/>
              <a:gd name="connsiteY0" fmla="*/ 664587 h 664587"/>
              <a:gd name="connsiteX1" fmla="*/ 102189 w 130764"/>
              <a:gd name="connsiteY1" fmla="*/ 547112 h 664587"/>
              <a:gd name="connsiteX2" fmla="*/ 6939 w 130764"/>
              <a:gd name="connsiteY2" fmla="*/ 518537 h 664587"/>
              <a:gd name="connsiteX3" fmla="*/ 6939 w 130764"/>
              <a:gd name="connsiteY3" fmla="*/ 432812 h 664587"/>
              <a:gd name="connsiteX4" fmla="*/ 3764 w 130764"/>
              <a:gd name="connsiteY4" fmla="*/ 32762 h 664587"/>
              <a:gd name="connsiteX5" fmla="*/ 3764 w 130764"/>
              <a:gd name="connsiteY5" fmla="*/ 51812 h 664587"/>
              <a:gd name="connsiteX0" fmla="*/ 128024 w 128024"/>
              <a:gd name="connsiteY0" fmla="*/ 664587 h 664587"/>
              <a:gd name="connsiteX1" fmla="*/ 99449 w 128024"/>
              <a:gd name="connsiteY1" fmla="*/ 547112 h 664587"/>
              <a:gd name="connsiteX2" fmla="*/ 45474 w 128024"/>
              <a:gd name="connsiteY2" fmla="*/ 505837 h 664587"/>
              <a:gd name="connsiteX3" fmla="*/ 4199 w 128024"/>
              <a:gd name="connsiteY3" fmla="*/ 432812 h 664587"/>
              <a:gd name="connsiteX4" fmla="*/ 1024 w 128024"/>
              <a:gd name="connsiteY4" fmla="*/ 32762 h 664587"/>
              <a:gd name="connsiteX5" fmla="*/ 1024 w 128024"/>
              <a:gd name="connsiteY5" fmla="*/ 51812 h 664587"/>
              <a:gd name="connsiteX0" fmla="*/ 128024 w 128024"/>
              <a:gd name="connsiteY0" fmla="*/ 664587 h 664587"/>
              <a:gd name="connsiteX1" fmla="*/ 108974 w 128024"/>
              <a:gd name="connsiteY1" fmla="*/ 575687 h 664587"/>
              <a:gd name="connsiteX2" fmla="*/ 45474 w 128024"/>
              <a:gd name="connsiteY2" fmla="*/ 505837 h 664587"/>
              <a:gd name="connsiteX3" fmla="*/ 4199 w 128024"/>
              <a:gd name="connsiteY3" fmla="*/ 432812 h 664587"/>
              <a:gd name="connsiteX4" fmla="*/ 1024 w 128024"/>
              <a:gd name="connsiteY4" fmla="*/ 32762 h 664587"/>
              <a:gd name="connsiteX5" fmla="*/ 1024 w 128024"/>
              <a:gd name="connsiteY5" fmla="*/ 51812 h 664587"/>
              <a:gd name="connsiteX0" fmla="*/ 128024 w 128024"/>
              <a:gd name="connsiteY0" fmla="*/ 664587 h 664587"/>
              <a:gd name="connsiteX1" fmla="*/ 108974 w 128024"/>
              <a:gd name="connsiteY1" fmla="*/ 575687 h 664587"/>
              <a:gd name="connsiteX2" fmla="*/ 45474 w 128024"/>
              <a:gd name="connsiteY2" fmla="*/ 505837 h 664587"/>
              <a:gd name="connsiteX3" fmla="*/ 4199 w 128024"/>
              <a:gd name="connsiteY3" fmla="*/ 432812 h 664587"/>
              <a:gd name="connsiteX4" fmla="*/ 1024 w 128024"/>
              <a:gd name="connsiteY4" fmla="*/ 32762 h 664587"/>
              <a:gd name="connsiteX5" fmla="*/ 1024 w 128024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9023 w 129023"/>
              <a:gd name="connsiteY0" fmla="*/ 664587 h 664587"/>
              <a:gd name="connsiteX1" fmla="*/ 109973 w 129023"/>
              <a:gd name="connsiteY1" fmla="*/ 575687 h 664587"/>
              <a:gd name="connsiteX2" fmla="*/ 60761 w 129023"/>
              <a:gd name="connsiteY2" fmla="*/ 522507 h 664587"/>
              <a:gd name="connsiteX3" fmla="*/ 5198 w 129023"/>
              <a:gd name="connsiteY3" fmla="*/ 432812 h 664587"/>
              <a:gd name="connsiteX4" fmla="*/ 2023 w 129023"/>
              <a:gd name="connsiteY4" fmla="*/ 32762 h 664587"/>
              <a:gd name="connsiteX5" fmla="*/ 2023 w 129023"/>
              <a:gd name="connsiteY5" fmla="*/ 51812 h 664587"/>
              <a:gd name="connsiteX0" fmla="*/ 129023 w 129023"/>
              <a:gd name="connsiteY0" fmla="*/ 664587 h 664587"/>
              <a:gd name="connsiteX1" fmla="*/ 109973 w 129023"/>
              <a:gd name="connsiteY1" fmla="*/ 575687 h 664587"/>
              <a:gd name="connsiteX2" fmla="*/ 60761 w 129023"/>
              <a:gd name="connsiteY2" fmla="*/ 522507 h 664587"/>
              <a:gd name="connsiteX3" fmla="*/ 5198 w 129023"/>
              <a:gd name="connsiteY3" fmla="*/ 432812 h 664587"/>
              <a:gd name="connsiteX4" fmla="*/ 2023 w 129023"/>
              <a:gd name="connsiteY4" fmla="*/ 32762 h 664587"/>
              <a:gd name="connsiteX5" fmla="*/ 2023 w 129023"/>
              <a:gd name="connsiteY5" fmla="*/ 51812 h 664587"/>
              <a:gd name="connsiteX0" fmla="*/ 127009 w 127009"/>
              <a:gd name="connsiteY0" fmla="*/ 626763 h 626763"/>
              <a:gd name="connsiteX1" fmla="*/ 107959 w 127009"/>
              <a:gd name="connsiteY1" fmla="*/ 537863 h 626763"/>
              <a:gd name="connsiteX2" fmla="*/ 58747 w 127009"/>
              <a:gd name="connsiteY2" fmla="*/ 484683 h 626763"/>
              <a:gd name="connsiteX3" fmla="*/ 3184 w 127009"/>
              <a:gd name="connsiteY3" fmla="*/ 394988 h 626763"/>
              <a:gd name="connsiteX4" fmla="*/ 6359 w 127009"/>
              <a:gd name="connsiteY4" fmla="*/ 93363 h 626763"/>
              <a:gd name="connsiteX5" fmla="*/ 9 w 127009"/>
              <a:gd name="connsiteY5" fmla="*/ 13988 h 626763"/>
              <a:gd name="connsiteX0" fmla="*/ 127109 w 127109"/>
              <a:gd name="connsiteY0" fmla="*/ 615742 h 615742"/>
              <a:gd name="connsiteX1" fmla="*/ 108059 w 127109"/>
              <a:gd name="connsiteY1" fmla="*/ 526842 h 615742"/>
              <a:gd name="connsiteX2" fmla="*/ 58847 w 127109"/>
              <a:gd name="connsiteY2" fmla="*/ 473662 h 615742"/>
              <a:gd name="connsiteX3" fmla="*/ 3284 w 127109"/>
              <a:gd name="connsiteY3" fmla="*/ 383967 h 615742"/>
              <a:gd name="connsiteX4" fmla="*/ 6459 w 127109"/>
              <a:gd name="connsiteY4" fmla="*/ 82342 h 615742"/>
              <a:gd name="connsiteX5" fmla="*/ 6459 w 127109"/>
              <a:gd name="connsiteY5" fmla="*/ 15667 h 615742"/>
              <a:gd name="connsiteX0" fmla="*/ 127109 w 127109"/>
              <a:gd name="connsiteY0" fmla="*/ 533400 h 533400"/>
              <a:gd name="connsiteX1" fmla="*/ 108059 w 127109"/>
              <a:gd name="connsiteY1" fmla="*/ 444500 h 533400"/>
              <a:gd name="connsiteX2" fmla="*/ 58847 w 127109"/>
              <a:gd name="connsiteY2" fmla="*/ 391320 h 533400"/>
              <a:gd name="connsiteX3" fmla="*/ 3284 w 127109"/>
              <a:gd name="connsiteY3" fmla="*/ 301625 h 533400"/>
              <a:gd name="connsiteX4" fmla="*/ 6459 w 127109"/>
              <a:gd name="connsiteY4" fmla="*/ 0 h 533400"/>
              <a:gd name="connsiteX0" fmla="*/ 129352 w 129352"/>
              <a:gd name="connsiteY0" fmla="*/ 536575 h 536575"/>
              <a:gd name="connsiteX1" fmla="*/ 110302 w 129352"/>
              <a:gd name="connsiteY1" fmla="*/ 447675 h 536575"/>
              <a:gd name="connsiteX2" fmla="*/ 61090 w 129352"/>
              <a:gd name="connsiteY2" fmla="*/ 394495 h 536575"/>
              <a:gd name="connsiteX3" fmla="*/ 5527 w 129352"/>
              <a:gd name="connsiteY3" fmla="*/ 304800 h 536575"/>
              <a:gd name="connsiteX4" fmla="*/ 2352 w 129352"/>
              <a:gd name="connsiteY4" fmla="*/ 0 h 536575"/>
              <a:gd name="connsiteX0" fmla="*/ 128437 w 128437"/>
              <a:gd name="connsiteY0" fmla="*/ 536575 h 536575"/>
              <a:gd name="connsiteX1" fmla="*/ 109387 w 128437"/>
              <a:gd name="connsiteY1" fmla="*/ 447675 h 536575"/>
              <a:gd name="connsiteX2" fmla="*/ 60175 w 128437"/>
              <a:gd name="connsiteY2" fmla="*/ 394495 h 536575"/>
              <a:gd name="connsiteX3" fmla="*/ 4612 w 128437"/>
              <a:gd name="connsiteY3" fmla="*/ 304800 h 536575"/>
              <a:gd name="connsiteX4" fmla="*/ 1437 w 128437"/>
              <a:gd name="connsiteY4" fmla="*/ 0 h 536575"/>
              <a:gd name="connsiteX0" fmla="*/ 130818 w 130818"/>
              <a:gd name="connsiteY0" fmla="*/ 560388 h 560388"/>
              <a:gd name="connsiteX1" fmla="*/ 109387 w 130818"/>
              <a:gd name="connsiteY1" fmla="*/ 447675 h 560388"/>
              <a:gd name="connsiteX2" fmla="*/ 60175 w 130818"/>
              <a:gd name="connsiteY2" fmla="*/ 394495 h 560388"/>
              <a:gd name="connsiteX3" fmla="*/ 4612 w 130818"/>
              <a:gd name="connsiteY3" fmla="*/ 304800 h 560388"/>
              <a:gd name="connsiteX4" fmla="*/ 1437 w 130818"/>
              <a:gd name="connsiteY4" fmla="*/ 0 h 56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18" h="560388">
                <a:moveTo>
                  <a:pt x="130818" y="560388"/>
                </a:moveTo>
                <a:cubicBezTo>
                  <a:pt x="129760" y="511440"/>
                  <a:pt x="121161" y="475324"/>
                  <a:pt x="109387" y="447675"/>
                </a:cubicBezTo>
                <a:cubicBezTo>
                  <a:pt x="97613" y="420026"/>
                  <a:pt x="91926" y="408783"/>
                  <a:pt x="60175" y="394495"/>
                </a:cubicBezTo>
                <a:cubicBezTo>
                  <a:pt x="28424" y="380207"/>
                  <a:pt x="14402" y="370549"/>
                  <a:pt x="4612" y="304800"/>
                </a:cubicBezTo>
                <a:cubicBezTo>
                  <a:pt x="-5178" y="239051"/>
                  <a:pt x="4083" y="61383"/>
                  <a:pt x="1437" y="0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rot="10800000" flipH="1">
            <a:off x="5745764" y="4313882"/>
            <a:ext cx="116323" cy="780547"/>
          </a:xfrm>
          <a:custGeom>
            <a:avLst/>
            <a:gdLst>
              <a:gd name="connsiteX0" fmla="*/ 127305 w 127305"/>
              <a:gd name="connsiteY0" fmla="*/ 664587 h 664587"/>
              <a:gd name="connsiteX1" fmla="*/ 98730 w 127305"/>
              <a:gd name="connsiteY1" fmla="*/ 547112 h 664587"/>
              <a:gd name="connsiteX2" fmla="*/ 25705 w 127305"/>
              <a:gd name="connsiteY2" fmla="*/ 489962 h 664587"/>
              <a:gd name="connsiteX3" fmla="*/ 3480 w 127305"/>
              <a:gd name="connsiteY3" fmla="*/ 432812 h 664587"/>
              <a:gd name="connsiteX4" fmla="*/ 305 w 127305"/>
              <a:gd name="connsiteY4" fmla="*/ 32762 h 664587"/>
              <a:gd name="connsiteX5" fmla="*/ 305 w 127305"/>
              <a:gd name="connsiteY5" fmla="*/ 51812 h 664587"/>
              <a:gd name="connsiteX0" fmla="*/ 127305 w 127305"/>
              <a:gd name="connsiteY0" fmla="*/ 664587 h 664587"/>
              <a:gd name="connsiteX1" fmla="*/ 98730 w 127305"/>
              <a:gd name="connsiteY1" fmla="*/ 547112 h 664587"/>
              <a:gd name="connsiteX2" fmla="*/ 22530 w 127305"/>
              <a:gd name="connsiteY2" fmla="*/ 499487 h 664587"/>
              <a:gd name="connsiteX3" fmla="*/ 3480 w 127305"/>
              <a:gd name="connsiteY3" fmla="*/ 432812 h 664587"/>
              <a:gd name="connsiteX4" fmla="*/ 305 w 127305"/>
              <a:gd name="connsiteY4" fmla="*/ 32762 h 664587"/>
              <a:gd name="connsiteX5" fmla="*/ 305 w 127305"/>
              <a:gd name="connsiteY5" fmla="*/ 51812 h 664587"/>
              <a:gd name="connsiteX0" fmla="*/ 127599 w 127599"/>
              <a:gd name="connsiteY0" fmla="*/ 664587 h 664587"/>
              <a:gd name="connsiteX1" fmla="*/ 99024 w 127599"/>
              <a:gd name="connsiteY1" fmla="*/ 547112 h 664587"/>
              <a:gd name="connsiteX2" fmla="*/ 38699 w 127599"/>
              <a:gd name="connsiteY2" fmla="*/ 534412 h 664587"/>
              <a:gd name="connsiteX3" fmla="*/ 3774 w 127599"/>
              <a:gd name="connsiteY3" fmla="*/ 432812 h 664587"/>
              <a:gd name="connsiteX4" fmla="*/ 599 w 127599"/>
              <a:gd name="connsiteY4" fmla="*/ 32762 h 664587"/>
              <a:gd name="connsiteX5" fmla="*/ 599 w 127599"/>
              <a:gd name="connsiteY5" fmla="*/ 51812 h 664587"/>
              <a:gd name="connsiteX0" fmla="*/ 130764 w 130764"/>
              <a:gd name="connsiteY0" fmla="*/ 664587 h 664587"/>
              <a:gd name="connsiteX1" fmla="*/ 102189 w 130764"/>
              <a:gd name="connsiteY1" fmla="*/ 547112 h 664587"/>
              <a:gd name="connsiteX2" fmla="*/ 6939 w 130764"/>
              <a:gd name="connsiteY2" fmla="*/ 518537 h 664587"/>
              <a:gd name="connsiteX3" fmla="*/ 6939 w 130764"/>
              <a:gd name="connsiteY3" fmla="*/ 432812 h 664587"/>
              <a:gd name="connsiteX4" fmla="*/ 3764 w 130764"/>
              <a:gd name="connsiteY4" fmla="*/ 32762 h 664587"/>
              <a:gd name="connsiteX5" fmla="*/ 3764 w 130764"/>
              <a:gd name="connsiteY5" fmla="*/ 51812 h 664587"/>
              <a:gd name="connsiteX0" fmla="*/ 128024 w 128024"/>
              <a:gd name="connsiteY0" fmla="*/ 664587 h 664587"/>
              <a:gd name="connsiteX1" fmla="*/ 99449 w 128024"/>
              <a:gd name="connsiteY1" fmla="*/ 547112 h 664587"/>
              <a:gd name="connsiteX2" fmla="*/ 45474 w 128024"/>
              <a:gd name="connsiteY2" fmla="*/ 505837 h 664587"/>
              <a:gd name="connsiteX3" fmla="*/ 4199 w 128024"/>
              <a:gd name="connsiteY3" fmla="*/ 432812 h 664587"/>
              <a:gd name="connsiteX4" fmla="*/ 1024 w 128024"/>
              <a:gd name="connsiteY4" fmla="*/ 32762 h 664587"/>
              <a:gd name="connsiteX5" fmla="*/ 1024 w 128024"/>
              <a:gd name="connsiteY5" fmla="*/ 51812 h 664587"/>
              <a:gd name="connsiteX0" fmla="*/ 128024 w 128024"/>
              <a:gd name="connsiteY0" fmla="*/ 664587 h 664587"/>
              <a:gd name="connsiteX1" fmla="*/ 108974 w 128024"/>
              <a:gd name="connsiteY1" fmla="*/ 575687 h 664587"/>
              <a:gd name="connsiteX2" fmla="*/ 45474 w 128024"/>
              <a:gd name="connsiteY2" fmla="*/ 505837 h 664587"/>
              <a:gd name="connsiteX3" fmla="*/ 4199 w 128024"/>
              <a:gd name="connsiteY3" fmla="*/ 432812 h 664587"/>
              <a:gd name="connsiteX4" fmla="*/ 1024 w 128024"/>
              <a:gd name="connsiteY4" fmla="*/ 32762 h 664587"/>
              <a:gd name="connsiteX5" fmla="*/ 1024 w 128024"/>
              <a:gd name="connsiteY5" fmla="*/ 51812 h 664587"/>
              <a:gd name="connsiteX0" fmla="*/ 128024 w 128024"/>
              <a:gd name="connsiteY0" fmla="*/ 664587 h 664587"/>
              <a:gd name="connsiteX1" fmla="*/ 108974 w 128024"/>
              <a:gd name="connsiteY1" fmla="*/ 575687 h 664587"/>
              <a:gd name="connsiteX2" fmla="*/ 45474 w 128024"/>
              <a:gd name="connsiteY2" fmla="*/ 505837 h 664587"/>
              <a:gd name="connsiteX3" fmla="*/ 4199 w 128024"/>
              <a:gd name="connsiteY3" fmla="*/ 432812 h 664587"/>
              <a:gd name="connsiteX4" fmla="*/ 1024 w 128024"/>
              <a:gd name="connsiteY4" fmla="*/ 32762 h 664587"/>
              <a:gd name="connsiteX5" fmla="*/ 1024 w 128024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7306 w 127306"/>
              <a:gd name="connsiteY0" fmla="*/ 664587 h 664587"/>
              <a:gd name="connsiteX1" fmla="*/ 108256 w 127306"/>
              <a:gd name="connsiteY1" fmla="*/ 575687 h 664587"/>
              <a:gd name="connsiteX2" fmla="*/ 25706 w 127306"/>
              <a:gd name="connsiteY2" fmla="*/ 501075 h 664587"/>
              <a:gd name="connsiteX3" fmla="*/ 3481 w 127306"/>
              <a:gd name="connsiteY3" fmla="*/ 432812 h 664587"/>
              <a:gd name="connsiteX4" fmla="*/ 306 w 127306"/>
              <a:gd name="connsiteY4" fmla="*/ 32762 h 664587"/>
              <a:gd name="connsiteX5" fmla="*/ 306 w 127306"/>
              <a:gd name="connsiteY5" fmla="*/ 51812 h 664587"/>
              <a:gd name="connsiteX0" fmla="*/ 129023 w 129023"/>
              <a:gd name="connsiteY0" fmla="*/ 664587 h 664587"/>
              <a:gd name="connsiteX1" fmla="*/ 109973 w 129023"/>
              <a:gd name="connsiteY1" fmla="*/ 575687 h 664587"/>
              <a:gd name="connsiteX2" fmla="*/ 60761 w 129023"/>
              <a:gd name="connsiteY2" fmla="*/ 522507 h 664587"/>
              <a:gd name="connsiteX3" fmla="*/ 5198 w 129023"/>
              <a:gd name="connsiteY3" fmla="*/ 432812 h 664587"/>
              <a:gd name="connsiteX4" fmla="*/ 2023 w 129023"/>
              <a:gd name="connsiteY4" fmla="*/ 32762 h 664587"/>
              <a:gd name="connsiteX5" fmla="*/ 2023 w 129023"/>
              <a:gd name="connsiteY5" fmla="*/ 51812 h 664587"/>
              <a:gd name="connsiteX0" fmla="*/ 129023 w 129023"/>
              <a:gd name="connsiteY0" fmla="*/ 664587 h 664587"/>
              <a:gd name="connsiteX1" fmla="*/ 109973 w 129023"/>
              <a:gd name="connsiteY1" fmla="*/ 575687 h 664587"/>
              <a:gd name="connsiteX2" fmla="*/ 60761 w 129023"/>
              <a:gd name="connsiteY2" fmla="*/ 522507 h 664587"/>
              <a:gd name="connsiteX3" fmla="*/ 5198 w 129023"/>
              <a:gd name="connsiteY3" fmla="*/ 432812 h 664587"/>
              <a:gd name="connsiteX4" fmla="*/ 2023 w 129023"/>
              <a:gd name="connsiteY4" fmla="*/ 32762 h 664587"/>
              <a:gd name="connsiteX5" fmla="*/ 2023 w 129023"/>
              <a:gd name="connsiteY5" fmla="*/ 51812 h 664587"/>
              <a:gd name="connsiteX0" fmla="*/ 116323 w 116323"/>
              <a:gd name="connsiteY0" fmla="*/ 743186 h 743186"/>
              <a:gd name="connsiteX1" fmla="*/ 109973 w 116323"/>
              <a:gd name="connsiteY1" fmla="*/ 575687 h 743186"/>
              <a:gd name="connsiteX2" fmla="*/ 60761 w 116323"/>
              <a:gd name="connsiteY2" fmla="*/ 522507 h 743186"/>
              <a:gd name="connsiteX3" fmla="*/ 5198 w 116323"/>
              <a:gd name="connsiteY3" fmla="*/ 432812 h 743186"/>
              <a:gd name="connsiteX4" fmla="*/ 2023 w 116323"/>
              <a:gd name="connsiteY4" fmla="*/ 32762 h 743186"/>
              <a:gd name="connsiteX5" fmla="*/ 2023 w 116323"/>
              <a:gd name="connsiteY5" fmla="*/ 51812 h 74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23" h="743186">
                <a:moveTo>
                  <a:pt x="116323" y="743186"/>
                </a:moveTo>
                <a:cubicBezTo>
                  <a:pt x="115265" y="694238"/>
                  <a:pt x="119233" y="612467"/>
                  <a:pt x="109973" y="575687"/>
                </a:cubicBezTo>
                <a:cubicBezTo>
                  <a:pt x="100713" y="538907"/>
                  <a:pt x="92512" y="536795"/>
                  <a:pt x="60761" y="522507"/>
                </a:cubicBezTo>
                <a:cubicBezTo>
                  <a:pt x="29010" y="508219"/>
                  <a:pt x="14988" y="514436"/>
                  <a:pt x="5198" y="432812"/>
                </a:cubicBezTo>
                <a:cubicBezTo>
                  <a:pt x="-4592" y="351188"/>
                  <a:pt x="2552" y="96262"/>
                  <a:pt x="2023" y="32762"/>
                </a:cubicBezTo>
                <a:cubicBezTo>
                  <a:pt x="1494" y="-30738"/>
                  <a:pt x="1758" y="10537"/>
                  <a:pt x="2023" y="51812"/>
                </a:cubicBezTo>
              </a:path>
            </a:pathLst>
          </a:custGeom>
          <a:ln>
            <a:headEnd type="triangl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7" name="Group 66"/>
          <p:cNvGrpSpPr/>
          <p:nvPr/>
        </p:nvGrpSpPr>
        <p:grpSpPr>
          <a:xfrm>
            <a:off x="5766760" y="4320353"/>
            <a:ext cx="252650" cy="1329706"/>
            <a:chOff x="5751018" y="4313882"/>
            <a:chExt cx="116323" cy="1329706"/>
          </a:xfrm>
        </p:grpSpPr>
        <p:sp>
          <p:nvSpPr>
            <p:cNvPr id="68" name="Freeform 67"/>
            <p:cNvSpPr/>
            <p:nvPr/>
          </p:nvSpPr>
          <p:spPr>
            <a:xfrm>
              <a:off x="5751987" y="5094313"/>
              <a:ext cx="105785" cy="549275"/>
            </a:xfrm>
            <a:custGeom>
              <a:avLst/>
              <a:gdLst>
                <a:gd name="connsiteX0" fmla="*/ 127305 w 127305"/>
                <a:gd name="connsiteY0" fmla="*/ 664587 h 664587"/>
                <a:gd name="connsiteX1" fmla="*/ 98730 w 127305"/>
                <a:gd name="connsiteY1" fmla="*/ 547112 h 664587"/>
                <a:gd name="connsiteX2" fmla="*/ 25705 w 127305"/>
                <a:gd name="connsiteY2" fmla="*/ 489962 h 664587"/>
                <a:gd name="connsiteX3" fmla="*/ 3480 w 127305"/>
                <a:gd name="connsiteY3" fmla="*/ 432812 h 664587"/>
                <a:gd name="connsiteX4" fmla="*/ 305 w 127305"/>
                <a:gd name="connsiteY4" fmla="*/ 32762 h 664587"/>
                <a:gd name="connsiteX5" fmla="*/ 305 w 127305"/>
                <a:gd name="connsiteY5" fmla="*/ 51812 h 664587"/>
                <a:gd name="connsiteX0" fmla="*/ 127305 w 127305"/>
                <a:gd name="connsiteY0" fmla="*/ 664587 h 664587"/>
                <a:gd name="connsiteX1" fmla="*/ 98730 w 127305"/>
                <a:gd name="connsiteY1" fmla="*/ 547112 h 664587"/>
                <a:gd name="connsiteX2" fmla="*/ 22530 w 127305"/>
                <a:gd name="connsiteY2" fmla="*/ 499487 h 664587"/>
                <a:gd name="connsiteX3" fmla="*/ 3480 w 127305"/>
                <a:gd name="connsiteY3" fmla="*/ 432812 h 664587"/>
                <a:gd name="connsiteX4" fmla="*/ 305 w 127305"/>
                <a:gd name="connsiteY4" fmla="*/ 32762 h 664587"/>
                <a:gd name="connsiteX5" fmla="*/ 305 w 127305"/>
                <a:gd name="connsiteY5" fmla="*/ 51812 h 664587"/>
                <a:gd name="connsiteX0" fmla="*/ 127599 w 127599"/>
                <a:gd name="connsiteY0" fmla="*/ 664587 h 664587"/>
                <a:gd name="connsiteX1" fmla="*/ 99024 w 127599"/>
                <a:gd name="connsiteY1" fmla="*/ 547112 h 664587"/>
                <a:gd name="connsiteX2" fmla="*/ 38699 w 127599"/>
                <a:gd name="connsiteY2" fmla="*/ 534412 h 664587"/>
                <a:gd name="connsiteX3" fmla="*/ 3774 w 127599"/>
                <a:gd name="connsiteY3" fmla="*/ 432812 h 664587"/>
                <a:gd name="connsiteX4" fmla="*/ 599 w 127599"/>
                <a:gd name="connsiteY4" fmla="*/ 32762 h 664587"/>
                <a:gd name="connsiteX5" fmla="*/ 599 w 127599"/>
                <a:gd name="connsiteY5" fmla="*/ 51812 h 664587"/>
                <a:gd name="connsiteX0" fmla="*/ 130764 w 130764"/>
                <a:gd name="connsiteY0" fmla="*/ 664587 h 664587"/>
                <a:gd name="connsiteX1" fmla="*/ 102189 w 130764"/>
                <a:gd name="connsiteY1" fmla="*/ 547112 h 664587"/>
                <a:gd name="connsiteX2" fmla="*/ 6939 w 130764"/>
                <a:gd name="connsiteY2" fmla="*/ 518537 h 664587"/>
                <a:gd name="connsiteX3" fmla="*/ 6939 w 130764"/>
                <a:gd name="connsiteY3" fmla="*/ 432812 h 664587"/>
                <a:gd name="connsiteX4" fmla="*/ 3764 w 130764"/>
                <a:gd name="connsiteY4" fmla="*/ 32762 h 664587"/>
                <a:gd name="connsiteX5" fmla="*/ 3764 w 130764"/>
                <a:gd name="connsiteY5" fmla="*/ 51812 h 664587"/>
                <a:gd name="connsiteX0" fmla="*/ 128024 w 128024"/>
                <a:gd name="connsiteY0" fmla="*/ 664587 h 664587"/>
                <a:gd name="connsiteX1" fmla="*/ 99449 w 128024"/>
                <a:gd name="connsiteY1" fmla="*/ 547112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8024 w 128024"/>
                <a:gd name="connsiteY0" fmla="*/ 664587 h 664587"/>
                <a:gd name="connsiteX1" fmla="*/ 108974 w 128024"/>
                <a:gd name="connsiteY1" fmla="*/ 575687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8024 w 128024"/>
                <a:gd name="connsiteY0" fmla="*/ 664587 h 664587"/>
                <a:gd name="connsiteX1" fmla="*/ 108974 w 128024"/>
                <a:gd name="connsiteY1" fmla="*/ 575687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9023 w 129023"/>
                <a:gd name="connsiteY0" fmla="*/ 664587 h 664587"/>
                <a:gd name="connsiteX1" fmla="*/ 109973 w 129023"/>
                <a:gd name="connsiteY1" fmla="*/ 575687 h 664587"/>
                <a:gd name="connsiteX2" fmla="*/ 60761 w 129023"/>
                <a:gd name="connsiteY2" fmla="*/ 522507 h 664587"/>
                <a:gd name="connsiteX3" fmla="*/ 5198 w 129023"/>
                <a:gd name="connsiteY3" fmla="*/ 432812 h 664587"/>
                <a:gd name="connsiteX4" fmla="*/ 2023 w 129023"/>
                <a:gd name="connsiteY4" fmla="*/ 32762 h 664587"/>
                <a:gd name="connsiteX5" fmla="*/ 2023 w 129023"/>
                <a:gd name="connsiteY5" fmla="*/ 51812 h 664587"/>
                <a:gd name="connsiteX0" fmla="*/ 129023 w 129023"/>
                <a:gd name="connsiteY0" fmla="*/ 664587 h 664587"/>
                <a:gd name="connsiteX1" fmla="*/ 109973 w 129023"/>
                <a:gd name="connsiteY1" fmla="*/ 575687 h 664587"/>
                <a:gd name="connsiteX2" fmla="*/ 60761 w 129023"/>
                <a:gd name="connsiteY2" fmla="*/ 522507 h 664587"/>
                <a:gd name="connsiteX3" fmla="*/ 5198 w 129023"/>
                <a:gd name="connsiteY3" fmla="*/ 432812 h 664587"/>
                <a:gd name="connsiteX4" fmla="*/ 2023 w 129023"/>
                <a:gd name="connsiteY4" fmla="*/ 32762 h 664587"/>
                <a:gd name="connsiteX5" fmla="*/ 2023 w 129023"/>
                <a:gd name="connsiteY5" fmla="*/ 51812 h 664587"/>
                <a:gd name="connsiteX0" fmla="*/ 127009 w 127009"/>
                <a:gd name="connsiteY0" fmla="*/ 626763 h 626763"/>
                <a:gd name="connsiteX1" fmla="*/ 107959 w 127009"/>
                <a:gd name="connsiteY1" fmla="*/ 537863 h 626763"/>
                <a:gd name="connsiteX2" fmla="*/ 58747 w 127009"/>
                <a:gd name="connsiteY2" fmla="*/ 484683 h 626763"/>
                <a:gd name="connsiteX3" fmla="*/ 3184 w 127009"/>
                <a:gd name="connsiteY3" fmla="*/ 394988 h 626763"/>
                <a:gd name="connsiteX4" fmla="*/ 6359 w 127009"/>
                <a:gd name="connsiteY4" fmla="*/ 93363 h 626763"/>
                <a:gd name="connsiteX5" fmla="*/ 9 w 127009"/>
                <a:gd name="connsiteY5" fmla="*/ 13988 h 626763"/>
                <a:gd name="connsiteX0" fmla="*/ 127109 w 127109"/>
                <a:gd name="connsiteY0" fmla="*/ 615742 h 615742"/>
                <a:gd name="connsiteX1" fmla="*/ 108059 w 127109"/>
                <a:gd name="connsiteY1" fmla="*/ 526842 h 615742"/>
                <a:gd name="connsiteX2" fmla="*/ 58847 w 127109"/>
                <a:gd name="connsiteY2" fmla="*/ 473662 h 615742"/>
                <a:gd name="connsiteX3" fmla="*/ 3284 w 127109"/>
                <a:gd name="connsiteY3" fmla="*/ 383967 h 615742"/>
                <a:gd name="connsiteX4" fmla="*/ 6459 w 127109"/>
                <a:gd name="connsiteY4" fmla="*/ 82342 h 615742"/>
                <a:gd name="connsiteX5" fmla="*/ 6459 w 127109"/>
                <a:gd name="connsiteY5" fmla="*/ 15667 h 615742"/>
                <a:gd name="connsiteX0" fmla="*/ 127109 w 127109"/>
                <a:gd name="connsiteY0" fmla="*/ 533400 h 533400"/>
                <a:gd name="connsiteX1" fmla="*/ 108059 w 127109"/>
                <a:gd name="connsiteY1" fmla="*/ 444500 h 533400"/>
                <a:gd name="connsiteX2" fmla="*/ 58847 w 127109"/>
                <a:gd name="connsiteY2" fmla="*/ 391320 h 533400"/>
                <a:gd name="connsiteX3" fmla="*/ 3284 w 127109"/>
                <a:gd name="connsiteY3" fmla="*/ 301625 h 533400"/>
                <a:gd name="connsiteX4" fmla="*/ 6459 w 127109"/>
                <a:gd name="connsiteY4" fmla="*/ 0 h 533400"/>
                <a:gd name="connsiteX0" fmla="*/ 129352 w 129352"/>
                <a:gd name="connsiteY0" fmla="*/ 536575 h 536575"/>
                <a:gd name="connsiteX1" fmla="*/ 110302 w 129352"/>
                <a:gd name="connsiteY1" fmla="*/ 447675 h 536575"/>
                <a:gd name="connsiteX2" fmla="*/ 61090 w 129352"/>
                <a:gd name="connsiteY2" fmla="*/ 394495 h 536575"/>
                <a:gd name="connsiteX3" fmla="*/ 5527 w 129352"/>
                <a:gd name="connsiteY3" fmla="*/ 304800 h 536575"/>
                <a:gd name="connsiteX4" fmla="*/ 2352 w 129352"/>
                <a:gd name="connsiteY4" fmla="*/ 0 h 536575"/>
                <a:gd name="connsiteX0" fmla="*/ 128437 w 128437"/>
                <a:gd name="connsiteY0" fmla="*/ 536575 h 536575"/>
                <a:gd name="connsiteX1" fmla="*/ 109387 w 128437"/>
                <a:gd name="connsiteY1" fmla="*/ 447675 h 536575"/>
                <a:gd name="connsiteX2" fmla="*/ 60175 w 128437"/>
                <a:gd name="connsiteY2" fmla="*/ 394495 h 536575"/>
                <a:gd name="connsiteX3" fmla="*/ 4612 w 128437"/>
                <a:gd name="connsiteY3" fmla="*/ 304800 h 536575"/>
                <a:gd name="connsiteX4" fmla="*/ 1437 w 128437"/>
                <a:gd name="connsiteY4" fmla="*/ 0 h 536575"/>
                <a:gd name="connsiteX0" fmla="*/ 106510 w 112046"/>
                <a:gd name="connsiteY0" fmla="*/ 549275 h 549275"/>
                <a:gd name="connsiteX1" fmla="*/ 109387 w 112046"/>
                <a:gd name="connsiteY1" fmla="*/ 447675 h 549275"/>
                <a:gd name="connsiteX2" fmla="*/ 60175 w 112046"/>
                <a:gd name="connsiteY2" fmla="*/ 394495 h 549275"/>
                <a:gd name="connsiteX3" fmla="*/ 4612 w 112046"/>
                <a:gd name="connsiteY3" fmla="*/ 304800 h 549275"/>
                <a:gd name="connsiteX4" fmla="*/ 1437 w 112046"/>
                <a:gd name="connsiteY4" fmla="*/ 0 h 549275"/>
                <a:gd name="connsiteX0" fmla="*/ 106510 w 106510"/>
                <a:gd name="connsiteY0" fmla="*/ 549275 h 549275"/>
                <a:gd name="connsiteX1" fmla="*/ 85998 w 106510"/>
                <a:gd name="connsiteY1" fmla="*/ 425450 h 549275"/>
                <a:gd name="connsiteX2" fmla="*/ 60175 w 106510"/>
                <a:gd name="connsiteY2" fmla="*/ 394495 h 549275"/>
                <a:gd name="connsiteX3" fmla="*/ 4612 w 106510"/>
                <a:gd name="connsiteY3" fmla="*/ 304800 h 549275"/>
                <a:gd name="connsiteX4" fmla="*/ 1437 w 106510"/>
                <a:gd name="connsiteY4" fmla="*/ 0 h 549275"/>
                <a:gd name="connsiteX0" fmla="*/ 106510 w 106510"/>
                <a:gd name="connsiteY0" fmla="*/ 549275 h 549275"/>
                <a:gd name="connsiteX1" fmla="*/ 92576 w 106510"/>
                <a:gd name="connsiteY1" fmla="*/ 418306 h 549275"/>
                <a:gd name="connsiteX2" fmla="*/ 60175 w 106510"/>
                <a:gd name="connsiteY2" fmla="*/ 394495 h 549275"/>
                <a:gd name="connsiteX3" fmla="*/ 4612 w 106510"/>
                <a:gd name="connsiteY3" fmla="*/ 304800 h 549275"/>
                <a:gd name="connsiteX4" fmla="*/ 1437 w 106510"/>
                <a:gd name="connsiteY4" fmla="*/ 0 h 549275"/>
                <a:gd name="connsiteX0" fmla="*/ 105785 w 105785"/>
                <a:gd name="connsiteY0" fmla="*/ 549275 h 549275"/>
                <a:gd name="connsiteX1" fmla="*/ 91851 w 105785"/>
                <a:gd name="connsiteY1" fmla="*/ 418306 h 549275"/>
                <a:gd name="connsiteX2" fmla="*/ 49583 w 105785"/>
                <a:gd name="connsiteY2" fmla="*/ 382589 h 549275"/>
                <a:gd name="connsiteX3" fmla="*/ 3887 w 105785"/>
                <a:gd name="connsiteY3" fmla="*/ 304800 h 549275"/>
                <a:gd name="connsiteX4" fmla="*/ 712 w 105785"/>
                <a:gd name="connsiteY4" fmla="*/ 0 h 549275"/>
                <a:gd name="connsiteX0" fmla="*/ 105785 w 105785"/>
                <a:gd name="connsiteY0" fmla="*/ 549275 h 549275"/>
                <a:gd name="connsiteX1" fmla="*/ 91851 w 105785"/>
                <a:gd name="connsiteY1" fmla="*/ 418306 h 549275"/>
                <a:gd name="connsiteX2" fmla="*/ 49583 w 105785"/>
                <a:gd name="connsiteY2" fmla="*/ 382589 h 549275"/>
                <a:gd name="connsiteX3" fmla="*/ 3887 w 105785"/>
                <a:gd name="connsiteY3" fmla="*/ 304800 h 549275"/>
                <a:gd name="connsiteX4" fmla="*/ 712 w 105785"/>
                <a:gd name="connsiteY4" fmla="*/ 0 h 549275"/>
                <a:gd name="connsiteX0" fmla="*/ 105785 w 105785"/>
                <a:gd name="connsiteY0" fmla="*/ 549275 h 549275"/>
                <a:gd name="connsiteX1" fmla="*/ 91851 w 105785"/>
                <a:gd name="connsiteY1" fmla="*/ 418306 h 549275"/>
                <a:gd name="connsiteX2" fmla="*/ 49583 w 105785"/>
                <a:gd name="connsiteY2" fmla="*/ 382589 h 549275"/>
                <a:gd name="connsiteX3" fmla="*/ 3887 w 105785"/>
                <a:gd name="connsiteY3" fmla="*/ 304800 h 549275"/>
                <a:gd name="connsiteX4" fmla="*/ 712 w 105785"/>
                <a:gd name="connsiteY4" fmla="*/ 0 h 5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85" h="549275">
                  <a:moveTo>
                    <a:pt x="105785" y="549275"/>
                  </a:moveTo>
                  <a:cubicBezTo>
                    <a:pt x="104727" y="500327"/>
                    <a:pt x="101218" y="446087"/>
                    <a:pt x="91851" y="418306"/>
                  </a:cubicBezTo>
                  <a:cubicBezTo>
                    <a:pt x="82484" y="390525"/>
                    <a:pt x="67533" y="399126"/>
                    <a:pt x="49583" y="382589"/>
                  </a:cubicBezTo>
                  <a:cubicBezTo>
                    <a:pt x="31633" y="366052"/>
                    <a:pt x="12032" y="368565"/>
                    <a:pt x="3887" y="304800"/>
                  </a:cubicBezTo>
                  <a:cubicBezTo>
                    <a:pt x="-4258" y="241035"/>
                    <a:pt x="3358" y="61383"/>
                    <a:pt x="712" y="0"/>
                  </a:cubicBezTo>
                </a:path>
              </a:pathLst>
            </a:cu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 rot="10800000" flipH="1">
              <a:off x="5751018" y="4313882"/>
              <a:ext cx="116323" cy="780547"/>
            </a:xfrm>
            <a:custGeom>
              <a:avLst/>
              <a:gdLst>
                <a:gd name="connsiteX0" fmla="*/ 127305 w 127305"/>
                <a:gd name="connsiteY0" fmla="*/ 664587 h 664587"/>
                <a:gd name="connsiteX1" fmla="*/ 98730 w 127305"/>
                <a:gd name="connsiteY1" fmla="*/ 547112 h 664587"/>
                <a:gd name="connsiteX2" fmla="*/ 25705 w 127305"/>
                <a:gd name="connsiteY2" fmla="*/ 489962 h 664587"/>
                <a:gd name="connsiteX3" fmla="*/ 3480 w 127305"/>
                <a:gd name="connsiteY3" fmla="*/ 432812 h 664587"/>
                <a:gd name="connsiteX4" fmla="*/ 305 w 127305"/>
                <a:gd name="connsiteY4" fmla="*/ 32762 h 664587"/>
                <a:gd name="connsiteX5" fmla="*/ 305 w 127305"/>
                <a:gd name="connsiteY5" fmla="*/ 51812 h 664587"/>
                <a:gd name="connsiteX0" fmla="*/ 127305 w 127305"/>
                <a:gd name="connsiteY0" fmla="*/ 664587 h 664587"/>
                <a:gd name="connsiteX1" fmla="*/ 98730 w 127305"/>
                <a:gd name="connsiteY1" fmla="*/ 547112 h 664587"/>
                <a:gd name="connsiteX2" fmla="*/ 22530 w 127305"/>
                <a:gd name="connsiteY2" fmla="*/ 499487 h 664587"/>
                <a:gd name="connsiteX3" fmla="*/ 3480 w 127305"/>
                <a:gd name="connsiteY3" fmla="*/ 432812 h 664587"/>
                <a:gd name="connsiteX4" fmla="*/ 305 w 127305"/>
                <a:gd name="connsiteY4" fmla="*/ 32762 h 664587"/>
                <a:gd name="connsiteX5" fmla="*/ 305 w 127305"/>
                <a:gd name="connsiteY5" fmla="*/ 51812 h 664587"/>
                <a:gd name="connsiteX0" fmla="*/ 127599 w 127599"/>
                <a:gd name="connsiteY0" fmla="*/ 664587 h 664587"/>
                <a:gd name="connsiteX1" fmla="*/ 99024 w 127599"/>
                <a:gd name="connsiteY1" fmla="*/ 547112 h 664587"/>
                <a:gd name="connsiteX2" fmla="*/ 38699 w 127599"/>
                <a:gd name="connsiteY2" fmla="*/ 534412 h 664587"/>
                <a:gd name="connsiteX3" fmla="*/ 3774 w 127599"/>
                <a:gd name="connsiteY3" fmla="*/ 432812 h 664587"/>
                <a:gd name="connsiteX4" fmla="*/ 599 w 127599"/>
                <a:gd name="connsiteY4" fmla="*/ 32762 h 664587"/>
                <a:gd name="connsiteX5" fmla="*/ 599 w 127599"/>
                <a:gd name="connsiteY5" fmla="*/ 51812 h 664587"/>
                <a:gd name="connsiteX0" fmla="*/ 130764 w 130764"/>
                <a:gd name="connsiteY0" fmla="*/ 664587 h 664587"/>
                <a:gd name="connsiteX1" fmla="*/ 102189 w 130764"/>
                <a:gd name="connsiteY1" fmla="*/ 547112 h 664587"/>
                <a:gd name="connsiteX2" fmla="*/ 6939 w 130764"/>
                <a:gd name="connsiteY2" fmla="*/ 518537 h 664587"/>
                <a:gd name="connsiteX3" fmla="*/ 6939 w 130764"/>
                <a:gd name="connsiteY3" fmla="*/ 432812 h 664587"/>
                <a:gd name="connsiteX4" fmla="*/ 3764 w 130764"/>
                <a:gd name="connsiteY4" fmla="*/ 32762 h 664587"/>
                <a:gd name="connsiteX5" fmla="*/ 3764 w 130764"/>
                <a:gd name="connsiteY5" fmla="*/ 51812 h 664587"/>
                <a:gd name="connsiteX0" fmla="*/ 128024 w 128024"/>
                <a:gd name="connsiteY0" fmla="*/ 664587 h 664587"/>
                <a:gd name="connsiteX1" fmla="*/ 99449 w 128024"/>
                <a:gd name="connsiteY1" fmla="*/ 547112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8024 w 128024"/>
                <a:gd name="connsiteY0" fmla="*/ 664587 h 664587"/>
                <a:gd name="connsiteX1" fmla="*/ 108974 w 128024"/>
                <a:gd name="connsiteY1" fmla="*/ 575687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8024 w 128024"/>
                <a:gd name="connsiteY0" fmla="*/ 664587 h 664587"/>
                <a:gd name="connsiteX1" fmla="*/ 108974 w 128024"/>
                <a:gd name="connsiteY1" fmla="*/ 575687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9023 w 129023"/>
                <a:gd name="connsiteY0" fmla="*/ 664587 h 664587"/>
                <a:gd name="connsiteX1" fmla="*/ 109973 w 129023"/>
                <a:gd name="connsiteY1" fmla="*/ 575687 h 664587"/>
                <a:gd name="connsiteX2" fmla="*/ 60761 w 129023"/>
                <a:gd name="connsiteY2" fmla="*/ 522507 h 664587"/>
                <a:gd name="connsiteX3" fmla="*/ 5198 w 129023"/>
                <a:gd name="connsiteY3" fmla="*/ 432812 h 664587"/>
                <a:gd name="connsiteX4" fmla="*/ 2023 w 129023"/>
                <a:gd name="connsiteY4" fmla="*/ 32762 h 664587"/>
                <a:gd name="connsiteX5" fmla="*/ 2023 w 129023"/>
                <a:gd name="connsiteY5" fmla="*/ 51812 h 664587"/>
                <a:gd name="connsiteX0" fmla="*/ 129023 w 129023"/>
                <a:gd name="connsiteY0" fmla="*/ 664587 h 664587"/>
                <a:gd name="connsiteX1" fmla="*/ 109973 w 129023"/>
                <a:gd name="connsiteY1" fmla="*/ 575687 h 664587"/>
                <a:gd name="connsiteX2" fmla="*/ 60761 w 129023"/>
                <a:gd name="connsiteY2" fmla="*/ 522507 h 664587"/>
                <a:gd name="connsiteX3" fmla="*/ 5198 w 129023"/>
                <a:gd name="connsiteY3" fmla="*/ 432812 h 664587"/>
                <a:gd name="connsiteX4" fmla="*/ 2023 w 129023"/>
                <a:gd name="connsiteY4" fmla="*/ 32762 h 664587"/>
                <a:gd name="connsiteX5" fmla="*/ 2023 w 129023"/>
                <a:gd name="connsiteY5" fmla="*/ 51812 h 664587"/>
                <a:gd name="connsiteX0" fmla="*/ 116323 w 116323"/>
                <a:gd name="connsiteY0" fmla="*/ 743186 h 743186"/>
                <a:gd name="connsiteX1" fmla="*/ 109973 w 116323"/>
                <a:gd name="connsiteY1" fmla="*/ 575687 h 743186"/>
                <a:gd name="connsiteX2" fmla="*/ 60761 w 116323"/>
                <a:gd name="connsiteY2" fmla="*/ 522507 h 743186"/>
                <a:gd name="connsiteX3" fmla="*/ 5198 w 116323"/>
                <a:gd name="connsiteY3" fmla="*/ 432812 h 743186"/>
                <a:gd name="connsiteX4" fmla="*/ 2023 w 116323"/>
                <a:gd name="connsiteY4" fmla="*/ 32762 h 743186"/>
                <a:gd name="connsiteX5" fmla="*/ 2023 w 116323"/>
                <a:gd name="connsiteY5" fmla="*/ 51812 h 7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23" h="743186">
                  <a:moveTo>
                    <a:pt x="116323" y="743186"/>
                  </a:moveTo>
                  <a:cubicBezTo>
                    <a:pt x="115265" y="694238"/>
                    <a:pt x="119233" y="612467"/>
                    <a:pt x="109973" y="575687"/>
                  </a:cubicBezTo>
                  <a:cubicBezTo>
                    <a:pt x="100713" y="538907"/>
                    <a:pt x="92512" y="536795"/>
                    <a:pt x="60761" y="522507"/>
                  </a:cubicBezTo>
                  <a:cubicBezTo>
                    <a:pt x="29010" y="508219"/>
                    <a:pt x="14988" y="514436"/>
                    <a:pt x="5198" y="432812"/>
                  </a:cubicBezTo>
                  <a:cubicBezTo>
                    <a:pt x="-4592" y="351188"/>
                    <a:pt x="2552" y="96262"/>
                    <a:pt x="2023" y="32762"/>
                  </a:cubicBezTo>
                  <a:cubicBezTo>
                    <a:pt x="1494" y="-30738"/>
                    <a:pt x="1758" y="10537"/>
                    <a:pt x="2023" y="51812"/>
                  </a:cubicBezTo>
                </a:path>
              </a:pathLst>
            </a:custGeom>
            <a:ln>
              <a:headEnd type="triangle"/>
              <a:tailEnd type="non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 flipH="1">
            <a:off x="6155466" y="4312052"/>
            <a:ext cx="278408" cy="1340820"/>
            <a:chOff x="5895783" y="4466282"/>
            <a:chExt cx="278408" cy="1340820"/>
          </a:xfrm>
        </p:grpSpPr>
        <p:sp>
          <p:nvSpPr>
            <p:cNvPr id="70" name="Freeform 69"/>
            <p:cNvSpPr/>
            <p:nvPr/>
          </p:nvSpPr>
          <p:spPr>
            <a:xfrm>
              <a:off x="5896029" y="5246714"/>
              <a:ext cx="130818" cy="560388"/>
            </a:xfrm>
            <a:custGeom>
              <a:avLst/>
              <a:gdLst>
                <a:gd name="connsiteX0" fmla="*/ 127305 w 127305"/>
                <a:gd name="connsiteY0" fmla="*/ 664587 h 664587"/>
                <a:gd name="connsiteX1" fmla="*/ 98730 w 127305"/>
                <a:gd name="connsiteY1" fmla="*/ 547112 h 664587"/>
                <a:gd name="connsiteX2" fmla="*/ 25705 w 127305"/>
                <a:gd name="connsiteY2" fmla="*/ 489962 h 664587"/>
                <a:gd name="connsiteX3" fmla="*/ 3480 w 127305"/>
                <a:gd name="connsiteY3" fmla="*/ 432812 h 664587"/>
                <a:gd name="connsiteX4" fmla="*/ 305 w 127305"/>
                <a:gd name="connsiteY4" fmla="*/ 32762 h 664587"/>
                <a:gd name="connsiteX5" fmla="*/ 305 w 127305"/>
                <a:gd name="connsiteY5" fmla="*/ 51812 h 664587"/>
                <a:gd name="connsiteX0" fmla="*/ 127305 w 127305"/>
                <a:gd name="connsiteY0" fmla="*/ 664587 h 664587"/>
                <a:gd name="connsiteX1" fmla="*/ 98730 w 127305"/>
                <a:gd name="connsiteY1" fmla="*/ 547112 h 664587"/>
                <a:gd name="connsiteX2" fmla="*/ 22530 w 127305"/>
                <a:gd name="connsiteY2" fmla="*/ 499487 h 664587"/>
                <a:gd name="connsiteX3" fmla="*/ 3480 w 127305"/>
                <a:gd name="connsiteY3" fmla="*/ 432812 h 664587"/>
                <a:gd name="connsiteX4" fmla="*/ 305 w 127305"/>
                <a:gd name="connsiteY4" fmla="*/ 32762 h 664587"/>
                <a:gd name="connsiteX5" fmla="*/ 305 w 127305"/>
                <a:gd name="connsiteY5" fmla="*/ 51812 h 664587"/>
                <a:gd name="connsiteX0" fmla="*/ 127599 w 127599"/>
                <a:gd name="connsiteY0" fmla="*/ 664587 h 664587"/>
                <a:gd name="connsiteX1" fmla="*/ 99024 w 127599"/>
                <a:gd name="connsiteY1" fmla="*/ 547112 h 664587"/>
                <a:gd name="connsiteX2" fmla="*/ 38699 w 127599"/>
                <a:gd name="connsiteY2" fmla="*/ 534412 h 664587"/>
                <a:gd name="connsiteX3" fmla="*/ 3774 w 127599"/>
                <a:gd name="connsiteY3" fmla="*/ 432812 h 664587"/>
                <a:gd name="connsiteX4" fmla="*/ 599 w 127599"/>
                <a:gd name="connsiteY4" fmla="*/ 32762 h 664587"/>
                <a:gd name="connsiteX5" fmla="*/ 599 w 127599"/>
                <a:gd name="connsiteY5" fmla="*/ 51812 h 664587"/>
                <a:gd name="connsiteX0" fmla="*/ 130764 w 130764"/>
                <a:gd name="connsiteY0" fmla="*/ 664587 h 664587"/>
                <a:gd name="connsiteX1" fmla="*/ 102189 w 130764"/>
                <a:gd name="connsiteY1" fmla="*/ 547112 h 664587"/>
                <a:gd name="connsiteX2" fmla="*/ 6939 w 130764"/>
                <a:gd name="connsiteY2" fmla="*/ 518537 h 664587"/>
                <a:gd name="connsiteX3" fmla="*/ 6939 w 130764"/>
                <a:gd name="connsiteY3" fmla="*/ 432812 h 664587"/>
                <a:gd name="connsiteX4" fmla="*/ 3764 w 130764"/>
                <a:gd name="connsiteY4" fmla="*/ 32762 h 664587"/>
                <a:gd name="connsiteX5" fmla="*/ 3764 w 130764"/>
                <a:gd name="connsiteY5" fmla="*/ 51812 h 664587"/>
                <a:gd name="connsiteX0" fmla="*/ 128024 w 128024"/>
                <a:gd name="connsiteY0" fmla="*/ 664587 h 664587"/>
                <a:gd name="connsiteX1" fmla="*/ 99449 w 128024"/>
                <a:gd name="connsiteY1" fmla="*/ 547112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8024 w 128024"/>
                <a:gd name="connsiteY0" fmla="*/ 664587 h 664587"/>
                <a:gd name="connsiteX1" fmla="*/ 108974 w 128024"/>
                <a:gd name="connsiteY1" fmla="*/ 575687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8024 w 128024"/>
                <a:gd name="connsiteY0" fmla="*/ 664587 h 664587"/>
                <a:gd name="connsiteX1" fmla="*/ 108974 w 128024"/>
                <a:gd name="connsiteY1" fmla="*/ 575687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9023 w 129023"/>
                <a:gd name="connsiteY0" fmla="*/ 664587 h 664587"/>
                <a:gd name="connsiteX1" fmla="*/ 109973 w 129023"/>
                <a:gd name="connsiteY1" fmla="*/ 575687 h 664587"/>
                <a:gd name="connsiteX2" fmla="*/ 60761 w 129023"/>
                <a:gd name="connsiteY2" fmla="*/ 522507 h 664587"/>
                <a:gd name="connsiteX3" fmla="*/ 5198 w 129023"/>
                <a:gd name="connsiteY3" fmla="*/ 432812 h 664587"/>
                <a:gd name="connsiteX4" fmla="*/ 2023 w 129023"/>
                <a:gd name="connsiteY4" fmla="*/ 32762 h 664587"/>
                <a:gd name="connsiteX5" fmla="*/ 2023 w 129023"/>
                <a:gd name="connsiteY5" fmla="*/ 51812 h 664587"/>
                <a:gd name="connsiteX0" fmla="*/ 129023 w 129023"/>
                <a:gd name="connsiteY0" fmla="*/ 664587 h 664587"/>
                <a:gd name="connsiteX1" fmla="*/ 109973 w 129023"/>
                <a:gd name="connsiteY1" fmla="*/ 575687 h 664587"/>
                <a:gd name="connsiteX2" fmla="*/ 60761 w 129023"/>
                <a:gd name="connsiteY2" fmla="*/ 522507 h 664587"/>
                <a:gd name="connsiteX3" fmla="*/ 5198 w 129023"/>
                <a:gd name="connsiteY3" fmla="*/ 432812 h 664587"/>
                <a:gd name="connsiteX4" fmla="*/ 2023 w 129023"/>
                <a:gd name="connsiteY4" fmla="*/ 32762 h 664587"/>
                <a:gd name="connsiteX5" fmla="*/ 2023 w 129023"/>
                <a:gd name="connsiteY5" fmla="*/ 51812 h 664587"/>
                <a:gd name="connsiteX0" fmla="*/ 127009 w 127009"/>
                <a:gd name="connsiteY0" fmla="*/ 626763 h 626763"/>
                <a:gd name="connsiteX1" fmla="*/ 107959 w 127009"/>
                <a:gd name="connsiteY1" fmla="*/ 537863 h 626763"/>
                <a:gd name="connsiteX2" fmla="*/ 58747 w 127009"/>
                <a:gd name="connsiteY2" fmla="*/ 484683 h 626763"/>
                <a:gd name="connsiteX3" fmla="*/ 3184 w 127009"/>
                <a:gd name="connsiteY3" fmla="*/ 394988 h 626763"/>
                <a:gd name="connsiteX4" fmla="*/ 6359 w 127009"/>
                <a:gd name="connsiteY4" fmla="*/ 93363 h 626763"/>
                <a:gd name="connsiteX5" fmla="*/ 9 w 127009"/>
                <a:gd name="connsiteY5" fmla="*/ 13988 h 626763"/>
                <a:gd name="connsiteX0" fmla="*/ 127109 w 127109"/>
                <a:gd name="connsiteY0" fmla="*/ 615742 h 615742"/>
                <a:gd name="connsiteX1" fmla="*/ 108059 w 127109"/>
                <a:gd name="connsiteY1" fmla="*/ 526842 h 615742"/>
                <a:gd name="connsiteX2" fmla="*/ 58847 w 127109"/>
                <a:gd name="connsiteY2" fmla="*/ 473662 h 615742"/>
                <a:gd name="connsiteX3" fmla="*/ 3284 w 127109"/>
                <a:gd name="connsiteY3" fmla="*/ 383967 h 615742"/>
                <a:gd name="connsiteX4" fmla="*/ 6459 w 127109"/>
                <a:gd name="connsiteY4" fmla="*/ 82342 h 615742"/>
                <a:gd name="connsiteX5" fmla="*/ 6459 w 127109"/>
                <a:gd name="connsiteY5" fmla="*/ 15667 h 615742"/>
                <a:gd name="connsiteX0" fmla="*/ 127109 w 127109"/>
                <a:gd name="connsiteY0" fmla="*/ 533400 h 533400"/>
                <a:gd name="connsiteX1" fmla="*/ 108059 w 127109"/>
                <a:gd name="connsiteY1" fmla="*/ 444500 h 533400"/>
                <a:gd name="connsiteX2" fmla="*/ 58847 w 127109"/>
                <a:gd name="connsiteY2" fmla="*/ 391320 h 533400"/>
                <a:gd name="connsiteX3" fmla="*/ 3284 w 127109"/>
                <a:gd name="connsiteY3" fmla="*/ 301625 h 533400"/>
                <a:gd name="connsiteX4" fmla="*/ 6459 w 127109"/>
                <a:gd name="connsiteY4" fmla="*/ 0 h 533400"/>
                <a:gd name="connsiteX0" fmla="*/ 129352 w 129352"/>
                <a:gd name="connsiteY0" fmla="*/ 536575 h 536575"/>
                <a:gd name="connsiteX1" fmla="*/ 110302 w 129352"/>
                <a:gd name="connsiteY1" fmla="*/ 447675 h 536575"/>
                <a:gd name="connsiteX2" fmla="*/ 61090 w 129352"/>
                <a:gd name="connsiteY2" fmla="*/ 394495 h 536575"/>
                <a:gd name="connsiteX3" fmla="*/ 5527 w 129352"/>
                <a:gd name="connsiteY3" fmla="*/ 304800 h 536575"/>
                <a:gd name="connsiteX4" fmla="*/ 2352 w 129352"/>
                <a:gd name="connsiteY4" fmla="*/ 0 h 536575"/>
                <a:gd name="connsiteX0" fmla="*/ 128437 w 128437"/>
                <a:gd name="connsiteY0" fmla="*/ 536575 h 536575"/>
                <a:gd name="connsiteX1" fmla="*/ 109387 w 128437"/>
                <a:gd name="connsiteY1" fmla="*/ 447675 h 536575"/>
                <a:gd name="connsiteX2" fmla="*/ 60175 w 128437"/>
                <a:gd name="connsiteY2" fmla="*/ 394495 h 536575"/>
                <a:gd name="connsiteX3" fmla="*/ 4612 w 128437"/>
                <a:gd name="connsiteY3" fmla="*/ 304800 h 536575"/>
                <a:gd name="connsiteX4" fmla="*/ 1437 w 128437"/>
                <a:gd name="connsiteY4" fmla="*/ 0 h 536575"/>
                <a:gd name="connsiteX0" fmla="*/ 130818 w 130818"/>
                <a:gd name="connsiteY0" fmla="*/ 560388 h 560388"/>
                <a:gd name="connsiteX1" fmla="*/ 109387 w 130818"/>
                <a:gd name="connsiteY1" fmla="*/ 447675 h 560388"/>
                <a:gd name="connsiteX2" fmla="*/ 60175 w 130818"/>
                <a:gd name="connsiteY2" fmla="*/ 394495 h 560388"/>
                <a:gd name="connsiteX3" fmla="*/ 4612 w 130818"/>
                <a:gd name="connsiteY3" fmla="*/ 304800 h 560388"/>
                <a:gd name="connsiteX4" fmla="*/ 1437 w 130818"/>
                <a:gd name="connsiteY4" fmla="*/ 0 h 56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18" h="560388">
                  <a:moveTo>
                    <a:pt x="130818" y="560388"/>
                  </a:moveTo>
                  <a:cubicBezTo>
                    <a:pt x="129760" y="511440"/>
                    <a:pt x="121161" y="475324"/>
                    <a:pt x="109387" y="447675"/>
                  </a:cubicBezTo>
                  <a:cubicBezTo>
                    <a:pt x="97613" y="420026"/>
                    <a:pt x="91926" y="408783"/>
                    <a:pt x="60175" y="394495"/>
                  </a:cubicBezTo>
                  <a:cubicBezTo>
                    <a:pt x="28424" y="380207"/>
                    <a:pt x="14402" y="370549"/>
                    <a:pt x="4612" y="304800"/>
                  </a:cubicBezTo>
                  <a:cubicBezTo>
                    <a:pt x="-5178" y="239051"/>
                    <a:pt x="4083" y="61383"/>
                    <a:pt x="1437" y="0"/>
                  </a:cubicBezTo>
                </a:path>
              </a:pathLst>
            </a:cu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 rot="10800000" flipH="1">
              <a:off x="5895783" y="4466282"/>
              <a:ext cx="116323" cy="780547"/>
            </a:xfrm>
            <a:custGeom>
              <a:avLst/>
              <a:gdLst>
                <a:gd name="connsiteX0" fmla="*/ 127305 w 127305"/>
                <a:gd name="connsiteY0" fmla="*/ 664587 h 664587"/>
                <a:gd name="connsiteX1" fmla="*/ 98730 w 127305"/>
                <a:gd name="connsiteY1" fmla="*/ 547112 h 664587"/>
                <a:gd name="connsiteX2" fmla="*/ 25705 w 127305"/>
                <a:gd name="connsiteY2" fmla="*/ 489962 h 664587"/>
                <a:gd name="connsiteX3" fmla="*/ 3480 w 127305"/>
                <a:gd name="connsiteY3" fmla="*/ 432812 h 664587"/>
                <a:gd name="connsiteX4" fmla="*/ 305 w 127305"/>
                <a:gd name="connsiteY4" fmla="*/ 32762 h 664587"/>
                <a:gd name="connsiteX5" fmla="*/ 305 w 127305"/>
                <a:gd name="connsiteY5" fmla="*/ 51812 h 664587"/>
                <a:gd name="connsiteX0" fmla="*/ 127305 w 127305"/>
                <a:gd name="connsiteY0" fmla="*/ 664587 h 664587"/>
                <a:gd name="connsiteX1" fmla="*/ 98730 w 127305"/>
                <a:gd name="connsiteY1" fmla="*/ 547112 h 664587"/>
                <a:gd name="connsiteX2" fmla="*/ 22530 w 127305"/>
                <a:gd name="connsiteY2" fmla="*/ 499487 h 664587"/>
                <a:gd name="connsiteX3" fmla="*/ 3480 w 127305"/>
                <a:gd name="connsiteY3" fmla="*/ 432812 h 664587"/>
                <a:gd name="connsiteX4" fmla="*/ 305 w 127305"/>
                <a:gd name="connsiteY4" fmla="*/ 32762 h 664587"/>
                <a:gd name="connsiteX5" fmla="*/ 305 w 127305"/>
                <a:gd name="connsiteY5" fmla="*/ 51812 h 664587"/>
                <a:gd name="connsiteX0" fmla="*/ 127599 w 127599"/>
                <a:gd name="connsiteY0" fmla="*/ 664587 h 664587"/>
                <a:gd name="connsiteX1" fmla="*/ 99024 w 127599"/>
                <a:gd name="connsiteY1" fmla="*/ 547112 h 664587"/>
                <a:gd name="connsiteX2" fmla="*/ 38699 w 127599"/>
                <a:gd name="connsiteY2" fmla="*/ 534412 h 664587"/>
                <a:gd name="connsiteX3" fmla="*/ 3774 w 127599"/>
                <a:gd name="connsiteY3" fmla="*/ 432812 h 664587"/>
                <a:gd name="connsiteX4" fmla="*/ 599 w 127599"/>
                <a:gd name="connsiteY4" fmla="*/ 32762 h 664587"/>
                <a:gd name="connsiteX5" fmla="*/ 599 w 127599"/>
                <a:gd name="connsiteY5" fmla="*/ 51812 h 664587"/>
                <a:gd name="connsiteX0" fmla="*/ 130764 w 130764"/>
                <a:gd name="connsiteY0" fmla="*/ 664587 h 664587"/>
                <a:gd name="connsiteX1" fmla="*/ 102189 w 130764"/>
                <a:gd name="connsiteY1" fmla="*/ 547112 h 664587"/>
                <a:gd name="connsiteX2" fmla="*/ 6939 w 130764"/>
                <a:gd name="connsiteY2" fmla="*/ 518537 h 664587"/>
                <a:gd name="connsiteX3" fmla="*/ 6939 w 130764"/>
                <a:gd name="connsiteY3" fmla="*/ 432812 h 664587"/>
                <a:gd name="connsiteX4" fmla="*/ 3764 w 130764"/>
                <a:gd name="connsiteY4" fmla="*/ 32762 h 664587"/>
                <a:gd name="connsiteX5" fmla="*/ 3764 w 130764"/>
                <a:gd name="connsiteY5" fmla="*/ 51812 h 664587"/>
                <a:gd name="connsiteX0" fmla="*/ 128024 w 128024"/>
                <a:gd name="connsiteY0" fmla="*/ 664587 h 664587"/>
                <a:gd name="connsiteX1" fmla="*/ 99449 w 128024"/>
                <a:gd name="connsiteY1" fmla="*/ 547112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8024 w 128024"/>
                <a:gd name="connsiteY0" fmla="*/ 664587 h 664587"/>
                <a:gd name="connsiteX1" fmla="*/ 108974 w 128024"/>
                <a:gd name="connsiteY1" fmla="*/ 575687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8024 w 128024"/>
                <a:gd name="connsiteY0" fmla="*/ 664587 h 664587"/>
                <a:gd name="connsiteX1" fmla="*/ 108974 w 128024"/>
                <a:gd name="connsiteY1" fmla="*/ 575687 h 664587"/>
                <a:gd name="connsiteX2" fmla="*/ 45474 w 128024"/>
                <a:gd name="connsiteY2" fmla="*/ 505837 h 664587"/>
                <a:gd name="connsiteX3" fmla="*/ 4199 w 128024"/>
                <a:gd name="connsiteY3" fmla="*/ 432812 h 664587"/>
                <a:gd name="connsiteX4" fmla="*/ 1024 w 128024"/>
                <a:gd name="connsiteY4" fmla="*/ 32762 h 664587"/>
                <a:gd name="connsiteX5" fmla="*/ 1024 w 128024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7306 w 127306"/>
                <a:gd name="connsiteY0" fmla="*/ 664587 h 664587"/>
                <a:gd name="connsiteX1" fmla="*/ 108256 w 127306"/>
                <a:gd name="connsiteY1" fmla="*/ 575687 h 664587"/>
                <a:gd name="connsiteX2" fmla="*/ 25706 w 127306"/>
                <a:gd name="connsiteY2" fmla="*/ 501075 h 664587"/>
                <a:gd name="connsiteX3" fmla="*/ 3481 w 127306"/>
                <a:gd name="connsiteY3" fmla="*/ 432812 h 664587"/>
                <a:gd name="connsiteX4" fmla="*/ 306 w 127306"/>
                <a:gd name="connsiteY4" fmla="*/ 32762 h 664587"/>
                <a:gd name="connsiteX5" fmla="*/ 306 w 127306"/>
                <a:gd name="connsiteY5" fmla="*/ 51812 h 664587"/>
                <a:gd name="connsiteX0" fmla="*/ 129023 w 129023"/>
                <a:gd name="connsiteY0" fmla="*/ 664587 h 664587"/>
                <a:gd name="connsiteX1" fmla="*/ 109973 w 129023"/>
                <a:gd name="connsiteY1" fmla="*/ 575687 h 664587"/>
                <a:gd name="connsiteX2" fmla="*/ 60761 w 129023"/>
                <a:gd name="connsiteY2" fmla="*/ 522507 h 664587"/>
                <a:gd name="connsiteX3" fmla="*/ 5198 w 129023"/>
                <a:gd name="connsiteY3" fmla="*/ 432812 h 664587"/>
                <a:gd name="connsiteX4" fmla="*/ 2023 w 129023"/>
                <a:gd name="connsiteY4" fmla="*/ 32762 h 664587"/>
                <a:gd name="connsiteX5" fmla="*/ 2023 w 129023"/>
                <a:gd name="connsiteY5" fmla="*/ 51812 h 664587"/>
                <a:gd name="connsiteX0" fmla="*/ 129023 w 129023"/>
                <a:gd name="connsiteY0" fmla="*/ 664587 h 664587"/>
                <a:gd name="connsiteX1" fmla="*/ 109973 w 129023"/>
                <a:gd name="connsiteY1" fmla="*/ 575687 h 664587"/>
                <a:gd name="connsiteX2" fmla="*/ 60761 w 129023"/>
                <a:gd name="connsiteY2" fmla="*/ 522507 h 664587"/>
                <a:gd name="connsiteX3" fmla="*/ 5198 w 129023"/>
                <a:gd name="connsiteY3" fmla="*/ 432812 h 664587"/>
                <a:gd name="connsiteX4" fmla="*/ 2023 w 129023"/>
                <a:gd name="connsiteY4" fmla="*/ 32762 h 664587"/>
                <a:gd name="connsiteX5" fmla="*/ 2023 w 129023"/>
                <a:gd name="connsiteY5" fmla="*/ 51812 h 664587"/>
                <a:gd name="connsiteX0" fmla="*/ 116323 w 116323"/>
                <a:gd name="connsiteY0" fmla="*/ 743186 h 743186"/>
                <a:gd name="connsiteX1" fmla="*/ 109973 w 116323"/>
                <a:gd name="connsiteY1" fmla="*/ 575687 h 743186"/>
                <a:gd name="connsiteX2" fmla="*/ 60761 w 116323"/>
                <a:gd name="connsiteY2" fmla="*/ 522507 h 743186"/>
                <a:gd name="connsiteX3" fmla="*/ 5198 w 116323"/>
                <a:gd name="connsiteY3" fmla="*/ 432812 h 743186"/>
                <a:gd name="connsiteX4" fmla="*/ 2023 w 116323"/>
                <a:gd name="connsiteY4" fmla="*/ 32762 h 743186"/>
                <a:gd name="connsiteX5" fmla="*/ 2023 w 116323"/>
                <a:gd name="connsiteY5" fmla="*/ 51812 h 7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23" h="743186">
                  <a:moveTo>
                    <a:pt x="116323" y="743186"/>
                  </a:moveTo>
                  <a:cubicBezTo>
                    <a:pt x="115265" y="694238"/>
                    <a:pt x="119233" y="612467"/>
                    <a:pt x="109973" y="575687"/>
                  </a:cubicBezTo>
                  <a:cubicBezTo>
                    <a:pt x="100713" y="538907"/>
                    <a:pt x="92512" y="536795"/>
                    <a:pt x="60761" y="522507"/>
                  </a:cubicBezTo>
                  <a:cubicBezTo>
                    <a:pt x="29010" y="508219"/>
                    <a:pt x="14988" y="514436"/>
                    <a:pt x="5198" y="432812"/>
                  </a:cubicBezTo>
                  <a:cubicBezTo>
                    <a:pt x="-4592" y="351188"/>
                    <a:pt x="2552" y="96262"/>
                    <a:pt x="2023" y="32762"/>
                  </a:cubicBezTo>
                  <a:cubicBezTo>
                    <a:pt x="1494" y="-30738"/>
                    <a:pt x="1758" y="10537"/>
                    <a:pt x="2023" y="51812"/>
                  </a:cubicBezTo>
                </a:path>
              </a:pathLst>
            </a:custGeom>
            <a:ln>
              <a:headEnd type="triangle"/>
              <a:tailEnd type="non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921541" y="4472753"/>
              <a:ext cx="252650" cy="1329706"/>
              <a:chOff x="5752114" y="4313882"/>
              <a:chExt cx="116323" cy="1329706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5753084" y="5094313"/>
                <a:ext cx="105785" cy="549275"/>
              </a:xfrm>
              <a:custGeom>
                <a:avLst/>
                <a:gdLst>
                  <a:gd name="connsiteX0" fmla="*/ 127305 w 127305"/>
                  <a:gd name="connsiteY0" fmla="*/ 664587 h 664587"/>
                  <a:gd name="connsiteX1" fmla="*/ 98730 w 127305"/>
                  <a:gd name="connsiteY1" fmla="*/ 547112 h 664587"/>
                  <a:gd name="connsiteX2" fmla="*/ 25705 w 127305"/>
                  <a:gd name="connsiteY2" fmla="*/ 489962 h 664587"/>
                  <a:gd name="connsiteX3" fmla="*/ 3480 w 127305"/>
                  <a:gd name="connsiteY3" fmla="*/ 432812 h 664587"/>
                  <a:gd name="connsiteX4" fmla="*/ 305 w 127305"/>
                  <a:gd name="connsiteY4" fmla="*/ 32762 h 664587"/>
                  <a:gd name="connsiteX5" fmla="*/ 305 w 127305"/>
                  <a:gd name="connsiteY5" fmla="*/ 51812 h 664587"/>
                  <a:gd name="connsiteX0" fmla="*/ 127305 w 127305"/>
                  <a:gd name="connsiteY0" fmla="*/ 664587 h 664587"/>
                  <a:gd name="connsiteX1" fmla="*/ 98730 w 127305"/>
                  <a:gd name="connsiteY1" fmla="*/ 547112 h 664587"/>
                  <a:gd name="connsiteX2" fmla="*/ 22530 w 127305"/>
                  <a:gd name="connsiteY2" fmla="*/ 499487 h 664587"/>
                  <a:gd name="connsiteX3" fmla="*/ 3480 w 127305"/>
                  <a:gd name="connsiteY3" fmla="*/ 432812 h 664587"/>
                  <a:gd name="connsiteX4" fmla="*/ 305 w 127305"/>
                  <a:gd name="connsiteY4" fmla="*/ 32762 h 664587"/>
                  <a:gd name="connsiteX5" fmla="*/ 305 w 127305"/>
                  <a:gd name="connsiteY5" fmla="*/ 51812 h 664587"/>
                  <a:gd name="connsiteX0" fmla="*/ 127599 w 127599"/>
                  <a:gd name="connsiteY0" fmla="*/ 664587 h 664587"/>
                  <a:gd name="connsiteX1" fmla="*/ 99024 w 127599"/>
                  <a:gd name="connsiteY1" fmla="*/ 547112 h 664587"/>
                  <a:gd name="connsiteX2" fmla="*/ 38699 w 127599"/>
                  <a:gd name="connsiteY2" fmla="*/ 534412 h 664587"/>
                  <a:gd name="connsiteX3" fmla="*/ 3774 w 127599"/>
                  <a:gd name="connsiteY3" fmla="*/ 432812 h 664587"/>
                  <a:gd name="connsiteX4" fmla="*/ 599 w 127599"/>
                  <a:gd name="connsiteY4" fmla="*/ 32762 h 664587"/>
                  <a:gd name="connsiteX5" fmla="*/ 599 w 127599"/>
                  <a:gd name="connsiteY5" fmla="*/ 51812 h 664587"/>
                  <a:gd name="connsiteX0" fmla="*/ 130764 w 130764"/>
                  <a:gd name="connsiteY0" fmla="*/ 664587 h 664587"/>
                  <a:gd name="connsiteX1" fmla="*/ 102189 w 130764"/>
                  <a:gd name="connsiteY1" fmla="*/ 547112 h 664587"/>
                  <a:gd name="connsiteX2" fmla="*/ 6939 w 130764"/>
                  <a:gd name="connsiteY2" fmla="*/ 518537 h 664587"/>
                  <a:gd name="connsiteX3" fmla="*/ 6939 w 130764"/>
                  <a:gd name="connsiteY3" fmla="*/ 432812 h 664587"/>
                  <a:gd name="connsiteX4" fmla="*/ 3764 w 130764"/>
                  <a:gd name="connsiteY4" fmla="*/ 32762 h 664587"/>
                  <a:gd name="connsiteX5" fmla="*/ 3764 w 130764"/>
                  <a:gd name="connsiteY5" fmla="*/ 51812 h 664587"/>
                  <a:gd name="connsiteX0" fmla="*/ 128024 w 128024"/>
                  <a:gd name="connsiteY0" fmla="*/ 664587 h 664587"/>
                  <a:gd name="connsiteX1" fmla="*/ 99449 w 128024"/>
                  <a:gd name="connsiteY1" fmla="*/ 547112 h 664587"/>
                  <a:gd name="connsiteX2" fmla="*/ 45474 w 128024"/>
                  <a:gd name="connsiteY2" fmla="*/ 505837 h 664587"/>
                  <a:gd name="connsiteX3" fmla="*/ 4199 w 128024"/>
                  <a:gd name="connsiteY3" fmla="*/ 432812 h 664587"/>
                  <a:gd name="connsiteX4" fmla="*/ 1024 w 128024"/>
                  <a:gd name="connsiteY4" fmla="*/ 32762 h 664587"/>
                  <a:gd name="connsiteX5" fmla="*/ 1024 w 128024"/>
                  <a:gd name="connsiteY5" fmla="*/ 51812 h 664587"/>
                  <a:gd name="connsiteX0" fmla="*/ 128024 w 128024"/>
                  <a:gd name="connsiteY0" fmla="*/ 664587 h 664587"/>
                  <a:gd name="connsiteX1" fmla="*/ 108974 w 128024"/>
                  <a:gd name="connsiteY1" fmla="*/ 575687 h 664587"/>
                  <a:gd name="connsiteX2" fmla="*/ 45474 w 128024"/>
                  <a:gd name="connsiteY2" fmla="*/ 505837 h 664587"/>
                  <a:gd name="connsiteX3" fmla="*/ 4199 w 128024"/>
                  <a:gd name="connsiteY3" fmla="*/ 432812 h 664587"/>
                  <a:gd name="connsiteX4" fmla="*/ 1024 w 128024"/>
                  <a:gd name="connsiteY4" fmla="*/ 32762 h 664587"/>
                  <a:gd name="connsiteX5" fmla="*/ 1024 w 128024"/>
                  <a:gd name="connsiteY5" fmla="*/ 51812 h 664587"/>
                  <a:gd name="connsiteX0" fmla="*/ 128024 w 128024"/>
                  <a:gd name="connsiteY0" fmla="*/ 664587 h 664587"/>
                  <a:gd name="connsiteX1" fmla="*/ 108974 w 128024"/>
                  <a:gd name="connsiteY1" fmla="*/ 575687 h 664587"/>
                  <a:gd name="connsiteX2" fmla="*/ 45474 w 128024"/>
                  <a:gd name="connsiteY2" fmla="*/ 505837 h 664587"/>
                  <a:gd name="connsiteX3" fmla="*/ 4199 w 128024"/>
                  <a:gd name="connsiteY3" fmla="*/ 432812 h 664587"/>
                  <a:gd name="connsiteX4" fmla="*/ 1024 w 128024"/>
                  <a:gd name="connsiteY4" fmla="*/ 32762 h 664587"/>
                  <a:gd name="connsiteX5" fmla="*/ 1024 w 128024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9023 w 129023"/>
                  <a:gd name="connsiteY0" fmla="*/ 664587 h 664587"/>
                  <a:gd name="connsiteX1" fmla="*/ 109973 w 129023"/>
                  <a:gd name="connsiteY1" fmla="*/ 575687 h 664587"/>
                  <a:gd name="connsiteX2" fmla="*/ 60761 w 129023"/>
                  <a:gd name="connsiteY2" fmla="*/ 522507 h 664587"/>
                  <a:gd name="connsiteX3" fmla="*/ 5198 w 129023"/>
                  <a:gd name="connsiteY3" fmla="*/ 432812 h 664587"/>
                  <a:gd name="connsiteX4" fmla="*/ 2023 w 129023"/>
                  <a:gd name="connsiteY4" fmla="*/ 32762 h 664587"/>
                  <a:gd name="connsiteX5" fmla="*/ 2023 w 129023"/>
                  <a:gd name="connsiteY5" fmla="*/ 51812 h 664587"/>
                  <a:gd name="connsiteX0" fmla="*/ 129023 w 129023"/>
                  <a:gd name="connsiteY0" fmla="*/ 664587 h 664587"/>
                  <a:gd name="connsiteX1" fmla="*/ 109973 w 129023"/>
                  <a:gd name="connsiteY1" fmla="*/ 575687 h 664587"/>
                  <a:gd name="connsiteX2" fmla="*/ 60761 w 129023"/>
                  <a:gd name="connsiteY2" fmla="*/ 522507 h 664587"/>
                  <a:gd name="connsiteX3" fmla="*/ 5198 w 129023"/>
                  <a:gd name="connsiteY3" fmla="*/ 432812 h 664587"/>
                  <a:gd name="connsiteX4" fmla="*/ 2023 w 129023"/>
                  <a:gd name="connsiteY4" fmla="*/ 32762 h 664587"/>
                  <a:gd name="connsiteX5" fmla="*/ 2023 w 129023"/>
                  <a:gd name="connsiteY5" fmla="*/ 51812 h 664587"/>
                  <a:gd name="connsiteX0" fmla="*/ 127009 w 127009"/>
                  <a:gd name="connsiteY0" fmla="*/ 626763 h 626763"/>
                  <a:gd name="connsiteX1" fmla="*/ 107959 w 127009"/>
                  <a:gd name="connsiteY1" fmla="*/ 537863 h 626763"/>
                  <a:gd name="connsiteX2" fmla="*/ 58747 w 127009"/>
                  <a:gd name="connsiteY2" fmla="*/ 484683 h 626763"/>
                  <a:gd name="connsiteX3" fmla="*/ 3184 w 127009"/>
                  <a:gd name="connsiteY3" fmla="*/ 394988 h 626763"/>
                  <a:gd name="connsiteX4" fmla="*/ 6359 w 127009"/>
                  <a:gd name="connsiteY4" fmla="*/ 93363 h 626763"/>
                  <a:gd name="connsiteX5" fmla="*/ 9 w 127009"/>
                  <a:gd name="connsiteY5" fmla="*/ 13988 h 626763"/>
                  <a:gd name="connsiteX0" fmla="*/ 127109 w 127109"/>
                  <a:gd name="connsiteY0" fmla="*/ 615742 h 615742"/>
                  <a:gd name="connsiteX1" fmla="*/ 108059 w 127109"/>
                  <a:gd name="connsiteY1" fmla="*/ 526842 h 615742"/>
                  <a:gd name="connsiteX2" fmla="*/ 58847 w 127109"/>
                  <a:gd name="connsiteY2" fmla="*/ 473662 h 615742"/>
                  <a:gd name="connsiteX3" fmla="*/ 3284 w 127109"/>
                  <a:gd name="connsiteY3" fmla="*/ 383967 h 615742"/>
                  <a:gd name="connsiteX4" fmla="*/ 6459 w 127109"/>
                  <a:gd name="connsiteY4" fmla="*/ 82342 h 615742"/>
                  <a:gd name="connsiteX5" fmla="*/ 6459 w 127109"/>
                  <a:gd name="connsiteY5" fmla="*/ 15667 h 615742"/>
                  <a:gd name="connsiteX0" fmla="*/ 127109 w 127109"/>
                  <a:gd name="connsiteY0" fmla="*/ 533400 h 533400"/>
                  <a:gd name="connsiteX1" fmla="*/ 108059 w 127109"/>
                  <a:gd name="connsiteY1" fmla="*/ 444500 h 533400"/>
                  <a:gd name="connsiteX2" fmla="*/ 58847 w 127109"/>
                  <a:gd name="connsiteY2" fmla="*/ 391320 h 533400"/>
                  <a:gd name="connsiteX3" fmla="*/ 3284 w 127109"/>
                  <a:gd name="connsiteY3" fmla="*/ 301625 h 533400"/>
                  <a:gd name="connsiteX4" fmla="*/ 6459 w 127109"/>
                  <a:gd name="connsiteY4" fmla="*/ 0 h 533400"/>
                  <a:gd name="connsiteX0" fmla="*/ 129352 w 129352"/>
                  <a:gd name="connsiteY0" fmla="*/ 536575 h 536575"/>
                  <a:gd name="connsiteX1" fmla="*/ 110302 w 129352"/>
                  <a:gd name="connsiteY1" fmla="*/ 447675 h 536575"/>
                  <a:gd name="connsiteX2" fmla="*/ 61090 w 129352"/>
                  <a:gd name="connsiteY2" fmla="*/ 394495 h 536575"/>
                  <a:gd name="connsiteX3" fmla="*/ 5527 w 129352"/>
                  <a:gd name="connsiteY3" fmla="*/ 304800 h 536575"/>
                  <a:gd name="connsiteX4" fmla="*/ 2352 w 129352"/>
                  <a:gd name="connsiteY4" fmla="*/ 0 h 536575"/>
                  <a:gd name="connsiteX0" fmla="*/ 128437 w 128437"/>
                  <a:gd name="connsiteY0" fmla="*/ 536575 h 536575"/>
                  <a:gd name="connsiteX1" fmla="*/ 109387 w 128437"/>
                  <a:gd name="connsiteY1" fmla="*/ 447675 h 536575"/>
                  <a:gd name="connsiteX2" fmla="*/ 60175 w 128437"/>
                  <a:gd name="connsiteY2" fmla="*/ 394495 h 536575"/>
                  <a:gd name="connsiteX3" fmla="*/ 4612 w 128437"/>
                  <a:gd name="connsiteY3" fmla="*/ 304800 h 536575"/>
                  <a:gd name="connsiteX4" fmla="*/ 1437 w 128437"/>
                  <a:gd name="connsiteY4" fmla="*/ 0 h 536575"/>
                  <a:gd name="connsiteX0" fmla="*/ 106510 w 112046"/>
                  <a:gd name="connsiteY0" fmla="*/ 549275 h 549275"/>
                  <a:gd name="connsiteX1" fmla="*/ 109387 w 112046"/>
                  <a:gd name="connsiteY1" fmla="*/ 447675 h 549275"/>
                  <a:gd name="connsiteX2" fmla="*/ 60175 w 112046"/>
                  <a:gd name="connsiteY2" fmla="*/ 394495 h 549275"/>
                  <a:gd name="connsiteX3" fmla="*/ 4612 w 112046"/>
                  <a:gd name="connsiteY3" fmla="*/ 304800 h 549275"/>
                  <a:gd name="connsiteX4" fmla="*/ 1437 w 112046"/>
                  <a:gd name="connsiteY4" fmla="*/ 0 h 549275"/>
                  <a:gd name="connsiteX0" fmla="*/ 106510 w 106510"/>
                  <a:gd name="connsiteY0" fmla="*/ 549275 h 549275"/>
                  <a:gd name="connsiteX1" fmla="*/ 85998 w 106510"/>
                  <a:gd name="connsiteY1" fmla="*/ 425450 h 549275"/>
                  <a:gd name="connsiteX2" fmla="*/ 60175 w 106510"/>
                  <a:gd name="connsiteY2" fmla="*/ 394495 h 549275"/>
                  <a:gd name="connsiteX3" fmla="*/ 4612 w 106510"/>
                  <a:gd name="connsiteY3" fmla="*/ 304800 h 549275"/>
                  <a:gd name="connsiteX4" fmla="*/ 1437 w 106510"/>
                  <a:gd name="connsiteY4" fmla="*/ 0 h 549275"/>
                  <a:gd name="connsiteX0" fmla="*/ 106510 w 106510"/>
                  <a:gd name="connsiteY0" fmla="*/ 549275 h 549275"/>
                  <a:gd name="connsiteX1" fmla="*/ 92576 w 106510"/>
                  <a:gd name="connsiteY1" fmla="*/ 418306 h 549275"/>
                  <a:gd name="connsiteX2" fmla="*/ 60175 w 106510"/>
                  <a:gd name="connsiteY2" fmla="*/ 394495 h 549275"/>
                  <a:gd name="connsiteX3" fmla="*/ 4612 w 106510"/>
                  <a:gd name="connsiteY3" fmla="*/ 304800 h 549275"/>
                  <a:gd name="connsiteX4" fmla="*/ 1437 w 106510"/>
                  <a:gd name="connsiteY4" fmla="*/ 0 h 549275"/>
                  <a:gd name="connsiteX0" fmla="*/ 105785 w 105785"/>
                  <a:gd name="connsiteY0" fmla="*/ 549275 h 549275"/>
                  <a:gd name="connsiteX1" fmla="*/ 91851 w 105785"/>
                  <a:gd name="connsiteY1" fmla="*/ 418306 h 549275"/>
                  <a:gd name="connsiteX2" fmla="*/ 49583 w 105785"/>
                  <a:gd name="connsiteY2" fmla="*/ 382589 h 549275"/>
                  <a:gd name="connsiteX3" fmla="*/ 3887 w 105785"/>
                  <a:gd name="connsiteY3" fmla="*/ 304800 h 549275"/>
                  <a:gd name="connsiteX4" fmla="*/ 712 w 105785"/>
                  <a:gd name="connsiteY4" fmla="*/ 0 h 549275"/>
                  <a:gd name="connsiteX0" fmla="*/ 105785 w 105785"/>
                  <a:gd name="connsiteY0" fmla="*/ 549275 h 549275"/>
                  <a:gd name="connsiteX1" fmla="*/ 91851 w 105785"/>
                  <a:gd name="connsiteY1" fmla="*/ 418306 h 549275"/>
                  <a:gd name="connsiteX2" fmla="*/ 49583 w 105785"/>
                  <a:gd name="connsiteY2" fmla="*/ 382589 h 549275"/>
                  <a:gd name="connsiteX3" fmla="*/ 3887 w 105785"/>
                  <a:gd name="connsiteY3" fmla="*/ 304800 h 549275"/>
                  <a:gd name="connsiteX4" fmla="*/ 712 w 105785"/>
                  <a:gd name="connsiteY4" fmla="*/ 0 h 549275"/>
                  <a:gd name="connsiteX0" fmla="*/ 105785 w 105785"/>
                  <a:gd name="connsiteY0" fmla="*/ 549275 h 549275"/>
                  <a:gd name="connsiteX1" fmla="*/ 91851 w 105785"/>
                  <a:gd name="connsiteY1" fmla="*/ 418306 h 549275"/>
                  <a:gd name="connsiteX2" fmla="*/ 49583 w 105785"/>
                  <a:gd name="connsiteY2" fmla="*/ 382589 h 549275"/>
                  <a:gd name="connsiteX3" fmla="*/ 3887 w 105785"/>
                  <a:gd name="connsiteY3" fmla="*/ 304800 h 549275"/>
                  <a:gd name="connsiteX4" fmla="*/ 712 w 105785"/>
                  <a:gd name="connsiteY4" fmla="*/ 0 h 54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785" h="549275">
                    <a:moveTo>
                      <a:pt x="105785" y="549275"/>
                    </a:moveTo>
                    <a:cubicBezTo>
                      <a:pt x="104727" y="500327"/>
                      <a:pt x="101218" y="446087"/>
                      <a:pt x="91851" y="418306"/>
                    </a:cubicBezTo>
                    <a:cubicBezTo>
                      <a:pt x="82484" y="390525"/>
                      <a:pt x="67533" y="399126"/>
                      <a:pt x="49583" y="382589"/>
                    </a:cubicBezTo>
                    <a:cubicBezTo>
                      <a:pt x="31633" y="366052"/>
                      <a:pt x="12032" y="368565"/>
                      <a:pt x="3887" y="304800"/>
                    </a:cubicBezTo>
                    <a:cubicBezTo>
                      <a:pt x="-4258" y="241035"/>
                      <a:pt x="3358" y="61383"/>
                      <a:pt x="712" y="0"/>
                    </a:cubicBezTo>
                  </a:path>
                </a:pathLst>
              </a:cu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 73"/>
              <p:cNvSpPr/>
              <p:nvPr/>
            </p:nvSpPr>
            <p:spPr>
              <a:xfrm rot="10800000" flipH="1">
                <a:off x="5752114" y="4313882"/>
                <a:ext cx="116323" cy="780547"/>
              </a:xfrm>
              <a:custGeom>
                <a:avLst/>
                <a:gdLst>
                  <a:gd name="connsiteX0" fmla="*/ 127305 w 127305"/>
                  <a:gd name="connsiteY0" fmla="*/ 664587 h 664587"/>
                  <a:gd name="connsiteX1" fmla="*/ 98730 w 127305"/>
                  <a:gd name="connsiteY1" fmla="*/ 547112 h 664587"/>
                  <a:gd name="connsiteX2" fmla="*/ 25705 w 127305"/>
                  <a:gd name="connsiteY2" fmla="*/ 489962 h 664587"/>
                  <a:gd name="connsiteX3" fmla="*/ 3480 w 127305"/>
                  <a:gd name="connsiteY3" fmla="*/ 432812 h 664587"/>
                  <a:gd name="connsiteX4" fmla="*/ 305 w 127305"/>
                  <a:gd name="connsiteY4" fmla="*/ 32762 h 664587"/>
                  <a:gd name="connsiteX5" fmla="*/ 305 w 127305"/>
                  <a:gd name="connsiteY5" fmla="*/ 51812 h 664587"/>
                  <a:gd name="connsiteX0" fmla="*/ 127305 w 127305"/>
                  <a:gd name="connsiteY0" fmla="*/ 664587 h 664587"/>
                  <a:gd name="connsiteX1" fmla="*/ 98730 w 127305"/>
                  <a:gd name="connsiteY1" fmla="*/ 547112 h 664587"/>
                  <a:gd name="connsiteX2" fmla="*/ 22530 w 127305"/>
                  <a:gd name="connsiteY2" fmla="*/ 499487 h 664587"/>
                  <a:gd name="connsiteX3" fmla="*/ 3480 w 127305"/>
                  <a:gd name="connsiteY3" fmla="*/ 432812 h 664587"/>
                  <a:gd name="connsiteX4" fmla="*/ 305 w 127305"/>
                  <a:gd name="connsiteY4" fmla="*/ 32762 h 664587"/>
                  <a:gd name="connsiteX5" fmla="*/ 305 w 127305"/>
                  <a:gd name="connsiteY5" fmla="*/ 51812 h 664587"/>
                  <a:gd name="connsiteX0" fmla="*/ 127599 w 127599"/>
                  <a:gd name="connsiteY0" fmla="*/ 664587 h 664587"/>
                  <a:gd name="connsiteX1" fmla="*/ 99024 w 127599"/>
                  <a:gd name="connsiteY1" fmla="*/ 547112 h 664587"/>
                  <a:gd name="connsiteX2" fmla="*/ 38699 w 127599"/>
                  <a:gd name="connsiteY2" fmla="*/ 534412 h 664587"/>
                  <a:gd name="connsiteX3" fmla="*/ 3774 w 127599"/>
                  <a:gd name="connsiteY3" fmla="*/ 432812 h 664587"/>
                  <a:gd name="connsiteX4" fmla="*/ 599 w 127599"/>
                  <a:gd name="connsiteY4" fmla="*/ 32762 h 664587"/>
                  <a:gd name="connsiteX5" fmla="*/ 599 w 127599"/>
                  <a:gd name="connsiteY5" fmla="*/ 51812 h 664587"/>
                  <a:gd name="connsiteX0" fmla="*/ 130764 w 130764"/>
                  <a:gd name="connsiteY0" fmla="*/ 664587 h 664587"/>
                  <a:gd name="connsiteX1" fmla="*/ 102189 w 130764"/>
                  <a:gd name="connsiteY1" fmla="*/ 547112 h 664587"/>
                  <a:gd name="connsiteX2" fmla="*/ 6939 w 130764"/>
                  <a:gd name="connsiteY2" fmla="*/ 518537 h 664587"/>
                  <a:gd name="connsiteX3" fmla="*/ 6939 w 130764"/>
                  <a:gd name="connsiteY3" fmla="*/ 432812 h 664587"/>
                  <a:gd name="connsiteX4" fmla="*/ 3764 w 130764"/>
                  <a:gd name="connsiteY4" fmla="*/ 32762 h 664587"/>
                  <a:gd name="connsiteX5" fmla="*/ 3764 w 130764"/>
                  <a:gd name="connsiteY5" fmla="*/ 51812 h 664587"/>
                  <a:gd name="connsiteX0" fmla="*/ 128024 w 128024"/>
                  <a:gd name="connsiteY0" fmla="*/ 664587 h 664587"/>
                  <a:gd name="connsiteX1" fmla="*/ 99449 w 128024"/>
                  <a:gd name="connsiteY1" fmla="*/ 547112 h 664587"/>
                  <a:gd name="connsiteX2" fmla="*/ 45474 w 128024"/>
                  <a:gd name="connsiteY2" fmla="*/ 505837 h 664587"/>
                  <a:gd name="connsiteX3" fmla="*/ 4199 w 128024"/>
                  <a:gd name="connsiteY3" fmla="*/ 432812 h 664587"/>
                  <a:gd name="connsiteX4" fmla="*/ 1024 w 128024"/>
                  <a:gd name="connsiteY4" fmla="*/ 32762 h 664587"/>
                  <a:gd name="connsiteX5" fmla="*/ 1024 w 128024"/>
                  <a:gd name="connsiteY5" fmla="*/ 51812 h 664587"/>
                  <a:gd name="connsiteX0" fmla="*/ 128024 w 128024"/>
                  <a:gd name="connsiteY0" fmla="*/ 664587 h 664587"/>
                  <a:gd name="connsiteX1" fmla="*/ 108974 w 128024"/>
                  <a:gd name="connsiteY1" fmla="*/ 575687 h 664587"/>
                  <a:gd name="connsiteX2" fmla="*/ 45474 w 128024"/>
                  <a:gd name="connsiteY2" fmla="*/ 505837 h 664587"/>
                  <a:gd name="connsiteX3" fmla="*/ 4199 w 128024"/>
                  <a:gd name="connsiteY3" fmla="*/ 432812 h 664587"/>
                  <a:gd name="connsiteX4" fmla="*/ 1024 w 128024"/>
                  <a:gd name="connsiteY4" fmla="*/ 32762 h 664587"/>
                  <a:gd name="connsiteX5" fmla="*/ 1024 w 128024"/>
                  <a:gd name="connsiteY5" fmla="*/ 51812 h 664587"/>
                  <a:gd name="connsiteX0" fmla="*/ 128024 w 128024"/>
                  <a:gd name="connsiteY0" fmla="*/ 664587 h 664587"/>
                  <a:gd name="connsiteX1" fmla="*/ 108974 w 128024"/>
                  <a:gd name="connsiteY1" fmla="*/ 575687 h 664587"/>
                  <a:gd name="connsiteX2" fmla="*/ 45474 w 128024"/>
                  <a:gd name="connsiteY2" fmla="*/ 505837 h 664587"/>
                  <a:gd name="connsiteX3" fmla="*/ 4199 w 128024"/>
                  <a:gd name="connsiteY3" fmla="*/ 432812 h 664587"/>
                  <a:gd name="connsiteX4" fmla="*/ 1024 w 128024"/>
                  <a:gd name="connsiteY4" fmla="*/ 32762 h 664587"/>
                  <a:gd name="connsiteX5" fmla="*/ 1024 w 128024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7306 w 127306"/>
                  <a:gd name="connsiteY0" fmla="*/ 664587 h 664587"/>
                  <a:gd name="connsiteX1" fmla="*/ 108256 w 127306"/>
                  <a:gd name="connsiteY1" fmla="*/ 575687 h 664587"/>
                  <a:gd name="connsiteX2" fmla="*/ 25706 w 127306"/>
                  <a:gd name="connsiteY2" fmla="*/ 501075 h 664587"/>
                  <a:gd name="connsiteX3" fmla="*/ 3481 w 127306"/>
                  <a:gd name="connsiteY3" fmla="*/ 432812 h 664587"/>
                  <a:gd name="connsiteX4" fmla="*/ 306 w 127306"/>
                  <a:gd name="connsiteY4" fmla="*/ 32762 h 664587"/>
                  <a:gd name="connsiteX5" fmla="*/ 306 w 127306"/>
                  <a:gd name="connsiteY5" fmla="*/ 51812 h 664587"/>
                  <a:gd name="connsiteX0" fmla="*/ 129023 w 129023"/>
                  <a:gd name="connsiteY0" fmla="*/ 664587 h 664587"/>
                  <a:gd name="connsiteX1" fmla="*/ 109973 w 129023"/>
                  <a:gd name="connsiteY1" fmla="*/ 575687 h 664587"/>
                  <a:gd name="connsiteX2" fmla="*/ 60761 w 129023"/>
                  <a:gd name="connsiteY2" fmla="*/ 522507 h 664587"/>
                  <a:gd name="connsiteX3" fmla="*/ 5198 w 129023"/>
                  <a:gd name="connsiteY3" fmla="*/ 432812 h 664587"/>
                  <a:gd name="connsiteX4" fmla="*/ 2023 w 129023"/>
                  <a:gd name="connsiteY4" fmla="*/ 32762 h 664587"/>
                  <a:gd name="connsiteX5" fmla="*/ 2023 w 129023"/>
                  <a:gd name="connsiteY5" fmla="*/ 51812 h 664587"/>
                  <a:gd name="connsiteX0" fmla="*/ 129023 w 129023"/>
                  <a:gd name="connsiteY0" fmla="*/ 664587 h 664587"/>
                  <a:gd name="connsiteX1" fmla="*/ 109973 w 129023"/>
                  <a:gd name="connsiteY1" fmla="*/ 575687 h 664587"/>
                  <a:gd name="connsiteX2" fmla="*/ 60761 w 129023"/>
                  <a:gd name="connsiteY2" fmla="*/ 522507 h 664587"/>
                  <a:gd name="connsiteX3" fmla="*/ 5198 w 129023"/>
                  <a:gd name="connsiteY3" fmla="*/ 432812 h 664587"/>
                  <a:gd name="connsiteX4" fmla="*/ 2023 w 129023"/>
                  <a:gd name="connsiteY4" fmla="*/ 32762 h 664587"/>
                  <a:gd name="connsiteX5" fmla="*/ 2023 w 129023"/>
                  <a:gd name="connsiteY5" fmla="*/ 51812 h 664587"/>
                  <a:gd name="connsiteX0" fmla="*/ 116323 w 116323"/>
                  <a:gd name="connsiteY0" fmla="*/ 743186 h 743186"/>
                  <a:gd name="connsiteX1" fmla="*/ 109973 w 116323"/>
                  <a:gd name="connsiteY1" fmla="*/ 575687 h 743186"/>
                  <a:gd name="connsiteX2" fmla="*/ 60761 w 116323"/>
                  <a:gd name="connsiteY2" fmla="*/ 522507 h 743186"/>
                  <a:gd name="connsiteX3" fmla="*/ 5198 w 116323"/>
                  <a:gd name="connsiteY3" fmla="*/ 432812 h 743186"/>
                  <a:gd name="connsiteX4" fmla="*/ 2023 w 116323"/>
                  <a:gd name="connsiteY4" fmla="*/ 32762 h 743186"/>
                  <a:gd name="connsiteX5" fmla="*/ 2023 w 116323"/>
                  <a:gd name="connsiteY5" fmla="*/ 51812 h 743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23" h="743186">
                    <a:moveTo>
                      <a:pt x="116323" y="743186"/>
                    </a:moveTo>
                    <a:cubicBezTo>
                      <a:pt x="115265" y="694238"/>
                      <a:pt x="119233" y="612467"/>
                      <a:pt x="109973" y="575687"/>
                    </a:cubicBezTo>
                    <a:cubicBezTo>
                      <a:pt x="100713" y="538907"/>
                      <a:pt x="92512" y="536795"/>
                      <a:pt x="60761" y="522507"/>
                    </a:cubicBezTo>
                    <a:cubicBezTo>
                      <a:pt x="29010" y="508219"/>
                      <a:pt x="14988" y="514436"/>
                      <a:pt x="5198" y="432812"/>
                    </a:cubicBezTo>
                    <a:cubicBezTo>
                      <a:pt x="-4592" y="351188"/>
                      <a:pt x="2552" y="96262"/>
                      <a:pt x="2023" y="32762"/>
                    </a:cubicBezTo>
                    <a:cubicBezTo>
                      <a:pt x="1494" y="-30738"/>
                      <a:pt x="1758" y="10537"/>
                      <a:pt x="2023" y="51812"/>
                    </a:cubicBezTo>
                  </a:path>
                </a:pathLst>
              </a:custGeom>
              <a:ln>
                <a:headEnd type="triangle"/>
                <a:tailEnd type="non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7122837" y="1854648"/>
            <a:ext cx="571500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82" name="Line 8"/>
          <p:cNvSpPr>
            <a:spLocks noChangeShapeType="1"/>
          </p:cNvSpPr>
          <p:nvPr/>
        </p:nvSpPr>
        <p:spPr bwMode="auto">
          <a:xfrm flipV="1">
            <a:off x="7446018" y="2132856"/>
            <a:ext cx="1" cy="720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Chord 7"/>
          <p:cNvSpPr/>
          <p:nvPr/>
        </p:nvSpPr>
        <p:spPr>
          <a:xfrm>
            <a:off x="6899181" y="1786224"/>
            <a:ext cx="326686" cy="969676"/>
          </a:xfrm>
          <a:custGeom>
            <a:avLst/>
            <a:gdLst>
              <a:gd name="connsiteX0" fmla="*/ 467187 w 1160354"/>
              <a:gd name="connsiteY0" fmla="*/ 1057616 h 1067839"/>
              <a:gd name="connsiteX1" fmla="*/ 3 w 1160354"/>
              <a:gd name="connsiteY1" fmla="*/ 535581 h 1067839"/>
              <a:gd name="connsiteX2" fmla="*/ 464168 w 1160354"/>
              <a:gd name="connsiteY2" fmla="*/ 10782 h 1067839"/>
              <a:gd name="connsiteX3" fmla="*/ 467187 w 1160354"/>
              <a:gd name="connsiteY3" fmla="*/ 1057616 h 1067839"/>
              <a:gd name="connsiteX0" fmla="*/ 467186 w 467186"/>
              <a:gd name="connsiteY0" fmla="*/ 1150907 h 1150907"/>
              <a:gd name="connsiteX1" fmla="*/ 2 w 467186"/>
              <a:gd name="connsiteY1" fmla="*/ 628872 h 1150907"/>
              <a:gd name="connsiteX2" fmla="*/ 464167 w 467186"/>
              <a:gd name="connsiteY2" fmla="*/ 104073 h 1150907"/>
              <a:gd name="connsiteX3" fmla="*/ 467186 w 467186"/>
              <a:gd name="connsiteY3" fmla="*/ 1150907 h 1150907"/>
              <a:gd name="connsiteX0" fmla="*/ 467187 w 604876"/>
              <a:gd name="connsiteY0" fmla="*/ 1047996 h 1047996"/>
              <a:gd name="connsiteX1" fmla="*/ 3 w 604876"/>
              <a:gd name="connsiteY1" fmla="*/ 525961 h 1047996"/>
              <a:gd name="connsiteX2" fmla="*/ 464168 w 604876"/>
              <a:gd name="connsiteY2" fmla="*/ 1162 h 1047996"/>
              <a:gd name="connsiteX3" fmla="*/ 467187 w 604876"/>
              <a:gd name="connsiteY3" fmla="*/ 1047996 h 1047996"/>
              <a:gd name="connsiteX0" fmla="*/ 467186 w 467186"/>
              <a:gd name="connsiteY0" fmla="*/ 1116764 h 1116764"/>
              <a:gd name="connsiteX1" fmla="*/ 2 w 467186"/>
              <a:gd name="connsiteY1" fmla="*/ 594729 h 1116764"/>
              <a:gd name="connsiteX2" fmla="*/ 464167 w 467186"/>
              <a:gd name="connsiteY2" fmla="*/ 69930 h 1116764"/>
              <a:gd name="connsiteX3" fmla="*/ 467186 w 467186"/>
              <a:gd name="connsiteY3" fmla="*/ 1116764 h 1116764"/>
              <a:gd name="connsiteX0" fmla="*/ 467186 w 467186"/>
              <a:gd name="connsiteY0" fmla="*/ 990126 h 990126"/>
              <a:gd name="connsiteX1" fmla="*/ 2 w 467186"/>
              <a:gd name="connsiteY1" fmla="*/ 468091 h 990126"/>
              <a:gd name="connsiteX2" fmla="*/ 460992 w 467186"/>
              <a:gd name="connsiteY2" fmla="*/ 86167 h 990126"/>
              <a:gd name="connsiteX3" fmla="*/ 467186 w 467186"/>
              <a:gd name="connsiteY3" fmla="*/ 990126 h 990126"/>
              <a:gd name="connsiteX0" fmla="*/ 467186 w 467186"/>
              <a:gd name="connsiteY0" fmla="*/ 960296 h 960296"/>
              <a:gd name="connsiteX1" fmla="*/ 2 w 467186"/>
              <a:gd name="connsiteY1" fmla="*/ 438261 h 960296"/>
              <a:gd name="connsiteX2" fmla="*/ 460992 w 467186"/>
              <a:gd name="connsiteY2" fmla="*/ 91262 h 960296"/>
              <a:gd name="connsiteX3" fmla="*/ 467186 w 467186"/>
              <a:gd name="connsiteY3" fmla="*/ 960296 h 960296"/>
              <a:gd name="connsiteX0" fmla="*/ 467186 w 467186"/>
              <a:gd name="connsiteY0" fmla="*/ 971018 h 971018"/>
              <a:gd name="connsiteX1" fmla="*/ 2 w 467186"/>
              <a:gd name="connsiteY1" fmla="*/ 448983 h 971018"/>
              <a:gd name="connsiteX2" fmla="*/ 460992 w 467186"/>
              <a:gd name="connsiteY2" fmla="*/ 101984 h 971018"/>
              <a:gd name="connsiteX3" fmla="*/ 467186 w 467186"/>
              <a:gd name="connsiteY3" fmla="*/ 971018 h 971018"/>
              <a:gd name="connsiteX0" fmla="*/ 457661 w 493837"/>
              <a:gd name="connsiteY0" fmla="*/ 790478 h 790478"/>
              <a:gd name="connsiteX1" fmla="*/ 2 w 493837"/>
              <a:gd name="connsiteY1" fmla="*/ 363693 h 790478"/>
              <a:gd name="connsiteX2" fmla="*/ 460992 w 493837"/>
              <a:gd name="connsiteY2" fmla="*/ 16694 h 790478"/>
              <a:gd name="connsiteX3" fmla="*/ 457661 w 493837"/>
              <a:gd name="connsiteY3" fmla="*/ 790478 h 790478"/>
              <a:gd name="connsiteX0" fmla="*/ 457661 w 597963"/>
              <a:gd name="connsiteY0" fmla="*/ 790478 h 792815"/>
              <a:gd name="connsiteX1" fmla="*/ 2 w 597963"/>
              <a:gd name="connsiteY1" fmla="*/ 363693 h 792815"/>
              <a:gd name="connsiteX2" fmla="*/ 460992 w 597963"/>
              <a:gd name="connsiteY2" fmla="*/ 16694 h 792815"/>
              <a:gd name="connsiteX3" fmla="*/ 457661 w 597963"/>
              <a:gd name="connsiteY3" fmla="*/ 790478 h 792815"/>
              <a:gd name="connsiteX0" fmla="*/ 457661 w 492945"/>
              <a:gd name="connsiteY0" fmla="*/ 790478 h 868920"/>
              <a:gd name="connsiteX1" fmla="*/ 2 w 492945"/>
              <a:gd name="connsiteY1" fmla="*/ 363693 h 868920"/>
              <a:gd name="connsiteX2" fmla="*/ 460992 w 492945"/>
              <a:gd name="connsiteY2" fmla="*/ 16694 h 868920"/>
              <a:gd name="connsiteX3" fmla="*/ 457661 w 492945"/>
              <a:gd name="connsiteY3" fmla="*/ 790478 h 868920"/>
              <a:gd name="connsiteX0" fmla="*/ 464011 w 494963"/>
              <a:gd name="connsiteY0" fmla="*/ 790478 h 868920"/>
              <a:gd name="connsiteX1" fmla="*/ 2 w 494963"/>
              <a:gd name="connsiteY1" fmla="*/ 363693 h 868920"/>
              <a:gd name="connsiteX2" fmla="*/ 460992 w 494963"/>
              <a:gd name="connsiteY2" fmla="*/ 16694 h 868920"/>
              <a:gd name="connsiteX3" fmla="*/ 464011 w 494963"/>
              <a:gd name="connsiteY3" fmla="*/ 790478 h 868920"/>
              <a:gd name="connsiteX0" fmla="*/ 464011 w 496400"/>
              <a:gd name="connsiteY0" fmla="*/ 790478 h 870186"/>
              <a:gd name="connsiteX1" fmla="*/ 2 w 496400"/>
              <a:gd name="connsiteY1" fmla="*/ 363693 h 870186"/>
              <a:gd name="connsiteX2" fmla="*/ 460992 w 496400"/>
              <a:gd name="connsiteY2" fmla="*/ 16694 h 870186"/>
              <a:gd name="connsiteX3" fmla="*/ 464011 w 496400"/>
              <a:gd name="connsiteY3" fmla="*/ 790478 h 870186"/>
              <a:gd name="connsiteX0" fmla="*/ 464011 w 464127"/>
              <a:gd name="connsiteY0" fmla="*/ 815076 h 894784"/>
              <a:gd name="connsiteX1" fmla="*/ 2 w 464127"/>
              <a:gd name="connsiteY1" fmla="*/ 388291 h 894784"/>
              <a:gd name="connsiteX2" fmla="*/ 460992 w 464127"/>
              <a:gd name="connsiteY2" fmla="*/ 41292 h 894784"/>
              <a:gd name="connsiteX3" fmla="*/ 464011 w 464127"/>
              <a:gd name="connsiteY3" fmla="*/ 815076 h 894784"/>
              <a:gd name="connsiteX0" fmla="*/ 464011 w 495974"/>
              <a:gd name="connsiteY0" fmla="*/ 823569 h 832962"/>
              <a:gd name="connsiteX1" fmla="*/ 2 w 495974"/>
              <a:gd name="connsiteY1" fmla="*/ 396784 h 832962"/>
              <a:gd name="connsiteX2" fmla="*/ 457817 w 495974"/>
              <a:gd name="connsiteY2" fmla="*/ 40260 h 832962"/>
              <a:gd name="connsiteX3" fmla="*/ 464011 w 495974"/>
              <a:gd name="connsiteY3" fmla="*/ 823569 h 832962"/>
              <a:gd name="connsiteX0" fmla="*/ 464011 w 518606"/>
              <a:gd name="connsiteY0" fmla="*/ 806077 h 815270"/>
              <a:gd name="connsiteX1" fmla="*/ 2 w 518606"/>
              <a:gd name="connsiteY1" fmla="*/ 372942 h 815270"/>
              <a:gd name="connsiteX2" fmla="*/ 457817 w 518606"/>
              <a:gd name="connsiteY2" fmla="*/ 16418 h 815270"/>
              <a:gd name="connsiteX3" fmla="*/ 464011 w 518606"/>
              <a:gd name="connsiteY3" fmla="*/ 806077 h 815270"/>
              <a:gd name="connsiteX0" fmla="*/ 464011 w 493895"/>
              <a:gd name="connsiteY0" fmla="*/ 806077 h 850065"/>
              <a:gd name="connsiteX1" fmla="*/ 2 w 493895"/>
              <a:gd name="connsiteY1" fmla="*/ 372942 h 850065"/>
              <a:gd name="connsiteX2" fmla="*/ 457817 w 493895"/>
              <a:gd name="connsiteY2" fmla="*/ 16418 h 850065"/>
              <a:gd name="connsiteX3" fmla="*/ 464011 w 493895"/>
              <a:gd name="connsiteY3" fmla="*/ 806077 h 850065"/>
              <a:gd name="connsiteX0" fmla="*/ 464011 w 464011"/>
              <a:gd name="connsiteY0" fmla="*/ 836518 h 880506"/>
              <a:gd name="connsiteX1" fmla="*/ 2 w 464011"/>
              <a:gd name="connsiteY1" fmla="*/ 403383 h 880506"/>
              <a:gd name="connsiteX2" fmla="*/ 457817 w 464011"/>
              <a:gd name="connsiteY2" fmla="*/ 46859 h 880506"/>
              <a:gd name="connsiteX3" fmla="*/ 464011 w 464011"/>
              <a:gd name="connsiteY3" fmla="*/ 836518 h 880506"/>
              <a:gd name="connsiteX0" fmla="*/ 376878 w 420599"/>
              <a:gd name="connsiteY0" fmla="*/ 804622 h 814779"/>
              <a:gd name="connsiteX1" fmla="*/ 2 w 420599"/>
              <a:gd name="connsiteY1" fmla="*/ 384187 h 814779"/>
              <a:gd name="connsiteX2" fmla="*/ 370684 w 420599"/>
              <a:gd name="connsiteY2" fmla="*/ 14963 h 814779"/>
              <a:gd name="connsiteX3" fmla="*/ 376878 w 420599"/>
              <a:gd name="connsiteY3" fmla="*/ 804622 h 814779"/>
              <a:gd name="connsiteX0" fmla="*/ 376878 w 424527"/>
              <a:gd name="connsiteY0" fmla="*/ 804622 h 814779"/>
              <a:gd name="connsiteX1" fmla="*/ 2 w 424527"/>
              <a:gd name="connsiteY1" fmla="*/ 384187 h 814779"/>
              <a:gd name="connsiteX2" fmla="*/ 370684 w 424527"/>
              <a:gd name="connsiteY2" fmla="*/ 14963 h 814779"/>
              <a:gd name="connsiteX3" fmla="*/ 418494 w 424527"/>
              <a:gd name="connsiteY3" fmla="*/ 415448 h 814779"/>
              <a:gd name="connsiteX4" fmla="*/ 376878 w 424527"/>
              <a:gd name="connsiteY4" fmla="*/ 804622 h 814779"/>
              <a:gd name="connsiteX0" fmla="*/ 376878 w 429424"/>
              <a:gd name="connsiteY0" fmla="*/ 789822 h 789898"/>
              <a:gd name="connsiteX1" fmla="*/ 2 w 429424"/>
              <a:gd name="connsiteY1" fmla="*/ 369387 h 789898"/>
              <a:gd name="connsiteX2" fmla="*/ 370684 w 429424"/>
              <a:gd name="connsiteY2" fmla="*/ 163 h 789898"/>
              <a:gd name="connsiteX3" fmla="*/ 425711 w 429424"/>
              <a:gd name="connsiteY3" fmla="*/ 400648 h 789898"/>
              <a:gd name="connsiteX4" fmla="*/ 376878 w 429424"/>
              <a:gd name="connsiteY4" fmla="*/ 789822 h 789898"/>
              <a:gd name="connsiteX0" fmla="*/ 376878 w 429424"/>
              <a:gd name="connsiteY0" fmla="*/ 789822 h 789898"/>
              <a:gd name="connsiteX1" fmla="*/ 2 w 429424"/>
              <a:gd name="connsiteY1" fmla="*/ 369387 h 789898"/>
              <a:gd name="connsiteX2" fmla="*/ 370684 w 429424"/>
              <a:gd name="connsiteY2" fmla="*/ 163 h 789898"/>
              <a:gd name="connsiteX3" fmla="*/ 425711 w 429424"/>
              <a:gd name="connsiteY3" fmla="*/ 400648 h 789898"/>
              <a:gd name="connsiteX4" fmla="*/ 376878 w 429424"/>
              <a:gd name="connsiteY4" fmla="*/ 789822 h 789898"/>
              <a:gd name="connsiteX0" fmla="*/ 376878 w 429424"/>
              <a:gd name="connsiteY0" fmla="*/ 789822 h 789898"/>
              <a:gd name="connsiteX1" fmla="*/ 2 w 429424"/>
              <a:gd name="connsiteY1" fmla="*/ 369387 h 789898"/>
              <a:gd name="connsiteX2" fmla="*/ 370684 w 429424"/>
              <a:gd name="connsiteY2" fmla="*/ 163 h 789898"/>
              <a:gd name="connsiteX3" fmla="*/ 425711 w 429424"/>
              <a:gd name="connsiteY3" fmla="*/ 400648 h 789898"/>
              <a:gd name="connsiteX4" fmla="*/ 376878 w 429424"/>
              <a:gd name="connsiteY4" fmla="*/ 789822 h 789898"/>
              <a:gd name="connsiteX0" fmla="*/ 376878 w 437900"/>
              <a:gd name="connsiteY0" fmla="*/ 789822 h 789898"/>
              <a:gd name="connsiteX1" fmla="*/ 2 w 437900"/>
              <a:gd name="connsiteY1" fmla="*/ 369387 h 789898"/>
              <a:gd name="connsiteX2" fmla="*/ 370684 w 437900"/>
              <a:gd name="connsiteY2" fmla="*/ 163 h 789898"/>
              <a:gd name="connsiteX3" fmla="*/ 436539 w 437900"/>
              <a:gd name="connsiteY3" fmla="*/ 400648 h 789898"/>
              <a:gd name="connsiteX4" fmla="*/ 376878 w 437900"/>
              <a:gd name="connsiteY4" fmla="*/ 789822 h 789898"/>
              <a:gd name="connsiteX0" fmla="*/ 376878 w 437900"/>
              <a:gd name="connsiteY0" fmla="*/ 789822 h 789903"/>
              <a:gd name="connsiteX1" fmla="*/ 2 w 437900"/>
              <a:gd name="connsiteY1" fmla="*/ 369387 h 789903"/>
              <a:gd name="connsiteX2" fmla="*/ 370684 w 437900"/>
              <a:gd name="connsiteY2" fmla="*/ 163 h 789903"/>
              <a:gd name="connsiteX3" fmla="*/ 436539 w 437900"/>
              <a:gd name="connsiteY3" fmla="*/ 400648 h 789903"/>
              <a:gd name="connsiteX4" fmla="*/ 376878 w 437900"/>
              <a:gd name="connsiteY4" fmla="*/ 789822 h 78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900" h="789903">
                <a:moveTo>
                  <a:pt x="376878" y="789822"/>
                </a:moveTo>
                <a:cubicBezTo>
                  <a:pt x="304122" y="784612"/>
                  <a:pt x="862" y="623550"/>
                  <a:pt x="2" y="369387"/>
                </a:cubicBezTo>
                <a:cubicBezTo>
                  <a:pt x="-858" y="115040"/>
                  <a:pt x="297928" y="-5047"/>
                  <a:pt x="370684" y="163"/>
                </a:cubicBezTo>
                <a:cubicBezTo>
                  <a:pt x="443440" y="5373"/>
                  <a:pt x="435567" y="260368"/>
                  <a:pt x="436539" y="400648"/>
                </a:cubicBezTo>
                <a:cubicBezTo>
                  <a:pt x="437571" y="549599"/>
                  <a:pt x="449634" y="795032"/>
                  <a:pt x="376878" y="789822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Chord 7"/>
          <p:cNvSpPr/>
          <p:nvPr/>
        </p:nvSpPr>
        <p:spPr>
          <a:xfrm>
            <a:off x="6782567" y="1691716"/>
            <a:ext cx="552036" cy="1175453"/>
          </a:xfrm>
          <a:custGeom>
            <a:avLst/>
            <a:gdLst>
              <a:gd name="connsiteX0" fmla="*/ 467187 w 1160354"/>
              <a:gd name="connsiteY0" fmla="*/ 1057616 h 1067839"/>
              <a:gd name="connsiteX1" fmla="*/ 3 w 1160354"/>
              <a:gd name="connsiteY1" fmla="*/ 535581 h 1067839"/>
              <a:gd name="connsiteX2" fmla="*/ 464168 w 1160354"/>
              <a:gd name="connsiteY2" fmla="*/ 10782 h 1067839"/>
              <a:gd name="connsiteX3" fmla="*/ 467187 w 1160354"/>
              <a:gd name="connsiteY3" fmla="*/ 1057616 h 1067839"/>
              <a:gd name="connsiteX0" fmla="*/ 467186 w 467186"/>
              <a:gd name="connsiteY0" fmla="*/ 1150907 h 1150907"/>
              <a:gd name="connsiteX1" fmla="*/ 2 w 467186"/>
              <a:gd name="connsiteY1" fmla="*/ 628872 h 1150907"/>
              <a:gd name="connsiteX2" fmla="*/ 464167 w 467186"/>
              <a:gd name="connsiteY2" fmla="*/ 104073 h 1150907"/>
              <a:gd name="connsiteX3" fmla="*/ 467186 w 467186"/>
              <a:gd name="connsiteY3" fmla="*/ 1150907 h 1150907"/>
              <a:gd name="connsiteX0" fmla="*/ 467187 w 604876"/>
              <a:gd name="connsiteY0" fmla="*/ 1047996 h 1047996"/>
              <a:gd name="connsiteX1" fmla="*/ 3 w 604876"/>
              <a:gd name="connsiteY1" fmla="*/ 525961 h 1047996"/>
              <a:gd name="connsiteX2" fmla="*/ 464168 w 604876"/>
              <a:gd name="connsiteY2" fmla="*/ 1162 h 1047996"/>
              <a:gd name="connsiteX3" fmla="*/ 467187 w 604876"/>
              <a:gd name="connsiteY3" fmla="*/ 1047996 h 1047996"/>
              <a:gd name="connsiteX0" fmla="*/ 467186 w 467186"/>
              <a:gd name="connsiteY0" fmla="*/ 1116764 h 1116764"/>
              <a:gd name="connsiteX1" fmla="*/ 2 w 467186"/>
              <a:gd name="connsiteY1" fmla="*/ 594729 h 1116764"/>
              <a:gd name="connsiteX2" fmla="*/ 464167 w 467186"/>
              <a:gd name="connsiteY2" fmla="*/ 69930 h 1116764"/>
              <a:gd name="connsiteX3" fmla="*/ 467186 w 467186"/>
              <a:gd name="connsiteY3" fmla="*/ 1116764 h 1116764"/>
              <a:gd name="connsiteX0" fmla="*/ 467186 w 467186"/>
              <a:gd name="connsiteY0" fmla="*/ 990126 h 990126"/>
              <a:gd name="connsiteX1" fmla="*/ 2 w 467186"/>
              <a:gd name="connsiteY1" fmla="*/ 468091 h 990126"/>
              <a:gd name="connsiteX2" fmla="*/ 460992 w 467186"/>
              <a:gd name="connsiteY2" fmla="*/ 86167 h 990126"/>
              <a:gd name="connsiteX3" fmla="*/ 467186 w 467186"/>
              <a:gd name="connsiteY3" fmla="*/ 990126 h 990126"/>
              <a:gd name="connsiteX0" fmla="*/ 467186 w 467186"/>
              <a:gd name="connsiteY0" fmla="*/ 960296 h 960296"/>
              <a:gd name="connsiteX1" fmla="*/ 2 w 467186"/>
              <a:gd name="connsiteY1" fmla="*/ 438261 h 960296"/>
              <a:gd name="connsiteX2" fmla="*/ 460992 w 467186"/>
              <a:gd name="connsiteY2" fmla="*/ 91262 h 960296"/>
              <a:gd name="connsiteX3" fmla="*/ 467186 w 467186"/>
              <a:gd name="connsiteY3" fmla="*/ 960296 h 960296"/>
              <a:gd name="connsiteX0" fmla="*/ 467186 w 467186"/>
              <a:gd name="connsiteY0" fmla="*/ 971018 h 971018"/>
              <a:gd name="connsiteX1" fmla="*/ 2 w 467186"/>
              <a:gd name="connsiteY1" fmla="*/ 448983 h 971018"/>
              <a:gd name="connsiteX2" fmla="*/ 460992 w 467186"/>
              <a:gd name="connsiteY2" fmla="*/ 101984 h 971018"/>
              <a:gd name="connsiteX3" fmla="*/ 467186 w 467186"/>
              <a:gd name="connsiteY3" fmla="*/ 971018 h 971018"/>
              <a:gd name="connsiteX0" fmla="*/ 457661 w 493837"/>
              <a:gd name="connsiteY0" fmla="*/ 790478 h 790478"/>
              <a:gd name="connsiteX1" fmla="*/ 2 w 493837"/>
              <a:gd name="connsiteY1" fmla="*/ 363693 h 790478"/>
              <a:gd name="connsiteX2" fmla="*/ 460992 w 493837"/>
              <a:gd name="connsiteY2" fmla="*/ 16694 h 790478"/>
              <a:gd name="connsiteX3" fmla="*/ 457661 w 493837"/>
              <a:gd name="connsiteY3" fmla="*/ 790478 h 790478"/>
              <a:gd name="connsiteX0" fmla="*/ 457661 w 597963"/>
              <a:gd name="connsiteY0" fmla="*/ 790478 h 792815"/>
              <a:gd name="connsiteX1" fmla="*/ 2 w 597963"/>
              <a:gd name="connsiteY1" fmla="*/ 363693 h 792815"/>
              <a:gd name="connsiteX2" fmla="*/ 460992 w 597963"/>
              <a:gd name="connsiteY2" fmla="*/ 16694 h 792815"/>
              <a:gd name="connsiteX3" fmla="*/ 457661 w 597963"/>
              <a:gd name="connsiteY3" fmla="*/ 790478 h 792815"/>
              <a:gd name="connsiteX0" fmla="*/ 457661 w 492945"/>
              <a:gd name="connsiteY0" fmla="*/ 790478 h 868920"/>
              <a:gd name="connsiteX1" fmla="*/ 2 w 492945"/>
              <a:gd name="connsiteY1" fmla="*/ 363693 h 868920"/>
              <a:gd name="connsiteX2" fmla="*/ 460992 w 492945"/>
              <a:gd name="connsiteY2" fmla="*/ 16694 h 868920"/>
              <a:gd name="connsiteX3" fmla="*/ 457661 w 492945"/>
              <a:gd name="connsiteY3" fmla="*/ 790478 h 868920"/>
              <a:gd name="connsiteX0" fmla="*/ 464011 w 494963"/>
              <a:gd name="connsiteY0" fmla="*/ 790478 h 868920"/>
              <a:gd name="connsiteX1" fmla="*/ 2 w 494963"/>
              <a:gd name="connsiteY1" fmla="*/ 363693 h 868920"/>
              <a:gd name="connsiteX2" fmla="*/ 460992 w 494963"/>
              <a:gd name="connsiteY2" fmla="*/ 16694 h 868920"/>
              <a:gd name="connsiteX3" fmla="*/ 464011 w 494963"/>
              <a:gd name="connsiteY3" fmla="*/ 790478 h 868920"/>
              <a:gd name="connsiteX0" fmla="*/ 464011 w 496400"/>
              <a:gd name="connsiteY0" fmla="*/ 790478 h 870186"/>
              <a:gd name="connsiteX1" fmla="*/ 2 w 496400"/>
              <a:gd name="connsiteY1" fmla="*/ 363693 h 870186"/>
              <a:gd name="connsiteX2" fmla="*/ 460992 w 496400"/>
              <a:gd name="connsiteY2" fmla="*/ 16694 h 870186"/>
              <a:gd name="connsiteX3" fmla="*/ 464011 w 496400"/>
              <a:gd name="connsiteY3" fmla="*/ 790478 h 870186"/>
              <a:gd name="connsiteX0" fmla="*/ 464011 w 464127"/>
              <a:gd name="connsiteY0" fmla="*/ 815076 h 894784"/>
              <a:gd name="connsiteX1" fmla="*/ 2 w 464127"/>
              <a:gd name="connsiteY1" fmla="*/ 388291 h 894784"/>
              <a:gd name="connsiteX2" fmla="*/ 460992 w 464127"/>
              <a:gd name="connsiteY2" fmla="*/ 41292 h 894784"/>
              <a:gd name="connsiteX3" fmla="*/ 464011 w 464127"/>
              <a:gd name="connsiteY3" fmla="*/ 815076 h 894784"/>
              <a:gd name="connsiteX0" fmla="*/ 464011 w 495974"/>
              <a:gd name="connsiteY0" fmla="*/ 823569 h 832962"/>
              <a:gd name="connsiteX1" fmla="*/ 2 w 495974"/>
              <a:gd name="connsiteY1" fmla="*/ 396784 h 832962"/>
              <a:gd name="connsiteX2" fmla="*/ 457817 w 495974"/>
              <a:gd name="connsiteY2" fmla="*/ 40260 h 832962"/>
              <a:gd name="connsiteX3" fmla="*/ 464011 w 495974"/>
              <a:gd name="connsiteY3" fmla="*/ 823569 h 832962"/>
              <a:gd name="connsiteX0" fmla="*/ 464011 w 518606"/>
              <a:gd name="connsiteY0" fmla="*/ 806077 h 815270"/>
              <a:gd name="connsiteX1" fmla="*/ 2 w 518606"/>
              <a:gd name="connsiteY1" fmla="*/ 372942 h 815270"/>
              <a:gd name="connsiteX2" fmla="*/ 457817 w 518606"/>
              <a:gd name="connsiteY2" fmla="*/ 16418 h 815270"/>
              <a:gd name="connsiteX3" fmla="*/ 464011 w 518606"/>
              <a:gd name="connsiteY3" fmla="*/ 806077 h 815270"/>
              <a:gd name="connsiteX0" fmla="*/ 464011 w 493895"/>
              <a:gd name="connsiteY0" fmla="*/ 806077 h 850065"/>
              <a:gd name="connsiteX1" fmla="*/ 2 w 493895"/>
              <a:gd name="connsiteY1" fmla="*/ 372942 h 850065"/>
              <a:gd name="connsiteX2" fmla="*/ 457817 w 493895"/>
              <a:gd name="connsiteY2" fmla="*/ 16418 h 850065"/>
              <a:gd name="connsiteX3" fmla="*/ 464011 w 493895"/>
              <a:gd name="connsiteY3" fmla="*/ 806077 h 850065"/>
              <a:gd name="connsiteX0" fmla="*/ 464011 w 464011"/>
              <a:gd name="connsiteY0" fmla="*/ 836518 h 880506"/>
              <a:gd name="connsiteX1" fmla="*/ 2 w 464011"/>
              <a:gd name="connsiteY1" fmla="*/ 403383 h 880506"/>
              <a:gd name="connsiteX2" fmla="*/ 457817 w 464011"/>
              <a:gd name="connsiteY2" fmla="*/ 46859 h 880506"/>
              <a:gd name="connsiteX3" fmla="*/ 464011 w 464011"/>
              <a:gd name="connsiteY3" fmla="*/ 836518 h 880506"/>
              <a:gd name="connsiteX0" fmla="*/ 376878 w 420599"/>
              <a:gd name="connsiteY0" fmla="*/ 804622 h 814779"/>
              <a:gd name="connsiteX1" fmla="*/ 2 w 420599"/>
              <a:gd name="connsiteY1" fmla="*/ 384187 h 814779"/>
              <a:gd name="connsiteX2" fmla="*/ 370684 w 420599"/>
              <a:gd name="connsiteY2" fmla="*/ 14963 h 814779"/>
              <a:gd name="connsiteX3" fmla="*/ 376878 w 420599"/>
              <a:gd name="connsiteY3" fmla="*/ 804622 h 814779"/>
              <a:gd name="connsiteX0" fmla="*/ 376878 w 434527"/>
              <a:gd name="connsiteY0" fmla="*/ 789688 h 789700"/>
              <a:gd name="connsiteX1" fmla="*/ 2 w 434527"/>
              <a:gd name="connsiteY1" fmla="*/ 369253 h 789700"/>
              <a:gd name="connsiteX2" fmla="*/ 370684 w 434527"/>
              <a:gd name="connsiteY2" fmla="*/ 29 h 789700"/>
              <a:gd name="connsiteX3" fmla="*/ 432440 w 434527"/>
              <a:gd name="connsiteY3" fmla="*/ 382019 h 789700"/>
              <a:gd name="connsiteX4" fmla="*/ 376878 w 434527"/>
              <a:gd name="connsiteY4" fmla="*/ 789688 h 78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527" h="789700">
                <a:moveTo>
                  <a:pt x="376878" y="789688"/>
                </a:moveTo>
                <a:cubicBezTo>
                  <a:pt x="304805" y="787560"/>
                  <a:pt x="862" y="623416"/>
                  <a:pt x="2" y="369253"/>
                </a:cubicBezTo>
                <a:cubicBezTo>
                  <a:pt x="-858" y="114906"/>
                  <a:pt x="298611" y="-2099"/>
                  <a:pt x="370684" y="29"/>
                </a:cubicBezTo>
                <a:cubicBezTo>
                  <a:pt x="442757" y="2157"/>
                  <a:pt x="431408" y="250409"/>
                  <a:pt x="432440" y="382019"/>
                </a:cubicBezTo>
                <a:cubicBezTo>
                  <a:pt x="433472" y="513629"/>
                  <a:pt x="448951" y="791816"/>
                  <a:pt x="376878" y="789688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Chord 7"/>
          <p:cNvSpPr/>
          <p:nvPr/>
        </p:nvSpPr>
        <p:spPr>
          <a:xfrm flipH="1">
            <a:off x="7554756" y="1786224"/>
            <a:ext cx="326686" cy="969676"/>
          </a:xfrm>
          <a:custGeom>
            <a:avLst/>
            <a:gdLst>
              <a:gd name="connsiteX0" fmla="*/ 467187 w 1160354"/>
              <a:gd name="connsiteY0" fmla="*/ 1057616 h 1067839"/>
              <a:gd name="connsiteX1" fmla="*/ 3 w 1160354"/>
              <a:gd name="connsiteY1" fmla="*/ 535581 h 1067839"/>
              <a:gd name="connsiteX2" fmla="*/ 464168 w 1160354"/>
              <a:gd name="connsiteY2" fmla="*/ 10782 h 1067839"/>
              <a:gd name="connsiteX3" fmla="*/ 467187 w 1160354"/>
              <a:gd name="connsiteY3" fmla="*/ 1057616 h 1067839"/>
              <a:gd name="connsiteX0" fmla="*/ 467186 w 467186"/>
              <a:gd name="connsiteY0" fmla="*/ 1150907 h 1150907"/>
              <a:gd name="connsiteX1" fmla="*/ 2 w 467186"/>
              <a:gd name="connsiteY1" fmla="*/ 628872 h 1150907"/>
              <a:gd name="connsiteX2" fmla="*/ 464167 w 467186"/>
              <a:gd name="connsiteY2" fmla="*/ 104073 h 1150907"/>
              <a:gd name="connsiteX3" fmla="*/ 467186 w 467186"/>
              <a:gd name="connsiteY3" fmla="*/ 1150907 h 1150907"/>
              <a:gd name="connsiteX0" fmla="*/ 467187 w 604876"/>
              <a:gd name="connsiteY0" fmla="*/ 1047996 h 1047996"/>
              <a:gd name="connsiteX1" fmla="*/ 3 w 604876"/>
              <a:gd name="connsiteY1" fmla="*/ 525961 h 1047996"/>
              <a:gd name="connsiteX2" fmla="*/ 464168 w 604876"/>
              <a:gd name="connsiteY2" fmla="*/ 1162 h 1047996"/>
              <a:gd name="connsiteX3" fmla="*/ 467187 w 604876"/>
              <a:gd name="connsiteY3" fmla="*/ 1047996 h 1047996"/>
              <a:gd name="connsiteX0" fmla="*/ 467186 w 467186"/>
              <a:gd name="connsiteY0" fmla="*/ 1116764 h 1116764"/>
              <a:gd name="connsiteX1" fmla="*/ 2 w 467186"/>
              <a:gd name="connsiteY1" fmla="*/ 594729 h 1116764"/>
              <a:gd name="connsiteX2" fmla="*/ 464167 w 467186"/>
              <a:gd name="connsiteY2" fmla="*/ 69930 h 1116764"/>
              <a:gd name="connsiteX3" fmla="*/ 467186 w 467186"/>
              <a:gd name="connsiteY3" fmla="*/ 1116764 h 1116764"/>
              <a:gd name="connsiteX0" fmla="*/ 467186 w 467186"/>
              <a:gd name="connsiteY0" fmla="*/ 990126 h 990126"/>
              <a:gd name="connsiteX1" fmla="*/ 2 w 467186"/>
              <a:gd name="connsiteY1" fmla="*/ 468091 h 990126"/>
              <a:gd name="connsiteX2" fmla="*/ 460992 w 467186"/>
              <a:gd name="connsiteY2" fmla="*/ 86167 h 990126"/>
              <a:gd name="connsiteX3" fmla="*/ 467186 w 467186"/>
              <a:gd name="connsiteY3" fmla="*/ 990126 h 990126"/>
              <a:gd name="connsiteX0" fmla="*/ 467186 w 467186"/>
              <a:gd name="connsiteY0" fmla="*/ 960296 h 960296"/>
              <a:gd name="connsiteX1" fmla="*/ 2 w 467186"/>
              <a:gd name="connsiteY1" fmla="*/ 438261 h 960296"/>
              <a:gd name="connsiteX2" fmla="*/ 460992 w 467186"/>
              <a:gd name="connsiteY2" fmla="*/ 91262 h 960296"/>
              <a:gd name="connsiteX3" fmla="*/ 467186 w 467186"/>
              <a:gd name="connsiteY3" fmla="*/ 960296 h 960296"/>
              <a:gd name="connsiteX0" fmla="*/ 467186 w 467186"/>
              <a:gd name="connsiteY0" fmla="*/ 971018 h 971018"/>
              <a:gd name="connsiteX1" fmla="*/ 2 w 467186"/>
              <a:gd name="connsiteY1" fmla="*/ 448983 h 971018"/>
              <a:gd name="connsiteX2" fmla="*/ 460992 w 467186"/>
              <a:gd name="connsiteY2" fmla="*/ 101984 h 971018"/>
              <a:gd name="connsiteX3" fmla="*/ 467186 w 467186"/>
              <a:gd name="connsiteY3" fmla="*/ 971018 h 971018"/>
              <a:gd name="connsiteX0" fmla="*/ 457661 w 493837"/>
              <a:gd name="connsiteY0" fmla="*/ 790478 h 790478"/>
              <a:gd name="connsiteX1" fmla="*/ 2 w 493837"/>
              <a:gd name="connsiteY1" fmla="*/ 363693 h 790478"/>
              <a:gd name="connsiteX2" fmla="*/ 460992 w 493837"/>
              <a:gd name="connsiteY2" fmla="*/ 16694 h 790478"/>
              <a:gd name="connsiteX3" fmla="*/ 457661 w 493837"/>
              <a:gd name="connsiteY3" fmla="*/ 790478 h 790478"/>
              <a:gd name="connsiteX0" fmla="*/ 457661 w 597963"/>
              <a:gd name="connsiteY0" fmla="*/ 790478 h 792815"/>
              <a:gd name="connsiteX1" fmla="*/ 2 w 597963"/>
              <a:gd name="connsiteY1" fmla="*/ 363693 h 792815"/>
              <a:gd name="connsiteX2" fmla="*/ 460992 w 597963"/>
              <a:gd name="connsiteY2" fmla="*/ 16694 h 792815"/>
              <a:gd name="connsiteX3" fmla="*/ 457661 w 597963"/>
              <a:gd name="connsiteY3" fmla="*/ 790478 h 792815"/>
              <a:gd name="connsiteX0" fmla="*/ 457661 w 492945"/>
              <a:gd name="connsiteY0" fmla="*/ 790478 h 868920"/>
              <a:gd name="connsiteX1" fmla="*/ 2 w 492945"/>
              <a:gd name="connsiteY1" fmla="*/ 363693 h 868920"/>
              <a:gd name="connsiteX2" fmla="*/ 460992 w 492945"/>
              <a:gd name="connsiteY2" fmla="*/ 16694 h 868920"/>
              <a:gd name="connsiteX3" fmla="*/ 457661 w 492945"/>
              <a:gd name="connsiteY3" fmla="*/ 790478 h 868920"/>
              <a:gd name="connsiteX0" fmla="*/ 464011 w 494963"/>
              <a:gd name="connsiteY0" fmla="*/ 790478 h 868920"/>
              <a:gd name="connsiteX1" fmla="*/ 2 w 494963"/>
              <a:gd name="connsiteY1" fmla="*/ 363693 h 868920"/>
              <a:gd name="connsiteX2" fmla="*/ 460992 w 494963"/>
              <a:gd name="connsiteY2" fmla="*/ 16694 h 868920"/>
              <a:gd name="connsiteX3" fmla="*/ 464011 w 494963"/>
              <a:gd name="connsiteY3" fmla="*/ 790478 h 868920"/>
              <a:gd name="connsiteX0" fmla="*/ 464011 w 496400"/>
              <a:gd name="connsiteY0" fmla="*/ 790478 h 870186"/>
              <a:gd name="connsiteX1" fmla="*/ 2 w 496400"/>
              <a:gd name="connsiteY1" fmla="*/ 363693 h 870186"/>
              <a:gd name="connsiteX2" fmla="*/ 460992 w 496400"/>
              <a:gd name="connsiteY2" fmla="*/ 16694 h 870186"/>
              <a:gd name="connsiteX3" fmla="*/ 464011 w 496400"/>
              <a:gd name="connsiteY3" fmla="*/ 790478 h 870186"/>
              <a:gd name="connsiteX0" fmla="*/ 464011 w 464127"/>
              <a:gd name="connsiteY0" fmla="*/ 815076 h 894784"/>
              <a:gd name="connsiteX1" fmla="*/ 2 w 464127"/>
              <a:gd name="connsiteY1" fmla="*/ 388291 h 894784"/>
              <a:gd name="connsiteX2" fmla="*/ 460992 w 464127"/>
              <a:gd name="connsiteY2" fmla="*/ 41292 h 894784"/>
              <a:gd name="connsiteX3" fmla="*/ 464011 w 464127"/>
              <a:gd name="connsiteY3" fmla="*/ 815076 h 894784"/>
              <a:gd name="connsiteX0" fmla="*/ 464011 w 495974"/>
              <a:gd name="connsiteY0" fmla="*/ 823569 h 832962"/>
              <a:gd name="connsiteX1" fmla="*/ 2 w 495974"/>
              <a:gd name="connsiteY1" fmla="*/ 396784 h 832962"/>
              <a:gd name="connsiteX2" fmla="*/ 457817 w 495974"/>
              <a:gd name="connsiteY2" fmla="*/ 40260 h 832962"/>
              <a:gd name="connsiteX3" fmla="*/ 464011 w 495974"/>
              <a:gd name="connsiteY3" fmla="*/ 823569 h 832962"/>
              <a:gd name="connsiteX0" fmla="*/ 464011 w 518606"/>
              <a:gd name="connsiteY0" fmla="*/ 806077 h 815270"/>
              <a:gd name="connsiteX1" fmla="*/ 2 w 518606"/>
              <a:gd name="connsiteY1" fmla="*/ 372942 h 815270"/>
              <a:gd name="connsiteX2" fmla="*/ 457817 w 518606"/>
              <a:gd name="connsiteY2" fmla="*/ 16418 h 815270"/>
              <a:gd name="connsiteX3" fmla="*/ 464011 w 518606"/>
              <a:gd name="connsiteY3" fmla="*/ 806077 h 815270"/>
              <a:gd name="connsiteX0" fmla="*/ 464011 w 493895"/>
              <a:gd name="connsiteY0" fmla="*/ 806077 h 850065"/>
              <a:gd name="connsiteX1" fmla="*/ 2 w 493895"/>
              <a:gd name="connsiteY1" fmla="*/ 372942 h 850065"/>
              <a:gd name="connsiteX2" fmla="*/ 457817 w 493895"/>
              <a:gd name="connsiteY2" fmla="*/ 16418 h 850065"/>
              <a:gd name="connsiteX3" fmla="*/ 464011 w 493895"/>
              <a:gd name="connsiteY3" fmla="*/ 806077 h 850065"/>
              <a:gd name="connsiteX0" fmla="*/ 464011 w 464011"/>
              <a:gd name="connsiteY0" fmla="*/ 836518 h 880506"/>
              <a:gd name="connsiteX1" fmla="*/ 2 w 464011"/>
              <a:gd name="connsiteY1" fmla="*/ 403383 h 880506"/>
              <a:gd name="connsiteX2" fmla="*/ 457817 w 464011"/>
              <a:gd name="connsiteY2" fmla="*/ 46859 h 880506"/>
              <a:gd name="connsiteX3" fmla="*/ 464011 w 464011"/>
              <a:gd name="connsiteY3" fmla="*/ 836518 h 880506"/>
              <a:gd name="connsiteX0" fmla="*/ 376878 w 420599"/>
              <a:gd name="connsiteY0" fmla="*/ 804622 h 814779"/>
              <a:gd name="connsiteX1" fmla="*/ 2 w 420599"/>
              <a:gd name="connsiteY1" fmla="*/ 384187 h 814779"/>
              <a:gd name="connsiteX2" fmla="*/ 370684 w 420599"/>
              <a:gd name="connsiteY2" fmla="*/ 14963 h 814779"/>
              <a:gd name="connsiteX3" fmla="*/ 376878 w 420599"/>
              <a:gd name="connsiteY3" fmla="*/ 804622 h 814779"/>
              <a:gd name="connsiteX0" fmla="*/ 376878 w 424527"/>
              <a:gd name="connsiteY0" fmla="*/ 804622 h 814779"/>
              <a:gd name="connsiteX1" fmla="*/ 2 w 424527"/>
              <a:gd name="connsiteY1" fmla="*/ 384187 h 814779"/>
              <a:gd name="connsiteX2" fmla="*/ 370684 w 424527"/>
              <a:gd name="connsiteY2" fmla="*/ 14963 h 814779"/>
              <a:gd name="connsiteX3" fmla="*/ 418494 w 424527"/>
              <a:gd name="connsiteY3" fmla="*/ 415448 h 814779"/>
              <a:gd name="connsiteX4" fmla="*/ 376878 w 424527"/>
              <a:gd name="connsiteY4" fmla="*/ 804622 h 814779"/>
              <a:gd name="connsiteX0" fmla="*/ 376878 w 429424"/>
              <a:gd name="connsiteY0" fmla="*/ 789822 h 789898"/>
              <a:gd name="connsiteX1" fmla="*/ 2 w 429424"/>
              <a:gd name="connsiteY1" fmla="*/ 369387 h 789898"/>
              <a:gd name="connsiteX2" fmla="*/ 370684 w 429424"/>
              <a:gd name="connsiteY2" fmla="*/ 163 h 789898"/>
              <a:gd name="connsiteX3" fmla="*/ 425711 w 429424"/>
              <a:gd name="connsiteY3" fmla="*/ 400648 h 789898"/>
              <a:gd name="connsiteX4" fmla="*/ 376878 w 429424"/>
              <a:gd name="connsiteY4" fmla="*/ 789822 h 789898"/>
              <a:gd name="connsiteX0" fmla="*/ 376878 w 429424"/>
              <a:gd name="connsiteY0" fmla="*/ 789822 h 789898"/>
              <a:gd name="connsiteX1" fmla="*/ 2 w 429424"/>
              <a:gd name="connsiteY1" fmla="*/ 369387 h 789898"/>
              <a:gd name="connsiteX2" fmla="*/ 370684 w 429424"/>
              <a:gd name="connsiteY2" fmla="*/ 163 h 789898"/>
              <a:gd name="connsiteX3" fmla="*/ 425711 w 429424"/>
              <a:gd name="connsiteY3" fmla="*/ 400648 h 789898"/>
              <a:gd name="connsiteX4" fmla="*/ 376878 w 429424"/>
              <a:gd name="connsiteY4" fmla="*/ 789822 h 789898"/>
              <a:gd name="connsiteX0" fmla="*/ 376878 w 429424"/>
              <a:gd name="connsiteY0" fmla="*/ 789822 h 789898"/>
              <a:gd name="connsiteX1" fmla="*/ 2 w 429424"/>
              <a:gd name="connsiteY1" fmla="*/ 369387 h 789898"/>
              <a:gd name="connsiteX2" fmla="*/ 370684 w 429424"/>
              <a:gd name="connsiteY2" fmla="*/ 163 h 789898"/>
              <a:gd name="connsiteX3" fmla="*/ 425711 w 429424"/>
              <a:gd name="connsiteY3" fmla="*/ 400648 h 789898"/>
              <a:gd name="connsiteX4" fmla="*/ 376878 w 429424"/>
              <a:gd name="connsiteY4" fmla="*/ 789822 h 789898"/>
              <a:gd name="connsiteX0" fmla="*/ 376878 w 437900"/>
              <a:gd name="connsiteY0" fmla="*/ 789822 h 789898"/>
              <a:gd name="connsiteX1" fmla="*/ 2 w 437900"/>
              <a:gd name="connsiteY1" fmla="*/ 369387 h 789898"/>
              <a:gd name="connsiteX2" fmla="*/ 370684 w 437900"/>
              <a:gd name="connsiteY2" fmla="*/ 163 h 789898"/>
              <a:gd name="connsiteX3" fmla="*/ 436539 w 437900"/>
              <a:gd name="connsiteY3" fmla="*/ 400648 h 789898"/>
              <a:gd name="connsiteX4" fmla="*/ 376878 w 437900"/>
              <a:gd name="connsiteY4" fmla="*/ 789822 h 789898"/>
              <a:gd name="connsiteX0" fmla="*/ 376878 w 437900"/>
              <a:gd name="connsiteY0" fmla="*/ 789822 h 789903"/>
              <a:gd name="connsiteX1" fmla="*/ 2 w 437900"/>
              <a:gd name="connsiteY1" fmla="*/ 369387 h 789903"/>
              <a:gd name="connsiteX2" fmla="*/ 370684 w 437900"/>
              <a:gd name="connsiteY2" fmla="*/ 163 h 789903"/>
              <a:gd name="connsiteX3" fmla="*/ 436539 w 437900"/>
              <a:gd name="connsiteY3" fmla="*/ 400648 h 789903"/>
              <a:gd name="connsiteX4" fmla="*/ 376878 w 437900"/>
              <a:gd name="connsiteY4" fmla="*/ 789822 h 78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900" h="789903">
                <a:moveTo>
                  <a:pt x="376878" y="789822"/>
                </a:moveTo>
                <a:cubicBezTo>
                  <a:pt x="304122" y="784612"/>
                  <a:pt x="862" y="623550"/>
                  <a:pt x="2" y="369387"/>
                </a:cubicBezTo>
                <a:cubicBezTo>
                  <a:pt x="-858" y="115040"/>
                  <a:pt x="297928" y="-5047"/>
                  <a:pt x="370684" y="163"/>
                </a:cubicBezTo>
                <a:cubicBezTo>
                  <a:pt x="443440" y="5373"/>
                  <a:pt x="435567" y="260368"/>
                  <a:pt x="436539" y="400648"/>
                </a:cubicBezTo>
                <a:cubicBezTo>
                  <a:pt x="437571" y="549599"/>
                  <a:pt x="449634" y="795032"/>
                  <a:pt x="376878" y="789822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Chord 7"/>
          <p:cNvSpPr/>
          <p:nvPr/>
        </p:nvSpPr>
        <p:spPr>
          <a:xfrm flipH="1">
            <a:off x="7438142" y="1691716"/>
            <a:ext cx="552036" cy="1175453"/>
          </a:xfrm>
          <a:custGeom>
            <a:avLst/>
            <a:gdLst>
              <a:gd name="connsiteX0" fmla="*/ 467187 w 1160354"/>
              <a:gd name="connsiteY0" fmla="*/ 1057616 h 1067839"/>
              <a:gd name="connsiteX1" fmla="*/ 3 w 1160354"/>
              <a:gd name="connsiteY1" fmla="*/ 535581 h 1067839"/>
              <a:gd name="connsiteX2" fmla="*/ 464168 w 1160354"/>
              <a:gd name="connsiteY2" fmla="*/ 10782 h 1067839"/>
              <a:gd name="connsiteX3" fmla="*/ 467187 w 1160354"/>
              <a:gd name="connsiteY3" fmla="*/ 1057616 h 1067839"/>
              <a:gd name="connsiteX0" fmla="*/ 467186 w 467186"/>
              <a:gd name="connsiteY0" fmla="*/ 1150907 h 1150907"/>
              <a:gd name="connsiteX1" fmla="*/ 2 w 467186"/>
              <a:gd name="connsiteY1" fmla="*/ 628872 h 1150907"/>
              <a:gd name="connsiteX2" fmla="*/ 464167 w 467186"/>
              <a:gd name="connsiteY2" fmla="*/ 104073 h 1150907"/>
              <a:gd name="connsiteX3" fmla="*/ 467186 w 467186"/>
              <a:gd name="connsiteY3" fmla="*/ 1150907 h 1150907"/>
              <a:gd name="connsiteX0" fmla="*/ 467187 w 604876"/>
              <a:gd name="connsiteY0" fmla="*/ 1047996 h 1047996"/>
              <a:gd name="connsiteX1" fmla="*/ 3 w 604876"/>
              <a:gd name="connsiteY1" fmla="*/ 525961 h 1047996"/>
              <a:gd name="connsiteX2" fmla="*/ 464168 w 604876"/>
              <a:gd name="connsiteY2" fmla="*/ 1162 h 1047996"/>
              <a:gd name="connsiteX3" fmla="*/ 467187 w 604876"/>
              <a:gd name="connsiteY3" fmla="*/ 1047996 h 1047996"/>
              <a:gd name="connsiteX0" fmla="*/ 467186 w 467186"/>
              <a:gd name="connsiteY0" fmla="*/ 1116764 h 1116764"/>
              <a:gd name="connsiteX1" fmla="*/ 2 w 467186"/>
              <a:gd name="connsiteY1" fmla="*/ 594729 h 1116764"/>
              <a:gd name="connsiteX2" fmla="*/ 464167 w 467186"/>
              <a:gd name="connsiteY2" fmla="*/ 69930 h 1116764"/>
              <a:gd name="connsiteX3" fmla="*/ 467186 w 467186"/>
              <a:gd name="connsiteY3" fmla="*/ 1116764 h 1116764"/>
              <a:gd name="connsiteX0" fmla="*/ 467186 w 467186"/>
              <a:gd name="connsiteY0" fmla="*/ 990126 h 990126"/>
              <a:gd name="connsiteX1" fmla="*/ 2 w 467186"/>
              <a:gd name="connsiteY1" fmla="*/ 468091 h 990126"/>
              <a:gd name="connsiteX2" fmla="*/ 460992 w 467186"/>
              <a:gd name="connsiteY2" fmla="*/ 86167 h 990126"/>
              <a:gd name="connsiteX3" fmla="*/ 467186 w 467186"/>
              <a:gd name="connsiteY3" fmla="*/ 990126 h 990126"/>
              <a:gd name="connsiteX0" fmla="*/ 467186 w 467186"/>
              <a:gd name="connsiteY0" fmla="*/ 960296 h 960296"/>
              <a:gd name="connsiteX1" fmla="*/ 2 w 467186"/>
              <a:gd name="connsiteY1" fmla="*/ 438261 h 960296"/>
              <a:gd name="connsiteX2" fmla="*/ 460992 w 467186"/>
              <a:gd name="connsiteY2" fmla="*/ 91262 h 960296"/>
              <a:gd name="connsiteX3" fmla="*/ 467186 w 467186"/>
              <a:gd name="connsiteY3" fmla="*/ 960296 h 960296"/>
              <a:gd name="connsiteX0" fmla="*/ 467186 w 467186"/>
              <a:gd name="connsiteY0" fmla="*/ 971018 h 971018"/>
              <a:gd name="connsiteX1" fmla="*/ 2 w 467186"/>
              <a:gd name="connsiteY1" fmla="*/ 448983 h 971018"/>
              <a:gd name="connsiteX2" fmla="*/ 460992 w 467186"/>
              <a:gd name="connsiteY2" fmla="*/ 101984 h 971018"/>
              <a:gd name="connsiteX3" fmla="*/ 467186 w 467186"/>
              <a:gd name="connsiteY3" fmla="*/ 971018 h 971018"/>
              <a:gd name="connsiteX0" fmla="*/ 457661 w 493837"/>
              <a:gd name="connsiteY0" fmla="*/ 790478 h 790478"/>
              <a:gd name="connsiteX1" fmla="*/ 2 w 493837"/>
              <a:gd name="connsiteY1" fmla="*/ 363693 h 790478"/>
              <a:gd name="connsiteX2" fmla="*/ 460992 w 493837"/>
              <a:gd name="connsiteY2" fmla="*/ 16694 h 790478"/>
              <a:gd name="connsiteX3" fmla="*/ 457661 w 493837"/>
              <a:gd name="connsiteY3" fmla="*/ 790478 h 790478"/>
              <a:gd name="connsiteX0" fmla="*/ 457661 w 597963"/>
              <a:gd name="connsiteY0" fmla="*/ 790478 h 792815"/>
              <a:gd name="connsiteX1" fmla="*/ 2 w 597963"/>
              <a:gd name="connsiteY1" fmla="*/ 363693 h 792815"/>
              <a:gd name="connsiteX2" fmla="*/ 460992 w 597963"/>
              <a:gd name="connsiteY2" fmla="*/ 16694 h 792815"/>
              <a:gd name="connsiteX3" fmla="*/ 457661 w 597963"/>
              <a:gd name="connsiteY3" fmla="*/ 790478 h 792815"/>
              <a:gd name="connsiteX0" fmla="*/ 457661 w 492945"/>
              <a:gd name="connsiteY0" fmla="*/ 790478 h 868920"/>
              <a:gd name="connsiteX1" fmla="*/ 2 w 492945"/>
              <a:gd name="connsiteY1" fmla="*/ 363693 h 868920"/>
              <a:gd name="connsiteX2" fmla="*/ 460992 w 492945"/>
              <a:gd name="connsiteY2" fmla="*/ 16694 h 868920"/>
              <a:gd name="connsiteX3" fmla="*/ 457661 w 492945"/>
              <a:gd name="connsiteY3" fmla="*/ 790478 h 868920"/>
              <a:gd name="connsiteX0" fmla="*/ 464011 w 494963"/>
              <a:gd name="connsiteY0" fmla="*/ 790478 h 868920"/>
              <a:gd name="connsiteX1" fmla="*/ 2 w 494963"/>
              <a:gd name="connsiteY1" fmla="*/ 363693 h 868920"/>
              <a:gd name="connsiteX2" fmla="*/ 460992 w 494963"/>
              <a:gd name="connsiteY2" fmla="*/ 16694 h 868920"/>
              <a:gd name="connsiteX3" fmla="*/ 464011 w 494963"/>
              <a:gd name="connsiteY3" fmla="*/ 790478 h 868920"/>
              <a:gd name="connsiteX0" fmla="*/ 464011 w 496400"/>
              <a:gd name="connsiteY0" fmla="*/ 790478 h 870186"/>
              <a:gd name="connsiteX1" fmla="*/ 2 w 496400"/>
              <a:gd name="connsiteY1" fmla="*/ 363693 h 870186"/>
              <a:gd name="connsiteX2" fmla="*/ 460992 w 496400"/>
              <a:gd name="connsiteY2" fmla="*/ 16694 h 870186"/>
              <a:gd name="connsiteX3" fmla="*/ 464011 w 496400"/>
              <a:gd name="connsiteY3" fmla="*/ 790478 h 870186"/>
              <a:gd name="connsiteX0" fmla="*/ 464011 w 464127"/>
              <a:gd name="connsiteY0" fmla="*/ 815076 h 894784"/>
              <a:gd name="connsiteX1" fmla="*/ 2 w 464127"/>
              <a:gd name="connsiteY1" fmla="*/ 388291 h 894784"/>
              <a:gd name="connsiteX2" fmla="*/ 460992 w 464127"/>
              <a:gd name="connsiteY2" fmla="*/ 41292 h 894784"/>
              <a:gd name="connsiteX3" fmla="*/ 464011 w 464127"/>
              <a:gd name="connsiteY3" fmla="*/ 815076 h 894784"/>
              <a:gd name="connsiteX0" fmla="*/ 464011 w 495974"/>
              <a:gd name="connsiteY0" fmla="*/ 823569 h 832962"/>
              <a:gd name="connsiteX1" fmla="*/ 2 w 495974"/>
              <a:gd name="connsiteY1" fmla="*/ 396784 h 832962"/>
              <a:gd name="connsiteX2" fmla="*/ 457817 w 495974"/>
              <a:gd name="connsiteY2" fmla="*/ 40260 h 832962"/>
              <a:gd name="connsiteX3" fmla="*/ 464011 w 495974"/>
              <a:gd name="connsiteY3" fmla="*/ 823569 h 832962"/>
              <a:gd name="connsiteX0" fmla="*/ 464011 w 518606"/>
              <a:gd name="connsiteY0" fmla="*/ 806077 h 815270"/>
              <a:gd name="connsiteX1" fmla="*/ 2 w 518606"/>
              <a:gd name="connsiteY1" fmla="*/ 372942 h 815270"/>
              <a:gd name="connsiteX2" fmla="*/ 457817 w 518606"/>
              <a:gd name="connsiteY2" fmla="*/ 16418 h 815270"/>
              <a:gd name="connsiteX3" fmla="*/ 464011 w 518606"/>
              <a:gd name="connsiteY3" fmla="*/ 806077 h 815270"/>
              <a:gd name="connsiteX0" fmla="*/ 464011 w 493895"/>
              <a:gd name="connsiteY0" fmla="*/ 806077 h 850065"/>
              <a:gd name="connsiteX1" fmla="*/ 2 w 493895"/>
              <a:gd name="connsiteY1" fmla="*/ 372942 h 850065"/>
              <a:gd name="connsiteX2" fmla="*/ 457817 w 493895"/>
              <a:gd name="connsiteY2" fmla="*/ 16418 h 850065"/>
              <a:gd name="connsiteX3" fmla="*/ 464011 w 493895"/>
              <a:gd name="connsiteY3" fmla="*/ 806077 h 850065"/>
              <a:gd name="connsiteX0" fmla="*/ 464011 w 464011"/>
              <a:gd name="connsiteY0" fmla="*/ 836518 h 880506"/>
              <a:gd name="connsiteX1" fmla="*/ 2 w 464011"/>
              <a:gd name="connsiteY1" fmla="*/ 403383 h 880506"/>
              <a:gd name="connsiteX2" fmla="*/ 457817 w 464011"/>
              <a:gd name="connsiteY2" fmla="*/ 46859 h 880506"/>
              <a:gd name="connsiteX3" fmla="*/ 464011 w 464011"/>
              <a:gd name="connsiteY3" fmla="*/ 836518 h 880506"/>
              <a:gd name="connsiteX0" fmla="*/ 376878 w 420599"/>
              <a:gd name="connsiteY0" fmla="*/ 804622 h 814779"/>
              <a:gd name="connsiteX1" fmla="*/ 2 w 420599"/>
              <a:gd name="connsiteY1" fmla="*/ 384187 h 814779"/>
              <a:gd name="connsiteX2" fmla="*/ 370684 w 420599"/>
              <a:gd name="connsiteY2" fmla="*/ 14963 h 814779"/>
              <a:gd name="connsiteX3" fmla="*/ 376878 w 420599"/>
              <a:gd name="connsiteY3" fmla="*/ 804622 h 814779"/>
              <a:gd name="connsiteX0" fmla="*/ 376878 w 434527"/>
              <a:gd name="connsiteY0" fmla="*/ 789688 h 789700"/>
              <a:gd name="connsiteX1" fmla="*/ 2 w 434527"/>
              <a:gd name="connsiteY1" fmla="*/ 369253 h 789700"/>
              <a:gd name="connsiteX2" fmla="*/ 370684 w 434527"/>
              <a:gd name="connsiteY2" fmla="*/ 29 h 789700"/>
              <a:gd name="connsiteX3" fmla="*/ 432440 w 434527"/>
              <a:gd name="connsiteY3" fmla="*/ 382019 h 789700"/>
              <a:gd name="connsiteX4" fmla="*/ 376878 w 434527"/>
              <a:gd name="connsiteY4" fmla="*/ 789688 h 78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527" h="789700">
                <a:moveTo>
                  <a:pt x="376878" y="789688"/>
                </a:moveTo>
                <a:cubicBezTo>
                  <a:pt x="304805" y="787560"/>
                  <a:pt x="862" y="623416"/>
                  <a:pt x="2" y="369253"/>
                </a:cubicBezTo>
                <a:cubicBezTo>
                  <a:pt x="-858" y="114906"/>
                  <a:pt x="298611" y="-2099"/>
                  <a:pt x="370684" y="29"/>
                </a:cubicBezTo>
                <a:cubicBezTo>
                  <a:pt x="442757" y="2157"/>
                  <a:pt x="431408" y="250409"/>
                  <a:pt x="432440" y="382019"/>
                </a:cubicBezTo>
                <a:cubicBezTo>
                  <a:pt x="433472" y="513629"/>
                  <a:pt x="448951" y="791816"/>
                  <a:pt x="376878" y="789688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 flipV="1">
            <a:off x="7554320" y="2132856"/>
            <a:ext cx="1" cy="720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" name="Line 8"/>
          <p:cNvSpPr>
            <a:spLocks noChangeShapeType="1"/>
          </p:cNvSpPr>
          <p:nvPr/>
        </p:nvSpPr>
        <p:spPr bwMode="auto">
          <a:xfrm flipV="1">
            <a:off x="7326313" y="2132856"/>
            <a:ext cx="1" cy="720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" name="Line 8"/>
          <p:cNvSpPr>
            <a:spLocks noChangeShapeType="1"/>
          </p:cNvSpPr>
          <p:nvPr/>
        </p:nvSpPr>
        <p:spPr bwMode="auto">
          <a:xfrm flipV="1">
            <a:off x="7225867" y="2132856"/>
            <a:ext cx="1" cy="720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RF Superconductivity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66863"/>
            <a:ext cx="8363272" cy="3662362"/>
          </a:xfrm>
        </p:spPr>
        <p:txBody>
          <a:bodyPr/>
          <a:lstStyle/>
          <a:p>
            <a:pPr eaLnBrk="1" hangingPunct="1"/>
            <a:r>
              <a:rPr lang="en-GB" altLang="en-US" sz="1800" dirty="0" smtClean="0"/>
              <a:t>When a DC electric field is applied to a superconductor all the current is carried by the cooper pairs, which flow without resistance to shield the “normal” electrons in the material.</a:t>
            </a:r>
          </a:p>
          <a:p>
            <a:pPr eaLnBrk="1" hangingPunct="1"/>
            <a:r>
              <a:rPr lang="en-GB" altLang="en-US" sz="1800" dirty="0" smtClean="0"/>
              <a:t>If an RF field is applied the same thing occurs except when the field switches direction, although the pairs have no friction, they do have inertia.</a:t>
            </a:r>
          </a:p>
          <a:p>
            <a:pPr eaLnBrk="1" hangingPunct="1"/>
            <a:r>
              <a:rPr lang="en-GB" altLang="en-US" sz="1800" dirty="0" smtClean="0"/>
              <a:t>The inertia means that the fields are not screened perfectly and the penetrating field can interact with the normal electrons causing a small resistance.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6" name="TextBox 2"/>
              <p:cNvSpPr txBox="1">
                <a:spLocks noChangeArrowheads="1"/>
              </p:cNvSpPr>
              <p:nvPr/>
            </p:nvSpPr>
            <p:spPr bwMode="auto">
              <a:xfrm>
                <a:off x="2411760" y="4045681"/>
                <a:ext cx="3761160" cy="513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280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altLang="en-US" sz="2800" i="1" baseline="-25000" dirty="0" err="1">
                          <a:latin typeface="Cambria Math" panose="02040503050406030204" pitchFamily="18" charset="0"/>
                        </a:rPr>
                        <m:t>𝑠𝑢𝑟𝑓</m:t>
                      </m:r>
                      <m:r>
                        <a:rPr lang="en-GB" alt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2800" i="1" dirty="0" err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altLang="en-US" sz="2800" i="1" baseline="-25000" dirty="0" err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altLang="en-US" sz="280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altLang="en-US" sz="2800" i="1" dirty="0" err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altLang="en-US" sz="2800" i="1" baseline="-25000" dirty="0" err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altLang="en-US" sz="2800" baseline="-25000" dirty="0"/>
              </a:p>
            </p:txBody>
          </p:sp>
        </mc:Choice>
        <mc:Fallback>
          <p:sp>
            <p:nvSpPr>
              <p:cNvPr id="1024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760" y="4045681"/>
                <a:ext cx="3761160" cy="513282"/>
              </a:xfrm>
              <a:prstGeom prst="rect">
                <a:avLst/>
              </a:prstGeom>
              <a:blipFill>
                <a:blip r:embed="rId2"/>
                <a:stretch>
                  <a:fillRect b="-11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0" y="4889834"/>
                <a:ext cx="18228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89834"/>
                <a:ext cx="1822807" cy="461665"/>
              </a:xfrm>
              <a:prstGeom prst="rect">
                <a:avLst/>
              </a:prstGeom>
              <a:blipFill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87624" y="4680292"/>
                <a:ext cx="302384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680292"/>
                <a:ext cx="3023840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34520" y="5700567"/>
                <a:ext cx="7225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dirty="0" smtClean="0"/>
                  <a:t> characterises the magnetic field penetration depth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520" y="5700567"/>
                <a:ext cx="7225912" cy="369332"/>
              </a:xfrm>
              <a:prstGeom prst="rect">
                <a:avLst/>
              </a:prstGeom>
              <a:blipFill>
                <a:blip r:embed="rId13"/>
                <a:stretch>
                  <a:fillRect l="-75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RF superconductivity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341438"/>
                <a:ext cx="5256212" cy="4525962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GB" altLang="en-US" sz="2400" dirty="0" smtClean="0"/>
                  <a:t>The surface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altLang="en-US" sz="2400" dirty="0" smtClean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endParaRPr lang="en-GB" altLang="en-US" sz="2400" dirty="0" smtClean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GB" altLang="en-US" sz="2400" dirty="0" smtClean="0"/>
                  <a:t>increases with frequency squared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GB" altLang="en-US" sz="2400" dirty="0" smtClean="0"/>
                  <a:t>increases exponentially with temperature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endParaRPr lang="en-GB" altLang="en-US" sz="2400" dirty="0" smtClean="0"/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GB" altLang="en-US" sz="2400" dirty="0" smtClean="0"/>
                  <a:t>SRF cavities have higher losses as they increase in frequency, for this reason there are few SRF cavities above 4 GHz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400" dirty="0" smtClean="0"/>
                  <a:t>For niobium an approximate expression for the theoretical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altLang="en-US" sz="2400" dirty="0" smtClean="0"/>
                  <a:t> is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341438"/>
                <a:ext cx="5256212" cy="4525962"/>
              </a:xfrm>
              <a:blipFill>
                <a:blip r:embed="rId8"/>
                <a:stretch>
                  <a:fillRect l="-1738" t="-2557" b="-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12" y="1293813"/>
            <a:ext cx="35052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73757" y="5733256"/>
                <a:ext cx="5963590" cy="827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𝐵𝐶𝑆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𝐺𝐻𝑧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1.5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17.67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3757" y="5733256"/>
                <a:ext cx="5963590" cy="8275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649312" y="350219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Residual Resistance</a:t>
            </a:r>
            <a:endParaRPr lang="en-US" altLang="en-US" dirty="0" smtClean="0"/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4787900" y="1484313"/>
            <a:ext cx="1296988" cy="1944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322262" y="4714735"/>
            <a:ext cx="861274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 smtClean="0"/>
              <a:t>T</a:t>
            </a:r>
            <a:r>
              <a:rPr lang="en-GB" altLang="en-US" sz="2000" dirty="0" smtClean="0"/>
              <a:t>here is often a </a:t>
            </a:r>
            <a:r>
              <a:rPr lang="en-GB" altLang="en-US" sz="2000" b="1" dirty="0"/>
              <a:t>minimum resistance </a:t>
            </a:r>
            <a:r>
              <a:rPr lang="en-GB" altLang="en-US" sz="2000" dirty="0"/>
              <a:t>due to the effects of </a:t>
            </a:r>
            <a:r>
              <a:rPr lang="en-GB" altLang="en-US" sz="2000" b="1" dirty="0"/>
              <a:t>normal conducting impurities </a:t>
            </a:r>
            <a:r>
              <a:rPr lang="en-GB" altLang="en-US" sz="2000" dirty="0"/>
              <a:t>in the niobium.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One of the main effects is </a:t>
            </a:r>
            <a:r>
              <a:rPr lang="en-GB" altLang="en-US" sz="2000" b="1" dirty="0"/>
              <a:t>flux pinning </a:t>
            </a:r>
            <a:r>
              <a:rPr lang="en-GB" altLang="en-US" sz="2000" dirty="0"/>
              <a:t>where magnetic fields are frozen into normal conducting impurities inside the superconductor. This can be avoided by shielding the cavity from magnetic fields during </a:t>
            </a:r>
            <a:r>
              <a:rPr lang="en-GB" altLang="en-US" sz="2000" dirty="0" err="1"/>
              <a:t>cooldown</a:t>
            </a:r>
            <a:r>
              <a:rPr lang="en-GB" altLang="en-US" sz="2000" dirty="0"/>
              <a:t>.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5414056" y="2465550"/>
            <a:ext cx="35209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/>
              <a:t>R</a:t>
            </a:r>
            <a:r>
              <a:rPr lang="en-GB" altLang="en-US" sz="2400" baseline="-25000" dirty="0" err="1"/>
              <a:t>res</a:t>
            </a:r>
            <a:r>
              <a:rPr lang="en-GB" altLang="en-US" sz="2400" dirty="0"/>
              <a:t> is normally between </a:t>
            </a:r>
            <a:r>
              <a:rPr lang="en-GB" altLang="en-US" sz="2400" dirty="0" smtClean="0"/>
              <a:t>1-10 </a:t>
            </a:r>
            <a:r>
              <a:rPr lang="en-GB" altLang="en-US" sz="2400" dirty="0" err="1" smtClean="0"/>
              <a:t>nanoOhms</a:t>
            </a:r>
            <a:endParaRPr lang="en-GB" alt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2262" y="1352725"/>
            <a:ext cx="4876800" cy="3275955"/>
            <a:chOff x="322262" y="1352725"/>
            <a:chExt cx="4876800" cy="3275955"/>
          </a:xfrm>
        </p:grpSpPr>
        <p:pic>
          <p:nvPicPr>
            <p:cNvPr id="13321" name="Picture 9" descr="for KEK-IHEP meeting at Beijing - ppt downloa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34"/>
            <a:stretch/>
          </p:blipFill>
          <p:spPr bwMode="auto">
            <a:xfrm>
              <a:off x="322262" y="1352725"/>
              <a:ext cx="4876800" cy="3275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Snip Same Side Corner Rectangle 2"/>
            <p:cNvSpPr/>
            <p:nvPr/>
          </p:nvSpPr>
          <p:spPr>
            <a:xfrm rot="10800000">
              <a:off x="2462361" y="1543358"/>
              <a:ext cx="2550964" cy="952367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nip Same Side Corner Rectangle 10"/>
            <p:cNvSpPr/>
            <p:nvPr/>
          </p:nvSpPr>
          <p:spPr>
            <a:xfrm>
              <a:off x="1165981" y="2990702"/>
              <a:ext cx="2613931" cy="1001336"/>
            </a:xfrm>
            <a:prstGeom prst="snip2SameRect">
              <a:avLst>
                <a:gd name="adj1" fmla="val 484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Snip Same Side Corner Rectangle 11"/>
            <p:cNvSpPr/>
            <p:nvPr/>
          </p:nvSpPr>
          <p:spPr>
            <a:xfrm rot="10800000">
              <a:off x="3581944" y="1961583"/>
              <a:ext cx="1025773" cy="952367"/>
            </a:xfrm>
            <a:prstGeom prst="snip2SameRect">
              <a:avLst>
                <a:gd name="adj1" fmla="val 4119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Snip Same Side Corner Rectangle 12"/>
            <p:cNvSpPr/>
            <p:nvPr/>
          </p:nvSpPr>
          <p:spPr>
            <a:xfrm>
              <a:off x="3434160" y="3173479"/>
              <a:ext cx="480690" cy="400333"/>
            </a:xfrm>
            <a:prstGeom prst="snip2SameRect">
              <a:avLst>
                <a:gd name="adj1" fmla="val 484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64010" y="3057486"/>
            <a:ext cx="20333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3F76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Theoretical BCS resistance</a:t>
            </a:r>
            <a:endParaRPr lang="en-GB" sz="1700" b="1" dirty="0">
              <a:solidFill>
                <a:srgbClr val="3F76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18613" y="2985927"/>
            <a:ext cx="579634" cy="113644"/>
          </a:xfrm>
          <a:prstGeom prst="straightConnector1">
            <a:avLst/>
          </a:prstGeom>
          <a:ln w="22225">
            <a:solidFill>
              <a:srgbClr val="3F76B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79986" y="2217007"/>
            <a:ext cx="203333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3F76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Measured resistance</a:t>
            </a:r>
            <a:endParaRPr lang="en-GB" sz="1700" b="1" dirty="0">
              <a:solidFill>
                <a:srgbClr val="3F76B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>
            <a:off x="3996656" y="2570950"/>
            <a:ext cx="98174" cy="352969"/>
          </a:xfrm>
          <a:prstGeom prst="straightConnector1">
            <a:avLst/>
          </a:prstGeom>
          <a:ln w="22225">
            <a:solidFill>
              <a:srgbClr val="3F76B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87900" y="1571581"/>
                <a:ext cx="4341813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𝐵𝐶𝑆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  <a:p>
                <a:endParaRPr lang="en-GB" sz="4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900" y="1571581"/>
                <a:ext cx="4341813" cy="1231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RF Critical B field</a:t>
            </a:r>
            <a:endParaRPr lang="en-US" altLang="en-US" smtClean="0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5972" y="4266255"/>
            <a:ext cx="687770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GB" altLang="en-US" sz="1800" dirty="0"/>
              <a:t>When a magnetic field is applied to a superconductor, supercurrents </a:t>
            </a:r>
            <a:r>
              <a:rPr lang="en-GB" altLang="en-US" sz="1800" dirty="0" smtClean="0"/>
              <a:t>flow at the surface and shield the material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GB" altLang="en-US" sz="1800" dirty="0" smtClean="0"/>
              <a:t>This </a:t>
            </a:r>
            <a:r>
              <a:rPr lang="en-GB" altLang="en-US" sz="1800" dirty="0"/>
              <a:t>increases the free energy of the superconducting state. When the free energy of the superconducting </a:t>
            </a:r>
            <a:r>
              <a:rPr lang="en-GB" altLang="en-US" sz="1800" dirty="0" smtClean="0"/>
              <a:t>state </a:t>
            </a:r>
            <a:r>
              <a:rPr lang="en-GB" altLang="en-US" sz="1800" dirty="0"/>
              <a:t>equals the normal conducting state the flux enters the </a:t>
            </a:r>
            <a:r>
              <a:rPr lang="en-GB" altLang="en-US" sz="1800" dirty="0" smtClean="0"/>
              <a:t>material in vortices.</a:t>
            </a:r>
            <a:endParaRPr lang="en-GB" altLang="en-US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/>
              <a:t>For RF fields the flux continues to be excluded in a metastable state </a:t>
            </a:r>
            <a:r>
              <a:rPr lang="en-GB" altLang="en-US" sz="1800" dirty="0" smtClean="0"/>
              <a:t>until </a:t>
            </a:r>
            <a:r>
              <a:rPr lang="en-GB" altLang="en-US" sz="1800" dirty="0"/>
              <a:t>the field reaches the critical superheating field (240 </a:t>
            </a:r>
            <a:r>
              <a:rPr lang="en-GB" altLang="en-US" sz="1800" dirty="0" err="1"/>
              <a:t>mT</a:t>
            </a:r>
            <a:r>
              <a:rPr lang="en-GB" altLang="en-US" sz="1800" dirty="0"/>
              <a:t> for </a:t>
            </a:r>
            <a:r>
              <a:rPr lang="en-GB" altLang="en-US" sz="1800" dirty="0" err="1"/>
              <a:t>Nb</a:t>
            </a:r>
            <a:r>
              <a:rPr lang="en-GB" altLang="en-US" sz="1800" dirty="0"/>
              <a:t>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418897" y="1553293"/>
            <a:ext cx="6302555" cy="4099036"/>
            <a:chOff x="2418897" y="1553293"/>
            <a:chExt cx="6302555" cy="4099036"/>
          </a:xfrm>
        </p:grpSpPr>
        <p:sp>
          <p:nvSpPr>
            <p:cNvPr id="3" name="Arc 2"/>
            <p:cNvSpPr/>
            <p:nvPr/>
          </p:nvSpPr>
          <p:spPr>
            <a:xfrm>
              <a:off x="2418897" y="2994348"/>
              <a:ext cx="5256584" cy="2040581"/>
            </a:xfrm>
            <a:prstGeom prst="arc">
              <a:avLst>
                <a:gd name="adj1" fmla="val 16200000"/>
                <a:gd name="adj2" fmla="val 21310114"/>
              </a:avLst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/>
            <p:cNvSpPr/>
            <p:nvPr/>
          </p:nvSpPr>
          <p:spPr>
            <a:xfrm>
              <a:off x="2459800" y="2516635"/>
              <a:ext cx="5153406" cy="2650305"/>
            </a:xfrm>
            <a:prstGeom prst="arc">
              <a:avLst>
                <a:gd name="adj1" fmla="val 16200000"/>
                <a:gd name="adj2" fmla="val 21535654"/>
              </a:avLst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c 8"/>
            <p:cNvSpPr/>
            <p:nvPr/>
          </p:nvSpPr>
          <p:spPr>
            <a:xfrm>
              <a:off x="2459801" y="1979921"/>
              <a:ext cx="5153406" cy="3672408"/>
            </a:xfrm>
            <a:prstGeom prst="arc">
              <a:avLst>
                <a:gd name="adj1" fmla="val 16200000"/>
                <a:gd name="adj2" fmla="val 21535654"/>
              </a:avLst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538542" y="1553293"/>
              <a:ext cx="4182910" cy="2590231"/>
              <a:chOff x="4621535" y="1740185"/>
              <a:chExt cx="4182910" cy="259023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130183" y="1849686"/>
                <a:ext cx="3538736" cy="216024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120228" y="3512818"/>
                <a:ext cx="20341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Meissner state</a:t>
                </a:r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141167" y="2715235"/>
                <a:ext cx="20341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Meissner </a:t>
                </a:r>
              </a:p>
              <a:p>
                <a:r>
                  <a:rPr lang="en-US" sz="1400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state (metastable)</a:t>
                </a:r>
                <a:endParaRPr lang="en-GB" sz="14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58258" y="2378937"/>
                <a:ext cx="12905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Vortex state</a:t>
                </a:r>
                <a:endParaRPr lang="en-GB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621535" y="3026988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</a:t>
                </a:r>
                <a:r>
                  <a:rPr lang="en-US" baseline="-25000" dirty="0" smtClean="0"/>
                  <a:t>c1</a:t>
                </a:r>
                <a:endParaRPr lang="en-GB" baseline="-25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28949" y="2502048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</a:t>
                </a:r>
                <a:r>
                  <a:rPr lang="en-US" baseline="-25000" dirty="0" smtClean="0"/>
                  <a:t>sh</a:t>
                </a:r>
                <a:endParaRPr lang="en-GB" baseline="-25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28949" y="1937395"/>
                <a:ext cx="5132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</a:t>
                </a:r>
                <a:r>
                  <a:rPr lang="en-US" baseline="-25000" dirty="0" smtClean="0"/>
                  <a:t>c2</a:t>
                </a:r>
                <a:endParaRPr lang="en-GB" baseline="-25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470696" y="3961084"/>
                <a:ext cx="377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c</a:t>
                </a:r>
                <a:endParaRPr lang="en-GB" baseline="-25000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5114156" y="4007015"/>
                <a:ext cx="3690289" cy="2911"/>
              </a:xfrm>
              <a:prstGeom prst="straightConnector1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5136344" y="1740185"/>
                <a:ext cx="5887" cy="2262832"/>
              </a:xfrm>
              <a:prstGeom prst="straightConnector1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151037" y="1176781"/>
            <a:ext cx="4442023" cy="3065122"/>
            <a:chOff x="179512" y="1376852"/>
            <a:chExt cx="4442023" cy="3065122"/>
          </a:xfrm>
        </p:grpSpPr>
        <p:pic>
          <p:nvPicPr>
            <p:cNvPr id="15365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6" t="2216" r="3121" b="3844"/>
            <a:stretch/>
          </p:blipFill>
          <p:spPr bwMode="auto">
            <a:xfrm>
              <a:off x="179512" y="1417638"/>
              <a:ext cx="4392488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790946" y="1376852"/>
              <a:ext cx="830589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Nb</a:t>
              </a:r>
              <a:r>
                <a:rPr lang="en-US" sz="1600" dirty="0" smtClean="0"/>
                <a:t> H</a:t>
              </a:r>
              <a:r>
                <a:rPr lang="en-US" sz="1600" baseline="-25000" dirty="0" smtClean="0"/>
                <a:t>sh</a:t>
              </a:r>
              <a:endParaRPr lang="en-GB" sz="1600" baseline="-25000" dirty="0"/>
            </a:p>
          </p:txBody>
        </p:sp>
      </p:grpSp>
      <p:pic>
        <p:nvPicPr>
          <p:cNvPr id="30722" name="Picture 2" descr="Superconducting radio frequen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06" y="4132894"/>
            <a:ext cx="2626319" cy="210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923678" y="1878706"/>
            <a:ext cx="1514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 conducting state</a:t>
            </a:r>
            <a:endParaRPr lang="en-GB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Field Emission</a:t>
            </a:r>
          </a:p>
        </p:txBody>
      </p:sp>
      <p:pic>
        <p:nvPicPr>
          <p:cNvPr id="17412" name="Picture 4" descr="cntpro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4" y="1556792"/>
            <a:ext cx="331152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211959" y="1341438"/>
            <a:ext cx="4932041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</a:pPr>
            <a:r>
              <a:rPr lang="en-US" altLang="en-US" sz="1800" dirty="0" smtClean="0"/>
              <a:t>Electrons are emitted from surface imperfections or contaminants in high E field</a:t>
            </a:r>
            <a:endParaRPr lang="en-GB" altLang="en-US" sz="1800" dirty="0"/>
          </a:p>
          <a:p>
            <a:pPr marL="285750" indent="-285750" eaLnBrk="1" hangingPunct="1">
              <a:spcBef>
                <a:spcPct val="50000"/>
              </a:spcBef>
            </a:pPr>
            <a:r>
              <a:rPr lang="en-GB" altLang="en-US" sz="1800" dirty="0"/>
              <a:t>E</a:t>
            </a:r>
            <a:r>
              <a:rPr lang="en-GB" altLang="en-US" sz="1800" dirty="0" smtClean="0"/>
              <a:t>lectrons </a:t>
            </a:r>
            <a:r>
              <a:rPr lang="en-GB" altLang="en-US" sz="1800" dirty="0"/>
              <a:t>can be accelerated by the RF fields and deposit their energy on the cavity walls, </a:t>
            </a:r>
            <a:r>
              <a:rPr lang="en-GB" altLang="en-US" sz="1800" dirty="0" smtClean="0"/>
              <a:t>heating </a:t>
            </a:r>
            <a:r>
              <a:rPr lang="en-GB" altLang="en-US" sz="1800" dirty="0"/>
              <a:t>them</a:t>
            </a:r>
            <a:r>
              <a:rPr lang="en-GB" altLang="en-US" sz="1800" dirty="0" smtClean="0"/>
              <a:t>.</a:t>
            </a:r>
          </a:p>
          <a:p>
            <a:pPr marL="285750" indent="-285750" eaLnBrk="1" hangingPunct="1">
              <a:spcBef>
                <a:spcPct val="50000"/>
              </a:spcBef>
            </a:pPr>
            <a:r>
              <a:rPr lang="en-US" altLang="en-US" sz="1800" dirty="0" smtClean="0"/>
              <a:t>If heat is above T</a:t>
            </a:r>
            <a:r>
              <a:rPr lang="en-US" altLang="en-US" sz="1800" baseline="-25000" dirty="0" smtClean="0"/>
              <a:t>c</a:t>
            </a:r>
            <a:r>
              <a:rPr lang="en-GB" altLang="en-US" sz="1800" baseline="-25000" dirty="0" smtClean="0"/>
              <a:t> </a:t>
            </a:r>
            <a:r>
              <a:rPr lang="en-US" altLang="en-US" sz="1800" dirty="0" smtClean="0"/>
              <a:t>thermal quench occurs</a:t>
            </a:r>
            <a:endParaRPr lang="en-GB" altLang="en-US" sz="1800" dirty="0"/>
          </a:p>
          <a:p>
            <a:pPr marL="285750" indent="-285750" eaLnBrk="1" hangingPunct="1">
              <a:spcBef>
                <a:spcPct val="50000"/>
              </a:spcBef>
            </a:pPr>
            <a:r>
              <a:rPr lang="en-GB" altLang="en-US" sz="1800" dirty="0"/>
              <a:t>Limits operation from most cavities between 20-35 </a:t>
            </a:r>
            <a:r>
              <a:rPr lang="en-GB" altLang="en-US" sz="1800" dirty="0" smtClean="0"/>
              <a:t>MV/m </a:t>
            </a:r>
            <a:r>
              <a:rPr lang="en-GB" altLang="en-US" sz="1800" dirty="0"/>
              <a:t>(depending on cleaning processes and luck</a:t>
            </a:r>
            <a:r>
              <a:rPr lang="en-GB" altLang="en-US" sz="1800" dirty="0" smtClean="0"/>
              <a:t>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1" y="4117974"/>
            <a:ext cx="42497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691" y="5253832"/>
            <a:ext cx="4600575" cy="847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17347" y="6178034"/>
            <a:ext cx="29535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doi:10.18429/JACoW-IBIC2017-TH1AB1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EA2CBFAE5464D8B590CB0FE9FDF74" ma:contentTypeVersion="13" ma:contentTypeDescription="Create a new document." ma:contentTypeScope="" ma:versionID="e940f3e87640512735411cdb47ec9c60">
  <xsd:schema xmlns:xsd="http://www.w3.org/2001/XMLSchema" xmlns:xs="http://www.w3.org/2001/XMLSchema" xmlns:p="http://schemas.microsoft.com/office/2006/metadata/properties" xmlns:ns3="19a5072a-c90b-4bd3-a68a-b7abbd4b55f2" xmlns:ns4="e8785e35-4af9-43d1-8745-88b55cf0d46b" targetNamespace="http://schemas.microsoft.com/office/2006/metadata/properties" ma:root="true" ma:fieldsID="bdc01cbe470f2444a8070a88acd37b44" ns3:_="" ns4:_="">
    <xsd:import namespace="19a5072a-c90b-4bd3-a68a-b7abbd4b55f2"/>
    <xsd:import namespace="e8785e35-4af9-43d1-8745-88b55cf0d4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5072a-c90b-4bd3-a68a-b7abbd4b55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85e35-4af9-43d1-8745-88b55cf0d4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D7D5F8-834F-497C-84C1-3DA3BFED8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5072a-c90b-4bd3-a68a-b7abbd4b55f2"/>
    <ds:schemaRef ds:uri="e8785e35-4af9-43d1-8745-88b55cf0d4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853375-008D-4121-8FA9-32C635193A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D37DDE-8D87-48AD-9DA0-FFBA2234EB3B}">
  <ds:schemaRefs>
    <ds:schemaRef ds:uri="http://schemas.microsoft.com/office/infopath/2007/PartnerControls"/>
    <ds:schemaRef ds:uri="http://purl.org/dc/dcmitype/"/>
    <ds:schemaRef ds:uri="19a5072a-c90b-4bd3-a68a-b7abbd4b55f2"/>
    <ds:schemaRef ds:uri="http://www.w3.org/XML/1998/namespace"/>
    <ds:schemaRef ds:uri="http://purl.org/dc/terms/"/>
    <ds:schemaRef ds:uri="e8785e35-4af9-43d1-8745-88b55cf0d46b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5829</TotalTime>
  <Words>1553</Words>
  <Application>Microsoft Office PowerPoint</Application>
  <PresentationFormat>On-screen Show (4:3)</PresentationFormat>
  <Paragraphs>217</Paragraphs>
  <Slides>22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Times New Roman</vt:lpstr>
      <vt:lpstr>Default Design</vt:lpstr>
      <vt:lpstr>Equation</vt:lpstr>
      <vt:lpstr>Lecture 3: Superconductivity</vt:lpstr>
      <vt:lpstr>SCRF Cavities</vt:lpstr>
      <vt:lpstr>DC Superconductivity</vt:lpstr>
      <vt:lpstr>Miessner Effect</vt:lpstr>
      <vt:lpstr>RF Superconductivity</vt:lpstr>
      <vt:lpstr>RF superconductivity</vt:lpstr>
      <vt:lpstr>Residual Resistance</vt:lpstr>
      <vt:lpstr>RF Critical B field</vt:lpstr>
      <vt:lpstr>Field Emission</vt:lpstr>
      <vt:lpstr>SRF Couplers</vt:lpstr>
      <vt:lpstr>Multipactor</vt:lpstr>
      <vt:lpstr>Secondary Electron Yield</vt:lpstr>
      <vt:lpstr>Parallel Plate Multipactor</vt:lpstr>
      <vt:lpstr>Multipactor in Cavities</vt:lpstr>
      <vt:lpstr>Microphonics</vt:lpstr>
      <vt:lpstr>Cryomodules</vt:lpstr>
      <vt:lpstr>Filling factor</vt:lpstr>
      <vt:lpstr>Cryogenic systems</vt:lpstr>
      <vt:lpstr>RF Cavities for Linacs and Circular Accelerators</vt:lpstr>
      <vt:lpstr>SCRF vs NCRF</vt:lpstr>
      <vt:lpstr>Frequency Scaling</vt:lpstr>
      <vt:lpstr>References</vt:lpstr>
    </vt:vector>
  </TitlesOfParts>
  <Company>Daresbury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RF Cavities for Accelerators</dc:title>
  <dc:creator>Graemeburt32</dc:creator>
  <cp:lastModifiedBy>Cowie, Louise (STFC,DL,AST)</cp:lastModifiedBy>
  <cp:revision>212</cp:revision>
  <dcterms:created xsi:type="dcterms:W3CDTF">2007-04-29T19:05:40Z</dcterms:created>
  <dcterms:modified xsi:type="dcterms:W3CDTF">2022-01-04T11:32:54Z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0x010100BD8EA2CBFAE5464D8B590CB0FE9FDF74</vt:lpwstr>
  </property>
</Properties>
</file>