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6" r:id="rId5"/>
    <p:sldId id="309" r:id="rId6"/>
    <p:sldId id="311" r:id="rId7"/>
    <p:sldId id="313" r:id="rId8"/>
    <p:sldId id="455" r:id="rId9"/>
    <p:sldId id="513" r:id="rId10"/>
    <p:sldId id="512" r:id="rId11"/>
    <p:sldId id="514" r:id="rId12"/>
    <p:sldId id="448" r:id="rId13"/>
    <p:sldId id="510" r:id="rId14"/>
    <p:sldId id="374" r:id="rId15"/>
    <p:sldId id="526" r:id="rId16"/>
    <p:sldId id="317" r:id="rId17"/>
    <p:sldId id="286" r:id="rId18"/>
    <p:sldId id="456" r:id="rId19"/>
    <p:sldId id="369" r:id="rId20"/>
    <p:sldId id="519" r:id="rId21"/>
    <p:sldId id="266" r:id="rId22"/>
    <p:sldId id="268" r:id="rId23"/>
    <p:sldId id="530" r:id="rId24"/>
    <p:sldId id="457" r:id="rId25"/>
    <p:sldId id="388" r:id="rId26"/>
    <p:sldId id="509" r:id="rId27"/>
    <p:sldId id="500" r:id="rId28"/>
    <p:sldId id="501" r:id="rId29"/>
    <p:sldId id="502" r:id="rId30"/>
    <p:sldId id="503" r:id="rId31"/>
    <p:sldId id="504" r:id="rId32"/>
    <p:sldId id="305" r:id="rId33"/>
    <p:sldId id="265" r:id="rId34"/>
    <p:sldId id="505" r:id="rId35"/>
    <p:sldId id="499" r:id="rId36"/>
    <p:sldId id="264" r:id="rId37"/>
    <p:sldId id="507" r:id="rId38"/>
    <p:sldId id="523" r:id="rId39"/>
    <p:sldId id="524" r:id="rId40"/>
    <p:sldId id="522" r:id="rId41"/>
    <p:sldId id="368" r:id="rId4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A4A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2" autoAdjust="0"/>
    <p:restoredTop sz="85000" autoAdjust="0"/>
  </p:normalViewPr>
  <p:slideViewPr>
    <p:cSldViewPr>
      <p:cViewPr>
        <p:scale>
          <a:sx n="75" d="100"/>
          <a:sy n="75" d="100"/>
        </p:scale>
        <p:origin x="2658" y="57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spPr>
            <a:ln>
              <a:solidFill>
                <a:srgbClr val="BBE0E3">
                  <a:lumMod val="50000"/>
                </a:srgbClr>
              </a:solidFill>
            </a:ln>
          </c:spPr>
          <c:marker>
            <c:symbol val="none"/>
          </c:marker>
          <c:xVal>
            <c:numRef>
              <c:f>transit!$A$1:$A$20</c:f>
              <c:numCache>
                <c:formatCode>General</c:formatCode>
                <c:ptCount val="20"/>
                <c:pt idx="0">
                  <c:v>0.1</c:v>
                </c:pt>
                <c:pt idx="1">
                  <c:v>0.2</c:v>
                </c:pt>
                <c:pt idx="2">
                  <c:v>0.30000000000000032</c:v>
                </c:pt>
                <c:pt idx="3">
                  <c:v>0.4</c:v>
                </c:pt>
                <c:pt idx="4">
                  <c:v>0.5</c:v>
                </c:pt>
                <c:pt idx="5">
                  <c:v>0.60000000000000064</c:v>
                </c:pt>
                <c:pt idx="6">
                  <c:v>0.70000000000000062</c:v>
                </c:pt>
                <c:pt idx="7">
                  <c:v>0.8</c:v>
                </c:pt>
                <c:pt idx="8">
                  <c:v>0.9</c:v>
                </c:pt>
                <c:pt idx="9">
                  <c:v>1</c:v>
                </c:pt>
                <c:pt idx="10">
                  <c:v>1.1000000000000001</c:v>
                </c:pt>
                <c:pt idx="11">
                  <c:v>1.2000000000000002</c:v>
                </c:pt>
                <c:pt idx="12">
                  <c:v>1.3000000000000003</c:v>
                </c:pt>
                <c:pt idx="13">
                  <c:v>1.4</c:v>
                </c:pt>
                <c:pt idx="14">
                  <c:v>1.5000000000000002</c:v>
                </c:pt>
                <c:pt idx="15">
                  <c:v>1.6</c:v>
                </c:pt>
                <c:pt idx="16">
                  <c:v>1.7000000000000008</c:v>
                </c:pt>
                <c:pt idx="17">
                  <c:v>1.8000000000000003</c:v>
                </c:pt>
                <c:pt idx="18">
                  <c:v>1.9000000000000001</c:v>
                </c:pt>
                <c:pt idx="19">
                  <c:v>2</c:v>
                </c:pt>
              </c:numCache>
            </c:numRef>
          </c:xVal>
          <c:yVal>
            <c:numRef>
              <c:f>transit!$B$1:$B$20</c:f>
              <c:numCache>
                <c:formatCode>General</c:formatCode>
                <c:ptCount val="20"/>
                <c:pt idx="0">
                  <c:v>0.98363164308346585</c:v>
                </c:pt>
                <c:pt idx="1">
                  <c:v>0.93548928378863849</c:v>
                </c:pt>
                <c:pt idx="2">
                  <c:v>0.85839369133414289</c:v>
                </c:pt>
                <c:pt idx="3">
                  <c:v>0.75682672864065692</c:v>
                </c:pt>
                <c:pt idx="4">
                  <c:v>0.63661977236758804</c:v>
                </c:pt>
                <c:pt idx="5">
                  <c:v>0.50455115242710469</c:v>
                </c:pt>
                <c:pt idx="6">
                  <c:v>0.3678830105717743</c:v>
                </c:pt>
                <c:pt idx="7">
                  <c:v>0.23387232094715968</c:v>
                </c:pt>
                <c:pt idx="8">
                  <c:v>0.10929240478705257</c:v>
                </c:pt>
                <c:pt idx="9">
                  <c:v>3.8997686524021907E-17</c:v>
                </c:pt>
                <c:pt idx="10">
                  <c:v>-8.9421058462133565E-2</c:v>
                </c:pt>
                <c:pt idx="11">
                  <c:v>-0.15591488063144177</c:v>
                </c:pt>
                <c:pt idx="12">
                  <c:v>-0.19809085184634112</c:v>
                </c:pt>
                <c:pt idx="13">
                  <c:v>-0.21623620818304568</c:v>
                </c:pt>
                <c:pt idx="14">
                  <c:v>-0.21220659078919493</c:v>
                </c:pt>
                <c:pt idx="15">
                  <c:v>-0.18920668216016587</c:v>
                </c:pt>
                <c:pt idx="16">
                  <c:v>-0.15148123964720264</c:v>
                </c:pt>
                <c:pt idx="17">
                  <c:v>-0.10394325375429322</c:v>
                </c:pt>
                <c:pt idx="18">
                  <c:v>-5.1770086478077175E-2</c:v>
                </c:pt>
                <c:pt idx="19">
                  <c:v>-3.8997686524021907E-17</c:v>
                </c:pt>
              </c:numCache>
            </c:numRef>
          </c:yVal>
          <c:smooth val="1"/>
          <c:extLst>
            <c:ext xmlns:c16="http://schemas.microsoft.com/office/drawing/2014/chart" uri="{C3380CC4-5D6E-409C-BE32-E72D297353CC}">
              <c16:uniqueId val="{00000000-DCEC-4017-B028-3A7CF4443595}"/>
            </c:ext>
          </c:extLst>
        </c:ser>
        <c:dLbls>
          <c:showLegendKey val="0"/>
          <c:showVal val="0"/>
          <c:showCatName val="0"/>
          <c:showSerName val="0"/>
          <c:showPercent val="0"/>
          <c:showBubbleSize val="0"/>
        </c:dLbls>
        <c:axId val="427981944"/>
        <c:axId val="427982336"/>
      </c:scatterChart>
      <c:valAx>
        <c:axId val="427981944"/>
        <c:scaling>
          <c:orientation val="minMax"/>
          <c:max val="2"/>
        </c:scaling>
        <c:delete val="0"/>
        <c:axPos val="b"/>
        <c:title>
          <c:tx>
            <c:rich>
              <a:bodyPr/>
              <a:lstStyle/>
              <a:p>
                <a:pPr>
                  <a:defRPr sz="1400" b="0"/>
                </a:pPr>
                <a:r>
                  <a:rPr lang="en-GB" sz="1400" b="0"/>
                  <a:t>g/</a:t>
                </a:r>
                <a:r>
                  <a:rPr lang="en-GB" sz="1400" b="0">
                    <a:latin typeface="Symbol" pitchFamily="18" charset="2"/>
                  </a:rPr>
                  <a:t>bl</a:t>
                </a:r>
              </a:p>
            </c:rich>
          </c:tx>
          <c:layout/>
          <c:overlay val="0"/>
        </c:title>
        <c:numFmt formatCode="General" sourceLinked="1"/>
        <c:majorTickMark val="out"/>
        <c:minorTickMark val="none"/>
        <c:tickLblPos val="nextTo"/>
        <c:crossAx val="427982336"/>
        <c:crosses val="autoZero"/>
        <c:crossBetween val="midCat"/>
      </c:valAx>
      <c:valAx>
        <c:axId val="427982336"/>
        <c:scaling>
          <c:orientation val="minMax"/>
        </c:scaling>
        <c:delete val="0"/>
        <c:axPos val="l"/>
        <c:majorGridlines/>
        <c:title>
          <c:tx>
            <c:rich>
              <a:bodyPr rot="-5400000" vert="horz"/>
              <a:lstStyle/>
              <a:p>
                <a:pPr>
                  <a:defRPr sz="1100" b="0"/>
                </a:pPr>
                <a:r>
                  <a:rPr lang="en-GB" sz="1100" b="0"/>
                  <a:t>Transit time factor, T</a:t>
                </a:r>
              </a:p>
            </c:rich>
          </c:tx>
          <c:layout/>
          <c:overlay val="0"/>
        </c:title>
        <c:numFmt formatCode="General" sourceLinked="1"/>
        <c:majorTickMark val="out"/>
        <c:minorTickMark val="none"/>
        <c:tickLblPos val="nextTo"/>
        <c:crossAx val="427981944"/>
        <c:crosses val="autoZero"/>
        <c:crossBetween val="midCat"/>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8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56F0D29-20D3-4839-AAE9-21AAE70D24E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3DB4022-5DB1-45B1-AF8A-25076F1FF6B1}" type="slidenum">
              <a:rPr lang="en-US" altLang="en-US" smtClean="0"/>
              <a:pPr>
                <a:spcBef>
                  <a:spcPct val="0"/>
                </a:spcBef>
              </a:pPr>
              <a:t>1</a:t>
            </a:fld>
            <a:endParaRPr lang="en-US" alt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F885B2-DF6A-46EA-8063-FF52DA4CC054}" type="slidenum">
              <a:rPr lang="en-US" altLang="en-US" smtClean="0"/>
              <a:pPr>
                <a:spcBef>
                  <a:spcPct val="0"/>
                </a:spcBef>
              </a:pPr>
              <a:t>19</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56F0D29-20D3-4839-AAE9-21AAE70D24EF}" type="slidenum">
              <a:rPr lang="en-US" altLang="en-US" smtClean="0"/>
              <a:pPr>
                <a:defRPr/>
              </a:pPr>
              <a:t>20</a:t>
            </a:fld>
            <a:endParaRPr lang="en-US" altLang="en-US"/>
          </a:p>
        </p:txBody>
      </p:sp>
    </p:spTree>
    <p:extLst>
      <p:ext uri="{BB962C8B-B14F-4D97-AF65-F5344CB8AC3E}">
        <p14:creationId xmlns:p14="http://schemas.microsoft.com/office/powerpoint/2010/main" val="1865540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56F0D29-20D3-4839-AAE9-21AAE70D24EF}" type="slidenum">
              <a:rPr lang="en-US" altLang="en-US" smtClean="0"/>
              <a:pPr>
                <a:defRPr/>
              </a:pPr>
              <a:t>21</a:t>
            </a:fld>
            <a:endParaRPr lang="en-US" altLang="en-US"/>
          </a:p>
        </p:txBody>
      </p:sp>
    </p:spTree>
    <p:extLst>
      <p:ext uri="{BB962C8B-B14F-4D97-AF65-F5344CB8AC3E}">
        <p14:creationId xmlns:p14="http://schemas.microsoft.com/office/powerpoint/2010/main" val="3208186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91BFE5-599B-415A-9882-16E4DF65FADF}" type="slidenum">
              <a:rPr lang="en-US" altLang="en-US" smtClean="0"/>
              <a:pPr/>
              <a:t>23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18E401-9784-44D8-9B51-B25900D7C16C}" type="slidenum">
              <a:rPr lang="en-US" altLang="en-US" smtClean="0"/>
              <a:pPr>
                <a:spcBef>
                  <a:spcPct val="0"/>
                </a:spcBef>
              </a:pPr>
              <a:t>30</a:t>
            </a:fld>
            <a:endParaRPr lang="en-US" alt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2AB21C-BE90-4BCB-B078-F41222407604}" type="slidenum">
              <a:rPr lang="en-US" altLang="en-US" smtClean="0"/>
              <a:pPr>
                <a:spcBef>
                  <a:spcPct val="0"/>
                </a:spcBef>
              </a:pPr>
              <a:t>33</a:t>
            </a:fld>
            <a:endParaRPr lang="en-US" alt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C7073C-01DB-46A0-8718-D5DB94C35369}" type="slidenum">
              <a:rPr lang="en-US" altLang="en-US" smtClean="0"/>
              <a:pPr>
                <a:spcBef>
                  <a:spcPct val="0"/>
                </a:spcBef>
              </a:pPr>
              <a:t>3</a:t>
            </a:fld>
            <a:endParaRPr lang="en-US" alt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130971-C9CA-49B3-9CE1-0F68A6A9D81F}" type="slidenum">
              <a:rPr lang="en-US" altLang="en-US" smtClean="0"/>
              <a:pPr>
                <a:spcBef>
                  <a:spcPct val="0"/>
                </a:spcBef>
              </a:pPr>
              <a:t>5</a:t>
            </a:fld>
            <a:endParaRPr lang="en-US"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Azimuthally symmetric trial solution </a:t>
            </a:r>
            <a:endParaRPr lang="en-US" altLang="en-US" dirty="0" smtClean="0">
              <a:latin typeface="Arial" panose="020B0604020202020204" pitchFamily="34" charset="0"/>
            </a:endParaRPr>
          </a:p>
          <a:p>
            <a:r>
              <a:rPr lang="en-US" altLang="en-US" dirty="0" smtClean="0">
                <a:latin typeface="Arial" panose="020B0604020202020204" pitchFamily="34" charset="0"/>
              </a:rPr>
              <a:t>Nonzero </a:t>
            </a:r>
            <a:r>
              <a:rPr lang="en-US" altLang="en-US" dirty="0" smtClean="0">
                <a:latin typeface="Arial" panose="020B0604020202020204" pitchFamily="34" charset="0"/>
              </a:rPr>
              <a:t>field </a:t>
            </a:r>
            <a:r>
              <a:rPr lang="en-US" altLang="en-US" dirty="0" smtClean="0">
                <a:latin typeface="Arial" panose="020B0604020202020204" pitchFamily="34" charset="0"/>
              </a:rPr>
              <a:t>components</a:t>
            </a:r>
          </a:p>
          <a:p>
            <a:pPr algn="l"/>
            <a:r>
              <a:rPr lang="en-US" altLang="en-US" dirty="0" smtClean="0">
                <a:latin typeface="Arial" panose="020B0604020202020204" pitchFamily="34" charset="0"/>
              </a:rPr>
              <a:t>Boundary</a:t>
            </a:r>
            <a:r>
              <a:rPr lang="en-US" altLang="en-US" baseline="0" dirty="0" smtClean="0">
                <a:latin typeface="Arial" panose="020B0604020202020204" pitchFamily="34" charset="0"/>
              </a:rPr>
              <a:t> condition of </a:t>
            </a:r>
            <a:r>
              <a:rPr lang="en-US" altLang="en-US" baseline="0" dirty="0" err="1" smtClean="0">
                <a:latin typeface="Arial" panose="020B0604020202020204" pitchFamily="34" charset="0"/>
              </a:rPr>
              <a:t>Ez</a:t>
            </a:r>
            <a:r>
              <a:rPr lang="en-US" altLang="en-US" baseline="0" dirty="0" smtClean="0">
                <a:latin typeface="Arial" panose="020B0604020202020204" pitchFamily="34" charset="0"/>
              </a:rPr>
              <a:t> -&gt; 0 at r=R</a:t>
            </a:r>
            <a:endParaRPr lang="en-GB" altLang="en-US" dirty="0" smtClean="0">
              <a:latin typeface="Arial" panose="020B0604020202020204" pitchFamily="34" charset="0"/>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872E3E1-8619-4AF9-83F3-559F84C9527B}" type="slidenum">
              <a:rPr lang="en-US" altLang="en-US" smtClean="0"/>
              <a:pPr/>
              <a:t>7</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31079E-6BF3-498F-A3CC-C1C483335AEF}" type="slidenum">
              <a:rPr lang="en-US" altLang="en-US" smtClean="0"/>
              <a:pPr>
                <a:spcBef>
                  <a:spcPct val="0"/>
                </a:spcBef>
              </a:pPr>
              <a:t>11</a:t>
            </a:fld>
            <a:endParaRPr lang="en-US" altLang="en-US" smtClean="0"/>
          </a:p>
        </p:txBody>
      </p:sp>
      <p:sp>
        <p:nvSpPr>
          <p:cNvPr id="18435" name="Rectangle 2"/>
          <p:cNvSpPr>
            <a:spLocks noGrp="1" noRot="1" noChangeAspect="1" noChangeArrowheads="1" noTextEdit="1"/>
          </p:cNvSpPr>
          <p:nvPr>
            <p:ph type="sldImg"/>
          </p:nvPr>
        </p:nvSpPr>
        <p:spPr>
          <a:xfrm>
            <a:off x="1143000" y="684213"/>
            <a:ext cx="4572000" cy="3429000"/>
          </a:xfrm>
          <a:ln/>
        </p:spPr>
      </p:sp>
      <p:sp>
        <p:nvSpPr>
          <p:cNvPr id="18436" name="Rectangle 3"/>
          <p:cNvSpPr>
            <a:spLocks noGrp="1" noChangeArrowheads="1"/>
          </p:cNvSpPr>
          <p:nvPr>
            <p:ph type="body" idx="1"/>
          </p:nvPr>
        </p:nvSpPr>
        <p:spPr>
          <a:xfrm>
            <a:off x="685800" y="4340225"/>
            <a:ext cx="5486400" cy="4119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F528170-F7A2-44EA-9E84-66941546A5DC}" type="slidenum">
              <a:rPr lang="en-US" altLang="en-US" smtClean="0"/>
              <a:pPr>
                <a:spcBef>
                  <a:spcPct val="0"/>
                </a:spcBef>
              </a:pPr>
              <a:t>14</a:t>
            </a:fld>
            <a:endParaRPr lang="en-US"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02F92C-F1BA-47A5-A512-0AA03C249705}" type="slidenum">
              <a:rPr lang="en-US" altLang="en-US" smtClean="0"/>
              <a:pPr>
                <a:spcBef>
                  <a:spcPct val="0"/>
                </a:spcBef>
              </a:pPr>
              <a:t>15</a:t>
            </a:fld>
            <a:endParaRPr lang="en-US" alt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anose="020B0604020202020204" pitchFamily="34"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A84561C-831F-4B53-B9D7-63CD72CD7F67}" type="slidenum">
              <a:rPr lang="en-US" altLang="en-US" smtClean="0"/>
              <a:pPr/>
              <a:t>16</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4DE8F4-A3BE-4A6E-8323-7470A8792812}" type="slidenum">
              <a:rPr lang="en-US" altLang="en-US" smtClean="0"/>
              <a:pPr>
                <a:spcBef>
                  <a:spcPct val="0"/>
                </a:spcBef>
              </a:pPr>
              <a:t>18</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73D1AC-7430-4DF1-9CFD-6DC0C02AEAB1}" type="slidenum">
              <a:rPr lang="en-US" altLang="en-US"/>
              <a:pPr>
                <a:defRPr/>
              </a:pPr>
              <a:t>‹#›</a:t>
            </a:fld>
            <a:endParaRPr lang="en-US" altLang="en-US"/>
          </a:p>
        </p:txBody>
      </p:sp>
    </p:spTree>
    <p:extLst>
      <p:ext uri="{BB962C8B-B14F-4D97-AF65-F5344CB8AC3E}">
        <p14:creationId xmlns:p14="http://schemas.microsoft.com/office/powerpoint/2010/main" val="2443846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90CCEC-FED2-452B-AD71-76D347247E0D}" type="slidenum">
              <a:rPr lang="en-US" altLang="en-US"/>
              <a:pPr>
                <a:defRPr/>
              </a:pPr>
              <a:t>‹#›</a:t>
            </a:fld>
            <a:endParaRPr lang="en-US" altLang="en-US"/>
          </a:p>
        </p:txBody>
      </p:sp>
    </p:spTree>
    <p:extLst>
      <p:ext uri="{BB962C8B-B14F-4D97-AF65-F5344CB8AC3E}">
        <p14:creationId xmlns:p14="http://schemas.microsoft.com/office/powerpoint/2010/main" val="4264383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016BC7-1768-4BBE-8894-19EC3E9B6583}" type="slidenum">
              <a:rPr lang="en-US" altLang="en-US"/>
              <a:pPr>
                <a:defRPr/>
              </a:pPr>
              <a:t>‹#›</a:t>
            </a:fld>
            <a:endParaRPr lang="en-US" altLang="en-US"/>
          </a:p>
        </p:txBody>
      </p:sp>
    </p:spTree>
    <p:extLst>
      <p:ext uri="{BB962C8B-B14F-4D97-AF65-F5344CB8AC3E}">
        <p14:creationId xmlns:p14="http://schemas.microsoft.com/office/powerpoint/2010/main" val="4041642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F8151E-13CB-44B6-BA16-74ED0B3CF251}" type="slidenum">
              <a:rPr lang="en-US" altLang="en-US"/>
              <a:pPr>
                <a:defRPr/>
              </a:pPr>
              <a:t>‹#›</a:t>
            </a:fld>
            <a:endParaRPr lang="en-US" altLang="en-US"/>
          </a:p>
        </p:txBody>
      </p:sp>
    </p:spTree>
    <p:extLst>
      <p:ext uri="{BB962C8B-B14F-4D97-AF65-F5344CB8AC3E}">
        <p14:creationId xmlns:p14="http://schemas.microsoft.com/office/powerpoint/2010/main" val="1821129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11A924B-72DA-414D-8ADF-CCAF7B4B148D}" type="slidenum">
              <a:rPr lang="en-US" altLang="en-US"/>
              <a:pPr>
                <a:defRPr/>
              </a:pPr>
              <a:t>‹#›</a:t>
            </a:fld>
            <a:endParaRPr lang="en-US" altLang="en-US"/>
          </a:p>
        </p:txBody>
      </p:sp>
    </p:spTree>
    <p:extLst>
      <p:ext uri="{BB962C8B-B14F-4D97-AF65-F5344CB8AC3E}">
        <p14:creationId xmlns:p14="http://schemas.microsoft.com/office/powerpoint/2010/main" val="3357644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EE1EB73-B81E-4A3B-BCCD-8A6937C9BC95}" type="slidenum">
              <a:rPr lang="en-US" altLang="en-US"/>
              <a:pPr>
                <a:defRPr/>
              </a:pPr>
              <a:t>‹#›</a:t>
            </a:fld>
            <a:endParaRPr lang="en-US" altLang="en-US"/>
          </a:p>
        </p:txBody>
      </p:sp>
    </p:spTree>
    <p:extLst>
      <p:ext uri="{BB962C8B-B14F-4D97-AF65-F5344CB8AC3E}">
        <p14:creationId xmlns:p14="http://schemas.microsoft.com/office/powerpoint/2010/main" val="2353195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400BD7-4A3A-46D2-8DA1-6CF679387DB1}" type="slidenum">
              <a:rPr lang="en-US" altLang="en-US"/>
              <a:pPr>
                <a:defRPr/>
              </a:pPr>
              <a:t>‹#›</a:t>
            </a:fld>
            <a:endParaRPr lang="en-US" altLang="en-US"/>
          </a:p>
        </p:txBody>
      </p:sp>
    </p:spTree>
    <p:extLst>
      <p:ext uri="{BB962C8B-B14F-4D97-AF65-F5344CB8AC3E}">
        <p14:creationId xmlns:p14="http://schemas.microsoft.com/office/powerpoint/2010/main" val="33247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55DE21-C625-4A7D-AC74-762029665B40}" type="slidenum">
              <a:rPr lang="en-US" altLang="en-US"/>
              <a:pPr>
                <a:defRPr/>
              </a:pPr>
              <a:t>‹#›</a:t>
            </a:fld>
            <a:endParaRPr lang="en-US" altLang="en-US"/>
          </a:p>
        </p:txBody>
      </p:sp>
    </p:spTree>
    <p:extLst>
      <p:ext uri="{BB962C8B-B14F-4D97-AF65-F5344CB8AC3E}">
        <p14:creationId xmlns:p14="http://schemas.microsoft.com/office/powerpoint/2010/main" val="3775309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BA4557-EAE2-4050-AD8E-824210A2236C}" type="slidenum">
              <a:rPr lang="en-US" altLang="en-US"/>
              <a:pPr>
                <a:defRPr/>
              </a:pPr>
              <a:t>‹#›</a:t>
            </a:fld>
            <a:endParaRPr lang="en-US" altLang="en-US"/>
          </a:p>
        </p:txBody>
      </p:sp>
    </p:spTree>
    <p:extLst>
      <p:ext uri="{BB962C8B-B14F-4D97-AF65-F5344CB8AC3E}">
        <p14:creationId xmlns:p14="http://schemas.microsoft.com/office/powerpoint/2010/main" val="2782721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8756E79-9269-428C-90CD-F9033571CC96}" type="slidenum">
              <a:rPr lang="en-US" altLang="en-US"/>
              <a:pPr>
                <a:defRPr/>
              </a:pPr>
              <a:t>‹#›</a:t>
            </a:fld>
            <a:endParaRPr lang="en-US" altLang="en-US"/>
          </a:p>
        </p:txBody>
      </p:sp>
    </p:spTree>
    <p:extLst>
      <p:ext uri="{BB962C8B-B14F-4D97-AF65-F5344CB8AC3E}">
        <p14:creationId xmlns:p14="http://schemas.microsoft.com/office/powerpoint/2010/main" val="2583370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15FF09-E5D5-48CF-BEF2-23E08D783748}" type="slidenum">
              <a:rPr lang="en-US" altLang="en-US"/>
              <a:pPr>
                <a:defRPr/>
              </a:pPr>
              <a:t>‹#›</a:t>
            </a:fld>
            <a:endParaRPr lang="en-US" altLang="en-US"/>
          </a:p>
        </p:txBody>
      </p:sp>
    </p:spTree>
    <p:extLst>
      <p:ext uri="{BB962C8B-B14F-4D97-AF65-F5344CB8AC3E}">
        <p14:creationId xmlns:p14="http://schemas.microsoft.com/office/powerpoint/2010/main" val="3830904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4B440B7-3643-4B54-9E29-0B556571F74A}" type="slidenum">
              <a:rPr lang="en-US" altLang="en-US"/>
              <a:pPr>
                <a:defRPr/>
              </a:pPr>
              <a:t>‹#›</a:t>
            </a:fld>
            <a:endParaRPr lang="en-US" altLang="en-US"/>
          </a:p>
        </p:txBody>
      </p:sp>
    </p:spTree>
    <p:extLst>
      <p:ext uri="{BB962C8B-B14F-4D97-AF65-F5344CB8AC3E}">
        <p14:creationId xmlns:p14="http://schemas.microsoft.com/office/powerpoint/2010/main" val="583143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BED7A3-AE42-4E3A-980F-C73DD7F24DC7}" type="slidenum">
              <a:rPr lang="en-US" altLang="en-US"/>
              <a:pPr>
                <a:defRPr/>
              </a:pPr>
              <a:t>‹#›</a:t>
            </a:fld>
            <a:endParaRPr lang="en-US" altLang="en-US"/>
          </a:p>
        </p:txBody>
      </p:sp>
    </p:spTree>
    <p:extLst>
      <p:ext uri="{BB962C8B-B14F-4D97-AF65-F5344CB8AC3E}">
        <p14:creationId xmlns:p14="http://schemas.microsoft.com/office/powerpoint/2010/main" val="2574349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DE6E6F-88E8-4998-99D3-D0958DFF5B83}" type="slidenum">
              <a:rPr lang="en-US" altLang="en-US"/>
              <a:pPr>
                <a:defRPr/>
              </a:pPr>
              <a:t>‹#›</a:t>
            </a:fld>
            <a:endParaRPr lang="en-US" altLang="en-US"/>
          </a:p>
        </p:txBody>
      </p:sp>
    </p:spTree>
    <p:extLst>
      <p:ext uri="{BB962C8B-B14F-4D97-AF65-F5344CB8AC3E}">
        <p14:creationId xmlns:p14="http://schemas.microsoft.com/office/powerpoint/2010/main" val="1138317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wmf"/><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15D9E28-CF29-410E-A56A-ECB22848E6CE}" type="slidenum">
              <a:rPr lang="en-US" altLang="en-US"/>
              <a:pPr>
                <a:defRPr/>
              </a:pPr>
              <a:t>‹#›</a:t>
            </a:fld>
            <a:endParaRPr lang="en-US" altLang="en-US"/>
          </a:p>
        </p:txBody>
      </p:sp>
      <p:grpSp>
        <p:nvGrpSpPr>
          <p:cNvPr id="1031" name="Group 30"/>
          <p:cNvGrpSpPr>
            <a:grpSpLocks noChangeAspect="1"/>
          </p:cNvGrpSpPr>
          <p:nvPr userDrawn="1"/>
        </p:nvGrpSpPr>
        <p:grpSpPr bwMode="auto">
          <a:xfrm>
            <a:off x="34925" y="44450"/>
            <a:ext cx="1631950" cy="987425"/>
            <a:chOff x="4363" y="3017"/>
            <a:chExt cx="1043" cy="669"/>
          </a:xfrm>
        </p:grpSpPr>
        <p:pic>
          <p:nvPicPr>
            <p:cNvPr id="1032" name="Picture 16" descr="Cilogotransparen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63" y="3017"/>
              <a:ext cx="752"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372" y="3529"/>
              <a:ext cx="1034"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notesSlide" Target="../notesSlides/notesSlide6.xml"/><Relationship Id="rId7"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25.png"/><Relationship Id="rId5" Type="http://schemas.openxmlformats.org/officeDocument/2006/relationships/image" Target="../media/image23.w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notesSlide" Target="../notesSlides/notesSlide7.xml"/><Relationship Id="rId7" Type="http://schemas.openxmlformats.org/officeDocument/2006/relationships/oleObject" Target="../embeddings/oleObject6.bin"/><Relationship Id="rId12" Type="http://schemas.openxmlformats.org/officeDocument/2006/relationships/image" Target="../media/image30.pn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26.wmf"/><Relationship Id="rId11" Type="http://schemas.openxmlformats.org/officeDocument/2006/relationships/image" Target="../media/image29.png"/><Relationship Id="rId5" Type="http://schemas.openxmlformats.org/officeDocument/2006/relationships/oleObject" Target="../embeddings/oleObject5.bin"/><Relationship Id="rId10" Type="http://schemas.openxmlformats.org/officeDocument/2006/relationships/oleObject" Target="../embeddings/oleObject7.bin"/><Relationship Id="rId4" Type="http://schemas.openxmlformats.org/officeDocument/2006/relationships/image" Target="../media/image28.png"/><Relationship Id="rId9" Type="http://schemas.openxmlformats.org/officeDocument/2006/relationships/chart" Target="../charts/chart1.xm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8.xml"/><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2.png"/><Relationship Id="rId5" Type="http://schemas.openxmlformats.org/officeDocument/2006/relationships/image" Target="../media/image31.wmf"/><Relationship Id="rId10" Type="http://schemas.openxmlformats.org/officeDocument/2006/relationships/image" Target="../media/image36.png"/><Relationship Id="rId4" Type="http://schemas.openxmlformats.org/officeDocument/2006/relationships/oleObject" Target="../embeddings/oleObject8.bin"/><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notesSlide" Target="../notesSlides/notesSlide9.xml"/><Relationship Id="rId7"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40.wmf"/><Relationship Id="rId5" Type="http://schemas.openxmlformats.org/officeDocument/2006/relationships/oleObject" Target="../embeddings/oleObject9.bin"/><Relationship Id="rId10" Type="http://schemas.openxmlformats.org/officeDocument/2006/relationships/image" Target="../media/image42.wmf"/><Relationship Id="rId4" Type="http://schemas.openxmlformats.org/officeDocument/2006/relationships/image" Target="../media/image43.png"/><Relationship Id="rId9"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49.wmf"/><Relationship Id="rId4"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slideLayout" Target="../slideLayouts/slideLayout12.xml"/><Relationship Id="rId1" Type="http://schemas.openxmlformats.org/officeDocument/2006/relationships/vmlDrawing" Target="../drawings/vmlDrawing8.vml"/><Relationship Id="rId5" Type="http://schemas.openxmlformats.org/officeDocument/2006/relationships/image" Target="../media/image56.emf"/><Relationship Id="rId4" Type="http://schemas.openxmlformats.org/officeDocument/2006/relationships/oleObject" Target="../embeddings/oleObject13.bin"/></Relationships>
</file>

<file path=ppt/slides/_rels/slide27.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63.png"/><Relationship Id="rId7" Type="http://schemas.openxmlformats.org/officeDocument/2006/relationships/image" Target="../media/image61.wmf"/><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oleObject" Target="../embeddings/oleObject15.bin"/><Relationship Id="rId5" Type="http://schemas.openxmlformats.org/officeDocument/2006/relationships/image" Target="../media/image60.wmf"/><Relationship Id="rId4" Type="http://schemas.openxmlformats.org/officeDocument/2006/relationships/oleObject" Target="../embeddings/oleObject14.bin"/><Relationship Id="rId9" Type="http://schemas.openxmlformats.org/officeDocument/2006/relationships/image" Target="../media/image62.w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5.png"/><Relationship Id="rId5" Type="http://schemas.openxmlformats.org/officeDocument/2006/relationships/image" Target="../media/image64.wmf"/><Relationship Id="rId4" Type="http://schemas.openxmlformats.org/officeDocument/2006/relationships/oleObject" Target="../embeddings/oleObject17.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oleObject" Target="../embeddings/oleObject18.bin"/><Relationship Id="rId7" Type="http://schemas.openxmlformats.org/officeDocument/2006/relationships/image" Target="../media/image68.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7.wmf"/><Relationship Id="rId5" Type="http://schemas.openxmlformats.org/officeDocument/2006/relationships/oleObject" Target="../embeddings/oleObject19.bin"/><Relationship Id="rId4" Type="http://schemas.openxmlformats.org/officeDocument/2006/relationships/image" Target="../media/image66.wmf"/><Relationship Id="rId9" Type="http://schemas.openxmlformats.org/officeDocument/2006/relationships/image" Target="../media/image70.png"/></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15.xml"/><Relationship Id="rId7" Type="http://schemas.openxmlformats.org/officeDocument/2006/relationships/image" Target="../media/image72.wmf"/><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oleObject" Target="../embeddings/oleObject21.bin"/><Relationship Id="rId5" Type="http://schemas.openxmlformats.org/officeDocument/2006/relationships/image" Target="../media/image71.wmf"/><Relationship Id="rId10" Type="http://schemas.openxmlformats.org/officeDocument/2006/relationships/image" Target="../media/image74.png"/><Relationship Id="rId4" Type="http://schemas.openxmlformats.org/officeDocument/2006/relationships/oleObject" Target="../embeddings/oleObject20.bin"/><Relationship Id="rId9" Type="http://schemas.openxmlformats.org/officeDocument/2006/relationships/image" Target="../media/image73.wmf"/></Relationships>
</file>

<file path=ppt/slides/_rels/slide3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arxiv.org/ftp/arxiv/papers/1601/1601.05230.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77.wmf"/><Relationship Id="rId5" Type="http://schemas.openxmlformats.org/officeDocument/2006/relationships/oleObject" Target="../embeddings/oleObject24.bin"/><Relationship Id="rId4" Type="http://schemas.openxmlformats.org/officeDocument/2006/relationships/image" Target="../media/image76.wmf"/></Relationships>
</file>

<file path=ppt/slides/_rels/slide38.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80.wmf"/><Relationship Id="rId5" Type="http://schemas.openxmlformats.org/officeDocument/2006/relationships/oleObject" Target="../embeddings/oleObject27.bin"/><Relationship Id="rId4" Type="http://schemas.openxmlformats.org/officeDocument/2006/relationships/image" Target="../media/image79.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GB" altLang="en-US" b="1" smtClean="0"/>
              <a:t>Lecture 1 Introduction to RF for Accelerators</a:t>
            </a:r>
            <a:r>
              <a:rPr lang="en-US" altLang="en-US" smtClean="0"/>
              <a:t> </a:t>
            </a:r>
          </a:p>
        </p:txBody>
      </p:sp>
      <p:sp>
        <p:nvSpPr>
          <p:cNvPr id="3075" name="Rectangle 3"/>
          <p:cNvSpPr>
            <a:spLocks noGrp="1" noChangeArrowheads="1"/>
          </p:cNvSpPr>
          <p:nvPr>
            <p:ph type="subTitle" idx="1"/>
          </p:nvPr>
        </p:nvSpPr>
        <p:spPr/>
        <p:txBody>
          <a:bodyPr/>
          <a:lstStyle/>
          <a:p>
            <a:pPr eaLnBrk="1" hangingPunct="1"/>
            <a:r>
              <a:rPr lang="en-GB" altLang="en-US" smtClean="0"/>
              <a:t>Louise Cowie</a:t>
            </a:r>
          </a:p>
          <a:p>
            <a:pPr eaLnBrk="1" hangingPunct="1"/>
            <a:r>
              <a:rPr lang="en-US" altLang="en-US" smtClean="0"/>
              <a:t>STFC ASTeC</a:t>
            </a:r>
          </a:p>
          <a:p>
            <a:pPr eaLnBrk="1" hangingPunct="1"/>
            <a:r>
              <a:rPr lang="en-US" altLang="en-US" smtClean="0"/>
              <a:t>Slides adapted from Prof. G. Burt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Pillbox Cavities</a:t>
            </a:r>
            <a:endParaRPr lang="en-GB" altLang="en-US" smtClean="0"/>
          </a:p>
        </p:txBody>
      </p:sp>
      <p:sp>
        <p:nvSpPr>
          <p:cNvPr id="4" name="Rectangle 3"/>
          <p:cNvSpPr txBox="1">
            <a:spLocks noChangeArrowheads="1"/>
          </p:cNvSpPr>
          <p:nvPr/>
        </p:nvSpPr>
        <p:spPr bwMode="auto">
          <a:xfrm>
            <a:off x="250825" y="1565275"/>
            <a:ext cx="592455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80000"/>
              </a:lnSpc>
              <a:buFontTx/>
              <a:buNone/>
              <a:defRPr/>
            </a:pPr>
            <a:r>
              <a:rPr lang="en-GB" altLang="en-US" sz="2000" kern="0" dirty="0" smtClean="0"/>
              <a:t>If we place metal walls at each end of the waveguide we create a cavity.</a:t>
            </a:r>
          </a:p>
          <a:p>
            <a:pPr marL="0" indent="0" eaLnBrk="1" hangingPunct="1">
              <a:lnSpc>
                <a:spcPct val="80000"/>
              </a:lnSpc>
              <a:buFontTx/>
              <a:buNone/>
              <a:defRPr/>
            </a:pPr>
            <a:endParaRPr lang="en-GB" altLang="en-US" sz="2000" kern="0" dirty="0" smtClean="0"/>
          </a:p>
          <a:p>
            <a:pPr marL="0" indent="0" eaLnBrk="1" hangingPunct="1">
              <a:lnSpc>
                <a:spcPct val="80000"/>
              </a:lnSpc>
              <a:buFontTx/>
              <a:buNone/>
              <a:defRPr/>
            </a:pPr>
            <a:r>
              <a:rPr lang="en-GB" altLang="en-US" sz="2000" kern="0" dirty="0" smtClean="0"/>
              <a:t>The waves are reflected at both walls creating a standing wave. </a:t>
            </a:r>
          </a:p>
          <a:p>
            <a:pPr marL="0" indent="0" eaLnBrk="1" hangingPunct="1">
              <a:lnSpc>
                <a:spcPct val="80000"/>
              </a:lnSpc>
              <a:buFontTx/>
              <a:buNone/>
              <a:defRPr/>
            </a:pPr>
            <a:endParaRPr lang="en-US" altLang="en-US" sz="2000" kern="0" dirty="0"/>
          </a:p>
          <a:p>
            <a:pPr marL="0" indent="0">
              <a:buFontTx/>
              <a:buNone/>
              <a:defRPr/>
            </a:pPr>
            <a:r>
              <a:rPr lang="en-US" sz="2000" dirty="0" smtClean="0"/>
              <a:t>Now wavenumber k is limited to certain discrete values by the length, which limits the frequencies.</a:t>
            </a:r>
            <a:endParaRPr lang="en-GB" altLang="en-US" sz="2000" kern="0" dirty="0" smtClean="0"/>
          </a:p>
          <a:p>
            <a:pPr marL="0" indent="0" eaLnBrk="1" hangingPunct="1">
              <a:lnSpc>
                <a:spcPct val="80000"/>
              </a:lnSpc>
              <a:buFontTx/>
              <a:buNone/>
              <a:defRPr/>
            </a:pPr>
            <a:endParaRPr lang="en-GB" altLang="en-US" sz="2000" kern="0" dirty="0" smtClean="0"/>
          </a:p>
          <a:p>
            <a:pPr marL="0" indent="0" eaLnBrk="1" hangingPunct="1">
              <a:lnSpc>
                <a:spcPct val="80000"/>
              </a:lnSpc>
              <a:buFontTx/>
              <a:buNone/>
              <a:defRPr/>
            </a:pPr>
            <a:r>
              <a:rPr lang="en-GB" altLang="en-US" sz="2000" kern="0" dirty="0" smtClean="0"/>
              <a:t>The boundary conditions are only met at discrete frequencies only when there is an </a:t>
            </a:r>
            <a:r>
              <a:rPr lang="en-GB" altLang="en-US" sz="2000" b="1" u="sng" kern="0" dirty="0" smtClean="0"/>
              <a:t>integer number of half wavelengths </a:t>
            </a:r>
            <a:r>
              <a:rPr lang="en-GB" altLang="en-US" sz="2000" kern="0" dirty="0" smtClean="0"/>
              <a:t>in all directions.</a:t>
            </a:r>
          </a:p>
          <a:p>
            <a:pPr marL="0" indent="0" eaLnBrk="1" hangingPunct="1">
              <a:lnSpc>
                <a:spcPct val="80000"/>
              </a:lnSpc>
              <a:buFontTx/>
              <a:buNone/>
              <a:defRPr/>
            </a:pPr>
            <a:endParaRPr lang="en-US" altLang="en-US" sz="2000" kern="0" dirty="0"/>
          </a:p>
          <a:p>
            <a:pPr marL="0" indent="0" eaLnBrk="1" hangingPunct="1">
              <a:lnSpc>
                <a:spcPct val="80000"/>
              </a:lnSpc>
              <a:buFontTx/>
              <a:buNone/>
              <a:defRPr/>
            </a:pPr>
            <a:r>
              <a:rPr lang="en-US" altLang="en-US" sz="2000" kern="0" dirty="0" smtClean="0"/>
              <a:t>These are the cavity </a:t>
            </a:r>
            <a:r>
              <a:rPr lang="en-US" altLang="en-US" sz="2000" kern="0" dirty="0" err="1" smtClean="0"/>
              <a:t>eigenfrequencies</a:t>
            </a:r>
            <a:endParaRPr lang="en-GB" altLang="en-US" sz="2000" kern="0" dirty="0" smtClean="0"/>
          </a:p>
          <a:p>
            <a:pPr marL="0" indent="0" eaLnBrk="1" hangingPunct="1">
              <a:lnSpc>
                <a:spcPct val="80000"/>
              </a:lnSpc>
              <a:buFontTx/>
              <a:buNone/>
              <a:defRPr/>
            </a:pPr>
            <a:endParaRPr lang="en-US" altLang="en-US" sz="2000" kern="0" dirty="0"/>
          </a:p>
          <a:p>
            <a:pPr eaLnBrk="1" hangingPunct="1">
              <a:lnSpc>
                <a:spcPct val="80000"/>
              </a:lnSpc>
              <a:defRPr/>
            </a:pPr>
            <a:endParaRPr lang="en-US" altLang="en-US" sz="2000" kern="0" dirty="0"/>
          </a:p>
          <a:p>
            <a:pPr eaLnBrk="1" hangingPunct="1">
              <a:lnSpc>
                <a:spcPct val="80000"/>
              </a:lnSpc>
              <a:defRPr/>
            </a:pPr>
            <a:endParaRPr lang="en-GB" altLang="en-US" sz="2000" kern="0" dirty="0" smtClean="0"/>
          </a:p>
        </p:txBody>
      </p:sp>
      <p:pic>
        <p:nvPicPr>
          <p:cNvPr id="1638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5375" y="1268413"/>
            <a:ext cx="1601788"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p:cNvPicPr>
          <p:nvPr/>
        </p:nvPicPr>
        <p:blipFill>
          <a:blip r:embed="rId3">
            <a:extLst>
              <a:ext uri="{28A0092B-C50C-407E-A947-70E740481C1C}">
                <a14:useLocalDpi xmlns:a14="http://schemas.microsoft.com/office/drawing/2010/main" val="0"/>
              </a:ext>
            </a:extLst>
          </a:blip>
          <a:srcRect l="2139" t="10229" r="-2139" b="6258"/>
          <a:stretch>
            <a:fillRect/>
          </a:stretch>
        </p:blipFill>
        <p:spPr bwMode="auto">
          <a:xfrm>
            <a:off x="6175375" y="4221163"/>
            <a:ext cx="2519363"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r>
              <a:rPr lang="en-GB" altLang="en-US" smtClean="0"/>
              <a:t>Cavity Modes</a:t>
            </a:r>
          </a:p>
        </p:txBody>
      </p:sp>
      <p:sp>
        <p:nvSpPr>
          <p:cNvPr id="17411" name="Line 14"/>
          <p:cNvSpPr>
            <a:spLocks noChangeShapeType="1"/>
          </p:cNvSpPr>
          <p:nvPr/>
        </p:nvSpPr>
        <p:spPr bwMode="auto">
          <a:xfrm flipH="1" flipV="1">
            <a:off x="1795463" y="1573213"/>
            <a:ext cx="523875" cy="4984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12" name="Line 15"/>
          <p:cNvSpPr>
            <a:spLocks noChangeShapeType="1"/>
          </p:cNvSpPr>
          <p:nvPr/>
        </p:nvSpPr>
        <p:spPr bwMode="auto">
          <a:xfrm flipV="1">
            <a:off x="1795463" y="1587500"/>
            <a:ext cx="523875" cy="4699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13" name="Oval 16"/>
          <p:cNvSpPr>
            <a:spLocks noChangeArrowheads="1"/>
          </p:cNvSpPr>
          <p:nvPr/>
        </p:nvSpPr>
        <p:spPr bwMode="auto">
          <a:xfrm>
            <a:off x="1579563" y="1344613"/>
            <a:ext cx="955675" cy="955675"/>
          </a:xfrm>
          <a:prstGeom prst="ellipse">
            <a:avLst/>
          </a:prstGeom>
          <a:noFill/>
          <a:ln w="1016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7414" name="Line 17"/>
          <p:cNvSpPr>
            <a:spLocks noChangeShapeType="1"/>
          </p:cNvSpPr>
          <p:nvPr/>
        </p:nvSpPr>
        <p:spPr bwMode="auto">
          <a:xfrm flipV="1">
            <a:off x="2051050" y="1439863"/>
            <a:ext cx="0" cy="75406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15" name="Line 18"/>
          <p:cNvSpPr>
            <a:spLocks noChangeShapeType="1"/>
          </p:cNvSpPr>
          <p:nvPr/>
        </p:nvSpPr>
        <p:spPr bwMode="auto">
          <a:xfrm>
            <a:off x="1674813" y="1828800"/>
            <a:ext cx="76676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16" name="Oval 19"/>
          <p:cNvSpPr>
            <a:spLocks noChangeArrowheads="1"/>
          </p:cNvSpPr>
          <p:nvPr/>
        </p:nvSpPr>
        <p:spPr bwMode="auto">
          <a:xfrm>
            <a:off x="1984375" y="1762125"/>
            <a:ext cx="120650" cy="1079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7417" name="Oval 20"/>
          <p:cNvSpPr>
            <a:spLocks noChangeArrowheads="1"/>
          </p:cNvSpPr>
          <p:nvPr/>
        </p:nvSpPr>
        <p:spPr bwMode="auto">
          <a:xfrm>
            <a:off x="2641600" y="2541588"/>
            <a:ext cx="955675" cy="955675"/>
          </a:xfrm>
          <a:prstGeom prst="ellipse">
            <a:avLst/>
          </a:prstGeom>
          <a:noFill/>
          <a:ln w="1016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7418" name="Line 21"/>
          <p:cNvSpPr>
            <a:spLocks noChangeShapeType="1"/>
          </p:cNvSpPr>
          <p:nvPr/>
        </p:nvSpPr>
        <p:spPr bwMode="auto">
          <a:xfrm>
            <a:off x="2759075" y="3024188"/>
            <a:ext cx="6461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19" name="Freeform 22"/>
          <p:cNvSpPr>
            <a:spLocks/>
          </p:cNvSpPr>
          <p:nvPr/>
        </p:nvSpPr>
        <p:spPr bwMode="auto">
          <a:xfrm>
            <a:off x="2773363" y="3173413"/>
            <a:ext cx="673100" cy="219075"/>
          </a:xfrm>
          <a:custGeom>
            <a:avLst/>
            <a:gdLst>
              <a:gd name="T0" fmla="*/ 0 w 424"/>
              <a:gd name="T1" fmla="*/ 0 h 138"/>
              <a:gd name="T2" fmla="*/ 2147483646 w 424"/>
              <a:gd name="T3" fmla="*/ 2147483646 h 138"/>
              <a:gd name="T4" fmla="*/ 2147483646 w 424"/>
              <a:gd name="T5" fmla="*/ 2147483646 h 138"/>
              <a:gd name="T6" fmla="*/ 0 60000 65536"/>
              <a:gd name="T7" fmla="*/ 0 60000 65536"/>
              <a:gd name="T8" fmla="*/ 0 60000 65536"/>
              <a:gd name="T9" fmla="*/ 0 w 424"/>
              <a:gd name="T10" fmla="*/ 0 h 138"/>
              <a:gd name="T11" fmla="*/ 424 w 424"/>
              <a:gd name="T12" fmla="*/ 138 h 138"/>
            </a:gdLst>
            <a:ahLst/>
            <a:cxnLst>
              <a:cxn ang="T6">
                <a:pos x="T0" y="T1"/>
              </a:cxn>
              <a:cxn ang="T7">
                <a:pos x="T2" y="T3"/>
              </a:cxn>
              <a:cxn ang="T8">
                <a:pos x="T4" y="T5"/>
              </a:cxn>
            </a:cxnLst>
            <a:rect l="T9" t="T10" r="T11" b="T12"/>
            <a:pathLst>
              <a:path w="424" h="138">
                <a:moveTo>
                  <a:pt x="0" y="0"/>
                </a:moveTo>
                <a:cubicBezTo>
                  <a:pt x="83" y="66"/>
                  <a:pt x="166" y="132"/>
                  <a:pt x="237" y="135"/>
                </a:cubicBezTo>
                <a:cubicBezTo>
                  <a:pt x="308" y="138"/>
                  <a:pt x="366" y="77"/>
                  <a:pt x="424" y="17"/>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20" name="Freeform 23"/>
          <p:cNvSpPr>
            <a:spLocks/>
          </p:cNvSpPr>
          <p:nvPr/>
        </p:nvSpPr>
        <p:spPr bwMode="auto">
          <a:xfrm>
            <a:off x="2760663" y="2646363"/>
            <a:ext cx="698500" cy="284162"/>
          </a:xfrm>
          <a:custGeom>
            <a:avLst/>
            <a:gdLst>
              <a:gd name="T0" fmla="*/ 0 w 440"/>
              <a:gd name="T1" fmla="*/ 2147483646 h 179"/>
              <a:gd name="T2" fmla="*/ 2147483646 w 440"/>
              <a:gd name="T3" fmla="*/ 2147483646 h 179"/>
              <a:gd name="T4" fmla="*/ 2147483646 w 440"/>
              <a:gd name="T5" fmla="*/ 2147483646 h 179"/>
              <a:gd name="T6" fmla="*/ 0 60000 65536"/>
              <a:gd name="T7" fmla="*/ 0 60000 65536"/>
              <a:gd name="T8" fmla="*/ 0 60000 65536"/>
              <a:gd name="T9" fmla="*/ 0 w 440"/>
              <a:gd name="T10" fmla="*/ 0 h 179"/>
              <a:gd name="T11" fmla="*/ 440 w 440"/>
              <a:gd name="T12" fmla="*/ 179 h 179"/>
            </a:gdLst>
            <a:ahLst/>
            <a:cxnLst>
              <a:cxn ang="T6">
                <a:pos x="T0" y="T1"/>
              </a:cxn>
              <a:cxn ang="T7">
                <a:pos x="T2" y="T3"/>
              </a:cxn>
              <a:cxn ang="T8">
                <a:pos x="T4" y="T5"/>
              </a:cxn>
            </a:cxnLst>
            <a:rect l="T9" t="T10" r="T11" b="T12"/>
            <a:pathLst>
              <a:path w="440" h="179">
                <a:moveTo>
                  <a:pt x="0" y="171"/>
                </a:moveTo>
                <a:cubicBezTo>
                  <a:pt x="69" y="85"/>
                  <a:pt x="139" y="0"/>
                  <a:pt x="212" y="1"/>
                </a:cubicBezTo>
                <a:cubicBezTo>
                  <a:pt x="285" y="2"/>
                  <a:pt x="362" y="90"/>
                  <a:pt x="440" y="179"/>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21" name="Freeform 24"/>
          <p:cNvSpPr>
            <a:spLocks/>
          </p:cNvSpPr>
          <p:nvPr/>
        </p:nvSpPr>
        <p:spPr bwMode="auto">
          <a:xfrm>
            <a:off x="2787650" y="2795588"/>
            <a:ext cx="604838" cy="176212"/>
          </a:xfrm>
          <a:custGeom>
            <a:avLst/>
            <a:gdLst>
              <a:gd name="T0" fmla="*/ 0 w 381"/>
              <a:gd name="T1" fmla="*/ 2147483646 h 111"/>
              <a:gd name="T2" fmla="*/ 2147483646 w 381"/>
              <a:gd name="T3" fmla="*/ 2147483646 h 111"/>
              <a:gd name="T4" fmla="*/ 2147483646 w 381"/>
              <a:gd name="T5" fmla="*/ 2147483646 h 111"/>
              <a:gd name="T6" fmla="*/ 0 60000 65536"/>
              <a:gd name="T7" fmla="*/ 0 60000 65536"/>
              <a:gd name="T8" fmla="*/ 0 60000 65536"/>
              <a:gd name="T9" fmla="*/ 0 w 381"/>
              <a:gd name="T10" fmla="*/ 0 h 111"/>
              <a:gd name="T11" fmla="*/ 381 w 381"/>
              <a:gd name="T12" fmla="*/ 111 h 111"/>
            </a:gdLst>
            <a:ahLst/>
            <a:cxnLst>
              <a:cxn ang="T6">
                <a:pos x="T0" y="T1"/>
              </a:cxn>
              <a:cxn ang="T7">
                <a:pos x="T2" y="T3"/>
              </a:cxn>
              <a:cxn ang="T8">
                <a:pos x="T4" y="T5"/>
              </a:cxn>
            </a:cxnLst>
            <a:rect l="T9" t="T10" r="T11" b="T12"/>
            <a:pathLst>
              <a:path w="381" h="111">
                <a:moveTo>
                  <a:pt x="0" y="111"/>
                </a:moveTo>
                <a:cubicBezTo>
                  <a:pt x="66" y="56"/>
                  <a:pt x="132" y="2"/>
                  <a:pt x="195" y="1"/>
                </a:cubicBezTo>
                <a:cubicBezTo>
                  <a:pt x="258" y="0"/>
                  <a:pt x="319" y="51"/>
                  <a:pt x="381" y="102"/>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22" name="Freeform 25"/>
          <p:cNvSpPr>
            <a:spLocks/>
          </p:cNvSpPr>
          <p:nvPr/>
        </p:nvSpPr>
        <p:spPr bwMode="auto">
          <a:xfrm>
            <a:off x="2760663" y="3078163"/>
            <a:ext cx="658812" cy="155575"/>
          </a:xfrm>
          <a:custGeom>
            <a:avLst/>
            <a:gdLst>
              <a:gd name="T0" fmla="*/ 0 w 415"/>
              <a:gd name="T1" fmla="*/ 0 h 98"/>
              <a:gd name="T2" fmla="*/ 2147483646 w 415"/>
              <a:gd name="T3" fmla="*/ 2147483646 h 98"/>
              <a:gd name="T4" fmla="*/ 2147483646 w 415"/>
              <a:gd name="T5" fmla="*/ 2147483646 h 98"/>
              <a:gd name="T6" fmla="*/ 0 60000 65536"/>
              <a:gd name="T7" fmla="*/ 0 60000 65536"/>
              <a:gd name="T8" fmla="*/ 0 60000 65536"/>
              <a:gd name="T9" fmla="*/ 0 w 415"/>
              <a:gd name="T10" fmla="*/ 0 h 98"/>
              <a:gd name="T11" fmla="*/ 415 w 415"/>
              <a:gd name="T12" fmla="*/ 98 h 98"/>
            </a:gdLst>
            <a:ahLst/>
            <a:cxnLst>
              <a:cxn ang="T6">
                <a:pos x="T0" y="T1"/>
              </a:cxn>
              <a:cxn ang="T7">
                <a:pos x="T2" y="T3"/>
              </a:cxn>
              <a:cxn ang="T8">
                <a:pos x="T4" y="T5"/>
              </a:cxn>
            </a:cxnLst>
            <a:rect l="T9" t="T10" r="T11" b="T12"/>
            <a:pathLst>
              <a:path w="415" h="98">
                <a:moveTo>
                  <a:pt x="0" y="0"/>
                </a:moveTo>
                <a:cubicBezTo>
                  <a:pt x="96" y="45"/>
                  <a:pt x="193" y="90"/>
                  <a:pt x="262" y="94"/>
                </a:cubicBezTo>
                <a:cubicBezTo>
                  <a:pt x="331" y="98"/>
                  <a:pt x="373" y="62"/>
                  <a:pt x="415" y="26"/>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23" name="Oval 26"/>
          <p:cNvSpPr>
            <a:spLocks noChangeArrowheads="1"/>
          </p:cNvSpPr>
          <p:nvPr/>
        </p:nvSpPr>
        <p:spPr bwMode="auto">
          <a:xfrm>
            <a:off x="3973513" y="1374775"/>
            <a:ext cx="955675" cy="955675"/>
          </a:xfrm>
          <a:prstGeom prst="ellipse">
            <a:avLst/>
          </a:prstGeom>
          <a:noFill/>
          <a:ln w="1016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7424" name="Oval 27"/>
          <p:cNvSpPr>
            <a:spLocks noChangeArrowheads="1"/>
          </p:cNvSpPr>
          <p:nvPr/>
        </p:nvSpPr>
        <p:spPr bwMode="auto">
          <a:xfrm>
            <a:off x="5305425" y="2487613"/>
            <a:ext cx="955675" cy="955675"/>
          </a:xfrm>
          <a:prstGeom prst="ellipse">
            <a:avLst/>
          </a:prstGeom>
          <a:noFill/>
          <a:ln w="1016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7425" name="Freeform 28"/>
          <p:cNvSpPr>
            <a:spLocks/>
          </p:cNvSpPr>
          <p:nvPr/>
        </p:nvSpPr>
        <p:spPr bwMode="auto">
          <a:xfrm>
            <a:off x="5449888" y="2728913"/>
            <a:ext cx="225425" cy="444500"/>
          </a:xfrm>
          <a:custGeom>
            <a:avLst/>
            <a:gdLst>
              <a:gd name="T0" fmla="*/ 0 w 167"/>
              <a:gd name="T1" fmla="*/ 0 h 297"/>
              <a:gd name="T2" fmla="*/ 2147483646 w 167"/>
              <a:gd name="T3" fmla="*/ 2147483646 h 297"/>
              <a:gd name="T4" fmla="*/ 2147483646 w 167"/>
              <a:gd name="T5" fmla="*/ 2147483646 h 297"/>
              <a:gd name="T6" fmla="*/ 0 60000 65536"/>
              <a:gd name="T7" fmla="*/ 0 60000 65536"/>
              <a:gd name="T8" fmla="*/ 0 60000 65536"/>
              <a:gd name="T9" fmla="*/ 0 w 167"/>
              <a:gd name="T10" fmla="*/ 0 h 297"/>
              <a:gd name="T11" fmla="*/ 167 w 167"/>
              <a:gd name="T12" fmla="*/ 297 h 297"/>
            </a:gdLst>
            <a:ahLst/>
            <a:cxnLst>
              <a:cxn ang="T6">
                <a:pos x="T0" y="T1"/>
              </a:cxn>
              <a:cxn ang="T7">
                <a:pos x="T2" y="T3"/>
              </a:cxn>
              <a:cxn ang="T8">
                <a:pos x="T4" y="T5"/>
              </a:cxn>
            </a:cxnLst>
            <a:rect l="T9" t="T10" r="T11" b="T12"/>
            <a:pathLst>
              <a:path w="167" h="297">
                <a:moveTo>
                  <a:pt x="0" y="0"/>
                </a:moveTo>
                <a:cubicBezTo>
                  <a:pt x="77" y="43"/>
                  <a:pt x="155" y="87"/>
                  <a:pt x="161" y="136"/>
                </a:cubicBezTo>
                <a:cubicBezTo>
                  <a:pt x="167" y="185"/>
                  <a:pt x="100" y="241"/>
                  <a:pt x="34" y="297"/>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26" name="Freeform 29"/>
          <p:cNvSpPr>
            <a:spLocks/>
          </p:cNvSpPr>
          <p:nvPr/>
        </p:nvSpPr>
        <p:spPr bwMode="auto">
          <a:xfrm>
            <a:off x="5597525" y="3092450"/>
            <a:ext cx="430213" cy="161925"/>
          </a:xfrm>
          <a:custGeom>
            <a:avLst/>
            <a:gdLst>
              <a:gd name="T0" fmla="*/ 2147483646 w 271"/>
              <a:gd name="T1" fmla="*/ 2147483646 h 102"/>
              <a:gd name="T2" fmla="*/ 2147483646 w 271"/>
              <a:gd name="T3" fmla="*/ 0 h 102"/>
              <a:gd name="T4" fmla="*/ 0 w 271"/>
              <a:gd name="T5" fmla="*/ 2147483646 h 102"/>
              <a:gd name="T6" fmla="*/ 0 60000 65536"/>
              <a:gd name="T7" fmla="*/ 0 60000 65536"/>
              <a:gd name="T8" fmla="*/ 0 60000 65536"/>
              <a:gd name="T9" fmla="*/ 0 w 271"/>
              <a:gd name="T10" fmla="*/ 0 h 102"/>
              <a:gd name="T11" fmla="*/ 271 w 271"/>
              <a:gd name="T12" fmla="*/ 102 h 102"/>
            </a:gdLst>
            <a:ahLst/>
            <a:cxnLst>
              <a:cxn ang="T6">
                <a:pos x="T0" y="T1"/>
              </a:cxn>
              <a:cxn ang="T7">
                <a:pos x="T2" y="T3"/>
              </a:cxn>
              <a:cxn ang="T8">
                <a:pos x="T4" y="T5"/>
              </a:cxn>
            </a:cxnLst>
            <a:rect l="T9" t="T10" r="T11" b="T12"/>
            <a:pathLst>
              <a:path w="271" h="102">
                <a:moveTo>
                  <a:pt x="271" y="102"/>
                </a:moveTo>
                <a:cubicBezTo>
                  <a:pt x="234" y="51"/>
                  <a:pt x="198" y="0"/>
                  <a:pt x="153" y="0"/>
                </a:cubicBezTo>
                <a:cubicBezTo>
                  <a:pt x="108" y="0"/>
                  <a:pt x="54" y="51"/>
                  <a:pt x="0" y="102"/>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27" name="Freeform 30"/>
          <p:cNvSpPr>
            <a:spLocks/>
          </p:cNvSpPr>
          <p:nvPr/>
        </p:nvSpPr>
        <p:spPr bwMode="auto">
          <a:xfrm>
            <a:off x="5873750" y="2716213"/>
            <a:ext cx="207963" cy="415925"/>
          </a:xfrm>
          <a:custGeom>
            <a:avLst/>
            <a:gdLst>
              <a:gd name="T0" fmla="*/ 2147483646 w 131"/>
              <a:gd name="T1" fmla="*/ 2147483646 h 262"/>
              <a:gd name="T2" fmla="*/ 2147483646 w 131"/>
              <a:gd name="T3" fmla="*/ 2147483646 h 262"/>
              <a:gd name="T4" fmla="*/ 2147483646 w 131"/>
              <a:gd name="T5" fmla="*/ 0 h 262"/>
              <a:gd name="T6" fmla="*/ 0 60000 65536"/>
              <a:gd name="T7" fmla="*/ 0 60000 65536"/>
              <a:gd name="T8" fmla="*/ 0 60000 65536"/>
              <a:gd name="T9" fmla="*/ 0 w 131"/>
              <a:gd name="T10" fmla="*/ 0 h 262"/>
              <a:gd name="T11" fmla="*/ 131 w 131"/>
              <a:gd name="T12" fmla="*/ 262 h 262"/>
            </a:gdLst>
            <a:ahLst/>
            <a:cxnLst>
              <a:cxn ang="T6">
                <a:pos x="T0" y="T1"/>
              </a:cxn>
              <a:cxn ang="T7">
                <a:pos x="T2" y="T3"/>
              </a:cxn>
              <a:cxn ang="T8">
                <a:pos x="T4" y="T5"/>
              </a:cxn>
            </a:cxnLst>
            <a:rect l="T9" t="T10" r="T11" b="T12"/>
            <a:pathLst>
              <a:path w="131" h="262">
                <a:moveTo>
                  <a:pt x="131" y="262"/>
                </a:moveTo>
                <a:cubicBezTo>
                  <a:pt x="69" y="225"/>
                  <a:pt x="8" y="188"/>
                  <a:pt x="4" y="144"/>
                </a:cubicBezTo>
                <a:cubicBezTo>
                  <a:pt x="0" y="100"/>
                  <a:pt x="53" y="50"/>
                  <a:pt x="106" y="0"/>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28" name="Freeform 31"/>
          <p:cNvSpPr>
            <a:spLocks/>
          </p:cNvSpPr>
          <p:nvPr/>
        </p:nvSpPr>
        <p:spPr bwMode="auto">
          <a:xfrm>
            <a:off x="5530850" y="2662238"/>
            <a:ext cx="442913" cy="179387"/>
          </a:xfrm>
          <a:custGeom>
            <a:avLst/>
            <a:gdLst>
              <a:gd name="T0" fmla="*/ 0 w 279"/>
              <a:gd name="T1" fmla="*/ 2147483646 h 113"/>
              <a:gd name="T2" fmla="*/ 2147483646 w 279"/>
              <a:gd name="T3" fmla="*/ 2147483646 h 113"/>
              <a:gd name="T4" fmla="*/ 2147483646 w 279"/>
              <a:gd name="T5" fmla="*/ 0 h 113"/>
              <a:gd name="T6" fmla="*/ 0 60000 65536"/>
              <a:gd name="T7" fmla="*/ 0 60000 65536"/>
              <a:gd name="T8" fmla="*/ 0 60000 65536"/>
              <a:gd name="T9" fmla="*/ 0 w 279"/>
              <a:gd name="T10" fmla="*/ 0 h 113"/>
              <a:gd name="T11" fmla="*/ 279 w 279"/>
              <a:gd name="T12" fmla="*/ 113 h 113"/>
            </a:gdLst>
            <a:ahLst/>
            <a:cxnLst>
              <a:cxn ang="T6">
                <a:pos x="T0" y="T1"/>
              </a:cxn>
              <a:cxn ang="T7">
                <a:pos x="T2" y="T3"/>
              </a:cxn>
              <a:cxn ang="T8">
                <a:pos x="T4" y="T5"/>
              </a:cxn>
            </a:cxnLst>
            <a:rect l="T9" t="T10" r="T11" b="T12"/>
            <a:pathLst>
              <a:path w="279" h="113">
                <a:moveTo>
                  <a:pt x="0" y="17"/>
                </a:moveTo>
                <a:cubicBezTo>
                  <a:pt x="57" y="65"/>
                  <a:pt x="115" y="113"/>
                  <a:pt x="161" y="110"/>
                </a:cubicBezTo>
                <a:cubicBezTo>
                  <a:pt x="207" y="107"/>
                  <a:pt x="243" y="53"/>
                  <a:pt x="279" y="0"/>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29" name="Freeform 32"/>
          <p:cNvSpPr>
            <a:spLocks/>
          </p:cNvSpPr>
          <p:nvPr/>
        </p:nvSpPr>
        <p:spPr bwMode="auto">
          <a:xfrm>
            <a:off x="5422900" y="2797175"/>
            <a:ext cx="85725" cy="282575"/>
          </a:xfrm>
          <a:custGeom>
            <a:avLst/>
            <a:gdLst>
              <a:gd name="T0" fmla="*/ 0 w 54"/>
              <a:gd name="T1" fmla="*/ 0 h 178"/>
              <a:gd name="T2" fmla="*/ 2147483646 w 54"/>
              <a:gd name="T3" fmla="*/ 2147483646 h 178"/>
              <a:gd name="T4" fmla="*/ 2147483646 w 54"/>
              <a:gd name="T5" fmla="*/ 2147483646 h 178"/>
              <a:gd name="T6" fmla="*/ 0 60000 65536"/>
              <a:gd name="T7" fmla="*/ 0 60000 65536"/>
              <a:gd name="T8" fmla="*/ 0 60000 65536"/>
              <a:gd name="T9" fmla="*/ 0 w 54"/>
              <a:gd name="T10" fmla="*/ 0 h 178"/>
              <a:gd name="T11" fmla="*/ 54 w 54"/>
              <a:gd name="T12" fmla="*/ 178 h 178"/>
            </a:gdLst>
            <a:ahLst/>
            <a:cxnLst>
              <a:cxn ang="T6">
                <a:pos x="T0" y="T1"/>
              </a:cxn>
              <a:cxn ang="T7">
                <a:pos x="T2" y="T3"/>
              </a:cxn>
              <a:cxn ang="T8">
                <a:pos x="T4" y="T5"/>
              </a:cxn>
            </a:cxnLst>
            <a:rect l="T9" t="T10" r="T11" b="T12"/>
            <a:pathLst>
              <a:path w="54" h="178">
                <a:moveTo>
                  <a:pt x="0" y="0"/>
                </a:moveTo>
                <a:cubicBezTo>
                  <a:pt x="24" y="35"/>
                  <a:pt x="48" y="71"/>
                  <a:pt x="51" y="101"/>
                </a:cubicBezTo>
                <a:cubicBezTo>
                  <a:pt x="54" y="131"/>
                  <a:pt x="35" y="154"/>
                  <a:pt x="17" y="17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30" name="Freeform 33"/>
          <p:cNvSpPr>
            <a:spLocks/>
          </p:cNvSpPr>
          <p:nvPr/>
        </p:nvSpPr>
        <p:spPr bwMode="auto">
          <a:xfrm>
            <a:off x="5665788" y="3240088"/>
            <a:ext cx="268287" cy="53975"/>
          </a:xfrm>
          <a:custGeom>
            <a:avLst/>
            <a:gdLst>
              <a:gd name="T0" fmla="*/ 2147483646 w 169"/>
              <a:gd name="T1" fmla="*/ 2147483646 h 34"/>
              <a:gd name="T2" fmla="*/ 2147483646 w 169"/>
              <a:gd name="T3" fmla="*/ 0 h 34"/>
              <a:gd name="T4" fmla="*/ 0 w 169"/>
              <a:gd name="T5" fmla="*/ 2147483646 h 34"/>
              <a:gd name="T6" fmla="*/ 0 60000 65536"/>
              <a:gd name="T7" fmla="*/ 0 60000 65536"/>
              <a:gd name="T8" fmla="*/ 0 60000 65536"/>
              <a:gd name="T9" fmla="*/ 0 w 169"/>
              <a:gd name="T10" fmla="*/ 0 h 34"/>
              <a:gd name="T11" fmla="*/ 169 w 169"/>
              <a:gd name="T12" fmla="*/ 34 h 34"/>
            </a:gdLst>
            <a:ahLst/>
            <a:cxnLst>
              <a:cxn ang="T6">
                <a:pos x="T0" y="T1"/>
              </a:cxn>
              <a:cxn ang="T7">
                <a:pos x="T2" y="T3"/>
              </a:cxn>
              <a:cxn ang="T8">
                <a:pos x="T4" y="T5"/>
              </a:cxn>
            </a:cxnLst>
            <a:rect l="T9" t="T10" r="T11" b="T12"/>
            <a:pathLst>
              <a:path w="169" h="34">
                <a:moveTo>
                  <a:pt x="169" y="34"/>
                </a:moveTo>
                <a:cubicBezTo>
                  <a:pt x="136" y="17"/>
                  <a:pt x="104" y="0"/>
                  <a:pt x="76" y="0"/>
                </a:cubicBezTo>
                <a:cubicBezTo>
                  <a:pt x="48" y="0"/>
                  <a:pt x="24" y="17"/>
                  <a:pt x="0" y="34"/>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31" name="Freeform 34"/>
          <p:cNvSpPr>
            <a:spLocks/>
          </p:cNvSpPr>
          <p:nvPr/>
        </p:nvSpPr>
        <p:spPr bwMode="auto">
          <a:xfrm>
            <a:off x="6010275" y="2770188"/>
            <a:ext cx="98425" cy="295275"/>
          </a:xfrm>
          <a:custGeom>
            <a:avLst/>
            <a:gdLst>
              <a:gd name="T0" fmla="*/ 2147483646 w 62"/>
              <a:gd name="T1" fmla="*/ 2147483646 h 186"/>
              <a:gd name="T2" fmla="*/ 2147483646 w 62"/>
              <a:gd name="T3" fmla="*/ 2147483646 h 186"/>
              <a:gd name="T4" fmla="*/ 2147483646 w 62"/>
              <a:gd name="T5" fmla="*/ 0 h 186"/>
              <a:gd name="T6" fmla="*/ 0 60000 65536"/>
              <a:gd name="T7" fmla="*/ 0 60000 65536"/>
              <a:gd name="T8" fmla="*/ 0 60000 65536"/>
              <a:gd name="T9" fmla="*/ 0 w 62"/>
              <a:gd name="T10" fmla="*/ 0 h 186"/>
              <a:gd name="T11" fmla="*/ 62 w 62"/>
              <a:gd name="T12" fmla="*/ 186 h 186"/>
            </a:gdLst>
            <a:ahLst/>
            <a:cxnLst>
              <a:cxn ang="T6">
                <a:pos x="T0" y="T1"/>
              </a:cxn>
              <a:cxn ang="T7">
                <a:pos x="T2" y="T3"/>
              </a:cxn>
              <a:cxn ang="T8">
                <a:pos x="T4" y="T5"/>
              </a:cxn>
            </a:cxnLst>
            <a:rect l="T9" t="T10" r="T11" b="T12"/>
            <a:pathLst>
              <a:path w="62" h="186">
                <a:moveTo>
                  <a:pt x="62" y="186"/>
                </a:moveTo>
                <a:cubicBezTo>
                  <a:pt x="34" y="150"/>
                  <a:pt x="6" y="115"/>
                  <a:pt x="3" y="84"/>
                </a:cubicBezTo>
                <a:cubicBezTo>
                  <a:pt x="0" y="53"/>
                  <a:pt x="22" y="26"/>
                  <a:pt x="45" y="0"/>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32" name="Freeform 35"/>
          <p:cNvSpPr>
            <a:spLocks/>
          </p:cNvSpPr>
          <p:nvPr/>
        </p:nvSpPr>
        <p:spPr bwMode="auto">
          <a:xfrm>
            <a:off x="5597525" y="2622550"/>
            <a:ext cx="269875" cy="66675"/>
          </a:xfrm>
          <a:custGeom>
            <a:avLst/>
            <a:gdLst>
              <a:gd name="T0" fmla="*/ 0 w 170"/>
              <a:gd name="T1" fmla="*/ 0 h 42"/>
              <a:gd name="T2" fmla="*/ 2147483646 w 170"/>
              <a:gd name="T3" fmla="*/ 2147483646 h 42"/>
              <a:gd name="T4" fmla="*/ 2147483646 w 170"/>
              <a:gd name="T5" fmla="*/ 0 h 42"/>
              <a:gd name="T6" fmla="*/ 0 60000 65536"/>
              <a:gd name="T7" fmla="*/ 0 60000 65536"/>
              <a:gd name="T8" fmla="*/ 0 60000 65536"/>
              <a:gd name="T9" fmla="*/ 0 w 170"/>
              <a:gd name="T10" fmla="*/ 0 h 42"/>
              <a:gd name="T11" fmla="*/ 170 w 170"/>
              <a:gd name="T12" fmla="*/ 42 h 42"/>
            </a:gdLst>
            <a:ahLst/>
            <a:cxnLst>
              <a:cxn ang="T6">
                <a:pos x="T0" y="T1"/>
              </a:cxn>
              <a:cxn ang="T7">
                <a:pos x="T2" y="T3"/>
              </a:cxn>
              <a:cxn ang="T8">
                <a:pos x="T4" y="T5"/>
              </a:cxn>
            </a:cxnLst>
            <a:rect l="T9" t="T10" r="T11" b="T12"/>
            <a:pathLst>
              <a:path w="170" h="42">
                <a:moveTo>
                  <a:pt x="0" y="0"/>
                </a:moveTo>
                <a:cubicBezTo>
                  <a:pt x="41" y="21"/>
                  <a:pt x="82" y="42"/>
                  <a:pt x="110" y="42"/>
                </a:cubicBezTo>
                <a:cubicBezTo>
                  <a:pt x="138" y="42"/>
                  <a:pt x="154" y="21"/>
                  <a:pt x="170" y="0"/>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33" name="Text Box 36"/>
          <p:cNvSpPr txBox="1">
            <a:spLocks noChangeArrowheads="1"/>
          </p:cNvSpPr>
          <p:nvPr/>
        </p:nvSpPr>
        <p:spPr bwMode="auto">
          <a:xfrm>
            <a:off x="2722563" y="2097088"/>
            <a:ext cx="739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cs typeface="Arial" panose="020B0604020202020204" pitchFamily="34" charset="0"/>
              </a:rPr>
              <a:t>TE</a:t>
            </a:r>
            <a:r>
              <a:rPr lang="en-GB" altLang="en-US" sz="1800" b="1" baseline="-25000">
                <a:cs typeface="Arial" panose="020B0604020202020204" pitchFamily="34" charset="0"/>
              </a:rPr>
              <a:t>11</a:t>
            </a:r>
          </a:p>
        </p:txBody>
      </p:sp>
      <p:sp>
        <p:nvSpPr>
          <p:cNvPr id="17434" name="Text Box 37"/>
          <p:cNvSpPr txBox="1">
            <a:spLocks noChangeArrowheads="1"/>
          </p:cNvSpPr>
          <p:nvPr/>
        </p:nvSpPr>
        <p:spPr bwMode="auto">
          <a:xfrm>
            <a:off x="1771650" y="2384425"/>
            <a:ext cx="739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cs typeface="Arial" panose="020B0604020202020204" pitchFamily="34" charset="0"/>
              </a:rPr>
              <a:t>TE</a:t>
            </a:r>
            <a:r>
              <a:rPr lang="en-GB" altLang="en-US" sz="1800" b="1" baseline="-25000">
                <a:cs typeface="Arial" panose="020B0604020202020204" pitchFamily="34" charset="0"/>
              </a:rPr>
              <a:t>01</a:t>
            </a:r>
          </a:p>
        </p:txBody>
      </p:sp>
      <p:sp>
        <p:nvSpPr>
          <p:cNvPr id="17435" name="Text Box 38"/>
          <p:cNvSpPr txBox="1">
            <a:spLocks noChangeArrowheads="1"/>
          </p:cNvSpPr>
          <p:nvPr/>
        </p:nvSpPr>
        <p:spPr bwMode="auto">
          <a:xfrm>
            <a:off x="4149725" y="2447925"/>
            <a:ext cx="739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cs typeface="Arial" panose="020B0604020202020204" pitchFamily="34" charset="0"/>
              </a:rPr>
              <a:t>TM</a:t>
            </a:r>
            <a:r>
              <a:rPr lang="en-GB" altLang="en-US" sz="1800" b="1" baseline="-25000">
                <a:cs typeface="Arial" panose="020B0604020202020204" pitchFamily="34" charset="0"/>
              </a:rPr>
              <a:t>01</a:t>
            </a:r>
          </a:p>
        </p:txBody>
      </p:sp>
      <p:sp>
        <p:nvSpPr>
          <p:cNvPr id="17436" name="Text Box 39"/>
          <p:cNvSpPr txBox="1">
            <a:spLocks noChangeArrowheads="1"/>
          </p:cNvSpPr>
          <p:nvPr/>
        </p:nvSpPr>
        <p:spPr bwMode="auto">
          <a:xfrm>
            <a:off x="5426075" y="2030413"/>
            <a:ext cx="739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cs typeface="Arial" panose="020B0604020202020204" pitchFamily="34" charset="0"/>
              </a:rPr>
              <a:t>TE</a:t>
            </a:r>
            <a:r>
              <a:rPr lang="en-GB" altLang="en-US" sz="1800" b="1" baseline="-25000">
                <a:cs typeface="Arial" panose="020B0604020202020204" pitchFamily="34" charset="0"/>
              </a:rPr>
              <a:t>21</a:t>
            </a:r>
          </a:p>
        </p:txBody>
      </p:sp>
      <p:sp>
        <p:nvSpPr>
          <p:cNvPr id="17437" name="Line 40"/>
          <p:cNvSpPr>
            <a:spLocks noChangeShapeType="1"/>
          </p:cNvSpPr>
          <p:nvPr/>
        </p:nvSpPr>
        <p:spPr bwMode="auto">
          <a:xfrm flipV="1">
            <a:off x="4189413" y="1814513"/>
            <a:ext cx="282575" cy="2841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38" name="Oval 41"/>
          <p:cNvSpPr>
            <a:spLocks noChangeArrowheads="1"/>
          </p:cNvSpPr>
          <p:nvPr/>
        </p:nvSpPr>
        <p:spPr bwMode="auto">
          <a:xfrm>
            <a:off x="4378325" y="1803400"/>
            <a:ext cx="120650" cy="1079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7439" name="Line 42"/>
          <p:cNvSpPr>
            <a:spLocks noChangeShapeType="1"/>
          </p:cNvSpPr>
          <p:nvPr/>
        </p:nvSpPr>
        <p:spPr bwMode="auto">
          <a:xfrm flipV="1">
            <a:off x="4187825" y="1900238"/>
            <a:ext cx="225425" cy="196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40" name="Line 43"/>
          <p:cNvSpPr>
            <a:spLocks noChangeShapeType="1"/>
          </p:cNvSpPr>
          <p:nvPr/>
        </p:nvSpPr>
        <p:spPr bwMode="auto">
          <a:xfrm flipV="1">
            <a:off x="4445000" y="1906588"/>
            <a:ext cx="0" cy="33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41" name="Line 44"/>
          <p:cNvSpPr>
            <a:spLocks noChangeShapeType="1"/>
          </p:cNvSpPr>
          <p:nvPr/>
        </p:nvSpPr>
        <p:spPr bwMode="auto">
          <a:xfrm>
            <a:off x="4073525" y="1868488"/>
            <a:ext cx="3175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42" name="Line 45"/>
          <p:cNvSpPr>
            <a:spLocks noChangeShapeType="1"/>
          </p:cNvSpPr>
          <p:nvPr/>
        </p:nvSpPr>
        <p:spPr bwMode="auto">
          <a:xfrm flipH="1" flipV="1">
            <a:off x="4476750" y="1890713"/>
            <a:ext cx="244475" cy="2222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43" name="Line 46"/>
          <p:cNvSpPr>
            <a:spLocks noChangeShapeType="1"/>
          </p:cNvSpPr>
          <p:nvPr/>
        </p:nvSpPr>
        <p:spPr bwMode="auto">
          <a:xfrm flipV="1">
            <a:off x="7256463" y="1628775"/>
            <a:ext cx="268287" cy="2397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44" name="Oval 47"/>
          <p:cNvSpPr>
            <a:spLocks noChangeArrowheads="1"/>
          </p:cNvSpPr>
          <p:nvPr/>
        </p:nvSpPr>
        <p:spPr bwMode="auto">
          <a:xfrm>
            <a:off x="6784975" y="1385888"/>
            <a:ext cx="955675" cy="955675"/>
          </a:xfrm>
          <a:prstGeom prst="ellipse">
            <a:avLst/>
          </a:prstGeom>
          <a:noFill/>
          <a:ln w="1016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7445" name="Line 48"/>
          <p:cNvSpPr>
            <a:spLocks noChangeShapeType="1"/>
          </p:cNvSpPr>
          <p:nvPr/>
        </p:nvSpPr>
        <p:spPr bwMode="auto">
          <a:xfrm>
            <a:off x="6786563" y="1870075"/>
            <a:ext cx="9128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46" name="Text Box 50"/>
          <p:cNvSpPr txBox="1">
            <a:spLocks noChangeArrowheads="1"/>
          </p:cNvSpPr>
          <p:nvPr/>
        </p:nvSpPr>
        <p:spPr bwMode="auto">
          <a:xfrm>
            <a:off x="7158038" y="1506538"/>
            <a:ext cx="282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cs typeface="Arial" panose="020B0604020202020204" pitchFamily="34" charset="0"/>
              </a:rPr>
              <a:t>r</a:t>
            </a:r>
          </a:p>
        </p:txBody>
      </p:sp>
      <p:sp>
        <p:nvSpPr>
          <p:cNvPr id="17447" name="Text Box 51"/>
          <p:cNvSpPr txBox="1">
            <a:spLocks noChangeArrowheads="1"/>
          </p:cNvSpPr>
          <p:nvPr/>
        </p:nvSpPr>
        <p:spPr bwMode="auto">
          <a:xfrm>
            <a:off x="7299325" y="1679575"/>
            <a:ext cx="388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000" b="1">
                <a:cs typeface="Arial" panose="020B0604020202020204" pitchFamily="34" charset="0"/>
              </a:rPr>
              <a:t>θ</a:t>
            </a:r>
          </a:p>
        </p:txBody>
      </p:sp>
      <p:sp>
        <p:nvSpPr>
          <p:cNvPr id="17448" name="Freeform 52"/>
          <p:cNvSpPr>
            <a:spLocks/>
          </p:cNvSpPr>
          <p:nvPr/>
        </p:nvSpPr>
        <p:spPr bwMode="auto">
          <a:xfrm>
            <a:off x="7332663" y="1798638"/>
            <a:ext cx="41275" cy="69850"/>
          </a:xfrm>
          <a:custGeom>
            <a:avLst/>
            <a:gdLst>
              <a:gd name="T0" fmla="*/ 0 w 26"/>
              <a:gd name="T1" fmla="*/ 0 h 44"/>
              <a:gd name="T2" fmla="*/ 2147483646 w 26"/>
              <a:gd name="T3" fmla="*/ 2147483646 h 44"/>
              <a:gd name="T4" fmla="*/ 2147483646 w 26"/>
              <a:gd name="T5" fmla="*/ 2147483646 h 44"/>
              <a:gd name="T6" fmla="*/ 0 60000 65536"/>
              <a:gd name="T7" fmla="*/ 0 60000 65536"/>
              <a:gd name="T8" fmla="*/ 0 60000 65536"/>
              <a:gd name="T9" fmla="*/ 0 w 26"/>
              <a:gd name="T10" fmla="*/ 0 h 44"/>
              <a:gd name="T11" fmla="*/ 26 w 26"/>
              <a:gd name="T12" fmla="*/ 44 h 44"/>
            </a:gdLst>
            <a:ahLst/>
            <a:cxnLst>
              <a:cxn ang="T6">
                <a:pos x="T0" y="T1"/>
              </a:cxn>
              <a:cxn ang="T7">
                <a:pos x="T2" y="T3"/>
              </a:cxn>
              <a:cxn ang="T8">
                <a:pos x="T4" y="T5"/>
              </a:cxn>
            </a:cxnLst>
            <a:rect l="T9" t="T10" r="T11" b="T12"/>
            <a:pathLst>
              <a:path w="26" h="44">
                <a:moveTo>
                  <a:pt x="0" y="0"/>
                </a:moveTo>
                <a:cubicBezTo>
                  <a:pt x="9" y="5"/>
                  <a:pt x="18" y="11"/>
                  <a:pt x="22" y="18"/>
                </a:cubicBezTo>
                <a:cubicBezTo>
                  <a:pt x="26" y="25"/>
                  <a:pt x="26" y="40"/>
                  <a:pt x="26" y="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17449" name="Group 59"/>
          <p:cNvGrpSpPr>
            <a:grpSpLocks/>
          </p:cNvGrpSpPr>
          <p:nvPr/>
        </p:nvGrpSpPr>
        <p:grpSpPr bwMode="auto">
          <a:xfrm rot="-10497453">
            <a:off x="4184650" y="1454150"/>
            <a:ext cx="647700" cy="433388"/>
            <a:chOff x="1903" y="1382"/>
            <a:chExt cx="408" cy="273"/>
          </a:xfrm>
        </p:grpSpPr>
        <p:sp>
          <p:nvSpPr>
            <p:cNvPr id="17451" name="Line 60"/>
            <p:cNvSpPr>
              <a:spLocks noChangeShapeType="1"/>
            </p:cNvSpPr>
            <p:nvPr/>
          </p:nvSpPr>
          <p:spPr bwMode="auto">
            <a:xfrm flipV="1">
              <a:off x="1976" y="1389"/>
              <a:ext cx="178" cy="17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52" name="Oval 61"/>
            <p:cNvSpPr>
              <a:spLocks noChangeArrowheads="1"/>
            </p:cNvSpPr>
            <p:nvPr/>
          </p:nvSpPr>
          <p:spPr bwMode="auto">
            <a:xfrm>
              <a:off x="2095" y="1382"/>
              <a:ext cx="76" cy="6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7453" name="Line 62"/>
            <p:cNvSpPr>
              <a:spLocks noChangeShapeType="1"/>
            </p:cNvSpPr>
            <p:nvPr/>
          </p:nvSpPr>
          <p:spPr bwMode="auto">
            <a:xfrm flipV="1">
              <a:off x="1975" y="1443"/>
              <a:ext cx="142" cy="1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54" name="Line 63"/>
            <p:cNvSpPr>
              <a:spLocks noChangeShapeType="1"/>
            </p:cNvSpPr>
            <p:nvPr/>
          </p:nvSpPr>
          <p:spPr bwMode="auto">
            <a:xfrm flipV="1">
              <a:off x="2137" y="1447"/>
              <a:ext cx="0" cy="2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55" name="Line 64"/>
            <p:cNvSpPr>
              <a:spLocks noChangeShapeType="1"/>
            </p:cNvSpPr>
            <p:nvPr/>
          </p:nvSpPr>
          <p:spPr bwMode="auto">
            <a:xfrm>
              <a:off x="1903" y="1423"/>
              <a:ext cx="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56" name="Line 65"/>
            <p:cNvSpPr>
              <a:spLocks noChangeShapeType="1"/>
            </p:cNvSpPr>
            <p:nvPr/>
          </p:nvSpPr>
          <p:spPr bwMode="auto">
            <a:xfrm flipH="1" flipV="1">
              <a:off x="2157" y="1437"/>
              <a:ext cx="154" cy="1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16428" name="Text Box 66"/>
          <p:cNvSpPr txBox="1">
            <a:spLocks noRot="1" noChangeAspect="1" noMove="1" noResize="1" noEditPoints="1" noAdjustHandles="1" noChangeArrowheads="1" noChangeShapeType="1" noTextEdit="1"/>
          </p:cNvSpPr>
          <p:nvPr/>
        </p:nvSpPr>
        <p:spPr bwMode="auto">
          <a:xfrm>
            <a:off x="152698" y="3819525"/>
            <a:ext cx="8991302" cy="2723823"/>
          </a:xfrm>
          <a:prstGeom prst="rect">
            <a:avLst/>
          </a:prstGeom>
          <a:blipFill>
            <a:blip r:embed="rId3"/>
            <a:stretch>
              <a:fillRect l="-542" t="-1345" r="-68" b="-291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noFill/>
              </a:rPr>
              <a:t> </a:t>
            </a:r>
          </a:p>
        </p:txBody>
      </p:sp>
      <p:sp>
        <p:nvSpPr>
          <p:cNvPr id="2" name="TextBox 1"/>
          <p:cNvSpPr txBox="1"/>
          <p:nvPr/>
        </p:nvSpPr>
        <p:spPr>
          <a:xfrm>
            <a:off x="2623283" y="5509317"/>
            <a:ext cx="346224" cy="276999"/>
          </a:xfrm>
          <a:prstGeom prst="rect">
            <a:avLst/>
          </a:prstGeom>
          <a:solidFill>
            <a:schemeClr val="bg1"/>
          </a:solidFill>
        </p:spPr>
        <p:txBody>
          <a:bodyPr wrap="square" lIns="0" tIns="0" rIns="0" bIns="0" rtlCol="0">
            <a:spAutoFit/>
          </a:bodyPr>
          <a:lstStyle/>
          <a:p>
            <a:r>
              <a:rPr lang="en-US" dirty="0" smtClean="0"/>
              <a:t>TM</a:t>
            </a:r>
            <a:endParaRPr lang="en-GB" dirty="0"/>
          </a:p>
        </p:txBody>
      </p:sp>
      <p:sp>
        <p:nvSpPr>
          <p:cNvPr id="50" name="TextBox 49"/>
          <p:cNvSpPr txBox="1"/>
          <p:nvPr/>
        </p:nvSpPr>
        <p:spPr>
          <a:xfrm>
            <a:off x="6649768" y="5508440"/>
            <a:ext cx="346224" cy="276999"/>
          </a:xfrm>
          <a:prstGeom prst="rect">
            <a:avLst/>
          </a:prstGeom>
          <a:solidFill>
            <a:schemeClr val="bg1"/>
          </a:solidFill>
        </p:spPr>
        <p:txBody>
          <a:bodyPr wrap="square" lIns="0" tIns="0" rIns="0" bIns="0" rtlCol="0">
            <a:spAutoFit/>
          </a:bodyPr>
          <a:lstStyle/>
          <a:p>
            <a:r>
              <a:rPr lang="en-US" dirty="0" smtClean="0"/>
              <a:t>TE</a:t>
            </a:r>
            <a:endParaRPr lang="en-GB"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35013" y="44450"/>
            <a:ext cx="8229600" cy="1143000"/>
          </a:xfrm>
        </p:spPr>
        <p:txBody>
          <a:bodyPr/>
          <a:lstStyle/>
          <a:p>
            <a:pPr eaLnBrk="1" hangingPunct="1"/>
            <a:r>
              <a:rPr lang="en-GB" altLang="en-US" smtClean="0"/>
              <a:t>TM</a:t>
            </a:r>
            <a:r>
              <a:rPr lang="en-GB" altLang="en-US" baseline="-25000" smtClean="0"/>
              <a:t>010</a:t>
            </a:r>
            <a:r>
              <a:rPr lang="en-GB" altLang="en-US" smtClean="0"/>
              <a:t> Accelerating mode</a:t>
            </a:r>
          </a:p>
        </p:txBody>
      </p:sp>
      <p:pic>
        <p:nvPicPr>
          <p:cNvPr id="52227" name="Picture 6"/>
          <p:cNvPicPr>
            <a:picLocks noChangeAspect="1" noChangeArrowheads="1"/>
          </p:cNvPicPr>
          <p:nvPr/>
        </p:nvPicPr>
        <p:blipFill>
          <a:blip r:embed="rId3">
            <a:extLst>
              <a:ext uri="{28A0092B-C50C-407E-A947-70E740481C1C}">
                <a14:useLocalDpi xmlns:a14="http://schemas.microsoft.com/office/drawing/2010/main" val="0"/>
              </a:ext>
            </a:extLst>
          </a:blip>
          <a:srcRect r="26935"/>
          <a:stretch>
            <a:fillRect/>
          </a:stretch>
        </p:blipFill>
        <p:spPr bwMode="auto">
          <a:xfrm>
            <a:off x="4572000" y="4029003"/>
            <a:ext cx="4392613"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277312" y="4143328"/>
            <a:ext cx="4279900" cy="2700337"/>
            <a:chOff x="5003800" y="929085"/>
            <a:chExt cx="4279900" cy="2700337"/>
          </a:xfrm>
        </p:grpSpPr>
        <p:pic>
          <p:nvPicPr>
            <p:cNvPr id="52228" name="Picture 7"/>
            <p:cNvPicPr>
              <a:picLocks noChangeAspect="1" noChangeArrowheads="1"/>
            </p:cNvPicPr>
            <p:nvPr/>
          </p:nvPicPr>
          <p:blipFill>
            <a:blip r:embed="rId4">
              <a:extLst>
                <a:ext uri="{28A0092B-C50C-407E-A947-70E740481C1C}">
                  <a14:useLocalDpi xmlns:a14="http://schemas.microsoft.com/office/drawing/2010/main" val="0"/>
                </a:ext>
              </a:extLst>
            </a:blip>
            <a:srcRect r="28488"/>
            <a:stretch>
              <a:fillRect/>
            </a:stretch>
          </p:blipFill>
          <p:spPr bwMode="auto">
            <a:xfrm>
              <a:off x="5035550" y="929085"/>
              <a:ext cx="4248150"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 Box 8"/>
            <p:cNvSpPr txBox="1">
              <a:spLocks noChangeArrowheads="1"/>
            </p:cNvSpPr>
            <p:nvPr/>
          </p:nvSpPr>
          <p:spPr bwMode="auto">
            <a:xfrm>
              <a:off x="5003800" y="1506538"/>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Electric Fields</a:t>
              </a:r>
            </a:p>
          </p:txBody>
        </p:sp>
      </p:grpSp>
      <p:sp>
        <p:nvSpPr>
          <p:cNvPr id="52230" name="Text Box 9"/>
          <p:cNvSpPr txBox="1">
            <a:spLocks noChangeArrowheads="1"/>
          </p:cNvSpPr>
          <p:nvPr/>
        </p:nvSpPr>
        <p:spPr bwMode="auto">
          <a:xfrm>
            <a:off x="4663592" y="4399160"/>
            <a:ext cx="18716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dirty="0"/>
              <a:t>Magnetic Fields</a:t>
            </a:r>
          </a:p>
        </p:txBody>
      </p:sp>
      <mc:AlternateContent xmlns:mc="http://schemas.openxmlformats.org/markup-compatibility/2006">
        <mc:Choice xmlns:a14="http://schemas.microsoft.com/office/drawing/2010/main" Requires="a14">
          <p:sp>
            <p:nvSpPr>
              <p:cNvPr id="52231" name="Text Box 10"/>
              <p:cNvSpPr txBox="1">
                <a:spLocks noChangeArrowheads="1"/>
              </p:cNvSpPr>
              <p:nvPr/>
            </p:nvSpPr>
            <p:spPr bwMode="auto">
              <a:xfrm>
                <a:off x="160134" y="1138238"/>
                <a:ext cx="4123834" cy="2901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dirty="0"/>
                  <a:t>Almost every RF cavity operates using the TM</a:t>
                </a:r>
                <a:r>
                  <a:rPr lang="en-GB" altLang="en-US" sz="1800" baseline="-25000" dirty="0"/>
                  <a:t>010</a:t>
                </a:r>
                <a:r>
                  <a:rPr lang="en-GB" altLang="en-US" sz="1800" dirty="0"/>
                  <a:t> accelerating mode</a:t>
                </a:r>
                <a:r>
                  <a:rPr lang="en-GB" altLang="en-US" sz="1800" dirty="0" smtClean="0"/>
                  <a:t>.</a:t>
                </a:r>
                <a:endParaRPr lang="en-US" altLang="en-US" sz="700" i="1" dirty="0" smtClean="0">
                  <a:latin typeface="Cambria Math" panose="02040503050406030204" pitchFamily="18" charset="0"/>
                </a:endParaRPr>
              </a:p>
              <a:p>
                <a:pPr eaLnBrk="1" hangingPunct="1">
                  <a:spcBef>
                    <a:spcPct val="50000"/>
                  </a:spcBef>
                  <a:buFontTx/>
                  <a:buNone/>
                </a:pPr>
                <a14:m>
                  <m:oMath xmlns:m="http://schemas.openxmlformats.org/officeDocument/2006/math">
                    <m:r>
                      <a:rPr lang="en-US" altLang="en-US" sz="1800" i="1" dirty="0">
                        <a:latin typeface="Cambria Math" panose="02040503050406030204" pitchFamily="18" charset="0"/>
                      </a:rPr>
                      <m:t>𝜔</m:t>
                    </m:r>
                    <m:r>
                      <a:rPr lang="en-GB" altLang="en-US" sz="1800" i="1" baseline="-25000" dirty="0">
                        <a:latin typeface="Cambria Math" panose="02040503050406030204" pitchFamily="18" charset="0"/>
                      </a:rPr>
                      <m:t>0</m:t>
                    </m:r>
                    <m:r>
                      <a:rPr lang="en-GB" altLang="en-US" sz="1800" i="1" dirty="0">
                        <a:latin typeface="Cambria Math" panose="02040503050406030204" pitchFamily="18" charset="0"/>
                      </a:rPr>
                      <m:t>=</m:t>
                    </m:r>
                    <m:f>
                      <m:fPr>
                        <m:ctrlPr>
                          <a:rPr lang="en-US" altLang="en-US" sz="1800" i="1" dirty="0">
                            <a:latin typeface="Cambria Math" panose="02040503050406030204" pitchFamily="18" charset="0"/>
                          </a:rPr>
                        </m:ctrlPr>
                      </m:fPr>
                      <m:num>
                        <m:r>
                          <a:rPr lang="en-GB" altLang="en-US" sz="1800" i="1" dirty="0">
                            <a:latin typeface="Cambria Math" panose="02040503050406030204" pitchFamily="18" charset="0"/>
                          </a:rPr>
                          <m:t>2.405</m:t>
                        </m:r>
                        <m:r>
                          <a:rPr lang="en-GB" altLang="en-US" sz="1800" i="1" dirty="0">
                            <a:latin typeface="Cambria Math" panose="02040503050406030204" pitchFamily="18" charset="0"/>
                          </a:rPr>
                          <m:t>𝑐</m:t>
                        </m:r>
                      </m:num>
                      <m:den>
                        <m:r>
                          <a:rPr lang="en-US" altLang="en-US" sz="1800" i="1" dirty="0">
                            <a:latin typeface="Cambria Math" panose="02040503050406030204" pitchFamily="18" charset="0"/>
                          </a:rPr>
                          <m:t>𝑅</m:t>
                        </m:r>
                      </m:den>
                    </m:f>
                  </m:oMath>
                </a14:m>
                <a:r>
                  <a:rPr lang="en-GB" altLang="en-US" sz="1800" dirty="0" smtClean="0"/>
                  <a:t> for radius </a:t>
                </a:r>
                <a14:m>
                  <m:oMath xmlns:m="http://schemas.openxmlformats.org/officeDocument/2006/math">
                    <m:r>
                      <a:rPr lang="en-GB" altLang="en-US" sz="1800" i="1" dirty="0" smtClean="0">
                        <a:latin typeface="Cambria Math" panose="02040503050406030204" pitchFamily="18" charset="0"/>
                      </a:rPr>
                      <m:t>𝑅</m:t>
                    </m:r>
                  </m:oMath>
                </a14:m>
                <a:r>
                  <a:rPr lang="en-GB" altLang="en-US" sz="1800" dirty="0" smtClean="0"/>
                  <a:t>.</a:t>
                </a:r>
                <a:endParaRPr lang="en-GB" altLang="en-US" sz="1800" dirty="0"/>
              </a:p>
              <a:p>
                <a:pPr eaLnBrk="1" hangingPunct="1">
                  <a:spcBef>
                    <a:spcPct val="50000"/>
                  </a:spcBef>
                  <a:buFontTx/>
                  <a:buNone/>
                </a:pPr>
                <a:r>
                  <a:rPr lang="en-GB" altLang="en-US" sz="1800" dirty="0"/>
                  <a:t>This mode has a longitudinal electric field in the centre of the cavity which accelerates the electrons.</a:t>
                </a:r>
              </a:p>
              <a:p>
                <a:pPr eaLnBrk="1" hangingPunct="1">
                  <a:spcBef>
                    <a:spcPct val="50000"/>
                  </a:spcBef>
                  <a:buFontTx/>
                  <a:buNone/>
                </a:pPr>
                <a:r>
                  <a:rPr lang="en-GB" altLang="en-US" sz="1800" dirty="0"/>
                  <a:t>The magnetic field loops around this and </a:t>
                </a:r>
                <a:r>
                  <a:rPr lang="en-GB" altLang="en-US" sz="1800" dirty="0" smtClean="0"/>
                  <a:t>causes </a:t>
                </a:r>
                <a:r>
                  <a:rPr lang="en-GB" altLang="en-US" sz="1800" dirty="0" err="1"/>
                  <a:t>ohmic</a:t>
                </a:r>
                <a:r>
                  <a:rPr lang="en-GB" altLang="en-US" sz="1800" dirty="0"/>
                  <a:t> heating.</a:t>
                </a:r>
              </a:p>
            </p:txBody>
          </p:sp>
        </mc:Choice>
        <mc:Fallback>
          <p:sp>
            <p:nvSpPr>
              <p:cNvPr id="52231" name="Text Box 10"/>
              <p:cNvSpPr txBox="1">
                <a:spLocks noRot="1" noChangeAspect="1" noMove="1" noResize="1" noEditPoints="1" noAdjustHandles="1" noChangeArrowheads="1" noChangeShapeType="1" noTextEdit="1"/>
              </p:cNvSpPr>
              <p:nvPr/>
            </p:nvSpPr>
            <p:spPr bwMode="auto">
              <a:xfrm>
                <a:off x="160134" y="1138238"/>
                <a:ext cx="4123834" cy="2901756"/>
              </a:xfrm>
              <a:prstGeom prst="rect">
                <a:avLst/>
              </a:prstGeom>
              <a:blipFill>
                <a:blip r:embed="rId5"/>
                <a:stretch>
                  <a:fillRect l="-1182" t="-1261" r="-1773" b="-25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graphicFrame>
        <p:nvGraphicFramePr>
          <p:cNvPr id="52232" name="Object 2"/>
          <p:cNvGraphicFramePr>
            <a:graphicFrameLocks noGrp="1" noChangeAspect="1"/>
          </p:cNvGraphicFramePr>
          <p:nvPr>
            <p:ph idx="1"/>
            <p:extLst>
              <p:ext uri="{D42A27DB-BD31-4B8C-83A1-F6EECF244321}">
                <p14:modId xmlns:p14="http://schemas.microsoft.com/office/powerpoint/2010/main" val="226055366"/>
              </p:ext>
            </p:extLst>
          </p:nvPr>
        </p:nvGraphicFramePr>
        <p:xfrm>
          <a:off x="4838234" y="1058994"/>
          <a:ext cx="3274290" cy="2990994"/>
        </p:xfrm>
        <a:graphic>
          <a:graphicData uri="http://schemas.openxmlformats.org/presentationml/2006/ole">
            <mc:AlternateContent xmlns:mc="http://schemas.openxmlformats.org/markup-compatibility/2006">
              <mc:Choice xmlns:v="urn:schemas-microsoft-com:vml" Requires="v">
                <p:oleObj spid="_x0000_s56326" name="Equation" r:id="rId6" imgW="1752600" imgH="1854200" progId="Equation.DSMT4">
                  <p:embed/>
                </p:oleObj>
              </mc:Choice>
              <mc:Fallback>
                <p:oleObj name="Equation" r:id="rId6" imgW="1752600" imgH="1854200" progId="Equation.DSMT4">
                  <p:embed/>
                  <p:pic>
                    <p:nvPicPr>
                      <p:cNvPr id="52232"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8234" y="1058994"/>
                        <a:ext cx="3274290" cy="2990994"/>
                      </a:xfrm>
                      <a:prstGeom prst="rect">
                        <a:avLst/>
                      </a:prstGeom>
                      <a:solidFill>
                        <a:schemeClr val="bg1"/>
                      </a:solidFill>
                      <a:ln w="19050">
                        <a:solidFill>
                          <a:schemeClr val="accent1"/>
                        </a:solidFill>
                      </a:ln>
                      <a:extLst/>
                    </p:spPr>
                  </p:pic>
                </p:oleObj>
              </mc:Fallback>
            </mc:AlternateContent>
          </a:graphicData>
        </a:graphic>
      </p:graphicFrame>
      <mc:AlternateContent xmlns:mc="http://schemas.openxmlformats.org/markup-compatibility/2006">
        <mc:Choice xmlns:a14="http://schemas.microsoft.com/office/drawing/2010/main" Requires="a14">
          <p:sp>
            <p:nvSpPr>
              <p:cNvPr id="52234" name="TextBox 11"/>
              <p:cNvSpPr txBox="1">
                <a:spLocks noChangeArrowheads="1"/>
              </p:cNvSpPr>
              <p:nvPr/>
            </p:nvSpPr>
            <p:spPr bwMode="auto">
              <a:xfrm>
                <a:off x="6564574" y="3670576"/>
                <a:ext cx="1814184" cy="553998"/>
              </a:xfrm>
              <a:prstGeom prst="rect">
                <a:avLst/>
              </a:prstGeom>
              <a:noFill/>
              <a:ln w="9525">
                <a:noFill/>
                <a:miter lim="800000"/>
                <a:headEnd/>
                <a:tailEnd/>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GB" altLang="en-US" sz="1800" i="1" dirty="0" smtClean="0">
                          <a:latin typeface="Cambria Math" panose="02040503050406030204" pitchFamily="18" charset="0"/>
                        </a:rPr>
                        <m:t>𝑍</m:t>
                      </m:r>
                      <m:r>
                        <a:rPr lang="en-GB" altLang="en-US" sz="1800" i="1" baseline="-25000" dirty="0" smtClean="0">
                          <a:latin typeface="Cambria Math" panose="02040503050406030204" pitchFamily="18" charset="0"/>
                        </a:rPr>
                        <m:t>0</m:t>
                      </m:r>
                      <m:r>
                        <a:rPr lang="en-GB" altLang="en-US" sz="1800" i="1" dirty="0" smtClean="0">
                          <a:latin typeface="Cambria Math" panose="02040503050406030204" pitchFamily="18" charset="0"/>
                        </a:rPr>
                        <m:t>=377 </m:t>
                      </m:r>
                      <m:r>
                        <m:rPr>
                          <m:sty m:val="p"/>
                        </m:rPr>
                        <a:rPr lang="en-US" altLang="en-US" sz="1800" b="0" i="0" dirty="0" smtClean="0">
                          <a:latin typeface="Cambria Math" panose="02040503050406030204" pitchFamily="18" charset="0"/>
                        </a:rPr>
                        <m:t>Ω</m:t>
                      </m:r>
                    </m:oMath>
                  </m:oMathPara>
                </a14:m>
                <a:endParaRPr lang="en-US" altLang="en-US" sz="1600" dirty="0" smtClean="0"/>
              </a:p>
              <a:p>
                <a:pPr eaLnBrk="1" hangingPunct="1">
                  <a:spcBef>
                    <a:spcPct val="0"/>
                  </a:spcBef>
                  <a:buFontTx/>
                  <a:buNone/>
                </a:pPr>
                <a:endParaRPr lang="en-GB" altLang="en-US" sz="1600" baseline="-25000" dirty="0"/>
              </a:p>
            </p:txBody>
          </p:sp>
        </mc:Choice>
        <mc:Fallback>
          <p:sp>
            <p:nvSpPr>
              <p:cNvPr id="52234" name="TextBox 11"/>
              <p:cNvSpPr txBox="1">
                <a:spLocks noRot="1" noChangeAspect="1" noMove="1" noResize="1" noEditPoints="1" noAdjustHandles="1" noChangeArrowheads="1" noChangeShapeType="1" noTextEdit="1"/>
              </p:cNvSpPr>
              <p:nvPr/>
            </p:nvSpPr>
            <p:spPr bwMode="auto">
              <a:xfrm>
                <a:off x="6564574" y="3670576"/>
                <a:ext cx="1814184" cy="553998"/>
              </a:xfrm>
              <a:prstGeom prst="rect">
                <a:avLst/>
              </a:prstGeom>
              <a:blipFill>
                <a:blip r:embed="rId8"/>
                <a:stretch>
                  <a:fillRect/>
                </a:stretch>
              </a:blipFill>
              <a:ln w="9525">
                <a:noFill/>
                <a:miter lim="800000"/>
                <a:headEnd/>
                <a:tailEnd/>
              </a:ln>
              <a:extLst/>
            </p:spPr>
            <p:txBody>
              <a:bodyPr/>
              <a:lstStyle/>
              <a:p>
                <a:r>
                  <a:rPr lang="en-GB">
                    <a:noFill/>
                  </a:rPr>
                  <a:t> </a:t>
                </a:r>
              </a:p>
            </p:txBody>
          </p:sp>
        </mc:Fallback>
      </mc:AlternateContent>
    </p:spTree>
    <p:extLst>
      <p:ext uri="{BB962C8B-B14F-4D97-AF65-F5344CB8AC3E}">
        <p14:creationId xmlns:p14="http://schemas.microsoft.com/office/powerpoint/2010/main" val="1782208793"/>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altLang="en-US" smtClean="0"/>
              <a:t>Accelerating Voltage</a:t>
            </a:r>
          </a:p>
        </p:txBody>
      </p:sp>
      <p:sp>
        <p:nvSpPr>
          <p:cNvPr id="19459" name="Text Box 8"/>
          <p:cNvSpPr txBox="1">
            <a:spLocks noChangeArrowheads="1"/>
          </p:cNvSpPr>
          <p:nvPr/>
        </p:nvSpPr>
        <p:spPr bwMode="auto">
          <a:xfrm>
            <a:off x="5508625" y="1341438"/>
            <a:ext cx="338455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1800" dirty="0"/>
              <a:t>Normally voltage is the potential difference between two points but an electron can never “see” this voltage as it has a finite velocity (</a:t>
            </a:r>
            <a:r>
              <a:rPr lang="en-GB" altLang="en-US" sz="1800" dirty="0" err="1"/>
              <a:t>ie</a:t>
            </a:r>
            <a:r>
              <a:rPr lang="en-GB" altLang="en-US" sz="1800" dirty="0"/>
              <a:t> </a:t>
            </a:r>
            <a:r>
              <a:rPr lang="en-GB" altLang="en-US" sz="1800" b="1" u="sng" dirty="0"/>
              <a:t>the field varies in the time it takes the electron to cross the cavity)</a:t>
            </a:r>
          </a:p>
        </p:txBody>
      </p:sp>
      <p:sp>
        <p:nvSpPr>
          <p:cNvPr id="19460" name="Text Box 16"/>
          <p:cNvSpPr txBox="1">
            <a:spLocks noChangeArrowheads="1"/>
          </p:cNvSpPr>
          <p:nvPr/>
        </p:nvSpPr>
        <p:spPr bwMode="auto">
          <a:xfrm>
            <a:off x="5651500" y="3860800"/>
            <a:ext cx="3097213"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1800"/>
              <a:t>The voltage now depends on what phase the electron enters the cavity at.</a:t>
            </a:r>
          </a:p>
          <a:p>
            <a:pPr algn="ctr" eaLnBrk="1" hangingPunct="1">
              <a:spcBef>
                <a:spcPct val="50000"/>
              </a:spcBef>
              <a:buFontTx/>
              <a:buNone/>
            </a:pPr>
            <a:r>
              <a:rPr lang="en-GB" altLang="en-US" sz="1800"/>
              <a:t>If we calculate the voltage at two phases 90 degrees apart we get </a:t>
            </a:r>
            <a:r>
              <a:rPr lang="en-GB" altLang="en-US" sz="1800">
                <a:solidFill>
                  <a:srgbClr val="FF0000"/>
                </a:solidFill>
              </a:rPr>
              <a:t>real</a:t>
            </a:r>
            <a:r>
              <a:rPr lang="en-GB" altLang="en-US" sz="1800"/>
              <a:t> and </a:t>
            </a:r>
            <a:r>
              <a:rPr lang="en-GB" altLang="en-US" sz="1800">
                <a:solidFill>
                  <a:srgbClr val="0070C0"/>
                </a:solidFill>
              </a:rPr>
              <a:t>imaginary</a:t>
            </a:r>
            <a:r>
              <a:rPr lang="en-GB" altLang="en-US" sz="1800"/>
              <a:t> components</a:t>
            </a:r>
          </a:p>
        </p:txBody>
      </p:sp>
      <p:grpSp>
        <p:nvGrpSpPr>
          <p:cNvPr id="19461" name="Group 2"/>
          <p:cNvGrpSpPr>
            <a:grpSpLocks/>
          </p:cNvGrpSpPr>
          <p:nvPr/>
        </p:nvGrpSpPr>
        <p:grpSpPr bwMode="auto">
          <a:xfrm>
            <a:off x="323850" y="1268413"/>
            <a:ext cx="5327650" cy="5480050"/>
            <a:chOff x="323850" y="1268413"/>
            <a:chExt cx="5327650" cy="5480050"/>
          </a:xfrm>
        </p:grpSpPr>
        <p:sp>
          <p:nvSpPr>
            <p:cNvPr id="19462" name="Text Box 7"/>
            <p:cNvSpPr txBox="1">
              <a:spLocks noChangeArrowheads="1"/>
            </p:cNvSpPr>
            <p:nvPr/>
          </p:nvSpPr>
          <p:spPr bwMode="auto">
            <a:xfrm>
              <a:off x="323850" y="12684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Ez, at t=0</a:t>
              </a:r>
            </a:p>
          </p:txBody>
        </p:sp>
        <p:grpSp>
          <p:nvGrpSpPr>
            <p:cNvPr id="19463" name="Group 1"/>
            <p:cNvGrpSpPr>
              <a:grpSpLocks/>
            </p:cNvGrpSpPr>
            <p:nvPr/>
          </p:nvGrpSpPr>
          <p:grpSpPr bwMode="auto">
            <a:xfrm>
              <a:off x="323850" y="1628775"/>
              <a:ext cx="5327650" cy="5119688"/>
              <a:chOff x="323850" y="1628775"/>
              <a:chExt cx="5327650" cy="5119688"/>
            </a:xfrm>
          </p:grpSpPr>
          <p:sp>
            <p:nvSpPr>
              <p:cNvPr id="19464" name="Line 3"/>
              <p:cNvSpPr>
                <a:spLocks noChangeShapeType="1"/>
              </p:cNvSpPr>
              <p:nvPr/>
            </p:nvSpPr>
            <p:spPr bwMode="auto">
              <a:xfrm flipV="1">
                <a:off x="1403350" y="1628775"/>
                <a:ext cx="0" cy="16557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9465" name="Rectangle 4"/>
              <p:cNvSpPr>
                <a:spLocks noChangeArrowheads="1"/>
              </p:cNvSpPr>
              <p:nvPr/>
            </p:nvSpPr>
            <p:spPr bwMode="auto">
              <a:xfrm>
                <a:off x="1908175" y="1989138"/>
                <a:ext cx="2087563" cy="1295400"/>
              </a:xfrm>
              <a:prstGeom prst="rect">
                <a:avLst/>
              </a:prstGeom>
              <a:solidFill>
                <a:schemeClr val="bg1"/>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9466" name="Line 5"/>
              <p:cNvSpPr>
                <a:spLocks noChangeShapeType="1"/>
              </p:cNvSpPr>
              <p:nvPr/>
            </p:nvSpPr>
            <p:spPr bwMode="auto">
              <a:xfrm>
                <a:off x="1403350" y="3284538"/>
                <a:ext cx="30972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9467" name="Text Box 6"/>
              <p:cNvSpPr txBox="1">
                <a:spLocks noChangeArrowheads="1"/>
              </p:cNvSpPr>
              <p:nvPr/>
            </p:nvSpPr>
            <p:spPr bwMode="auto">
              <a:xfrm>
                <a:off x="4284663" y="3357563"/>
                <a:ext cx="1366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Position, z</a:t>
                </a:r>
              </a:p>
            </p:txBody>
          </p:sp>
          <p:sp>
            <p:nvSpPr>
              <p:cNvPr id="19468" name="Line 9"/>
              <p:cNvSpPr>
                <a:spLocks noChangeShapeType="1"/>
              </p:cNvSpPr>
              <p:nvPr/>
            </p:nvSpPr>
            <p:spPr bwMode="auto">
              <a:xfrm flipV="1">
                <a:off x="1403350" y="3644900"/>
                <a:ext cx="0" cy="16557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9469" name="Line 10"/>
              <p:cNvSpPr>
                <a:spLocks noChangeShapeType="1"/>
              </p:cNvSpPr>
              <p:nvPr/>
            </p:nvSpPr>
            <p:spPr bwMode="auto">
              <a:xfrm>
                <a:off x="1403350" y="5300663"/>
                <a:ext cx="30972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9470" name="Text Box 11"/>
              <p:cNvSpPr txBox="1">
                <a:spLocks noChangeArrowheads="1"/>
              </p:cNvSpPr>
              <p:nvPr/>
            </p:nvSpPr>
            <p:spPr bwMode="auto">
              <a:xfrm>
                <a:off x="4284663" y="5373688"/>
                <a:ext cx="1366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Position, z</a:t>
                </a:r>
              </a:p>
            </p:txBody>
          </p:sp>
          <p:sp>
            <p:nvSpPr>
              <p:cNvPr id="19471" name="Text Box 12"/>
              <p:cNvSpPr txBox="1">
                <a:spLocks noChangeArrowheads="1"/>
              </p:cNvSpPr>
              <p:nvPr/>
            </p:nvSpPr>
            <p:spPr bwMode="auto">
              <a:xfrm>
                <a:off x="323850" y="3284538"/>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Ez, at t=z/v</a:t>
                </a:r>
              </a:p>
            </p:txBody>
          </p:sp>
          <p:sp>
            <p:nvSpPr>
              <p:cNvPr id="19472" name="Freeform 13"/>
              <p:cNvSpPr>
                <a:spLocks/>
              </p:cNvSpPr>
              <p:nvPr/>
            </p:nvSpPr>
            <p:spPr bwMode="auto">
              <a:xfrm>
                <a:off x="1908175" y="3987526"/>
                <a:ext cx="2003423" cy="1321074"/>
              </a:xfrm>
              <a:custGeom>
                <a:avLst/>
                <a:gdLst>
                  <a:gd name="T0" fmla="*/ 0 w 10000"/>
                  <a:gd name="T1" fmla="*/ 171151958 h 10197"/>
                  <a:gd name="T2" fmla="*/ 55589779 w 10000"/>
                  <a:gd name="T3" fmla="*/ 50017880 h 10197"/>
                  <a:gd name="T4" fmla="*/ 206344555 w 10000"/>
                  <a:gd name="T5" fmla="*/ 33555 h 10197"/>
                  <a:gd name="T6" fmla="*/ 340683083 w 10000"/>
                  <a:gd name="T7" fmla="*/ 43858050 h 10197"/>
                  <a:gd name="T8" fmla="*/ 401370372 w 10000"/>
                  <a:gd name="T9" fmla="*/ 168483251 h 10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197">
                    <a:moveTo>
                      <a:pt x="0" y="10197"/>
                    </a:moveTo>
                    <a:cubicBezTo>
                      <a:pt x="314" y="7416"/>
                      <a:pt x="528" y="4679"/>
                      <a:pt x="1385" y="2980"/>
                    </a:cubicBezTo>
                    <a:cubicBezTo>
                      <a:pt x="2242" y="1281"/>
                      <a:pt x="3957" y="63"/>
                      <a:pt x="5141" y="2"/>
                    </a:cubicBezTo>
                    <a:cubicBezTo>
                      <a:pt x="6325" y="-59"/>
                      <a:pt x="7561" y="1032"/>
                      <a:pt x="8488" y="2613"/>
                    </a:cubicBezTo>
                    <a:cubicBezTo>
                      <a:pt x="9414" y="4193"/>
                      <a:pt x="9735" y="7207"/>
                      <a:pt x="10000" y="1003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473" name="Freeform 14"/>
              <p:cNvSpPr>
                <a:spLocks/>
              </p:cNvSpPr>
              <p:nvPr/>
            </p:nvSpPr>
            <p:spPr bwMode="auto">
              <a:xfrm>
                <a:off x="1908175" y="3844925"/>
                <a:ext cx="1008063" cy="1463675"/>
              </a:xfrm>
              <a:custGeom>
                <a:avLst/>
                <a:gdLst>
                  <a:gd name="T0" fmla="*/ 0 w 635"/>
                  <a:gd name="T1" fmla="*/ 2147483646 h 922"/>
                  <a:gd name="T2" fmla="*/ 2147483646 w 635"/>
                  <a:gd name="T3" fmla="*/ 2147483646 h 922"/>
                  <a:gd name="T4" fmla="*/ 2147483646 w 635"/>
                  <a:gd name="T5" fmla="*/ 2147483646 h 922"/>
                  <a:gd name="T6" fmla="*/ 0 60000 65536"/>
                  <a:gd name="T7" fmla="*/ 0 60000 65536"/>
                  <a:gd name="T8" fmla="*/ 0 60000 65536"/>
                  <a:gd name="T9" fmla="*/ 0 w 635"/>
                  <a:gd name="T10" fmla="*/ 0 h 922"/>
                  <a:gd name="T11" fmla="*/ 635 w 635"/>
                  <a:gd name="T12" fmla="*/ 922 h 922"/>
                </a:gdLst>
                <a:ahLst/>
                <a:cxnLst>
                  <a:cxn ang="T6">
                    <a:pos x="T0" y="T1"/>
                  </a:cxn>
                  <a:cxn ang="T7">
                    <a:pos x="T2" y="T3"/>
                  </a:cxn>
                  <a:cxn ang="T8">
                    <a:pos x="T4" y="T5"/>
                  </a:cxn>
                </a:cxnLst>
                <a:rect l="T9" t="T10" r="T11" b="T12"/>
                <a:pathLst>
                  <a:path w="635" h="922">
                    <a:moveTo>
                      <a:pt x="0" y="15"/>
                    </a:moveTo>
                    <a:cubicBezTo>
                      <a:pt x="106" y="7"/>
                      <a:pt x="212" y="0"/>
                      <a:pt x="318" y="151"/>
                    </a:cubicBezTo>
                    <a:cubicBezTo>
                      <a:pt x="424" y="302"/>
                      <a:pt x="529" y="612"/>
                      <a:pt x="635" y="922"/>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474" name="Freeform 15"/>
              <p:cNvSpPr>
                <a:spLocks/>
              </p:cNvSpPr>
              <p:nvPr/>
            </p:nvSpPr>
            <p:spPr bwMode="auto">
              <a:xfrm rot="10800000">
                <a:off x="2916238" y="5284788"/>
                <a:ext cx="1008062" cy="1463675"/>
              </a:xfrm>
              <a:custGeom>
                <a:avLst/>
                <a:gdLst>
                  <a:gd name="T0" fmla="*/ 0 w 635"/>
                  <a:gd name="T1" fmla="*/ 2147483646 h 922"/>
                  <a:gd name="T2" fmla="*/ 2147483646 w 635"/>
                  <a:gd name="T3" fmla="*/ 2147483646 h 922"/>
                  <a:gd name="T4" fmla="*/ 2147483646 w 635"/>
                  <a:gd name="T5" fmla="*/ 2147483646 h 922"/>
                  <a:gd name="T6" fmla="*/ 0 60000 65536"/>
                  <a:gd name="T7" fmla="*/ 0 60000 65536"/>
                  <a:gd name="T8" fmla="*/ 0 60000 65536"/>
                  <a:gd name="T9" fmla="*/ 0 w 635"/>
                  <a:gd name="T10" fmla="*/ 0 h 922"/>
                  <a:gd name="T11" fmla="*/ 635 w 635"/>
                  <a:gd name="T12" fmla="*/ 922 h 922"/>
                </a:gdLst>
                <a:ahLst/>
                <a:cxnLst>
                  <a:cxn ang="T6">
                    <a:pos x="T0" y="T1"/>
                  </a:cxn>
                  <a:cxn ang="T7">
                    <a:pos x="T2" y="T3"/>
                  </a:cxn>
                  <a:cxn ang="T8">
                    <a:pos x="T4" y="T5"/>
                  </a:cxn>
                </a:cxnLst>
                <a:rect l="T9" t="T10" r="T11" b="T12"/>
                <a:pathLst>
                  <a:path w="635" h="922">
                    <a:moveTo>
                      <a:pt x="0" y="15"/>
                    </a:moveTo>
                    <a:cubicBezTo>
                      <a:pt x="106" y="7"/>
                      <a:pt x="212" y="0"/>
                      <a:pt x="318" y="151"/>
                    </a:cubicBezTo>
                    <a:cubicBezTo>
                      <a:pt x="424" y="302"/>
                      <a:pt x="529" y="612"/>
                      <a:pt x="635" y="922"/>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475" name="Line 17"/>
              <p:cNvSpPr>
                <a:spLocks noChangeShapeType="1"/>
              </p:cNvSpPr>
              <p:nvPr/>
            </p:nvSpPr>
            <p:spPr bwMode="auto">
              <a:xfrm flipV="1">
                <a:off x="1908175" y="3860800"/>
                <a:ext cx="0" cy="143986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76" name="Line 18"/>
              <p:cNvSpPr>
                <a:spLocks noChangeShapeType="1"/>
              </p:cNvSpPr>
              <p:nvPr/>
            </p:nvSpPr>
            <p:spPr bwMode="auto">
              <a:xfrm flipV="1">
                <a:off x="3924300" y="5300663"/>
                <a:ext cx="0" cy="143986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77" name="TextBox 1"/>
              <p:cNvSpPr txBox="1">
                <a:spLocks noChangeArrowheads="1"/>
              </p:cNvSpPr>
              <p:nvPr/>
            </p:nvSpPr>
            <p:spPr bwMode="auto">
              <a:xfrm>
                <a:off x="3779838" y="4076700"/>
                <a:ext cx="1296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solidFill>
                      <a:srgbClr val="FF0000"/>
                    </a:solidFill>
                  </a:rPr>
                  <a:t>real</a:t>
                </a:r>
              </a:p>
            </p:txBody>
          </p:sp>
          <p:sp>
            <p:nvSpPr>
              <p:cNvPr id="19478" name="TextBox 2"/>
              <p:cNvSpPr txBox="1">
                <a:spLocks noChangeArrowheads="1"/>
              </p:cNvSpPr>
              <p:nvPr/>
            </p:nvSpPr>
            <p:spPr bwMode="auto">
              <a:xfrm>
                <a:off x="2108200" y="613886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solidFill>
                      <a:srgbClr val="0070C0"/>
                    </a:solidFill>
                  </a:rPr>
                  <a:t>imaginary</a:t>
                </a:r>
              </a:p>
            </p:txBody>
          </p:sp>
        </p:gr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altLang="en-US" smtClean="0"/>
              <a:t>Accelerating voltage</a:t>
            </a:r>
            <a:endParaRPr lang="en-US" altLang="en-US" smtClean="0"/>
          </a:p>
        </p:txBody>
      </p:sp>
      <p:sp>
        <p:nvSpPr>
          <p:cNvPr id="20483" name="Rectangle 3"/>
          <p:cNvSpPr>
            <a:spLocks noGrp="1" noChangeArrowheads="1"/>
          </p:cNvSpPr>
          <p:nvPr>
            <p:ph type="body" sz="half" idx="1"/>
          </p:nvPr>
        </p:nvSpPr>
        <p:spPr>
          <a:xfrm>
            <a:off x="457200" y="1600200"/>
            <a:ext cx="8362950" cy="4525963"/>
          </a:xfrm>
        </p:spPr>
        <p:txBody>
          <a:bodyPr/>
          <a:lstStyle/>
          <a:p>
            <a:pPr eaLnBrk="1" hangingPunct="1">
              <a:lnSpc>
                <a:spcPct val="80000"/>
              </a:lnSpc>
              <a:defRPr/>
            </a:pPr>
            <a:r>
              <a:rPr lang="en-GB" altLang="en-US" sz="2000" dirty="0" smtClean="0"/>
              <a:t>An electron travelling close to the speed of light traverses through a cavity. During its transit it sees a time varying electric field. If we use the voltage as complex, the maximum possible energy gain is given by the magnitude,</a:t>
            </a:r>
          </a:p>
          <a:p>
            <a:pPr eaLnBrk="1" hangingPunct="1">
              <a:lnSpc>
                <a:spcPct val="80000"/>
              </a:lnSpc>
              <a:defRPr/>
            </a:pPr>
            <a:endParaRPr lang="en-GB" altLang="en-US" sz="2000" dirty="0" smtClean="0"/>
          </a:p>
          <a:p>
            <a:pPr eaLnBrk="1" hangingPunct="1">
              <a:lnSpc>
                <a:spcPct val="80000"/>
              </a:lnSpc>
              <a:defRPr/>
            </a:pPr>
            <a:endParaRPr lang="en-GB" altLang="en-US" sz="2000" dirty="0" smtClean="0"/>
          </a:p>
          <a:p>
            <a:pPr eaLnBrk="1" hangingPunct="1">
              <a:lnSpc>
                <a:spcPct val="80000"/>
              </a:lnSpc>
              <a:defRPr/>
            </a:pPr>
            <a:endParaRPr lang="en-GB" altLang="en-US" sz="2000" dirty="0" smtClean="0"/>
          </a:p>
          <a:p>
            <a:pPr eaLnBrk="1" hangingPunct="1">
              <a:lnSpc>
                <a:spcPct val="80000"/>
              </a:lnSpc>
              <a:defRPr/>
            </a:pPr>
            <a:r>
              <a:rPr lang="en-GB" altLang="en-US" sz="2000" dirty="0" smtClean="0"/>
              <a:t> To receive the maximum kick with multiple cells the particle should traverse the cavity in a half RF period</a:t>
            </a:r>
          </a:p>
          <a:p>
            <a:pPr eaLnBrk="1" hangingPunct="1">
              <a:lnSpc>
                <a:spcPct val="80000"/>
              </a:lnSpc>
              <a:defRPr/>
            </a:pPr>
            <a:endParaRPr lang="en-US" altLang="en-US" sz="2000" dirty="0"/>
          </a:p>
          <a:p>
            <a:pPr eaLnBrk="1" hangingPunct="1">
              <a:lnSpc>
                <a:spcPct val="80000"/>
              </a:lnSpc>
              <a:defRPr/>
            </a:pPr>
            <a:endParaRPr lang="en-US" altLang="en-US" sz="2000" dirty="0" smtClean="0"/>
          </a:p>
          <a:p>
            <a:pPr eaLnBrk="1" hangingPunct="1">
              <a:lnSpc>
                <a:spcPct val="80000"/>
              </a:lnSpc>
              <a:defRPr/>
            </a:pPr>
            <a:endParaRPr lang="en-US" altLang="en-US" sz="2000" dirty="0"/>
          </a:p>
          <a:p>
            <a:pPr eaLnBrk="1" hangingPunct="1">
              <a:lnSpc>
                <a:spcPct val="80000"/>
              </a:lnSpc>
              <a:defRPr/>
            </a:pPr>
            <a:endParaRPr lang="en-US" altLang="en-US" sz="2000" dirty="0" smtClean="0"/>
          </a:p>
          <a:p>
            <a:pPr eaLnBrk="1" hangingPunct="1">
              <a:lnSpc>
                <a:spcPct val="80000"/>
              </a:lnSpc>
              <a:defRPr/>
            </a:pPr>
            <a:r>
              <a:rPr lang="en-US" altLang="en-US" sz="2000" dirty="0" smtClean="0"/>
              <a:t>Real cavities must have an aperture for </a:t>
            </a:r>
          </a:p>
          <a:p>
            <a:pPr marL="0" indent="0" eaLnBrk="1" hangingPunct="1">
              <a:lnSpc>
                <a:spcPct val="80000"/>
              </a:lnSpc>
              <a:buFontTx/>
              <a:buNone/>
              <a:defRPr/>
            </a:pPr>
            <a:r>
              <a:rPr lang="en-US" altLang="en-US" sz="2000" dirty="0" smtClean="0"/>
              <a:t>the beam to travel through, which affects </a:t>
            </a:r>
            <a:r>
              <a:rPr lang="en-US" altLang="en-US" sz="2000" dirty="0" err="1" smtClean="0"/>
              <a:t>E</a:t>
            </a:r>
            <a:r>
              <a:rPr lang="en-US" altLang="en-US" sz="2000" baseline="-25000" dirty="0" err="1" smtClean="0"/>
              <a:t>z</a:t>
            </a:r>
            <a:endParaRPr lang="en-US" altLang="en-US" sz="2000" baseline="-25000" dirty="0" smtClean="0"/>
          </a:p>
          <a:p>
            <a:pPr marL="0" indent="0" eaLnBrk="1" hangingPunct="1">
              <a:lnSpc>
                <a:spcPct val="80000"/>
              </a:lnSpc>
              <a:buFontTx/>
              <a:buNone/>
              <a:defRPr/>
            </a:pPr>
            <a:r>
              <a:rPr lang="en-US" altLang="en-US" sz="2000" baseline="-25000" dirty="0" smtClean="0"/>
              <a:t> </a:t>
            </a:r>
            <a:r>
              <a:rPr lang="en-US" altLang="en-US" sz="2000" dirty="0" smtClean="0"/>
              <a:t>(now has z dependence)</a:t>
            </a:r>
            <a:endParaRPr lang="en-GB" altLang="en-US" sz="2000" baseline="-25000" dirty="0" smtClean="0"/>
          </a:p>
          <a:p>
            <a:pPr eaLnBrk="1" hangingPunct="1">
              <a:lnSpc>
                <a:spcPct val="80000"/>
              </a:lnSpc>
              <a:defRPr/>
            </a:pPr>
            <a:endParaRPr lang="en-US" altLang="en-US" sz="2000" dirty="0" smtClean="0"/>
          </a:p>
        </p:txBody>
      </p:sp>
      <p:sp>
        <p:nvSpPr>
          <p:cNvPr id="20484" name="Rectangle 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0485" name="Rectangle 5"/>
          <p:cNvSpPr>
            <a:spLocks noChangeArrowheads="1"/>
          </p:cNvSpPr>
          <p:nvPr/>
        </p:nvSpPr>
        <p:spPr bwMode="auto">
          <a:xfrm>
            <a:off x="0" y="32305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0486" name="Rectangle 7"/>
          <p:cNvSpPr>
            <a:spLocks noChangeArrowheads="1"/>
          </p:cNvSpPr>
          <p:nvPr/>
        </p:nvSpPr>
        <p:spPr bwMode="auto">
          <a:xfrm>
            <a:off x="1116013" y="2781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0487" name="Rectangle 8"/>
          <p:cNvSpPr>
            <a:spLocks noChangeArrowheads="1"/>
          </p:cNvSpPr>
          <p:nvPr/>
        </p:nvSpPr>
        <p:spPr bwMode="auto">
          <a:xfrm>
            <a:off x="971550" y="2781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0488" name="Rectangle 9"/>
          <p:cNvSpPr>
            <a:spLocks noChangeArrowheads="1"/>
          </p:cNvSpPr>
          <p:nvPr/>
        </p:nvSpPr>
        <p:spPr bwMode="auto">
          <a:xfrm>
            <a:off x="0" y="3128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0489"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aphicFrame>
        <p:nvGraphicFramePr>
          <p:cNvPr id="20490" name="Object 12"/>
          <p:cNvGraphicFramePr>
            <a:graphicFrameLocks noChangeAspect="1"/>
          </p:cNvGraphicFramePr>
          <p:nvPr/>
        </p:nvGraphicFramePr>
        <p:xfrm>
          <a:off x="1266825" y="4038600"/>
          <a:ext cx="1296988" cy="1077913"/>
        </p:xfrm>
        <a:graphic>
          <a:graphicData uri="http://schemas.openxmlformats.org/presentationml/2006/ole">
            <mc:AlternateContent xmlns:mc="http://schemas.openxmlformats.org/markup-compatibility/2006">
              <mc:Choice xmlns:v="urn:schemas-microsoft-com:vml" Requires="v">
                <p:oleObj spid="_x0000_s20501" name="Equation" r:id="rId4" imgW="508000" imgH="419100" progId="Equation.DSMT4">
                  <p:embed/>
                </p:oleObj>
              </mc:Choice>
              <mc:Fallback>
                <p:oleObj name="Equation" r:id="rId4" imgW="508000" imgH="419100" progId="Equation.DSMT4">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6825" y="4038600"/>
                        <a:ext cx="12969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491" name="Picture 1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14975" y="3775075"/>
            <a:ext cx="3313113"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492" name="Object 14"/>
          <p:cNvGraphicFramePr>
            <a:graphicFrameLocks noGrp="1" noChangeAspect="1"/>
          </p:cNvGraphicFramePr>
          <p:nvPr>
            <p:ph sz="half" idx="2"/>
          </p:nvPr>
        </p:nvGraphicFramePr>
        <p:xfrm>
          <a:off x="2916238" y="2430463"/>
          <a:ext cx="4105275" cy="968375"/>
        </p:xfrm>
        <a:graphic>
          <a:graphicData uri="http://schemas.openxmlformats.org/presentationml/2006/ole">
            <mc:AlternateContent xmlns:mc="http://schemas.openxmlformats.org/markup-compatibility/2006">
              <mc:Choice xmlns:v="urn:schemas-microsoft-com:vml" Requires="v">
                <p:oleObj spid="_x0000_s20502" name="Equation" r:id="rId7" imgW="2044700" imgH="482600" progId="Equation.DSMT4">
                  <p:embed/>
                </p:oleObj>
              </mc:Choice>
              <mc:Fallback>
                <p:oleObj name="Equation" r:id="rId7" imgW="2044700" imgH="482600" progId="Equation.DSMT4">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6238" y="2430463"/>
                        <a:ext cx="4105275"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altLang="en-US" smtClean="0"/>
              <a:t>Transit time factor</a:t>
            </a:r>
            <a:endParaRPr lang="en-US" altLang="en-US" smtClean="0"/>
          </a:p>
        </p:txBody>
      </p:sp>
      <mc:AlternateContent xmlns:mc="http://schemas.openxmlformats.org/markup-compatibility/2006">
        <mc:Choice xmlns:a14="http://schemas.microsoft.com/office/drawing/2010/main" Requires="a14">
          <p:sp>
            <p:nvSpPr>
              <p:cNvPr id="74755" name="Rectangle 3"/>
              <p:cNvSpPr>
                <a:spLocks noGrp="1" noChangeArrowheads="1"/>
              </p:cNvSpPr>
              <p:nvPr>
                <p:ph type="body" sz="half" idx="1"/>
              </p:nvPr>
            </p:nvSpPr>
            <p:spPr>
              <a:xfrm>
                <a:off x="107950" y="1412875"/>
                <a:ext cx="4751388" cy="5329238"/>
              </a:xfrm>
            </p:spPr>
            <p:txBody>
              <a:bodyPr>
                <a:normAutofit/>
              </a:bodyPr>
              <a:lstStyle/>
              <a:p>
                <a:pPr>
                  <a:lnSpc>
                    <a:spcPct val="80000"/>
                  </a:lnSpc>
                  <a:defRPr/>
                </a:pPr>
                <a:endParaRPr lang="en-GB" sz="1700" dirty="0" smtClean="0"/>
              </a:p>
              <a:p>
                <a:pPr>
                  <a:lnSpc>
                    <a:spcPct val="80000"/>
                  </a:lnSpc>
                  <a:defRPr/>
                </a:pPr>
                <a:endParaRPr lang="en-GB" sz="1700" dirty="0"/>
              </a:p>
              <a:p>
                <a:pPr>
                  <a:lnSpc>
                    <a:spcPct val="80000"/>
                  </a:lnSpc>
                  <a:defRPr/>
                </a:pPr>
                <a:endParaRPr lang="en-GB" sz="1700" dirty="0"/>
              </a:p>
              <a:p>
                <a:pPr>
                  <a:lnSpc>
                    <a:spcPct val="80000"/>
                  </a:lnSpc>
                  <a:defRPr/>
                </a:pPr>
                <a:endParaRPr lang="en-GB" sz="1700" dirty="0"/>
              </a:p>
              <a:p>
                <a:pPr marL="0" indent="0">
                  <a:lnSpc>
                    <a:spcPct val="80000"/>
                  </a:lnSpc>
                  <a:buFontTx/>
                  <a:buNone/>
                  <a:defRPr/>
                </a:pPr>
                <a:r>
                  <a:rPr lang="en-GB" sz="1800" dirty="0" smtClean="0"/>
                  <a:t>Where </a:t>
                </a:r>
                <a:r>
                  <a:rPr lang="en-GB" sz="1800" b="1" dirty="0"/>
                  <a:t>T is the transit time factor given as the ratio of the instantaneous voltage to the voltage seen by the beam</a:t>
                </a:r>
                <a:r>
                  <a:rPr lang="en-GB" sz="1800" dirty="0"/>
                  <a:t> </a:t>
                </a:r>
                <a:r>
                  <a:rPr lang="en-GB" sz="1800" dirty="0" smtClean="0"/>
                  <a:t>by</a:t>
                </a:r>
                <a:endParaRPr lang="en-GB" sz="1800" dirty="0"/>
              </a:p>
              <a:p>
                <a:pPr>
                  <a:lnSpc>
                    <a:spcPct val="80000"/>
                  </a:lnSpc>
                  <a:defRPr/>
                </a:pPr>
                <a:endParaRPr lang="en-GB" sz="1700" dirty="0"/>
              </a:p>
              <a:p>
                <a:pPr>
                  <a:lnSpc>
                    <a:spcPct val="80000"/>
                  </a:lnSpc>
                  <a:defRPr/>
                </a:pPr>
                <a:endParaRPr lang="en-GB" sz="1700" dirty="0"/>
              </a:p>
              <a:p>
                <a:pPr>
                  <a:lnSpc>
                    <a:spcPct val="80000"/>
                  </a:lnSpc>
                  <a:defRPr/>
                </a:pPr>
                <a:endParaRPr lang="en-GB" sz="1700" dirty="0"/>
              </a:p>
              <a:p>
                <a:pPr>
                  <a:lnSpc>
                    <a:spcPct val="80000"/>
                  </a:lnSpc>
                  <a:defRPr/>
                </a:pPr>
                <a:endParaRPr lang="en-GB" sz="1700" dirty="0"/>
              </a:p>
              <a:p>
                <a:pPr>
                  <a:lnSpc>
                    <a:spcPct val="80000"/>
                  </a:lnSpc>
                  <a:defRPr/>
                </a:pPr>
                <a:endParaRPr lang="en-GB" sz="1700" dirty="0"/>
              </a:p>
              <a:p>
                <a:pPr>
                  <a:lnSpc>
                    <a:spcPct val="80000"/>
                  </a:lnSpc>
                  <a:defRPr/>
                </a:pPr>
                <a:endParaRPr lang="en-GB" sz="1700" dirty="0"/>
              </a:p>
              <a:p>
                <a:pPr>
                  <a:lnSpc>
                    <a:spcPct val="80000"/>
                  </a:lnSpc>
                  <a:defRPr/>
                </a:pPr>
                <a:endParaRPr lang="en-GB" sz="1700" dirty="0" smtClean="0"/>
              </a:p>
              <a:p>
                <a:pPr marL="0" indent="0">
                  <a:lnSpc>
                    <a:spcPct val="80000"/>
                  </a:lnSpc>
                  <a:buFontTx/>
                  <a:buNone/>
                  <a:defRPr/>
                </a:pPr>
                <a:endParaRPr lang="en-GB" sz="1700" dirty="0" smtClean="0"/>
              </a:p>
              <a:p>
                <a:pPr marL="0" indent="0">
                  <a:lnSpc>
                    <a:spcPct val="80000"/>
                  </a:lnSpc>
                  <a:buFontTx/>
                  <a:buNone/>
                  <a:defRPr/>
                </a:pPr>
                <a:r>
                  <a:rPr lang="en-GB" sz="1800" dirty="0" smtClean="0"/>
                  <a:t>For </a:t>
                </a:r>
                <a:r>
                  <a:rPr lang="en-GB" sz="1800" dirty="0"/>
                  <a:t>a </a:t>
                </a:r>
                <a:r>
                  <a:rPr lang="en-GB" sz="1800" dirty="0" smtClean="0"/>
                  <a:t>pure TM</a:t>
                </a:r>
                <a:r>
                  <a:rPr lang="en-GB" sz="1800" baseline="-25000" dirty="0" smtClean="0"/>
                  <a:t>010</a:t>
                </a:r>
                <a:r>
                  <a:rPr lang="en-GB" sz="1800" dirty="0" smtClean="0"/>
                  <a:t> mode with gap length </a:t>
                </a:r>
                <a:r>
                  <a:rPr lang="en-GB" sz="1800" dirty="0" smtClean="0"/>
                  <a:t>g where </a:t>
                </a:r>
                <a14:m>
                  <m:oMath xmlns:m="http://schemas.openxmlformats.org/officeDocument/2006/math">
                    <m:r>
                      <a:rPr lang="en-US" sz="1800" b="0" i="1" smtClean="0">
                        <a:latin typeface="Cambria Math" panose="02040503050406030204" pitchFamily="18" charset="0"/>
                      </a:rPr>
                      <m:t>𝛽</m:t>
                    </m:r>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𝑣</m:t>
                        </m:r>
                      </m:e>
                      <m:sub>
                        <m:r>
                          <a:rPr lang="en-US" sz="1800" b="0" i="1" smtClean="0">
                            <a:latin typeface="Cambria Math" panose="02040503050406030204" pitchFamily="18" charset="0"/>
                          </a:rPr>
                          <m:t>𝑝𝑎𝑟𝑡𝑖𝑐𝑙𝑒</m:t>
                        </m:r>
                      </m:sub>
                    </m:sSub>
                    <m:r>
                      <a:rPr lang="en-US" sz="1800" b="0" i="1" smtClean="0">
                        <a:latin typeface="Cambria Math" panose="02040503050406030204" pitchFamily="18" charset="0"/>
                      </a:rPr>
                      <m:t>/</m:t>
                    </m:r>
                    <m:r>
                      <a:rPr lang="en-US" sz="1800" b="0" i="1" smtClean="0">
                        <a:latin typeface="Cambria Math" panose="02040503050406030204" pitchFamily="18" charset="0"/>
                      </a:rPr>
                      <m:t>𝑐</m:t>
                    </m:r>
                  </m:oMath>
                </a14:m>
                <a:r>
                  <a:rPr lang="en-GB" sz="1800" dirty="0" smtClean="0"/>
                  <a:t> </a:t>
                </a:r>
                <a:endParaRPr lang="en-GB" sz="1800" dirty="0" smtClean="0"/>
              </a:p>
              <a:p>
                <a:pPr marL="0" indent="0">
                  <a:lnSpc>
                    <a:spcPct val="80000"/>
                  </a:lnSpc>
                  <a:buFontTx/>
                  <a:buNone/>
                  <a:defRPr/>
                </a:pPr>
                <a:r>
                  <a:rPr lang="en-GB" sz="1800" dirty="0" smtClean="0"/>
                  <a:t>For </a:t>
                </a:r>
                <a:r>
                  <a:rPr lang="en-GB" sz="1800" dirty="0"/>
                  <a:t>a given Voltage (=E</a:t>
                </a:r>
                <a:r>
                  <a:rPr lang="en-GB" sz="1800" baseline="-25000" dirty="0"/>
                  <a:t>0</a:t>
                </a:r>
                <a:r>
                  <a:rPr lang="en-GB" sz="1800" dirty="0"/>
                  <a:t>L) it is clear that we get maximum energy gain for a small </a:t>
                </a:r>
                <a:r>
                  <a:rPr lang="en-GB" sz="1800" dirty="0" smtClean="0"/>
                  <a:t>gap relative to the wavelength.</a:t>
                </a:r>
              </a:p>
              <a:p>
                <a:pPr marL="0" indent="0">
                  <a:lnSpc>
                    <a:spcPct val="80000"/>
                  </a:lnSpc>
                  <a:buFontTx/>
                  <a:buNone/>
                  <a:defRPr/>
                </a:pPr>
                <a:endParaRPr lang="en-GB" sz="2400" dirty="0"/>
              </a:p>
              <a:p>
                <a:pPr>
                  <a:lnSpc>
                    <a:spcPct val="80000"/>
                  </a:lnSpc>
                  <a:defRPr/>
                </a:pPr>
                <a:endParaRPr lang="en-US" sz="2000" dirty="0"/>
              </a:p>
            </p:txBody>
          </p:sp>
        </mc:Choice>
        <mc:Fallback>
          <p:sp>
            <p:nvSpPr>
              <p:cNvPr id="74755" name="Rectangle 3"/>
              <p:cNvSpPr>
                <a:spLocks noGrp="1" noRot="1" noChangeAspect="1" noMove="1" noResize="1" noEditPoints="1" noAdjustHandles="1" noChangeArrowheads="1" noChangeShapeType="1" noTextEdit="1"/>
              </p:cNvSpPr>
              <p:nvPr>
                <p:ph type="body" sz="half" idx="1"/>
              </p:nvPr>
            </p:nvSpPr>
            <p:spPr>
              <a:xfrm>
                <a:off x="107950" y="1412875"/>
                <a:ext cx="4751388" cy="5329238"/>
              </a:xfrm>
              <a:blipFill>
                <a:blip r:embed="rId4"/>
                <a:stretch>
                  <a:fillRect l="-1155" r="-1155"/>
                </a:stretch>
              </a:blipFill>
            </p:spPr>
            <p:txBody>
              <a:bodyPr/>
              <a:lstStyle/>
              <a:p>
                <a:r>
                  <a:rPr lang="en-GB">
                    <a:noFill/>
                  </a:rPr>
                  <a:t> </a:t>
                </a:r>
              </a:p>
            </p:txBody>
          </p:sp>
        </mc:Fallback>
      </mc:AlternateContent>
      <p:sp>
        <p:nvSpPr>
          <p:cNvPr id="22532" name="Rectangle 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2533" name="Rectangle 5"/>
          <p:cNvSpPr>
            <a:spLocks noChangeArrowheads="1"/>
          </p:cNvSpPr>
          <p:nvPr/>
        </p:nvSpPr>
        <p:spPr bwMode="auto">
          <a:xfrm>
            <a:off x="0" y="32305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2534" name="Rectangle 7"/>
          <p:cNvSpPr>
            <a:spLocks noChangeArrowheads="1"/>
          </p:cNvSpPr>
          <p:nvPr/>
        </p:nvSpPr>
        <p:spPr bwMode="auto">
          <a:xfrm>
            <a:off x="1116013" y="2781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2535" name="Rectangle 8"/>
          <p:cNvSpPr>
            <a:spLocks noChangeArrowheads="1"/>
          </p:cNvSpPr>
          <p:nvPr/>
        </p:nvSpPr>
        <p:spPr bwMode="auto">
          <a:xfrm>
            <a:off x="971550" y="2781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2536" name="Rectangle 9"/>
          <p:cNvSpPr>
            <a:spLocks noChangeArrowheads="1"/>
          </p:cNvSpPr>
          <p:nvPr/>
        </p:nvSpPr>
        <p:spPr bwMode="auto">
          <a:xfrm>
            <a:off x="-1189038" y="3325813"/>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2537"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aphicFrame>
        <p:nvGraphicFramePr>
          <p:cNvPr id="22538" name="Object 2"/>
          <p:cNvGraphicFramePr>
            <a:graphicFrameLocks noGrp="1" noChangeAspect="1"/>
          </p:cNvGraphicFramePr>
          <p:nvPr>
            <p:ph sz="half" idx="2"/>
            <p:extLst>
              <p:ext uri="{D42A27DB-BD31-4B8C-83A1-F6EECF244321}">
                <p14:modId xmlns:p14="http://schemas.microsoft.com/office/powerpoint/2010/main" val="133104961"/>
              </p:ext>
            </p:extLst>
          </p:nvPr>
        </p:nvGraphicFramePr>
        <p:xfrm>
          <a:off x="459904" y="1574800"/>
          <a:ext cx="4105275" cy="792163"/>
        </p:xfrm>
        <a:graphic>
          <a:graphicData uri="http://schemas.openxmlformats.org/presentationml/2006/ole">
            <mc:AlternateContent xmlns:mc="http://schemas.openxmlformats.org/markup-compatibility/2006">
              <mc:Choice xmlns:v="urn:schemas-microsoft-com:vml" Requires="v">
                <p:oleObj spid="_x0000_s22567" name="Equation" r:id="rId5" imgW="2501900" imgH="482600" progId="Equation.DSMT4">
                  <p:embed/>
                </p:oleObj>
              </mc:Choice>
              <mc:Fallback>
                <p:oleObj name="Equation" r:id="rId5" imgW="2501900" imgH="4826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904" y="1574800"/>
                        <a:ext cx="4105275" cy="792163"/>
                      </a:xfrm>
                      <a:prstGeom prst="rect">
                        <a:avLst/>
                      </a:prstGeom>
                      <a:solidFill>
                        <a:schemeClr val="bg1"/>
                      </a:solidFill>
                      <a:ln>
                        <a:noFill/>
                      </a:ln>
                      <a:extLst/>
                    </p:spPr>
                  </p:pic>
                </p:oleObj>
              </mc:Fallback>
            </mc:AlternateContent>
          </a:graphicData>
        </a:graphic>
      </p:graphicFrame>
      <p:graphicFrame>
        <p:nvGraphicFramePr>
          <p:cNvPr id="22539" name="Object 3"/>
          <p:cNvGraphicFramePr>
            <a:graphicFrameLocks noChangeAspect="1"/>
          </p:cNvGraphicFramePr>
          <p:nvPr/>
        </p:nvGraphicFramePr>
        <p:xfrm>
          <a:off x="395288" y="3381375"/>
          <a:ext cx="3938587" cy="1584325"/>
        </p:xfrm>
        <a:graphic>
          <a:graphicData uri="http://schemas.openxmlformats.org/presentationml/2006/ole">
            <mc:AlternateContent xmlns:mc="http://schemas.openxmlformats.org/markup-compatibility/2006">
              <mc:Choice xmlns:v="urn:schemas-microsoft-com:vml" Requires="v">
                <p:oleObj spid="_x0000_s22568" name="Equation" r:id="rId7" imgW="2400300" imgH="965200" progId="Equation.DSMT4">
                  <p:embed/>
                </p:oleObj>
              </mc:Choice>
              <mc:Fallback>
                <p:oleObj name="Equation" r:id="rId7" imgW="2400300" imgH="9652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8" y="3381375"/>
                        <a:ext cx="393858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Chart 13"/>
          <p:cNvGraphicFramePr/>
          <p:nvPr/>
        </p:nvGraphicFramePr>
        <p:xfrm>
          <a:off x="4859338" y="4133651"/>
          <a:ext cx="4176712" cy="2743200"/>
        </p:xfrm>
        <a:graphic>
          <a:graphicData uri="http://schemas.openxmlformats.org/drawingml/2006/chart">
            <c:chart xmlns:c="http://schemas.openxmlformats.org/drawingml/2006/chart" xmlns:r="http://schemas.openxmlformats.org/officeDocument/2006/relationships" r:id="rId9"/>
          </a:graphicData>
        </a:graphic>
      </p:graphicFrame>
      <p:sp>
        <p:nvSpPr>
          <p:cNvPr id="22541" name="TextBox 25"/>
          <p:cNvSpPr txBox="1">
            <a:spLocks noChangeArrowheads="1"/>
          </p:cNvSpPr>
          <p:nvPr/>
        </p:nvSpPr>
        <p:spPr bwMode="auto">
          <a:xfrm>
            <a:off x="4518025" y="5514975"/>
            <a:ext cx="414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E</a:t>
            </a:r>
            <a:r>
              <a:rPr lang="en-US" altLang="en-US" sz="1800" baseline="-25000"/>
              <a:t>z</a:t>
            </a:r>
            <a:endParaRPr lang="en-GB" altLang="en-US" sz="1800" baseline="-25000"/>
          </a:p>
        </p:txBody>
      </p:sp>
      <p:grpSp>
        <p:nvGrpSpPr>
          <p:cNvPr id="22542" name="Group 29"/>
          <p:cNvGrpSpPr>
            <a:grpSpLocks/>
          </p:cNvGrpSpPr>
          <p:nvPr/>
        </p:nvGrpSpPr>
        <p:grpSpPr bwMode="auto">
          <a:xfrm>
            <a:off x="5183188" y="1574800"/>
            <a:ext cx="4349750" cy="2654300"/>
            <a:chOff x="531528" y="3398263"/>
            <a:chExt cx="5059320" cy="3474913"/>
          </a:xfrm>
        </p:grpSpPr>
        <p:sp>
          <p:nvSpPr>
            <p:cNvPr id="22545" name="Line 9"/>
            <p:cNvSpPr>
              <a:spLocks noChangeShapeType="1"/>
            </p:cNvSpPr>
            <p:nvPr/>
          </p:nvSpPr>
          <p:spPr bwMode="auto">
            <a:xfrm flipV="1">
              <a:off x="1403350" y="3644900"/>
              <a:ext cx="0" cy="16557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546" name="Line 10"/>
            <p:cNvSpPr>
              <a:spLocks noChangeShapeType="1"/>
            </p:cNvSpPr>
            <p:nvPr/>
          </p:nvSpPr>
          <p:spPr bwMode="auto">
            <a:xfrm>
              <a:off x="1403350" y="5300663"/>
              <a:ext cx="30972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547" name="Text Box 11"/>
            <p:cNvSpPr txBox="1">
              <a:spLocks noChangeArrowheads="1"/>
            </p:cNvSpPr>
            <p:nvPr/>
          </p:nvSpPr>
          <p:spPr bwMode="auto">
            <a:xfrm>
              <a:off x="4224011" y="5253181"/>
              <a:ext cx="1366837" cy="65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400"/>
                <a:t>z</a:t>
              </a:r>
            </a:p>
          </p:txBody>
        </p:sp>
        <p:sp>
          <p:nvSpPr>
            <p:cNvPr id="22548" name="Text Box 12"/>
            <p:cNvSpPr txBox="1">
              <a:spLocks noChangeArrowheads="1"/>
            </p:cNvSpPr>
            <p:nvPr/>
          </p:nvSpPr>
          <p:spPr bwMode="auto">
            <a:xfrm>
              <a:off x="531528" y="3398263"/>
              <a:ext cx="1368425" cy="1242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t>Ez, at t=z/v</a:t>
              </a:r>
            </a:p>
          </p:txBody>
        </p:sp>
        <p:sp>
          <p:nvSpPr>
            <p:cNvPr id="22549" name="Freeform 13"/>
            <p:cNvSpPr>
              <a:spLocks/>
            </p:cNvSpPr>
            <p:nvPr/>
          </p:nvSpPr>
          <p:spPr bwMode="auto">
            <a:xfrm>
              <a:off x="1908175" y="3987525"/>
              <a:ext cx="2003423" cy="1321074"/>
            </a:xfrm>
            <a:custGeom>
              <a:avLst/>
              <a:gdLst>
                <a:gd name="T0" fmla="*/ 0 w 10000"/>
                <a:gd name="T1" fmla="*/ 171151958 h 10197"/>
                <a:gd name="T2" fmla="*/ 67430210 w 10000"/>
                <a:gd name="T3" fmla="*/ 50017880 h 10197"/>
                <a:gd name="T4" fmla="*/ 206344555 w 10000"/>
                <a:gd name="T5" fmla="*/ 33555 h 10197"/>
                <a:gd name="T6" fmla="*/ 331812928 w 10000"/>
                <a:gd name="T7" fmla="*/ 43858050 h 10197"/>
                <a:gd name="T8" fmla="*/ 401370372 w 10000"/>
                <a:gd name="T9" fmla="*/ 168483251 h 10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197">
                  <a:moveTo>
                    <a:pt x="0" y="10197"/>
                  </a:moveTo>
                  <a:cubicBezTo>
                    <a:pt x="314" y="7416"/>
                    <a:pt x="823" y="4679"/>
                    <a:pt x="1680" y="2980"/>
                  </a:cubicBezTo>
                  <a:cubicBezTo>
                    <a:pt x="2537" y="1281"/>
                    <a:pt x="4043" y="63"/>
                    <a:pt x="5141" y="2"/>
                  </a:cubicBezTo>
                  <a:cubicBezTo>
                    <a:pt x="6239" y="-59"/>
                    <a:pt x="7340" y="1032"/>
                    <a:pt x="8267" y="2613"/>
                  </a:cubicBezTo>
                  <a:cubicBezTo>
                    <a:pt x="9193" y="4193"/>
                    <a:pt x="9735" y="7207"/>
                    <a:pt x="10000" y="1003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50" name="Freeform 14"/>
            <p:cNvSpPr>
              <a:spLocks/>
            </p:cNvSpPr>
            <p:nvPr/>
          </p:nvSpPr>
          <p:spPr bwMode="auto">
            <a:xfrm>
              <a:off x="1908175" y="3844925"/>
              <a:ext cx="1008063" cy="1463675"/>
            </a:xfrm>
            <a:custGeom>
              <a:avLst/>
              <a:gdLst>
                <a:gd name="T0" fmla="*/ 0 w 635"/>
                <a:gd name="T1" fmla="*/ 2147483646 h 922"/>
                <a:gd name="T2" fmla="*/ 2147483646 w 635"/>
                <a:gd name="T3" fmla="*/ 2147483646 h 922"/>
                <a:gd name="T4" fmla="*/ 2147483646 w 635"/>
                <a:gd name="T5" fmla="*/ 2147483646 h 922"/>
                <a:gd name="T6" fmla="*/ 0 60000 65536"/>
                <a:gd name="T7" fmla="*/ 0 60000 65536"/>
                <a:gd name="T8" fmla="*/ 0 60000 65536"/>
                <a:gd name="T9" fmla="*/ 0 w 635"/>
                <a:gd name="T10" fmla="*/ 0 h 922"/>
                <a:gd name="T11" fmla="*/ 635 w 635"/>
                <a:gd name="T12" fmla="*/ 922 h 922"/>
              </a:gdLst>
              <a:ahLst/>
              <a:cxnLst>
                <a:cxn ang="T6">
                  <a:pos x="T0" y="T1"/>
                </a:cxn>
                <a:cxn ang="T7">
                  <a:pos x="T2" y="T3"/>
                </a:cxn>
                <a:cxn ang="T8">
                  <a:pos x="T4" y="T5"/>
                </a:cxn>
              </a:cxnLst>
              <a:rect l="T9" t="T10" r="T11" b="T12"/>
              <a:pathLst>
                <a:path w="635" h="922">
                  <a:moveTo>
                    <a:pt x="0" y="15"/>
                  </a:moveTo>
                  <a:cubicBezTo>
                    <a:pt x="106" y="7"/>
                    <a:pt x="212" y="0"/>
                    <a:pt x="318" y="151"/>
                  </a:cubicBezTo>
                  <a:cubicBezTo>
                    <a:pt x="424" y="302"/>
                    <a:pt x="529" y="612"/>
                    <a:pt x="635" y="922"/>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51" name="Freeform 15"/>
            <p:cNvSpPr>
              <a:spLocks/>
            </p:cNvSpPr>
            <p:nvPr/>
          </p:nvSpPr>
          <p:spPr bwMode="auto">
            <a:xfrm rot="10800000">
              <a:off x="2916237" y="5284786"/>
              <a:ext cx="1008063" cy="1463675"/>
            </a:xfrm>
            <a:custGeom>
              <a:avLst/>
              <a:gdLst>
                <a:gd name="T0" fmla="*/ 0 w 635"/>
                <a:gd name="T1" fmla="*/ 2147483646 h 922"/>
                <a:gd name="T2" fmla="*/ 2147483646 w 635"/>
                <a:gd name="T3" fmla="*/ 2147483646 h 922"/>
                <a:gd name="T4" fmla="*/ 2147483646 w 635"/>
                <a:gd name="T5" fmla="*/ 2147483646 h 922"/>
                <a:gd name="T6" fmla="*/ 0 60000 65536"/>
                <a:gd name="T7" fmla="*/ 0 60000 65536"/>
                <a:gd name="T8" fmla="*/ 0 60000 65536"/>
                <a:gd name="T9" fmla="*/ 0 w 635"/>
                <a:gd name="T10" fmla="*/ 0 h 922"/>
                <a:gd name="T11" fmla="*/ 635 w 635"/>
                <a:gd name="T12" fmla="*/ 922 h 922"/>
              </a:gdLst>
              <a:ahLst/>
              <a:cxnLst>
                <a:cxn ang="T6">
                  <a:pos x="T0" y="T1"/>
                </a:cxn>
                <a:cxn ang="T7">
                  <a:pos x="T2" y="T3"/>
                </a:cxn>
                <a:cxn ang="T8">
                  <a:pos x="T4" y="T5"/>
                </a:cxn>
              </a:cxnLst>
              <a:rect l="T9" t="T10" r="T11" b="T12"/>
              <a:pathLst>
                <a:path w="635" h="922">
                  <a:moveTo>
                    <a:pt x="0" y="15"/>
                  </a:moveTo>
                  <a:cubicBezTo>
                    <a:pt x="106" y="7"/>
                    <a:pt x="212" y="0"/>
                    <a:pt x="318" y="151"/>
                  </a:cubicBezTo>
                  <a:cubicBezTo>
                    <a:pt x="424" y="302"/>
                    <a:pt x="529" y="612"/>
                    <a:pt x="635" y="922"/>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52" name="Line 17"/>
            <p:cNvSpPr>
              <a:spLocks noChangeShapeType="1"/>
            </p:cNvSpPr>
            <p:nvPr/>
          </p:nvSpPr>
          <p:spPr bwMode="auto">
            <a:xfrm flipV="1">
              <a:off x="1908175" y="3860800"/>
              <a:ext cx="0" cy="143986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53" name="Line 18"/>
            <p:cNvSpPr>
              <a:spLocks noChangeShapeType="1"/>
            </p:cNvSpPr>
            <p:nvPr/>
          </p:nvSpPr>
          <p:spPr bwMode="auto">
            <a:xfrm flipV="1">
              <a:off x="3924300" y="5300663"/>
              <a:ext cx="0" cy="143986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54" name="TextBox 1"/>
            <p:cNvSpPr txBox="1">
              <a:spLocks noChangeArrowheads="1"/>
            </p:cNvSpPr>
            <p:nvPr/>
          </p:nvSpPr>
          <p:spPr bwMode="auto">
            <a:xfrm>
              <a:off x="3779838" y="4076700"/>
              <a:ext cx="1296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solidFill>
                    <a:srgbClr val="FF0000"/>
                  </a:solidFill>
                </a:rPr>
                <a:t>real</a:t>
              </a:r>
            </a:p>
          </p:txBody>
        </p:sp>
        <p:sp>
          <p:nvSpPr>
            <p:cNvPr id="22555" name="TextBox 2"/>
            <p:cNvSpPr txBox="1">
              <a:spLocks noChangeArrowheads="1"/>
            </p:cNvSpPr>
            <p:nvPr/>
          </p:nvSpPr>
          <p:spPr bwMode="auto">
            <a:xfrm>
              <a:off x="2027532" y="6088329"/>
              <a:ext cx="1803399" cy="78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solidFill>
                    <a:srgbClr val="0070C0"/>
                  </a:solidFill>
                </a:rPr>
                <a:t>imaginary</a:t>
              </a:r>
            </a:p>
          </p:txBody>
        </p:sp>
      </p:grpSp>
      <p:cxnSp>
        <p:nvCxnSpPr>
          <p:cNvPr id="16" name="Straight Arrow Connector 15"/>
          <p:cNvCxnSpPr/>
          <p:nvPr/>
        </p:nvCxnSpPr>
        <p:spPr>
          <a:xfrm>
            <a:off x="6923088" y="1933575"/>
            <a:ext cx="71913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2544" name="TextBox 20"/>
          <p:cNvSpPr txBox="1">
            <a:spLocks noChangeArrowheads="1"/>
          </p:cNvSpPr>
          <p:nvPr/>
        </p:nvSpPr>
        <p:spPr bwMode="auto">
          <a:xfrm>
            <a:off x="7126288" y="160813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g</a:t>
            </a:r>
            <a:endParaRPr lang="en-GB" altLang="en-US" sz="1800"/>
          </a:p>
        </p:txBody>
      </p:sp>
      <p:graphicFrame>
        <p:nvGraphicFramePr>
          <p:cNvPr id="29" name="Object 2"/>
          <p:cNvGraphicFramePr>
            <a:graphicFrameLocks noChangeAspect="1"/>
          </p:cNvGraphicFramePr>
          <p:nvPr>
            <p:extLst>
              <p:ext uri="{D42A27DB-BD31-4B8C-83A1-F6EECF244321}">
                <p14:modId xmlns:p14="http://schemas.microsoft.com/office/powerpoint/2010/main" val="1336171564"/>
              </p:ext>
            </p:extLst>
          </p:nvPr>
        </p:nvGraphicFramePr>
        <p:xfrm>
          <a:off x="431006" y="1556477"/>
          <a:ext cx="4105275" cy="792163"/>
        </p:xfrm>
        <a:graphic>
          <a:graphicData uri="http://schemas.openxmlformats.org/presentationml/2006/ole">
            <mc:AlternateContent xmlns:mc="http://schemas.openxmlformats.org/markup-compatibility/2006">
              <mc:Choice xmlns:v="urn:schemas-microsoft-com:vml" Requires="v">
                <p:oleObj spid="_x0000_s22569" name="Equation" r:id="rId10" imgW="2501900" imgH="482600" progId="Equation.DSMT4">
                  <p:embed/>
                </p:oleObj>
              </mc:Choice>
              <mc:Fallback>
                <p:oleObj name="Equation" r:id="rId10" imgW="2501900" imgH="482600" progId="Equation.DSMT4">
                  <p:embed/>
                  <p:pic>
                    <p:nvPicPr>
                      <p:cNvPr id="22538"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006" y="1556477"/>
                        <a:ext cx="4105275" cy="792163"/>
                      </a:xfrm>
                      <a:prstGeom prst="rect">
                        <a:avLst/>
                      </a:prstGeom>
                      <a:solidFill>
                        <a:schemeClr val="bg1"/>
                      </a:solidFill>
                      <a:ln>
                        <a:noFill/>
                      </a:ln>
                      <a:extLst/>
                    </p:spPr>
                  </p:pic>
                </p:oleObj>
              </mc:Fallback>
            </mc:AlternateContent>
          </a:graphicData>
        </a:graphic>
      </p:graphicFrame>
      <p:pic>
        <p:nvPicPr>
          <p:cNvPr id="2" name="Picture 1"/>
          <p:cNvPicPr>
            <a:picLocks noChangeAspect="1"/>
          </p:cNvPicPr>
          <p:nvPr/>
        </p:nvPicPr>
        <p:blipFill>
          <a:blip r:embed="rId11"/>
          <a:stretch>
            <a:fillRect/>
          </a:stretch>
        </p:blipFill>
        <p:spPr>
          <a:xfrm>
            <a:off x="4110390" y="1719195"/>
            <a:ext cx="676275" cy="466725"/>
          </a:xfrm>
          <a:prstGeom prst="rect">
            <a:avLst/>
          </a:prstGeom>
        </p:spPr>
      </p:pic>
      <p:pic>
        <p:nvPicPr>
          <p:cNvPr id="3" name="Picture 2"/>
          <p:cNvPicPr>
            <a:picLocks noChangeAspect="1"/>
          </p:cNvPicPr>
          <p:nvPr/>
        </p:nvPicPr>
        <p:blipFill>
          <a:blip r:embed="rId12"/>
          <a:stretch>
            <a:fillRect/>
          </a:stretch>
        </p:blipFill>
        <p:spPr>
          <a:xfrm>
            <a:off x="3922593" y="1690514"/>
            <a:ext cx="190500" cy="47625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noChangeArrowheads="1"/>
          </p:cNvSpPr>
          <p:nvPr>
            <p:ph type="title"/>
          </p:nvPr>
        </p:nvSpPr>
        <p:spPr/>
        <p:txBody>
          <a:bodyPr/>
          <a:lstStyle/>
          <a:p>
            <a:pPr eaLnBrk="1" hangingPunct="1"/>
            <a:r>
              <a:rPr lang="en-GB" altLang="en-US" dirty="0" smtClean="0"/>
              <a:t>For TM010 </a:t>
            </a:r>
            <a:r>
              <a:rPr lang="en-GB" altLang="en-US" dirty="0" smtClean="0"/>
              <a:t>pillbox mode</a:t>
            </a:r>
            <a:endParaRPr lang="en-GB" altLang="en-US" dirty="0" smtClean="0"/>
          </a:p>
        </p:txBody>
      </p:sp>
      <p:graphicFrame>
        <p:nvGraphicFramePr>
          <p:cNvPr id="24579" name="Object 2"/>
          <p:cNvGraphicFramePr>
            <a:graphicFrameLocks noChangeAspect="1"/>
          </p:cNvGraphicFramePr>
          <p:nvPr/>
        </p:nvGraphicFramePr>
        <p:xfrm>
          <a:off x="568325" y="1768475"/>
          <a:ext cx="3079750" cy="3187700"/>
        </p:xfrm>
        <a:graphic>
          <a:graphicData uri="http://schemas.openxmlformats.org/presentationml/2006/ole">
            <mc:AlternateContent xmlns:mc="http://schemas.openxmlformats.org/markup-compatibility/2006">
              <mc:Choice xmlns:v="urn:schemas-microsoft-com:vml" Requires="v">
                <p:oleObj spid="_x0000_s24598" name="Equation" r:id="rId4" imgW="1739900" imgH="1955800" progId="Equation.DSMT4">
                  <p:embed/>
                </p:oleObj>
              </mc:Choice>
              <mc:Fallback>
                <p:oleObj name="Equation" r:id="rId4" imgW="1739900" imgH="1955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325" y="1768475"/>
                        <a:ext cx="307975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1" name="TextBox 6"/>
          <p:cNvSpPr txBox="1">
            <a:spLocks noRot="1" noChangeAspect="1" noMove="1" noResize="1" noEditPoints="1" noAdjustHandles="1" noChangeArrowheads="1" noChangeShapeType="1" noTextEdit="1"/>
          </p:cNvSpPr>
          <p:nvPr/>
        </p:nvSpPr>
        <p:spPr bwMode="auto">
          <a:xfrm>
            <a:off x="209541" y="5400654"/>
            <a:ext cx="8724917" cy="1485600"/>
          </a:xfrm>
          <a:prstGeom prst="rect">
            <a:avLst/>
          </a:prstGeom>
          <a:blipFill>
            <a:blip r:embed="rId6"/>
            <a:stretch>
              <a:fillRect l="-559" t="-410"/>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noFill/>
              </a:rPr>
              <a:t> </a:t>
            </a:r>
          </a:p>
        </p:txBody>
      </p:sp>
      <p:sp>
        <p:nvSpPr>
          <p:cNvPr id="24583" name="TextBox 8"/>
          <p:cNvSpPr txBox="1">
            <a:spLocks noRot="1" noChangeAspect="1" noMove="1" noResize="1" noEditPoints="1" noAdjustHandles="1" noChangeArrowheads="1" noChangeShapeType="1" noTextEdit="1"/>
          </p:cNvSpPr>
          <p:nvPr/>
        </p:nvSpPr>
        <p:spPr bwMode="auto">
          <a:xfrm>
            <a:off x="179510" y="4889152"/>
            <a:ext cx="4896545" cy="905248"/>
          </a:xfrm>
          <a:prstGeom prst="rect">
            <a:avLst/>
          </a:prstGeom>
          <a:blipFill>
            <a:blip r:embed="rId7"/>
            <a:stretch>
              <a:fillRect l="-99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noFill/>
              </a:rPr>
              <a:t> </a:t>
            </a:r>
          </a:p>
        </p:txBody>
      </p:sp>
      <p:sp>
        <p:nvSpPr>
          <p:cNvPr id="24586" name="Text Box 11"/>
          <p:cNvSpPr txBox="1">
            <a:spLocks noRot="1" noChangeAspect="1" noMove="1" noResize="1" noEditPoints="1" noAdjustHandles="1" noChangeArrowheads="1" noChangeShapeType="1" noTextEdit="1"/>
          </p:cNvSpPr>
          <p:nvPr/>
        </p:nvSpPr>
        <p:spPr bwMode="auto">
          <a:xfrm>
            <a:off x="7725597" y="3697269"/>
            <a:ext cx="1366837" cy="366713"/>
          </a:xfrm>
          <a:prstGeom prst="rect">
            <a:avLst/>
          </a:prstGeom>
          <a:blipFill>
            <a:blip r:embed="rId8"/>
            <a:stretch>
              <a:fillRect l="-3556" t="-10000" b="-2666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noFill/>
              </a:rPr>
              <a:t> </a:t>
            </a:r>
          </a:p>
        </p:txBody>
      </p:sp>
      <p:grpSp>
        <p:nvGrpSpPr>
          <p:cNvPr id="3" name="Group 4"/>
          <p:cNvGrpSpPr>
            <a:grpSpLocks/>
          </p:cNvGrpSpPr>
          <p:nvPr/>
        </p:nvGrpSpPr>
        <p:grpSpPr bwMode="auto">
          <a:xfrm>
            <a:off x="4343400" y="2149475"/>
            <a:ext cx="4014788" cy="3390900"/>
            <a:chOff x="3654109" y="1054129"/>
            <a:chExt cx="4015104" cy="3390871"/>
          </a:xfrm>
        </p:grpSpPr>
        <p:sp>
          <p:nvSpPr>
            <p:cNvPr id="24585" name="Line 9"/>
            <p:cNvSpPr>
              <a:spLocks noChangeShapeType="1"/>
            </p:cNvSpPr>
            <p:nvPr/>
          </p:nvSpPr>
          <p:spPr bwMode="auto">
            <a:xfrm flipV="1">
              <a:off x="4572000" y="1341438"/>
              <a:ext cx="0" cy="16557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 name="Line 10"/>
            <p:cNvSpPr>
              <a:spLocks noChangeShapeType="1"/>
            </p:cNvSpPr>
            <p:nvPr/>
          </p:nvSpPr>
          <p:spPr bwMode="auto">
            <a:xfrm>
              <a:off x="4572000" y="2997200"/>
              <a:ext cx="30972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4587" name="Text Box 12"/>
            <p:cNvSpPr txBox="1">
              <a:spLocks noRot="1" noChangeAspect="1" noMove="1" noResize="1" noEditPoints="1" noAdjustHandles="1" noChangeArrowheads="1" noChangeShapeType="1" noTextEdit="1"/>
            </p:cNvSpPr>
            <p:nvPr/>
          </p:nvSpPr>
          <p:spPr bwMode="auto">
            <a:xfrm>
              <a:off x="3654109" y="1054129"/>
              <a:ext cx="1679082" cy="646331"/>
            </a:xfrm>
            <a:prstGeom prst="rect">
              <a:avLst/>
            </a:prstGeom>
            <a:blipFill>
              <a:blip r:embed="rId9"/>
              <a:stretch>
                <a:fillRect t="-5660" b="-754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noFill/>
                </a:rPr>
                <a:t> </a:t>
              </a:r>
            </a:p>
          </p:txBody>
        </p:sp>
        <p:sp>
          <p:nvSpPr>
            <p:cNvPr id="24588" name="Freeform 13"/>
            <p:cNvSpPr>
              <a:spLocks/>
            </p:cNvSpPr>
            <p:nvPr/>
          </p:nvSpPr>
          <p:spPr bwMode="auto">
            <a:xfrm>
              <a:off x="5076825" y="1722266"/>
              <a:ext cx="1990318" cy="1288774"/>
            </a:xfrm>
            <a:custGeom>
              <a:avLst/>
              <a:gdLst>
                <a:gd name="T0" fmla="*/ 0 w 10000"/>
                <a:gd name="T1" fmla="*/ 165313326 h 10001"/>
                <a:gd name="T2" fmla="*/ 55221373 w 10000"/>
                <a:gd name="T3" fmla="*/ 44836346 h 10001"/>
                <a:gd name="T4" fmla="*/ 200247088 w 10000"/>
                <a:gd name="T5" fmla="*/ 33247 h 10001"/>
                <a:gd name="T6" fmla="*/ 351967437 w 10000"/>
                <a:gd name="T7" fmla="*/ 51213077 h 10001"/>
                <a:gd name="T8" fmla="*/ 396136574 w 10000"/>
                <a:gd name="T9" fmla="*/ 166077235 h 100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1">
                  <a:moveTo>
                    <a:pt x="0" y="9955"/>
                  </a:moveTo>
                  <a:cubicBezTo>
                    <a:pt x="316" y="7158"/>
                    <a:pt x="551" y="4358"/>
                    <a:pt x="1394" y="2700"/>
                  </a:cubicBezTo>
                  <a:cubicBezTo>
                    <a:pt x="2237" y="1040"/>
                    <a:pt x="3807" y="-62"/>
                    <a:pt x="5055" y="2"/>
                  </a:cubicBezTo>
                  <a:cubicBezTo>
                    <a:pt x="6304" y="66"/>
                    <a:pt x="8025" y="1269"/>
                    <a:pt x="8885" y="3084"/>
                  </a:cubicBezTo>
                  <a:cubicBezTo>
                    <a:pt x="9890" y="5010"/>
                    <a:pt x="9929" y="7254"/>
                    <a:pt x="10000" y="10001"/>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589" name="Freeform 14"/>
            <p:cNvSpPr>
              <a:spLocks/>
            </p:cNvSpPr>
            <p:nvPr/>
          </p:nvSpPr>
          <p:spPr bwMode="auto">
            <a:xfrm>
              <a:off x="5076825" y="1541463"/>
              <a:ext cx="1008063" cy="1463675"/>
            </a:xfrm>
            <a:custGeom>
              <a:avLst/>
              <a:gdLst>
                <a:gd name="T0" fmla="*/ 0 w 635"/>
                <a:gd name="T1" fmla="*/ 2147483646 h 922"/>
                <a:gd name="T2" fmla="*/ 2147483646 w 635"/>
                <a:gd name="T3" fmla="*/ 2147483646 h 922"/>
                <a:gd name="T4" fmla="*/ 2147483646 w 635"/>
                <a:gd name="T5" fmla="*/ 2147483646 h 922"/>
                <a:gd name="T6" fmla="*/ 0 60000 65536"/>
                <a:gd name="T7" fmla="*/ 0 60000 65536"/>
                <a:gd name="T8" fmla="*/ 0 60000 65536"/>
                <a:gd name="T9" fmla="*/ 0 w 635"/>
                <a:gd name="T10" fmla="*/ 0 h 922"/>
                <a:gd name="T11" fmla="*/ 635 w 635"/>
                <a:gd name="T12" fmla="*/ 922 h 922"/>
              </a:gdLst>
              <a:ahLst/>
              <a:cxnLst>
                <a:cxn ang="T6">
                  <a:pos x="T0" y="T1"/>
                </a:cxn>
                <a:cxn ang="T7">
                  <a:pos x="T2" y="T3"/>
                </a:cxn>
                <a:cxn ang="T8">
                  <a:pos x="T4" y="T5"/>
                </a:cxn>
              </a:cxnLst>
              <a:rect l="T9" t="T10" r="T11" b="T12"/>
              <a:pathLst>
                <a:path w="635" h="922">
                  <a:moveTo>
                    <a:pt x="0" y="15"/>
                  </a:moveTo>
                  <a:cubicBezTo>
                    <a:pt x="106" y="7"/>
                    <a:pt x="212" y="0"/>
                    <a:pt x="318" y="151"/>
                  </a:cubicBezTo>
                  <a:cubicBezTo>
                    <a:pt x="424" y="302"/>
                    <a:pt x="529" y="612"/>
                    <a:pt x="635" y="922"/>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590" name="Freeform 15"/>
            <p:cNvSpPr>
              <a:spLocks/>
            </p:cNvSpPr>
            <p:nvPr/>
          </p:nvSpPr>
          <p:spPr bwMode="auto">
            <a:xfrm rot="10800000">
              <a:off x="6084888" y="2981325"/>
              <a:ext cx="1008062" cy="1463675"/>
            </a:xfrm>
            <a:custGeom>
              <a:avLst/>
              <a:gdLst>
                <a:gd name="T0" fmla="*/ 0 w 635"/>
                <a:gd name="T1" fmla="*/ 2147483646 h 922"/>
                <a:gd name="T2" fmla="*/ 2147483646 w 635"/>
                <a:gd name="T3" fmla="*/ 2147483646 h 922"/>
                <a:gd name="T4" fmla="*/ 2147483646 w 635"/>
                <a:gd name="T5" fmla="*/ 2147483646 h 922"/>
                <a:gd name="T6" fmla="*/ 0 60000 65536"/>
                <a:gd name="T7" fmla="*/ 0 60000 65536"/>
                <a:gd name="T8" fmla="*/ 0 60000 65536"/>
                <a:gd name="T9" fmla="*/ 0 w 635"/>
                <a:gd name="T10" fmla="*/ 0 h 922"/>
                <a:gd name="T11" fmla="*/ 635 w 635"/>
                <a:gd name="T12" fmla="*/ 922 h 922"/>
              </a:gdLst>
              <a:ahLst/>
              <a:cxnLst>
                <a:cxn ang="T6">
                  <a:pos x="T0" y="T1"/>
                </a:cxn>
                <a:cxn ang="T7">
                  <a:pos x="T2" y="T3"/>
                </a:cxn>
                <a:cxn ang="T8">
                  <a:pos x="T4" y="T5"/>
                </a:cxn>
              </a:cxnLst>
              <a:rect l="T9" t="T10" r="T11" b="T12"/>
              <a:pathLst>
                <a:path w="635" h="922">
                  <a:moveTo>
                    <a:pt x="0" y="15"/>
                  </a:moveTo>
                  <a:cubicBezTo>
                    <a:pt x="106" y="7"/>
                    <a:pt x="212" y="0"/>
                    <a:pt x="318" y="151"/>
                  </a:cubicBezTo>
                  <a:cubicBezTo>
                    <a:pt x="424" y="302"/>
                    <a:pt x="529" y="612"/>
                    <a:pt x="635" y="922"/>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591" name="Line 17"/>
            <p:cNvSpPr>
              <a:spLocks noChangeShapeType="1"/>
            </p:cNvSpPr>
            <p:nvPr/>
          </p:nvSpPr>
          <p:spPr bwMode="auto">
            <a:xfrm flipV="1">
              <a:off x="5076825" y="1557338"/>
              <a:ext cx="0" cy="143986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92" name="Line 18"/>
            <p:cNvSpPr>
              <a:spLocks noChangeShapeType="1"/>
            </p:cNvSpPr>
            <p:nvPr/>
          </p:nvSpPr>
          <p:spPr bwMode="auto">
            <a:xfrm flipV="1">
              <a:off x="7092950" y="2997200"/>
              <a:ext cx="0" cy="143986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 name="TextBox 1"/>
          <p:cNvSpPr txBox="1">
            <a:spLocks noRot="1" noChangeAspect="1" noMove="1" noResize="1" noEditPoints="1" noAdjustHandles="1" noChangeArrowheads="1" noChangeShapeType="1" noTextEdit="1"/>
          </p:cNvSpPr>
          <p:nvPr/>
        </p:nvSpPr>
        <p:spPr>
          <a:xfrm>
            <a:off x="376172" y="1325043"/>
            <a:ext cx="7076148" cy="369332"/>
          </a:xfrm>
          <a:prstGeom prst="rect">
            <a:avLst/>
          </a:prstGeom>
          <a:blipFill>
            <a:blip r:embed="rId10"/>
            <a:stretch>
              <a:fillRect l="-776" t="-8197" b="-24590"/>
            </a:stretch>
          </a:blipFill>
        </p:spPr>
        <p:txBody>
          <a:bodyPr/>
          <a:lstStyle/>
          <a:p>
            <a:pPr>
              <a:defRPr/>
            </a:pPr>
            <a:r>
              <a:rPr lang="en-GB">
                <a:noFill/>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Off crest particles</a:t>
            </a:r>
            <a:endParaRPr lang="en-GB" altLang="en-US" smtClean="0"/>
          </a:p>
        </p:txBody>
      </p:sp>
      <p:pic>
        <p:nvPicPr>
          <p:cNvPr id="26627"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4213" y="2638425"/>
            <a:ext cx="3668712" cy="2271713"/>
          </a:xfrm>
        </p:spPr>
      </p:pic>
      <p:grpSp>
        <p:nvGrpSpPr>
          <p:cNvPr id="26628" name="Group 21"/>
          <p:cNvGrpSpPr>
            <a:grpSpLocks/>
          </p:cNvGrpSpPr>
          <p:nvPr/>
        </p:nvGrpSpPr>
        <p:grpSpPr bwMode="auto">
          <a:xfrm>
            <a:off x="1014413" y="2924175"/>
            <a:ext cx="314325" cy="407988"/>
            <a:chOff x="1310432" y="2949012"/>
            <a:chExt cx="406648" cy="504056"/>
          </a:xfrm>
        </p:grpSpPr>
        <p:sp>
          <p:nvSpPr>
            <p:cNvPr id="6" name="Oval 5"/>
            <p:cNvSpPr/>
            <p:nvPr/>
          </p:nvSpPr>
          <p:spPr>
            <a:xfrm>
              <a:off x="1310432" y="3309892"/>
              <a:ext cx="143764" cy="14317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Oval 6"/>
            <p:cNvSpPr/>
            <p:nvPr/>
          </p:nvSpPr>
          <p:spPr>
            <a:xfrm>
              <a:off x="1573316" y="2949012"/>
              <a:ext cx="143764" cy="14317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Oval 7"/>
            <p:cNvSpPr/>
            <p:nvPr/>
          </p:nvSpPr>
          <p:spPr>
            <a:xfrm>
              <a:off x="1437766" y="3131414"/>
              <a:ext cx="143764" cy="1431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9" name="TextBox 8"/>
          <p:cNvSpPr txBox="1"/>
          <p:nvPr/>
        </p:nvSpPr>
        <p:spPr>
          <a:xfrm>
            <a:off x="5089525" y="2935288"/>
            <a:ext cx="4217988" cy="1477962"/>
          </a:xfrm>
          <a:prstGeom prst="rect">
            <a:avLst/>
          </a:prstGeom>
          <a:noFill/>
        </p:spPr>
        <p:txBody>
          <a:bodyPr>
            <a:spAutoFit/>
          </a:bodyPr>
          <a:lstStyle/>
          <a:p>
            <a:pPr>
              <a:defRPr/>
            </a:pPr>
            <a:r>
              <a:rPr lang="en-US" dirty="0">
                <a:solidFill>
                  <a:schemeClr val="accent2">
                    <a:lumMod val="60000"/>
                    <a:lumOff val="40000"/>
                  </a:schemeClr>
                </a:solidFill>
              </a:rPr>
              <a:t>Early particle (too fast) sees less field</a:t>
            </a:r>
          </a:p>
          <a:p>
            <a:pPr>
              <a:defRPr/>
            </a:pPr>
            <a:r>
              <a:rPr lang="en-US" dirty="0">
                <a:solidFill>
                  <a:schemeClr val="accent1">
                    <a:lumMod val="75000"/>
                  </a:schemeClr>
                </a:solidFill>
              </a:rPr>
              <a:t>Late particle (too slow) sees more field</a:t>
            </a:r>
            <a:endParaRPr lang="en-GB" dirty="0">
              <a:solidFill>
                <a:schemeClr val="accent1">
                  <a:lumMod val="75000"/>
                </a:schemeClr>
              </a:solidFill>
            </a:endParaRPr>
          </a:p>
          <a:p>
            <a:pPr>
              <a:defRPr/>
            </a:pPr>
            <a:r>
              <a:rPr lang="en-US" dirty="0"/>
              <a:t>→ Longitudinal focusing of the beam</a:t>
            </a:r>
          </a:p>
          <a:p>
            <a:pPr>
              <a:defRPr/>
            </a:pPr>
            <a:r>
              <a:rPr lang="en-US" dirty="0"/>
              <a:t>(doesn’t work for fully relativistic particles)</a:t>
            </a:r>
            <a:endParaRPr lang="en-GB" dirty="0"/>
          </a:p>
        </p:txBody>
      </p:sp>
      <p:sp>
        <p:nvSpPr>
          <p:cNvPr id="10" name="TextBox 9"/>
          <p:cNvSpPr txBox="1">
            <a:spLocks noRot="1" noChangeAspect="1" noMove="1" noResize="1" noEditPoints="1" noAdjustHandles="1" noChangeArrowheads="1" noChangeShapeType="1" noTextEdit="1"/>
          </p:cNvSpPr>
          <p:nvPr/>
        </p:nvSpPr>
        <p:spPr>
          <a:xfrm>
            <a:off x="831404" y="1377247"/>
            <a:ext cx="7659726" cy="1569660"/>
          </a:xfrm>
          <a:prstGeom prst="rect">
            <a:avLst/>
          </a:prstGeom>
          <a:blipFill>
            <a:blip r:embed="rId3"/>
            <a:stretch>
              <a:fillRect l="-1193" t="-2724"/>
            </a:stretch>
          </a:blipFill>
        </p:spPr>
        <p:txBody>
          <a:bodyPr/>
          <a:lstStyle/>
          <a:p>
            <a:pPr>
              <a:defRPr/>
            </a:pPr>
            <a:r>
              <a:rPr lang="en-GB">
                <a:noFill/>
              </a:rPr>
              <a:t> </a:t>
            </a:r>
          </a:p>
        </p:txBody>
      </p:sp>
      <p:sp>
        <p:nvSpPr>
          <p:cNvPr id="11" name="TextBox 10"/>
          <p:cNvSpPr txBox="1">
            <a:spLocks noRot="1" noChangeAspect="1" noMove="1" noResize="1" noEditPoints="1" noAdjustHandles="1" noChangeArrowheads="1" noChangeShapeType="1" noTextEdit="1"/>
          </p:cNvSpPr>
          <p:nvPr/>
        </p:nvSpPr>
        <p:spPr>
          <a:xfrm>
            <a:off x="738368" y="4938186"/>
            <a:ext cx="7744750" cy="1612877"/>
          </a:xfrm>
          <a:prstGeom prst="rect">
            <a:avLst/>
          </a:prstGeom>
          <a:blipFill>
            <a:blip r:embed="rId4"/>
            <a:stretch>
              <a:fillRect l="-787" t="-1509"/>
            </a:stretch>
          </a:blipFill>
        </p:spPr>
        <p:txBody>
          <a:bodyPr/>
          <a:lstStyle/>
          <a:p>
            <a:pPr>
              <a:defRPr/>
            </a:pPr>
            <a:r>
              <a:rPr lang="en-GB">
                <a:noFill/>
              </a:rPr>
              <a:t> </a:t>
            </a:r>
          </a:p>
        </p:txBody>
      </p:sp>
      <p:sp>
        <p:nvSpPr>
          <p:cNvPr id="26632" name="TextBox 11"/>
          <p:cNvSpPr txBox="1">
            <a:spLocks noChangeArrowheads="1"/>
          </p:cNvSpPr>
          <p:nvPr/>
        </p:nvSpPr>
        <p:spPr bwMode="auto">
          <a:xfrm>
            <a:off x="4208463" y="3744913"/>
            <a:ext cx="620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time</a:t>
            </a:r>
            <a:endParaRPr lang="en-GB" altLang="en-US" sz="1800"/>
          </a:p>
        </p:txBody>
      </p:sp>
      <p:cxnSp>
        <p:nvCxnSpPr>
          <p:cNvPr id="14" name="Straight Arrow Connector 13"/>
          <p:cNvCxnSpPr/>
          <p:nvPr/>
        </p:nvCxnSpPr>
        <p:spPr>
          <a:xfrm>
            <a:off x="4270375" y="3773488"/>
            <a:ext cx="1587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619250" y="2781300"/>
            <a:ext cx="0" cy="34925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635" name="TextBox 25"/>
          <p:cNvSpPr txBox="1">
            <a:spLocks noChangeArrowheads="1"/>
          </p:cNvSpPr>
          <p:nvPr/>
        </p:nvSpPr>
        <p:spPr bwMode="auto">
          <a:xfrm>
            <a:off x="1598613" y="2738438"/>
            <a:ext cx="215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q</a:t>
            </a:r>
            <a:endParaRPr lang="en-GB" altLang="en-US" sz="18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altLang="en-US" smtClean="0"/>
              <a:t>Cavity Quality Factor</a:t>
            </a:r>
            <a:endParaRPr lang="en-US" altLang="en-US" smtClean="0"/>
          </a:p>
        </p:txBody>
      </p:sp>
      <p:sp>
        <p:nvSpPr>
          <p:cNvPr id="28675" name="Rectangle 3"/>
          <p:cNvSpPr>
            <a:spLocks noGrp="1" noRot="1" noChangeAspect="1" noMove="1" noResize="1" noEditPoints="1" noAdjustHandles="1" noChangeArrowheads="1" noChangeShapeType="1" noTextEdit="1"/>
          </p:cNvSpPr>
          <p:nvPr>
            <p:ph type="body" sz="half" idx="1"/>
          </p:nvPr>
        </p:nvSpPr>
        <p:spPr>
          <a:xfrm>
            <a:off x="700088" y="1268413"/>
            <a:ext cx="7543800" cy="4525962"/>
          </a:xfrm>
          <a:blipFill>
            <a:blip r:embed="rId4"/>
            <a:stretch>
              <a:fillRect l="-889" t="-538" r="-808" b="-21669"/>
            </a:stretch>
          </a:blipFill>
          <a:extLst/>
        </p:spPr>
        <p:txBody>
          <a:bodyPr/>
          <a:lstStyle/>
          <a:p>
            <a:pPr>
              <a:defRPr/>
            </a:pPr>
            <a:r>
              <a:rPr lang="en-GB">
                <a:noFill/>
              </a:rPr>
              <a:t> </a:t>
            </a:r>
          </a:p>
        </p:txBody>
      </p:sp>
      <p:graphicFrame>
        <p:nvGraphicFramePr>
          <p:cNvPr id="27652" name="Object 4"/>
          <p:cNvGraphicFramePr>
            <a:graphicFrameLocks noGrp="1" noChangeAspect="1"/>
          </p:cNvGraphicFramePr>
          <p:nvPr>
            <p:ph sz="quarter" idx="3"/>
          </p:nvPr>
        </p:nvGraphicFramePr>
        <p:xfrm>
          <a:off x="3595688" y="2252663"/>
          <a:ext cx="1295400" cy="882650"/>
        </p:xfrm>
        <a:graphic>
          <a:graphicData uri="http://schemas.openxmlformats.org/presentationml/2006/ole">
            <mc:AlternateContent xmlns:mc="http://schemas.openxmlformats.org/markup-compatibility/2006">
              <mc:Choice xmlns:v="urn:schemas-microsoft-com:vml" Requires="v">
                <p:oleObj spid="_x0000_s27668" name="Equation" r:id="rId5" imgW="609336" imgH="431613" progId="Equation.3">
                  <p:embed/>
                </p:oleObj>
              </mc:Choice>
              <mc:Fallback>
                <p:oleObj name="Equation" r:id="rId5" imgW="609336" imgH="431613"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5688" y="2252663"/>
                        <a:ext cx="1295400"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3" name="Object 5"/>
          <p:cNvGraphicFramePr>
            <a:graphicFrameLocks noGrp="1" noChangeAspect="1"/>
          </p:cNvGraphicFramePr>
          <p:nvPr>
            <p:ph sz="quarter" idx="2"/>
          </p:nvPr>
        </p:nvGraphicFramePr>
        <p:xfrm>
          <a:off x="5297488" y="2919413"/>
          <a:ext cx="1952625" cy="669925"/>
        </p:xfrm>
        <a:graphic>
          <a:graphicData uri="http://schemas.openxmlformats.org/presentationml/2006/ole">
            <mc:AlternateContent xmlns:mc="http://schemas.openxmlformats.org/markup-compatibility/2006">
              <mc:Choice xmlns:v="urn:schemas-microsoft-com:vml" Requires="v">
                <p:oleObj spid="_x0000_s27669" name="Equation" r:id="rId7" imgW="1104900" imgH="393700" progId="Equation.3">
                  <p:embed/>
                </p:oleObj>
              </mc:Choice>
              <mc:Fallback>
                <p:oleObj name="Equation" r:id="rId7" imgW="1104900" imgH="3937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7488" y="2919413"/>
                        <a:ext cx="19526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aphicFrame>
        <p:nvGraphicFramePr>
          <p:cNvPr id="27655" name="Object 6"/>
          <p:cNvGraphicFramePr>
            <a:graphicFrameLocks noChangeAspect="1"/>
          </p:cNvGraphicFramePr>
          <p:nvPr/>
        </p:nvGraphicFramePr>
        <p:xfrm>
          <a:off x="3163888" y="4365625"/>
          <a:ext cx="2159000" cy="887413"/>
        </p:xfrm>
        <a:graphic>
          <a:graphicData uri="http://schemas.openxmlformats.org/presentationml/2006/ole">
            <mc:AlternateContent xmlns:mc="http://schemas.openxmlformats.org/markup-compatibility/2006">
              <mc:Choice xmlns:v="urn:schemas-microsoft-com:vml" Requires="v">
                <p:oleObj spid="_x0000_s27670" name="Equation" r:id="rId9" imgW="1180588" imgH="482391" progId="Equation.DSMT4">
                  <p:embed/>
                </p:oleObj>
              </mc:Choice>
              <mc:Fallback>
                <p:oleObj name="Equation" r:id="rId9" imgW="1180588" imgH="482391" progId="Equation.DSMT4">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63888" y="4365625"/>
                        <a:ext cx="215900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altLang="en-US" dirty="0" smtClean="0"/>
              <a:t>Other figures of merit</a:t>
            </a:r>
            <a:endParaRPr lang="en-US" altLang="en-US" dirty="0" smtClean="0"/>
          </a:p>
        </p:txBody>
      </p:sp>
      <p:sp>
        <p:nvSpPr>
          <p:cNvPr id="29700" name="Rectangle 4"/>
          <p:cNvSpPr>
            <a:spLocks noChangeArrowheads="1"/>
          </p:cNvSpPr>
          <p:nvPr/>
        </p:nvSpPr>
        <p:spPr bwMode="auto">
          <a:xfrm>
            <a:off x="0" y="3192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9701" name="Rectangle 5"/>
          <p:cNvSpPr>
            <a:spLocks noChangeArrowheads="1"/>
          </p:cNvSpPr>
          <p:nvPr/>
        </p:nvSpPr>
        <p:spPr bwMode="auto">
          <a:xfrm>
            <a:off x="0" y="3181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mc:AlternateContent xmlns:mc="http://schemas.openxmlformats.org/markup-compatibility/2006">
        <mc:Choice xmlns:a14="http://schemas.microsoft.com/office/drawing/2010/main" Requires="a14">
          <p:sp>
            <p:nvSpPr>
              <p:cNvPr id="3" name="TextBox 2"/>
              <p:cNvSpPr txBox="1"/>
              <p:nvPr/>
            </p:nvSpPr>
            <p:spPr>
              <a:xfrm>
                <a:off x="251520" y="1340768"/>
                <a:ext cx="8712968" cy="5165966"/>
              </a:xfrm>
              <a:prstGeom prst="rect">
                <a:avLst/>
              </a:prstGeom>
              <a:noFill/>
            </p:spPr>
            <p:txBody>
              <a:bodyPr wrap="square" rtlCol="0">
                <a:spAutoFit/>
              </a:bodyPr>
              <a:lstStyle/>
              <a:p>
                <a:r>
                  <a:rPr lang="en-US" sz="1900" dirty="0" smtClean="0"/>
                  <a:t>The shunt impedance of a cavity gives the efficiency of producing an axial voltage </a:t>
                </a:r>
                <a14:m>
                  <m:oMath xmlns:m="http://schemas.openxmlformats.org/officeDocument/2006/math">
                    <m:sSub>
                      <m:sSubPr>
                        <m:ctrlPr>
                          <a:rPr lang="en-US" sz="1900" i="1" dirty="0" smtClean="0">
                            <a:latin typeface="Cambria Math" panose="02040503050406030204" pitchFamily="18" charset="0"/>
                          </a:rPr>
                        </m:ctrlPr>
                      </m:sSubPr>
                      <m:e>
                        <m:r>
                          <a:rPr lang="en-US" sz="1900" i="1" dirty="0" smtClean="0">
                            <a:latin typeface="Cambria Math" panose="02040503050406030204" pitchFamily="18" charset="0"/>
                          </a:rPr>
                          <m:t>𝑉</m:t>
                        </m:r>
                      </m:e>
                      <m:sub>
                        <m:r>
                          <a:rPr lang="en-US" sz="1900" i="1" dirty="0" smtClean="0">
                            <a:latin typeface="Cambria Math" panose="02040503050406030204" pitchFamily="18" charset="0"/>
                          </a:rPr>
                          <m:t>0</m:t>
                        </m:r>
                      </m:sub>
                    </m:sSub>
                  </m:oMath>
                </a14:m>
                <a:r>
                  <a:rPr lang="en-GB" sz="1900" dirty="0" smtClean="0"/>
                  <a:t> for a given power dissipated </a:t>
                </a:r>
                <a14:m>
                  <m:oMath xmlns:m="http://schemas.openxmlformats.org/officeDocument/2006/math">
                    <m:sSub>
                      <m:sSubPr>
                        <m:ctrlPr>
                          <a:rPr lang="en-US" sz="1900" b="0" i="1" dirty="0" smtClean="0">
                            <a:latin typeface="Cambria Math" panose="02040503050406030204" pitchFamily="18" charset="0"/>
                          </a:rPr>
                        </m:ctrlPr>
                      </m:sSubPr>
                      <m:e>
                        <m:r>
                          <a:rPr lang="en-GB" sz="1900" i="1" dirty="0" smtClean="0">
                            <a:latin typeface="Cambria Math" panose="02040503050406030204" pitchFamily="18" charset="0"/>
                          </a:rPr>
                          <m:t>𝑃</m:t>
                        </m:r>
                      </m:e>
                      <m:sub>
                        <m:r>
                          <a:rPr lang="en-US" sz="1900" b="0" i="1" dirty="0" smtClean="0">
                            <a:latin typeface="Cambria Math" panose="02040503050406030204" pitchFamily="18" charset="0"/>
                          </a:rPr>
                          <m:t>𝑐</m:t>
                        </m:r>
                      </m:sub>
                    </m:sSub>
                  </m:oMath>
                </a14:m>
                <a:r>
                  <a:rPr lang="en-GB" sz="1900" dirty="0" smtClean="0"/>
                  <a:t> </a:t>
                </a:r>
                <a:endParaRPr lang="en-US" sz="1900" dirty="0"/>
              </a:p>
              <a:p>
                <a14:m>
                  <m:oMathPara xmlns:m="http://schemas.openxmlformats.org/officeDocument/2006/math">
                    <m:oMathParaPr>
                      <m:jc m:val="centerGroup"/>
                    </m:oMathParaPr>
                    <m:oMath xmlns:m="http://schemas.openxmlformats.org/officeDocument/2006/math">
                      <m:sSub>
                        <m:sSubPr>
                          <m:ctrlPr>
                            <a:rPr lang="en-US" sz="1900" b="0" i="1" smtClean="0">
                              <a:latin typeface="Cambria Math" panose="02040503050406030204" pitchFamily="18" charset="0"/>
                            </a:rPr>
                          </m:ctrlPr>
                        </m:sSubPr>
                        <m:e>
                          <m:r>
                            <a:rPr lang="en-US" sz="1900" b="0" i="1" smtClean="0">
                              <a:latin typeface="Cambria Math" panose="02040503050406030204" pitchFamily="18" charset="0"/>
                            </a:rPr>
                            <m:t>𝑅</m:t>
                          </m:r>
                        </m:e>
                        <m:sub>
                          <m:r>
                            <a:rPr lang="en-US" sz="1900" b="0" i="1" smtClean="0">
                              <a:latin typeface="Cambria Math" panose="02040503050406030204" pitchFamily="18" charset="0"/>
                            </a:rPr>
                            <m:t>𝑠</m:t>
                          </m:r>
                        </m:sub>
                      </m:sSub>
                      <m:r>
                        <a:rPr lang="en-US" sz="1900" b="0" i="1" smtClean="0">
                          <a:latin typeface="Cambria Math" panose="02040503050406030204" pitchFamily="18" charset="0"/>
                        </a:rPr>
                        <m:t>=</m:t>
                      </m:r>
                      <m:f>
                        <m:fPr>
                          <m:ctrlPr>
                            <a:rPr lang="en-US" sz="1900" b="0" i="1" smtClean="0">
                              <a:latin typeface="Cambria Math" panose="02040503050406030204" pitchFamily="18" charset="0"/>
                            </a:rPr>
                          </m:ctrlPr>
                        </m:fPr>
                        <m:num>
                          <m:sSubSup>
                            <m:sSubSupPr>
                              <m:ctrlPr>
                                <a:rPr lang="en-US" sz="1900" b="0" i="1" smtClean="0">
                                  <a:latin typeface="Cambria Math" panose="02040503050406030204" pitchFamily="18" charset="0"/>
                                </a:rPr>
                              </m:ctrlPr>
                            </m:sSubSupPr>
                            <m:e>
                              <m:r>
                                <a:rPr lang="en-US" sz="1900" b="0" i="1" smtClean="0">
                                  <a:latin typeface="Cambria Math" panose="02040503050406030204" pitchFamily="18" charset="0"/>
                                </a:rPr>
                                <m:t>𝑉</m:t>
                              </m:r>
                            </m:e>
                            <m:sub>
                              <m:r>
                                <a:rPr lang="en-US" sz="1900" b="0" i="1" smtClean="0">
                                  <a:latin typeface="Cambria Math" panose="02040503050406030204" pitchFamily="18" charset="0"/>
                                </a:rPr>
                                <m:t>0</m:t>
                              </m:r>
                            </m:sub>
                            <m:sup>
                              <m:r>
                                <a:rPr lang="en-US" sz="1900" b="0" i="1" smtClean="0">
                                  <a:latin typeface="Cambria Math" panose="02040503050406030204" pitchFamily="18" charset="0"/>
                                </a:rPr>
                                <m:t>2</m:t>
                              </m:r>
                            </m:sup>
                          </m:sSubSup>
                        </m:num>
                        <m:den>
                          <m:sSub>
                            <m:sSubPr>
                              <m:ctrlPr>
                                <a:rPr lang="en-US" sz="1900" b="0" i="1" smtClean="0">
                                  <a:latin typeface="Cambria Math" panose="02040503050406030204" pitchFamily="18" charset="0"/>
                                </a:rPr>
                              </m:ctrlPr>
                            </m:sSubPr>
                            <m:e>
                              <m:r>
                                <a:rPr lang="en-US" sz="1900" b="0" i="1" smtClean="0">
                                  <a:latin typeface="Cambria Math" panose="02040503050406030204" pitchFamily="18" charset="0"/>
                                </a:rPr>
                                <m:t>𝑃</m:t>
                              </m:r>
                            </m:e>
                            <m:sub>
                              <m:r>
                                <a:rPr lang="en-US" sz="1900" b="0" i="1" smtClean="0">
                                  <a:latin typeface="Cambria Math" panose="02040503050406030204" pitchFamily="18" charset="0"/>
                                </a:rPr>
                                <m:t>𝑐</m:t>
                              </m:r>
                            </m:sub>
                          </m:sSub>
                        </m:den>
                      </m:f>
                    </m:oMath>
                  </m:oMathPara>
                </a14:m>
                <a:endParaRPr lang="en-US" sz="1900" dirty="0" smtClean="0"/>
              </a:p>
              <a:p>
                <a:r>
                  <a:rPr lang="en-US" sz="1900" dirty="0" smtClean="0"/>
                  <a:t>It is also important as for predicting the power in any modes induced in the cavity by a beam (see lecture 4).</a:t>
                </a:r>
              </a:p>
              <a:p>
                <a:endParaRPr lang="en-US" sz="1900" dirty="0"/>
              </a:p>
              <a:p>
                <a:r>
                  <a:rPr lang="en-US" sz="1900" dirty="0" smtClean="0"/>
                  <a:t>In a cavity we are more interested in particle energy gain than voltage so we can include the transit time factor </a:t>
                </a:r>
                <a14:m>
                  <m:oMath xmlns:m="http://schemas.openxmlformats.org/officeDocument/2006/math">
                    <m:r>
                      <a:rPr lang="en-US" sz="1900" i="1" dirty="0" smtClean="0">
                        <a:latin typeface="Cambria Math" panose="02040503050406030204" pitchFamily="18" charset="0"/>
                      </a:rPr>
                      <m:t>𝑇</m:t>
                    </m:r>
                  </m:oMath>
                </a14:m>
                <a:r>
                  <a:rPr lang="en-US" sz="1900" dirty="0" smtClean="0"/>
                  <a:t> and quote the </a:t>
                </a:r>
                <a:r>
                  <a:rPr lang="en-US" sz="1900" i="1" dirty="0" smtClean="0"/>
                  <a:t>effective </a:t>
                </a:r>
                <a:r>
                  <a:rPr lang="en-US" sz="1900" dirty="0" smtClean="0"/>
                  <a:t>shunt impedance</a:t>
                </a:r>
              </a:p>
              <a:p>
                <a14:m>
                  <m:oMathPara xmlns:m="http://schemas.openxmlformats.org/officeDocument/2006/math">
                    <m:oMathParaPr>
                      <m:jc m:val="centerGroup"/>
                    </m:oMathParaPr>
                    <m:oMath xmlns:m="http://schemas.openxmlformats.org/officeDocument/2006/math">
                      <m:sSub>
                        <m:sSubPr>
                          <m:ctrlPr>
                            <a:rPr lang="en-GB" sz="1900" i="1">
                              <a:latin typeface="Cambria Math" panose="02040503050406030204" pitchFamily="18" charset="0"/>
                            </a:rPr>
                          </m:ctrlPr>
                        </m:sSubPr>
                        <m:e>
                          <m:r>
                            <a:rPr lang="en-GB" sz="1900" i="1">
                              <a:latin typeface="Cambria Math"/>
                            </a:rPr>
                            <m:t>𝑅</m:t>
                          </m:r>
                        </m:e>
                        <m:sub>
                          <m:r>
                            <a:rPr lang="en-GB" sz="1900" i="1">
                              <a:latin typeface="Cambria Math"/>
                            </a:rPr>
                            <m:t>𝑒𝑓𝑓</m:t>
                          </m:r>
                        </m:sub>
                      </m:sSub>
                      <m:r>
                        <a:rPr lang="en-GB" sz="1900" i="1">
                          <a:latin typeface="Cambria Math"/>
                        </a:rPr>
                        <m:t>=</m:t>
                      </m:r>
                      <m:f>
                        <m:fPr>
                          <m:ctrlPr>
                            <a:rPr lang="en-GB" sz="1900" i="1">
                              <a:latin typeface="Cambria Math" panose="02040503050406030204" pitchFamily="18" charset="0"/>
                            </a:rPr>
                          </m:ctrlPr>
                        </m:fPr>
                        <m:num>
                          <m:sSubSup>
                            <m:sSubSupPr>
                              <m:ctrlPr>
                                <a:rPr lang="en-GB" sz="1900" i="1">
                                  <a:latin typeface="Cambria Math" panose="02040503050406030204" pitchFamily="18" charset="0"/>
                                </a:rPr>
                              </m:ctrlPr>
                            </m:sSubSupPr>
                            <m:e>
                              <m:r>
                                <a:rPr lang="en-GB" sz="1900" i="1">
                                  <a:latin typeface="Cambria Math"/>
                                </a:rPr>
                                <m:t>𝑉</m:t>
                              </m:r>
                            </m:e>
                            <m:sub>
                              <m:r>
                                <a:rPr lang="en-GB" sz="1900" i="1">
                                  <a:latin typeface="Cambria Math"/>
                                </a:rPr>
                                <m:t>0</m:t>
                              </m:r>
                            </m:sub>
                            <m:sup>
                              <m:r>
                                <a:rPr lang="en-US" sz="1900" i="1">
                                  <a:latin typeface="Cambria Math" panose="02040503050406030204" pitchFamily="18" charset="0"/>
                                </a:rPr>
                                <m:t>2</m:t>
                              </m:r>
                            </m:sup>
                          </m:sSubSup>
                          <m:sSup>
                            <m:sSupPr>
                              <m:ctrlPr>
                                <a:rPr lang="en-GB" sz="1900" i="1">
                                  <a:latin typeface="Cambria Math" panose="02040503050406030204" pitchFamily="18" charset="0"/>
                                </a:rPr>
                              </m:ctrlPr>
                            </m:sSupPr>
                            <m:e>
                              <m:r>
                                <a:rPr lang="en-GB" sz="1900" i="1">
                                  <a:latin typeface="Cambria Math"/>
                                </a:rPr>
                                <m:t>𝑇</m:t>
                              </m:r>
                            </m:e>
                            <m:sup>
                              <m:r>
                                <a:rPr lang="en-GB" sz="1900" i="1">
                                  <a:latin typeface="Cambria Math"/>
                                </a:rPr>
                                <m:t>2</m:t>
                              </m:r>
                            </m:sup>
                          </m:sSup>
                        </m:num>
                        <m:den>
                          <m:sSub>
                            <m:sSubPr>
                              <m:ctrlPr>
                                <a:rPr lang="en-GB" sz="1900" i="1">
                                  <a:latin typeface="Cambria Math" panose="02040503050406030204" pitchFamily="18" charset="0"/>
                                </a:rPr>
                              </m:ctrlPr>
                            </m:sSubPr>
                            <m:e>
                              <m:r>
                                <a:rPr lang="en-GB" sz="1900" i="1">
                                  <a:latin typeface="Cambria Math"/>
                                </a:rPr>
                                <m:t>𝑃</m:t>
                              </m:r>
                            </m:e>
                            <m:sub>
                              <m:r>
                                <a:rPr lang="en-GB" sz="1900" i="1">
                                  <a:latin typeface="Cambria Math"/>
                                </a:rPr>
                                <m:t>𝑐</m:t>
                              </m:r>
                            </m:sub>
                          </m:sSub>
                        </m:den>
                      </m:f>
                    </m:oMath>
                  </m:oMathPara>
                </a14:m>
                <a:endParaRPr lang="en-US" sz="1900" dirty="0"/>
              </a:p>
              <a:p>
                <a:r>
                  <a:rPr lang="en-GB" sz="1900" dirty="0"/>
                  <a:t>R over Q measures the efficiency of acceleration per unit stored energy at a given frequency. It is only a function of geometry and not surface </a:t>
                </a:r>
                <a:r>
                  <a:rPr lang="en-GB" sz="1900" dirty="0" smtClean="0"/>
                  <a:t>properties</a:t>
                </a:r>
                <a:r>
                  <a:rPr lang="en-GB" sz="1900" dirty="0"/>
                  <a:t> </a:t>
                </a:r>
                <a:r>
                  <a:rPr lang="en-GB" sz="1900" dirty="0" smtClean="0"/>
                  <a:t>which makes it useful for comparing geometries.</a:t>
                </a:r>
              </a:p>
              <a:p>
                <a14:m>
                  <m:oMathPara xmlns:m="http://schemas.openxmlformats.org/officeDocument/2006/math">
                    <m:oMathParaPr>
                      <m:jc m:val="centerGroup"/>
                    </m:oMathParaPr>
                    <m:oMath xmlns:m="http://schemas.openxmlformats.org/officeDocument/2006/math">
                      <m:f>
                        <m:fPr>
                          <m:ctrlPr>
                            <a:rPr lang="en-GB" sz="1900" i="1">
                              <a:latin typeface="Cambria Math" panose="02040503050406030204" pitchFamily="18" charset="0"/>
                            </a:rPr>
                          </m:ctrlPr>
                        </m:fPr>
                        <m:num>
                          <m:sSub>
                            <m:sSubPr>
                              <m:ctrlPr>
                                <a:rPr lang="en-GB" sz="1900" i="1">
                                  <a:latin typeface="Cambria Math" panose="02040503050406030204" pitchFamily="18" charset="0"/>
                                </a:rPr>
                              </m:ctrlPr>
                            </m:sSubPr>
                            <m:e>
                              <m:r>
                                <a:rPr lang="en-GB" sz="1900" i="1">
                                  <a:latin typeface="Cambria Math"/>
                                </a:rPr>
                                <m:t>𝑅</m:t>
                              </m:r>
                            </m:e>
                            <m:sub>
                              <m:r>
                                <a:rPr lang="en-GB" sz="1900" i="1">
                                  <a:latin typeface="Cambria Math"/>
                                </a:rPr>
                                <m:t>𝑒𝑓𝑓</m:t>
                              </m:r>
                            </m:sub>
                          </m:sSub>
                        </m:num>
                        <m:den>
                          <m:r>
                            <a:rPr lang="en-US" sz="1900" b="0" i="1" smtClean="0">
                              <a:latin typeface="Cambria Math" panose="02040503050406030204" pitchFamily="18" charset="0"/>
                            </a:rPr>
                            <m:t>𝑄</m:t>
                          </m:r>
                        </m:den>
                      </m:f>
                      <m:r>
                        <a:rPr lang="en-GB" sz="1900" i="1">
                          <a:latin typeface="Cambria Math"/>
                        </a:rPr>
                        <m:t>=</m:t>
                      </m:r>
                      <m:f>
                        <m:fPr>
                          <m:ctrlPr>
                            <a:rPr lang="en-GB" sz="1900" i="1">
                              <a:latin typeface="Cambria Math" panose="02040503050406030204" pitchFamily="18" charset="0"/>
                            </a:rPr>
                          </m:ctrlPr>
                        </m:fPr>
                        <m:num>
                          <m:sSubSup>
                            <m:sSubSupPr>
                              <m:ctrlPr>
                                <a:rPr lang="en-GB" sz="1900" i="1">
                                  <a:latin typeface="Cambria Math" panose="02040503050406030204" pitchFamily="18" charset="0"/>
                                </a:rPr>
                              </m:ctrlPr>
                            </m:sSubSupPr>
                            <m:e>
                              <m:r>
                                <a:rPr lang="en-GB" sz="1900" i="1">
                                  <a:latin typeface="Cambria Math"/>
                                </a:rPr>
                                <m:t>𝑉</m:t>
                              </m:r>
                            </m:e>
                            <m:sub>
                              <m:r>
                                <a:rPr lang="en-GB" sz="1900" i="1">
                                  <a:latin typeface="Cambria Math"/>
                                </a:rPr>
                                <m:t>0</m:t>
                              </m:r>
                            </m:sub>
                            <m:sup>
                              <m:r>
                                <a:rPr lang="en-US" sz="1900" i="1">
                                  <a:latin typeface="Cambria Math" panose="02040503050406030204" pitchFamily="18" charset="0"/>
                                </a:rPr>
                                <m:t>2</m:t>
                              </m:r>
                            </m:sup>
                          </m:sSubSup>
                          <m:sSup>
                            <m:sSupPr>
                              <m:ctrlPr>
                                <a:rPr lang="en-GB" sz="1900" i="1">
                                  <a:latin typeface="Cambria Math" panose="02040503050406030204" pitchFamily="18" charset="0"/>
                                </a:rPr>
                              </m:ctrlPr>
                            </m:sSupPr>
                            <m:e>
                              <m:r>
                                <a:rPr lang="en-GB" sz="1900" i="1">
                                  <a:latin typeface="Cambria Math"/>
                                </a:rPr>
                                <m:t>𝑇</m:t>
                              </m:r>
                            </m:e>
                            <m:sup>
                              <m:r>
                                <a:rPr lang="en-GB" sz="1900" i="1">
                                  <a:latin typeface="Cambria Math"/>
                                </a:rPr>
                                <m:t>2</m:t>
                              </m:r>
                            </m:sup>
                          </m:sSup>
                        </m:num>
                        <m:den>
                          <m:r>
                            <a:rPr lang="en-GB" sz="1900" i="1">
                              <a:latin typeface="Cambria Math"/>
                            </a:rPr>
                            <m:t>𝜔</m:t>
                          </m:r>
                          <m:r>
                            <a:rPr lang="en-GB" sz="1900" i="1">
                              <a:latin typeface="Cambria Math"/>
                            </a:rPr>
                            <m:t>𝑈</m:t>
                          </m:r>
                        </m:den>
                      </m:f>
                    </m:oMath>
                  </m:oMathPara>
                </a14:m>
                <a:endParaRPr lang="en-GB" sz="1900" dirty="0"/>
              </a:p>
              <a:p>
                <a:endParaRPr lang="en-GB" dirty="0"/>
              </a:p>
            </p:txBody>
          </p:sp>
        </mc:Choice>
        <mc:Fallback>
          <p:sp>
            <p:nvSpPr>
              <p:cNvPr id="3" name="TextBox 2"/>
              <p:cNvSpPr txBox="1">
                <a:spLocks noRot="1" noChangeAspect="1" noMove="1" noResize="1" noEditPoints="1" noAdjustHandles="1" noChangeArrowheads="1" noChangeShapeType="1" noTextEdit="1"/>
              </p:cNvSpPr>
              <p:nvPr/>
            </p:nvSpPr>
            <p:spPr>
              <a:xfrm>
                <a:off x="251520" y="1340768"/>
                <a:ext cx="8712968" cy="5165966"/>
              </a:xfrm>
              <a:prstGeom prst="rect">
                <a:avLst/>
              </a:prstGeom>
              <a:blipFill>
                <a:blip r:embed="rId3"/>
                <a:stretch>
                  <a:fillRect l="-629" t="-708"/>
                </a:stretch>
              </a:blipFill>
            </p:spPr>
            <p:txBody>
              <a:bodyPr/>
              <a:lstStyle/>
              <a:p>
                <a:r>
                  <a:rPr lang="en-GB">
                    <a:noFill/>
                  </a:rPr>
                  <a:t> </a:t>
                </a:r>
              </a:p>
            </p:txBody>
          </p:sp>
        </mc:Fallback>
      </mc:AlternateContent>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ltLang="en-US" dirty="0" smtClean="0"/>
              <a:t>Electrostatic Acceleration</a:t>
            </a:r>
          </a:p>
        </p:txBody>
      </p:sp>
      <p:sp>
        <p:nvSpPr>
          <p:cNvPr id="5123" name="Line 3"/>
          <p:cNvSpPr>
            <a:spLocks noChangeShapeType="1"/>
          </p:cNvSpPr>
          <p:nvPr/>
        </p:nvSpPr>
        <p:spPr bwMode="auto">
          <a:xfrm flipH="1">
            <a:off x="1619250" y="1844675"/>
            <a:ext cx="0" cy="4248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4" name="Line 4"/>
          <p:cNvSpPr>
            <a:spLocks noChangeShapeType="1"/>
          </p:cNvSpPr>
          <p:nvPr/>
        </p:nvSpPr>
        <p:spPr bwMode="auto">
          <a:xfrm>
            <a:off x="7308850" y="1844675"/>
            <a:ext cx="0" cy="41767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5" name="Line 5"/>
          <p:cNvSpPr>
            <a:spLocks noChangeShapeType="1"/>
          </p:cNvSpPr>
          <p:nvPr/>
        </p:nvSpPr>
        <p:spPr bwMode="auto">
          <a:xfrm flipH="1">
            <a:off x="1835150" y="4652963"/>
            <a:ext cx="5184775" cy="0"/>
          </a:xfrm>
          <a:prstGeom prst="line">
            <a:avLst/>
          </a:prstGeom>
          <a:noFill/>
          <a:ln w="34925">
            <a:solidFill>
              <a:srgbClr val="00FF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07526" name="Oval 6"/>
          <p:cNvSpPr>
            <a:spLocks noChangeArrowheads="1"/>
          </p:cNvSpPr>
          <p:nvPr/>
        </p:nvSpPr>
        <p:spPr bwMode="auto">
          <a:xfrm>
            <a:off x="1763713" y="2997200"/>
            <a:ext cx="215900" cy="2159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5127" name="Line 7"/>
          <p:cNvSpPr>
            <a:spLocks noChangeShapeType="1"/>
          </p:cNvSpPr>
          <p:nvPr/>
        </p:nvSpPr>
        <p:spPr bwMode="auto">
          <a:xfrm>
            <a:off x="4357688" y="1268413"/>
            <a:ext cx="0"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8" name="Line 8"/>
          <p:cNvSpPr>
            <a:spLocks noChangeShapeType="1"/>
          </p:cNvSpPr>
          <p:nvPr/>
        </p:nvSpPr>
        <p:spPr bwMode="auto">
          <a:xfrm>
            <a:off x="4500563" y="1341438"/>
            <a:ext cx="0" cy="358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9" name="Freeform 9"/>
          <p:cNvSpPr>
            <a:spLocks/>
          </p:cNvSpPr>
          <p:nvPr/>
        </p:nvSpPr>
        <p:spPr bwMode="auto">
          <a:xfrm>
            <a:off x="1619250" y="1497013"/>
            <a:ext cx="2736850" cy="419100"/>
          </a:xfrm>
          <a:custGeom>
            <a:avLst/>
            <a:gdLst>
              <a:gd name="T0" fmla="*/ 0 w 1452"/>
              <a:gd name="T1" fmla="*/ 2147483646 h 264"/>
              <a:gd name="T2" fmla="*/ 2147483646 w 1452"/>
              <a:gd name="T3" fmla="*/ 2147483646 h 264"/>
              <a:gd name="T4" fmla="*/ 2147483646 w 1452"/>
              <a:gd name="T5" fmla="*/ 2147483646 h 264"/>
              <a:gd name="T6" fmla="*/ 2147483646 w 1452"/>
              <a:gd name="T7" fmla="*/ 2147483646 h 264"/>
              <a:gd name="T8" fmla="*/ 2147483646 w 1452"/>
              <a:gd name="T9" fmla="*/ 2147483646 h 264"/>
              <a:gd name="T10" fmla="*/ 0 60000 65536"/>
              <a:gd name="T11" fmla="*/ 0 60000 65536"/>
              <a:gd name="T12" fmla="*/ 0 60000 65536"/>
              <a:gd name="T13" fmla="*/ 0 60000 65536"/>
              <a:gd name="T14" fmla="*/ 0 60000 65536"/>
              <a:gd name="T15" fmla="*/ 0 w 1452"/>
              <a:gd name="T16" fmla="*/ 0 h 264"/>
              <a:gd name="T17" fmla="*/ 1452 w 1452"/>
              <a:gd name="T18" fmla="*/ 264 h 264"/>
            </a:gdLst>
            <a:ahLst/>
            <a:cxnLst>
              <a:cxn ang="T10">
                <a:pos x="T0" y="T1"/>
              </a:cxn>
              <a:cxn ang="T11">
                <a:pos x="T2" y="T3"/>
              </a:cxn>
              <a:cxn ang="T12">
                <a:pos x="T4" y="T5"/>
              </a:cxn>
              <a:cxn ang="T13">
                <a:pos x="T6" y="T7"/>
              </a:cxn>
              <a:cxn ang="T14">
                <a:pos x="T8" y="T9"/>
              </a:cxn>
            </a:cxnLst>
            <a:rect l="T15" t="T16" r="T17" b="T18"/>
            <a:pathLst>
              <a:path w="1452" h="264">
                <a:moveTo>
                  <a:pt x="0" y="219"/>
                </a:moveTo>
                <a:cubicBezTo>
                  <a:pt x="95" y="125"/>
                  <a:pt x="190" y="31"/>
                  <a:pt x="318" y="38"/>
                </a:cubicBezTo>
                <a:cubicBezTo>
                  <a:pt x="446" y="45"/>
                  <a:pt x="620" y="264"/>
                  <a:pt x="771" y="264"/>
                </a:cubicBezTo>
                <a:cubicBezTo>
                  <a:pt x="922" y="264"/>
                  <a:pt x="1112" y="76"/>
                  <a:pt x="1225" y="38"/>
                </a:cubicBezTo>
                <a:cubicBezTo>
                  <a:pt x="1338" y="0"/>
                  <a:pt x="1395" y="19"/>
                  <a:pt x="1452" y="3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30" name="Freeform 10"/>
          <p:cNvSpPr>
            <a:spLocks/>
          </p:cNvSpPr>
          <p:nvPr/>
        </p:nvSpPr>
        <p:spPr bwMode="auto">
          <a:xfrm flipH="1">
            <a:off x="4498975" y="1497013"/>
            <a:ext cx="2809875" cy="419100"/>
          </a:xfrm>
          <a:custGeom>
            <a:avLst/>
            <a:gdLst>
              <a:gd name="T0" fmla="*/ 0 w 1452"/>
              <a:gd name="T1" fmla="*/ 2147483646 h 264"/>
              <a:gd name="T2" fmla="*/ 2147483646 w 1452"/>
              <a:gd name="T3" fmla="*/ 2147483646 h 264"/>
              <a:gd name="T4" fmla="*/ 2147483646 w 1452"/>
              <a:gd name="T5" fmla="*/ 2147483646 h 264"/>
              <a:gd name="T6" fmla="*/ 2147483646 w 1452"/>
              <a:gd name="T7" fmla="*/ 2147483646 h 264"/>
              <a:gd name="T8" fmla="*/ 2147483646 w 1452"/>
              <a:gd name="T9" fmla="*/ 2147483646 h 264"/>
              <a:gd name="T10" fmla="*/ 0 60000 65536"/>
              <a:gd name="T11" fmla="*/ 0 60000 65536"/>
              <a:gd name="T12" fmla="*/ 0 60000 65536"/>
              <a:gd name="T13" fmla="*/ 0 60000 65536"/>
              <a:gd name="T14" fmla="*/ 0 60000 65536"/>
              <a:gd name="T15" fmla="*/ 0 w 1452"/>
              <a:gd name="T16" fmla="*/ 0 h 264"/>
              <a:gd name="T17" fmla="*/ 1452 w 1452"/>
              <a:gd name="T18" fmla="*/ 264 h 264"/>
            </a:gdLst>
            <a:ahLst/>
            <a:cxnLst>
              <a:cxn ang="T10">
                <a:pos x="T0" y="T1"/>
              </a:cxn>
              <a:cxn ang="T11">
                <a:pos x="T2" y="T3"/>
              </a:cxn>
              <a:cxn ang="T12">
                <a:pos x="T4" y="T5"/>
              </a:cxn>
              <a:cxn ang="T13">
                <a:pos x="T6" y="T7"/>
              </a:cxn>
              <a:cxn ang="T14">
                <a:pos x="T8" y="T9"/>
              </a:cxn>
            </a:cxnLst>
            <a:rect l="T15" t="T16" r="T17" b="T18"/>
            <a:pathLst>
              <a:path w="1452" h="264">
                <a:moveTo>
                  <a:pt x="0" y="219"/>
                </a:moveTo>
                <a:cubicBezTo>
                  <a:pt x="95" y="125"/>
                  <a:pt x="190" y="31"/>
                  <a:pt x="318" y="38"/>
                </a:cubicBezTo>
                <a:cubicBezTo>
                  <a:pt x="446" y="45"/>
                  <a:pt x="620" y="264"/>
                  <a:pt x="771" y="264"/>
                </a:cubicBezTo>
                <a:cubicBezTo>
                  <a:pt x="922" y="264"/>
                  <a:pt x="1112" y="76"/>
                  <a:pt x="1225" y="38"/>
                </a:cubicBezTo>
                <a:cubicBezTo>
                  <a:pt x="1338" y="0"/>
                  <a:pt x="1395" y="19"/>
                  <a:pt x="1452" y="3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31" name="Text Box 11"/>
          <p:cNvSpPr txBox="1">
            <a:spLocks noChangeArrowheads="1"/>
          </p:cNvSpPr>
          <p:nvPr/>
        </p:nvSpPr>
        <p:spPr bwMode="auto">
          <a:xfrm>
            <a:off x="7380288" y="2420938"/>
            <a:ext cx="431800"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solidFill>
                  <a:schemeClr val="accent2"/>
                </a:solidFill>
              </a:rPr>
              <a:t>+</a:t>
            </a:r>
          </a:p>
          <a:p>
            <a:pPr eaLnBrk="1" hangingPunct="1">
              <a:spcBef>
                <a:spcPct val="50000"/>
              </a:spcBef>
              <a:buFontTx/>
              <a:buNone/>
            </a:pPr>
            <a:r>
              <a:rPr lang="en-GB" altLang="en-US" sz="2400">
                <a:solidFill>
                  <a:schemeClr val="accent2"/>
                </a:solidFill>
              </a:rPr>
              <a:t>+</a:t>
            </a:r>
          </a:p>
          <a:p>
            <a:pPr eaLnBrk="1" hangingPunct="1">
              <a:spcBef>
                <a:spcPct val="50000"/>
              </a:spcBef>
              <a:buFontTx/>
              <a:buNone/>
            </a:pPr>
            <a:r>
              <a:rPr lang="en-GB" altLang="en-US" sz="2400">
                <a:solidFill>
                  <a:schemeClr val="accent2"/>
                </a:solidFill>
              </a:rPr>
              <a:t>+</a:t>
            </a:r>
          </a:p>
          <a:p>
            <a:pPr eaLnBrk="1" hangingPunct="1">
              <a:spcBef>
                <a:spcPct val="50000"/>
              </a:spcBef>
              <a:buFontTx/>
              <a:buNone/>
            </a:pPr>
            <a:r>
              <a:rPr lang="en-GB" altLang="en-US" sz="2400">
                <a:solidFill>
                  <a:schemeClr val="accent2"/>
                </a:solidFill>
              </a:rPr>
              <a:t>+</a:t>
            </a:r>
          </a:p>
          <a:p>
            <a:pPr eaLnBrk="1" hangingPunct="1">
              <a:spcBef>
                <a:spcPct val="50000"/>
              </a:spcBef>
              <a:buFontTx/>
              <a:buNone/>
            </a:pPr>
            <a:r>
              <a:rPr lang="en-GB" altLang="en-US" sz="2400">
                <a:solidFill>
                  <a:schemeClr val="accent2"/>
                </a:solidFill>
              </a:rPr>
              <a:t>+</a:t>
            </a:r>
          </a:p>
          <a:p>
            <a:pPr eaLnBrk="1" hangingPunct="1">
              <a:spcBef>
                <a:spcPct val="50000"/>
              </a:spcBef>
              <a:buFontTx/>
              <a:buNone/>
            </a:pPr>
            <a:r>
              <a:rPr lang="en-GB" altLang="en-US" sz="2400">
                <a:solidFill>
                  <a:schemeClr val="accent2"/>
                </a:solidFill>
              </a:rPr>
              <a:t>+</a:t>
            </a:r>
          </a:p>
        </p:txBody>
      </p:sp>
      <p:sp>
        <p:nvSpPr>
          <p:cNvPr id="5132" name="Text Box 12"/>
          <p:cNvSpPr txBox="1">
            <a:spLocks noChangeArrowheads="1"/>
          </p:cNvSpPr>
          <p:nvPr/>
        </p:nvSpPr>
        <p:spPr bwMode="auto">
          <a:xfrm>
            <a:off x="1042988" y="2420938"/>
            <a:ext cx="433387"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solidFill>
                  <a:srgbClr val="FF0000"/>
                </a:solidFill>
              </a:rPr>
              <a:t>-</a:t>
            </a:r>
          </a:p>
          <a:p>
            <a:pPr eaLnBrk="1" hangingPunct="1">
              <a:spcBef>
                <a:spcPct val="50000"/>
              </a:spcBef>
              <a:buFontTx/>
              <a:buNone/>
            </a:pPr>
            <a:r>
              <a:rPr lang="en-GB" altLang="en-US" sz="2400">
                <a:solidFill>
                  <a:srgbClr val="FF0000"/>
                </a:solidFill>
              </a:rPr>
              <a:t>-</a:t>
            </a:r>
          </a:p>
          <a:p>
            <a:pPr eaLnBrk="1" hangingPunct="1">
              <a:spcBef>
                <a:spcPct val="50000"/>
              </a:spcBef>
              <a:buFontTx/>
              <a:buNone/>
            </a:pPr>
            <a:r>
              <a:rPr lang="en-GB" altLang="en-US" sz="2400">
                <a:solidFill>
                  <a:srgbClr val="FF0000"/>
                </a:solidFill>
              </a:rPr>
              <a:t>-</a:t>
            </a:r>
          </a:p>
          <a:p>
            <a:pPr eaLnBrk="1" hangingPunct="1">
              <a:spcBef>
                <a:spcPct val="50000"/>
              </a:spcBef>
              <a:buFontTx/>
              <a:buNone/>
            </a:pPr>
            <a:r>
              <a:rPr lang="en-GB" altLang="en-US" sz="2400">
                <a:solidFill>
                  <a:srgbClr val="FF0000"/>
                </a:solidFill>
              </a:rPr>
              <a:t>-</a:t>
            </a:r>
          </a:p>
          <a:p>
            <a:pPr eaLnBrk="1" hangingPunct="1">
              <a:spcBef>
                <a:spcPct val="50000"/>
              </a:spcBef>
              <a:buFontTx/>
              <a:buNone/>
            </a:pPr>
            <a:r>
              <a:rPr lang="en-GB" altLang="en-US" sz="2400">
                <a:solidFill>
                  <a:srgbClr val="FF0000"/>
                </a:solidFill>
              </a:rPr>
              <a:t>-</a:t>
            </a:r>
          </a:p>
          <a:p>
            <a:pPr eaLnBrk="1" hangingPunct="1">
              <a:spcBef>
                <a:spcPct val="50000"/>
              </a:spcBef>
              <a:buFontTx/>
              <a:buNone/>
            </a:pPr>
            <a:r>
              <a:rPr lang="en-GB" altLang="en-US" sz="2400">
                <a:solidFill>
                  <a:srgbClr val="FF0000"/>
                </a:solidFill>
              </a:rPr>
              <a:t>-</a:t>
            </a:r>
          </a:p>
        </p:txBody>
      </p:sp>
      <p:sp>
        <p:nvSpPr>
          <p:cNvPr id="5133" name="Text Box 13"/>
          <p:cNvSpPr txBox="1">
            <a:spLocks noChangeArrowheads="1"/>
          </p:cNvSpPr>
          <p:nvPr/>
        </p:nvSpPr>
        <p:spPr bwMode="auto">
          <a:xfrm>
            <a:off x="3924300" y="1125538"/>
            <a:ext cx="3603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a:t>
            </a:r>
          </a:p>
        </p:txBody>
      </p:sp>
      <p:sp>
        <p:nvSpPr>
          <p:cNvPr id="5134" name="Text Box 14"/>
          <p:cNvSpPr txBox="1">
            <a:spLocks noChangeArrowheads="1"/>
          </p:cNvSpPr>
          <p:nvPr/>
        </p:nvSpPr>
        <p:spPr bwMode="auto">
          <a:xfrm>
            <a:off x="4572000" y="1125538"/>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a:t>
            </a:r>
          </a:p>
        </p:txBody>
      </p:sp>
      <p:sp>
        <p:nvSpPr>
          <p:cNvPr id="5135" name="Rectangle 15"/>
          <p:cNvSpPr>
            <a:spLocks noChangeArrowheads="1"/>
          </p:cNvSpPr>
          <p:nvPr/>
        </p:nvSpPr>
        <p:spPr bwMode="auto">
          <a:xfrm>
            <a:off x="1476375" y="1844675"/>
            <a:ext cx="142875" cy="4248150"/>
          </a:xfrm>
          <a:prstGeom prst="rect">
            <a:avLst/>
          </a:prstGeom>
          <a:solidFill>
            <a:schemeClr val="bg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5136" name="Rectangle 16"/>
          <p:cNvSpPr>
            <a:spLocks noChangeArrowheads="1"/>
          </p:cNvSpPr>
          <p:nvPr/>
        </p:nvSpPr>
        <p:spPr bwMode="auto">
          <a:xfrm>
            <a:off x="7237413" y="1844675"/>
            <a:ext cx="142875" cy="4248150"/>
          </a:xfrm>
          <a:prstGeom prst="rect">
            <a:avLst/>
          </a:prstGeom>
          <a:solidFill>
            <a:schemeClr val="bg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2.5E-6 1.07308E-6 L 0.57882 -0.00532 " pathEditMode="relative" rAng="0" ptsTypes="AA">
                                      <p:cBhvr>
                                        <p:cTn id="6" dur="2000" fill="hold"/>
                                        <p:tgtEl>
                                          <p:spTgt spid="107526"/>
                                        </p:tgtEl>
                                        <p:attrNameLst>
                                          <p:attrName>ppt_x</p:attrName>
                                          <p:attrName>ppt_y</p:attrName>
                                        </p:attrNameLst>
                                      </p:cBhvr>
                                      <p:rCtr x="28941"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0"/>
            <a:ext cx="8229600" cy="1143000"/>
          </a:xfrm>
        </p:spPr>
        <p:txBody>
          <a:bodyPr>
            <a:normAutofit/>
          </a:bodyPr>
          <a:lstStyle/>
          <a:p>
            <a:r>
              <a:rPr lang="en-GB" sz="4900" dirty="0" smtClean="0"/>
              <a:t>Shunt impedance</a:t>
            </a:r>
            <a:r>
              <a:rPr lang="en-GB" dirty="0" smtClean="0"/>
              <a:t/>
            </a:r>
            <a:br>
              <a:rPr lang="en-GB" dirty="0" smtClean="0"/>
            </a:br>
            <a:r>
              <a:rPr lang="en-GB" sz="2000" dirty="0" smtClean="0"/>
              <a:t>Disambiguation</a:t>
            </a:r>
            <a:endParaRPr lang="en-GB" sz="2000" dirty="0"/>
          </a:p>
        </p:txBody>
      </p:sp>
      <p:sp>
        <p:nvSpPr>
          <p:cNvPr id="5" name="Text Placeholder 4"/>
          <p:cNvSpPr>
            <a:spLocks noGrp="1"/>
          </p:cNvSpPr>
          <p:nvPr>
            <p:ph type="body" idx="1"/>
          </p:nvPr>
        </p:nvSpPr>
        <p:spPr>
          <a:xfrm>
            <a:off x="123026" y="1052736"/>
            <a:ext cx="4040188" cy="684190"/>
          </a:xfrm>
        </p:spPr>
        <p:txBody>
          <a:bodyPr>
            <a:normAutofit/>
          </a:bodyPr>
          <a:lstStyle/>
          <a:p>
            <a:r>
              <a:rPr lang="en-GB" dirty="0" smtClean="0"/>
              <a:t>Cavity Definition</a:t>
            </a:r>
            <a:endParaRPr lang="en-GB" dirty="0"/>
          </a:p>
        </p:txBody>
      </p:sp>
      <mc:AlternateContent xmlns:mc="http://schemas.openxmlformats.org/markup-compatibility/2006">
        <mc:Choice xmlns:a14="http://schemas.microsoft.com/office/drawing/2010/main" Requires="a14">
          <p:sp>
            <p:nvSpPr>
              <p:cNvPr id="6" name="Content Placeholder 5"/>
              <p:cNvSpPr>
                <a:spLocks noGrp="1"/>
              </p:cNvSpPr>
              <p:nvPr>
                <p:ph sz="half" idx="2"/>
              </p:nvPr>
            </p:nvSpPr>
            <p:spPr>
              <a:xfrm>
                <a:off x="157728" y="1526282"/>
                <a:ext cx="2866100" cy="5224239"/>
              </a:xfrm>
            </p:spPr>
            <p:txBody>
              <a:bodyPr>
                <a:noAutofit/>
              </a:bodyPr>
              <a:lstStyle/>
              <a:p>
                <a:pPr>
                  <a:lnSpc>
                    <a:spcPts val="7000"/>
                  </a:lnSpc>
                </a:pP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a:rPr>
                          <m:t>𝑅</m:t>
                        </m:r>
                      </m:e>
                      <m:sub>
                        <m:r>
                          <a:rPr lang="en-GB" sz="2000" b="0" i="1" smtClean="0">
                            <a:latin typeface="Cambria Math"/>
                          </a:rPr>
                          <m:t>𝑠</m:t>
                        </m:r>
                      </m:sub>
                    </m:sSub>
                    <m:r>
                      <a:rPr lang="en-GB" sz="2000" b="0" i="1" smtClean="0">
                        <a:latin typeface="Cambria Math"/>
                      </a:rPr>
                      <m:t>=</m:t>
                    </m:r>
                    <m:f>
                      <m:fPr>
                        <m:ctrlPr>
                          <a:rPr lang="en-GB" sz="2000" b="0" i="1" smtClean="0">
                            <a:latin typeface="Cambria Math" panose="02040503050406030204" pitchFamily="18" charset="0"/>
                          </a:rPr>
                        </m:ctrlPr>
                      </m:fPr>
                      <m:num>
                        <m:sSubSup>
                          <m:sSubSupPr>
                            <m:ctrlPr>
                              <a:rPr lang="en-GB" sz="2000" i="1">
                                <a:latin typeface="Cambria Math" panose="02040503050406030204" pitchFamily="18" charset="0"/>
                              </a:rPr>
                            </m:ctrlPr>
                          </m:sSubSupPr>
                          <m:e>
                            <m:r>
                              <a:rPr lang="en-GB" sz="2000" i="1">
                                <a:latin typeface="Cambria Math"/>
                              </a:rPr>
                              <m:t>𝑉</m:t>
                            </m:r>
                          </m:e>
                          <m:sub>
                            <m:r>
                              <a:rPr lang="en-GB" sz="2000" i="1">
                                <a:latin typeface="Cambria Math"/>
                              </a:rPr>
                              <m:t>0</m:t>
                            </m:r>
                          </m:sub>
                          <m:sup>
                            <m:r>
                              <a:rPr lang="en-US" sz="2000" i="1">
                                <a:latin typeface="Cambria Math" panose="02040503050406030204" pitchFamily="18" charset="0"/>
                              </a:rPr>
                              <m:t>2</m:t>
                            </m:r>
                          </m:sup>
                        </m:sSubSup>
                      </m:num>
                      <m:den>
                        <m:sSub>
                          <m:sSubPr>
                            <m:ctrlPr>
                              <a:rPr lang="en-GB" sz="2000" b="0" i="1" smtClean="0">
                                <a:latin typeface="Cambria Math" panose="02040503050406030204" pitchFamily="18" charset="0"/>
                              </a:rPr>
                            </m:ctrlPr>
                          </m:sSubPr>
                          <m:e>
                            <m:r>
                              <a:rPr lang="en-GB" sz="2000" b="0" i="1" smtClean="0">
                                <a:latin typeface="Cambria Math"/>
                              </a:rPr>
                              <m:t>𝑃</m:t>
                            </m:r>
                          </m:e>
                          <m:sub>
                            <m:r>
                              <a:rPr lang="en-GB" sz="2000" b="0" i="1" smtClean="0">
                                <a:latin typeface="Cambria Math"/>
                              </a:rPr>
                              <m:t>𝑐</m:t>
                            </m:r>
                          </m:sub>
                        </m:sSub>
                      </m:den>
                    </m:f>
                  </m:oMath>
                </a14:m>
                <a:r>
                  <a:rPr lang="en-GB" sz="2000" dirty="0" smtClean="0"/>
                  <a:t>  </a:t>
                </a:r>
              </a:p>
              <a:p>
                <a:pPr>
                  <a:lnSpc>
                    <a:spcPts val="7000"/>
                  </a:lnSpc>
                </a:pP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a:rPr>
                          <m:t>𝑅</m:t>
                        </m:r>
                      </m:e>
                      <m:sub>
                        <m:r>
                          <a:rPr lang="en-GB" sz="2000" b="0" i="1" smtClean="0">
                            <a:latin typeface="Cambria Math"/>
                          </a:rPr>
                          <m:t>𝑒𝑓𝑓</m:t>
                        </m:r>
                      </m:sub>
                    </m:sSub>
                    <m:r>
                      <a:rPr lang="en-GB" sz="2000" b="0" i="1" smtClean="0">
                        <a:latin typeface="Cambria Math"/>
                      </a:rPr>
                      <m:t>=</m:t>
                    </m:r>
                    <m:f>
                      <m:fPr>
                        <m:ctrlPr>
                          <a:rPr lang="en-GB" sz="2000" b="0" i="1" smtClean="0">
                            <a:latin typeface="Cambria Math" panose="02040503050406030204" pitchFamily="18" charset="0"/>
                          </a:rPr>
                        </m:ctrlPr>
                      </m:fPr>
                      <m:num>
                        <m:sSubSup>
                          <m:sSubSupPr>
                            <m:ctrlPr>
                              <a:rPr lang="en-GB" sz="2000" i="1">
                                <a:latin typeface="Cambria Math" panose="02040503050406030204" pitchFamily="18" charset="0"/>
                              </a:rPr>
                            </m:ctrlPr>
                          </m:sSubSupPr>
                          <m:e>
                            <m:r>
                              <a:rPr lang="en-GB" sz="2000" i="1">
                                <a:latin typeface="Cambria Math"/>
                              </a:rPr>
                              <m:t>𝑉</m:t>
                            </m:r>
                          </m:e>
                          <m:sub>
                            <m:r>
                              <a:rPr lang="en-GB" sz="2000" i="1">
                                <a:latin typeface="Cambria Math"/>
                              </a:rPr>
                              <m:t>0</m:t>
                            </m:r>
                          </m:sub>
                          <m:sup>
                            <m:r>
                              <a:rPr lang="en-US" sz="2000" i="1">
                                <a:latin typeface="Cambria Math" panose="02040503050406030204" pitchFamily="18" charset="0"/>
                              </a:rPr>
                              <m:t>2</m:t>
                            </m:r>
                          </m:sup>
                        </m:sSubSup>
                        <m:sSup>
                          <m:sSupPr>
                            <m:ctrlPr>
                              <a:rPr lang="en-GB" sz="2000" b="0" i="1" smtClean="0">
                                <a:latin typeface="Cambria Math" panose="02040503050406030204" pitchFamily="18" charset="0"/>
                              </a:rPr>
                            </m:ctrlPr>
                          </m:sSupPr>
                          <m:e>
                            <m:r>
                              <a:rPr lang="en-GB" sz="2000" b="0" i="1" smtClean="0">
                                <a:latin typeface="Cambria Math"/>
                              </a:rPr>
                              <m:t>𝑇</m:t>
                            </m:r>
                          </m:e>
                          <m:sup>
                            <m:r>
                              <a:rPr lang="en-GB" sz="2000" b="0" i="1" smtClean="0">
                                <a:latin typeface="Cambria Math"/>
                              </a:rPr>
                              <m:t>2</m:t>
                            </m:r>
                          </m:sup>
                        </m:sSup>
                      </m:num>
                      <m:den>
                        <m:sSub>
                          <m:sSubPr>
                            <m:ctrlPr>
                              <a:rPr lang="en-GB" sz="2000" b="0" i="1" smtClean="0">
                                <a:latin typeface="Cambria Math" panose="02040503050406030204" pitchFamily="18" charset="0"/>
                              </a:rPr>
                            </m:ctrlPr>
                          </m:sSubPr>
                          <m:e>
                            <m:r>
                              <a:rPr lang="en-GB" sz="2000" b="0" i="1" smtClean="0">
                                <a:latin typeface="Cambria Math"/>
                              </a:rPr>
                              <m:t>𝑃</m:t>
                            </m:r>
                          </m:e>
                          <m:sub>
                            <m:r>
                              <a:rPr lang="en-GB" sz="2000" b="0" i="1" smtClean="0">
                                <a:latin typeface="Cambria Math"/>
                              </a:rPr>
                              <m:t>𝑐</m:t>
                            </m:r>
                          </m:sub>
                        </m:sSub>
                      </m:den>
                    </m:f>
                  </m:oMath>
                </a14:m>
                <a:endParaRPr lang="en-GB" sz="2000" dirty="0" smtClean="0"/>
              </a:p>
              <a:p>
                <a:pPr>
                  <a:lnSpc>
                    <a:spcPts val="7000"/>
                  </a:lnSpc>
                </a:pPr>
                <a14:m>
                  <m:oMath xmlns:m="http://schemas.openxmlformats.org/officeDocument/2006/math">
                    <m:sSub>
                      <m:sSubPr>
                        <m:ctrlPr>
                          <a:rPr lang="en-GB" sz="2000" i="1">
                            <a:latin typeface="Cambria Math" panose="02040503050406030204" pitchFamily="18" charset="0"/>
                          </a:rPr>
                        </m:ctrlPr>
                      </m:sSubPr>
                      <m:e>
                        <m:sSub>
                          <m:sSubPr>
                            <m:ctrlPr>
                              <a:rPr lang="en-GB" sz="2000" i="1">
                                <a:latin typeface="Cambria Math" panose="02040503050406030204" pitchFamily="18" charset="0"/>
                              </a:rPr>
                            </m:ctrlPr>
                          </m:sSubPr>
                          <m:e>
                            <m:r>
                              <a:rPr lang="en-GB" sz="2000" i="1">
                                <a:latin typeface="Cambria Math"/>
                              </a:rPr>
                              <m:t>𝑍</m:t>
                            </m:r>
                          </m:e>
                          <m:sub>
                            <m:r>
                              <a:rPr lang="en-GB" sz="2000" i="1">
                                <a:latin typeface="Cambria Math"/>
                              </a:rPr>
                              <m:t>𝑠</m:t>
                            </m:r>
                          </m:sub>
                        </m:sSub>
                        <m:r>
                          <a:rPr lang="en-GB" sz="2000" i="1">
                            <a:latin typeface="Cambria Math"/>
                          </a:rPr>
                          <m:t>=</m:t>
                        </m:r>
                        <m:f>
                          <m:fPr>
                            <m:ctrlPr>
                              <a:rPr lang="en-GB" sz="2000" i="1">
                                <a:latin typeface="Cambria Math" panose="02040503050406030204" pitchFamily="18" charset="0"/>
                              </a:rPr>
                            </m:ctrlPr>
                          </m:fPr>
                          <m:num>
                            <m:sSub>
                              <m:sSubPr>
                                <m:ctrlPr>
                                  <a:rPr lang="en-GB" sz="2000" i="1">
                                    <a:latin typeface="Cambria Math" panose="02040503050406030204" pitchFamily="18" charset="0"/>
                                  </a:rPr>
                                </m:ctrlPr>
                              </m:sSubPr>
                              <m:e>
                                <m:r>
                                  <a:rPr lang="en-GB" sz="2000" i="1">
                                    <a:latin typeface="Cambria Math"/>
                                  </a:rPr>
                                  <m:t>𝑅</m:t>
                                </m:r>
                              </m:e>
                              <m:sub>
                                <m:r>
                                  <a:rPr lang="en-GB" sz="2000" i="1">
                                    <a:latin typeface="Cambria Math"/>
                                  </a:rPr>
                                  <m:t>𝑠</m:t>
                                </m:r>
                              </m:sub>
                            </m:sSub>
                          </m:num>
                          <m:den>
                            <m:r>
                              <a:rPr lang="en-GB" sz="2000" i="1">
                                <a:latin typeface="Cambria Math"/>
                              </a:rPr>
                              <m:t>𝐿</m:t>
                            </m:r>
                          </m:den>
                        </m:f>
                        <m:r>
                          <m:rPr>
                            <m:nor/>
                          </m:rPr>
                          <a:rPr lang="en-GB" sz="2000" dirty="0"/>
                          <m:t>,  </m:t>
                        </m:r>
                        <m:r>
                          <a:rPr lang="en-GB" sz="2000" i="1">
                            <a:latin typeface="Cambria Math"/>
                          </a:rPr>
                          <m:t>𝑍</m:t>
                        </m:r>
                      </m:e>
                      <m:sub>
                        <m:r>
                          <a:rPr lang="en-GB" sz="2000" i="1">
                            <a:latin typeface="Cambria Math"/>
                          </a:rPr>
                          <m:t>𝑒𝑓𝑓</m:t>
                        </m:r>
                      </m:sub>
                    </m:sSub>
                    <m:r>
                      <a:rPr lang="en-GB" sz="2000" i="1">
                        <a:latin typeface="Cambria Math"/>
                      </a:rPr>
                      <m:t>=</m:t>
                    </m:r>
                    <m:f>
                      <m:fPr>
                        <m:ctrlPr>
                          <a:rPr lang="en-GB" sz="2000" i="1">
                            <a:latin typeface="Cambria Math" panose="02040503050406030204" pitchFamily="18" charset="0"/>
                          </a:rPr>
                        </m:ctrlPr>
                      </m:fPr>
                      <m:num>
                        <m:sSub>
                          <m:sSubPr>
                            <m:ctrlPr>
                              <a:rPr lang="en-GB" sz="2000" i="1">
                                <a:latin typeface="Cambria Math" panose="02040503050406030204" pitchFamily="18" charset="0"/>
                              </a:rPr>
                            </m:ctrlPr>
                          </m:sSubPr>
                          <m:e>
                            <m:r>
                              <a:rPr lang="en-GB" sz="2000" i="1">
                                <a:latin typeface="Cambria Math"/>
                              </a:rPr>
                              <m:t>𝑅</m:t>
                            </m:r>
                          </m:e>
                          <m:sub>
                            <m:r>
                              <a:rPr lang="en-GB" sz="2000" i="1">
                                <a:latin typeface="Cambria Math"/>
                              </a:rPr>
                              <m:t>𝑒𝑓𝑓</m:t>
                            </m:r>
                          </m:sub>
                        </m:sSub>
                      </m:num>
                      <m:den>
                        <m:r>
                          <a:rPr lang="en-GB" sz="2000" i="1">
                            <a:latin typeface="Cambria Math"/>
                          </a:rPr>
                          <m:t>𝐿</m:t>
                        </m:r>
                      </m:den>
                    </m:f>
                  </m:oMath>
                </a14:m>
                <a:r>
                  <a:rPr lang="en-GB" sz="2000" dirty="0"/>
                  <a:t> </a:t>
                </a:r>
                <a:endParaRPr lang="en-GB" sz="2000" b="0" i="1" dirty="0" smtClean="0">
                  <a:latin typeface="Cambria Math"/>
                  <a:ea typeface="Cambria Math"/>
                </a:endParaRPr>
              </a:p>
              <a:p>
                <a:pPr>
                  <a:lnSpc>
                    <a:spcPts val="7000"/>
                  </a:lnSpc>
                </a:pPr>
                <a14:m>
                  <m:oMath xmlns:m="http://schemas.openxmlformats.org/officeDocument/2006/math">
                    <m:f>
                      <m:fPr>
                        <m:ctrlPr>
                          <a:rPr lang="en-GB" sz="2000" i="1" smtClean="0">
                            <a:latin typeface="Cambria Math" panose="02040503050406030204" pitchFamily="18" charset="0"/>
                          </a:rPr>
                        </m:ctrlPr>
                      </m:fPr>
                      <m:num>
                        <m:sSub>
                          <m:sSubPr>
                            <m:ctrlPr>
                              <a:rPr lang="en-GB" sz="2000" i="1">
                                <a:latin typeface="Cambria Math" panose="02040503050406030204" pitchFamily="18" charset="0"/>
                              </a:rPr>
                            </m:ctrlPr>
                          </m:sSubPr>
                          <m:e>
                            <m:r>
                              <a:rPr lang="en-GB" sz="2000" i="1">
                                <a:latin typeface="Cambria Math"/>
                              </a:rPr>
                              <m:t>𝑅</m:t>
                            </m:r>
                          </m:e>
                          <m:sub>
                            <m:r>
                              <a:rPr lang="en-GB" sz="2000" b="0" i="1" smtClean="0">
                                <a:latin typeface="Cambria Math"/>
                              </a:rPr>
                              <m:t>𝑒𝑓𝑓</m:t>
                            </m:r>
                          </m:sub>
                        </m:sSub>
                      </m:num>
                      <m:den>
                        <m:r>
                          <a:rPr lang="en-GB" sz="2000" b="0" i="1" smtClean="0">
                            <a:latin typeface="Cambria Math"/>
                          </a:rPr>
                          <m:t>𝑄</m:t>
                        </m:r>
                      </m:den>
                    </m:f>
                    <m:r>
                      <a:rPr lang="en-GB" sz="2000" i="1">
                        <a:latin typeface="Cambria Math"/>
                      </a:rPr>
                      <m:t>=</m:t>
                    </m:r>
                    <m:f>
                      <m:fPr>
                        <m:ctrlPr>
                          <a:rPr lang="en-GB" sz="2000" i="1">
                            <a:latin typeface="Cambria Math" panose="02040503050406030204" pitchFamily="18" charset="0"/>
                          </a:rPr>
                        </m:ctrlPr>
                      </m:fPr>
                      <m:num>
                        <m:sSubSup>
                          <m:sSubSupPr>
                            <m:ctrlPr>
                              <a:rPr lang="en-GB" sz="2000" i="1">
                                <a:latin typeface="Cambria Math" panose="02040503050406030204" pitchFamily="18" charset="0"/>
                              </a:rPr>
                            </m:ctrlPr>
                          </m:sSubSupPr>
                          <m:e>
                            <m:r>
                              <a:rPr lang="en-GB" sz="2000" i="1">
                                <a:latin typeface="Cambria Math"/>
                              </a:rPr>
                              <m:t>𝑉</m:t>
                            </m:r>
                          </m:e>
                          <m:sub>
                            <m:r>
                              <a:rPr lang="en-GB" sz="2000" i="1">
                                <a:latin typeface="Cambria Math"/>
                              </a:rPr>
                              <m:t>0</m:t>
                            </m:r>
                          </m:sub>
                          <m:sup>
                            <m:r>
                              <a:rPr lang="en-US" sz="2000" i="1">
                                <a:latin typeface="Cambria Math" panose="02040503050406030204" pitchFamily="18" charset="0"/>
                              </a:rPr>
                              <m:t>2</m:t>
                            </m:r>
                          </m:sup>
                        </m:sSubSup>
                        <m:sSup>
                          <m:sSupPr>
                            <m:ctrlPr>
                              <a:rPr lang="en-GB" sz="2000" i="1">
                                <a:latin typeface="Cambria Math" panose="02040503050406030204" pitchFamily="18" charset="0"/>
                              </a:rPr>
                            </m:ctrlPr>
                          </m:sSupPr>
                          <m:e>
                            <m:r>
                              <a:rPr lang="en-GB" sz="2000" i="1">
                                <a:latin typeface="Cambria Math"/>
                              </a:rPr>
                              <m:t>𝑇</m:t>
                            </m:r>
                          </m:e>
                          <m:sup>
                            <m:r>
                              <a:rPr lang="en-GB" sz="2000" i="1">
                                <a:latin typeface="Cambria Math"/>
                              </a:rPr>
                              <m:t>2</m:t>
                            </m:r>
                          </m:sup>
                        </m:sSup>
                      </m:num>
                      <m:den>
                        <m:r>
                          <a:rPr lang="en-GB" sz="2000" b="0" i="1" smtClean="0">
                            <a:latin typeface="Cambria Math"/>
                          </a:rPr>
                          <m:t>𝜔</m:t>
                        </m:r>
                        <m:r>
                          <a:rPr lang="en-GB" sz="2000" b="0" i="1" smtClean="0">
                            <a:latin typeface="Cambria Math"/>
                          </a:rPr>
                          <m:t>𝑈</m:t>
                        </m:r>
                      </m:den>
                    </m:f>
                  </m:oMath>
                </a14:m>
                <a:r>
                  <a:rPr lang="en-GB" sz="2000" dirty="0"/>
                  <a:t> </a:t>
                </a:r>
                <a:endParaRPr lang="en-GB" sz="2000" dirty="0" smtClean="0"/>
              </a:p>
              <a:p>
                <a:pPr>
                  <a:lnSpc>
                    <a:spcPts val="7000"/>
                  </a:lnSpc>
                </a:pPr>
                <a14:m>
                  <m:oMath xmlns:m="http://schemas.openxmlformats.org/officeDocument/2006/math">
                    <m:f>
                      <m:fPr>
                        <m:ctrlPr>
                          <a:rPr lang="en-GB" sz="2000" i="1">
                            <a:latin typeface="Cambria Math" panose="02040503050406030204" pitchFamily="18" charset="0"/>
                          </a:rPr>
                        </m:ctrlPr>
                      </m:fPr>
                      <m:num>
                        <m:sSub>
                          <m:sSubPr>
                            <m:ctrlPr>
                              <a:rPr lang="en-GB" sz="2000" i="1">
                                <a:latin typeface="Cambria Math" panose="02040503050406030204" pitchFamily="18" charset="0"/>
                              </a:rPr>
                            </m:ctrlPr>
                          </m:sSubPr>
                          <m:e>
                            <m:r>
                              <a:rPr lang="en-US" sz="2000" i="1">
                                <a:latin typeface="Cambria Math" panose="02040503050406030204" pitchFamily="18" charset="0"/>
                              </a:rPr>
                              <m:t>𝑍</m:t>
                            </m:r>
                          </m:e>
                          <m:sub>
                            <m:r>
                              <a:rPr lang="en-GB" sz="2000" i="1">
                                <a:latin typeface="Cambria Math"/>
                              </a:rPr>
                              <m:t>𝑒𝑓𝑓</m:t>
                            </m:r>
                          </m:sub>
                        </m:sSub>
                      </m:num>
                      <m:den>
                        <m:r>
                          <a:rPr lang="en-GB" sz="2000" i="1">
                            <a:latin typeface="Cambria Math"/>
                          </a:rPr>
                          <m:t>𝑄</m:t>
                        </m:r>
                      </m:den>
                    </m:f>
                    <m:r>
                      <a:rPr lang="en-GB" sz="2000" i="1">
                        <a:latin typeface="Cambria Math"/>
                      </a:rPr>
                      <m:t>=</m:t>
                    </m:r>
                    <m:f>
                      <m:fPr>
                        <m:ctrlPr>
                          <a:rPr lang="en-GB" sz="2000" i="1">
                            <a:latin typeface="Cambria Math" panose="02040503050406030204" pitchFamily="18" charset="0"/>
                          </a:rPr>
                        </m:ctrlPr>
                      </m:fPr>
                      <m:num>
                        <m:sSubSup>
                          <m:sSubSupPr>
                            <m:ctrlPr>
                              <a:rPr lang="en-GB" sz="2000" i="1">
                                <a:latin typeface="Cambria Math" panose="02040503050406030204" pitchFamily="18" charset="0"/>
                              </a:rPr>
                            </m:ctrlPr>
                          </m:sSubSupPr>
                          <m:e>
                            <m:r>
                              <a:rPr lang="en-GB" sz="2000" i="1">
                                <a:latin typeface="Cambria Math"/>
                              </a:rPr>
                              <m:t>𝑉</m:t>
                            </m:r>
                          </m:e>
                          <m:sub>
                            <m:r>
                              <a:rPr lang="en-GB" sz="2000" i="1">
                                <a:latin typeface="Cambria Math"/>
                              </a:rPr>
                              <m:t>0</m:t>
                            </m:r>
                          </m:sub>
                          <m:sup>
                            <m:r>
                              <a:rPr lang="en-US" sz="2000" i="1">
                                <a:latin typeface="Cambria Math" panose="02040503050406030204" pitchFamily="18" charset="0"/>
                              </a:rPr>
                              <m:t>2</m:t>
                            </m:r>
                          </m:sup>
                        </m:sSubSup>
                        <m:sSup>
                          <m:sSupPr>
                            <m:ctrlPr>
                              <a:rPr lang="en-GB" sz="2000" i="1">
                                <a:latin typeface="Cambria Math" panose="02040503050406030204" pitchFamily="18" charset="0"/>
                              </a:rPr>
                            </m:ctrlPr>
                          </m:sSupPr>
                          <m:e>
                            <m:r>
                              <a:rPr lang="en-GB" sz="2000" i="1">
                                <a:latin typeface="Cambria Math"/>
                              </a:rPr>
                              <m:t>𝑇</m:t>
                            </m:r>
                          </m:e>
                          <m:sup>
                            <m:r>
                              <a:rPr lang="en-GB" sz="2000" i="1">
                                <a:latin typeface="Cambria Math"/>
                              </a:rPr>
                              <m:t>2</m:t>
                            </m:r>
                          </m:sup>
                        </m:sSup>
                      </m:num>
                      <m:den>
                        <m:r>
                          <a:rPr lang="en-US" sz="2000" i="1">
                            <a:latin typeface="Cambria Math" panose="02040503050406030204" pitchFamily="18" charset="0"/>
                          </a:rPr>
                          <m:t>𝐿</m:t>
                        </m:r>
                        <m:r>
                          <a:rPr lang="en-GB" sz="2000" i="1">
                            <a:latin typeface="Cambria Math"/>
                          </a:rPr>
                          <m:t>𝜔</m:t>
                        </m:r>
                        <m:r>
                          <a:rPr lang="en-GB" sz="2000" i="1">
                            <a:latin typeface="Cambria Math"/>
                          </a:rPr>
                          <m:t>𝑈</m:t>
                        </m:r>
                      </m:den>
                    </m:f>
                  </m:oMath>
                </a14:m>
                <a:endParaRPr lang="en-GB" sz="2000" dirty="0" smtClean="0"/>
              </a:p>
              <a:p>
                <a:pPr marL="0" indent="0">
                  <a:lnSpc>
                    <a:spcPts val="7000"/>
                  </a:lnSpc>
                  <a:buNone/>
                </a:pPr>
                <a:r>
                  <a:rPr lang="en-GB" dirty="0" smtClean="0"/>
                  <a:t> </a:t>
                </a:r>
              </a:p>
              <a:p>
                <a:pPr marL="0" indent="0">
                  <a:lnSpc>
                    <a:spcPts val="7000"/>
                  </a:lnSpc>
                  <a:buNone/>
                </a:pPr>
                <a:r>
                  <a:rPr lang="en-GB" dirty="0" smtClean="0"/>
                  <a:t>  </a:t>
                </a:r>
                <a:endParaRPr lang="en-GB" dirty="0"/>
              </a:p>
              <a:p>
                <a:pPr>
                  <a:lnSpc>
                    <a:spcPts val="7000"/>
                  </a:lnSpc>
                </a:pPr>
                <a:endParaRPr lang="en-GB" dirty="0"/>
              </a:p>
              <a:p>
                <a:endParaRPr lang="en-GB" sz="1800" b="0" i="1" dirty="0" smtClean="0">
                  <a:latin typeface="Cambria Math"/>
                  <a:ea typeface="Cambria Math"/>
                </a:endParaRPr>
              </a:p>
              <a:p>
                <a:pPr marL="0" indent="0">
                  <a:lnSpc>
                    <a:spcPct val="150000"/>
                  </a:lnSpc>
                  <a:buNone/>
                </a:pPr>
                <a:endParaRPr lang="en-GB" sz="1800" b="0" dirty="0" smtClean="0">
                  <a:ea typeface="Cambria Math"/>
                </a:endParaRPr>
              </a:p>
              <a:p>
                <a:pPr marL="0" indent="0">
                  <a:lnSpc>
                    <a:spcPct val="150000"/>
                  </a:lnSpc>
                  <a:buNone/>
                </a:pPr>
                <a:endParaRPr lang="en-GB" sz="1800" b="0" dirty="0" smtClean="0">
                  <a:ea typeface="Cambria Math"/>
                </a:endParaRPr>
              </a:p>
              <a:p>
                <a:pPr>
                  <a:lnSpc>
                    <a:spcPct val="150000"/>
                  </a:lnSpc>
                </a:pPr>
                <a:endParaRPr lang="en-GB" sz="1800" dirty="0" smtClean="0"/>
              </a:p>
              <a:p>
                <a:pPr>
                  <a:lnSpc>
                    <a:spcPct val="150000"/>
                  </a:lnSpc>
                </a:pPr>
                <a:endParaRPr lang="en-GB" sz="1800" dirty="0"/>
              </a:p>
            </p:txBody>
          </p:sp>
        </mc:Choice>
        <mc:Fallback>
          <p:sp>
            <p:nvSpPr>
              <p:cNvPr id="6" name="Content Placeholder 5"/>
              <p:cNvSpPr>
                <a:spLocks noGrp="1" noRot="1" noChangeAspect="1" noMove="1" noResize="1" noEditPoints="1" noAdjustHandles="1" noChangeArrowheads="1" noChangeShapeType="1" noTextEdit="1"/>
              </p:cNvSpPr>
              <p:nvPr>
                <p:ph sz="half" idx="2"/>
              </p:nvPr>
            </p:nvSpPr>
            <p:spPr>
              <a:xfrm>
                <a:off x="157728" y="1526282"/>
                <a:ext cx="2866100" cy="5224239"/>
              </a:xfrm>
              <a:blipFill>
                <a:blip r:embed="rId3"/>
                <a:stretch>
                  <a:fillRect/>
                </a:stretch>
              </a:blipFill>
            </p:spPr>
            <p:txBody>
              <a:bodyPr/>
              <a:lstStyle/>
              <a:p>
                <a:r>
                  <a:rPr lang="en-GB">
                    <a:noFill/>
                  </a:rPr>
                  <a:t> </a:t>
                </a:r>
              </a:p>
            </p:txBody>
          </p:sp>
        </mc:Fallback>
      </mc:AlternateContent>
      <p:sp>
        <p:nvSpPr>
          <p:cNvPr id="7" name="Text Placeholder 6"/>
          <p:cNvSpPr>
            <a:spLocks noGrp="1"/>
          </p:cNvSpPr>
          <p:nvPr>
            <p:ph type="body" sz="quarter" idx="3"/>
          </p:nvPr>
        </p:nvSpPr>
        <p:spPr>
          <a:xfrm>
            <a:off x="3131840" y="1052736"/>
            <a:ext cx="3034680" cy="684190"/>
          </a:xfrm>
        </p:spPr>
        <p:txBody>
          <a:bodyPr/>
          <a:lstStyle/>
          <a:p>
            <a:r>
              <a:rPr lang="en-GB" dirty="0" smtClean="0"/>
              <a:t>Circuit Definition</a:t>
            </a:r>
            <a:endParaRPr lang="en-GB" dirty="0"/>
          </a:p>
        </p:txBody>
      </p:sp>
      <mc:AlternateContent xmlns:mc="http://schemas.openxmlformats.org/markup-compatibility/2006">
        <mc:Choice xmlns:a14="http://schemas.microsoft.com/office/drawing/2010/main" Requires="a14">
          <p:sp>
            <p:nvSpPr>
              <p:cNvPr id="8" name="Content Placeholder 7"/>
              <p:cNvSpPr>
                <a:spLocks noGrp="1"/>
              </p:cNvSpPr>
              <p:nvPr>
                <p:ph sz="quarter" idx="4"/>
              </p:nvPr>
            </p:nvSpPr>
            <p:spPr>
              <a:xfrm>
                <a:off x="3172976" y="1465684"/>
                <a:ext cx="3384376" cy="5688632"/>
              </a:xfrm>
            </p:spPr>
            <p:txBody>
              <a:bodyPr>
                <a:noAutofit/>
              </a:bodyPr>
              <a:lstStyle/>
              <a:p>
                <a:pPr marL="0">
                  <a:lnSpc>
                    <a:spcPts val="7500"/>
                  </a:lnSpc>
                  <a:spcBef>
                    <a:spcPts val="0"/>
                  </a:spcBef>
                </a:pPr>
                <a14:m>
                  <m:oMath xmlns:m="http://schemas.openxmlformats.org/officeDocument/2006/math">
                    <m:sSub>
                      <m:sSubPr>
                        <m:ctrlPr>
                          <a:rPr lang="en-GB" sz="2000" i="1">
                            <a:latin typeface="Cambria Math" panose="02040503050406030204" pitchFamily="18" charset="0"/>
                          </a:rPr>
                        </m:ctrlPr>
                      </m:sSubPr>
                      <m:e>
                        <m:acc>
                          <m:accPr>
                            <m:chr m:val="̂"/>
                            <m:ctrlPr>
                              <a:rPr lang="en-GB" sz="2000" i="1">
                                <a:latin typeface="Cambria Math" panose="02040503050406030204" pitchFamily="18" charset="0"/>
                              </a:rPr>
                            </m:ctrlPr>
                          </m:accPr>
                          <m:e>
                            <m:r>
                              <a:rPr lang="en-GB" sz="2000" i="1">
                                <a:latin typeface="Cambria Math"/>
                              </a:rPr>
                              <m:t>𝑅</m:t>
                            </m:r>
                          </m:e>
                        </m:acc>
                      </m:e>
                      <m:sub>
                        <m:r>
                          <a:rPr lang="en-GB" sz="2000" i="1">
                            <a:latin typeface="Cambria Math"/>
                          </a:rPr>
                          <m:t>𝑠</m:t>
                        </m:r>
                      </m:sub>
                    </m:sSub>
                    <m:r>
                      <a:rPr lang="en-GB" sz="2000" b="0" i="1" smtClean="0">
                        <a:latin typeface="Cambria Math"/>
                      </a:rPr>
                      <m:t>=</m:t>
                    </m:r>
                    <m:f>
                      <m:fPr>
                        <m:ctrlPr>
                          <a:rPr lang="en-GB" sz="2000" b="0" i="1" smtClean="0">
                            <a:latin typeface="Cambria Math" panose="02040503050406030204" pitchFamily="18" charset="0"/>
                          </a:rPr>
                        </m:ctrlPr>
                      </m:fPr>
                      <m:num>
                        <m:r>
                          <a:rPr lang="en-GB" sz="2000" b="0" i="1" smtClean="0">
                            <a:latin typeface="Cambria Math"/>
                          </a:rPr>
                          <m:t>1</m:t>
                        </m:r>
                      </m:num>
                      <m:den>
                        <m:r>
                          <a:rPr lang="en-GB" sz="2000" b="0" i="1" smtClean="0">
                            <a:latin typeface="Cambria Math"/>
                          </a:rPr>
                          <m:t>2</m:t>
                        </m:r>
                      </m:den>
                    </m:f>
                    <m:f>
                      <m:fPr>
                        <m:ctrlPr>
                          <a:rPr lang="en-GB" sz="2000" b="0" i="1" smtClean="0">
                            <a:latin typeface="Cambria Math" panose="02040503050406030204" pitchFamily="18" charset="0"/>
                          </a:rPr>
                        </m:ctrlPr>
                      </m:fPr>
                      <m:num>
                        <m:sSubSup>
                          <m:sSubSupPr>
                            <m:ctrlPr>
                              <a:rPr lang="en-GB" sz="2000" i="1">
                                <a:latin typeface="Cambria Math" panose="02040503050406030204" pitchFamily="18" charset="0"/>
                              </a:rPr>
                            </m:ctrlPr>
                          </m:sSubSupPr>
                          <m:e>
                            <m:r>
                              <a:rPr lang="en-GB" sz="2000" i="1">
                                <a:latin typeface="Cambria Math"/>
                              </a:rPr>
                              <m:t>𝑉</m:t>
                            </m:r>
                          </m:e>
                          <m:sub>
                            <m:r>
                              <a:rPr lang="en-GB" sz="2000" i="1">
                                <a:latin typeface="Cambria Math"/>
                              </a:rPr>
                              <m:t>0</m:t>
                            </m:r>
                          </m:sub>
                          <m:sup>
                            <m:r>
                              <a:rPr lang="en-US" sz="2000" i="1">
                                <a:latin typeface="Cambria Math" panose="02040503050406030204" pitchFamily="18" charset="0"/>
                              </a:rPr>
                              <m:t>2</m:t>
                            </m:r>
                          </m:sup>
                        </m:sSubSup>
                      </m:num>
                      <m:den>
                        <m:sSub>
                          <m:sSubPr>
                            <m:ctrlPr>
                              <a:rPr lang="en-GB" sz="2000" b="0" i="1" smtClean="0">
                                <a:latin typeface="Cambria Math" panose="02040503050406030204" pitchFamily="18" charset="0"/>
                              </a:rPr>
                            </m:ctrlPr>
                          </m:sSubPr>
                          <m:e>
                            <m:r>
                              <a:rPr lang="en-GB" sz="2000" b="0" i="1" smtClean="0">
                                <a:latin typeface="Cambria Math"/>
                              </a:rPr>
                              <m:t>𝑃</m:t>
                            </m:r>
                          </m:e>
                          <m:sub>
                            <m:r>
                              <a:rPr lang="en-GB" sz="2000" b="0" i="1" smtClean="0">
                                <a:latin typeface="Cambria Math"/>
                              </a:rPr>
                              <m:t>𝑐</m:t>
                            </m:r>
                          </m:sub>
                        </m:sSub>
                      </m:den>
                    </m:f>
                  </m:oMath>
                </a14:m>
                <a:endParaRPr lang="en-GB" sz="2000" dirty="0" smtClean="0"/>
              </a:p>
              <a:p>
                <a:pPr marL="0">
                  <a:lnSpc>
                    <a:spcPts val="7500"/>
                  </a:lnSpc>
                  <a:spcBef>
                    <a:spcPts val="0"/>
                  </a:spcBef>
                </a:pPr>
                <a14:m>
                  <m:oMath xmlns:m="http://schemas.openxmlformats.org/officeDocument/2006/math">
                    <m:sSub>
                      <m:sSubPr>
                        <m:ctrlPr>
                          <a:rPr lang="en-GB" sz="2000" b="0" i="1" smtClean="0">
                            <a:latin typeface="Cambria Math" panose="02040503050406030204" pitchFamily="18" charset="0"/>
                          </a:rPr>
                        </m:ctrlPr>
                      </m:sSubPr>
                      <m:e>
                        <m:acc>
                          <m:accPr>
                            <m:chr m:val="̂"/>
                            <m:ctrlPr>
                              <a:rPr lang="en-GB" sz="2000" b="0" i="1" smtClean="0">
                                <a:latin typeface="Cambria Math" panose="02040503050406030204" pitchFamily="18" charset="0"/>
                              </a:rPr>
                            </m:ctrlPr>
                          </m:accPr>
                          <m:e>
                            <m:r>
                              <a:rPr lang="en-GB" sz="2000" i="1">
                                <a:latin typeface="Cambria Math"/>
                              </a:rPr>
                              <m:t>𝑅</m:t>
                            </m:r>
                          </m:e>
                        </m:acc>
                      </m:e>
                      <m:sub>
                        <m:r>
                          <a:rPr lang="en-GB" sz="2000" b="0" i="1" smtClean="0">
                            <a:latin typeface="Cambria Math"/>
                          </a:rPr>
                          <m:t>𝑒𝑓𝑓</m:t>
                        </m:r>
                      </m:sub>
                    </m:sSub>
                    <m:r>
                      <a:rPr lang="en-GB" sz="2000" b="0" i="1" smtClean="0">
                        <a:latin typeface="Cambria Math"/>
                      </a:rPr>
                      <m:t>=</m:t>
                    </m:r>
                    <m:f>
                      <m:fPr>
                        <m:ctrlPr>
                          <a:rPr lang="en-GB" sz="2000" b="0" i="1" smtClean="0">
                            <a:latin typeface="Cambria Math" panose="02040503050406030204" pitchFamily="18" charset="0"/>
                          </a:rPr>
                        </m:ctrlPr>
                      </m:fPr>
                      <m:num>
                        <m:r>
                          <a:rPr lang="en-GB" sz="2000" b="0" i="1" smtClean="0">
                            <a:latin typeface="Cambria Math"/>
                          </a:rPr>
                          <m:t>1</m:t>
                        </m:r>
                      </m:num>
                      <m:den>
                        <m:r>
                          <a:rPr lang="en-GB" sz="2000" b="0" i="1" smtClean="0">
                            <a:latin typeface="Cambria Math"/>
                          </a:rPr>
                          <m:t>2</m:t>
                        </m:r>
                      </m:den>
                    </m:f>
                    <m:f>
                      <m:fPr>
                        <m:ctrlPr>
                          <a:rPr lang="en-GB" sz="2000" b="0" i="1" smtClean="0">
                            <a:latin typeface="Cambria Math" panose="02040503050406030204" pitchFamily="18" charset="0"/>
                          </a:rPr>
                        </m:ctrlPr>
                      </m:fPr>
                      <m:num>
                        <m:sSubSup>
                          <m:sSubSupPr>
                            <m:ctrlPr>
                              <a:rPr lang="en-GB" sz="2000" i="1">
                                <a:latin typeface="Cambria Math" panose="02040503050406030204" pitchFamily="18" charset="0"/>
                              </a:rPr>
                            </m:ctrlPr>
                          </m:sSubSupPr>
                          <m:e>
                            <m:r>
                              <a:rPr lang="en-GB" sz="2000" i="1">
                                <a:latin typeface="Cambria Math"/>
                              </a:rPr>
                              <m:t>𝑉</m:t>
                            </m:r>
                          </m:e>
                          <m:sub>
                            <m:r>
                              <a:rPr lang="en-GB" sz="2000" i="1">
                                <a:latin typeface="Cambria Math"/>
                              </a:rPr>
                              <m:t>0</m:t>
                            </m:r>
                          </m:sub>
                          <m:sup>
                            <m:r>
                              <a:rPr lang="en-US" sz="2000" i="1">
                                <a:latin typeface="Cambria Math" panose="02040503050406030204" pitchFamily="18" charset="0"/>
                              </a:rPr>
                              <m:t>2</m:t>
                            </m:r>
                          </m:sup>
                        </m:sSubSup>
                        <m:sSup>
                          <m:sSupPr>
                            <m:ctrlPr>
                              <a:rPr lang="en-GB" sz="2000" b="0" i="1" smtClean="0">
                                <a:latin typeface="Cambria Math" panose="02040503050406030204" pitchFamily="18" charset="0"/>
                              </a:rPr>
                            </m:ctrlPr>
                          </m:sSupPr>
                          <m:e>
                            <m:r>
                              <a:rPr lang="en-GB" sz="2000" b="0" i="1" smtClean="0">
                                <a:latin typeface="Cambria Math"/>
                              </a:rPr>
                              <m:t>𝑇</m:t>
                            </m:r>
                          </m:e>
                          <m:sup>
                            <m:r>
                              <a:rPr lang="en-GB" sz="2000" b="0" i="1" smtClean="0">
                                <a:latin typeface="Cambria Math"/>
                              </a:rPr>
                              <m:t>2</m:t>
                            </m:r>
                          </m:sup>
                        </m:sSup>
                      </m:num>
                      <m:den>
                        <m:sSub>
                          <m:sSubPr>
                            <m:ctrlPr>
                              <a:rPr lang="en-GB" sz="2000" b="0" i="1" smtClean="0">
                                <a:latin typeface="Cambria Math" panose="02040503050406030204" pitchFamily="18" charset="0"/>
                              </a:rPr>
                            </m:ctrlPr>
                          </m:sSubPr>
                          <m:e>
                            <m:r>
                              <a:rPr lang="en-GB" sz="2000" b="0" i="1" smtClean="0">
                                <a:latin typeface="Cambria Math"/>
                              </a:rPr>
                              <m:t>𝑃</m:t>
                            </m:r>
                          </m:e>
                          <m:sub>
                            <m:r>
                              <a:rPr lang="en-GB" sz="2000" b="0" i="1" smtClean="0">
                                <a:latin typeface="Cambria Math"/>
                              </a:rPr>
                              <m:t>𝑐</m:t>
                            </m:r>
                          </m:sub>
                        </m:sSub>
                      </m:den>
                    </m:f>
                  </m:oMath>
                </a14:m>
                <a:endParaRPr lang="en-GB" sz="2000" dirty="0" smtClean="0"/>
              </a:p>
              <a:p>
                <a:pPr marL="0">
                  <a:lnSpc>
                    <a:spcPts val="7500"/>
                  </a:lnSpc>
                  <a:spcBef>
                    <a:spcPts val="0"/>
                  </a:spcBef>
                  <a:spcAft>
                    <a:spcPts val="600"/>
                  </a:spcAft>
                </a:pPr>
                <a14:m>
                  <m:oMath xmlns:m="http://schemas.openxmlformats.org/officeDocument/2006/math">
                    <m:sSub>
                      <m:sSubPr>
                        <m:ctrlPr>
                          <a:rPr lang="en-GB" sz="2000" b="0" i="1" smtClean="0">
                            <a:latin typeface="Cambria Math" panose="02040503050406030204" pitchFamily="18" charset="0"/>
                          </a:rPr>
                        </m:ctrlPr>
                      </m:sSubPr>
                      <m:e>
                        <m:sSub>
                          <m:sSubPr>
                            <m:ctrlPr>
                              <a:rPr lang="en-GB" sz="2000" b="0" i="1" smtClean="0">
                                <a:latin typeface="Cambria Math" panose="02040503050406030204" pitchFamily="18" charset="0"/>
                              </a:rPr>
                            </m:ctrlPr>
                          </m:sSubPr>
                          <m:e>
                            <m:acc>
                              <m:accPr>
                                <m:chr m:val="̂"/>
                                <m:ctrlPr>
                                  <a:rPr lang="en-GB" sz="2000" b="0" i="1" smtClean="0">
                                    <a:latin typeface="Cambria Math" panose="02040503050406030204" pitchFamily="18" charset="0"/>
                                  </a:rPr>
                                </m:ctrlPr>
                              </m:accPr>
                              <m:e>
                                <m:r>
                                  <a:rPr lang="en-GB" sz="2000" b="0" i="1" smtClean="0">
                                    <a:latin typeface="Cambria Math"/>
                                  </a:rPr>
                                  <m:t>𝑍</m:t>
                                </m:r>
                              </m:e>
                            </m:acc>
                          </m:e>
                          <m:sub>
                            <m:r>
                              <a:rPr lang="en-GB" sz="2000" b="0" i="1" smtClean="0">
                                <a:latin typeface="Cambria Math"/>
                              </a:rPr>
                              <m:t>𝑠</m:t>
                            </m:r>
                          </m:sub>
                        </m:sSub>
                        <m:r>
                          <a:rPr lang="en-GB" sz="2000" b="0" i="1" smtClean="0">
                            <a:latin typeface="Cambria Math"/>
                          </a:rPr>
                          <m:t>=</m:t>
                        </m:r>
                        <m:f>
                          <m:fPr>
                            <m:ctrlPr>
                              <a:rPr lang="en-GB" sz="2000" b="0" i="1" smtClean="0">
                                <a:latin typeface="Cambria Math" panose="02040503050406030204" pitchFamily="18" charset="0"/>
                              </a:rPr>
                            </m:ctrlPr>
                          </m:fPr>
                          <m:num>
                            <m:sSub>
                              <m:sSubPr>
                                <m:ctrlPr>
                                  <a:rPr lang="en-GB" sz="2000" b="0" i="1" smtClean="0">
                                    <a:latin typeface="Cambria Math" panose="02040503050406030204" pitchFamily="18" charset="0"/>
                                  </a:rPr>
                                </m:ctrlPr>
                              </m:sSubPr>
                              <m:e>
                                <m:acc>
                                  <m:accPr>
                                    <m:chr m:val="̂"/>
                                    <m:ctrlPr>
                                      <a:rPr lang="en-GB" sz="2000" b="0" i="1" smtClean="0">
                                        <a:latin typeface="Cambria Math" panose="02040503050406030204" pitchFamily="18" charset="0"/>
                                      </a:rPr>
                                    </m:ctrlPr>
                                  </m:accPr>
                                  <m:e>
                                    <m:r>
                                      <a:rPr lang="en-GB" sz="2000" b="0" i="1" smtClean="0">
                                        <a:latin typeface="Cambria Math"/>
                                      </a:rPr>
                                      <m:t>𝑅</m:t>
                                    </m:r>
                                  </m:e>
                                </m:acc>
                              </m:e>
                              <m:sub>
                                <m:r>
                                  <a:rPr lang="en-GB" sz="2000" b="0" i="1" smtClean="0">
                                    <a:latin typeface="Cambria Math"/>
                                  </a:rPr>
                                  <m:t>𝑠</m:t>
                                </m:r>
                              </m:sub>
                            </m:sSub>
                          </m:num>
                          <m:den>
                            <m:r>
                              <a:rPr lang="en-GB" sz="2000" b="0" i="1" smtClean="0">
                                <a:latin typeface="Cambria Math"/>
                              </a:rPr>
                              <m:t>𝐿</m:t>
                            </m:r>
                          </m:den>
                        </m:f>
                        <m:r>
                          <m:rPr>
                            <m:nor/>
                          </m:rPr>
                          <a:rPr lang="en-GB" sz="2000" dirty="0" smtClean="0"/>
                          <m:t>,</m:t>
                        </m:r>
                        <m:r>
                          <a:rPr lang="en-GB" sz="2000" b="0" i="1" dirty="0" smtClean="0">
                            <a:latin typeface="Cambria Math"/>
                          </a:rPr>
                          <m:t>    </m:t>
                        </m:r>
                        <m:acc>
                          <m:accPr>
                            <m:chr m:val="̂"/>
                            <m:ctrlPr>
                              <a:rPr lang="en-GB" sz="2000" b="0" i="1" dirty="0" smtClean="0">
                                <a:latin typeface="Cambria Math" panose="02040503050406030204" pitchFamily="18" charset="0"/>
                              </a:rPr>
                            </m:ctrlPr>
                          </m:accPr>
                          <m:e>
                            <m:r>
                              <a:rPr lang="en-GB" sz="2000" b="0" i="1" smtClean="0">
                                <a:latin typeface="Cambria Math"/>
                              </a:rPr>
                              <m:t>𝑍</m:t>
                            </m:r>
                          </m:e>
                        </m:acc>
                      </m:e>
                      <m:sub>
                        <m:r>
                          <a:rPr lang="en-GB" sz="2000" b="0" i="1" smtClean="0">
                            <a:latin typeface="Cambria Math"/>
                          </a:rPr>
                          <m:t>𝑒𝑓𝑓</m:t>
                        </m:r>
                      </m:sub>
                    </m:sSub>
                    <m:r>
                      <a:rPr lang="en-GB" sz="2000" b="0" i="1" smtClean="0">
                        <a:latin typeface="Cambria Math"/>
                      </a:rPr>
                      <m:t>=</m:t>
                    </m:r>
                    <m:f>
                      <m:fPr>
                        <m:ctrlPr>
                          <a:rPr lang="en-GB" sz="2000" b="0" i="1" smtClean="0">
                            <a:latin typeface="Cambria Math" panose="02040503050406030204" pitchFamily="18" charset="0"/>
                          </a:rPr>
                        </m:ctrlPr>
                      </m:fPr>
                      <m:num>
                        <m:sSub>
                          <m:sSubPr>
                            <m:ctrlPr>
                              <a:rPr lang="en-GB" sz="2000" b="0" i="1" smtClean="0">
                                <a:latin typeface="Cambria Math" panose="02040503050406030204" pitchFamily="18" charset="0"/>
                              </a:rPr>
                            </m:ctrlPr>
                          </m:sSubPr>
                          <m:e>
                            <m:acc>
                              <m:accPr>
                                <m:chr m:val="̂"/>
                                <m:ctrlPr>
                                  <a:rPr lang="en-GB" sz="2000" b="0" i="1" smtClean="0">
                                    <a:latin typeface="Cambria Math" panose="02040503050406030204" pitchFamily="18" charset="0"/>
                                  </a:rPr>
                                </m:ctrlPr>
                              </m:accPr>
                              <m:e>
                                <m:r>
                                  <a:rPr lang="en-GB" sz="2000" b="0" i="1" smtClean="0">
                                    <a:latin typeface="Cambria Math"/>
                                  </a:rPr>
                                  <m:t>𝑅</m:t>
                                </m:r>
                              </m:e>
                            </m:acc>
                          </m:e>
                          <m:sub>
                            <m:r>
                              <a:rPr lang="en-GB" sz="2000" b="0" i="1" smtClean="0">
                                <a:latin typeface="Cambria Math"/>
                              </a:rPr>
                              <m:t>𝑒𝑓𝑓</m:t>
                            </m:r>
                          </m:sub>
                        </m:sSub>
                      </m:num>
                      <m:den>
                        <m:r>
                          <a:rPr lang="en-GB" sz="2000" b="0" i="1" smtClean="0">
                            <a:latin typeface="Cambria Math"/>
                          </a:rPr>
                          <m:t>𝐿</m:t>
                        </m:r>
                      </m:den>
                    </m:f>
                  </m:oMath>
                </a14:m>
                <a:endParaRPr lang="en-GB" sz="2000" dirty="0" smtClean="0"/>
              </a:p>
              <a:p>
                <a:pPr marL="0">
                  <a:lnSpc>
                    <a:spcPts val="7500"/>
                  </a:lnSpc>
                  <a:spcBef>
                    <a:spcPts val="0"/>
                  </a:spcBef>
                </a:pPr>
                <a14:m>
                  <m:oMath xmlns:m="http://schemas.openxmlformats.org/officeDocument/2006/math">
                    <m:f>
                      <m:fPr>
                        <m:ctrlPr>
                          <a:rPr lang="en-GB" sz="2000" i="1">
                            <a:latin typeface="Cambria Math" panose="02040503050406030204" pitchFamily="18" charset="0"/>
                          </a:rPr>
                        </m:ctrlPr>
                      </m:fPr>
                      <m:num>
                        <m:sSub>
                          <m:sSubPr>
                            <m:ctrlPr>
                              <a:rPr lang="en-GB" sz="2000" i="1">
                                <a:latin typeface="Cambria Math" panose="02040503050406030204" pitchFamily="18" charset="0"/>
                              </a:rPr>
                            </m:ctrlPr>
                          </m:sSubPr>
                          <m:e>
                            <m:acc>
                              <m:accPr>
                                <m:chr m:val="̂"/>
                                <m:ctrlPr>
                                  <a:rPr lang="en-GB" sz="2000" i="1" smtClean="0">
                                    <a:latin typeface="Cambria Math" panose="02040503050406030204" pitchFamily="18" charset="0"/>
                                  </a:rPr>
                                </m:ctrlPr>
                              </m:accPr>
                              <m:e>
                                <m:r>
                                  <a:rPr lang="en-GB" sz="2000" i="1">
                                    <a:latin typeface="Cambria Math"/>
                                  </a:rPr>
                                  <m:t>𝑅</m:t>
                                </m:r>
                              </m:e>
                            </m:acc>
                          </m:e>
                          <m:sub>
                            <m:r>
                              <a:rPr lang="en-GB" sz="2000" i="1">
                                <a:latin typeface="Cambria Math"/>
                              </a:rPr>
                              <m:t>𝑒𝑓𝑓</m:t>
                            </m:r>
                          </m:sub>
                        </m:sSub>
                      </m:num>
                      <m:den>
                        <m:r>
                          <a:rPr lang="en-GB" sz="2000" i="1">
                            <a:latin typeface="Cambria Math"/>
                          </a:rPr>
                          <m:t>𝑄</m:t>
                        </m:r>
                      </m:den>
                    </m:f>
                    <m:r>
                      <a:rPr lang="en-GB" sz="2000" i="1">
                        <a:latin typeface="Cambria Math"/>
                      </a:rPr>
                      <m:t>=</m:t>
                    </m:r>
                    <m:f>
                      <m:fPr>
                        <m:ctrlPr>
                          <a:rPr lang="en-GB" sz="2000" i="1">
                            <a:latin typeface="Cambria Math" panose="02040503050406030204" pitchFamily="18" charset="0"/>
                          </a:rPr>
                        </m:ctrlPr>
                      </m:fPr>
                      <m:num>
                        <m:r>
                          <a:rPr lang="en-GB" sz="2000" i="1">
                            <a:latin typeface="Cambria Math"/>
                          </a:rPr>
                          <m:t>1</m:t>
                        </m:r>
                      </m:num>
                      <m:den>
                        <m:r>
                          <a:rPr lang="en-GB" sz="2000" i="1">
                            <a:latin typeface="Cambria Math"/>
                          </a:rPr>
                          <m:t>2</m:t>
                        </m:r>
                      </m:den>
                    </m:f>
                    <m:f>
                      <m:fPr>
                        <m:ctrlPr>
                          <a:rPr lang="en-GB" sz="2000" i="1">
                            <a:latin typeface="Cambria Math" panose="02040503050406030204" pitchFamily="18" charset="0"/>
                          </a:rPr>
                        </m:ctrlPr>
                      </m:fPr>
                      <m:num>
                        <m:sSubSup>
                          <m:sSubSupPr>
                            <m:ctrlPr>
                              <a:rPr lang="en-GB" sz="2000" i="1">
                                <a:latin typeface="Cambria Math" panose="02040503050406030204" pitchFamily="18" charset="0"/>
                              </a:rPr>
                            </m:ctrlPr>
                          </m:sSubSupPr>
                          <m:e>
                            <m:r>
                              <a:rPr lang="en-GB" sz="2000" i="1">
                                <a:latin typeface="Cambria Math"/>
                              </a:rPr>
                              <m:t>𝑉</m:t>
                            </m:r>
                          </m:e>
                          <m:sub>
                            <m:r>
                              <a:rPr lang="en-GB" sz="2000" i="1">
                                <a:latin typeface="Cambria Math"/>
                              </a:rPr>
                              <m:t>0</m:t>
                            </m:r>
                          </m:sub>
                          <m:sup>
                            <m:r>
                              <a:rPr lang="en-US" sz="2000" i="1">
                                <a:latin typeface="Cambria Math" panose="02040503050406030204" pitchFamily="18" charset="0"/>
                              </a:rPr>
                              <m:t>2</m:t>
                            </m:r>
                          </m:sup>
                        </m:sSubSup>
                        <m:sSup>
                          <m:sSupPr>
                            <m:ctrlPr>
                              <a:rPr lang="en-GB" sz="2000" i="1">
                                <a:latin typeface="Cambria Math" panose="02040503050406030204" pitchFamily="18" charset="0"/>
                              </a:rPr>
                            </m:ctrlPr>
                          </m:sSupPr>
                          <m:e>
                            <m:r>
                              <a:rPr lang="en-GB" sz="2000" i="1">
                                <a:latin typeface="Cambria Math"/>
                              </a:rPr>
                              <m:t>𝑇</m:t>
                            </m:r>
                          </m:e>
                          <m:sup>
                            <m:r>
                              <a:rPr lang="en-GB" sz="2000" i="1">
                                <a:latin typeface="Cambria Math"/>
                              </a:rPr>
                              <m:t>2</m:t>
                            </m:r>
                          </m:sup>
                        </m:sSup>
                      </m:num>
                      <m:den>
                        <m:r>
                          <a:rPr lang="en-GB" sz="2000" i="1">
                            <a:latin typeface="Cambria Math"/>
                          </a:rPr>
                          <m:t>𝜔</m:t>
                        </m:r>
                        <m:r>
                          <a:rPr lang="en-GB" sz="2000" i="1">
                            <a:latin typeface="Cambria Math"/>
                          </a:rPr>
                          <m:t>𝑈</m:t>
                        </m:r>
                      </m:den>
                    </m:f>
                  </m:oMath>
                </a14:m>
                <a:endParaRPr lang="en-GB" sz="2000" dirty="0" smtClean="0"/>
              </a:p>
              <a:p>
                <a:pPr marL="0">
                  <a:lnSpc>
                    <a:spcPts val="7500"/>
                  </a:lnSpc>
                  <a:spcBef>
                    <a:spcPts val="0"/>
                  </a:spcBef>
                </a:pPr>
                <a14:m>
                  <m:oMath xmlns:m="http://schemas.openxmlformats.org/officeDocument/2006/math">
                    <m:f>
                      <m:fPr>
                        <m:ctrlPr>
                          <a:rPr lang="en-GB" sz="2000" i="1">
                            <a:latin typeface="Cambria Math" panose="02040503050406030204" pitchFamily="18" charset="0"/>
                          </a:rPr>
                        </m:ctrlPr>
                      </m:fPr>
                      <m:num>
                        <m:sSub>
                          <m:sSubPr>
                            <m:ctrlPr>
                              <a:rPr lang="en-GB" sz="2000" i="1">
                                <a:latin typeface="Cambria Math" panose="02040503050406030204" pitchFamily="18" charset="0"/>
                              </a:rPr>
                            </m:ctrlPr>
                          </m:sSubPr>
                          <m:e>
                            <m:acc>
                              <m:accPr>
                                <m:chr m:val="̂"/>
                                <m:ctrlPr>
                                  <a:rPr lang="en-GB" sz="2000" i="1" smtClean="0">
                                    <a:latin typeface="Cambria Math" panose="02040503050406030204" pitchFamily="18" charset="0"/>
                                  </a:rPr>
                                </m:ctrlPr>
                              </m:accPr>
                              <m:e>
                                <m:r>
                                  <a:rPr lang="en-US" sz="2000" i="1">
                                    <a:latin typeface="Cambria Math" panose="02040503050406030204" pitchFamily="18" charset="0"/>
                                  </a:rPr>
                                  <m:t>𝑍</m:t>
                                </m:r>
                              </m:e>
                            </m:acc>
                          </m:e>
                          <m:sub>
                            <m:r>
                              <a:rPr lang="en-GB" sz="2000" i="1">
                                <a:latin typeface="Cambria Math"/>
                              </a:rPr>
                              <m:t>𝑒𝑓𝑓</m:t>
                            </m:r>
                          </m:sub>
                        </m:sSub>
                      </m:num>
                      <m:den>
                        <m:r>
                          <a:rPr lang="en-GB" sz="2000" i="1">
                            <a:latin typeface="Cambria Math"/>
                          </a:rPr>
                          <m:t>𝑄</m:t>
                        </m:r>
                      </m:den>
                    </m:f>
                    <m:r>
                      <a:rPr lang="en-GB" sz="2000" i="1">
                        <a:latin typeface="Cambria Math"/>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f>
                      <m:fPr>
                        <m:ctrlPr>
                          <a:rPr lang="en-GB" sz="2000" i="1">
                            <a:latin typeface="Cambria Math" panose="02040503050406030204" pitchFamily="18" charset="0"/>
                          </a:rPr>
                        </m:ctrlPr>
                      </m:fPr>
                      <m:num>
                        <m:sSubSup>
                          <m:sSubSupPr>
                            <m:ctrlPr>
                              <a:rPr lang="en-GB" sz="2000" i="1">
                                <a:latin typeface="Cambria Math" panose="02040503050406030204" pitchFamily="18" charset="0"/>
                              </a:rPr>
                            </m:ctrlPr>
                          </m:sSubSupPr>
                          <m:e>
                            <m:r>
                              <a:rPr lang="en-GB" sz="2000" i="1">
                                <a:latin typeface="Cambria Math"/>
                              </a:rPr>
                              <m:t>𝑉</m:t>
                            </m:r>
                          </m:e>
                          <m:sub>
                            <m:r>
                              <a:rPr lang="en-GB" sz="2000" i="1">
                                <a:latin typeface="Cambria Math"/>
                              </a:rPr>
                              <m:t>0</m:t>
                            </m:r>
                          </m:sub>
                          <m:sup>
                            <m:r>
                              <a:rPr lang="en-US" sz="2000" i="1">
                                <a:latin typeface="Cambria Math" panose="02040503050406030204" pitchFamily="18" charset="0"/>
                              </a:rPr>
                              <m:t>2</m:t>
                            </m:r>
                          </m:sup>
                        </m:sSubSup>
                        <m:sSup>
                          <m:sSupPr>
                            <m:ctrlPr>
                              <a:rPr lang="en-GB" sz="2000" i="1">
                                <a:latin typeface="Cambria Math" panose="02040503050406030204" pitchFamily="18" charset="0"/>
                              </a:rPr>
                            </m:ctrlPr>
                          </m:sSupPr>
                          <m:e>
                            <m:r>
                              <a:rPr lang="en-GB" sz="2000" i="1">
                                <a:latin typeface="Cambria Math"/>
                              </a:rPr>
                              <m:t>𝑇</m:t>
                            </m:r>
                          </m:e>
                          <m:sup>
                            <m:r>
                              <a:rPr lang="en-GB" sz="2000" i="1">
                                <a:latin typeface="Cambria Math"/>
                              </a:rPr>
                              <m:t>2</m:t>
                            </m:r>
                          </m:sup>
                        </m:sSup>
                      </m:num>
                      <m:den>
                        <m:r>
                          <a:rPr lang="en-US" sz="2000" i="1">
                            <a:latin typeface="Cambria Math" panose="02040503050406030204" pitchFamily="18" charset="0"/>
                          </a:rPr>
                          <m:t>𝐿</m:t>
                        </m:r>
                        <m:r>
                          <a:rPr lang="en-GB" sz="2000" i="1">
                            <a:latin typeface="Cambria Math"/>
                          </a:rPr>
                          <m:t>𝜔</m:t>
                        </m:r>
                        <m:r>
                          <a:rPr lang="en-GB" sz="2000" i="1">
                            <a:latin typeface="Cambria Math"/>
                          </a:rPr>
                          <m:t>𝑈</m:t>
                        </m:r>
                      </m:den>
                    </m:f>
                  </m:oMath>
                </a14:m>
                <a:r>
                  <a:rPr lang="en-GB" sz="2000" dirty="0" smtClean="0"/>
                  <a:t>  </a:t>
                </a:r>
                <a:endParaRPr lang="en-GB" sz="2000" dirty="0"/>
              </a:p>
              <a:p>
                <a:pPr>
                  <a:spcBef>
                    <a:spcPts val="1200"/>
                  </a:spcBef>
                </a:pPr>
                <a:endParaRPr lang="en-GB" sz="1800" dirty="0"/>
              </a:p>
            </p:txBody>
          </p:sp>
        </mc:Choice>
        <mc:Fallback>
          <p:sp>
            <p:nvSpPr>
              <p:cNvPr id="8" name="Content Placeholder 7"/>
              <p:cNvSpPr>
                <a:spLocks noGrp="1" noRot="1" noChangeAspect="1" noMove="1" noResize="1" noEditPoints="1" noAdjustHandles="1" noChangeArrowheads="1" noChangeShapeType="1" noTextEdit="1"/>
              </p:cNvSpPr>
              <p:nvPr>
                <p:ph sz="quarter" idx="4"/>
              </p:nvPr>
            </p:nvSpPr>
            <p:spPr>
              <a:xfrm>
                <a:off x="3172976" y="1465684"/>
                <a:ext cx="3384376" cy="5688632"/>
              </a:xfrm>
              <a:blipFill>
                <a:blip r:embed="rId4"/>
                <a:stretch>
                  <a:fillRect/>
                </a:stretch>
              </a:blipFill>
            </p:spPr>
            <p:txBody>
              <a:bodyPr/>
              <a:lstStyle/>
              <a:p>
                <a:r>
                  <a:rPr lang="en-GB">
                    <a:noFill/>
                  </a:rPr>
                  <a:t> </a:t>
                </a:r>
              </a:p>
            </p:txBody>
          </p:sp>
        </mc:Fallback>
      </mc:AlternateContent>
      <p:sp>
        <p:nvSpPr>
          <p:cNvPr id="9" name="TextBox 8"/>
          <p:cNvSpPr txBox="1"/>
          <p:nvPr/>
        </p:nvSpPr>
        <p:spPr>
          <a:xfrm>
            <a:off x="6264189" y="1556792"/>
            <a:ext cx="2808312" cy="5840060"/>
          </a:xfrm>
          <a:prstGeom prst="rect">
            <a:avLst/>
          </a:prstGeom>
          <a:noFill/>
        </p:spPr>
        <p:txBody>
          <a:bodyPr wrap="square" rtlCol="0">
            <a:spAutoFit/>
          </a:bodyPr>
          <a:lstStyle/>
          <a:p>
            <a:pPr marL="285750" indent="-285750">
              <a:buFont typeface="Arial" panose="020B0604020202020204" pitchFamily="34" charset="0"/>
              <a:buChar char="•"/>
            </a:pPr>
            <a:endParaRPr lang="en-GB" sz="1400" dirty="0" smtClean="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smtClean="0"/>
              <a:t>Shunt impedance relates axial voltage to power loss </a:t>
            </a:r>
          </a:p>
          <a:p>
            <a:endParaRPr lang="en-GB" sz="2000" dirty="0"/>
          </a:p>
          <a:p>
            <a:pPr marL="285750" indent="-285750">
              <a:buFont typeface="Arial" panose="020B0604020202020204" pitchFamily="34" charset="0"/>
              <a:buChar char="•"/>
            </a:pPr>
            <a:r>
              <a:rPr lang="en-GB" sz="1400" dirty="0" smtClean="0"/>
              <a:t>Effective shunt impedance includes transit time factor</a:t>
            </a:r>
          </a:p>
          <a:p>
            <a:endParaRPr lang="en-GB" sz="700" dirty="0"/>
          </a:p>
          <a:p>
            <a:endParaRPr lang="en-GB" sz="1600" dirty="0"/>
          </a:p>
          <a:p>
            <a:pPr marL="285750" indent="-285750">
              <a:buFont typeface="Arial" panose="020B0604020202020204" pitchFamily="34" charset="0"/>
              <a:buChar char="•"/>
            </a:pPr>
            <a:r>
              <a:rPr lang="en-GB" sz="1400" dirty="0" smtClean="0"/>
              <a:t>Effective shunt impedance per unit length is length independent</a:t>
            </a:r>
          </a:p>
          <a:p>
            <a:pPr marL="285750" indent="-285750">
              <a:buFont typeface="Arial" panose="020B0604020202020204" pitchFamily="34" charset="0"/>
              <a:buChar char="•"/>
            </a:pPr>
            <a:endParaRPr lang="en-GB" sz="1050" dirty="0"/>
          </a:p>
          <a:p>
            <a:endParaRPr lang="en-GB" sz="1400" b="0" dirty="0"/>
          </a:p>
          <a:p>
            <a:pPr marL="285750" indent="-285750">
              <a:buFont typeface="Arial" panose="020B0604020202020204" pitchFamily="34" charset="0"/>
              <a:buChar char="•"/>
            </a:pPr>
            <a:r>
              <a:rPr lang="en-GB" sz="1400" b="0" dirty="0" smtClean="0"/>
              <a:t>R </a:t>
            </a:r>
            <a:r>
              <a:rPr lang="en-GB" sz="1400" b="0" dirty="0" smtClean="0"/>
              <a:t>over Q measures the efficiency of acceleration per unit stored energy at a given frequency. </a:t>
            </a:r>
            <a:r>
              <a:rPr lang="en-GB" sz="1400" b="0" dirty="0" smtClean="0"/>
              <a:t>Always uses effective shunt impedance.</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US" sz="1400" dirty="0" smtClean="0"/>
              <a:t>Sometimes it may be useful to quote the R over Q per unit length</a:t>
            </a:r>
            <a:endParaRPr lang="en-GB" sz="1600" b="0"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sp>
        <p:nvSpPr>
          <p:cNvPr id="13" name="Rectangle 12"/>
          <p:cNvSpPr/>
          <p:nvPr/>
        </p:nvSpPr>
        <p:spPr>
          <a:xfrm>
            <a:off x="107504" y="1268760"/>
            <a:ext cx="2952328" cy="55446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3059832" y="1268760"/>
            <a:ext cx="3240360" cy="55446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6300193" y="1268760"/>
            <a:ext cx="2736304" cy="55446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9344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noChangeArrowheads="1"/>
          </p:cNvSpPr>
          <p:nvPr>
            <p:ph type="title"/>
          </p:nvPr>
        </p:nvSpPr>
        <p:spPr/>
        <p:txBody>
          <a:bodyPr/>
          <a:lstStyle/>
          <a:p>
            <a:r>
              <a:rPr lang="en-GB" altLang="en-US" smtClean="0"/>
              <a:t>Cavity geometry</a:t>
            </a:r>
          </a:p>
        </p:txBody>
      </p:sp>
      <p:sp>
        <p:nvSpPr>
          <p:cNvPr id="31747" name="Content Placeholder 2"/>
          <p:cNvSpPr>
            <a:spLocks noGrp="1" noChangeArrowheads="1"/>
          </p:cNvSpPr>
          <p:nvPr>
            <p:ph idx="1"/>
          </p:nvPr>
        </p:nvSpPr>
        <p:spPr>
          <a:xfrm>
            <a:off x="4572000" y="1247775"/>
            <a:ext cx="4186238" cy="1206500"/>
          </a:xfrm>
        </p:spPr>
        <p:txBody>
          <a:bodyPr/>
          <a:lstStyle/>
          <a:p>
            <a:pPr marL="0" indent="0">
              <a:buFontTx/>
              <a:buNone/>
            </a:pPr>
            <a:r>
              <a:rPr lang="en-GB" altLang="en-US" sz="2400" smtClean="0"/>
              <a:t>The shunt impedance is strongly dependant on aperture</a:t>
            </a:r>
          </a:p>
        </p:txBody>
      </p:sp>
      <p:pic>
        <p:nvPicPr>
          <p:cNvPr id="31748" name="Picture 2"/>
          <p:cNvPicPr>
            <a:picLocks noChangeAspect="1" noChangeArrowheads="1"/>
          </p:cNvPicPr>
          <p:nvPr/>
        </p:nvPicPr>
        <p:blipFill>
          <a:blip r:embed="rId3">
            <a:extLst>
              <a:ext uri="{28A0092B-C50C-407E-A947-70E740481C1C}">
                <a14:useLocalDpi xmlns:a14="http://schemas.microsoft.com/office/drawing/2010/main" val="0"/>
              </a:ext>
            </a:extLst>
          </a:blip>
          <a:srcRect t="2808"/>
          <a:stretch>
            <a:fillRect/>
          </a:stretch>
        </p:blipFill>
        <p:spPr bwMode="auto">
          <a:xfrm>
            <a:off x="323850" y="1268413"/>
            <a:ext cx="3960813" cy="2486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1749" name="Picture 3"/>
          <p:cNvPicPr>
            <a:picLocks noChangeAspect="1" noChangeArrowheads="1"/>
          </p:cNvPicPr>
          <p:nvPr/>
        </p:nvPicPr>
        <p:blipFill>
          <a:blip r:embed="rId4">
            <a:extLst>
              <a:ext uri="{28A0092B-C50C-407E-A947-70E740481C1C}">
                <a14:useLocalDpi xmlns:a14="http://schemas.microsoft.com/office/drawing/2010/main" val="0"/>
              </a:ext>
            </a:extLst>
          </a:blip>
          <a:srcRect t="23889"/>
          <a:stretch>
            <a:fillRect/>
          </a:stretch>
        </p:blipFill>
        <p:spPr bwMode="auto">
          <a:xfrm>
            <a:off x="4622800" y="3895725"/>
            <a:ext cx="419100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Box 6"/>
          <p:cNvSpPr txBox="1">
            <a:spLocks noChangeArrowheads="1"/>
          </p:cNvSpPr>
          <p:nvPr/>
        </p:nvSpPr>
        <p:spPr bwMode="auto">
          <a:xfrm>
            <a:off x="5940425" y="-26988"/>
            <a:ext cx="3889375" cy="368301"/>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Figures borrowed from Sami Tantawi</a:t>
            </a:r>
          </a:p>
        </p:txBody>
      </p:sp>
      <p:sp>
        <p:nvSpPr>
          <p:cNvPr id="31751" name="TextBox 7"/>
          <p:cNvSpPr txBox="1">
            <a:spLocks noChangeArrowheads="1"/>
          </p:cNvSpPr>
          <p:nvPr/>
        </p:nvSpPr>
        <p:spPr bwMode="auto">
          <a:xfrm>
            <a:off x="431800" y="3949700"/>
            <a:ext cx="374491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dirty="0"/>
              <a:t>Similarly larger apertures lead to higher peak fields on the surface.</a:t>
            </a:r>
          </a:p>
          <a:p>
            <a:pPr eaLnBrk="1" hangingPunct="1">
              <a:spcBef>
                <a:spcPct val="0"/>
              </a:spcBef>
              <a:buFontTx/>
              <a:buNone/>
            </a:pPr>
            <a:r>
              <a:rPr lang="en-GB" altLang="en-US" sz="2400" dirty="0"/>
              <a:t>Using thicker walls has a similar effect.</a:t>
            </a:r>
          </a:p>
          <a:p>
            <a:pPr eaLnBrk="1" hangingPunct="1">
              <a:spcBef>
                <a:spcPct val="0"/>
              </a:spcBef>
              <a:buFontTx/>
              <a:buNone/>
            </a:pPr>
            <a:r>
              <a:rPr lang="en-GB" altLang="en-US" sz="2400" dirty="0"/>
              <a:t>Higher frequencies need smaller apertures as well</a:t>
            </a:r>
          </a:p>
        </p:txBody>
      </p:sp>
      <p:grpSp>
        <p:nvGrpSpPr>
          <p:cNvPr id="31752" name="Group 2"/>
          <p:cNvGrpSpPr>
            <a:grpSpLocks/>
          </p:cNvGrpSpPr>
          <p:nvPr/>
        </p:nvGrpSpPr>
        <p:grpSpPr bwMode="auto">
          <a:xfrm>
            <a:off x="4606925" y="2598738"/>
            <a:ext cx="4021138" cy="1136650"/>
            <a:chOff x="4223657" y="2616346"/>
            <a:chExt cx="4021458" cy="1136650"/>
          </a:xfrm>
        </p:grpSpPr>
        <p:sp>
          <p:nvSpPr>
            <p:cNvPr id="9" name="Freeform 8"/>
            <p:cNvSpPr/>
            <p:nvPr/>
          </p:nvSpPr>
          <p:spPr>
            <a:xfrm>
              <a:off x="4258585" y="2621108"/>
              <a:ext cx="1209771" cy="836613"/>
            </a:xfrm>
            <a:custGeom>
              <a:avLst/>
              <a:gdLst>
                <a:gd name="connsiteX0" fmla="*/ 0 w 2133600"/>
                <a:gd name="connsiteY0" fmla="*/ 1941574 h 2102152"/>
                <a:gd name="connsiteX1" fmla="*/ 624840 w 2133600"/>
                <a:gd name="connsiteY1" fmla="*/ 1941574 h 2102152"/>
                <a:gd name="connsiteX2" fmla="*/ 723900 w 2133600"/>
                <a:gd name="connsiteY2" fmla="*/ 272794 h 2102152"/>
                <a:gd name="connsiteX3" fmla="*/ 2133600 w 2133600"/>
                <a:gd name="connsiteY3" fmla="*/ 21334 h 2102152"/>
                <a:gd name="connsiteX0" fmla="*/ 0 w 2133600"/>
                <a:gd name="connsiteY0" fmla="*/ 1931643 h 2087935"/>
                <a:gd name="connsiteX1" fmla="*/ 624840 w 2133600"/>
                <a:gd name="connsiteY1" fmla="*/ 1931643 h 2087935"/>
                <a:gd name="connsiteX2" fmla="*/ 929640 w 2133600"/>
                <a:gd name="connsiteY2" fmla="*/ 323823 h 2087935"/>
                <a:gd name="connsiteX3" fmla="*/ 2133600 w 2133600"/>
                <a:gd name="connsiteY3" fmla="*/ 11403 h 2087935"/>
                <a:gd name="connsiteX0" fmla="*/ 0 w 2133600"/>
                <a:gd name="connsiteY0" fmla="*/ 1930479 h 2045144"/>
                <a:gd name="connsiteX1" fmla="*/ 640080 w 2133600"/>
                <a:gd name="connsiteY1" fmla="*/ 1854279 h 2045144"/>
                <a:gd name="connsiteX2" fmla="*/ 929640 w 2133600"/>
                <a:gd name="connsiteY2" fmla="*/ 322659 h 2045144"/>
                <a:gd name="connsiteX3" fmla="*/ 2133600 w 2133600"/>
                <a:gd name="connsiteY3" fmla="*/ 10239 h 2045144"/>
                <a:gd name="connsiteX0" fmla="*/ 0 w 2095500"/>
                <a:gd name="connsiteY0" fmla="*/ 2052399 h 2127141"/>
                <a:gd name="connsiteX1" fmla="*/ 601980 w 2095500"/>
                <a:gd name="connsiteY1" fmla="*/ 1854279 h 2127141"/>
                <a:gd name="connsiteX2" fmla="*/ 891540 w 2095500"/>
                <a:gd name="connsiteY2" fmla="*/ 322659 h 2127141"/>
                <a:gd name="connsiteX3" fmla="*/ 2095500 w 2095500"/>
                <a:gd name="connsiteY3" fmla="*/ 10239 h 2127141"/>
                <a:gd name="connsiteX0" fmla="*/ 0 w 2095500"/>
                <a:gd name="connsiteY0" fmla="*/ 2090889 h 2172028"/>
                <a:gd name="connsiteX1" fmla="*/ 601980 w 2095500"/>
                <a:gd name="connsiteY1" fmla="*/ 1892769 h 2172028"/>
                <a:gd name="connsiteX2" fmla="*/ 929640 w 2095500"/>
                <a:gd name="connsiteY2" fmla="*/ 208749 h 2172028"/>
                <a:gd name="connsiteX3" fmla="*/ 2095500 w 2095500"/>
                <a:gd name="connsiteY3" fmla="*/ 48729 h 2172028"/>
                <a:gd name="connsiteX0" fmla="*/ 0 w 2095500"/>
                <a:gd name="connsiteY0" fmla="*/ 2075754 h 2155246"/>
                <a:gd name="connsiteX1" fmla="*/ 601980 w 2095500"/>
                <a:gd name="connsiteY1" fmla="*/ 1877634 h 2155246"/>
                <a:gd name="connsiteX2" fmla="*/ 967740 w 2095500"/>
                <a:gd name="connsiteY2" fmla="*/ 231714 h 2155246"/>
                <a:gd name="connsiteX3" fmla="*/ 2095500 w 2095500"/>
                <a:gd name="connsiteY3" fmla="*/ 33594 h 2155246"/>
                <a:gd name="connsiteX0" fmla="*/ 0 w 2095500"/>
                <a:gd name="connsiteY0" fmla="*/ 2073187 h 2152354"/>
                <a:gd name="connsiteX1" fmla="*/ 601980 w 2095500"/>
                <a:gd name="connsiteY1" fmla="*/ 1875067 h 2152354"/>
                <a:gd name="connsiteX2" fmla="*/ 777240 w 2095500"/>
                <a:gd name="connsiteY2" fmla="*/ 236767 h 2152354"/>
                <a:gd name="connsiteX3" fmla="*/ 2095500 w 2095500"/>
                <a:gd name="connsiteY3" fmla="*/ 31027 h 2152354"/>
                <a:gd name="connsiteX0" fmla="*/ 0 w 1988820"/>
                <a:gd name="connsiteY0" fmla="*/ 2108217 h 2187384"/>
                <a:gd name="connsiteX1" fmla="*/ 601980 w 1988820"/>
                <a:gd name="connsiteY1" fmla="*/ 1910097 h 2187384"/>
                <a:gd name="connsiteX2" fmla="*/ 777240 w 1988820"/>
                <a:gd name="connsiteY2" fmla="*/ 271797 h 2187384"/>
                <a:gd name="connsiteX3" fmla="*/ 1988820 w 1988820"/>
                <a:gd name="connsiteY3" fmla="*/ 20337 h 2187384"/>
                <a:gd name="connsiteX0" fmla="*/ 0 w 1988820"/>
                <a:gd name="connsiteY0" fmla="*/ 2094794 h 2173961"/>
                <a:gd name="connsiteX1" fmla="*/ 601980 w 1988820"/>
                <a:gd name="connsiteY1" fmla="*/ 1896674 h 2173961"/>
                <a:gd name="connsiteX2" fmla="*/ 777240 w 1988820"/>
                <a:gd name="connsiteY2" fmla="*/ 258374 h 2173961"/>
                <a:gd name="connsiteX3" fmla="*/ 1988820 w 1988820"/>
                <a:gd name="connsiteY3" fmla="*/ 6914 h 2173961"/>
                <a:gd name="connsiteX0" fmla="*/ 0 w 1973580"/>
                <a:gd name="connsiteY0" fmla="*/ 2117654 h 2191122"/>
                <a:gd name="connsiteX1" fmla="*/ 586740 w 1973580"/>
                <a:gd name="connsiteY1" fmla="*/ 1896674 h 2191122"/>
                <a:gd name="connsiteX2" fmla="*/ 762000 w 1973580"/>
                <a:gd name="connsiteY2" fmla="*/ 258374 h 2191122"/>
                <a:gd name="connsiteX3" fmla="*/ 1973580 w 1973580"/>
                <a:gd name="connsiteY3" fmla="*/ 6914 h 2191122"/>
                <a:gd name="connsiteX0" fmla="*/ 0 w 1973580"/>
                <a:gd name="connsiteY0" fmla="*/ 2117654 h 2130312"/>
                <a:gd name="connsiteX1" fmla="*/ 586740 w 1973580"/>
                <a:gd name="connsiteY1" fmla="*/ 1896674 h 2130312"/>
                <a:gd name="connsiteX2" fmla="*/ 762000 w 1973580"/>
                <a:gd name="connsiteY2" fmla="*/ 258374 h 2130312"/>
                <a:gd name="connsiteX3" fmla="*/ 1973580 w 1973580"/>
                <a:gd name="connsiteY3" fmla="*/ 6914 h 2130312"/>
                <a:gd name="connsiteX0" fmla="*/ 0 w 1973580"/>
                <a:gd name="connsiteY0" fmla="*/ 2117654 h 2120233"/>
                <a:gd name="connsiteX1" fmla="*/ 586740 w 1973580"/>
                <a:gd name="connsiteY1" fmla="*/ 1896674 h 2120233"/>
                <a:gd name="connsiteX2" fmla="*/ 762000 w 1973580"/>
                <a:gd name="connsiteY2" fmla="*/ 258374 h 2120233"/>
                <a:gd name="connsiteX3" fmla="*/ 1973580 w 1973580"/>
                <a:gd name="connsiteY3" fmla="*/ 6914 h 2120233"/>
              </a:gdLst>
              <a:ahLst/>
              <a:cxnLst>
                <a:cxn ang="0">
                  <a:pos x="connsiteX0" y="connsiteY0"/>
                </a:cxn>
                <a:cxn ang="0">
                  <a:pos x="connsiteX1" y="connsiteY1"/>
                </a:cxn>
                <a:cxn ang="0">
                  <a:pos x="connsiteX2" y="connsiteY2"/>
                </a:cxn>
                <a:cxn ang="0">
                  <a:pos x="connsiteX3" y="connsiteY3"/>
                </a:cxn>
              </a:cxnLst>
              <a:rect l="l" t="t" r="r" b="b"/>
              <a:pathLst>
                <a:path w="1973580" h="2120233">
                  <a:moveTo>
                    <a:pt x="0" y="2117654"/>
                  </a:moveTo>
                  <a:cubicBezTo>
                    <a:pt x="282575" y="2096699"/>
                    <a:pt x="459740" y="2206554"/>
                    <a:pt x="586740" y="1896674"/>
                  </a:cubicBezTo>
                  <a:cubicBezTo>
                    <a:pt x="713740" y="1586794"/>
                    <a:pt x="530860" y="573334"/>
                    <a:pt x="762000" y="258374"/>
                  </a:cubicBezTo>
                  <a:cubicBezTo>
                    <a:pt x="993140" y="-56586"/>
                    <a:pt x="1386840" y="3104"/>
                    <a:pt x="1973580" y="691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spcAft>
                  <a:spcPts val="1000"/>
                </a:spcAft>
                <a:defRPr/>
              </a:pPr>
              <a:r>
                <a:rPr lang="en-GB" sz="1100">
                  <a:ea typeface="Times New Roman" panose="02020603050405020304" pitchFamily="18" charset="0"/>
                  <a:cs typeface="Times New Roman" panose="02020603050405020304" pitchFamily="18" charset="0"/>
                </a:rPr>
                <a:t> </a:t>
              </a:r>
              <a:endParaRPr lang="en-GB" sz="1100">
                <a:ea typeface="Calibri" panose="020F0502020204030204" pitchFamily="34" charset="0"/>
                <a:cs typeface="Times New Roman" panose="02020603050405020304" pitchFamily="18" charset="0"/>
              </a:endParaRPr>
            </a:p>
          </p:txBody>
        </p:sp>
        <p:grpSp>
          <p:nvGrpSpPr>
            <p:cNvPr id="31754" name="Group 1"/>
            <p:cNvGrpSpPr>
              <a:grpSpLocks/>
            </p:cNvGrpSpPr>
            <p:nvPr/>
          </p:nvGrpSpPr>
          <p:grpSpPr bwMode="auto">
            <a:xfrm>
              <a:off x="4223657" y="2616346"/>
              <a:ext cx="4021458" cy="1136650"/>
              <a:chOff x="4223657" y="2616346"/>
              <a:chExt cx="4021458" cy="1136650"/>
            </a:xfrm>
          </p:grpSpPr>
          <p:sp>
            <p:nvSpPr>
              <p:cNvPr id="10" name="Freeform 9"/>
              <p:cNvSpPr/>
              <p:nvPr/>
            </p:nvSpPr>
            <p:spPr>
              <a:xfrm flipH="1">
                <a:off x="5057161" y="2621108"/>
                <a:ext cx="1211358" cy="836613"/>
              </a:xfrm>
              <a:custGeom>
                <a:avLst/>
                <a:gdLst>
                  <a:gd name="connsiteX0" fmla="*/ 0 w 2133600"/>
                  <a:gd name="connsiteY0" fmla="*/ 1941574 h 2102152"/>
                  <a:gd name="connsiteX1" fmla="*/ 624840 w 2133600"/>
                  <a:gd name="connsiteY1" fmla="*/ 1941574 h 2102152"/>
                  <a:gd name="connsiteX2" fmla="*/ 723900 w 2133600"/>
                  <a:gd name="connsiteY2" fmla="*/ 272794 h 2102152"/>
                  <a:gd name="connsiteX3" fmla="*/ 2133600 w 2133600"/>
                  <a:gd name="connsiteY3" fmla="*/ 21334 h 2102152"/>
                  <a:gd name="connsiteX0" fmla="*/ 0 w 2133600"/>
                  <a:gd name="connsiteY0" fmla="*/ 1931643 h 2087935"/>
                  <a:gd name="connsiteX1" fmla="*/ 624840 w 2133600"/>
                  <a:gd name="connsiteY1" fmla="*/ 1931643 h 2087935"/>
                  <a:gd name="connsiteX2" fmla="*/ 929640 w 2133600"/>
                  <a:gd name="connsiteY2" fmla="*/ 323823 h 2087935"/>
                  <a:gd name="connsiteX3" fmla="*/ 2133600 w 2133600"/>
                  <a:gd name="connsiteY3" fmla="*/ 11403 h 2087935"/>
                  <a:gd name="connsiteX0" fmla="*/ 0 w 2133600"/>
                  <a:gd name="connsiteY0" fmla="*/ 1930479 h 2045144"/>
                  <a:gd name="connsiteX1" fmla="*/ 640080 w 2133600"/>
                  <a:gd name="connsiteY1" fmla="*/ 1854279 h 2045144"/>
                  <a:gd name="connsiteX2" fmla="*/ 929640 w 2133600"/>
                  <a:gd name="connsiteY2" fmla="*/ 322659 h 2045144"/>
                  <a:gd name="connsiteX3" fmla="*/ 2133600 w 2133600"/>
                  <a:gd name="connsiteY3" fmla="*/ 10239 h 2045144"/>
                  <a:gd name="connsiteX0" fmla="*/ 0 w 2095500"/>
                  <a:gd name="connsiteY0" fmla="*/ 2052399 h 2127141"/>
                  <a:gd name="connsiteX1" fmla="*/ 601980 w 2095500"/>
                  <a:gd name="connsiteY1" fmla="*/ 1854279 h 2127141"/>
                  <a:gd name="connsiteX2" fmla="*/ 891540 w 2095500"/>
                  <a:gd name="connsiteY2" fmla="*/ 322659 h 2127141"/>
                  <a:gd name="connsiteX3" fmla="*/ 2095500 w 2095500"/>
                  <a:gd name="connsiteY3" fmla="*/ 10239 h 2127141"/>
                  <a:gd name="connsiteX0" fmla="*/ 0 w 2095500"/>
                  <a:gd name="connsiteY0" fmla="*/ 2090889 h 2172028"/>
                  <a:gd name="connsiteX1" fmla="*/ 601980 w 2095500"/>
                  <a:gd name="connsiteY1" fmla="*/ 1892769 h 2172028"/>
                  <a:gd name="connsiteX2" fmla="*/ 929640 w 2095500"/>
                  <a:gd name="connsiteY2" fmla="*/ 208749 h 2172028"/>
                  <a:gd name="connsiteX3" fmla="*/ 2095500 w 2095500"/>
                  <a:gd name="connsiteY3" fmla="*/ 48729 h 2172028"/>
                  <a:gd name="connsiteX0" fmla="*/ 0 w 2095500"/>
                  <a:gd name="connsiteY0" fmla="*/ 2075754 h 2155246"/>
                  <a:gd name="connsiteX1" fmla="*/ 601980 w 2095500"/>
                  <a:gd name="connsiteY1" fmla="*/ 1877634 h 2155246"/>
                  <a:gd name="connsiteX2" fmla="*/ 967740 w 2095500"/>
                  <a:gd name="connsiteY2" fmla="*/ 231714 h 2155246"/>
                  <a:gd name="connsiteX3" fmla="*/ 2095500 w 2095500"/>
                  <a:gd name="connsiteY3" fmla="*/ 33594 h 2155246"/>
                  <a:gd name="connsiteX0" fmla="*/ 0 w 2095500"/>
                  <a:gd name="connsiteY0" fmla="*/ 2073187 h 2152354"/>
                  <a:gd name="connsiteX1" fmla="*/ 601980 w 2095500"/>
                  <a:gd name="connsiteY1" fmla="*/ 1875067 h 2152354"/>
                  <a:gd name="connsiteX2" fmla="*/ 777240 w 2095500"/>
                  <a:gd name="connsiteY2" fmla="*/ 236767 h 2152354"/>
                  <a:gd name="connsiteX3" fmla="*/ 2095500 w 2095500"/>
                  <a:gd name="connsiteY3" fmla="*/ 31027 h 2152354"/>
                  <a:gd name="connsiteX0" fmla="*/ 0 w 1988820"/>
                  <a:gd name="connsiteY0" fmla="*/ 2108217 h 2187384"/>
                  <a:gd name="connsiteX1" fmla="*/ 601980 w 1988820"/>
                  <a:gd name="connsiteY1" fmla="*/ 1910097 h 2187384"/>
                  <a:gd name="connsiteX2" fmla="*/ 777240 w 1988820"/>
                  <a:gd name="connsiteY2" fmla="*/ 271797 h 2187384"/>
                  <a:gd name="connsiteX3" fmla="*/ 1988820 w 1988820"/>
                  <a:gd name="connsiteY3" fmla="*/ 20337 h 2187384"/>
                  <a:gd name="connsiteX0" fmla="*/ 0 w 1988820"/>
                  <a:gd name="connsiteY0" fmla="*/ 2094794 h 2173961"/>
                  <a:gd name="connsiteX1" fmla="*/ 601980 w 1988820"/>
                  <a:gd name="connsiteY1" fmla="*/ 1896674 h 2173961"/>
                  <a:gd name="connsiteX2" fmla="*/ 777240 w 1988820"/>
                  <a:gd name="connsiteY2" fmla="*/ 258374 h 2173961"/>
                  <a:gd name="connsiteX3" fmla="*/ 1988820 w 1988820"/>
                  <a:gd name="connsiteY3" fmla="*/ 6914 h 2173961"/>
                  <a:gd name="connsiteX0" fmla="*/ 0 w 1973580"/>
                  <a:gd name="connsiteY0" fmla="*/ 2117654 h 2191122"/>
                  <a:gd name="connsiteX1" fmla="*/ 586740 w 1973580"/>
                  <a:gd name="connsiteY1" fmla="*/ 1896674 h 2191122"/>
                  <a:gd name="connsiteX2" fmla="*/ 762000 w 1973580"/>
                  <a:gd name="connsiteY2" fmla="*/ 258374 h 2191122"/>
                  <a:gd name="connsiteX3" fmla="*/ 1973580 w 1973580"/>
                  <a:gd name="connsiteY3" fmla="*/ 6914 h 2191122"/>
                  <a:gd name="connsiteX0" fmla="*/ 0 w 1973580"/>
                  <a:gd name="connsiteY0" fmla="*/ 2117654 h 2130312"/>
                  <a:gd name="connsiteX1" fmla="*/ 586740 w 1973580"/>
                  <a:gd name="connsiteY1" fmla="*/ 1896674 h 2130312"/>
                  <a:gd name="connsiteX2" fmla="*/ 762000 w 1973580"/>
                  <a:gd name="connsiteY2" fmla="*/ 258374 h 2130312"/>
                  <a:gd name="connsiteX3" fmla="*/ 1973580 w 1973580"/>
                  <a:gd name="connsiteY3" fmla="*/ 6914 h 2130312"/>
                  <a:gd name="connsiteX0" fmla="*/ 0 w 1973580"/>
                  <a:gd name="connsiteY0" fmla="*/ 2117654 h 2120233"/>
                  <a:gd name="connsiteX1" fmla="*/ 586740 w 1973580"/>
                  <a:gd name="connsiteY1" fmla="*/ 1896674 h 2120233"/>
                  <a:gd name="connsiteX2" fmla="*/ 762000 w 1973580"/>
                  <a:gd name="connsiteY2" fmla="*/ 258374 h 2120233"/>
                  <a:gd name="connsiteX3" fmla="*/ 1973580 w 1973580"/>
                  <a:gd name="connsiteY3" fmla="*/ 6914 h 2120233"/>
                </a:gdLst>
                <a:ahLst/>
                <a:cxnLst>
                  <a:cxn ang="0">
                    <a:pos x="connsiteX0" y="connsiteY0"/>
                  </a:cxn>
                  <a:cxn ang="0">
                    <a:pos x="connsiteX1" y="connsiteY1"/>
                  </a:cxn>
                  <a:cxn ang="0">
                    <a:pos x="connsiteX2" y="connsiteY2"/>
                  </a:cxn>
                  <a:cxn ang="0">
                    <a:pos x="connsiteX3" y="connsiteY3"/>
                  </a:cxn>
                </a:cxnLst>
                <a:rect l="l" t="t" r="r" b="b"/>
                <a:pathLst>
                  <a:path w="1973580" h="2120233">
                    <a:moveTo>
                      <a:pt x="0" y="2117654"/>
                    </a:moveTo>
                    <a:cubicBezTo>
                      <a:pt x="282575" y="2096699"/>
                      <a:pt x="459740" y="2206554"/>
                      <a:pt x="586740" y="1896674"/>
                    </a:cubicBezTo>
                    <a:cubicBezTo>
                      <a:pt x="713740" y="1586794"/>
                      <a:pt x="530860" y="573334"/>
                      <a:pt x="762000" y="258374"/>
                    </a:cubicBezTo>
                    <a:cubicBezTo>
                      <a:pt x="993140" y="-56586"/>
                      <a:pt x="1386840" y="3104"/>
                      <a:pt x="1973580" y="691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spcAft>
                    <a:spcPts val="1000"/>
                  </a:spcAft>
                  <a:defRPr/>
                </a:pPr>
                <a:r>
                  <a:rPr lang="en-GB" sz="1100">
                    <a:ea typeface="Times New Roman" panose="02020603050405020304" pitchFamily="18" charset="0"/>
                    <a:cs typeface="Times New Roman" panose="02020603050405020304" pitchFamily="18" charset="0"/>
                  </a:rPr>
                  <a:t> </a:t>
                </a:r>
                <a:endParaRPr lang="en-GB" sz="1100">
                  <a:ea typeface="Calibri" panose="020F0502020204030204" pitchFamily="34" charset="0"/>
                  <a:cs typeface="Times New Roman" panose="02020603050405020304" pitchFamily="18" charset="0"/>
                </a:endParaRPr>
              </a:p>
            </p:txBody>
          </p:sp>
          <p:cxnSp>
            <p:nvCxnSpPr>
              <p:cNvPr id="11" name="Straight Connector 10"/>
              <p:cNvCxnSpPr/>
              <p:nvPr/>
            </p:nvCxnSpPr>
            <p:spPr>
              <a:xfrm>
                <a:off x="4442749" y="3457721"/>
                <a:ext cx="0" cy="2444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6219304" y="2616346"/>
                <a:ext cx="1203421" cy="693737"/>
              </a:xfrm>
              <a:custGeom>
                <a:avLst/>
                <a:gdLst>
                  <a:gd name="connsiteX0" fmla="*/ 0 w 2133600"/>
                  <a:gd name="connsiteY0" fmla="*/ 1941574 h 2102152"/>
                  <a:gd name="connsiteX1" fmla="*/ 624840 w 2133600"/>
                  <a:gd name="connsiteY1" fmla="*/ 1941574 h 2102152"/>
                  <a:gd name="connsiteX2" fmla="*/ 723900 w 2133600"/>
                  <a:gd name="connsiteY2" fmla="*/ 272794 h 2102152"/>
                  <a:gd name="connsiteX3" fmla="*/ 2133600 w 2133600"/>
                  <a:gd name="connsiteY3" fmla="*/ 21334 h 2102152"/>
                  <a:gd name="connsiteX0" fmla="*/ 0 w 2133600"/>
                  <a:gd name="connsiteY0" fmla="*/ 1931643 h 2087935"/>
                  <a:gd name="connsiteX1" fmla="*/ 624840 w 2133600"/>
                  <a:gd name="connsiteY1" fmla="*/ 1931643 h 2087935"/>
                  <a:gd name="connsiteX2" fmla="*/ 929640 w 2133600"/>
                  <a:gd name="connsiteY2" fmla="*/ 323823 h 2087935"/>
                  <a:gd name="connsiteX3" fmla="*/ 2133600 w 2133600"/>
                  <a:gd name="connsiteY3" fmla="*/ 11403 h 2087935"/>
                  <a:gd name="connsiteX0" fmla="*/ 0 w 2133600"/>
                  <a:gd name="connsiteY0" fmla="*/ 1930479 h 2045144"/>
                  <a:gd name="connsiteX1" fmla="*/ 640080 w 2133600"/>
                  <a:gd name="connsiteY1" fmla="*/ 1854279 h 2045144"/>
                  <a:gd name="connsiteX2" fmla="*/ 929640 w 2133600"/>
                  <a:gd name="connsiteY2" fmla="*/ 322659 h 2045144"/>
                  <a:gd name="connsiteX3" fmla="*/ 2133600 w 2133600"/>
                  <a:gd name="connsiteY3" fmla="*/ 10239 h 2045144"/>
                  <a:gd name="connsiteX0" fmla="*/ 0 w 2095500"/>
                  <a:gd name="connsiteY0" fmla="*/ 2052399 h 2127141"/>
                  <a:gd name="connsiteX1" fmla="*/ 601980 w 2095500"/>
                  <a:gd name="connsiteY1" fmla="*/ 1854279 h 2127141"/>
                  <a:gd name="connsiteX2" fmla="*/ 891540 w 2095500"/>
                  <a:gd name="connsiteY2" fmla="*/ 322659 h 2127141"/>
                  <a:gd name="connsiteX3" fmla="*/ 2095500 w 2095500"/>
                  <a:gd name="connsiteY3" fmla="*/ 10239 h 2127141"/>
                  <a:gd name="connsiteX0" fmla="*/ 0 w 2095500"/>
                  <a:gd name="connsiteY0" fmla="*/ 2090889 h 2172028"/>
                  <a:gd name="connsiteX1" fmla="*/ 601980 w 2095500"/>
                  <a:gd name="connsiteY1" fmla="*/ 1892769 h 2172028"/>
                  <a:gd name="connsiteX2" fmla="*/ 929640 w 2095500"/>
                  <a:gd name="connsiteY2" fmla="*/ 208749 h 2172028"/>
                  <a:gd name="connsiteX3" fmla="*/ 2095500 w 2095500"/>
                  <a:gd name="connsiteY3" fmla="*/ 48729 h 2172028"/>
                  <a:gd name="connsiteX0" fmla="*/ 0 w 2095500"/>
                  <a:gd name="connsiteY0" fmla="*/ 2075754 h 2155246"/>
                  <a:gd name="connsiteX1" fmla="*/ 601980 w 2095500"/>
                  <a:gd name="connsiteY1" fmla="*/ 1877634 h 2155246"/>
                  <a:gd name="connsiteX2" fmla="*/ 967740 w 2095500"/>
                  <a:gd name="connsiteY2" fmla="*/ 231714 h 2155246"/>
                  <a:gd name="connsiteX3" fmla="*/ 2095500 w 2095500"/>
                  <a:gd name="connsiteY3" fmla="*/ 33594 h 2155246"/>
                  <a:gd name="connsiteX0" fmla="*/ 0 w 2095500"/>
                  <a:gd name="connsiteY0" fmla="*/ 2073187 h 2152354"/>
                  <a:gd name="connsiteX1" fmla="*/ 601980 w 2095500"/>
                  <a:gd name="connsiteY1" fmla="*/ 1875067 h 2152354"/>
                  <a:gd name="connsiteX2" fmla="*/ 777240 w 2095500"/>
                  <a:gd name="connsiteY2" fmla="*/ 236767 h 2152354"/>
                  <a:gd name="connsiteX3" fmla="*/ 2095500 w 2095500"/>
                  <a:gd name="connsiteY3" fmla="*/ 31027 h 2152354"/>
                  <a:gd name="connsiteX0" fmla="*/ 0 w 1988820"/>
                  <a:gd name="connsiteY0" fmla="*/ 2108217 h 2187384"/>
                  <a:gd name="connsiteX1" fmla="*/ 601980 w 1988820"/>
                  <a:gd name="connsiteY1" fmla="*/ 1910097 h 2187384"/>
                  <a:gd name="connsiteX2" fmla="*/ 777240 w 1988820"/>
                  <a:gd name="connsiteY2" fmla="*/ 271797 h 2187384"/>
                  <a:gd name="connsiteX3" fmla="*/ 1988820 w 1988820"/>
                  <a:gd name="connsiteY3" fmla="*/ 20337 h 2187384"/>
                  <a:gd name="connsiteX0" fmla="*/ 0 w 1988820"/>
                  <a:gd name="connsiteY0" fmla="*/ 2094794 h 2173961"/>
                  <a:gd name="connsiteX1" fmla="*/ 601980 w 1988820"/>
                  <a:gd name="connsiteY1" fmla="*/ 1896674 h 2173961"/>
                  <a:gd name="connsiteX2" fmla="*/ 777240 w 1988820"/>
                  <a:gd name="connsiteY2" fmla="*/ 258374 h 2173961"/>
                  <a:gd name="connsiteX3" fmla="*/ 1988820 w 1988820"/>
                  <a:gd name="connsiteY3" fmla="*/ 6914 h 2173961"/>
                  <a:gd name="connsiteX0" fmla="*/ 0 w 1973580"/>
                  <a:gd name="connsiteY0" fmla="*/ 2117654 h 2191122"/>
                  <a:gd name="connsiteX1" fmla="*/ 586740 w 1973580"/>
                  <a:gd name="connsiteY1" fmla="*/ 1896674 h 2191122"/>
                  <a:gd name="connsiteX2" fmla="*/ 762000 w 1973580"/>
                  <a:gd name="connsiteY2" fmla="*/ 258374 h 2191122"/>
                  <a:gd name="connsiteX3" fmla="*/ 1973580 w 1973580"/>
                  <a:gd name="connsiteY3" fmla="*/ 6914 h 2191122"/>
                  <a:gd name="connsiteX0" fmla="*/ 0 w 1973580"/>
                  <a:gd name="connsiteY0" fmla="*/ 2117654 h 2130312"/>
                  <a:gd name="connsiteX1" fmla="*/ 586740 w 1973580"/>
                  <a:gd name="connsiteY1" fmla="*/ 1896674 h 2130312"/>
                  <a:gd name="connsiteX2" fmla="*/ 762000 w 1973580"/>
                  <a:gd name="connsiteY2" fmla="*/ 258374 h 2130312"/>
                  <a:gd name="connsiteX3" fmla="*/ 1973580 w 1973580"/>
                  <a:gd name="connsiteY3" fmla="*/ 6914 h 2130312"/>
                  <a:gd name="connsiteX0" fmla="*/ 0 w 1973580"/>
                  <a:gd name="connsiteY0" fmla="*/ 2117654 h 2120233"/>
                  <a:gd name="connsiteX1" fmla="*/ 586740 w 1973580"/>
                  <a:gd name="connsiteY1" fmla="*/ 1896674 h 2120233"/>
                  <a:gd name="connsiteX2" fmla="*/ 762000 w 1973580"/>
                  <a:gd name="connsiteY2" fmla="*/ 258374 h 2120233"/>
                  <a:gd name="connsiteX3" fmla="*/ 1973580 w 1973580"/>
                  <a:gd name="connsiteY3" fmla="*/ 6914 h 2120233"/>
                </a:gdLst>
                <a:ahLst/>
                <a:cxnLst>
                  <a:cxn ang="0">
                    <a:pos x="connsiteX0" y="connsiteY0"/>
                  </a:cxn>
                  <a:cxn ang="0">
                    <a:pos x="connsiteX1" y="connsiteY1"/>
                  </a:cxn>
                  <a:cxn ang="0">
                    <a:pos x="connsiteX2" y="connsiteY2"/>
                  </a:cxn>
                  <a:cxn ang="0">
                    <a:pos x="connsiteX3" y="connsiteY3"/>
                  </a:cxn>
                </a:cxnLst>
                <a:rect l="l" t="t" r="r" b="b"/>
                <a:pathLst>
                  <a:path w="1973580" h="2120233">
                    <a:moveTo>
                      <a:pt x="0" y="2117654"/>
                    </a:moveTo>
                    <a:cubicBezTo>
                      <a:pt x="282575" y="2096699"/>
                      <a:pt x="459740" y="2206554"/>
                      <a:pt x="586740" y="1896674"/>
                    </a:cubicBezTo>
                    <a:cubicBezTo>
                      <a:pt x="713740" y="1586794"/>
                      <a:pt x="530860" y="573334"/>
                      <a:pt x="762000" y="258374"/>
                    </a:cubicBezTo>
                    <a:cubicBezTo>
                      <a:pt x="993140" y="-56586"/>
                      <a:pt x="1386840" y="3104"/>
                      <a:pt x="1973580" y="691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spcAft>
                    <a:spcPts val="1000"/>
                  </a:spcAft>
                  <a:defRPr/>
                </a:pPr>
                <a:r>
                  <a:rPr lang="en-GB" sz="1100">
                    <a:ea typeface="Times New Roman" panose="02020603050405020304" pitchFamily="18" charset="0"/>
                    <a:cs typeface="Times New Roman" panose="02020603050405020304" pitchFamily="18" charset="0"/>
                  </a:rPr>
                  <a:t> </a:t>
                </a:r>
                <a:endParaRPr lang="en-GB" sz="1100">
                  <a:ea typeface="Calibri" panose="020F0502020204030204" pitchFamily="34" charset="0"/>
                  <a:cs typeface="Times New Roman" panose="02020603050405020304" pitchFamily="18" charset="0"/>
                </a:endParaRPr>
              </a:p>
            </p:txBody>
          </p:sp>
          <p:sp>
            <p:nvSpPr>
              <p:cNvPr id="13" name="Freeform 12"/>
              <p:cNvSpPr/>
              <p:nvPr/>
            </p:nvSpPr>
            <p:spPr>
              <a:xfrm flipH="1">
                <a:off x="7019467" y="2619521"/>
                <a:ext cx="1203421" cy="720725"/>
              </a:xfrm>
              <a:custGeom>
                <a:avLst/>
                <a:gdLst>
                  <a:gd name="connsiteX0" fmla="*/ 0 w 2133600"/>
                  <a:gd name="connsiteY0" fmla="*/ 1941574 h 2102152"/>
                  <a:gd name="connsiteX1" fmla="*/ 624840 w 2133600"/>
                  <a:gd name="connsiteY1" fmla="*/ 1941574 h 2102152"/>
                  <a:gd name="connsiteX2" fmla="*/ 723900 w 2133600"/>
                  <a:gd name="connsiteY2" fmla="*/ 272794 h 2102152"/>
                  <a:gd name="connsiteX3" fmla="*/ 2133600 w 2133600"/>
                  <a:gd name="connsiteY3" fmla="*/ 21334 h 2102152"/>
                  <a:gd name="connsiteX0" fmla="*/ 0 w 2133600"/>
                  <a:gd name="connsiteY0" fmla="*/ 1931643 h 2087935"/>
                  <a:gd name="connsiteX1" fmla="*/ 624840 w 2133600"/>
                  <a:gd name="connsiteY1" fmla="*/ 1931643 h 2087935"/>
                  <a:gd name="connsiteX2" fmla="*/ 929640 w 2133600"/>
                  <a:gd name="connsiteY2" fmla="*/ 323823 h 2087935"/>
                  <a:gd name="connsiteX3" fmla="*/ 2133600 w 2133600"/>
                  <a:gd name="connsiteY3" fmla="*/ 11403 h 2087935"/>
                  <a:gd name="connsiteX0" fmla="*/ 0 w 2133600"/>
                  <a:gd name="connsiteY0" fmla="*/ 1930479 h 2045144"/>
                  <a:gd name="connsiteX1" fmla="*/ 640080 w 2133600"/>
                  <a:gd name="connsiteY1" fmla="*/ 1854279 h 2045144"/>
                  <a:gd name="connsiteX2" fmla="*/ 929640 w 2133600"/>
                  <a:gd name="connsiteY2" fmla="*/ 322659 h 2045144"/>
                  <a:gd name="connsiteX3" fmla="*/ 2133600 w 2133600"/>
                  <a:gd name="connsiteY3" fmla="*/ 10239 h 2045144"/>
                  <a:gd name="connsiteX0" fmla="*/ 0 w 2095500"/>
                  <a:gd name="connsiteY0" fmla="*/ 2052399 h 2127141"/>
                  <a:gd name="connsiteX1" fmla="*/ 601980 w 2095500"/>
                  <a:gd name="connsiteY1" fmla="*/ 1854279 h 2127141"/>
                  <a:gd name="connsiteX2" fmla="*/ 891540 w 2095500"/>
                  <a:gd name="connsiteY2" fmla="*/ 322659 h 2127141"/>
                  <a:gd name="connsiteX3" fmla="*/ 2095500 w 2095500"/>
                  <a:gd name="connsiteY3" fmla="*/ 10239 h 2127141"/>
                  <a:gd name="connsiteX0" fmla="*/ 0 w 2095500"/>
                  <a:gd name="connsiteY0" fmla="*/ 2090889 h 2172028"/>
                  <a:gd name="connsiteX1" fmla="*/ 601980 w 2095500"/>
                  <a:gd name="connsiteY1" fmla="*/ 1892769 h 2172028"/>
                  <a:gd name="connsiteX2" fmla="*/ 929640 w 2095500"/>
                  <a:gd name="connsiteY2" fmla="*/ 208749 h 2172028"/>
                  <a:gd name="connsiteX3" fmla="*/ 2095500 w 2095500"/>
                  <a:gd name="connsiteY3" fmla="*/ 48729 h 2172028"/>
                  <a:gd name="connsiteX0" fmla="*/ 0 w 2095500"/>
                  <a:gd name="connsiteY0" fmla="*/ 2075754 h 2155246"/>
                  <a:gd name="connsiteX1" fmla="*/ 601980 w 2095500"/>
                  <a:gd name="connsiteY1" fmla="*/ 1877634 h 2155246"/>
                  <a:gd name="connsiteX2" fmla="*/ 967740 w 2095500"/>
                  <a:gd name="connsiteY2" fmla="*/ 231714 h 2155246"/>
                  <a:gd name="connsiteX3" fmla="*/ 2095500 w 2095500"/>
                  <a:gd name="connsiteY3" fmla="*/ 33594 h 2155246"/>
                  <a:gd name="connsiteX0" fmla="*/ 0 w 2095500"/>
                  <a:gd name="connsiteY0" fmla="*/ 2073187 h 2152354"/>
                  <a:gd name="connsiteX1" fmla="*/ 601980 w 2095500"/>
                  <a:gd name="connsiteY1" fmla="*/ 1875067 h 2152354"/>
                  <a:gd name="connsiteX2" fmla="*/ 777240 w 2095500"/>
                  <a:gd name="connsiteY2" fmla="*/ 236767 h 2152354"/>
                  <a:gd name="connsiteX3" fmla="*/ 2095500 w 2095500"/>
                  <a:gd name="connsiteY3" fmla="*/ 31027 h 2152354"/>
                  <a:gd name="connsiteX0" fmla="*/ 0 w 1988820"/>
                  <a:gd name="connsiteY0" fmla="*/ 2108217 h 2187384"/>
                  <a:gd name="connsiteX1" fmla="*/ 601980 w 1988820"/>
                  <a:gd name="connsiteY1" fmla="*/ 1910097 h 2187384"/>
                  <a:gd name="connsiteX2" fmla="*/ 777240 w 1988820"/>
                  <a:gd name="connsiteY2" fmla="*/ 271797 h 2187384"/>
                  <a:gd name="connsiteX3" fmla="*/ 1988820 w 1988820"/>
                  <a:gd name="connsiteY3" fmla="*/ 20337 h 2187384"/>
                  <a:gd name="connsiteX0" fmla="*/ 0 w 1988820"/>
                  <a:gd name="connsiteY0" fmla="*/ 2094794 h 2173961"/>
                  <a:gd name="connsiteX1" fmla="*/ 601980 w 1988820"/>
                  <a:gd name="connsiteY1" fmla="*/ 1896674 h 2173961"/>
                  <a:gd name="connsiteX2" fmla="*/ 777240 w 1988820"/>
                  <a:gd name="connsiteY2" fmla="*/ 258374 h 2173961"/>
                  <a:gd name="connsiteX3" fmla="*/ 1988820 w 1988820"/>
                  <a:gd name="connsiteY3" fmla="*/ 6914 h 2173961"/>
                  <a:gd name="connsiteX0" fmla="*/ 0 w 1973580"/>
                  <a:gd name="connsiteY0" fmla="*/ 2117654 h 2191122"/>
                  <a:gd name="connsiteX1" fmla="*/ 586740 w 1973580"/>
                  <a:gd name="connsiteY1" fmla="*/ 1896674 h 2191122"/>
                  <a:gd name="connsiteX2" fmla="*/ 762000 w 1973580"/>
                  <a:gd name="connsiteY2" fmla="*/ 258374 h 2191122"/>
                  <a:gd name="connsiteX3" fmla="*/ 1973580 w 1973580"/>
                  <a:gd name="connsiteY3" fmla="*/ 6914 h 2191122"/>
                  <a:gd name="connsiteX0" fmla="*/ 0 w 1973580"/>
                  <a:gd name="connsiteY0" fmla="*/ 2117654 h 2130312"/>
                  <a:gd name="connsiteX1" fmla="*/ 586740 w 1973580"/>
                  <a:gd name="connsiteY1" fmla="*/ 1896674 h 2130312"/>
                  <a:gd name="connsiteX2" fmla="*/ 762000 w 1973580"/>
                  <a:gd name="connsiteY2" fmla="*/ 258374 h 2130312"/>
                  <a:gd name="connsiteX3" fmla="*/ 1973580 w 1973580"/>
                  <a:gd name="connsiteY3" fmla="*/ 6914 h 2130312"/>
                  <a:gd name="connsiteX0" fmla="*/ 0 w 1973580"/>
                  <a:gd name="connsiteY0" fmla="*/ 2117654 h 2120233"/>
                  <a:gd name="connsiteX1" fmla="*/ 586740 w 1973580"/>
                  <a:gd name="connsiteY1" fmla="*/ 1896674 h 2120233"/>
                  <a:gd name="connsiteX2" fmla="*/ 762000 w 1973580"/>
                  <a:gd name="connsiteY2" fmla="*/ 258374 h 2120233"/>
                  <a:gd name="connsiteX3" fmla="*/ 1973580 w 1973580"/>
                  <a:gd name="connsiteY3" fmla="*/ 6914 h 2120233"/>
                </a:gdLst>
                <a:ahLst/>
                <a:cxnLst>
                  <a:cxn ang="0">
                    <a:pos x="connsiteX0" y="connsiteY0"/>
                  </a:cxn>
                  <a:cxn ang="0">
                    <a:pos x="connsiteX1" y="connsiteY1"/>
                  </a:cxn>
                  <a:cxn ang="0">
                    <a:pos x="connsiteX2" y="connsiteY2"/>
                  </a:cxn>
                  <a:cxn ang="0">
                    <a:pos x="connsiteX3" y="connsiteY3"/>
                  </a:cxn>
                </a:cxnLst>
                <a:rect l="l" t="t" r="r" b="b"/>
                <a:pathLst>
                  <a:path w="1973580" h="2120233">
                    <a:moveTo>
                      <a:pt x="0" y="2117654"/>
                    </a:moveTo>
                    <a:cubicBezTo>
                      <a:pt x="282575" y="2096699"/>
                      <a:pt x="459740" y="2206554"/>
                      <a:pt x="586740" y="1896674"/>
                    </a:cubicBezTo>
                    <a:cubicBezTo>
                      <a:pt x="713740" y="1586794"/>
                      <a:pt x="530860" y="573334"/>
                      <a:pt x="762000" y="258374"/>
                    </a:cubicBezTo>
                    <a:cubicBezTo>
                      <a:pt x="993140" y="-56586"/>
                      <a:pt x="1386840" y="3104"/>
                      <a:pt x="1973580" y="691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spcAft>
                    <a:spcPts val="1000"/>
                  </a:spcAft>
                  <a:defRPr/>
                </a:pPr>
                <a:r>
                  <a:rPr lang="en-GB" sz="1100">
                    <a:ea typeface="Times New Roman" panose="02020603050405020304" pitchFamily="18" charset="0"/>
                    <a:cs typeface="Times New Roman" panose="02020603050405020304" pitchFamily="18" charset="0"/>
                  </a:rPr>
                  <a:t> </a:t>
                </a:r>
                <a:endParaRPr lang="en-GB" sz="1100">
                  <a:ea typeface="Calibri" panose="020F0502020204030204" pitchFamily="34" charset="0"/>
                  <a:cs typeface="Times New Roman" panose="02020603050405020304" pitchFamily="18" charset="0"/>
                </a:endParaRPr>
              </a:p>
            </p:txBody>
          </p:sp>
          <p:cxnSp>
            <p:nvCxnSpPr>
              <p:cNvPr id="14" name="Straight Connector 13"/>
              <p:cNvCxnSpPr/>
              <p:nvPr/>
            </p:nvCxnSpPr>
            <p:spPr>
              <a:xfrm>
                <a:off x="6405056" y="3310083"/>
                <a:ext cx="0" cy="4032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42749" y="3703783"/>
                <a:ext cx="1624142"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6405056" y="3713308"/>
                <a:ext cx="1624142"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8" name="Rectangle 17"/>
              <p:cNvSpPr/>
              <p:nvPr/>
            </p:nvSpPr>
            <p:spPr>
              <a:xfrm>
                <a:off x="4223657" y="3433908"/>
                <a:ext cx="204804" cy="6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spcAft>
                    <a:spcPts val="1000"/>
                  </a:spcAft>
                  <a:defRPr/>
                </a:pPr>
                <a:r>
                  <a:rPr lang="en-GB" sz="1100" dirty="0">
                    <a:solidFill>
                      <a:schemeClr val="accent1">
                        <a:lumMod val="25000"/>
                      </a:schemeClr>
                    </a:solidFill>
                    <a:ea typeface="Times New Roman" panose="02020603050405020304" pitchFamily="18" charset="0"/>
                    <a:cs typeface="Times New Roman" panose="02020603050405020304" pitchFamily="18" charset="0"/>
                  </a:rPr>
                  <a:t> </a:t>
                </a:r>
                <a:endParaRPr lang="en-GB" sz="1100" dirty="0">
                  <a:solidFill>
                    <a:schemeClr val="accent1">
                      <a:lumMod val="25000"/>
                    </a:schemeClr>
                  </a:solidFill>
                  <a:ea typeface="Calibri" panose="020F0502020204030204" pitchFamily="34" charset="0"/>
                  <a:cs typeface="Times New Roman" panose="02020603050405020304" pitchFamily="18" charset="0"/>
                </a:endParaRPr>
              </a:p>
            </p:txBody>
          </p:sp>
          <p:sp>
            <p:nvSpPr>
              <p:cNvPr id="19" name="Rectangle 18"/>
              <p:cNvSpPr/>
              <p:nvPr/>
            </p:nvSpPr>
            <p:spPr>
              <a:xfrm>
                <a:off x="6181201" y="3273571"/>
                <a:ext cx="204803" cy="6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spcAft>
                    <a:spcPts val="1000"/>
                  </a:spcAft>
                  <a:defRPr/>
                </a:pPr>
                <a:r>
                  <a:rPr lang="en-GB" sz="1100" dirty="0">
                    <a:solidFill>
                      <a:schemeClr val="accent1">
                        <a:lumMod val="25000"/>
                      </a:schemeClr>
                    </a:solidFill>
                    <a:ea typeface="Times New Roman" panose="02020603050405020304" pitchFamily="18" charset="0"/>
                    <a:cs typeface="Times New Roman" panose="02020603050405020304" pitchFamily="18" charset="0"/>
                  </a:rPr>
                  <a:t> </a:t>
                </a:r>
                <a:endParaRPr lang="en-GB" sz="1100" dirty="0">
                  <a:solidFill>
                    <a:schemeClr val="accent1">
                      <a:lumMod val="25000"/>
                    </a:schemeClr>
                  </a:solidFill>
                  <a:ea typeface="Calibri" panose="020F0502020204030204" pitchFamily="34" charset="0"/>
                  <a:cs typeface="Times New Roman" panose="02020603050405020304" pitchFamily="18" charset="0"/>
                </a:endParaRPr>
              </a:p>
            </p:txBody>
          </p:sp>
          <p:sp>
            <p:nvSpPr>
              <p:cNvPr id="20" name="Rectangle 19"/>
              <p:cNvSpPr/>
              <p:nvPr/>
            </p:nvSpPr>
            <p:spPr>
              <a:xfrm>
                <a:off x="8040311" y="3316433"/>
                <a:ext cx="204804" cy="65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spcAft>
                    <a:spcPts val="1000"/>
                  </a:spcAft>
                  <a:defRPr/>
                </a:pPr>
                <a:r>
                  <a:rPr lang="en-GB" sz="1100">
                    <a:solidFill>
                      <a:schemeClr val="accent1">
                        <a:lumMod val="25000"/>
                      </a:schemeClr>
                    </a:solidFill>
                    <a:ea typeface="Times New Roman" panose="02020603050405020304" pitchFamily="18" charset="0"/>
                    <a:cs typeface="Times New Roman" panose="02020603050405020304" pitchFamily="18" charset="0"/>
                  </a:rPr>
                  <a:t> </a:t>
                </a:r>
                <a:endParaRPr lang="en-GB" sz="1100">
                  <a:solidFill>
                    <a:schemeClr val="accent1">
                      <a:lumMod val="25000"/>
                    </a:schemeClr>
                  </a:solidFill>
                  <a:ea typeface="Calibri" panose="020F0502020204030204" pitchFamily="34" charset="0"/>
                  <a:cs typeface="Times New Roman" panose="02020603050405020304" pitchFamily="18" charset="0"/>
                </a:endParaRPr>
              </a:p>
            </p:txBody>
          </p:sp>
          <p:cxnSp>
            <p:nvCxnSpPr>
              <p:cNvPr id="21" name="Straight Arrow Connector 20"/>
              <p:cNvCxnSpPr/>
              <p:nvPr/>
            </p:nvCxnSpPr>
            <p:spPr>
              <a:xfrm>
                <a:off x="4450688" y="3465658"/>
                <a:ext cx="88907" cy="11430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552296" y="3589483"/>
                <a:ext cx="87319" cy="11430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8240000">
                <a:off x="4676928" y="3645834"/>
                <a:ext cx="77788"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8240000">
                <a:off x="4865855" y="3645834"/>
                <a:ext cx="77788"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8240000">
                <a:off x="5067484" y="3645834"/>
                <a:ext cx="77788"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8240000">
                <a:off x="5251649" y="3645834"/>
                <a:ext cx="77788"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8240000">
                <a:off x="5442164" y="3645834"/>
                <a:ext cx="77788"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flipH="1">
                <a:off x="6087530" y="3448196"/>
                <a:ext cx="206391" cy="6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spcAft>
                    <a:spcPts val="1000"/>
                  </a:spcAft>
                  <a:defRPr/>
                </a:pPr>
                <a:r>
                  <a:rPr lang="en-GB" sz="1100">
                    <a:solidFill>
                      <a:schemeClr val="accent1">
                        <a:lumMod val="25000"/>
                      </a:schemeClr>
                    </a:solidFill>
                    <a:ea typeface="Times New Roman" panose="02020603050405020304" pitchFamily="18" charset="0"/>
                    <a:cs typeface="Times New Roman" panose="02020603050405020304" pitchFamily="18" charset="0"/>
                  </a:rPr>
                  <a:t> </a:t>
                </a:r>
                <a:endParaRPr lang="en-GB" sz="1100">
                  <a:solidFill>
                    <a:schemeClr val="accent1">
                      <a:lumMod val="25000"/>
                    </a:schemeClr>
                  </a:solidFill>
                  <a:ea typeface="Calibri" panose="020F0502020204030204" pitchFamily="34" charset="0"/>
                  <a:cs typeface="Times New Roman" panose="02020603050405020304" pitchFamily="18" charset="0"/>
                </a:endParaRPr>
              </a:p>
            </p:txBody>
          </p:sp>
          <p:cxnSp>
            <p:nvCxnSpPr>
              <p:cNvPr id="30" name="Straight Arrow Connector 29"/>
              <p:cNvCxnSpPr/>
              <p:nvPr/>
            </p:nvCxnSpPr>
            <p:spPr>
              <a:xfrm rot="18240000">
                <a:off x="5612040" y="3645834"/>
                <a:ext cx="77788"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8240000">
                <a:off x="5788267" y="3645834"/>
                <a:ext cx="77788"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4700000">
                <a:off x="5993864" y="3451365"/>
                <a:ext cx="76200"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4700000">
                <a:off x="5904163" y="3583922"/>
                <a:ext cx="77787"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20700000">
                <a:off x="6424107" y="3310083"/>
                <a:ext cx="88907" cy="11430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20700000">
                <a:off x="6662251" y="3500583"/>
                <a:ext cx="88907" cy="11430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8240000">
                <a:off x="6927388" y="3648215"/>
                <a:ext cx="76200"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8240000">
                <a:off x="7095677" y="3648215"/>
                <a:ext cx="76200"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20700000">
                <a:off x="6547942" y="3403746"/>
                <a:ext cx="87320" cy="11430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20700000">
                <a:off x="6776560" y="3597421"/>
                <a:ext cx="87320" cy="11430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8240000">
                <a:off x="7256820" y="3649009"/>
                <a:ext cx="77788"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8240000">
                <a:off x="7417171" y="3649009"/>
                <a:ext cx="77788"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5720000">
                <a:off x="7697387" y="3511690"/>
                <a:ext cx="76200"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5720000">
                <a:off x="7929974" y="3325159"/>
                <a:ext cx="77788"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5720000">
                <a:off x="7816459" y="3418028"/>
                <a:ext cx="76200"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5720000">
                <a:off x="7573553" y="3605353"/>
                <a:ext cx="76200"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029198" y="3349771"/>
                <a:ext cx="0" cy="3651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070067" y="3457721"/>
                <a:ext cx="0" cy="2460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noChangeArrowheads="1"/>
          </p:cNvSpPr>
          <p:nvPr>
            <p:ph type="title"/>
          </p:nvPr>
        </p:nvSpPr>
        <p:spPr/>
        <p:txBody>
          <a:bodyPr/>
          <a:lstStyle/>
          <a:p>
            <a:r>
              <a:rPr lang="en-GB" altLang="en-US" smtClean="0"/>
              <a:t>Multicell</a:t>
            </a:r>
          </a:p>
        </p:txBody>
      </p:sp>
      <p:sp>
        <p:nvSpPr>
          <p:cNvPr id="32771" name="Content Placeholder 2"/>
          <p:cNvSpPr>
            <a:spLocks noGrp="1" noChangeArrowheads="1"/>
          </p:cNvSpPr>
          <p:nvPr>
            <p:ph idx="1"/>
          </p:nvPr>
        </p:nvSpPr>
        <p:spPr>
          <a:xfrm>
            <a:off x="457200" y="1268413"/>
            <a:ext cx="8229600" cy="4525962"/>
          </a:xfrm>
        </p:spPr>
        <p:txBody>
          <a:bodyPr/>
          <a:lstStyle/>
          <a:p>
            <a:r>
              <a:rPr lang="en-GB" altLang="en-US" sz="2000" smtClean="0"/>
              <a:t>It takes x4 power to double the voltage in one cavity but only x2 to use two cavities/cells to achieve the same voltage (R</a:t>
            </a:r>
            <a:r>
              <a:rPr lang="en-GB" altLang="en-US" sz="2000" baseline="-25000" smtClean="0"/>
              <a:t>s</a:t>
            </a:r>
            <a:r>
              <a:rPr lang="en-GB" altLang="en-US" sz="2000" smtClean="0"/>
              <a:t> ~number of cells).</a:t>
            </a:r>
          </a:p>
          <a:p>
            <a:r>
              <a:rPr lang="en-GB" altLang="en-US" sz="2000" smtClean="0"/>
              <a:t>In order to make our accelerator more compact and cheaper we can add more cells. We have lots of cavities coupled together so that we only need one coupler. For N cells the shunt impedance is given by</a:t>
            </a:r>
          </a:p>
          <a:p>
            <a:endParaRPr lang="en-GB" altLang="en-US" smtClean="0"/>
          </a:p>
          <a:p>
            <a:endParaRPr lang="en-GB" altLang="en-US" smtClean="0"/>
          </a:p>
        </p:txBody>
      </p:sp>
      <p:pic>
        <p:nvPicPr>
          <p:cNvPr id="32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3730625"/>
            <a:ext cx="4391025"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4"/>
          <p:cNvSpPr txBox="1">
            <a:spLocks noChangeArrowheads="1"/>
          </p:cNvSpPr>
          <p:nvPr/>
        </p:nvSpPr>
        <p:spPr bwMode="auto">
          <a:xfrm>
            <a:off x="5189538" y="4410075"/>
            <a:ext cx="324008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a:t>This however adds complexity in tuning, wakefields and the gradient of all cells is limited by the worst cell.</a:t>
            </a:r>
          </a:p>
        </p:txBody>
      </p:sp>
      <p:graphicFrame>
        <p:nvGraphicFramePr>
          <p:cNvPr id="32774" name="Object 4"/>
          <p:cNvGraphicFramePr>
            <a:graphicFrameLocks noChangeAspect="1"/>
          </p:cNvGraphicFramePr>
          <p:nvPr>
            <p:extLst>
              <p:ext uri="{D42A27DB-BD31-4B8C-83A1-F6EECF244321}">
                <p14:modId xmlns:p14="http://schemas.microsoft.com/office/powerpoint/2010/main" val="3080557657"/>
              </p:ext>
            </p:extLst>
          </p:nvPr>
        </p:nvGraphicFramePr>
        <p:xfrm>
          <a:off x="5580112" y="3501008"/>
          <a:ext cx="2303463" cy="619125"/>
        </p:xfrm>
        <a:graphic>
          <a:graphicData uri="http://schemas.openxmlformats.org/presentationml/2006/ole">
            <mc:AlternateContent xmlns:mc="http://schemas.openxmlformats.org/markup-compatibility/2006">
              <mc:Choice xmlns:v="urn:schemas-microsoft-com:vml" Requires="v">
                <p:oleObj spid="_x0000_s32780" name="Equation" r:id="rId4" imgW="901309" imgH="241195" progId="Equation.DSMT4">
                  <p:embed/>
                </p:oleObj>
              </mc:Choice>
              <mc:Fallback>
                <p:oleObj name="Equation" r:id="rId4" imgW="901309" imgH="241195"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3501008"/>
                        <a:ext cx="230346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65995" y="188375"/>
            <a:ext cx="8229600" cy="1143000"/>
          </a:xfrm>
        </p:spPr>
        <p:txBody>
          <a:bodyPr/>
          <a:lstStyle/>
          <a:p>
            <a:r>
              <a:rPr lang="en-US" altLang="en-US" sz="3600" dirty="0" smtClean="0"/>
              <a:t>Standing </a:t>
            </a:r>
            <a:r>
              <a:rPr lang="en-US" altLang="en-US" sz="3600" dirty="0" smtClean="0"/>
              <a:t>or travelling </a:t>
            </a:r>
            <a:r>
              <a:rPr lang="en-US" altLang="en-US" sz="3600" dirty="0" smtClean="0"/>
              <a:t>wave</a:t>
            </a:r>
            <a:endParaRPr lang="en-GB" altLang="en-US" sz="3600" dirty="0" smtClean="0"/>
          </a:p>
        </p:txBody>
      </p:sp>
      <p:sp>
        <p:nvSpPr>
          <p:cNvPr id="33795" name="Content Placeholder 2"/>
          <p:cNvSpPr>
            <a:spLocks noGrp="1"/>
          </p:cNvSpPr>
          <p:nvPr>
            <p:ph idx="1"/>
          </p:nvPr>
        </p:nvSpPr>
        <p:spPr>
          <a:xfrm>
            <a:off x="23813" y="1512888"/>
            <a:ext cx="4891087" cy="4794250"/>
          </a:xfrm>
        </p:spPr>
        <p:txBody>
          <a:bodyPr/>
          <a:lstStyle/>
          <a:p>
            <a:pPr marL="0" indent="0">
              <a:buFontTx/>
              <a:buNone/>
            </a:pPr>
            <a:r>
              <a:rPr lang="en-US" altLang="en-US" sz="2400" smtClean="0"/>
              <a:t>Travelling wave cavities are essentially waveguide with discs to slow down the phase velocity so it can match the beam velocity. They have an output coupler and they fill in space.</a:t>
            </a:r>
          </a:p>
          <a:p>
            <a:pPr marL="0" indent="0">
              <a:buFontTx/>
              <a:buNone/>
            </a:pPr>
            <a:endParaRPr lang="en-US" altLang="en-US" sz="2400" smtClean="0"/>
          </a:p>
          <a:p>
            <a:pPr marL="0" indent="0">
              <a:buFontTx/>
              <a:buNone/>
            </a:pPr>
            <a:r>
              <a:rPr lang="en-US" altLang="en-US" sz="2400" smtClean="0"/>
              <a:t>Standing wave cavities have no output coupler: the power reflects back down the structure creating a standing wave. They fill in time.</a:t>
            </a:r>
            <a:endParaRPr lang="en-GB" altLang="en-US" sz="2400" smtClean="0"/>
          </a:p>
        </p:txBody>
      </p:sp>
      <p:grpSp>
        <p:nvGrpSpPr>
          <p:cNvPr id="33796" name="Group 99"/>
          <p:cNvGrpSpPr>
            <a:grpSpLocks/>
          </p:cNvGrpSpPr>
          <p:nvPr/>
        </p:nvGrpSpPr>
        <p:grpSpPr bwMode="auto">
          <a:xfrm>
            <a:off x="4779963" y="4508500"/>
            <a:ext cx="4356100" cy="1089025"/>
            <a:chOff x="3176917" y="1370597"/>
            <a:chExt cx="5168382" cy="1433373"/>
          </a:xfrm>
        </p:grpSpPr>
        <p:grpSp>
          <p:nvGrpSpPr>
            <p:cNvPr id="33833" name="Group 72"/>
            <p:cNvGrpSpPr>
              <a:grpSpLocks/>
            </p:cNvGrpSpPr>
            <p:nvPr/>
          </p:nvGrpSpPr>
          <p:grpSpPr bwMode="auto">
            <a:xfrm>
              <a:off x="3176917" y="1370597"/>
              <a:ext cx="5168382" cy="1433373"/>
              <a:chOff x="5372432" y="3726242"/>
              <a:chExt cx="3964630" cy="731396"/>
            </a:xfrm>
          </p:grpSpPr>
          <p:grpSp>
            <p:nvGrpSpPr>
              <p:cNvPr id="33836" name="Group 73"/>
              <p:cNvGrpSpPr>
                <a:grpSpLocks/>
              </p:cNvGrpSpPr>
              <p:nvPr/>
            </p:nvGrpSpPr>
            <p:grpSpPr bwMode="auto">
              <a:xfrm>
                <a:off x="5580111" y="3810964"/>
                <a:ext cx="3667775" cy="646674"/>
                <a:chOff x="5340273" y="3810964"/>
                <a:chExt cx="3931725" cy="646674"/>
              </a:xfrm>
            </p:grpSpPr>
            <p:sp>
              <p:nvSpPr>
                <p:cNvPr id="83" name="Rectangle 82"/>
                <p:cNvSpPr/>
                <p:nvPr/>
              </p:nvSpPr>
              <p:spPr>
                <a:xfrm>
                  <a:off x="5363910" y="3933080"/>
                  <a:ext cx="3373315" cy="524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4" name="Rectangle 83"/>
                <p:cNvSpPr/>
                <p:nvPr/>
              </p:nvSpPr>
              <p:spPr>
                <a:xfrm>
                  <a:off x="5363910" y="3933080"/>
                  <a:ext cx="424375" cy="524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5" name="Rectangle 84"/>
                <p:cNvSpPr/>
                <p:nvPr/>
              </p:nvSpPr>
              <p:spPr>
                <a:xfrm>
                  <a:off x="5788284" y="3933080"/>
                  <a:ext cx="422826" cy="524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6" name="Rectangle 85"/>
                <p:cNvSpPr/>
                <p:nvPr/>
              </p:nvSpPr>
              <p:spPr>
                <a:xfrm>
                  <a:off x="6211111" y="3933080"/>
                  <a:ext cx="422826" cy="524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7" name="Rectangle 86"/>
                <p:cNvSpPr/>
                <p:nvPr/>
              </p:nvSpPr>
              <p:spPr>
                <a:xfrm>
                  <a:off x="6632388" y="3933080"/>
                  <a:ext cx="424375" cy="524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8" name="Rectangle 87"/>
                <p:cNvSpPr/>
                <p:nvPr/>
              </p:nvSpPr>
              <p:spPr>
                <a:xfrm>
                  <a:off x="7056763" y="3933080"/>
                  <a:ext cx="422826" cy="524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9" name="Rectangle 88"/>
                <p:cNvSpPr/>
                <p:nvPr/>
              </p:nvSpPr>
              <p:spPr>
                <a:xfrm>
                  <a:off x="7481138" y="3933080"/>
                  <a:ext cx="422826" cy="524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0" name="Rectangle 89"/>
                <p:cNvSpPr/>
                <p:nvPr/>
              </p:nvSpPr>
              <p:spPr>
                <a:xfrm>
                  <a:off x="7903963" y="3933080"/>
                  <a:ext cx="424375" cy="524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1" name="Rectangle 90"/>
                <p:cNvSpPr/>
                <p:nvPr/>
              </p:nvSpPr>
              <p:spPr>
                <a:xfrm>
                  <a:off x="8328338" y="3933080"/>
                  <a:ext cx="791444" cy="5234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2" name="Rectangle 91"/>
                <p:cNvSpPr/>
                <p:nvPr/>
              </p:nvSpPr>
              <p:spPr>
                <a:xfrm>
                  <a:off x="5651989" y="4101536"/>
                  <a:ext cx="3244764" cy="197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3" name="Rectangle 92"/>
                <p:cNvSpPr/>
                <p:nvPr/>
              </p:nvSpPr>
              <p:spPr>
                <a:xfrm>
                  <a:off x="7158985" y="3810470"/>
                  <a:ext cx="207541" cy="191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4" name="Rectangle 93"/>
                <p:cNvSpPr/>
                <p:nvPr/>
              </p:nvSpPr>
              <p:spPr>
                <a:xfrm>
                  <a:off x="9064025" y="4101536"/>
                  <a:ext cx="207541" cy="191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6" name="Rectangle 95"/>
                <p:cNvSpPr/>
                <p:nvPr/>
              </p:nvSpPr>
              <p:spPr>
                <a:xfrm>
                  <a:off x="5340678" y="4101536"/>
                  <a:ext cx="288079" cy="191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cxnSp>
            <p:nvCxnSpPr>
              <p:cNvPr id="75" name="Straight Connector 74"/>
              <p:cNvCxnSpPr/>
              <p:nvPr/>
            </p:nvCxnSpPr>
            <p:spPr>
              <a:xfrm flipH="1" flipV="1">
                <a:off x="5375322" y="4106867"/>
                <a:ext cx="238397" cy="0"/>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5372432" y="4295579"/>
                <a:ext cx="238397" cy="0"/>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9098664" y="4105800"/>
                <a:ext cx="238398" cy="0"/>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9098664" y="4291315"/>
                <a:ext cx="238398" cy="0"/>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7272391" y="3726242"/>
                <a:ext cx="0" cy="204706"/>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7480447" y="3726242"/>
                <a:ext cx="1445" cy="204706"/>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grpSp>
        <p:pic>
          <p:nvPicPr>
            <p:cNvPr id="33834" name="Picture 7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447652" y="1978124"/>
              <a:ext cx="4711104" cy="67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96"/>
            <p:cNvPicPr>
              <a:picLocks noChangeAspect="1"/>
            </p:cNvPicPr>
            <p:nvPr/>
          </p:nvPicPr>
          <p:blipFill>
            <a:blip r:embed="rId3">
              <a:clrChange>
                <a:clrFrom>
                  <a:srgbClr val="FFFFFF"/>
                </a:clrFrom>
                <a:clrTo>
                  <a:srgbClr val="FFFFFF">
                    <a:alpha val="0"/>
                  </a:srgbClr>
                </a:clrTo>
              </a:clrChange>
              <a:duotone>
                <a:prstClr val="black"/>
                <a:schemeClr val="accent2">
                  <a:tint val="45000"/>
                  <a:satMod val="400000"/>
                </a:schemeClr>
              </a:duotone>
            </a:blip>
            <a:stretch>
              <a:fillRect/>
            </a:stretch>
          </p:blipFill>
          <p:spPr>
            <a:xfrm rot="10800000" flipH="1">
              <a:off x="3444088" y="1956320"/>
              <a:ext cx="4711104" cy="670380"/>
            </a:xfrm>
            <a:prstGeom prst="rect">
              <a:avLst/>
            </a:prstGeom>
          </p:spPr>
        </p:pic>
      </p:grpSp>
      <p:grpSp>
        <p:nvGrpSpPr>
          <p:cNvPr id="33797" name="Group 98"/>
          <p:cNvGrpSpPr>
            <a:grpSpLocks/>
          </p:cNvGrpSpPr>
          <p:nvPr/>
        </p:nvGrpSpPr>
        <p:grpSpPr bwMode="auto">
          <a:xfrm>
            <a:off x="5032375" y="1776413"/>
            <a:ext cx="3827463" cy="949325"/>
            <a:chOff x="3465297" y="2986028"/>
            <a:chExt cx="5168382" cy="1426672"/>
          </a:xfrm>
        </p:grpSpPr>
        <p:grpSp>
          <p:nvGrpSpPr>
            <p:cNvPr id="33808" name="Group 39"/>
            <p:cNvGrpSpPr>
              <a:grpSpLocks/>
            </p:cNvGrpSpPr>
            <p:nvPr/>
          </p:nvGrpSpPr>
          <p:grpSpPr bwMode="auto">
            <a:xfrm>
              <a:off x="3465297" y="2986028"/>
              <a:ext cx="5168382" cy="1426672"/>
              <a:chOff x="5372432" y="3729661"/>
              <a:chExt cx="3964630" cy="727977"/>
            </a:xfrm>
          </p:grpSpPr>
          <p:grpSp>
            <p:nvGrpSpPr>
              <p:cNvPr id="33810" name="Group 19"/>
              <p:cNvGrpSpPr>
                <a:grpSpLocks/>
              </p:cNvGrpSpPr>
              <p:nvPr/>
            </p:nvGrpSpPr>
            <p:grpSpPr bwMode="auto">
              <a:xfrm>
                <a:off x="5580111" y="3818350"/>
                <a:ext cx="3667775" cy="639288"/>
                <a:chOff x="5340273" y="3818350"/>
                <a:chExt cx="3931725" cy="639288"/>
              </a:xfrm>
            </p:grpSpPr>
            <p:sp>
              <p:nvSpPr>
                <p:cNvPr id="5" name="Rectangle 4"/>
                <p:cNvSpPr/>
                <p:nvPr/>
              </p:nvSpPr>
              <p:spPr>
                <a:xfrm>
                  <a:off x="5364430" y="3932958"/>
                  <a:ext cx="3373866" cy="5246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5"/>
                <p:cNvSpPr/>
                <p:nvPr/>
              </p:nvSpPr>
              <p:spPr>
                <a:xfrm>
                  <a:off x="5364430" y="3932958"/>
                  <a:ext cx="423055" cy="5246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ectangle 6"/>
                <p:cNvSpPr/>
                <p:nvPr/>
              </p:nvSpPr>
              <p:spPr>
                <a:xfrm>
                  <a:off x="5787486" y="3932958"/>
                  <a:ext cx="423055" cy="5246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ectangle 7"/>
                <p:cNvSpPr/>
                <p:nvPr/>
              </p:nvSpPr>
              <p:spPr>
                <a:xfrm>
                  <a:off x="6210541" y="3932958"/>
                  <a:ext cx="423055" cy="5246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ectangle 8"/>
                <p:cNvSpPr/>
                <p:nvPr/>
              </p:nvSpPr>
              <p:spPr>
                <a:xfrm>
                  <a:off x="6631834" y="3932958"/>
                  <a:ext cx="424817" cy="5246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Rectangle 9"/>
                <p:cNvSpPr/>
                <p:nvPr/>
              </p:nvSpPr>
              <p:spPr>
                <a:xfrm>
                  <a:off x="7056652" y="3932958"/>
                  <a:ext cx="423055" cy="5246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Rectangle 10"/>
                <p:cNvSpPr/>
                <p:nvPr/>
              </p:nvSpPr>
              <p:spPr>
                <a:xfrm>
                  <a:off x="7481470" y="3932958"/>
                  <a:ext cx="423055" cy="5246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Rectangle 11"/>
                <p:cNvSpPr/>
                <p:nvPr/>
              </p:nvSpPr>
              <p:spPr>
                <a:xfrm>
                  <a:off x="7904526" y="3932958"/>
                  <a:ext cx="423055" cy="5246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Rectangle 12"/>
                <p:cNvSpPr/>
                <p:nvPr/>
              </p:nvSpPr>
              <p:spPr>
                <a:xfrm>
                  <a:off x="8327581" y="3934176"/>
                  <a:ext cx="791465" cy="5222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Rectangle 14"/>
                <p:cNvSpPr/>
                <p:nvPr/>
              </p:nvSpPr>
              <p:spPr>
                <a:xfrm>
                  <a:off x="5651756" y="4100953"/>
                  <a:ext cx="3245186" cy="197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Rectangle 16"/>
                <p:cNvSpPr/>
                <p:nvPr/>
              </p:nvSpPr>
              <p:spPr>
                <a:xfrm>
                  <a:off x="5475483" y="3818527"/>
                  <a:ext cx="208002" cy="191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Rectangle 17"/>
                <p:cNvSpPr/>
                <p:nvPr/>
              </p:nvSpPr>
              <p:spPr>
                <a:xfrm>
                  <a:off x="9064402" y="4100953"/>
                  <a:ext cx="208002" cy="19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Rectangle 18"/>
                <p:cNvSpPr/>
                <p:nvPr/>
              </p:nvSpPr>
              <p:spPr>
                <a:xfrm>
                  <a:off x="8828196" y="3819745"/>
                  <a:ext cx="206239" cy="19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Rectangle 15"/>
                <p:cNvSpPr/>
                <p:nvPr/>
              </p:nvSpPr>
              <p:spPr>
                <a:xfrm>
                  <a:off x="5339752" y="4100953"/>
                  <a:ext cx="287326" cy="19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cxnSp>
            <p:nvCxnSpPr>
              <p:cNvPr id="23" name="Straight Connector 22"/>
              <p:cNvCxnSpPr/>
              <p:nvPr/>
            </p:nvCxnSpPr>
            <p:spPr>
              <a:xfrm flipH="1" flipV="1">
                <a:off x="5375721" y="4107040"/>
                <a:ext cx="238437" cy="0"/>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5372432" y="4295730"/>
                <a:ext cx="238437" cy="0"/>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9098625" y="4105823"/>
                <a:ext cx="238437" cy="0"/>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9098625" y="4290860"/>
                <a:ext cx="238437" cy="0"/>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702955" y="3733313"/>
                <a:ext cx="0" cy="204515"/>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5911793" y="3733313"/>
                <a:ext cx="0" cy="204515"/>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8833878" y="3730878"/>
                <a:ext cx="1644" cy="204515"/>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9034494" y="3729661"/>
                <a:ext cx="0" cy="204515"/>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grpSp>
        <p:pic>
          <p:nvPicPr>
            <p:cNvPr id="98" name="Picture 97"/>
            <p:cNvPicPr>
              <a:picLocks noChangeAspect="1"/>
            </p:cNvPicPr>
            <p:nvPr/>
          </p:nvPicPr>
          <p:blipFill rotWithShape="1">
            <a:blip r:embed="rId3">
              <a:clrChange>
                <a:clrFrom>
                  <a:srgbClr val="FFFFFF"/>
                </a:clrFrom>
                <a:clrTo>
                  <a:srgbClr val="FFFFFF">
                    <a:alpha val="0"/>
                  </a:srgbClr>
                </a:clrTo>
              </a:clrChange>
              <a:duotone>
                <a:prstClr val="black"/>
                <a:schemeClr val="accent2">
                  <a:tint val="45000"/>
                  <a:satMod val="400000"/>
                </a:schemeClr>
              </a:duotone>
            </a:blip>
            <a:srcRect r="36847" b="-5163"/>
            <a:stretch/>
          </p:blipFill>
          <p:spPr>
            <a:xfrm rot="10800000" flipH="1">
              <a:off x="3698676" y="3645024"/>
              <a:ext cx="4689748" cy="483968"/>
            </a:xfrm>
            <a:prstGeom prst="rect">
              <a:avLst/>
            </a:prstGeom>
          </p:spPr>
        </p:pic>
      </p:grpSp>
      <p:cxnSp>
        <p:nvCxnSpPr>
          <p:cNvPr id="102" name="Straight Arrow Connector 101"/>
          <p:cNvCxnSpPr>
            <a:endCxn id="17" idx="0"/>
          </p:cNvCxnSpPr>
          <p:nvPr/>
        </p:nvCxnSpPr>
        <p:spPr>
          <a:xfrm flipH="1">
            <a:off x="5448300" y="1512888"/>
            <a:ext cx="3175" cy="3794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V="1">
            <a:off x="8475663" y="1447800"/>
            <a:ext cx="1587" cy="381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5499100" y="2400300"/>
            <a:ext cx="550863" cy="476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6980238" y="4279900"/>
            <a:ext cx="1587" cy="37941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H="1" flipV="1">
            <a:off x="6227763" y="5203825"/>
            <a:ext cx="627062" cy="31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7142163" y="5208588"/>
            <a:ext cx="622300" cy="79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V="1">
            <a:off x="5060950" y="5210175"/>
            <a:ext cx="631825" cy="476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flipH="1" flipV="1">
            <a:off x="8245475" y="5203825"/>
            <a:ext cx="628650" cy="31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4" name="TextBox 123"/>
          <p:cNvSpPr txBox="1">
            <a:spLocks noRot="1" noChangeAspect="1" noMove="1" noResize="1" noEditPoints="1" noAdjustHandles="1" noChangeArrowheads="1" noChangeShapeType="1" noTextEdit="1"/>
          </p:cNvSpPr>
          <p:nvPr/>
        </p:nvSpPr>
        <p:spPr>
          <a:xfrm>
            <a:off x="5493594" y="5679483"/>
            <a:ext cx="3184464" cy="923330"/>
          </a:xfrm>
          <a:prstGeom prst="rect">
            <a:avLst/>
          </a:prstGeom>
          <a:blipFill>
            <a:blip r:embed="rId4"/>
            <a:stretch>
              <a:fillRect l="-1530" t="-3974"/>
            </a:stretch>
          </a:blipFill>
        </p:spPr>
        <p:txBody>
          <a:bodyPr/>
          <a:lstStyle/>
          <a:p>
            <a:pPr>
              <a:defRPr/>
            </a:pPr>
            <a:r>
              <a:rPr lang="en-GB">
                <a:noFill/>
              </a:rPr>
              <a:t> </a:t>
            </a:r>
          </a:p>
        </p:txBody>
      </p:sp>
      <p:sp>
        <p:nvSpPr>
          <p:cNvPr id="33807" name="TextBox 125"/>
          <p:cNvSpPr txBox="1">
            <a:spLocks noChangeArrowheads="1"/>
          </p:cNvSpPr>
          <p:nvPr/>
        </p:nvSpPr>
        <p:spPr bwMode="auto">
          <a:xfrm>
            <a:off x="5514975" y="2835275"/>
            <a:ext cx="31845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Travelling wave structure: most NCRF linacs</a:t>
            </a:r>
            <a:endParaRPr lang="en-GB" altLang="en-US" sz="18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noChangeArrowheads="1"/>
          </p:cNvSpPr>
          <p:nvPr>
            <p:ph type="title"/>
          </p:nvPr>
        </p:nvSpPr>
        <p:spPr/>
        <p:txBody>
          <a:bodyPr/>
          <a:lstStyle/>
          <a:p>
            <a:r>
              <a:rPr lang="en-GB" altLang="en-US" smtClean="0"/>
              <a:t>Gas Breakdown</a:t>
            </a:r>
          </a:p>
        </p:txBody>
      </p:sp>
      <p:sp>
        <p:nvSpPr>
          <p:cNvPr id="3" name="Content Placeholder 2"/>
          <p:cNvSpPr>
            <a:spLocks noGrp="1"/>
          </p:cNvSpPr>
          <p:nvPr>
            <p:ph idx="1"/>
          </p:nvPr>
        </p:nvSpPr>
        <p:spPr>
          <a:xfrm>
            <a:off x="457200" y="1600200"/>
            <a:ext cx="3106738" cy="4525963"/>
          </a:xfrm>
        </p:spPr>
        <p:txBody>
          <a:bodyPr>
            <a:normAutofit fontScale="70000" lnSpcReduction="20000"/>
          </a:bodyPr>
          <a:lstStyle/>
          <a:p>
            <a:pPr>
              <a:defRPr/>
            </a:pPr>
            <a:r>
              <a:rPr lang="en-GB" dirty="0"/>
              <a:t>If we apply a high voltage across a gap we can ionise the molecules in the intervening gas.</a:t>
            </a:r>
          </a:p>
          <a:p>
            <a:pPr>
              <a:defRPr/>
            </a:pPr>
            <a:r>
              <a:rPr lang="en-GB" dirty="0"/>
              <a:t>At high pressure the mean free path is too low to gain enough momentum</a:t>
            </a:r>
          </a:p>
          <a:p>
            <a:pPr>
              <a:defRPr/>
            </a:pPr>
            <a:r>
              <a:rPr lang="en-GB" dirty="0"/>
              <a:t>At low pressure there are not enough molecules to ionise.</a:t>
            </a:r>
          </a:p>
        </p:txBody>
      </p:sp>
      <p:pic>
        <p:nvPicPr>
          <p:cNvPr id="35844" name="Picture 2" descr="http://upload.wikimedia.org/wikipedia/commons/2/2a/PaschenCur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0" y="1557338"/>
            <a:ext cx="5365750"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4"/>
          <p:cNvSpPr txBox="1">
            <a:spLocks noChangeArrowheads="1"/>
          </p:cNvSpPr>
          <p:nvPr/>
        </p:nvSpPr>
        <p:spPr bwMode="auto">
          <a:xfrm>
            <a:off x="827088" y="5930900"/>
            <a:ext cx="80295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800">
                <a:solidFill>
                  <a:srgbClr val="FF0000"/>
                </a:solidFill>
              </a:rPr>
              <a:t>Does this mean we don’t get breakdown in vacuum?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GB" altLang="en-US" smtClean="0"/>
              <a:t>Field Emission</a:t>
            </a:r>
          </a:p>
        </p:txBody>
      </p:sp>
      <p:sp>
        <p:nvSpPr>
          <p:cNvPr id="36867" name="Rectangle 3"/>
          <p:cNvSpPr>
            <a:spLocks noGrp="1" noChangeArrowheads="1"/>
          </p:cNvSpPr>
          <p:nvPr>
            <p:ph type="body" idx="1"/>
          </p:nvPr>
        </p:nvSpPr>
        <p:spPr/>
        <p:txBody>
          <a:bodyPr/>
          <a:lstStyle/>
          <a:p>
            <a:pPr eaLnBrk="1" hangingPunct="1"/>
            <a:r>
              <a:rPr lang="en-GB" altLang="en-US" sz="2400" smtClean="0"/>
              <a:t>High electric fields can lead to electrons quantum tunnelling out of the structure creating a field emitted current.</a:t>
            </a:r>
          </a:p>
        </p:txBody>
      </p:sp>
      <p:pic>
        <p:nvPicPr>
          <p:cNvPr id="36868" name="Picture 4" descr="cntpro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011488"/>
            <a:ext cx="433387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5"/>
          <p:cNvSpPr txBox="1">
            <a:spLocks noRot="1" noChangeAspect="1" noMove="1" noResize="1" noEditPoints="1" noAdjustHandles="1" noChangeArrowheads="1" noChangeShapeType="1" noTextEdit="1"/>
          </p:cNvSpPr>
          <p:nvPr/>
        </p:nvSpPr>
        <p:spPr bwMode="auto">
          <a:xfrm>
            <a:off x="4499992" y="2564904"/>
            <a:ext cx="4644007" cy="3795013"/>
          </a:xfrm>
          <a:prstGeom prst="rect">
            <a:avLst/>
          </a:prstGeom>
          <a:blipFill>
            <a:blip r:embed="rId3"/>
            <a:stretch>
              <a:fillRect l="-1050" t="-96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noFill/>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GB" altLang="en-US" smtClean="0"/>
              <a:t>Field Enhancement</a:t>
            </a:r>
          </a:p>
        </p:txBody>
      </p:sp>
      <p:sp>
        <p:nvSpPr>
          <p:cNvPr id="37891" name="Rectangle 3"/>
          <p:cNvSpPr>
            <a:spLocks noGrp="1" noChangeArrowheads="1"/>
          </p:cNvSpPr>
          <p:nvPr>
            <p:ph type="body" sz="half" idx="1"/>
          </p:nvPr>
        </p:nvSpPr>
        <p:spPr>
          <a:xfrm>
            <a:off x="457200" y="1412875"/>
            <a:ext cx="4038600" cy="4525963"/>
          </a:xfrm>
        </p:spPr>
        <p:txBody>
          <a:bodyPr/>
          <a:lstStyle/>
          <a:p>
            <a:pPr eaLnBrk="1" hangingPunct="1">
              <a:lnSpc>
                <a:spcPct val="90000"/>
              </a:lnSpc>
            </a:pPr>
            <a:r>
              <a:rPr lang="en-GB" altLang="en-US" sz="2000" smtClean="0"/>
              <a:t>The surface of an accelerating structure will have a number of imperfections at the surface caused by grain boundaries, scratches, bumps etc.</a:t>
            </a:r>
          </a:p>
          <a:p>
            <a:pPr eaLnBrk="1" hangingPunct="1">
              <a:lnSpc>
                <a:spcPct val="90000"/>
              </a:lnSpc>
            </a:pPr>
            <a:r>
              <a:rPr lang="en-GB" altLang="en-US" sz="2000" smtClean="0"/>
              <a:t>As the surface is an equipotential the electric fields at these small imperfections can be greatly enhanced.</a:t>
            </a:r>
          </a:p>
          <a:p>
            <a:pPr eaLnBrk="1" hangingPunct="1">
              <a:lnSpc>
                <a:spcPct val="90000"/>
              </a:lnSpc>
            </a:pPr>
            <a:r>
              <a:rPr lang="en-GB" altLang="en-US" sz="2000" smtClean="0"/>
              <a:t>In some cases the field can be increase by a factor of several hundred.</a:t>
            </a:r>
          </a:p>
        </p:txBody>
      </p:sp>
      <p:pic>
        <p:nvPicPr>
          <p:cNvPr id="37892" name="Picture 4"/>
          <p:cNvPicPr>
            <a:picLocks noChangeAspect="1" noChangeArrowheads="1"/>
          </p:cNvPicPr>
          <p:nvPr/>
        </p:nvPicPr>
        <p:blipFill>
          <a:blip r:embed="rId3">
            <a:extLst>
              <a:ext uri="{28A0092B-C50C-407E-A947-70E740481C1C}">
                <a14:useLocalDpi xmlns:a14="http://schemas.microsoft.com/office/drawing/2010/main" val="0"/>
              </a:ext>
            </a:extLst>
          </a:blip>
          <a:srcRect l="27316" t="9535" r="26315" b="43814"/>
          <a:stretch>
            <a:fillRect/>
          </a:stretch>
        </p:blipFill>
        <p:spPr bwMode="auto">
          <a:xfrm>
            <a:off x="5292725" y="1628775"/>
            <a:ext cx="338455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7893" name="Object 5"/>
          <p:cNvGraphicFramePr>
            <a:graphicFrameLocks noGrp="1" noChangeAspect="1"/>
          </p:cNvGraphicFramePr>
          <p:nvPr>
            <p:ph sz="half" idx="2"/>
          </p:nvPr>
        </p:nvGraphicFramePr>
        <p:xfrm>
          <a:off x="4787900" y="4292600"/>
          <a:ext cx="4038600" cy="2312988"/>
        </p:xfrm>
        <a:graphic>
          <a:graphicData uri="http://schemas.openxmlformats.org/presentationml/2006/ole">
            <mc:AlternateContent xmlns:mc="http://schemas.openxmlformats.org/markup-compatibility/2006">
              <mc:Choice xmlns:v="urn:schemas-microsoft-com:vml" Requires="v">
                <p:oleObj spid="_x0000_s37908" name="Chart" r:id="rId4" imgW="4905375" imgH="2809875" progId="Excel.Chart.8">
                  <p:embed/>
                </p:oleObj>
              </mc:Choice>
              <mc:Fallback>
                <p:oleObj name="Chart" r:id="rId4" imgW="4905375" imgH="2809875" progId="Excel.Char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4292600"/>
                        <a:ext cx="4038600" cy="231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4" name="Line 7"/>
          <p:cNvSpPr>
            <a:spLocks noChangeShapeType="1"/>
          </p:cNvSpPr>
          <p:nvPr/>
        </p:nvSpPr>
        <p:spPr bwMode="auto">
          <a:xfrm>
            <a:off x="2627313" y="5013325"/>
            <a:ext cx="0" cy="1844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895" name="Line 8"/>
          <p:cNvSpPr>
            <a:spLocks noChangeShapeType="1"/>
          </p:cNvSpPr>
          <p:nvPr/>
        </p:nvSpPr>
        <p:spPr bwMode="auto">
          <a:xfrm>
            <a:off x="2627313" y="5445125"/>
            <a:ext cx="151130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896" name="Line 9"/>
          <p:cNvSpPr>
            <a:spLocks noChangeShapeType="1"/>
          </p:cNvSpPr>
          <p:nvPr/>
        </p:nvSpPr>
        <p:spPr bwMode="auto">
          <a:xfrm flipV="1">
            <a:off x="2627313" y="6092825"/>
            <a:ext cx="1584325"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897" name="Arc 10"/>
          <p:cNvSpPr>
            <a:spLocks/>
          </p:cNvSpPr>
          <p:nvPr/>
        </p:nvSpPr>
        <p:spPr bwMode="auto">
          <a:xfrm>
            <a:off x="4138613" y="5661025"/>
            <a:ext cx="288925" cy="2159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7898" name="Arc 11"/>
          <p:cNvSpPr>
            <a:spLocks/>
          </p:cNvSpPr>
          <p:nvPr/>
        </p:nvSpPr>
        <p:spPr bwMode="auto">
          <a:xfrm flipV="1">
            <a:off x="4138613" y="5876925"/>
            <a:ext cx="288925" cy="2159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7899" name="Line 12"/>
          <p:cNvSpPr>
            <a:spLocks noChangeShapeType="1"/>
          </p:cNvSpPr>
          <p:nvPr/>
        </p:nvSpPr>
        <p:spPr bwMode="auto">
          <a:xfrm>
            <a:off x="2627313" y="6453188"/>
            <a:ext cx="172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7900" name="Text Box 13"/>
          <p:cNvSpPr txBox="1">
            <a:spLocks noChangeArrowheads="1"/>
          </p:cNvSpPr>
          <p:nvPr/>
        </p:nvSpPr>
        <p:spPr bwMode="auto">
          <a:xfrm>
            <a:off x="3201988" y="6453188"/>
            <a:ext cx="504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h</a:t>
            </a:r>
          </a:p>
        </p:txBody>
      </p:sp>
      <p:sp>
        <p:nvSpPr>
          <p:cNvPr id="37901" name="Line 14"/>
          <p:cNvSpPr>
            <a:spLocks noChangeShapeType="1"/>
          </p:cNvSpPr>
          <p:nvPr/>
        </p:nvSpPr>
        <p:spPr bwMode="auto">
          <a:xfrm>
            <a:off x="2482850" y="5445125"/>
            <a:ext cx="0" cy="79216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7902" name="Text Box 15"/>
          <p:cNvSpPr txBox="1">
            <a:spLocks noChangeArrowheads="1"/>
          </p:cNvSpPr>
          <p:nvPr/>
        </p:nvSpPr>
        <p:spPr bwMode="auto">
          <a:xfrm>
            <a:off x="2016125" y="5589588"/>
            <a:ext cx="6111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2b</a:t>
            </a:r>
          </a:p>
        </p:txBody>
      </p:sp>
      <p:sp>
        <p:nvSpPr>
          <p:cNvPr id="37903" name="Text Box 16"/>
          <p:cNvSpPr txBox="1">
            <a:spLocks noChangeArrowheads="1"/>
          </p:cNvSpPr>
          <p:nvPr/>
        </p:nvSpPr>
        <p:spPr bwMode="auto">
          <a:xfrm>
            <a:off x="2843213" y="4797425"/>
            <a:ext cx="1655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t>E</a:t>
            </a:r>
            <a:r>
              <a:rPr lang="en-GB" altLang="en-US" sz="2400" baseline="-25000"/>
              <a:t>local</a:t>
            </a:r>
            <a:r>
              <a:rPr lang="en-GB" altLang="en-US" sz="2400"/>
              <a:t>=</a:t>
            </a:r>
            <a:r>
              <a:rPr lang="en-GB" altLang="en-US" sz="2400">
                <a:latin typeface="Symbol" panose="05050102010706020507" pitchFamily="18" charset="2"/>
              </a:rPr>
              <a:t>b</a:t>
            </a:r>
            <a:r>
              <a:rPr lang="en-GB" altLang="en-US" sz="2400"/>
              <a:t> E</a:t>
            </a:r>
            <a:r>
              <a:rPr lang="en-GB" altLang="en-US" sz="2400" baseline="-25000"/>
              <a:t>0</a:t>
            </a:r>
            <a:endParaRPr lang="en-GB" altLang="en-US" sz="24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GB" altLang="en-US" smtClean="0"/>
              <a:t>Vacuum Breakdown</a:t>
            </a:r>
          </a:p>
        </p:txBody>
      </p:sp>
      <p:sp>
        <p:nvSpPr>
          <p:cNvPr id="38915" name="Rectangle 3"/>
          <p:cNvSpPr>
            <a:spLocks noGrp="1" noChangeArrowheads="1"/>
          </p:cNvSpPr>
          <p:nvPr>
            <p:ph type="body" idx="1"/>
          </p:nvPr>
        </p:nvSpPr>
        <p:spPr>
          <a:xfrm>
            <a:off x="457200" y="1600200"/>
            <a:ext cx="4330700" cy="4525963"/>
          </a:xfrm>
        </p:spPr>
        <p:txBody>
          <a:bodyPr/>
          <a:lstStyle/>
          <a:p>
            <a:pPr eaLnBrk="1" hangingPunct="1">
              <a:lnSpc>
                <a:spcPct val="80000"/>
              </a:lnSpc>
            </a:pPr>
            <a:r>
              <a:rPr lang="en-GB" altLang="en-US" sz="2000" smtClean="0"/>
              <a:t>Breakdown occurs when a  plasma discharge is generated in the cavity.</a:t>
            </a:r>
          </a:p>
          <a:p>
            <a:pPr eaLnBrk="1" hangingPunct="1">
              <a:lnSpc>
                <a:spcPct val="80000"/>
              </a:lnSpc>
            </a:pPr>
            <a:r>
              <a:rPr lang="en-GB" altLang="en-US" sz="2000" smtClean="0"/>
              <a:t>This is almost always associated with some of the cavity walls being heated until it vaporises and the gas is then ionised by field emission. The exact mechanisms are still not well understood.</a:t>
            </a:r>
          </a:p>
          <a:p>
            <a:pPr eaLnBrk="1" hangingPunct="1">
              <a:lnSpc>
                <a:spcPct val="80000"/>
              </a:lnSpc>
            </a:pPr>
            <a:r>
              <a:rPr lang="en-GB" altLang="en-US" sz="2000" smtClean="0"/>
              <a:t>When this occurs all the incoming RF is reflected back up the coupler.</a:t>
            </a:r>
          </a:p>
          <a:p>
            <a:pPr eaLnBrk="1" hangingPunct="1">
              <a:lnSpc>
                <a:spcPct val="80000"/>
              </a:lnSpc>
            </a:pPr>
            <a:r>
              <a:rPr lang="en-GB" altLang="en-US" sz="2000" smtClean="0"/>
              <a:t>This is the major limitation to gradient in most pulsed RF cavities and can permanently damage the structure.</a:t>
            </a:r>
          </a:p>
        </p:txBody>
      </p:sp>
      <p:pic>
        <p:nvPicPr>
          <p:cNvPr id="389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1412875"/>
            <a:ext cx="3662362"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GB" altLang="en-US" smtClean="0"/>
              <a:t>Kilpatrick Limits</a:t>
            </a:r>
          </a:p>
        </p:txBody>
      </p:sp>
      <p:sp>
        <p:nvSpPr>
          <p:cNvPr id="39939" name="Rectangle 3"/>
          <p:cNvSpPr>
            <a:spLocks noGrp="1" noChangeArrowheads="1"/>
          </p:cNvSpPr>
          <p:nvPr>
            <p:ph type="body" idx="1"/>
          </p:nvPr>
        </p:nvSpPr>
        <p:spPr/>
        <p:txBody>
          <a:bodyPr/>
          <a:lstStyle/>
          <a:p>
            <a:pPr eaLnBrk="1" hangingPunct="1">
              <a:lnSpc>
                <a:spcPct val="90000"/>
              </a:lnSpc>
            </a:pPr>
            <a:r>
              <a:rPr lang="en-GB" altLang="en-US" sz="2400" dirty="0" smtClean="0"/>
              <a:t>A rough empirical formula for the peak surface electric field is</a:t>
            </a:r>
          </a:p>
          <a:p>
            <a:pPr eaLnBrk="1" hangingPunct="1">
              <a:lnSpc>
                <a:spcPct val="90000"/>
              </a:lnSpc>
            </a:pPr>
            <a:endParaRPr lang="en-GB" altLang="en-US" sz="2400" dirty="0" smtClean="0"/>
          </a:p>
          <a:p>
            <a:pPr eaLnBrk="1" hangingPunct="1">
              <a:lnSpc>
                <a:spcPct val="90000"/>
              </a:lnSpc>
            </a:pPr>
            <a:endParaRPr lang="en-GB" altLang="en-US" sz="2400" dirty="0" smtClean="0"/>
          </a:p>
          <a:p>
            <a:pPr eaLnBrk="1" hangingPunct="1">
              <a:lnSpc>
                <a:spcPct val="90000"/>
              </a:lnSpc>
            </a:pPr>
            <a:r>
              <a:rPr lang="en-GB" altLang="en-US" sz="2400" dirty="0" smtClean="0"/>
              <a:t>It is not clear why the field strength decreases with frequency.</a:t>
            </a:r>
          </a:p>
          <a:p>
            <a:pPr eaLnBrk="1" hangingPunct="1">
              <a:lnSpc>
                <a:spcPct val="90000"/>
              </a:lnSpc>
            </a:pPr>
            <a:r>
              <a:rPr lang="en-GB" altLang="en-US" sz="2400" dirty="0" smtClean="0"/>
              <a:t>It is also noted that breakdown is mitigated slightly by going to lower group velocity structures.</a:t>
            </a:r>
          </a:p>
          <a:p>
            <a:pPr eaLnBrk="1" hangingPunct="1">
              <a:lnSpc>
                <a:spcPct val="90000"/>
              </a:lnSpc>
            </a:pPr>
            <a:r>
              <a:rPr lang="en-GB" altLang="en-US" sz="2400" dirty="0" smtClean="0"/>
              <a:t>The maximum field strength also varies with pulse length as t</a:t>
            </a:r>
            <a:r>
              <a:rPr lang="en-GB" altLang="en-US" sz="2400" baseline="30000" dirty="0" smtClean="0"/>
              <a:t>-0.25</a:t>
            </a:r>
            <a:r>
              <a:rPr lang="en-GB" altLang="en-US" sz="2400" dirty="0" smtClean="0"/>
              <a:t> (only true for a limited number of pulse lengths)</a:t>
            </a:r>
          </a:p>
          <a:p>
            <a:pPr eaLnBrk="1" hangingPunct="1">
              <a:lnSpc>
                <a:spcPct val="90000"/>
              </a:lnSpc>
            </a:pPr>
            <a:r>
              <a:rPr lang="en-GB" altLang="en-US" sz="2400" dirty="0" smtClean="0"/>
              <a:t>As a SCRF cavity would quench long before breakdown, we only see breakdown in normal conducting structures.</a:t>
            </a:r>
          </a:p>
          <a:p>
            <a:pPr eaLnBrk="1" hangingPunct="1">
              <a:lnSpc>
                <a:spcPct val="90000"/>
              </a:lnSpc>
            </a:pPr>
            <a:endParaRPr lang="en-GB" altLang="en-US" sz="2400" dirty="0" smtClean="0"/>
          </a:p>
        </p:txBody>
      </p:sp>
      <p:pic>
        <p:nvPicPr>
          <p:cNvPr id="39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420938"/>
            <a:ext cx="460851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Sine_Wa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150" y="2073275"/>
            <a:ext cx="30003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Line 3"/>
          <p:cNvSpPr>
            <a:spLocks noChangeShapeType="1"/>
          </p:cNvSpPr>
          <p:nvPr/>
        </p:nvSpPr>
        <p:spPr bwMode="auto">
          <a:xfrm flipV="1">
            <a:off x="6938963" y="2516188"/>
            <a:ext cx="79375" cy="3492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0964" name="Rectangle 4"/>
          <p:cNvSpPr>
            <a:spLocks noGrp="1" noChangeArrowheads="1"/>
          </p:cNvSpPr>
          <p:nvPr>
            <p:ph type="title"/>
          </p:nvPr>
        </p:nvSpPr>
        <p:spPr/>
        <p:txBody>
          <a:bodyPr/>
          <a:lstStyle/>
          <a:p>
            <a:pPr eaLnBrk="1" hangingPunct="1"/>
            <a:r>
              <a:rPr lang="en-GB" altLang="en-US" sz="4000" smtClean="0"/>
              <a:t>Surface Resistance</a:t>
            </a:r>
          </a:p>
        </p:txBody>
      </p:sp>
      <p:graphicFrame>
        <p:nvGraphicFramePr>
          <p:cNvPr id="102422" name="Object 22"/>
          <p:cNvGraphicFramePr>
            <a:graphicFrameLocks noGrp="1" noChangeAspect="1"/>
          </p:cNvGraphicFramePr>
          <p:nvPr>
            <p:ph sz="half" idx="1"/>
          </p:nvPr>
        </p:nvGraphicFramePr>
        <p:xfrm>
          <a:off x="2406650" y="3773488"/>
          <a:ext cx="139700" cy="177800"/>
        </p:xfrm>
        <a:graphic>
          <a:graphicData uri="http://schemas.openxmlformats.org/presentationml/2006/ole">
            <mc:AlternateContent xmlns:mc="http://schemas.openxmlformats.org/markup-compatibility/2006">
              <mc:Choice xmlns:v="urn:schemas-microsoft-com:vml" Requires="v">
                <p:oleObj spid="_x0000_s40997" name="Equation" r:id="rId4" imgW="139579" imgH="177646" progId="Equation.3">
                  <p:embed/>
                </p:oleObj>
              </mc:Choice>
              <mc:Fallback>
                <p:oleObj name="Equation" r:id="rId4" imgW="139579" imgH="177646" progId="Equation.3">
                  <p:embed/>
                  <p:pic>
                    <p:nvPicPr>
                      <p:cNvPr id="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6650" y="3773488"/>
                        <a:ext cx="13970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6" name="Rectangle 5"/>
          <p:cNvSpPr>
            <a:spLocks noChangeArrowheads="1"/>
          </p:cNvSpPr>
          <p:nvPr/>
        </p:nvSpPr>
        <p:spPr bwMode="auto">
          <a:xfrm>
            <a:off x="7112000" y="1951038"/>
            <a:ext cx="1585913" cy="1236662"/>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02406" name="Freeform 6"/>
          <p:cNvSpPr>
            <a:spLocks/>
          </p:cNvSpPr>
          <p:nvPr/>
        </p:nvSpPr>
        <p:spPr bwMode="auto">
          <a:xfrm>
            <a:off x="7113588" y="2098675"/>
            <a:ext cx="1774825" cy="941388"/>
          </a:xfrm>
          <a:custGeom>
            <a:avLst/>
            <a:gdLst>
              <a:gd name="T0" fmla="*/ 0 w 1525"/>
              <a:gd name="T1" fmla="*/ 0 h 780"/>
              <a:gd name="T2" fmla="*/ 2147483646 w 1525"/>
              <a:gd name="T3" fmla="*/ 2147483646 h 780"/>
              <a:gd name="T4" fmla="*/ 2147483646 w 1525"/>
              <a:gd name="T5" fmla="*/ 2147483646 h 780"/>
              <a:gd name="T6" fmla="*/ 0 60000 65536"/>
              <a:gd name="T7" fmla="*/ 0 60000 65536"/>
              <a:gd name="T8" fmla="*/ 0 60000 65536"/>
              <a:gd name="T9" fmla="*/ 0 w 1525"/>
              <a:gd name="T10" fmla="*/ 0 h 780"/>
              <a:gd name="T11" fmla="*/ 1525 w 1525"/>
              <a:gd name="T12" fmla="*/ 780 h 780"/>
            </a:gdLst>
            <a:ahLst/>
            <a:cxnLst>
              <a:cxn ang="T6">
                <a:pos x="T0" y="T1"/>
              </a:cxn>
              <a:cxn ang="T7">
                <a:pos x="T2" y="T3"/>
              </a:cxn>
              <a:cxn ang="T8">
                <a:pos x="T4" y="T5"/>
              </a:cxn>
            </a:cxnLst>
            <a:rect l="T9" t="T10" r="T11" b="T12"/>
            <a:pathLst>
              <a:path w="1525" h="780">
                <a:moveTo>
                  <a:pt x="0" y="0"/>
                </a:moveTo>
                <a:cubicBezTo>
                  <a:pt x="68" y="262"/>
                  <a:pt x="136" y="524"/>
                  <a:pt x="390" y="652"/>
                </a:cubicBezTo>
                <a:cubicBezTo>
                  <a:pt x="644" y="780"/>
                  <a:pt x="1292" y="757"/>
                  <a:pt x="1525" y="771"/>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0968" name="Text Box 7"/>
          <p:cNvSpPr txBox="1">
            <a:spLocks noChangeArrowheads="1"/>
          </p:cNvSpPr>
          <p:nvPr/>
        </p:nvSpPr>
        <p:spPr bwMode="auto">
          <a:xfrm>
            <a:off x="468313" y="1268413"/>
            <a:ext cx="3429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GB" altLang="en-US" sz="1800">
                <a:cs typeface="Arial" panose="020B0604020202020204" pitchFamily="34" charset="0"/>
              </a:rPr>
              <a:t>When a time varying magnetic field impinges on a conducting surface current flows in the conductor to shield the fields inside the conductor.</a:t>
            </a:r>
          </a:p>
        </p:txBody>
      </p:sp>
      <p:sp>
        <p:nvSpPr>
          <p:cNvPr id="102408" name="Line 8"/>
          <p:cNvSpPr>
            <a:spLocks noChangeShapeType="1"/>
          </p:cNvSpPr>
          <p:nvPr/>
        </p:nvSpPr>
        <p:spPr bwMode="auto">
          <a:xfrm flipH="1">
            <a:off x="6762750" y="2179638"/>
            <a:ext cx="147638" cy="5111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2409" name="Text Box 9"/>
          <p:cNvSpPr txBox="1">
            <a:spLocks noChangeArrowheads="1"/>
          </p:cNvSpPr>
          <p:nvPr/>
        </p:nvSpPr>
        <p:spPr bwMode="auto">
          <a:xfrm>
            <a:off x="468313" y="2781300"/>
            <a:ext cx="34163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GB" altLang="en-US" sz="1800">
                <a:cs typeface="Arial" panose="020B0604020202020204" pitchFamily="34" charset="0"/>
              </a:rPr>
              <a:t>However if the conductivity is finite the fields will not be completely shielded at the surface and the field will penetrate into the surface.</a:t>
            </a:r>
          </a:p>
        </p:txBody>
      </p:sp>
      <p:sp>
        <p:nvSpPr>
          <p:cNvPr id="40971" name="Rectangle 10"/>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aphicFrame>
        <p:nvGraphicFramePr>
          <p:cNvPr id="102411" name="Object 11"/>
          <p:cNvGraphicFramePr>
            <a:graphicFrameLocks noChangeAspect="1"/>
          </p:cNvGraphicFramePr>
          <p:nvPr/>
        </p:nvGraphicFramePr>
        <p:xfrm>
          <a:off x="5575300" y="3535363"/>
          <a:ext cx="1419225" cy="944562"/>
        </p:xfrm>
        <a:graphic>
          <a:graphicData uri="http://schemas.openxmlformats.org/presentationml/2006/ole">
            <mc:AlternateContent xmlns:mc="http://schemas.openxmlformats.org/markup-compatibility/2006">
              <mc:Choice xmlns:v="urn:schemas-microsoft-com:vml" Requires="v">
                <p:oleObj spid="_x0000_s40998" name="Equation" r:id="rId6" imgW="710891" imgH="469696" progId="Equation.DSMT4">
                  <p:embed/>
                </p:oleObj>
              </mc:Choice>
              <mc:Fallback>
                <p:oleObj name="Equation" r:id="rId6" imgW="710891" imgH="469696" progId="Equation.DSMT4">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5300" y="3535363"/>
                        <a:ext cx="141922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16" name="Text Box 16"/>
          <p:cNvSpPr txBox="1">
            <a:spLocks noChangeArrowheads="1"/>
          </p:cNvSpPr>
          <p:nvPr/>
        </p:nvSpPr>
        <p:spPr bwMode="auto">
          <a:xfrm>
            <a:off x="468313" y="4294188"/>
            <a:ext cx="3389312"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GB" altLang="en-US" sz="1800" dirty="0"/>
              <a:t>This causes currents to flow and hence power is absorbed in the surface which is converted to heat.</a:t>
            </a:r>
          </a:p>
          <a:p>
            <a:pPr algn="just" eaLnBrk="1" hangingPunct="1">
              <a:spcBef>
                <a:spcPct val="50000"/>
              </a:spcBef>
              <a:buFontTx/>
              <a:buNone/>
            </a:pPr>
            <a:r>
              <a:rPr lang="en-GB" altLang="en-US" sz="1800" dirty="0">
                <a:cs typeface="Arial" panose="020B0604020202020204" pitchFamily="34" charset="0"/>
              </a:rPr>
              <a:t>Skin depth is the distance in the surface that the current has reduced to 1/e of the value at the surface, denoted by</a:t>
            </a:r>
            <a:endParaRPr lang="en-GB" altLang="en-US" sz="1800" dirty="0"/>
          </a:p>
        </p:txBody>
      </p:sp>
      <p:sp>
        <p:nvSpPr>
          <p:cNvPr id="102417" name="Text Box 17"/>
          <p:cNvSpPr txBox="1">
            <a:spLocks noChangeArrowheads="1"/>
          </p:cNvSpPr>
          <p:nvPr/>
        </p:nvSpPr>
        <p:spPr bwMode="auto">
          <a:xfrm>
            <a:off x="7572375" y="2017713"/>
            <a:ext cx="11557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cs typeface="Arial" panose="020B0604020202020204" pitchFamily="34" charset="0"/>
              </a:rPr>
              <a:t>Current Density, </a:t>
            </a:r>
            <a:r>
              <a:rPr lang="en-GB" altLang="en-US" sz="1600" i="1">
                <a:cs typeface="Arial" panose="020B0604020202020204" pitchFamily="34" charset="0"/>
              </a:rPr>
              <a:t>J.</a:t>
            </a:r>
            <a:endParaRPr lang="en-GB" altLang="en-US" sz="1600">
              <a:cs typeface="Arial" panose="020B0604020202020204" pitchFamily="34" charset="0"/>
            </a:endParaRPr>
          </a:p>
        </p:txBody>
      </p:sp>
      <p:sp>
        <p:nvSpPr>
          <p:cNvPr id="102418" name="Line 18"/>
          <p:cNvSpPr>
            <a:spLocks noChangeShapeType="1"/>
          </p:cNvSpPr>
          <p:nvPr/>
        </p:nvSpPr>
        <p:spPr bwMode="auto">
          <a:xfrm flipH="1">
            <a:off x="7677150" y="2582863"/>
            <a:ext cx="134938" cy="3095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2419" name="Line 19"/>
          <p:cNvSpPr>
            <a:spLocks noChangeShapeType="1"/>
          </p:cNvSpPr>
          <p:nvPr/>
        </p:nvSpPr>
        <p:spPr bwMode="auto">
          <a:xfrm>
            <a:off x="7112000" y="3306763"/>
            <a:ext cx="158591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2420" name="Text Box 20"/>
          <p:cNvSpPr txBox="1">
            <a:spLocks noChangeArrowheads="1"/>
          </p:cNvSpPr>
          <p:nvPr/>
        </p:nvSpPr>
        <p:spPr bwMode="auto">
          <a:xfrm>
            <a:off x="7310438" y="3092450"/>
            <a:ext cx="3095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cs typeface="Arial" panose="020B0604020202020204" pitchFamily="34" charset="0"/>
              </a:rPr>
              <a:t>x</a:t>
            </a:r>
          </a:p>
        </p:txBody>
      </p:sp>
      <p:sp>
        <p:nvSpPr>
          <p:cNvPr id="40979" name="Text Box 23"/>
          <p:cNvSpPr txBox="1">
            <a:spLocks noChangeArrowheads="1"/>
          </p:cNvSpPr>
          <p:nvPr/>
        </p:nvSpPr>
        <p:spPr bwMode="auto">
          <a:xfrm>
            <a:off x="4140200" y="4532313"/>
            <a:ext cx="43926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The surface resistance is defined as</a:t>
            </a:r>
          </a:p>
        </p:txBody>
      </p:sp>
      <p:graphicFrame>
        <p:nvGraphicFramePr>
          <p:cNvPr id="102424" name="Object 24"/>
          <p:cNvGraphicFramePr>
            <a:graphicFrameLocks noGrp="1" noChangeAspect="1"/>
          </p:cNvGraphicFramePr>
          <p:nvPr>
            <p:ph sz="half" idx="2"/>
          </p:nvPr>
        </p:nvGraphicFramePr>
        <p:xfrm>
          <a:off x="5580063" y="4819650"/>
          <a:ext cx="1439862" cy="841375"/>
        </p:xfrm>
        <a:graphic>
          <a:graphicData uri="http://schemas.openxmlformats.org/presentationml/2006/ole">
            <mc:AlternateContent xmlns:mc="http://schemas.openxmlformats.org/markup-compatibility/2006">
              <mc:Choice xmlns:v="urn:schemas-microsoft-com:vml" Requires="v">
                <p:oleObj spid="_x0000_s40999" name="Equation" r:id="rId8" imgW="672808" imgH="393529" progId="Equation.DSMT4">
                  <p:embed/>
                </p:oleObj>
              </mc:Choice>
              <mc:Fallback>
                <p:oleObj name="Equation" r:id="rId8" imgW="672808" imgH="393529" progId="Equation.DSMT4">
                  <p:embed/>
                  <p:pic>
                    <p:nvPicPr>
                      <p:cNvPr id="0" name="Object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0063" y="4819650"/>
                        <a:ext cx="1439862" cy="84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81" name="Text Box 23"/>
          <p:cNvSpPr txBox="1">
            <a:spLocks noChangeArrowheads="1"/>
          </p:cNvSpPr>
          <p:nvPr/>
        </p:nvSpPr>
        <p:spPr bwMode="auto">
          <a:xfrm>
            <a:off x="4284663" y="5876925"/>
            <a:ext cx="43926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For copper 1/</a:t>
            </a:r>
            <a:r>
              <a:rPr lang="en-GB" altLang="en-US" sz="1800">
                <a:latin typeface="Symbol" panose="05050102010706020507" pitchFamily="18" charset="2"/>
              </a:rPr>
              <a:t>s</a:t>
            </a:r>
            <a:r>
              <a:rPr lang="en-GB" altLang="en-US" sz="1800"/>
              <a:t> = 1.7 x 10</a:t>
            </a:r>
            <a:r>
              <a:rPr lang="en-GB" altLang="en-US" sz="1800" baseline="30000"/>
              <a:t>-8</a:t>
            </a:r>
            <a:r>
              <a:rPr lang="en-GB" altLang="en-US" sz="1800"/>
              <a:t> </a:t>
            </a:r>
            <a:r>
              <a:rPr lang="en-GB" altLang="en-US" sz="1800">
                <a:latin typeface="Symbol" panose="05050102010706020507" pitchFamily="18" charset="2"/>
              </a:rPr>
              <a:t>W</a:t>
            </a:r>
            <a:r>
              <a:rPr lang="en-GB" altLang="en-US" sz="1800"/>
              <a:t>m</a:t>
            </a:r>
            <a:endParaRPr lang="en-GB" altLang="en-US" sz="1800" baseline="30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02408"/>
                                        </p:tgtEl>
                                        <p:attrNameLst>
                                          <p:attrName>style.visibility</p:attrName>
                                        </p:attrNameLst>
                                      </p:cBhvr>
                                      <p:to>
                                        <p:strVal val="visible"/>
                                      </p:to>
                                    </p:set>
                                    <p:animEffect transition="in" filter="wipe(right)">
                                      <p:cBhvr>
                                        <p:cTn id="7" dur="500"/>
                                        <p:tgtEl>
                                          <p:spTgt spid="1024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09"/>
                                        </p:tgtEl>
                                        <p:attrNameLst>
                                          <p:attrName>style.visibility</p:attrName>
                                        </p:attrNameLst>
                                      </p:cBhvr>
                                      <p:to>
                                        <p:strVal val="visible"/>
                                      </p:to>
                                    </p:set>
                                    <p:animEffect transition="in" filter="fade">
                                      <p:cBhvr>
                                        <p:cTn id="12" dur="2000"/>
                                        <p:tgtEl>
                                          <p:spTgt spid="1024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2422"/>
                                        </p:tgtEl>
                                        <p:attrNameLst>
                                          <p:attrName>style.visibility</p:attrName>
                                        </p:attrNameLst>
                                      </p:cBhvr>
                                      <p:to>
                                        <p:strVal val="visible"/>
                                      </p:to>
                                    </p:set>
                                    <p:animEffect transition="in" filter="fade">
                                      <p:cBhvr>
                                        <p:cTn id="17" dur="2000"/>
                                        <p:tgtEl>
                                          <p:spTgt spid="1024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2420"/>
                                        </p:tgtEl>
                                        <p:attrNameLst>
                                          <p:attrName>style.visibility</p:attrName>
                                        </p:attrNameLst>
                                      </p:cBhvr>
                                      <p:to>
                                        <p:strVal val="visible"/>
                                      </p:to>
                                    </p:set>
                                    <p:animEffect transition="in" filter="fade">
                                      <p:cBhvr>
                                        <p:cTn id="22" dur="2000"/>
                                        <p:tgtEl>
                                          <p:spTgt spid="102420"/>
                                        </p:tgtEl>
                                      </p:cBhvr>
                                    </p:animEffect>
                                  </p:childTnLst>
                                </p:cTn>
                              </p:par>
                              <p:par>
                                <p:cTn id="23" presetID="22" presetClass="entr" presetSubtype="8" fill="hold" nodeType="withEffect">
                                  <p:stCondLst>
                                    <p:cond delay="0"/>
                                  </p:stCondLst>
                                  <p:childTnLst>
                                    <p:set>
                                      <p:cBhvr>
                                        <p:cTn id="24" dur="1" fill="hold">
                                          <p:stCondLst>
                                            <p:cond delay="0"/>
                                          </p:stCondLst>
                                        </p:cTn>
                                        <p:tgtEl>
                                          <p:spTgt spid="102406"/>
                                        </p:tgtEl>
                                        <p:attrNameLst>
                                          <p:attrName>style.visibility</p:attrName>
                                        </p:attrNameLst>
                                      </p:cBhvr>
                                      <p:to>
                                        <p:strVal val="visible"/>
                                      </p:to>
                                    </p:set>
                                    <p:animEffect transition="in" filter="wipe(left)">
                                      <p:cBhvr>
                                        <p:cTn id="25" dur="500"/>
                                        <p:tgtEl>
                                          <p:spTgt spid="102406"/>
                                        </p:tgtEl>
                                      </p:cBhvr>
                                    </p:animEffect>
                                  </p:childTnLst>
                                </p:cTn>
                              </p:par>
                              <p:par>
                                <p:cTn id="26" presetID="63" presetClass="path" presetSubtype="0" accel="50000" decel="50000" fill="hold" grpId="0" nodeType="withEffect">
                                  <p:stCondLst>
                                    <p:cond delay="0"/>
                                  </p:stCondLst>
                                  <p:childTnLst>
                                    <p:animMotion origin="layout" path="M -0.01319 -4.44444E-6 L 0.14861 -4.44444E-6 " pathEditMode="relative" rAng="0" ptsTypes="AA">
                                      <p:cBhvr>
                                        <p:cTn id="27" dur="1000" fill="hold"/>
                                        <p:tgtEl>
                                          <p:spTgt spid="102420"/>
                                        </p:tgtEl>
                                        <p:attrNameLst>
                                          <p:attrName>ppt_x</p:attrName>
                                          <p:attrName>ppt_y</p:attrName>
                                        </p:attrNameLst>
                                      </p:cBhvr>
                                      <p:rCtr x="8090" y="0"/>
                                    </p:animMotion>
                                  </p:childTnLst>
                                </p:cTn>
                              </p:par>
                              <p:par>
                                <p:cTn id="28" presetID="29" presetClass="entr" presetSubtype="0" fill="hold" nodeType="withEffect">
                                  <p:stCondLst>
                                    <p:cond delay="0"/>
                                  </p:stCondLst>
                                  <p:childTnLst>
                                    <p:set>
                                      <p:cBhvr>
                                        <p:cTn id="29" dur="1" fill="hold">
                                          <p:stCondLst>
                                            <p:cond delay="0"/>
                                          </p:stCondLst>
                                        </p:cTn>
                                        <p:tgtEl>
                                          <p:spTgt spid="102419"/>
                                        </p:tgtEl>
                                        <p:attrNameLst>
                                          <p:attrName>style.visibility</p:attrName>
                                        </p:attrNameLst>
                                      </p:cBhvr>
                                      <p:to>
                                        <p:strVal val="visible"/>
                                      </p:to>
                                    </p:set>
                                    <p:anim calcmode="lin" valueType="num">
                                      <p:cBhvr>
                                        <p:cTn id="30" dur="1000" fill="hold"/>
                                        <p:tgtEl>
                                          <p:spTgt spid="102419"/>
                                        </p:tgtEl>
                                        <p:attrNameLst>
                                          <p:attrName>ppt_x</p:attrName>
                                        </p:attrNameLst>
                                      </p:cBhvr>
                                      <p:tavLst>
                                        <p:tav tm="0">
                                          <p:val>
                                            <p:strVal val="#ppt_x-.2"/>
                                          </p:val>
                                        </p:tav>
                                        <p:tav tm="100000">
                                          <p:val>
                                            <p:strVal val="#ppt_x"/>
                                          </p:val>
                                        </p:tav>
                                      </p:tavLst>
                                    </p:anim>
                                    <p:anim calcmode="lin" valueType="num">
                                      <p:cBhvr>
                                        <p:cTn id="31" dur="1000" fill="hold"/>
                                        <p:tgtEl>
                                          <p:spTgt spid="102419"/>
                                        </p:tgtEl>
                                        <p:attrNameLst>
                                          <p:attrName>ppt_y</p:attrName>
                                        </p:attrNameLst>
                                      </p:cBhvr>
                                      <p:tavLst>
                                        <p:tav tm="0">
                                          <p:val>
                                            <p:strVal val="#ppt_y"/>
                                          </p:val>
                                        </p:tav>
                                        <p:tav tm="100000">
                                          <p:val>
                                            <p:strVal val="#ppt_y"/>
                                          </p:val>
                                        </p:tav>
                                      </p:tavLst>
                                    </p:anim>
                                    <p:animEffect transition="in" filter="wipe(right)" prLst="gradientSize: 0.1">
                                      <p:cBhvr>
                                        <p:cTn id="32" dur="1000"/>
                                        <p:tgtEl>
                                          <p:spTgt spid="1024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2417"/>
                                        </p:tgtEl>
                                        <p:attrNameLst>
                                          <p:attrName>style.visibility</p:attrName>
                                        </p:attrNameLst>
                                      </p:cBhvr>
                                      <p:to>
                                        <p:strVal val="visible"/>
                                      </p:to>
                                    </p:set>
                                    <p:animEffect transition="in" filter="fade">
                                      <p:cBhvr>
                                        <p:cTn id="35" dur="2000"/>
                                        <p:tgtEl>
                                          <p:spTgt spid="102417"/>
                                        </p:tgtEl>
                                      </p:cBhvr>
                                    </p:animEffect>
                                  </p:childTnLst>
                                </p:cTn>
                              </p:par>
                              <p:par>
                                <p:cTn id="36" presetID="10" presetClass="entr" presetSubtype="0" fill="hold" nodeType="withEffect">
                                  <p:stCondLst>
                                    <p:cond delay="0"/>
                                  </p:stCondLst>
                                  <p:childTnLst>
                                    <p:set>
                                      <p:cBhvr>
                                        <p:cTn id="37" dur="1" fill="hold">
                                          <p:stCondLst>
                                            <p:cond delay="0"/>
                                          </p:stCondLst>
                                        </p:cTn>
                                        <p:tgtEl>
                                          <p:spTgt spid="102418"/>
                                        </p:tgtEl>
                                        <p:attrNameLst>
                                          <p:attrName>style.visibility</p:attrName>
                                        </p:attrNameLst>
                                      </p:cBhvr>
                                      <p:to>
                                        <p:strVal val="visible"/>
                                      </p:to>
                                    </p:set>
                                    <p:animEffect transition="in" filter="fade">
                                      <p:cBhvr>
                                        <p:cTn id="38" dur="2000"/>
                                        <p:tgtEl>
                                          <p:spTgt spid="102418"/>
                                        </p:tgtEl>
                                      </p:cBhvr>
                                    </p:animEffect>
                                  </p:childTnLst>
                                </p:cTn>
                              </p:par>
                              <p:par>
                                <p:cTn id="39" presetID="10" presetClass="entr" presetSubtype="0" fill="hold" nodeType="withEffect">
                                  <p:stCondLst>
                                    <p:cond delay="0"/>
                                  </p:stCondLst>
                                  <p:childTnLst>
                                    <p:set>
                                      <p:cBhvr>
                                        <p:cTn id="40" dur="1" fill="hold">
                                          <p:stCondLst>
                                            <p:cond delay="0"/>
                                          </p:stCondLst>
                                        </p:cTn>
                                        <p:tgtEl>
                                          <p:spTgt spid="102411"/>
                                        </p:tgtEl>
                                        <p:attrNameLst>
                                          <p:attrName>style.visibility</p:attrName>
                                        </p:attrNameLst>
                                      </p:cBhvr>
                                      <p:to>
                                        <p:strVal val="visible"/>
                                      </p:to>
                                    </p:set>
                                    <p:animEffect transition="in" filter="fade">
                                      <p:cBhvr>
                                        <p:cTn id="41" dur="2000"/>
                                        <p:tgtEl>
                                          <p:spTgt spid="1024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2416"/>
                                        </p:tgtEl>
                                        <p:attrNameLst>
                                          <p:attrName>style.visibility</p:attrName>
                                        </p:attrNameLst>
                                      </p:cBhvr>
                                      <p:to>
                                        <p:strVal val="visible"/>
                                      </p:to>
                                    </p:set>
                                    <p:animEffect transition="in" filter="fade">
                                      <p:cBhvr>
                                        <p:cTn id="44" dur="2000"/>
                                        <p:tgtEl>
                                          <p:spTgt spid="102416"/>
                                        </p:tgtEl>
                                      </p:cBhvr>
                                    </p:animEffect>
                                  </p:childTnLst>
                                </p:cTn>
                              </p:par>
                              <p:par>
                                <p:cTn id="45" presetID="10" presetClass="entr" presetSubtype="0" fill="hold" nodeType="withEffect">
                                  <p:stCondLst>
                                    <p:cond delay="0"/>
                                  </p:stCondLst>
                                  <p:childTnLst>
                                    <p:set>
                                      <p:cBhvr>
                                        <p:cTn id="46" dur="1" fill="hold">
                                          <p:stCondLst>
                                            <p:cond delay="0"/>
                                          </p:stCondLst>
                                        </p:cTn>
                                        <p:tgtEl>
                                          <p:spTgt spid="102424"/>
                                        </p:tgtEl>
                                        <p:attrNameLst>
                                          <p:attrName>style.visibility</p:attrName>
                                        </p:attrNameLst>
                                      </p:cBhvr>
                                      <p:to>
                                        <p:strVal val="visible"/>
                                      </p:to>
                                    </p:set>
                                    <p:animEffect transition="in" filter="fade">
                                      <p:cBhvr>
                                        <p:cTn id="47" dur="2000"/>
                                        <p:tgtEl>
                                          <p:spTgt spid="102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9" grpId="0"/>
      <p:bldP spid="102416" grpId="0"/>
      <p:bldP spid="102417" grpId="0"/>
      <p:bldP spid="102420" grpId="0"/>
      <p:bldP spid="1024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a:lstStyle/>
          <a:p>
            <a:pPr marL="25400" eaLnBrk="1" hangingPunct="1">
              <a:tabLst>
                <a:tab pos="317500" algn="l"/>
                <a:tab pos="1231900" algn="l"/>
                <a:tab pos="2146300" algn="l"/>
                <a:tab pos="3060700" algn="l"/>
                <a:tab pos="3975100" algn="l"/>
                <a:tab pos="4889500" algn="l"/>
                <a:tab pos="5803900" algn="l"/>
                <a:tab pos="6718300" algn="l"/>
                <a:tab pos="7632700" algn="l"/>
              </a:tabLst>
            </a:pPr>
            <a:r>
              <a:rPr lang="en-US" altLang="en-US" smtClean="0"/>
              <a:t>Van-de Graaff - 1930s</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060575"/>
            <a:ext cx="5111750"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614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5175" y="1773238"/>
            <a:ext cx="2022475"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6149" name="Text Box 6"/>
          <p:cNvSpPr txBox="1">
            <a:spLocks noChangeArrowheads="1"/>
          </p:cNvSpPr>
          <p:nvPr/>
        </p:nvSpPr>
        <p:spPr bwMode="auto">
          <a:xfrm>
            <a:off x="5351463" y="2452688"/>
            <a:ext cx="18002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a:t>A standard electrostatic accelerator is a Van de Graaff</a:t>
            </a:r>
          </a:p>
        </p:txBody>
      </p:sp>
      <p:sp>
        <p:nvSpPr>
          <p:cNvPr id="6150" name="Text Box 7"/>
          <p:cNvSpPr txBox="1">
            <a:spLocks noChangeArrowheads="1"/>
          </p:cNvSpPr>
          <p:nvPr/>
        </p:nvSpPr>
        <p:spPr bwMode="auto">
          <a:xfrm>
            <a:off x="5351463" y="4683125"/>
            <a:ext cx="352742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These devices are limited to about 30 MV by the voltage hold off across ceramic insulators used to generate the high voltages (dielectric breakdown).</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GB" altLang="en-US" smtClean="0"/>
              <a:t>Power Dissipation</a:t>
            </a:r>
            <a:endParaRPr lang="en-US" altLang="en-US" smtClean="0"/>
          </a:p>
        </p:txBody>
      </p:sp>
      <p:sp>
        <p:nvSpPr>
          <p:cNvPr id="41987" name="Rectangle 3"/>
          <p:cNvSpPr>
            <a:spLocks noGrp="1" noChangeArrowheads="1"/>
          </p:cNvSpPr>
          <p:nvPr>
            <p:ph type="body" idx="1"/>
          </p:nvPr>
        </p:nvSpPr>
        <p:spPr>
          <a:xfrm>
            <a:off x="457200" y="1600200"/>
            <a:ext cx="8229600" cy="5257800"/>
          </a:xfrm>
        </p:spPr>
        <p:txBody>
          <a:bodyPr/>
          <a:lstStyle/>
          <a:p>
            <a:pPr eaLnBrk="1" hangingPunct="1">
              <a:lnSpc>
                <a:spcPct val="90000"/>
              </a:lnSpc>
            </a:pPr>
            <a:r>
              <a:rPr lang="en-GB" altLang="en-US" sz="2000" smtClean="0"/>
              <a:t>The power lost in the cavity walls due to ohmic heating is given by,</a:t>
            </a:r>
          </a:p>
          <a:p>
            <a:pPr eaLnBrk="1" hangingPunct="1">
              <a:lnSpc>
                <a:spcPct val="90000"/>
              </a:lnSpc>
            </a:pPr>
            <a:endParaRPr lang="en-GB" altLang="en-US" sz="2000" smtClean="0"/>
          </a:p>
          <a:p>
            <a:pPr eaLnBrk="1" hangingPunct="1">
              <a:lnSpc>
                <a:spcPct val="90000"/>
              </a:lnSpc>
            </a:pPr>
            <a:endParaRPr lang="en-GB" altLang="en-US" sz="2000" smtClean="0"/>
          </a:p>
          <a:p>
            <a:pPr eaLnBrk="1" hangingPunct="1">
              <a:lnSpc>
                <a:spcPct val="90000"/>
              </a:lnSpc>
              <a:buFontTx/>
              <a:buNone/>
            </a:pPr>
            <a:r>
              <a:rPr lang="en-GB" altLang="en-US" sz="2000" smtClean="0"/>
              <a:t>R</a:t>
            </a:r>
            <a:r>
              <a:rPr lang="en-GB" altLang="en-US" sz="2000" baseline="-25000" smtClean="0"/>
              <a:t>surface</a:t>
            </a:r>
            <a:r>
              <a:rPr lang="en-GB" altLang="en-US" sz="2000" smtClean="0"/>
              <a:t> is the surface resistance </a:t>
            </a:r>
          </a:p>
          <a:p>
            <a:pPr eaLnBrk="1" hangingPunct="1">
              <a:lnSpc>
                <a:spcPct val="90000"/>
              </a:lnSpc>
              <a:buFontTx/>
              <a:buNone/>
            </a:pPr>
            <a:endParaRPr lang="en-GB" altLang="en-US" sz="2000" smtClean="0"/>
          </a:p>
          <a:p>
            <a:pPr eaLnBrk="1" hangingPunct="1">
              <a:lnSpc>
                <a:spcPct val="90000"/>
              </a:lnSpc>
              <a:buFontTx/>
              <a:buNone/>
            </a:pPr>
            <a:endParaRPr lang="en-GB" altLang="en-US" sz="2000" smtClean="0"/>
          </a:p>
          <a:p>
            <a:pPr eaLnBrk="1" hangingPunct="1">
              <a:lnSpc>
                <a:spcPct val="90000"/>
              </a:lnSpc>
              <a:buFontTx/>
              <a:buNone/>
            </a:pPr>
            <a:endParaRPr lang="en-GB" altLang="en-US" sz="2000" smtClean="0"/>
          </a:p>
          <a:p>
            <a:pPr eaLnBrk="1" hangingPunct="1">
              <a:lnSpc>
                <a:spcPct val="90000"/>
              </a:lnSpc>
              <a:buFontTx/>
              <a:buNone/>
            </a:pPr>
            <a:endParaRPr lang="en-GB" altLang="en-US" sz="2000" smtClean="0"/>
          </a:p>
          <a:p>
            <a:pPr eaLnBrk="1" hangingPunct="1">
              <a:lnSpc>
                <a:spcPct val="90000"/>
              </a:lnSpc>
              <a:buFontTx/>
              <a:buNone/>
            </a:pPr>
            <a:endParaRPr lang="en-GB" altLang="en-US" sz="2000" smtClean="0"/>
          </a:p>
          <a:p>
            <a:pPr eaLnBrk="1" hangingPunct="1">
              <a:lnSpc>
                <a:spcPct val="90000"/>
              </a:lnSpc>
              <a:buFontTx/>
              <a:buNone/>
            </a:pPr>
            <a:endParaRPr lang="en-GB" altLang="en-US" sz="2000" smtClean="0"/>
          </a:p>
          <a:p>
            <a:pPr eaLnBrk="1" hangingPunct="1">
              <a:lnSpc>
                <a:spcPct val="90000"/>
              </a:lnSpc>
            </a:pPr>
            <a:r>
              <a:rPr lang="en-GB" altLang="en-US" sz="2000" smtClean="0"/>
              <a:t>This is important as all power lost in the cavity must be replaced by an rf source. </a:t>
            </a:r>
          </a:p>
          <a:p>
            <a:pPr eaLnBrk="1" hangingPunct="1">
              <a:lnSpc>
                <a:spcPct val="90000"/>
              </a:lnSpc>
            </a:pPr>
            <a:r>
              <a:rPr lang="en-GB" altLang="en-US" sz="2000" smtClean="0"/>
              <a:t>A significant amount of power is dissipated in cavity walls and hence the cavities are heated, this must be water cooled in warm cavities and cooled by liquid helium in superconducting cavities.</a:t>
            </a:r>
            <a:endParaRPr lang="en-US" altLang="en-US" sz="2000" smtClean="0"/>
          </a:p>
        </p:txBody>
      </p:sp>
      <p:sp>
        <p:nvSpPr>
          <p:cNvPr id="41988" name="Rectangle 4"/>
          <p:cNvSpPr>
            <a:spLocks noChangeArrowheads="1"/>
          </p:cNvSpPr>
          <p:nvPr/>
        </p:nvSpPr>
        <p:spPr bwMode="auto">
          <a:xfrm>
            <a:off x="0" y="32305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aphicFrame>
        <p:nvGraphicFramePr>
          <p:cNvPr id="41989" name="Object 5"/>
          <p:cNvGraphicFramePr>
            <a:graphicFrameLocks noChangeAspect="1"/>
          </p:cNvGraphicFramePr>
          <p:nvPr/>
        </p:nvGraphicFramePr>
        <p:xfrm>
          <a:off x="3065463" y="1916113"/>
          <a:ext cx="2438400" cy="735012"/>
        </p:xfrm>
        <a:graphic>
          <a:graphicData uri="http://schemas.openxmlformats.org/presentationml/2006/ole">
            <mc:AlternateContent xmlns:mc="http://schemas.openxmlformats.org/markup-compatibility/2006">
              <mc:Choice xmlns:v="urn:schemas-microsoft-com:vml" Requires="v">
                <p:oleObj spid="_x0000_s41995" name="Equation" r:id="rId4" imgW="1320227" imgH="393529" progId="Equation.DSMT4">
                  <p:embed/>
                </p:oleObj>
              </mc:Choice>
              <mc:Fallback>
                <p:oleObj name="Equation" r:id="rId4" imgW="1320227" imgH="393529"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5463" y="1916113"/>
                        <a:ext cx="24384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199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1788" y="2925763"/>
            <a:ext cx="59944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GB" altLang="en-US" smtClean="0"/>
              <a:t>Average Heating</a:t>
            </a:r>
          </a:p>
        </p:txBody>
      </p:sp>
      <p:sp>
        <p:nvSpPr>
          <p:cNvPr id="44035" name="Rectangle 3"/>
          <p:cNvSpPr>
            <a:spLocks noGrp="1" noChangeArrowheads="1"/>
          </p:cNvSpPr>
          <p:nvPr>
            <p:ph type="body" idx="1"/>
          </p:nvPr>
        </p:nvSpPr>
        <p:spPr>
          <a:xfrm>
            <a:off x="457200" y="1341438"/>
            <a:ext cx="8229600" cy="5257800"/>
          </a:xfrm>
        </p:spPr>
        <p:txBody>
          <a:bodyPr/>
          <a:lstStyle/>
          <a:p>
            <a:pPr eaLnBrk="1" hangingPunct="1">
              <a:lnSpc>
                <a:spcPct val="80000"/>
              </a:lnSpc>
              <a:spcAft>
                <a:spcPts val="600"/>
              </a:spcAft>
            </a:pPr>
            <a:r>
              <a:rPr lang="en-GB" altLang="en-US" sz="2200" smtClean="0"/>
              <a:t>In normal conducting cavities, the RF deposits large amounts of power as heat in the cavity walls.</a:t>
            </a:r>
          </a:p>
          <a:p>
            <a:pPr eaLnBrk="1" hangingPunct="1">
              <a:lnSpc>
                <a:spcPct val="80000"/>
              </a:lnSpc>
              <a:spcAft>
                <a:spcPts val="600"/>
              </a:spcAft>
            </a:pPr>
            <a:r>
              <a:rPr lang="en-GB" altLang="en-US" sz="2200" smtClean="0">
                <a:solidFill>
                  <a:schemeClr val="accent2"/>
                </a:solidFill>
              </a:rPr>
              <a:t>This heat is removed by flushing cooling water through special copper cooling channels in the cavity. The faster the water flows (and the cooler), the more heat is removed.</a:t>
            </a:r>
          </a:p>
          <a:p>
            <a:pPr eaLnBrk="1" hangingPunct="1">
              <a:lnSpc>
                <a:spcPct val="80000"/>
              </a:lnSpc>
              <a:spcAft>
                <a:spcPts val="600"/>
              </a:spcAft>
            </a:pPr>
            <a:r>
              <a:rPr lang="en-GB" altLang="en-US" sz="2200" smtClean="0"/>
              <a:t>For CW cavities, the cavity temperature reaches steady state when the water cooling removes as much power as is deposited in the RF structure. (Limit is ~ 1 MW but 500 kW is safer)</a:t>
            </a:r>
          </a:p>
          <a:p>
            <a:pPr eaLnBrk="1" hangingPunct="1">
              <a:lnSpc>
                <a:spcPct val="80000"/>
              </a:lnSpc>
              <a:spcAft>
                <a:spcPts val="600"/>
              </a:spcAft>
            </a:pPr>
            <a:r>
              <a:rPr lang="en-GB" altLang="en-US" sz="2200" smtClean="0">
                <a:solidFill>
                  <a:schemeClr val="accent2"/>
                </a:solidFill>
              </a:rPr>
              <a:t>This usually is required to be calculated in a Finite Element code to determine temperature rises.</a:t>
            </a:r>
          </a:p>
          <a:p>
            <a:pPr eaLnBrk="1" hangingPunct="1">
              <a:lnSpc>
                <a:spcPct val="80000"/>
              </a:lnSpc>
              <a:spcAft>
                <a:spcPts val="600"/>
              </a:spcAft>
            </a:pPr>
            <a:r>
              <a:rPr lang="en-GB" altLang="en-US" sz="2200" smtClean="0"/>
              <a:t>Temperature rises can cause surface deformation, surface cracking, outgassing or even melting.</a:t>
            </a:r>
          </a:p>
          <a:p>
            <a:pPr eaLnBrk="1" hangingPunct="1">
              <a:lnSpc>
                <a:spcPct val="80000"/>
              </a:lnSpc>
              <a:spcAft>
                <a:spcPts val="600"/>
              </a:spcAft>
            </a:pPr>
            <a:r>
              <a:rPr lang="en-GB" altLang="en-US" sz="2200" smtClean="0">
                <a:solidFill>
                  <a:schemeClr val="accent2"/>
                </a:solidFill>
              </a:rPr>
              <a:t>By pulsing the RF we can reach much higher gradients as the average power flow is much less than the peak power flow.</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GB" altLang="en-US" smtClean="0"/>
              <a:t>Pulsed Heating</a:t>
            </a:r>
          </a:p>
        </p:txBody>
      </p:sp>
      <p:sp>
        <p:nvSpPr>
          <p:cNvPr id="45059" name="Text Box 7"/>
          <p:cNvSpPr txBox="1">
            <a:spLocks noChangeArrowheads="1"/>
          </p:cNvSpPr>
          <p:nvPr/>
        </p:nvSpPr>
        <p:spPr bwMode="auto">
          <a:xfrm>
            <a:off x="179388" y="4076700"/>
            <a:ext cx="47529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t>Pulsed RF however has problems due to heat diffusion effects.</a:t>
            </a:r>
          </a:p>
          <a:p>
            <a:pPr eaLnBrk="1" hangingPunct="1">
              <a:spcBef>
                <a:spcPct val="50000"/>
              </a:spcBef>
              <a:buFontTx/>
              <a:buNone/>
            </a:pPr>
            <a:r>
              <a:rPr lang="en-GB" altLang="en-US" sz="1600"/>
              <a:t>Over short timescales (&lt;10µs) the heat doesn’t diffuse far enough into the material to reach the water cooling. This means that all the heat is deposited in a small volume with no cooling.</a:t>
            </a:r>
          </a:p>
          <a:p>
            <a:pPr eaLnBrk="1" hangingPunct="1">
              <a:spcBef>
                <a:spcPct val="50000"/>
              </a:spcBef>
              <a:buFontTx/>
              <a:buNone/>
            </a:pPr>
            <a:r>
              <a:rPr lang="en-GB" altLang="en-US" sz="1600"/>
              <a:t>Cyclic heating can lead to surface damage if the temperature rise creates thermal stress (~40 K) .</a:t>
            </a:r>
          </a:p>
        </p:txBody>
      </p:sp>
      <p:graphicFrame>
        <p:nvGraphicFramePr>
          <p:cNvPr id="45060" name="Object 2"/>
          <p:cNvGraphicFramePr>
            <a:graphicFrameLocks noChangeAspect="1"/>
          </p:cNvGraphicFramePr>
          <p:nvPr/>
        </p:nvGraphicFramePr>
        <p:xfrm>
          <a:off x="4591050" y="1901825"/>
          <a:ext cx="1546225" cy="750888"/>
        </p:xfrm>
        <a:graphic>
          <a:graphicData uri="http://schemas.openxmlformats.org/presentationml/2006/ole">
            <mc:AlternateContent xmlns:mc="http://schemas.openxmlformats.org/markup-compatibility/2006">
              <mc:Choice xmlns:v="urn:schemas-microsoft-com:vml" Requires="v">
                <p:oleObj spid="_x0000_s45077" name="Equation" r:id="rId3" imgW="863225" imgH="418918" progId="Equation.DSMT4">
                  <p:embed/>
                </p:oleObj>
              </mc:Choice>
              <mc:Fallback>
                <p:oleObj name="Equation" r:id="rId3" imgW="863225" imgH="418918"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1050" y="1901825"/>
                        <a:ext cx="1546225" cy="750888"/>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1" name="Object 4"/>
          <p:cNvGraphicFramePr>
            <a:graphicFrameLocks noChangeAspect="1"/>
          </p:cNvGraphicFramePr>
          <p:nvPr/>
        </p:nvGraphicFramePr>
        <p:xfrm>
          <a:off x="6659563" y="1844675"/>
          <a:ext cx="1317625" cy="796925"/>
        </p:xfrm>
        <a:graphic>
          <a:graphicData uri="http://schemas.openxmlformats.org/presentationml/2006/ole">
            <mc:AlternateContent xmlns:mc="http://schemas.openxmlformats.org/markup-compatibility/2006">
              <mc:Choice xmlns:v="urn:schemas-microsoft-com:vml" Requires="v">
                <p:oleObj spid="_x0000_s45078" name="Equation" r:id="rId5" imgW="736280" imgH="444307" progId="Equation.DSMT4">
                  <p:embed/>
                </p:oleObj>
              </mc:Choice>
              <mc:Fallback>
                <p:oleObj name="Equation" r:id="rId5" imgW="736280" imgH="444307"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9563" y="1844675"/>
                        <a:ext cx="1317625" cy="796925"/>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62" name="TextBox 9"/>
          <p:cNvSpPr txBox="1">
            <a:spLocks noChangeArrowheads="1"/>
          </p:cNvSpPr>
          <p:nvPr/>
        </p:nvSpPr>
        <p:spPr bwMode="auto">
          <a:xfrm>
            <a:off x="4572000" y="1474788"/>
            <a:ext cx="4464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The power deposited is</a:t>
            </a:r>
          </a:p>
        </p:txBody>
      </p:sp>
      <p:sp>
        <p:nvSpPr>
          <p:cNvPr id="45063" name="TextBox 10"/>
          <p:cNvSpPr txBox="1">
            <a:spLocks noChangeArrowheads="1"/>
          </p:cNvSpPr>
          <p:nvPr/>
        </p:nvSpPr>
        <p:spPr bwMode="auto">
          <a:xfrm>
            <a:off x="4643438" y="2636838"/>
            <a:ext cx="41767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And the temperature rise on the surface is</a:t>
            </a:r>
          </a:p>
        </p:txBody>
      </p:sp>
      <p:sp>
        <p:nvSpPr>
          <p:cNvPr id="45064" name="TextBox 11"/>
          <p:cNvSpPr txBox="1">
            <a:spLocks noChangeArrowheads="1"/>
          </p:cNvSpPr>
          <p:nvPr/>
        </p:nvSpPr>
        <p:spPr bwMode="auto">
          <a:xfrm>
            <a:off x="4716463" y="3789363"/>
            <a:ext cx="44275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latin typeface="Symbol" panose="05050102010706020507" pitchFamily="18" charset="2"/>
              </a:rPr>
              <a:t>r</a:t>
            </a:r>
            <a:r>
              <a:rPr lang="en-GB" altLang="en-US" sz="1800"/>
              <a:t> is density, </a:t>
            </a:r>
            <a:r>
              <a:rPr lang="en-GB" altLang="en-US" sz="1800">
                <a:latin typeface="Symbol" panose="05050102010706020507" pitchFamily="18" charset="2"/>
              </a:rPr>
              <a:t>k</a:t>
            </a:r>
            <a:r>
              <a:rPr lang="en-GB" altLang="en-US" sz="1800"/>
              <a:t> is thermal conductivity and c</a:t>
            </a:r>
            <a:r>
              <a:rPr lang="en-GB" altLang="en-US" sz="1800" baseline="-25000"/>
              <a:t>e</a:t>
            </a:r>
            <a:r>
              <a:rPr lang="en-GB" altLang="en-US" sz="1800"/>
              <a:t> is specific heat</a:t>
            </a:r>
          </a:p>
        </p:txBody>
      </p:sp>
      <p:pic>
        <p:nvPicPr>
          <p:cNvPr id="45065"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8363" y="3059113"/>
            <a:ext cx="21558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0075" y="1339850"/>
            <a:ext cx="354965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148263" y="4462463"/>
            <a:ext cx="3756025" cy="239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8" name="Rectangle 3"/>
          <p:cNvSpPr>
            <a:spLocks noChangeArrowheads="1"/>
          </p:cNvSpPr>
          <p:nvPr/>
        </p:nvSpPr>
        <p:spPr bwMode="auto">
          <a:xfrm>
            <a:off x="446088" y="1069975"/>
            <a:ext cx="2660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t>Plot from D. Pritzkau thesis</a:t>
            </a:r>
            <a:endParaRPr lang="en-GB" altLang="en-US" sz="16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GB" altLang="en-US" smtClean="0"/>
              <a:t>Peak Surface Fields</a:t>
            </a:r>
            <a:endParaRPr lang="en-US" altLang="en-US" smtClean="0"/>
          </a:p>
        </p:txBody>
      </p:sp>
      <p:sp>
        <p:nvSpPr>
          <p:cNvPr id="46083" name="Rectangle 3"/>
          <p:cNvSpPr>
            <a:spLocks noGrp="1" noChangeArrowheads="1"/>
          </p:cNvSpPr>
          <p:nvPr>
            <p:ph type="body" sz="half" idx="1"/>
          </p:nvPr>
        </p:nvSpPr>
        <p:spPr>
          <a:xfrm>
            <a:off x="457200" y="1196975"/>
            <a:ext cx="7748588" cy="4525963"/>
          </a:xfrm>
        </p:spPr>
        <p:txBody>
          <a:bodyPr/>
          <a:lstStyle/>
          <a:p>
            <a:pPr eaLnBrk="1" hangingPunct="1"/>
            <a:r>
              <a:rPr lang="en-GB" altLang="en-US" sz="2000" smtClean="0"/>
              <a:t>The accelerating gradient is the average gradient seen by an electron bunch,</a:t>
            </a:r>
          </a:p>
          <a:p>
            <a:pPr eaLnBrk="1" hangingPunct="1"/>
            <a:endParaRPr lang="en-GB" altLang="en-US" sz="2000" smtClean="0"/>
          </a:p>
          <a:p>
            <a:pPr eaLnBrk="1" hangingPunct="1"/>
            <a:endParaRPr lang="en-GB" altLang="en-US" sz="2000" smtClean="0"/>
          </a:p>
          <a:p>
            <a:pPr eaLnBrk="1" hangingPunct="1"/>
            <a:r>
              <a:rPr lang="en-GB" altLang="en-US" sz="2000" smtClean="0"/>
              <a:t>The limit to the energy in the cavity is often given by the peak surface electric and magnetic fields. Thus, it is useful to introduce the ratio between the peak surface electric field and the accelerating gradient, and the ratio between the peak surface magnetic field and the accelerating gradient.</a:t>
            </a:r>
          </a:p>
          <a:p>
            <a:pPr eaLnBrk="1" hangingPunct="1"/>
            <a:endParaRPr lang="en-GB" altLang="en-US" sz="2000" smtClean="0"/>
          </a:p>
          <a:p>
            <a:pPr eaLnBrk="1" hangingPunct="1"/>
            <a:endParaRPr lang="en-GB" altLang="en-US" sz="2800" smtClean="0"/>
          </a:p>
          <a:p>
            <a:pPr eaLnBrk="1" hangingPunct="1"/>
            <a:endParaRPr lang="en-GB" altLang="en-US" sz="2800" smtClean="0"/>
          </a:p>
          <a:p>
            <a:pPr eaLnBrk="1" hangingPunct="1"/>
            <a:endParaRPr lang="en-GB" altLang="en-US" sz="2800" smtClean="0"/>
          </a:p>
          <a:p>
            <a:pPr eaLnBrk="1" hangingPunct="1"/>
            <a:endParaRPr lang="en-GB" altLang="en-US" sz="2800" smtClean="0"/>
          </a:p>
          <a:p>
            <a:pPr eaLnBrk="1" hangingPunct="1"/>
            <a:endParaRPr lang="en-GB" altLang="en-US" sz="2800" smtClean="0"/>
          </a:p>
          <a:p>
            <a:pPr eaLnBrk="1" hangingPunct="1">
              <a:buFontTx/>
              <a:buNone/>
            </a:pPr>
            <a:endParaRPr lang="en-US" altLang="en-US" sz="2800" smtClean="0"/>
          </a:p>
        </p:txBody>
      </p:sp>
      <p:graphicFrame>
        <p:nvGraphicFramePr>
          <p:cNvPr id="46084" name="Object 4"/>
          <p:cNvGraphicFramePr>
            <a:graphicFrameLocks noGrp="1" noChangeAspect="1"/>
          </p:cNvGraphicFramePr>
          <p:nvPr>
            <p:ph sz="quarter" idx="2"/>
          </p:nvPr>
        </p:nvGraphicFramePr>
        <p:xfrm>
          <a:off x="755650" y="4508500"/>
          <a:ext cx="1157288" cy="801688"/>
        </p:xfrm>
        <a:graphic>
          <a:graphicData uri="http://schemas.openxmlformats.org/presentationml/2006/ole">
            <mc:AlternateContent xmlns:mc="http://schemas.openxmlformats.org/markup-compatibility/2006">
              <mc:Choice xmlns:v="urn:schemas-microsoft-com:vml" Requires="v">
                <p:oleObj spid="_x0000_s46104" name="Equation" r:id="rId4" imgW="622030" imgH="431613" progId="Equation.DSMT4">
                  <p:embed/>
                </p:oleObj>
              </mc:Choice>
              <mc:Fallback>
                <p:oleObj name="Equation" r:id="rId4" imgW="622030" imgH="431613"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4508500"/>
                        <a:ext cx="1157288" cy="801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aphicFrame>
        <p:nvGraphicFramePr>
          <p:cNvPr id="46086" name="Object 6"/>
          <p:cNvGraphicFramePr>
            <a:graphicFrameLocks noChangeAspect="1"/>
          </p:cNvGraphicFramePr>
          <p:nvPr/>
        </p:nvGraphicFramePr>
        <p:xfrm>
          <a:off x="2560638" y="1851025"/>
          <a:ext cx="1144587" cy="746125"/>
        </p:xfrm>
        <a:graphic>
          <a:graphicData uri="http://schemas.openxmlformats.org/presentationml/2006/ole">
            <mc:AlternateContent xmlns:mc="http://schemas.openxmlformats.org/markup-compatibility/2006">
              <mc:Choice xmlns:v="urn:schemas-microsoft-com:vml" Requires="v">
                <p:oleObj spid="_x0000_s46105" name="Equation" r:id="rId6" imgW="647700" imgH="419100" progId="Equation.DSMT4">
                  <p:embed/>
                </p:oleObj>
              </mc:Choice>
              <mc:Fallback>
                <p:oleObj name="Equation" r:id="rId6" imgW="647700" imgH="4191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0638" y="1851025"/>
                        <a:ext cx="1144587"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87" name="Object 7"/>
          <p:cNvGraphicFramePr>
            <a:graphicFrameLocks noGrp="1" noChangeAspect="1"/>
          </p:cNvGraphicFramePr>
          <p:nvPr>
            <p:ph sz="quarter" idx="3"/>
          </p:nvPr>
        </p:nvGraphicFramePr>
        <p:xfrm>
          <a:off x="684213" y="5589588"/>
          <a:ext cx="2195512" cy="719137"/>
        </p:xfrm>
        <a:graphic>
          <a:graphicData uri="http://schemas.openxmlformats.org/presentationml/2006/ole">
            <mc:AlternateContent xmlns:mc="http://schemas.openxmlformats.org/markup-compatibility/2006">
              <mc:Choice xmlns:v="urn:schemas-microsoft-com:vml" Requires="v">
                <p:oleObj spid="_x0000_s46106" name="Equation" r:id="rId8" imgW="1320227" imgH="431613" progId="Equation.DSMT4">
                  <p:embed/>
                </p:oleObj>
              </mc:Choice>
              <mc:Fallback>
                <p:oleObj name="Equation" r:id="rId8" imgW="1320227" imgH="431613"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213" y="5589588"/>
                        <a:ext cx="2195512"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6088" name="Picture 8"/>
          <p:cNvPicPr>
            <a:picLocks noChangeAspect="1" noChangeArrowheads="1"/>
          </p:cNvPicPr>
          <p:nvPr/>
        </p:nvPicPr>
        <p:blipFill>
          <a:blip r:embed="rId10">
            <a:extLst>
              <a:ext uri="{28A0092B-C50C-407E-A947-70E740481C1C}">
                <a14:useLocalDpi xmlns:a14="http://schemas.microsoft.com/office/drawing/2010/main" val="0"/>
              </a:ext>
            </a:extLst>
          </a:blip>
          <a:srcRect l="88823" b="41179"/>
          <a:stretch>
            <a:fillRect/>
          </a:stretch>
        </p:blipFill>
        <p:spPr bwMode="auto">
          <a:xfrm>
            <a:off x="7092950" y="4221163"/>
            <a:ext cx="1082675"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9"/>
          <p:cNvPicPr>
            <a:picLocks noChangeAspect="1" noChangeArrowheads="1"/>
          </p:cNvPicPr>
          <p:nvPr/>
        </p:nvPicPr>
        <p:blipFill>
          <a:blip r:embed="rId10">
            <a:extLst>
              <a:ext uri="{28A0092B-C50C-407E-A947-70E740481C1C}">
                <a14:useLocalDpi xmlns:a14="http://schemas.microsoft.com/office/drawing/2010/main" val="0"/>
              </a:ext>
            </a:extLst>
          </a:blip>
          <a:srcRect l="25467" r="23976"/>
          <a:stretch>
            <a:fillRect/>
          </a:stretch>
        </p:blipFill>
        <p:spPr bwMode="auto">
          <a:xfrm>
            <a:off x="3203575" y="4221163"/>
            <a:ext cx="3744913"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Text Box 10"/>
          <p:cNvSpPr txBox="1">
            <a:spLocks noChangeArrowheads="1"/>
          </p:cNvSpPr>
          <p:nvPr/>
        </p:nvSpPr>
        <p:spPr bwMode="auto">
          <a:xfrm>
            <a:off x="6011863" y="6165850"/>
            <a:ext cx="295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Electric Field Magnitude</a:t>
            </a:r>
          </a:p>
        </p:txBody>
      </p:sp>
      <p:sp>
        <p:nvSpPr>
          <p:cNvPr id="46091" name="TextBox 12"/>
          <p:cNvSpPr txBox="1">
            <a:spLocks noChangeArrowheads="1"/>
          </p:cNvSpPr>
          <p:nvPr/>
        </p:nvSpPr>
        <p:spPr bwMode="auto">
          <a:xfrm>
            <a:off x="2124075" y="4652963"/>
            <a:ext cx="1655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For a pillbox</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GB" altLang="en-US" smtClean="0"/>
              <a:t>Maximum Gradient Limits</a:t>
            </a:r>
          </a:p>
        </p:txBody>
      </p:sp>
      <p:sp>
        <p:nvSpPr>
          <p:cNvPr id="48131" name="Rectangle 3"/>
          <p:cNvSpPr>
            <a:spLocks noGrp="1" noChangeArrowheads="1"/>
          </p:cNvSpPr>
          <p:nvPr>
            <p:ph type="body" idx="1"/>
          </p:nvPr>
        </p:nvSpPr>
        <p:spPr>
          <a:xfrm>
            <a:off x="173038" y="2366963"/>
            <a:ext cx="3097212" cy="4525962"/>
          </a:xfrm>
        </p:spPr>
        <p:txBody>
          <a:bodyPr/>
          <a:lstStyle/>
          <a:p>
            <a:pPr eaLnBrk="1" hangingPunct="1">
              <a:lnSpc>
                <a:spcPct val="90000"/>
              </a:lnSpc>
            </a:pPr>
            <a:r>
              <a:rPr lang="en-GB" altLang="en-US" sz="2000" smtClean="0"/>
              <a:t>All the limiting factors scale differently with frequency.</a:t>
            </a:r>
          </a:p>
          <a:p>
            <a:pPr eaLnBrk="1" hangingPunct="1">
              <a:lnSpc>
                <a:spcPct val="90000"/>
              </a:lnSpc>
            </a:pPr>
            <a:r>
              <a:rPr lang="en-GB" altLang="en-US" sz="2000" smtClean="0"/>
              <a:t>They also mostly vary with pulse length.</a:t>
            </a:r>
          </a:p>
          <a:p>
            <a:pPr eaLnBrk="1" hangingPunct="1">
              <a:lnSpc>
                <a:spcPct val="90000"/>
              </a:lnSpc>
            </a:pPr>
            <a:r>
              <a:rPr lang="en-GB" altLang="en-US" sz="2000" smtClean="0"/>
              <a:t>The limiting factor tends to be different from cavity to cavity.</a:t>
            </a:r>
          </a:p>
        </p:txBody>
      </p:sp>
      <p:sp>
        <p:nvSpPr>
          <p:cNvPr id="48132" name="TextBox 4"/>
          <p:cNvSpPr txBox="1">
            <a:spLocks noChangeArrowheads="1"/>
          </p:cNvSpPr>
          <p:nvPr/>
        </p:nvSpPr>
        <p:spPr bwMode="auto">
          <a:xfrm>
            <a:off x="755650" y="5732463"/>
            <a:ext cx="7848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For a CW machine the gradient is limited by average heating instead. Also need to think about the electricity bill as 1 MW is £200 per day.</a:t>
            </a:r>
          </a:p>
        </p:txBody>
      </p:sp>
      <p:pic>
        <p:nvPicPr>
          <p:cNvPr id="4813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0413" y="1560513"/>
            <a:ext cx="5421312"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TextBox 2"/>
          <p:cNvSpPr txBox="1">
            <a:spLocks noChangeArrowheads="1"/>
          </p:cNvSpPr>
          <p:nvPr/>
        </p:nvSpPr>
        <p:spPr bwMode="auto">
          <a:xfrm>
            <a:off x="6146800" y="1544638"/>
            <a:ext cx="2952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Plot from D. Pritzkau thesis</a:t>
            </a:r>
            <a:endParaRPr lang="en-GB" altLang="en-US" sz="18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t>References</a:t>
            </a:r>
            <a:endParaRPr lang="en-GB" altLang="en-US" smtClean="0"/>
          </a:p>
        </p:txBody>
      </p:sp>
      <p:sp>
        <p:nvSpPr>
          <p:cNvPr id="49155" name="Content Placeholder 2"/>
          <p:cNvSpPr>
            <a:spLocks noGrp="1"/>
          </p:cNvSpPr>
          <p:nvPr>
            <p:ph idx="1"/>
          </p:nvPr>
        </p:nvSpPr>
        <p:spPr/>
        <p:txBody>
          <a:bodyPr/>
          <a:lstStyle/>
          <a:p>
            <a:pPr marL="0" indent="0">
              <a:buFontTx/>
              <a:buNone/>
            </a:pPr>
            <a:r>
              <a:rPr lang="en-US" altLang="en-US" sz="2000" smtClean="0"/>
              <a:t>Wangler “RF Linear Accelerators”</a:t>
            </a:r>
          </a:p>
          <a:p>
            <a:pPr marL="0" indent="0">
              <a:buFontTx/>
              <a:buNone/>
            </a:pPr>
            <a:r>
              <a:rPr lang="en-US" altLang="en-US" sz="2000" smtClean="0"/>
              <a:t>Jensen “RF cavity design” CAS 09 </a:t>
            </a:r>
            <a:r>
              <a:rPr lang="en-US" altLang="en-US" sz="2000" smtClean="0">
                <a:hlinkClick r:id="rId2"/>
              </a:rPr>
              <a:t>https://arxiv.org/ftp/arxiv/papers/1601/1601.05230.pdf</a:t>
            </a:r>
            <a:endParaRPr lang="en-US" altLang="en-US" sz="2000" smtClean="0"/>
          </a:p>
          <a:p>
            <a:pPr marL="0" indent="0">
              <a:buFontTx/>
              <a:buNone/>
            </a:pPr>
            <a:r>
              <a:rPr lang="en-US" altLang="en-US" sz="2000" smtClean="0"/>
              <a:t>Gerigk “RF Basics I and II” CAS 13</a:t>
            </a:r>
          </a:p>
          <a:p>
            <a:pPr marL="0" indent="0">
              <a:buFontTx/>
              <a:buNone/>
            </a:pPr>
            <a:r>
              <a:rPr lang="en-US" altLang="en-US" sz="2000" smtClean="0"/>
              <a:t>https://cds.cern.ch/record/1518867/files/CERN-2013-001-p71.pdf</a:t>
            </a:r>
          </a:p>
          <a:p>
            <a:pPr marL="0" indent="0">
              <a:buFontTx/>
              <a:buNone/>
            </a:pPr>
            <a:endParaRPr lang="en-GB" alt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mtClean="0"/>
              <a:t>Extra slides</a:t>
            </a:r>
            <a:endParaRPr lang="en-GB" alt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noChangeArrowheads="1"/>
          </p:cNvSpPr>
          <p:nvPr>
            <p:ph type="title"/>
          </p:nvPr>
        </p:nvSpPr>
        <p:spPr/>
        <p:txBody>
          <a:bodyPr/>
          <a:lstStyle/>
          <a:p>
            <a:r>
              <a:rPr lang="en-GB" altLang="en-US" smtClean="0"/>
              <a:t>Q factor Pillbox</a:t>
            </a:r>
          </a:p>
        </p:txBody>
      </p:sp>
      <p:graphicFrame>
        <p:nvGraphicFramePr>
          <p:cNvPr id="53251" name="Object 3"/>
          <p:cNvGraphicFramePr>
            <a:graphicFrameLocks noChangeAspect="1"/>
          </p:cNvGraphicFramePr>
          <p:nvPr/>
        </p:nvGraphicFramePr>
        <p:xfrm>
          <a:off x="900113" y="2852738"/>
          <a:ext cx="4017962" cy="962025"/>
        </p:xfrm>
        <a:graphic>
          <a:graphicData uri="http://schemas.openxmlformats.org/presentationml/2006/ole">
            <mc:AlternateContent xmlns:mc="http://schemas.openxmlformats.org/markup-compatibility/2006">
              <mc:Choice xmlns:v="urn:schemas-microsoft-com:vml" Requires="v">
                <p:oleObj spid="_x0000_s53269" name="Equation" r:id="rId3" imgW="1752600" imgH="419100" progId="Equation.DSMT4">
                  <p:embed/>
                </p:oleObj>
              </mc:Choice>
              <mc:Fallback>
                <p:oleObj name="Equation" r:id="rId3" imgW="1752600" imgH="4191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2852738"/>
                        <a:ext cx="4017962"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252" name="Object 3"/>
          <p:cNvGraphicFramePr>
            <a:graphicFrameLocks noChangeAspect="1"/>
          </p:cNvGraphicFramePr>
          <p:nvPr>
            <p:extLst>
              <p:ext uri="{D42A27DB-BD31-4B8C-83A1-F6EECF244321}">
                <p14:modId xmlns:p14="http://schemas.microsoft.com/office/powerpoint/2010/main" val="838101307"/>
              </p:ext>
            </p:extLst>
          </p:nvPr>
        </p:nvGraphicFramePr>
        <p:xfrm>
          <a:off x="900113" y="1695450"/>
          <a:ext cx="4540250" cy="879475"/>
        </p:xfrm>
        <a:graphic>
          <a:graphicData uri="http://schemas.openxmlformats.org/presentationml/2006/ole">
            <mc:AlternateContent xmlns:mc="http://schemas.openxmlformats.org/markup-compatibility/2006">
              <mc:Choice xmlns:v="urn:schemas-microsoft-com:vml" Requires="v">
                <p:oleObj spid="_x0000_s53270" name="Equation" r:id="rId5" imgW="2362200" imgH="457200" progId="Equation.DSMT4">
                  <p:embed/>
                </p:oleObj>
              </mc:Choice>
              <mc:Fallback>
                <p:oleObj name="Equation" r:id="rId5" imgW="2362200" imgH="4572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1695450"/>
                        <a:ext cx="45402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253" name="Object 4"/>
          <p:cNvGraphicFramePr>
            <a:graphicFrameLocks noChangeAspect="1"/>
          </p:cNvGraphicFramePr>
          <p:nvPr>
            <p:extLst>
              <p:ext uri="{D42A27DB-BD31-4B8C-83A1-F6EECF244321}">
                <p14:modId xmlns:p14="http://schemas.microsoft.com/office/powerpoint/2010/main" val="3897064229"/>
              </p:ext>
            </p:extLst>
          </p:nvPr>
        </p:nvGraphicFramePr>
        <p:xfrm>
          <a:off x="900113" y="4221088"/>
          <a:ext cx="5675313" cy="2097088"/>
        </p:xfrm>
        <a:graphic>
          <a:graphicData uri="http://schemas.openxmlformats.org/presentationml/2006/ole">
            <mc:AlternateContent xmlns:mc="http://schemas.openxmlformats.org/markup-compatibility/2006">
              <mc:Choice xmlns:v="urn:schemas-microsoft-com:vml" Requires="v">
                <p:oleObj spid="_x0000_s53271" name="Equation" r:id="rId7" imgW="2476500" imgH="914400" progId="Equation.DSMT4">
                  <p:embed/>
                </p:oleObj>
              </mc:Choice>
              <mc:Fallback>
                <p:oleObj name="Equation" r:id="rId7" imgW="2476500" imgH="9144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0113" y="4221088"/>
                        <a:ext cx="5675313"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noChangeArrowheads="1"/>
          </p:cNvSpPr>
          <p:nvPr>
            <p:ph type="title"/>
          </p:nvPr>
        </p:nvSpPr>
        <p:spPr/>
        <p:txBody>
          <a:bodyPr/>
          <a:lstStyle/>
          <a:p>
            <a:pPr eaLnBrk="1" hangingPunct="1"/>
            <a:r>
              <a:rPr lang="en-GB" altLang="en-US" smtClean="0"/>
              <a:t>TM010 Shunt Impedance</a:t>
            </a:r>
          </a:p>
        </p:txBody>
      </p:sp>
      <p:graphicFrame>
        <p:nvGraphicFramePr>
          <p:cNvPr id="54275" name="Object 2"/>
          <p:cNvGraphicFramePr>
            <a:graphicFrameLocks noChangeAspect="1"/>
          </p:cNvGraphicFramePr>
          <p:nvPr/>
        </p:nvGraphicFramePr>
        <p:xfrm>
          <a:off x="160338" y="1457325"/>
          <a:ext cx="3287712" cy="1928813"/>
        </p:xfrm>
        <a:graphic>
          <a:graphicData uri="http://schemas.openxmlformats.org/presentationml/2006/ole">
            <mc:AlternateContent xmlns:mc="http://schemas.openxmlformats.org/markup-compatibility/2006">
              <mc:Choice xmlns:v="urn:schemas-microsoft-com:vml" Requires="v">
                <p:oleObj spid="_x0000_s54290" name="Equation" r:id="rId3" imgW="1473200" imgH="863600" progId="Equation.DSMT4">
                  <p:embed/>
                </p:oleObj>
              </mc:Choice>
              <mc:Fallback>
                <p:oleObj name="Equation" r:id="rId3" imgW="1473200" imgH="8636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8" y="1457325"/>
                        <a:ext cx="3287712" cy="1928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276" name="Object 3"/>
          <p:cNvGraphicFramePr>
            <a:graphicFrameLocks noGrp="1" noChangeAspect="1"/>
          </p:cNvGraphicFramePr>
          <p:nvPr>
            <p:ph idx="1"/>
          </p:nvPr>
        </p:nvGraphicFramePr>
        <p:xfrm>
          <a:off x="4233863" y="1481138"/>
          <a:ext cx="4646612" cy="3379787"/>
        </p:xfrm>
        <a:graphic>
          <a:graphicData uri="http://schemas.openxmlformats.org/presentationml/2006/ole">
            <mc:AlternateContent xmlns:mc="http://schemas.openxmlformats.org/markup-compatibility/2006">
              <mc:Choice xmlns:v="urn:schemas-microsoft-com:vml" Requires="v">
                <p:oleObj spid="_x0000_s54291" name="Equation" r:id="rId5" imgW="2514600" imgH="1828800" progId="Equation.DSMT4">
                  <p:embed/>
                </p:oleObj>
              </mc:Choice>
              <mc:Fallback>
                <p:oleObj name="Equation" r:id="rId5" imgW="2514600" imgH="18288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3863" y="1481138"/>
                        <a:ext cx="4646612" cy="33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277" name="Object 5"/>
          <p:cNvGraphicFramePr>
            <a:graphicFrameLocks noChangeAspect="1"/>
          </p:cNvGraphicFramePr>
          <p:nvPr/>
        </p:nvGraphicFramePr>
        <p:xfrm>
          <a:off x="61913" y="5229225"/>
          <a:ext cx="5954712" cy="1203325"/>
        </p:xfrm>
        <a:graphic>
          <a:graphicData uri="http://schemas.openxmlformats.org/presentationml/2006/ole">
            <mc:AlternateContent xmlns:mc="http://schemas.openxmlformats.org/markup-compatibility/2006">
              <mc:Choice xmlns:v="urn:schemas-microsoft-com:vml" Requires="v">
                <p:oleObj spid="_x0000_s54292" name="Equation" r:id="rId7" imgW="2768600" imgH="558800" progId="Equation.DSMT4">
                  <p:embed/>
                </p:oleObj>
              </mc:Choice>
              <mc:Fallback>
                <p:oleObj name="Equation" r:id="rId7" imgW="2768600" imgH="5588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13" y="5229225"/>
                        <a:ext cx="5954712"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ltLang="en-US" smtClean="0"/>
              <a:t>RF Acceleration</a:t>
            </a:r>
          </a:p>
        </p:txBody>
      </p:sp>
      <p:sp>
        <p:nvSpPr>
          <p:cNvPr id="8195" name="Line 3"/>
          <p:cNvSpPr>
            <a:spLocks noChangeShapeType="1"/>
          </p:cNvSpPr>
          <p:nvPr/>
        </p:nvSpPr>
        <p:spPr bwMode="auto">
          <a:xfrm>
            <a:off x="415925" y="2708275"/>
            <a:ext cx="0" cy="14398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96" name="Line 4"/>
          <p:cNvSpPr>
            <a:spLocks noChangeShapeType="1"/>
          </p:cNvSpPr>
          <p:nvPr/>
        </p:nvSpPr>
        <p:spPr bwMode="auto">
          <a:xfrm>
            <a:off x="3224213" y="2708275"/>
            <a:ext cx="0" cy="14398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97" name="Line 5"/>
          <p:cNvSpPr>
            <a:spLocks noChangeShapeType="1"/>
          </p:cNvSpPr>
          <p:nvPr/>
        </p:nvSpPr>
        <p:spPr bwMode="auto">
          <a:xfrm>
            <a:off x="8696325" y="2708275"/>
            <a:ext cx="0" cy="14398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4694" name="Line 6"/>
          <p:cNvSpPr>
            <a:spLocks noChangeShapeType="1"/>
          </p:cNvSpPr>
          <p:nvPr/>
        </p:nvSpPr>
        <p:spPr bwMode="auto">
          <a:xfrm flipH="1">
            <a:off x="560388" y="3429000"/>
            <a:ext cx="2447925" cy="0"/>
          </a:xfrm>
          <a:prstGeom prst="line">
            <a:avLst/>
          </a:prstGeom>
          <a:noFill/>
          <a:ln w="34925">
            <a:solidFill>
              <a:srgbClr val="00FF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14695" name="Line 7"/>
          <p:cNvSpPr>
            <a:spLocks noChangeShapeType="1"/>
          </p:cNvSpPr>
          <p:nvPr/>
        </p:nvSpPr>
        <p:spPr bwMode="auto">
          <a:xfrm>
            <a:off x="3368675" y="3429000"/>
            <a:ext cx="2374900" cy="0"/>
          </a:xfrm>
          <a:prstGeom prst="line">
            <a:avLst/>
          </a:prstGeom>
          <a:noFill/>
          <a:ln w="34925">
            <a:solidFill>
              <a:srgbClr val="00FF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14696" name="Line 8"/>
          <p:cNvSpPr>
            <a:spLocks noChangeShapeType="1"/>
          </p:cNvSpPr>
          <p:nvPr/>
        </p:nvSpPr>
        <p:spPr bwMode="auto">
          <a:xfrm flipH="1" flipV="1">
            <a:off x="6103938" y="3429000"/>
            <a:ext cx="2447925" cy="0"/>
          </a:xfrm>
          <a:prstGeom prst="line">
            <a:avLst/>
          </a:prstGeom>
          <a:noFill/>
          <a:ln w="34925">
            <a:solidFill>
              <a:srgbClr val="00FF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grpSp>
        <p:nvGrpSpPr>
          <p:cNvPr id="2" name="Group 9"/>
          <p:cNvGrpSpPr>
            <a:grpSpLocks/>
          </p:cNvGrpSpPr>
          <p:nvPr/>
        </p:nvGrpSpPr>
        <p:grpSpPr bwMode="auto">
          <a:xfrm>
            <a:off x="1639888" y="3571875"/>
            <a:ext cx="5689600" cy="144463"/>
            <a:chOff x="975" y="2568"/>
            <a:chExt cx="3584" cy="91"/>
          </a:xfrm>
        </p:grpSpPr>
        <p:sp>
          <p:nvSpPr>
            <p:cNvPr id="8211" name="Oval 10"/>
            <p:cNvSpPr>
              <a:spLocks noChangeArrowheads="1"/>
            </p:cNvSpPr>
            <p:nvPr/>
          </p:nvSpPr>
          <p:spPr bwMode="auto">
            <a:xfrm>
              <a:off x="4469" y="2568"/>
              <a:ext cx="90" cy="91"/>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8212" name="Oval 11"/>
            <p:cNvSpPr>
              <a:spLocks noChangeArrowheads="1"/>
            </p:cNvSpPr>
            <p:nvPr/>
          </p:nvSpPr>
          <p:spPr bwMode="auto">
            <a:xfrm>
              <a:off x="975" y="2568"/>
              <a:ext cx="90" cy="91"/>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pSp>
      <p:grpSp>
        <p:nvGrpSpPr>
          <p:cNvPr id="3" name="Group 12"/>
          <p:cNvGrpSpPr>
            <a:grpSpLocks/>
          </p:cNvGrpSpPr>
          <p:nvPr/>
        </p:nvGrpSpPr>
        <p:grpSpPr bwMode="auto">
          <a:xfrm>
            <a:off x="307975" y="2197100"/>
            <a:ext cx="8855075" cy="2389188"/>
            <a:chOff x="136" y="1702"/>
            <a:chExt cx="5578" cy="1505"/>
          </a:xfrm>
        </p:grpSpPr>
        <p:sp>
          <p:nvSpPr>
            <p:cNvPr id="8209" name="Text Box 13"/>
            <p:cNvSpPr txBox="1">
              <a:spLocks noChangeArrowheads="1"/>
            </p:cNvSpPr>
            <p:nvPr/>
          </p:nvSpPr>
          <p:spPr bwMode="auto">
            <a:xfrm>
              <a:off x="136" y="1702"/>
              <a:ext cx="55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solidFill>
                    <a:srgbClr val="FF0000"/>
                  </a:solidFill>
                </a:rPr>
                <a:t>-</a:t>
              </a:r>
              <a:r>
                <a:rPr lang="en-GB" altLang="en-US" sz="1800"/>
                <a:t>			+			</a:t>
              </a:r>
              <a:r>
                <a:rPr lang="en-GB" altLang="en-US" sz="1800">
                  <a:solidFill>
                    <a:srgbClr val="FF0000"/>
                  </a:solidFill>
                </a:rPr>
                <a:t>-</a:t>
              </a:r>
              <a:r>
                <a:rPr lang="en-GB" altLang="en-US" sz="1800"/>
                <a:t>			+</a:t>
              </a:r>
            </a:p>
          </p:txBody>
        </p:sp>
        <p:sp>
          <p:nvSpPr>
            <p:cNvPr id="8210" name="Text Box 14"/>
            <p:cNvSpPr txBox="1">
              <a:spLocks noChangeArrowheads="1"/>
            </p:cNvSpPr>
            <p:nvPr/>
          </p:nvSpPr>
          <p:spPr bwMode="auto">
            <a:xfrm>
              <a:off x="158" y="2976"/>
              <a:ext cx="55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solidFill>
                    <a:srgbClr val="FF0000"/>
                  </a:solidFill>
                </a:rPr>
                <a:t>-</a:t>
              </a:r>
              <a:r>
                <a:rPr lang="en-GB" altLang="en-US" sz="1800"/>
                <a:t>			+			</a:t>
              </a:r>
              <a:r>
                <a:rPr lang="en-GB" altLang="en-US" sz="1800">
                  <a:solidFill>
                    <a:srgbClr val="FF0000"/>
                  </a:solidFill>
                </a:rPr>
                <a:t>-	</a:t>
              </a:r>
              <a:r>
                <a:rPr lang="en-GB" altLang="en-US" sz="1800"/>
                <a:t>		+</a:t>
              </a:r>
            </a:p>
          </p:txBody>
        </p:sp>
      </p:grpSp>
      <p:sp>
        <p:nvSpPr>
          <p:cNvPr id="8203" name="Rectangle 15"/>
          <p:cNvSpPr>
            <a:spLocks noChangeArrowheads="1"/>
          </p:cNvSpPr>
          <p:nvPr/>
        </p:nvSpPr>
        <p:spPr bwMode="auto">
          <a:xfrm>
            <a:off x="415925" y="2708275"/>
            <a:ext cx="71438" cy="1439863"/>
          </a:xfrm>
          <a:prstGeom prst="rect">
            <a:avLst/>
          </a:prstGeom>
          <a:solidFill>
            <a:schemeClr val="bg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8204" name="Rectangle 16"/>
          <p:cNvSpPr>
            <a:spLocks noChangeArrowheads="1"/>
          </p:cNvSpPr>
          <p:nvPr/>
        </p:nvSpPr>
        <p:spPr bwMode="auto">
          <a:xfrm>
            <a:off x="3152775" y="2708275"/>
            <a:ext cx="71438" cy="1439863"/>
          </a:xfrm>
          <a:prstGeom prst="rect">
            <a:avLst/>
          </a:prstGeom>
          <a:solidFill>
            <a:schemeClr val="bg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8205" name="Rectangle 17"/>
          <p:cNvSpPr>
            <a:spLocks noChangeArrowheads="1"/>
          </p:cNvSpPr>
          <p:nvPr/>
        </p:nvSpPr>
        <p:spPr bwMode="auto">
          <a:xfrm>
            <a:off x="5888038" y="2708275"/>
            <a:ext cx="71437" cy="1439863"/>
          </a:xfrm>
          <a:prstGeom prst="rect">
            <a:avLst/>
          </a:prstGeom>
          <a:solidFill>
            <a:schemeClr val="bg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8206" name="Rectangle 18"/>
          <p:cNvSpPr>
            <a:spLocks noChangeArrowheads="1"/>
          </p:cNvSpPr>
          <p:nvPr/>
        </p:nvSpPr>
        <p:spPr bwMode="auto">
          <a:xfrm>
            <a:off x="8696325" y="2708275"/>
            <a:ext cx="71438" cy="1439863"/>
          </a:xfrm>
          <a:prstGeom prst="rect">
            <a:avLst/>
          </a:prstGeom>
          <a:solidFill>
            <a:schemeClr val="bg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8207" name="Text Box 19"/>
          <p:cNvSpPr txBox="1">
            <a:spLocks noChangeArrowheads="1"/>
          </p:cNvSpPr>
          <p:nvPr/>
        </p:nvSpPr>
        <p:spPr bwMode="auto">
          <a:xfrm>
            <a:off x="71438" y="1181100"/>
            <a:ext cx="87852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a:t>By switching the charge on the plates in phase with the particle motion we can cause the particles to always see an acceleration</a:t>
            </a:r>
          </a:p>
        </p:txBody>
      </p:sp>
      <p:sp>
        <p:nvSpPr>
          <p:cNvPr id="8208" name="Text Box 20"/>
          <p:cNvSpPr txBox="1">
            <a:spLocks noChangeArrowheads="1"/>
          </p:cNvSpPr>
          <p:nvPr/>
        </p:nvSpPr>
        <p:spPr bwMode="auto">
          <a:xfrm>
            <a:off x="404813" y="5219700"/>
            <a:ext cx="8697912"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a:t>You only need to hold off the voltage between two plates not the full accelerating voltage of the accelerator.</a:t>
            </a:r>
          </a:p>
          <a:p>
            <a:pPr eaLnBrk="1" hangingPunct="1">
              <a:spcBef>
                <a:spcPct val="50000"/>
              </a:spcBef>
              <a:buFontTx/>
              <a:buNone/>
            </a:pPr>
            <a:endParaRPr lang="en-GB" alt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114694"/>
                                        </p:tgtEl>
                                        <p:attrNameLst>
                                          <p:attrName>style.visibility</p:attrName>
                                        </p:attrNameLst>
                                      </p:cBhvr>
                                      <p:to>
                                        <p:strVal val="visible"/>
                                      </p:to>
                                    </p:set>
                                    <p:anim calcmode="lin" valueType="num">
                                      <p:cBhvr>
                                        <p:cTn id="7" dur="5000" fill="hold"/>
                                        <p:tgtEl>
                                          <p:spTgt spid="114694"/>
                                        </p:tgtEl>
                                        <p:attrNameLst>
                                          <p:attrName>ppt_w</p:attrName>
                                        </p:attrNameLst>
                                      </p:cBhvr>
                                      <p:tavLst>
                                        <p:tav tm="0" fmla="#ppt_w*sin(2.5*pi*$)">
                                          <p:val>
                                            <p:fltVal val="0"/>
                                          </p:val>
                                        </p:tav>
                                        <p:tav tm="100000">
                                          <p:val>
                                            <p:fltVal val="1"/>
                                          </p:val>
                                        </p:tav>
                                      </p:tavLst>
                                    </p:anim>
                                    <p:anim calcmode="lin" valueType="num">
                                      <p:cBhvr>
                                        <p:cTn id="8" dur="5000" fill="hold"/>
                                        <p:tgtEl>
                                          <p:spTgt spid="114694"/>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114695"/>
                                        </p:tgtEl>
                                        <p:attrNameLst>
                                          <p:attrName>style.visibility</p:attrName>
                                        </p:attrNameLst>
                                      </p:cBhvr>
                                      <p:to>
                                        <p:strVal val="visible"/>
                                      </p:to>
                                    </p:set>
                                    <p:anim calcmode="lin" valueType="num">
                                      <p:cBhvr>
                                        <p:cTn id="11" dur="5000" fill="hold"/>
                                        <p:tgtEl>
                                          <p:spTgt spid="114695"/>
                                        </p:tgtEl>
                                        <p:attrNameLst>
                                          <p:attrName>ppt_w</p:attrName>
                                        </p:attrNameLst>
                                      </p:cBhvr>
                                      <p:tavLst>
                                        <p:tav tm="0" fmla="#ppt_w*sin(2.5*pi*$)">
                                          <p:val>
                                            <p:fltVal val="0"/>
                                          </p:val>
                                        </p:tav>
                                        <p:tav tm="100000">
                                          <p:val>
                                            <p:fltVal val="1"/>
                                          </p:val>
                                        </p:tav>
                                      </p:tavLst>
                                    </p:anim>
                                    <p:anim calcmode="lin" valueType="num">
                                      <p:cBhvr>
                                        <p:cTn id="12" dur="5000" fill="hold"/>
                                        <p:tgtEl>
                                          <p:spTgt spid="114695"/>
                                        </p:tgtEl>
                                        <p:attrNameLst>
                                          <p:attrName>ppt_h</p:attrName>
                                        </p:attrNameLst>
                                      </p:cBhvr>
                                      <p:tavLst>
                                        <p:tav tm="0">
                                          <p:val>
                                            <p:strVal val="#ppt_h"/>
                                          </p:val>
                                        </p:tav>
                                        <p:tav tm="100000">
                                          <p:val>
                                            <p:strVal val="#ppt_h"/>
                                          </p:val>
                                        </p:tav>
                                      </p:tavLst>
                                    </p:anim>
                                  </p:childTnLst>
                                </p:cTn>
                              </p:par>
                              <p:par>
                                <p:cTn id="13" presetID="19" presetClass="entr" presetSubtype="10" fill="hold" nodeType="withEffect">
                                  <p:stCondLst>
                                    <p:cond delay="0"/>
                                  </p:stCondLst>
                                  <p:childTnLst>
                                    <p:set>
                                      <p:cBhvr>
                                        <p:cTn id="14" dur="1" fill="hold">
                                          <p:stCondLst>
                                            <p:cond delay="0"/>
                                          </p:stCondLst>
                                        </p:cTn>
                                        <p:tgtEl>
                                          <p:spTgt spid="114696"/>
                                        </p:tgtEl>
                                        <p:attrNameLst>
                                          <p:attrName>style.visibility</p:attrName>
                                        </p:attrNameLst>
                                      </p:cBhvr>
                                      <p:to>
                                        <p:strVal val="visible"/>
                                      </p:to>
                                    </p:set>
                                    <p:anim calcmode="lin" valueType="num">
                                      <p:cBhvr>
                                        <p:cTn id="15" dur="5000" fill="hold"/>
                                        <p:tgtEl>
                                          <p:spTgt spid="114696"/>
                                        </p:tgtEl>
                                        <p:attrNameLst>
                                          <p:attrName>ppt_w</p:attrName>
                                        </p:attrNameLst>
                                      </p:cBhvr>
                                      <p:tavLst>
                                        <p:tav tm="0" fmla="#ppt_w*sin(2.5*pi*$)">
                                          <p:val>
                                            <p:fltVal val="0"/>
                                          </p:val>
                                        </p:tav>
                                        <p:tav tm="100000">
                                          <p:val>
                                            <p:fltVal val="1"/>
                                          </p:val>
                                        </p:tav>
                                      </p:tavLst>
                                    </p:anim>
                                    <p:anim calcmode="lin" valueType="num">
                                      <p:cBhvr>
                                        <p:cTn id="16" dur="5000" fill="hold"/>
                                        <p:tgtEl>
                                          <p:spTgt spid="114696"/>
                                        </p:tgtEl>
                                        <p:attrNameLst>
                                          <p:attrName>ppt_h</p:attrName>
                                        </p:attrNameLst>
                                      </p:cBhvr>
                                      <p:tavLst>
                                        <p:tav tm="0">
                                          <p:val>
                                            <p:strVal val="#ppt_h"/>
                                          </p:val>
                                        </p:tav>
                                        <p:tav tm="100000">
                                          <p:val>
                                            <p:strVal val="#ppt_h"/>
                                          </p:val>
                                        </p:tav>
                                      </p:tavLst>
                                    </p:anim>
                                  </p:childTnLst>
                                </p:cTn>
                              </p:par>
                              <p:par>
                                <p:cTn id="17" presetID="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0" fill="hold"/>
                                        <p:tgtEl>
                                          <p:spTgt spid="2"/>
                                        </p:tgtEl>
                                        <p:attrNameLst>
                                          <p:attrName>ppt_x</p:attrName>
                                        </p:attrNameLst>
                                      </p:cBhvr>
                                      <p:tavLst>
                                        <p:tav tm="0">
                                          <p:val>
                                            <p:strVal val="0-#ppt_w/2"/>
                                          </p:val>
                                        </p:tav>
                                        <p:tav tm="100000">
                                          <p:val>
                                            <p:strVal val="#ppt_x"/>
                                          </p:val>
                                        </p:tav>
                                      </p:tavLst>
                                    </p:anim>
                                    <p:anim calcmode="lin" valueType="num">
                                      <p:cBhvr additive="base">
                                        <p:cTn id="20" dur="5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marL="25400" eaLnBrk="1" hangingPunct="1">
              <a:tabLst>
                <a:tab pos="317500" algn="l"/>
                <a:tab pos="1231900" algn="l"/>
                <a:tab pos="2146300" algn="l"/>
                <a:tab pos="3060700" algn="l"/>
                <a:tab pos="3975100" algn="l"/>
                <a:tab pos="4889500" algn="l"/>
                <a:tab pos="5803900" algn="l"/>
                <a:tab pos="6718300" algn="l"/>
                <a:tab pos="7632700" algn="l"/>
              </a:tabLst>
              <a:defRPr/>
            </a:pPr>
            <a:r>
              <a:rPr lang="en-US" dirty="0"/>
              <a:t>Early Linear Accelerators (Drift Tube)</a:t>
            </a:r>
          </a:p>
        </p:txBody>
      </p:sp>
      <p:sp>
        <p:nvSpPr>
          <p:cNvPr id="9219" name="Rectangle 3"/>
          <p:cNvSpPr>
            <a:spLocks noGrp="1" noChangeArrowheads="1"/>
          </p:cNvSpPr>
          <p:nvPr>
            <p:ph type="body" idx="1"/>
          </p:nvPr>
        </p:nvSpPr>
        <p:spPr>
          <a:xfrm>
            <a:off x="2916238" y="1419225"/>
            <a:ext cx="4167187" cy="1323975"/>
          </a:xfrm>
        </p:spPr>
        <p:txBody>
          <a:bodyPr/>
          <a:lstStyle/>
          <a:p>
            <a:pPr marL="368300" eaLnBrk="1" hangingPunct="1">
              <a:tabLst>
                <a:tab pos="342900" algn="l"/>
                <a:tab pos="914400" algn="l"/>
                <a:tab pos="1828800" algn="l"/>
                <a:tab pos="2743200" algn="l"/>
                <a:tab pos="3657600" algn="l"/>
                <a:tab pos="4572000" algn="l"/>
                <a:tab pos="5486400" algn="l"/>
                <a:tab pos="6400800" algn="l"/>
                <a:tab pos="7315200" algn="l"/>
              </a:tabLst>
            </a:pPr>
            <a:r>
              <a:rPr lang="en-US" altLang="en-US" sz="2000" smtClean="0"/>
              <a:t>Proposed by Ising (1925)</a:t>
            </a:r>
          </a:p>
          <a:p>
            <a:pPr marL="368300" eaLnBrk="1" hangingPunct="1">
              <a:tabLst>
                <a:tab pos="342900" algn="l"/>
                <a:tab pos="914400" algn="l"/>
                <a:tab pos="1828800" algn="l"/>
                <a:tab pos="2743200" algn="l"/>
                <a:tab pos="3657600" algn="l"/>
                <a:tab pos="4572000" algn="l"/>
                <a:tab pos="5486400" algn="l"/>
                <a:tab pos="6400800" algn="l"/>
                <a:tab pos="7315200" algn="l"/>
              </a:tabLst>
            </a:pPr>
            <a:r>
              <a:rPr lang="en-US" altLang="en-US" sz="2000" smtClean="0"/>
              <a:t>First built by Wideröe (1928)</a:t>
            </a:r>
          </a:p>
          <a:p>
            <a:pPr marL="368300" eaLnBrk="1" hangingPunct="1">
              <a:tabLst>
                <a:tab pos="342900" algn="l"/>
                <a:tab pos="914400" algn="l"/>
                <a:tab pos="1828800" algn="l"/>
                <a:tab pos="2743200" algn="l"/>
                <a:tab pos="3657600" algn="l"/>
                <a:tab pos="4572000" algn="l"/>
                <a:tab pos="5486400" algn="l"/>
                <a:tab pos="6400800" algn="l"/>
                <a:tab pos="7315200" algn="l"/>
              </a:tabLst>
            </a:pPr>
            <a:r>
              <a:rPr lang="en-US" altLang="en-US" sz="2000" smtClean="0"/>
              <a:t>Alvarez version (1955)</a:t>
            </a:r>
          </a:p>
        </p:txBody>
      </p:sp>
      <p:sp>
        <p:nvSpPr>
          <p:cNvPr id="9220" name="Text Box 5"/>
          <p:cNvSpPr txBox="1">
            <a:spLocks noChangeArrowheads="1"/>
          </p:cNvSpPr>
          <p:nvPr/>
        </p:nvSpPr>
        <p:spPr bwMode="auto">
          <a:xfrm>
            <a:off x="395288" y="2743200"/>
            <a:ext cx="849788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chemeClr val="tx1"/>
                </a:solidFill>
                <a:latin typeface="Arial" panose="020B0604020202020204" pitchFamily="34" charset="0"/>
              </a:defRPr>
            </a:lvl1pPr>
            <a:lvl2pPr marL="742950" indent="-285750">
              <a:spcBef>
                <a:spcPct val="20000"/>
              </a:spcBef>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chemeClr val="tx1"/>
                </a:solidFill>
                <a:latin typeface="Arial" panose="020B0604020202020204" pitchFamily="34" charset="0"/>
              </a:defRPr>
            </a:lvl2pPr>
            <a:lvl3pPr marL="1143000" indent="-228600">
              <a:spcBef>
                <a:spcPct val="20000"/>
              </a:spcBef>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Arial" panose="020B0604020202020204" pitchFamily="34" charset="0"/>
              </a:defRPr>
            </a:lvl3pPr>
            <a:lvl4pPr marL="1600200" indent="-228600">
              <a:spcBef>
                <a:spcPct val="20000"/>
              </a:spcBef>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4pPr>
            <a:lvl5pPr marL="2057400" indent="-228600">
              <a:spcBef>
                <a:spcPct val="20000"/>
              </a:spcBef>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latin typeface="Times" panose="02020603050405020304" pitchFamily="18" charset="0"/>
              </a:rPr>
              <a:t>Replace static fields by time-varying fields by only exposing the bunch to the wave at certain selected points. Long drift tubes shield the electric field for at least half the RF cycle. The drift tubes increase length with distance.</a:t>
            </a:r>
          </a:p>
        </p:txBody>
      </p:sp>
      <p:pic>
        <p:nvPicPr>
          <p:cNvPr id="922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4427538"/>
            <a:ext cx="66865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Boundary conditions</a:t>
            </a:r>
            <a:endParaRPr lang="en-GB" altLang="en-US" smtClean="0"/>
          </a:p>
        </p:txBody>
      </p:sp>
      <p:sp>
        <p:nvSpPr>
          <p:cNvPr id="3" name="Content Placeholder 2"/>
          <p:cNvSpPr>
            <a:spLocks noGrp="1"/>
          </p:cNvSpPr>
          <p:nvPr>
            <p:ph idx="1"/>
          </p:nvPr>
        </p:nvSpPr>
        <p:spPr/>
        <p:txBody>
          <a:bodyPr/>
          <a:lstStyle/>
          <a:p>
            <a:pPr marL="0" indent="0" eaLnBrk="1" hangingPunct="1">
              <a:lnSpc>
                <a:spcPct val="80000"/>
              </a:lnSpc>
              <a:buFontTx/>
              <a:buNone/>
              <a:defRPr/>
            </a:pPr>
            <a:r>
              <a:rPr lang="en-US" sz="2800" dirty="0" smtClean="0"/>
              <a:t>The</a:t>
            </a:r>
            <a:r>
              <a:rPr lang="en-US" sz="2800" dirty="0" smtClean="0">
                <a:solidFill>
                  <a:schemeClr val="accent1">
                    <a:lumMod val="50000"/>
                  </a:schemeClr>
                </a:solidFill>
              </a:rPr>
              <a:t> electric field vector E </a:t>
            </a:r>
            <a:r>
              <a:rPr lang="en-US" sz="2800" dirty="0" smtClean="0"/>
              <a:t>and the </a:t>
            </a:r>
            <a:r>
              <a:rPr lang="en-US" sz="2800" dirty="0" smtClean="0">
                <a:solidFill>
                  <a:schemeClr val="accent2">
                    <a:lumMod val="60000"/>
                    <a:lumOff val="40000"/>
                  </a:schemeClr>
                </a:solidFill>
              </a:rPr>
              <a:t>magnetic field vector B</a:t>
            </a:r>
            <a:r>
              <a:rPr lang="en-US" sz="2800" dirty="0" smtClean="0">
                <a:solidFill>
                  <a:schemeClr val="accent1">
                    <a:lumMod val="50000"/>
                  </a:schemeClr>
                </a:solidFill>
              </a:rPr>
              <a:t> </a:t>
            </a:r>
            <a:r>
              <a:rPr lang="en-US" sz="2800" dirty="0" smtClean="0"/>
              <a:t>are subject to boundary conditions on metallic surfaces.</a:t>
            </a:r>
            <a:endParaRPr lang="en-GB" sz="2800" dirty="0" smtClean="0"/>
          </a:p>
          <a:p>
            <a:pPr marL="0" indent="0" eaLnBrk="1" hangingPunct="1">
              <a:lnSpc>
                <a:spcPct val="80000"/>
              </a:lnSpc>
              <a:buFontTx/>
              <a:buNone/>
              <a:defRPr/>
            </a:pPr>
            <a:endParaRPr lang="en-GB" sz="2800" dirty="0">
              <a:solidFill>
                <a:schemeClr val="accent1">
                  <a:lumMod val="50000"/>
                </a:schemeClr>
              </a:solidFill>
            </a:endParaRPr>
          </a:p>
          <a:p>
            <a:pPr marL="0" indent="0" eaLnBrk="1" hangingPunct="1">
              <a:lnSpc>
                <a:spcPct val="80000"/>
              </a:lnSpc>
              <a:buFontTx/>
              <a:buNone/>
              <a:defRPr/>
            </a:pPr>
            <a:r>
              <a:rPr lang="en-GB" sz="2800" dirty="0" smtClean="0">
                <a:solidFill>
                  <a:schemeClr val="accent1">
                    <a:lumMod val="50000"/>
                  </a:schemeClr>
                </a:solidFill>
              </a:rPr>
              <a:t>No </a:t>
            </a:r>
            <a:r>
              <a:rPr lang="en-GB" sz="2800" dirty="0">
                <a:solidFill>
                  <a:schemeClr val="accent1">
                    <a:lumMod val="50000"/>
                  </a:schemeClr>
                </a:solidFill>
              </a:rPr>
              <a:t>component of the E vector may be parallel to a metallic surface. The E field vector is perpendicular to the surface</a:t>
            </a:r>
            <a:r>
              <a:rPr lang="en-GB" sz="2800" dirty="0" smtClean="0">
                <a:solidFill>
                  <a:schemeClr val="accent1">
                    <a:lumMod val="50000"/>
                  </a:schemeClr>
                </a:solidFill>
              </a:rPr>
              <a:t>.</a:t>
            </a:r>
          </a:p>
          <a:p>
            <a:pPr marL="0" indent="0" eaLnBrk="1" hangingPunct="1">
              <a:lnSpc>
                <a:spcPct val="80000"/>
              </a:lnSpc>
              <a:buFontTx/>
              <a:buNone/>
              <a:defRPr/>
            </a:pPr>
            <a:endParaRPr lang="en-GB" sz="2800" dirty="0">
              <a:solidFill>
                <a:schemeClr val="accent1">
                  <a:lumMod val="50000"/>
                </a:schemeClr>
              </a:solidFill>
            </a:endParaRPr>
          </a:p>
          <a:p>
            <a:pPr marL="0" indent="0" eaLnBrk="1" hangingPunct="1">
              <a:lnSpc>
                <a:spcPct val="80000"/>
              </a:lnSpc>
              <a:buFontTx/>
              <a:buNone/>
              <a:defRPr/>
            </a:pPr>
            <a:r>
              <a:rPr lang="en-GB" sz="2800" dirty="0">
                <a:solidFill>
                  <a:schemeClr val="accent6">
                    <a:lumMod val="60000"/>
                    <a:lumOff val="40000"/>
                  </a:schemeClr>
                </a:solidFill>
              </a:rPr>
              <a:t>No component of the B vector may be perpendicular to a metallic surface. The B field vector is parallel to the surface. </a:t>
            </a:r>
          </a:p>
          <a:p>
            <a:pPr>
              <a:defRPr/>
            </a:pPr>
            <a:endParaRPr lang="en-GB"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Cylindrical Waveguide</a:t>
            </a:r>
            <a:endParaRPr lang="en-GB" altLang="en-US" smtClean="0"/>
          </a:p>
        </p:txBody>
      </p:sp>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257800"/>
          </a:xfrm>
          <a:blipFill>
            <a:blip r:embed="rId3"/>
            <a:stretch>
              <a:fillRect l="-741" t="-580"/>
            </a:stretch>
          </a:blipFill>
          <a:extLst/>
        </p:spPr>
        <p:txBody>
          <a:bodyPr/>
          <a:lstStyle/>
          <a:p>
            <a:pPr>
              <a:defRPr/>
            </a:pPr>
            <a:r>
              <a:rPr lang="en-GB">
                <a:noFill/>
              </a:rPr>
              <a:t> </a:t>
            </a:r>
          </a:p>
        </p:txBody>
      </p:sp>
      <p:pic>
        <p:nvPicPr>
          <p:cNvPr id="1229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941042"/>
            <a:ext cx="64103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79182" y="5359424"/>
            <a:ext cx="2189162"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68700" y="2916238"/>
            <a:ext cx="3019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68538" y="3917950"/>
            <a:ext cx="37052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287713"/>
            <a:ext cx="5526087"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title"/>
          </p:nvPr>
        </p:nvSpPr>
        <p:spPr/>
        <p:txBody>
          <a:bodyPr/>
          <a:lstStyle/>
          <a:p>
            <a:r>
              <a:rPr lang="en-US" altLang="en-US" smtClean="0"/>
              <a:t>Cylindrical waveguide (2)</a:t>
            </a:r>
            <a:endParaRPr lang="en-GB" altLang="en-US" smtClean="0"/>
          </a:p>
        </p:txBody>
      </p:sp>
      <mc:AlternateContent xmlns:mc="http://schemas.openxmlformats.org/markup-compatibility/2006">
        <mc:Choice xmlns:a14="http://schemas.microsoft.com/office/drawing/2010/main" Requires="a14">
          <p:sp>
            <p:nvSpPr>
              <p:cNvPr id="14340" name="Rectangle 3"/>
              <p:cNvSpPr>
                <a:spLocks noChangeArrowheads="1"/>
              </p:cNvSpPr>
              <p:nvPr/>
            </p:nvSpPr>
            <p:spPr bwMode="auto">
              <a:xfrm>
                <a:off x="220936" y="1268760"/>
                <a:ext cx="8482012" cy="21698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en-US" altLang="en-US" sz="1800" dirty="0" smtClean="0"/>
                  <a:t>Applying our boundary conditions at the metallic surface we find discrete modes.</a:t>
                </a:r>
                <a:endParaRPr lang="en-GB" altLang="en-US" sz="1800" dirty="0" smtClean="0"/>
              </a:p>
              <a:p>
                <a:pPr>
                  <a:lnSpc>
                    <a:spcPct val="150000"/>
                  </a:lnSpc>
                  <a:spcBef>
                    <a:spcPct val="0"/>
                  </a:spcBef>
                  <a:buFontTx/>
                  <a:buNone/>
                </a:pPr>
                <a:r>
                  <a:rPr lang="en-GB" altLang="en-US" sz="1800" dirty="0" smtClean="0"/>
                  <a:t>The </a:t>
                </a:r>
                <a:r>
                  <a:rPr lang="en-GB" altLang="en-US" sz="1800" dirty="0"/>
                  <a:t>first TM mode is the first mode that has </a:t>
                </a:r>
                <a14:m>
                  <m:oMath xmlns:m="http://schemas.openxmlformats.org/officeDocument/2006/math">
                    <m:sSub>
                      <m:sSubPr>
                        <m:ctrlPr>
                          <a:rPr lang="en-GB" altLang="en-US" sz="1800" i="1" dirty="0" smtClean="0">
                            <a:latin typeface="Cambria Math" panose="02040503050406030204" pitchFamily="18" charset="0"/>
                          </a:rPr>
                        </m:ctrlPr>
                      </m:sSubPr>
                      <m:e>
                        <m:r>
                          <a:rPr lang="en-GB" altLang="en-US" sz="1800" i="1" dirty="0" smtClean="0">
                            <a:latin typeface="Cambria Math" panose="02040503050406030204" pitchFamily="18" charset="0"/>
                          </a:rPr>
                          <m:t>𝐸</m:t>
                        </m:r>
                      </m:e>
                      <m:sub>
                        <m:r>
                          <a:rPr lang="en-GB" altLang="en-US" sz="1800" i="1" dirty="0" smtClean="0">
                            <a:latin typeface="Cambria Math" panose="02040503050406030204" pitchFamily="18" charset="0"/>
                          </a:rPr>
                          <m:t>𝑧</m:t>
                        </m:r>
                      </m:sub>
                    </m:sSub>
                    <m:r>
                      <a:rPr lang="en-US" altLang="en-US" sz="1800" i="1" dirty="0">
                        <a:latin typeface="Cambria Math" panose="02040503050406030204" pitchFamily="18" charset="0"/>
                        <a:ea typeface="Cambria Math" panose="02040503050406030204" pitchFamily="18" charset="0"/>
                      </a:rPr>
                      <m:t>≠</m:t>
                    </m:r>
                    <m:r>
                      <a:rPr lang="en-US" altLang="en-US" sz="1800" b="0" i="1" dirty="0" smtClean="0">
                        <a:latin typeface="Cambria Math" panose="02040503050406030204" pitchFamily="18" charset="0"/>
                        <a:ea typeface="Cambria Math" panose="02040503050406030204" pitchFamily="18" charset="0"/>
                      </a:rPr>
                      <m:t>0</m:t>
                    </m:r>
                  </m:oMath>
                </a14:m>
                <a:r>
                  <a:rPr lang="en-GB" altLang="en-US" sz="1800" dirty="0"/>
                  <a:t>.</a:t>
                </a:r>
              </a:p>
              <a:p>
                <a:pPr>
                  <a:lnSpc>
                    <a:spcPct val="150000"/>
                  </a:lnSpc>
                  <a:spcBef>
                    <a:spcPct val="0"/>
                  </a:spcBef>
                  <a:buFontTx/>
                  <a:buNone/>
                </a:pPr>
                <a:r>
                  <a:rPr lang="en-GB" altLang="en-US" sz="1800" dirty="0" smtClean="0"/>
                  <a:t>Its </a:t>
                </a:r>
                <a:r>
                  <a:rPr lang="en-GB" altLang="en-US" sz="1800" dirty="0"/>
                  <a:t>phase velocity is faster than the speed of </a:t>
                </a:r>
                <a:r>
                  <a:rPr lang="en-GB" altLang="en-US" sz="1800" dirty="0" smtClean="0"/>
                  <a:t>light.</a:t>
                </a:r>
                <a:endParaRPr lang="en-GB" altLang="en-US" sz="1800" dirty="0"/>
              </a:p>
              <a:p>
                <a:pPr>
                  <a:lnSpc>
                    <a:spcPct val="150000"/>
                  </a:lnSpc>
                  <a:spcBef>
                    <a:spcPct val="0"/>
                  </a:spcBef>
                  <a:buFontTx/>
                  <a:buNone/>
                </a:pPr>
                <a:r>
                  <a:rPr lang="en-GB" altLang="en-US" sz="1800" dirty="0"/>
                  <a:t>We cannot keep a bunch in phase with the </a:t>
                </a:r>
                <a:r>
                  <a:rPr lang="en-GB" altLang="en-US" sz="1800" dirty="0" smtClean="0"/>
                  <a:t>wave.</a:t>
                </a:r>
                <a:endParaRPr lang="en-GB" altLang="en-US" sz="1800" dirty="0"/>
              </a:p>
              <a:p>
                <a:pPr>
                  <a:lnSpc>
                    <a:spcPct val="150000"/>
                  </a:lnSpc>
                  <a:spcBef>
                    <a:spcPct val="0"/>
                  </a:spcBef>
                  <a:buFontTx/>
                  <a:buNone/>
                </a:pPr>
                <a:r>
                  <a:rPr lang="en-US" altLang="en-US" sz="1800" b="1" dirty="0"/>
                  <a:t>We cannot use waveguide to accelerate particles.</a:t>
                </a:r>
              </a:p>
            </p:txBody>
          </p:sp>
        </mc:Choice>
        <mc:Fallback>
          <p:sp>
            <p:nvSpPr>
              <p:cNvPr id="14340" name="Rectangle 3"/>
              <p:cNvSpPr>
                <a:spLocks noRot="1" noChangeAspect="1" noMove="1" noResize="1" noEditPoints="1" noAdjustHandles="1" noChangeArrowheads="1" noChangeShapeType="1" noTextEdit="1"/>
              </p:cNvSpPr>
              <p:nvPr/>
            </p:nvSpPr>
            <p:spPr bwMode="auto">
              <a:xfrm>
                <a:off x="220936" y="1268760"/>
                <a:ext cx="8482012" cy="2169825"/>
              </a:xfrm>
              <a:prstGeom prst="rect">
                <a:avLst/>
              </a:prstGeom>
              <a:blipFill>
                <a:blip r:embed="rId3"/>
                <a:stretch>
                  <a:fillRect l="-575" b="-140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6" name="Rectangle 5"/>
          <p:cNvSpPr/>
          <p:nvPr/>
        </p:nvSpPr>
        <p:spPr>
          <a:xfrm>
            <a:off x="195784" y="4772174"/>
            <a:ext cx="8964612" cy="2339102"/>
          </a:xfrm>
          <a:prstGeom prst="rect">
            <a:avLst/>
          </a:prstGeom>
        </p:spPr>
        <p:txBody>
          <a:bodyPr>
            <a:spAutoFit/>
          </a:bodyPr>
          <a:lstStyle/>
          <a:p>
            <a:pPr>
              <a:defRPr/>
            </a:pPr>
            <a:r>
              <a:rPr lang="en-GB" dirty="0"/>
              <a:t>More generally there are two sets of solutions to the wave equation: </a:t>
            </a:r>
            <a:endParaRPr lang="en-GB" dirty="0" smtClean="0"/>
          </a:p>
          <a:p>
            <a:pPr>
              <a:defRPr/>
            </a:pPr>
            <a:endParaRPr lang="en-GB" dirty="0"/>
          </a:p>
          <a:p>
            <a:pPr>
              <a:defRPr/>
            </a:pPr>
            <a:r>
              <a:rPr lang="en-GB" dirty="0">
                <a:solidFill>
                  <a:schemeClr val="accent6">
                    <a:lumMod val="60000"/>
                    <a:lumOff val="40000"/>
                  </a:schemeClr>
                </a:solidFill>
              </a:rPr>
              <a:t>TM modes have no magnetic field in the direction of propagation (z) they are </a:t>
            </a:r>
            <a:r>
              <a:rPr lang="en-GB" i="1" dirty="0">
                <a:solidFill>
                  <a:schemeClr val="accent6">
                    <a:lumMod val="60000"/>
                    <a:lumOff val="40000"/>
                  </a:schemeClr>
                </a:solidFill>
              </a:rPr>
              <a:t>Transverse Magnetic </a:t>
            </a:r>
            <a:r>
              <a:rPr lang="en-GB" dirty="0">
                <a:solidFill>
                  <a:schemeClr val="accent6">
                    <a:lumMod val="60000"/>
                    <a:lumOff val="40000"/>
                  </a:schemeClr>
                </a:solidFill>
              </a:rPr>
              <a:t>and have electric field component parallel to z</a:t>
            </a:r>
          </a:p>
          <a:p>
            <a:pPr>
              <a:defRPr/>
            </a:pPr>
            <a:endParaRPr lang="en-GB" dirty="0">
              <a:solidFill>
                <a:schemeClr val="accent6">
                  <a:lumMod val="60000"/>
                  <a:lumOff val="40000"/>
                </a:schemeClr>
              </a:solidFill>
            </a:endParaRPr>
          </a:p>
          <a:p>
            <a:pPr>
              <a:defRPr/>
            </a:pPr>
            <a:r>
              <a:rPr lang="en-GB" dirty="0">
                <a:solidFill>
                  <a:schemeClr val="accent1">
                    <a:lumMod val="50000"/>
                  </a:schemeClr>
                </a:solidFill>
              </a:rPr>
              <a:t>TE modes have no electric field in the direction of propagation they are </a:t>
            </a:r>
            <a:r>
              <a:rPr lang="en-GB" i="1" dirty="0">
                <a:solidFill>
                  <a:schemeClr val="accent1">
                    <a:lumMod val="50000"/>
                  </a:schemeClr>
                </a:solidFill>
              </a:rPr>
              <a:t>Transverse Electric </a:t>
            </a:r>
            <a:r>
              <a:rPr lang="en-GB" dirty="0">
                <a:solidFill>
                  <a:schemeClr val="accent1">
                    <a:lumMod val="50000"/>
                  </a:schemeClr>
                </a:solidFill>
              </a:rPr>
              <a:t>and have magnetic field component parallel to z</a:t>
            </a:r>
          </a:p>
          <a:p>
            <a:pPr>
              <a:defRPr/>
            </a:pPr>
            <a:endParaRPr lang="en-US" sz="2000" dirty="0">
              <a:solidFill>
                <a:schemeClr val="accent1">
                  <a:lumMod val="50000"/>
                </a:schemeClr>
              </a:solidFill>
            </a:endParaRPr>
          </a:p>
        </p:txBody>
      </p:sp>
      <mc:AlternateContent xmlns:mc="http://schemas.openxmlformats.org/markup-compatibility/2006">
        <mc:Choice xmlns:a14="http://schemas.microsoft.com/office/drawing/2010/main" Requires="a14">
          <p:sp>
            <p:nvSpPr>
              <p:cNvPr id="2" name="TextBox 1"/>
              <p:cNvSpPr txBox="1"/>
              <p:nvPr/>
            </p:nvSpPr>
            <p:spPr>
              <a:xfrm>
                <a:off x="7092280" y="2664918"/>
                <a:ext cx="1180644" cy="47436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𝑝</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𝜔</m:t>
                          </m:r>
                        </m:num>
                        <m:den>
                          <m:r>
                            <a:rPr lang="en-US" b="0" i="1" smtClean="0">
                              <a:latin typeface="Cambria Math" panose="02040503050406030204" pitchFamily="18" charset="0"/>
                            </a:rPr>
                            <m:t>𝑘</m:t>
                          </m:r>
                        </m:den>
                      </m:f>
                      <m:r>
                        <a:rPr lang="en-US" b="0" i="1" smtClean="0">
                          <a:latin typeface="Cambria Math" panose="02040503050406030204" pitchFamily="18" charset="0"/>
                        </a:rPr>
                        <m:t>&gt;</m:t>
                      </m:r>
                      <m:r>
                        <a:rPr lang="en-US" b="0" i="1" smtClean="0">
                          <a:latin typeface="Cambria Math" panose="02040503050406030204" pitchFamily="18" charset="0"/>
                        </a:rPr>
                        <m:t>𝑐</m:t>
                      </m:r>
                    </m:oMath>
                  </m:oMathPara>
                </a14:m>
                <a:endParaRPr lang="en-GB" dirty="0"/>
              </a:p>
            </p:txBody>
          </p:sp>
        </mc:Choice>
        <mc:Fallback>
          <p:sp>
            <p:nvSpPr>
              <p:cNvPr id="2" name="TextBox 1"/>
              <p:cNvSpPr txBox="1">
                <a:spLocks noRot="1" noChangeAspect="1" noMove="1" noResize="1" noEditPoints="1" noAdjustHandles="1" noChangeArrowheads="1" noChangeShapeType="1" noTextEdit="1"/>
              </p:cNvSpPr>
              <p:nvPr/>
            </p:nvSpPr>
            <p:spPr>
              <a:xfrm>
                <a:off x="7092280" y="2664918"/>
                <a:ext cx="1180644" cy="474361"/>
              </a:xfrm>
              <a:prstGeom prst="rect">
                <a:avLst/>
              </a:prstGeom>
              <a:blipFill>
                <a:blip r:embed="rId4"/>
                <a:stretch>
                  <a:fillRect/>
                </a:stretch>
              </a:blipFill>
            </p:spPr>
            <p:txBody>
              <a:bodyPr/>
              <a:lstStyle/>
              <a:p>
                <a:r>
                  <a:rPr lang="en-GB">
                    <a:noFill/>
                  </a:rPr>
                  <a:t> </a:t>
                </a:r>
              </a:p>
            </p:txBody>
          </p:sp>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altLang="en-US" smtClean="0"/>
              <a:t>Bessel Function</a:t>
            </a:r>
          </a:p>
        </p:txBody>
      </p:sp>
      <p:sp>
        <p:nvSpPr>
          <p:cNvPr id="15363" name="Rectangle 3"/>
          <p:cNvSpPr>
            <a:spLocks noGrp="1" noChangeArrowheads="1"/>
          </p:cNvSpPr>
          <p:nvPr>
            <p:ph type="body" idx="1"/>
          </p:nvPr>
        </p:nvSpPr>
        <p:spPr>
          <a:xfrm>
            <a:off x="5580063" y="1485900"/>
            <a:ext cx="3333750" cy="3095625"/>
          </a:xfrm>
        </p:spPr>
        <p:txBody>
          <a:bodyPr/>
          <a:lstStyle/>
          <a:p>
            <a:pPr>
              <a:lnSpc>
                <a:spcPct val="90000"/>
              </a:lnSpc>
            </a:pPr>
            <a:r>
              <a:rPr lang="en-US" altLang="en-US" sz="2000" dirty="0" smtClean="0"/>
              <a:t>The solutions to our Bessel Equation use the Bessel Functions J</a:t>
            </a:r>
            <a:endParaRPr lang="en-GB" altLang="en-US" sz="2000" dirty="0" smtClean="0"/>
          </a:p>
          <a:p>
            <a:pPr>
              <a:lnSpc>
                <a:spcPct val="90000"/>
              </a:lnSpc>
            </a:pPr>
            <a:r>
              <a:rPr lang="en-GB" altLang="en-US" sz="2000" dirty="0" err="1" smtClean="0"/>
              <a:t>E</a:t>
            </a:r>
            <a:r>
              <a:rPr lang="en-GB" altLang="en-US" sz="2000" baseline="-25000" dirty="0" err="1" smtClean="0"/>
              <a:t>z</a:t>
            </a:r>
            <a:r>
              <a:rPr lang="en-GB" altLang="en-US" sz="2000" dirty="0" smtClean="0"/>
              <a:t> (TM) and H</a:t>
            </a:r>
            <a:r>
              <a:rPr lang="en-GB" altLang="en-US" sz="2000" baseline="-25000" dirty="0" smtClean="0"/>
              <a:t>z</a:t>
            </a:r>
            <a:r>
              <a:rPr lang="en-GB" altLang="en-US" sz="2000" dirty="0" smtClean="0"/>
              <a:t> (TE) vary radially as Bessel functions </a:t>
            </a:r>
            <a:endParaRPr lang="en-GB" altLang="en-US" sz="2000" dirty="0" smtClean="0"/>
          </a:p>
          <a:p>
            <a:pPr>
              <a:lnSpc>
                <a:spcPct val="90000"/>
              </a:lnSpc>
            </a:pPr>
            <a:r>
              <a:rPr lang="en-GB" altLang="en-US" sz="2000" dirty="0" smtClean="0"/>
              <a:t>All </a:t>
            </a:r>
            <a:r>
              <a:rPr lang="en-GB" altLang="en-US" sz="2000" dirty="0" smtClean="0"/>
              <a:t>functions have zero at the centre except the 0th order Bessel functions.</a:t>
            </a:r>
          </a:p>
        </p:txBody>
      </p:sp>
      <p:sp>
        <p:nvSpPr>
          <p:cNvPr id="15364" name="Rectangle 5"/>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5365" name="Rectangle 7"/>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aphicFrame>
        <p:nvGraphicFramePr>
          <p:cNvPr id="15366" name="Object 2"/>
          <p:cNvGraphicFramePr>
            <a:graphicFrameLocks noChangeAspect="1"/>
          </p:cNvGraphicFramePr>
          <p:nvPr/>
        </p:nvGraphicFramePr>
        <p:xfrm>
          <a:off x="250825" y="1446213"/>
          <a:ext cx="5143500" cy="3171825"/>
        </p:xfrm>
        <a:graphic>
          <a:graphicData uri="http://schemas.openxmlformats.org/presentationml/2006/ole">
            <mc:AlternateContent xmlns:mc="http://schemas.openxmlformats.org/markup-compatibility/2006">
              <mc:Choice xmlns:v="urn:schemas-microsoft-com:vml" Requires="v">
                <p:oleObj spid="_x0000_s15385" name="Chart" r:id="rId3" imgW="5143500" imgH="3171825" progId="Excel.Chart.8">
                  <p:embed/>
                </p:oleObj>
              </mc:Choice>
              <mc:Fallback>
                <p:oleObj name="Chart" r:id="rId3" imgW="5143500" imgH="3171825" progId="Excel.Char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446213"/>
                        <a:ext cx="51435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7" name="Text Box 9"/>
          <p:cNvSpPr txBox="1">
            <a:spLocks noChangeArrowheads="1"/>
          </p:cNvSpPr>
          <p:nvPr/>
        </p:nvSpPr>
        <p:spPr bwMode="auto">
          <a:xfrm>
            <a:off x="1022350" y="1463675"/>
            <a:ext cx="13525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200">
              <a:cs typeface="Times New Roman" panose="02020603050405020304" pitchFamily="18" charset="0"/>
            </a:endParaRPr>
          </a:p>
          <a:p>
            <a:pPr>
              <a:spcBef>
                <a:spcPct val="0"/>
              </a:spcBef>
              <a:buFontTx/>
              <a:buNone/>
            </a:pPr>
            <a:r>
              <a:rPr lang="en-GB" altLang="en-US" sz="1200">
                <a:cs typeface="Times New Roman" panose="02020603050405020304" pitchFamily="18" charset="0"/>
              </a:rPr>
              <a:t>m=0</a:t>
            </a:r>
            <a:endParaRPr lang="en-GB" altLang="en-US" sz="1800"/>
          </a:p>
        </p:txBody>
      </p:sp>
      <p:sp>
        <p:nvSpPr>
          <p:cNvPr id="15368" name="Text Box 12"/>
          <p:cNvSpPr txBox="1">
            <a:spLocks noChangeArrowheads="1"/>
          </p:cNvSpPr>
          <p:nvPr/>
        </p:nvSpPr>
        <p:spPr bwMode="auto">
          <a:xfrm>
            <a:off x="1574800" y="2006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200">
              <a:cs typeface="Times New Roman" panose="02020603050405020304" pitchFamily="18" charset="0"/>
            </a:endParaRPr>
          </a:p>
          <a:p>
            <a:pPr>
              <a:spcBef>
                <a:spcPct val="0"/>
              </a:spcBef>
              <a:buFontTx/>
              <a:buNone/>
            </a:pPr>
            <a:r>
              <a:rPr lang="en-GB" altLang="en-US" sz="1200">
                <a:cs typeface="Times New Roman" panose="02020603050405020304" pitchFamily="18" charset="0"/>
              </a:rPr>
              <a:t>m=1</a:t>
            </a:r>
            <a:endParaRPr lang="en-GB" altLang="en-US" sz="1800"/>
          </a:p>
        </p:txBody>
      </p:sp>
      <p:sp>
        <p:nvSpPr>
          <p:cNvPr id="15369" name="Text Box 11"/>
          <p:cNvSpPr txBox="1">
            <a:spLocks noChangeArrowheads="1"/>
          </p:cNvSpPr>
          <p:nvPr/>
        </p:nvSpPr>
        <p:spPr bwMode="auto">
          <a:xfrm>
            <a:off x="2174875" y="21875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200">
              <a:cs typeface="Times New Roman" panose="02020603050405020304" pitchFamily="18" charset="0"/>
            </a:endParaRPr>
          </a:p>
          <a:p>
            <a:pPr>
              <a:spcBef>
                <a:spcPct val="0"/>
              </a:spcBef>
              <a:buFontTx/>
              <a:buNone/>
            </a:pPr>
            <a:r>
              <a:rPr lang="en-GB" altLang="en-US" sz="1200">
                <a:cs typeface="Times New Roman" panose="02020603050405020304" pitchFamily="18" charset="0"/>
              </a:rPr>
              <a:t>m=2</a:t>
            </a:r>
            <a:endParaRPr lang="en-GB" altLang="en-US" sz="1800"/>
          </a:p>
        </p:txBody>
      </p:sp>
      <p:sp>
        <p:nvSpPr>
          <p:cNvPr id="15370" name="Text Box 10"/>
          <p:cNvSpPr txBox="1">
            <a:spLocks noChangeArrowheads="1"/>
          </p:cNvSpPr>
          <p:nvPr/>
        </p:nvSpPr>
        <p:spPr bwMode="auto">
          <a:xfrm>
            <a:off x="2994025" y="2387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200">
              <a:cs typeface="Times New Roman" panose="02020603050405020304" pitchFamily="18" charset="0"/>
            </a:endParaRPr>
          </a:p>
          <a:p>
            <a:pPr>
              <a:spcBef>
                <a:spcPct val="0"/>
              </a:spcBef>
              <a:buFontTx/>
              <a:buNone/>
            </a:pPr>
            <a:r>
              <a:rPr lang="en-GB" altLang="en-US" sz="1200">
                <a:cs typeface="Times New Roman" panose="02020603050405020304" pitchFamily="18" charset="0"/>
              </a:rPr>
              <a:t>m=3</a:t>
            </a:r>
            <a:endParaRPr lang="en-GB" altLang="en-US" sz="1800"/>
          </a:p>
        </p:txBody>
      </p:sp>
      <p:sp>
        <p:nvSpPr>
          <p:cNvPr id="15371" name="Text Box 13"/>
          <p:cNvSpPr txBox="1">
            <a:spLocks noChangeArrowheads="1"/>
          </p:cNvSpPr>
          <p:nvPr/>
        </p:nvSpPr>
        <p:spPr bwMode="auto">
          <a:xfrm>
            <a:off x="450850" y="1196975"/>
            <a:ext cx="8001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200">
              <a:cs typeface="Times New Roman" panose="02020603050405020304" pitchFamily="18" charset="0"/>
            </a:endParaRPr>
          </a:p>
          <a:p>
            <a:pPr>
              <a:spcBef>
                <a:spcPct val="0"/>
              </a:spcBef>
              <a:buFontTx/>
              <a:buNone/>
            </a:pPr>
            <a:r>
              <a:rPr lang="en-GB" altLang="en-US" sz="1200">
                <a:cs typeface="Times New Roman" panose="02020603050405020304" pitchFamily="18" charset="0"/>
              </a:rPr>
              <a:t>J</a:t>
            </a:r>
            <a:r>
              <a:rPr lang="en-GB" altLang="en-US" sz="1200" baseline="-30000">
                <a:cs typeface="Times New Roman" panose="02020603050405020304" pitchFamily="18" charset="0"/>
              </a:rPr>
              <a:t>m</a:t>
            </a:r>
            <a:r>
              <a:rPr lang="en-GB" altLang="en-US" sz="1200">
                <a:cs typeface="Times New Roman" panose="02020603050405020304" pitchFamily="18" charset="0"/>
              </a:rPr>
              <a:t>(k</a:t>
            </a:r>
            <a:r>
              <a:rPr lang="en-GB" altLang="en-US" sz="800" baseline="-30000">
                <a:cs typeface="Times New Roman" panose="02020603050405020304" pitchFamily="18" charset="0"/>
              </a:rPr>
              <a:t>T</a:t>
            </a:r>
            <a:r>
              <a:rPr lang="en-GB" altLang="en-US" sz="1200">
                <a:cs typeface="Times New Roman" panose="02020603050405020304" pitchFamily="18" charset="0"/>
              </a:rPr>
              <a:t>r)</a:t>
            </a:r>
            <a:endParaRPr lang="en-GB" altLang="en-US" sz="1800"/>
          </a:p>
        </p:txBody>
      </p:sp>
      <p:sp>
        <p:nvSpPr>
          <p:cNvPr id="15372" name="Text Box 14"/>
          <p:cNvSpPr txBox="1">
            <a:spLocks noChangeArrowheads="1"/>
          </p:cNvSpPr>
          <p:nvPr/>
        </p:nvSpPr>
        <p:spPr bwMode="auto">
          <a:xfrm>
            <a:off x="5148263" y="3378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cs typeface="Times New Roman" panose="02020603050405020304" pitchFamily="18" charset="0"/>
              </a:rPr>
              <a:t>k</a:t>
            </a:r>
            <a:r>
              <a:rPr lang="en-GB" altLang="en-US" sz="800" baseline="-30000">
                <a:cs typeface="Times New Roman" panose="02020603050405020304" pitchFamily="18" charset="0"/>
              </a:rPr>
              <a:t>T</a:t>
            </a:r>
            <a:r>
              <a:rPr lang="en-GB" altLang="en-US" sz="1200">
                <a:cs typeface="Times New Roman" panose="02020603050405020304" pitchFamily="18" charset="0"/>
              </a:rPr>
              <a:t>r</a:t>
            </a:r>
            <a:endParaRPr lang="en-GB" altLang="en-US" sz="1800"/>
          </a:p>
        </p:txBody>
      </p:sp>
      <p:sp>
        <p:nvSpPr>
          <p:cNvPr id="15373" name="Rectangle 15"/>
          <p:cNvSpPr>
            <a:spLocks noChangeArrowheads="1"/>
          </p:cNvSpPr>
          <p:nvPr/>
        </p:nvSpPr>
        <p:spPr bwMode="auto">
          <a:xfrm>
            <a:off x="0" y="164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5374" name="Rectangle 16"/>
          <p:cNvSpPr>
            <a:spLocks noChangeArrowheads="1"/>
          </p:cNvSpPr>
          <p:nvPr/>
        </p:nvSpPr>
        <p:spPr bwMode="auto">
          <a:xfrm>
            <a:off x="0" y="164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5375" name="Rectangle 17"/>
          <p:cNvSpPr>
            <a:spLocks noChangeArrowheads="1"/>
          </p:cNvSpPr>
          <p:nvPr/>
        </p:nvSpPr>
        <p:spPr bwMode="auto">
          <a:xfrm>
            <a:off x="0" y="164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5376" name="Rectangle 18"/>
          <p:cNvSpPr>
            <a:spLocks noChangeArrowheads="1"/>
          </p:cNvSpPr>
          <p:nvPr/>
        </p:nvSpPr>
        <p:spPr bwMode="auto">
          <a:xfrm>
            <a:off x="0" y="164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5377" name="Rectangle 19"/>
          <p:cNvSpPr>
            <a:spLocks noChangeArrowheads="1"/>
          </p:cNvSpPr>
          <p:nvPr/>
        </p:nvSpPr>
        <p:spPr bwMode="auto">
          <a:xfrm>
            <a:off x="0" y="164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5378" name="Rectangle 20"/>
          <p:cNvSpPr>
            <a:spLocks noChangeArrowheads="1"/>
          </p:cNvSpPr>
          <p:nvPr/>
        </p:nvSpPr>
        <p:spPr bwMode="auto">
          <a:xfrm>
            <a:off x="250825" y="4333875"/>
            <a:ext cx="1824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endParaRPr lang="en-GB" altLang="en-US" sz="1000" b="1">
              <a:cs typeface="Times New Roman" panose="02020603050405020304" pitchFamily="18" charset="0"/>
            </a:endParaRPr>
          </a:p>
          <a:p>
            <a:pPr algn="just">
              <a:spcBef>
                <a:spcPct val="0"/>
              </a:spcBef>
              <a:buFontTx/>
              <a:buNone/>
            </a:pPr>
            <a:r>
              <a:rPr lang="en-GB" altLang="en-US" sz="1000" b="1">
                <a:cs typeface="Times New Roman" panose="02020603050405020304" pitchFamily="18" charset="0"/>
              </a:rPr>
              <a:t>First four Bessel functions</a:t>
            </a:r>
            <a:r>
              <a:rPr lang="en-GB" altLang="en-US" sz="1000" b="1" i="1">
                <a:cs typeface="Times New Roman" panose="02020603050405020304" pitchFamily="18" charset="0"/>
              </a:rPr>
              <a:t>.</a:t>
            </a:r>
            <a:endParaRPr lang="en-GB" altLang="en-US" sz="1800"/>
          </a:p>
        </p:txBody>
      </p:sp>
      <p:sp>
        <p:nvSpPr>
          <p:cNvPr id="15379" name="Text Box 21"/>
          <p:cNvSpPr txBox="1">
            <a:spLocks noChangeArrowheads="1"/>
          </p:cNvSpPr>
          <p:nvPr/>
        </p:nvSpPr>
        <p:spPr bwMode="auto">
          <a:xfrm>
            <a:off x="490538" y="5057775"/>
            <a:ext cx="8496300" cy="1168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dirty="0"/>
              <a:t>One of the transverse fields varies with the differential of the Bessel function J’</a:t>
            </a:r>
          </a:p>
          <a:p>
            <a:pPr eaLnBrk="1" hangingPunct="1">
              <a:spcBef>
                <a:spcPct val="50000"/>
              </a:spcBef>
              <a:buFontTx/>
              <a:buNone/>
            </a:pPr>
            <a:r>
              <a:rPr lang="en-GB" altLang="en-US" sz="2000" dirty="0"/>
              <a:t>All J’ are zero in the centre except the 1</a:t>
            </a:r>
            <a:r>
              <a:rPr lang="en-GB" altLang="en-US" sz="2000" baseline="30000" dirty="0"/>
              <a:t>st</a:t>
            </a:r>
            <a:r>
              <a:rPr lang="en-GB" altLang="en-US" sz="2000" dirty="0"/>
              <a:t> order Bessel functions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8EA2CBFAE5464D8B590CB0FE9FDF74" ma:contentTypeVersion="13" ma:contentTypeDescription="Create a new document." ma:contentTypeScope="" ma:versionID="e940f3e87640512735411cdb47ec9c60">
  <xsd:schema xmlns:xsd="http://www.w3.org/2001/XMLSchema" xmlns:xs="http://www.w3.org/2001/XMLSchema" xmlns:p="http://schemas.microsoft.com/office/2006/metadata/properties" xmlns:ns3="19a5072a-c90b-4bd3-a68a-b7abbd4b55f2" xmlns:ns4="e8785e35-4af9-43d1-8745-88b55cf0d46b" targetNamespace="http://schemas.microsoft.com/office/2006/metadata/properties" ma:root="true" ma:fieldsID="bdc01cbe470f2444a8070a88acd37b44" ns3:_="" ns4:_="">
    <xsd:import namespace="19a5072a-c90b-4bd3-a68a-b7abbd4b55f2"/>
    <xsd:import namespace="e8785e35-4af9-43d1-8745-88b55cf0d46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a5072a-c90b-4bd3-a68a-b7abbd4b55f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785e35-4af9-43d1-8745-88b55cf0d46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5E7657-244C-4C37-A727-2A2CD39D91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a5072a-c90b-4bd3-a68a-b7abbd4b55f2"/>
    <ds:schemaRef ds:uri="e8785e35-4af9-43d1-8745-88b55cf0d4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DE807A-217A-43DD-8C7A-54E69FCED6E0}">
  <ds:schemaRefs>
    <ds:schemaRef ds:uri="http://www.w3.org/XML/1998/namespace"/>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e8785e35-4af9-43d1-8745-88b55cf0d46b"/>
    <ds:schemaRef ds:uri="http://schemas.microsoft.com/office/2006/metadata/properties"/>
    <ds:schemaRef ds:uri="19a5072a-c90b-4bd3-a68a-b7abbd4b55f2"/>
    <ds:schemaRef ds:uri="http://purl.org/dc/dcmitype/"/>
    <ds:schemaRef ds:uri="http://purl.org/dc/elements/1.1/"/>
  </ds:schemaRefs>
</ds:datastoreItem>
</file>

<file path=customXml/itemProps3.xml><?xml version="1.0" encoding="utf-8"?>
<ds:datastoreItem xmlns:ds="http://schemas.openxmlformats.org/officeDocument/2006/customXml" ds:itemID="{DA6925D6-9F8B-4A1D-865C-28BAC3A18B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17001</TotalTime>
  <Words>2715</Words>
  <Application>Microsoft Office PowerPoint</Application>
  <PresentationFormat>On-screen Show (4:3)</PresentationFormat>
  <Paragraphs>339</Paragraphs>
  <Slides>38</Slides>
  <Notes>15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7" baseType="lpstr">
      <vt:lpstr>Arial</vt:lpstr>
      <vt:lpstr>Calibri</vt:lpstr>
      <vt:lpstr>Cambria Math</vt:lpstr>
      <vt:lpstr>Symbol</vt:lpstr>
      <vt:lpstr>Times</vt:lpstr>
      <vt:lpstr>Times New Roman</vt:lpstr>
      <vt:lpstr>Default Design</vt:lpstr>
      <vt:lpstr>Equation</vt:lpstr>
      <vt:lpstr>Chart</vt:lpstr>
      <vt:lpstr>Lecture 1 Introduction to RF for Accelerators </vt:lpstr>
      <vt:lpstr>Electrostatic Acceleration</vt:lpstr>
      <vt:lpstr>Van-de Graaff - 1930s</vt:lpstr>
      <vt:lpstr>RF Acceleration</vt:lpstr>
      <vt:lpstr>Early Linear Accelerators (Drift Tube)</vt:lpstr>
      <vt:lpstr>Boundary conditions</vt:lpstr>
      <vt:lpstr>Cylindrical Waveguide</vt:lpstr>
      <vt:lpstr>Cylindrical waveguide (2)</vt:lpstr>
      <vt:lpstr>Bessel Function</vt:lpstr>
      <vt:lpstr>Pillbox Cavities</vt:lpstr>
      <vt:lpstr>Cavity Modes</vt:lpstr>
      <vt:lpstr>TM010 Accelerating mode</vt:lpstr>
      <vt:lpstr>Accelerating Voltage</vt:lpstr>
      <vt:lpstr>Accelerating voltage</vt:lpstr>
      <vt:lpstr>Transit time factor</vt:lpstr>
      <vt:lpstr>For TM010 pillbox mode</vt:lpstr>
      <vt:lpstr>Off crest particles</vt:lpstr>
      <vt:lpstr>Cavity Quality Factor</vt:lpstr>
      <vt:lpstr>Other figures of merit</vt:lpstr>
      <vt:lpstr>Shunt impedance Disambiguation</vt:lpstr>
      <vt:lpstr>Cavity geometry</vt:lpstr>
      <vt:lpstr>Multicell</vt:lpstr>
      <vt:lpstr>Standing or travelling wave</vt:lpstr>
      <vt:lpstr>Gas Breakdown</vt:lpstr>
      <vt:lpstr>Field Emission</vt:lpstr>
      <vt:lpstr>Field Enhancement</vt:lpstr>
      <vt:lpstr>Vacuum Breakdown</vt:lpstr>
      <vt:lpstr>Kilpatrick Limits</vt:lpstr>
      <vt:lpstr>Surface Resistance</vt:lpstr>
      <vt:lpstr>Power Dissipation</vt:lpstr>
      <vt:lpstr>Average Heating</vt:lpstr>
      <vt:lpstr>Pulsed Heating</vt:lpstr>
      <vt:lpstr>Peak Surface Fields</vt:lpstr>
      <vt:lpstr>Maximum Gradient Limits</vt:lpstr>
      <vt:lpstr>References</vt:lpstr>
      <vt:lpstr>Extra slides</vt:lpstr>
      <vt:lpstr>Q factor Pillbox</vt:lpstr>
      <vt:lpstr>TM010 Shunt Impedance</vt:lpstr>
    </vt:vector>
  </TitlesOfParts>
  <Company>Daresbury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RF Cavities for Accelerators</dc:title>
  <dc:creator>Graemeburt32</dc:creator>
  <cp:lastModifiedBy>Cowie, Louise (STFC,DL,AST)</cp:lastModifiedBy>
  <cp:revision>279</cp:revision>
  <dcterms:created xsi:type="dcterms:W3CDTF">2007-04-29T19:05:40Z</dcterms:created>
  <dcterms:modified xsi:type="dcterms:W3CDTF">2021-12-10T16:31:21Z</dcterms:modified>
</cp:coreProperties>
</file>