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7" r:id="rId2"/>
    <p:sldId id="258" r:id="rId3"/>
    <p:sldId id="323" r:id="rId4"/>
    <p:sldId id="259" r:id="rId5"/>
    <p:sldId id="261" r:id="rId6"/>
    <p:sldId id="262"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1526" y="62"/>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13/10/2021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13/10/2021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13/10/2021</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dirty="0"/>
          </a:p>
        </p:txBody>
      </p:sp>
      <p:sp>
        <p:nvSpPr>
          <p:cNvPr id="7"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260350"/>
            <a:ext cx="6646863" cy="7334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770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260350"/>
            <a:ext cx="6646863" cy="7334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196975"/>
            <a:ext cx="4038600" cy="238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736975"/>
            <a:ext cx="4038600" cy="238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709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13/10/2021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13/10/2021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13/10/2021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sp>
        <p:nvSpPr>
          <p:cNvPr id="11"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
        <p:nvSpPr>
          <p:cNvPr id="13" name="Rectangle 16"/>
          <p:cNvSpPr>
            <a:spLocks noChangeArrowheads="1"/>
          </p:cNvSpPr>
          <p:nvPr userDrawn="1"/>
        </p:nvSpPr>
        <p:spPr bwMode="auto">
          <a:xfrm>
            <a:off x="3749675" y="6237288"/>
            <a:ext cx="5062538"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dirty="0">
                <a:solidFill>
                  <a:schemeClr val="tx2"/>
                </a:solidFill>
                <a:latin typeface="+mn-lt"/>
              </a:rPr>
              <a:t>Cockcroft Institute: CI-MAG-106</a:t>
            </a:r>
            <a:r>
              <a:rPr lang="en-GB" altLang="en-US" sz="1400" b="1" baseline="0" dirty="0">
                <a:solidFill>
                  <a:schemeClr val="tx2"/>
                </a:solidFill>
                <a:latin typeface="+mn-lt"/>
              </a:rPr>
              <a:t> Lecture 1 </a:t>
            </a:r>
            <a:r>
              <a:rPr lang="en-GB" altLang="en-US" sz="1400" b="1" dirty="0">
                <a:solidFill>
                  <a:schemeClr val="tx2"/>
                </a:solidFill>
                <a:latin typeface="+mn-lt"/>
              </a:rPr>
              <a:t>(2021)	</a:t>
            </a:r>
            <a:fld id="{D518B675-CE3C-4ADB-9560-D0A64EF41534}" type="slidenum">
              <a:rPr lang="en-GB" altLang="en-US" sz="1400" b="1" smtClean="0">
                <a:solidFill>
                  <a:schemeClr val="tx2"/>
                </a:solidFill>
                <a:latin typeface="+mn-lt"/>
              </a:rPr>
              <a:t>‹#›</a:t>
            </a:fld>
            <a:endParaRPr lang="en-GB" altLang="en-US" sz="1400" b="1" dirty="0">
              <a:solidFill>
                <a:schemeClr val="tx2"/>
              </a:solidFill>
              <a:latin typeface="+mn-lt"/>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0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oleObject" Target="../embeddings/oleObject2.bin"/><Relationship Id="rId1" Type="http://schemas.openxmlformats.org/officeDocument/2006/relationships/slideLayout" Target="../slideLayouts/slideLayout12.xml"/><Relationship Id="rId5"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12.xml"/><Relationship Id="rId5" Type="http://schemas.openxmlformats.org/officeDocument/2006/relationships/image" Target="../media/image74.wmf"/><Relationship Id="rId4" Type="http://schemas.openxmlformats.org/officeDocument/2006/relationships/oleObject" Target="../embeddings/oleObject3.bin"/></Relationships>
</file>

<file path=ppt/slides/_rels/slide66.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052" y="1957130"/>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2</a:t>
            </a:r>
            <a:br>
              <a:rPr lang="en-GB" altLang="en-US" b="1" dirty="0"/>
            </a:br>
            <a:endParaRPr lang="en-GB" altLang="en-US" b="1" dirty="0"/>
          </a:p>
        </p:txBody>
      </p:sp>
      <p:sp>
        <p:nvSpPr>
          <p:cNvPr id="2051" name="Rectangle 3"/>
          <p:cNvSpPr>
            <a:spLocks noGrp="1" noChangeArrowheads="1"/>
          </p:cNvSpPr>
          <p:nvPr>
            <p:ph type="subTitle" idx="1"/>
          </p:nvPr>
        </p:nvSpPr>
        <p:spPr>
          <a:xfrm>
            <a:off x="1510446"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39B763D9-9B2D-47DD-8A27-528896797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1607736" cy="9085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 field, n=1</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285336" y="1389914"/>
                <a:ext cx="4149931"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cylindrical coordinates:</a:t>
                </a:r>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𝑟</m:t>
                          </m:r>
                        </m:sub>
                      </m:sSub>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1</m:t>
                          </m:r>
                        </m:sub>
                      </m:sSub>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𝜃</m:t>
                          </m:r>
                        </m:e>
                      </m:func>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1</m:t>
                          </m:r>
                        </m:sub>
                      </m:sSub>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𝜃</m:t>
                          </m:r>
                        </m:e>
                      </m:func>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𝜃</m:t>
                          </m:r>
                        </m:sub>
                      </m:sSub>
                      <m:r>
                        <m:rPr>
                          <m:aln/>
                        </m:rPr>
                        <a:rPr lang="en-GB" sz="2000" i="1">
                          <a:latin typeface="Cambria Math"/>
                        </a:rPr>
                        <m:t>=</m:t>
                      </m:r>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1</m:t>
                          </m:r>
                        </m:sub>
                      </m:sSub>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𝜃</m:t>
                          </m:r>
                        </m:e>
                      </m:func>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1</m:t>
                          </m:r>
                        </m:sub>
                      </m:sSub>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𝜃</m:t>
                          </m:r>
                        </m:e>
                      </m:func>
                    </m:oMath>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1</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𝜃</m:t>
                          </m:r>
                        </m:e>
                      </m:func>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1</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𝜃</m:t>
                          </m:r>
                        </m:e>
                      </m:func>
                    </m:oMath>
                  </m:oMathPara>
                </a14:m>
                <a:endParaRPr lang="en-GB" sz="2000" dirty="0"/>
              </a:p>
              <a:p>
                <a:pPr marL="0" indent="0">
                  <a:buNone/>
                </a:pPr>
                <a:endParaRPr lang="en-GB" sz="2000" dirty="0"/>
              </a:p>
              <a:p>
                <a:pPr marL="0" indent="0">
                  <a:buNone/>
                </a:pPr>
                <a:r>
                  <a:rPr lang="en-GB" sz="2000" dirty="0"/>
                  <a:t>In Cartesian coordinates:</a:t>
                </a:r>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𝑥</m:t>
                          </m:r>
                        </m:sub>
                      </m:sSub>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1</m:t>
                          </m:r>
                        </m:sub>
                      </m:sSub>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𝑦</m:t>
                          </m:r>
                        </m:sub>
                      </m:sSub>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1</m:t>
                          </m:r>
                        </m:sub>
                      </m:sSub>
                    </m:oMath>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1</m:t>
                          </m:r>
                        </m:sub>
                      </m:sSub>
                      <m:r>
                        <a:rPr lang="en-GB" sz="2000" i="1">
                          <a:latin typeface="Cambria Math"/>
                        </a:rPr>
                        <m:t>𝑥</m:t>
                      </m:r>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1</m:t>
                          </m:r>
                        </m:sub>
                      </m:sSub>
                      <m:r>
                        <a:rPr lang="en-GB" sz="2000" i="1">
                          <a:latin typeface="Cambria Math"/>
                        </a:rPr>
                        <m:t>𝑦</m:t>
                      </m:r>
                    </m:oMath>
                  </m:oMathPara>
                </a14:m>
                <a:endParaRPr lang="en-GB" sz="2000" dirty="0"/>
              </a:p>
              <a:p>
                <a:pPr marL="0" indent="0">
                  <a:buNone/>
                </a:pPr>
                <a:endParaRPr lang="en-GB" sz="2000" dirty="0"/>
              </a:p>
              <a:p>
                <a:pPr marL="0" indent="0">
                  <a:buNone/>
                </a:pPr>
                <a:r>
                  <a:rPr lang="en-GB" sz="2000" dirty="0"/>
                  <a:t>So a perfect vertical dipole field occurs at J</a:t>
                </a:r>
                <a:r>
                  <a:rPr lang="en-GB" sz="2000" baseline="-25000" dirty="0"/>
                  <a:t>1</a:t>
                </a:r>
                <a:r>
                  <a:rPr lang="en-GB" sz="2000" dirty="0"/>
                  <a:t>=0. A perfect horizontal dipole field occurs at K</a:t>
                </a:r>
                <a:r>
                  <a:rPr lang="en-GB" sz="2000" baseline="-25000" dirty="0"/>
                  <a:t>1</a:t>
                </a:r>
                <a:r>
                  <a:rPr lang="en-GB" sz="2000" dirty="0"/>
                  <a:t>=0.</a:t>
                </a:r>
                <a:endParaRPr lang="en-GB" altLang="en-US" sz="2000" dirty="0">
                  <a:latin typeface="roboto slab" pitchFamily="2" charset="0"/>
                </a:endParaRPr>
              </a:p>
              <a:p>
                <a:pPr marL="0" indent="0">
                  <a:buNone/>
                </a:pPr>
                <a:endParaRPr lang="en-GB" altLang="en-US" sz="2000" dirty="0">
                  <a:latin typeface="roboto slab" pitchFamily="2" charset="0"/>
                </a:endParaRPr>
              </a:p>
              <a:p>
                <a:pPr marL="0" indent="0">
                  <a:buNone/>
                </a:pPr>
                <a:endParaRPr lang="en-GB" sz="2000" dirty="0"/>
              </a:p>
              <a:p>
                <a:pPr marL="0" indent="0">
                  <a:buNone/>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3" name="Rectangle 3"/>
              <p:cNvSpPr txBox="1">
                <a:spLocks noRot="1" noChangeAspect="1" noMove="1" noResize="1" noEditPoints="1" noAdjustHandles="1" noChangeArrowheads="1" noChangeShapeType="1" noTextEdit="1"/>
              </p:cNvSpPr>
              <p:nvPr/>
            </p:nvSpPr>
            <p:spPr>
              <a:xfrm>
                <a:off x="285336" y="1389914"/>
                <a:ext cx="4149931" cy="4598993"/>
              </a:xfrm>
              <a:prstGeom prst="rect">
                <a:avLst/>
              </a:prstGeom>
              <a:blipFill rotWithShape="1">
                <a:blip r:embed="rId2"/>
                <a:stretch>
                  <a:fillRect l="-1615" t="-6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txBox="1">
                <a:spLocks noChangeArrowheads="1"/>
              </p:cNvSpPr>
              <p:nvPr/>
            </p:nvSpPr>
            <p:spPr>
              <a:xfrm>
                <a:off x="4684996" y="1389914"/>
                <a:ext cx="4149931"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Using a complex function</a:t>
                </a:r>
              </a:p>
              <a:p>
                <a:pPr marL="0" indent="0" algn="ctr">
                  <a:buNone/>
                </a:pPr>
                <a14:m>
                  <m:oMath xmlns:m="http://schemas.openxmlformats.org/officeDocument/2006/math">
                    <m:r>
                      <a:rPr lang="en-GB" altLang="en-US" sz="2000" i="1">
                        <a:latin typeface="Cambria Math"/>
                        <a:ea typeface="Cambria Math"/>
                      </a:rPr>
                      <m:t>𝐴</m:t>
                    </m:r>
                    <m:r>
                      <a:rPr lang="en-GB" altLang="en-US" sz="2000" i="1">
                        <a:latin typeface="Cambria Math"/>
                        <a:ea typeface="Cambria Math"/>
                      </a:rPr>
                      <m:t>+</m:t>
                    </m:r>
                    <m:r>
                      <a:rPr lang="en-GB" altLang="en-US" sz="2000" i="1">
                        <a:latin typeface="Cambria Math"/>
                        <a:ea typeface="Cambria Math"/>
                      </a:rPr>
                      <m:t>𝑖</m:t>
                    </m:r>
                    <m:r>
                      <a:rPr lang="en-GB" altLang="en-US" sz="2000" i="1">
                        <a:latin typeface="Cambria Math"/>
                        <a:ea typeface="Cambria Math"/>
                      </a:rPr>
                      <m:t>𝜙</m:t>
                    </m:r>
                  </m:oMath>
                </a14:m>
                <a:r>
                  <a:rPr lang="en-GB" altLang="en-US" sz="2000" dirty="0"/>
                  <a:t> = </a:t>
                </a:r>
                <a14:m>
                  <m:oMath xmlns:m="http://schemas.openxmlformats.org/officeDocument/2006/math">
                    <m:r>
                      <a:rPr lang="en-GB" altLang="en-US" sz="2000" i="1">
                        <a:latin typeface="Cambria Math"/>
                        <a:ea typeface="Cambria Math"/>
                      </a:rPr>
                      <m:t>𝐶</m:t>
                    </m:r>
                    <m:r>
                      <a:rPr lang="en-GB" altLang="en-US" sz="2000" b="0" i="1" baseline="-25000" smtClean="0">
                        <a:latin typeface="Cambria Math"/>
                        <a:ea typeface="Cambria Math"/>
                      </a:rPr>
                      <m:t>1</m:t>
                    </m:r>
                    <m:r>
                      <a:rPr lang="en-GB" altLang="en-US" sz="2000" i="1">
                        <a:latin typeface="Cambria Math"/>
                        <a:ea typeface="Cambria Math"/>
                      </a:rPr>
                      <m:t>ℤ</m:t>
                    </m:r>
                    <m:r>
                      <a:rPr lang="en-GB" altLang="en-US" sz="2000" b="0" i="1" baseline="30000" smtClean="0">
                        <a:latin typeface="Cambria Math"/>
                        <a:ea typeface="Cambria Math"/>
                      </a:rPr>
                      <m:t>1</m:t>
                    </m:r>
                  </m:oMath>
                </a14:m>
                <a:r>
                  <a:rPr lang="en-GB" altLang="en-US" sz="2000" dirty="0"/>
                  <a:t> = </a:t>
                </a:r>
                <a14:m>
                  <m:oMath xmlns:m="http://schemas.openxmlformats.org/officeDocument/2006/math">
                    <m:r>
                      <a:rPr lang="en-GB" altLang="en-US" sz="2000" i="1">
                        <a:latin typeface="Cambria Math"/>
                        <a:ea typeface="Cambria Math"/>
                      </a:rPr>
                      <m:t>𝐶</m:t>
                    </m:r>
                    <m:r>
                      <a:rPr lang="en-GB" altLang="en-US" sz="2000" b="0" i="1" baseline="-25000" smtClean="0">
                        <a:latin typeface="Cambria Math"/>
                        <a:ea typeface="Cambria Math"/>
                      </a:rPr>
                      <m:t>1</m:t>
                    </m:r>
                    <m:r>
                      <a:rPr lang="en-GB" altLang="en-US" sz="2000" b="0" i="1" smtClean="0">
                        <a:latin typeface="Cambria Math"/>
                        <a:ea typeface="Cambria Math"/>
                      </a:rPr>
                      <m:t>(</m:t>
                    </m:r>
                    <m:r>
                      <a:rPr lang="en-GB" altLang="en-US" sz="2000" b="0" i="1" smtClean="0">
                        <a:latin typeface="Cambria Math"/>
                        <a:ea typeface="Cambria Math"/>
                      </a:rPr>
                      <m:t>𝑥</m:t>
                    </m:r>
                    <m:r>
                      <a:rPr lang="en-GB" altLang="en-US" sz="2000" b="0" i="1" smtClean="0">
                        <a:latin typeface="Cambria Math"/>
                        <a:ea typeface="Cambria Math"/>
                      </a:rPr>
                      <m:t>+</m:t>
                    </m:r>
                    <m:r>
                      <a:rPr lang="en-GB" altLang="en-US" sz="2000" b="0" i="1" smtClean="0">
                        <a:latin typeface="Cambria Math"/>
                        <a:ea typeface="Cambria Math"/>
                      </a:rPr>
                      <m:t>𝑖𝑦</m:t>
                    </m:r>
                    <m:r>
                      <a:rPr lang="en-GB" altLang="en-US" sz="2000" b="0" i="1" smtClean="0">
                        <a:latin typeface="Cambria Math"/>
                        <a:ea typeface="Cambria Math"/>
                      </a:rPr>
                      <m:t>)</m:t>
                    </m:r>
                  </m:oMath>
                </a14:m>
                <a:endParaRPr lang="en-GB" altLang="en-US" sz="2000" dirty="0"/>
              </a:p>
              <a:p>
                <a:pPr marL="0" indent="0">
                  <a:buNone/>
                </a:pPr>
                <a:endParaRPr lang="en-GB" altLang="en-US" sz="2000" dirty="0"/>
              </a:p>
              <a:p>
                <a:pPr marL="0" indent="0">
                  <a:buNone/>
                </a:pPr>
                <a:r>
                  <a:rPr lang="en-GB" altLang="en-US" sz="2000" dirty="0"/>
                  <a:t>And so</a:t>
                </a:r>
              </a:p>
              <a:p>
                <a:pPr marL="0" indent="0">
                  <a:buNone/>
                </a:pPr>
                <a14:m>
                  <m:oMathPara xmlns:m="http://schemas.openxmlformats.org/officeDocument/2006/math">
                    <m:oMathParaPr>
                      <m:jc m:val="centerGroup"/>
                    </m:oMathParaPr>
                    <m:oMath xmlns:m="http://schemas.openxmlformats.org/officeDocument/2006/math">
                      <m:r>
                        <a:rPr lang="en-GB" sz="2000" b="0" i="1" smtClean="0">
                          <a:latin typeface="Cambria Math"/>
                        </a:rPr>
                        <m:t>𝑥</m:t>
                      </m:r>
                      <m:r>
                        <m:rPr>
                          <m:aln/>
                        </m:rPr>
                        <a:rPr lang="en-GB" sz="2000" i="1">
                          <a:latin typeface="Cambria Math"/>
                        </a:rPr>
                        <m:t>=</m:t>
                      </m:r>
                      <m:f>
                        <m:fPr>
                          <m:ctrlPr>
                            <a:rPr lang="en-GB" sz="2000" i="1" smtClean="0">
                              <a:latin typeface="Cambria Math" panose="02040503050406030204" pitchFamily="18" charset="0"/>
                            </a:rPr>
                          </m:ctrlPr>
                        </m:fPr>
                        <m:num>
                          <m:r>
                            <a:rPr lang="en-GB" sz="2000" b="0" i="1" smtClean="0">
                              <a:latin typeface="Cambria Math"/>
                            </a:rPr>
                            <m:t>𝐴</m:t>
                          </m:r>
                        </m:num>
                        <m:den>
                          <m:r>
                            <a:rPr lang="en-GB" sz="2000" b="0" i="1" smtClean="0">
                              <a:latin typeface="Cambria Math"/>
                            </a:rPr>
                            <m:t>𝐶</m:t>
                          </m:r>
                          <m:r>
                            <a:rPr lang="en-GB" sz="2000" b="0" i="1" baseline="-25000" smtClean="0">
                              <a:latin typeface="Cambria Math"/>
                            </a:rPr>
                            <m:t>1</m:t>
                          </m:r>
                        </m:den>
                      </m:f>
                    </m:oMath>
                  </m:oMathPara>
                </a14:m>
                <a:endParaRPr lang="en-GB" altLang="en-US" sz="2000" dirty="0"/>
              </a:p>
              <a:p>
                <a:pPr marL="0" indent="0">
                  <a:buNone/>
                </a:pPr>
                <a:endParaRPr lang="en-GB" altLang="en-US" sz="2000" dirty="0"/>
              </a:p>
              <a:p>
                <a:pPr marL="0" indent="0">
                  <a:buNone/>
                </a:pPr>
                <a14:m>
                  <m:oMathPara xmlns:m="http://schemas.openxmlformats.org/officeDocument/2006/math">
                    <m:oMathParaPr>
                      <m:jc m:val="centerGroup"/>
                    </m:oMathParaPr>
                    <m:oMath xmlns:m="http://schemas.openxmlformats.org/officeDocument/2006/math">
                      <m:r>
                        <a:rPr lang="en-GB" sz="2000" b="0" i="1" smtClean="0">
                          <a:latin typeface="Cambria Math"/>
                        </a:rPr>
                        <m:t>𝑦</m:t>
                      </m:r>
                      <m:r>
                        <m:rPr>
                          <m:aln/>
                        </m:rPr>
                        <a:rPr lang="en-GB" sz="2000" i="1">
                          <a:latin typeface="Cambria Math"/>
                        </a:rPr>
                        <m:t>=</m:t>
                      </m:r>
                      <m:f>
                        <m:fPr>
                          <m:ctrlPr>
                            <a:rPr lang="en-GB" sz="2000" i="1">
                              <a:latin typeface="Cambria Math" panose="02040503050406030204" pitchFamily="18" charset="0"/>
                            </a:rPr>
                          </m:ctrlPr>
                        </m:fPr>
                        <m:num>
                          <m:r>
                            <a:rPr lang="en-GB" sz="2000" i="1" smtClean="0">
                              <a:latin typeface="Cambria Math"/>
                              <a:ea typeface="Cambria Math"/>
                            </a:rPr>
                            <m:t>𝜙</m:t>
                          </m:r>
                        </m:num>
                        <m:den>
                          <m:r>
                            <a:rPr lang="en-GB" sz="2000" i="1">
                              <a:latin typeface="Cambria Math"/>
                            </a:rPr>
                            <m:t>𝐶</m:t>
                          </m:r>
                          <m:r>
                            <a:rPr lang="en-GB" sz="2000" i="1" baseline="-25000">
                              <a:latin typeface="Cambria Math"/>
                            </a:rPr>
                            <m:t>1</m:t>
                          </m:r>
                        </m:den>
                      </m:f>
                    </m:oMath>
                  </m:oMathPara>
                </a14:m>
                <a:endParaRPr lang="en-GB" altLang="en-US" sz="2000" dirty="0"/>
              </a:p>
              <a:p>
                <a:pPr marL="0" indent="0">
                  <a:buNone/>
                </a:pPr>
                <a:endParaRPr lang="en-GB" altLang="en-US" sz="2000" dirty="0"/>
              </a:p>
              <a:p>
                <a:pPr marL="0" indent="0">
                  <a:buNone/>
                </a:pPr>
                <a:r>
                  <a:rPr lang="en-GB" altLang="en-US" sz="2000" dirty="0"/>
                  <a:t>C is a constant!</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4" name="Rectangle 3"/>
              <p:cNvSpPr txBox="1">
                <a:spLocks noRot="1" noChangeAspect="1" noMove="1" noResize="1" noEditPoints="1" noAdjustHandles="1" noChangeArrowheads="1" noChangeShapeType="1" noTextEdit="1"/>
              </p:cNvSpPr>
              <p:nvPr/>
            </p:nvSpPr>
            <p:spPr>
              <a:xfrm>
                <a:off x="4684996" y="1389914"/>
                <a:ext cx="4149931" cy="4598993"/>
              </a:xfrm>
              <a:prstGeom prst="rect">
                <a:avLst/>
              </a:prstGeom>
              <a:blipFill rotWithShape="1">
                <a:blip r:embed="rId3"/>
                <a:stretch>
                  <a:fillRect l="-1618" t="-663"/>
                </a:stretch>
              </a:blipFill>
            </p:spPr>
            <p:txBody>
              <a:bodyPr/>
              <a:lstStyle/>
              <a:p>
                <a:r>
                  <a:rPr lang="en-GB">
                    <a:noFill/>
                  </a:rPr>
                  <a:t> </a:t>
                </a:r>
              </a:p>
            </p:txBody>
          </p:sp>
        </mc:Fallback>
      </mc:AlternateContent>
      <p:cxnSp>
        <p:nvCxnSpPr>
          <p:cNvPr id="6" name="Straight Connector 5"/>
          <p:cNvCxnSpPr/>
          <p:nvPr/>
        </p:nvCxnSpPr>
        <p:spPr>
          <a:xfrm>
            <a:off x="4435267" y="1324598"/>
            <a:ext cx="0" cy="4664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97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 field, n=1</a:t>
            </a:r>
          </a:p>
        </p:txBody>
      </p:sp>
      <p:sp>
        <p:nvSpPr>
          <p:cNvPr id="34" name="Text Box 4"/>
          <p:cNvSpPr txBox="1">
            <a:spLocks noChangeArrowheads="1"/>
          </p:cNvSpPr>
          <p:nvPr/>
        </p:nvSpPr>
        <p:spPr bwMode="auto">
          <a:xfrm>
            <a:off x="294993" y="1402876"/>
            <a:ext cx="7632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i="1" dirty="0">
                <a:latin typeface="+mn-lt"/>
              </a:rPr>
              <a:t>J</a:t>
            </a:r>
            <a:r>
              <a:rPr lang="en-GB" altLang="en-US" sz="2000" i="1" baseline="-25000" dirty="0">
                <a:latin typeface="+mn-lt"/>
              </a:rPr>
              <a:t>1</a:t>
            </a:r>
            <a:r>
              <a:rPr lang="en-GB" altLang="en-US" sz="2000" dirty="0">
                <a:latin typeface="+mn-lt"/>
              </a:rPr>
              <a:t> = 0 gives vertical dipole field</a:t>
            </a:r>
          </a:p>
        </p:txBody>
      </p:sp>
      <p:grpSp>
        <p:nvGrpSpPr>
          <p:cNvPr id="60" name="Group 59"/>
          <p:cNvGrpSpPr>
            <a:grpSpLocks noChangeAspect="1"/>
          </p:cNvGrpSpPr>
          <p:nvPr/>
        </p:nvGrpSpPr>
        <p:grpSpPr bwMode="auto">
          <a:xfrm>
            <a:off x="1169195" y="1977232"/>
            <a:ext cx="7640638" cy="2846388"/>
            <a:chOff x="770" y="1497"/>
            <a:chExt cx="4813" cy="1793"/>
          </a:xfrm>
        </p:grpSpPr>
        <p:sp>
          <p:nvSpPr>
            <p:cNvPr id="62" name="Rectangle 60"/>
            <p:cNvSpPr>
              <a:spLocks noChangeArrowheads="1"/>
            </p:cNvSpPr>
            <p:nvPr/>
          </p:nvSpPr>
          <p:spPr bwMode="auto">
            <a:xfrm>
              <a:off x="1310" y="1771"/>
              <a:ext cx="311" cy="3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61"/>
            <p:cNvSpPr>
              <a:spLocks noChangeArrowheads="1"/>
            </p:cNvSpPr>
            <p:nvPr/>
          </p:nvSpPr>
          <p:spPr bwMode="auto">
            <a:xfrm>
              <a:off x="1327" y="1755"/>
              <a:ext cx="3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2" name="Rectangle 62"/>
            <p:cNvSpPr>
              <a:spLocks noChangeArrowheads="1"/>
            </p:cNvSpPr>
            <p:nvPr/>
          </p:nvSpPr>
          <p:spPr bwMode="auto">
            <a:xfrm>
              <a:off x="1327" y="1754"/>
              <a:ext cx="26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FF0000"/>
                  </a:solidFill>
                  <a:effectLst/>
                  <a:latin typeface="Book Antiqua" pitchFamily="18" charset="0"/>
                  <a:cs typeface="Arial" pitchFamily="34" charset="0"/>
                </a:rPr>
                <a:t>B</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193" name="Freeform 63"/>
            <p:cNvSpPr>
              <a:spLocks/>
            </p:cNvSpPr>
            <p:nvPr/>
          </p:nvSpPr>
          <p:spPr bwMode="auto">
            <a:xfrm>
              <a:off x="770" y="2334"/>
              <a:ext cx="3715" cy="50"/>
            </a:xfrm>
            <a:custGeom>
              <a:avLst/>
              <a:gdLst>
                <a:gd name="T0" fmla="*/ 0 w 3715"/>
                <a:gd name="T1" fmla="*/ 0 h 50"/>
                <a:gd name="T2" fmla="*/ 0 w 3715"/>
                <a:gd name="T3" fmla="*/ 48 h 50"/>
                <a:gd name="T4" fmla="*/ 3715 w 3715"/>
                <a:gd name="T5" fmla="*/ 50 h 50"/>
                <a:gd name="T6" fmla="*/ 3715 w 3715"/>
                <a:gd name="T7" fmla="*/ 1 h 50"/>
                <a:gd name="T8" fmla="*/ 0 w 3715"/>
                <a:gd name="T9" fmla="*/ 0 h 50"/>
              </a:gdLst>
              <a:ahLst/>
              <a:cxnLst>
                <a:cxn ang="0">
                  <a:pos x="T0" y="T1"/>
                </a:cxn>
                <a:cxn ang="0">
                  <a:pos x="T2" y="T3"/>
                </a:cxn>
                <a:cxn ang="0">
                  <a:pos x="T4" y="T5"/>
                </a:cxn>
                <a:cxn ang="0">
                  <a:pos x="T6" y="T7"/>
                </a:cxn>
                <a:cxn ang="0">
                  <a:pos x="T8" y="T9"/>
                </a:cxn>
              </a:cxnLst>
              <a:rect l="0" t="0" r="r" b="b"/>
              <a:pathLst>
                <a:path w="3715" h="50">
                  <a:moveTo>
                    <a:pt x="0" y="0"/>
                  </a:moveTo>
                  <a:lnTo>
                    <a:pt x="0" y="48"/>
                  </a:lnTo>
                  <a:lnTo>
                    <a:pt x="3715" y="50"/>
                  </a:lnTo>
                  <a:lnTo>
                    <a:pt x="3715"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4" name="Rectangle 64"/>
            <p:cNvSpPr>
              <a:spLocks noChangeArrowheads="1"/>
            </p:cNvSpPr>
            <p:nvPr/>
          </p:nvSpPr>
          <p:spPr bwMode="auto">
            <a:xfrm>
              <a:off x="2596" y="1540"/>
              <a:ext cx="49" cy="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5" name="Rectangle 65"/>
            <p:cNvSpPr>
              <a:spLocks noChangeArrowheads="1"/>
            </p:cNvSpPr>
            <p:nvPr/>
          </p:nvSpPr>
          <p:spPr bwMode="auto">
            <a:xfrm>
              <a:off x="1097" y="1692"/>
              <a:ext cx="3012" cy="1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6" name="Freeform 66"/>
            <p:cNvSpPr>
              <a:spLocks/>
            </p:cNvSpPr>
            <p:nvPr/>
          </p:nvSpPr>
          <p:spPr bwMode="auto">
            <a:xfrm>
              <a:off x="1048" y="2019"/>
              <a:ext cx="3011" cy="18"/>
            </a:xfrm>
            <a:custGeom>
              <a:avLst/>
              <a:gdLst>
                <a:gd name="T0" fmla="*/ 0 w 3011"/>
                <a:gd name="T1" fmla="*/ 0 h 18"/>
                <a:gd name="T2" fmla="*/ 0 w 3011"/>
                <a:gd name="T3" fmla="*/ 17 h 18"/>
                <a:gd name="T4" fmla="*/ 3011 w 3011"/>
                <a:gd name="T5" fmla="*/ 18 h 18"/>
                <a:gd name="T6" fmla="*/ 3011 w 3011"/>
                <a:gd name="T7" fmla="*/ 2 h 18"/>
                <a:gd name="T8" fmla="*/ 0 w 3011"/>
                <a:gd name="T9" fmla="*/ 0 h 18"/>
              </a:gdLst>
              <a:ahLst/>
              <a:cxnLst>
                <a:cxn ang="0">
                  <a:pos x="T0" y="T1"/>
                </a:cxn>
                <a:cxn ang="0">
                  <a:pos x="T2" y="T3"/>
                </a:cxn>
                <a:cxn ang="0">
                  <a:pos x="T4" y="T5"/>
                </a:cxn>
                <a:cxn ang="0">
                  <a:pos x="T6" y="T7"/>
                </a:cxn>
                <a:cxn ang="0">
                  <a:pos x="T8" y="T9"/>
                </a:cxn>
              </a:cxnLst>
              <a:rect l="0" t="0" r="r" b="b"/>
              <a:pathLst>
                <a:path w="3011" h="18">
                  <a:moveTo>
                    <a:pt x="0" y="0"/>
                  </a:moveTo>
                  <a:lnTo>
                    <a:pt x="0" y="17"/>
                  </a:lnTo>
                  <a:lnTo>
                    <a:pt x="3011" y="18"/>
                  </a:lnTo>
                  <a:lnTo>
                    <a:pt x="3011" y="2"/>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7" name="Freeform 67"/>
            <p:cNvSpPr>
              <a:spLocks/>
            </p:cNvSpPr>
            <p:nvPr/>
          </p:nvSpPr>
          <p:spPr bwMode="auto">
            <a:xfrm>
              <a:off x="1048" y="2663"/>
              <a:ext cx="3011" cy="18"/>
            </a:xfrm>
            <a:custGeom>
              <a:avLst/>
              <a:gdLst>
                <a:gd name="T0" fmla="*/ 0 w 3011"/>
                <a:gd name="T1" fmla="*/ 0 h 18"/>
                <a:gd name="T2" fmla="*/ 0 w 3011"/>
                <a:gd name="T3" fmla="*/ 16 h 18"/>
                <a:gd name="T4" fmla="*/ 3011 w 3011"/>
                <a:gd name="T5" fmla="*/ 18 h 18"/>
                <a:gd name="T6" fmla="*/ 3011 w 3011"/>
                <a:gd name="T7" fmla="*/ 1 h 18"/>
                <a:gd name="T8" fmla="*/ 0 w 3011"/>
                <a:gd name="T9" fmla="*/ 0 h 18"/>
              </a:gdLst>
              <a:ahLst/>
              <a:cxnLst>
                <a:cxn ang="0">
                  <a:pos x="T0" y="T1"/>
                </a:cxn>
                <a:cxn ang="0">
                  <a:pos x="T2" y="T3"/>
                </a:cxn>
                <a:cxn ang="0">
                  <a:pos x="T4" y="T5"/>
                </a:cxn>
                <a:cxn ang="0">
                  <a:pos x="T6" y="T7"/>
                </a:cxn>
                <a:cxn ang="0">
                  <a:pos x="T8" y="T9"/>
                </a:cxn>
              </a:cxnLst>
              <a:rect l="0" t="0" r="r" b="b"/>
              <a:pathLst>
                <a:path w="3011" h="18">
                  <a:moveTo>
                    <a:pt x="0" y="0"/>
                  </a:moveTo>
                  <a:lnTo>
                    <a:pt x="0" y="16"/>
                  </a:lnTo>
                  <a:lnTo>
                    <a:pt x="3011" y="18"/>
                  </a:lnTo>
                  <a:lnTo>
                    <a:pt x="3011" y="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8" name="Rectangle 68"/>
            <p:cNvSpPr>
              <a:spLocks noChangeArrowheads="1"/>
            </p:cNvSpPr>
            <p:nvPr/>
          </p:nvSpPr>
          <p:spPr bwMode="auto">
            <a:xfrm>
              <a:off x="1048" y="2996"/>
              <a:ext cx="3011" cy="16"/>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9" name="Rectangle 69"/>
            <p:cNvSpPr>
              <a:spLocks noChangeArrowheads="1"/>
            </p:cNvSpPr>
            <p:nvPr/>
          </p:nvSpPr>
          <p:spPr bwMode="auto">
            <a:xfrm>
              <a:off x="4305" y="1497"/>
              <a:ext cx="261"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0" name="Rectangle 70"/>
            <p:cNvSpPr>
              <a:spLocks noChangeArrowheads="1"/>
            </p:cNvSpPr>
            <p:nvPr/>
          </p:nvSpPr>
          <p:spPr bwMode="auto">
            <a:xfrm>
              <a:off x="4322" y="1497"/>
              <a:ext cx="329"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3" name="Rectangle 73"/>
            <p:cNvSpPr>
              <a:spLocks noChangeArrowheads="1"/>
            </p:cNvSpPr>
            <p:nvPr/>
          </p:nvSpPr>
          <p:spPr bwMode="auto">
            <a:xfrm>
              <a:off x="4518" y="1526"/>
              <a:ext cx="106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6" name="Freeform 76"/>
            <p:cNvSpPr>
              <a:spLocks/>
            </p:cNvSpPr>
            <p:nvPr/>
          </p:nvSpPr>
          <p:spPr bwMode="auto">
            <a:xfrm>
              <a:off x="1654" y="1784"/>
              <a:ext cx="98" cy="129"/>
            </a:xfrm>
            <a:custGeom>
              <a:avLst/>
              <a:gdLst>
                <a:gd name="T0" fmla="*/ 49 w 98"/>
                <a:gd name="T1" fmla="*/ 0 h 129"/>
                <a:gd name="T2" fmla="*/ 98 w 98"/>
                <a:gd name="T3" fmla="*/ 129 h 129"/>
                <a:gd name="T4" fmla="*/ 0 w 98"/>
                <a:gd name="T5" fmla="*/ 129 h 129"/>
                <a:gd name="T6" fmla="*/ 49 w 98"/>
                <a:gd name="T7" fmla="*/ 0 h 129"/>
              </a:gdLst>
              <a:ahLst/>
              <a:cxnLst>
                <a:cxn ang="0">
                  <a:pos x="T0" y="T1"/>
                </a:cxn>
                <a:cxn ang="0">
                  <a:pos x="T2" y="T3"/>
                </a:cxn>
                <a:cxn ang="0">
                  <a:pos x="T4" y="T5"/>
                </a:cxn>
                <a:cxn ang="0">
                  <a:pos x="T6" y="T7"/>
                </a:cxn>
              </a:cxnLst>
              <a:rect l="0" t="0" r="r" b="b"/>
              <a:pathLst>
                <a:path w="98" h="129">
                  <a:moveTo>
                    <a:pt x="49" y="0"/>
                  </a:moveTo>
                  <a:lnTo>
                    <a:pt x="98" y="129"/>
                  </a:lnTo>
                  <a:lnTo>
                    <a:pt x="0" y="129"/>
                  </a:lnTo>
                  <a:lnTo>
                    <a:pt x="49"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07" name="Freeform 77"/>
            <p:cNvSpPr>
              <a:spLocks/>
            </p:cNvSpPr>
            <p:nvPr/>
          </p:nvSpPr>
          <p:spPr bwMode="auto">
            <a:xfrm>
              <a:off x="1694" y="1899"/>
              <a:ext cx="18" cy="975"/>
            </a:xfrm>
            <a:custGeom>
              <a:avLst/>
              <a:gdLst>
                <a:gd name="T0" fmla="*/ 17 w 18"/>
                <a:gd name="T1" fmla="*/ 0 h 975"/>
                <a:gd name="T2" fmla="*/ 0 w 18"/>
                <a:gd name="T3" fmla="*/ 0 h 975"/>
                <a:gd name="T4" fmla="*/ 2 w 18"/>
                <a:gd name="T5" fmla="*/ 975 h 975"/>
                <a:gd name="T6" fmla="*/ 18 w 18"/>
                <a:gd name="T7" fmla="*/ 975 h 975"/>
                <a:gd name="T8" fmla="*/ 17 w 18"/>
                <a:gd name="T9" fmla="*/ 0 h 975"/>
              </a:gdLst>
              <a:ahLst/>
              <a:cxnLst>
                <a:cxn ang="0">
                  <a:pos x="T0" y="T1"/>
                </a:cxn>
                <a:cxn ang="0">
                  <a:pos x="T2" y="T3"/>
                </a:cxn>
                <a:cxn ang="0">
                  <a:pos x="T4" y="T5"/>
                </a:cxn>
                <a:cxn ang="0">
                  <a:pos x="T6" y="T7"/>
                </a:cxn>
                <a:cxn ang="0">
                  <a:pos x="T8" y="T9"/>
                </a:cxn>
              </a:cxnLst>
              <a:rect l="0" t="0" r="r" b="b"/>
              <a:pathLst>
                <a:path w="18" h="975">
                  <a:moveTo>
                    <a:pt x="17" y="0"/>
                  </a:moveTo>
                  <a:lnTo>
                    <a:pt x="0" y="0"/>
                  </a:lnTo>
                  <a:lnTo>
                    <a:pt x="2" y="975"/>
                  </a:lnTo>
                  <a:lnTo>
                    <a:pt x="18" y="975"/>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8" name="Freeform 78"/>
            <p:cNvSpPr>
              <a:spLocks/>
            </p:cNvSpPr>
            <p:nvPr/>
          </p:nvSpPr>
          <p:spPr bwMode="auto">
            <a:xfrm>
              <a:off x="2210" y="1784"/>
              <a:ext cx="99" cy="129"/>
            </a:xfrm>
            <a:custGeom>
              <a:avLst/>
              <a:gdLst>
                <a:gd name="T0" fmla="*/ 49 w 99"/>
                <a:gd name="T1" fmla="*/ 0 h 129"/>
                <a:gd name="T2" fmla="*/ 99 w 99"/>
                <a:gd name="T3" fmla="*/ 129 h 129"/>
                <a:gd name="T4" fmla="*/ 0 w 99"/>
                <a:gd name="T5" fmla="*/ 129 h 129"/>
                <a:gd name="T6" fmla="*/ 49 w 99"/>
                <a:gd name="T7" fmla="*/ 0 h 129"/>
              </a:gdLst>
              <a:ahLst/>
              <a:cxnLst>
                <a:cxn ang="0">
                  <a:pos x="T0" y="T1"/>
                </a:cxn>
                <a:cxn ang="0">
                  <a:pos x="T2" y="T3"/>
                </a:cxn>
                <a:cxn ang="0">
                  <a:pos x="T4" y="T5"/>
                </a:cxn>
                <a:cxn ang="0">
                  <a:pos x="T6" y="T7"/>
                </a:cxn>
              </a:cxnLst>
              <a:rect l="0" t="0" r="r" b="b"/>
              <a:pathLst>
                <a:path w="99" h="129">
                  <a:moveTo>
                    <a:pt x="49" y="0"/>
                  </a:moveTo>
                  <a:lnTo>
                    <a:pt x="99" y="129"/>
                  </a:lnTo>
                  <a:lnTo>
                    <a:pt x="0" y="129"/>
                  </a:lnTo>
                  <a:lnTo>
                    <a:pt x="49"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09" name="Rectangle 79"/>
            <p:cNvSpPr>
              <a:spLocks noChangeArrowheads="1"/>
            </p:cNvSpPr>
            <p:nvPr/>
          </p:nvSpPr>
          <p:spPr bwMode="auto">
            <a:xfrm>
              <a:off x="2251" y="1899"/>
              <a:ext cx="17" cy="94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10" name="Freeform 80"/>
            <p:cNvSpPr>
              <a:spLocks/>
            </p:cNvSpPr>
            <p:nvPr/>
          </p:nvSpPr>
          <p:spPr bwMode="auto">
            <a:xfrm>
              <a:off x="3045" y="1784"/>
              <a:ext cx="98" cy="129"/>
            </a:xfrm>
            <a:custGeom>
              <a:avLst/>
              <a:gdLst>
                <a:gd name="T0" fmla="*/ 49 w 98"/>
                <a:gd name="T1" fmla="*/ 0 h 129"/>
                <a:gd name="T2" fmla="*/ 98 w 98"/>
                <a:gd name="T3" fmla="*/ 129 h 129"/>
                <a:gd name="T4" fmla="*/ 0 w 98"/>
                <a:gd name="T5" fmla="*/ 129 h 129"/>
                <a:gd name="T6" fmla="*/ 49 w 98"/>
                <a:gd name="T7" fmla="*/ 0 h 129"/>
              </a:gdLst>
              <a:ahLst/>
              <a:cxnLst>
                <a:cxn ang="0">
                  <a:pos x="T0" y="T1"/>
                </a:cxn>
                <a:cxn ang="0">
                  <a:pos x="T2" y="T3"/>
                </a:cxn>
                <a:cxn ang="0">
                  <a:pos x="T4" y="T5"/>
                </a:cxn>
                <a:cxn ang="0">
                  <a:pos x="T6" y="T7"/>
                </a:cxn>
              </a:cxnLst>
              <a:rect l="0" t="0" r="r" b="b"/>
              <a:pathLst>
                <a:path w="98" h="129">
                  <a:moveTo>
                    <a:pt x="49" y="0"/>
                  </a:moveTo>
                  <a:lnTo>
                    <a:pt x="98" y="129"/>
                  </a:lnTo>
                  <a:lnTo>
                    <a:pt x="0" y="129"/>
                  </a:lnTo>
                  <a:lnTo>
                    <a:pt x="49"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11" name="Rectangle 81"/>
            <p:cNvSpPr>
              <a:spLocks noChangeArrowheads="1"/>
            </p:cNvSpPr>
            <p:nvPr/>
          </p:nvSpPr>
          <p:spPr bwMode="auto">
            <a:xfrm>
              <a:off x="3085" y="1899"/>
              <a:ext cx="17" cy="94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12" name="Freeform 82"/>
            <p:cNvSpPr>
              <a:spLocks/>
            </p:cNvSpPr>
            <p:nvPr/>
          </p:nvSpPr>
          <p:spPr bwMode="auto">
            <a:xfrm>
              <a:off x="3503" y="1784"/>
              <a:ext cx="99" cy="129"/>
            </a:xfrm>
            <a:custGeom>
              <a:avLst/>
              <a:gdLst>
                <a:gd name="T0" fmla="*/ 49 w 99"/>
                <a:gd name="T1" fmla="*/ 0 h 129"/>
                <a:gd name="T2" fmla="*/ 99 w 99"/>
                <a:gd name="T3" fmla="*/ 129 h 129"/>
                <a:gd name="T4" fmla="*/ 0 w 99"/>
                <a:gd name="T5" fmla="*/ 129 h 129"/>
                <a:gd name="T6" fmla="*/ 49 w 99"/>
                <a:gd name="T7" fmla="*/ 0 h 129"/>
              </a:gdLst>
              <a:ahLst/>
              <a:cxnLst>
                <a:cxn ang="0">
                  <a:pos x="T0" y="T1"/>
                </a:cxn>
                <a:cxn ang="0">
                  <a:pos x="T2" y="T3"/>
                </a:cxn>
                <a:cxn ang="0">
                  <a:pos x="T4" y="T5"/>
                </a:cxn>
                <a:cxn ang="0">
                  <a:pos x="T6" y="T7"/>
                </a:cxn>
              </a:cxnLst>
              <a:rect l="0" t="0" r="r" b="b"/>
              <a:pathLst>
                <a:path w="99" h="129">
                  <a:moveTo>
                    <a:pt x="49" y="0"/>
                  </a:moveTo>
                  <a:lnTo>
                    <a:pt x="99" y="129"/>
                  </a:lnTo>
                  <a:lnTo>
                    <a:pt x="0" y="129"/>
                  </a:lnTo>
                  <a:lnTo>
                    <a:pt x="49"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13" name="Freeform 83"/>
            <p:cNvSpPr>
              <a:spLocks/>
            </p:cNvSpPr>
            <p:nvPr/>
          </p:nvSpPr>
          <p:spPr bwMode="auto">
            <a:xfrm>
              <a:off x="3545" y="1899"/>
              <a:ext cx="18" cy="946"/>
            </a:xfrm>
            <a:custGeom>
              <a:avLst/>
              <a:gdLst>
                <a:gd name="T0" fmla="*/ 17 w 18"/>
                <a:gd name="T1" fmla="*/ 0 h 946"/>
                <a:gd name="T2" fmla="*/ 0 w 18"/>
                <a:gd name="T3" fmla="*/ 0 h 946"/>
                <a:gd name="T4" fmla="*/ 2 w 18"/>
                <a:gd name="T5" fmla="*/ 946 h 946"/>
                <a:gd name="T6" fmla="*/ 18 w 18"/>
                <a:gd name="T7" fmla="*/ 946 h 946"/>
                <a:gd name="T8" fmla="*/ 17 w 18"/>
                <a:gd name="T9" fmla="*/ 0 h 946"/>
              </a:gdLst>
              <a:ahLst/>
              <a:cxnLst>
                <a:cxn ang="0">
                  <a:pos x="T0" y="T1"/>
                </a:cxn>
                <a:cxn ang="0">
                  <a:pos x="T2" y="T3"/>
                </a:cxn>
                <a:cxn ang="0">
                  <a:pos x="T4" y="T5"/>
                </a:cxn>
                <a:cxn ang="0">
                  <a:pos x="T6" y="T7"/>
                </a:cxn>
                <a:cxn ang="0">
                  <a:pos x="T8" y="T9"/>
                </a:cxn>
              </a:cxnLst>
              <a:rect l="0" t="0" r="r" b="b"/>
              <a:pathLst>
                <a:path w="18" h="946">
                  <a:moveTo>
                    <a:pt x="17" y="0"/>
                  </a:moveTo>
                  <a:lnTo>
                    <a:pt x="0" y="0"/>
                  </a:lnTo>
                  <a:lnTo>
                    <a:pt x="2" y="946"/>
                  </a:lnTo>
                  <a:lnTo>
                    <a:pt x="18" y="946"/>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8215" name="Straight Arrow Connector 8214"/>
          <p:cNvCxnSpPr/>
          <p:nvPr/>
        </p:nvCxnSpPr>
        <p:spPr>
          <a:xfrm flipV="1">
            <a:off x="1610520" y="4382295"/>
            <a:ext cx="442913" cy="79645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0" name="Text Box 4"/>
          <p:cNvSpPr txBox="1">
            <a:spLocks noChangeArrowheads="1"/>
          </p:cNvSpPr>
          <p:nvPr/>
        </p:nvSpPr>
        <p:spPr bwMode="auto">
          <a:xfrm>
            <a:off x="262733" y="5178751"/>
            <a:ext cx="34974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Scalar </a:t>
            </a:r>
            <a:r>
              <a:rPr lang="en-GB" altLang="en-US" sz="2000" dirty="0" err="1">
                <a:latin typeface="+mn-lt"/>
              </a:rPr>
              <a:t>equipotentials</a:t>
            </a:r>
            <a:r>
              <a:rPr lang="en-GB" altLang="en-US" sz="2000" dirty="0">
                <a:latin typeface="+mn-lt"/>
              </a:rPr>
              <a:t> (</a:t>
            </a:r>
            <a:r>
              <a:rPr lang="el-GR" altLang="en-US" sz="2000" dirty="0">
                <a:latin typeface="+mn-lt"/>
              </a:rPr>
              <a:t>φ</a:t>
            </a:r>
            <a:r>
              <a:rPr lang="en-GB" altLang="en-US" sz="2000" dirty="0">
                <a:latin typeface="+mn-lt"/>
              </a:rPr>
              <a:t>=constant) at y=</a:t>
            </a:r>
            <a:r>
              <a:rPr lang="el-GR" altLang="en-US" sz="2000" dirty="0">
                <a:latin typeface="+mn-lt"/>
              </a:rPr>
              <a:t>φ</a:t>
            </a:r>
            <a:r>
              <a:rPr lang="en-GB" altLang="en-US" sz="2000" dirty="0">
                <a:latin typeface="+mn-lt"/>
              </a:rPr>
              <a:t>/C</a:t>
            </a:r>
          </a:p>
        </p:txBody>
      </p:sp>
      <p:cxnSp>
        <p:nvCxnSpPr>
          <p:cNvPr id="91" name="Straight Arrow Connector 90"/>
          <p:cNvCxnSpPr/>
          <p:nvPr/>
        </p:nvCxnSpPr>
        <p:spPr>
          <a:xfrm flipH="1" flipV="1">
            <a:off x="5586415" y="3491937"/>
            <a:ext cx="1401762" cy="25966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4" name="Text Box 4"/>
          <p:cNvSpPr txBox="1">
            <a:spLocks noChangeArrowheads="1"/>
          </p:cNvSpPr>
          <p:nvPr/>
        </p:nvSpPr>
        <p:spPr bwMode="auto">
          <a:xfrm>
            <a:off x="6612675" y="3649009"/>
            <a:ext cx="23176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Flux lines at x=A/C</a:t>
            </a:r>
          </a:p>
        </p:txBody>
      </p:sp>
    </p:spTree>
    <p:extLst>
      <p:ext uri="{BB962C8B-B14F-4D97-AF65-F5344CB8AC3E}">
        <p14:creationId xmlns:p14="http://schemas.microsoft.com/office/powerpoint/2010/main" val="180504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Quadrupole field, n=2</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285336" y="1389914"/>
                <a:ext cx="4149931"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cylindrical coordinates:</a:t>
                </a:r>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𝑟</m:t>
                          </m:r>
                        </m:sub>
                      </m:sSub>
                      <m:r>
                        <m:rPr>
                          <m:aln/>
                        </m:rPr>
                        <a:rPr lang="en-GB" sz="2000" i="1">
                          <a:latin typeface="Cambria Math"/>
                        </a:rPr>
                        <m:t>=</m:t>
                      </m:r>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2</m:t>
                          </m:r>
                          <m:r>
                            <a:rPr lang="en-GB" sz="2000" i="1">
                              <a:latin typeface="Cambria Math"/>
                            </a:rPr>
                            <m:t>𝜃</m:t>
                          </m:r>
                        </m:e>
                      </m:func>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2</m:t>
                          </m:r>
                          <m:r>
                            <a:rPr lang="en-GB" sz="2000" i="1">
                              <a:latin typeface="Cambria Math"/>
                            </a:rPr>
                            <m:t>𝜃</m:t>
                          </m:r>
                        </m:e>
                      </m:func>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𝜃</m:t>
                          </m:r>
                        </m:sub>
                      </m:sSub>
                      <m:r>
                        <m:rPr>
                          <m:aln/>
                        </m:rPr>
                        <a:rPr lang="en-GB" sz="2000" i="1">
                          <a:latin typeface="Cambria Math"/>
                        </a:rPr>
                        <m:t>=</m:t>
                      </m:r>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2</m:t>
                          </m:r>
                          <m:r>
                            <a:rPr lang="en-GB" sz="2000" i="1">
                              <a:latin typeface="Cambria Math"/>
                            </a:rPr>
                            <m:t>𝜃</m:t>
                          </m:r>
                        </m:e>
                      </m:func>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r>
                        <a:rPr lang="en-GB" sz="2000" i="1">
                          <a:latin typeface="Cambria Math"/>
                        </a:rPr>
                        <m:t>𝑟</m:t>
                      </m:r>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2</m:t>
                          </m:r>
                          <m:r>
                            <a:rPr lang="en-GB" sz="2000" i="1">
                              <a:latin typeface="Cambria Math"/>
                            </a:rPr>
                            <m:t>𝜃</m:t>
                          </m:r>
                        </m:e>
                      </m:func>
                    </m:oMath>
                  </m:oMathPara>
                </a14:m>
                <a:endParaRPr lang="en-GB" sz="200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2</m:t>
                          </m:r>
                          <m:r>
                            <a:rPr lang="en-GB" sz="2000" i="1">
                              <a:latin typeface="Cambria Math"/>
                            </a:rPr>
                            <m:t>𝜃</m:t>
                          </m:r>
                        </m:e>
                      </m:func>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2</m:t>
                          </m:r>
                          <m:r>
                            <a:rPr lang="en-GB" sz="2000" i="1">
                              <a:latin typeface="Cambria Math"/>
                            </a:rPr>
                            <m:t>𝜃</m:t>
                          </m:r>
                        </m:e>
                      </m:func>
                    </m:oMath>
                  </m:oMathPara>
                </a14:m>
                <a:endParaRPr lang="en-GB" sz="2000" dirty="0"/>
              </a:p>
              <a:p>
                <a:pPr marL="0" indent="0">
                  <a:buNone/>
                </a:pPr>
                <a:endParaRPr lang="en-GB" sz="2000" dirty="0"/>
              </a:p>
              <a:p>
                <a:pPr marL="0" indent="0">
                  <a:buNone/>
                </a:pPr>
                <a:r>
                  <a:rPr lang="en-GB" sz="2000" dirty="0"/>
                  <a:t>In Cartesian coordinates:</a:t>
                </a:r>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𝑥</m:t>
                          </m:r>
                        </m:sub>
                      </m:sSub>
                      <m:r>
                        <m:rPr>
                          <m:aln/>
                        </m:rPr>
                        <a:rPr lang="en-GB" sz="2000" i="1">
                          <a:latin typeface="Cambria Math"/>
                        </a:rPr>
                        <m:t>=</m:t>
                      </m:r>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r>
                        <a:rPr lang="en-GB" sz="2000" i="1">
                          <a:latin typeface="Cambria Math"/>
                        </a:rPr>
                        <m:t>𝑥</m:t>
                      </m:r>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r>
                        <a:rPr lang="en-GB" sz="2000" i="1">
                          <a:latin typeface="Cambria Math"/>
                        </a:rPr>
                        <m:t>𝑦</m:t>
                      </m:r>
                      <m:r>
                        <a:rPr lang="en-GB" sz="2000" i="1">
                          <a:latin typeface="Cambria Math"/>
                        </a:rPr>
                        <m:t>)</m:t>
                      </m:r>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𝑦</m:t>
                          </m:r>
                        </m:sub>
                      </m:sSub>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2(</m:t>
                          </m:r>
                          <m:r>
                            <a:rPr lang="en-GB" sz="2000" i="1">
                              <a:latin typeface="Cambria Math"/>
                            </a:rPr>
                            <m:t>𝐾</m:t>
                          </m:r>
                        </m:e>
                        <m:sub>
                          <m:r>
                            <a:rPr lang="en-GB" sz="2000" i="1">
                              <a:latin typeface="Cambria Math"/>
                            </a:rPr>
                            <m:t>2</m:t>
                          </m:r>
                        </m:sub>
                      </m:sSub>
                      <m:r>
                        <a:rPr lang="en-GB" sz="2000" i="1">
                          <a:latin typeface="Cambria Math"/>
                        </a:rPr>
                        <m:t>𝑥</m:t>
                      </m:r>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r>
                        <a:rPr lang="en-GB" sz="2000" i="1">
                          <a:latin typeface="Cambria Math"/>
                        </a:rPr>
                        <m:t>𝑦</m:t>
                      </m:r>
                      <m:r>
                        <a:rPr lang="en-GB" sz="2000" i="1">
                          <a:latin typeface="Cambria Math"/>
                        </a:rPr>
                        <m:t>)</m:t>
                      </m:r>
                    </m:oMath>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2</m:t>
                          </m:r>
                        </m:sub>
                      </m:sSub>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𝑦</m:t>
                          </m:r>
                        </m:e>
                        <m:sup>
                          <m:r>
                            <a:rPr lang="en-GB" sz="2000" i="1">
                              <a:latin typeface="Cambria Math"/>
                            </a:rPr>
                            <m:t>2</m:t>
                          </m:r>
                        </m:sup>
                      </m:sSup>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r>
                        <a:rPr lang="en-GB" sz="2000" i="1">
                          <a:latin typeface="Cambria Math"/>
                        </a:rPr>
                        <m:t>𝑥𝑦</m:t>
                      </m:r>
                    </m:oMath>
                  </m:oMathPara>
                </a14:m>
                <a:endParaRPr lang="en-GB" sz="2000" dirty="0"/>
              </a:p>
              <a:p>
                <a:pPr marL="0" indent="0">
                  <a:buNone/>
                </a:pPr>
                <a:endParaRPr lang="en-GB" sz="2000" dirty="0"/>
              </a:p>
              <a:p>
                <a:pPr marL="0" indent="0">
                  <a:buNone/>
                </a:pPr>
                <a:r>
                  <a:rPr lang="en-GB" sz="2000" dirty="0"/>
                  <a:t>So a “normal” or “upright” quadrupole occurs at J</a:t>
                </a:r>
                <a:r>
                  <a:rPr lang="en-GB" sz="2000" baseline="-25000" dirty="0"/>
                  <a:t>2</a:t>
                </a:r>
                <a:r>
                  <a:rPr lang="en-GB" sz="2000" dirty="0"/>
                  <a:t>=0. A “skew” quadrupole occurs at K</a:t>
                </a:r>
                <a:r>
                  <a:rPr lang="en-GB" sz="2000" baseline="-25000" dirty="0"/>
                  <a:t>2</a:t>
                </a:r>
                <a:r>
                  <a:rPr lang="en-GB" sz="2000" dirty="0"/>
                  <a:t>=0 (</a:t>
                </a:r>
                <a:r>
                  <a:rPr lang="en-GB" altLang="en-US" sz="2000" dirty="0">
                    <a:sym typeface="Symbol" pitchFamily="18" charset="2"/>
                  </a:rPr>
                  <a:t></a:t>
                </a:r>
                <a:r>
                  <a:rPr lang="en-GB" altLang="en-US" sz="2000" dirty="0"/>
                  <a:t>/4 rotation)</a:t>
                </a:r>
                <a:r>
                  <a:rPr lang="en-GB" sz="2000" dirty="0"/>
                  <a:t>.</a:t>
                </a:r>
                <a:endParaRPr lang="en-GB" altLang="en-US" sz="2000" dirty="0"/>
              </a:p>
              <a:p>
                <a:pPr marL="0" indent="0">
                  <a:buNone/>
                </a:pPr>
                <a:endParaRPr lang="en-GB" altLang="en-US" sz="2000" dirty="0">
                  <a:latin typeface="roboto slab" pitchFamily="2" charset="0"/>
                </a:endParaRPr>
              </a:p>
              <a:p>
                <a:pPr marL="0" indent="0">
                  <a:buNone/>
                </a:pPr>
                <a:endParaRPr lang="en-GB" sz="2000" dirty="0"/>
              </a:p>
              <a:p>
                <a:pPr marL="0" indent="0">
                  <a:buNone/>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3" name="Rectangle 3"/>
              <p:cNvSpPr txBox="1">
                <a:spLocks noRot="1" noChangeAspect="1" noMove="1" noResize="1" noEditPoints="1" noAdjustHandles="1" noChangeArrowheads="1" noChangeShapeType="1" noTextEdit="1"/>
              </p:cNvSpPr>
              <p:nvPr/>
            </p:nvSpPr>
            <p:spPr>
              <a:xfrm>
                <a:off x="285336" y="1389914"/>
                <a:ext cx="4149931" cy="4598993"/>
              </a:xfrm>
              <a:prstGeom prst="rect">
                <a:avLst/>
              </a:prstGeom>
              <a:blipFill rotWithShape="1">
                <a:blip r:embed="rId2"/>
                <a:stretch>
                  <a:fillRect l="-1615" t="-663" b="-30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txBox="1">
                <a:spLocks noChangeArrowheads="1"/>
              </p:cNvSpPr>
              <p:nvPr/>
            </p:nvSpPr>
            <p:spPr>
              <a:xfrm>
                <a:off x="4684996" y="1389914"/>
                <a:ext cx="4149931"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Using a complex function</a:t>
                </a:r>
              </a:p>
              <a:p>
                <a:pPr marL="0" indent="0" algn="ctr">
                  <a:buNone/>
                </a:pPr>
                <a14:m>
                  <m:oMath xmlns:m="http://schemas.openxmlformats.org/officeDocument/2006/math">
                    <m:r>
                      <a:rPr lang="en-GB" altLang="en-US" sz="2000" i="1">
                        <a:latin typeface="Cambria Math"/>
                        <a:ea typeface="Cambria Math"/>
                      </a:rPr>
                      <m:t>𝐴</m:t>
                    </m:r>
                    <m:r>
                      <a:rPr lang="en-GB" altLang="en-US" sz="2000" i="1">
                        <a:latin typeface="Cambria Math"/>
                        <a:ea typeface="Cambria Math"/>
                      </a:rPr>
                      <m:t>+</m:t>
                    </m:r>
                    <m:r>
                      <a:rPr lang="en-GB" altLang="en-US" sz="2000" i="1">
                        <a:latin typeface="Cambria Math"/>
                        <a:ea typeface="Cambria Math"/>
                      </a:rPr>
                      <m:t>𝑖</m:t>
                    </m:r>
                    <m:r>
                      <a:rPr lang="en-GB" altLang="en-US" sz="2000" i="1">
                        <a:latin typeface="Cambria Math"/>
                        <a:ea typeface="Cambria Math"/>
                      </a:rPr>
                      <m:t>𝜙</m:t>
                    </m:r>
                  </m:oMath>
                </a14:m>
                <a:r>
                  <a:rPr lang="en-GB" altLang="en-US" sz="2000" dirty="0"/>
                  <a:t> = </a:t>
                </a:r>
                <a14:m>
                  <m:oMath xmlns:m="http://schemas.openxmlformats.org/officeDocument/2006/math">
                    <m:r>
                      <a:rPr lang="en-GB" altLang="en-US" sz="2000" i="1">
                        <a:latin typeface="Cambria Math"/>
                        <a:ea typeface="Cambria Math"/>
                      </a:rPr>
                      <m:t>𝐶</m:t>
                    </m:r>
                    <m:r>
                      <a:rPr lang="en-GB" altLang="en-US" sz="2000" b="0" i="1" baseline="-25000" smtClean="0">
                        <a:latin typeface="Cambria Math"/>
                        <a:ea typeface="Cambria Math"/>
                      </a:rPr>
                      <m:t>2</m:t>
                    </m:r>
                    <m:r>
                      <a:rPr lang="en-GB" altLang="en-US" sz="2000" i="1">
                        <a:latin typeface="Cambria Math"/>
                        <a:ea typeface="Cambria Math"/>
                      </a:rPr>
                      <m:t>ℤ</m:t>
                    </m:r>
                    <m:r>
                      <a:rPr lang="en-GB" altLang="en-US" sz="2000" b="0" i="1" baseline="30000" smtClean="0">
                        <a:latin typeface="Cambria Math"/>
                        <a:ea typeface="Cambria Math"/>
                      </a:rPr>
                      <m:t>2</m:t>
                    </m:r>
                  </m:oMath>
                </a14:m>
                <a:r>
                  <a:rPr lang="en-GB" altLang="en-US" sz="2000" dirty="0"/>
                  <a:t> = </a:t>
                </a:r>
                <a14:m>
                  <m:oMath xmlns:m="http://schemas.openxmlformats.org/officeDocument/2006/math">
                    <m:r>
                      <a:rPr lang="en-GB" altLang="en-US" sz="2000" i="1">
                        <a:latin typeface="Cambria Math"/>
                        <a:ea typeface="Cambria Math"/>
                      </a:rPr>
                      <m:t>𝐶</m:t>
                    </m:r>
                    <m:r>
                      <a:rPr lang="en-GB" altLang="en-US" sz="2000" b="0" i="1" baseline="-25000" smtClean="0">
                        <a:latin typeface="Cambria Math"/>
                        <a:ea typeface="Cambria Math"/>
                      </a:rPr>
                      <m:t>2</m:t>
                    </m:r>
                    <m:d>
                      <m:dPr>
                        <m:ctrlPr>
                          <a:rPr lang="en-GB" altLang="en-US" sz="2000" b="0" i="1" smtClean="0">
                            <a:latin typeface="Cambria Math" panose="02040503050406030204" pitchFamily="18" charset="0"/>
                            <a:ea typeface="Cambria Math"/>
                          </a:rPr>
                        </m:ctrlPr>
                      </m:dPr>
                      <m:e>
                        <m:r>
                          <a:rPr lang="en-GB" altLang="en-US" sz="2000" b="0" i="1" smtClean="0">
                            <a:latin typeface="Cambria Math"/>
                            <a:ea typeface="Cambria Math"/>
                          </a:rPr>
                          <m:t>𝑥</m:t>
                        </m:r>
                        <m:r>
                          <a:rPr lang="en-GB" altLang="en-US" sz="2000" b="0" i="1" smtClean="0">
                            <a:latin typeface="Cambria Math"/>
                            <a:ea typeface="Cambria Math"/>
                          </a:rPr>
                          <m:t>+</m:t>
                        </m:r>
                        <m:r>
                          <a:rPr lang="en-GB" altLang="en-US" sz="2000" b="0" i="1" smtClean="0">
                            <a:latin typeface="Cambria Math"/>
                            <a:ea typeface="Cambria Math"/>
                          </a:rPr>
                          <m:t>𝑖𝑦</m:t>
                        </m:r>
                      </m:e>
                    </m:d>
                    <m:r>
                      <a:rPr lang="en-GB" altLang="en-US" sz="2000" b="0" i="1" baseline="30000" smtClean="0">
                        <a:latin typeface="Cambria Math"/>
                        <a:ea typeface="Cambria Math"/>
                      </a:rPr>
                      <m:t>2</m:t>
                    </m:r>
                  </m:oMath>
                </a14:m>
                <a:endParaRPr lang="en-GB" altLang="en-US" sz="2000" b="0" baseline="30000" dirty="0">
                  <a:ea typeface="Cambria Math"/>
                </a:endParaRPr>
              </a:p>
              <a:p>
                <a:pPr marL="0" indent="0" algn="ctr">
                  <a:buNone/>
                </a:pPr>
                <a:r>
                  <a:rPr lang="en-GB" altLang="en-US" sz="2000" dirty="0"/>
                  <a:t>= </a:t>
                </a:r>
                <a14:m>
                  <m:oMath xmlns:m="http://schemas.openxmlformats.org/officeDocument/2006/math">
                    <m:r>
                      <a:rPr lang="en-GB" altLang="en-US" sz="2000" i="1">
                        <a:latin typeface="Cambria Math"/>
                        <a:ea typeface="Cambria Math"/>
                      </a:rPr>
                      <m:t>𝐶</m:t>
                    </m:r>
                    <m:r>
                      <a:rPr lang="en-GB" altLang="en-US" sz="2000" i="1" baseline="-25000">
                        <a:latin typeface="Cambria Math"/>
                        <a:ea typeface="Cambria Math"/>
                      </a:rPr>
                      <m:t>2</m:t>
                    </m:r>
                    <m:d>
                      <m:dPr>
                        <m:ctrlPr>
                          <a:rPr lang="en-GB" altLang="en-US" sz="2000" i="1">
                            <a:latin typeface="Cambria Math" panose="02040503050406030204" pitchFamily="18" charset="0"/>
                            <a:ea typeface="Cambria Math"/>
                          </a:rPr>
                        </m:ctrlPr>
                      </m:dPr>
                      <m:e>
                        <m:r>
                          <a:rPr lang="en-GB" altLang="en-US" sz="2000" i="1">
                            <a:latin typeface="Cambria Math"/>
                            <a:ea typeface="Cambria Math"/>
                          </a:rPr>
                          <m:t>𝑥</m:t>
                        </m:r>
                        <m:r>
                          <a:rPr lang="en-GB" altLang="en-US" sz="2000" b="0" i="1" baseline="30000" smtClean="0">
                            <a:latin typeface="Cambria Math"/>
                            <a:ea typeface="Cambria Math"/>
                          </a:rPr>
                          <m:t>2</m:t>
                        </m:r>
                        <m:r>
                          <a:rPr lang="en-GB" altLang="en-US" sz="2000" b="0" i="1" smtClean="0">
                            <a:latin typeface="Cambria Math"/>
                            <a:ea typeface="Cambria Math"/>
                          </a:rPr>
                          <m:t>−</m:t>
                        </m:r>
                        <m:r>
                          <a:rPr lang="en-GB" altLang="en-US" sz="2000" b="0" i="1" smtClean="0">
                            <a:latin typeface="Cambria Math"/>
                            <a:ea typeface="Cambria Math"/>
                          </a:rPr>
                          <m:t>𝑦</m:t>
                        </m:r>
                        <m:r>
                          <a:rPr lang="en-GB" altLang="en-US" sz="2000" b="0" i="1" baseline="30000" smtClean="0">
                            <a:latin typeface="Cambria Math"/>
                            <a:ea typeface="Cambria Math"/>
                          </a:rPr>
                          <m:t>2</m:t>
                        </m:r>
                        <m:r>
                          <a:rPr lang="en-GB" altLang="en-US" sz="2000" i="1">
                            <a:latin typeface="Cambria Math"/>
                            <a:ea typeface="Cambria Math"/>
                          </a:rPr>
                          <m:t>+</m:t>
                        </m:r>
                        <m:r>
                          <a:rPr lang="en-GB" altLang="en-US" sz="2000" i="1">
                            <a:latin typeface="Cambria Math"/>
                            <a:ea typeface="Cambria Math"/>
                          </a:rPr>
                          <m:t>𝑖</m:t>
                        </m:r>
                        <m:r>
                          <a:rPr lang="en-GB" altLang="en-US" sz="2000" b="0" i="1" smtClean="0">
                            <a:latin typeface="Cambria Math"/>
                            <a:ea typeface="Cambria Math"/>
                          </a:rPr>
                          <m:t>2</m:t>
                        </m:r>
                        <m:r>
                          <a:rPr lang="en-GB" altLang="en-US" sz="2000" b="0" i="1" smtClean="0">
                            <a:latin typeface="Cambria Math"/>
                            <a:ea typeface="Cambria Math"/>
                          </a:rPr>
                          <m:t>𝑥𝑦</m:t>
                        </m:r>
                      </m:e>
                    </m:d>
                  </m:oMath>
                </a14:m>
                <a:endParaRPr lang="en-GB" altLang="en-US" sz="2000" baseline="30000" dirty="0"/>
              </a:p>
              <a:p>
                <a:pPr marL="0" indent="0">
                  <a:buNone/>
                </a:pPr>
                <a:endParaRPr lang="en-GB" altLang="en-US" sz="2000" dirty="0"/>
              </a:p>
              <a:p>
                <a:pPr marL="0" indent="0">
                  <a:buNone/>
                </a:pPr>
                <a:r>
                  <a:rPr lang="en-GB" altLang="en-US" sz="2000" dirty="0"/>
                  <a:t>And so</a:t>
                </a:r>
              </a:p>
              <a:p>
                <a:pPr marL="0" indent="0">
                  <a:buNone/>
                </a:pPr>
                <a14:m>
                  <m:oMathPara xmlns:m="http://schemas.openxmlformats.org/officeDocument/2006/math">
                    <m:oMathParaPr>
                      <m:jc m:val="centerGroup"/>
                    </m:oMathParaPr>
                    <m:oMath xmlns:m="http://schemas.openxmlformats.org/officeDocument/2006/math">
                      <m:r>
                        <a:rPr lang="en-GB" altLang="en-US" sz="2000" i="1">
                          <a:latin typeface="Cambria Math"/>
                          <a:ea typeface="Cambria Math"/>
                        </a:rPr>
                        <m:t>𝑥</m:t>
                      </m:r>
                      <m:r>
                        <a:rPr lang="en-GB" altLang="en-US" sz="2000" i="1" baseline="30000">
                          <a:latin typeface="Cambria Math"/>
                          <a:ea typeface="Cambria Math"/>
                        </a:rPr>
                        <m:t>2</m:t>
                      </m:r>
                      <m:r>
                        <a:rPr lang="en-GB" altLang="en-US" sz="2000" i="1">
                          <a:latin typeface="Cambria Math"/>
                          <a:ea typeface="Cambria Math"/>
                        </a:rPr>
                        <m:t>−</m:t>
                      </m:r>
                      <m:r>
                        <a:rPr lang="en-GB" altLang="en-US" sz="2000" i="1">
                          <a:latin typeface="Cambria Math"/>
                          <a:ea typeface="Cambria Math"/>
                        </a:rPr>
                        <m:t>𝑦</m:t>
                      </m:r>
                      <m:r>
                        <a:rPr lang="en-GB" altLang="en-US" sz="2000" i="1" baseline="30000">
                          <a:latin typeface="Cambria Math"/>
                          <a:ea typeface="Cambria Math"/>
                        </a:rPr>
                        <m:t>2</m:t>
                      </m:r>
                      <m:r>
                        <m:rPr>
                          <m:aln/>
                        </m:rPr>
                        <a:rPr lang="en-GB" sz="2000" i="1">
                          <a:latin typeface="Cambria Math"/>
                        </a:rPr>
                        <m:t>=</m:t>
                      </m:r>
                      <m:f>
                        <m:fPr>
                          <m:ctrlPr>
                            <a:rPr lang="en-GB" sz="2000" i="1" smtClean="0">
                              <a:latin typeface="Cambria Math" panose="02040503050406030204" pitchFamily="18" charset="0"/>
                            </a:rPr>
                          </m:ctrlPr>
                        </m:fPr>
                        <m:num>
                          <m:r>
                            <a:rPr lang="en-GB" sz="2000" b="0" i="1" smtClean="0">
                              <a:latin typeface="Cambria Math"/>
                            </a:rPr>
                            <m:t>𝐴</m:t>
                          </m:r>
                        </m:num>
                        <m:den>
                          <m:r>
                            <a:rPr lang="en-GB" sz="2000" b="0" i="1" smtClean="0">
                              <a:latin typeface="Cambria Math"/>
                            </a:rPr>
                            <m:t>𝐶</m:t>
                          </m:r>
                          <m:r>
                            <a:rPr lang="en-GB" sz="2000" b="0" i="1" baseline="-25000" smtClean="0">
                              <a:latin typeface="Cambria Math"/>
                            </a:rPr>
                            <m:t>2</m:t>
                          </m:r>
                        </m:den>
                      </m:f>
                    </m:oMath>
                  </m:oMathPara>
                </a14:m>
                <a:endParaRPr lang="en-GB" altLang="en-US" sz="2000" dirty="0"/>
              </a:p>
              <a:p>
                <a:pPr marL="0" indent="0">
                  <a:buNone/>
                </a:pPr>
                <a:endParaRPr lang="en-GB" altLang="en-US" sz="2000" dirty="0"/>
              </a:p>
              <a:p>
                <a:pPr marL="0" indent="0">
                  <a:buNone/>
                </a:pPr>
                <a14:m>
                  <m:oMathPara xmlns:m="http://schemas.openxmlformats.org/officeDocument/2006/math">
                    <m:oMathParaPr>
                      <m:jc m:val="centerGroup"/>
                    </m:oMathParaPr>
                    <m:oMath xmlns:m="http://schemas.openxmlformats.org/officeDocument/2006/math">
                      <m:r>
                        <a:rPr lang="en-GB" sz="2000" b="0" i="1" smtClean="0">
                          <a:latin typeface="Cambria Math"/>
                        </a:rPr>
                        <m:t>𝑥𝑦</m:t>
                      </m:r>
                      <m:r>
                        <m:rPr>
                          <m:aln/>
                        </m:rPr>
                        <a:rPr lang="en-GB" sz="2000" i="1">
                          <a:latin typeface="Cambria Math"/>
                        </a:rPr>
                        <m:t>=</m:t>
                      </m:r>
                      <m:f>
                        <m:fPr>
                          <m:ctrlPr>
                            <a:rPr lang="en-GB" sz="2000" i="1">
                              <a:latin typeface="Cambria Math" panose="02040503050406030204" pitchFamily="18" charset="0"/>
                            </a:rPr>
                          </m:ctrlPr>
                        </m:fPr>
                        <m:num>
                          <m:r>
                            <a:rPr lang="en-GB" sz="2000" i="1" smtClean="0">
                              <a:latin typeface="Cambria Math"/>
                              <a:ea typeface="Cambria Math"/>
                            </a:rPr>
                            <m:t>𝜙</m:t>
                          </m:r>
                        </m:num>
                        <m:den>
                          <m:r>
                            <a:rPr lang="en-GB" sz="2000" b="0" i="1" smtClean="0">
                              <a:latin typeface="Cambria Math"/>
                            </a:rPr>
                            <m:t>2</m:t>
                          </m:r>
                          <m:r>
                            <a:rPr lang="en-GB" sz="2000" i="1">
                              <a:latin typeface="Cambria Math"/>
                            </a:rPr>
                            <m:t>𝐶</m:t>
                          </m:r>
                          <m:r>
                            <a:rPr lang="en-GB" sz="2000" b="0" i="1" baseline="-25000" smtClean="0">
                              <a:latin typeface="Cambria Math"/>
                            </a:rPr>
                            <m:t>2</m:t>
                          </m:r>
                        </m:den>
                      </m:f>
                    </m:oMath>
                  </m:oMathPara>
                </a14:m>
                <a:endParaRPr lang="en-GB" altLang="en-US" sz="2000" dirty="0"/>
              </a:p>
              <a:p>
                <a:pPr marL="0" indent="0">
                  <a:buNone/>
                </a:pPr>
                <a:endParaRPr lang="en-GB" altLang="en-US" sz="2000" dirty="0"/>
              </a:p>
              <a:p>
                <a:pPr marL="0" indent="0">
                  <a:buNone/>
                </a:pPr>
                <a:r>
                  <a:rPr lang="en-GB" altLang="en-US" sz="2000" dirty="0"/>
                  <a:t>C is a constant!</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4" name="Rectangle 3"/>
              <p:cNvSpPr txBox="1">
                <a:spLocks noRot="1" noChangeAspect="1" noMove="1" noResize="1" noEditPoints="1" noAdjustHandles="1" noChangeArrowheads="1" noChangeShapeType="1" noTextEdit="1"/>
              </p:cNvSpPr>
              <p:nvPr/>
            </p:nvSpPr>
            <p:spPr>
              <a:xfrm>
                <a:off x="4684996" y="1389914"/>
                <a:ext cx="4149931" cy="4598993"/>
              </a:xfrm>
              <a:prstGeom prst="rect">
                <a:avLst/>
              </a:prstGeom>
              <a:blipFill rotWithShape="1">
                <a:blip r:embed="rId3"/>
                <a:stretch>
                  <a:fillRect l="-1618" t="-663"/>
                </a:stretch>
              </a:blipFill>
            </p:spPr>
            <p:txBody>
              <a:bodyPr/>
              <a:lstStyle/>
              <a:p>
                <a:r>
                  <a:rPr lang="en-GB">
                    <a:noFill/>
                  </a:rPr>
                  <a:t> </a:t>
                </a:r>
              </a:p>
            </p:txBody>
          </p:sp>
        </mc:Fallback>
      </mc:AlternateContent>
      <p:cxnSp>
        <p:nvCxnSpPr>
          <p:cNvPr id="6" name="Straight Connector 5"/>
          <p:cNvCxnSpPr/>
          <p:nvPr/>
        </p:nvCxnSpPr>
        <p:spPr>
          <a:xfrm>
            <a:off x="4435267" y="1324598"/>
            <a:ext cx="0" cy="4664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07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941" y="1649642"/>
            <a:ext cx="3998734" cy="399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Quadrupole field, n=2</a:t>
            </a:r>
          </a:p>
        </p:txBody>
      </p:sp>
      <p:sp>
        <p:nvSpPr>
          <p:cNvPr id="34" name="Text Box 4"/>
          <p:cNvSpPr txBox="1">
            <a:spLocks noChangeArrowheads="1"/>
          </p:cNvSpPr>
          <p:nvPr/>
        </p:nvSpPr>
        <p:spPr bwMode="auto">
          <a:xfrm>
            <a:off x="294993" y="1402876"/>
            <a:ext cx="7632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i="1" dirty="0">
                <a:latin typeface="+mn-lt"/>
              </a:rPr>
              <a:t>J</a:t>
            </a:r>
            <a:r>
              <a:rPr lang="en-GB" altLang="en-US" sz="2000" i="1" baseline="-25000" dirty="0">
                <a:latin typeface="+mn-lt"/>
              </a:rPr>
              <a:t>2</a:t>
            </a:r>
            <a:r>
              <a:rPr lang="en-GB" altLang="en-US" sz="2000" dirty="0">
                <a:latin typeface="+mn-lt"/>
              </a:rPr>
              <a:t> = 0 gives a normal field</a:t>
            </a:r>
          </a:p>
        </p:txBody>
      </p:sp>
      <p:cxnSp>
        <p:nvCxnSpPr>
          <p:cNvPr id="8215" name="Straight Arrow Connector 8214"/>
          <p:cNvCxnSpPr/>
          <p:nvPr/>
        </p:nvCxnSpPr>
        <p:spPr>
          <a:xfrm flipV="1">
            <a:off x="3134847" y="4291716"/>
            <a:ext cx="442913" cy="79645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 Box 4"/>
              <p:cNvSpPr txBox="1">
                <a:spLocks noChangeArrowheads="1"/>
              </p:cNvSpPr>
              <p:nvPr/>
            </p:nvSpPr>
            <p:spPr bwMode="auto">
              <a:xfrm>
                <a:off x="707113" y="4734229"/>
                <a:ext cx="3497417" cy="850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Scalar </a:t>
                </a:r>
                <a:r>
                  <a:rPr lang="en-GB" altLang="en-US" sz="2000" dirty="0" err="1">
                    <a:latin typeface="+mn-lt"/>
                  </a:rPr>
                  <a:t>equipotentials</a:t>
                </a:r>
                <a:r>
                  <a:rPr lang="en-GB" altLang="en-US" sz="2000" dirty="0">
                    <a:latin typeface="+mn-lt"/>
                  </a:rPr>
                  <a:t> (</a:t>
                </a:r>
                <a:r>
                  <a:rPr lang="el-GR" altLang="en-US" sz="2000" dirty="0">
                    <a:latin typeface="+mn-lt"/>
                  </a:rPr>
                  <a:t>φ</a:t>
                </a:r>
                <a:r>
                  <a:rPr lang="en-GB" altLang="en-US" sz="2000" dirty="0">
                    <a:latin typeface="+mn-lt"/>
                  </a:rPr>
                  <a:t>=constant) at </a:t>
                </a:r>
                <a14:m>
                  <m:oMath xmlns:m="http://schemas.openxmlformats.org/officeDocument/2006/math">
                    <m:r>
                      <a:rPr lang="en-GB" sz="2000" i="1">
                        <a:latin typeface="Cambria Math"/>
                      </a:rPr>
                      <m:t>𝑥𝑦</m:t>
                    </m:r>
                    <m:r>
                      <m:rPr>
                        <m:aln/>
                      </m:rPr>
                      <a:rPr lang="en-GB" sz="2000" i="1">
                        <a:latin typeface="Cambria Math"/>
                      </a:rPr>
                      <m:t>=</m:t>
                    </m:r>
                    <m:f>
                      <m:fPr>
                        <m:ctrlPr>
                          <a:rPr lang="en-GB" sz="2000" i="1">
                            <a:latin typeface="Cambria Math" panose="02040503050406030204" pitchFamily="18" charset="0"/>
                          </a:rPr>
                        </m:ctrlPr>
                      </m:fPr>
                      <m:num>
                        <m:r>
                          <a:rPr lang="en-GB" sz="2000" i="1">
                            <a:latin typeface="Cambria Math"/>
                            <a:ea typeface="Cambria Math"/>
                          </a:rPr>
                          <m:t>𝜙</m:t>
                        </m:r>
                      </m:num>
                      <m:den>
                        <m:r>
                          <a:rPr lang="en-GB" sz="2000" i="1">
                            <a:latin typeface="Cambria Math"/>
                          </a:rPr>
                          <m:t>2</m:t>
                        </m:r>
                        <m:r>
                          <a:rPr lang="en-GB" sz="2000" i="1">
                            <a:latin typeface="Cambria Math"/>
                          </a:rPr>
                          <m:t>𝐶</m:t>
                        </m:r>
                        <m:r>
                          <a:rPr lang="en-GB" sz="2000" i="1" baseline="-25000">
                            <a:latin typeface="Cambria Math"/>
                          </a:rPr>
                          <m:t>2</m:t>
                        </m:r>
                      </m:den>
                    </m:f>
                  </m:oMath>
                </a14:m>
                <a:endParaRPr lang="en-GB" altLang="en-US" sz="2000" dirty="0">
                  <a:latin typeface="+mn-lt"/>
                </a:endParaRPr>
              </a:p>
            </p:txBody>
          </p:sp>
        </mc:Choice>
        <mc:Fallback xmlns="">
          <p:sp>
            <p:nvSpPr>
              <p:cNvPr id="90" name="Text Box 4"/>
              <p:cNvSpPr txBox="1">
                <a:spLocks noRot="1" noChangeAspect="1" noMove="1" noResize="1" noEditPoints="1" noAdjustHandles="1" noChangeArrowheads="1" noChangeShapeType="1" noTextEdit="1"/>
              </p:cNvSpPr>
              <p:nvPr/>
            </p:nvSpPr>
            <p:spPr bwMode="auto">
              <a:xfrm>
                <a:off x="707113" y="4734229"/>
                <a:ext cx="3497417" cy="850233"/>
              </a:xfrm>
              <a:prstGeom prst="rect">
                <a:avLst/>
              </a:prstGeom>
              <a:blipFill rotWithShape="1">
                <a:blip r:embed="rId4"/>
                <a:stretch>
                  <a:fillRect l="-1916" t="-3597" b="-50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91" name="Straight Arrow Connector 90"/>
          <p:cNvCxnSpPr/>
          <p:nvPr/>
        </p:nvCxnSpPr>
        <p:spPr>
          <a:xfrm flipH="1" flipV="1">
            <a:off x="5586415" y="3491937"/>
            <a:ext cx="1401762" cy="25966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 Box 4"/>
              <p:cNvSpPr txBox="1">
                <a:spLocks noChangeArrowheads="1"/>
              </p:cNvSpPr>
              <p:nvPr/>
            </p:nvSpPr>
            <p:spPr bwMode="auto">
              <a:xfrm>
                <a:off x="6612675" y="3649009"/>
                <a:ext cx="2317680" cy="839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Flux lines at </a:t>
                </a:r>
                <a14:m>
                  <m:oMath xmlns:m="http://schemas.openxmlformats.org/officeDocument/2006/math">
                    <m:r>
                      <a:rPr lang="en-GB" altLang="en-US" sz="2000" i="1">
                        <a:latin typeface="Cambria Math"/>
                        <a:ea typeface="Cambria Math"/>
                      </a:rPr>
                      <m:t>𝑥</m:t>
                    </m:r>
                    <m:r>
                      <a:rPr lang="en-GB" altLang="en-US" sz="2000" i="1" baseline="30000">
                        <a:latin typeface="Cambria Math"/>
                        <a:ea typeface="Cambria Math"/>
                      </a:rPr>
                      <m:t>2</m:t>
                    </m:r>
                    <m:r>
                      <a:rPr lang="en-GB" altLang="en-US" sz="2000" i="1">
                        <a:latin typeface="Cambria Math"/>
                        <a:ea typeface="Cambria Math"/>
                      </a:rPr>
                      <m:t>−</m:t>
                    </m:r>
                    <m:r>
                      <a:rPr lang="en-GB" altLang="en-US" sz="2000" i="1">
                        <a:latin typeface="Cambria Math"/>
                        <a:ea typeface="Cambria Math"/>
                      </a:rPr>
                      <m:t>𝑦</m:t>
                    </m:r>
                    <m:r>
                      <a:rPr lang="en-GB" altLang="en-US" sz="2000" i="1" baseline="30000">
                        <a:latin typeface="Cambria Math"/>
                        <a:ea typeface="Cambria Math"/>
                      </a:rPr>
                      <m:t>2</m:t>
                    </m:r>
                    <m:r>
                      <m:rPr>
                        <m:aln/>
                      </m:rPr>
                      <a:rPr lang="en-GB" sz="2000" i="1">
                        <a:latin typeface="Cambria Math"/>
                      </a:rPr>
                      <m:t>=</m:t>
                    </m:r>
                    <m:f>
                      <m:fPr>
                        <m:ctrlPr>
                          <a:rPr lang="en-GB" sz="2000" i="1">
                            <a:latin typeface="Cambria Math" panose="02040503050406030204" pitchFamily="18" charset="0"/>
                          </a:rPr>
                        </m:ctrlPr>
                      </m:fPr>
                      <m:num>
                        <m:r>
                          <a:rPr lang="en-GB" sz="2000" i="1">
                            <a:latin typeface="Cambria Math"/>
                          </a:rPr>
                          <m:t>𝐴</m:t>
                        </m:r>
                      </m:num>
                      <m:den>
                        <m:r>
                          <a:rPr lang="en-GB" sz="2000" i="1">
                            <a:latin typeface="Cambria Math"/>
                          </a:rPr>
                          <m:t>𝐶</m:t>
                        </m:r>
                        <m:r>
                          <a:rPr lang="en-GB" sz="2000" i="1" baseline="-25000">
                            <a:latin typeface="Cambria Math"/>
                          </a:rPr>
                          <m:t>2</m:t>
                        </m:r>
                      </m:den>
                    </m:f>
                  </m:oMath>
                </a14:m>
                <a:endParaRPr lang="en-GB" altLang="en-US" sz="2000" dirty="0">
                  <a:latin typeface="+mn-lt"/>
                </a:endParaRPr>
              </a:p>
            </p:txBody>
          </p:sp>
        </mc:Choice>
        <mc:Fallback xmlns="">
          <p:sp>
            <p:nvSpPr>
              <p:cNvPr id="94" name="Text Box 4"/>
              <p:cNvSpPr txBox="1">
                <a:spLocks noRot="1" noChangeAspect="1" noMove="1" noResize="1" noEditPoints="1" noAdjustHandles="1" noChangeArrowheads="1" noChangeShapeType="1" noTextEdit="1"/>
              </p:cNvSpPr>
              <p:nvPr/>
            </p:nvSpPr>
            <p:spPr bwMode="auto">
              <a:xfrm>
                <a:off x="6612675" y="3649009"/>
                <a:ext cx="2317680" cy="839140"/>
              </a:xfrm>
              <a:prstGeom prst="rect">
                <a:avLst/>
              </a:prstGeom>
              <a:blipFill rotWithShape="1">
                <a:blip r:embed="rId5"/>
                <a:stretch>
                  <a:fillRect l="-2895" t="-3650" b="-7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1" name="Line 23"/>
          <p:cNvSpPr>
            <a:spLocks noChangeShapeType="1"/>
          </p:cNvSpPr>
          <p:nvPr/>
        </p:nvSpPr>
        <p:spPr bwMode="auto">
          <a:xfrm>
            <a:off x="5999900" y="2531634"/>
            <a:ext cx="647700"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Text Box 24"/>
          <p:cNvSpPr txBox="1">
            <a:spLocks noChangeArrowheads="1"/>
          </p:cNvSpPr>
          <p:nvPr/>
        </p:nvSpPr>
        <p:spPr bwMode="auto">
          <a:xfrm>
            <a:off x="6593301" y="2401235"/>
            <a:ext cx="1762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400" dirty="0">
                <a:latin typeface="roboto slab" pitchFamily="2" charset="0"/>
              </a:rPr>
              <a:t>Lines of flux density</a:t>
            </a:r>
          </a:p>
        </p:txBody>
      </p:sp>
    </p:spTree>
    <p:extLst>
      <p:ext uri="{BB962C8B-B14F-4D97-AF65-F5344CB8AC3E}">
        <p14:creationId xmlns:p14="http://schemas.microsoft.com/office/powerpoint/2010/main" val="396628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Sextupole</a:t>
            </a:r>
            <a:r>
              <a:rPr lang="en-GB" dirty="0"/>
              <a:t> field, n=3</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285336" y="1389914"/>
                <a:ext cx="4149931"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cylindrical coordinates:</a:t>
                </a:r>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𝑟</m:t>
                          </m:r>
                        </m:sub>
                      </m:sSub>
                      <m:r>
                        <m:rPr>
                          <m:aln/>
                        </m:rPr>
                        <a:rPr lang="en-GB" sz="2000" i="1">
                          <a:latin typeface="Cambria Math"/>
                        </a:rPr>
                        <m:t>=</m:t>
                      </m:r>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3</m:t>
                          </m:r>
                          <m:r>
                            <a:rPr lang="en-GB" sz="2000" i="1">
                              <a:latin typeface="Cambria Math"/>
                            </a:rPr>
                            <m:t>𝜃</m:t>
                          </m:r>
                        </m:e>
                      </m:func>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3</m:t>
                          </m:r>
                          <m:r>
                            <a:rPr lang="en-GB" sz="2000" i="1">
                              <a:latin typeface="Cambria Math"/>
                            </a:rPr>
                            <m:t>𝜃</m:t>
                          </m:r>
                        </m:e>
                      </m:func>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𝜃</m:t>
                          </m:r>
                        </m:sub>
                      </m:sSub>
                      <m:r>
                        <m:rPr>
                          <m:aln/>
                        </m:rPr>
                        <a:rPr lang="en-GB" sz="2000" i="1">
                          <a:latin typeface="Cambria Math"/>
                        </a:rPr>
                        <m:t>=</m:t>
                      </m:r>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3</m:t>
                          </m:r>
                          <m:r>
                            <a:rPr lang="en-GB" sz="2000" i="1">
                              <a:latin typeface="Cambria Math"/>
                            </a:rPr>
                            <m:t>𝜃</m:t>
                          </m:r>
                        </m:e>
                      </m:func>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2</m:t>
                          </m:r>
                        </m:sup>
                      </m:sSup>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3</m:t>
                          </m:r>
                          <m:r>
                            <a:rPr lang="en-GB" sz="2000" i="1">
                              <a:latin typeface="Cambria Math"/>
                            </a:rPr>
                            <m:t>𝜃</m:t>
                          </m:r>
                        </m:e>
                      </m:func>
                    </m:oMath>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3</m:t>
                          </m:r>
                        </m:sup>
                      </m:sSup>
                      <m:func>
                        <m:funcPr>
                          <m:ctrlPr>
                            <a:rPr lang="en-GB" sz="2000" i="1">
                              <a:latin typeface="Cambria Math" panose="02040503050406030204" pitchFamily="18" charset="0"/>
                            </a:rPr>
                          </m:ctrlPr>
                        </m:funcPr>
                        <m:fName>
                          <m:r>
                            <m:rPr>
                              <m:sty m:val="p"/>
                            </m:rPr>
                            <a:rPr lang="en-GB" sz="2000">
                              <a:latin typeface="Cambria Math"/>
                            </a:rPr>
                            <m:t>cos</m:t>
                          </m:r>
                        </m:fName>
                        <m:e>
                          <m:r>
                            <a:rPr lang="en-GB" sz="2000" i="1">
                              <a:latin typeface="Cambria Math"/>
                            </a:rPr>
                            <m:t>3</m:t>
                          </m:r>
                          <m:r>
                            <a:rPr lang="en-GB" sz="2000" i="1">
                              <a:latin typeface="Cambria Math"/>
                            </a:rPr>
                            <m:t>𝜃</m:t>
                          </m:r>
                        </m:e>
                      </m:func>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3</m:t>
                          </m:r>
                        </m:sub>
                      </m:sSub>
                      <m:sSup>
                        <m:sSupPr>
                          <m:ctrlPr>
                            <a:rPr lang="en-GB" sz="2000" i="1">
                              <a:latin typeface="Cambria Math" panose="02040503050406030204" pitchFamily="18" charset="0"/>
                            </a:rPr>
                          </m:ctrlPr>
                        </m:sSupPr>
                        <m:e>
                          <m:r>
                            <a:rPr lang="en-GB" sz="2000" i="1">
                              <a:latin typeface="Cambria Math"/>
                            </a:rPr>
                            <m:t>𝑟</m:t>
                          </m:r>
                        </m:e>
                        <m:sup>
                          <m:r>
                            <a:rPr lang="en-GB" sz="2000" i="1">
                              <a:latin typeface="Cambria Math"/>
                            </a:rPr>
                            <m:t>3</m:t>
                          </m:r>
                        </m:sup>
                      </m:sSup>
                      <m:func>
                        <m:funcPr>
                          <m:ctrlPr>
                            <a:rPr lang="en-GB" sz="2000" i="1">
                              <a:latin typeface="Cambria Math" panose="02040503050406030204" pitchFamily="18" charset="0"/>
                            </a:rPr>
                          </m:ctrlPr>
                        </m:funcPr>
                        <m:fName>
                          <m:r>
                            <m:rPr>
                              <m:sty m:val="p"/>
                            </m:rPr>
                            <a:rPr lang="en-GB" sz="2000">
                              <a:latin typeface="Cambria Math"/>
                            </a:rPr>
                            <m:t>sin</m:t>
                          </m:r>
                        </m:fName>
                        <m:e>
                          <m:r>
                            <a:rPr lang="en-GB" sz="2000" i="1">
                              <a:latin typeface="Cambria Math"/>
                            </a:rPr>
                            <m:t>3</m:t>
                          </m:r>
                          <m:r>
                            <a:rPr lang="en-GB" sz="2000" i="1">
                              <a:latin typeface="Cambria Math"/>
                            </a:rPr>
                            <m:t>𝜃</m:t>
                          </m:r>
                        </m:e>
                      </m:func>
                      <m:r>
                        <a:rPr lang="en-GB" sz="2000" i="1">
                          <a:latin typeface="Cambria Math"/>
                        </a:rPr>
                        <m:t> </m:t>
                      </m:r>
                    </m:oMath>
                  </m:oMathPara>
                </a14:m>
                <a:endParaRPr lang="en-GB" sz="2000" dirty="0"/>
              </a:p>
              <a:p>
                <a:pPr marL="0" indent="0">
                  <a:buNone/>
                </a:pPr>
                <a:endParaRPr lang="en-GB" sz="2000" dirty="0"/>
              </a:p>
              <a:p>
                <a:pPr marL="0" indent="0">
                  <a:buNone/>
                </a:pPr>
                <a:r>
                  <a:rPr lang="en-GB" sz="2000" dirty="0"/>
                  <a:t>In Cartesian coordinates:</a:t>
                </a:r>
              </a:p>
              <a:p>
                <a:pPr marL="0" indent="0">
                  <a:buNone/>
                </a:pPr>
                <a:endParaRPr lang="en-GB" sz="2000" dirty="0"/>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𝑥</m:t>
                          </m:r>
                        </m:sub>
                      </m:sSub>
                      <m:r>
                        <m:rPr>
                          <m:aln/>
                        </m:rPr>
                        <a:rPr lang="en-GB" sz="2000" i="1">
                          <a:latin typeface="Cambria Math"/>
                        </a:rPr>
                        <m:t>=</m:t>
                      </m:r>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𝑦</m:t>
                          </m:r>
                        </m:e>
                        <m:sup>
                          <m:r>
                            <a:rPr lang="en-GB" sz="2000" i="1">
                              <a:latin typeface="Cambria Math"/>
                            </a:rPr>
                            <m:t>2</m:t>
                          </m:r>
                        </m:sup>
                      </m:sSup>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3</m:t>
                          </m:r>
                        </m:sub>
                      </m:sSub>
                      <m:r>
                        <a:rPr lang="en-GB" sz="2000" i="1">
                          <a:latin typeface="Cambria Math"/>
                        </a:rPr>
                        <m:t>𝑥𝑦</m:t>
                      </m:r>
                      <m:r>
                        <a:rPr lang="en-GB" sz="2000" i="1">
                          <a:latin typeface="Cambria Math"/>
                        </a:rPr>
                        <m:t>)</m:t>
                      </m:r>
                    </m:oMath>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𝑦</m:t>
                          </m:r>
                        </m:sub>
                      </m:sSub>
                      <m:r>
                        <m:rPr>
                          <m:aln/>
                        </m:rPr>
                        <a:rPr lang="en-GB" sz="2000" i="1">
                          <a:latin typeface="Cambria Math"/>
                        </a:rPr>
                        <m:t>=</m:t>
                      </m:r>
                      <m:r>
                        <a:rPr lang="en-GB" sz="2000" i="1">
                          <a:latin typeface="Cambria Math"/>
                        </a:rPr>
                        <m:t>3(</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2</m:t>
                          </m:r>
                        </m:sub>
                      </m:sSub>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𝑦</m:t>
                          </m:r>
                        </m:e>
                        <m:sup>
                          <m:r>
                            <a:rPr lang="en-GB" sz="2000" i="1">
                              <a:latin typeface="Cambria Math"/>
                            </a:rPr>
                            <m:t>2</m:t>
                          </m:r>
                        </m:sup>
                      </m:sSup>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r>
                        <a:rPr lang="en-GB" sz="2000" i="1">
                          <a:latin typeface="Cambria Math"/>
                        </a:rPr>
                        <m:t>𝑥𝑦</m:t>
                      </m:r>
                      <m:r>
                        <a:rPr lang="en-GB" sz="2000" i="1">
                          <a:latin typeface="Cambria Math"/>
                        </a:rPr>
                        <m:t>)</m:t>
                      </m:r>
                    </m:oMath>
                    <m:oMath xmlns:m="http://schemas.openxmlformats.org/officeDocument/2006/math">
                      <m:r>
                        <a:rPr lang="en-GB" sz="2000" i="1">
                          <a:latin typeface="Cambria Math"/>
                        </a:rPr>
                        <m:t>𝜙</m:t>
                      </m:r>
                      <m:r>
                        <m:rPr>
                          <m:aln/>
                        </m:rP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𝐽</m:t>
                          </m:r>
                        </m:e>
                        <m:sub>
                          <m:r>
                            <a:rPr lang="en-GB" sz="2000" i="1">
                              <a:latin typeface="Cambria Math"/>
                            </a:rPr>
                            <m:t>3</m:t>
                          </m:r>
                        </m:sub>
                      </m:sSub>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3</m:t>
                          </m:r>
                        </m:sup>
                      </m:sSup>
                      <m:r>
                        <a:rPr lang="en-GB" sz="2000" i="1">
                          <a:latin typeface="Cambria Math"/>
                        </a:rPr>
                        <m:t>−3</m:t>
                      </m:r>
                      <m:sSup>
                        <m:sSupPr>
                          <m:ctrlPr>
                            <a:rPr lang="en-GB" sz="2000" i="1">
                              <a:latin typeface="Cambria Math" panose="02040503050406030204" pitchFamily="18" charset="0"/>
                            </a:rPr>
                          </m:ctrlPr>
                        </m:sSupPr>
                        <m:e>
                          <m:r>
                            <a:rPr lang="en-GB" sz="2000" i="1">
                              <a:latin typeface="Cambria Math"/>
                            </a:rPr>
                            <m:t>𝑦</m:t>
                          </m:r>
                        </m:e>
                        <m:sup>
                          <m:r>
                            <a:rPr lang="en-GB" sz="2000" i="1">
                              <a:latin typeface="Cambria Math"/>
                            </a:rPr>
                            <m:t>2</m:t>
                          </m:r>
                        </m:sup>
                      </m:sSup>
                      <m:r>
                        <a:rPr lang="en-GB" sz="2000" i="1">
                          <a:latin typeface="Cambria Math"/>
                        </a:rPr>
                        <m:t>𝑥</m:t>
                      </m:r>
                      <m:r>
                        <a:rPr lang="en-GB" sz="2000" i="1">
                          <a:latin typeface="Cambria Math"/>
                        </a:rPr>
                        <m:t>)+</m:t>
                      </m:r>
                      <m:sSub>
                        <m:sSubPr>
                          <m:ctrlPr>
                            <a:rPr lang="en-GB" sz="2000" i="1">
                              <a:latin typeface="Cambria Math" panose="02040503050406030204" pitchFamily="18" charset="0"/>
                            </a:rPr>
                          </m:ctrlPr>
                        </m:sSubPr>
                        <m:e>
                          <m:r>
                            <a:rPr lang="en-GB" sz="2000" i="1">
                              <a:latin typeface="Cambria Math"/>
                            </a:rPr>
                            <m:t>𝐾</m:t>
                          </m:r>
                        </m:e>
                        <m:sub>
                          <m:r>
                            <a:rPr lang="en-GB" sz="2000" i="1">
                              <a:latin typeface="Cambria Math"/>
                            </a:rPr>
                            <m:t>3</m:t>
                          </m:r>
                        </m:sub>
                      </m:sSub>
                      <m:r>
                        <a:rPr lang="en-GB" sz="2000" i="1">
                          <a:latin typeface="Cambria Math"/>
                        </a:rPr>
                        <m:t>(3</m:t>
                      </m:r>
                      <m:r>
                        <a:rPr lang="en-GB" sz="2000" i="1">
                          <a:latin typeface="Cambria Math"/>
                        </a:rPr>
                        <m:t>𝑦</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𝑦</m:t>
                          </m:r>
                        </m:e>
                        <m:sup>
                          <m:r>
                            <a:rPr lang="en-GB" sz="2000" i="1">
                              <a:latin typeface="Cambria Math"/>
                            </a:rPr>
                            <m:t>3</m:t>
                          </m:r>
                        </m:sup>
                      </m:sSup>
                      <m:r>
                        <a:rPr lang="en-GB" sz="2000" i="1">
                          <a:latin typeface="Cambria Math"/>
                        </a:rPr>
                        <m:t>)</m:t>
                      </m:r>
                    </m:oMath>
                  </m:oMathPara>
                </a14:m>
                <a:endParaRPr lang="en-GB" sz="2000" dirty="0"/>
              </a:p>
              <a:p>
                <a:pPr marL="0" indent="0">
                  <a:buNone/>
                </a:pPr>
                <a:r>
                  <a:rPr lang="en-GB" sz="2000" dirty="0"/>
                  <a:t>So a “normal” or “upright” </a:t>
                </a:r>
                <a:r>
                  <a:rPr lang="en-GB" sz="2000" dirty="0" err="1"/>
                  <a:t>sextupole</a:t>
                </a:r>
                <a:r>
                  <a:rPr lang="en-GB" sz="2000" dirty="0"/>
                  <a:t> occurs at J</a:t>
                </a:r>
                <a:r>
                  <a:rPr lang="en-GB" sz="2000" baseline="-25000" dirty="0"/>
                  <a:t>3</a:t>
                </a:r>
                <a:r>
                  <a:rPr lang="en-GB" sz="2000" dirty="0"/>
                  <a:t>=0. </a:t>
                </a:r>
                <a:endParaRPr lang="en-GB" altLang="en-US" sz="2000" dirty="0">
                  <a:latin typeface="roboto slab" pitchFamily="2" charset="0"/>
                </a:endParaRPr>
              </a:p>
              <a:p>
                <a:pPr marL="0" indent="0">
                  <a:buNone/>
                </a:pPr>
                <a:endParaRPr lang="en-GB" sz="2000" dirty="0"/>
              </a:p>
              <a:p>
                <a:pPr marL="0" indent="0">
                  <a:buNone/>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3" name="Rectangle 3"/>
              <p:cNvSpPr txBox="1">
                <a:spLocks noRot="1" noChangeAspect="1" noMove="1" noResize="1" noEditPoints="1" noAdjustHandles="1" noChangeArrowheads="1" noChangeShapeType="1" noTextEdit="1"/>
              </p:cNvSpPr>
              <p:nvPr/>
            </p:nvSpPr>
            <p:spPr>
              <a:xfrm>
                <a:off x="285336" y="1389914"/>
                <a:ext cx="4149931" cy="4598993"/>
              </a:xfrm>
              <a:prstGeom prst="rect">
                <a:avLst/>
              </a:prstGeom>
              <a:blipFill rotWithShape="1">
                <a:blip r:embed="rId2"/>
                <a:stretch>
                  <a:fillRect l="-1615" t="-663"/>
                </a:stretch>
              </a:blipFill>
            </p:spPr>
            <p:txBody>
              <a:bodyPr/>
              <a:lstStyle/>
              <a:p>
                <a:r>
                  <a:rPr lang="en-GB">
                    <a:noFill/>
                  </a:rPr>
                  <a:t> </a:t>
                </a:r>
              </a:p>
            </p:txBody>
          </p:sp>
        </mc:Fallback>
      </mc:AlternateContent>
      <p:sp>
        <p:nvSpPr>
          <p:cNvPr id="8" name="Line 29"/>
          <p:cNvSpPr>
            <a:spLocks noChangeShapeType="1"/>
          </p:cNvSpPr>
          <p:nvPr/>
        </p:nvSpPr>
        <p:spPr bwMode="auto">
          <a:xfrm>
            <a:off x="5267831" y="4855432"/>
            <a:ext cx="1044575" cy="0"/>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Text Box 30"/>
          <p:cNvSpPr txBox="1">
            <a:spLocks noChangeArrowheads="1"/>
          </p:cNvSpPr>
          <p:nvPr/>
        </p:nvSpPr>
        <p:spPr bwMode="auto">
          <a:xfrm>
            <a:off x="6347331" y="4495070"/>
            <a:ext cx="2051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roboto slab" pitchFamily="2" charset="0"/>
              </a:rPr>
              <a:t>Line of constant scalar potential</a:t>
            </a:r>
          </a:p>
        </p:txBody>
      </p:sp>
      <p:sp>
        <p:nvSpPr>
          <p:cNvPr id="10" name="Line 31"/>
          <p:cNvSpPr>
            <a:spLocks noChangeShapeType="1"/>
          </p:cNvSpPr>
          <p:nvPr/>
        </p:nvSpPr>
        <p:spPr bwMode="auto">
          <a:xfrm>
            <a:off x="5231318" y="5647595"/>
            <a:ext cx="1079500"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Text Box 32"/>
          <p:cNvSpPr txBox="1">
            <a:spLocks noChangeArrowheads="1"/>
          </p:cNvSpPr>
          <p:nvPr/>
        </p:nvSpPr>
        <p:spPr bwMode="auto">
          <a:xfrm>
            <a:off x="6347331" y="5287232"/>
            <a:ext cx="1835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a:latin typeface="roboto slab" pitchFamily="2" charset="0"/>
              </a:rPr>
              <a:t>Lines of flux density</a:t>
            </a:r>
          </a:p>
        </p:txBody>
      </p:sp>
      <p:grpSp>
        <p:nvGrpSpPr>
          <p:cNvPr id="12" name="Group 40"/>
          <p:cNvGrpSpPr>
            <a:grpSpLocks/>
          </p:cNvGrpSpPr>
          <p:nvPr/>
        </p:nvGrpSpPr>
        <p:grpSpPr bwMode="auto">
          <a:xfrm>
            <a:off x="4547105" y="1304195"/>
            <a:ext cx="3530601" cy="3190875"/>
            <a:chOff x="406" y="1774"/>
            <a:chExt cx="2224" cy="2010"/>
          </a:xfrm>
        </p:grpSpPr>
        <p:sp>
          <p:nvSpPr>
            <p:cNvPr id="13" name="Rectangle 6"/>
            <p:cNvSpPr>
              <a:spLocks noChangeArrowheads="1"/>
            </p:cNvSpPr>
            <p:nvPr/>
          </p:nvSpPr>
          <p:spPr bwMode="auto">
            <a:xfrm>
              <a:off x="2158" y="3048"/>
              <a:ext cx="312" cy="2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4" name="Rectangle 7"/>
            <p:cNvSpPr>
              <a:spLocks noChangeArrowheads="1"/>
            </p:cNvSpPr>
            <p:nvPr/>
          </p:nvSpPr>
          <p:spPr bwMode="auto">
            <a:xfrm>
              <a:off x="966" y="3056"/>
              <a:ext cx="88" cy="2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5" name="Rectangle 8"/>
            <p:cNvSpPr>
              <a:spLocks noChangeArrowheads="1"/>
            </p:cNvSpPr>
            <p:nvPr/>
          </p:nvSpPr>
          <p:spPr bwMode="auto">
            <a:xfrm>
              <a:off x="1734" y="3024"/>
              <a:ext cx="152"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6" name="Rectangle 11"/>
            <p:cNvSpPr>
              <a:spLocks noChangeArrowheads="1"/>
            </p:cNvSpPr>
            <p:nvPr/>
          </p:nvSpPr>
          <p:spPr bwMode="auto">
            <a:xfrm>
              <a:off x="406" y="2967"/>
              <a:ext cx="368" cy="2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pic>
          <p:nvPicPr>
            <p:cNvPr id="17" name="Picture 28"/>
            <p:cNvPicPr>
              <a:picLocks noChangeAspect="1" noChangeArrowheads="1"/>
            </p:cNvPicPr>
            <p:nvPr/>
          </p:nvPicPr>
          <p:blipFill>
            <a:blip r:embed="rId3">
              <a:extLst>
                <a:ext uri="{28A0092B-C50C-407E-A947-70E740481C1C}">
                  <a14:useLocalDpi xmlns:a14="http://schemas.microsoft.com/office/drawing/2010/main" val="0"/>
                </a:ext>
              </a:extLst>
            </a:blip>
            <a:srcRect l="9471" t="8847" r="8403" b="9990"/>
            <a:stretch>
              <a:fillRect/>
            </a:stretch>
          </p:blipFill>
          <p:spPr bwMode="auto">
            <a:xfrm>
              <a:off x="453" y="1774"/>
              <a:ext cx="2177" cy="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627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fields</a:t>
            </a:r>
          </a:p>
        </p:txBody>
      </p:sp>
      <p:sp>
        <p:nvSpPr>
          <p:cNvPr id="3" name="Rectangle 3"/>
          <p:cNvSpPr txBox="1">
            <a:spLocks noChangeArrowheads="1"/>
          </p:cNvSpPr>
          <p:nvPr/>
        </p:nvSpPr>
        <p:spPr>
          <a:xfrm>
            <a:off x="457200" y="1222613"/>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dirty="0"/>
              <a:t>Dipole - constant field</a:t>
            </a:r>
          </a:p>
          <a:p>
            <a:endParaRPr lang="en-GB" altLang="en-US" sz="2400" dirty="0"/>
          </a:p>
          <a:p>
            <a:endParaRPr lang="en-GB" altLang="en-US" sz="2400" dirty="0"/>
          </a:p>
          <a:p>
            <a:endParaRPr lang="en-GB" altLang="en-US" sz="2400" dirty="0"/>
          </a:p>
          <a:p>
            <a:r>
              <a:rPr lang="en-GB" altLang="en-US" sz="2400" dirty="0"/>
              <a:t>Quad - linear variation</a:t>
            </a:r>
          </a:p>
          <a:p>
            <a:endParaRPr lang="en-GB" altLang="en-US" sz="2400" dirty="0"/>
          </a:p>
          <a:p>
            <a:endParaRPr lang="en-GB" altLang="en-US" sz="2400" dirty="0"/>
          </a:p>
          <a:p>
            <a:endParaRPr lang="en-GB" altLang="en-US" sz="2400" dirty="0"/>
          </a:p>
          <a:p>
            <a:r>
              <a:rPr lang="en-GB" altLang="en-US" sz="2400" dirty="0" err="1"/>
              <a:t>Sextupole</a:t>
            </a:r>
            <a:r>
              <a:rPr lang="en-GB" altLang="en-US" sz="2400" dirty="0"/>
              <a:t> - quadratic variation</a:t>
            </a:r>
          </a:p>
        </p:txBody>
      </p:sp>
      <p:grpSp>
        <p:nvGrpSpPr>
          <p:cNvPr id="4" name="Group 4"/>
          <p:cNvGrpSpPr>
            <a:grpSpLocks/>
          </p:cNvGrpSpPr>
          <p:nvPr/>
        </p:nvGrpSpPr>
        <p:grpSpPr bwMode="auto">
          <a:xfrm>
            <a:off x="3635375" y="2159238"/>
            <a:ext cx="2449513" cy="2087563"/>
            <a:chOff x="3969" y="890"/>
            <a:chExt cx="1655" cy="1383"/>
          </a:xfrm>
        </p:grpSpPr>
        <p:sp>
          <p:nvSpPr>
            <p:cNvPr id="5" name="Line 5"/>
            <p:cNvSpPr>
              <a:spLocks noChangeShapeType="1"/>
            </p:cNvSpPr>
            <p:nvPr/>
          </p:nvSpPr>
          <p:spPr bwMode="auto">
            <a:xfrm>
              <a:off x="4785" y="890"/>
              <a:ext cx="0" cy="13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6"/>
            <p:cNvSpPr>
              <a:spLocks noChangeShapeType="1"/>
            </p:cNvSpPr>
            <p:nvPr/>
          </p:nvSpPr>
          <p:spPr bwMode="auto">
            <a:xfrm>
              <a:off x="3969" y="1570"/>
              <a:ext cx="165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7"/>
            <p:cNvSpPr>
              <a:spLocks noChangeShapeType="1"/>
            </p:cNvSpPr>
            <p:nvPr/>
          </p:nvSpPr>
          <p:spPr bwMode="auto">
            <a:xfrm flipV="1">
              <a:off x="4037" y="1049"/>
              <a:ext cx="1497" cy="102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Text Box 8"/>
            <p:cNvSpPr txBox="1">
              <a:spLocks noChangeArrowheads="1"/>
            </p:cNvSpPr>
            <p:nvPr/>
          </p:nvSpPr>
          <p:spPr bwMode="auto">
            <a:xfrm>
              <a:off x="5171" y="1548"/>
              <a:ext cx="22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i="1">
                  <a:latin typeface="roboto slab" pitchFamily="2" charset="0"/>
                </a:rPr>
                <a:t>x</a:t>
              </a:r>
            </a:p>
          </p:txBody>
        </p:sp>
        <p:sp>
          <p:nvSpPr>
            <p:cNvPr id="9" name="Text Box 9"/>
            <p:cNvSpPr txBox="1">
              <a:spLocks noChangeArrowheads="1"/>
            </p:cNvSpPr>
            <p:nvPr/>
          </p:nvSpPr>
          <p:spPr bwMode="auto">
            <a:xfrm>
              <a:off x="4422" y="935"/>
              <a:ext cx="31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lvl="0" eaLnBrk="1" hangingPunct="1">
                <a:spcBef>
                  <a:spcPct val="50000"/>
                </a:spcBef>
              </a:pPr>
              <a:r>
                <a:rPr lang="en-GB" altLang="en-US" sz="1800" i="1">
                  <a:solidFill>
                    <a:srgbClr val="000000"/>
                  </a:solidFill>
                  <a:latin typeface="roboto slab" pitchFamily="2" charset="0"/>
                </a:rPr>
                <a:t>B</a:t>
              </a:r>
              <a:r>
                <a:rPr lang="en-GB" altLang="en-US" sz="1800" i="1" baseline="-25000">
                  <a:solidFill>
                    <a:srgbClr val="000000"/>
                  </a:solidFill>
                  <a:latin typeface="roboto slab" pitchFamily="2" charset="0"/>
                </a:rPr>
                <a:t>y</a:t>
              </a:r>
            </a:p>
          </p:txBody>
        </p:sp>
      </p:grpSp>
      <p:graphicFrame>
        <p:nvGraphicFramePr>
          <p:cNvPr id="10" name="Object 10"/>
          <p:cNvGraphicFramePr>
            <a:graphicFrameLocks noChangeAspect="1"/>
          </p:cNvGraphicFramePr>
          <p:nvPr/>
        </p:nvGraphicFramePr>
        <p:xfrm>
          <a:off x="6156325" y="3849926"/>
          <a:ext cx="2520950" cy="2120900"/>
        </p:xfrm>
        <a:graphic>
          <a:graphicData uri="http://schemas.openxmlformats.org/presentationml/2006/ole">
            <mc:AlternateContent xmlns:mc="http://schemas.openxmlformats.org/markup-compatibility/2006">
              <mc:Choice xmlns:v="urn:schemas-microsoft-com:vml" Requires="v">
                <p:oleObj name="Chart" r:id="rId2" imgW="4514735" imgH="2333549" progId="Excel.Chart.8">
                  <p:embed/>
                </p:oleObj>
              </mc:Choice>
              <mc:Fallback>
                <p:oleObj name="Chart" r:id="rId2" imgW="4514735" imgH="2333549" progId="Excel.Chart.8">
                  <p:embed/>
                  <p:pic>
                    <p:nvPicPr>
                      <p:cNvPr id="10" name="Object 10"/>
                      <p:cNvPicPr>
                        <a:picLocks noChangeAspect="1" noChangeArrowheads="1"/>
                      </p:cNvPicPr>
                      <p:nvPr/>
                    </p:nvPicPr>
                    <p:blipFill>
                      <a:blip r:embed="rId3">
                        <a:extLst>
                          <a:ext uri="{28A0092B-C50C-407E-A947-70E740481C1C}">
                            <a14:useLocalDpi xmlns:a14="http://schemas.microsoft.com/office/drawing/2010/main" val="0"/>
                          </a:ext>
                        </a:extLst>
                      </a:blip>
                      <a:srcRect l="25035" t="15834" r="23911" b="7115"/>
                      <a:stretch>
                        <a:fillRect/>
                      </a:stretch>
                    </p:blipFill>
                    <p:spPr bwMode="auto">
                      <a:xfrm>
                        <a:off x="6156325" y="3849926"/>
                        <a:ext cx="2520950" cy="21209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 name="Group 10"/>
          <p:cNvGrpSpPr/>
          <p:nvPr/>
        </p:nvGrpSpPr>
        <p:grpSpPr>
          <a:xfrm>
            <a:off x="5905500" y="1187688"/>
            <a:ext cx="2627313" cy="1411288"/>
            <a:chOff x="5905500" y="1162050"/>
            <a:chExt cx="2627313" cy="1411288"/>
          </a:xfrm>
        </p:grpSpPr>
        <p:sp>
          <p:nvSpPr>
            <p:cNvPr id="12" name="Line 14"/>
            <p:cNvSpPr>
              <a:spLocks noChangeShapeType="1"/>
            </p:cNvSpPr>
            <p:nvPr/>
          </p:nvSpPr>
          <p:spPr bwMode="auto">
            <a:xfrm>
              <a:off x="7200900" y="1162050"/>
              <a:ext cx="0" cy="1114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15"/>
            <p:cNvSpPr>
              <a:spLocks noChangeShapeType="1"/>
            </p:cNvSpPr>
            <p:nvPr/>
          </p:nvSpPr>
          <p:spPr bwMode="auto">
            <a:xfrm>
              <a:off x="5905500" y="2241550"/>
              <a:ext cx="2627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Line 16"/>
            <p:cNvSpPr>
              <a:spLocks noChangeShapeType="1"/>
            </p:cNvSpPr>
            <p:nvPr/>
          </p:nvSpPr>
          <p:spPr bwMode="auto">
            <a:xfrm flipV="1">
              <a:off x="6048375" y="1233488"/>
              <a:ext cx="2303463"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Text Box 17"/>
            <p:cNvSpPr txBox="1">
              <a:spLocks noChangeArrowheads="1"/>
            </p:cNvSpPr>
            <p:nvPr/>
          </p:nvSpPr>
          <p:spPr bwMode="auto">
            <a:xfrm>
              <a:off x="7813675" y="2206625"/>
              <a:ext cx="36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i="1">
                  <a:latin typeface="roboto slab" pitchFamily="2" charset="0"/>
                </a:rPr>
                <a:t>x</a:t>
              </a:r>
            </a:p>
          </p:txBody>
        </p:sp>
        <p:sp>
          <p:nvSpPr>
            <p:cNvPr id="16" name="Text Box 18"/>
            <p:cNvSpPr txBox="1">
              <a:spLocks noChangeArrowheads="1"/>
            </p:cNvSpPr>
            <p:nvPr/>
          </p:nvSpPr>
          <p:spPr bwMode="auto">
            <a:xfrm>
              <a:off x="6624638" y="123348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i="1">
                  <a:latin typeface="roboto slab" pitchFamily="2" charset="0"/>
                </a:rPr>
                <a:t>B</a:t>
              </a:r>
              <a:r>
                <a:rPr lang="en-GB" altLang="en-US" sz="1800" i="1" baseline="-25000">
                  <a:latin typeface="roboto slab" pitchFamily="2" charset="0"/>
                </a:rPr>
                <a:t>y</a:t>
              </a:r>
            </a:p>
          </p:txBody>
        </p:sp>
      </p:grpSp>
    </p:spTree>
    <p:extLst>
      <p:ext uri="{BB962C8B-B14F-4D97-AF65-F5344CB8AC3E}">
        <p14:creationId xmlns:p14="http://schemas.microsoft.com/office/powerpoint/2010/main" val="304233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Orthogonal Analog model</a:t>
            </a:r>
          </a:p>
        </p:txBody>
      </p:sp>
      <p:sp>
        <p:nvSpPr>
          <p:cNvPr id="3"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We can use what we just learned to visualise the field from a magnet of arbitrary pole shape using the </a:t>
            </a:r>
            <a:r>
              <a:rPr lang="en-GB" altLang="en-US" sz="2000" i="1" dirty="0"/>
              <a:t>Orthogonal Analogue Model </a:t>
            </a:r>
            <a:r>
              <a:rPr lang="en-GB" altLang="en-US" sz="2000" dirty="0"/>
              <a:t>by Klaus </a:t>
            </a:r>
            <a:r>
              <a:rPr lang="en-GB" altLang="en-US" sz="2000" dirty="0" err="1"/>
              <a:t>Halbach</a:t>
            </a:r>
            <a:r>
              <a:rPr lang="en-GB" altLang="en-US" sz="2000" dirty="0"/>
              <a:t>.</a:t>
            </a:r>
          </a:p>
          <a:p>
            <a:pPr marL="0" indent="0">
              <a:buNone/>
            </a:pPr>
            <a:r>
              <a:rPr lang="en-GB" altLang="en-US" sz="2000" dirty="0"/>
              <a:t>Rule 1: “Flow lines” a.k.a. </a:t>
            </a:r>
            <a:r>
              <a:rPr lang="en-GB" altLang="en-US" sz="2000" dirty="0" err="1"/>
              <a:t>equipotentials</a:t>
            </a:r>
            <a:r>
              <a:rPr lang="en-GB" altLang="en-US" sz="2000" dirty="0"/>
              <a:t> go from + to – coils</a:t>
            </a:r>
          </a:p>
          <a:p>
            <a:pPr marL="0" indent="0">
              <a:buNone/>
            </a:pPr>
            <a:r>
              <a:rPr lang="en-GB" altLang="en-US" sz="2000" dirty="0"/>
              <a:t>Rule 2: Flux lines will be orthogonal to flow lines</a:t>
            </a:r>
          </a:p>
          <a:p>
            <a:pPr marL="0" indent="0">
              <a:buNone/>
            </a:pPr>
            <a:r>
              <a:rPr lang="en-GB" altLang="en-US" sz="2000" dirty="0"/>
              <a:t>Rule 3: Flow lines my only pass through free space</a:t>
            </a:r>
          </a:p>
          <a:p>
            <a:pPr marL="0" indent="0">
              <a:buNone/>
            </a:pPr>
            <a:endParaRPr lang="en-GB" altLang="en-US" sz="2000" i="1" dirty="0"/>
          </a:p>
          <a:p>
            <a:pPr marL="0" indent="0">
              <a:buNone/>
            </a:pPr>
            <a:endParaRPr lang="en-GB" altLang="en-US" sz="2000" dirty="0"/>
          </a:p>
          <a:p>
            <a:pPr marL="0" indent="0">
              <a:buNone/>
            </a:pPr>
            <a:endParaRPr lang="en-GB" altLang="en-US" sz="2000" i="1" dirty="0"/>
          </a:p>
          <a:p>
            <a:pPr marL="0" indent="0">
              <a:buNone/>
            </a:pPr>
            <a:endParaRPr lang="en-GB" altLang="en-US" sz="2000"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p:pic>
        <p:nvPicPr>
          <p:cNvPr id="11266" name="Picture 2"/>
          <p:cNvPicPr>
            <a:picLocks noChangeAspect="1" noChangeArrowheads="1"/>
          </p:cNvPicPr>
          <p:nvPr/>
        </p:nvPicPr>
        <p:blipFill>
          <a:blip r:embed="rId2">
            <a:clrChange>
              <a:clrFrom>
                <a:srgbClr val="F6FFF6"/>
              </a:clrFrom>
              <a:clrTo>
                <a:srgbClr val="F6FFF6">
                  <a:alpha val="0"/>
                </a:srgbClr>
              </a:clrTo>
            </a:clrChange>
            <a:extLst>
              <a:ext uri="{28A0092B-C50C-407E-A947-70E740481C1C}">
                <a14:useLocalDpi xmlns:a14="http://schemas.microsoft.com/office/drawing/2010/main" val="0"/>
              </a:ext>
            </a:extLst>
          </a:blip>
          <a:srcRect/>
          <a:stretch>
            <a:fillRect/>
          </a:stretch>
        </p:blipFill>
        <p:spPr bwMode="auto">
          <a:xfrm>
            <a:off x="407793" y="3478138"/>
            <a:ext cx="4056369" cy="207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271" y="3240992"/>
            <a:ext cx="4007978" cy="279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41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Lattice notation</a:t>
            </a:r>
          </a:p>
        </p:txBody>
      </p:sp>
      <mc:AlternateContent xmlns:mc="http://schemas.openxmlformats.org/markup-compatibility/2006" xmlns:a14="http://schemas.microsoft.com/office/drawing/2010/main">
        <mc:Choice Requires="a14">
          <p:sp>
            <p:nvSpPr>
              <p:cNvPr id="3" name="Rectangle 5"/>
              <p:cNvSpPr>
                <a:spLocks noChangeArrowheads="1"/>
              </p:cNvSpPr>
              <p:nvPr/>
            </p:nvSpPr>
            <p:spPr bwMode="auto">
              <a:xfrm>
                <a:off x="276492" y="1122155"/>
                <a:ext cx="8205788" cy="47901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It is common to define a beam in terms of the “magnetic rigidity”</a:t>
                </a:r>
              </a:p>
              <a:p>
                <a:pPr eaLnBrk="1" hangingPunct="1">
                  <a:spcBef>
                    <a:spcPct val="0"/>
                  </a:spcBef>
                </a:pPr>
                <a14:m>
                  <m:oMathPara xmlns:m="http://schemas.openxmlformats.org/officeDocument/2006/math">
                    <m:oMathParaPr>
                      <m:jc m:val="centerGroup"/>
                    </m:oMathParaPr>
                    <m:oMath xmlns:m="http://schemas.openxmlformats.org/officeDocument/2006/math">
                      <m:r>
                        <a:rPr lang="en-GB" sz="2000" i="1">
                          <a:latin typeface="Cambria Math"/>
                        </a:rPr>
                        <m:t>𝐵</m:t>
                      </m:r>
                      <m:r>
                        <a:rPr lang="en-GB" sz="2000" i="1">
                          <a:latin typeface="Cambria Math"/>
                        </a:rPr>
                        <m:t>𝜌</m:t>
                      </m:r>
                      <m:r>
                        <a:rPr lang="en-GB" sz="2000" i="1">
                          <a:latin typeface="Cambria Math"/>
                        </a:rPr>
                        <m:t>=</m:t>
                      </m:r>
                      <m:f>
                        <m:fPr>
                          <m:ctrlPr>
                            <a:rPr lang="en-GB" sz="2000" i="1">
                              <a:latin typeface="Cambria Math" panose="02040503050406030204" pitchFamily="18" charset="0"/>
                            </a:rPr>
                          </m:ctrlPr>
                        </m:fPr>
                        <m:num>
                          <m:rad>
                            <m:radPr>
                              <m:degHide m:val="on"/>
                              <m:ctrlPr>
                                <a:rPr lang="en-GB" sz="2000" i="1">
                                  <a:latin typeface="Cambria Math" panose="02040503050406030204" pitchFamily="18" charset="0"/>
                                </a:rPr>
                              </m:ctrlPr>
                            </m:radPr>
                            <m:deg/>
                            <m:e>
                              <m:r>
                                <a:rPr lang="en-GB" sz="2000" i="1">
                                  <a:latin typeface="Cambria Math"/>
                                </a:rPr>
                                <m:t>𝐸</m:t>
                              </m:r>
                              <m:r>
                                <a:rPr lang="en-GB" sz="2000" i="1" baseline="30000">
                                  <a:latin typeface="Cambria Math"/>
                                </a:rPr>
                                <m:t>2</m:t>
                              </m:r>
                              <m:r>
                                <a:rPr lang="en-GB" sz="2000" i="1">
                                  <a:latin typeface="Cambria Math"/>
                                </a:rPr>
                                <m:t>+2</m:t>
                              </m:r>
                              <m:r>
                                <a:rPr lang="en-GB" sz="2000" i="1">
                                  <a:latin typeface="Cambria Math"/>
                                </a:rPr>
                                <m:t>𝐸𝑀</m:t>
                              </m:r>
                              <m:r>
                                <a:rPr lang="en-GB" sz="2000" i="1" baseline="-25000">
                                  <a:latin typeface="Cambria Math"/>
                                </a:rPr>
                                <m:t>0</m:t>
                              </m:r>
                            </m:e>
                          </m:rad>
                        </m:num>
                        <m:den>
                          <m:r>
                            <a:rPr lang="en-GB" sz="2000" i="1">
                              <a:latin typeface="Cambria Math"/>
                            </a:rPr>
                            <m:t>𝑞𝑐</m:t>
                          </m:r>
                        </m:den>
                      </m:f>
                    </m:oMath>
                  </m:oMathPara>
                </a14:m>
                <a:endParaRPr lang="en-GB" altLang="en-US" sz="2000" dirty="0">
                  <a:latin typeface="+mn-lt"/>
                </a:endParaRPr>
              </a:p>
              <a:p>
                <a:pPr eaLnBrk="1" hangingPunct="1">
                  <a:spcBef>
                    <a:spcPct val="0"/>
                  </a:spcBef>
                </a:pPr>
                <a:r>
                  <a:rPr lang="en-GB" altLang="en-US" sz="2000" dirty="0">
                    <a:latin typeface="+mn-lt"/>
                  </a:rPr>
                  <a:t>Where E = beam energy, M</a:t>
                </a:r>
                <a:r>
                  <a:rPr lang="en-GB" altLang="en-US" sz="2000" baseline="-25000" dirty="0">
                    <a:latin typeface="+mn-lt"/>
                  </a:rPr>
                  <a:t>0</a:t>
                </a:r>
                <a:r>
                  <a:rPr lang="en-GB" altLang="en-US" sz="2000" dirty="0">
                    <a:latin typeface="+mn-lt"/>
                  </a:rPr>
                  <a:t>=particle rest mass, </a:t>
                </a:r>
                <a14:m>
                  <m:oMath xmlns:m="http://schemas.openxmlformats.org/officeDocument/2006/math">
                    <m:r>
                      <a:rPr lang="en-GB" sz="2000" i="1">
                        <a:latin typeface="Cambria Math"/>
                      </a:rPr>
                      <m:t>𝜌</m:t>
                    </m:r>
                  </m:oMath>
                </a14:m>
                <a:r>
                  <a:rPr lang="en-GB" altLang="en-US" sz="2000" dirty="0">
                    <a:latin typeface="+mn-lt"/>
                  </a:rPr>
                  <a:t>=Bending radius</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In most lattice codes magnet strengths are specified by the value of </a:t>
                </a:r>
                <a:r>
                  <a:rPr lang="en-GB" altLang="en-US" sz="2000" i="1" dirty="0" err="1">
                    <a:latin typeface="+mn-lt"/>
                  </a:rPr>
                  <a:t>k</a:t>
                </a:r>
                <a:r>
                  <a:rPr lang="en-GB" altLang="en-US" sz="2000" i="1" baseline="-25000" dirty="0" err="1">
                    <a:latin typeface="+mn-lt"/>
                  </a:rPr>
                  <a:t>n</a:t>
                </a:r>
                <a:endParaRPr lang="en-GB" altLang="en-US" sz="2000" dirty="0">
                  <a:latin typeface="+mn-lt"/>
                </a:endParaRPr>
              </a:p>
              <a:p>
                <a:pPr eaLnBrk="1" hangingPunct="1">
                  <a:spcBef>
                    <a:spcPct val="0"/>
                  </a:spcBef>
                </a:pPr>
                <a:r>
                  <a:rPr lang="en-GB" altLang="en-US" sz="2000" dirty="0">
                    <a:latin typeface="+mn-lt"/>
                  </a:rPr>
                  <a:t>(normalised to the beam rigidity)</a:t>
                </a: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order </a:t>
                </a:r>
                <a:r>
                  <a:rPr lang="en-GB" altLang="en-US" sz="2000" i="1" dirty="0">
                    <a:latin typeface="+mn-lt"/>
                  </a:rPr>
                  <a:t>n</a:t>
                </a:r>
                <a:r>
                  <a:rPr lang="en-GB" altLang="en-US" sz="2000" dirty="0">
                    <a:latin typeface="+mn-lt"/>
                  </a:rPr>
                  <a:t> of </a:t>
                </a:r>
                <a:r>
                  <a:rPr lang="en-GB" altLang="en-US" sz="2000" i="1" dirty="0">
                    <a:latin typeface="+mn-lt"/>
                  </a:rPr>
                  <a:t>k</a:t>
                </a:r>
                <a:r>
                  <a:rPr lang="en-GB" altLang="en-US" sz="2000" dirty="0">
                    <a:latin typeface="+mn-lt"/>
                  </a:rPr>
                  <a:t> is different to the 'standard' notation:</a:t>
                </a:r>
              </a:p>
              <a:p>
                <a:pPr eaLnBrk="1" hangingPunct="1">
                  <a:spcBef>
                    <a:spcPct val="0"/>
                  </a:spcBef>
                </a:pPr>
                <a:r>
                  <a:rPr lang="en-GB" altLang="en-US" sz="2000" dirty="0">
                    <a:latin typeface="+mn-lt"/>
                  </a:rPr>
                  <a:t>			dipole is 		</a:t>
                </a:r>
                <a:r>
                  <a:rPr lang="en-GB" altLang="en-US" sz="2000" i="1" dirty="0">
                    <a:latin typeface="+mn-lt"/>
                  </a:rPr>
                  <a:t>n</a:t>
                </a:r>
                <a:r>
                  <a:rPr lang="en-GB" altLang="en-US" sz="2000" dirty="0">
                    <a:latin typeface="+mn-lt"/>
                  </a:rPr>
                  <a:t> = 0</a:t>
                </a:r>
              </a:p>
              <a:p>
                <a:pPr eaLnBrk="1" hangingPunct="1">
                  <a:spcBef>
                    <a:spcPct val="0"/>
                  </a:spcBef>
                </a:pPr>
                <a:r>
                  <a:rPr lang="en-GB" altLang="en-US" sz="2000" dirty="0">
                    <a:latin typeface="+mn-lt"/>
                  </a:rPr>
                  <a:t>			quad is 			</a:t>
                </a:r>
                <a:r>
                  <a:rPr lang="en-GB" altLang="en-US" sz="2000" i="1" dirty="0">
                    <a:latin typeface="+mn-lt"/>
                  </a:rPr>
                  <a:t>n</a:t>
                </a:r>
                <a:r>
                  <a:rPr lang="en-GB" altLang="en-US" sz="2000" dirty="0">
                    <a:latin typeface="+mn-lt"/>
                  </a:rPr>
                  <a:t> = 1 	etc.</a:t>
                </a:r>
              </a:p>
              <a:p>
                <a:pPr eaLnBrk="1" hangingPunct="1">
                  <a:spcBef>
                    <a:spcPct val="0"/>
                  </a:spcBef>
                </a:pPr>
                <a:r>
                  <a:rPr lang="en-GB" altLang="en-US" sz="2000" i="1" dirty="0">
                    <a:latin typeface="+mn-lt"/>
                  </a:rPr>
                  <a:t>k</a:t>
                </a:r>
                <a:r>
                  <a:rPr lang="en-GB" altLang="en-US" sz="2000" dirty="0">
                    <a:latin typeface="+mn-lt"/>
                  </a:rPr>
                  <a:t> has units:</a:t>
                </a:r>
              </a:p>
              <a:p>
                <a:pPr eaLnBrk="1" hangingPunct="1">
                  <a:spcBef>
                    <a:spcPct val="0"/>
                  </a:spcBef>
                </a:pPr>
                <a:r>
                  <a:rPr lang="en-GB" altLang="en-US" sz="2000" dirty="0">
                    <a:latin typeface="+mn-lt"/>
                  </a:rPr>
                  <a:t>			</a:t>
                </a:r>
                <a:r>
                  <a:rPr lang="en-GB" altLang="en-US" sz="2000" i="1" dirty="0">
                    <a:latin typeface="+mn-lt"/>
                  </a:rPr>
                  <a:t>k</a:t>
                </a:r>
                <a:r>
                  <a:rPr lang="en-GB" altLang="en-US" sz="2000" i="1" baseline="-25000" dirty="0">
                    <a:latin typeface="+mn-lt"/>
                  </a:rPr>
                  <a:t>0</a:t>
                </a:r>
                <a:r>
                  <a:rPr lang="en-GB" altLang="en-US" sz="2000" dirty="0">
                    <a:latin typeface="+mn-lt"/>
                  </a:rPr>
                  <a:t> (dipole) 		m</a:t>
                </a:r>
                <a:r>
                  <a:rPr lang="en-GB" altLang="en-US" sz="2000" baseline="30000" dirty="0">
                    <a:latin typeface="+mn-lt"/>
                  </a:rPr>
                  <a:t>-1</a:t>
                </a:r>
                <a:endParaRPr lang="en-GB" altLang="en-US" sz="2000" dirty="0">
                  <a:latin typeface="+mn-lt"/>
                </a:endParaRPr>
              </a:p>
              <a:p>
                <a:pPr eaLnBrk="1" hangingPunct="1">
                  <a:spcBef>
                    <a:spcPct val="0"/>
                  </a:spcBef>
                </a:pPr>
                <a:r>
                  <a:rPr lang="en-GB" altLang="en-US" sz="2000" dirty="0">
                    <a:latin typeface="+mn-lt"/>
                  </a:rPr>
                  <a:t>			</a:t>
                </a:r>
                <a:r>
                  <a:rPr lang="en-GB" altLang="en-US" sz="2000" i="1" dirty="0">
                    <a:latin typeface="+mn-lt"/>
                  </a:rPr>
                  <a:t>k</a:t>
                </a:r>
                <a:r>
                  <a:rPr lang="en-GB" altLang="en-US" sz="2000" i="1" baseline="-25000" dirty="0">
                    <a:latin typeface="+mn-lt"/>
                  </a:rPr>
                  <a:t>1</a:t>
                </a:r>
                <a:r>
                  <a:rPr lang="en-GB" altLang="en-US" sz="2000" dirty="0">
                    <a:latin typeface="+mn-lt"/>
                  </a:rPr>
                  <a:t> (quadrupole)		m</a:t>
                </a:r>
                <a:r>
                  <a:rPr lang="en-GB" altLang="en-US" sz="2000" baseline="30000" dirty="0">
                    <a:latin typeface="+mn-lt"/>
                  </a:rPr>
                  <a:t>-2</a:t>
                </a:r>
                <a:endParaRPr lang="en-GB" altLang="en-US" sz="2000" dirty="0">
                  <a:latin typeface="+mn-lt"/>
                </a:endParaRPr>
              </a:p>
            </p:txBody>
          </p:sp>
        </mc:Choice>
        <mc:Fallback xmlns="">
          <p:sp>
            <p:nvSpPr>
              <p:cNvPr id="3" name="Rectangle 5"/>
              <p:cNvSpPr>
                <a:spLocks noRot="1" noChangeAspect="1" noMove="1" noResize="1" noEditPoints="1" noAdjustHandles="1" noChangeArrowheads="1" noChangeShapeType="1" noTextEdit="1"/>
              </p:cNvSpPr>
              <p:nvPr/>
            </p:nvSpPr>
            <p:spPr bwMode="auto">
              <a:xfrm>
                <a:off x="276492" y="1122155"/>
                <a:ext cx="8205788" cy="4790157"/>
              </a:xfrm>
              <a:prstGeom prst="rect">
                <a:avLst/>
              </a:prstGeom>
              <a:blipFill rotWithShape="1">
                <a:blip r:embed="rId2"/>
                <a:stretch>
                  <a:fillRect l="-743" t="-127" b="-17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980282" y="3237934"/>
                <a:ext cx="2456377" cy="9318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𝐵</m:t>
                      </m:r>
                      <m:d>
                        <m:dPr>
                          <m:ctrlPr>
                            <a:rPr lang="en-GB" b="0" i="1" smtClean="0">
                              <a:latin typeface="Cambria Math" panose="02040503050406030204" pitchFamily="18" charset="0"/>
                            </a:rPr>
                          </m:ctrlPr>
                        </m:dPr>
                        <m:e>
                          <m:r>
                            <a:rPr lang="en-GB" b="0" i="1" smtClean="0">
                              <a:latin typeface="Cambria Math"/>
                            </a:rPr>
                            <m:t>𝑥</m:t>
                          </m:r>
                        </m:e>
                      </m:d>
                      <m:r>
                        <a:rPr lang="en-GB" b="0" i="1" smtClean="0">
                          <a:latin typeface="Cambria Math"/>
                        </a:rPr>
                        <m:t>=</m:t>
                      </m:r>
                      <m:r>
                        <a:rPr lang="en-GB" b="0" i="1" smtClean="0">
                          <a:latin typeface="Cambria Math"/>
                        </a:rPr>
                        <m:t>𝐵</m:t>
                      </m:r>
                      <m:r>
                        <a:rPr lang="en-GB" b="0" i="1" smtClean="0">
                          <a:latin typeface="Cambria Math"/>
                        </a:rPr>
                        <m:t>𝜌</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=0</m:t>
                          </m:r>
                        </m:sub>
                        <m:sup>
                          <m:r>
                            <a:rPr lang="en-GB" b="0" i="1" smtClean="0">
                              <a:latin typeface="Cambria Math"/>
                              <a:ea typeface="Cambria Math"/>
                            </a:rPr>
                            <m:t>∞</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a:rPr>
                                    <m:t>𝑘</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𝑛</m:t>
                                  </m:r>
                                </m:sup>
                              </m:sSup>
                            </m:num>
                            <m:den>
                              <m:r>
                                <a:rPr lang="en-GB" b="0" i="1" smtClean="0">
                                  <a:latin typeface="Cambria Math"/>
                                </a:rPr>
                                <m:t>𝑛</m:t>
                              </m:r>
                              <m:r>
                                <a:rPr lang="en-GB" b="0" i="1" smtClean="0">
                                  <a:latin typeface="Cambria Math"/>
                                </a:rPr>
                                <m:t>!</m:t>
                              </m:r>
                            </m:den>
                          </m:f>
                        </m:e>
                      </m:nary>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2980282" y="3237934"/>
                <a:ext cx="2456377" cy="931858"/>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7707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Iron dominated electromagnets</a:t>
            </a:r>
          </a:p>
        </p:txBody>
      </p:sp>
    </p:spTree>
    <p:extLst>
      <p:ext uri="{BB962C8B-B14F-4D97-AF65-F5344CB8AC3E}">
        <p14:creationId xmlns:p14="http://schemas.microsoft.com/office/powerpoint/2010/main" val="169191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perfect pole shape</a:t>
            </a:r>
          </a:p>
        </p:txBody>
      </p:sp>
      <p:grpSp>
        <p:nvGrpSpPr>
          <p:cNvPr id="3" name="Group 2"/>
          <p:cNvGrpSpPr/>
          <p:nvPr/>
        </p:nvGrpSpPr>
        <p:grpSpPr>
          <a:xfrm>
            <a:off x="1187450" y="2349500"/>
            <a:ext cx="3503613" cy="1350368"/>
            <a:chOff x="1187450" y="2349500"/>
            <a:chExt cx="3503613" cy="1350368"/>
          </a:xfrm>
        </p:grpSpPr>
        <p:sp>
          <p:nvSpPr>
            <p:cNvPr id="4" name="Line 17"/>
            <p:cNvSpPr>
              <a:spLocks noChangeShapeType="1"/>
            </p:cNvSpPr>
            <p:nvPr/>
          </p:nvSpPr>
          <p:spPr bwMode="auto">
            <a:xfrm flipV="1">
              <a:off x="3240088" y="2997200"/>
              <a:ext cx="0" cy="25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Line 18"/>
            <p:cNvSpPr>
              <a:spLocks noChangeShapeType="1"/>
            </p:cNvSpPr>
            <p:nvPr/>
          </p:nvSpPr>
          <p:spPr bwMode="auto">
            <a:xfrm flipH="1">
              <a:off x="2232025" y="3068638"/>
              <a:ext cx="323850" cy="3651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6" name="Arc 19"/>
            <p:cNvSpPr>
              <a:spLocks/>
            </p:cNvSpPr>
            <p:nvPr/>
          </p:nvSpPr>
          <p:spPr bwMode="auto">
            <a:xfrm flipV="1">
              <a:off x="1692275" y="23495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 name="Line 20"/>
            <p:cNvSpPr>
              <a:spLocks noChangeShapeType="1"/>
            </p:cNvSpPr>
            <p:nvPr/>
          </p:nvSpPr>
          <p:spPr bwMode="auto">
            <a:xfrm flipV="1">
              <a:off x="2303463" y="3284538"/>
              <a:ext cx="323850" cy="3651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8" name="Text Box 21"/>
            <p:cNvSpPr txBox="1">
              <a:spLocks noChangeArrowheads="1"/>
            </p:cNvSpPr>
            <p:nvPr/>
          </p:nvSpPr>
          <p:spPr bwMode="auto">
            <a:xfrm>
              <a:off x="3203575" y="2420938"/>
              <a:ext cx="1080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i="1" dirty="0">
                  <a:latin typeface="Roboto Slab" pitchFamily="2" charset="0"/>
                  <a:ea typeface="Roboto Slab" pitchFamily="2" charset="0"/>
                  <a:sym typeface="Symbol" pitchFamily="18" charset="2"/>
                </a:rPr>
                <a:t>µ </a:t>
              </a:r>
              <a:r>
                <a:rPr lang="en-GB" altLang="en-US" sz="2400" dirty="0">
                  <a:latin typeface="Roboto Slab" pitchFamily="2" charset="0"/>
                  <a:ea typeface="Roboto Slab" pitchFamily="2" charset="0"/>
                  <a:sym typeface="Symbol" pitchFamily="18" charset="2"/>
                </a:rPr>
                <a:t>= ∞</a:t>
              </a:r>
            </a:p>
          </p:txBody>
        </p:sp>
        <p:sp>
          <p:nvSpPr>
            <p:cNvPr id="9" name="Arc 23"/>
            <p:cNvSpPr>
              <a:spLocks/>
            </p:cNvSpPr>
            <p:nvPr/>
          </p:nvSpPr>
          <p:spPr bwMode="auto">
            <a:xfrm flipV="1">
              <a:off x="1187450"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 name="Arc 24"/>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 name="Line 25"/>
            <p:cNvSpPr>
              <a:spLocks noChangeShapeType="1"/>
            </p:cNvSpPr>
            <p:nvPr/>
          </p:nvSpPr>
          <p:spPr bwMode="auto">
            <a:xfrm flipV="1">
              <a:off x="1727200" y="310515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Arc 26"/>
            <p:cNvSpPr>
              <a:spLocks/>
            </p:cNvSpPr>
            <p:nvPr/>
          </p:nvSpPr>
          <p:spPr bwMode="auto">
            <a:xfrm flipV="1">
              <a:off x="1187450"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3" name="Arc 29"/>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4" name="Arc 30"/>
            <p:cNvSpPr>
              <a:spLocks/>
            </p:cNvSpPr>
            <p:nvPr/>
          </p:nvSpPr>
          <p:spPr bwMode="auto">
            <a:xfrm flipV="1">
              <a:off x="1187450"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 name="Arc 33"/>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 name="Arc 34"/>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 name="Arc 37"/>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8" name="Arc 38"/>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 name="Arc 41"/>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0" name="Arc 42"/>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 name="Arc 45"/>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 name="Arc 46"/>
            <p:cNvSpPr>
              <a:spLocks/>
            </p:cNvSpPr>
            <p:nvPr/>
          </p:nvSpPr>
          <p:spPr bwMode="auto">
            <a:xfrm flipV="1">
              <a:off x="1692275" y="23495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3" name="Arc 47"/>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 name="Arc 50"/>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 name="Line 51"/>
            <p:cNvSpPr>
              <a:spLocks noChangeShapeType="1"/>
            </p:cNvSpPr>
            <p:nvPr/>
          </p:nvSpPr>
          <p:spPr bwMode="auto">
            <a:xfrm flipV="1">
              <a:off x="1727200" y="310515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Arc 52"/>
            <p:cNvSpPr>
              <a:spLocks/>
            </p:cNvSpPr>
            <p:nvPr/>
          </p:nvSpPr>
          <p:spPr bwMode="auto">
            <a:xfrm flipV="1">
              <a:off x="1692275" y="23495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7" name="Arc 53"/>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8" name="Arc 56"/>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9" name="Line 57"/>
            <p:cNvSpPr>
              <a:spLocks noChangeShapeType="1"/>
            </p:cNvSpPr>
            <p:nvPr/>
          </p:nvSpPr>
          <p:spPr bwMode="auto">
            <a:xfrm flipV="1">
              <a:off x="3240088" y="2997200"/>
              <a:ext cx="0" cy="25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58"/>
            <p:cNvSpPr>
              <a:spLocks noChangeShapeType="1"/>
            </p:cNvSpPr>
            <p:nvPr/>
          </p:nvSpPr>
          <p:spPr bwMode="auto">
            <a:xfrm flipV="1">
              <a:off x="1727200" y="310515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Arc 59"/>
            <p:cNvSpPr>
              <a:spLocks/>
            </p:cNvSpPr>
            <p:nvPr/>
          </p:nvSpPr>
          <p:spPr bwMode="auto">
            <a:xfrm flipV="1">
              <a:off x="1692275" y="23495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 name="Arc 60"/>
            <p:cNvSpPr>
              <a:spLocks/>
            </p:cNvSpPr>
            <p:nvPr/>
          </p:nvSpPr>
          <p:spPr bwMode="auto">
            <a:xfrm flipV="1">
              <a:off x="1692275" y="2565400"/>
              <a:ext cx="1546225" cy="757238"/>
            </a:xfrm>
            <a:custGeom>
              <a:avLst/>
              <a:gdLst>
                <a:gd name="T0" fmla="*/ 0 w 10542"/>
                <a:gd name="T1" fmla="*/ 0 h 21600"/>
                <a:gd name="T2" fmla="*/ 2147483647 w 10542"/>
                <a:gd name="T3" fmla="*/ 2147483647 h 21600"/>
                <a:gd name="T4" fmla="*/ 0 w 10542"/>
                <a:gd name="T5" fmla="*/ 2147483647 h 21600"/>
                <a:gd name="T6" fmla="*/ 0 60000 65536"/>
                <a:gd name="T7" fmla="*/ 0 60000 65536"/>
                <a:gd name="T8" fmla="*/ 0 60000 65536"/>
                <a:gd name="T9" fmla="*/ 0 w 10542"/>
                <a:gd name="T10" fmla="*/ 0 h 21600"/>
                <a:gd name="T11" fmla="*/ 10542 w 10542"/>
                <a:gd name="T12" fmla="*/ 21600 h 21600"/>
              </a:gdLst>
              <a:ahLst/>
              <a:cxnLst>
                <a:cxn ang="T6">
                  <a:pos x="T0" y="T1"/>
                </a:cxn>
                <a:cxn ang="T7">
                  <a:pos x="T2" y="T3"/>
                </a:cxn>
                <a:cxn ang="T8">
                  <a:pos x="T4" y="T5"/>
                </a:cxn>
              </a:cxnLst>
              <a:rect l="T9" t="T10" r="T11" b="T12"/>
              <a:pathLst>
                <a:path w="10542" h="21600" fill="none" extrusionOk="0">
                  <a:moveTo>
                    <a:pt x="-1" y="0"/>
                  </a:moveTo>
                  <a:cubicBezTo>
                    <a:pt x="3690" y="0"/>
                    <a:pt x="7320" y="945"/>
                    <a:pt x="10541" y="2747"/>
                  </a:cubicBezTo>
                </a:path>
                <a:path w="10542" h="21600" stroke="0" extrusionOk="0">
                  <a:moveTo>
                    <a:pt x="-1" y="0"/>
                  </a:moveTo>
                  <a:cubicBezTo>
                    <a:pt x="3690" y="0"/>
                    <a:pt x="7320" y="945"/>
                    <a:pt x="10541" y="2747"/>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 name="Arc 63"/>
            <p:cNvSpPr>
              <a:spLocks/>
            </p:cNvSpPr>
            <p:nvPr/>
          </p:nvSpPr>
          <p:spPr bwMode="auto">
            <a:xfrm flipV="1">
              <a:off x="1198563" y="2636838"/>
              <a:ext cx="3492500" cy="577850"/>
            </a:xfrm>
            <a:custGeom>
              <a:avLst/>
              <a:gdLst>
                <a:gd name="T0" fmla="*/ 0 w 23776"/>
                <a:gd name="T1" fmla="*/ 2147483647 h 21600"/>
                <a:gd name="T2" fmla="*/ 2147483647 w 23776"/>
                <a:gd name="T3" fmla="*/ 2147483647 h 21600"/>
                <a:gd name="T4" fmla="*/ 2147483647 w 23776"/>
                <a:gd name="T5" fmla="*/ 2147483647 h 21600"/>
                <a:gd name="T6" fmla="*/ 0 60000 65536"/>
                <a:gd name="T7" fmla="*/ 0 60000 65536"/>
                <a:gd name="T8" fmla="*/ 0 60000 65536"/>
                <a:gd name="T9" fmla="*/ 0 w 23776"/>
                <a:gd name="T10" fmla="*/ 0 h 21600"/>
                <a:gd name="T11" fmla="*/ 23776 w 23776"/>
                <a:gd name="T12" fmla="*/ 21600 h 21600"/>
              </a:gdLst>
              <a:ahLst/>
              <a:cxnLst>
                <a:cxn ang="T6">
                  <a:pos x="T0" y="T1"/>
                </a:cxn>
                <a:cxn ang="T7">
                  <a:pos x="T2" y="T3"/>
                </a:cxn>
                <a:cxn ang="T8">
                  <a:pos x="T4" y="T5"/>
                </a:cxn>
              </a:cxnLst>
              <a:rect l="T9" t="T10" r="T11" b="T12"/>
              <a:pathLst>
                <a:path w="23776" h="21600" fill="none" extrusionOk="0">
                  <a:moveTo>
                    <a:pt x="-1" y="109"/>
                  </a:moveTo>
                  <a:cubicBezTo>
                    <a:pt x="723" y="36"/>
                    <a:pt x="1449" y="-1"/>
                    <a:pt x="2176" y="0"/>
                  </a:cubicBezTo>
                  <a:cubicBezTo>
                    <a:pt x="14105" y="0"/>
                    <a:pt x="23776" y="9670"/>
                    <a:pt x="23776" y="21600"/>
                  </a:cubicBezTo>
                </a:path>
                <a:path w="23776" h="21600" stroke="0" extrusionOk="0">
                  <a:moveTo>
                    <a:pt x="-1" y="109"/>
                  </a:moveTo>
                  <a:cubicBezTo>
                    <a:pt x="723" y="36"/>
                    <a:pt x="1449" y="-1"/>
                    <a:pt x="2176" y="0"/>
                  </a:cubicBezTo>
                  <a:cubicBezTo>
                    <a:pt x="14105" y="0"/>
                    <a:pt x="23776" y="9670"/>
                    <a:pt x="23776" y="21600"/>
                  </a:cubicBezTo>
                  <a:lnTo>
                    <a:pt x="2176" y="21600"/>
                  </a:lnTo>
                  <a:lnTo>
                    <a:pt x="-1" y="10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4" name="Text Box 21"/>
            <p:cNvSpPr txBox="1">
              <a:spLocks noChangeArrowheads="1"/>
            </p:cNvSpPr>
            <p:nvPr/>
          </p:nvSpPr>
          <p:spPr bwMode="auto">
            <a:xfrm>
              <a:off x="3347864" y="3238203"/>
              <a:ext cx="1080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i="1" dirty="0">
                  <a:latin typeface="Roboto Slab" pitchFamily="2" charset="0"/>
                  <a:ea typeface="Roboto Slab" pitchFamily="2" charset="0"/>
                  <a:sym typeface="Symbol" pitchFamily="18" charset="2"/>
                </a:rPr>
                <a:t>µ </a:t>
              </a:r>
              <a:r>
                <a:rPr lang="en-GB" altLang="en-US" sz="2400" dirty="0">
                  <a:latin typeface="Roboto Slab" pitchFamily="2" charset="0"/>
                  <a:ea typeface="Roboto Slab" pitchFamily="2" charset="0"/>
                  <a:sym typeface="Symbol" pitchFamily="18" charset="2"/>
                </a:rPr>
                <a:t>= 1</a:t>
              </a:r>
            </a:p>
          </p:txBody>
        </p:sp>
      </p:grpSp>
      <p:sp>
        <p:nvSpPr>
          <p:cNvPr id="35" name="Text Box 5"/>
          <p:cNvSpPr txBox="1">
            <a:spLocks noChangeArrowheads="1"/>
          </p:cNvSpPr>
          <p:nvPr/>
        </p:nvSpPr>
        <p:spPr bwMode="auto">
          <a:xfrm>
            <a:off x="468312" y="1592263"/>
            <a:ext cx="8351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400" dirty="0">
                <a:latin typeface="+mj-lt"/>
                <a:ea typeface="Roboto Slab" pitchFamily="2" charset="0"/>
              </a:rPr>
              <a:t>Flux is normal to a ferromagnetic surface with infinite </a:t>
            </a:r>
            <a:r>
              <a:rPr lang="en-GB" altLang="en-US" sz="2400" i="1" dirty="0">
                <a:latin typeface="+mj-lt"/>
                <a:ea typeface="Roboto Slab" pitchFamily="2" charset="0"/>
              </a:rPr>
              <a:t>µ</a:t>
            </a:r>
            <a:r>
              <a:rPr lang="en-GB" altLang="en-US" sz="2400" dirty="0">
                <a:latin typeface="+mj-lt"/>
                <a:ea typeface="Roboto Slab" pitchFamily="2" charset="0"/>
              </a:rPr>
              <a:t>:</a:t>
            </a:r>
          </a:p>
        </p:txBody>
      </p:sp>
      <p:sp>
        <p:nvSpPr>
          <p:cNvPr id="36" name="Text Box 10"/>
          <p:cNvSpPr txBox="1">
            <a:spLocks noChangeArrowheads="1"/>
          </p:cNvSpPr>
          <p:nvPr/>
        </p:nvSpPr>
        <p:spPr bwMode="auto">
          <a:xfrm>
            <a:off x="5111750" y="2241550"/>
            <a:ext cx="39247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ea typeface="Roboto Slab" pitchFamily="2" charset="0"/>
              </a:rPr>
              <a:t>This is a natural consequence of curl </a:t>
            </a:r>
            <a:r>
              <a:rPr lang="en-GB" altLang="en-US" sz="1800" i="1" dirty="0">
                <a:latin typeface="+mn-lt"/>
                <a:ea typeface="Roboto Slab" pitchFamily="2" charset="0"/>
              </a:rPr>
              <a:t>H</a:t>
            </a:r>
            <a:r>
              <a:rPr lang="en-GB" altLang="en-US" sz="1800" dirty="0">
                <a:latin typeface="+mn-lt"/>
                <a:ea typeface="Roboto Slab" pitchFamily="2" charset="0"/>
              </a:rPr>
              <a:t> = 0 in the absence of current</a:t>
            </a:r>
          </a:p>
          <a:p>
            <a:pPr eaLnBrk="1" hangingPunct="1">
              <a:spcBef>
                <a:spcPct val="50000"/>
              </a:spcBef>
            </a:pPr>
            <a:r>
              <a:rPr lang="en-GB" altLang="en-US" sz="1800" dirty="0">
                <a:latin typeface="+mn-lt"/>
                <a:ea typeface="Roboto Slab" pitchFamily="2" charset="0"/>
              </a:rPr>
              <a:t>therefore </a:t>
            </a:r>
            <a:r>
              <a:rPr lang="en-GB" altLang="en-US" sz="1800" dirty="0">
                <a:latin typeface="+mn-lt"/>
                <a:ea typeface="Roboto Slab" pitchFamily="2" charset="0"/>
                <a:sym typeface="Symbol" pitchFamily="18" charset="2"/>
              </a:rPr>
              <a:t> </a:t>
            </a:r>
            <a:r>
              <a:rPr lang="en-GB" altLang="en-US" sz="1800" b="1" i="1" dirty="0">
                <a:latin typeface="+mn-lt"/>
                <a:ea typeface="Roboto Slab" pitchFamily="2" charset="0"/>
                <a:sym typeface="Symbol" pitchFamily="18" charset="2"/>
              </a:rPr>
              <a:t>H</a:t>
            </a:r>
            <a:r>
              <a:rPr lang="en-GB" altLang="en-US" sz="1800" dirty="0">
                <a:latin typeface="+mn-lt"/>
                <a:ea typeface="Roboto Slab" pitchFamily="2" charset="0"/>
                <a:sym typeface="Symbol" pitchFamily="18" charset="2"/>
              </a:rPr>
              <a:t>.</a:t>
            </a:r>
            <a:r>
              <a:rPr lang="en-GB" altLang="en-US" sz="1800" i="1" dirty="0">
                <a:latin typeface="+mn-lt"/>
                <a:ea typeface="Roboto Slab" pitchFamily="2" charset="0"/>
                <a:sym typeface="Symbol" pitchFamily="18" charset="2"/>
              </a:rPr>
              <a:t>d</a:t>
            </a:r>
            <a:r>
              <a:rPr lang="en-GB" altLang="en-US" sz="1800" b="1" i="1" dirty="0">
                <a:latin typeface="+mn-lt"/>
                <a:ea typeface="Roboto Slab" pitchFamily="2" charset="0"/>
                <a:sym typeface="Symbol" pitchFamily="18" charset="2"/>
              </a:rPr>
              <a:t>s</a:t>
            </a:r>
            <a:r>
              <a:rPr lang="en-GB" altLang="en-US" sz="1800" dirty="0">
                <a:latin typeface="+mn-lt"/>
                <a:ea typeface="Roboto Slab" pitchFamily="2" charset="0"/>
                <a:sym typeface="Symbol" pitchFamily="18" charset="2"/>
              </a:rPr>
              <a:t> = 0</a:t>
            </a:r>
          </a:p>
          <a:p>
            <a:pPr eaLnBrk="1" hangingPunct="1">
              <a:spcBef>
                <a:spcPct val="50000"/>
              </a:spcBef>
            </a:pPr>
            <a:r>
              <a:rPr lang="en-GB" altLang="en-US" sz="1800" dirty="0">
                <a:latin typeface="+mn-lt"/>
                <a:ea typeface="Roboto Slab" pitchFamily="2" charset="0"/>
                <a:sym typeface="Symbol" pitchFamily="18" charset="2"/>
              </a:rPr>
              <a:t>in steel </a:t>
            </a:r>
            <a:r>
              <a:rPr lang="en-GB" altLang="en-US" sz="1800" i="1" dirty="0">
                <a:latin typeface="+mn-lt"/>
                <a:ea typeface="Roboto Slab" pitchFamily="2" charset="0"/>
                <a:sym typeface="Symbol" pitchFamily="18" charset="2"/>
              </a:rPr>
              <a:t>H</a:t>
            </a:r>
            <a:r>
              <a:rPr lang="en-GB" altLang="en-US" sz="1800" dirty="0">
                <a:latin typeface="+mn-lt"/>
                <a:ea typeface="Roboto Slab" pitchFamily="2" charset="0"/>
                <a:sym typeface="Symbol" pitchFamily="18" charset="2"/>
              </a:rPr>
              <a:t> = 0 if infinite µ</a:t>
            </a:r>
          </a:p>
          <a:p>
            <a:pPr eaLnBrk="1" hangingPunct="1">
              <a:spcBef>
                <a:spcPct val="50000"/>
              </a:spcBef>
            </a:pPr>
            <a:r>
              <a:rPr lang="en-GB" altLang="en-US" sz="1800" dirty="0">
                <a:latin typeface="+mn-lt"/>
                <a:ea typeface="Roboto Slab" pitchFamily="2" charset="0"/>
                <a:sym typeface="Symbol" pitchFamily="18" charset="2"/>
              </a:rPr>
              <a:t>therefore parallel </a:t>
            </a:r>
            <a:r>
              <a:rPr lang="en-GB" altLang="en-US" sz="1800" i="1" dirty="0">
                <a:latin typeface="+mn-lt"/>
                <a:ea typeface="Roboto Slab" pitchFamily="2" charset="0"/>
                <a:sym typeface="Symbol" pitchFamily="18" charset="2"/>
              </a:rPr>
              <a:t>H</a:t>
            </a:r>
            <a:r>
              <a:rPr lang="en-GB" altLang="en-US" sz="1800" dirty="0">
                <a:latin typeface="+mn-lt"/>
                <a:ea typeface="Roboto Slab" pitchFamily="2" charset="0"/>
                <a:sym typeface="Symbol" pitchFamily="18" charset="2"/>
              </a:rPr>
              <a:t> air = 0</a:t>
            </a:r>
          </a:p>
          <a:p>
            <a:pPr eaLnBrk="1" hangingPunct="1">
              <a:spcBef>
                <a:spcPct val="50000"/>
              </a:spcBef>
            </a:pPr>
            <a:r>
              <a:rPr lang="en-GB" altLang="en-US" sz="1800" dirty="0">
                <a:latin typeface="+mn-lt"/>
                <a:ea typeface="Roboto Slab" pitchFamily="2" charset="0"/>
                <a:sym typeface="Symbol" pitchFamily="18" charset="2"/>
              </a:rPr>
              <a:t>therefore </a:t>
            </a:r>
            <a:r>
              <a:rPr lang="en-GB" altLang="en-US" sz="1800" i="1" dirty="0">
                <a:latin typeface="+mn-lt"/>
                <a:ea typeface="Roboto Slab" pitchFamily="2" charset="0"/>
                <a:sym typeface="Symbol" pitchFamily="18" charset="2"/>
              </a:rPr>
              <a:t>B</a:t>
            </a:r>
            <a:r>
              <a:rPr lang="en-GB" altLang="en-US" sz="1800" dirty="0">
                <a:latin typeface="+mn-lt"/>
                <a:ea typeface="Roboto Slab" pitchFamily="2" charset="0"/>
                <a:sym typeface="Symbol" pitchFamily="18" charset="2"/>
              </a:rPr>
              <a:t> is normal to surface.</a:t>
            </a:r>
          </a:p>
        </p:txBody>
      </p:sp>
      <mc:AlternateContent xmlns:mc="http://schemas.openxmlformats.org/markup-compatibility/2006" xmlns:a14="http://schemas.microsoft.com/office/drawing/2010/main">
        <mc:Choice Requires="a14">
          <p:sp>
            <p:nvSpPr>
              <p:cNvPr id="37" name="Text Box 6"/>
              <p:cNvSpPr txBox="1">
                <a:spLocks noChangeArrowheads="1"/>
              </p:cNvSpPr>
              <p:nvPr/>
            </p:nvSpPr>
            <p:spPr bwMode="auto">
              <a:xfrm>
                <a:off x="248672" y="4712248"/>
                <a:ext cx="849694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000" dirty="0">
                    <a:latin typeface="+mn-lt"/>
                    <a:ea typeface="Roboto Slab" pitchFamily="2" charset="0"/>
                  </a:rPr>
                  <a:t>Flux must be normal to lines of scalar potential: </a:t>
                </a:r>
                <a14:m>
                  <m:oMath xmlns:m="http://schemas.openxmlformats.org/officeDocument/2006/math">
                    <m:r>
                      <a:rPr lang="en-GB" altLang="en-US" sz="2000" b="1" i="1" smtClean="0">
                        <a:latin typeface="Cambria Math"/>
                      </a:rPr>
                      <m:t>𝑩</m:t>
                    </m:r>
                    <m:r>
                      <a:rPr lang="en-GB" altLang="en-US" sz="2000" i="1" smtClean="0">
                        <a:latin typeface="Cambria Math"/>
                      </a:rPr>
                      <m:t> </m:t>
                    </m:r>
                    <m:r>
                      <a:rPr lang="en-GB" altLang="en-US" sz="2000" i="1">
                        <a:latin typeface="Cambria Math"/>
                      </a:rPr>
                      <m:t>= </m:t>
                    </m:r>
                    <m:r>
                      <a:rPr lang="en-GB" altLang="en-US" sz="2000" i="1" smtClean="0">
                        <a:latin typeface="Cambria Math"/>
                      </a:rPr>
                      <m:t>−</m:t>
                    </m:r>
                    <m:r>
                      <a:rPr lang="en-GB" altLang="en-US" sz="2000" b="1" i="1" smtClean="0">
                        <a:latin typeface="Cambria Math"/>
                        <a:sym typeface="Symbol" pitchFamily="18" charset="2"/>
                      </a:rPr>
                      <m:t></m:t>
                    </m:r>
                    <m:r>
                      <a:rPr lang="en-GB" altLang="en-US" sz="2000" i="1" smtClean="0">
                        <a:latin typeface="Cambria Math"/>
                        <a:sym typeface="Symbol" pitchFamily="18" charset="2"/>
                      </a:rPr>
                      <m:t></m:t>
                    </m:r>
                  </m:oMath>
                </a14:m>
                <a:endParaRPr lang="en-GB" altLang="en-US" sz="2000" dirty="0">
                  <a:latin typeface="+mn-lt"/>
                  <a:ea typeface="Roboto Slab" pitchFamily="2" charset="0"/>
                </a:endParaRPr>
              </a:p>
            </p:txBody>
          </p:sp>
        </mc:Choice>
        <mc:Fallback xmlns="">
          <p:sp>
            <p:nvSpPr>
              <p:cNvPr id="37" name="Text Box 6"/>
              <p:cNvSpPr txBox="1">
                <a:spLocks noRot="1" noChangeAspect="1" noMove="1" noResize="1" noEditPoints="1" noAdjustHandles="1" noChangeArrowheads="1" noChangeShapeType="1" noTextEdit="1"/>
              </p:cNvSpPr>
              <p:nvPr/>
            </p:nvSpPr>
            <p:spPr bwMode="auto">
              <a:xfrm>
                <a:off x="248672" y="4712248"/>
                <a:ext cx="8496943" cy="400110"/>
              </a:xfrm>
              <a:prstGeom prst="rect">
                <a:avLst/>
              </a:prstGeom>
              <a:blipFill rotWithShape="1">
                <a:blip r:embed="rId2"/>
                <a:stretch>
                  <a:fillRect l="-789"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8" name="Text Box 8"/>
          <p:cNvSpPr txBox="1">
            <a:spLocks noChangeArrowheads="1"/>
          </p:cNvSpPr>
          <p:nvPr/>
        </p:nvSpPr>
        <p:spPr bwMode="auto">
          <a:xfrm>
            <a:off x="248673" y="5145834"/>
            <a:ext cx="8571478" cy="115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000" dirty="0">
                <a:latin typeface="+mn-lt"/>
                <a:ea typeface="Roboto Slab" pitchFamily="2" charset="0"/>
              </a:rPr>
              <a:t>So the lines of scalar potential are the perfect pole shapes! (but these are infinitely long!)</a:t>
            </a:r>
          </a:p>
          <a:p>
            <a:pPr eaLnBrk="1" hangingPunct="1"/>
            <a:endParaRPr lang="en-GB" altLang="en-US" sz="2400" dirty="0">
              <a:latin typeface="Roboto Slab" pitchFamily="2" charset="0"/>
              <a:ea typeface="Roboto Slab" pitchFamily="2" charset="0"/>
            </a:endParaRPr>
          </a:p>
        </p:txBody>
      </p:sp>
    </p:spTree>
    <p:extLst>
      <p:ext uri="{BB962C8B-B14F-4D97-AF65-F5344CB8AC3E}">
        <p14:creationId xmlns:p14="http://schemas.microsoft.com/office/powerpoint/2010/main" val="261096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 Lecture 2</a:t>
            </a:r>
          </a:p>
        </p:txBody>
      </p:sp>
      <p:sp>
        <p:nvSpPr>
          <p:cNvPr id="3" name="Content Placeholder 2"/>
          <p:cNvSpPr>
            <a:spLocks noGrp="1"/>
          </p:cNvSpPr>
          <p:nvPr>
            <p:ph idx="1"/>
          </p:nvPr>
        </p:nvSpPr>
        <p:spPr/>
        <p:txBody>
          <a:bodyPr>
            <a:normAutofit/>
          </a:bodyPr>
          <a:lstStyle/>
          <a:p>
            <a:pPr>
              <a:lnSpc>
                <a:spcPct val="90000"/>
              </a:lnSpc>
              <a:spcBef>
                <a:spcPct val="0"/>
              </a:spcBef>
              <a:spcAft>
                <a:spcPts val="600"/>
              </a:spcAft>
            </a:pPr>
            <a:r>
              <a:rPr lang="en-GB" altLang="en-US" sz="1800" dirty="0"/>
              <a:t>Advanced </a:t>
            </a:r>
            <a:r>
              <a:rPr lang="en-GB" altLang="en-US" sz="1800" dirty="0" err="1"/>
              <a:t>magnetostatic</a:t>
            </a:r>
            <a:r>
              <a:rPr lang="en-GB" altLang="en-US" sz="1800" dirty="0"/>
              <a:t> theory</a:t>
            </a:r>
          </a:p>
          <a:p>
            <a:pPr lvl="1">
              <a:lnSpc>
                <a:spcPct val="90000"/>
              </a:lnSpc>
              <a:spcBef>
                <a:spcPct val="0"/>
              </a:spcBef>
              <a:spcAft>
                <a:spcPts val="600"/>
              </a:spcAft>
              <a:buFont typeface="Arial" panose="020B0604020202020204" pitchFamily="34" charset="0"/>
              <a:buChar char="•"/>
            </a:pPr>
            <a:r>
              <a:rPr lang="en-GB" altLang="en-US" dirty="0"/>
              <a:t>Scalar and Vector potentials</a:t>
            </a:r>
          </a:p>
          <a:p>
            <a:pPr lvl="1">
              <a:lnSpc>
                <a:spcPct val="90000"/>
              </a:lnSpc>
              <a:spcBef>
                <a:spcPct val="0"/>
              </a:spcBef>
              <a:spcAft>
                <a:spcPts val="600"/>
              </a:spcAft>
              <a:buFont typeface="Arial" panose="020B0604020202020204" pitchFamily="34" charset="0"/>
              <a:buChar char="•"/>
            </a:pPr>
            <a:r>
              <a:rPr lang="en-GB" altLang="en-US" dirty="0"/>
              <a:t>Field lines and potential for dipole, quadrupole, </a:t>
            </a:r>
            <a:r>
              <a:rPr lang="en-GB" altLang="en-US" dirty="0" err="1"/>
              <a:t>sextupole</a:t>
            </a:r>
            <a:endParaRPr lang="en-GB" altLang="en-US" dirty="0"/>
          </a:p>
          <a:p>
            <a:pPr>
              <a:lnSpc>
                <a:spcPct val="90000"/>
              </a:lnSpc>
              <a:spcBef>
                <a:spcPct val="0"/>
              </a:spcBef>
              <a:spcAft>
                <a:spcPts val="600"/>
              </a:spcAft>
            </a:pPr>
            <a:r>
              <a:rPr lang="en-GB" altLang="en-US" sz="1800" dirty="0"/>
              <a:t>Iron dominated electromagnets</a:t>
            </a:r>
          </a:p>
          <a:p>
            <a:pPr lvl="1">
              <a:lnSpc>
                <a:spcPct val="90000"/>
              </a:lnSpc>
              <a:spcBef>
                <a:spcPct val="0"/>
              </a:spcBef>
              <a:spcAft>
                <a:spcPts val="600"/>
              </a:spcAft>
              <a:buFont typeface="Arial" panose="020B0604020202020204" pitchFamily="34" charset="0"/>
              <a:buChar char="•"/>
            </a:pPr>
            <a:r>
              <a:rPr lang="en-GB" altLang="en-US" dirty="0"/>
              <a:t>Pole shapes for different magnet functions</a:t>
            </a:r>
          </a:p>
          <a:p>
            <a:pPr lvl="1">
              <a:lnSpc>
                <a:spcPct val="90000"/>
              </a:lnSpc>
              <a:spcBef>
                <a:spcPct val="0"/>
              </a:spcBef>
              <a:spcAft>
                <a:spcPts val="600"/>
              </a:spcAft>
              <a:buFont typeface="Arial" panose="020B0604020202020204" pitchFamily="34" charset="0"/>
              <a:buChar char="•"/>
            </a:pPr>
            <a:r>
              <a:rPr lang="en-GB" altLang="en-US" dirty="0"/>
              <a:t>Practical poles and symmetries</a:t>
            </a:r>
          </a:p>
          <a:p>
            <a:pPr lvl="1">
              <a:lnSpc>
                <a:spcPct val="90000"/>
              </a:lnSpc>
              <a:spcBef>
                <a:spcPct val="0"/>
              </a:spcBef>
              <a:spcAft>
                <a:spcPts val="600"/>
              </a:spcAft>
              <a:buFont typeface="Arial" panose="020B0604020202020204" pitchFamily="34" charset="0"/>
              <a:buChar char="•"/>
            </a:pPr>
            <a:r>
              <a:rPr lang="en-GB" altLang="en-US" dirty="0"/>
              <a:t>Field harmonics and multiple orders</a:t>
            </a:r>
          </a:p>
          <a:p>
            <a:pPr lvl="1">
              <a:lnSpc>
                <a:spcPct val="90000"/>
              </a:lnSpc>
              <a:spcBef>
                <a:spcPct val="0"/>
              </a:spcBef>
              <a:spcAft>
                <a:spcPts val="600"/>
              </a:spcAft>
              <a:buFont typeface="Arial" panose="020B0604020202020204" pitchFamily="34" charset="0"/>
              <a:buChar char="•"/>
            </a:pPr>
            <a:r>
              <a:rPr lang="en-GB" altLang="en-US" dirty="0"/>
              <a:t>Realistic pole optimisation</a:t>
            </a:r>
          </a:p>
          <a:p>
            <a:pPr>
              <a:lnSpc>
                <a:spcPct val="90000"/>
              </a:lnSpc>
              <a:spcBef>
                <a:spcPct val="0"/>
              </a:spcBef>
              <a:spcAft>
                <a:spcPts val="600"/>
              </a:spcAft>
            </a:pPr>
            <a:r>
              <a:rPr lang="en-GB" altLang="en-US" sz="1800" dirty="0"/>
              <a:t>Permanent magnets</a:t>
            </a:r>
          </a:p>
          <a:p>
            <a:pPr lvl="1">
              <a:lnSpc>
                <a:spcPct val="90000"/>
              </a:lnSpc>
              <a:spcBef>
                <a:spcPct val="0"/>
              </a:spcBef>
              <a:spcAft>
                <a:spcPts val="600"/>
              </a:spcAft>
              <a:buFont typeface="Arial" panose="020B0604020202020204" pitchFamily="34" charset="0"/>
              <a:buChar char="•"/>
            </a:pPr>
            <a:r>
              <a:rPr lang="en-GB" altLang="en-US" dirty="0"/>
              <a:t>Theory</a:t>
            </a:r>
          </a:p>
          <a:p>
            <a:pPr lvl="1">
              <a:lnSpc>
                <a:spcPct val="90000"/>
              </a:lnSpc>
              <a:spcBef>
                <a:spcPct val="0"/>
              </a:spcBef>
              <a:spcAft>
                <a:spcPts val="600"/>
              </a:spcAft>
              <a:buFont typeface="Arial" panose="020B0604020202020204" pitchFamily="34" charset="0"/>
              <a:buChar char="•"/>
            </a:pPr>
            <a:r>
              <a:rPr lang="en-GB" altLang="en-US" dirty="0"/>
              <a:t>Examples</a:t>
            </a:r>
          </a:p>
          <a:p>
            <a:pPr>
              <a:lnSpc>
                <a:spcPct val="90000"/>
              </a:lnSpc>
              <a:spcBef>
                <a:spcPct val="0"/>
              </a:spcBef>
              <a:spcAft>
                <a:spcPts val="600"/>
              </a:spcAft>
            </a:pPr>
            <a:r>
              <a:rPr lang="en-GB" altLang="en-US" sz="1800" dirty="0"/>
              <a:t>Real designs &amp; computer modelling</a:t>
            </a:r>
          </a:p>
          <a:p>
            <a:pPr lvl="1">
              <a:lnSpc>
                <a:spcPct val="90000"/>
              </a:lnSpc>
              <a:spcBef>
                <a:spcPct val="0"/>
              </a:spcBef>
              <a:spcAft>
                <a:spcPts val="600"/>
              </a:spcAft>
              <a:buFont typeface="Arial" panose="020B0604020202020204" pitchFamily="34" charset="0"/>
              <a:buChar char="•"/>
            </a:pPr>
            <a:endParaRPr lang="en-GB" altLang="en-US" dirty="0"/>
          </a:p>
        </p:txBody>
      </p:sp>
    </p:spTree>
    <p:extLst>
      <p:ext uri="{BB962C8B-B14F-4D97-AF65-F5344CB8AC3E}">
        <p14:creationId xmlns:p14="http://schemas.microsoft.com/office/powerpoint/2010/main" val="737094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Ideal Dipole</a:t>
            </a:r>
          </a:p>
        </p:txBody>
      </p:sp>
      <mc:AlternateContent xmlns:mc="http://schemas.openxmlformats.org/markup-compatibility/2006" xmlns:a14="http://schemas.microsoft.com/office/drawing/2010/main">
        <mc:Choice Requires="a14">
          <p:sp>
            <p:nvSpPr>
              <p:cNvPr id="3" name="Rectangle 2"/>
              <p:cNvSpPr/>
              <p:nvPr/>
            </p:nvSpPr>
            <p:spPr>
              <a:xfrm>
                <a:off x="662981" y="1452170"/>
                <a:ext cx="4572000" cy="807529"/>
              </a:xfrm>
              <a:prstGeom prst="rect">
                <a:avLst/>
              </a:prstGeom>
            </p:spPr>
            <p:txBody>
              <a:bodyPr>
                <a:spAutoFit/>
              </a:bodyPr>
              <a:lstStyle/>
              <a:p>
                <a14:m>
                  <m:oMath xmlns:m="http://schemas.openxmlformats.org/officeDocument/2006/math">
                    <m:sSub>
                      <m:sSubPr>
                        <m:ctrlPr>
                          <a:rPr lang="en-GB" i="1">
                            <a:latin typeface="Cambria Math" panose="02040503050406030204" pitchFamily="18" charset="0"/>
                          </a:rPr>
                        </m:ctrlPr>
                      </m:sSubPr>
                      <m:e>
                        <m:r>
                          <a:rPr lang="en-GB" i="1">
                            <a:latin typeface="Cambria Math"/>
                          </a:rPr>
                          <m:t>𝐵</m:t>
                        </m:r>
                      </m:e>
                      <m:sub>
                        <m:r>
                          <a:rPr lang="en-GB" i="1">
                            <a:latin typeface="Cambria Math"/>
                          </a:rPr>
                          <m:t>𝑦</m:t>
                        </m:r>
                      </m:sub>
                    </m:sSub>
                    <m:r>
                      <m:rPr>
                        <m:aln/>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𝜕𝜙</m:t>
                        </m:r>
                      </m:num>
                      <m:den>
                        <m:r>
                          <a:rPr lang="en-GB" i="1">
                            <a:latin typeface="Cambria Math"/>
                          </a:rPr>
                          <m:t>𝜕</m:t>
                        </m:r>
                        <m:r>
                          <a:rPr lang="en-GB" i="1">
                            <a:latin typeface="Cambria Math"/>
                          </a:rPr>
                          <m:t>𝑦</m:t>
                        </m:r>
                      </m:den>
                    </m:f>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a:rPr>
                          <m:t>𝐵</m:t>
                        </m:r>
                      </m:e>
                      <m:sub>
                        <m:r>
                          <a:rPr lang="en-GB" i="1">
                            <a:latin typeface="Cambria Math"/>
                          </a:rPr>
                          <m:t>𝑦</m:t>
                        </m:r>
                      </m:sub>
                    </m:sSub>
                    <m:r>
                      <m:rPr>
                        <m:aln/>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m:t>
                        </m:r>
                        <m:r>
                          <a:rPr lang="en-GB" i="1">
                            <a:latin typeface="Cambria Math"/>
                          </a:rPr>
                          <m:t>𝐴</m:t>
                        </m:r>
                      </m:num>
                      <m:den>
                        <m:r>
                          <a:rPr lang="en-GB" i="1">
                            <a:latin typeface="Cambria Math"/>
                          </a:rPr>
                          <m:t>𝜕</m:t>
                        </m:r>
                        <m:r>
                          <a:rPr lang="en-GB" i="1">
                            <a:latin typeface="Cambria Math"/>
                          </a:rPr>
                          <m:t>𝑥</m:t>
                        </m:r>
                      </m:den>
                    </m:f>
                  </m:oMath>
                </a14:m>
                <a:endParaRPr lang="en-GB" dirty="0"/>
              </a:p>
              <a:p>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662981" y="1452170"/>
                <a:ext cx="4572000" cy="807529"/>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3"/>
              <p:cNvSpPr txBox="1">
                <a:spLocks noChangeArrowheads="1"/>
              </p:cNvSpPr>
              <p:nvPr/>
            </p:nvSpPr>
            <p:spPr>
              <a:xfrm>
                <a:off x="457200" y="2059535"/>
                <a:ext cx="8229600" cy="40666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Dipole: </a:t>
                </a:r>
                <a:r>
                  <a:rPr lang="en-GB" altLang="en-US" sz="2000" dirty="0"/>
                  <a:t>equipotential is a straight line, perfect pole at </a:t>
                </a:r>
                <a14:m>
                  <m:oMath xmlns:m="http://schemas.openxmlformats.org/officeDocument/2006/math">
                    <m:r>
                      <a:rPr lang="en-GB" altLang="en-US" sz="2000" i="1" smtClean="0">
                        <a:latin typeface="Cambria Math"/>
                      </a:rPr>
                      <m:t>𝑦</m:t>
                    </m:r>
                    <m:r>
                      <a:rPr lang="en-GB" altLang="en-US" sz="2000" i="1" smtClean="0">
                        <a:latin typeface="Cambria Math"/>
                      </a:rPr>
                      <m:t>=</m:t>
                    </m:r>
                    <m:r>
                      <a:rPr lang="en-GB" altLang="en-US" sz="2000" b="0" i="1" smtClean="0">
                        <a:latin typeface="Cambria Math"/>
                      </a:rPr>
                      <m:t>h</m:t>
                    </m:r>
                  </m:oMath>
                </a14:m>
                <a:r>
                  <a:rPr lang="en-GB" altLang="en-US" sz="2000" dirty="0"/>
                  <a:t> </a:t>
                </a:r>
              </a:p>
              <a:p>
                <a:pPr marL="0" indent="0">
                  <a:spcBef>
                    <a:spcPct val="0"/>
                  </a:spcBef>
                  <a:buNone/>
                </a:pPr>
                <a:r>
                  <a:rPr lang="en-GB" altLang="en-US" sz="2000" dirty="0"/>
                  <a:t>	(h is the magnet half-gap)</a:t>
                </a:r>
              </a:p>
              <a:p>
                <a:pPr marL="0" indent="0">
                  <a:buNone/>
                </a:pPr>
                <a:endParaRPr lang="en-GB" altLang="en-US" sz="2000" dirty="0"/>
              </a:p>
              <a:p>
                <a:pPr marL="0" indent="0">
                  <a:buNone/>
                </a:pPr>
                <a:r>
                  <a:rPr lang="en-GB" altLang="en-US" sz="2000" b="1" dirty="0"/>
                  <a:t>Quadrupole: </a:t>
                </a:r>
                <a:r>
                  <a:rPr lang="en-GB" altLang="en-US" sz="2000" dirty="0"/>
                  <a:t>equipotential is a hyperbola, perfect pole at </a:t>
                </a:r>
                <a14:m>
                  <m:oMath xmlns:m="http://schemas.openxmlformats.org/officeDocument/2006/math">
                    <m:r>
                      <a:rPr lang="en-GB" altLang="en-US" sz="2000" i="1">
                        <a:latin typeface="Cambria Math"/>
                      </a:rPr>
                      <m:t>𝑥𝑦</m:t>
                    </m:r>
                    <m:r>
                      <a:rPr lang="en-GB" altLang="en-US" sz="2000" i="1">
                        <a:latin typeface="Cambria Math"/>
                      </a:rPr>
                      <m:t>=</m:t>
                    </m:r>
                    <m:f>
                      <m:fPr>
                        <m:ctrlPr>
                          <a:rPr lang="en-GB" altLang="en-US" sz="2000" i="1">
                            <a:latin typeface="Cambria Math" panose="02040503050406030204" pitchFamily="18" charset="0"/>
                            <a:sym typeface="Symbol" pitchFamily="18" charset="2"/>
                          </a:rPr>
                        </m:ctrlPr>
                      </m:fPr>
                      <m:num>
                        <m:r>
                          <a:rPr lang="en-GB" altLang="en-US" sz="2000" i="1">
                            <a:latin typeface="Cambria Math"/>
                          </a:rPr>
                          <m:t>h</m:t>
                        </m:r>
                        <m:r>
                          <a:rPr lang="en-GB" altLang="en-US" sz="2000" i="1" baseline="30000">
                            <a:latin typeface="Cambria Math"/>
                          </a:rPr>
                          <m:t>2</m:t>
                        </m:r>
                      </m:num>
                      <m:den>
                        <m:r>
                          <a:rPr lang="en-GB" altLang="en-US" sz="2000" i="1">
                            <a:latin typeface="Cambria Math"/>
                            <a:sym typeface="Symbol" pitchFamily="18" charset="2"/>
                          </a:rPr>
                          <m:t>2</m:t>
                        </m:r>
                      </m:den>
                    </m:f>
                  </m:oMath>
                </a14:m>
                <a:endParaRPr lang="en-GB" altLang="en-US" sz="2000" dirty="0"/>
              </a:p>
              <a:p>
                <a:pPr marL="0" indent="0">
                  <a:spcBef>
                    <a:spcPct val="0"/>
                  </a:spcBef>
                  <a:buNone/>
                </a:pPr>
                <a:r>
                  <a:rPr lang="en-GB" altLang="en-US" sz="2000" dirty="0"/>
                  <a:t>	(h is the magnet half-gap a.k.a. radius to pole tip)</a:t>
                </a:r>
              </a:p>
              <a:p>
                <a:pPr marL="0" indent="0">
                  <a:buNone/>
                </a:pPr>
                <a:endParaRPr lang="en-GB" altLang="en-US" sz="2000" b="1" dirty="0"/>
              </a:p>
              <a:p>
                <a:pPr marL="0" indent="0">
                  <a:buNone/>
                </a:pPr>
                <a:r>
                  <a:rPr lang="en-GB" altLang="en-US" sz="2000" dirty="0"/>
                  <a:t>							</a:t>
                </a:r>
              </a:p>
              <a:p>
                <a:pPr marL="0" indent="0">
                  <a:buNone/>
                </a:pPr>
                <a:r>
                  <a:rPr lang="en-GB" altLang="en-US" sz="2000" b="1" dirty="0" err="1"/>
                  <a:t>Sextupole</a:t>
                </a:r>
                <a:r>
                  <a:rPr lang="en-GB" altLang="en-US" sz="2000" b="1" dirty="0"/>
                  <a:t>: </a:t>
                </a:r>
                <a:r>
                  <a:rPr lang="en-GB" altLang="en-US" sz="2000" dirty="0"/>
                  <a:t>expansion keeps going, perfect pole at </a:t>
                </a:r>
                <a14:m>
                  <m:oMath xmlns:m="http://schemas.openxmlformats.org/officeDocument/2006/math">
                    <m:r>
                      <a:rPr lang="en-GB" altLang="en-US" sz="2000" i="1">
                        <a:latin typeface="Cambria Math"/>
                      </a:rPr>
                      <m:t>𝑥</m:t>
                    </m:r>
                    <m:r>
                      <a:rPr lang="en-GB" altLang="en-US" sz="2000" i="1" baseline="30000">
                        <a:latin typeface="Cambria Math"/>
                      </a:rPr>
                      <m:t>2</m:t>
                    </m:r>
                    <m:r>
                      <a:rPr lang="en-GB" altLang="en-US" sz="2000" i="1">
                        <a:latin typeface="Cambria Math"/>
                      </a:rPr>
                      <m:t>𝑦</m:t>
                    </m:r>
                    <m:r>
                      <a:rPr lang="en-GB" altLang="en-US" sz="2000" i="1">
                        <a:latin typeface="Cambria Math"/>
                      </a:rPr>
                      <m:t> − </m:t>
                    </m:r>
                    <m:r>
                      <a:rPr lang="en-GB" altLang="en-US" sz="2000" i="1">
                        <a:latin typeface="Cambria Math"/>
                      </a:rPr>
                      <m:t>𝑦</m:t>
                    </m:r>
                    <m:r>
                      <a:rPr lang="en-GB" altLang="en-US" sz="2000" i="1" baseline="30000">
                        <a:latin typeface="Cambria Math"/>
                      </a:rPr>
                      <m:t>3</m:t>
                    </m:r>
                    <m:r>
                      <a:rPr lang="en-GB" altLang="en-US" sz="2000" i="1">
                        <a:latin typeface="Cambria Math"/>
                      </a:rPr>
                      <m:t> =</m:t>
                    </m:r>
                    <m:f>
                      <m:fPr>
                        <m:ctrlPr>
                          <a:rPr lang="en-GB" altLang="en-US" sz="2000" i="1" smtClean="0">
                            <a:latin typeface="Cambria Math" panose="02040503050406030204" pitchFamily="18" charset="0"/>
                          </a:rPr>
                        </m:ctrlPr>
                      </m:fPr>
                      <m:num>
                        <m:r>
                          <a:rPr lang="en-GB" altLang="en-US" sz="2000" i="1">
                            <a:latin typeface="Cambria Math"/>
                          </a:rPr>
                          <m:t>h</m:t>
                        </m:r>
                        <m:r>
                          <a:rPr lang="en-GB" altLang="en-US" sz="2000" i="1" baseline="30000">
                            <a:latin typeface="Cambria Math"/>
                          </a:rPr>
                          <m:t>3</m:t>
                        </m:r>
                      </m:num>
                      <m:den>
                        <m:r>
                          <a:rPr lang="en-GB" altLang="en-US" sz="2000" i="1">
                            <a:latin typeface="Cambria Math"/>
                          </a:rPr>
                          <m:t>3</m:t>
                        </m:r>
                      </m:den>
                    </m:f>
                  </m:oMath>
                </a14:m>
                <a:endParaRPr lang="en-GB" altLang="en-US" sz="2000" dirty="0"/>
              </a:p>
              <a:p>
                <a:pPr marL="0" indent="0">
                  <a:buNone/>
                </a:pPr>
                <a:r>
                  <a:rPr lang="en-GB" altLang="en-US" sz="2000" dirty="0"/>
                  <a:t>	(h is the magnet half-gap a.k.a. radius to pole tip)</a:t>
                </a:r>
              </a:p>
              <a:p>
                <a:pPr marL="0" indent="0">
                  <a:buNone/>
                </a:pPr>
                <a:r>
                  <a:rPr lang="en-GB" altLang="en-US" sz="2000" dirty="0"/>
                  <a:t>	 </a:t>
                </a:r>
              </a:p>
              <a:p>
                <a:pPr marL="0" indent="0">
                  <a:buNone/>
                </a:pPr>
                <a:endParaRPr lang="en-GB" altLang="en-US" sz="2000" b="1" dirty="0"/>
              </a:p>
            </p:txBody>
          </p:sp>
        </mc:Choice>
        <mc:Fallback xmlns="">
          <p:sp>
            <p:nvSpPr>
              <p:cNvPr id="5" name="Rectangle 3"/>
              <p:cNvSpPr txBox="1">
                <a:spLocks noRot="1" noChangeAspect="1" noMove="1" noResize="1" noEditPoints="1" noAdjustHandles="1" noChangeArrowheads="1" noChangeShapeType="1" noTextEdit="1"/>
              </p:cNvSpPr>
              <p:nvPr/>
            </p:nvSpPr>
            <p:spPr>
              <a:xfrm>
                <a:off x="457200" y="2059535"/>
                <a:ext cx="8229600" cy="4066627"/>
              </a:xfrm>
              <a:prstGeom prst="rect">
                <a:avLst/>
              </a:prstGeom>
              <a:blipFill rotWithShape="1">
                <a:blip r:embed="rId3"/>
                <a:stretch>
                  <a:fillRect l="-741" t="-750"/>
                </a:stretch>
              </a:blipFill>
            </p:spPr>
            <p:txBody>
              <a:bodyPr/>
              <a:lstStyle/>
              <a:p>
                <a:r>
                  <a:rPr lang="en-GB">
                    <a:noFill/>
                  </a:rPr>
                  <a:t> </a:t>
                </a:r>
              </a:p>
            </p:txBody>
          </p:sp>
        </mc:Fallback>
      </mc:AlternateContent>
    </p:spTree>
    <p:extLst>
      <p:ext uri="{BB962C8B-B14F-4D97-AF65-F5344CB8AC3E}">
        <p14:creationId xmlns:p14="http://schemas.microsoft.com/office/powerpoint/2010/main" val="289399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Extrapolation</a:t>
            </a:r>
          </a:p>
        </p:txBody>
      </p:sp>
      <p:sp>
        <p:nvSpPr>
          <p:cNvPr id="3" name="Rectangle 3"/>
          <p:cNvSpPr txBox="1">
            <a:spLocks noChangeArrowheads="1"/>
          </p:cNvSpPr>
          <p:nvPr/>
        </p:nvSpPr>
        <p:spPr>
          <a:xfrm>
            <a:off x="457200" y="1572425"/>
            <a:ext cx="8229600" cy="40666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We can use the idea of magnetic potentials to determine the ideal pole contour for any desired field- allows combined function magnets.</a:t>
            </a:r>
          </a:p>
          <a:p>
            <a:pPr marL="0" indent="0">
              <a:buNone/>
            </a:pPr>
            <a:endParaRPr lang="en-GB" altLang="en-US" sz="2000" dirty="0"/>
          </a:p>
          <a:p>
            <a:pPr marL="0" indent="0">
              <a:buNone/>
            </a:pPr>
            <a:r>
              <a:rPr lang="en-GB" altLang="en-US" sz="2000" dirty="0"/>
              <a:t>The most common type is a combined dipole-quadrupole, where the desired B field has a value at a given point and a linear gradient.</a:t>
            </a:r>
          </a:p>
          <a:p>
            <a:pPr marL="0" indent="0">
              <a:buNone/>
            </a:pPr>
            <a:endParaRPr lang="en-GB" altLang="en-US" sz="2000" dirty="0"/>
          </a:p>
          <a:p>
            <a:pPr marL="0" indent="0">
              <a:buNone/>
            </a:pPr>
            <a:r>
              <a:rPr lang="en-GB" altLang="en-US" sz="2000" dirty="0"/>
              <a:t>	</a:t>
            </a:r>
            <a:r>
              <a:rPr lang="en-GB" altLang="en-US" sz="2000" i="1" dirty="0"/>
              <a:t>dipole with curved pole or quadrupole with beam </a:t>
            </a:r>
            <a:r>
              <a:rPr lang="en-GB" altLang="en-US" sz="2000" i="1" dirty="0" err="1"/>
              <a:t>center</a:t>
            </a:r>
            <a:r>
              <a:rPr lang="en-GB" altLang="en-US" sz="2000" i="1" dirty="0"/>
              <a:t> shifted 	from magnet </a:t>
            </a:r>
            <a:r>
              <a:rPr lang="en-GB" altLang="en-US" sz="2000" i="1" dirty="0" err="1"/>
              <a:t>center</a:t>
            </a:r>
            <a:endParaRPr lang="en-GB" altLang="en-US" sz="2000" i="1" dirty="0"/>
          </a:p>
          <a:p>
            <a:pPr marL="0" indent="0">
              <a:buNone/>
            </a:pPr>
            <a:endParaRPr lang="en-GB" altLang="en-US" sz="2000" dirty="0"/>
          </a:p>
          <a:p>
            <a:pPr marL="0" indent="0">
              <a:buNone/>
            </a:pPr>
            <a:r>
              <a:rPr lang="en-GB" altLang="en-US" sz="2000" dirty="0"/>
              <a:t>Given the central field on the magnet axis and gradient, along with the half gap at the axis, we can calculate the ideal pole contour.</a:t>
            </a:r>
          </a:p>
          <a:p>
            <a:pPr marL="0" indent="0">
              <a:buNone/>
            </a:pPr>
            <a:endParaRPr lang="en-GB" altLang="en-US" sz="2000" b="1" dirty="0"/>
          </a:p>
        </p:txBody>
      </p:sp>
    </p:spTree>
    <p:extLst>
      <p:ext uri="{BB962C8B-B14F-4D97-AF65-F5344CB8AC3E}">
        <p14:creationId xmlns:p14="http://schemas.microsoft.com/office/powerpoint/2010/main" val="3024193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Combined functions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572425"/>
                <a:ext cx="8229600" cy="40666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We want a combined dipole-quadrupole field, i.e. </a:t>
                </a:r>
                <a14:m>
                  <m:oMath xmlns:m="http://schemas.openxmlformats.org/officeDocument/2006/math">
                    <m:r>
                      <a:rPr lang="en-GB" altLang="en-US" sz="2000" b="0" i="1" smtClean="0">
                        <a:latin typeface="Cambria Math"/>
                      </a:rPr>
                      <m:t>𝐵</m:t>
                    </m:r>
                    <m:r>
                      <a:rPr lang="en-GB" altLang="en-US" sz="2000" b="0" i="1" baseline="-25000" smtClean="0">
                        <a:latin typeface="Cambria Math"/>
                      </a:rPr>
                      <m:t>𝑦</m:t>
                    </m:r>
                    <m:r>
                      <a:rPr lang="en-GB" altLang="en-US" sz="2000" i="1" smtClean="0">
                        <a:latin typeface="Cambria Math"/>
                      </a:rPr>
                      <m:t>=</m:t>
                    </m:r>
                    <m:r>
                      <a:rPr lang="en-GB" altLang="en-US" sz="2000" b="0" i="1" smtClean="0">
                        <a:latin typeface="Cambria Math"/>
                      </a:rPr>
                      <m:t>𝐵</m:t>
                    </m:r>
                    <m:r>
                      <a:rPr lang="en-GB" altLang="en-US" sz="2000" b="0" i="1" baseline="-25000" smtClean="0">
                        <a:latin typeface="Cambria Math"/>
                      </a:rPr>
                      <m:t>0</m:t>
                    </m:r>
                    <m:r>
                      <a:rPr lang="en-GB" altLang="en-US" sz="2000" b="0" i="1" smtClean="0">
                        <a:latin typeface="Cambria Math"/>
                      </a:rPr>
                      <m:t>+</m:t>
                    </m:r>
                    <m:sSup>
                      <m:sSupPr>
                        <m:ctrlPr>
                          <a:rPr lang="en-GB" altLang="en-US" sz="2000" b="0" i="1" smtClean="0">
                            <a:latin typeface="Cambria Math" panose="02040503050406030204" pitchFamily="18" charset="0"/>
                          </a:rPr>
                        </m:ctrlPr>
                      </m:sSupPr>
                      <m:e>
                        <m:r>
                          <a:rPr lang="en-GB" altLang="en-US" sz="2000" b="0" i="1" smtClean="0">
                            <a:latin typeface="Cambria Math"/>
                          </a:rPr>
                          <m:t>𝐵</m:t>
                        </m:r>
                      </m:e>
                      <m:sup>
                        <m:r>
                          <a:rPr lang="en-GB" altLang="en-US" sz="2000" b="0" i="1" smtClean="0">
                            <a:latin typeface="Cambria Math"/>
                          </a:rPr>
                          <m:t>′</m:t>
                        </m:r>
                      </m:sup>
                    </m:sSup>
                    <m:r>
                      <a:rPr lang="en-GB" altLang="en-US" sz="2000" b="0" i="1" smtClean="0">
                        <a:latin typeface="Cambria Math"/>
                      </a:rPr>
                      <m:t>𝑥</m:t>
                    </m:r>
                  </m:oMath>
                </a14:m>
                <a:endParaRPr lang="en-GB" altLang="en-US" sz="2000" dirty="0"/>
              </a:p>
              <a:p>
                <a:pPr marL="0" indent="0">
                  <a:buNone/>
                </a:pPr>
                <a:r>
                  <a:rPr lang="en-GB" altLang="en-US" sz="2000" dirty="0"/>
                  <a:t>The scalar potential satisfies </a:t>
                </a:r>
                <a14:m>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𝑦</m:t>
                        </m:r>
                      </m:sub>
                    </m:sSub>
                    <m:r>
                      <m:rPr>
                        <m:aln/>
                      </m:rPr>
                      <a:rPr lang="en-GB"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𝜕𝜙</m:t>
                        </m:r>
                      </m:num>
                      <m:den>
                        <m:r>
                          <a:rPr lang="en-GB" sz="2000" i="1">
                            <a:latin typeface="Cambria Math"/>
                          </a:rPr>
                          <m:t>𝜕</m:t>
                        </m:r>
                        <m:r>
                          <a:rPr lang="en-GB" sz="2000" i="1">
                            <a:latin typeface="Cambria Math"/>
                          </a:rPr>
                          <m:t>𝑦</m:t>
                        </m:r>
                      </m:den>
                    </m:f>
                  </m:oMath>
                </a14:m>
                <a:r>
                  <a:rPr lang="en-GB" sz="2000" dirty="0"/>
                  <a:t> </a:t>
                </a:r>
              </a:p>
              <a:p>
                <a:pPr marL="0" indent="0">
                  <a:buNone/>
                </a:pPr>
                <a:r>
                  <a:rPr lang="en-GB" altLang="en-US" sz="2000" dirty="0"/>
                  <a:t>And so </a:t>
                </a:r>
                <a14:m>
                  <m:oMath xmlns:m="http://schemas.openxmlformats.org/officeDocument/2006/math">
                    <m:r>
                      <a:rPr lang="en-GB" sz="2000" i="1" smtClean="0">
                        <a:latin typeface="Cambria Math"/>
                        <a:ea typeface="Cambria Math"/>
                      </a:rPr>
                      <m:t>𝜙</m:t>
                    </m:r>
                    <m:r>
                      <m:rPr>
                        <m:aln/>
                      </m:rPr>
                      <a:rPr lang="en-GB" sz="2000" i="1">
                        <a:latin typeface="Cambria Math"/>
                      </a:rPr>
                      <m:t>=</m:t>
                    </m:r>
                    <m:r>
                      <a:rPr lang="en-GB" sz="2000" i="1">
                        <a:latin typeface="Cambria Math"/>
                      </a:rPr>
                      <m:t>−</m:t>
                    </m:r>
                    <m:nary>
                      <m:naryPr>
                        <m:limLoc m:val="undOvr"/>
                        <m:subHide m:val="on"/>
                        <m:supHide m:val="on"/>
                        <m:ctrlPr>
                          <a:rPr lang="en-GB" sz="2000" i="1" smtClean="0">
                            <a:latin typeface="Cambria Math" panose="02040503050406030204" pitchFamily="18" charset="0"/>
                          </a:rPr>
                        </m:ctrlPr>
                      </m:naryPr>
                      <m:sub/>
                      <m:sup/>
                      <m:e>
                        <m:d>
                          <m:dPr>
                            <m:ctrlPr>
                              <a:rPr lang="en-GB" altLang="en-US" sz="2000" b="0" i="1" smtClean="0">
                                <a:latin typeface="Cambria Math" panose="02040503050406030204" pitchFamily="18" charset="0"/>
                              </a:rPr>
                            </m:ctrlPr>
                          </m:dPr>
                          <m:e>
                            <m:r>
                              <a:rPr lang="en-GB" altLang="en-US" sz="2000" i="1">
                                <a:latin typeface="Cambria Math"/>
                              </a:rPr>
                              <m:t>𝐵</m:t>
                            </m:r>
                            <m:r>
                              <a:rPr lang="en-GB" altLang="en-US" sz="2000" i="1" baseline="-25000">
                                <a:latin typeface="Cambria Math"/>
                              </a:rPr>
                              <m:t>0</m:t>
                            </m:r>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𝐵</m:t>
                                </m:r>
                              </m:e>
                              <m:sup>
                                <m:r>
                                  <a:rPr lang="en-GB" altLang="en-US" sz="2000" i="1">
                                    <a:latin typeface="Cambria Math"/>
                                  </a:rPr>
                                  <m:t>′</m:t>
                                </m:r>
                              </m:sup>
                            </m:sSup>
                            <m:r>
                              <a:rPr lang="en-GB" altLang="en-US" sz="2000" i="1">
                                <a:latin typeface="Cambria Math"/>
                              </a:rPr>
                              <m:t>𝑥</m:t>
                            </m:r>
                            <m:r>
                              <m:rPr>
                                <m:nor/>
                              </m:rPr>
                              <a:rPr lang="en-GB" altLang="en-US" sz="2000" dirty="0"/>
                              <m:t> </m:t>
                            </m:r>
                          </m:e>
                        </m:d>
                        <m:r>
                          <a:rPr lang="en-GB" altLang="en-US" sz="2000" b="0" i="1" dirty="0" smtClean="0">
                            <a:latin typeface="Cambria Math"/>
                          </a:rPr>
                          <m:t>𝑑𝑦</m:t>
                        </m:r>
                      </m:e>
                    </m:nary>
                    <m:r>
                      <a:rPr lang="en-GB" sz="2000" b="0" i="1" smtClean="0">
                        <a:latin typeface="Cambria Math"/>
                      </a:rPr>
                      <m:t>=−</m:t>
                    </m:r>
                    <m:r>
                      <a:rPr lang="en-GB" sz="2000" b="0" i="1" smtClean="0">
                        <a:latin typeface="Cambria Math"/>
                      </a:rPr>
                      <m:t>𝐵</m:t>
                    </m:r>
                    <m:r>
                      <a:rPr lang="en-GB" sz="2000" b="0" i="1" baseline="-25000" smtClean="0">
                        <a:latin typeface="Cambria Math"/>
                      </a:rPr>
                      <m:t>0</m:t>
                    </m:r>
                    <m:r>
                      <a:rPr lang="en-GB" sz="2000" b="0" i="1" smtClean="0">
                        <a:latin typeface="Cambria Math"/>
                      </a:rPr>
                      <m:t>𝑦</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𝐵</m:t>
                        </m:r>
                      </m:e>
                      <m:sup>
                        <m:r>
                          <a:rPr lang="en-GB" sz="2000" b="0" i="1" smtClean="0">
                            <a:latin typeface="Cambria Math"/>
                          </a:rPr>
                          <m:t>′</m:t>
                        </m:r>
                      </m:sup>
                    </m:sSup>
                    <m:r>
                      <a:rPr lang="en-GB" sz="2000" b="0" i="1" smtClean="0">
                        <a:latin typeface="Cambria Math"/>
                      </a:rPr>
                      <m:t>𝑥𝑦</m:t>
                    </m:r>
                  </m:oMath>
                </a14:m>
                <a:endParaRPr lang="en-GB" altLang="en-US" sz="2000" dirty="0"/>
              </a:p>
              <a:p>
                <a:pPr marL="0" indent="0">
                  <a:buNone/>
                </a:pPr>
                <a:endParaRPr lang="en-GB" altLang="en-US" sz="2000" dirty="0"/>
              </a:p>
              <a:p>
                <a:pPr marL="0" indent="0">
                  <a:buNone/>
                </a:pPr>
                <a:r>
                  <a:rPr lang="en-GB" altLang="en-US" sz="2000" dirty="0"/>
                  <a:t>On the pole surface at the magnet axis (</a:t>
                </a:r>
                <a:r>
                  <a:rPr lang="en-GB" altLang="en-US" sz="2000" dirty="0" err="1"/>
                  <a:t>x,y</a:t>
                </a:r>
                <a:r>
                  <a:rPr lang="en-GB" altLang="en-US" sz="2000" dirty="0"/>
                  <a:t>)=(0,h) and so </a:t>
                </a:r>
                <a14:m>
                  <m:oMath xmlns:m="http://schemas.openxmlformats.org/officeDocument/2006/math">
                    <m:r>
                      <a:rPr lang="en-GB" sz="2000" i="1">
                        <a:latin typeface="Cambria Math"/>
                        <a:ea typeface="Cambria Math"/>
                      </a:rPr>
                      <m:t>𝜙</m:t>
                    </m:r>
                    <m:r>
                      <m:rPr>
                        <m:aln/>
                      </m:rPr>
                      <a:rPr lang="en-GB" sz="2000" i="1">
                        <a:latin typeface="Cambria Math"/>
                      </a:rPr>
                      <m:t>=</m:t>
                    </m:r>
                    <m:r>
                      <m:rPr>
                        <m:nor/>
                      </m:rPr>
                      <a:rPr lang="en-GB" sz="2000" b="0" i="0" smtClean="0">
                        <a:latin typeface="Cambria Math"/>
                      </a:rPr>
                      <m:t>−</m:t>
                    </m:r>
                    <m:r>
                      <m:rPr>
                        <m:nor/>
                      </m:rPr>
                      <a:rPr lang="en-GB" altLang="en-US" sz="2000" dirty="0"/>
                      <m:t>B</m:t>
                    </m:r>
                    <m:r>
                      <m:rPr>
                        <m:nor/>
                      </m:rPr>
                      <a:rPr lang="en-GB" altLang="en-US" sz="2000" baseline="-25000" dirty="0"/>
                      <m:t>0</m:t>
                    </m:r>
                    <m:r>
                      <m:rPr>
                        <m:nor/>
                      </m:rPr>
                      <a:rPr lang="en-GB" altLang="en-US" sz="2000" dirty="0"/>
                      <m:t>h</m:t>
                    </m:r>
                  </m:oMath>
                </a14:m>
                <a:endParaRPr lang="en-GB" altLang="en-US" sz="2000" dirty="0"/>
              </a:p>
              <a:p>
                <a:pPr marL="0" indent="0">
                  <a:buNone/>
                </a:pPr>
                <a:endParaRPr lang="en-GB" altLang="en-US" sz="2000" dirty="0"/>
              </a:p>
              <a:p>
                <a:pPr marL="0" indent="0">
                  <a:buNone/>
                </a:pPr>
                <a:r>
                  <a:rPr lang="en-GB" altLang="en-US" sz="2000" dirty="0"/>
                  <a:t>And so the pole equation is </a:t>
                </a:r>
                <a14:m>
                  <m:oMath xmlns:m="http://schemas.openxmlformats.org/officeDocument/2006/math">
                    <m:r>
                      <a:rPr lang="en-GB" sz="2000" i="1">
                        <a:latin typeface="Cambria Math"/>
                      </a:rPr>
                      <m:t>−</m:t>
                    </m:r>
                    <m:r>
                      <a:rPr lang="en-GB" sz="2000" i="1">
                        <a:latin typeface="Cambria Math"/>
                      </a:rPr>
                      <m:t>𝐵</m:t>
                    </m:r>
                    <m:r>
                      <a:rPr lang="en-GB" sz="2000" i="1" baseline="-25000">
                        <a:latin typeface="Cambria Math"/>
                      </a:rPr>
                      <m:t>0</m:t>
                    </m:r>
                    <m:r>
                      <a:rPr lang="en-GB" sz="2000" i="1">
                        <a:latin typeface="Cambria Math"/>
                      </a:rPr>
                      <m:t>𝑦</m:t>
                    </m:r>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𝐵</m:t>
                        </m:r>
                      </m:e>
                      <m:sup>
                        <m:r>
                          <a:rPr lang="en-GB" sz="2000" i="1">
                            <a:latin typeface="Cambria Math"/>
                          </a:rPr>
                          <m:t>′</m:t>
                        </m:r>
                      </m:sup>
                    </m:sSup>
                    <m:r>
                      <a:rPr lang="en-GB" sz="2000" i="1">
                        <a:latin typeface="Cambria Math"/>
                      </a:rPr>
                      <m:t>𝑥𝑦</m:t>
                    </m:r>
                    <m:r>
                      <a:rPr lang="en-GB" sz="2000" b="0" i="1" smtClean="0">
                        <a:latin typeface="Cambria Math"/>
                      </a:rPr>
                      <m:t>=−</m:t>
                    </m:r>
                    <m:r>
                      <a:rPr lang="en-GB" sz="2000" b="0" i="1" smtClean="0">
                        <a:latin typeface="Cambria Math"/>
                      </a:rPr>
                      <m:t>𝐵</m:t>
                    </m:r>
                    <m:r>
                      <a:rPr lang="en-GB" sz="2000" b="0" i="1" baseline="-25000" smtClean="0">
                        <a:latin typeface="Cambria Math"/>
                      </a:rPr>
                      <m:t>0</m:t>
                    </m:r>
                    <m:r>
                      <a:rPr lang="en-GB" sz="2000" b="0" i="1" smtClean="0">
                        <a:latin typeface="Cambria Math"/>
                      </a:rPr>
                      <m:t>h</m:t>
                    </m:r>
                  </m:oMath>
                </a14:m>
                <a:endParaRPr lang="en-GB" altLang="en-US" sz="2000" dirty="0"/>
              </a:p>
              <a:p>
                <a:pPr marL="0" indent="0">
                  <a:buNone/>
                </a:pPr>
                <a:endParaRPr lang="en-GB" altLang="en-US" sz="2000" dirty="0"/>
              </a:p>
              <a:p>
                <a:pPr marL="0" indent="0">
                  <a:buNone/>
                </a:pPr>
                <a:r>
                  <a:rPr lang="en-GB" altLang="en-US" sz="2000" dirty="0"/>
                  <a:t>				Or </a:t>
                </a:r>
                <a14:m>
                  <m:oMath xmlns:m="http://schemas.openxmlformats.org/officeDocument/2006/math">
                    <m:r>
                      <a:rPr lang="en-GB" altLang="en-US" sz="2000" b="0" i="1" smtClean="0">
                        <a:latin typeface="Cambria Math"/>
                      </a:rPr>
                      <m:t>𝑦</m:t>
                    </m:r>
                    <m:r>
                      <a:rPr lang="en-GB" altLang="en-US" sz="2000" i="1">
                        <a:latin typeface="Cambria Math"/>
                      </a:rPr>
                      <m:t>=</m:t>
                    </m:r>
                    <m:f>
                      <m:fPr>
                        <m:ctrlPr>
                          <a:rPr lang="en-GB" altLang="en-US" sz="2000" i="1" smtClean="0">
                            <a:latin typeface="Cambria Math" panose="02040503050406030204" pitchFamily="18" charset="0"/>
                          </a:rPr>
                        </m:ctrlPr>
                      </m:fPr>
                      <m:num>
                        <m:r>
                          <a:rPr lang="en-GB" sz="2000" i="1">
                            <a:latin typeface="Cambria Math"/>
                          </a:rPr>
                          <m:t>𝐵</m:t>
                        </m:r>
                        <m:r>
                          <a:rPr lang="en-GB" sz="2000" i="1" baseline="-25000">
                            <a:latin typeface="Cambria Math"/>
                          </a:rPr>
                          <m:t>0</m:t>
                        </m:r>
                        <m:r>
                          <a:rPr lang="en-GB" sz="2000" i="1">
                            <a:latin typeface="Cambria Math"/>
                          </a:rPr>
                          <m:t>h</m:t>
                        </m:r>
                        <m:r>
                          <m:rPr>
                            <m:nor/>
                          </m:rPr>
                          <a:rPr lang="en-GB" altLang="en-US" sz="2000" dirty="0"/>
                          <m:t> </m:t>
                        </m:r>
                      </m:num>
                      <m:den>
                        <m:r>
                          <a:rPr lang="en-GB" altLang="en-US" sz="2000" i="1">
                            <a:latin typeface="Cambria Math"/>
                          </a:rPr>
                          <m:t>𝐵</m:t>
                        </m:r>
                        <m:r>
                          <a:rPr lang="en-GB" altLang="en-US" sz="2000" i="1" baseline="-25000">
                            <a:latin typeface="Cambria Math"/>
                          </a:rPr>
                          <m:t>0</m:t>
                        </m:r>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𝐵</m:t>
                            </m:r>
                          </m:e>
                          <m:sup>
                            <m:r>
                              <a:rPr lang="en-GB" altLang="en-US" sz="2000" i="1">
                                <a:latin typeface="Cambria Math"/>
                              </a:rPr>
                              <m:t>′</m:t>
                            </m:r>
                          </m:sup>
                        </m:sSup>
                        <m:r>
                          <a:rPr lang="en-GB" altLang="en-US" sz="2000" i="1">
                            <a:latin typeface="Cambria Math"/>
                          </a:rPr>
                          <m:t>𝑥</m:t>
                        </m:r>
                        <m:r>
                          <m:rPr>
                            <m:nor/>
                          </m:rPr>
                          <a:rPr lang="en-GB" altLang="en-US" sz="2000" dirty="0"/>
                          <m:t> </m:t>
                        </m:r>
                      </m:den>
                    </m:f>
                  </m:oMath>
                </a14:m>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b="1" dirty="0"/>
              </a:p>
            </p:txBody>
          </p:sp>
        </mc:Choice>
        <mc:Fallback xmlns="">
          <p:sp>
            <p:nvSpPr>
              <p:cNvPr id="3" name="Rectangle 3"/>
              <p:cNvSpPr txBox="1">
                <a:spLocks noRot="1" noChangeAspect="1" noMove="1" noResize="1" noEditPoints="1" noAdjustHandles="1" noChangeArrowheads="1" noChangeShapeType="1" noTextEdit="1"/>
              </p:cNvSpPr>
              <p:nvPr/>
            </p:nvSpPr>
            <p:spPr>
              <a:xfrm>
                <a:off x="457200" y="1572425"/>
                <a:ext cx="8229600" cy="4066627"/>
              </a:xfrm>
              <a:prstGeom prst="rect">
                <a:avLst/>
              </a:prstGeom>
              <a:blipFill rotWithShape="1">
                <a:blip r:embed="rId2"/>
                <a:stretch>
                  <a:fillRect l="-741" t="-750"/>
                </a:stretch>
              </a:blipFill>
            </p:spPr>
            <p:txBody>
              <a:bodyPr/>
              <a:lstStyle/>
              <a:p>
                <a:r>
                  <a:rPr lang="en-GB">
                    <a:noFill/>
                  </a:rPr>
                  <a:t> </a:t>
                </a:r>
              </a:p>
            </p:txBody>
          </p:sp>
        </mc:Fallback>
      </mc:AlternateContent>
      <p:sp>
        <p:nvSpPr>
          <p:cNvPr id="4" name="Rectangle 3"/>
          <p:cNvSpPr/>
          <p:nvPr/>
        </p:nvSpPr>
        <p:spPr>
          <a:xfrm>
            <a:off x="4157529" y="4717279"/>
            <a:ext cx="1610882" cy="752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8139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Combined functions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096" y="1664560"/>
            <a:ext cx="52578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538385" y="1264778"/>
                <a:ext cx="7947497" cy="491288"/>
              </a:xfrm>
              <a:prstGeom prst="rect">
                <a:avLst/>
              </a:prstGeom>
              <a:noFill/>
            </p:spPr>
            <p:txBody>
              <a:bodyPr wrap="none" rtlCol="0">
                <a:spAutoFit/>
              </a:bodyPr>
              <a:lstStyle/>
              <a:p>
                <a:r>
                  <a:rPr lang="en-GB" dirty="0"/>
                  <a:t>Pole is hyperbola </a:t>
                </a:r>
                <a14:m>
                  <m:oMath xmlns:m="http://schemas.openxmlformats.org/officeDocument/2006/math">
                    <m:r>
                      <a:rPr lang="en-GB" altLang="en-US" i="1">
                        <a:latin typeface="Cambria Math"/>
                      </a:rPr>
                      <m:t>𝑦</m:t>
                    </m:r>
                    <m:r>
                      <a:rPr lang="en-GB" altLang="en-US" i="1">
                        <a:latin typeface="Cambria Math"/>
                      </a:rPr>
                      <m:t>=</m:t>
                    </m:r>
                    <m:f>
                      <m:fPr>
                        <m:ctrlPr>
                          <a:rPr lang="en-GB" altLang="en-US" i="1">
                            <a:latin typeface="Cambria Math" panose="02040503050406030204" pitchFamily="18" charset="0"/>
                          </a:rPr>
                        </m:ctrlPr>
                      </m:fPr>
                      <m:num>
                        <m:r>
                          <a:rPr lang="en-GB" i="1">
                            <a:latin typeface="Cambria Math"/>
                          </a:rPr>
                          <m:t>𝐵</m:t>
                        </m:r>
                        <m:r>
                          <a:rPr lang="en-GB" i="1" baseline="-25000">
                            <a:latin typeface="Cambria Math"/>
                          </a:rPr>
                          <m:t>0</m:t>
                        </m:r>
                        <m:r>
                          <a:rPr lang="en-GB" i="1">
                            <a:latin typeface="Cambria Math"/>
                          </a:rPr>
                          <m:t>h</m:t>
                        </m:r>
                        <m:r>
                          <m:rPr>
                            <m:nor/>
                          </m:rPr>
                          <a:rPr lang="en-GB" altLang="en-US" dirty="0"/>
                          <m:t> </m:t>
                        </m:r>
                      </m:num>
                      <m:den>
                        <m:r>
                          <a:rPr lang="en-GB" altLang="en-US" i="1">
                            <a:latin typeface="Cambria Math"/>
                          </a:rPr>
                          <m:t>𝐵</m:t>
                        </m:r>
                        <m:r>
                          <a:rPr lang="en-GB" altLang="en-US" i="1" baseline="-25000">
                            <a:latin typeface="Cambria Math"/>
                          </a:rPr>
                          <m:t>0</m:t>
                        </m:r>
                        <m:r>
                          <a:rPr lang="en-GB" altLang="en-US" i="1">
                            <a:latin typeface="Cambria Math"/>
                          </a:rPr>
                          <m:t>+</m:t>
                        </m:r>
                        <m:sSup>
                          <m:sSupPr>
                            <m:ctrlPr>
                              <a:rPr lang="en-GB" altLang="en-US" i="1">
                                <a:latin typeface="Cambria Math" panose="02040503050406030204" pitchFamily="18" charset="0"/>
                              </a:rPr>
                            </m:ctrlPr>
                          </m:sSupPr>
                          <m:e>
                            <m:r>
                              <a:rPr lang="en-GB" altLang="en-US" i="1">
                                <a:latin typeface="Cambria Math"/>
                              </a:rPr>
                              <m:t>𝐵</m:t>
                            </m:r>
                          </m:e>
                          <m:sup>
                            <m:r>
                              <a:rPr lang="en-GB" altLang="en-US" i="1">
                                <a:latin typeface="Cambria Math"/>
                              </a:rPr>
                              <m:t>′</m:t>
                            </m:r>
                          </m:sup>
                        </m:sSup>
                        <m:r>
                          <a:rPr lang="en-GB" altLang="en-US" i="1">
                            <a:latin typeface="Cambria Math"/>
                          </a:rPr>
                          <m:t>𝑥</m:t>
                        </m:r>
                        <m:r>
                          <m:rPr>
                            <m:nor/>
                          </m:rPr>
                          <a:rPr lang="en-GB" altLang="en-US" dirty="0"/>
                          <m:t> </m:t>
                        </m:r>
                      </m:den>
                    </m:f>
                  </m:oMath>
                </a14:m>
                <a:r>
                  <a:rPr lang="en-GB" dirty="0"/>
                  <a:t>  with asymptote offset from magnet </a:t>
                </a:r>
                <a:r>
                  <a:rPr lang="en-GB" dirty="0" err="1"/>
                  <a:t>center</a:t>
                </a:r>
                <a:r>
                  <a:rPr lang="en-GB" dirty="0"/>
                  <a:t> by </a:t>
                </a:r>
                <a14:m>
                  <m:oMath xmlns:m="http://schemas.openxmlformats.org/officeDocument/2006/math">
                    <m:r>
                      <a:rPr lang="en-GB" altLang="en-US" b="0" i="1" smtClean="0">
                        <a:latin typeface="Cambria Math"/>
                      </a:rPr>
                      <m:t>𝑥</m:t>
                    </m:r>
                    <m:r>
                      <a:rPr lang="en-GB" altLang="en-US" i="1">
                        <a:latin typeface="Cambria Math"/>
                      </a:rPr>
                      <m:t>=</m:t>
                    </m:r>
                    <m:f>
                      <m:fPr>
                        <m:ctrlPr>
                          <a:rPr lang="en-GB" altLang="en-US" i="1">
                            <a:latin typeface="Cambria Math" panose="02040503050406030204" pitchFamily="18" charset="0"/>
                          </a:rPr>
                        </m:ctrlPr>
                      </m:fPr>
                      <m:num>
                        <m:r>
                          <a:rPr lang="en-GB" i="1">
                            <a:latin typeface="Cambria Math"/>
                          </a:rPr>
                          <m:t>𝐵</m:t>
                        </m:r>
                        <m:r>
                          <a:rPr lang="en-GB" i="1" baseline="-25000">
                            <a:latin typeface="Cambria Math"/>
                          </a:rPr>
                          <m:t>0</m:t>
                        </m:r>
                        <m:r>
                          <m:rPr>
                            <m:nor/>
                          </m:rPr>
                          <a:rPr lang="en-GB" altLang="en-US" dirty="0"/>
                          <m:t> </m:t>
                        </m:r>
                      </m:num>
                      <m:den>
                        <m:sSup>
                          <m:sSupPr>
                            <m:ctrlPr>
                              <a:rPr lang="en-GB" altLang="en-US" i="1">
                                <a:latin typeface="Cambria Math" panose="02040503050406030204" pitchFamily="18" charset="0"/>
                              </a:rPr>
                            </m:ctrlPr>
                          </m:sSupPr>
                          <m:e>
                            <m:r>
                              <a:rPr lang="en-GB" altLang="en-US" i="1">
                                <a:latin typeface="Cambria Math"/>
                              </a:rPr>
                              <m:t>𝐵</m:t>
                            </m:r>
                          </m:e>
                          <m:sup>
                            <m:r>
                              <a:rPr lang="en-GB" altLang="en-US" i="1">
                                <a:latin typeface="Cambria Math"/>
                              </a:rPr>
                              <m:t>′</m:t>
                            </m:r>
                          </m:sup>
                        </m:sSup>
                        <m:r>
                          <m:rPr>
                            <m:nor/>
                          </m:rPr>
                          <a:rPr lang="en-GB" altLang="en-US" dirty="0"/>
                          <m:t> </m:t>
                        </m:r>
                      </m:den>
                    </m:f>
                  </m:oMath>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538385" y="1264778"/>
                <a:ext cx="7947497" cy="491288"/>
              </a:xfrm>
              <a:prstGeom prst="rect">
                <a:avLst/>
              </a:prstGeom>
              <a:blipFill rotWithShape="1">
                <a:blip r:embed="rId3"/>
                <a:stretch>
                  <a:fillRect l="-613" b="-7407"/>
                </a:stretch>
              </a:blipFill>
            </p:spPr>
            <p:txBody>
              <a:bodyPr/>
              <a:lstStyle/>
              <a:p>
                <a:r>
                  <a:rPr lang="en-GB">
                    <a:noFill/>
                  </a:rPr>
                  <a:t> </a:t>
                </a:r>
              </a:p>
            </p:txBody>
          </p:sp>
        </mc:Fallback>
      </mc:AlternateContent>
    </p:spTree>
    <p:extLst>
      <p:ext uri="{BB962C8B-B14F-4D97-AF65-F5344CB8AC3E}">
        <p14:creationId xmlns:p14="http://schemas.microsoft.com/office/powerpoint/2010/main" val="2628100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combinations</a:t>
            </a:r>
          </a:p>
        </p:txBody>
      </p:sp>
      <p:sp>
        <p:nvSpPr>
          <p:cNvPr id="4" name="Rectangle 3"/>
          <p:cNvSpPr txBox="1">
            <a:spLocks noChangeArrowheads="1"/>
          </p:cNvSpPr>
          <p:nvPr/>
        </p:nvSpPr>
        <p:spPr>
          <a:xfrm>
            <a:off x="457200" y="1358780"/>
            <a:ext cx="8229600" cy="40666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Can in theory generate any combination by sum of correct scalar potentials:</a:t>
            </a:r>
          </a:p>
          <a:p>
            <a:pPr marL="0" indent="0">
              <a:buNone/>
            </a:pPr>
            <a:r>
              <a:rPr lang="en-GB" altLang="en-US" sz="2000" dirty="0"/>
              <a:t>	build relative amplitudes into pole geometry – not variable</a:t>
            </a:r>
          </a:p>
          <a:p>
            <a:pPr marL="0" indent="0">
              <a:buNone/>
            </a:pPr>
            <a:r>
              <a:rPr lang="en-GB" altLang="en-US" sz="2000" dirty="0"/>
              <a:t>	mount multiple coils on yoke – independently vary coil currents</a:t>
            </a:r>
          </a:p>
          <a:p>
            <a:pPr marL="0" indent="0">
              <a:buNone/>
            </a:pPr>
            <a:endParaRPr lang="en-GB" altLang="en-US" sz="2000" b="1"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l="31540" t="6458" r="31535" b="12241"/>
          <a:stretch>
            <a:fillRect/>
          </a:stretch>
        </p:blipFill>
        <p:spPr bwMode="auto">
          <a:xfrm>
            <a:off x="1190571" y="2732503"/>
            <a:ext cx="2464773" cy="318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88335" y="3047159"/>
            <a:ext cx="4393751" cy="2554545"/>
          </a:xfrm>
          <a:prstGeom prst="rect">
            <a:avLst/>
          </a:prstGeom>
          <a:noFill/>
        </p:spPr>
        <p:txBody>
          <a:bodyPr wrap="square">
            <a:spAutoFit/>
          </a:bodyPr>
          <a:lstStyle/>
          <a:p>
            <a:pPr>
              <a:defRPr/>
            </a:pPr>
            <a:r>
              <a:rPr lang="en-GB" sz="2000" dirty="0">
                <a:cs typeface="Arial" charset="0"/>
              </a:rPr>
              <a:t>SRS multiple magnet could develop:</a:t>
            </a:r>
          </a:p>
          <a:p>
            <a:pPr marL="342900" indent="-342900">
              <a:buFont typeface="Arial" pitchFamily="34" charset="0"/>
              <a:buChar char="•"/>
              <a:defRPr/>
            </a:pPr>
            <a:r>
              <a:rPr lang="en-GB" sz="2000" dirty="0">
                <a:cs typeface="Arial" charset="0"/>
              </a:rPr>
              <a:t>vertical dipole</a:t>
            </a:r>
          </a:p>
          <a:p>
            <a:pPr marL="342900" indent="-342900">
              <a:buFont typeface="Arial" pitchFamily="34" charset="0"/>
              <a:buChar char="•"/>
              <a:defRPr/>
            </a:pPr>
            <a:r>
              <a:rPr lang="en-GB" sz="2000" dirty="0">
                <a:cs typeface="Arial" charset="0"/>
              </a:rPr>
              <a:t>horizontal dipole</a:t>
            </a:r>
          </a:p>
          <a:p>
            <a:pPr marL="342900" indent="-342900">
              <a:buFont typeface="Arial" pitchFamily="34" charset="0"/>
              <a:buChar char="•"/>
              <a:defRPr/>
            </a:pPr>
            <a:r>
              <a:rPr lang="en-GB" sz="2000" dirty="0">
                <a:cs typeface="Arial" charset="0"/>
              </a:rPr>
              <a:t>upright quad</a:t>
            </a:r>
          </a:p>
          <a:p>
            <a:pPr marL="342900" indent="-342900">
              <a:buFont typeface="Arial" pitchFamily="34" charset="0"/>
              <a:buChar char="•"/>
              <a:defRPr/>
            </a:pPr>
            <a:r>
              <a:rPr lang="en-GB" sz="2000" dirty="0">
                <a:cs typeface="Arial" charset="0"/>
              </a:rPr>
              <a:t>skew quad</a:t>
            </a:r>
          </a:p>
          <a:p>
            <a:pPr marL="342900" indent="-342900">
              <a:buFont typeface="Arial" pitchFamily="34" charset="0"/>
              <a:buChar char="•"/>
              <a:defRPr/>
            </a:pPr>
            <a:r>
              <a:rPr lang="en-GB" sz="2000" dirty="0" err="1">
                <a:cs typeface="Arial" charset="0"/>
              </a:rPr>
              <a:t>sextupole</a:t>
            </a:r>
            <a:endParaRPr lang="en-GB" sz="2000" dirty="0">
              <a:cs typeface="Arial" charset="0"/>
            </a:endParaRPr>
          </a:p>
          <a:p>
            <a:pPr marL="342900" indent="-342900">
              <a:buFont typeface="Arial" pitchFamily="34" charset="0"/>
              <a:buChar char="•"/>
              <a:defRPr/>
            </a:pPr>
            <a:r>
              <a:rPr lang="en-GB" sz="2000" dirty="0" err="1">
                <a:cs typeface="Arial" charset="0"/>
              </a:rPr>
              <a:t>octupole</a:t>
            </a:r>
            <a:endParaRPr lang="en-GB" sz="2000" dirty="0">
              <a:cs typeface="Arial" charset="0"/>
            </a:endParaRPr>
          </a:p>
          <a:p>
            <a:pPr marL="342900" indent="-342900">
              <a:buFont typeface="Arial" pitchFamily="34" charset="0"/>
              <a:buChar char="•"/>
              <a:defRPr/>
            </a:pPr>
            <a:r>
              <a:rPr lang="en-GB" sz="2000" dirty="0">
                <a:cs typeface="Arial" charset="0"/>
              </a:rPr>
              <a:t>others</a:t>
            </a:r>
          </a:p>
        </p:txBody>
      </p:sp>
    </p:spTree>
    <p:extLst>
      <p:ext uri="{BB962C8B-B14F-4D97-AF65-F5344CB8AC3E}">
        <p14:creationId xmlns:p14="http://schemas.microsoft.com/office/powerpoint/2010/main" val="210381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 poles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196975"/>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Practically, poles are finite, </a:t>
                </a:r>
                <a:r>
                  <a:rPr lang="en-GB" altLang="en-US" sz="2000" b="1" dirty="0"/>
                  <a:t>introducing errors</a:t>
                </a:r>
                <a:r>
                  <a:rPr lang="en-GB" altLang="en-US" sz="2000" dirty="0"/>
                  <a:t>. These appear as higher harmonics which degrade the field distribution.</a:t>
                </a:r>
              </a:p>
              <a:p>
                <a:pPr marL="0" indent="0">
                  <a:buNone/>
                </a:pPr>
                <a:r>
                  <a:rPr lang="en-GB" altLang="en-US" sz="2000" dirty="0"/>
                  <a:t>However, the iron geometries have certain symmetries that </a:t>
                </a:r>
                <a:r>
                  <a:rPr lang="en-GB" altLang="en-US" sz="2000" b="1" dirty="0"/>
                  <a:t>restrict </a:t>
                </a:r>
                <a:r>
                  <a:rPr lang="en-GB" altLang="en-US" sz="2000" dirty="0"/>
                  <a:t>the nature of these errors.</a:t>
                </a:r>
              </a:p>
              <a:p>
                <a:pPr marL="0" indent="0">
                  <a:buNone/>
                </a:pPr>
                <a14:m>
                  <m:oMathPara xmlns:m="http://schemas.openxmlformats.org/officeDocument/2006/math">
                    <m:oMathParaPr>
                      <m:jc m:val="centerGroup"/>
                    </m:oMathParaPr>
                    <m:oMath xmlns:m="http://schemas.openxmlformats.org/officeDocument/2006/math">
                      <m:r>
                        <a:rPr lang="en-GB" altLang="en-US" sz="2000" i="1">
                          <a:latin typeface="Cambria Math"/>
                        </a:rPr>
                        <m:t>𝐹</m:t>
                      </m:r>
                      <m:d>
                        <m:dPr>
                          <m:ctrlPr>
                            <a:rPr lang="en-GB" altLang="en-US" sz="2000" i="1">
                              <a:latin typeface="Cambria Math" panose="02040503050406030204" pitchFamily="18" charset="0"/>
                            </a:rPr>
                          </m:ctrlPr>
                        </m:dPr>
                        <m:e>
                          <m:r>
                            <a:rPr lang="en-GB" altLang="en-US" sz="2000" i="1">
                              <a:latin typeface="Cambria Math"/>
                              <a:ea typeface="Cambria Math"/>
                            </a:rPr>
                            <m:t>𝕫</m:t>
                          </m:r>
                        </m:e>
                      </m:d>
                      <m:r>
                        <a:rPr lang="en-GB" altLang="en-US" sz="2000" i="1">
                          <a:latin typeface="Cambria Math"/>
                          <a:ea typeface="Cambria Math"/>
                        </a:rPr>
                        <m:t>=</m:t>
                      </m:r>
                      <m:r>
                        <a:rPr lang="en-GB" altLang="en-US" sz="2000" i="1">
                          <a:latin typeface="Cambria Math"/>
                          <a:ea typeface="Cambria Math"/>
                        </a:rPr>
                        <m:t>𝐴</m:t>
                      </m:r>
                      <m:r>
                        <a:rPr lang="en-GB" altLang="en-US" sz="2000" i="1">
                          <a:latin typeface="Cambria Math"/>
                          <a:ea typeface="Cambria Math"/>
                        </a:rPr>
                        <m:t>+</m:t>
                      </m:r>
                      <m:r>
                        <a:rPr lang="en-GB" altLang="en-US" sz="2000" i="1">
                          <a:latin typeface="Cambria Math"/>
                          <a:ea typeface="Cambria Math"/>
                        </a:rPr>
                        <m:t>𝑖</m:t>
                      </m:r>
                      <m:r>
                        <a:rPr lang="en-GB" altLang="en-US" sz="2000" i="1">
                          <a:latin typeface="Cambria Math"/>
                          <a:ea typeface="Cambria Math"/>
                        </a:rPr>
                        <m:t>𝜙</m:t>
                      </m:r>
                      <m:r>
                        <a:rPr lang="en-GB" altLang="en-US" sz="2000" i="1">
                          <a:latin typeface="Cambria Math"/>
                          <a:ea typeface="Cambria Math"/>
                        </a:rPr>
                        <m:t>= </m:t>
                      </m:r>
                      <m:nary>
                        <m:naryPr>
                          <m:chr m:val="∑"/>
                          <m:ctrlPr>
                            <a:rPr lang="en-GB" altLang="en-US" sz="2000" i="1">
                              <a:latin typeface="Cambria Math" panose="02040503050406030204" pitchFamily="18" charset="0"/>
                              <a:ea typeface="Cambria Math"/>
                            </a:rPr>
                          </m:ctrlPr>
                        </m:naryPr>
                        <m:sub>
                          <m:r>
                            <m:rPr>
                              <m:brk m:alnAt="23"/>
                            </m:rPr>
                            <a:rPr lang="en-GB" altLang="en-US" sz="2000" i="1">
                              <a:latin typeface="Cambria Math"/>
                              <a:ea typeface="Cambria Math"/>
                            </a:rPr>
                            <m:t>𝑛</m:t>
                          </m:r>
                          <m:r>
                            <a:rPr lang="en-GB" altLang="en-US" sz="2000" i="1">
                              <a:latin typeface="Cambria Math"/>
                              <a:ea typeface="Cambria Math"/>
                            </a:rPr>
                            <m:t>=1</m:t>
                          </m:r>
                        </m:sub>
                        <m:sup>
                          <m:r>
                            <a:rPr lang="en-GB" altLang="en-US" sz="2000" i="1">
                              <a:latin typeface="Cambria Math"/>
                              <a:ea typeface="Cambria Math"/>
                            </a:rPr>
                            <m:t>∞</m:t>
                          </m:r>
                        </m:sup>
                        <m:e>
                          <m:r>
                            <a:rPr lang="en-GB" altLang="en-US" sz="2000" i="1">
                              <a:latin typeface="Cambria Math"/>
                              <a:ea typeface="Cambria Math"/>
                            </a:rPr>
                            <m:t>𝐶</m:t>
                          </m:r>
                          <m:r>
                            <a:rPr lang="en-GB" altLang="en-US" sz="2000" i="1" baseline="-25000">
                              <a:latin typeface="Cambria Math"/>
                              <a:ea typeface="Cambria Math"/>
                            </a:rPr>
                            <m:t>𝑛</m:t>
                          </m:r>
                          <m:r>
                            <a:rPr lang="en-GB" altLang="en-US" sz="2000" i="1">
                              <a:latin typeface="Cambria Math"/>
                              <a:ea typeface="Cambria Math"/>
                            </a:rPr>
                            <m:t>ℤ</m:t>
                          </m:r>
                          <m:r>
                            <a:rPr lang="en-GB" altLang="en-US" sz="2000" i="1" baseline="30000">
                              <a:latin typeface="Cambria Math"/>
                              <a:ea typeface="Cambria Math"/>
                            </a:rPr>
                            <m:t>𝑛</m:t>
                          </m:r>
                        </m:e>
                      </m:nary>
                      <m:r>
                        <a:rPr lang="en-GB" altLang="en-US" sz="2000" b="0" i="1" baseline="30000" smtClean="0">
                          <a:latin typeface="Cambria Math"/>
                          <a:ea typeface="Cambria Math"/>
                        </a:rPr>
                        <m:t> </m:t>
                      </m:r>
                      <m:r>
                        <a:rPr lang="en-GB" altLang="en-US" sz="2000" b="0" i="1" smtClean="0">
                          <a:latin typeface="Cambria Math"/>
                          <a:ea typeface="Cambria Math"/>
                        </a:rPr>
                        <m:t>→</m:t>
                      </m:r>
                      <m:r>
                        <a:rPr lang="en-GB" altLang="en-US" sz="2000" i="1">
                          <a:latin typeface="Cambria Math"/>
                          <a:ea typeface="Cambria Math"/>
                        </a:rPr>
                        <m:t>𝐶</m:t>
                      </m:r>
                      <m:r>
                        <a:rPr lang="en-GB" altLang="en-US" sz="2000" b="0" i="1" baseline="-25000" smtClean="0">
                          <a:latin typeface="Cambria Math"/>
                          <a:ea typeface="Cambria Math"/>
                        </a:rPr>
                        <m:t>𝑁</m:t>
                      </m:r>
                      <m:r>
                        <a:rPr lang="en-GB" altLang="en-US" sz="2000" i="1">
                          <a:latin typeface="Cambria Math"/>
                          <a:ea typeface="Cambria Math"/>
                        </a:rPr>
                        <m:t>ℤ</m:t>
                      </m:r>
                      <m:r>
                        <a:rPr lang="en-GB" altLang="en-US" sz="2000" b="0" i="1" baseline="30000" smtClean="0">
                          <a:latin typeface="Cambria Math"/>
                          <a:ea typeface="Cambria Math"/>
                        </a:rPr>
                        <m:t>𝑁</m:t>
                      </m:r>
                      <m:r>
                        <a:rPr lang="en-GB" altLang="en-US" sz="2000" b="0" i="1" smtClean="0">
                          <a:latin typeface="Cambria Math"/>
                          <a:ea typeface="Cambria Math"/>
                        </a:rPr>
                        <m:t>+</m:t>
                      </m:r>
                      <m:nary>
                        <m:naryPr>
                          <m:chr m:val="∑"/>
                          <m:ctrlPr>
                            <a:rPr lang="en-GB" altLang="en-US" sz="2000" i="1">
                              <a:latin typeface="Cambria Math" panose="02040503050406030204" pitchFamily="18" charset="0"/>
                              <a:ea typeface="Cambria Math"/>
                            </a:rPr>
                          </m:ctrlPr>
                        </m:naryPr>
                        <m:sub>
                          <m:r>
                            <m:rPr>
                              <m:brk m:alnAt="23"/>
                            </m:rPr>
                            <a:rPr lang="en-GB" altLang="en-US" sz="2000" i="1">
                              <a:latin typeface="Cambria Math"/>
                              <a:ea typeface="Cambria Math"/>
                            </a:rPr>
                            <m:t>𝑛</m:t>
                          </m:r>
                          <m:r>
                            <a:rPr lang="en-GB" altLang="en-US" sz="2000" i="1" smtClean="0">
                              <a:latin typeface="Cambria Math"/>
                              <a:ea typeface="Cambria Math"/>
                            </a:rPr>
                            <m:t>≠</m:t>
                          </m:r>
                          <m:r>
                            <a:rPr lang="en-GB" altLang="en-US" sz="2000" b="0" i="1" smtClean="0">
                              <a:latin typeface="Cambria Math"/>
                              <a:ea typeface="Cambria Math"/>
                            </a:rPr>
                            <m:t>𝑁</m:t>
                          </m:r>
                        </m:sub>
                        <m:sup>
                          <m:r>
                            <a:rPr lang="en-GB" altLang="en-US" sz="2000" i="1">
                              <a:latin typeface="Cambria Math"/>
                              <a:ea typeface="Cambria Math"/>
                            </a:rPr>
                            <m:t>∞</m:t>
                          </m:r>
                        </m:sup>
                        <m:e>
                          <m:r>
                            <a:rPr lang="en-GB" altLang="en-US" sz="2000" i="1">
                              <a:latin typeface="Cambria Math"/>
                              <a:ea typeface="Cambria Math"/>
                            </a:rPr>
                            <m:t>𝐶</m:t>
                          </m:r>
                          <m:r>
                            <a:rPr lang="en-GB" altLang="en-US" sz="2000" i="1" baseline="-25000">
                              <a:latin typeface="Cambria Math"/>
                              <a:ea typeface="Cambria Math"/>
                            </a:rPr>
                            <m:t>𝑛</m:t>
                          </m:r>
                          <m:r>
                            <a:rPr lang="en-GB" altLang="en-US" sz="2000" i="1">
                              <a:latin typeface="Cambria Math"/>
                              <a:ea typeface="Cambria Math"/>
                            </a:rPr>
                            <m:t>ℤ</m:t>
                          </m:r>
                          <m:r>
                            <a:rPr lang="en-GB" altLang="en-US" sz="2000" i="1" baseline="30000">
                              <a:latin typeface="Cambria Math"/>
                              <a:ea typeface="Cambria Math"/>
                            </a:rPr>
                            <m:t>𝑛</m:t>
                          </m:r>
                        </m:e>
                      </m:nary>
                    </m:oMath>
                  </m:oMathPara>
                </a14:m>
                <a:endParaRPr lang="en-GB" altLang="en-US" sz="2000" dirty="0"/>
              </a:p>
            </p:txBody>
          </p:sp>
        </mc:Choice>
        <mc:Fallback xmlns="">
          <p:sp>
            <p:nvSpPr>
              <p:cNvPr id="3" name="Rectangle 3"/>
              <p:cNvSpPr txBox="1">
                <a:spLocks noRot="1" noChangeAspect="1" noMove="1" noResize="1" noEditPoints="1" noAdjustHandles="1" noChangeArrowheads="1" noChangeShapeType="1" noTextEdit="1"/>
              </p:cNvSpPr>
              <p:nvPr/>
            </p:nvSpPr>
            <p:spPr>
              <a:xfrm>
                <a:off x="457200" y="1196975"/>
                <a:ext cx="8229600" cy="4929188"/>
              </a:xfrm>
              <a:prstGeom prst="rect">
                <a:avLst/>
              </a:prstGeom>
              <a:blipFill rotWithShape="1">
                <a:blip r:embed="rId2"/>
                <a:stretch>
                  <a:fillRect l="-741" t="-618"/>
                </a:stretch>
              </a:blipFill>
            </p:spPr>
            <p:txBody>
              <a:bodyPr/>
              <a:lstStyle/>
              <a:p>
                <a:r>
                  <a:rPr lang="en-GB">
                    <a:noFill/>
                  </a:rPr>
                  <a:t> </a:t>
                </a:r>
              </a:p>
            </p:txBody>
          </p:sp>
        </mc:Fallback>
      </mc:AlternateContent>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8058" t="6139" r="4561" b="7793"/>
          <a:stretch>
            <a:fillRect/>
          </a:stretch>
        </p:blipFill>
        <p:spPr bwMode="auto">
          <a:xfrm>
            <a:off x="504031" y="4041775"/>
            <a:ext cx="2303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3423" t="2127" r="3423" b="3152"/>
          <a:stretch>
            <a:fillRect/>
          </a:stretch>
        </p:blipFill>
        <p:spPr bwMode="auto">
          <a:xfrm>
            <a:off x="3059112" y="4078287"/>
            <a:ext cx="19446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895187" y="3471922"/>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a:latin typeface=""/>
              </a:rPr>
              <a:t>Dipole:</a:t>
            </a:r>
          </a:p>
        </p:txBody>
      </p:sp>
      <p:sp>
        <p:nvSpPr>
          <p:cNvPr id="7" name="Text Box 8"/>
          <p:cNvSpPr txBox="1">
            <a:spLocks noChangeArrowheads="1"/>
          </p:cNvSpPr>
          <p:nvPr/>
        </p:nvSpPr>
        <p:spPr bwMode="auto">
          <a:xfrm>
            <a:off x="2879725" y="3480661"/>
            <a:ext cx="212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dirty="0">
                <a:latin typeface=""/>
              </a:rPr>
              <a:t>Quadrupole:</a:t>
            </a:r>
          </a:p>
        </p:txBody>
      </p:sp>
      <p:cxnSp>
        <p:nvCxnSpPr>
          <p:cNvPr id="9" name="Straight Arrow Connector 8"/>
          <p:cNvCxnSpPr/>
          <p:nvPr/>
        </p:nvCxnSpPr>
        <p:spPr>
          <a:xfrm flipH="1" flipV="1">
            <a:off x="6400800" y="3480661"/>
            <a:ext cx="410198" cy="783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87579" y="4264351"/>
            <a:ext cx="2712244" cy="923330"/>
          </a:xfrm>
          <a:prstGeom prst="rect">
            <a:avLst/>
          </a:prstGeom>
          <a:noFill/>
        </p:spPr>
        <p:txBody>
          <a:bodyPr wrap="square" rtlCol="0">
            <a:spAutoFit/>
          </a:bodyPr>
          <a:lstStyle/>
          <a:p>
            <a:r>
              <a:rPr lang="en-GB" dirty="0"/>
              <a:t>Where the first tern N is the “fundamental” and “n” represents error fields</a:t>
            </a:r>
          </a:p>
        </p:txBody>
      </p:sp>
    </p:spTree>
    <p:extLst>
      <p:ext uri="{BB962C8B-B14F-4D97-AF65-F5344CB8AC3E}">
        <p14:creationId xmlns:p14="http://schemas.microsoft.com/office/powerpoint/2010/main" val="4289946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Possible symmetries</a:t>
            </a:r>
            <a:endParaRPr lang="en-GB" dirty="0"/>
          </a:p>
        </p:txBody>
      </p:sp>
      <p:sp>
        <p:nvSpPr>
          <p:cNvPr id="3" name="Rectangle 3"/>
          <p:cNvSpPr txBox="1">
            <a:spLocks noChangeArrowheads="1"/>
          </p:cNvSpPr>
          <p:nvPr/>
        </p:nvSpPr>
        <p:spPr>
          <a:xfrm>
            <a:off x="457200" y="1512605"/>
            <a:ext cx="8229600" cy="461355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Lines of symmetry:</a:t>
            </a:r>
          </a:p>
          <a:p>
            <a:pPr marL="0" indent="0">
              <a:buNone/>
            </a:pPr>
            <a:r>
              <a:rPr lang="en-GB" altLang="en-US" sz="2000" dirty="0"/>
              <a:t>				Dipole	Quad</a:t>
            </a:r>
          </a:p>
          <a:p>
            <a:pPr marL="0" indent="0">
              <a:buNone/>
            </a:pPr>
            <a:r>
              <a:rPr lang="en-GB" altLang="en-US" sz="2000" dirty="0"/>
              <a:t>Pole orientation 			</a:t>
            </a:r>
            <a:r>
              <a:rPr lang="en-GB" altLang="en-US" sz="2000" i="1" dirty="0"/>
              <a:t>y</a:t>
            </a:r>
            <a:r>
              <a:rPr lang="en-GB" altLang="en-US" sz="2000" dirty="0"/>
              <a:t> = 0	 </a:t>
            </a:r>
            <a:r>
              <a:rPr lang="en-GB" altLang="en-US" sz="2000" i="1" dirty="0"/>
              <a:t>x</a:t>
            </a:r>
            <a:r>
              <a:rPr lang="en-GB" altLang="en-US" sz="2000" dirty="0"/>
              <a:t> = 0 </a:t>
            </a:r>
          </a:p>
          <a:p>
            <a:pPr marL="0" indent="0">
              <a:buNone/>
            </a:pPr>
            <a:r>
              <a:rPr lang="en-GB" altLang="en-US" sz="2000" dirty="0"/>
              <a:t>determines whether pole			</a:t>
            </a:r>
            <a:r>
              <a:rPr lang="en-GB" altLang="en-US" sz="2000" i="1" dirty="0"/>
              <a:t> y</a:t>
            </a:r>
            <a:r>
              <a:rPr lang="en-GB" altLang="en-US" sz="2000" dirty="0"/>
              <a:t> = 0</a:t>
            </a:r>
          </a:p>
          <a:p>
            <a:pPr marL="0" indent="0">
              <a:buNone/>
            </a:pPr>
            <a:r>
              <a:rPr lang="en-GB" altLang="en-US" sz="2000" dirty="0"/>
              <a:t>is normal or skew.</a:t>
            </a:r>
          </a:p>
          <a:p>
            <a:pPr marL="0" indent="0">
              <a:spcBef>
                <a:spcPct val="0"/>
              </a:spcBef>
            </a:pPr>
            <a:endParaRPr lang="en-GB" altLang="en-US" sz="2000" dirty="0"/>
          </a:p>
          <a:p>
            <a:pPr marL="0" indent="0">
              <a:spcBef>
                <a:spcPct val="0"/>
              </a:spcBef>
              <a:buNone/>
            </a:pPr>
            <a:r>
              <a:rPr lang="en-GB" altLang="en-US" sz="2000" dirty="0"/>
              <a:t>Additional symmetry 		</a:t>
            </a:r>
            <a:r>
              <a:rPr lang="en-GB" altLang="en-US" sz="2000" i="1" dirty="0"/>
              <a:t>x</a:t>
            </a:r>
            <a:r>
              <a:rPr lang="en-GB" altLang="en-US" sz="2000" dirty="0"/>
              <a:t> = 0	</a:t>
            </a:r>
            <a:r>
              <a:rPr lang="en-GB" altLang="en-US" sz="2000" i="1" dirty="0"/>
              <a:t>y</a:t>
            </a:r>
            <a:r>
              <a:rPr lang="en-GB" altLang="en-US" sz="2000" dirty="0"/>
              <a:t> = </a:t>
            </a:r>
            <a:r>
              <a:rPr lang="en-GB" altLang="en-US" sz="2000" dirty="0">
                <a:sym typeface="Symbol" pitchFamily="18" charset="2"/>
              </a:rPr>
              <a:t></a:t>
            </a:r>
            <a:r>
              <a:rPr lang="en-GB" altLang="en-US" sz="2000" dirty="0"/>
              <a:t> </a:t>
            </a:r>
            <a:r>
              <a:rPr lang="en-GB" altLang="en-US" sz="2000" i="1" dirty="0"/>
              <a:t>x	</a:t>
            </a:r>
          </a:p>
          <a:p>
            <a:pPr marL="0" indent="0">
              <a:buNone/>
            </a:pPr>
            <a:r>
              <a:rPr lang="en-GB" altLang="en-US" sz="2000" dirty="0"/>
              <a:t>imposed by pole edges.</a:t>
            </a:r>
          </a:p>
          <a:p>
            <a:pPr marL="0" indent="0">
              <a:spcBef>
                <a:spcPct val="0"/>
              </a:spcBef>
            </a:pPr>
            <a:endParaRPr lang="en-GB" altLang="en-US" sz="2000" dirty="0"/>
          </a:p>
          <a:p>
            <a:pPr marL="0" indent="0">
              <a:spcBef>
                <a:spcPct val="0"/>
              </a:spcBef>
              <a:buNone/>
            </a:pPr>
            <a:r>
              <a:rPr lang="en-GB" altLang="en-US" sz="2000" dirty="0"/>
              <a:t>The additional constraints imposed by the symmetrical pole edges limits the values of </a:t>
            </a:r>
            <a:r>
              <a:rPr lang="en-GB" altLang="en-US" sz="2000" i="1" dirty="0"/>
              <a:t>n</a:t>
            </a:r>
            <a:r>
              <a:rPr lang="en-GB" altLang="en-US" sz="2000" dirty="0"/>
              <a:t> that have non-zero coefficients. </a:t>
            </a:r>
          </a:p>
          <a:p>
            <a:pPr marL="0" indent="0">
              <a:buNone/>
            </a:pPr>
            <a:r>
              <a:rPr lang="en-GB" altLang="en-US" sz="2400" dirty="0"/>
              <a:t>	 											</a:t>
            </a:r>
          </a:p>
        </p:txBody>
      </p:sp>
    </p:spTree>
    <p:extLst>
      <p:ext uri="{BB962C8B-B14F-4D97-AF65-F5344CB8AC3E}">
        <p14:creationId xmlns:p14="http://schemas.microsoft.com/office/powerpoint/2010/main" val="528840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Dipole symmetries</a:t>
            </a:r>
            <a:endParaRPr lang="en-GB" dirty="0"/>
          </a:p>
        </p:txBody>
      </p:sp>
      <p:grpSp>
        <p:nvGrpSpPr>
          <p:cNvPr id="3" name="Group 19"/>
          <p:cNvGrpSpPr>
            <a:grpSpLocks/>
          </p:cNvGrpSpPr>
          <p:nvPr/>
        </p:nvGrpSpPr>
        <p:grpSpPr bwMode="auto">
          <a:xfrm>
            <a:off x="1655763" y="3789363"/>
            <a:ext cx="2011362" cy="1117600"/>
            <a:chOff x="2653" y="2432"/>
            <a:chExt cx="1267" cy="704"/>
          </a:xfrm>
        </p:grpSpPr>
        <p:grpSp>
          <p:nvGrpSpPr>
            <p:cNvPr id="4" name="Group 7"/>
            <p:cNvGrpSpPr>
              <a:grpSpLocks/>
            </p:cNvGrpSpPr>
            <p:nvPr/>
          </p:nvGrpSpPr>
          <p:grpSpPr bwMode="auto">
            <a:xfrm>
              <a:off x="2674" y="2510"/>
              <a:ext cx="1018" cy="544"/>
              <a:chOff x="2041" y="1774"/>
              <a:chExt cx="1610" cy="681"/>
            </a:xfrm>
          </p:grpSpPr>
          <p:sp>
            <p:nvSpPr>
              <p:cNvPr id="9" name="Line 4"/>
              <p:cNvSpPr>
                <a:spLocks noChangeShapeType="1"/>
              </p:cNvSpPr>
              <p:nvPr/>
            </p:nvSpPr>
            <p:spPr bwMode="auto">
              <a:xfrm>
                <a:off x="2041" y="2115"/>
                <a:ext cx="16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roboto slab" pitchFamily="2" charset="0"/>
                </a:endParaRPr>
              </a:p>
            </p:txBody>
          </p:sp>
          <p:sp>
            <p:nvSpPr>
              <p:cNvPr id="10" name="Line 5"/>
              <p:cNvSpPr>
                <a:spLocks noChangeShapeType="1"/>
              </p:cNvSpPr>
              <p:nvPr/>
            </p:nvSpPr>
            <p:spPr bwMode="auto">
              <a:xfrm flipV="1">
                <a:off x="2041" y="1774"/>
                <a:ext cx="1406" cy="318"/>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latin typeface="roboto slab" pitchFamily="2" charset="0"/>
                </a:endParaRPr>
              </a:p>
            </p:txBody>
          </p:sp>
          <p:sp>
            <p:nvSpPr>
              <p:cNvPr id="11" name="Line 6"/>
              <p:cNvSpPr>
                <a:spLocks noChangeShapeType="1"/>
              </p:cNvSpPr>
              <p:nvPr/>
            </p:nvSpPr>
            <p:spPr bwMode="auto">
              <a:xfrm>
                <a:off x="2041" y="2115"/>
                <a:ext cx="1383" cy="34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latin typeface="roboto slab" pitchFamily="2" charset="0"/>
                </a:endParaRPr>
              </a:p>
            </p:txBody>
          </p:sp>
        </p:grpSp>
        <p:sp>
          <p:nvSpPr>
            <p:cNvPr id="5" name="Line 8"/>
            <p:cNvSpPr>
              <a:spLocks noChangeShapeType="1"/>
            </p:cNvSpPr>
            <p:nvPr/>
          </p:nvSpPr>
          <p:spPr bwMode="auto">
            <a:xfrm>
              <a:off x="2653" y="2432"/>
              <a:ext cx="110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latin typeface="roboto slab" pitchFamily="2" charset="0"/>
              </a:endParaRPr>
            </a:p>
          </p:txBody>
        </p:sp>
        <p:sp>
          <p:nvSpPr>
            <p:cNvPr id="6" name="Line 9"/>
            <p:cNvSpPr>
              <a:spLocks noChangeShapeType="1"/>
            </p:cNvSpPr>
            <p:nvPr/>
          </p:nvSpPr>
          <p:spPr bwMode="auto">
            <a:xfrm>
              <a:off x="2653" y="3112"/>
              <a:ext cx="110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latin typeface="roboto slab" pitchFamily="2" charset="0"/>
              </a:endParaRPr>
            </a:p>
          </p:txBody>
        </p:sp>
        <p:sp>
          <p:nvSpPr>
            <p:cNvPr id="7" name="Text Box 10"/>
            <p:cNvSpPr txBox="1">
              <a:spLocks noChangeArrowheads="1"/>
            </p:cNvSpPr>
            <p:nvPr/>
          </p:nvSpPr>
          <p:spPr bwMode="auto">
            <a:xfrm>
              <a:off x="3538" y="2478"/>
              <a:ext cx="3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a:latin typeface="roboto slab" pitchFamily="2" charset="0"/>
                </a:rPr>
                <a:t>+</a:t>
              </a:r>
              <a:r>
                <a:rPr lang="en-GB" altLang="en-US" sz="2000" i="1">
                  <a:latin typeface="roboto slab" pitchFamily="2" charset="0"/>
                  <a:sym typeface="Symbol" pitchFamily="18" charset="2"/>
                </a:rPr>
                <a:t></a:t>
              </a:r>
            </a:p>
          </p:txBody>
        </p:sp>
        <p:sp>
          <p:nvSpPr>
            <p:cNvPr id="8" name="Text Box 11"/>
            <p:cNvSpPr txBox="1">
              <a:spLocks noChangeArrowheads="1"/>
            </p:cNvSpPr>
            <p:nvPr/>
          </p:nvSpPr>
          <p:spPr bwMode="auto">
            <a:xfrm>
              <a:off x="3560" y="2886"/>
              <a:ext cx="3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i="1">
                  <a:latin typeface="roboto slab" pitchFamily="2" charset="0"/>
                </a:rPr>
                <a:t>-</a:t>
              </a:r>
              <a:r>
                <a:rPr lang="en-GB" altLang="en-US" sz="2000" i="1">
                  <a:latin typeface="roboto slab" pitchFamily="2" charset="0"/>
                  <a:sym typeface="Symbol" pitchFamily="18" charset="2"/>
                </a:rPr>
                <a:t></a:t>
              </a:r>
            </a:p>
          </p:txBody>
        </p:sp>
      </p:grpSp>
      <p:sp>
        <p:nvSpPr>
          <p:cNvPr id="12" name="Text Box 16"/>
          <p:cNvSpPr txBox="1">
            <a:spLocks noChangeArrowheads="1"/>
          </p:cNvSpPr>
          <p:nvPr/>
        </p:nvSpPr>
        <p:spPr bwMode="auto">
          <a:xfrm>
            <a:off x="755650" y="1304925"/>
            <a:ext cx="8064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000" b="1" dirty="0">
                <a:latin typeface="+mn-lt"/>
              </a:rPr>
              <a:t>Type			 Symmetry	 	Constraint</a:t>
            </a:r>
            <a:endParaRPr lang="en-GB" altLang="en-US" sz="2000" dirty="0">
              <a:latin typeface="+mn-lt"/>
            </a:endParaRPr>
          </a:p>
        </p:txBody>
      </p:sp>
      <mc:AlternateContent xmlns:mc="http://schemas.openxmlformats.org/markup-compatibility/2006" xmlns:a14="http://schemas.microsoft.com/office/drawing/2010/main">
        <mc:Choice Requires="a14">
          <p:sp>
            <p:nvSpPr>
              <p:cNvPr id="13" name="Text Box 18"/>
              <p:cNvSpPr txBox="1">
                <a:spLocks noChangeArrowheads="1"/>
              </p:cNvSpPr>
              <p:nvPr/>
            </p:nvSpPr>
            <p:spPr bwMode="auto">
              <a:xfrm>
                <a:off x="755650" y="1808163"/>
                <a:ext cx="759618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dirty="0">
                    <a:latin typeface="roboto slab" pitchFamily="2" charset="0"/>
                  </a:rPr>
                  <a:t>Pole orientation	</a:t>
                </a:r>
                <a14:m>
                  <m:oMath xmlns:m="http://schemas.openxmlformats.org/officeDocument/2006/math">
                    <m:r>
                      <a:rPr lang="en-GB" altLang="en-US" sz="2400" i="1" smtClean="0">
                        <a:latin typeface="Cambria Math"/>
                        <a:sym typeface="Symbol" pitchFamily="18" charset="2"/>
                      </a:rPr>
                      <m:t></m:t>
                    </m:r>
                    <m:d>
                      <m:dPr>
                        <m:ctrlPr>
                          <a:rPr lang="en-GB" altLang="en-US" sz="2400" i="1">
                            <a:latin typeface="Cambria Math" panose="02040503050406030204" pitchFamily="18" charset="0"/>
                            <a:sym typeface="Symbol" pitchFamily="18" charset="2"/>
                          </a:rPr>
                        </m:ctrlPr>
                      </m:dPr>
                      <m:e>
                        <m:r>
                          <a:rPr lang="en-GB" altLang="en-US" sz="2400" i="1">
                            <a:latin typeface="Cambria Math"/>
                            <a:sym typeface="Symbol" pitchFamily="18" charset="2"/>
                          </a:rPr>
                          <m:t></m:t>
                        </m:r>
                      </m:e>
                    </m:d>
                    <m:r>
                      <a:rPr lang="en-GB" altLang="en-US" sz="2400" i="1">
                        <a:latin typeface="Cambria Math"/>
                      </a:rPr>
                      <m:t>=</m:t>
                    </m:r>
                    <m:r>
                      <a:rPr lang="en-GB" altLang="en-US" sz="2400" b="0" i="1" smtClean="0">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oMath>
                </a14:m>
                <a:r>
                  <a:rPr lang="en-GB" altLang="en-US" sz="2400" dirty="0">
                    <a:latin typeface="roboto slab" pitchFamily="2" charset="0"/>
                  </a:rPr>
                  <a:t>	all </a:t>
                </a:r>
                <a:r>
                  <a:rPr lang="en-GB" altLang="en-US" sz="2400" i="1" dirty="0" err="1">
                    <a:latin typeface="roboto slab" pitchFamily="2" charset="0"/>
                  </a:rPr>
                  <a:t>J</a:t>
                </a:r>
                <a:r>
                  <a:rPr lang="en-GB" altLang="en-US" sz="2400" i="1" baseline="-25000" dirty="0" err="1">
                    <a:latin typeface="roboto slab" pitchFamily="2" charset="0"/>
                  </a:rPr>
                  <a:t>n</a:t>
                </a:r>
                <a:r>
                  <a:rPr lang="en-GB" altLang="en-US" sz="2400" dirty="0">
                    <a:latin typeface="roboto slab" pitchFamily="2" charset="0"/>
                  </a:rPr>
                  <a:t> = 0</a:t>
                </a:r>
              </a:p>
            </p:txBody>
          </p:sp>
        </mc:Choice>
        <mc:Fallback xmlns="">
          <p:sp>
            <p:nvSpPr>
              <p:cNvPr id="13" name="Text Box 18"/>
              <p:cNvSpPr txBox="1">
                <a:spLocks noRot="1" noChangeAspect="1" noMove="1" noResize="1" noEditPoints="1" noAdjustHandles="1" noChangeArrowheads="1" noChangeShapeType="1" noTextEdit="1"/>
              </p:cNvSpPr>
              <p:nvPr/>
            </p:nvSpPr>
            <p:spPr bwMode="auto">
              <a:xfrm>
                <a:off x="755650" y="1808163"/>
                <a:ext cx="7596188" cy="461665"/>
              </a:xfrm>
              <a:prstGeom prst="rect">
                <a:avLst/>
              </a:prstGeom>
              <a:blipFill rotWithShape="1">
                <a:blip r:embed="rId2"/>
                <a:stretch>
                  <a:fillRect l="-1284" t="-9333" b="-3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 Box 21"/>
              <p:cNvSpPr txBox="1">
                <a:spLocks noChangeArrowheads="1"/>
              </p:cNvSpPr>
              <p:nvPr/>
            </p:nvSpPr>
            <p:spPr bwMode="auto">
              <a:xfrm>
                <a:off x="755650" y="2384425"/>
                <a:ext cx="7920037"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400">
                    <a:latin typeface="roboto slab" pitchFamily="2" charset="0"/>
                  </a:rPr>
                  <a:t>Pole edges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oMath>
                </a14:m>
                <a:r>
                  <a:rPr lang="en-GB" altLang="en-US" sz="2400">
                    <a:latin typeface="roboto slab" pitchFamily="2" charset="0"/>
                  </a:rPr>
                  <a:t>	</a:t>
                </a:r>
                <a:r>
                  <a:rPr lang="en-GB" altLang="en-US" sz="2400" i="1">
                    <a:latin typeface="roboto slab" pitchFamily="2" charset="0"/>
                  </a:rPr>
                  <a:t>K</a:t>
                </a:r>
                <a:r>
                  <a:rPr lang="en-GB" altLang="en-US" sz="2400" i="1" baseline="-25000">
                    <a:latin typeface="roboto slab" pitchFamily="2" charset="0"/>
                  </a:rPr>
                  <a:t>n</a:t>
                </a:r>
                <a:r>
                  <a:rPr lang="en-GB" altLang="en-US" sz="2400" i="1">
                    <a:latin typeface="roboto slab" pitchFamily="2" charset="0"/>
                  </a:rPr>
                  <a:t> </a:t>
                </a:r>
                <a:r>
                  <a:rPr lang="en-GB" altLang="en-US" sz="2400">
                    <a:latin typeface="roboto slab" pitchFamily="2" charset="0"/>
                  </a:rPr>
                  <a:t>non-zero 							only for</a:t>
                </a:r>
              </a:p>
              <a:p>
                <a:pPr eaLnBrk="1" hangingPunct="1">
                  <a:spcBef>
                    <a:spcPct val="0"/>
                  </a:spcBef>
                </a:pPr>
                <a:r>
                  <a:rPr lang="en-GB" altLang="en-US" sz="2400">
                    <a:latin typeface="roboto slab" pitchFamily="2" charset="0"/>
                  </a:rPr>
                  <a:t>						</a:t>
                </a:r>
                <a:r>
                  <a:rPr lang="en-GB" altLang="en-US" sz="2400" i="1">
                    <a:latin typeface="roboto slab" pitchFamily="2" charset="0"/>
                  </a:rPr>
                  <a:t>n</a:t>
                </a:r>
                <a:r>
                  <a:rPr lang="en-GB" altLang="en-US" sz="2400">
                    <a:latin typeface="roboto slab" pitchFamily="2" charset="0"/>
                  </a:rPr>
                  <a:t> = 1, 3, 5, etc.</a:t>
                </a:r>
              </a:p>
            </p:txBody>
          </p:sp>
        </mc:Choice>
        <mc:Fallback xmlns="">
          <p:sp>
            <p:nvSpPr>
              <p:cNvPr id="14" name="Text Box 21"/>
              <p:cNvSpPr txBox="1">
                <a:spLocks noRot="1" noChangeAspect="1" noMove="1" noResize="1" noEditPoints="1" noAdjustHandles="1" noChangeArrowheads="1" noChangeShapeType="1" noTextEdit="1"/>
              </p:cNvSpPr>
              <p:nvPr/>
            </p:nvSpPr>
            <p:spPr bwMode="auto">
              <a:xfrm>
                <a:off x="755650" y="2384425"/>
                <a:ext cx="7920037" cy="1200329"/>
              </a:xfrm>
              <a:prstGeom prst="rect">
                <a:avLst/>
              </a:prstGeom>
              <a:blipFill rotWithShape="1">
                <a:blip r:embed="rId3"/>
                <a:stretch>
                  <a:fillRect l="-1232" t="-3553" b="-111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5" name="Text Box 29"/>
          <p:cNvSpPr txBox="1">
            <a:spLocks noChangeArrowheads="1"/>
          </p:cNvSpPr>
          <p:nvPr/>
        </p:nvSpPr>
        <p:spPr bwMode="auto">
          <a:xfrm>
            <a:off x="647701" y="5229225"/>
            <a:ext cx="73806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fully symmetric dipole, only </a:t>
            </a:r>
            <a:r>
              <a:rPr lang="en-GB" altLang="en-US" sz="2000" dirty="0">
                <a:solidFill>
                  <a:srgbClr val="000000"/>
                </a:solidFill>
                <a:latin typeface="+mn-lt"/>
              </a:rPr>
              <a:t>6, 10, 14 etc. </a:t>
            </a:r>
            <a:r>
              <a:rPr lang="en-GB" altLang="en-US" sz="2000" dirty="0">
                <a:latin typeface="+mn-lt"/>
              </a:rPr>
              <a:t>pole errors can be present. (asymmetric manufacturing errors can introduce others)</a:t>
            </a:r>
          </a:p>
        </p:txBody>
      </p:sp>
      <p:grpSp>
        <p:nvGrpSpPr>
          <p:cNvPr id="16" name="Group 31"/>
          <p:cNvGrpSpPr>
            <a:grpSpLocks/>
          </p:cNvGrpSpPr>
          <p:nvPr/>
        </p:nvGrpSpPr>
        <p:grpSpPr bwMode="auto">
          <a:xfrm>
            <a:off x="5256213" y="3789363"/>
            <a:ext cx="2268537" cy="1044575"/>
            <a:chOff x="3311" y="2387"/>
            <a:chExt cx="1429" cy="658"/>
          </a:xfrm>
        </p:grpSpPr>
        <p:grpSp>
          <p:nvGrpSpPr>
            <p:cNvPr id="17" name="Group 28"/>
            <p:cNvGrpSpPr>
              <a:grpSpLocks/>
            </p:cNvGrpSpPr>
            <p:nvPr/>
          </p:nvGrpSpPr>
          <p:grpSpPr bwMode="auto">
            <a:xfrm>
              <a:off x="3311" y="2387"/>
              <a:ext cx="1429" cy="385"/>
              <a:chOff x="3243" y="2319"/>
              <a:chExt cx="1429" cy="385"/>
            </a:xfrm>
          </p:grpSpPr>
          <p:sp>
            <p:nvSpPr>
              <p:cNvPr id="19" name="Line 22"/>
              <p:cNvSpPr>
                <a:spLocks noChangeShapeType="1"/>
              </p:cNvSpPr>
              <p:nvPr/>
            </p:nvSpPr>
            <p:spPr bwMode="auto">
              <a:xfrm>
                <a:off x="3243" y="2704"/>
                <a:ext cx="14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23"/>
              <p:cNvSpPr>
                <a:spLocks noChangeShapeType="1"/>
              </p:cNvSpPr>
              <p:nvPr/>
            </p:nvSpPr>
            <p:spPr bwMode="auto">
              <a:xfrm flipH="1" flipV="1">
                <a:off x="3560" y="2364"/>
                <a:ext cx="386" cy="34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21" name="Line 24"/>
              <p:cNvSpPr>
                <a:spLocks noChangeShapeType="1"/>
              </p:cNvSpPr>
              <p:nvPr/>
            </p:nvSpPr>
            <p:spPr bwMode="auto">
              <a:xfrm flipV="1">
                <a:off x="3946" y="2364"/>
                <a:ext cx="408" cy="34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a:p>
            </p:txBody>
          </p:sp>
          <p:sp>
            <p:nvSpPr>
              <p:cNvPr id="22" name="Line 25"/>
              <p:cNvSpPr>
                <a:spLocks noChangeShapeType="1"/>
              </p:cNvSpPr>
              <p:nvPr/>
            </p:nvSpPr>
            <p:spPr bwMode="auto">
              <a:xfrm>
                <a:off x="3379" y="2319"/>
                <a:ext cx="1089"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Text Box 26"/>
              <p:cNvSpPr txBox="1">
                <a:spLocks noChangeArrowheads="1"/>
              </p:cNvSpPr>
              <p:nvPr/>
            </p:nvSpPr>
            <p:spPr bwMode="auto">
              <a:xfrm>
                <a:off x="3288" y="2341"/>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i="1">
                    <a:latin typeface="roboto slab" pitchFamily="2" charset="0"/>
                  </a:rPr>
                  <a:t>+</a:t>
                </a:r>
                <a:r>
                  <a:rPr lang="en-GB" altLang="en-US" sz="2000" i="1">
                    <a:latin typeface="roboto slab" pitchFamily="2" charset="0"/>
                    <a:sym typeface="Symbol" pitchFamily="18" charset="2"/>
                  </a:rPr>
                  <a:t></a:t>
                </a:r>
              </a:p>
            </p:txBody>
          </p:sp>
          <p:sp>
            <p:nvSpPr>
              <p:cNvPr id="24" name="Text Box 27"/>
              <p:cNvSpPr txBox="1">
                <a:spLocks noChangeArrowheads="1"/>
              </p:cNvSpPr>
              <p:nvPr/>
            </p:nvSpPr>
            <p:spPr bwMode="auto">
              <a:xfrm>
                <a:off x="4332" y="2319"/>
                <a:ext cx="3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i="1">
                    <a:latin typeface="roboto slab" pitchFamily="2" charset="0"/>
                  </a:rPr>
                  <a:t>+</a:t>
                </a:r>
                <a:r>
                  <a:rPr lang="en-GB" altLang="en-US" sz="2000" i="1">
                    <a:latin typeface="roboto slab" pitchFamily="2" charset="0"/>
                    <a:sym typeface="Symbol" pitchFamily="18" charset="2"/>
                  </a:rPr>
                  <a:t></a:t>
                </a:r>
              </a:p>
            </p:txBody>
          </p:sp>
        </p:grpSp>
        <p:sp>
          <p:nvSpPr>
            <p:cNvPr id="18" name="Line 30"/>
            <p:cNvSpPr>
              <a:spLocks noChangeShapeType="1"/>
            </p:cNvSpPr>
            <p:nvPr/>
          </p:nvSpPr>
          <p:spPr bwMode="auto">
            <a:xfrm>
              <a:off x="3515" y="3045"/>
              <a:ext cx="106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3437891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mn-lt"/>
              </a:rPr>
              <a:t>Quadrupole symmetries</a:t>
            </a:r>
            <a:endParaRPr lang="en-GB" dirty="0">
              <a:latin typeface="+mn-lt"/>
            </a:endParaRPr>
          </a:p>
        </p:txBody>
      </p:sp>
      <p:sp>
        <p:nvSpPr>
          <p:cNvPr id="3" name="Text Box 5"/>
          <p:cNvSpPr txBox="1">
            <a:spLocks noChangeArrowheads="1"/>
          </p:cNvSpPr>
          <p:nvPr/>
        </p:nvSpPr>
        <p:spPr bwMode="auto">
          <a:xfrm>
            <a:off x="576263" y="1376363"/>
            <a:ext cx="795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400" b="1" dirty="0">
                <a:latin typeface="roboto slab" pitchFamily="2" charset="0"/>
              </a:rPr>
              <a:t>Type			Symmetry	 	Constraint</a:t>
            </a:r>
            <a:endParaRPr lang="en-GB" altLang="en-US" sz="2400" dirty="0">
              <a:latin typeface="roboto slab" pitchFamily="2" charset="0"/>
            </a:endParaRPr>
          </a:p>
        </p:txBody>
      </p:sp>
      <mc:AlternateContent xmlns:mc="http://schemas.openxmlformats.org/markup-compatibility/2006" xmlns:a14="http://schemas.microsoft.com/office/drawing/2010/main">
        <mc:Choice Requires="a14">
          <p:sp>
            <p:nvSpPr>
              <p:cNvPr id="4" name="Text Box 6"/>
              <p:cNvSpPr txBox="1">
                <a:spLocks noChangeArrowheads="1"/>
              </p:cNvSpPr>
              <p:nvPr/>
            </p:nvSpPr>
            <p:spPr bwMode="auto">
              <a:xfrm>
                <a:off x="576263" y="2060575"/>
                <a:ext cx="8316217" cy="1015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dirty="0">
                    <a:latin typeface="roboto slab" pitchFamily="2" charset="0"/>
                  </a:rPr>
                  <a:t>Pole orientation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 −</m:t>
                    </m:r>
                    <m:r>
                      <a:rPr lang="en-GB" altLang="en-US" sz="2400" i="1">
                        <a:latin typeface="Cambria Math"/>
                        <a:sym typeface="Symbol" pitchFamily="18" charset="2"/>
                      </a:rPr>
                      <m:t></m:t>
                    </m:r>
                    <m:r>
                      <a:rPr lang="en-GB" altLang="en-US" sz="2400" i="1">
                        <a:latin typeface="Cambria Math"/>
                      </a:rPr>
                      <m:t>)</m:t>
                    </m:r>
                  </m:oMath>
                </a14:m>
                <a:r>
                  <a:rPr lang="en-GB" altLang="en-US" sz="2400" dirty="0">
                    <a:latin typeface="roboto slab" pitchFamily="2" charset="0"/>
                  </a:rPr>
                  <a:t>	All </a:t>
                </a:r>
                <a:r>
                  <a:rPr lang="en-GB" altLang="en-US" sz="2400" i="1" dirty="0" err="1">
                    <a:latin typeface="roboto slab" pitchFamily="2" charset="0"/>
                  </a:rPr>
                  <a:t>J</a:t>
                </a:r>
                <a:r>
                  <a:rPr lang="en-GB" altLang="en-US" sz="2400" i="1" baseline="-25000" dirty="0" err="1">
                    <a:latin typeface="roboto slab" pitchFamily="2" charset="0"/>
                  </a:rPr>
                  <a:t>n</a:t>
                </a:r>
                <a:r>
                  <a:rPr lang="en-GB" altLang="en-US" sz="2400" dirty="0">
                    <a:latin typeface="roboto slab" pitchFamily="2" charset="0"/>
                  </a:rPr>
                  <a:t> = 0</a:t>
                </a:r>
              </a:p>
              <a:p>
                <a:pPr eaLnBrk="1" hangingPunct="1">
                  <a:spcBef>
                    <a:spcPct val="50000"/>
                  </a:spcBef>
                </a:pPr>
                <a:r>
                  <a:rPr lang="en-GB" altLang="en-US" sz="2400" dirty="0">
                    <a:latin typeface="roboto slab" pitchFamily="2" charset="0"/>
                  </a:rPr>
                  <a:t>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smtClean="0">
                        <a:latin typeface="Cambria Math"/>
                      </a:rPr>
                      <m:t>)</m:t>
                    </m:r>
                  </m:oMath>
                </a14:m>
                <a:r>
                  <a:rPr lang="en-GB" altLang="en-US" sz="2400" i="1" dirty="0">
                    <a:latin typeface="roboto slab" pitchFamily="2" charset="0"/>
                  </a:rPr>
                  <a:t>	</a:t>
                </a:r>
                <a:r>
                  <a:rPr lang="en-GB" altLang="en-US" sz="2400" i="1" dirty="0" err="1">
                    <a:latin typeface="roboto slab" pitchFamily="2" charset="0"/>
                  </a:rPr>
                  <a:t>K</a:t>
                </a:r>
                <a:r>
                  <a:rPr lang="en-GB" altLang="en-US" sz="2400" i="1" baseline="-25000" dirty="0" err="1">
                    <a:latin typeface="roboto slab" pitchFamily="2" charset="0"/>
                  </a:rPr>
                  <a:t>n</a:t>
                </a:r>
                <a:r>
                  <a:rPr lang="en-GB" altLang="en-US" sz="2400" i="1" dirty="0">
                    <a:latin typeface="roboto slab" pitchFamily="2" charset="0"/>
                  </a:rPr>
                  <a:t> </a:t>
                </a:r>
                <a:r>
                  <a:rPr lang="en-GB" altLang="en-US" sz="2400" dirty="0">
                    <a:latin typeface="roboto slab" pitchFamily="2" charset="0"/>
                  </a:rPr>
                  <a:t>= 0 for all odd </a:t>
                </a:r>
                <a:r>
                  <a:rPr lang="en-GB" altLang="en-US" sz="2400" i="1" dirty="0">
                    <a:latin typeface="roboto slab" pitchFamily="2" charset="0"/>
                  </a:rPr>
                  <a:t>n</a:t>
                </a:r>
                <a:r>
                  <a:rPr lang="en-GB" altLang="en-US" sz="2400" dirty="0">
                    <a:latin typeface="roboto slab" pitchFamily="2" charset="0"/>
                  </a:rPr>
                  <a:t> </a:t>
                </a:r>
              </a:p>
            </p:txBody>
          </p:sp>
        </mc:Choice>
        <mc:Fallback xmlns="">
          <p:sp>
            <p:nvSpPr>
              <p:cNvPr id="4" name="Text Box 6"/>
              <p:cNvSpPr txBox="1">
                <a:spLocks noRot="1" noChangeAspect="1" noMove="1" noResize="1" noEditPoints="1" noAdjustHandles="1" noChangeArrowheads="1" noChangeShapeType="1" noTextEdit="1"/>
              </p:cNvSpPr>
              <p:nvPr/>
            </p:nvSpPr>
            <p:spPr bwMode="auto">
              <a:xfrm>
                <a:off x="576263" y="2060575"/>
                <a:ext cx="8316217" cy="1015663"/>
              </a:xfrm>
              <a:prstGeom prst="rect">
                <a:avLst/>
              </a:prstGeom>
              <a:blipFill rotWithShape="1">
                <a:blip r:embed="rId2"/>
                <a:stretch>
                  <a:fillRect l="-1173" t="-4192" b="-131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576262" y="3536950"/>
                <a:ext cx="8316217" cy="866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400" dirty="0">
                    <a:latin typeface="roboto slab" pitchFamily="2" charset="0"/>
                  </a:rPr>
                  <a:t>Pole edges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smtClean="0">
                        <a:latin typeface="Cambria Math"/>
                      </a:rPr>
                      <m:t>=</m:t>
                    </m:r>
                    <m:r>
                      <a:rPr lang="en-GB" altLang="en-US" sz="2400" i="1" smtClean="0">
                        <a:latin typeface="Cambria Math"/>
                        <a:sym typeface="Symbol" pitchFamily="18" charset="2"/>
                      </a:rPr>
                      <m:t></m:t>
                    </m:r>
                    <m:r>
                      <a:rPr lang="en-GB" altLang="en-US" sz="2400" i="1">
                        <a:latin typeface="Cambria Math"/>
                      </a:rPr>
                      <m:t>(</m:t>
                    </m:r>
                    <m:box>
                      <m:boxPr>
                        <m:ctrlPr>
                          <a:rPr lang="en-GB" altLang="en-US" sz="2400" i="1" smtClean="0">
                            <a:latin typeface="Cambria Math" panose="02040503050406030204" pitchFamily="18" charset="0"/>
                          </a:rPr>
                        </m:ctrlPr>
                      </m:boxPr>
                      <m:e>
                        <m:argPr>
                          <m:argSz m:val="-1"/>
                        </m:argPr>
                        <m:f>
                          <m:fPr>
                            <m:ctrlPr>
                              <a:rPr lang="en-GB" altLang="en-US" sz="2400" i="1" smtClean="0">
                                <a:latin typeface="Cambria Math" panose="02040503050406030204" pitchFamily="18" charset="0"/>
                              </a:rPr>
                            </m:ctrlPr>
                          </m:fPr>
                          <m:num>
                            <m:r>
                              <a:rPr lang="en-GB" altLang="en-US" sz="2400" b="0" i="1" smtClean="0">
                                <a:latin typeface="Cambria Math"/>
                              </a:rPr>
                              <m:t>𝜋</m:t>
                            </m:r>
                          </m:num>
                          <m:den>
                            <m:r>
                              <a:rPr lang="en-GB" altLang="en-US" sz="2400" b="0" i="1" smtClean="0">
                                <a:latin typeface="Cambria Math"/>
                              </a:rPr>
                              <m:t>2</m:t>
                            </m:r>
                          </m:den>
                        </m:f>
                      </m:e>
                    </m:box>
                    <m:r>
                      <a:rPr lang="en-GB" altLang="en-US" sz="2400" i="1">
                        <a:latin typeface="Cambria Math"/>
                      </a:rPr>
                      <m:t>−</m:t>
                    </m:r>
                    <m:r>
                      <a:rPr lang="en-GB" altLang="en-US" sz="2400" i="1">
                        <a:latin typeface="Cambria Math"/>
                        <a:sym typeface="Symbol" pitchFamily="18" charset="2"/>
                      </a:rPr>
                      <m:t></m:t>
                    </m:r>
                    <m:r>
                      <a:rPr lang="en-GB" altLang="en-US" sz="2400" i="1" smtClean="0">
                        <a:latin typeface="Cambria Math"/>
                      </a:rPr>
                      <m:t>)</m:t>
                    </m:r>
                  </m:oMath>
                </a14:m>
                <a:r>
                  <a:rPr lang="en-GB" altLang="en-US" sz="2400" dirty="0">
                    <a:latin typeface="roboto slab" pitchFamily="2" charset="0"/>
                  </a:rPr>
                  <a:t> 	</a:t>
                </a:r>
                <a:r>
                  <a:rPr lang="en-GB" altLang="en-US" sz="2400" i="1" dirty="0" err="1">
                    <a:latin typeface="roboto slab" pitchFamily="2" charset="0"/>
                  </a:rPr>
                  <a:t>K</a:t>
                </a:r>
                <a:r>
                  <a:rPr lang="en-GB" altLang="en-US" sz="2400" i="1" baseline="-25000" dirty="0" err="1">
                    <a:latin typeface="roboto slab" pitchFamily="2" charset="0"/>
                  </a:rPr>
                  <a:t>n</a:t>
                </a:r>
                <a:r>
                  <a:rPr lang="en-GB" altLang="en-US" sz="2400" dirty="0">
                    <a:latin typeface="roboto slab" pitchFamily="2" charset="0"/>
                  </a:rPr>
                  <a:t> non-zero 						 	for </a:t>
                </a:r>
                <a:r>
                  <a:rPr lang="en-GB" altLang="en-US" sz="2400" i="1" dirty="0">
                    <a:latin typeface="roboto slab" pitchFamily="2" charset="0"/>
                  </a:rPr>
                  <a:t>n</a:t>
                </a:r>
                <a:r>
                  <a:rPr lang="en-GB" altLang="en-US" sz="2400" dirty="0">
                    <a:latin typeface="roboto slab" pitchFamily="2" charset="0"/>
                  </a:rPr>
                  <a:t> = 2, 6, 10, etc.</a:t>
                </a:r>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576262" y="3536950"/>
                <a:ext cx="8316217" cy="866969"/>
              </a:xfrm>
              <a:prstGeom prst="rect">
                <a:avLst/>
              </a:prstGeom>
              <a:blipFill rotWithShape="1">
                <a:blip r:embed="rId3"/>
                <a:stretch>
                  <a:fillRect l="-1173" t="-5634" r="-953" b="-15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 Box 8"/>
          <p:cNvSpPr txBox="1">
            <a:spLocks noChangeArrowheads="1"/>
          </p:cNvSpPr>
          <p:nvPr/>
        </p:nvSpPr>
        <p:spPr bwMode="auto">
          <a:xfrm>
            <a:off x="647700" y="4803845"/>
            <a:ext cx="75247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fully symmetric quadrupole, only </a:t>
            </a:r>
            <a:r>
              <a:rPr lang="en-GB" altLang="en-US" sz="2000" dirty="0">
                <a:solidFill>
                  <a:srgbClr val="000000"/>
                </a:solidFill>
                <a:latin typeface="+mn-lt"/>
              </a:rPr>
              <a:t>12, 20, 28 etc. </a:t>
            </a:r>
            <a:r>
              <a:rPr lang="en-GB" altLang="en-US" sz="2000" dirty="0">
                <a:latin typeface="+mn-lt"/>
              </a:rPr>
              <a:t>pole errors can be present. (asymmetric manufacturing errors can introduce others)</a:t>
            </a:r>
          </a:p>
          <a:p>
            <a:pPr eaLnBrk="1" hangingPunct="1">
              <a:spcBef>
                <a:spcPct val="50000"/>
              </a:spcBef>
            </a:pPr>
            <a:endParaRPr lang="en-GB" altLang="en-US" sz="2000" dirty="0">
              <a:latin typeface="+mn-lt"/>
            </a:endParaRPr>
          </a:p>
        </p:txBody>
      </p:sp>
    </p:spTree>
    <p:extLst>
      <p:ext uri="{BB962C8B-B14F-4D97-AF65-F5344CB8AC3E}">
        <p14:creationId xmlns:p14="http://schemas.microsoft.com/office/powerpoint/2010/main" val="2480752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err="1"/>
              <a:t>Sextupole</a:t>
            </a:r>
            <a:r>
              <a:rPr lang="en-GB" altLang="en-US" dirty="0"/>
              <a:t> symmetries</a:t>
            </a:r>
            <a:endParaRPr lang="en-GB" dirty="0"/>
          </a:p>
        </p:txBody>
      </p:sp>
      <p:sp>
        <p:nvSpPr>
          <p:cNvPr id="3" name="Text Box 5"/>
          <p:cNvSpPr txBox="1">
            <a:spLocks noChangeArrowheads="1"/>
          </p:cNvSpPr>
          <p:nvPr/>
        </p:nvSpPr>
        <p:spPr bwMode="auto">
          <a:xfrm>
            <a:off x="468313" y="1268413"/>
            <a:ext cx="795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b="1" dirty="0">
                <a:latin typeface="roboto slab" pitchFamily="2" charset="0"/>
              </a:rPr>
              <a:t>Type			Symmetry	 	Constraint</a:t>
            </a:r>
          </a:p>
        </p:txBody>
      </p:sp>
      <mc:AlternateContent xmlns:mc="http://schemas.openxmlformats.org/markup-compatibility/2006" xmlns:a14="http://schemas.microsoft.com/office/drawing/2010/main">
        <mc:Choice Requires="a14">
          <p:sp>
            <p:nvSpPr>
              <p:cNvPr id="4" name="Text Box 7"/>
              <p:cNvSpPr txBox="1">
                <a:spLocks noChangeArrowheads="1"/>
              </p:cNvSpPr>
              <p:nvPr/>
            </p:nvSpPr>
            <p:spPr bwMode="auto">
              <a:xfrm>
                <a:off x="468313" y="2097088"/>
                <a:ext cx="8207375" cy="16450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400">
                    <a:latin typeface="roboto slab" pitchFamily="2" charset="0"/>
                  </a:rPr>
                  <a:t>Pole orientation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 −</m:t>
                    </m:r>
                    <m:r>
                      <a:rPr lang="en-GB" altLang="en-US" sz="2400" i="1">
                        <a:latin typeface="Cambria Math"/>
                        <a:sym typeface="Symbol" pitchFamily="18" charset="2"/>
                      </a:rPr>
                      <m:t></m:t>
                    </m:r>
                    <m:r>
                      <a:rPr lang="en-GB" altLang="en-US" sz="2400" i="1">
                        <a:latin typeface="Cambria Math"/>
                      </a:rPr>
                      <m:t>)</m:t>
                    </m:r>
                  </m:oMath>
                </a14:m>
                <a:r>
                  <a:rPr lang="en-GB" altLang="en-US" sz="2400">
                    <a:latin typeface="roboto slab" pitchFamily="2" charset="0"/>
                  </a:rPr>
                  <a:t>	All </a:t>
                </a:r>
                <a:r>
                  <a:rPr lang="en-GB" altLang="en-US" sz="2400" i="1">
                    <a:latin typeface="roboto slab" pitchFamily="2" charset="0"/>
                  </a:rPr>
                  <a:t>J</a:t>
                </a:r>
                <a:r>
                  <a:rPr lang="en-GB" altLang="en-US" sz="2400" i="1" baseline="-25000">
                    <a:latin typeface="roboto slab" pitchFamily="2" charset="0"/>
                  </a:rPr>
                  <a:t>n</a:t>
                </a:r>
                <a:r>
                  <a:rPr lang="en-GB" altLang="en-US" sz="2400">
                    <a:latin typeface="roboto slab" pitchFamily="2" charset="0"/>
                  </a:rPr>
                  <a:t> = 0</a:t>
                </a:r>
              </a:p>
              <a:p>
                <a:pPr eaLnBrk="1" hangingPunct="1">
                  <a:spcBef>
                    <a:spcPct val="0"/>
                  </a:spcBef>
                </a:pPr>
                <a:r>
                  <a:rPr lang="en-GB" altLang="en-US" sz="2400">
                    <a:latin typeface="roboto slab" pitchFamily="2" charset="0"/>
                    <a:sym typeface="Symbol" pitchFamily="18" charset="2"/>
                  </a:rPr>
                  <a:t>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box>
                      <m:boxPr>
                        <m:ctrlPr>
                          <a:rPr lang="en-GB" altLang="en-US" sz="2400" i="1" smtClean="0">
                            <a:latin typeface="Cambria Math" panose="02040503050406030204" pitchFamily="18" charset="0"/>
                          </a:rPr>
                        </m:ctrlPr>
                      </m:boxPr>
                      <m:e>
                        <m:argPr>
                          <m:argSz m:val="-1"/>
                        </m:argPr>
                        <m:f>
                          <m:fPr>
                            <m:ctrlPr>
                              <a:rPr lang="en-GB" altLang="en-US" sz="2400" i="1" smtClean="0">
                                <a:latin typeface="Cambria Math" panose="02040503050406030204" pitchFamily="18" charset="0"/>
                              </a:rPr>
                            </m:ctrlPr>
                          </m:fPr>
                          <m:num>
                            <m:r>
                              <a:rPr lang="en-GB" altLang="en-US" sz="2400" b="0" i="1" smtClean="0">
                                <a:latin typeface="Cambria Math"/>
                              </a:rPr>
                              <m:t>2</m:t>
                            </m:r>
                            <m:r>
                              <a:rPr lang="en-GB" altLang="en-US" sz="2400" b="0" i="1" smtClean="0">
                                <a:latin typeface="Cambria Math"/>
                              </a:rPr>
                              <m:t>𝜋</m:t>
                            </m:r>
                          </m:num>
                          <m:den>
                            <m:r>
                              <a:rPr lang="en-GB" altLang="en-US" sz="2400" b="0" i="1" smtClean="0">
                                <a:latin typeface="Cambria Math"/>
                              </a:rPr>
                              <m:t>3</m:t>
                            </m:r>
                          </m:den>
                        </m:f>
                      </m:e>
                    </m:box>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oMath>
                </a14:m>
                <a:r>
                  <a:rPr lang="en-GB" altLang="en-US" sz="2400">
                    <a:latin typeface="roboto slab" pitchFamily="2" charset="0"/>
                  </a:rPr>
                  <a:t>	</a:t>
                </a:r>
                <a:r>
                  <a:rPr lang="en-GB" altLang="en-US" sz="2400" i="1">
                    <a:latin typeface="roboto slab" pitchFamily="2" charset="0"/>
                  </a:rPr>
                  <a:t>K</a:t>
                </a:r>
                <a:r>
                  <a:rPr lang="en-GB" altLang="en-US" sz="2400" i="1" baseline="-25000">
                    <a:latin typeface="roboto slab" pitchFamily="2" charset="0"/>
                  </a:rPr>
                  <a:t>n</a:t>
                </a:r>
                <a:r>
                  <a:rPr lang="en-GB" altLang="en-US" sz="2400">
                    <a:latin typeface="roboto slab" pitchFamily="2" charset="0"/>
                  </a:rPr>
                  <a:t> = 0 where </a:t>
                </a:r>
                <a:r>
                  <a:rPr lang="en-GB" altLang="en-US" sz="2400" i="1">
                    <a:latin typeface="roboto slab" pitchFamily="2" charset="0"/>
                  </a:rPr>
                  <a:t>n is</a:t>
                </a:r>
                <a:r>
                  <a:rPr lang="en-GB" altLang="en-US" sz="2400">
                    <a:latin typeface="roboto slab" pitchFamily="2" charset="0"/>
                  </a:rPr>
                  <a:t>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box>
                      <m:boxPr>
                        <m:ctrlPr>
                          <a:rPr lang="en-GB" altLang="en-US" sz="2400" i="1" smtClean="0">
                            <a:latin typeface="Cambria Math" panose="02040503050406030204" pitchFamily="18" charset="0"/>
                          </a:rPr>
                        </m:ctrlPr>
                      </m:boxPr>
                      <m:e>
                        <m:argPr>
                          <m:argSz m:val="-1"/>
                        </m:argPr>
                        <m:f>
                          <m:fPr>
                            <m:ctrlPr>
                              <a:rPr lang="en-GB" altLang="en-US" sz="2400" i="1" smtClean="0">
                                <a:latin typeface="Cambria Math" panose="02040503050406030204" pitchFamily="18" charset="0"/>
                              </a:rPr>
                            </m:ctrlPr>
                          </m:fPr>
                          <m:num>
                            <m:r>
                              <a:rPr lang="en-GB" altLang="en-US" sz="2400" b="0" i="1" smtClean="0">
                                <a:latin typeface="Cambria Math"/>
                              </a:rPr>
                              <m:t>4</m:t>
                            </m:r>
                            <m:r>
                              <a:rPr lang="en-GB" altLang="en-US" sz="2400" b="0" i="1" smtClean="0">
                                <a:latin typeface="Cambria Math"/>
                              </a:rPr>
                              <m:t>𝜋</m:t>
                            </m:r>
                          </m:num>
                          <m:den>
                            <m:r>
                              <a:rPr lang="en-GB" altLang="en-US" sz="2400" b="0" i="1" smtClean="0">
                                <a:latin typeface="Cambria Math"/>
                              </a:rPr>
                              <m:t>3</m:t>
                            </m:r>
                          </m:den>
                        </m:f>
                      </m:e>
                    </m:box>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oMath>
                </a14:m>
                <a:r>
                  <a:rPr lang="en-GB" altLang="en-US" sz="1800">
                    <a:latin typeface="roboto slab" pitchFamily="2" charset="0"/>
                  </a:rPr>
                  <a:t>	</a:t>
                </a:r>
                <a:r>
                  <a:rPr lang="en-GB" altLang="en-US" sz="2400" b="1">
                    <a:latin typeface="roboto slab" pitchFamily="2" charset="0"/>
                  </a:rPr>
                  <a:t>not </a:t>
                </a:r>
                <a:r>
                  <a:rPr lang="en-GB" altLang="en-US" sz="2400">
                    <a:latin typeface="roboto slab" pitchFamily="2" charset="0"/>
                  </a:rPr>
                  <a:t>a multiple of 3</a:t>
                </a:r>
              </a:p>
            </p:txBody>
          </p:sp>
        </mc:Choice>
        <mc:Fallback xmlns="">
          <p:sp>
            <p:nvSpPr>
              <p:cNvPr id="4" name="Text Box 7"/>
              <p:cNvSpPr txBox="1">
                <a:spLocks noRot="1" noChangeAspect="1" noMove="1" noResize="1" noEditPoints="1" noAdjustHandles="1" noChangeArrowheads="1" noChangeShapeType="1" noTextEdit="1"/>
              </p:cNvSpPr>
              <p:nvPr/>
            </p:nvSpPr>
            <p:spPr bwMode="auto">
              <a:xfrm>
                <a:off x="468313" y="2097088"/>
                <a:ext cx="8207375" cy="1645066"/>
              </a:xfrm>
              <a:prstGeom prst="rect">
                <a:avLst/>
              </a:prstGeom>
              <a:blipFill rotWithShape="1">
                <a:blip r:embed="rId2"/>
                <a:stretch>
                  <a:fillRect l="-1189" t="-2593" r="-1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8"/>
              <p:cNvSpPr txBox="1">
                <a:spLocks noChangeArrowheads="1"/>
              </p:cNvSpPr>
              <p:nvPr/>
            </p:nvSpPr>
            <p:spPr bwMode="auto">
              <a:xfrm>
                <a:off x="468313" y="3752850"/>
                <a:ext cx="8316912" cy="8686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400">
                    <a:latin typeface="roboto slab" pitchFamily="2" charset="0"/>
                  </a:rPr>
                  <a:t>Pole edges 		</a:t>
                </a:r>
                <a14:m>
                  <m:oMath xmlns:m="http://schemas.openxmlformats.org/officeDocument/2006/math">
                    <m:r>
                      <a:rPr lang="en-GB" altLang="en-US" sz="2400" i="1" smtClean="0">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box>
                      <m:boxPr>
                        <m:ctrlPr>
                          <a:rPr lang="en-GB" altLang="en-US" sz="2400" i="1" smtClean="0">
                            <a:latin typeface="Cambria Math" panose="02040503050406030204" pitchFamily="18" charset="0"/>
                          </a:rPr>
                        </m:ctrlPr>
                      </m:boxPr>
                      <m:e>
                        <m:argPr>
                          <m:argSz m:val="-1"/>
                        </m:argPr>
                        <m:f>
                          <m:fPr>
                            <m:ctrlPr>
                              <a:rPr lang="en-GB" altLang="en-US" sz="2400" i="1" smtClean="0">
                                <a:latin typeface="Cambria Math" panose="02040503050406030204" pitchFamily="18" charset="0"/>
                              </a:rPr>
                            </m:ctrlPr>
                          </m:fPr>
                          <m:num>
                            <m:r>
                              <a:rPr lang="en-GB" altLang="en-US" sz="2400" b="0" i="1" smtClean="0">
                                <a:latin typeface="Cambria Math"/>
                              </a:rPr>
                              <m:t>𝜋</m:t>
                            </m:r>
                          </m:num>
                          <m:den>
                            <m:r>
                              <a:rPr lang="en-GB" altLang="en-US" sz="2400" b="0" i="1" smtClean="0">
                                <a:latin typeface="Cambria Math"/>
                              </a:rPr>
                              <m:t>3</m:t>
                            </m:r>
                          </m:den>
                        </m:f>
                      </m:e>
                    </m:box>
                    <m:r>
                      <a:rPr lang="en-GB" altLang="en-US" sz="2400" i="1">
                        <a:latin typeface="Cambria Math"/>
                      </a:rPr>
                      <m:t>−</m:t>
                    </m:r>
                    <m:r>
                      <a:rPr lang="en-GB" altLang="en-US" sz="2400" i="1">
                        <a:latin typeface="Cambria Math"/>
                        <a:sym typeface="Symbol" pitchFamily="18" charset="2"/>
                      </a:rPr>
                      <m:t></m:t>
                    </m:r>
                    <m:r>
                      <a:rPr lang="en-GB" altLang="en-US" sz="2400" i="1">
                        <a:latin typeface="Cambria Math"/>
                      </a:rPr>
                      <m:t>)</m:t>
                    </m:r>
                  </m:oMath>
                </a14:m>
                <a:r>
                  <a:rPr lang="en-GB" altLang="en-US" sz="2400">
                    <a:latin typeface="roboto slab" pitchFamily="2" charset="0"/>
                  </a:rPr>
                  <a:t>	</a:t>
                </a:r>
                <a:r>
                  <a:rPr lang="en-GB" altLang="en-US" sz="2400" i="1">
                    <a:latin typeface="roboto slab" pitchFamily="2" charset="0"/>
                  </a:rPr>
                  <a:t>K</a:t>
                </a:r>
                <a:r>
                  <a:rPr lang="en-GB" altLang="en-US" sz="2400" i="1" baseline="-25000">
                    <a:latin typeface="roboto slab" pitchFamily="2" charset="0"/>
                  </a:rPr>
                  <a:t>n</a:t>
                </a:r>
                <a:r>
                  <a:rPr lang="en-GB" altLang="en-US" sz="2400">
                    <a:latin typeface="roboto slab" pitchFamily="2" charset="0"/>
                  </a:rPr>
                  <a:t> non-zero only 						for </a:t>
                </a:r>
                <a:r>
                  <a:rPr lang="en-GB" altLang="en-US" sz="2400" i="1">
                    <a:latin typeface="roboto slab" pitchFamily="2" charset="0"/>
                  </a:rPr>
                  <a:t>n</a:t>
                </a:r>
                <a:r>
                  <a:rPr lang="en-GB" altLang="en-US" sz="2400">
                    <a:latin typeface="roboto slab" pitchFamily="2" charset="0"/>
                  </a:rPr>
                  <a:t> = 3, 9, 15, etc. </a:t>
                </a:r>
              </a:p>
            </p:txBody>
          </p:sp>
        </mc:Choice>
        <mc:Fallback xmlns="">
          <p:sp>
            <p:nvSpPr>
              <p:cNvPr id="5" name="Text Box 8"/>
              <p:cNvSpPr txBox="1">
                <a:spLocks noRot="1" noChangeAspect="1" noMove="1" noResize="1" noEditPoints="1" noAdjustHandles="1" noChangeArrowheads="1" noChangeShapeType="1" noTextEdit="1"/>
              </p:cNvSpPr>
              <p:nvPr/>
            </p:nvSpPr>
            <p:spPr bwMode="auto">
              <a:xfrm>
                <a:off x="468313" y="3752850"/>
                <a:ext cx="8316912" cy="868699"/>
              </a:xfrm>
              <a:prstGeom prst="rect">
                <a:avLst/>
              </a:prstGeom>
              <a:blipFill rotWithShape="1">
                <a:blip r:embed="rId3"/>
                <a:stretch>
                  <a:fillRect l="-1173" t="-5634" r="-1906" b="-161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 Box 9"/>
          <p:cNvSpPr txBox="1">
            <a:spLocks noChangeArrowheads="1"/>
          </p:cNvSpPr>
          <p:nvPr/>
        </p:nvSpPr>
        <p:spPr bwMode="auto">
          <a:xfrm>
            <a:off x="576263" y="4933343"/>
            <a:ext cx="8099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fully symmetric </a:t>
            </a:r>
            <a:r>
              <a:rPr lang="en-GB" altLang="en-US" sz="2000" dirty="0" err="1">
                <a:latin typeface="+mn-lt"/>
              </a:rPr>
              <a:t>sextupole</a:t>
            </a:r>
            <a:r>
              <a:rPr lang="en-GB" altLang="en-US" sz="2000" dirty="0">
                <a:latin typeface="+mn-lt"/>
              </a:rPr>
              <a:t>, only 18, 30, 42 etc. pole errors can be present. (asymmetric manufacturing errors can introduce others)</a:t>
            </a:r>
          </a:p>
        </p:txBody>
      </p:sp>
    </p:spTree>
    <p:extLst>
      <p:ext uri="{BB962C8B-B14F-4D97-AF65-F5344CB8AC3E}">
        <p14:creationId xmlns:p14="http://schemas.microsoft.com/office/powerpoint/2010/main" val="4558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Advanced </a:t>
            </a:r>
            <a:r>
              <a:rPr lang="en-GB" dirty="0" err="1"/>
              <a:t>magnetostatic</a:t>
            </a:r>
            <a:r>
              <a:rPr lang="en-GB" dirty="0"/>
              <a:t> theory</a:t>
            </a:r>
          </a:p>
        </p:txBody>
      </p:sp>
    </p:spTree>
    <p:extLst>
      <p:ext uri="{BB962C8B-B14F-4D97-AF65-F5344CB8AC3E}">
        <p14:creationId xmlns:p14="http://schemas.microsoft.com/office/powerpoint/2010/main" val="469660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‘Allowed’ Harmonics</a:t>
            </a:r>
            <a:endParaRPr lang="en-GB" dirty="0"/>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350237"/>
                <a:ext cx="8229600" cy="47759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Summary of ‘allowed harmonics’ in </a:t>
                </a:r>
                <a:r>
                  <a:rPr lang="en-GB" altLang="en-US" sz="2000" b="1" dirty="0"/>
                  <a:t>fully symmetric </a:t>
                </a:r>
                <a:r>
                  <a:rPr lang="en-GB" altLang="en-US" sz="2000" dirty="0"/>
                  <a:t>magnets:</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i="1" dirty="0">
                    <a:latin typeface="Cambria Math"/>
                  </a:rPr>
                  <a:t>                            </a:t>
                </a:r>
                <a14:m>
                  <m:oMath xmlns:m="http://schemas.openxmlformats.org/officeDocument/2006/math">
                    <m:r>
                      <a:rPr lang="en-GB" altLang="en-US" sz="2000" i="1" dirty="0" smtClean="0">
                        <a:latin typeface="Cambria Math"/>
                      </a:rPr>
                      <m:t>𝑛</m:t>
                    </m:r>
                    <m:r>
                      <a:rPr lang="en-GB" altLang="en-US" sz="2000" b="0" i="1" baseline="-25000" dirty="0" smtClean="0">
                        <a:latin typeface="Cambria Math"/>
                      </a:rPr>
                      <m:t>𝑎𝑙𝑙𝑜𝑤𝑒𝑑</m:t>
                    </m:r>
                    <m:r>
                      <a:rPr lang="en-GB" altLang="en-US" sz="2000" b="0" i="1" dirty="0" smtClean="0">
                        <a:latin typeface="Cambria Math"/>
                      </a:rPr>
                      <m:t>=</m:t>
                    </m:r>
                    <m:r>
                      <a:rPr lang="en-GB" altLang="en-US" sz="2000" b="0" i="1" dirty="0" smtClean="0">
                        <a:latin typeface="Cambria Math"/>
                      </a:rPr>
                      <m:t>𝑁</m:t>
                    </m:r>
                    <m:r>
                      <a:rPr lang="en-GB" altLang="en-US" sz="2000" b="0" i="1" dirty="0" smtClean="0">
                        <a:latin typeface="Cambria Math"/>
                      </a:rPr>
                      <m:t>(2</m:t>
                    </m:r>
                    <m:r>
                      <a:rPr lang="en-GB" altLang="en-US" sz="2000" b="0" i="1" dirty="0" smtClean="0">
                        <a:latin typeface="Cambria Math"/>
                      </a:rPr>
                      <m:t>𝑚</m:t>
                    </m:r>
                    <m:r>
                      <a:rPr lang="en-GB" altLang="en-US" sz="2000" b="0" i="1" dirty="0" smtClean="0">
                        <a:latin typeface="Cambria Math"/>
                      </a:rPr>
                      <m:t>+1)</m:t>
                    </m:r>
                  </m:oMath>
                </a14:m>
                <a:r>
                  <a:rPr lang="en-GB" altLang="en-US" sz="2000" dirty="0"/>
                  <a:t> where m=all integers</a:t>
                </a:r>
              </a:p>
            </p:txBody>
          </p:sp>
        </mc:Choice>
        <mc:Fallback xmlns="">
          <p:sp>
            <p:nvSpPr>
              <p:cNvPr id="3" name="Rectangle 3"/>
              <p:cNvSpPr txBox="1">
                <a:spLocks noRot="1" noChangeAspect="1" noMove="1" noResize="1" noEditPoints="1" noAdjustHandles="1" noChangeArrowheads="1" noChangeShapeType="1" noTextEdit="1"/>
              </p:cNvSpPr>
              <p:nvPr/>
            </p:nvSpPr>
            <p:spPr>
              <a:xfrm>
                <a:off x="457200" y="1350237"/>
                <a:ext cx="8229600" cy="4775926"/>
              </a:xfrm>
              <a:prstGeom prst="rect">
                <a:avLst/>
              </a:prstGeom>
              <a:blipFill rotWithShape="1">
                <a:blip r:embed="rId2"/>
                <a:stretch>
                  <a:fillRect l="-741" t="-638"/>
                </a:stretch>
              </a:blipFill>
            </p:spPr>
            <p:txBody>
              <a:bodyPr/>
              <a:lstStyle/>
              <a:p>
                <a:r>
                  <a:rPr lang="en-GB">
                    <a:noFill/>
                  </a:rPr>
                  <a:t> </a:t>
                </a:r>
              </a:p>
            </p:txBody>
          </p:sp>
        </mc:Fallback>
      </mc:AlternateContent>
      <p:graphicFrame>
        <p:nvGraphicFramePr>
          <p:cNvPr id="4" name="Group 33"/>
          <p:cNvGraphicFramePr>
            <a:graphicFrameLocks noGrp="1"/>
          </p:cNvGraphicFramePr>
          <p:nvPr/>
        </p:nvGraphicFramePr>
        <p:xfrm>
          <a:off x="1524000" y="1861693"/>
          <a:ext cx="6096000" cy="3476132"/>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28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mn-lt"/>
                          <a:cs typeface="Arial" charset="0"/>
                        </a:rPr>
                        <a:t>Fundamental geometry</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mn-lt"/>
                          <a:cs typeface="Arial" charset="0"/>
                        </a:rPr>
                        <a:t>‘Allowed’ harmonics</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1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Dipole, </a:t>
                      </a:r>
                      <a:r>
                        <a:rPr kumimoji="0" lang="en-GB" sz="2000" b="0" i="1" u="none" strike="noStrike" cap="none" normalizeH="0" baseline="0">
                          <a:ln>
                            <a:noFill/>
                          </a:ln>
                          <a:solidFill>
                            <a:schemeClr val="tx1"/>
                          </a:solidFill>
                          <a:effectLst/>
                          <a:latin typeface="+mn-lt"/>
                          <a:cs typeface="Arial" charset="0"/>
                        </a:rPr>
                        <a:t>n</a:t>
                      </a:r>
                      <a:r>
                        <a:rPr kumimoji="0" lang="en-GB" sz="2000" b="0" i="0" u="none" strike="noStrike" cap="none" normalizeH="0" baseline="0">
                          <a:ln>
                            <a:noFill/>
                          </a:ln>
                          <a:solidFill>
                            <a:schemeClr val="tx1"/>
                          </a:solidFill>
                          <a:effectLst/>
                          <a:latin typeface="+mn-lt"/>
                          <a:cs typeface="Arial" charset="0"/>
                        </a:rPr>
                        <a:t> = 1</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a:ln>
                            <a:noFill/>
                          </a:ln>
                          <a:solidFill>
                            <a:schemeClr val="tx1"/>
                          </a:solidFill>
                          <a:effectLst/>
                          <a:latin typeface="+mn-lt"/>
                          <a:cs typeface="Arial" charset="0"/>
                        </a:rPr>
                        <a:t>n</a:t>
                      </a:r>
                      <a:r>
                        <a:rPr kumimoji="0" lang="en-GB" sz="2000" b="0" i="0" u="none" strike="noStrike" cap="none" normalizeH="0" baseline="0">
                          <a:ln>
                            <a:noFill/>
                          </a:ln>
                          <a:solidFill>
                            <a:schemeClr val="tx1"/>
                          </a:solidFill>
                          <a:effectLst/>
                          <a:latin typeface="+mn-lt"/>
                          <a:cs typeface="Arial" charset="0"/>
                        </a:rPr>
                        <a:t> = 3, 5, 7,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(6 pole, 10 pole, etc.)</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1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Quadrupole,</a:t>
                      </a:r>
                      <a:r>
                        <a:rPr kumimoji="0" lang="en-GB" sz="2000" b="0" i="1" u="none" strike="noStrike" cap="none" normalizeH="0" baseline="0">
                          <a:ln>
                            <a:noFill/>
                          </a:ln>
                          <a:solidFill>
                            <a:schemeClr val="tx1"/>
                          </a:solidFill>
                          <a:effectLst/>
                          <a:latin typeface="+mn-lt"/>
                          <a:cs typeface="Arial" charset="0"/>
                        </a:rPr>
                        <a:t> n </a:t>
                      </a:r>
                      <a:r>
                        <a:rPr kumimoji="0" lang="en-GB" sz="2000" b="0" i="0" u="none" strike="noStrike" cap="none" normalizeH="0" baseline="0">
                          <a:ln>
                            <a:noFill/>
                          </a:ln>
                          <a:solidFill>
                            <a:schemeClr val="tx1"/>
                          </a:solidFill>
                          <a:effectLst/>
                          <a:latin typeface="+mn-lt"/>
                          <a:cs typeface="Arial" charset="0"/>
                        </a:rPr>
                        <a:t>= 2</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a:ln>
                            <a:noFill/>
                          </a:ln>
                          <a:solidFill>
                            <a:schemeClr val="tx1"/>
                          </a:solidFill>
                          <a:effectLst/>
                          <a:latin typeface="+mn-lt"/>
                          <a:cs typeface="Arial" charset="0"/>
                        </a:rPr>
                        <a:t>n</a:t>
                      </a:r>
                      <a:r>
                        <a:rPr kumimoji="0" lang="en-GB" sz="2000" b="0" i="0" u="none" strike="noStrike" cap="none" normalizeH="0" baseline="0">
                          <a:ln>
                            <a:noFill/>
                          </a:ln>
                          <a:solidFill>
                            <a:schemeClr val="tx1"/>
                          </a:solidFill>
                          <a:effectLst/>
                          <a:latin typeface="+mn-lt"/>
                          <a:cs typeface="Arial" charset="0"/>
                        </a:rPr>
                        <a:t> = 6, 10, 14,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(12 pole, 20 pole, etc.)</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Sextupole, </a:t>
                      </a:r>
                      <a:r>
                        <a:rPr kumimoji="0" lang="en-GB" sz="2000" b="0" i="1" u="none" strike="noStrike" cap="none" normalizeH="0" baseline="0">
                          <a:ln>
                            <a:noFill/>
                          </a:ln>
                          <a:solidFill>
                            <a:schemeClr val="tx1"/>
                          </a:solidFill>
                          <a:effectLst/>
                          <a:latin typeface="+mn-lt"/>
                          <a:cs typeface="Arial" charset="0"/>
                        </a:rPr>
                        <a:t>n</a:t>
                      </a:r>
                      <a:r>
                        <a:rPr kumimoji="0" lang="en-GB" sz="2000" b="0" i="0" u="none" strike="noStrike" cap="none" normalizeH="0" baseline="0">
                          <a:ln>
                            <a:noFill/>
                          </a:ln>
                          <a:solidFill>
                            <a:schemeClr val="tx1"/>
                          </a:solidFill>
                          <a:effectLst/>
                          <a:latin typeface="+mn-lt"/>
                          <a:cs typeface="Arial" charset="0"/>
                        </a:rPr>
                        <a:t> = 3</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a:ln>
                            <a:noFill/>
                          </a:ln>
                          <a:solidFill>
                            <a:schemeClr val="tx1"/>
                          </a:solidFill>
                          <a:effectLst/>
                          <a:latin typeface="+mn-lt"/>
                          <a:cs typeface="Arial" charset="0"/>
                        </a:rPr>
                        <a:t>n </a:t>
                      </a:r>
                      <a:r>
                        <a:rPr kumimoji="0" lang="en-GB" sz="2000" b="0" i="0" u="none" strike="noStrike" cap="none" normalizeH="0" baseline="0">
                          <a:ln>
                            <a:noFill/>
                          </a:ln>
                          <a:solidFill>
                            <a:schemeClr val="tx1"/>
                          </a:solidFill>
                          <a:effectLst/>
                          <a:latin typeface="+mn-lt"/>
                          <a:cs typeface="Arial" charset="0"/>
                        </a:rPr>
                        <a:t>= 9, 15, 21,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mn-lt"/>
                          <a:cs typeface="Arial" charset="0"/>
                        </a:rPr>
                        <a:t>(18 pole, 30 pole, etc.)</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1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a:ln>
                            <a:noFill/>
                          </a:ln>
                          <a:solidFill>
                            <a:schemeClr val="tx1"/>
                          </a:solidFill>
                          <a:effectLst/>
                          <a:latin typeface="+mn-lt"/>
                          <a:cs typeface="Arial" charset="0"/>
                        </a:rPr>
                        <a:t>Octupole</a:t>
                      </a:r>
                      <a:r>
                        <a:rPr kumimoji="0" lang="en-GB" sz="2000" b="0" i="0" u="none" strike="noStrike" cap="none" normalizeH="0" baseline="0" dirty="0">
                          <a:ln>
                            <a:noFill/>
                          </a:ln>
                          <a:solidFill>
                            <a:schemeClr val="tx1"/>
                          </a:solidFill>
                          <a:effectLst/>
                          <a:latin typeface="+mn-lt"/>
                          <a:cs typeface="Arial" charset="0"/>
                        </a:rPr>
                        <a:t>, </a:t>
                      </a:r>
                      <a:r>
                        <a:rPr kumimoji="0" lang="en-GB" sz="2000" b="0" i="1" u="none" strike="noStrike" cap="none" normalizeH="0" baseline="0" dirty="0">
                          <a:ln>
                            <a:noFill/>
                          </a:ln>
                          <a:solidFill>
                            <a:schemeClr val="tx1"/>
                          </a:solidFill>
                          <a:effectLst/>
                          <a:latin typeface="+mn-lt"/>
                          <a:cs typeface="Arial" charset="0"/>
                        </a:rPr>
                        <a:t>n</a:t>
                      </a:r>
                      <a:r>
                        <a:rPr kumimoji="0" lang="en-GB" sz="2000" b="0" i="0" u="none" strike="noStrike" cap="none" normalizeH="0" baseline="0" dirty="0">
                          <a:ln>
                            <a:noFill/>
                          </a:ln>
                          <a:solidFill>
                            <a:schemeClr val="tx1"/>
                          </a:solidFill>
                          <a:effectLst/>
                          <a:latin typeface="+mn-lt"/>
                          <a:cs typeface="Arial" charset="0"/>
                        </a:rPr>
                        <a:t> = 4</a:t>
                      </a:r>
                    </a:p>
                  </a:txBody>
                  <a:tcPr marT="45664" marB="456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1" u="none" strike="noStrike" cap="none" normalizeH="0" baseline="0" dirty="0">
                          <a:ln>
                            <a:noFill/>
                          </a:ln>
                          <a:solidFill>
                            <a:schemeClr val="tx1"/>
                          </a:solidFill>
                          <a:effectLst/>
                          <a:latin typeface="+mn-lt"/>
                          <a:cs typeface="Arial" charset="0"/>
                        </a:rPr>
                        <a:t>n</a:t>
                      </a:r>
                      <a:r>
                        <a:rPr kumimoji="0" lang="en-GB" sz="2000" b="0" i="0" u="none" strike="noStrike" cap="none" normalizeH="0" baseline="0" dirty="0">
                          <a:ln>
                            <a:noFill/>
                          </a:ln>
                          <a:solidFill>
                            <a:schemeClr val="tx1"/>
                          </a:solidFill>
                          <a:effectLst/>
                          <a:latin typeface="+mn-lt"/>
                          <a:cs typeface="Arial" charset="0"/>
                        </a:rPr>
                        <a:t> = 12, 20, 28,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mn-lt"/>
                          <a:cs typeface="Arial" charset="0"/>
                        </a:rPr>
                        <a:t>(24 pole, 40 pole, etc.)</a:t>
                      </a:r>
                    </a:p>
                  </a:txBody>
                  <a:tcPr marT="45664" marB="456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3012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Forbidden harmonics</a:t>
            </a:r>
          </a:p>
        </p:txBody>
      </p:sp>
      <p:sp>
        <p:nvSpPr>
          <p:cNvPr id="3" name="Rectangle 3"/>
          <p:cNvSpPr txBox="1">
            <a:spLocks noChangeArrowheads="1"/>
          </p:cNvSpPr>
          <p:nvPr/>
        </p:nvSpPr>
        <p:spPr>
          <a:xfrm>
            <a:off x="457199" y="1410055"/>
            <a:ext cx="8435975" cy="47161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Two sources of asymmetry generate ‘forbidden’ harmonics:</a:t>
            </a:r>
          </a:p>
          <a:p>
            <a:pPr marL="0" indent="0">
              <a:buNone/>
            </a:pPr>
            <a:endParaRPr lang="en-GB" altLang="en-US" sz="2000" dirty="0"/>
          </a:p>
          <a:p>
            <a:pPr marL="0" indent="0">
              <a:buNone/>
            </a:pPr>
            <a:r>
              <a:rPr lang="en-GB" altLang="en-US" sz="2000" dirty="0" err="1"/>
              <a:t>i</a:t>
            </a:r>
            <a:r>
              <a:rPr lang="en-GB" altLang="en-US" sz="2000" dirty="0"/>
              <a:t>) magnetic asymmetries - significant at low permeability:</a:t>
            </a:r>
          </a:p>
          <a:p>
            <a:pPr marL="1008063" lvl="1" indent="-828675"/>
            <a:endParaRPr lang="en-GB" altLang="en-US" sz="2000" dirty="0"/>
          </a:p>
        </p:txBody>
      </p:sp>
      <p:grpSp>
        <p:nvGrpSpPr>
          <p:cNvPr id="4" name="Group 36"/>
          <p:cNvGrpSpPr>
            <a:grpSpLocks/>
          </p:cNvGrpSpPr>
          <p:nvPr/>
        </p:nvGrpSpPr>
        <p:grpSpPr bwMode="auto">
          <a:xfrm>
            <a:off x="900113" y="2960688"/>
            <a:ext cx="2878138" cy="3003550"/>
            <a:chOff x="1066" y="1842"/>
            <a:chExt cx="1813" cy="1892"/>
          </a:xfrm>
        </p:grpSpPr>
        <p:sp>
          <p:nvSpPr>
            <p:cNvPr id="5" name="Rectangle 7"/>
            <p:cNvSpPr>
              <a:spLocks noChangeArrowheads="1"/>
            </p:cNvSpPr>
            <p:nvPr/>
          </p:nvSpPr>
          <p:spPr bwMode="auto">
            <a:xfrm>
              <a:off x="1113" y="1842"/>
              <a:ext cx="1355" cy="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6" name="Rectangle 8"/>
            <p:cNvSpPr>
              <a:spLocks noChangeArrowheads="1"/>
            </p:cNvSpPr>
            <p:nvPr/>
          </p:nvSpPr>
          <p:spPr bwMode="auto">
            <a:xfrm>
              <a:off x="1066" y="1861"/>
              <a:ext cx="38" cy="15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7" name="Freeform 9"/>
            <p:cNvSpPr>
              <a:spLocks/>
            </p:cNvSpPr>
            <p:nvPr/>
          </p:nvSpPr>
          <p:spPr bwMode="auto">
            <a:xfrm>
              <a:off x="2459" y="2787"/>
              <a:ext cx="21" cy="665"/>
            </a:xfrm>
            <a:custGeom>
              <a:avLst/>
              <a:gdLst>
                <a:gd name="T0" fmla="*/ 19 w 21"/>
                <a:gd name="T1" fmla="*/ 0 h 665"/>
                <a:gd name="T2" fmla="*/ 0 w 21"/>
                <a:gd name="T3" fmla="*/ 0 h 665"/>
                <a:gd name="T4" fmla="*/ 1 w 21"/>
                <a:gd name="T5" fmla="*/ 665 h 665"/>
                <a:gd name="T6" fmla="*/ 21 w 21"/>
                <a:gd name="T7" fmla="*/ 665 h 665"/>
                <a:gd name="T8" fmla="*/ 19 w 21"/>
                <a:gd name="T9" fmla="*/ 0 h 665"/>
                <a:gd name="T10" fmla="*/ 0 60000 65536"/>
                <a:gd name="T11" fmla="*/ 0 60000 65536"/>
                <a:gd name="T12" fmla="*/ 0 60000 65536"/>
                <a:gd name="T13" fmla="*/ 0 60000 65536"/>
                <a:gd name="T14" fmla="*/ 0 60000 65536"/>
                <a:gd name="T15" fmla="*/ 0 w 21"/>
                <a:gd name="T16" fmla="*/ 0 h 665"/>
                <a:gd name="T17" fmla="*/ 21 w 21"/>
                <a:gd name="T18" fmla="*/ 665 h 665"/>
              </a:gdLst>
              <a:ahLst/>
              <a:cxnLst>
                <a:cxn ang="T10">
                  <a:pos x="T0" y="T1"/>
                </a:cxn>
                <a:cxn ang="T11">
                  <a:pos x="T2" y="T3"/>
                </a:cxn>
                <a:cxn ang="T12">
                  <a:pos x="T4" y="T5"/>
                </a:cxn>
                <a:cxn ang="T13">
                  <a:pos x="T6" y="T7"/>
                </a:cxn>
                <a:cxn ang="T14">
                  <a:pos x="T8" y="T9"/>
                </a:cxn>
              </a:cxnLst>
              <a:rect l="T15" t="T16" r="T17" b="T18"/>
              <a:pathLst>
                <a:path w="21" h="665">
                  <a:moveTo>
                    <a:pt x="19" y="0"/>
                  </a:moveTo>
                  <a:lnTo>
                    <a:pt x="0" y="0"/>
                  </a:lnTo>
                  <a:lnTo>
                    <a:pt x="1" y="665"/>
                  </a:lnTo>
                  <a:lnTo>
                    <a:pt x="21" y="665"/>
                  </a:lnTo>
                  <a:lnTo>
                    <a:pt x="1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Rectangle 10"/>
            <p:cNvSpPr>
              <a:spLocks noChangeArrowheads="1"/>
            </p:cNvSpPr>
            <p:nvPr/>
          </p:nvSpPr>
          <p:spPr bwMode="auto">
            <a:xfrm>
              <a:off x="2450" y="1861"/>
              <a:ext cx="19" cy="66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9" name="Freeform 11"/>
            <p:cNvSpPr>
              <a:spLocks/>
            </p:cNvSpPr>
            <p:nvPr/>
          </p:nvSpPr>
          <p:spPr bwMode="auto">
            <a:xfrm>
              <a:off x="2010" y="2516"/>
              <a:ext cx="458" cy="20"/>
            </a:xfrm>
            <a:custGeom>
              <a:avLst/>
              <a:gdLst>
                <a:gd name="T0" fmla="*/ 0 w 458"/>
                <a:gd name="T1" fmla="*/ 0 h 20"/>
                <a:gd name="T2" fmla="*/ 0 w 458"/>
                <a:gd name="T3" fmla="*/ 19 h 20"/>
                <a:gd name="T4" fmla="*/ 458 w 458"/>
                <a:gd name="T5" fmla="*/ 20 h 20"/>
                <a:gd name="T6" fmla="*/ 458 w 458"/>
                <a:gd name="T7" fmla="*/ 1 h 20"/>
                <a:gd name="T8" fmla="*/ 0 w 458"/>
                <a:gd name="T9" fmla="*/ 0 h 20"/>
                <a:gd name="T10" fmla="*/ 0 60000 65536"/>
                <a:gd name="T11" fmla="*/ 0 60000 65536"/>
                <a:gd name="T12" fmla="*/ 0 60000 65536"/>
                <a:gd name="T13" fmla="*/ 0 60000 65536"/>
                <a:gd name="T14" fmla="*/ 0 60000 65536"/>
                <a:gd name="T15" fmla="*/ 0 w 458"/>
                <a:gd name="T16" fmla="*/ 0 h 20"/>
                <a:gd name="T17" fmla="*/ 458 w 458"/>
                <a:gd name="T18" fmla="*/ 20 h 20"/>
              </a:gdLst>
              <a:ahLst/>
              <a:cxnLst>
                <a:cxn ang="T10">
                  <a:pos x="T0" y="T1"/>
                </a:cxn>
                <a:cxn ang="T11">
                  <a:pos x="T2" y="T3"/>
                </a:cxn>
                <a:cxn ang="T12">
                  <a:pos x="T4" y="T5"/>
                </a:cxn>
                <a:cxn ang="T13">
                  <a:pos x="T6" y="T7"/>
                </a:cxn>
                <a:cxn ang="T14">
                  <a:pos x="T8" y="T9"/>
                </a:cxn>
              </a:cxnLst>
              <a:rect l="T15" t="T16" r="T17" b="T18"/>
              <a:pathLst>
                <a:path w="458" h="20">
                  <a:moveTo>
                    <a:pt x="0" y="0"/>
                  </a:moveTo>
                  <a:lnTo>
                    <a:pt x="0" y="19"/>
                  </a:lnTo>
                  <a:lnTo>
                    <a:pt x="458" y="20"/>
                  </a:lnTo>
                  <a:lnTo>
                    <a:pt x="458" y="1"/>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2"/>
            <p:cNvSpPr>
              <a:spLocks/>
            </p:cNvSpPr>
            <p:nvPr/>
          </p:nvSpPr>
          <p:spPr bwMode="auto">
            <a:xfrm>
              <a:off x="2010" y="2778"/>
              <a:ext cx="449" cy="20"/>
            </a:xfrm>
            <a:custGeom>
              <a:avLst/>
              <a:gdLst>
                <a:gd name="T0" fmla="*/ 0 w 449"/>
                <a:gd name="T1" fmla="*/ 0 h 20"/>
                <a:gd name="T2" fmla="*/ 0 w 449"/>
                <a:gd name="T3" fmla="*/ 19 h 20"/>
                <a:gd name="T4" fmla="*/ 449 w 449"/>
                <a:gd name="T5" fmla="*/ 20 h 20"/>
                <a:gd name="T6" fmla="*/ 449 w 449"/>
                <a:gd name="T7" fmla="*/ 1 h 20"/>
                <a:gd name="T8" fmla="*/ 0 w 449"/>
                <a:gd name="T9" fmla="*/ 0 h 20"/>
                <a:gd name="T10" fmla="*/ 0 60000 65536"/>
                <a:gd name="T11" fmla="*/ 0 60000 65536"/>
                <a:gd name="T12" fmla="*/ 0 60000 65536"/>
                <a:gd name="T13" fmla="*/ 0 60000 65536"/>
                <a:gd name="T14" fmla="*/ 0 60000 65536"/>
                <a:gd name="T15" fmla="*/ 0 w 449"/>
                <a:gd name="T16" fmla="*/ 0 h 20"/>
                <a:gd name="T17" fmla="*/ 449 w 449"/>
                <a:gd name="T18" fmla="*/ 20 h 20"/>
              </a:gdLst>
              <a:ahLst/>
              <a:cxnLst>
                <a:cxn ang="T10">
                  <a:pos x="T0" y="T1"/>
                </a:cxn>
                <a:cxn ang="T11">
                  <a:pos x="T2" y="T3"/>
                </a:cxn>
                <a:cxn ang="T12">
                  <a:pos x="T4" y="T5"/>
                </a:cxn>
                <a:cxn ang="T13">
                  <a:pos x="T6" y="T7"/>
                </a:cxn>
                <a:cxn ang="T14">
                  <a:pos x="T8" y="T9"/>
                </a:cxn>
              </a:cxnLst>
              <a:rect l="T15" t="T16" r="T17" b="T18"/>
              <a:pathLst>
                <a:path w="449" h="20">
                  <a:moveTo>
                    <a:pt x="0" y="0"/>
                  </a:moveTo>
                  <a:lnTo>
                    <a:pt x="0" y="19"/>
                  </a:lnTo>
                  <a:lnTo>
                    <a:pt x="449" y="20"/>
                  </a:lnTo>
                  <a:lnTo>
                    <a:pt x="449" y="1"/>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Rectangle 13"/>
            <p:cNvSpPr>
              <a:spLocks noChangeArrowheads="1"/>
            </p:cNvSpPr>
            <p:nvPr/>
          </p:nvSpPr>
          <p:spPr bwMode="auto">
            <a:xfrm>
              <a:off x="2001" y="2235"/>
              <a:ext cx="19" cy="29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2" name="Rectangle 14"/>
            <p:cNvSpPr>
              <a:spLocks noChangeArrowheads="1"/>
            </p:cNvSpPr>
            <p:nvPr/>
          </p:nvSpPr>
          <p:spPr bwMode="auto">
            <a:xfrm>
              <a:off x="2001" y="2787"/>
              <a:ext cx="19" cy="3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3" name="Rectangle 15"/>
            <p:cNvSpPr>
              <a:spLocks noChangeArrowheads="1"/>
            </p:cNvSpPr>
            <p:nvPr/>
          </p:nvSpPr>
          <p:spPr bwMode="auto">
            <a:xfrm>
              <a:off x="1562" y="2226"/>
              <a:ext cx="457"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4" name="Rectangle 16"/>
            <p:cNvSpPr>
              <a:spLocks noChangeArrowheads="1"/>
            </p:cNvSpPr>
            <p:nvPr/>
          </p:nvSpPr>
          <p:spPr bwMode="auto">
            <a:xfrm>
              <a:off x="1562" y="3078"/>
              <a:ext cx="448"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5" name="Rectangle 17"/>
            <p:cNvSpPr>
              <a:spLocks noChangeArrowheads="1"/>
            </p:cNvSpPr>
            <p:nvPr/>
          </p:nvSpPr>
          <p:spPr bwMode="auto">
            <a:xfrm>
              <a:off x="1553" y="2235"/>
              <a:ext cx="19" cy="85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6" name="Rectangle 18"/>
            <p:cNvSpPr>
              <a:spLocks noChangeArrowheads="1"/>
            </p:cNvSpPr>
            <p:nvPr/>
          </p:nvSpPr>
          <p:spPr bwMode="auto">
            <a:xfrm>
              <a:off x="1618" y="2289"/>
              <a:ext cx="359" cy="19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7" name="Rectangle 19"/>
            <p:cNvSpPr>
              <a:spLocks noChangeArrowheads="1"/>
            </p:cNvSpPr>
            <p:nvPr/>
          </p:nvSpPr>
          <p:spPr bwMode="auto">
            <a:xfrm>
              <a:off x="2519" y="2291"/>
              <a:ext cx="357" cy="18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8" name="Rectangle 20"/>
            <p:cNvSpPr>
              <a:spLocks noChangeArrowheads="1"/>
            </p:cNvSpPr>
            <p:nvPr/>
          </p:nvSpPr>
          <p:spPr bwMode="auto">
            <a:xfrm>
              <a:off x="1617" y="2843"/>
              <a:ext cx="357"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9" name="Rectangle 21"/>
            <p:cNvSpPr>
              <a:spLocks noChangeArrowheads="1"/>
            </p:cNvSpPr>
            <p:nvPr/>
          </p:nvSpPr>
          <p:spPr bwMode="auto">
            <a:xfrm>
              <a:off x="2523" y="2843"/>
              <a:ext cx="356"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0" name="Rectangle 22"/>
            <p:cNvSpPr>
              <a:spLocks noChangeArrowheads="1"/>
            </p:cNvSpPr>
            <p:nvPr/>
          </p:nvSpPr>
          <p:spPr bwMode="auto">
            <a:xfrm>
              <a:off x="1085" y="3443"/>
              <a:ext cx="1383"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1" name="Rectangle 32"/>
            <p:cNvSpPr>
              <a:spLocks noChangeArrowheads="1"/>
            </p:cNvSpPr>
            <p:nvPr/>
          </p:nvSpPr>
          <p:spPr bwMode="auto">
            <a:xfrm>
              <a:off x="1459" y="3508"/>
              <a:ext cx="81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grpSp>
      <p:sp>
        <p:nvSpPr>
          <p:cNvPr id="22" name="Text Box 38"/>
          <p:cNvSpPr txBox="1">
            <a:spLocks noChangeArrowheads="1"/>
          </p:cNvSpPr>
          <p:nvPr/>
        </p:nvSpPr>
        <p:spPr bwMode="auto">
          <a:xfrm>
            <a:off x="4319588" y="3105150"/>
            <a:ext cx="45735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e.g. C core dipole not completely symmetrical about pole centre, but negligible effect with high permeability.</a:t>
            </a:r>
          </a:p>
          <a:p>
            <a:pPr eaLnBrk="1" hangingPunct="1">
              <a:spcBef>
                <a:spcPct val="50000"/>
              </a:spcBef>
            </a:pPr>
            <a:r>
              <a:rPr lang="en-GB" altLang="en-US" sz="2000" dirty="0">
                <a:latin typeface="+mn-lt"/>
              </a:rPr>
              <a:t>Generates </a:t>
            </a:r>
            <a:r>
              <a:rPr lang="en-GB" altLang="en-US" sz="2000" i="1" dirty="0">
                <a:latin typeface="+mn-lt"/>
              </a:rPr>
              <a:t>n</a:t>
            </a:r>
            <a:r>
              <a:rPr lang="en-GB" altLang="en-US" sz="2000" dirty="0">
                <a:latin typeface="+mn-lt"/>
              </a:rPr>
              <a:t> = 2,4,6, etc.</a:t>
            </a:r>
          </a:p>
        </p:txBody>
      </p:sp>
    </p:spTree>
    <p:extLst>
      <p:ext uri="{BB962C8B-B14F-4D97-AF65-F5344CB8AC3E}">
        <p14:creationId xmlns:p14="http://schemas.microsoft.com/office/powerpoint/2010/main" val="115408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Forbidden harmonics</a:t>
            </a:r>
          </a:p>
        </p:txBody>
      </p:sp>
      <p:sp>
        <p:nvSpPr>
          <p:cNvPr id="3" name="Rectangle 3"/>
          <p:cNvSpPr txBox="1">
            <a:spLocks noChangeArrowheads="1"/>
          </p:cNvSpPr>
          <p:nvPr/>
        </p:nvSpPr>
        <p:spPr>
          <a:xfrm>
            <a:off x="457200" y="1486967"/>
            <a:ext cx="8229600" cy="46391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ii) asymmetries due to small manufacturing errors in dipoles:</a:t>
            </a:r>
          </a:p>
        </p:txBody>
      </p:sp>
      <p:grpSp>
        <p:nvGrpSpPr>
          <p:cNvPr id="4" name="Group 42"/>
          <p:cNvGrpSpPr>
            <a:grpSpLocks/>
          </p:cNvGrpSpPr>
          <p:nvPr/>
        </p:nvGrpSpPr>
        <p:grpSpPr bwMode="auto">
          <a:xfrm>
            <a:off x="1223963" y="2349500"/>
            <a:ext cx="2909887" cy="3003550"/>
            <a:chOff x="771" y="1480"/>
            <a:chExt cx="1833" cy="1892"/>
          </a:xfrm>
        </p:grpSpPr>
        <p:sp>
          <p:nvSpPr>
            <p:cNvPr id="5" name="Rectangle 23"/>
            <p:cNvSpPr>
              <a:spLocks noChangeArrowheads="1"/>
            </p:cNvSpPr>
            <p:nvPr/>
          </p:nvSpPr>
          <p:spPr bwMode="auto">
            <a:xfrm>
              <a:off x="818" y="1480"/>
              <a:ext cx="1355" cy="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6" name="Rectangle 24"/>
            <p:cNvSpPr>
              <a:spLocks noChangeArrowheads="1"/>
            </p:cNvSpPr>
            <p:nvPr/>
          </p:nvSpPr>
          <p:spPr bwMode="auto">
            <a:xfrm>
              <a:off x="771" y="1499"/>
              <a:ext cx="38" cy="15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7" name="Freeform 25"/>
            <p:cNvSpPr>
              <a:spLocks/>
            </p:cNvSpPr>
            <p:nvPr/>
          </p:nvSpPr>
          <p:spPr bwMode="auto">
            <a:xfrm>
              <a:off x="2164" y="2425"/>
              <a:ext cx="21" cy="665"/>
            </a:xfrm>
            <a:custGeom>
              <a:avLst/>
              <a:gdLst>
                <a:gd name="T0" fmla="*/ 19 w 21"/>
                <a:gd name="T1" fmla="*/ 0 h 665"/>
                <a:gd name="T2" fmla="*/ 0 w 21"/>
                <a:gd name="T3" fmla="*/ 0 h 665"/>
                <a:gd name="T4" fmla="*/ 1 w 21"/>
                <a:gd name="T5" fmla="*/ 665 h 665"/>
                <a:gd name="T6" fmla="*/ 21 w 21"/>
                <a:gd name="T7" fmla="*/ 665 h 665"/>
                <a:gd name="T8" fmla="*/ 19 w 21"/>
                <a:gd name="T9" fmla="*/ 0 h 665"/>
                <a:gd name="T10" fmla="*/ 0 60000 65536"/>
                <a:gd name="T11" fmla="*/ 0 60000 65536"/>
                <a:gd name="T12" fmla="*/ 0 60000 65536"/>
                <a:gd name="T13" fmla="*/ 0 60000 65536"/>
                <a:gd name="T14" fmla="*/ 0 60000 65536"/>
                <a:gd name="T15" fmla="*/ 0 w 21"/>
                <a:gd name="T16" fmla="*/ 0 h 665"/>
                <a:gd name="T17" fmla="*/ 21 w 21"/>
                <a:gd name="T18" fmla="*/ 665 h 665"/>
              </a:gdLst>
              <a:ahLst/>
              <a:cxnLst>
                <a:cxn ang="T10">
                  <a:pos x="T0" y="T1"/>
                </a:cxn>
                <a:cxn ang="T11">
                  <a:pos x="T2" y="T3"/>
                </a:cxn>
                <a:cxn ang="T12">
                  <a:pos x="T4" y="T5"/>
                </a:cxn>
                <a:cxn ang="T13">
                  <a:pos x="T6" y="T7"/>
                </a:cxn>
                <a:cxn ang="T14">
                  <a:pos x="T8" y="T9"/>
                </a:cxn>
              </a:cxnLst>
              <a:rect l="T15" t="T16" r="T17" b="T18"/>
              <a:pathLst>
                <a:path w="21" h="665">
                  <a:moveTo>
                    <a:pt x="19" y="0"/>
                  </a:moveTo>
                  <a:lnTo>
                    <a:pt x="0" y="0"/>
                  </a:lnTo>
                  <a:lnTo>
                    <a:pt x="1" y="665"/>
                  </a:lnTo>
                  <a:lnTo>
                    <a:pt x="21" y="665"/>
                  </a:lnTo>
                  <a:lnTo>
                    <a:pt x="1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Rectangle 26"/>
            <p:cNvSpPr>
              <a:spLocks noChangeArrowheads="1"/>
            </p:cNvSpPr>
            <p:nvPr/>
          </p:nvSpPr>
          <p:spPr bwMode="auto">
            <a:xfrm>
              <a:off x="2155" y="1499"/>
              <a:ext cx="29" cy="61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9" name="Rectangle 29"/>
            <p:cNvSpPr>
              <a:spLocks noChangeArrowheads="1"/>
            </p:cNvSpPr>
            <p:nvPr/>
          </p:nvSpPr>
          <p:spPr bwMode="auto">
            <a:xfrm>
              <a:off x="1706" y="1873"/>
              <a:ext cx="19" cy="29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0" name="Rectangle 30"/>
            <p:cNvSpPr>
              <a:spLocks noChangeArrowheads="1"/>
            </p:cNvSpPr>
            <p:nvPr/>
          </p:nvSpPr>
          <p:spPr bwMode="auto">
            <a:xfrm>
              <a:off x="1706" y="2425"/>
              <a:ext cx="19" cy="3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1" name="Rectangle 31"/>
            <p:cNvSpPr>
              <a:spLocks noChangeArrowheads="1"/>
            </p:cNvSpPr>
            <p:nvPr/>
          </p:nvSpPr>
          <p:spPr bwMode="auto">
            <a:xfrm>
              <a:off x="1267" y="1864"/>
              <a:ext cx="457"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2" name="Rectangle 32"/>
            <p:cNvSpPr>
              <a:spLocks noChangeArrowheads="1"/>
            </p:cNvSpPr>
            <p:nvPr/>
          </p:nvSpPr>
          <p:spPr bwMode="auto">
            <a:xfrm>
              <a:off x="1267" y="2716"/>
              <a:ext cx="448"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3" name="Rectangle 33"/>
            <p:cNvSpPr>
              <a:spLocks noChangeArrowheads="1"/>
            </p:cNvSpPr>
            <p:nvPr/>
          </p:nvSpPr>
          <p:spPr bwMode="auto">
            <a:xfrm>
              <a:off x="1258" y="1873"/>
              <a:ext cx="19" cy="85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4" name="Rectangle 34"/>
            <p:cNvSpPr>
              <a:spLocks noChangeArrowheads="1"/>
            </p:cNvSpPr>
            <p:nvPr/>
          </p:nvSpPr>
          <p:spPr bwMode="auto">
            <a:xfrm>
              <a:off x="1323" y="1927"/>
              <a:ext cx="359" cy="19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5" name="Rectangle 35"/>
            <p:cNvSpPr>
              <a:spLocks noChangeArrowheads="1"/>
            </p:cNvSpPr>
            <p:nvPr/>
          </p:nvSpPr>
          <p:spPr bwMode="auto">
            <a:xfrm>
              <a:off x="2219" y="1929"/>
              <a:ext cx="357" cy="18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6" name="Rectangle 36"/>
            <p:cNvSpPr>
              <a:spLocks noChangeArrowheads="1"/>
            </p:cNvSpPr>
            <p:nvPr/>
          </p:nvSpPr>
          <p:spPr bwMode="auto">
            <a:xfrm>
              <a:off x="1322" y="2481"/>
              <a:ext cx="357"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7" name="Rectangle 37"/>
            <p:cNvSpPr>
              <a:spLocks noChangeArrowheads="1"/>
            </p:cNvSpPr>
            <p:nvPr/>
          </p:nvSpPr>
          <p:spPr bwMode="auto">
            <a:xfrm>
              <a:off x="2248" y="2481"/>
              <a:ext cx="356"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8" name="Rectangle 38"/>
            <p:cNvSpPr>
              <a:spLocks noChangeArrowheads="1"/>
            </p:cNvSpPr>
            <p:nvPr/>
          </p:nvSpPr>
          <p:spPr bwMode="auto">
            <a:xfrm>
              <a:off x="790" y="3081"/>
              <a:ext cx="1383"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9" name="Rectangle 39"/>
            <p:cNvSpPr>
              <a:spLocks noChangeArrowheads="1"/>
            </p:cNvSpPr>
            <p:nvPr/>
          </p:nvSpPr>
          <p:spPr bwMode="auto">
            <a:xfrm>
              <a:off x="1164" y="3146"/>
              <a:ext cx="81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0" name="Line 40"/>
            <p:cNvSpPr>
              <a:spLocks noChangeShapeType="1"/>
            </p:cNvSpPr>
            <p:nvPr/>
          </p:nvSpPr>
          <p:spPr bwMode="auto">
            <a:xfrm flipV="1">
              <a:off x="1701" y="2115"/>
              <a:ext cx="453" cy="45"/>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41"/>
            <p:cNvSpPr>
              <a:spLocks noChangeShapeType="1"/>
            </p:cNvSpPr>
            <p:nvPr/>
          </p:nvSpPr>
          <p:spPr bwMode="auto">
            <a:xfrm>
              <a:off x="1701" y="2432"/>
              <a:ext cx="476" cy="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2" name="Group 48"/>
          <p:cNvGrpSpPr>
            <a:grpSpLocks/>
          </p:cNvGrpSpPr>
          <p:nvPr/>
        </p:nvGrpSpPr>
        <p:grpSpPr bwMode="auto">
          <a:xfrm>
            <a:off x="5111750" y="2312988"/>
            <a:ext cx="2982913" cy="3157537"/>
            <a:chOff x="3220" y="1457"/>
            <a:chExt cx="1879" cy="1989"/>
          </a:xfrm>
        </p:grpSpPr>
        <p:sp>
          <p:nvSpPr>
            <p:cNvPr id="23" name="Rectangle 5"/>
            <p:cNvSpPr>
              <a:spLocks noChangeArrowheads="1"/>
            </p:cNvSpPr>
            <p:nvPr/>
          </p:nvSpPr>
          <p:spPr bwMode="auto">
            <a:xfrm>
              <a:off x="3313" y="1457"/>
              <a:ext cx="1355" cy="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4" name="Rectangle 6"/>
            <p:cNvSpPr>
              <a:spLocks noChangeArrowheads="1"/>
            </p:cNvSpPr>
            <p:nvPr/>
          </p:nvSpPr>
          <p:spPr bwMode="auto">
            <a:xfrm>
              <a:off x="3266" y="1476"/>
              <a:ext cx="38" cy="15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5" name="Freeform 7"/>
            <p:cNvSpPr>
              <a:spLocks/>
            </p:cNvSpPr>
            <p:nvPr/>
          </p:nvSpPr>
          <p:spPr bwMode="auto">
            <a:xfrm>
              <a:off x="4659" y="2402"/>
              <a:ext cx="21" cy="665"/>
            </a:xfrm>
            <a:custGeom>
              <a:avLst/>
              <a:gdLst>
                <a:gd name="T0" fmla="*/ 19 w 21"/>
                <a:gd name="T1" fmla="*/ 0 h 665"/>
                <a:gd name="T2" fmla="*/ 0 w 21"/>
                <a:gd name="T3" fmla="*/ 0 h 665"/>
                <a:gd name="T4" fmla="*/ 1 w 21"/>
                <a:gd name="T5" fmla="*/ 665 h 665"/>
                <a:gd name="T6" fmla="*/ 21 w 21"/>
                <a:gd name="T7" fmla="*/ 665 h 665"/>
                <a:gd name="T8" fmla="*/ 19 w 21"/>
                <a:gd name="T9" fmla="*/ 0 h 665"/>
                <a:gd name="T10" fmla="*/ 0 60000 65536"/>
                <a:gd name="T11" fmla="*/ 0 60000 65536"/>
                <a:gd name="T12" fmla="*/ 0 60000 65536"/>
                <a:gd name="T13" fmla="*/ 0 60000 65536"/>
                <a:gd name="T14" fmla="*/ 0 60000 65536"/>
                <a:gd name="T15" fmla="*/ 0 w 21"/>
                <a:gd name="T16" fmla="*/ 0 h 665"/>
                <a:gd name="T17" fmla="*/ 21 w 21"/>
                <a:gd name="T18" fmla="*/ 665 h 665"/>
              </a:gdLst>
              <a:ahLst/>
              <a:cxnLst>
                <a:cxn ang="T10">
                  <a:pos x="T0" y="T1"/>
                </a:cxn>
                <a:cxn ang="T11">
                  <a:pos x="T2" y="T3"/>
                </a:cxn>
                <a:cxn ang="T12">
                  <a:pos x="T4" y="T5"/>
                </a:cxn>
                <a:cxn ang="T13">
                  <a:pos x="T6" y="T7"/>
                </a:cxn>
                <a:cxn ang="T14">
                  <a:pos x="T8" y="T9"/>
                </a:cxn>
              </a:cxnLst>
              <a:rect l="T15" t="T16" r="T17" b="T18"/>
              <a:pathLst>
                <a:path w="21" h="665">
                  <a:moveTo>
                    <a:pt x="19" y="0"/>
                  </a:moveTo>
                  <a:lnTo>
                    <a:pt x="0" y="0"/>
                  </a:lnTo>
                  <a:lnTo>
                    <a:pt x="1" y="665"/>
                  </a:lnTo>
                  <a:lnTo>
                    <a:pt x="21" y="665"/>
                  </a:lnTo>
                  <a:lnTo>
                    <a:pt x="1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Rectangle 8"/>
            <p:cNvSpPr>
              <a:spLocks noChangeArrowheads="1"/>
            </p:cNvSpPr>
            <p:nvPr/>
          </p:nvSpPr>
          <p:spPr bwMode="auto">
            <a:xfrm>
              <a:off x="4650" y="1476"/>
              <a:ext cx="19" cy="66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7" name="Freeform 10"/>
            <p:cNvSpPr>
              <a:spLocks/>
            </p:cNvSpPr>
            <p:nvPr/>
          </p:nvSpPr>
          <p:spPr bwMode="auto">
            <a:xfrm>
              <a:off x="4210" y="2393"/>
              <a:ext cx="449" cy="20"/>
            </a:xfrm>
            <a:custGeom>
              <a:avLst/>
              <a:gdLst>
                <a:gd name="T0" fmla="*/ 0 w 449"/>
                <a:gd name="T1" fmla="*/ 0 h 20"/>
                <a:gd name="T2" fmla="*/ 0 w 449"/>
                <a:gd name="T3" fmla="*/ 19 h 20"/>
                <a:gd name="T4" fmla="*/ 449 w 449"/>
                <a:gd name="T5" fmla="*/ 20 h 20"/>
                <a:gd name="T6" fmla="*/ 449 w 449"/>
                <a:gd name="T7" fmla="*/ 1 h 20"/>
                <a:gd name="T8" fmla="*/ 0 w 449"/>
                <a:gd name="T9" fmla="*/ 0 h 20"/>
                <a:gd name="T10" fmla="*/ 0 60000 65536"/>
                <a:gd name="T11" fmla="*/ 0 60000 65536"/>
                <a:gd name="T12" fmla="*/ 0 60000 65536"/>
                <a:gd name="T13" fmla="*/ 0 60000 65536"/>
                <a:gd name="T14" fmla="*/ 0 60000 65536"/>
                <a:gd name="T15" fmla="*/ 0 w 449"/>
                <a:gd name="T16" fmla="*/ 0 h 20"/>
                <a:gd name="T17" fmla="*/ 449 w 449"/>
                <a:gd name="T18" fmla="*/ 20 h 20"/>
              </a:gdLst>
              <a:ahLst/>
              <a:cxnLst>
                <a:cxn ang="T10">
                  <a:pos x="T0" y="T1"/>
                </a:cxn>
                <a:cxn ang="T11">
                  <a:pos x="T2" y="T3"/>
                </a:cxn>
                <a:cxn ang="T12">
                  <a:pos x="T4" y="T5"/>
                </a:cxn>
                <a:cxn ang="T13">
                  <a:pos x="T6" y="T7"/>
                </a:cxn>
                <a:cxn ang="T14">
                  <a:pos x="T8" y="T9"/>
                </a:cxn>
              </a:cxnLst>
              <a:rect l="T15" t="T16" r="T17" b="T18"/>
              <a:pathLst>
                <a:path w="449" h="20">
                  <a:moveTo>
                    <a:pt x="0" y="0"/>
                  </a:moveTo>
                  <a:lnTo>
                    <a:pt x="0" y="19"/>
                  </a:lnTo>
                  <a:lnTo>
                    <a:pt x="449" y="20"/>
                  </a:lnTo>
                  <a:lnTo>
                    <a:pt x="449" y="1"/>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Rectangle 11"/>
            <p:cNvSpPr>
              <a:spLocks noChangeArrowheads="1"/>
            </p:cNvSpPr>
            <p:nvPr/>
          </p:nvSpPr>
          <p:spPr bwMode="auto">
            <a:xfrm>
              <a:off x="4201" y="1850"/>
              <a:ext cx="19" cy="29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9" name="Rectangle 12"/>
            <p:cNvSpPr>
              <a:spLocks noChangeArrowheads="1"/>
            </p:cNvSpPr>
            <p:nvPr/>
          </p:nvSpPr>
          <p:spPr bwMode="auto">
            <a:xfrm>
              <a:off x="4201" y="2402"/>
              <a:ext cx="19" cy="3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0" name="Rectangle 13"/>
            <p:cNvSpPr>
              <a:spLocks noChangeArrowheads="1"/>
            </p:cNvSpPr>
            <p:nvPr/>
          </p:nvSpPr>
          <p:spPr bwMode="auto">
            <a:xfrm>
              <a:off x="3762" y="1841"/>
              <a:ext cx="457"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1" name="Rectangle 14"/>
            <p:cNvSpPr>
              <a:spLocks noChangeArrowheads="1"/>
            </p:cNvSpPr>
            <p:nvPr/>
          </p:nvSpPr>
          <p:spPr bwMode="auto">
            <a:xfrm>
              <a:off x="3762" y="2693"/>
              <a:ext cx="448"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2" name="Rectangle 15"/>
            <p:cNvSpPr>
              <a:spLocks noChangeArrowheads="1"/>
            </p:cNvSpPr>
            <p:nvPr/>
          </p:nvSpPr>
          <p:spPr bwMode="auto">
            <a:xfrm>
              <a:off x="3753" y="1850"/>
              <a:ext cx="19" cy="85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3" name="Rectangle 16"/>
            <p:cNvSpPr>
              <a:spLocks noChangeArrowheads="1"/>
            </p:cNvSpPr>
            <p:nvPr/>
          </p:nvSpPr>
          <p:spPr bwMode="auto">
            <a:xfrm>
              <a:off x="3818" y="1904"/>
              <a:ext cx="359" cy="19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4" name="Rectangle 17"/>
            <p:cNvSpPr>
              <a:spLocks noChangeArrowheads="1"/>
            </p:cNvSpPr>
            <p:nvPr/>
          </p:nvSpPr>
          <p:spPr bwMode="auto">
            <a:xfrm>
              <a:off x="4714" y="1906"/>
              <a:ext cx="357" cy="189"/>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5" name="Rectangle 18"/>
            <p:cNvSpPr>
              <a:spLocks noChangeArrowheads="1"/>
            </p:cNvSpPr>
            <p:nvPr/>
          </p:nvSpPr>
          <p:spPr bwMode="auto">
            <a:xfrm>
              <a:off x="3817" y="2458"/>
              <a:ext cx="357"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6" name="Rectangle 19"/>
            <p:cNvSpPr>
              <a:spLocks noChangeArrowheads="1"/>
            </p:cNvSpPr>
            <p:nvPr/>
          </p:nvSpPr>
          <p:spPr bwMode="auto">
            <a:xfrm>
              <a:off x="4743" y="2458"/>
              <a:ext cx="356" cy="198"/>
            </a:xfrm>
            <a:prstGeom prst="rect">
              <a:avLst/>
            </a:prstGeom>
            <a:solidFill>
              <a:srgbClr val="FF6600"/>
            </a:solidFill>
            <a:ln w="30163">
              <a:solidFill>
                <a:srgbClr val="000000"/>
              </a:solidFill>
              <a:miter lim="800000"/>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7" name="Rectangle 20"/>
            <p:cNvSpPr>
              <a:spLocks noChangeArrowheads="1"/>
            </p:cNvSpPr>
            <p:nvPr/>
          </p:nvSpPr>
          <p:spPr bwMode="auto">
            <a:xfrm>
              <a:off x="3285" y="3058"/>
              <a:ext cx="1383"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8" name="Rectangle 21"/>
            <p:cNvSpPr>
              <a:spLocks noChangeArrowheads="1"/>
            </p:cNvSpPr>
            <p:nvPr/>
          </p:nvSpPr>
          <p:spPr bwMode="auto">
            <a:xfrm>
              <a:off x="3659" y="3123"/>
              <a:ext cx="81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39" name="Line 43"/>
            <p:cNvSpPr>
              <a:spLocks noChangeShapeType="1"/>
            </p:cNvSpPr>
            <p:nvPr/>
          </p:nvSpPr>
          <p:spPr bwMode="auto">
            <a:xfrm flipV="1">
              <a:off x="4195" y="2069"/>
              <a:ext cx="250" cy="4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44"/>
            <p:cNvSpPr>
              <a:spLocks noChangeShapeType="1"/>
            </p:cNvSpPr>
            <p:nvPr/>
          </p:nvSpPr>
          <p:spPr bwMode="auto">
            <a:xfrm>
              <a:off x="4422" y="2069"/>
              <a:ext cx="227" cy="68"/>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Text Box 47"/>
            <p:cNvSpPr txBox="1">
              <a:spLocks noChangeArrowheads="1"/>
            </p:cNvSpPr>
            <p:nvPr/>
          </p:nvSpPr>
          <p:spPr bwMode="auto">
            <a:xfrm>
              <a:off x="3220" y="3158"/>
              <a:ext cx="17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400" i="1">
                  <a:latin typeface=""/>
                </a:rPr>
                <a:t>n</a:t>
              </a:r>
              <a:r>
                <a:rPr lang="en-GB" altLang="en-US" sz="2400">
                  <a:latin typeface=""/>
                </a:rPr>
                <a:t> = 3, 6, 9, etc.</a:t>
              </a:r>
            </a:p>
          </p:txBody>
        </p:sp>
      </p:grpSp>
      <p:sp>
        <p:nvSpPr>
          <p:cNvPr id="42" name="Text Box 45"/>
          <p:cNvSpPr txBox="1">
            <a:spLocks noChangeArrowheads="1"/>
          </p:cNvSpPr>
          <p:nvPr/>
        </p:nvSpPr>
        <p:spPr bwMode="auto">
          <a:xfrm>
            <a:off x="1187450" y="5049838"/>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400" i="1" dirty="0">
                <a:latin typeface=""/>
              </a:rPr>
              <a:t>n</a:t>
            </a:r>
            <a:r>
              <a:rPr lang="en-GB" altLang="en-US" sz="2400" dirty="0">
                <a:latin typeface=""/>
              </a:rPr>
              <a:t> = 2, 4, 6 etc.</a:t>
            </a:r>
          </a:p>
        </p:txBody>
      </p:sp>
    </p:spTree>
    <p:extLst>
      <p:ext uri="{BB962C8B-B14F-4D97-AF65-F5344CB8AC3E}">
        <p14:creationId xmlns:p14="http://schemas.microsoft.com/office/powerpoint/2010/main" val="3074936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Forbidden harmonics</a:t>
            </a:r>
          </a:p>
        </p:txBody>
      </p:sp>
      <p:sp>
        <p:nvSpPr>
          <p:cNvPr id="3" name="Rectangle 3"/>
          <p:cNvSpPr txBox="1">
            <a:spLocks noChangeArrowheads="1"/>
          </p:cNvSpPr>
          <p:nvPr/>
        </p:nvSpPr>
        <p:spPr>
          <a:xfrm>
            <a:off x="457200" y="1196975"/>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ii) asymmetries due to small manufacturing errors in quadrupoles:</a:t>
            </a:r>
          </a:p>
          <a:p>
            <a:endParaRPr lang="en-GB" altLang="en-US" dirty="0"/>
          </a:p>
        </p:txBody>
      </p:sp>
      <p:grpSp>
        <p:nvGrpSpPr>
          <p:cNvPr id="4" name="Group 71"/>
          <p:cNvGrpSpPr>
            <a:grpSpLocks/>
          </p:cNvGrpSpPr>
          <p:nvPr/>
        </p:nvGrpSpPr>
        <p:grpSpPr bwMode="auto">
          <a:xfrm>
            <a:off x="576263" y="2312988"/>
            <a:ext cx="1584325" cy="1692275"/>
            <a:chOff x="408" y="1457"/>
            <a:chExt cx="1281" cy="1426"/>
          </a:xfrm>
        </p:grpSpPr>
        <p:grpSp>
          <p:nvGrpSpPr>
            <p:cNvPr id="5" name="Group 37"/>
            <p:cNvGrpSpPr>
              <a:grpSpLocks/>
            </p:cNvGrpSpPr>
            <p:nvPr/>
          </p:nvGrpSpPr>
          <p:grpSpPr bwMode="auto">
            <a:xfrm flipV="1">
              <a:off x="408" y="1457"/>
              <a:ext cx="1281" cy="632"/>
              <a:chOff x="2278" y="2199"/>
              <a:chExt cx="1281" cy="632"/>
            </a:xfrm>
          </p:grpSpPr>
          <p:sp>
            <p:nvSpPr>
              <p:cNvPr id="23" name="Freeform 7"/>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7"/>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5" name="Group 20"/>
              <p:cNvGrpSpPr>
                <a:grpSpLocks/>
              </p:cNvGrpSpPr>
              <p:nvPr/>
            </p:nvGrpSpPr>
            <p:grpSpPr bwMode="auto">
              <a:xfrm>
                <a:off x="2993" y="2273"/>
                <a:ext cx="461" cy="462"/>
                <a:chOff x="2985" y="2270"/>
                <a:chExt cx="461" cy="462"/>
              </a:xfrm>
            </p:grpSpPr>
            <p:sp>
              <p:nvSpPr>
                <p:cNvPr id="36" name="Freeform 18"/>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19"/>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6" name="Freeform 21"/>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7" name="Group 24"/>
              <p:cNvGrpSpPr>
                <a:grpSpLocks/>
              </p:cNvGrpSpPr>
              <p:nvPr/>
            </p:nvGrpSpPr>
            <p:grpSpPr bwMode="auto">
              <a:xfrm>
                <a:off x="2399" y="2284"/>
                <a:ext cx="463" cy="463"/>
                <a:chOff x="2399" y="2284"/>
                <a:chExt cx="463" cy="463"/>
              </a:xfrm>
            </p:grpSpPr>
            <p:sp>
              <p:nvSpPr>
                <p:cNvPr id="34" name="Freeform 22"/>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23"/>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8" name="Freeform 27"/>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28"/>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29"/>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30"/>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34"/>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Line 36"/>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6" name="Group 38"/>
            <p:cNvGrpSpPr>
              <a:grpSpLocks/>
            </p:cNvGrpSpPr>
            <p:nvPr/>
          </p:nvGrpSpPr>
          <p:grpSpPr bwMode="auto">
            <a:xfrm>
              <a:off x="408" y="2251"/>
              <a:ext cx="1281" cy="632"/>
              <a:chOff x="2278" y="2199"/>
              <a:chExt cx="1281" cy="632"/>
            </a:xfrm>
          </p:grpSpPr>
          <p:sp>
            <p:nvSpPr>
              <p:cNvPr id="8" name="Freeform 39"/>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40"/>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 name="Group 41"/>
              <p:cNvGrpSpPr>
                <a:grpSpLocks/>
              </p:cNvGrpSpPr>
              <p:nvPr/>
            </p:nvGrpSpPr>
            <p:grpSpPr bwMode="auto">
              <a:xfrm>
                <a:off x="2986" y="2266"/>
                <a:ext cx="468" cy="469"/>
                <a:chOff x="2978" y="2263"/>
                <a:chExt cx="468" cy="469"/>
              </a:xfrm>
            </p:grpSpPr>
            <p:sp>
              <p:nvSpPr>
                <p:cNvPr id="21" name="Freeform 42"/>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43"/>
                <p:cNvSpPr>
                  <a:spLocks/>
                </p:cNvSpPr>
                <p:nvPr/>
              </p:nvSpPr>
              <p:spPr bwMode="auto">
                <a:xfrm>
                  <a:off x="2978" y="2263"/>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 name="Freeform 44"/>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 name="Group 45"/>
              <p:cNvGrpSpPr>
                <a:grpSpLocks/>
              </p:cNvGrpSpPr>
              <p:nvPr/>
            </p:nvGrpSpPr>
            <p:grpSpPr bwMode="auto">
              <a:xfrm>
                <a:off x="2399" y="2284"/>
                <a:ext cx="463" cy="463"/>
                <a:chOff x="2399" y="2284"/>
                <a:chExt cx="463" cy="463"/>
              </a:xfrm>
            </p:grpSpPr>
            <p:sp>
              <p:nvSpPr>
                <p:cNvPr id="19" name="Freeform 46"/>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47"/>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 name="Freeform 48"/>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49"/>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50"/>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51"/>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52"/>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Line 53"/>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 name="Line 70"/>
            <p:cNvSpPr>
              <a:spLocks noChangeShapeType="1"/>
            </p:cNvSpPr>
            <p:nvPr/>
          </p:nvSpPr>
          <p:spPr bwMode="auto">
            <a:xfrm>
              <a:off x="725" y="2069"/>
              <a:ext cx="0" cy="182"/>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grpSp>
      <p:grpSp>
        <p:nvGrpSpPr>
          <p:cNvPr id="38" name="Group 266"/>
          <p:cNvGrpSpPr>
            <a:grpSpLocks/>
          </p:cNvGrpSpPr>
          <p:nvPr/>
        </p:nvGrpSpPr>
        <p:grpSpPr bwMode="auto">
          <a:xfrm>
            <a:off x="2484438" y="2816225"/>
            <a:ext cx="2062162" cy="1847850"/>
            <a:chOff x="1950" y="1654"/>
            <a:chExt cx="1526" cy="1401"/>
          </a:xfrm>
        </p:grpSpPr>
        <p:sp>
          <p:nvSpPr>
            <p:cNvPr id="39" name="Freeform 9"/>
            <p:cNvSpPr>
              <a:spLocks/>
            </p:cNvSpPr>
            <p:nvPr/>
          </p:nvSpPr>
          <p:spPr bwMode="auto">
            <a:xfrm>
              <a:off x="3018" y="1654"/>
              <a:ext cx="458" cy="459"/>
            </a:xfrm>
            <a:custGeom>
              <a:avLst/>
              <a:gdLst>
                <a:gd name="T0" fmla="*/ 0 w 917"/>
                <a:gd name="T1" fmla="*/ 1 h 918"/>
                <a:gd name="T2" fmla="*/ 0 w 917"/>
                <a:gd name="T3" fmla="*/ 1 h 918"/>
                <a:gd name="T4" fmla="*/ 0 w 917"/>
                <a:gd name="T5" fmla="*/ 1 h 918"/>
                <a:gd name="T6" fmla="*/ 0 w 917"/>
                <a:gd name="T7" fmla="*/ 1 h 918"/>
                <a:gd name="T8" fmla="*/ 0 w 917"/>
                <a:gd name="T9" fmla="*/ 1 h 918"/>
                <a:gd name="T10" fmla="*/ 0 w 917"/>
                <a:gd name="T11" fmla="*/ 1 h 918"/>
                <a:gd name="T12" fmla="*/ 0 w 917"/>
                <a:gd name="T13" fmla="*/ 1 h 918"/>
                <a:gd name="T14" fmla="*/ 0 w 917"/>
                <a:gd name="T15" fmla="*/ 1 h 918"/>
                <a:gd name="T16" fmla="*/ 0 w 917"/>
                <a:gd name="T17" fmla="*/ 1 h 918"/>
                <a:gd name="T18" fmla="*/ 0 w 917"/>
                <a:gd name="T19" fmla="*/ 1 h 918"/>
                <a:gd name="T20" fmla="*/ 0 w 917"/>
                <a:gd name="T21" fmla="*/ 1 h 918"/>
                <a:gd name="T22" fmla="*/ 0 w 917"/>
                <a:gd name="T23" fmla="*/ 1 h 918"/>
                <a:gd name="T24" fmla="*/ 0 w 917"/>
                <a:gd name="T25" fmla="*/ 1 h 918"/>
                <a:gd name="T26" fmla="*/ 0 w 917"/>
                <a:gd name="T27" fmla="*/ 1 h 918"/>
                <a:gd name="T28" fmla="*/ 0 w 917"/>
                <a:gd name="T29" fmla="*/ 1 h 918"/>
                <a:gd name="T30" fmla="*/ 0 w 917"/>
                <a:gd name="T31" fmla="*/ 1 h 918"/>
                <a:gd name="T32" fmla="*/ 0 w 917"/>
                <a:gd name="T33" fmla="*/ 1 h 918"/>
                <a:gd name="T34" fmla="*/ 0 w 917"/>
                <a:gd name="T35" fmla="*/ 0 h 918"/>
                <a:gd name="T36" fmla="*/ 0 w 917"/>
                <a:gd name="T37" fmla="*/ 1 h 9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7"/>
                <a:gd name="T58" fmla="*/ 0 h 918"/>
                <a:gd name="T59" fmla="*/ 917 w 917"/>
                <a:gd name="T60" fmla="*/ 918 h 9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7" h="918">
                  <a:moveTo>
                    <a:pt x="728" y="918"/>
                  </a:moveTo>
                  <a:lnTo>
                    <a:pt x="660" y="902"/>
                  </a:lnTo>
                  <a:lnTo>
                    <a:pt x="595" y="880"/>
                  </a:lnTo>
                  <a:lnTo>
                    <a:pt x="532" y="855"/>
                  </a:lnTo>
                  <a:lnTo>
                    <a:pt x="471" y="824"/>
                  </a:lnTo>
                  <a:lnTo>
                    <a:pt x="412" y="790"/>
                  </a:lnTo>
                  <a:lnTo>
                    <a:pt x="358" y="751"/>
                  </a:lnTo>
                  <a:lnTo>
                    <a:pt x="305" y="708"/>
                  </a:lnTo>
                  <a:lnTo>
                    <a:pt x="256" y="663"/>
                  </a:lnTo>
                  <a:lnTo>
                    <a:pt x="210" y="612"/>
                  </a:lnTo>
                  <a:lnTo>
                    <a:pt x="167" y="561"/>
                  </a:lnTo>
                  <a:lnTo>
                    <a:pt x="129" y="505"/>
                  </a:lnTo>
                  <a:lnTo>
                    <a:pt x="95" y="447"/>
                  </a:lnTo>
                  <a:lnTo>
                    <a:pt x="64" y="385"/>
                  </a:lnTo>
                  <a:lnTo>
                    <a:pt x="39" y="322"/>
                  </a:lnTo>
                  <a:lnTo>
                    <a:pt x="17" y="257"/>
                  </a:lnTo>
                  <a:lnTo>
                    <a:pt x="0" y="189"/>
                  </a:lnTo>
                  <a:lnTo>
                    <a:pt x="917" y="0"/>
                  </a:lnTo>
                  <a:lnTo>
                    <a:pt x="728" y="9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40" name="Group 72"/>
            <p:cNvGrpSpPr>
              <a:grpSpLocks/>
            </p:cNvGrpSpPr>
            <p:nvPr/>
          </p:nvGrpSpPr>
          <p:grpSpPr bwMode="auto">
            <a:xfrm rot="-5400000">
              <a:off x="2022" y="1702"/>
              <a:ext cx="1281" cy="1426"/>
              <a:chOff x="408" y="1457"/>
              <a:chExt cx="1281" cy="1426"/>
            </a:xfrm>
          </p:grpSpPr>
          <p:grpSp>
            <p:nvGrpSpPr>
              <p:cNvPr id="41" name="Group 73"/>
              <p:cNvGrpSpPr>
                <a:grpSpLocks/>
              </p:cNvGrpSpPr>
              <p:nvPr/>
            </p:nvGrpSpPr>
            <p:grpSpPr bwMode="auto">
              <a:xfrm flipV="1">
                <a:off x="408" y="1457"/>
                <a:ext cx="1281" cy="632"/>
                <a:chOff x="2278" y="2199"/>
                <a:chExt cx="1281" cy="632"/>
              </a:xfrm>
            </p:grpSpPr>
            <p:sp>
              <p:nvSpPr>
                <p:cNvPr id="59" name="Freeform 74"/>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75"/>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1" name="Group 76"/>
                <p:cNvGrpSpPr>
                  <a:grpSpLocks/>
                </p:cNvGrpSpPr>
                <p:nvPr/>
              </p:nvGrpSpPr>
              <p:grpSpPr bwMode="auto">
                <a:xfrm>
                  <a:off x="2993" y="2273"/>
                  <a:ext cx="461" cy="462"/>
                  <a:chOff x="2985" y="2270"/>
                  <a:chExt cx="461" cy="462"/>
                </a:xfrm>
              </p:grpSpPr>
              <p:sp>
                <p:nvSpPr>
                  <p:cNvPr id="72" name="Freeform 77"/>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78"/>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2" name="Freeform 79"/>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3" name="Group 80"/>
                <p:cNvGrpSpPr>
                  <a:grpSpLocks/>
                </p:cNvGrpSpPr>
                <p:nvPr/>
              </p:nvGrpSpPr>
              <p:grpSpPr bwMode="auto">
                <a:xfrm>
                  <a:off x="2399" y="2284"/>
                  <a:ext cx="463" cy="463"/>
                  <a:chOff x="2399" y="2284"/>
                  <a:chExt cx="463" cy="463"/>
                </a:xfrm>
              </p:grpSpPr>
              <p:sp>
                <p:nvSpPr>
                  <p:cNvPr id="70" name="Freeform 81"/>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82"/>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4" name="Freeform 83"/>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84"/>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85"/>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86"/>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87"/>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Line 88"/>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2" name="Group 89"/>
              <p:cNvGrpSpPr>
                <a:grpSpLocks/>
              </p:cNvGrpSpPr>
              <p:nvPr/>
            </p:nvGrpSpPr>
            <p:grpSpPr bwMode="auto">
              <a:xfrm>
                <a:off x="408" y="2251"/>
                <a:ext cx="1281" cy="632"/>
                <a:chOff x="2278" y="2199"/>
                <a:chExt cx="1281" cy="632"/>
              </a:xfrm>
            </p:grpSpPr>
            <p:sp>
              <p:nvSpPr>
                <p:cNvPr id="44" name="Freeform 90"/>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91"/>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46" name="Group 92"/>
                <p:cNvGrpSpPr>
                  <a:grpSpLocks/>
                </p:cNvGrpSpPr>
                <p:nvPr/>
              </p:nvGrpSpPr>
              <p:grpSpPr bwMode="auto">
                <a:xfrm>
                  <a:off x="2993" y="2273"/>
                  <a:ext cx="461" cy="462"/>
                  <a:chOff x="2985" y="2270"/>
                  <a:chExt cx="461" cy="462"/>
                </a:xfrm>
              </p:grpSpPr>
              <p:sp>
                <p:nvSpPr>
                  <p:cNvPr id="57" name="Freeform 93"/>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94"/>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47" name="Freeform 95"/>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48" name="Group 96"/>
                <p:cNvGrpSpPr>
                  <a:grpSpLocks/>
                </p:cNvGrpSpPr>
                <p:nvPr/>
              </p:nvGrpSpPr>
              <p:grpSpPr bwMode="auto">
                <a:xfrm>
                  <a:off x="2399" y="2284"/>
                  <a:ext cx="463" cy="463"/>
                  <a:chOff x="2399" y="2284"/>
                  <a:chExt cx="463" cy="463"/>
                </a:xfrm>
              </p:grpSpPr>
              <p:sp>
                <p:nvSpPr>
                  <p:cNvPr id="55" name="Freeform 97"/>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98"/>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49" name="Freeform 99"/>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100"/>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101"/>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102"/>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103"/>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Line 104"/>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3" name="Line 105"/>
              <p:cNvSpPr>
                <a:spLocks noChangeShapeType="1"/>
              </p:cNvSpPr>
              <p:nvPr/>
            </p:nvSpPr>
            <p:spPr bwMode="auto">
              <a:xfrm>
                <a:off x="725" y="2069"/>
                <a:ext cx="0" cy="182"/>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74" name="Group 277"/>
          <p:cNvGrpSpPr>
            <a:grpSpLocks/>
          </p:cNvGrpSpPr>
          <p:nvPr/>
        </p:nvGrpSpPr>
        <p:grpSpPr bwMode="auto">
          <a:xfrm>
            <a:off x="7264475" y="1835284"/>
            <a:ext cx="1565275" cy="1657350"/>
            <a:chOff x="4377" y="1797"/>
            <a:chExt cx="986" cy="1044"/>
          </a:xfrm>
        </p:grpSpPr>
        <p:grpSp>
          <p:nvGrpSpPr>
            <p:cNvPr id="75" name="Group 268"/>
            <p:cNvGrpSpPr>
              <a:grpSpLocks/>
            </p:cNvGrpSpPr>
            <p:nvPr/>
          </p:nvGrpSpPr>
          <p:grpSpPr bwMode="auto">
            <a:xfrm>
              <a:off x="4377" y="1797"/>
              <a:ext cx="986" cy="1044"/>
              <a:chOff x="4059" y="2409"/>
              <a:chExt cx="1281" cy="1245"/>
            </a:xfrm>
          </p:grpSpPr>
          <p:grpSp>
            <p:nvGrpSpPr>
              <p:cNvPr id="78" name="Group 234"/>
              <p:cNvGrpSpPr>
                <a:grpSpLocks/>
              </p:cNvGrpSpPr>
              <p:nvPr/>
            </p:nvGrpSpPr>
            <p:grpSpPr bwMode="auto">
              <a:xfrm rot="284320" flipV="1">
                <a:off x="4059" y="2409"/>
                <a:ext cx="1281" cy="632"/>
                <a:chOff x="2278" y="2199"/>
                <a:chExt cx="1281" cy="632"/>
              </a:xfrm>
            </p:grpSpPr>
            <p:sp>
              <p:nvSpPr>
                <p:cNvPr id="95" name="Freeform 235"/>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236"/>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7" name="Group 237"/>
                <p:cNvGrpSpPr>
                  <a:grpSpLocks/>
                </p:cNvGrpSpPr>
                <p:nvPr/>
              </p:nvGrpSpPr>
              <p:grpSpPr bwMode="auto">
                <a:xfrm>
                  <a:off x="2993" y="2273"/>
                  <a:ext cx="461" cy="462"/>
                  <a:chOff x="2985" y="2270"/>
                  <a:chExt cx="461" cy="462"/>
                </a:xfrm>
              </p:grpSpPr>
              <p:sp>
                <p:nvSpPr>
                  <p:cNvPr id="108" name="Freeform 238"/>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239"/>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98" name="Freeform 240"/>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9" name="Group 241"/>
                <p:cNvGrpSpPr>
                  <a:grpSpLocks/>
                </p:cNvGrpSpPr>
                <p:nvPr/>
              </p:nvGrpSpPr>
              <p:grpSpPr bwMode="auto">
                <a:xfrm>
                  <a:off x="2399" y="2284"/>
                  <a:ext cx="463" cy="463"/>
                  <a:chOff x="2399" y="2284"/>
                  <a:chExt cx="463" cy="463"/>
                </a:xfrm>
              </p:grpSpPr>
              <p:sp>
                <p:nvSpPr>
                  <p:cNvPr id="106" name="Freeform 242"/>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243"/>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0" name="Freeform 244"/>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 name="Freeform 245"/>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246"/>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247"/>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248"/>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Line 249"/>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79" name="Group 250"/>
              <p:cNvGrpSpPr>
                <a:grpSpLocks/>
              </p:cNvGrpSpPr>
              <p:nvPr/>
            </p:nvGrpSpPr>
            <p:grpSpPr bwMode="auto">
              <a:xfrm>
                <a:off x="4059" y="3022"/>
                <a:ext cx="1281" cy="632"/>
                <a:chOff x="2278" y="2199"/>
                <a:chExt cx="1281" cy="632"/>
              </a:xfrm>
            </p:grpSpPr>
            <p:sp>
              <p:nvSpPr>
                <p:cNvPr id="80" name="Freeform 251"/>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252"/>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82" name="Group 253"/>
                <p:cNvGrpSpPr>
                  <a:grpSpLocks/>
                </p:cNvGrpSpPr>
                <p:nvPr/>
              </p:nvGrpSpPr>
              <p:grpSpPr bwMode="auto">
                <a:xfrm>
                  <a:off x="2993" y="2273"/>
                  <a:ext cx="461" cy="462"/>
                  <a:chOff x="2985" y="2270"/>
                  <a:chExt cx="461" cy="462"/>
                </a:xfrm>
              </p:grpSpPr>
              <p:sp>
                <p:nvSpPr>
                  <p:cNvPr id="93" name="Freeform 254"/>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255"/>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83" name="Freeform 256"/>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84" name="Group 257"/>
                <p:cNvGrpSpPr>
                  <a:grpSpLocks/>
                </p:cNvGrpSpPr>
                <p:nvPr/>
              </p:nvGrpSpPr>
              <p:grpSpPr bwMode="auto">
                <a:xfrm>
                  <a:off x="2399" y="2284"/>
                  <a:ext cx="463" cy="463"/>
                  <a:chOff x="2399" y="2284"/>
                  <a:chExt cx="463" cy="463"/>
                </a:xfrm>
              </p:grpSpPr>
              <p:sp>
                <p:nvSpPr>
                  <p:cNvPr id="91" name="Freeform 258"/>
                  <p:cNvSpPr>
                    <a:spLocks/>
                  </p:cNvSpPr>
                  <p:nvPr/>
                </p:nvSpPr>
                <p:spPr bwMode="auto">
                  <a:xfrm flipV="1">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259"/>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85" name="Freeform 260"/>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261"/>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262"/>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263"/>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264"/>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Line 265"/>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76" name="Line 270"/>
            <p:cNvSpPr>
              <a:spLocks noChangeShapeType="1"/>
            </p:cNvSpPr>
            <p:nvPr/>
          </p:nvSpPr>
          <p:spPr bwMode="auto">
            <a:xfrm flipV="1">
              <a:off x="4616" y="2016"/>
              <a:ext cx="136" cy="91"/>
            </a:xfrm>
            <a:prstGeom prst="line">
              <a:avLst/>
            </a:prstGeom>
            <a:noFill/>
            <a:ln w="317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77" name="Line 271"/>
            <p:cNvSpPr>
              <a:spLocks noChangeShapeType="1"/>
            </p:cNvSpPr>
            <p:nvPr/>
          </p:nvSpPr>
          <p:spPr bwMode="auto">
            <a:xfrm>
              <a:off x="5035" y="2055"/>
              <a:ext cx="159" cy="136"/>
            </a:xfrm>
            <a:prstGeom prst="line">
              <a:avLst/>
            </a:prstGeom>
            <a:noFill/>
            <a:ln w="317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sp>
        <p:nvSpPr>
          <p:cNvPr id="110" name="Text Box 272"/>
          <p:cNvSpPr txBox="1">
            <a:spLocks noChangeArrowheads="1"/>
          </p:cNvSpPr>
          <p:nvPr/>
        </p:nvSpPr>
        <p:spPr bwMode="auto">
          <a:xfrm>
            <a:off x="592208" y="411144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i="1">
                <a:latin typeface=""/>
              </a:rPr>
              <a:t>n</a:t>
            </a:r>
            <a:r>
              <a:rPr lang="en-GB" altLang="en-US" sz="2400">
                <a:latin typeface=""/>
              </a:rPr>
              <a:t> = 4 -ve</a:t>
            </a:r>
          </a:p>
        </p:txBody>
      </p:sp>
      <p:sp>
        <p:nvSpPr>
          <p:cNvPr id="111" name="Text Box 273"/>
          <p:cNvSpPr txBox="1">
            <a:spLocks noChangeArrowheads="1"/>
          </p:cNvSpPr>
          <p:nvPr/>
        </p:nvSpPr>
        <p:spPr bwMode="auto">
          <a:xfrm>
            <a:off x="2447925" y="47244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i="1">
                <a:latin typeface=""/>
              </a:rPr>
              <a:t>n</a:t>
            </a:r>
            <a:r>
              <a:rPr lang="en-GB" altLang="en-US" sz="2400">
                <a:latin typeface=""/>
              </a:rPr>
              <a:t> = 4 +ve</a:t>
            </a:r>
          </a:p>
        </p:txBody>
      </p:sp>
      <p:grpSp>
        <p:nvGrpSpPr>
          <p:cNvPr id="112" name="Group 278"/>
          <p:cNvGrpSpPr>
            <a:grpSpLocks/>
          </p:cNvGrpSpPr>
          <p:nvPr/>
        </p:nvGrpSpPr>
        <p:grpSpPr bwMode="auto">
          <a:xfrm>
            <a:off x="4679950" y="1700213"/>
            <a:ext cx="1709738" cy="2335213"/>
            <a:chOff x="2948" y="1071"/>
            <a:chExt cx="1077" cy="1471"/>
          </a:xfrm>
        </p:grpSpPr>
        <p:grpSp>
          <p:nvGrpSpPr>
            <p:cNvPr id="113" name="Group 267"/>
            <p:cNvGrpSpPr>
              <a:grpSpLocks/>
            </p:cNvGrpSpPr>
            <p:nvPr/>
          </p:nvGrpSpPr>
          <p:grpSpPr bwMode="auto">
            <a:xfrm>
              <a:off x="2948" y="1071"/>
              <a:ext cx="1077" cy="1020"/>
              <a:chOff x="4037" y="981"/>
              <a:chExt cx="1394" cy="1244"/>
            </a:xfrm>
          </p:grpSpPr>
          <p:grpSp>
            <p:nvGrpSpPr>
              <p:cNvPr id="116" name="Group 54"/>
              <p:cNvGrpSpPr>
                <a:grpSpLocks/>
              </p:cNvGrpSpPr>
              <p:nvPr/>
            </p:nvGrpSpPr>
            <p:grpSpPr bwMode="auto">
              <a:xfrm flipV="1">
                <a:off x="4037" y="981"/>
                <a:ext cx="1281" cy="632"/>
                <a:chOff x="2278" y="2199"/>
                <a:chExt cx="1281" cy="632"/>
              </a:xfrm>
            </p:grpSpPr>
            <p:sp>
              <p:nvSpPr>
                <p:cNvPr id="133" name="Freeform 55"/>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56"/>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35" name="Group 57"/>
                <p:cNvGrpSpPr>
                  <a:grpSpLocks/>
                </p:cNvGrpSpPr>
                <p:nvPr/>
              </p:nvGrpSpPr>
              <p:grpSpPr bwMode="auto">
                <a:xfrm>
                  <a:off x="2993" y="2273"/>
                  <a:ext cx="461" cy="462"/>
                  <a:chOff x="2985" y="2270"/>
                  <a:chExt cx="461" cy="462"/>
                </a:xfrm>
              </p:grpSpPr>
              <p:sp>
                <p:nvSpPr>
                  <p:cNvPr id="146" name="Freeform 58"/>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 name="Freeform 59"/>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6" name="Freeform 60"/>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37" name="Group 61"/>
                <p:cNvGrpSpPr>
                  <a:grpSpLocks/>
                </p:cNvGrpSpPr>
                <p:nvPr/>
              </p:nvGrpSpPr>
              <p:grpSpPr bwMode="auto">
                <a:xfrm>
                  <a:off x="2399" y="2284"/>
                  <a:ext cx="463" cy="463"/>
                  <a:chOff x="2399" y="2284"/>
                  <a:chExt cx="463" cy="463"/>
                </a:xfrm>
              </p:grpSpPr>
              <p:sp>
                <p:nvSpPr>
                  <p:cNvPr id="144" name="Freeform 62"/>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 name="Freeform 63"/>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8" name="Freeform 64"/>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 name="Freeform 65"/>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 name="Freeform 66"/>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 name="Freeform 67"/>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 name="Freeform 68"/>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 name="Line 69"/>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7" name="Group 106"/>
              <p:cNvGrpSpPr>
                <a:grpSpLocks/>
              </p:cNvGrpSpPr>
              <p:nvPr/>
            </p:nvGrpSpPr>
            <p:grpSpPr bwMode="auto">
              <a:xfrm>
                <a:off x="4150" y="1593"/>
                <a:ext cx="1281" cy="632"/>
                <a:chOff x="2278" y="2199"/>
                <a:chExt cx="1281" cy="632"/>
              </a:xfrm>
            </p:grpSpPr>
            <p:sp>
              <p:nvSpPr>
                <p:cNvPr id="118" name="Freeform 107"/>
                <p:cNvSpPr>
                  <a:spLocks/>
                </p:cNvSpPr>
                <p:nvPr/>
              </p:nvSpPr>
              <p:spPr bwMode="auto">
                <a:xfrm>
                  <a:off x="2371" y="2199"/>
                  <a:ext cx="1100" cy="14"/>
                </a:xfrm>
                <a:custGeom>
                  <a:avLst/>
                  <a:gdLst>
                    <a:gd name="T0" fmla="*/ 0 w 2201"/>
                    <a:gd name="T1" fmla="*/ 0 h 30"/>
                    <a:gd name="T2" fmla="*/ 0 w 2201"/>
                    <a:gd name="T3" fmla="*/ 0 h 30"/>
                    <a:gd name="T4" fmla="*/ 0 w 2201"/>
                    <a:gd name="T5" fmla="*/ 0 h 30"/>
                    <a:gd name="T6" fmla="*/ 0 w 2201"/>
                    <a:gd name="T7" fmla="*/ 0 h 30"/>
                    <a:gd name="T8" fmla="*/ 0 w 2201"/>
                    <a:gd name="T9" fmla="*/ 0 h 30"/>
                    <a:gd name="T10" fmla="*/ 0 60000 65536"/>
                    <a:gd name="T11" fmla="*/ 0 60000 65536"/>
                    <a:gd name="T12" fmla="*/ 0 60000 65536"/>
                    <a:gd name="T13" fmla="*/ 0 60000 65536"/>
                    <a:gd name="T14" fmla="*/ 0 60000 65536"/>
                    <a:gd name="T15" fmla="*/ 0 w 2201"/>
                    <a:gd name="T16" fmla="*/ 0 h 30"/>
                    <a:gd name="T17" fmla="*/ 2201 w 2201"/>
                    <a:gd name="T18" fmla="*/ 30 h 30"/>
                  </a:gdLst>
                  <a:ahLst/>
                  <a:cxnLst>
                    <a:cxn ang="T10">
                      <a:pos x="T0" y="T1"/>
                    </a:cxn>
                    <a:cxn ang="T11">
                      <a:pos x="T2" y="T3"/>
                    </a:cxn>
                    <a:cxn ang="T12">
                      <a:pos x="T4" y="T5"/>
                    </a:cxn>
                    <a:cxn ang="T13">
                      <a:pos x="T6" y="T7"/>
                    </a:cxn>
                    <a:cxn ang="T14">
                      <a:pos x="T8" y="T9"/>
                    </a:cxn>
                  </a:cxnLst>
                  <a:rect l="T15" t="T16" r="T17" b="T18"/>
                  <a:pathLst>
                    <a:path w="2201" h="30">
                      <a:moveTo>
                        <a:pt x="0" y="0"/>
                      </a:moveTo>
                      <a:lnTo>
                        <a:pt x="0" y="28"/>
                      </a:lnTo>
                      <a:lnTo>
                        <a:pt x="2201" y="30"/>
                      </a:lnTo>
                      <a:lnTo>
                        <a:pt x="220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 name="Freeform 108"/>
                <p:cNvSpPr>
                  <a:spLocks/>
                </p:cNvSpPr>
                <p:nvPr/>
              </p:nvSpPr>
              <p:spPr bwMode="auto">
                <a:xfrm>
                  <a:off x="2989" y="2274"/>
                  <a:ext cx="457" cy="458"/>
                </a:xfrm>
                <a:custGeom>
                  <a:avLst/>
                  <a:gdLst>
                    <a:gd name="T0" fmla="*/ 0 w 915"/>
                    <a:gd name="T1" fmla="*/ 0 h 917"/>
                    <a:gd name="T2" fmla="*/ 0 w 915"/>
                    <a:gd name="T3" fmla="*/ 0 h 917"/>
                    <a:gd name="T4" fmla="*/ 0 w 915"/>
                    <a:gd name="T5" fmla="*/ 0 h 917"/>
                    <a:gd name="T6" fmla="*/ 0 w 915"/>
                    <a:gd name="T7" fmla="*/ 0 h 917"/>
                    <a:gd name="T8" fmla="*/ 0 w 915"/>
                    <a:gd name="T9" fmla="*/ 0 h 917"/>
                    <a:gd name="T10" fmla="*/ 0 w 915"/>
                    <a:gd name="T11" fmla="*/ 0 h 917"/>
                    <a:gd name="T12" fmla="*/ 0 w 915"/>
                    <a:gd name="T13" fmla="*/ 0 h 917"/>
                    <a:gd name="T14" fmla="*/ 0 w 915"/>
                    <a:gd name="T15" fmla="*/ 0 h 917"/>
                    <a:gd name="T16" fmla="*/ 0 w 915"/>
                    <a:gd name="T17" fmla="*/ 0 h 917"/>
                    <a:gd name="T18" fmla="*/ 0 w 915"/>
                    <a:gd name="T19" fmla="*/ 0 h 917"/>
                    <a:gd name="T20" fmla="*/ 0 w 915"/>
                    <a:gd name="T21" fmla="*/ 0 h 917"/>
                    <a:gd name="T22" fmla="*/ 0 w 915"/>
                    <a:gd name="T23" fmla="*/ 0 h 917"/>
                    <a:gd name="T24" fmla="*/ 0 w 915"/>
                    <a:gd name="T25" fmla="*/ 0 h 917"/>
                    <a:gd name="T26" fmla="*/ 0 w 915"/>
                    <a:gd name="T27" fmla="*/ 0 h 917"/>
                    <a:gd name="T28" fmla="*/ 0 w 915"/>
                    <a:gd name="T29" fmla="*/ 0 h 917"/>
                    <a:gd name="T30" fmla="*/ 0 w 915"/>
                    <a:gd name="T31" fmla="*/ 0 h 917"/>
                    <a:gd name="T32" fmla="*/ 0 w 915"/>
                    <a:gd name="T33" fmla="*/ 0 h 917"/>
                    <a:gd name="T34" fmla="*/ 0 w 915"/>
                    <a:gd name="T35" fmla="*/ 0 h 917"/>
                    <a:gd name="T36" fmla="*/ 0 w 915"/>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5"/>
                    <a:gd name="T58" fmla="*/ 0 h 917"/>
                    <a:gd name="T59" fmla="*/ 915 w 915"/>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5" h="917">
                      <a:moveTo>
                        <a:pt x="0" y="728"/>
                      </a:moveTo>
                      <a:lnTo>
                        <a:pt x="16" y="660"/>
                      </a:lnTo>
                      <a:lnTo>
                        <a:pt x="38" y="595"/>
                      </a:lnTo>
                      <a:lnTo>
                        <a:pt x="63" y="531"/>
                      </a:lnTo>
                      <a:lnTo>
                        <a:pt x="94" y="471"/>
                      </a:lnTo>
                      <a:lnTo>
                        <a:pt x="128" y="412"/>
                      </a:lnTo>
                      <a:lnTo>
                        <a:pt x="167" y="357"/>
                      </a:lnTo>
                      <a:lnTo>
                        <a:pt x="208" y="304"/>
                      </a:lnTo>
                      <a:lnTo>
                        <a:pt x="254" y="255"/>
                      </a:lnTo>
                      <a:lnTo>
                        <a:pt x="302" y="210"/>
                      </a:lnTo>
                      <a:lnTo>
                        <a:pt x="356" y="167"/>
                      </a:lnTo>
                      <a:lnTo>
                        <a:pt x="410" y="128"/>
                      </a:lnTo>
                      <a:lnTo>
                        <a:pt x="469" y="94"/>
                      </a:lnTo>
                      <a:lnTo>
                        <a:pt x="530" y="63"/>
                      </a:lnTo>
                      <a:lnTo>
                        <a:pt x="593" y="38"/>
                      </a:lnTo>
                      <a:lnTo>
                        <a:pt x="658" y="16"/>
                      </a:lnTo>
                      <a:lnTo>
                        <a:pt x="726" y="0"/>
                      </a:lnTo>
                      <a:lnTo>
                        <a:pt x="915" y="917"/>
                      </a:lnTo>
                      <a:lnTo>
                        <a:pt x="0"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0" name="Group 109"/>
                <p:cNvGrpSpPr>
                  <a:grpSpLocks/>
                </p:cNvGrpSpPr>
                <p:nvPr/>
              </p:nvGrpSpPr>
              <p:grpSpPr bwMode="auto">
                <a:xfrm>
                  <a:off x="2993" y="2273"/>
                  <a:ext cx="461" cy="462"/>
                  <a:chOff x="2985" y="2270"/>
                  <a:chExt cx="461" cy="462"/>
                </a:xfrm>
              </p:grpSpPr>
              <p:sp>
                <p:nvSpPr>
                  <p:cNvPr id="131" name="Freeform 110"/>
                  <p:cNvSpPr>
                    <a:spLocks/>
                  </p:cNvSpPr>
                  <p:nvPr/>
                </p:nvSpPr>
                <p:spPr bwMode="auto">
                  <a:xfrm>
                    <a:off x="2991" y="2276"/>
                    <a:ext cx="455" cy="456"/>
                  </a:xfrm>
                  <a:custGeom>
                    <a:avLst/>
                    <a:gdLst>
                      <a:gd name="T0" fmla="*/ 0 w 911"/>
                      <a:gd name="T1" fmla="*/ 0 h 913"/>
                      <a:gd name="T2" fmla="*/ 0 w 911"/>
                      <a:gd name="T3" fmla="*/ 0 h 913"/>
                      <a:gd name="T4" fmla="*/ 0 w 911"/>
                      <a:gd name="T5" fmla="*/ 0 h 913"/>
                      <a:gd name="T6" fmla="*/ 0 w 911"/>
                      <a:gd name="T7" fmla="*/ 0 h 913"/>
                      <a:gd name="T8" fmla="*/ 0 w 911"/>
                      <a:gd name="T9" fmla="*/ 0 h 913"/>
                      <a:gd name="T10" fmla="*/ 0 w 911"/>
                      <a:gd name="T11" fmla="*/ 0 h 913"/>
                      <a:gd name="T12" fmla="*/ 0 w 911"/>
                      <a:gd name="T13" fmla="*/ 0 h 913"/>
                      <a:gd name="T14" fmla="*/ 0 w 911"/>
                      <a:gd name="T15" fmla="*/ 0 h 913"/>
                      <a:gd name="T16" fmla="*/ 0 w 911"/>
                      <a:gd name="T17" fmla="*/ 0 h 913"/>
                      <a:gd name="T18" fmla="*/ 0 w 911"/>
                      <a:gd name="T19" fmla="*/ 0 h 913"/>
                      <a:gd name="T20" fmla="*/ 0 w 911"/>
                      <a:gd name="T21" fmla="*/ 0 h 913"/>
                      <a:gd name="T22" fmla="*/ 0 w 911"/>
                      <a:gd name="T23" fmla="*/ 0 h 913"/>
                      <a:gd name="T24" fmla="*/ 0 w 911"/>
                      <a:gd name="T25" fmla="*/ 0 h 913"/>
                      <a:gd name="T26" fmla="*/ 0 w 911"/>
                      <a:gd name="T27" fmla="*/ 0 h 913"/>
                      <a:gd name="T28" fmla="*/ 0 w 911"/>
                      <a:gd name="T29" fmla="*/ 0 h 913"/>
                      <a:gd name="T30" fmla="*/ 0 w 911"/>
                      <a:gd name="T31" fmla="*/ 0 h 913"/>
                      <a:gd name="T32" fmla="*/ 0 w 911"/>
                      <a:gd name="T33" fmla="*/ 0 h 913"/>
                      <a:gd name="T34" fmla="*/ 0 w 911"/>
                      <a:gd name="T35" fmla="*/ 0 h 913"/>
                      <a:gd name="T36" fmla="*/ 0 w 911"/>
                      <a:gd name="T37" fmla="*/ 0 h 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913"/>
                      <a:gd name="T59" fmla="*/ 911 w 911"/>
                      <a:gd name="T60" fmla="*/ 913 h 9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913">
                        <a:moveTo>
                          <a:pt x="0" y="725"/>
                        </a:moveTo>
                        <a:lnTo>
                          <a:pt x="17" y="657"/>
                        </a:lnTo>
                        <a:lnTo>
                          <a:pt x="39" y="592"/>
                        </a:lnTo>
                        <a:lnTo>
                          <a:pt x="64" y="529"/>
                        </a:lnTo>
                        <a:lnTo>
                          <a:pt x="93" y="468"/>
                        </a:lnTo>
                        <a:lnTo>
                          <a:pt x="129" y="411"/>
                        </a:lnTo>
                        <a:lnTo>
                          <a:pt x="166" y="356"/>
                        </a:lnTo>
                        <a:lnTo>
                          <a:pt x="208" y="303"/>
                        </a:lnTo>
                        <a:lnTo>
                          <a:pt x="254" y="254"/>
                        </a:lnTo>
                        <a:lnTo>
                          <a:pt x="303" y="209"/>
                        </a:lnTo>
                        <a:lnTo>
                          <a:pt x="355" y="167"/>
                        </a:lnTo>
                        <a:lnTo>
                          <a:pt x="409" y="129"/>
                        </a:lnTo>
                        <a:lnTo>
                          <a:pt x="467" y="95"/>
                        </a:lnTo>
                        <a:lnTo>
                          <a:pt x="527" y="64"/>
                        </a:lnTo>
                        <a:lnTo>
                          <a:pt x="591" y="39"/>
                        </a:lnTo>
                        <a:lnTo>
                          <a:pt x="656" y="17"/>
                        </a:lnTo>
                        <a:lnTo>
                          <a:pt x="724" y="0"/>
                        </a:lnTo>
                        <a:lnTo>
                          <a:pt x="911" y="913"/>
                        </a:lnTo>
                        <a:lnTo>
                          <a:pt x="0" y="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11"/>
                  <p:cNvSpPr>
                    <a:spLocks/>
                  </p:cNvSpPr>
                  <p:nvPr/>
                </p:nvSpPr>
                <p:spPr bwMode="auto">
                  <a:xfrm>
                    <a:off x="2985" y="2270"/>
                    <a:ext cx="369" cy="370"/>
                  </a:xfrm>
                  <a:custGeom>
                    <a:avLst/>
                    <a:gdLst>
                      <a:gd name="T0" fmla="*/ 0 w 739"/>
                      <a:gd name="T1" fmla="*/ 0 h 741"/>
                      <a:gd name="T2" fmla="*/ 0 w 739"/>
                      <a:gd name="T3" fmla="*/ 0 h 741"/>
                      <a:gd name="T4" fmla="*/ 0 w 739"/>
                      <a:gd name="T5" fmla="*/ 0 h 741"/>
                      <a:gd name="T6" fmla="*/ 0 w 739"/>
                      <a:gd name="T7" fmla="*/ 0 h 741"/>
                      <a:gd name="T8" fmla="*/ 0 w 739"/>
                      <a:gd name="T9" fmla="*/ 0 h 741"/>
                      <a:gd name="T10" fmla="*/ 0 w 739"/>
                      <a:gd name="T11" fmla="*/ 0 h 741"/>
                      <a:gd name="T12" fmla="*/ 0 w 739"/>
                      <a:gd name="T13" fmla="*/ 0 h 741"/>
                      <a:gd name="T14" fmla="*/ 0 w 739"/>
                      <a:gd name="T15" fmla="*/ 0 h 741"/>
                      <a:gd name="T16" fmla="*/ 0 w 739"/>
                      <a:gd name="T17" fmla="*/ 0 h 741"/>
                      <a:gd name="T18" fmla="*/ 0 w 739"/>
                      <a:gd name="T19" fmla="*/ 0 h 741"/>
                      <a:gd name="T20" fmla="*/ 0 w 739"/>
                      <a:gd name="T21" fmla="*/ 0 h 741"/>
                      <a:gd name="T22" fmla="*/ 0 w 739"/>
                      <a:gd name="T23" fmla="*/ 0 h 741"/>
                      <a:gd name="T24" fmla="*/ 0 w 739"/>
                      <a:gd name="T25" fmla="*/ 0 h 741"/>
                      <a:gd name="T26" fmla="*/ 0 w 739"/>
                      <a:gd name="T27" fmla="*/ 0 h 741"/>
                      <a:gd name="T28" fmla="*/ 0 w 739"/>
                      <a:gd name="T29" fmla="*/ 0 h 741"/>
                      <a:gd name="T30" fmla="*/ 0 w 739"/>
                      <a:gd name="T31" fmla="*/ 0 h 741"/>
                      <a:gd name="T32" fmla="*/ 0 w 739"/>
                      <a:gd name="T33" fmla="*/ 0 h 741"/>
                      <a:gd name="T34" fmla="*/ 0 w 739"/>
                      <a:gd name="T35" fmla="*/ 0 h 741"/>
                      <a:gd name="T36" fmla="*/ 0 w 739"/>
                      <a:gd name="T37" fmla="*/ 0 h 741"/>
                      <a:gd name="T38" fmla="*/ 0 w 739"/>
                      <a:gd name="T39" fmla="*/ 0 h 741"/>
                      <a:gd name="T40" fmla="*/ 0 w 739"/>
                      <a:gd name="T41" fmla="*/ 0 h 741"/>
                      <a:gd name="T42" fmla="*/ 0 w 739"/>
                      <a:gd name="T43" fmla="*/ 0 h 741"/>
                      <a:gd name="T44" fmla="*/ 0 w 739"/>
                      <a:gd name="T45" fmla="*/ 0 h 741"/>
                      <a:gd name="T46" fmla="*/ 0 w 739"/>
                      <a:gd name="T47" fmla="*/ 0 h 741"/>
                      <a:gd name="T48" fmla="*/ 0 w 739"/>
                      <a:gd name="T49" fmla="*/ 0 h 741"/>
                      <a:gd name="T50" fmla="*/ 0 w 739"/>
                      <a:gd name="T51" fmla="*/ 0 h 741"/>
                      <a:gd name="T52" fmla="*/ 0 w 739"/>
                      <a:gd name="T53" fmla="*/ 0 h 741"/>
                      <a:gd name="T54" fmla="*/ 0 w 739"/>
                      <a:gd name="T55" fmla="*/ 0 h 741"/>
                      <a:gd name="T56" fmla="*/ 0 w 739"/>
                      <a:gd name="T57" fmla="*/ 0 h 741"/>
                      <a:gd name="T58" fmla="*/ 0 w 739"/>
                      <a:gd name="T59" fmla="*/ 0 h 741"/>
                      <a:gd name="T60" fmla="*/ 0 w 739"/>
                      <a:gd name="T61" fmla="*/ 0 h 741"/>
                      <a:gd name="T62" fmla="*/ 0 w 739"/>
                      <a:gd name="T63" fmla="*/ 0 h 741"/>
                      <a:gd name="T64" fmla="*/ 0 w 739"/>
                      <a:gd name="T65" fmla="*/ 0 h 741"/>
                      <a:gd name="T66" fmla="*/ 0 w 739"/>
                      <a:gd name="T67" fmla="*/ 0 h 741"/>
                      <a:gd name="T68" fmla="*/ 0 w 739"/>
                      <a:gd name="T69" fmla="*/ 0 h 741"/>
                      <a:gd name="T70" fmla="*/ 0 w 739"/>
                      <a:gd name="T71" fmla="*/ 0 h 741"/>
                      <a:gd name="T72" fmla="*/ 0 w 739"/>
                      <a:gd name="T73" fmla="*/ 0 h 741"/>
                      <a:gd name="T74" fmla="*/ 0 w 739"/>
                      <a:gd name="T75" fmla="*/ 0 h 741"/>
                      <a:gd name="T76" fmla="*/ 0 w 739"/>
                      <a:gd name="T77" fmla="*/ 0 h 741"/>
                      <a:gd name="T78" fmla="*/ 0 w 739"/>
                      <a:gd name="T79" fmla="*/ 0 h 741"/>
                      <a:gd name="T80" fmla="*/ 0 w 739"/>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9"/>
                      <a:gd name="T124" fmla="*/ 0 h 741"/>
                      <a:gd name="T125" fmla="*/ 739 w 739"/>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9" h="741">
                        <a:moveTo>
                          <a:pt x="0" y="735"/>
                        </a:moveTo>
                        <a:lnTo>
                          <a:pt x="28" y="741"/>
                        </a:lnTo>
                        <a:lnTo>
                          <a:pt x="44" y="676"/>
                        </a:lnTo>
                        <a:lnTo>
                          <a:pt x="65" y="611"/>
                        </a:lnTo>
                        <a:lnTo>
                          <a:pt x="92" y="548"/>
                        </a:lnTo>
                        <a:lnTo>
                          <a:pt x="121" y="487"/>
                        </a:lnTo>
                        <a:lnTo>
                          <a:pt x="155" y="430"/>
                        </a:lnTo>
                        <a:lnTo>
                          <a:pt x="142" y="424"/>
                        </a:lnTo>
                        <a:lnTo>
                          <a:pt x="152" y="434"/>
                        </a:lnTo>
                        <a:lnTo>
                          <a:pt x="189" y="379"/>
                        </a:lnTo>
                        <a:lnTo>
                          <a:pt x="232" y="326"/>
                        </a:lnTo>
                        <a:lnTo>
                          <a:pt x="278" y="278"/>
                        </a:lnTo>
                        <a:lnTo>
                          <a:pt x="326" y="232"/>
                        </a:lnTo>
                        <a:lnTo>
                          <a:pt x="378" y="191"/>
                        </a:lnTo>
                        <a:lnTo>
                          <a:pt x="432" y="152"/>
                        </a:lnTo>
                        <a:lnTo>
                          <a:pt x="422" y="142"/>
                        </a:lnTo>
                        <a:lnTo>
                          <a:pt x="428" y="155"/>
                        </a:lnTo>
                        <a:lnTo>
                          <a:pt x="486" y="121"/>
                        </a:lnTo>
                        <a:lnTo>
                          <a:pt x="546" y="90"/>
                        </a:lnTo>
                        <a:lnTo>
                          <a:pt x="610" y="65"/>
                        </a:lnTo>
                        <a:lnTo>
                          <a:pt x="675" y="43"/>
                        </a:lnTo>
                        <a:lnTo>
                          <a:pt x="739" y="28"/>
                        </a:lnTo>
                        <a:lnTo>
                          <a:pt x="734" y="0"/>
                        </a:lnTo>
                        <a:lnTo>
                          <a:pt x="663" y="16"/>
                        </a:lnTo>
                        <a:lnTo>
                          <a:pt x="598" y="38"/>
                        </a:lnTo>
                        <a:lnTo>
                          <a:pt x="534" y="64"/>
                        </a:lnTo>
                        <a:lnTo>
                          <a:pt x="474" y="95"/>
                        </a:lnTo>
                        <a:lnTo>
                          <a:pt x="416" y="128"/>
                        </a:lnTo>
                        <a:lnTo>
                          <a:pt x="412" y="131"/>
                        </a:lnTo>
                        <a:lnTo>
                          <a:pt x="357" y="170"/>
                        </a:lnTo>
                        <a:lnTo>
                          <a:pt x="306" y="211"/>
                        </a:lnTo>
                        <a:lnTo>
                          <a:pt x="257" y="257"/>
                        </a:lnTo>
                        <a:lnTo>
                          <a:pt x="211" y="306"/>
                        </a:lnTo>
                        <a:lnTo>
                          <a:pt x="168" y="359"/>
                        </a:lnTo>
                        <a:lnTo>
                          <a:pt x="131" y="413"/>
                        </a:lnTo>
                        <a:lnTo>
                          <a:pt x="127" y="418"/>
                        </a:lnTo>
                        <a:lnTo>
                          <a:pt x="93" y="475"/>
                        </a:lnTo>
                        <a:lnTo>
                          <a:pt x="64" y="536"/>
                        </a:lnTo>
                        <a:lnTo>
                          <a:pt x="37" y="599"/>
                        </a:lnTo>
                        <a:lnTo>
                          <a:pt x="16" y="664"/>
                        </a:lnTo>
                        <a:lnTo>
                          <a:pt x="0" y="7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1" name="Freeform 112"/>
                <p:cNvSpPr>
                  <a:spLocks/>
                </p:cNvSpPr>
                <p:nvPr/>
              </p:nvSpPr>
              <p:spPr bwMode="auto">
                <a:xfrm>
                  <a:off x="2399" y="2289"/>
                  <a:ext cx="459" cy="458"/>
                </a:xfrm>
                <a:custGeom>
                  <a:avLst/>
                  <a:gdLst>
                    <a:gd name="T0" fmla="*/ 1 w 916"/>
                    <a:gd name="T1" fmla="*/ 0 h 917"/>
                    <a:gd name="T2" fmla="*/ 1 w 916"/>
                    <a:gd name="T3" fmla="*/ 0 h 917"/>
                    <a:gd name="T4" fmla="*/ 1 w 916"/>
                    <a:gd name="T5" fmla="*/ 0 h 917"/>
                    <a:gd name="T6" fmla="*/ 1 w 916"/>
                    <a:gd name="T7" fmla="*/ 0 h 917"/>
                    <a:gd name="T8" fmla="*/ 1 w 916"/>
                    <a:gd name="T9" fmla="*/ 0 h 917"/>
                    <a:gd name="T10" fmla="*/ 1 w 916"/>
                    <a:gd name="T11" fmla="*/ 0 h 917"/>
                    <a:gd name="T12" fmla="*/ 1 w 916"/>
                    <a:gd name="T13" fmla="*/ 0 h 917"/>
                    <a:gd name="T14" fmla="*/ 1 w 916"/>
                    <a:gd name="T15" fmla="*/ 0 h 917"/>
                    <a:gd name="T16" fmla="*/ 1 w 916"/>
                    <a:gd name="T17" fmla="*/ 0 h 917"/>
                    <a:gd name="T18" fmla="*/ 1 w 916"/>
                    <a:gd name="T19" fmla="*/ 0 h 917"/>
                    <a:gd name="T20" fmla="*/ 1 w 916"/>
                    <a:gd name="T21" fmla="*/ 0 h 917"/>
                    <a:gd name="T22" fmla="*/ 1 w 916"/>
                    <a:gd name="T23" fmla="*/ 0 h 917"/>
                    <a:gd name="T24" fmla="*/ 1 w 916"/>
                    <a:gd name="T25" fmla="*/ 0 h 917"/>
                    <a:gd name="T26" fmla="*/ 1 w 916"/>
                    <a:gd name="T27" fmla="*/ 0 h 917"/>
                    <a:gd name="T28" fmla="*/ 1 w 916"/>
                    <a:gd name="T29" fmla="*/ 0 h 917"/>
                    <a:gd name="T30" fmla="*/ 1 w 916"/>
                    <a:gd name="T31" fmla="*/ 0 h 917"/>
                    <a:gd name="T32" fmla="*/ 1 w 916"/>
                    <a:gd name="T33" fmla="*/ 0 h 917"/>
                    <a:gd name="T34" fmla="*/ 0 w 916"/>
                    <a:gd name="T35" fmla="*/ 0 h 917"/>
                    <a:gd name="T36" fmla="*/ 1 w 916"/>
                    <a:gd name="T37" fmla="*/ 0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917"/>
                    <a:gd name="T59" fmla="*/ 916 w 916"/>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917">
                      <a:moveTo>
                        <a:pt x="189" y="0"/>
                      </a:moveTo>
                      <a:lnTo>
                        <a:pt x="257" y="17"/>
                      </a:lnTo>
                      <a:lnTo>
                        <a:pt x="321" y="39"/>
                      </a:lnTo>
                      <a:lnTo>
                        <a:pt x="385" y="64"/>
                      </a:lnTo>
                      <a:lnTo>
                        <a:pt x="447" y="95"/>
                      </a:lnTo>
                      <a:lnTo>
                        <a:pt x="504" y="129"/>
                      </a:lnTo>
                      <a:lnTo>
                        <a:pt x="561" y="167"/>
                      </a:lnTo>
                      <a:lnTo>
                        <a:pt x="612" y="210"/>
                      </a:lnTo>
                      <a:lnTo>
                        <a:pt x="661" y="256"/>
                      </a:lnTo>
                      <a:lnTo>
                        <a:pt x="707" y="305"/>
                      </a:lnTo>
                      <a:lnTo>
                        <a:pt x="749" y="358"/>
                      </a:lnTo>
                      <a:lnTo>
                        <a:pt x="788" y="412"/>
                      </a:lnTo>
                      <a:lnTo>
                        <a:pt x="822" y="471"/>
                      </a:lnTo>
                      <a:lnTo>
                        <a:pt x="853" y="532"/>
                      </a:lnTo>
                      <a:lnTo>
                        <a:pt x="878" y="595"/>
                      </a:lnTo>
                      <a:lnTo>
                        <a:pt x="900" y="660"/>
                      </a:lnTo>
                      <a:lnTo>
                        <a:pt x="916" y="728"/>
                      </a:lnTo>
                      <a:lnTo>
                        <a:pt x="0" y="917"/>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2" name="Group 113"/>
                <p:cNvGrpSpPr>
                  <a:grpSpLocks/>
                </p:cNvGrpSpPr>
                <p:nvPr/>
              </p:nvGrpSpPr>
              <p:grpSpPr bwMode="auto">
                <a:xfrm>
                  <a:off x="2399" y="2284"/>
                  <a:ext cx="463" cy="463"/>
                  <a:chOff x="2399" y="2284"/>
                  <a:chExt cx="463" cy="463"/>
                </a:xfrm>
              </p:grpSpPr>
              <p:sp>
                <p:nvSpPr>
                  <p:cNvPr id="129" name="Freeform 114"/>
                  <p:cNvSpPr>
                    <a:spLocks/>
                  </p:cNvSpPr>
                  <p:nvPr/>
                </p:nvSpPr>
                <p:spPr bwMode="auto">
                  <a:xfrm>
                    <a:off x="2399" y="2291"/>
                    <a:ext cx="456" cy="456"/>
                  </a:xfrm>
                  <a:custGeom>
                    <a:avLst/>
                    <a:gdLst>
                      <a:gd name="T0" fmla="*/ 1 w 910"/>
                      <a:gd name="T1" fmla="*/ 0 h 912"/>
                      <a:gd name="T2" fmla="*/ 1 w 910"/>
                      <a:gd name="T3" fmla="*/ 1 h 912"/>
                      <a:gd name="T4" fmla="*/ 1 w 910"/>
                      <a:gd name="T5" fmla="*/ 1 h 912"/>
                      <a:gd name="T6" fmla="*/ 1 w 910"/>
                      <a:gd name="T7" fmla="*/ 1 h 912"/>
                      <a:gd name="T8" fmla="*/ 1 w 910"/>
                      <a:gd name="T9" fmla="*/ 1 h 912"/>
                      <a:gd name="T10" fmla="*/ 1 w 910"/>
                      <a:gd name="T11" fmla="*/ 1 h 912"/>
                      <a:gd name="T12" fmla="*/ 1 w 910"/>
                      <a:gd name="T13" fmla="*/ 1 h 912"/>
                      <a:gd name="T14" fmla="*/ 1 w 910"/>
                      <a:gd name="T15" fmla="*/ 1 h 912"/>
                      <a:gd name="T16" fmla="*/ 1 w 910"/>
                      <a:gd name="T17" fmla="*/ 1 h 912"/>
                      <a:gd name="T18" fmla="*/ 1 w 910"/>
                      <a:gd name="T19" fmla="*/ 1 h 912"/>
                      <a:gd name="T20" fmla="*/ 1 w 910"/>
                      <a:gd name="T21" fmla="*/ 1 h 912"/>
                      <a:gd name="T22" fmla="*/ 1 w 910"/>
                      <a:gd name="T23" fmla="*/ 1 h 912"/>
                      <a:gd name="T24" fmla="*/ 1 w 910"/>
                      <a:gd name="T25" fmla="*/ 1 h 912"/>
                      <a:gd name="T26" fmla="*/ 1 w 910"/>
                      <a:gd name="T27" fmla="*/ 1 h 912"/>
                      <a:gd name="T28" fmla="*/ 1 w 910"/>
                      <a:gd name="T29" fmla="*/ 1 h 912"/>
                      <a:gd name="T30" fmla="*/ 1 w 910"/>
                      <a:gd name="T31" fmla="*/ 1 h 912"/>
                      <a:gd name="T32" fmla="*/ 1 w 910"/>
                      <a:gd name="T33" fmla="*/ 1 h 912"/>
                      <a:gd name="T34" fmla="*/ 0 w 910"/>
                      <a:gd name="T35" fmla="*/ 1 h 912"/>
                      <a:gd name="T36" fmla="*/ 1 w 910"/>
                      <a:gd name="T37" fmla="*/ 0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0"/>
                      <a:gd name="T58" fmla="*/ 0 h 912"/>
                      <a:gd name="T59" fmla="*/ 910 w 910"/>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0" h="912">
                        <a:moveTo>
                          <a:pt x="187" y="0"/>
                        </a:moveTo>
                        <a:lnTo>
                          <a:pt x="255" y="16"/>
                        </a:lnTo>
                        <a:lnTo>
                          <a:pt x="320" y="38"/>
                        </a:lnTo>
                        <a:lnTo>
                          <a:pt x="383" y="63"/>
                        </a:lnTo>
                        <a:lnTo>
                          <a:pt x="444" y="94"/>
                        </a:lnTo>
                        <a:lnTo>
                          <a:pt x="502" y="128"/>
                        </a:lnTo>
                        <a:lnTo>
                          <a:pt x="556" y="167"/>
                        </a:lnTo>
                        <a:lnTo>
                          <a:pt x="608" y="208"/>
                        </a:lnTo>
                        <a:lnTo>
                          <a:pt x="658" y="254"/>
                        </a:lnTo>
                        <a:lnTo>
                          <a:pt x="702" y="303"/>
                        </a:lnTo>
                        <a:lnTo>
                          <a:pt x="745" y="356"/>
                        </a:lnTo>
                        <a:lnTo>
                          <a:pt x="783" y="410"/>
                        </a:lnTo>
                        <a:lnTo>
                          <a:pt x="817" y="468"/>
                        </a:lnTo>
                        <a:lnTo>
                          <a:pt x="847" y="528"/>
                        </a:lnTo>
                        <a:lnTo>
                          <a:pt x="872" y="592"/>
                        </a:lnTo>
                        <a:lnTo>
                          <a:pt x="894" y="657"/>
                        </a:lnTo>
                        <a:lnTo>
                          <a:pt x="910" y="725"/>
                        </a:lnTo>
                        <a:lnTo>
                          <a:pt x="0" y="91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15"/>
                  <p:cNvSpPr>
                    <a:spLocks/>
                  </p:cNvSpPr>
                  <p:nvPr/>
                </p:nvSpPr>
                <p:spPr bwMode="auto">
                  <a:xfrm>
                    <a:off x="2492" y="2284"/>
                    <a:ext cx="370" cy="371"/>
                  </a:xfrm>
                  <a:custGeom>
                    <a:avLst/>
                    <a:gdLst>
                      <a:gd name="T0" fmla="*/ 0 w 741"/>
                      <a:gd name="T1" fmla="*/ 0 h 741"/>
                      <a:gd name="T2" fmla="*/ 0 w 741"/>
                      <a:gd name="T3" fmla="*/ 1 h 741"/>
                      <a:gd name="T4" fmla="*/ 0 w 741"/>
                      <a:gd name="T5" fmla="*/ 1 h 741"/>
                      <a:gd name="T6" fmla="*/ 0 w 741"/>
                      <a:gd name="T7" fmla="*/ 1 h 741"/>
                      <a:gd name="T8" fmla="*/ 0 w 741"/>
                      <a:gd name="T9" fmla="*/ 1 h 741"/>
                      <a:gd name="T10" fmla="*/ 0 w 741"/>
                      <a:gd name="T11" fmla="*/ 1 h 741"/>
                      <a:gd name="T12" fmla="*/ 0 w 741"/>
                      <a:gd name="T13" fmla="*/ 1 h 741"/>
                      <a:gd name="T14" fmla="*/ 0 w 741"/>
                      <a:gd name="T15" fmla="*/ 1 h 741"/>
                      <a:gd name="T16" fmla="*/ 0 w 741"/>
                      <a:gd name="T17" fmla="*/ 1 h 741"/>
                      <a:gd name="T18" fmla="*/ 0 w 741"/>
                      <a:gd name="T19" fmla="*/ 1 h 741"/>
                      <a:gd name="T20" fmla="*/ 0 w 741"/>
                      <a:gd name="T21" fmla="*/ 1 h 741"/>
                      <a:gd name="T22" fmla="*/ 0 w 741"/>
                      <a:gd name="T23" fmla="*/ 1 h 741"/>
                      <a:gd name="T24" fmla="*/ 0 w 741"/>
                      <a:gd name="T25" fmla="*/ 1 h 741"/>
                      <a:gd name="T26" fmla="*/ 0 w 741"/>
                      <a:gd name="T27" fmla="*/ 1 h 741"/>
                      <a:gd name="T28" fmla="*/ 0 w 741"/>
                      <a:gd name="T29" fmla="*/ 1 h 741"/>
                      <a:gd name="T30" fmla="*/ 0 w 741"/>
                      <a:gd name="T31" fmla="*/ 1 h 741"/>
                      <a:gd name="T32" fmla="*/ 0 w 741"/>
                      <a:gd name="T33" fmla="*/ 1 h 741"/>
                      <a:gd name="T34" fmla="*/ 0 w 741"/>
                      <a:gd name="T35" fmla="*/ 1 h 741"/>
                      <a:gd name="T36" fmla="*/ 0 w 741"/>
                      <a:gd name="T37" fmla="*/ 1 h 741"/>
                      <a:gd name="T38" fmla="*/ 0 w 741"/>
                      <a:gd name="T39" fmla="*/ 1 h 741"/>
                      <a:gd name="T40" fmla="*/ 0 w 741"/>
                      <a:gd name="T41" fmla="*/ 1 h 741"/>
                      <a:gd name="T42" fmla="*/ 0 w 741"/>
                      <a:gd name="T43" fmla="*/ 1 h 741"/>
                      <a:gd name="T44" fmla="*/ 0 w 741"/>
                      <a:gd name="T45" fmla="*/ 1 h 741"/>
                      <a:gd name="T46" fmla="*/ 0 w 741"/>
                      <a:gd name="T47" fmla="*/ 1 h 741"/>
                      <a:gd name="T48" fmla="*/ 0 w 741"/>
                      <a:gd name="T49" fmla="*/ 1 h 741"/>
                      <a:gd name="T50" fmla="*/ 0 w 741"/>
                      <a:gd name="T51" fmla="*/ 1 h 741"/>
                      <a:gd name="T52" fmla="*/ 0 w 741"/>
                      <a:gd name="T53" fmla="*/ 1 h 741"/>
                      <a:gd name="T54" fmla="*/ 0 w 741"/>
                      <a:gd name="T55" fmla="*/ 1 h 741"/>
                      <a:gd name="T56" fmla="*/ 0 w 741"/>
                      <a:gd name="T57" fmla="*/ 1 h 741"/>
                      <a:gd name="T58" fmla="*/ 0 w 741"/>
                      <a:gd name="T59" fmla="*/ 1 h 741"/>
                      <a:gd name="T60" fmla="*/ 0 w 741"/>
                      <a:gd name="T61" fmla="*/ 1 h 741"/>
                      <a:gd name="T62" fmla="*/ 0 w 741"/>
                      <a:gd name="T63" fmla="*/ 1 h 741"/>
                      <a:gd name="T64" fmla="*/ 0 w 741"/>
                      <a:gd name="T65" fmla="*/ 1 h 741"/>
                      <a:gd name="T66" fmla="*/ 0 w 741"/>
                      <a:gd name="T67" fmla="*/ 1 h 741"/>
                      <a:gd name="T68" fmla="*/ 0 w 741"/>
                      <a:gd name="T69" fmla="*/ 1 h 741"/>
                      <a:gd name="T70" fmla="*/ 0 w 741"/>
                      <a:gd name="T71" fmla="*/ 1 h 741"/>
                      <a:gd name="T72" fmla="*/ 0 w 741"/>
                      <a:gd name="T73" fmla="*/ 1 h 741"/>
                      <a:gd name="T74" fmla="*/ 0 w 741"/>
                      <a:gd name="T75" fmla="*/ 1 h 741"/>
                      <a:gd name="T76" fmla="*/ 0 w 741"/>
                      <a:gd name="T77" fmla="*/ 1 h 741"/>
                      <a:gd name="T78" fmla="*/ 0 w 741"/>
                      <a:gd name="T79" fmla="*/ 1 h 741"/>
                      <a:gd name="T80" fmla="*/ 0 w 741"/>
                      <a:gd name="T81" fmla="*/ 0 h 7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1"/>
                      <a:gd name="T124" fmla="*/ 0 h 741"/>
                      <a:gd name="T125" fmla="*/ 741 w 741"/>
                      <a:gd name="T126" fmla="*/ 741 h 7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1" h="741">
                        <a:moveTo>
                          <a:pt x="6" y="0"/>
                        </a:moveTo>
                        <a:lnTo>
                          <a:pt x="0" y="28"/>
                        </a:lnTo>
                        <a:lnTo>
                          <a:pt x="65" y="42"/>
                        </a:lnTo>
                        <a:lnTo>
                          <a:pt x="130" y="65"/>
                        </a:lnTo>
                        <a:lnTo>
                          <a:pt x="194" y="90"/>
                        </a:lnTo>
                        <a:lnTo>
                          <a:pt x="254" y="121"/>
                        </a:lnTo>
                        <a:lnTo>
                          <a:pt x="312" y="155"/>
                        </a:lnTo>
                        <a:lnTo>
                          <a:pt x="318" y="141"/>
                        </a:lnTo>
                        <a:lnTo>
                          <a:pt x="307" y="152"/>
                        </a:lnTo>
                        <a:lnTo>
                          <a:pt x="362" y="190"/>
                        </a:lnTo>
                        <a:lnTo>
                          <a:pt x="413" y="231"/>
                        </a:lnTo>
                        <a:lnTo>
                          <a:pt x="464" y="277"/>
                        </a:lnTo>
                        <a:lnTo>
                          <a:pt x="508" y="326"/>
                        </a:lnTo>
                        <a:lnTo>
                          <a:pt x="551" y="379"/>
                        </a:lnTo>
                        <a:lnTo>
                          <a:pt x="589" y="434"/>
                        </a:lnTo>
                        <a:lnTo>
                          <a:pt x="599" y="423"/>
                        </a:lnTo>
                        <a:lnTo>
                          <a:pt x="585" y="429"/>
                        </a:lnTo>
                        <a:lnTo>
                          <a:pt x="619" y="487"/>
                        </a:lnTo>
                        <a:lnTo>
                          <a:pt x="650" y="547"/>
                        </a:lnTo>
                        <a:lnTo>
                          <a:pt x="675" y="611"/>
                        </a:lnTo>
                        <a:lnTo>
                          <a:pt x="695" y="676"/>
                        </a:lnTo>
                        <a:lnTo>
                          <a:pt x="713" y="741"/>
                        </a:lnTo>
                        <a:lnTo>
                          <a:pt x="741" y="735"/>
                        </a:lnTo>
                        <a:lnTo>
                          <a:pt x="723" y="664"/>
                        </a:lnTo>
                        <a:lnTo>
                          <a:pt x="703" y="599"/>
                        </a:lnTo>
                        <a:lnTo>
                          <a:pt x="678" y="536"/>
                        </a:lnTo>
                        <a:lnTo>
                          <a:pt x="647" y="475"/>
                        </a:lnTo>
                        <a:lnTo>
                          <a:pt x="613" y="417"/>
                        </a:lnTo>
                        <a:lnTo>
                          <a:pt x="610" y="413"/>
                        </a:lnTo>
                        <a:lnTo>
                          <a:pt x="571" y="358"/>
                        </a:lnTo>
                        <a:lnTo>
                          <a:pt x="529" y="305"/>
                        </a:lnTo>
                        <a:lnTo>
                          <a:pt x="484" y="256"/>
                        </a:lnTo>
                        <a:lnTo>
                          <a:pt x="434" y="211"/>
                        </a:lnTo>
                        <a:lnTo>
                          <a:pt x="382" y="169"/>
                        </a:lnTo>
                        <a:lnTo>
                          <a:pt x="328" y="131"/>
                        </a:lnTo>
                        <a:lnTo>
                          <a:pt x="323" y="128"/>
                        </a:lnTo>
                        <a:lnTo>
                          <a:pt x="266" y="94"/>
                        </a:lnTo>
                        <a:lnTo>
                          <a:pt x="205" y="63"/>
                        </a:lnTo>
                        <a:lnTo>
                          <a:pt x="142" y="38"/>
                        </a:lnTo>
                        <a:lnTo>
                          <a:pt x="77" y="16"/>
                        </a:lnTo>
                        <a:lnTo>
                          <a:pt x="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 name="Freeform 116"/>
                <p:cNvSpPr>
                  <a:spLocks/>
                </p:cNvSpPr>
                <p:nvPr/>
              </p:nvSpPr>
              <p:spPr bwMode="auto">
                <a:xfrm>
                  <a:off x="2278" y="2284"/>
                  <a:ext cx="219" cy="191"/>
                </a:xfrm>
                <a:custGeom>
                  <a:avLst/>
                  <a:gdLst>
                    <a:gd name="T0" fmla="*/ 0 w 438"/>
                    <a:gd name="T1" fmla="*/ 1 h 382"/>
                    <a:gd name="T2" fmla="*/ 1 w 438"/>
                    <a:gd name="T3" fmla="*/ 1 h 382"/>
                    <a:gd name="T4" fmla="*/ 1 w 438"/>
                    <a:gd name="T5" fmla="*/ 1 h 382"/>
                    <a:gd name="T6" fmla="*/ 1 w 438"/>
                    <a:gd name="T7" fmla="*/ 0 h 382"/>
                    <a:gd name="T8" fmla="*/ 0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0" y="360"/>
                      </a:moveTo>
                      <a:lnTo>
                        <a:pt x="19" y="382"/>
                      </a:lnTo>
                      <a:lnTo>
                        <a:pt x="438" y="22"/>
                      </a:lnTo>
                      <a:lnTo>
                        <a:pt x="419" y="0"/>
                      </a:lnTo>
                      <a:lnTo>
                        <a:pt x="0" y="3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 name="Freeform 117"/>
                <p:cNvSpPr>
                  <a:spLocks/>
                </p:cNvSpPr>
                <p:nvPr/>
              </p:nvSpPr>
              <p:spPr bwMode="auto">
                <a:xfrm>
                  <a:off x="2638" y="2639"/>
                  <a:ext cx="214" cy="192"/>
                </a:xfrm>
                <a:custGeom>
                  <a:avLst/>
                  <a:gdLst>
                    <a:gd name="T0" fmla="*/ 0 w 428"/>
                    <a:gd name="T1" fmla="*/ 1 h 384"/>
                    <a:gd name="T2" fmla="*/ 1 w 428"/>
                    <a:gd name="T3" fmla="*/ 1 h 384"/>
                    <a:gd name="T4" fmla="*/ 1 w 428"/>
                    <a:gd name="T5" fmla="*/ 1 h 384"/>
                    <a:gd name="T6" fmla="*/ 1 w 428"/>
                    <a:gd name="T7" fmla="*/ 0 h 384"/>
                    <a:gd name="T8" fmla="*/ 0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0" y="361"/>
                      </a:moveTo>
                      <a:lnTo>
                        <a:pt x="19" y="384"/>
                      </a:lnTo>
                      <a:lnTo>
                        <a:pt x="428" y="22"/>
                      </a:lnTo>
                      <a:lnTo>
                        <a:pt x="409" y="0"/>
                      </a:lnTo>
                      <a:lnTo>
                        <a:pt x="0" y="36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 name="Freeform 118"/>
                <p:cNvSpPr>
                  <a:spLocks/>
                </p:cNvSpPr>
                <p:nvPr/>
              </p:nvSpPr>
              <p:spPr bwMode="auto">
                <a:xfrm>
                  <a:off x="3339" y="2269"/>
                  <a:ext cx="220" cy="191"/>
                </a:xfrm>
                <a:custGeom>
                  <a:avLst/>
                  <a:gdLst>
                    <a:gd name="T0" fmla="*/ 1 w 438"/>
                    <a:gd name="T1" fmla="*/ 1 h 382"/>
                    <a:gd name="T2" fmla="*/ 1 w 438"/>
                    <a:gd name="T3" fmla="*/ 1 h 382"/>
                    <a:gd name="T4" fmla="*/ 1 w 438"/>
                    <a:gd name="T5" fmla="*/ 0 h 382"/>
                    <a:gd name="T6" fmla="*/ 0 w 438"/>
                    <a:gd name="T7" fmla="*/ 1 h 382"/>
                    <a:gd name="T8" fmla="*/ 1 w 438"/>
                    <a:gd name="T9" fmla="*/ 1 h 382"/>
                    <a:gd name="T10" fmla="*/ 0 60000 65536"/>
                    <a:gd name="T11" fmla="*/ 0 60000 65536"/>
                    <a:gd name="T12" fmla="*/ 0 60000 65536"/>
                    <a:gd name="T13" fmla="*/ 0 60000 65536"/>
                    <a:gd name="T14" fmla="*/ 0 60000 65536"/>
                    <a:gd name="T15" fmla="*/ 0 w 438"/>
                    <a:gd name="T16" fmla="*/ 0 h 382"/>
                    <a:gd name="T17" fmla="*/ 438 w 438"/>
                    <a:gd name="T18" fmla="*/ 382 h 382"/>
                  </a:gdLst>
                  <a:ahLst/>
                  <a:cxnLst>
                    <a:cxn ang="T10">
                      <a:pos x="T0" y="T1"/>
                    </a:cxn>
                    <a:cxn ang="T11">
                      <a:pos x="T2" y="T3"/>
                    </a:cxn>
                    <a:cxn ang="T12">
                      <a:pos x="T4" y="T5"/>
                    </a:cxn>
                    <a:cxn ang="T13">
                      <a:pos x="T6" y="T7"/>
                    </a:cxn>
                    <a:cxn ang="T14">
                      <a:pos x="T8" y="T9"/>
                    </a:cxn>
                  </a:cxnLst>
                  <a:rect l="T15" t="T16" r="T17" b="T18"/>
                  <a:pathLst>
                    <a:path w="438" h="382">
                      <a:moveTo>
                        <a:pt x="419" y="382"/>
                      </a:moveTo>
                      <a:lnTo>
                        <a:pt x="438" y="360"/>
                      </a:lnTo>
                      <a:lnTo>
                        <a:pt x="19" y="0"/>
                      </a:lnTo>
                      <a:lnTo>
                        <a:pt x="0" y="22"/>
                      </a:lnTo>
                      <a:lnTo>
                        <a:pt x="419" y="3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 name="Freeform 119"/>
                <p:cNvSpPr>
                  <a:spLocks/>
                </p:cNvSpPr>
                <p:nvPr/>
              </p:nvSpPr>
              <p:spPr bwMode="auto">
                <a:xfrm>
                  <a:off x="2985" y="2625"/>
                  <a:ext cx="214" cy="192"/>
                </a:xfrm>
                <a:custGeom>
                  <a:avLst/>
                  <a:gdLst>
                    <a:gd name="T0" fmla="*/ 1 w 428"/>
                    <a:gd name="T1" fmla="*/ 1 h 384"/>
                    <a:gd name="T2" fmla="*/ 1 w 428"/>
                    <a:gd name="T3" fmla="*/ 1 h 384"/>
                    <a:gd name="T4" fmla="*/ 1 w 428"/>
                    <a:gd name="T5" fmla="*/ 0 h 384"/>
                    <a:gd name="T6" fmla="*/ 0 w 428"/>
                    <a:gd name="T7" fmla="*/ 1 h 384"/>
                    <a:gd name="T8" fmla="*/ 1 w 428"/>
                    <a:gd name="T9" fmla="*/ 1 h 384"/>
                    <a:gd name="T10" fmla="*/ 0 60000 65536"/>
                    <a:gd name="T11" fmla="*/ 0 60000 65536"/>
                    <a:gd name="T12" fmla="*/ 0 60000 65536"/>
                    <a:gd name="T13" fmla="*/ 0 60000 65536"/>
                    <a:gd name="T14" fmla="*/ 0 60000 65536"/>
                    <a:gd name="T15" fmla="*/ 0 w 428"/>
                    <a:gd name="T16" fmla="*/ 0 h 384"/>
                    <a:gd name="T17" fmla="*/ 428 w 428"/>
                    <a:gd name="T18" fmla="*/ 384 h 384"/>
                  </a:gdLst>
                  <a:ahLst/>
                  <a:cxnLst>
                    <a:cxn ang="T10">
                      <a:pos x="T0" y="T1"/>
                    </a:cxn>
                    <a:cxn ang="T11">
                      <a:pos x="T2" y="T3"/>
                    </a:cxn>
                    <a:cxn ang="T12">
                      <a:pos x="T4" y="T5"/>
                    </a:cxn>
                    <a:cxn ang="T13">
                      <a:pos x="T6" y="T7"/>
                    </a:cxn>
                    <a:cxn ang="T14">
                      <a:pos x="T8" y="T9"/>
                    </a:cxn>
                  </a:cxnLst>
                  <a:rect l="T15" t="T16" r="T17" b="T18"/>
                  <a:pathLst>
                    <a:path w="428" h="384">
                      <a:moveTo>
                        <a:pt x="409" y="384"/>
                      </a:moveTo>
                      <a:lnTo>
                        <a:pt x="428" y="362"/>
                      </a:lnTo>
                      <a:lnTo>
                        <a:pt x="19" y="0"/>
                      </a:lnTo>
                      <a:lnTo>
                        <a:pt x="0" y="22"/>
                      </a:lnTo>
                      <a:lnTo>
                        <a:pt x="409" y="38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Freeform 120"/>
                <p:cNvSpPr>
                  <a:spLocks/>
                </p:cNvSpPr>
                <p:nvPr/>
              </p:nvSpPr>
              <p:spPr bwMode="auto">
                <a:xfrm>
                  <a:off x="2368" y="2205"/>
                  <a:ext cx="557" cy="555"/>
                </a:xfrm>
                <a:custGeom>
                  <a:avLst/>
                  <a:gdLst>
                    <a:gd name="T0" fmla="*/ 0 w 2214"/>
                    <a:gd name="T1" fmla="*/ 0 h 2219"/>
                    <a:gd name="T2" fmla="*/ 0 w 2214"/>
                    <a:gd name="T3" fmla="*/ 0 h 2219"/>
                    <a:gd name="T4" fmla="*/ 0 w 2214"/>
                    <a:gd name="T5" fmla="*/ 0 h 2219"/>
                    <a:gd name="T6" fmla="*/ 0 w 2214"/>
                    <a:gd name="T7" fmla="*/ 0 h 2219"/>
                    <a:gd name="T8" fmla="*/ 0 w 2214"/>
                    <a:gd name="T9" fmla="*/ 0 h 2219"/>
                    <a:gd name="T10" fmla="*/ 0 60000 65536"/>
                    <a:gd name="T11" fmla="*/ 0 60000 65536"/>
                    <a:gd name="T12" fmla="*/ 0 60000 65536"/>
                    <a:gd name="T13" fmla="*/ 0 60000 65536"/>
                    <a:gd name="T14" fmla="*/ 0 60000 65536"/>
                    <a:gd name="T15" fmla="*/ 0 w 2214"/>
                    <a:gd name="T16" fmla="*/ 0 h 2219"/>
                    <a:gd name="T17" fmla="*/ 2214 w 2214"/>
                    <a:gd name="T18" fmla="*/ 2219 h 2219"/>
                  </a:gdLst>
                  <a:ahLst/>
                  <a:cxnLst>
                    <a:cxn ang="T10">
                      <a:pos x="T0" y="T1"/>
                    </a:cxn>
                    <a:cxn ang="T11">
                      <a:pos x="T2" y="T3"/>
                    </a:cxn>
                    <a:cxn ang="T12">
                      <a:pos x="T4" y="T5"/>
                    </a:cxn>
                    <a:cxn ang="T13">
                      <a:pos x="T6" y="T7"/>
                    </a:cxn>
                    <a:cxn ang="T14">
                      <a:pos x="T8" y="T9"/>
                    </a:cxn>
                  </a:cxnLst>
                  <a:rect l="T15" t="T16" r="T17" b="T18"/>
                  <a:pathLst>
                    <a:path w="2214" h="2219">
                      <a:moveTo>
                        <a:pt x="0" y="2206"/>
                      </a:moveTo>
                      <a:lnTo>
                        <a:pt x="14" y="2219"/>
                      </a:lnTo>
                      <a:lnTo>
                        <a:pt x="2214" y="13"/>
                      </a:lnTo>
                      <a:lnTo>
                        <a:pt x="2201" y="0"/>
                      </a:lnTo>
                      <a:lnTo>
                        <a:pt x="0" y="2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Line 121"/>
                <p:cNvSpPr>
                  <a:spLocks noChangeShapeType="1"/>
                </p:cNvSpPr>
                <p:nvPr/>
              </p:nvSpPr>
              <p:spPr bwMode="auto">
                <a:xfrm>
                  <a:off x="2903" y="2205"/>
                  <a:ext cx="589" cy="5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14" name="Line 269"/>
            <p:cNvSpPr>
              <a:spLocks noChangeShapeType="1"/>
            </p:cNvSpPr>
            <p:nvPr/>
          </p:nvSpPr>
          <p:spPr bwMode="auto">
            <a:xfrm>
              <a:off x="3379" y="1502"/>
              <a:ext cx="272" cy="0"/>
            </a:xfrm>
            <a:prstGeom prst="line">
              <a:avLst/>
            </a:prstGeom>
            <a:noFill/>
            <a:ln w="3175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GB"/>
            </a:p>
          </p:txBody>
        </p:sp>
        <p:sp>
          <p:nvSpPr>
            <p:cNvPr id="115" name="Text Box 274"/>
            <p:cNvSpPr txBox="1">
              <a:spLocks noChangeArrowheads="1"/>
            </p:cNvSpPr>
            <p:nvPr/>
          </p:nvSpPr>
          <p:spPr bwMode="auto">
            <a:xfrm>
              <a:off x="3073" y="2251"/>
              <a:ext cx="8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i="1">
                  <a:latin typeface="roboto slab" pitchFamily="2" charset="0"/>
                </a:rPr>
                <a:t>n</a:t>
              </a:r>
              <a:r>
                <a:rPr lang="en-GB" altLang="en-US" sz="2400">
                  <a:latin typeface="roboto slab" pitchFamily="2" charset="0"/>
                </a:rPr>
                <a:t> = 3</a:t>
              </a:r>
            </a:p>
          </p:txBody>
        </p:sp>
      </p:grpSp>
      <p:sp>
        <p:nvSpPr>
          <p:cNvPr id="148" name="Text Box 275"/>
          <p:cNvSpPr txBox="1">
            <a:spLocks noChangeArrowheads="1"/>
          </p:cNvSpPr>
          <p:nvPr/>
        </p:nvSpPr>
        <p:spPr bwMode="auto">
          <a:xfrm>
            <a:off x="237069" y="5180799"/>
            <a:ext cx="8885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These errors are bigger than the finite </a:t>
            </a:r>
            <a:r>
              <a:rPr lang="en-GB" altLang="en-US" sz="2000" i="1" dirty="0">
                <a:latin typeface="+mn-lt"/>
              </a:rPr>
              <a:t>µ</a:t>
            </a:r>
            <a:r>
              <a:rPr lang="en-GB" altLang="en-US" sz="2000" dirty="0">
                <a:latin typeface="+mn-lt"/>
              </a:rPr>
              <a:t> type; can seriously affect machine behaviour and must be controlled (see magnets measurement lecture 4)</a:t>
            </a:r>
          </a:p>
        </p:txBody>
      </p:sp>
      <p:sp>
        <p:nvSpPr>
          <p:cNvPr id="149" name="Text Box 276"/>
          <p:cNvSpPr txBox="1">
            <a:spLocks noChangeArrowheads="1"/>
          </p:cNvSpPr>
          <p:nvPr/>
        </p:nvSpPr>
        <p:spPr bwMode="auto">
          <a:xfrm>
            <a:off x="7156527" y="3598997"/>
            <a:ext cx="18367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i="1">
                <a:latin typeface="roboto slab" pitchFamily="2" charset="0"/>
              </a:rPr>
              <a:t>n</a:t>
            </a:r>
            <a:r>
              <a:rPr lang="en-GB" altLang="en-US" sz="2400">
                <a:latin typeface="roboto slab" pitchFamily="2" charset="0"/>
              </a:rPr>
              <a:t> = 2 (skew)</a:t>
            </a:r>
          </a:p>
          <a:p>
            <a:pPr algn="ctr" eaLnBrk="1" hangingPunct="1">
              <a:spcBef>
                <a:spcPct val="50000"/>
              </a:spcBef>
            </a:pPr>
            <a:r>
              <a:rPr lang="en-GB" altLang="en-US" sz="2400" i="1">
                <a:latin typeface="roboto slab" pitchFamily="2" charset="0"/>
              </a:rPr>
              <a:t>n</a:t>
            </a:r>
            <a:r>
              <a:rPr lang="en-GB" altLang="en-US" sz="2400">
                <a:latin typeface="roboto slab" pitchFamily="2" charset="0"/>
              </a:rPr>
              <a:t> = 3</a:t>
            </a:r>
          </a:p>
        </p:txBody>
      </p:sp>
    </p:spTree>
    <p:extLst>
      <p:ext uri="{BB962C8B-B14F-4D97-AF65-F5344CB8AC3E}">
        <p14:creationId xmlns:p14="http://schemas.microsoft.com/office/powerpoint/2010/main" val="3576367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 Uniformity</a:t>
            </a:r>
          </a:p>
        </p:txBody>
      </p:sp>
      <p:sp>
        <p:nvSpPr>
          <p:cNvPr id="3" name="Rectangle 3"/>
          <p:cNvSpPr txBox="1">
            <a:spLocks noChangeArrowheads="1"/>
          </p:cNvSpPr>
          <p:nvPr/>
        </p:nvSpPr>
        <p:spPr>
          <a:xfrm>
            <a:off x="457200" y="1538243"/>
            <a:ext cx="8229600" cy="4100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The perfect pole contour is infinitely long- in practise this is impossible and the edges of the pole will introduce errors outside the magnetic </a:t>
            </a:r>
            <a:r>
              <a:rPr lang="en-GB" altLang="en-US" sz="2000" dirty="0" err="1"/>
              <a:t>center</a:t>
            </a:r>
            <a:r>
              <a:rPr lang="en-GB" altLang="en-US" sz="2000" dirty="0"/>
              <a:t>.</a:t>
            </a:r>
          </a:p>
          <a:p>
            <a:pPr marL="0" indent="0">
              <a:buNone/>
            </a:pPr>
            <a:endParaRPr lang="en-GB" altLang="en-US" sz="2000" dirty="0"/>
          </a:p>
          <a:p>
            <a:pPr marL="0" indent="0">
              <a:buNone/>
            </a:pPr>
            <a:r>
              <a:rPr lang="en-GB" altLang="en-US" sz="2000" dirty="0"/>
              <a:t>The easiest way to minimise this effect is to increase the amount of excess pole beyond the boundary of our so-called “good field region” </a:t>
            </a:r>
          </a:p>
          <a:p>
            <a:pPr marL="0" indent="0">
              <a:buNone/>
            </a:pPr>
            <a:endParaRPr lang="en-GB" altLang="en-US" sz="2000" dirty="0"/>
          </a:p>
          <a:p>
            <a:pPr marL="0" indent="0">
              <a:buNone/>
            </a:pPr>
            <a:r>
              <a:rPr lang="en-GB" altLang="en-US" sz="2000" dirty="0"/>
              <a:t>The amount of excess pole needed can be reduced by adding little bumps, or “shims” at the edges of the pole – more on this lecture 2! </a:t>
            </a:r>
          </a:p>
          <a:p>
            <a:pPr marL="0" indent="0">
              <a:buNone/>
            </a:pPr>
            <a:endParaRPr lang="en-GB" altLang="en-US" sz="2000" dirty="0"/>
          </a:p>
          <a:p>
            <a:pPr marL="0" indent="0">
              <a:buNone/>
            </a:pPr>
            <a:r>
              <a:rPr lang="en-GB" altLang="en-US" sz="2000" dirty="0"/>
              <a:t>For a dipole we want a constant field out to ±x from the magnet </a:t>
            </a:r>
            <a:r>
              <a:rPr lang="en-GB" altLang="en-US" sz="2000" dirty="0" err="1"/>
              <a:t>center</a:t>
            </a:r>
            <a:r>
              <a:rPr lang="en-GB" altLang="en-US" sz="2000" dirty="0"/>
              <a:t> to ensure that off-axis particles receive the same bending force as on-axis particles.</a:t>
            </a:r>
          </a:p>
          <a:p>
            <a:pPr marL="0" indent="0">
              <a:buNone/>
            </a:pPr>
            <a:endParaRPr lang="en-GB" altLang="en-US" sz="2000" b="1" dirty="0"/>
          </a:p>
        </p:txBody>
      </p:sp>
    </p:spTree>
    <p:extLst>
      <p:ext uri="{BB962C8B-B14F-4D97-AF65-F5344CB8AC3E}">
        <p14:creationId xmlns:p14="http://schemas.microsoft.com/office/powerpoint/2010/main" val="2256543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 Uniformity</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538243"/>
                <a:ext cx="8229600" cy="4100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For a dipole magnet there exists a semi-empirical formula to determine needed overhang, assuming infinite µ:</a:t>
                </a:r>
              </a:p>
              <a:p>
                <a:pPr marL="0" indent="0">
                  <a:buNone/>
                </a:pPr>
                <a:endParaRPr lang="en-GB" altLang="en-US" sz="2000" dirty="0"/>
              </a:p>
              <a:p>
                <a:pPr marL="0" indent="0">
                  <a:buNone/>
                </a:pPr>
                <a:r>
                  <a:rPr lang="en-GB" altLang="en-US" sz="2000" dirty="0"/>
                  <a:t>Define </a:t>
                </a:r>
                <a14:m>
                  <m:oMath xmlns:m="http://schemas.openxmlformats.org/officeDocument/2006/math">
                    <m:r>
                      <a:rPr lang="en-GB" altLang="en-US" sz="2000" b="0" i="1" smtClean="0">
                        <a:latin typeface="Cambria Math"/>
                      </a:rPr>
                      <m:t>𝑥</m:t>
                    </m:r>
                    <m:r>
                      <a:rPr lang="en-GB" altLang="en-US" sz="2000" b="0" i="1" smtClean="0">
                        <a:latin typeface="Cambria Math"/>
                      </a:rPr>
                      <m:t>= </m:t>
                    </m:r>
                    <m:f>
                      <m:fPr>
                        <m:ctrlPr>
                          <a:rPr lang="en-GB" altLang="en-US" sz="2000" b="0" i="1" smtClean="0">
                            <a:latin typeface="Cambria Math" panose="02040503050406030204" pitchFamily="18" charset="0"/>
                          </a:rPr>
                        </m:ctrlPr>
                      </m:fPr>
                      <m:num>
                        <m:r>
                          <a:rPr lang="en-GB" altLang="en-US" sz="2000" b="0" i="1" smtClean="0">
                            <a:latin typeface="Cambria Math"/>
                          </a:rPr>
                          <m:t>𝑎</m:t>
                        </m:r>
                      </m:num>
                      <m:den>
                        <m:r>
                          <a:rPr lang="en-GB" altLang="en-US" sz="2000" b="0" i="1" smtClean="0">
                            <a:latin typeface="Cambria Math"/>
                          </a:rPr>
                          <m:t>h</m:t>
                        </m:r>
                      </m:den>
                    </m:f>
                  </m:oMath>
                </a14:m>
                <a:r>
                  <a:rPr lang="en-GB" altLang="en-US" sz="2000" dirty="0"/>
                  <a:t> 			where a =“pole overhang” and h=half gap</a:t>
                </a:r>
              </a:p>
              <a:p>
                <a:pPr marL="0" indent="0">
                  <a:buNone/>
                </a:pPr>
                <a14:m>
                  <m:oMath xmlns:m="http://schemas.openxmlformats.org/officeDocument/2006/math">
                    <m:d>
                      <m:dPr>
                        <m:ctrlPr>
                          <a:rPr lang="en-GB" altLang="en-US" sz="2000" i="1" smtClean="0">
                            <a:latin typeface="Cambria Math" panose="02040503050406030204" pitchFamily="18" charset="0"/>
                          </a:rPr>
                        </m:ctrlPr>
                      </m:dPr>
                      <m:e>
                        <m:f>
                          <m:fPr>
                            <m:ctrlPr>
                              <a:rPr lang="en-GB" altLang="en-US" sz="2000" i="1" smtClean="0">
                                <a:latin typeface="Cambria Math" panose="02040503050406030204" pitchFamily="18" charset="0"/>
                              </a:rPr>
                            </m:ctrlPr>
                          </m:fPr>
                          <m:num>
                            <m:r>
                              <a:rPr lang="en-GB" altLang="en-US" sz="2000" i="1" smtClean="0">
                                <a:latin typeface="Cambria Math"/>
                                <a:ea typeface="Cambria Math"/>
                              </a:rPr>
                              <m:t>∆</m:t>
                            </m:r>
                            <m:r>
                              <a:rPr lang="en-GB" altLang="en-US" sz="2000" b="0" i="1" smtClean="0">
                                <a:latin typeface="Cambria Math"/>
                                <a:ea typeface="Cambria Math"/>
                              </a:rPr>
                              <m:t>𝐵</m:t>
                            </m:r>
                          </m:num>
                          <m:den>
                            <m:r>
                              <a:rPr lang="en-GB" altLang="en-US" sz="2000" b="0" i="1" smtClean="0">
                                <a:latin typeface="Cambria Math"/>
                              </a:rPr>
                              <m:t>𝐵</m:t>
                            </m:r>
                            <m:r>
                              <a:rPr lang="en-GB" altLang="en-US" sz="2000" b="0" i="1" baseline="-25000" smtClean="0">
                                <a:latin typeface="Cambria Math"/>
                              </a:rPr>
                              <m:t>0</m:t>
                            </m:r>
                          </m:den>
                        </m:f>
                      </m:e>
                    </m:d>
                    <m:r>
                      <a:rPr lang="en-GB" altLang="en-US" sz="2000" b="0" i="1" smtClean="0">
                        <a:latin typeface="Cambria Math"/>
                      </a:rPr>
                      <m:t>=</m:t>
                    </m:r>
                    <m:f>
                      <m:fPr>
                        <m:ctrlPr>
                          <a:rPr lang="en-GB" altLang="en-US" sz="2000" b="0" i="1" smtClean="0">
                            <a:latin typeface="Cambria Math" panose="02040503050406030204" pitchFamily="18" charset="0"/>
                          </a:rPr>
                        </m:ctrlPr>
                      </m:fPr>
                      <m:num>
                        <m:r>
                          <a:rPr lang="en-GB" altLang="en-US" sz="2000" b="0" i="1" smtClean="0">
                            <a:latin typeface="Cambria Math"/>
                          </a:rPr>
                          <m:t>1</m:t>
                        </m:r>
                      </m:num>
                      <m:den>
                        <m:r>
                          <a:rPr lang="en-GB" altLang="en-US" sz="2000" b="0" i="1" smtClean="0">
                            <a:latin typeface="Cambria Math"/>
                          </a:rPr>
                          <m:t>100</m:t>
                        </m:r>
                      </m:den>
                    </m:f>
                    <m:r>
                      <a:rPr lang="en-GB" altLang="en-US" sz="2000" b="0" i="1" smtClean="0">
                        <a:latin typeface="Cambria Math"/>
                      </a:rPr>
                      <m:t>𝑒𝑥𝑝</m:t>
                    </m:r>
                    <m:r>
                      <m:rPr>
                        <m:nor/>
                      </m:rPr>
                      <a:rPr lang="en-GB" altLang="en-US" sz="2000" dirty="0"/>
                      <m:t>[−2.77(</m:t>
                    </m:r>
                    <m:r>
                      <m:rPr>
                        <m:nor/>
                      </m:rPr>
                      <a:rPr lang="en-GB" altLang="en-US" sz="2000" b="0" i="0" dirty="0" smtClean="0"/>
                      <m:t>x</m:t>
                    </m:r>
                    <m:r>
                      <m:rPr>
                        <m:nor/>
                      </m:rPr>
                      <a:rPr lang="en-GB" altLang="en-US" sz="2000" b="0" i="0" dirty="0" smtClean="0"/>
                      <m:t> − 0.75)]</m:t>
                    </m:r>
                  </m:oMath>
                </a14:m>
                <a:r>
                  <a:rPr lang="en-GB" altLang="en-US" sz="2000" dirty="0"/>
                  <a:t> 	where </a:t>
                </a:r>
                <a14:m>
                  <m:oMath xmlns:m="http://schemas.openxmlformats.org/officeDocument/2006/math">
                    <m:r>
                      <a:rPr lang="en-GB" altLang="en-US" sz="2000" i="1">
                        <a:latin typeface="Cambria Math"/>
                        <a:ea typeface="Cambria Math"/>
                      </a:rPr>
                      <m:t>∆</m:t>
                    </m:r>
                    <m:r>
                      <a:rPr lang="en-GB" altLang="en-US" sz="2000" i="1">
                        <a:latin typeface="Cambria Math"/>
                        <a:ea typeface="Cambria Math"/>
                      </a:rPr>
                      <m:t>𝐵</m:t>
                    </m:r>
                  </m:oMath>
                </a14:m>
                <a:r>
                  <a:rPr lang="en-GB" altLang="en-US" sz="2000" dirty="0"/>
                  <a:t> is the difference between B 				and B</a:t>
                </a:r>
                <a:r>
                  <a:rPr lang="en-GB" altLang="en-US" sz="2000" baseline="-25000" dirty="0"/>
                  <a:t>0</a:t>
                </a:r>
                <a:r>
                  <a:rPr lang="en-GB" altLang="en-US" sz="2000" dirty="0"/>
                  <a:t> that you are willing to tolerate.</a:t>
                </a:r>
              </a:p>
              <a:p>
                <a:pPr marL="0" indent="0">
                  <a:buNone/>
                </a:pPr>
                <a:endParaRPr lang="en-GB" altLang="en-US" sz="2000" dirty="0"/>
              </a:p>
              <a:p>
                <a:pPr marL="0" indent="0">
                  <a:buNone/>
                </a:pPr>
                <a:r>
                  <a:rPr lang="en-GB" altLang="en-US" sz="2000" dirty="0"/>
                  <a:t>And so </a:t>
                </a:r>
                <a14:m>
                  <m:oMath xmlns:m="http://schemas.openxmlformats.org/officeDocument/2006/math">
                    <m:f>
                      <m:fPr>
                        <m:ctrlPr>
                          <a:rPr lang="en-GB" altLang="en-US" sz="2000" b="0" i="1" smtClean="0">
                            <a:latin typeface="Cambria Math" panose="02040503050406030204" pitchFamily="18" charset="0"/>
                          </a:rPr>
                        </m:ctrlPr>
                      </m:fPr>
                      <m:num>
                        <m:r>
                          <a:rPr lang="en-GB" altLang="en-US" sz="2000" b="0" i="1" smtClean="0">
                            <a:latin typeface="Cambria Math"/>
                          </a:rPr>
                          <m:t>𝑎</m:t>
                        </m:r>
                      </m:num>
                      <m:den>
                        <m:r>
                          <a:rPr lang="en-GB" altLang="en-US" sz="2000" b="0" i="1" smtClean="0">
                            <a:latin typeface="Cambria Math"/>
                          </a:rPr>
                          <m:t>h</m:t>
                        </m:r>
                      </m:den>
                    </m:f>
                    <m:r>
                      <a:rPr lang="en-GB" altLang="en-US" sz="2000" b="0" i="1" smtClean="0">
                        <a:latin typeface="Cambria Math"/>
                      </a:rPr>
                      <m:t>=−0.36</m:t>
                    </m:r>
                    <m:func>
                      <m:funcPr>
                        <m:ctrlPr>
                          <a:rPr lang="en-GB" altLang="en-US" sz="2000" b="0" i="1" smtClean="0">
                            <a:latin typeface="Cambria Math" panose="02040503050406030204" pitchFamily="18" charset="0"/>
                          </a:rPr>
                        </m:ctrlPr>
                      </m:funcPr>
                      <m:fName>
                        <m:r>
                          <m:rPr>
                            <m:sty m:val="p"/>
                          </m:rPr>
                          <a:rPr lang="en-GB" altLang="en-US" sz="2000" b="0" i="0" smtClean="0">
                            <a:latin typeface="Cambria Math"/>
                          </a:rPr>
                          <m:t>ln</m:t>
                        </m:r>
                      </m:fName>
                      <m:e>
                        <m:f>
                          <m:fPr>
                            <m:ctrlPr>
                              <a:rPr lang="en-GB" altLang="en-US" sz="2000" i="1">
                                <a:latin typeface="Cambria Math" panose="02040503050406030204" pitchFamily="18" charset="0"/>
                              </a:rPr>
                            </m:ctrlPr>
                          </m:fPr>
                          <m:num>
                            <m:r>
                              <a:rPr lang="en-GB" altLang="en-US" sz="2000" i="1">
                                <a:latin typeface="Cambria Math"/>
                                <a:ea typeface="Cambria Math"/>
                              </a:rPr>
                              <m:t>∆</m:t>
                            </m:r>
                            <m:r>
                              <a:rPr lang="en-GB" altLang="en-US" sz="2000" i="1">
                                <a:latin typeface="Cambria Math"/>
                                <a:ea typeface="Cambria Math"/>
                              </a:rPr>
                              <m:t>𝐵</m:t>
                            </m:r>
                          </m:num>
                          <m:den>
                            <m:r>
                              <a:rPr lang="en-GB" altLang="en-US" sz="2000" i="1">
                                <a:latin typeface="Cambria Math"/>
                              </a:rPr>
                              <m:t>𝐵</m:t>
                            </m:r>
                            <m:r>
                              <a:rPr lang="en-GB" altLang="en-US" sz="2000" i="1" baseline="-25000">
                                <a:latin typeface="Cambria Math"/>
                              </a:rPr>
                              <m:t>0</m:t>
                            </m:r>
                          </m:den>
                        </m:f>
                      </m:e>
                    </m:func>
                    <m:r>
                      <a:rPr lang="en-GB" altLang="en-US" sz="2000" b="0" i="1" smtClean="0">
                        <a:latin typeface="Cambria Math"/>
                      </a:rPr>
                      <m:t>−0.9</m:t>
                    </m:r>
                  </m:oMath>
                </a14:m>
                <a:endParaRPr lang="en-GB" altLang="en-US" sz="2000" dirty="0"/>
              </a:p>
              <a:p>
                <a:pPr marL="0" indent="0">
                  <a:buNone/>
                </a:pPr>
                <a:endParaRPr lang="en-GB" altLang="en-US" sz="2000" b="1" dirty="0"/>
              </a:p>
            </p:txBody>
          </p:sp>
        </mc:Choice>
        <mc:Fallback xmlns="">
          <p:sp>
            <p:nvSpPr>
              <p:cNvPr id="3" name="Rectangle 3"/>
              <p:cNvSpPr txBox="1">
                <a:spLocks noRot="1" noChangeAspect="1" noMove="1" noResize="1" noEditPoints="1" noAdjustHandles="1" noChangeArrowheads="1" noChangeShapeType="1" noTextEdit="1"/>
              </p:cNvSpPr>
              <p:nvPr/>
            </p:nvSpPr>
            <p:spPr>
              <a:xfrm>
                <a:off x="457200" y="1538243"/>
                <a:ext cx="8229600" cy="4100810"/>
              </a:xfrm>
              <a:prstGeom prst="rect">
                <a:avLst/>
              </a:prstGeom>
              <a:blipFill>
                <a:blip r:embed="rId2"/>
                <a:stretch>
                  <a:fillRect l="-741" t="-743"/>
                </a:stretch>
              </a:blipFill>
            </p:spPr>
            <p:txBody>
              <a:bodyPr/>
              <a:lstStyle/>
              <a:p>
                <a:r>
                  <a:rPr lang="en-GB">
                    <a:noFill/>
                  </a:rPr>
                  <a:t> </a:t>
                </a:r>
              </a:p>
            </p:txBody>
          </p:sp>
        </mc:Fallback>
      </mc:AlternateContent>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9449" y="4206281"/>
            <a:ext cx="2606468" cy="177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558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Pole designs</a:t>
            </a:r>
          </a:p>
        </p:txBody>
      </p:sp>
      <p:sp>
        <p:nvSpPr>
          <p:cNvPr id="3" name="Text Box 4"/>
          <p:cNvSpPr txBox="1">
            <a:spLocks noChangeArrowheads="1"/>
          </p:cNvSpPr>
          <p:nvPr/>
        </p:nvSpPr>
        <p:spPr bwMode="auto">
          <a:xfrm>
            <a:off x="395288" y="1288879"/>
            <a:ext cx="84978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ea typeface="Roboto Slab" pitchFamily="2" charset="0"/>
              </a:rPr>
              <a:t>To compensate for the non-infinite pole, shims are added at the pole edges. The area and shape of the shims determine the amplitude of error harmonics which will be present.</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663" y="2690087"/>
            <a:ext cx="25034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213" y="2474187"/>
            <a:ext cx="3421062"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647700" y="2474187"/>
            <a:ext cx="1368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b="1" dirty="0">
                <a:solidFill>
                  <a:srgbClr val="000000"/>
                </a:solidFill>
                <a:latin typeface="+mj-lt"/>
                <a:ea typeface="Roboto Slab" pitchFamily="2" charset="0"/>
              </a:rPr>
              <a:t>Dipole</a:t>
            </a:r>
          </a:p>
        </p:txBody>
      </p:sp>
      <p:sp>
        <p:nvSpPr>
          <p:cNvPr id="7" name="Text Box 8"/>
          <p:cNvSpPr txBox="1">
            <a:spLocks noChangeArrowheads="1"/>
          </p:cNvSpPr>
          <p:nvPr/>
        </p:nvSpPr>
        <p:spPr bwMode="auto">
          <a:xfrm>
            <a:off x="5976938" y="2510700"/>
            <a:ext cx="2195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b="1" dirty="0">
                <a:solidFill>
                  <a:srgbClr val="000000"/>
                </a:solidFill>
                <a:latin typeface="+mj-lt"/>
                <a:ea typeface="Roboto Slab" pitchFamily="2" charset="0"/>
              </a:rPr>
              <a:t>Quadrupole</a:t>
            </a:r>
          </a:p>
        </p:txBody>
      </p:sp>
      <p:sp>
        <p:nvSpPr>
          <p:cNvPr id="8" name="Text Box 9"/>
          <p:cNvSpPr txBox="1">
            <a:spLocks noChangeArrowheads="1"/>
          </p:cNvSpPr>
          <p:nvPr/>
        </p:nvSpPr>
        <p:spPr bwMode="auto">
          <a:xfrm>
            <a:off x="431800" y="3906380"/>
            <a:ext cx="4103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800" dirty="0">
                <a:solidFill>
                  <a:srgbClr val="000000"/>
                </a:solidFill>
                <a:latin typeface="+mn-lt"/>
                <a:ea typeface="Roboto Slab" pitchFamily="2" charset="0"/>
              </a:rPr>
              <a:t>We optimise the pole by ‘predicting’ the field resulting from a given pole geometry and then adjusting it to give the required quality.</a:t>
            </a:r>
          </a:p>
        </p:txBody>
      </p:sp>
      <p:sp>
        <p:nvSpPr>
          <p:cNvPr id="9" name="Text Box 10"/>
          <p:cNvSpPr txBox="1">
            <a:spLocks noChangeArrowheads="1"/>
          </p:cNvSpPr>
          <p:nvPr/>
        </p:nvSpPr>
        <p:spPr bwMode="auto">
          <a:xfrm>
            <a:off x="4859338" y="4779237"/>
            <a:ext cx="3816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800" dirty="0">
                <a:solidFill>
                  <a:srgbClr val="000000"/>
                </a:solidFill>
                <a:latin typeface="+mn-lt"/>
                <a:ea typeface="Roboto Slab" pitchFamily="2" charset="0"/>
              </a:rPr>
              <a:t>When high fields are present,</a:t>
            </a:r>
          </a:p>
          <a:p>
            <a:pPr eaLnBrk="1" fontAlgn="base" hangingPunct="1">
              <a:spcBef>
                <a:spcPct val="0"/>
              </a:spcBef>
              <a:spcAft>
                <a:spcPct val="0"/>
              </a:spcAft>
            </a:pPr>
            <a:r>
              <a:rPr lang="en-GB" altLang="en-US" sz="1800" dirty="0">
                <a:solidFill>
                  <a:srgbClr val="000000"/>
                </a:solidFill>
                <a:latin typeface="+mn-lt"/>
                <a:ea typeface="Roboto Slab" pitchFamily="2" charset="0"/>
              </a:rPr>
              <a:t>chamfer angles must be small, and tapering of poles may be necessary. </a:t>
            </a:r>
          </a:p>
        </p:txBody>
      </p:sp>
    </p:spTree>
    <p:extLst>
      <p:ext uri="{BB962C8B-B14F-4D97-AF65-F5344CB8AC3E}">
        <p14:creationId xmlns:p14="http://schemas.microsoft.com/office/powerpoint/2010/main" val="3745337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pole design</a:t>
            </a: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251520" y="1153297"/>
                <a:ext cx="8640960" cy="5099222"/>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 first assessment can be made by just examining </a:t>
                </a:r>
                <a:r>
                  <a:rPr lang="en-GB" altLang="en-US" sz="2000" i="1" dirty="0"/>
                  <a:t>B</a:t>
                </a:r>
                <a:r>
                  <a:rPr lang="en-GB" altLang="en-US" sz="2000" i="1" baseline="-25000" dirty="0"/>
                  <a:t>y</a:t>
                </a:r>
                <a:r>
                  <a:rPr lang="en-GB" altLang="en-US" sz="2000" dirty="0"/>
                  <a:t>(</a:t>
                </a:r>
                <a:r>
                  <a:rPr lang="en-GB" altLang="en-US" sz="2000" i="1" dirty="0"/>
                  <a:t>x</a:t>
                </a:r>
                <a:r>
                  <a:rPr lang="en-GB" altLang="en-US" sz="2000" dirty="0"/>
                  <a:t>) within the required ‘good field’ region.</a:t>
                </a:r>
              </a:p>
              <a:p>
                <a:pPr marL="0" indent="0">
                  <a:buNone/>
                </a:pPr>
                <a:r>
                  <a:rPr lang="en-GB" altLang="en-US" sz="2000" dirty="0"/>
                  <a:t>Note that the expansion of </a:t>
                </a:r>
                <a:r>
                  <a:rPr lang="en-GB" altLang="en-US" sz="2000" i="1" dirty="0"/>
                  <a:t>B</a:t>
                </a:r>
                <a:r>
                  <a:rPr lang="en-GB" altLang="en-US" sz="2000" i="1" baseline="-25000" dirty="0"/>
                  <a:t>y</a:t>
                </a:r>
                <a:r>
                  <a:rPr lang="en-GB" altLang="en-US" sz="2000" dirty="0"/>
                  <a:t>(</a:t>
                </a:r>
                <a:r>
                  <a:rPr lang="en-GB" altLang="en-US" sz="2000" i="1" dirty="0"/>
                  <a:t>x</a:t>
                </a:r>
                <a:r>
                  <a:rPr lang="en-GB" altLang="en-US" sz="2000" dirty="0"/>
                  <a:t>) at </a:t>
                </a:r>
                <a:r>
                  <a:rPr lang="en-GB" altLang="en-US" sz="2000" i="1" dirty="0"/>
                  <a:t>y</a:t>
                </a:r>
                <a:r>
                  <a:rPr lang="en-GB" altLang="en-US" sz="2000" dirty="0"/>
                  <a:t> = 0</a:t>
                </a:r>
                <a:r>
                  <a:rPr lang="en-GB" altLang="en-US" sz="2000" baseline="-25000" dirty="0"/>
                  <a:t> </a:t>
                </a:r>
                <a:r>
                  <a:rPr lang="en-GB" altLang="en-US" sz="2000" dirty="0"/>
                  <a:t>is a Taylor series:		</a:t>
                </a:r>
              </a:p>
              <a:p>
                <a:pPr marL="0" indent="0"/>
                <a:endParaRPr lang="en-GB" altLang="en-US" sz="2000" dirty="0"/>
              </a:p>
              <a:p>
                <a:pPr marL="0" indent="0"/>
                <a:endParaRPr lang="en-GB" altLang="en-US" sz="2000" dirty="0"/>
              </a:p>
              <a:p>
                <a:pPr marL="0" indent="0"/>
                <a:endParaRPr lang="en-GB" altLang="en-US" sz="2000" dirty="0"/>
              </a:p>
              <a:p>
                <a:pPr marL="0" indent="0"/>
                <a:endParaRPr lang="en-GB" altLang="en-US" sz="2000" dirty="0"/>
              </a:p>
              <a:p>
                <a:pPr marL="0" indent="0">
                  <a:buNone/>
                </a:pPr>
                <a:endParaRPr lang="en-GB" altLang="en-US" sz="2000" dirty="0"/>
              </a:p>
              <a:p>
                <a:pPr marL="0" indent="0">
                  <a:buNone/>
                </a:pPr>
                <a:r>
                  <a:rPr lang="en-GB" altLang="en-US" sz="2000" dirty="0"/>
                  <a:t>Also note: </a:t>
                </a:r>
                <a14:m>
                  <m:oMath xmlns:m="http://schemas.openxmlformats.org/officeDocument/2006/math">
                    <m:f>
                      <m:fPr>
                        <m:ctrlPr>
                          <a:rPr lang="en-GB" altLang="en-US" sz="2000" i="1" smtClean="0">
                            <a:latin typeface="Cambria Math" panose="02040503050406030204" pitchFamily="18" charset="0"/>
                          </a:rPr>
                        </m:ctrlPr>
                      </m:fPr>
                      <m:num>
                        <m:r>
                          <a:rPr lang="el-GR" altLang="en-US" sz="2000" i="1" smtClean="0">
                            <a:latin typeface="Cambria Math"/>
                          </a:rPr>
                          <m:t>𝛿</m:t>
                        </m:r>
                        <m:sSub>
                          <m:sSubPr>
                            <m:ctrlPr>
                              <a:rPr lang="en-GB" altLang="en-US" sz="2000" i="1" smtClean="0">
                                <a:latin typeface="Cambria Math" panose="02040503050406030204" pitchFamily="18" charset="0"/>
                              </a:rPr>
                            </m:ctrlPr>
                          </m:sSubPr>
                          <m:e>
                            <m:r>
                              <a:rPr lang="en-GB" altLang="en-US" sz="2000" i="1" smtClean="0">
                                <a:latin typeface="Cambria Math"/>
                              </a:rPr>
                              <m:t>𝐵</m:t>
                            </m:r>
                          </m:e>
                          <m:sub>
                            <m:r>
                              <a:rPr lang="en-GB" altLang="en-US" sz="2000" i="1" smtClean="0">
                                <a:latin typeface="Cambria Math"/>
                              </a:rPr>
                              <m:t>𝑦</m:t>
                            </m:r>
                          </m:sub>
                        </m:sSub>
                        <m:r>
                          <a:rPr lang="en-GB" altLang="en-US" sz="2000" i="1" smtClean="0">
                            <a:latin typeface="Cambria Math"/>
                          </a:rPr>
                          <m:t>(</m:t>
                        </m:r>
                        <m:r>
                          <a:rPr lang="en-GB" altLang="en-US" sz="2000" i="1" smtClean="0">
                            <a:latin typeface="Cambria Math"/>
                          </a:rPr>
                          <m:t>𝑥</m:t>
                        </m:r>
                        <m:r>
                          <a:rPr lang="en-GB" altLang="en-US" sz="2000" i="1" smtClean="0">
                            <a:latin typeface="Cambria Math"/>
                          </a:rPr>
                          <m:t>)</m:t>
                        </m:r>
                      </m:num>
                      <m:den>
                        <m:r>
                          <a:rPr lang="el-GR" altLang="en-US" sz="2000" i="1" smtClean="0">
                            <a:latin typeface="Cambria Math"/>
                          </a:rPr>
                          <m:t>𝛿</m:t>
                        </m:r>
                        <m:r>
                          <a:rPr lang="en-GB" altLang="en-US" sz="2000" i="1" smtClean="0">
                            <a:latin typeface="Cambria Math"/>
                          </a:rPr>
                          <m:t>𝑥</m:t>
                        </m:r>
                      </m:den>
                    </m:f>
                    <m:r>
                      <a:rPr lang="en-GB" altLang="en-US" sz="2000" i="1" smtClean="0">
                        <a:latin typeface="Cambria Math"/>
                      </a:rPr>
                      <m:t>=</m:t>
                    </m:r>
                    <m:sSub>
                      <m:sSubPr>
                        <m:ctrlPr>
                          <a:rPr lang="en-GB" altLang="en-US" sz="2000" i="1" smtClean="0">
                            <a:latin typeface="Cambria Math" panose="02040503050406030204" pitchFamily="18" charset="0"/>
                          </a:rPr>
                        </m:ctrlPr>
                      </m:sSubPr>
                      <m:e>
                        <m:r>
                          <a:rPr lang="en-GB" altLang="en-US" sz="2000" i="1" smtClean="0">
                            <a:latin typeface="Cambria Math"/>
                          </a:rPr>
                          <m:t>𝑏</m:t>
                        </m:r>
                      </m:e>
                      <m:sub>
                        <m:r>
                          <a:rPr lang="en-GB" altLang="en-US" sz="2000" i="1" smtClean="0">
                            <a:latin typeface="Cambria Math"/>
                          </a:rPr>
                          <m:t>2</m:t>
                        </m:r>
                      </m:sub>
                    </m:sSub>
                    <m:r>
                      <a:rPr lang="en-GB" altLang="en-US" sz="2000" i="1" smtClean="0">
                        <a:latin typeface="Cambria Math"/>
                      </a:rPr>
                      <m:t>+2</m:t>
                    </m:r>
                    <m:sSub>
                      <m:sSubPr>
                        <m:ctrlPr>
                          <a:rPr lang="en-GB" altLang="en-US" sz="2000" i="1" smtClean="0">
                            <a:latin typeface="Cambria Math" panose="02040503050406030204" pitchFamily="18" charset="0"/>
                          </a:rPr>
                        </m:ctrlPr>
                      </m:sSubPr>
                      <m:e>
                        <m:r>
                          <a:rPr lang="en-GB" altLang="en-US" sz="2000" i="1" smtClean="0">
                            <a:latin typeface="Cambria Math"/>
                          </a:rPr>
                          <m:t>𝑏</m:t>
                        </m:r>
                      </m:e>
                      <m:sub>
                        <m:r>
                          <a:rPr lang="en-GB" altLang="en-US" sz="2000" i="1" smtClean="0">
                            <a:latin typeface="Cambria Math"/>
                          </a:rPr>
                          <m:t>3</m:t>
                        </m:r>
                      </m:sub>
                    </m:sSub>
                    <m:r>
                      <a:rPr lang="en-GB" altLang="en-US" sz="2000" i="1" smtClean="0">
                        <a:latin typeface="Cambria Math"/>
                      </a:rPr>
                      <m:t>𝑥</m:t>
                    </m:r>
                    <m:r>
                      <a:rPr lang="en-GB" altLang="en-US" sz="2000" i="1" smtClean="0">
                        <a:latin typeface="Cambria Math"/>
                      </a:rPr>
                      <m:t>+…</m:t>
                    </m:r>
                  </m:oMath>
                </a14:m>
                <a:endParaRPr lang="en-GB" altLang="en-US" sz="2000" dirty="0">
                  <a:sym typeface="Symbol" pitchFamily="18" charset="2"/>
                </a:endParaRPr>
              </a:p>
              <a:p>
                <a:pPr marL="0" indent="0">
                  <a:buNone/>
                </a:pPr>
                <a:r>
                  <a:rPr lang="en-GB" altLang="en-US" sz="2000" dirty="0"/>
                  <a:t>So quadrupole gradient 	</a:t>
                </a:r>
                <a14:m>
                  <m:oMath xmlns:m="http://schemas.openxmlformats.org/officeDocument/2006/math">
                    <m:r>
                      <a:rPr lang="en-GB" altLang="en-US" sz="2000" i="1" smtClean="0">
                        <a:latin typeface="Cambria Math"/>
                      </a:rPr>
                      <m:t>𝑔</m:t>
                    </m:r>
                    <m:r>
                      <a:rPr lang="en-GB" altLang="en-US" sz="2000" i="1">
                        <a:latin typeface="Cambria Math"/>
                        <a:ea typeface="Cambria Math"/>
                        <a:sym typeface="Symbol" pitchFamily="18" charset="2"/>
                      </a:rPr>
                      <m:t>≡</m:t>
                    </m:r>
                    <m:sSub>
                      <m:sSubPr>
                        <m:ctrlPr>
                          <a:rPr lang="en-GB" altLang="en-US" sz="2000" i="1" smtClean="0">
                            <a:latin typeface="Cambria Math" panose="02040503050406030204" pitchFamily="18" charset="0"/>
                          </a:rPr>
                        </m:ctrlPr>
                      </m:sSubPr>
                      <m:e>
                        <m:r>
                          <a:rPr lang="en-GB" altLang="en-US" sz="2000" i="1" smtClean="0">
                            <a:latin typeface="Cambria Math"/>
                          </a:rPr>
                          <m:t>𝑏</m:t>
                        </m:r>
                      </m:e>
                      <m:sub>
                        <m:r>
                          <a:rPr lang="en-GB" altLang="en-US" sz="2000" i="1" smtClean="0">
                            <a:latin typeface="Cambria Math"/>
                          </a:rPr>
                          <m:t>2</m:t>
                        </m:r>
                      </m:sub>
                    </m:sSub>
                    <m:r>
                      <a:rPr lang="en-GB" altLang="en-US" sz="2000" i="1" smtClean="0">
                        <a:latin typeface="Cambria Math"/>
                        <a:sym typeface="Math1" pitchFamily="2" charset="2"/>
                      </a:rPr>
                      <m:t>=</m:t>
                    </m:r>
                    <m:f>
                      <m:fPr>
                        <m:ctrlPr>
                          <a:rPr lang="en-GB" altLang="en-US" sz="2000" i="1" smtClean="0">
                            <a:latin typeface="Cambria Math" panose="02040503050406030204" pitchFamily="18" charset="0"/>
                            <a:sym typeface="Math1" pitchFamily="2" charset="2"/>
                          </a:rPr>
                        </m:ctrlPr>
                      </m:fPr>
                      <m:num>
                        <m:r>
                          <a:rPr lang="el-GR" altLang="en-US" sz="2000" i="1" smtClean="0">
                            <a:latin typeface="Cambria Math"/>
                            <a:sym typeface="Math1" pitchFamily="2" charset="2"/>
                          </a:rPr>
                          <m:t>𝛿</m:t>
                        </m:r>
                        <m:sSub>
                          <m:sSubPr>
                            <m:ctrlPr>
                              <a:rPr lang="en-GB" altLang="en-US" sz="2000" i="1" smtClean="0">
                                <a:latin typeface="Cambria Math" panose="02040503050406030204" pitchFamily="18" charset="0"/>
                                <a:sym typeface="Math1" pitchFamily="2" charset="2"/>
                              </a:rPr>
                            </m:ctrlPr>
                          </m:sSubPr>
                          <m:e>
                            <m:r>
                              <a:rPr lang="en-GB" altLang="en-US" sz="2000" i="1" smtClean="0">
                                <a:latin typeface="Cambria Math"/>
                                <a:sym typeface="Math1" pitchFamily="2" charset="2"/>
                              </a:rPr>
                              <m:t>𝐵</m:t>
                            </m:r>
                          </m:e>
                          <m:sub>
                            <m:r>
                              <a:rPr lang="en-GB" altLang="en-US" sz="2000" i="1" smtClean="0">
                                <a:latin typeface="Cambria Math"/>
                                <a:sym typeface="Math1" pitchFamily="2" charset="2"/>
                              </a:rPr>
                              <m:t>𝑦</m:t>
                            </m:r>
                          </m:sub>
                        </m:sSub>
                        <m:r>
                          <a:rPr lang="en-GB" altLang="en-US" sz="2000" i="1" smtClean="0">
                            <a:latin typeface="Cambria Math"/>
                            <a:sym typeface="Math1" pitchFamily="2" charset="2"/>
                          </a:rPr>
                          <m:t>(</m:t>
                        </m:r>
                        <m:r>
                          <a:rPr lang="en-GB" altLang="en-US" sz="2000" i="1" smtClean="0">
                            <a:latin typeface="Cambria Math"/>
                            <a:sym typeface="Math1" pitchFamily="2" charset="2"/>
                          </a:rPr>
                          <m:t>𝑥</m:t>
                        </m:r>
                        <m:r>
                          <a:rPr lang="en-GB" altLang="en-US" sz="2000" i="1" smtClean="0">
                            <a:latin typeface="Cambria Math"/>
                            <a:sym typeface="Math1" pitchFamily="2" charset="2"/>
                          </a:rPr>
                          <m:t>)</m:t>
                        </m:r>
                      </m:num>
                      <m:den>
                        <m:r>
                          <a:rPr lang="el-GR" altLang="en-US" sz="2000" i="1" smtClean="0">
                            <a:latin typeface="Cambria Math"/>
                            <a:sym typeface="Math1" pitchFamily="2" charset="2"/>
                          </a:rPr>
                          <m:t>𝛿</m:t>
                        </m:r>
                        <m:r>
                          <a:rPr lang="en-GB" altLang="en-US" sz="2000" i="1" smtClean="0">
                            <a:latin typeface="Cambria Math"/>
                            <a:sym typeface="Math1" pitchFamily="2" charset="2"/>
                          </a:rPr>
                          <m:t>𝑥</m:t>
                        </m:r>
                      </m:den>
                    </m:f>
                  </m:oMath>
                </a14:m>
                <a:r>
                  <a:rPr lang="en-GB" altLang="en-US" sz="2000" dirty="0">
                    <a:sym typeface="Symbol" pitchFamily="18" charset="2"/>
                  </a:rPr>
                  <a:t> in a quadrupole</a:t>
                </a:r>
                <a:endParaRPr lang="en-GB" altLang="en-US" sz="2000" dirty="0">
                  <a:sym typeface="Math1" pitchFamily="2" charset="2"/>
                </a:endParaRPr>
              </a:p>
              <a:p>
                <a:pPr marL="0" indent="0">
                  <a:buNone/>
                </a:pPr>
                <a:r>
                  <a:rPr lang="en-GB" altLang="en-US" sz="2000" dirty="0">
                    <a:sym typeface="Math1" pitchFamily="2" charset="2"/>
                  </a:rPr>
                  <a:t>But </a:t>
                </a:r>
                <a:r>
                  <a:rPr lang="en-GB" altLang="en-US" sz="2000" dirty="0" err="1">
                    <a:sym typeface="Math1" pitchFamily="2" charset="2"/>
                  </a:rPr>
                  <a:t>sextupole</a:t>
                </a:r>
                <a:r>
                  <a:rPr lang="en-GB" altLang="en-US" sz="2000" dirty="0">
                    <a:sym typeface="Math1" pitchFamily="2" charset="2"/>
                  </a:rPr>
                  <a:t> gradient 	</a:t>
                </a:r>
                <a14:m>
                  <m:oMath xmlns:m="http://schemas.openxmlformats.org/officeDocument/2006/math">
                    <m:sSub>
                      <m:sSubPr>
                        <m:ctrlPr>
                          <a:rPr lang="en-GB" altLang="en-US" sz="2000" i="1" smtClean="0">
                            <a:latin typeface="Cambria Math" panose="02040503050406030204" pitchFamily="18" charset="0"/>
                            <a:sym typeface="Math1" pitchFamily="2" charset="2"/>
                          </a:rPr>
                        </m:ctrlPr>
                      </m:sSubPr>
                      <m:e>
                        <m:r>
                          <a:rPr lang="en-GB" altLang="en-US" sz="2000" i="1" smtClean="0">
                            <a:latin typeface="Cambria Math"/>
                            <a:sym typeface="Math1" pitchFamily="2" charset="2"/>
                          </a:rPr>
                          <m:t>𝑔</m:t>
                        </m:r>
                      </m:e>
                      <m:sub>
                        <m:r>
                          <a:rPr lang="en-GB" altLang="en-US" sz="2000" i="1" smtClean="0">
                            <a:latin typeface="Cambria Math"/>
                            <a:sym typeface="Math1" pitchFamily="2" charset="2"/>
                          </a:rPr>
                          <m:t>𝑠</m:t>
                        </m:r>
                      </m:sub>
                    </m:sSub>
                    <m:r>
                      <a:rPr lang="en-GB" altLang="en-US" sz="2000" i="1" smtClean="0">
                        <a:latin typeface="Cambria Math"/>
                        <a:ea typeface="Cambria Math"/>
                        <a:sym typeface="Math1" pitchFamily="2" charset="2"/>
                      </a:rPr>
                      <m:t>≡</m:t>
                    </m:r>
                    <m:sSub>
                      <m:sSubPr>
                        <m:ctrlPr>
                          <a:rPr lang="en-GB" altLang="en-US" sz="2000" i="1" smtClean="0">
                            <a:latin typeface="Cambria Math" panose="02040503050406030204" pitchFamily="18" charset="0"/>
                          </a:rPr>
                        </m:ctrlPr>
                      </m:sSubPr>
                      <m:e>
                        <m:r>
                          <a:rPr lang="en-GB" altLang="en-US" sz="2000" i="1" smtClean="0">
                            <a:latin typeface="Cambria Math"/>
                          </a:rPr>
                          <m:t>𝑏</m:t>
                        </m:r>
                      </m:e>
                      <m:sub>
                        <m:r>
                          <a:rPr lang="en-GB" altLang="en-US" sz="2000" i="1" smtClean="0">
                            <a:latin typeface="Cambria Math"/>
                          </a:rPr>
                          <m:t>3</m:t>
                        </m:r>
                      </m:sub>
                    </m:sSub>
                    <m:r>
                      <a:rPr lang="en-GB" altLang="en-US" sz="2000" i="1" smtClean="0">
                        <a:latin typeface="Cambria Math"/>
                      </a:rPr>
                      <m:t>=2</m:t>
                    </m:r>
                    <m:f>
                      <m:fPr>
                        <m:ctrlPr>
                          <a:rPr lang="en-GB" altLang="en-US" sz="2000" i="1" smtClean="0">
                            <a:latin typeface="Cambria Math" panose="02040503050406030204" pitchFamily="18" charset="0"/>
                          </a:rPr>
                        </m:ctrlPr>
                      </m:fPr>
                      <m:num>
                        <m:sSup>
                          <m:sSupPr>
                            <m:ctrlPr>
                              <a:rPr lang="en-GB" altLang="en-US" sz="2000" i="1" smtClean="0">
                                <a:latin typeface="Cambria Math" panose="02040503050406030204" pitchFamily="18" charset="0"/>
                              </a:rPr>
                            </m:ctrlPr>
                          </m:sSupPr>
                          <m:e>
                            <m:r>
                              <a:rPr lang="el-GR" altLang="en-US" sz="2000" i="1" smtClean="0">
                                <a:latin typeface="Cambria Math"/>
                              </a:rPr>
                              <m:t>𝛿</m:t>
                            </m:r>
                          </m:e>
                          <m:sup>
                            <m:r>
                              <a:rPr lang="en-GB" altLang="en-US" sz="2000" i="1" smtClean="0">
                                <a:latin typeface="Cambria Math"/>
                              </a:rPr>
                              <m:t>2</m:t>
                            </m:r>
                          </m:sup>
                        </m:sSup>
                        <m:sSub>
                          <m:sSubPr>
                            <m:ctrlPr>
                              <a:rPr lang="en-GB" altLang="en-US" sz="2000" i="1" smtClean="0">
                                <a:latin typeface="Cambria Math" panose="02040503050406030204" pitchFamily="18" charset="0"/>
                              </a:rPr>
                            </m:ctrlPr>
                          </m:sSubPr>
                          <m:e>
                            <m:r>
                              <a:rPr lang="en-GB" altLang="en-US" sz="2000" i="1" smtClean="0">
                                <a:latin typeface="Cambria Math"/>
                              </a:rPr>
                              <m:t>𝐵</m:t>
                            </m:r>
                          </m:e>
                          <m:sub>
                            <m:r>
                              <a:rPr lang="en-GB" altLang="en-US" sz="2000" i="1" smtClean="0">
                                <a:latin typeface="Cambria Math"/>
                              </a:rPr>
                              <m:t>𝑦</m:t>
                            </m:r>
                          </m:sub>
                        </m:sSub>
                        <m:r>
                          <a:rPr lang="en-GB" altLang="en-US" sz="2000" i="1" smtClean="0">
                            <a:latin typeface="Cambria Math"/>
                          </a:rPr>
                          <m:t>(</m:t>
                        </m:r>
                        <m:r>
                          <a:rPr lang="en-GB" altLang="en-US" sz="2000" i="1" smtClean="0">
                            <a:latin typeface="Cambria Math"/>
                          </a:rPr>
                          <m:t>𝑥</m:t>
                        </m:r>
                        <m:r>
                          <a:rPr lang="en-GB" altLang="en-US" sz="2000" i="1" smtClean="0">
                            <a:latin typeface="Cambria Math"/>
                          </a:rPr>
                          <m:t>)</m:t>
                        </m:r>
                      </m:num>
                      <m:den>
                        <m:r>
                          <a:rPr lang="el-GR" altLang="en-US" sz="2000" i="1" smtClean="0">
                            <a:latin typeface="Cambria Math"/>
                          </a:rPr>
                          <m:t>𝛿</m:t>
                        </m:r>
                        <m:sSup>
                          <m:sSupPr>
                            <m:ctrlPr>
                              <a:rPr lang="en-GB" altLang="en-US" sz="2000" i="1" smtClean="0">
                                <a:latin typeface="Cambria Math" panose="02040503050406030204" pitchFamily="18" charset="0"/>
                              </a:rPr>
                            </m:ctrlPr>
                          </m:sSupPr>
                          <m:e>
                            <m:r>
                              <a:rPr lang="en-GB" altLang="en-US" sz="2000" i="1" smtClean="0">
                                <a:latin typeface="Cambria Math"/>
                              </a:rPr>
                              <m:t>𝑥</m:t>
                            </m:r>
                          </m:e>
                          <m:sup>
                            <m:r>
                              <a:rPr lang="en-GB" altLang="en-US" sz="2000" i="1" smtClean="0">
                                <a:latin typeface="Cambria Math"/>
                              </a:rPr>
                              <m:t>2</m:t>
                            </m:r>
                          </m:sup>
                        </m:sSup>
                      </m:den>
                    </m:f>
                    <m:r>
                      <a:rPr lang="en-GB" altLang="en-US" sz="2000" i="1" smtClean="0">
                        <a:latin typeface="Cambria Math"/>
                      </a:rPr>
                      <m:t> </m:t>
                    </m:r>
                  </m:oMath>
                </a14:m>
                <a:r>
                  <a:rPr lang="en-GB" altLang="en-US" sz="2000" dirty="0">
                    <a:sym typeface="Symbol" pitchFamily="18" charset="2"/>
                  </a:rPr>
                  <a:t> in a </a:t>
                </a:r>
                <a:r>
                  <a:rPr lang="en-GB" altLang="en-US" sz="2000" dirty="0" err="1">
                    <a:sym typeface="Symbol" pitchFamily="18" charset="2"/>
                  </a:rPr>
                  <a:t>sextupole</a:t>
                </a:r>
                <a:endParaRPr lang="en-GB" altLang="en-US" sz="2000" dirty="0">
                  <a:sym typeface="Symbol" pitchFamily="18" charset="2"/>
                </a:endParaRPr>
              </a:p>
              <a:p>
                <a:pPr marL="0" indent="0">
                  <a:buNone/>
                </a:pPr>
                <a:r>
                  <a:rPr lang="en-GB" altLang="en-US" sz="2000" dirty="0">
                    <a:sym typeface="Symbol" pitchFamily="18" charset="2"/>
                  </a:rPr>
                  <a:t>We can use this to roughly predict the effect on higher harmonics</a:t>
                </a:r>
              </a:p>
            </p:txBody>
          </p:sp>
        </mc:Choice>
        <mc:Fallback xmlns="">
          <p:sp>
            <p:nvSpPr>
              <p:cNvPr id="4" name="Rectangle 3"/>
              <p:cNvSpPr txBox="1">
                <a:spLocks noRot="1" noChangeAspect="1" noMove="1" noResize="1" noEditPoints="1" noAdjustHandles="1" noChangeArrowheads="1" noChangeShapeType="1" noTextEdit="1"/>
              </p:cNvSpPr>
              <p:nvPr/>
            </p:nvSpPr>
            <p:spPr>
              <a:xfrm>
                <a:off x="251520" y="1153297"/>
                <a:ext cx="8640960" cy="5099222"/>
              </a:xfrm>
              <a:prstGeom prst="rect">
                <a:avLst/>
              </a:prstGeom>
              <a:blipFill rotWithShape="1">
                <a:blip r:embed="rId2"/>
                <a:stretch>
                  <a:fillRect l="-705" t="-597" b="-2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114675" y="2076488"/>
                <a:ext cx="4572000" cy="1244828"/>
              </a:xfrm>
              <a:prstGeom prst="rect">
                <a:avLst/>
              </a:prstGeom>
            </p:spPr>
            <p:txBody>
              <a:bodyPr>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a:rPr>
                            <m:t>𝐵</m:t>
                          </m:r>
                        </m:e>
                        <m:sub>
                          <m:r>
                            <a:rPr lang="en-GB" sz="2000" i="1">
                              <a:solidFill>
                                <a:srgbClr val="000000"/>
                              </a:solidFill>
                              <a:latin typeface="Cambria Math"/>
                            </a:rPr>
                            <m:t>𝑦</m:t>
                          </m:r>
                        </m:sub>
                      </m:sSub>
                      <m:d>
                        <m:dPr>
                          <m:ctrlPr>
                            <a:rPr lang="en-GB" sz="2000" i="1">
                              <a:solidFill>
                                <a:srgbClr val="000000"/>
                              </a:solidFill>
                              <a:latin typeface="Cambria Math" panose="02040503050406030204" pitchFamily="18" charset="0"/>
                            </a:rPr>
                          </m:ctrlPr>
                        </m:dPr>
                        <m:e>
                          <m:r>
                            <a:rPr lang="en-GB" sz="2000" i="1">
                              <a:solidFill>
                                <a:srgbClr val="000000"/>
                              </a:solidFill>
                              <a:latin typeface="Cambria Math"/>
                            </a:rPr>
                            <m:t>𝑥</m:t>
                          </m:r>
                        </m:e>
                      </m:d>
                      <m:r>
                        <m:rPr>
                          <m:aln/>
                        </m:rPr>
                        <a:rPr lang="en-GB" sz="2000" i="1">
                          <a:solidFill>
                            <a:srgbClr val="000000"/>
                          </a:solidFill>
                          <a:latin typeface="Cambria Math"/>
                        </a:rPr>
                        <m:t>=</m:t>
                      </m:r>
                      <m:nary>
                        <m:naryPr>
                          <m:chr m:val="∑"/>
                          <m:limLoc m:val="undOvr"/>
                          <m:ctrlPr>
                            <a:rPr lang="en-GB" sz="2000" i="1">
                              <a:solidFill>
                                <a:srgbClr val="000000"/>
                              </a:solidFill>
                              <a:latin typeface="Cambria Math" panose="02040503050406030204" pitchFamily="18" charset="0"/>
                            </a:rPr>
                          </m:ctrlPr>
                        </m:naryPr>
                        <m:sub>
                          <m:r>
                            <a:rPr lang="en-GB" sz="2000" i="1">
                              <a:solidFill>
                                <a:srgbClr val="000000"/>
                              </a:solidFill>
                              <a:latin typeface="Cambria Math"/>
                            </a:rPr>
                            <m:t>𝑛</m:t>
                          </m:r>
                          <m:r>
                            <a:rPr lang="en-GB" sz="2000" i="1">
                              <a:solidFill>
                                <a:srgbClr val="000000"/>
                              </a:solidFill>
                              <a:latin typeface="Cambria Math"/>
                            </a:rPr>
                            <m:t>=1</m:t>
                          </m:r>
                        </m:sub>
                        <m:sup>
                          <m:r>
                            <a:rPr lang="en-GB" sz="2000" i="1">
                              <a:solidFill>
                                <a:srgbClr val="000000"/>
                              </a:solidFill>
                              <a:latin typeface="Cambria Math"/>
                            </a:rPr>
                            <m:t>∞</m:t>
                          </m:r>
                        </m:sup>
                        <m:e>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a:rPr>
                                <m:t>𝑏</m:t>
                              </m:r>
                            </m:e>
                            <m:sub>
                              <m:r>
                                <a:rPr lang="en-GB" sz="2000" i="1">
                                  <a:solidFill>
                                    <a:srgbClr val="000000"/>
                                  </a:solidFill>
                                  <a:latin typeface="Cambria Math"/>
                                </a:rPr>
                                <m:t>𝑛</m:t>
                              </m:r>
                            </m:sub>
                          </m:sSub>
                          <m:sSup>
                            <m:sSupPr>
                              <m:ctrlPr>
                                <a:rPr lang="en-GB" sz="2000" i="1">
                                  <a:solidFill>
                                    <a:srgbClr val="000000"/>
                                  </a:solidFill>
                                  <a:latin typeface="Cambria Math" panose="02040503050406030204" pitchFamily="18" charset="0"/>
                                </a:rPr>
                              </m:ctrlPr>
                            </m:sSupPr>
                            <m:e>
                              <m:r>
                                <a:rPr lang="en-GB" sz="2000" i="1">
                                  <a:solidFill>
                                    <a:srgbClr val="000000"/>
                                  </a:solidFill>
                                  <a:latin typeface="Cambria Math"/>
                                </a:rPr>
                                <m:t>𝑥</m:t>
                              </m:r>
                            </m:e>
                            <m:sup>
                              <m:r>
                                <a:rPr lang="en-GB" sz="2000" i="1">
                                  <a:solidFill>
                                    <a:srgbClr val="000000"/>
                                  </a:solidFill>
                                  <a:latin typeface="Cambria Math"/>
                                </a:rPr>
                                <m:t>𝑛</m:t>
                              </m:r>
                              <m:r>
                                <a:rPr lang="en-GB" sz="2000" i="1">
                                  <a:solidFill>
                                    <a:srgbClr val="000000"/>
                                  </a:solidFill>
                                  <a:latin typeface="Cambria Math"/>
                                </a:rPr>
                                <m:t>−1</m:t>
                              </m:r>
                            </m:sup>
                          </m:sSup>
                        </m:e>
                      </m:nary>
                    </m:oMath>
                    <m:oMath xmlns:m="http://schemas.openxmlformats.org/officeDocument/2006/math">
                      <m:r>
                        <m:rPr>
                          <m:aln/>
                        </m:rPr>
                        <a:rPr lang="en-GB" sz="2000" i="1">
                          <a:solidFill>
                            <a:srgbClr val="000000"/>
                          </a:solidFill>
                          <a:latin typeface="Cambria Math"/>
                        </a:rPr>
                        <m:t>=</m:t>
                      </m:r>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a:rPr>
                            <m:t>𝑏</m:t>
                          </m:r>
                        </m:e>
                        <m:sub>
                          <m:r>
                            <a:rPr lang="en-GB" sz="2000" i="1">
                              <a:solidFill>
                                <a:srgbClr val="000000"/>
                              </a:solidFill>
                              <a:latin typeface="Cambria Math"/>
                            </a:rPr>
                            <m:t>1</m:t>
                          </m:r>
                        </m:sub>
                      </m:sSub>
                      <m:r>
                        <a:rPr lang="en-GB" sz="2000" i="1">
                          <a:solidFill>
                            <a:srgbClr val="000000"/>
                          </a:solidFill>
                          <a:latin typeface="Cambria Math"/>
                        </a:rPr>
                        <m:t>+</m:t>
                      </m:r>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a:rPr>
                            <m:t>𝑏</m:t>
                          </m:r>
                        </m:e>
                        <m:sub>
                          <m:r>
                            <a:rPr lang="en-GB" sz="2000" i="1">
                              <a:solidFill>
                                <a:srgbClr val="000000"/>
                              </a:solidFill>
                              <a:latin typeface="Cambria Math"/>
                            </a:rPr>
                            <m:t>2</m:t>
                          </m:r>
                        </m:sub>
                      </m:sSub>
                      <m:r>
                        <a:rPr lang="en-GB" sz="2000" i="1">
                          <a:solidFill>
                            <a:srgbClr val="000000"/>
                          </a:solidFill>
                          <a:latin typeface="Cambria Math"/>
                        </a:rPr>
                        <m:t>𝑥</m:t>
                      </m:r>
                      <m:r>
                        <a:rPr lang="en-GB" sz="2000" i="1">
                          <a:solidFill>
                            <a:srgbClr val="000000"/>
                          </a:solidFill>
                          <a:latin typeface="Cambria Math"/>
                        </a:rPr>
                        <m:t>+</m:t>
                      </m:r>
                      <m:sSub>
                        <m:sSubPr>
                          <m:ctrlPr>
                            <a:rPr lang="en-GB" sz="2000" i="1">
                              <a:solidFill>
                                <a:srgbClr val="000000"/>
                              </a:solidFill>
                              <a:latin typeface="Cambria Math" panose="02040503050406030204" pitchFamily="18" charset="0"/>
                            </a:rPr>
                          </m:ctrlPr>
                        </m:sSubPr>
                        <m:e>
                          <m:r>
                            <a:rPr lang="en-GB" sz="2000" i="1">
                              <a:solidFill>
                                <a:srgbClr val="000000"/>
                              </a:solidFill>
                              <a:latin typeface="Cambria Math"/>
                            </a:rPr>
                            <m:t>𝑏</m:t>
                          </m:r>
                        </m:e>
                        <m:sub>
                          <m:r>
                            <a:rPr lang="en-GB" sz="2000" i="1">
                              <a:solidFill>
                                <a:srgbClr val="000000"/>
                              </a:solidFill>
                              <a:latin typeface="Cambria Math"/>
                            </a:rPr>
                            <m:t>3</m:t>
                          </m:r>
                        </m:sub>
                      </m:sSub>
                      <m:sSup>
                        <m:sSupPr>
                          <m:ctrlPr>
                            <a:rPr lang="en-GB" sz="2000" i="1">
                              <a:solidFill>
                                <a:srgbClr val="000000"/>
                              </a:solidFill>
                              <a:latin typeface="Cambria Math" panose="02040503050406030204" pitchFamily="18" charset="0"/>
                            </a:rPr>
                          </m:ctrlPr>
                        </m:sSupPr>
                        <m:e>
                          <m:r>
                            <a:rPr lang="en-GB" sz="2000" i="1">
                              <a:solidFill>
                                <a:srgbClr val="000000"/>
                              </a:solidFill>
                              <a:latin typeface="Cambria Math"/>
                            </a:rPr>
                            <m:t>𝑥</m:t>
                          </m:r>
                        </m:e>
                        <m:sup>
                          <m:r>
                            <a:rPr lang="en-GB" sz="2000" i="1">
                              <a:solidFill>
                                <a:srgbClr val="000000"/>
                              </a:solidFill>
                              <a:latin typeface="Cambria Math"/>
                            </a:rPr>
                            <m:t>2</m:t>
                          </m:r>
                        </m:sup>
                      </m:sSup>
                      <m:r>
                        <a:rPr lang="en-GB" sz="2000" i="1">
                          <a:solidFill>
                            <a:srgbClr val="000000"/>
                          </a:solidFill>
                          <a:latin typeface="Cambria Math"/>
                        </a:rPr>
                        <m:t>+…</m:t>
                      </m:r>
                    </m:oMath>
                  </m:oMathPara>
                </a14:m>
                <a:endParaRPr lang="en-GB" sz="2000">
                  <a:solidFill>
                    <a:srgbClr val="000000"/>
                  </a:solidFill>
                  <a:latin typeface="Arial" pitchFamily="34" charset="0"/>
                  <a:cs typeface="Arial"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114675" y="2076488"/>
                <a:ext cx="4572000" cy="1244828"/>
              </a:xfrm>
              <a:prstGeom prst="rect">
                <a:avLst/>
              </a:prstGeom>
              <a:blipFill rotWithShape="1">
                <a:blip r:embed="rId3"/>
                <a:stretch>
                  <a:fillRect/>
                </a:stretch>
              </a:blipFill>
            </p:spPr>
            <p:txBody>
              <a:bodyPr/>
              <a:lstStyle/>
              <a:p>
                <a:r>
                  <a:rPr lang="en-GB">
                    <a:noFill/>
                  </a:rPr>
                  <a:t> </a:t>
                </a:r>
              </a:p>
            </p:txBody>
          </p:sp>
        </mc:Fallback>
      </mc:AlternateContent>
      <p:grpSp>
        <p:nvGrpSpPr>
          <p:cNvPr id="6" name="Group 5"/>
          <p:cNvGrpSpPr/>
          <p:nvPr/>
        </p:nvGrpSpPr>
        <p:grpSpPr>
          <a:xfrm>
            <a:off x="3558374" y="3218578"/>
            <a:ext cx="4275598" cy="540105"/>
            <a:chOff x="3558374" y="3441632"/>
            <a:chExt cx="4275598" cy="959028"/>
          </a:xfrm>
        </p:grpSpPr>
        <p:grpSp>
          <p:nvGrpSpPr>
            <p:cNvPr id="7" name="Group 6"/>
            <p:cNvGrpSpPr/>
            <p:nvPr/>
          </p:nvGrpSpPr>
          <p:grpSpPr>
            <a:xfrm>
              <a:off x="3558374" y="3478452"/>
              <a:ext cx="1301658" cy="903395"/>
              <a:chOff x="390022" y="1995495"/>
              <a:chExt cx="1301658" cy="903395"/>
            </a:xfrm>
          </p:grpSpPr>
          <p:sp>
            <p:nvSpPr>
              <p:cNvPr id="14" name="TextBox 13"/>
              <p:cNvSpPr txBox="1"/>
              <p:nvPr/>
            </p:nvSpPr>
            <p:spPr>
              <a:xfrm>
                <a:off x="390022" y="2498780"/>
                <a:ext cx="870751" cy="400110"/>
              </a:xfrm>
              <a:prstGeom prst="rect">
                <a:avLst/>
              </a:prstGeom>
              <a:noFill/>
            </p:spPr>
            <p:txBody>
              <a:bodyPr wrap="none" rtlCol="0">
                <a:spAutoFit/>
              </a:bodyPr>
              <a:lstStyle/>
              <a:p>
                <a:pPr algn="r" fontAlgn="base">
                  <a:spcBef>
                    <a:spcPct val="0"/>
                  </a:spcBef>
                  <a:spcAft>
                    <a:spcPct val="0"/>
                  </a:spcAft>
                </a:pPr>
                <a:r>
                  <a:rPr lang="en-GB" sz="2000">
                    <a:solidFill>
                      <a:srgbClr val="000000"/>
                    </a:solidFill>
                    <a:latin typeface="Arial" pitchFamily="34" charset="0"/>
                    <a:cs typeface="Arial" pitchFamily="34" charset="0"/>
                  </a:rPr>
                  <a:t>dipole</a:t>
                </a:r>
              </a:p>
            </p:txBody>
          </p:sp>
          <p:cxnSp>
            <p:nvCxnSpPr>
              <p:cNvPr id="15" name="Straight Arrow Connector 14"/>
              <p:cNvCxnSpPr/>
              <p:nvPr/>
            </p:nvCxnSpPr>
            <p:spPr>
              <a:xfrm flipV="1">
                <a:off x="1122271" y="1995495"/>
                <a:ext cx="569409" cy="5694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8" name="Group 7"/>
            <p:cNvGrpSpPr/>
            <p:nvPr/>
          </p:nvGrpSpPr>
          <p:grpSpPr>
            <a:xfrm>
              <a:off x="4760033" y="3465514"/>
              <a:ext cx="1468672" cy="935146"/>
              <a:chOff x="943088" y="1995496"/>
              <a:chExt cx="1468672" cy="935146"/>
            </a:xfrm>
          </p:grpSpPr>
          <p:sp>
            <p:nvSpPr>
              <p:cNvPr id="12" name="TextBox 11"/>
              <p:cNvSpPr txBox="1"/>
              <p:nvPr/>
            </p:nvSpPr>
            <p:spPr>
              <a:xfrm>
                <a:off x="943088" y="2530532"/>
                <a:ext cx="1468672" cy="400110"/>
              </a:xfrm>
              <a:prstGeom prst="rect">
                <a:avLst/>
              </a:prstGeom>
              <a:noFill/>
            </p:spPr>
            <p:txBody>
              <a:bodyPr wrap="none" rtlCol="0">
                <a:spAutoFit/>
              </a:bodyPr>
              <a:lstStyle/>
              <a:p>
                <a:pPr algn="ctr" fontAlgn="base">
                  <a:spcBef>
                    <a:spcPct val="0"/>
                  </a:spcBef>
                  <a:spcAft>
                    <a:spcPct val="0"/>
                  </a:spcAft>
                </a:pPr>
                <a:r>
                  <a:rPr lang="en-GB" sz="2000">
                    <a:solidFill>
                      <a:srgbClr val="000000"/>
                    </a:solidFill>
                    <a:latin typeface="Arial" pitchFamily="34" charset="0"/>
                    <a:cs typeface="Arial" pitchFamily="34" charset="0"/>
                  </a:rPr>
                  <a:t>quadrupole</a:t>
                </a:r>
              </a:p>
            </p:txBody>
          </p:sp>
          <p:cxnSp>
            <p:nvCxnSpPr>
              <p:cNvPr id="13" name="Straight Arrow Connector 12"/>
              <p:cNvCxnSpPr/>
              <p:nvPr/>
            </p:nvCxnSpPr>
            <p:spPr>
              <a:xfrm flipV="1">
                <a:off x="1691680" y="1995496"/>
                <a:ext cx="0" cy="53801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9" name="Group 8"/>
            <p:cNvGrpSpPr/>
            <p:nvPr/>
          </p:nvGrpSpPr>
          <p:grpSpPr>
            <a:xfrm>
              <a:off x="6228705" y="3441632"/>
              <a:ext cx="1605267" cy="940215"/>
              <a:chOff x="1691680" y="1995496"/>
              <a:chExt cx="1605267" cy="940215"/>
            </a:xfrm>
          </p:grpSpPr>
          <p:sp>
            <p:nvSpPr>
              <p:cNvPr id="10" name="TextBox 9"/>
              <p:cNvSpPr txBox="1"/>
              <p:nvPr/>
            </p:nvSpPr>
            <p:spPr>
              <a:xfrm>
                <a:off x="2014224" y="2535601"/>
                <a:ext cx="1282723" cy="400110"/>
              </a:xfrm>
              <a:prstGeom prst="rect">
                <a:avLst/>
              </a:prstGeom>
              <a:noFill/>
            </p:spPr>
            <p:txBody>
              <a:bodyPr wrap="none" rtlCol="0">
                <a:spAutoFit/>
              </a:bodyPr>
              <a:lstStyle/>
              <a:p>
                <a:pPr fontAlgn="base">
                  <a:spcBef>
                    <a:spcPct val="0"/>
                  </a:spcBef>
                  <a:spcAft>
                    <a:spcPct val="0"/>
                  </a:spcAft>
                </a:pPr>
                <a:r>
                  <a:rPr lang="en-GB" sz="2000">
                    <a:solidFill>
                      <a:srgbClr val="000000"/>
                    </a:solidFill>
                    <a:latin typeface="Arial" pitchFamily="34" charset="0"/>
                    <a:cs typeface="Arial" pitchFamily="34" charset="0"/>
                  </a:rPr>
                  <a:t>sextupole</a:t>
                </a:r>
              </a:p>
            </p:txBody>
          </p:sp>
          <p:cxnSp>
            <p:nvCxnSpPr>
              <p:cNvPr id="11" name="Straight Arrow Connector 10"/>
              <p:cNvCxnSpPr/>
              <p:nvPr/>
            </p:nvCxnSpPr>
            <p:spPr>
              <a:xfrm flipH="1" flipV="1">
                <a:off x="1691680" y="1995496"/>
                <a:ext cx="512823" cy="5619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Tree>
    <p:extLst>
      <p:ext uri="{BB962C8B-B14F-4D97-AF65-F5344CB8AC3E}">
        <p14:creationId xmlns:p14="http://schemas.microsoft.com/office/powerpoint/2010/main" val="3836379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pole design</a:t>
            </a:r>
          </a:p>
        </p:txBody>
      </p:sp>
      <mc:AlternateContent xmlns:mc="http://schemas.openxmlformats.org/markup-compatibility/2006" xmlns:a14="http://schemas.microsoft.com/office/drawing/2010/main">
        <mc:Choice Requires="a14">
          <p:sp>
            <p:nvSpPr>
              <p:cNvPr id="3" name="Text Box 6"/>
              <p:cNvSpPr txBox="1">
                <a:spLocks noChangeArrowheads="1"/>
              </p:cNvSpPr>
              <p:nvPr/>
            </p:nvSpPr>
            <p:spPr bwMode="auto">
              <a:xfrm>
                <a:off x="468312" y="2079297"/>
                <a:ext cx="8424167" cy="1974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A </a:t>
                </a:r>
                <a:r>
                  <a:rPr lang="en-GB" altLang="en-US" sz="2000" b="1" dirty="0">
                    <a:solidFill>
                      <a:srgbClr val="000000"/>
                    </a:solidFill>
                    <a:latin typeface="+mn-lt"/>
                  </a:rPr>
                  <a:t>simple</a:t>
                </a:r>
                <a:r>
                  <a:rPr lang="en-GB" altLang="en-US" sz="2000" dirty="0">
                    <a:solidFill>
                      <a:srgbClr val="000000"/>
                    </a:solidFill>
                    <a:latin typeface="+mn-lt"/>
                  </a:rPr>
                  <a:t> judgment of field quality is given by plotting:</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Dipole: 	</a:t>
                </a:r>
                <a14:m>
                  <m:oMath xmlns:m="http://schemas.openxmlformats.org/officeDocument/2006/math">
                    <m:f>
                      <m:fPr>
                        <m:ctrlPr>
                          <a:rPr lang="en-GB" altLang="en-US" sz="2000" i="1" smtClean="0">
                            <a:solidFill>
                              <a:srgbClr val="000000"/>
                            </a:solidFill>
                            <a:latin typeface="Cambria Math" panose="02040503050406030204" pitchFamily="18" charset="0"/>
                          </a:rPr>
                        </m:ctrlPr>
                      </m:fPr>
                      <m:num>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𝑦</m:t>
                            </m:r>
                          </m:sub>
                        </m:sSub>
                        <m:d>
                          <m:dPr>
                            <m:ctrlPr>
                              <a:rPr lang="en-GB" altLang="en-US" sz="2000" i="1" smtClean="0">
                                <a:solidFill>
                                  <a:srgbClr val="000000"/>
                                </a:solidFill>
                                <a:latin typeface="Cambria Math" panose="02040503050406030204" pitchFamily="18" charset="0"/>
                              </a:rPr>
                            </m:ctrlPr>
                          </m:dPr>
                          <m:e>
                            <m:r>
                              <a:rPr lang="en-GB" altLang="en-US" sz="2000" i="1" smtClean="0">
                                <a:solidFill>
                                  <a:srgbClr val="000000"/>
                                </a:solidFill>
                                <a:latin typeface="Cambria Math"/>
                              </a:rPr>
                              <m:t>𝑥</m:t>
                            </m:r>
                          </m:e>
                        </m:d>
                      </m:num>
                      <m:den>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𝑦</m:t>
                            </m:r>
                          </m:sub>
                        </m:sSub>
                        <m:r>
                          <a:rPr lang="en-GB" altLang="en-US" sz="2000" i="1" smtClean="0">
                            <a:solidFill>
                              <a:srgbClr val="000000"/>
                            </a:solidFill>
                            <a:latin typeface="Cambria Math"/>
                          </a:rPr>
                          <m:t>(0)</m:t>
                        </m:r>
                      </m:den>
                    </m:f>
                    <m:r>
                      <a:rPr lang="en-GB" altLang="en-US" sz="2000" i="1" smtClean="0">
                        <a:solidFill>
                          <a:srgbClr val="000000"/>
                        </a:solidFill>
                        <a:latin typeface="Cambria Math"/>
                      </a:rPr>
                      <m:t>−1</m:t>
                    </m:r>
                  </m:oMath>
                </a14:m>
                <a:r>
                  <a:rPr lang="en-GB" altLang="en-US" sz="2000" dirty="0">
                    <a:solidFill>
                      <a:srgbClr val="000000"/>
                    </a:solidFill>
                    <a:latin typeface="+mn-lt"/>
                  </a:rPr>
                  <a:t> 	</a:t>
                </a:r>
                <a14:m>
                  <m:oMath xmlns:m="http://schemas.openxmlformats.org/officeDocument/2006/math">
                    <m:f>
                      <m:fPr>
                        <m:ctrlPr>
                          <a:rPr lang="en-GB" altLang="en-US" sz="2000" i="1" smtClean="0">
                            <a:solidFill>
                              <a:srgbClr val="000000"/>
                            </a:solidFill>
                            <a:latin typeface="Cambria Math" panose="02040503050406030204" pitchFamily="18" charset="0"/>
                          </a:rPr>
                        </m:ctrlPr>
                      </m:fPr>
                      <m:num>
                        <m:r>
                          <m:rPr>
                            <m:sty m:val="p"/>
                          </m:rPr>
                          <a:rPr lang="en-GB" altLang="en-US" sz="2000" smtClean="0">
                            <a:solidFill>
                              <a:srgbClr val="000000"/>
                            </a:solidFill>
                            <a:latin typeface="Cambria Math"/>
                          </a:rPr>
                          <m:t>Δ</m:t>
                        </m:r>
                        <m:r>
                          <a:rPr lang="en-GB" altLang="en-US" sz="2000" i="1" smtClean="0">
                            <a:solidFill>
                              <a:srgbClr val="000000"/>
                            </a:solidFill>
                            <a:latin typeface="Cambria Math"/>
                          </a:rPr>
                          <m:t>𝐵</m:t>
                        </m:r>
                        <m:r>
                          <a:rPr lang="en-GB" altLang="en-US" sz="2000" i="1" smtClean="0">
                            <a:solidFill>
                              <a:srgbClr val="000000"/>
                            </a:solidFill>
                            <a:latin typeface="Cambria Math"/>
                          </a:rPr>
                          <m:t>(</m:t>
                        </m:r>
                        <m:r>
                          <a:rPr lang="en-GB" altLang="en-US" sz="2000" i="1" smtClean="0">
                            <a:solidFill>
                              <a:srgbClr val="000000"/>
                            </a:solidFill>
                            <a:latin typeface="Cambria Math"/>
                          </a:rPr>
                          <m:t>𝑥</m:t>
                        </m:r>
                        <m:r>
                          <a:rPr lang="en-GB" altLang="en-US" sz="2000" i="1" smtClean="0">
                            <a:solidFill>
                              <a:srgbClr val="000000"/>
                            </a:solidFill>
                            <a:latin typeface="Cambria Math"/>
                          </a:rPr>
                          <m:t>)</m:t>
                        </m:r>
                      </m:num>
                      <m:den>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0</m:t>
                            </m:r>
                          </m:sub>
                        </m:sSub>
                      </m:den>
                    </m:f>
                  </m:oMath>
                </a14:m>
                <a:endParaRPr lang="en-GB" altLang="en-US" sz="2000" dirty="0">
                  <a:solidFill>
                    <a:srgbClr val="000000"/>
                  </a:solidFill>
                  <a:latin typeface="+mn-lt"/>
                </a:endParaRP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Quadrupole:	</a:t>
                </a:r>
                <a14:m>
                  <m:oMath xmlns:m="http://schemas.openxmlformats.org/officeDocument/2006/math">
                    <m:f>
                      <m:fPr>
                        <m:ctrlPr>
                          <a:rPr lang="en-GB" altLang="en-US" sz="2000" i="1" smtClean="0">
                            <a:solidFill>
                              <a:srgbClr val="000000"/>
                            </a:solidFill>
                            <a:latin typeface="Cambria Math" panose="02040503050406030204" pitchFamily="18" charset="0"/>
                          </a:rPr>
                        </m:ctrlPr>
                      </m:fPr>
                      <m:num>
                        <m:r>
                          <a:rPr lang="en-GB" altLang="en-US" sz="2000" i="1" smtClean="0">
                            <a:solidFill>
                              <a:srgbClr val="000000"/>
                            </a:solidFill>
                            <a:latin typeface="Cambria Math"/>
                          </a:rPr>
                          <m:t>𝑑</m:t>
                        </m:r>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𝑦</m:t>
                            </m:r>
                          </m:sub>
                        </m:sSub>
                        <m:r>
                          <a:rPr lang="en-GB" altLang="en-US" sz="2000" i="1" smtClean="0">
                            <a:solidFill>
                              <a:srgbClr val="000000"/>
                            </a:solidFill>
                            <a:latin typeface="Cambria Math"/>
                          </a:rPr>
                          <m:t>(</m:t>
                        </m:r>
                        <m:r>
                          <a:rPr lang="en-GB" altLang="en-US" sz="2000" i="1" smtClean="0">
                            <a:solidFill>
                              <a:srgbClr val="000000"/>
                            </a:solidFill>
                            <a:latin typeface="Cambria Math"/>
                          </a:rPr>
                          <m:t>𝑥</m:t>
                        </m:r>
                        <m:r>
                          <a:rPr lang="en-GB" altLang="en-US" sz="2000" i="1" smtClean="0">
                            <a:solidFill>
                              <a:srgbClr val="000000"/>
                            </a:solidFill>
                            <a:latin typeface="Cambria Math"/>
                          </a:rPr>
                          <m:t>)</m:t>
                        </m:r>
                      </m:num>
                      <m:den>
                        <m:r>
                          <a:rPr lang="en-GB" altLang="en-US" sz="2000" i="1" smtClean="0">
                            <a:solidFill>
                              <a:srgbClr val="000000"/>
                            </a:solidFill>
                            <a:latin typeface="Cambria Math"/>
                          </a:rPr>
                          <m:t>𝑑𝑥</m:t>
                        </m:r>
                      </m:den>
                    </m:f>
                  </m:oMath>
                </a14:m>
                <a:r>
                  <a:rPr lang="en-GB" altLang="en-US" sz="2000" dirty="0">
                    <a:solidFill>
                      <a:srgbClr val="000000"/>
                    </a:solidFill>
                    <a:latin typeface="+mn-lt"/>
                  </a:rPr>
                  <a:t>		</a:t>
                </a:r>
                <a14:m>
                  <m:oMath xmlns:m="http://schemas.openxmlformats.org/officeDocument/2006/math">
                    <m:f>
                      <m:fPr>
                        <m:ctrlPr>
                          <a:rPr lang="en-GB" altLang="en-US" sz="2000" i="1" smtClean="0">
                            <a:solidFill>
                              <a:srgbClr val="000000"/>
                            </a:solidFill>
                            <a:latin typeface="Cambria Math" panose="02040503050406030204" pitchFamily="18" charset="0"/>
                          </a:rPr>
                        </m:ctrlPr>
                      </m:fPr>
                      <m:num>
                        <m:r>
                          <m:rPr>
                            <m:sty m:val="p"/>
                          </m:rPr>
                          <a:rPr lang="en-GB" altLang="en-US" sz="2000" smtClean="0">
                            <a:solidFill>
                              <a:srgbClr val="000000"/>
                            </a:solidFill>
                            <a:latin typeface="Cambria Math"/>
                          </a:rPr>
                          <m:t>Δ</m:t>
                        </m:r>
                        <m:r>
                          <a:rPr lang="en-GB" altLang="en-US" sz="2000" i="1" smtClean="0">
                            <a:solidFill>
                              <a:srgbClr val="000000"/>
                            </a:solidFill>
                            <a:latin typeface="Cambria Math"/>
                          </a:rPr>
                          <m:t>𝑔</m:t>
                        </m:r>
                        <m:r>
                          <a:rPr lang="en-GB" altLang="en-US" sz="2000" i="1" smtClean="0">
                            <a:solidFill>
                              <a:srgbClr val="000000"/>
                            </a:solidFill>
                            <a:latin typeface="Cambria Math"/>
                          </a:rPr>
                          <m:t>(</m:t>
                        </m:r>
                        <m:r>
                          <a:rPr lang="en-GB" altLang="en-US" sz="2000" i="1" smtClean="0">
                            <a:solidFill>
                              <a:srgbClr val="000000"/>
                            </a:solidFill>
                            <a:latin typeface="Cambria Math"/>
                          </a:rPr>
                          <m:t>𝑥</m:t>
                        </m:r>
                        <m:r>
                          <a:rPr lang="en-GB" altLang="en-US" sz="2000" i="1" smtClean="0">
                            <a:solidFill>
                              <a:srgbClr val="000000"/>
                            </a:solidFill>
                            <a:latin typeface="Cambria Math"/>
                          </a:rPr>
                          <m:t>)</m:t>
                        </m:r>
                      </m:num>
                      <m:den>
                        <m:r>
                          <a:rPr lang="en-GB" altLang="en-US" sz="2000" i="1" smtClean="0">
                            <a:solidFill>
                              <a:srgbClr val="000000"/>
                            </a:solidFill>
                            <a:latin typeface="Cambria Math"/>
                          </a:rPr>
                          <m:t>𝑔</m:t>
                        </m:r>
                        <m:r>
                          <a:rPr lang="en-GB" altLang="en-US" sz="2000" i="1" smtClean="0">
                            <a:solidFill>
                              <a:srgbClr val="000000"/>
                            </a:solidFill>
                            <a:latin typeface="Cambria Math"/>
                          </a:rPr>
                          <m:t>(0)</m:t>
                        </m:r>
                      </m:den>
                    </m:f>
                  </m:oMath>
                </a14:m>
                <a:endParaRPr lang="en-GB" altLang="en-US" sz="2000" b="1" dirty="0">
                  <a:solidFill>
                    <a:srgbClr val="000000"/>
                  </a:solidFill>
                  <a:latin typeface="+mn-lt"/>
                </a:endParaRPr>
              </a:p>
              <a:p>
                <a:pPr marL="342900" indent="-342900" eaLnBrk="1" fontAlgn="base" hangingPunct="1">
                  <a:spcBef>
                    <a:spcPct val="0"/>
                  </a:spcBef>
                  <a:spcAft>
                    <a:spcPct val="0"/>
                  </a:spcAft>
                  <a:buFont typeface="Arial" panose="020B0604020202020204" pitchFamily="34" charset="0"/>
                  <a:buChar char="•"/>
                </a:pPr>
                <a:r>
                  <a:rPr lang="en-GB" altLang="en-US" sz="2000" dirty="0" err="1">
                    <a:solidFill>
                      <a:srgbClr val="000000"/>
                    </a:solidFill>
                    <a:latin typeface="+mn-lt"/>
                  </a:rPr>
                  <a:t>Sextupole</a:t>
                </a:r>
                <a:r>
                  <a:rPr lang="en-GB" altLang="en-US" sz="2000" dirty="0">
                    <a:solidFill>
                      <a:srgbClr val="000000"/>
                    </a:solidFill>
                    <a:latin typeface="+mn-lt"/>
                  </a:rPr>
                  <a:t>: 	</a:t>
                </a:r>
                <a14:m>
                  <m:oMath xmlns:m="http://schemas.openxmlformats.org/officeDocument/2006/math">
                    <m:f>
                      <m:fPr>
                        <m:ctrlPr>
                          <a:rPr lang="en-GB" altLang="en-US" sz="2000" i="1" smtClean="0">
                            <a:solidFill>
                              <a:srgbClr val="000000"/>
                            </a:solidFill>
                            <a:latin typeface="Cambria Math" panose="02040503050406030204" pitchFamily="18" charset="0"/>
                          </a:rPr>
                        </m:ctrlPr>
                      </m:fPr>
                      <m:num>
                        <m:sSup>
                          <m:sSupPr>
                            <m:ctrlPr>
                              <a:rPr lang="en-GB" altLang="en-US" sz="2000" i="1" smtClean="0">
                                <a:solidFill>
                                  <a:srgbClr val="000000"/>
                                </a:solidFill>
                                <a:latin typeface="Cambria Math" panose="02040503050406030204" pitchFamily="18" charset="0"/>
                              </a:rPr>
                            </m:ctrlPr>
                          </m:sSupPr>
                          <m:e>
                            <m:r>
                              <a:rPr lang="en-GB" altLang="en-US" sz="2000" i="1" smtClean="0">
                                <a:solidFill>
                                  <a:srgbClr val="000000"/>
                                </a:solidFill>
                                <a:latin typeface="Cambria Math"/>
                              </a:rPr>
                              <m:t>𝑑</m:t>
                            </m:r>
                          </m:e>
                          <m:sup>
                            <m:r>
                              <a:rPr lang="en-GB" altLang="en-US" sz="2000" i="1" smtClean="0">
                                <a:solidFill>
                                  <a:srgbClr val="000000"/>
                                </a:solidFill>
                                <a:latin typeface="Cambria Math"/>
                              </a:rPr>
                              <m:t>2</m:t>
                            </m:r>
                          </m:sup>
                        </m:sSup>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𝑦</m:t>
                            </m:r>
                          </m:sub>
                        </m:sSub>
                        <m:r>
                          <a:rPr lang="en-GB" altLang="en-US" sz="2000" i="1" smtClean="0">
                            <a:solidFill>
                              <a:srgbClr val="000000"/>
                            </a:solidFill>
                            <a:latin typeface="Cambria Math"/>
                          </a:rPr>
                          <m:t>(</m:t>
                        </m:r>
                        <m:r>
                          <a:rPr lang="en-GB" altLang="en-US" sz="2000" i="1" smtClean="0">
                            <a:solidFill>
                              <a:srgbClr val="000000"/>
                            </a:solidFill>
                            <a:latin typeface="Cambria Math"/>
                          </a:rPr>
                          <m:t>𝑥</m:t>
                        </m:r>
                        <m:r>
                          <a:rPr lang="en-GB" altLang="en-US" sz="2000" i="1" smtClean="0">
                            <a:solidFill>
                              <a:srgbClr val="000000"/>
                            </a:solidFill>
                            <a:latin typeface="Cambria Math"/>
                          </a:rPr>
                          <m:t>)</m:t>
                        </m:r>
                      </m:num>
                      <m:den>
                        <m:r>
                          <a:rPr lang="en-GB" altLang="en-US" sz="2000" i="1" smtClean="0">
                            <a:solidFill>
                              <a:srgbClr val="000000"/>
                            </a:solidFill>
                            <a:latin typeface="Cambria Math"/>
                          </a:rPr>
                          <m:t>𝑑</m:t>
                        </m:r>
                        <m:sSup>
                          <m:sSupPr>
                            <m:ctrlPr>
                              <a:rPr lang="en-GB" altLang="en-US" sz="2000" i="1" smtClean="0">
                                <a:solidFill>
                                  <a:srgbClr val="000000"/>
                                </a:solidFill>
                                <a:latin typeface="Cambria Math" panose="02040503050406030204" pitchFamily="18" charset="0"/>
                              </a:rPr>
                            </m:ctrlPr>
                          </m:sSupPr>
                          <m:e>
                            <m:r>
                              <a:rPr lang="en-GB" altLang="en-US" sz="2000" i="1" smtClean="0">
                                <a:solidFill>
                                  <a:srgbClr val="000000"/>
                                </a:solidFill>
                                <a:latin typeface="Cambria Math"/>
                              </a:rPr>
                              <m:t>𝑥</m:t>
                            </m:r>
                          </m:e>
                          <m:sup>
                            <m:r>
                              <a:rPr lang="en-GB" altLang="en-US" sz="2000" i="1" smtClean="0">
                                <a:solidFill>
                                  <a:srgbClr val="000000"/>
                                </a:solidFill>
                                <a:latin typeface="Cambria Math"/>
                              </a:rPr>
                              <m:t>2</m:t>
                            </m:r>
                          </m:sup>
                        </m:sSup>
                      </m:den>
                    </m:f>
                  </m:oMath>
                </a14:m>
                <a:r>
                  <a:rPr lang="en-GB" altLang="en-US" sz="2000" baseline="30000" dirty="0">
                    <a:solidFill>
                      <a:srgbClr val="000000"/>
                    </a:solidFill>
                    <a:latin typeface="+mn-lt"/>
                  </a:rPr>
                  <a:t>		</a:t>
                </a:r>
                <a14:m>
                  <m:oMath xmlns:m="http://schemas.openxmlformats.org/officeDocument/2006/math">
                    <m:f>
                      <m:fPr>
                        <m:ctrlPr>
                          <a:rPr lang="en-GB" altLang="en-US" sz="2000" i="1">
                            <a:solidFill>
                              <a:srgbClr val="000000"/>
                            </a:solidFill>
                            <a:latin typeface="Cambria Math" panose="02040503050406030204" pitchFamily="18" charset="0"/>
                          </a:rPr>
                        </m:ctrlPr>
                      </m:fPr>
                      <m:num>
                        <m:r>
                          <m:rPr>
                            <m:sty m:val="p"/>
                          </m:rPr>
                          <a:rPr lang="en-GB" altLang="en-US" sz="2000">
                            <a:solidFill>
                              <a:srgbClr val="000000"/>
                            </a:solidFill>
                            <a:latin typeface="Cambria Math"/>
                          </a:rPr>
                          <m:t>Δ</m:t>
                        </m:r>
                        <m:sSub>
                          <m:sSubPr>
                            <m:ctrlPr>
                              <a:rPr lang="en-GB" altLang="en-US" sz="2000" i="1" smtClean="0">
                                <a:solidFill>
                                  <a:srgbClr val="000000"/>
                                </a:solidFill>
                                <a:latin typeface="Cambria Math" panose="02040503050406030204" pitchFamily="18" charset="0"/>
                              </a:rPr>
                            </m:ctrlPr>
                          </m:sSubPr>
                          <m:e>
                            <m:r>
                              <a:rPr lang="en-GB" altLang="en-US" sz="2000" i="1">
                                <a:solidFill>
                                  <a:srgbClr val="000000"/>
                                </a:solidFill>
                                <a:latin typeface="Cambria Math"/>
                              </a:rPr>
                              <m:t>𝑔</m:t>
                            </m:r>
                          </m:e>
                          <m:sub>
                            <m:r>
                              <a:rPr lang="en-GB" altLang="en-US" sz="2000" i="1" smtClean="0">
                                <a:solidFill>
                                  <a:srgbClr val="000000"/>
                                </a:solidFill>
                                <a:latin typeface="Cambria Math"/>
                              </a:rPr>
                              <m:t>2</m:t>
                            </m:r>
                          </m:sub>
                        </m:sSub>
                        <m:r>
                          <a:rPr lang="en-GB" altLang="en-US" sz="2000" i="1">
                            <a:solidFill>
                              <a:srgbClr val="000000"/>
                            </a:solidFill>
                            <a:latin typeface="Cambria Math"/>
                          </a:rPr>
                          <m:t>(</m:t>
                        </m:r>
                        <m:r>
                          <a:rPr lang="en-GB" altLang="en-US" sz="2000" i="1">
                            <a:solidFill>
                              <a:srgbClr val="000000"/>
                            </a:solidFill>
                            <a:latin typeface="Cambria Math"/>
                          </a:rPr>
                          <m:t>𝑥</m:t>
                        </m:r>
                        <m:r>
                          <a:rPr lang="en-GB" altLang="en-US" sz="2000" i="1">
                            <a:solidFill>
                              <a:srgbClr val="000000"/>
                            </a:solidFill>
                            <a:latin typeface="Cambria Math"/>
                          </a:rPr>
                          <m:t>)</m:t>
                        </m:r>
                      </m:num>
                      <m:den>
                        <m:sSub>
                          <m:sSubPr>
                            <m:ctrlPr>
                              <a:rPr lang="en-GB" altLang="en-US" sz="2000" i="1" smtClean="0">
                                <a:solidFill>
                                  <a:srgbClr val="000000"/>
                                </a:solidFill>
                                <a:latin typeface="Cambria Math" panose="02040503050406030204" pitchFamily="18" charset="0"/>
                              </a:rPr>
                            </m:ctrlPr>
                          </m:sSubPr>
                          <m:e>
                            <m:r>
                              <a:rPr lang="en-GB" altLang="en-US" sz="2000" i="1">
                                <a:solidFill>
                                  <a:srgbClr val="000000"/>
                                </a:solidFill>
                                <a:latin typeface="Cambria Math"/>
                              </a:rPr>
                              <m:t>𝑔</m:t>
                            </m:r>
                          </m:e>
                          <m:sub>
                            <m:r>
                              <a:rPr lang="en-GB" altLang="en-US" sz="2000" i="1" smtClean="0">
                                <a:solidFill>
                                  <a:srgbClr val="000000"/>
                                </a:solidFill>
                                <a:latin typeface="Cambria Math"/>
                              </a:rPr>
                              <m:t>2</m:t>
                            </m:r>
                          </m:sub>
                        </m:sSub>
                        <m:r>
                          <a:rPr lang="en-GB" altLang="en-US" sz="2000" i="1">
                            <a:solidFill>
                              <a:srgbClr val="000000"/>
                            </a:solidFill>
                            <a:latin typeface="Cambria Math"/>
                          </a:rPr>
                          <m:t>(0)</m:t>
                        </m:r>
                      </m:den>
                    </m:f>
                  </m:oMath>
                </a14:m>
                <a:endParaRPr lang="en-GB" altLang="en-US" sz="2000" dirty="0">
                  <a:solidFill>
                    <a:srgbClr val="000000"/>
                  </a:solidFill>
                  <a:latin typeface="+mn-lt"/>
                </a:endParaRPr>
              </a:p>
            </p:txBody>
          </p:sp>
        </mc:Choice>
        <mc:Fallback xmlns="">
          <p:sp>
            <p:nvSpPr>
              <p:cNvPr id="3" name="Text Box 6"/>
              <p:cNvSpPr txBox="1">
                <a:spLocks noRot="1" noChangeAspect="1" noMove="1" noResize="1" noEditPoints="1" noAdjustHandles="1" noChangeArrowheads="1" noChangeShapeType="1" noTextEdit="1"/>
              </p:cNvSpPr>
              <p:nvPr/>
            </p:nvSpPr>
            <p:spPr bwMode="auto">
              <a:xfrm>
                <a:off x="468312" y="2079297"/>
                <a:ext cx="8424167" cy="1974708"/>
              </a:xfrm>
              <a:prstGeom prst="rect">
                <a:avLst/>
              </a:prstGeom>
              <a:blipFill rotWithShape="1">
                <a:blip r:embed="rId2"/>
                <a:stretch>
                  <a:fillRect l="-796" t="-15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 Box 7"/>
              <p:cNvSpPr txBox="1">
                <a:spLocks noChangeArrowheads="1"/>
              </p:cNvSpPr>
              <p:nvPr/>
            </p:nvSpPr>
            <p:spPr bwMode="auto">
              <a:xfrm>
                <a:off x="450419" y="4022245"/>
                <a:ext cx="8442059" cy="1916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‘Typical’ acceptable variation inside ‘good field’ region:</a:t>
                </a:r>
              </a:p>
              <a:p>
                <a:pPr eaLnBrk="1" fontAlgn="base" hangingPunct="1">
                  <a:spcBef>
                    <a:spcPct val="0"/>
                  </a:spcBef>
                  <a:spcAft>
                    <a:spcPct val="0"/>
                  </a:spcAft>
                </a:pPr>
                <a:r>
                  <a:rPr lang="en-GB" altLang="en-US" sz="2000" dirty="0">
                    <a:solidFill>
                      <a:srgbClr val="000000"/>
                    </a:solidFill>
                    <a:latin typeface="+mn-lt"/>
                  </a:rPr>
                  <a:t>		 </a:t>
                </a:r>
                <a14:m>
                  <m:oMath xmlns:m="http://schemas.openxmlformats.org/officeDocument/2006/math">
                    <m:f>
                      <m:fPr>
                        <m:ctrlPr>
                          <a:rPr lang="en-GB" altLang="en-US" sz="2000" i="1">
                            <a:solidFill>
                              <a:srgbClr val="000000"/>
                            </a:solidFill>
                            <a:latin typeface="Cambria Math" panose="02040503050406030204" pitchFamily="18" charset="0"/>
                          </a:rPr>
                        </m:ctrlPr>
                      </m:fPr>
                      <m:num>
                        <m:r>
                          <m:rPr>
                            <m:sty m:val="p"/>
                          </m:rPr>
                          <a:rPr lang="en-GB" altLang="en-US" sz="2000">
                            <a:solidFill>
                              <a:srgbClr val="000000"/>
                            </a:solidFill>
                            <a:latin typeface="Cambria Math"/>
                          </a:rPr>
                          <m:t>Δ</m:t>
                        </m:r>
                        <m:r>
                          <a:rPr lang="en-GB" altLang="en-US" sz="2000" i="1">
                            <a:solidFill>
                              <a:srgbClr val="000000"/>
                            </a:solidFill>
                            <a:latin typeface="Cambria Math"/>
                          </a:rPr>
                          <m:t>𝐵</m:t>
                        </m:r>
                        <m:r>
                          <a:rPr lang="en-GB" altLang="en-US" sz="2000" i="1">
                            <a:solidFill>
                              <a:srgbClr val="000000"/>
                            </a:solidFill>
                            <a:latin typeface="Cambria Math"/>
                          </a:rPr>
                          <m:t>(</m:t>
                        </m:r>
                        <m:r>
                          <a:rPr lang="en-GB" altLang="en-US" sz="2000" i="1">
                            <a:solidFill>
                              <a:srgbClr val="000000"/>
                            </a:solidFill>
                            <a:latin typeface="Cambria Math"/>
                          </a:rPr>
                          <m:t>𝑥</m:t>
                        </m:r>
                        <m:r>
                          <a:rPr lang="en-GB" altLang="en-US" sz="2000" i="1">
                            <a:solidFill>
                              <a:srgbClr val="000000"/>
                            </a:solidFill>
                            <a:latin typeface="Cambria Math"/>
                          </a:rPr>
                          <m:t>)</m:t>
                        </m:r>
                      </m:num>
                      <m:den>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𝐵</m:t>
                            </m:r>
                          </m:e>
                          <m:sub>
                            <m:r>
                              <a:rPr lang="en-GB" altLang="en-US" sz="2000" i="1">
                                <a:solidFill>
                                  <a:srgbClr val="000000"/>
                                </a:solidFill>
                                <a:latin typeface="Cambria Math"/>
                              </a:rPr>
                              <m:t>0</m:t>
                            </m:r>
                          </m:sub>
                        </m:sSub>
                      </m:den>
                    </m:f>
                  </m:oMath>
                </a14:m>
                <a:r>
                  <a:rPr lang="en-GB" altLang="en-US" sz="2000" dirty="0">
                    <a:solidFill>
                      <a:srgbClr val="000000"/>
                    </a:solidFill>
                    <a:latin typeface="+mn-lt"/>
                  </a:rPr>
                  <a:t> 		</a:t>
                </a:r>
                <a:r>
                  <a:rPr lang="en-GB" altLang="en-US" sz="2000" dirty="0">
                    <a:solidFill>
                      <a:srgbClr val="000000"/>
                    </a:solidFill>
                    <a:latin typeface="+mn-lt"/>
                    <a:sym typeface="Symbol" pitchFamily="18" charset="2"/>
                  </a:rPr>
                  <a:t>	0.01%</a:t>
                </a:r>
              </a:p>
              <a:p>
                <a:pPr eaLnBrk="1" fontAlgn="base" hangingPunct="1">
                  <a:spcBef>
                    <a:spcPct val="0"/>
                  </a:spcBef>
                  <a:spcAft>
                    <a:spcPct val="0"/>
                  </a:spcAft>
                </a:pPr>
                <a:r>
                  <a:rPr lang="en-GB" altLang="en-US" sz="2000" dirty="0">
                    <a:solidFill>
                      <a:srgbClr val="000000"/>
                    </a:solidFill>
                    <a:latin typeface="+mn-lt"/>
                  </a:rPr>
                  <a:t>		 </a:t>
                </a:r>
                <a14:m>
                  <m:oMath xmlns:m="http://schemas.openxmlformats.org/officeDocument/2006/math">
                    <m:f>
                      <m:fPr>
                        <m:ctrlPr>
                          <a:rPr lang="en-GB" altLang="en-US" sz="2000" i="1">
                            <a:solidFill>
                              <a:srgbClr val="000000"/>
                            </a:solidFill>
                            <a:latin typeface="Cambria Math" panose="02040503050406030204" pitchFamily="18" charset="0"/>
                          </a:rPr>
                        </m:ctrlPr>
                      </m:fPr>
                      <m:num>
                        <m:r>
                          <m:rPr>
                            <m:sty m:val="p"/>
                          </m:rPr>
                          <a:rPr lang="en-GB" altLang="en-US" sz="2000">
                            <a:solidFill>
                              <a:srgbClr val="000000"/>
                            </a:solidFill>
                            <a:latin typeface="Cambria Math"/>
                          </a:rPr>
                          <m:t>Δ</m:t>
                        </m:r>
                        <m:r>
                          <a:rPr lang="en-GB" altLang="en-US" sz="2000" i="1">
                            <a:solidFill>
                              <a:srgbClr val="000000"/>
                            </a:solidFill>
                            <a:latin typeface="Cambria Math"/>
                          </a:rPr>
                          <m:t>𝑔</m:t>
                        </m:r>
                        <m:r>
                          <a:rPr lang="en-GB" altLang="en-US" sz="2000" i="1">
                            <a:solidFill>
                              <a:srgbClr val="000000"/>
                            </a:solidFill>
                            <a:latin typeface="Cambria Math"/>
                          </a:rPr>
                          <m:t>(</m:t>
                        </m:r>
                        <m:r>
                          <a:rPr lang="en-GB" altLang="en-US" sz="2000" i="1">
                            <a:solidFill>
                              <a:srgbClr val="000000"/>
                            </a:solidFill>
                            <a:latin typeface="Cambria Math"/>
                          </a:rPr>
                          <m:t>𝑥</m:t>
                        </m:r>
                        <m:r>
                          <a:rPr lang="en-GB" altLang="en-US" sz="2000" i="1">
                            <a:solidFill>
                              <a:srgbClr val="000000"/>
                            </a:solidFill>
                            <a:latin typeface="Cambria Math"/>
                          </a:rPr>
                          <m:t>)</m:t>
                        </m:r>
                      </m:num>
                      <m:den>
                        <m:r>
                          <a:rPr lang="en-GB" altLang="en-US" sz="2000" i="1">
                            <a:solidFill>
                              <a:srgbClr val="000000"/>
                            </a:solidFill>
                            <a:latin typeface="Cambria Math"/>
                          </a:rPr>
                          <m:t>𝑔</m:t>
                        </m:r>
                        <m:r>
                          <a:rPr lang="en-GB" altLang="en-US" sz="2000" i="1">
                            <a:solidFill>
                              <a:srgbClr val="000000"/>
                            </a:solidFill>
                            <a:latin typeface="Cambria Math"/>
                          </a:rPr>
                          <m:t>(0)</m:t>
                        </m:r>
                      </m:den>
                    </m:f>
                    <m:r>
                      <a:rPr lang="en-GB" altLang="en-US" sz="2000" i="1">
                        <a:solidFill>
                          <a:srgbClr val="000000"/>
                        </a:solidFill>
                        <a:latin typeface="Cambria Math"/>
                      </a:rPr>
                      <m:t> </m:t>
                    </m:r>
                  </m:oMath>
                </a14:m>
                <a:r>
                  <a:rPr lang="en-GB" altLang="en-US" sz="2000" dirty="0">
                    <a:solidFill>
                      <a:srgbClr val="000000"/>
                    </a:solidFill>
                    <a:latin typeface="+mn-lt"/>
                  </a:rPr>
                  <a:t>		</a:t>
                </a:r>
                <a:r>
                  <a:rPr lang="en-GB" altLang="en-US" sz="2000" dirty="0">
                    <a:solidFill>
                      <a:srgbClr val="000000"/>
                    </a:solidFill>
                    <a:latin typeface="+mn-lt"/>
                    <a:sym typeface="Symbol" pitchFamily="18" charset="2"/>
                  </a:rPr>
                  <a:t>	0.1%</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		 </a:t>
                </a:r>
                <a14:m>
                  <m:oMath xmlns:m="http://schemas.openxmlformats.org/officeDocument/2006/math">
                    <m:f>
                      <m:fPr>
                        <m:ctrlPr>
                          <a:rPr lang="en-GB" altLang="en-US" sz="2000" i="1">
                            <a:solidFill>
                              <a:srgbClr val="000000"/>
                            </a:solidFill>
                            <a:latin typeface="Cambria Math" panose="02040503050406030204" pitchFamily="18" charset="0"/>
                          </a:rPr>
                        </m:ctrlPr>
                      </m:fPr>
                      <m:num>
                        <m:r>
                          <m:rPr>
                            <m:sty m:val="p"/>
                          </m:rPr>
                          <a:rPr lang="en-GB" altLang="en-US" sz="2000">
                            <a:solidFill>
                              <a:srgbClr val="000000"/>
                            </a:solidFill>
                            <a:latin typeface="Cambria Math"/>
                          </a:rPr>
                          <m:t>Δ</m:t>
                        </m:r>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𝑔</m:t>
                            </m:r>
                          </m:e>
                          <m:sub>
                            <m:r>
                              <a:rPr lang="en-GB" altLang="en-US" sz="2000" i="1">
                                <a:solidFill>
                                  <a:srgbClr val="000000"/>
                                </a:solidFill>
                                <a:latin typeface="Cambria Math"/>
                              </a:rPr>
                              <m:t>2</m:t>
                            </m:r>
                          </m:sub>
                        </m:sSub>
                        <m:r>
                          <a:rPr lang="en-GB" altLang="en-US" sz="2000" i="1">
                            <a:solidFill>
                              <a:srgbClr val="000000"/>
                            </a:solidFill>
                            <a:latin typeface="Cambria Math"/>
                          </a:rPr>
                          <m:t>(</m:t>
                        </m:r>
                        <m:r>
                          <a:rPr lang="en-GB" altLang="en-US" sz="2000" i="1">
                            <a:solidFill>
                              <a:srgbClr val="000000"/>
                            </a:solidFill>
                            <a:latin typeface="Cambria Math"/>
                          </a:rPr>
                          <m:t>𝑥</m:t>
                        </m:r>
                        <m:r>
                          <a:rPr lang="en-GB" altLang="en-US" sz="2000" i="1">
                            <a:solidFill>
                              <a:srgbClr val="000000"/>
                            </a:solidFill>
                            <a:latin typeface="Cambria Math"/>
                          </a:rPr>
                          <m:t>)</m:t>
                        </m:r>
                      </m:num>
                      <m:den>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𝑔</m:t>
                            </m:r>
                          </m:e>
                          <m:sub>
                            <m:r>
                              <a:rPr lang="en-GB" altLang="en-US" sz="2000" i="1">
                                <a:solidFill>
                                  <a:srgbClr val="000000"/>
                                </a:solidFill>
                                <a:latin typeface="Cambria Math"/>
                              </a:rPr>
                              <m:t>2</m:t>
                            </m:r>
                          </m:sub>
                        </m:sSub>
                        <m:r>
                          <a:rPr lang="en-GB" altLang="en-US" sz="2000" i="1">
                            <a:solidFill>
                              <a:srgbClr val="000000"/>
                            </a:solidFill>
                            <a:latin typeface="Cambria Math"/>
                          </a:rPr>
                          <m:t>(0)</m:t>
                        </m:r>
                      </m:den>
                    </m:f>
                    <m:r>
                      <a:rPr lang="en-GB" altLang="en-US" sz="2000" i="1">
                        <a:solidFill>
                          <a:srgbClr val="000000"/>
                        </a:solidFill>
                        <a:latin typeface="Cambria Math"/>
                      </a:rPr>
                      <m:t> </m:t>
                    </m:r>
                  </m:oMath>
                </a14:m>
                <a:r>
                  <a:rPr lang="en-GB" altLang="en-US" sz="2000" dirty="0">
                    <a:solidFill>
                      <a:srgbClr val="000000"/>
                    </a:solidFill>
                    <a:latin typeface="+mn-lt"/>
                  </a:rPr>
                  <a:t>		</a:t>
                </a:r>
                <a:r>
                  <a:rPr lang="en-GB" altLang="en-US" sz="2000" dirty="0">
                    <a:solidFill>
                      <a:srgbClr val="000000"/>
                    </a:solidFill>
                    <a:latin typeface="+mn-lt"/>
                    <a:sym typeface="Symbol" pitchFamily="18" charset="2"/>
                  </a:rPr>
                  <a:t>	1.0%</a:t>
                </a:r>
              </a:p>
            </p:txBody>
          </p:sp>
        </mc:Choice>
        <mc:Fallback xmlns="">
          <p:sp>
            <p:nvSpPr>
              <p:cNvPr id="4" name="Text Box 7"/>
              <p:cNvSpPr txBox="1">
                <a:spLocks noRot="1" noChangeAspect="1" noMove="1" noResize="1" noEditPoints="1" noAdjustHandles="1" noChangeArrowheads="1" noChangeShapeType="1" noTextEdit="1"/>
              </p:cNvSpPr>
              <p:nvPr/>
            </p:nvSpPr>
            <p:spPr bwMode="auto">
              <a:xfrm>
                <a:off x="450419" y="4022245"/>
                <a:ext cx="8442059" cy="1916102"/>
              </a:xfrm>
              <a:prstGeom prst="rect">
                <a:avLst/>
              </a:prstGeom>
              <a:blipFill rotWithShape="1">
                <a:blip r:embed="rId3"/>
                <a:stretch>
                  <a:fillRect l="-794" t="-15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Text Box 4"/>
          <p:cNvSpPr txBox="1">
            <a:spLocks noChangeArrowheads="1"/>
          </p:cNvSpPr>
          <p:nvPr/>
        </p:nvSpPr>
        <p:spPr bwMode="auto">
          <a:xfrm>
            <a:off x="395288" y="1288879"/>
            <a:ext cx="84978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ea typeface="Roboto Slab" pitchFamily="2" charset="0"/>
              </a:rPr>
              <a:t>Shimming allows us to adjust the field homogeneity or “quality” in a given region, improving it or expanding the region over which we achieve it. </a:t>
            </a:r>
          </a:p>
        </p:txBody>
      </p:sp>
    </p:spTree>
    <p:extLst>
      <p:ext uri="{BB962C8B-B14F-4D97-AF65-F5344CB8AC3E}">
        <p14:creationId xmlns:p14="http://schemas.microsoft.com/office/powerpoint/2010/main" val="144879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Pole end termination</a:t>
            </a:r>
          </a:p>
        </p:txBody>
      </p:sp>
      <p:sp>
        <p:nvSpPr>
          <p:cNvPr id="3" name="Content Placeholder 2"/>
          <p:cNvSpPr txBox="1">
            <a:spLocks/>
          </p:cNvSpPr>
          <p:nvPr/>
        </p:nvSpPr>
        <p:spPr>
          <a:xfrm>
            <a:off x="457200" y="1196975"/>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Even in magnets normally well below saturation for their material, field builds in sharp corners and non-linear behaviour may result if a square end is used: </a:t>
            </a:r>
          </a:p>
          <a:p>
            <a:pPr marL="0" indent="0"/>
            <a:endParaRPr lang="en-GB" altLang="en-US" sz="2400" dirty="0"/>
          </a:p>
          <a:p>
            <a:pPr marL="0" indent="0"/>
            <a:endParaRPr lang="en-GB" altLang="en-US" sz="2400" dirty="0"/>
          </a:p>
          <a:p>
            <a:pPr marL="0" indent="0"/>
            <a:endParaRPr lang="en-GB" altLang="en-US" sz="2400" dirty="0"/>
          </a:p>
          <a:p>
            <a:pPr marL="0" indent="0"/>
            <a:endParaRPr lang="en-GB" altLang="en-US" sz="2400" dirty="0"/>
          </a:p>
          <a:p>
            <a:pPr marL="0" indent="0"/>
            <a:endParaRPr lang="en-GB" altLang="en-US" sz="2400" dirty="0"/>
          </a:p>
          <a:p>
            <a:pPr marL="0" indent="0">
              <a:buNone/>
            </a:pPr>
            <a:r>
              <a:rPr lang="en-GB" altLang="en-US" sz="2000" dirty="0"/>
              <a:t>A smooth ‘roll-off’ is needed at pole edges (transverse); and at the magnet ends (in the longitudinal direction).</a:t>
            </a:r>
          </a:p>
          <a:p>
            <a:pPr marL="0" indent="0">
              <a:buNone/>
            </a:pPr>
            <a:r>
              <a:rPr lang="en-GB" altLang="en-US" sz="2000" dirty="0"/>
              <a:t>But what is the perfect shape?</a:t>
            </a:r>
          </a:p>
          <a:p>
            <a:pPr marL="0" indent="0">
              <a:buNone/>
            </a:pPr>
            <a:r>
              <a:rPr lang="en-GB" altLang="en-US" sz="2000" dirty="0"/>
              <a:t>Solution provided by Walter </a:t>
            </a:r>
            <a:r>
              <a:rPr lang="en-GB" altLang="en-US" sz="2000" dirty="0" err="1"/>
              <a:t>Rogowski</a:t>
            </a:r>
            <a:endParaRPr lang="en-GB" altLang="en-US" sz="2000" dirty="0"/>
          </a:p>
        </p:txBody>
      </p:sp>
      <p:cxnSp>
        <p:nvCxnSpPr>
          <p:cNvPr id="4" name="Straight Connector 3"/>
          <p:cNvCxnSpPr/>
          <p:nvPr/>
        </p:nvCxnSpPr>
        <p:spPr>
          <a:xfrm flipV="1">
            <a:off x="1116013" y="3716338"/>
            <a:ext cx="6911975" cy="73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16013" y="3068638"/>
            <a:ext cx="446405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80063" y="2105025"/>
            <a:ext cx="0" cy="96361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5580063" y="3068638"/>
            <a:ext cx="360362" cy="6477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sz="2000">
              <a:solidFill>
                <a:srgbClr val="000000"/>
              </a:solidFill>
              <a:latin typeface="roboto slab" pitchFamily="2" charset="0"/>
            </a:endParaRPr>
          </a:p>
        </p:txBody>
      </p:sp>
      <p:sp>
        <p:nvSpPr>
          <p:cNvPr id="8" name="Arc 7"/>
          <p:cNvSpPr/>
          <p:nvPr/>
        </p:nvSpPr>
        <p:spPr>
          <a:xfrm>
            <a:off x="5076825" y="3068638"/>
            <a:ext cx="1079500" cy="1152525"/>
          </a:xfrm>
          <a:prstGeom prst="arc">
            <a:avLst>
              <a:gd name="adj1" fmla="val 16200000"/>
              <a:gd name="adj2" fmla="val 639262"/>
            </a:avLst>
          </a:prstGeom>
          <a:solidFill>
            <a:schemeClr val="bg1"/>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sz="2000">
              <a:solidFill>
                <a:srgbClr val="000000"/>
              </a:solidFill>
              <a:latin typeface="roboto slab" pitchFamily="2" charset="0"/>
            </a:endParaRPr>
          </a:p>
        </p:txBody>
      </p:sp>
      <p:sp>
        <p:nvSpPr>
          <p:cNvPr id="9" name="Arc 8"/>
          <p:cNvSpPr/>
          <p:nvPr/>
        </p:nvSpPr>
        <p:spPr>
          <a:xfrm>
            <a:off x="4211638" y="2924175"/>
            <a:ext cx="2736850" cy="1512888"/>
          </a:xfrm>
          <a:prstGeom prst="arc">
            <a:avLst>
              <a:gd name="adj1" fmla="val 16284352"/>
              <a:gd name="adj2" fmla="val 21592070"/>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sz="2000">
              <a:solidFill>
                <a:srgbClr val="000000"/>
              </a:solidFill>
              <a:latin typeface="roboto slab" pitchFamily="2" charset="0"/>
            </a:endParaRPr>
          </a:p>
        </p:txBody>
      </p:sp>
      <p:sp>
        <p:nvSpPr>
          <p:cNvPr id="10" name="Arc 9"/>
          <p:cNvSpPr/>
          <p:nvPr/>
        </p:nvSpPr>
        <p:spPr>
          <a:xfrm>
            <a:off x="5059363" y="3082925"/>
            <a:ext cx="727075" cy="1152525"/>
          </a:xfrm>
          <a:prstGeom prst="arc">
            <a:avLst>
              <a:gd name="adj1" fmla="val 16200000"/>
              <a:gd name="adj2" fmla="val 639262"/>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sz="2000">
              <a:solidFill>
                <a:srgbClr val="000000"/>
              </a:solidFill>
              <a:latin typeface="roboto slab" pitchFamily="2" charset="0"/>
            </a:endParaRPr>
          </a:p>
        </p:txBody>
      </p:sp>
      <p:cxnSp>
        <p:nvCxnSpPr>
          <p:cNvPr id="11" name="Straight Connector 10"/>
          <p:cNvCxnSpPr/>
          <p:nvPr/>
        </p:nvCxnSpPr>
        <p:spPr>
          <a:xfrm>
            <a:off x="5326063" y="3068638"/>
            <a:ext cx="96837" cy="647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32363" y="3068638"/>
            <a:ext cx="0" cy="6842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27538" y="3051175"/>
            <a:ext cx="0" cy="684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24300" y="3082925"/>
            <a:ext cx="0" cy="684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48038" y="3051175"/>
            <a:ext cx="0" cy="684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74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 theory</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Wherever a field is involved that can impart a force there must exist the potential for energy to be stored in the system.</a:t>
                </a:r>
              </a:p>
              <a:p>
                <a:pPr marL="0" indent="0">
                  <a:buNone/>
                </a:pPr>
                <a:endParaRPr lang="en-GB" altLang="en-US" sz="2000" dirty="0"/>
              </a:p>
              <a:p>
                <a:pPr marL="0" indent="0">
                  <a:buNone/>
                </a:pPr>
                <a:r>
                  <a:rPr lang="en-GB" altLang="en-US" sz="2000" dirty="0"/>
                  <a:t>Any such field has a key property -  there is an underlying </a:t>
                </a:r>
                <a:r>
                  <a:rPr lang="en-GB" altLang="en-US" sz="2000" b="1" i="1" dirty="0"/>
                  <a:t>Potential</a:t>
                </a:r>
                <a:r>
                  <a:rPr lang="en-GB" altLang="en-US" sz="2000" dirty="0"/>
                  <a:t>, a distinct mathematical quantity that forms the basic definition of a field.</a:t>
                </a:r>
              </a:p>
              <a:p>
                <a:pPr marL="0" indent="0">
                  <a:buNone/>
                </a:pPr>
                <a:endParaRPr lang="en-GB" altLang="en-US" sz="2000" dirty="0"/>
              </a:p>
              <a:p>
                <a:pPr marL="0" indent="0">
                  <a:buNone/>
                </a:pPr>
                <a:r>
                  <a:rPr lang="en-GB" altLang="en-US" sz="2000" dirty="0"/>
                  <a:t>Fields have a strength and direction</a:t>
                </a:r>
                <a:r>
                  <a:rPr lang="en-GB" altLang="en-US" sz="2000" b="1" i="1" dirty="0"/>
                  <a:t> and so there must be both a scalar potential (</a:t>
                </a:r>
                <a14:m>
                  <m:oMath xmlns:m="http://schemas.openxmlformats.org/officeDocument/2006/math">
                    <m:r>
                      <a:rPr lang="en-GB" sz="2000" i="1">
                        <a:latin typeface="Cambria Math"/>
                      </a:rPr>
                      <m:t>𝜙</m:t>
                    </m:r>
                  </m:oMath>
                </a14:m>
                <a:r>
                  <a:rPr lang="en-GB" altLang="en-US" sz="2000" b="1" i="1" dirty="0"/>
                  <a:t>) and vector potential (A).</a:t>
                </a:r>
                <a:endParaRPr lang="en-GB" altLang="en-US" sz="2000" dirty="0"/>
              </a:p>
              <a:p>
                <a:pPr marL="0" indent="0">
                  <a:buNone/>
                </a:pPr>
                <a:endParaRPr lang="en-GB" altLang="en-US" sz="2000" dirty="0"/>
              </a:p>
              <a:p>
                <a:pPr marL="0" indent="0">
                  <a:buNone/>
                </a:pPr>
                <a:r>
                  <a:rPr lang="en-GB" altLang="en-US" sz="2000" dirty="0"/>
                  <a:t>The strength of the field is determined not by the value of the potential, but by how quickly it changes.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3" name="Rectangle 3"/>
              <p:cNvSpPr txBox="1">
                <a:spLocks noRot="1" noChangeAspect="1" noMove="1" noResize="1" noEditPoints="1" noAdjustHandles="1" noChangeArrowheads="1" noChangeShapeType="1" noTextEdit="1"/>
              </p:cNvSpPr>
              <p:nvPr/>
            </p:nvSpPr>
            <p:spPr>
              <a:xfrm>
                <a:off x="285336" y="1389914"/>
                <a:ext cx="8652718" cy="4598993"/>
              </a:xfrm>
              <a:prstGeom prst="rect">
                <a:avLst/>
              </a:prstGeom>
              <a:blipFill rotWithShape="1">
                <a:blip r:embed="rId2"/>
                <a:stretch>
                  <a:fillRect l="-775" t="-663" r="-423"/>
                </a:stretch>
              </a:blipFill>
            </p:spPr>
            <p:txBody>
              <a:bodyPr/>
              <a:lstStyle/>
              <a:p>
                <a:r>
                  <a:rPr lang="en-GB">
                    <a:noFill/>
                  </a:rPr>
                  <a:t> </a:t>
                </a:r>
              </a:p>
            </p:txBody>
          </p:sp>
        </mc:Fallback>
      </mc:AlternateContent>
    </p:spTree>
    <p:extLst>
      <p:ext uri="{BB962C8B-B14F-4D97-AF65-F5344CB8AC3E}">
        <p14:creationId xmlns:p14="http://schemas.microsoft.com/office/powerpoint/2010/main" val="1998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Rogowski</a:t>
            </a:r>
            <a:r>
              <a:rPr lang="en-GB" dirty="0"/>
              <a:t> curve</a:t>
            </a:r>
          </a:p>
        </p:txBody>
      </p:sp>
      <p:sp>
        <p:nvSpPr>
          <p:cNvPr id="3" name="Rectangle 5"/>
          <p:cNvSpPr>
            <a:spLocks noChangeArrowheads="1"/>
          </p:cNvSpPr>
          <p:nvPr/>
        </p:nvSpPr>
        <p:spPr bwMode="auto">
          <a:xfrm>
            <a:off x="824669" y="1416908"/>
            <a:ext cx="7786688" cy="47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Aft>
                <a:spcPct val="0"/>
              </a:spcAft>
            </a:pPr>
            <a:r>
              <a:rPr lang="en-GB" altLang="en-US" sz="2000" dirty="0" err="1">
                <a:solidFill>
                  <a:srgbClr val="000000"/>
                </a:solidFill>
                <a:latin typeface="+mn-lt"/>
                <a:ea typeface="Roboto Slab" pitchFamily="2" charset="0"/>
              </a:rPr>
              <a:t>Rogowski</a:t>
            </a:r>
            <a:r>
              <a:rPr lang="en-GB" altLang="en-US" sz="2000" dirty="0">
                <a:solidFill>
                  <a:srgbClr val="000000"/>
                </a:solidFill>
                <a:latin typeface="+mn-lt"/>
                <a:ea typeface="Roboto Slab" pitchFamily="2" charset="0"/>
              </a:rPr>
              <a:t> calculated </a:t>
            </a:r>
            <a:r>
              <a:rPr lang="en-GB" altLang="en-US" sz="2000" b="1" dirty="0">
                <a:solidFill>
                  <a:srgbClr val="000000"/>
                </a:solidFill>
                <a:latin typeface="+mn-lt"/>
                <a:ea typeface="Roboto Slab" pitchFamily="2" charset="0"/>
              </a:rPr>
              <a:t>electric potential lines </a:t>
            </a:r>
            <a:r>
              <a:rPr lang="en-GB" altLang="en-US" sz="2000" dirty="0">
                <a:solidFill>
                  <a:srgbClr val="000000"/>
                </a:solidFill>
                <a:latin typeface="+mn-lt"/>
                <a:ea typeface="Roboto Slab" pitchFamily="2" charset="0"/>
              </a:rPr>
              <a:t>around a flat </a:t>
            </a:r>
            <a:r>
              <a:rPr lang="en-GB" altLang="en-US" sz="2000" b="1" dirty="0">
                <a:solidFill>
                  <a:srgbClr val="000000"/>
                </a:solidFill>
                <a:latin typeface="+mn-lt"/>
                <a:ea typeface="Roboto Slab" pitchFamily="2" charset="0"/>
              </a:rPr>
              <a:t>capacitor plate</a:t>
            </a:r>
            <a:r>
              <a:rPr lang="en-GB" altLang="en-US" sz="2000" dirty="0">
                <a:solidFill>
                  <a:srgbClr val="000000"/>
                </a:solidFill>
                <a:latin typeface="+mn-lt"/>
                <a:ea typeface="Roboto Slab" pitchFamily="2" charset="0"/>
              </a:rPr>
              <a:t>:</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l="5345" t="9531" r="23349" b="1471"/>
          <a:stretch>
            <a:fillRect/>
          </a:stretch>
        </p:blipFill>
        <p:spPr bwMode="auto">
          <a:xfrm>
            <a:off x="3597086" y="2087987"/>
            <a:ext cx="5418609" cy="37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2650309"/>
            <a:ext cx="2824480" cy="2308324"/>
          </a:xfrm>
          <a:prstGeom prst="rect">
            <a:avLst/>
          </a:prstGeom>
        </p:spPr>
        <p:txBody>
          <a:bodyPr wrap="square">
            <a:spAutoFit/>
          </a:bodyPr>
          <a:lstStyle/>
          <a:p>
            <a:pPr fontAlgn="base">
              <a:spcBef>
                <a:spcPct val="0"/>
              </a:spcBef>
              <a:spcAft>
                <a:spcPct val="0"/>
              </a:spcAft>
            </a:pPr>
            <a:r>
              <a:rPr lang="en-GB" dirty="0">
                <a:solidFill>
                  <a:srgbClr val="000000"/>
                </a:solidFill>
                <a:latin typeface="+mj-lt"/>
                <a:ea typeface="Roboto Slab" pitchFamily="2" charset="0"/>
                <a:cs typeface="Arial" pitchFamily="34" charset="0"/>
              </a:rPr>
              <a:t>The central heavy line is for </a:t>
            </a:r>
            <a:r>
              <a:rPr lang="el-GR" i="1" dirty="0">
                <a:solidFill>
                  <a:srgbClr val="000000"/>
                </a:solidFill>
                <a:latin typeface="+mj-lt"/>
                <a:ea typeface="Roboto Slab" pitchFamily="2" charset="0"/>
                <a:cs typeface="Arial" pitchFamily="34" charset="0"/>
              </a:rPr>
              <a:t>ϕ</a:t>
            </a:r>
            <a:r>
              <a:rPr lang="en-GB" dirty="0">
                <a:solidFill>
                  <a:srgbClr val="000000"/>
                </a:solidFill>
                <a:latin typeface="+mj-lt"/>
                <a:ea typeface="Roboto Slab" pitchFamily="2" charset="0"/>
                <a:cs typeface="Arial" pitchFamily="34" charset="0"/>
              </a:rPr>
              <a:t> = 0.5.</a:t>
            </a:r>
          </a:p>
          <a:p>
            <a:pPr fontAlgn="base">
              <a:spcBef>
                <a:spcPct val="0"/>
              </a:spcBef>
              <a:spcAft>
                <a:spcPct val="0"/>
              </a:spcAft>
            </a:pPr>
            <a:endParaRPr lang="en-GB" dirty="0">
              <a:solidFill>
                <a:srgbClr val="000000"/>
              </a:solidFill>
              <a:latin typeface="+mj-lt"/>
              <a:ea typeface="Roboto Slab" pitchFamily="2" charset="0"/>
              <a:cs typeface="Arial" pitchFamily="34" charset="0"/>
            </a:endParaRPr>
          </a:p>
          <a:p>
            <a:pPr fontAlgn="base">
              <a:spcBef>
                <a:spcPct val="0"/>
              </a:spcBef>
              <a:spcAft>
                <a:spcPct val="0"/>
              </a:spcAft>
            </a:pPr>
            <a:r>
              <a:rPr lang="en-GB" dirty="0" err="1">
                <a:solidFill>
                  <a:srgbClr val="000000"/>
                </a:solidFill>
                <a:latin typeface="+mj-lt"/>
                <a:ea typeface="Roboto Slab" pitchFamily="2" charset="0"/>
                <a:cs typeface="Arial" pitchFamily="34" charset="0"/>
              </a:rPr>
              <a:t>Rogowski</a:t>
            </a:r>
            <a:r>
              <a:rPr lang="en-GB" dirty="0">
                <a:solidFill>
                  <a:srgbClr val="000000"/>
                </a:solidFill>
                <a:latin typeface="+mj-lt"/>
                <a:ea typeface="Roboto Slab" pitchFamily="2" charset="0"/>
                <a:cs typeface="Arial" pitchFamily="34" charset="0"/>
              </a:rPr>
              <a:t> showed that this was the fastest changing line along which the field intensity was </a:t>
            </a:r>
            <a:r>
              <a:rPr lang="en-GB" b="1" dirty="0">
                <a:solidFill>
                  <a:srgbClr val="000000"/>
                </a:solidFill>
                <a:latin typeface="+mj-lt"/>
                <a:ea typeface="Roboto Slab" pitchFamily="2" charset="0"/>
                <a:cs typeface="Arial" pitchFamily="34" charset="0"/>
              </a:rPr>
              <a:t>monotonically decreasing</a:t>
            </a:r>
            <a:r>
              <a:rPr lang="en-GB" dirty="0">
                <a:solidFill>
                  <a:srgbClr val="000000"/>
                </a:solidFill>
                <a:latin typeface="+mj-lt"/>
                <a:ea typeface="Roboto Slab" pitchFamily="2" charset="0"/>
                <a:cs typeface="Arial" pitchFamily="34" charset="0"/>
              </a:rPr>
              <a:t>.</a:t>
            </a:r>
          </a:p>
        </p:txBody>
      </p:sp>
    </p:spTree>
    <p:extLst>
      <p:ext uri="{BB962C8B-B14F-4D97-AF65-F5344CB8AC3E}">
        <p14:creationId xmlns:p14="http://schemas.microsoft.com/office/powerpoint/2010/main" val="1871420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ends</a:t>
            </a:r>
          </a:p>
        </p:txBody>
      </p:sp>
      <p:sp>
        <p:nvSpPr>
          <p:cNvPr id="3" name="Rectangle 5"/>
          <p:cNvSpPr>
            <a:spLocks noChangeArrowheads="1"/>
          </p:cNvSpPr>
          <p:nvPr/>
        </p:nvSpPr>
        <p:spPr bwMode="auto">
          <a:xfrm>
            <a:off x="132093" y="1484784"/>
            <a:ext cx="36830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Aft>
                <a:spcPct val="0"/>
              </a:spcAft>
            </a:pPr>
            <a:r>
              <a:rPr lang="en-GB" altLang="en-US" sz="2000" dirty="0">
                <a:solidFill>
                  <a:srgbClr val="000000"/>
                </a:solidFill>
                <a:latin typeface="+mn-lt"/>
              </a:rPr>
              <a:t>Recall that a high </a:t>
            </a:r>
            <a:r>
              <a:rPr lang="en-GB" altLang="en-US" sz="2000" i="1" dirty="0">
                <a:solidFill>
                  <a:srgbClr val="000000"/>
                </a:solidFill>
                <a:latin typeface="+mn-lt"/>
              </a:rPr>
              <a:t>µ</a:t>
            </a:r>
            <a:r>
              <a:rPr lang="en-GB" altLang="en-US" sz="2000" dirty="0">
                <a:solidFill>
                  <a:srgbClr val="000000"/>
                </a:solidFill>
                <a:latin typeface="+mn-lt"/>
              </a:rPr>
              <a:t> steel surface is a line of constant scalar potential.</a:t>
            </a:r>
          </a:p>
          <a:p>
            <a:pPr eaLnBrk="1" fontAlgn="base" hangingPunct="1">
              <a:spcAft>
                <a:spcPct val="0"/>
              </a:spcAft>
            </a:pPr>
            <a:r>
              <a:rPr lang="en-GB" altLang="en-US" sz="2000" dirty="0">
                <a:solidFill>
                  <a:srgbClr val="000000"/>
                </a:solidFill>
                <a:latin typeface="+mn-lt"/>
              </a:rPr>
              <a:t>A magnet pole end using the </a:t>
            </a:r>
            <a:r>
              <a:rPr lang="el-GR" altLang="en-US" sz="2000" i="1" dirty="0">
                <a:solidFill>
                  <a:srgbClr val="000000"/>
                </a:solidFill>
                <a:latin typeface="+mn-lt"/>
              </a:rPr>
              <a:t>ϕ</a:t>
            </a:r>
            <a:r>
              <a:rPr lang="en-GB" altLang="en-US" sz="2000" dirty="0">
                <a:solidFill>
                  <a:srgbClr val="000000"/>
                </a:solidFill>
                <a:latin typeface="+mn-lt"/>
              </a:rPr>
              <a:t> = 0.5 potential line provides the maximum rate of </a:t>
            </a:r>
            <a:r>
              <a:rPr lang="en-GB" altLang="en-US" sz="2000" b="1" dirty="0">
                <a:solidFill>
                  <a:srgbClr val="000000"/>
                </a:solidFill>
                <a:latin typeface="+mn-lt"/>
              </a:rPr>
              <a:t>increase</a:t>
            </a:r>
            <a:r>
              <a:rPr lang="en-GB" altLang="en-US" sz="2000" dirty="0">
                <a:solidFill>
                  <a:srgbClr val="000000"/>
                </a:solidFill>
                <a:latin typeface="+mn-lt"/>
              </a:rPr>
              <a:t> in gap with a monotonic </a:t>
            </a:r>
            <a:r>
              <a:rPr lang="en-GB" altLang="en-US" sz="2000" b="1" dirty="0">
                <a:solidFill>
                  <a:srgbClr val="000000"/>
                </a:solidFill>
                <a:latin typeface="+mn-lt"/>
              </a:rPr>
              <a:t>decrease</a:t>
            </a:r>
            <a:r>
              <a:rPr lang="en-GB" altLang="en-US" sz="2000" dirty="0">
                <a:solidFill>
                  <a:srgbClr val="000000"/>
                </a:solidFill>
                <a:latin typeface="+mn-lt"/>
              </a:rPr>
              <a:t> in flux density at the surface, i.e. no saturation.</a:t>
            </a:r>
          </a:p>
          <a:p>
            <a:pPr eaLnBrk="1" fontAlgn="base" hangingPunct="1">
              <a:spcAft>
                <a:spcPct val="0"/>
              </a:spcAft>
            </a:pPr>
            <a:endParaRPr lang="en-GB" altLang="en-US" sz="2000" dirty="0">
              <a:solidFill>
                <a:srgbClr val="000000"/>
              </a:solidFill>
              <a:latin typeface="+mn-lt"/>
            </a:endParaRPr>
          </a:p>
          <a:p>
            <a:pPr eaLnBrk="1" fontAlgn="base" hangingPunct="1">
              <a:spcAft>
                <a:spcPct val="0"/>
              </a:spcAft>
            </a:pPr>
            <a:r>
              <a:rPr lang="en-GB" altLang="en-US" sz="2000" dirty="0">
                <a:solidFill>
                  <a:srgbClr val="000000"/>
                </a:solidFill>
                <a:latin typeface="+mn-lt"/>
              </a:rPr>
              <a:t>A </a:t>
            </a:r>
            <a:r>
              <a:rPr lang="en-GB" altLang="en-US" sz="2000" dirty="0" err="1">
                <a:solidFill>
                  <a:srgbClr val="000000"/>
                </a:solidFill>
                <a:latin typeface="+mn-lt"/>
              </a:rPr>
              <a:t>Rogowski</a:t>
            </a:r>
            <a:r>
              <a:rPr lang="en-GB" altLang="en-US" sz="2000" dirty="0">
                <a:solidFill>
                  <a:srgbClr val="000000"/>
                </a:solidFill>
                <a:latin typeface="+mn-lt"/>
              </a:rPr>
              <a:t> roll-off is not always necessary and is a difficult curve to machine – approximations are often used to save cost. </a:t>
            </a:r>
          </a:p>
          <a:p>
            <a:pPr eaLnBrk="1" fontAlgn="base" hangingPunct="1">
              <a:spcAft>
                <a:spcPct val="0"/>
              </a:spcAft>
            </a:pPr>
            <a:endParaRPr lang="en-GB" altLang="en-US" sz="1800" dirty="0">
              <a:solidFill>
                <a:srgbClr val="000000"/>
              </a:solidFill>
              <a:latin typeface="roboto slab" pitchFamily="2"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6037" t="12816" r="23309" b="10199"/>
          <a:stretch>
            <a:fillRect/>
          </a:stretch>
        </p:blipFill>
        <p:spPr bwMode="auto">
          <a:xfrm>
            <a:off x="3798888" y="1811338"/>
            <a:ext cx="5100637"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052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equation</a:t>
            </a:r>
          </a:p>
        </p:txBody>
      </p:sp>
      <mc:AlternateContent xmlns:mc="http://schemas.openxmlformats.org/markup-compatibility/2006" xmlns:a14="http://schemas.microsoft.com/office/drawing/2010/main">
        <mc:Choice Requires="a14">
          <p:sp>
            <p:nvSpPr>
              <p:cNvPr id="3" name="Rectangle 5"/>
              <p:cNvSpPr>
                <a:spLocks noChangeArrowheads="1"/>
              </p:cNvSpPr>
              <p:nvPr/>
            </p:nvSpPr>
            <p:spPr bwMode="auto">
              <a:xfrm>
                <a:off x="300038" y="1412875"/>
                <a:ext cx="8229600" cy="29367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Aft>
                    <a:spcPct val="0"/>
                  </a:spcAft>
                </a:pPr>
                <a:r>
                  <a:rPr lang="en-GB" altLang="en-US" sz="2000" dirty="0">
                    <a:solidFill>
                      <a:srgbClr val="000000"/>
                    </a:solidFill>
                    <a:latin typeface="+mn-lt"/>
                  </a:rPr>
                  <a:t>The '</a:t>
                </a:r>
                <a:r>
                  <a:rPr lang="en-GB" altLang="en-US" sz="2000" dirty="0" err="1">
                    <a:solidFill>
                      <a:srgbClr val="000000"/>
                    </a:solidFill>
                    <a:latin typeface="+mn-lt"/>
                  </a:rPr>
                  <a:t>Rogowski</a:t>
                </a:r>
                <a:r>
                  <a:rPr lang="en-GB" altLang="en-US" sz="2000" dirty="0">
                    <a:solidFill>
                      <a:srgbClr val="000000"/>
                    </a:solidFill>
                    <a:latin typeface="+mn-lt"/>
                  </a:rPr>
                  <a:t>' roll-off:</a:t>
                </a:r>
                <a:endParaRPr lang="en-GB" altLang="en-US" sz="2000" b="1" dirty="0">
                  <a:solidFill>
                    <a:srgbClr val="000000"/>
                  </a:solidFill>
                  <a:latin typeface="+mn-lt"/>
                </a:endParaRPr>
              </a:p>
              <a:p>
                <a:pPr eaLnBrk="1" fontAlgn="base" hangingPunct="1">
                  <a:spcAft>
                    <a:spcPct val="0"/>
                  </a:spcAft>
                </a:pPr>
                <a:r>
                  <a:rPr lang="en-GB" altLang="en-US" sz="2000" b="1" dirty="0">
                    <a:solidFill>
                      <a:srgbClr val="000000"/>
                    </a:solidFill>
                    <a:latin typeface="+mn-lt"/>
                  </a:rPr>
                  <a:t>Equation:		</a:t>
                </a:r>
                <a14:m>
                  <m:oMath xmlns:m="http://schemas.openxmlformats.org/officeDocument/2006/math">
                    <m:r>
                      <a:rPr lang="en-GB" altLang="en-US" sz="2000" i="1" smtClean="0">
                        <a:solidFill>
                          <a:srgbClr val="000000"/>
                        </a:solidFill>
                        <a:latin typeface="Cambria Math"/>
                      </a:rPr>
                      <m:t>𝑦</m:t>
                    </m:r>
                    <m:r>
                      <a:rPr lang="en-GB" altLang="en-US" sz="2000" i="1" smtClean="0">
                        <a:solidFill>
                          <a:srgbClr val="000000"/>
                        </a:solidFill>
                        <a:latin typeface="Cambria Math"/>
                      </a:rPr>
                      <m:t>=</m:t>
                    </m:r>
                    <m:r>
                      <a:rPr lang="en-GB" altLang="en-US" sz="2000" b="0" i="1" smtClean="0">
                        <a:solidFill>
                          <a:srgbClr val="000000"/>
                        </a:solidFill>
                        <a:latin typeface="Cambria Math"/>
                      </a:rPr>
                      <m:t>h</m:t>
                    </m:r>
                    <m:r>
                      <a:rPr lang="en-GB" altLang="en-US" sz="2000" i="1" smtClean="0">
                        <a:solidFill>
                          <a:srgbClr val="000000"/>
                        </a:solidFill>
                        <a:latin typeface="Cambria Math"/>
                      </a:rPr>
                      <m:t>+</m:t>
                    </m:r>
                    <m:f>
                      <m:fPr>
                        <m:ctrlPr>
                          <a:rPr lang="en-GB" altLang="en-US" sz="2000" i="1" smtClean="0">
                            <a:solidFill>
                              <a:srgbClr val="000000"/>
                            </a:solidFill>
                            <a:latin typeface="Cambria Math" panose="02040503050406030204" pitchFamily="18" charset="0"/>
                          </a:rPr>
                        </m:ctrlPr>
                      </m:fPr>
                      <m:num>
                        <m:r>
                          <a:rPr lang="en-GB" altLang="en-US" sz="2000" b="0" i="1" smtClean="0">
                            <a:solidFill>
                              <a:srgbClr val="000000"/>
                            </a:solidFill>
                            <a:latin typeface="Cambria Math"/>
                          </a:rPr>
                          <m:t>2</m:t>
                        </m:r>
                        <m:r>
                          <a:rPr lang="en-GB" altLang="en-US" sz="2000" b="0" i="1" smtClean="0">
                            <a:solidFill>
                              <a:srgbClr val="000000"/>
                            </a:solidFill>
                            <a:latin typeface="Cambria Math"/>
                          </a:rPr>
                          <m:t>h</m:t>
                        </m:r>
                      </m:num>
                      <m:den>
                        <m:r>
                          <a:rPr lang="en-GB" altLang="en-US" sz="2000" i="1" smtClean="0">
                            <a:solidFill>
                              <a:srgbClr val="000000"/>
                            </a:solidFill>
                            <a:latin typeface="Cambria Math"/>
                          </a:rPr>
                          <m:t>𝜋𝛼</m:t>
                        </m:r>
                      </m:den>
                    </m:f>
                    <m:d>
                      <m:dPr>
                        <m:ctrlPr>
                          <a:rPr lang="en-GB" altLang="en-US" sz="2000" i="1" smtClean="0">
                            <a:solidFill>
                              <a:srgbClr val="000000"/>
                            </a:solidFill>
                            <a:latin typeface="Cambria Math" panose="02040503050406030204" pitchFamily="18" charset="0"/>
                          </a:rPr>
                        </m:ctrlPr>
                      </m:dPr>
                      <m:e>
                        <m:func>
                          <m:funcPr>
                            <m:ctrlPr>
                              <a:rPr lang="en-GB" altLang="en-US" sz="2000" i="1" smtClean="0">
                                <a:solidFill>
                                  <a:srgbClr val="000000"/>
                                </a:solidFill>
                                <a:latin typeface="Cambria Math" panose="02040503050406030204" pitchFamily="18" charset="0"/>
                              </a:rPr>
                            </m:ctrlPr>
                          </m:funcPr>
                          <m:fName>
                            <m:r>
                              <m:rPr>
                                <m:sty m:val="p"/>
                              </m:rPr>
                              <a:rPr lang="en-GB" altLang="en-US" sz="2000" smtClean="0">
                                <a:solidFill>
                                  <a:srgbClr val="000000"/>
                                </a:solidFill>
                                <a:latin typeface="Cambria Math"/>
                              </a:rPr>
                              <m:t>exp</m:t>
                            </m:r>
                          </m:fName>
                          <m:e>
                            <m:f>
                              <m:fPr>
                                <m:ctrlPr>
                                  <a:rPr lang="en-GB" altLang="en-US" sz="2000" i="1">
                                    <a:solidFill>
                                      <a:srgbClr val="000000"/>
                                    </a:solidFill>
                                    <a:latin typeface="Cambria Math" panose="02040503050406030204" pitchFamily="18" charset="0"/>
                                  </a:rPr>
                                </m:ctrlPr>
                              </m:fPr>
                              <m:num>
                                <m:r>
                                  <a:rPr lang="en-GB" altLang="en-US" sz="2000" i="1">
                                    <a:solidFill>
                                      <a:srgbClr val="000000"/>
                                    </a:solidFill>
                                    <a:latin typeface="Cambria Math"/>
                                  </a:rPr>
                                  <m:t>𝛼𝜋</m:t>
                                </m:r>
                                <m:r>
                                  <a:rPr lang="en-GB" altLang="en-US" sz="2000" i="1">
                                    <a:solidFill>
                                      <a:srgbClr val="000000"/>
                                    </a:solidFill>
                                    <a:latin typeface="Cambria Math"/>
                                  </a:rPr>
                                  <m:t>𝑥</m:t>
                                </m:r>
                              </m:num>
                              <m:den>
                                <m:r>
                                  <a:rPr lang="en-GB" altLang="en-US" sz="2000" b="0" i="1" smtClean="0">
                                    <a:solidFill>
                                      <a:srgbClr val="000000"/>
                                    </a:solidFill>
                                    <a:latin typeface="Cambria Math"/>
                                  </a:rPr>
                                  <m:t>2</m:t>
                                </m:r>
                                <m:r>
                                  <a:rPr lang="en-GB" altLang="en-US" sz="2000" b="0" i="1" smtClean="0">
                                    <a:solidFill>
                                      <a:srgbClr val="000000"/>
                                    </a:solidFill>
                                    <a:latin typeface="Cambria Math"/>
                                  </a:rPr>
                                  <m:t>h</m:t>
                                </m:r>
                              </m:den>
                            </m:f>
                          </m:e>
                        </m:func>
                        <m:r>
                          <a:rPr lang="en-GB" altLang="en-US" sz="2000" i="1">
                            <a:solidFill>
                              <a:srgbClr val="000000"/>
                            </a:solidFill>
                            <a:latin typeface="Cambria Math"/>
                          </a:rPr>
                          <m:t>−1</m:t>
                        </m:r>
                      </m:e>
                    </m:d>
                  </m:oMath>
                </a14:m>
                <a:endParaRPr lang="en-GB" altLang="en-US" sz="2000" dirty="0">
                  <a:solidFill>
                    <a:srgbClr val="000000"/>
                  </a:solidFill>
                  <a:latin typeface="+mn-lt"/>
                </a:endParaRPr>
              </a:p>
              <a:p>
                <a:pPr eaLnBrk="1" fontAlgn="base" hangingPunct="1">
                  <a:spcAft>
                    <a:spcPct val="0"/>
                  </a:spcAft>
                </a:pPr>
                <a:endParaRPr lang="en-GB" altLang="en-US" sz="2000" b="1" dirty="0">
                  <a:solidFill>
                    <a:srgbClr val="000000"/>
                  </a:solidFill>
                  <a:latin typeface="+mn-lt"/>
                </a:endParaRPr>
              </a:p>
              <a:p>
                <a:pPr eaLnBrk="1" fontAlgn="base" hangingPunct="1">
                  <a:spcAft>
                    <a:spcPct val="0"/>
                  </a:spcAft>
                </a:pPr>
                <a14:m>
                  <m:oMath xmlns:m="http://schemas.openxmlformats.org/officeDocument/2006/math">
                    <m:r>
                      <a:rPr lang="en-GB" altLang="en-US" sz="2000" b="0" i="1" smtClean="0">
                        <a:solidFill>
                          <a:srgbClr val="000000"/>
                        </a:solidFill>
                        <a:latin typeface="Cambria Math"/>
                      </a:rPr>
                      <m:t>h</m:t>
                    </m:r>
                  </m:oMath>
                </a14:m>
                <a:r>
                  <a:rPr lang="en-GB" altLang="en-US" sz="2000" dirty="0">
                    <a:solidFill>
                      <a:srgbClr val="000000"/>
                    </a:solidFill>
                    <a:latin typeface="+mn-lt"/>
                  </a:rPr>
                  <a:t> is dipole half gap</a:t>
                </a:r>
              </a:p>
              <a:p>
                <a:pPr eaLnBrk="1" fontAlgn="base" hangingPunct="1">
                  <a:spcAft>
                    <a:spcPct val="0"/>
                  </a:spcAft>
                </a:pPr>
                <a:r>
                  <a:rPr lang="en-GB" altLang="en-US" sz="2000" i="1" dirty="0">
                    <a:solidFill>
                      <a:srgbClr val="000000"/>
                    </a:solidFill>
                    <a:latin typeface="+mn-lt"/>
                  </a:rPr>
                  <a:t>y</a:t>
                </a:r>
                <a:r>
                  <a:rPr lang="en-GB" altLang="en-US" sz="2000" dirty="0">
                    <a:solidFill>
                      <a:srgbClr val="000000"/>
                    </a:solidFill>
                    <a:latin typeface="+mn-lt"/>
                  </a:rPr>
                  <a:t> = 0 is centre line of gap</a:t>
                </a:r>
              </a:p>
              <a:p>
                <a:pPr eaLnBrk="1" fontAlgn="base" hangingPunct="1">
                  <a:spcAft>
                    <a:spcPct val="0"/>
                  </a:spcAft>
                </a:pPr>
                <a:r>
                  <a:rPr lang="el-GR" altLang="en-US" sz="2000" i="1" dirty="0">
                    <a:solidFill>
                      <a:srgbClr val="000000"/>
                    </a:solidFill>
                    <a:latin typeface="+mn-lt"/>
                  </a:rPr>
                  <a:t>α</a:t>
                </a:r>
                <a:r>
                  <a:rPr lang="en-GB" altLang="en-US" sz="2000" dirty="0">
                    <a:solidFill>
                      <a:srgbClr val="000000"/>
                    </a:solidFill>
                    <a:latin typeface="+mn-lt"/>
                  </a:rPr>
                  <a:t> is a parameter controlling</a:t>
                </a:r>
              </a:p>
              <a:p>
                <a:pPr eaLnBrk="1" fontAlgn="base" hangingPunct="1">
                  <a:spcAft>
                    <a:spcPct val="0"/>
                  </a:spcAft>
                </a:pPr>
                <a:r>
                  <a:rPr lang="en-GB" altLang="en-US" sz="2000" dirty="0">
                    <a:solidFill>
                      <a:srgbClr val="000000"/>
                    </a:solidFill>
                    <a:latin typeface="+mn-lt"/>
                  </a:rPr>
                  <a:t>gradient at </a:t>
                </a:r>
                <a:r>
                  <a:rPr lang="en-GB" altLang="en-US" sz="2000" i="1" dirty="0">
                    <a:solidFill>
                      <a:srgbClr val="000000"/>
                    </a:solidFill>
                    <a:latin typeface="+mn-lt"/>
                  </a:rPr>
                  <a:t>x</a:t>
                </a:r>
                <a:r>
                  <a:rPr lang="en-GB" altLang="en-US" sz="2000" dirty="0">
                    <a:solidFill>
                      <a:srgbClr val="000000"/>
                    </a:solidFill>
                    <a:latin typeface="+mn-lt"/>
                  </a:rPr>
                  <a:t> = 0 (~1)</a:t>
                </a:r>
              </a:p>
              <a:p>
                <a:pPr eaLnBrk="1" fontAlgn="base" hangingPunct="1">
                  <a:spcAft>
                    <a:spcPct val="0"/>
                  </a:spcAft>
                </a:pPr>
                <a:endParaRPr lang="en-GB" altLang="en-US" dirty="0">
                  <a:solidFill>
                    <a:srgbClr val="000000"/>
                  </a:solidFill>
                  <a:latin typeface="roboto slab" pitchFamily="2" charset="0"/>
                </a:endParaRPr>
              </a:p>
            </p:txBody>
          </p:sp>
        </mc:Choice>
        <mc:Fallback xmlns="">
          <p:sp>
            <p:nvSpPr>
              <p:cNvPr id="3" name="Rectangle 5"/>
              <p:cNvSpPr>
                <a:spLocks noRot="1" noChangeAspect="1" noMove="1" noResize="1" noEditPoints="1" noAdjustHandles="1" noChangeArrowheads="1" noChangeShapeType="1" noTextEdit="1"/>
              </p:cNvSpPr>
              <p:nvPr/>
            </p:nvSpPr>
            <p:spPr bwMode="auto">
              <a:xfrm>
                <a:off x="300038" y="1412875"/>
                <a:ext cx="8229600" cy="2936703"/>
              </a:xfrm>
              <a:prstGeom prst="rect">
                <a:avLst/>
              </a:prstGeom>
              <a:blipFill rotWithShape="1">
                <a:blip r:embed="rId2"/>
                <a:stretch>
                  <a:fillRect l="-741" t="-10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4" name="Picture 4" descr="P1010005"/>
          <p:cNvPicPr>
            <a:picLocks noChangeAspect="1" noChangeArrowheads="1"/>
          </p:cNvPicPr>
          <p:nvPr/>
        </p:nvPicPr>
        <p:blipFill>
          <a:blip r:embed="rId3">
            <a:extLst>
              <a:ext uri="{28A0092B-C50C-407E-A947-70E740481C1C}">
                <a14:useLocalDpi xmlns:a14="http://schemas.microsoft.com/office/drawing/2010/main" val="0"/>
              </a:ext>
            </a:extLst>
          </a:blip>
          <a:srcRect l="18201" t="8289" r="24728" b="43401"/>
          <a:stretch>
            <a:fillRect/>
          </a:stretch>
        </p:blipFill>
        <p:spPr bwMode="auto">
          <a:xfrm>
            <a:off x="4414838" y="2708275"/>
            <a:ext cx="453707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91727" y="5589588"/>
            <a:ext cx="2092239" cy="369332"/>
          </a:xfrm>
          <a:prstGeom prst="rect">
            <a:avLst/>
          </a:prstGeom>
          <a:noFill/>
        </p:spPr>
        <p:txBody>
          <a:bodyPr wrap="none" rtlCol="0">
            <a:spAutoFit/>
          </a:bodyPr>
          <a:lstStyle/>
          <a:p>
            <a:r>
              <a:rPr lang="en-GB" dirty="0">
                <a:latin typeface="+mj-lt"/>
                <a:ea typeface="Roboto Slab" pitchFamily="2" charset="0"/>
              </a:rPr>
              <a:t>Diamond dipole end</a:t>
            </a:r>
          </a:p>
        </p:txBody>
      </p:sp>
      <p:sp>
        <p:nvSpPr>
          <p:cNvPr id="6" name="TextBox 5"/>
          <p:cNvSpPr txBox="1"/>
          <p:nvPr/>
        </p:nvSpPr>
        <p:spPr>
          <a:xfrm>
            <a:off x="300039" y="4407243"/>
            <a:ext cx="3678838" cy="1631216"/>
          </a:xfrm>
          <a:prstGeom prst="rect">
            <a:avLst/>
          </a:prstGeom>
          <a:noFill/>
        </p:spPr>
        <p:txBody>
          <a:bodyPr wrap="square" rtlCol="0">
            <a:spAutoFit/>
          </a:bodyPr>
          <a:lstStyle/>
          <a:p>
            <a:r>
              <a:rPr lang="en-GB" sz="2000" dirty="0"/>
              <a:t>This is generally only needed on dipoles, quadrupoles  and higher order magnets often just have a straight angles cut at the pole ends</a:t>
            </a:r>
          </a:p>
        </p:txBody>
      </p:sp>
    </p:spTree>
    <p:extLst>
      <p:ext uri="{BB962C8B-B14F-4D97-AF65-F5344CB8AC3E}">
        <p14:creationId xmlns:p14="http://schemas.microsoft.com/office/powerpoint/2010/main" val="2276470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Stored energy</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354228" y="1413862"/>
                <a:ext cx="8476734" cy="4818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magnetic circuit has a certain amount of energy stored in it while the magnet is powered on- recall that as scalar and vector magnetic potentials exist so must potential energy.</a:t>
                </a:r>
              </a:p>
              <a:p>
                <a:pPr eaLnBrk="1" fontAlgn="base" hangingPunct="1">
                  <a:spcBef>
                    <a:spcPct val="50000"/>
                  </a:spcBef>
                  <a:spcAft>
                    <a:spcPct val="0"/>
                  </a:spcAft>
                </a:pPr>
                <a:r>
                  <a:rPr lang="en-GB" altLang="en-US" sz="2000" dirty="0">
                    <a:solidFill>
                      <a:srgbClr val="000000"/>
                    </a:solidFill>
                    <a:latin typeface="+mn-lt"/>
                  </a:rPr>
                  <a:t>The magnet stored energy is given by </a:t>
                </a:r>
              </a:p>
              <a:p>
                <a:pPr algn="ctr" eaLnBrk="1" fontAlgn="base" hangingPunct="1">
                  <a:spcBef>
                    <a:spcPct val="50000"/>
                  </a:spcBef>
                  <a:spcAft>
                    <a:spcPct val="0"/>
                  </a:spcAft>
                </a:pPr>
                <a14:m>
                  <m:oMath xmlns:m="http://schemas.openxmlformats.org/officeDocument/2006/math">
                    <m:r>
                      <a:rPr lang="en-GB" altLang="en-US" sz="2000" b="0" i="1" smtClean="0">
                        <a:solidFill>
                          <a:srgbClr val="000000"/>
                        </a:solidFill>
                        <a:latin typeface="Cambria Math"/>
                      </a:rPr>
                      <m:t>𝑈</m:t>
                    </m:r>
                    <m:r>
                      <a:rPr lang="en-GB" altLang="en-US" sz="2000" b="0" i="1" smtClean="0">
                        <a:solidFill>
                          <a:srgbClr val="000000"/>
                        </a:solidFill>
                        <a:latin typeface="Cambria Math"/>
                      </a:rPr>
                      <m:t>=</m:t>
                    </m:r>
                    <m:f>
                      <m:fPr>
                        <m:ctrlPr>
                          <a:rPr lang="en-GB" altLang="en-US" sz="2000" b="0" i="1" smtClean="0">
                            <a:solidFill>
                              <a:srgbClr val="000000"/>
                            </a:solidFill>
                            <a:latin typeface="Cambria Math" panose="02040503050406030204" pitchFamily="18" charset="0"/>
                          </a:rPr>
                        </m:ctrlPr>
                      </m:fPr>
                      <m:num>
                        <m:r>
                          <a:rPr lang="en-GB" altLang="en-US" sz="2000" b="0" i="1" smtClean="0">
                            <a:solidFill>
                              <a:srgbClr val="000000"/>
                            </a:solidFill>
                            <a:latin typeface="Cambria Math"/>
                          </a:rPr>
                          <m:t>1</m:t>
                        </m:r>
                      </m:num>
                      <m:den>
                        <m:r>
                          <a:rPr lang="en-GB" altLang="en-US" sz="2000" b="0" i="1" smtClean="0">
                            <a:solidFill>
                              <a:srgbClr val="000000"/>
                            </a:solidFill>
                            <a:latin typeface="Cambria Math"/>
                          </a:rPr>
                          <m:t>2</m:t>
                        </m:r>
                      </m:den>
                    </m:f>
                    <m:nary>
                      <m:naryPr>
                        <m:limLoc m:val="undOvr"/>
                        <m:subHide m:val="on"/>
                        <m:supHide m:val="on"/>
                        <m:ctrlPr>
                          <a:rPr lang="en-GB" altLang="en-US" sz="2000" b="0" i="1" smtClean="0">
                            <a:solidFill>
                              <a:srgbClr val="000000"/>
                            </a:solidFill>
                            <a:latin typeface="Cambria Math" panose="02040503050406030204" pitchFamily="18" charset="0"/>
                          </a:rPr>
                        </m:ctrlPr>
                      </m:naryPr>
                      <m:sub/>
                      <m:sup/>
                      <m:e>
                        <m:r>
                          <a:rPr lang="en-GB" altLang="en-US" sz="2000" b="0" i="1" smtClean="0">
                            <a:solidFill>
                              <a:srgbClr val="000000"/>
                            </a:solidFill>
                            <a:latin typeface="Cambria Math"/>
                          </a:rPr>
                          <m:t>𝐻𝐵</m:t>
                        </m:r>
                        <m:r>
                          <a:rPr lang="en-GB" altLang="en-US" sz="2000" b="0" i="1" smtClean="0">
                            <a:solidFill>
                              <a:srgbClr val="000000"/>
                            </a:solidFill>
                            <a:latin typeface="Cambria Math"/>
                          </a:rPr>
                          <m:t>.</m:t>
                        </m:r>
                        <m:r>
                          <a:rPr lang="en-GB" altLang="en-US" sz="2000" b="0" i="1" smtClean="0">
                            <a:solidFill>
                              <a:srgbClr val="000000"/>
                            </a:solidFill>
                            <a:latin typeface="Cambria Math"/>
                          </a:rPr>
                          <m:t>𝑑𝑉</m:t>
                        </m:r>
                      </m:e>
                    </m:nary>
                  </m:oMath>
                </a14:m>
                <a:r>
                  <a:rPr lang="en-GB" altLang="en-US" sz="2000" dirty="0">
                    <a:solidFill>
                      <a:srgbClr val="000000"/>
                    </a:solidFill>
                    <a:latin typeface="+mn-lt"/>
                  </a:rPr>
                  <a:t>   </a:t>
                </a:r>
              </a:p>
              <a:p>
                <a:pPr eaLnBrk="1" fontAlgn="base" hangingPunct="1">
                  <a:spcBef>
                    <a:spcPct val="50000"/>
                  </a:spcBef>
                  <a:spcAft>
                    <a:spcPct val="0"/>
                  </a:spcAft>
                </a:pPr>
                <a:r>
                  <a:rPr lang="en-GB" altLang="en-US" sz="2000" dirty="0">
                    <a:solidFill>
                      <a:srgbClr val="000000"/>
                    </a:solidFill>
                    <a:latin typeface="+mn-lt"/>
                  </a:rPr>
                  <a:t>a.k.a volume integral of H and B. No useful potential is stored in the coil or iron, only in the gap and so:</a:t>
                </a:r>
              </a:p>
              <a:p>
                <a:pPr eaLnBrk="1" fontAlgn="base" hangingPunct="1">
                  <a:spcBef>
                    <a:spcPct val="50000"/>
                  </a:spcBef>
                  <a:spcAft>
                    <a:spcPct val="0"/>
                  </a:spcAft>
                </a:pPr>
                <a14:m>
                  <m:oMathPara xmlns:m="http://schemas.openxmlformats.org/officeDocument/2006/math">
                    <m:oMathParaPr>
                      <m:jc m:val="centerGroup"/>
                    </m:oMathParaPr>
                    <m:oMath xmlns:m="http://schemas.openxmlformats.org/officeDocument/2006/math">
                      <m:r>
                        <a:rPr lang="en-GB" altLang="en-US" sz="2000" b="0" i="1" smtClean="0">
                          <a:solidFill>
                            <a:srgbClr val="000000"/>
                          </a:solidFill>
                          <a:latin typeface="Cambria Math"/>
                        </a:rPr>
                        <m:t>𝑈</m:t>
                      </m:r>
                      <m:r>
                        <a:rPr lang="en-GB" altLang="en-US" sz="2000" b="0" i="1" smtClean="0">
                          <a:solidFill>
                            <a:srgbClr val="000000"/>
                          </a:solidFill>
                          <a:latin typeface="Cambria Math"/>
                        </a:rPr>
                        <m:t>=</m:t>
                      </m:r>
                      <m:f>
                        <m:fPr>
                          <m:ctrlPr>
                            <a:rPr lang="en-GB" altLang="en-US" sz="2000" b="0" i="1" smtClean="0">
                              <a:solidFill>
                                <a:srgbClr val="000000"/>
                              </a:solidFill>
                              <a:latin typeface="Cambria Math" panose="02040503050406030204" pitchFamily="18" charset="0"/>
                            </a:rPr>
                          </m:ctrlPr>
                        </m:fPr>
                        <m:num>
                          <m:sSubSup>
                            <m:sSubSupPr>
                              <m:ctrlPr>
                                <a:rPr lang="en-GB" altLang="en-US" sz="2000" b="0" i="1" smtClean="0">
                                  <a:solidFill>
                                    <a:srgbClr val="000000"/>
                                  </a:solidFill>
                                  <a:latin typeface="Cambria Math" panose="02040503050406030204" pitchFamily="18" charset="0"/>
                                </a:rPr>
                              </m:ctrlPr>
                            </m:sSubSupPr>
                            <m:e>
                              <m:r>
                                <a:rPr lang="en-GB" altLang="en-US" sz="2000" b="0" i="1" smtClean="0">
                                  <a:solidFill>
                                    <a:srgbClr val="000000"/>
                                  </a:solidFill>
                                  <a:latin typeface="Cambria Math"/>
                                </a:rPr>
                                <m:t>𝐵</m:t>
                              </m:r>
                            </m:e>
                            <m:sub/>
                            <m:sup>
                              <m:r>
                                <a:rPr lang="en-GB" altLang="en-US" sz="2000" b="0" i="1" smtClean="0">
                                  <a:solidFill>
                                    <a:srgbClr val="000000"/>
                                  </a:solidFill>
                                  <a:latin typeface="Cambria Math"/>
                                </a:rPr>
                                <m:t>2</m:t>
                              </m:r>
                            </m:sup>
                          </m:sSubSup>
                        </m:num>
                        <m:den>
                          <m:sSub>
                            <m:sSubPr>
                              <m:ctrlPr>
                                <a:rPr lang="en-GB" altLang="en-US" sz="2000" b="0" i="1" smtClean="0">
                                  <a:solidFill>
                                    <a:srgbClr val="000000"/>
                                  </a:solidFill>
                                  <a:latin typeface="Cambria Math" panose="02040503050406030204" pitchFamily="18" charset="0"/>
                                </a:rPr>
                              </m:ctrlPr>
                            </m:sSubPr>
                            <m:e>
                              <m:r>
                                <a:rPr lang="en-GB" altLang="en-US" sz="2000" b="0" i="1" smtClean="0">
                                  <a:solidFill>
                                    <a:srgbClr val="000000"/>
                                  </a:solidFill>
                                  <a:latin typeface="Cambria Math"/>
                                </a:rPr>
                                <m:t>2</m:t>
                              </m:r>
                              <m:r>
                                <a:rPr lang="en-GB" altLang="en-US" sz="2000" b="0" i="1" smtClean="0">
                                  <a:solidFill>
                                    <a:srgbClr val="000000"/>
                                  </a:solidFill>
                                  <a:latin typeface="Cambria Math"/>
                                  <a:ea typeface="Cambria Math"/>
                                </a:rPr>
                                <m:t>𝜇</m:t>
                              </m:r>
                            </m:e>
                            <m:sub>
                              <m:r>
                                <a:rPr lang="en-GB" altLang="en-US" sz="2000" b="0" i="1" smtClean="0">
                                  <a:solidFill>
                                    <a:srgbClr val="000000"/>
                                  </a:solidFill>
                                  <a:latin typeface="Cambria Math"/>
                                </a:rPr>
                                <m:t>0</m:t>
                              </m:r>
                            </m:sub>
                          </m:sSub>
                        </m:den>
                      </m:f>
                      <m:r>
                        <a:rPr lang="en-GB" altLang="en-US" sz="2000" b="0" i="1" smtClean="0">
                          <a:solidFill>
                            <a:srgbClr val="000000"/>
                          </a:solidFill>
                          <a:latin typeface="Cambria Math"/>
                        </a:rPr>
                        <m:t> </m:t>
                      </m:r>
                      <m:r>
                        <a:rPr lang="en-GB" altLang="en-US" sz="2000" b="0" i="1" smtClean="0">
                          <a:solidFill>
                            <a:srgbClr val="000000"/>
                          </a:solidFill>
                          <a:latin typeface="Cambria Math"/>
                          <a:ea typeface="Cambria Math"/>
                        </a:rPr>
                        <m:t>×</m:t>
                      </m:r>
                      <m:r>
                        <a:rPr lang="en-GB" altLang="en-US" sz="2000" b="0" i="1" smtClean="0">
                          <a:solidFill>
                            <a:srgbClr val="000000"/>
                          </a:solidFill>
                          <a:latin typeface="Cambria Math"/>
                          <a:ea typeface="Cambria Math"/>
                        </a:rPr>
                        <m:t>𝑚𝑎𝑔𝑛𝑒𝑡𝑖𝑐</m:t>
                      </m:r>
                      <m:r>
                        <a:rPr lang="en-GB" altLang="en-US" sz="2000" b="0" i="1" smtClean="0">
                          <a:solidFill>
                            <a:srgbClr val="000000"/>
                          </a:solidFill>
                          <a:latin typeface="Cambria Math"/>
                          <a:ea typeface="Cambria Math"/>
                        </a:rPr>
                        <m:t> </m:t>
                      </m:r>
                      <m:r>
                        <a:rPr lang="en-GB" altLang="en-US" sz="2000" b="0" i="1" smtClean="0">
                          <a:solidFill>
                            <a:srgbClr val="000000"/>
                          </a:solidFill>
                          <a:latin typeface="Cambria Math"/>
                          <a:ea typeface="Cambria Math"/>
                        </a:rPr>
                        <m:t>𝑣𝑜𝑙𝑢𝑚𝑒</m:t>
                      </m:r>
                    </m:oMath>
                  </m:oMathPara>
                </a14:m>
                <a:endParaRPr lang="en-GB" altLang="en-US" sz="2000" dirty="0">
                  <a:solidFill>
                    <a:srgbClr val="000000"/>
                  </a:solidFill>
                  <a:latin typeface="+mn-lt"/>
                </a:endParaRPr>
              </a:p>
              <a:p>
                <a:pPr eaLnBrk="1" fontAlgn="base" hangingPunct="1">
                  <a:spcBef>
                    <a:spcPct val="50000"/>
                  </a:spcBef>
                  <a:spcAft>
                    <a:spcPct val="0"/>
                  </a:spcAft>
                </a:pPr>
                <a:r>
                  <a:rPr lang="en-GB" altLang="en-US" sz="2000" dirty="0">
                    <a:solidFill>
                      <a:srgbClr val="000000"/>
                    </a:solidFill>
                    <a:latin typeface="+mn-lt"/>
                  </a:rPr>
                  <a:t>To a good approximation the magnetic volume is the cuboid in the magnet gap (at least for a dipole). Very little is stored in the iron yoke.</a:t>
                </a:r>
              </a:p>
              <a:p>
                <a:pPr eaLnBrk="1" fontAlgn="base" hangingPunct="1">
                  <a:spcBef>
                    <a:spcPct val="50000"/>
                  </a:spcBef>
                  <a:spcAft>
                    <a:spcPct val="0"/>
                  </a:spcAft>
                </a:pPr>
                <a:endParaRPr lang="en-GB" altLang="en-US" sz="2000" dirty="0">
                  <a:solidFill>
                    <a:srgbClr val="000000"/>
                  </a:solidFill>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354228" y="1413862"/>
                <a:ext cx="8476734" cy="4818050"/>
              </a:xfrm>
              <a:prstGeom prst="rect">
                <a:avLst/>
              </a:prstGeom>
              <a:blipFill>
                <a:blip r:embed="rId2"/>
                <a:stretch>
                  <a:fillRect l="-719" t="-759" r="-3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224999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Force on a  pole </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354228" y="1413862"/>
                <a:ext cx="8476734" cy="4495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poles and yoke of the magnet are subjected to forces from the contained field. In particular the force across the gap seeks to pull the pole tips together.</a:t>
                </a:r>
              </a:p>
              <a:p>
                <a:pPr algn="ctr" eaLnBrk="1" fontAlgn="base" hangingPunct="1">
                  <a:spcBef>
                    <a:spcPct val="50000"/>
                  </a:spcBef>
                  <a:spcAft>
                    <a:spcPct val="0"/>
                  </a:spcAft>
                </a:pPr>
                <a14:m>
                  <m:oMath xmlns:m="http://schemas.openxmlformats.org/officeDocument/2006/math">
                    <m:r>
                      <a:rPr lang="en-GB" altLang="en-US" sz="2000" b="0" i="1" smtClean="0">
                        <a:solidFill>
                          <a:srgbClr val="000000"/>
                        </a:solidFill>
                        <a:latin typeface="Cambria Math"/>
                      </a:rPr>
                      <m:t>𝐹𝑜𝑟𝑐𝑒</m:t>
                    </m:r>
                    <m:r>
                      <a:rPr lang="en-GB" altLang="en-US" sz="2000" b="0" i="1" smtClean="0">
                        <a:solidFill>
                          <a:srgbClr val="000000"/>
                        </a:solidFill>
                        <a:latin typeface="Cambria Math"/>
                      </a:rPr>
                      <m:t>= </m:t>
                    </m:r>
                    <m:nary>
                      <m:naryPr>
                        <m:limLoc m:val="undOvr"/>
                        <m:subHide m:val="on"/>
                        <m:supHide m:val="on"/>
                        <m:ctrlPr>
                          <a:rPr lang="en-GB" altLang="en-US" sz="2000" b="0" i="1" smtClean="0">
                            <a:solidFill>
                              <a:srgbClr val="000000"/>
                            </a:solidFill>
                            <a:latin typeface="Cambria Math" panose="02040503050406030204" pitchFamily="18" charset="0"/>
                          </a:rPr>
                        </m:ctrlPr>
                      </m:naryPr>
                      <m:sub/>
                      <m:sup/>
                      <m:e>
                        <m:f>
                          <m:fPr>
                            <m:ctrlPr>
                              <a:rPr lang="en-GB" altLang="en-US" sz="2000" b="0" i="1" smtClean="0">
                                <a:solidFill>
                                  <a:srgbClr val="000000"/>
                                </a:solidFill>
                                <a:latin typeface="Cambria Math" panose="02040503050406030204" pitchFamily="18" charset="0"/>
                              </a:rPr>
                            </m:ctrlPr>
                          </m:fPr>
                          <m:num>
                            <m:r>
                              <a:rPr lang="en-GB" altLang="en-US" sz="2000" b="0" i="1" smtClean="0">
                                <a:solidFill>
                                  <a:srgbClr val="000000"/>
                                </a:solidFill>
                                <a:latin typeface="Cambria Math"/>
                              </a:rPr>
                              <m:t>𝐵</m:t>
                            </m:r>
                          </m:num>
                          <m:den>
                            <m:r>
                              <a:rPr lang="en-GB" altLang="en-US" sz="2000" b="0" i="1" smtClean="0">
                                <a:solidFill>
                                  <a:srgbClr val="000000"/>
                                </a:solidFill>
                                <a:latin typeface="Cambria Math"/>
                              </a:rPr>
                              <m:t>h</m:t>
                            </m:r>
                          </m:den>
                        </m:f>
                      </m:e>
                    </m:nary>
                    <m:r>
                      <a:rPr lang="en-GB" altLang="en-US" sz="2000" b="0" i="1" smtClean="0">
                        <a:solidFill>
                          <a:srgbClr val="000000"/>
                        </a:solidFill>
                        <a:latin typeface="Cambria Math"/>
                      </a:rPr>
                      <m:t>𝐻</m:t>
                    </m:r>
                    <m:r>
                      <a:rPr lang="en-GB" altLang="en-US" sz="2000" b="0" i="1" smtClean="0">
                        <a:solidFill>
                          <a:srgbClr val="000000"/>
                        </a:solidFill>
                        <a:latin typeface="Cambria Math"/>
                      </a:rPr>
                      <m:t>.</m:t>
                    </m:r>
                    <m:r>
                      <a:rPr lang="en-GB" altLang="en-US" sz="2000" b="0" i="1" smtClean="0">
                        <a:solidFill>
                          <a:srgbClr val="000000"/>
                        </a:solidFill>
                        <a:latin typeface="Cambria Math"/>
                      </a:rPr>
                      <m:t>𝑑𝑉</m:t>
                    </m:r>
                  </m:oMath>
                </a14:m>
                <a:r>
                  <a:rPr lang="en-GB" altLang="en-US" sz="2000" dirty="0">
                    <a:solidFill>
                      <a:srgbClr val="000000"/>
                    </a:solidFill>
                    <a:latin typeface="+mn-lt"/>
                  </a:rPr>
                  <a:t> </a:t>
                </a:r>
              </a:p>
              <a:p>
                <a:pPr eaLnBrk="1" fontAlgn="base" hangingPunct="1">
                  <a:spcBef>
                    <a:spcPct val="50000"/>
                  </a:spcBef>
                  <a:spcAft>
                    <a:spcPct val="0"/>
                  </a:spcAft>
                </a:pPr>
                <a:r>
                  <a:rPr lang="en-GB" altLang="en-US" sz="2000" dirty="0">
                    <a:solidFill>
                      <a:srgbClr val="000000"/>
                    </a:solidFill>
                    <a:latin typeface="+mn-lt"/>
                  </a:rPr>
                  <a:t>The force is attractive and the vector coincides with the H vector.</a:t>
                </a:r>
              </a:p>
              <a:p>
                <a:pPr eaLnBrk="1" fontAlgn="base" hangingPunct="1">
                  <a:spcBef>
                    <a:spcPct val="50000"/>
                  </a:spcBef>
                  <a:spcAft>
                    <a:spcPct val="0"/>
                  </a:spcAft>
                </a:pPr>
                <a:endParaRPr lang="en-GB" altLang="en-US" sz="2000" dirty="0">
                  <a:solidFill>
                    <a:srgbClr val="000000"/>
                  </a:solidFill>
                  <a:latin typeface="+mn-lt"/>
                </a:endParaRPr>
              </a:p>
              <a:p>
                <a:pPr eaLnBrk="1" fontAlgn="base" hangingPunct="1">
                  <a:spcBef>
                    <a:spcPct val="50000"/>
                  </a:spcBef>
                  <a:spcAft>
                    <a:spcPct val="0"/>
                  </a:spcAft>
                </a:pPr>
                <a:r>
                  <a:rPr lang="en-GB" altLang="en-US" sz="2000" dirty="0">
                    <a:solidFill>
                      <a:srgbClr val="000000"/>
                    </a:solidFill>
                    <a:latin typeface="+mn-lt"/>
                  </a:rPr>
                  <a:t>The attractive pressure, or “Maxwell stress” across a simple gap is given by </a:t>
                </a:r>
              </a:p>
              <a:p>
                <a:pPr eaLnBrk="1" fontAlgn="base" hangingPunct="1">
                  <a:spcBef>
                    <a:spcPct val="50000"/>
                  </a:spcBef>
                  <a:spcAft>
                    <a:spcPct val="0"/>
                  </a:spcAft>
                </a:pPr>
                <a14:m>
                  <m:oMathPara xmlns:m="http://schemas.openxmlformats.org/officeDocument/2006/math">
                    <m:oMathParaPr>
                      <m:jc m:val="centerGroup"/>
                    </m:oMathParaPr>
                    <m:oMath xmlns:m="http://schemas.openxmlformats.org/officeDocument/2006/math">
                      <m:r>
                        <a:rPr lang="en-GB" altLang="en-US" sz="2000" b="0" i="1" smtClean="0">
                          <a:solidFill>
                            <a:srgbClr val="000000"/>
                          </a:solidFill>
                          <a:latin typeface="Cambria Math"/>
                        </a:rPr>
                        <m:t>𝑃</m:t>
                      </m:r>
                      <m:r>
                        <a:rPr lang="en-GB" altLang="en-US" sz="2000" b="0" i="1" smtClean="0">
                          <a:solidFill>
                            <a:srgbClr val="000000"/>
                          </a:solidFill>
                          <a:latin typeface="Cambria Math"/>
                        </a:rPr>
                        <m:t>=</m:t>
                      </m:r>
                      <m:f>
                        <m:fPr>
                          <m:ctrlPr>
                            <a:rPr lang="en-GB" altLang="en-US" sz="2000" b="0" i="1" smtClean="0">
                              <a:solidFill>
                                <a:srgbClr val="000000"/>
                              </a:solidFill>
                              <a:latin typeface="Cambria Math" panose="02040503050406030204" pitchFamily="18" charset="0"/>
                            </a:rPr>
                          </m:ctrlPr>
                        </m:fPr>
                        <m:num>
                          <m:r>
                            <a:rPr lang="en-GB" altLang="en-US" sz="2000" b="0" i="1" smtClean="0">
                              <a:solidFill>
                                <a:srgbClr val="000000"/>
                              </a:solidFill>
                              <a:latin typeface="Cambria Math"/>
                            </a:rPr>
                            <m:t>𝐹𝑜𝑟𝑐𝑒</m:t>
                          </m:r>
                        </m:num>
                        <m:den>
                          <m:r>
                            <a:rPr lang="en-GB" altLang="en-US" sz="2000" b="0" i="1" smtClean="0">
                              <a:solidFill>
                                <a:srgbClr val="000000"/>
                              </a:solidFill>
                              <a:latin typeface="Cambria Math"/>
                            </a:rPr>
                            <m:t>𝐴𝑟𝑒𝑎</m:t>
                          </m:r>
                        </m:den>
                      </m:f>
                      <m:r>
                        <a:rPr lang="en-GB" altLang="en-US" sz="2000" b="0" i="1" smtClean="0">
                          <a:solidFill>
                            <a:srgbClr val="000000"/>
                          </a:solidFill>
                          <a:latin typeface="Cambria Math"/>
                        </a:rPr>
                        <m:t>=</m:t>
                      </m:r>
                      <m:f>
                        <m:fPr>
                          <m:ctrlPr>
                            <a:rPr lang="en-GB" altLang="en-US" sz="2000" b="0" i="1" smtClean="0">
                              <a:solidFill>
                                <a:srgbClr val="000000"/>
                              </a:solidFill>
                              <a:latin typeface="Cambria Math" panose="02040503050406030204" pitchFamily="18" charset="0"/>
                            </a:rPr>
                          </m:ctrlPr>
                        </m:fPr>
                        <m:num>
                          <m:sSup>
                            <m:sSupPr>
                              <m:ctrlPr>
                                <a:rPr lang="en-GB" altLang="en-US" sz="2000" b="0" i="1" smtClean="0">
                                  <a:solidFill>
                                    <a:srgbClr val="000000"/>
                                  </a:solidFill>
                                  <a:latin typeface="Cambria Math" panose="02040503050406030204" pitchFamily="18" charset="0"/>
                                </a:rPr>
                              </m:ctrlPr>
                            </m:sSupPr>
                            <m:e>
                              <m:r>
                                <a:rPr lang="en-GB" altLang="en-US" sz="2000" b="0" i="1" smtClean="0">
                                  <a:solidFill>
                                    <a:srgbClr val="000000"/>
                                  </a:solidFill>
                                  <a:latin typeface="Cambria Math"/>
                                </a:rPr>
                                <m:t>𝐵</m:t>
                              </m:r>
                            </m:e>
                            <m:sup>
                              <m:r>
                                <a:rPr lang="en-GB" altLang="en-US" sz="2000" b="0" i="1" smtClean="0">
                                  <a:solidFill>
                                    <a:srgbClr val="000000"/>
                                  </a:solidFill>
                                  <a:latin typeface="Cambria Math"/>
                                </a:rPr>
                                <m:t>2</m:t>
                              </m:r>
                            </m:sup>
                          </m:sSup>
                        </m:num>
                        <m:den>
                          <m:r>
                            <a:rPr lang="en-GB" altLang="en-US" sz="2000" b="0" i="1" smtClean="0">
                              <a:solidFill>
                                <a:srgbClr val="000000"/>
                              </a:solidFill>
                              <a:latin typeface="Cambria Math"/>
                            </a:rPr>
                            <m:t>2</m:t>
                          </m:r>
                          <m:sSub>
                            <m:sSubPr>
                              <m:ctrlPr>
                                <a:rPr lang="en-GB" altLang="en-US" sz="2000" b="0" i="1" smtClean="0">
                                  <a:solidFill>
                                    <a:srgbClr val="000000"/>
                                  </a:solidFill>
                                  <a:latin typeface="Cambria Math" panose="02040503050406030204" pitchFamily="18" charset="0"/>
                                </a:rPr>
                              </m:ctrlPr>
                            </m:sSubPr>
                            <m:e>
                              <m:r>
                                <a:rPr lang="en-GB" altLang="en-US" sz="2000" b="0" i="1" smtClean="0">
                                  <a:solidFill>
                                    <a:srgbClr val="000000"/>
                                  </a:solidFill>
                                  <a:latin typeface="Cambria Math"/>
                                  <a:ea typeface="Cambria Math"/>
                                </a:rPr>
                                <m:t>𝜇</m:t>
                              </m:r>
                            </m:e>
                            <m:sub>
                              <m:r>
                                <a:rPr lang="en-GB" altLang="en-US" sz="2000" b="0" i="1" smtClean="0">
                                  <a:solidFill>
                                    <a:srgbClr val="000000"/>
                                  </a:solidFill>
                                  <a:latin typeface="Cambria Math"/>
                                </a:rPr>
                                <m:t>0</m:t>
                              </m:r>
                            </m:sub>
                          </m:sSub>
                        </m:den>
                      </m:f>
                    </m:oMath>
                  </m:oMathPara>
                </a14:m>
                <a:endParaRPr lang="en-GB" altLang="en-US" sz="2000" dirty="0">
                  <a:solidFill>
                    <a:srgbClr val="000000"/>
                  </a:solidFill>
                  <a:latin typeface="+mn-lt"/>
                </a:endParaRPr>
              </a:p>
              <a:p>
                <a:pPr eaLnBrk="1" fontAlgn="base" hangingPunct="1">
                  <a:spcBef>
                    <a:spcPct val="50000"/>
                  </a:spcBef>
                  <a:spcAft>
                    <a:spcPct val="0"/>
                  </a:spcAft>
                </a:pPr>
                <a:r>
                  <a:rPr lang="en-GB" altLang="en-US" sz="2000" dirty="0">
                    <a:solidFill>
                      <a:srgbClr val="000000"/>
                    </a:solidFill>
                    <a:latin typeface="+mn-lt"/>
                  </a:rPr>
                  <a:t>Multiply by area to get force applied to pole tip. This can be important as force scales with field squared and may be equivalent to several tons, enough to potentially deform the steel in the pole or bend the yoke.</a:t>
                </a: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354228" y="1413862"/>
                <a:ext cx="8476734" cy="4495590"/>
              </a:xfrm>
              <a:prstGeom prst="rect">
                <a:avLst/>
              </a:prstGeom>
              <a:blipFill rotWithShape="1">
                <a:blip r:embed="rId2"/>
                <a:stretch>
                  <a:fillRect l="-719" t="-678" b="-1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062951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Permanent magnets</a:t>
            </a:r>
          </a:p>
        </p:txBody>
      </p:sp>
    </p:spTree>
    <p:extLst>
      <p:ext uri="{BB962C8B-B14F-4D97-AF65-F5344CB8AC3E}">
        <p14:creationId xmlns:p14="http://schemas.microsoft.com/office/powerpoint/2010/main" val="2012923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Residual fields</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396" y="2421731"/>
            <a:ext cx="39624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457200" y="1380916"/>
            <a:ext cx="8255000" cy="14033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Remnant field</a:t>
            </a:r>
            <a:r>
              <a:rPr lang="en-GB" altLang="en-US" sz="2000" dirty="0"/>
              <a:t> </a:t>
            </a:r>
            <a:r>
              <a:rPr lang="en-GB" altLang="en-US" sz="2000" b="1" i="1" dirty="0"/>
              <a:t>B</a:t>
            </a:r>
            <a:r>
              <a:rPr lang="en-GB" altLang="en-US" sz="2000" b="1" i="1" baseline="-25000" dirty="0"/>
              <a:t>R</a:t>
            </a:r>
            <a:r>
              <a:rPr lang="en-GB" altLang="en-US" sz="2000" dirty="0"/>
              <a:t>: value of </a:t>
            </a:r>
            <a:r>
              <a:rPr lang="en-GB" altLang="en-US" sz="2000" i="1" dirty="0"/>
              <a:t>B</a:t>
            </a:r>
            <a:r>
              <a:rPr lang="en-GB" altLang="en-US" sz="2000" dirty="0"/>
              <a:t> at </a:t>
            </a:r>
            <a:r>
              <a:rPr lang="en-GB" altLang="en-US" sz="2000" i="1" dirty="0"/>
              <a:t>H</a:t>
            </a:r>
            <a:r>
              <a:rPr lang="en-GB" altLang="en-US" sz="2000" dirty="0"/>
              <a:t> = 0</a:t>
            </a:r>
          </a:p>
          <a:p>
            <a:pPr marL="0" indent="0">
              <a:buNone/>
            </a:pPr>
            <a:r>
              <a:rPr lang="en-GB" altLang="en-US" sz="2000" b="1" dirty="0"/>
              <a:t>Coercive force </a:t>
            </a:r>
            <a:r>
              <a:rPr lang="en-GB" altLang="en-US" sz="2000" b="1" i="1" dirty="0"/>
              <a:t>H</a:t>
            </a:r>
            <a:r>
              <a:rPr lang="en-GB" altLang="en-US" sz="2000" b="1" i="1" baseline="-25000" dirty="0"/>
              <a:t>C</a:t>
            </a:r>
            <a:r>
              <a:rPr lang="en-GB" altLang="en-US" sz="2000" dirty="0"/>
              <a:t>: negative value of field at </a:t>
            </a:r>
            <a:r>
              <a:rPr lang="en-GB" altLang="en-US" sz="2000" i="1" dirty="0"/>
              <a:t>B </a:t>
            </a:r>
            <a:r>
              <a:rPr lang="en-GB" altLang="en-US" sz="2000" dirty="0"/>
              <a:t>= 0</a:t>
            </a:r>
          </a:p>
          <a:p>
            <a:pPr marL="0" indent="0">
              <a:buNone/>
            </a:pPr>
            <a:r>
              <a:rPr lang="en-GB" altLang="en-US" sz="2000" b="1" dirty="0"/>
              <a:t>Residual field</a:t>
            </a:r>
            <a:r>
              <a:rPr lang="en-GB" altLang="en-US" sz="2000" dirty="0"/>
              <a:t>: the flux density in a gap at </a:t>
            </a:r>
            <a:r>
              <a:rPr lang="en-GB" altLang="en-US" sz="2000" i="1" dirty="0"/>
              <a:t>I</a:t>
            </a:r>
            <a:r>
              <a:rPr lang="en-GB" altLang="en-US" sz="2000" dirty="0"/>
              <a:t> = 0</a:t>
            </a:r>
          </a:p>
          <a:p>
            <a:pPr marL="0" indent="0"/>
            <a:endParaRPr lang="en-GB" altLang="en-US" sz="2400" dirty="0"/>
          </a:p>
          <a:p>
            <a:pPr marL="0" indent="0"/>
            <a:endParaRPr lang="en-GB" altLang="en-US" sz="2400" dirty="0"/>
          </a:p>
          <a:p>
            <a:pPr marL="0" indent="0"/>
            <a:endParaRPr lang="en-GB" altLang="en-US" sz="2400" dirty="0"/>
          </a:p>
        </p:txBody>
      </p:sp>
      <p:sp>
        <p:nvSpPr>
          <p:cNvPr id="5" name="TextBox 4"/>
          <p:cNvSpPr txBox="1"/>
          <p:nvPr/>
        </p:nvSpPr>
        <p:spPr>
          <a:xfrm>
            <a:off x="6281738" y="4395788"/>
            <a:ext cx="828675" cy="400050"/>
          </a:xfrm>
          <a:prstGeom prst="rect">
            <a:avLst/>
          </a:prstGeom>
          <a:noFill/>
        </p:spPr>
        <p:txBody>
          <a:bodyPr>
            <a:spAutoFit/>
          </a:bodyPr>
          <a:lstStyle/>
          <a:p>
            <a:pPr fontAlgn="base">
              <a:spcBef>
                <a:spcPct val="0"/>
              </a:spcBef>
              <a:spcAft>
                <a:spcPct val="0"/>
              </a:spcAft>
              <a:defRPr/>
            </a:pPr>
            <a:r>
              <a:rPr lang="en-GB" sz="2000" b="1" dirty="0">
                <a:solidFill>
                  <a:srgbClr val="000000"/>
                </a:solidFill>
                <a:latin typeface="Corisande Light"/>
                <a:cs typeface="Arial" charset="0"/>
              </a:rPr>
              <a:t>-H</a:t>
            </a:r>
            <a:r>
              <a:rPr lang="en-GB" sz="2000" b="1" baseline="-25000" dirty="0">
                <a:solidFill>
                  <a:srgbClr val="000000"/>
                </a:solidFill>
                <a:latin typeface="Corisande Light"/>
                <a:cs typeface="Arial" charset="0"/>
              </a:rPr>
              <a:t>C</a:t>
            </a:r>
          </a:p>
        </p:txBody>
      </p:sp>
      <p:sp>
        <p:nvSpPr>
          <p:cNvPr id="6" name="Rectangle 5"/>
          <p:cNvSpPr/>
          <p:nvPr/>
        </p:nvSpPr>
        <p:spPr>
          <a:xfrm>
            <a:off x="6804025" y="2852738"/>
            <a:ext cx="144463" cy="452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p:sp>
        <p:nvSpPr>
          <p:cNvPr id="7" name="TextBox 6"/>
          <p:cNvSpPr txBox="1"/>
          <p:nvPr/>
        </p:nvSpPr>
        <p:spPr>
          <a:xfrm>
            <a:off x="6443663" y="3078163"/>
            <a:ext cx="504825" cy="400050"/>
          </a:xfrm>
          <a:prstGeom prst="rect">
            <a:avLst/>
          </a:prstGeom>
          <a:noFill/>
        </p:spPr>
        <p:txBody>
          <a:bodyPr>
            <a:spAutoFit/>
          </a:bodyPr>
          <a:lstStyle/>
          <a:p>
            <a:pPr fontAlgn="base">
              <a:spcBef>
                <a:spcPct val="0"/>
              </a:spcBef>
              <a:spcAft>
                <a:spcPct val="0"/>
              </a:spcAft>
              <a:defRPr/>
            </a:pPr>
            <a:r>
              <a:rPr lang="en-GB" sz="2000" b="1" dirty="0">
                <a:solidFill>
                  <a:srgbClr val="000000"/>
                </a:solidFill>
                <a:latin typeface="Corisande Light"/>
                <a:cs typeface="Arial" charset="0"/>
              </a:rPr>
              <a:t>B</a:t>
            </a:r>
            <a:r>
              <a:rPr lang="en-GB" sz="2000" b="1" baseline="-25000" dirty="0">
                <a:solidFill>
                  <a:srgbClr val="000000"/>
                </a:solidFill>
                <a:latin typeface="Corisande Light"/>
                <a:cs typeface="Arial" charset="0"/>
              </a:rPr>
              <a:t>R</a:t>
            </a:r>
          </a:p>
        </p:txBody>
      </p:sp>
      <p:sp>
        <p:nvSpPr>
          <p:cNvPr id="8" name="Oval 7"/>
          <p:cNvSpPr/>
          <p:nvPr/>
        </p:nvSpPr>
        <p:spPr>
          <a:xfrm>
            <a:off x="6948488" y="3305175"/>
            <a:ext cx="106362" cy="173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p:sp>
        <p:nvSpPr>
          <p:cNvPr id="9" name="Oval 8"/>
          <p:cNvSpPr/>
          <p:nvPr/>
        </p:nvSpPr>
        <p:spPr>
          <a:xfrm>
            <a:off x="6696075" y="4222750"/>
            <a:ext cx="106363" cy="173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p:sp>
        <p:nvSpPr>
          <p:cNvPr id="10" name="Rectangle 9"/>
          <p:cNvSpPr/>
          <p:nvPr/>
        </p:nvSpPr>
        <p:spPr>
          <a:xfrm>
            <a:off x="7885113" y="4395788"/>
            <a:ext cx="431800" cy="112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mc:AlternateContent xmlns:mc="http://schemas.openxmlformats.org/markup-compatibility/2006" xmlns:a14="http://schemas.microsoft.com/office/drawing/2010/main">
        <mc:Choice Requires="a14">
          <p:sp>
            <p:nvSpPr>
              <p:cNvPr id="11" name="Text Box 7"/>
              <p:cNvSpPr txBox="1">
                <a:spLocks noChangeArrowheads="1"/>
              </p:cNvSpPr>
              <p:nvPr/>
            </p:nvSpPr>
            <p:spPr bwMode="auto">
              <a:xfrm>
                <a:off x="467544" y="2587373"/>
                <a:ext cx="4860925" cy="33157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14:m>
                  <m:oMath xmlns:m="http://schemas.openxmlformats.org/officeDocument/2006/math">
                    <m:r>
                      <a:rPr lang="en-GB" altLang="en-US" sz="2000" i="1" smtClean="0">
                        <a:solidFill>
                          <a:srgbClr val="000000"/>
                        </a:solidFill>
                        <a:latin typeface="Cambria Math"/>
                      </a:rPr>
                      <m:t>𝐼</m:t>
                    </m:r>
                    <m:r>
                      <a:rPr lang="en-GB" altLang="en-US" sz="2000" i="1" smtClean="0">
                        <a:solidFill>
                          <a:srgbClr val="000000"/>
                        </a:solidFill>
                        <a:latin typeface="Cambria Math"/>
                      </a:rPr>
                      <m:t>=0</m:t>
                    </m:r>
                  </m:oMath>
                </a14:m>
                <a:r>
                  <a:rPr lang="en-GB" altLang="en-US" sz="2000" dirty="0">
                    <a:solidFill>
                      <a:srgbClr val="000000"/>
                    </a:solidFill>
                    <a:latin typeface="+mn-lt"/>
                  </a:rPr>
                  <a:t>: 	</a:t>
                </a:r>
                <a14:m>
                  <m:oMath xmlns:m="http://schemas.openxmlformats.org/officeDocument/2006/math">
                    <m:nary>
                      <m:naryPr>
                        <m:limLoc m:val="undOvr"/>
                        <m:subHide m:val="on"/>
                        <m:supHide m:val="on"/>
                        <m:ctrlPr>
                          <a:rPr lang="en-GB" altLang="en-US" sz="2000" i="1" smtClean="0">
                            <a:solidFill>
                              <a:srgbClr val="000000"/>
                            </a:solidFill>
                            <a:latin typeface="Cambria Math" panose="02040503050406030204" pitchFamily="18" charset="0"/>
                            <a:sym typeface="Symbol" pitchFamily="18" charset="2"/>
                          </a:rPr>
                        </m:ctrlPr>
                      </m:naryPr>
                      <m:sub/>
                      <m:sup/>
                      <m:e>
                        <m:r>
                          <a:rPr lang="en-GB" altLang="en-US" sz="2000" i="1" smtClean="0">
                            <a:solidFill>
                              <a:srgbClr val="000000"/>
                            </a:solidFill>
                            <a:latin typeface="Cambria Math"/>
                            <a:sym typeface="Symbol" pitchFamily="18" charset="2"/>
                          </a:rPr>
                          <m:t>𝐻</m:t>
                        </m:r>
                        <m:r>
                          <a:rPr lang="en-GB" altLang="en-US" sz="2000" i="1" smtClean="0">
                            <a:solidFill>
                              <a:srgbClr val="000000"/>
                            </a:solidFill>
                            <a:latin typeface="Cambria Math"/>
                            <a:sym typeface="Symbol" pitchFamily="18" charset="2"/>
                          </a:rPr>
                          <m:t>.</m:t>
                        </m:r>
                        <m:r>
                          <a:rPr lang="en-GB" altLang="en-US" sz="2000" i="1" smtClean="0">
                            <a:solidFill>
                              <a:srgbClr val="000000"/>
                            </a:solidFill>
                            <a:latin typeface="Cambria Math"/>
                            <a:sym typeface="Symbol" pitchFamily="18" charset="2"/>
                          </a:rPr>
                          <m:t>𝑑𝑠</m:t>
                        </m:r>
                      </m:e>
                    </m:nary>
                    <m:r>
                      <a:rPr lang="en-GB" altLang="en-US" sz="2000" i="1" smtClean="0">
                        <a:solidFill>
                          <a:srgbClr val="000000"/>
                        </a:solidFill>
                        <a:latin typeface="Cambria Math"/>
                        <a:sym typeface="Symbol" pitchFamily="18" charset="2"/>
                      </a:rPr>
                      <m:t>=0</m:t>
                    </m:r>
                  </m:oMath>
                </a14:m>
                <a:endParaRPr lang="en-GB" altLang="en-US" sz="2000" dirty="0">
                  <a:solidFill>
                    <a:srgbClr val="000000"/>
                  </a:solidFill>
                  <a:latin typeface="+mn-lt"/>
                  <a:sym typeface="Symbol" pitchFamily="18" charset="2"/>
                </a:endParaRPr>
              </a:p>
              <a:p>
                <a:pPr eaLnBrk="1" fontAlgn="base" hangingPunct="1">
                  <a:spcBef>
                    <a:spcPct val="0"/>
                  </a:spcBef>
                  <a:spcAft>
                    <a:spcPct val="0"/>
                  </a:spcAft>
                </a:pPr>
                <a:r>
                  <a:rPr lang="en-GB" altLang="en-US" sz="2000" dirty="0">
                    <a:solidFill>
                      <a:srgbClr val="000000"/>
                    </a:solidFill>
                    <a:latin typeface="+mn-lt"/>
                    <a:sym typeface="Symbol" pitchFamily="18" charset="2"/>
                  </a:rPr>
                  <a:t>So:	</a:t>
                </a:r>
                <a14:m>
                  <m:oMath xmlns:m="http://schemas.openxmlformats.org/officeDocument/2006/math">
                    <m:d>
                      <m:dPr>
                        <m:ctrlPr>
                          <a:rPr lang="en-GB" altLang="en-US" sz="2000" i="1" smtClean="0">
                            <a:solidFill>
                              <a:srgbClr val="000000"/>
                            </a:solidFill>
                            <a:latin typeface="Cambria Math" panose="02040503050406030204" pitchFamily="18" charset="0"/>
                            <a:sym typeface="Symbol" pitchFamily="18" charset="2"/>
                          </a:rPr>
                        </m:ctrlPr>
                      </m:dPr>
                      <m:e>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𝐻</m:t>
                            </m:r>
                          </m:e>
                          <m:sub>
                            <m:r>
                              <a:rPr lang="en-GB" altLang="en-US" sz="2000" i="1" smtClean="0">
                                <a:solidFill>
                                  <a:srgbClr val="000000"/>
                                </a:solidFill>
                                <a:latin typeface="Cambria Math"/>
                                <a:sym typeface="Symbol" pitchFamily="18" charset="2"/>
                              </a:rPr>
                              <m:t>𝑠𝑡𝑒𝑒𝑙</m:t>
                            </m:r>
                          </m:sub>
                        </m:sSub>
                      </m:e>
                    </m:d>
                    <m:r>
                      <a:rPr lang="en-GB" altLang="en-US" sz="2000" i="1" smtClean="0">
                        <a:solidFill>
                          <a:srgbClr val="000000"/>
                        </a:solidFill>
                        <a:latin typeface="Cambria Math"/>
                        <a:sym typeface="Symbol" pitchFamily="18" charset="2"/>
                      </a:rPr>
                      <m:t>𝜆</m:t>
                    </m:r>
                    <m:r>
                      <a:rPr lang="en-GB" altLang="en-US" sz="2000" i="1" smtClean="0">
                        <a:solidFill>
                          <a:srgbClr val="000000"/>
                        </a:solidFill>
                        <a:latin typeface="Cambria Math"/>
                        <a:sym typeface="Symbol" pitchFamily="18" charset="2"/>
                      </a:rPr>
                      <m:t> +(</m:t>
                    </m:r>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a:solidFill>
                              <a:srgbClr val="000000"/>
                            </a:solidFill>
                            <a:latin typeface="Cambria Math"/>
                            <a:sym typeface="Symbol" pitchFamily="18" charset="2"/>
                          </a:rPr>
                          <m:t>𝐻</m:t>
                        </m:r>
                      </m:e>
                      <m:sub>
                        <m:r>
                          <a:rPr lang="en-GB" altLang="en-US" sz="2000" i="1" smtClean="0">
                            <a:solidFill>
                              <a:srgbClr val="000000"/>
                            </a:solidFill>
                            <a:latin typeface="Cambria Math"/>
                            <a:sym typeface="Symbol" pitchFamily="18" charset="2"/>
                          </a:rPr>
                          <m:t>𝑔𝑎𝑝</m:t>
                        </m:r>
                      </m:sub>
                    </m:sSub>
                    <m:r>
                      <a:rPr lang="en-GB" altLang="en-US" sz="2000" i="1">
                        <a:solidFill>
                          <a:srgbClr val="000000"/>
                        </a:solidFill>
                        <a:latin typeface="Cambria Math"/>
                        <a:sym typeface="Symbol" pitchFamily="18" charset="2"/>
                      </a:rPr>
                      <m:t>)</m:t>
                    </m:r>
                    <m:r>
                      <a:rPr lang="en-GB" altLang="en-US" sz="2000" i="1">
                        <a:solidFill>
                          <a:srgbClr val="000000"/>
                        </a:solidFill>
                        <a:latin typeface="Cambria Math"/>
                        <a:sym typeface="Symbol" pitchFamily="18" charset="2"/>
                      </a:rPr>
                      <m:t>𝑔</m:t>
                    </m:r>
                    <m:r>
                      <a:rPr lang="en-GB" altLang="en-US" sz="2000" i="1">
                        <a:solidFill>
                          <a:srgbClr val="000000"/>
                        </a:solidFill>
                        <a:latin typeface="Cambria Math"/>
                        <a:sym typeface="Symbol" pitchFamily="18" charset="2"/>
                      </a:rPr>
                      <m:t>=0</m:t>
                    </m:r>
                  </m:oMath>
                </a14:m>
                <a:endParaRPr lang="en-GB" altLang="en-US" sz="2000" dirty="0">
                  <a:solidFill>
                    <a:srgbClr val="000000"/>
                  </a:solidFill>
                  <a:latin typeface="+mn-lt"/>
                  <a:sym typeface="Symbol" pitchFamily="18" charset="2"/>
                </a:endParaRPr>
              </a:p>
              <a:p>
                <a:pPr eaLnBrk="1" fontAlgn="base" hangingPunct="1">
                  <a:spcBef>
                    <a:spcPct val="0"/>
                  </a:spcBef>
                  <a:spcAft>
                    <a:spcPct val="0"/>
                  </a:spcAft>
                </a:pPr>
                <a:r>
                  <a:rPr lang="en-GB" altLang="en-US" sz="2000" dirty="0">
                    <a:solidFill>
                      <a:srgbClr val="000000"/>
                    </a:solidFill>
                    <a:latin typeface="+mn-lt"/>
                    <a:sym typeface="Symbol" pitchFamily="18" charset="2"/>
                  </a:rPr>
                  <a:t>	</a:t>
                </a:r>
                <a14:m>
                  <m:oMath xmlns:m="http://schemas.openxmlformats.org/officeDocument/2006/math">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𝐵</m:t>
                        </m:r>
                      </m:e>
                      <m:sub>
                        <m:r>
                          <a:rPr lang="en-GB" altLang="en-US" sz="2000" i="1" smtClean="0">
                            <a:solidFill>
                              <a:srgbClr val="000000"/>
                            </a:solidFill>
                            <a:latin typeface="Cambria Math"/>
                            <a:sym typeface="Symbol" pitchFamily="18" charset="2"/>
                          </a:rPr>
                          <m:t>𝑔𝑎𝑝</m:t>
                        </m:r>
                      </m:sub>
                    </m:sSub>
                    <m:r>
                      <a:rPr lang="en-GB" altLang="en-US" sz="2000" i="1">
                        <a:solidFill>
                          <a:srgbClr val="000000"/>
                        </a:solidFill>
                        <a:latin typeface="Cambria Math"/>
                        <a:sym typeface="Symbol" pitchFamily="18" charset="2"/>
                      </a:rPr>
                      <m:t>=</m:t>
                    </m:r>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𝜇</m:t>
                        </m:r>
                      </m:e>
                      <m:sub>
                        <m:r>
                          <a:rPr lang="en-GB" altLang="en-US" sz="2000" i="1" smtClean="0">
                            <a:solidFill>
                              <a:srgbClr val="000000"/>
                            </a:solidFill>
                            <a:latin typeface="Cambria Math"/>
                            <a:sym typeface="Symbol" pitchFamily="18" charset="2"/>
                          </a:rPr>
                          <m:t>0</m:t>
                        </m:r>
                      </m:sub>
                    </m:sSub>
                    <m:r>
                      <a:rPr lang="en-GB" altLang="en-US" sz="2000" i="1">
                        <a:solidFill>
                          <a:srgbClr val="000000"/>
                        </a:solidFill>
                        <a:latin typeface="Cambria Math"/>
                        <a:sym typeface="Symbol" pitchFamily="18" charset="2"/>
                      </a:rPr>
                      <m:t>(−</m:t>
                    </m:r>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a:solidFill>
                              <a:srgbClr val="000000"/>
                            </a:solidFill>
                            <a:latin typeface="Cambria Math"/>
                            <a:sym typeface="Symbol" pitchFamily="18" charset="2"/>
                          </a:rPr>
                          <m:t>𝐻</m:t>
                        </m:r>
                      </m:e>
                      <m:sub>
                        <m:r>
                          <a:rPr lang="en-GB" altLang="en-US" sz="2000" i="1" smtClean="0">
                            <a:solidFill>
                              <a:srgbClr val="000000"/>
                            </a:solidFill>
                            <a:latin typeface="Cambria Math"/>
                            <a:sym typeface="Symbol" pitchFamily="18" charset="2"/>
                          </a:rPr>
                          <m:t>𝑠𝑡𝑒𝑒𝑙</m:t>
                        </m:r>
                      </m:sub>
                    </m:sSub>
                    <m:r>
                      <a:rPr lang="en-GB" altLang="en-US" sz="2000" i="1">
                        <a:solidFill>
                          <a:srgbClr val="000000"/>
                        </a:solidFill>
                        <a:latin typeface="Cambria Math"/>
                        <a:sym typeface="Symbol" pitchFamily="18" charset="2"/>
                      </a:rPr>
                      <m:t>)</m:t>
                    </m:r>
                    <m:f>
                      <m:fPr>
                        <m:ctrlPr>
                          <a:rPr lang="en-GB" altLang="en-US" sz="2000" i="1" smtClean="0">
                            <a:solidFill>
                              <a:srgbClr val="000000"/>
                            </a:solidFill>
                            <a:latin typeface="Cambria Math" panose="02040503050406030204" pitchFamily="18" charset="0"/>
                            <a:sym typeface="Symbol" pitchFamily="18" charset="2"/>
                          </a:rPr>
                        </m:ctrlPr>
                      </m:fPr>
                      <m:num>
                        <m:r>
                          <a:rPr lang="en-GB" altLang="en-US" sz="2000" i="1" smtClean="0">
                            <a:solidFill>
                              <a:srgbClr val="000000"/>
                            </a:solidFill>
                            <a:latin typeface="Cambria Math"/>
                            <a:sym typeface="Symbol" pitchFamily="18" charset="2"/>
                          </a:rPr>
                          <m:t>𝜆</m:t>
                        </m:r>
                      </m:num>
                      <m:den>
                        <m:r>
                          <a:rPr lang="en-GB" altLang="en-US" sz="2000" i="1" smtClean="0">
                            <a:solidFill>
                              <a:srgbClr val="000000"/>
                            </a:solidFill>
                            <a:latin typeface="Cambria Math"/>
                            <a:sym typeface="Symbol" pitchFamily="18" charset="2"/>
                          </a:rPr>
                          <m:t>𝑔</m:t>
                        </m:r>
                      </m:den>
                    </m:f>
                  </m:oMath>
                </a14:m>
                <a:endParaRPr lang="en-GB" altLang="en-US" sz="2000" dirty="0">
                  <a:solidFill>
                    <a:srgbClr val="000000"/>
                  </a:solidFill>
                  <a:latin typeface="+mn-lt"/>
                  <a:sym typeface="Symbol" pitchFamily="18" charset="2"/>
                </a:endParaRPr>
              </a:p>
              <a:p>
                <a:pPr eaLnBrk="1" fontAlgn="base" hangingPunct="1">
                  <a:spcBef>
                    <a:spcPct val="0"/>
                  </a:spcBef>
                  <a:spcAft>
                    <a:spcPct val="0"/>
                  </a:spcAft>
                </a:pPr>
                <a:r>
                  <a:rPr lang="en-GB" altLang="en-US" sz="2000" dirty="0">
                    <a:solidFill>
                      <a:srgbClr val="000000"/>
                    </a:solidFill>
                    <a:latin typeface="+mn-lt"/>
                    <a:sym typeface="Symbol" pitchFamily="18" charset="2"/>
                  </a:rPr>
                  <a:t>	</a:t>
                </a:r>
                <a14:m>
                  <m:oMath xmlns:m="http://schemas.openxmlformats.org/officeDocument/2006/math">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𝐵</m:t>
                        </m:r>
                      </m:e>
                      <m:sub>
                        <m:r>
                          <a:rPr lang="en-GB" altLang="en-US" sz="2000" i="1" smtClean="0">
                            <a:solidFill>
                              <a:srgbClr val="000000"/>
                            </a:solidFill>
                            <a:latin typeface="Cambria Math"/>
                            <a:sym typeface="Symbol" pitchFamily="18" charset="2"/>
                          </a:rPr>
                          <m:t>𝑔𝑎𝑝</m:t>
                        </m:r>
                      </m:sub>
                    </m:sSub>
                    <m:r>
                      <a:rPr lang="en-GB" altLang="en-US" sz="2000" i="1">
                        <a:solidFill>
                          <a:srgbClr val="000000"/>
                        </a:solidFill>
                        <a:latin typeface="Cambria Math"/>
                        <a:sym typeface="Symbol" pitchFamily="18" charset="2"/>
                      </a:rPr>
                      <m:t>≈</m:t>
                    </m:r>
                    <m:f>
                      <m:fPr>
                        <m:ctrlPr>
                          <a:rPr lang="en-GB" altLang="en-US" sz="2000" i="1" smtClean="0">
                            <a:solidFill>
                              <a:srgbClr val="000000"/>
                            </a:solidFill>
                            <a:latin typeface="Cambria Math" panose="02040503050406030204" pitchFamily="18" charset="0"/>
                            <a:sym typeface="Symbol" pitchFamily="18" charset="2"/>
                          </a:rPr>
                        </m:ctrlPr>
                      </m:fPr>
                      <m:num>
                        <m:sSub>
                          <m:sSubPr>
                            <m:ctrlPr>
                              <a:rPr lang="en-GB" altLang="en-US" sz="2000" i="1">
                                <a:solidFill>
                                  <a:srgbClr val="000000"/>
                                </a:solidFill>
                                <a:latin typeface="Cambria Math" panose="02040503050406030204" pitchFamily="18" charset="0"/>
                                <a:sym typeface="Symbol" pitchFamily="18" charset="2"/>
                              </a:rPr>
                            </m:ctrlPr>
                          </m:sSubPr>
                          <m:e>
                            <m:r>
                              <a:rPr lang="en-GB" altLang="en-US" sz="2000" i="1">
                                <a:solidFill>
                                  <a:srgbClr val="000000"/>
                                </a:solidFill>
                                <a:latin typeface="Cambria Math"/>
                                <a:sym typeface="Symbol" pitchFamily="18" charset="2"/>
                              </a:rPr>
                              <m:t>𝜇</m:t>
                            </m:r>
                          </m:e>
                          <m:sub>
                            <m:r>
                              <a:rPr lang="en-GB" altLang="en-US" sz="2000" i="1">
                                <a:solidFill>
                                  <a:srgbClr val="000000"/>
                                </a:solidFill>
                                <a:latin typeface="Cambria Math"/>
                                <a:sym typeface="Symbol" pitchFamily="18" charset="2"/>
                              </a:rPr>
                              <m:t>0</m:t>
                            </m:r>
                          </m:sub>
                        </m:sSub>
                        <m:sSub>
                          <m:sSubPr>
                            <m:ctrlPr>
                              <a:rPr lang="en-GB" altLang="en-US" sz="2000" i="1">
                                <a:solidFill>
                                  <a:srgbClr val="000000"/>
                                </a:solidFill>
                                <a:latin typeface="Cambria Math" panose="02040503050406030204" pitchFamily="18" charset="0"/>
                                <a:sym typeface="Symbol" pitchFamily="18" charset="2"/>
                              </a:rPr>
                            </m:ctrlPr>
                          </m:sSubPr>
                          <m:e>
                            <m:r>
                              <a:rPr lang="en-GB" altLang="en-US" sz="2000" i="1">
                                <a:solidFill>
                                  <a:srgbClr val="000000"/>
                                </a:solidFill>
                                <a:latin typeface="Cambria Math"/>
                                <a:sym typeface="Symbol" pitchFamily="18" charset="2"/>
                              </a:rPr>
                              <m:t>𝐻</m:t>
                            </m:r>
                          </m:e>
                          <m:sub>
                            <m:r>
                              <a:rPr lang="en-GB" altLang="en-US" sz="2000" i="1">
                                <a:solidFill>
                                  <a:srgbClr val="000000"/>
                                </a:solidFill>
                                <a:latin typeface="Cambria Math"/>
                                <a:sym typeface="Symbol" pitchFamily="18" charset="2"/>
                              </a:rPr>
                              <m:t>𝑐</m:t>
                            </m:r>
                          </m:sub>
                        </m:sSub>
                        <m:r>
                          <a:rPr lang="en-GB" altLang="en-US" sz="2000" i="1" smtClean="0">
                            <a:solidFill>
                              <a:srgbClr val="000000"/>
                            </a:solidFill>
                            <a:latin typeface="Cambria Math"/>
                            <a:sym typeface="Symbol" pitchFamily="18" charset="2"/>
                          </a:rPr>
                          <m:t>𝜆</m:t>
                        </m:r>
                      </m:num>
                      <m:den>
                        <m:r>
                          <a:rPr lang="en-GB" altLang="en-US" sz="2000" i="1" smtClean="0">
                            <a:solidFill>
                              <a:srgbClr val="000000"/>
                            </a:solidFill>
                            <a:latin typeface="Cambria Math"/>
                            <a:sym typeface="Symbol" pitchFamily="18" charset="2"/>
                          </a:rPr>
                          <m:t>𝑔</m:t>
                        </m:r>
                      </m:den>
                    </m:f>
                  </m:oMath>
                </a14:m>
                <a:endParaRPr lang="en-GB" altLang="en-US" sz="2000" dirty="0">
                  <a:solidFill>
                    <a:srgbClr val="000000"/>
                  </a:solidFill>
                  <a:latin typeface="+mn-lt"/>
                  <a:sym typeface="Symbol" pitchFamily="18" charset="2"/>
                </a:endParaRPr>
              </a:p>
              <a:p>
                <a:pPr eaLnBrk="1" fontAlgn="base" hangingPunct="1">
                  <a:spcBef>
                    <a:spcPct val="0"/>
                  </a:spcBef>
                  <a:spcAft>
                    <a:spcPct val="0"/>
                  </a:spcAft>
                </a:pPr>
                <a:r>
                  <a:rPr lang="en-GB" altLang="en-US" sz="2000" dirty="0">
                    <a:solidFill>
                      <a:srgbClr val="000000"/>
                    </a:solidFill>
                    <a:latin typeface="+mn-lt"/>
                    <a:sym typeface="Symbol" pitchFamily="18" charset="2"/>
                  </a:rPr>
                  <a:t>Where:	</a:t>
                </a:r>
                <a:r>
                  <a:rPr lang="el-GR" altLang="en-US" sz="2000" i="1" dirty="0">
                    <a:solidFill>
                      <a:srgbClr val="000000"/>
                    </a:solidFill>
                    <a:latin typeface="+mn-lt"/>
                    <a:cs typeface="Calibri"/>
                    <a:sym typeface="Symbol" pitchFamily="18" charset="2"/>
                  </a:rPr>
                  <a:t>λ</a:t>
                </a:r>
                <a:r>
                  <a:rPr lang="en-GB" altLang="en-US" sz="2000" dirty="0">
                    <a:solidFill>
                      <a:srgbClr val="000000"/>
                    </a:solidFill>
                    <a:latin typeface="+mn-lt"/>
                    <a:sym typeface="Symbol" pitchFamily="18" charset="2"/>
                  </a:rPr>
                  <a:t> is path length in steel</a:t>
                </a:r>
              </a:p>
              <a:p>
                <a:pPr eaLnBrk="1" fontAlgn="base" hangingPunct="1">
                  <a:spcBef>
                    <a:spcPct val="0"/>
                  </a:spcBef>
                  <a:spcAft>
                    <a:spcPct val="0"/>
                  </a:spcAft>
                </a:pPr>
                <a:r>
                  <a:rPr lang="en-GB" altLang="en-US" sz="2000" dirty="0">
                    <a:solidFill>
                      <a:srgbClr val="000000"/>
                    </a:solidFill>
                    <a:latin typeface="+mn-lt"/>
                    <a:sym typeface="Symbol" pitchFamily="18" charset="2"/>
                  </a:rPr>
                  <a:t>	</a:t>
                </a:r>
                <a:r>
                  <a:rPr lang="en-GB" altLang="en-US" sz="2000" i="1" dirty="0">
                    <a:solidFill>
                      <a:srgbClr val="000000"/>
                    </a:solidFill>
                    <a:latin typeface="+mn-lt"/>
                    <a:sym typeface="Symbol" pitchFamily="18" charset="2"/>
                  </a:rPr>
                  <a:t>g</a:t>
                </a:r>
                <a:r>
                  <a:rPr lang="en-GB" altLang="en-US" sz="2000" dirty="0">
                    <a:solidFill>
                      <a:srgbClr val="000000"/>
                    </a:solidFill>
                    <a:latin typeface="+mn-lt"/>
                    <a:sym typeface="Symbol" pitchFamily="18" charset="2"/>
                  </a:rPr>
                  <a:t> is gap height (total gap)</a:t>
                </a:r>
              </a:p>
              <a:p>
                <a:pPr eaLnBrk="1" fontAlgn="base" hangingPunct="1">
                  <a:spcBef>
                    <a:spcPct val="0"/>
                  </a:spcBef>
                  <a:spcAft>
                    <a:spcPct val="0"/>
                  </a:spcAft>
                </a:pPr>
                <a:r>
                  <a:rPr lang="en-GB" altLang="en-US" sz="2000" b="1" dirty="0">
                    <a:solidFill>
                      <a:srgbClr val="000000"/>
                    </a:solidFill>
                    <a:latin typeface="+mn-lt"/>
                  </a:rPr>
                  <a:t>Because of presence of gap, residual field is determined by coercive force  </a:t>
                </a:r>
                <a:r>
                  <a:rPr lang="en-GB" altLang="en-US" sz="2000" b="1" i="1" dirty="0">
                    <a:solidFill>
                      <a:srgbClr val="000000"/>
                    </a:solidFill>
                    <a:latin typeface="+mn-lt"/>
                  </a:rPr>
                  <a:t>H</a:t>
                </a:r>
                <a:r>
                  <a:rPr lang="en-GB" altLang="en-US" sz="2000" b="1" i="1" baseline="-25000" dirty="0">
                    <a:solidFill>
                      <a:srgbClr val="000000"/>
                    </a:solidFill>
                    <a:latin typeface="+mn-lt"/>
                  </a:rPr>
                  <a:t>C</a:t>
                </a:r>
                <a:r>
                  <a:rPr lang="en-GB" altLang="en-US" sz="2000" b="1" dirty="0">
                    <a:solidFill>
                      <a:srgbClr val="000000"/>
                    </a:solidFill>
                    <a:latin typeface="+mn-lt"/>
                  </a:rPr>
                  <a:t> (A/m) and </a:t>
                </a:r>
                <a:r>
                  <a:rPr lang="en-GB" altLang="en-US" sz="2000" b="1" u="sng" dirty="0">
                    <a:solidFill>
                      <a:srgbClr val="000000"/>
                    </a:solidFill>
                    <a:latin typeface="+mn-lt"/>
                  </a:rPr>
                  <a:t>not</a:t>
                </a:r>
                <a:r>
                  <a:rPr lang="en-GB" altLang="en-US" sz="2000" b="1" dirty="0">
                    <a:solidFill>
                      <a:srgbClr val="000000"/>
                    </a:solidFill>
                    <a:latin typeface="+mn-lt"/>
                  </a:rPr>
                  <a:t> remnant flux density </a:t>
                </a:r>
                <a:r>
                  <a:rPr lang="en-GB" altLang="en-US" sz="2000" b="1" i="1" dirty="0">
                    <a:solidFill>
                      <a:srgbClr val="000000"/>
                    </a:solidFill>
                    <a:latin typeface="+mn-lt"/>
                  </a:rPr>
                  <a:t>B</a:t>
                </a:r>
                <a:r>
                  <a:rPr lang="en-GB" altLang="en-US" sz="2000" b="1" i="1" baseline="-25000" dirty="0">
                    <a:solidFill>
                      <a:srgbClr val="000000"/>
                    </a:solidFill>
                    <a:latin typeface="+mn-lt"/>
                  </a:rPr>
                  <a:t>R</a:t>
                </a:r>
                <a:r>
                  <a:rPr lang="en-GB" altLang="en-US" sz="2000" b="1" dirty="0">
                    <a:solidFill>
                      <a:srgbClr val="000000"/>
                    </a:solidFill>
                    <a:latin typeface="+mn-lt"/>
                  </a:rPr>
                  <a:t> (Tesla).</a:t>
                </a:r>
              </a:p>
            </p:txBody>
          </p:sp>
        </mc:Choice>
        <mc:Fallback xmlns="">
          <p:sp>
            <p:nvSpPr>
              <p:cNvPr id="11" name="Text Box 7"/>
              <p:cNvSpPr txBox="1">
                <a:spLocks noRot="1" noChangeAspect="1" noMove="1" noResize="1" noEditPoints="1" noAdjustHandles="1" noChangeArrowheads="1" noChangeShapeType="1" noTextEdit="1"/>
              </p:cNvSpPr>
              <p:nvPr/>
            </p:nvSpPr>
            <p:spPr bwMode="auto">
              <a:xfrm>
                <a:off x="467544" y="2587373"/>
                <a:ext cx="4860925" cy="3315780"/>
              </a:xfrm>
              <a:prstGeom prst="rect">
                <a:avLst/>
              </a:prstGeom>
              <a:blipFill rotWithShape="1">
                <a:blip r:embed="rId3"/>
                <a:stretch>
                  <a:fillRect l="-1380" t="-18934" r="-376" b="-16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186738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permanent magnets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700" y="1054435"/>
            <a:ext cx="29051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Content Placeholder 2"/>
              <p:cNvSpPr txBox="1">
                <a:spLocks/>
              </p:cNvSpPr>
              <p:nvPr/>
            </p:nvSpPr>
            <p:spPr>
              <a:xfrm>
                <a:off x="323056" y="1277735"/>
                <a:ext cx="3852863" cy="52559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GB" altLang="en-US" sz="2000" i="1" smtClean="0">
                            <a:latin typeface="Cambria Math" panose="02040503050406030204" pitchFamily="18" charset="0"/>
                            <a:sym typeface="Symbol" pitchFamily="18" charset="2"/>
                          </a:rPr>
                        </m:ctrlPr>
                      </m:sSubPr>
                      <m:e>
                        <m:r>
                          <a:rPr lang="en-GB" altLang="en-US" sz="2000" i="1" smtClean="0">
                            <a:latin typeface="Cambria Math"/>
                            <a:sym typeface="Symbol" pitchFamily="18" charset="2"/>
                          </a:rPr>
                          <m:t>𝐵</m:t>
                        </m:r>
                      </m:e>
                      <m:sub>
                        <m:r>
                          <a:rPr lang="en-GB" altLang="en-US" sz="2000" i="1" smtClean="0">
                            <a:latin typeface="Cambria Math"/>
                            <a:sym typeface="Symbol" pitchFamily="18" charset="2"/>
                          </a:rPr>
                          <m:t>𝑔𝑎𝑝</m:t>
                        </m:r>
                      </m:sub>
                    </m:sSub>
                    <m:r>
                      <a:rPr lang="en-GB" altLang="en-US" sz="2000" i="1" smtClean="0">
                        <a:latin typeface="Cambria Math"/>
                        <a:sym typeface="Symbol" pitchFamily="18" charset="2"/>
                      </a:rPr>
                      <m:t>=</m:t>
                    </m:r>
                    <m:sSub>
                      <m:sSubPr>
                        <m:ctrlPr>
                          <a:rPr lang="en-GB" altLang="en-US" sz="2000" i="1" smtClean="0">
                            <a:latin typeface="Cambria Math" panose="02040503050406030204" pitchFamily="18" charset="0"/>
                            <a:sym typeface="Symbol" pitchFamily="18" charset="2"/>
                          </a:rPr>
                        </m:ctrlPr>
                      </m:sSubPr>
                      <m:e>
                        <m:r>
                          <a:rPr lang="en-GB" altLang="en-US" sz="2000" i="1" smtClean="0">
                            <a:latin typeface="Cambria Math"/>
                            <a:sym typeface="Symbol" pitchFamily="18" charset="2"/>
                          </a:rPr>
                          <m:t>𝜇</m:t>
                        </m:r>
                      </m:e>
                      <m:sub>
                        <m:r>
                          <a:rPr lang="en-GB" altLang="en-US" sz="2000" i="1" smtClean="0">
                            <a:latin typeface="Cambria Math"/>
                            <a:sym typeface="Symbol" pitchFamily="18" charset="2"/>
                          </a:rPr>
                          <m:t>0</m:t>
                        </m:r>
                      </m:sub>
                    </m:sSub>
                    <m:r>
                      <a:rPr lang="en-GB" altLang="en-US" sz="2000" i="1" smtClean="0">
                        <a:latin typeface="Cambria Math"/>
                        <a:sym typeface="Symbol" pitchFamily="18" charset="2"/>
                      </a:rPr>
                      <m:t>(−</m:t>
                    </m:r>
                    <m:sSub>
                      <m:sSubPr>
                        <m:ctrlPr>
                          <a:rPr lang="en-GB" altLang="en-US" sz="2000" i="1" smtClean="0">
                            <a:latin typeface="Cambria Math" panose="02040503050406030204" pitchFamily="18" charset="0"/>
                            <a:sym typeface="Symbol" pitchFamily="18" charset="2"/>
                          </a:rPr>
                        </m:ctrlPr>
                      </m:sSubPr>
                      <m:e>
                        <m:r>
                          <a:rPr lang="en-GB" altLang="en-US" sz="2000" i="1" smtClean="0">
                            <a:latin typeface="Cambria Math"/>
                            <a:sym typeface="Symbol" pitchFamily="18" charset="2"/>
                          </a:rPr>
                          <m:t>𝐻</m:t>
                        </m:r>
                      </m:e>
                      <m:sub>
                        <m:r>
                          <a:rPr lang="en-GB" altLang="en-US" sz="2000" i="1" smtClean="0">
                            <a:latin typeface="Cambria Math"/>
                            <a:sym typeface="Symbol" pitchFamily="18" charset="2"/>
                          </a:rPr>
                          <m:t>𝑃𝑀</m:t>
                        </m:r>
                      </m:sub>
                    </m:sSub>
                    <m:r>
                      <a:rPr lang="en-GB" altLang="en-US" sz="2000" i="1" smtClean="0">
                        <a:latin typeface="Cambria Math"/>
                        <a:sym typeface="Symbol" pitchFamily="18" charset="2"/>
                      </a:rPr>
                      <m:t>)</m:t>
                    </m:r>
                    <m:f>
                      <m:fPr>
                        <m:ctrlPr>
                          <a:rPr lang="en-GB" altLang="en-US" sz="2000" i="1" smtClean="0">
                            <a:latin typeface="Cambria Math" panose="02040503050406030204" pitchFamily="18" charset="0"/>
                            <a:sym typeface="Symbol" pitchFamily="18" charset="2"/>
                          </a:rPr>
                        </m:ctrlPr>
                      </m:fPr>
                      <m:num>
                        <m:r>
                          <a:rPr lang="en-GB" altLang="en-US" sz="2000" i="1" smtClean="0">
                            <a:latin typeface="Cambria Math"/>
                            <a:sym typeface="Symbol" pitchFamily="18" charset="2"/>
                          </a:rPr>
                          <m:t>𝜆</m:t>
                        </m:r>
                      </m:num>
                      <m:den>
                        <m:r>
                          <a:rPr lang="en-GB" altLang="en-US" sz="2000" i="1" smtClean="0">
                            <a:latin typeface="Cambria Math"/>
                            <a:sym typeface="Symbol" pitchFamily="18" charset="2"/>
                          </a:rPr>
                          <m:t>𝑔</m:t>
                        </m:r>
                      </m:den>
                    </m:f>
                  </m:oMath>
                </a14:m>
                <a:r>
                  <a:rPr lang="en-GB" altLang="en-US" sz="2000" dirty="0">
                    <a:sym typeface="Symbol" pitchFamily="18" charset="2"/>
                  </a:rPr>
                  <a:t>;</a:t>
                </a: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endParaRPr lang="en-GB" altLang="en-US" sz="2000" dirty="0">
                  <a:sym typeface="Symbol" pitchFamily="18" charset="2"/>
                </a:endParaRPr>
              </a:p>
              <a:p>
                <a:pPr marL="0" indent="0">
                  <a:buNone/>
                </a:pPr>
                <a:endParaRPr lang="en-GB" altLang="en-US" sz="2000" dirty="0">
                  <a:sym typeface="Symbol" pitchFamily="18" charset="2"/>
                </a:endParaRPr>
              </a:p>
              <a:p>
                <a:pPr marL="0" indent="0">
                  <a:buNone/>
                </a:pPr>
                <a:r>
                  <a:rPr lang="en-GB" altLang="en-US" sz="2000" dirty="0">
                    <a:sym typeface="Symbol" pitchFamily="18" charset="2"/>
                  </a:rPr>
                  <a:t>so the PM material</a:t>
                </a:r>
              </a:p>
              <a:p>
                <a:pPr marL="0" indent="0">
                  <a:buNone/>
                </a:pPr>
                <a:r>
                  <a:rPr lang="en-GB" altLang="en-US" sz="2000" b="1" dirty="0">
                    <a:sym typeface="Symbol" pitchFamily="18" charset="2"/>
                  </a:rPr>
                  <a:t>operates in the 2</a:t>
                </a:r>
                <a:r>
                  <a:rPr lang="en-GB" altLang="en-US" sz="2000" b="1" baseline="30000" dirty="0">
                    <a:sym typeface="Symbol" pitchFamily="18" charset="2"/>
                  </a:rPr>
                  <a:t>nd</a:t>
                </a:r>
                <a:r>
                  <a:rPr lang="en-GB" altLang="en-US" sz="2000" b="1" dirty="0">
                    <a:sym typeface="Symbol" pitchFamily="18" charset="2"/>
                  </a:rPr>
                  <a:t> quadrant</a:t>
                </a:r>
              </a:p>
              <a:p>
                <a:pPr marL="0" indent="0">
                  <a:buNone/>
                </a:pPr>
                <a:r>
                  <a:rPr lang="en-GB" altLang="en-US" sz="2000" b="1" dirty="0">
                    <a:sym typeface="Symbol" pitchFamily="18" charset="2"/>
                  </a:rPr>
                  <a:t>of the hysteresis loop.</a:t>
                </a:r>
              </a:p>
              <a:p>
                <a:pPr marL="0" indent="0"/>
                <a:endParaRPr lang="en-GB" altLang="en-US" sz="24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323056" y="1277735"/>
                <a:ext cx="3852863" cy="5255914"/>
              </a:xfrm>
              <a:prstGeom prst="rect">
                <a:avLst/>
              </a:prstGeom>
              <a:blipFill rotWithShape="1">
                <a:blip r:embed="rId3"/>
                <a:stretch>
                  <a:fillRect l="-1741"/>
                </a:stretch>
              </a:blipFill>
            </p:spPr>
            <p:txBody>
              <a:bodyPr/>
              <a:lstStyle/>
              <a:p>
                <a:r>
                  <a:rPr lang="en-GB">
                    <a:noFill/>
                  </a:rPr>
                  <a:t> </a:t>
                </a:r>
              </a:p>
            </p:txBody>
          </p:sp>
        </mc:Fallback>
      </mc:AlternateContent>
      <p:sp>
        <p:nvSpPr>
          <p:cNvPr id="5" name="Oval 4"/>
          <p:cNvSpPr/>
          <p:nvPr/>
        </p:nvSpPr>
        <p:spPr bwMode="auto">
          <a:xfrm>
            <a:off x="6965950" y="1654175"/>
            <a:ext cx="323850" cy="496888"/>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p:cxnSp>
        <p:nvCxnSpPr>
          <p:cNvPr id="6" name="Straight Connector 5"/>
          <p:cNvCxnSpPr>
            <a:stCxn id="5" idx="4"/>
          </p:cNvCxnSpPr>
          <p:nvPr/>
        </p:nvCxnSpPr>
        <p:spPr bwMode="auto">
          <a:xfrm>
            <a:off x="7127875" y="2151063"/>
            <a:ext cx="358775" cy="1476375"/>
          </a:xfrm>
          <a:prstGeom prst="line">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125"/>
          <p:cNvSpPr txBox="1">
            <a:spLocks noChangeArrowheads="1"/>
          </p:cNvSpPr>
          <p:nvPr/>
        </p:nvSpPr>
        <p:spPr bwMode="auto">
          <a:xfrm>
            <a:off x="8396288" y="5487988"/>
            <a:ext cx="53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800" i="1">
                <a:solidFill>
                  <a:srgbClr val="000000"/>
                </a:solidFill>
                <a:latin typeface="roboto slab" pitchFamily="2" charset="0"/>
              </a:rPr>
              <a:t>H</a:t>
            </a:r>
          </a:p>
        </p:txBody>
      </p:sp>
      <p:grpSp>
        <p:nvGrpSpPr>
          <p:cNvPr id="8" name="Group 160"/>
          <p:cNvGrpSpPr>
            <a:grpSpLocks/>
          </p:cNvGrpSpPr>
          <p:nvPr/>
        </p:nvGrpSpPr>
        <p:grpSpPr bwMode="auto">
          <a:xfrm>
            <a:off x="6130925" y="3197225"/>
            <a:ext cx="2706193" cy="2725738"/>
            <a:chOff x="5220072" y="3230978"/>
            <a:chExt cx="3330459" cy="3097358"/>
          </a:xfrm>
        </p:grpSpPr>
        <p:sp>
          <p:nvSpPr>
            <p:cNvPr id="9" name="TextBox 124"/>
            <p:cNvSpPr txBox="1">
              <a:spLocks noChangeArrowheads="1"/>
            </p:cNvSpPr>
            <p:nvPr/>
          </p:nvSpPr>
          <p:spPr bwMode="auto">
            <a:xfrm>
              <a:off x="8056940" y="3577565"/>
              <a:ext cx="493591" cy="41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800" i="1">
                  <a:solidFill>
                    <a:srgbClr val="000000"/>
                  </a:solidFill>
                  <a:latin typeface="roboto slab" pitchFamily="2" charset="0"/>
                </a:rPr>
                <a:t>B</a:t>
              </a:r>
              <a:r>
                <a:rPr lang="en-GB" altLang="en-US" sz="1800" i="1" baseline="-25000">
                  <a:solidFill>
                    <a:srgbClr val="000000"/>
                  </a:solidFill>
                  <a:latin typeface="roboto slab" pitchFamily="2" charset="0"/>
                </a:rPr>
                <a:t>r</a:t>
              </a:r>
            </a:p>
          </p:txBody>
        </p:sp>
        <p:sp>
          <p:nvSpPr>
            <p:cNvPr id="10" name="TextBox 128"/>
            <p:cNvSpPr txBox="1">
              <a:spLocks noChangeArrowheads="1"/>
            </p:cNvSpPr>
            <p:nvPr/>
          </p:nvSpPr>
          <p:spPr bwMode="auto">
            <a:xfrm>
              <a:off x="5707924" y="5908631"/>
              <a:ext cx="610619" cy="41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800" i="1">
                  <a:solidFill>
                    <a:srgbClr val="000000"/>
                  </a:solidFill>
                  <a:latin typeface="roboto slab" pitchFamily="2" charset="0"/>
                </a:rPr>
                <a:t>H</a:t>
              </a:r>
              <a:r>
                <a:rPr lang="en-GB" altLang="en-US" sz="1800" i="1" baseline="-25000">
                  <a:solidFill>
                    <a:srgbClr val="000000"/>
                  </a:solidFill>
                  <a:latin typeface="roboto slab" pitchFamily="2" charset="0"/>
                </a:rPr>
                <a:t>c</a:t>
              </a:r>
            </a:p>
          </p:txBody>
        </p:sp>
        <p:grpSp>
          <p:nvGrpSpPr>
            <p:cNvPr id="11" name="Group 159"/>
            <p:cNvGrpSpPr>
              <a:grpSpLocks/>
            </p:cNvGrpSpPr>
            <p:nvPr/>
          </p:nvGrpSpPr>
          <p:grpSpPr bwMode="auto">
            <a:xfrm>
              <a:off x="5220072" y="3230978"/>
              <a:ext cx="3276364" cy="2862318"/>
              <a:chOff x="5220072" y="3230978"/>
              <a:chExt cx="3276364" cy="2862318"/>
            </a:xfrm>
          </p:grpSpPr>
          <p:grpSp>
            <p:nvGrpSpPr>
              <p:cNvPr id="12" name="Group 158"/>
              <p:cNvGrpSpPr>
                <a:grpSpLocks/>
              </p:cNvGrpSpPr>
              <p:nvPr/>
            </p:nvGrpSpPr>
            <p:grpSpPr bwMode="auto">
              <a:xfrm>
                <a:off x="5220072" y="3230978"/>
                <a:ext cx="3276364" cy="2862318"/>
                <a:chOff x="5220072" y="3230978"/>
                <a:chExt cx="3276364" cy="2862318"/>
              </a:xfrm>
            </p:grpSpPr>
            <p:cxnSp>
              <p:nvCxnSpPr>
                <p:cNvPr id="15" name="Straight Connector 14"/>
                <p:cNvCxnSpPr/>
                <p:nvPr/>
              </p:nvCxnSpPr>
              <p:spPr>
                <a:xfrm flipH="1">
                  <a:off x="5544387" y="3306743"/>
                  <a:ext cx="2682438" cy="27582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31"/>
                <p:cNvGrpSpPr>
                  <a:grpSpLocks/>
                </p:cNvGrpSpPr>
                <p:nvPr/>
              </p:nvGrpSpPr>
              <p:grpSpPr bwMode="auto">
                <a:xfrm>
                  <a:off x="5220072" y="3230978"/>
                  <a:ext cx="3276364" cy="2862318"/>
                  <a:chOff x="5220072" y="3230978"/>
                  <a:chExt cx="3276364" cy="2862318"/>
                </a:xfrm>
              </p:grpSpPr>
              <p:grpSp>
                <p:nvGrpSpPr>
                  <p:cNvPr id="17" name="Group 122"/>
                  <p:cNvGrpSpPr>
                    <a:grpSpLocks/>
                  </p:cNvGrpSpPr>
                  <p:nvPr/>
                </p:nvGrpSpPr>
                <p:grpSpPr bwMode="auto">
                  <a:xfrm>
                    <a:off x="5220072" y="3230978"/>
                    <a:ext cx="3276364" cy="2862318"/>
                    <a:chOff x="5220072" y="3230978"/>
                    <a:chExt cx="3276364" cy="2862318"/>
                  </a:xfrm>
                </p:grpSpPr>
                <p:cxnSp>
                  <p:nvCxnSpPr>
                    <p:cNvPr id="19" name="Straight Connector 18"/>
                    <p:cNvCxnSpPr/>
                    <p:nvPr/>
                  </p:nvCxnSpPr>
                  <p:spPr>
                    <a:xfrm>
                      <a:off x="7957213" y="3230978"/>
                      <a:ext cx="0" cy="2862846"/>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20072" y="5877352"/>
                      <a:ext cx="3276364"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flipV="1">
                    <a:off x="6318054" y="4383693"/>
                    <a:ext cx="1639159" cy="1490051"/>
                  </a:xfrm>
                  <a:prstGeom prst="line">
                    <a:avLst/>
                  </a:prstGeom>
                  <a:ln w="57150"/>
                </p:spPr>
                <p:style>
                  <a:lnRef idx="1">
                    <a:schemeClr val="accent1"/>
                  </a:lnRef>
                  <a:fillRef idx="0">
                    <a:schemeClr val="accent1"/>
                  </a:fillRef>
                  <a:effectRef idx="0">
                    <a:schemeClr val="accent1"/>
                  </a:effectRef>
                  <a:fontRef idx="minor">
                    <a:schemeClr val="tx1"/>
                  </a:fontRef>
                </p:style>
              </p:cxnSp>
            </p:grpSp>
          </p:grpSp>
          <p:cxnSp>
            <p:nvCxnSpPr>
              <p:cNvPr id="13" name="Straight Connector 12"/>
              <p:cNvCxnSpPr/>
              <p:nvPr/>
            </p:nvCxnSpPr>
            <p:spPr>
              <a:xfrm>
                <a:off x="6767406" y="4796794"/>
                <a:ext cx="0" cy="10823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12342" y="4796794"/>
                <a:ext cx="114487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p:nvPr/>
        </p:nvGrpSpPr>
        <p:grpSpPr>
          <a:xfrm>
            <a:off x="107504" y="2033696"/>
            <a:ext cx="3492946" cy="2160587"/>
            <a:chOff x="107504" y="2791267"/>
            <a:chExt cx="3492946" cy="2160587"/>
          </a:xfrm>
        </p:grpSpPr>
        <p:cxnSp>
          <p:nvCxnSpPr>
            <p:cNvPr id="22" name="Straight Connector 21"/>
            <p:cNvCxnSpPr/>
            <p:nvPr/>
          </p:nvCxnSpPr>
          <p:spPr>
            <a:xfrm>
              <a:off x="1763713" y="3347686"/>
              <a:ext cx="0" cy="11160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808288" y="3207986"/>
              <a:ext cx="0" cy="392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32138" y="3285773"/>
              <a:ext cx="0" cy="31432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157"/>
            <p:cNvGrpSpPr>
              <a:grpSpLocks/>
            </p:cNvGrpSpPr>
            <p:nvPr/>
          </p:nvGrpSpPr>
          <p:grpSpPr bwMode="auto">
            <a:xfrm>
              <a:off x="107504" y="2791267"/>
              <a:ext cx="3492946" cy="2160587"/>
              <a:chOff x="107642" y="2528900"/>
              <a:chExt cx="3492250" cy="2160240"/>
            </a:xfrm>
          </p:grpSpPr>
          <p:grpSp>
            <p:nvGrpSpPr>
              <p:cNvPr id="26" name="Group 106"/>
              <p:cNvGrpSpPr>
                <a:grpSpLocks/>
              </p:cNvGrpSpPr>
              <p:nvPr/>
            </p:nvGrpSpPr>
            <p:grpSpPr bwMode="auto">
              <a:xfrm>
                <a:off x="107642" y="2528900"/>
                <a:ext cx="3492250" cy="2160240"/>
                <a:chOff x="107642" y="2528900"/>
                <a:chExt cx="3492250" cy="2160240"/>
              </a:xfrm>
            </p:grpSpPr>
            <p:grpSp>
              <p:nvGrpSpPr>
                <p:cNvPr id="31" name="Group 100"/>
                <p:cNvGrpSpPr>
                  <a:grpSpLocks/>
                </p:cNvGrpSpPr>
                <p:nvPr/>
              </p:nvGrpSpPr>
              <p:grpSpPr bwMode="auto">
                <a:xfrm>
                  <a:off x="1185802" y="2528900"/>
                  <a:ext cx="2414090" cy="2160240"/>
                  <a:chOff x="1185802" y="2528900"/>
                  <a:chExt cx="2414090" cy="2160240"/>
                </a:xfrm>
              </p:grpSpPr>
              <p:grpSp>
                <p:nvGrpSpPr>
                  <p:cNvPr id="34" name="Group 98"/>
                  <p:cNvGrpSpPr>
                    <a:grpSpLocks/>
                  </p:cNvGrpSpPr>
                  <p:nvPr/>
                </p:nvGrpSpPr>
                <p:grpSpPr bwMode="auto">
                  <a:xfrm>
                    <a:off x="1185802" y="2528900"/>
                    <a:ext cx="2126058" cy="2160240"/>
                    <a:chOff x="1185802" y="2528900"/>
                    <a:chExt cx="2126058" cy="2160240"/>
                  </a:xfrm>
                </p:grpSpPr>
                <p:grpSp>
                  <p:nvGrpSpPr>
                    <p:cNvPr id="36" name="Group 69"/>
                    <p:cNvGrpSpPr>
                      <a:grpSpLocks/>
                    </p:cNvGrpSpPr>
                    <p:nvPr/>
                  </p:nvGrpSpPr>
                  <p:grpSpPr bwMode="auto">
                    <a:xfrm>
                      <a:off x="1185802" y="2528900"/>
                      <a:ext cx="2126058" cy="2160240"/>
                      <a:chOff x="1185802" y="2528900"/>
                      <a:chExt cx="2126058" cy="2160240"/>
                    </a:xfrm>
                  </p:grpSpPr>
                  <p:grpSp>
                    <p:nvGrpSpPr>
                      <p:cNvPr id="48" name="Group 66"/>
                      <p:cNvGrpSpPr>
                        <a:grpSpLocks/>
                      </p:cNvGrpSpPr>
                      <p:nvPr/>
                    </p:nvGrpSpPr>
                    <p:grpSpPr bwMode="auto">
                      <a:xfrm>
                        <a:off x="1185802" y="2528900"/>
                        <a:ext cx="2126058" cy="2160240"/>
                        <a:chOff x="1185802" y="2528900"/>
                        <a:chExt cx="2126058" cy="2160240"/>
                      </a:xfrm>
                    </p:grpSpPr>
                    <p:grpSp>
                      <p:nvGrpSpPr>
                        <p:cNvPr id="50" name="Group 46"/>
                        <p:cNvGrpSpPr>
                          <a:grpSpLocks/>
                        </p:cNvGrpSpPr>
                        <p:nvPr/>
                      </p:nvGrpSpPr>
                      <p:grpSpPr bwMode="auto">
                        <a:xfrm>
                          <a:off x="1185802" y="2528900"/>
                          <a:ext cx="2126058" cy="2160240"/>
                          <a:chOff x="1185802" y="2528900"/>
                          <a:chExt cx="2126058" cy="2160240"/>
                        </a:xfrm>
                      </p:grpSpPr>
                      <p:cxnSp>
                        <p:nvCxnSpPr>
                          <p:cNvPr id="62" name="Straight Connector 61"/>
                          <p:cNvCxnSpPr/>
                          <p:nvPr/>
                        </p:nvCxnSpPr>
                        <p:spPr>
                          <a:xfrm>
                            <a:off x="1185786" y="2528900"/>
                            <a:ext cx="21268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85786" y="4689140"/>
                            <a:ext cx="21268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85786" y="2528900"/>
                            <a:ext cx="0" cy="2160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763521" y="3068563"/>
                            <a:ext cx="8650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763521" y="4184396"/>
                            <a:ext cx="887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763521" y="3249509"/>
                            <a:ext cx="0" cy="7555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312612" y="2528900"/>
                            <a:ext cx="0" cy="792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12612" y="3860598"/>
                            <a:ext cx="0" cy="8285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28535" y="3073325"/>
                            <a:ext cx="0" cy="247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50756" y="3860598"/>
                            <a:ext cx="0" cy="30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628535" y="3320935"/>
                            <a:ext cx="684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628535" y="3860598"/>
                            <a:ext cx="684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flipV="1">
                          <a:off x="2807888" y="3320935"/>
                          <a:ext cx="0" cy="5396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V="1">
                          <a:off x="1511158" y="3338395"/>
                          <a:ext cx="0" cy="5412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V="1">
                          <a:off x="2249199" y="4059015"/>
                          <a:ext cx="0" cy="5396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V="1">
                          <a:off x="2208726" y="2658271"/>
                          <a:ext cx="0" cy="5412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807888" y="3879645"/>
                          <a:ext cx="0" cy="4491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511158" y="2935235"/>
                          <a:ext cx="0" cy="4571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511158" y="3792347"/>
                          <a:ext cx="0" cy="5364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11158" y="2925711"/>
                          <a:ext cx="449173" cy="95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V="1">
                          <a:off x="2627742" y="2739217"/>
                          <a:ext cx="0" cy="3920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11158" y="4328836"/>
                          <a:ext cx="4682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V="1">
                          <a:off x="2611871" y="4134405"/>
                          <a:ext cx="0" cy="392035"/>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9" name="TextBox 68"/>
                      <p:cNvSpPr txBox="1">
                        <a:spLocks noChangeArrowheads="1"/>
                      </p:cNvSpPr>
                      <p:nvPr/>
                    </p:nvSpPr>
                    <p:spPr bwMode="auto">
                      <a:xfrm>
                        <a:off x="2342856" y="3423528"/>
                        <a:ext cx="352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r" eaLnBrk="1" fontAlgn="base" hangingPunct="1">
                          <a:spcBef>
                            <a:spcPct val="0"/>
                          </a:spcBef>
                          <a:spcAft>
                            <a:spcPct val="0"/>
                          </a:spcAft>
                        </a:pPr>
                        <a:r>
                          <a:rPr lang="en-GB" altLang="en-US" sz="1800" i="1">
                            <a:solidFill>
                              <a:srgbClr val="0070C0"/>
                            </a:solidFill>
                            <a:latin typeface="roboto slab" pitchFamily="2" charset="0"/>
                          </a:rPr>
                          <a:t>B</a:t>
                        </a:r>
                      </a:p>
                    </p:txBody>
                  </p:sp>
                </p:grpSp>
                <p:cxnSp>
                  <p:nvCxnSpPr>
                    <p:cNvPr id="37" name="Straight Arrow Connector 36"/>
                    <p:cNvCxnSpPr/>
                    <p:nvPr/>
                  </p:nvCxnSpPr>
                  <p:spPr>
                    <a:xfrm flipV="1">
                      <a:off x="3133260" y="3320935"/>
                      <a:ext cx="0" cy="53966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368312" y="3338395"/>
                      <a:ext cx="0" cy="52220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368312" y="2708258"/>
                      <a:ext cx="1244352"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049214" y="4527241"/>
                      <a:ext cx="1084046" cy="1746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368312" y="2708258"/>
                      <a:ext cx="0" cy="68410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368312" y="3843139"/>
                      <a:ext cx="0" cy="68410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68312" y="4527241"/>
                      <a:ext cx="711058" cy="793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133260" y="2708258"/>
                      <a:ext cx="0" cy="32538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133260" y="3843139"/>
                      <a:ext cx="0" cy="48728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133260" y="4220903"/>
                      <a:ext cx="0" cy="32379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95220" y="2700322"/>
                      <a:ext cx="711058" cy="793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5" name="TextBox 99"/>
                  <p:cNvSpPr txBox="1">
                    <a:spLocks noChangeArrowheads="1"/>
                  </p:cNvSpPr>
                  <p:nvPr/>
                </p:nvSpPr>
                <p:spPr bwMode="auto">
                  <a:xfrm>
                    <a:off x="3203848" y="3392900"/>
                    <a:ext cx="396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800" i="1">
                        <a:solidFill>
                          <a:srgbClr val="FFC000"/>
                        </a:solidFill>
                        <a:latin typeface="roboto slab" pitchFamily="2" charset="0"/>
                      </a:rPr>
                      <a:t>H</a:t>
                    </a:r>
                  </a:p>
                </p:txBody>
              </p:sp>
            </p:grpSp>
            <p:sp>
              <p:nvSpPr>
                <p:cNvPr id="32" name="TextBox 101"/>
                <p:cNvSpPr txBox="1">
                  <a:spLocks noChangeArrowheads="1"/>
                </p:cNvSpPr>
                <p:nvPr/>
              </p:nvSpPr>
              <p:spPr bwMode="auto">
                <a:xfrm>
                  <a:off x="107642" y="3248980"/>
                  <a:ext cx="1007974" cy="58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600">
                      <a:solidFill>
                        <a:srgbClr val="000000"/>
                      </a:solidFill>
                      <a:latin typeface="roboto slab" pitchFamily="2" charset="0"/>
                    </a:rPr>
                    <a:t>PM</a:t>
                  </a:r>
                </a:p>
                <a:p>
                  <a:pPr algn="ctr" eaLnBrk="1" fontAlgn="base" hangingPunct="1">
                    <a:spcBef>
                      <a:spcPct val="0"/>
                    </a:spcBef>
                    <a:spcAft>
                      <a:spcPct val="0"/>
                    </a:spcAft>
                  </a:pPr>
                  <a:r>
                    <a:rPr lang="en-GB" altLang="en-US" sz="1600">
                      <a:solidFill>
                        <a:srgbClr val="000000"/>
                      </a:solidFill>
                      <a:latin typeface="roboto slab" pitchFamily="2" charset="0"/>
                    </a:rPr>
                    <a:t>material</a:t>
                  </a:r>
                </a:p>
              </p:txBody>
            </p:sp>
            <p:cxnSp>
              <p:nvCxnSpPr>
                <p:cNvPr id="33" name="Straight Arrow Connector 32"/>
                <p:cNvCxnSpPr/>
                <p:nvPr/>
              </p:nvCxnSpPr>
              <p:spPr>
                <a:xfrm flipV="1">
                  <a:off x="900093" y="3073325"/>
                  <a:ext cx="360290" cy="4682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V="1">
                <a:off x="2628536" y="2528900"/>
                <a:ext cx="684077" cy="5222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182612" y="4168524"/>
                <a:ext cx="580909" cy="4936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185786" y="2528900"/>
                <a:ext cx="577735" cy="5444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50756" y="4149477"/>
                <a:ext cx="661856" cy="534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4" name="Group 73"/>
          <p:cNvGrpSpPr>
            <a:grpSpLocks/>
          </p:cNvGrpSpPr>
          <p:nvPr/>
        </p:nvGrpSpPr>
        <p:grpSpPr bwMode="auto">
          <a:xfrm>
            <a:off x="3681413" y="1436688"/>
            <a:ext cx="2305050" cy="2528887"/>
            <a:chOff x="9396536" y="2682278"/>
            <a:chExt cx="2304256" cy="2528888"/>
          </a:xfrm>
        </p:grpSpPr>
        <p:sp>
          <p:nvSpPr>
            <p:cNvPr id="75" name="TextBox 163"/>
            <p:cNvSpPr txBox="1">
              <a:spLocks noChangeArrowheads="1"/>
            </p:cNvSpPr>
            <p:nvPr/>
          </p:nvSpPr>
          <p:spPr bwMode="auto">
            <a:xfrm>
              <a:off x="9540552" y="2790031"/>
              <a:ext cx="1965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2400" b="1" dirty="0">
                  <a:solidFill>
                    <a:srgbClr val="FF0000"/>
                  </a:solidFill>
                  <a:latin typeface="roboto slab" pitchFamily="2" charset="0"/>
                </a:rPr>
                <a:t>PM is polarised -</a:t>
              </a:r>
            </a:p>
            <a:p>
              <a:pPr algn="ctr" eaLnBrk="1" fontAlgn="base" hangingPunct="1">
                <a:spcBef>
                  <a:spcPct val="0"/>
                </a:spcBef>
                <a:spcAft>
                  <a:spcPct val="0"/>
                </a:spcAft>
              </a:pPr>
              <a:r>
                <a:rPr lang="en-GB" altLang="en-US" sz="2400" b="1" dirty="0">
                  <a:solidFill>
                    <a:srgbClr val="FF0000"/>
                  </a:solidFill>
                  <a:latin typeface="roboto slab" pitchFamily="2" charset="0"/>
                </a:rPr>
                <a:t>magnetised only in the ‘easy’ direction!</a:t>
              </a:r>
            </a:p>
          </p:txBody>
        </p:sp>
        <p:sp>
          <p:nvSpPr>
            <p:cNvPr id="76" name="Rectangle 75"/>
            <p:cNvSpPr/>
            <p:nvPr/>
          </p:nvSpPr>
          <p:spPr>
            <a:xfrm>
              <a:off x="9396536" y="2682278"/>
              <a:ext cx="2304256" cy="2528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000">
                <a:solidFill>
                  <a:srgbClr val="FFFFFF"/>
                </a:solidFill>
                <a:latin typeface="roboto slab" pitchFamily="2" charset="0"/>
              </a:endParaRPr>
            </a:p>
          </p:txBody>
        </p:sp>
      </p:grpSp>
      <p:sp>
        <p:nvSpPr>
          <p:cNvPr id="78" name="TextBox 144"/>
          <p:cNvSpPr txBox="1">
            <a:spLocks noChangeArrowheads="1"/>
          </p:cNvSpPr>
          <p:nvPr/>
        </p:nvSpPr>
        <p:spPr bwMode="auto">
          <a:xfrm>
            <a:off x="3600450" y="4014788"/>
            <a:ext cx="24471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800" dirty="0">
                <a:solidFill>
                  <a:srgbClr val="000000"/>
                </a:solidFill>
                <a:latin typeface="roboto slab" pitchFamily="2" charset="0"/>
              </a:rPr>
              <a:t>Optimum </a:t>
            </a:r>
            <a:r>
              <a:rPr lang="en-GB" altLang="en-US" sz="1800" i="1" dirty="0">
                <a:solidFill>
                  <a:srgbClr val="000000"/>
                </a:solidFill>
                <a:latin typeface="roboto slab" pitchFamily="2" charset="0"/>
              </a:rPr>
              <a:t>B</a:t>
            </a:r>
            <a:r>
              <a:rPr lang="en-GB" altLang="en-US" sz="1800" dirty="0">
                <a:solidFill>
                  <a:srgbClr val="000000"/>
                </a:solidFill>
                <a:latin typeface="roboto slab" pitchFamily="2" charset="0"/>
              </a:rPr>
              <a:t>, </a:t>
            </a:r>
            <a:r>
              <a:rPr lang="en-GB" altLang="en-US" sz="1800" i="1" dirty="0">
                <a:solidFill>
                  <a:srgbClr val="000000"/>
                </a:solidFill>
                <a:latin typeface="roboto slab" pitchFamily="2" charset="0"/>
              </a:rPr>
              <a:t>H</a:t>
            </a:r>
            <a:r>
              <a:rPr lang="en-GB" altLang="en-US" sz="1800" dirty="0">
                <a:solidFill>
                  <a:srgbClr val="000000"/>
                </a:solidFill>
                <a:latin typeface="roboto slab" pitchFamily="2" charset="0"/>
              </a:rPr>
              <a:t> to give maximum </a:t>
            </a:r>
            <a:r>
              <a:rPr lang="en-GB" altLang="en-US" sz="1800" b="1" dirty="0">
                <a:solidFill>
                  <a:srgbClr val="FF0000"/>
                </a:solidFill>
                <a:latin typeface="roboto slab" pitchFamily="2" charset="0"/>
              </a:rPr>
              <a:t>energy density</a:t>
            </a:r>
          </a:p>
          <a:p>
            <a:pPr algn="ctr" eaLnBrk="1" fontAlgn="base" hangingPunct="1">
              <a:spcBef>
                <a:spcPct val="0"/>
              </a:spcBef>
              <a:spcAft>
                <a:spcPct val="0"/>
              </a:spcAft>
            </a:pPr>
            <a:r>
              <a:rPr lang="en-GB" altLang="en-US" sz="1800" dirty="0">
                <a:solidFill>
                  <a:srgbClr val="FF0000"/>
                </a:solidFill>
                <a:latin typeface="roboto slab" pitchFamily="2" charset="0"/>
              </a:rPr>
              <a:t> </a:t>
            </a:r>
            <a:r>
              <a:rPr lang="en-GB" altLang="en-US" sz="1800" b="1" dirty="0">
                <a:solidFill>
                  <a:srgbClr val="FF0000"/>
                </a:solidFill>
                <a:latin typeface="roboto slab" pitchFamily="2" charset="0"/>
              </a:rPr>
              <a:t>= </a:t>
            </a:r>
            <a:r>
              <a:rPr lang="en-GB" altLang="en-US" sz="1800" b="1" i="1" dirty="0">
                <a:solidFill>
                  <a:srgbClr val="FF0000"/>
                </a:solidFill>
                <a:latin typeface="roboto slab" pitchFamily="2" charset="0"/>
              </a:rPr>
              <a:t>BH </a:t>
            </a:r>
            <a:endParaRPr lang="en-GB" altLang="en-US" sz="1800" b="1" dirty="0">
              <a:solidFill>
                <a:srgbClr val="FF0000"/>
              </a:solidFill>
              <a:latin typeface="roboto slab" pitchFamily="2" charset="0"/>
            </a:endParaRPr>
          </a:p>
        </p:txBody>
      </p:sp>
    </p:spTree>
    <p:extLst>
      <p:ext uri="{BB962C8B-B14F-4D97-AF65-F5344CB8AC3E}">
        <p14:creationId xmlns:p14="http://schemas.microsoft.com/office/powerpoint/2010/main" val="3119330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materials</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243" y="1355359"/>
            <a:ext cx="4123437" cy="4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08" y="1355359"/>
            <a:ext cx="3836880" cy="4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37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a:t>
            </a:r>
          </a:p>
        </p:txBody>
      </p:sp>
      <p:sp>
        <p:nvSpPr>
          <p:cNvPr id="3" name="Content Placeholder 2"/>
          <p:cNvSpPr txBox="1">
            <a:spLocks/>
          </p:cNvSpPr>
          <p:nvPr/>
        </p:nvSpPr>
        <p:spPr>
          <a:xfrm>
            <a:off x="467544" y="1196752"/>
            <a:ext cx="8229600" cy="51101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defRPr/>
            </a:pPr>
            <a:r>
              <a:rPr lang="en-GB" sz="2000" dirty="0"/>
              <a:t>ASTeC has been working with CERN on the design of </a:t>
            </a:r>
            <a:r>
              <a:rPr lang="en-GB" sz="2000" b="1" dirty="0"/>
              <a:t>42,000</a:t>
            </a:r>
            <a:r>
              <a:rPr lang="en-GB" sz="2000" dirty="0"/>
              <a:t> </a:t>
            </a:r>
            <a:r>
              <a:rPr lang="en-GB" sz="2000" b="1" dirty="0"/>
              <a:t>quadrupoles and 576 dipoles</a:t>
            </a:r>
            <a:r>
              <a:rPr lang="en-GB" sz="2000" dirty="0"/>
              <a:t> for the drive beam in CLIC:</a:t>
            </a:r>
          </a:p>
          <a:p>
            <a:pPr>
              <a:buFont typeface="Arial" charset="0"/>
              <a:buChar char="•"/>
              <a:defRPr/>
            </a:pPr>
            <a:r>
              <a:rPr lang="en-GB" sz="1800" dirty="0"/>
              <a:t>The power consumption for the EM version will be ~8 MW quads + 12 MW dipoles</a:t>
            </a:r>
          </a:p>
          <a:p>
            <a:pPr>
              <a:buFont typeface="Arial" charset="0"/>
              <a:buChar char="•"/>
              <a:defRPr/>
            </a:pPr>
            <a:r>
              <a:rPr lang="en-GB" sz="1800" dirty="0"/>
              <a:t>Total power load limit to air within the tunnel is only 150 W/m</a:t>
            </a:r>
          </a:p>
          <a:p>
            <a:pPr>
              <a:buFont typeface="Arial" charset="0"/>
              <a:buChar char="•"/>
              <a:defRPr/>
            </a:pPr>
            <a:r>
              <a:rPr lang="en-GB" sz="1800" dirty="0"/>
              <a:t>A PM magnet would potentially have many advantages:</a:t>
            </a:r>
          </a:p>
          <a:p>
            <a:pPr lvl="1">
              <a:buFont typeface="Arial" charset="0"/>
              <a:buChar char="–"/>
              <a:defRPr/>
            </a:pPr>
            <a:r>
              <a:rPr lang="en-GB" sz="1800" dirty="0"/>
              <a:t>Vastly reduced electrical power</a:t>
            </a:r>
          </a:p>
          <a:p>
            <a:pPr lvl="1">
              <a:buFont typeface="Arial" charset="0"/>
              <a:buChar char="–"/>
              <a:defRPr/>
            </a:pPr>
            <a:r>
              <a:rPr lang="en-GB" sz="1800" dirty="0"/>
              <a:t>Ecologically ‘green’</a:t>
            </a:r>
          </a:p>
          <a:p>
            <a:pPr lvl="1">
              <a:buFont typeface="Arial" charset="0"/>
              <a:buChar char="–"/>
              <a:defRPr/>
            </a:pPr>
            <a:r>
              <a:rPr lang="en-GB" sz="1800" dirty="0"/>
              <a:t>Very low operating costs</a:t>
            </a:r>
          </a:p>
          <a:p>
            <a:pPr lvl="1">
              <a:buFont typeface="Arial" charset="0"/>
              <a:buChar char="–"/>
              <a:defRPr/>
            </a:pPr>
            <a:r>
              <a:rPr lang="en-GB" sz="1800" dirty="0"/>
              <a:t>No cooling water needed</a:t>
            </a:r>
          </a:p>
          <a:p>
            <a:pPr lvl="1">
              <a:buFont typeface="Arial" charset="0"/>
              <a:buChar char="–"/>
              <a:defRPr/>
            </a:pPr>
            <a:r>
              <a:rPr lang="en-GB" sz="1800" dirty="0"/>
              <a:t>Very low power to air</a:t>
            </a:r>
          </a:p>
          <a:p>
            <a:pPr marL="0" indent="0">
              <a:buFont typeface="Arial" charset="0"/>
              <a:buNone/>
              <a:defRPr/>
            </a:pPr>
            <a:r>
              <a:rPr lang="en-GB" sz="1800" b="1" dirty="0"/>
              <a:t>Problem:</a:t>
            </a:r>
            <a:r>
              <a:rPr lang="en-GB" sz="1800" dirty="0"/>
              <a:t> how to vary the strength of the quadrupole by a factor of </a:t>
            </a:r>
            <a:r>
              <a:rPr lang="en-GB" sz="1800" b="1" dirty="0"/>
              <a:t>12 and dipole by factor of 2</a:t>
            </a:r>
            <a:r>
              <a:rPr lang="en-GB" sz="1800" dirty="0"/>
              <a:t>? </a:t>
            </a:r>
          </a:p>
          <a:p>
            <a:pPr marL="0" indent="0">
              <a:buFont typeface="Arial" charset="0"/>
              <a:buNone/>
              <a:defRPr/>
            </a:pPr>
            <a:r>
              <a:rPr lang="en-GB" sz="1800" b="1" dirty="0"/>
              <a:t>Solution:</a:t>
            </a:r>
            <a:r>
              <a:rPr lang="en-GB" sz="1800" dirty="0"/>
              <a:t> mechanical change to the PM geometry</a:t>
            </a:r>
          </a:p>
          <a:p>
            <a:pPr marL="0" indent="0">
              <a:buFont typeface="Arial" charset="0"/>
              <a:buNone/>
              <a:defRPr/>
            </a:pPr>
            <a:r>
              <a:rPr lang="en-GB" sz="1800" b="1" dirty="0"/>
              <a:t>Problem:</a:t>
            </a:r>
            <a:r>
              <a:rPr lang="en-GB" sz="1800" dirty="0"/>
              <a:t> pole position </a:t>
            </a:r>
            <a:r>
              <a:rPr lang="en-GB" sz="1800" b="1" dirty="0"/>
              <a:t>is fixed </a:t>
            </a:r>
            <a:r>
              <a:rPr lang="en-GB" sz="1800" dirty="0"/>
              <a:t>and must be </a:t>
            </a:r>
            <a:r>
              <a:rPr lang="en-GB" sz="1800" b="1" dirty="0"/>
              <a:t>stable to a few 10’s of microns</a:t>
            </a:r>
            <a:endParaRPr lang="en-GB" sz="1800" dirty="0"/>
          </a:p>
          <a:p>
            <a:pPr marL="457200" lvl="1" indent="0">
              <a:buFont typeface="Arial" charset="0"/>
              <a:buNone/>
              <a:defRPr/>
            </a:pPr>
            <a:endParaRPr lang="en-GB" sz="1800" dirty="0">
              <a:solidFill>
                <a:srgbClr val="FF0000"/>
              </a:solidFill>
            </a:endParaRPr>
          </a:p>
          <a:p>
            <a:pPr marL="0" lvl="1" indent="0">
              <a:buFont typeface="Arial" charset="0"/>
              <a:buNone/>
              <a:defRPr/>
            </a:pPr>
            <a:endParaRPr lang="en-GB" sz="1800" dirty="0"/>
          </a:p>
        </p:txBody>
      </p:sp>
    </p:spTree>
    <p:extLst>
      <p:ext uri="{BB962C8B-B14F-4D97-AF65-F5344CB8AC3E}">
        <p14:creationId xmlns:p14="http://schemas.microsoft.com/office/powerpoint/2010/main" val="201494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Scalar potential</a:t>
            </a:r>
          </a:p>
        </p:txBody>
      </p:sp>
      <p:sp>
        <p:nvSpPr>
          <p:cNvPr id="3" name="Text Box 6"/>
          <p:cNvSpPr txBox="1">
            <a:spLocks noChangeArrowheads="1"/>
          </p:cNvSpPr>
          <p:nvPr/>
        </p:nvSpPr>
        <p:spPr bwMode="auto">
          <a:xfrm>
            <a:off x="107504" y="1262731"/>
            <a:ext cx="878497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Taking the two dimensional case (i.e. constant in the </a:t>
            </a:r>
            <a:r>
              <a:rPr lang="en-GB" altLang="en-US" sz="2000" i="1" dirty="0">
                <a:latin typeface="+mn-lt"/>
              </a:rPr>
              <a:t>z </a:t>
            </a:r>
            <a:r>
              <a:rPr lang="en-GB" altLang="en-US" sz="2000" dirty="0">
                <a:latin typeface="+mn-lt"/>
              </a:rPr>
              <a:t>direction) and solving for polar coordinates (</a:t>
            </a:r>
            <a:r>
              <a:rPr lang="en-GB" altLang="en-US" sz="2000" i="1" dirty="0">
                <a:latin typeface="+mn-lt"/>
              </a:rPr>
              <a:t>r, </a:t>
            </a:r>
            <a:r>
              <a:rPr lang="en-GB" altLang="en-US" sz="2000" i="1" dirty="0">
                <a:latin typeface="+mn-lt"/>
                <a:sym typeface="Symbol" pitchFamily="18" charset="2"/>
              </a:rPr>
              <a:t></a:t>
            </a:r>
            <a:r>
              <a:rPr lang="en-GB" altLang="en-US" sz="2000" dirty="0">
                <a:latin typeface="+mn-lt"/>
              </a:rPr>
              <a:t>):</a:t>
            </a: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(This equation, and the process of getting to it, is an absolute monstrosity).</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Fortunately we can simplify it a bit to:</a:t>
            </a: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With n=integer, and </a:t>
            </a:r>
            <a:r>
              <a:rPr lang="en-GB" altLang="en-US" sz="2000" dirty="0" err="1">
                <a:latin typeface="+mn-lt"/>
              </a:rPr>
              <a:t>J</a:t>
            </a:r>
            <a:r>
              <a:rPr lang="en-GB" altLang="en-US" sz="2000" baseline="-25000" dirty="0" err="1">
                <a:latin typeface="+mn-lt"/>
              </a:rPr>
              <a:t>n</a:t>
            </a:r>
            <a:r>
              <a:rPr lang="en-GB" altLang="en-US" sz="2000" dirty="0">
                <a:latin typeface="+mn-lt"/>
              </a:rPr>
              <a:t>, </a:t>
            </a:r>
            <a:r>
              <a:rPr lang="en-GB" altLang="en-US" sz="2000" dirty="0" err="1">
                <a:latin typeface="+mn-lt"/>
              </a:rPr>
              <a:t>K</a:t>
            </a:r>
            <a:r>
              <a:rPr lang="en-GB" altLang="en-US" sz="2000" baseline="-25000" dirty="0" err="1">
                <a:latin typeface="+mn-lt"/>
              </a:rPr>
              <a:t>n</a:t>
            </a:r>
            <a:r>
              <a:rPr lang="en-GB" altLang="en-US" sz="2000" dirty="0">
                <a:latin typeface="+mn-lt"/>
              </a:rPr>
              <a:t> highly generic functions of geometry.</a:t>
            </a:r>
          </a:p>
        </p:txBody>
      </p:sp>
      <mc:AlternateContent xmlns:mc="http://schemas.openxmlformats.org/markup-compatibility/2006" xmlns:a14="http://schemas.microsoft.com/office/drawing/2010/main">
        <mc:Choice Requires="a14">
          <p:sp>
            <p:nvSpPr>
              <p:cNvPr id="4" name="TextBox 3"/>
              <p:cNvSpPr txBox="1"/>
              <p:nvPr/>
            </p:nvSpPr>
            <p:spPr>
              <a:xfrm>
                <a:off x="247136" y="1970617"/>
                <a:ext cx="8484972" cy="112460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solidFill>
                            <a:schemeClr val="tx1"/>
                          </a:solidFill>
                          <a:latin typeface="Cambria Math"/>
                        </a:rPr>
                        <m:t>𝜙</m:t>
                      </m:r>
                      <m:r>
                        <a:rPr lang="en-GB" b="0" i="1" smtClean="0">
                          <a:solidFill>
                            <a:schemeClr val="tx1"/>
                          </a:solidFill>
                          <a:latin typeface="Cambria Math"/>
                        </a:rPr>
                        <m:t>=</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a:rPr>
                            <m:t>𝐸</m:t>
                          </m:r>
                          <m:r>
                            <a:rPr lang="en-GB" b="0" i="1" smtClean="0">
                              <a:solidFill>
                                <a:schemeClr val="tx1"/>
                              </a:solidFill>
                              <a:latin typeface="Cambria Math"/>
                            </a:rPr>
                            <m:t>+</m:t>
                          </m:r>
                          <m:r>
                            <a:rPr lang="en-GB" b="0" i="1" smtClean="0">
                              <a:solidFill>
                                <a:schemeClr val="tx1"/>
                              </a:solidFill>
                              <a:latin typeface="Cambria Math"/>
                            </a:rPr>
                            <m:t>𝐹</m:t>
                          </m:r>
                          <m:r>
                            <a:rPr lang="en-GB" b="0" i="1" smtClean="0">
                              <a:solidFill>
                                <a:schemeClr val="tx1"/>
                              </a:solidFill>
                              <a:latin typeface="Cambria Math"/>
                            </a:rPr>
                            <m:t> </m:t>
                          </m:r>
                          <m:r>
                            <a:rPr lang="en-GB" b="0" i="1" smtClean="0">
                              <a:solidFill>
                                <a:schemeClr val="tx1"/>
                              </a:solidFill>
                              <a:latin typeface="Cambria Math"/>
                            </a:rPr>
                            <m:t>𝜃</m:t>
                          </m:r>
                        </m:e>
                      </m:d>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a:rPr>
                            <m:t>𝐺</m:t>
                          </m:r>
                          <m:r>
                            <a:rPr lang="en-GB" b="0" i="1" smtClean="0">
                              <a:solidFill>
                                <a:schemeClr val="tx1"/>
                              </a:solidFill>
                              <a:latin typeface="Cambria Math"/>
                            </a:rPr>
                            <m:t>+</m:t>
                          </m:r>
                          <m:r>
                            <a:rPr lang="en-GB" b="0" i="1" smtClean="0">
                              <a:solidFill>
                                <a:schemeClr val="tx1"/>
                              </a:solidFill>
                              <a:latin typeface="Cambria Math"/>
                            </a:rPr>
                            <m:t>𝐻</m:t>
                          </m:r>
                          <m:func>
                            <m:funcPr>
                              <m:ctrlPr>
                                <a:rPr lang="en-GB" b="0" i="1" smtClean="0">
                                  <a:solidFill>
                                    <a:schemeClr val="tx1"/>
                                  </a:solidFill>
                                  <a:latin typeface="Cambria Math" panose="02040503050406030204" pitchFamily="18" charset="0"/>
                                </a:rPr>
                              </m:ctrlPr>
                            </m:funcPr>
                            <m:fName>
                              <m:r>
                                <m:rPr>
                                  <m:sty m:val="p"/>
                                </m:rPr>
                                <a:rPr lang="en-GB" b="0" i="0" smtClean="0">
                                  <a:solidFill>
                                    <a:schemeClr val="tx1"/>
                                  </a:solidFill>
                                  <a:latin typeface="Cambria Math"/>
                                </a:rPr>
                                <m:t>ln</m:t>
                              </m:r>
                            </m:fName>
                            <m:e>
                              <m:r>
                                <a:rPr lang="en-GB" b="0" i="1" smtClean="0">
                                  <a:solidFill>
                                    <a:schemeClr val="tx1"/>
                                  </a:solidFill>
                                  <a:latin typeface="Cambria Math"/>
                                </a:rPr>
                                <m:t>𝑟</m:t>
                              </m:r>
                            </m:e>
                          </m:func>
                        </m:e>
                      </m:d>
                      <m:r>
                        <a:rPr lang="en-GB" b="0" i="1" smtClean="0">
                          <a:solidFill>
                            <a:schemeClr val="tx1"/>
                          </a:solidFill>
                          <a:latin typeface="Cambria Math"/>
                        </a:rPr>
                        <m:t>+</m:t>
                      </m:r>
                    </m:oMath>
                  </m:oMathPara>
                </a14:m>
                <a:endParaRPr lang="en-GB" b="0" i="1" dirty="0">
                  <a:solidFill>
                    <a:schemeClr val="tx1"/>
                  </a:solidFill>
                  <a:latin typeface="Cambria Math"/>
                </a:endParaRPr>
              </a:p>
              <a:p>
                <a:pPr/>
                <a14:m>
                  <m:oMathPara xmlns:m="http://schemas.openxmlformats.org/officeDocument/2006/math">
                    <m:oMathParaPr>
                      <m:jc m:val="centerGroup"/>
                    </m:oMathParaPr>
                    <m:oMath xmlns:m="http://schemas.openxmlformats.org/officeDocument/2006/math">
                      <m:nary>
                        <m:naryPr>
                          <m:chr m:val="∑"/>
                          <m:ctrlPr>
                            <a:rPr lang="en-GB" b="0" i="1" smtClean="0">
                              <a:solidFill>
                                <a:schemeClr val="tx1"/>
                              </a:solidFill>
                              <a:latin typeface="Cambria Math" panose="02040503050406030204" pitchFamily="18" charset="0"/>
                            </a:rPr>
                          </m:ctrlPr>
                        </m:naryPr>
                        <m:sub>
                          <m:r>
                            <m:rPr>
                              <m:brk m:alnAt="23"/>
                            </m:rPr>
                            <a:rPr lang="en-GB" b="0" i="1" smtClean="0">
                              <a:solidFill>
                                <a:schemeClr val="tx1"/>
                              </a:solidFill>
                              <a:latin typeface="Cambria Math"/>
                            </a:rPr>
                            <m:t>𝑛</m:t>
                          </m:r>
                          <m:r>
                            <a:rPr lang="en-GB" b="0" i="1" smtClean="0">
                              <a:solidFill>
                                <a:schemeClr val="tx1"/>
                              </a:solidFill>
                              <a:latin typeface="Cambria Math"/>
                            </a:rPr>
                            <m:t>=1</m:t>
                          </m:r>
                        </m:sub>
                        <m:sup>
                          <m:r>
                            <a:rPr lang="en-GB" b="0" i="1" smtClean="0">
                              <a:solidFill>
                                <a:schemeClr val="tx1"/>
                              </a:solidFill>
                              <a:latin typeface="Cambria Math"/>
                            </a:rPr>
                            <m:t>∞</m:t>
                          </m:r>
                        </m:sup>
                        <m:e>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𝐽</m:t>
                              </m:r>
                            </m:e>
                            <m:sub>
                              <m:r>
                                <a:rPr lang="en-GB" b="0" i="1" smtClean="0">
                                  <a:solidFill>
                                    <a:schemeClr val="tx1"/>
                                  </a:solidFill>
                                  <a:latin typeface="Cambria Math"/>
                                </a:rPr>
                                <m:t>𝑛</m:t>
                              </m:r>
                            </m:sub>
                          </m:sSub>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a:rPr>
                                <m:t>𝑟</m:t>
                              </m:r>
                            </m:e>
                            <m:sup>
                              <m:r>
                                <a:rPr lang="en-GB" b="0" i="1" smtClean="0">
                                  <a:solidFill>
                                    <a:schemeClr val="tx1"/>
                                  </a:solidFill>
                                  <a:latin typeface="Cambria Math"/>
                                </a:rPr>
                                <m:t>𝑛</m:t>
                              </m:r>
                            </m:sup>
                          </m:sSup>
                          <m:func>
                            <m:funcPr>
                              <m:ctrlPr>
                                <a:rPr lang="en-GB" b="0" i="1" smtClean="0">
                                  <a:solidFill>
                                    <a:schemeClr val="tx1"/>
                                  </a:solidFill>
                                  <a:latin typeface="Cambria Math" panose="02040503050406030204" pitchFamily="18" charset="0"/>
                                </a:rPr>
                              </m:ctrlPr>
                            </m:funcPr>
                            <m:fName>
                              <m:r>
                                <m:rPr>
                                  <m:sty m:val="p"/>
                                </m:rPr>
                                <a:rPr lang="en-GB" b="0" i="0" smtClean="0">
                                  <a:solidFill>
                                    <a:schemeClr val="tx1"/>
                                  </a:solidFill>
                                  <a:latin typeface="Cambria Math"/>
                                </a:rPr>
                                <m:t>cos</m:t>
                              </m:r>
                            </m:fName>
                            <m:e>
                              <m:r>
                                <a:rPr lang="en-GB" b="0" i="1" smtClean="0">
                                  <a:solidFill>
                                    <a:schemeClr val="tx1"/>
                                  </a:solidFill>
                                  <a:latin typeface="Cambria Math"/>
                                </a:rPr>
                                <m:t>𝑛</m:t>
                              </m:r>
                              <m:r>
                                <a:rPr lang="en-GB" b="0" i="1" smtClean="0">
                                  <a:solidFill>
                                    <a:schemeClr val="tx1"/>
                                  </a:solidFill>
                                  <a:latin typeface="Cambria Math"/>
                                </a:rPr>
                                <m:t>𝜃</m:t>
                              </m:r>
                            </m:e>
                          </m:func>
                          <m:r>
                            <a:rPr lang="en-GB" b="0" i="1" smtClean="0">
                              <a:solidFill>
                                <a:schemeClr val="tx1"/>
                              </a:solidFill>
                              <a:latin typeface="Cambria Math"/>
                            </a:rPr>
                            <m:t>+</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𝐾</m:t>
                              </m:r>
                            </m:e>
                            <m:sub>
                              <m:r>
                                <a:rPr lang="en-GB" b="0" i="1" smtClean="0">
                                  <a:solidFill>
                                    <a:schemeClr val="tx1"/>
                                  </a:solidFill>
                                  <a:latin typeface="Cambria Math"/>
                                </a:rPr>
                                <m:t>𝑛</m:t>
                              </m:r>
                            </m:sub>
                          </m:sSub>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a:rPr>
                                <m:t>𝑟</m:t>
                              </m:r>
                            </m:e>
                            <m:sup>
                              <m:r>
                                <a:rPr lang="en-GB" b="0" i="1" smtClean="0">
                                  <a:solidFill>
                                    <a:schemeClr val="tx1"/>
                                  </a:solidFill>
                                  <a:latin typeface="Cambria Math"/>
                                </a:rPr>
                                <m:t>𝑛</m:t>
                              </m:r>
                            </m:sup>
                          </m:sSup>
                          <m:func>
                            <m:funcPr>
                              <m:ctrlPr>
                                <a:rPr lang="en-GB" b="0" i="1" smtClean="0">
                                  <a:solidFill>
                                    <a:schemeClr val="tx1"/>
                                  </a:solidFill>
                                  <a:latin typeface="Cambria Math" panose="02040503050406030204" pitchFamily="18" charset="0"/>
                                </a:rPr>
                              </m:ctrlPr>
                            </m:funcPr>
                            <m:fName>
                              <m:r>
                                <m:rPr>
                                  <m:sty m:val="p"/>
                                </m:rPr>
                                <a:rPr lang="en-GB" b="0" i="0" smtClean="0">
                                  <a:solidFill>
                                    <a:schemeClr val="tx1"/>
                                  </a:solidFill>
                                  <a:latin typeface="Cambria Math"/>
                                </a:rPr>
                                <m:t>sin</m:t>
                              </m:r>
                            </m:fName>
                            <m:e>
                              <m:r>
                                <a:rPr lang="en-GB" b="0" i="1" smtClean="0">
                                  <a:solidFill>
                                    <a:schemeClr val="tx1"/>
                                  </a:solidFill>
                                  <a:latin typeface="Cambria Math"/>
                                </a:rPr>
                                <m:t>𝑛</m:t>
                              </m:r>
                              <m:r>
                                <a:rPr lang="en-GB" b="0" i="1" smtClean="0">
                                  <a:solidFill>
                                    <a:schemeClr val="tx1"/>
                                  </a:solidFill>
                                  <a:latin typeface="Cambria Math"/>
                                </a:rPr>
                                <m:t>𝜃</m:t>
                              </m:r>
                            </m:e>
                          </m:func>
                          <m:r>
                            <a:rPr lang="en-GB" b="0" i="1" smtClean="0">
                              <a:solidFill>
                                <a:schemeClr val="tx1"/>
                              </a:solidFill>
                              <a:latin typeface="Cambria Math"/>
                            </a:rPr>
                            <m:t>+</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𝐿</m:t>
                              </m:r>
                            </m:e>
                            <m:sub>
                              <m:r>
                                <a:rPr lang="en-GB" b="0" i="1" smtClean="0">
                                  <a:solidFill>
                                    <a:schemeClr val="tx1"/>
                                  </a:solidFill>
                                  <a:latin typeface="Cambria Math"/>
                                </a:rPr>
                                <m:t>𝑛</m:t>
                              </m:r>
                            </m:sub>
                          </m:sSub>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a:rPr>
                                <m:t>𝑟</m:t>
                              </m:r>
                            </m:e>
                            <m:sup>
                              <m:r>
                                <a:rPr lang="en-GB" b="0" i="1" smtClean="0">
                                  <a:solidFill>
                                    <a:schemeClr val="tx1"/>
                                  </a:solidFill>
                                  <a:latin typeface="Cambria Math"/>
                                </a:rPr>
                                <m:t>−</m:t>
                              </m:r>
                              <m:r>
                                <a:rPr lang="en-GB" b="0" i="1" smtClean="0">
                                  <a:solidFill>
                                    <a:schemeClr val="tx1"/>
                                  </a:solidFill>
                                  <a:latin typeface="Cambria Math"/>
                                </a:rPr>
                                <m:t>𝑛</m:t>
                              </m:r>
                            </m:sup>
                          </m:sSup>
                          <m:func>
                            <m:funcPr>
                              <m:ctrlPr>
                                <a:rPr lang="en-GB" b="0" i="1" smtClean="0">
                                  <a:solidFill>
                                    <a:schemeClr val="tx1"/>
                                  </a:solidFill>
                                  <a:latin typeface="Cambria Math" panose="02040503050406030204" pitchFamily="18" charset="0"/>
                                </a:rPr>
                              </m:ctrlPr>
                            </m:funcPr>
                            <m:fName>
                              <m:r>
                                <m:rPr>
                                  <m:sty m:val="p"/>
                                </m:rPr>
                                <a:rPr lang="en-GB" b="0" i="0" smtClean="0">
                                  <a:solidFill>
                                    <a:schemeClr val="tx1"/>
                                  </a:solidFill>
                                  <a:latin typeface="Cambria Math"/>
                                </a:rPr>
                                <m:t>cos</m:t>
                              </m:r>
                            </m:fName>
                            <m:e>
                              <m:r>
                                <a:rPr lang="en-GB" b="0" i="1" smtClean="0">
                                  <a:solidFill>
                                    <a:schemeClr val="tx1"/>
                                  </a:solidFill>
                                  <a:latin typeface="Cambria Math"/>
                                </a:rPr>
                                <m:t>𝑛</m:t>
                              </m:r>
                              <m:r>
                                <a:rPr lang="en-GB" b="0" i="1" smtClean="0">
                                  <a:solidFill>
                                    <a:schemeClr val="tx1"/>
                                  </a:solidFill>
                                  <a:latin typeface="Cambria Math"/>
                                </a:rPr>
                                <m:t>𝜃</m:t>
                              </m:r>
                            </m:e>
                          </m:func>
                          <m:r>
                            <a:rPr lang="en-GB" b="0" i="1" smtClean="0">
                              <a:solidFill>
                                <a:schemeClr val="tx1"/>
                              </a:solidFill>
                              <a:latin typeface="Cambria Math"/>
                            </a:rPr>
                            <m:t>+</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a:rPr>
                                <m:t>𝑀</m:t>
                              </m:r>
                            </m:e>
                            <m:sub>
                              <m:r>
                                <a:rPr lang="en-GB" b="0" i="1" smtClean="0">
                                  <a:solidFill>
                                    <a:schemeClr val="tx1"/>
                                  </a:solidFill>
                                  <a:latin typeface="Cambria Math"/>
                                </a:rPr>
                                <m:t>𝑛</m:t>
                              </m:r>
                            </m:sub>
                          </m:sSub>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a:rPr>
                                <m:t>𝑟</m:t>
                              </m:r>
                            </m:e>
                            <m:sup>
                              <m:r>
                                <a:rPr lang="en-GB" b="0" i="1" smtClean="0">
                                  <a:solidFill>
                                    <a:schemeClr val="tx1"/>
                                  </a:solidFill>
                                  <a:latin typeface="Cambria Math"/>
                                </a:rPr>
                                <m:t>−</m:t>
                              </m:r>
                              <m:r>
                                <a:rPr lang="en-GB" b="0" i="1" smtClean="0">
                                  <a:solidFill>
                                    <a:schemeClr val="tx1"/>
                                  </a:solidFill>
                                  <a:latin typeface="Cambria Math"/>
                                </a:rPr>
                                <m:t>𝑛</m:t>
                              </m:r>
                            </m:sup>
                          </m:sSup>
                          <m:func>
                            <m:funcPr>
                              <m:ctrlPr>
                                <a:rPr lang="en-GB" b="0" i="1" smtClean="0">
                                  <a:solidFill>
                                    <a:schemeClr val="tx1"/>
                                  </a:solidFill>
                                  <a:latin typeface="Cambria Math" panose="02040503050406030204" pitchFamily="18" charset="0"/>
                                </a:rPr>
                              </m:ctrlPr>
                            </m:funcPr>
                            <m:fName>
                              <m:r>
                                <m:rPr>
                                  <m:sty m:val="p"/>
                                </m:rPr>
                                <a:rPr lang="en-GB" b="0" i="0" smtClean="0">
                                  <a:solidFill>
                                    <a:schemeClr val="tx1"/>
                                  </a:solidFill>
                                  <a:latin typeface="Cambria Math"/>
                                </a:rPr>
                                <m:t>sin</m:t>
                              </m:r>
                            </m:fName>
                            <m:e>
                              <m:r>
                                <a:rPr lang="en-GB" b="0" i="1" smtClean="0">
                                  <a:solidFill>
                                    <a:schemeClr val="tx1"/>
                                  </a:solidFill>
                                  <a:latin typeface="Cambria Math"/>
                                </a:rPr>
                                <m:t>𝑛</m:t>
                              </m:r>
                              <m:r>
                                <a:rPr lang="en-GB" b="0" i="1" smtClean="0">
                                  <a:solidFill>
                                    <a:schemeClr val="tx1"/>
                                  </a:solidFill>
                                  <a:latin typeface="Cambria Math"/>
                                </a:rPr>
                                <m:t>𝜃</m:t>
                              </m:r>
                            </m:e>
                          </m:func>
                        </m:e>
                      </m:nary>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247136" y="1970617"/>
                <a:ext cx="8484972" cy="1124603"/>
              </a:xfrm>
              <a:prstGeom prst="rect">
                <a:avLst/>
              </a:prstGeom>
              <a:blipFill rotWithShape="1">
                <a:blip r:embed="rId2"/>
                <a:stretch>
                  <a:fillRect l="-2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480290" y="4011769"/>
                <a:ext cx="3629903" cy="8731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a:rPr>
                        <m:t>𝜙</m:t>
                      </m:r>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=1</m:t>
                          </m:r>
                        </m:sub>
                        <m:sup>
                          <m:r>
                            <a:rPr lang="en-GB" b="0" i="1" smtClean="0">
                              <a:latin typeface="Cambria Math"/>
                            </a:rPr>
                            <m:t>∞</m:t>
                          </m:r>
                        </m:sup>
                        <m:e>
                          <m:sSub>
                            <m:sSubPr>
                              <m:ctrlPr>
                                <a:rPr lang="en-GB" b="0" i="1" smtClean="0">
                                  <a:latin typeface="Cambria Math" panose="02040503050406030204" pitchFamily="18" charset="0"/>
                                </a:rPr>
                              </m:ctrlPr>
                            </m:sSubPr>
                            <m:e>
                              <m:r>
                                <a:rPr lang="en-GB" b="0" i="1" smtClean="0">
                                  <a:latin typeface="Cambria Math"/>
                                </a:rPr>
                                <m:t>𝐽</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sup>
                          </m:sSup>
                          <m:func>
                            <m:funcPr>
                              <m:ctrlPr>
                                <a:rPr lang="en-GB" b="0" i="1" smtClean="0">
                                  <a:latin typeface="Cambria Math" panose="02040503050406030204" pitchFamily="18" charset="0"/>
                                </a:rPr>
                              </m:ctrlPr>
                            </m:funcPr>
                            <m:fName>
                              <m:r>
                                <m:rPr>
                                  <m:sty m:val="p"/>
                                </m:rPr>
                                <a:rPr lang="en-GB" b="0" i="0" smtClean="0">
                                  <a:latin typeface="Cambria Math"/>
                                </a:rPr>
                                <m:t>cos</m:t>
                              </m:r>
                            </m:fName>
                            <m:e>
                              <m:r>
                                <a:rPr lang="en-GB" b="0" i="1" smtClean="0">
                                  <a:latin typeface="Cambria Math"/>
                                </a:rPr>
                                <m:t>𝑛</m:t>
                              </m:r>
                              <m:r>
                                <a:rPr lang="en-GB" b="0" i="1" smtClean="0">
                                  <a:latin typeface="Cambria Math"/>
                                </a:rPr>
                                <m:t>𝜃</m:t>
                              </m:r>
                            </m:e>
                          </m:func>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𝐾</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sup>
                          </m:sSup>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𝑛</m:t>
                              </m:r>
                              <m:r>
                                <a:rPr lang="en-GB" b="0" i="1" smtClean="0">
                                  <a:latin typeface="Cambria Math"/>
                                </a:rPr>
                                <m:t>𝜃</m:t>
                              </m:r>
                            </m:e>
                          </m:func>
                        </m:e>
                      </m:nary>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480290" y="4011769"/>
                <a:ext cx="3629903" cy="873188"/>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69412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PM quadrupoles</a:t>
            </a:r>
          </a:p>
        </p:txBody>
      </p:sp>
      <p:sp>
        <p:nvSpPr>
          <p:cNvPr id="19" name="Content Placeholder 2"/>
          <p:cNvSpPr txBox="1">
            <a:spLocks/>
          </p:cNvSpPr>
          <p:nvPr/>
        </p:nvSpPr>
        <p:spPr>
          <a:xfrm>
            <a:off x="457200" y="1089025"/>
            <a:ext cx="8229600" cy="50371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dirty="0"/>
              <a:t> </a:t>
            </a:r>
          </a:p>
        </p:txBody>
      </p:sp>
      <p:grpSp>
        <p:nvGrpSpPr>
          <p:cNvPr id="20" name="Group 3"/>
          <p:cNvGrpSpPr>
            <a:grpSpLocks/>
          </p:cNvGrpSpPr>
          <p:nvPr/>
        </p:nvGrpSpPr>
        <p:grpSpPr bwMode="auto">
          <a:xfrm>
            <a:off x="6591468" y="1141543"/>
            <a:ext cx="2143125" cy="2044700"/>
            <a:chOff x="1630009" y="3676650"/>
            <a:chExt cx="2718940" cy="2809875"/>
          </a:xfrm>
        </p:grpSpPr>
        <p:pic>
          <p:nvPicPr>
            <p:cNvPr id="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0009" y="3676650"/>
              <a:ext cx="271894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5"/>
            <p:cNvSpPr>
              <a:spLocks noChangeArrowheads="1"/>
            </p:cNvSpPr>
            <p:nvPr/>
          </p:nvSpPr>
          <p:spPr bwMode="auto">
            <a:xfrm>
              <a:off x="2884694" y="4527149"/>
              <a:ext cx="225238" cy="201061"/>
            </a:xfrm>
            <a:prstGeom prst="rightArrow">
              <a:avLst>
                <a:gd name="adj1" fmla="val 50000"/>
                <a:gd name="adj2" fmla="val 50001"/>
              </a:avLst>
            </a:prstGeom>
            <a:solidFill>
              <a:schemeClr val="bg1"/>
            </a:solidFill>
            <a:ln w="9525" algn="ctr">
              <a:solidFill>
                <a:schemeClr val="tx1"/>
              </a:solidFill>
              <a:round/>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fontAlgn="base">
                <a:spcBef>
                  <a:spcPct val="0"/>
                </a:spcBef>
                <a:spcAft>
                  <a:spcPct val="0"/>
                </a:spcAft>
              </a:pPr>
              <a:endParaRPr lang="en-US" altLang="en-US" sz="2400">
                <a:solidFill>
                  <a:srgbClr val="000000"/>
                </a:solidFill>
                <a:latin typeface="Lucida Grande"/>
                <a:ea typeface="ヒラギノ角ゴ Pro W3"/>
                <a:cs typeface="ヒラギノ角ゴ Pro W3"/>
              </a:endParaRPr>
            </a:p>
          </p:txBody>
        </p:sp>
        <p:sp>
          <p:nvSpPr>
            <p:cNvPr id="23" name="Right Arrow 6"/>
            <p:cNvSpPr>
              <a:spLocks noChangeArrowheads="1"/>
            </p:cNvSpPr>
            <p:nvPr/>
          </p:nvSpPr>
          <p:spPr bwMode="auto">
            <a:xfrm flipH="1">
              <a:off x="2875169" y="5508224"/>
              <a:ext cx="225238" cy="201061"/>
            </a:xfrm>
            <a:prstGeom prst="rightArrow">
              <a:avLst>
                <a:gd name="adj1" fmla="val 50000"/>
                <a:gd name="adj2" fmla="val 50001"/>
              </a:avLst>
            </a:prstGeom>
            <a:solidFill>
              <a:schemeClr val="bg1"/>
            </a:solidFill>
            <a:ln w="9525" algn="ctr">
              <a:solidFill>
                <a:schemeClr val="tx1"/>
              </a:solidFill>
              <a:round/>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fontAlgn="base">
                <a:spcBef>
                  <a:spcPct val="0"/>
                </a:spcBef>
                <a:spcAft>
                  <a:spcPct val="0"/>
                </a:spcAft>
              </a:pPr>
              <a:endParaRPr lang="en-US" altLang="en-US" sz="2400">
                <a:solidFill>
                  <a:srgbClr val="000000"/>
                </a:solidFill>
                <a:latin typeface="Lucida Grande"/>
                <a:ea typeface="ヒラギノ角ゴ Pro W3"/>
                <a:cs typeface="ヒラギノ角ゴ Pro W3"/>
              </a:endParaRPr>
            </a:p>
          </p:txBody>
        </p:sp>
      </p:grpSp>
      <p:grpSp>
        <p:nvGrpSpPr>
          <p:cNvPr id="24" name="Group 7"/>
          <p:cNvGrpSpPr>
            <a:grpSpLocks/>
          </p:cNvGrpSpPr>
          <p:nvPr/>
        </p:nvGrpSpPr>
        <p:grpSpPr bwMode="auto">
          <a:xfrm>
            <a:off x="3851275" y="1125668"/>
            <a:ext cx="2282825" cy="2076450"/>
            <a:chOff x="4286250" y="3663678"/>
            <a:chExt cx="2781300" cy="2813322"/>
          </a:xfrm>
        </p:grpSpPr>
        <p:pic>
          <p:nvPicPr>
            <p:cNvPr id="2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663678"/>
              <a:ext cx="2781300" cy="281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ight Arrow 9"/>
            <p:cNvSpPr>
              <a:spLocks noChangeArrowheads="1"/>
            </p:cNvSpPr>
            <p:nvPr/>
          </p:nvSpPr>
          <p:spPr bwMode="auto">
            <a:xfrm>
              <a:off x="5561219" y="4012799"/>
              <a:ext cx="225238" cy="201061"/>
            </a:xfrm>
            <a:prstGeom prst="rightArrow">
              <a:avLst>
                <a:gd name="adj1" fmla="val 50000"/>
                <a:gd name="adj2" fmla="val 50001"/>
              </a:avLst>
            </a:prstGeom>
            <a:solidFill>
              <a:schemeClr val="bg1"/>
            </a:solidFill>
            <a:ln w="9525" algn="ctr">
              <a:solidFill>
                <a:schemeClr val="tx1"/>
              </a:solidFill>
              <a:round/>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fontAlgn="base">
                <a:spcBef>
                  <a:spcPct val="0"/>
                </a:spcBef>
                <a:spcAft>
                  <a:spcPct val="0"/>
                </a:spcAft>
              </a:pPr>
              <a:endParaRPr lang="en-US" altLang="en-US" sz="2400">
                <a:solidFill>
                  <a:srgbClr val="000000"/>
                </a:solidFill>
                <a:latin typeface="Lucida Grande"/>
                <a:ea typeface="ヒラギノ角ゴ Pro W3"/>
                <a:cs typeface="ヒラギノ角ゴ Pro W3"/>
              </a:endParaRPr>
            </a:p>
          </p:txBody>
        </p:sp>
        <p:sp>
          <p:nvSpPr>
            <p:cNvPr id="27" name="Right Arrow 10"/>
            <p:cNvSpPr>
              <a:spLocks noChangeArrowheads="1"/>
            </p:cNvSpPr>
            <p:nvPr/>
          </p:nvSpPr>
          <p:spPr bwMode="auto">
            <a:xfrm flipH="1">
              <a:off x="5532644" y="5984474"/>
              <a:ext cx="225238" cy="201061"/>
            </a:xfrm>
            <a:prstGeom prst="rightArrow">
              <a:avLst>
                <a:gd name="adj1" fmla="val 50000"/>
                <a:gd name="adj2" fmla="val 50001"/>
              </a:avLst>
            </a:prstGeom>
            <a:solidFill>
              <a:schemeClr val="bg1"/>
            </a:solidFill>
            <a:ln w="9525" algn="ctr">
              <a:solidFill>
                <a:schemeClr val="tx1"/>
              </a:solidFill>
              <a:round/>
              <a:headEnd/>
              <a:tailEnd/>
            </a:ln>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fontAlgn="base">
                <a:spcBef>
                  <a:spcPct val="0"/>
                </a:spcBef>
                <a:spcAft>
                  <a:spcPct val="0"/>
                </a:spcAft>
              </a:pPr>
              <a:endParaRPr lang="en-US" altLang="en-US" sz="2400">
                <a:solidFill>
                  <a:srgbClr val="000000"/>
                </a:solidFill>
                <a:latin typeface="Lucida Grande"/>
                <a:ea typeface="ヒラギノ角ゴ Pro W3"/>
                <a:cs typeface="ヒラギノ角ゴ Pro W3"/>
              </a:endParaRPr>
            </a:p>
          </p:txBody>
        </p:sp>
      </p:grpSp>
      <p:sp>
        <p:nvSpPr>
          <p:cNvPr id="28" name="TextBox 11"/>
          <p:cNvSpPr txBox="1">
            <a:spLocks noChangeArrowheads="1"/>
          </p:cNvSpPr>
          <p:nvPr/>
        </p:nvSpPr>
        <p:spPr bwMode="auto">
          <a:xfrm>
            <a:off x="93216" y="1370370"/>
            <a:ext cx="3772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2000" dirty="0">
                <a:solidFill>
                  <a:srgbClr val="000000"/>
                </a:solidFill>
                <a:latin typeface="+mn-lt"/>
                <a:ea typeface="Roboto Slab" pitchFamily="2" charset="0"/>
              </a:rPr>
              <a:t>Pole and yoke </a:t>
            </a:r>
            <a:r>
              <a:rPr lang="en-GB" altLang="en-US" sz="2000" dirty="0" err="1">
                <a:solidFill>
                  <a:srgbClr val="000000"/>
                </a:solidFill>
                <a:latin typeface="+mn-lt"/>
                <a:ea typeface="Roboto Slab" pitchFamily="2" charset="0"/>
              </a:rPr>
              <a:t>fixed,PM</a:t>
            </a:r>
            <a:r>
              <a:rPr lang="en-GB" altLang="en-US" sz="2000" dirty="0">
                <a:solidFill>
                  <a:srgbClr val="000000"/>
                </a:solidFill>
                <a:latin typeface="+mn-lt"/>
                <a:ea typeface="Roboto Slab" pitchFamily="2" charset="0"/>
              </a:rPr>
              <a:t> moves</a:t>
            </a:r>
          </a:p>
        </p:txBody>
      </p:sp>
      <p:pic>
        <p:nvPicPr>
          <p:cNvPr id="29" name="Picture 13" descr="Integration incl Corrector ISO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525838"/>
            <a:ext cx="36766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297" y="1770480"/>
            <a:ext cx="2956632"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6"/>
          <p:cNvSpPr txBox="1">
            <a:spLocks noChangeArrowheads="1"/>
          </p:cNvSpPr>
          <p:nvPr/>
        </p:nvSpPr>
        <p:spPr bwMode="auto">
          <a:xfrm>
            <a:off x="3576638" y="3135313"/>
            <a:ext cx="2784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600" dirty="0">
                <a:solidFill>
                  <a:srgbClr val="000000"/>
                </a:solidFill>
                <a:latin typeface="+mn-lt"/>
                <a:ea typeface="Roboto Slab" pitchFamily="2" charset="0"/>
              </a:rPr>
              <a:t>At 8% strength (3.5 T/m)</a:t>
            </a:r>
          </a:p>
        </p:txBody>
      </p:sp>
      <p:sp>
        <p:nvSpPr>
          <p:cNvPr id="32" name="TextBox 17"/>
          <p:cNvSpPr txBox="1">
            <a:spLocks noChangeArrowheads="1"/>
          </p:cNvSpPr>
          <p:nvPr/>
        </p:nvSpPr>
        <p:spPr bwMode="auto">
          <a:xfrm>
            <a:off x="6134100" y="3135313"/>
            <a:ext cx="30098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600" dirty="0">
                <a:solidFill>
                  <a:srgbClr val="000000"/>
                </a:solidFill>
                <a:latin typeface="+mn-lt"/>
                <a:ea typeface="Roboto Slab" pitchFamily="2" charset="0"/>
              </a:rPr>
              <a:t>At 100% strength (43 T/m)</a:t>
            </a:r>
          </a:p>
        </p:txBody>
      </p:sp>
      <p:sp>
        <p:nvSpPr>
          <p:cNvPr id="33" name="TextBox 18"/>
          <p:cNvSpPr txBox="1">
            <a:spLocks noChangeArrowheads="1"/>
          </p:cNvSpPr>
          <p:nvPr/>
        </p:nvSpPr>
        <p:spPr bwMode="auto">
          <a:xfrm>
            <a:off x="1" y="5713830"/>
            <a:ext cx="3959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800" dirty="0">
                <a:solidFill>
                  <a:srgbClr val="000000"/>
                </a:solidFill>
                <a:latin typeface="+mn-lt"/>
              </a:rPr>
              <a:t>Lab prototype meets specification</a:t>
            </a:r>
          </a:p>
        </p:txBody>
      </p:sp>
      <p:sp>
        <p:nvSpPr>
          <p:cNvPr id="34" name="TextBox 19"/>
          <p:cNvSpPr txBox="1">
            <a:spLocks noChangeArrowheads="1"/>
          </p:cNvSpPr>
          <p:nvPr/>
        </p:nvSpPr>
        <p:spPr bwMode="auto">
          <a:xfrm>
            <a:off x="3576638" y="5662613"/>
            <a:ext cx="511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fontAlgn="base" hangingPunct="1">
              <a:spcBef>
                <a:spcPct val="0"/>
              </a:spcBef>
              <a:spcAft>
                <a:spcPct val="0"/>
              </a:spcAft>
            </a:pPr>
            <a:r>
              <a:rPr lang="en-GB" altLang="en-US" sz="1800" dirty="0">
                <a:solidFill>
                  <a:srgbClr val="000000"/>
                </a:solidFill>
                <a:latin typeface="+mn-lt"/>
                <a:ea typeface="Roboto Slab" pitchFamily="2" charset="0"/>
              </a:rPr>
              <a:t>Design for mounting in CLIC drive beam</a:t>
            </a:r>
          </a:p>
        </p:txBody>
      </p:sp>
    </p:spTree>
    <p:extLst>
      <p:ext uri="{BB962C8B-B14F-4D97-AF65-F5344CB8AC3E}">
        <p14:creationId xmlns:p14="http://schemas.microsoft.com/office/powerpoint/2010/main" val="2778237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PM quadrupole</a:t>
            </a:r>
          </a:p>
        </p:txBody>
      </p:sp>
      <p:pic>
        <p:nvPicPr>
          <p:cNvPr id="3" name="6-25-up-dow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4474"/>
          <a:stretch/>
        </p:blipFill>
        <p:spPr>
          <a:xfrm>
            <a:off x="1400433" y="1073128"/>
            <a:ext cx="6364048" cy="4951698"/>
          </a:xfrm>
          <a:prstGeom prst="rect">
            <a:avLst/>
          </a:prstGeom>
        </p:spPr>
      </p:pic>
    </p:spTree>
    <p:extLst>
      <p:ext uri="{BB962C8B-B14F-4D97-AF65-F5344CB8AC3E}">
        <p14:creationId xmlns:p14="http://schemas.microsoft.com/office/powerpoint/2010/main" val="339103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PM dipole</a:t>
            </a:r>
          </a:p>
        </p:txBody>
      </p:sp>
      <p:pic>
        <p:nvPicPr>
          <p:cNvPr id="4" name="Zepto animatio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21981" y="1754709"/>
            <a:ext cx="6798019" cy="3823887"/>
          </a:xfrm>
          <a:prstGeom prst="rect">
            <a:avLst/>
          </a:prstGeom>
        </p:spPr>
      </p:pic>
    </p:spTree>
    <p:extLst>
      <p:ext uri="{BB962C8B-B14F-4D97-AF65-F5344CB8AC3E}">
        <p14:creationId xmlns:p14="http://schemas.microsoft.com/office/powerpoint/2010/main" val="8345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Magnet Design</a:t>
            </a:r>
          </a:p>
        </p:txBody>
      </p:sp>
    </p:spTree>
    <p:extLst>
      <p:ext uri="{BB962C8B-B14F-4D97-AF65-F5344CB8AC3E}">
        <p14:creationId xmlns:p14="http://schemas.microsoft.com/office/powerpoint/2010/main" val="2398736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Computer codes</a:t>
            </a:r>
          </a:p>
        </p:txBody>
      </p:sp>
      <p:sp>
        <p:nvSpPr>
          <p:cNvPr id="3" name="Rectangle 3"/>
          <p:cNvSpPr txBox="1">
            <a:spLocks noChangeArrowheads="1"/>
          </p:cNvSpPr>
          <p:nvPr/>
        </p:nvSpPr>
        <p:spPr>
          <a:xfrm>
            <a:off x="457200" y="1351005"/>
            <a:ext cx="8229600" cy="47751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 number of computer codes are available, we like Opera 2D and 3D. These have:</a:t>
            </a:r>
          </a:p>
          <a:p>
            <a:pPr lvl="1"/>
            <a:r>
              <a:rPr lang="en-GB" altLang="en-US" sz="2000" dirty="0"/>
              <a:t>finite elements with variable triangular (2D) or tetrahedral/hexahedral (3D) mesh</a:t>
            </a:r>
          </a:p>
          <a:p>
            <a:pPr lvl="1"/>
            <a:r>
              <a:rPr lang="en-GB" altLang="en-US" sz="2000" dirty="0"/>
              <a:t>multiple iterations to simulate steel nonlinearity</a:t>
            </a:r>
          </a:p>
          <a:p>
            <a:pPr lvl="1"/>
            <a:r>
              <a:rPr lang="en-GB" altLang="en-US" sz="2000" dirty="0"/>
              <a:t>extensive pre- and post-processors</a:t>
            </a:r>
          </a:p>
          <a:p>
            <a:pPr lvl="1"/>
            <a:r>
              <a:rPr lang="en-GB" altLang="en-US" sz="2000" dirty="0"/>
              <a:t>cross-platform compatibility</a:t>
            </a:r>
          </a:p>
          <a:p>
            <a:pPr lvl="1"/>
            <a:r>
              <a:rPr lang="en-GB" altLang="en-US" sz="2000" dirty="0"/>
              <a:t>multiple solvers for static, transient, steady state </a:t>
            </a:r>
            <a:r>
              <a:rPr lang="en-GB" altLang="en-US" sz="2000" dirty="0" err="1"/>
              <a:t>e.t.c</a:t>
            </a:r>
            <a:r>
              <a:rPr lang="en-GB" altLang="en-US" sz="2000" dirty="0"/>
              <a:t>.</a:t>
            </a:r>
          </a:p>
          <a:p>
            <a:pPr lvl="1"/>
            <a:endParaRPr lang="en-GB" altLang="en-US" sz="2000" dirty="0"/>
          </a:p>
          <a:p>
            <a:pPr marL="0" indent="0">
              <a:buNone/>
            </a:pPr>
            <a:r>
              <a:rPr lang="en-GB" altLang="en-US" sz="2000" dirty="0"/>
              <a:t>Technique is iterative:</a:t>
            </a:r>
          </a:p>
          <a:p>
            <a:pPr lvl="1"/>
            <a:r>
              <a:rPr lang="en-GB" altLang="en-US" sz="2000" dirty="0"/>
              <a:t>calculate flux generated by a defined geometry</a:t>
            </a:r>
          </a:p>
          <a:p>
            <a:pPr lvl="1"/>
            <a:r>
              <a:rPr lang="en-GB" altLang="en-US" sz="2000" dirty="0"/>
              <a:t>adjust the geometry until required distribution is achieved</a:t>
            </a:r>
          </a:p>
          <a:p>
            <a:pPr marL="457200" lvl="1" indent="0">
              <a:buNone/>
            </a:pPr>
            <a:endParaRPr lang="en-GB" altLang="en-US" sz="2000" dirty="0"/>
          </a:p>
        </p:txBody>
      </p:sp>
    </p:spTree>
    <p:extLst>
      <p:ext uri="{BB962C8B-B14F-4D97-AF65-F5344CB8AC3E}">
        <p14:creationId xmlns:p14="http://schemas.microsoft.com/office/powerpoint/2010/main" val="984113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Computer codes</a:t>
            </a:r>
          </a:p>
        </p:txBody>
      </p:sp>
      <p:sp>
        <p:nvSpPr>
          <p:cNvPr id="3" name="Rectangle 3"/>
          <p:cNvSpPr txBox="1">
            <a:spLocks noChangeArrowheads="1"/>
          </p:cNvSpPr>
          <p:nvPr/>
        </p:nvSpPr>
        <p:spPr>
          <a:xfrm>
            <a:off x="457200" y="1351005"/>
            <a:ext cx="8229600" cy="47751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The model is first set up in 2D using a GUI to define ‘regions’:</a:t>
            </a:r>
          </a:p>
          <a:p>
            <a:pPr marL="1008063" lvl="1"/>
            <a:r>
              <a:rPr lang="en-GB" altLang="en-US" sz="2000" dirty="0"/>
              <a:t>steel regions</a:t>
            </a:r>
          </a:p>
          <a:p>
            <a:pPr marL="1008063" lvl="1"/>
            <a:r>
              <a:rPr lang="en-GB" altLang="en-US" sz="2000" dirty="0"/>
              <a:t>coils (including current density)</a:t>
            </a:r>
          </a:p>
          <a:p>
            <a:pPr marL="1008063" lvl="1"/>
            <a:r>
              <a:rPr lang="en-GB" altLang="en-US" sz="2000" dirty="0"/>
              <a:t>a ‘background’ region which defines the physical extent of the model</a:t>
            </a:r>
          </a:p>
          <a:p>
            <a:pPr marL="1008063" lvl="1"/>
            <a:r>
              <a:rPr lang="en-GB" altLang="en-US" sz="2000" dirty="0"/>
              <a:t>the symmetry constraints on the boundaries</a:t>
            </a:r>
          </a:p>
          <a:p>
            <a:pPr marL="1008063" lvl="1"/>
            <a:r>
              <a:rPr lang="en-GB" altLang="en-US" sz="2000" dirty="0"/>
              <a:t>the B-H curves for the steel and other materials</a:t>
            </a:r>
          </a:p>
          <a:p>
            <a:pPr marL="1008063" lvl="1"/>
            <a:r>
              <a:rPr lang="en-GB" altLang="en-US" sz="2000" dirty="0"/>
              <a:t>mesh is generated and data saved</a:t>
            </a:r>
          </a:p>
          <a:p>
            <a:pPr marL="457200" lvl="1" indent="0">
              <a:buNone/>
            </a:pPr>
            <a:endParaRPr lang="en-GB" altLang="en-US" sz="2000" dirty="0"/>
          </a:p>
        </p:txBody>
      </p:sp>
    </p:spTree>
    <p:extLst>
      <p:ext uri="{BB962C8B-B14F-4D97-AF65-F5344CB8AC3E}">
        <p14:creationId xmlns:p14="http://schemas.microsoft.com/office/powerpoint/2010/main" val="2310525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Alice quadrupole</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85" y="1485477"/>
            <a:ext cx="7214094" cy="447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12018" y="5589240"/>
            <a:ext cx="1899879" cy="369332"/>
          </a:xfrm>
          <a:prstGeom prst="rect">
            <a:avLst/>
          </a:prstGeom>
          <a:noFill/>
        </p:spPr>
        <p:txBody>
          <a:bodyPr wrap="none" rtlCol="0">
            <a:spAutoFit/>
          </a:bodyPr>
          <a:lstStyle/>
          <a:p>
            <a:pPr fontAlgn="base">
              <a:spcBef>
                <a:spcPct val="0"/>
              </a:spcBef>
              <a:spcAft>
                <a:spcPct val="0"/>
              </a:spcAft>
            </a:pPr>
            <a:r>
              <a:rPr lang="en-GB" dirty="0">
                <a:solidFill>
                  <a:srgbClr val="000000"/>
                </a:solidFill>
                <a:latin typeface="Roboto Slab" pitchFamily="2" charset="0"/>
                <a:ea typeface="Roboto Slab" pitchFamily="2" charset="0"/>
                <a:cs typeface="Arial" pitchFamily="34" charset="0"/>
              </a:rPr>
              <a:t>symmetry lines</a:t>
            </a:r>
          </a:p>
        </p:txBody>
      </p:sp>
      <p:cxnSp>
        <p:nvCxnSpPr>
          <p:cNvPr id="17" name="Straight Arrow Connector 16"/>
          <p:cNvCxnSpPr/>
          <p:nvPr/>
        </p:nvCxnSpPr>
        <p:spPr>
          <a:xfrm flipV="1">
            <a:off x="4066032" y="4869160"/>
            <a:ext cx="73920" cy="788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75656" y="4950619"/>
            <a:ext cx="179313" cy="6386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9832" y="5573136"/>
            <a:ext cx="2254143" cy="369332"/>
          </a:xfrm>
          <a:prstGeom prst="rect">
            <a:avLst/>
          </a:prstGeom>
          <a:noFill/>
        </p:spPr>
        <p:txBody>
          <a:bodyPr wrap="none" rtlCol="0">
            <a:spAutoFit/>
          </a:bodyPr>
          <a:lstStyle/>
          <a:p>
            <a:pPr fontAlgn="base">
              <a:spcBef>
                <a:spcPct val="0"/>
              </a:spcBef>
              <a:spcAft>
                <a:spcPct val="0"/>
              </a:spcAft>
            </a:pPr>
            <a:r>
              <a:rPr lang="en-GB">
                <a:solidFill>
                  <a:srgbClr val="000000"/>
                </a:solidFill>
                <a:latin typeface="Roboto Slab" pitchFamily="2" charset="0"/>
                <a:ea typeface="Roboto Slab" pitchFamily="2" charset="0"/>
                <a:cs typeface="Arial" pitchFamily="34" charset="0"/>
              </a:rPr>
              <a:t>background region</a:t>
            </a:r>
          </a:p>
        </p:txBody>
      </p:sp>
      <p:sp>
        <p:nvSpPr>
          <p:cNvPr id="20" name="TextBox 19"/>
          <p:cNvSpPr txBox="1"/>
          <p:nvPr/>
        </p:nvSpPr>
        <p:spPr>
          <a:xfrm>
            <a:off x="1650467" y="1772816"/>
            <a:ext cx="1289135" cy="369332"/>
          </a:xfrm>
          <a:prstGeom prst="rect">
            <a:avLst/>
          </a:prstGeom>
          <a:noFill/>
        </p:spPr>
        <p:txBody>
          <a:bodyPr wrap="none" rtlCol="0">
            <a:spAutoFit/>
          </a:bodyPr>
          <a:lstStyle/>
          <a:p>
            <a:pPr fontAlgn="base">
              <a:spcBef>
                <a:spcPct val="0"/>
              </a:spcBef>
              <a:spcAft>
                <a:spcPct val="0"/>
              </a:spcAft>
            </a:pPr>
            <a:r>
              <a:rPr lang="en-GB">
                <a:solidFill>
                  <a:srgbClr val="000000"/>
                </a:solidFill>
                <a:latin typeface="Roboto Slab" pitchFamily="2" charset="0"/>
                <a:ea typeface="Roboto Slab" pitchFamily="2" charset="0"/>
                <a:cs typeface="Arial" pitchFamily="34" charset="0"/>
              </a:rPr>
              <a:t>steel yoke</a:t>
            </a:r>
          </a:p>
        </p:txBody>
      </p:sp>
      <p:cxnSp>
        <p:nvCxnSpPr>
          <p:cNvPr id="21" name="Straight Arrow Connector 20"/>
          <p:cNvCxnSpPr/>
          <p:nvPr/>
        </p:nvCxnSpPr>
        <p:spPr>
          <a:xfrm flipV="1">
            <a:off x="1565312" y="5189034"/>
            <a:ext cx="270922" cy="4074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14929" y="2000134"/>
            <a:ext cx="936991" cy="636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72812" y="2559484"/>
            <a:ext cx="587020" cy="369332"/>
          </a:xfrm>
          <a:prstGeom prst="rect">
            <a:avLst/>
          </a:prstGeom>
          <a:noFill/>
        </p:spPr>
        <p:txBody>
          <a:bodyPr wrap="none" rtlCol="0">
            <a:spAutoFit/>
          </a:bodyPr>
          <a:lstStyle/>
          <a:p>
            <a:pPr algn="r" fontAlgn="base">
              <a:spcBef>
                <a:spcPct val="0"/>
              </a:spcBef>
              <a:spcAft>
                <a:spcPct val="0"/>
              </a:spcAft>
            </a:pPr>
            <a:r>
              <a:rPr lang="en-GB">
                <a:solidFill>
                  <a:srgbClr val="000000"/>
                </a:solidFill>
                <a:latin typeface="Roboto Slab" pitchFamily="2" charset="0"/>
                <a:ea typeface="Roboto Slab" pitchFamily="2" charset="0"/>
                <a:cs typeface="Arial" pitchFamily="34" charset="0"/>
              </a:rPr>
              <a:t>coil</a:t>
            </a:r>
          </a:p>
        </p:txBody>
      </p:sp>
      <p:cxnSp>
        <p:nvCxnSpPr>
          <p:cNvPr id="24" name="Straight Arrow Connector 23"/>
          <p:cNvCxnSpPr/>
          <p:nvPr/>
        </p:nvCxnSpPr>
        <p:spPr>
          <a:xfrm>
            <a:off x="3035159" y="2786802"/>
            <a:ext cx="1608849" cy="13622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001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Alice quadrupole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47" y="1581799"/>
            <a:ext cx="7306266" cy="453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87633" y="2099216"/>
            <a:ext cx="1568058" cy="369332"/>
          </a:xfrm>
          <a:prstGeom prst="rect">
            <a:avLst/>
          </a:prstGeom>
          <a:noFill/>
        </p:spPr>
        <p:txBody>
          <a:bodyPr wrap="none" rtlCol="0">
            <a:spAutoFit/>
          </a:bodyPr>
          <a:lstStyle/>
          <a:p>
            <a:pPr fontAlgn="base">
              <a:spcBef>
                <a:spcPct val="0"/>
              </a:spcBef>
              <a:spcAft>
                <a:spcPct val="0"/>
              </a:spcAft>
            </a:pPr>
            <a:r>
              <a:rPr lang="en-GB" dirty="0">
                <a:solidFill>
                  <a:srgbClr val="000000"/>
                </a:solidFill>
                <a:latin typeface="Roboto Slab" pitchFamily="2" charset="0"/>
                <a:ea typeface="Roboto Slab" pitchFamily="2" charset="0"/>
                <a:cs typeface="Arial" pitchFamily="34" charset="0"/>
              </a:rPr>
              <a:t>coarse mesh</a:t>
            </a:r>
          </a:p>
        </p:txBody>
      </p:sp>
      <p:cxnSp>
        <p:nvCxnSpPr>
          <p:cNvPr id="6" name="Straight Arrow Connector 5"/>
          <p:cNvCxnSpPr/>
          <p:nvPr/>
        </p:nvCxnSpPr>
        <p:spPr>
          <a:xfrm>
            <a:off x="5587539" y="2468548"/>
            <a:ext cx="0" cy="612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0559" y="2468548"/>
            <a:ext cx="1279517" cy="369332"/>
          </a:xfrm>
          <a:prstGeom prst="rect">
            <a:avLst/>
          </a:prstGeom>
          <a:noFill/>
        </p:spPr>
        <p:txBody>
          <a:bodyPr wrap="none" rtlCol="0">
            <a:spAutoFit/>
          </a:bodyPr>
          <a:lstStyle/>
          <a:p>
            <a:pPr fontAlgn="base">
              <a:spcBef>
                <a:spcPct val="0"/>
              </a:spcBef>
              <a:spcAft>
                <a:spcPct val="0"/>
              </a:spcAft>
            </a:pPr>
            <a:r>
              <a:rPr lang="en-GB">
                <a:solidFill>
                  <a:srgbClr val="000000"/>
                </a:solidFill>
                <a:latin typeface="Roboto Slab" pitchFamily="2" charset="0"/>
                <a:ea typeface="Roboto Slab" pitchFamily="2" charset="0"/>
                <a:cs typeface="Arial" pitchFamily="34" charset="0"/>
              </a:rPr>
              <a:t>fine mesh</a:t>
            </a:r>
          </a:p>
        </p:txBody>
      </p:sp>
      <p:cxnSp>
        <p:nvCxnSpPr>
          <p:cNvPr id="8" name="Straight Arrow Connector 7"/>
          <p:cNvCxnSpPr/>
          <p:nvPr/>
        </p:nvCxnSpPr>
        <p:spPr>
          <a:xfrm flipH="1">
            <a:off x="1729946" y="2784914"/>
            <a:ext cx="521680" cy="23637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927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Alice quadrupole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16606"/>
            <a:ext cx="7147718" cy="443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19672" y="1772816"/>
            <a:ext cx="2220480" cy="707886"/>
          </a:xfrm>
          <a:prstGeom prst="rect">
            <a:avLst/>
          </a:prstGeom>
          <a:noFill/>
        </p:spPr>
        <p:txBody>
          <a:bodyPr wrap="none" rtlCol="0">
            <a:spAutoFit/>
          </a:bodyPr>
          <a:lstStyle/>
          <a:p>
            <a:pPr fontAlgn="base">
              <a:spcBef>
                <a:spcPct val="0"/>
              </a:spcBef>
              <a:spcAft>
                <a:spcPct val="0"/>
              </a:spcAft>
            </a:pPr>
            <a:r>
              <a:rPr lang="en-GB" sz="2000">
                <a:solidFill>
                  <a:srgbClr val="000000"/>
                </a:solidFill>
                <a:latin typeface="Roboto Slab" pitchFamily="2" charset="0"/>
                <a:ea typeface="Roboto Slab" pitchFamily="2" charset="0"/>
                <a:cs typeface="Arial" pitchFamily="34" charset="0"/>
              </a:rPr>
              <a:t>Central gradient:</a:t>
            </a:r>
          </a:p>
          <a:p>
            <a:pPr fontAlgn="base">
              <a:spcBef>
                <a:spcPct val="0"/>
              </a:spcBef>
              <a:spcAft>
                <a:spcPct val="0"/>
              </a:spcAft>
            </a:pPr>
            <a:r>
              <a:rPr lang="en-GB" sz="2000">
                <a:solidFill>
                  <a:srgbClr val="000000"/>
                </a:solidFill>
                <a:latin typeface="Roboto Slab" pitchFamily="2" charset="0"/>
                <a:ea typeface="Roboto Slab" pitchFamily="2" charset="0"/>
                <a:cs typeface="Arial" pitchFamily="34" charset="0"/>
              </a:rPr>
              <a:t>1.79 T/m</a:t>
            </a:r>
          </a:p>
        </p:txBody>
      </p:sp>
      <p:cxnSp>
        <p:nvCxnSpPr>
          <p:cNvPr id="6" name="Straight Arrow Connector 5"/>
          <p:cNvCxnSpPr/>
          <p:nvPr/>
        </p:nvCxnSpPr>
        <p:spPr>
          <a:xfrm flipH="1">
            <a:off x="1727684" y="2480702"/>
            <a:ext cx="252028" cy="2775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682606" y="1616606"/>
            <a:ext cx="2101857" cy="707886"/>
          </a:xfrm>
          <a:prstGeom prst="rect">
            <a:avLst/>
          </a:prstGeom>
          <a:noFill/>
        </p:spPr>
        <p:txBody>
          <a:bodyPr wrap="none" rtlCol="0">
            <a:spAutoFit/>
          </a:bodyPr>
          <a:lstStyle/>
          <a:p>
            <a:pPr algn="r" fontAlgn="base">
              <a:spcBef>
                <a:spcPct val="0"/>
              </a:spcBef>
              <a:spcAft>
                <a:spcPct val="0"/>
              </a:spcAft>
            </a:pPr>
            <a:r>
              <a:rPr lang="en-GB" sz="2000" dirty="0">
                <a:solidFill>
                  <a:srgbClr val="000000"/>
                </a:solidFill>
                <a:latin typeface="Roboto Slab" pitchFamily="2" charset="0"/>
                <a:ea typeface="Roboto Slab" pitchFamily="2" charset="0"/>
                <a:cs typeface="Arial" pitchFamily="34" charset="0"/>
              </a:rPr>
              <a:t>Flux lines</a:t>
            </a:r>
          </a:p>
          <a:p>
            <a:pPr algn="r" fontAlgn="base">
              <a:spcBef>
                <a:spcPct val="0"/>
              </a:spcBef>
              <a:spcAft>
                <a:spcPct val="0"/>
              </a:spcAft>
            </a:pPr>
            <a:r>
              <a:rPr lang="en-GB" sz="2000" dirty="0">
                <a:solidFill>
                  <a:srgbClr val="000000"/>
                </a:solidFill>
                <a:latin typeface="Roboto Slab" pitchFamily="2" charset="0"/>
                <a:ea typeface="Roboto Slab" pitchFamily="2" charset="0"/>
                <a:cs typeface="Arial" pitchFamily="34" charset="0"/>
              </a:rPr>
              <a:t>(</a:t>
            </a:r>
            <a:r>
              <a:rPr lang="en-GB" sz="2000" dirty="0" err="1">
                <a:solidFill>
                  <a:srgbClr val="000000"/>
                </a:solidFill>
                <a:latin typeface="Roboto Slab" pitchFamily="2" charset="0"/>
                <a:ea typeface="Roboto Slab" pitchFamily="2" charset="0"/>
                <a:cs typeface="Arial" pitchFamily="34" charset="0"/>
              </a:rPr>
              <a:t>equipotentials</a:t>
            </a:r>
            <a:r>
              <a:rPr lang="en-GB" sz="2000" dirty="0">
                <a:solidFill>
                  <a:srgbClr val="000000"/>
                </a:solidFill>
                <a:latin typeface="Roboto Slab" pitchFamily="2" charset="0"/>
                <a:ea typeface="Roboto Slab" pitchFamily="2" charset="0"/>
                <a:cs typeface="Arial" pitchFamily="34" charset="0"/>
              </a:rPr>
              <a:t>)</a:t>
            </a:r>
          </a:p>
        </p:txBody>
      </p:sp>
      <p:cxnSp>
        <p:nvCxnSpPr>
          <p:cNvPr id="8" name="Straight Arrow Connector 7"/>
          <p:cNvCxnSpPr/>
          <p:nvPr/>
        </p:nvCxnSpPr>
        <p:spPr>
          <a:xfrm flipH="1">
            <a:off x="5338119" y="2324492"/>
            <a:ext cx="395416" cy="5422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9902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Solving</a:t>
            </a:r>
          </a:p>
        </p:txBody>
      </p:sp>
      <p:sp>
        <p:nvSpPr>
          <p:cNvPr id="3" name="Rectangle 3"/>
          <p:cNvSpPr txBox="1">
            <a:spLocks noChangeArrowheads="1"/>
          </p:cNvSpPr>
          <p:nvPr/>
        </p:nvSpPr>
        <p:spPr>
          <a:xfrm>
            <a:off x="395288" y="1449388"/>
            <a:ext cx="8172450" cy="4572471"/>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900" b="1" dirty="0"/>
              <a:t>Solver</a:t>
            </a:r>
            <a:r>
              <a:rPr lang="en-GB" altLang="en-US" sz="2900" dirty="0"/>
              <a:t> - either:</a:t>
            </a:r>
          </a:p>
          <a:p>
            <a:pPr marL="522288" lvl="1" indent="-342900"/>
            <a:r>
              <a:rPr lang="en-GB" altLang="en-US" sz="2900" b="1" dirty="0"/>
              <a:t>linear,</a:t>
            </a:r>
            <a:r>
              <a:rPr lang="en-GB" altLang="en-US" sz="2900" dirty="0"/>
              <a:t> using a predefined constant permeability for a single calculation</a:t>
            </a:r>
          </a:p>
          <a:p>
            <a:pPr marL="922338" lvl="2" indent="-342900"/>
            <a:r>
              <a:rPr lang="en-GB" altLang="en-US" sz="2900" dirty="0"/>
              <a:t>Useful for coil-only models</a:t>
            </a:r>
          </a:p>
          <a:p>
            <a:pPr marL="522288" lvl="1" indent="-342900"/>
            <a:r>
              <a:rPr lang="en-GB" altLang="en-US" sz="2900" b="1" dirty="0"/>
              <a:t>nonlinear</a:t>
            </a:r>
            <a:r>
              <a:rPr lang="en-GB" altLang="en-US" sz="2900" dirty="0"/>
              <a:t>, which is iterative with steel permeability set according to </a:t>
            </a:r>
            <a:r>
              <a:rPr lang="en-GB" altLang="en-US" sz="2900" i="1" dirty="0"/>
              <a:t>B</a:t>
            </a:r>
            <a:r>
              <a:rPr lang="en-GB" altLang="en-US" sz="2900" dirty="0"/>
              <a:t> in steel calculated on previous iteration</a:t>
            </a:r>
          </a:p>
          <a:p>
            <a:pPr marL="922338" lvl="2" indent="-342900"/>
            <a:r>
              <a:rPr lang="en-GB" altLang="en-US" sz="2900" b="1" dirty="0"/>
              <a:t>Essential</a:t>
            </a:r>
            <a:r>
              <a:rPr lang="en-GB" altLang="en-US" sz="2900" dirty="0"/>
              <a:t> for iron-dominated magnets</a:t>
            </a:r>
          </a:p>
          <a:p>
            <a:pPr marL="0" indent="0">
              <a:buNone/>
            </a:pPr>
            <a:endParaRPr lang="en-GB" altLang="en-US" sz="2900" b="1" dirty="0"/>
          </a:p>
          <a:p>
            <a:pPr marL="0" indent="0">
              <a:buNone/>
            </a:pPr>
            <a:r>
              <a:rPr lang="en-GB" altLang="en-US" sz="2900" b="1" dirty="0"/>
              <a:t>Post-Processor</a:t>
            </a:r>
            <a:r>
              <a:rPr lang="en-GB" altLang="en-US" sz="2900" dirty="0"/>
              <a:t>:</a:t>
            </a:r>
          </a:p>
          <a:p>
            <a:pPr marL="0" indent="0"/>
            <a:r>
              <a:rPr lang="en-GB" altLang="en-US" sz="2900" dirty="0"/>
              <a:t>Uses pre-processor model for many options for displaying field amplitude and quality:</a:t>
            </a:r>
          </a:p>
          <a:p>
            <a:pPr lvl="1"/>
            <a:r>
              <a:rPr lang="en-GB" altLang="en-US" sz="2900" dirty="0"/>
              <a:t>field lines</a:t>
            </a:r>
          </a:p>
          <a:p>
            <a:pPr lvl="1"/>
            <a:r>
              <a:rPr lang="en-GB" altLang="en-US" sz="2900" dirty="0"/>
              <a:t>graphs</a:t>
            </a:r>
          </a:p>
          <a:p>
            <a:pPr lvl="1"/>
            <a:r>
              <a:rPr lang="en-GB" altLang="en-US" sz="2900" dirty="0"/>
              <a:t>contours</a:t>
            </a:r>
          </a:p>
          <a:p>
            <a:pPr lvl="1"/>
            <a:r>
              <a:rPr lang="en-GB" altLang="en-US" sz="2900" dirty="0"/>
              <a:t>gradients</a:t>
            </a:r>
          </a:p>
          <a:p>
            <a:pPr lvl="1"/>
            <a:r>
              <a:rPr lang="en-GB" altLang="en-US" sz="2900" dirty="0"/>
              <a:t>harmonics (from a Fourier analysis around a pre-defined circle)</a:t>
            </a:r>
          </a:p>
          <a:p>
            <a:pPr marL="922338" lvl="2" indent="-342900"/>
            <a:endParaRPr lang="en-GB" altLang="en-US" sz="2000" dirty="0"/>
          </a:p>
        </p:txBody>
      </p:sp>
    </p:spTree>
    <p:extLst>
      <p:ext uri="{BB962C8B-B14F-4D97-AF65-F5344CB8AC3E}">
        <p14:creationId xmlns:p14="http://schemas.microsoft.com/office/powerpoint/2010/main" val="365748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 from scalar potential</a:t>
            </a:r>
          </a:p>
        </p:txBody>
      </p:sp>
      <mc:AlternateContent xmlns:mc="http://schemas.openxmlformats.org/markup-compatibility/2006" xmlns:a14="http://schemas.microsoft.com/office/drawing/2010/main">
        <mc:Choice Requires="a14">
          <p:sp>
            <p:nvSpPr>
              <p:cNvPr id="3" name="Text Box 6"/>
              <p:cNvSpPr txBox="1">
                <a:spLocks noChangeArrowheads="1"/>
              </p:cNvSpPr>
              <p:nvPr/>
            </p:nvSpPr>
            <p:spPr bwMode="auto">
              <a:xfrm>
                <a:off x="181232" y="1262731"/>
                <a:ext cx="8711248" cy="4893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Knowing that </a:t>
                </a:r>
                <a14:m>
                  <m:oMath xmlns:m="http://schemas.openxmlformats.org/officeDocument/2006/math">
                    <m:r>
                      <a:rPr lang="en-GB" sz="2000" b="1" i="1">
                        <a:latin typeface="Cambria Math"/>
                      </a:rPr>
                      <m:t>𝑩</m:t>
                    </m:r>
                    <m:r>
                      <m:rPr>
                        <m:aln/>
                      </m:rPr>
                      <a:rPr lang="en-GB" sz="2000" i="1">
                        <a:latin typeface="Cambria Math"/>
                      </a:rPr>
                      <m:t>=</m:t>
                    </m:r>
                    <m:r>
                      <a:rPr lang="en-GB" sz="2000" i="1">
                        <a:latin typeface="Cambria Math"/>
                      </a:rPr>
                      <m:t>−</m:t>
                    </m:r>
                    <m:r>
                      <a:rPr lang="en-GB" sz="2000" b="1" i="1">
                        <a:latin typeface="Cambria Math"/>
                      </a:rPr>
                      <m:t> </m:t>
                    </m:r>
                    <m:r>
                      <a:rPr lang="en-GB" sz="2000" b="1" i="1">
                        <a:latin typeface="Cambria Math"/>
                      </a:rPr>
                      <m:t>𝜵</m:t>
                    </m:r>
                    <m:r>
                      <a:rPr lang="en-GB" sz="2000" i="1">
                        <a:latin typeface="Cambria Math"/>
                      </a:rPr>
                      <m:t>𝜙</m:t>
                    </m:r>
                  </m:oMath>
                </a14:m>
                <a:r>
                  <a:rPr lang="en-GB" altLang="en-US" sz="2000" dirty="0">
                    <a:latin typeface="+mn-lt"/>
                  </a:rPr>
                  <a:t> allows us to determine components of flux density</a:t>
                </a: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a:p>
                <a:pPr eaLnBrk="1" hangingPunct="1"/>
                <a:r>
                  <a:rPr lang="en-GB" altLang="en-US" sz="2000" dirty="0">
                    <a:latin typeface="+mn-lt"/>
                  </a:rPr>
                  <a:t>This is an infinite series of cylindrical harmonics; they define the allowed distributions of </a:t>
                </a:r>
                <a:r>
                  <a:rPr lang="en-GB" altLang="en-US" sz="2000" b="1" i="1" dirty="0">
                    <a:latin typeface="+mn-lt"/>
                  </a:rPr>
                  <a:t>B</a:t>
                </a:r>
                <a:r>
                  <a:rPr lang="en-GB" altLang="en-US" sz="2000" dirty="0">
                    <a:latin typeface="+mn-lt"/>
                  </a:rPr>
                  <a:t> in 2 dimensions </a:t>
                </a:r>
                <a:r>
                  <a:rPr lang="en-GB" altLang="en-US" sz="2000" u="sng" dirty="0">
                    <a:latin typeface="+mn-lt"/>
                  </a:rPr>
                  <a:t>in the absence of currents </a:t>
                </a:r>
                <a:r>
                  <a:rPr lang="en-GB" altLang="en-US" sz="2000" dirty="0">
                    <a:latin typeface="+mn-lt"/>
                  </a:rPr>
                  <a:t>within the domain of (</a:t>
                </a:r>
                <a:r>
                  <a:rPr lang="en-GB" altLang="en-US" sz="2000" i="1" dirty="0">
                    <a:latin typeface="+mn-lt"/>
                  </a:rPr>
                  <a:t>r,</a:t>
                </a:r>
                <a:r>
                  <a:rPr lang="en-GB" altLang="en-US" sz="2000" i="1" dirty="0">
                    <a:latin typeface="+mn-lt"/>
                    <a:sym typeface="Symbol" pitchFamily="18" charset="2"/>
                  </a:rPr>
                  <a:t></a:t>
                </a:r>
                <a:r>
                  <a:rPr lang="en-GB" altLang="en-US" sz="2000" dirty="0">
                    <a:latin typeface="+mn-lt"/>
                  </a:rPr>
                  <a:t>).</a:t>
                </a:r>
              </a:p>
              <a:p>
                <a:pPr eaLnBrk="1" hangingPunct="1">
                  <a:spcBef>
                    <a:spcPct val="0"/>
                  </a:spcBef>
                </a:pPr>
                <a:endParaRPr lang="en-GB" altLang="en-US" sz="2000" dirty="0">
                  <a:latin typeface="+mn-lt"/>
                </a:endParaRPr>
              </a:p>
              <a:p>
                <a:pPr eaLnBrk="1" hangingPunct="1"/>
                <a:r>
                  <a:rPr lang="en-GB" altLang="en-US" sz="2000" dirty="0">
                    <a:latin typeface="+mn-lt"/>
                  </a:rPr>
                  <a:t>Distributions not given by these equations are not physically realisable.</a:t>
                </a:r>
              </a:p>
              <a:p>
                <a:pPr eaLnBrk="1" hangingPunct="1"/>
                <a:r>
                  <a:rPr lang="en-GB" altLang="en-US" sz="2000" dirty="0">
                    <a:latin typeface="+mn-lt"/>
                  </a:rPr>
                  <a:t>Coefficients </a:t>
                </a:r>
                <a:r>
                  <a:rPr lang="en-GB" altLang="en-US" sz="2000" i="1" dirty="0" err="1">
                    <a:latin typeface="+mn-lt"/>
                  </a:rPr>
                  <a:t>J</a:t>
                </a:r>
                <a:r>
                  <a:rPr lang="en-GB" altLang="en-US" sz="2000" i="1" baseline="-25000" dirty="0" err="1">
                    <a:latin typeface="+mn-lt"/>
                  </a:rPr>
                  <a:t>n</a:t>
                </a:r>
                <a:r>
                  <a:rPr lang="en-GB" altLang="en-US" sz="2000" i="1" dirty="0">
                    <a:latin typeface="+mn-lt"/>
                  </a:rPr>
                  <a:t>, </a:t>
                </a:r>
                <a:r>
                  <a:rPr lang="en-GB" altLang="en-US" sz="2000" i="1" dirty="0" err="1">
                    <a:latin typeface="+mn-lt"/>
                  </a:rPr>
                  <a:t>K</a:t>
                </a:r>
                <a:r>
                  <a:rPr lang="en-GB" altLang="en-US" sz="2000" i="1" baseline="-25000" dirty="0" err="1">
                    <a:latin typeface="+mn-lt"/>
                  </a:rPr>
                  <a:t>n</a:t>
                </a:r>
                <a:r>
                  <a:rPr lang="en-GB" altLang="en-US" sz="2000" i="1" dirty="0">
                    <a:latin typeface="+mn-lt"/>
                  </a:rPr>
                  <a:t> </a:t>
                </a:r>
                <a:r>
                  <a:rPr lang="en-GB" altLang="en-US" sz="2000" dirty="0">
                    <a:latin typeface="+mn-lt"/>
                  </a:rPr>
                  <a:t>are determined by geometry (remote iron boundaries and current sources).</a:t>
                </a:r>
              </a:p>
              <a:p>
                <a:pPr eaLnBrk="1" hangingPunct="1">
                  <a:spcBef>
                    <a:spcPct val="0"/>
                  </a:spcBef>
                </a:pPr>
                <a:endParaRPr lang="en-GB" altLang="en-US" sz="2000" dirty="0">
                  <a:latin typeface="+mn-lt"/>
                </a:endParaRPr>
              </a:p>
            </p:txBody>
          </p:sp>
        </mc:Choice>
        <mc:Fallback xmlns="">
          <p:sp>
            <p:nvSpPr>
              <p:cNvPr id="3" name="Text Box 6"/>
              <p:cNvSpPr txBox="1">
                <a:spLocks noRot="1" noChangeAspect="1" noMove="1" noResize="1" noEditPoints="1" noAdjustHandles="1" noChangeArrowheads="1" noChangeShapeType="1" noTextEdit="1"/>
              </p:cNvSpPr>
              <p:nvPr/>
            </p:nvSpPr>
            <p:spPr bwMode="auto">
              <a:xfrm>
                <a:off x="181232" y="1262731"/>
                <a:ext cx="8711248" cy="4893647"/>
              </a:xfrm>
              <a:prstGeom prst="rect">
                <a:avLst/>
              </a:prstGeom>
              <a:blipFill rotWithShape="1">
                <a:blip r:embed="rId2"/>
                <a:stretch>
                  <a:fillRect l="-770" t="-6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735746" y="1752951"/>
                <a:ext cx="5330177" cy="17707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𝐵</m:t>
                          </m:r>
                        </m:e>
                        <m:sub>
                          <m:r>
                            <a:rPr lang="en-GB" b="0" i="1" smtClean="0">
                              <a:latin typeface="Cambria Math"/>
                            </a:rPr>
                            <m:t>𝑟</m:t>
                          </m:r>
                        </m:sub>
                      </m:sSub>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=1</m:t>
                          </m:r>
                        </m:sub>
                        <m:sup>
                          <m:r>
                            <a:rPr lang="en-GB" b="0" i="1" smtClean="0">
                              <a:latin typeface="Cambria Math"/>
                            </a:rPr>
                            <m:t>∞</m:t>
                          </m:r>
                        </m:sup>
                        <m:e>
                          <m:r>
                            <a:rPr lang="en-GB" b="0" i="1" smtClean="0">
                              <a:latin typeface="Cambria Math"/>
                            </a:rPr>
                            <m:t>𝑛</m:t>
                          </m:r>
                          <m:sSub>
                            <m:sSubPr>
                              <m:ctrlPr>
                                <a:rPr lang="en-GB" b="0" i="1" smtClean="0">
                                  <a:latin typeface="Cambria Math" panose="02040503050406030204" pitchFamily="18" charset="0"/>
                                </a:rPr>
                              </m:ctrlPr>
                            </m:sSubPr>
                            <m:e>
                              <m:r>
                                <a:rPr lang="en-GB" b="0" i="1" smtClean="0">
                                  <a:latin typeface="Cambria Math"/>
                                </a:rPr>
                                <m:t>𝐽</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r>
                                <a:rPr lang="en-GB" b="0" i="1" smtClean="0">
                                  <a:latin typeface="Cambria Math"/>
                                </a:rPr>
                                <m:t>−1</m:t>
                              </m:r>
                            </m:sup>
                          </m:sSup>
                          <m:func>
                            <m:funcPr>
                              <m:ctrlPr>
                                <a:rPr lang="en-GB" b="0" i="1" smtClean="0">
                                  <a:latin typeface="Cambria Math" panose="02040503050406030204" pitchFamily="18" charset="0"/>
                                </a:rPr>
                              </m:ctrlPr>
                            </m:funcPr>
                            <m:fName>
                              <m:r>
                                <m:rPr>
                                  <m:sty m:val="p"/>
                                </m:rPr>
                                <a:rPr lang="en-GB" b="0" i="0" smtClean="0">
                                  <a:latin typeface="Cambria Math"/>
                                </a:rPr>
                                <m:t>cos</m:t>
                              </m:r>
                            </m:fName>
                            <m:e>
                              <m:r>
                                <a:rPr lang="en-GB" b="0" i="1" smtClean="0">
                                  <a:latin typeface="Cambria Math"/>
                                </a:rPr>
                                <m:t>𝑛</m:t>
                              </m:r>
                              <m:r>
                                <a:rPr lang="en-GB" b="0" i="1" smtClean="0">
                                  <a:latin typeface="Cambria Math"/>
                                </a:rPr>
                                <m:t>𝜃</m:t>
                              </m:r>
                            </m:e>
                          </m:func>
                          <m:r>
                            <a:rPr lang="en-GB" b="0" i="1" smtClean="0">
                              <a:latin typeface="Cambria Math"/>
                            </a:rPr>
                            <m:t>+</m:t>
                          </m:r>
                          <m:r>
                            <a:rPr lang="en-GB" b="0" i="1" smtClean="0">
                              <a:latin typeface="Cambria Math"/>
                            </a:rPr>
                            <m:t>𝑛</m:t>
                          </m:r>
                          <m:sSub>
                            <m:sSubPr>
                              <m:ctrlPr>
                                <a:rPr lang="en-GB" b="0" i="1" smtClean="0">
                                  <a:latin typeface="Cambria Math" panose="02040503050406030204" pitchFamily="18" charset="0"/>
                                </a:rPr>
                              </m:ctrlPr>
                            </m:sSubPr>
                            <m:e>
                              <m:r>
                                <a:rPr lang="en-GB" b="0" i="1" smtClean="0">
                                  <a:latin typeface="Cambria Math"/>
                                </a:rPr>
                                <m:t>𝐾</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r>
                                <a:rPr lang="en-GB" b="0" i="1" smtClean="0">
                                  <a:latin typeface="Cambria Math"/>
                                </a:rPr>
                                <m:t>−1</m:t>
                              </m:r>
                            </m:sup>
                          </m:sSup>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𝑛</m:t>
                              </m:r>
                              <m:r>
                                <a:rPr lang="en-GB" b="0" i="1" smtClean="0">
                                  <a:latin typeface="Cambria Math"/>
                                </a:rPr>
                                <m:t>𝜃</m:t>
                              </m:r>
                            </m:e>
                          </m:func>
                        </m:e>
                      </m:nary>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𝐵</m:t>
                          </m:r>
                        </m:e>
                        <m:sub>
                          <m:r>
                            <a:rPr lang="en-GB" b="0" i="1" smtClean="0">
                              <a:latin typeface="Cambria Math"/>
                            </a:rPr>
                            <m:t>𝜃</m:t>
                          </m:r>
                        </m:sub>
                      </m:sSub>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=1</m:t>
                          </m:r>
                        </m:sub>
                        <m:sup>
                          <m:r>
                            <a:rPr lang="en-GB" b="0" i="1" smtClean="0">
                              <a:latin typeface="Cambria Math"/>
                            </a:rPr>
                            <m:t>∞</m:t>
                          </m:r>
                        </m:sup>
                        <m:e>
                          <m:r>
                            <a:rPr lang="en-GB" b="0" i="1" smtClean="0">
                              <a:latin typeface="Cambria Math"/>
                            </a:rPr>
                            <m:t>−</m:t>
                          </m:r>
                          <m:r>
                            <a:rPr lang="en-GB" b="0" i="1" smtClean="0">
                              <a:latin typeface="Cambria Math"/>
                            </a:rPr>
                            <m:t>𝑛</m:t>
                          </m:r>
                          <m:sSub>
                            <m:sSubPr>
                              <m:ctrlPr>
                                <a:rPr lang="en-GB" b="0" i="1" smtClean="0">
                                  <a:latin typeface="Cambria Math" panose="02040503050406030204" pitchFamily="18" charset="0"/>
                                </a:rPr>
                              </m:ctrlPr>
                            </m:sSubPr>
                            <m:e>
                              <m:r>
                                <a:rPr lang="en-GB" b="0" i="1" smtClean="0">
                                  <a:latin typeface="Cambria Math"/>
                                </a:rPr>
                                <m:t>𝐽</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r>
                                <a:rPr lang="en-GB" b="0" i="1" smtClean="0">
                                  <a:latin typeface="Cambria Math"/>
                                </a:rPr>
                                <m:t>−1</m:t>
                              </m:r>
                            </m:sup>
                          </m:sSup>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𝑛</m:t>
                              </m:r>
                              <m:r>
                                <a:rPr lang="en-GB" b="0" i="1" smtClean="0">
                                  <a:latin typeface="Cambria Math"/>
                                </a:rPr>
                                <m:t>𝜃</m:t>
                              </m:r>
                            </m:e>
                          </m:func>
                          <m:r>
                            <a:rPr lang="en-GB" b="0" i="1" smtClean="0">
                              <a:latin typeface="Cambria Math"/>
                            </a:rPr>
                            <m:t>+</m:t>
                          </m:r>
                          <m:r>
                            <a:rPr lang="en-GB" b="0" i="1" smtClean="0">
                              <a:latin typeface="Cambria Math"/>
                            </a:rPr>
                            <m:t>𝑛</m:t>
                          </m:r>
                          <m:sSub>
                            <m:sSubPr>
                              <m:ctrlPr>
                                <a:rPr lang="en-GB" b="0" i="1" smtClean="0">
                                  <a:latin typeface="Cambria Math" panose="02040503050406030204" pitchFamily="18" charset="0"/>
                                </a:rPr>
                              </m:ctrlPr>
                            </m:sSubPr>
                            <m:e>
                              <m:r>
                                <a:rPr lang="en-GB" b="0" i="1" smtClean="0">
                                  <a:latin typeface="Cambria Math"/>
                                </a:rPr>
                                <m:t>𝐾</m:t>
                              </m:r>
                            </m:e>
                            <m:sub>
                              <m:r>
                                <a:rPr lang="en-GB" b="0" i="1" smtClean="0">
                                  <a:latin typeface="Cambria Math"/>
                                </a:rPr>
                                <m:t>𝑛</m:t>
                              </m:r>
                            </m:sub>
                          </m:sSub>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𝑛</m:t>
                              </m:r>
                              <m:r>
                                <a:rPr lang="en-GB" b="0" i="1" smtClean="0">
                                  <a:latin typeface="Cambria Math"/>
                                </a:rPr>
                                <m:t>−1</m:t>
                              </m:r>
                            </m:sup>
                          </m:sSup>
                          <m:func>
                            <m:funcPr>
                              <m:ctrlPr>
                                <a:rPr lang="en-GB" b="0" i="1" smtClean="0">
                                  <a:latin typeface="Cambria Math" panose="02040503050406030204" pitchFamily="18" charset="0"/>
                                </a:rPr>
                              </m:ctrlPr>
                            </m:funcPr>
                            <m:fName>
                              <m:r>
                                <m:rPr>
                                  <m:sty m:val="p"/>
                                </m:rPr>
                                <a:rPr lang="en-GB" b="0" i="0" smtClean="0">
                                  <a:latin typeface="Cambria Math"/>
                                </a:rPr>
                                <m:t>cos</m:t>
                              </m:r>
                            </m:fName>
                            <m:e>
                              <m:r>
                                <a:rPr lang="en-GB" b="0" i="1" smtClean="0">
                                  <a:latin typeface="Cambria Math"/>
                                </a:rPr>
                                <m:t>𝑛</m:t>
                              </m:r>
                              <m:r>
                                <a:rPr lang="en-GB" b="0" i="1" smtClean="0">
                                  <a:latin typeface="Cambria Math"/>
                                </a:rPr>
                                <m:t>𝜃</m:t>
                              </m:r>
                            </m:e>
                          </m:func>
                        </m:e>
                      </m:nary>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1735746" y="1752951"/>
                <a:ext cx="5330177" cy="1770741"/>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03832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 gradient quality</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90" y="1556792"/>
            <a:ext cx="7740352" cy="393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786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3D-CLARA quad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670" y="1619643"/>
            <a:ext cx="6478412" cy="403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75770" y="4152074"/>
            <a:ext cx="2543645" cy="1015663"/>
          </a:xfrm>
          <a:prstGeom prst="rect">
            <a:avLst/>
          </a:prstGeom>
          <a:noFill/>
        </p:spPr>
        <p:txBody>
          <a:bodyPr wrap="square" rtlCol="0">
            <a:spAutoFit/>
          </a:bodyPr>
          <a:lstStyle/>
          <a:p>
            <a:pPr fontAlgn="base">
              <a:spcBef>
                <a:spcPct val="0"/>
              </a:spcBef>
              <a:spcAft>
                <a:spcPct val="0"/>
              </a:spcAft>
            </a:pPr>
            <a:r>
              <a:rPr lang="en-GB" sz="2000">
                <a:solidFill>
                  <a:srgbClr val="000000"/>
                </a:solidFill>
                <a:latin typeface="Roboto Slab" pitchFamily="2" charset="0"/>
                <a:ea typeface="Roboto Slab" pitchFamily="2" charset="0"/>
                <a:cs typeface="Arial" pitchFamily="34" charset="0"/>
              </a:rPr>
              <a:t>3 symmetry planes,</a:t>
            </a:r>
          </a:p>
          <a:p>
            <a:pPr fontAlgn="base">
              <a:spcBef>
                <a:spcPct val="0"/>
              </a:spcBef>
              <a:spcAft>
                <a:spcPct val="0"/>
              </a:spcAft>
            </a:pPr>
            <a:r>
              <a:rPr lang="en-GB" sz="2000">
                <a:solidFill>
                  <a:srgbClr val="000000"/>
                </a:solidFill>
                <a:latin typeface="Roboto Slab" pitchFamily="2" charset="0"/>
                <a:ea typeface="Roboto Slab" pitchFamily="2" charset="0"/>
                <a:cs typeface="Arial" pitchFamily="34" charset="0"/>
              </a:rPr>
              <a:t>1/8</a:t>
            </a:r>
            <a:r>
              <a:rPr lang="en-GB" sz="2000" baseline="30000">
                <a:solidFill>
                  <a:srgbClr val="000000"/>
                </a:solidFill>
                <a:latin typeface="Roboto Slab" pitchFamily="2" charset="0"/>
                <a:ea typeface="Roboto Slab" pitchFamily="2" charset="0"/>
                <a:cs typeface="Arial" pitchFamily="34" charset="0"/>
              </a:rPr>
              <a:t>th</a:t>
            </a:r>
            <a:r>
              <a:rPr lang="en-GB" sz="2000">
                <a:solidFill>
                  <a:srgbClr val="000000"/>
                </a:solidFill>
                <a:latin typeface="Roboto Slab" pitchFamily="2" charset="0"/>
                <a:ea typeface="Roboto Slab" pitchFamily="2" charset="0"/>
                <a:cs typeface="Arial" pitchFamily="34" charset="0"/>
              </a:rPr>
              <a:t> of magnet modelled</a:t>
            </a:r>
          </a:p>
        </p:txBody>
      </p:sp>
    </p:spTree>
    <p:extLst>
      <p:ext uri="{BB962C8B-B14F-4D97-AF65-F5344CB8AC3E}">
        <p14:creationId xmlns:p14="http://schemas.microsoft.com/office/powerpoint/2010/main" val="2387842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3D-CLARA quad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908" y="1628646"/>
            <a:ext cx="6479884" cy="403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284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Harmonics</a:t>
            </a:r>
          </a:p>
        </p:txBody>
      </p:sp>
      <p:sp>
        <p:nvSpPr>
          <p:cNvPr id="3" name="Rectangle 3"/>
          <p:cNvSpPr txBox="1">
            <a:spLocks noChangeArrowheads="1"/>
          </p:cNvSpPr>
          <p:nvPr/>
        </p:nvSpPr>
        <p:spPr>
          <a:xfrm>
            <a:off x="457200" y="1411159"/>
            <a:ext cx="8229600" cy="46082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Magnets are often designed to limit the presence of higher harmonics.</a:t>
            </a:r>
          </a:p>
          <a:p>
            <a:pPr marL="0" indent="0">
              <a:buNone/>
            </a:pPr>
            <a:r>
              <a:rPr lang="en-GB" altLang="en-US" sz="2000" dirty="0"/>
              <a:t>The amplitude and phase of the harmonic components in a magnet provide are important when:</a:t>
            </a:r>
          </a:p>
          <a:p>
            <a:pPr marL="819150" lvl="1"/>
            <a:r>
              <a:rPr lang="en-GB" altLang="en-US" sz="2000" dirty="0"/>
              <a:t>when accelerator physicists are calculating beam behaviour in a lattice</a:t>
            </a:r>
          </a:p>
          <a:p>
            <a:pPr marL="819150" lvl="1"/>
            <a:r>
              <a:rPr lang="en-GB" altLang="en-US" sz="2000" dirty="0"/>
              <a:t>when designs are judged for suitability</a:t>
            </a:r>
          </a:p>
          <a:p>
            <a:pPr marL="819150" lvl="1"/>
            <a:r>
              <a:rPr lang="en-GB" altLang="en-US" sz="2000" dirty="0"/>
              <a:t>when the manufactured magnet is measured</a:t>
            </a:r>
          </a:p>
          <a:p>
            <a:pPr marL="819150" lvl="1"/>
            <a:r>
              <a:rPr lang="en-GB" altLang="en-US" sz="2000" dirty="0"/>
              <a:t>to judge acceptability of a manufactured magnet</a:t>
            </a:r>
          </a:p>
          <a:p>
            <a:pPr marL="819150" lvl="1"/>
            <a:endParaRPr lang="en-GB" altLang="en-US" sz="2000" dirty="0"/>
          </a:p>
          <a:p>
            <a:pPr marL="133350" indent="0">
              <a:buNone/>
            </a:pPr>
            <a:r>
              <a:rPr lang="en-GB" altLang="en-US" sz="2000" dirty="0"/>
              <a:t>Tweaking fine features in the geometry to adjust the harmonics is one of the hardest and most intricate parts of magnet design and is something of a “black art”.  </a:t>
            </a:r>
          </a:p>
        </p:txBody>
      </p:sp>
    </p:spTree>
    <p:extLst>
      <p:ext uri="{BB962C8B-B14F-4D97-AF65-F5344CB8AC3E}">
        <p14:creationId xmlns:p14="http://schemas.microsoft.com/office/powerpoint/2010/main" val="202976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sz="half" idx="1"/>
          </p:nvPr>
        </p:nvSpPr>
        <p:spPr>
          <a:xfrm>
            <a:off x="827088" y="1320070"/>
            <a:ext cx="4799013" cy="1028700"/>
          </a:xfrm>
        </p:spPr>
        <p:txBody>
          <a:bodyPr/>
          <a:lstStyle/>
          <a:p>
            <a:pPr marL="0" indent="0" eaLnBrk="1" hangingPunct="1">
              <a:buNone/>
            </a:pPr>
            <a:r>
              <a:rPr lang="en-GB" altLang="en-US" sz="2000" dirty="0"/>
              <a:t>Fringe flux will be present at the magnet ends so beam deflection continues </a:t>
            </a:r>
            <a:r>
              <a:rPr lang="en-GB" altLang="en-US" sz="2000" b="1" dirty="0"/>
              <a:t>beyond</a:t>
            </a:r>
            <a:r>
              <a:rPr lang="en-GB" altLang="en-US" sz="2000" dirty="0"/>
              <a:t> magnet end:</a:t>
            </a:r>
          </a:p>
        </p:txBody>
      </p:sp>
      <p:sp>
        <p:nvSpPr>
          <p:cNvPr id="100356" name="Line 4"/>
          <p:cNvSpPr>
            <a:spLocks noChangeShapeType="1"/>
          </p:cNvSpPr>
          <p:nvPr/>
        </p:nvSpPr>
        <p:spPr bwMode="auto">
          <a:xfrm>
            <a:off x="1223963" y="2852738"/>
            <a:ext cx="6408737" cy="0"/>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57" name="Text Box 5"/>
          <p:cNvSpPr txBox="1">
            <a:spLocks noChangeArrowheads="1"/>
          </p:cNvSpPr>
          <p:nvPr/>
        </p:nvSpPr>
        <p:spPr bwMode="auto">
          <a:xfrm>
            <a:off x="7920038" y="26368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800" i="1">
                <a:solidFill>
                  <a:srgbClr val="000000"/>
                </a:solidFill>
                <a:latin typeface="roboto slab" pitchFamily="2" charset="0"/>
              </a:rPr>
              <a:t>z</a:t>
            </a:r>
          </a:p>
        </p:txBody>
      </p:sp>
      <p:sp>
        <p:nvSpPr>
          <p:cNvPr id="100358" name="Line 6"/>
          <p:cNvSpPr>
            <a:spLocks noChangeShapeType="1"/>
          </p:cNvSpPr>
          <p:nvPr/>
        </p:nvSpPr>
        <p:spPr bwMode="auto">
          <a:xfrm>
            <a:off x="1258888" y="2384425"/>
            <a:ext cx="45005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59" name="Line 7"/>
          <p:cNvSpPr>
            <a:spLocks noChangeShapeType="1"/>
          </p:cNvSpPr>
          <p:nvPr/>
        </p:nvSpPr>
        <p:spPr bwMode="auto">
          <a:xfrm flipV="1">
            <a:off x="5759450" y="1628775"/>
            <a:ext cx="0" cy="75565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0" name="Line 8"/>
          <p:cNvSpPr>
            <a:spLocks noChangeShapeType="1"/>
          </p:cNvSpPr>
          <p:nvPr/>
        </p:nvSpPr>
        <p:spPr bwMode="auto">
          <a:xfrm>
            <a:off x="1800225" y="2384425"/>
            <a:ext cx="0"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1" name="Line 9"/>
          <p:cNvSpPr>
            <a:spLocks noChangeShapeType="1"/>
          </p:cNvSpPr>
          <p:nvPr/>
        </p:nvSpPr>
        <p:spPr bwMode="auto">
          <a:xfrm>
            <a:off x="2195513" y="2384425"/>
            <a:ext cx="0"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2" name="Line 10"/>
          <p:cNvSpPr>
            <a:spLocks noChangeShapeType="1"/>
          </p:cNvSpPr>
          <p:nvPr/>
        </p:nvSpPr>
        <p:spPr bwMode="auto">
          <a:xfrm>
            <a:off x="2555875" y="2384425"/>
            <a:ext cx="0"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3" name="Line 11"/>
          <p:cNvSpPr>
            <a:spLocks noChangeShapeType="1"/>
          </p:cNvSpPr>
          <p:nvPr/>
        </p:nvSpPr>
        <p:spPr bwMode="auto">
          <a:xfrm>
            <a:off x="2879725" y="2384425"/>
            <a:ext cx="0"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4" name="Line 12"/>
          <p:cNvSpPr>
            <a:spLocks noChangeShapeType="1"/>
          </p:cNvSpPr>
          <p:nvPr/>
        </p:nvSpPr>
        <p:spPr bwMode="auto">
          <a:xfrm>
            <a:off x="3240088" y="2384425"/>
            <a:ext cx="0"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5" name="Line 13"/>
          <p:cNvSpPr>
            <a:spLocks noChangeShapeType="1"/>
          </p:cNvSpPr>
          <p:nvPr/>
        </p:nvSpPr>
        <p:spPr bwMode="auto">
          <a:xfrm>
            <a:off x="3635375" y="2420938"/>
            <a:ext cx="0" cy="4683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6" name="Line 14"/>
          <p:cNvSpPr>
            <a:spLocks noChangeShapeType="1"/>
          </p:cNvSpPr>
          <p:nvPr/>
        </p:nvSpPr>
        <p:spPr bwMode="auto">
          <a:xfrm>
            <a:off x="4103688" y="2420938"/>
            <a:ext cx="0" cy="4683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7" name="Line 15"/>
          <p:cNvSpPr>
            <a:spLocks noChangeShapeType="1"/>
          </p:cNvSpPr>
          <p:nvPr/>
        </p:nvSpPr>
        <p:spPr bwMode="auto">
          <a:xfrm>
            <a:off x="4535488" y="2420938"/>
            <a:ext cx="0" cy="4683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8" name="Freeform 26"/>
          <p:cNvSpPr>
            <a:spLocks/>
          </p:cNvSpPr>
          <p:nvPr/>
        </p:nvSpPr>
        <p:spPr bwMode="auto">
          <a:xfrm>
            <a:off x="4932363" y="2384425"/>
            <a:ext cx="107950" cy="431800"/>
          </a:xfrm>
          <a:custGeom>
            <a:avLst/>
            <a:gdLst>
              <a:gd name="T0" fmla="*/ 0 w 68"/>
              <a:gd name="T1" fmla="*/ 0 h 272"/>
              <a:gd name="T2" fmla="*/ 2147483647 w 68"/>
              <a:gd name="T3" fmla="*/ 2147483647 h 272"/>
              <a:gd name="T4" fmla="*/ 2147483647 w 68"/>
              <a:gd name="T5" fmla="*/ 2147483647 h 272"/>
              <a:gd name="T6" fmla="*/ 0 60000 65536"/>
              <a:gd name="T7" fmla="*/ 0 60000 65536"/>
              <a:gd name="T8" fmla="*/ 0 60000 65536"/>
              <a:gd name="T9" fmla="*/ 0 w 68"/>
              <a:gd name="T10" fmla="*/ 0 h 272"/>
              <a:gd name="T11" fmla="*/ 68 w 68"/>
              <a:gd name="T12" fmla="*/ 272 h 272"/>
            </a:gdLst>
            <a:ahLst/>
            <a:cxnLst>
              <a:cxn ang="T6">
                <a:pos x="T0" y="T1"/>
              </a:cxn>
              <a:cxn ang="T7">
                <a:pos x="T2" y="T3"/>
              </a:cxn>
              <a:cxn ang="T8">
                <a:pos x="T4" y="T5"/>
              </a:cxn>
            </a:cxnLst>
            <a:rect l="T9" t="T10" r="T11" b="T12"/>
            <a:pathLst>
              <a:path w="68" h="272">
                <a:moveTo>
                  <a:pt x="0" y="0"/>
                </a:moveTo>
                <a:cubicBezTo>
                  <a:pt x="17" y="34"/>
                  <a:pt x="34" y="69"/>
                  <a:pt x="45" y="114"/>
                </a:cubicBezTo>
                <a:cubicBezTo>
                  <a:pt x="56" y="159"/>
                  <a:pt x="64" y="238"/>
                  <a:pt x="68" y="272"/>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69" name="Freeform 27"/>
          <p:cNvSpPr>
            <a:spLocks/>
          </p:cNvSpPr>
          <p:nvPr/>
        </p:nvSpPr>
        <p:spPr bwMode="auto">
          <a:xfrm>
            <a:off x="5400675" y="2384425"/>
            <a:ext cx="149225" cy="468313"/>
          </a:xfrm>
          <a:custGeom>
            <a:avLst/>
            <a:gdLst>
              <a:gd name="T0" fmla="*/ 0 w 94"/>
              <a:gd name="T1" fmla="*/ 0 h 295"/>
              <a:gd name="T2" fmla="*/ 2147483647 w 94"/>
              <a:gd name="T3" fmla="*/ 2147483647 h 295"/>
              <a:gd name="T4" fmla="*/ 2147483647 w 94"/>
              <a:gd name="T5" fmla="*/ 2147483647 h 295"/>
              <a:gd name="T6" fmla="*/ 2147483647 w 94"/>
              <a:gd name="T7" fmla="*/ 2147483647 h 295"/>
              <a:gd name="T8" fmla="*/ 0 60000 65536"/>
              <a:gd name="T9" fmla="*/ 0 60000 65536"/>
              <a:gd name="T10" fmla="*/ 0 60000 65536"/>
              <a:gd name="T11" fmla="*/ 0 60000 65536"/>
              <a:gd name="T12" fmla="*/ 0 w 94"/>
              <a:gd name="T13" fmla="*/ 0 h 295"/>
              <a:gd name="T14" fmla="*/ 94 w 94"/>
              <a:gd name="T15" fmla="*/ 295 h 295"/>
            </a:gdLst>
            <a:ahLst/>
            <a:cxnLst>
              <a:cxn ang="T8">
                <a:pos x="T0" y="T1"/>
              </a:cxn>
              <a:cxn ang="T9">
                <a:pos x="T2" y="T3"/>
              </a:cxn>
              <a:cxn ang="T10">
                <a:pos x="T4" y="T5"/>
              </a:cxn>
              <a:cxn ang="T11">
                <a:pos x="T6" y="T7"/>
              </a:cxn>
            </a:cxnLst>
            <a:rect l="T12" t="T13" r="T14" b="T15"/>
            <a:pathLst>
              <a:path w="94" h="295">
                <a:moveTo>
                  <a:pt x="0" y="0"/>
                </a:moveTo>
                <a:cubicBezTo>
                  <a:pt x="26" y="38"/>
                  <a:pt x="53" y="76"/>
                  <a:pt x="68" y="114"/>
                </a:cubicBezTo>
                <a:cubicBezTo>
                  <a:pt x="83" y="152"/>
                  <a:pt x="86" y="197"/>
                  <a:pt x="90" y="227"/>
                </a:cubicBezTo>
                <a:cubicBezTo>
                  <a:pt x="94" y="257"/>
                  <a:pt x="90" y="284"/>
                  <a:pt x="90" y="295"/>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70" name="Freeform 29"/>
          <p:cNvSpPr>
            <a:spLocks/>
          </p:cNvSpPr>
          <p:nvPr/>
        </p:nvSpPr>
        <p:spPr bwMode="auto">
          <a:xfrm>
            <a:off x="5759450" y="2133600"/>
            <a:ext cx="360363" cy="647700"/>
          </a:xfrm>
          <a:custGeom>
            <a:avLst/>
            <a:gdLst>
              <a:gd name="T0" fmla="*/ 0 w 227"/>
              <a:gd name="T1" fmla="*/ 0 h 408"/>
              <a:gd name="T2" fmla="*/ 2147483647 w 227"/>
              <a:gd name="T3" fmla="*/ 2147483647 h 408"/>
              <a:gd name="T4" fmla="*/ 2147483647 w 227"/>
              <a:gd name="T5" fmla="*/ 2147483647 h 408"/>
              <a:gd name="T6" fmla="*/ 2147483647 w 227"/>
              <a:gd name="T7" fmla="*/ 2147483647 h 408"/>
              <a:gd name="T8" fmla="*/ 2147483647 w 227"/>
              <a:gd name="T9" fmla="*/ 2147483647 h 408"/>
              <a:gd name="T10" fmla="*/ 0 60000 65536"/>
              <a:gd name="T11" fmla="*/ 0 60000 65536"/>
              <a:gd name="T12" fmla="*/ 0 60000 65536"/>
              <a:gd name="T13" fmla="*/ 0 60000 65536"/>
              <a:gd name="T14" fmla="*/ 0 60000 65536"/>
              <a:gd name="T15" fmla="*/ 0 w 227"/>
              <a:gd name="T16" fmla="*/ 0 h 408"/>
              <a:gd name="T17" fmla="*/ 227 w 227"/>
              <a:gd name="T18" fmla="*/ 408 h 408"/>
            </a:gdLst>
            <a:ahLst/>
            <a:cxnLst>
              <a:cxn ang="T10">
                <a:pos x="T0" y="T1"/>
              </a:cxn>
              <a:cxn ang="T11">
                <a:pos x="T2" y="T3"/>
              </a:cxn>
              <a:cxn ang="T12">
                <a:pos x="T4" y="T5"/>
              </a:cxn>
              <a:cxn ang="T13">
                <a:pos x="T6" y="T7"/>
              </a:cxn>
              <a:cxn ang="T14">
                <a:pos x="T8" y="T9"/>
              </a:cxn>
            </a:cxnLst>
            <a:rect l="T15" t="T16" r="T17" b="T18"/>
            <a:pathLst>
              <a:path w="227" h="408">
                <a:moveTo>
                  <a:pt x="0" y="0"/>
                </a:moveTo>
                <a:cubicBezTo>
                  <a:pt x="22" y="1"/>
                  <a:pt x="45" y="3"/>
                  <a:pt x="68" y="22"/>
                </a:cubicBezTo>
                <a:cubicBezTo>
                  <a:pt x="91" y="41"/>
                  <a:pt x="114" y="64"/>
                  <a:pt x="137" y="113"/>
                </a:cubicBezTo>
                <a:cubicBezTo>
                  <a:pt x="160" y="162"/>
                  <a:pt x="190" y="268"/>
                  <a:pt x="205" y="317"/>
                </a:cubicBezTo>
                <a:cubicBezTo>
                  <a:pt x="220" y="366"/>
                  <a:pt x="223" y="385"/>
                  <a:pt x="227" y="40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0371" name="Freeform 32"/>
          <p:cNvSpPr>
            <a:spLocks/>
          </p:cNvSpPr>
          <p:nvPr/>
        </p:nvSpPr>
        <p:spPr bwMode="auto">
          <a:xfrm>
            <a:off x="5759450" y="1736725"/>
            <a:ext cx="936625" cy="1116013"/>
          </a:xfrm>
          <a:custGeom>
            <a:avLst/>
            <a:gdLst>
              <a:gd name="T0" fmla="*/ 0 w 590"/>
              <a:gd name="T1" fmla="*/ 0 h 703"/>
              <a:gd name="T2" fmla="*/ 2147483647 w 590"/>
              <a:gd name="T3" fmla="*/ 2147483647 h 703"/>
              <a:gd name="T4" fmla="*/ 2147483647 w 590"/>
              <a:gd name="T5" fmla="*/ 2147483647 h 703"/>
              <a:gd name="T6" fmla="*/ 2147483647 w 590"/>
              <a:gd name="T7" fmla="*/ 2147483647 h 703"/>
              <a:gd name="T8" fmla="*/ 2147483647 w 590"/>
              <a:gd name="T9" fmla="*/ 2147483647 h 703"/>
              <a:gd name="T10" fmla="*/ 2147483647 w 590"/>
              <a:gd name="T11" fmla="*/ 2147483647 h 703"/>
              <a:gd name="T12" fmla="*/ 2147483647 w 590"/>
              <a:gd name="T13" fmla="*/ 2147483647 h 703"/>
              <a:gd name="T14" fmla="*/ 2147483647 w 590"/>
              <a:gd name="T15" fmla="*/ 2147483647 h 703"/>
              <a:gd name="T16" fmla="*/ 2147483647 w 590"/>
              <a:gd name="T17" fmla="*/ 2147483647 h 703"/>
              <a:gd name="T18" fmla="*/ 2147483647 w 590"/>
              <a:gd name="T19" fmla="*/ 2147483647 h 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0"/>
              <a:gd name="T31" fmla="*/ 0 h 703"/>
              <a:gd name="T32" fmla="*/ 590 w 590"/>
              <a:gd name="T33" fmla="*/ 703 h 7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0" h="703">
                <a:moveTo>
                  <a:pt x="0" y="0"/>
                </a:moveTo>
                <a:cubicBezTo>
                  <a:pt x="44" y="4"/>
                  <a:pt x="88" y="8"/>
                  <a:pt x="137" y="23"/>
                </a:cubicBezTo>
                <a:cubicBezTo>
                  <a:pt x="186" y="38"/>
                  <a:pt x="250" y="61"/>
                  <a:pt x="295" y="91"/>
                </a:cubicBezTo>
                <a:cubicBezTo>
                  <a:pt x="340" y="121"/>
                  <a:pt x="379" y="166"/>
                  <a:pt x="409" y="204"/>
                </a:cubicBezTo>
                <a:cubicBezTo>
                  <a:pt x="439" y="242"/>
                  <a:pt x="458" y="284"/>
                  <a:pt x="477" y="318"/>
                </a:cubicBezTo>
                <a:cubicBezTo>
                  <a:pt x="496" y="352"/>
                  <a:pt x="511" y="378"/>
                  <a:pt x="522" y="408"/>
                </a:cubicBezTo>
                <a:cubicBezTo>
                  <a:pt x="533" y="438"/>
                  <a:pt x="538" y="473"/>
                  <a:pt x="545" y="499"/>
                </a:cubicBezTo>
                <a:cubicBezTo>
                  <a:pt x="552" y="525"/>
                  <a:pt x="563" y="544"/>
                  <a:pt x="567" y="567"/>
                </a:cubicBezTo>
                <a:cubicBezTo>
                  <a:pt x="571" y="590"/>
                  <a:pt x="563" y="612"/>
                  <a:pt x="567" y="635"/>
                </a:cubicBezTo>
                <a:cubicBezTo>
                  <a:pt x="571" y="658"/>
                  <a:pt x="590" y="688"/>
                  <a:pt x="590" y="703"/>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graphicFrame>
        <p:nvGraphicFramePr>
          <p:cNvPr id="100372" name="Object 33"/>
          <p:cNvGraphicFramePr>
            <a:graphicFrameLocks noGrp="1" noChangeAspect="1"/>
          </p:cNvGraphicFramePr>
          <p:nvPr>
            <p:ph sz="half" idx="2"/>
          </p:nvPr>
        </p:nvGraphicFramePr>
        <p:xfrm>
          <a:off x="1295400" y="3184525"/>
          <a:ext cx="6840538" cy="1027113"/>
        </p:xfrm>
        <a:graphic>
          <a:graphicData uri="http://schemas.openxmlformats.org/presentationml/2006/ole">
            <mc:AlternateContent xmlns:mc="http://schemas.openxmlformats.org/markup-compatibility/2006">
              <mc:Choice xmlns:v="urn:schemas-microsoft-com:vml" Requires="v">
                <p:oleObj name="Chart" r:id="rId2" imgW="3533851" imgH="2467051" progId="Excel.Chart.8">
                  <p:embed/>
                </p:oleObj>
              </mc:Choice>
              <mc:Fallback>
                <p:oleObj name="Chart" r:id="rId2" imgW="3533851" imgH="2467051" progId="Excel.Chart.8">
                  <p:embed/>
                  <p:pic>
                    <p:nvPicPr>
                      <p:cNvPr id="100372" name="Object 33"/>
                      <p:cNvPicPr>
                        <a:picLocks noChangeAspect="1" noChangeArrowheads="1"/>
                      </p:cNvPicPr>
                      <p:nvPr/>
                    </p:nvPicPr>
                    <p:blipFill>
                      <a:blip r:embed="rId3">
                        <a:extLst>
                          <a:ext uri="{28A0092B-C50C-407E-A947-70E740481C1C}">
                            <a14:useLocalDpi xmlns:a14="http://schemas.microsoft.com/office/drawing/2010/main" val="0"/>
                          </a:ext>
                        </a:extLst>
                      </a:blip>
                      <a:srcRect l="10197" t="16023" r="3748" b="13899"/>
                      <a:stretch>
                        <a:fillRect/>
                      </a:stretch>
                    </p:blipFill>
                    <p:spPr bwMode="auto">
                      <a:xfrm>
                        <a:off x="1295400" y="3184525"/>
                        <a:ext cx="6840538"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73" name="Text Box 35"/>
          <p:cNvSpPr txBox="1">
            <a:spLocks noChangeArrowheads="1"/>
          </p:cNvSpPr>
          <p:nvPr/>
        </p:nvSpPr>
        <p:spPr bwMode="auto">
          <a:xfrm>
            <a:off x="1099804" y="3756819"/>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800" i="1">
                <a:solidFill>
                  <a:srgbClr val="000000"/>
                </a:solidFill>
                <a:latin typeface="roboto slab" pitchFamily="2" charset="0"/>
              </a:rPr>
              <a:t>B</a:t>
            </a:r>
            <a:r>
              <a:rPr lang="en-GB" altLang="en-US" sz="1800" i="1" baseline="-25000">
                <a:solidFill>
                  <a:srgbClr val="000000"/>
                </a:solidFill>
                <a:latin typeface="roboto slab" pitchFamily="2" charset="0"/>
              </a:rPr>
              <a:t>y</a:t>
            </a:r>
          </a:p>
        </p:txBody>
      </p:sp>
      <mc:AlternateContent xmlns:mc="http://schemas.openxmlformats.org/markup-compatibility/2006" xmlns:a14="http://schemas.microsoft.com/office/drawing/2010/main">
        <mc:Choice Requires="a14">
          <p:sp>
            <p:nvSpPr>
              <p:cNvPr id="100374" name="Text Box 36"/>
              <p:cNvSpPr txBox="1">
                <a:spLocks noChangeArrowheads="1"/>
              </p:cNvSpPr>
              <p:nvPr/>
            </p:nvSpPr>
            <p:spPr bwMode="auto">
              <a:xfrm>
                <a:off x="611188" y="4221163"/>
                <a:ext cx="8174037" cy="17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magnet’s strength is given by </a:t>
                </a:r>
                <a14:m>
                  <m:oMath xmlns:m="http://schemas.openxmlformats.org/officeDocument/2006/math">
                    <m:nary>
                      <m:naryPr>
                        <m:limLoc m:val="undOvr"/>
                        <m:subHide m:val="on"/>
                        <m:supHide m:val="on"/>
                        <m:ctrlPr>
                          <a:rPr lang="en-GB" altLang="en-US" sz="2000" i="1" smtClean="0">
                            <a:solidFill>
                              <a:srgbClr val="000000"/>
                            </a:solidFill>
                            <a:latin typeface="Cambria Math" panose="02040503050406030204" pitchFamily="18" charset="0"/>
                          </a:rPr>
                        </m:ctrlPr>
                      </m:naryPr>
                      <m:sub/>
                      <m:sup/>
                      <m:e>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𝐵</m:t>
                            </m:r>
                          </m:e>
                          <m:sub>
                            <m:r>
                              <a:rPr lang="en-GB" altLang="en-US" sz="2000" i="1" smtClean="0">
                                <a:solidFill>
                                  <a:srgbClr val="000000"/>
                                </a:solidFill>
                                <a:latin typeface="Cambria Math"/>
                              </a:rPr>
                              <m:t>𝑦</m:t>
                            </m:r>
                          </m:sub>
                        </m:sSub>
                        <m:d>
                          <m:dPr>
                            <m:ctrlPr>
                              <a:rPr lang="en-GB" altLang="en-US" sz="2000" i="1" smtClean="0">
                                <a:solidFill>
                                  <a:srgbClr val="000000"/>
                                </a:solidFill>
                                <a:latin typeface="Cambria Math" panose="02040503050406030204" pitchFamily="18" charset="0"/>
                              </a:rPr>
                            </m:ctrlPr>
                          </m:dPr>
                          <m:e>
                            <m:r>
                              <a:rPr lang="en-GB" altLang="en-US" sz="2000" i="1" smtClean="0">
                                <a:solidFill>
                                  <a:srgbClr val="000000"/>
                                </a:solidFill>
                                <a:latin typeface="Cambria Math"/>
                              </a:rPr>
                              <m:t>𝑧</m:t>
                            </m:r>
                          </m:e>
                        </m:d>
                        <m:r>
                          <a:rPr lang="en-GB" altLang="en-US" sz="2000" i="1" smtClean="0">
                            <a:solidFill>
                              <a:srgbClr val="000000"/>
                            </a:solidFill>
                            <a:latin typeface="Cambria Math"/>
                          </a:rPr>
                          <m:t>𝑑𝑧</m:t>
                        </m:r>
                      </m:e>
                    </m:nary>
                  </m:oMath>
                </a14:m>
                <a:r>
                  <a:rPr lang="en-GB" altLang="en-US" sz="2000" dirty="0">
                    <a:solidFill>
                      <a:srgbClr val="000000"/>
                    </a:solidFill>
                    <a:latin typeface="+mn-lt"/>
                  </a:rPr>
                  <a:t> </a:t>
                </a:r>
                <a:r>
                  <a:rPr lang="en-GB" altLang="en-US" sz="2000" dirty="0">
                    <a:solidFill>
                      <a:srgbClr val="000000"/>
                    </a:solidFill>
                    <a:latin typeface="+mn-lt"/>
                    <a:sym typeface="Symbol" pitchFamily="18" charset="2"/>
                  </a:rPr>
                  <a:t>along the magnet, the integration including the fringe field at each end.</a:t>
                </a:r>
              </a:p>
              <a:p>
                <a:pPr eaLnBrk="1" fontAlgn="base" hangingPunct="1">
                  <a:spcBef>
                    <a:spcPct val="50000"/>
                  </a:spcBef>
                  <a:spcAft>
                    <a:spcPct val="0"/>
                  </a:spcAft>
                </a:pPr>
                <a:r>
                  <a:rPr lang="en-GB" altLang="en-US" sz="2000" dirty="0">
                    <a:solidFill>
                      <a:srgbClr val="000000"/>
                    </a:solidFill>
                    <a:latin typeface="+mn-lt"/>
                    <a:sym typeface="Symbol" pitchFamily="18" charset="2"/>
                  </a:rPr>
                  <a:t>The </a:t>
                </a:r>
                <a:r>
                  <a:rPr lang="en-GB" altLang="en-US" sz="2000" b="1" dirty="0">
                    <a:solidFill>
                      <a:srgbClr val="000000"/>
                    </a:solidFill>
                    <a:latin typeface="+mn-lt"/>
                    <a:sym typeface="Symbol" pitchFamily="18" charset="2"/>
                  </a:rPr>
                  <a:t>magnetic length</a:t>
                </a:r>
                <a:r>
                  <a:rPr lang="en-GB" altLang="en-US" sz="2000" dirty="0">
                    <a:solidFill>
                      <a:srgbClr val="000000"/>
                    </a:solidFill>
                    <a:latin typeface="+mn-lt"/>
                    <a:sym typeface="Symbol" pitchFamily="18" charset="2"/>
                  </a:rPr>
                  <a:t> is defined as </a:t>
                </a:r>
                <a14:m>
                  <m:oMath xmlns:m="http://schemas.openxmlformats.org/officeDocument/2006/math">
                    <m:f>
                      <m:fPr>
                        <m:ctrlPr>
                          <a:rPr lang="en-GB" altLang="en-US" sz="2000" i="1" smtClean="0">
                            <a:solidFill>
                              <a:srgbClr val="000000"/>
                            </a:solidFill>
                            <a:latin typeface="Cambria Math" panose="02040503050406030204" pitchFamily="18" charset="0"/>
                            <a:sym typeface="Symbol" pitchFamily="18" charset="2"/>
                          </a:rPr>
                        </m:ctrlPr>
                      </m:fPr>
                      <m:num>
                        <m:r>
                          <a:rPr lang="en-GB" altLang="en-US" sz="2000" i="1" smtClean="0">
                            <a:solidFill>
                              <a:srgbClr val="000000"/>
                            </a:solidFill>
                            <a:latin typeface="Cambria Math"/>
                            <a:sym typeface="Symbol" pitchFamily="18" charset="2"/>
                          </a:rPr>
                          <m:t>1</m:t>
                        </m:r>
                      </m:num>
                      <m:den>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𝐵</m:t>
                            </m:r>
                          </m:e>
                          <m:sub>
                            <m:r>
                              <a:rPr lang="en-GB" altLang="en-US" sz="2000" i="1" smtClean="0">
                                <a:solidFill>
                                  <a:srgbClr val="000000"/>
                                </a:solidFill>
                                <a:latin typeface="Cambria Math"/>
                                <a:sym typeface="Symbol" pitchFamily="18" charset="2"/>
                              </a:rPr>
                              <m:t>0</m:t>
                            </m:r>
                          </m:sub>
                        </m:sSub>
                      </m:den>
                    </m:f>
                    <m:nary>
                      <m:naryPr>
                        <m:limLoc m:val="undOvr"/>
                        <m:subHide m:val="on"/>
                        <m:supHide m:val="on"/>
                        <m:ctrlPr>
                          <a:rPr lang="en-GB" altLang="en-US" sz="2000" i="1" smtClean="0">
                            <a:solidFill>
                              <a:srgbClr val="000000"/>
                            </a:solidFill>
                            <a:latin typeface="Cambria Math" panose="02040503050406030204" pitchFamily="18" charset="0"/>
                            <a:sym typeface="Symbol" pitchFamily="18" charset="2"/>
                          </a:rPr>
                        </m:ctrlPr>
                      </m:naryPr>
                      <m:sub/>
                      <m:sup/>
                      <m:e>
                        <m:sSub>
                          <m:sSubPr>
                            <m:ctrlPr>
                              <a:rPr lang="en-GB" altLang="en-US" sz="2000" i="1" smtClean="0">
                                <a:solidFill>
                                  <a:srgbClr val="000000"/>
                                </a:solidFill>
                                <a:latin typeface="Cambria Math" panose="02040503050406030204" pitchFamily="18" charset="0"/>
                                <a:sym typeface="Symbol" pitchFamily="18" charset="2"/>
                              </a:rPr>
                            </m:ctrlPr>
                          </m:sSubPr>
                          <m:e>
                            <m:r>
                              <a:rPr lang="en-GB" altLang="en-US" sz="2000" i="1" smtClean="0">
                                <a:solidFill>
                                  <a:srgbClr val="000000"/>
                                </a:solidFill>
                                <a:latin typeface="Cambria Math"/>
                                <a:sym typeface="Symbol" pitchFamily="18" charset="2"/>
                              </a:rPr>
                              <m:t>𝐵</m:t>
                            </m:r>
                          </m:e>
                          <m:sub>
                            <m:r>
                              <a:rPr lang="en-GB" altLang="en-US" sz="2000" i="1" smtClean="0">
                                <a:solidFill>
                                  <a:srgbClr val="000000"/>
                                </a:solidFill>
                                <a:latin typeface="Cambria Math"/>
                                <a:sym typeface="Symbol" pitchFamily="18" charset="2"/>
                              </a:rPr>
                              <m:t>𝑦</m:t>
                            </m:r>
                          </m:sub>
                        </m:sSub>
                        <m:d>
                          <m:dPr>
                            <m:ctrlPr>
                              <a:rPr lang="en-GB" altLang="en-US" sz="2000" i="1" smtClean="0">
                                <a:solidFill>
                                  <a:srgbClr val="000000"/>
                                </a:solidFill>
                                <a:latin typeface="Cambria Math" panose="02040503050406030204" pitchFamily="18" charset="0"/>
                                <a:sym typeface="Symbol" pitchFamily="18" charset="2"/>
                              </a:rPr>
                            </m:ctrlPr>
                          </m:dPr>
                          <m:e>
                            <m:r>
                              <a:rPr lang="en-GB" altLang="en-US" sz="2000" i="1" smtClean="0">
                                <a:solidFill>
                                  <a:srgbClr val="000000"/>
                                </a:solidFill>
                                <a:latin typeface="Cambria Math"/>
                                <a:sym typeface="Symbol" pitchFamily="18" charset="2"/>
                              </a:rPr>
                              <m:t>𝑧</m:t>
                            </m:r>
                          </m:e>
                        </m:d>
                        <m:r>
                          <a:rPr lang="en-GB" altLang="en-US" sz="2000" i="1" smtClean="0">
                            <a:solidFill>
                              <a:srgbClr val="000000"/>
                            </a:solidFill>
                            <a:latin typeface="Cambria Math"/>
                            <a:sym typeface="Symbol" pitchFamily="18" charset="2"/>
                          </a:rPr>
                          <m:t>𝑑𝑧</m:t>
                        </m:r>
                      </m:e>
                    </m:nary>
                  </m:oMath>
                </a14:m>
                <a:r>
                  <a:rPr lang="en-GB" altLang="en-US" sz="2000" b="1" dirty="0">
                    <a:solidFill>
                      <a:srgbClr val="000000"/>
                    </a:solidFill>
                    <a:latin typeface="+mn-lt"/>
                    <a:sym typeface="Symbol" pitchFamily="18" charset="2"/>
                  </a:rPr>
                  <a:t> </a:t>
                </a:r>
                <a:r>
                  <a:rPr lang="en-GB" altLang="en-US" sz="2000" dirty="0">
                    <a:solidFill>
                      <a:srgbClr val="000000"/>
                    </a:solidFill>
                    <a:latin typeface="+mn-lt"/>
                    <a:sym typeface="Symbol" pitchFamily="18" charset="2"/>
                  </a:rPr>
                  <a:t>over the same integration path, where </a:t>
                </a:r>
                <a:r>
                  <a:rPr lang="en-GB" altLang="en-US" sz="2000" i="1" dirty="0">
                    <a:solidFill>
                      <a:srgbClr val="000000"/>
                    </a:solidFill>
                    <a:latin typeface="+mn-lt"/>
                    <a:sym typeface="Symbol" pitchFamily="18" charset="2"/>
                  </a:rPr>
                  <a:t>B</a:t>
                </a:r>
                <a:r>
                  <a:rPr lang="en-GB" altLang="en-US" sz="2000" i="1" baseline="-25000" dirty="0">
                    <a:solidFill>
                      <a:srgbClr val="000000"/>
                    </a:solidFill>
                    <a:latin typeface="+mn-lt"/>
                    <a:sym typeface="Symbol" pitchFamily="18" charset="2"/>
                  </a:rPr>
                  <a:t>0</a:t>
                </a:r>
                <a:r>
                  <a:rPr lang="en-GB" altLang="en-US" sz="2000" i="1" dirty="0">
                    <a:solidFill>
                      <a:srgbClr val="000000"/>
                    </a:solidFill>
                    <a:latin typeface="+mn-lt"/>
                    <a:sym typeface="Symbol" pitchFamily="18" charset="2"/>
                  </a:rPr>
                  <a:t> </a:t>
                </a:r>
                <a:r>
                  <a:rPr lang="en-GB" altLang="en-US" sz="2000" dirty="0">
                    <a:solidFill>
                      <a:srgbClr val="000000"/>
                    </a:solidFill>
                    <a:latin typeface="+mn-lt"/>
                    <a:sym typeface="Symbol" pitchFamily="18" charset="2"/>
                  </a:rPr>
                  <a:t>is the field at the azimuthal centre.</a:t>
                </a:r>
              </a:p>
            </p:txBody>
          </p:sp>
        </mc:Choice>
        <mc:Fallback xmlns="">
          <p:sp>
            <p:nvSpPr>
              <p:cNvPr id="100374" name="Text Box 36"/>
              <p:cNvSpPr txBox="1">
                <a:spLocks noRot="1" noChangeAspect="1" noMove="1" noResize="1" noEditPoints="1" noAdjustHandles="1" noChangeArrowheads="1" noChangeShapeType="1" noTextEdit="1"/>
              </p:cNvSpPr>
              <p:nvPr/>
            </p:nvSpPr>
            <p:spPr bwMode="auto">
              <a:xfrm>
                <a:off x="611188" y="4221163"/>
                <a:ext cx="8174037" cy="1777218"/>
              </a:xfrm>
              <a:prstGeom prst="rect">
                <a:avLst/>
              </a:prstGeom>
              <a:blipFill rotWithShape="1">
                <a:blip r:embed="rId5"/>
                <a:stretch>
                  <a:fillRect l="-746" t="-35274" b="-54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00375" name="Text Box 37"/>
          <p:cNvSpPr txBox="1">
            <a:spLocks noChangeArrowheads="1"/>
          </p:cNvSpPr>
          <p:nvPr/>
        </p:nvSpPr>
        <p:spPr bwMode="auto">
          <a:xfrm>
            <a:off x="827088" y="3068638"/>
            <a:ext cx="46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800" i="1">
                <a:solidFill>
                  <a:srgbClr val="000000"/>
                </a:solidFill>
                <a:latin typeface="roboto slab" pitchFamily="2" charset="0"/>
              </a:rPr>
              <a:t>B</a:t>
            </a:r>
            <a:r>
              <a:rPr lang="en-GB" altLang="en-US" sz="1800" i="1" baseline="-25000">
                <a:solidFill>
                  <a:srgbClr val="000000"/>
                </a:solidFill>
                <a:latin typeface="roboto slab" pitchFamily="2" charset="0"/>
              </a:rPr>
              <a:t>0</a:t>
            </a:r>
          </a:p>
        </p:txBody>
      </p:sp>
      <p:sp>
        <p:nvSpPr>
          <p:cNvPr id="100376" name="Line 38"/>
          <p:cNvSpPr>
            <a:spLocks noChangeShapeType="1"/>
          </p:cNvSpPr>
          <p:nvPr/>
        </p:nvSpPr>
        <p:spPr bwMode="auto">
          <a:xfrm>
            <a:off x="1150938" y="3249613"/>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2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Magnet ends</a:t>
            </a:r>
          </a:p>
        </p:txBody>
      </p:sp>
    </p:spTree>
    <p:extLst>
      <p:ext uri="{BB962C8B-B14F-4D97-AF65-F5344CB8AC3E}">
        <p14:creationId xmlns:p14="http://schemas.microsoft.com/office/powerpoint/2010/main" val="1161165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GB" altLang="en-US" sz="2800"/>
              <a:t> </a:t>
            </a:r>
          </a:p>
        </p:txBody>
      </p:sp>
      <p:grpSp>
        <p:nvGrpSpPr>
          <p:cNvPr id="101381" name="Group 11"/>
          <p:cNvGrpSpPr>
            <a:grpSpLocks/>
          </p:cNvGrpSpPr>
          <p:nvPr/>
        </p:nvGrpSpPr>
        <p:grpSpPr bwMode="auto">
          <a:xfrm>
            <a:off x="6110287" y="2532915"/>
            <a:ext cx="2401887" cy="1544638"/>
            <a:chOff x="588" y="1955"/>
            <a:chExt cx="1513" cy="973"/>
          </a:xfrm>
        </p:grpSpPr>
        <p:sp>
          <p:nvSpPr>
            <p:cNvPr id="101384" name="AutoShape 12"/>
            <p:cNvSpPr>
              <a:spLocks noChangeAspect="1" noChangeArrowheads="1" noTextEdit="1"/>
            </p:cNvSpPr>
            <p:nvPr/>
          </p:nvSpPr>
          <p:spPr bwMode="auto">
            <a:xfrm>
              <a:off x="589" y="1956"/>
              <a:ext cx="1512"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85" name="Rectangle 13"/>
            <p:cNvSpPr>
              <a:spLocks noChangeArrowheads="1"/>
            </p:cNvSpPr>
            <p:nvPr/>
          </p:nvSpPr>
          <p:spPr bwMode="auto">
            <a:xfrm>
              <a:off x="589" y="1960"/>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1600">
                  <a:solidFill>
                    <a:srgbClr val="000000"/>
                  </a:solidFill>
                  <a:latin typeface=""/>
                </a:rPr>
                <a:t> </a:t>
              </a:r>
              <a:endParaRPr lang="en-GB" altLang="en-US" sz="1800">
                <a:solidFill>
                  <a:srgbClr val="000000"/>
                </a:solidFill>
                <a:latin typeface=""/>
              </a:endParaRPr>
            </a:p>
          </p:txBody>
        </p:sp>
        <p:sp>
          <p:nvSpPr>
            <p:cNvPr id="101386" name="Freeform 14"/>
            <p:cNvSpPr>
              <a:spLocks/>
            </p:cNvSpPr>
            <p:nvPr/>
          </p:nvSpPr>
          <p:spPr bwMode="auto">
            <a:xfrm>
              <a:off x="1468" y="2292"/>
              <a:ext cx="213" cy="145"/>
            </a:xfrm>
            <a:custGeom>
              <a:avLst/>
              <a:gdLst>
                <a:gd name="T0" fmla="*/ 30 w 213"/>
                <a:gd name="T1" fmla="*/ 145 h 145"/>
                <a:gd name="T2" fmla="*/ 213 w 213"/>
                <a:gd name="T3" fmla="*/ 145 h 145"/>
                <a:gd name="T4" fmla="*/ 213 w 213"/>
                <a:gd name="T5" fmla="*/ 0 h 145"/>
                <a:gd name="T6" fmla="*/ 77 w 213"/>
                <a:gd name="T7" fmla="*/ 26 h 145"/>
                <a:gd name="T8" fmla="*/ 49 w 213"/>
                <a:gd name="T9" fmla="*/ 69 h 145"/>
                <a:gd name="T10" fmla="*/ 0 w 213"/>
                <a:gd name="T11" fmla="*/ 145 h 145"/>
                <a:gd name="T12" fmla="*/ 30 w 213"/>
                <a:gd name="T13" fmla="*/ 145 h 145"/>
                <a:gd name="T14" fmla="*/ 0 60000 65536"/>
                <a:gd name="T15" fmla="*/ 0 60000 65536"/>
                <a:gd name="T16" fmla="*/ 0 60000 65536"/>
                <a:gd name="T17" fmla="*/ 0 60000 65536"/>
                <a:gd name="T18" fmla="*/ 0 60000 65536"/>
                <a:gd name="T19" fmla="*/ 0 60000 65536"/>
                <a:gd name="T20" fmla="*/ 0 60000 65536"/>
                <a:gd name="T21" fmla="*/ 0 w 213"/>
                <a:gd name="T22" fmla="*/ 0 h 145"/>
                <a:gd name="T23" fmla="*/ 213 w 213"/>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145">
                  <a:moveTo>
                    <a:pt x="30" y="145"/>
                  </a:moveTo>
                  <a:lnTo>
                    <a:pt x="213" y="145"/>
                  </a:lnTo>
                  <a:lnTo>
                    <a:pt x="213" y="0"/>
                  </a:lnTo>
                  <a:lnTo>
                    <a:pt x="77" y="26"/>
                  </a:lnTo>
                  <a:lnTo>
                    <a:pt x="49" y="69"/>
                  </a:lnTo>
                  <a:lnTo>
                    <a:pt x="0" y="145"/>
                  </a:lnTo>
                  <a:lnTo>
                    <a:pt x="3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pic>
          <p:nvPicPr>
            <p:cNvPr id="101387"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 y="2292"/>
              <a:ext cx="21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8" name="Freeform 16"/>
            <p:cNvSpPr>
              <a:spLocks/>
            </p:cNvSpPr>
            <p:nvPr/>
          </p:nvSpPr>
          <p:spPr bwMode="auto">
            <a:xfrm>
              <a:off x="1468" y="2292"/>
              <a:ext cx="213" cy="145"/>
            </a:xfrm>
            <a:custGeom>
              <a:avLst/>
              <a:gdLst>
                <a:gd name="T0" fmla="*/ 30 w 213"/>
                <a:gd name="T1" fmla="*/ 145 h 145"/>
                <a:gd name="T2" fmla="*/ 213 w 213"/>
                <a:gd name="T3" fmla="*/ 145 h 145"/>
                <a:gd name="T4" fmla="*/ 213 w 213"/>
                <a:gd name="T5" fmla="*/ 0 h 145"/>
                <a:gd name="T6" fmla="*/ 77 w 213"/>
                <a:gd name="T7" fmla="*/ 26 h 145"/>
                <a:gd name="T8" fmla="*/ 49 w 213"/>
                <a:gd name="T9" fmla="*/ 69 h 145"/>
                <a:gd name="T10" fmla="*/ 0 w 213"/>
                <a:gd name="T11" fmla="*/ 145 h 145"/>
                <a:gd name="T12" fmla="*/ 30 w 213"/>
                <a:gd name="T13" fmla="*/ 145 h 145"/>
                <a:gd name="T14" fmla="*/ 30 w 213"/>
                <a:gd name="T15" fmla="*/ 145 h 14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145"/>
                <a:gd name="T26" fmla="*/ 213 w 213"/>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145">
                  <a:moveTo>
                    <a:pt x="30" y="145"/>
                  </a:moveTo>
                  <a:lnTo>
                    <a:pt x="213" y="145"/>
                  </a:lnTo>
                  <a:lnTo>
                    <a:pt x="213" y="0"/>
                  </a:lnTo>
                  <a:lnTo>
                    <a:pt x="77" y="26"/>
                  </a:lnTo>
                  <a:lnTo>
                    <a:pt x="49" y="69"/>
                  </a:lnTo>
                  <a:lnTo>
                    <a:pt x="0" y="145"/>
                  </a:lnTo>
                  <a:lnTo>
                    <a:pt x="30" y="145"/>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89" name="Freeform 17"/>
            <p:cNvSpPr>
              <a:spLocks/>
            </p:cNvSpPr>
            <p:nvPr/>
          </p:nvSpPr>
          <p:spPr bwMode="auto">
            <a:xfrm>
              <a:off x="1468" y="2292"/>
              <a:ext cx="213" cy="145"/>
            </a:xfrm>
            <a:custGeom>
              <a:avLst/>
              <a:gdLst>
                <a:gd name="T0" fmla="*/ 30 w 213"/>
                <a:gd name="T1" fmla="*/ 145 h 145"/>
                <a:gd name="T2" fmla="*/ 213 w 213"/>
                <a:gd name="T3" fmla="*/ 145 h 145"/>
                <a:gd name="T4" fmla="*/ 213 w 213"/>
                <a:gd name="T5" fmla="*/ 0 h 145"/>
                <a:gd name="T6" fmla="*/ 77 w 213"/>
                <a:gd name="T7" fmla="*/ 26 h 145"/>
                <a:gd name="T8" fmla="*/ 49 w 213"/>
                <a:gd name="T9" fmla="*/ 69 h 145"/>
                <a:gd name="T10" fmla="*/ 0 w 213"/>
                <a:gd name="T11" fmla="*/ 145 h 145"/>
                <a:gd name="T12" fmla="*/ 30 w 213"/>
                <a:gd name="T13" fmla="*/ 145 h 145"/>
                <a:gd name="T14" fmla="*/ 30 w 213"/>
                <a:gd name="T15" fmla="*/ 145 h 14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145"/>
                <a:gd name="T26" fmla="*/ 213 w 213"/>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145">
                  <a:moveTo>
                    <a:pt x="30" y="145"/>
                  </a:moveTo>
                  <a:lnTo>
                    <a:pt x="213" y="145"/>
                  </a:lnTo>
                  <a:lnTo>
                    <a:pt x="213" y="0"/>
                  </a:lnTo>
                  <a:lnTo>
                    <a:pt x="77" y="26"/>
                  </a:lnTo>
                  <a:lnTo>
                    <a:pt x="49" y="69"/>
                  </a:lnTo>
                  <a:lnTo>
                    <a:pt x="0" y="145"/>
                  </a:lnTo>
                  <a:lnTo>
                    <a:pt x="3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pic>
          <p:nvPicPr>
            <p:cNvPr id="101390"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 y="2292"/>
              <a:ext cx="21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1" name="Freeform 19"/>
            <p:cNvSpPr>
              <a:spLocks/>
            </p:cNvSpPr>
            <p:nvPr/>
          </p:nvSpPr>
          <p:spPr bwMode="auto">
            <a:xfrm>
              <a:off x="1468" y="2292"/>
              <a:ext cx="213" cy="145"/>
            </a:xfrm>
            <a:custGeom>
              <a:avLst/>
              <a:gdLst>
                <a:gd name="T0" fmla="*/ 30 w 213"/>
                <a:gd name="T1" fmla="*/ 145 h 145"/>
                <a:gd name="T2" fmla="*/ 213 w 213"/>
                <a:gd name="T3" fmla="*/ 145 h 145"/>
                <a:gd name="T4" fmla="*/ 213 w 213"/>
                <a:gd name="T5" fmla="*/ 0 h 145"/>
                <a:gd name="T6" fmla="*/ 77 w 213"/>
                <a:gd name="T7" fmla="*/ 26 h 145"/>
                <a:gd name="T8" fmla="*/ 49 w 213"/>
                <a:gd name="T9" fmla="*/ 69 h 145"/>
                <a:gd name="T10" fmla="*/ 0 w 213"/>
                <a:gd name="T11" fmla="*/ 145 h 145"/>
                <a:gd name="T12" fmla="*/ 30 w 213"/>
                <a:gd name="T13" fmla="*/ 145 h 145"/>
                <a:gd name="T14" fmla="*/ 0 60000 65536"/>
                <a:gd name="T15" fmla="*/ 0 60000 65536"/>
                <a:gd name="T16" fmla="*/ 0 60000 65536"/>
                <a:gd name="T17" fmla="*/ 0 60000 65536"/>
                <a:gd name="T18" fmla="*/ 0 60000 65536"/>
                <a:gd name="T19" fmla="*/ 0 60000 65536"/>
                <a:gd name="T20" fmla="*/ 0 60000 65536"/>
                <a:gd name="T21" fmla="*/ 0 w 213"/>
                <a:gd name="T22" fmla="*/ 0 h 145"/>
                <a:gd name="T23" fmla="*/ 213 w 213"/>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145">
                  <a:moveTo>
                    <a:pt x="30" y="145"/>
                  </a:moveTo>
                  <a:lnTo>
                    <a:pt x="213" y="145"/>
                  </a:lnTo>
                  <a:lnTo>
                    <a:pt x="213" y="0"/>
                  </a:lnTo>
                  <a:lnTo>
                    <a:pt x="77" y="26"/>
                  </a:lnTo>
                  <a:lnTo>
                    <a:pt x="49" y="69"/>
                  </a:lnTo>
                  <a:lnTo>
                    <a:pt x="0" y="145"/>
                  </a:lnTo>
                  <a:lnTo>
                    <a:pt x="30" y="145"/>
                  </a:lnTo>
                  <a:close/>
                </a:path>
              </a:pathLst>
            </a:custGeom>
            <a:noFill/>
            <a:ln w="158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2" name="Line 20"/>
            <p:cNvSpPr>
              <a:spLocks noChangeShapeType="1"/>
            </p:cNvSpPr>
            <p:nvPr/>
          </p:nvSpPr>
          <p:spPr bwMode="auto">
            <a:xfrm>
              <a:off x="588" y="2434"/>
              <a:ext cx="1093" cy="2"/>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3" name="Line 21"/>
            <p:cNvSpPr>
              <a:spLocks noChangeShapeType="1"/>
            </p:cNvSpPr>
            <p:nvPr/>
          </p:nvSpPr>
          <p:spPr bwMode="auto">
            <a:xfrm flipV="1">
              <a:off x="1681" y="1955"/>
              <a:ext cx="1" cy="482"/>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4" name="Line 22"/>
            <p:cNvSpPr>
              <a:spLocks noChangeShapeType="1"/>
            </p:cNvSpPr>
            <p:nvPr/>
          </p:nvSpPr>
          <p:spPr bwMode="auto">
            <a:xfrm>
              <a:off x="1024" y="2434"/>
              <a:ext cx="1" cy="455"/>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5" name="Line 23"/>
            <p:cNvSpPr>
              <a:spLocks noChangeShapeType="1"/>
            </p:cNvSpPr>
            <p:nvPr/>
          </p:nvSpPr>
          <p:spPr bwMode="auto">
            <a:xfrm>
              <a:off x="811" y="2434"/>
              <a:ext cx="1" cy="47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6" name="Line 24"/>
            <p:cNvSpPr>
              <a:spLocks noChangeShapeType="1"/>
            </p:cNvSpPr>
            <p:nvPr/>
          </p:nvSpPr>
          <p:spPr bwMode="auto">
            <a:xfrm>
              <a:off x="1246" y="2434"/>
              <a:ext cx="1" cy="47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7" name="Line 25"/>
            <p:cNvSpPr>
              <a:spLocks noChangeShapeType="1"/>
            </p:cNvSpPr>
            <p:nvPr/>
          </p:nvSpPr>
          <p:spPr bwMode="auto">
            <a:xfrm>
              <a:off x="1468" y="2434"/>
              <a:ext cx="1" cy="47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8" name="Line 26"/>
            <p:cNvSpPr>
              <a:spLocks noChangeShapeType="1"/>
            </p:cNvSpPr>
            <p:nvPr/>
          </p:nvSpPr>
          <p:spPr bwMode="auto">
            <a:xfrm>
              <a:off x="1545" y="2434"/>
              <a:ext cx="2" cy="47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399" name="Line 27"/>
            <p:cNvSpPr>
              <a:spLocks noChangeShapeType="1"/>
            </p:cNvSpPr>
            <p:nvPr/>
          </p:nvSpPr>
          <p:spPr bwMode="auto">
            <a:xfrm>
              <a:off x="1633" y="2434"/>
              <a:ext cx="1" cy="47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0" name="Freeform 28"/>
            <p:cNvSpPr>
              <a:spLocks/>
            </p:cNvSpPr>
            <p:nvPr/>
          </p:nvSpPr>
          <p:spPr bwMode="auto">
            <a:xfrm>
              <a:off x="1653" y="2442"/>
              <a:ext cx="62" cy="321"/>
            </a:xfrm>
            <a:custGeom>
              <a:avLst/>
              <a:gdLst>
                <a:gd name="T0" fmla="*/ 0 w 62"/>
                <a:gd name="T1" fmla="*/ 0 h 321"/>
                <a:gd name="T2" fmla="*/ 7 w 62"/>
                <a:gd name="T3" fmla="*/ 19 h 321"/>
                <a:gd name="T4" fmla="*/ 15 w 62"/>
                <a:gd name="T5" fmla="*/ 39 h 321"/>
                <a:gd name="T6" fmla="*/ 20 w 62"/>
                <a:gd name="T7" fmla="*/ 58 h 321"/>
                <a:gd name="T8" fmla="*/ 26 w 62"/>
                <a:gd name="T9" fmla="*/ 79 h 321"/>
                <a:gd name="T10" fmla="*/ 32 w 62"/>
                <a:gd name="T11" fmla="*/ 98 h 321"/>
                <a:gd name="T12" fmla="*/ 37 w 62"/>
                <a:gd name="T13" fmla="*/ 118 h 321"/>
                <a:gd name="T14" fmla="*/ 41 w 62"/>
                <a:gd name="T15" fmla="*/ 138 h 321"/>
                <a:gd name="T16" fmla="*/ 46 w 62"/>
                <a:gd name="T17" fmla="*/ 158 h 321"/>
                <a:gd name="T18" fmla="*/ 50 w 62"/>
                <a:gd name="T19" fmla="*/ 178 h 321"/>
                <a:gd name="T20" fmla="*/ 53 w 62"/>
                <a:gd name="T21" fmla="*/ 198 h 321"/>
                <a:gd name="T22" fmla="*/ 56 w 62"/>
                <a:gd name="T23" fmla="*/ 218 h 321"/>
                <a:gd name="T24" fmla="*/ 58 w 62"/>
                <a:gd name="T25" fmla="*/ 239 h 321"/>
                <a:gd name="T26" fmla="*/ 59 w 62"/>
                <a:gd name="T27" fmla="*/ 259 h 321"/>
                <a:gd name="T28" fmla="*/ 61 w 62"/>
                <a:gd name="T29" fmla="*/ 279 h 321"/>
                <a:gd name="T30" fmla="*/ 62 w 62"/>
                <a:gd name="T31" fmla="*/ 300 h 321"/>
                <a:gd name="T32" fmla="*/ 62 w 62"/>
                <a:gd name="T33" fmla="*/ 321 h 3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21"/>
                <a:gd name="T53" fmla="*/ 62 w 62"/>
                <a:gd name="T54" fmla="*/ 321 h 3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21">
                  <a:moveTo>
                    <a:pt x="0" y="0"/>
                  </a:moveTo>
                  <a:lnTo>
                    <a:pt x="7" y="19"/>
                  </a:lnTo>
                  <a:lnTo>
                    <a:pt x="15" y="39"/>
                  </a:lnTo>
                  <a:lnTo>
                    <a:pt x="20" y="58"/>
                  </a:lnTo>
                  <a:lnTo>
                    <a:pt x="26" y="79"/>
                  </a:lnTo>
                  <a:lnTo>
                    <a:pt x="32" y="98"/>
                  </a:lnTo>
                  <a:lnTo>
                    <a:pt x="37" y="118"/>
                  </a:lnTo>
                  <a:lnTo>
                    <a:pt x="41" y="138"/>
                  </a:lnTo>
                  <a:lnTo>
                    <a:pt x="46" y="158"/>
                  </a:lnTo>
                  <a:lnTo>
                    <a:pt x="50" y="178"/>
                  </a:lnTo>
                  <a:lnTo>
                    <a:pt x="53" y="198"/>
                  </a:lnTo>
                  <a:lnTo>
                    <a:pt x="56" y="218"/>
                  </a:lnTo>
                  <a:lnTo>
                    <a:pt x="58" y="239"/>
                  </a:lnTo>
                  <a:lnTo>
                    <a:pt x="59" y="259"/>
                  </a:lnTo>
                  <a:lnTo>
                    <a:pt x="61" y="279"/>
                  </a:lnTo>
                  <a:lnTo>
                    <a:pt x="62" y="300"/>
                  </a:lnTo>
                  <a:lnTo>
                    <a:pt x="62" y="321"/>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1" name="Freeform 29"/>
            <p:cNvSpPr>
              <a:spLocks/>
            </p:cNvSpPr>
            <p:nvPr/>
          </p:nvSpPr>
          <p:spPr bwMode="auto">
            <a:xfrm>
              <a:off x="1653" y="2442"/>
              <a:ext cx="62" cy="315"/>
            </a:xfrm>
            <a:custGeom>
              <a:avLst/>
              <a:gdLst>
                <a:gd name="T0" fmla="*/ 0 w 62"/>
                <a:gd name="T1" fmla="*/ 0 h 315"/>
                <a:gd name="T2" fmla="*/ 7 w 62"/>
                <a:gd name="T3" fmla="*/ 19 h 315"/>
                <a:gd name="T4" fmla="*/ 13 w 62"/>
                <a:gd name="T5" fmla="*/ 37 h 315"/>
                <a:gd name="T6" fmla="*/ 20 w 62"/>
                <a:gd name="T7" fmla="*/ 57 h 315"/>
                <a:gd name="T8" fmla="*/ 26 w 62"/>
                <a:gd name="T9" fmla="*/ 76 h 315"/>
                <a:gd name="T10" fmla="*/ 32 w 62"/>
                <a:gd name="T11" fmla="*/ 96 h 315"/>
                <a:gd name="T12" fmla="*/ 37 w 62"/>
                <a:gd name="T13" fmla="*/ 115 h 315"/>
                <a:gd name="T14" fmla="*/ 41 w 62"/>
                <a:gd name="T15" fmla="*/ 136 h 315"/>
                <a:gd name="T16" fmla="*/ 46 w 62"/>
                <a:gd name="T17" fmla="*/ 155 h 315"/>
                <a:gd name="T18" fmla="*/ 49 w 62"/>
                <a:gd name="T19" fmla="*/ 174 h 315"/>
                <a:gd name="T20" fmla="*/ 53 w 62"/>
                <a:gd name="T21" fmla="*/ 195 h 315"/>
                <a:gd name="T22" fmla="*/ 55 w 62"/>
                <a:gd name="T23" fmla="*/ 215 h 315"/>
                <a:gd name="T24" fmla="*/ 58 w 62"/>
                <a:gd name="T25" fmla="*/ 234 h 315"/>
                <a:gd name="T26" fmla="*/ 59 w 62"/>
                <a:gd name="T27" fmla="*/ 255 h 315"/>
                <a:gd name="T28" fmla="*/ 61 w 62"/>
                <a:gd name="T29" fmla="*/ 274 h 315"/>
                <a:gd name="T30" fmla="*/ 62 w 62"/>
                <a:gd name="T31" fmla="*/ 295 h 315"/>
                <a:gd name="T32" fmla="*/ 62 w 62"/>
                <a:gd name="T33" fmla="*/ 31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15"/>
                <a:gd name="T53" fmla="*/ 62 w 62"/>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15">
                  <a:moveTo>
                    <a:pt x="0" y="0"/>
                  </a:moveTo>
                  <a:lnTo>
                    <a:pt x="7" y="19"/>
                  </a:lnTo>
                  <a:lnTo>
                    <a:pt x="13" y="37"/>
                  </a:lnTo>
                  <a:lnTo>
                    <a:pt x="20" y="57"/>
                  </a:lnTo>
                  <a:lnTo>
                    <a:pt x="26" y="76"/>
                  </a:lnTo>
                  <a:lnTo>
                    <a:pt x="32" y="96"/>
                  </a:lnTo>
                  <a:lnTo>
                    <a:pt x="37" y="115"/>
                  </a:lnTo>
                  <a:lnTo>
                    <a:pt x="41" y="136"/>
                  </a:lnTo>
                  <a:lnTo>
                    <a:pt x="46" y="155"/>
                  </a:lnTo>
                  <a:lnTo>
                    <a:pt x="49" y="174"/>
                  </a:lnTo>
                  <a:lnTo>
                    <a:pt x="53" y="195"/>
                  </a:lnTo>
                  <a:lnTo>
                    <a:pt x="55" y="215"/>
                  </a:lnTo>
                  <a:lnTo>
                    <a:pt x="58" y="234"/>
                  </a:lnTo>
                  <a:lnTo>
                    <a:pt x="59" y="255"/>
                  </a:lnTo>
                  <a:lnTo>
                    <a:pt x="61" y="274"/>
                  </a:lnTo>
                  <a:lnTo>
                    <a:pt x="62" y="295"/>
                  </a:lnTo>
                  <a:lnTo>
                    <a:pt x="62" y="315"/>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2" name="Freeform 30"/>
            <p:cNvSpPr>
              <a:spLocks/>
            </p:cNvSpPr>
            <p:nvPr/>
          </p:nvSpPr>
          <p:spPr bwMode="auto">
            <a:xfrm>
              <a:off x="1714" y="2757"/>
              <a:ext cx="1" cy="44"/>
            </a:xfrm>
            <a:custGeom>
              <a:avLst/>
              <a:gdLst>
                <a:gd name="T0" fmla="*/ 1 w 1"/>
                <a:gd name="T1" fmla="*/ 0 h 44"/>
                <a:gd name="T2" fmla="*/ 1 w 1"/>
                <a:gd name="T3" fmla="*/ 4 h 44"/>
                <a:gd name="T4" fmla="*/ 1 w 1"/>
                <a:gd name="T5" fmla="*/ 24 h 44"/>
                <a:gd name="T6" fmla="*/ 0 w 1"/>
                <a:gd name="T7" fmla="*/ 44 h 44"/>
                <a:gd name="T8" fmla="*/ 0 60000 65536"/>
                <a:gd name="T9" fmla="*/ 0 60000 65536"/>
                <a:gd name="T10" fmla="*/ 0 60000 65536"/>
                <a:gd name="T11" fmla="*/ 0 60000 65536"/>
                <a:gd name="T12" fmla="*/ 0 w 1"/>
                <a:gd name="T13" fmla="*/ 0 h 44"/>
                <a:gd name="T14" fmla="*/ 1 w 1"/>
                <a:gd name="T15" fmla="*/ 44 h 44"/>
              </a:gdLst>
              <a:ahLst/>
              <a:cxnLst>
                <a:cxn ang="T8">
                  <a:pos x="T0" y="T1"/>
                </a:cxn>
                <a:cxn ang="T9">
                  <a:pos x="T2" y="T3"/>
                </a:cxn>
                <a:cxn ang="T10">
                  <a:pos x="T4" y="T5"/>
                </a:cxn>
                <a:cxn ang="T11">
                  <a:pos x="T6" y="T7"/>
                </a:cxn>
              </a:cxnLst>
              <a:rect l="T12" t="T13" r="T14" b="T15"/>
              <a:pathLst>
                <a:path w="1" h="44">
                  <a:moveTo>
                    <a:pt x="1" y="0"/>
                  </a:moveTo>
                  <a:lnTo>
                    <a:pt x="1" y="4"/>
                  </a:lnTo>
                  <a:lnTo>
                    <a:pt x="1" y="24"/>
                  </a:lnTo>
                  <a:lnTo>
                    <a:pt x="0" y="4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3" name="Freeform 31"/>
            <p:cNvSpPr>
              <a:spLocks/>
            </p:cNvSpPr>
            <p:nvPr/>
          </p:nvSpPr>
          <p:spPr bwMode="auto">
            <a:xfrm>
              <a:off x="1659" y="2442"/>
              <a:ext cx="250" cy="389"/>
            </a:xfrm>
            <a:custGeom>
              <a:avLst/>
              <a:gdLst>
                <a:gd name="T0" fmla="*/ 0 w 250"/>
                <a:gd name="T1" fmla="*/ 0 h 389"/>
                <a:gd name="T2" fmla="*/ 14 w 250"/>
                <a:gd name="T3" fmla="*/ 8 h 389"/>
                <a:gd name="T4" fmla="*/ 28 w 250"/>
                <a:gd name="T5" fmla="*/ 16 h 389"/>
                <a:gd name="T6" fmla="*/ 41 w 250"/>
                <a:gd name="T7" fmla="*/ 25 h 389"/>
                <a:gd name="T8" fmla="*/ 55 w 250"/>
                <a:gd name="T9" fmla="*/ 34 h 389"/>
                <a:gd name="T10" fmla="*/ 68 w 250"/>
                <a:gd name="T11" fmla="*/ 43 h 389"/>
                <a:gd name="T12" fmla="*/ 80 w 250"/>
                <a:gd name="T13" fmla="*/ 53 h 389"/>
                <a:gd name="T14" fmla="*/ 92 w 250"/>
                <a:gd name="T15" fmla="*/ 62 h 389"/>
                <a:gd name="T16" fmla="*/ 104 w 250"/>
                <a:gd name="T17" fmla="*/ 72 h 389"/>
                <a:gd name="T18" fmla="*/ 116 w 250"/>
                <a:gd name="T19" fmla="*/ 84 h 389"/>
                <a:gd name="T20" fmla="*/ 126 w 250"/>
                <a:gd name="T21" fmla="*/ 94 h 389"/>
                <a:gd name="T22" fmla="*/ 137 w 250"/>
                <a:gd name="T23" fmla="*/ 106 h 389"/>
                <a:gd name="T24" fmla="*/ 147 w 250"/>
                <a:gd name="T25" fmla="*/ 118 h 389"/>
                <a:gd name="T26" fmla="*/ 157 w 250"/>
                <a:gd name="T27" fmla="*/ 129 h 389"/>
                <a:gd name="T28" fmla="*/ 166 w 250"/>
                <a:gd name="T29" fmla="*/ 141 h 389"/>
                <a:gd name="T30" fmla="*/ 175 w 250"/>
                <a:gd name="T31" fmla="*/ 153 h 389"/>
                <a:gd name="T32" fmla="*/ 183 w 250"/>
                <a:gd name="T33" fmla="*/ 165 h 389"/>
                <a:gd name="T34" fmla="*/ 192 w 250"/>
                <a:gd name="T35" fmla="*/ 178 h 389"/>
                <a:gd name="T36" fmla="*/ 199 w 250"/>
                <a:gd name="T37" fmla="*/ 191 h 389"/>
                <a:gd name="T38" fmla="*/ 205 w 250"/>
                <a:gd name="T39" fmla="*/ 204 h 389"/>
                <a:gd name="T40" fmla="*/ 213 w 250"/>
                <a:gd name="T41" fmla="*/ 217 h 389"/>
                <a:gd name="T42" fmla="*/ 219 w 250"/>
                <a:gd name="T43" fmla="*/ 231 h 389"/>
                <a:gd name="T44" fmla="*/ 223 w 250"/>
                <a:gd name="T45" fmla="*/ 244 h 389"/>
                <a:gd name="T46" fmla="*/ 229 w 250"/>
                <a:gd name="T47" fmla="*/ 259 h 389"/>
                <a:gd name="T48" fmla="*/ 233 w 250"/>
                <a:gd name="T49" fmla="*/ 273 h 389"/>
                <a:gd name="T50" fmla="*/ 236 w 250"/>
                <a:gd name="T51" fmla="*/ 287 h 389"/>
                <a:gd name="T52" fmla="*/ 241 w 250"/>
                <a:gd name="T53" fmla="*/ 301 h 389"/>
                <a:gd name="T54" fmla="*/ 244 w 250"/>
                <a:gd name="T55" fmla="*/ 315 h 389"/>
                <a:gd name="T56" fmla="*/ 245 w 250"/>
                <a:gd name="T57" fmla="*/ 330 h 389"/>
                <a:gd name="T58" fmla="*/ 248 w 250"/>
                <a:gd name="T59" fmla="*/ 344 h 389"/>
                <a:gd name="T60" fmla="*/ 248 w 250"/>
                <a:gd name="T61" fmla="*/ 359 h 389"/>
                <a:gd name="T62" fmla="*/ 250 w 250"/>
                <a:gd name="T63" fmla="*/ 374 h 389"/>
                <a:gd name="T64" fmla="*/ 250 w 250"/>
                <a:gd name="T65" fmla="*/ 389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0"/>
                <a:gd name="T100" fmla="*/ 0 h 389"/>
                <a:gd name="T101" fmla="*/ 250 w 250"/>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0" h="389">
                  <a:moveTo>
                    <a:pt x="0" y="0"/>
                  </a:moveTo>
                  <a:lnTo>
                    <a:pt x="14" y="8"/>
                  </a:lnTo>
                  <a:lnTo>
                    <a:pt x="28" y="16"/>
                  </a:lnTo>
                  <a:lnTo>
                    <a:pt x="41" y="25"/>
                  </a:lnTo>
                  <a:lnTo>
                    <a:pt x="55" y="34"/>
                  </a:lnTo>
                  <a:lnTo>
                    <a:pt x="68" y="43"/>
                  </a:lnTo>
                  <a:lnTo>
                    <a:pt x="80" y="53"/>
                  </a:lnTo>
                  <a:lnTo>
                    <a:pt x="92" y="62"/>
                  </a:lnTo>
                  <a:lnTo>
                    <a:pt x="104" y="72"/>
                  </a:lnTo>
                  <a:lnTo>
                    <a:pt x="116" y="84"/>
                  </a:lnTo>
                  <a:lnTo>
                    <a:pt x="126" y="94"/>
                  </a:lnTo>
                  <a:lnTo>
                    <a:pt x="137" y="106"/>
                  </a:lnTo>
                  <a:lnTo>
                    <a:pt x="147" y="118"/>
                  </a:lnTo>
                  <a:lnTo>
                    <a:pt x="157" y="129"/>
                  </a:lnTo>
                  <a:lnTo>
                    <a:pt x="166" y="141"/>
                  </a:lnTo>
                  <a:lnTo>
                    <a:pt x="175" y="153"/>
                  </a:lnTo>
                  <a:lnTo>
                    <a:pt x="183" y="165"/>
                  </a:lnTo>
                  <a:lnTo>
                    <a:pt x="192" y="178"/>
                  </a:lnTo>
                  <a:lnTo>
                    <a:pt x="199" y="191"/>
                  </a:lnTo>
                  <a:lnTo>
                    <a:pt x="205" y="204"/>
                  </a:lnTo>
                  <a:lnTo>
                    <a:pt x="213" y="217"/>
                  </a:lnTo>
                  <a:lnTo>
                    <a:pt x="219" y="231"/>
                  </a:lnTo>
                  <a:lnTo>
                    <a:pt x="223" y="244"/>
                  </a:lnTo>
                  <a:lnTo>
                    <a:pt x="229" y="259"/>
                  </a:lnTo>
                  <a:lnTo>
                    <a:pt x="233" y="273"/>
                  </a:lnTo>
                  <a:lnTo>
                    <a:pt x="236" y="287"/>
                  </a:lnTo>
                  <a:lnTo>
                    <a:pt x="241" y="301"/>
                  </a:lnTo>
                  <a:lnTo>
                    <a:pt x="244" y="315"/>
                  </a:lnTo>
                  <a:lnTo>
                    <a:pt x="245" y="330"/>
                  </a:lnTo>
                  <a:lnTo>
                    <a:pt x="248" y="344"/>
                  </a:lnTo>
                  <a:lnTo>
                    <a:pt x="248" y="359"/>
                  </a:lnTo>
                  <a:lnTo>
                    <a:pt x="250" y="374"/>
                  </a:lnTo>
                  <a:lnTo>
                    <a:pt x="250" y="389"/>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4" name="Freeform 32"/>
            <p:cNvSpPr>
              <a:spLocks/>
            </p:cNvSpPr>
            <p:nvPr/>
          </p:nvSpPr>
          <p:spPr bwMode="auto">
            <a:xfrm>
              <a:off x="1659" y="2441"/>
              <a:ext cx="95" cy="64"/>
            </a:xfrm>
            <a:custGeom>
              <a:avLst/>
              <a:gdLst>
                <a:gd name="T0" fmla="*/ 0 w 95"/>
                <a:gd name="T1" fmla="*/ 0 h 64"/>
                <a:gd name="T2" fmla="*/ 25 w 95"/>
                <a:gd name="T3" fmla="*/ 14 h 64"/>
                <a:gd name="T4" fmla="*/ 49 w 95"/>
                <a:gd name="T5" fmla="*/ 31 h 64"/>
                <a:gd name="T6" fmla="*/ 73 w 95"/>
                <a:gd name="T7" fmla="*/ 46 h 64"/>
                <a:gd name="T8" fmla="*/ 95 w 95"/>
                <a:gd name="T9" fmla="*/ 64 h 64"/>
                <a:gd name="T10" fmla="*/ 0 60000 65536"/>
                <a:gd name="T11" fmla="*/ 0 60000 65536"/>
                <a:gd name="T12" fmla="*/ 0 60000 65536"/>
                <a:gd name="T13" fmla="*/ 0 60000 65536"/>
                <a:gd name="T14" fmla="*/ 0 60000 65536"/>
                <a:gd name="T15" fmla="*/ 0 w 95"/>
                <a:gd name="T16" fmla="*/ 0 h 64"/>
                <a:gd name="T17" fmla="*/ 95 w 95"/>
                <a:gd name="T18" fmla="*/ 64 h 64"/>
              </a:gdLst>
              <a:ahLst/>
              <a:cxnLst>
                <a:cxn ang="T10">
                  <a:pos x="T0" y="T1"/>
                </a:cxn>
                <a:cxn ang="T11">
                  <a:pos x="T2" y="T3"/>
                </a:cxn>
                <a:cxn ang="T12">
                  <a:pos x="T4" y="T5"/>
                </a:cxn>
                <a:cxn ang="T13">
                  <a:pos x="T6" y="T7"/>
                </a:cxn>
                <a:cxn ang="T14">
                  <a:pos x="T8" y="T9"/>
                </a:cxn>
              </a:cxnLst>
              <a:rect l="T15" t="T16" r="T17" b="T18"/>
              <a:pathLst>
                <a:path w="95" h="64">
                  <a:moveTo>
                    <a:pt x="0" y="0"/>
                  </a:moveTo>
                  <a:lnTo>
                    <a:pt x="25" y="14"/>
                  </a:lnTo>
                  <a:lnTo>
                    <a:pt x="49" y="31"/>
                  </a:lnTo>
                  <a:lnTo>
                    <a:pt x="73" y="46"/>
                  </a:lnTo>
                  <a:lnTo>
                    <a:pt x="95" y="6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5" name="Freeform 33"/>
            <p:cNvSpPr>
              <a:spLocks/>
            </p:cNvSpPr>
            <p:nvPr/>
          </p:nvSpPr>
          <p:spPr bwMode="auto">
            <a:xfrm>
              <a:off x="1754" y="2507"/>
              <a:ext cx="155" cy="303"/>
            </a:xfrm>
            <a:custGeom>
              <a:avLst/>
              <a:gdLst>
                <a:gd name="T0" fmla="*/ 0 w 155"/>
                <a:gd name="T1" fmla="*/ 0 h 303"/>
                <a:gd name="T2" fmla="*/ 16 w 155"/>
                <a:gd name="T3" fmla="*/ 15 h 303"/>
                <a:gd name="T4" fmla="*/ 33 w 155"/>
                <a:gd name="T5" fmla="*/ 32 h 303"/>
                <a:gd name="T6" fmla="*/ 48 w 155"/>
                <a:gd name="T7" fmla="*/ 47 h 303"/>
                <a:gd name="T8" fmla="*/ 62 w 155"/>
                <a:gd name="T9" fmla="*/ 66 h 303"/>
                <a:gd name="T10" fmla="*/ 76 w 155"/>
                <a:gd name="T11" fmla="*/ 82 h 303"/>
                <a:gd name="T12" fmla="*/ 88 w 155"/>
                <a:gd name="T13" fmla="*/ 102 h 303"/>
                <a:gd name="T14" fmla="*/ 100 w 155"/>
                <a:gd name="T15" fmla="*/ 120 h 303"/>
                <a:gd name="T16" fmla="*/ 110 w 155"/>
                <a:gd name="T17" fmla="*/ 139 h 303"/>
                <a:gd name="T18" fmla="*/ 119 w 155"/>
                <a:gd name="T19" fmla="*/ 159 h 303"/>
                <a:gd name="T20" fmla="*/ 128 w 155"/>
                <a:gd name="T21" fmla="*/ 178 h 303"/>
                <a:gd name="T22" fmla="*/ 135 w 155"/>
                <a:gd name="T23" fmla="*/ 199 h 303"/>
                <a:gd name="T24" fmla="*/ 141 w 155"/>
                <a:gd name="T25" fmla="*/ 219 h 303"/>
                <a:gd name="T26" fmla="*/ 146 w 155"/>
                <a:gd name="T27" fmla="*/ 240 h 303"/>
                <a:gd name="T28" fmla="*/ 150 w 155"/>
                <a:gd name="T29" fmla="*/ 261 h 303"/>
                <a:gd name="T30" fmla="*/ 153 w 155"/>
                <a:gd name="T31" fmla="*/ 283 h 303"/>
                <a:gd name="T32" fmla="*/ 155 w 155"/>
                <a:gd name="T33" fmla="*/ 303 h 3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303"/>
                <a:gd name="T53" fmla="*/ 155 w 155"/>
                <a:gd name="T54" fmla="*/ 303 h 3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303">
                  <a:moveTo>
                    <a:pt x="0" y="0"/>
                  </a:moveTo>
                  <a:lnTo>
                    <a:pt x="16" y="15"/>
                  </a:lnTo>
                  <a:lnTo>
                    <a:pt x="33" y="32"/>
                  </a:lnTo>
                  <a:lnTo>
                    <a:pt x="48" y="47"/>
                  </a:lnTo>
                  <a:lnTo>
                    <a:pt x="62" y="66"/>
                  </a:lnTo>
                  <a:lnTo>
                    <a:pt x="76" y="82"/>
                  </a:lnTo>
                  <a:lnTo>
                    <a:pt x="88" y="102"/>
                  </a:lnTo>
                  <a:lnTo>
                    <a:pt x="100" y="120"/>
                  </a:lnTo>
                  <a:lnTo>
                    <a:pt x="110" y="139"/>
                  </a:lnTo>
                  <a:lnTo>
                    <a:pt x="119" y="159"/>
                  </a:lnTo>
                  <a:lnTo>
                    <a:pt x="128" y="178"/>
                  </a:lnTo>
                  <a:lnTo>
                    <a:pt x="135" y="199"/>
                  </a:lnTo>
                  <a:lnTo>
                    <a:pt x="141" y="219"/>
                  </a:lnTo>
                  <a:lnTo>
                    <a:pt x="146" y="240"/>
                  </a:lnTo>
                  <a:lnTo>
                    <a:pt x="150" y="261"/>
                  </a:lnTo>
                  <a:lnTo>
                    <a:pt x="153" y="283"/>
                  </a:lnTo>
                  <a:lnTo>
                    <a:pt x="155" y="303"/>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6" name="Line 34"/>
            <p:cNvSpPr>
              <a:spLocks noChangeShapeType="1"/>
            </p:cNvSpPr>
            <p:nvPr/>
          </p:nvSpPr>
          <p:spPr bwMode="auto">
            <a:xfrm>
              <a:off x="1909" y="2830"/>
              <a:ext cx="1" cy="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7" name="Freeform 35"/>
            <p:cNvSpPr>
              <a:spLocks/>
            </p:cNvSpPr>
            <p:nvPr/>
          </p:nvSpPr>
          <p:spPr bwMode="auto">
            <a:xfrm>
              <a:off x="1633" y="2399"/>
              <a:ext cx="450" cy="426"/>
            </a:xfrm>
            <a:custGeom>
              <a:avLst/>
              <a:gdLst>
                <a:gd name="T0" fmla="*/ 0 w 450"/>
                <a:gd name="T1" fmla="*/ 0 h 426"/>
                <a:gd name="T2" fmla="*/ 23 w 450"/>
                <a:gd name="T3" fmla="*/ 2 h 426"/>
                <a:gd name="T4" fmla="*/ 46 w 450"/>
                <a:gd name="T5" fmla="*/ 3 h 426"/>
                <a:gd name="T6" fmla="*/ 69 w 450"/>
                <a:gd name="T7" fmla="*/ 6 h 426"/>
                <a:gd name="T8" fmla="*/ 91 w 450"/>
                <a:gd name="T9" fmla="*/ 9 h 426"/>
                <a:gd name="T10" fmla="*/ 112 w 450"/>
                <a:gd name="T11" fmla="*/ 13 h 426"/>
                <a:gd name="T12" fmla="*/ 134 w 450"/>
                <a:gd name="T13" fmla="*/ 20 h 426"/>
                <a:gd name="T14" fmla="*/ 155 w 450"/>
                <a:gd name="T15" fmla="*/ 26 h 426"/>
                <a:gd name="T16" fmla="*/ 176 w 450"/>
                <a:gd name="T17" fmla="*/ 34 h 426"/>
                <a:gd name="T18" fmla="*/ 195 w 450"/>
                <a:gd name="T19" fmla="*/ 42 h 426"/>
                <a:gd name="T20" fmla="*/ 215 w 450"/>
                <a:gd name="T21" fmla="*/ 51 h 426"/>
                <a:gd name="T22" fmla="*/ 234 w 450"/>
                <a:gd name="T23" fmla="*/ 61 h 426"/>
                <a:gd name="T24" fmla="*/ 252 w 450"/>
                <a:gd name="T25" fmla="*/ 71 h 426"/>
                <a:gd name="T26" fmla="*/ 270 w 450"/>
                <a:gd name="T27" fmla="*/ 83 h 426"/>
                <a:gd name="T28" fmla="*/ 286 w 450"/>
                <a:gd name="T29" fmla="*/ 96 h 426"/>
                <a:gd name="T30" fmla="*/ 303 w 450"/>
                <a:gd name="T31" fmla="*/ 109 h 426"/>
                <a:gd name="T32" fmla="*/ 319 w 450"/>
                <a:gd name="T33" fmla="*/ 123 h 426"/>
                <a:gd name="T34" fmla="*/ 334 w 450"/>
                <a:gd name="T35" fmla="*/ 137 h 426"/>
                <a:gd name="T36" fmla="*/ 347 w 450"/>
                <a:gd name="T37" fmla="*/ 152 h 426"/>
                <a:gd name="T38" fmla="*/ 361 w 450"/>
                <a:gd name="T39" fmla="*/ 168 h 426"/>
                <a:gd name="T40" fmla="*/ 374 w 450"/>
                <a:gd name="T41" fmla="*/ 184 h 426"/>
                <a:gd name="T42" fmla="*/ 385 w 450"/>
                <a:gd name="T43" fmla="*/ 201 h 426"/>
                <a:gd name="T44" fmla="*/ 396 w 450"/>
                <a:gd name="T45" fmla="*/ 219 h 426"/>
                <a:gd name="T46" fmla="*/ 405 w 450"/>
                <a:gd name="T47" fmla="*/ 237 h 426"/>
                <a:gd name="T48" fmla="*/ 416 w 450"/>
                <a:gd name="T49" fmla="*/ 255 h 426"/>
                <a:gd name="T50" fmla="*/ 423 w 450"/>
                <a:gd name="T51" fmla="*/ 274 h 426"/>
                <a:gd name="T52" fmla="*/ 431 w 450"/>
                <a:gd name="T53" fmla="*/ 294 h 426"/>
                <a:gd name="T54" fmla="*/ 437 w 450"/>
                <a:gd name="T55" fmla="*/ 313 h 426"/>
                <a:gd name="T56" fmla="*/ 441 w 450"/>
                <a:gd name="T57" fmla="*/ 333 h 426"/>
                <a:gd name="T58" fmla="*/ 446 w 450"/>
                <a:gd name="T59" fmla="*/ 353 h 426"/>
                <a:gd name="T60" fmla="*/ 449 w 450"/>
                <a:gd name="T61" fmla="*/ 374 h 426"/>
                <a:gd name="T62" fmla="*/ 450 w 450"/>
                <a:gd name="T63" fmla="*/ 396 h 426"/>
                <a:gd name="T64" fmla="*/ 450 w 450"/>
                <a:gd name="T65" fmla="*/ 417 h 426"/>
                <a:gd name="T66" fmla="*/ 450 w 450"/>
                <a:gd name="T67" fmla="*/ 426 h 4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0"/>
                <a:gd name="T103" fmla="*/ 0 h 426"/>
                <a:gd name="T104" fmla="*/ 450 w 450"/>
                <a:gd name="T105" fmla="*/ 426 h 4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0" h="426">
                  <a:moveTo>
                    <a:pt x="0" y="0"/>
                  </a:moveTo>
                  <a:lnTo>
                    <a:pt x="23" y="2"/>
                  </a:lnTo>
                  <a:lnTo>
                    <a:pt x="46" y="3"/>
                  </a:lnTo>
                  <a:lnTo>
                    <a:pt x="69" y="6"/>
                  </a:lnTo>
                  <a:lnTo>
                    <a:pt x="91" y="9"/>
                  </a:lnTo>
                  <a:lnTo>
                    <a:pt x="112" y="13"/>
                  </a:lnTo>
                  <a:lnTo>
                    <a:pt x="134" y="20"/>
                  </a:lnTo>
                  <a:lnTo>
                    <a:pt x="155" y="26"/>
                  </a:lnTo>
                  <a:lnTo>
                    <a:pt x="176" y="34"/>
                  </a:lnTo>
                  <a:lnTo>
                    <a:pt x="195" y="42"/>
                  </a:lnTo>
                  <a:lnTo>
                    <a:pt x="215" y="51"/>
                  </a:lnTo>
                  <a:lnTo>
                    <a:pt x="234" y="61"/>
                  </a:lnTo>
                  <a:lnTo>
                    <a:pt x="252" y="71"/>
                  </a:lnTo>
                  <a:lnTo>
                    <a:pt x="270" y="83"/>
                  </a:lnTo>
                  <a:lnTo>
                    <a:pt x="286" y="96"/>
                  </a:lnTo>
                  <a:lnTo>
                    <a:pt x="303" y="109"/>
                  </a:lnTo>
                  <a:lnTo>
                    <a:pt x="319" y="123"/>
                  </a:lnTo>
                  <a:lnTo>
                    <a:pt x="334" y="137"/>
                  </a:lnTo>
                  <a:lnTo>
                    <a:pt x="347" y="152"/>
                  </a:lnTo>
                  <a:lnTo>
                    <a:pt x="361" y="168"/>
                  </a:lnTo>
                  <a:lnTo>
                    <a:pt x="374" y="184"/>
                  </a:lnTo>
                  <a:lnTo>
                    <a:pt x="385" y="201"/>
                  </a:lnTo>
                  <a:lnTo>
                    <a:pt x="396" y="219"/>
                  </a:lnTo>
                  <a:lnTo>
                    <a:pt x="405" y="237"/>
                  </a:lnTo>
                  <a:lnTo>
                    <a:pt x="416" y="255"/>
                  </a:lnTo>
                  <a:lnTo>
                    <a:pt x="423" y="274"/>
                  </a:lnTo>
                  <a:lnTo>
                    <a:pt x="431" y="294"/>
                  </a:lnTo>
                  <a:lnTo>
                    <a:pt x="437" y="313"/>
                  </a:lnTo>
                  <a:lnTo>
                    <a:pt x="441" y="333"/>
                  </a:lnTo>
                  <a:lnTo>
                    <a:pt x="446" y="353"/>
                  </a:lnTo>
                  <a:lnTo>
                    <a:pt x="449" y="374"/>
                  </a:lnTo>
                  <a:lnTo>
                    <a:pt x="450" y="396"/>
                  </a:lnTo>
                  <a:lnTo>
                    <a:pt x="450" y="417"/>
                  </a:lnTo>
                  <a:lnTo>
                    <a:pt x="450" y="426"/>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08" name="Rectangle 36"/>
            <p:cNvSpPr>
              <a:spLocks noChangeArrowheads="1"/>
            </p:cNvSpPr>
            <p:nvPr/>
          </p:nvSpPr>
          <p:spPr bwMode="auto">
            <a:xfrm>
              <a:off x="656" y="2116"/>
              <a:ext cx="609" cy="1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101409" name="Line 37"/>
            <p:cNvSpPr>
              <a:spLocks noChangeShapeType="1"/>
            </p:cNvSpPr>
            <p:nvPr/>
          </p:nvSpPr>
          <p:spPr bwMode="auto">
            <a:xfrm flipH="1">
              <a:off x="1712" y="2788"/>
              <a:ext cx="5" cy="137"/>
            </a:xfrm>
            <a:prstGeom prst="line">
              <a:avLst/>
            </a:prstGeom>
            <a:noFill/>
            <a:ln w="14288">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10" name="Line 38"/>
            <p:cNvSpPr>
              <a:spLocks noChangeShapeType="1"/>
            </p:cNvSpPr>
            <p:nvPr/>
          </p:nvSpPr>
          <p:spPr bwMode="auto">
            <a:xfrm>
              <a:off x="1907" y="2832"/>
              <a:ext cx="1" cy="93"/>
            </a:xfrm>
            <a:prstGeom prst="line">
              <a:avLst/>
            </a:prstGeom>
            <a:noFill/>
            <a:ln w="14288">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1411" name="Line 39"/>
            <p:cNvSpPr>
              <a:spLocks noChangeShapeType="1"/>
            </p:cNvSpPr>
            <p:nvPr/>
          </p:nvSpPr>
          <p:spPr bwMode="auto">
            <a:xfrm flipH="1">
              <a:off x="2080" y="2832"/>
              <a:ext cx="5" cy="90"/>
            </a:xfrm>
            <a:prstGeom prst="line">
              <a:avLst/>
            </a:prstGeom>
            <a:noFill/>
            <a:ln w="14288">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grpSp>
      <p:sp>
        <p:nvSpPr>
          <p:cNvPr id="101382" name="Text Box 40"/>
          <p:cNvSpPr txBox="1">
            <a:spLocks noChangeArrowheads="1"/>
          </p:cNvSpPr>
          <p:nvPr/>
        </p:nvSpPr>
        <p:spPr bwMode="auto">
          <a:xfrm>
            <a:off x="395288" y="3905250"/>
            <a:ext cx="52568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The end of the magnet is therefore</a:t>
            </a:r>
          </a:p>
          <a:p>
            <a:pPr eaLnBrk="1" fontAlgn="base" hangingPunct="1">
              <a:spcBef>
                <a:spcPct val="0"/>
              </a:spcBef>
              <a:spcAft>
                <a:spcPct val="0"/>
              </a:spcAft>
            </a:pPr>
            <a:r>
              <a:rPr lang="en-GB" altLang="en-US" sz="2000" i="1" dirty="0">
                <a:solidFill>
                  <a:srgbClr val="000000"/>
                </a:solidFill>
                <a:latin typeface="+mn-lt"/>
              </a:rPr>
              <a:t>chamfered </a:t>
            </a:r>
            <a:r>
              <a:rPr lang="en-GB" altLang="en-US" sz="2000" dirty="0">
                <a:solidFill>
                  <a:srgbClr val="000000"/>
                </a:solidFill>
                <a:latin typeface="+mn-lt"/>
              </a:rPr>
              <a:t>(a </a:t>
            </a:r>
            <a:r>
              <a:rPr lang="en-GB" altLang="en-US" sz="2000" dirty="0" err="1">
                <a:solidFill>
                  <a:srgbClr val="000000"/>
                </a:solidFill>
                <a:latin typeface="+mn-lt"/>
              </a:rPr>
              <a:t>Rogowski</a:t>
            </a:r>
            <a:r>
              <a:rPr lang="en-GB" altLang="en-US" sz="2000" dirty="0">
                <a:solidFill>
                  <a:srgbClr val="000000"/>
                </a:solidFill>
                <a:latin typeface="+mn-lt"/>
              </a:rPr>
              <a:t> roll-off if high field), increasing the gap (or inscribed radius) and lowering the field as the end is approached. </a:t>
            </a:r>
          </a:p>
        </p:txBody>
      </p:sp>
      <p:graphicFrame>
        <p:nvGraphicFramePr>
          <p:cNvPr id="101383" name="Object 41"/>
          <p:cNvGraphicFramePr>
            <a:graphicFrameLocks noChangeAspect="1"/>
          </p:cNvGraphicFramePr>
          <p:nvPr/>
        </p:nvGraphicFramePr>
        <p:xfrm>
          <a:off x="5543550" y="4437063"/>
          <a:ext cx="2371725" cy="1257300"/>
        </p:xfrm>
        <a:graphic>
          <a:graphicData uri="http://schemas.openxmlformats.org/presentationml/2006/ole">
            <mc:AlternateContent xmlns:mc="http://schemas.openxmlformats.org/markup-compatibility/2006">
              <mc:Choice xmlns:v="urn:schemas-microsoft-com:vml" Requires="v">
                <p:oleObj name="Picture" r:id="rId4" imgW="1812064" imgH="896142" progId="Word.Picture.8">
                  <p:embed/>
                </p:oleObj>
              </mc:Choice>
              <mc:Fallback>
                <p:oleObj name="Picture" r:id="rId4" imgW="1812064" imgH="896142" progId="Word.Picture.8">
                  <p:embed/>
                  <p:pic>
                    <p:nvPicPr>
                      <p:cNvPr id="101383"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4437063"/>
                        <a:ext cx="23717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Text Box 10"/>
          <p:cNvSpPr txBox="1">
            <a:spLocks noChangeArrowheads="1"/>
          </p:cNvSpPr>
          <p:nvPr/>
        </p:nvSpPr>
        <p:spPr bwMode="auto">
          <a:xfrm>
            <a:off x="395288" y="1542851"/>
            <a:ext cx="8569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Necessary to terminate the magnet in a controlled way:</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to define the length (strength)</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to prevent saturation in a sharp corner (see diagram)</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to maintain length constant with </a:t>
            </a:r>
            <a:r>
              <a:rPr lang="en-GB" altLang="en-US" sz="2000" i="1" dirty="0">
                <a:solidFill>
                  <a:srgbClr val="000000"/>
                </a:solidFill>
                <a:latin typeface="+mn-lt"/>
              </a:rPr>
              <a:t>x, y</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to prevent flux entering normal to lamination (AC)</a:t>
            </a:r>
          </a:p>
        </p:txBody>
      </p:sp>
      <p:sp>
        <p:nvSpPr>
          <p:cNvPr id="3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Magnet end geometry</a:t>
            </a:r>
          </a:p>
        </p:txBody>
      </p:sp>
    </p:spTree>
    <p:extLst>
      <p:ext uri="{BB962C8B-B14F-4D97-AF65-F5344CB8AC3E}">
        <p14:creationId xmlns:p14="http://schemas.microsoft.com/office/powerpoint/2010/main" val="1397635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sz="half" idx="1"/>
          </p:nvPr>
        </p:nvSpPr>
        <p:spPr>
          <a:xfrm>
            <a:off x="457200" y="1417638"/>
            <a:ext cx="8218488" cy="1206500"/>
          </a:xfrm>
        </p:spPr>
        <p:txBody>
          <a:bodyPr>
            <a:normAutofit/>
          </a:bodyPr>
          <a:lstStyle/>
          <a:p>
            <a:pPr marL="0" indent="0" eaLnBrk="1" hangingPunct="1">
              <a:buNone/>
            </a:pPr>
            <a:r>
              <a:rPr lang="en-GB" altLang="en-US" sz="2000" dirty="0"/>
              <a:t>As the gap is increased, the size (area) of the shim may be increased, to give </a:t>
            </a:r>
            <a:r>
              <a:rPr lang="en-GB" altLang="en-US" sz="2000" i="1" dirty="0"/>
              <a:t>some</a:t>
            </a:r>
            <a:r>
              <a:rPr lang="en-GB" altLang="en-US" sz="2000" dirty="0"/>
              <a:t> control of the field quality at the lower field. This is far from perfect!</a:t>
            </a:r>
          </a:p>
        </p:txBody>
      </p:sp>
      <p:pic>
        <p:nvPicPr>
          <p:cNvPr id="102404"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84213" y="2935288"/>
            <a:ext cx="3708400" cy="1851025"/>
          </a:xfrm>
          <a:noFill/>
        </p:spPr>
      </p:pic>
      <p:pic>
        <p:nvPicPr>
          <p:cNvPr id="102405"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95963" y="2579688"/>
            <a:ext cx="2520950" cy="2193925"/>
          </a:xfrm>
          <a:noFill/>
        </p:spPr>
      </p:pic>
      <p:sp>
        <p:nvSpPr>
          <p:cNvPr id="102406" name="Text Box 9"/>
          <p:cNvSpPr txBox="1">
            <a:spLocks noChangeArrowheads="1"/>
          </p:cNvSpPr>
          <p:nvPr/>
        </p:nvSpPr>
        <p:spPr bwMode="auto">
          <a:xfrm>
            <a:off x="647700" y="5084763"/>
            <a:ext cx="3816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Transverse adjustment at end of dipole</a:t>
            </a:r>
          </a:p>
        </p:txBody>
      </p:sp>
      <p:sp>
        <p:nvSpPr>
          <p:cNvPr id="102407" name="Text Box 10"/>
          <p:cNvSpPr txBox="1">
            <a:spLocks noChangeArrowheads="1"/>
          </p:cNvSpPr>
          <p:nvPr/>
        </p:nvSpPr>
        <p:spPr bwMode="auto">
          <a:xfrm>
            <a:off x="4967288" y="5049838"/>
            <a:ext cx="3960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Transverse adjustment at end of quadrupole</a:t>
            </a:r>
          </a:p>
        </p:txBody>
      </p:sp>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Pole profile</a:t>
            </a:r>
          </a:p>
        </p:txBody>
      </p:sp>
    </p:spTree>
    <p:extLst>
      <p:ext uri="{BB962C8B-B14F-4D97-AF65-F5344CB8AC3E}">
        <p14:creationId xmlns:p14="http://schemas.microsoft.com/office/powerpoint/2010/main" val="6604846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p:cNvPicPr>
            <a:picLocks noChangeAspect="1"/>
          </p:cNvPicPr>
          <p:nvPr/>
        </p:nvPicPr>
        <p:blipFill>
          <a:blip r:embed="rId2">
            <a:extLst>
              <a:ext uri="{28A0092B-C50C-407E-A947-70E740481C1C}">
                <a14:useLocalDpi xmlns:a14="http://schemas.microsoft.com/office/drawing/2010/main" val="0"/>
              </a:ext>
            </a:extLst>
          </a:blip>
          <a:srcRect t="9883" r="54678" b="18221"/>
          <a:stretch>
            <a:fillRect/>
          </a:stretch>
        </p:blipFill>
        <p:spPr bwMode="auto">
          <a:xfrm>
            <a:off x="684213" y="1516624"/>
            <a:ext cx="3527425"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3"/>
          <p:cNvPicPr>
            <a:picLocks noChangeAspect="1"/>
          </p:cNvPicPr>
          <p:nvPr/>
        </p:nvPicPr>
        <p:blipFill>
          <a:blip r:embed="rId2">
            <a:extLst>
              <a:ext uri="{28A0092B-C50C-407E-A947-70E740481C1C}">
                <a14:useLocalDpi xmlns:a14="http://schemas.microsoft.com/office/drawing/2010/main" val="0"/>
              </a:ext>
            </a:extLst>
          </a:blip>
          <a:srcRect l="26514" t="42245" r="58138" b="39365"/>
          <a:stretch>
            <a:fillRect/>
          </a:stretch>
        </p:blipFill>
        <p:spPr bwMode="auto">
          <a:xfrm>
            <a:off x="4500563" y="1516624"/>
            <a:ext cx="41783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NINA magnet ends</a:t>
            </a:r>
          </a:p>
        </p:txBody>
      </p:sp>
    </p:spTree>
    <p:extLst>
      <p:ext uri="{BB962C8B-B14F-4D97-AF65-F5344CB8AC3E}">
        <p14:creationId xmlns:p14="http://schemas.microsoft.com/office/powerpoint/2010/main" val="301038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Cartesian coordinates</a:t>
            </a:r>
          </a:p>
        </p:txBody>
      </p:sp>
      <p:sp>
        <p:nvSpPr>
          <p:cNvPr id="3" name="Rectangle 3"/>
          <p:cNvSpPr txBox="1">
            <a:spLocks noChangeArrowheads="1"/>
          </p:cNvSpPr>
          <p:nvPr/>
        </p:nvSpPr>
        <p:spPr>
          <a:xfrm>
            <a:off x="485820" y="1345256"/>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We can expand the equations using trig relationships and differentiate to obtain flux densities</a:t>
            </a:r>
          </a:p>
          <a:p>
            <a:pPr marL="0" indent="0">
              <a:buNone/>
            </a:pPr>
            <a:endParaRPr lang="en-GB" altLang="en-US" sz="2400" dirty="0"/>
          </a:p>
          <a:p>
            <a:pPr marL="0" indent="0">
              <a:buNone/>
            </a:pPr>
            <a:r>
              <a:rPr lang="en-GB" altLang="en-US" sz="2400" dirty="0"/>
              <a:t>                                                                        </a:t>
            </a:r>
          </a:p>
          <a:p>
            <a:pPr marL="0" indent="0">
              <a:buNone/>
            </a:pPr>
            <a:r>
              <a:rPr lang="en-GB" altLang="en-US" sz="2000" dirty="0"/>
              <a:t>And using that</a:t>
            </a:r>
          </a:p>
          <a:p>
            <a:pPr marL="0" indent="0">
              <a:buNone/>
            </a:pPr>
            <a:endParaRPr lang="en-GB" altLang="en-US" sz="2000" dirty="0"/>
          </a:p>
          <a:p>
            <a:pPr marL="0" indent="0">
              <a:buNone/>
            </a:pPr>
            <a:r>
              <a:rPr lang="en-GB" altLang="en-US" sz="2000" dirty="0"/>
              <a:t>We get</a:t>
            </a:r>
          </a:p>
          <a:p>
            <a:pPr marL="0" indent="0">
              <a:buNone/>
            </a:pPr>
            <a:endParaRPr lang="en-GB" altLang="en-US" sz="2000" dirty="0"/>
          </a:p>
          <a:p>
            <a:pPr marL="0" indent="0">
              <a:buNone/>
            </a:pPr>
            <a:r>
              <a:rPr lang="en-GB" altLang="en-US" sz="2000" dirty="0"/>
              <a:t>We can also follow a similar technique for the vector potential A which gives</a:t>
            </a:r>
          </a:p>
          <a:p>
            <a:pPr marL="0" indent="0">
              <a:buNone/>
            </a:pPr>
            <a:endParaRPr lang="en-GB" altLang="en-US" sz="2000" dirty="0"/>
          </a:p>
          <a:p>
            <a:pPr marL="0" indent="0">
              <a:buNone/>
            </a:pPr>
            <a:endParaRPr lang="en-GB" altLang="en-US" sz="2000" b="1" dirty="0"/>
          </a:p>
          <a:p>
            <a:pPr marL="0" indent="0">
              <a:buNone/>
            </a:pPr>
            <a:endParaRPr lang="en-GB" altLang="en-US" sz="2000" dirty="0"/>
          </a:p>
          <a:p>
            <a:endParaRPr lang="en-GB" altLang="en-US" sz="2400" dirty="0"/>
          </a:p>
          <a:p>
            <a:pPr marL="0" indent="0">
              <a:buNone/>
            </a:pPr>
            <a:r>
              <a:rPr lang="en-GB" altLang="en-US" sz="2400" dirty="0"/>
              <a:t>			</a:t>
            </a:r>
          </a:p>
        </p:txBody>
      </p:sp>
      <mc:AlternateContent xmlns:mc="http://schemas.openxmlformats.org/markup-compatibility/2006" xmlns:a14="http://schemas.microsoft.com/office/drawing/2010/main">
        <mc:Choice Requires="a14">
          <p:sp>
            <p:nvSpPr>
              <p:cNvPr id="4" name="Rectangle 3"/>
              <p:cNvSpPr/>
              <p:nvPr/>
            </p:nvSpPr>
            <p:spPr>
              <a:xfrm>
                <a:off x="-822569" y="2145732"/>
                <a:ext cx="4572000" cy="52322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2</m:t>
                          </m:r>
                          <m:r>
                            <a:rPr lang="en-GB" sz="1400" i="1">
                              <a:latin typeface="Cambria Math"/>
                            </a:rPr>
                            <m:t>𝜃</m:t>
                          </m:r>
                        </m:e>
                      </m:func>
                      <m:r>
                        <m:rPr>
                          <m:aln/>
                        </m:rP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i="1">
                                  <a:latin typeface="Cambria Math"/>
                                </a:rPr>
                                <m:t>2</m:t>
                              </m:r>
                            </m:sup>
                          </m:sSup>
                        </m:fName>
                        <m:e>
                          <m:r>
                            <a:rPr lang="en-GB" sz="1400" i="1">
                              <a:latin typeface="Cambria Math"/>
                            </a:rPr>
                            <m:t>𝜃</m:t>
                          </m:r>
                        </m:e>
                      </m:func>
                      <m: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2</m:t>
                              </m:r>
                            </m:sup>
                          </m:sSup>
                        </m:fName>
                        <m:e>
                          <m:r>
                            <a:rPr lang="en-GB" sz="1400" i="1">
                              <a:latin typeface="Cambria Math"/>
                            </a:rPr>
                            <m:t>𝜃</m:t>
                          </m:r>
                        </m:e>
                      </m:func>
                    </m:oMath>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2</m:t>
                          </m:r>
                          <m:r>
                            <a:rPr lang="en-GB" sz="1400" i="1">
                              <a:latin typeface="Cambria Math"/>
                            </a:rPr>
                            <m:t>𝜃</m:t>
                          </m:r>
                        </m:e>
                      </m:func>
                      <m:r>
                        <m:rPr>
                          <m:aln/>
                        </m:rPr>
                        <a:rPr lang="en-GB" sz="1400" i="1">
                          <a:latin typeface="Cambria Math"/>
                        </a:rPr>
                        <m:t>=</m:t>
                      </m:r>
                      <m:r>
                        <a:rPr lang="en-GB" sz="1400" i="1">
                          <a:latin typeface="Cambria Math"/>
                        </a:rPr>
                        <m:t>2</m:t>
                      </m:r>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𝜃</m:t>
                          </m:r>
                        </m:e>
                      </m:func>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𝜃</m:t>
                          </m:r>
                        </m:e>
                      </m:func>
                    </m:oMath>
                  </m:oMathPara>
                </a14:m>
                <a:endParaRPr lang="en-GB" sz="1400" dirty="0"/>
              </a:p>
            </p:txBody>
          </p:sp>
        </mc:Choice>
        <mc:Fallback xmlns="">
          <p:sp>
            <p:nvSpPr>
              <p:cNvPr id="4" name="Rectangle 3"/>
              <p:cNvSpPr>
                <a:spLocks noRot="1" noChangeAspect="1" noMove="1" noResize="1" noEditPoints="1" noAdjustHandles="1" noChangeArrowheads="1" noChangeShapeType="1" noTextEdit="1"/>
              </p:cNvSpPr>
              <p:nvPr/>
            </p:nvSpPr>
            <p:spPr>
              <a:xfrm>
                <a:off x="-822569" y="2145732"/>
                <a:ext cx="4572000" cy="523220"/>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12636" y="2145732"/>
                <a:ext cx="4572000" cy="52322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3</m:t>
                          </m:r>
                          <m:r>
                            <a:rPr lang="en-GB" sz="1400" i="1">
                              <a:latin typeface="Cambria Math"/>
                            </a:rPr>
                            <m:t>𝜃</m:t>
                          </m:r>
                        </m:e>
                      </m:func>
                      <m:r>
                        <m:rPr>
                          <m:aln/>
                        </m:rP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i="1">
                                  <a:latin typeface="Cambria Math"/>
                                </a:rPr>
                                <m:t>3</m:t>
                              </m:r>
                            </m:sup>
                          </m:sSup>
                        </m:fName>
                        <m:e>
                          <m:r>
                            <a:rPr lang="en-GB" sz="1400" i="1">
                              <a:latin typeface="Cambria Math"/>
                            </a:rPr>
                            <m:t>𝜃</m:t>
                          </m:r>
                        </m:e>
                      </m:func>
                      <m:r>
                        <a:rPr lang="en-GB" sz="1400" i="1">
                          <a:latin typeface="Cambria Math"/>
                        </a:rPr>
                        <m:t>−3</m:t>
                      </m:r>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𝜃</m:t>
                          </m:r>
                        </m:e>
                      </m:func>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2</m:t>
                              </m:r>
                            </m:sup>
                          </m:sSup>
                        </m:fName>
                        <m:e>
                          <m:r>
                            <a:rPr lang="en-GB" sz="1400" i="1">
                              <a:latin typeface="Cambria Math"/>
                            </a:rPr>
                            <m:t>𝜃</m:t>
                          </m:r>
                        </m:e>
                      </m:func>
                    </m:oMath>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3</m:t>
                          </m:r>
                          <m:r>
                            <a:rPr lang="en-GB" sz="1400" i="1">
                              <a:latin typeface="Cambria Math"/>
                            </a:rPr>
                            <m:t>𝜃</m:t>
                          </m:r>
                        </m:e>
                      </m:func>
                      <m:r>
                        <m:rPr>
                          <m:aln/>
                        </m:rPr>
                        <a:rPr lang="en-GB" sz="1400" i="1">
                          <a:latin typeface="Cambria Math"/>
                        </a:rPr>
                        <m:t>=</m:t>
                      </m:r>
                      <m:r>
                        <a:rPr lang="en-GB" sz="1400" i="1">
                          <a:latin typeface="Cambria Math"/>
                        </a:rPr>
                        <m:t>3</m:t>
                      </m:r>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𝜃</m:t>
                          </m:r>
                        </m:e>
                      </m:func>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a:latin typeface="Cambria Math"/>
                                </a:rPr>
                                <m:t>2</m:t>
                              </m:r>
                            </m:sup>
                          </m:sSup>
                        </m:fName>
                        <m:e>
                          <m:r>
                            <a:rPr lang="en-GB" sz="1400" i="1">
                              <a:latin typeface="Cambria Math"/>
                            </a:rPr>
                            <m:t>𝜃</m:t>
                          </m:r>
                        </m:e>
                      </m:func>
                      <m: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3</m:t>
                              </m:r>
                            </m:sup>
                          </m:sSup>
                        </m:fName>
                        <m:e>
                          <m:r>
                            <a:rPr lang="en-GB" sz="1400" i="1">
                              <a:latin typeface="Cambria Math"/>
                            </a:rPr>
                            <m:t>𝜃</m:t>
                          </m:r>
                        </m:e>
                      </m:func>
                    </m:oMath>
                  </m:oMathPara>
                </a14:m>
                <a:endParaRPr lang="en-GB" sz="1400" dirty="0"/>
              </a:p>
            </p:txBody>
          </p:sp>
        </mc:Choice>
        <mc:Fallback xmlns="">
          <p:sp>
            <p:nvSpPr>
              <p:cNvPr id="5" name="Rectangle 4"/>
              <p:cNvSpPr>
                <a:spLocks noRot="1" noChangeAspect="1" noMove="1" noResize="1" noEditPoints="1" noAdjustHandles="1" noChangeArrowheads="1" noChangeShapeType="1" noTextEdit="1"/>
              </p:cNvSpPr>
              <p:nvPr/>
            </p:nvSpPr>
            <p:spPr>
              <a:xfrm>
                <a:off x="1612636" y="2145732"/>
                <a:ext cx="4572000" cy="523220"/>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559218" y="2145732"/>
                <a:ext cx="486003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4</m:t>
                          </m:r>
                          <m:r>
                            <a:rPr lang="en-GB" sz="1400" i="1">
                              <a:latin typeface="Cambria Math"/>
                            </a:rPr>
                            <m:t>𝜃</m:t>
                          </m:r>
                        </m:e>
                      </m:func>
                      <m:r>
                        <m:rPr>
                          <m:aln/>
                        </m:rP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i="1">
                                  <a:latin typeface="Cambria Math"/>
                                </a:rPr>
                                <m:t>4</m:t>
                              </m:r>
                            </m:sup>
                          </m:sSup>
                        </m:fName>
                        <m:e>
                          <m:r>
                            <a:rPr lang="en-GB" sz="1400" i="1">
                              <a:latin typeface="Cambria Math"/>
                            </a:rPr>
                            <m:t>𝜃</m:t>
                          </m:r>
                        </m:e>
                      </m:func>
                      <m:r>
                        <a:rPr lang="en-GB" sz="1400" i="1">
                          <a:latin typeface="Cambria Math"/>
                        </a:rPr>
                        <m:t>+</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4</m:t>
                              </m:r>
                            </m:sup>
                          </m:sSup>
                        </m:fName>
                        <m:e>
                          <m:r>
                            <a:rPr lang="en-GB" sz="1400" i="1">
                              <a:latin typeface="Cambria Math"/>
                            </a:rPr>
                            <m:t>𝜃</m:t>
                          </m:r>
                        </m:e>
                      </m:func>
                      <m:r>
                        <a:rPr lang="en-GB" sz="1400" i="1">
                          <a:latin typeface="Cambria Math"/>
                        </a:rPr>
                        <m:t>−6</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a:latin typeface="Cambria Math"/>
                                </a:rPr>
                                <m:t>2</m:t>
                              </m:r>
                            </m:sup>
                          </m:sSup>
                        </m:fName>
                        <m:e>
                          <m:r>
                            <a:rPr lang="en-GB" sz="1400" i="1">
                              <a:latin typeface="Cambria Math"/>
                            </a:rPr>
                            <m:t>𝜃</m:t>
                          </m:r>
                        </m:e>
                      </m:func>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2</m:t>
                              </m:r>
                            </m:sup>
                          </m:sSup>
                        </m:fName>
                        <m:e>
                          <m:r>
                            <a:rPr lang="en-GB" sz="1400" i="1">
                              <a:latin typeface="Cambria Math"/>
                            </a:rPr>
                            <m:t>𝜃</m:t>
                          </m:r>
                        </m:e>
                      </m:func>
                    </m:oMath>
                    <m:oMath xmlns:m="http://schemas.openxmlformats.org/officeDocument/2006/math">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4</m:t>
                          </m:r>
                          <m:r>
                            <a:rPr lang="en-GB" sz="1400" i="1">
                              <a:latin typeface="Cambria Math"/>
                            </a:rPr>
                            <m:t>𝜃</m:t>
                          </m:r>
                        </m:e>
                      </m:func>
                      <m:r>
                        <m:rPr>
                          <m:aln/>
                        </m:rPr>
                        <a:rPr lang="en-GB" sz="1400" i="1">
                          <a:latin typeface="Cambria Math"/>
                        </a:rPr>
                        <m:t>=</m:t>
                      </m:r>
                      <m:r>
                        <a:rPr lang="en-GB" sz="1400" i="1">
                          <a:latin typeface="Cambria Math"/>
                        </a:rPr>
                        <m:t>4</m:t>
                      </m:r>
                      <m:func>
                        <m:funcPr>
                          <m:ctrlPr>
                            <a:rPr lang="en-GB" sz="1400" i="1">
                              <a:latin typeface="Cambria Math" panose="02040503050406030204" pitchFamily="18" charset="0"/>
                            </a:rPr>
                          </m:ctrlPr>
                        </m:funcPr>
                        <m:fName>
                          <m:r>
                            <m:rPr>
                              <m:sty m:val="p"/>
                            </m:rPr>
                            <a:rPr lang="en-GB" sz="1400">
                              <a:latin typeface="Cambria Math"/>
                            </a:rPr>
                            <m:t>sin</m:t>
                          </m:r>
                        </m:fName>
                        <m:e>
                          <m:r>
                            <a:rPr lang="en-GB" sz="1400" i="1">
                              <a:latin typeface="Cambria Math"/>
                            </a:rPr>
                            <m:t>𝜃</m:t>
                          </m:r>
                        </m:e>
                      </m:func>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cos</m:t>
                              </m:r>
                            </m:e>
                            <m:sup>
                              <m:r>
                                <a:rPr lang="en-GB" sz="1400">
                                  <a:latin typeface="Cambria Math"/>
                                </a:rPr>
                                <m:t>3</m:t>
                              </m:r>
                            </m:sup>
                          </m:sSup>
                        </m:fName>
                        <m:e>
                          <m:r>
                            <a:rPr lang="en-GB" sz="1400" i="1">
                              <a:latin typeface="Cambria Math"/>
                            </a:rPr>
                            <m:t>𝜃</m:t>
                          </m:r>
                        </m:e>
                      </m:func>
                      <m:r>
                        <a:rPr lang="en-GB" sz="1400" i="1">
                          <a:latin typeface="Cambria Math"/>
                        </a:rPr>
                        <m:t>−4</m:t>
                      </m:r>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a:rPr>
                                <m:t>sin</m:t>
                              </m:r>
                            </m:e>
                            <m:sup>
                              <m:r>
                                <a:rPr lang="en-GB" sz="1400" i="1">
                                  <a:latin typeface="Cambria Math"/>
                                </a:rPr>
                                <m:t>3</m:t>
                              </m:r>
                            </m:sup>
                          </m:sSup>
                        </m:fName>
                        <m:e>
                          <m:r>
                            <a:rPr lang="en-GB" sz="1400" i="1">
                              <a:latin typeface="Cambria Math"/>
                            </a:rPr>
                            <m:t>𝜃</m:t>
                          </m:r>
                        </m:e>
                      </m:func>
                      <m:func>
                        <m:funcPr>
                          <m:ctrlPr>
                            <a:rPr lang="en-GB" sz="1400" i="1">
                              <a:latin typeface="Cambria Math" panose="02040503050406030204" pitchFamily="18" charset="0"/>
                            </a:rPr>
                          </m:ctrlPr>
                        </m:funcPr>
                        <m:fName>
                          <m:r>
                            <m:rPr>
                              <m:sty m:val="p"/>
                            </m:rPr>
                            <a:rPr lang="en-GB" sz="1400">
                              <a:latin typeface="Cambria Math"/>
                            </a:rPr>
                            <m:t>cos</m:t>
                          </m:r>
                        </m:fName>
                        <m:e>
                          <m:r>
                            <a:rPr lang="en-GB" sz="1400" i="1">
                              <a:latin typeface="Cambria Math"/>
                            </a:rPr>
                            <m:t>𝜃</m:t>
                          </m:r>
                        </m:e>
                      </m:func>
                    </m:oMath>
                  </m:oMathPara>
                </a14:m>
                <a:endParaRPr lang="en-GB" sz="1400" dirty="0"/>
              </a:p>
            </p:txBody>
          </p:sp>
        </mc:Choice>
        <mc:Fallback xmlns="">
          <p:sp>
            <p:nvSpPr>
              <p:cNvPr id="6" name="Rectangle 5"/>
              <p:cNvSpPr>
                <a:spLocks noRot="1" noChangeAspect="1" noMove="1" noResize="1" noEditPoints="1" noAdjustHandles="1" noChangeArrowheads="1" noChangeShapeType="1" noTextEdit="1"/>
              </p:cNvSpPr>
              <p:nvPr/>
            </p:nvSpPr>
            <p:spPr>
              <a:xfrm>
                <a:off x="4559218" y="2145732"/>
                <a:ext cx="4860032" cy="523220"/>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85820" y="2896410"/>
                <a:ext cx="4572000" cy="117301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GB" i="1">
                          <a:latin typeface="Cambria Math"/>
                        </a:rPr>
                        <m:t>𝑥</m:t>
                      </m:r>
                      <m:r>
                        <m:rPr>
                          <m:aln/>
                        </m:rPr>
                        <a:rPr lang="en-GB" i="1">
                          <a:latin typeface="Cambria Math"/>
                        </a:rPr>
                        <m:t>=</m:t>
                      </m:r>
                      <m:r>
                        <a:rPr lang="en-GB" i="1">
                          <a:latin typeface="Cambria Math"/>
                        </a:rPr>
                        <m:t>𝑟</m:t>
                      </m:r>
                      <m:func>
                        <m:funcPr>
                          <m:ctrlPr>
                            <a:rPr lang="en-GB" i="1">
                              <a:latin typeface="Cambria Math" panose="02040503050406030204" pitchFamily="18" charset="0"/>
                            </a:rPr>
                          </m:ctrlPr>
                        </m:funcPr>
                        <m:fName>
                          <m:r>
                            <m:rPr>
                              <m:sty m:val="p"/>
                            </m:rPr>
                            <a:rPr lang="en-GB">
                              <a:latin typeface="Cambria Math"/>
                            </a:rPr>
                            <m:t>cos</m:t>
                          </m:r>
                        </m:fName>
                        <m:e>
                          <m:r>
                            <a:rPr lang="en-GB" i="1">
                              <a:latin typeface="Cambria Math"/>
                            </a:rPr>
                            <m:t>𝜃</m:t>
                          </m:r>
                        </m:e>
                      </m:func>
                    </m:oMath>
                  </m:oMathPara>
                </a14:m>
                <a:br>
                  <a:rPr lang="en-GB" i="1" dirty="0">
                    <a:latin typeface="Cambria Math"/>
                  </a:rPr>
                </a:br>
                <a:endParaRPr lang="en-GB" altLang="en-US"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𝐵</m:t>
                          </m:r>
                        </m:e>
                        <m:sub>
                          <m:r>
                            <a:rPr lang="en-GB" i="1">
                              <a:latin typeface="Cambria Math"/>
                            </a:rPr>
                            <m:t>𝑥</m:t>
                          </m:r>
                        </m:sub>
                      </m:sSub>
                      <m:r>
                        <m:rPr>
                          <m:aln/>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𝜕𝜙</m:t>
                          </m:r>
                        </m:num>
                        <m:den>
                          <m:r>
                            <a:rPr lang="en-GB" i="1">
                              <a:latin typeface="Cambria Math"/>
                            </a:rPr>
                            <m:t>𝜕</m:t>
                          </m:r>
                          <m:r>
                            <a:rPr lang="en-GB" i="1">
                              <a:latin typeface="Cambria Math"/>
                            </a:rPr>
                            <m:t>𝑥</m:t>
                          </m:r>
                        </m:den>
                      </m:f>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85820" y="2896410"/>
                <a:ext cx="4572000" cy="1173013"/>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27758" y="2896410"/>
                <a:ext cx="4572000" cy="122033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rPr>
                        <m:t>𝑦</m:t>
                      </m:r>
                      <m:r>
                        <m:rPr>
                          <m:aln/>
                        </m:rPr>
                        <a:rPr lang="en-GB" i="1">
                          <a:latin typeface="Cambria Math"/>
                        </a:rPr>
                        <m:t>=</m:t>
                      </m:r>
                      <m:r>
                        <a:rPr lang="en-GB" i="1">
                          <a:latin typeface="Cambria Math"/>
                        </a:rPr>
                        <m:t>𝑟</m:t>
                      </m:r>
                      <m:func>
                        <m:funcPr>
                          <m:ctrlPr>
                            <a:rPr lang="en-GB" i="1">
                              <a:latin typeface="Cambria Math" panose="02040503050406030204" pitchFamily="18" charset="0"/>
                            </a:rPr>
                          </m:ctrlPr>
                        </m:funcPr>
                        <m:fName>
                          <m:r>
                            <m:rPr>
                              <m:sty m:val="p"/>
                            </m:rPr>
                            <a:rPr lang="en-GB">
                              <a:latin typeface="Cambria Math"/>
                            </a:rPr>
                            <m:t>sin</m:t>
                          </m:r>
                        </m:fName>
                        <m:e>
                          <m:r>
                            <a:rPr lang="en-GB" i="1">
                              <a:latin typeface="Cambria Math"/>
                            </a:rPr>
                            <m:t>𝜃</m:t>
                          </m:r>
                        </m:e>
                      </m:func>
                    </m:oMath>
                  </m:oMathPara>
                </a14:m>
                <a:br>
                  <a:rPr lang="en-GB" i="1" dirty="0">
                    <a:latin typeface="Cambria Math"/>
                  </a:rPr>
                </a:br>
                <a:endParaRPr lang="en-GB" i="1" dirty="0">
                  <a:latin typeface="Cambria Math"/>
                </a:endParaRP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a:rPr>
                            <m:t>𝐵</m:t>
                          </m:r>
                        </m:e>
                        <m:sub>
                          <m:r>
                            <a:rPr lang="en-GB" i="1">
                              <a:latin typeface="Cambria Math"/>
                            </a:rPr>
                            <m:t>𝑦</m:t>
                          </m:r>
                        </m:sub>
                      </m:sSub>
                      <m:r>
                        <m:rPr>
                          <m:aln/>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𝜕𝜙</m:t>
                          </m:r>
                        </m:num>
                        <m:den>
                          <m:r>
                            <a:rPr lang="en-GB" i="1">
                              <a:latin typeface="Cambria Math"/>
                            </a:rPr>
                            <m:t>𝜕</m:t>
                          </m:r>
                          <m:r>
                            <a:rPr lang="en-GB" i="1">
                              <a:latin typeface="Cambria Math"/>
                            </a:rPr>
                            <m:t>𝑦</m:t>
                          </m:r>
                        </m:den>
                      </m:f>
                    </m:oMath>
                  </m:oMathPara>
                </a14:m>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1927758" y="2896410"/>
                <a:ext cx="4572000" cy="122033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71365" y="4772096"/>
                <a:ext cx="4572000" cy="61901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a:rPr>
                            <m:t>𝐵</m:t>
                          </m:r>
                        </m:e>
                        <m:sub>
                          <m:r>
                            <a:rPr lang="en-GB" i="1">
                              <a:latin typeface="Cambria Math"/>
                            </a:rPr>
                            <m:t>𝑦</m:t>
                          </m:r>
                        </m:sub>
                      </m:sSub>
                      <m:r>
                        <m:rPr>
                          <m:aln/>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m:t>
                          </m:r>
                          <m:r>
                            <a:rPr lang="en-GB" b="0" i="1" smtClean="0">
                              <a:latin typeface="Cambria Math"/>
                            </a:rPr>
                            <m:t>𝐴</m:t>
                          </m:r>
                        </m:num>
                        <m:den>
                          <m:r>
                            <a:rPr lang="en-GB" i="1">
                              <a:latin typeface="Cambria Math"/>
                            </a:rPr>
                            <m:t>𝜕</m:t>
                          </m:r>
                          <m:r>
                            <a:rPr lang="en-GB" b="0" i="1" smtClean="0">
                              <a:latin typeface="Cambria Math"/>
                            </a:rPr>
                            <m:t>𝑥</m:t>
                          </m:r>
                        </m:den>
                      </m:f>
                    </m:oMath>
                  </m:oMathPara>
                </a14:m>
                <a:endParaRPr lang="en-GB" dirty="0"/>
              </a:p>
            </p:txBody>
          </p:sp>
        </mc:Choice>
        <mc:Fallback xmlns="">
          <p:sp>
            <p:nvSpPr>
              <p:cNvPr id="9" name="Rectangle 8"/>
              <p:cNvSpPr>
                <a:spLocks noRot="1" noChangeAspect="1" noMove="1" noResize="1" noEditPoints="1" noAdjustHandles="1" noChangeArrowheads="1" noChangeShapeType="1" noTextEdit="1"/>
              </p:cNvSpPr>
              <p:nvPr/>
            </p:nvSpPr>
            <p:spPr>
              <a:xfrm>
                <a:off x="2071365" y="4772096"/>
                <a:ext cx="4572000" cy="619016"/>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5820" y="4791196"/>
                <a:ext cx="4572000" cy="66633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a:rPr>
                            <m:t>𝐵</m:t>
                          </m:r>
                        </m:e>
                        <m:sub>
                          <m:r>
                            <a:rPr lang="en-GB" i="1">
                              <a:latin typeface="Cambria Math"/>
                            </a:rPr>
                            <m:t>𝑥</m:t>
                          </m:r>
                        </m:sub>
                      </m:sSub>
                      <m:r>
                        <m:rPr>
                          <m:aln/>
                        </m:rPr>
                        <a:rPr lang="en-GB" i="1">
                          <a:latin typeface="Cambria Math"/>
                        </a:rPr>
                        <m:t>=</m:t>
                      </m:r>
                      <m:f>
                        <m:fPr>
                          <m:ctrlPr>
                            <a:rPr lang="en-GB" i="1">
                              <a:latin typeface="Cambria Math" panose="02040503050406030204" pitchFamily="18" charset="0"/>
                            </a:rPr>
                          </m:ctrlPr>
                        </m:fPr>
                        <m:num>
                          <m:r>
                            <a:rPr lang="en-GB" i="1">
                              <a:latin typeface="Cambria Math"/>
                            </a:rPr>
                            <m:t>𝜕</m:t>
                          </m:r>
                          <m:r>
                            <a:rPr lang="en-GB" b="0" i="1" smtClean="0">
                              <a:latin typeface="Cambria Math"/>
                            </a:rPr>
                            <m:t>𝐴</m:t>
                          </m:r>
                        </m:num>
                        <m:den>
                          <m:r>
                            <a:rPr lang="en-GB" i="1">
                              <a:latin typeface="Cambria Math"/>
                            </a:rPr>
                            <m:t>𝜕</m:t>
                          </m:r>
                          <m:r>
                            <a:rPr lang="en-GB" b="0" i="1" smtClean="0">
                              <a:latin typeface="Cambria Math"/>
                            </a:rPr>
                            <m:t>𝑦</m:t>
                          </m:r>
                        </m:den>
                      </m:f>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485820" y="4791196"/>
                <a:ext cx="4572000" cy="666336"/>
              </a:xfrm>
              <a:prstGeom prst="rect">
                <a:avLst/>
              </a:prstGeom>
              <a:blipFill rotWithShape="1">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6180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 functions</a:t>
            </a:r>
          </a:p>
        </p:txBody>
      </p:sp>
      <mc:AlternateContent xmlns:mc="http://schemas.openxmlformats.org/markup-compatibility/2006" xmlns:a14="http://schemas.microsoft.com/office/drawing/2010/main">
        <mc:Choice Requires="a14">
          <p:sp>
            <p:nvSpPr>
              <p:cNvPr id="4" name="TextBox 3"/>
              <p:cNvSpPr txBox="1"/>
              <p:nvPr/>
            </p:nvSpPr>
            <p:spPr>
              <a:xfrm>
                <a:off x="745633" y="3700594"/>
                <a:ext cx="6424772" cy="530979"/>
              </a:xfrm>
              <a:prstGeom prst="rect">
                <a:avLst/>
              </a:prstGeom>
              <a:noFill/>
            </p:spPr>
            <p:txBody>
              <a:bodyPr wrap="none" rtlCol="0">
                <a:spAutoFit/>
              </a:bodyPr>
              <a:lstStyle/>
              <a:p>
                <a14:m>
                  <m:oMath xmlns:m="http://schemas.openxmlformats.org/officeDocument/2006/math">
                    <m:r>
                      <a:rPr lang="en-GB" b="0" i="1" smtClean="0">
                        <a:latin typeface="Cambria Math"/>
                      </a:rPr>
                      <m:t>𝐵</m:t>
                    </m:r>
                    <m:r>
                      <a:rPr lang="en-GB" b="0" i="1" smtClean="0">
                        <a:latin typeface="Cambria Math"/>
                      </a:rPr>
                      <m:t>=−</m:t>
                    </m:r>
                    <m:r>
                      <a:rPr lang="en-GB" b="0" i="1" smtClean="0">
                        <a:latin typeface="Cambria Math"/>
                      </a:rPr>
                      <m:t>𝛻𝜙</m:t>
                    </m:r>
                    <m:r>
                      <a:rPr lang="en-GB" b="0" i="1" smtClean="0">
                        <a:latin typeface="Cambria Math"/>
                        <a:ea typeface="Cambria Math"/>
                      </a:rPr>
                      <m:t>=−</m:t>
                    </m:r>
                    <m:d>
                      <m:dPr>
                        <m:ctrlPr>
                          <a:rPr lang="en-GB" b="0" i="1" smtClean="0">
                            <a:latin typeface="Cambria Math" panose="02040503050406030204" pitchFamily="18" charset="0"/>
                            <a:ea typeface="Cambria Math"/>
                          </a:rPr>
                        </m:ctrlPr>
                      </m:dPr>
                      <m:e>
                        <m:r>
                          <a:rPr lang="en-GB" b="0" i="1" smtClean="0">
                            <a:latin typeface="Cambria Math"/>
                            <a:ea typeface="Cambria Math"/>
                          </a:rPr>
                          <m:t>𝑖</m:t>
                        </m:r>
                        <m:f>
                          <m:fPr>
                            <m:ctrlPr>
                              <a:rPr lang="en-GB" b="0" i="1" smtClean="0">
                                <a:latin typeface="Cambria Math" panose="02040503050406030204" pitchFamily="18" charset="0"/>
                                <a:ea typeface="Cambria Math"/>
                              </a:rPr>
                            </m:ctrlPr>
                          </m:fPr>
                          <m:num>
                            <m:r>
                              <a:rPr lang="en-GB" b="0" i="1" smtClean="0">
                                <a:latin typeface="Cambria Math"/>
                                <a:ea typeface="Cambria Math"/>
                              </a:rPr>
                              <m:t>𝜕</m:t>
                            </m:r>
                            <m:r>
                              <a:rPr lang="en-GB" i="1">
                                <a:latin typeface="Cambria Math"/>
                                <a:ea typeface="Cambria Math"/>
                              </a:rPr>
                              <m:t>𝜙</m:t>
                            </m:r>
                          </m:num>
                          <m:den>
                            <m:r>
                              <a:rPr lang="en-GB" b="0" i="1" smtClean="0">
                                <a:latin typeface="Cambria Math"/>
                                <a:ea typeface="Cambria Math"/>
                              </a:rPr>
                              <m:t>𝜕</m:t>
                            </m:r>
                            <m:r>
                              <a:rPr lang="en-GB" b="0" i="1" smtClean="0">
                                <a:latin typeface="Cambria Math"/>
                                <a:ea typeface="Cambria Math"/>
                              </a:rPr>
                              <m:t>𝑥</m:t>
                            </m:r>
                          </m:den>
                        </m:f>
                        <m:r>
                          <a:rPr lang="en-GB" b="0" i="0" smtClean="0">
                            <a:latin typeface="Cambria Math"/>
                            <a:ea typeface="Cambria Math"/>
                          </a:rPr>
                          <m:t>+</m:t>
                        </m:r>
                        <m:r>
                          <m:rPr>
                            <m:sty m:val="p"/>
                          </m:rPr>
                          <a:rPr lang="en-GB" b="0" i="0" smtClean="0">
                            <a:latin typeface="Cambria Math"/>
                            <a:ea typeface="Cambria Math"/>
                          </a:rPr>
                          <m:t>j</m:t>
                        </m:r>
                        <m:f>
                          <m:fPr>
                            <m:ctrlPr>
                              <a:rPr lang="en-GB" b="0" i="1" smtClean="0">
                                <a:latin typeface="Cambria Math" panose="02040503050406030204" pitchFamily="18" charset="0"/>
                                <a:ea typeface="Cambria Math"/>
                              </a:rPr>
                            </m:ctrlPr>
                          </m:fPr>
                          <m:num>
                            <m:r>
                              <a:rPr lang="en-GB" b="0" i="1" smtClean="0">
                                <a:latin typeface="Cambria Math"/>
                                <a:ea typeface="Cambria Math"/>
                              </a:rPr>
                              <m:t>𝜕</m:t>
                            </m:r>
                            <m:r>
                              <a:rPr lang="en-GB" i="1">
                                <a:latin typeface="Cambria Math"/>
                                <a:ea typeface="Cambria Math"/>
                              </a:rPr>
                              <m:t>𝜙</m:t>
                            </m:r>
                          </m:num>
                          <m:den>
                            <m:r>
                              <a:rPr lang="en-GB" b="0" i="1" smtClean="0">
                                <a:latin typeface="Cambria Math"/>
                                <a:ea typeface="Cambria Math"/>
                              </a:rPr>
                              <m:t>𝜕</m:t>
                            </m:r>
                            <m:r>
                              <a:rPr lang="en-GB" b="0" i="1" smtClean="0">
                                <a:latin typeface="Cambria Math"/>
                                <a:ea typeface="Cambria Math"/>
                              </a:rPr>
                              <m:t>𝑦</m:t>
                            </m:r>
                          </m:den>
                        </m:f>
                        <m:r>
                          <a:rPr lang="en-GB" b="0" i="1" smtClean="0">
                            <a:latin typeface="Cambria Math"/>
                            <a:ea typeface="Cambria Math"/>
                          </a:rPr>
                          <m:t>+</m:t>
                        </m:r>
                        <m:r>
                          <a:rPr lang="en-GB" b="0" i="1" smtClean="0">
                            <a:latin typeface="Cambria Math"/>
                            <a:ea typeface="Cambria Math"/>
                          </a:rPr>
                          <m:t>𝑘</m:t>
                        </m:r>
                        <m:f>
                          <m:fPr>
                            <m:ctrlPr>
                              <a:rPr lang="en-GB" b="0" i="1" smtClean="0">
                                <a:latin typeface="Cambria Math" panose="02040503050406030204" pitchFamily="18" charset="0"/>
                                <a:ea typeface="Cambria Math"/>
                              </a:rPr>
                            </m:ctrlPr>
                          </m:fPr>
                          <m:num>
                            <m:r>
                              <a:rPr lang="en-GB" b="0" i="1" smtClean="0">
                                <a:latin typeface="Cambria Math"/>
                                <a:ea typeface="Cambria Math"/>
                              </a:rPr>
                              <m:t>𝜕</m:t>
                            </m:r>
                            <m:r>
                              <a:rPr lang="en-GB" i="1">
                                <a:latin typeface="Cambria Math"/>
                                <a:ea typeface="Cambria Math"/>
                              </a:rPr>
                              <m:t>𝜙</m:t>
                            </m:r>
                          </m:num>
                          <m:den>
                            <m:r>
                              <a:rPr lang="en-GB" b="0" i="1" smtClean="0">
                                <a:latin typeface="Cambria Math"/>
                                <a:ea typeface="Cambria Math"/>
                              </a:rPr>
                              <m:t>𝜕</m:t>
                            </m:r>
                            <m:r>
                              <a:rPr lang="en-GB" b="0" i="1" smtClean="0">
                                <a:latin typeface="Cambria Math"/>
                                <a:ea typeface="Cambria Math"/>
                              </a:rPr>
                              <m:t>𝑧</m:t>
                            </m:r>
                          </m:den>
                        </m:f>
                      </m:e>
                    </m:d>
                  </m:oMath>
                </a14:m>
                <a:r>
                  <a:rPr lang="en-GB" dirty="0"/>
                  <a:t> where </a:t>
                </a:r>
                <a14:m>
                  <m:oMath xmlns:m="http://schemas.openxmlformats.org/officeDocument/2006/math">
                    <m:r>
                      <a:rPr lang="en-GB" i="1">
                        <a:latin typeface="Cambria Math"/>
                        <a:ea typeface="Cambria Math"/>
                      </a:rPr>
                      <m:t>𝜙</m:t>
                    </m:r>
                  </m:oMath>
                </a14:m>
                <a:r>
                  <a:rPr lang="en-GB" dirty="0"/>
                  <a:t> is the scalar potential</a:t>
                </a:r>
              </a:p>
            </p:txBody>
          </p:sp>
        </mc:Choice>
        <mc:Fallback xmlns="">
          <p:sp>
            <p:nvSpPr>
              <p:cNvPr id="4" name="TextBox 3"/>
              <p:cNvSpPr txBox="1">
                <a:spLocks noRot="1" noChangeAspect="1" noMove="1" noResize="1" noEditPoints="1" noAdjustHandles="1" noChangeArrowheads="1" noChangeShapeType="1" noTextEdit="1"/>
              </p:cNvSpPr>
              <p:nvPr/>
            </p:nvSpPr>
            <p:spPr>
              <a:xfrm>
                <a:off x="745633" y="3700594"/>
                <a:ext cx="6424772" cy="530979"/>
              </a:xfrm>
              <a:prstGeom prst="rect">
                <a:avLst/>
              </a:prstGeom>
              <a:blipFill rotWithShape="1">
                <a:blip r:embed="rId2"/>
                <a:stretch>
                  <a:fillRect r="-190"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45631" y="1602483"/>
                <a:ext cx="5738109" cy="1112805"/>
              </a:xfrm>
              <a:prstGeom prst="rect">
                <a:avLst/>
              </a:prstGeom>
              <a:noFill/>
            </p:spPr>
            <p:txBody>
              <a:bodyPr wrap="none" rtlCol="0">
                <a:spAutoFit/>
              </a:bodyPr>
              <a:lstStyle/>
              <a:p>
                <a14:m>
                  <m:oMath xmlns:m="http://schemas.openxmlformats.org/officeDocument/2006/math">
                    <m:r>
                      <a:rPr lang="en-GB" b="0" i="1" smtClean="0">
                        <a:latin typeface="Cambria Math"/>
                      </a:rPr>
                      <m:t>𝐵</m:t>
                    </m:r>
                    <m:r>
                      <a:rPr lang="en-GB" b="0" i="1" smtClean="0">
                        <a:latin typeface="Cambria Math"/>
                      </a:rPr>
                      <m:t>=</m:t>
                    </m:r>
                    <m:r>
                      <a:rPr lang="en-GB" b="0" i="1" smtClean="0">
                        <a:latin typeface="Cambria Math"/>
                      </a:rPr>
                      <m:t>𝛻</m:t>
                    </m:r>
                    <m:r>
                      <a:rPr lang="en-GB" b="0" i="1" smtClean="0">
                        <a:latin typeface="Cambria Math"/>
                      </a:rPr>
                      <m:t> </m:t>
                    </m:r>
                    <m:r>
                      <m:rPr>
                        <m:sty m:val="p"/>
                      </m:rPr>
                      <a:rPr lang="en-GB" b="0" i="1" smtClean="0">
                        <a:latin typeface="Cambria Math"/>
                        <a:ea typeface="Cambria Math"/>
                      </a:rPr>
                      <m:t>x</m:t>
                    </m:r>
                    <m:r>
                      <a:rPr lang="en-GB" b="0" i="1" smtClean="0">
                        <a:latin typeface="Cambria Math"/>
                        <a:ea typeface="Cambria Math"/>
                      </a:rPr>
                      <m:t> </m:t>
                    </m:r>
                    <m:r>
                      <a:rPr lang="en-GB" b="0" i="1" smtClean="0">
                        <a:latin typeface="Cambria Math"/>
                        <a:ea typeface="Cambria Math"/>
                      </a:rPr>
                      <m:t>𝐴</m:t>
                    </m:r>
                    <m:r>
                      <a:rPr lang="en-GB" b="0" i="0" smtClean="0">
                        <a:latin typeface="Cambria Math"/>
                        <a:ea typeface="Cambria Math"/>
                      </a:rPr>
                      <m:t>=</m:t>
                    </m:r>
                    <m:d>
                      <m:dPr>
                        <m:begChr m:val="["/>
                        <m:endChr m:val="]"/>
                        <m:ctrlPr>
                          <a:rPr lang="en-GB" b="0" i="1" smtClean="0">
                            <a:latin typeface="Cambria Math" panose="02040503050406030204" pitchFamily="18" charset="0"/>
                            <a:ea typeface="Cambria Math"/>
                          </a:rPr>
                        </m:ctrlPr>
                      </m:dPr>
                      <m:e>
                        <m:m>
                          <m:mPr>
                            <m:mcs>
                              <m:mc>
                                <m:mcPr>
                                  <m:count m:val="3"/>
                                  <m:mcJc m:val="center"/>
                                </m:mcPr>
                              </m:mc>
                            </m:mcs>
                            <m:ctrlPr>
                              <a:rPr lang="en-GB" b="0" i="1" smtClean="0">
                                <a:latin typeface="Cambria Math" panose="02040503050406030204" pitchFamily="18" charset="0"/>
                                <a:ea typeface="Cambria Math"/>
                              </a:rPr>
                            </m:ctrlPr>
                          </m:mPr>
                          <m:mr>
                            <m:e>
                              <m:r>
                                <m:rPr>
                                  <m:brk m:alnAt="7"/>
                                </m:rPr>
                                <a:rPr lang="en-GB" b="1" i="1" smtClean="0">
                                  <a:latin typeface="Cambria Math"/>
                                  <a:ea typeface="Cambria Math"/>
                                </a:rPr>
                                <m:t>𝒊</m:t>
                              </m:r>
                            </m:e>
                            <m:e>
                              <m:r>
                                <a:rPr lang="en-GB" b="1" i="1" smtClean="0">
                                  <a:latin typeface="Cambria Math"/>
                                  <a:ea typeface="Cambria Math"/>
                                </a:rPr>
                                <m:t>𝒋</m:t>
                              </m:r>
                            </m:e>
                            <m:e>
                              <m:r>
                                <a:rPr lang="en-GB" b="1" i="1" smtClean="0">
                                  <a:latin typeface="Cambria Math"/>
                                  <a:ea typeface="Cambria Math"/>
                                </a:rPr>
                                <m:t>𝒌</m:t>
                              </m:r>
                            </m:e>
                          </m:mr>
                          <m:mr>
                            <m:e>
                              <m:f>
                                <m:fPr>
                                  <m:ctrlPr>
                                    <a:rPr lang="en-GB" b="0" i="1" smtClean="0">
                                      <a:latin typeface="Cambria Math" panose="02040503050406030204" pitchFamily="18" charset="0"/>
                                      <a:ea typeface="Cambria Math"/>
                                    </a:rPr>
                                  </m:ctrlPr>
                                </m:fPr>
                                <m:num>
                                  <m:r>
                                    <a:rPr lang="en-GB" b="0" i="1" smtClean="0">
                                      <a:latin typeface="Cambria Math"/>
                                      <a:ea typeface="Cambria Math"/>
                                    </a:rPr>
                                    <m:t>𝜕</m:t>
                                  </m:r>
                                </m:num>
                                <m:den>
                                  <m:r>
                                    <a:rPr lang="en-GB" b="0" i="1" smtClean="0">
                                      <a:latin typeface="Cambria Math"/>
                                      <a:ea typeface="Cambria Math"/>
                                    </a:rPr>
                                    <m:t>𝜕</m:t>
                                  </m:r>
                                  <m:r>
                                    <a:rPr lang="en-GB" b="0" i="1" smtClean="0">
                                      <a:latin typeface="Cambria Math"/>
                                      <a:ea typeface="Cambria Math"/>
                                    </a:rPr>
                                    <m:t>𝑥</m:t>
                                  </m:r>
                                </m:den>
                              </m:f>
                            </m:e>
                            <m:e>
                              <m:f>
                                <m:fPr>
                                  <m:ctrlPr>
                                    <a:rPr lang="en-GB" b="0" i="1" smtClean="0">
                                      <a:latin typeface="Cambria Math" panose="02040503050406030204" pitchFamily="18" charset="0"/>
                                      <a:ea typeface="Cambria Math"/>
                                    </a:rPr>
                                  </m:ctrlPr>
                                </m:fPr>
                                <m:num>
                                  <m:r>
                                    <a:rPr lang="en-GB" b="0" i="1" smtClean="0">
                                      <a:latin typeface="Cambria Math"/>
                                      <a:ea typeface="Cambria Math"/>
                                    </a:rPr>
                                    <m:t>𝜕</m:t>
                                  </m:r>
                                </m:num>
                                <m:den>
                                  <m:r>
                                    <a:rPr lang="en-GB" b="0" i="1" smtClean="0">
                                      <a:latin typeface="Cambria Math"/>
                                      <a:ea typeface="Cambria Math"/>
                                    </a:rPr>
                                    <m:t>𝜕</m:t>
                                  </m:r>
                                  <m:r>
                                    <a:rPr lang="en-GB" b="0" i="1" smtClean="0">
                                      <a:latin typeface="Cambria Math"/>
                                      <a:ea typeface="Cambria Math"/>
                                    </a:rPr>
                                    <m:t>𝑦</m:t>
                                  </m:r>
                                </m:den>
                              </m:f>
                            </m:e>
                            <m:e>
                              <m:f>
                                <m:fPr>
                                  <m:ctrlPr>
                                    <a:rPr lang="en-GB" b="0" i="1" smtClean="0">
                                      <a:latin typeface="Cambria Math" panose="02040503050406030204" pitchFamily="18" charset="0"/>
                                      <a:ea typeface="Cambria Math"/>
                                    </a:rPr>
                                  </m:ctrlPr>
                                </m:fPr>
                                <m:num>
                                  <m:r>
                                    <a:rPr lang="en-GB" b="0" i="1" smtClean="0">
                                      <a:latin typeface="Cambria Math"/>
                                      <a:ea typeface="Cambria Math"/>
                                    </a:rPr>
                                    <m:t>𝜕</m:t>
                                  </m:r>
                                </m:num>
                                <m:den>
                                  <m:r>
                                    <a:rPr lang="en-GB" b="0" i="1" smtClean="0">
                                      <a:latin typeface="Cambria Math"/>
                                      <a:ea typeface="Cambria Math"/>
                                    </a:rPr>
                                    <m:t>𝜕</m:t>
                                  </m:r>
                                  <m:r>
                                    <a:rPr lang="en-GB" b="0" i="1" smtClean="0">
                                      <a:latin typeface="Cambria Math"/>
                                      <a:ea typeface="Cambria Math"/>
                                    </a:rPr>
                                    <m:t>𝑧</m:t>
                                  </m:r>
                                </m:den>
                              </m:f>
                            </m:e>
                          </m:mr>
                          <m:mr>
                            <m:e>
                              <m:r>
                                <a:rPr lang="en-GB" b="0" i="1" smtClean="0">
                                  <a:latin typeface="Cambria Math"/>
                                  <a:ea typeface="Cambria Math"/>
                                </a:rPr>
                                <m:t>𝐴</m:t>
                              </m:r>
                              <m:r>
                                <a:rPr lang="en-GB" b="0" i="1" baseline="-25000" smtClean="0">
                                  <a:latin typeface="Cambria Math"/>
                                  <a:ea typeface="Cambria Math"/>
                                </a:rPr>
                                <m:t>𝑥</m:t>
                              </m:r>
                            </m:e>
                            <m:e>
                              <m:r>
                                <a:rPr lang="en-GB" b="0" i="1" smtClean="0">
                                  <a:latin typeface="Cambria Math"/>
                                  <a:ea typeface="Cambria Math"/>
                                </a:rPr>
                                <m:t>𝐴</m:t>
                              </m:r>
                              <m:r>
                                <a:rPr lang="en-GB" b="0" i="1" baseline="-25000" smtClean="0">
                                  <a:latin typeface="Cambria Math"/>
                                  <a:ea typeface="Cambria Math"/>
                                </a:rPr>
                                <m:t>𝑦</m:t>
                              </m:r>
                            </m:e>
                            <m:e>
                              <m:r>
                                <a:rPr lang="en-GB" b="0" i="1" smtClean="0">
                                  <a:latin typeface="Cambria Math"/>
                                  <a:ea typeface="Cambria Math"/>
                                </a:rPr>
                                <m:t>𝐴</m:t>
                              </m:r>
                              <m:r>
                                <a:rPr lang="en-GB" b="0" i="1" baseline="-25000" smtClean="0">
                                  <a:latin typeface="Cambria Math"/>
                                  <a:ea typeface="Cambria Math"/>
                                </a:rPr>
                                <m:t>𝑧</m:t>
                              </m:r>
                            </m:e>
                          </m:mr>
                        </m:m>
                      </m:e>
                    </m:d>
                  </m:oMath>
                </a14:m>
                <a:r>
                  <a:rPr lang="en-GB" dirty="0"/>
                  <a:t> where A is the vector potential</a:t>
                </a:r>
              </a:p>
            </p:txBody>
          </p:sp>
        </mc:Choice>
        <mc:Fallback xmlns="">
          <p:sp>
            <p:nvSpPr>
              <p:cNvPr id="6" name="TextBox 5"/>
              <p:cNvSpPr txBox="1">
                <a:spLocks noRot="1" noChangeAspect="1" noMove="1" noResize="1" noEditPoints="1" noAdjustHandles="1" noChangeArrowheads="1" noChangeShapeType="1" noTextEdit="1"/>
              </p:cNvSpPr>
              <p:nvPr/>
            </p:nvSpPr>
            <p:spPr>
              <a:xfrm>
                <a:off x="745631" y="1602483"/>
                <a:ext cx="5738109" cy="1112805"/>
              </a:xfrm>
              <a:prstGeom prst="rect">
                <a:avLst/>
              </a:prstGeom>
              <a:blipFill rotWithShape="1">
                <a:blip r:embed="rId3"/>
                <a:stretch>
                  <a:fillRect r="-2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5633" y="4366178"/>
                <a:ext cx="6938759" cy="369332"/>
              </a:xfrm>
              <a:prstGeom prst="rect">
                <a:avLst/>
              </a:prstGeom>
              <a:noFill/>
            </p:spPr>
            <p:txBody>
              <a:bodyPr wrap="none" rtlCol="0">
                <a:spAutoFit/>
              </a:bodyPr>
              <a:lstStyle/>
              <a:p>
                <a14:m>
                  <m:oMath xmlns:m="http://schemas.openxmlformats.org/officeDocument/2006/math">
                    <m:r>
                      <a:rPr lang="en-GB" i="1" smtClean="0">
                        <a:latin typeface="Cambria Math"/>
                        <a:ea typeface="Cambria Math"/>
                      </a:rPr>
                      <m:t>𝛻</m:t>
                    </m:r>
                    <m:r>
                      <a:rPr lang="en-GB" b="0" i="1" smtClean="0">
                        <a:latin typeface="Cambria Math"/>
                        <a:ea typeface="Cambria Math"/>
                      </a:rPr>
                      <m:t>.</m:t>
                    </m:r>
                    <m:r>
                      <a:rPr lang="en-GB" b="0" i="1" smtClean="0">
                        <a:latin typeface="Cambria Math"/>
                      </a:rPr>
                      <m:t>𝐵</m:t>
                    </m:r>
                    <m:r>
                      <a:rPr lang="en-GB" b="0" i="1" smtClean="0">
                        <a:latin typeface="Cambria Math"/>
                      </a:rPr>
                      <m:t>=</m:t>
                    </m:r>
                    <m:r>
                      <a:rPr lang="en-GB" i="1">
                        <a:latin typeface="Cambria Math"/>
                        <a:ea typeface="Cambria Math"/>
                      </a:rPr>
                      <m:t>𝛻</m:t>
                    </m:r>
                    <m:r>
                      <a:rPr lang="en-GB" b="0" i="1" smtClean="0">
                        <a:latin typeface="Cambria Math"/>
                        <a:ea typeface="Cambria Math"/>
                      </a:rPr>
                      <m:t>.</m:t>
                    </m:r>
                    <m:d>
                      <m:dPr>
                        <m:ctrlPr>
                          <a:rPr lang="en-GB" b="0" i="1" smtClean="0">
                            <a:latin typeface="Cambria Math" panose="02040503050406030204" pitchFamily="18" charset="0"/>
                            <a:ea typeface="Cambria Math"/>
                          </a:rPr>
                        </m:ctrlPr>
                      </m:dPr>
                      <m:e>
                        <m:r>
                          <a:rPr lang="en-GB" b="0" i="1" smtClean="0">
                            <a:latin typeface="Cambria Math"/>
                          </a:rPr>
                          <m:t>−</m:t>
                        </m:r>
                        <m:r>
                          <a:rPr lang="en-GB" b="0" i="1" smtClean="0">
                            <a:latin typeface="Cambria Math"/>
                            <a:ea typeface="Cambria Math"/>
                          </a:rPr>
                          <m:t>𝛻𝜙</m:t>
                        </m:r>
                      </m:e>
                    </m:d>
                    <m:r>
                      <a:rPr lang="en-GB" b="0" i="1" smtClean="0">
                        <a:latin typeface="Cambria Math"/>
                        <a:ea typeface="Cambria Math"/>
                      </a:rPr>
                      <m:t>=−</m:t>
                    </m:r>
                    <m:r>
                      <a:rPr lang="en-GB" i="1">
                        <a:latin typeface="Cambria Math"/>
                        <a:ea typeface="Cambria Math"/>
                      </a:rPr>
                      <m:t>𝛻</m:t>
                    </m:r>
                    <m:r>
                      <a:rPr lang="en-GB" b="0" i="1" baseline="30000" smtClean="0">
                        <a:latin typeface="Cambria Math"/>
                        <a:ea typeface="Cambria Math"/>
                      </a:rPr>
                      <m:t>2</m:t>
                    </m:r>
                    <m:r>
                      <a:rPr lang="en-GB" i="1">
                        <a:latin typeface="Cambria Math"/>
                        <a:ea typeface="Cambria Math"/>
                      </a:rPr>
                      <m:t>𝜙</m:t>
                    </m:r>
                    <m:r>
                      <a:rPr lang="en-GB" b="0" i="1" smtClean="0">
                        <a:latin typeface="Cambria Math"/>
                        <a:ea typeface="Cambria Math"/>
                      </a:rPr>
                      <m:t>=0          </m:t>
                    </m:r>
                    <m:r>
                      <a:rPr lang="en-GB" i="1">
                        <a:latin typeface="Cambria Math"/>
                        <a:ea typeface="Cambria Math"/>
                      </a:rPr>
                      <m:t>𝜙</m:t>
                    </m:r>
                  </m:oMath>
                </a14:m>
                <a:r>
                  <a:rPr lang="en-GB" dirty="0"/>
                  <a:t> also satisfies the Laplace equation</a:t>
                </a:r>
              </a:p>
            </p:txBody>
          </p:sp>
        </mc:Choice>
        <mc:Fallback xmlns="">
          <p:sp>
            <p:nvSpPr>
              <p:cNvPr id="7" name="TextBox 6"/>
              <p:cNvSpPr txBox="1">
                <a:spLocks noRot="1" noChangeAspect="1" noMove="1" noResize="1" noEditPoints="1" noAdjustHandles="1" noChangeArrowheads="1" noChangeShapeType="1" noTextEdit="1"/>
              </p:cNvSpPr>
              <p:nvPr/>
            </p:nvSpPr>
            <p:spPr>
              <a:xfrm>
                <a:off x="745633" y="4366178"/>
                <a:ext cx="6938759" cy="369332"/>
              </a:xfrm>
              <a:prstGeom prst="rect">
                <a:avLst/>
              </a:prstGeom>
              <a:blipFill rotWithShape="1">
                <a:blip r:embed="rId4"/>
                <a:stretch>
                  <a:fillRect t="-8197" r="-702"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45631" y="2800171"/>
                <a:ext cx="7670690" cy="369332"/>
              </a:xfrm>
              <a:prstGeom prst="rect">
                <a:avLst/>
              </a:prstGeom>
              <a:noFill/>
            </p:spPr>
            <p:txBody>
              <a:bodyPr wrap="none" rtlCol="0">
                <a:spAutoFit/>
              </a:bodyPr>
              <a:lstStyle/>
              <a:p>
                <a14:m>
                  <m:oMath xmlns:m="http://schemas.openxmlformats.org/officeDocument/2006/math">
                    <m:r>
                      <a:rPr lang="en-GB" i="1" smtClean="0">
                        <a:latin typeface="Cambria Math"/>
                        <a:ea typeface="Cambria Math"/>
                      </a:rPr>
                      <m:t>𝛻</m:t>
                    </m:r>
                    <m:r>
                      <a:rPr lang="en-GB" b="0" i="1" smtClean="0">
                        <a:latin typeface="Cambria Math"/>
                        <a:ea typeface="Cambria Math"/>
                      </a:rPr>
                      <m:t> </m:t>
                    </m:r>
                    <m:r>
                      <m:rPr>
                        <m:sty m:val="p"/>
                      </m:rPr>
                      <a:rPr lang="en-GB" i="1">
                        <a:latin typeface="Cambria Math"/>
                        <a:ea typeface="Cambria Math"/>
                      </a:rPr>
                      <m:t>x</m:t>
                    </m:r>
                    <m:r>
                      <a:rPr lang="en-GB" b="0" i="1" smtClean="0">
                        <a:latin typeface="Cambria Math"/>
                        <a:ea typeface="Cambria Math"/>
                      </a:rPr>
                      <m:t> </m:t>
                    </m:r>
                    <m:r>
                      <a:rPr lang="en-GB" b="0" i="1" smtClean="0">
                        <a:latin typeface="Cambria Math"/>
                      </a:rPr>
                      <m:t>𝐵</m:t>
                    </m:r>
                    <m:r>
                      <a:rPr lang="en-GB" b="0" i="1" smtClean="0">
                        <a:latin typeface="Cambria Math"/>
                      </a:rPr>
                      <m:t>=</m:t>
                    </m:r>
                    <m:r>
                      <a:rPr lang="en-GB" i="1">
                        <a:latin typeface="Cambria Math"/>
                        <a:ea typeface="Cambria Math"/>
                      </a:rPr>
                      <m:t>𝛻</m:t>
                    </m:r>
                    <m:r>
                      <a:rPr lang="en-GB" i="1">
                        <a:latin typeface="Cambria Math"/>
                        <a:ea typeface="Cambria Math"/>
                      </a:rPr>
                      <m:t> </m:t>
                    </m:r>
                    <m:r>
                      <m:rPr>
                        <m:sty m:val="p"/>
                      </m:rPr>
                      <a:rPr lang="en-GB" i="1">
                        <a:latin typeface="Cambria Math"/>
                        <a:ea typeface="Cambria Math"/>
                      </a:rPr>
                      <m:t>x</m:t>
                    </m:r>
                    <m:r>
                      <a:rPr lang="en-GB" i="1">
                        <a:latin typeface="Cambria Math"/>
                        <a:ea typeface="Cambria Math"/>
                      </a:rPr>
                      <m:t> (</m:t>
                    </m:r>
                    <m:r>
                      <a:rPr lang="en-GB" i="1">
                        <a:latin typeface="Cambria Math"/>
                        <a:ea typeface="Cambria Math"/>
                      </a:rPr>
                      <m:t>𝛻</m:t>
                    </m:r>
                    <m:r>
                      <a:rPr lang="en-GB" i="1">
                        <a:latin typeface="Cambria Math"/>
                        <a:ea typeface="Cambria Math"/>
                      </a:rPr>
                      <m:t> </m:t>
                    </m:r>
                    <m:r>
                      <m:rPr>
                        <m:sty m:val="p"/>
                      </m:rPr>
                      <a:rPr lang="en-GB" i="1">
                        <a:latin typeface="Cambria Math"/>
                        <a:ea typeface="Cambria Math"/>
                      </a:rPr>
                      <m:t>x</m:t>
                    </m:r>
                    <m:r>
                      <a:rPr lang="en-GB" i="1">
                        <a:latin typeface="Cambria Math"/>
                        <a:ea typeface="Cambria Math"/>
                      </a:rPr>
                      <m:t> </m:t>
                    </m:r>
                    <m:r>
                      <a:rPr lang="en-GB" b="0" i="1" smtClean="0">
                        <a:latin typeface="Cambria Math"/>
                        <a:ea typeface="Cambria Math"/>
                      </a:rPr>
                      <m:t>𝐴</m:t>
                    </m:r>
                    <m:r>
                      <a:rPr lang="en-GB" b="0" i="1" smtClean="0">
                        <a:latin typeface="Cambria Math"/>
                      </a:rPr>
                      <m:t>)</m:t>
                    </m:r>
                    <m:r>
                      <a:rPr lang="en-GB" b="0" i="1" smtClean="0">
                        <a:latin typeface="Cambria Math"/>
                        <a:ea typeface="Cambria Math"/>
                      </a:rPr>
                      <m:t>=</m:t>
                    </m:r>
                    <m:r>
                      <a:rPr lang="en-GB" i="1" smtClean="0">
                        <a:solidFill>
                          <a:srgbClr val="FF0000"/>
                        </a:solidFill>
                        <a:latin typeface="Cambria Math"/>
                        <a:ea typeface="Cambria Math"/>
                      </a:rPr>
                      <m:t>𝛻</m:t>
                    </m:r>
                    <m:r>
                      <a:rPr lang="en-GB" b="0" i="1" smtClean="0">
                        <a:solidFill>
                          <a:srgbClr val="FF0000"/>
                        </a:solidFill>
                        <a:latin typeface="Cambria Math"/>
                        <a:ea typeface="Cambria Math"/>
                      </a:rPr>
                      <m:t>(</m:t>
                    </m:r>
                    <m:r>
                      <a:rPr lang="en-GB" i="1">
                        <a:solidFill>
                          <a:srgbClr val="FF0000"/>
                        </a:solidFill>
                        <a:latin typeface="Cambria Math"/>
                        <a:ea typeface="Cambria Math"/>
                      </a:rPr>
                      <m:t>𝛻</m:t>
                    </m:r>
                    <m:r>
                      <a:rPr lang="en-GB" b="0" i="1" smtClean="0">
                        <a:solidFill>
                          <a:srgbClr val="FF0000"/>
                        </a:solidFill>
                        <a:latin typeface="Cambria Math"/>
                        <a:ea typeface="Cambria Math"/>
                      </a:rPr>
                      <m:t>.</m:t>
                    </m:r>
                    <m:r>
                      <a:rPr lang="en-GB" b="0" i="1" smtClean="0">
                        <a:solidFill>
                          <a:srgbClr val="FF0000"/>
                        </a:solidFill>
                        <a:latin typeface="Cambria Math"/>
                        <a:ea typeface="Cambria Math"/>
                      </a:rPr>
                      <m:t>𝐴</m:t>
                    </m:r>
                    <m:r>
                      <a:rPr lang="en-GB" b="0" i="1" smtClean="0">
                        <a:solidFill>
                          <a:srgbClr val="FF0000"/>
                        </a:solidFill>
                        <a:latin typeface="Cambria Math"/>
                        <a:ea typeface="Cambria Math"/>
                      </a:rPr>
                      <m:t>)−</m:t>
                    </m:r>
                    <m:r>
                      <a:rPr lang="en-GB" i="1">
                        <a:latin typeface="Cambria Math"/>
                        <a:ea typeface="Cambria Math"/>
                      </a:rPr>
                      <m:t>𝛻</m:t>
                    </m:r>
                    <m:r>
                      <a:rPr lang="en-GB" b="0" i="1" baseline="30000" smtClean="0">
                        <a:latin typeface="Cambria Math"/>
                        <a:ea typeface="Cambria Math"/>
                      </a:rPr>
                      <m:t>2</m:t>
                    </m:r>
                    <m:r>
                      <a:rPr lang="en-GB" b="0" i="1" smtClean="0">
                        <a:latin typeface="Cambria Math"/>
                        <a:ea typeface="Cambria Math"/>
                      </a:rPr>
                      <m:t>𝐴</m:t>
                    </m:r>
                    <m:r>
                      <a:rPr lang="en-GB" b="0" i="1" smtClean="0">
                        <a:latin typeface="Cambria Math"/>
                        <a:ea typeface="Cambria Math"/>
                      </a:rPr>
                      <m:t>=0          </m:t>
                    </m:r>
                    <m:r>
                      <a:rPr lang="en-GB" b="0" i="1" smtClean="0">
                        <a:latin typeface="Cambria Math"/>
                        <a:ea typeface="Cambria Math"/>
                      </a:rPr>
                      <m:t>𝐴</m:t>
                    </m:r>
                  </m:oMath>
                </a14:m>
                <a:r>
                  <a:rPr lang="en-GB" dirty="0"/>
                  <a:t> satisfies the Laplace equation</a:t>
                </a:r>
              </a:p>
            </p:txBody>
          </p:sp>
        </mc:Choice>
        <mc:Fallback xmlns="">
          <p:sp>
            <p:nvSpPr>
              <p:cNvPr id="8" name="TextBox 7"/>
              <p:cNvSpPr txBox="1">
                <a:spLocks noRot="1" noChangeAspect="1" noMove="1" noResize="1" noEditPoints="1" noAdjustHandles="1" noChangeArrowheads="1" noChangeShapeType="1" noTextEdit="1"/>
              </p:cNvSpPr>
              <p:nvPr/>
            </p:nvSpPr>
            <p:spPr>
              <a:xfrm>
                <a:off x="745631" y="2800171"/>
                <a:ext cx="7670690" cy="369332"/>
              </a:xfrm>
              <a:prstGeom prst="rect">
                <a:avLst/>
              </a:prstGeom>
              <a:blipFill rotWithShape="1">
                <a:blip r:embed="rId5"/>
                <a:stretch>
                  <a:fillRect t="-8197" b="-24590"/>
                </a:stretch>
              </a:blipFill>
            </p:spPr>
            <p:txBody>
              <a:bodyPr/>
              <a:lstStyle/>
              <a:p>
                <a:r>
                  <a:rPr lang="en-GB">
                    <a:noFill/>
                  </a:rPr>
                  <a:t> </a:t>
                </a:r>
              </a:p>
            </p:txBody>
          </p:sp>
        </mc:Fallback>
      </mc:AlternateContent>
      <p:sp>
        <p:nvSpPr>
          <p:cNvPr id="9" name="TextBox 8"/>
          <p:cNvSpPr txBox="1"/>
          <p:nvPr/>
        </p:nvSpPr>
        <p:spPr>
          <a:xfrm>
            <a:off x="3398028" y="3169503"/>
            <a:ext cx="1988237" cy="369332"/>
          </a:xfrm>
          <a:prstGeom prst="rect">
            <a:avLst/>
          </a:prstGeom>
          <a:noFill/>
        </p:spPr>
        <p:txBody>
          <a:bodyPr wrap="none" rtlCol="0">
            <a:spAutoFit/>
          </a:bodyPr>
          <a:lstStyle/>
          <a:p>
            <a:r>
              <a:rPr lang="en-GB" dirty="0"/>
              <a:t>=0, Coulomb gauge</a:t>
            </a:r>
          </a:p>
        </p:txBody>
      </p:sp>
      <p:cxnSp>
        <p:nvCxnSpPr>
          <p:cNvPr id="10" name="Straight Arrow Connector 9"/>
          <p:cNvCxnSpPr/>
          <p:nvPr/>
        </p:nvCxnSpPr>
        <p:spPr>
          <a:xfrm>
            <a:off x="3271990" y="3077170"/>
            <a:ext cx="244933" cy="2814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745631" y="5151636"/>
                <a:ext cx="7111114" cy="369332"/>
              </a:xfrm>
              <a:prstGeom prst="rect">
                <a:avLst/>
              </a:prstGeom>
              <a:noFill/>
            </p:spPr>
            <p:txBody>
              <a:bodyPr wrap="none" rtlCol="0">
                <a:spAutoFit/>
              </a:bodyPr>
              <a:lstStyle/>
              <a:p>
                <a:r>
                  <a:rPr lang="en-GB" altLang="en-US" dirty="0">
                    <a:ea typeface="Cambria Math"/>
                  </a:rPr>
                  <a:t>Let </a:t>
                </a:r>
                <a14:m>
                  <m:oMath xmlns:m="http://schemas.openxmlformats.org/officeDocument/2006/math">
                    <m:r>
                      <m:rPr>
                        <m:sty m:val="p"/>
                      </m:rPr>
                      <a:rPr lang="en-GB" altLang="en-US" b="0" i="0" smtClean="0">
                        <a:latin typeface="Cambria Math"/>
                        <a:ea typeface="Cambria Math"/>
                      </a:rPr>
                      <m:t>F</m:t>
                    </m:r>
                    <m:r>
                      <a:rPr lang="en-GB" altLang="en-US" b="0" i="0" smtClean="0">
                        <a:latin typeface="Cambria Math"/>
                        <a:ea typeface="Cambria Math"/>
                      </a:rPr>
                      <m:t>=</m:t>
                    </m:r>
                    <m:r>
                      <a:rPr lang="en-GB" altLang="en-US" i="1">
                        <a:latin typeface="Cambria Math"/>
                        <a:ea typeface="Cambria Math"/>
                      </a:rPr>
                      <m:t>𝐴</m:t>
                    </m:r>
                    <m:r>
                      <a:rPr lang="en-GB" altLang="en-US" i="1">
                        <a:latin typeface="Cambria Math"/>
                        <a:ea typeface="Cambria Math"/>
                      </a:rPr>
                      <m:t>+</m:t>
                    </m:r>
                    <m:r>
                      <a:rPr lang="en-GB" altLang="en-US" i="1">
                        <a:latin typeface="Cambria Math"/>
                        <a:ea typeface="Cambria Math"/>
                      </a:rPr>
                      <m:t>𝑖</m:t>
                    </m:r>
                    <m:r>
                      <a:rPr lang="en-GB" altLang="en-US" i="1">
                        <a:latin typeface="Cambria Math"/>
                        <a:ea typeface="Cambria Math"/>
                      </a:rPr>
                      <m:t>𝜙</m:t>
                    </m:r>
                  </m:oMath>
                </a14:m>
                <a:r>
                  <a:rPr lang="en-GB" dirty="0"/>
                  <a:t>               The complex function F must also satisfy </a:t>
                </a:r>
                <a14:m>
                  <m:oMath xmlns:m="http://schemas.openxmlformats.org/officeDocument/2006/math">
                    <m:r>
                      <a:rPr lang="en-GB" i="1">
                        <a:latin typeface="Cambria Math"/>
                        <a:ea typeface="Cambria Math"/>
                      </a:rPr>
                      <m:t>𝛻</m:t>
                    </m:r>
                    <m:r>
                      <a:rPr lang="en-GB" i="1" baseline="30000">
                        <a:latin typeface="Cambria Math"/>
                        <a:ea typeface="Cambria Math"/>
                      </a:rPr>
                      <m:t>2</m:t>
                    </m:r>
                    <m:r>
                      <a:rPr lang="en-GB" b="0" i="1" smtClean="0">
                        <a:latin typeface="Cambria Math"/>
                        <a:ea typeface="Cambria Math"/>
                      </a:rPr>
                      <m:t>𝐹</m:t>
                    </m:r>
                    <m:r>
                      <a:rPr lang="en-GB" i="1">
                        <a:latin typeface="Cambria Math"/>
                        <a:ea typeface="Cambria Math"/>
                      </a:rPr>
                      <m:t>=0</m:t>
                    </m:r>
                  </m:oMath>
                </a14:m>
                <a:r>
                  <a:rPr lang="en-GB" dirty="0"/>
                  <a:t> </a:t>
                </a:r>
              </a:p>
            </p:txBody>
          </p:sp>
        </mc:Choice>
        <mc:Fallback xmlns="">
          <p:sp>
            <p:nvSpPr>
              <p:cNvPr id="11" name="TextBox 10"/>
              <p:cNvSpPr txBox="1">
                <a:spLocks noRot="1" noChangeAspect="1" noMove="1" noResize="1" noEditPoints="1" noAdjustHandles="1" noChangeArrowheads="1" noChangeShapeType="1" noTextEdit="1"/>
              </p:cNvSpPr>
              <p:nvPr/>
            </p:nvSpPr>
            <p:spPr>
              <a:xfrm>
                <a:off x="745631" y="5151636"/>
                <a:ext cx="7111114" cy="369332"/>
              </a:xfrm>
              <a:prstGeom prst="rect">
                <a:avLst/>
              </a:prstGeom>
              <a:blipFill rotWithShape="1">
                <a:blip r:embed="rId6"/>
                <a:stretch>
                  <a:fillRect l="-686"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77711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does this matter?</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 complex function </a:t>
                </a:r>
                <a14:m>
                  <m:oMath xmlns:m="http://schemas.openxmlformats.org/officeDocument/2006/math">
                    <m:r>
                      <a:rPr lang="en-GB" altLang="en-US" sz="2000" b="0" i="1" smtClean="0">
                        <a:latin typeface="Cambria Math"/>
                        <a:ea typeface="Cambria Math"/>
                      </a:rPr>
                      <m:t>𝕫</m:t>
                    </m:r>
                    <m:r>
                      <a:rPr lang="en-GB" altLang="en-US" sz="2000" b="0" i="1" smtClean="0">
                        <a:latin typeface="Cambria Math"/>
                      </a:rPr>
                      <m:t>=</m:t>
                    </m:r>
                    <m:r>
                      <a:rPr lang="en-GB" altLang="en-US" sz="2000" b="0" i="1" smtClean="0">
                        <a:latin typeface="Cambria Math"/>
                      </a:rPr>
                      <m:t>𝑥</m:t>
                    </m:r>
                    <m:r>
                      <a:rPr lang="en-GB" altLang="en-US" sz="2000" b="0" i="1" smtClean="0">
                        <a:latin typeface="Cambria Math"/>
                      </a:rPr>
                      <m:t>+</m:t>
                    </m:r>
                    <m:r>
                      <a:rPr lang="en-GB" altLang="en-US" sz="2000" b="0" i="1" smtClean="0">
                        <a:latin typeface="Cambria Math"/>
                      </a:rPr>
                      <m:t>𝑖𝑦</m:t>
                    </m:r>
                  </m:oMath>
                </a14:m>
                <a:r>
                  <a:rPr lang="en-GB" altLang="en-US" sz="2000" dirty="0"/>
                  <a:t> can be expressed as an expansion</a:t>
                </a:r>
              </a:p>
              <a:p>
                <a:pPr marL="0" indent="0">
                  <a:buNone/>
                </a:pPr>
                <a:endParaRPr lang="en-GB" altLang="en-US" sz="2000" dirty="0"/>
              </a:p>
              <a:p>
                <a:pPr marL="0" indent="0">
                  <a:buNone/>
                </a:pPr>
                <a14:m>
                  <m:oMathPara xmlns:m="http://schemas.openxmlformats.org/officeDocument/2006/math">
                    <m:oMathParaPr>
                      <m:jc m:val="centerGroup"/>
                    </m:oMathParaPr>
                    <m:oMath xmlns:m="http://schemas.openxmlformats.org/officeDocument/2006/math">
                      <m:r>
                        <a:rPr lang="en-GB" altLang="en-US" sz="2000" b="0" i="1" smtClean="0">
                          <a:latin typeface="Cambria Math"/>
                        </a:rPr>
                        <m:t>𝐹</m:t>
                      </m:r>
                      <m:d>
                        <m:dPr>
                          <m:ctrlPr>
                            <a:rPr lang="en-GB" altLang="en-US" sz="2000" b="0" i="1" smtClean="0">
                              <a:latin typeface="Cambria Math" panose="02040503050406030204" pitchFamily="18" charset="0"/>
                            </a:rPr>
                          </m:ctrlPr>
                        </m:dPr>
                        <m:e>
                          <m:r>
                            <a:rPr lang="en-GB" altLang="en-US" sz="2000" b="0" i="1" smtClean="0">
                              <a:latin typeface="Cambria Math"/>
                              <a:ea typeface="Cambria Math"/>
                            </a:rPr>
                            <m:t>𝕫</m:t>
                          </m:r>
                        </m:e>
                      </m:d>
                      <m:r>
                        <a:rPr lang="en-GB" altLang="en-US" sz="2000" b="0" i="1" smtClean="0">
                          <a:latin typeface="Cambria Math"/>
                          <a:ea typeface="Cambria Math"/>
                        </a:rPr>
                        <m:t>=</m:t>
                      </m:r>
                      <m:r>
                        <a:rPr lang="en-GB" altLang="en-US" sz="2000" b="0" i="1" smtClean="0">
                          <a:latin typeface="Cambria Math"/>
                          <a:ea typeface="Cambria Math"/>
                        </a:rPr>
                        <m:t>𝐴</m:t>
                      </m:r>
                      <m:r>
                        <a:rPr lang="en-GB" altLang="en-US" sz="2000" b="0" i="1" smtClean="0">
                          <a:latin typeface="Cambria Math"/>
                          <a:ea typeface="Cambria Math"/>
                        </a:rPr>
                        <m:t>+</m:t>
                      </m:r>
                      <m:r>
                        <a:rPr lang="en-GB" altLang="en-US" sz="2000" b="0" i="1" smtClean="0">
                          <a:latin typeface="Cambria Math"/>
                          <a:ea typeface="Cambria Math"/>
                        </a:rPr>
                        <m:t>𝑖</m:t>
                      </m:r>
                      <m:r>
                        <a:rPr lang="en-GB" altLang="en-US" sz="2000" b="0" i="1" smtClean="0">
                          <a:latin typeface="Cambria Math"/>
                          <a:ea typeface="Cambria Math"/>
                        </a:rPr>
                        <m:t>𝜙</m:t>
                      </m:r>
                      <m:r>
                        <a:rPr lang="en-GB" altLang="en-US" sz="2000" b="0" i="1" smtClean="0">
                          <a:latin typeface="Cambria Math"/>
                          <a:ea typeface="Cambria Math"/>
                        </a:rPr>
                        <m:t>= </m:t>
                      </m:r>
                      <m:nary>
                        <m:naryPr>
                          <m:chr m:val="∑"/>
                          <m:ctrlPr>
                            <a:rPr lang="en-GB" altLang="en-US" sz="2000" b="0" i="1" smtClean="0">
                              <a:latin typeface="Cambria Math" panose="02040503050406030204" pitchFamily="18" charset="0"/>
                              <a:ea typeface="Cambria Math"/>
                            </a:rPr>
                          </m:ctrlPr>
                        </m:naryPr>
                        <m:sub>
                          <m:r>
                            <m:rPr>
                              <m:brk m:alnAt="23"/>
                            </m:rPr>
                            <a:rPr lang="en-GB" altLang="en-US" sz="2000" b="0" i="1" smtClean="0">
                              <a:latin typeface="Cambria Math"/>
                              <a:ea typeface="Cambria Math"/>
                            </a:rPr>
                            <m:t>𝑛</m:t>
                          </m:r>
                          <m:r>
                            <a:rPr lang="en-GB" altLang="en-US" sz="2000" b="0" i="1" smtClean="0">
                              <a:latin typeface="Cambria Math"/>
                              <a:ea typeface="Cambria Math"/>
                            </a:rPr>
                            <m:t>=1</m:t>
                          </m:r>
                        </m:sub>
                        <m:sup>
                          <m:r>
                            <a:rPr lang="en-GB" altLang="en-US" sz="2000" b="0" i="1" smtClean="0">
                              <a:latin typeface="Cambria Math"/>
                              <a:ea typeface="Cambria Math"/>
                            </a:rPr>
                            <m:t>∞</m:t>
                          </m:r>
                        </m:sup>
                        <m:e>
                          <m:r>
                            <a:rPr lang="en-GB" altLang="en-US" sz="2000" b="0" i="1" smtClean="0">
                              <a:latin typeface="Cambria Math"/>
                              <a:ea typeface="Cambria Math"/>
                            </a:rPr>
                            <m:t>𝐶</m:t>
                          </m:r>
                          <m:r>
                            <a:rPr lang="en-GB" altLang="en-US" sz="2000" b="0" i="1" baseline="-25000" smtClean="0">
                              <a:latin typeface="Cambria Math"/>
                              <a:ea typeface="Cambria Math"/>
                            </a:rPr>
                            <m:t>𝑛</m:t>
                          </m:r>
                          <m:r>
                            <a:rPr lang="en-GB" altLang="en-US" sz="2000" b="0" i="1" smtClean="0">
                              <a:latin typeface="Cambria Math"/>
                              <a:ea typeface="Cambria Math"/>
                            </a:rPr>
                            <m:t>ℤ</m:t>
                          </m:r>
                          <m:r>
                            <a:rPr lang="en-GB" altLang="en-US" sz="2000" b="0" i="1" baseline="30000" smtClean="0">
                              <a:latin typeface="Cambria Math"/>
                              <a:ea typeface="Cambria Math"/>
                            </a:rPr>
                            <m:t>𝑛</m:t>
                          </m:r>
                        </m:e>
                      </m:nary>
                    </m:oMath>
                  </m:oMathPara>
                </a14:m>
                <a:endParaRPr lang="en-GB" altLang="en-US" sz="2000" dirty="0"/>
              </a:p>
              <a:p>
                <a:pPr marL="0" indent="0">
                  <a:buNone/>
                </a:pPr>
                <a:r>
                  <a:rPr lang="en-GB" altLang="en-US" sz="2000" dirty="0"/>
                  <a:t>Where </a:t>
                </a:r>
                <a:r>
                  <a:rPr lang="en-GB" altLang="en-US" sz="2000" i="1" dirty="0"/>
                  <a:t>n</a:t>
                </a:r>
                <a:r>
                  <a:rPr lang="en-GB" altLang="en-US" sz="2000" dirty="0"/>
                  <a:t> is the order of the multipole</a:t>
                </a:r>
              </a:p>
              <a:p>
                <a:pPr marL="0" indent="0">
                  <a:buNone/>
                </a:pPr>
                <a:endParaRPr lang="en-GB" altLang="en-US" sz="2000" dirty="0"/>
              </a:p>
              <a:p>
                <a:pPr marL="0" indent="0">
                  <a:buNone/>
                </a:pPr>
                <a:r>
                  <a:rPr lang="en-GB" altLang="en-US" sz="2000" dirty="0"/>
                  <a:t>We can use this to define a multipole expansion where:</a:t>
                </a:r>
              </a:p>
              <a:p>
                <a:pPr marL="457200" indent="-457200">
                  <a:buAutoNum type="arabicParenR"/>
                </a:pPr>
                <a:r>
                  <a:rPr lang="en-GB" altLang="en-US" sz="2000" dirty="0"/>
                  <a:t>The ideal </a:t>
                </a:r>
                <a:r>
                  <a:rPr lang="en-GB" altLang="en-US" sz="2000" i="1" dirty="0"/>
                  <a:t>pole</a:t>
                </a:r>
                <a:r>
                  <a:rPr lang="en-GB" altLang="en-US" sz="2000" dirty="0"/>
                  <a:t> shape can be calculated using the </a:t>
                </a:r>
                <a:r>
                  <a:rPr lang="en-GB" altLang="en-US" sz="2000" i="1" dirty="0"/>
                  <a:t>scalar equipotential</a:t>
                </a:r>
              </a:p>
              <a:p>
                <a:pPr marL="457200" indent="-457200">
                  <a:buAutoNum type="arabicParenR"/>
                </a:pPr>
                <a:r>
                  <a:rPr lang="en-GB" altLang="en-US" sz="2000" dirty="0"/>
                  <a:t>The ideal </a:t>
                </a:r>
                <a:r>
                  <a:rPr lang="en-GB" altLang="en-US" sz="2000" i="1" dirty="0"/>
                  <a:t>field</a:t>
                </a:r>
                <a:r>
                  <a:rPr lang="en-GB" altLang="en-US" sz="2000" dirty="0"/>
                  <a:t> shape can be calculated using the </a:t>
                </a:r>
                <a:r>
                  <a:rPr lang="en-GB" altLang="en-US" sz="2000" i="1" dirty="0"/>
                  <a:t>vector equipotential</a:t>
                </a:r>
              </a:p>
              <a:p>
                <a:pPr marL="457200" indent="-457200">
                  <a:buAutoNum type="arabicParenR"/>
                </a:pPr>
                <a:endParaRPr lang="en-GB" altLang="en-US" sz="2000" i="1" dirty="0"/>
              </a:p>
              <a:p>
                <a:pPr marL="0" indent="0">
                  <a:buNone/>
                </a:pPr>
                <a:r>
                  <a:rPr lang="en-GB" altLang="en-US" sz="2000" dirty="0"/>
                  <a:t>This remains true whether we treat this as a complex variable problem or as a stack of cylindrical harmonics as above.</a:t>
                </a:r>
              </a:p>
              <a:p>
                <a:pPr marL="457200" indent="-457200">
                  <a:buAutoNum type="arabicParenR"/>
                </a:pPr>
                <a:endParaRPr lang="en-GB" altLang="en-US" sz="2000" i="1" dirty="0"/>
              </a:p>
              <a:p>
                <a:pPr marL="0" indent="0">
                  <a:buNone/>
                </a:pPr>
                <a:endParaRPr lang="en-GB" altLang="en-US" sz="2000"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endParaRPr lang="en-GB" altLang="en-US" sz="2000" dirty="0">
                  <a:latin typeface="roboto slab" pitchFamily="2" charset="0"/>
                </a:endParaRPr>
              </a:p>
              <a:p>
                <a:pPr marL="0" indent="0">
                  <a:buNone/>
                </a:pPr>
                <a:endParaRPr lang="en-GB" altLang="en-US" sz="2000" b="1" i="1" dirty="0"/>
              </a:p>
            </p:txBody>
          </p:sp>
        </mc:Choice>
        <mc:Fallback xmlns="">
          <p:sp>
            <p:nvSpPr>
              <p:cNvPr id="3" name="Rectangle 3"/>
              <p:cNvSpPr txBox="1">
                <a:spLocks noRot="1" noChangeAspect="1" noMove="1" noResize="1" noEditPoints="1" noAdjustHandles="1" noChangeArrowheads="1" noChangeShapeType="1" noTextEdit="1"/>
              </p:cNvSpPr>
              <p:nvPr/>
            </p:nvSpPr>
            <p:spPr>
              <a:xfrm>
                <a:off x="285336" y="1389914"/>
                <a:ext cx="8652718" cy="4598993"/>
              </a:xfrm>
              <a:prstGeom prst="rect">
                <a:avLst/>
              </a:prstGeom>
              <a:blipFill>
                <a:blip r:embed="rId2"/>
                <a:stretch>
                  <a:fillRect l="-775" t="-663"/>
                </a:stretch>
              </a:blipFill>
            </p:spPr>
            <p:txBody>
              <a:bodyPr/>
              <a:lstStyle/>
              <a:p>
                <a:r>
                  <a:rPr lang="en-GB">
                    <a:noFill/>
                  </a:rPr>
                  <a:t> </a:t>
                </a:r>
              </a:p>
            </p:txBody>
          </p:sp>
        </mc:Fallback>
      </mc:AlternateContent>
    </p:spTree>
    <p:extLst>
      <p:ext uri="{BB962C8B-B14F-4D97-AF65-F5344CB8AC3E}">
        <p14:creationId xmlns:p14="http://schemas.microsoft.com/office/powerpoint/2010/main" val="2912385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59274</TotalTime>
  <Words>4436</Words>
  <Application>Microsoft Office PowerPoint</Application>
  <PresentationFormat>On-screen Show (4:3)</PresentationFormat>
  <Paragraphs>643</Paragraphs>
  <Slides>67</Slides>
  <Notes>0</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8" baseType="lpstr">
      <vt:lpstr>Arial</vt:lpstr>
      <vt:lpstr>Book Antiqua</vt:lpstr>
      <vt:lpstr>Calibri</vt:lpstr>
      <vt:lpstr>Cambria Math</vt:lpstr>
      <vt:lpstr>Corisande Light</vt:lpstr>
      <vt:lpstr>Lucida Grande</vt:lpstr>
      <vt:lpstr>Roboto Slab</vt:lpstr>
      <vt:lpstr>Roboto Slab</vt:lpstr>
      <vt:lpstr>Office Theme</vt:lpstr>
      <vt:lpstr>Chart</vt:lpstr>
      <vt:lpstr>Picture</vt:lpstr>
      <vt:lpstr>CI-Mag-106 - Conventional Magnets for Accelerators  Lecture 2 </vt:lpstr>
      <vt:lpstr>Contents – Lecture 2</vt:lpstr>
      <vt:lpstr>Advanced magnetostatic theory</vt:lpstr>
      <vt:lpstr>Field theory</vt:lpstr>
      <vt:lpstr>Scalar potential</vt:lpstr>
      <vt:lpstr>B from scalar potential</vt:lpstr>
      <vt:lpstr>Cartesian coordinates</vt:lpstr>
      <vt:lpstr>Complex functions</vt:lpstr>
      <vt:lpstr>Why does this matter?</vt:lpstr>
      <vt:lpstr>Dipole field, n=1</vt:lpstr>
      <vt:lpstr>Dipole field, n=1</vt:lpstr>
      <vt:lpstr>Quadrupole field, n=2</vt:lpstr>
      <vt:lpstr>Quadrupole field, n=2</vt:lpstr>
      <vt:lpstr>Sextupole field, n=3</vt:lpstr>
      <vt:lpstr>Summary fields</vt:lpstr>
      <vt:lpstr>Orthogonal Analog model</vt:lpstr>
      <vt:lpstr>Lattice notation</vt:lpstr>
      <vt:lpstr>Iron dominated electromagnets</vt:lpstr>
      <vt:lpstr>The perfect pole shape</vt:lpstr>
      <vt:lpstr>Ideal Dipole</vt:lpstr>
      <vt:lpstr>Extrapolation</vt:lpstr>
      <vt:lpstr>Combined functions</vt:lpstr>
      <vt:lpstr>Combined functions</vt:lpstr>
      <vt:lpstr>Other combinations</vt:lpstr>
      <vt:lpstr>Practical poles</vt:lpstr>
      <vt:lpstr>Possible symmetries</vt:lpstr>
      <vt:lpstr>Dipole symmetries</vt:lpstr>
      <vt:lpstr>Quadrupole symmetries</vt:lpstr>
      <vt:lpstr>Sextupole symmetries</vt:lpstr>
      <vt:lpstr>‘Allowed’ Harmonics</vt:lpstr>
      <vt:lpstr>Forbidden harmonics</vt:lpstr>
      <vt:lpstr>Forbidden harmonics</vt:lpstr>
      <vt:lpstr>Forbidden harmonics</vt:lpstr>
      <vt:lpstr>Field Uniformity</vt:lpstr>
      <vt:lpstr>Field Uniformity</vt:lpstr>
      <vt:lpstr>Pole designs</vt:lpstr>
      <vt:lpstr>Assessing pole design</vt:lpstr>
      <vt:lpstr>Assessing pole design</vt:lpstr>
      <vt:lpstr>Pole end termination</vt:lpstr>
      <vt:lpstr>Rogowski curve</vt:lpstr>
      <vt:lpstr>Magnet ends</vt:lpstr>
      <vt:lpstr>The equation</vt:lpstr>
      <vt:lpstr>Stored energy</vt:lpstr>
      <vt:lpstr>Force on a  pole </vt:lpstr>
      <vt:lpstr>Permanent magnets</vt:lpstr>
      <vt:lpstr>Residual fields</vt:lpstr>
      <vt:lpstr>Use of permanent magnets</vt:lpstr>
      <vt:lpstr>Typical materials</vt:lpstr>
      <vt:lpstr>Why?</vt:lpstr>
      <vt:lpstr>PM quadrupoles</vt:lpstr>
      <vt:lpstr>PM quadrupole</vt:lpstr>
      <vt:lpstr>PM dipole</vt:lpstr>
      <vt:lpstr>Magnet Design</vt:lpstr>
      <vt:lpstr>Computer codes</vt:lpstr>
      <vt:lpstr>Computer codes</vt:lpstr>
      <vt:lpstr>Alice quadrupole</vt:lpstr>
      <vt:lpstr>Alice quadrupole</vt:lpstr>
      <vt:lpstr>Alice quadrupole</vt:lpstr>
      <vt:lpstr>Solving</vt:lpstr>
      <vt:lpstr>e.g. gradient quality</vt:lpstr>
      <vt:lpstr>3D-CLARA quad</vt:lpstr>
      <vt:lpstr>3D-CLARA quad</vt:lpstr>
      <vt:lpstr>Harmonics</vt:lpstr>
      <vt:lpstr>PowerPoint Presentation</vt:lpstr>
      <vt:lpstr> </vt:lpstr>
      <vt:lpstr>PowerPoint Presentation</vt:lpstr>
      <vt:lpstr>PowerPoint Presentation</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577</cp:revision>
  <dcterms:created xsi:type="dcterms:W3CDTF">2016-10-20T13:56:11Z</dcterms:created>
  <dcterms:modified xsi:type="dcterms:W3CDTF">2021-10-13T13:21:02Z</dcterms:modified>
</cp:coreProperties>
</file>