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Lucida Grande"/>
      </a:defRPr>
    </a:lvl1pPr>
    <a:lvl2pPr indent="228600" latinLnBrk="0">
      <a:spcBef>
        <a:spcPts val="400"/>
      </a:spcBef>
      <a:defRPr sz="1200">
        <a:latin typeface="+mj-lt"/>
        <a:ea typeface="+mj-ea"/>
        <a:cs typeface="+mj-cs"/>
        <a:sym typeface="Lucida Grande"/>
      </a:defRPr>
    </a:lvl2pPr>
    <a:lvl3pPr indent="457200" latinLnBrk="0">
      <a:spcBef>
        <a:spcPts val="400"/>
      </a:spcBef>
      <a:defRPr sz="1200">
        <a:latin typeface="+mj-lt"/>
        <a:ea typeface="+mj-ea"/>
        <a:cs typeface="+mj-cs"/>
        <a:sym typeface="Lucida Grande"/>
      </a:defRPr>
    </a:lvl3pPr>
    <a:lvl4pPr indent="685800" latinLnBrk="0">
      <a:spcBef>
        <a:spcPts val="400"/>
      </a:spcBef>
      <a:defRPr sz="1200">
        <a:latin typeface="+mj-lt"/>
        <a:ea typeface="+mj-ea"/>
        <a:cs typeface="+mj-cs"/>
        <a:sym typeface="Lucida Grande"/>
      </a:defRPr>
    </a:lvl4pPr>
    <a:lvl5pPr indent="914400" latinLnBrk="0">
      <a:spcBef>
        <a:spcPts val="400"/>
      </a:spcBef>
      <a:defRPr sz="1200">
        <a:latin typeface="+mj-lt"/>
        <a:ea typeface="+mj-ea"/>
        <a:cs typeface="+mj-cs"/>
        <a:sym typeface="Lucida Grande"/>
      </a:defRPr>
    </a:lvl5pPr>
    <a:lvl6pPr indent="1143000" latinLnBrk="0">
      <a:spcBef>
        <a:spcPts val="400"/>
      </a:spcBef>
      <a:defRPr sz="1200">
        <a:latin typeface="+mj-lt"/>
        <a:ea typeface="+mj-ea"/>
        <a:cs typeface="+mj-cs"/>
        <a:sym typeface="Lucida Grande"/>
      </a:defRPr>
    </a:lvl6pPr>
    <a:lvl7pPr indent="1371600" latinLnBrk="0">
      <a:spcBef>
        <a:spcPts val="400"/>
      </a:spcBef>
      <a:defRPr sz="1200">
        <a:latin typeface="+mj-lt"/>
        <a:ea typeface="+mj-ea"/>
        <a:cs typeface="+mj-cs"/>
        <a:sym typeface="Lucida Grande"/>
      </a:defRPr>
    </a:lvl7pPr>
    <a:lvl8pPr indent="1600200" latinLnBrk="0">
      <a:spcBef>
        <a:spcPts val="400"/>
      </a:spcBef>
      <a:defRPr sz="1200">
        <a:latin typeface="+mj-lt"/>
        <a:ea typeface="+mj-ea"/>
        <a:cs typeface="+mj-cs"/>
        <a:sym typeface="Lucida Grande"/>
      </a:defRPr>
    </a:lvl8pPr>
    <a:lvl9pPr indent="1828800" latinLnBrk="0">
      <a:spcBef>
        <a:spcPts val="400"/>
      </a:spcBef>
      <a:defRPr sz="1200">
        <a:latin typeface="+mj-lt"/>
        <a:ea typeface="+mj-ea"/>
        <a:cs typeface="+mj-cs"/>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Core structures of graph-based models implemented in MoleculeNet. To build features for the central dark green atom: (A) graph convolutional model: features are updated by combination with neighbour atoms; (B) directed acyclic graph model: all bonds are directed towards the central atom, features are propagated from the farthest atom to the central atom through directed bonds; (C) Weave model: pairs are formed between each pair of atoms (including not directly bonded pairs), features for the central atom are updated using all other atoms and their corresponding pairs, pair features are also updated by combination of the two pairing atoms; (D) message passing neural network: neighbour atoms' features are input into bondtype-dependent neural networks, forming outputs (messages). Features of the central atom are then updated using the outputs; (E) deep tensor neural network: no explicit bonding information is included, features are updated using all other atoms based on their corresponding physical distances; (F) ANI-1: features are built on distance information between pairs of atoms (radial symmetry functions) and angular information between triplets of atoms (angular symmetry functions).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9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9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0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10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10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9"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20"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8129205" y="6248400"/>
            <a:ext cx="328995" cy="307340"/>
          </a:xfrm>
          <a:prstGeom prst="rect">
            <a:avLst/>
          </a:prstGeom>
        </p:spPr>
        <p:txBody>
          <a:bodyPr/>
          <a:lstStyle>
            <a:lvl1pPr>
              <a:defRPr>
                <a:latin typeface="+mj-lt"/>
                <a:ea typeface="+mj-ea"/>
                <a:cs typeface="+mj-cs"/>
                <a:sym typeface="Lucida Gran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9"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30"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31"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9"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4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4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4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5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5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5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6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6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6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7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7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7" name="image.pdf" descr="image.pdf"/>
          <p:cNvPicPr>
            <a:picLocks noChangeAspect="1"/>
          </p:cNvPicPr>
          <p:nvPr/>
        </p:nvPicPr>
        <p:blipFill>
          <a:blip r:embed="rId2">
            <a:extLst/>
          </a:blip>
          <a:srcRect l="0" t="0" r="64189" b="0"/>
          <a:stretch>
            <a:fillRect/>
          </a:stretch>
        </p:blipFill>
        <p:spPr>
          <a:xfrm>
            <a:off x="1225891" y="5570537"/>
            <a:ext cx="8005422" cy="1314451"/>
          </a:xfrm>
          <a:prstGeom prst="rect">
            <a:avLst/>
          </a:prstGeom>
          <a:ln w="12700">
            <a:miter lim="400000"/>
          </a:ln>
        </p:spPr>
      </p:pic>
      <p:sp>
        <p:nvSpPr>
          <p:cNvPr id="88" name="Title Text"/>
          <p:cNvSpPr txBox="1"/>
          <p:nvPr>
            <p:ph type="title"/>
          </p:nvPr>
        </p:nvSpPr>
        <p:spPr>
          <a:xfrm>
            <a:off x="0" y="333375"/>
            <a:ext cx="9144000" cy="1143000"/>
          </a:xfrm>
          <a:prstGeom prst="rect">
            <a:avLst/>
          </a:prstGeom>
        </p:spPr>
        <p:txBody>
          <a:bodyPr>
            <a:normAutofit fontScale="100000" lnSpcReduction="0"/>
          </a:bodyPr>
          <a:lstStyle/>
          <a:p>
            <a:pPr/>
            <a:r>
              <a:t>Title Text</a:t>
            </a:r>
          </a:p>
        </p:txBody>
      </p:sp>
      <p:sp>
        <p:nvSpPr>
          <p:cNvPr id="89" name="Body Level One…"/>
          <p:cNvSpPr txBox="1"/>
          <p:nvPr>
            <p:ph type="body" idx="1"/>
          </p:nvPr>
        </p:nvSpPr>
        <p:spPr>
          <a:xfrm>
            <a:off x="685800" y="1557337"/>
            <a:ext cx="7772400" cy="4538663"/>
          </a:xfrm>
          <a:prstGeom prst="rect">
            <a:avLst/>
          </a:prstGeom>
        </p:spPr>
        <p:txBody>
          <a:bodyPr>
            <a:normAutofit fontScale="100000" lnSpcReduction="0"/>
          </a:bodyPr>
          <a:lstStyle>
            <a:lvl1pPr algn="l">
              <a:buSzPct val="100000"/>
              <a:buChar char="»"/>
            </a:lvl1pPr>
            <a:lvl2pPr marL="768927" indent="-311727" algn="l">
              <a:buSzPct val="100000"/>
              <a:buChar char="–"/>
            </a:lvl2pPr>
            <a:lvl3pPr marL="1143000" indent="-228600" algn="l">
              <a:buSzPct val="100000"/>
              <a:buChar char="•"/>
            </a:lvl3pPr>
            <a:lvl4pPr marL="1645920" indent="-274320" algn="l">
              <a:buSzPct val="100000"/>
              <a:buChar char="–"/>
            </a:lvl4pPr>
            <a:lvl5pPr marL="2133600" indent="-304800" algn="l">
              <a:buSzPct val="100000"/>
              <a:buChar char="»"/>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pdf" descr="image.pdf"/>
          <p:cNvPicPr>
            <a:picLocks noChangeAspect="1"/>
          </p:cNvPicPr>
          <p:nvPr/>
        </p:nvPicPr>
        <p:blipFill>
          <a:blip r:embed="rId2">
            <a:extLst/>
          </a:blip>
          <a:srcRect l="0" t="46488" r="51477" b="36158"/>
          <a:stretch>
            <a:fillRect/>
          </a:stretch>
        </p:blipFill>
        <p:spPr>
          <a:xfrm>
            <a:off x="-36513" y="-96838"/>
            <a:ext cx="9242426" cy="1855788"/>
          </a:xfrm>
          <a:prstGeom prst="rect">
            <a:avLst/>
          </a:prstGeom>
          <a:ln w="12700">
            <a:miter lim="400000"/>
          </a:ln>
        </p:spPr>
      </p:pic>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156292" y="6248400"/>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400" u="none">
          <a:ln>
            <a:noFill/>
          </a:ln>
          <a:solidFill>
            <a:srgbClr val="3C8C93"/>
          </a:solidFill>
          <a:uFillTx/>
          <a:latin typeface="Arial"/>
          <a:ea typeface="Arial"/>
          <a:cs typeface="Arial"/>
          <a:sym typeface="Arial"/>
        </a:defRPr>
      </a:lvl9pPr>
    </p:titleStyle>
    <p:bodyStyle>
      <a:lvl1pPr marL="342900" marR="0" indent="-3429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1pPr>
      <a:lvl2pPr marL="342900" marR="0" indent="1143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2pPr>
      <a:lvl3pPr marL="342900" marR="0" indent="5715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3pPr>
      <a:lvl4pPr marL="342900" marR="0" indent="10287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4pPr>
      <a:lvl5pPr marL="342900" marR="0" indent="14859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5pPr>
      <a:lvl6pPr marL="342900" marR="0" indent="19431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6pPr>
      <a:lvl7pPr marL="342900" marR="0" indent="24003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7pPr>
      <a:lvl8pPr marL="342900" marR="0" indent="28575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8pPr>
      <a:lvl9pPr marL="342900" marR="0" indent="3314700" algn="ctr" defTabSz="914400" rtl="0" latinLnBrk="0">
        <a:lnSpc>
          <a:spcPct val="100000"/>
        </a:lnSpc>
        <a:spcBef>
          <a:spcPts val="5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 Id="rId3" Type="http://schemas.openxmlformats.org/officeDocument/2006/relationships/image" Target="../media/image10.tif"/><Relationship Id="rId4" Type="http://schemas.openxmlformats.org/officeDocument/2006/relationships/image" Target="../media/image1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Relationship Id="rId3" Type="http://schemas.openxmlformats.org/officeDocument/2006/relationships/image" Target="../media/image13.tif"/><Relationship Id="rId4" Type="http://schemas.openxmlformats.org/officeDocument/2006/relationships/image" Target="../media/image14.tif"/><Relationship Id="rId5" Type="http://schemas.openxmlformats.org/officeDocument/2006/relationships/hyperlink" Target="https://doi.org/10.1039/1463-9084/1999"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Relationship Id="rId3" Type="http://schemas.openxmlformats.org/officeDocument/2006/relationships/hyperlink" Target="https://doi.org/10.1039/1463-9084/1999"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Relationship Id="rId3"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Relationship Id="rId3" Type="http://schemas.openxmlformats.org/officeDocument/2006/relationships/image" Target="../media/image18.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Relationship Id="rId3" Type="http://schemas.openxmlformats.org/officeDocument/2006/relationships/image" Target="../media/image23.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keeeto.github.io" TargetMode="Externa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6.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Describing a crystal to a computer: How to represent and predict material structure with machine learning"/>
          <p:cNvSpPr txBox="1"/>
          <p:nvPr>
            <p:ph type="ctrTitle" idx="4294967295"/>
          </p:nvPr>
        </p:nvSpPr>
        <p:spPr>
          <a:xfrm>
            <a:off x="-1" y="2130425"/>
            <a:ext cx="9144002" cy="1470025"/>
          </a:xfrm>
          <a:prstGeom prst="rect">
            <a:avLst/>
          </a:prstGeom>
        </p:spPr>
        <p:txBody>
          <a:bodyPr>
            <a:normAutofit fontScale="100000" lnSpcReduction="0"/>
          </a:bodyPr>
          <a:lstStyle>
            <a:lvl1pPr defTabSz="649223">
              <a:defRPr sz="3124">
                <a:latin typeface="Calibri"/>
                <a:ea typeface="Calibri"/>
                <a:cs typeface="Calibri"/>
                <a:sym typeface="Calibri"/>
              </a:defRPr>
            </a:lvl1pPr>
          </a:lstStyle>
          <a:p>
            <a:pPr/>
            <a:r>
              <a:t>Describing a crystal to a computer: How to represent and predict material structure with machine learning</a:t>
            </a:r>
          </a:p>
        </p:txBody>
      </p:sp>
      <p:sp>
        <p:nvSpPr>
          <p:cNvPr id="120" name="Keith T Butler"/>
          <p:cNvSpPr txBox="1"/>
          <p:nvPr>
            <p:ph type="subTitle" sz="quarter" idx="4294967295"/>
          </p:nvPr>
        </p:nvSpPr>
        <p:spPr>
          <a:xfrm>
            <a:off x="1371600" y="3886200"/>
            <a:ext cx="6400800" cy="1752600"/>
          </a:xfrm>
          <a:prstGeom prst="rect">
            <a:avLst/>
          </a:prstGeom>
        </p:spPr>
        <p:txBody>
          <a:bodyPr>
            <a:normAutofit fontScale="100000" lnSpcReduction="0"/>
          </a:bodyPr>
          <a:lstStyle>
            <a:lvl1pPr marL="0" indent="0">
              <a:defRPr>
                <a:latin typeface="Calibri"/>
                <a:ea typeface="Calibri"/>
                <a:cs typeface="Calibri"/>
                <a:sym typeface="Calibri"/>
              </a:defRPr>
            </a:lvl1pPr>
          </a:lstStyle>
          <a:p>
            <a:pPr/>
            <a:r>
              <a:t>Keith T Butler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InChI"/>
          <p:cNvSpPr txBox="1"/>
          <p:nvPr>
            <p:ph type="title"/>
          </p:nvPr>
        </p:nvSpPr>
        <p:spPr>
          <a:prstGeom prst="rect">
            <a:avLst/>
          </a:prstGeom>
        </p:spPr>
        <p:txBody>
          <a:bodyPr/>
          <a:lstStyle/>
          <a:p>
            <a:pPr/>
            <a:r>
              <a:t>InChI</a:t>
            </a:r>
          </a:p>
        </p:txBody>
      </p:sp>
      <p:sp>
        <p:nvSpPr>
          <p:cNvPr id="154" name="InChI provides a precise, robust, IUPAC approved structure-derived tag for a chemical substance"/>
          <p:cNvSpPr txBox="1"/>
          <p:nvPr>
            <p:ph type="body" sz="half" idx="1"/>
          </p:nvPr>
        </p:nvSpPr>
        <p:spPr>
          <a:xfrm>
            <a:off x="685800" y="1671257"/>
            <a:ext cx="7772400" cy="2016843"/>
          </a:xfrm>
          <a:prstGeom prst="rect">
            <a:avLst/>
          </a:prstGeom>
        </p:spPr>
        <p:txBody>
          <a:bodyPr/>
          <a:lstStyle/>
          <a:p>
            <a:pPr/>
            <a:r>
              <a:t>InChI provides a precise, robust, IUPAC approved structure-derived tag for a chemical substance</a:t>
            </a:r>
          </a:p>
        </p:txBody>
      </p:sp>
      <p:pic>
        <p:nvPicPr>
          <p:cNvPr id="155" name="Screenshot 2019-01-31 at 20.00.48.png" descr="Screenshot 2019-01-31 at 20.00.48.png"/>
          <p:cNvPicPr>
            <a:picLocks noChangeAspect="1"/>
          </p:cNvPicPr>
          <p:nvPr/>
        </p:nvPicPr>
        <p:blipFill>
          <a:blip r:embed="rId2">
            <a:extLst/>
          </a:blip>
          <a:stretch>
            <a:fillRect/>
          </a:stretch>
        </p:blipFill>
        <p:spPr>
          <a:xfrm>
            <a:off x="400930" y="3647124"/>
            <a:ext cx="7977595" cy="2084238"/>
          </a:xfrm>
          <a:prstGeom prst="rect">
            <a:avLst/>
          </a:prstGeom>
          <a:ln w="12700">
            <a:miter lim="400000"/>
          </a:ln>
        </p:spPr>
      </p:pic>
      <p:sp>
        <p:nvSpPr>
          <p:cNvPr id="156" name="https://www.inchi-trust.org/about-the-inchi-standard/"/>
          <p:cNvSpPr txBox="1"/>
          <p:nvPr/>
        </p:nvSpPr>
        <p:spPr>
          <a:xfrm>
            <a:off x="263884" y="6514153"/>
            <a:ext cx="4165760" cy="28882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https://www.inchi-trust.org/about-the-inchi-standard/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Coulomb matrix"/>
          <p:cNvSpPr txBox="1"/>
          <p:nvPr>
            <p:ph type="title"/>
          </p:nvPr>
        </p:nvSpPr>
        <p:spPr>
          <a:prstGeom prst="rect">
            <a:avLst/>
          </a:prstGeom>
        </p:spPr>
        <p:txBody>
          <a:bodyPr/>
          <a:lstStyle/>
          <a:p>
            <a:pPr/>
            <a:r>
              <a:t>Coulomb matrix</a:t>
            </a:r>
          </a:p>
        </p:txBody>
      </p:sp>
      <p:sp>
        <p:nvSpPr>
          <p:cNvPr id="159" name="Not unique/invarient"/>
          <p:cNvSpPr txBox="1"/>
          <p:nvPr>
            <p:ph type="body" sz="half" idx="1"/>
          </p:nvPr>
        </p:nvSpPr>
        <p:spPr>
          <a:xfrm>
            <a:off x="685800" y="1557337"/>
            <a:ext cx="3279577" cy="4538663"/>
          </a:xfrm>
          <a:prstGeom prst="rect">
            <a:avLst/>
          </a:prstGeom>
        </p:spPr>
        <p:txBody>
          <a:bodyPr/>
          <a:lstStyle/>
          <a:p>
            <a:pPr/>
            <a:r>
              <a:t>Not unique/invarient</a:t>
            </a:r>
          </a:p>
        </p:txBody>
      </p:sp>
      <p:pic>
        <p:nvPicPr>
          <p:cNvPr id="160" name="Screenshot 2019-01-31 at 10.52.06.png" descr="Screenshot 2019-01-31 at 10.52.06.png"/>
          <p:cNvPicPr>
            <a:picLocks noChangeAspect="1"/>
          </p:cNvPicPr>
          <p:nvPr/>
        </p:nvPicPr>
        <p:blipFill>
          <a:blip r:embed="rId2">
            <a:extLst/>
          </a:blip>
          <a:stretch>
            <a:fillRect/>
          </a:stretch>
        </p:blipFill>
        <p:spPr>
          <a:xfrm>
            <a:off x="4718050" y="1788710"/>
            <a:ext cx="3551320" cy="3469493"/>
          </a:xfrm>
          <a:prstGeom prst="rect">
            <a:avLst/>
          </a:prstGeom>
          <a:ln w="12700">
            <a:miter lim="400000"/>
          </a:ln>
        </p:spPr>
      </p:pic>
      <p:pic>
        <p:nvPicPr>
          <p:cNvPr id="161" name="Screenshot 2019-01-31 at 10.52.51.png" descr="Screenshot 2019-01-31 at 10.52.51.png"/>
          <p:cNvPicPr>
            <a:picLocks noChangeAspect="1"/>
          </p:cNvPicPr>
          <p:nvPr/>
        </p:nvPicPr>
        <p:blipFill>
          <a:blip r:embed="rId3">
            <a:extLst/>
          </a:blip>
          <a:stretch>
            <a:fillRect/>
          </a:stretch>
        </p:blipFill>
        <p:spPr>
          <a:xfrm>
            <a:off x="163821" y="2902468"/>
            <a:ext cx="4323534" cy="124196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Bag of bonds"/>
          <p:cNvSpPr txBox="1"/>
          <p:nvPr>
            <p:ph type="title"/>
          </p:nvPr>
        </p:nvSpPr>
        <p:spPr>
          <a:prstGeom prst="rect">
            <a:avLst/>
          </a:prstGeom>
        </p:spPr>
        <p:txBody>
          <a:bodyPr/>
          <a:lstStyle/>
          <a:p>
            <a:pPr/>
            <a:r>
              <a:t>Bag of bonds</a:t>
            </a:r>
          </a:p>
        </p:txBody>
      </p:sp>
      <p:sp>
        <p:nvSpPr>
          <p:cNvPr id="164" name="Expand the matrix to include pairs of molecules…"/>
          <p:cNvSpPr txBox="1"/>
          <p:nvPr>
            <p:ph type="body" sz="half" idx="1"/>
          </p:nvPr>
        </p:nvSpPr>
        <p:spPr>
          <a:xfrm>
            <a:off x="685800" y="4061420"/>
            <a:ext cx="7772400" cy="2034580"/>
          </a:xfrm>
          <a:prstGeom prst="rect">
            <a:avLst/>
          </a:prstGeom>
        </p:spPr>
        <p:txBody>
          <a:bodyPr/>
          <a:lstStyle/>
          <a:p>
            <a:pPr/>
            <a:r>
              <a:t>Expand the matrix to include pairs of molecules</a:t>
            </a:r>
          </a:p>
          <a:p>
            <a:pPr/>
            <a:r>
              <a:t>Make lists of all pairs, zero padded to be the same length</a:t>
            </a:r>
          </a:p>
          <a:p>
            <a:pPr/>
            <a:r>
              <a:t>As long as a rule exists for ordering chemicals we end up with an invariant representation</a:t>
            </a:r>
          </a:p>
        </p:txBody>
      </p:sp>
      <p:pic>
        <p:nvPicPr>
          <p:cNvPr id="165" name="Screenshot 2019-01-31 at 11.05.30.png" descr="Screenshot 2019-01-31 at 11.05.30.png"/>
          <p:cNvPicPr>
            <a:picLocks noChangeAspect="1"/>
          </p:cNvPicPr>
          <p:nvPr/>
        </p:nvPicPr>
        <p:blipFill>
          <a:blip r:embed="rId2">
            <a:extLst/>
          </a:blip>
          <a:stretch>
            <a:fillRect/>
          </a:stretch>
        </p:blipFill>
        <p:spPr>
          <a:xfrm>
            <a:off x="152400" y="1316222"/>
            <a:ext cx="9144000" cy="272695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Augmented graphs"/>
          <p:cNvSpPr txBox="1"/>
          <p:nvPr>
            <p:ph type="title"/>
          </p:nvPr>
        </p:nvSpPr>
        <p:spPr>
          <a:prstGeom prst="rect">
            <a:avLst/>
          </a:prstGeom>
        </p:spPr>
        <p:txBody>
          <a:bodyPr/>
          <a:lstStyle/>
          <a:p>
            <a:pPr/>
            <a:r>
              <a:t>Augmented graphs</a:t>
            </a:r>
          </a:p>
        </p:txBody>
      </p:sp>
      <p:pic>
        <p:nvPicPr>
          <p:cNvPr id="168" name="pasted-image.tiff" descr="pasted-image.tiff"/>
          <p:cNvPicPr>
            <a:picLocks noChangeAspect="1"/>
          </p:cNvPicPr>
          <p:nvPr/>
        </p:nvPicPr>
        <p:blipFill>
          <a:blip r:embed="rId3">
            <a:extLst/>
          </a:blip>
          <a:stretch>
            <a:fillRect/>
          </a:stretch>
        </p:blipFill>
        <p:spPr>
          <a:xfrm>
            <a:off x="569317" y="1604238"/>
            <a:ext cx="8005366" cy="4017789"/>
          </a:xfrm>
          <a:prstGeom prst="rect">
            <a:avLst/>
          </a:prstGeom>
          <a:ln w="12700">
            <a:miter lim="400000"/>
          </a:ln>
        </p:spPr>
      </p:pic>
      <p:sp>
        <p:nvSpPr>
          <p:cNvPr id="169" name="Chem. Sci., 2018,9, 513-530"/>
          <p:cNvSpPr txBox="1"/>
          <p:nvPr/>
        </p:nvSpPr>
        <p:spPr>
          <a:xfrm>
            <a:off x="683240" y="6399529"/>
            <a:ext cx="2468920"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700"/>
              </a:lnSpc>
              <a:defRPr i="1" sz="1600">
                <a:solidFill>
                  <a:srgbClr val="000000">
                    <a:alpha val="79215"/>
                  </a:srgbClr>
                </a:solidFill>
                <a:latin typeface="Times"/>
                <a:ea typeface="Times"/>
                <a:cs typeface="Times"/>
                <a:sym typeface="Times"/>
              </a:defRPr>
            </a:pPr>
            <a:r>
              <a:t>Chem. Sci.</a:t>
            </a:r>
            <a:r>
              <a:rPr i="0"/>
              <a:t>, 2018,</a:t>
            </a:r>
            <a:r>
              <a:rPr b="1" i="0"/>
              <a:t>9</a:t>
            </a:r>
            <a:r>
              <a:rPr i="0"/>
              <a:t>, 513-530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Comparing molecular representations"/>
          <p:cNvSpPr txBox="1"/>
          <p:nvPr>
            <p:ph type="title"/>
          </p:nvPr>
        </p:nvSpPr>
        <p:spPr>
          <a:prstGeom prst="rect">
            <a:avLst/>
          </a:prstGeom>
        </p:spPr>
        <p:txBody>
          <a:bodyPr/>
          <a:lstStyle>
            <a:lvl1pPr defTabSz="813816">
              <a:defRPr sz="3916"/>
            </a:lvl1pPr>
          </a:lstStyle>
          <a:p>
            <a:pPr/>
            <a:r>
              <a:t>Comparing molecular representations</a:t>
            </a:r>
          </a:p>
        </p:txBody>
      </p:sp>
      <p:sp>
        <p:nvSpPr>
          <p:cNvPr id="174" name="Body"/>
          <p:cNvSpPr txBox="1"/>
          <p:nvPr>
            <p:ph type="body" sz="half" idx="1"/>
          </p:nvPr>
        </p:nvSpPr>
        <p:spPr>
          <a:xfrm>
            <a:off x="685800" y="1557337"/>
            <a:ext cx="3405238" cy="4538663"/>
          </a:xfrm>
          <a:prstGeom prst="rect">
            <a:avLst/>
          </a:prstGeom>
        </p:spPr>
        <p:txBody>
          <a:bodyPr/>
          <a:lstStyle/>
          <a:p>
            <a:pPr/>
          </a:p>
        </p:txBody>
      </p:sp>
      <p:pic>
        <p:nvPicPr>
          <p:cNvPr id="175" name="pasted-image.tiff" descr="pasted-image.tiff"/>
          <p:cNvPicPr>
            <a:picLocks noChangeAspect="1"/>
          </p:cNvPicPr>
          <p:nvPr/>
        </p:nvPicPr>
        <p:blipFill>
          <a:blip r:embed="rId2">
            <a:extLst/>
          </a:blip>
          <a:stretch>
            <a:fillRect/>
          </a:stretch>
        </p:blipFill>
        <p:spPr>
          <a:xfrm>
            <a:off x="4281014" y="1442168"/>
            <a:ext cx="4472608" cy="1461053"/>
          </a:xfrm>
          <a:prstGeom prst="rect">
            <a:avLst/>
          </a:prstGeom>
          <a:ln w="12700">
            <a:miter lim="400000"/>
          </a:ln>
        </p:spPr>
      </p:pic>
      <p:pic>
        <p:nvPicPr>
          <p:cNvPr id="176" name="pasted-image.tiff" descr="pasted-image.tiff"/>
          <p:cNvPicPr>
            <a:picLocks noChangeAspect="1"/>
          </p:cNvPicPr>
          <p:nvPr/>
        </p:nvPicPr>
        <p:blipFill>
          <a:blip r:embed="rId3">
            <a:extLst/>
          </a:blip>
          <a:stretch>
            <a:fillRect/>
          </a:stretch>
        </p:blipFill>
        <p:spPr>
          <a:xfrm>
            <a:off x="5087613" y="3254429"/>
            <a:ext cx="2646687" cy="2219272"/>
          </a:xfrm>
          <a:prstGeom prst="rect">
            <a:avLst/>
          </a:prstGeom>
          <a:ln w="12700">
            <a:miter lim="400000"/>
          </a:ln>
        </p:spPr>
      </p:pic>
      <p:pic>
        <p:nvPicPr>
          <p:cNvPr id="177" name="pasted-image.tiff" descr="pasted-image.tiff"/>
          <p:cNvPicPr>
            <a:picLocks noChangeAspect="1"/>
          </p:cNvPicPr>
          <p:nvPr/>
        </p:nvPicPr>
        <p:blipFill>
          <a:blip r:embed="rId4">
            <a:extLst/>
          </a:blip>
          <a:srcRect l="0" t="0" r="51716" b="0"/>
          <a:stretch>
            <a:fillRect/>
          </a:stretch>
        </p:blipFill>
        <p:spPr>
          <a:xfrm>
            <a:off x="959866" y="1252934"/>
            <a:ext cx="2857194" cy="4901728"/>
          </a:xfrm>
          <a:prstGeom prst="rect">
            <a:avLst/>
          </a:prstGeom>
          <a:ln w="12700">
            <a:miter lim="400000"/>
          </a:ln>
        </p:spPr>
      </p:pic>
      <p:sp>
        <p:nvSpPr>
          <p:cNvPr id="178" name="Chem. Sci., 2018,9, 513-530"/>
          <p:cNvSpPr txBox="1"/>
          <p:nvPr/>
        </p:nvSpPr>
        <p:spPr>
          <a:xfrm>
            <a:off x="683240" y="6399529"/>
            <a:ext cx="2468920"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700"/>
              </a:lnSpc>
              <a:defRPr i="1" sz="1600">
                <a:solidFill>
                  <a:srgbClr val="000000">
                    <a:alpha val="79215"/>
                  </a:srgbClr>
                </a:solidFill>
                <a:latin typeface="Times"/>
                <a:ea typeface="Times"/>
                <a:cs typeface="Times"/>
                <a:sym typeface="Times"/>
              </a:defRPr>
            </a:pPr>
            <a:r>
              <a:t>Chem. Sci.</a:t>
            </a:r>
            <a:r>
              <a:rPr i="0"/>
              <a:t>, 2018,</a:t>
            </a:r>
            <a:r>
              <a:rPr b="1" i="0"/>
              <a:t>9</a:t>
            </a:r>
            <a:r>
              <a:rPr i="0"/>
              <a:t>, 513-530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Local structure descriptors"/>
          <p:cNvSpPr txBox="1"/>
          <p:nvPr>
            <p:ph type="title"/>
          </p:nvPr>
        </p:nvSpPr>
        <p:spPr>
          <a:prstGeom prst="rect">
            <a:avLst/>
          </a:prstGeom>
        </p:spPr>
        <p:txBody>
          <a:bodyPr/>
          <a:lstStyle/>
          <a:p>
            <a:pPr/>
            <a:r>
              <a:t>Local structure descriptors</a:t>
            </a:r>
          </a:p>
        </p:txBody>
      </p:sp>
      <p:sp>
        <p:nvSpPr>
          <p:cNvPr id="181" name="Originally developed to analyse MD simulations…"/>
          <p:cNvSpPr txBox="1"/>
          <p:nvPr>
            <p:ph type="body" sz="half" idx="1"/>
          </p:nvPr>
        </p:nvSpPr>
        <p:spPr>
          <a:xfrm>
            <a:off x="685800" y="1557337"/>
            <a:ext cx="3756323" cy="4538663"/>
          </a:xfrm>
          <a:prstGeom prst="rect">
            <a:avLst/>
          </a:prstGeom>
        </p:spPr>
        <p:txBody>
          <a:bodyPr/>
          <a:lstStyle/>
          <a:p>
            <a:pPr/>
            <a:r>
              <a:t>Originally developed to analyse MD simulations</a:t>
            </a:r>
          </a:p>
          <a:p>
            <a:pPr/>
            <a:r>
              <a:t>Looking at amorphous systems</a:t>
            </a:r>
          </a:p>
          <a:p>
            <a:pPr/>
            <a:r>
              <a:t>Use bond spherical harmonics to provide a unique description of the environment</a:t>
            </a:r>
          </a:p>
        </p:txBody>
      </p:sp>
      <p:pic>
        <p:nvPicPr>
          <p:cNvPr id="182" name="Screenshot 2019-01-31 at 11.09.16.png" descr="Screenshot 2019-01-31 at 11.09.16.png"/>
          <p:cNvPicPr>
            <a:picLocks noChangeAspect="1"/>
          </p:cNvPicPr>
          <p:nvPr/>
        </p:nvPicPr>
        <p:blipFill>
          <a:blip r:embed="rId2">
            <a:extLst/>
          </a:blip>
          <a:stretch>
            <a:fillRect/>
          </a:stretch>
        </p:blipFill>
        <p:spPr>
          <a:xfrm>
            <a:off x="5527204" y="2197245"/>
            <a:ext cx="3321537" cy="2948110"/>
          </a:xfrm>
          <a:prstGeom prst="rect">
            <a:avLst/>
          </a:prstGeom>
          <a:ln w="12700">
            <a:miter lim="400000"/>
          </a:ln>
        </p:spPr>
      </p:pic>
      <p:sp>
        <p:nvSpPr>
          <p:cNvPr id="183" name="Phys. Rev. B 28, 784 1983"/>
          <p:cNvSpPr txBox="1"/>
          <p:nvPr/>
        </p:nvSpPr>
        <p:spPr>
          <a:xfrm>
            <a:off x="628343" y="6299932"/>
            <a:ext cx="2153273" cy="2904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2900"/>
              </a:lnSpc>
              <a:spcBef>
                <a:spcPts val="1500"/>
              </a:spcBef>
              <a:defRPr sz="1371">
                <a:solidFill>
                  <a:srgbClr val="555555"/>
                </a:solidFill>
                <a:latin typeface="Helvetica Neue"/>
                <a:ea typeface="Helvetica Neue"/>
                <a:cs typeface="Helvetica Neue"/>
                <a:sym typeface="Helvetica Neue"/>
              </a:defRPr>
            </a:pPr>
            <a:r>
              <a:t>Phys. Rev. B </a:t>
            </a:r>
            <a:r>
              <a:rPr b="1"/>
              <a:t>28</a:t>
            </a:r>
            <a:r>
              <a:t>, 784 1983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Local structure descriptors"/>
          <p:cNvSpPr txBox="1"/>
          <p:nvPr>
            <p:ph type="title"/>
          </p:nvPr>
        </p:nvSpPr>
        <p:spPr>
          <a:prstGeom prst="rect">
            <a:avLst/>
          </a:prstGeom>
        </p:spPr>
        <p:txBody>
          <a:bodyPr/>
          <a:lstStyle/>
          <a:p>
            <a:pPr/>
            <a:r>
              <a:t>Local structure descriptors</a:t>
            </a:r>
          </a:p>
        </p:txBody>
      </p:sp>
      <p:sp>
        <p:nvSpPr>
          <p:cNvPr id="186" name="Smooth overlap of atomic potentials…"/>
          <p:cNvSpPr txBox="1"/>
          <p:nvPr>
            <p:ph type="body" sz="quarter" idx="1"/>
          </p:nvPr>
        </p:nvSpPr>
        <p:spPr>
          <a:xfrm>
            <a:off x="816272" y="1646237"/>
            <a:ext cx="3066456" cy="2605188"/>
          </a:xfrm>
          <a:prstGeom prst="rect">
            <a:avLst/>
          </a:prstGeom>
        </p:spPr>
        <p:txBody>
          <a:bodyPr/>
          <a:lstStyle/>
          <a:p>
            <a:pPr marL="336042" indent="-336042" defTabSz="896111">
              <a:defRPr sz="2352"/>
            </a:pPr>
            <a:r>
              <a:t>Smooth overlap of atomic potentials</a:t>
            </a:r>
          </a:p>
          <a:p>
            <a:pPr marL="336042" indent="-336042" defTabSz="896111">
              <a:defRPr sz="2352"/>
            </a:pPr>
            <a:r>
              <a:t>Can compare similarity of local environments by interaction of the densities</a:t>
            </a:r>
          </a:p>
        </p:txBody>
      </p:sp>
      <p:pic>
        <p:nvPicPr>
          <p:cNvPr id="187" name="pasted-image.tiff" descr="pasted-image.tiff"/>
          <p:cNvPicPr>
            <a:picLocks noChangeAspect="1"/>
          </p:cNvPicPr>
          <p:nvPr/>
        </p:nvPicPr>
        <p:blipFill>
          <a:blip r:embed="rId2">
            <a:extLst/>
          </a:blip>
          <a:stretch>
            <a:fillRect/>
          </a:stretch>
        </p:blipFill>
        <p:spPr>
          <a:xfrm>
            <a:off x="5177227" y="1774706"/>
            <a:ext cx="2805374" cy="882134"/>
          </a:xfrm>
          <a:prstGeom prst="rect">
            <a:avLst/>
          </a:prstGeom>
          <a:ln w="12700">
            <a:miter lim="400000"/>
          </a:ln>
        </p:spPr>
      </p:pic>
      <p:pic>
        <p:nvPicPr>
          <p:cNvPr id="188" name="pasted-image.tiff" descr="pasted-image.tiff"/>
          <p:cNvPicPr>
            <a:picLocks noChangeAspect="1"/>
          </p:cNvPicPr>
          <p:nvPr/>
        </p:nvPicPr>
        <p:blipFill>
          <a:blip r:embed="rId3">
            <a:extLst/>
          </a:blip>
          <a:stretch>
            <a:fillRect/>
          </a:stretch>
        </p:blipFill>
        <p:spPr>
          <a:xfrm>
            <a:off x="5074964" y="2870200"/>
            <a:ext cx="3009901" cy="1117600"/>
          </a:xfrm>
          <a:prstGeom prst="rect">
            <a:avLst/>
          </a:prstGeom>
          <a:ln w="12700">
            <a:miter lim="400000"/>
          </a:ln>
        </p:spPr>
      </p:pic>
      <p:pic>
        <p:nvPicPr>
          <p:cNvPr id="189" name="pasted-image.tiff" descr="pasted-image.tiff"/>
          <p:cNvPicPr>
            <a:picLocks noChangeAspect="1"/>
          </p:cNvPicPr>
          <p:nvPr/>
        </p:nvPicPr>
        <p:blipFill>
          <a:blip r:embed="rId4">
            <a:extLst/>
          </a:blip>
          <a:stretch>
            <a:fillRect/>
          </a:stretch>
        </p:blipFill>
        <p:spPr>
          <a:xfrm>
            <a:off x="5233714" y="4201159"/>
            <a:ext cx="2692401" cy="596901"/>
          </a:xfrm>
          <a:prstGeom prst="rect">
            <a:avLst/>
          </a:prstGeom>
          <a:ln w="12700">
            <a:miter lim="400000"/>
          </a:ln>
        </p:spPr>
      </p:pic>
      <p:sp>
        <p:nvSpPr>
          <p:cNvPr id="190" name="Phys. Chem. Chem. Phys., 2016, 18, 13754-13769"/>
          <p:cNvSpPr txBox="1"/>
          <p:nvPr/>
        </p:nvSpPr>
        <p:spPr>
          <a:xfrm>
            <a:off x="251539" y="6361429"/>
            <a:ext cx="4195922"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4900"/>
              </a:lnSpc>
              <a:defRPr i="1" sz="1600" u="sng">
                <a:solidFill>
                  <a:srgbClr val="3DABDC"/>
                </a:solidFill>
                <a:latin typeface="Times"/>
                <a:ea typeface="Times"/>
                <a:cs typeface="Times"/>
                <a:sym typeface="Times"/>
              </a:defRPr>
            </a:pPr>
            <a:r>
              <a:rPr>
                <a:solidFill>
                  <a:srgbClr val="009999"/>
                </a:solidFill>
                <a:uFill>
                  <a:solidFill>
                    <a:srgbClr val="009999"/>
                  </a:solidFill>
                </a:uFill>
                <a:hlinkClick r:id="rId5" invalidUrl="" action="" tgtFrame="" tooltip="" history="1" highlightClick="0" endSnd="0"/>
              </a:rPr>
              <a:t>Phys. Chem. Chem. Phys.</a:t>
            </a:r>
            <a:r>
              <a:rPr i="0" u="none">
                <a:solidFill>
                  <a:srgbClr val="000000">
                    <a:alpha val="79215"/>
                  </a:srgbClr>
                </a:solidFill>
              </a:rPr>
              <a:t>, 2016, </a:t>
            </a:r>
            <a:r>
              <a:rPr b="1" i="0" u="none">
                <a:solidFill>
                  <a:srgbClr val="000000">
                    <a:alpha val="79215"/>
                  </a:srgbClr>
                </a:solidFill>
              </a:rPr>
              <a:t>18</a:t>
            </a:r>
            <a:r>
              <a:rPr i="0" u="none">
                <a:solidFill>
                  <a:srgbClr val="000000">
                    <a:alpha val="79215"/>
                  </a:srgbClr>
                </a:solidFill>
              </a:rPr>
              <a:t>, 13754-13769</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OAP"/>
          <p:cNvSpPr txBox="1"/>
          <p:nvPr>
            <p:ph type="title"/>
          </p:nvPr>
        </p:nvSpPr>
        <p:spPr>
          <a:prstGeom prst="rect">
            <a:avLst/>
          </a:prstGeom>
        </p:spPr>
        <p:txBody>
          <a:bodyPr/>
          <a:lstStyle/>
          <a:p>
            <a:pPr/>
            <a:r>
              <a:t>SOAP</a:t>
            </a:r>
          </a:p>
        </p:txBody>
      </p:sp>
      <p:sp>
        <p:nvSpPr>
          <p:cNvPr id="193" name="Use with sketch map to look at similarity of structures"/>
          <p:cNvSpPr txBox="1"/>
          <p:nvPr>
            <p:ph type="body" idx="1"/>
          </p:nvPr>
        </p:nvSpPr>
        <p:spPr>
          <a:prstGeom prst="rect">
            <a:avLst/>
          </a:prstGeom>
        </p:spPr>
        <p:txBody>
          <a:bodyPr/>
          <a:lstStyle/>
          <a:p>
            <a:pPr/>
            <a:r>
              <a:t>Use with sketch map to look at similarity of structures</a:t>
            </a:r>
          </a:p>
        </p:txBody>
      </p:sp>
      <p:pic>
        <p:nvPicPr>
          <p:cNvPr id="194" name="pasted-image.tiff" descr="pasted-image.tiff"/>
          <p:cNvPicPr>
            <a:picLocks noChangeAspect="1"/>
          </p:cNvPicPr>
          <p:nvPr/>
        </p:nvPicPr>
        <p:blipFill>
          <a:blip r:embed="rId2">
            <a:extLst/>
          </a:blip>
          <a:stretch>
            <a:fillRect/>
          </a:stretch>
        </p:blipFill>
        <p:spPr>
          <a:xfrm>
            <a:off x="1547234" y="1952923"/>
            <a:ext cx="5444632" cy="4230061"/>
          </a:xfrm>
          <a:prstGeom prst="rect">
            <a:avLst/>
          </a:prstGeom>
          <a:ln w="12700">
            <a:miter lim="400000"/>
          </a:ln>
        </p:spPr>
      </p:pic>
      <p:sp>
        <p:nvSpPr>
          <p:cNvPr id="195" name="Phys. Chem. Chem. Phys., 2016, 18, 13754-13769"/>
          <p:cNvSpPr txBox="1"/>
          <p:nvPr/>
        </p:nvSpPr>
        <p:spPr>
          <a:xfrm>
            <a:off x="251539" y="6361429"/>
            <a:ext cx="4195922"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4900"/>
              </a:lnSpc>
              <a:defRPr i="1" sz="1600" u="sng">
                <a:solidFill>
                  <a:srgbClr val="3DABDC"/>
                </a:solidFill>
                <a:latin typeface="Times"/>
                <a:ea typeface="Times"/>
                <a:cs typeface="Times"/>
                <a:sym typeface="Times"/>
              </a:defRPr>
            </a:pPr>
            <a:r>
              <a:rPr>
                <a:solidFill>
                  <a:srgbClr val="009999"/>
                </a:solidFill>
                <a:uFill>
                  <a:solidFill>
                    <a:srgbClr val="009999"/>
                  </a:solidFill>
                </a:uFill>
                <a:hlinkClick r:id="rId3" invalidUrl="" action="" tgtFrame="" tooltip="" history="1" highlightClick="0" endSnd="0"/>
              </a:rPr>
              <a:t>Phys. Chem. Chem. Phys.</a:t>
            </a:r>
            <a:r>
              <a:rPr i="0" u="none">
                <a:solidFill>
                  <a:srgbClr val="000000">
                    <a:alpha val="79215"/>
                  </a:srgbClr>
                </a:solidFill>
              </a:rPr>
              <a:t>, 2016, </a:t>
            </a:r>
            <a:r>
              <a:rPr b="1" i="0" u="none">
                <a:solidFill>
                  <a:srgbClr val="000000">
                    <a:alpha val="79215"/>
                  </a:srgbClr>
                </a:solidFill>
              </a:rPr>
              <a:t>18</a:t>
            </a:r>
            <a:r>
              <a:rPr i="0" u="none">
                <a:solidFill>
                  <a:srgbClr val="000000">
                    <a:alpha val="79215"/>
                  </a:srgbClr>
                </a:solidFill>
              </a:rPr>
              <a:t>, 13754-13769</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Behler Parinello Functions"/>
          <p:cNvSpPr txBox="1"/>
          <p:nvPr>
            <p:ph type="title"/>
          </p:nvPr>
        </p:nvSpPr>
        <p:spPr>
          <a:prstGeom prst="rect">
            <a:avLst/>
          </a:prstGeom>
        </p:spPr>
        <p:txBody>
          <a:bodyPr/>
          <a:lstStyle/>
          <a:p>
            <a:pPr/>
            <a:r>
              <a:t>Behler Parinello Functions</a:t>
            </a:r>
          </a:p>
        </p:txBody>
      </p:sp>
      <p:sp>
        <p:nvSpPr>
          <p:cNvPr id="198" name="Convert coordinates into a system of radial and angular terms…"/>
          <p:cNvSpPr txBox="1"/>
          <p:nvPr>
            <p:ph type="body" sz="half" idx="1"/>
          </p:nvPr>
        </p:nvSpPr>
        <p:spPr>
          <a:xfrm>
            <a:off x="685800" y="1557337"/>
            <a:ext cx="3584526" cy="4538663"/>
          </a:xfrm>
          <a:prstGeom prst="rect">
            <a:avLst/>
          </a:prstGeom>
        </p:spPr>
        <p:txBody>
          <a:bodyPr/>
          <a:lstStyle/>
          <a:p>
            <a:pPr/>
            <a:r>
              <a:t>Convert coordinates into a system of radial and angular terms</a:t>
            </a:r>
          </a:p>
          <a:p>
            <a:pPr/>
            <a:r>
              <a:t>These can serve as input vectors for a neural network</a:t>
            </a:r>
          </a:p>
          <a:p>
            <a:pPr/>
            <a:r>
              <a:t>Drawback, new representations needed for each environment</a:t>
            </a:r>
          </a:p>
        </p:txBody>
      </p:sp>
      <p:pic>
        <p:nvPicPr>
          <p:cNvPr id="199" name="pasted-image.tiff" descr="pasted-image.tiff"/>
          <p:cNvPicPr>
            <a:picLocks noChangeAspect="1"/>
          </p:cNvPicPr>
          <p:nvPr/>
        </p:nvPicPr>
        <p:blipFill>
          <a:blip r:embed="rId2">
            <a:extLst/>
          </a:blip>
          <a:stretch>
            <a:fillRect/>
          </a:stretch>
        </p:blipFill>
        <p:spPr>
          <a:xfrm>
            <a:off x="4299389" y="1547054"/>
            <a:ext cx="4692211" cy="1539046"/>
          </a:xfrm>
          <a:prstGeom prst="rect">
            <a:avLst/>
          </a:prstGeom>
          <a:ln w="12700">
            <a:miter lim="400000"/>
          </a:ln>
        </p:spPr>
      </p:pic>
      <p:pic>
        <p:nvPicPr>
          <p:cNvPr id="200" name="Screenshot 2019-01-31 at 11.16.17.png" descr="Screenshot 2019-01-31 at 11.16.17.png"/>
          <p:cNvPicPr>
            <a:picLocks noChangeAspect="1"/>
          </p:cNvPicPr>
          <p:nvPr/>
        </p:nvPicPr>
        <p:blipFill>
          <a:blip r:embed="rId3">
            <a:extLst/>
          </a:blip>
          <a:stretch>
            <a:fillRect/>
          </a:stretch>
        </p:blipFill>
        <p:spPr>
          <a:xfrm>
            <a:off x="5290924" y="3337279"/>
            <a:ext cx="2481476" cy="812389"/>
          </a:xfrm>
          <a:prstGeom prst="rect">
            <a:avLst/>
          </a:prstGeom>
          <a:ln w="12700">
            <a:miter lim="400000"/>
          </a:ln>
        </p:spPr>
      </p:pic>
      <p:pic>
        <p:nvPicPr>
          <p:cNvPr id="201" name="Screenshot 2019-01-31 at 11.16.22.png" descr="Screenshot 2019-01-31 at 11.16.22.png"/>
          <p:cNvPicPr>
            <a:picLocks noChangeAspect="1"/>
          </p:cNvPicPr>
          <p:nvPr/>
        </p:nvPicPr>
        <p:blipFill>
          <a:blip r:embed="rId4">
            <a:extLst/>
          </a:blip>
          <a:stretch>
            <a:fillRect/>
          </a:stretch>
        </p:blipFill>
        <p:spPr>
          <a:xfrm>
            <a:off x="4981588" y="4121446"/>
            <a:ext cx="3327813" cy="1217317"/>
          </a:xfrm>
          <a:prstGeom prst="rect">
            <a:avLst/>
          </a:prstGeom>
          <a:ln w="12700">
            <a:miter lim="400000"/>
          </a:ln>
        </p:spPr>
      </p:pic>
      <p:sp>
        <p:nvSpPr>
          <p:cNvPr id="202" name="Phys. Rev. Lett. 98, 146401 2007"/>
          <p:cNvSpPr txBox="1"/>
          <p:nvPr/>
        </p:nvSpPr>
        <p:spPr>
          <a:xfrm>
            <a:off x="647878" y="6380162"/>
            <a:ext cx="2726513" cy="3021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2900"/>
              </a:lnSpc>
              <a:spcBef>
                <a:spcPts val="1500"/>
              </a:spcBef>
              <a:defRPr sz="1400">
                <a:solidFill>
                  <a:srgbClr val="555555"/>
                </a:solidFill>
                <a:latin typeface="Helvetica Neue"/>
                <a:ea typeface="Helvetica Neue"/>
                <a:cs typeface="Helvetica Neue"/>
                <a:sym typeface="Helvetica Neue"/>
              </a:defRPr>
            </a:pPr>
            <a:r>
              <a:t>Phys. Rev. Lett. </a:t>
            </a:r>
            <a:r>
              <a:rPr b="1"/>
              <a:t>98</a:t>
            </a:r>
            <a:r>
              <a:t>, 146401 2007</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Radial distribution functions"/>
          <p:cNvSpPr txBox="1"/>
          <p:nvPr>
            <p:ph type="title"/>
          </p:nvPr>
        </p:nvSpPr>
        <p:spPr>
          <a:prstGeom prst="rect">
            <a:avLst/>
          </a:prstGeom>
        </p:spPr>
        <p:txBody>
          <a:bodyPr/>
          <a:lstStyle/>
          <a:p>
            <a:pPr/>
            <a:r>
              <a:t>Radial distribution functions</a:t>
            </a:r>
          </a:p>
        </p:txBody>
      </p:sp>
      <p:sp>
        <p:nvSpPr>
          <p:cNvPr id="205" name="Description of the correlation between sites…"/>
          <p:cNvSpPr txBox="1"/>
          <p:nvPr>
            <p:ph type="body" sz="half" idx="1"/>
          </p:nvPr>
        </p:nvSpPr>
        <p:spPr>
          <a:xfrm>
            <a:off x="685800" y="1557337"/>
            <a:ext cx="3229620" cy="4538663"/>
          </a:xfrm>
          <a:prstGeom prst="rect">
            <a:avLst/>
          </a:prstGeom>
        </p:spPr>
        <p:txBody>
          <a:bodyPr/>
          <a:lstStyle/>
          <a:p>
            <a:pPr marL="305180" indent="-305180" defTabSz="813816">
              <a:defRPr sz="2136"/>
            </a:pPr>
            <a:r>
              <a:t>Description of the correlation between sites</a:t>
            </a:r>
          </a:p>
          <a:p>
            <a:pPr marL="305180" indent="-305180" defTabSz="813816">
              <a:defRPr sz="2136"/>
            </a:pPr>
            <a:r>
              <a:t>Can be expanded in spherical harmonics</a:t>
            </a:r>
          </a:p>
          <a:p>
            <a:pPr marL="305180" indent="-305180" defTabSz="813816">
              <a:defRPr sz="2136"/>
            </a:pPr>
            <a:r>
              <a:t>Coefficients of the polynomials provide a description of the environment</a:t>
            </a:r>
          </a:p>
          <a:p>
            <a:pPr marL="305180" indent="-305180" defTabSz="813816">
              <a:defRPr sz="2136"/>
            </a:pPr>
            <a:r>
              <a:t>Not mathematically complete, but provide a relatively inexpensive description</a:t>
            </a:r>
          </a:p>
        </p:txBody>
      </p:sp>
      <p:pic>
        <p:nvPicPr>
          <p:cNvPr id="206" name="pasted-image.tiff" descr="pasted-image.tiff"/>
          <p:cNvPicPr>
            <a:picLocks noChangeAspect="1"/>
          </p:cNvPicPr>
          <p:nvPr/>
        </p:nvPicPr>
        <p:blipFill>
          <a:blip r:embed="rId2">
            <a:extLst/>
          </a:blip>
          <a:stretch>
            <a:fillRect/>
          </a:stretch>
        </p:blipFill>
        <p:spPr>
          <a:xfrm>
            <a:off x="4375673" y="1478181"/>
            <a:ext cx="1705913" cy="1851098"/>
          </a:xfrm>
          <a:prstGeom prst="rect">
            <a:avLst/>
          </a:prstGeom>
          <a:ln w="12700">
            <a:miter lim="400000"/>
          </a:ln>
        </p:spPr>
      </p:pic>
      <p:pic>
        <p:nvPicPr>
          <p:cNvPr id="207" name="pasted-image.tiff" descr="pasted-image.tiff"/>
          <p:cNvPicPr>
            <a:picLocks noChangeAspect="1"/>
          </p:cNvPicPr>
          <p:nvPr/>
        </p:nvPicPr>
        <p:blipFill>
          <a:blip r:embed="rId3">
            <a:extLst/>
          </a:blip>
          <a:stretch>
            <a:fillRect/>
          </a:stretch>
        </p:blipFill>
        <p:spPr>
          <a:xfrm>
            <a:off x="5647143" y="3365849"/>
            <a:ext cx="3433357" cy="2526951"/>
          </a:xfrm>
          <a:prstGeom prst="rect">
            <a:avLst/>
          </a:prstGeom>
          <a:ln w="12700">
            <a:miter lim="400000"/>
          </a:ln>
        </p:spPr>
      </p:pic>
      <p:sp>
        <p:nvSpPr>
          <p:cNvPr id="208" name="Phys. Rev. B 96, 014112 2017"/>
          <p:cNvSpPr txBox="1"/>
          <p:nvPr/>
        </p:nvSpPr>
        <p:spPr>
          <a:xfrm>
            <a:off x="813283" y="6414232"/>
            <a:ext cx="2492529" cy="3021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2900"/>
              </a:lnSpc>
              <a:spcBef>
                <a:spcPts val="1500"/>
              </a:spcBef>
              <a:defRPr sz="1400">
                <a:solidFill>
                  <a:srgbClr val="555555"/>
                </a:solidFill>
                <a:latin typeface="Helvetica Neue"/>
                <a:ea typeface="Helvetica Neue"/>
                <a:cs typeface="Helvetica Neue"/>
                <a:sym typeface="Helvetica Neue"/>
              </a:defRPr>
            </a:pPr>
            <a:r>
              <a:t>Phys. Rev. B </a:t>
            </a:r>
            <a:r>
              <a:rPr b="1"/>
              <a:t>96</a:t>
            </a:r>
            <a:r>
              <a:t>, 014112 2017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How do we represent materials"/>
          <p:cNvSpPr txBox="1"/>
          <p:nvPr>
            <p:ph type="title" idx="4294967295"/>
          </p:nvPr>
        </p:nvSpPr>
        <p:spPr>
          <a:xfrm>
            <a:off x="-1" y="333374"/>
            <a:ext cx="9144002" cy="1143002"/>
          </a:xfrm>
          <a:prstGeom prst="rect">
            <a:avLst/>
          </a:prstGeom>
        </p:spPr>
        <p:txBody>
          <a:bodyPr>
            <a:normAutofit fontScale="100000" lnSpcReduction="0"/>
          </a:bodyPr>
          <a:lstStyle>
            <a:lvl1pPr>
              <a:defRPr>
                <a:latin typeface="Calibri"/>
                <a:ea typeface="Calibri"/>
                <a:cs typeface="Calibri"/>
                <a:sym typeface="Calibri"/>
              </a:defRPr>
            </a:lvl1pPr>
          </a:lstStyle>
          <a:p>
            <a:pPr/>
            <a:r>
              <a:t>How do we represent materials</a:t>
            </a:r>
          </a:p>
        </p:txBody>
      </p:sp>
      <p:pic>
        <p:nvPicPr>
          <p:cNvPr id="123" name="pasted-image.tiff" descr="pasted-image.tiff"/>
          <p:cNvPicPr>
            <a:picLocks noChangeAspect="1"/>
          </p:cNvPicPr>
          <p:nvPr/>
        </p:nvPicPr>
        <p:blipFill>
          <a:blip r:embed="rId2">
            <a:extLst/>
          </a:blip>
          <a:srcRect l="59537" t="54485" r="5834" b="10016"/>
          <a:stretch>
            <a:fillRect/>
          </a:stretch>
        </p:blipFill>
        <p:spPr>
          <a:xfrm>
            <a:off x="5034029" y="1244578"/>
            <a:ext cx="2986751" cy="1722255"/>
          </a:xfrm>
          <a:prstGeom prst="rect">
            <a:avLst/>
          </a:prstGeom>
          <a:ln w="12700">
            <a:miter lim="400000"/>
          </a:ln>
        </p:spPr>
      </p:pic>
      <p:pic>
        <p:nvPicPr>
          <p:cNvPr id="124" name="pasted-image.tiff" descr="pasted-image.tiff"/>
          <p:cNvPicPr>
            <a:picLocks noChangeAspect="1"/>
          </p:cNvPicPr>
          <p:nvPr/>
        </p:nvPicPr>
        <p:blipFill>
          <a:blip r:embed="rId3">
            <a:extLst/>
          </a:blip>
          <a:stretch>
            <a:fillRect/>
          </a:stretch>
        </p:blipFill>
        <p:spPr>
          <a:xfrm>
            <a:off x="3619935" y="2870790"/>
            <a:ext cx="2318508" cy="3013613"/>
          </a:xfrm>
          <a:prstGeom prst="rect">
            <a:avLst/>
          </a:prstGeom>
          <a:ln w="12700">
            <a:miter lim="400000"/>
          </a:ln>
        </p:spPr>
      </p:pic>
      <p:sp>
        <p:nvSpPr>
          <p:cNvPr id="125" name="Molecules…"/>
          <p:cNvSpPr txBox="1"/>
          <p:nvPr>
            <p:ph type="body" idx="4294967295"/>
          </p:nvPr>
        </p:nvSpPr>
        <p:spPr>
          <a:xfrm>
            <a:off x="685800" y="1557337"/>
            <a:ext cx="7772400" cy="3800476"/>
          </a:xfrm>
          <a:prstGeom prst="rect">
            <a:avLst/>
          </a:prstGeom>
        </p:spPr>
        <p:txBody>
          <a:bodyPr>
            <a:normAutofit fontScale="100000" lnSpcReduction="0"/>
          </a:bodyPr>
          <a:lstStyle/>
          <a:p>
            <a:pPr marL="339470" indent="-339470" algn="l" defTabSz="905255">
              <a:buSzPct val="100000"/>
              <a:buChar char="•"/>
              <a:defRPr sz="2376">
                <a:latin typeface="Calibri"/>
                <a:ea typeface="Calibri"/>
                <a:cs typeface="Calibri"/>
                <a:sym typeface="Calibri"/>
              </a:defRPr>
            </a:pPr>
            <a:r>
              <a:t>Molecules</a:t>
            </a:r>
          </a:p>
          <a:p>
            <a:pPr lvl="1" marL="792098" indent="-339470" algn="l" defTabSz="905255">
              <a:buSzPct val="100000"/>
              <a:buChar char="•"/>
              <a:defRPr sz="2376">
                <a:latin typeface="Calibri"/>
                <a:ea typeface="Calibri"/>
                <a:cs typeface="Calibri"/>
                <a:sym typeface="Calibri"/>
              </a:defRPr>
            </a:pPr>
            <a:r>
              <a:t>Pictures</a:t>
            </a:r>
          </a:p>
          <a:p>
            <a:pPr lvl="1" marL="792098" indent="-339470" algn="l" defTabSz="905255">
              <a:buSzPct val="100000"/>
              <a:buChar char="•"/>
              <a:defRPr sz="2376">
                <a:latin typeface="Calibri"/>
                <a:ea typeface="Calibri"/>
                <a:cs typeface="Calibri"/>
                <a:sym typeface="Calibri"/>
              </a:defRPr>
            </a:pPr>
            <a:r>
              <a:t>IUPAC names</a:t>
            </a:r>
          </a:p>
          <a:p>
            <a:pPr lvl="1" marL="792098" indent="-339470" algn="l" defTabSz="905255">
              <a:buSzPct val="100000"/>
              <a:buChar char="•"/>
              <a:defRPr sz="2376">
                <a:latin typeface="Calibri"/>
                <a:ea typeface="Calibri"/>
                <a:cs typeface="Calibri"/>
                <a:sym typeface="Calibri"/>
              </a:defRPr>
            </a:pPr>
            <a:r>
              <a:t>Ad hoc names</a:t>
            </a:r>
          </a:p>
          <a:p>
            <a:pPr marL="339470" indent="-339470" algn="l" defTabSz="905255">
              <a:buSzPct val="100000"/>
              <a:buChar char="•"/>
              <a:defRPr sz="2376">
                <a:latin typeface="Calibri"/>
                <a:ea typeface="Calibri"/>
                <a:cs typeface="Calibri"/>
                <a:sym typeface="Calibri"/>
              </a:defRPr>
            </a:pPr>
            <a:r>
              <a:t>Materials</a:t>
            </a:r>
          </a:p>
          <a:p>
            <a:pPr lvl="1" marL="792098" indent="-339470" algn="l" defTabSz="905255">
              <a:buSzPct val="100000"/>
              <a:buChar char="•"/>
              <a:defRPr sz="2376">
                <a:latin typeface="Calibri"/>
                <a:ea typeface="Calibri"/>
                <a:cs typeface="Calibri"/>
                <a:sym typeface="Calibri"/>
              </a:defRPr>
            </a:pPr>
            <a:r>
              <a:t>Cif file</a:t>
            </a:r>
          </a:p>
          <a:p>
            <a:pPr lvl="1" marL="792098" indent="-339470" algn="l" defTabSz="905255">
              <a:buSzPct val="100000"/>
              <a:buChar char="•"/>
              <a:defRPr sz="2376">
                <a:latin typeface="Calibri"/>
                <a:ea typeface="Calibri"/>
                <a:cs typeface="Calibri"/>
                <a:sym typeface="Calibri"/>
              </a:defRPr>
            </a:pPr>
            <a:r>
              <a:t>Coordinate</a:t>
            </a:r>
          </a:p>
          <a:p>
            <a:pPr lvl="1" marL="792098" indent="-339470" algn="l" defTabSz="905255">
              <a:buSzPct val="100000"/>
              <a:buChar char="•"/>
              <a:defRPr sz="2376">
                <a:latin typeface="Calibri"/>
                <a:ea typeface="Calibri"/>
                <a:cs typeface="Calibri"/>
                <a:sym typeface="Calibri"/>
              </a:defRPr>
            </a:pPr>
            <a:r>
              <a:t>Lattice</a:t>
            </a:r>
          </a:p>
          <a:p>
            <a:pPr lvl="1" marL="792098" indent="-339470" algn="l" defTabSz="905255">
              <a:buSzPct val="100000"/>
              <a:buChar char="•"/>
              <a:defRPr sz="2376">
                <a:latin typeface="Calibri"/>
                <a:ea typeface="Calibri"/>
                <a:cs typeface="Calibri"/>
                <a:sym typeface="Calibri"/>
              </a:defRPr>
            </a:pPr>
            <a:r>
              <a:t>Wyckoff</a:t>
            </a:r>
          </a:p>
        </p:txBody>
      </p:sp>
      <p:pic>
        <p:nvPicPr>
          <p:cNvPr id="126" name="pasted-image.tiff" descr="pasted-image.tiff"/>
          <p:cNvPicPr>
            <a:picLocks noChangeAspect="1"/>
          </p:cNvPicPr>
          <p:nvPr/>
        </p:nvPicPr>
        <p:blipFill>
          <a:blip r:embed="rId4">
            <a:extLst/>
          </a:blip>
          <a:srcRect l="0" t="0" r="29768" b="0"/>
          <a:stretch>
            <a:fillRect/>
          </a:stretch>
        </p:blipFill>
        <p:spPr>
          <a:xfrm>
            <a:off x="6247091" y="3119426"/>
            <a:ext cx="2479598" cy="22987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Property labelled fragments"/>
          <p:cNvSpPr txBox="1"/>
          <p:nvPr>
            <p:ph type="title"/>
          </p:nvPr>
        </p:nvSpPr>
        <p:spPr>
          <a:prstGeom prst="rect">
            <a:avLst/>
          </a:prstGeom>
        </p:spPr>
        <p:txBody>
          <a:bodyPr/>
          <a:lstStyle/>
          <a:p>
            <a:pPr/>
            <a:r>
              <a:t>Property labelled fragments</a:t>
            </a:r>
          </a:p>
        </p:txBody>
      </p:sp>
      <p:sp>
        <p:nvSpPr>
          <p:cNvPr id="211" name="Define connectivity - Voroni + radii…"/>
          <p:cNvSpPr txBox="1"/>
          <p:nvPr>
            <p:ph type="body" sz="half" idx="1"/>
          </p:nvPr>
        </p:nvSpPr>
        <p:spPr>
          <a:xfrm>
            <a:off x="685800" y="1557337"/>
            <a:ext cx="3424139" cy="4538663"/>
          </a:xfrm>
          <a:prstGeom prst="rect">
            <a:avLst/>
          </a:prstGeom>
        </p:spPr>
        <p:txBody>
          <a:bodyPr/>
          <a:lstStyle/>
          <a:p>
            <a:pPr marL="325754" indent="-325754" defTabSz="868680">
              <a:defRPr sz="2280"/>
            </a:pPr>
            <a:r>
              <a:t>Define connectivity - Voroni + radii</a:t>
            </a:r>
          </a:p>
          <a:p>
            <a:pPr marL="325754" indent="-325754" defTabSz="868680">
              <a:defRPr sz="2280"/>
            </a:pPr>
            <a:r>
              <a:t>Build a graph</a:t>
            </a:r>
          </a:p>
          <a:p>
            <a:pPr marL="325754" indent="-325754" defTabSz="868680">
              <a:defRPr sz="2280"/>
            </a:pPr>
            <a:r>
              <a:t>Define nodes, lines and clusters</a:t>
            </a:r>
          </a:p>
          <a:p>
            <a:pPr marL="325754" indent="-325754" defTabSz="868680">
              <a:defRPr sz="2280"/>
            </a:pPr>
            <a:r>
              <a:t>Dress with weighted atomic properties</a:t>
            </a:r>
          </a:p>
          <a:p>
            <a:pPr marL="325754" indent="-325754" defTabSz="868680">
              <a:defRPr sz="2280"/>
            </a:pPr>
            <a:r>
              <a:t>Include description on lattice - volume, a,b,c,angles</a:t>
            </a:r>
          </a:p>
          <a:p>
            <a:pPr marL="325754" indent="-325754" defTabSz="868680">
              <a:defRPr sz="2280"/>
            </a:pPr>
            <a:r>
              <a:t>Total ~3000 descriptors</a:t>
            </a:r>
          </a:p>
        </p:txBody>
      </p:sp>
      <p:pic>
        <p:nvPicPr>
          <p:cNvPr id="212" name="pasted-image.tiff" descr="pasted-image.tiff"/>
          <p:cNvPicPr>
            <a:picLocks noChangeAspect="1"/>
          </p:cNvPicPr>
          <p:nvPr/>
        </p:nvPicPr>
        <p:blipFill>
          <a:blip r:embed="rId2">
            <a:extLst/>
          </a:blip>
          <a:stretch>
            <a:fillRect/>
          </a:stretch>
        </p:blipFill>
        <p:spPr>
          <a:xfrm>
            <a:off x="4139038" y="1805621"/>
            <a:ext cx="4509662" cy="2629825"/>
          </a:xfrm>
          <a:prstGeom prst="rect">
            <a:avLst/>
          </a:prstGeom>
          <a:ln w="12700">
            <a:miter lim="400000"/>
          </a:ln>
        </p:spPr>
      </p:pic>
      <p:sp>
        <p:nvSpPr>
          <p:cNvPr id="213" name="Nature Communications  volume 8, Article number: 15679 (2017)"/>
          <p:cNvSpPr txBox="1"/>
          <p:nvPr/>
        </p:nvSpPr>
        <p:spPr>
          <a:xfrm>
            <a:off x="366248" y="6329362"/>
            <a:ext cx="5795899"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ts val="3200"/>
              </a:lnSpc>
              <a:defRPr i="1" sz="1400">
                <a:solidFill>
                  <a:srgbClr val="222222"/>
                </a:solidFill>
                <a:latin typeface="+mn-lt"/>
                <a:ea typeface="+mn-ea"/>
                <a:cs typeface="+mn-cs"/>
                <a:sym typeface="Helvetica"/>
              </a:defRPr>
            </a:pPr>
            <a:r>
              <a:t>Nature Communications</a:t>
            </a:r>
            <a:r>
              <a:rPr i="0"/>
              <a:t>  </a:t>
            </a:r>
            <a:r>
              <a:t>volume </a:t>
            </a:r>
            <a:r>
              <a:rPr b="1"/>
              <a:t>8</a:t>
            </a:r>
            <a:r>
              <a:t>, Article number: 15679 (2017)</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Property labelled fragments"/>
          <p:cNvSpPr txBox="1"/>
          <p:nvPr>
            <p:ph type="title"/>
          </p:nvPr>
        </p:nvSpPr>
        <p:spPr>
          <a:prstGeom prst="rect">
            <a:avLst/>
          </a:prstGeom>
        </p:spPr>
        <p:txBody>
          <a:bodyPr/>
          <a:lstStyle/>
          <a:p>
            <a:pPr/>
            <a:r>
              <a:t>Property labelled fragments</a:t>
            </a:r>
          </a:p>
        </p:txBody>
      </p:sp>
      <p:pic>
        <p:nvPicPr>
          <p:cNvPr id="216" name="pasted-image.tiff" descr="pasted-image.tiff"/>
          <p:cNvPicPr>
            <a:picLocks noChangeAspect="1"/>
          </p:cNvPicPr>
          <p:nvPr/>
        </p:nvPicPr>
        <p:blipFill>
          <a:blip r:embed="rId2">
            <a:extLst/>
          </a:blip>
          <a:stretch>
            <a:fillRect/>
          </a:stretch>
        </p:blipFill>
        <p:spPr>
          <a:xfrm>
            <a:off x="4203443" y="1231464"/>
            <a:ext cx="4504771" cy="4851836"/>
          </a:xfrm>
          <a:prstGeom prst="rect">
            <a:avLst/>
          </a:prstGeom>
          <a:ln w="12700">
            <a:miter lim="400000"/>
          </a:ln>
        </p:spPr>
      </p:pic>
      <p:sp>
        <p:nvSpPr>
          <p:cNvPr id="217" name="Show promise across a range of thermo and electro chemical properties…"/>
          <p:cNvSpPr txBox="1"/>
          <p:nvPr>
            <p:ph type="body" sz="half" idx="1"/>
          </p:nvPr>
        </p:nvSpPr>
        <p:spPr>
          <a:xfrm>
            <a:off x="685800" y="1557337"/>
            <a:ext cx="3424139" cy="4538663"/>
          </a:xfrm>
          <a:prstGeom prst="rect">
            <a:avLst/>
          </a:prstGeom>
        </p:spPr>
        <p:txBody>
          <a:bodyPr/>
          <a:lstStyle/>
          <a:p>
            <a:pPr/>
            <a:r>
              <a:t>Show promise across a range of thermo and electro chemical properties</a:t>
            </a:r>
          </a:p>
          <a:p>
            <a:pPr/>
            <a:r>
              <a:t>Quite susceptible to new environments though</a:t>
            </a:r>
          </a:p>
          <a:p>
            <a:pPr/>
            <a:r>
              <a:t>Weak for 2D materials</a:t>
            </a:r>
          </a:p>
        </p:txBody>
      </p:sp>
      <p:sp>
        <p:nvSpPr>
          <p:cNvPr id="218" name="Nature Communications  volume 8, Article number: 15679 (2017)"/>
          <p:cNvSpPr txBox="1"/>
          <p:nvPr/>
        </p:nvSpPr>
        <p:spPr>
          <a:xfrm>
            <a:off x="366248" y="6329362"/>
            <a:ext cx="5795899"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ts val="3200"/>
              </a:lnSpc>
              <a:defRPr i="1" sz="1400">
                <a:solidFill>
                  <a:srgbClr val="222222"/>
                </a:solidFill>
                <a:latin typeface="+mn-lt"/>
                <a:ea typeface="+mn-ea"/>
                <a:cs typeface="+mn-cs"/>
                <a:sym typeface="Helvetica"/>
              </a:defRPr>
            </a:pPr>
            <a:r>
              <a:t>Nature Communications</a:t>
            </a:r>
            <a:r>
              <a:rPr i="0"/>
              <a:t>  </a:t>
            </a:r>
            <a:r>
              <a:t>volume </a:t>
            </a:r>
            <a:r>
              <a:rPr b="1"/>
              <a:t>8</a:t>
            </a:r>
            <a:r>
              <a:t>, Article number: 15679 (2017)</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Electronic structure descriptors"/>
          <p:cNvSpPr txBox="1"/>
          <p:nvPr>
            <p:ph type="title"/>
          </p:nvPr>
        </p:nvSpPr>
        <p:spPr>
          <a:prstGeom prst="rect">
            <a:avLst/>
          </a:prstGeom>
        </p:spPr>
        <p:txBody>
          <a:bodyPr/>
          <a:lstStyle/>
          <a:p>
            <a:pPr/>
            <a:r>
              <a:t>Electronic structure descriptors</a:t>
            </a:r>
          </a:p>
        </p:txBody>
      </p:sp>
      <p:sp>
        <p:nvSpPr>
          <p:cNvPr id="221" name="Encode band structure based on eigenvalues at high symmetry points -&gt; bar code…"/>
          <p:cNvSpPr txBox="1"/>
          <p:nvPr>
            <p:ph type="body" sz="half" idx="1"/>
          </p:nvPr>
        </p:nvSpPr>
        <p:spPr>
          <a:xfrm>
            <a:off x="685800" y="1557337"/>
            <a:ext cx="3324523" cy="4538663"/>
          </a:xfrm>
          <a:prstGeom prst="rect">
            <a:avLst/>
          </a:prstGeom>
        </p:spPr>
        <p:txBody>
          <a:bodyPr/>
          <a:lstStyle/>
          <a:p>
            <a:pPr/>
            <a:r>
              <a:t>Encode band structure based on eigenvalues at high symmetry points -&gt; bar code</a:t>
            </a:r>
          </a:p>
          <a:p>
            <a:pPr/>
            <a:r>
              <a:t>Encode DoS as a histogram of length 256 across a set energy range from the Fermi energy</a:t>
            </a:r>
          </a:p>
        </p:txBody>
      </p:sp>
      <p:pic>
        <p:nvPicPr>
          <p:cNvPr id="222" name="pasted-image.tiff" descr="pasted-image.tiff"/>
          <p:cNvPicPr>
            <a:picLocks noChangeAspect="1"/>
          </p:cNvPicPr>
          <p:nvPr/>
        </p:nvPicPr>
        <p:blipFill>
          <a:blip r:embed="rId2">
            <a:extLst/>
          </a:blip>
          <a:stretch>
            <a:fillRect/>
          </a:stretch>
        </p:blipFill>
        <p:spPr>
          <a:xfrm>
            <a:off x="4373803" y="1886073"/>
            <a:ext cx="4566997" cy="2895477"/>
          </a:xfrm>
          <a:prstGeom prst="rect">
            <a:avLst/>
          </a:prstGeom>
          <a:ln w="12700">
            <a:miter lim="400000"/>
          </a:ln>
        </p:spPr>
      </p:pic>
      <p:sp>
        <p:nvSpPr>
          <p:cNvPr id="223" name="Chem. Mater., 2015, 27 (3), pp 735–743"/>
          <p:cNvSpPr txBox="1"/>
          <p:nvPr/>
        </p:nvSpPr>
        <p:spPr>
          <a:xfrm>
            <a:off x="493155" y="6431279"/>
            <a:ext cx="3267123"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000"/>
              </a:lnSpc>
              <a:defRPr sz="1400">
                <a:latin typeface="+mn-lt"/>
                <a:ea typeface="+mn-ea"/>
                <a:cs typeface="+mn-cs"/>
                <a:sym typeface="Helvetica"/>
              </a:defRPr>
            </a:pPr>
            <a:r>
              <a:rPr i="1"/>
              <a:t>Chem. Mater.</a:t>
            </a:r>
            <a:r>
              <a:t>, </a:t>
            </a:r>
            <a:r>
              <a:rPr b="1"/>
              <a:t>2015</a:t>
            </a:r>
            <a:r>
              <a:t>, </a:t>
            </a:r>
            <a:r>
              <a:rPr i="1"/>
              <a:t>27</a:t>
            </a:r>
            <a:r>
              <a:t> (3), pp 735–743</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Materials cartography"/>
          <p:cNvSpPr txBox="1"/>
          <p:nvPr>
            <p:ph type="title"/>
          </p:nvPr>
        </p:nvSpPr>
        <p:spPr>
          <a:prstGeom prst="rect">
            <a:avLst/>
          </a:prstGeom>
        </p:spPr>
        <p:txBody>
          <a:bodyPr/>
          <a:lstStyle/>
          <a:p>
            <a:pPr/>
            <a:r>
              <a:t>Materials cartography</a:t>
            </a:r>
          </a:p>
        </p:txBody>
      </p:sp>
      <p:sp>
        <p:nvSpPr>
          <p:cNvPr id="226" name="Combine electronic fingerprints with structural fingerprints…"/>
          <p:cNvSpPr txBox="1"/>
          <p:nvPr>
            <p:ph type="body" sz="half" idx="1"/>
          </p:nvPr>
        </p:nvSpPr>
        <p:spPr>
          <a:xfrm>
            <a:off x="685800" y="1557337"/>
            <a:ext cx="3339952" cy="4538663"/>
          </a:xfrm>
          <a:prstGeom prst="rect">
            <a:avLst/>
          </a:prstGeom>
        </p:spPr>
        <p:txBody>
          <a:bodyPr/>
          <a:lstStyle/>
          <a:p>
            <a:pPr/>
            <a:r>
              <a:t>Combine electronic fingerprints with structural fingerprints</a:t>
            </a:r>
          </a:p>
          <a:p>
            <a:pPr/>
            <a:r>
              <a:t>Construct a graph based on Tanimoto distance</a:t>
            </a:r>
          </a:p>
        </p:txBody>
      </p:sp>
      <p:pic>
        <p:nvPicPr>
          <p:cNvPr id="227" name="pasted-image.tiff" descr="pasted-image.tiff"/>
          <p:cNvPicPr>
            <a:picLocks noChangeAspect="1"/>
          </p:cNvPicPr>
          <p:nvPr/>
        </p:nvPicPr>
        <p:blipFill>
          <a:blip r:embed="rId2">
            <a:extLst/>
          </a:blip>
          <a:stretch>
            <a:fillRect/>
          </a:stretch>
        </p:blipFill>
        <p:spPr>
          <a:xfrm>
            <a:off x="286891" y="3848126"/>
            <a:ext cx="4137769" cy="2292324"/>
          </a:xfrm>
          <a:prstGeom prst="rect">
            <a:avLst/>
          </a:prstGeom>
          <a:ln w="12700">
            <a:miter lim="400000"/>
          </a:ln>
        </p:spPr>
      </p:pic>
      <p:pic>
        <p:nvPicPr>
          <p:cNvPr id="228" name="pasted-image.tiff" descr="pasted-image.tiff"/>
          <p:cNvPicPr>
            <a:picLocks noChangeAspect="1"/>
          </p:cNvPicPr>
          <p:nvPr/>
        </p:nvPicPr>
        <p:blipFill>
          <a:blip r:embed="rId3">
            <a:extLst/>
          </a:blip>
          <a:srcRect l="49990" t="46896" r="0" b="0"/>
          <a:stretch>
            <a:fillRect/>
          </a:stretch>
        </p:blipFill>
        <p:spPr>
          <a:xfrm>
            <a:off x="4596563" y="1501675"/>
            <a:ext cx="4470784" cy="3641825"/>
          </a:xfrm>
          <a:prstGeom prst="rect">
            <a:avLst/>
          </a:prstGeom>
          <a:ln w="12700">
            <a:miter lim="400000"/>
          </a:ln>
        </p:spPr>
      </p:pic>
      <p:sp>
        <p:nvSpPr>
          <p:cNvPr id="229" name="Chem. Mater., 2015, 27 (3), pp 735–743"/>
          <p:cNvSpPr txBox="1"/>
          <p:nvPr/>
        </p:nvSpPr>
        <p:spPr>
          <a:xfrm>
            <a:off x="493155" y="6431279"/>
            <a:ext cx="3267123"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000"/>
              </a:lnSpc>
              <a:defRPr sz="1400">
                <a:latin typeface="+mn-lt"/>
                <a:ea typeface="+mn-ea"/>
                <a:cs typeface="+mn-cs"/>
                <a:sym typeface="Helvetica"/>
              </a:defRPr>
            </a:pPr>
            <a:r>
              <a:rPr i="1"/>
              <a:t>Chem. Mater.</a:t>
            </a:r>
            <a:r>
              <a:t>, </a:t>
            </a:r>
            <a:r>
              <a:rPr b="1"/>
              <a:t>2015</a:t>
            </a:r>
            <a:r>
              <a:t>, </a:t>
            </a:r>
            <a:r>
              <a:rPr i="1"/>
              <a:t>27</a:t>
            </a:r>
            <a:r>
              <a:t> (3), pp 735–743</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Beyond Screening"/>
          <p:cNvSpPr txBox="1"/>
          <p:nvPr>
            <p:ph type="title"/>
          </p:nvPr>
        </p:nvSpPr>
        <p:spPr>
          <a:prstGeom prst="rect">
            <a:avLst/>
          </a:prstGeom>
        </p:spPr>
        <p:txBody>
          <a:bodyPr/>
          <a:lstStyle/>
          <a:p>
            <a:pPr/>
            <a:r>
              <a:t>Beyond Screening</a:t>
            </a:r>
          </a:p>
        </p:txBody>
      </p:sp>
      <p:pic>
        <p:nvPicPr>
          <p:cNvPr id="232" name="pasted-image.tiff" descr="pasted-image.tiff"/>
          <p:cNvPicPr>
            <a:picLocks noChangeAspect="1"/>
          </p:cNvPicPr>
          <p:nvPr/>
        </p:nvPicPr>
        <p:blipFill>
          <a:blip r:embed="rId2">
            <a:extLst/>
          </a:blip>
          <a:stretch>
            <a:fillRect/>
          </a:stretch>
        </p:blipFill>
        <p:spPr>
          <a:xfrm>
            <a:off x="1216872" y="1604978"/>
            <a:ext cx="6898428" cy="4128279"/>
          </a:xfrm>
          <a:prstGeom prst="rect">
            <a:avLst/>
          </a:prstGeom>
          <a:ln w="12700">
            <a:miter lim="400000"/>
          </a:ln>
        </p:spPr>
      </p:pic>
      <p:sp>
        <p:nvSpPr>
          <p:cNvPr id="233" name="Science 2018. 361, 360-365"/>
          <p:cNvSpPr txBox="1"/>
          <p:nvPr/>
        </p:nvSpPr>
        <p:spPr>
          <a:xfrm>
            <a:off x="544144" y="6344513"/>
            <a:ext cx="2341043" cy="289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000"/>
              </a:lnSpc>
              <a:defRPr sz="1400">
                <a:solidFill>
                  <a:srgbClr val="666666"/>
                </a:solidFill>
                <a:latin typeface="Helvetica Neue"/>
                <a:ea typeface="Helvetica Neue"/>
                <a:cs typeface="Helvetica Neue"/>
                <a:sym typeface="Helvetica Neue"/>
              </a:defRPr>
            </a:pPr>
            <a:r>
              <a:rPr i="1"/>
              <a:t>Science </a:t>
            </a:r>
            <a:r>
              <a:t>2018. 361, 360-365</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Generative Models (I)"/>
          <p:cNvSpPr txBox="1"/>
          <p:nvPr>
            <p:ph type="title"/>
          </p:nvPr>
        </p:nvSpPr>
        <p:spPr>
          <a:prstGeom prst="rect">
            <a:avLst/>
          </a:prstGeom>
        </p:spPr>
        <p:txBody>
          <a:bodyPr/>
          <a:lstStyle/>
          <a:p>
            <a:pPr/>
            <a:r>
              <a:t>Generative Models (I)</a:t>
            </a:r>
          </a:p>
        </p:txBody>
      </p:sp>
      <p:sp>
        <p:nvSpPr>
          <p:cNvPr id="236" name="Autoencoder model includes an encoding and a decoding network…"/>
          <p:cNvSpPr txBox="1"/>
          <p:nvPr>
            <p:ph type="body" sz="half" idx="1"/>
          </p:nvPr>
        </p:nvSpPr>
        <p:spPr>
          <a:xfrm>
            <a:off x="685800" y="1557337"/>
            <a:ext cx="3260229" cy="4538663"/>
          </a:xfrm>
          <a:prstGeom prst="rect">
            <a:avLst/>
          </a:prstGeom>
        </p:spPr>
        <p:txBody>
          <a:bodyPr/>
          <a:lstStyle/>
          <a:p>
            <a:pPr/>
            <a:r>
              <a:t>Autoencoder model includes an encoding and a decoding network</a:t>
            </a:r>
          </a:p>
          <a:p>
            <a:pPr/>
            <a:r>
              <a:t>A neural net encodes the system as vectors in a latent space</a:t>
            </a:r>
          </a:p>
          <a:p>
            <a:pPr/>
            <a:r>
              <a:t>Fill the uncovered spaces of the latent space - generate new molecules</a:t>
            </a:r>
          </a:p>
        </p:txBody>
      </p:sp>
      <p:pic>
        <p:nvPicPr>
          <p:cNvPr id="237" name="pasted-image.tiff" descr="pasted-image.tiff"/>
          <p:cNvPicPr>
            <a:picLocks noChangeAspect="1"/>
          </p:cNvPicPr>
          <p:nvPr/>
        </p:nvPicPr>
        <p:blipFill>
          <a:blip r:embed="rId2">
            <a:extLst/>
          </a:blip>
          <a:srcRect l="0" t="0" r="50009" b="54876"/>
          <a:stretch>
            <a:fillRect/>
          </a:stretch>
        </p:blipFill>
        <p:spPr>
          <a:xfrm>
            <a:off x="4114800" y="2408039"/>
            <a:ext cx="4571157" cy="2230686"/>
          </a:xfrm>
          <a:prstGeom prst="rect">
            <a:avLst/>
          </a:prstGeom>
          <a:ln w="12700">
            <a:miter lim="400000"/>
          </a:ln>
        </p:spPr>
      </p:pic>
      <p:sp>
        <p:nvSpPr>
          <p:cNvPr id="238" name="Science 2018. 361, 360-365"/>
          <p:cNvSpPr txBox="1"/>
          <p:nvPr/>
        </p:nvSpPr>
        <p:spPr>
          <a:xfrm>
            <a:off x="544144" y="6344513"/>
            <a:ext cx="2341043" cy="289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000"/>
              </a:lnSpc>
              <a:defRPr sz="1400">
                <a:solidFill>
                  <a:srgbClr val="666666"/>
                </a:solidFill>
                <a:latin typeface="Helvetica Neue"/>
                <a:ea typeface="Helvetica Neue"/>
                <a:cs typeface="Helvetica Neue"/>
                <a:sym typeface="Helvetica Neue"/>
              </a:defRPr>
            </a:pPr>
            <a:r>
              <a:rPr i="1"/>
              <a:t>Science </a:t>
            </a:r>
            <a:r>
              <a:t>2018. 361, 360-365</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Generative models (II)"/>
          <p:cNvSpPr txBox="1"/>
          <p:nvPr>
            <p:ph type="title"/>
          </p:nvPr>
        </p:nvSpPr>
        <p:spPr>
          <a:prstGeom prst="rect">
            <a:avLst/>
          </a:prstGeom>
        </p:spPr>
        <p:txBody>
          <a:bodyPr/>
          <a:lstStyle/>
          <a:p>
            <a:pPr/>
            <a:r>
              <a:t>Generative models (II)</a:t>
            </a:r>
          </a:p>
        </p:txBody>
      </p:sp>
      <p:sp>
        <p:nvSpPr>
          <p:cNvPr id="241" name="Generator competes against a discriminative model…"/>
          <p:cNvSpPr txBox="1"/>
          <p:nvPr>
            <p:ph type="body" sz="half" idx="1"/>
          </p:nvPr>
        </p:nvSpPr>
        <p:spPr>
          <a:xfrm>
            <a:off x="685800" y="1557337"/>
            <a:ext cx="3282950" cy="4538663"/>
          </a:xfrm>
          <a:prstGeom prst="rect">
            <a:avLst/>
          </a:prstGeom>
        </p:spPr>
        <p:txBody>
          <a:bodyPr/>
          <a:lstStyle/>
          <a:p>
            <a:pPr/>
            <a:r>
              <a:t>Generator competes against a discriminative model</a:t>
            </a:r>
          </a:p>
          <a:p>
            <a:pPr/>
            <a:r>
              <a:t>Both models train in alternation</a:t>
            </a:r>
          </a:p>
          <a:p>
            <a:pPr/>
            <a:r>
              <a:t>Goal of generator: to structure noise producing data that discriminator cannot classify better than chance</a:t>
            </a:r>
          </a:p>
        </p:txBody>
      </p:sp>
      <p:pic>
        <p:nvPicPr>
          <p:cNvPr id="242" name="pasted-image.tiff" descr="pasted-image.tiff"/>
          <p:cNvPicPr>
            <a:picLocks noChangeAspect="1"/>
          </p:cNvPicPr>
          <p:nvPr/>
        </p:nvPicPr>
        <p:blipFill>
          <a:blip r:embed="rId2">
            <a:extLst/>
          </a:blip>
          <a:srcRect l="50833" t="256" r="0" b="54619"/>
          <a:stretch>
            <a:fillRect/>
          </a:stretch>
        </p:blipFill>
        <p:spPr>
          <a:xfrm>
            <a:off x="4114800" y="2408039"/>
            <a:ext cx="4495800" cy="2230686"/>
          </a:xfrm>
          <a:prstGeom prst="rect">
            <a:avLst/>
          </a:prstGeom>
          <a:ln w="12700">
            <a:miter lim="400000"/>
          </a:ln>
        </p:spPr>
      </p:pic>
      <p:sp>
        <p:nvSpPr>
          <p:cNvPr id="243" name="Science 2018. 361, 360-365"/>
          <p:cNvSpPr txBox="1"/>
          <p:nvPr/>
        </p:nvSpPr>
        <p:spPr>
          <a:xfrm>
            <a:off x="544144" y="6344513"/>
            <a:ext cx="2341043" cy="289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3000"/>
              </a:lnSpc>
              <a:defRPr sz="1400">
                <a:solidFill>
                  <a:srgbClr val="666666"/>
                </a:solidFill>
                <a:latin typeface="Helvetica Neue"/>
                <a:ea typeface="Helvetica Neue"/>
                <a:cs typeface="Helvetica Neue"/>
                <a:sym typeface="Helvetica Neue"/>
              </a:defRPr>
            </a:pPr>
            <a:r>
              <a:rPr i="1"/>
              <a:t>Science </a:t>
            </a:r>
            <a:r>
              <a:t>2018. 361, 360-365</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Generative models (III)"/>
          <p:cNvSpPr txBox="1"/>
          <p:nvPr>
            <p:ph type="title"/>
          </p:nvPr>
        </p:nvSpPr>
        <p:spPr>
          <a:prstGeom prst="rect">
            <a:avLst/>
          </a:prstGeom>
        </p:spPr>
        <p:txBody>
          <a:bodyPr/>
          <a:lstStyle/>
          <a:p>
            <a:pPr/>
            <a:r>
              <a:t>Generative models (III)</a:t>
            </a:r>
          </a:p>
        </p:txBody>
      </p:sp>
      <p:sp>
        <p:nvSpPr>
          <p:cNvPr id="246" name="Learn to predict the next characters in a SMILEs string…"/>
          <p:cNvSpPr txBox="1"/>
          <p:nvPr>
            <p:ph type="body" sz="half" idx="1"/>
          </p:nvPr>
        </p:nvSpPr>
        <p:spPr>
          <a:xfrm>
            <a:off x="685800" y="1557337"/>
            <a:ext cx="3514229" cy="4538663"/>
          </a:xfrm>
          <a:prstGeom prst="rect">
            <a:avLst/>
          </a:prstGeom>
        </p:spPr>
        <p:txBody>
          <a:bodyPr/>
          <a:lstStyle/>
          <a:p>
            <a:pPr/>
            <a:r>
              <a:t>Learn to predict the next characters in a SMILEs string</a:t>
            </a:r>
          </a:p>
          <a:p>
            <a:pPr/>
            <a:r>
              <a:t>Must complete the string in order to predict properties - use a MCTS</a:t>
            </a:r>
          </a:p>
          <a:p>
            <a:pPr/>
            <a:r>
              <a:t>Evaluate properties on the end of the string and update the weights and rewards for subsequent actions</a:t>
            </a:r>
          </a:p>
        </p:txBody>
      </p:sp>
      <p:pic>
        <p:nvPicPr>
          <p:cNvPr id="247" name="pasted-image.tiff" descr="pasted-image.tiff"/>
          <p:cNvPicPr>
            <a:picLocks noChangeAspect="1"/>
          </p:cNvPicPr>
          <p:nvPr/>
        </p:nvPicPr>
        <p:blipFill>
          <a:blip r:embed="rId2">
            <a:extLst/>
          </a:blip>
          <a:srcRect l="0" t="49839" r="50478" b="1448"/>
          <a:stretch>
            <a:fillRect/>
          </a:stretch>
        </p:blipFill>
        <p:spPr>
          <a:xfrm>
            <a:off x="4279900" y="2408039"/>
            <a:ext cx="4528245" cy="2408089"/>
          </a:xfrm>
          <a:prstGeom prst="rect">
            <a:avLst/>
          </a:prstGeom>
          <a:ln w="12700">
            <a:miter lim="400000"/>
          </a:ln>
        </p:spPr>
      </p:pic>
      <p:sp>
        <p:nvSpPr>
          <p:cNvPr id="248" name="Science Advances 2018, 4, eaap7885 DOI: 10.1126 sciadv.aap7885"/>
          <p:cNvSpPr txBox="1"/>
          <p:nvPr/>
        </p:nvSpPr>
        <p:spPr>
          <a:xfrm>
            <a:off x="187401" y="6430962"/>
            <a:ext cx="6065527" cy="289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ts val="3000"/>
              </a:lnSpc>
              <a:defRPr i="1" sz="1400">
                <a:solidFill>
                  <a:srgbClr val="666666"/>
                </a:solidFill>
                <a:latin typeface="Helvetica Neue"/>
                <a:ea typeface="Helvetica Neue"/>
                <a:cs typeface="Helvetica Neue"/>
                <a:sym typeface="Helvetica Neue"/>
              </a:defRPr>
            </a:pPr>
            <a:r>
              <a:t>Science Advances </a:t>
            </a:r>
            <a:r>
              <a:rPr i="0"/>
              <a:t>2018,</a:t>
            </a:r>
            <a:r>
              <a:t> 4, eaap7885 DOI: 10.1126 sciadv.aap7885</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Recommended reading"/>
          <p:cNvSpPr txBox="1"/>
          <p:nvPr>
            <p:ph type="title"/>
          </p:nvPr>
        </p:nvSpPr>
        <p:spPr>
          <a:prstGeom prst="rect">
            <a:avLst/>
          </a:prstGeom>
        </p:spPr>
        <p:txBody>
          <a:bodyPr/>
          <a:lstStyle/>
          <a:p>
            <a:pPr/>
            <a:r>
              <a:t>Recommended reading</a:t>
            </a:r>
          </a:p>
        </p:txBody>
      </p:sp>
      <p:sp>
        <p:nvSpPr>
          <p:cNvPr id="251" name="“Inverse molecular design using machine learning: Generative models for matter engineering” DOI: 10.1126/science.aat2663…"/>
          <p:cNvSpPr txBox="1"/>
          <p:nvPr>
            <p:ph type="body" idx="1"/>
          </p:nvPr>
        </p:nvSpPr>
        <p:spPr>
          <a:prstGeom prst="rect">
            <a:avLst/>
          </a:prstGeom>
        </p:spPr>
        <p:txBody>
          <a:bodyPr/>
          <a:lstStyle/>
          <a:p>
            <a:pPr/>
            <a:r>
              <a:t>“Inverse molecular design using machine learning: Generative models for matter engineering” DOI: 10.1126/science.aat2663</a:t>
            </a:r>
          </a:p>
          <a:p>
            <a:pPr/>
            <a:r>
              <a:t>“On representing chemical environments” DOI: 10.1103/PhysRevB.87.184115</a:t>
            </a:r>
          </a:p>
          <a:p>
            <a:pPr/>
            <a:r>
              <a:t>“MoleculeNet: a benchmark for molecular machine learning” DOI: 10.1039/C7SC02664A</a:t>
            </a:r>
          </a:p>
          <a:p>
            <a:pPr/>
            <a:r>
              <a:t>Zotero public group: https://www.zotero.org/groups/2283015/chemical__material_structures_for_machine_learning</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Rectangle 3"/>
          <p:cNvSpPr txBox="1"/>
          <p:nvPr/>
        </p:nvSpPr>
        <p:spPr>
          <a:xfrm>
            <a:off x="2897284" y="4255406"/>
            <a:ext cx="2440204"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u="sng">
                <a:solidFill>
                  <a:srgbClr val="009999"/>
                </a:solidFill>
                <a:uFill>
                  <a:solidFill>
                    <a:srgbClr val="009999"/>
                  </a:solidFill>
                </a:uFill>
                <a:latin typeface="Avenir Book"/>
                <a:ea typeface="Avenir Book"/>
                <a:cs typeface="Avenir Book"/>
                <a:sym typeface="Avenir Book"/>
                <a:hlinkClick r:id="rId2" invalidUrl="" action="" tgtFrame="" tooltip="" history="1" highlightClick="0" endSnd="0"/>
              </a:defRPr>
            </a:lvl1pPr>
          </a:lstStyle>
          <a:p>
            <a:pPr>
              <a:defRPr u="none">
                <a:solidFill>
                  <a:srgbClr val="000000"/>
                </a:solidFill>
                <a:uFillTx/>
              </a:defRPr>
            </a:pPr>
            <a:r>
              <a:rPr u="sng">
                <a:solidFill>
                  <a:srgbClr val="009999"/>
                </a:solidFill>
                <a:uFill>
                  <a:solidFill>
                    <a:srgbClr val="009999"/>
                  </a:solidFill>
                </a:uFill>
                <a:hlinkClick r:id="rId2" invalidUrl="" action="" tgtFrame="" tooltip="" history="1" highlightClick="0" endSnd="0"/>
              </a:rPr>
              <a:t>http://keeeto.github.io</a:t>
            </a:r>
          </a:p>
        </p:txBody>
      </p:sp>
      <p:sp>
        <p:nvSpPr>
          <p:cNvPr id="254" name="TextBox 4"/>
          <p:cNvSpPr txBox="1"/>
          <p:nvPr/>
        </p:nvSpPr>
        <p:spPr>
          <a:xfrm>
            <a:off x="3304903" y="2295833"/>
            <a:ext cx="2672386"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4400">
                <a:latin typeface="Avenir Book"/>
                <a:ea typeface="Avenir Book"/>
                <a:cs typeface="Avenir Book"/>
                <a:sym typeface="Avenir Book"/>
              </a:defRPr>
            </a:lvl1pPr>
          </a:lstStyle>
          <a:p>
            <a:pPr/>
            <a:r>
              <a:t>Thank You</a:t>
            </a:r>
          </a:p>
        </p:txBody>
      </p:sp>
      <p:sp>
        <p:nvSpPr>
          <p:cNvPr id="255" name="Rectangle 5"/>
          <p:cNvSpPr txBox="1"/>
          <p:nvPr/>
        </p:nvSpPr>
        <p:spPr>
          <a:xfrm>
            <a:off x="2907782" y="4764578"/>
            <a:ext cx="2808707"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atin typeface="Avenir Book"/>
                <a:ea typeface="Avenir Book"/>
                <a:cs typeface="Avenir Book"/>
                <a:sym typeface="Avenir Book"/>
              </a:defRPr>
            </a:lvl1pPr>
          </a:lstStyle>
          <a:p>
            <a:pPr/>
            <a:r>
              <a:t>https://github.com/keeeto</a:t>
            </a:r>
          </a:p>
        </p:txBody>
      </p:sp>
      <p:pic>
        <p:nvPicPr>
          <p:cNvPr id="256" name="Picture 8" descr="Picture 8"/>
          <p:cNvPicPr>
            <a:picLocks noChangeAspect="1"/>
          </p:cNvPicPr>
          <p:nvPr/>
        </p:nvPicPr>
        <p:blipFill>
          <a:blip r:embed="rId3">
            <a:extLst/>
          </a:blip>
          <a:stretch>
            <a:fillRect/>
          </a:stretch>
        </p:blipFill>
        <p:spPr>
          <a:xfrm>
            <a:off x="1918867" y="5064520"/>
            <a:ext cx="914695" cy="914695"/>
          </a:xfrm>
          <a:prstGeom prst="rect">
            <a:avLst/>
          </a:prstGeom>
          <a:ln w="12700">
            <a:miter lim="400000"/>
          </a:ln>
        </p:spPr>
      </p:pic>
      <p:pic>
        <p:nvPicPr>
          <p:cNvPr id="257" name="Picture 9" descr="Picture 9"/>
          <p:cNvPicPr>
            <a:picLocks noChangeAspect="1"/>
          </p:cNvPicPr>
          <p:nvPr/>
        </p:nvPicPr>
        <p:blipFill>
          <a:blip r:embed="rId4">
            <a:extLst/>
          </a:blip>
          <a:stretch>
            <a:fillRect/>
          </a:stretch>
        </p:blipFill>
        <p:spPr>
          <a:xfrm>
            <a:off x="2093471" y="4731979"/>
            <a:ext cx="538405" cy="538405"/>
          </a:xfrm>
          <a:prstGeom prst="rect">
            <a:avLst/>
          </a:prstGeom>
          <a:ln w="12700">
            <a:miter lim="400000"/>
          </a:ln>
        </p:spPr>
      </p:pic>
      <p:pic>
        <p:nvPicPr>
          <p:cNvPr id="258" name="Picture 10" descr="Picture 10"/>
          <p:cNvPicPr>
            <a:picLocks noChangeAspect="1"/>
          </p:cNvPicPr>
          <p:nvPr/>
        </p:nvPicPr>
        <p:blipFill>
          <a:blip r:embed="rId5">
            <a:extLst/>
          </a:blip>
          <a:stretch>
            <a:fillRect/>
          </a:stretch>
        </p:blipFill>
        <p:spPr>
          <a:xfrm>
            <a:off x="2152782" y="4279905"/>
            <a:ext cx="409854" cy="409854"/>
          </a:xfrm>
          <a:prstGeom prst="rect">
            <a:avLst/>
          </a:prstGeom>
          <a:ln w="12700">
            <a:miter lim="400000"/>
          </a:ln>
        </p:spPr>
      </p:pic>
      <p:sp>
        <p:nvSpPr>
          <p:cNvPr id="259" name="Rectangle 11"/>
          <p:cNvSpPr txBox="1"/>
          <p:nvPr/>
        </p:nvSpPr>
        <p:spPr>
          <a:xfrm>
            <a:off x="2926868" y="5284656"/>
            <a:ext cx="4298265"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atin typeface="Avenir Book"/>
                <a:ea typeface="Avenir Book"/>
                <a:cs typeface="Avenir Book"/>
                <a:sym typeface="Avenir Book"/>
              </a:defRPr>
            </a:lvl1pPr>
          </a:lstStyle>
          <a:p>
            <a:pPr/>
            <a:r>
              <a:t>https://www.mixcloud.com/keith-butler2/</a:t>
            </a:r>
          </a:p>
        </p:txBody>
      </p:sp>
      <p:pic>
        <p:nvPicPr>
          <p:cNvPr id="260" name="Picture 1" descr="Picture 1"/>
          <p:cNvPicPr>
            <a:picLocks noChangeAspect="1"/>
          </p:cNvPicPr>
          <p:nvPr/>
        </p:nvPicPr>
        <p:blipFill>
          <a:blip r:embed="rId6">
            <a:extLst/>
          </a:blip>
          <a:stretch>
            <a:fillRect/>
          </a:stretch>
        </p:blipFill>
        <p:spPr>
          <a:xfrm>
            <a:off x="2152782" y="3783293"/>
            <a:ext cx="409854" cy="409854"/>
          </a:xfrm>
          <a:prstGeom prst="rect">
            <a:avLst/>
          </a:prstGeom>
          <a:ln w="12700">
            <a:miter lim="400000"/>
          </a:ln>
        </p:spPr>
      </p:pic>
      <p:sp>
        <p:nvSpPr>
          <p:cNvPr id="261" name="Rectangle 6"/>
          <p:cNvSpPr txBox="1"/>
          <p:nvPr/>
        </p:nvSpPr>
        <p:spPr>
          <a:xfrm>
            <a:off x="2926868" y="3803553"/>
            <a:ext cx="1498372"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atin typeface="Avenir Book"/>
                <a:ea typeface="Avenir Book"/>
                <a:cs typeface="Avenir Book"/>
                <a:sym typeface="Avenir Book"/>
              </a:defRPr>
            </a:lvl1pPr>
          </a:lstStyle>
          <a:p>
            <a:pPr/>
            <a:r>
              <a:t>@keeeto2000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What does an algorithm expect"/>
          <p:cNvSpPr txBox="1"/>
          <p:nvPr>
            <p:ph type="title" idx="4294967295"/>
          </p:nvPr>
        </p:nvSpPr>
        <p:spPr>
          <a:xfrm>
            <a:off x="-1" y="333374"/>
            <a:ext cx="9144002" cy="1143002"/>
          </a:xfrm>
          <a:prstGeom prst="rect">
            <a:avLst/>
          </a:prstGeom>
        </p:spPr>
        <p:txBody>
          <a:bodyPr>
            <a:normAutofit fontScale="100000" lnSpcReduction="0"/>
          </a:bodyPr>
          <a:lstStyle>
            <a:lvl1pPr>
              <a:defRPr>
                <a:latin typeface="Calibri"/>
                <a:ea typeface="Calibri"/>
                <a:cs typeface="Calibri"/>
                <a:sym typeface="Calibri"/>
              </a:defRPr>
            </a:lvl1pPr>
          </a:lstStyle>
          <a:p>
            <a:pPr/>
            <a:r>
              <a:t>What does an algorithm expect</a:t>
            </a:r>
          </a:p>
        </p:txBody>
      </p:sp>
      <p:sp>
        <p:nvSpPr>
          <p:cNvPr id="129" name="Nodes…"/>
          <p:cNvSpPr txBox="1"/>
          <p:nvPr>
            <p:ph type="body" idx="4294967295"/>
          </p:nvPr>
        </p:nvSpPr>
        <p:spPr>
          <a:xfrm>
            <a:off x="685800" y="3195637"/>
            <a:ext cx="7772400" cy="3800476"/>
          </a:xfrm>
          <a:prstGeom prst="rect">
            <a:avLst/>
          </a:prstGeom>
        </p:spPr>
        <p:txBody>
          <a:bodyPr>
            <a:normAutofit fontScale="100000" lnSpcReduction="0"/>
          </a:bodyPr>
          <a:lstStyle/>
          <a:p>
            <a:pPr algn="l">
              <a:buSzPct val="100000"/>
              <a:buChar char="•"/>
              <a:defRPr>
                <a:latin typeface="Calibri"/>
                <a:ea typeface="Calibri"/>
                <a:cs typeface="Calibri"/>
                <a:sym typeface="Calibri"/>
              </a:defRPr>
            </a:pPr>
            <a:r>
              <a:t>Nodes</a:t>
            </a:r>
          </a:p>
          <a:p>
            <a:pPr algn="l">
              <a:buSzPct val="100000"/>
              <a:buChar char="•"/>
              <a:defRPr>
                <a:latin typeface="Calibri"/>
                <a:ea typeface="Calibri"/>
                <a:cs typeface="Calibri"/>
                <a:sym typeface="Calibri"/>
              </a:defRPr>
            </a:pPr>
            <a:r>
              <a:t>A vector of data</a:t>
            </a:r>
          </a:p>
        </p:txBody>
      </p:sp>
      <p:pic>
        <p:nvPicPr>
          <p:cNvPr id="130" name="pasted-image.tiff" descr="pasted-image.tiff"/>
          <p:cNvPicPr>
            <a:picLocks noChangeAspect="1"/>
          </p:cNvPicPr>
          <p:nvPr/>
        </p:nvPicPr>
        <p:blipFill>
          <a:blip r:embed="rId2">
            <a:extLst/>
          </a:blip>
          <a:stretch>
            <a:fillRect/>
          </a:stretch>
        </p:blipFill>
        <p:spPr>
          <a:xfrm>
            <a:off x="4717413" y="1631949"/>
            <a:ext cx="3461387" cy="365125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Elemental properties"/>
          <p:cNvSpPr txBox="1"/>
          <p:nvPr>
            <p:ph type="title"/>
          </p:nvPr>
        </p:nvSpPr>
        <p:spPr>
          <a:prstGeom prst="rect">
            <a:avLst/>
          </a:prstGeom>
        </p:spPr>
        <p:txBody>
          <a:bodyPr/>
          <a:lstStyle/>
          <a:p>
            <a:pPr/>
            <a:r>
              <a:t>Elemental properties</a:t>
            </a:r>
          </a:p>
        </p:txBody>
      </p:sp>
      <p:pic>
        <p:nvPicPr>
          <p:cNvPr id="133" name="pasted-image.tiff" descr="pasted-image.tiff"/>
          <p:cNvPicPr>
            <a:picLocks noChangeAspect="1"/>
          </p:cNvPicPr>
          <p:nvPr/>
        </p:nvPicPr>
        <p:blipFill>
          <a:blip r:embed="rId2">
            <a:extLst/>
          </a:blip>
          <a:stretch>
            <a:fillRect/>
          </a:stretch>
        </p:blipFill>
        <p:spPr>
          <a:xfrm>
            <a:off x="2349500" y="1536700"/>
            <a:ext cx="4445000" cy="3784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Polymorphism"/>
          <p:cNvSpPr txBox="1"/>
          <p:nvPr>
            <p:ph type="title"/>
          </p:nvPr>
        </p:nvSpPr>
        <p:spPr>
          <a:prstGeom prst="rect">
            <a:avLst/>
          </a:prstGeom>
        </p:spPr>
        <p:txBody>
          <a:bodyPr/>
          <a:lstStyle/>
          <a:p>
            <a:pPr/>
            <a:r>
              <a:t>Polymorphism</a:t>
            </a:r>
          </a:p>
        </p:txBody>
      </p:sp>
      <p:pic>
        <p:nvPicPr>
          <p:cNvPr id="136" name="pasted-image.pdf" descr="pasted-image.pdf"/>
          <p:cNvPicPr>
            <a:picLocks noChangeAspect="1"/>
          </p:cNvPicPr>
          <p:nvPr/>
        </p:nvPicPr>
        <p:blipFill>
          <a:blip r:embed="rId2">
            <a:extLst/>
          </a:blip>
          <a:stretch>
            <a:fillRect/>
          </a:stretch>
        </p:blipFill>
        <p:spPr>
          <a:xfrm>
            <a:off x="1778000" y="2362200"/>
            <a:ext cx="5588000" cy="21336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Why don't traditional structure representations work?"/>
          <p:cNvSpPr txBox="1"/>
          <p:nvPr>
            <p:ph type="title"/>
          </p:nvPr>
        </p:nvSpPr>
        <p:spPr>
          <a:prstGeom prst="rect">
            <a:avLst/>
          </a:prstGeom>
        </p:spPr>
        <p:txBody>
          <a:bodyPr/>
          <a:lstStyle>
            <a:lvl1pPr defTabSz="768095">
              <a:defRPr sz="3696"/>
            </a:lvl1pPr>
          </a:lstStyle>
          <a:p>
            <a:pPr/>
            <a:r>
              <a:t>Why don't traditional structure representations work?</a:t>
            </a:r>
          </a:p>
        </p:txBody>
      </p:sp>
      <p:sp>
        <p:nvSpPr>
          <p:cNvPr id="139" name="Body"/>
          <p:cNvSpPr txBox="1"/>
          <p:nvPr>
            <p:ph type="body" idx="1"/>
          </p:nvPr>
        </p:nvSpPr>
        <p:spPr>
          <a:prstGeom prst="rect">
            <a:avLst/>
          </a:prstGeom>
        </p:spPr>
        <p:txBody>
          <a:bodyPr/>
          <a:lstStyle/>
          <a:p>
            <a:pPr/>
          </a:p>
        </p:txBody>
      </p:sp>
      <p:pic>
        <p:nvPicPr>
          <p:cNvPr id="140" name="batio3.png" descr="batio3.png"/>
          <p:cNvPicPr>
            <a:picLocks noChangeAspect="1"/>
          </p:cNvPicPr>
          <p:nvPr/>
        </p:nvPicPr>
        <p:blipFill>
          <a:blip r:embed="rId2">
            <a:extLst/>
          </a:blip>
          <a:stretch>
            <a:fillRect/>
          </a:stretch>
        </p:blipFill>
        <p:spPr>
          <a:xfrm>
            <a:off x="12136" y="2163060"/>
            <a:ext cx="4664210" cy="3327218"/>
          </a:xfrm>
          <a:prstGeom prst="rect">
            <a:avLst/>
          </a:prstGeom>
          <a:ln w="12700">
            <a:miter lim="400000"/>
          </a:ln>
        </p:spPr>
      </p:pic>
      <p:pic>
        <p:nvPicPr>
          <p:cNvPr id="141" name="batio32.png" descr="batio32.png"/>
          <p:cNvPicPr>
            <a:picLocks noChangeAspect="1"/>
          </p:cNvPicPr>
          <p:nvPr/>
        </p:nvPicPr>
        <p:blipFill>
          <a:blip r:embed="rId3">
            <a:extLst/>
          </a:blip>
          <a:stretch>
            <a:fillRect/>
          </a:stretch>
        </p:blipFill>
        <p:spPr>
          <a:xfrm>
            <a:off x="4752586" y="2101817"/>
            <a:ext cx="4835914" cy="34497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What do we need to represent a structure"/>
          <p:cNvSpPr txBox="1"/>
          <p:nvPr>
            <p:ph type="title"/>
          </p:nvPr>
        </p:nvSpPr>
        <p:spPr>
          <a:prstGeom prst="rect">
            <a:avLst/>
          </a:prstGeom>
        </p:spPr>
        <p:txBody>
          <a:bodyPr/>
          <a:lstStyle>
            <a:lvl1pPr defTabSz="768095">
              <a:defRPr sz="3696"/>
            </a:lvl1pPr>
          </a:lstStyle>
          <a:p>
            <a:pPr/>
            <a:r>
              <a:t>What do we need to represent a structure</a:t>
            </a:r>
          </a:p>
        </p:txBody>
      </p:sp>
      <p:sp>
        <p:nvSpPr>
          <p:cNvPr id="144" name="Invariant…"/>
          <p:cNvSpPr txBox="1"/>
          <p:nvPr>
            <p:ph type="body" idx="1"/>
          </p:nvPr>
        </p:nvSpPr>
        <p:spPr>
          <a:prstGeom prst="rect">
            <a:avLst/>
          </a:prstGeom>
        </p:spPr>
        <p:txBody>
          <a:bodyPr/>
          <a:lstStyle/>
          <a:p>
            <a:pPr/>
            <a:r>
              <a:t>Invariant</a:t>
            </a:r>
          </a:p>
          <a:p>
            <a:pPr/>
            <a:r>
              <a:t>Unique</a:t>
            </a:r>
          </a:p>
          <a:p>
            <a:pPr/>
            <a:r>
              <a:t>Machine readable</a:t>
            </a:r>
          </a:p>
          <a:p>
            <a:pPr/>
            <a:r>
              <a:t>Ease of computation</a:t>
            </a:r>
          </a:p>
          <a:p>
            <a:pPr/>
            <a:r>
              <a:t>Continuous</a:t>
            </a:r>
          </a:p>
          <a:p>
            <a:pPr/>
            <a:r>
              <a:t>Invertible - for generative models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Title"/>
          <p:cNvSpPr txBox="1"/>
          <p:nvPr>
            <p:ph type="title"/>
          </p:nvPr>
        </p:nvSpPr>
        <p:spPr>
          <a:prstGeom prst="rect">
            <a:avLst/>
          </a:prstGeom>
        </p:spPr>
        <p:txBody>
          <a:bodyPr/>
          <a:lstStyle/>
          <a:p>
            <a:pPr/>
          </a:p>
        </p:txBody>
      </p:sp>
      <p:pic>
        <p:nvPicPr>
          <p:cNvPr id="147" name="pasted-image.tiff" descr="pasted-image.tiff"/>
          <p:cNvPicPr>
            <a:picLocks noChangeAspect="1"/>
          </p:cNvPicPr>
          <p:nvPr/>
        </p:nvPicPr>
        <p:blipFill>
          <a:blip r:embed="rId2">
            <a:extLst/>
          </a:blip>
          <a:stretch>
            <a:fillRect/>
          </a:stretch>
        </p:blipFill>
        <p:spPr>
          <a:xfrm>
            <a:off x="1970998" y="1510217"/>
            <a:ext cx="5202004" cy="414128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MILES"/>
          <p:cNvSpPr txBox="1"/>
          <p:nvPr>
            <p:ph type="title"/>
          </p:nvPr>
        </p:nvSpPr>
        <p:spPr>
          <a:prstGeom prst="rect">
            <a:avLst/>
          </a:prstGeom>
        </p:spPr>
        <p:txBody>
          <a:bodyPr/>
          <a:lstStyle/>
          <a:p>
            <a:pPr/>
            <a:r>
              <a:t>SMILES</a:t>
            </a:r>
          </a:p>
        </p:txBody>
      </p:sp>
      <p:sp>
        <p:nvSpPr>
          <p:cNvPr id="150" name="Remove H…"/>
          <p:cNvSpPr txBox="1"/>
          <p:nvPr>
            <p:ph type="body" sz="half" idx="1"/>
          </p:nvPr>
        </p:nvSpPr>
        <p:spPr>
          <a:xfrm>
            <a:off x="685800" y="2192337"/>
            <a:ext cx="3520232" cy="4538663"/>
          </a:xfrm>
          <a:prstGeom prst="rect">
            <a:avLst/>
          </a:prstGeom>
        </p:spPr>
        <p:txBody>
          <a:bodyPr/>
          <a:lstStyle/>
          <a:p>
            <a:pPr/>
            <a:r>
              <a:t>Remove H</a:t>
            </a:r>
          </a:p>
          <a:p>
            <a:pPr/>
            <a:r>
              <a:t>Break cycles and number</a:t>
            </a:r>
          </a:p>
          <a:p>
            <a:pPr/>
            <a:r>
              <a:t>Branches as parentheses</a:t>
            </a:r>
          </a:p>
          <a:p>
            <a:pPr/>
            <a:r>
              <a:t>Depth first branch search</a:t>
            </a:r>
          </a:p>
        </p:txBody>
      </p:sp>
      <p:pic>
        <p:nvPicPr>
          <p:cNvPr id="151" name="pasted-image.tiff" descr="pasted-image.tiff"/>
          <p:cNvPicPr>
            <a:picLocks noChangeAspect="1"/>
          </p:cNvPicPr>
          <p:nvPr/>
        </p:nvPicPr>
        <p:blipFill>
          <a:blip r:embed="rId2">
            <a:extLst/>
          </a:blip>
          <a:stretch>
            <a:fillRect/>
          </a:stretch>
        </p:blipFill>
        <p:spPr>
          <a:xfrm>
            <a:off x="5796687" y="1682750"/>
            <a:ext cx="2813913" cy="404265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TFC_PowerPoint_template">
  <a:themeElements>
    <a:clrScheme name="STFC_PowerPoint_templat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FC_PowerPoint_template">
      <a:majorFont>
        <a:latin typeface="Lucida Grande"/>
        <a:ea typeface="Lucida Grande"/>
        <a:cs typeface="Lucida Grande"/>
      </a:majorFont>
      <a:minorFont>
        <a:latin typeface="Helvetica"/>
        <a:ea typeface="Helvetica"/>
        <a:cs typeface="Helvetica"/>
      </a:minorFont>
    </a:fontScheme>
    <a:fmtScheme name="STFC_PowerPoin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FC_PowerPoint_template">
  <a:themeElements>
    <a:clrScheme name="STFC_PowerPoint_templat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FC_PowerPoint_template">
      <a:majorFont>
        <a:latin typeface="Lucida Grande"/>
        <a:ea typeface="Lucida Grande"/>
        <a:cs typeface="Lucida Grande"/>
      </a:majorFont>
      <a:minorFont>
        <a:latin typeface="Helvetica"/>
        <a:ea typeface="Helvetica"/>
        <a:cs typeface="Helvetica"/>
      </a:minorFont>
    </a:fontScheme>
    <a:fmtScheme name="STFC_PowerPoin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