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298" r:id="rId4"/>
    <p:sldId id="280" r:id="rId5"/>
    <p:sldId id="277" r:id="rId6"/>
    <p:sldId id="258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>
      <p:cViewPr varScale="1">
        <p:scale>
          <a:sx n="59" d="100"/>
          <a:sy n="59" d="100"/>
        </p:scale>
        <p:origin x="5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DB6978-8402-44A9-9011-8DA135CE00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2E7F923-9F4B-4243-A8CF-0BE24954A9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8363CB-B077-450F-8922-A96FEFD87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753F-9E53-4B22-8E56-9110243BB585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818D89-3099-47AA-9393-AD17C1ED8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12302C-33BC-4449-B09C-53C872305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2F68-3DF4-42DE-9168-6951CD879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922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34C6B5-0ED5-461D-861E-C15632B2C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1E4BDD6-C563-4EC3-92C2-7125CF59C6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AA612C-7652-4614-8306-7AF283C24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753F-9E53-4B22-8E56-9110243BB585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EEBE13-626C-406D-8C29-5A7700B25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5D2AA3-1E91-4BA0-90E9-1A403C4A6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2F68-3DF4-42DE-9168-6951CD879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29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F6DE542-C44A-400E-B7E0-88D5FE114D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74C8ADC-2C6D-405E-96D2-3681366AC8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39D390-F6CE-4EE7-B443-AB24BDF87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753F-9E53-4B22-8E56-9110243BB585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AC2263-22DB-4C6A-824D-307246627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477AFA-75FE-42C1-8D96-977492DA8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2F68-3DF4-42DE-9168-6951CD879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5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F8F68D-DF0B-4318-978D-6F8A9C7F7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622932-52FB-4263-9463-7E06CF516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7F0B01-EA90-4085-B1C1-4EB60CBCB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753F-9E53-4B22-8E56-9110243BB585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160C13-913B-48E9-BBE3-4A950736F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177980-3D59-4D26-B068-D1A56DC52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2F68-3DF4-42DE-9168-6951CD879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545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1F85C1-EA26-4581-B484-57DF681F4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F0D4EA-6F77-4D3D-8E0C-F005C2A42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7B96B9-B801-4B69-A127-884A94771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753F-9E53-4B22-8E56-9110243BB585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0032AB-AEFF-4E14-9C8E-B9196024B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264816-C8E5-4D52-8341-F82C9A378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2F68-3DF4-42DE-9168-6951CD879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051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A63DE8-63D3-4CBA-985F-1465095C2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D4DBE6-6BB5-4F51-A856-170EB5211B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46442-9E5A-491E-8CC5-76998348B9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03274D9-4185-4702-BCE5-77F8B3844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753F-9E53-4B22-8E56-9110243BB585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C432C9-F251-4D75-BD95-9225AAA6C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89E237-91FE-4120-8295-F77376801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2F68-3DF4-42DE-9168-6951CD879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63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384DB9-D059-4E2E-8305-90F4C3E20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467A02-BF93-468C-8D84-6C6458077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12B8212-33B0-4731-8A37-BF8203C37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DE3B329-567C-4AC1-BE5C-E9744BC83F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0B262E8-9053-4A4F-8B0E-F00A1A7596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C547C6D-C8F2-4C61-B8E0-9DF81FBCF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753F-9E53-4B22-8E56-9110243BB585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C53BA2D-0122-49F1-950B-E86694161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7CC8F3F-8D7B-4906-876B-7D197D34D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2F68-3DF4-42DE-9168-6951CD879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131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D17023-4887-4F7D-93C3-90BFC077F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DCF26C4-2A01-44BE-A1F1-D45EF3C47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753F-9E53-4B22-8E56-9110243BB585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50B8FA0-6612-4A3F-A298-3271EE75A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C2A37DF-AC9B-4473-9DFA-4212A16C8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2F68-3DF4-42DE-9168-6951CD879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70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CDD68F4-4B02-4188-9A71-9763B179B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753F-9E53-4B22-8E56-9110243BB585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92F5F35-FCD4-4319-B887-15C890C2D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12F74E-4923-4F31-9D20-ADF30A95C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2F68-3DF4-42DE-9168-6951CD879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992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5338AF-A730-4A45-A1E9-F9C8FA2B5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57413B-FA9B-43C2-AA4E-20CC5AFCC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B8567D7-CA2B-4B90-A0E6-66050EA63E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53EDB1-E3F0-495E-A58C-D4E16CCC6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753F-9E53-4B22-8E56-9110243BB585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E4319F8-7423-44C9-865A-B0DB2497B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F92E64-B594-402F-A42C-77B1028B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2F68-3DF4-42DE-9168-6951CD879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07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57314D-2479-423D-B38B-B67AB42E2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8A75F68-E8A6-4374-9AD3-B3E931CF9E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D40DB0F-79E8-4475-8A47-5899DF267B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7A659C-8CCE-4EA3-9D2D-C2EB20306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7753F-9E53-4B22-8E56-9110243BB585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6B389F0-3B7C-41D7-AE4E-C82A67C5F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8EC32D9-6165-416F-951B-2E27EE04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E2F68-3DF4-42DE-9168-6951CD879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189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DB39C8A-6B7B-4248-A2F6-A39C188F4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AB4759-FD90-4146-B055-D57A67F02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14A60E-B9E4-4E73-989E-D7D28CFE47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7753F-9E53-4B22-8E56-9110243BB585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0E00E9-1C35-429F-960B-74047BF209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F0D7B5-D251-4A36-BB07-E9C390A4FA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E2F68-3DF4-42DE-9168-6951CD879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683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85437E6-75E3-4F8A-B03D-97D3600B346E}"/>
              </a:ext>
            </a:extLst>
          </p:cNvPr>
          <p:cNvSpPr txBox="1"/>
          <p:nvPr/>
        </p:nvSpPr>
        <p:spPr>
          <a:xfrm>
            <a:off x="2643654" y="263247"/>
            <a:ext cx="7051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i="1" dirty="0">
                <a:latin typeface="Calibri" panose="020F0502020204030204" pitchFamily="34" charset="0"/>
              </a:rPr>
              <a:t>Short range </a:t>
            </a:r>
            <a:r>
              <a:rPr kumimoji="1" lang="en-US" altLang="ja-JP" sz="2400" b="1" i="1" dirty="0" err="1">
                <a:latin typeface="Calibri" panose="020F0502020204030204" pitchFamily="34" charset="0"/>
              </a:rPr>
              <a:t>wakefield</a:t>
            </a:r>
            <a:r>
              <a:rPr kumimoji="1" lang="en-US" altLang="ja-JP" sz="2400" b="1" i="1" dirty="0">
                <a:latin typeface="Calibri" panose="020F0502020204030204" pitchFamily="34" charset="0"/>
              </a:rPr>
              <a:t> issues in the ILC BDS beamline.</a:t>
            </a:r>
            <a:endParaRPr kumimoji="1" lang="ja-JP" altLang="en-US" sz="2400" b="1" i="1" dirty="0">
              <a:latin typeface="Calibri" panose="020F050202020403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A433097-A513-4408-A107-B25A1FE9B6F0}"/>
              </a:ext>
            </a:extLst>
          </p:cNvPr>
          <p:cNvSpPr txBox="1"/>
          <p:nvPr/>
        </p:nvSpPr>
        <p:spPr>
          <a:xfrm>
            <a:off x="392430" y="1690211"/>
            <a:ext cx="1140713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latin typeface="Calibri" panose="020F0502020204030204" pitchFamily="34" charset="0"/>
              </a:rPr>
              <a:t>The effect of </a:t>
            </a:r>
            <a:r>
              <a:rPr lang="en-US" altLang="ja-JP" dirty="0">
                <a:latin typeface="Calibri" panose="020F0502020204030204" pitchFamily="34" charset="0"/>
              </a:rPr>
              <a:t>short range </a:t>
            </a:r>
            <a:r>
              <a:rPr lang="ja-JP" altLang="en-US" dirty="0">
                <a:latin typeface="Calibri" panose="020F0502020204030204" pitchFamily="34" charset="0"/>
              </a:rPr>
              <a:t>wakefield in ILC BDS has been studied in several simulations.Since the ILC BDS is a transport line and the bunch length is short, the effect of capacitive impedance (large structures) is relatively small in general.</a:t>
            </a:r>
            <a:endParaRPr lang="en-US" altLang="ja-JP" dirty="0">
              <a:latin typeface="Calibri" panose="020F0502020204030204" pitchFamily="34" charset="0"/>
            </a:endParaRPr>
          </a:p>
          <a:p>
            <a:endParaRPr lang="en-US" altLang="ja-JP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>
                <a:latin typeface="Calibri" panose="020F0502020204030204" pitchFamily="34" charset="0"/>
              </a:rPr>
              <a:t>There are 2 type (</a:t>
            </a:r>
            <a:r>
              <a:rPr lang="en-US" altLang="ja-JP" b="1" dirty="0">
                <a:solidFill>
                  <a:srgbClr val="FF0000"/>
                </a:solidFill>
                <a:latin typeface="Calibri" panose="020F0502020204030204" pitchFamily="34" charset="0"/>
              </a:rPr>
              <a:t>static and dynamic</a:t>
            </a:r>
            <a:r>
              <a:rPr lang="en-US" altLang="ja-JP" dirty="0">
                <a:latin typeface="Calibri" panose="020F0502020204030204" pitchFamily="34" charset="0"/>
              </a:rPr>
              <a:t>) of the beam size growth by the </a:t>
            </a:r>
            <a:r>
              <a:rPr lang="en-US" altLang="ja-JP" dirty="0" err="1">
                <a:latin typeface="Calibri" panose="020F0502020204030204" pitchFamily="34" charset="0"/>
              </a:rPr>
              <a:t>wakefield</a:t>
            </a:r>
            <a:r>
              <a:rPr lang="en-US" altLang="ja-JP" dirty="0">
                <a:latin typeface="Calibri" panose="020F0502020204030204" pitchFamily="34" charset="0"/>
              </a:rPr>
              <a:t> in the beam transport line as ILC BDS. </a:t>
            </a:r>
          </a:p>
          <a:p>
            <a:endParaRPr lang="en-US" altLang="ja-JP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latin typeface="Calibri" panose="020F0502020204030204" pitchFamily="34" charset="0"/>
              </a:rPr>
              <a:t>Simulations have shown that the beam size increase due to</a:t>
            </a:r>
            <a:r>
              <a:rPr lang="ja-JP" alt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 static wakefield </a:t>
            </a:r>
            <a:r>
              <a:rPr lang="ja-JP" altLang="en-US" dirty="0">
                <a:latin typeface="Calibri" panose="020F0502020204030204" pitchFamily="34" charset="0"/>
              </a:rPr>
              <a:t>in ILC250 can be compensated by changing the position of wakefield knob (a compensating structure placed on the mover).</a:t>
            </a:r>
            <a:endParaRPr lang="en-US" altLang="ja-JP" dirty="0">
              <a:latin typeface="Calibri" panose="020F0502020204030204" pitchFamily="34" charset="0"/>
            </a:endParaRPr>
          </a:p>
          <a:p>
            <a:endParaRPr lang="en-US" altLang="ja-JP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latin typeface="Calibri" panose="020F0502020204030204" pitchFamily="34" charset="0"/>
              </a:rPr>
              <a:t>The simulation shows that the beam size increase due to </a:t>
            </a:r>
            <a:r>
              <a:rPr lang="ja-JP" alt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dynamic wakefield </a:t>
            </a:r>
            <a:r>
              <a:rPr lang="ja-JP" altLang="en-US" dirty="0">
                <a:latin typeface="Calibri" panose="020F0502020204030204" pitchFamily="34" charset="0"/>
              </a:rPr>
              <a:t>in ILC250 can be compensated by various feedbacks.</a:t>
            </a:r>
            <a:endParaRPr lang="en-US" altLang="ja-JP" dirty="0">
              <a:latin typeface="Calibri" panose="020F0502020204030204" pitchFamily="34" charset="0"/>
            </a:endParaRPr>
          </a:p>
          <a:p>
            <a:endParaRPr lang="en-US" altLang="ja-JP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latin typeface="Calibri" panose="020F0502020204030204" pitchFamily="34" charset="0"/>
              </a:rPr>
              <a:t>These compensations for the beam size increase due to wakefield at ILC have been experimentally demonstrated at the ATF2 beamline.</a:t>
            </a:r>
            <a:endParaRPr lang="en-US" altLang="ja-JP" dirty="0">
              <a:latin typeface="Calibri" panose="020F0502020204030204" pitchFamily="34" charset="0"/>
            </a:endParaRPr>
          </a:p>
          <a:p>
            <a:endParaRPr lang="en-US" altLang="ja-JP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latin typeface="Calibri" panose="020F0502020204030204" pitchFamily="34" charset="0"/>
              </a:rPr>
              <a:t>If the calculated time domain wake potential (0.3</a:t>
            </a:r>
            <a:r>
              <a:rPr lang="en-US" altLang="ja-JP" dirty="0">
                <a:latin typeface="Calibri" panose="020F0502020204030204" pitchFamily="34" charset="0"/>
              </a:rPr>
              <a:t>m</a:t>
            </a:r>
            <a:r>
              <a:rPr lang="ja-JP" altLang="en-US" dirty="0">
                <a:latin typeface="Calibri" panose="020F0502020204030204" pitchFamily="34" charset="0"/>
              </a:rPr>
              <a:t>m bunch length) for the crab cavity is available, the effect of wakefield due to the crab cavity can be added to the existing simulations.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04976C-2D8D-4F2F-A085-A29C9DD2D0F4}"/>
              </a:ext>
            </a:extLst>
          </p:cNvPr>
          <p:cNvSpPr txBox="1"/>
          <p:nvPr/>
        </p:nvSpPr>
        <p:spPr>
          <a:xfrm>
            <a:off x="4057650" y="724912"/>
            <a:ext cx="34126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latin typeface="Calibri" panose="020F0502020204030204" pitchFamily="34" charset="0"/>
              </a:rPr>
              <a:t>T. Okugi, KEK</a:t>
            </a:r>
          </a:p>
          <a:p>
            <a:pPr algn="ctr"/>
            <a:r>
              <a:rPr lang="en-US" altLang="ja-JP" dirty="0">
                <a:latin typeface="Calibri" panose="020F0502020204030204" pitchFamily="34" charset="0"/>
              </a:rPr>
              <a:t>Crab cavity meeting @2021/06/25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556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0699DA3-9096-4ACC-9679-587472865540}"/>
              </a:ext>
            </a:extLst>
          </p:cNvPr>
          <p:cNvSpPr txBox="1"/>
          <p:nvPr/>
        </p:nvSpPr>
        <p:spPr>
          <a:xfrm>
            <a:off x="5467943" y="3167390"/>
            <a:ext cx="12561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i="1" dirty="0">
                <a:latin typeface="Calibri" panose="020F0502020204030204" pitchFamily="34" charset="0"/>
              </a:rPr>
              <a:t>backup</a:t>
            </a:r>
            <a:endParaRPr kumimoji="1" lang="ja-JP" altLang="en-US" sz="2800" b="1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416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38C20C6E-764E-4115-AC47-F303FC7B6918}"/>
              </a:ext>
            </a:extLst>
          </p:cNvPr>
          <p:cNvGrpSpPr/>
          <p:nvPr/>
        </p:nvGrpSpPr>
        <p:grpSpPr>
          <a:xfrm>
            <a:off x="3268329" y="410376"/>
            <a:ext cx="5423795" cy="1848595"/>
            <a:chOff x="1744328" y="410375"/>
            <a:chExt cx="5423795" cy="1848595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BE7EFFA4-9967-4BD3-A624-0C430F05E6FF}"/>
                </a:ext>
              </a:extLst>
            </p:cNvPr>
            <p:cNvSpPr/>
            <p:nvPr/>
          </p:nvSpPr>
          <p:spPr>
            <a:xfrm>
              <a:off x="1879600" y="671470"/>
              <a:ext cx="546100" cy="1435100"/>
            </a:xfrm>
            <a:prstGeom prst="rect">
              <a:avLst/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D2B32DD5-A929-42A7-AF03-CA9B1F75004A}"/>
                </a:ext>
              </a:extLst>
            </p:cNvPr>
            <p:cNvSpPr/>
            <p:nvPr/>
          </p:nvSpPr>
          <p:spPr>
            <a:xfrm>
              <a:off x="1879600" y="823870"/>
              <a:ext cx="546100" cy="14351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975EE5A3-F0D1-4B61-844F-93FB582599C9}"/>
                </a:ext>
              </a:extLst>
            </p:cNvPr>
            <p:cNvCxnSpPr/>
            <p:nvPr/>
          </p:nvCxnSpPr>
          <p:spPr>
            <a:xfrm>
              <a:off x="1744328" y="1541420"/>
              <a:ext cx="838200" cy="0"/>
            </a:xfrm>
            <a:prstGeom prst="line">
              <a:avLst/>
            </a:prstGeom>
            <a:ln w="12700"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矢印: 下 7">
              <a:extLst>
                <a:ext uri="{FF2B5EF4-FFF2-40B4-BE49-F238E27FC236}">
                  <a16:creationId xmlns:a16="http://schemas.microsoft.com/office/drawing/2014/main" id="{A0DB3A11-C043-441B-9DB6-77DD2187C038}"/>
                </a:ext>
              </a:extLst>
            </p:cNvPr>
            <p:cNvSpPr/>
            <p:nvPr/>
          </p:nvSpPr>
          <p:spPr>
            <a:xfrm flipV="1">
              <a:off x="1916900" y="1256783"/>
              <a:ext cx="219917" cy="128691"/>
            </a:xfrm>
            <a:prstGeom prst="downArrow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1776C9A8-AFCC-4E5E-A763-E69E334F6DD5}"/>
                </a:ext>
              </a:extLst>
            </p:cNvPr>
            <p:cNvSpPr/>
            <p:nvPr/>
          </p:nvSpPr>
          <p:spPr>
            <a:xfrm>
              <a:off x="1968500" y="1346475"/>
              <a:ext cx="368300" cy="88911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1A14F3D8-F1B6-4FEF-9F07-9277C6ACE936}"/>
                </a:ext>
              </a:extLst>
            </p:cNvPr>
            <p:cNvSpPr/>
            <p:nvPr/>
          </p:nvSpPr>
          <p:spPr>
            <a:xfrm>
              <a:off x="3530600" y="671470"/>
              <a:ext cx="546100" cy="1435100"/>
            </a:xfrm>
            <a:prstGeom prst="rect">
              <a:avLst/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F54FC11B-90F4-4403-94F4-12E8BA561E31}"/>
                </a:ext>
              </a:extLst>
            </p:cNvPr>
            <p:cNvSpPr/>
            <p:nvPr/>
          </p:nvSpPr>
          <p:spPr>
            <a:xfrm>
              <a:off x="3530600" y="417470"/>
              <a:ext cx="546100" cy="14351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77EDC8A1-64D6-422C-9D4B-AD4117C5EBF4}"/>
                </a:ext>
              </a:extLst>
            </p:cNvPr>
            <p:cNvCxnSpPr/>
            <p:nvPr/>
          </p:nvCxnSpPr>
          <p:spPr>
            <a:xfrm>
              <a:off x="3381152" y="1147720"/>
              <a:ext cx="838200" cy="0"/>
            </a:xfrm>
            <a:prstGeom prst="line">
              <a:avLst/>
            </a:prstGeom>
            <a:ln w="12700"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矢印: 下 12">
              <a:extLst>
                <a:ext uri="{FF2B5EF4-FFF2-40B4-BE49-F238E27FC236}">
                  <a16:creationId xmlns:a16="http://schemas.microsoft.com/office/drawing/2014/main" id="{B6DBB03A-8C29-4C70-8601-5C274DA26985}"/>
                </a:ext>
              </a:extLst>
            </p:cNvPr>
            <p:cNvSpPr/>
            <p:nvPr/>
          </p:nvSpPr>
          <p:spPr>
            <a:xfrm>
              <a:off x="3584415" y="1395807"/>
              <a:ext cx="206363" cy="211718"/>
            </a:xfrm>
            <a:prstGeom prst="downArrow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14" name="楕円 13">
              <a:extLst>
                <a:ext uri="{FF2B5EF4-FFF2-40B4-BE49-F238E27FC236}">
                  <a16:creationId xmlns:a16="http://schemas.microsoft.com/office/drawing/2014/main" id="{89A1539B-A765-443F-B5FF-B921E43E801F}"/>
                </a:ext>
              </a:extLst>
            </p:cNvPr>
            <p:cNvSpPr/>
            <p:nvPr/>
          </p:nvSpPr>
          <p:spPr>
            <a:xfrm>
              <a:off x="3619500" y="1346475"/>
              <a:ext cx="368300" cy="88911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C03C13D3-AFF4-4AAD-A39C-7ED39E9E49B3}"/>
                </a:ext>
              </a:extLst>
            </p:cNvPr>
            <p:cNvSpPr/>
            <p:nvPr/>
          </p:nvSpPr>
          <p:spPr>
            <a:xfrm>
              <a:off x="4743309" y="664375"/>
              <a:ext cx="546100" cy="1435100"/>
            </a:xfrm>
            <a:prstGeom prst="rect">
              <a:avLst/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83E4A6A2-37BB-4D58-9687-A66D3ABDFF60}"/>
                </a:ext>
              </a:extLst>
            </p:cNvPr>
            <p:cNvSpPr/>
            <p:nvPr/>
          </p:nvSpPr>
          <p:spPr>
            <a:xfrm>
              <a:off x="4743309" y="816775"/>
              <a:ext cx="546100" cy="14351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2369C42A-E4B5-43BF-9EA1-C255440E7743}"/>
                </a:ext>
              </a:extLst>
            </p:cNvPr>
            <p:cNvCxnSpPr/>
            <p:nvPr/>
          </p:nvCxnSpPr>
          <p:spPr>
            <a:xfrm>
              <a:off x="4608037" y="1534325"/>
              <a:ext cx="838200" cy="0"/>
            </a:xfrm>
            <a:prstGeom prst="line">
              <a:avLst/>
            </a:prstGeom>
            <a:ln w="12700"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矢印: 下 17">
              <a:extLst>
                <a:ext uri="{FF2B5EF4-FFF2-40B4-BE49-F238E27FC236}">
                  <a16:creationId xmlns:a16="http://schemas.microsoft.com/office/drawing/2014/main" id="{2813A543-2380-411B-B5E9-D6662A5AFBBB}"/>
                </a:ext>
              </a:extLst>
            </p:cNvPr>
            <p:cNvSpPr/>
            <p:nvPr/>
          </p:nvSpPr>
          <p:spPr>
            <a:xfrm flipV="1">
              <a:off x="4768709" y="1237427"/>
              <a:ext cx="239409" cy="153651"/>
            </a:xfrm>
            <a:prstGeom prst="downArrow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latin typeface="Calibri" panose="020F0502020204030204" pitchFamily="34" charset="0"/>
              </a:endParaRPr>
            </a:p>
          </p:txBody>
        </p:sp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7D0BD139-36BB-4950-979D-AEE1D72CB96A}"/>
                </a:ext>
              </a:extLst>
            </p:cNvPr>
            <p:cNvSpPr/>
            <p:nvPr/>
          </p:nvSpPr>
          <p:spPr>
            <a:xfrm>
              <a:off x="4832209" y="1339380"/>
              <a:ext cx="368300" cy="88911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F87C6D22-34B6-441D-9158-CD202966D20A}"/>
                </a:ext>
              </a:extLst>
            </p:cNvPr>
            <p:cNvSpPr/>
            <p:nvPr/>
          </p:nvSpPr>
          <p:spPr>
            <a:xfrm>
              <a:off x="6479371" y="664375"/>
              <a:ext cx="546100" cy="1435100"/>
            </a:xfrm>
            <a:prstGeom prst="rect">
              <a:avLst/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7D31B0B2-2667-42FA-A1B6-073A60CB5F7C}"/>
                </a:ext>
              </a:extLst>
            </p:cNvPr>
            <p:cNvSpPr/>
            <p:nvPr/>
          </p:nvSpPr>
          <p:spPr>
            <a:xfrm>
              <a:off x="6479371" y="410375"/>
              <a:ext cx="546100" cy="14351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5C1F9908-DB61-484A-98DA-50FDBE3AECB5}"/>
                </a:ext>
              </a:extLst>
            </p:cNvPr>
            <p:cNvCxnSpPr/>
            <p:nvPr/>
          </p:nvCxnSpPr>
          <p:spPr>
            <a:xfrm>
              <a:off x="6329923" y="1140625"/>
              <a:ext cx="838200" cy="0"/>
            </a:xfrm>
            <a:prstGeom prst="line">
              <a:avLst/>
            </a:prstGeom>
            <a:ln w="12700"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矢印: 下 22">
              <a:extLst>
                <a:ext uri="{FF2B5EF4-FFF2-40B4-BE49-F238E27FC236}">
                  <a16:creationId xmlns:a16="http://schemas.microsoft.com/office/drawing/2014/main" id="{DC3F6DAE-CD93-484D-863F-0CB5C57CF5A2}"/>
                </a:ext>
              </a:extLst>
            </p:cNvPr>
            <p:cNvSpPr/>
            <p:nvPr/>
          </p:nvSpPr>
          <p:spPr>
            <a:xfrm>
              <a:off x="6594802" y="1401412"/>
              <a:ext cx="178108" cy="189506"/>
            </a:xfrm>
            <a:prstGeom prst="downArrow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24" name="楕円 23">
              <a:extLst>
                <a:ext uri="{FF2B5EF4-FFF2-40B4-BE49-F238E27FC236}">
                  <a16:creationId xmlns:a16="http://schemas.microsoft.com/office/drawing/2014/main" id="{3959E54C-E8C8-4938-8B52-3EAF54AE09BD}"/>
                </a:ext>
              </a:extLst>
            </p:cNvPr>
            <p:cNvSpPr/>
            <p:nvPr/>
          </p:nvSpPr>
          <p:spPr>
            <a:xfrm>
              <a:off x="6568271" y="1339380"/>
              <a:ext cx="368300" cy="88911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</p:grp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16B6E81B-AADA-4832-8E28-E56E58A83136}"/>
              </a:ext>
            </a:extLst>
          </p:cNvPr>
          <p:cNvCxnSpPr/>
          <p:nvPr/>
        </p:nvCxnSpPr>
        <p:spPr>
          <a:xfrm>
            <a:off x="2553888" y="1389020"/>
            <a:ext cx="6743700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BCC94BF-92DD-4209-9836-E4CB28DD7E65}"/>
              </a:ext>
            </a:extLst>
          </p:cNvPr>
          <p:cNvSpPr txBox="1"/>
          <p:nvPr/>
        </p:nvSpPr>
        <p:spPr>
          <a:xfrm>
            <a:off x="1763069" y="2355097"/>
            <a:ext cx="89706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600" i="1" dirty="0">
                <a:latin typeface="Calibri" panose="020F0502020204030204" pitchFamily="34" charset="0"/>
              </a:rPr>
              <a:t>The </a:t>
            </a:r>
            <a:r>
              <a:rPr lang="en-US" altLang="ja-JP" sz="1600" i="1" dirty="0" err="1">
                <a:latin typeface="Calibri" panose="020F0502020204030204" pitchFamily="34" charset="0"/>
              </a:rPr>
              <a:t>wakefield</a:t>
            </a:r>
            <a:r>
              <a:rPr lang="en-US" altLang="ja-JP" sz="1600" i="1" dirty="0">
                <a:latin typeface="Calibri" panose="020F0502020204030204" pitchFamily="34" charset="0"/>
              </a:rPr>
              <a:t> is generated by </a:t>
            </a:r>
            <a:r>
              <a:rPr lang="en-US" altLang="ja-JP" sz="1600" b="1" i="1" dirty="0">
                <a:solidFill>
                  <a:srgbClr val="0070C0"/>
                </a:solidFill>
                <a:latin typeface="Calibri" panose="020F0502020204030204" pitchFamily="34" charset="0"/>
              </a:rPr>
              <a:t>the misalignment and/or the beam orbit offset of vacuum component.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600" i="1" dirty="0">
                <a:latin typeface="Calibri" panose="020F0502020204030204" pitchFamily="34" charset="0"/>
              </a:rPr>
              <a:t>Bunch tail is kicked by the </a:t>
            </a:r>
            <a:r>
              <a:rPr lang="en-US" altLang="ja-JP" sz="1600" i="1" dirty="0" err="1">
                <a:latin typeface="Calibri" panose="020F0502020204030204" pitchFamily="34" charset="0"/>
              </a:rPr>
              <a:t>wakefield</a:t>
            </a:r>
            <a:r>
              <a:rPr lang="en-US" altLang="ja-JP" sz="1600" i="1" dirty="0">
                <a:latin typeface="Calibri" panose="020F0502020204030204" pitchFamily="34" charset="0"/>
              </a:rPr>
              <a:t>, generated by the beam.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The kicked amplitude is proportional to the beam position offset </a:t>
            </a:r>
            <a:r>
              <a:rPr lang="en-US" altLang="ja-JP" sz="1600" b="1" i="1" dirty="0" err="1">
                <a:solidFill>
                  <a:srgbClr val="FF0000"/>
                </a:solidFill>
                <a:latin typeface="Calibri" panose="020F0502020204030204" pitchFamily="34" charset="0"/>
              </a:rPr>
              <a:t>w.r.t.</a:t>
            </a:r>
            <a:r>
              <a:rPr lang="en-US" altLang="ja-JP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 the chamber center.  </a:t>
            </a:r>
            <a:endParaRPr lang="ja-JP" altLang="en-US" sz="1600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E23C013-0E31-43AD-A1AF-D42B5601C628}"/>
              </a:ext>
            </a:extLst>
          </p:cNvPr>
          <p:cNvSpPr txBox="1"/>
          <p:nvPr/>
        </p:nvSpPr>
        <p:spPr>
          <a:xfrm>
            <a:off x="1597958" y="8919"/>
            <a:ext cx="3486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i="1" dirty="0">
                <a:solidFill>
                  <a:srgbClr val="008080"/>
                </a:solidFill>
                <a:latin typeface="Calibri" panose="020F0502020204030204" pitchFamily="34" charset="0"/>
              </a:rPr>
              <a:t>Static </a:t>
            </a:r>
            <a:r>
              <a:rPr lang="en-US" altLang="ja-JP" sz="2800" b="1" i="1" dirty="0" err="1">
                <a:solidFill>
                  <a:srgbClr val="008080"/>
                </a:solidFill>
                <a:latin typeface="Calibri" panose="020F0502020204030204" pitchFamily="34" charset="0"/>
              </a:rPr>
              <a:t>wakefield</a:t>
            </a:r>
            <a:r>
              <a:rPr lang="en-US" altLang="ja-JP" sz="2800" b="1" i="1" dirty="0">
                <a:solidFill>
                  <a:srgbClr val="008080"/>
                </a:solidFill>
                <a:latin typeface="Calibri" panose="020F0502020204030204" pitchFamily="34" charset="0"/>
              </a:rPr>
              <a:t> effect</a:t>
            </a:r>
            <a:endParaRPr lang="ja-JP" altLang="en-US" sz="2800" b="1" i="1" dirty="0">
              <a:solidFill>
                <a:srgbClr val="008080"/>
              </a:solidFill>
              <a:latin typeface="Calibri" panose="020F0502020204030204" pitchFamily="34" charset="0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89CFBCD8-AA71-4000-ABCB-A6B5E75579B4}"/>
              </a:ext>
            </a:extLst>
          </p:cNvPr>
          <p:cNvSpPr txBox="1"/>
          <p:nvPr/>
        </p:nvSpPr>
        <p:spPr>
          <a:xfrm>
            <a:off x="1722484" y="3303634"/>
            <a:ext cx="3946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i="1" dirty="0">
                <a:solidFill>
                  <a:srgbClr val="008080"/>
                </a:solidFill>
                <a:latin typeface="Calibri" panose="020F0502020204030204" pitchFamily="34" charset="0"/>
              </a:rPr>
              <a:t>Dynamic </a:t>
            </a:r>
            <a:r>
              <a:rPr lang="en-US" altLang="ja-JP" sz="2800" b="1" i="1" dirty="0" err="1">
                <a:solidFill>
                  <a:srgbClr val="008080"/>
                </a:solidFill>
                <a:latin typeface="Calibri" panose="020F0502020204030204" pitchFamily="34" charset="0"/>
              </a:rPr>
              <a:t>wakefield</a:t>
            </a:r>
            <a:r>
              <a:rPr lang="en-US" altLang="ja-JP" sz="2800" b="1" i="1" dirty="0">
                <a:solidFill>
                  <a:srgbClr val="008080"/>
                </a:solidFill>
                <a:latin typeface="Calibri" panose="020F0502020204030204" pitchFamily="34" charset="0"/>
              </a:rPr>
              <a:t> effect</a:t>
            </a:r>
            <a:endParaRPr lang="ja-JP" altLang="en-US" sz="2800" b="1" i="1" dirty="0">
              <a:solidFill>
                <a:srgbClr val="008080"/>
              </a:solidFill>
              <a:latin typeface="Calibri" panose="020F0502020204030204" pitchFamily="34" charset="0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BD568C9D-1A8C-48B0-BDB3-D4BC4B1F516B}"/>
              </a:ext>
            </a:extLst>
          </p:cNvPr>
          <p:cNvSpPr txBox="1"/>
          <p:nvPr/>
        </p:nvSpPr>
        <p:spPr>
          <a:xfrm>
            <a:off x="1915995" y="5651764"/>
            <a:ext cx="871591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600" i="1" dirty="0">
                <a:latin typeface="Calibri" panose="020F0502020204030204" pitchFamily="34" charset="0"/>
              </a:rPr>
              <a:t>The </a:t>
            </a:r>
            <a:r>
              <a:rPr lang="en-US" altLang="ja-JP" sz="1600" i="1" dirty="0" err="1">
                <a:latin typeface="Calibri" panose="020F0502020204030204" pitchFamily="34" charset="0"/>
              </a:rPr>
              <a:t>wakefield</a:t>
            </a:r>
            <a:r>
              <a:rPr lang="en-US" altLang="ja-JP" sz="1600" i="1" dirty="0">
                <a:latin typeface="Calibri" panose="020F0502020204030204" pitchFamily="34" charset="0"/>
              </a:rPr>
              <a:t> is generated by </a:t>
            </a:r>
            <a:r>
              <a:rPr lang="en-US" altLang="ja-JP" sz="1600" b="1" i="1" dirty="0">
                <a:solidFill>
                  <a:srgbClr val="0070C0"/>
                </a:solidFill>
                <a:latin typeface="Calibri" panose="020F0502020204030204" pitchFamily="34" charset="0"/>
              </a:rPr>
              <a:t>the beam orbit jitter of the beam</a:t>
            </a:r>
            <a:r>
              <a:rPr lang="en-US" altLang="ja-JP" sz="1600" i="1" dirty="0">
                <a:latin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600" b="1" i="1" dirty="0">
                <a:solidFill>
                  <a:srgbClr val="0070C0"/>
                </a:solidFill>
                <a:latin typeface="Calibri" panose="020F0502020204030204" pitchFamily="34" charset="0"/>
              </a:rPr>
              <a:t>The effect is superposed</a:t>
            </a:r>
            <a:r>
              <a:rPr lang="en-US" altLang="ja-JP" sz="1600" i="1" dirty="0">
                <a:latin typeface="Calibri" panose="020F0502020204030204" pitchFamily="34" charset="0"/>
              </a:rPr>
              <a:t>, because polarities of (y, y’) are changed for IP angle jitter, simultaneously.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600" i="1" dirty="0">
                <a:latin typeface="Calibri" panose="020F0502020204030204" pitchFamily="34" charset="0"/>
              </a:rPr>
              <a:t>Bunch tail is kicked by the </a:t>
            </a:r>
            <a:r>
              <a:rPr lang="en-US" altLang="ja-JP" sz="1600" i="1" dirty="0" err="1">
                <a:latin typeface="Calibri" panose="020F0502020204030204" pitchFamily="34" charset="0"/>
              </a:rPr>
              <a:t>wakefield</a:t>
            </a:r>
            <a:r>
              <a:rPr lang="en-US" altLang="ja-JP" sz="1600" i="1" dirty="0">
                <a:latin typeface="Calibri" panose="020F0502020204030204" pitchFamily="34" charset="0"/>
              </a:rPr>
              <a:t>, generated by the beam.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The kicked amplitude is proportional to the beam angular jitter amplitude</a:t>
            </a:r>
            <a:r>
              <a:rPr lang="en-US" altLang="ja-JP" sz="1600" i="1" dirty="0">
                <a:solidFill>
                  <a:srgbClr val="FF0000"/>
                </a:solidFill>
                <a:latin typeface="Calibri" panose="020F0502020204030204" pitchFamily="34" charset="0"/>
              </a:rPr>
              <a:t>.  </a:t>
            </a:r>
            <a:endParaRPr lang="ja-JP" altLang="en-US" sz="1600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スライド番号プレースホルダー 5">
            <a:extLst>
              <a:ext uri="{FF2B5EF4-FFF2-40B4-BE49-F238E27FC236}">
                <a16:creationId xmlns:a16="http://schemas.microsoft.com/office/drawing/2014/main" id="{B7948DCB-9C1B-4C32-BC2E-39D5DB99D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34600" y="6492875"/>
            <a:ext cx="2057400" cy="365125"/>
          </a:xfrm>
        </p:spPr>
        <p:txBody>
          <a:bodyPr/>
          <a:lstStyle/>
          <a:p>
            <a:fld id="{09AA45E9-F684-4B9E-AA65-9D61C110348B}" type="slidenum">
              <a:rPr kumimoji="1" lang="ja-JP" altLang="en-US" smtClean="0">
                <a:latin typeface="Calibri" panose="020F0502020204030204" pitchFamily="34" charset="0"/>
              </a:rPr>
              <a:t>3</a:t>
            </a:fld>
            <a:endParaRPr kumimoji="1" lang="ja-JP" altLang="en-US">
              <a:latin typeface="Calibri" panose="020F0502020204030204" pitchFamily="34" charset="0"/>
            </a:endParaRPr>
          </a:p>
        </p:txBody>
      </p: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7A88EB54-DCFB-4C00-9C3A-653B14C686E3}"/>
              </a:ext>
            </a:extLst>
          </p:cNvPr>
          <p:cNvGrpSpPr/>
          <p:nvPr/>
        </p:nvGrpSpPr>
        <p:grpSpPr>
          <a:xfrm>
            <a:off x="2579288" y="3910568"/>
            <a:ext cx="7288612" cy="1447800"/>
            <a:chOff x="1055288" y="3910568"/>
            <a:chExt cx="7288612" cy="1447800"/>
          </a:xfrm>
        </p:grpSpPr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1822A81E-5EC7-4F02-BD0F-0ED54B07D1B8}"/>
                </a:ext>
              </a:extLst>
            </p:cNvPr>
            <p:cNvSpPr/>
            <p:nvPr/>
          </p:nvSpPr>
          <p:spPr>
            <a:xfrm>
              <a:off x="1905000" y="3910568"/>
              <a:ext cx="546100" cy="14351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28" name="矢印: 下 27">
              <a:extLst>
                <a:ext uri="{FF2B5EF4-FFF2-40B4-BE49-F238E27FC236}">
                  <a16:creationId xmlns:a16="http://schemas.microsoft.com/office/drawing/2014/main" id="{44C11477-B5B4-4F86-A226-0DCD7FE17504}"/>
                </a:ext>
              </a:extLst>
            </p:cNvPr>
            <p:cNvSpPr/>
            <p:nvPr/>
          </p:nvSpPr>
          <p:spPr>
            <a:xfrm>
              <a:off x="1955273" y="4803570"/>
              <a:ext cx="224783" cy="190755"/>
            </a:xfrm>
            <a:prstGeom prst="downArrow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29" name="楕円 28">
              <a:extLst>
                <a:ext uri="{FF2B5EF4-FFF2-40B4-BE49-F238E27FC236}">
                  <a16:creationId xmlns:a16="http://schemas.microsoft.com/office/drawing/2014/main" id="{C8E7FED1-3136-4B6A-A3BB-621FEB1040D2}"/>
                </a:ext>
              </a:extLst>
            </p:cNvPr>
            <p:cNvSpPr/>
            <p:nvPr/>
          </p:nvSpPr>
          <p:spPr>
            <a:xfrm rot="-240000">
              <a:off x="1993900" y="4734421"/>
              <a:ext cx="368300" cy="88911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92BAA691-7EE7-4A4E-BF8F-45B2EF7A1E7C}"/>
                </a:ext>
              </a:extLst>
            </p:cNvPr>
            <p:cNvSpPr/>
            <p:nvPr/>
          </p:nvSpPr>
          <p:spPr>
            <a:xfrm>
              <a:off x="3556000" y="3923268"/>
              <a:ext cx="546100" cy="14351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9B198C67-2F33-4A59-9F07-7C412C225263}"/>
                </a:ext>
              </a:extLst>
            </p:cNvPr>
            <p:cNvSpPr/>
            <p:nvPr/>
          </p:nvSpPr>
          <p:spPr>
            <a:xfrm>
              <a:off x="4768709" y="3916173"/>
              <a:ext cx="546100" cy="14351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CF673C14-B244-4A27-8C6C-885480EF515F}"/>
                </a:ext>
              </a:extLst>
            </p:cNvPr>
            <p:cNvSpPr/>
            <p:nvPr/>
          </p:nvSpPr>
          <p:spPr>
            <a:xfrm>
              <a:off x="6504771" y="3916173"/>
              <a:ext cx="546100" cy="14351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650D43AE-8B40-4510-B02A-3CD8BC8C9997}"/>
                </a:ext>
              </a:extLst>
            </p:cNvPr>
            <p:cNvCxnSpPr/>
            <p:nvPr/>
          </p:nvCxnSpPr>
          <p:spPr>
            <a:xfrm>
              <a:off x="1055288" y="4628118"/>
              <a:ext cx="67437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フリーフォーム: 図形 45">
              <a:extLst>
                <a:ext uri="{FF2B5EF4-FFF2-40B4-BE49-F238E27FC236}">
                  <a16:creationId xmlns:a16="http://schemas.microsoft.com/office/drawing/2014/main" id="{C524064C-FAC6-4249-9C9A-D52E3CA37655}"/>
                </a:ext>
              </a:extLst>
            </p:cNvPr>
            <p:cNvSpPr/>
            <p:nvPr/>
          </p:nvSpPr>
          <p:spPr>
            <a:xfrm>
              <a:off x="1155700" y="4119599"/>
              <a:ext cx="7188200" cy="1067382"/>
            </a:xfrm>
            <a:custGeom>
              <a:avLst/>
              <a:gdLst>
                <a:gd name="connsiteX0" fmla="*/ 0 w 7188200"/>
                <a:gd name="connsiteY0" fmla="*/ 546619 h 1067382"/>
                <a:gd name="connsiteX1" fmla="*/ 1028700 w 7188200"/>
                <a:gd name="connsiteY1" fmla="*/ 25919 h 1067382"/>
                <a:gd name="connsiteX2" fmla="*/ 3263900 w 7188200"/>
                <a:gd name="connsiteY2" fmla="*/ 1067319 h 1067382"/>
                <a:gd name="connsiteX3" fmla="*/ 5613400 w 7188200"/>
                <a:gd name="connsiteY3" fmla="*/ 76719 h 1067382"/>
                <a:gd name="connsiteX4" fmla="*/ 7188200 w 7188200"/>
                <a:gd name="connsiteY4" fmla="*/ 140219 h 1067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8200" h="1067382">
                  <a:moveTo>
                    <a:pt x="0" y="546619"/>
                  </a:moveTo>
                  <a:cubicBezTo>
                    <a:pt x="242358" y="242877"/>
                    <a:pt x="484717" y="-60864"/>
                    <a:pt x="1028700" y="25919"/>
                  </a:cubicBezTo>
                  <a:cubicBezTo>
                    <a:pt x="1572683" y="112702"/>
                    <a:pt x="2499783" y="1058852"/>
                    <a:pt x="3263900" y="1067319"/>
                  </a:cubicBezTo>
                  <a:cubicBezTo>
                    <a:pt x="4028017" y="1075786"/>
                    <a:pt x="4959350" y="231236"/>
                    <a:pt x="5613400" y="76719"/>
                  </a:cubicBezTo>
                  <a:cubicBezTo>
                    <a:pt x="6267450" y="-77798"/>
                    <a:pt x="6727825" y="31210"/>
                    <a:pt x="7188200" y="140219"/>
                  </a:cubicBezTo>
                </a:path>
              </a:pathLst>
            </a:cu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47" name="フリーフォーム: 図形 46">
              <a:extLst>
                <a:ext uri="{FF2B5EF4-FFF2-40B4-BE49-F238E27FC236}">
                  <a16:creationId xmlns:a16="http://schemas.microsoft.com/office/drawing/2014/main" id="{B3B33F72-6B56-48A2-B27F-F878C832F881}"/>
                </a:ext>
              </a:extLst>
            </p:cNvPr>
            <p:cNvSpPr/>
            <p:nvPr/>
          </p:nvSpPr>
          <p:spPr>
            <a:xfrm>
              <a:off x="1143000" y="4468847"/>
              <a:ext cx="7188200" cy="349833"/>
            </a:xfrm>
            <a:custGeom>
              <a:avLst/>
              <a:gdLst>
                <a:gd name="connsiteX0" fmla="*/ 0 w 7188200"/>
                <a:gd name="connsiteY0" fmla="*/ 546619 h 1067382"/>
                <a:gd name="connsiteX1" fmla="*/ 1028700 w 7188200"/>
                <a:gd name="connsiteY1" fmla="*/ 25919 h 1067382"/>
                <a:gd name="connsiteX2" fmla="*/ 3263900 w 7188200"/>
                <a:gd name="connsiteY2" fmla="*/ 1067319 h 1067382"/>
                <a:gd name="connsiteX3" fmla="*/ 5613400 w 7188200"/>
                <a:gd name="connsiteY3" fmla="*/ 76719 h 1067382"/>
                <a:gd name="connsiteX4" fmla="*/ 7188200 w 7188200"/>
                <a:gd name="connsiteY4" fmla="*/ 140219 h 1067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8200" h="1067382">
                  <a:moveTo>
                    <a:pt x="0" y="546619"/>
                  </a:moveTo>
                  <a:cubicBezTo>
                    <a:pt x="242358" y="242877"/>
                    <a:pt x="484717" y="-60864"/>
                    <a:pt x="1028700" y="25919"/>
                  </a:cubicBezTo>
                  <a:cubicBezTo>
                    <a:pt x="1572683" y="112702"/>
                    <a:pt x="2499783" y="1058852"/>
                    <a:pt x="3263900" y="1067319"/>
                  </a:cubicBezTo>
                  <a:cubicBezTo>
                    <a:pt x="4028017" y="1075786"/>
                    <a:pt x="4959350" y="231236"/>
                    <a:pt x="5613400" y="76719"/>
                  </a:cubicBezTo>
                  <a:cubicBezTo>
                    <a:pt x="6267450" y="-77798"/>
                    <a:pt x="6727825" y="31210"/>
                    <a:pt x="7188200" y="140219"/>
                  </a:cubicBezTo>
                </a:path>
              </a:pathLst>
            </a:cu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0997B3C2-73C3-4C9B-B98D-E633D9921650}"/>
                </a:ext>
              </a:extLst>
            </p:cNvPr>
            <p:cNvSpPr/>
            <p:nvPr/>
          </p:nvSpPr>
          <p:spPr>
            <a:xfrm flipV="1">
              <a:off x="1130300" y="4131584"/>
              <a:ext cx="7188200" cy="914337"/>
            </a:xfrm>
            <a:custGeom>
              <a:avLst/>
              <a:gdLst>
                <a:gd name="connsiteX0" fmla="*/ 0 w 7188200"/>
                <a:gd name="connsiteY0" fmla="*/ 546619 h 1067382"/>
                <a:gd name="connsiteX1" fmla="*/ 1028700 w 7188200"/>
                <a:gd name="connsiteY1" fmla="*/ 25919 h 1067382"/>
                <a:gd name="connsiteX2" fmla="*/ 3263900 w 7188200"/>
                <a:gd name="connsiteY2" fmla="*/ 1067319 h 1067382"/>
                <a:gd name="connsiteX3" fmla="*/ 5613400 w 7188200"/>
                <a:gd name="connsiteY3" fmla="*/ 76719 h 1067382"/>
                <a:gd name="connsiteX4" fmla="*/ 7188200 w 7188200"/>
                <a:gd name="connsiteY4" fmla="*/ 140219 h 1067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8200" h="1067382">
                  <a:moveTo>
                    <a:pt x="0" y="546619"/>
                  </a:moveTo>
                  <a:cubicBezTo>
                    <a:pt x="242358" y="242877"/>
                    <a:pt x="484717" y="-60864"/>
                    <a:pt x="1028700" y="25919"/>
                  </a:cubicBezTo>
                  <a:cubicBezTo>
                    <a:pt x="1572683" y="112702"/>
                    <a:pt x="2499783" y="1058852"/>
                    <a:pt x="3263900" y="1067319"/>
                  </a:cubicBezTo>
                  <a:cubicBezTo>
                    <a:pt x="4028017" y="1075786"/>
                    <a:pt x="4959350" y="231236"/>
                    <a:pt x="5613400" y="76719"/>
                  </a:cubicBezTo>
                  <a:cubicBezTo>
                    <a:pt x="6267450" y="-77798"/>
                    <a:pt x="6727825" y="31210"/>
                    <a:pt x="7188200" y="140219"/>
                  </a:cubicBezTo>
                </a:path>
              </a:pathLst>
            </a:cu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50" name="矢印: 下 49">
              <a:extLst>
                <a:ext uri="{FF2B5EF4-FFF2-40B4-BE49-F238E27FC236}">
                  <a16:creationId xmlns:a16="http://schemas.microsoft.com/office/drawing/2014/main" id="{105F92C1-78A5-4F30-8F3F-33FC1C506212}"/>
                </a:ext>
              </a:extLst>
            </p:cNvPr>
            <p:cNvSpPr/>
            <p:nvPr/>
          </p:nvSpPr>
          <p:spPr>
            <a:xfrm flipV="1">
              <a:off x="3605545" y="4303729"/>
              <a:ext cx="207503" cy="158938"/>
            </a:xfrm>
            <a:prstGeom prst="downArrow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34" name="楕円 33">
              <a:extLst>
                <a:ext uri="{FF2B5EF4-FFF2-40B4-BE49-F238E27FC236}">
                  <a16:creationId xmlns:a16="http://schemas.microsoft.com/office/drawing/2014/main" id="{15694621-A3EF-4620-819A-254F8244C349}"/>
                </a:ext>
              </a:extLst>
            </p:cNvPr>
            <p:cNvSpPr/>
            <p:nvPr/>
          </p:nvSpPr>
          <p:spPr>
            <a:xfrm rot="-180000">
              <a:off x="3644900" y="4427047"/>
              <a:ext cx="368300" cy="88911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51" name="矢印: 下 50">
              <a:extLst>
                <a:ext uri="{FF2B5EF4-FFF2-40B4-BE49-F238E27FC236}">
                  <a16:creationId xmlns:a16="http://schemas.microsoft.com/office/drawing/2014/main" id="{6C06C651-F038-4C6E-8539-370EAFD4B429}"/>
                </a:ext>
              </a:extLst>
            </p:cNvPr>
            <p:cNvSpPr/>
            <p:nvPr/>
          </p:nvSpPr>
          <p:spPr>
            <a:xfrm flipV="1">
              <a:off x="4822684" y="4273388"/>
              <a:ext cx="185434" cy="152660"/>
            </a:xfrm>
            <a:prstGeom prst="downArrow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39" name="楕円 38">
              <a:extLst>
                <a:ext uri="{FF2B5EF4-FFF2-40B4-BE49-F238E27FC236}">
                  <a16:creationId xmlns:a16="http://schemas.microsoft.com/office/drawing/2014/main" id="{2BDE56D4-7B65-45C4-8D65-DCADAB3940B4}"/>
                </a:ext>
              </a:extLst>
            </p:cNvPr>
            <p:cNvSpPr/>
            <p:nvPr/>
          </p:nvSpPr>
          <p:spPr>
            <a:xfrm rot="1020000">
              <a:off x="4857609" y="4423347"/>
              <a:ext cx="368300" cy="88911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42" name="矢印: 下 41">
              <a:extLst>
                <a:ext uri="{FF2B5EF4-FFF2-40B4-BE49-F238E27FC236}">
                  <a16:creationId xmlns:a16="http://schemas.microsoft.com/office/drawing/2014/main" id="{6BBBA308-9CAA-4F6C-A31F-730096FDD074}"/>
                </a:ext>
              </a:extLst>
            </p:cNvPr>
            <p:cNvSpPr/>
            <p:nvPr/>
          </p:nvSpPr>
          <p:spPr>
            <a:xfrm>
              <a:off x="6564824" y="4841930"/>
              <a:ext cx="208086" cy="157976"/>
            </a:xfrm>
            <a:prstGeom prst="downArrow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44" name="楕円 43">
              <a:extLst>
                <a:ext uri="{FF2B5EF4-FFF2-40B4-BE49-F238E27FC236}">
                  <a16:creationId xmlns:a16="http://schemas.microsoft.com/office/drawing/2014/main" id="{E6894052-EA44-45EC-8703-7ED731B1F14C}"/>
                </a:ext>
              </a:extLst>
            </p:cNvPr>
            <p:cNvSpPr/>
            <p:nvPr/>
          </p:nvSpPr>
          <p:spPr>
            <a:xfrm rot="-720000">
              <a:off x="6600021" y="4783324"/>
              <a:ext cx="368300" cy="88911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48" name="フリーフォーム: 図形 47">
              <a:extLst>
                <a:ext uri="{FF2B5EF4-FFF2-40B4-BE49-F238E27FC236}">
                  <a16:creationId xmlns:a16="http://schemas.microsoft.com/office/drawing/2014/main" id="{DCCA4050-1210-4E89-9C30-15596AE39AF4}"/>
                </a:ext>
              </a:extLst>
            </p:cNvPr>
            <p:cNvSpPr/>
            <p:nvPr/>
          </p:nvSpPr>
          <p:spPr>
            <a:xfrm flipV="1">
              <a:off x="1130300" y="4437680"/>
              <a:ext cx="7188200" cy="351771"/>
            </a:xfrm>
            <a:custGeom>
              <a:avLst/>
              <a:gdLst>
                <a:gd name="connsiteX0" fmla="*/ 0 w 7188200"/>
                <a:gd name="connsiteY0" fmla="*/ 546619 h 1067382"/>
                <a:gd name="connsiteX1" fmla="*/ 1028700 w 7188200"/>
                <a:gd name="connsiteY1" fmla="*/ 25919 h 1067382"/>
                <a:gd name="connsiteX2" fmla="*/ 3263900 w 7188200"/>
                <a:gd name="connsiteY2" fmla="*/ 1067319 h 1067382"/>
                <a:gd name="connsiteX3" fmla="*/ 5613400 w 7188200"/>
                <a:gd name="connsiteY3" fmla="*/ 76719 h 1067382"/>
                <a:gd name="connsiteX4" fmla="*/ 7188200 w 7188200"/>
                <a:gd name="connsiteY4" fmla="*/ 140219 h 1067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8200" h="1067382">
                  <a:moveTo>
                    <a:pt x="0" y="546619"/>
                  </a:moveTo>
                  <a:cubicBezTo>
                    <a:pt x="242358" y="242877"/>
                    <a:pt x="484717" y="-60864"/>
                    <a:pt x="1028700" y="25919"/>
                  </a:cubicBezTo>
                  <a:cubicBezTo>
                    <a:pt x="1572683" y="112702"/>
                    <a:pt x="2499783" y="1058852"/>
                    <a:pt x="3263900" y="1067319"/>
                  </a:cubicBezTo>
                  <a:cubicBezTo>
                    <a:pt x="4028017" y="1075786"/>
                    <a:pt x="4959350" y="231236"/>
                    <a:pt x="5613400" y="76719"/>
                  </a:cubicBezTo>
                  <a:cubicBezTo>
                    <a:pt x="6267450" y="-77798"/>
                    <a:pt x="6727825" y="31210"/>
                    <a:pt x="7188200" y="140219"/>
                  </a:cubicBezTo>
                </a:path>
              </a:pathLst>
            </a:cu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3F04FFB6-EDF1-44F9-B15F-CE75C35B29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00961" y="4462416"/>
              <a:ext cx="882601" cy="4604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E9CC294F-91CF-4BAD-A07B-47C087A851B3}"/>
                </a:ext>
              </a:extLst>
            </p:cNvPr>
            <p:cNvCxnSpPr>
              <a:cxnSpLocks/>
            </p:cNvCxnSpPr>
            <p:nvPr/>
          </p:nvCxnSpPr>
          <p:spPr>
            <a:xfrm>
              <a:off x="4291028" y="4255801"/>
              <a:ext cx="955464" cy="25971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5978CA4B-BFBE-4968-9F2F-8F97B6DDF0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07024" y="4778059"/>
              <a:ext cx="1075208" cy="26786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53519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E5694672-44A7-4615-B03B-3D9478A844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140" y="1267181"/>
            <a:ext cx="5019298" cy="2550291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B7AA24BE-AB00-4438-A703-958A6E0736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92" y="4365984"/>
            <a:ext cx="3488615" cy="2480438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E419EAA-C447-48E5-B4C1-6AD7580AEE6B}"/>
              </a:ext>
            </a:extLst>
          </p:cNvPr>
          <p:cNvSpPr txBox="1"/>
          <p:nvPr/>
        </p:nvSpPr>
        <p:spPr>
          <a:xfrm>
            <a:off x="2180998" y="-26361"/>
            <a:ext cx="75197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i="1" dirty="0">
                <a:solidFill>
                  <a:srgbClr val="008080"/>
                </a:solidFill>
                <a:latin typeface="Calibri" panose="020F0502020204030204" pitchFamily="34" charset="0"/>
              </a:rPr>
              <a:t>Wakefield effect for ATF2/ILC bunch length </a:t>
            </a:r>
            <a:endParaRPr lang="ja-JP" altLang="en-US" sz="3200" b="1" i="1" dirty="0">
              <a:solidFill>
                <a:srgbClr val="008080"/>
              </a:solidFill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ECA72696-684A-4DFC-B13A-777D05A94FBB}"/>
                  </a:ext>
                </a:extLst>
              </p:cNvPr>
              <p:cNvSpPr txBox="1"/>
              <p:nvPr/>
            </p:nvSpPr>
            <p:spPr>
              <a:xfrm>
                <a:off x="2329663" y="536122"/>
                <a:ext cx="691054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i="1" dirty="0">
                    <a:latin typeface="Calibri" panose="020F0502020204030204" pitchFamily="34" charset="0"/>
                  </a:rPr>
                  <a:t>The effect was Simulated by putting </a:t>
                </a:r>
                <a:r>
                  <a:rPr lang="en-US" altLang="ja-JP" i="1" dirty="0" err="1">
                    <a:latin typeface="Calibri" panose="020F0502020204030204" pitchFamily="34" charset="0"/>
                  </a:rPr>
                  <a:t>wakefield</a:t>
                </a:r>
                <a:r>
                  <a:rPr lang="en-US" altLang="ja-JP" i="1" dirty="0">
                    <a:latin typeface="Calibri" panose="020F0502020204030204" pitchFamily="34" charset="0"/>
                  </a:rPr>
                  <a:t> source on ATF2 beamline.</a:t>
                </a:r>
              </a:p>
              <a:p>
                <a:r>
                  <a:rPr lang="en-US" altLang="ja-JP" i="1" dirty="0">
                    <a:latin typeface="Calibri" panose="020F0502020204030204" pitchFamily="34" charset="0"/>
                  </a:rPr>
                  <a:t>Initial beam, which charge is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=1×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US" altLang="ja-JP" i="1" dirty="0">
                    <a:latin typeface="Calibri" panose="020F0502020204030204" pitchFamily="34" charset="0"/>
                  </a:rPr>
                  <a:t>, has 30% of angular jitter </a:t>
                </a:r>
                <a:endParaRPr lang="ja-JP" altLang="en-US" i="1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ECA72696-684A-4DFC-B13A-777D05A94F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663" y="536122"/>
                <a:ext cx="6910546" cy="646331"/>
              </a:xfrm>
              <a:prstGeom prst="rect">
                <a:avLst/>
              </a:prstGeom>
              <a:blipFill>
                <a:blip r:embed="rId4"/>
                <a:stretch>
                  <a:fillRect l="-705" t="-5660" r="-88" b="-1415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図 5">
            <a:extLst>
              <a:ext uri="{FF2B5EF4-FFF2-40B4-BE49-F238E27FC236}">
                <a16:creationId xmlns:a16="http://schemas.microsoft.com/office/drawing/2014/main" id="{86C59BB4-4B14-430F-8646-4528637A47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320084"/>
            <a:ext cx="3743898" cy="2470023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D47107E-F048-4BA4-9932-5FAB0D1C0ECD}"/>
              </a:ext>
            </a:extLst>
          </p:cNvPr>
          <p:cNvSpPr txBox="1"/>
          <p:nvPr/>
        </p:nvSpPr>
        <p:spPr>
          <a:xfrm>
            <a:off x="768652" y="4082407"/>
            <a:ext cx="3469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i="1" dirty="0">
                <a:latin typeface="Calibri" panose="020F0502020204030204" pitchFamily="34" charset="0"/>
              </a:rPr>
              <a:t>The difference is the bunch length only. </a:t>
            </a:r>
            <a:endParaRPr lang="ja-JP" altLang="en-US" sz="1600" i="1" dirty="0">
              <a:latin typeface="Calibri" panose="020F050202020403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71E81D8-0D47-4525-9220-B87E291470DE}"/>
              </a:ext>
            </a:extLst>
          </p:cNvPr>
          <p:cNvSpPr txBox="1"/>
          <p:nvPr/>
        </p:nvSpPr>
        <p:spPr>
          <a:xfrm>
            <a:off x="1552348" y="3830747"/>
            <a:ext cx="2064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i="1" dirty="0">
                <a:solidFill>
                  <a:srgbClr val="7030A0"/>
                </a:solidFill>
                <a:latin typeface="Calibri" panose="020F0502020204030204" pitchFamily="34" charset="0"/>
              </a:rPr>
              <a:t>Tracking simulation</a:t>
            </a:r>
            <a:endParaRPr lang="ja-JP" altLang="en-US" b="1" i="1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5657727-9229-42FA-A883-9328C314DFAE}"/>
              </a:ext>
            </a:extLst>
          </p:cNvPr>
          <p:cNvSpPr txBox="1"/>
          <p:nvPr/>
        </p:nvSpPr>
        <p:spPr>
          <a:xfrm>
            <a:off x="5419889" y="4107287"/>
            <a:ext cx="5186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i="1" dirty="0">
                <a:solidFill>
                  <a:srgbClr val="7030A0"/>
                </a:solidFill>
                <a:latin typeface="Calibri" panose="020F0502020204030204" pitchFamily="34" charset="0"/>
              </a:rPr>
              <a:t>Results of dynamic intensity dependence simulation </a:t>
            </a:r>
            <a:endParaRPr lang="ja-JP" altLang="en-US" b="1" i="1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B2067A9-D39D-41F7-847B-CF710980E5AF}"/>
              </a:ext>
            </a:extLst>
          </p:cNvPr>
          <p:cNvSpPr txBox="1"/>
          <p:nvPr/>
        </p:nvSpPr>
        <p:spPr>
          <a:xfrm>
            <a:off x="4981511" y="5313815"/>
            <a:ext cx="58896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i="1" dirty="0">
                <a:latin typeface="Calibri" panose="020F0502020204030204" pitchFamily="34" charset="0"/>
              </a:rPr>
              <a:t>The effect of </a:t>
            </a:r>
            <a:r>
              <a:rPr lang="en-US" altLang="ja-JP" sz="1600" i="1" dirty="0" err="1">
                <a:latin typeface="Calibri" panose="020F0502020204030204" pitchFamily="34" charset="0"/>
              </a:rPr>
              <a:t>wakefield</a:t>
            </a:r>
            <a:r>
              <a:rPr lang="en-US" altLang="ja-JP" sz="1600" i="1" dirty="0">
                <a:latin typeface="Calibri" panose="020F0502020204030204" pitchFamily="34" charset="0"/>
              </a:rPr>
              <a:t> kick for 0.3mm is smaller than that for 7mm.</a:t>
            </a:r>
            <a:endParaRPr lang="en-US" altLang="ja-JP" sz="600" i="1" dirty="0">
              <a:latin typeface="Calibri" panose="020F0502020204030204" pitchFamily="34" charset="0"/>
            </a:endParaRPr>
          </a:p>
          <a:p>
            <a:r>
              <a:rPr lang="en-US" altLang="ja-JP" sz="1600" i="1" dirty="0">
                <a:latin typeface="Calibri" panose="020F0502020204030204" pitchFamily="34" charset="0"/>
              </a:rPr>
              <a:t>The effects of bellows and flange gap are larger for ILC bunch length.</a:t>
            </a:r>
          </a:p>
        </p:txBody>
      </p:sp>
      <p:sp>
        <p:nvSpPr>
          <p:cNvPr id="12" name="スライド番号プレースホルダー 5">
            <a:extLst>
              <a:ext uri="{FF2B5EF4-FFF2-40B4-BE49-F238E27FC236}">
                <a16:creationId xmlns:a16="http://schemas.microsoft.com/office/drawing/2014/main" id="{9E680E9F-2818-432E-B452-7A991ABB7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34600" y="6481297"/>
            <a:ext cx="2057400" cy="365125"/>
          </a:xfrm>
        </p:spPr>
        <p:txBody>
          <a:bodyPr/>
          <a:lstStyle/>
          <a:p>
            <a:fld id="{09AA45E9-F684-4B9E-AA65-9D61C110348B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30A7C384-E085-46B8-AA8D-BD5C818DCA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511" y="4438148"/>
            <a:ext cx="5658141" cy="800141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9B50ED4-3AB4-421C-BAD6-25903F7799F9}"/>
              </a:ext>
            </a:extLst>
          </p:cNvPr>
          <p:cNvSpPr txBox="1"/>
          <p:nvPr/>
        </p:nvSpPr>
        <p:spPr>
          <a:xfrm>
            <a:off x="4892715" y="6095975"/>
            <a:ext cx="618335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latin typeface="Calibri" panose="020F0502020204030204" pitchFamily="34" charset="0"/>
              </a:rPr>
              <a:t>The effect of the capacitive impedance to shorter bunch is small</a:t>
            </a:r>
          </a:p>
          <a:p>
            <a:r>
              <a:rPr lang="en-US" altLang="ja-JP" i="1" dirty="0">
                <a:latin typeface="Calibri" panose="020F0502020204030204" pitchFamily="34" charset="0"/>
              </a:rPr>
              <a:t> in the “beam transport line”.</a:t>
            </a:r>
            <a:endParaRPr kumimoji="1" lang="ja-JP" altLang="en-US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989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DE43DE6F-290A-4211-B8EE-69CFDADE2AA0}"/>
              </a:ext>
            </a:extLst>
          </p:cNvPr>
          <p:cNvGrpSpPr>
            <a:grpSpLocks noChangeAspect="1"/>
          </p:cNvGrpSpPr>
          <p:nvPr/>
        </p:nvGrpSpPr>
        <p:grpSpPr>
          <a:xfrm>
            <a:off x="1806311" y="690993"/>
            <a:ext cx="8870144" cy="3977459"/>
            <a:chOff x="1421178" y="806965"/>
            <a:chExt cx="9338350" cy="4187405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86D88EC-06BB-4D49-AD1D-B36CDA3DBF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1178" y="806965"/>
              <a:ext cx="5983277" cy="4187405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5F360367-26EF-4AEB-A2D8-FEE59D4CE152}"/>
                </a:ext>
              </a:extLst>
            </p:cNvPr>
            <p:cNvSpPr txBox="1"/>
            <p:nvPr/>
          </p:nvSpPr>
          <p:spPr>
            <a:xfrm>
              <a:off x="7948499" y="2434364"/>
              <a:ext cx="2811029" cy="6804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i="1" dirty="0">
                  <a:solidFill>
                    <a:srgbClr val="FF0000"/>
                  </a:solidFill>
                  <a:latin typeface="Calibri" panose="020F0502020204030204" pitchFamily="34" charset="0"/>
                </a:rPr>
                <a:t>FONT 2-dimensional (y-y’)</a:t>
              </a:r>
            </a:p>
            <a:p>
              <a:r>
                <a:rPr lang="en-US" altLang="ja-JP" b="1" i="1" dirty="0">
                  <a:solidFill>
                    <a:srgbClr val="FF0000"/>
                  </a:solidFill>
                  <a:latin typeface="Calibri" panose="020F0502020204030204" pitchFamily="34" charset="0"/>
                </a:rPr>
                <a:t> upstream FB </a:t>
              </a:r>
              <a:endParaRPr lang="ja-JP" altLang="en-US" b="1" i="1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8" name="矢印: 下 7">
              <a:extLst>
                <a:ext uri="{FF2B5EF4-FFF2-40B4-BE49-F238E27FC236}">
                  <a16:creationId xmlns:a16="http://schemas.microsoft.com/office/drawing/2014/main" id="{DBC0FF38-738D-4F8E-B528-06E62D3DF0B9}"/>
                </a:ext>
              </a:extLst>
            </p:cNvPr>
            <p:cNvSpPr/>
            <p:nvPr/>
          </p:nvSpPr>
          <p:spPr>
            <a:xfrm>
              <a:off x="7660586" y="2421258"/>
              <a:ext cx="232903" cy="706661"/>
            </a:xfrm>
            <a:prstGeom prst="downArrow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B1556AD4-761A-4412-B0A4-0BDB113AB654}"/>
                </a:ext>
              </a:extLst>
            </p:cNvPr>
            <p:cNvSpPr txBox="1"/>
            <p:nvPr/>
          </p:nvSpPr>
          <p:spPr>
            <a:xfrm>
              <a:off x="7423516" y="1986111"/>
              <a:ext cx="1785769" cy="388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i="1" dirty="0">
                  <a:solidFill>
                    <a:srgbClr val="7030A0"/>
                  </a:solidFill>
                  <a:latin typeface="Calibri" panose="020F0502020204030204" pitchFamily="34" charset="0"/>
                </a:rPr>
                <a:t>30% angle jitter</a:t>
              </a:r>
              <a:endParaRPr lang="ja-JP" altLang="en-US" b="1" i="1" dirty="0">
                <a:solidFill>
                  <a:srgbClr val="7030A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6C8C56A1-51C5-4D89-A8FA-D67099D59C2C}"/>
                </a:ext>
              </a:extLst>
            </p:cNvPr>
            <p:cNvSpPr txBox="1"/>
            <p:nvPr/>
          </p:nvSpPr>
          <p:spPr>
            <a:xfrm>
              <a:off x="7418215" y="3184635"/>
              <a:ext cx="1785769" cy="388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i="1" dirty="0">
                  <a:solidFill>
                    <a:srgbClr val="7030A0"/>
                  </a:solidFill>
                  <a:latin typeface="Calibri" panose="020F0502020204030204" pitchFamily="34" charset="0"/>
                </a:rPr>
                <a:t>10% angle jitter</a:t>
              </a:r>
              <a:endParaRPr lang="ja-JP" altLang="en-US" b="1" i="1" dirty="0">
                <a:solidFill>
                  <a:srgbClr val="7030A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970404BE-62A8-432F-8ECC-0A4F83279D35}"/>
                </a:ext>
              </a:extLst>
            </p:cNvPr>
            <p:cNvSpPr txBox="1"/>
            <p:nvPr/>
          </p:nvSpPr>
          <p:spPr>
            <a:xfrm>
              <a:off x="3318316" y="1934475"/>
              <a:ext cx="844147" cy="388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i="1" dirty="0">
                  <a:solidFill>
                    <a:srgbClr val="7030A0"/>
                  </a:solidFill>
                  <a:latin typeface="Calibri" panose="020F0502020204030204" pitchFamily="34" charset="0"/>
                </a:rPr>
                <a:t>Case 1</a:t>
              </a:r>
              <a:endParaRPr lang="ja-JP" altLang="en-US" b="1" i="1" dirty="0">
                <a:solidFill>
                  <a:srgbClr val="7030A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7F7A9705-4C84-41CF-B64C-B69FD48F9802}"/>
                </a:ext>
              </a:extLst>
            </p:cNvPr>
            <p:cNvSpPr txBox="1"/>
            <p:nvPr/>
          </p:nvSpPr>
          <p:spPr>
            <a:xfrm>
              <a:off x="3382483" y="4278385"/>
              <a:ext cx="844147" cy="388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i="1" dirty="0">
                  <a:solidFill>
                    <a:srgbClr val="7030A0"/>
                  </a:solidFill>
                  <a:latin typeface="Calibri" panose="020F0502020204030204" pitchFamily="34" charset="0"/>
                </a:rPr>
                <a:t>Case 1</a:t>
              </a:r>
              <a:endParaRPr lang="ja-JP" altLang="en-US" b="1" i="1" dirty="0">
                <a:solidFill>
                  <a:srgbClr val="7030A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BAFEA4F7-7FBA-451E-9BA2-12802A8DF8C9}"/>
                </a:ext>
              </a:extLst>
            </p:cNvPr>
            <p:cNvSpPr txBox="1"/>
            <p:nvPr/>
          </p:nvSpPr>
          <p:spPr>
            <a:xfrm>
              <a:off x="6441045" y="1934475"/>
              <a:ext cx="844147" cy="388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i="1" dirty="0">
                  <a:solidFill>
                    <a:srgbClr val="7030A0"/>
                  </a:solidFill>
                  <a:latin typeface="Calibri" panose="020F0502020204030204" pitchFamily="34" charset="0"/>
                </a:rPr>
                <a:t>Case 2</a:t>
              </a:r>
              <a:endParaRPr lang="ja-JP" altLang="en-US" b="1" i="1" dirty="0">
                <a:solidFill>
                  <a:srgbClr val="7030A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D49CEC70-A32C-47DE-B99C-551EE88C07DA}"/>
                </a:ext>
              </a:extLst>
            </p:cNvPr>
            <p:cNvSpPr txBox="1"/>
            <p:nvPr/>
          </p:nvSpPr>
          <p:spPr>
            <a:xfrm>
              <a:off x="6457086" y="4309122"/>
              <a:ext cx="844147" cy="388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i="1" dirty="0">
                  <a:solidFill>
                    <a:srgbClr val="7030A0"/>
                  </a:solidFill>
                  <a:latin typeface="Calibri" panose="020F0502020204030204" pitchFamily="34" charset="0"/>
                </a:rPr>
                <a:t>Case 2</a:t>
              </a:r>
              <a:endParaRPr lang="ja-JP" altLang="en-US" b="1" i="1" dirty="0">
                <a:solidFill>
                  <a:srgbClr val="7030A0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1A930D4D-A26C-4054-8BF8-780931F944C5}"/>
              </a:ext>
            </a:extLst>
          </p:cNvPr>
          <p:cNvGrpSpPr/>
          <p:nvPr/>
        </p:nvGrpSpPr>
        <p:grpSpPr>
          <a:xfrm>
            <a:off x="2875892" y="4611425"/>
            <a:ext cx="6940478" cy="1896483"/>
            <a:chOff x="1912483" y="4916250"/>
            <a:chExt cx="6940478" cy="1896483"/>
          </a:xfrm>
        </p:grpSpPr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E9F9E680-2C6E-40C0-AFD6-830AA408C5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12483" y="5242933"/>
              <a:ext cx="5319034" cy="1569800"/>
            </a:xfrm>
            <a:prstGeom prst="rect">
              <a:avLst/>
            </a:prstGeom>
          </p:spPr>
        </p:pic>
        <p:sp>
          <p:nvSpPr>
            <p:cNvPr id="18" name="矢印: 右 17">
              <a:extLst>
                <a:ext uri="{FF2B5EF4-FFF2-40B4-BE49-F238E27FC236}">
                  <a16:creationId xmlns:a16="http://schemas.microsoft.com/office/drawing/2014/main" id="{C1782ED8-7768-469F-9934-AC2982F31DC1}"/>
                </a:ext>
              </a:extLst>
            </p:cNvPr>
            <p:cNvSpPr/>
            <p:nvPr/>
          </p:nvSpPr>
          <p:spPr>
            <a:xfrm>
              <a:off x="5164681" y="5021178"/>
              <a:ext cx="385887" cy="180000"/>
            </a:xfrm>
            <a:prstGeom prst="rightArrow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00C4B5EE-8665-458B-810E-639FFF15EB76}"/>
                </a:ext>
              </a:extLst>
            </p:cNvPr>
            <p:cNvSpPr txBox="1"/>
            <p:nvPr/>
          </p:nvSpPr>
          <p:spPr>
            <a:xfrm>
              <a:off x="5662863" y="4916250"/>
              <a:ext cx="20585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i="1" dirty="0">
                  <a:solidFill>
                    <a:srgbClr val="FF0000"/>
                  </a:solidFill>
                  <a:latin typeface="Calibri" panose="020F0502020204030204" pitchFamily="34" charset="0"/>
                </a:rPr>
                <a:t>FONT IP position FB</a:t>
              </a:r>
              <a:endParaRPr lang="ja-JP" altLang="en-US" b="1" i="1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0" name="矢印: 下 19">
              <a:extLst>
                <a:ext uri="{FF2B5EF4-FFF2-40B4-BE49-F238E27FC236}">
                  <a16:creationId xmlns:a16="http://schemas.microsoft.com/office/drawing/2014/main" id="{365943A7-CEF6-4DA7-A03D-1A5DC26C4885}"/>
                </a:ext>
              </a:extLst>
            </p:cNvPr>
            <p:cNvSpPr/>
            <p:nvPr/>
          </p:nvSpPr>
          <p:spPr>
            <a:xfrm>
              <a:off x="7114532" y="5694947"/>
              <a:ext cx="161587" cy="351633"/>
            </a:xfrm>
            <a:prstGeom prst="downArrow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3F5D9186-D6BE-44B1-BA6A-E40BE90150AF}"/>
                </a:ext>
              </a:extLst>
            </p:cNvPr>
            <p:cNvSpPr txBox="1"/>
            <p:nvPr/>
          </p:nvSpPr>
          <p:spPr>
            <a:xfrm>
              <a:off x="7276119" y="5500708"/>
              <a:ext cx="157684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i="1" dirty="0">
                  <a:solidFill>
                    <a:srgbClr val="FF0000"/>
                  </a:solidFill>
                  <a:latin typeface="Calibri" panose="020F0502020204030204" pitchFamily="34" charset="0"/>
                </a:rPr>
                <a:t>FONT 2D (y-y’)</a:t>
              </a:r>
            </a:p>
            <a:p>
              <a:r>
                <a:rPr lang="en-US" altLang="ja-JP" b="1" i="1" dirty="0">
                  <a:solidFill>
                    <a:srgbClr val="FF0000"/>
                  </a:solidFill>
                  <a:latin typeface="Calibri" panose="020F0502020204030204" pitchFamily="34" charset="0"/>
                </a:rPr>
                <a:t> upstream FB</a:t>
              </a:r>
              <a:endParaRPr lang="ja-JP" altLang="en-US" b="1" i="1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2F4F7AD-8165-47FE-83D4-41E9B3D5B110}"/>
              </a:ext>
            </a:extLst>
          </p:cNvPr>
          <p:cNvSpPr txBox="1"/>
          <p:nvPr/>
        </p:nvSpPr>
        <p:spPr>
          <a:xfrm>
            <a:off x="2045562" y="-3290"/>
            <a:ext cx="77224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i="1" dirty="0">
                <a:solidFill>
                  <a:srgbClr val="008080"/>
                </a:solidFill>
                <a:latin typeface="Calibri" panose="020F0502020204030204" pitchFamily="34" charset="0"/>
              </a:rPr>
              <a:t>ILC </a:t>
            </a:r>
            <a:r>
              <a:rPr lang="en-US" altLang="ja-JP" sz="3200" b="1" i="1" dirty="0">
                <a:solidFill>
                  <a:srgbClr val="FF0000"/>
                </a:solidFill>
                <a:latin typeface="Calibri" panose="020F0502020204030204" pitchFamily="34" charset="0"/>
              </a:rPr>
              <a:t>dynamic</a:t>
            </a:r>
            <a:r>
              <a:rPr lang="en-US" altLang="ja-JP" sz="3200" b="1" i="1" dirty="0">
                <a:solidFill>
                  <a:srgbClr val="008080"/>
                </a:solidFill>
                <a:latin typeface="Calibri" panose="020F0502020204030204" pitchFamily="34" charset="0"/>
              </a:rPr>
              <a:t> intensity dependence correction</a:t>
            </a:r>
            <a:endParaRPr lang="ja-JP" altLang="en-US" sz="3200" b="1" i="1" dirty="0">
              <a:solidFill>
                <a:srgbClr val="008080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D7781F3-2702-4656-8C40-5A6936941F53}"/>
              </a:ext>
            </a:extLst>
          </p:cNvPr>
          <p:cNvSpPr txBox="1"/>
          <p:nvPr/>
        </p:nvSpPr>
        <p:spPr>
          <a:xfrm>
            <a:off x="1483845" y="6499351"/>
            <a:ext cx="8799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dirty="0">
                <a:solidFill>
                  <a:srgbClr val="FF0000"/>
                </a:solidFill>
                <a:latin typeface="Calibri" panose="020F0502020204030204" pitchFamily="34" charset="0"/>
              </a:rPr>
              <a:t>The dynamic effect of the </a:t>
            </a:r>
            <a:r>
              <a:rPr lang="en-US" altLang="ja-JP" i="1" dirty="0" err="1">
                <a:solidFill>
                  <a:srgbClr val="FF0000"/>
                </a:solidFill>
                <a:latin typeface="Calibri" panose="020F0502020204030204" pitchFamily="34" charset="0"/>
              </a:rPr>
              <a:t>wakefield</a:t>
            </a:r>
            <a:r>
              <a:rPr lang="en-US" altLang="ja-JP" i="1" dirty="0">
                <a:solidFill>
                  <a:srgbClr val="FF0000"/>
                </a:solidFill>
                <a:latin typeface="Calibri" panose="020F0502020204030204" pitchFamily="34" charset="0"/>
              </a:rPr>
              <a:t> is evaluated to be reduced to enough level by simulation.</a:t>
            </a:r>
            <a:endParaRPr lang="ja-JP" altLang="en-US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スライド番号プレースホルダー 5">
            <a:extLst>
              <a:ext uri="{FF2B5EF4-FFF2-40B4-BE49-F238E27FC236}">
                <a16:creationId xmlns:a16="http://schemas.microsoft.com/office/drawing/2014/main" id="{7FD12573-3E04-4BB7-94E2-51519B95C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34600" y="6492875"/>
            <a:ext cx="2057400" cy="365125"/>
          </a:xfrm>
        </p:spPr>
        <p:txBody>
          <a:bodyPr/>
          <a:lstStyle/>
          <a:p>
            <a:fld id="{09AA45E9-F684-4B9E-AA65-9D61C110348B}" type="slidenum">
              <a:rPr kumimoji="1" lang="ja-JP" altLang="en-US" smtClean="0">
                <a:latin typeface="Calibri" panose="020F0502020204030204" pitchFamily="34" charset="0"/>
              </a:rPr>
              <a:t>5</a:t>
            </a:fld>
            <a:endParaRPr kumimoji="1" lang="ja-JP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642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図 28">
            <a:extLst>
              <a:ext uri="{FF2B5EF4-FFF2-40B4-BE49-F238E27FC236}">
                <a16:creationId xmlns:a16="http://schemas.microsoft.com/office/drawing/2014/main" id="{DF7F8BE1-CFAB-4AA3-B188-6C78B10650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195" y="2820587"/>
            <a:ext cx="8743950" cy="38862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 3">
                <a:extLst>
                  <a:ext uri="{FF2B5EF4-FFF2-40B4-BE49-F238E27FC236}">
                    <a16:creationId xmlns:a16="http://schemas.microsoft.com/office/drawing/2014/main" id="{B8129E1B-1C6A-46A5-B367-EF7EDD21A6C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78241603"/>
                  </p:ext>
                </p:extLst>
              </p:nvPr>
            </p:nvGraphicFramePr>
            <p:xfrm>
              <a:off x="977254" y="1178825"/>
              <a:ext cx="3041810" cy="1524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36114">
                      <a:extLst>
                        <a:ext uri="{9D8B030D-6E8A-4147-A177-3AD203B41FA5}">
                          <a16:colId xmlns:a16="http://schemas.microsoft.com/office/drawing/2014/main" val="934446052"/>
                        </a:ext>
                      </a:extLst>
                    </a:gridCol>
                    <a:gridCol w="1505696">
                      <a:extLst>
                        <a:ext uri="{9D8B030D-6E8A-4147-A177-3AD203B41FA5}">
                          <a16:colId xmlns:a16="http://schemas.microsoft.com/office/drawing/2014/main" val="909530267"/>
                        </a:ext>
                      </a:extLst>
                    </a:gridCol>
                  </a:tblGrid>
                  <a:tr h="183606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Alignment (</a:t>
                          </a:r>
                          <a:r>
                            <a:rPr kumimoji="1" lang="en-US" altLang="ja-JP" sz="1400" dirty="0" err="1"/>
                            <a:t>x,y</a:t>
                          </a:r>
                          <a:r>
                            <a:rPr kumimoji="1" lang="en-US" altLang="ja-JP" sz="1400" dirty="0"/>
                            <a:t>)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400" b="0" i="1" smtClean="0">
                                    <a:latin typeface="Cambria Math" panose="02040503050406030204" pitchFamily="18" charset="0"/>
                                  </a:rPr>
                                  <m:t>100 </m:t>
                                </m:r>
                                <m:r>
                                  <a:rPr kumimoji="1" lang="ja-JP" altLang="en-US" sz="1400" b="0" i="1" smtClean="0"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m:rPr>
                                    <m:nor/>
                                  </m:rPr>
                                  <a:rPr kumimoji="1" lang="en-US" altLang="ja-JP" sz="1400" b="0" i="0" smtClean="0">
                                    <a:latin typeface="Cambria Math" panose="02040503050406030204" pitchFamily="18" charset="0"/>
                                  </a:rPr>
                                  <m:t>m</m:t>
                                </m:r>
                              </m:oMath>
                            </m:oMathPara>
                          </a14:m>
                          <a:endParaRPr kumimoji="1" lang="ja-JP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40666301"/>
                      </a:ext>
                    </a:extLst>
                  </a:tr>
                  <a:tr h="140063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K1 strength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400" b="0" i="1" smtClean="0">
                                    <a:latin typeface="Cambria Math" panose="02040503050406030204" pitchFamily="18" charset="0"/>
                                  </a:rPr>
                                  <m:t>0.01</m:t>
                                </m:r>
                                <m:r>
                                  <a:rPr kumimoji="1" lang="en-US" altLang="ja-JP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kumimoji="1" lang="ja-JP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8877337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K2 strength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400" b="0" i="1" smtClean="0">
                                    <a:latin typeface="Cambria Math" panose="02040503050406030204" pitchFamily="18" charset="0"/>
                                  </a:rPr>
                                  <m:t>0.01</m:t>
                                </m:r>
                                <m:r>
                                  <a:rPr kumimoji="1" lang="en-US" altLang="ja-JP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kumimoji="1" lang="ja-JP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2546875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Rotation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400" b="0" i="1" smtClean="0">
                                    <a:latin typeface="Cambria Math" panose="02040503050406030204" pitchFamily="18" charset="0"/>
                                  </a:rPr>
                                  <m:t>100 </m:t>
                                </m:r>
                                <m:r>
                                  <a:rPr kumimoji="1" lang="ja-JP" altLang="en-US" sz="1400" b="0" i="1" smtClean="0"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m:rPr>
                                    <m:nor/>
                                  </m:rPr>
                                  <a:rPr kumimoji="1" lang="en-US" altLang="ja-JP" sz="1400" b="0" i="0" smtClean="0">
                                    <a:latin typeface="Cambria Math" panose="02040503050406030204" pitchFamily="18" charset="0"/>
                                  </a:rPr>
                                  <m:t>rad</m:t>
                                </m:r>
                              </m:oMath>
                            </m:oMathPara>
                          </a14:m>
                          <a:endParaRPr kumimoji="1" lang="ja-JP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3570516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Quad-BPM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400" b="0" i="1" smtClean="0">
                                    <a:latin typeface="Cambria Math" panose="02040503050406030204" pitchFamily="18" charset="0"/>
                                  </a:rPr>
                                  <m:t>10 </m:t>
                                </m:r>
                                <m:r>
                                  <a:rPr kumimoji="1" lang="ja-JP" altLang="en-US" sz="1400" b="0" i="1" smtClean="0"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m:rPr>
                                    <m:nor/>
                                  </m:rPr>
                                  <a:rPr kumimoji="1" lang="en-US" altLang="ja-JP" sz="1400" b="0" i="0" smtClean="0">
                                    <a:latin typeface="Cambria Math" panose="02040503050406030204" pitchFamily="18" charset="0"/>
                                  </a:rPr>
                                  <m:t>m</m:t>
                                </m:r>
                              </m:oMath>
                            </m:oMathPara>
                          </a14:m>
                          <a:endParaRPr kumimoji="1" lang="ja-JP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3851072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 3">
                <a:extLst>
                  <a:ext uri="{FF2B5EF4-FFF2-40B4-BE49-F238E27FC236}">
                    <a16:creationId xmlns:a16="http://schemas.microsoft.com/office/drawing/2014/main" id="{B8129E1B-1C6A-46A5-B367-EF7EDD21A6C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78241603"/>
                  </p:ext>
                </p:extLst>
              </p:nvPr>
            </p:nvGraphicFramePr>
            <p:xfrm>
              <a:off x="977254" y="1178825"/>
              <a:ext cx="3041810" cy="1524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36114">
                      <a:extLst>
                        <a:ext uri="{9D8B030D-6E8A-4147-A177-3AD203B41FA5}">
                          <a16:colId xmlns:a16="http://schemas.microsoft.com/office/drawing/2014/main" val="934446052"/>
                        </a:ext>
                      </a:extLst>
                    </a:gridCol>
                    <a:gridCol w="1505696">
                      <a:extLst>
                        <a:ext uri="{9D8B030D-6E8A-4147-A177-3AD203B41FA5}">
                          <a16:colId xmlns:a16="http://schemas.microsoft.com/office/drawing/2014/main" val="909530267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Alignment (</a:t>
                          </a:r>
                          <a:r>
                            <a:rPr kumimoji="1" lang="en-US" altLang="ja-JP" sz="1400" dirty="0" err="1"/>
                            <a:t>x,y</a:t>
                          </a:r>
                          <a:r>
                            <a:rPr kumimoji="1" lang="en-US" altLang="ja-JP" sz="1400" dirty="0"/>
                            <a:t>)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3"/>
                          <a:stretch>
                            <a:fillRect l="-102016" t="-2000" r="-806" b="-42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40666301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K1 strength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3"/>
                          <a:stretch>
                            <a:fillRect l="-102016" t="-102000" r="-806" b="-32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88773379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K2 strength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3"/>
                          <a:stretch>
                            <a:fillRect l="-102016" t="-198039" r="-806" b="-2156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546875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Rotation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3"/>
                          <a:stretch>
                            <a:fillRect l="-102016" t="-304000" r="-806" b="-1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35705168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Quad-BPM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3"/>
                          <a:stretch>
                            <a:fillRect l="-102016" t="-404000" r="-806" b="-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3851072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6850AD-47D9-4DEB-87C5-8125CFB2E7F1}"/>
              </a:ext>
            </a:extLst>
          </p:cNvPr>
          <p:cNvSpPr txBox="1"/>
          <p:nvPr/>
        </p:nvSpPr>
        <p:spPr>
          <a:xfrm>
            <a:off x="1783486" y="852025"/>
            <a:ext cx="1946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i="1" dirty="0">
                <a:solidFill>
                  <a:srgbClr val="002060"/>
                </a:solidFill>
                <a:latin typeface="Calibri" panose="020F0502020204030204" pitchFamily="34" charset="0"/>
              </a:rPr>
              <a:t>Quadrupole Errors</a:t>
            </a:r>
            <a:endParaRPr lang="ja-JP" altLang="en-US" b="1" i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 5">
                <a:extLst>
                  <a:ext uri="{FF2B5EF4-FFF2-40B4-BE49-F238E27FC236}">
                    <a16:creationId xmlns:a16="http://schemas.microsoft.com/office/drawing/2014/main" id="{9F361AA2-0ACF-4361-B499-37D9BD81F9A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25911287"/>
                  </p:ext>
                </p:extLst>
              </p:nvPr>
            </p:nvGraphicFramePr>
            <p:xfrm>
              <a:off x="4476530" y="1178825"/>
              <a:ext cx="2983508" cy="1219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06672">
                      <a:extLst>
                        <a:ext uri="{9D8B030D-6E8A-4147-A177-3AD203B41FA5}">
                          <a16:colId xmlns:a16="http://schemas.microsoft.com/office/drawing/2014/main" val="934446052"/>
                        </a:ext>
                      </a:extLst>
                    </a:gridCol>
                    <a:gridCol w="1476836">
                      <a:extLst>
                        <a:ext uri="{9D8B030D-6E8A-4147-A177-3AD203B41FA5}">
                          <a16:colId xmlns:a16="http://schemas.microsoft.com/office/drawing/2014/main" val="909530267"/>
                        </a:ext>
                      </a:extLst>
                    </a:gridCol>
                  </a:tblGrid>
                  <a:tr h="183606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Alignment (</a:t>
                          </a:r>
                          <a:r>
                            <a:rPr kumimoji="1" lang="en-US" altLang="ja-JP" sz="1400" dirty="0" err="1"/>
                            <a:t>x,y</a:t>
                          </a:r>
                          <a:r>
                            <a:rPr kumimoji="1" lang="en-US" altLang="ja-JP" sz="1400" dirty="0"/>
                            <a:t>)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400" b="0" i="1" smtClean="0">
                                    <a:latin typeface="Cambria Math" panose="02040503050406030204" pitchFamily="18" charset="0"/>
                                  </a:rPr>
                                  <m:t>100 </m:t>
                                </m:r>
                                <m:r>
                                  <a:rPr kumimoji="1" lang="ja-JP" altLang="en-US" sz="1400" b="0" i="1" smtClean="0"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m:rPr>
                                    <m:nor/>
                                  </m:rPr>
                                  <a:rPr kumimoji="1" lang="en-US" altLang="ja-JP" sz="1400" b="0" i="0" smtClean="0">
                                    <a:latin typeface="Cambria Math" panose="02040503050406030204" pitchFamily="18" charset="0"/>
                                  </a:rPr>
                                  <m:t>m</m:t>
                                </m:r>
                              </m:oMath>
                            </m:oMathPara>
                          </a14:m>
                          <a:endParaRPr kumimoji="1" lang="ja-JP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406663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K2 strength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400" b="0" i="1" smtClean="0">
                                    <a:latin typeface="Cambria Math" panose="02040503050406030204" pitchFamily="18" charset="0"/>
                                  </a:rPr>
                                  <m:t>0.01</m:t>
                                </m:r>
                                <m:r>
                                  <a:rPr kumimoji="1" lang="en-US" altLang="ja-JP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kumimoji="1" lang="ja-JP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2546875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Rotation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400" b="0" i="1" smtClean="0">
                                    <a:latin typeface="Cambria Math" panose="02040503050406030204" pitchFamily="18" charset="0"/>
                                  </a:rPr>
                                  <m:t>100 </m:t>
                                </m:r>
                                <m:r>
                                  <a:rPr kumimoji="1" lang="ja-JP" altLang="en-US" sz="1400" b="0" i="1" smtClean="0"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m:rPr>
                                    <m:nor/>
                                  </m:rPr>
                                  <a:rPr kumimoji="1" lang="en-US" altLang="ja-JP" sz="1400" b="0" i="0" smtClean="0">
                                    <a:latin typeface="Cambria Math" panose="02040503050406030204" pitchFamily="18" charset="0"/>
                                  </a:rPr>
                                  <m:t>rad</m:t>
                                </m:r>
                              </m:oMath>
                            </m:oMathPara>
                          </a14:m>
                          <a:endParaRPr kumimoji="1" lang="ja-JP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3570516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Sext-BPM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400" b="0" i="1" smtClean="0">
                                    <a:latin typeface="Cambria Math" panose="02040503050406030204" pitchFamily="18" charset="0"/>
                                  </a:rPr>
                                  <m:t>10 </m:t>
                                </m:r>
                                <m:r>
                                  <a:rPr kumimoji="1" lang="ja-JP" altLang="en-US" sz="1400" b="0" i="1" smtClean="0"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m:rPr>
                                    <m:nor/>
                                  </m:rPr>
                                  <a:rPr kumimoji="1" lang="en-US" altLang="ja-JP" sz="1400" b="0" i="0" smtClean="0">
                                    <a:latin typeface="Cambria Math" panose="02040503050406030204" pitchFamily="18" charset="0"/>
                                  </a:rPr>
                                  <m:t>m</m:t>
                                </m:r>
                              </m:oMath>
                            </m:oMathPara>
                          </a14:m>
                          <a:endParaRPr kumimoji="1" lang="ja-JP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3851072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 5">
                <a:extLst>
                  <a:ext uri="{FF2B5EF4-FFF2-40B4-BE49-F238E27FC236}">
                    <a16:creationId xmlns:a16="http://schemas.microsoft.com/office/drawing/2014/main" id="{9F361AA2-0ACF-4361-B499-37D9BD81F9A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25911287"/>
                  </p:ext>
                </p:extLst>
              </p:nvPr>
            </p:nvGraphicFramePr>
            <p:xfrm>
              <a:off x="4476530" y="1178825"/>
              <a:ext cx="2983508" cy="1219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06672">
                      <a:extLst>
                        <a:ext uri="{9D8B030D-6E8A-4147-A177-3AD203B41FA5}">
                          <a16:colId xmlns:a16="http://schemas.microsoft.com/office/drawing/2014/main" val="934446052"/>
                        </a:ext>
                      </a:extLst>
                    </a:gridCol>
                    <a:gridCol w="1476836">
                      <a:extLst>
                        <a:ext uri="{9D8B030D-6E8A-4147-A177-3AD203B41FA5}">
                          <a16:colId xmlns:a16="http://schemas.microsoft.com/office/drawing/2014/main" val="909530267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Alignment (</a:t>
                          </a:r>
                          <a:r>
                            <a:rPr kumimoji="1" lang="en-US" altLang="ja-JP" sz="1400" dirty="0" err="1"/>
                            <a:t>x,y</a:t>
                          </a:r>
                          <a:r>
                            <a:rPr kumimoji="1" lang="en-US" altLang="ja-JP" sz="1400" dirty="0"/>
                            <a:t>)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4"/>
                          <a:stretch>
                            <a:fillRect l="-102058" t="-2000" r="-823" b="-32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40666301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K2 strength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4"/>
                          <a:stretch>
                            <a:fillRect l="-102058" t="-100000" r="-823" b="-2156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546875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Rotation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4"/>
                          <a:stretch>
                            <a:fillRect l="-102058" t="-204000" r="-823" b="-1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35705168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Sext-BPM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4"/>
                          <a:stretch>
                            <a:fillRect l="-102058" t="-304000" r="-823" b="-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3851072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19464A3-BF26-4342-AD54-A34EE2CEFF95}"/>
              </a:ext>
            </a:extLst>
          </p:cNvPr>
          <p:cNvSpPr txBox="1"/>
          <p:nvPr/>
        </p:nvSpPr>
        <p:spPr>
          <a:xfrm>
            <a:off x="5224460" y="852025"/>
            <a:ext cx="1744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Sextupole</a:t>
            </a:r>
            <a:r>
              <a:rPr lang="en-US" altLang="ja-JP" b="1" i="1" dirty="0">
                <a:solidFill>
                  <a:srgbClr val="002060"/>
                </a:solidFill>
                <a:latin typeface="Calibri" panose="020F0502020204030204" pitchFamily="34" charset="0"/>
              </a:rPr>
              <a:t> Errors</a:t>
            </a:r>
            <a:endParaRPr lang="ja-JP" altLang="en-US" b="1" i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表 7">
                <a:extLst>
                  <a:ext uri="{FF2B5EF4-FFF2-40B4-BE49-F238E27FC236}">
                    <a16:creationId xmlns:a16="http://schemas.microsoft.com/office/drawing/2014/main" id="{6AC47C6B-2855-40F3-AA30-E04973608F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62445954"/>
                  </p:ext>
                </p:extLst>
              </p:nvPr>
            </p:nvGraphicFramePr>
            <p:xfrm>
              <a:off x="7646350" y="1178825"/>
              <a:ext cx="3177859" cy="914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04819">
                      <a:extLst>
                        <a:ext uri="{9D8B030D-6E8A-4147-A177-3AD203B41FA5}">
                          <a16:colId xmlns:a16="http://schemas.microsoft.com/office/drawing/2014/main" val="934446052"/>
                        </a:ext>
                      </a:extLst>
                    </a:gridCol>
                    <a:gridCol w="1573040">
                      <a:extLst>
                        <a:ext uri="{9D8B030D-6E8A-4147-A177-3AD203B41FA5}">
                          <a16:colId xmlns:a16="http://schemas.microsoft.com/office/drawing/2014/main" val="909530267"/>
                        </a:ext>
                      </a:extLst>
                    </a:gridCol>
                  </a:tblGrid>
                  <a:tr h="183606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Alignment (</a:t>
                          </a:r>
                          <a:r>
                            <a:rPr kumimoji="1" lang="en-US" altLang="ja-JP" sz="1400" dirty="0" err="1"/>
                            <a:t>x,y</a:t>
                          </a:r>
                          <a:r>
                            <a:rPr kumimoji="1" lang="en-US" altLang="ja-JP" sz="1400" dirty="0"/>
                            <a:t>)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400" b="0" i="1" smtClean="0">
                                    <a:latin typeface="Cambria Math" panose="02040503050406030204" pitchFamily="18" charset="0"/>
                                  </a:rPr>
                                  <m:t>100 </m:t>
                                </m:r>
                                <m:r>
                                  <a:rPr kumimoji="1" lang="ja-JP" altLang="en-US" sz="1400" b="0" i="1" smtClean="0"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m:rPr>
                                    <m:nor/>
                                  </m:rPr>
                                  <a:rPr kumimoji="1" lang="en-US" altLang="ja-JP" sz="1400" b="0" i="0" smtClean="0">
                                    <a:latin typeface="Cambria Math" panose="02040503050406030204" pitchFamily="18" charset="0"/>
                                  </a:rPr>
                                  <m:t>m</m:t>
                                </m:r>
                              </m:oMath>
                            </m:oMathPara>
                          </a14:m>
                          <a:endParaRPr kumimoji="1" lang="ja-JP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406663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Rotation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400" b="0" i="1" smtClean="0">
                                    <a:latin typeface="Cambria Math" panose="02040503050406030204" pitchFamily="18" charset="0"/>
                                  </a:rPr>
                                  <m:t>100 </m:t>
                                </m:r>
                                <m:r>
                                  <a:rPr kumimoji="1" lang="ja-JP" altLang="en-US" sz="1400" b="0" i="1" smtClean="0"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m:rPr>
                                    <m:nor/>
                                  </m:rPr>
                                  <a:rPr kumimoji="1" lang="en-US" altLang="ja-JP" sz="1400" b="0" i="0" smtClean="0">
                                    <a:latin typeface="Cambria Math" panose="02040503050406030204" pitchFamily="18" charset="0"/>
                                  </a:rPr>
                                  <m:t>rad</m:t>
                                </m:r>
                              </m:oMath>
                            </m:oMathPara>
                          </a14:m>
                          <a:endParaRPr kumimoji="1" lang="ja-JP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3570516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Dipole-BPM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400" b="0" i="1" smtClean="0">
                                    <a:latin typeface="Cambria Math" panose="02040503050406030204" pitchFamily="18" charset="0"/>
                                  </a:rPr>
                                  <m:t>100 </m:t>
                                </m:r>
                                <m:r>
                                  <a:rPr kumimoji="1" lang="ja-JP" altLang="en-US" sz="1400" b="0" i="1" smtClean="0"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  <m:r>
                                  <m:rPr>
                                    <m:nor/>
                                  </m:rPr>
                                  <a:rPr kumimoji="1" lang="en-US" altLang="ja-JP" sz="1400" b="0" i="0" smtClean="0">
                                    <a:latin typeface="Cambria Math" panose="02040503050406030204" pitchFamily="18" charset="0"/>
                                  </a:rPr>
                                  <m:t>m</m:t>
                                </m:r>
                              </m:oMath>
                            </m:oMathPara>
                          </a14:m>
                          <a:endParaRPr kumimoji="1" lang="ja-JP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3851072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表 7">
                <a:extLst>
                  <a:ext uri="{FF2B5EF4-FFF2-40B4-BE49-F238E27FC236}">
                    <a16:creationId xmlns:a16="http://schemas.microsoft.com/office/drawing/2014/main" id="{6AC47C6B-2855-40F3-AA30-E04973608F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62445954"/>
                  </p:ext>
                </p:extLst>
              </p:nvPr>
            </p:nvGraphicFramePr>
            <p:xfrm>
              <a:off x="7646350" y="1178825"/>
              <a:ext cx="3177859" cy="914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04819">
                      <a:extLst>
                        <a:ext uri="{9D8B030D-6E8A-4147-A177-3AD203B41FA5}">
                          <a16:colId xmlns:a16="http://schemas.microsoft.com/office/drawing/2014/main" val="934446052"/>
                        </a:ext>
                      </a:extLst>
                    </a:gridCol>
                    <a:gridCol w="1573040">
                      <a:extLst>
                        <a:ext uri="{9D8B030D-6E8A-4147-A177-3AD203B41FA5}">
                          <a16:colId xmlns:a16="http://schemas.microsoft.com/office/drawing/2014/main" val="909530267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Alignment (</a:t>
                          </a:r>
                          <a:r>
                            <a:rPr kumimoji="1" lang="en-US" altLang="ja-JP" sz="1400" dirty="0" err="1"/>
                            <a:t>x,y</a:t>
                          </a:r>
                          <a:r>
                            <a:rPr kumimoji="1" lang="en-US" altLang="ja-JP" sz="1400" dirty="0"/>
                            <a:t>)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5"/>
                          <a:stretch>
                            <a:fillRect l="-102713" t="-2000" r="-775" b="-22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40666301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Rotation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5"/>
                          <a:stretch>
                            <a:fillRect l="-102713" t="-100000" r="-775" b="-1176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35705168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r>
                            <a:rPr kumimoji="1" lang="en-US" altLang="ja-JP" sz="1400" dirty="0"/>
                            <a:t>Dipole-BPM</a:t>
                          </a:r>
                          <a:endParaRPr kumimoji="1" lang="ja-JP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5"/>
                          <a:stretch>
                            <a:fillRect l="-102713" t="-204000" r="-775" b="-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3851072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F5BF1C0-8AE6-4E3F-B535-320581F8C71E}"/>
              </a:ext>
            </a:extLst>
          </p:cNvPr>
          <p:cNvSpPr txBox="1"/>
          <p:nvPr/>
        </p:nvSpPr>
        <p:spPr>
          <a:xfrm>
            <a:off x="8023344" y="852025"/>
            <a:ext cx="1422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i="1" dirty="0">
                <a:solidFill>
                  <a:srgbClr val="002060"/>
                </a:solidFill>
                <a:latin typeface="Calibri" panose="020F0502020204030204" pitchFamily="34" charset="0"/>
              </a:rPr>
              <a:t>Dipole Errors</a:t>
            </a:r>
            <a:endParaRPr lang="ja-JP" altLang="en-US" b="1" i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DF0A81EB-9FF6-4576-8719-60470BBAF059}"/>
              </a:ext>
            </a:extLst>
          </p:cNvPr>
          <p:cNvGrpSpPr/>
          <p:nvPr/>
        </p:nvGrpSpPr>
        <p:grpSpPr>
          <a:xfrm>
            <a:off x="7963552" y="2197693"/>
            <a:ext cx="2543453" cy="518425"/>
            <a:chOff x="6191470" y="2184400"/>
            <a:chExt cx="2543453" cy="518425"/>
          </a:xfrm>
        </p:grpSpPr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E81009E4-BFE8-4198-968E-BA0CD834FD16}"/>
                </a:ext>
              </a:extLst>
            </p:cNvPr>
            <p:cNvSpPr txBox="1"/>
            <p:nvPr/>
          </p:nvSpPr>
          <p:spPr>
            <a:xfrm>
              <a:off x="6191470" y="2184400"/>
              <a:ext cx="25434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>
                  <a:solidFill>
                    <a:srgbClr val="FF0000"/>
                  </a:solidFill>
                  <a:latin typeface="Calibri" panose="020F0502020204030204" pitchFamily="34" charset="0"/>
                </a:rPr>
                <a:t>Vacuum chamber position error</a:t>
              </a:r>
              <a:endParaRPr lang="ja-JP" altLang="en-US" sz="1400" b="1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テキスト ボックス 9">
                  <a:extLst>
                    <a:ext uri="{FF2B5EF4-FFF2-40B4-BE49-F238E27FC236}">
                      <a16:creationId xmlns:a16="http://schemas.microsoft.com/office/drawing/2014/main" id="{09DF65CC-72AB-448A-A81F-87AD17CCDE0C}"/>
                    </a:ext>
                  </a:extLst>
                </p:cNvPr>
                <p:cNvSpPr txBox="1"/>
                <p:nvPr/>
              </p:nvSpPr>
              <p:spPr>
                <a:xfrm>
                  <a:off x="7031735" y="2476936"/>
                  <a:ext cx="633187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1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𝟑𝟎𝟎</m:t>
                        </m:r>
                        <m:r>
                          <a:rPr lang="ja-JP" altLang="en-US" sz="1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𝝁</m:t>
                        </m:r>
                        <m:r>
                          <m:rPr>
                            <m:nor/>
                          </m:rPr>
                          <a:rPr lang="en-US" altLang="ja-JP" sz="1400" b="1">
                            <a:solidFill>
                              <a:srgbClr val="FF0000"/>
                            </a:solidFill>
                            <a:latin typeface="Calibri" panose="020F0502020204030204" pitchFamily="34" charset="0"/>
                          </a:rPr>
                          <m:t>m</m:t>
                        </m:r>
                      </m:oMath>
                    </m:oMathPara>
                  </a14:m>
                  <a:endParaRPr lang="ja-JP" altLang="en-US" sz="1400" b="1" dirty="0">
                    <a:solidFill>
                      <a:srgbClr val="FF0000"/>
                    </a:solidFill>
                    <a:latin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10" name="テキスト ボックス 9">
                  <a:extLst>
                    <a:ext uri="{FF2B5EF4-FFF2-40B4-BE49-F238E27FC236}">
                      <a16:creationId xmlns:a16="http://schemas.microsoft.com/office/drawing/2014/main" id="{09DF65CC-72AB-448A-A81F-87AD17CCDE0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31735" y="2476936"/>
                  <a:ext cx="633187" cy="215444"/>
                </a:xfrm>
                <a:prstGeom prst="rect">
                  <a:avLst/>
                </a:prstGeom>
                <a:blipFill>
                  <a:blip r:embed="rId6"/>
                  <a:stretch>
                    <a:fillRect l="-4808" r="-1923" b="-22857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9ACA0E61-7202-4E6C-834A-96342AC0D7C6}"/>
                </a:ext>
              </a:extLst>
            </p:cNvPr>
            <p:cNvSpPr/>
            <p:nvPr/>
          </p:nvSpPr>
          <p:spPr>
            <a:xfrm>
              <a:off x="6191470" y="2184400"/>
              <a:ext cx="2543453" cy="51842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alibri" panose="020F0502020204030204" pitchFamily="34" charset="0"/>
              </a:endParaRPr>
            </a:p>
          </p:txBody>
        </p:sp>
      </p:grpSp>
      <p:sp>
        <p:nvSpPr>
          <p:cNvPr id="12" name="楕円 11">
            <a:extLst>
              <a:ext uri="{FF2B5EF4-FFF2-40B4-BE49-F238E27FC236}">
                <a16:creationId xmlns:a16="http://schemas.microsoft.com/office/drawing/2014/main" id="{4E94C263-4416-49D9-AB84-FC1BD51BE49F}"/>
              </a:ext>
            </a:extLst>
          </p:cNvPr>
          <p:cNvSpPr/>
          <p:nvPr/>
        </p:nvSpPr>
        <p:spPr>
          <a:xfrm>
            <a:off x="5679574" y="4120147"/>
            <a:ext cx="256674" cy="5293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Calibri" panose="020F0502020204030204" pitchFamily="34" charset="0"/>
            </a:endParaRP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370C767D-9919-4AB3-9A08-37F16787D298}"/>
              </a:ext>
            </a:extLst>
          </p:cNvPr>
          <p:cNvSpPr/>
          <p:nvPr/>
        </p:nvSpPr>
        <p:spPr>
          <a:xfrm>
            <a:off x="10056395" y="4108785"/>
            <a:ext cx="256674" cy="5293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Calibri" panose="020F0502020204030204" pitchFamily="34" charset="0"/>
            </a:endParaRP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71B9C758-E75F-43C1-907F-3CADCEE537F0}"/>
              </a:ext>
            </a:extLst>
          </p:cNvPr>
          <p:cNvSpPr/>
          <p:nvPr/>
        </p:nvSpPr>
        <p:spPr>
          <a:xfrm>
            <a:off x="2955963" y="5725789"/>
            <a:ext cx="265846" cy="3400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Calibri" panose="020F0502020204030204" pitchFamily="34" charset="0"/>
            </a:endParaRP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47BE2560-B5D6-487D-BABD-B55902C7318D}"/>
              </a:ext>
            </a:extLst>
          </p:cNvPr>
          <p:cNvSpPr/>
          <p:nvPr/>
        </p:nvSpPr>
        <p:spPr>
          <a:xfrm>
            <a:off x="3681221" y="5837690"/>
            <a:ext cx="265846" cy="3400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Calibri" panose="020F0502020204030204" pitchFamily="34" charset="0"/>
            </a:endParaRP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78776666-B0F0-47D1-8A23-CBC922FD9CFF}"/>
              </a:ext>
            </a:extLst>
          </p:cNvPr>
          <p:cNvSpPr/>
          <p:nvPr/>
        </p:nvSpPr>
        <p:spPr>
          <a:xfrm>
            <a:off x="4363522" y="5848669"/>
            <a:ext cx="265846" cy="3400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Calibri" panose="020F0502020204030204" pitchFamily="34" charset="0"/>
            </a:endParaRP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011A437B-9E70-4EA7-9B95-A18408DACF0C}"/>
              </a:ext>
            </a:extLst>
          </p:cNvPr>
          <p:cNvSpPr/>
          <p:nvPr/>
        </p:nvSpPr>
        <p:spPr>
          <a:xfrm>
            <a:off x="5048661" y="5841474"/>
            <a:ext cx="265846" cy="3400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Calibri" panose="020F0502020204030204" pitchFamily="34" charset="0"/>
            </a:endParaRP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292E467C-65CA-484A-8B8E-CA1280C4CD29}"/>
              </a:ext>
            </a:extLst>
          </p:cNvPr>
          <p:cNvSpPr/>
          <p:nvPr/>
        </p:nvSpPr>
        <p:spPr>
          <a:xfrm>
            <a:off x="5699725" y="5863811"/>
            <a:ext cx="265846" cy="3400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Calibri" panose="020F0502020204030204" pitchFamily="34" charset="0"/>
            </a:endParaRP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76356E9E-23CA-4DCA-B3FF-73DFC5DF4338}"/>
              </a:ext>
            </a:extLst>
          </p:cNvPr>
          <p:cNvSpPr/>
          <p:nvPr/>
        </p:nvSpPr>
        <p:spPr>
          <a:xfrm>
            <a:off x="7360606" y="5809475"/>
            <a:ext cx="265846" cy="3400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Calibri" panose="020F0502020204030204" pitchFamily="34" charset="0"/>
            </a:endParaRP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D13A4DAB-89DF-4785-A54F-A4B2B9441E3D}"/>
              </a:ext>
            </a:extLst>
          </p:cNvPr>
          <p:cNvSpPr/>
          <p:nvPr/>
        </p:nvSpPr>
        <p:spPr>
          <a:xfrm>
            <a:off x="8050851" y="5865322"/>
            <a:ext cx="265846" cy="3400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Calibri" panose="020F0502020204030204" pitchFamily="34" charset="0"/>
            </a:endParaRP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396DC1D4-61B3-45E4-B938-78060CAE8DAA}"/>
              </a:ext>
            </a:extLst>
          </p:cNvPr>
          <p:cNvSpPr/>
          <p:nvPr/>
        </p:nvSpPr>
        <p:spPr>
          <a:xfrm>
            <a:off x="8733150" y="5874031"/>
            <a:ext cx="265846" cy="3400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Calibri" panose="020F0502020204030204" pitchFamily="34" charset="0"/>
            </a:endParaRP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21F55447-8B06-43B5-A52B-662211B7F386}"/>
              </a:ext>
            </a:extLst>
          </p:cNvPr>
          <p:cNvSpPr/>
          <p:nvPr/>
        </p:nvSpPr>
        <p:spPr>
          <a:xfrm>
            <a:off x="9407496" y="5866834"/>
            <a:ext cx="265846" cy="3400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Calibri" panose="020F0502020204030204" pitchFamily="34" charset="0"/>
            </a:endParaRP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2CB1792A-7E72-49C8-8A25-C4D96CE49408}"/>
              </a:ext>
            </a:extLst>
          </p:cNvPr>
          <p:cNvSpPr/>
          <p:nvPr/>
        </p:nvSpPr>
        <p:spPr>
          <a:xfrm>
            <a:off x="10069351" y="5865320"/>
            <a:ext cx="265846" cy="3400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Calibri" panose="020F0502020204030204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24DEADB-0E80-418F-9D18-BD00B128FA50}"/>
              </a:ext>
            </a:extLst>
          </p:cNvPr>
          <p:cNvSpPr txBox="1"/>
          <p:nvPr/>
        </p:nvSpPr>
        <p:spPr>
          <a:xfrm>
            <a:off x="1814730" y="485452"/>
            <a:ext cx="8898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dirty="0">
                <a:latin typeface="Calibri" panose="020F0502020204030204" pitchFamily="34" charset="0"/>
              </a:rPr>
              <a:t>Beam tuning was applied at nominal beam charge (N=2e10) with </a:t>
            </a:r>
            <a:r>
              <a:rPr lang="en-US" altLang="ja-JP" i="1" dirty="0" err="1">
                <a:latin typeface="Calibri" panose="020F0502020204030204" pitchFamily="34" charset="0"/>
              </a:rPr>
              <a:t>wakefield</a:t>
            </a:r>
            <a:r>
              <a:rPr lang="en-US" altLang="ja-JP" i="1" dirty="0">
                <a:latin typeface="Calibri" panose="020F0502020204030204" pitchFamily="34" charset="0"/>
              </a:rPr>
              <a:t> knob (ref. cavity).</a:t>
            </a:r>
            <a:endParaRPr lang="ja-JP" altLang="en-US" i="1" dirty="0">
              <a:latin typeface="Calibri" panose="020F0502020204030204" pitchFamily="34" charset="0"/>
            </a:endParaRPr>
          </a:p>
        </p:txBody>
      </p:sp>
      <p:sp>
        <p:nvSpPr>
          <p:cNvPr id="27" name="スライド番号プレースホルダー 5">
            <a:extLst>
              <a:ext uri="{FF2B5EF4-FFF2-40B4-BE49-F238E27FC236}">
                <a16:creationId xmlns:a16="http://schemas.microsoft.com/office/drawing/2014/main" id="{E3929D9A-A39C-40CE-B014-E7C8FF788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34600" y="6492875"/>
            <a:ext cx="2057400" cy="365125"/>
          </a:xfrm>
        </p:spPr>
        <p:txBody>
          <a:bodyPr/>
          <a:lstStyle/>
          <a:p>
            <a:fld id="{09AA45E9-F684-4B9E-AA65-9D61C110348B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A980822-8B56-4E4D-B5BF-B0F2BF5237E4}"/>
              </a:ext>
            </a:extLst>
          </p:cNvPr>
          <p:cNvSpPr txBox="1"/>
          <p:nvPr/>
        </p:nvSpPr>
        <p:spPr>
          <a:xfrm>
            <a:off x="2045562" y="-3290"/>
            <a:ext cx="72046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i="1" dirty="0">
                <a:solidFill>
                  <a:srgbClr val="008080"/>
                </a:solidFill>
                <a:latin typeface="Calibri" panose="020F0502020204030204" pitchFamily="34" charset="0"/>
              </a:rPr>
              <a:t>ILC </a:t>
            </a:r>
            <a:r>
              <a:rPr lang="en-US" altLang="ja-JP" sz="3200" b="1" i="1" dirty="0">
                <a:solidFill>
                  <a:srgbClr val="FF0000"/>
                </a:solidFill>
                <a:latin typeface="Calibri" panose="020F0502020204030204" pitchFamily="34" charset="0"/>
              </a:rPr>
              <a:t>static</a:t>
            </a:r>
            <a:r>
              <a:rPr lang="en-US" altLang="ja-JP" sz="3200" b="1" i="1" dirty="0">
                <a:solidFill>
                  <a:srgbClr val="008080"/>
                </a:solidFill>
                <a:latin typeface="Calibri" panose="020F0502020204030204" pitchFamily="34" charset="0"/>
              </a:rPr>
              <a:t> intensity dependence correction</a:t>
            </a:r>
            <a:endParaRPr lang="ja-JP" altLang="en-US" sz="3200" b="1" i="1" dirty="0">
              <a:solidFill>
                <a:srgbClr val="00808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70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577</Words>
  <Application>Microsoft Office PowerPoint</Application>
  <PresentationFormat>ワイド画面</PresentationFormat>
  <Paragraphs>82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游ゴシック</vt:lpstr>
      <vt:lpstr>游ゴシック Light</vt:lpstr>
      <vt:lpstr>Arial</vt:lpstr>
      <vt:lpstr>Calibri</vt:lpstr>
      <vt:lpstr>Cambria Math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okugi</dc:creator>
  <cp:lastModifiedBy>okugi</cp:lastModifiedBy>
  <cp:revision>8</cp:revision>
  <dcterms:created xsi:type="dcterms:W3CDTF">2021-06-25T05:04:25Z</dcterms:created>
  <dcterms:modified xsi:type="dcterms:W3CDTF">2021-06-25T13:07:53Z</dcterms:modified>
</cp:coreProperties>
</file>