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ssandro Fabris" initials="AFA" lastIdx="5" clrIdx="0">
    <p:extLst>
      <p:ext uri="{19B8F6BF-5375-455C-9EA6-DF929625EA0E}">
        <p15:presenceInfo xmlns:p15="http://schemas.microsoft.com/office/powerpoint/2012/main" userId="Alessandro Fabris" providerId="None"/>
      </p:ext>
    </p:extLst>
  </p:cmAuthor>
  <p:cmAuthor id="2" name="Giovanni Bisoffi" initials="GB" lastIdx="3" clrIdx="1">
    <p:extLst>
      <p:ext uri="{19B8F6BF-5375-455C-9EA6-DF929625EA0E}">
        <p15:presenceInfo xmlns:p15="http://schemas.microsoft.com/office/powerpoint/2012/main" userId="Giovanni Bisoff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D0B7C-6ECA-4CD6-807B-746E87E1C1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FCF256-173B-4578-94D3-7F6EE71C16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E478E-968D-419E-9EA4-3900EB8D1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528E-85C8-471C-B467-D11C97E39C72}" type="datetimeFigureOut">
              <a:rPr lang="it-IT" smtClean="0"/>
              <a:t>02/07/2021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92EA06-6F37-44E7-B971-7D01A0928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BC1F1-C625-4921-B983-F8C2FB634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55F8-2166-40D5-B075-D8C28F39504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9965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1B4A0-2479-4B9F-9AA9-D0F2C34D7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0CC174-B8DA-4B78-A07E-D5DC4F9CBF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EF84B-683C-4779-AF69-8D35B8967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528E-85C8-471C-B467-D11C97E39C72}" type="datetimeFigureOut">
              <a:rPr lang="it-IT" smtClean="0"/>
              <a:t>02/07/2021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4E1AD4-BD6A-48BD-9993-4A0B05E3A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2BAE8-6772-4C7F-9C78-92A37EB83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55F8-2166-40D5-B075-D8C28F39504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7537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A41E9-1D02-45C4-88E2-F527301207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0E6FA1-6380-4958-8D07-DA35F621C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3F18B-2648-47D5-8CB9-4D9E20AB0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528E-85C8-471C-B467-D11C97E39C72}" type="datetimeFigureOut">
              <a:rPr lang="it-IT" smtClean="0"/>
              <a:t>02/07/2021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462DA9-3E19-4776-BF28-BE23E14CC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93E89F-6B59-414F-ADF0-AB8D38954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55F8-2166-40D5-B075-D8C28F39504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8678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6D737-633A-4B97-8F80-49F110C75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4328C-A1FD-4F99-B59E-929FBC450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42AE5-E5BB-4156-865D-1DDC1BD0D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528E-85C8-471C-B467-D11C97E39C72}" type="datetimeFigureOut">
              <a:rPr lang="it-IT" smtClean="0"/>
              <a:t>02/07/2021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3FB19-BB54-4FE8-9789-6FA3B89A8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8AAEA-9843-4992-8106-33B60814C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55F8-2166-40D5-B075-D8C28F39504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6911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F20D5-7DE5-41A2-8D5A-A57FAC943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8C3214-7DF9-4B08-A5B2-36BBA53C4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20EBD-EBF3-49C0-A02B-5206890FE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528E-85C8-471C-B467-D11C97E39C72}" type="datetimeFigureOut">
              <a:rPr lang="it-IT" smtClean="0"/>
              <a:t>02/07/2021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A0D5F-3E51-4B74-86D4-19F2FC318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4A666-E64A-4484-95A3-46FF8F1EC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55F8-2166-40D5-B075-D8C28F39504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727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FB624-51A7-47DB-A5BF-77A9A0F6A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88242-BF37-49E5-9BEF-0847B37A74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2EA9D8-627A-4207-B823-EC35BAF3E8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A3A856-DA11-4A94-B373-8375372BA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528E-85C8-471C-B467-D11C97E39C72}" type="datetimeFigureOut">
              <a:rPr lang="it-IT" smtClean="0"/>
              <a:t>02/07/2021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000711-DDB2-4184-8811-5AADDCDBD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252CFB-F3B9-4F22-B8A6-E2F3EDE52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55F8-2166-40D5-B075-D8C28F39504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8619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7C74A-B0C4-4A31-AC63-D3E82FD35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DCBB7A-FBC0-4566-9A1D-7BDC11201D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AF4CF4-9AE5-46F2-973D-1ED1B6B20E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78D0E8-A435-4CD5-9093-6B36EEC2B3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F04F1A-C8B3-46FF-AB2A-8A595A8062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203D90-9B0C-4FC4-80B2-4B939254F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528E-85C8-471C-B467-D11C97E39C72}" type="datetimeFigureOut">
              <a:rPr lang="it-IT" smtClean="0"/>
              <a:t>02/07/2021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692430-35AB-4C44-AC39-24896506E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2767D4-43F2-4158-B810-1207E88ED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55F8-2166-40D5-B075-D8C28F39504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5034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B6CAB-C12F-46C3-9F15-38D1AAB5B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EF7176-22FF-46D3-94D4-7FEC38648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528E-85C8-471C-B467-D11C97E39C72}" type="datetimeFigureOut">
              <a:rPr lang="it-IT" smtClean="0"/>
              <a:t>02/07/2021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1BEF74-2DB6-4B8B-AF68-15587D1AE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2D626B-AF80-4F5C-86CF-898B55C80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55F8-2166-40D5-B075-D8C28F39504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9710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9FDACC-3456-448D-BE1A-C0EF8BCFC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528E-85C8-471C-B467-D11C97E39C72}" type="datetimeFigureOut">
              <a:rPr lang="it-IT" smtClean="0"/>
              <a:t>02/07/2021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ACB0F5-26F9-4F7B-B571-EB21B0BA2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DCC9E5-BE93-4EF7-BE11-63B7CB017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55F8-2166-40D5-B075-D8C28F39504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0894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DFD37-8220-45D5-8B2A-D9A42DF4F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1A6F0-62F8-47D6-BE25-CE378F948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C09289-51AD-47D8-B259-474C689F94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D82668-15B8-4FB3-AFB7-62ED807FB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528E-85C8-471C-B467-D11C97E39C72}" type="datetimeFigureOut">
              <a:rPr lang="it-IT" smtClean="0"/>
              <a:t>02/07/2021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3E9044-568E-4160-831A-2A69C2535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153431-4BA1-4CCD-98B5-D839B4947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55F8-2166-40D5-B075-D8C28F39504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4756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9ADBD-CD33-4EA8-B4EE-608A0A57B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737143-CEC4-40C7-B91E-F31654FEA5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571BB6-90E8-4503-995E-E9621B40B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B18FA0-BA0A-4E58-A200-6C87AB928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528E-85C8-471C-B467-D11C97E39C72}" type="datetimeFigureOut">
              <a:rPr lang="it-IT" smtClean="0"/>
              <a:t>02/07/2021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332A3-C33D-41A7-92C1-EA143BE7D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7D35DB-302D-46E7-ACBC-07E03368D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F55F8-2166-40D5-B075-D8C28F39504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5106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8C5E5E-BD5D-4CA2-AE4C-5DD31E69F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B4B0FE-3C61-42B2-B721-1D180D9B1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61AE5-A636-46A0-BC46-579B056AC0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D528E-85C8-471C-B467-D11C97E39C72}" type="datetimeFigureOut">
              <a:rPr lang="it-IT" smtClean="0"/>
              <a:t>02/07/2021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6F1CCD-2AE7-49F5-85F6-3BEB7297D4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EECE7-F5F9-4CDE-9034-E63DD84ECD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F55F8-2166-40D5-B075-D8C28F39504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643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C3AEB-5641-4138-8B15-644AC51B4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IPAC</a:t>
            </a:r>
            <a:r>
              <a:rPr lang="it-IT" dirty="0">
                <a:solidFill>
                  <a:srgbClr val="00B050"/>
                </a:solidFill>
              </a:rPr>
              <a:t>’</a:t>
            </a:r>
            <a:r>
              <a:rPr lang="it-IT" dirty="0"/>
              <a:t>23 format: point of view and constraints from the organisers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3AFBD-8C05-4B3E-9A1D-518869930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015" y="1690688"/>
            <a:ext cx="10762785" cy="4587449"/>
          </a:xfrm>
        </p:spPr>
        <p:txBody>
          <a:bodyPr>
            <a:normAutofit fontScale="92500"/>
          </a:bodyPr>
          <a:lstStyle/>
          <a:p>
            <a:r>
              <a:rPr lang="it-IT" sz="2400" dirty="0"/>
              <a:t>An </a:t>
            </a:r>
            <a:r>
              <a:rPr lang="it-IT" sz="2400" dirty="0">
                <a:solidFill>
                  <a:srgbClr val="FF0000"/>
                </a:solidFill>
              </a:rPr>
              <a:t>uncertain</a:t>
            </a:r>
            <a:r>
              <a:rPr lang="it-IT" sz="2400" dirty="0"/>
              <a:t> number of scientific participants bears a high </a:t>
            </a:r>
            <a:r>
              <a:rPr lang="it-IT" sz="2400" dirty="0">
                <a:solidFill>
                  <a:srgbClr val="FF0000"/>
                </a:solidFill>
              </a:rPr>
              <a:t>risk</a:t>
            </a:r>
            <a:r>
              <a:rPr lang="it-IT" sz="2400" dirty="0"/>
              <a:t> for a balanced budget.</a:t>
            </a:r>
          </a:p>
          <a:p>
            <a:r>
              <a:rPr lang="it-IT" sz="2400" dirty="0"/>
              <a:t>A dangerous </a:t>
            </a:r>
            <a:r>
              <a:rPr lang="it-IT" sz="2400" dirty="0">
                <a:solidFill>
                  <a:srgbClr val="FF0000"/>
                </a:solidFill>
              </a:rPr>
              <a:t>leverage effect:  industrial exhibitors </a:t>
            </a:r>
            <a:r>
              <a:rPr lang="it-IT" sz="2400" dirty="0"/>
              <a:t>will «invest» in a conference with </a:t>
            </a:r>
            <a:r>
              <a:rPr lang="it-IT" sz="2400" dirty="0">
                <a:solidFill>
                  <a:srgbClr val="0070C0"/>
                </a:solidFill>
              </a:rPr>
              <a:t>many</a:t>
            </a:r>
            <a:r>
              <a:rPr lang="it-IT" sz="2400" dirty="0"/>
              <a:t> participants. The typical industrial contribution to the overall conference budget is ~ 50%.  Large uncertainty on the number of in-presence exhibitors has a higher budget impact than fewer scientific participants</a:t>
            </a:r>
          </a:p>
          <a:p>
            <a:r>
              <a:rPr lang="it-IT" sz="2400" dirty="0"/>
              <a:t>The </a:t>
            </a:r>
            <a:r>
              <a:rPr lang="it-IT" sz="2400" dirty="0">
                <a:solidFill>
                  <a:srgbClr val="FF0000"/>
                </a:solidFill>
              </a:rPr>
              <a:t>scientific quality of online participation </a:t>
            </a:r>
            <a:r>
              <a:rPr lang="it-IT" sz="2400" dirty="0"/>
              <a:t>is at least doubtful, for both talks and posters.</a:t>
            </a:r>
          </a:p>
          <a:p>
            <a:r>
              <a:rPr lang="it-IT" sz="2400" dirty="0"/>
              <a:t>Only an IPAC with the largest number of </a:t>
            </a:r>
            <a:r>
              <a:rPr lang="it-IT" sz="2400" dirty="0">
                <a:solidFill>
                  <a:srgbClr val="0070C0"/>
                </a:solidFill>
              </a:rPr>
              <a:t>in presence participants </a:t>
            </a:r>
            <a:r>
              <a:rPr lang="it-IT" sz="2400" dirty="0"/>
              <a:t>has a full significance for the </a:t>
            </a:r>
            <a:r>
              <a:rPr lang="it-IT" sz="2400" dirty="0">
                <a:solidFill>
                  <a:srgbClr val="0070C0"/>
                </a:solidFill>
              </a:rPr>
              <a:t>younger generation</a:t>
            </a:r>
            <a:r>
              <a:rPr lang="it-IT" sz="2400" dirty="0"/>
              <a:t>: direct relationship with the community, establishing contacts, discussion of job offers are essential to them!</a:t>
            </a:r>
          </a:p>
          <a:p>
            <a:r>
              <a:rPr lang="it-IT" sz="2400" dirty="0">
                <a:solidFill>
                  <a:srgbClr val="0070C0"/>
                </a:solidFill>
              </a:rPr>
              <a:t>Industry is </a:t>
            </a:r>
            <a:r>
              <a:rPr lang="it-IT" sz="2400" b="1" dirty="0">
                <a:solidFill>
                  <a:srgbClr val="0070C0"/>
                </a:solidFill>
              </a:rPr>
              <a:t>not</a:t>
            </a:r>
            <a:r>
              <a:rPr lang="it-IT" sz="2400" dirty="0">
                <a:solidFill>
                  <a:srgbClr val="0070C0"/>
                </a:solidFill>
              </a:rPr>
              <a:t> only a sponsor</a:t>
            </a:r>
            <a:r>
              <a:rPr lang="it-IT" sz="2400" dirty="0"/>
              <a:t>:  we build accelerators thorough the fundamental partnership of industry, we need them to </a:t>
            </a:r>
            <a:r>
              <a:rPr lang="en-US" sz="2400" dirty="0"/>
              <a:t>we need them to contribute to the analysis of the technical  feasibility of our projects</a:t>
            </a:r>
            <a:r>
              <a:rPr lang="it-IT" sz="2400" dirty="0"/>
              <a:t>, we need to see what they offer, we need to stimulate their developments.  </a:t>
            </a:r>
            <a:r>
              <a:rPr lang="it-IT" sz="2400" dirty="0">
                <a:solidFill>
                  <a:srgbClr val="FF0000"/>
                </a:solidFill>
              </a:rPr>
              <a:t>This cannot be done if they participate online!</a:t>
            </a:r>
          </a:p>
        </p:txBody>
      </p:sp>
    </p:spTree>
    <p:extLst>
      <p:ext uri="{BB962C8B-B14F-4D97-AF65-F5344CB8AC3E}">
        <p14:creationId xmlns:p14="http://schemas.microsoft.com/office/powerpoint/2010/main" val="51644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EB3A6-E1FB-48D3-8F4D-71371E4A1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Impact of a virtual-participation option: is that what we want?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1877C-B61A-4BA3-9924-3C1EFE152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The larger the content of the virtual package, the larger the risk of having </a:t>
            </a:r>
            <a:r>
              <a:rPr lang="it-IT" u="sng" dirty="0"/>
              <a:t>few participants and few companies</a:t>
            </a:r>
            <a:r>
              <a:rPr lang="it-IT" dirty="0"/>
              <a:t> joining IPAC23 in presence:  is that what we want??</a:t>
            </a:r>
          </a:p>
          <a:p>
            <a:r>
              <a:rPr lang="it-IT" dirty="0"/>
              <a:t>Should we propose a format with a large virtual package, we </a:t>
            </a:r>
            <a:r>
              <a:rPr lang="it-IT" u="sng" dirty="0"/>
              <a:t>need</a:t>
            </a:r>
            <a:r>
              <a:rPr lang="it-IT" dirty="0"/>
              <a:t> to estimate a lower number of participants and size the venue and the social events accordingly:  as a consequence, there would be an </a:t>
            </a:r>
            <a:r>
              <a:rPr lang="it-IT" u="sng" dirty="0"/>
              <a:t>upper limit in the number of participants</a:t>
            </a:r>
            <a:r>
              <a:rPr lang="it-IT" dirty="0"/>
              <a:t> in presence.  Is that what we want??</a:t>
            </a:r>
          </a:p>
          <a:p>
            <a:r>
              <a:rPr lang="it-IT" dirty="0"/>
              <a:t>If we organize a mixed IPAC in 2023, with likely much fewer participants than at 2019 and previous, we shall probably </a:t>
            </a:r>
            <a:r>
              <a:rPr lang="it-IT" u="sng" dirty="0"/>
              <a:t>establish a trend</a:t>
            </a:r>
            <a:r>
              <a:rPr lang="it-IT" dirty="0"/>
              <a:t> from which we shall hardly get back.  Or, if this were then abandoned, we would be remembered as the IPAC with a scarce participation. Is that what we want?</a:t>
            </a:r>
          </a:p>
        </p:txBody>
      </p:sp>
    </p:spTree>
    <p:extLst>
      <p:ext uri="{BB962C8B-B14F-4D97-AF65-F5344CB8AC3E}">
        <p14:creationId xmlns:p14="http://schemas.microsoft.com/office/powerpoint/2010/main" val="541095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5C0B2-CBBB-4A58-882A-496A65E2C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Formats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45A96-C27F-4CEC-9605-2F88B8D9C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3360"/>
            <a:ext cx="10515600" cy="5009515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it-IT" b="1" dirty="0"/>
              <a:t>Only-in-presence</a:t>
            </a:r>
            <a:r>
              <a:rPr lang="it-IT" dirty="0"/>
              <a:t> conference (as usual, with slides made available for participants </a:t>
            </a:r>
            <a:r>
              <a:rPr lang="it-IT" dirty="0" err="1"/>
              <a:t>after</a:t>
            </a:r>
            <a:r>
              <a:rPr lang="it-IT" dirty="0"/>
              <a:t> IPAC’23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usual</a:t>
            </a:r>
            <a:r>
              <a:rPr lang="it-IT" dirty="0"/>
              <a:t> </a:t>
            </a:r>
            <a:r>
              <a:rPr lang="it-IT" dirty="0" err="1"/>
              <a:t>normally</a:t>
            </a:r>
            <a:r>
              <a:rPr lang="it-IT" dirty="0"/>
              <a:t> on the last </a:t>
            </a:r>
            <a:r>
              <a:rPr lang="it-IT" dirty="0" err="1"/>
              <a:t>day</a:t>
            </a:r>
            <a:r>
              <a:rPr lang="it-IT" dirty="0"/>
              <a:t> of the conference):  OK.</a:t>
            </a:r>
          </a:p>
          <a:p>
            <a:pPr marL="514350" indent="-514350">
              <a:buFont typeface="+mj-lt"/>
              <a:buAutoNum type="alphaUcPeriod"/>
            </a:pPr>
            <a:r>
              <a:rPr lang="it-IT" b="1" dirty="0"/>
              <a:t>Option A, with limited online part</a:t>
            </a:r>
            <a:r>
              <a:rPr lang="it-IT" dirty="0"/>
              <a:t>:  opening with authorities and one opening talk; EO; prizes; closing ceremony.  OK, likely no need to charge this kind of participation. (Need to check if the speakers are fine with being streamed)</a:t>
            </a:r>
          </a:p>
          <a:p>
            <a:pPr marL="514350" indent="-514350">
              <a:buFont typeface="+mj-lt"/>
              <a:buAutoNum type="alphaUcPeriod"/>
            </a:pPr>
            <a:r>
              <a:rPr lang="it-IT" dirty="0">
                <a:solidFill>
                  <a:srgbClr val="FF0000"/>
                </a:solidFill>
              </a:rPr>
              <a:t>Mixed version for invited-talks OR online-all-orals</a:t>
            </a:r>
            <a:r>
              <a:rPr lang="it-IT" dirty="0"/>
              <a:t>:  VERY RISKY.  As local organizers we are against this option, which might substantially decrease the conference quality and endanger the budget balance. </a:t>
            </a:r>
            <a:r>
              <a:rPr lang="it-IT" dirty="0">
                <a:solidFill>
                  <a:srgbClr val="FF0000"/>
                </a:solidFill>
              </a:rPr>
              <a:t>If it were still voted by IPAC-CC, we would need to check anyway if it were at all endorsed by the </a:t>
            </a:r>
            <a:r>
              <a:rPr lang="it-IT" u="sng" dirty="0">
                <a:solidFill>
                  <a:srgbClr val="FF0000"/>
                </a:solidFill>
              </a:rPr>
              <a:t>local organizing Institutes</a:t>
            </a:r>
            <a:r>
              <a:rPr lang="it-IT" dirty="0">
                <a:solidFill>
                  <a:srgbClr val="FF0000"/>
                </a:solidFill>
              </a:rPr>
              <a:t>, which </a:t>
            </a:r>
            <a:r>
              <a:rPr lang="it-IT" u="sng" dirty="0">
                <a:solidFill>
                  <a:srgbClr val="FF0000"/>
                </a:solidFill>
              </a:rPr>
              <a:t>bear the financial risk</a:t>
            </a:r>
            <a:r>
              <a:rPr lang="it-IT" dirty="0"/>
              <a:t>. Likely: NOT.</a:t>
            </a:r>
          </a:p>
          <a:p>
            <a:pPr marL="514350" indent="-514350">
              <a:buFont typeface="+mj-lt"/>
              <a:buAutoNum type="alphaUcPeriod"/>
            </a:pPr>
            <a:r>
              <a:rPr lang="it-IT" i="1" dirty="0"/>
              <a:t>Full mixed event (posters included):  </a:t>
            </a:r>
            <a:r>
              <a:rPr lang="it-IT" dirty="0"/>
              <a:t>the local organizers </a:t>
            </a:r>
            <a:r>
              <a:rPr lang="it-IT" dirty="0">
                <a:solidFill>
                  <a:srgbClr val="FF0000"/>
                </a:solidFill>
              </a:rPr>
              <a:t>refuse</a:t>
            </a:r>
            <a:r>
              <a:rPr lang="it-IT" dirty="0"/>
              <a:t> this option, which maximises costs and risks, minimizing the quality.</a:t>
            </a:r>
          </a:p>
        </p:txBody>
      </p:sp>
    </p:spTree>
    <p:extLst>
      <p:ext uri="{BB962C8B-B14F-4D97-AF65-F5344CB8AC3E}">
        <p14:creationId xmlns:p14="http://schemas.microsoft.com/office/powerpoint/2010/main" val="446530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516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The IPAC’23 format: point of view and constraints from the organisers</vt:lpstr>
      <vt:lpstr>Impact of a virtual-participation option: is that what we want?</vt:lpstr>
      <vt:lpstr>Formats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IPAC23 format: point of view and constraints from the organisers</dc:title>
  <dc:creator>Giovanni Bisoffi</dc:creator>
  <cp:lastModifiedBy>Giovanni Bisoffi</cp:lastModifiedBy>
  <cp:revision>17</cp:revision>
  <dcterms:created xsi:type="dcterms:W3CDTF">2021-06-30T10:07:41Z</dcterms:created>
  <dcterms:modified xsi:type="dcterms:W3CDTF">2021-07-02T09:01:10Z</dcterms:modified>
</cp:coreProperties>
</file>