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396" r:id="rId6"/>
    <p:sldId id="398" r:id="rId7"/>
    <p:sldId id="401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2"/>
    <p:restoredTop sz="92869" autoAdjust="0"/>
  </p:normalViewPr>
  <p:slideViewPr>
    <p:cSldViewPr>
      <p:cViewPr>
        <p:scale>
          <a:sx n="117" d="100"/>
          <a:sy n="117" d="100"/>
        </p:scale>
        <p:origin x="317" y="-13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322E-80B7-864A-93C0-DCC994776010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3154-6268-364D-8E87-94C628DF3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30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75AEC-D025-4A0D-B231-B7E0E325D56E}" type="datetimeFigureOut">
              <a:rPr lang="en-GB" smtClean="0"/>
              <a:t>01/07/2021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DB647-33A5-4657-AB29-5D37E1FE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591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DB647-33A5-4657-AB29-5D37E1FE25E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80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55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24/05/2021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4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24/05/2021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3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130324"/>
            <a:ext cx="475252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24/05/2021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4767263"/>
            <a:ext cx="396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FA34F-4ACC-405A-BEA6-E44C42E495C5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Logo_EPS_DESY_RZ.jp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8064" y="267494"/>
            <a:ext cx="3851920" cy="66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68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1778496"/>
            <a:ext cx="8134672" cy="1102519"/>
          </a:xfrm>
        </p:spPr>
        <p:txBody>
          <a:bodyPr>
            <a:noAutofit/>
          </a:bodyPr>
          <a:lstStyle/>
          <a:p>
            <a:r>
              <a:rPr lang="en-GB" b="1" dirty="0"/>
              <a:t>European Physical Society</a:t>
            </a:r>
            <a:br>
              <a:rPr lang="en-GB" b="1" dirty="0"/>
            </a:br>
            <a:r>
              <a:rPr lang="en-GB" b="1" dirty="0"/>
              <a:t>Accelerator Group</a:t>
            </a:r>
            <a:br>
              <a:rPr lang="en-GB" b="1" dirty="0"/>
            </a:br>
            <a:r>
              <a:rPr lang="en-GB" b="1" dirty="0"/>
              <a:t>Board </a:t>
            </a:r>
            <a:r>
              <a:rPr lang="en-GB" b="1" dirty="0" smtClean="0"/>
              <a:t>Meeting</a:t>
            </a:r>
            <a:br>
              <a:rPr lang="en-GB" b="1" dirty="0" smtClean="0"/>
            </a:br>
            <a:r>
              <a:rPr lang="en-GB" b="1" dirty="0" smtClean="0">
                <a:solidFill>
                  <a:srgbClr val="C00000"/>
                </a:solidFill>
              </a:rPr>
              <a:t>Preparation for IPAC’23 SPC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76" y="3345532"/>
            <a:ext cx="7992888" cy="13144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</a:t>
            </a:r>
            <a:r>
              <a:rPr lang="en-US" sz="2800" dirty="0"/>
              <a:t>. </a:t>
            </a:r>
            <a:r>
              <a:rPr lang="en-US" sz="2800" dirty="0" smtClean="0"/>
              <a:t>McIntosh and R. </a:t>
            </a:r>
            <a:r>
              <a:rPr lang="en-US" sz="2800" dirty="0" err="1" smtClean="0"/>
              <a:t>Assmann</a:t>
            </a:r>
            <a:endParaRPr lang="en-US" sz="2800" dirty="0"/>
          </a:p>
          <a:p>
            <a:r>
              <a:rPr lang="en-US" sz="2800" dirty="0"/>
              <a:t>remote meeting, </a:t>
            </a:r>
            <a:r>
              <a:rPr lang="en-US" sz="2800" dirty="0" smtClean="0"/>
              <a:t>July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, </a:t>
            </a:r>
            <a:r>
              <a:rPr lang="en-US" sz="2800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57488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0324"/>
            <a:ext cx="4896544" cy="857250"/>
          </a:xfrm>
        </p:spPr>
        <p:txBody>
          <a:bodyPr/>
          <a:lstStyle/>
          <a:p>
            <a:r>
              <a:rPr lang="en-US" dirty="0" smtClean="0"/>
              <a:t>EU SPC </a:t>
            </a:r>
            <a:r>
              <a:rPr lang="en-US" dirty="0" smtClean="0"/>
              <a:t>and Grant Task Roles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2</a:t>
            </a:fld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604" y="915566"/>
            <a:ext cx="828711" cy="385693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1655" y="915566"/>
            <a:ext cx="2958796" cy="190429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216" y="915565"/>
            <a:ext cx="2793880" cy="385169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31655" y="2819571"/>
            <a:ext cx="2959200" cy="1947985"/>
          </a:xfrm>
          <a:prstGeom prst="rect">
            <a:avLst/>
          </a:prstGeom>
        </p:spPr>
      </p:pic>
      <p:grpSp>
        <p:nvGrpSpPr>
          <p:cNvPr id="51" name="Group 50"/>
          <p:cNvGrpSpPr/>
          <p:nvPr/>
        </p:nvGrpSpPr>
        <p:grpSpPr>
          <a:xfrm>
            <a:off x="4731655" y="2819571"/>
            <a:ext cx="4358803" cy="1947985"/>
            <a:chOff x="4731655" y="2819571"/>
            <a:chExt cx="4358803" cy="1947985"/>
          </a:xfrm>
        </p:grpSpPr>
        <p:sp>
          <p:nvSpPr>
            <p:cNvPr id="36" name="TextBox 35"/>
            <p:cNvSpPr txBox="1"/>
            <p:nvPr/>
          </p:nvSpPr>
          <p:spPr>
            <a:xfrm>
              <a:off x="7690451" y="3003798"/>
              <a:ext cx="140000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>
                  <a:solidFill>
                    <a:srgbClr val="00B050"/>
                  </a:solidFill>
                </a:rPr>
                <a:t>Further guidance required for coordinators!</a:t>
              </a:r>
              <a:endParaRPr lang="en-GB" sz="1400" dirty="0">
                <a:solidFill>
                  <a:srgbClr val="00B050"/>
                </a:solidFill>
              </a:endParaRPr>
            </a:p>
          </p:txBody>
        </p: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4731655" y="2819571"/>
              <a:ext cx="2959200" cy="19479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19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MC Coverage Breakdown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MC1 Circular and Linear Colliders       </a:t>
            </a:r>
            <a:r>
              <a:rPr lang="en-GB" sz="2000" dirty="0" smtClean="0"/>
              <a:t>				3 </a:t>
            </a:r>
            <a:endParaRPr lang="en-GB" sz="2000" dirty="0"/>
          </a:p>
          <a:p>
            <a:r>
              <a:rPr lang="en-GB" sz="2000" dirty="0" smtClean="0"/>
              <a:t>MC2</a:t>
            </a:r>
            <a:r>
              <a:rPr lang="en-GB" sz="2000" dirty="0"/>
              <a:t> Photon Sources and Electron Accelerators    </a:t>
            </a:r>
            <a:r>
              <a:rPr lang="en-GB" sz="2000" dirty="0" smtClean="0"/>
              <a:t>			1</a:t>
            </a:r>
            <a:endParaRPr lang="en-GB" sz="2000" dirty="0"/>
          </a:p>
          <a:p>
            <a:r>
              <a:rPr lang="en-GB" sz="2000" dirty="0"/>
              <a:t>MC3 </a:t>
            </a:r>
            <a:r>
              <a:rPr lang="fr-FR" sz="2000" dirty="0"/>
              <a:t>Alternative </a:t>
            </a:r>
            <a:r>
              <a:rPr lang="fr-FR" sz="2000" dirty="0" err="1"/>
              <a:t>Particle</a:t>
            </a:r>
            <a:r>
              <a:rPr lang="fr-FR" sz="2000" dirty="0"/>
              <a:t> Sources and </a:t>
            </a:r>
            <a:r>
              <a:rPr lang="fr-FR" sz="2000" dirty="0" err="1"/>
              <a:t>Acceleration</a:t>
            </a:r>
            <a:r>
              <a:rPr lang="fr-FR" sz="2000" dirty="0"/>
              <a:t> Techniques</a:t>
            </a:r>
            <a:r>
              <a:rPr lang="en-GB" sz="2000" dirty="0"/>
              <a:t>      </a:t>
            </a:r>
            <a:r>
              <a:rPr lang="en-GB" sz="2000" dirty="0" smtClean="0"/>
              <a:t>	3</a:t>
            </a:r>
            <a:endParaRPr lang="en-GB" sz="2000" dirty="0"/>
          </a:p>
          <a:p>
            <a:r>
              <a:rPr lang="en-GB" sz="2000" dirty="0"/>
              <a:t>MC4 Hadron Accelerators      </a:t>
            </a:r>
            <a:r>
              <a:rPr lang="en-GB" sz="2000" dirty="0" smtClean="0"/>
              <a:t>					1</a:t>
            </a:r>
            <a:endParaRPr lang="en-GB" sz="2000" dirty="0"/>
          </a:p>
          <a:p>
            <a:r>
              <a:rPr lang="en-GB" sz="2000" dirty="0"/>
              <a:t>MC5 Beam Dynamics and Electromagnetic Fields      </a:t>
            </a:r>
            <a:r>
              <a:rPr lang="en-GB" sz="2000" dirty="0" smtClean="0"/>
              <a:t>		3</a:t>
            </a:r>
            <a:endParaRPr lang="en-GB" sz="2000" dirty="0"/>
          </a:p>
          <a:p>
            <a:r>
              <a:rPr lang="en-GB" sz="2000" dirty="0"/>
              <a:t>MC6 Beam Instrumentation, Controls, Feedback &amp; Operation      </a:t>
            </a:r>
            <a:r>
              <a:rPr lang="en-GB" sz="2000" dirty="0" smtClean="0"/>
              <a:t>	1</a:t>
            </a:r>
            <a:endParaRPr lang="en-GB" sz="2000" dirty="0"/>
          </a:p>
          <a:p>
            <a:r>
              <a:rPr lang="en-GB" sz="2000" dirty="0"/>
              <a:t>MC7 Accelerator Technology      </a:t>
            </a:r>
            <a:r>
              <a:rPr lang="en-GB" sz="2000" dirty="0" smtClean="0"/>
              <a:t>					6</a:t>
            </a:r>
            <a:endParaRPr lang="en-GB" sz="2000" dirty="0"/>
          </a:p>
          <a:p>
            <a:r>
              <a:rPr lang="en-GB" sz="2000" dirty="0"/>
              <a:t>MC8 Applications, Tech Transfer and Industrial Relations      </a:t>
            </a:r>
            <a:r>
              <a:rPr lang="en-GB" sz="2000" dirty="0" smtClean="0"/>
              <a:t>	2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6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 to Complete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Asia and Americas SPC members (x4 from each region) to be included:</a:t>
            </a:r>
            <a:endParaRPr lang="en-GB" sz="2000" dirty="0" smtClean="0"/>
          </a:p>
          <a:p>
            <a:pPr lvl="1"/>
            <a:r>
              <a:rPr lang="en-GB" sz="1600" dirty="0" smtClean="0"/>
              <a:t>Who invites/organises this, when?</a:t>
            </a:r>
          </a:p>
          <a:p>
            <a:r>
              <a:rPr lang="en-GB" sz="2000" dirty="0" smtClean="0"/>
              <a:t>Additional </a:t>
            </a:r>
            <a:r>
              <a:rPr lang="en-GB" sz="2000" dirty="0" smtClean="0"/>
              <a:t>tasks:</a:t>
            </a:r>
          </a:p>
          <a:p>
            <a:pPr lvl="1"/>
            <a:r>
              <a:rPr lang="en-GB" sz="1600" dirty="0" smtClean="0"/>
              <a:t>Student </a:t>
            </a:r>
            <a:r>
              <a:rPr lang="en-GB" sz="1600" dirty="0"/>
              <a:t>session refereeing and </a:t>
            </a:r>
            <a:r>
              <a:rPr lang="en-GB" sz="1600" dirty="0" smtClean="0"/>
              <a:t>prizes (many IPAC’23 OC members – TBD later)</a:t>
            </a:r>
          </a:p>
          <a:p>
            <a:pPr lvl="1"/>
            <a:r>
              <a:rPr lang="en-GB" sz="1600" dirty="0" smtClean="0"/>
              <a:t>Prize committee (M Seidel to chair, plus 3 IPAC’23 OC members – TBD later)</a:t>
            </a:r>
          </a:p>
          <a:p>
            <a:pPr lvl="1"/>
            <a:r>
              <a:rPr lang="en-GB" sz="1600" dirty="0" smtClean="0"/>
              <a:t>LOC chair joins SPC and defines entertainment program</a:t>
            </a:r>
          </a:p>
          <a:p>
            <a:pPr lvl="1"/>
            <a:r>
              <a:rPr lang="en-GB" sz="1600" dirty="0" smtClean="0"/>
              <a:t>LOC appoints person to define the industry session program, linked to sponsoring</a:t>
            </a:r>
          </a:p>
          <a:p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25/05/2021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R.Assmann, P. McIntosh - EPS-AG Board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FA34F-4ACC-405A-BEA6-E44C42E495C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1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A89D99AE5C3244B06DA219CECCBBAB" ma:contentTypeVersion="10" ma:contentTypeDescription="Create a new document." ma:contentTypeScope="" ma:versionID="498d6a120d70c789d3a69d14030d7591">
  <xsd:schema xmlns:xsd="http://www.w3.org/2001/XMLSchema" xmlns:xs="http://www.w3.org/2001/XMLSchema" xmlns:p="http://schemas.microsoft.com/office/2006/metadata/properties" xmlns:ns3="3305b838-c34c-4bc5-a224-1b5d53e55c3e" targetNamespace="http://schemas.microsoft.com/office/2006/metadata/properties" ma:root="true" ma:fieldsID="2b5dfd611047ce4b16ed1f3f0f6a2a2b" ns3:_="">
    <xsd:import namespace="3305b838-c34c-4bc5-a224-1b5d53e55c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05b838-c34c-4bc5-a224-1b5d53e55c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F4C146-1B46-4A45-B389-85AAF61B8C70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3305b838-c34c-4bc5-a224-1b5d53e55c3e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05D7B14-C18A-49BD-B787-49E8AF851E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E08DBC-24B1-4234-860C-B5E7CAC02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05b838-c34c-4bc5-a224-1b5d53e55c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286</Words>
  <Application>Microsoft Office PowerPoint</Application>
  <PresentationFormat>On-screen Show (16:9)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European Physical Society Accelerator Group Board Meeting Preparation for IPAC’23 SPC</vt:lpstr>
      <vt:lpstr>EU SPC and Grant Task Roles</vt:lpstr>
      <vt:lpstr>MC Coverage Breakdown</vt:lpstr>
      <vt:lpstr>Tasks to Complete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EPS-AG doing or could further do</dc:title>
  <dc:creator>arduini</dc:creator>
  <cp:lastModifiedBy>McIntosh, Peter (STFC,DL,AST)</cp:lastModifiedBy>
  <cp:revision>316</cp:revision>
  <dcterms:created xsi:type="dcterms:W3CDTF">2014-09-27T15:08:50Z</dcterms:created>
  <dcterms:modified xsi:type="dcterms:W3CDTF">2021-07-02T00:16:05Z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0x01010078A89D99AE5C3244B06DA219CECCBBAB</vt:lpwstr>
  </property>
</Properties>
</file>