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256" r:id="rId2"/>
    <p:sldId id="438" r:id="rId3"/>
    <p:sldId id="396" r:id="rId4"/>
    <p:sldId id="439" r:id="rId5"/>
    <p:sldId id="441" r:id="rId6"/>
    <p:sldId id="440" r:id="rId7"/>
    <p:sldId id="386" r:id="rId8"/>
    <p:sldId id="425" r:id="rId9"/>
    <p:sldId id="442" r:id="rId10"/>
    <p:sldId id="444" r:id="rId11"/>
    <p:sldId id="427" r:id="rId12"/>
    <p:sldId id="428" r:id="rId13"/>
    <p:sldId id="443" r:id="rId14"/>
    <p:sldId id="445" r:id="rId15"/>
    <p:sldId id="446" r:id="rId16"/>
    <p:sldId id="447" r:id="rId17"/>
    <p:sldId id="450" r:id="rId18"/>
    <p:sldId id="448" r:id="rId19"/>
    <p:sldId id="422" r:id="rId20"/>
    <p:sldId id="449"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71"/>
    <p:restoredTop sz="92869" autoAdjust="0"/>
  </p:normalViewPr>
  <p:slideViewPr>
    <p:cSldViewPr>
      <p:cViewPr varScale="1">
        <p:scale>
          <a:sx n="123" d="100"/>
          <a:sy n="123" d="100"/>
        </p:scale>
        <p:origin x="488" y="192"/>
      </p:cViewPr>
      <p:guideLst>
        <p:guide orient="horz" pos="2160"/>
        <p:guide pos="2880"/>
        <p:guide orient="horz" pos="16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837322E-80B7-864A-93C0-DCC994776010}" type="datetimeFigureOut">
              <a:rPr lang="en-US" smtClean="0"/>
              <a:t>7/2/21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E03154-6268-364D-8E87-94C628DF3291}" type="slidenum">
              <a:rPr lang="en-US" smtClean="0"/>
              <a:t>‹#›</a:t>
            </a:fld>
            <a:endParaRPr lang="en-US"/>
          </a:p>
        </p:txBody>
      </p:sp>
    </p:spTree>
    <p:extLst>
      <p:ext uri="{BB962C8B-B14F-4D97-AF65-F5344CB8AC3E}">
        <p14:creationId xmlns:p14="http://schemas.microsoft.com/office/powerpoint/2010/main" val="5433309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475AEC-D025-4A0D-B231-B7E0E325D56E}" type="datetimeFigureOut">
              <a:rPr lang="en-GB" smtClean="0"/>
              <a:t>02/07/2021</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7DB647-33A5-4657-AB29-5D37E1FE25E7}" type="slidenum">
              <a:rPr lang="en-GB" smtClean="0"/>
              <a:t>‹#›</a:t>
            </a:fld>
            <a:endParaRPr lang="en-GB"/>
          </a:p>
        </p:txBody>
      </p:sp>
    </p:spTree>
    <p:extLst>
      <p:ext uri="{BB962C8B-B14F-4D97-AF65-F5344CB8AC3E}">
        <p14:creationId xmlns:p14="http://schemas.microsoft.com/office/powerpoint/2010/main" val="3440591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7DB647-33A5-4657-AB29-5D37E1FE25E7}" type="slidenum">
              <a:rPr lang="en-GB" smtClean="0"/>
              <a:t>1</a:t>
            </a:fld>
            <a:endParaRPr lang="en-GB"/>
          </a:p>
        </p:txBody>
      </p:sp>
    </p:spTree>
    <p:extLst>
      <p:ext uri="{BB962C8B-B14F-4D97-AF65-F5344CB8AC3E}">
        <p14:creationId xmlns:p14="http://schemas.microsoft.com/office/powerpoint/2010/main" val="3546807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br>
              <a:rPr lang="en-US" sz="1200" kern="1200" dirty="0">
                <a:solidFill>
                  <a:schemeClr val="tx1"/>
                </a:solidFill>
                <a:effectLst/>
                <a:latin typeface="+mn-lt"/>
                <a:ea typeface="+mn-ea"/>
                <a:cs typeface="+mn-cs"/>
              </a:rPr>
            </a:br>
            <a:br>
              <a:rPr lang="en-US" sz="1200" kern="1200" dirty="0">
                <a:solidFill>
                  <a:schemeClr val="tx1"/>
                </a:solidFill>
                <a:effectLst/>
                <a:latin typeface="+mn-lt"/>
                <a:ea typeface="+mn-ea"/>
                <a:cs typeface="+mn-cs"/>
              </a:rPr>
            </a:br>
            <a:endParaRPr lang="en-GB" dirty="0"/>
          </a:p>
        </p:txBody>
      </p:sp>
      <p:sp>
        <p:nvSpPr>
          <p:cNvPr id="4" name="Slide Number Placeholder 3"/>
          <p:cNvSpPr>
            <a:spLocks noGrp="1"/>
          </p:cNvSpPr>
          <p:nvPr>
            <p:ph type="sldNum" sz="quarter" idx="10"/>
          </p:nvPr>
        </p:nvSpPr>
        <p:spPr/>
        <p:txBody>
          <a:bodyPr/>
          <a:lstStyle/>
          <a:p>
            <a:fld id="{C07DB647-33A5-4657-AB29-5D37E1FE25E7}" type="slidenum">
              <a:rPr lang="en-GB" smtClean="0"/>
              <a:t>7</a:t>
            </a:fld>
            <a:endParaRPr lang="en-GB"/>
          </a:p>
        </p:txBody>
      </p:sp>
    </p:spTree>
    <p:extLst>
      <p:ext uri="{BB962C8B-B14F-4D97-AF65-F5344CB8AC3E}">
        <p14:creationId xmlns:p14="http://schemas.microsoft.com/office/powerpoint/2010/main" val="1970228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Tree>
    <p:extLst>
      <p:ext uri="{BB962C8B-B14F-4D97-AF65-F5344CB8AC3E}">
        <p14:creationId xmlns:p14="http://schemas.microsoft.com/office/powerpoint/2010/main" val="2263557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a:t>
            </a:fld>
            <a:endParaRPr lang="en-GB"/>
          </a:p>
        </p:txBody>
      </p:sp>
    </p:spTree>
    <p:extLst>
      <p:ext uri="{BB962C8B-B14F-4D97-AF65-F5344CB8AC3E}">
        <p14:creationId xmlns:p14="http://schemas.microsoft.com/office/powerpoint/2010/main" val="335644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r>
              <a:rPr lang="de-DE"/>
              <a:t>2/7/2021</a:t>
            </a:r>
            <a:endParaRPr lang="en-GB"/>
          </a:p>
        </p:txBody>
      </p:sp>
      <p:sp>
        <p:nvSpPr>
          <p:cNvPr id="6" name="Footer Placeholder 5"/>
          <p:cNvSpPr>
            <a:spLocks noGrp="1"/>
          </p:cNvSpPr>
          <p:nvPr>
            <p:ph type="ftr" sz="quarter" idx="11"/>
          </p:nvPr>
        </p:nvSpPr>
        <p:spPr/>
        <p:txBody>
          <a:bodyPr/>
          <a:lstStyle/>
          <a:p>
            <a:r>
              <a:rPr lang="en-GB"/>
              <a:t>R.Assmann, P. McIntosh - EPS-AG Board Meeting</a:t>
            </a:r>
          </a:p>
        </p:txBody>
      </p:sp>
      <p:sp>
        <p:nvSpPr>
          <p:cNvPr id="7" name="Slide Number Placeholder 6"/>
          <p:cNvSpPr>
            <a:spLocks noGrp="1"/>
          </p:cNvSpPr>
          <p:nvPr>
            <p:ph type="sldNum" sz="quarter" idx="12"/>
          </p:nvPr>
        </p:nvSpPr>
        <p:spPr/>
        <p:txBody>
          <a:bodyPr/>
          <a:lstStyle/>
          <a:p>
            <a:fld id="{080FA34F-4ACC-405A-BEA6-E44C42E495C5}" type="slidenum">
              <a:rPr lang="en-GB" smtClean="0"/>
              <a:t>‹#›</a:t>
            </a:fld>
            <a:endParaRPr lang="en-GB"/>
          </a:p>
        </p:txBody>
      </p:sp>
    </p:spTree>
    <p:extLst>
      <p:ext uri="{BB962C8B-B14F-4D97-AF65-F5344CB8AC3E}">
        <p14:creationId xmlns:p14="http://schemas.microsoft.com/office/powerpoint/2010/main" val="12503178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520" y="130324"/>
            <a:ext cx="4752528" cy="857250"/>
          </a:xfrm>
          <a:prstGeom prst="rect">
            <a:avLst/>
          </a:prstGeom>
        </p:spPr>
        <p:txBody>
          <a:bodyPr vert="horz" lIns="91440" tIns="45720" rIns="91440" bIns="45720" rtlCol="0" anchor="ctr">
            <a:noAutofit/>
          </a:bodyPr>
          <a:lstStyle/>
          <a:p>
            <a:r>
              <a:rPr lang="en-US" dirty="0"/>
              <a:t>Click to edit Master title </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a:t>2/7/2021</a:t>
            </a:r>
            <a:endParaRPr lang="en-GB" dirty="0"/>
          </a:p>
        </p:txBody>
      </p:sp>
      <p:sp>
        <p:nvSpPr>
          <p:cNvPr id="5" name="Footer Placeholder 4"/>
          <p:cNvSpPr>
            <a:spLocks noGrp="1"/>
          </p:cNvSpPr>
          <p:nvPr>
            <p:ph type="ftr" sz="quarter" idx="3"/>
          </p:nvPr>
        </p:nvSpPr>
        <p:spPr>
          <a:xfrm>
            <a:off x="2590800" y="4767263"/>
            <a:ext cx="39624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R.Assmann, P. McIntosh - EPS-AG Board Meeting</a:t>
            </a:r>
            <a:endParaRPr lang="en-GB"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80FA34F-4ACC-405A-BEA6-E44C42E495C5}" type="slidenum">
              <a:rPr lang="en-GB" smtClean="0"/>
              <a:t>‹#›</a:t>
            </a:fld>
            <a:endParaRPr lang="en-GB"/>
          </a:p>
        </p:txBody>
      </p:sp>
      <p:pic>
        <p:nvPicPr>
          <p:cNvPr id="10" name="Picture 9" descr="Logo_EPS_DESY_RZ.jpg"/>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5148064" y="267494"/>
            <a:ext cx="3851920" cy="666104"/>
          </a:xfrm>
          <a:prstGeom prst="rect">
            <a:avLst/>
          </a:prstGeom>
        </p:spPr>
      </p:pic>
    </p:spTree>
    <p:extLst>
      <p:ext uri="{BB962C8B-B14F-4D97-AF65-F5344CB8AC3E}">
        <p14:creationId xmlns:p14="http://schemas.microsoft.com/office/powerpoint/2010/main" val="1747686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hf hdr="0"/>
  <p:txStyles>
    <p:titleStyle>
      <a:lvl1pPr algn="ctr" defTabSz="9144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ketel.turzo@ganil.fr" TargetMode="External"/><Relationship Id="rId2" Type="http://schemas.openxmlformats.org/officeDocument/2006/relationships/hyperlink" Target="http://www.eps.org/members/group_content_view.asp?group=85227&amp;id=143432"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desy.zoom.us/u/abBAN8q2Pn" TargetMode="External"/><Relationship Id="rId2" Type="http://schemas.openxmlformats.org/officeDocument/2006/relationships/hyperlink" Target="https://desy.zoom.us/j/93326831117?pwd=M0lQRGJUWVNybFRmWWVhQm9iOXdnQT09"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97223"/>
            <a:ext cx="7772400" cy="1102519"/>
          </a:xfrm>
        </p:spPr>
        <p:txBody>
          <a:bodyPr>
            <a:noAutofit/>
          </a:bodyPr>
          <a:lstStyle/>
          <a:p>
            <a:r>
              <a:rPr lang="en-GB" b="1" dirty="0"/>
              <a:t>European Physical Society</a:t>
            </a:r>
            <a:br>
              <a:rPr lang="en-GB" b="1" dirty="0"/>
            </a:br>
            <a:r>
              <a:rPr lang="en-GB" b="1" dirty="0"/>
              <a:t>Accelerator Group</a:t>
            </a:r>
            <a:br>
              <a:rPr lang="en-GB" b="1" dirty="0"/>
            </a:br>
            <a:r>
              <a:rPr lang="en-GB" b="1" dirty="0"/>
              <a:t>Board Meeting</a:t>
            </a:r>
            <a:endParaRPr lang="en-GB" dirty="0"/>
          </a:p>
        </p:txBody>
      </p:sp>
      <p:sp>
        <p:nvSpPr>
          <p:cNvPr id="3" name="Subtitle 2"/>
          <p:cNvSpPr>
            <a:spLocks noGrp="1"/>
          </p:cNvSpPr>
          <p:nvPr>
            <p:ph type="subTitle" idx="1"/>
          </p:nvPr>
        </p:nvSpPr>
        <p:spPr>
          <a:xfrm>
            <a:off x="539552" y="2914650"/>
            <a:ext cx="7992888" cy="1314450"/>
          </a:xfrm>
        </p:spPr>
        <p:txBody>
          <a:bodyPr>
            <a:normAutofit/>
          </a:bodyPr>
          <a:lstStyle/>
          <a:p>
            <a:r>
              <a:rPr lang="en-US" sz="2800" dirty="0"/>
              <a:t>R. Assmann, P. McIntosh</a:t>
            </a:r>
          </a:p>
          <a:p>
            <a:r>
              <a:rPr lang="en-US" sz="2800" dirty="0"/>
              <a:t>remote meeting, July 2, 2021</a:t>
            </a:r>
          </a:p>
        </p:txBody>
      </p:sp>
    </p:spTree>
    <p:extLst>
      <p:ext uri="{BB962C8B-B14F-4D97-AF65-F5344CB8AC3E}">
        <p14:creationId xmlns:p14="http://schemas.microsoft.com/office/powerpoint/2010/main" val="1574885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0000"/>
                </a:solidFill>
                <a:latin typeface="Times New Roman" panose="02020603050405020304" pitchFamily="18" charset="0"/>
              </a:rPr>
              <a:t>IPAC’23 OC</a:t>
            </a:r>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10</a:t>
            </a:fld>
            <a:endParaRPr lang="en-GB"/>
          </a:p>
        </p:txBody>
      </p:sp>
      <p:sp>
        <p:nvSpPr>
          <p:cNvPr id="9" name="Content Placeholder 8">
            <a:extLst>
              <a:ext uri="{FF2B5EF4-FFF2-40B4-BE49-F238E27FC236}">
                <a16:creationId xmlns:a16="http://schemas.microsoft.com/office/drawing/2014/main" id="{0A03FA3D-AA21-F049-A962-7383FCB9EE54}"/>
              </a:ext>
            </a:extLst>
          </p:cNvPr>
          <p:cNvSpPr>
            <a:spLocks noGrp="1"/>
          </p:cNvSpPr>
          <p:nvPr>
            <p:ph idx="1"/>
          </p:nvPr>
        </p:nvSpPr>
        <p:spPr/>
        <p:txBody>
          <a:bodyPr>
            <a:normAutofit/>
          </a:bodyPr>
          <a:lstStyle/>
          <a:p>
            <a:r>
              <a:rPr lang="en-DE" sz="2400" dirty="0"/>
              <a:t>Americas members still missing</a:t>
            </a:r>
          </a:p>
          <a:p>
            <a:r>
              <a:rPr lang="en-DE" sz="2400" dirty="0"/>
              <a:t>Also, no IPAC-CC announced so far</a:t>
            </a:r>
          </a:p>
          <a:p>
            <a:endParaRPr lang="en-DE" sz="2400" dirty="0"/>
          </a:p>
          <a:p>
            <a:r>
              <a:rPr lang="en-DE" sz="2400" dirty="0"/>
              <a:t>URGENT for us: Need to fix date of OC1 as soon as possible </a:t>
            </a:r>
            <a:r>
              <a:rPr lang="en-DE" sz="2400" dirty="0">
                <a:sym typeface="Wingdings" pitchFamily="2" charset="2"/>
              </a:rPr>
              <a:t> agenda becomes very full!</a:t>
            </a:r>
          </a:p>
          <a:p>
            <a:r>
              <a:rPr lang="en-DE" sz="2400" dirty="0">
                <a:sym typeface="Wingdings" pitchFamily="2" charset="2"/>
              </a:rPr>
              <a:t>Cannot wait for Americas members to proceed.</a:t>
            </a:r>
          </a:p>
          <a:p>
            <a:r>
              <a:rPr lang="en-DE" sz="2400" dirty="0">
                <a:sym typeface="Wingdings" pitchFamily="2" charset="2"/>
              </a:rPr>
              <a:t>Action for Alessandro and Giovanni!</a:t>
            </a:r>
            <a:endParaRPr lang="en-DE" sz="2400" dirty="0"/>
          </a:p>
        </p:txBody>
      </p:sp>
    </p:spTree>
    <p:extLst>
      <p:ext uri="{BB962C8B-B14F-4D97-AF65-F5344CB8AC3E}">
        <p14:creationId xmlns:p14="http://schemas.microsoft.com/office/powerpoint/2010/main" val="1018047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0000"/>
                </a:solidFill>
                <a:latin typeface="Times New Roman" panose="02020603050405020304" pitchFamily="18" charset="0"/>
              </a:rPr>
              <a:t>Big Decision at OC1</a:t>
            </a:r>
          </a:p>
        </p:txBody>
      </p:sp>
      <p:sp>
        <p:nvSpPr>
          <p:cNvPr id="3" name="Content Placeholder 2"/>
          <p:cNvSpPr>
            <a:spLocks noGrp="1"/>
          </p:cNvSpPr>
          <p:nvPr>
            <p:ph idx="1"/>
          </p:nvPr>
        </p:nvSpPr>
        <p:spPr>
          <a:xfrm>
            <a:off x="454892" y="987574"/>
            <a:ext cx="8229600" cy="3672408"/>
          </a:xfrm>
        </p:spPr>
        <p:txBody>
          <a:bodyPr>
            <a:noAutofit/>
          </a:bodyPr>
          <a:lstStyle/>
          <a:p>
            <a:r>
              <a:rPr lang="en-GB" sz="2000" b="1" dirty="0">
                <a:solidFill>
                  <a:srgbClr val="000000"/>
                </a:solidFill>
                <a:latin typeface="Times New Roman" panose="02020603050405020304" pitchFamily="18" charset="0"/>
              </a:rPr>
              <a:t>Location of IPAC’26 in Europe</a:t>
            </a:r>
            <a:r>
              <a:rPr lang="en-GB" sz="2000" dirty="0">
                <a:solidFill>
                  <a:srgbClr val="000000"/>
                </a:solidFill>
                <a:latin typeface="Times New Roman" panose="02020603050405020304" pitchFamily="18" charset="0"/>
              </a:rPr>
              <a:t>: vote from all OC members</a:t>
            </a:r>
          </a:p>
          <a:p>
            <a:r>
              <a:rPr lang="en-GB" sz="2000" dirty="0">
                <a:solidFill>
                  <a:srgbClr val="000000"/>
                </a:solidFill>
                <a:latin typeface="Times New Roman" panose="02020603050405020304" pitchFamily="18" charset="0"/>
              </a:rPr>
              <a:t>Normal procedure:</a:t>
            </a:r>
          </a:p>
          <a:p>
            <a:pPr lvl="1"/>
            <a:r>
              <a:rPr lang="en-GB" sz="1800" dirty="0">
                <a:solidFill>
                  <a:srgbClr val="000000"/>
                </a:solidFill>
                <a:latin typeface="Times New Roman" panose="02020603050405020304" pitchFamily="18" charset="0"/>
              </a:rPr>
              <a:t>First step: call for LOI’s</a:t>
            </a:r>
          </a:p>
          <a:p>
            <a:pPr lvl="1"/>
            <a:r>
              <a:rPr lang="en-GB" sz="1800" dirty="0">
                <a:solidFill>
                  <a:srgbClr val="000000"/>
                </a:solidFill>
                <a:latin typeface="Times New Roman" panose="02020603050405020304" pitchFamily="18" charset="0"/>
              </a:rPr>
              <a:t>If necessary, down-select 2-3 best proposals for OC presentation and vote</a:t>
            </a:r>
          </a:p>
          <a:p>
            <a:pPr lvl="1"/>
            <a:r>
              <a:rPr lang="en-GB" sz="1800" dirty="0">
                <a:solidFill>
                  <a:srgbClr val="000000"/>
                </a:solidFill>
                <a:latin typeface="Times New Roman" panose="02020603050405020304" pitchFamily="18" charset="0"/>
              </a:rPr>
              <a:t>Will rely on EPS-AG members to follow up on possible interests (e.g. Geneva convention </a:t>
            </a:r>
            <a:r>
              <a:rPr lang="en-GB" sz="1800" dirty="0" err="1">
                <a:solidFill>
                  <a:srgbClr val="000000"/>
                </a:solidFill>
                <a:latin typeface="Times New Roman" panose="02020603050405020304" pitchFamily="18" charset="0"/>
              </a:rPr>
              <a:t>center</a:t>
            </a:r>
            <a:r>
              <a:rPr lang="en-GB" sz="1800" dirty="0">
                <a:solidFill>
                  <a:srgbClr val="000000"/>
                </a:solidFill>
                <a:latin typeface="Times New Roman" panose="02020603050405020304" pitchFamily="18" charset="0"/>
              </a:rPr>
              <a:t> contacted us)</a:t>
            </a:r>
          </a:p>
          <a:p>
            <a:r>
              <a:rPr lang="en-GB" sz="2000" dirty="0">
                <a:solidFill>
                  <a:srgbClr val="000000"/>
                </a:solidFill>
                <a:latin typeface="Times New Roman" panose="02020603050405020304" pitchFamily="18" charset="0"/>
              </a:rPr>
              <a:t>Special IPAC’20 situation: France had all prepared but was not able to physically host IPAC’20. Preference for IPAC’26? Update from France…</a:t>
            </a:r>
          </a:p>
          <a:p>
            <a:pPr marL="0" indent="0">
              <a:buNone/>
            </a:pPr>
            <a:endParaRPr lang="en-GB" sz="2000" dirty="0">
              <a:solidFill>
                <a:srgbClr val="000000"/>
              </a:solidFill>
              <a:latin typeface="Times New Roman" panose="02020603050405020304" pitchFamily="18" charset="0"/>
            </a:endParaRPr>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11</a:t>
            </a:fld>
            <a:endParaRPr lang="en-GB"/>
          </a:p>
        </p:txBody>
      </p:sp>
    </p:spTree>
    <p:extLst>
      <p:ext uri="{BB962C8B-B14F-4D97-AF65-F5344CB8AC3E}">
        <p14:creationId xmlns:p14="http://schemas.microsoft.com/office/powerpoint/2010/main" val="4024764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0000"/>
                </a:solidFill>
                <a:latin typeface="Times New Roman" panose="02020603050405020304" pitchFamily="18" charset="0"/>
              </a:rPr>
              <a:t>Call for LOI’s IPAC’26</a:t>
            </a:r>
          </a:p>
        </p:txBody>
      </p:sp>
      <p:sp>
        <p:nvSpPr>
          <p:cNvPr id="3" name="Content Placeholder 2"/>
          <p:cNvSpPr>
            <a:spLocks noGrp="1"/>
          </p:cNvSpPr>
          <p:nvPr>
            <p:ph idx="1"/>
          </p:nvPr>
        </p:nvSpPr>
        <p:spPr>
          <a:xfrm>
            <a:off x="454892" y="987574"/>
            <a:ext cx="8229600" cy="3672408"/>
          </a:xfrm>
        </p:spPr>
        <p:txBody>
          <a:bodyPr>
            <a:noAutofit/>
          </a:bodyPr>
          <a:lstStyle/>
          <a:p>
            <a:pPr marL="0" indent="0">
              <a:buNone/>
            </a:pPr>
            <a:r>
              <a:rPr lang="en-GB" sz="2400" dirty="0">
                <a:solidFill>
                  <a:srgbClr val="000000"/>
                </a:solidFill>
                <a:latin typeface="Times New Roman" panose="02020603050405020304" pitchFamily="18" charset="0"/>
              </a:rPr>
              <a:t>Example from 2018:</a:t>
            </a:r>
          </a:p>
          <a:p>
            <a:pPr marL="0" indent="0">
              <a:buNone/>
            </a:pPr>
            <a:endParaRPr lang="en-GB" sz="2400" dirty="0">
              <a:solidFill>
                <a:srgbClr val="000000"/>
              </a:solidFill>
              <a:latin typeface="Times New Roman" panose="02020603050405020304" pitchFamily="18" charset="0"/>
            </a:endParaRPr>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12</a:t>
            </a:fld>
            <a:endParaRPr lang="en-GB"/>
          </a:p>
        </p:txBody>
      </p:sp>
      <p:sp>
        <p:nvSpPr>
          <p:cNvPr id="7" name="Rectangle 6">
            <a:extLst>
              <a:ext uri="{FF2B5EF4-FFF2-40B4-BE49-F238E27FC236}">
                <a16:creationId xmlns:a16="http://schemas.microsoft.com/office/drawing/2014/main" id="{C4F57352-0F51-2B46-893A-373721100DC4}"/>
              </a:ext>
            </a:extLst>
          </p:cNvPr>
          <p:cNvSpPr/>
          <p:nvPr/>
        </p:nvSpPr>
        <p:spPr>
          <a:xfrm>
            <a:off x="467544" y="1521668"/>
            <a:ext cx="8382929" cy="3139321"/>
          </a:xfrm>
          <a:prstGeom prst="rect">
            <a:avLst/>
          </a:prstGeom>
        </p:spPr>
        <p:txBody>
          <a:bodyPr wrap="square">
            <a:spAutoFit/>
          </a:bodyPr>
          <a:lstStyle/>
          <a:p>
            <a:r>
              <a:rPr lang="en-US" sz="600" dirty="0">
                <a:solidFill>
                  <a:srgbClr val="000000"/>
                </a:solidFill>
                <a:latin typeface="Calibri" panose="020F0502020204030204" pitchFamily="34" charset="0"/>
              </a:rPr>
              <a:t>Dear XY,</a:t>
            </a:r>
          </a:p>
          <a:p>
            <a:r>
              <a:rPr lang="en-US" sz="600" dirty="0">
                <a:solidFill>
                  <a:srgbClr val="000000"/>
                </a:solidFill>
                <a:latin typeface="Calibri" panose="020F0502020204030204" pitchFamily="34" charset="0"/>
              </a:rPr>
              <a:t> </a:t>
            </a:r>
          </a:p>
          <a:p>
            <a:r>
              <a:rPr lang="en-US" sz="600" dirty="0">
                <a:solidFill>
                  <a:srgbClr val="000000"/>
                </a:solidFill>
                <a:latin typeface="Calibri" panose="020F0502020204030204" pitchFamily="34" charset="0"/>
              </a:rPr>
              <a:t>This mail comes to you via SPMS and is addressed to the EPS-AG Elected Board.</a:t>
            </a:r>
          </a:p>
          <a:p>
            <a:r>
              <a:rPr lang="en-US" sz="600" dirty="0">
                <a:solidFill>
                  <a:srgbClr val="000000"/>
                </a:solidFill>
                <a:latin typeface="Calibri" panose="020F0502020204030204" pitchFamily="34" charset="0"/>
              </a:rPr>
              <a:t> </a:t>
            </a:r>
          </a:p>
          <a:p>
            <a:r>
              <a:rPr lang="en-US" sz="600" dirty="0" err="1">
                <a:solidFill>
                  <a:srgbClr val="000000"/>
                </a:solidFill>
                <a:latin typeface="Calibri" panose="020F0502020204030204" pitchFamily="34" charset="0"/>
              </a:rPr>
              <a:t>Organising</a:t>
            </a:r>
            <a:r>
              <a:rPr lang="en-US" sz="600" dirty="0">
                <a:solidFill>
                  <a:srgbClr val="000000"/>
                </a:solidFill>
                <a:latin typeface="Calibri" panose="020F0502020204030204" pitchFamily="34" charset="0"/>
              </a:rPr>
              <a:t> a conference of the scale of IPAC requires many years' work, starting with the site selection that needs to be made four or five years in advance. As you know, the next IPAC in Europe (IPAC'20) will be held in Caen, France, in May 2020. We need now to consider the venue for the following IPAC in Europe, IPAC'23.</a:t>
            </a:r>
          </a:p>
          <a:p>
            <a:r>
              <a:rPr lang="en-US" sz="600" dirty="0">
                <a:solidFill>
                  <a:srgbClr val="000000"/>
                </a:solidFill>
                <a:latin typeface="Calibri" panose="020F0502020204030204" pitchFamily="34" charset="0"/>
              </a:rPr>
              <a:t> </a:t>
            </a:r>
          </a:p>
          <a:p>
            <a:r>
              <a:rPr lang="en-US" sz="600" dirty="0">
                <a:solidFill>
                  <a:srgbClr val="000000"/>
                </a:solidFill>
                <a:latin typeface="Calibri" panose="020F0502020204030204" pitchFamily="34" charset="0"/>
              </a:rPr>
              <a:t>The location of IPAC'23 will be chosen by the Organizing Committee of IPAC'20, on the basis of bids submitted.  There are a number of criteria that must be carefully considered, including:</a:t>
            </a:r>
          </a:p>
          <a:p>
            <a:r>
              <a:rPr lang="en-US" sz="600" dirty="0">
                <a:solidFill>
                  <a:srgbClr val="000000"/>
                </a:solidFill>
                <a:latin typeface="Calibri" panose="020F0502020204030204" pitchFamily="34" charset="0"/>
              </a:rPr>
              <a:t> </a:t>
            </a:r>
          </a:p>
          <a:p>
            <a:r>
              <a:rPr lang="en-US" sz="600" dirty="0">
                <a:solidFill>
                  <a:srgbClr val="000000"/>
                </a:solidFill>
                <a:latin typeface="Calibri" panose="020F0502020204030204" pitchFamily="34" charset="0"/>
              </a:rPr>
              <a:t>- the presence of a strong Local Organizing Committee,</a:t>
            </a:r>
          </a:p>
          <a:p>
            <a:r>
              <a:rPr lang="en-US" sz="600" dirty="0">
                <a:solidFill>
                  <a:srgbClr val="000000"/>
                </a:solidFill>
                <a:latin typeface="Calibri" panose="020F0502020204030204" pitchFamily="34" charset="0"/>
              </a:rPr>
              <a:t>- a conference </a:t>
            </a:r>
            <a:r>
              <a:rPr lang="en-US" sz="600" dirty="0" err="1">
                <a:solidFill>
                  <a:srgbClr val="000000"/>
                </a:solidFill>
                <a:latin typeface="Calibri" panose="020F0502020204030204" pitchFamily="34" charset="0"/>
              </a:rPr>
              <a:t>centre</a:t>
            </a:r>
            <a:r>
              <a:rPr lang="en-US" sz="600" dirty="0">
                <a:solidFill>
                  <a:srgbClr val="000000"/>
                </a:solidFill>
                <a:latin typeface="Calibri" panose="020F0502020204030204" pitchFamily="34" charset="0"/>
              </a:rPr>
              <a:t> of the size and with the facilities needed for a successful IPAC, including good auditoria, and space for large poster and industrial exhibitions,</a:t>
            </a:r>
          </a:p>
          <a:p>
            <a:r>
              <a:rPr lang="en-US" sz="600" dirty="0">
                <a:solidFill>
                  <a:srgbClr val="000000"/>
                </a:solidFill>
                <a:latin typeface="Calibri" panose="020F0502020204030204" pitchFamily="34" charset="0"/>
              </a:rPr>
              <a:t>- an easily accessible and attractive location, with good options for accommodation, and for social events including cocktail receptions and the conference banquet. </a:t>
            </a:r>
          </a:p>
          <a:p>
            <a:r>
              <a:rPr lang="en-US" sz="600" dirty="0">
                <a:solidFill>
                  <a:srgbClr val="000000"/>
                </a:solidFill>
                <a:latin typeface="Calibri" panose="020F0502020204030204" pitchFamily="34" charset="0"/>
              </a:rPr>
              <a:t> </a:t>
            </a:r>
          </a:p>
          <a:p>
            <a:r>
              <a:rPr lang="en-US" sz="600" dirty="0">
                <a:solidFill>
                  <a:srgbClr val="000000"/>
                </a:solidFill>
                <a:latin typeface="Calibri" panose="020F0502020204030204" pitchFamily="34" charset="0"/>
              </a:rPr>
              <a:t>It is also desirable to choose venues in new locations, rather than re-visiting towns (or even countries) in which recent European IPACs or EPACs have been held (for a full list </a:t>
            </a:r>
            <a:r>
              <a:rPr lang="en-US" sz="600" dirty="0" err="1">
                <a:solidFill>
                  <a:srgbClr val="000000"/>
                </a:solidFill>
                <a:latin typeface="Calibri" panose="020F0502020204030204" pitchFamily="34" charset="0"/>
              </a:rPr>
              <a:t>see:</a:t>
            </a:r>
            <a:r>
              <a:rPr lang="en-US" sz="600" dirty="0" err="1">
                <a:solidFill>
                  <a:srgbClr val="0563C1"/>
                </a:solidFill>
                <a:latin typeface="Calibri" panose="020F0502020204030204" pitchFamily="34" charset="0"/>
                <a:hlinkClick r:id="rId2"/>
              </a:rPr>
              <a:t>http</a:t>
            </a:r>
            <a:r>
              <a:rPr lang="en-US" sz="600" dirty="0">
                <a:solidFill>
                  <a:srgbClr val="0563C1"/>
                </a:solidFill>
                <a:latin typeface="Calibri" panose="020F0502020204030204" pitchFamily="34" charset="0"/>
                <a:hlinkClick r:id="rId2"/>
              </a:rPr>
              <a:t>://www.eps.org/members/group_content_view.asp?group=85227&amp;id=143432</a:t>
            </a:r>
            <a:r>
              <a:rPr lang="en-US" sz="600" dirty="0">
                <a:solidFill>
                  <a:srgbClr val="000000"/>
                </a:solidFill>
                <a:latin typeface="Calibri" panose="020F0502020204030204" pitchFamily="34" charset="0"/>
              </a:rPr>
              <a:t>).</a:t>
            </a:r>
          </a:p>
          <a:p>
            <a:r>
              <a:rPr lang="en-US" sz="600" dirty="0">
                <a:solidFill>
                  <a:srgbClr val="000000"/>
                </a:solidFill>
                <a:latin typeface="Calibri" panose="020F0502020204030204" pitchFamily="34" charset="0"/>
              </a:rPr>
              <a:t> </a:t>
            </a:r>
          </a:p>
          <a:p>
            <a:r>
              <a:rPr lang="en-US" sz="600" dirty="0">
                <a:solidFill>
                  <a:srgbClr val="000000"/>
                </a:solidFill>
                <a:latin typeface="Calibri" panose="020F0502020204030204" pitchFamily="34" charset="0"/>
              </a:rPr>
              <a:t>The hosts of an IPAC conference have the opportunity to raise the profile of their home institution(s), attracting much good publicity for their research and scientific achievements.  The economic benefits for the host town or city are by no means negligible, and the Local Organizing Committee often find that they have strong support from the local government and tourist </a:t>
            </a:r>
            <a:r>
              <a:rPr lang="en-US" sz="600" dirty="0" err="1">
                <a:solidFill>
                  <a:srgbClr val="000000"/>
                </a:solidFill>
                <a:latin typeface="Calibri" panose="020F0502020204030204" pitchFamily="34" charset="0"/>
              </a:rPr>
              <a:t>organisations</a:t>
            </a:r>
            <a:r>
              <a:rPr lang="en-US" sz="600" dirty="0">
                <a:solidFill>
                  <a:srgbClr val="000000"/>
                </a:solidFill>
                <a:latin typeface="Calibri" panose="020F0502020204030204" pitchFamily="34" charset="0"/>
              </a:rPr>
              <a:t>.  Therefore, although there is a considerable amount of work involved for the Local </a:t>
            </a:r>
            <a:r>
              <a:rPr lang="en-US" sz="600" dirty="0" err="1">
                <a:solidFill>
                  <a:srgbClr val="000000"/>
                </a:solidFill>
                <a:latin typeface="Calibri" panose="020F0502020204030204" pitchFamily="34" charset="0"/>
              </a:rPr>
              <a:t>Organising</a:t>
            </a:r>
            <a:r>
              <a:rPr lang="en-US" sz="600" dirty="0">
                <a:solidFill>
                  <a:srgbClr val="000000"/>
                </a:solidFill>
                <a:latin typeface="Calibri" panose="020F0502020204030204" pitchFamily="34" charset="0"/>
              </a:rPr>
              <a:t> Committee, it is often found that the benefits of hosting an IPAC last well beyond the conference itself.  There is often strong competition between different venues bidding to host the conference.</a:t>
            </a:r>
          </a:p>
          <a:p>
            <a:r>
              <a:rPr lang="en-US" sz="600" dirty="0">
                <a:solidFill>
                  <a:srgbClr val="000000"/>
                </a:solidFill>
                <a:latin typeface="Calibri" panose="020F0502020204030204" pitchFamily="34" charset="0"/>
              </a:rPr>
              <a:t> </a:t>
            </a:r>
          </a:p>
          <a:p>
            <a:r>
              <a:rPr lang="en-US" sz="600" dirty="0">
                <a:solidFill>
                  <a:srgbClr val="000000"/>
                </a:solidFill>
                <a:latin typeface="Calibri" panose="020F0502020204030204" pitchFamily="34" charset="0"/>
              </a:rPr>
              <a:t>We would like to invite expressions of interest to host IPAC'23 to be sent to Ketel (</a:t>
            </a:r>
            <a:r>
              <a:rPr lang="en-US" sz="600" dirty="0">
                <a:solidFill>
                  <a:srgbClr val="0563C1"/>
                </a:solidFill>
                <a:latin typeface="Calibri" panose="020F0502020204030204" pitchFamily="34" charset="0"/>
                <a:hlinkClick r:id="rId3"/>
              </a:rPr>
              <a:t>ketel.turzo@ganil.fr</a:t>
            </a:r>
            <a:r>
              <a:rPr lang="en-US" sz="600" dirty="0">
                <a:solidFill>
                  <a:srgbClr val="000000"/>
                </a:solidFill>
                <a:latin typeface="Calibri" panose="020F0502020204030204" pitchFamily="34" charset="0"/>
              </a:rPr>
              <a:t>) by September 16, 2018.  We will then invite potential hosts to give a presentation at the IPAC'20 OC meeting in Caen in late November, with the aim of taking a vote on the venue for IPAC'23 at that meeting.</a:t>
            </a:r>
          </a:p>
          <a:p>
            <a:r>
              <a:rPr lang="en-US" sz="600" dirty="0">
                <a:solidFill>
                  <a:srgbClr val="000000"/>
                </a:solidFill>
                <a:latin typeface="Calibri" panose="020F0502020204030204" pitchFamily="34" charset="0"/>
              </a:rPr>
              <a:t> </a:t>
            </a:r>
          </a:p>
          <a:p>
            <a:r>
              <a:rPr lang="en-US" sz="600" dirty="0">
                <a:solidFill>
                  <a:srgbClr val="000000"/>
                </a:solidFill>
                <a:latin typeface="Calibri" panose="020F0502020204030204" pitchFamily="34" charset="0"/>
              </a:rPr>
              <a:t>If you have any questions, or would like any further information, please do not hesitate to contact us.</a:t>
            </a:r>
          </a:p>
          <a:p>
            <a:r>
              <a:rPr lang="en-US" sz="600" dirty="0">
                <a:solidFill>
                  <a:srgbClr val="000000"/>
                </a:solidFill>
                <a:latin typeface="Calibri" panose="020F0502020204030204" pitchFamily="34" charset="0"/>
              </a:rPr>
              <a:t> </a:t>
            </a:r>
          </a:p>
          <a:p>
            <a:r>
              <a:rPr lang="en-US" sz="600" dirty="0">
                <a:solidFill>
                  <a:srgbClr val="000000"/>
                </a:solidFill>
                <a:latin typeface="Calibri" panose="020F0502020204030204" pitchFamily="34" charset="0"/>
              </a:rPr>
              <a:t>Although this invitation for expressions of interest is being sent to Members of the Board of the EPS-AG, if you feel there are institutes not directly represented on the Board who may be interested to host IPAC'23 and would satisfy the criteria, </a:t>
            </a:r>
            <a:r>
              <a:rPr lang="en-US" sz="600" b="1" dirty="0">
                <a:solidFill>
                  <a:srgbClr val="000000"/>
                </a:solidFill>
                <a:latin typeface="Calibri" panose="020F0502020204030204" pitchFamily="34" charset="0"/>
              </a:rPr>
              <a:t>please feel free to forward this email and to</a:t>
            </a:r>
            <a:r>
              <a:rPr lang="en-US" sz="600" dirty="0">
                <a:solidFill>
                  <a:srgbClr val="000000"/>
                </a:solidFill>
                <a:latin typeface="Calibri" panose="020F0502020204030204" pitchFamily="34" charset="0"/>
              </a:rPr>
              <a:t> discuss with them the possibility of submitting a bid.</a:t>
            </a:r>
          </a:p>
          <a:p>
            <a:r>
              <a:rPr lang="en-US" sz="600" dirty="0">
                <a:solidFill>
                  <a:srgbClr val="000000"/>
                </a:solidFill>
                <a:latin typeface="Calibri" panose="020F0502020204030204" pitchFamily="34" charset="0"/>
              </a:rPr>
              <a:t> </a:t>
            </a:r>
          </a:p>
          <a:p>
            <a:r>
              <a:rPr lang="en-US" sz="600" dirty="0">
                <a:solidFill>
                  <a:srgbClr val="000000"/>
                </a:solidFill>
                <a:latin typeface="Calibri" panose="020F0502020204030204" pitchFamily="34" charset="0"/>
              </a:rPr>
              <a:t>It would also be useful to think of options to consider beyond 2023, i.e. for IPAC'26. Early discussions may lead to interesting and attractive options.  We would welcome any thoughts or suggestions that you may have.</a:t>
            </a:r>
          </a:p>
          <a:p>
            <a:r>
              <a:rPr lang="en-US" sz="600" dirty="0">
                <a:solidFill>
                  <a:srgbClr val="000000"/>
                </a:solidFill>
                <a:latin typeface="Calibri" panose="020F0502020204030204" pitchFamily="34" charset="0"/>
              </a:rPr>
              <a:t> </a:t>
            </a:r>
          </a:p>
          <a:p>
            <a:r>
              <a:rPr lang="en-US" sz="600" dirty="0">
                <a:solidFill>
                  <a:srgbClr val="000000"/>
                </a:solidFill>
                <a:latin typeface="Calibri" panose="020F0502020204030204" pitchFamily="34" charset="0"/>
              </a:rPr>
              <a:t>Yours sincerely,</a:t>
            </a:r>
          </a:p>
          <a:p>
            <a:r>
              <a:rPr lang="en-US" sz="600" dirty="0">
                <a:solidFill>
                  <a:srgbClr val="000000"/>
                </a:solidFill>
                <a:latin typeface="Calibri" panose="020F0502020204030204" pitchFamily="34" charset="0"/>
              </a:rPr>
              <a:t> </a:t>
            </a:r>
          </a:p>
          <a:p>
            <a:r>
              <a:rPr lang="en-US" sz="600" dirty="0">
                <a:solidFill>
                  <a:srgbClr val="000000"/>
                </a:solidFill>
                <a:latin typeface="Calibri" panose="020F0502020204030204" pitchFamily="34" charset="0"/>
              </a:rPr>
              <a:t>Mike Seidel, Chair, EPS-AG, PSI, </a:t>
            </a:r>
            <a:r>
              <a:rPr lang="en-US" sz="600" dirty="0" err="1">
                <a:solidFill>
                  <a:srgbClr val="000000"/>
                </a:solidFill>
                <a:latin typeface="Calibri" panose="020F0502020204030204" pitchFamily="34" charset="0"/>
              </a:rPr>
              <a:t>Villigen</a:t>
            </a:r>
            <a:r>
              <a:rPr lang="en-US" sz="600" dirty="0">
                <a:solidFill>
                  <a:srgbClr val="000000"/>
                </a:solidFill>
                <a:latin typeface="Calibri" panose="020F0502020204030204" pitchFamily="34" charset="0"/>
              </a:rPr>
              <a:t>, Switzerland.</a:t>
            </a:r>
          </a:p>
          <a:p>
            <a:r>
              <a:rPr lang="en-US" sz="600" dirty="0">
                <a:solidFill>
                  <a:srgbClr val="000000"/>
                </a:solidFill>
                <a:latin typeface="Calibri" panose="020F0502020204030204" pitchFamily="34" charset="0"/>
              </a:rPr>
              <a:t>Ralph Assmann, Chair Elect, EPS-AG, DESY, Hamburg, Germany</a:t>
            </a:r>
          </a:p>
        </p:txBody>
      </p:sp>
    </p:spTree>
    <p:extLst>
      <p:ext uri="{BB962C8B-B14F-4D97-AF65-F5344CB8AC3E}">
        <p14:creationId xmlns:p14="http://schemas.microsoft.com/office/powerpoint/2010/main" val="3809955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DBF46-1B25-7644-A8BF-11260CFB2051}"/>
              </a:ext>
            </a:extLst>
          </p:cNvPr>
          <p:cNvSpPr>
            <a:spLocks noGrp="1"/>
          </p:cNvSpPr>
          <p:nvPr>
            <p:ph type="title"/>
          </p:nvPr>
        </p:nvSpPr>
        <p:spPr/>
        <p:txBody>
          <a:bodyPr/>
          <a:lstStyle/>
          <a:p>
            <a:r>
              <a:rPr lang="en-DE" dirty="0"/>
              <a:t>Student Grants</a:t>
            </a:r>
          </a:p>
        </p:txBody>
      </p:sp>
      <p:sp>
        <p:nvSpPr>
          <p:cNvPr id="3" name="Content Placeholder 2">
            <a:extLst>
              <a:ext uri="{FF2B5EF4-FFF2-40B4-BE49-F238E27FC236}">
                <a16:creationId xmlns:a16="http://schemas.microsoft.com/office/drawing/2014/main" id="{32995309-D693-6445-8A78-6A97C6BFC462}"/>
              </a:ext>
            </a:extLst>
          </p:cNvPr>
          <p:cNvSpPr>
            <a:spLocks noGrp="1"/>
          </p:cNvSpPr>
          <p:nvPr>
            <p:ph idx="1"/>
          </p:nvPr>
        </p:nvSpPr>
        <p:spPr/>
        <p:txBody>
          <a:bodyPr>
            <a:normAutofit/>
          </a:bodyPr>
          <a:lstStyle/>
          <a:p>
            <a:r>
              <a:rPr lang="en-DE" sz="2000" dirty="0"/>
              <a:t>Thanks to Rogelio and Jim for following up on selection of student grant (IPAC’22+23) and student poster prizes (IPAC’23).</a:t>
            </a:r>
          </a:p>
          <a:p>
            <a:r>
              <a:rPr lang="en-DE" sz="2000" dirty="0"/>
              <a:t>To do:</a:t>
            </a:r>
          </a:p>
          <a:p>
            <a:pPr lvl="1"/>
            <a:r>
              <a:rPr lang="en-DE" sz="1600" dirty="0"/>
              <a:t>Contact Leyla Jochim to collect grants or commitments for IPAC’22, concerning labs which have been repaod their IPAC’20 grants (e.g. CERN). Otherwise those labs cannot participate to grants.</a:t>
            </a:r>
          </a:p>
          <a:p>
            <a:pPr lvl="1"/>
            <a:r>
              <a:rPr lang="en-DE" sz="1600" dirty="0"/>
              <a:t>Decide grant amount for IPAC’22.</a:t>
            </a:r>
          </a:p>
          <a:p>
            <a:pPr lvl="1"/>
            <a:r>
              <a:rPr lang="en-DE" sz="1600" dirty="0"/>
              <a:t>Decide number of grants for IPAC’22.</a:t>
            </a:r>
          </a:p>
        </p:txBody>
      </p:sp>
      <p:sp>
        <p:nvSpPr>
          <p:cNvPr id="4" name="Date Placeholder 3">
            <a:extLst>
              <a:ext uri="{FF2B5EF4-FFF2-40B4-BE49-F238E27FC236}">
                <a16:creationId xmlns:a16="http://schemas.microsoft.com/office/drawing/2014/main" id="{411324FC-982D-3E49-9635-282D42FD0188}"/>
              </a:ext>
            </a:extLst>
          </p:cNvPr>
          <p:cNvSpPr>
            <a:spLocks noGrp="1"/>
          </p:cNvSpPr>
          <p:nvPr>
            <p:ph type="dt" sz="half" idx="10"/>
          </p:nvPr>
        </p:nvSpPr>
        <p:spPr/>
        <p:txBody>
          <a:bodyPr/>
          <a:lstStyle/>
          <a:p>
            <a:r>
              <a:rPr lang="de-DE"/>
              <a:t>2/7/2021</a:t>
            </a:r>
            <a:endParaRPr lang="en-GB" dirty="0"/>
          </a:p>
        </p:txBody>
      </p:sp>
      <p:sp>
        <p:nvSpPr>
          <p:cNvPr id="5" name="Footer Placeholder 4">
            <a:extLst>
              <a:ext uri="{FF2B5EF4-FFF2-40B4-BE49-F238E27FC236}">
                <a16:creationId xmlns:a16="http://schemas.microsoft.com/office/drawing/2014/main" id="{166AC9F7-4A4B-1243-8CCD-143B2DB92A6E}"/>
              </a:ext>
            </a:extLst>
          </p:cNvPr>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a:extLst>
              <a:ext uri="{FF2B5EF4-FFF2-40B4-BE49-F238E27FC236}">
                <a16:creationId xmlns:a16="http://schemas.microsoft.com/office/drawing/2014/main" id="{9086A43D-C4F3-6941-AB10-340B0404DDF4}"/>
              </a:ext>
            </a:extLst>
          </p:cNvPr>
          <p:cNvSpPr>
            <a:spLocks noGrp="1"/>
          </p:cNvSpPr>
          <p:nvPr>
            <p:ph type="sldNum" sz="quarter" idx="12"/>
          </p:nvPr>
        </p:nvSpPr>
        <p:spPr/>
        <p:txBody>
          <a:bodyPr/>
          <a:lstStyle/>
          <a:p>
            <a:fld id="{080FA34F-4ACC-405A-BEA6-E44C42E495C5}" type="slidenum">
              <a:rPr lang="en-GB" smtClean="0"/>
              <a:t>13</a:t>
            </a:fld>
            <a:endParaRPr lang="en-GB"/>
          </a:p>
        </p:txBody>
      </p:sp>
    </p:spTree>
    <p:extLst>
      <p:ext uri="{BB962C8B-B14F-4D97-AF65-F5344CB8AC3E}">
        <p14:creationId xmlns:p14="http://schemas.microsoft.com/office/powerpoint/2010/main" val="2440920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E66C6-9FD9-EF47-AD64-41F4E3063E71}"/>
              </a:ext>
            </a:extLst>
          </p:cNvPr>
          <p:cNvSpPr>
            <a:spLocks noGrp="1"/>
          </p:cNvSpPr>
          <p:nvPr>
            <p:ph type="title"/>
          </p:nvPr>
        </p:nvSpPr>
        <p:spPr/>
        <p:txBody>
          <a:bodyPr/>
          <a:lstStyle/>
          <a:p>
            <a:r>
              <a:rPr lang="en-DE" dirty="0"/>
              <a:t>Student Grant Amount</a:t>
            </a:r>
          </a:p>
        </p:txBody>
      </p:sp>
      <p:sp>
        <p:nvSpPr>
          <p:cNvPr id="4" name="Date Placeholder 3">
            <a:extLst>
              <a:ext uri="{FF2B5EF4-FFF2-40B4-BE49-F238E27FC236}">
                <a16:creationId xmlns:a16="http://schemas.microsoft.com/office/drawing/2014/main" id="{2B1A1F6D-D17D-F647-9F79-A39EF2B60E86}"/>
              </a:ext>
            </a:extLst>
          </p:cNvPr>
          <p:cNvSpPr>
            <a:spLocks noGrp="1"/>
          </p:cNvSpPr>
          <p:nvPr>
            <p:ph type="dt" sz="half" idx="10"/>
          </p:nvPr>
        </p:nvSpPr>
        <p:spPr/>
        <p:txBody>
          <a:bodyPr/>
          <a:lstStyle/>
          <a:p>
            <a:r>
              <a:rPr lang="de-DE"/>
              <a:t>2/7/2021</a:t>
            </a:r>
            <a:endParaRPr lang="en-GB" dirty="0"/>
          </a:p>
        </p:txBody>
      </p:sp>
      <p:sp>
        <p:nvSpPr>
          <p:cNvPr id="5" name="Footer Placeholder 4">
            <a:extLst>
              <a:ext uri="{FF2B5EF4-FFF2-40B4-BE49-F238E27FC236}">
                <a16:creationId xmlns:a16="http://schemas.microsoft.com/office/drawing/2014/main" id="{76544E68-9CB1-EA4D-B42B-852D61B9BEB2}"/>
              </a:ext>
            </a:extLst>
          </p:cNvPr>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a:extLst>
              <a:ext uri="{FF2B5EF4-FFF2-40B4-BE49-F238E27FC236}">
                <a16:creationId xmlns:a16="http://schemas.microsoft.com/office/drawing/2014/main" id="{8CA90CC9-ADD7-2C43-93D1-50FDABCA9360}"/>
              </a:ext>
            </a:extLst>
          </p:cNvPr>
          <p:cNvSpPr>
            <a:spLocks noGrp="1"/>
          </p:cNvSpPr>
          <p:nvPr>
            <p:ph type="sldNum" sz="quarter" idx="12"/>
          </p:nvPr>
        </p:nvSpPr>
        <p:spPr/>
        <p:txBody>
          <a:bodyPr/>
          <a:lstStyle/>
          <a:p>
            <a:fld id="{080FA34F-4ACC-405A-BEA6-E44C42E495C5}" type="slidenum">
              <a:rPr lang="en-GB" smtClean="0"/>
              <a:t>14</a:t>
            </a:fld>
            <a:endParaRPr lang="en-GB"/>
          </a:p>
        </p:txBody>
      </p:sp>
      <p:sp>
        <p:nvSpPr>
          <p:cNvPr id="7" name="Rectangle 6">
            <a:extLst>
              <a:ext uri="{FF2B5EF4-FFF2-40B4-BE49-F238E27FC236}">
                <a16:creationId xmlns:a16="http://schemas.microsoft.com/office/drawing/2014/main" id="{AB911855-85F5-6A49-8F64-A8056FEA2C0F}"/>
              </a:ext>
            </a:extLst>
          </p:cNvPr>
          <p:cNvSpPr/>
          <p:nvPr/>
        </p:nvSpPr>
        <p:spPr>
          <a:xfrm>
            <a:off x="457200" y="1059582"/>
            <a:ext cx="8229600" cy="3539430"/>
          </a:xfrm>
          <a:prstGeom prst="rect">
            <a:avLst/>
          </a:prstGeom>
        </p:spPr>
        <p:txBody>
          <a:bodyPr wrap="square">
            <a:spAutoFit/>
          </a:bodyPr>
          <a:lstStyle/>
          <a:p>
            <a:r>
              <a:rPr lang="en-GB" sz="2000" dirty="0">
                <a:solidFill>
                  <a:srgbClr val="000000"/>
                </a:solidFill>
                <a:latin typeface="Calibri" panose="020F0502020204030204" pitchFamily="34" charset="0"/>
              </a:rPr>
              <a:t>Info from Thailand:</a:t>
            </a:r>
          </a:p>
          <a:p>
            <a:pPr marL="342900" indent="-342900">
              <a:buFont typeface="Arial" panose="020B0604020202020204" pitchFamily="34" charset="0"/>
              <a:buChar char="•"/>
            </a:pPr>
            <a:r>
              <a:rPr lang="en-GB" sz="2000" dirty="0">
                <a:solidFill>
                  <a:srgbClr val="000000"/>
                </a:solidFill>
                <a:latin typeface="Calibri" panose="020F0502020204030204" pitchFamily="34" charset="0"/>
              </a:rPr>
              <a:t>Flights: 	850 – 950 EUR 	(depending on how soon in advance the </a:t>
            </a:r>
            <a:br>
              <a:rPr lang="en-GB" sz="2000" dirty="0">
                <a:solidFill>
                  <a:srgbClr val="000000"/>
                </a:solidFill>
                <a:latin typeface="Calibri" panose="020F0502020204030204" pitchFamily="34" charset="0"/>
              </a:rPr>
            </a:br>
            <a:r>
              <a:rPr lang="en-GB" sz="2000" dirty="0">
                <a:solidFill>
                  <a:srgbClr val="000000"/>
                </a:solidFill>
                <a:latin typeface="Calibri" panose="020F0502020204030204" pitchFamily="34" charset="0"/>
              </a:rPr>
              <a:t>				students book the flights, direct/indirect </a:t>
            </a:r>
            <a:br>
              <a:rPr lang="en-GB" sz="2000" dirty="0">
                <a:solidFill>
                  <a:srgbClr val="000000"/>
                </a:solidFill>
                <a:latin typeface="Calibri" panose="020F0502020204030204" pitchFamily="34" charset="0"/>
              </a:rPr>
            </a:br>
            <a:r>
              <a:rPr lang="en-GB" sz="2000" dirty="0">
                <a:solidFill>
                  <a:srgbClr val="000000"/>
                </a:solidFill>
                <a:latin typeface="Calibri" panose="020F0502020204030204" pitchFamily="34" charset="0"/>
              </a:rPr>
              <a:t>				flights)</a:t>
            </a:r>
            <a:endParaRPr lang="en-GB" sz="2400" dirty="0">
              <a:solidFill>
                <a:srgbClr val="000000"/>
              </a:solidFill>
              <a:latin typeface="Tahoma" panose="020B0604030504040204" pitchFamily="34" charset="0"/>
            </a:endParaRPr>
          </a:p>
          <a:p>
            <a:pPr marL="342900" indent="-342900">
              <a:buFont typeface="Arial" panose="020B0604020202020204" pitchFamily="34" charset="0"/>
              <a:buChar char="•"/>
            </a:pPr>
            <a:r>
              <a:rPr lang="en-GB" sz="2000" dirty="0">
                <a:solidFill>
                  <a:srgbClr val="000000"/>
                </a:solidFill>
                <a:latin typeface="Calibri" panose="020F0502020204030204" pitchFamily="34" charset="0"/>
              </a:rPr>
              <a:t>Hotel: 	80 EUR per night (based on room rate of hotels near the </a:t>
            </a:r>
            <a:br>
              <a:rPr lang="en-GB" sz="2000" dirty="0">
                <a:solidFill>
                  <a:srgbClr val="000000"/>
                </a:solidFill>
                <a:latin typeface="Calibri" panose="020F0502020204030204" pitchFamily="34" charset="0"/>
              </a:rPr>
            </a:br>
            <a:r>
              <a:rPr lang="en-GB" sz="2000" dirty="0">
                <a:solidFill>
                  <a:srgbClr val="000000"/>
                </a:solidFill>
                <a:latin typeface="Calibri" panose="020F0502020204030204" pitchFamily="34" charset="0"/>
              </a:rPr>
              <a:t>				venue)</a:t>
            </a:r>
            <a:endParaRPr lang="en-GB" sz="2400" dirty="0">
              <a:solidFill>
                <a:srgbClr val="000000"/>
              </a:solidFill>
              <a:latin typeface="Tahoma" panose="020B0604030504040204" pitchFamily="34" charset="0"/>
            </a:endParaRPr>
          </a:p>
          <a:p>
            <a:pPr marL="342900" indent="-342900">
              <a:buFont typeface="Arial" panose="020B0604020202020204" pitchFamily="34" charset="0"/>
              <a:buChar char="•"/>
            </a:pPr>
            <a:r>
              <a:rPr lang="en-GB" sz="2000" dirty="0">
                <a:solidFill>
                  <a:srgbClr val="000000"/>
                </a:solidFill>
                <a:latin typeface="Calibri" panose="020F0502020204030204" pitchFamily="34" charset="0"/>
              </a:rPr>
              <a:t>Food: 	12 EUR per day 	(noted that lunch will be also provided at </a:t>
            </a:r>
            <a:br>
              <a:rPr lang="en-GB" sz="2000" dirty="0">
                <a:solidFill>
                  <a:srgbClr val="000000"/>
                </a:solidFill>
                <a:latin typeface="Calibri" panose="020F0502020204030204" pitchFamily="34" charset="0"/>
              </a:rPr>
            </a:br>
            <a:r>
              <a:rPr lang="en-GB" sz="2000" dirty="0">
                <a:solidFill>
                  <a:srgbClr val="000000"/>
                </a:solidFill>
                <a:latin typeface="Calibri" panose="020F0502020204030204" pitchFamily="34" charset="0"/>
              </a:rPr>
              <a:t>				the conference)</a:t>
            </a:r>
            <a:endParaRPr lang="en-GB" sz="2400" dirty="0">
              <a:solidFill>
                <a:srgbClr val="000000"/>
              </a:solidFill>
              <a:latin typeface="Tahoma" panose="020B0604030504040204" pitchFamily="34" charset="0"/>
            </a:endParaRPr>
          </a:p>
          <a:p>
            <a:pPr marL="342900" indent="-342900">
              <a:buFont typeface="Arial" panose="020B0604020202020204" pitchFamily="34" charset="0"/>
              <a:buChar char="•"/>
            </a:pPr>
            <a:r>
              <a:rPr lang="en-GB" sz="2000" dirty="0">
                <a:solidFill>
                  <a:srgbClr val="000000"/>
                </a:solidFill>
                <a:latin typeface="Calibri" panose="020F0502020204030204" pitchFamily="34" charset="0"/>
              </a:rPr>
              <a:t>Total cost for 7 nights 9 days: 	</a:t>
            </a:r>
            <a:r>
              <a:rPr lang="en-GB" sz="2000" b="1" dirty="0">
                <a:solidFill>
                  <a:srgbClr val="000000"/>
                </a:solidFill>
                <a:latin typeface="Calibri" panose="020F0502020204030204" pitchFamily="34" charset="0"/>
              </a:rPr>
              <a:t>1518 – 1618 EUR</a:t>
            </a:r>
            <a:r>
              <a:rPr lang="en-GB" sz="2000" dirty="0">
                <a:solidFill>
                  <a:srgbClr val="000000"/>
                </a:solidFill>
                <a:latin typeface="Calibri" panose="020F0502020204030204" pitchFamily="34" charset="0"/>
              </a:rPr>
              <a:t> per student</a:t>
            </a:r>
          </a:p>
          <a:p>
            <a:endParaRPr lang="en-GB" sz="2000" b="0" i="0" u="none" strike="noStrike" dirty="0">
              <a:solidFill>
                <a:srgbClr val="000000"/>
              </a:solidFill>
              <a:effectLst/>
              <a:latin typeface="Calibri" panose="020F0502020204030204" pitchFamily="34" charset="0"/>
            </a:endParaRPr>
          </a:p>
          <a:p>
            <a:r>
              <a:rPr lang="en-GB" sz="2000" dirty="0">
                <a:solidFill>
                  <a:srgbClr val="000000"/>
                </a:solidFill>
                <a:latin typeface="Calibri" panose="020F0502020204030204" pitchFamily="34" charset="0"/>
              </a:rPr>
              <a:t>Proposal: 	</a:t>
            </a:r>
            <a:r>
              <a:rPr lang="en-GB" sz="2000" b="1" dirty="0">
                <a:solidFill>
                  <a:srgbClr val="000000"/>
                </a:solidFill>
                <a:latin typeface="Calibri" panose="020F0502020204030204" pitchFamily="34" charset="0"/>
              </a:rPr>
              <a:t>1600 EUR </a:t>
            </a:r>
            <a:r>
              <a:rPr lang="en-GB" sz="2000" dirty="0">
                <a:solidFill>
                  <a:srgbClr val="000000"/>
                </a:solidFill>
                <a:latin typeface="Calibri" panose="020F0502020204030204" pitchFamily="34" charset="0"/>
              </a:rPr>
              <a:t>per grant</a:t>
            </a:r>
            <a:endParaRPr lang="en-GB" sz="2400" b="0" i="0" u="none" strike="noStrike" dirty="0">
              <a:solidFill>
                <a:srgbClr val="000000"/>
              </a:solidFill>
              <a:effectLst/>
              <a:latin typeface="Tahoma" panose="020B0604030504040204" pitchFamily="34" charset="0"/>
            </a:endParaRPr>
          </a:p>
        </p:txBody>
      </p:sp>
    </p:spTree>
    <p:extLst>
      <p:ext uri="{BB962C8B-B14F-4D97-AF65-F5344CB8AC3E}">
        <p14:creationId xmlns:p14="http://schemas.microsoft.com/office/powerpoint/2010/main" val="2199184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DBF46-1B25-7644-A8BF-11260CFB2051}"/>
              </a:ext>
            </a:extLst>
          </p:cNvPr>
          <p:cNvSpPr>
            <a:spLocks noGrp="1"/>
          </p:cNvSpPr>
          <p:nvPr>
            <p:ph type="title"/>
          </p:nvPr>
        </p:nvSpPr>
        <p:spPr/>
        <p:txBody>
          <a:bodyPr/>
          <a:lstStyle/>
          <a:p>
            <a:r>
              <a:rPr lang="en-DE" dirty="0"/>
              <a:t>SPC and Related Roles</a:t>
            </a:r>
          </a:p>
        </p:txBody>
      </p:sp>
      <p:sp>
        <p:nvSpPr>
          <p:cNvPr id="3" name="Content Placeholder 2">
            <a:extLst>
              <a:ext uri="{FF2B5EF4-FFF2-40B4-BE49-F238E27FC236}">
                <a16:creationId xmlns:a16="http://schemas.microsoft.com/office/drawing/2014/main" id="{32995309-D693-6445-8A78-6A97C6BFC462}"/>
              </a:ext>
            </a:extLst>
          </p:cNvPr>
          <p:cNvSpPr>
            <a:spLocks noGrp="1"/>
          </p:cNvSpPr>
          <p:nvPr>
            <p:ph idx="1"/>
          </p:nvPr>
        </p:nvSpPr>
        <p:spPr/>
        <p:txBody>
          <a:bodyPr>
            <a:normAutofit/>
          </a:bodyPr>
          <a:lstStyle/>
          <a:p>
            <a:r>
              <a:rPr lang="en-DE" sz="2000" dirty="0"/>
              <a:t>Peter…</a:t>
            </a:r>
            <a:endParaRPr lang="en-DE" sz="1600" dirty="0"/>
          </a:p>
        </p:txBody>
      </p:sp>
      <p:sp>
        <p:nvSpPr>
          <p:cNvPr id="4" name="Date Placeholder 3">
            <a:extLst>
              <a:ext uri="{FF2B5EF4-FFF2-40B4-BE49-F238E27FC236}">
                <a16:creationId xmlns:a16="http://schemas.microsoft.com/office/drawing/2014/main" id="{411324FC-982D-3E49-9635-282D42FD0188}"/>
              </a:ext>
            </a:extLst>
          </p:cNvPr>
          <p:cNvSpPr>
            <a:spLocks noGrp="1"/>
          </p:cNvSpPr>
          <p:nvPr>
            <p:ph type="dt" sz="half" idx="10"/>
          </p:nvPr>
        </p:nvSpPr>
        <p:spPr/>
        <p:txBody>
          <a:bodyPr/>
          <a:lstStyle/>
          <a:p>
            <a:r>
              <a:rPr lang="de-DE"/>
              <a:t>2/7/2021</a:t>
            </a:r>
            <a:endParaRPr lang="en-GB" dirty="0"/>
          </a:p>
        </p:txBody>
      </p:sp>
      <p:sp>
        <p:nvSpPr>
          <p:cNvPr id="5" name="Footer Placeholder 4">
            <a:extLst>
              <a:ext uri="{FF2B5EF4-FFF2-40B4-BE49-F238E27FC236}">
                <a16:creationId xmlns:a16="http://schemas.microsoft.com/office/drawing/2014/main" id="{166AC9F7-4A4B-1243-8CCD-143B2DB92A6E}"/>
              </a:ext>
            </a:extLst>
          </p:cNvPr>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a:extLst>
              <a:ext uri="{FF2B5EF4-FFF2-40B4-BE49-F238E27FC236}">
                <a16:creationId xmlns:a16="http://schemas.microsoft.com/office/drawing/2014/main" id="{9086A43D-C4F3-6941-AB10-340B0404DDF4}"/>
              </a:ext>
            </a:extLst>
          </p:cNvPr>
          <p:cNvSpPr>
            <a:spLocks noGrp="1"/>
          </p:cNvSpPr>
          <p:nvPr>
            <p:ph type="sldNum" sz="quarter" idx="12"/>
          </p:nvPr>
        </p:nvSpPr>
        <p:spPr/>
        <p:txBody>
          <a:bodyPr/>
          <a:lstStyle/>
          <a:p>
            <a:fld id="{080FA34F-4ACC-405A-BEA6-E44C42E495C5}" type="slidenum">
              <a:rPr lang="en-GB" smtClean="0"/>
              <a:t>15</a:t>
            </a:fld>
            <a:endParaRPr lang="en-GB"/>
          </a:p>
        </p:txBody>
      </p:sp>
    </p:spTree>
    <p:extLst>
      <p:ext uri="{BB962C8B-B14F-4D97-AF65-F5344CB8AC3E}">
        <p14:creationId xmlns:p14="http://schemas.microsoft.com/office/powerpoint/2010/main" val="4264951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16</a:t>
            </a:fld>
            <a:endParaRPr lang="en-GB"/>
          </a:p>
        </p:txBody>
      </p:sp>
      <p:sp>
        <p:nvSpPr>
          <p:cNvPr id="3" name="Rectangle 2">
            <a:extLst>
              <a:ext uri="{FF2B5EF4-FFF2-40B4-BE49-F238E27FC236}">
                <a16:creationId xmlns:a16="http://schemas.microsoft.com/office/drawing/2014/main" id="{4E1C5E1F-A5AB-BA42-BF12-33392A77889E}"/>
              </a:ext>
            </a:extLst>
          </p:cNvPr>
          <p:cNvSpPr/>
          <p:nvPr/>
        </p:nvSpPr>
        <p:spPr>
          <a:xfrm>
            <a:off x="433892" y="1131590"/>
            <a:ext cx="8435280" cy="2339102"/>
          </a:xfrm>
          <a:prstGeom prst="rect">
            <a:avLst/>
          </a:prstGeom>
        </p:spPr>
        <p:txBody>
          <a:bodyPr wrap="square">
            <a:spAutoFit/>
          </a:bodyPr>
          <a:lstStyle/>
          <a:p>
            <a:pPr marL="938213" indent="-938213">
              <a:spcAft>
                <a:spcPts val="600"/>
              </a:spcAft>
              <a:buAutoNum type="arabicParenR"/>
            </a:pPr>
            <a:r>
              <a:rPr lang="en-GB" dirty="0"/>
              <a:t>Actions after resignation of Mei Bai?</a:t>
            </a:r>
            <a:endParaRPr lang="en-GB" sz="2400" dirty="0"/>
          </a:p>
          <a:p>
            <a:pPr marL="938213" indent="-938213">
              <a:spcAft>
                <a:spcPts val="600"/>
              </a:spcAft>
              <a:buAutoNum type="arabicParenR"/>
            </a:pPr>
            <a:r>
              <a:rPr lang="en-GB" dirty="0"/>
              <a:t>Update on IPAC’23 committees, including Asian and Americas members, news from Asia/Americas regions</a:t>
            </a:r>
            <a:endParaRPr lang="en-GB" sz="2400" dirty="0"/>
          </a:p>
          <a:p>
            <a:pPr marL="938213" indent="-938213">
              <a:spcAft>
                <a:spcPts val="600"/>
              </a:spcAft>
              <a:buAutoNum type="arabicParenR"/>
            </a:pPr>
            <a:r>
              <a:rPr lang="en-GB" b="1" dirty="0"/>
              <a:t>Discussion on lessons from IPAC’21 and format of IPAC’23 - adopt common EPS-AG position</a:t>
            </a:r>
            <a:endParaRPr lang="en-GB" sz="2400" b="1" dirty="0"/>
          </a:p>
          <a:p>
            <a:pPr marL="938213" indent="-938213">
              <a:spcAft>
                <a:spcPts val="600"/>
              </a:spcAft>
              <a:buAutoNum type="arabicParenR"/>
            </a:pPr>
            <a:r>
              <a:rPr lang="en-GB" dirty="0"/>
              <a:t>EPS-AG sponsored autumn/winter workshop?</a:t>
            </a:r>
            <a:endParaRPr lang="en-GB" sz="2400" dirty="0"/>
          </a:p>
          <a:p>
            <a:pPr marL="938213" indent="-938213">
              <a:spcAft>
                <a:spcPts val="600"/>
              </a:spcAft>
              <a:buAutoNum type="arabicParenR"/>
            </a:pPr>
            <a:r>
              <a:rPr lang="en-GB" dirty="0"/>
              <a:t>AOB</a:t>
            </a:r>
            <a:endParaRPr lang="en-GB" sz="22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917620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DCED4-A5CD-3248-9FA4-221F3061CFCA}"/>
              </a:ext>
            </a:extLst>
          </p:cNvPr>
          <p:cNvSpPr>
            <a:spLocks noGrp="1"/>
          </p:cNvSpPr>
          <p:nvPr>
            <p:ph type="title"/>
          </p:nvPr>
        </p:nvSpPr>
        <p:spPr/>
        <p:txBody>
          <a:bodyPr/>
          <a:lstStyle/>
          <a:p>
            <a:r>
              <a:rPr lang="en-DE" dirty="0"/>
              <a:t>Approach EPS-AG</a:t>
            </a:r>
            <a:br>
              <a:rPr lang="en-DE" dirty="0"/>
            </a:br>
            <a:r>
              <a:rPr lang="en-DE" sz="2400" i="1" dirty="0"/>
              <a:t>virtual, hybrid, in-person only</a:t>
            </a:r>
            <a:endParaRPr lang="en-DE" i="1" dirty="0"/>
          </a:p>
        </p:txBody>
      </p:sp>
      <p:sp>
        <p:nvSpPr>
          <p:cNvPr id="3" name="Content Placeholder 2">
            <a:extLst>
              <a:ext uri="{FF2B5EF4-FFF2-40B4-BE49-F238E27FC236}">
                <a16:creationId xmlns:a16="http://schemas.microsoft.com/office/drawing/2014/main" id="{B5406C18-C279-E949-9FD2-1600BC4F49D4}"/>
              </a:ext>
            </a:extLst>
          </p:cNvPr>
          <p:cNvSpPr>
            <a:spLocks noGrp="1"/>
          </p:cNvSpPr>
          <p:nvPr>
            <p:ph idx="1"/>
          </p:nvPr>
        </p:nvSpPr>
        <p:spPr/>
        <p:txBody>
          <a:bodyPr>
            <a:noAutofit/>
          </a:bodyPr>
          <a:lstStyle/>
          <a:p>
            <a:r>
              <a:rPr lang="en-DE" sz="2000" dirty="0"/>
              <a:t>Opening &amp; closing: </a:t>
            </a:r>
          </a:p>
          <a:p>
            <a:r>
              <a:rPr lang="en-DE" sz="2000" dirty="0"/>
              <a:t>Plenary talks: </a:t>
            </a:r>
          </a:p>
          <a:p>
            <a:r>
              <a:rPr lang="en-DE" sz="2000" dirty="0"/>
              <a:t>Parallel talks: </a:t>
            </a:r>
          </a:p>
          <a:p>
            <a:r>
              <a:rPr lang="en-DE" sz="2000" dirty="0"/>
              <a:t>Poster session: </a:t>
            </a:r>
          </a:p>
          <a:p>
            <a:r>
              <a:rPr lang="en-DE" sz="2000" dirty="0"/>
              <a:t>Industry session: </a:t>
            </a:r>
          </a:p>
          <a:p>
            <a:r>
              <a:rPr lang="en-DE" sz="2000" dirty="0"/>
              <a:t>Prize session: </a:t>
            </a:r>
          </a:p>
          <a:p>
            <a:r>
              <a:rPr lang="en-DE" sz="2000" dirty="0"/>
              <a:t>WISE session: </a:t>
            </a:r>
          </a:p>
          <a:p>
            <a:r>
              <a:rPr lang="en-DE" sz="2000" dirty="0"/>
              <a:t>General remarks: </a:t>
            </a:r>
          </a:p>
        </p:txBody>
      </p:sp>
      <p:sp>
        <p:nvSpPr>
          <p:cNvPr id="4" name="Date Placeholder 3">
            <a:extLst>
              <a:ext uri="{FF2B5EF4-FFF2-40B4-BE49-F238E27FC236}">
                <a16:creationId xmlns:a16="http://schemas.microsoft.com/office/drawing/2014/main" id="{4CBC6020-A245-6344-9605-0CC7D9EDBF63}"/>
              </a:ext>
            </a:extLst>
          </p:cNvPr>
          <p:cNvSpPr>
            <a:spLocks noGrp="1"/>
          </p:cNvSpPr>
          <p:nvPr>
            <p:ph type="dt" sz="half" idx="10"/>
          </p:nvPr>
        </p:nvSpPr>
        <p:spPr/>
        <p:txBody>
          <a:bodyPr/>
          <a:lstStyle/>
          <a:p>
            <a:r>
              <a:rPr lang="de-DE"/>
              <a:t>2/7/2021</a:t>
            </a:r>
            <a:endParaRPr lang="en-GB" dirty="0"/>
          </a:p>
        </p:txBody>
      </p:sp>
      <p:sp>
        <p:nvSpPr>
          <p:cNvPr id="5" name="Footer Placeholder 4">
            <a:extLst>
              <a:ext uri="{FF2B5EF4-FFF2-40B4-BE49-F238E27FC236}">
                <a16:creationId xmlns:a16="http://schemas.microsoft.com/office/drawing/2014/main" id="{45DFA4F3-5145-864E-A729-A987EE19DF66}"/>
              </a:ext>
            </a:extLst>
          </p:cNvPr>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a:extLst>
              <a:ext uri="{FF2B5EF4-FFF2-40B4-BE49-F238E27FC236}">
                <a16:creationId xmlns:a16="http://schemas.microsoft.com/office/drawing/2014/main" id="{00CEF0DD-B499-B049-9A09-48ADB37CCFC9}"/>
              </a:ext>
            </a:extLst>
          </p:cNvPr>
          <p:cNvSpPr>
            <a:spLocks noGrp="1"/>
          </p:cNvSpPr>
          <p:nvPr>
            <p:ph type="sldNum" sz="quarter" idx="12"/>
          </p:nvPr>
        </p:nvSpPr>
        <p:spPr/>
        <p:txBody>
          <a:bodyPr/>
          <a:lstStyle/>
          <a:p>
            <a:fld id="{080FA34F-4ACC-405A-BEA6-E44C42E495C5}" type="slidenum">
              <a:rPr lang="en-GB" smtClean="0"/>
              <a:t>17</a:t>
            </a:fld>
            <a:endParaRPr lang="en-GB"/>
          </a:p>
        </p:txBody>
      </p:sp>
    </p:spTree>
    <p:extLst>
      <p:ext uri="{BB962C8B-B14F-4D97-AF65-F5344CB8AC3E}">
        <p14:creationId xmlns:p14="http://schemas.microsoft.com/office/powerpoint/2010/main" val="3964967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18</a:t>
            </a:fld>
            <a:endParaRPr lang="en-GB"/>
          </a:p>
        </p:txBody>
      </p:sp>
      <p:sp>
        <p:nvSpPr>
          <p:cNvPr id="3" name="Rectangle 2">
            <a:extLst>
              <a:ext uri="{FF2B5EF4-FFF2-40B4-BE49-F238E27FC236}">
                <a16:creationId xmlns:a16="http://schemas.microsoft.com/office/drawing/2014/main" id="{4E1C5E1F-A5AB-BA42-BF12-33392A77889E}"/>
              </a:ext>
            </a:extLst>
          </p:cNvPr>
          <p:cNvSpPr/>
          <p:nvPr/>
        </p:nvSpPr>
        <p:spPr>
          <a:xfrm>
            <a:off x="433892" y="1131590"/>
            <a:ext cx="8435280" cy="2339102"/>
          </a:xfrm>
          <a:prstGeom prst="rect">
            <a:avLst/>
          </a:prstGeom>
        </p:spPr>
        <p:txBody>
          <a:bodyPr wrap="square">
            <a:spAutoFit/>
          </a:bodyPr>
          <a:lstStyle/>
          <a:p>
            <a:pPr marL="938213" indent="-938213">
              <a:spcAft>
                <a:spcPts val="600"/>
              </a:spcAft>
              <a:buAutoNum type="arabicParenR"/>
            </a:pPr>
            <a:r>
              <a:rPr lang="en-GB" dirty="0"/>
              <a:t>Actions after resignation of Mei Bai?</a:t>
            </a:r>
            <a:endParaRPr lang="en-GB" sz="2400" dirty="0"/>
          </a:p>
          <a:p>
            <a:pPr marL="938213" indent="-938213">
              <a:spcAft>
                <a:spcPts val="600"/>
              </a:spcAft>
              <a:buAutoNum type="arabicParenR"/>
            </a:pPr>
            <a:r>
              <a:rPr lang="en-GB" dirty="0"/>
              <a:t>Update on IPAC’23 committees, including Asian and Americas members, news from Asia/Americas regions</a:t>
            </a:r>
            <a:endParaRPr lang="en-GB" sz="2400" dirty="0"/>
          </a:p>
          <a:p>
            <a:pPr marL="938213" indent="-938213">
              <a:spcAft>
                <a:spcPts val="600"/>
              </a:spcAft>
              <a:buAutoNum type="arabicParenR"/>
            </a:pPr>
            <a:r>
              <a:rPr lang="en-GB" dirty="0"/>
              <a:t>Discussion on lessons from IPAC’21 and format of IPAC’23 - adopt common EPS-AG position</a:t>
            </a:r>
            <a:endParaRPr lang="en-GB" sz="2400" dirty="0"/>
          </a:p>
          <a:p>
            <a:pPr marL="938213" indent="-938213">
              <a:spcAft>
                <a:spcPts val="600"/>
              </a:spcAft>
              <a:buAutoNum type="arabicParenR"/>
            </a:pPr>
            <a:r>
              <a:rPr lang="en-GB" b="1" dirty="0"/>
              <a:t>EPS-AG sponsored autumn/winter workshop?</a:t>
            </a:r>
            <a:endParaRPr lang="en-GB" sz="2400" b="1" dirty="0"/>
          </a:p>
          <a:p>
            <a:pPr marL="938213" indent="-938213">
              <a:spcAft>
                <a:spcPts val="600"/>
              </a:spcAft>
              <a:buAutoNum type="arabicParenR"/>
            </a:pPr>
            <a:r>
              <a:rPr lang="en-GB" dirty="0"/>
              <a:t>AOB</a:t>
            </a:r>
            <a:endParaRPr lang="en-GB" sz="22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6565557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0000"/>
                </a:solidFill>
                <a:latin typeface="Times New Roman" panose="02020603050405020304" pitchFamily="18" charset="0"/>
              </a:rPr>
              <a:t>EPS Winter Workshop Particle Accelerators</a:t>
            </a:r>
          </a:p>
        </p:txBody>
      </p:sp>
      <p:sp>
        <p:nvSpPr>
          <p:cNvPr id="3" name="Content Placeholder 2"/>
          <p:cNvSpPr>
            <a:spLocks noGrp="1"/>
          </p:cNvSpPr>
          <p:nvPr>
            <p:ph idx="1"/>
          </p:nvPr>
        </p:nvSpPr>
        <p:spPr>
          <a:xfrm>
            <a:off x="277688" y="1200151"/>
            <a:ext cx="8686800" cy="3394472"/>
          </a:xfrm>
        </p:spPr>
        <p:txBody>
          <a:bodyPr>
            <a:noAutofit/>
          </a:bodyPr>
          <a:lstStyle/>
          <a:p>
            <a:r>
              <a:rPr lang="en-US" sz="2000" dirty="0"/>
              <a:t>Full EPS-AG assembly meeting plus accelerator reports/discussions across all types and scientific/practical applications of particle accelerators</a:t>
            </a:r>
          </a:p>
          <a:p>
            <a:r>
              <a:rPr lang="en-US" sz="2000" dirty="0"/>
              <a:t>Place for more intimate discussions and brainstorming (e.g. aim at 250-300 participants)</a:t>
            </a:r>
          </a:p>
          <a:p>
            <a:r>
              <a:rPr lang="en-US" sz="2000" dirty="0"/>
              <a:t>Could use dormant EPS-AG funds from investment account for start-up sponsoring, in addition to participant’s fees</a:t>
            </a:r>
          </a:p>
          <a:p>
            <a:r>
              <a:rPr lang="en-US" sz="2000" dirty="0"/>
              <a:t>Proposal for locations: mountains or Sea-side?</a:t>
            </a:r>
          </a:p>
          <a:p>
            <a:r>
              <a:rPr lang="en-US" sz="2000" dirty="0"/>
              <a:t>First in early or late 2022?</a:t>
            </a:r>
          </a:p>
          <a:p>
            <a:r>
              <a:rPr lang="en-US" sz="2000" dirty="0"/>
              <a:t>Who wants to co-organize?</a:t>
            </a:r>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19</a:t>
            </a:fld>
            <a:endParaRPr lang="en-GB"/>
          </a:p>
        </p:txBody>
      </p:sp>
    </p:spTree>
    <p:extLst>
      <p:ext uri="{BB962C8B-B14F-4D97-AF65-F5344CB8AC3E}">
        <p14:creationId xmlns:p14="http://schemas.microsoft.com/office/powerpoint/2010/main" val="2075823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842B3-57F3-6048-9507-65517F6D82AC}"/>
              </a:ext>
            </a:extLst>
          </p:cNvPr>
          <p:cNvSpPr>
            <a:spLocks noGrp="1"/>
          </p:cNvSpPr>
          <p:nvPr>
            <p:ph type="title"/>
          </p:nvPr>
        </p:nvSpPr>
        <p:spPr/>
        <p:txBody>
          <a:bodyPr/>
          <a:lstStyle/>
          <a:p>
            <a:r>
              <a:rPr lang="en-DE" dirty="0"/>
              <a:t>Zoom</a:t>
            </a:r>
          </a:p>
        </p:txBody>
      </p:sp>
      <p:sp>
        <p:nvSpPr>
          <p:cNvPr id="4" name="Date Placeholder 3">
            <a:extLst>
              <a:ext uri="{FF2B5EF4-FFF2-40B4-BE49-F238E27FC236}">
                <a16:creationId xmlns:a16="http://schemas.microsoft.com/office/drawing/2014/main" id="{DFAF1684-8DC4-1E48-A1C0-1B6143C1865F}"/>
              </a:ext>
            </a:extLst>
          </p:cNvPr>
          <p:cNvSpPr>
            <a:spLocks noGrp="1"/>
          </p:cNvSpPr>
          <p:nvPr>
            <p:ph type="dt" sz="half" idx="10"/>
          </p:nvPr>
        </p:nvSpPr>
        <p:spPr/>
        <p:txBody>
          <a:bodyPr/>
          <a:lstStyle/>
          <a:p>
            <a:r>
              <a:rPr lang="de-DE"/>
              <a:t>2/7/2021</a:t>
            </a:r>
            <a:endParaRPr lang="en-GB" dirty="0"/>
          </a:p>
        </p:txBody>
      </p:sp>
      <p:sp>
        <p:nvSpPr>
          <p:cNvPr id="5" name="Footer Placeholder 4">
            <a:extLst>
              <a:ext uri="{FF2B5EF4-FFF2-40B4-BE49-F238E27FC236}">
                <a16:creationId xmlns:a16="http://schemas.microsoft.com/office/drawing/2014/main" id="{45DC0383-F1AE-9945-9212-5C72F803F86F}"/>
              </a:ext>
            </a:extLst>
          </p:cNvPr>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a:extLst>
              <a:ext uri="{FF2B5EF4-FFF2-40B4-BE49-F238E27FC236}">
                <a16:creationId xmlns:a16="http://schemas.microsoft.com/office/drawing/2014/main" id="{500EC17D-BF4F-564D-A4D4-304E39FE12C4}"/>
              </a:ext>
            </a:extLst>
          </p:cNvPr>
          <p:cNvSpPr>
            <a:spLocks noGrp="1"/>
          </p:cNvSpPr>
          <p:nvPr>
            <p:ph type="sldNum" sz="quarter" idx="12"/>
          </p:nvPr>
        </p:nvSpPr>
        <p:spPr/>
        <p:txBody>
          <a:bodyPr/>
          <a:lstStyle/>
          <a:p>
            <a:fld id="{080FA34F-4ACC-405A-BEA6-E44C42E495C5}" type="slidenum">
              <a:rPr lang="en-GB" smtClean="0"/>
              <a:t>2</a:t>
            </a:fld>
            <a:endParaRPr lang="en-GB"/>
          </a:p>
        </p:txBody>
      </p:sp>
      <p:sp>
        <p:nvSpPr>
          <p:cNvPr id="7" name="Rectangle 6">
            <a:extLst>
              <a:ext uri="{FF2B5EF4-FFF2-40B4-BE49-F238E27FC236}">
                <a16:creationId xmlns:a16="http://schemas.microsoft.com/office/drawing/2014/main" id="{B5A1E5C8-5FAD-B040-A567-0BC97BF87634}"/>
              </a:ext>
            </a:extLst>
          </p:cNvPr>
          <p:cNvSpPr/>
          <p:nvPr/>
        </p:nvSpPr>
        <p:spPr>
          <a:xfrm>
            <a:off x="216318" y="1131590"/>
            <a:ext cx="8640960" cy="3323987"/>
          </a:xfrm>
          <a:prstGeom prst="rect">
            <a:avLst/>
          </a:prstGeom>
        </p:spPr>
        <p:txBody>
          <a:bodyPr wrap="square">
            <a:spAutoFit/>
          </a:bodyPr>
          <a:lstStyle/>
          <a:p>
            <a:r>
              <a:rPr lang="en-GB" sz="1400" dirty="0">
                <a:solidFill>
                  <a:srgbClr val="000000"/>
                </a:solidFill>
                <a:latin typeface="Helvetica" pitchFamily="2" charset="0"/>
              </a:rPr>
              <a:t>Topic: EPS-AG Board meeting</a:t>
            </a:r>
            <a:br>
              <a:rPr lang="en-GB" sz="1400" dirty="0"/>
            </a:br>
            <a:r>
              <a:rPr lang="en-GB" sz="1400" dirty="0">
                <a:solidFill>
                  <a:srgbClr val="000000"/>
                </a:solidFill>
                <a:latin typeface="Helvetica" pitchFamily="2" charset="0"/>
              </a:rPr>
              <a:t>Time: Jul 2, 2021 10:00 AM Amsterdam, Berlin, Rome, Stockholm, Vienna</a:t>
            </a:r>
            <a:br>
              <a:rPr lang="en-GB" sz="1400" dirty="0"/>
            </a:br>
            <a:br>
              <a:rPr lang="en-GB" sz="1400" dirty="0"/>
            </a:br>
            <a:r>
              <a:rPr lang="en-GB" sz="1400" dirty="0">
                <a:solidFill>
                  <a:srgbClr val="000000"/>
                </a:solidFill>
                <a:latin typeface="Helvetica" pitchFamily="2" charset="0"/>
              </a:rPr>
              <a:t>Join Zoom Meeting</a:t>
            </a:r>
            <a:br>
              <a:rPr lang="en-GB" sz="1400" dirty="0"/>
            </a:br>
            <a:r>
              <a:rPr lang="en-GB" sz="1400" dirty="0">
                <a:latin typeface="Helvetica" pitchFamily="2" charset="0"/>
                <a:hlinkClick r:id="rId2"/>
              </a:rPr>
              <a:t>https://desy.zoom.us/j/93326831117?pwd=M0lQRGJUWVNybFRmWWVhQm9iOXdnQT09</a:t>
            </a:r>
            <a:br>
              <a:rPr lang="en-GB" sz="1400" dirty="0"/>
            </a:br>
            <a:br>
              <a:rPr lang="en-GB" sz="1400" dirty="0"/>
            </a:br>
            <a:r>
              <a:rPr lang="en-GB" sz="1400" dirty="0">
                <a:solidFill>
                  <a:srgbClr val="000000"/>
                </a:solidFill>
                <a:latin typeface="Helvetica" pitchFamily="2" charset="0"/>
              </a:rPr>
              <a:t>Meeting ID: 933 2683 1117</a:t>
            </a:r>
            <a:br>
              <a:rPr lang="en-GB" sz="1400" dirty="0"/>
            </a:br>
            <a:r>
              <a:rPr lang="en-GB" sz="1400" dirty="0">
                <a:solidFill>
                  <a:srgbClr val="000000"/>
                </a:solidFill>
                <a:latin typeface="Helvetica" pitchFamily="2" charset="0"/>
              </a:rPr>
              <a:t>Passcode: 278780</a:t>
            </a:r>
            <a:br>
              <a:rPr lang="en-GB" sz="1400" dirty="0"/>
            </a:br>
            <a:r>
              <a:rPr lang="en-GB" sz="1400" dirty="0">
                <a:solidFill>
                  <a:srgbClr val="000000"/>
                </a:solidFill>
                <a:latin typeface="Helvetica" pitchFamily="2" charset="0"/>
              </a:rPr>
              <a:t>One tap mobile</a:t>
            </a:r>
            <a:br>
              <a:rPr lang="en-GB" sz="1400" dirty="0"/>
            </a:br>
            <a:r>
              <a:rPr lang="en-GB" sz="1400" dirty="0">
                <a:solidFill>
                  <a:srgbClr val="000000"/>
                </a:solidFill>
                <a:latin typeface="Helvetica" pitchFamily="2" charset="0"/>
              </a:rPr>
              <a:t>+496971049922,,93326831117#,,,,*278780# Germany</a:t>
            </a:r>
            <a:br>
              <a:rPr lang="en-GB" sz="1400" dirty="0"/>
            </a:br>
            <a:r>
              <a:rPr lang="en-GB" sz="1400" dirty="0">
                <a:solidFill>
                  <a:srgbClr val="000000"/>
                </a:solidFill>
                <a:latin typeface="Helvetica" pitchFamily="2" charset="0"/>
              </a:rPr>
              <a:t>+493056795800,,93326831117#,,,,*278780# Germany</a:t>
            </a:r>
            <a:br>
              <a:rPr lang="en-GB" sz="1400" dirty="0"/>
            </a:br>
            <a:br>
              <a:rPr lang="en-GB" sz="1400" dirty="0"/>
            </a:br>
            <a:r>
              <a:rPr lang="en-GB" sz="1400" dirty="0">
                <a:solidFill>
                  <a:srgbClr val="000000"/>
                </a:solidFill>
                <a:latin typeface="Helvetica" pitchFamily="2" charset="0"/>
              </a:rPr>
              <a:t>Meeting ID: 933 2683 1117</a:t>
            </a:r>
            <a:br>
              <a:rPr lang="en-GB" sz="1400" dirty="0"/>
            </a:br>
            <a:r>
              <a:rPr lang="en-GB" sz="1400" dirty="0">
                <a:solidFill>
                  <a:srgbClr val="000000"/>
                </a:solidFill>
                <a:latin typeface="Helvetica" pitchFamily="2" charset="0"/>
              </a:rPr>
              <a:t>Passcode: 278780</a:t>
            </a:r>
            <a:br>
              <a:rPr lang="en-GB" sz="1400" dirty="0"/>
            </a:br>
            <a:r>
              <a:rPr lang="en-GB" sz="1400" dirty="0">
                <a:solidFill>
                  <a:srgbClr val="000000"/>
                </a:solidFill>
                <a:latin typeface="Helvetica" pitchFamily="2" charset="0"/>
              </a:rPr>
              <a:t>Find your local number: </a:t>
            </a:r>
            <a:r>
              <a:rPr lang="en-GB" sz="1400" dirty="0">
                <a:latin typeface="Helvetica" pitchFamily="2" charset="0"/>
                <a:hlinkClick r:id="rId3"/>
              </a:rPr>
              <a:t>https://desy.zoom.us/u/abBAN8q2Pn</a:t>
            </a:r>
            <a:endParaRPr lang="en-DE" sz="1400" dirty="0"/>
          </a:p>
        </p:txBody>
      </p:sp>
    </p:spTree>
    <p:extLst>
      <p:ext uri="{BB962C8B-B14F-4D97-AF65-F5344CB8AC3E}">
        <p14:creationId xmlns:p14="http://schemas.microsoft.com/office/powerpoint/2010/main" val="341353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20</a:t>
            </a:fld>
            <a:endParaRPr lang="en-GB"/>
          </a:p>
        </p:txBody>
      </p:sp>
      <p:sp>
        <p:nvSpPr>
          <p:cNvPr id="3" name="Rectangle 2">
            <a:extLst>
              <a:ext uri="{FF2B5EF4-FFF2-40B4-BE49-F238E27FC236}">
                <a16:creationId xmlns:a16="http://schemas.microsoft.com/office/drawing/2014/main" id="{4E1C5E1F-A5AB-BA42-BF12-33392A77889E}"/>
              </a:ext>
            </a:extLst>
          </p:cNvPr>
          <p:cNvSpPr/>
          <p:nvPr/>
        </p:nvSpPr>
        <p:spPr>
          <a:xfrm>
            <a:off x="433892" y="1131590"/>
            <a:ext cx="8435280" cy="2339102"/>
          </a:xfrm>
          <a:prstGeom prst="rect">
            <a:avLst/>
          </a:prstGeom>
        </p:spPr>
        <p:txBody>
          <a:bodyPr wrap="square">
            <a:spAutoFit/>
          </a:bodyPr>
          <a:lstStyle/>
          <a:p>
            <a:pPr marL="938213" indent="-938213">
              <a:spcAft>
                <a:spcPts val="600"/>
              </a:spcAft>
              <a:buAutoNum type="arabicParenR"/>
            </a:pPr>
            <a:r>
              <a:rPr lang="en-GB" dirty="0"/>
              <a:t>Actions after resignation of Mei Bai?</a:t>
            </a:r>
            <a:endParaRPr lang="en-GB" sz="2400" dirty="0"/>
          </a:p>
          <a:p>
            <a:pPr marL="938213" indent="-938213">
              <a:spcAft>
                <a:spcPts val="600"/>
              </a:spcAft>
              <a:buAutoNum type="arabicParenR"/>
            </a:pPr>
            <a:r>
              <a:rPr lang="en-GB" dirty="0"/>
              <a:t>Update on IPAC’23 committees, including Asian and Americas members, news from Asia/Americas regions</a:t>
            </a:r>
            <a:endParaRPr lang="en-GB" sz="2400" dirty="0"/>
          </a:p>
          <a:p>
            <a:pPr marL="938213" indent="-938213">
              <a:spcAft>
                <a:spcPts val="600"/>
              </a:spcAft>
              <a:buAutoNum type="arabicParenR"/>
            </a:pPr>
            <a:r>
              <a:rPr lang="en-GB" dirty="0"/>
              <a:t>Discussion on lessons from IPAC’21 and format of IPAC’23 - adopt common EPS-AG position</a:t>
            </a:r>
            <a:endParaRPr lang="en-GB" sz="2400" dirty="0"/>
          </a:p>
          <a:p>
            <a:pPr marL="938213" indent="-938213">
              <a:spcAft>
                <a:spcPts val="600"/>
              </a:spcAft>
              <a:buAutoNum type="arabicParenR"/>
            </a:pPr>
            <a:r>
              <a:rPr lang="en-GB" dirty="0"/>
              <a:t>EPS-AG sponsored autumn/winter workshop?</a:t>
            </a:r>
            <a:endParaRPr lang="en-GB" sz="2400" dirty="0"/>
          </a:p>
          <a:p>
            <a:pPr marL="938213" indent="-938213">
              <a:spcAft>
                <a:spcPts val="600"/>
              </a:spcAft>
              <a:buAutoNum type="arabicParenR"/>
            </a:pPr>
            <a:r>
              <a:rPr lang="en-GB" b="1" dirty="0"/>
              <a:t>AOB</a:t>
            </a:r>
            <a:endParaRPr lang="en-GB" sz="2200" b="1"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839217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3</a:t>
            </a:fld>
            <a:endParaRPr lang="en-GB"/>
          </a:p>
        </p:txBody>
      </p:sp>
      <p:sp>
        <p:nvSpPr>
          <p:cNvPr id="3" name="Rectangle 2">
            <a:extLst>
              <a:ext uri="{FF2B5EF4-FFF2-40B4-BE49-F238E27FC236}">
                <a16:creationId xmlns:a16="http://schemas.microsoft.com/office/drawing/2014/main" id="{4E1C5E1F-A5AB-BA42-BF12-33392A77889E}"/>
              </a:ext>
            </a:extLst>
          </p:cNvPr>
          <p:cNvSpPr/>
          <p:nvPr/>
        </p:nvSpPr>
        <p:spPr>
          <a:xfrm>
            <a:off x="433892" y="1131590"/>
            <a:ext cx="8435280" cy="2339102"/>
          </a:xfrm>
          <a:prstGeom prst="rect">
            <a:avLst/>
          </a:prstGeom>
        </p:spPr>
        <p:txBody>
          <a:bodyPr wrap="square">
            <a:spAutoFit/>
          </a:bodyPr>
          <a:lstStyle/>
          <a:p>
            <a:pPr marL="938213" indent="-938213">
              <a:spcAft>
                <a:spcPts val="600"/>
              </a:spcAft>
              <a:buAutoNum type="arabicParenR"/>
            </a:pPr>
            <a:r>
              <a:rPr lang="en-GB" dirty="0"/>
              <a:t>Actions after resignation of Mei Bai?</a:t>
            </a:r>
            <a:endParaRPr lang="en-GB" sz="2400" dirty="0"/>
          </a:p>
          <a:p>
            <a:pPr marL="938213" indent="-938213">
              <a:spcAft>
                <a:spcPts val="600"/>
              </a:spcAft>
              <a:buAutoNum type="arabicParenR"/>
            </a:pPr>
            <a:r>
              <a:rPr lang="en-GB" dirty="0"/>
              <a:t>Update on IPAC’23 committees, including Asian and Americas members, news from Asia/Americas regions</a:t>
            </a:r>
            <a:endParaRPr lang="en-GB" sz="2400" dirty="0"/>
          </a:p>
          <a:p>
            <a:pPr marL="938213" indent="-938213">
              <a:spcAft>
                <a:spcPts val="600"/>
              </a:spcAft>
              <a:buAutoNum type="arabicParenR"/>
            </a:pPr>
            <a:r>
              <a:rPr lang="en-GB" dirty="0"/>
              <a:t>Discussion on lessons from IPAC’21 and format of IPAC’23 - adopt common EPS-AG position</a:t>
            </a:r>
            <a:endParaRPr lang="en-GB" sz="2400" dirty="0"/>
          </a:p>
          <a:p>
            <a:pPr marL="938213" indent="-938213">
              <a:spcAft>
                <a:spcPts val="600"/>
              </a:spcAft>
              <a:buAutoNum type="arabicParenR"/>
            </a:pPr>
            <a:r>
              <a:rPr lang="en-GB" dirty="0"/>
              <a:t>EPS-AG sponsored autumn/winter workshop?</a:t>
            </a:r>
            <a:endParaRPr lang="en-GB" sz="2400" dirty="0"/>
          </a:p>
          <a:p>
            <a:pPr marL="938213" indent="-938213">
              <a:spcAft>
                <a:spcPts val="600"/>
              </a:spcAft>
              <a:buAutoNum type="arabicParenR"/>
            </a:pPr>
            <a:r>
              <a:rPr lang="en-GB" dirty="0"/>
              <a:t>AOB</a:t>
            </a:r>
            <a:endParaRPr lang="en-GB" sz="22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11197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4</a:t>
            </a:fld>
            <a:endParaRPr lang="en-GB"/>
          </a:p>
        </p:txBody>
      </p:sp>
      <p:sp>
        <p:nvSpPr>
          <p:cNvPr id="3" name="Rectangle 2">
            <a:extLst>
              <a:ext uri="{FF2B5EF4-FFF2-40B4-BE49-F238E27FC236}">
                <a16:creationId xmlns:a16="http://schemas.microsoft.com/office/drawing/2014/main" id="{4E1C5E1F-A5AB-BA42-BF12-33392A77889E}"/>
              </a:ext>
            </a:extLst>
          </p:cNvPr>
          <p:cNvSpPr/>
          <p:nvPr/>
        </p:nvSpPr>
        <p:spPr>
          <a:xfrm>
            <a:off x="433892" y="1131590"/>
            <a:ext cx="8435280" cy="2339102"/>
          </a:xfrm>
          <a:prstGeom prst="rect">
            <a:avLst/>
          </a:prstGeom>
        </p:spPr>
        <p:txBody>
          <a:bodyPr wrap="square">
            <a:spAutoFit/>
          </a:bodyPr>
          <a:lstStyle/>
          <a:p>
            <a:pPr marL="938213" indent="-938213">
              <a:spcAft>
                <a:spcPts val="600"/>
              </a:spcAft>
              <a:buAutoNum type="arabicParenR"/>
            </a:pPr>
            <a:r>
              <a:rPr lang="en-GB" b="1" dirty="0"/>
              <a:t>Actions after resignation of Mei Bai?</a:t>
            </a:r>
            <a:endParaRPr lang="en-GB" sz="2400" b="1" dirty="0"/>
          </a:p>
          <a:p>
            <a:pPr marL="938213" indent="-938213">
              <a:spcAft>
                <a:spcPts val="600"/>
              </a:spcAft>
              <a:buAutoNum type="arabicParenR"/>
            </a:pPr>
            <a:r>
              <a:rPr lang="en-GB" dirty="0"/>
              <a:t>Update on IPAC’23 committees, including Asian and Americas members, news from Asia/Americas regions</a:t>
            </a:r>
            <a:endParaRPr lang="en-GB" sz="2400" dirty="0"/>
          </a:p>
          <a:p>
            <a:pPr marL="938213" indent="-938213">
              <a:spcAft>
                <a:spcPts val="600"/>
              </a:spcAft>
              <a:buAutoNum type="arabicParenR"/>
            </a:pPr>
            <a:r>
              <a:rPr lang="en-GB" dirty="0"/>
              <a:t>Discussion on lessons from IPAC’21 and format of IPAC’23 - adopt common EPS-AG position</a:t>
            </a:r>
            <a:endParaRPr lang="en-GB" sz="2400" dirty="0"/>
          </a:p>
          <a:p>
            <a:pPr marL="938213" indent="-938213">
              <a:spcAft>
                <a:spcPts val="600"/>
              </a:spcAft>
              <a:buAutoNum type="arabicParenR"/>
            </a:pPr>
            <a:r>
              <a:rPr lang="en-GB" dirty="0"/>
              <a:t>EPS-AG sponsored autumn/winter workshop?</a:t>
            </a:r>
            <a:endParaRPr lang="en-GB" sz="2400" dirty="0"/>
          </a:p>
          <a:p>
            <a:pPr marL="938213" indent="-938213">
              <a:spcAft>
                <a:spcPts val="600"/>
              </a:spcAft>
              <a:buAutoNum type="arabicParenR"/>
            </a:pPr>
            <a:r>
              <a:rPr lang="en-GB" dirty="0"/>
              <a:t>AOB</a:t>
            </a:r>
            <a:endParaRPr lang="en-GB" sz="22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947958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0000"/>
                </a:solidFill>
                <a:latin typeface="Times New Roman" panose="02020603050405020304" pitchFamily="18" charset="0"/>
              </a:rPr>
              <a:t>New Adopted Member</a:t>
            </a:r>
          </a:p>
        </p:txBody>
      </p:sp>
      <p:sp>
        <p:nvSpPr>
          <p:cNvPr id="3" name="Content Placeholder 2"/>
          <p:cNvSpPr>
            <a:spLocks noGrp="1"/>
          </p:cNvSpPr>
          <p:nvPr>
            <p:ph idx="1"/>
          </p:nvPr>
        </p:nvSpPr>
        <p:spPr>
          <a:xfrm>
            <a:off x="454892" y="987574"/>
            <a:ext cx="8229600" cy="3394472"/>
          </a:xfrm>
        </p:spPr>
        <p:txBody>
          <a:bodyPr>
            <a:noAutofit/>
          </a:bodyPr>
          <a:lstStyle/>
          <a:p>
            <a:r>
              <a:rPr lang="en-GB" sz="2400" dirty="0">
                <a:solidFill>
                  <a:srgbClr val="000000"/>
                </a:solidFill>
                <a:latin typeface="Times New Roman" panose="02020603050405020304" pitchFamily="18" charset="0"/>
              </a:rPr>
              <a:t>GSI would appreciate further involvement in EPS-AG</a:t>
            </a:r>
          </a:p>
          <a:p>
            <a:r>
              <a:rPr lang="en-GB" sz="2400" dirty="0">
                <a:solidFill>
                  <a:srgbClr val="000000"/>
                </a:solidFill>
                <a:latin typeface="Times New Roman" panose="02020603050405020304" pitchFamily="18" charset="0"/>
              </a:rPr>
              <a:t>Next election of 8 new members: April 2023</a:t>
            </a:r>
          </a:p>
          <a:p>
            <a:r>
              <a:rPr lang="en-GB" sz="2400" dirty="0">
                <a:solidFill>
                  <a:srgbClr val="000000"/>
                </a:solidFill>
                <a:latin typeface="Times New Roman" panose="02020603050405020304" pitchFamily="18" charset="0"/>
              </a:rPr>
              <a:t>“Adopted board member” is possible. Candidate: OBF</a:t>
            </a:r>
          </a:p>
          <a:p>
            <a:r>
              <a:rPr lang="en-GB" sz="2400" dirty="0">
                <a:solidFill>
                  <a:srgbClr val="000000"/>
                </a:solidFill>
                <a:latin typeface="Times New Roman" panose="02020603050405020304" pitchFamily="18" charset="0"/>
              </a:rPr>
              <a:t>Discussion and decision</a:t>
            </a:r>
            <a:endParaRPr lang="en-GB" sz="2000" dirty="0">
              <a:solidFill>
                <a:srgbClr val="000000"/>
              </a:solidFill>
              <a:latin typeface="Times New Roman" panose="02020603050405020304" pitchFamily="18" charset="0"/>
            </a:endParaRPr>
          </a:p>
          <a:p>
            <a:endParaRPr lang="en-US" sz="2400" dirty="0"/>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5</a:t>
            </a:fld>
            <a:endParaRPr lang="en-GB"/>
          </a:p>
        </p:txBody>
      </p:sp>
    </p:spTree>
    <p:extLst>
      <p:ext uri="{BB962C8B-B14F-4D97-AF65-F5344CB8AC3E}">
        <p14:creationId xmlns:p14="http://schemas.microsoft.com/office/powerpoint/2010/main" val="725391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6</a:t>
            </a:fld>
            <a:endParaRPr lang="en-GB"/>
          </a:p>
        </p:txBody>
      </p:sp>
      <p:sp>
        <p:nvSpPr>
          <p:cNvPr id="3" name="Rectangle 2">
            <a:extLst>
              <a:ext uri="{FF2B5EF4-FFF2-40B4-BE49-F238E27FC236}">
                <a16:creationId xmlns:a16="http://schemas.microsoft.com/office/drawing/2014/main" id="{4E1C5E1F-A5AB-BA42-BF12-33392A77889E}"/>
              </a:ext>
            </a:extLst>
          </p:cNvPr>
          <p:cNvSpPr/>
          <p:nvPr/>
        </p:nvSpPr>
        <p:spPr>
          <a:xfrm>
            <a:off x="433892" y="1131590"/>
            <a:ext cx="8435280" cy="2339102"/>
          </a:xfrm>
          <a:prstGeom prst="rect">
            <a:avLst/>
          </a:prstGeom>
        </p:spPr>
        <p:txBody>
          <a:bodyPr wrap="square">
            <a:spAutoFit/>
          </a:bodyPr>
          <a:lstStyle/>
          <a:p>
            <a:pPr marL="938213" indent="-938213">
              <a:spcAft>
                <a:spcPts val="600"/>
              </a:spcAft>
              <a:buAutoNum type="arabicParenR"/>
            </a:pPr>
            <a:r>
              <a:rPr lang="en-GB" dirty="0"/>
              <a:t>Actions after resignation of Mei Bai?</a:t>
            </a:r>
            <a:endParaRPr lang="en-GB" sz="2400" dirty="0"/>
          </a:p>
          <a:p>
            <a:pPr marL="938213" indent="-938213">
              <a:spcAft>
                <a:spcPts val="600"/>
              </a:spcAft>
              <a:buAutoNum type="arabicParenR"/>
            </a:pPr>
            <a:r>
              <a:rPr lang="en-GB" b="1" dirty="0"/>
              <a:t>Update on IPAC’23 committees, including Asian and Americas members, news from Asia/Americas regions</a:t>
            </a:r>
            <a:endParaRPr lang="en-GB" sz="2400" b="1" dirty="0"/>
          </a:p>
          <a:p>
            <a:pPr marL="938213" indent="-938213">
              <a:spcAft>
                <a:spcPts val="600"/>
              </a:spcAft>
              <a:buAutoNum type="arabicParenR"/>
            </a:pPr>
            <a:r>
              <a:rPr lang="en-GB" dirty="0"/>
              <a:t>Discussion on lessons from IPAC’21 and format of IPAC’23 - adopt common EPS-AG position</a:t>
            </a:r>
            <a:endParaRPr lang="en-GB" sz="2400" dirty="0"/>
          </a:p>
          <a:p>
            <a:pPr marL="938213" indent="-938213">
              <a:spcAft>
                <a:spcPts val="600"/>
              </a:spcAft>
              <a:buAutoNum type="arabicParenR"/>
            </a:pPr>
            <a:r>
              <a:rPr lang="en-GB" dirty="0"/>
              <a:t>EPS-AG sponsored autumn/winter workshop?</a:t>
            </a:r>
            <a:endParaRPr lang="en-GB" sz="2400" dirty="0"/>
          </a:p>
          <a:p>
            <a:pPr marL="938213" indent="-938213">
              <a:spcAft>
                <a:spcPts val="600"/>
              </a:spcAft>
              <a:buAutoNum type="arabicParenR"/>
            </a:pPr>
            <a:r>
              <a:rPr lang="en-GB" dirty="0"/>
              <a:t>AOB</a:t>
            </a:r>
            <a:endParaRPr lang="en-GB" sz="22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689059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163844622"/>
              </p:ext>
            </p:extLst>
          </p:nvPr>
        </p:nvGraphicFramePr>
        <p:xfrm>
          <a:off x="179512" y="987057"/>
          <a:ext cx="7056784" cy="3744933"/>
        </p:xfrm>
        <a:graphic>
          <a:graphicData uri="http://schemas.openxmlformats.org/drawingml/2006/table">
            <a:tbl>
              <a:tblPr firstCol="1" bandRow="1">
                <a:tableStyleId>{5C22544A-7EE6-4342-B048-85BDC9FD1C3A}</a:tableStyleId>
              </a:tblPr>
              <a:tblGrid>
                <a:gridCol w="3150324">
                  <a:extLst>
                    <a:ext uri="{9D8B030D-6E8A-4147-A177-3AD203B41FA5}">
                      <a16:colId xmlns:a16="http://schemas.microsoft.com/office/drawing/2014/main" val="20000"/>
                    </a:ext>
                  </a:extLst>
                </a:gridCol>
                <a:gridCol w="3906460">
                  <a:extLst>
                    <a:ext uri="{9D8B030D-6E8A-4147-A177-3AD203B41FA5}">
                      <a16:colId xmlns:a16="http://schemas.microsoft.com/office/drawing/2014/main" val="20001"/>
                    </a:ext>
                  </a:extLst>
                </a:gridCol>
              </a:tblGrid>
              <a:tr h="270030">
                <a:tc>
                  <a:txBody>
                    <a:bodyPr/>
                    <a:lstStyle/>
                    <a:p>
                      <a:pPr>
                        <a:spcAft>
                          <a:spcPts val="0"/>
                        </a:spcAft>
                      </a:pPr>
                      <a:r>
                        <a:rPr lang="en-GB" sz="1100" b="1" dirty="0">
                          <a:effectLst/>
                          <a:latin typeface="+mn-lt"/>
                          <a:ea typeface="Times New Roman"/>
                          <a:cs typeface="Times New Roman"/>
                        </a:rPr>
                        <a:t>Board Chair</a:t>
                      </a:r>
                      <a:endParaRPr lang="en-GB" sz="1100" dirty="0">
                        <a:solidFill>
                          <a:schemeClr val="bg1"/>
                        </a:solidFill>
                        <a:effectLst/>
                        <a:latin typeface="+mn-lt"/>
                        <a:ea typeface="Calibri"/>
                        <a:cs typeface="Times New Roman"/>
                      </a:endParaRPr>
                    </a:p>
                  </a:txBody>
                  <a:tcPr marT="34290" marB="34290" anchor="ctr"/>
                </a:tc>
                <a:tc>
                  <a:txBody>
                    <a:bodyPr/>
                    <a:lstStyle/>
                    <a:p>
                      <a:pPr>
                        <a:spcAft>
                          <a:spcPts val="0"/>
                        </a:spcAft>
                      </a:pPr>
                      <a:r>
                        <a:rPr lang="en-GB" sz="1100" b="0" dirty="0">
                          <a:solidFill>
                            <a:schemeClr val="tx2"/>
                          </a:solidFill>
                          <a:effectLst/>
                          <a:latin typeface="+mn-lt"/>
                          <a:ea typeface="Calibri"/>
                          <a:cs typeface="Times New Roman"/>
                        </a:rPr>
                        <a:t>Ralph Assmann, DESY &amp; </a:t>
                      </a:r>
                      <a:r>
                        <a:rPr lang="en-GB" sz="1100" b="1" dirty="0">
                          <a:solidFill>
                            <a:srgbClr val="008000"/>
                          </a:solidFill>
                          <a:effectLst/>
                          <a:latin typeface="+mn-lt"/>
                          <a:ea typeface="Calibri"/>
                          <a:cs typeface="Times New Roman"/>
                        </a:rPr>
                        <a:t>INFN</a:t>
                      </a:r>
                    </a:p>
                  </a:txBody>
                  <a:tcPr marT="34290" marB="34290" anchor="ctr"/>
                </a:tc>
                <a:extLst>
                  <a:ext uri="{0D108BD9-81ED-4DB2-BD59-A6C34878D82A}">
                    <a16:rowId xmlns:a16="http://schemas.microsoft.com/office/drawing/2014/main" val="10000"/>
                  </a:ext>
                </a:extLst>
              </a:tr>
              <a:tr h="270030">
                <a:tc>
                  <a:txBody>
                    <a:bodyPr/>
                    <a:lstStyle/>
                    <a:p>
                      <a:pPr>
                        <a:spcAft>
                          <a:spcPts val="0"/>
                        </a:spcAft>
                      </a:pPr>
                      <a:r>
                        <a:rPr lang="en-GB" sz="1100" b="1" dirty="0">
                          <a:effectLst/>
                          <a:latin typeface="+mn-lt"/>
                          <a:ea typeface="Times New Roman"/>
                          <a:cs typeface="Times New Roman"/>
                        </a:rPr>
                        <a:t>Board Chair-Elect</a:t>
                      </a:r>
                      <a:endParaRPr lang="en-GB" sz="1100" dirty="0">
                        <a:effectLst/>
                        <a:latin typeface="+mn-lt"/>
                        <a:ea typeface="Calibri"/>
                        <a:cs typeface="Times New Roman"/>
                      </a:endParaRPr>
                    </a:p>
                  </a:txBody>
                  <a:tcPr marT="34290" marB="34290" anchor="ctr"/>
                </a:tc>
                <a:tc>
                  <a:txBody>
                    <a:bodyPr/>
                    <a:lstStyle/>
                    <a:p>
                      <a:pPr>
                        <a:spcAft>
                          <a:spcPts val="0"/>
                        </a:spcAft>
                      </a:pPr>
                      <a:r>
                        <a:rPr lang="en-GB" sz="1100" b="0" dirty="0">
                          <a:solidFill>
                            <a:schemeClr val="tx2"/>
                          </a:solidFill>
                          <a:effectLst/>
                          <a:latin typeface="+mn-lt"/>
                          <a:ea typeface="Calibri"/>
                          <a:cs typeface="Times New Roman"/>
                        </a:rPr>
                        <a:t>Peter McIntosh, STFC/DL, UK</a:t>
                      </a:r>
                    </a:p>
                  </a:txBody>
                  <a:tcPr marT="34290" marB="34290" anchor="ctr"/>
                </a:tc>
                <a:extLst>
                  <a:ext uri="{0D108BD9-81ED-4DB2-BD59-A6C34878D82A}">
                    <a16:rowId xmlns:a16="http://schemas.microsoft.com/office/drawing/2014/main" val="10001"/>
                  </a:ext>
                </a:extLst>
              </a:tr>
              <a:tr h="248320">
                <a:tc>
                  <a:txBody>
                    <a:bodyPr/>
                    <a:lstStyle/>
                    <a:p>
                      <a:pPr>
                        <a:spcAft>
                          <a:spcPts val="0"/>
                        </a:spcAft>
                      </a:pPr>
                      <a:r>
                        <a:rPr lang="en-GB" sz="1100" b="1" dirty="0">
                          <a:effectLst/>
                          <a:latin typeface="+mn-lt"/>
                          <a:ea typeface="Times New Roman"/>
                          <a:cs typeface="Times New Roman"/>
                        </a:rPr>
                        <a:t>Former Board Chair, Ex-officio</a:t>
                      </a:r>
                      <a:endParaRPr lang="en-GB" sz="1100" dirty="0">
                        <a:effectLst/>
                        <a:latin typeface="+mn-lt"/>
                        <a:ea typeface="Calibri"/>
                        <a:cs typeface="Times New Roman"/>
                      </a:endParaRPr>
                    </a:p>
                  </a:txBody>
                  <a:tcPr marT="34290" marB="34290" anchor="ctr"/>
                </a:tc>
                <a:tc>
                  <a:txBody>
                    <a:bodyPr/>
                    <a:lstStyle/>
                    <a:p>
                      <a:pPr>
                        <a:spcAft>
                          <a:spcPts val="0"/>
                        </a:spcAft>
                      </a:pPr>
                      <a:r>
                        <a:rPr lang="en-GB" sz="1100" b="0" dirty="0">
                          <a:solidFill>
                            <a:schemeClr val="tx2"/>
                          </a:solidFill>
                          <a:effectLst/>
                          <a:latin typeface="+mn-lt"/>
                          <a:ea typeface="Times New Roman"/>
                          <a:cs typeface="Times New Roman"/>
                        </a:rPr>
                        <a:t>Mike Seidel, PSI</a:t>
                      </a:r>
                      <a:endParaRPr lang="en-GB" sz="1100" b="0" dirty="0">
                        <a:solidFill>
                          <a:schemeClr val="tx2"/>
                        </a:solidFill>
                        <a:effectLst/>
                        <a:latin typeface="+mn-lt"/>
                        <a:ea typeface="Calibri"/>
                        <a:cs typeface="Times New Roman"/>
                      </a:endParaRPr>
                    </a:p>
                  </a:txBody>
                  <a:tcPr marT="34290" marB="34290" anchor="ctr"/>
                </a:tc>
                <a:extLst>
                  <a:ext uri="{0D108BD9-81ED-4DB2-BD59-A6C34878D82A}">
                    <a16:rowId xmlns:a16="http://schemas.microsoft.com/office/drawing/2014/main" val="10002"/>
                  </a:ext>
                </a:extLst>
              </a:tr>
              <a:tr h="288600">
                <a:tc>
                  <a:txBody>
                    <a:bodyPr/>
                    <a:lstStyle/>
                    <a:p>
                      <a:pPr>
                        <a:spcAft>
                          <a:spcPts val="0"/>
                        </a:spcAft>
                      </a:pPr>
                      <a:r>
                        <a:rPr lang="en-GB" sz="1100" dirty="0">
                          <a:effectLst/>
                          <a:latin typeface="+mn-lt"/>
                        </a:rPr>
                        <a:t>CERN</a:t>
                      </a:r>
                      <a:endParaRPr lang="en-GB" sz="1100" dirty="0">
                        <a:effectLst/>
                        <a:latin typeface="+mn-lt"/>
                        <a:ea typeface="Calibri"/>
                        <a:cs typeface="Times New Roman"/>
                      </a:endParaRPr>
                    </a:p>
                  </a:txBody>
                  <a:tcPr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tx2"/>
                          </a:solidFill>
                          <a:effectLst/>
                          <a:latin typeface="+mn-lt"/>
                          <a:ea typeface="Calibri"/>
                          <a:cs typeface="Times New Roman"/>
                        </a:rPr>
                        <a:t>Adriana Rossi, </a:t>
                      </a:r>
                      <a:r>
                        <a:rPr lang="en-GB" sz="1100" dirty="0" err="1">
                          <a:solidFill>
                            <a:schemeClr val="tx2"/>
                          </a:solidFill>
                          <a:effectLst/>
                          <a:latin typeface="+mn-lt"/>
                          <a:ea typeface="Calibri"/>
                          <a:cs typeface="Times New Roman"/>
                        </a:rPr>
                        <a:t>Ezio</a:t>
                      </a:r>
                      <a:r>
                        <a:rPr lang="en-GB" sz="1100" dirty="0">
                          <a:solidFill>
                            <a:schemeClr val="tx2"/>
                          </a:solidFill>
                          <a:effectLst/>
                          <a:latin typeface="+mn-lt"/>
                          <a:ea typeface="Calibri"/>
                          <a:cs typeface="Times New Roman"/>
                        </a:rPr>
                        <a:t> </a:t>
                      </a:r>
                      <a:r>
                        <a:rPr lang="en-GB" sz="1100" dirty="0" err="1">
                          <a:solidFill>
                            <a:schemeClr val="tx2"/>
                          </a:solidFill>
                          <a:effectLst/>
                          <a:latin typeface="+mn-lt"/>
                          <a:ea typeface="Calibri"/>
                          <a:cs typeface="Times New Roman"/>
                        </a:rPr>
                        <a:t>Todesco</a:t>
                      </a:r>
                      <a:r>
                        <a:rPr lang="en-GB" sz="1100" dirty="0">
                          <a:solidFill>
                            <a:schemeClr val="tx2"/>
                          </a:solidFill>
                          <a:effectLst/>
                          <a:latin typeface="+mn-lt"/>
                          <a:ea typeface="Calibri"/>
                          <a:cs typeface="Times New Roman"/>
                        </a:rPr>
                        <a:t>, Rogelio</a:t>
                      </a:r>
                      <a:r>
                        <a:rPr lang="en-GB" sz="1100" baseline="0" dirty="0">
                          <a:solidFill>
                            <a:schemeClr val="tx2"/>
                          </a:solidFill>
                          <a:effectLst/>
                          <a:latin typeface="+mn-lt"/>
                          <a:ea typeface="Calibri"/>
                          <a:cs typeface="Times New Roman"/>
                        </a:rPr>
                        <a:t> </a:t>
                      </a:r>
                      <a:r>
                        <a:rPr lang="en-GB" sz="1100" dirty="0">
                          <a:solidFill>
                            <a:schemeClr val="tx2"/>
                          </a:solidFill>
                          <a:effectLst/>
                          <a:latin typeface="+mn-lt"/>
                          <a:ea typeface="Calibri"/>
                          <a:cs typeface="Times New Roman"/>
                        </a:rPr>
                        <a:t>Tomas</a:t>
                      </a:r>
                    </a:p>
                  </a:txBody>
                  <a:tcPr marT="34290" marB="34290" anchor="ctr"/>
                </a:tc>
                <a:extLst>
                  <a:ext uri="{0D108BD9-81ED-4DB2-BD59-A6C34878D82A}">
                    <a16:rowId xmlns:a16="http://schemas.microsoft.com/office/drawing/2014/main" val="10003"/>
                  </a:ext>
                </a:extLst>
              </a:tr>
              <a:tr h="388620">
                <a:tc>
                  <a:txBody>
                    <a:bodyPr/>
                    <a:lstStyle/>
                    <a:p>
                      <a:pPr>
                        <a:spcAft>
                          <a:spcPts val="0"/>
                        </a:spcAft>
                      </a:pPr>
                      <a:r>
                        <a:rPr lang="en-GB" sz="1100" dirty="0">
                          <a:effectLst/>
                          <a:latin typeface="+mn-lt"/>
                        </a:rPr>
                        <a:t>France</a:t>
                      </a:r>
                      <a:endParaRPr lang="en-GB" sz="1100" dirty="0">
                        <a:effectLst/>
                        <a:latin typeface="+mn-lt"/>
                        <a:ea typeface="Calibri"/>
                        <a:cs typeface="Times New Roman"/>
                      </a:endParaRPr>
                    </a:p>
                  </a:txBody>
                  <a:tcPr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tx2"/>
                          </a:solidFill>
                          <a:effectLst/>
                          <a:latin typeface="+mn-lt"/>
                          <a:ea typeface="Calibri"/>
                          <a:cs typeface="Times New Roman"/>
                        </a:rPr>
                        <a:t>Nicolas Delerue, CNRS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schemeClr val="tx2"/>
                          </a:solidFill>
                          <a:effectLst/>
                          <a:latin typeface="+mn-lt"/>
                          <a:ea typeface="Calibri"/>
                          <a:cs typeface="Times New Roman"/>
                        </a:rPr>
                        <a:t>Marie Hélène </a:t>
                      </a:r>
                      <a:r>
                        <a:rPr lang="en-GB" sz="1100" dirty="0" err="1">
                          <a:solidFill>
                            <a:schemeClr val="tx2"/>
                          </a:solidFill>
                          <a:effectLst/>
                          <a:latin typeface="+mn-lt"/>
                          <a:ea typeface="Calibri"/>
                          <a:cs typeface="Times New Roman"/>
                        </a:rPr>
                        <a:t>Moscatello</a:t>
                      </a:r>
                      <a:r>
                        <a:rPr lang="en-GB" sz="1100" dirty="0">
                          <a:solidFill>
                            <a:schemeClr val="tx2"/>
                          </a:solidFill>
                          <a:effectLst/>
                          <a:latin typeface="+mn-lt"/>
                          <a:ea typeface="Calibri"/>
                          <a:cs typeface="Times New Roman"/>
                        </a:rPr>
                        <a:t>,</a:t>
                      </a:r>
                      <a:r>
                        <a:rPr lang="en-GB" sz="1100" baseline="0" dirty="0">
                          <a:solidFill>
                            <a:schemeClr val="tx2"/>
                          </a:solidFill>
                          <a:effectLst/>
                          <a:latin typeface="+mn-lt"/>
                          <a:ea typeface="Calibri"/>
                          <a:cs typeface="Times New Roman"/>
                        </a:rPr>
                        <a:t> GANIL</a:t>
                      </a:r>
                      <a:endParaRPr lang="en-GB" sz="1100" dirty="0">
                        <a:solidFill>
                          <a:schemeClr val="tx2"/>
                        </a:solidFill>
                        <a:effectLst/>
                        <a:latin typeface="+mn-lt"/>
                        <a:ea typeface="Calibri"/>
                        <a:cs typeface="Times New Roman"/>
                      </a:endParaRPr>
                    </a:p>
                  </a:txBody>
                  <a:tcPr marT="34290" marB="34290" anchor="ctr"/>
                </a:tc>
                <a:extLst>
                  <a:ext uri="{0D108BD9-81ED-4DB2-BD59-A6C34878D82A}">
                    <a16:rowId xmlns:a16="http://schemas.microsoft.com/office/drawing/2014/main" val="10004"/>
                  </a:ext>
                </a:extLst>
              </a:tr>
              <a:tr h="442913">
                <a:tc>
                  <a:txBody>
                    <a:bodyPr/>
                    <a:lstStyle/>
                    <a:p>
                      <a:pPr>
                        <a:spcAft>
                          <a:spcPts val="0"/>
                        </a:spcAft>
                      </a:pPr>
                      <a:r>
                        <a:rPr lang="en-GB" sz="1100" dirty="0">
                          <a:effectLst/>
                          <a:latin typeface="+mn-lt"/>
                        </a:rPr>
                        <a:t>Germany</a:t>
                      </a:r>
                      <a:endParaRPr lang="en-GB" sz="1100" dirty="0">
                        <a:effectLst/>
                        <a:latin typeface="+mn-lt"/>
                        <a:ea typeface="Calibri"/>
                        <a:cs typeface="Times New Roman"/>
                      </a:endParaRPr>
                    </a:p>
                  </a:txBody>
                  <a:tcPr marT="34290" marB="34290" anchor="ctr"/>
                </a:tc>
                <a:tc>
                  <a:txBody>
                    <a:bodyPr/>
                    <a:lstStyle/>
                    <a:p>
                      <a:pPr>
                        <a:spcAft>
                          <a:spcPts val="0"/>
                        </a:spcAft>
                      </a:pPr>
                      <a:r>
                        <a:rPr lang="en-US" sz="1100" strike="sngStrike" kern="1200" dirty="0">
                          <a:solidFill>
                            <a:schemeClr val="tx2"/>
                          </a:solidFill>
                          <a:effectLst/>
                          <a:latin typeface="+mn-lt"/>
                          <a:ea typeface="+mn-ea"/>
                          <a:cs typeface="+mn-cs"/>
                        </a:rPr>
                        <a:t>Mei Bai,</a:t>
                      </a:r>
                      <a:r>
                        <a:rPr lang="en-US" sz="1100" strike="sngStrike" kern="1200" baseline="0" dirty="0">
                          <a:solidFill>
                            <a:schemeClr val="tx2"/>
                          </a:solidFill>
                          <a:effectLst/>
                          <a:latin typeface="+mn-lt"/>
                          <a:ea typeface="+mn-ea"/>
                          <a:cs typeface="+mn-cs"/>
                        </a:rPr>
                        <a:t> </a:t>
                      </a:r>
                      <a:r>
                        <a:rPr lang="en-US" sz="1100" b="1" strike="sngStrike" kern="1200" dirty="0">
                          <a:solidFill>
                            <a:srgbClr val="008000"/>
                          </a:solidFill>
                          <a:effectLst/>
                          <a:latin typeface="+mn-lt"/>
                          <a:ea typeface="+mn-ea"/>
                          <a:cs typeface="+mn-cs"/>
                        </a:rPr>
                        <a:t>SLAC</a:t>
                      </a:r>
                    </a:p>
                    <a:p>
                      <a:pPr>
                        <a:spcAft>
                          <a:spcPts val="0"/>
                        </a:spcAft>
                      </a:pPr>
                      <a:r>
                        <a:rPr lang="en-US" sz="1100" kern="1200" dirty="0">
                          <a:solidFill>
                            <a:schemeClr val="tx2"/>
                          </a:solidFill>
                          <a:effectLst/>
                          <a:latin typeface="+mn-lt"/>
                          <a:ea typeface="+mn-ea"/>
                          <a:cs typeface="+mn-cs"/>
                        </a:rPr>
                        <a:t>Sara Casalbuoni,</a:t>
                      </a:r>
                      <a:r>
                        <a:rPr lang="en-US" sz="1100" kern="1200" baseline="0" dirty="0">
                          <a:solidFill>
                            <a:schemeClr val="tx2"/>
                          </a:solidFill>
                          <a:effectLst/>
                          <a:latin typeface="+mn-lt"/>
                          <a:ea typeface="+mn-ea"/>
                          <a:cs typeface="+mn-cs"/>
                        </a:rPr>
                        <a:t> EXFEL</a:t>
                      </a:r>
                      <a:r>
                        <a:rPr lang="en-US" sz="1100" kern="1200" dirty="0">
                          <a:solidFill>
                            <a:schemeClr val="tx2"/>
                          </a:solidFill>
                          <a:effectLst/>
                          <a:latin typeface="+mn-lt"/>
                          <a:ea typeface="+mn-ea"/>
                          <a:cs typeface="+mn-cs"/>
                        </a:rPr>
                        <a:t>  </a:t>
                      </a:r>
                      <a:r>
                        <a:rPr lang="en-GB" sz="1100" dirty="0">
                          <a:solidFill>
                            <a:schemeClr val="tx2"/>
                          </a:solidFill>
                          <a:effectLst/>
                          <a:latin typeface="+mn-lt"/>
                        </a:rPr>
                        <a:t>PSI                                              (revisor)</a:t>
                      </a:r>
                      <a:endParaRPr lang="en-GB" sz="1100" dirty="0">
                        <a:solidFill>
                          <a:schemeClr val="tx2"/>
                        </a:solidFill>
                        <a:effectLst/>
                        <a:latin typeface="+mn-lt"/>
                        <a:ea typeface="Calibri"/>
                        <a:cs typeface="Times New Roman"/>
                      </a:endParaRPr>
                    </a:p>
                  </a:txBody>
                  <a:tcPr marT="34290" marB="34290" anchor="ctr"/>
                </a:tc>
                <a:extLst>
                  <a:ext uri="{0D108BD9-81ED-4DB2-BD59-A6C34878D82A}">
                    <a16:rowId xmlns:a16="http://schemas.microsoft.com/office/drawing/2014/main" val="10005"/>
                  </a:ext>
                </a:extLst>
              </a:tr>
              <a:tr h="228600">
                <a:tc>
                  <a:txBody>
                    <a:bodyPr/>
                    <a:lstStyle/>
                    <a:p>
                      <a:pPr>
                        <a:spcAft>
                          <a:spcPts val="0"/>
                        </a:spcAft>
                      </a:pPr>
                      <a:r>
                        <a:rPr lang="en-GB" sz="1100" dirty="0">
                          <a:effectLst/>
                          <a:latin typeface="+mn-lt"/>
                          <a:ea typeface="Calibri"/>
                          <a:cs typeface="Times New Roman"/>
                        </a:rPr>
                        <a:t>Israel</a:t>
                      </a:r>
                    </a:p>
                  </a:txBody>
                  <a:tcPr marT="34290" marB="34290" anchor="ctr"/>
                </a:tc>
                <a:tc>
                  <a:txBody>
                    <a:bodyPr/>
                    <a:lstStyle/>
                    <a:p>
                      <a:pPr>
                        <a:spcAft>
                          <a:spcPts val="0"/>
                        </a:spcAft>
                      </a:pPr>
                      <a:r>
                        <a:rPr lang="en-GB" sz="1100" dirty="0">
                          <a:solidFill>
                            <a:schemeClr val="tx2"/>
                          </a:solidFill>
                          <a:effectLst/>
                          <a:latin typeface="+mn-lt"/>
                        </a:rPr>
                        <a:t>Victor </a:t>
                      </a:r>
                      <a:r>
                        <a:rPr lang="en-GB" sz="1100" dirty="0" err="1">
                          <a:solidFill>
                            <a:schemeClr val="tx2"/>
                          </a:solidFill>
                          <a:effectLst/>
                          <a:latin typeface="+mn-lt"/>
                        </a:rPr>
                        <a:t>Malka</a:t>
                      </a:r>
                      <a:r>
                        <a:rPr lang="en-GB" sz="1100" dirty="0">
                          <a:solidFill>
                            <a:schemeClr val="tx2"/>
                          </a:solidFill>
                          <a:effectLst/>
                          <a:latin typeface="+mn-lt"/>
                        </a:rPr>
                        <a:t>, Weizmann</a:t>
                      </a:r>
                    </a:p>
                  </a:txBody>
                  <a:tcPr marT="34290" marB="34290" anchor="ctr"/>
                </a:tc>
                <a:extLst>
                  <a:ext uri="{0D108BD9-81ED-4DB2-BD59-A6C34878D82A}">
                    <a16:rowId xmlns:a16="http://schemas.microsoft.com/office/drawing/2014/main" val="675158938"/>
                  </a:ext>
                </a:extLst>
              </a:tr>
              <a:tr h="388620">
                <a:tc>
                  <a:txBody>
                    <a:bodyPr/>
                    <a:lstStyle/>
                    <a:p>
                      <a:pPr>
                        <a:spcAft>
                          <a:spcPts val="0"/>
                        </a:spcAft>
                      </a:pPr>
                      <a:r>
                        <a:rPr lang="en-GB" sz="1100" dirty="0">
                          <a:effectLst/>
                          <a:latin typeface="+mn-lt"/>
                        </a:rPr>
                        <a:t>Italy</a:t>
                      </a:r>
                      <a:endParaRPr lang="en-GB" sz="1100" dirty="0">
                        <a:effectLst/>
                        <a:latin typeface="+mn-lt"/>
                        <a:ea typeface="Calibri"/>
                        <a:cs typeface="Times New Roman"/>
                      </a:endParaRPr>
                    </a:p>
                  </a:txBody>
                  <a:tcPr marT="34290" marB="34290" anchor="ctr"/>
                </a:tc>
                <a:tc>
                  <a:txBody>
                    <a:bodyPr/>
                    <a:lstStyle/>
                    <a:p>
                      <a:pPr>
                        <a:spcAft>
                          <a:spcPts val="0"/>
                        </a:spcAft>
                      </a:pPr>
                      <a:r>
                        <a:rPr lang="en-US" sz="1100" kern="1200" dirty="0">
                          <a:solidFill>
                            <a:schemeClr val="tx2"/>
                          </a:solidFill>
                          <a:effectLst/>
                          <a:latin typeface="+mn-lt"/>
                          <a:ea typeface="+mn-ea"/>
                          <a:cs typeface="+mn-cs"/>
                        </a:rPr>
                        <a:t>Cristina </a:t>
                      </a:r>
                      <a:r>
                        <a:rPr lang="en-US" sz="1100" kern="1200" dirty="0" err="1">
                          <a:solidFill>
                            <a:schemeClr val="tx2"/>
                          </a:solidFill>
                          <a:effectLst/>
                          <a:latin typeface="+mn-lt"/>
                          <a:ea typeface="+mn-ea"/>
                          <a:cs typeface="+mn-cs"/>
                        </a:rPr>
                        <a:t>Vaccarezza</a:t>
                      </a:r>
                      <a:r>
                        <a:rPr lang="en-US" sz="1100" kern="1200" dirty="0">
                          <a:solidFill>
                            <a:schemeClr val="tx2"/>
                          </a:solidFill>
                          <a:effectLst/>
                          <a:latin typeface="+mn-lt"/>
                          <a:ea typeface="+mn-ea"/>
                          <a:cs typeface="+mn-cs"/>
                        </a:rPr>
                        <a:t>,</a:t>
                      </a:r>
                      <a:r>
                        <a:rPr lang="en-US" sz="1100" kern="1200" baseline="0" dirty="0">
                          <a:solidFill>
                            <a:schemeClr val="tx2"/>
                          </a:solidFill>
                          <a:effectLst/>
                          <a:latin typeface="+mn-lt"/>
                          <a:ea typeface="+mn-ea"/>
                          <a:cs typeface="+mn-cs"/>
                        </a:rPr>
                        <a:t> </a:t>
                      </a:r>
                      <a:r>
                        <a:rPr lang="en-US" sz="1100" kern="1200" dirty="0">
                          <a:solidFill>
                            <a:schemeClr val="tx2"/>
                          </a:solidFill>
                          <a:effectLst/>
                          <a:latin typeface="+mn-lt"/>
                          <a:ea typeface="+mn-ea"/>
                          <a:cs typeface="+mn-cs"/>
                        </a:rPr>
                        <a:t>INFN/LNF</a:t>
                      </a:r>
                    </a:p>
                    <a:p>
                      <a:pPr>
                        <a:spcAft>
                          <a:spcPts val="0"/>
                        </a:spcAft>
                      </a:pPr>
                      <a:r>
                        <a:rPr lang="en-GB" sz="1100" dirty="0">
                          <a:solidFill>
                            <a:schemeClr val="tx2"/>
                          </a:solidFill>
                          <a:effectLst/>
                          <a:latin typeface="+mn-lt"/>
                        </a:rPr>
                        <a:t>Alessandro </a:t>
                      </a:r>
                      <a:r>
                        <a:rPr lang="en-GB" sz="1100" dirty="0" err="1">
                          <a:solidFill>
                            <a:schemeClr val="tx2"/>
                          </a:solidFill>
                          <a:effectLst/>
                          <a:latin typeface="+mn-lt"/>
                        </a:rPr>
                        <a:t>Fabris</a:t>
                      </a:r>
                      <a:r>
                        <a:rPr lang="en-GB" sz="1100" dirty="0">
                          <a:solidFill>
                            <a:schemeClr val="tx2"/>
                          </a:solidFill>
                          <a:effectLst/>
                          <a:latin typeface="+mn-lt"/>
                        </a:rPr>
                        <a:t>, ELETTRA</a:t>
                      </a:r>
                    </a:p>
                  </a:txBody>
                  <a:tcPr marT="34290" marB="34290" anchor="ctr"/>
                </a:tc>
                <a:extLst>
                  <a:ext uri="{0D108BD9-81ED-4DB2-BD59-A6C34878D82A}">
                    <a16:rowId xmlns:a16="http://schemas.microsoft.com/office/drawing/2014/main" val="10006"/>
                  </a:ext>
                </a:extLst>
              </a:tr>
              <a:tr h="228600">
                <a:tc>
                  <a:txBody>
                    <a:bodyPr/>
                    <a:lstStyle/>
                    <a:p>
                      <a:pPr>
                        <a:spcAft>
                          <a:spcPts val="0"/>
                        </a:spcAft>
                      </a:pPr>
                      <a:r>
                        <a:rPr lang="en-GB" sz="1100" dirty="0">
                          <a:effectLst/>
                          <a:latin typeface="+mn-lt"/>
                          <a:ea typeface="Calibri"/>
                          <a:cs typeface="Times New Roman"/>
                        </a:rPr>
                        <a:t>Russia</a:t>
                      </a:r>
                    </a:p>
                  </a:txBody>
                  <a:tcPr marT="34290" marB="34290" anchor="ctr"/>
                </a:tc>
                <a:tc>
                  <a:txBody>
                    <a:bodyPr/>
                    <a:lstStyle/>
                    <a:p>
                      <a:pPr>
                        <a:spcAft>
                          <a:spcPts val="0"/>
                        </a:spcAft>
                      </a:pPr>
                      <a:r>
                        <a:rPr lang="en-US" sz="1100" kern="1200" dirty="0">
                          <a:solidFill>
                            <a:schemeClr val="tx2"/>
                          </a:solidFill>
                          <a:effectLst/>
                          <a:latin typeface="+mn-lt"/>
                          <a:ea typeface="+mn-ea"/>
                          <a:cs typeface="+mn-cs"/>
                        </a:rPr>
                        <a:t>Eugene </a:t>
                      </a:r>
                      <a:r>
                        <a:rPr lang="en-US" sz="1100" kern="1200" dirty="0" err="1">
                          <a:solidFill>
                            <a:schemeClr val="tx2"/>
                          </a:solidFill>
                          <a:effectLst/>
                          <a:latin typeface="+mn-lt"/>
                          <a:ea typeface="+mn-ea"/>
                          <a:cs typeface="+mn-cs"/>
                        </a:rPr>
                        <a:t>Levichev</a:t>
                      </a:r>
                      <a:r>
                        <a:rPr lang="en-US" sz="1100" kern="1200" dirty="0">
                          <a:solidFill>
                            <a:schemeClr val="tx2"/>
                          </a:solidFill>
                          <a:effectLst/>
                          <a:latin typeface="+mn-lt"/>
                          <a:ea typeface="+mn-ea"/>
                          <a:cs typeface="+mn-cs"/>
                        </a:rPr>
                        <a:t>,</a:t>
                      </a:r>
                      <a:r>
                        <a:rPr lang="en-US" sz="1100" kern="1200" baseline="0" dirty="0">
                          <a:solidFill>
                            <a:schemeClr val="tx2"/>
                          </a:solidFill>
                          <a:effectLst/>
                          <a:latin typeface="+mn-lt"/>
                          <a:ea typeface="+mn-ea"/>
                          <a:cs typeface="+mn-cs"/>
                        </a:rPr>
                        <a:t> BINP</a:t>
                      </a:r>
                      <a:endParaRPr lang="en-GB" sz="1100" dirty="0">
                        <a:solidFill>
                          <a:schemeClr val="tx2"/>
                        </a:solidFill>
                        <a:effectLst/>
                        <a:latin typeface="+mn-lt"/>
                        <a:ea typeface="Calibri"/>
                        <a:cs typeface="Times New Roman"/>
                      </a:endParaRPr>
                    </a:p>
                  </a:txBody>
                  <a:tcPr marT="34290" marB="34290" anchor="ctr"/>
                </a:tc>
                <a:extLst>
                  <a:ext uri="{0D108BD9-81ED-4DB2-BD59-A6C34878D82A}">
                    <a16:rowId xmlns:a16="http://schemas.microsoft.com/office/drawing/2014/main" val="10007"/>
                  </a:ext>
                </a:extLst>
              </a:tr>
              <a:tr h="228600">
                <a:tc>
                  <a:txBody>
                    <a:bodyPr/>
                    <a:lstStyle/>
                    <a:p>
                      <a:pPr>
                        <a:spcAft>
                          <a:spcPts val="0"/>
                        </a:spcAft>
                      </a:pPr>
                      <a:r>
                        <a:rPr lang="en-GB" sz="1100" dirty="0">
                          <a:effectLst/>
                          <a:latin typeface="+mn-lt"/>
                        </a:rPr>
                        <a:t>Spain</a:t>
                      </a:r>
                      <a:endParaRPr lang="en-GB" sz="1100" dirty="0">
                        <a:effectLst/>
                        <a:latin typeface="+mn-lt"/>
                        <a:ea typeface="Calibri"/>
                        <a:cs typeface="Times New Roman"/>
                      </a:endParaRPr>
                    </a:p>
                  </a:txBody>
                  <a:tcPr marT="34290" marB="34290" anchor="ctr"/>
                </a:tc>
                <a:tc>
                  <a:txBody>
                    <a:bodyPr/>
                    <a:lstStyle/>
                    <a:p>
                      <a:pPr>
                        <a:spcAft>
                          <a:spcPts val="0"/>
                        </a:spcAft>
                      </a:pPr>
                      <a:r>
                        <a:rPr lang="en-US" sz="1100" kern="1200" dirty="0">
                          <a:solidFill>
                            <a:schemeClr val="tx2"/>
                          </a:solidFill>
                          <a:effectLst/>
                          <a:latin typeface="+mn-lt"/>
                          <a:ea typeface="+mn-ea"/>
                          <a:cs typeface="+mn-cs"/>
                        </a:rPr>
                        <a:t>Ubaldo </a:t>
                      </a:r>
                      <a:r>
                        <a:rPr lang="en-US" sz="1100" kern="1200" dirty="0" err="1">
                          <a:solidFill>
                            <a:schemeClr val="tx2"/>
                          </a:solidFill>
                          <a:effectLst/>
                          <a:latin typeface="+mn-lt"/>
                          <a:ea typeface="+mn-ea"/>
                          <a:cs typeface="+mn-cs"/>
                        </a:rPr>
                        <a:t>Iriso</a:t>
                      </a:r>
                      <a:r>
                        <a:rPr lang="en-US" sz="1100" kern="1200" dirty="0">
                          <a:solidFill>
                            <a:schemeClr val="tx2"/>
                          </a:solidFill>
                          <a:effectLst/>
                          <a:latin typeface="+mn-lt"/>
                          <a:ea typeface="+mn-ea"/>
                          <a:cs typeface="+mn-cs"/>
                        </a:rPr>
                        <a:t>,</a:t>
                      </a:r>
                      <a:r>
                        <a:rPr lang="en-US" sz="1100" kern="1200" baseline="0" dirty="0">
                          <a:solidFill>
                            <a:schemeClr val="tx2"/>
                          </a:solidFill>
                          <a:effectLst/>
                          <a:latin typeface="+mn-lt"/>
                          <a:ea typeface="+mn-ea"/>
                          <a:cs typeface="+mn-cs"/>
                        </a:rPr>
                        <a:t> </a:t>
                      </a:r>
                      <a:r>
                        <a:rPr lang="en-GB" sz="1100" dirty="0">
                          <a:solidFill>
                            <a:schemeClr val="tx2"/>
                          </a:solidFill>
                          <a:effectLst/>
                          <a:latin typeface="+mn-lt"/>
                        </a:rPr>
                        <a:t>CELLS                                                            (treasurer)</a:t>
                      </a:r>
                      <a:endParaRPr lang="en-GB" sz="1100" dirty="0">
                        <a:solidFill>
                          <a:schemeClr val="tx2"/>
                        </a:solidFill>
                        <a:effectLst/>
                        <a:latin typeface="+mn-lt"/>
                        <a:ea typeface="Calibri"/>
                        <a:cs typeface="Times New Roman"/>
                      </a:endParaRPr>
                    </a:p>
                  </a:txBody>
                  <a:tcPr marT="34290" marB="34290" anchor="ctr"/>
                </a:tc>
                <a:extLst>
                  <a:ext uri="{0D108BD9-81ED-4DB2-BD59-A6C34878D82A}">
                    <a16:rowId xmlns:a16="http://schemas.microsoft.com/office/drawing/2014/main" val="10008"/>
                  </a:ext>
                </a:extLst>
              </a:tr>
              <a:tr h="228600">
                <a:tc>
                  <a:txBody>
                    <a:bodyPr/>
                    <a:lstStyle/>
                    <a:p>
                      <a:pPr>
                        <a:spcAft>
                          <a:spcPts val="0"/>
                        </a:spcAft>
                      </a:pPr>
                      <a:r>
                        <a:rPr lang="en-GB" sz="1100" dirty="0">
                          <a:effectLst/>
                          <a:latin typeface="+mn-lt"/>
                        </a:rPr>
                        <a:t>Sweden</a:t>
                      </a:r>
                      <a:endParaRPr lang="en-GB" sz="1100" dirty="0">
                        <a:effectLst/>
                        <a:latin typeface="+mn-lt"/>
                        <a:ea typeface="Calibri"/>
                        <a:cs typeface="Times New Roman"/>
                      </a:endParaRPr>
                    </a:p>
                  </a:txBody>
                  <a:tcPr marT="34290" marB="34290" anchor="ctr"/>
                </a:tc>
                <a:tc>
                  <a:txBody>
                    <a:bodyPr/>
                    <a:lstStyle/>
                    <a:p>
                      <a:pPr>
                        <a:spcAft>
                          <a:spcPts val="0"/>
                        </a:spcAft>
                      </a:pPr>
                      <a:r>
                        <a:rPr lang="en-GB" sz="1100" dirty="0">
                          <a:solidFill>
                            <a:schemeClr val="tx2"/>
                          </a:solidFill>
                          <a:effectLst/>
                          <a:latin typeface="+mn-lt"/>
                        </a:rPr>
                        <a:t>Mohammad Eshraqi, ESS</a:t>
                      </a:r>
                    </a:p>
                  </a:txBody>
                  <a:tcPr marT="34290" marB="34290" anchor="ctr"/>
                </a:tc>
                <a:extLst>
                  <a:ext uri="{0D108BD9-81ED-4DB2-BD59-A6C34878D82A}">
                    <a16:rowId xmlns:a16="http://schemas.microsoft.com/office/drawing/2014/main" val="10009"/>
                  </a:ext>
                </a:extLst>
              </a:tr>
              <a:tr h="228600">
                <a:tc>
                  <a:txBody>
                    <a:bodyPr/>
                    <a:lstStyle/>
                    <a:p>
                      <a:pPr>
                        <a:spcAft>
                          <a:spcPts val="0"/>
                        </a:spcAft>
                      </a:pPr>
                      <a:r>
                        <a:rPr lang="en-GB" sz="1100" dirty="0">
                          <a:effectLst/>
                          <a:latin typeface="+mn-lt"/>
                        </a:rPr>
                        <a:t>Switzerland</a:t>
                      </a:r>
                      <a:endParaRPr lang="en-GB" sz="1100" dirty="0">
                        <a:effectLst/>
                        <a:latin typeface="+mn-lt"/>
                        <a:ea typeface="Calibri"/>
                        <a:cs typeface="Times New Roman"/>
                      </a:endParaRPr>
                    </a:p>
                  </a:txBody>
                  <a:tcPr marT="34290" marB="34290" anchor="ctr"/>
                </a:tc>
                <a:tc>
                  <a:txBody>
                    <a:bodyPr/>
                    <a:lstStyle/>
                    <a:p>
                      <a:pPr>
                        <a:spcAft>
                          <a:spcPts val="1200"/>
                        </a:spcAft>
                      </a:pPr>
                      <a:r>
                        <a:rPr lang="en-US" sz="1100" kern="1200" dirty="0">
                          <a:solidFill>
                            <a:schemeClr val="tx2"/>
                          </a:solidFill>
                          <a:effectLst/>
                          <a:latin typeface="+mn-lt"/>
                          <a:ea typeface="+mn-ea"/>
                          <a:cs typeface="+mn-cs"/>
                        </a:rPr>
                        <a:t>Sven </a:t>
                      </a:r>
                      <a:r>
                        <a:rPr lang="en-US" sz="1100" kern="1200" dirty="0" err="1">
                          <a:solidFill>
                            <a:schemeClr val="tx2"/>
                          </a:solidFill>
                          <a:effectLst/>
                          <a:latin typeface="+mn-lt"/>
                          <a:ea typeface="+mn-ea"/>
                          <a:cs typeface="+mn-cs"/>
                        </a:rPr>
                        <a:t>Reiche</a:t>
                      </a:r>
                      <a:r>
                        <a:rPr lang="en-US" sz="1100" kern="1200" dirty="0">
                          <a:solidFill>
                            <a:schemeClr val="tx2"/>
                          </a:solidFill>
                          <a:effectLst/>
                          <a:latin typeface="+mn-lt"/>
                          <a:ea typeface="+mn-ea"/>
                          <a:cs typeface="+mn-cs"/>
                        </a:rPr>
                        <a:t>,</a:t>
                      </a:r>
                      <a:r>
                        <a:rPr lang="en-GB" sz="1100" dirty="0">
                          <a:solidFill>
                            <a:schemeClr val="tx2"/>
                          </a:solidFill>
                          <a:effectLst/>
                          <a:latin typeface="+mn-lt"/>
                        </a:rPr>
                        <a:t> PSI                                                                 (revisor)</a:t>
                      </a:r>
                      <a:endParaRPr lang="en-GB" sz="1100" dirty="0">
                        <a:solidFill>
                          <a:schemeClr val="tx2"/>
                        </a:solidFill>
                        <a:effectLst/>
                        <a:latin typeface="+mn-lt"/>
                        <a:ea typeface="Calibri"/>
                        <a:cs typeface="Times New Roman"/>
                      </a:endParaRPr>
                    </a:p>
                  </a:txBody>
                  <a:tcPr marT="34290" marB="34290" anchor="ctr"/>
                </a:tc>
                <a:extLst>
                  <a:ext uri="{0D108BD9-81ED-4DB2-BD59-A6C34878D82A}">
                    <a16:rowId xmlns:a16="http://schemas.microsoft.com/office/drawing/2014/main" val="10010"/>
                  </a:ext>
                </a:extLst>
              </a:tr>
              <a:tr h="233510">
                <a:tc>
                  <a:txBody>
                    <a:bodyPr/>
                    <a:lstStyle/>
                    <a:p>
                      <a:pPr>
                        <a:spcAft>
                          <a:spcPts val="0"/>
                        </a:spcAft>
                      </a:pPr>
                      <a:r>
                        <a:rPr lang="en-GB" sz="1100" dirty="0">
                          <a:effectLst/>
                          <a:latin typeface="+mn-lt"/>
                        </a:rPr>
                        <a:t>UK</a:t>
                      </a:r>
                      <a:endParaRPr lang="en-GB" sz="1100" dirty="0">
                        <a:effectLst/>
                        <a:latin typeface="+mn-lt"/>
                        <a:ea typeface="Calibri"/>
                        <a:cs typeface="Times New Roman"/>
                      </a:endParaRPr>
                    </a:p>
                  </a:txBody>
                  <a:tcPr marT="34290" marB="34290" anchor="ctr"/>
                </a:tc>
                <a:tc>
                  <a:txBody>
                    <a:bodyPr/>
                    <a:lstStyle/>
                    <a:p>
                      <a:pPr>
                        <a:spcAft>
                          <a:spcPts val="0"/>
                        </a:spcAft>
                      </a:pPr>
                      <a:r>
                        <a:rPr lang="en-US" sz="1100" kern="1200" dirty="0">
                          <a:solidFill>
                            <a:schemeClr val="tx2"/>
                          </a:solidFill>
                          <a:effectLst/>
                          <a:latin typeface="+mn-lt"/>
                          <a:ea typeface="+mn-ea"/>
                          <a:cs typeface="+mn-cs"/>
                        </a:rPr>
                        <a:t>Jim Clarke,</a:t>
                      </a:r>
                      <a:r>
                        <a:rPr lang="en-US" sz="1100" kern="1200" baseline="0" dirty="0">
                          <a:solidFill>
                            <a:schemeClr val="tx2"/>
                          </a:solidFill>
                          <a:effectLst/>
                          <a:latin typeface="+mn-lt"/>
                          <a:ea typeface="+mn-ea"/>
                          <a:cs typeface="+mn-cs"/>
                        </a:rPr>
                        <a:t> </a:t>
                      </a:r>
                      <a:r>
                        <a:rPr lang="en-US" sz="1100" kern="1200" dirty="0">
                          <a:solidFill>
                            <a:schemeClr val="tx2"/>
                          </a:solidFill>
                          <a:effectLst/>
                          <a:latin typeface="+mn-lt"/>
                          <a:ea typeface="+mn-ea"/>
                          <a:cs typeface="+mn-cs"/>
                        </a:rPr>
                        <a:t>STFC/</a:t>
                      </a:r>
                      <a:r>
                        <a:rPr lang="en-GB" sz="1100" baseline="0" dirty="0">
                          <a:solidFill>
                            <a:schemeClr val="tx2"/>
                          </a:solidFill>
                          <a:effectLst/>
                          <a:latin typeface="+mn-lt"/>
                        </a:rPr>
                        <a:t>DL</a:t>
                      </a:r>
                    </a:p>
                  </a:txBody>
                  <a:tcPr marT="34290" marB="34290" anchor="ctr"/>
                </a:tc>
                <a:extLst>
                  <a:ext uri="{0D108BD9-81ED-4DB2-BD59-A6C34878D82A}">
                    <a16:rowId xmlns:a16="http://schemas.microsoft.com/office/drawing/2014/main" val="10011"/>
                  </a:ext>
                </a:extLst>
              </a:tr>
            </a:tbl>
          </a:graphicData>
        </a:graphic>
      </p:graphicFrame>
      <p:sp>
        <p:nvSpPr>
          <p:cNvPr id="2" name="Title 1"/>
          <p:cNvSpPr>
            <a:spLocks noGrp="1"/>
          </p:cNvSpPr>
          <p:nvPr>
            <p:ph type="title"/>
          </p:nvPr>
        </p:nvSpPr>
        <p:spPr>
          <a:xfrm>
            <a:off x="0" y="123478"/>
            <a:ext cx="6995120" cy="583574"/>
          </a:xfrm>
        </p:spPr>
        <p:txBody>
          <a:bodyPr>
            <a:normAutofit/>
          </a:bodyPr>
          <a:lstStyle/>
          <a:p>
            <a:pPr algn="l"/>
            <a:r>
              <a:rPr lang="en-US" sz="2800" dirty="0"/>
              <a:t>Elected Board Members (2020-23)</a:t>
            </a:r>
            <a:endParaRPr lang="en-GB" sz="2800" dirty="0"/>
          </a:p>
        </p:txBody>
      </p:sp>
      <p:sp>
        <p:nvSpPr>
          <p:cNvPr id="3" name="Date Placeholder 2"/>
          <p:cNvSpPr>
            <a:spLocks noGrp="1"/>
          </p:cNvSpPr>
          <p:nvPr>
            <p:ph type="dt" sz="half" idx="10"/>
          </p:nvPr>
        </p:nvSpPr>
        <p:spPr/>
        <p:txBody>
          <a:bodyPr/>
          <a:lstStyle/>
          <a:p>
            <a:r>
              <a:rPr lang="de-DE"/>
              <a:t>2/7/2021</a:t>
            </a:r>
            <a:endParaRPr lang="en-GB" dirty="0"/>
          </a:p>
        </p:txBody>
      </p:sp>
      <p:sp>
        <p:nvSpPr>
          <p:cNvPr id="4" name="Footer Placeholder 3"/>
          <p:cNvSpPr>
            <a:spLocks noGrp="1"/>
          </p:cNvSpPr>
          <p:nvPr>
            <p:ph type="ftr" sz="quarter" idx="11"/>
          </p:nvPr>
        </p:nvSpPr>
        <p:spPr/>
        <p:txBody>
          <a:bodyPr/>
          <a:lstStyle/>
          <a:p>
            <a:r>
              <a:rPr lang="en-US"/>
              <a:t>R.Assmann, P. McIntosh - EPS-AG Board Meeting</a:t>
            </a:r>
            <a:endParaRPr lang="en-GB"/>
          </a:p>
        </p:txBody>
      </p:sp>
      <p:sp>
        <p:nvSpPr>
          <p:cNvPr id="5" name="Slide Number Placeholder 4"/>
          <p:cNvSpPr>
            <a:spLocks noGrp="1"/>
          </p:cNvSpPr>
          <p:nvPr>
            <p:ph type="sldNum" sz="quarter" idx="12"/>
          </p:nvPr>
        </p:nvSpPr>
        <p:spPr/>
        <p:txBody>
          <a:bodyPr/>
          <a:lstStyle/>
          <a:p>
            <a:fld id="{080FA34F-4ACC-405A-BEA6-E44C42E495C5}" type="slidenum">
              <a:rPr lang="en-GB" smtClean="0"/>
              <a:t>7</a:t>
            </a:fld>
            <a:endParaRPr lang="en-GB"/>
          </a:p>
        </p:txBody>
      </p:sp>
      <p:sp>
        <p:nvSpPr>
          <p:cNvPr id="6" name="Rectangle 5">
            <a:extLst>
              <a:ext uri="{FF2B5EF4-FFF2-40B4-BE49-F238E27FC236}">
                <a16:creationId xmlns:a16="http://schemas.microsoft.com/office/drawing/2014/main" id="{AEDCA3EF-267A-A14E-B289-C1C028C76FB6}"/>
              </a:ext>
            </a:extLst>
          </p:cNvPr>
          <p:cNvSpPr/>
          <p:nvPr/>
        </p:nvSpPr>
        <p:spPr>
          <a:xfrm>
            <a:off x="7330110" y="3501120"/>
            <a:ext cx="1584176" cy="1200329"/>
          </a:xfrm>
          <a:prstGeom prst="rect">
            <a:avLst/>
          </a:prstGeom>
        </p:spPr>
        <p:txBody>
          <a:bodyPr wrap="square">
            <a:spAutoFit/>
          </a:bodyPr>
          <a:lstStyle/>
          <a:p>
            <a:r>
              <a:rPr lang="en-US" sz="1200" b="1" dirty="0"/>
              <a:t>Leyla </a:t>
            </a:r>
            <a:r>
              <a:rPr lang="en-US" sz="1200" b="1" dirty="0" err="1"/>
              <a:t>Jochim</a:t>
            </a:r>
            <a:r>
              <a:rPr lang="en-US" sz="1200" b="1" dirty="0"/>
              <a:t> (KIT) </a:t>
            </a:r>
            <a:r>
              <a:rPr lang="en-US" sz="1200" dirty="0"/>
              <a:t>collects student grants</a:t>
            </a:r>
          </a:p>
          <a:p>
            <a:endParaRPr lang="en-US" sz="1200" dirty="0"/>
          </a:p>
          <a:p>
            <a:r>
              <a:rPr lang="en-DE" sz="1200" b="1" dirty="0"/>
              <a:t>Julia Koschig (DESY)</a:t>
            </a:r>
            <a:r>
              <a:rPr lang="en-DE" sz="1200" dirty="0"/>
              <a:t> programs the new website</a:t>
            </a:r>
          </a:p>
        </p:txBody>
      </p:sp>
    </p:spTree>
    <p:extLst>
      <p:ext uri="{BB962C8B-B14F-4D97-AF65-F5344CB8AC3E}">
        <p14:creationId xmlns:p14="http://schemas.microsoft.com/office/powerpoint/2010/main" val="86253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0000"/>
                </a:solidFill>
                <a:latin typeface="Times New Roman" panose="02020603050405020304" pitchFamily="18" charset="0"/>
              </a:rPr>
              <a:t>IPAC’23 and EPS-AG</a:t>
            </a:r>
          </a:p>
        </p:txBody>
      </p:sp>
      <p:sp>
        <p:nvSpPr>
          <p:cNvPr id="3" name="Content Placeholder 2"/>
          <p:cNvSpPr>
            <a:spLocks noGrp="1"/>
          </p:cNvSpPr>
          <p:nvPr>
            <p:ph idx="1"/>
          </p:nvPr>
        </p:nvSpPr>
        <p:spPr>
          <a:xfrm>
            <a:off x="454892" y="987574"/>
            <a:ext cx="8229600" cy="3672408"/>
          </a:xfrm>
        </p:spPr>
        <p:txBody>
          <a:bodyPr>
            <a:noAutofit/>
          </a:bodyPr>
          <a:lstStyle/>
          <a:p>
            <a:r>
              <a:rPr lang="en-GB" sz="2400" dirty="0">
                <a:solidFill>
                  <a:srgbClr val="000000"/>
                </a:solidFill>
                <a:latin typeface="Times New Roman" panose="02020603050405020304" pitchFamily="18" charset="0"/>
              </a:rPr>
              <a:t>All 16 EPS-AG members will be OC members, to be complemented by each 8 from Americas and Asia</a:t>
            </a:r>
          </a:p>
          <a:p>
            <a:r>
              <a:rPr lang="en-US" sz="2400" dirty="0"/>
              <a:t>Once the </a:t>
            </a:r>
            <a:r>
              <a:rPr lang="en-US" sz="2400" b="1" dirty="0"/>
              <a:t>IPAC’23 OC </a:t>
            </a:r>
            <a:r>
              <a:rPr lang="en-US" sz="2400" dirty="0"/>
              <a:t>has been formed it </a:t>
            </a:r>
            <a:r>
              <a:rPr lang="en-US" sz="2400" b="1" dirty="0"/>
              <a:t>needs to approve all important decisions</a:t>
            </a:r>
            <a:r>
              <a:rPr lang="en-US" sz="2400" dirty="0"/>
              <a:t>:</a:t>
            </a:r>
          </a:p>
          <a:p>
            <a:pPr lvl="1"/>
            <a:r>
              <a:rPr lang="en-US" sz="2000" dirty="0"/>
              <a:t>SPC members, program structure, selected talks, …</a:t>
            </a:r>
          </a:p>
          <a:p>
            <a:pPr lvl="1"/>
            <a:r>
              <a:rPr lang="en-US" sz="2000" dirty="0"/>
              <a:t>Registration fee, organizational questions, …</a:t>
            </a:r>
          </a:p>
          <a:p>
            <a:pPr lvl="1"/>
            <a:r>
              <a:rPr lang="en-US" sz="2000" dirty="0"/>
              <a:t>Future IPAC location</a:t>
            </a:r>
          </a:p>
          <a:p>
            <a:pPr lvl="1"/>
            <a:r>
              <a:rPr lang="en-US" sz="2000" dirty="0"/>
              <a:t>Any other roles</a:t>
            </a:r>
          </a:p>
          <a:p>
            <a:r>
              <a:rPr lang="en-US" sz="2400" dirty="0"/>
              <a:t>Of course, we as EPS-AG make our proposals…</a:t>
            </a:r>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8</a:t>
            </a:fld>
            <a:endParaRPr lang="en-GB"/>
          </a:p>
        </p:txBody>
      </p:sp>
    </p:spTree>
    <p:extLst>
      <p:ext uri="{BB962C8B-B14F-4D97-AF65-F5344CB8AC3E}">
        <p14:creationId xmlns:p14="http://schemas.microsoft.com/office/powerpoint/2010/main" val="626664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0000"/>
                </a:solidFill>
                <a:latin typeface="Times New Roman" panose="02020603050405020304" pitchFamily="18" charset="0"/>
              </a:rPr>
              <a:t>IPAC’23 OC</a:t>
            </a:r>
          </a:p>
        </p:txBody>
      </p:sp>
      <p:sp>
        <p:nvSpPr>
          <p:cNvPr id="3" name="Content Placeholder 2"/>
          <p:cNvSpPr>
            <a:spLocks noGrp="1"/>
          </p:cNvSpPr>
          <p:nvPr>
            <p:ph idx="1"/>
          </p:nvPr>
        </p:nvSpPr>
        <p:spPr>
          <a:xfrm>
            <a:off x="679300" y="987574"/>
            <a:ext cx="3748684" cy="3672408"/>
          </a:xfrm>
        </p:spPr>
        <p:txBody>
          <a:bodyPr>
            <a:noAutofit/>
          </a:bodyPr>
          <a:lstStyle/>
          <a:p>
            <a:pPr marL="0" indent="0">
              <a:buNone/>
            </a:pPr>
            <a:r>
              <a:rPr lang="en-GB" sz="1400" dirty="0">
                <a:solidFill>
                  <a:srgbClr val="000000"/>
                </a:solidFill>
                <a:latin typeface="Times New Roman" panose="02020603050405020304" pitchFamily="18" charset="0"/>
              </a:rPr>
              <a:t>Chair: Ralph Assmann, DESY &amp; INFN</a:t>
            </a:r>
          </a:p>
          <a:p>
            <a:pPr marL="0" indent="0">
              <a:buNone/>
            </a:pPr>
            <a:r>
              <a:rPr lang="en-GB" sz="1400" dirty="0">
                <a:solidFill>
                  <a:srgbClr val="000000"/>
                </a:solidFill>
                <a:latin typeface="Times New Roman" panose="02020603050405020304" pitchFamily="18" charset="0"/>
              </a:rPr>
              <a:t>Europe: </a:t>
            </a:r>
          </a:p>
          <a:p>
            <a:pPr marL="457200" indent="-457200">
              <a:buFont typeface="+mj-lt"/>
              <a:buAutoNum type="arabicPeriod"/>
            </a:pPr>
            <a:r>
              <a:rPr lang="en-GB" sz="1400" dirty="0">
                <a:solidFill>
                  <a:srgbClr val="000000"/>
                </a:solidFill>
                <a:latin typeface="Times New Roman" panose="02020603050405020304" pitchFamily="18" charset="0"/>
              </a:rPr>
              <a:t>Peter McIntosh, STFC/DL, UK</a:t>
            </a:r>
          </a:p>
          <a:p>
            <a:pPr marL="457200" indent="-457200">
              <a:buFont typeface="+mj-lt"/>
              <a:buAutoNum type="arabicPeriod"/>
            </a:pPr>
            <a:r>
              <a:rPr lang="en-GB" sz="1400" dirty="0">
                <a:solidFill>
                  <a:srgbClr val="000000"/>
                </a:solidFill>
                <a:latin typeface="Times New Roman" panose="02020603050405020304" pitchFamily="18" charset="0"/>
              </a:rPr>
              <a:t>Adriana Rossi, CERN</a:t>
            </a:r>
          </a:p>
          <a:p>
            <a:pPr marL="457200" indent="-457200">
              <a:buFont typeface="+mj-lt"/>
              <a:buAutoNum type="arabicPeriod"/>
            </a:pPr>
            <a:r>
              <a:rPr lang="en-GB" sz="1400" dirty="0">
                <a:solidFill>
                  <a:srgbClr val="000000"/>
                </a:solidFill>
                <a:latin typeface="Times New Roman" panose="02020603050405020304" pitchFamily="18" charset="0"/>
              </a:rPr>
              <a:t>Ezio </a:t>
            </a:r>
            <a:r>
              <a:rPr lang="en-GB" sz="1400" dirty="0" err="1">
                <a:solidFill>
                  <a:srgbClr val="000000"/>
                </a:solidFill>
                <a:latin typeface="Times New Roman" panose="02020603050405020304" pitchFamily="18" charset="0"/>
              </a:rPr>
              <a:t>Todesco</a:t>
            </a:r>
            <a:r>
              <a:rPr lang="en-GB" sz="1400" dirty="0">
                <a:solidFill>
                  <a:srgbClr val="000000"/>
                </a:solidFill>
                <a:latin typeface="Times New Roman" panose="02020603050405020304" pitchFamily="18" charset="0"/>
              </a:rPr>
              <a:t> , CERN</a:t>
            </a:r>
          </a:p>
          <a:p>
            <a:pPr marL="457200" indent="-457200">
              <a:buFont typeface="+mj-lt"/>
              <a:buAutoNum type="arabicPeriod"/>
            </a:pPr>
            <a:r>
              <a:rPr lang="en-GB" sz="1400" dirty="0">
                <a:solidFill>
                  <a:srgbClr val="000000"/>
                </a:solidFill>
                <a:latin typeface="Times New Roman" panose="02020603050405020304" pitchFamily="18" charset="0"/>
              </a:rPr>
              <a:t>Rogelio Tomas , CERN</a:t>
            </a:r>
          </a:p>
          <a:p>
            <a:pPr marL="457200" indent="-457200">
              <a:buFont typeface="+mj-lt"/>
              <a:buAutoNum type="arabicPeriod"/>
            </a:pPr>
            <a:r>
              <a:rPr lang="en-GB" sz="1400" dirty="0">
                <a:solidFill>
                  <a:srgbClr val="000000"/>
                </a:solidFill>
                <a:latin typeface="Times New Roman" panose="02020603050405020304" pitchFamily="18" charset="0"/>
              </a:rPr>
              <a:t>Nicolas </a:t>
            </a:r>
            <a:r>
              <a:rPr lang="en-GB" sz="1400" dirty="0" err="1">
                <a:solidFill>
                  <a:srgbClr val="000000"/>
                </a:solidFill>
                <a:latin typeface="Times New Roman" panose="02020603050405020304" pitchFamily="18" charset="0"/>
              </a:rPr>
              <a:t>Delerue</a:t>
            </a:r>
            <a:r>
              <a:rPr lang="en-GB" sz="1400" dirty="0">
                <a:solidFill>
                  <a:srgbClr val="000000"/>
                </a:solidFill>
                <a:latin typeface="Times New Roman" panose="02020603050405020304" pitchFamily="18" charset="0"/>
              </a:rPr>
              <a:t>, CNRS</a:t>
            </a:r>
          </a:p>
          <a:p>
            <a:pPr marL="457200" indent="-457200">
              <a:buFont typeface="+mj-lt"/>
              <a:buAutoNum type="arabicPeriod"/>
            </a:pPr>
            <a:r>
              <a:rPr lang="en-GB" sz="1400" dirty="0">
                <a:solidFill>
                  <a:srgbClr val="000000"/>
                </a:solidFill>
                <a:latin typeface="Times New Roman" panose="02020603050405020304" pitchFamily="18" charset="0"/>
              </a:rPr>
              <a:t>Marie Hélène </a:t>
            </a:r>
            <a:r>
              <a:rPr lang="en-GB" sz="1400" dirty="0" err="1">
                <a:solidFill>
                  <a:srgbClr val="000000"/>
                </a:solidFill>
                <a:latin typeface="Times New Roman" panose="02020603050405020304" pitchFamily="18" charset="0"/>
              </a:rPr>
              <a:t>Moscatello</a:t>
            </a:r>
            <a:r>
              <a:rPr lang="en-GB" sz="1400" dirty="0">
                <a:solidFill>
                  <a:srgbClr val="000000"/>
                </a:solidFill>
                <a:latin typeface="Times New Roman" panose="02020603050405020304" pitchFamily="18" charset="0"/>
              </a:rPr>
              <a:t>, GANIL</a:t>
            </a:r>
          </a:p>
          <a:p>
            <a:pPr marL="457200" indent="-457200">
              <a:buFont typeface="+mj-lt"/>
              <a:buAutoNum type="arabicPeriod"/>
            </a:pPr>
            <a:r>
              <a:rPr lang="en-GB" sz="1400" dirty="0">
                <a:solidFill>
                  <a:srgbClr val="000000"/>
                </a:solidFill>
                <a:latin typeface="Times New Roman" panose="02020603050405020304" pitchFamily="18" charset="0"/>
              </a:rPr>
              <a:t>Successor – Mei Bai, SLAC</a:t>
            </a:r>
          </a:p>
          <a:p>
            <a:pPr marL="457200" indent="-457200">
              <a:buFont typeface="+mj-lt"/>
              <a:buAutoNum type="arabicPeriod"/>
            </a:pPr>
            <a:r>
              <a:rPr lang="en-GB" sz="1400" dirty="0">
                <a:solidFill>
                  <a:srgbClr val="000000"/>
                </a:solidFill>
                <a:latin typeface="Times New Roman" panose="02020603050405020304" pitchFamily="18" charset="0"/>
              </a:rPr>
              <a:t>Sara </a:t>
            </a:r>
            <a:r>
              <a:rPr lang="en-GB" sz="1400" dirty="0" err="1">
                <a:solidFill>
                  <a:srgbClr val="000000"/>
                </a:solidFill>
                <a:latin typeface="Times New Roman" panose="02020603050405020304" pitchFamily="18" charset="0"/>
              </a:rPr>
              <a:t>Casalbuoni</a:t>
            </a:r>
            <a:r>
              <a:rPr lang="en-GB" sz="1400" dirty="0">
                <a:solidFill>
                  <a:srgbClr val="000000"/>
                </a:solidFill>
                <a:latin typeface="Times New Roman" panose="02020603050405020304" pitchFamily="18" charset="0"/>
              </a:rPr>
              <a:t>, Eu-XFEL (revisor)</a:t>
            </a:r>
          </a:p>
          <a:p>
            <a:pPr marL="457200" indent="-457200">
              <a:buFont typeface="+mj-lt"/>
              <a:buAutoNum type="arabicPeriod"/>
            </a:pPr>
            <a:r>
              <a:rPr lang="en-GB" sz="1400" dirty="0">
                <a:solidFill>
                  <a:srgbClr val="000000"/>
                </a:solidFill>
                <a:latin typeface="Times New Roman" panose="02020603050405020304" pitchFamily="18" charset="0"/>
              </a:rPr>
              <a:t>Victor Malka, Weizmann</a:t>
            </a:r>
          </a:p>
          <a:p>
            <a:pPr marL="457200" indent="-457200">
              <a:buFont typeface="+mj-lt"/>
              <a:buAutoNum type="arabicPeriod"/>
            </a:pPr>
            <a:r>
              <a:rPr lang="en-GB" sz="1400" dirty="0">
                <a:solidFill>
                  <a:srgbClr val="000000"/>
                </a:solidFill>
                <a:latin typeface="Times New Roman" panose="02020603050405020304" pitchFamily="18" charset="0"/>
              </a:rPr>
              <a:t>Cristina </a:t>
            </a:r>
            <a:r>
              <a:rPr lang="en-GB" sz="1400" dirty="0" err="1">
                <a:solidFill>
                  <a:srgbClr val="000000"/>
                </a:solidFill>
                <a:latin typeface="Times New Roman" panose="02020603050405020304" pitchFamily="18" charset="0"/>
              </a:rPr>
              <a:t>Vaccarezza</a:t>
            </a:r>
            <a:r>
              <a:rPr lang="en-GB" sz="1400" dirty="0">
                <a:solidFill>
                  <a:srgbClr val="000000"/>
                </a:solidFill>
                <a:latin typeface="Times New Roman" panose="02020603050405020304" pitchFamily="18" charset="0"/>
              </a:rPr>
              <a:t>, INFN/LNF</a:t>
            </a:r>
          </a:p>
          <a:p>
            <a:pPr marL="457200" indent="-457200">
              <a:buFont typeface="+mj-lt"/>
              <a:buAutoNum type="arabicPeriod" startAt="11"/>
            </a:pPr>
            <a:r>
              <a:rPr lang="en-GB" sz="1400" dirty="0">
                <a:solidFill>
                  <a:srgbClr val="000000"/>
                </a:solidFill>
                <a:latin typeface="Times New Roman" panose="02020603050405020304" pitchFamily="18" charset="0"/>
              </a:rPr>
              <a:t>Alessandro </a:t>
            </a:r>
            <a:r>
              <a:rPr lang="en-GB" sz="1400" dirty="0" err="1">
                <a:solidFill>
                  <a:srgbClr val="000000"/>
                </a:solidFill>
                <a:latin typeface="Times New Roman" panose="02020603050405020304" pitchFamily="18" charset="0"/>
              </a:rPr>
              <a:t>Fabris</a:t>
            </a:r>
            <a:r>
              <a:rPr lang="en-GB" sz="1400" dirty="0">
                <a:solidFill>
                  <a:srgbClr val="000000"/>
                </a:solidFill>
                <a:latin typeface="Times New Roman" panose="02020603050405020304" pitchFamily="18" charset="0"/>
              </a:rPr>
              <a:t>, ELETTRA</a:t>
            </a:r>
          </a:p>
          <a:p>
            <a:pPr marL="457200" indent="-457200">
              <a:buFont typeface="+mj-lt"/>
              <a:buAutoNum type="arabicPeriod" startAt="11"/>
            </a:pPr>
            <a:r>
              <a:rPr lang="en-GB" sz="1400" dirty="0">
                <a:solidFill>
                  <a:srgbClr val="000000"/>
                </a:solidFill>
                <a:latin typeface="Times New Roman" panose="02020603050405020304" pitchFamily="18" charset="0"/>
              </a:rPr>
              <a:t>Eugene </a:t>
            </a:r>
            <a:r>
              <a:rPr lang="en-GB" sz="1400" dirty="0" err="1">
                <a:solidFill>
                  <a:srgbClr val="000000"/>
                </a:solidFill>
                <a:latin typeface="Times New Roman" panose="02020603050405020304" pitchFamily="18" charset="0"/>
              </a:rPr>
              <a:t>Levichev</a:t>
            </a:r>
            <a:r>
              <a:rPr lang="en-GB" sz="1400" dirty="0">
                <a:solidFill>
                  <a:srgbClr val="000000"/>
                </a:solidFill>
                <a:latin typeface="Times New Roman" panose="02020603050405020304" pitchFamily="18" charset="0"/>
              </a:rPr>
              <a:t>, BINP</a:t>
            </a:r>
          </a:p>
        </p:txBody>
      </p:sp>
      <p:sp>
        <p:nvSpPr>
          <p:cNvPr id="4" name="Date Placeholder 3"/>
          <p:cNvSpPr>
            <a:spLocks noGrp="1"/>
          </p:cNvSpPr>
          <p:nvPr>
            <p:ph type="dt" sz="half" idx="10"/>
          </p:nvPr>
        </p:nvSpPr>
        <p:spPr/>
        <p:txBody>
          <a:bodyPr/>
          <a:lstStyle/>
          <a:p>
            <a:r>
              <a:rPr lang="de-DE"/>
              <a:t>2/7/2021</a:t>
            </a:r>
            <a:endParaRPr lang="en-GB" dirty="0"/>
          </a:p>
        </p:txBody>
      </p:sp>
      <p:sp>
        <p:nvSpPr>
          <p:cNvPr id="5" name="Footer Placeholder 4"/>
          <p:cNvSpPr>
            <a:spLocks noGrp="1"/>
          </p:cNvSpPr>
          <p:nvPr>
            <p:ph type="ftr" sz="quarter" idx="11"/>
          </p:nvPr>
        </p:nvSpPr>
        <p:spPr/>
        <p:txBody>
          <a:bodyPr/>
          <a:lstStyle/>
          <a:p>
            <a:r>
              <a:rPr lang="en-GB"/>
              <a:t>R.Assmann, P. McIntosh - EPS-AG Board Meeting</a:t>
            </a:r>
            <a:endParaRPr lang="en-GB" dirty="0"/>
          </a:p>
        </p:txBody>
      </p:sp>
      <p:sp>
        <p:nvSpPr>
          <p:cNvPr id="6" name="Slide Number Placeholder 5"/>
          <p:cNvSpPr>
            <a:spLocks noGrp="1"/>
          </p:cNvSpPr>
          <p:nvPr>
            <p:ph type="sldNum" sz="quarter" idx="12"/>
          </p:nvPr>
        </p:nvSpPr>
        <p:spPr/>
        <p:txBody>
          <a:bodyPr/>
          <a:lstStyle/>
          <a:p>
            <a:fld id="{080FA34F-4ACC-405A-BEA6-E44C42E495C5}" type="slidenum">
              <a:rPr lang="en-GB" smtClean="0"/>
              <a:t>9</a:t>
            </a:fld>
            <a:endParaRPr lang="en-GB"/>
          </a:p>
        </p:txBody>
      </p:sp>
      <p:sp>
        <p:nvSpPr>
          <p:cNvPr id="7" name="Content Placeholder 2">
            <a:extLst>
              <a:ext uri="{FF2B5EF4-FFF2-40B4-BE49-F238E27FC236}">
                <a16:creationId xmlns:a16="http://schemas.microsoft.com/office/drawing/2014/main" id="{0ED0B864-C5F0-3645-B271-4A7AF2C80E26}"/>
              </a:ext>
            </a:extLst>
          </p:cNvPr>
          <p:cNvSpPr txBox="1">
            <a:spLocks/>
          </p:cNvSpPr>
          <p:nvPr/>
        </p:nvSpPr>
        <p:spPr>
          <a:xfrm>
            <a:off x="4569692" y="987574"/>
            <a:ext cx="3748684" cy="325045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indent="-457200">
              <a:buFont typeface="+mj-lt"/>
              <a:buAutoNum type="arabicPeriod" startAt="13"/>
            </a:pPr>
            <a:r>
              <a:rPr lang="en-GB" sz="1400" dirty="0">
                <a:solidFill>
                  <a:srgbClr val="000000"/>
                </a:solidFill>
                <a:latin typeface="Times New Roman" panose="02020603050405020304" pitchFamily="18" charset="0"/>
              </a:rPr>
              <a:t>Ubaldo </a:t>
            </a:r>
            <a:r>
              <a:rPr lang="en-GB" sz="1400" dirty="0" err="1">
                <a:solidFill>
                  <a:srgbClr val="000000"/>
                </a:solidFill>
                <a:latin typeface="Times New Roman" panose="02020603050405020304" pitchFamily="18" charset="0"/>
              </a:rPr>
              <a:t>Iriso</a:t>
            </a:r>
            <a:r>
              <a:rPr lang="en-GB" sz="1400" dirty="0">
                <a:solidFill>
                  <a:srgbClr val="000000"/>
                </a:solidFill>
                <a:latin typeface="Times New Roman" panose="02020603050405020304" pitchFamily="18" charset="0"/>
              </a:rPr>
              <a:t>, CELLS (treasurer)</a:t>
            </a:r>
          </a:p>
          <a:p>
            <a:pPr marL="457200" indent="-457200">
              <a:buFont typeface="+mj-lt"/>
              <a:buAutoNum type="arabicPeriod" startAt="13"/>
            </a:pPr>
            <a:r>
              <a:rPr lang="en-GB" sz="1400" dirty="0">
                <a:solidFill>
                  <a:srgbClr val="000000"/>
                </a:solidFill>
                <a:latin typeface="Times New Roman" panose="02020603050405020304" pitchFamily="18" charset="0"/>
              </a:rPr>
              <a:t>Mohammad </a:t>
            </a:r>
            <a:r>
              <a:rPr lang="en-GB" sz="1400" dirty="0" err="1">
                <a:solidFill>
                  <a:srgbClr val="000000"/>
                </a:solidFill>
                <a:latin typeface="Times New Roman" panose="02020603050405020304" pitchFamily="18" charset="0"/>
              </a:rPr>
              <a:t>Eshraqi</a:t>
            </a:r>
            <a:r>
              <a:rPr lang="en-GB" sz="1400" dirty="0">
                <a:solidFill>
                  <a:srgbClr val="000000"/>
                </a:solidFill>
                <a:latin typeface="Times New Roman" panose="02020603050405020304" pitchFamily="18" charset="0"/>
              </a:rPr>
              <a:t>, ESS</a:t>
            </a:r>
          </a:p>
          <a:p>
            <a:pPr marL="457200" indent="-457200">
              <a:buFont typeface="+mj-lt"/>
              <a:buAutoNum type="arabicPeriod" startAt="13"/>
            </a:pPr>
            <a:r>
              <a:rPr lang="en-GB" sz="1400" dirty="0">
                <a:solidFill>
                  <a:srgbClr val="000000"/>
                </a:solidFill>
                <a:latin typeface="Times New Roman" panose="02020603050405020304" pitchFamily="18" charset="0"/>
              </a:rPr>
              <a:t>Sven </a:t>
            </a:r>
            <a:r>
              <a:rPr lang="en-GB" sz="1400" dirty="0" err="1">
                <a:solidFill>
                  <a:srgbClr val="000000"/>
                </a:solidFill>
                <a:latin typeface="Times New Roman" panose="02020603050405020304" pitchFamily="18" charset="0"/>
              </a:rPr>
              <a:t>Reiche</a:t>
            </a:r>
            <a:r>
              <a:rPr lang="en-GB" sz="1400" dirty="0">
                <a:solidFill>
                  <a:srgbClr val="000000"/>
                </a:solidFill>
                <a:latin typeface="Times New Roman" panose="02020603050405020304" pitchFamily="18" charset="0"/>
              </a:rPr>
              <a:t>, PSI (revisor)</a:t>
            </a:r>
          </a:p>
          <a:p>
            <a:pPr marL="457200" indent="-457200">
              <a:buFont typeface="+mj-lt"/>
              <a:buAutoNum type="arabicPeriod" startAt="13"/>
            </a:pPr>
            <a:r>
              <a:rPr lang="en-GB" sz="1400" dirty="0">
                <a:solidFill>
                  <a:srgbClr val="000000"/>
                </a:solidFill>
                <a:latin typeface="Times New Roman" panose="02020603050405020304" pitchFamily="18" charset="0"/>
              </a:rPr>
              <a:t>Jim Clarke, STFC/DL</a:t>
            </a:r>
          </a:p>
          <a:p>
            <a:pPr marL="0" indent="0">
              <a:buNone/>
            </a:pPr>
            <a:endParaRPr lang="en-GB" sz="700" dirty="0">
              <a:solidFill>
                <a:srgbClr val="000000"/>
              </a:solidFill>
              <a:latin typeface="Times New Roman" panose="02020603050405020304" pitchFamily="18" charset="0"/>
            </a:endParaRPr>
          </a:p>
          <a:p>
            <a:pPr marL="0" indent="0">
              <a:buNone/>
            </a:pPr>
            <a:r>
              <a:rPr lang="en-GB" sz="1400" dirty="0">
                <a:solidFill>
                  <a:srgbClr val="000000"/>
                </a:solidFill>
                <a:latin typeface="Times New Roman" panose="02020603050405020304" pitchFamily="18" charset="0"/>
              </a:rPr>
              <a:t>Asia</a:t>
            </a:r>
          </a:p>
          <a:p>
            <a:pPr marL="0" indent="0">
              <a:buNone/>
            </a:pPr>
            <a:endParaRPr lang="en-GB" sz="600" dirty="0">
              <a:solidFill>
                <a:srgbClr val="000000"/>
              </a:solidFill>
              <a:latin typeface="Times New Roman" panose="02020603050405020304" pitchFamily="18" charset="0"/>
            </a:endParaRPr>
          </a:p>
          <a:p>
            <a:pPr>
              <a:buFont typeface="+mj-lt"/>
              <a:buAutoNum type="arabicPeriod"/>
            </a:pPr>
            <a:r>
              <a:rPr lang="en-GB" sz="1400" dirty="0"/>
              <a:t>DOWD Rohan            ANSTO/AS            AU</a:t>
            </a:r>
          </a:p>
          <a:p>
            <a:pPr>
              <a:buFont typeface="+mj-lt"/>
              <a:buAutoNum type="arabicPeriod"/>
            </a:pPr>
            <a:r>
              <a:rPr lang="en-GB" sz="1400" dirty="0"/>
              <a:t>ISHIKAWA Tetsuya    RIKEN/SPring-8    JP</a:t>
            </a:r>
          </a:p>
          <a:p>
            <a:pPr>
              <a:buFont typeface="+mj-lt"/>
              <a:buAutoNum type="arabicPeriod"/>
            </a:pPr>
            <a:r>
              <a:rPr lang="en-GB" sz="1400" dirty="0"/>
              <a:t>KLYSUBUN </a:t>
            </a:r>
            <a:r>
              <a:rPr lang="en-GB" sz="1400" dirty="0" err="1"/>
              <a:t>Prapong</a:t>
            </a:r>
            <a:r>
              <a:rPr lang="en-GB" sz="1400" dirty="0"/>
              <a:t>  SLRI                       TH</a:t>
            </a:r>
          </a:p>
          <a:p>
            <a:pPr>
              <a:buFont typeface="+mj-lt"/>
              <a:buAutoNum type="arabicPeriod"/>
            </a:pPr>
            <a:r>
              <a:rPr lang="en-GB" sz="1400" dirty="0"/>
              <a:t>KO In Soo                    POSTECH/PAL     KR</a:t>
            </a:r>
          </a:p>
          <a:p>
            <a:pPr>
              <a:buFont typeface="+mj-lt"/>
              <a:buAutoNum type="arabicPeriod"/>
            </a:pPr>
            <a:r>
              <a:rPr lang="en-GB" sz="1400" dirty="0"/>
              <a:t>KOSEKI Tadashi          KEK                        JP</a:t>
            </a:r>
          </a:p>
          <a:p>
            <a:pPr>
              <a:buFont typeface="+mj-lt"/>
              <a:buAutoNum type="arabicPeriod"/>
            </a:pPr>
            <a:r>
              <a:rPr lang="en-GB" sz="1400" dirty="0"/>
              <a:t>LUO </a:t>
            </a:r>
            <a:r>
              <a:rPr lang="en-GB" sz="1400" dirty="0" err="1"/>
              <a:t>Gwo-Huei</a:t>
            </a:r>
            <a:r>
              <a:rPr lang="en-GB" sz="1400" dirty="0"/>
              <a:t>           NSRRC                  TW</a:t>
            </a:r>
          </a:p>
          <a:p>
            <a:pPr>
              <a:buFont typeface="+mj-lt"/>
              <a:buAutoNum type="arabicPeriod"/>
            </a:pPr>
            <a:r>
              <a:rPr lang="en-GB" sz="1400" dirty="0"/>
              <a:t>PAN </a:t>
            </a:r>
            <a:r>
              <a:rPr lang="en-GB" sz="1400" dirty="0" err="1"/>
              <a:t>Weimin</a:t>
            </a:r>
            <a:r>
              <a:rPr lang="en-GB" sz="1400" dirty="0"/>
              <a:t>               IHEP                      CN</a:t>
            </a:r>
          </a:p>
          <a:p>
            <a:pPr>
              <a:buFont typeface="+mj-lt"/>
              <a:buAutoNum type="arabicPeriod"/>
            </a:pPr>
            <a:r>
              <a:rPr lang="en-GB" sz="1400" dirty="0"/>
              <a:t>ZHAO </a:t>
            </a:r>
            <a:r>
              <a:rPr lang="en-GB" sz="1400" dirty="0" err="1"/>
              <a:t>Zhentang</a:t>
            </a:r>
            <a:r>
              <a:rPr lang="en-GB" sz="1400" dirty="0"/>
              <a:t>         SSRF/SARI            CN</a:t>
            </a:r>
            <a:endParaRPr lang="en-GB" sz="1400" dirty="0">
              <a:solidFill>
                <a:srgbClr val="000000"/>
              </a:solidFill>
              <a:latin typeface="Times New Roman" panose="02020603050405020304" pitchFamily="18" charset="0"/>
            </a:endParaRPr>
          </a:p>
          <a:p>
            <a:endParaRPr lang="en-GB" sz="1200" dirty="0">
              <a:solidFill>
                <a:srgbClr val="000000"/>
              </a:solidFill>
              <a:latin typeface="Times New Roman" panose="02020603050405020304" pitchFamily="18" charset="0"/>
            </a:endParaRPr>
          </a:p>
          <a:p>
            <a:endParaRPr lang="en-US" sz="1400" dirty="0"/>
          </a:p>
        </p:txBody>
      </p:sp>
    </p:spTree>
    <p:extLst>
      <p:ext uri="{BB962C8B-B14F-4D97-AF65-F5344CB8AC3E}">
        <p14:creationId xmlns:p14="http://schemas.microsoft.com/office/powerpoint/2010/main" val="22578896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1835</TotalTime>
  <Words>2087</Words>
  <Application>Microsoft Macintosh PowerPoint</Application>
  <PresentationFormat>On-screen Show (16:9)</PresentationFormat>
  <Paragraphs>253</Paragraphs>
  <Slides>20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Helvetica</vt:lpstr>
      <vt:lpstr>Tahoma</vt:lpstr>
      <vt:lpstr>Times New Roman</vt:lpstr>
      <vt:lpstr>Office Theme</vt:lpstr>
      <vt:lpstr>European Physical Society Accelerator Group Board Meeting</vt:lpstr>
      <vt:lpstr>Zoom</vt:lpstr>
      <vt:lpstr>Agenda</vt:lpstr>
      <vt:lpstr>Agenda</vt:lpstr>
      <vt:lpstr>New Adopted Member</vt:lpstr>
      <vt:lpstr>Agenda</vt:lpstr>
      <vt:lpstr>Elected Board Members (2020-23)</vt:lpstr>
      <vt:lpstr>IPAC’23 and EPS-AG</vt:lpstr>
      <vt:lpstr>IPAC’23 OC</vt:lpstr>
      <vt:lpstr>IPAC’23 OC</vt:lpstr>
      <vt:lpstr>Big Decision at OC1</vt:lpstr>
      <vt:lpstr>Call for LOI’s IPAC’26</vt:lpstr>
      <vt:lpstr>Student Grants</vt:lpstr>
      <vt:lpstr>Student Grant Amount</vt:lpstr>
      <vt:lpstr>SPC and Related Roles</vt:lpstr>
      <vt:lpstr>Agenda</vt:lpstr>
      <vt:lpstr>Approach EPS-AG virtual, hybrid, in-person only</vt:lpstr>
      <vt:lpstr>Agenda</vt:lpstr>
      <vt:lpstr>EPS Winter Workshop Particle Accelerators</vt:lpstr>
      <vt:lpstr>Agenda</vt:lpstr>
    </vt:vector>
  </TitlesOfParts>
  <Company>CERN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EPS-AG doing or could further do</dc:title>
  <dc:creator>arduini</dc:creator>
  <cp:lastModifiedBy>RWolfgang Assmann</cp:lastModifiedBy>
  <cp:revision>297</cp:revision>
  <dcterms:created xsi:type="dcterms:W3CDTF">2014-09-27T15:08:50Z</dcterms:created>
  <dcterms:modified xsi:type="dcterms:W3CDTF">2021-07-02T07:56:16Z</dcterms:modified>
</cp:coreProperties>
</file>