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1" r:id="rId3"/>
    <p:sldId id="307" r:id="rId4"/>
    <p:sldId id="261" r:id="rId5"/>
    <p:sldId id="272" r:id="rId6"/>
    <p:sldId id="274" r:id="rId7"/>
    <p:sldId id="275" r:id="rId8"/>
    <p:sldId id="273" r:id="rId9"/>
    <p:sldId id="271" r:id="rId10"/>
    <p:sldId id="282" r:id="rId11"/>
    <p:sldId id="276" r:id="rId12"/>
    <p:sldId id="279" r:id="rId13"/>
    <p:sldId id="278" r:id="rId14"/>
    <p:sldId id="284" r:id="rId15"/>
    <p:sldId id="280" r:id="rId16"/>
    <p:sldId id="281" r:id="rId17"/>
    <p:sldId id="293" r:id="rId18"/>
    <p:sldId id="308" r:id="rId19"/>
    <p:sldId id="285" r:id="rId20"/>
    <p:sldId id="286" r:id="rId21"/>
    <p:sldId id="287" r:id="rId22"/>
    <p:sldId id="290" r:id="rId23"/>
    <p:sldId id="289" r:id="rId24"/>
    <p:sldId id="268" r:id="rId25"/>
    <p:sldId id="292" r:id="rId26"/>
    <p:sldId id="297" r:id="rId27"/>
    <p:sldId id="296" r:id="rId28"/>
    <p:sldId id="306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27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/>
    <p:restoredTop sz="93741"/>
  </p:normalViewPr>
  <p:slideViewPr>
    <p:cSldViewPr snapToGrid="0" snapToObjects="1">
      <p:cViewPr varScale="1">
        <p:scale>
          <a:sx n="156" d="100"/>
          <a:sy n="156" d="100"/>
        </p:scale>
        <p:origin x="716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53E20-50FE-497D-9B86-8A6AFCD1D0C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26DD2-847F-4DC4-87A6-B0ED555D9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9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655629-5E01-43F4-8240-AF68D8AD0AA6}" type="slidenum">
              <a:rPr lang="en-GB" altLang="en-US"/>
              <a:pPr/>
              <a:t>29</a:t>
            </a:fld>
            <a:endParaRPr lang="en-GB" altLang="en-US"/>
          </a:p>
        </p:txBody>
      </p:sp>
      <p:sp>
        <p:nvSpPr>
          <p:cNvPr id="102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069469-65D1-4B65-BA24-A80F42A489DB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112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377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D11E8B-3E90-47CD-9A06-94E44C1AF450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12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75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17FDAC-4BD4-4475-B611-20E1DAC47E8F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13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95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29AE57-4168-4B1B-ACC1-A7B746081C48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14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37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3D460E-92FF-4C92-AC05-F9F1D5DAEF6F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153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120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62E9AC-568E-40E2-860A-53A998B874FC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163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80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4FF24-0D70-C64F-B54E-CEBEEE9E7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67C12-076D-F243-A438-176D155BF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1BDB-7150-0B41-9FF5-F8864136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37774-6A77-CD43-93C7-87E7A144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02A0-9719-C544-97A8-C926D7C5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0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3202-5D6D-A74B-9678-FD53FF6B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10FEB-8816-9A4A-A677-5D4C43540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F11DC-0DC0-B447-BA8B-CF6ABBCF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FB2A-D731-1D4A-8D9D-50CFC42D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DEA24-0DB0-A144-AE9F-7B1E4EDB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9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BCD005-D2EC-9049-B970-94354DF0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D43F1-9261-D147-A736-192378A1D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27CC5-71C4-DF46-A1A2-B93DB9241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77D37-F9C8-FB44-9365-49539480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C29BC-3D33-6B42-9967-3AE95826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16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3040" cy="47093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fld id="{F7B0013A-322C-4A76-BD57-071E943A6E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788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EF5-E907-7145-8AD0-9E1FCBC1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A9C9D-4824-2441-8AAF-DE4E19135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08838-6F65-A244-8B27-DB05BF73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6B681-1970-2545-AAAC-6EEE6FE4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6FE3C-3637-9741-BFA2-41FBB10B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4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1F14-023D-4D4F-BDCD-DFCC6235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F805E-80D1-7C40-B893-70D9047C6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08CBB-C858-8D45-8E06-7D6FA86E0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47F1-ADB9-D34A-B0F7-4F47AA44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B28B1-3809-BA42-9EC7-6EE5911F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2845-9E2F-DA45-A888-83CF45A2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97A0-80DE-3F43-BB30-689313249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538E0-EC3B-2B46-88BF-3DA687C23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AE9B5-E9A5-E340-8501-D970EC316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59C1C-6155-C94D-88F5-B4B3391B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EA171-86BD-8F4B-AD3F-6FD4E0C4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5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BFBF-0EBE-E743-97A9-35FD0ED0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96336-2BDF-D64B-A714-4D71B66BD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C4908-EBAA-C840-9747-3CE226760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3C23C-5032-634C-956A-8A9E04AA5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AF840-4EAA-8146-8751-20D24FA6B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47BE7B-864B-5C4A-B4CB-479B793E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BFB36-CC0E-CD4E-A768-9169BD34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61518D-5FF2-FE4F-BEC0-09E84F2C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CB323-8401-7344-94A9-3DD9A913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45CA5-B4C6-9A46-B212-255E6658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440E6-41BA-584A-8290-698F30C4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867F8-F4E1-2141-9AFA-2CB27073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2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CC268-8F0B-8D4A-A5D7-2AD6C0983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B10D5B-E2EC-054C-996E-C408453EA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8602D-E035-E948-BEF3-A361268B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5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1D3B-902F-5A4A-BE8D-B6036A52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DD6B7-C202-DA48-BB4E-DC701ECBF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DD754-D993-4E4D-A069-14F74DD49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452F0-3FEA-2047-8E28-1B4FD13C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C92EB-25E1-4F4A-AFD1-7F42856D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4BC4C-3248-AE4D-8AF5-D064E72E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6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86BD7-356E-7643-A96A-23097A08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B1D4F-0AA9-4A49-913D-ACB750A14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C2463-BEB9-8C47-A2F7-7535340F1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2E531-FFEE-B044-93F5-9AD6985A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BFDC5-3974-5542-8E28-78631ED6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2E9CE-CCB4-714C-B28A-F3C2A0D0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3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3DD4B-D2B1-214F-85FD-9012B986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B3F45-1EDA-904C-A289-FFD69F32A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EB61-C14A-4241-9BAB-220D0EEA7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93475-96F2-534D-B7BE-EA43DE3262B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570E0-1F03-1246-9FEB-27DFB690F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A6E6-BB6B-E747-9287-D9D553F13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2F40-C627-B441-B9CC-15C229CCA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4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2/cpe.5147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NNLS.2018.2846775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idehpc.com/2019/01/case-study-deep-learning-for-fluid-flow-prediction-in-the-cloud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D9C5-5F41-264B-9E42-E4499D7DD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SciML – Tech Update </a:t>
            </a:r>
            <a:br>
              <a:rPr lang="en-US" dirty="0"/>
            </a:br>
            <a:r>
              <a:rPr lang="en-US" dirty="0"/>
              <a:t>23-01-19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5AD1E-05BE-1F44-BC81-5AAA5EE999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Keith Butler &amp; Jeyan </a:t>
            </a:r>
            <a:r>
              <a:rPr lang="en-US" dirty="0" smtClean="0"/>
              <a:t>Thiyagalingam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3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TensorFlow 2.0 (Highlights)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02702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Strong integration with </a:t>
            </a:r>
            <a:r>
              <a:rPr lang="en-GB" dirty="0" err="1"/>
              <a:t>Keras</a:t>
            </a:r>
            <a:r>
              <a:rPr lang="en-GB" dirty="0"/>
              <a:t> </a:t>
            </a:r>
          </a:p>
          <a:p>
            <a:r>
              <a:rPr lang="en-GB" dirty="0"/>
              <a:t>Better support for distributed learning </a:t>
            </a:r>
          </a:p>
          <a:p>
            <a:r>
              <a:rPr lang="en-GB" dirty="0" err="1" smtClean="0"/>
              <a:t>TensorFlow</a:t>
            </a:r>
            <a:r>
              <a:rPr lang="en-GB" dirty="0" smtClean="0"/>
              <a:t> </a:t>
            </a:r>
            <a:r>
              <a:rPr lang="en-GB" dirty="0"/>
              <a:t>serving over </a:t>
            </a:r>
            <a:r>
              <a:rPr lang="en-GB" dirty="0" smtClean="0"/>
              <a:t>HTTPS</a:t>
            </a:r>
            <a:endParaRPr lang="en-GB" dirty="0"/>
          </a:p>
          <a:p>
            <a:r>
              <a:rPr lang="en-GB" dirty="0"/>
              <a:t>Support for ragged </a:t>
            </a:r>
            <a:r>
              <a:rPr lang="en-GB" dirty="0" smtClean="0"/>
              <a:t>tensors</a:t>
            </a:r>
          </a:p>
          <a:p>
            <a:r>
              <a:rPr lang="en-GB" dirty="0"/>
              <a:t>Better / Improved </a:t>
            </a:r>
            <a:r>
              <a:rPr lang="en-GB" dirty="0" err="1"/>
              <a:t>TensorFlow</a:t>
            </a:r>
            <a:r>
              <a:rPr lang="en-GB" dirty="0"/>
              <a:t>  Probability </a:t>
            </a:r>
          </a:p>
          <a:p>
            <a:r>
              <a:rPr lang="en-GB" dirty="0" smtClean="0"/>
              <a:t>RC </a:t>
            </a:r>
            <a:r>
              <a:rPr lang="en-GB" dirty="0"/>
              <a:t>/ PR will be available soon  .. But </a:t>
            </a:r>
          </a:p>
          <a:p>
            <a:pPr lvl="1"/>
            <a:r>
              <a:rPr lang="en-GB" dirty="0"/>
              <a:t>TF 2.0 APIs can be used already </a:t>
            </a:r>
          </a:p>
          <a:p>
            <a:r>
              <a:rPr lang="en-GB" dirty="0"/>
              <a:t>Additional support for estimators, boosted trees, random forests, mixed precision (int8 support), SIMD, DGX2 </a:t>
            </a:r>
            <a:r>
              <a:rPr lang="en-GB" dirty="0">
                <a:sym typeface="Wingdings" pitchFamily="2" charset="2"/>
              </a:rPr>
              <a:t> </a:t>
            </a:r>
          </a:p>
          <a:p>
            <a:r>
              <a:rPr lang="en-GB" dirty="0">
                <a:sym typeface="Wingdings" pitchFamily="2" charset="2"/>
              </a:rPr>
              <a:t>Possibly (!) better support for DRL</a:t>
            </a:r>
            <a:endParaRPr lang="en-GB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D3608-36F5-1841-BFCB-3D85779A2123}"/>
              </a:ext>
            </a:extLst>
          </p:cNvPr>
          <p:cNvSpPr txBox="1"/>
          <p:nvPr/>
        </p:nvSpPr>
        <p:spPr>
          <a:xfrm>
            <a:off x="5499216" y="4406625"/>
            <a:ext cx="51475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Courier" pitchFamily="2" charset="0"/>
              </a:rPr>
              <a:t># pip install tf-nightly-2.0-preview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9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18CC-3D57-7843-96FC-D291E8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AutoKeras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F7DF2-4958-A549-BE8A-5C137032D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MNIST with </a:t>
            </a:r>
            <a:r>
              <a:rPr lang="en-US" dirty="0" err="1"/>
              <a:t>Keras</a:t>
            </a:r>
            <a:r>
              <a:rPr lang="en-US" dirty="0"/>
              <a:t> + TF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9651F-C919-4C4D-9208-662C8F7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621506"/>
            <a:ext cx="2489200" cy="812800"/>
          </a:xfrm>
          <a:prstGeom prst="rect">
            <a:avLst/>
          </a:prstGeom>
        </p:spPr>
      </p:pic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F13310C2-597B-0646-8FDD-BDF62876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818" y="98906"/>
            <a:ext cx="3611301" cy="66478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4794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18CC-3D57-7843-96FC-D291E8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AutoKeras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F7DF2-4958-A549-BE8A-5C137032D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MNIST with </a:t>
            </a:r>
            <a:r>
              <a:rPr lang="en-US" dirty="0" err="1"/>
              <a:t>Keras</a:t>
            </a:r>
            <a:r>
              <a:rPr lang="en-US" dirty="0"/>
              <a:t> + TF</a:t>
            </a:r>
          </a:p>
          <a:p>
            <a:r>
              <a:rPr lang="en-US" dirty="0"/>
              <a:t>Vs </a:t>
            </a:r>
            <a:r>
              <a:rPr lang="en-US" dirty="0" err="1"/>
              <a:t>AutoKeras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9651F-C919-4C4D-9208-662C8F7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621506"/>
            <a:ext cx="2489200" cy="812800"/>
          </a:xfrm>
          <a:prstGeom prst="rect">
            <a:avLst/>
          </a:prstGeom>
        </p:spPr>
      </p:pic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F13310C2-597B-0646-8FDD-BDF62876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818" y="98906"/>
            <a:ext cx="3611301" cy="6647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4AC71-5A57-3F4C-9873-A7572B9D8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732" y="5632152"/>
            <a:ext cx="2721497" cy="10896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2127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18CC-3D57-7843-96FC-D291E8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AutoKeras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F7DF2-4958-A549-BE8A-5C137032D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idea is to automate ML with minimal effort</a:t>
            </a:r>
          </a:p>
          <a:p>
            <a:r>
              <a:rPr lang="en-US" dirty="0"/>
              <a:t>Feed data directly into auto-</a:t>
            </a:r>
            <a:r>
              <a:rPr lang="en-US" dirty="0" err="1"/>
              <a:t>keras</a:t>
            </a:r>
            <a:r>
              <a:rPr lang="en-US" dirty="0"/>
              <a:t> and it will find the model for you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9651F-C919-4C4D-9208-662C8F7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621506"/>
            <a:ext cx="24892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A53CA-FDF7-FF47-965D-127E98E2A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491" y="3233917"/>
            <a:ext cx="6756400" cy="2705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72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18CC-3D57-7843-96FC-D291E8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AutoKeras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9651F-C919-4C4D-9208-662C8F7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621506"/>
            <a:ext cx="24892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0950" t="36420" r="41735" b="15495"/>
          <a:stretch/>
        </p:blipFill>
        <p:spPr>
          <a:xfrm>
            <a:off x="6890385" y="0"/>
            <a:ext cx="3669030" cy="69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6F89-6A5E-6244-8F2F-F304287A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AutoML</a:t>
            </a:r>
            <a:r>
              <a:rPr lang="en-US" dirty="0"/>
              <a:t> Efforts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F31DB-2440-1E48-9D6E-0A79133B6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Auto-</a:t>
            </a:r>
            <a:r>
              <a:rPr lang="en-US" dirty="0" err="1"/>
              <a:t>Sklearn</a:t>
            </a:r>
            <a:endParaRPr lang="en-US" dirty="0"/>
          </a:p>
          <a:p>
            <a:r>
              <a:rPr lang="en-US" dirty="0"/>
              <a:t>Google’s </a:t>
            </a:r>
            <a:r>
              <a:rPr lang="en-US" dirty="0" err="1"/>
              <a:t>AutoML</a:t>
            </a:r>
            <a:endParaRPr lang="en-US" dirty="0"/>
          </a:p>
          <a:p>
            <a:r>
              <a:rPr lang="en-US" dirty="0" err="1"/>
              <a:t>AutoWeka</a:t>
            </a:r>
            <a:endParaRPr lang="en-US" dirty="0"/>
          </a:p>
          <a:p>
            <a:r>
              <a:rPr lang="en-US" dirty="0"/>
              <a:t>See: </a:t>
            </a:r>
            <a:r>
              <a:rPr lang="en-US" dirty="0" err="1"/>
              <a:t>automl.org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580F-C6C7-F442-95F7-C2AE6A1D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 Flux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F4D22-7CC1-AD4B-B2FE-E9D31A771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Julia has become one of the popular languages in 2018 (pick and mix)</a:t>
            </a:r>
          </a:p>
          <a:p>
            <a:r>
              <a:rPr lang="en-US" dirty="0"/>
              <a:t>Flux is a Julia-specific software stack / layer meant for machine learning</a:t>
            </a:r>
          </a:p>
          <a:p>
            <a:r>
              <a:rPr lang="en-US" dirty="0"/>
              <a:t>Very early days, but if you are Julia fan, you may want to check this out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98AFA-C865-6C4A-9780-9103F96E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668" y="230188"/>
            <a:ext cx="3333509" cy="11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10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Libraries that are losing traction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Shogun</a:t>
            </a:r>
            <a:endParaRPr lang="en-US" dirty="0"/>
          </a:p>
          <a:p>
            <a:r>
              <a:rPr lang="en-US" dirty="0"/>
              <a:t>Apache </a:t>
            </a:r>
            <a:r>
              <a:rPr lang="en-US" dirty="0" err="1"/>
              <a:t>Singa</a:t>
            </a:r>
            <a:endParaRPr lang="en-US" dirty="0"/>
          </a:p>
          <a:p>
            <a:r>
              <a:rPr lang="en-US" dirty="0"/>
              <a:t>Apache Mahout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5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60" y="2822575"/>
            <a:ext cx="5128260" cy="1325563"/>
          </a:xfrm>
        </p:spPr>
        <p:txBody>
          <a:bodyPr/>
          <a:lstStyle/>
          <a:p>
            <a:pPr algn="ctr"/>
            <a:r>
              <a:rPr lang="en-GB" dirty="0" smtClean="0"/>
              <a:t>Hardware @ STFC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DGX2 @ STFC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DGX2 has been ordered</a:t>
            </a:r>
          </a:p>
          <a:p>
            <a:r>
              <a:rPr lang="en-GB" dirty="0" smtClean="0"/>
              <a:t>STFC will host it and will be shared with ATI users</a:t>
            </a:r>
          </a:p>
          <a:p>
            <a:r>
              <a:rPr lang="en-GB" dirty="0" smtClean="0"/>
              <a:t>Will become operational by May/June 2019</a:t>
            </a:r>
          </a:p>
          <a:p>
            <a:r>
              <a:rPr lang="en-GB" dirty="0" smtClean="0"/>
              <a:t>Extra storage of 300TB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Libraries and Frameworks</a:t>
            </a:r>
          </a:p>
          <a:p>
            <a:r>
              <a:rPr lang="en-GB" dirty="0" smtClean="0"/>
              <a:t>Hardware </a:t>
            </a:r>
          </a:p>
          <a:p>
            <a:r>
              <a:rPr lang="en-GB" dirty="0" smtClean="0"/>
              <a:t>Papers</a:t>
            </a:r>
          </a:p>
          <a:p>
            <a:r>
              <a:rPr lang="en-GB" dirty="0" smtClean="0"/>
              <a:t>Upcoming trends in Scientific ML</a:t>
            </a:r>
          </a:p>
          <a:p>
            <a:r>
              <a:rPr lang="en-GB" dirty="0" smtClean="0"/>
              <a:t>Notable Projects </a:t>
            </a:r>
            <a:endParaRPr lang="en-GB" dirty="0" smtClean="0"/>
          </a:p>
          <a:p>
            <a:r>
              <a:rPr lang="en-GB" dirty="0" smtClean="0"/>
              <a:t>(Planned) Future Sessions</a:t>
            </a: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84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DGX2 @ STFC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DGX2 has been ordered</a:t>
            </a:r>
          </a:p>
          <a:p>
            <a:r>
              <a:rPr lang="en-GB" dirty="0" smtClean="0"/>
              <a:t>STFC will host it and will be shared with ATI users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250" t="19867" r="10350" b="19867"/>
          <a:stretch/>
        </p:blipFill>
        <p:spPr>
          <a:xfrm>
            <a:off x="0" y="1690688"/>
            <a:ext cx="1225296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DGX2 @ STFC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75" t="14000" r="41475" b="36666"/>
          <a:stretch/>
        </p:blipFill>
        <p:spPr>
          <a:xfrm>
            <a:off x="3009138" y="1360170"/>
            <a:ext cx="9182862" cy="54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V100s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200" t="26001" r="25275" b="9199"/>
          <a:stretch/>
        </p:blipFill>
        <p:spPr>
          <a:xfrm>
            <a:off x="2364105" y="1405731"/>
            <a:ext cx="7269480" cy="5142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900" t="44133" r="62650" b="32267"/>
          <a:stretch/>
        </p:blipFill>
        <p:spPr>
          <a:xfrm>
            <a:off x="9525" y="3177381"/>
            <a:ext cx="2354580" cy="2023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225" t="39600" r="18600" b="26263"/>
          <a:stretch/>
        </p:blipFill>
        <p:spPr>
          <a:xfrm>
            <a:off x="9860280" y="3177381"/>
            <a:ext cx="2331720" cy="17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60" y="2822575"/>
            <a:ext cx="5128260" cy="1325563"/>
          </a:xfrm>
        </p:spPr>
        <p:txBody>
          <a:bodyPr/>
          <a:lstStyle/>
          <a:p>
            <a:r>
              <a:rPr lang="en-GB" dirty="0" smtClean="0"/>
              <a:t>Papers worth 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" y="365125"/>
            <a:ext cx="11784330" cy="1325563"/>
          </a:xfrm>
        </p:spPr>
        <p:txBody>
          <a:bodyPr/>
          <a:lstStyle/>
          <a:p>
            <a:r>
              <a:rPr lang="en-GB" dirty="0"/>
              <a:t>Scaling Deep Learning without Increasing Batch Size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050"/>
            <a:ext cx="10968990" cy="4633913"/>
          </a:xfrm>
        </p:spPr>
        <p:txBody>
          <a:bodyPr>
            <a:normAutofit/>
          </a:bodyPr>
          <a:lstStyle/>
          <a:p>
            <a:r>
              <a:rPr lang="en-GB" dirty="0" smtClean="0"/>
              <a:t>Alexander </a:t>
            </a:r>
            <a:r>
              <a:rPr lang="en-GB" dirty="0" err="1" smtClean="0"/>
              <a:t>Heye</a:t>
            </a:r>
            <a:r>
              <a:rPr lang="en-GB" dirty="0" smtClean="0"/>
              <a:t>, CCPE</a:t>
            </a:r>
            <a:r>
              <a:rPr lang="en-GB" dirty="0"/>
              <a:t>, December </a:t>
            </a:r>
            <a:r>
              <a:rPr lang="en-GB" dirty="0" smtClean="0"/>
              <a:t>2018</a:t>
            </a:r>
          </a:p>
          <a:p>
            <a:r>
              <a:rPr lang="en-GB" dirty="0" smtClean="0"/>
              <a:t>Scaling the training with data size is a main concern in the ML community </a:t>
            </a:r>
          </a:p>
          <a:p>
            <a:r>
              <a:rPr lang="en-GB" dirty="0" smtClean="0"/>
              <a:t>Increasing the batch size is one option</a:t>
            </a:r>
          </a:p>
          <a:p>
            <a:r>
              <a:rPr lang="en-GB" dirty="0" smtClean="0"/>
              <a:t>But that degrades the quality of the training </a:t>
            </a:r>
          </a:p>
          <a:p>
            <a:r>
              <a:rPr lang="en-GB" dirty="0" smtClean="0"/>
              <a:t>This paper explores other options: </a:t>
            </a:r>
          </a:p>
          <a:p>
            <a:pPr lvl="1"/>
            <a:r>
              <a:rPr lang="en-GB" dirty="0" smtClean="0"/>
              <a:t>Hyper-parameter optimization </a:t>
            </a:r>
          </a:p>
          <a:p>
            <a:pPr lvl="1"/>
            <a:r>
              <a:rPr lang="en-GB" dirty="0" smtClean="0"/>
              <a:t>Dataset segmentation </a:t>
            </a:r>
          </a:p>
          <a:p>
            <a:pPr lvl="1"/>
            <a:r>
              <a:rPr lang="en-GB" dirty="0" smtClean="0"/>
              <a:t>Model parallelism </a:t>
            </a:r>
          </a:p>
          <a:p>
            <a:pPr lvl="1"/>
            <a:r>
              <a:rPr lang="en-GB" dirty="0" smtClean="0"/>
              <a:t>Hierarchical  fine tuning 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909993" y="6487442"/>
            <a:ext cx="337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https://doi.org/10.1002/cpe.5147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1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 Training With</a:t>
            </a:r>
            <a:br>
              <a:rPr lang="en-US" dirty="0"/>
            </a:br>
            <a:r>
              <a:rPr lang="en-US" dirty="0" err="1"/>
              <a:t>Levenberg</a:t>
            </a:r>
            <a:r>
              <a:rPr lang="en-US" dirty="0"/>
              <a:t>–Marquardt and Adaptable</a:t>
            </a:r>
            <a:br>
              <a:rPr lang="en-US" dirty="0"/>
            </a:br>
            <a:r>
              <a:rPr lang="en-US" dirty="0"/>
              <a:t>Weight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James S. Smith,  Bo Wu and  Bogdan M. </a:t>
            </a:r>
            <a:r>
              <a:rPr lang="en-US" dirty="0" err="1" smtClean="0"/>
              <a:t>Wilamowski</a:t>
            </a:r>
            <a:endParaRPr lang="en-US" dirty="0" smtClean="0"/>
          </a:p>
          <a:p>
            <a:r>
              <a:rPr lang="en-GB" dirty="0" smtClean="0"/>
              <a:t>IEEE Trans.  Neural Networks and Learning Systems, 30(2), Feb 2019</a:t>
            </a:r>
          </a:p>
          <a:p>
            <a:r>
              <a:rPr lang="en-GB" dirty="0" smtClean="0"/>
              <a:t>Addresses the flat-spot problem </a:t>
            </a:r>
          </a:p>
          <a:p>
            <a:pPr lvl="1"/>
            <a:r>
              <a:rPr lang="en-GB" dirty="0" smtClean="0"/>
              <a:t>Happens in certain activation functions </a:t>
            </a:r>
          </a:p>
          <a:p>
            <a:pPr lvl="1"/>
            <a:r>
              <a:rPr lang="en-GB" dirty="0" smtClean="0"/>
              <a:t>Renders the neural network not to converge </a:t>
            </a:r>
          </a:p>
          <a:p>
            <a:r>
              <a:rPr lang="en-GB" dirty="0" smtClean="0"/>
              <a:t>Proposes LM with Weight Compression to  push the neuron activations out of the out of the saturated region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928" t="34311" r="28741" b="48333"/>
          <a:stretch/>
        </p:blipFill>
        <p:spPr>
          <a:xfrm>
            <a:off x="8190963" y="2794715"/>
            <a:ext cx="2975020" cy="1502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39109" y="6488668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DOI: </a:t>
            </a:r>
            <a:r>
              <a:rPr lang="en-US" dirty="0">
                <a:hlinkClick r:id="rId3"/>
              </a:rPr>
              <a:t>10.1109/TNNLS.2018.2846775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160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04" y="2674736"/>
            <a:ext cx="7026499" cy="1325563"/>
          </a:xfrm>
        </p:spPr>
        <p:txBody>
          <a:bodyPr/>
          <a:lstStyle/>
          <a:p>
            <a:r>
              <a:rPr lang="en-GB" dirty="0" smtClean="0"/>
              <a:t>Projects worth knowing about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19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UberCloud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Learning For Fluid Flow Prediction In The </a:t>
            </a:r>
            <a:r>
              <a:rPr lang="en-US" dirty="0" smtClean="0"/>
              <a:t>Cloud</a:t>
            </a:r>
          </a:p>
          <a:p>
            <a:r>
              <a:rPr lang="en-US" dirty="0" smtClean="0"/>
              <a:t>CFD </a:t>
            </a:r>
            <a:r>
              <a:rPr lang="en-US" dirty="0"/>
              <a:t>problems </a:t>
            </a:r>
            <a:r>
              <a:rPr lang="en-US" dirty="0" smtClean="0"/>
              <a:t>are very demanding </a:t>
            </a:r>
            <a:r>
              <a:rPr lang="en-US" dirty="0"/>
              <a:t>both in terms of computing power and </a:t>
            </a:r>
            <a:r>
              <a:rPr lang="en-US" dirty="0" smtClean="0"/>
              <a:t>simulation time</a:t>
            </a:r>
          </a:p>
          <a:p>
            <a:r>
              <a:rPr lang="en-GB" dirty="0" smtClean="0"/>
              <a:t>This project is about </a:t>
            </a:r>
            <a:r>
              <a:rPr lang="en-US" dirty="0"/>
              <a:t>predicting the fluid flow </a:t>
            </a:r>
            <a:r>
              <a:rPr lang="en-US" dirty="0" smtClean="0"/>
              <a:t>around a given shape </a:t>
            </a:r>
            <a:r>
              <a:rPr lang="en-US" dirty="0"/>
              <a:t>of the </a:t>
            </a:r>
            <a:r>
              <a:rPr lang="en-US" dirty="0" smtClean="0"/>
              <a:t>object</a:t>
            </a:r>
          </a:p>
          <a:p>
            <a:r>
              <a:rPr lang="en-GB" dirty="0" smtClean="0"/>
              <a:t>Aim is to cut down the simulation time by third using NNs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9"/>
          <a:stretch/>
        </p:blipFill>
        <p:spPr>
          <a:xfrm>
            <a:off x="1019835" y="4988418"/>
            <a:ext cx="4447901" cy="1266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1375" y="6370749"/>
            <a:ext cx="303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Simulated vs Predicted by NNs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0"/>
          <a:stretch/>
        </p:blipFill>
        <p:spPr>
          <a:xfrm>
            <a:off x="5688337" y="4755497"/>
            <a:ext cx="3824858" cy="1923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6830" y="6375042"/>
            <a:ext cx="212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hlinkClick r:id="rId4"/>
              </a:rPr>
              <a:t>InsideHPC</a:t>
            </a:r>
            <a:r>
              <a:rPr lang="en-GB" dirty="0" smtClean="0">
                <a:hlinkClick r:id="rId4"/>
              </a:rPr>
              <a:t>, Jan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9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04" y="2674736"/>
            <a:ext cx="70264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Upcoming Trends in Scientific ML </a:t>
            </a:r>
            <a:br>
              <a:rPr lang="en-GB" dirty="0" smtClean="0"/>
            </a:br>
            <a:r>
              <a:rPr lang="en-GB" dirty="0" smtClean="0"/>
              <a:t>XAS (this time!)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25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5206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Machine learning for XAS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66" y="2128544"/>
            <a:ext cx="2259597" cy="342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19398" y="1605769"/>
            <a:ext cx="5291115" cy="452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604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903"/>
              <a:t>X-ray absorption spectroscopy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903"/>
              <a:t>Excite core electrons in an atom to unoccupied orbitals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903"/>
              <a:t>Measure the frequencies at which X-rays are absorbed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903"/>
              <a:t>Subject to quantum mechanical transition rules - symmetry</a:t>
            </a:r>
          </a:p>
        </p:txBody>
      </p:sp>
    </p:spTree>
    <p:extLst>
      <p:ext uri="{BB962C8B-B14F-4D97-AF65-F5344CB8AC3E}">
        <p14:creationId xmlns:p14="http://schemas.microsoft.com/office/powerpoint/2010/main" val="52415242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60" y="2822575"/>
            <a:ext cx="5128260" cy="1325563"/>
          </a:xfrm>
        </p:spPr>
        <p:txBody>
          <a:bodyPr/>
          <a:lstStyle/>
          <a:p>
            <a:pPr algn="ctr"/>
            <a:r>
              <a:rPr lang="en-GB" dirty="0" smtClean="0"/>
              <a:t>Libraries and Frameworks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5206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What is XAS good for?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0049" y="1604329"/>
            <a:ext cx="8229024" cy="4526396"/>
          </a:xfrm>
          <a:ln/>
        </p:spPr>
        <p:txBody>
          <a:bodyPr/>
          <a:lstStyle/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Electronic structure (oxidation state)</a:t>
            </a:r>
          </a:p>
          <a:p>
            <a:pPr marL="391729" indent="-293797"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GB" altLang="en-US"/>
          </a:p>
          <a:p>
            <a:pPr marL="391729" indent="-293797"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GB" altLang="en-US"/>
          </a:p>
          <a:p>
            <a:pPr marL="391729" indent="-293797"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GB" altLang="en-US"/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Geometric structure (local environment)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34" y="4637288"/>
            <a:ext cx="1425750" cy="149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35" y="4774103"/>
            <a:ext cx="1114677" cy="117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80" y="2364729"/>
            <a:ext cx="3541332" cy="122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20644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5206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Understanding XAS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923" y="5355923"/>
            <a:ext cx="2678681" cy="985063"/>
          </a:xfrm>
          <a:ln/>
        </p:spPr>
        <p:txBody>
          <a:bodyPr>
            <a:normAutofit lnSpcReduction="10000"/>
          </a:bodyPr>
          <a:lstStyle/>
          <a:p>
            <a:pPr marL="391729" indent="-293797"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</a:tabLst>
            </a:pPr>
            <a:r>
              <a:rPr lang="en-GB" altLang="en-US"/>
              <a:t>   y = f(x)</a:t>
            </a:r>
          </a:p>
          <a:p>
            <a:pPr marL="391729" indent="-293797"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</a:tabLst>
            </a:pPr>
            <a:r>
              <a:rPr lang="en-GB" altLang="en-US"/>
              <a:t>   x = f^-1(y)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12" y="1716661"/>
            <a:ext cx="5508579" cy="318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45049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5206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Simulating XAS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0049" y="1604329"/>
            <a:ext cx="8229024" cy="4526396"/>
          </a:xfrm>
          <a:ln/>
        </p:spPr>
        <p:txBody>
          <a:bodyPr/>
          <a:lstStyle/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Quantum mechanics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75" y="2220714"/>
            <a:ext cx="8704274" cy="365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588328" y="6270419"/>
            <a:ext cx="9283215" cy="54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2024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r>
              <a:rPr lang="en-GB" altLang="en-US" sz="1270"/>
              <a:t>https://agenda.infn.it/event/12156/contributions/12392/attachments/9158/10357/Stellato_Bari_13Dec17.pdf</a:t>
            </a:r>
          </a:p>
        </p:txBody>
      </p:sp>
    </p:spTree>
    <p:extLst>
      <p:ext uri="{BB962C8B-B14F-4D97-AF65-F5344CB8AC3E}">
        <p14:creationId xmlns:p14="http://schemas.microsoft.com/office/powerpoint/2010/main" val="167400400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5206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An XAS Database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0049" y="1604329"/>
            <a:ext cx="8229024" cy="4526396"/>
          </a:xfrm>
          <a:ln/>
        </p:spPr>
        <p:txBody>
          <a:bodyPr/>
          <a:lstStyle/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https://materialsproject.org/#apps/xas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63" y="2292722"/>
            <a:ext cx="6991935" cy="417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15242" y="6597334"/>
            <a:ext cx="3220178" cy="2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8825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en-GB" altLang="en-US" sz="907"/>
              <a:t>Scientific Data volume 5, Article number: 180151 (2018)</a:t>
            </a:r>
          </a:p>
        </p:txBody>
      </p:sp>
    </p:spTree>
    <p:extLst>
      <p:ext uri="{BB962C8B-B14F-4D97-AF65-F5344CB8AC3E}">
        <p14:creationId xmlns:p14="http://schemas.microsoft.com/office/powerpoint/2010/main" val="313227213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5206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ML for XAS Analysis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57" y="2024853"/>
            <a:ext cx="2605234" cy="44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53" y="1568326"/>
            <a:ext cx="4366538" cy="18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12559" y="3657985"/>
            <a:ext cx="4899394" cy="248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2403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540"/>
              <a:t>Pick out element 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540"/>
              <a:t>Attempt to match all spectra containing that element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540"/>
              <a:t>Good success in identifying oxidation state and coordination environemnt</a:t>
            </a:r>
          </a:p>
        </p:txBody>
      </p:sp>
    </p:spTree>
    <p:extLst>
      <p:ext uri="{BB962C8B-B14F-4D97-AF65-F5344CB8AC3E}">
        <p14:creationId xmlns:p14="http://schemas.microsoft.com/office/powerpoint/2010/main" val="26677969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5206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GB" altLang="en-US"/>
              <a:t>ML for XAS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242156" y="6401473"/>
            <a:ext cx="3022877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52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r>
              <a:rPr lang="en-GB" altLang="en-US" sz="1633"/>
              <a:t>http://arxiv.org/abs/1901.00788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86" y="1568326"/>
            <a:ext cx="3424680" cy="451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19" y="1502079"/>
            <a:ext cx="4549437" cy="92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12559" y="3459243"/>
            <a:ext cx="4899394" cy="300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2403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540"/>
              <a:t>Matches site specific spectra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540"/>
              <a:t>In principle can work for previously unknown structures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540"/>
              <a:t>Compare a MLP and CNN – quite similar results</a:t>
            </a:r>
          </a:p>
          <a:p>
            <a:pPr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</a:pPr>
            <a:r>
              <a:rPr lang="en-GB" altLang="en-US" sz="2540"/>
              <a:t>Limited by the accuracy of the calculated spectra – GGA DFT</a:t>
            </a:r>
          </a:p>
        </p:txBody>
      </p:sp>
    </p:spTree>
    <p:extLst>
      <p:ext uri="{BB962C8B-B14F-4D97-AF65-F5344CB8AC3E}">
        <p14:creationId xmlns:p14="http://schemas.microsoft.com/office/powerpoint/2010/main" val="147403329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(Planned</a:t>
            </a:r>
            <a:r>
              <a:rPr lang="en-US" dirty="0" smtClean="0"/>
              <a:t>) SciML </a:t>
            </a:r>
            <a:r>
              <a:rPr lang="en-US" dirty="0" smtClean="0"/>
              <a:t>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Planning to run a SciML sessions on </a:t>
            </a:r>
          </a:p>
          <a:p>
            <a:pPr lvl="1"/>
            <a:r>
              <a:rPr lang="en-US" dirty="0"/>
              <a:t>GBMs</a:t>
            </a:r>
          </a:p>
          <a:p>
            <a:pPr lvl="1"/>
            <a:r>
              <a:rPr lang="en-US" dirty="0"/>
              <a:t>CNNs</a:t>
            </a:r>
          </a:p>
          <a:p>
            <a:pPr lvl="1"/>
            <a:r>
              <a:rPr lang="en-US" dirty="0"/>
              <a:t>In-depth </a:t>
            </a:r>
            <a:r>
              <a:rPr lang="en-US" dirty="0" err="1"/>
              <a:t>TensorFlow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GB" dirty="0" smtClean="0"/>
              <a:t>RAPIDS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E70D8-51BD-BF43-A464-A0DC629BF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Ones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6836-F71B-8541-9609-1576469A1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TensorFlow 2.0</a:t>
            </a:r>
          </a:p>
          <a:p>
            <a:r>
              <a:rPr lang="en-US" dirty="0" err="1"/>
              <a:t>AutoKeras</a:t>
            </a:r>
            <a:endParaRPr lang="en-US" dirty="0"/>
          </a:p>
          <a:p>
            <a:r>
              <a:rPr lang="en-US" dirty="0"/>
              <a:t>Flux 0.1.0?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EE872-7069-AC4D-B826-E29E74CF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020" y="1825625"/>
            <a:ext cx="3091881" cy="1743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1125A-ACFD-9047-B722-68E70CF3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797" y="2136182"/>
            <a:ext cx="3436003" cy="1121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A7582-6D21-1A42-B8A9-74D29C41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513" y="4381030"/>
            <a:ext cx="3831220" cy="12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TensorFlow 2.0 (Highlights)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953847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TF1 and TF2 are, in general, not compatible. </a:t>
            </a:r>
            <a:r>
              <a:rPr lang="en-GB" dirty="0"/>
              <a:t>But </a:t>
            </a:r>
          </a:p>
          <a:p>
            <a:pPr lvl="1"/>
            <a:r>
              <a:rPr lang="en-GB" dirty="0"/>
              <a:t>A conversion tool will be available</a:t>
            </a:r>
          </a:p>
          <a:p>
            <a:pPr lvl="1"/>
            <a:r>
              <a:rPr lang="en-GB" dirty="0"/>
              <a:t>Introduction of tf.compat.v1 module will be maintained (LTS)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5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TensorFlow 2.0 (Highlights)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953847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TF1 and TF2 are, in general, not compatible. </a:t>
            </a:r>
            <a:r>
              <a:rPr lang="en-GB" dirty="0"/>
              <a:t>But </a:t>
            </a:r>
          </a:p>
          <a:p>
            <a:pPr lvl="1"/>
            <a:r>
              <a:rPr lang="en-GB" dirty="0"/>
              <a:t>A conversion tool will be available</a:t>
            </a:r>
          </a:p>
          <a:p>
            <a:pPr lvl="1"/>
            <a:r>
              <a:rPr lang="en-GB" dirty="0"/>
              <a:t>Introduction of tf.compat.v1 module will be maintained (LTS)</a:t>
            </a:r>
          </a:p>
          <a:p>
            <a:r>
              <a:rPr lang="en-GB" i="1" dirty="0">
                <a:solidFill>
                  <a:srgbClr val="00B050"/>
                </a:solidFill>
              </a:rPr>
              <a:t>Eager </a:t>
            </a:r>
            <a:r>
              <a:rPr lang="en-GB" dirty="0">
                <a:solidFill>
                  <a:srgbClr val="00B050"/>
                </a:solidFill>
              </a:rPr>
              <a:t>execution – imperative model</a:t>
            </a:r>
            <a:r>
              <a:rPr lang="en-GB" dirty="0"/>
              <a:t>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81684-203B-094E-B88A-8FC8572EB4DE}"/>
              </a:ext>
            </a:extLst>
          </p:cNvPr>
          <p:cNvSpPr txBox="1"/>
          <p:nvPr/>
        </p:nvSpPr>
        <p:spPr>
          <a:xfrm>
            <a:off x="6645349" y="3157870"/>
            <a:ext cx="39068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>
                <a:latin typeface="Courier" pitchFamily="2" charset="0"/>
              </a:rPr>
              <a:t>tf.enable_eager_execution</a:t>
            </a:r>
            <a:r>
              <a:rPr lang="en-GB" dirty="0">
                <a:latin typeface="Courier" pitchFamily="2" charset="0"/>
              </a:rPr>
              <a:t>()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4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TensorFlow 2.0 (Highlights)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953847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TF1 and TF2 are, in general, not compatible. </a:t>
            </a:r>
            <a:r>
              <a:rPr lang="en-GB" dirty="0"/>
              <a:t>But </a:t>
            </a:r>
          </a:p>
          <a:p>
            <a:pPr lvl="1"/>
            <a:r>
              <a:rPr lang="en-GB" dirty="0"/>
              <a:t>A conversion tool will be available</a:t>
            </a:r>
          </a:p>
          <a:p>
            <a:pPr lvl="1"/>
            <a:r>
              <a:rPr lang="en-GB" dirty="0"/>
              <a:t>Introduction of tf.compat.v1 module will be maintained (LTS)</a:t>
            </a:r>
          </a:p>
          <a:p>
            <a:r>
              <a:rPr lang="en-GB" i="1" dirty="0">
                <a:solidFill>
                  <a:srgbClr val="00B050"/>
                </a:solidFill>
              </a:rPr>
              <a:t>Eager </a:t>
            </a:r>
            <a:r>
              <a:rPr lang="en-GB" dirty="0">
                <a:solidFill>
                  <a:srgbClr val="00B050"/>
                </a:solidFill>
              </a:rPr>
              <a:t>execution – imperative model</a:t>
            </a:r>
            <a:r>
              <a:rPr lang="en-GB" dirty="0"/>
              <a:t> </a:t>
            </a:r>
          </a:p>
          <a:p>
            <a:r>
              <a:rPr lang="en-GB" dirty="0">
                <a:solidFill>
                  <a:srgbClr val="7030A0"/>
                </a:solidFill>
              </a:rPr>
              <a:t>Better /  simplified / cleaned / less confusing API</a:t>
            </a:r>
          </a:p>
          <a:p>
            <a:pPr lvl="1"/>
            <a:r>
              <a:rPr lang="en-GB" dirty="0"/>
              <a:t>Unified optimizers across </a:t>
            </a:r>
            <a:r>
              <a:rPr lang="en-GB" dirty="0" err="1"/>
              <a:t>keras</a:t>
            </a:r>
            <a:r>
              <a:rPr lang="en-GB" dirty="0"/>
              <a:t> and </a:t>
            </a:r>
            <a:r>
              <a:rPr lang="en-GB" dirty="0" err="1"/>
              <a:t>tf.keras</a:t>
            </a:r>
            <a:endParaRPr lang="en-GB" dirty="0"/>
          </a:p>
          <a:p>
            <a:pPr lvl="1"/>
            <a:r>
              <a:rPr lang="en-GB" dirty="0"/>
              <a:t>Unified RNNs – ditto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37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TensorFlow 2.0 (Highlights)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02433" cy="1325563"/>
          </a:xfrm>
        </p:spPr>
        <p:txBody>
          <a:bodyPr>
            <a:normAutofit/>
          </a:bodyPr>
          <a:lstStyle/>
          <a:p>
            <a:r>
              <a:rPr lang="en-GB" dirty="0"/>
              <a:t>Improved architecture</a:t>
            </a:r>
          </a:p>
          <a:p>
            <a:r>
              <a:rPr lang="en-GB" dirty="0"/>
              <a:t>Training and Deployment aspects are  packaged together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00" y="3151188"/>
            <a:ext cx="5801121" cy="32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0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TensorFlow 2.0 (Highlights)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02702" cy="4351338"/>
          </a:xfrm>
        </p:spPr>
        <p:txBody>
          <a:bodyPr>
            <a:normAutofit/>
          </a:bodyPr>
          <a:lstStyle/>
          <a:p>
            <a:r>
              <a:rPr lang="en-GB" dirty="0"/>
              <a:t>Strong integration with </a:t>
            </a:r>
            <a:r>
              <a:rPr lang="en-GB" dirty="0" err="1"/>
              <a:t>Keras</a:t>
            </a:r>
            <a:r>
              <a:rPr lang="en-GB" dirty="0"/>
              <a:t> </a:t>
            </a:r>
          </a:p>
          <a:p>
            <a:r>
              <a:rPr lang="en-GB" dirty="0"/>
              <a:t>Better support for distributed learning </a:t>
            </a:r>
          </a:p>
          <a:p>
            <a:r>
              <a:rPr lang="en-GB" dirty="0" err="1" smtClean="0"/>
              <a:t>TensorFlow</a:t>
            </a:r>
            <a:r>
              <a:rPr lang="en-GB" dirty="0" smtClean="0"/>
              <a:t> </a:t>
            </a:r>
            <a:r>
              <a:rPr lang="en-GB" dirty="0"/>
              <a:t>serving over </a:t>
            </a:r>
            <a:r>
              <a:rPr lang="en-GB" dirty="0" smtClean="0"/>
              <a:t>HTTPS</a:t>
            </a:r>
            <a:endParaRPr lang="en-GB" dirty="0"/>
          </a:p>
          <a:p>
            <a:r>
              <a:rPr lang="en-GB" dirty="0"/>
              <a:t>Support for ragged </a:t>
            </a:r>
            <a:r>
              <a:rPr lang="en-GB" dirty="0" smtClean="0"/>
              <a:t>tensors</a:t>
            </a:r>
          </a:p>
          <a:p>
            <a:r>
              <a:rPr lang="en-GB" dirty="0" smtClean="0"/>
              <a:t>Better / Improved </a:t>
            </a:r>
            <a:r>
              <a:rPr lang="en-GB" dirty="0" err="1" smtClean="0"/>
              <a:t>TensorFlow</a:t>
            </a:r>
            <a:r>
              <a:rPr lang="en-GB" dirty="0" smtClean="0"/>
              <a:t>  Probability </a:t>
            </a:r>
          </a:p>
          <a:p>
            <a:pPr lvl="1"/>
            <a:r>
              <a:rPr lang="en-GB" dirty="0" smtClean="0"/>
              <a:t>Another (perhaps better) PPL</a:t>
            </a:r>
          </a:p>
          <a:p>
            <a:pPr lvl="1"/>
            <a:r>
              <a:rPr lang="en-GB" dirty="0" err="1" smtClean="0"/>
              <a:t>PyMC</a:t>
            </a:r>
            <a:r>
              <a:rPr lang="en-GB" dirty="0" smtClean="0"/>
              <a:t> or R-Stan</a:t>
            </a:r>
          </a:p>
          <a:p>
            <a:pPr lvl="1"/>
            <a:r>
              <a:rPr lang="en-GB" dirty="0" smtClean="0"/>
              <a:t>Statistical (</a:t>
            </a:r>
            <a:r>
              <a:rPr lang="en-GB" dirty="0" err="1" smtClean="0"/>
              <a:t>variational</a:t>
            </a:r>
            <a:r>
              <a:rPr lang="en-GB" dirty="0" smtClean="0"/>
              <a:t>) inferencing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4" t="17381" r="27343" b="13156"/>
          <a:stretch/>
        </p:blipFill>
        <p:spPr>
          <a:xfrm>
            <a:off x="7821387" y="2617561"/>
            <a:ext cx="2930978" cy="30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6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803</Words>
  <Application>Microsoft Office PowerPoint</Application>
  <PresentationFormat>Widescreen</PresentationFormat>
  <Paragraphs>160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Unicode MS</vt:lpstr>
      <vt:lpstr>Calibri</vt:lpstr>
      <vt:lpstr>Calibri Light</vt:lpstr>
      <vt:lpstr>Courier</vt:lpstr>
      <vt:lpstr>Wingdings</vt:lpstr>
      <vt:lpstr>Office Theme</vt:lpstr>
      <vt:lpstr>SciML – Tech Update  23-01-19</vt:lpstr>
      <vt:lpstr>Updates</vt:lpstr>
      <vt:lpstr>Libraries and Frameworks</vt:lpstr>
      <vt:lpstr>Upcoming Ones</vt:lpstr>
      <vt:lpstr>TensorFlow 2.0 (Highlights) </vt:lpstr>
      <vt:lpstr>TensorFlow 2.0 (Highlights) </vt:lpstr>
      <vt:lpstr>TensorFlow 2.0 (Highlights) </vt:lpstr>
      <vt:lpstr>TensorFlow 2.0 (Highlights) </vt:lpstr>
      <vt:lpstr>TensorFlow 2.0 (Highlights) </vt:lpstr>
      <vt:lpstr>TensorFlow 2.0 (Highlights) </vt:lpstr>
      <vt:lpstr>AutoKeras </vt:lpstr>
      <vt:lpstr>AutoKeras </vt:lpstr>
      <vt:lpstr>AutoKeras </vt:lpstr>
      <vt:lpstr>AutoKeras </vt:lpstr>
      <vt:lpstr>Other AutoML Efforts </vt:lpstr>
      <vt:lpstr>Julia Flux</vt:lpstr>
      <vt:lpstr>Libraries that are losing traction </vt:lpstr>
      <vt:lpstr>Hardware @ STFC</vt:lpstr>
      <vt:lpstr>DGX2 @ STFC</vt:lpstr>
      <vt:lpstr>DGX2 @ STFC</vt:lpstr>
      <vt:lpstr>DGX2 @ STFC</vt:lpstr>
      <vt:lpstr>V100s</vt:lpstr>
      <vt:lpstr>Papers worth Reading</vt:lpstr>
      <vt:lpstr>Scaling Deep Learning without Increasing Batch Size </vt:lpstr>
      <vt:lpstr>Neural Network Training With Levenberg–Marquardt and Adaptable Weight Compression</vt:lpstr>
      <vt:lpstr>Projects worth knowing about </vt:lpstr>
      <vt:lpstr>UberCloud</vt:lpstr>
      <vt:lpstr>Upcoming Trends in Scientific ML  XAS (this time!)</vt:lpstr>
      <vt:lpstr>Machine learning for XAS</vt:lpstr>
      <vt:lpstr>What is XAS good for?</vt:lpstr>
      <vt:lpstr>Understanding XAS</vt:lpstr>
      <vt:lpstr>Simulating XAS</vt:lpstr>
      <vt:lpstr>An XAS Database</vt:lpstr>
      <vt:lpstr>ML for XAS Analysis</vt:lpstr>
      <vt:lpstr>ML for XAS</vt:lpstr>
      <vt:lpstr>Upcoming (Planned) SciML Sessions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SciML – Tech Update</dc:title>
  <dc:creator>Jeyan T</dc:creator>
  <cp:lastModifiedBy>Thiyagalingam, Jeyan (STFC,RAL,SC)</cp:lastModifiedBy>
  <cp:revision>106</cp:revision>
  <dcterms:created xsi:type="dcterms:W3CDTF">2018-10-15T09:13:08Z</dcterms:created>
  <dcterms:modified xsi:type="dcterms:W3CDTF">2019-01-24T12:03:11Z</dcterms:modified>
</cp:coreProperties>
</file>