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400" r:id="rId6"/>
    <p:sldId id="396" r:id="rId7"/>
    <p:sldId id="397" r:id="rId8"/>
    <p:sldId id="399" r:id="rId9"/>
    <p:sldId id="398" r:id="rId10"/>
    <p:sldId id="401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2"/>
    <p:restoredTop sz="92869" autoAdjust="0"/>
  </p:normalViewPr>
  <p:slideViewPr>
    <p:cSldViewPr>
      <p:cViewPr varScale="1">
        <p:scale>
          <a:sx n="103" d="100"/>
          <a:sy n="103" d="100"/>
        </p:scale>
        <p:origin x="178" y="8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322E-80B7-864A-93C0-DCC99477601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3154-6268-364D-8E87-94C628DF3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30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75AEC-D025-4A0D-B231-B7E0E325D56E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DB647-33A5-4657-AB29-5D37E1FE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591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DB647-33A5-4657-AB29-5D37E1FE25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80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55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24/05/2021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4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24/05/2021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3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130324"/>
            <a:ext cx="475252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24/05/2021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Logo_EPS_DESY_RZ.jp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8064" y="267494"/>
            <a:ext cx="3851920" cy="66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68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1778496"/>
            <a:ext cx="8134672" cy="1102519"/>
          </a:xfrm>
        </p:spPr>
        <p:txBody>
          <a:bodyPr>
            <a:noAutofit/>
          </a:bodyPr>
          <a:lstStyle/>
          <a:p>
            <a:r>
              <a:rPr lang="en-GB" b="1" dirty="0"/>
              <a:t>European Physical Society</a:t>
            </a:r>
            <a:br>
              <a:rPr lang="en-GB" b="1" dirty="0"/>
            </a:br>
            <a:r>
              <a:rPr lang="en-GB" b="1" dirty="0"/>
              <a:t>Accelerator Group</a:t>
            </a:r>
            <a:br>
              <a:rPr lang="en-GB" b="1" dirty="0"/>
            </a:br>
            <a:r>
              <a:rPr lang="en-GB" b="1" dirty="0"/>
              <a:t>Board </a:t>
            </a:r>
            <a:r>
              <a:rPr lang="en-GB" b="1" dirty="0" smtClean="0"/>
              <a:t>Meeting</a:t>
            </a:r>
            <a:br>
              <a:rPr lang="en-GB" b="1" dirty="0" smtClean="0"/>
            </a:br>
            <a:r>
              <a:rPr lang="en-GB" b="1" dirty="0" smtClean="0">
                <a:solidFill>
                  <a:srgbClr val="C00000"/>
                </a:solidFill>
              </a:rPr>
              <a:t>Preparation for IPAC’23 SPC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76" y="3345532"/>
            <a:ext cx="7992888" cy="13144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</a:t>
            </a:r>
            <a:r>
              <a:rPr lang="en-US" sz="2800" dirty="0"/>
              <a:t>. </a:t>
            </a:r>
            <a:r>
              <a:rPr lang="en-US" sz="2800" dirty="0" smtClean="0"/>
              <a:t>McIntosh and R. </a:t>
            </a:r>
            <a:r>
              <a:rPr lang="en-US" sz="2800" dirty="0" err="1" smtClean="0"/>
              <a:t>Assman</a:t>
            </a:r>
            <a:endParaRPr lang="en-US" sz="2800" dirty="0"/>
          </a:p>
          <a:p>
            <a:r>
              <a:rPr lang="en-US" sz="2800" dirty="0"/>
              <a:t>remote meeting, May </a:t>
            </a:r>
            <a:r>
              <a:rPr lang="en-US" sz="2800" dirty="0" smtClean="0"/>
              <a:t>25, </a:t>
            </a:r>
            <a:r>
              <a:rPr lang="en-US" sz="2800" dirty="0"/>
              <a:t>2021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965" y="4367594"/>
            <a:ext cx="4264309" cy="58477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00B0F0"/>
                </a:solidFill>
              </a:rPr>
              <a:t>Proposal for Discussion!</a:t>
            </a:r>
            <a:endParaRPr lang="en-GB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8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 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SPC roles:</a:t>
            </a:r>
          </a:p>
          <a:p>
            <a:pPr lvl="1"/>
            <a:r>
              <a:rPr lang="en-GB" dirty="0" smtClean="0"/>
              <a:t>Previous IPAC roles – new EPS-AG members</a:t>
            </a:r>
          </a:p>
          <a:p>
            <a:pPr lvl="1"/>
            <a:r>
              <a:rPr lang="en-GB" dirty="0" smtClean="0"/>
              <a:t>MC coverage</a:t>
            </a:r>
          </a:p>
          <a:p>
            <a:pPr lvl="1"/>
            <a:r>
              <a:rPr lang="en-GB" dirty="0" smtClean="0"/>
              <a:t>Country/Lab coverage</a:t>
            </a:r>
          </a:p>
          <a:p>
            <a:pPr lvl="1"/>
            <a:r>
              <a:rPr lang="en-GB" dirty="0" smtClean="0"/>
              <a:t>Gender balance</a:t>
            </a:r>
          </a:p>
          <a:p>
            <a:r>
              <a:rPr lang="en-GB" dirty="0" smtClean="0"/>
              <a:t>Grant task roles:</a:t>
            </a:r>
          </a:p>
          <a:p>
            <a:pPr lvl="1"/>
            <a:r>
              <a:rPr lang="en-GB" dirty="0" smtClean="0"/>
              <a:t>Peer Review</a:t>
            </a:r>
          </a:p>
          <a:p>
            <a:pPr lvl="1"/>
            <a:r>
              <a:rPr lang="en-GB" dirty="0" smtClean="0"/>
              <a:t>Student Tutoring</a:t>
            </a:r>
          </a:p>
          <a:p>
            <a:pPr lvl="1"/>
            <a:r>
              <a:rPr lang="en-GB" dirty="0" smtClean="0"/>
              <a:t>Equal Opportunity/WISE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SPC and Grant Task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3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89" y="1059582"/>
            <a:ext cx="7623863" cy="345638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762088" y="1059582"/>
            <a:ext cx="1346416" cy="3751310"/>
            <a:chOff x="7762088" y="1059582"/>
            <a:chExt cx="1346416" cy="375131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62088" y="1059582"/>
              <a:ext cx="1346416" cy="345638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7963315" y="4472338"/>
              <a:ext cx="929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solidFill>
                    <a:srgbClr val="C00000"/>
                  </a:solidFill>
                </a:rPr>
                <a:t>Proposal</a:t>
              </a:r>
              <a:endParaRPr lang="en-GB" sz="1600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19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 Coverage &amp; Gender Balance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4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929" y="1059582"/>
            <a:ext cx="1346416" cy="34563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059582"/>
            <a:ext cx="3234896" cy="34563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956" y="1059582"/>
            <a:ext cx="1084127" cy="345638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92280" y="2355726"/>
            <a:ext cx="17568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SPC gender split: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6 Male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3 Female</a:t>
            </a:r>
          </a:p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9694" y="1059582"/>
            <a:ext cx="918570" cy="346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87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SPC Country, Laboratory Coverage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Germany		DESY, KIT</a:t>
            </a:r>
            <a:endParaRPr lang="en-GB" sz="3600" dirty="0"/>
          </a:p>
          <a:p>
            <a:r>
              <a:rPr lang="en-GB" dirty="0" smtClean="0"/>
              <a:t>France</a:t>
            </a:r>
            <a:r>
              <a:rPr lang="en-GB" dirty="0"/>
              <a:t>	</a:t>
            </a:r>
            <a:r>
              <a:rPr lang="en-GB" dirty="0" smtClean="0"/>
              <a:t>	CEA, CNRS</a:t>
            </a:r>
            <a:endParaRPr lang="en-GB" sz="3600" dirty="0"/>
          </a:p>
          <a:p>
            <a:r>
              <a:rPr lang="en-GB" dirty="0" err="1" smtClean="0"/>
              <a:t>Isreal</a:t>
            </a:r>
            <a:r>
              <a:rPr lang="en-GB" dirty="0"/>
              <a:t>	</a:t>
            </a:r>
            <a:r>
              <a:rPr lang="en-GB" dirty="0"/>
              <a:t>	</a:t>
            </a:r>
            <a:r>
              <a:rPr lang="en-GB" dirty="0" smtClean="0"/>
              <a:t>Weizmann</a:t>
            </a:r>
            <a:endParaRPr lang="en-GB" sz="3600" dirty="0"/>
          </a:p>
          <a:p>
            <a:r>
              <a:rPr lang="en-GB" dirty="0" smtClean="0"/>
              <a:t>Russia</a:t>
            </a:r>
            <a:r>
              <a:rPr lang="en-GB" dirty="0"/>
              <a:t>	</a:t>
            </a:r>
            <a:r>
              <a:rPr lang="en-GB" dirty="0" smtClean="0"/>
              <a:t>	BINP</a:t>
            </a:r>
            <a:endParaRPr lang="en-GB" sz="3600" dirty="0"/>
          </a:p>
          <a:p>
            <a:r>
              <a:rPr lang="en-GB" dirty="0" smtClean="0"/>
              <a:t>Sweden</a:t>
            </a:r>
            <a:r>
              <a:rPr lang="en-GB" dirty="0"/>
              <a:t>	</a:t>
            </a:r>
            <a:r>
              <a:rPr lang="en-GB" dirty="0" smtClean="0"/>
              <a:t>	ESS</a:t>
            </a:r>
            <a:endParaRPr lang="en-GB" sz="3600" dirty="0"/>
          </a:p>
          <a:p>
            <a:r>
              <a:rPr lang="en-GB" dirty="0" smtClean="0"/>
              <a:t>Switzerland</a:t>
            </a:r>
            <a:r>
              <a:rPr lang="en-GB" dirty="0"/>
              <a:t>	</a:t>
            </a:r>
            <a:r>
              <a:rPr lang="en-GB" dirty="0" smtClean="0"/>
              <a:t>CERN, PSI</a:t>
            </a:r>
            <a:endParaRPr lang="en-GB" sz="3600" dirty="0"/>
          </a:p>
          <a:p>
            <a:r>
              <a:rPr lang="en-GB" dirty="0" smtClean="0"/>
              <a:t>UK			STFC</a:t>
            </a:r>
          </a:p>
          <a:p>
            <a:pPr marL="0" indent="0">
              <a:buNone/>
            </a:pPr>
            <a:r>
              <a:rPr lang="en-GB" sz="3600" dirty="0" smtClean="0"/>
              <a:t>Note: Missing countries: Italy and Spain! </a:t>
            </a:r>
            <a:endParaRPr lang="en-GB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7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 Coverage Breakdown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MC1 Circular and Linear Colliders</a:t>
            </a:r>
            <a:r>
              <a:rPr lang="en-GB" sz="2000" dirty="0"/>
              <a:t>       </a:t>
            </a:r>
            <a:r>
              <a:rPr lang="en-GB" sz="2000" dirty="0" smtClean="0"/>
              <a:t>				3 </a:t>
            </a:r>
            <a:endParaRPr lang="en-GB" sz="2000" dirty="0"/>
          </a:p>
          <a:p>
            <a:r>
              <a:rPr lang="en-GB" sz="2000" dirty="0" smtClean="0"/>
              <a:t>MC2</a:t>
            </a:r>
            <a:r>
              <a:rPr lang="en-GB" sz="2000" dirty="0"/>
              <a:t> </a:t>
            </a:r>
            <a:r>
              <a:rPr lang="en-GB" sz="2000" dirty="0"/>
              <a:t>Photon Sources and Electron Accelerators</a:t>
            </a:r>
            <a:r>
              <a:rPr lang="en-GB" sz="2000" dirty="0"/>
              <a:t>    </a:t>
            </a:r>
            <a:r>
              <a:rPr lang="en-GB" sz="2000" dirty="0" smtClean="0"/>
              <a:t>			1</a:t>
            </a:r>
            <a:endParaRPr lang="en-GB" sz="2000" dirty="0"/>
          </a:p>
          <a:p>
            <a:r>
              <a:rPr lang="en-GB" sz="2000" dirty="0"/>
              <a:t>MC3 </a:t>
            </a:r>
            <a:r>
              <a:rPr lang="fr-FR" sz="2000" dirty="0"/>
              <a:t>Alternative </a:t>
            </a:r>
            <a:r>
              <a:rPr lang="fr-FR" sz="2000" dirty="0" err="1"/>
              <a:t>Particle</a:t>
            </a:r>
            <a:r>
              <a:rPr lang="fr-FR" sz="2000" dirty="0"/>
              <a:t> Sources and </a:t>
            </a:r>
            <a:r>
              <a:rPr lang="fr-FR" sz="2000" dirty="0" err="1"/>
              <a:t>Acceleration</a:t>
            </a:r>
            <a:r>
              <a:rPr lang="fr-FR" sz="2000" dirty="0"/>
              <a:t> Techniques</a:t>
            </a:r>
            <a:r>
              <a:rPr lang="en-GB" sz="2000" dirty="0"/>
              <a:t>      </a:t>
            </a:r>
            <a:r>
              <a:rPr lang="en-GB" sz="2000" dirty="0" smtClean="0"/>
              <a:t>	3</a:t>
            </a:r>
            <a:endParaRPr lang="en-GB" sz="2000" dirty="0"/>
          </a:p>
          <a:p>
            <a:r>
              <a:rPr lang="en-GB" sz="2000" dirty="0"/>
              <a:t>MC4 </a:t>
            </a:r>
            <a:r>
              <a:rPr lang="en-GB" sz="2000" dirty="0"/>
              <a:t>Hadron Accelerators</a:t>
            </a:r>
            <a:r>
              <a:rPr lang="en-GB" sz="2000" dirty="0"/>
              <a:t>      </a:t>
            </a:r>
            <a:r>
              <a:rPr lang="en-GB" sz="2000" dirty="0" smtClean="0"/>
              <a:t>					1</a:t>
            </a:r>
            <a:endParaRPr lang="en-GB" sz="2000" dirty="0"/>
          </a:p>
          <a:p>
            <a:r>
              <a:rPr lang="en-GB" sz="2000" dirty="0"/>
              <a:t>MC5 </a:t>
            </a:r>
            <a:r>
              <a:rPr lang="en-GB" sz="2000" dirty="0"/>
              <a:t>Beam Dynamics and Electromagnetic Fields</a:t>
            </a:r>
            <a:r>
              <a:rPr lang="en-GB" sz="2000" dirty="0"/>
              <a:t>      </a:t>
            </a:r>
            <a:r>
              <a:rPr lang="en-GB" sz="2000" dirty="0" smtClean="0"/>
              <a:t>		3</a:t>
            </a:r>
            <a:endParaRPr lang="en-GB" sz="2000" dirty="0"/>
          </a:p>
          <a:p>
            <a:r>
              <a:rPr lang="en-GB" sz="2000" dirty="0"/>
              <a:t>MC6 </a:t>
            </a:r>
            <a:r>
              <a:rPr lang="en-GB" sz="2000" dirty="0"/>
              <a:t>Beam Instrumentation, Controls, Feedback &amp; Operation</a:t>
            </a:r>
            <a:r>
              <a:rPr lang="en-GB" sz="2000" dirty="0"/>
              <a:t>      </a:t>
            </a:r>
            <a:r>
              <a:rPr lang="en-GB" sz="2000" dirty="0" smtClean="0"/>
              <a:t>	1</a:t>
            </a:r>
            <a:endParaRPr lang="en-GB" sz="2000" dirty="0"/>
          </a:p>
          <a:p>
            <a:r>
              <a:rPr lang="en-GB" sz="2000" dirty="0"/>
              <a:t>MC7 </a:t>
            </a:r>
            <a:r>
              <a:rPr lang="en-GB" sz="2000" dirty="0"/>
              <a:t>Accelerator Technology</a:t>
            </a:r>
            <a:r>
              <a:rPr lang="en-GB" sz="2000" dirty="0"/>
              <a:t>      </a:t>
            </a:r>
            <a:r>
              <a:rPr lang="en-GB" sz="2000" dirty="0" smtClean="0"/>
              <a:t>					6</a:t>
            </a:r>
            <a:endParaRPr lang="en-GB" sz="2000" dirty="0"/>
          </a:p>
          <a:p>
            <a:r>
              <a:rPr lang="en-GB" sz="2000" dirty="0"/>
              <a:t>MC8 </a:t>
            </a:r>
            <a:r>
              <a:rPr lang="en-GB" sz="2000" dirty="0"/>
              <a:t>Applications, Tech Transfer and Industrial Relations</a:t>
            </a:r>
            <a:r>
              <a:rPr lang="en-GB" sz="2000" dirty="0"/>
              <a:t>      </a:t>
            </a:r>
            <a:r>
              <a:rPr lang="en-GB" sz="2000" dirty="0" smtClean="0"/>
              <a:t>	2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6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EPS-AG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Are the proposed IPAC23 SPC participants appropriate?</a:t>
            </a:r>
          </a:p>
          <a:p>
            <a:pPr lvl="1"/>
            <a:r>
              <a:rPr lang="en-GB" sz="1600" dirty="0" smtClean="0"/>
              <a:t>Alternative suggestions?</a:t>
            </a:r>
          </a:p>
          <a:p>
            <a:r>
              <a:rPr lang="en-GB" sz="2000" dirty="0" smtClean="0"/>
              <a:t>Are the proposed IPAC23 Grant Tasks appropriate?</a:t>
            </a:r>
          </a:p>
          <a:p>
            <a:pPr lvl="1"/>
            <a:r>
              <a:rPr lang="en-GB" sz="1600" dirty="0" smtClean="0"/>
              <a:t>Peer Review, Student Tutorial and EO/WISE</a:t>
            </a:r>
          </a:p>
          <a:p>
            <a:pPr lvl="1"/>
            <a:r>
              <a:rPr lang="en-GB" sz="1600" dirty="0" smtClean="0"/>
              <a:t>Alternative suggestions?</a:t>
            </a:r>
          </a:p>
          <a:p>
            <a:r>
              <a:rPr lang="en-GB" sz="2000" dirty="0" smtClean="0"/>
              <a:t>Additional tasks:</a:t>
            </a:r>
          </a:p>
          <a:p>
            <a:pPr lvl="1"/>
            <a:r>
              <a:rPr lang="en-GB" sz="1600" dirty="0"/>
              <a:t>Student grant selection for IPAC’22 and IPAC’23 </a:t>
            </a:r>
            <a:r>
              <a:rPr lang="en-GB" sz="1600" dirty="0" smtClean="0"/>
              <a:t>(2-3 members – TBD later)</a:t>
            </a:r>
          </a:p>
          <a:p>
            <a:pPr lvl="1"/>
            <a:r>
              <a:rPr lang="en-GB" sz="1600" dirty="0"/>
              <a:t>Student session refereeing and prize </a:t>
            </a:r>
            <a:r>
              <a:rPr lang="en-GB" sz="1600" dirty="0" smtClean="0"/>
              <a:t>(many board members – TBD later)</a:t>
            </a:r>
          </a:p>
          <a:p>
            <a:pPr lvl="1"/>
            <a:r>
              <a:rPr lang="en-GB" sz="1600" dirty="0" smtClean="0"/>
              <a:t>Prize committee (M Seidel to chair, plus 3 board members – TBD later)</a:t>
            </a:r>
          </a:p>
          <a:p>
            <a:pPr lvl="1"/>
            <a:r>
              <a:rPr lang="en-GB" sz="1600" dirty="0" smtClean="0"/>
              <a:t>LOC chair joins SPC and defines entertainment program</a:t>
            </a:r>
          </a:p>
          <a:p>
            <a:pPr lvl="1"/>
            <a:r>
              <a:rPr lang="en-GB" sz="1600" dirty="0" smtClean="0"/>
              <a:t>LOC appoints person to define the industry session program, linked to sponsoring</a:t>
            </a:r>
            <a:endParaRPr lang="en-GB" sz="1600" dirty="0"/>
          </a:p>
          <a:p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A89D99AE5C3244B06DA219CECCBBAB" ma:contentTypeVersion="10" ma:contentTypeDescription="Create a new document." ma:contentTypeScope="" ma:versionID="498d6a120d70c789d3a69d14030d7591">
  <xsd:schema xmlns:xsd="http://www.w3.org/2001/XMLSchema" xmlns:xs="http://www.w3.org/2001/XMLSchema" xmlns:p="http://schemas.microsoft.com/office/2006/metadata/properties" xmlns:ns3="3305b838-c34c-4bc5-a224-1b5d53e55c3e" targetNamespace="http://schemas.microsoft.com/office/2006/metadata/properties" ma:root="true" ma:fieldsID="2b5dfd611047ce4b16ed1f3f0f6a2a2b" ns3:_="">
    <xsd:import namespace="3305b838-c34c-4bc5-a224-1b5d53e55c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5b838-c34c-4bc5-a224-1b5d53e55c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E08DBC-24B1-4234-860C-B5E7CAC02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05b838-c34c-4bc5-a224-1b5d53e55c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5D7B14-C18A-49BD-B787-49E8AF851E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F4C146-1B46-4A45-B389-85AAF61B8C70}">
  <ds:schemaRefs>
    <ds:schemaRef ds:uri="3305b838-c34c-4bc5-a224-1b5d53e55c3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425</Words>
  <Application>Microsoft Office PowerPoint</Application>
  <PresentationFormat>On-screen Show (16:9)</PresentationFormat>
  <Paragraphs>69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European Physical Society Accelerator Group Board Meeting Preparation for IPAC’23 SPC</vt:lpstr>
      <vt:lpstr>Discussion Topics</vt:lpstr>
      <vt:lpstr>SPC and Grant Task Roles</vt:lpstr>
      <vt:lpstr>MC Coverage &amp; Gender Balance</vt:lpstr>
      <vt:lpstr>SPC Country, Laboratory Coverage</vt:lpstr>
      <vt:lpstr>MC Coverage Breakdown</vt:lpstr>
      <vt:lpstr>EPS-AG Questions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EPS-AG doing or could further do</dc:title>
  <dc:creator>arduini</dc:creator>
  <cp:lastModifiedBy>McIntosh, Peter (STFC,DL,AST)</cp:lastModifiedBy>
  <cp:revision>298</cp:revision>
  <dcterms:created xsi:type="dcterms:W3CDTF">2014-09-27T15:08:50Z</dcterms:created>
  <dcterms:modified xsi:type="dcterms:W3CDTF">2021-05-24T21:19:55Z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0x01010078A89D99AE5C3244B06DA219CECCBBAB</vt:lpwstr>
  </property>
</Properties>
</file>