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7"/>
    <p:restoredTop sz="93312" autoAdjust="0"/>
  </p:normalViewPr>
  <p:slideViewPr>
    <p:cSldViewPr>
      <p:cViewPr varScale="1">
        <p:scale>
          <a:sx n="84" d="100"/>
          <a:sy n="84" d="100"/>
        </p:scale>
        <p:origin x="780" y="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7B7-EBB4-4B32-8A25-8AB4005EA9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01B5-FF8A-4FB7-BDC0-E71127611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47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7B7-EBB4-4B32-8A25-8AB4005EA9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01B5-FF8A-4FB7-BDC0-E71127611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110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7B7-EBB4-4B32-8A25-8AB4005EA9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01B5-FF8A-4FB7-BDC0-E71127611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7B7-EBB4-4B32-8A25-8AB4005EA9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01B5-FF8A-4FB7-BDC0-E71127611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47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7B7-EBB4-4B32-8A25-8AB4005EA9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01B5-FF8A-4FB7-BDC0-E71127611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12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7B7-EBB4-4B32-8A25-8AB4005EA9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01B5-FF8A-4FB7-BDC0-E71127611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537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7B7-EBB4-4B32-8A25-8AB4005EA9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01B5-FF8A-4FB7-BDC0-E71127611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54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7B7-EBB4-4B32-8A25-8AB4005EA9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01B5-FF8A-4FB7-BDC0-E71127611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261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7B7-EBB4-4B32-8A25-8AB4005EA9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01B5-FF8A-4FB7-BDC0-E71127611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01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7B7-EBB4-4B32-8A25-8AB4005EA9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01B5-FF8A-4FB7-BDC0-E71127611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774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D77B7-EBB4-4B32-8A25-8AB4005EA9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F01B5-FF8A-4FB7-BDC0-E71127611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28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D77B7-EBB4-4B32-8A25-8AB4005EA9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F01B5-FF8A-4FB7-BDC0-E71127611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01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843558"/>
            <a:ext cx="64087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Financial Status of EPS-AG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69750" y="2643758"/>
            <a:ext cx="6408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dirty="0"/>
              <a:t>Ubaldo Iriso</a:t>
            </a:r>
          </a:p>
          <a:p>
            <a:pPr algn="ctr"/>
            <a:r>
              <a:rPr lang="ca-ES" sz="2400" dirty="0"/>
              <a:t>EPS-AG </a:t>
            </a:r>
            <a:r>
              <a:rPr lang="ca-ES" sz="2400" dirty="0" err="1"/>
              <a:t>Treasurer</a:t>
            </a:r>
            <a:r>
              <a:rPr lang="ca-ES" sz="2400" dirty="0"/>
              <a:t>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403648" y="3892719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dirty="0"/>
              <a:t>May 25, 2021 </a:t>
            </a:r>
          </a:p>
          <a:p>
            <a:pPr algn="ctr"/>
            <a:r>
              <a:rPr lang="ca-ES" dirty="0"/>
              <a:t>IPAC20 EPS-AG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497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87683-15C4-4E25-9228-5B81C8A9D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922"/>
            <a:ext cx="8229600" cy="857250"/>
          </a:xfrm>
        </p:spPr>
        <p:txBody>
          <a:bodyPr/>
          <a:lstStyle/>
          <a:p>
            <a:r>
              <a:rPr lang="es-ES" dirty="0"/>
              <a:t>EPS-AG </a:t>
            </a:r>
            <a:r>
              <a:rPr lang="es-ES" dirty="0" err="1"/>
              <a:t>Accounts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9B9E89A-EFA5-4EBF-B047-1770D10EFA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888157"/>
              </p:ext>
            </p:extLst>
          </p:nvPr>
        </p:nvGraphicFramePr>
        <p:xfrm>
          <a:off x="1547664" y="1059582"/>
          <a:ext cx="5544615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428">
                  <a:extLst>
                    <a:ext uri="{9D8B030D-6E8A-4147-A177-3AD203B41FA5}">
                      <a16:colId xmlns:a16="http://schemas.microsoft.com/office/drawing/2014/main" val="2820832313"/>
                    </a:ext>
                  </a:extLst>
                </a:gridCol>
                <a:gridCol w="4470187">
                  <a:extLst>
                    <a:ext uri="{9D8B030D-6E8A-4147-A177-3AD203B41FA5}">
                      <a16:colId xmlns:a16="http://schemas.microsoft.com/office/drawing/2014/main" val="15892538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Account</a:t>
                      </a:r>
                      <a:endParaRPr lang="sv-S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Description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36275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EPS-AG Investment Account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Cash reserve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Interest from this account is credited to the general account.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48811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EPS-AG General Account 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200" dirty="0" err="1"/>
                        <a:t>Main</a:t>
                      </a:r>
                      <a:r>
                        <a:rPr lang="es-ES" sz="1200" dirty="0"/>
                        <a:t> EPS-AG </a:t>
                      </a:r>
                      <a:r>
                        <a:rPr lang="es-ES" sz="1200" dirty="0" err="1"/>
                        <a:t>activities</a:t>
                      </a:r>
                      <a:endParaRPr lang="es-ES" sz="1200" dirty="0"/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200" dirty="0"/>
                    </a:p>
                    <a:p>
                      <a:pPr marL="171450" indent="-1714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Credit: Interest income (from Investment account)</a:t>
                      </a:r>
                    </a:p>
                    <a:p>
                      <a:pPr marL="171450" indent="-1714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Charges: meeting costs, bank fees, IPAC prizes…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79711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EPS-AG IPAC Account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Main cash flow from EPS-AG: deals with IPAC student grants.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  <a:p>
                      <a:pPr marL="171450" indent="-1714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Credits: funds from sponsor institutes</a:t>
                      </a:r>
                    </a:p>
                    <a:p>
                      <a:pPr marL="171450" indent="-1714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Charges: grants to students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7738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EPS-AG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JaCoW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 Account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JaCoW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 activities are kept in a dedicated account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  <a:p>
                      <a:pPr marL="171450" indent="-1714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Credits: from royalties </a:t>
                      </a:r>
                    </a:p>
                    <a:p>
                      <a:pPr marL="171450" indent="-1714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Charges: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reimbursement for meetings, software license costs</a:t>
                      </a:r>
                    </a:p>
                    <a:p>
                      <a:pPr marL="0" indent="0" algn="l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95160670"/>
                  </a:ext>
                </a:extLst>
              </a:tr>
            </a:tbl>
          </a:graphicData>
        </a:graphic>
      </p:graphicFrame>
      <p:sp>
        <p:nvSpPr>
          <p:cNvPr id="5" name="Right Brace 4">
            <a:extLst>
              <a:ext uri="{FF2B5EF4-FFF2-40B4-BE49-F238E27FC236}">
                <a16:creationId xmlns:a16="http://schemas.microsoft.com/office/drawing/2014/main" id="{C2F8A58D-0766-451E-8CAA-5E3D5488D3DB}"/>
              </a:ext>
            </a:extLst>
          </p:cNvPr>
          <p:cNvSpPr/>
          <p:nvPr/>
        </p:nvSpPr>
        <p:spPr>
          <a:xfrm>
            <a:off x="7236296" y="1491630"/>
            <a:ext cx="144016" cy="136815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F08CAB-D52A-46EC-8633-166261A9A586}"/>
              </a:ext>
            </a:extLst>
          </p:cNvPr>
          <p:cNvSpPr txBox="1"/>
          <p:nvPr/>
        </p:nvSpPr>
        <p:spPr>
          <a:xfrm>
            <a:off x="7452320" y="1852540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err="1"/>
              <a:t>Treated</a:t>
            </a:r>
            <a:r>
              <a:rPr lang="es-ES" sz="1600" dirty="0"/>
              <a:t> as </a:t>
            </a:r>
            <a:r>
              <a:rPr lang="es-ES" sz="1600" dirty="0" err="1"/>
              <a:t>one</a:t>
            </a:r>
            <a:r>
              <a:rPr lang="es-ES" sz="1600" dirty="0"/>
              <a:t> </a:t>
            </a:r>
            <a:r>
              <a:rPr lang="es-ES" sz="1600" dirty="0" err="1"/>
              <a:t>by</a:t>
            </a:r>
            <a:r>
              <a:rPr lang="es-ES" sz="1600" dirty="0"/>
              <a:t> EPS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59377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ECF01A5-6DAD-461D-B809-4BE9A53CE93F}"/>
              </a:ext>
            </a:extLst>
          </p:cNvPr>
          <p:cNvSpPr>
            <a:spLocks noGrp="1"/>
          </p:cNvSpPr>
          <p:nvPr/>
        </p:nvSpPr>
        <p:spPr>
          <a:xfrm>
            <a:off x="898376" y="-92546"/>
            <a:ext cx="741804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u="sng" dirty="0"/>
              <a:t>Summary per Account (2020)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E7DA457-100F-4AFA-B798-67ACD534BE92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059832" y="3435846"/>
            <a:ext cx="4572000" cy="7315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5BD7A8C-D21B-4466-A109-8FAB8341C0E7}"/>
              </a:ext>
            </a:extLst>
          </p:cNvPr>
          <p:cNvSpPr txBox="1"/>
          <p:nvPr/>
        </p:nvSpPr>
        <p:spPr>
          <a:xfrm>
            <a:off x="804105" y="3585058"/>
            <a:ext cx="1633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dirty="0" err="1"/>
              <a:t>Jacow</a:t>
            </a:r>
            <a:r>
              <a:rPr lang="es-ES" dirty="0"/>
              <a:t> </a:t>
            </a:r>
            <a:r>
              <a:rPr lang="es-ES" dirty="0" err="1"/>
              <a:t>Account</a:t>
            </a:r>
            <a:endParaRPr lang="es-E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3B4BA1B-EEAE-41E4-90B4-289818C1A4EC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059832" y="2499742"/>
            <a:ext cx="4572000" cy="73152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BA5B1C4-9480-4153-B204-91B6B00A64F7}"/>
              </a:ext>
            </a:extLst>
          </p:cNvPr>
          <p:cNvSpPr txBox="1"/>
          <p:nvPr/>
        </p:nvSpPr>
        <p:spPr>
          <a:xfrm>
            <a:off x="993580" y="2614548"/>
            <a:ext cx="1443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dirty="0"/>
              <a:t>IPAC </a:t>
            </a:r>
            <a:r>
              <a:rPr lang="es-ES" dirty="0" err="1"/>
              <a:t>Account</a:t>
            </a:r>
            <a:endParaRPr lang="es-E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796A1C-E65A-4ACD-AA6B-E557B9E79AC4}"/>
              </a:ext>
            </a:extLst>
          </p:cNvPr>
          <p:cNvSpPr txBox="1"/>
          <p:nvPr/>
        </p:nvSpPr>
        <p:spPr>
          <a:xfrm>
            <a:off x="672531" y="1731321"/>
            <a:ext cx="1764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dirty="0"/>
              <a:t>General </a:t>
            </a:r>
            <a:r>
              <a:rPr lang="es-ES" dirty="0" err="1"/>
              <a:t>Account</a:t>
            </a:r>
            <a:endParaRPr lang="es-E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87B7ECE-E87C-4ADC-AC5E-3EEC84F0AA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9832" y="1563638"/>
            <a:ext cx="4572000" cy="7407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1A31819-875D-4AA2-88A3-938C0268DE1C}"/>
              </a:ext>
            </a:extLst>
          </p:cNvPr>
          <p:cNvSpPr txBox="1"/>
          <p:nvPr/>
        </p:nvSpPr>
        <p:spPr>
          <a:xfrm>
            <a:off x="379245" y="1058537"/>
            <a:ext cx="2058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dirty="0" err="1"/>
              <a:t>Investment</a:t>
            </a:r>
            <a:r>
              <a:rPr lang="es-ES" dirty="0"/>
              <a:t> </a:t>
            </a:r>
            <a:r>
              <a:rPr lang="es-ES" dirty="0" err="1"/>
              <a:t>Account</a:t>
            </a:r>
            <a:endParaRPr lang="es-E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10AC3B-D502-4148-BBCF-A3E4AF29B172}"/>
              </a:ext>
            </a:extLst>
          </p:cNvPr>
          <p:cNvSpPr txBox="1"/>
          <p:nvPr/>
        </p:nvSpPr>
        <p:spPr>
          <a:xfrm>
            <a:off x="2987824" y="1024925"/>
            <a:ext cx="3496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dirty="0"/>
              <a:t>125 000€ </a:t>
            </a:r>
            <a:r>
              <a:rPr lang="es-ES" sz="1400" dirty="0"/>
              <a:t>(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itchFamily="2" charset="0"/>
              </a:rPr>
              <a:t>no movements in the last years)</a:t>
            </a:r>
            <a:endParaRPr lang="es-ES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FE85A97-0253-42BC-9F95-A1F92A2F7F48}"/>
              </a:ext>
            </a:extLst>
          </p:cNvPr>
          <p:cNvSpPr txBox="1"/>
          <p:nvPr/>
        </p:nvSpPr>
        <p:spPr>
          <a:xfrm>
            <a:off x="3523636" y="4587974"/>
            <a:ext cx="20967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es-ES" dirty="0"/>
              <a:t>TOTAL: </a:t>
            </a:r>
            <a:r>
              <a:rPr lang="en-US" b="1" dirty="0">
                <a:solidFill>
                  <a:schemeClr val="dk1"/>
                </a:solidFill>
              </a:rPr>
              <a:t>243 470.58€</a:t>
            </a: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6198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622481E-6D88-A143-843D-4124F081338D}"/>
              </a:ext>
            </a:extLst>
          </p:cNvPr>
          <p:cNvSpPr>
            <a:spLocks noGrp="1"/>
          </p:cNvSpPr>
          <p:nvPr/>
        </p:nvSpPr>
        <p:spPr>
          <a:xfrm>
            <a:off x="862979" y="123478"/>
            <a:ext cx="741804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u="sng" dirty="0"/>
              <a:t>Evolution of Annual Closing Balances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6277939-1F7D-E44E-A66E-2B1E14654E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628967"/>
              </p:ext>
            </p:extLst>
          </p:nvPr>
        </p:nvGraphicFramePr>
        <p:xfrm>
          <a:off x="1079610" y="1563638"/>
          <a:ext cx="6984777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3564">
                  <a:extLst>
                    <a:ext uri="{9D8B030D-6E8A-4147-A177-3AD203B41FA5}">
                      <a16:colId xmlns:a16="http://schemas.microsoft.com/office/drawing/2014/main" val="2820832313"/>
                    </a:ext>
                  </a:extLst>
                </a:gridCol>
                <a:gridCol w="1208099">
                  <a:extLst>
                    <a:ext uri="{9D8B030D-6E8A-4147-A177-3AD203B41FA5}">
                      <a16:colId xmlns:a16="http://schemas.microsoft.com/office/drawing/2014/main" val="1589253859"/>
                    </a:ext>
                  </a:extLst>
                </a:gridCol>
                <a:gridCol w="1208099">
                  <a:extLst>
                    <a:ext uri="{9D8B030D-6E8A-4147-A177-3AD203B41FA5}">
                      <a16:colId xmlns:a16="http://schemas.microsoft.com/office/drawing/2014/main" val="3125550744"/>
                    </a:ext>
                  </a:extLst>
                </a:gridCol>
                <a:gridCol w="1208099">
                  <a:extLst>
                    <a:ext uri="{9D8B030D-6E8A-4147-A177-3AD203B41FA5}">
                      <a16:colId xmlns:a16="http://schemas.microsoft.com/office/drawing/2014/main" val="4071969783"/>
                    </a:ext>
                  </a:extLst>
                </a:gridCol>
                <a:gridCol w="983458">
                  <a:extLst>
                    <a:ext uri="{9D8B030D-6E8A-4147-A177-3AD203B41FA5}">
                      <a16:colId xmlns:a16="http://schemas.microsoft.com/office/drawing/2014/main" val="3151112361"/>
                    </a:ext>
                  </a:extLst>
                </a:gridCol>
                <a:gridCol w="983458">
                  <a:extLst>
                    <a:ext uri="{9D8B030D-6E8A-4147-A177-3AD203B41FA5}">
                      <a16:colId xmlns:a16="http://schemas.microsoft.com/office/drawing/2014/main" val="12815714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Account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2017.12.31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2018.12.31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2019.12.31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2020.12.31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2021.05.25</a:t>
                      </a: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275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EPS-AG Investment Account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125,000.00 EUR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125,000.00 EUR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125,000.00 EUR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125 000.0€ </a:t>
                      </a:r>
                      <a:endParaRPr kumimoji="0" lang="sv-SE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125 000.0€ 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811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EPS-AG General Account 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68,851.47 EUR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67,742.52 EUR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68,412.57 EUR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65 673.89€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65 673.89€ 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711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EPS-AG IPAC Account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26,299.41 EUR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65,557.77 EUR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36,382.41 EUR 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49 043,21€ </a:t>
                      </a:r>
                      <a:endParaRPr kumimoji="0" lang="sv-SE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49 043.21€ 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738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EPS-AG JaCoW Account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7,609.01 EUR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7,682.64 EUR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5,510.28 EUR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3 753.48€  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1 996.68 €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160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Total</a:t>
                      </a:r>
                      <a:endParaRPr lang="sv-S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227,759.89 EUR</a:t>
                      </a:r>
                      <a:endParaRPr lang="sv-SE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265,982.93 EUR</a:t>
                      </a:r>
                      <a:endParaRPr lang="sv-SE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235,305.26 EUR</a:t>
                      </a:r>
                      <a:endParaRPr lang="sv-S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243 470.58€</a:t>
                      </a:r>
                      <a:endParaRPr lang="sv-S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242 030.58€ </a:t>
                      </a:r>
                      <a:endParaRPr lang="sv-S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258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1274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622481E-6D88-A143-843D-4124F081338D}"/>
              </a:ext>
            </a:extLst>
          </p:cNvPr>
          <p:cNvSpPr>
            <a:spLocks noGrp="1"/>
          </p:cNvSpPr>
          <p:nvPr/>
        </p:nvSpPr>
        <p:spPr>
          <a:xfrm>
            <a:off x="898376" y="-92546"/>
            <a:ext cx="741804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u="sng" dirty="0"/>
              <a:t>IPAC Account History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FE1B7BF-B700-9F4B-90C8-79553BC28305}"/>
              </a:ext>
            </a:extLst>
          </p:cNvPr>
          <p:cNvSpPr>
            <a:spLocks noGrp="1"/>
          </p:cNvSpPr>
          <p:nvPr/>
        </p:nvSpPr>
        <p:spPr>
          <a:xfrm>
            <a:off x="1572344" y="3363838"/>
            <a:ext cx="6096000" cy="1656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For IPAC18: conference budget made extraordinary contribution</a:t>
            </a:r>
          </a:p>
          <a:p>
            <a:r>
              <a:rPr lang="en-US" sz="1400" dirty="0"/>
              <a:t>Balances carried to IPAC19 , to compensate for higher cost per student</a:t>
            </a:r>
          </a:p>
          <a:p>
            <a:r>
              <a:rPr lang="en-US" sz="1400" dirty="0"/>
              <a:t>IPAC20: cancelled, balance is carried although: </a:t>
            </a:r>
          </a:p>
          <a:p>
            <a:pPr lvl="1"/>
            <a:r>
              <a:rPr lang="en-US" sz="1000" dirty="0"/>
              <a:t>minor reimbursement for nonrefundable travel costs. </a:t>
            </a:r>
          </a:p>
          <a:p>
            <a:pPr lvl="1"/>
            <a:r>
              <a:rPr lang="es-ES" sz="1000" dirty="0" err="1"/>
              <a:t>Some</a:t>
            </a:r>
            <a:r>
              <a:rPr lang="es-ES" sz="1000" dirty="0"/>
              <a:t> </a:t>
            </a:r>
            <a:r>
              <a:rPr lang="en-US" sz="1000" dirty="0"/>
              <a:t>labs (2) asked their money back</a:t>
            </a:r>
          </a:p>
          <a:p>
            <a:r>
              <a:rPr lang="en-US" sz="1400" dirty="0"/>
              <a:t>No contributions were asked to the labs in 2021</a:t>
            </a:r>
            <a:endParaRPr lang="sv-SE" sz="14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6277939-1F7D-E44E-A66E-2B1E14654E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90416"/>
              </p:ext>
            </p:extLst>
          </p:nvPr>
        </p:nvGraphicFramePr>
        <p:xfrm>
          <a:off x="1428328" y="915566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82083231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58925385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12555074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07196978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678215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Conference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Sponsorships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received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Budgeted Grants (# of students)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Actual 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Grants+fees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Balance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outgoing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6275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Previous conferences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18.1 </a:t>
                      </a:r>
                      <a:r>
                        <a:rPr lang="en-US" sz="12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kEUR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9711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IPAC 18, Vancouver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76.1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kEUR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75.6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kEUR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 (42) 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61.7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kEUR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32.5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kEUR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5160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IPAC 19, Melbourne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56.2 kEUR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80.0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kEUR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 (40)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70.8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kEUR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17.9 kEUR</a:t>
                      </a:r>
                      <a:endParaRPr lang="sv-S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8615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IPAC 20, Caen (cancelled)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45.5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kEUR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-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11.1k€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70.0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kEUR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 (70)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3.4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kEUR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49.0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kEUR</a:t>
                      </a:r>
                      <a:endParaRPr lang="sv-S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0258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IPAC 21, Igaussu (on-line)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itchFamily="2" charset="0"/>
                        </a:rPr>
                        <a:t>49.0 K€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0260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640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1572</TotalTime>
  <Words>373</Words>
  <Application>Microsoft Office PowerPoint</Application>
  <PresentationFormat>On-screen Show (16:9)</PresentationFormat>
  <Paragraphs>112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EPS-AG Accounts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Operator diagnostics</dc:creator>
  <cp:lastModifiedBy>Ubaldo Iriso Áriz</cp:lastModifiedBy>
  <cp:revision>33</cp:revision>
  <dcterms:created xsi:type="dcterms:W3CDTF">2020-05-06T08:56:43Z</dcterms:created>
  <dcterms:modified xsi:type="dcterms:W3CDTF">2021-05-25T08:41:15Z</dcterms:modified>
</cp:coreProperties>
</file>