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AFE0-4EFF-47A1-88FD-4F33A2E86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8F92AF-EE87-4A0E-A3CA-CCCAE84437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D0C353-564C-4463-A491-0DFE19E910C7}"/>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DE56D615-8C58-4F77-8A37-871CF6B680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85E580-5D02-4896-97AD-88A03ACF59A9}"/>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40403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FB32-E699-493E-8919-3D2879AF39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DFB75E-9C0C-48E4-82DE-F551545A27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4CA442-FA3B-4253-BC79-B0559B20D756}"/>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4F1044BD-89F8-4FD7-BE19-13EF606CEB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CCC823-9E74-43C4-B2A3-1BD4B0C349F4}"/>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81263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624AD3-F90C-42E6-BFEF-9EFFA6DFD8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69C7D1-A022-4EC5-A520-414E832C0B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E54893-0D6F-4AD6-9FDB-599C3B447E5E}"/>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DB8E6A74-F261-48FC-9BFD-40E77A9EE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00276B-DA8E-40A1-95D0-D4210B3ACA2B}"/>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212508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FE2B-C169-46CC-B950-47BFF7F289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B43AE7-081B-44CA-B1F1-BDEF787D33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C6F36-249C-40DE-946F-3465081BBAE0}"/>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369B7AB8-8A8B-46AB-B51B-238F8AFDCA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191525-002D-4D80-AFFA-7D48C85A436B}"/>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290359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AC89E-80CA-430E-A2BD-F9383960F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C9D500-14C2-4F60-BE43-C48CD5EB6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9F79FB-2213-4BBD-990E-0092EAFC1A99}"/>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BA7AC1E9-1653-4619-B7D9-B901DD1A1D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0868E-D970-428D-8ED7-9021E3034FE2}"/>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274552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851F-1DCF-4F95-BB5E-027307D78C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49F75B-060F-4FAC-BB47-B37C595381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616720-695B-4ACE-BC18-1D72562F39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4EC3ED-7118-4DAA-A080-58BEFAF1D903}"/>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6" name="Footer Placeholder 5">
            <a:extLst>
              <a:ext uri="{FF2B5EF4-FFF2-40B4-BE49-F238E27FC236}">
                <a16:creationId xmlns:a16="http://schemas.microsoft.com/office/drawing/2014/main" id="{874BCE0E-12DB-47C0-A0B0-7806D97E64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0FADD2-22E6-4A18-A0E1-044FC1D8864E}"/>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24086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5BDF-5810-4896-A125-7876B04152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34BDA4-96C6-4E44-8906-B3B26E6C8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AB2DE9-0AF3-4C88-B5C4-5A7488120D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F078D8-6E08-462B-A064-422A5206CF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B69FEF-13BF-40E5-899F-EC5AC9883A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25D303-C1C7-4CCD-969A-7248A1023735}"/>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8" name="Footer Placeholder 7">
            <a:extLst>
              <a:ext uri="{FF2B5EF4-FFF2-40B4-BE49-F238E27FC236}">
                <a16:creationId xmlns:a16="http://schemas.microsoft.com/office/drawing/2014/main" id="{87FB19F7-0D4E-4E27-8344-0CABE5882B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79D9A6-BBE8-4BFD-940B-E9A6768068A1}"/>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37582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6691-B237-420C-AC38-7A9C0965AD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B2FFB6-3269-4688-85A3-8ED06D005851}"/>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4" name="Footer Placeholder 3">
            <a:extLst>
              <a:ext uri="{FF2B5EF4-FFF2-40B4-BE49-F238E27FC236}">
                <a16:creationId xmlns:a16="http://schemas.microsoft.com/office/drawing/2014/main" id="{9DB78015-E497-46DD-8289-4D980F590D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7208A6-8544-4CD0-9F39-E2825685D3A2}"/>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25530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5AD490-CF0C-43CE-94AA-F542381C7FC4}"/>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3" name="Footer Placeholder 2">
            <a:extLst>
              <a:ext uri="{FF2B5EF4-FFF2-40B4-BE49-F238E27FC236}">
                <a16:creationId xmlns:a16="http://schemas.microsoft.com/office/drawing/2014/main" id="{1E0FA011-38F7-46EB-9F85-4488113C60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9EF5FD-37CA-4C44-A661-5AA7DC7EFE46}"/>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17504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1739-68E1-43F4-8AAB-C76D0DF9A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B0BE62-DA49-4C72-9BA2-9621FC3E78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EC2EDD-3DB0-4B29-83B0-A7F3CBE91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F0AF7-5BB6-4C82-8820-945C824FEAE8}"/>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6" name="Footer Placeholder 5">
            <a:extLst>
              <a:ext uri="{FF2B5EF4-FFF2-40B4-BE49-F238E27FC236}">
                <a16:creationId xmlns:a16="http://schemas.microsoft.com/office/drawing/2014/main" id="{66A040F4-86CA-4294-A8AB-8C50A1193C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36F952-0B11-41ED-B5CF-A8A0BB6585DF}"/>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129914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A538-C340-4256-8813-FFC35E6A2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30B5740-507F-4DF1-B896-B97445E0FF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727B6A-71D5-4145-A877-00F9A7E8F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3BDCD-99E5-4153-8BAC-A32C14E35D40}"/>
              </a:ext>
            </a:extLst>
          </p:cNvPr>
          <p:cNvSpPr>
            <a:spLocks noGrp="1"/>
          </p:cNvSpPr>
          <p:nvPr>
            <p:ph type="dt" sz="half" idx="10"/>
          </p:nvPr>
        </p:nvSpPr>
        <p:spPr/>
        <p:txBody>
          <a:bodyPr/>
          <a:lstStyle/>
          <a:p>
            <a:fld id="{2F00E298-F5C3-48ED-B4C8-69AE1AB9ECBD}" type="datetimeFigureOut">
              <a:rPr lang="en-GB" smtClean="0"/>
              <a:t>20/07/2021</a:t>
            </a:fld>
            <a:endParaRPr lang="en-GB"/>
          </a:p>
        </p:txBody>
      </p:sp>
      <p:sp>
        <p:nvSpPr>
          <p:cNvPr id="6" name="Footer Placeholder 5">
            <a:extLst>
              <a:ext uri="{FF2B5EF4-FFF2-40B4-BE49-F238E27FC236}">
                <a16:creationId xmlns:a16="http://schemas.microsoft.com/office/drawing/2014/main" id="{9B2C5553-6F9E-474C-8B42-845278DD43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EE14BC-3395-4968-ABD6-8A9239C9D54F}"/>
              </a:ext>
            </a:extLst>
          </p:cNvPr>
          <p:cNvSpPr>
            <a:spLocks noGrp="1"/>
          </p:cNvSpPr>
          <p:nvPr>
            <p:ph type="sldNum" sz="quarter" idx="12"/>
          </p:nvPr>
        </p:nvSpPr>
        <p:spPr/>
        <p:txBody>
          <a:bodyPr/>
          <a:lstStyle/>
          <a:p>
            <a:fld id="{374E5330-4891-47F3-8340-F139223BF5AB}" type="slidenum">
              <a:rPr lang="en-GB" smtClean="0"/>
              <a:t>‹#›</a:t>
            </a:fld>
            <a:endParaRPr lang="en-GB"/>
          </a:p>
        </p:txBody>
      </p:sp>
    </p:spTree>
    <p:extLst>
      <p:ext uri="{BB962C8B-B14F-4D97-AF65-F5344CB8AC3E}">
        <p14:creationId xmlns:p14="http://schemas.microsoft.com/office/powerpoint/2010/main" val="320258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B872C-5997-4D4D-819A-DDAC75EA94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D7AC76-78DD-4016-BE79-C6BBAC678D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7FCC38-46C4-404F-BBC4-49813B1FB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0E298-F5C3-48ED-B4C8-69AE1AB9ECBD}" type="datetimeFigureOut">
              <a:rPr lang="en-GB" smtClean="0"/>
              <a:t>20/07/2021</a:t>
            </a:fld>
            <a:endParaRPr lang="en-GB"/>
          </a:p>
        </p:txBody>
      </p:sp>
      <p:sp>
        <p:nvSpPr>
          <p:cNvPr id="5" name="Footer Placeholder 4">
            <a:extLst>
              <a:ext uri="{FF2B5EF4-FFF2-40B4-BE49-F238E27FC236}">
                <a16:creationId xmlns:a16="http://schemas.microsoft.com/office/drawing/2014/main" id="{ABD952CB-35BA-489F-8ADC-9C936E915C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90A190-726C-4E86-A4B7-46237578D6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E5330-4891-47F3-8340-F139223BF5AB}" type="slidenum">
              <a:rPr lang="en-GB" smtClean="0"/>
              <a:t>‹#›</a:t>
            </a:fld>
            <a:endParaRPr lang="en-GB"/>
          </a:p>
        </p:txBody>
      </p:sp>
    </p:spTree>
    <p:extLst>
      <p:ext uri="{BB962C8B-B14F-4D97-AF65-F5344CB8AC3E}">
        <p14:creationId xmlns:p14="http://schemas.microsoft.com/office/powerpoint/2010/main" val="3863181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D3F37-2E30-4633-91DA-03B4522001F1}"/>
              </a:ext>
            </a:extLst>
          </p:cNvPr>
          <p:cNvSpPr>
            <a:spLocks noGrp="1"/>
          </p:cNvSpPr>
          <p:nvPr>
            <p:ph type="ctrTitle"/>
          </p:nvPr>
        </p:nvSpPr>
        <p:spPr/>
        <p:txBody>
          <a:bodyPr/>
          <a:lstStyle/>
          <a:p>
            <a:r>
              <a:rPr lang="en-US" dirty="0"/>
              <a:t>Synergies in Astronomy (SKA)</a:t>
            </a:r>
            <a:endParaRPr lang="en-GB" dirty="0"/>
          </a:p>
        </p:txBody>
      </p:sp>
      <p:sp>
        <p:nvSpPr>
          <p:cNvPr id="3" name="Subtitle 2">
            <a:extLst>
              <a:ext uri="{FF2B5EF4-FFF2-40B4-BE49-F238E27FC236}">
                <a16:creationId xmlns:a16="http://schemas.microsoft.com/office/drawing/2014/main" id="{16AB43BE-FF0B-46D8-AD64-F49392240025}"/>
              </a:ext>
            </a:extLst>
          </p:cNvPr>
          <p:cNvSpPr>
            <a:spLocks noGrp="1"/>
          </p:cNvSpPr>
          <p:nvPr>
            <p:ph type="subTitle" idx="1"/>
          </p:nvPr>
        </p:nvSpPr>
        <p:spPr/>
        <p:txBody>
          <a:bodyPr/>
          <a:lstStyle/>
          <a:p>
            <a:endParaRPr lang="en-US" dirty="0"/>
          </a:p>
          <a:p>
            <a:r>
              <a:rPr lang="en-GB" dirty="0"/>
              <a:t>Jeremy Yates</a:t>
            </a:r>
          </a:p>
        </p:txBody>
      </p:sp>
    </p:spTree>
    <p:extLst>
      <p:ext uri="{BB962C8B-B14F-4D97-AF65-F5344CB8AC3E}">
        <p14:creationId xmlns:p14="http://schemas.microsoft.com/office/powerpoint/2010/main" val="383902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5B06D-F556-41F3-AFC7-214C934D0040}"/>
              </a:ext>
            </a:extLst>
          </p:cNvPr>
          <p:cNvSpPr>
            <a:spLocks noGrp="1"/>
          </p:cNvSpPr>
          <p:nvPr>
            <p:ph type="title"/>
          </p:nvPr>
        </p:nvSpPr>
        <p:spPr>
          <a:xfrm>
            <a:off x="758687" y="285612"/>
            <a:ext cx="10515600" cy="575779"/>
          </a:xfrm>
        </p:spPr>
        <p:txBody>
          <a:bodyPr>
            <a:normAutofit fontScale="90000"/>
          </a:bodyPr>
          <a:lstStyle/>
          <a:p>
            <a:r>
              <a:rPr lang="en-US" dirty="0"/>
              <a:t>What are the definitions</a:t>
            </a:r>
            <a:endParaRPr lang="en-GB" dirty="0"/>
          </a:p>
        </p:txBody>
      </p:sp>
      <p:sp>
        <p:nvSpPr>
          <p:cNvPr id="3" name="Content Placeholder 2">
            <a:extLst>
              <a:ext uri="{FF2B5EF4-FFF2-40B4-BE49-F238E27FC236}">
                <a16:creationId xmlns:a16="http://schemas.microsoft.com/office/drawing/2014/main" id="{B934C666-FAD0-45E6-98ED-A8D11B8D95E9}"/>
              </a:ext>
            </a:extLst>
          </p:cNvPr>
          <p:cNvSpPr>
            <a:spLocks noGrp="1"/>
          </p:cNvSpPr>
          <p:nvPr>
            <p:ph idx="1"/>
          </p:nvPr>
        </p:nvSpPr>
        <p:spPr>
          <a:xfrm>
            <a:off x="838200" y="1060174"/>
            <a:ext cx="10515600" cy="5116789"/>
          </a:xfrm>
        </p:spPr>
        <p:txBody>
          <a:bodyPr>
            <a:normAutofit fontScale="85000" lnSpcReduction="10000"/>
          </a:bodyPr>
          <a:lstStyle/>
          <a:p>
            <a:r>
              <a:rPr lang="en-US" dirty="0"/>
              <a:t>As an alternative definition, the European Grid Infrastructure defines HTC as “a computing paradigm that focuses on the efficient execution of a large number of loosely-coupled tasks”,[2] while HPC systems tend to focus on tightly coupled parallel jobs, and as such they must execute within a particular site with low-latency interconnects. Conversely, HTC systems are independent, sequential jobs that can be individually scheduled on many different computing resources across multiple administrative boundaries. HTC systems achieve this using various grid computing technologies and techniques.</a:t>
            </a:r>
          </a:p>
          <a:p>
            <a:endParaRPr lang="en-US" dirty="0"/>
          </a:p>
          <a:p>
            <a:r>
              <a:rPr lang="en-US" dirty="0"/>
              <a:t>MTC aims to bridge the gap between HTC and HPC. MTC is reminiscent of HTC, but it differs in the emphasis of using many computing resources over short periods of time to accomplish many computational tasks (i.e. including both dependent and independent tasks), where the primary metrics are measured in seconds (e.g. FLOPS, tasks/s, MB/s I/O rates), as opposed to operations (e.g. jobs) per month. MTC denotes high-performance computations comprising multiple distinct activities, coupled via file system operations.</a:t>
            </a:r>
            <a:endParaRPr lang="en-GB" dirty="0"/>
          </a:p>
        </p:txBody>
      </p:sp>
    </p:spTree>
    <p:extLst>
      <p:ext uri="{BB962C8B-B14F-4D97-AF65-F5344CB8AC3E}">
        <p14:creationId xmlns:p14="http://schemas.microsoft.com/office/powerpoint/2010/main" val="316328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B3C0-0FC1-4AC7-AE4A-BC91C7895FCE}"/>
              </a:ext>
            </a:extLst>
          </p:cNvPr>
          <p:cNvSpPr>
            <a:spLocks noGrp="1"/>
          </p:cNvSpPr>
          <p:nvPr>
            <p:ph type="title"/>
          </p:nvPr>
        </p:nvSpPr>
        <p:spPr>
          <a:xfrm>
            <a:off x="838200" y="365125"/>
            <a:ext cx="10515600" cy="973345"/>
          </a:xfrm>
        </p:spPr>
        <p:txBody>
          <a:bodyPr/>
          <a:lstStyle/>
          <a:p>
            <a:r>
              <a:rPr lang="en-US" dirty="0"/>
              <a:t>Are our identities becoming more fluid?</a:t>
            </a:r>
            <a:endParaRPr lang="en-GB" dirty="0"/>
          </a:p>
        </p:txBody>
      </p:sp>
      <p:sp>
        <p:nvSpPr>
          <p:cNvPr id="3" name="Content Placeholder 2">
            <a:extLst>
              <a:ext uri="{FF2B5EF4-FFF2-40B4-BE49-F238E27FC236}">
                <a16:creationId xmlns:a16="http://schemas.microsoft.com/office/drawing/2014/main" id="{28DBA63F-D752-4E04-9980-40AE047FC4A3}"/>
              </a:ext>
            </a:extLst>
          </p:cNvPr>
          <p:cNvSpPr>
            <a:spLocks noGrp="1"/>
          </p:cNvSpPr>
          <p:nvPr>
            <p:ph idx="1"/>
          </p:nvPr>
        </p:nvSpPr>
        <p:spPr>
          <a:xfrm>
            <a:off x="838200" y="1537252"/>
            <a:ext cx="10515600" cy="5221357"/>
          </a:xfrm>
        </p:spPr>
        <p:txBody>
          <a:bodyPr>
            <a:normAutofit lnSpcReduction="10000"/>
          </a:bodyPr>
          <a:lstStyle/>
          <a:p>
            <a:r>
              <a:rPr lang="en-US" dirty="0"/>
              <a:t>The basic SKA workflow is HTC in look and feel, yet the equipment that is required is HPC</a:t>
            </a:r>
          </a:p>
          <a:p>
            <a:r>
              <a:rPr lang="en-US" dirty="0"/>
              <a:t>The divergence in middleware between HTC and HPC is a serious problem.</a:t>
            </a:r>
          </a:p>
          <a:p>
            <a:r>
              <a:rPr lang="en-US" dirty="0"/>
              <a:t>Not for technical reasons, but as much for historic cultural reasons</a:t>
            </a:r>
          </a:p>
          <a:p>
            <a:pPr lvl="1"/>
            <a:r>
              <a:rPr lang="en-US" dirty="0"/>
              <a:t>No common AAAI</a:t>
            </a:r>
          </a:p>
          <a:p>
            <a:pPr lvl="1"/>
            <a:r>
              <a:rPr lang="en-US" dirty="0"/>
              <a:t>No federation of resources</a:t>
            </a:r>
          </a:p>
          <a:p>
            <a:pPr lvl="1"/>
            <a:r>
              <a:rPr lang="en-US" dirty="0"/>
              <a:t>No remote workload management </a:t>
            </a:r>
          </a:p>
          <a:p>
            <a:pPr lvl="1"/>
            <a:r>
              <a:rPr lang="en-US" dirty="0"/>
              <a:t>No Data Sharing</a:t>
            </a:r>
          </a:p>
          <a:p>
            <a:pPr lvl="1"/>
            <a:r>
              <a:rPr lang="en-US" dirty="0"/>
              <a:t>No common Security Framework (last year’s Hacking attack showed that)</a:t>
            </a:r>
          </a:p>
          <a:p>
            <a:r>
              <a:rPr lang="en-GB" dirty="0"/>
              <a:t>The SKA Science Research Centres challenge this situation</a:t>
            </a:r>
          </a:p>
          <a:p>
            <a:r>
              <a:rPr lang="en-GB" dirty="0"/>
              <a:t>New Workflows in Theory also challenge this</a:t>
            </a:r>
          </a:p>
          <a:p>
            <a:endParaRPr lang="en-GB" dirty="0"/>
          </a:p>
        </p:txBody>
      </p:sp>
    </p:spTree>
    <p:extLst>
      <p:ext uri="{BB962C8B-B14F-4D97-AF65-F5344CB8AC3E}">
        <p14:creationId xmlns:p14="http://schemas.microsoft.com/office/powerpoint/2010/main" val="2304861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304</Words>
  <Application>Microsoft Macintosh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Synergies in Astronomy (SKA)</vt:lpstr>
      <vt:lpstr>What are the definitions</vt:lpstr>
      <vt:lpstr>Are our identities becoming more fluid?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Synergies in Astronomy (SKA)</dc:title>
  <dc:creator>Yates, Jeremy</dc:creator>
  <cp:lastModifiedBy>Scanlon, Tim</cp:lastModifiedBy>
  <cp:revision>3</cp:revision>
  <dcterms:created xsi:type="dcterms:W3CDTF">2021-07-19T15:34:41Z</dcterms:created>
  <dcterms:modified xsi:type="dcterms:W3CDTF">2021-07-20T10:21:55Z</dcterms:modified>
</cp:coreProperties>
</file>