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38"/>
  </p:notesMasterIdLst>
  <p:sldIdLst>
    <p:sldId id="257" r:id="rId5"/>
    <p:sldId id="260" r:id="rId6"/>
    <p:sldId id="298" r:id="rId7"/>
    <p:sldId id="300" r:id="rId8"/>
    <p:sldId id="301" r:id="rId9"/>
    <p:sldId id="302" r:id="rId10"/>
    <p:sldId id="278" r:id="rId11"/>
    <p:sldId id="274" r:id="rId12"/>
    <p:sldId id="306" r:id="rId13"/>
    <p:sldId id="275" r:id="rId14"/>
    <p:sldId id="277" r:id="rId15"/>
    <p:sldId id="279" r:id="rId16"/>
    <p:sldId id="280" r:id="rId17"/>
    <p:sldId id="281" r:id="rId18"/>
    <p:sldId id="285" r:id="rId19"/>
    <p:sldId id="283" r:id="rId20"/>
    <p:sldId id="294" r:id="rId21"/>
    <p:sldId id="295" r:id="rId22"/>
    <p:sldId id="305" r:id="rId23"/>
    <p:sldId id="276" r:id="rId24"/>
    <p:sldId id="284" r:id="rId25"/>
    <p:sldId id="288" r:id="rId26"/>
    <p:sldId id="296" r:id="rId27"/>
    <p:sldId id="304" r:id="rId28"/>
    <p:sldId id="286" r:id="rId29"/>
    <p:sldId id="289" r:id="rId30"/>
    <p:sldId id="290" r:id="rId31"/>
    <p:sldId id="291" r:id="rId32"/>
    <p:sldId id="292" r:id="rId33"/>
    <p:sldId id="293" r:id="rId34"/>
    <p:sldId id="297" r:id="rId35"/>
    <p:sldId id="272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DF8"/>
    <a:srgbClr val="FF6900"/>
    <a:srgbClr val="00BED5"/>
    <a:srgbClr val="C13D33"/>
    <a:srgbClr val="FF0000"/>
    <a:srgbClr val="BE2BBB"/>
    <a:srgbClr val="F08900"/>
    <a:srgbClr val="003088"/>
    <a:srgbClr val="6262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6"/>
    <p:restoredTop sz="94422"/>
  </p:normalViewPr>
  <p:slideViewPr>
    <p:cSldViewPr snapToGrid="0" snapToObjects="1">
      <p:cViewPr varScale="1">
        <p:scale>
          <a:sx n="108" d="100"/>
          <a:sy n="108" d="100"/>
        </p:scale>
        <p:origin x="106" y="398"/>
      </p:cViewPr>
      <p:guideLst>
        <p:guide orient="horz" pos="323"/>
        <p:guide pos="347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A9EAEE-E444-4272-BF30-D6DF50B0311C}" type="doc">
      <dgm:prSet loTypeId="urn:microsoft.com/office/officeart/2005/8/layout/StepDown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AEF6D2-9FA8-4DD0-B765-BAD883306843}">
      <dgm:prSet phldrT="[Text]" custT="1"/>
      <dgm:spPr/>
      <dgm:t>
        <a:bodyPr/>
        <a:lstStyle/>
        <a:p>
          <a:r>
            <a:rPr lang="en-GB" sz="2000" dirty="0" smtClean="0"/>
            <a:t>Thin film deposition</a:t>
          </a:r>
          <a:endParaRPr lang="en-GB" sz="2000" dirty="0"/>
        </a:p>
      </dgm:t>
    </dgm:pt>
    <dgm:pt modelId="{878E38E9-897E-42CE-BC7E-2DC4D649C9BB}" type="parTrans" cxnId="{3AA6F2DA-A280-4D72-AFFA-52AC57E7DB14}">
      <dgm:prSet/>
      <dgm:spPr/>
      <dgm:t>
        <a:bodyPr/>
        <a:lstStyle/>
        <a:p>
          <a:endParaRPr lang="en-GB"/>
        </a:p>
      </dgm:t>
    </dgm:pt>
    <dgm:pt modelId="{FF623345-46B6-454A-ACA9-33F21F938AB7}" type="sibTrans" cxnId="{3AA6F2DA-A280-4D72-AFFA-52AC57E7DB14}">
      <dgm:prSet/>
      <dgm:spPr/>
      <dgm:t>
        <a:bodyPr/>
        <a:lstStyle/>
        <a:p>
          <a:endParaRPr lang="en-GB"/>
        </a:p>
      </dgm:t>
    </dgm:pt>
    <dgm:pt modelId="{6FAB1782-B1D1-41E5-A347-C19809AE877D}">
      <dgm:prSet phldrT="[Text]" custT="1"/>
      <dgm:spPr/>
      <dgm:t>
        <a:bodyPr/>
        <a:lstStyle/>
        <a:p>
          <a:r>
            <a:rPr lang="en-GB" sz="1600" b="1" dirty="0" smtClean="0"/>
            <a:t>PVD</a:t>
          </a:r>
          <a:r>
            <a:rPr lang="en-GB" sz="1600" dirty="0" smtClean="0"/>
            <a:t>: DC, pulsed, HIPIMS… </a:t>
          </a:r>
          <a:endParaRPr lang="en-GB" sz="1600" dirty="0"/>
        </a:p>
      </dgm:t>
    </dgm:pt>
    <dgm:pt modelId="{013C4B52-1199-4BA8-813D-715A1D50AA82}" type="parTrans" cxnId="{89651536-326B-4EF1-B027-492D666F7AB0}">
      <dgm:prSet/>
      <dgm:spPr/>
      <dgm:t>
        <a:bodyPr/>
        <a:lstStyle/>
        <a:p>
          <a:endParaRPr lang="en-GB"/>
        </a:p>
      </dgm:t>
    </dgm:pt>
    <dgm:pt modelId="{FF7793CA-D8EF-4983-BF2A-C5E7A61BC3DD}" type="sibTrans" cxnId="{89651536-326B-4EF1-B027-492D666F7AB0}">
      <dgm:prSet/>
      <dgm:spPr/>
      <dgm:t>
        <a:bodyPr/>
        <a:lstStyle/>
        <a:p>
          <a:endParaRPr lang="en-GB"/>
        </a:p>
      </dgm:t>
    </dgm:pt>
    <dgm:pt modelId="{7B57427B-09B9-476F-A872-EF9FA1BBC188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000" dirty="0" smtClean="0"/>
            <a:t>Film characterisation</a:t>
          </a:r>
          <a:endParaRPr lang="en-GB" sz="2000" dirty="0"/>
        </a:p>
      </dgm:t>
    </dgm:pt>
    <dgm:pt modelId="{B532E245-767B-4301-8900-D420BBA5B1DB}" type="parTrans" cxnId="{85E31EEF-9B9A-437A-8F56-990A801C12AC}">
      <dgm:prSet/>
      <dgm:spPr/>
      <dgm:t>
        <a:bodyPr/>
        <a:lstStyle/>
        <a:p>
          <a:endParaRPr lang="en-GB"/>
        </a:p>
      </dgm:t>
    </dgm:pt>
    <dgm:pt modelId="{2AAACF4B-040E-46E1-8A07-A6464193126F}" type="sibTrans" cxnId="{85E31EEF-9B9A-437A-8F56-990A801C12AC}">
      <dgm:prSet/>
      <dgm:spPr/>
      <dgm:t>
        <a:bodyPr/>
        <a:lstStyle/>
        <a:p>
          <a:endParaRPr lang="en-GB"/>
        </a:p>
      </dgm:t>
    </dgm:pt>
    <dgm:pt modelId="{B809833C-1183-4634-B01D-F284819B3735}">
      <dgm:prSet phldrT="[Text]" custT="1"/>
      <dgm:spPr/>
      <dgm:t>
        <a:bodyPr/>
        <a:lstStyle/>
        <a:p>
          <a:r>
            <a:rPr lang="en-GB" sz="1600" dirty="0" smtClean="0"/>
            <a:t>SEM, FIB, AFM,</a:t>
          </a:r>
          <a:endParaRPr lang="en-GB" sz="1600" dirty="0"/>
        </a:p>
      </dgm:t>
    </dgm:pt>
    <dgm:pt modelId="{A78BD900-0B86-49FA-A9E8-454B4E2998DB}" type="parTrans" cxnId="{3676700A-9EBA-469F-8CB4-B7C4D990F419}">
      <dgm:prSet/>
      <dgm:spPr/>
      <dgm:t>
        <a:bodyPr/>
        <a:lstStyle/>
        <a:p>
          <a:endParaRPr lang="en-GB"/>
        </a:p>
      </dgm:t>
    </dgm:pt>
    <dgm:pt modelId="{C89D33AD-25C8-4DBB-B7C2-14811FB8FC98}" type="sibTrans" cxnId="{3676700A-9EBA-469F-8CB4-B7C4D990F419}">
      <dgm:prSet/>
      <dgm:spPr/>
      <dgm:t>
        <a:bodyPr/>
        <a:lstStyle/>
        <a:p>
          <a:endParaRPr lang="en-GB"/>
        </a:p>
      </dgm:t>
    </dgm:pt>
    <dgm:pt modelId="{B6F1BCBA-865B-4A40-AD86-EA8C004C98C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000" dirty="0" smtClean="0"/>
            <a:t>Real cavity  measurement</a:t>
          </a:r>
          <a:endParaRPr lang="en-GB" sz="2000" dirty="0"/>
        </a:p>
      </dgm:t>
    </dgm:pt>
    <dgm:pt modelId="{CA1E7587-F2D0-4BBD-A42F-C42D8B8F90B7}" type="parTrans" cxnId="{8B133460-2E68-4052-8116-93E920F57FF1}">
      <dgm:prSet/>
      <dgm:spPr/>
      <dgm:t>
        <a:bodyPr/>
        <a:lstStyle/>
        <a:p>
          <a:endParaRPr lang="en-GB"/>
        </a:p>
      </dgm:t>
    </dgm:pt>
    <dgm:pt modelId="{26B83EA0-C209-4595-ABED-2597ACF39A7C}" type="sibTrans" cxnId="{8B133460-2E68-4052-8116-93E920F57FF1}">
      <dgm:prSet/>
      <dgm:spPr/>
      <dgm:t>
        <a:bodyPr/>
        <a:lstStyle/>
        <a:p>
          <a:endParaRPr lang="en-GB"/>
        </a:p>
      </dgm:t>
    </dgm:pt>
    <dgm:pt modelId="{C39E2F5C-1A6A-4FAA-A6C1-B38E360602DF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bg1"/>
              </a:solidFill>
            </a:rPr>
            <a:t>Cavity deposition</a:t>
          </a:r>
          <a:endParaRPr lang="en-GB" sz="1600" dirty="0">
            <a:solidFill>
              <a:schemeClr val="bg1"/>
            </a:solidFill>
          </a:endParaRPr>
        </a:p>
      </dgm:t>
    </dgm:pt>
    <dgm:pt modelId="{F7070A1B-01C8-4F04-8EB4-9E7EA8E451B0}" type="parTrans" cxnId="{BF2B6D9C-7DC9-4FB4-A503-0C006E21E098}">
      <dgm:prSet/>
      <dgm:spPr/>
      <dgm:t>
        <a:bodyPr/>
        <a:lstStyle/>
        <a:p>
          <a:endParaRPr lang="en-GB"/>
        </a:p>
      </dgm:t>
    </dgm:pt>
    <dgm:pt modelId="{16750E3E-A31B-4B8B-A1FF-3BDC042D81D9}" type="sibTrans" cxnId="{BF2B6D9C-7DC9-4FB4-A503-0C006E21E098}">
      <dgm:prSet/>
      <dgm:spPr/>
      <dgm:t>
        <a:bodyPr/>
        <a:lstStyle/>
        <a:p>
          <a:endParaRPr lang="en-GB"/>
        </a:p>
      </dgm:t>
    </dgm:pt>
    <dgm:pt modelId="{BDC5FE40-44EC-4840-AD9B-14EE64DCBDB8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accent6">
                  <a:lumMod val="50000"/>
                </a:schemeClr>
              </a:solidFill>
            </a:rPr>
            <a:t>(PE)CVD, (PE)ALD</a:t>
          </a:r>
          <a:endParaRPr lang="en-GB" sz="1600" dirty="0">
            <a:solidFill>
              <a:schemeClr val="accent6">
                <a:lumMod val="50000"/>
              </a:schemeClr>
            </a:solidFill>
          </a:endParaRPr>
        </a:p>
      </dgm:t>
    </dgm:pt>
    <dgm:pt modelId="{98713331-6877-426A-956D-568122DB8A47}" type="parTrans" cxnId="{062CA7E8-844E-49B0-99FD-1A3067F21CF0}">
      <dgm:prSet/>
      <dgm:spPr/>
      <dgm:t>
        <a:bodyPr/>
        <a:lstStyle/>
        <a:p>
          <a:endParaRPr lang="en-GB"/>
        </a:p>
      </dgm:t>
    </dgm:pt>
    <dgm:pt modelId="{1F9D4510-C7C5-40B6-98DE-FE5C19D21740}" type="sibTrans" cxnId="{062CA7E8-844E-49B0-99FD-1A3067F21CF0}">
      <dgm:prSet/>
      <dgm:spPr/>
      <dgm:t>
        <a:bodyPr/>
        <a:lstStyle/>
        <a:p>
          <a:endParaRPr lang="en-GB"/>
        </a:p>
      </dgm:t>
    </dgm:pt>
    <dgm:pt modelId="{569A1FE1-93AA-4F34-BF57-AF885A3686D1}">
      <dgm:prSet phldrT="[Text]" custT="1"/>
      <dgm:spPr/>
      <dgm:t>
        <a:bodyPr/>
        <a:lstStyle/>
        <a:p>
          <a:r>
            <a:rPr lang="en-GB" sz="1600" dirty="0" smtClean="0"/>
            <a:t>XPS, XRD, RBS, TEM… </a:t>
          </a:r>
          <a:endParaRPr lang="en-GB" sz="1600" dirty="0"/>
        </a:p>
      </dgm:t>
    </dgm:pt>
    <dgm:pt modelId="{813A2FC3-7D5C-47C6-989A-3AB8DA3ECF46}" type="parTrans" cxnId="{0E01A329-F70E-4CC1-8967-A55BEFABB914}">
      <dgm:prSet/>
      <dgm:spPr/>
      <dgm:t>
        <a:bodyPr/>
        <a:lstStyle/>
        <a:p>
          <a:endParaRPr lang="en-GB"/>
        </a:p>
      </dgm:t>
    </dgm:pt>
    <dgm:pt modelId="{3248FAE7-70D2-41BA-82B9-E14A3DE56AB4}" type="sibTrans" cxnId="{0E01A329-F70E-4CC1-8967-A55BEFABB914}">
      <dgm:prSet/>
      <dgm:spPr/>
      <dgm:t>
        <a:bodyPr/>
        <a:lstStyle/>
        <a:p>
          <a:endParaRPr lang="en-GB"/>
        </a:p>
      </dgm:t>
    </dgm:pt>
    <dgm:pt modelId="{F8B87128-E586-4145-809B-DB088059FF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800" dirty="0" smtClean="0"/>
            <a:t> </a:t>
          </a:r>
          <a:r>
            <a:rPr lang="en-GB" sz="2000" dirty="0" smtClean="0"/>
            <a:t>Superconducting RF properties evaluation</a:t>
          </a:r>
          <a:endParaRPr lang="en-GB" sz="1800" dirty="0"/>
        </a:p>
      </dgm:t>
    </dgm:pt>
    <dgm:pt modelId="{67FC6E27-C489-48AB-8DE5-C2586C36AD0A}" type="parTrans" cxnId="{812DF239-1ADB-47D7-9CA6-9569CD9C8A4C}">
      <dgm:prSet/>
      <dgm:spPr/>
      <dgm:t>
        <a:bodyPr/>
        <a:lstStyle/>
        <a:p>
          <a:endParaRPr lang="en-GB"/>
        </a:p>
      </dgm:t>
    </dgm:pt>
    <dgm:pt modelId="{AD9FE069-6F72-4624-B87A-737405AFB0B9}" type="sibTrans" cxnId="{812DF239-1ADB-47D7-9CA6-9569CD9C8A4C}">
      <dgm:prSet/>
      <dgm:spPr/>
      <dgm:t>
        <a:bodyPr/>
        <a:lstStyle/>
        <a:p>
          <a:endParaRPr lang="en-GB"/>
        </a:p>
      </dgm:t>
    </dgm:pt>
    <dgm:pt modelId="{C4C62C85-F761-4735-B10B-D96293CD9F23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2000" dirty="0" smtClean="0"/>
            <a:t>Superconducting properties measurement</a:t>
          </a:r>
          <a:endParaRPr lang="en-GB" sz="2000" dirty="0"/>
        </a:p>
      </dgm:t>
    </dgm:pt>
    <dgm:pt modelId="{C68FF7B0-B44D-4BF6-B9A1-EBCA504C6F0F}" type="parTrans" cxnId="{AB8F9A6F-DC8C-42A2-B3C4-A3B7F6B51644}">
      <dgm:prSet/>
      <dgm:spPr/>
      <dgm:t>
        <a:bodyPr/>
        <a:lstStyle/>
        <a:p>
          <a:endParaRPr lang="en-GB"/>
        </a:p>
      </dgm:t>
    </dgm:pt>
    <dgm:pt modelId="{87AAD171-E6F7-4E88-833D-7DD6E7DE8D93}" type="sibTrans" cxnId="{AB8F9A6F-DC8C-42A2-B3C4-A3B7F6B51644}">
      <dgm:prSet/>
      <dgm:spPr/>
      <dgm:t>
        <a:bodyPr/>
        <a:lstStyle/>
        <a:p>
          <a:endParaRPr lang="en-GB"/>
        </a:p>
      </dgm:t>
    </dgm:pt>
    <dgm:pt modelId="{4D304B9F-FDCA-4761-81E5-0F07730DAE05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</a:t>
          </a:r>
          <a:r>
            <a:rPr lang="en-GB" sz="1600" i="1" dirty="0" smtClean="0"/>
            <a:t>RRR,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c</a:t>
          </a:r>
          <a:r>
            <a:rPr lang="en-GB" sz="1600" i="1" dirty="0" smtClean="0"/>
            <a:t>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fp</a:t>
          </a:r>
          <a:r>
            <a:rPr lang="en-GB" sz="1600" i="1" dirty="0" smtClean="0"/>
            <a:t>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sh</a:t>
          </a:r>
          <a:r>
            <a:rPr lang="en-GB" sz="1600" dirty="0" smtClean="0"/>
            <a:t>,  …</a:t>
          </a:r>
          <a:endParaRPr lang="en-GB" sz="1600" dirty="0"/>
        </a:p>
      </dgm:t>
    </dgm:pt>
    <dgm:pt modelId="{2887F4BA-F02B-449D-A23F-D0F0D047F4DD}" type="parTrans" cxnId="{F4549C28-4218-47BE-A5CD-38D2D92C8352}">
      <dgm:prSet/>
      <dgm:spPr/>
      <dgm:t>
        <a:bodyPr/>
        <a:lstStyle/>
        <a:p>
          <a:endParaRPr lang="en-GB"/>
        </a:p>
      </dgm:t>
    </dgm:pt>
    <dgm:pt modelId="{78EAC478-7EDC-47C4-86B5-02E5757F5151}" type="sibTrans" cxnId="{F4549C28-4218-47BE-A5CD-38D2D92C8352}">
      <dgm:prSet/>
      <dgm:spPr/>
      <dgm:t>
        <a:bodyPr/>
        <a:lstStyle/>
        <a:p>
          <a:endParaRPr lang="en-GB"/>
        </a:p>
      </dgm:t>
    </dgm:pt>
    <dgm:pt modelId="{5B6C2779-70B5-40CA-95F2-19F5A0A687B2}">
      <dgm:prSet phldrT="[Text]" custT="1"/>
      <dgm:spPr/>
      <dgm:t>
        <a:bodyPr/>
        <a:lstStyle/>
        <a:p>
          <a:r>
            <a:rPr lang="en-GB" sz="1600" dirty="0" smtClean="0"/>
            <a:t>QPR at CERN</a:t>
          </a:r>
          <a:endParaRPr lang="en-GB" sz="1600" dirty="0"/>
        </a:p>
      </dgm:t>
    </dgm:pt>
    <dgm:pt modelId="{0C03977E-8ECF-49C8-B147-515324EF3833}" type="parTrans" cxnId="{213032EC-38C3-4DAD-AC40-5942C9BE007E}">
      <dgm:prSet/>
      <dgm:spPr/>
      <dgm:t>
        <a:bodyPr/>
        <a:lstStyle/>
        <a:p>
          <a:endParaRPr lang="en-GB"/>
        </a:p>
      </dgm:t>
    </dgm:pt>
    <dgm:pt modelId="{C3ED9B91-C993-427D-B4F5-E6507017C271}" type="sibTrans" cxnId="{213032EC-38C3-4DAD-AC40-5942C9BE007E}">
      <dgm:prSet/>
      <dgm:spPr/>
      <dgm:t>
        <a:bodyPr/>
        <a:lstStyle/>
        <a:p>
          <a:endParaRPr lang="en-GB"/>
        </a:p>
      </dgm:t>
    </dgm:pt>
    <dgm:pt modelId="{14CFDF1E-5058-43BE-9B77-AC4753C41013}">
      <dgm:prSet phldrT="[Text]" custT="1"/>
      <dgm:spPr/>
      <dgm:t>
        <a:bodyPr/>
        <a:lstStyle/>
        <a:p>
          <a:r>
            <a:rPr lang="en-GB" sz="1600" dirty="0" smtClean="0"/>
            <a:t>QPR at HZF</a:t>
          </a:r>
          <a:endParaRPr lang="en-GB" sz="1600" dirty="0"/>
        </a:p>
      </dgm:t>
    </dgm:pt>
    <dgm:pt modelId="{2455C267-9BC4-4232-BBFE-F80EC0FAFA57}" type="parTrans" cxnId="{7B043B52-B802-4674-BBAF-56260BF73C08}">
      <dgm:prSet/>
      <dgm:spPr/>
      <dgm:t>
        <a:bodyPr/>
        <a:lstStyle/>
        <a:p>
          <a:endParaRPr lang="en-GB"/>
        </a:p>
      </dgm:t>
    </dgm:pt>
    <dgm:pt modelId="{C2E0F83A-52A2-4B24-8C82-87DED41AB7C3}" type="sibTrans" cxnId="{7B043B52-B802-4674-BBAF-56260BF73C08}">
      <dgm:prSet/>
      <dgm:spPr/>
      <dgm:t>
        <a:bodyPr/>
        <a:lstStyle/>
        <a:p>
          <a:endParaRPr lang="en-GB"/>
        </a:p>
      </dgm:t>
    </dgm:pt>
    <dgm:pt modelId="{9790E33C-AB67-4E48-B145-001FAA3F90D6}">
      <dgm:prSet phldrT="[Text]" custT="1"/>
      <dgm:spPr/>
      <dgm:t>
        <a:bodyPr/>
        <a:lstStyle/>
        <a:p>
          <a:r>
            <a:rPr lang="en-GB" sz="1600" dirty="0" smtClean="0"/>
            <a:t>HW cavity at ASTeC</a:t>
          </a:r>
          <a:endParaRPr lang="en-GB" sz="1600" dirty="0"/>
        </a:p>
      </dgm:t>
    </dgm:pt>
    <dgm:pt modelId="{6FFAB58E-9669-4534-BDCE-3CE2471B082D}" type="parTrans" cxnId="{D863A1B8-571E-49C0-89EB-2329776892C5}">
      <dgm:prSet/>
      <dgm:spPr/>
      <dgm:t>
        <a:bodyPr/>
        <a:lstStyle/>
        <a:p>
          <a:endParaRPr lang="en-GB"/>
        </a:p>
      </dgm:t>
    </dgm:pt>
    <dgm:pt modelId="{98A4562C-37A2-41CA-8D48-E369A29F4839}" type="sibTrans" cxnId="{D863A1B8-571E-49C0-89EB-2329776892C5}">
      <dgm:prSet/>
      <dgm:spPr/>
      <dgm:t>
        <a:bodyPr/>
        <a:lstStyle/>
        <a:p>
          <a:endParaRPr lang="en-GB"/>
        </a:p>
      </dgm:t>
    </dgm:pt>
    <dgm:pt modelId="{6E500A07-9B99-4E57-966F-B54B9F7446C8}">
      <dgm:prSet phldrT="[Text]" custT="1"/>
      <dgm:spPr/>
      <dgm:t>
        <a:bodyPr/>
        <a:lstStyle/>
        <a:p>
          <a:r>
            <a:rPr lang="en-GB" sz="1600" b="1" dirty="0" err="1" smtClean="0"/>
            <a:t>Nb</a:t>
          </a:r>
          <a:r>
            <a:rPr lang="en-GB" sz="1600" b="1" dirty="0" smtClean="0"/>
            <a:t>, </a:t>
          </a:r>
          <a:r>
            <a:rPr lang="en-GB" sz="1600" b="1" dirty="0" err="1" smtClean="0"/>
            <a:t>NbN</a:t>
          </a:r>
          <a:r>
            <a:rPr lang="en-GB" sz="1600" b="1" dirty="0" smtClean="0"/>
            <a:t>, Nb</a:t>
          </a:r>
          <a:r>
            <a:rPr lang="en-GB" sz="1600" b="1" baseline="-25000" dirty="0" smtClean="0"/>
            <a:t>3</a:t>
          </a:r>
          <a:r>
            <a:rPr lang="en-GB" sz="1600" b="1" dirty="0" smtClean="0"/>
            <a:t>Sn</a:t>
          </a:r>
          <a:r>
            <a:rPr lang="en-GB" sz="1600" dirty="0" smtClean="0"/>
            <a:t>, MgB</a:t>
          </a:r>
          <a:r>
            <a:rPr lang="en-GB" sz="1600" baseline="-25000" dirty="0" smtClean="0"/>
            <a:t>2</a:t>
          </a:r>
          <a:r>
            <a:rPr lang="en-GB" sz="1600" dirty="0" smtClean="0"/>
            <a:t>, SIS, etc.</a:t>
          </a:r>
          <a:endParaRPr lang="en-GB" sz="1600" dirty="0"/>
        </a:p>
      </dgm:t>
    </dgm:pt>
    <dgm:pt modelId="{578B198A-B97A-471C-85A4-948B571EBDBB}" type="parTrans" cxnId="{9C694CBB-38C2-4B1D-B9C8-46C83235751C}">
      <dgm:prSet/>
      <dgm:spPr/>
      <dgm:t>
        <a:bodyPr/>
        <a:lstStyle/>
        <a:p>
          <a:endParaRPr lang="en-GB"/>
        </a:p>
      </dgm:t>
    </dgm:pt>
    <dgm:pt modelId="{8FB783F9-A48F-4302-9049-33722CEB49B0}" type="sibTrans" cxnId="{9C694CBB-38C2-4B1D-B9C8-46C83235751C}">
      <dgm:prSet/>
      <dgm:spPr/>
      <dgm:t>
        <a:bodyPr/>
        <a:lstStyle/>
        <a:p>
          <a:endParaRPr lang="en-GB"/>
        </a:p>
      </dgm:t>
    </dgm:pt>
    <dgm:pt modelId="{DBC831C9-3B30-4B86-B08A-E4A4ACD26395}">
      <dgm:prSet custT="1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GB" sz="2000" dirty="0" smtClean="0"/>
            <a:t>Surface preparation</a:t>
          </a:r>
          <a:endParaRPr lang="en-GB" sz="2000" dirty="0"/>
        </a:p>
      </dgm:t>
    </dgm:pt>
    <dgm:pt modelId="{225F85D4-C16D-49E9-B5BD-968ABDA555FB}" type="parTrans" cxnId="{E36B3276-B0F6-438F-840E-47BFEB27727A}">
      <dgm:prSet/>
      <dgm:spPr/>
      <dgm:t>
        <a:bodyPr/>
        <a:lstStyle/>
        <a:p>
          <a:endParaRPr lang="en-GB"/>
        </a:p>
      </dgm:t>
    </dgm:pt>
    <dgm:pt modelId="{85995E96-8A94-4FB2-A26E-CA3BFF72F816}" type="sibTrans" cxnId="{E36B3276-B0F6-438F-840E-47BFEB27727A}">
      <dgm:prSet/>
      <dgm:spPr/>
      <dgm:t>
        <a:bodyPr/>
        <a:lstStyle/>
        <a:p>
          <a:endParaRPr lang="en-GB"/>
        </a:p>
      </dgm:t>
    </dgm:pt>
    <dgm:pt modelId="{E6893EED-36DE-470C-964B-CBAC7424AB1A}">
      <dgm:prSet custT="1"/>
      <dgm:spPr/>
      <dgm:t>
        <a:bodyPr/>
        <a:lstStyle/>
        <a:p>
          <a:r>
            <a:rPr lang="en-GB" sz="1600" dirty="0" smtClean="0"/>
            <a:t>Cleaning, etching,</a:t>
          </a:r>
          <a:endParaRPr lang="en-GB" sz="1600" dirty="0"/>
        </a:p>
      </dgm:t>
    </dgm:pt>
    <dgm:pt modelId="{F5BAA086-E217-4036-B63C-ADE9E34A162C}" type="parTrans" cxnId="{07AD1287-7038-48E2-9748-B1125F77C9C8}">
      <dgm:prSet/>
      <dgm:spPr/>
      <dgm:t>
        <a:bodyPr/>
        <a:lstStyle/>
        <a:p>
          <a:endParaRPr lang="en-GB"/>
        </a:p>
      </dgm:t>
    </dgm:pt>
    <dgm:pt modelId="{D302CE2F-240C-4698-802E-F5F79AD3292D}" type="sibTrans" cxnId="{07AD1287-7038-48E2-9748-B1125F77C9C8}">
      <dgm:prSet/>
      <dgm:spPr/>
      <dgm:t>
        <a:bodyPr/>
        <a:lstStyle/>
        <a:p>
          <a:endParaRPr lang="en-GB"/>
        </a:p>
      </dgm:t>
    </dgm:pt>
    <dgm:pt modelId="{5018DAC9-803B-4BA4-890C-EA92F1BCAC15}">
      <dgm:prSet custT="1"/>
      <dgm:spPr/>
      <dgm:t>
        <a:bodyPr/>
        <a:lstStyle/>
        <a:p>
          <a:r>
            <a:rPr lang="en-GB" sz="1600" dirty="0" smtClean="0"/>
            <a:t>Polishing, passivating</a:t>
          </a:r>
          <a:endParaRPr lang="en-GB" sz="1600" dirty="0"/>
        </a:p>
      </dgm:t>
    </dgm:pt>
    <dgm:pt modelId="{E7D31BEC-A1D5-4EF1-91B5-1D4EE7EA52BA}" type="parTrans" cxnId="{32119CFF-C432-4582-ACB4-C7FCC86F6224}">
      <dgm:prSet/>
      <dgm:spPr/>
      <dgm:t>
        <a:bodyPr/>
        <a:lstStyle/>
        <a:p>
          <a:endParaRPr lang="en-GB"/>
        </a:p>
      </dgm:t>
    </dgm:pt>
    <dgm:pt modelId="{189C2BC7-601D-4175-B64D-5D3480932EBE}" type="sibTrans" cxnId="{32119CFF-C432-4582-ACB4-C7FCC86F6224}">
      <dgm:prSet/>
      <dgm:spPr/>
      <dgm:t>
        <a:bodyPr/>
        <a:lstStyle/>
        <a:p>
          <a:endParaRPr lang="en-GB"/>
        </a:p>
      </dgm:t>
    </dgm:pt>
    <dgm:pt modelId="{830EBFD2-AE1C-4DC6-AD22-002C9585C554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DC magnetic susceptibility, </a:t>
          </a:r>
          <a:endParaRPr lang="en-GB" sz="1600" dirty="0"/>
        </a:p>
      </dgm:t>
    </dgm:pt>
    <dgm:pt modelId="{E2ABDF19-A55F-4CA6-B61F-6671F544D5CA}" type="parTrans" cxnId="{48514E5C-2755-46EE-853D-7F61002A4A31}">
      <dgm:prSet/>
      <dgm:spPr/>
      <dgm:t>
        <a:bodyPr/>
        <a:lstStyle/>
        <a:p>
          <a:endParaRPr lang="en-GB"/>
        </a:p>
      </dgm:t>
    </dgm:pt>
    <dgm:pt modelId="{73CB50DB-0C8B-44EC-9376-CB30AE8D196A}" type="sibTrans" cxnId="{48514E5C-2755-46EE-853D-7F61002A4A31}">
      <dgm:prSet/>
      <dgm:spPr/>
      <dgm:t>
        <a:bodyPr/>
        <a:lstStyle/>
        <a:p>
          <a:endParaRPr lang="en-GB"/>
        </a:p>
      </dgm:t>
    </dgm:pt>
    <dgm:pt modelId="{374465DD-5701-402E-9B80-E1E80300216F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Field penetration</a:t>
          </a:r>
          <a:endParaRPr lang="en-GB" sz="1600" dirty="0"/>
        </a:p>
      </dgm:t>
    </dgm:pt>
    <dgm:pt modelId="{9AFA2704-E288-462A-AEE4-5FAEA2F37F75}" type="parTrans" cxnId="{A4E03F41-1C33-4467-8B66-65C24DEE1583}">
      <dgm:prSet/>
      <dgm:spPr/>
      <dgm:t>
        <a:bodyPr/>
        <a:lstStyle/>
        <a:p>
          <a:endParaRPr lang="en-GB"/>
        </a:p>
      </dgm:t>
    </dgm:pt>
    <dgm:pt modelId="{17BCA8E0-02AD-42CB-A0A5-7010D699060B}" type="sibTrans" cxnId="{A4E03F41-1C33-4467-8B66-65C24DEE1583}">
      <dgm:prSet/>
      <dgm:spPr/>
      <dgm:t>
        <a:bodyPr/>
        <a:lstStyle/>
        <a:p>
          <a:endParaRPr lang="en-GB"/>
        </a:p>
      </dgm:t>
    </dgm:pt>
    <dgm:pt modelId="{BD334C79-3DC8-4CBC-B7D0-E683618D5DBC}">
      <dgm:prSet phldrT="[Text]" custT="1"/>
      <dgm:spPr/>
      <dgm:t>
        <a:bodyPr/>
        <a:lstStyle/>
        <a:p>
          <a:r>
            <a:rPr lang="en-GB" sz="1600" dirty="0" err="1" smtClean="0">
              <a:solidFill>
                <a:srgbClr val="00B0F0"/>
              </a:solidFill>
            </a:rPr>
            <a:t>Nb</a:t>
          </a:r>
          <a:r>
            <a:rPr lang="en-GB" sz="1600" dirty="0" smtClean="0">
              <a:solidFill>
                <a:srgbClr val="00B0F0"/>
              </a:solidFill>
            </a:rPr>
            <a:t> film laser treatment</a:t>
          </a:r>
          <a:endParaRPr lang="en-GB" sz="1600" dirty="0">
            <a:solidFill>
              <a:srgbClr val="00B0F0"/>
            </a:solidFill>
          </a:endParaRPr>
        </a:p>
      </dgm:t>
    </dgm:pt>
    <dgm:pt modelId="{B02E4BEC-C350-46D4-95D2-2E70E8ABB35A}" type="parTrans" cxnId="{8F5D78C9-4E90-4893-AA1B-5AF3308ABEBE}">
      <dgm:prSet/>
      <dgm:spPr/>
      <dgm:t>
        <a:bodyPr/>
        <a:lstStyle/>
        <a:p>
          <a:endParaRPr lang="en-US"/>
        </a:p>
      </dgm:t>
    </dgm:pt>
    <dgm:pt modelId="{CE17AF8A-E5FC-4F28-A2AB-A3379385E209}" type="sibTrans" cxnId="{8F5D78C9-4E90-4893-AA1B-5AF3308ABEBE}">
      <dgm:prSet/>
      <dgm:spPr/>
      <dgm:t>
        <a:bodyPr/>
        <a:lstStyle/>
        <a:p>
          <a:endParaRPr lang="en-US"/>
        </a:p>
      </dgm:t>
    </dgm:pt>
    <dgm:pt modelId="{11D7BBFF-01A2-4126-ABC4-3D0D0068E019}" type="pres">
      <dgm:prSet presAssocID="{0EA9EAEE-E444-4272-BF30-D6DF50B0311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EE6683F-95B1-47BE-BD94-B0DFB86DDE72}" type="pres">
      <dgm:prSet presAssocID="{DBC831C9-3B30-4B86-B08A-E4A4ACD26395}" presName="composite" presStyleCnt="0"/>
      <dgm:spPr/>
    </dgm:pt>
    <dgm:pt modelId="{42DBB386-C1B8-4B18-9B1F-90591C86D5E1}" type="pres">
      <dgm:prSet presAssocID="{DBC831C9-3B30-4B86-B08A-E4A4ACD26395}" presName="bentUpArrow1" presStyleLbl="alignImgPlace1" presStyleIdx="0" presStyleCnt="5" custScaleX="77428" custLinFactNeighborX="-45082" custLinFactNeighborY="-28835"/>
      <dgm:spPr/>
    </dgm:pt>
    <dgm:pt modelId="{E6DE9C64-22B1-47DD-B637-5BC76A7614FB}" type="pres">
      <dgm:prSet presAssocID="{DBC831C9-3B30-4B86-B08A-E4A4ACD26395}" presName="ParentText" presStyleLbl="node1" presStyleIdx="0" presStyleCnt="6" custScaleX="152671" custLinFactNeighborX="-1334" custLinFactNeighborY="-453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6D264-6EAA-4775-8CAB-7C9F4D2795FA}" type="pres">
      <dgm:prSet presAssocID="{DBC831C9-3B30-4B86-B08A-E4A4ACD26395}" presName="ChildText" presStyleLbl="revTx" presStyleIdx="0" presStyleCnt="6" custScaleX="307990" custScaleY="138620" custLinFactX="39962" custLinFactNeighborX="100000" custLinFactNeighborY="-544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406C5A-D565-4727-88F5-1ECB8964A2DB}" type="pres">
      <dgm:prSet presAssocID="{85995E96-8A94-4FB2-A26E-CA3BFF72F816}" presName="sibTrans" presStyleCnt="0"/>
      <dgm:spPr/>
    </dgm:pt>
    <dgm:pt modelId="{1FB1F902-B800-4129-9070-0AE3CD68C5FD}" type="pres">
      <dgm:prSet presAssocID="{0CAEF6D2-9FA8-4DD0-B765-BAD883306843}" presName="composite" presStyleCnt="0"/>
      <dgm:spPr/>
    </dgm:pt>
    <dgm:pt modelId="{83CF12EF-F632-41C3-8E93-D41EC76A463F}" type="pres">
      <dgm:prSet presAssocID="{0CAEF6D2-9FA8-4DD0-B765-BAD883306843}" presName="bentUpArrow1" presStyleLbl="alignImgPlace1" presStyleIdx="1" presStyleCnt="5" custScaleX="90871" custLinFactX="-240" custLinFactNeighborX="-100000" custLinFactNeighborY="-32370"/>
      <dgm:spPr/>
    </dgm:pt>
    <dgm:pt modelId="{8B264F77-EDBD-4CD5-9725-C42F15B3CB86}" type="pres">
      <dgm:prSet presAssocID="{0CAEF6D2-9FA8-4DD0-B765-BAD883306843}" presName="ParentText" presStyleLbl="node1" presStyleIdx="1" presStyleCnt="6" custScaleX="185583" custLinFactNeighborX="-59814" custLinFactNeighborY="-256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A027EC-6474-4A24-90F1-927C79242976}" type="pres">
      <dgm:prSet presAssocID="{0CAEF6D2-9FA8-4DD0-B765-BAD883306843}" presName="ChildText" presStyleLbl="revTx" presStyleIdx="1" presStyleCnt="6" custScaleX="415289" custScaleY="180391" custLinFactX="31104" custLinFactNeighborX="100000" custLinFactNeighborY="-43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A4FD04-0D18-4576-BAC0-C60A4453E46C}" type="pres">
      <dgm:prSet presAssocID="{FF623345-46B6-454A-ACA9-33F21F938AB7}" presName="sibTrans" presStyleCnt="0"/>
      <dgm:spPr/>
    </dgm:pt>
    <dgm:pt modelId="{90F770B9-6FE1-4494-8C07-40ADAB119F02}" type="pres">
      <dgm:prSet presAssocID="{7B57427B-09B9-476F-A872-EF9FA1BBC188}" presName="composite" presStyleCnt="0"/>
      <dgm:spPr/>
    </dgm:pt>
    <dgm:pt modelId="{7A19C41A-0DD8-444C-9B84-BD0AADA80B63}" type="pres">
      <dgm:prSet presAssocID="{7B57427B-09B9-476F-A872-EF9FA1BBC188}" presName="bentUpArrow1" presStyleLbl="alignImgPlace1" presStyleIdx="2" presStyleCnt="5" custScaleX="119234" custLinFactNeighborX="-99561" custLinFactNeighborY="-33141"/>
      <dgm:spPr/>
    </dgm:pt>
    <dgm:pt modelId="{A2F44327-0DEC-4301-9A6C-97C7907B7356}" type="pres">
      <dgm:prSet presAssocID="{7B57427B-09B9-476F-A872-EF9FA1BBC188}" presName="ParentText" presStyleLbl="node1" presStyleIdx="2" presStyleCnt="6" custScaleX="216311" custLinFactNeighborX="-73056" custLinFactNeighborY="-322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B9D224-59E7-421E-961A-120ED8C6A700}" type="pres">
      <dgm:prSet presAssocID="{7B57427B-09B9-476F-A872-EF9FA1BBC188}" presName="ChildText" presStyleLbl="revTx" presStyleIdx="2" presStyleCnt="6" custScaleX="312234" custScaleY="142845" custLinFactNeighborX="79144" custLinFactNeighborY="-397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FFE616-80CE-4B63-867C-C781BCD0A121}" type="pres">
      <dgm:prSet presAssocID="{2AAACF4B-040E-46E1-8A07-A6464193126F}" presName="sibTrans" presStyleCnt="0"/>
      <dgm:spPr/>
    </dgm:pt>
    <dgm:pt modelId="{2BDA771C-6BF8-441F-8DD0-5E6EC52E94DC}" type="pres">
      <dgm:prSet presAssocID="{C4C62C85-F761-4735-B10B-D96293CD9F23}" presName="composite" presStyleCnt="0"/>
      <dgm:spPr/>
    </dgm:pt>
    <dgm:pt modelId="{6D8799F0-E236-4BDD-BF99-9A833F28AF73}" type="pres">
      <dgm:prSet presAssocID="{C4C62C85-F761-4735-B10B-D96293CD9F23}" presName="bentUpArrow1" presStyleLbl="alignImgPlace1" presStyleIdx="3" presStyleCnt="5" custScaleX="94555" custLinFactX="-5425" custLinFactNeighborX="-100000" custLinFactNeighborY="-14356"/>
      <dgm:spPr/>
    </dgm:pt>
    <dgm:pt modelId="{8479A71D-D8EC-4F5C-A1D9-1EB5347B7180}" type="pres">
      <dgm:prSet presAssocID="{C4C62C85-F761-4735-B10B-D96293CD9F23}" presName="ParentText" presStyleLbl="node1" presStyleIdx="3" presStyleCnt="6" custScaleX="218000" custScaleY="121097" custLinFactNeighborX="-52259" custLinFactNeighborY="-308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5CB47C-D328-4E8E-B979-6924867B2B56}" type="pres">
      <dgm:prSet presAssocID="{C4C62C85-F761-4735-B10B-D96293CD9F23}" presName="ChildText" presStyleLbl="revTx" presStyleIdx="3" presStyleCnt="6" custScaleX="446710" custScaleY="209497" custLinFactX="100000" custLinFactNeighborX="109188" custLinFactNeighborY="-483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0F49DD-85CC-4053-AEB9-6A528BD00E1D}" type="pres">
      <dgm:prSet presAssocID="{87AAD171-E6F7-4E88-833D-7DD6E7DE8D93}" presName="sibTrans" presStyleCnt="0"/>
      <dgm:spPr/>
    </dgm:pt>
    <dgm:pt modelId="{1F21799A-B6FD-4A87-898C-CEF43949468D}" type="pres">
      <dgm:prSet presAssocID="{F8B87128-E586-4145-809B-DB088059FF9A}" presName="composite" presStyleCnt="0"/>
      <dgm:spPr/>
    </dgm:pt>
    <dgm:pt modelId="{1A7E66CB-A5D3-43AA-B3DB-533FD079490A}" type="pres">
      <dgm:prSet presAssocID="{F8B87128-E586-4145-809B-DB088059FF9A}" presName="bentUpArrow1" presStyleLbl="alignImgPlace1" presStyleIdx="4" presStyleCnt="5" custScaleX="78925" custLinFactNeighborX="-75414" custLinFactNeighborY="14527"/>
      <dgm:spPr/>
    </dgm:pt>
    <dgm:pt modelId="{034C68A1-51C0-4950-B919-108ED3586A46}" type="pres">
      <dgm:prSet presAssocID="{F8B87128-E586-4145-809B-DB088059FF9A}" presName="ParentText" presStyleLbl="node1" presStyleIdx="4" presStyleCnt="6" custScaleX="206538" custScaleY="141645" custLinFactNeighborX="-61993" custLinFactNeighborY="-124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93D8DD-1D97-4797-9BDE-4C3C90F88B86}" type="pres">
      <dgm:prSet presAssocID="{F8B87128-E586-4145-809B-DB088059FF9A}" presName="ChildText" presStyleLbl="revTx" presStyleIdx="4" presStyleCnt="6" custScaleX="281591" custScaleY="142209" custLinFactNeighborX="82169" custLinFactNeighborY="-23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1FC4B8-77BC-4FF6-9593-BC707C510953}" type="pres">
      <dgm:prSet presAssocID="{AD9FE069-6F72-4624-B87A-737405AFB0B9}" presName="sibTrans" presStyleCnt="0"/>
      <dgm:spPr/>
    </dgm:pt>
    <dgm:pt modelId="{91854944-EC30-475A-A091-BE9DC3B92CEB}" type="pres">
      <dgm:prSet presAssocID="{B6F1BCBA-865B-4A40-AD86-EA8C004C98C2}" presName="composite" presStyleCnt="0"/>
      <dgm:spPr/>
    </dgm:pt>
    <dgm:pt modelId="{69D64B38-CF56-4713-9F89-B991CC438D56}" type="pres">
      <dgm:prSet presAssocID="{B6F1BCBA-865B-4A40-AD86-EA8C004C98C2}" presName="ParentText" presStyleLbl="node1" presStyleIdx="5" presStyleCnt="6" custScaleX="180967" custLinFactNeighborX="-56461" custLinFactNeighborY="147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CCABB3-2536-47EB-AE6B-21B265793710}" type="pres">
      <dgm:prSet presAssocID="{B6F1BCBA-865B-4A40-AD86-EA8C004C98C2}" presName="FinalChildText" presStyleLbl="revTx" presStyleIdx="5" presStyleCnt="6" custScaleX="164313" custLinFactNeighborX="2388" custLinFactNeighborY="280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58473C7-ED93-4B3E-80DF-F2257A1B73E2}" type="presOf" srcId="{14CFDF1E-5058-43BE-9B77-AC4753C41013}" destId="{4993D8DD-1D97-4797-9BDE-4C3C90F88B86}" srcOrd="0" destOrd="1" presId="urn:microsoft.com/office/officeart/2005/8/layout/StepDownProcess"/>
    <dgm:cxn modelId="{85E31EEF-9B9A-437A-8F56-990A801C12AC}" srcId="{0EA9EAEE-E444-4272-BF30-D6DF50B0311C}" destId="{7B57427B-09B9-476F-A872-EF9FA1BBC188}" srcOrd="2" destOrd="0" parTransId="{B532E245-767B-4301-8900-D420BBA5B1DB}" sibTransId="{2AAACF4B-040E-46E1-8A07-A6464193126F}"/>
    <dgm:cxn modelId="{2D748BAA-DA46-4ECB-9CCD-02B150BD5A29}" type="presOf" srcId="{9790E33C-AB67-4E48-B145-001FAA3F90D6}" destId="{4993D8DD-1D97-4797-9BDE-4C3C90F88B86}" srcOrd="0" destOrd="2" presId="urn:microsoft.com/office/officeart/2005/8/layout/StepDownProcess"/>
    <dgm:cxn modelId="{E36B3276-B0F6-438F-840E-47BFEB27727A}" srcId="{0EA9EAEE-E444-4272-BF30-D6DF50B0311C}" destId="{DBC831C9-3B30-4B86-B08A-E4A4ACD26395}" srcOrd="0" destOrd="0" parTransId="{225F85D4-C16D-49E9-B5BD-968ABDA555FB}" sibTransId="{85995E96-8A94-4FB2-A26E-CA3BFF72F816}"/>
    <dgm:cxn modelId="{9BBD7613-CC0D-4261-ABB5-A86E2A85E663}" type="presOf" srcId="{6E500A07-9B99-4E57-966F-B54B9F7446C8}" destId="{E6A027EC-6474-4A24-90F1-927C79242976}" srcOrd="0" destOrd="2" presId="urn:microsoft.com/office/officeart/2005/8/layout/StepDownProcess"/>
    <dgm:cxn modelId="{3C8C52EF-2763-4D2E-899C-F30A1A9CE6AF}" type="presOf" srcId="{F8B87128-E586-4145-809B-DB088059FF9A}" destId="{034C68A1-51C0-4950-B919-108ED3586A46}" srcOrd="0" destOrd="0" presId="urn:microsoft.com/office/officeart/2005/8/layout/StepDownProcess"/>
    <dgm:cxn modelId="{89651536-326B-4EF1-B027-492D666F7AB0}" srcId="{0CAEF6D2-9FA8-4DD0-B765-BAD883306843}" destId="{6FAB1782-B1D1-41E5-A347-C19809AE877D}" srcOrd="0" destOrd="0" parTransId="{013C4B52-1199-4BA8-813D-715A1D50AA82}" sibTransId="{FF7793CA-D8EF-4983-BF2A-C5E7A61BC3DD}"/>
    <dgm:cxn modelId="{019F9141-5AA8-4429-8BC4-1FFC19A37D35}" type="presOf" srcId="{5B6C2779-70B5-40CA-95F2-19F5A0A687B2}" destId="{4993D8DD-1D97-4797-9BDE-4C3C90F88B86}" srcOrd="0" destOrd="0" presId="urn:microsoft.com/office/officeart/2005/8/layout/StepDownProcess"/>
    <dgm:cxn modelId="{E6D1A521-DEEE-498A-B0B1-A89C01D1DAE6}" type="presOf" srcId="{DBC831C9-3B30-4B86-B08A-E4A4ACD26395}" destId="{E6DE9C64-22B1-47DD-B637-5BC76A7614FB}" srcOrd="0" destOrd="0" presId="urn:microsoft.com/office/officeart/2005/8/layout/StepDownProcess"/>
    <dgm:cxn modelId="{E8AC64D4-8F54-4A2C-B868-334D77BA8BA0}" type="presOf" srcId="{B6F1BCBA-865B-4A40-AD86-EA8C004C98C2}" destId="{69D64B38-CF56-4713-9F89-B991CC438D56}" srcOrd="0" destOrd="0" presId="urn:microsoft.com/office/officeart/2005/8/layout/StepDownProcess"/>
    <dgm:cxn modelId="{B2AA25CD-A16E-4648-ABCD-F36806AF6D63}" type="presOf" srcId="{6FAB1782-B1D1-41E5-A347-C19809AE877D}" destId="{E6A027EC-6474-4A24-90F1-927C79242976}" srcOrd="0" destOrd="0" presId="urn:microsoft.com/office/officeart/2005/8/layout/StepDownProcess"/>
    <dgm:cxn modelId="{67552DD0-B8EC-4954-A333-AD88434CDE83}" type="presOf" srcId="{E6893EED-36DE-470C-964B-CBAC7424AB1A}" destId="{23C6D264-6EAA-4775-8CAB-7C9F4D2795FA}" srcOrd="0" destOrd="0" presId="urn:microsoft.com/office/officeart/2005/8/layout/StepDownProcess"/>
    <dgm:cxn modelId="{07AD1287-7038-48E2-9748-B1125F77C9C8}" srcId="{DBC831C9-3B30-4B86-B08A-E4A4ACD26395}" destId="{E6893EED-36DE-470C-964B-CBAC7424AB1A}" srcOrd="0" destOrd="0" parTransId="{F5BAA086-E217-4036-B63C-ADE9E34A162C}" sibTransId="{D302CE2F-240C-4698-802E-F5F79AD3292D}"/>
    <dgm:cxn modelId="{AB8F9A6F-DC8C-42A2-B3C4-A3B7F6B51644}" srcId="{0EA9EAEE-E444-4272-BF30-D6DF50B0311C}" destId="{C4C62C85-F761-4735-B10B-D96293CD9F23}" srcOrd="3" destOrd="0" parTransId="{C68FF7B0-B44D-4BF6-B9A1-EBCA504C6F0F}" sibTransId="{87AAD171-E6F7-4E88-833D-7DD6E7DE8D93}"/>
    <dgm:cxn modelId="{286567FA-D179-4198-967C-13832E0848A1}" type="presOf" srcId="{830EBFD2-AE1C-4DC6-AD22-002C9585C554}" destId="{325CB47C-D328-4E8E-B979-6924867B2B56}" srcOrd="0" destOrd="1" presId="urn:microsoft.com/office/officeart/2005/8/layout/StepDownProcess"/>
    <dgm:cxn modelId="{EF4BD8C8-BFE4-47CC-B0FC-85198D06665E}" type="presOf" srcId="{569A1FE1-93AA-4F34-BF57-AF885A3686D1}" destId="{1AB9D224-59E7-421E-961A-120ED8C6A700}" srcOrd="0" destOrd="1" presId="urn:microsoft.com/office/officeart/2005/8/layout/StepDownProcess"/>
    <dgm:cxn modelId="{CC93EDD9-3CEB-4651-84BF-17E6B8799E4B}" type="presOf" srcId="{BDC5FE40-44EC-4840-AD9B-14EE64DCBDB8}" destId="{E6A027EC-6474-4A24-90F1-927C79242976}" srcOrd="0" destOrd="1" presId="urn:microsoft.com/office/officeart/2005/8/layout/StepDownProcess"/>
    <dgm:cxn modelId="{32119CFF-C432-4582-ACB4-C7FCC86F6224}" srcId="{DBC831C9-3B30-4B86-B08A-E4A4ACD26395}" destId="{5018DAC9-803B-4BA4-890C-EA92F1BCAC15}" srcOrd="1" destOrd="0" parTransId="{E7D31BEC-A1D5-4EF1-91B5-1D4EE7EA52BA}" sibTransId="{189C2BC7-601D-4175-B64D-5D3480932EBE}"/>
    <dgm:cxn modelId="{812DF239-1ADB-47D7-9CA6-9569CD9C8A4C}" srcId="{0EA9EAEE-E444-4272-BF30-D6DF50B0311C}" destId="{F8B87128-E586-4145-809B-DB088059FF9A}" srcOrd="4" destOrd="0" parTransId="{67FC6E27-C489-48AB-8DE5-C2586C36AD0A}" sibTransId="{AD9FE069-6F72-4624-B87A-737405AFB0B9}"/>
    <dgm:cxn modelId="{7B043B52-B802-4674-BBAF-56260BF73C08}" srcId="{F8B87128-E586-4145-809B-DB088059FF9A}" destId="{14CFDF1E-5058-43BE-9B77-AC4753C41013}" srcOrd="1" destOrd="0" parTransId="{2455C267-9BC4-4232-BBFE-F80EC0FAFA57}" sibTransId="{C2E0F83A-52A2-4B24-8C82-87DED41AB7C3}"/>
    <dgm:cxn modelId="{48514E5C-2755-46EE-853D-7F61002A4A31}" srcId="{C4C62C85-F761-4735-B10B-D96293CD9F23}" destId="{830EBFD2-AE1C-4DC6-AD22-002C9585C554}" srcOrd="1" destOrd="0" parTransId="{E2ABDF19-A55F-4CA6-B61F-6671F544D5CA}" sibTransId="{73CB50DB-0C8B-44EC-9376-CB30AE8D196A}"/>
    <dgm:cxn modelId="{F49B47D0-ECB3-425E-BFBF-02E18591EF43}" type="presOf" srcId="{0EA9EAEE-E444-4272-BF30-D6DF50B0311C}" destId="{11D7BBFF-01A2-4126-ABC4-3D0D0068E019}" srcOrd="0" destOrd="0" presId="urn:microsoft.com/office/officeart/2005/8/layout/StepDownProcess"/>
    <dgm:cxn modelId="{3AA6F2DA-A280-4D72-AFFA-52AC57E7DB14}" srcId="{0EA9EAEE-E444-4272-BF30-D6DF50B0311C}" destId="{0CAEF6D2-9FA8-4DD0-B765-BAD883306843}" srcOrd="1" destOrd="0" parTransId="{878E38E9-897E-42CE-BC7E-2DC4D649C9BB}" sibTransId="{FF623345-46B6-454A-ACA9-33F21F938AB7}"/>
    <dgm:cxn modelId="{062CA7E8-844E-49B0-99FD-1A3067F21CF0}" srcId="{0CAEF6D2-9FA8-4DD0-B765-BAD883306843}" destId="{BDC5FE40-44EC-4840-AD9B-14EE64DCBDB8}" srcOrd="1" destOrd="0" parTransId="{98713331-6877-426A-956D-568122DB8A47}" sibTransId="{1F9D4510-C7C5-40B6-98DE-FE5C19D21740}"/>
    <dgm:cxn modelId="{3676700A-9EBA-469F-8CB4-B7C4D990F419}" srcId="{7B57427B-09B9-476F-A872-EF9FA1BBC188}" destId="{B809833C-1183-4634-B01D-F284819B3735}" srcOrd="0" destOrd="0" parTransId="{A78BD900-0B86-49FA-A9E8-454B4E2998DB}" sibTransId="{C89D33AD-25C8-4DBB-B7C2-14811FB8FC98}"/>
    <dgm:cxn modelId="{0E01A329-F70E-4CC1-8967-A55BEFABB914}" srcId="{7B57427B-09B9-476F-A872-EF9FA1BBC188}" destId="{569A1FE1-93AA-4F34-BF57-AF885A3686D1}" srcOrd="1" destOrd="0" parTransId="{813A2FC3-7D5C-47C6-989A-3AB8DA3ECF46}" sibTransId="{3248FAE7-70D2-41BA-82B9-E14A3DE56AB4}"/>
    <dgm:cxn modelId="{E73D47E2-1CEE-4573-AFF1-FD8CD5B68CE6}" type="presOf" srcId="{374465DD-5701-402E-9B80-E1E80300216F}" destId="{325CB47C-D328-4E8E-B979-6924867B2B56}" srcOrd="0" destOrd="2" presId="urn:microsoft.com/office/officeart/2005/8/layout/StepDownProcess"/>
    <dgm:cxn modelId="{AB9D960D-22D2-4ADE-8F16-382BD0C63B54}" type="presOf" srcId="{C39E2F5C-1A6A-4FAA-A6C1-B38E360602DF}" destId="{1ECCABB3-2536-47EB-AE6B-21B265793710}" srcOrd="0" destOrd="0" presId="urn:microsoft.com/office/officeart/2005/8/layout/StepDownProcess"/>
    <dgm:cxn modelId="{80C1414A-8A21-4BCB-8C64-97DF55257A10}" type="presOf" srcId="{B809833C-1183-4634-B01D-F284819B3735}" destId="{1AB9D224-59E7-421E-961A-120ED8C6A700}" srcOrd="0" destOrd="0" presId="urn:microsoft.com/office/officeart/2005/8/layout/StepDownProcess"/>
    <dgm:cxn modelId="{A4E03F41-1C33-4467-8B66-65C24DEE1583}" srcId="{C4C62C85-F761-4735-B10B-D96293CD9F23}" destId="{374465DD-5701-402E-9B80-E1E80300216F}" srcOrd="2" destOrd="0" parTransId="{9AFA2704-E288-462A-AEE4-5FAEA2F37F75}" sibTransId="{17BCA8E0-02AD-42CB-A0A5-7010D699060B}"/>
    <dgm:cxn modelId="{BF2B6D9C-7DC9-4FB4-A503-0C006E21E098}" srcId="{B6F1BCBA-865B-4A40-AD86-EA8C004C98C2}" destId="{C39E2F5C-1A6A-4FAA-A6C1-B38E360602DF}" srcOrd="0" destOrd="0" parTransId="{F7070A1B-01C8-4F04-8EB4-9E7EA8E451B0}" sibTransId="{16750E3E-A31B-4B8B-A1FF-3BDC042D81D9}"/>
    <dgm:cxn modelId="{17BC447D-540A-4BFD-ADC2-93E61AAD3B67}" type="presOf" srcId="{BD334C79-3DC8-4CBC-B7D0-E683618D5DBC}" destId="{E6A027EC-6474-4A24-90F1-927C79242976}" srcOrd="0" destOrd="3" presId="urn:microsoft.com/office/officeart/2005/8/layout/StepDownProcess"/>
    <dgm:cxn modelId="{8B133460-2E68-4052-8116-93E920F57FF1}" srcId="{0EA9EAEE-E444-4272-BF30-D6DF50B0311C}" destId="{B6F1BCBA-865B-4A40-AD86-EA8C004C98C2}" srcOrd="5" destOrd="0" parTransId="{CA1E7587-F2D0-4BBD-A42F-C42D8B8F90B7}" sibTransId="{26B83EA0-C209-4595-ABED-2597ACF39A7C}"/>
    <dgm:cxn modelId="{30CFDCD8-2927-4795-8ADE-FF76EC32A208}" type="presOf" srcId="{C4C62C85-F761-4735-B10B-D96293CD9F23}" destId="{8479A71D-D8EC-4F5C-A1D9-1EB5347B7180}" srcOrd="0" destOrd="0" presId="urn:microsoft.com/office/officeart/2005/8/layout/StepDownProcess"/>
    <dgm:cxn modelId="{213032EC-38C3-4DAD-AC40-5942C9BE007E}" srcId="{F8B87128-E586-4145-809B-DB088059FF9A}" destId="{5B6C2779-70B5-40CA-95F2-19F5A0A687B2}" srcOrd="0" destOrd="0" parTransId="{0C03977E-8ECF-49C8-B147-515324EF3833}" sibTransId="{C3ED9B91-C993-427D-B4F5-E6507017C271}"/>
    <dgm:cxn modelId="{9F24AC90-AD6A-4EE3-AAED-309B68F02EC7}" type="presOf" srcId="{7B57427B-09B9-476F-A872-EF9FA1BBC188}" destId="{A2F44327-0DEC-4301-9A6C-97C7907B7356}" srcOrd="0" destOrd="0" presId="urn:microsoft.com/office/officeart/2005/8/layout/StepDownProcess"/>
    <dgm:cxn modelId="{9C694CBB-38C2-4B1D-B9C8-46C83235751C}" srcId="{0CAEF6D2-9FA8-4DD0-B765-BAD883306843}" destId="{6E500A07-9B99-4E57-966F-B54B9F7446C8}" srcOrd="2" destOrd="0" parTransId="{578B198A-B97A-471C-85A4-948B571EBDBB}" sibTransId="{8FB783F9-A48F-4302-9049-33722CEB49B0}"/>
    <dgm:cxn modelId="{F4549C28-4218-47BE-A5CD-38D2D92C8352}" srcId="{C4C62C85-F761-4735-B10B-D96293CD9F23}" destId="{4D304B9F-FDCA-4761-81E5-0F07730DAE05}" srcOrd="0" destOrd="0" parTransId="{2887F4BA-F02B-449D-A23F-D0F0D047F4DD}" sibTransId="{78EAC478-7EDC-47C4-86B5-02E5757F5151}"/>
    <dgm:cxn modelId="{EBA85727-EA05-4E73-AD6E-12FBC6BED2C4}" type="presOf" srcId="{0CAEF6D2-9FA8-4DD0-B765-BAD883306843}" destId="{8B264F77-EDBD-4CD5-9725-C42F15B3CB86}" srcOrd="0" destOrd="0" presId="urn:microsoft.com/office/officeart/2005/8/layout/StepDownProcess"/>
    <dgm:cxn modelId="{50512B47-454C-412D-ABA0-86DA6F404B8E}" type="presOf" srcId="{4D304B9F-FDCA-4761-81E5-0F07730DAE05}" destId="{325CB47C-D328-4E8E-B979-6924867B2B56}" srcOrd="0" destOrd="0" presId="urn:microsoft.com/office/officeart/2005/8/layout/StepDownProcess"/>
    <dgm:cxn modelId="{D863A1B8-571E-49C0-89EB-2329776892C5}" srcId="{F8B87128-E586-4145-809B-DB088059FF9A}" destId="{9790E33C-AB67-4E48-B145-001FAA3F90D6}" srcOrd="2" destOrd="0" parTransId="{6FFAB58E-9669-4534-BDCE-3CE2471B082D}" sibTransId="{98A4562C-37A2-41CA-8D48-E369A29F4839}"/>
    <dgm:cxn modelId="{7C7022DF-1E6E-4C18-BE72-E9D5C7CEBC03}" type="presOf" srcId="{5018DAC9-803B-4BA4-890C-EA92F1BCAC15}" destId="{23C6D264-6EAA-4775-8CAB-7C9F4D2795FA}" srcOrd="0" destOrd="1" presId="urn:microsoft.com/office/officeart/2005/8/layout/StepDownProcess"/>
    <dgm:cxn modelId="{8F5D78C9-4E90-4893-AA1B-5AF3308ABEBE}" srcId="{6E500A07-9B99-4E57-966F-B54B9F7446C8}" destId="{BD334C79-3DC8-4CBC-B7D0-E683618D5DBC}" srcOrd="0" destOrd="0" parTransId="{B02E4BEC-C350-46D4-95D2-2E70E8ABB35A}" sibTransId="{CE17AF8A-E5FC-4F28-A2AB-A3379385E209}"/>
    <dgm:cxn modelId="{92692922-84D0-4152-B0FA-8C9DC777A324}" type="presParOf" srcId="{11D7BBFF-01A2-4126-ABC4-3D0D0068E019}" destId="{5EE6683F-95B1-47BE-BD94-B0DFB86DDE72}" srcOrd="0" destOrd="0" presId="urn:microsoft.com/office/officeart/2005/8/layout/StepDownProcess"/>
    <dgm:cxn modelId="{6FDA2923-6674-495C-A0C1-87EC49BED07A}" type="presParOf" srcId="{5EE6683F-95B1-47BE-BD94-B0DFB86DDE72}" destId="{42DBB386-C1B8-4B18-9B1F-90591C86D5E1}" srcOrd="0" destOrd="0" presId="urn:microsoft.com/office/officeart/2005/8/layout/StepDownProcess"/>
    <dgm:cxn modelId="{6A0F240D-36B0-49FB-BA4F-1BBD22F910C2}" type="presParOf" srcId="{5EE6683F-95B1-47BE-BD94-B0DFB86DDE72}" destId="{E6DE9C64-22B1-47DD-B637-5BC76A7614FB}" srcOrd="1" destOrd="0" presId="urn:microsoft.com/office/officeart/2005/8/layout/StepDownProcess"/>
    <dgm:cxn modelId="{912351EA-DABF-425A-BA1D-63F5C5AFD87D}" type="presParOf" srcId="{5EE6683F-95B1-47BE-BD94-B0DFB86DDE72}" destId="{23C6D264-6EAA-4775-8CAB-7C9F4D2795FA}" srcOrd="2" destOrd="0" presId="urn:microsoft.com/office/officeart/2005/8/layout/StepDownProcess"/>
    <dgm:cxn modelId="{748A8E28-A3A1-49C5-9CB3-E06FE67EF473}" type="presParOf" srcId="{11D7BBFF-01A2-4126-ABC4-3D0D0068E019}" destId="{EF406C5A-D565-4727-88F5-1ECB8964A2DB}" srcOrd="1" destOrd="0" presId="urn:microsoft.com/office/officeart/2005/8/layout/StepDownProcess"/>
    <dgm:cxn modelId="{41FB42F4-25D1-4C83-9362-017E019B99C1}" type="presParOf" srcId="{11D7BBFF-01A2-4126-ABC4-3D0D0068E019}" destId="{1FB1F902-B800-4129-9070-0AE3CD68C5FD}" srcOrd="2" destOrd="0" presId="urn:microsoft.com/office/officeart/2005/8/layout/StepDownProcess"/>
    <dgm:cxn modelId="{0FE37E90-DB75-4606-BA85-CF1A60125EFE}" type="presParOf" srcId="{1FB1F902-B800-4129-9070-0AE3CD68C5FD}" destId="{83CF12EF-F632-41C3-8E93-D41EC76A463F}" srcOrd="0" destOrd="0" presId="urn:microsoft.com/office/officeart/2005/8/layout/StepDownProcess"/>
    <dgm:cxn modelId="{69B5FB60-C86A-475E-AC35-FCA7DAE2561C}" type="presParOf" srcId="{1FB1F902-B800-4129-9070-0AE3CD68C5FD}" destId="{8B264F77-EDBD-4CD5-9725-C42F15B3CB86}" srcOrd="1" destOrd="0" presId="urn:microsoft.com/office/officeart/2005/8/layout/StepDownProcess"/>
    <dgm:cxn modelId="{D087BC63-9021-489E-9353-9D77DFB8194E}" type="presParOf" srcId="{1FB1F902-B800-4129-9070-0AE3CD68C5FD}" destId="{E6A027EC-6474-4A24-90F1-927C79242976}" srcOrd="2" destOrd="0" presId="urn:microsoft.com/office/officeart/2005/8/layout/StepDownProcess"/>
    <dgm:cxn modelId="{FD32C66E-8FEF-48B9-B145-BB8BA2D0BC25}" type="presParOf" srcId="{11D7BBFF-01A2-4126-ABC4-3D0D0068E019}" destId="{8AA4FD04-0D18-4576-BAC0-C60A4453E46C}" srcOrd="3" destOrd="0" presId="urn:microsoft.com/office/officeart/2005/8/layout/StepDownProcess"/>
    <dgm:cxn modelId="{EB5B5C00-0CEA-4737-8338-5FF372455AAF}" type="presParOf" srcId="{11D7BBFF-01A2-4126-ABC4-3D0D0068E019}" destId="{90F770B9-6FE1-4494-8C07-40ADAB119F02}" srcOrd="4" destOrd="0" presId="urn:microsoft.com/office/officeart/2005/8/layout/StepDownProcess"/>
    <dgm:cxn modelId="{4DFE3A48-D96E-48A0-86B8-91BA3223AF15}" type="presParOf" srcId="{90F770B9-6FE1-4494-8C07-40ADAB119F02}" destId="{7A19C41A-0DD8-444C-9B84-BD0AADA80B63}" srcOrd="0" destOrd="0" presId="urn:microsoft.com/office/officeart/2005/8/layout/StepDownProcess"/>
    <dgm:cxn modelId="{4C7372A0-BCD7-45B2-A740-14D06035C670}" type="presParOf" srcId="{90F770B9-6FE1-4494-8C07-40ADAB119F02}" destId="{A2F44327-0DEC-4301-9A6C-97C7907B7356}" srcOrd="1" destOrd="0" presId="urn:microsoft.com/office/officeart/2005/8/layout/StepDownProcess"/>
    <dgm:cxn modelId="{D9720EE0-0C43-4D21-95D8-E93DA79E982F}" type="presParOf" srcId="{90F770B9-6FE1-4494-8C07-40ADAB119F02}" destId="{1AB9D224-59E7-421E-961A-120ED8C6A700}" srcOrd="2" destOrd="0" presId="urn:microsoft.com/office/officeart/2005/8/layout/StepDownProcess"/>
    <dgm:cxn modelId="{20ABCA9B-818E-41CB-B2AF-DA4AB98E1F32}" type="presParOf" srcId="{11D7BBFF-01A2-4126-ABC4-3D0D0068E019}" destId="{B3FFE616-80CE-4B63-867C-C781BCD0A121}" srcOrd="5" destOrd="0" presId="urn:microsoft.com/office/officeart/2005/8/layout/StepDownProcess"/>
    <dgm:cxn modelId="{DC72C1F6-6399-463C-ADD9-EA6CA489D66D}" type="presParOf" srcId="{11D7BBFF-01A2-4126-ABC4-3D0D0068E019}" destId="{2BDA771C-6BF8-441F-8DD0-5E6EC52E94DC}" srcOrd="6" destOrd="0" presId="urn:microsoft.com/office/officeart/2005/8/layout/StepDownProcess"/>
    <dgm:cxn modelId="{14494B3E-AFC9-45CF-9E25-51B09CA6D16A}" type="presParOf" srcId="{2BDA771C-6BF8-441F-8DD0-5E6EC52E94DC}" destId="{6D8799F0-E236-4BDD-BF99-9A833F28AF73}" srcOrd="0" destOrd="0" presId="urn:microsoft.com/office/officeart/2005/8/layout/StepDownProcess"/>
    <dgm:cxn modelId="{4054467F-3912-4AF9-A15C-B72A41FFF672}" type="presParOf" srcId="{2BDA771C-6BF8-441F-8DD0-5E6EC52E94DC}" destId="{8479A71D-D8EC-4F5C-A1D9-1EB5347B7180}" srcOrd="1" destOrd="0" presId="urn:microsoft.com/office/officeart/2005/8/layout/StepDownProcess"/>
    <dgm:cxn modelId="{12B64C86-D796-4CB7-957E-A1FFE1D4E506}" type="presParOf" srcId="{2BDA771C-6BF8-441F-8DD0-5E6EC52E94DC}" destId="{325CB47C-D328-4E8E-B979-6924867B2B56}" srcOrd="2" destOrd="0" presId="urn:microsoft.com/office/officeart/2005/8/layout/StepDownProcess"/>
    <dgm:cxn modelId="{27792628-5B97-4E15-BBAB-B54E57E30A1A}" type="presParOf" srcId="{11D7BBFF-01A2-4126-ABC4-3D0D0068E019}" destId="{660F49DD-85CC-4053-AEB9-6A528BD00E1D}" srcOrd="7" destOrd="0" presId="urn:microsoft.com/office/officeart/2005/8/layout/StepDownProcess"/>
    <dgm:cxn modelId="{3BF24977-11E1-4523-91D6-3F6857EB4D1E}" type="presParOf" srcId="{11D7BBFF-01A2-4126-ABC4-3D0D0068E019}" destId="{1F21799A-B6FD-4A87-898C-CEF43949468D}" srcOrd="8" destOrd="0" presId="urn:microsoft.com/office/officeart/2005/8/layout/StepDownProcess"/>
    <dgm:cxn modelId="{5072250D-4A83-4593-9A9E-1DCABE6052D1}" type="presParOf" srcId="{1F21799A-B6FD-4A87-898C-CEF43949468D}" destId="{1A7E66CB-A5D3-43AA-B3DB-533FD079490A}" srcOrd="0" destOrd="0" presId="urn:microsoft.com/office/officeart/2005/8/layout/StepDownProcess"/>
    <dgm:cxn modelId="{C18F827E-B9B1-40BD-A327-9F90DD67879B}" type="presParOf" srcId="{1F21799A-B6FD-4A87-898C-CEF43949468D}" destId="{034C68A1-51C0-4950-B919-108ED3586A46}" srcOrd="1" destOrd="0" presId="urn:microsoft.com/office/officeart/2005/8/layout/StepDownProcess"/>
    <dgm:cxn modelId="{0BC5AD02-700A-4159-B740-82EA0D20A832}" type="presParOf" srcId="{1F21799A-B6FD-4A87-898C-CEF43949468D}" destId="{4993D8DD-1D97-4797-9BDE-4C3C90F88B86}" srcOrd="2" destOrd="0" presId="urn:microsoft.com/office/officeart/2005/8/layout/StepDownProcess"/>
    <dgm:cxn modelId="{7FFAF616-7AC2-428F-AC74-2B41059C6DDD}" type="presParOf" srcId="{11D7BBFF-01A2-4126-ABC4-3D0D0068E019}" destId="{1A1FC4B8-77BC-4FF6-9593-BC707C510953}" srcOrd="9" destOrd="0" presId="urn:microsoft.com/office/officeart/2005/8/layout/StepDownProcess"/>
    <dgm:cxn modelId="{688D6CAB-B93D-489A-8282-148993F208A2}" type="presParOf" srcId="{11D7BBFF-01A2-4126-ABC4-3D0D0068E019}" destId="{91854944-EC30-475A-A091-BE9DC3B92CEB}" srcOrd="10" destOrd="0" presId="urn:microsoft.com/office/officeart/2005/8/layout/StepDownProcess"/>
    <dgm:cxn modelId="{D3B6AF8E-3D34-4F17-A5F0-F162FE6D198E}" type="presParOf" srcId="{91854944-EC30-475A-A091-BE9DC3B92CEB}" destId="{69D64B38-CF56-4713-9F89-B991CC438D56}" srcOrd="0" destOrd="0" presId="urn:microsoft.com/office/officeart/2005/8/layout/StepDownProcess"/>
    <dgm:cxn modelId="{6802F3C3-D8ED-4699-9D18-F8E4EB624A7B}" type="presParOf" srcId="{91854944-EC30-475A-A091-BE9DC3B92CEB}" destId="{1ECCABB3-2536-47EB-AE6B-21B26579371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BB386-C1B8-4B18-9B1F-90591C86D5E1}">
      <dsp:nvSpPr>
        <dsp:cNvPr id="0" name=""/>
        <dsp:cNvSpPr/>
      </dsp:nvSpPr>
      <dsp:spPr>
        <a:xfrm rot="5400000">
          <a:off x="117507" y="709659"/>
          <a:ext cx="593619" cy="5232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DE9C64-22B1-47DD-B637-5BC76A7614FB}">
      <dsp:nvSpPr>
        <dsp:cNvPr id="0" name=""/>
        <dsp:cNvSpPr/>
      </dsp:nvSpPr>
      <dsp:spPr>
        <a:xfrm>
          <a:off x="0" y="0"/>
          <a:ext cx="1525648" cy="699481"/>
        </a:xfrm>
        <a:prstGeom prst="roundRect">
          <a:avLst>
            <a:gd name="adj" fmla="val 16670"/>
          </a:avLst>
        </a:prstGeom>
        <a:solidFill>
          <a:schemeClr val="tx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Surface preparation</a:t>
          </a:r>
          <a:endParaRPr lang="en-GB" sz="2000" kern="1200" dirty="0"/>
        </a:p>
      </dsp:txBody>
      <dsp:txXfrm>
        <a:off x="34152" y="34152"/>
        <a:ext cx="1457344" cy="631177"/>
      </dsp:txXfrm>
    </dsp:sp>
    <dsp:sp modelId="{23C6D264-6EAA-4775-8CAB-7C9F4D2795FA}">
      <dsp:nvSpPr>
        <dsp:cNvPr id="0" name=""/>
        <dsp:cNvSpPr/>
      </dsp:nvSpPr>
      <dsp:spPr>
        <a:xfrm>
          <a:off x="1525617" y="0"/>
          <a:ext cx="2238469" cy="783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Cleaning, etching,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Polishing, passivating</a:t>
          </a:r>
          <a:endParaRPr lang="en-GB" sz="1600" kern="1200" dirty="0"/>
        </a:p>
      </dsp:txBody>
      <dsp:txXfrm>
        <a:off x="1525617" y="0"/>
        <a:ext cx="2238469" cy="783690"/>
      </dsp:txXfrm>
    </dsp:sp>
    <dsp:sp modelId="{83CF12EF-F632-41C3-8E93-D41EC76A463F}">
      <dsp:nvSpPr>
        <dsp:cNvPr id="0" name=""/>
        <dsp:cNvSpPr/>
      </dsp:nvSpPr>
      <dsp:spPr>
        <a:xfrm rot="5400000">
          <a:off x="1226840" y="1589532"/>
          <a:ext cx="593619" cy="6141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264F77-EDBD-4CD5-9725-C42F15B3CB86}">
      <dsp:nvSpPr>
        <dsp:cNvPr id="0" name=""/>
        <dsp:cNvSpPr/>
      </dsp:nvSpPr>
      <dsp:spPr>
        <a:xfrm>
          <a:off x="721662" y="913314"/>
          <a:ext cx="1854540" cy="69948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Thin film deposition</a:t>
          </a:r>
          <a:endParaRPr lang="en-GB" sz="2000" kern="1200" dirty="0"/>
        </a:p>
      </dsp:txBody>
      <dsp:txXfrm>
        <a:off x="755814" y="947466"/>
        <a:ext cx="1786236" cy="631177"/>
      </dsp:txXfrm>
    </dsp:sp>
    <dsp:sp modelId="{E6A027EC-6474-4A24-90F1-927C79242976}">
      <dsp:nvSpPr>
        <dsp:cNvPr id="0" name=""/>
        <dsp:cNvSpPr/>
      </dsp:nvSpPr>
      <dsp:spPr>
        <a:xfrm>
          <a:off x="2553412" y="685106"/>
          <a:ext cx="3018317" cy="101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/>
            <a:t>PVD</a:t>
          </a:r>
          <a:r>
            <a:rPr lang="en-GB" sz="1600" kern="1200" dirty="0" smtClean="0"/>
            <a:t>: DC, pulsed, HIPIMS…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chemeClr val="accent6">
                  <a:lumMod val="50000"/>
                </a:schemeClr>
              </a:solidFill>
            </a:rPr>
            <a:t>(PE)CVD, (PE)ALD</a:t>
          </a:r>
          <a:endParaRPr lang="en-GB" sz="1600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err="1" smtClean="0"/>
            <a:t>Nb</a:t>
          </a:r>
          <a:r>
            <a:rPr lang="en-GB" sz="1600" b="1" kern="1200" dirty="0" smtClean="0"/>
            <a:t>, </a:t>
          </a:r>
          <a:r>
            <a:rPr lang="en-GB" sz="1600" b="1" kern="1200" dirty="0" err="1" smtClean="0"/>
            <a:t>NbN</a:t>
          </a:r>
          <a:r>
            <a:rPr lang="en-GB" sz="1600" b="1" kern="1200" dirty="0" smtClean="0"/>
            <a:t>, Nb</a:t>
          </a:r>
          <a:r>
            <a:rPr lang="en-GB" sz="1600" b="1" kern="1200" baseline="-25000" dirty="0" smtClean="0"/>
            <a:t>3</a:t>
          </a:r>
          <a:r>
            <a:rPr lang="en-GB" sz="1600" b="1" kern="1200" dirty="0" smtClean="0"/>
            <a:t>Sn</a:t>
          </a:r>
          <a:r>
            <a:rPr lang="en-GB" sz="1600" kern="1200" dirty="0" smtClean="0"/>
            <a:t>, MgB</a:t>
          </a:r>
          <a:r>
            <a:rPr lang="en-GB" sz="1600" kern="1200" baseline="-25000" dirty="0" smtClean="0"/>
            <a:t>2</a:t>
          </a:r>
          <a:r>
            <a:rPr lang="en-GB" sz="1600" kern="1200" dirty="0" smtClean="0"/>
            <a:t>, SIS, etc.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err="1" smtClean="0">
              <a:solidFill>
                <a:srgbClr val="00B0F0"/>
              </a:solidFill>
            </a:rPr>
            <a:t>Nb</a:t>
          </a:r>
          <a:r>
            <a:rPr lang="en-GB" sz="1600" kern="1200" dirty="0" smtClean="0">
              <a:solidFill>
                <a:srgbClr val="00B0F0"/>
              </a:solidFill>
            </a:rPr>
            <a:t> film laser treatment</a:t>
          </a:r>
          <a:endParaRPr lang="en-GB" sz="1600" kern="1200" dirty="0">
            <a:solidFill>
              <a:srgbClr val="00B0F0"/>
            </a:solidFill>
          </a:endParaRPr>
        </a:p>
      </dsp:txBody>
      <dsp:txXfrm>
        <a:off x="2553412" y="685106"/>
        <a:ext cx="3018317" cy="1019843"/>
      </dsp:txXfrm>
    </dsp:sp>
    <dsp:sp modelId="{7A19C41A-0DD8-444C-9B84-BD0AADA80B63}">
      <dsp:nvSpPr>
        <dsp:cNvPr id="0" name=""/>
        <dsp:cNvSpPr/>
      </dsp:nvSpPr>
      <dsp:spPr>
        <a:xfrm rot="5400000">
          <a:off x="2702616" y="2329264"/>
          <a:ext cx="593619" cy="80580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F44327-0DEC-4301-9A6C-97C7907B7356}">
      <dsp:nvSpPr>
        <dsp:cNvPr id="0" name=""/>
        <dsp:cNvSpPr/>
      </dsp:nvSpPr>
      <dsp:spPr>
        <a:xfrm>
          <a:off x="1906987" y="1707682"/>
          <a:ext cx="2161606" cy="699481"/>
        </a:xfrm>
        <a:prstGeom prst="roundRect">
          <a:avLst>
            <a:gd name="adj" fmla="val 166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Film characterisation</a:t>
          </a:r>
          <a:endParaRPr lang="en-GB" sz="2000" kern="1200" dirty="0"/>
        </a:p>
      </dsp:txBody>
      <dsp:txXfrm>
        <a:off x="1941139" y="1741834"/>
        <a:ext cx="2093302" cy="631177"/>
      </dsp:txXfrm>
    </dsp:sp>
    <dsp:sp modelId="{1AB9D224-59E7-421E-961A-120ED8C6A700}">
      <dsp:nvSpPr>
        <dsp:cNvPr id="0" name=""/>
        <dsp:cNvSpPr/>
      </dsp:nvSpPr>
      <dsp:spPr>
        <a:xfrm>
          <a:off x="4021456" y="1653635"/>
          <a:ext cx="2269314" cy="807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SEM, FIB, AFM,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XPS, XRD, RBS, TEM… </a:t>
          </a:r>
          <a:endParaRPr lang="en-GB" sz="1600" kern="1200" dirty="0"/>
        </a:p>
      </dsp:txBody>
      <dsp:txXfrm>
        <a:off x="4021456" y="1653635"/>
        <a:ext cx="2269314" cy="807576"/>
      </dsp:txXfrm>
    </dsp:sp>
    <dsp:sp modelId="{6D8799F0-E236-4BDD-BF99-9A833F28AF73}">
      <dsp:nvSpPr>
        <dsp:cNvPr id="0" name=""/>
        <dsp:cNvSpPr/>
      </dsp:nvSpPr>
      <dsp:spPr>
        <a:xfrm rot="5400000">
          <a:off x="3989078" y="3552726"/>
          <a:ext cx="593619" cy="6390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79A71D-D8EC-4F5C-A1D9-1EB5347B7180}">
      <dsp:nvSpPr>
        <dsp:cNvPr id="0" name=""/>
        <dsp:cNvSpPr/>
      </dsp:nvSpPr>
      <dsp:spPr>
        <a:xfrm>
          <a:off x="3432466" y="2672038"/>
          <a:ext cx="2178484" cy="847050"/>
        </a:xfrm>
        <a:prstGeom prst="roundRect">
          <a:avLst>
            <a:gd name="adj" fmla="val 16670"/>
          </a:avLst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Superconducting properties measurement</a:t>
          </a:r>
          <a:endParaRPr lang="en-GB" sz="2000" kern="1200" dirty="0"/>
        </a:p>
      </dsp:txBody>
      <dsp:txXfrm>
        <a:off x="3473823" y="2713395"/>
        <a:ext cx="2095770" cy="764336"/>
      </dsp:txXfrm>
    </dsp:sp>
    <dsp:sp modelId="{325CB47C-D328-4E8E-B979-6924867B2B56}">
      <dsp:nvSpPr>
        <dsp:cNvPr id="0" name=""/>
        <dsp:cNvSpPr/>
      </dsp:nvSpPr>
      <dsp:spPr>
        <a:xfrm>
          <a:off x="5709419" y="2445339"/>
          <a:ext cx="3246684" cy="1184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</a:t>
          </a:r>
          <a:r>
            <a:rPr lang="en-GB" sz="1600" i="1" kern="1200" dirty="0" smtClean="0"/>
            <a:t>RRR,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c</a:t>
          </a:r>
          <a:r>
            <a:rPr lang="en-GB" sz="1600" i="1" kern="1200" dirty="0" smtClean="0"/>
            <a:t>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fp</a:t>
          </a:r>
          <a:r>
            <a:rPr lang="en-GB" sz="1600" i="1" kern="1200" dirty="0" smtClean="0"/>
            <a:t>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sh</a:t>
          </a:r>
          <a:r>
            <a:rPr lang="en-GB" sz="1600" kern="1200" dirty="0" smtClean="0"/>
            <a:t>,  …</a:t>
          </a:r>
          <a:endParaRPr lang="en-GB" sz="1600" kern="1200" dirty="0"/>
        </a:p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DC magnetic susceptibility, </a:t>
          </a:r>
          <a:endParaRPr lang="en-GB" sz="1600" kern="1200" dirty="0"/>
        </a:p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Field penetration</a:t>
          </a:r>
          <a:endParaRPr lang="en-GB" sz="1600" kern="1200" dirty="0"/>
        </a:p>
      </dsp:txBody>
      <dsp:txXfrm>
        <a:off x="5709419" y="2445339"/>
        <a:ext cx="3246684" cy="1184394"/>
      </dsp:txXfrm>
    </dsp:sp>
    <dsp:sp modelId="{1A7E66CB-A5D3-43AA-B3DB-533FD079490A}">
      <dsp:nvSpPr>
        <dsp:cNvPr id="0" name=""/>
        <dsp:cNvSpPr/>
      </dsp:nvSpPr>
      <dsp:spPr>
        <a:xfrm rot="5400000">
          <a:off x="5452280" y="4708393"/>
          <a:ext cx="593619" cy="53338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4C68A1-51C0-4950-B919-108ED3586A46}">
      <dsp:nvSpPr>
        <dsp:cNvPr id="0" name=""/>
        <dsp:cNvSpPr/>
      </dsp:nvSpPr>
      <dsp:spPr>
        <a:xfrm>
          <a:off x="4652847" y="3660387"/>
          <a:ext cx="2063944" cy="990779"/>
        </a:xfrm>
        <a:prstGeom prst="roundRect">
          <a:avLst>
            <a:gd name="adj" fmla="val 1667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 </a:t>
          </a:r>
          <a:r>
            <a:rPr lang="en-GB" sz="2000" kern="1200" dirty="0" smtClean="0"/>
            <a:t>Superconducting RF properties evaluation</a:t>
          </a:r>
          <a:endParaRPr lang="en-GB" sz="1800" kern="1200" dirty="0"/>
        </a:p>
      </dsp:txBody>
      <dsp:txXfrm>
        <a:off x="4701222" y="3708762"/>
        <a:ext cx="1967194" cy="894029"/>
      </dsp:txXfrm>
    </dsp:sp>
    <dsp:sp modelId="{4993D8DD-1D97-4797-9BDE-4C3C90F88B86}">
      <dsp:nvSpPr>
        <dsp:cNvPr id="0" name=""/>
        <dsp:cNvSpPr/>
      </dsp:nvSpPr>
      <dsp:spPr>
        <a:xfrm>
          <a:off x="6741273" y="3709440"/>
          <a:ext cx="2046601" cy="803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QPR at CERN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QPR at HZF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HW cavity at ASTeC</a:t>
          </a:r>
          <a:endParaRPr lang="en-GB" sz="1600" kern="1200" dirty="0"/>
        </a:p>
      </dsp:txBody>
      <dsp:txXfrm>
        <a:off x="6741273" y="3709440"/>
        <a:ext cx="2046601" cy="803980"/>
      </dsp:txXfrm>
    </dsp:sp>
    <dsp:sp modelId="{69D64B38-CF56-4713-9F89-B991CC438D56}">
      <dsp:nvSpPr>
        <dsp:cNvPr id="0" name=""/>
        <dsp:cNvSpPr/>
      </dsp:nvSpPr>
      <dsp:spPr>
        <a:xfrm>
          <a:off x="6025782" y="4781904"/>
          <a:ext cx="1808412" cy="699481"/>
        </a:xfrm>
        <a:prstGeom prst="roundRect">
          <a:avLst>
            <a:gd name="adj" fmla="val 1667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Real cavity  measurement</a:t>
          </a:r>
          <a:endParaRPr lang="en-GB" sz="2000" kern="1200" dirty="0"/>
        </a:p>
      </dsp:txBody>
      <dsp:txXfrm>
        <a:off x="6059934" y="4816056"/>
        <a:ext cx="1740108" cy="631177"/>
      </dsp:txXfrm>
    </dsp:sp>
    <dsp:sp modelId="{1ECCABB3-2536-47EB-AE6B-21B265793710}">
      <dsp:nvSpPr>
        <dsp:cNvPr id="0" name=""/>
        <dsp:cNvSpPr/>
      </dsp:nvSpPr>
      <dsp:spPr>
        <a:xfrm>
          <a:off x="7761878" y="4904031"/>
          <a:ext cx="1194225" cy="56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chemeClr val="bg1"/>
              </a:solidFill>
            </a:rPr>
            <a:t>Cavity deposition</a:t>
          </a:r>
          <a:endParaRPr lang="en-GB" sz="1600" kern="1200" dirty="0">
            <a:solidFill>
              <a:schemeClr val="bg1"/>
            </a:solidFill>
          </a:endParaRPr>
        </a:p>
      </dsp:txBody>
      <dsp:txXfrm>
        <a:off x="7761878" y="4904031"/>
        <a:ext cx="1194225" cy="565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F73C1-2BD6-684E-AA1B-49165E0DF4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9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31F5C-C424-440E-96FD-C35D2494AD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305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31F5C-C424-440E-96FD-C35D2494AD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282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5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31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94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8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635635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O.B. Malyshev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1031" y="6356350"/>
            <a:ext cx="45602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" y="6269036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jpeg"/><Relationship Id="rId12" Type="http://schemas.openxmlformats.org/officeDocument/2006/relationships/image" Target="../media/image42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0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5" Type="http://schemas.openxmlformats.org/officeDocument/2006/relationships/image" Target="../media/image6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7" y="2160730"/>
            <a:ext cx="4564836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film SRF developments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255197" y="3951163"/>
            <a:ext cx="66236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Oleg B. Malyshev</a:t>
            </a:r>
          </a:p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ASTeC/CI</a:t>
            </a:r>
          </a:p>
          <a:p>
            <a:r>
              <a:rPr lang="en-GB" sz="2000" i="1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a TF SRF team at DL</a:t>
            </a:r>
          </a:p>
          <a:p>
            <a:endParaRPr lang="en-GB" sz="2400" dirty="0" smtClean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RF UK roadmap </a:t>
            </a:r>
            <a:r>
              <a:rPr lang="en-GB" sz="24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GB" sz="240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</a:p>
          <a:p>
            <a:r>
              <a:rPr lang="en-GB" sz="240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baseline="3000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2021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04" y="2300637"/>
            <a:ext cx="3576210" cy="3366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" y="2567055"/>
            <a:ext cx="3830668" cy="3175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r="18510"/>
          <a:stretch/>
        </p:blipFill>
        <p:spPr>
          <a:xfrm>
            <a:off x="4120361" y="2300637"/>
            <a:ext cx="3951278" cy="3366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084" y="47044"/>
            <a:ext cx="10515600" cy="6899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Superconducting Properties Evaluation</a:t>
            </a:r>
            <a:endParaRPr lang="en-GB" sz="3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88144" y="1820617"/>
            <a:ext cx="5255178" cy="425430"/>
          </a:xfrm>
          <a:prstGeom prst="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CryoLab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0534" y="621488"/>
            <a:ext cx="8420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Coordinated </a:t>
            </a:r>
            <a:r>
              <a:rPr lang="en-GB" dirty="0"/>
              <a:t>by </a:t>
            </a:r>
            <a:r>
              <a:rPr lang="en-GB" dirty="0" smtClean="0"/>
              <a:t>O.B. Malyshev </a:t>
            </a:r>
            <a:r>
              <a:rPr lang="en-GB" dirty="0"/>
              <a:t>(ASTeC) </a:t>
            </a:r>
            <a:endParaRPr lang="en-GB" dirty="0" smtClean="0"/>
          </a:p>
          <a:p>
            <a:r>
              <a:rPr lang="en-GB" dirty="0" smtClean="0"/>
              <a:t>CI </a:t>
            </a:r>
            <a:r>
              <a:rPr lang="en-GB" dirty="0" smtClean="0"/>
              <a:t>collaborators: Prof G. Burt (Liverpool University)</a:t>
            </a:r>
          </a:p>
          <a:p>
            <a:r>
              <a:rPr lang="en-GB" dirty="0" smtClean="0"/>
              <a:t>Participants: T. Sian, D. Turner, </a:t>
            </a:r>
            <a:r>
              <a:rPr lang="en-GB" dirty="0"/>
              <a:t>D. Seal, </a:t>
            </a:r>
            <a:r>
              <a:rPr lang="en-GB" dirty="0" smtClean="0"/>
              <a:t>P</a:t>
            </a:r>
            <a:r>
              <a:rPr lang="en-GB" dirty="0"/>
              <a:t>.  Goudket, </a:t>
            </a:r>
            <a:r>
              <a:rPr lang="en-GB" dirty="0" smtClean="0"/>
              <a:t>L. Smith,  J. Conlon, </a:t>
            </a:r>
            <a:endParaRPr lang="en-GB" dirty="0" smtClean="0"/>
          </a:p>
          <a:p>
            <a:r>
              <a:rPr lang="en-GB" dirty="0" smtClean="0"/>
              <a:t>                       S</a:t>
            </a:r>
            <a:r>
              <a:rPr lang="en-GB" dirty="0" smtClean="0"/>
              <a:t>. Pattalwar, N. Pattalwar, A. May, K. </a:t>
            </a:r>
            <a:r>
              <a:rPr lang="en-GB" dirty="0" err="1" smtClean="0"/>
              <a:t>Dumbel</a:t>
            </a:r>
            <a:r>
              <a:rPr lang="en-GB" dirty="0" smtClean="0"/>
              <a:t>, J. </a:t>
            </a:r>
            <a:r>
              <a:rPr lang="en-GB" dirty="0" smtClean="0"/>
              <a:t>Wilson, </a:t>
            </a:r>
            <a:r>
              <a:rPr lang="en-GB" dirty="0" smtClean="0"/>
              <a:t>G</a:t>
            </a:r>
            <a:r>
              <a:rPr lang="en-GB" dirty="0"/>
              <a:t>. </a:t>
            </a:r>
            <a:r>
              <a:rPr lang="en-GB" dirty="0" err="1"/>
              <a:t>Stenning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227887" y="5593921"/>
            <a:ext cx="2108847" cy="584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Magnetic field penetration facility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9058939" y="1801928"/>
            <a:ext cx="2218661" cy="425430"/>
          </a:xfrm>
          <a:prstGeom prst="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CrabLab</a:t>
            </a:r>
            <a:endParaRPr lang="en-GB" b="1" dirty="0"/>
          </a:p>
        </p:txBody>
      </p:sp>
      <p:sp>
        <p:nvSpPr>
          <p:cNvPr id="18" name="Rectangle 17"/>
          <p:cNvSpPr/>
          <p:nvPr/>
        </p:nvSpPr>
        <p:spPr>
          <a:xfrm>
            <a:off x="2634341" y="5445590"/>
            <a:ext cx="1372786" cy="887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RRR </a:t>
            </a:r>
            <a:endParaRPr lang="en-GB" dirty="0" smtClean="0"/>
          </a:p>
          <a:p>
            <a:pPr algn="ctr"/>
            <a:r>
              <a:rPr lang="en-GB" dirty="0" smtClean="0"/>
              <a:t>+ </a:t>
            </a:r>
            <a:r>
              <a:rPr lang="en-GB" dirty="0" smtClean="0"/>
              <a:t>3 other experiments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9244953" y="5666923"/>
            <a:ext cx="2108847" cy="542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</a:t>
            </a:r>
            <a:r>
              <a:rPr lang="en-GB" baseline="-25000" dirty="0" smtClean="0"/>
              <a:t>S</a:t>
            </a:r>
            <a:r>
              <a:rPr lang="en-GB" dirty="0" smtClean="0"/>
              <a:t> measurements with 7.8 GHz cavity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9719574" y="6178185"/>
            <a:ext cx="1695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</a:t>
            </a:r>
            <a:r>
              <a:rPr lang="en-GB" sz="1600" i="1" dirty="0" smtClean="0"/>
              <a:t>T. Sian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884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7" y="-19776"/>
            <a:ext cx="11803653" cy="6899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Superconducting Cavity Evaluation in </a:t>
            </a:r>
            <a:r>
              <a:rPr lang="en-GB" dirty="0" err="1" smtClean="0"/>
              <a:t>SuRF</a:t>
            </a:r>
            <a:r>
              <a:rPr lang="en-GB" dirty="0" smtClean="0"/>
              <a:t> lab</a:t>
            </a:r>
            <a:endParaRPr lang="en-GB" sz="3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58" y="670142"/>
            <a:ext cx="2849526" cy="4224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9" y="3124113"/>
            <a:ext cx="4447080" cy="30568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632" y="3513891"/>
            <a:ext cx="4910182" cy="276063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172240" y="2823709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SRF bunker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894087" y="670142"/>
            <a:ext cx="2293522" cy="619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He liquefier </a:t>
            </a:r>
            <a:r>
              <a:rPr lang="en-GB" dirty="0"/>
              <a:t>and </a:t>
            </a:r>
            <a:endParaRPr lang="en-GB" dirty="0" smtClean="0"/>
          </a:p>
          <a:p>
            <a:pPr algn="ctr"/>
            <a:r>
              <a:rPr lang="en-GB" dirty="0" err="1" smtClean="0"/>
              <a:t>LHe</a:t>
            </a:r>
            <a:r>
              <a:rPr lang="en-GB" dirty="0" smtClean="0"/>
              <a:t> storage </a:t>
            </a:r>
            <a:r>
              <a:rPr lang="en-GB" dirty="0" smtClean="0"/>
              <a:t>Dewar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8552990" y="3219351"/>
            <a:ext cx="3575214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Clean room and assembly area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981233" y="5888412"/>
            <a:ext cx="1695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</a:t>
            </a:r>
            <a:r>
              <a:rPr lang="en-GB" sz="1600" i="1" dirty="0" smtClean="0"/>
              <a:t>T. Sian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570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8889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Superconducting Thin Film Coating for Radio Frequency Cavities (TF-SRF)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562" y="1825625"/>
            <a:ext cx="9624237" cy="4351338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Main </a:t>
            </a:r>
            <a:r>
              <a:rPr lang="en-GB" b="1" dirty="0"/>
              <a:t>goal</a:t>
            </a:r>
            <a:r>
              <a:rPr lang="en-GB" dirty="0"/>
              <a:t>: to enable STFC for the superconducting thin film coated cavity production and testing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Coating technology </a:t>
            </a:r>
            <a:r>
              <a:rPr lang="en-GB" dirty="0" smtClean="0">
                <a:solidFill>
                  <a:srgbClr val="00B050"/>
                </a:solidFill>
              </a:rPr>
              <a:t>– </a:t>
            </a:r>
            <a:r>
              <a:rPr lang="en-GB" dirty="0">
                <a:solidFill>
                  <a:srgbClr val="00B050"/>
                </a:solidFill>
              </a:rPr>
              <a:t>well developed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Thin film characterisation – routine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AC/DC superconductivity evaluation – operational</a:t>
            </a:r>
          </a:p>
          <a:p>
            <a:pPr lvl="1"/>
            <a:r>
              <a:rPr lang="en-GB" dirty="0">
                <a:solidFill>
                  <a:srgbClr val="B4BD43"/>
                </a:solidFill>
              </a:rPr>
              <a:t>RF test on planar samples at 7.8 GHz – facility testing</a:t>
            </a:r>
          </a:p>
          <a:p>
            <a:pPr lvl="1"/>
            <a:r>
              <a:rPr lang="en-GB" dirty="0">
                <a:solidFill>
                  <a:srgbClr val="FFC000"/>
                </a:solidFill>
              </a:rPr>
              <a:t>Cavity deposition – </a:t>
            </a:r>
            <a:r>
              <a:rPr lang="en-GB" dirty="0" smtClean="0">
                <a:solidFill>
                  <a:srgbClr val="FFC000"/>
                </a:solidFill>
              </a:rPr>
              <a:t>ongoing </a:t>
            </a:r>
            <a:r>
              <a:rPr lang="en-GB" dirty="0" err="1" smtClean="0">
                <a:solidFill>
                  <a:srgbClr val="FFC000"/>
                </a:solidFill>
              </a:rPr>
              <a:t>develoment</a:t>
            </a:r>
            <a:endParaRPr lang="en-GB" dirty="0">
              <a:solidFill>
                <a:srgbClr val="FFC000"/>
              </a:solidFill>
            </a:endParaRPr>
          </a:p>
          <a:p>
            <a:pPr lvl="1"/>
            <a:r>
              <a:rPr lang="en-GB" dirty="0">
                <a:solidFill>
                  <a:srgbClr val="FFC000"/>
                </a:solidFill>
              </a:rPr>
              <a:t>6 GHz </a:t>
            </a:r>
            <a:r>
              <a:rPr lang="en-GB" dirty="0" smtClean="0">
                <a:solidFill>
                  <a:srgbClr val="FFC000"/>
                </a:solidFill>
              </a:rPr>
              <a:t>split cavity </a:t>
            </a:r>
            <a:r>
              <a:rPr lang="en-GB" dirty="0">
                <a:solidFill>
                  <a:srgbClr val="FFC000"/>
                </a:solidFill>
              </a:rPr>
              <a:t>– design completed, manufacturing at ETC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1.3 GHz cavity </a:t>
            </a:r>
            <a:r>
              <a:rPr lang="en-GB" dirty="0" smtClean="0">
                <a:solidFill>
                  <a:srgbClr val="FF0000"/>
                </a:solidFill>
              </a:rPr>
              <a:t>RF testing </a:t>
            </a:r>
            <a:r>
              <a:rPr lang="en-GB" dirty="0">
                <a:solidFill>
                  <a:srgbClr val="FF0000"/>
                </a:solidFill>
              </a:rPr>
              <a:t>– in bits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Scaling up to a routine cavity coating and testing – in plans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SRF testing at DL – operational 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sp>
        <p:nvSpPr>
          <p:cNvPr id="7" name="Curved Right Arrow 6"/>
          <p:cNvSpPr/>
          <p:nvPr/>
        </p:nvSpPr>
        <p:spPr>
          <a:xfrm>
            <a:off x="586822" y="2565992"/>
            <a:ext cx="1368152" cy="32960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H="1">
            <a:off x="9365705" y="2047127"/>
            <a:ext cx="1563662" cy="36291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328047" y="2504816"/>
            <a:ext cx="1530504" cy="134041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713449" y="3277839"/>
            <a:ext cx="1917384" cy="8382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684131" y="4136374"/>
            <a:ext cx="3445809" cy="3104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379538" y="4905293"/>
            <a:ext cx="4914936" cy="3174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004" y="7385"/>
            <a:ext cx="7647141" cy="840467"/>
          </a:xfrm>
        </p:spPr>
        <p:txBody>
          <a:bodyPr/>
          <a:lstStyle/>
          <a:p>
            <a:r>
              <a:rPr lang="en-GB" dirty="0" smtClean="0"/>
              <a:t>International collaborations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557484"/>
              </p:ext>
            </p:extLst>
          </p:nvPr>
        </p:nvGraphicFramePr>
        <p:xfrm>
          <a:off x="1676400" y="908720"/>
          <a:ext cx="8956104" cy="5482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14225" y="679716"/>
            <a:ext cx="4803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0070C0"/>
                </a:solidFill>
              </a:rPr>
              <a:t>I.FAST WP9: Innovative superconducting cavities (01/05/2021-30/04/2025</a:t>
            </a:r>
            <a:r>
              <a:rPr lang="en-GB" sz="2000" b="1" dirty="0" smtClean="0">
                <a:solidFill>
                  <a:srgbClr val="0070C0"/>
                </a:solidFill>
              </a:rPr>
              <a:t>)</a:t>
            </a:r>
          </a:p>
          <a:p>
            <a:pPr algn="r"/>
            <a:r>
              <a:rPr lang="en-GB" sz="2000" dirty="0" smtClean="0">
                <a:solidFill>
                  <a:srgbClr val="00B050"/>
                </a:solidFill>
              </a:rPr>
              <a:t>The </a:t>
            </a:r>
            <a:r>
              <a:rPr lang="en-GB" sz="2000" dirty="0">
                <a:solidFill>
                  <a:srgbClr val="00B050"/>
                </a:solidFill>
              </a:rPr>
              <a:t>main emphasis is on applying the result of ARIES to RF cavity deposition and testing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78" y="2645074"/>
            <a:ext cx="1107232" cy="10851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7095" y="2443948"/>
            <a:ext cx="999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Film deposition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b="32975"/>
          <a:stretch/>
        </p:blipFill>
        <p:spPr bwMode="auto">
          <a:xfrm>
            <a:off x="2313880" y="3870440"/>
            <a:ext cx="1914304" cy="906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03805" y="3864433"/>
            <a:ext cx="193445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SEM image of a </a:t>
            </a:r>
            <a:r>
              <a:rPr lang="en-GB" sz="900" dirty="0" err="1"/>
              <a:t>NbN</a:t>
            </a:r>
            <a:r>
              <a:rPr lang="en-GB" sz="900" dirty="0"/>
              <a:t> thin film</a:t>
            </a:r>
          </a:p>
        </p:txBody>
      </p:sp>
      <p:pic>
        <p:nvPicPr>
          <p:cNvPr id="13" name="Grafik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4789271"/>
            <a:ext cx="1172628" cy="128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97147" y="5126528"/>
            <a:ext cx="11792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DC magnetisation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08754" y="4448447"/>
            <a:ext cx="41741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QPR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476" y="2686887"/>
            <a:ext cx="1875847" cy="93792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6083" r="7228" b="20913"/>
          <a:stretch/>
        </p:blipFill>
        <p:spPr bwMode="auto">
          <a:xfrm>
            <a:off x="5559051" y="5781884"/>
            <a:ext cx="1190803" cy="54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623326" y="5591920"/>
            <a:ext cx="9838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Test cavity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0274" y="5359871"/>
            <a:ext cx="1193506" cy="9286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16204" y="2452366"/>
            <a:ext cx="194238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1.3 GHz cavity for STF deposition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407" y="2886504"/>
            <a:ext cx="17647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ARIES WP15: (01/05/2017-30/04/2021)</a:t>
            </a:r>
            <a:endParaRPr lang="en-GB" b="1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The main emphasis is on a systematic study of correlation between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065693" y="1594753"/>
            <a:ext cx="610707" cy="126381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926051"/>
              </p:ext>
            </p:extLst>
          </p:nvPr>
        </p:nvGraphicFramePr>
        <p:xfrm>
          <a:off x="914400" y="131431"/>
          <a:ext cx="10924162" cy="6202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253">
                  <a:extLst>
                    <a:ext uri="{9D8B030D-6E8A-4147-A177-3AD203B41FA5}">
                      <a16:colId xmlns:a16="http://schemas.microsoft.com/office/drawing/2014/main" val="2834172106"/>
                    </a:ext>
                  </a:extLst>
                </a:gridCol>
                <a:gridCol w="6706972">
                  <a:extLst>
                    <a:ext uri="{9D8B030D-6E8A-4147-A177-3AD203B41FA5}">
                      <a16:colId xmlns:a16="http://schemas.microsoft.com/office/drawing/2014/main" val="679526606"/>
                    </a:ext>
                  </a:extLst>
                </a:gridCol>
                <a:gridCol w="1656944">
                  <a:extLst>
                    <a:ext uri="{9D8B030D-6E8A-4147-A177-3AD203B41FA5}">
                      <a16:colId xmlns:a16="http://schemas.microsoft.com/office/drawing/2014/main" val="2075102193"/>
                    </a:ext>
                  </a:extLst>
                </a:gridCol>
                <a:gridCol w="2022993">
                  <a:extLst>
                    <a:ext uri="{9D8B030D-6E8A-4147-A177-3AD203B41FA5}">
                      <a16:colId xmlns:a16="http://schemas.microsoft.com/office/drawing/2014/main" val="2261535758"/>
                    </a:ext>
                  </a:extLst>
                </a:gridCol>
              </a:tblGrid>
              <a:tr h="518829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IFAST WP9 Partners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Leading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Participating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558744"/>
                  </a:ext>
                </a:extLst>
              </a:tr>
              <a:tr h="410295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1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CEA (</a:t>
                      </a:r>
                      <a:r>
                        <a:rPr lang="en-GB" sz="1600" dirty="0" err="1" smtClean="0"/>
                        <a:t>Saclay</a:t>
                      </a:r>
                      <a:r>
                        <a:rPr lang="en-GB" sz="1600" dirty="0" smtClean="0"/>
                        <a:t>, France)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WP, Tasks 1 and 4</a:t>
                      </a:r>
                      <a:endParaRPr lang="en-GB" sz="16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 </a:t>
                      </a:r>
                      <a:r>
                        <a:rPr lang="en-GB" sz="1600" b="1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, 2, </a:t>
                      </a:r>
                      <a:r>
                        <a:rPr lang="en-GB" sz="1600" b="1" dirty="0" smtClean="0">
                          <a:solidFill>
                            <a:srgbClr val="7030A0"/>
                          </a:solidFill>
                        </a:rPr>
                        <a:t>4</a:t>
                      </a:r>
                      <a:r>
                        <a:rPr lang="en-GB" sz="1600" b="0" dirty="0" smtClean="0">
                          <a:solidFill>
                            <a:srgbClr val="7030A0"/>
                          </a:solidFill>
                        </a:rPr>
                        <a:t>, 6</a:t>
                      </a:r>
                      <a:endParaRPr lang="en-GB" sz="16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592066"/>
                  </a:ext>
                </a:extLst>
              </a:tr>
              <a:tr h="442465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3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IEE-SAS (Bratislava, Slovakia)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 </a:t>
                      </a:r>
                      <a:r>
                        <a:rPr lang="en-GB" sz="1600" b="0" dirty="0" smtClean="0">
                          <a:solidFill>
                            <a:srgbClr val="7030A0"/>
                          </a:solidFill>
                        </a:rPr>
                        <a:t>2-6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96929"/>
                  </a:ext>
                </a:extLst>
              </a:tr>
              <a:tr h="421966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4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INFN/LNL (</a:t>
                      </a:r>
                      <a:r>
                        <a:rPr lang="en-GB" sz="1600" dirty="0" err="1" smtClean="0"/>
                        <a:t>Legnaro</a:t>
                      </a:r>
                      <a:r>
                        <a:rPr lang="en-GB" sz="1600" dirty="0" smtClean="0"/>
                        <a:t>, Italy)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 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 1, </a:t>
                      </a:r>
                      <a:r>
                        <a:rPr lang="en-GB" sz="1600" b="1" dirty="0" smtClean="0">
                          <a:solidFill>
                            <a:srgbClr val="7030A0"/>
                          </a:solidFill>
                        </a:rPr>
                        <a:t>2</a:t>
                      </a: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, 3,</a:t>
                      </a:r>
                      <a:r>
                        <a:rPr lang="en-GB" sz="1600" baseline="0" dirty="0" smtClean="0">
                          <a:solidFill>
                            <a:srgbClr val="7030A0"/>
                          </a:solidFill>
                        </a:rPr>
                        <a:t> 5, 6</a:t>
                      </a:r>
                      <a:endParaRPr lang="en-GB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872587"/>
                  </a:ext>
                </a:extLst>
              </a:tr>
              <a:tr h="421966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5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 smtClean="0">
                          <a:solidFill>
                            <a:srgbClr val="2EAC68"/>
                          </a:solidFill>
                        </a:rPr>
                        <a:t>INFN/LASA (Milano, Italy)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 2, 3</a:t>
                      </a:r>
                      <a:endParaRPr lang="en-GB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49058"/>
                  </a:ext>
                </a:extLst>
              </a:tr>
              <a:tr h="421966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6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 smtClean="0">
                          <a:solidFill>
                            <a:srgbClr val="2EAC68"/>
                          </a:solidFill>
                        </a:rPr>
                        <a:t>P</a:t>
                      </a:r>
                      <a:r>
                        <a:rPr lang="it-IT" sz="1600" i="1" dirty="0" smtClean="0">
                          <a:solidFill>
                            <a:srgbClr val="2EAC68"/>
                          </a:solidFill>
                        </a:rPr>
                        <a:t>iccoli S.r.l. (Noale (VE), Italy)</a:t>
                      </a:r>
                      <a:r>
                        <a:rPr lang="en-GB" sz="1600" i="1" dirty="0" smtClean="0">
                          <a:solidFill>
                            <a:srgbClr val="2EAC68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 2, 3</a:t>
                      </a:r>
                      <a:endParaRPr lang="en-GB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849988"/>
                  </a:ext>
                </a:extLst>
              </a:tr>
              <a:tr h="421966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7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Helmholtz-</a:t>
                      </a:r>
                      <a:r>
                        <a:rPr lang="en-GB" sz="1600" dirty="0" err="1" smtClean="0"/>
                        <a:t>Zentrum</a:t>
                      </a:r>
                      <a:r>
                        <a:rPr lang="en-GB" sz="1600" dirty="0" smtClean="0"/>
                        <a:t> Berlin (Berlin, Germany)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 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 1 and </a:t>
                      </a:r>
                      <a:r>
                        <a:rPr lang="en-GB" sz="1600" b="1" baseline="0" dirty="0" smtClean="0">
                          <a:solidFill>
                            <a:srgbClr val="7030A0"/>
                          </a:solidFill>
                        </a:rPr>
                        <a:t>6</a:t>
                      </a:r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63404"/>
                  </a:ext>
                </a:extLst>
              </a:tr>
              <a:tr h="421966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8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RTU (Riga, Latvia)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 5</a:t>
                      </a:r>
                      <a:endParaRPr lang="en-GB" sz="16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rgbClr val="7030A0"/>
                          </a:solidFill>
                        </a:rPr>
                        <a:t>Task</a:t>
                      </a:r>
                      <a:r>
                        <a:rPr lang="en-GB" sz="1600" b="1" dirty="0" smtClean="0">
                          <a:solidFill>
                            <a:srgbClr val="7030A0"/>
                          </a:solidFill>
                        </a:rPr>
                        <a:t> 5</a:t>
                      </a:r>
                      <a:endParaRPr lang="en-GB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86786"/>
                  </a:ext>
                </a:extLst>
              </a:tr>
              <a:tr h="421966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9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University Siegen, (Siegen, Germany)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9138" lvl="1" indent="-719138">
                        <a:buNone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 2, </a:t>
                      </a:r>
                      <a:r>
                        <a:rPr lang="en-GB" sz="1600" b="0" dirty="0" smtClean="0">
                          <a:solidFill>
                            <a:srgbClr val="7030A0"/>
                          </a:solidFill>
                        </a:rPr>
                        <a:t>3, 6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122480"/>
                  </a:ext>
                </a:extLst>
              </a:tr>
              <a:tr h="396466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10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UKRI/STFC/ASTeC (Daresbury, UK)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WP, Tasks 1 and 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 1, </a:t>
                      </a:r>
                      <a:r>
                        <a:rPr lang="en-GB" sz="1600" b="0" dirty="0" smtClean="0">
                          <a:solidFill>
                            <a:srgbClr val="7030A0"/>
                          </a:solidFill>
                        </a:rPr>
                        <a:t>2</a:t>
                      </a: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en-GB" sz="1600" b="1" dirty="0" smtClean="0">
                          <a:solidFill>
                            <a:srgbClr val="7030A0"/>
                          </a:solidFill>
                        </a:rPr>
                        <a:t>3</a:t>
                      </a: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,</a:t>
                      </a:r>
                      <a:r>
                        <a:rPr lang="en-GB" sz="1600" baseline="0" dirty="0" smtClean="0">
                          <a:solidFill>
                            <a:srgbClr val="7030A0"/>
                          </a:solidFill>
                        </a:rPr>
                        <a:t> 5, 6</a:t>
                      </a:r>
                      <a:endParaRPr lang="en-GB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029489"/>
                  </a:ext>
                </a:extLst>
              </a:tr>
              <a:tr h="391873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11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 smtClean="0">
                          <a:solidFill>
                            <a:srgbClr val="2EAC68"/>
                          </a:solidFill>
                        </a:rPr>
                        <a:t>Lancaster University (Lancaster, UK) </a:t>
                      </a:r>
                      <a:endParaRPr lang="en-GB" sz="1600" i="1" dirty="0">
                        <a:solidFill>
                          <a:srgbClr val="2EAC6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</a:t>
                      </a:r>
                      <a:r>
                        <a:rPr lang="en-GB" sz="1600" baseline="0" dirty="0" smtClean="0">
                          <a:solidFill>
                            <a:srgbClr val="7030A0"/>
                          </a:solidFill>
                        </a:rPr>
                        <a:t> 1 -</a:t>
                      </a: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sz="1600" b="0" dirty="0" smtClean="0">
                          <a:solidFill>
                            <a:srgbClr val="7030A0"/>
                          </a:solidFill>
                        </a:rPr>
                        <a:t>3 </a:t>
                      </a:r>
                      <a:endParaRPr lang="en-GB" sz="16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38741"/>
                  </a:ext>
                </a:extLst>
              </a:tr>
              <a:tr h="367449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12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 err="1" smtClean="0">
                          <a:solidFill>
                            <a:srgbClr val="2EAC68"/>
                          </a:solidFill>
                          <a:latin typeface="+mn-lt"/>
                          <a:cs typeface="Arial" panose="020B0604020202020204" pitchFamily="34" charset="0"/>
                        </a:rPr>
                        <a:t>Jlab</a:t>
                      </a:r>
                      <a:r>
                        <a:rPr lang="en-GB" sz="1600" i="1" dirty="0" smtClean="0">
                          <a:solidFill>
                            <a:srgbClr val="2EAC68"/>
                          </a:solidFill>
                          <a:latin typeface="+mn-lt"/>
                          <a:cs typeface="Arial" panose="020B0604020202020204" pitchFamily="34" charset="0"/>
                        </a:rPr>
                        <a:t> (Newport News, Virginia, USA)</a:t>
                      </a:r>
                      <a:endParaRPr lang="en-GB" sz="1600" i="1" dirty="0">
                        <a:solidFill>
                          <a:srgbClr val="2EAC6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 1,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732523"/>
                  </a:ext>
                </a:extLst>
              </a:tr>
              <a:tr h="440939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13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 smtClean="0">
                          <a:solidFill>
                            <a:srgbClr val="2EAC68"/>
                          </a:solidFill>
                          <a:latin typeface="+mn-lt"/>
                          <a:cs typeface="Arial" panose="020B0604020202020204" pitchFamily="34" charset="0"/>
                        </a:rPr>
                        <a:t>PTI (</a:t>
                      </a:r>
                      <a:r>
                        <a:rPr lang="en-GB" sz="1600" b="0" i="1" u="none" strike="noStrike" kern="1200" baseline="0" dirty="0" smtClean="0">
                          <a:solidFill>
                            <a:srgbClr val="2EAC68"/>
                          </a:solidFill>
                          <a:latin typeface="+mn-lt"/>
                          <a:ea typeface="+mn-ea"/>
                          <a:cs typeface="+mn-cs"/>
                        </a:rPr>
                        <a:t>Physics-Polytechnic Institute, Minsk, Belarus</a:t>
                      </a:r>
                      <a:r>
                        <a:rPr lang="en-GB" sz="1600" i="1" dirty="0" smtClean="0">
                          <a:solidFill>
                            <a:srgbClr val="2EAC68"/>
                          </a:solidFill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GB" sz="1600" i="1" dirty="0" smtClean="0">
                        <a:solidFill>
                          <a:srgbClr val="2EAC6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 1, 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300168"/>
                  </a:ext>
                </a:extLst>
              </a:tr>
              <a:tr h="367449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14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 smtClean="0">
                          <a:solidFill>
                            <a:srgbClr val="2EAC68"/>
                          </a:solidFill>
                          <a:latin typeface="+mn-lt"/>
                          <a:cs typeface="Arial" panose="020B0604020202020204" pitchFamily="34" charset="0"/>
                        </a:rPr>
                        <a:t>MEPHI (</a:t>
                      </a:r>
                      <a:r>
                        <a:rPr lang="en-GB" sz="1600" b="0" i="1" u="none" strike="noStrike" kern="1200" baseline="0" dirty="0" smtClean="0">
                          <a:solidFill>
                            <a:srgbClr val="2EAC68"/>
                          </a:solidFill>
                          <a:latin typeface="+mn-lt"/>
                          <a:ea typeface="+mn-ea"/>
                          <a:cs typeface="+mn-cs"/>
                        </a:rPr>
                        <a:t>National Research Nuclear University, Moscow, Russia</a:t>
                      </a:r>
                      <a:r>
                        <a:rPr lang="en-GB" sz="1600" i="1" dirty="0" smtClean="0">
                          <a:solidFill>
                            <a:srgbClr val="2EAC68"/>
                          </a:solidFill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GB" sz="1600" i="1" dirty="0">
                        <a:solidFill>
                          <a:srgbClr val="2EAC6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</a:t>
                      </a:r>
                      <a:r>
                        <a:rPr lang="en-GB" sz="1600" baseline="0" dirty="0" smtClean="0">
                          <a:solidFill>
                            <a:srgbClr val="7030A0"/>
                          </a:solidFill>
                        </a:rPr>
                        <a:t> 1 -</a:t>
                      </a: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sz="1600" b="0" dirty="0" smtClean="0">
                          <a:solidFill>
                            <a:srgbClr val="7030A0"/>
                          </a:solidFill>
                        </a:rPr>
                        <a:t>3 </a:t>
                      </a:r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798983"/>
                  </a:ext>
                </a:extLst>
              </a:tr>
              <a:tr h="311072">
                <a:tc>
                  <a:txBody>
                    <a:bodyPr/>
                    <a:lstStyle/>
                    <a:p>
                      <a:r>
                        <a:rPr lang="en-GB" sz="1600" i="0" dirty="0" smtClean="0"/>
                        <a:t>15</a:t>
                      </a:r>
                      <a:endParaRPr lang="en-GB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 smtClean="0">
                          <a:solidFill>
                            <a:srgbClr val="2EAC68"/>
                          </a:solidFill>
                        </a:rPr>
                        <a:t>Helmholtz-</a:t>
                      </a:r>
                      <a:r>
                        <a:rPr lang="en-GB" sz="1600" i="1" dirty="0" err="1" smtClean="0">
                          <a:solidFill>
                            <a:srgbClr val="2EAC68"/>
                          </a:solidFill>
                        </a:rPr>
                        <a:t>Zentrum</a:t>
                      </a:r>
                      <a:r>
                        <a:rPr lang="en-GB" sz="1600" i="1" dirty="0" smtClean="0">
                          <a:solidFill>
                            <a:srgbClr val="2EAC68"/>
                          </a:solidFill>
                        </a:rPr>
                        <a:t> Dresden-</a:t>
                      </a:r>
                      <a:r>
                        <a:rPr lang="en-GB" sz="1600" i="1" dirty="0" err="1" smtClean="0">
                          <a:solidFill>
                            <a:srgbClr val="2EAC68"/>
                          </a:solidFill>
                        </a:rPr>
                        <a:t>Rossendorf</a:t>
                      </a:r>
                      <a:r>
                        <a:rPr lang="en-GB" sz="1600" i="1" dirty="0" smtClean="0">
                          <a:solidFill>
                            <a:srgbClr val="2EAC68"/>
                          </a:solidFill>
                        </a:rPr>
                        <a:t> (Dresden, Germany)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Tasks</a:t>
                      </a:r>
                      <a:r>
                        <a:rPr lang="en-GB" sz="1600" baseline="0" dirty="0" smtClean="0">
                          <a:solidFill>
                            <a:srgbClr val="7030A0"/>
                          </a:solidFill>
                        </a:rPr>
                        <a:t> 1 –</a:t>
                      </a:r>
                      <a:r>
                        <a:rPr lang="en-GB" sz="1600" dirty="0" smtClean="0">
                          <a:solidFill>
                            <a:srgbClr val="7030A0"/>
                          </a:solidFill>
                        </a:rPr>
                        <a:t> 3</a:t>
                      </a:r>
                      <a:r>
                        <a:rPr lang="en-GB" sz="1600" b="0" dirty="0" smtClean="0">
                          <a:solidFill>
                            <a:srgbClr val="7030A0"/>
                          </a:solidFill>
                        </a:rPr>
                        <a:t>, 5 </a:t>
                      </a:r>
                      <a:endParaRPr lang="en-GB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896475"/>
                  </a:ext>
                </a:extLst>
              </a:tr>
            </a:tbl>
          </a:graphicData>
        </a:graphic>
      </p:graphicFrame>
      <p:pic>
        <p:nvPicPr>
          <p:cNvPr id="6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04" y="3595646"/>
            <a:ext cx="1542359" cy="43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helmholtz-berlin.de/media/media/allgemein/logos/logo_2010/hzb_logo_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11" y="2594578"/>
            <a:ext cx="1232925" cy="62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mmissariat à l&amp;#39;énergie atomique et aux énergies alternati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75" y="404664"/>
            <a:ext cx="880099" cy="71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_ElU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867" y="839602"/>
            <a:ext cx="560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4" descr="Logo INFN Trasparen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5285" y="1505137"/>
            <a:ext cx="899556" cy="8383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 descr="http://www.rtu.lv/component/option,com_docman/task,doc_download/gid,1699/gerbonis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41" y="3045305"/>
            <a:ext cx="891862" cy="6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Workshop on forward physics and QCD with LHC, EIC, and cosmic rays (20-23  January 2021): Overview · Indi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84" y="4839543"/>
            <a:ext cx="1481536" cy="4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lancaster university log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1" b="22022"/>
          <a:stretch/>
        </p:blipFill>
        <p:spPr bwMode="auto">
          <a:xfrm>
            <a:off x="5510818" y="4410288"/>
            <a:ext cx="1252827" cy="4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41" y="3921062"/>
            <a:ext cx="922093" cy="59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2104" y="5939776"/>
            <a:ext cx="626303" cy="431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0176" y="5553601"/>
            <a:ext cx="610281" cy="6075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1234" y="2399873"/>
            <a:ext cx="902444" cy="339319"/>
          </a:xfrm>
          <a:prstGeom prst="rect">
            <a:avLst/>
          </a:prstGeom>
        </p:spPr>
      </p:pic>
      <p:pic>
        <p:nvPicPr>
          <p:cNvPr id="18" name="Picture 2" descr="imag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74" y="5157192"/>
            <a:ext cx="838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78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path towards the goal  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5745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Superconducting thin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development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460"/>
            <a:ext cx="10515600" cy="896605"/>
          </a:xfrm>
        </p:spPr>
        <p:txBody>
          <a:bodyPr/>
          <a:lstStyle/>
          <a:p>
            <a:r>
              <a:rPr lang="en-GB" dirty="0" smtClean="0"/>
              <a:t>Copper surface preparation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1065"/>
            <a:ext cx="6165112" cy="5215898"/>
          </a:xfrm>
        </p:spPr>
        <p:txBody>
          <a:bodyPr/>
          <a:lstStyle/>
          <a:p>
            <a:r>
              <a:rPr lang="en-GB" dirty="0" smtClean="0"/>
              <a:t>Mechanical polishing</a:t>
            </a:r>
          </a:p>
          <a:p>
            <a:r>
              <a:rPr lang="en-GB" dirty="0" smtClean="0">
                <a:solidFill>
                  <a:srgbClr val="1E5DF8"/>
                </a:solidFill>
              </a:rPr>
              <a:t>Fine mechanical polishing </a:t>
            </a:r>
          </a:p>
          <a:p>
            <a:pPr lvl="1"/>
            <a:r>
              <a:rPr lang="en-GB" dirty="0" smtClean="0"/>
              <a:t>tumbling </a:t>
            </a:r>
          </a:p>
          <a:p>
            <a:pPr lvl="1"/>
            <a:r>
              <a:rPr lang="en-GB" dirty="0" smtClean="0"/>
              <a:t>diamond turning</a:t>
            </a:r>
          </a:p>
          <a:p>
            <a:r>
              <a:rPr lang="en-GB" dirty="0" smtClean="0">
                <a:solidFill>
                  <a:srgbClr val="1E5DF8"/>
                </a:solidFill>
              </a:rPr>
              <a:t>Chemical polishing:</a:t>
            </a:r>
          </a:p>
          <a:p>
            <a:pPr lvl="1"/>
            <a:r>
              <a:rPr lang="en-GB" dirty="0" smtClean="0"/>
              <a:t>SUBU5 </a:t>
            </a:r>
            <a:r>
              <a:rPr lang="en-GB" dirty="0"/>
              <a:t>solution, </a:t>
            </a:r>
          </a:p>
          <a:p>
            <a:pPr lvl="1"/>
            <a:r>
              <a:rPr lang="en-GB" dirty="0" err="1"/>
              <a:t>Electropolishing</a:t>
            </a:r>
            <a:r>
              <a:rPr lang="en-GB" dirty="0"/>
              <a:t> (EP), </a:t>
            </a:r>
            <a:endParaRPr lang="en-GB" dirty="0" smtClean="0"/>
          </a:p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Laser polishing</a:t>
            </a:r>
          </a:p>
          <a:p>
            <a:pPr lvl="1"/>
            <a:r>
              <a:rPr lang="en-GB" dirty="0" smtClean="0"/>
              <a:t>not proved yet</a:t>
            </a:r>
          </a:p>
          <a:p>
            <a:r>
              <a:rPr lang="en-GB" dirty="0" smtClean="0">
                <a:solidFill>
                  <a:srgbClr val="1E5DF8"/>
                </a:solidFill>
              </a:rPr>
              <a:t>Combination of different techniques</a:t>
            </a:r>
            <a:endParaRPr lang="en-GB" dirty="0">
              <a:solidFill>
                <a:srgbClr val="1E5DF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0285" y="2524333"/>
            <a:ext cx="4271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Needs to be developed at STFC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6797918" y="1495648"/>
            <a:ext cx="663880" cy="4008638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6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356" y="18312"/>
            <a:ext cx="7972647" cy="896605"/>
          </a:xfrm>
        </p:spPr>
        <p:txBody>
          <a:bodyPr/>
          <a:lstStyle/>
          <a:p>
            <a:r>
              <a:rPr lang="en-GB" dirty="0" smtClean="0"/>
              <a:t>Thin film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429" y="1027814"/>
            <a:ext cx="6815203" cy="5080256"/>
          </a:xfrm>
        </p:spPr>
        <p:txBody>
          <a:bodyPr>
            <a:normAutofit/>
          </a:bodyPr>
          <a:lstStyle/>
          <a:p>
            <a:pPr lvl="0"/>
            <a:r>
              <a:rPr lang="en-GB" b="1" dirty="0" smtClean="0"/>
              <a:t>Techniques:</a:t>
            </a:r>
          </a:p>
          <a:p>
            <a:pPr lvl="1"/>
            <a:r>
              <a:rPr lang="en-GB" b="1" dirty="0" smtClean="0"/>
              <a:t>PVD</a:t>
            </a:r>
            <a:r>
              <a:rPr lang="en-GB" dirty="0"/>
              <a:t>: DC, pulsed, HIPIMS… </a:t>
            </a:r>
          </a:p>
          <a:p>
            <a:pPr lvl="1"/>
            <a:r>
              <a:rPr lang="en-GB" dirty="0"/>
              <a:t>(PE)CVD, (</a:t>
            </a:r>
            <a:r>
              <a:rPr lang="en-GB" dirty="0" smtClean="0"/>
              <a:t>PE)ALD – under development</a:t>
            </a:r>
          </a:p>
          <a:p>
            <a:pPr lvl="1"/>
            <a:r>
              <a:rPr lang="en-GB" dirty="0" err="1" smtClean="0"/>
              <a:t>Combimed</a:t>
            </a:r>
            <a:r>
              <a:rPr lang="en-GB" dirty="0" smtClean="0"/>
              <a:t>: PCVD</a:t>
            </a:r>
            <a:endParaRPr lang="en-GB" dirty="0"/>
          </a:p>
          <a:p>
            <a:pPr lvl="0"/>
            <a:r>
              <a:rPr lang="en-GB" b="1" dirty="0" smtClean="0"/>
              <a:t>Materials:</a:t>
            </a:r>
          </a:p>
          <a:p>
            <a:pPr lvl="1"/>
            <a:r>
              <a:rPr lang="en-GB" b="1" dirty="0" smtClean="0"/>
              <a:t>Nb </a:t>
            </a:r>
          </a:p>
          <a:p>
            <a:pPr lvl="1"/>
            <a:r>
              <a:rPr lang="en-GB" b="1" dirty="0" smtClean="0"/>
              <a:t>NbN</a:t>
            </a:r>
            <a:r>
              <a:rPr lang="en-GB" b="1" dirty="0"/>
              <a:t>, Nb</a:t>
            </a:r>
            <a:r>
              <a:rPr lang="en-GB" b="1" baseline="-25000" dirty="0"/>
              <a:t>3</a:t>
            </a:r>
            <a:r>
              <a:rPr lang="en-GB" b="1" dirty="0"/>
              <a:t>Sn</a:t>
            </a:r>
            <a:r>
              <a:rPr lang="en-GB" dirty="0" smtClean="0"/>
              <a:t>, </a:t>
            </a:r>
            <a:r>
              <a:rPr lang="en-GB" dirty="0" err="1" smtClean="0"/>
              <a:t>NbTiN</a:t>
            </a:r>
            <a:r>
              <a:rPr lang="en-GB" dirty="0" smtClean="0"/>
              <a:t>, V</a:t>
            </a:r>
            <a:r>
              <a:rPr lang="en-GB" baseline="-25000" dirty="0" smtClean="0"/>
              <a:t>3</a:t>
            </a:r>
            <a:r>
              <a:rPr lang="en-GB" dirty="0" smtClean="0"/>
              <a:t>Sn, </a:t>
            </a:r>
            <a:r>
              <a:rPr lang="en-GB" dirty="0"/>
              <a:t>MgB</a:t>
            </a:r>
            <a:r>
              <a:rPr lang="en-GB" baseline="-25000" dirty="0"/>
              <a:t>2</a:t>
            </a:r>
            <a:r>
              <a:rPr lang="en-GB" dirty="0"/>
              <a:t>, etc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SIS structures</a:t>
            </a:r>
          </a:p>
          <a:p>
            <a:r>
              <a:rPr lang="en-GB" dirty="0" smtClean="0"/>
              <a:t>Deposition facilities</a:t>
            </a:r>
          </a:p>
          <a:p>
            <a:pPr lvl="1"/>
            <a:r>
              <a:rPr lang="en-GB" dirty="0" smtClean="0"/>
              <a:t>For planar samples</a:t>
            </a:r>
          </a:p>
          <a:p>
            <a:pPr lvl="1"/>
            <a:r>
              <a:rPr lang="en-GB" dirty="0" smtClean="0"/>
              <a:t>For </a:t>
            </a:r>
            <a:r>
              <a:rPr lang="en-GB" dirty="0" smtClean="0"/>
              <a:t>QPR samples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pic>
        <p:nvPicPr>
          <p:cNvPr id="7" name="Content Placeholder 5" descr="D:\ASTeC\Annual Reports\2017-2018\20180426_121415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500" y="182747"/>
            <a:ext cx="2440937" cy="22835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106422" y="2536777"/>
            <a:ext cx="275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 sample during the Nb deposition </a:t>
            </a:r>
            <a:endParaRPr lang="en-GB" sz="1400" dirty="0"/>
          </a:p>
          <a:p>
            <a:r>
              <a:rPr lang="en-GB" sz="1400" i="1" dirty="0" smtClean="0"/>
              <a:t>Courtesy of R. Valizadeh (STFC)</a:t>
            </a:r>
            <a:endParaRPr lang="en-GB" sz="1400" dirty="0"/>
          </a:p>
        </p:txBody>
      </p:sp>
      <p:pic>
        <p:nvPicPr>
          <p:cNvPr id="9" name="Picture 8" descr="Image 3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8" r="-1"/>
          <a:stretch/>
        </p:blipFill>
        <p:spPr>
          <a:xfrm rot="16200000">
            <a:off x="7192314" y="3370069"/>
            <a:ext cx="1842228" cy="2396144"/>
          </a:xfrm>
          <a:prstGeom prst="rect">
            <a:avLst/>
          </a:prstGeom>
        </p:spPr>
      </p:pic>
      <p:pic>
        <p:nvPicPr>
          <p:cNvPr id="10" name="Picture 9" descr="Image 2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14206" r="3712"/>
          <a:stretch/>
        </p:blipFill>
        <p:spPr>
          <a:xfrm>
            <a:off x="9362204" y="3401693"/>
            <a:ext cx="2748321" cy="21052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91605" y="5507365"/>
            <a:ext cx="420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 QPR sample during and after the Nb TF deposition </a:t>
            </a:r>
            <a:endParaRPr lang="en-GB" sz="1400" dirty="0"/>
          </a:p>
          <a:p>
            <a:r>
              <a:rPr lang="en-GB" sz="1400" i="1" dirty="0" smtClean="0"/>
              <a:t>Courtesy of R. Valizadeh (STFC)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7154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460"/>
            <a:ext cx="10515600" cy="896605"/>
          </a:xfrm>
        </p:spPr>
        <p:txBody>
          <a:bodyPr/>
          <a:lstStyle/>
          <a:p>
            <a:r>
              <a:rPr lang="en-GB" dirty="0" smtClean="0"/>
              <a:t>Thin film </a:t>
            </a:r>
            <a:r>
              <a:rPr lang="en-GB" dirty="0" smtClean="0"/>
              <a:t>characterisation -1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8413"/>
            <a:ext cx="6519530" cy="1563156"/>
          </a:xfrm>
        </p:spPr>
        <p:txBody>
          <a:bodyPr/>
          <a:lstStyle/>
          <a:p>
            <a:pPr lvl="0"/>
            <a:r>
              <a:rPr lang="en-GB" dirty="0" smtClean="0"/>
              <a:t>Techniques:</a:t>
            </a:r>
          </a:p>
          <a:p>
            <a:pPr lvl="1"/>
            <a:r>
              <a:rPr lang="pt-BR" dirty="0"/>
              <a:t>SEM, FIB, AFM,</a:t>
            </a:r>
          </a:p>
          <a:p>
            <a:pPr lvl="1"/>
            <a:r>
              <a:rPr lang="pt-BR" dirty="0"/>
              <a:t>XPS, XRD, RBS, </a:t>
            </a:r>
            <a:r>
              <a:rPr lang="pt-BR" dirty="0" smtClean="0"/>
              <a:t>TEM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5" y="2542636"/>
            <a:ext cx="3206663" cy="279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02" y="2542635"/>
            <a:ext cx="3488498" cy="28846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1291345" y="5485229"/>
            <a:ext cx="3713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X-section 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 of Nb</a:t>
            </a:r>
            <a:r>
              <a:rPr lang="en-GB" sz="1200" i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 deposited </a:t>
            </a:r>
            <a:r>
              <a:rPr lang="en-GB" sz="1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 Cu</a:t>
            </a:r>
            <a:endParaRPr lang="en-GB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75746" y="5476327"/>
            <a:ext cx="5047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X-section 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 of Nb</a:t>
            </a:r>
            <a:r>
              <a:rPr lang="en-GB" sz="1200" i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 with a Nb </a:t>
            </a:r>
            <a:r>
              <a:rPr lang="en-GB" sz="12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underlayer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 double structure on </a:t>
            </a:r>
            <a:r>
              <a:rPr lang="en-GB" sz="1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</a:t>
            </a:r>
          </a:p>
          <a:p>
            <a:endParaRPr lang="en-GB" sz="12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200" i="1" dirty="0"/>
              <a:t>Courtesy of R. Valizadeh (STFC) </a:t>
            </a:r>
          </a:p>
          <a:p>
            <a:r>
              <a:rPr lang="en-GB" sz="1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9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4262"/>
            <a:ext cx="10515600" cy="896605"/>
          </a:xfrm>
        </p:spPr>
        <p:txBody>
          <a:bodyPr/>
          <a:lstStyle/>
          <a:p>
            <a:r>
              <a:rPr lang="en-GB" dirty="0" smtClean="0"/>
              <a:t>Thin film </a:t>
            </a:r>
            <a:r>
              <a:rPr lang="en-GB" dirty="0" smtClean="0"/>
              <a:t>characterisation - 2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83730" y="5792875"/>
            <a:ext cx="996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lphaLcParenBoth"/>
            </a:pPr>
            <a:r>
              <a:rPr lang="en-GB" sz="1200" i="1" dirty="0" smtClean="0"/>
              <a:t>High </a:t>
            </a:r>
            <a:r>
              <a:rPr lang="en-GB" sz="1200" i="1" dirty="0"/>
              <a:t>resolution SEM of ion milled X-section of SIS multilayer structure (Nb/AlN/Nb</a:t>
            </a:r>
            <a:r>
              <a:rPr lang="en-GB" sz="1200" i="1" baseline="-25000" dirty="0"/>
              <a:t>3</a:t>
            </a:r>
            <a:r>
              <a:rPr lang="en-GB" sz="1200" i="1" dirty="0"/>
              <a:t>Sn) deposited on Ta. </a:t>
            </a:r>
            <a:r>
              <a:rPr lang="en-GB" sz="1200" i="1" dirty="0" smtClean="0"/>
              <a:t>  </a:t>
            </a:r>
            <a:endParaRPr lang="en-GB" sz="1200" i="1" dirty="0" smtClean="0"/>
          </a:p>
          <a:p>
            <a:r>
              <a:rPr lang="en-GB" sz="1200" i="1" dirty="0" smtClean="0"/>
              <a:t>(</a:t>
            </a:r>
            <a:r>
              <a:rPr lang="en-GB" sz="1200" i="1" dirty="0"/>
              <a:t>b) EDX chemical mapping of the X-section. </a:t>
            </a:r>
            <a:r>
              <a:rPr lang="en-GB" sz="1200" i="1" dirty="0"/>
              <a:t>					</a:t>
            </a:r>
            <a:r>
              <a:rPr lang="en-GB" sz="1200" i="1" dirty="0" smtClean="0"/>
              <a:t>                              Courtesy </a:t>
            </a:r>
            <a:r>
              <a:rPr lang="en-GB" sz="1200" i="1" dirty="0"/>
              <a:t>of R. Valizadeh (STFC)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5" y="740400"/>
            <a:ext cx="3527368" cy="26455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561" y="735098"/>
            <a:ext cx="3515831" cy="26368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37" y="3452981"/>
            <a:ext cx="2924867" cy="2283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460" y="3452981"/>
            <a:ext cx="2686317" cy="22833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633" y="3473780"/>
            <a:ext cx="2661849" cy="2262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9222" y="3452981"/>
            <a:ext cx="2686317" cy="22833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8494" y="740401"/>
            <a:ext cx="3297603" cy="26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5745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state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s://lh4.googleusercontent.com/i8pgHM4P_7aSnGgj4UGugdcM4qJ7BAsaLZzilOrw55qJNDgI5ydXcZDWb_B9kxWlARj86Lg2QxvwFLG6Po23F5mzv6TnogDZqQV4I4RXnUxeaG8ckW2VascSO5195R3-lKLXFnHV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5" y="2925009"/>
            <a:ext cx="6258342" cy="333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01011" y="3292850"/>
            <a:ext cx="4290989" cy="2879661"/>
          </a:xfrm>
          <a:prstGeom prst="rect">
            <a:avLst/>
          </a:prstGeom>
          <a:ln/>
        </p:spPr>
      </p:pic>
      <p:sp>
        <p:nvSpPr>
          <p:cNvPr id="11" name="TextBox 10"/>
          <p:cNvSpPr txBox="1"/>
          <p:nvPr/>
        </p:nvSpPr>
        <p:spPr>
          <a:xfrm>
            <a:off x="5519771" y="5969587"/>
            <a:ext cx="270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Courtesy of E. Seiler (IEE, Slovakia)</a:t>
            </a:r>
            <a:endParaRPr lang="en-GB" sz="1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40" y="64460"/>
            <a:ext cx="11674548" cy="89660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Thin film DC superconducting properties -1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866" y="737468"/>
            <a:ext cx="5739808" cy="2119146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1E5DF8"/>
                </a:solidFill>
              </a:rPr>
              <a:t>PPMS (Physical Property Measurement System)</a:t>
            </a:r>
          </a:p>
          <a:p>
            <a:pPr lvl="1"/>
            <a:r>
              <a:rPr lang="en-GB" sz="1400" dirty="0" smtClean="0"/>
              <a:t>Virgin DC magnetisation curve: B</a:t>
            </a:r>
            <a:r>
              <a:rPr lang="en-GB" sz="1400" baseline="-25000" dirty="0" smtClean="0"/>
              <a:t>en</a:t>
            </a:r>
            <a:r>
              <a:rPr lang="en-GB" sz="1400" dirty="0" smtClean="0"/>
              <a:t>(~B</a:t>
            </a:r>
            <a:r>
              <a:rPr lang="en-GB" sz="1400" baseline="-25000" dirty="0" smtClean="0"/>
              <a:t>c1 perp</a:t>
            </a:r>
            <a:r>
              <a:rPr lang="en-GB" sz="1400" dirty="0" smtClean="0"/>
              <a:t>), [</a:t>
            </a:r>
            <a:r>
              <a:rPr lang="en-GB" sz="1400" dirty="0" err="1" smtClean="0"/>
              <a:t>B</a:t>
            </a:r>
            <a:r>
              <a:rPr lang="en-GB" sz="1400" baseline="-25000" dirty="0" err="1" smtClean="0"/>
              <a:t>p</a:t>
            </a:r>
            <a:r>
              <a:rPr lang="en-GB" sz="1400" dirty="0" smtClean="0"/>
              <a:t>, B</a:t>
            </a:r>
            <a:r>
              <a:rPr lang="en-GB" sz="1400" baseline="-25000" dirty="0" smtClean="0"/>
              <a:t>c2</a:t>
            </a:r>
            <a:r>
              <a:rPr lang="en-GB" sz="1400" dirty="0" smtClean="0"/>
              <a:t>]</a:t>
            </a:r>
          </a:p>
          <a:p>
            <a:r>
              <a:rPr lang="en-GB" sz="2000" dirty="0" smtClean="0"/>
              <a:t>The Materials Characterisation Laboratory at ISIS (RAL)</a:t>
            </a:r>
          </a:p>
          <a:p>
            <a:r>
              <a:rPr lang="en-GB" sz="2000" dirty="0" smtClean="0"/>
              <a:t> </a:t>
            </a:r>
            <a:r>
              <a:rPr lang="en-GB" sz="2000" dirty="0"/>
              <a:t>IEE-SAS (Bratislava, Slovakia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5677" r="7174" b="3396"/>
          <a:stretch/>
        </p:blipFill>
        <p:spPr>
          <a:xfrm>
            <a:off x="6476232" y="830848"/>
            <a:ext cx="3976737" cy="23936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8017" y="1039616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Nb/Cu</a:t>
            </a:r>
            <a:endParaRPr lang="en-US" sz="1400" i="1" dirty="0"/>
          </a:p>
        </p:txBody>
      </p:sp>
      <p:sp>
        <p:nvSpPr>
          <p:cNvPr id="8" name="Rectangle 7"/>
          <p:cNvSpPr/>
          <p:nvPr/>
        </p:nvSpPr>
        <p:spPr>
          <a:xfrm>
            <a:off x="8517698" y="6072925"/>
            <a:ext cx="36099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Determination </a:t>
            </a:r>
            <a:r>
              <a:rPr lang="en-GB" sz="1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the characteristic field H</a:t>
            </a:r>
            <a:r>
              <a:rPr lang="en-GB" sz="1100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from the virgin magnetization curves</a:t>
            </a:r>
            <a:endParaRPr lang="en-GB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9168" y="3077406"/>
            <a:ext cx="22383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GB" sz="1100" i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1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non-Nb STF produced within ARIES WP15</a:t>
            </a:r>
            <a:endParaRPr lang="en-GB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4460"/>
            <a:ext cx="10837863" cy="89660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Thin film DC superconducting properties - 3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99" y="1290083"/>
            <a:ext cx="6499598" cy="442314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1E5DF8"/>
                </a:solidFill>
              </a:rPr>
              <a:t>Magnetic field penetration facility for the planar samples  </a:t>
            </a:r>
          </a:p>
          <a:p>
            <a:pPr lvl="1"/>
            <a:r>
              <a:rPr lang="en-GB" dirty="0"/>
              <a:t>TF samples can be compared in conditions similar to ones in the cavity</a:t>
            </a:r>
          </a:p>
          <a:p>
            <a:pPr lvl="2"/>
            <a:r>
              <a:rPr lang="en-GB" dirty="0" smtClean="0"/>
              <a:t>DC </a:t>
            </a:r>
            <a:r>
              <a:rPr lang="en-GB" dirty="0"/>
              <a:t>magnetic field parallel to the surface</a:t>
            </a:r>
          </a:p>
          <a:p>
            <a:pPr lvl="2"/>
            <a:r>
              <a:rPr lang="en-GB" dirty="0"/>
              <a:t>Magnetic field applied from one side of the sample (similar to an SRF cavity)</a:t>
            </a:r>
          </a:p>
          <a:p>
            <a:pPr lvl="1"/>
            <a:r>
              <a:rPr lang="en-GB" dirty="0"/>
              <a:t>Field local to the sample surface </a:t>
            </a:r>
          </a:p>
          <a:p>
            <a:pPr lvl="2"/>
            <a:r>
              <a:rPr lang="en-GB" dirty="0" smtClean="0"/>
              <a:t>Avoids </a:t>
            </a:r>
            <a:r>
              <a:rPr lang="en-GB" dirty="0"/>
              <a:t>edge </a:t>
            </a:r>
            <a:r>
              <a:rPr lang="en-GB" dirty="0" smtClean="0"/>
              <a:t>effect</a:t>
            </a:r>
            <a:endParaRPr lang="en-GB" dirty="0"/>
          </a:p>
          <a:p>
            <a:pPr lvl="2"/>
            <a:r>
              <a:rPr lang="en-GB" dirty="0" smtClean="0"/>
              <a:t>Allows </a:t>
            </a:r>
            <a:r>
              <a:rPr lang="en-GB" dirty="0"/>
              <a:t>possibility of sample </a:t>
            </a:r>
            <a:r>
              <a:rPr lang="en-GB" dirty="0" smtClean="0"/>
              <a:t>scanning</a:t>
            </a:r>
            <a:endParaRPr lang="en-GB" dirty="0"/>
          </a:p>
          <a:p>
            <a:pPr lvl="1"/>
            <a:r>
              <a:rPr lang="en-GB" dirty="0"/>
              <a:t>Applied and penetrated field measured by Hall probe </a:t>
            </a:r>
            <a:r>
              <a:rPr lang="en-GB" dirty="0" smtClean="0"/>
              <a:t>sensors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19159-F4F3-4511-8BE7-3FC99D01E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44" y="902037"/>
            <a:ext cx="2222075" cy="194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8264" y="5966357"/>
            <a:ext cx="270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Courtesy of D. Turner (</a:t>
            </a:r>
            <a:r>
              <a:rPr lang="en-GB" sz="1400" i="1" dirty="0" err="1" smtClean="0"/>
              <a:t>LancU</a:t>
            </a:r>
            <a:r>
              <a:rPr lang="en-GB" sz="1400" i="1" dirty="0" smtClean="0"/>
              <a:t>/STFC)</a:t>
            </a:r>
            <a:endParaRPr lang="en-GB" sz="1400" i="1" dirty="0"/>
          </a:p>
        </p:txBody>
      </p:sp>
      <p:pic>
        <p:nvPicPr>
          <p:cNvPr id="9" name="Picture 8" descr="A picture containing indoor, dining table&#10;&#10;Description automatically generated">
            <a:extLst>
              <a:ext uri="{FF2B5EF4-FFF2-40B4-BE49-F238E27FC236}">
                <a16:creationId xmlns:a16="http://schemas.microsoft.com/office/drawing/2014/main" id="{CAE3E51E-FED0-4CC3-86EC-04B661053E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21080" b="25333"/>
          <a:stretch/>
        </p:blipFill>
        <p:spPr>
          <a:xfrm>
            <a:off x="9299945" y="902037"/>
            <a:ext cx="2711506" cy="1872674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A337220B-44BB-409C-9068-715E5170C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20" y="2928569"/>
            <a:ext cx="4835279" cy="345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942674" cy="98871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Thin film </a:t>
            </a:r>
            <a:r>
              <a:rPr lang="en-GB" dirty="0" smtClean="0">
                <a:solidFill>
                  <a:srgbClr val="0070C0"/>
                </a:solidFill>
              </a:rPr>
              <a:t>RF </a:t>
            </a:r>
            <a:r>
              <a:rPr lang="en-GB" dirty="0">
                <a:solidFill>
                  <a:srgbClr val="0070C0"/>
                </a:solidFill>
              </a:rPr>
              <a:t>superconducting properties </a:t>
            </a:r>
            <a:r>
              <a:rPr lang="en-GB" dirty="0" smtClean="0">
                <a:solidFill>
                  <a:srgbClr val="0070C0"/>
                </a:solidFill>
              </a:rPr>
              <a:t>- 1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3514" y="777435"/>
            <a:ext cx="7827076" cy="29404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A radiofrequency (RF) cavity and cryostat dedicated to the measurement of superconducting coatings at 7.8 GHz (</a:t>
            </a:r>
            <a:r>
              <a:rPr lang="en-GB" sz="1800" dirty="0" err="1" smtClean="0"/>
              <a:t>CrabLab</a:t>
            </a:r>
            <a:r>
              <a:rPr lang="en-GB" sz="1800" dirty="0" smtClean="0"/>
              <a:t>/DL/STFC)</a:t>
            </a:r>
          </a:p>
          <a:p>
            <a:pPr lvl="1"/>
            <a:r>
              <a:rPr lang="en-GB" sz="1600" dirty="0" smtClean="0"/>
              <a:t>Operation with a closed-cycle refrigerator. </a:t>
            </a:r>
          </a:p>
          <a:p>
            <a:pPr lvl="1"/>
            <a:r>
              <a:rPr lang="en-GB" sz="1600" dirty="0" smtClean="0">
                <a:solidFill>
                  <a:srgbClr val="7030A0"/>
                </a:solidFill>
              </a:rPr>
              <a:t>Low power measurements </a:t>
            </a:r>
            <a:r>
              <a:rPr lang="en-GB" sz="1600" dirty="0" smtClean="0"/>
              <a:t>with an emphasis </a:t>
            </a:r>
            <a:r>
              <a:rPr lang="en-GB" sz="1600" dirty="0" smtClean="0">
                <a:solidFill>
                  <a:srgbClr val="00B0F0"/>
                </a:solidFill>
              </a:rPr>
              <a:t>on fast turn-around time (~2 days for each sample).</a:t>
            </a:r>
          </a:p>
          <a:p>
            <a:pPr lvl="1"/>
            <a:r>
              <a:rPr lang="en-GB" sz="1600" dirty="0" smtClean="0"/>
              <a:t>A </a:t>
            </a:r>
            <a:r>
              <a:rPr lang="en-GB" sz="1600" dirty="0" err="1" smtClean="0"/>
              <a:t>cooldown</a:t>
            </a:r>
            <a:r>
              <a:rPr lang="en-GB" sz="1600" dirty="0" smtClean="0"/>
              <a:t> demonstrated </a:t>
            </a:r>
          </a:p>
          <a:p>
            <a:pPr lvl="2"/>
            <a:r>
              <a:rPr lang="en-GB" sz="1600" i="1" dirty="0" err="1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sz="1600" i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cavity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= 4.0 K and  </a:t>
            </a:r>
            <a:r>
              <a:rPr lang="en-GB" sz="1600" i="1" dirty="0" err="1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sz="1600" i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sample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= 4.0 K.</a:t>
            </a:r>
          </a:p>
          <a:p>
            <a:pPr lvl="1"/>
            <a:r>
              <a:rPr lang="en-GB" sz="1600" b="1" dirty="0" smtClean="0"/>
              <a:t>Flat Sample </a:t>
            </a:r>
            <a:r>
              <a:rPr lang="en-GB" sz="1600" dirty="0" smtClean="0"/>
              <a:t>– a disk diam. 100 mm</a:t>
            </a:r>
          </a:p>
          <a:p>
            <a:r>
              <a:rPr lang="en-GB" sz="1800" b="1" dirty="0" smtClean="0">
                <a:solidFill>
                  <a:srgbClr val="00B050"/>
                </a:solidFill>
              </a:rPr>
              <a:t>RF testing with a bulk Nb sample is in progress</a:t>
            </a:r>
            <a:endParaRPr lang="en-GB" sz="1800" b="1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23535" y="5432215"/>
            <a:ext cx="3057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/>
              <a:t>Pill-box cavity in a new facility with a  </a:t>
            </a:r>
            <a:r>
              <a:rPr lang="en-GB" sz="1400" dirty="0"/>
              <a:t>closed-cycle refrigerator in STFC</a:t>
            </a:r>
            <a:r>
              <a:rPr lang="en-GB" sz="1400" i="1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8"/>
          <a:stretch/>
        </p:blipFill>
        <p:spPr>
          <a:xfrm>
            <a:off x="8753069" y="988716"/>
            <a:ext cx="3127899" cy="4433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FDDB8B-6421-45AD-903E-8126316A4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4703" b="15997"/>
          <a:stretch/>
        </p:blipFill>
        <p:spPr>
          <a:xfrm>
            <a:off x="3534467" y="3638606"/>
            <a:ext cx="4309489" cy="27617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0780EB-549E-4163-BB93-D392B76B23EF}"/>
              </a:ext>
            </a:extLst>
          </p:cNvPr>
          <p:cNvSpPr txBox="1"/>
          <p:nvPr/>
        </p:nvSpPr>
        <p:spPr>
          <a:xfrm>
            <a:off x="2755302" y="5081933"/>
            <a:ext cx="11707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Sample</a:t>
            </a:r>
          </a:p>
          <a:p>
            <a:r>
              <a:rPr lang="en-GB" sz="1400" dirty="0"/>
              <a:t>Sample 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6F8DE-8F9E-4D38-8997-62FC0152F90F}"/>
              </a:ext>
            </a:extLst>
          </p:cNvPr>
          <p:cNvSpPr txBox="1"/>
          <p:nvPr/>
        </p:nvSpPr>
        <p:spPr>
          <a:xfrm>
            <a:off x="2698623" y="4725165"/>
            <a:ext cx="10998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Cavity Plate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FFD411-2322-40A3-BD66-D579BA7F08C5}"/>
              </a:ext>
            </a:extLst>
          </p:cNvPr>
          <p:cNvCxnSpPr/>
          <p:nvPr/>
        </p:nvCxnSpPr>
        <p:spPr>
          <a:xfrm flipV="1">
            <a:off x="3469871" y="5019505"/>
            <a:ext cx="1709788" cy="2316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479FA5-CE32-408E-B241-9B4341652BC1}"/>
              </a:ext>
            </a:extLst>
          </p:cNvPr>
          <p:cNvCxnSpPr/>
          <p:nvPr/>
        </p:nvCxnSpPr>
        <p:spPr>
          <a:xfrm flipV="1">
            <a:off x="3798505" y="5251134"/>
            <a:ext cx="886522" cy="19663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FFD411-2322-40A3-BD66-D579BA7F08C5}"/>
              </a:ext>
            </a:extLst>
          </p:cNvPr>
          <p:cNvCxnSpPr/>
          <p:nvPr/>
        </p:nvCxnSpPr>
        <p:spPr>
          <a:xfrm flipV="1">
            <a:off x="3702517" y="4857442"/>
            <a:ext cx="829070" cy="5106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9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48" y="76200"/>
            <a:ext cx="11529688" cy="873125"/>
          </a:xfrm>
        </p:spPr>
        <p:txBody>
          <a:bodyPr>
            <a:normAutofit fontScale="90000"/>
          </a:bodyPr>
          <a:lstStyle/>
          <a:p>
            <a:r>
              <a:rPr lang="en-GB" dirty="0"/>
              <a:t>Thin film RF superconducting properties </a:t>
            </a:r>
            <a:r>
              <a:rPr lang="en-GB" dirty="0" smtClean="0"/>
              <a:t>– 2a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O.B. Malyshev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617850" y="1725346"/>
            <a:ext cx="7415375" cy="4043629"/>
            <a:chOff x="0" y="0"/>
            <a:chExt cx="6050639" cy="3100070"/>
          </a:xfrm>
        </p:grpSpPr>
        <p:pic>
          <p:nvPicPr>
            <p:cNvPr id="10" name="image22.png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4219575" cy="3100070"/>
            </a:xfrm>
            <a:prstGeom prst="rect">
              <a:avLst/>
            </a:prstGeom>
            <a:ln/>
          </p:spPr>
        </p:pic>
        <p:pic>
          <p:nvPicPr>
            <p:cNvPr id="11" name="image24.p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345664" y="0"/>
              <a:ext cx="1704975" cy="1557020"/>
            </a:xfrm>
            <a:prstGeom prst="rect">
              <a:avLst/>
            </a:prstGeom>
            <a:ln/>
          </p:spPr>
        </p:pic>
        <p:pic>
          <p:nvPicPr>
            <p:cNvPr id="12" name="image10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894"/>
            <a:stretch>
              <a:fillRect/>
            </a:stretch>
          </p:blipFill>
          <p:spPr>
            <a:xfrm>
              <a:off x="4327557" y="1665837"/>
              <a:ext cx="1714500" cy="1171575"/>
            </a:xfrm>
            <a:prstGeom prst="rect">
              <a:avLst/>
            </a:prstGeom>
            <a:ln/>
          </p:spPr>
        </p:pic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3440" y="949325"/>
            <a:ext cx="5386801" cy="49253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1E5DF8"/>
                </a:solidFill>
              </a:rPr>
              <a:t>QPR </a:t>
            </a:r>
            <a:r>
              <a:rPr lang="en-GB" b="1" dirty="0" smtClean="0">
                <a:solidFill>
                  <a:srgbClr val="1E5DF8"/>
                </a:solidFill>
              </a:rPr>
              <a:t>quadrupole resonator for RF testing in planar surface</a:t>
            </a:r>
          </a:p>
          <a:p>
            <a:r>
              <a:rPr lang="en-GB" dirty="0" smtClean="0"/>
              <a:t>HZB (Germany)</a:t>
            </a:r>
          </a:p>
          <a:p>
            <a:r>
              <a:rPr lang="en-GB" dirty="0" smtClean="0"/>
              <a:t>CERN (Switzerland)</a:t>
            </a:r>
          </a:p>
          <a:p>
            <a:r>
              <a:rPr lang="en-GB" i="1" dirty="0" smtClean="0"/>
              <a:t>f</a:t>
            </a:r>
            <a:r>
              <a:rPr lang="en-GB" dirty="0" smtClean="0"/>
              <a:t> </a:t>
            </a:r>
            <a:r>
              <a:rPr lang="en-GB" dirty="0" smtClean="0">
                <a:sym typeface="Symbol" panose="05050102010706020507" pitchFamily="18" charset="2"/>
              </a:rPr>
              <a:t></a:t>
            </a:r>
            <a:r>
              <a:rPr lang="en-GB" dirty="0" smtClean="0"/>
              <a:t> 416, 832 and 1248 MHz  </a:t>
            </a:r>
          </a:p>
          <a:p>
            <a:endParaRPr lang="en-GB" i="1" dirty="0" smtClean="0">
              <a:solidFill>
                <a:srgbClr val="00B050"/>
              </a:solidFill>
            </a:endParaRPr>
          </a:p>
          <a:p>
            <a:r>
              <a:rPr lang="en-GB" i="1" dirty="0" smtClean="0">
                <a:solidFill>
                  <a:srgbClr val="00B050"/>
                </a:solidFill>
              </a:rPr>
              <a:t>Result</a:t>
            </a:r>
            <a:r>
              <a:rPr lang="en-GB" i="1" dirty="0">
                <a:solidFill>
                  <a:srgbClr val="00B050"/>
                </a:solidFill>
              </a:rPr>
              <a:t>: </a:t>
            </a:r>
            <a:r>
              <a:rPr lang="en-GB" i="1" dirty="0" err="1" smtClean="0">
                <a:solidFill>
                  <a:srgbClr val="00B050"/>
                </a:solidFill>
              </a:rPr>
              <a:t>R</a:t>
            </a:r>
            <a:r>
              <a:rPr lang="en-GB" i="1" baseline="-25000" dirty="0" err="1" smtClean="0">
                <a:solidFill>
                  <a:srgbClr val="00B050"/>
                </a:solidFill>
              </a:rPr>
              <a:t>s</a:t>
            </a:r>
            <a:r>
              <a:rPr lang="en-GB" dirty="0" smtClean="0">
                <a:solidFill>
                  <a:srgbClr val="00B050"/>
                </a:solidFill>
              </a:rPr>
              <a:t>(</a:t>
            </a:r>
            <a:r>
              <a:rPr lang="en-GB" i="1" dirty="0" smtClean="0">
                <a:solidFill>
                  <a:srgbClr val="00B050"/>
                </a:solidFill>
              </a:rPr>
              <a:t>T</a:t>
            </a:r>
            <a:r>
              <a:rPr lang="en-GB" dirty="0" smtClean="0">
                <a:solidFill>
                  <a:srgbClr val="00B050"/>
                </a:solidFill>
              </a:rPr>
              <a:t>,</a:t>
            </a:r>
            <a:r>
              <a:rPr lang="en-GB" i="1" dirty="0" smtClean="0">
                <a:solidFill>
                  <a:srgbClr val="00B050"/>
                </a:solidFill>
              </a:rPr>
              <a:t>H</a:t>
            </a:r>
            <a:r>
              <a:rPr lang="en-GB" dirty="0" smtClean="0">
                <a:solidFill>
                  <a:srgbClr val="00B050"/>
                </a:solidFill>
              </a:rPr>
              <a:t>)</a:t>
            </a:r>
            <a:endParaRPr lang="en-GB" i="1" dirty="0" smtClean="0">
              <a:solidFill>
                <a:srgbClr val="00B050"/>
              </a:solidFill>
            </a:endParaRPr>
          </a:p>
          <a:p>
            <a:pPr lvl="1"/>
            <a:r>
              <a:rPr lang="en-GB" i="1" dirty="0" err="1" smtClean="0"/>
              <a:t>R</a:t>
            </a:r>
            <a:r>
              <a:rPr lang="en-GB" i="1" baseline="-25000" dirty="0" err="1" smtClean="0"/>
              <a:t>s</a:t>
            </a:r>
            <a:r>
              <a:rPr lang="en-GB" dirty="0" smtClean="0"/>
              <a:t> obtained from a heat loss </a:t>
            </a:r>
          </a:p>
          <a:p>
            <a:endParaRPr lang="en-GB" dirty="0" smtClean="0">
              <a:solidFill>
                <a:srgbClr val="7030A0"/>
              </a:solidFill>
            </a:endParaRPr>
          </a:p>
          <a:p>
            <a:r>
              <a:rPr lang="en-GB" dirty="0" smtClean="0">
                <a:solidFill>
                  <a:srgbClr val="7030A0"/>
                </a:solidFill>
              </a:rPr>
              <a:t>Requires a special sample</a:t>
            </a:r>
          </a:p>
          <a:p>
            <a:r>
              <a:rPr lang="en-GB" dirty="0" smtClean="0">
                <a:solidFill>
                  <a:srgbClr val="7030A0"/>
                </a:solidFill>
              </a:rPr>
              <a:t>Effort consuming</a:t>
            </a:r>
          </a:p>
          <a:p>
            <a:r>
              <a:rPr lang="en-GB" dirty="0" smtClean="0">
                <a:solidFill>
                  <a:srgbClr val="7030A0"/>
                </a:solidFill>
              </a:rPr>
              <a:t>Low turnout</a:t>
            </a:r>
          </a:p>
          <a:p>
            <a:pPr lvl="1"/>
            <a:r>
              <a:rPr lang="en-GB" dirty="0" smtClean="0">
                <a:solidFill>
                  <a:srgbClr val="7030A0"/>
                </a:solidFill>
              </a:rPr>
              <a:t>~1 sample in a month</a:t>
            </a:r>
          </a:p>
        </p:txBody>
      </p:sp>
      <p:sp>
        <p:nvSpPr>
          <p:cNvPr id="6" name="Rectangle 5"/>
          <p:cNvSpPr/>
          <p:nvPr/>
        </p:nvSpPr>
        <p:spPr>
          <a:xfrm>
            <a:off x="9687488" y="6013748"/>
            <a:ext cx="2233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/>
              <a:t>Courtesy of </a:t>
            </a:r>
            <a:r>
              <a:rPr lang="en-GB" sz="1400" i="1" dirty="0" smtClean="0"/>
              <a:t>O. Kugeler (HZB)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39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47" y="76200"/>
            <a:ext cx="11286497" cy="873125"/>
          </a:xfrm>
        </p:spPr>
        <p:txBody>
          <a:bodyPr>
            <a:normAutofit fontScale="90000"/>
          </a:bodyPr>
          <a:lstStyle/>
          <a:p>
            <a:r>
              <a:rPr lang="en-GB" dirty="0"/>
              <a:t>Thin film RF superconducting properties </a:t>
            </a:r>
            <a:r>
              <a:rPr lang="en-GB" dirty="0" smtClean="0"/>
              <a:t>– 2b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3666" y="870559"/>
            <a:ext cx="5890437" cy="5306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1E5DF8"/>
                </a:solidFill>
              </a:rPr>
              <a:t>QPR sample deposition and </a:t>
            </a:r>
            <a:r>
              <a:rPr lang="en-GB" b="1" dirty="0" smtClean="0">
                <a:solidFill>
                  <a:srgbClr val="1E5DF8"/>
                </a:solidFill>
              </a:rPr>
              <a:t>testing within ARIES and I.FAST</a:t>
            </a:r>
          </a:p>
          <a:p>
            <a:r>
              <a:rPr lang="en-GB" dirty="0" smtClean="0"/>
              <a:t>HZB (Germany): </a:t>
            </a:r>
          </a:p>
          <a:p>
            <a:pPr lvl="1"/>
            <a:r>
              <a:rPr lang="en-GB" dirty="0" smtClean="0"/>
              <a:t>QPR sample production and </a:t>
            </a:r>
          </a:p>
          <a:p>
            <a:pPr lvl="1"/>
            <a:r>
              <a:rPr lang="en-GB" dirty="0" smtClean="0"/>
              <a:t>RF testing facility</a:t>
            </a:r>
            <a:endParaRPr lang="en-GB" dirty="0"/>
          </a:p>
          <a:p>
            <a:r>
              <a:rPr lang="en-GB" dirty="0" smtClean="0"/>
              <a:t>LNL/INFN (Italy)</a:t>
            </a:r>
          </a:p>
          <a:p>
            <a:pPr lvl="1"/>
            <a:r>
              <a:rPr lang="en-GB" dirty="0" smtClean="0"/>
              <a:t>QPR sample polishing</a:t>
            </a:r>
          </a:p>
          <a:p>
            <a:r>
              <a:rPr lang="en-GB" dirty="0" smtClean="0"/>
              <a:t>Thanks to ARIES WP15 and IFAST WP9 collaborations</a:t>
            </a:r>
          </a:p>
          <a:p>
            <a:r>
              <a:rPr lang="en-GB" dirty="0" smtClean="0"/>
              <a:t>ASTeC deposited samples:</a:t>
            </a:r>
          </a:p>
          <a:p>
            <a:pPr lvl="1"/>
            <a:r>
              <a:rPr lang="en-GB" dirty="0" smtClean="0"/>
              <a:t>Two Nb films tested</a:t>
            </a:r>
          </a:p>
          <a:p>
            <a:pPr lvl="1"/>
            <a:r>
              <a:rPr lang="en-GB" dirty="0" smtClean="0"/>
              <a:t>SIS sample will be tested soon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 descr="https://lh5.googleusercontent.com/RiUx8nXClhRTKNDxJW6k4Y-OV6bOQp7v5PHe5IdYvaUDuLbhtdmIt6a1lpImUPkwCiC-XNAOkGJ2d0lLLvxnvpijI3Lk7pykBTzz41Kg6yixeer8H5FGsE_rBnunlL_5xV26hxi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t="14566" r="16396"/>
          <a:stretch/>
        </p:blipFill>
        <p:spPr bwMode="auto">
          <a:xfrm>
            <a:off x="6560916" y="827976"/>
            <a:ext cx="4860344" cy="2466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51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610600" y="3418401"/>
            <a:ext cx="3831976" cy="2411093"/>
          </a:xfrm>
          <a:prstGeom prst="rect">
            <a:avLst/>
          </a:prstGeom>
          <a:ln/>
        </p:spPr>
      </p:pic>
      <p:sp>
        <p:nvSpPr>
          <p:cNvPr id="9" name="Rectangle 8"/>
          <p:cNvSpPr/>
          <p:nvPr/>
        </p:nvSpPr>
        <p:spPr>
          <a:xfrm>
            <a:off x="5360023" y="5824455"/>
            <a:ext cx="6626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ea typeface="Times New Roman" panose="02020603050405020304" pitchFamily="18" charset="0"/>
              </a:rPr>
              <a:t>Surface </a:t>
            </a:r>
            <a:r>
              <a:rPr lang="en-GB" sz="1200" dirty="0">
                <a:ea typeface="Times New Roman" panose="02020603050405020304" pitchFamily="18" charset="0"/>
              </a:rPr>
              <a:t>resistance as a function of </a:t>
            </a:r>
            <a:r>
              <a:rPr lang="en-GB" sz="1200" dirty="0" smtClean="0">
                <a:ea typeface="Times New Roman" panose="02020603050405020304" pitchFamily="18" charset="0"/>
              </a:rPr>
              <a:t> (a) magnetic field at T = 4.5 K and (b) temperature </a:t>
            </a:r>
            <a:r>
              <a:rPr lang="en-GB" sz="1200" dirty="0">
                <a:ea typeface="Times New Roman" panose="02020603050405020304" pitchFamily="18" charset="0"/>
              </a:rPr>
              <a:t>at low </a:t>
            </a:r>
            <a:r>
              <a:rPr lang="en-GB" sz="1200" dirty="0" smtClean="0">
                <a:ea typeface="Times New Roman" panose="02020603050405020304" pitchFamily="18" charset="0"/>
              </a:rPr>
              <a:t>field </a:t>
            </a:r>
          </a:p>
          <a:p>
            <a:pPr algn="ctr"/>
            <a:r>
              <a:rPr lang="en-GB" sz="1200" dirty="0" smtClean="0">
                <a:ea typeface="Times New Roman" panose="02020603050405020304" pitchFamily="18" charset="0"/>
              </a:rPr>
              <a:t>for Nb coated samples within ARIES </a:t>
            </a:r>
            <a:r>
              <a:rPr lang="en-GB" sz="1200" dirty="0" smtClean="0">
                <a:ea typeface="Times New Roman" panose="02020603050405020304" pitchFamily="18" charset="0"/>
              </a:rPr>
              <a:t>WP15                         </a:t>
            </a:r>
            <a:r>
              <a:rPr lang="en-GB" sz="1200" i="1" dirty="0" smtClean="0">
                <a:ea typeface="Times New Roman" panose="02020603050405020304" pitchFamily="18" charset="0"/>
              </a:rPr>
              <a:t>(Courtesy of D. </a:t>
            </a:r>
            <a:r>
              <a:rPr lang="en-GB" sz="1200" i="1" dirty="0" err="1" smtClean="0">
                <a:ea typeface="Times New Roman" panose="02020603050405020304" pitchFamily="18" charset="0"/>
              </a:rPr>
              <a:t>Tichonov</a:t>
            </a:r>
            <a:r>
              <a:rPr lang="en-GB" sz="1200" i="1" dirty="0" smtClean="0">
                <a:ea typeface="Times New Roman" panose="02020603050405020304" pitchFamily="18" charset="0"/>
              </a:rPr>
              <a:t>, HZB )</a:t>
            </a:r>
            <a:endParaRPr lang="en-GB" sz="1200" i="1" dirty="0"/>
          </a:p>
        </p:txBody>
      </p:sp>
      <p:pic>
        <p:nvPicPr>
          <p:cNvPr id="10" name="image12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154460" y="3377738"/>
            <a:ext cx="3456139" cy="2512740"/>
          </a:xfrm>
          <a:prstGeom prst="rect">
            <a:avLst/>
          </a:prstGeom>
          <a:ln/>
        </p:spPr>
      </p:pic>
      <p:sp>
        <p:nvSpPr>
          <p:cNvPr id="11" name="Rectangle 10"/>
          <p:cNvSpPr/>
          <p:nvPr/>
        </p:nvSpPr>
        <p:spPr>
          <a:xfrm>
            <a:off x="8061278" y="3187716"/>
            <a:ext cx="2042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Courtesy of </a:t>
            </a:r>
            <a:r>
              <a:rPr lang="en-GB" sz="1200" i="1" dirty="0" smtClean="0"/>
              <a:t>C. Pira (LNL/INFN)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4118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path towards the goal  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5745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Superconducting thin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</a:t>
            </a: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coated cavity 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7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8716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6 GHz </a:t>
            </a:r>
            <a:r>
              <a:rPr lang="en-GB" dirty="0" smtClean="0">
                <a:solidFill>
                  <a:srgbClr val="0070C0"/>
                </a:solidFill>
              </a:rPr>
              <a:t>split cavity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847" t="10311" r="23068" b="9051"/>
          <a:stretch/>
        </p:blipFill>
        <p:spPr>
          <a:xfrm>
            <a:off x="7715811" y="830017"/>
            <a:ext cx="2623792" cy="316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8"/>
          <a:stretch/>
        </p:blipFill>
        <p:spPr>
          <a:xfrm>
            <a:off x="8544272" y="4124528"/>
            <a:ext cx="1795331" cy="254483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1495" y="890067"/>
            <a:ext cx="6423980" cy="562028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Split cavity:</a:t>
            </a:r>
          </a:p>
          <a:p>
            <a:pPr lvl="1"/>
            <a:r>
              <a:rPr lang="en-GB" dirty="0" smtClean="0"/>
              <a:t>Easy to coat with either conventional  planar magnetron or in tubular geometry used for RF cavities</a:t>
            </a:r>
          </a:p>
          <a:p>
            <a:pPr lvl="1"/>
            <a:r>
              <a:rPr lang="en-GB" dirty="0" smtClean="0"/>
              <a:t>Easy to inspect </a:t>
            </a:r>
          </a:p>
          <a:p>
            <a:pPr lvl="1"/>
            <a:r>
              <a:rPr lang="en-GB" dirty="0" smtClean="0"/>
              <a:t>Cavity design: </a:t>
            </a:r>
            <a:r>
              <a:rPr lang="en-GB" dirty="0" smtClean="0"/>
              <a:t>G. Burt, P. Goudket, T. Sian </a:t>
            </a:r>
            <a:endParaRPr lang="en-GB" dirty="0" smtClean="0"/>
          </a:p>
          <a:p>
            <a:pPr lvl="1"/>
            <a:r>
              <a:rPr lang="en-GB" dirty="0" smtClean="0"/>
              <a:t>3 cavities has been manufactured</a:t>
            </a:r>
          </a:p>
          <a:p>
            <a:r>
              <a:rPr lang="en-GB" dirty="0" smtClean="0"/>
              <a:t>Testing in EXP900 – dry cryostat</a:t>
            </a:r>
          </a:p>
          <a:p>
            <a:pPr lvl="1"/>
            <a:r>
              <a:rPr lang="en-GB" dirty="0" smtClean="0"/>
              <a:t>Parts </a:t>
            </a:r>
            <a:r>
              <a:rPr lang="en-GB" dirty="0" smtClean="0"/>
              <a:t>produced </a:t>
            </a:r>
            <a:r>
              <a:rPr lang="en-GB" dirty="0" smtClean="0"/>
              <a:t>in ETC – </a:t>
            </a:r>
            <a:r>
              <a:rPr lang="en-GB" i="1" dirty="0" smtClean="0"/>
              <a:t>in progress</a:t>
            </a:r>
          </a:p>
          <a:p>
            <a:pPr lvl="1"/>
            <a:r>
              <a:rPr lang="en-GB" dirty="0" smtClean="0">
                <a:solidFill>
                  <a:srgbClr val="FF6900"/>
                </a:solidFill>
              </a:rPr>
              <a:t>Scheduled fully operational and tested: ASAP but not later than May 2022</a:t>
            </a:r>
          </a:p>
          <a:p>
            <a:pPr lvl="1"/>
            <a:r>
              <a:rPr lang="en-GB" dirty="0" smtClean="0"/>
              <a:t>Cleanliness: </a:t>
            </a:r>
            <a:r>
              <a:rPr lang="en-GB" dirty="0" err="1" smtClean="0"/>
              <a:t>crablab</a:t>
            </a:r>
            <a:r>
              <a:rPr lang="en-GB" dirty="0" smtClean="0"/>
              <a:t> environment</a:t>
            </a:r>
          </a:p>
          <a:p>
            <a:pPr lvl="1"/>
            <a:r>
              <a:rPr lang="en-GB" dirty="0" err="1" smtClean="0"/>
              <a:t>Cryochamber</a:t>
            </a:r>
            <a:r>
              <a:rPr lang="en-GB" dirty="0" smtClean="0"/>
              <a:t> vacuum: ~10</a:t>
            </a:r>
            <a:r>
              <a:rPr lang="en-GB" baseline="30000" dirty="0" smtClean="0"/>
              <a:t>-7</a:t>
            </a:r>
            <a:r>
              <a:rPr lang="en-GB" dirty="0" smtClean="0"/>
              <a:t> mbar</a:t>
            </a:r>
          </a:p>
          <a:p>
            <a:pPr lvl="1"/>
            <a:r>
              <a:rPr lang="en-GB" dirty="0" smtClean="0"/>
              <a:t>Cryogenic temperature ~4 K is available </a:t>
            </a:r>
          </a:p>
          <a:p>
            <a:pPr lvl="1"/>
            <a:r>
              <a:rPr lang="en-GB" dirty="0" smtClean="0"/>
              <a:t>Limited power (radiation safety SHE limits) </a:t>
            </a:r>
          </a:p>
          <a:p>
            <a:pPr lvl="1"/>
            <a:r>
              <a:rPr lang="en-GB" dirty="0" smtClean="0"/>
              <a:t>RF: </a:t>
            </a:r>
          </a:p>
          <a:p>
            <a:pPr lvl="2"/>
            <a:r>
              <a:rPr lang="en-GB" dirty="0" smtClean="0"/>
              <a:t>VNA - OK </a:t>
            </a:r>
          </a:p>
          <a:p>
            <a:pPr lvl="2"/>
            <a:r>
              <a:rPr lang="en-GB" dirty="0" smtClean="0"/>
              <a:t>Amplifier - TBD 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0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45" y="9841"/>
            <a:ext cx="11213644" cy="81172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Development of 6 </a:t>
            </a:r>
            <a:r>
              <a:rPr lang="en-GB" dirty="0" smtClean="0">
                <a:solidFill>
                  <a:srgbClr val="0070C0"/>
                </a:solidFill>
              </a:rPr>
              <a:t>and 1.3 </a:t>
            </a:r>
            <a:r>
              <a:rPr lang="en-GB" dirty="0">
                <a:solidFill>
                  <a:srgbClr val="0070C0"/>
                </a:solidFill>
              </a:rPr>
              <a:t>GHz </a:t>
            </a:r>
            <a:r>
              <a:rPr lang="en-GB" dirty="0" smtClean="0">
                <a:solidFill>
                  <a:srgbClr val="0070C0"/>
                </a:solidFill>
              </a:rPr>
              <a:t>cavity coating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7471" y="866141"/>
            <a:ext cx="11105367" cy="1050342"/>
          </a:xfrm>
        </p:spPr>
        <p:txBody>
          <a:bodyPr>
            <a:normAutofit/>
          </a:bodyPr>
          <a:lstStyle/>
          <a:p>
            <a:r>
              <a:rPr lang="en-GB" sz="2400" dirty="0"/>
              <a:t>Cylindrical </a:t>
            </a:r>
            <a:r>
              <a:rPr lang="en-GB" sz="2400" dirty="0" smtClean="0"/>
              <a:t>Magnetron has been built</a:t>
            </a:r>
          </a:p>
          <a:p>
            <a:r>
              <a:rPr lang="en-GB" sz="2400" dirty="0" smtClean="0"/>
              <a:t>Trial Nb thin film depositions on cylindrical surfaces are ongoing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27</a:t>
            </a:fld>
            <a:endParaRPr lang="en-US" dirty="0"/>
          </a:p>
        </p:txBody>
      </p:sp>
      <p:pic>
        <p:nvPicPr>
          <p:cNvPr id="8" name="6F9D3F79-5760-4D0C-833D-5D7821706A59" descr="6F9D3F79-5760-4D0C-833D-5D7821706A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3" y="14863157"/>
            <a:ext cx="1898942" cy="253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6F9D3F79-5760-4D0C-833D-5D7821706A59" descr="6F9D3F79-5760-4D0C-833D-5D7821706A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0" y="1961059"/>
            <a:ext cx="3040210" cy="405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82" y="1961060"/>
            <a:ext cx="2576945" cy="1934716"/>
          </a:xfrm>
          <a:prstGeom prst="rect">
            <a:avLst/>
          </a:prstGeom>
        </p:spPr>
      </p:pic>
      <p:pic>
        <p:nvPicPr>
          <p:cNvPr id="11" name="69546594-9D1C-4293-B14C-CFEF9AAF95F5" descr="69546594-9D1C-4293-B14C-CFEF9AAF95F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07" y="1961059"/>
            <a:ext cx="3091760" cy="412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7701B6A-EB1B-43E5-A04C-CFA9B4547E17" descr="B7701B6A-EB1B-43E5-A04C-CFA9B4547E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73" y="1961060"/>
            <a:ext cx="2704871" cy="202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88970" y="4257114"/>
            <a:ext cx="2835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Cylindrical magnetron in low power (</a:t>
            </a:r>
            <a:r>
              <a:rPr lang="en-GB" b="1" dirty="0" smtClean="0">
                <a:solidFill>
                  <a:srgbClr val="FF0000"/>
                </a:solidFill>
              </a:rPr>
              <a:t>DC</a:t>
            </a:r>
            <a:r>
              <a:rPr lang="en-GB" dirty="0" smtClean="0"/>
              <a:t>) sputtering mode </a:t>
            </a:r>
          </a:p>
          <a:p>
            <a:r>
              <a:rPr lang="en-GB" dirty="0" smtClean="0"/>
              <a:t>Plasma dominated by </a:t>
            </a:r>
            <a:r>
              <a:rPr lang="en-GB" i="1" dirty="0" smtClean="0"/>
              <a:t>argon</a:t>
            </a:r>
            <a:r>
              <a:rPr lang="en-GB" dirty="0" smtClean="0"/>
              <a:t> emission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9281413" y="4257114"/>
            <a:ext cx="25585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Cylindrical magnetron in high </a:t>
            </a:r>
            <a:r>
              <a:rPr lang="en-GB" dirty="0" smtClean="0"/>
              <a:t>power (</a:t>
            </a:r>
            <a:r>
              <a:rPr lang="en-GB" b="1" dirty="0" smtClean="0">
                <a:solidFill>
                  <a:srgbClr val="FF0000"/>
                </a:solidFill>
              </a:rPr>
              <a:t>HIPIMS</a:t>
            </a:r>
            <a:r>
              <a:rPr lang="en-GB" dirty="0" smtClean="0"/>
              <a:t>) sputtering </a:t>
            </a:r>
            <a:r>
              <a:rPr lang="en-GB" dirty="0" smtClean="0"/>
              <a:t>mode </a:t>
            </a:r>
          </a:p>
          <a:p>
            <a:r>
              <a:rPr lang="en-GB" dirty="0" smtClean="0"/>
              <a:t>Plasma dominated by </a:t>
            </a:r>
            <a:r>
              <a:rPr lang="en-GB" i="1" dirty="0" smtClean="0"/>
              <a:t>niobium </a:t>
            </a:r>
            <a:r>
              <a:rPr lang="en-GB" dirty="0" smtClean="0"/>
              <a:t>emission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0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418"/>
            <a:ext cx="10515600" cy="916689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1.3 GHz </a:t>
            </a:r>
            <a:r>
              <a:rPr lang="en-GB" dirty="0" smtClean="0">
                <a:solidFill>
                  <a:srgbClr val="0070C0"/>
                </a:solidFill>
              </a:rPr>
              <a:t>cavity testing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0111" y="877567"/>
            <a:ext cx="9691318" cy="5262563"/>
          </a:xfrm>
        </p:spPr>
        <p:txBody>
          <a:bodyPr>
            <a:normAutofit/>
          </a:bodyPr>
          <a:lstStyle/>
          <a:p>
            <a:r>
              <a:rPr lang="en-GB" b="1" dirty="0" smtClean="0"/>
              <a:t>Aiming a high </a:t>
            </a:r>
            <a:r>
              <a:rPr lang="en-GB" b="1" dirty="0"/>
              <a:t>power test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Required fully operational in ~2 years (May 2023)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Main Delivery </a:t>
            </a:r>
            <a:r>
              <a:rPr lang="en-GB" dirty="0" smtClean="0">
                <a:solidFill>
                  <a:srgbClr val="7030A0"/>
                </a:solidFill>
              </a:rPr>
              <a:t>for IFAST WP9: </a:t>
            </a:r>
            <a:r>
              <a:rPr lang="en-GB" dirty="0">
                <a:solidFill>
                  <a:srgbClr val="7030A0"/>
                </a:solidFill>
              </a:rPr>
              <a:t>a prototype testing </a:t>
            </a:r>
            <a:r>
              <a:rPr lang="en-GB" dirty="0" smtClean="0">
                <a:solidFill>
                  <a:srgbClr val="7030A0"/>
                </a:solidFill>
              </a:rPr>
              <a:t>(by March 2025)</a:t>
            </a:r>
            <a:endParaRPr lang="en-GB" dirty="0">
              <a:solidFill>
                <a:srgbClr val="7030A0"/>
              </a:solidFill>
            </a:endParaRPr>
          </a:p>
          <a:p>
            <a:pPr lvl="1"/>
            <a:r>
              <a:rPr lang="en-GB" dirty="0" smtClean="0"/>
              <a:t>Cryostat </a:t>
            </a:r>
            <a:r>
              <a:rPr lang="en-GB" dirty="0"/>
              <a:t>and insert: </a:t>
            </a:r>
          </a:p>
          <a:p>
            <a:pPr lvl="2"/>
            <a:r>
              <a:rPr lang="en-GB" dirty="0">
                <a:solidFill>
                  <a:srgbClr val="00B050"/>
                </a:solidFill>
              </a:rPr>
              <a:t>Available</a:t>
            </a:r>
            <a:r>
              <a:rPr lang="en-GB" dirty="0"/>
              <a:t>, </a:t>
            </a:r>
            <a:r>
              <a:rPr lang="en-GB" dirty="0">
                <a:solidFill>
                  <a:srgbClr val="FFC000"/>
                </a:solidFill>
              </a:rPr>
              <a:t>to be inspected and vacuum cleaned</a:t>
            </a:r>
          </a:p>
          <a:p>
            <a:pPr lvl="2"/>
            <a:r>
              <a:rPr lang="en-GB" dirty="0" smtClean="0">
                <a:solidFill>
                  <a:srgbClr val="FFC000"/>
                </a:solidFill>
              </a:rPr>
              <a:t>Copper cavity will be provided by I.FAST partners: PTI and LNL/INFN</a:t>
            </a:r>
            <a:endParaRPr lang="en-GB" dirty="0">
              <a:solidFill>
                <a:srgbClr val="FFC000"/>
              </a:solidFill>
            </a:endParaRPr>
          </a:p>
          <a:p>
            <a:pPr lvl="2"/>
            <a:r>
              <a:rPr lang="en-GB" dirty="0">
                <a:solidFill>
                  <a:srgbClr val="FFC000"/>
                </a:solidFill>
              </a:rPr>
              <a:t>Where to </a:t>
            </a:r>
            <a:r>
              <a:rPr lang="en-GB" dirty="0" smtClean="0">
                <a:solidFill>
                  <a:srgbClr val="FFC000"/>
                </a:solidFill>
              </a:rPr>
              <a:t>store - TBD</a:t>
            </a:r>
            <a:endParaRPr lang="en-GB" dirty="0">
              <a:solidFill>
                <a:srgbClr val="FFC000"/>
              </a:solidFill>
            </a:endParaRPr>
          </a:p>
          <a:p>
            <a:pPr lvl="1"/>
            <a:r>
              <a:rPr lang="en-GB" dirty="0">
                <a:solidFill>
                  <a:srgbClr val="FF0000"/>
                </a:solidFill>
              </a:rPr>
              <a:t>Clean room </a:t>
            </a:r>
            <a:r>
              <a:rPr lang="en-GB" dirty="0" smtClean="0">
                <a:solidFill>
                  <a:srgbClr val="FF0000"/>
                </a:solidFill>
              </a:rPr>
              <a:t>access – hot topic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>
                <a:solidFill>
                  <a:srgbClr val="FF0000"/>
                </a:solidFill>
              </a:rPr>
              <a:t>Bunker (</a:t>
            </a:r>
            <a:r>
              <a:rPr lang="en-GB" dirty="0" err="1">
                <a:solidFill>
                  <a:srgbClr val="FF0000"/>
                </a:solidFill>
              </a:rPr>
              <a:t>SuRF</a:t>
            </a:r>
            <a:r>
              <a:rPr lang="en-GB" dirty="0">
                <a:solidFill>
                  <a:srgbClr val="FF0000"/>
                </a:solidFill>
              </a:rPr>
              <a:t>) – hot topic</a:t>
            </a:r>
          </a:p>
          <a:p>
            <a:pPr lvl="1"/>
            <a:r>
              <a:rPr lang="en-GB" dirty="0" smtClean="0">
                <a:solidFill>
                  <a:srgbClr val="FF6900"/>
                </a:solidFill>
              </a:rPr>
              <a:t>RF amplifier (TBD)</a:t>
            </a:r>
            <a:endParaRPr lang="en-GB" dirty="0">
              <a:solidFill>
                <a:srgbClr val="FF6900"/>
              </a:solidFill>
            </a:endParaRPr>
          </a:p>
          <a:p>
            <a:pPr lvl="1"/>
            <a:r>
              <a:rPr lang="en-GB" dirty="0" smtClean="0">
                <a:solidFill>
                  <a:srgbClr val="00B0F0"/>
                </a:solidFill>
              </a:rPr>
              <a:t>Cryogenics (TBD) 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2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46" y="113551"/>
            <a:ext cx="1655707" cy="615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5225" y="4340760"/>
            <a:ext cx="2448271" cy="122413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7918" y="2917005"/>
            <a:ext cx="2903375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21254" y="3543533"/>
            <a:ext cx="2029217" cy="93452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path towards the goal  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5745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 up to a routine cavity coating and testing </a:t>
            </a: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7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2898" y="17853"/>
            <a:ext cx="10801200" cy="99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Bulk Nb: monopoly since &gt; 50 years</a:t>
            </a:r>
            <a:endParaRPr lang="en-GB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47" y="818605"/>
                <a:ext cx="6487596" cy="5472608"/>
              </a:xfrm>
            </p:spPr>
            <p:txBody>
              <a:bodyPr>
                <a:noAutofit/>
              </a:bodyPr>
              <a:lstStyle/>
              <a:p>
                <a:pPr marL="539750"/>
                <a:r>
                  <a:rPr lang="en-US" sz="2000" dirty="0" smtClean="0"/>
                  <a:t>Nb/Cu </a:t>
                </a:r>
                <a:r>
                  <a:rPr lang="en-US" sz="2000" dirty="0"/>
                  <a:t>applications at low accelerating field </a:t>
                </a:r>
                <a:r>
                  <a:rPr lang="en-US" sz="2000" dirty="0" smtClean="0"/>
                  <a:t>only </a:t>
                </a:r>
                <a:r>
                  <a:rPr lang="en-US" sz="20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until recently</a:t>
                </a:r>
                <a:endParaRPr lang="en-US" sz="2000" dirty="0"/>
              </a:p>
              <a:p>
                <a:pPr marL="539750"/>
                <a:endParaRPr lang="en-US" sz="700" dirty="0"/>
              </a:p>
              <a:p>
                <a:pPr marL="539750"/>
                <a:endParaRPr lang="en-US" sz="700" dirty="0"/>
              </a:p>
              <a:p>
                <a:pPr marL="539750"/>
                <a:endParaRPr lang="en-US" sz="700" dirty="0"/>
              </a:p>
              <a:p>
                <a:pPr marL="539750">
                  <a:lnSpc>
                    <a:spcPct val="320000"/>
                  </a:lnSpc>
                </a:pPr>
                <a:endParaRPr lang="en-US" sz="800" dirty="0"/>
              </a:p>
              <a:p>
                <a:pPr marL="539750"/>
                <a:endParaRPr lang="en-US" sz="800" dirty="0"/>
              </a:p>
              <a:p>
                <a:pPr marL="539750"/>
                <a:endParaRPr lang="en-US" sz="800" dirty="0"/>
              </a:p>
              <a:p>
                <a:pPr marL="539750"/>
                <a:endParaRPr lang="en-US" sz="800" dirty="0"/>
              </a:p>
              <a:p>
                <a:pPr marL="539750"/>
                <a:endParaRPr lang="en-US" sz="400" dirty="0"/>
              </a:p>
              <a:p>
                <a:pPr lvl="1">
                  <a:lnSpc>
                    <a:spcPct val="150000"/>
                  </a:lnSpc>
                </a:pPr>
                <a:r>
                  <a:rPr lang="en-US" sz="2000" dirty="0"/>
                  <a:t>Figures of merit: 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sz="1600" i="1" dirty="0" err="1"/>
                  <a:t>E</a:t>
                </a:r>
                <a:r>
                  <a:rPr lang="en-US" sz="1600" i="1" baseline="-25000" dirty="0" err="1"/>
                  <a:t>acc</a:t>
                </a:r>
                <a:r>
                  <a:rPr lang="en-US" sz="1600" dirty="0"/>
                  <a:t> </a:t>
                </a:r>
                <a:r>
                  <a:rPr lang="el-GR" dirty="0" smtClean="0">
                    <a:sym typeface="Symbol" panose="05050102010706020507" pitchFamily="18" charset="2"/>
                  </a:rPr>
                  <a:t></a:t>
                </a:r>
                <a:r>
                  <a:rPr lang="en-US" sz="1600" i="1" dirty="0" smtClean="0"/>
                  <a:t> </a:t>
                </a:r>
                <a:r>
                  <a:rPr lang="en-US" sz="1600" i="1" dirty="0"/>
                  <a:t>H</a:t>
                </a:r>
                <a:r>
                  <a:rPr lang="en-US" sz="1600" i="1" baseline="-25000" dirty="0"/>
                  <a:t>RF</a:t>
                </a:r>
                <a:r>
                  <a:rPr lang="en-US" sz="1600" i="1" dirty="0"/>
                  <a:t>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limitation </a:t>
                </a:r>
                <a:r>
                  <a:rPr lang="en-US" sz="1600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=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magnetic transition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sz="1600" i="1" dirty="0" smtClean="0"/>
                  <a:t>Q</a:t>
                </a:r>
                <a:r>
                  <a:rPr lang="en-US" sz="1600" baseline="-25000" dirty="0" smtClean="0"/>
                  <a:t>0</a:t>
                </a:r>
                <a:r>
                  <a:rPr lang="en-US" sz="1600" dirty="0" smtClean="0"/>
                  <a:t> </a:t>
                </a:r>
                <a:r>
                  <a:rPr lang="el-GR" dirty="0">
                    <a:sym typeface="Symbol" panose="05050102010706020507" pitchFamily="18" charset="2"/>
                  </a:rPr>
                  <a:t></a:t>
                </a:r>
                <a:r>
                  <a:rPr lang="en-US" sz="1600" dirty="0" smtClean="0"/>
                  <a:t> </a:t>
                </a:r>
                <a:r>
                  <a:rPr lang="en-US" sz="1600" i="1" dirty="0"/>
                  <a:t>1/R</a:t>
                </a:r>
                <a:r>
                  <a:rPr lang="en-US" sz="1600" i="1" baseline="-25000" dirty="0"/>
                  <a:t>S</a:t>
                </a:r>
                <a:r>
                  <a:rPr lang="en-US" sz="1600" i="1" dirty="0"/>
                  <a:t>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limitation </a:t>
                </a:r>
                <a:r>
                  <a:rPr lang="en-US" sz="1600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=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thermal transition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sz="1600" dirty="0"/>
                  <a:t>Duty cycle (=&gt; 100</a:t>
                </a:r>
                <a:r>
                  <a:rPr lang="en-US" sz="1600" dirty="0" smtClean="0"/>
                  <a:t>%):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limitation </a:t>
                </a:r>
                <a:r>
                  <a:rPr lang="en-US" sz="1600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=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cryogenic power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𝛽</m:t>
                    </m:r>
                    <m:r>
                      <m:rPr>
                        <m:nor/>
                      </m:rPr>
                      <a:rPr lang="en-US" sz="1800"/>
                      <m:t> 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1600" dirty="0"/>
                  <a:t>   </a:t>
                </a:r>
                <a:r>
                  <a:rPr lang="en-US" sz="1600" dirty="0" smtClean="0"/>
                  <a:t>(particle </a:t>
                </a:r>
                <a:r>
                  <a:rPr lang="en-US" sz="1600" dirty="0"/>
                  <a:t>speed /light </a:t>
                </a:r>
                <a:r>
                  <a:rPr lang="en-US" sz="1600" dirty="0" smtClean="0"/>
                  <a:t>speed): </a:t>
                </a:r>
                <a:r>
                  <a:rPr lang="en-US" sz="1600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influences design</a:t>
                </a:r>
                <a:endParaRPr lang="en-US" sz="1600" i="1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2000" dirty="0"/>
                  <a:t>At  </a:t>
                </a:r>
                <a:r>
                  <a:rPr lang="en-US" sz="2000" i="1" dirty="0" smtClean="0"/>
                  <a:t>f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&lt; 3 GHz: cavities are mainly limited by </a:t>
                </a:r>
                <a:r>
                  <a:rPr lang="en-US" sz="2000" i="1" dirty="0"/>
                  <a:t>H</a:t>
                </a:r>
                <a:r>
                  <a:rPr lang="en-US" sz="2000" i="1" baseline="-25000" dirty="0"/>
                  <a:t>RF</a:t>
                </a:r>
                <a:r>
                  <a:rPr lang="en-US" sz="2000" dirty="0"/>
                  <a:t>!!!</a:t>
                </a: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7" y="818605"/>
                <a:ext cx="6487596" cy="5472608"/>
              </a:xfrm>
              <a:blipFill>
                <a:blip r:embed="rId2"/>
                <a:stretch>
                  <a:fillRect t="-10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21"/>
          <p:cNvGrpSpPr/>
          <p:nvPr/>
        </p:nvGrpSpPr>
        <p:grpSpPr>
          <a:xfrm>
            <a:off x="6489154" y="983503"/>
            <a:ext cx="5547896" cy="4042871"/>
            <a:chOff x="6600055" y="1962161"/>
            <a:chExt cx="4545812" cy="2822008"/>
          </a:xfrm>
        </p:grpSpPr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6600055" y="1962161"/>
              <a:ext cx="4545812" cy="2822008"/>
              <a:chOff x="1227" y="2516"/>
              <a:chExt cx="2443" cy="1519"/>
            </a:xfrm>
          </p:grpSpPr>
          <p:sp>
            <p:nvSpPr>
              <p:cNvPr id="15" name="Rectangle 23"/>
              <p:cNvSpPr>
                <a:spLocks noChangeArrowheads="1"/>
              </p:cNvSpPr>
              <p:nvPr/>
            </p:nvSpPr>
            <p:spPr bwMode="auto">
              <a:xfrm>
                <a:off x="1227" y="2516"/>
                <a:ext cx="2443" cy="1519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accent5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16" name="Rectangle 24"/>
              <p:cNvSpPr>
                <a:spLocks noChangeArrowheads="1"/>
              </p:cNvSpPr>
              <p:nvPr/>
            </p:nvSpPr>
            <p:spPr bwMode="auto">
              <a:xfrm>
                <a:off x="1273" y="2845"/>
                <a:ext cx="410" cy="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Q</a:t>
                </a:r>
                <a:r>
                  <a:rPr kumimoji="0" lang="en-US" altLang="fr-FR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7" name="Rectangle 25"/>
              <p:cNvSpPr>
                <a:spLocks noChangeArrowheads="1"/>
              </p:cNvSpPr>
              <p:nvPr/>
            </p:nvSpPr>
            <p:spPr bwMode="auto">
              <a:xfrm>
                <a:off x="3329" y="3641"/>
                <a:ext cx="256" cy="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E</a:t>
                </a:r>
                <a:r>
                  <a:rPr kumimoji="0" lang="en-US" altLang="fr-FR" sz="18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acc</a:t>
                </a:r>
                <a:endParaRPr kumimoji="0" lang="en-US" altLang="fr-FR" sz="1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18" name="Line 26"/>
              <p:cNvSpPr>
                <a:spLocks noChangeShapeType="1"/>
              </p:cNvSpPr>
              <p:nvPr/>
            </p:nvSpPr>
            <p:spPr bwMode="auto">
              <a:xfrm>
                <a:off x="1409" y="3055"/>
                <a:ext cx="0" cy="737"/>
              </a:xfrm>
              <a:prstGeom prst="line">
                <a:avLst/>
              </a:prstGeom>
              <a:noFill/>
              <a:ln w="28575">
                <a:solidFill>
                  <a:schemeClr val="accent5"/>
                </a:solidFill>
                <a:round/>
                <a:headEnd type="stealth" w="med" len="med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19" name="Line 27"/>
              <p:cNvSpPr>
                <a:spLocks noChangeShapeType="1"/>
              </p:cNvSpPr>
              <p:nvPr/>
            </p:nvSpPr>
            <p:spPr bwMode="auto">
              <a:xfrm>
                <a:off x="1397" y="3792"/>
                <a:ext cx="1871" cy="0"/>
              </a:xfrm>
              <a:prstGeom prst="line">
                <a:avLst/>
              </a:prstGeom>
              <a:noFill/>
              <a:ln w="28575">
                <a:solidFill>
                  <a:schemeClr val="accent5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0" name="Line 28"/>
              <p:cNvSpPr>
                <a:spLocks noChangeShapeType="1"/>
              </p:cNvSpPr>
              <p:nvPr/>
            </p:nvSpPr>
            <p:spPr bwMode="auto">
              <a:xfrm flipV="1">
                <a:off x="1409" y="3207"/>
                <a:ext cx="824" cy="1"/>
              </a:xfrm>
              <a:prstGeom prst="line">
                <a:avLst/>
              </a:prstGeom>
              <a:noFill/>
              <a:ln w="28575">
                <a:solidFill>
                  <a:schemeClr val="accent5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1" name="Arc 29"/>
              <p:cNvSpPr>
                <a:spLocks/>
              </p:cNvSpPr>
              <p:nvPr/>
            </p:nvSpPr>
            <p:spPr bwMode="auto">
              <a:xfrm>
                <a:off x="2232" y="3208"/>
                <a:ext cx="461" cy="267"/>
              </a:xfrm>
              <a:custGeom>
                <a:avLst/>
                <a:gdLst>
                  <a:gd name="G0" fmla="+- 41 0 0"/>
                  <a:gd name="G1" fmla="+- 21600 0 0"/>
                  <a:gd name="G2" fmla="+- 21600 0 0"/>
                  <a:gd name="T0" fmla="*/ 0 w 21616"/>
                  <a:gd name="T1" fmla="*/ 0 h 21600"/>
                  <a:gd name="T2" fmla="*/ 21616 w 21616"/>
                  <a:gd name="T3" fmla="*/ 20571 h 21600"/>
                  <a:gd name="T4" fmla="*/ 41 w 2161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16" h="21600" fill="none" extrusionOk="0">
                    <a:moveTo>
                      <a:pt x="0" y="0"/>
                    </a:moveTo>
                    <a:cubicBezTo>
                      <a:pt x="13" y="0"/>
                      <a:pt x="27" y="0"/>
                      <a:pt x="41" y="0"/>
                    </a:cubicBezTo>
                    <a:cubicBezTo>
                      <a:pt x="11570" y="0"/>
                      <a:pt x="21067" y="9054"/>
                      <a:pt x="21616" y="20570"/>
                    </a:cubicBezTo>
                  </a:path>
                  <a:path w="21616" h="21600" stroke="0" extrusionOk="0">
                    <a:moveTo>
                      <a:pt x="0" y="0"/>
                    </a:moveTo>
                    <a:cubicBezTo>
                      <a:pt x="13" y="0"/>
                      <a:pt x="27" y="0"/>
                      <a:pt x="41" y="0"/>
                    </a:cubicBezTo>
                    <a:cubicBezTo>
                      <a:pt x="11570" y="0"/>
                      <a:pt x="21067" y="9054"/>
                      <a:pt x="21616" y="20570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accent5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2" name="Rectangle 30"/>
              <p:cNvSpPr>
                <a:spLocks noChangeArrowheads="1"/>
              </p:cNvSpPr>
              <p:nvPr/>
            </p:nvSpPr>
            <p:spPr bwMode="auto">
              <a:xfrm>
                <a:off x="1415" y="3081"/>
                <a:ext cx="1700" cy="719"/>
              </a:xfrm>
              <a:prstGeom prst="rect">
                <a:avLst/>
              </a:prstGeom>
              <a:noFill/>
              <a:ln w="19050">
                <a:solidFill>
                  <a:schemeClr val="accent5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3" name="Rectangle 31"/>
              <p:cNvSpPr>
                <a:spLocks noChangeArrowheads="1"/>
              </p:cNvSpPr>
              <p:nvPr/>
            </p:nvSpPr>
            <p:spPr bwMode="auto">
              <a:xfrm>
                <a:off x="1944" y="2601"/>
                <a:ext cx="1497" cy="331"/>
              </a:xfrm>
              <a:prstGeom prst="rect">
                <a:avLst/>
              </a:prstGeom>
              <a:noFill/>
              <a:ln w="9525">
                <a:solidFill>
                  <a:schemeClr val="accent5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Nb</a:t>
                </a:r>
                <a:r>
                  <a:rPr kumimoji="0" lang="en-US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: Limits @ 2 K, 1.3 GHz : </a:t>
                </a:r>
              </a:p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E</a:t>
                </a:r>
                <a:r>
                  <a:rPr kumimoji="0" lang="en-US" altLang="fr-FR" sz="1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acc</a:t>
                </a:r>
                <a:r>
                  <a:rPr kumimoji="0" lang="en-US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~ 55 MV/m </a:t>
                </a:r>
                <a:r>
                  <a:rPr kumimoji="0" lang="en-US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(</a:t>
                </a:r>
                <a:r>
                  <a:rPr kumimoji="0" lang="en-US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  <a:sym typeface="Mathematica1" pitchFamily="2" charset="2"/>
                  </a:rPr>
                  <a:t>±</a:t>
                </a:r>
                <a:r>
                  <a:rPr kumimoji="0" lang="en-US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:r>
                  <a:rPr kumimoji="0" lang="en-US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5 </a:t>
                </a:r>
                <a:r>
                  <a:rPr kumimoji="0" lang="en-US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MV/m)</a:t>
                </a:r>
                <a:endParaRPr kumimoji="0" lang="en-US" alt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(Geometry </a:t>
                </a:r>
                <a:r>
                  <a:rPr kumimoji="0" lang="en-US" alt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: </a:t>
                </a:r>
                <a:r>
                  <a:rPr kumimoji="0" lang="en-US" altLang="fr-FR" sz="9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H/</a:t>
                </a:r>
                <a:r>
                  <a:rPr kumimoji="0" lang="en-US" altLang="fr-FR" sz="9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E</a:t>
                </a:r>
                <a:r>
                  <a:rPr kumimoji="0" lang="en-US" altLang="fr-FR" sz="9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acc</a:t>
                </a:r>
                <a:r>
                  <a:rPr kumimoji="0" lang="en-US" alt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~ 42 </a:t>
                </a:r>
                <a:r>
                  <a:rPr kumimoji="0" lang="en-US" altLang="fr-FR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Oe</a:t>
                </a:r>
                <a:r>
                  <a:rPr kumimoji="0" lang="en-US" alt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/(MV/m))</a:t>
                </a:r>
              </a:p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R</a:t>
                </a:r>
                <a:r>
                  <a:rPr kumimoji="0" lang="en-US" altLang="fr-FR" sz="9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s</a:t>
                </a:r>
                <a:r>
                  <a:rPr kumimoji="0" lang="en-US" alt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= </a:t>
                </a:r>
                <a:r>
                  <a:rPr kumimoji="0" lang="en-US" altLang="fr-FR" sz="9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R</a:t>
                </a:r>
                <a:r>
                  <a:rPr kumimoji="0" lang="en-US" altLang="fr-FR" sz="9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BCS</a:t>
                </a:r>
                <a:r>
                  <a:rPr kumimoji="0" lang="en-US" altLang="fr-FR" sz="9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+ </a:t>
                </a:r>
                <a:r>
                  <a:rPr kumimoji="0" lang="en-US" altLang="fr-FR" sz="9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R</a:t>
                </a:r>
                <a:r>
                  <a:rPr kumimoji="0" lang="en-US" altLang="fr-FR" sz="9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rés</a:t>
                </a:r>
                <a:r>
                  <a:rPr kumimoji="0" lang="en-US" alt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. </a:t>
                </a:r>
              </a:p>
            </p:txBody>
          </p:sp>
          <p:sp>
            <p:nvSpPr>
              <p:cNvPr id="24" name="Line 32"/>
              <p:cNvSpPr>
                <a:spLocks noChangeShapeType="1"/>
              </p:cNvSpPr>
              <p:nvPr/>
            </p:nvSpPr>
            <p:spPr bwMode="auto">
              <a:xfrm flipH="1">
                <a:off x="2708" y="3276"/>
                <a:ext cx="160" cy="102"/>
              </a:xfrm>
              <a:prstGeom prst="line">
                <a:avLst/>
              </a:prstGeom>
              <a:noFill/>
              <a:ln w="9525">
                <a:solidFill>
                  <a:schemeClr val="accent5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2882" y="3127"/>
                <a:ext cx="639" cy="2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High field dissipations</a:t>
                </a:r>
              </a:p>
            </p:txBody>
          </p:sp>
          <p:sp>
            <p:nvSpPr>
              <p:cNvPr id="26" name="Line 34"/>
              <p:cNvSpPr>
                <a:spLocks noChangeShapeType="1"/>
              </p:cNvSpPr>
              <p:nvPr/>
            </p:nvSpPr>
            <p:spPr bwMode="auto">
              <a:xfrm>
                <a:off x="2693" y="3475"/>
                <a:ext cx="0" cy="141"/>
              </a:xfrm>
              <a:prstGeom prst="line">
                <a:avLst/>
              </a:prstGeom>
              <a:noFill/>
              <a:ln w="9525">
                <a:solidFill>
                  <a:schemeClr val="accent5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7" name="Text Box 35"/>
              <p:cNvSpPr txBox="1">
                <a:spLocks noChangeArrowheads="1"/>
              </p:cNvSpPr>
              <p:nvPr/>
            </p:nvSpPr>
            <p:spPr bwMode="auto">
              <a:xfrm>
                <a:off x="2722" y="3607"/>
                <a:ext cx="363" cy="13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quench</a:t>
                </a:r>
              </a:p>
            </p:txBody>
          </p:sp>
        </p:grpSp>
        <p:sp>
          <p:nvSpPr>
            <p:cNvPr id="11" name="ZoneTexte 23"/>
            <p:cNvSpPr txBox="1"/>
            <p:nvPr/>
          </p:nvSpPr>
          <p:spPr>
            <a:xfrm>
              <a:off x="7345452" y="3979739"/>
              <a:ext cx="1368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 =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cst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,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↑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2" name="Forme libre 24"/>
            <p:cNvSpPr/>
            <p:nvPr/>
          </p:nvSpPr>
          <p:spPr>
            <a:xfrm>
              <a:off x="7717837" y="3140968"/>
              <a:ext cx="1257299" cy="923193"/>
            </a:xfrm>
            <a:custGeom>
              <a:avLst/>
              <a:gdLst>
                <a:gd name="connsiteX0" fmla="*/ 0 w 1257300"/>
                <a:gd name="connsiteY0" fmla="*/ 923193 h 923193"/>
                <a:gd name="connsiteX1" fmla="*/ 545123 w 1257300"/>
                <a:gd name="connsiteY1" fmla="*/ 228600 h 923193"/>
                <a:gd name="connsiteX2" fmla="*/ 1257300 w 1257300"/>
                <a:gd name="connsiteY2" fmla="*/ 0 h 923193"/>
                <a:gd name="connsiteX3" fmla="*/ 1257300 w 1257300"/>
                <a:gd name="connsiteY3" fmla="*/ 0 h 92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00" h="923193">
                  <a:moveTo>
                    <a:pt x="0" y="923193"/>
                  </a:moveTo>
                  <a:cubicBezTo>
                    <a:pt x="167786" y="652829"/>
                    <a:pt x="335573" y="382465"/>
                    <a:pt x="545123" y="228600"/>
                  </a:cubicBezTo>
                  <a:cubicBezTo>
                    <a:pt x="754673" y="74735"/>
                    <a:pt x="1257300" y="0"/>
                    <a:pt x="1257300" y="0"/>
                  </a:cubicBezTo>
                  <a:lnTo>
                    <a:pt x="1257300" y="0"/>
                  </a:lnTo>
                </a:path>
              </a:pathLst>
            </a:custGeom>
            <a:noFill/>
            <a:ln w="19050">
              <a:solidFill>
                <a:srgbClr val="F207C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3" name="Forme libre 25"/>
            <p:cNvSpPr/>
            <p:nvPr/>
          </p:nvSpPr>
          <p:spPr>
            <a:xfrm>
              <a:off x="7832355" y="3281246"/>
              <a:ext cx="1351602" cy="770793"/>
            </a:xfrm>
            <a:custGeom>
              <a:avLst/>
              <a:gdLst>
                <a:gd name="connsiteX0" fmla="*/ 0 w 1257300"/>
                <a:gd name="connsiteY0" fmla="*/ 923193 h 923193"/>
                <a:gd name="connsiteX1" fmla="*/ 545123 w 1257300"/>
                <a:gd name="connsiteY1" fmla="*/ 228600 h 923193"/>
                <a:gd name="connsiteX2" fmla="*/ 1257300 w 1257300"/>
                <a:gd name="connsiteY2" fmla="*/ 0 h 923193"/>
                <a:gd name="connsiteX3" fmla="*/ 1257300 w 1257300"/>
                <a:gd name="connsiteY3" fmla="*/ 0 h 92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00" h="923193">
                  <a:moveTo>
                    <a:pt x="0" y="923193"/>
                  </a:moveTo>
                  <a:cubicBezTo>
                    <a:pt x="167786" y="652829"/>
                    <a:pt x="335573" y="382465"/>
                    <a:pt x="545123" y="228600"/>
                  </a:cubicBezTo>
                  <a:cubicBezTo>
                    <a:pt x="754673" y="74735"/>
                    <a:pt x="1257300" y="0"/>
                    <a:pt x="1257300" y="0"/>
                  </a:cubicBezTo>
                  <a:lnTo>
                    <a:pt x="1257300" y="0"/>
                  </a:lnTo>
                </a:path>
              </a:pathLst>
            </a:custGeom>
            <a:noFill/>
            <a:ln w="19050">
              <a:solidFill>
                <a:srgbClr val="F207C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4" name="Forme libre 26"/>
            <p:cNvSpPr/>
            <p:nvPr/>
          </p:nvSpPr>
          <p:spPr>
            <a:xfrm>
              <a:off x="7960154" y="3433646"/>
              <a:ext cx="1376205" cy="618393"/>
            </a:xfrm>
            <a:custGeom>
              <a:avLst/>
              <a:gdLst>
                <a:gd name="connsiteX0" fmla="*/ 0 w 1257300"/>
                <a:gd name="connsiteY0" fmla="*/ 923193 h 923193"/>
                <a:gd name="connsiteX1" fmla="*/ 545123 w 1257300"/>
                <a:gd name="connsiteY1" fmla="*/ 228600 h 923193"/>
                <a:gd name="connsiteX2" fmla="*/ 1257300 w 1257300"/>
                <a:gd name="connsiteY2" fmla="*/ 0 h 923193"/>
                <a:gd name="connsiteX3" fmla="*/ 1257300 w 1257300"/>
                <a:gd name="connsiteY3" fmla="*/ 0 h 92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00" h="923193">
                  <a:moveTo>
                    <a:pt x="0" y="923193"/>
                  </a:moveTo>
                  <a:cubicBezTo>
                    <a:pt x="167786" y="652829"/>
                    <a:pt x="335573" y="382465"/>
                    <a:pt x="545123" y="228600"/>
                  </a:cubicBezTo>
                  <a:cubicBezTo>
                    <a:pt x="754673" y="74735"/>
                    <a:pt x="1257300" y="0"/>
                    <a:pt x="1257300" y="0"/>
                  </a:cubicBezTo>
                  <a:lnTo>
                    <a:pt x="1257300" y="0"/>
                  </a:lnTo>
                </a:path>
              </a:pathLst>
            </a:custGeom>
            <a:noFill/>
            <a:ln w="19050">
              <a:solidFill>
                <a:srgbClr val="F207C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28" name="Ellipse 3"/>
          <p:cNvSpPr/>
          <p:nvPr/>
        </p:nvSpPr>
        <p:spPr>
          <a:xfrm>
            <a:off x="6516438" y="1750333"/>
            <a:ext cx="526312" cy="57627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29" name="Connecteur droit avec flèche 40"/>
          <p:cNvCxnSpPr/>
          <p:nvPr/>
        </p:nvCxnSpPr>
        <p:spPr>
          <a:xfrm flipH="1">
            <a:off x="6077686" y="2055310"/>
            <a:ext cx="547564" cy="2712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41"/>
          <p:cNvSpPr/>
          <p:nvPr/>
        </p:nvSpPr>
        <p:spPr>
          <a:xfrm>
            <a:off x="11194928" y="3937509"/>
            <a:ext cx="564441" cy="57627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1" name="Connecteur droit avec flèche 42"/>
          <p:cNvCxnSpPr>
            <a:endCxn id="33" idx="0"/>
          </p:cNvCxnSpPr>
          <p:nvPr/>
        </p:nvCxnSpPr>
        <p:spPr>
          <a:xfrm flipH="1">
            <a:off x="10819302" y="4507870"/>
            <a:ext cx="527527" cy="741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44"/>
          <p:cNvSpPr txBox="1"/>
          <p:nvPr/>
        </p:nvSpPr>
        <p:spPr>
          <a:xfrm rot="1854145">
            <a:off x="4762859" y="2148951"/>
            <a:ext cx="189507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Investment 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Power consumption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Q</a:t>
            </a:r>
            <a:r>
              <a:rPr kumimoji="0" lang="en-US" sz="1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↑ Costs ↓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A00C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3" name="ZoneTexte 45"/>
          <p:cNvSpPr txBox="1"/>
          <p:nvPr/>
        </p:nvSpPr>
        <p:spPr>
          <a:xfrm rot="1854145">
            <a:off x="10062018" y="5212417"/>
            <a:ext cx="124585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Investment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</a:t>
            </a:r>
            <a:r>
              <a:rPr kumimoji="0" lang="en-US" sz="14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acc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↑ Costs ↓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A00C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34" name="Groupe 5"/>
          <p:cNvGrpSpPr/>
          <p:nvPr/>
        </p:nvGrpSpPr>
        <p:grpSpPr>
          <a:xfrm>
            <a:off x="947059" y="1597921"/>
            <a:ext cx="3633303" cy="2018147"/>
            <a:chOff x="109828" y="1599428"/>
            <a:chExt cx="4068668" cy="2259972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82" y="1901381"/>
              <a:ext cx="1021195" cy="165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812" y="1910886"/>
              <a:ext cx="1021195" cy="165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ZoneTexte 10"/>
            <p:cNvSpPr txBox="1"/>
            <p:nvPr/>
          </p:nvSpPr>
          <p:spPr>
            <a:xfrm>
              <a:off x="692801" y="3549208"/>
              <a:ext cx="1164155" cy="310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Field</a:t>
              </a:r>
            </a:p>
          </p:txBody>
        </p:sp>
        <p:cxnSp>
          <p:nvCxnSpPr>
            <p:cNvPr id="38" name="Connecteur droit avec flèche 11"/>
            <p:cNvCxnSpPr/>
            <p:nvPr/>
          </p:nvCxnSpPr>
          <p:spPr>
            <a:xfrm flipV="1">
              <a:off x="537880" y="3043346"/>
              <a:ext cx="287790" cy="337866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12"/>
            <p:cNvSpPr txBox="1"/>
            <p:nvPr/>
          </p:nvSpPr>
          <p:spPr>
            <a:xfrm>
              <a:off x="1847320" y="3549209"/>
              <a:ext cx="1158178" cy="31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B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Field</a:t>
              </a:r>
            </a:p>
          </p:txBody>
        </p:sp>
        <p:cxnSp>
          <p:nvCxnSpPr>
            <p:cNvPr id="40" name="Connecteur droit avec flèche 13"/>
            <p:cNvCxnSpPr/>
            <p:nvPr/>
          </p:nvCxnSpPr>
          <p:spPr>
            <a:xfrm flipV="1">
              <a:off x="530176" y="3029256"/>
              <a:ext cx="287790" cy="337866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14"/>
            <p:cNvCxnSpPr>
              <a:endCxn id="36" idx="0"/>
            </p:cNvCxnSpPr>
            <p:nvPr/>
          </p:nvCxnSpPr>
          <p:spPr>
            <a:xfrm flipH="1" flipV="1">
              <a:off x="2426410" y="1910885"/>
              <a:ext cx="668117" cy="576765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109828" y="3218982"/>
              <a:ext cx="637402" cy="310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</a:t>
              </a:r>
              <a:r>
                <a:rPr kumimoji="0" lang="en-US" sz="1200" b="0" i="1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peak</a:t>
              </a:r>
              <a:endParaRPr kumimoji="0" lang="en-US" sz="12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884739" y="2499832"/>
              <a:ext cx="671893" cy="310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B</a:t>
              </a:r>
              <a:r>
                <a:rPr kumimoji="0" lang="en-US" sz="1200" b="0" i="1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peak</a:t>
              </a:r>
              <a:endParaRPr kumimoji="0" lang="en-US" sz="12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04893" y="1996613"/>
              <a:ext cx="329609" cy="1552596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0B050"/>
                </a:gs>
                <a:gs pos="100000">
                  <a:srgbClr val="0F248D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5" name="ZoneTexte 18"/>
            <p:cNvSpPr txBox="1"/>
            <p:nvPr/>
          </p:nvSpPr>
          <p:spPr>
            <a:xfrm>
              <a:off x="3625537" y="3445329"/>
              <a:ext cx="552959" cy="27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6" name="ZoneTexte 19"/>
            <p:cNvSpPr txBox="1"/>
            <p:nvPr/>
          </p:nvSpPr>
          <p:spPr>
            <a:xfrm>
              <a:off x="2760467" y="1599428"/>
              <a:ext cx="1338090" cy="29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max.field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47" name="Connecteur droit avec flèche 20"/>
            <p:cNvCxnSpPr/>
            <p:nvPr/>
          </p:nvCxnSpPr>
          <p:spPr>
            <a:xfrm flipH="1" flipV="1">
              <a:off x="2432036" y="1896607"/>
              <a:ext cx="668118" cy="576765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7274223" y="5946999"/>
            <a:ext cx="3215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C. Antoine </a:t>
            </a:r>
            <a:r>
              <a:rPr lang="en-GB" sz="1600" i="1" dirty="0" smtClean="0"/>
              <a:t>(CEA, France)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346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418"/>
            <a:ext cx="10515600" cy="916689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Cavity coating and testing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091609"/>
            <a:ext cx="10515600" cy="5085354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1E5DF8"/>
                </a:solidFill>
              </a:rPr>
              <a:t>Where this technology could be applied? </a:t>
            </a:r>
          </a:p>
          <a:p>
            <a:pPr lvl="1"/>
            <a:r>
              <a:rPr lang="en-GB" dirty="0" smtClean="0"/>
              <a:t>In UK based accelerators: UK-XFEL, ISIS upgrade, …</a:t>
            </a:r>
          </a:p>
          <a:p>
            <a:pPr lvl="1"/>
            <a:r>
              <a:rPr lang="en-GB" dirty="0" smtClean="0"/>
              <a:t>As a part of UK participation in the international and overseas projects 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1E5DF8"/>
                </a:solidFill>
              </a:rPr>
              <a:t>What will be required:</a:t>
            </a:r>
          </a:p>
          <a:p>
            <a:pPr lvl="1"/>
            <a:r>
              <a:rPr lang="en-GB" dirty="0" smtClean="0"/>
              <a:t>New </a:t>
            </a:r>
            <a:r>
              <a:rPr lang="en-GB" dirty="0"/>
              <a:t>d</a:t>
            </a:r>
            <a:r>
              <a:rPr lang="en-GB" dirty="0" smtClean="0"/>
              <a:t>eposition facilities (and space for them)</a:t>
            </a:r>
          </a:p>
          <a:p>
            <a:pPr lvl="1"/>
            <a:r>
              <a:rPr lang="en-GB" dirty="0" smtClean="0"/>
              <a:t>Clean room (access to existing or building a new one)</a:t>
            </a:r>
          </a:p>
          <a:p>
            <a:pPr lvl="1"/>
            <a:r>
              <a:rPr lang="en-GB" dirty="0" smtClean="0"/>
              <a:t>RF bunker (access </a:t>
            </a:r>
            <a:r>
              <a:rPr lang="en-GB" dirty="0" smtClean="0"/>
              <a:t>to </a:t>
            </a:r>
            <a:r>
              <a:rPr lang="en-GB" dirty="0" smtClean="0"/>
              <a:t>one at </a:t>
            </a:r>
            <a:r>
              <a:rPr lang="en-GB" dirty="0" err="1" smtClean="0"/>
              <a:t>SuRF</a:t>
            </a:r>
            <a:r>
              <a:rPr lang="en-GB" dirty="0" smtClean="0"/>
              <a:t> lab </a:t>
            </a:r>
            <a:r>
              <a:rPr lang="en-GB" dirty="0" smtClean="0"/>
              <a:t>or a new </a:t>
            </a:r>
            <a:r>
              <a:rPr lang="en-GB" dirty="0" smtClean="0"/>
              <a:t>bunker)</a:t>
            </a:r>
            <a:endParaRPr lang="en-GB" dirty="0" smtClean="0"/>
          </a:p>
          <a:p>
            <a:pPr lvl="1"/>
            <a:r>
              <a:rPr lang="en-GB" dirty="0" err="1" smtClean="0"/>
              <a:t>LHe</a:t>
            </a:r>
            <a:r>
              <a:rPr lang="en-GB" dirty="0" smtClean="0"/>
              <a:t> supply and </a:t>
            </a:r>
            <a:r>
              <a:rPr lang="en-GB" dirty="0" err="1" smtClean="0"/>
              <a:t>GHe</a:t>
            </a:r>
            <a:r>
              <a:rPr lang="en-GB" dirty="0" smtClean="0"/>
              <a:t> recovery line</a:t>
            </a:r>
          </a:p>
          <a:p>
            <a:pPr lvl="1"/>
            <a:r>
              <a:rPr lang="en-GB" dirty="0" smtClean="0"/>
              <a:t>Staff</a:t>
            </a:r>
          </a:p>
          <a:p>
            <a:pPr lvl="1"/>
            <a:r>
              <a:rPr lang="en-GB" dirty="0" smtClean="0"/>
              <a:t>Finance: </a:t>
            </a:r>
          </a:p>
          <a:p>
            <a:pPr lvl="2"/>
            <a:r>
              <a:rPr lang="en-GB" dirty="0" smtClean="0"/>
              <a:t>There will be significant saving on cavity production </a:t>
            </a:r>
          </a:p>
          <a:p>
            <a:pPr lvl="2"/>
            <a:r>
              <a:rPr lang="en-GB" dirty="0" smtClean="0"/>
              <a:t>It could bring contracts to STFC and UK industry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74503"/>
            <a:ext cx="10515600" cy="875339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Conclusions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2149" y="932748"/>
            <a:ext cx="11511418" cy="537597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A significant progress since the programme started in 2014</a:t>
            </a:r>
          </a:p>
          <a:p>
            <a:pPr lvl="1"/>
            <a:r>
              <a:rPr lang="en-GB" dirty="0" smtClean="0">
                <a:solidFill>
                  <a:srgbClr val="1E5DF8"/>
                </a:solidFill>
              </a:rPr>
              <a:t>An </a:t>
            </a:r>
            <a:r>
              <a:rPr lang="en-GB" dirty="0">
                <a:solidFill>
                  <a:srgbClr val="1E5DF8"/>
                </a:solidFill>
              </a:rPr>
              <a:t>ongoing systematic study of correlation between deposition parameters and </a:t>
            </a:r>
            <a:r>
              <a:rPr lang="en-GB" dirty="0" smtClean="0">
                <a:solidFill>
                  <a:srgbClr val="1E5DF8"/>
                </a:solidFill>
              </a:rPr>
              <a:t>superconducting properties:</a:t>
            </a:r>
          </a:p>
          <a:p>
            <a:pPr lvl="2"/>
            <a:r>
              <a:rPr lang="en-GB" dirty="0" smtClean="0"/>
              <a:t>Small sample depositing, characterising and testing</a:t>
            </a:r>
          </a:p>
          <a:p>
            <a:pPr lvl="2"/>
            <a:r>
              <a:rPr lang="en-GB" dirty="0" smtClean="0"/>
              <a:t>Mastering Nb deposition</a:t>
            </a:r>
          </a:p>
          <a:p>
            <a:pPr lvl="2"/>
            <a:r>
              <a:rPr lang="en-GB" dirty="0" smtClean="0"/>
              <a:t>Development in </a:t>
            </a:r>
            <a:r>
              <a:rPr lang="en-GB" dirty="0"/>
              <a:t>non-Nb films: Nb</a:t>
            </a:r>
            <a:r>
              <a:rPr lang="en-GB" baseline="-25000" dirty="0"/>
              <a:t>3</a:t>
            </a:r>
            <a:r>
              <a:rPr lang="en-GB" dirty="0"/>
              <a:t>Sn, </a:t>
            </a:r>
            <a:r>
              <a:rPr lang="en-GB" dirty="0" err="1"/>
              <a:t>NbTiN</a:t>
            </a:r>
            <a:r>
              <a:rPr lang="en-GB" dirty="0"/>
              <a:t>, Mg</a:t>
            </a:r>
            <a:r>
              <a:rPr lang="en-GB" baseline="-25000" dirty="0"/>
              <a:t>2</a:t>
            </a:r>
            <a:r>
              <a:rPr lang="en-GB" dirty="0"/>
              <a:t>B, … </a:t>
            </a:r>
            <a:endParaRPr lang="en-GB" dirty="0" smtClean="0"/>
          </a:p>
          <a:p>
            <a:pPr lvl="2"/>
            <a:r>
              <a:rPr lang="en-GB" dirty="0" smtClean="0"/>
              <a:t>Depositing SIS structures: Cu-Nb-AlN-Nb</a:t>
            </a:r>
            <a:r>
              <a:rPr lang="en-GB" baseline="-25000" dirty="0" smtClean="0"/>
              <a:t>3</a:t>
            </a:r>
            <a:r>
              <a:rPr lang="en-GB" dirty="0" smtClean="0"/>
              <a:t>Sn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Cavity deposition scheduled for end of this year</a:t>
            </a:r>
          </a:p>
          <a:p>
            <a:pPr lvl="1"/>
            <a:r>
              <a:rPr lang="en-GB" dirty="0" smtClean="0">
                <a:solidFill>
                  <a:srgbClr val="BE2BBB"/>
                </a:solidFill>
              </a:rPr>
              <a:t>6-GHz low RF power testing facility is almost ready, a few parts under are production</a:t>
            </a:r>
          </a:p>
          <a:p>
            <a:pPr lvl="1"/>
            <a:r>
              <a:rPr lang="en-GB" dirty="0" smtClean="0">
                <a:solidFill>
                  <a:srgbClr val="BE2BBB"/>
                </a:solidFill>
              </a:rPr>
              <a:t>1.3-GHz RF testing facility (full power) is under reconditioning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 few problems delaying the progress:</a:t>
            </a:r>
          </a:p>
          <a:p>
            <a:pPr lvl="1"/>
            <a:r>
              <a:rPr lang="en-GB" dirty="0" smtClean="0">
                <a:solidFill>
                  <a:srgbClr val="C13D33"/>
                </a:solidFill>
              </a:rPr>
              <a:t>Clean room</a:t>
            </a:r>
          </a:p>
          <a:p>
            <a:pPr lvl="1"/>
            <a:r>
              <a:rPr lang="en-GB" dirty="0" smtClean="0">
                <a:solidFill>
                  <a:srgbClr val="C13D33"/>
                </a:solidFill>
              </a:rPr>
              <a:t>Bunker</a:t>
            </a:r>
          </a:p>
          <a:p>
            <a:pPr lvl="1"/>
            <a:r>
              <a:rPr lang="en-GB" dirty="0" err="1" smtClean="0">
                <a:solidFill>
                  <a:srgbClr val="C13D33"/>
                </a:solidFill>
              </a:rPr>
              <a:t>LHe</a:t>
            </a:r>
            <a:r>
              <a:rPr lang="en-GB" dirty="0" smtClean="0">
                <a:solidFill>
                  <a:srgbClr val="C13D33"/>
                </a:solidFill>
              </a:rPr>
              <a:t> supply and </a:t>
            </a:r>
            <a:r>
              <a:rPr lang="en-GB" dirty="0" err="1" smtClean="0">
                <a:solidFill>
                  <a:srgbClr val="C13D33"/>
                </a:solidFill>
              </a:rPr>
              <a:t>GHe</a:t>
            </a:r>
            <a:r>
              <a:rPr lang="en-GB" dirty="0" smtClean="0">
                <a:solidFill>
                  <a:srgbClr val="C13D33"/>
                </a:solidFill>
              </a:rPr>
              <a:t> recovery line</a:t>
            </a:r>
          </a:p>
          <a:p>
            <a:r>
              <a:rPr lang="en-GB" dirty="0" smtClean="0"/>
              <a:t>More support required to speed up the programme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0740"/>
            <a:ext cx="12192000" cy="5107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5868509"/>
            <a:ext cx="440215" cy="440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535081" y="5904254"/>
            <a:ext cx="187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805525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049" y="5868508"/>
            <a:ext cx="444002" cy="43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494" y="5865567"/>
            <a:ext cx="440215" cy="44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1014848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9538" y="2813050"/>
            <a:ext cx="7442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169" y="-10313"/>
            <a:ext cx="10515600" cy="855115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Ultimate limits in SRF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95" y="778211"/>
            <a:ext cx="6546745" cy="5511548"/>
          </a:xfrm>
        </p:spPr>
        <p:txBody>
          <a:bodyPr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sz="2400" dirty="0"/>
              <a:t>SC phase diagram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All SC applications except SRF: mixed state w. vortex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Vortices dissipate in RF </a:t>
            </a:r>
            <a:r>
              <a:rPr lang="en-US" dirty="0" smtClean="0"/>
              <a:t>!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SRF =&gt; Meissner state mandatory !</a:t>
            </a:r>
          </a:p>
          <a:p>
            <a:pPr lvl="1">
              <a:lnSpc>
                <a:spcPct val="130000"/>
              </a:lnSpc>
            </a:pPr>
            <a:r>
              <a:rPr lang="en-US" i="1" dirty="0"/>
              <a:t>H</a:t>
            </a:r>
            <a:r>
              <a:rPr lang="en-US" i="1" baseline="-25000" dirty="0"/>
              <a:t>C</a:t>
            </a:r>
            <a:r>
              <a:rPr lang="en-US" baseline="-25000" dirty="0"/>
              <a:t>1</a:t>
            </a:r>
            <a:r>
              <a:rPr lang="en-US" dirty="0"/>
              <a:t> = limit Meissner/mixed state</a:t>
            </a:r>
          </a:p>
          <a:p>
            <a:pPr lvl="2">
              <a:lnSpc>
                <a:spcPct val="130000"/>
              </a:lnSpc>
            </a:pPr>
            <a:r>
              <a:rPr lang="en-US" dirty="0" err="1"/>
              <a:t>Nb</a:t>
            </a:r>
            <a:r>
              <a:rPr lang="en-US" dirty="0"/>
              <a:t> highest </a:t>
            </a:r>
            <a:r>
              <a:rPr lang="en-US" i="1" dirty="0"/>
              <a:t>H</a:t>
            </a:r>
            <a:r>
              <a:rPr lang="en-US" i="1" baseline="-25000" dirty="0"/>
              <a:t>C</a:t>
            </a:r>
            <a:r>
              <a:rPr lang="en-US" baseline="-25000" dirty="0"/>
              <a:t>1</a:t>
            </a:r>
            <a:r>
              <a:rPr lang="en-US" dirty="0"/>
              <a:t> (180 </a:t>
            </a:r>
            <a:r>
              <a:rPr lang="en-US" dirty="0" err="1"/>
              <a:t>mT</a:t>
            </a:r>
            <a:r>
              <a:rPr lang="en-US" dirty="0"/>
              <a:t>)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“Superheating field” (</a:t>
            </a:r>
            <a:r>
              <a:rPr lang="en-US" i="1" dirty="0" smtClean="0"/>
              <a:t>H</a:t>
            </a:r>
            <a:r>
              <a:rPr lang="en-US" i="1" baseline="-25000" dirty="0" smtClean="0"/>
              <a:t>SH</a:t>
            </a:r>
            <a:r>
              <a:rPr lang="en-US" dirty="0" smtClean="0"/>
              <a:t>) </a:t>
            </a:r>
            <a:r>
              <a:rPr lang="en-US" dirty="0"/>
              <a:t>: Metastable state </a:t>
            </a:r>
            <a:r>
              <a:rPr lang="en-US" dirty="0" smtClean="0"/>
              <a:t>favored </a:t>
            </a:r>
            <a:r>
              <a:rPr lang="en-US" dirty="0"/>
              <a:t>by </a:t>
            </a:r>
            <a:r>
              <a:rPr lang="en-US" i="1" dirty="0"/>
              <a:t>H</a:t>
            </a:r>
            <a:r>
              <a:rPr lang="en-US" dirty="0"/>
              <a:t>// to surface 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Difficult to get in real life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Effect of temperature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27584" y="5656566"/>
            <a:ext cx="2268000" cy="57448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27584" y="5656566"/>
            <a:ext cx="2268000" cy="169181"/>
          </a:xfrm>
          <a:prstGeom prst="rect">
            <a:avLst/>
          </a:prstGeom>
          <a:gradFill>
            <a:gsLst>
              <a:gs pos="0">
                <a:srgbClr val="00B0F0"/>
              </a:gs>
              <a:gs pos="98000">
                <a:schemeClr val="accent2">
                  <a:lumMod val="45000"/>
                  <a:lumOff val="55000"/>
                  <a:alpha val="1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341687" y="1735611"/>
            <a:ext cx="4133013" cy="3313961"/>
            <a:chOff x="5191515" y="1756406"/>
            <a:chExt cx="4133013" cy="3313961"/>
          </a:xfrm>
        </p:grpSpPr>
        <p:cxnSp>
          <p:nvCxnSpPr>
            <p:cNvPr id="11" name="Connecteur droit avec flèche 10"/>
            <p:cNvCxnSpPr/>
            <p:nvPr/>
          </p:nvCxnSpPr>
          <p:spPr>
            <a:xfrm flipV="1">
              <a:off x="5796136" y="1988840"/>
              <a:ext cx="0" cy="2664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rot="5400000" flipV="1">
              <a:off x="7524528" y="2829180"/>
              <a:ext cx="0" cy="360000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5353303" y="1756406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874970" y="4731813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</a:t>
              </a:r>
              <a:r>
                <a:rPr kumimoji="0" lang="fr-FR" sz="16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2</a:t>
              </a:r>
              <a:endParaRPr kumimoji="0" lang="fr-FR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307074" y="3261928"/>
              <a:ext cx="471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H</a:t>
              </a:r>
              <a:r>
                <a:rPr kumimoji="0" lang="fr-FR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C1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308592" y="2160670"/>
              <a:ext cx="471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H</a:t>
              </a:r>
              <a:r>
                <a:rPr kumimoji="0" lang="fr-FR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C2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8480036" y="4714936"/>
              <a:ext cx="471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</a:t>
              </a:r>
              <a:r>
                <a:rPr kumimoji="0" lang="fr-FR" sz="16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C</a:t>
              </a:r>
              <a:r>
                <a:rPr kumimoji="0" lang="fr-FR" sz="16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2</a:t>
              </a:r>
              <a:endParaRPr kumimoji="0" lang="fr-FR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5191515" y="2556652"/>
              <a:ext cx="471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H</a:t>
              </a:r>
              <a:r>
                <a:rPr kumimoji="0" lang="fr-FR" sz="16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SH</a:t>
              </a:r>
              <a:endParaRPr kumimoji="0" lang="fr-FR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18" name="Forme libre 17"/>
          <p:cNvSpPr/>
          <p:nvPr/>
        </p:nvSpPr>
        <p:spPr>
          <a:xfrm flipV="1">
            <a:off x="5303912" y="3410406"/>
            <a:ext cx="2173612" cy="694142"/>
          </a:xfrm>
          <a:custGeom>
            <a:avLst/>
            <a:gdLst>
              <a:gd name="connsiteX0" fmla="*/ 0 w 1628078"/>
              <a:gd name="connsiteY0" fmla="*/ 141639 h 1802173"/>
              <a:gd name="connsiteX1" fmla="*/ 1070517 w 1628078"/>
              <a:gd name="connsiteY1" fmla="*/ 141639 h 1802173"/>
              <a:gd name="connsiteX2" fmla="*/ 1527717 w 1628078"/>
              <a:gd name="connsiteY2" fmla="*/ 1613600 h 1802173"/>
              <a:gd name="connsiteX3" fmla="*/ 1628078 w 1628078"/>
              <a:gd name="connsiteY3" fmla="*/ 1736263 h 1802173"/>
              <a:gd name="connsiteX0" fmla="*/ 0 w 1628078"/>
              <a:gd name="connsiteY0" fmla="*/ 120691 h 1728552"/>
              <a:gd name="connsiteX1" fmla="*/ 1070517 w 1628078"/>
              <a:gd name="connsiteY1" fmla="*/ 120691 h 1728552"/>
              <a:gd name="connsiteX2" fmla="*/ 1438208 w 1628078"/>
              <a:gd name="connsiteY2" fmla="*/ 1291569 h 1728552"/>
              <a:gd name="connsiteX3" fmla="*/ 1628078 w 1628078"/>
              <a:gd name="connsiteY3" fmla="*/ 1715315 h 1728552"/>
              <a:gd name="connsiteX0" fmla="*/ 0 w 1654308"/>
              <a:gd name="connsiteY0" fmla="*/ 120691 h 1738866"/>
              <a:gd name="connsiteX1" fmla="*/ 1070517 w 1654308"/>
              <a:gd name="connsiteY1" fmla="*/ 120691 h 1738866"/>
              <a:gd name="connsiteX2" fmla="*/ 1438208 w 1654308"/>
              <a:gd name="connsiteY2" fmla="*/ 1291569 h 1738866"/>
              <a:gd name="connsiteX3" fmla="*/ 1654308 w 1654308"/>
              <a:gd name="connsiteY3" fmla="*/ 1726010 h 1738866"/>
              <a:gd name="connsiteX0" fmla="*/ 0 w 1654308"/>
              <a:gd name="connsiteY0" fmla="*/ 120691 h 1726417"/>
              <a:gd name="connsiteX1" fmla="*/ 1070517 w 1654308"/>
              <a:gd name="connsiteY1" fmla="*/ 120691 h 1726417"/>
              <a:gd name="connsiteX2" fmla="*/ 1438208 w 1654308"/>
              <a:gd name="connsiteY2" fmla="*/ 1291569 h 1726417"/>
              <a:gd name="connsiteX3" fmla="*/ 1654308 w 1654308"/>
              <a:gd name="connsiteY3" fmla="*/ 1726010 h 1726417"/>
              <a:gd name="connsiteX0" fmla="*/ 0 w 1654308"/>
              <a:gd name="connsiteY0" fmla="*/ 151072 h 1756391"/>
              <a:gd name="connsiteX1" fmla="*/ 1070517 w 1654308"/>
              <a:gd name="connsiteY1" fmla="*/ 151072 h 1756391"/>
              <a:gd name="connsiteX2" fmla="*/ 1654308 w 1654308"/>
              <a:gd name="connsiteY2" fmla="*/ 1756391 h 1756391"/>
              <a:gd name="connsiteX0" fmla="*/ 0 w 1654308"/>
              <a:gd name="connsiteY0" fmla="*/ 151072 h 1756391"/>
              <a:gd name="connsiteX1" fmla="*/ 1070517 w 1654308"/>
              <a:gd name="connsiteY1" fmla="*/ 151072 h 1756391"/>
              <a:gd name="connsiteX2" fmla="*/ 1654308 w 1654308"/>
              <a:gd name="connsiteY2" fmla="*/ 1756391 h 1756391"/>
              <a:gd name="connsiteX0" fmla="*/ 0 w 1654308"/>
              <a:gd name="connsiteY0" fmla="*/ 90194 h 1695513"/>
              <a:gd name="connsiteX1" fmla="*/ 1070517 w 1654308"/>
              <a:gd name="connsiteY1" fmla="*/ 90194 h 1695513"/>
              <a:gd name="connsiteX2" fmla="*/ 1654308 w 1654308"/>
              <a:gd name="connsiteY2" fmla="*/ 1695513 h 1695513"/>
              <a:gd name="connsiteX0" fmla="*/ 0 w 1654308"/>
              <a:gd name="connsiteY0" fmla="*/ 99338 h 1704657"/>
              <a:gd name="connsiteX1" fmla="*/ 1070517 w 1654308"/>
              <a:gd name="connsiteY1" fmla="*/ 99338 h 1704657"/>
              <a:gd name="connsiteX2" fmla="*/ 1654308 w 1654308"/>
              <a:gd name="connsiteY2" fmla="*/ 1704657 h 1704657"/>
              <a:gd name="connsiteX0" fmla="*/ 0 w 1654308"/>
              <a:gd name="connsiteY0" fmla="*/ 118585 h 1723904"/>
              <a:gd name="connsiteX1" fmla="*/ 1070517 w 1654308"/>
              <a:gd name="connsiteY1" fmla="*/ 118585 h 1723904"/>
              <a:gd name="connsiteX2" fmla="*/ 1654308 w 1654308"/>
              <a:gd name="connsiteY2" fmla="*/ 1723904 h 172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308" h="1723904">
                <a:moveTo>
                  <a:pt x="0" y="118585"/>
                </a:moveTo>
                <a:cubicBezTo>
                  <a:pt x="407949" y="-4079"/>
                  <a:pt x="921181" y="-71431"/>
                  <a:pt x="1070517" y="118585"/>
                </a:cubicBezTo>
                <a:cubicBezTo>
                  <a:pt x="1219853" y="308601"/>
                  <a:pt x="1263227" y="1686242"/>
                  <a:pt x="1654308" y="1723904"/>
                </a:cubicBezTo>
              </a:path>
            </a:pathLst>
          </a:custGeom>
          <a:noFill/>
          <a:ln w="190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66563" y="1056210"/>
            <a:ext cx="31460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Mixed state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35CB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w.Vortex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5CB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5CB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(i.e. N. cond. flux line + screening currents)</a:t>
            </a:r>
            <a:endParaRPr kumimoji="0" lang="en-US" sz="1200" b="0" i="1" u="none" strike="noStrike" kern="1200" cap="none" spc="0" normalizeH="0" baseline="-25000" noProof="0" dirty="0">
              <a:ln>
                <a:noFill/>
              </a:ln>
              <a:solidFill>
                <a:srgbClr val="0035CB">
                  <a:lumMod val="75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20" name="Groupe 19"/>
          <p:cNvGrpSpPr/>
          <p:nvPr/>
        </p:nvGrpSpPr>
        <p:grpSpPr>
          <a:xfrm flipH="1">
            <a:off x="8317058" y="3992928"/>
            <a:ext cx="762984" cy="930609"/>
            <a:chOff x="1446591" y="4314566"/>
            <a:chExt cx="1029150" cy="822181"/>
          </a:xfrm>
        </p:grpSpPr>
        <p:cxnSp>
          <p:nvCxnSpPr>
            <p:cNvPr id="21" name="Connecteur droit avec flèche 20"/>
            <p:cNvCxnSpPr/>
            <p:nvPr/>
          </p:nvCxnSpPr>
          <p:spPr>
            <a:xfrm flipV="1">
              <a:off x="1446591" y="4321860"/>
              <a:ext cx="1024523" cy="81488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V="1">
              <a:off x="1456715" y="4314566"/>
              <a:ext cx="1019026" cy="814849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8041388" y="4865676"/>
            <a:ext cx="2623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Meissner state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5CB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Screening current over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5CB">
                    <a:lumMod val="75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5CB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no magnetic field deeper</a:t>
            </a:r>
            <a:endParaRPr kumimoji="0" lang="en-US" sz="1200" b="0" i="1" u="none" strike="noStrike" kern="1200" cap="none" spc="0" normalizeH="0" baseline="-25000" noProof="0" dirty="0">
              <a:ln>
                <a:noFill/>
              </a:ln>
              <a:solidFill>
                <a:srgbClr val="0035CB">
                  <a:lumMod val="75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/>
        </p:nvGrpSpPr>
        <p:grpSpPr>
          <a:xfrm flipH="1" flipV="1">
            <a:off x="8270164" y="2115724"/>
            <a:ext cx="973584" cy="695698"/>
            <a:chOff x="1446591" y="4314566"/>
            <a:chExt cx="1029150" cy="822181"/>
          </a:xfrm>
        </p:grpSpPr>
        <p:cxnSp>
          <p:nvCxnSpPr>
            <p:cNvPr id="27" name="Connecteur droit avec flèche 26"/>
            <p:cNvCxnSpPr/>
            <p:nvPr/>
          </p:nvCxnSpPr>
          <p:spPr>
            <a:xfrm flipV="1">
              <a:off x="1446591" y="4321860"/>
              <a:ext cx="1024523" cy="81488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V="1">
              <a:off x="1456715" y="4314566"/>
              <a:ext cx="1019026" cy="814849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9353352" y="5711241"/>
            <a:ext cx="173259" cy="83375"/>
            <a:chOff x="3245185" y="5868797"/>
            <a:chExt cx="173259" cy="83375"/>
          </a:xfrm>
        </p:grpSpPr>
        <p:sp>
          <p:nvSpPr>
            <p:cNvPr id="34" name="Arc 33"/>
            <p:cNvSpPr/>
            <p:nvPr/>
          </p:nvSpPr>
          <p:spPr>
            <a:xfrm flipV="1">
              <a:off x="3245185" y="5868797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 flipV="1">
              <a:off x="3325059" y="5868797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9706536" y="5711241"/>
            <a:ext cx="173259" cy="83375"/>
            <a:chOff x="3245185" y="5685408"/>
            <a:chExt cx="173259" cy="83375"/>
          </a:xfrm>
        </p:grpSpPr>
        <p:sp>
          <p:nvSpPr>
            <p:cNvPr id="37" name="Arc 36"/>
            <p:cNvSpPr/>
            <p:nvPr/>
          </p:nvSpPr>
          <p:spPr>
            <a:xfrm flipV="1">
              <a:off x="3245185" y="5685408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 flipV="1">
              <a:off x="3325059" y="5685408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/>
          <p:cNvGrpSpPr/>
          <p:nvPr/>
        </p:nvGrpSpPr>
        <p:grpSpPr>
          <a:xfrm>
            <a:off x="10059720" y="5711241"/>
            <a:ext cx="173259" cy="83375"/>
            <a:chOff x="3245185" y="5685408"/>
            <a:chExt cx="173259" cy="83375"/>
          </a:xfrm>
        </p:grpSpPr>
        <p:sp>
          <p:nvSpPr>
            <p:cNvPr id="40" name="Arc 39"/>
            <p:cNvSpPr/>
            <p:nvPr/>
          </p:nvSpPr>
          <p:spPr>
            <a:xfrm flipV="1">
              <a:off x="3245185" y="5685408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 flipV="1">
              <a:off x="3325059" y="5685408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/>
          <p:cNvGrpSpPr/>
          <p:nvPr/>
        </p:nvGrpSpPr>
        <p:grpSpPr>
          <a:xfrm>
            <a:off x="10412903" y="5711241"/>
            <a:ext cx="173259" cy="83375"/>
            <a:chOff x="3245185" y="5685408"/>
            <a:chExt cx="173259" cy="83375"/>
          </a:xfrm>
        </p:grpSpPr>
        <p:sp>
          <p:nvSpPr>
            <p:cNvPr id="43" name="Arc 42"/>
            <p:cNvSpPr/>
            <p:nvPr/>
          </p:nvSpPr>
          <p:spPr>
            <a:xfrm flipV="1">
              <a:off x="3245185" y="5685408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44" name="Connecteur droit avec flèche 43"/>
            <p:cNvCxnSpPr/>
            <p:nvPr/>
          </p:nvCxnSpPr>
          <p:spPr>
            <a:xfrm flipV="1">
              <a:off x="3325059" y="5685408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Accolade fermante 44"/>
          <p:cNvSpPr/>
          <p:nvPr/>
        </p:nvSpPr>
        <p:spPr>
          <a:xfrm>
            <a:off x="10985335" y="5611031"/>
            <a:ext cx="115996" cy="20041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6" name="Forme libre 45"/>
          <p:cNvSpPr/>
          <p:nvPr/>
        </p:nvSpPr>
        <p:spPr>
          <a:xfrm>
            <a:off x="10618228" y="5202263"/>
            <a:ext cx="720719" cy="558120"/>
          </a:xfrm>
          <a:custGeom>
            <a:avLst/>
            <a:gdLst>
              <a:gd name="connsiteX0" fmla="*/ 0 w 720719"/>
              <a:gd name="connsiteY0" fmla="*/ 0 h 558120"/>
              <a:gd name="connsiteX1" fmla="*/ 498764 w 720719"/>
              <a:gd name="connsiteY1" fmla="*/ 92364 h 558120"/>
              <a:gd name="connsiteX2" fmla="*/ 720437 w 720719"/>
              <a:gd name="connsiteY2" fmla="*/ 517237 h 558120"/>
              <a:gd name="connsiteX3" fmla="*/ 535710 w 720719"/>
              <a:gd name="connsiteY3" fmla="*/ 517237 h 55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719" h="558120">
                <a:moveTo>
                  <a:pt x="0" y="0"/>
                </a:moveTo>
                <a:cubicBezTo>
                  <a:pt x="189345" y="3079"/>
                  <a:pt x="378691" y="6158"/>
                  <a:pt x="498764" y="92364"/>
                </a:cubicBezTo>
                <a:cubicBezTo>
                  <a:pt x="618837" y="178570"/>
                  <a:pt x="714279" y="446425"/>
                  <a:pt x="720437" y="517237"/>
                </a:cubicBezTo>
                <a:cubicBezTo>
                  <a:pt x="726595" y="588049"/>
                  <a:pt x="631152" y="552643"/>
                  <a:pt x="535710" y="517237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7930521" y="3352920"/>
            <a:ext cx="2907979" cy="125773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7901340" y="2816024"/>
            <a:ext cx="2938718" cy="1786374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Connecteur droit 52"/>
          <p:cNvCxnSpPr>
            <a:stCxn id="16" idx="3"/>
          </p:cNvCxnSpPr>
          <p:nvPr/>
        </p:nvCxnSpPr>
        <p:spPr>
          <a:xfrm>
            <a:off x="7904416" y="2309152"/>
            <a:ext cx="2948313" cy="23043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9353352" y="1893299"/>
            <a:ext cx="2268000" cy="57448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78" name="Groupe 77"/>
          <p:cNvGrpSpPr/>
          <p:nvPr/>
        </p:nvGrpSpPr>
        <p:grpSpPr>
          <a:xfrm>
            <a:off x="8931981" y="5712980"/>
            <a:ext cx="173259" cy="83375"/>
            <a:chOff x="3244098" y="6061560"/>
            <a:chExt cx="173259" cy="83375"/>
          </a:xfrm>
        </p:grpSpPr>
        <p:sp>
          <p:nvSpPr>
            <p:cNvPr id="79" name="Arc 78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80" name="Connecteur droit avec flèche 79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10430924" y="1891985"/>
            <a:ext cx="108000" cy="576000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98000">
                <a:schemeClr val="accent2">
                  <a:lumMod val="45000"/>
                  <a:lumOff val="55000"/>
                  <a:alpha val="1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89" name="Connecteur droit 88"/>
          <p:cNvCxnSpPr/>
          <p:nvPr/>
        </p:nvCxnSpPr>
        <p:spPr>
          <a:xfrm>
            <a:off x="10487352" y="1891782"/>
            <a:ext cx="0" cy="57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oupe 89"/>
          <p:cNvGrpSpPr/>
          <p:nvPr/>
        </p:nvGrpSpPr>
        <p:grpSpPr>
          <a:xfrm>
            <a:off x="10400723" y="1972250"/>
            <a:ext cx="173259" cy="83375"/>
            <a:chOff x="3244098" y="6061560"/>
            <a:chExt cx="173259" cy="83375"/>
          </a:xfrm>
        </p:grpSpPr>
        <p:sp>
          <p:nvSpPr>
            <p:cNvPr id="91" name="Arc 90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92" name="Connecteur droit avec flèche 91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e 92"/>
          <p:cNvGrpSpPr/>
          <p:nvPr/>
        </p:nvGrpSpPr>
        <p:grpSpPr>
          <a:xfrm>
            <a:off x="10400723" y="2124650"/>
            <a:ext cx="173259" cy="83375"/>
            <a:chOff x="3244098" y="6061560"/>
            <a:chExt cx="173259" cy="83375"/>
          </a:xfrm>
        </p:grpSpPr>
        <p:sp>
          <p:nvSpPr>
            <p:cNvPr id="94" name="Arc 93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95" name="Connecteur droit avec flèche 94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e 95"/>
          <p:cNvGrpSpPr/>
          <p:nvPr/>
        </p:nvGrpSpPr>
        <p:grpSpPr>
          <a:xfrm>
            <a:off x="10400723" y="2277050"/>
            <a:ext cx="173259" cy="83375"/>
            <a:chOff x="3244098" y="6061560"/>
            <a:chExt cx="173259" cy="83375"/>
          </a:xfrm>
        </p:grpSpPr>
        <p:sp>
          <p:nvSpPr>
            <p:cNvPr id="97" name="Arc 96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98" name="Connecteur droit avec flèche 97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ectangle 109"/>
          <p:cNvSpPr/>
          <p:nvPr/>
        </p:nvSpPr>
        <p:spPr>
          <a:xfrm>
            <a:off x="9807427" y="1891985"/>
            <a:ext cx="108000" cy="576000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98000">
                <a:schemeClr val="accent2">
                  <a:lumMod val="45000"/>
                  <a:lumOff val="55000"/>
                  <a:alpha val="1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111" name="Connecteur droit 110"/>
          <p:cNvCxnSpPr/>
          <p:nvPr/>
        </p:nvCxnSpPr>
        <p:spPr>
          <a:xfrm>
            <a:off x="9863855" y="1896542"/>
            <a:ext cx="0" cy="57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" name="Groupe 111"/>
          <p:cNvGrpSpPr/>
          <p:nvPr/>
        </p:nvGrpSpPr>
        <p:grpSpPr>
          <a:xfrm>
            <a:off x="9777226" y="1977010"/>
            <a:ext cx="173259" cy="83375"/>
            <a:chOff x="3244098" y="6061560"/>
            <a:chExt cx="173259" cy="83375"/>
          </a:xfrm>
        </p:grpSpPr>
        <p:sp>
          <p:nvSpPr>
            <p:cNvPr id="113" name="Arc 112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114" name="Connecteur droit avec flèche 113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/>
          <p:cNvGrpSpPr/>
          <p:nvPr/>
        </p:nvGrpSpPr>
        <p:grpSpPr>
          <a:xfrm>
            <a:off x="9777226" y="2129410"/>
            <a:ext cx="173259" cy="83375"/>
            <a:chOff x="3244098" y="6061560"/>
            <a:chExt cx="173259" cy="83375"/>
          </a:xfrm>
        </p:grpSpPr>
        <p:sp>
          <p:nvSpPr>
            <p:cNvPr id="116" name="Arc 115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117" name="Connecteur droit avec flèche 116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/>
          <p:cNvGrpSpPr/>
          <p:nvPr/>
        </p:nvGrpSpPr>
        <p:grpSpPr>
          <a:xfrm>
            <a:off x="9777226" y="2281810"/>
            <a:ext cx="173259" cy="83375"/>
            <a:chOff x="3244098" y="6061560"/>
            <a:chExt cx="173259" cy="83375"/>
          </a:xfrm>
        </p:grpSpPr>
        <p:sp>
          <p:nvSpPr>
            <p:cNvPr id="119" name="Arc 118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120" name="Connecteur droit avec flèche 119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Rectangle 120"/>
          <p:cNvSpPr/>
          <p:nvPr/>
        </p:nvSpPr>
        <p:spPr>
          <a:xfrm>
            <a:off x="11061178" y="1891985"/>
            <a:ext cx="108000" cy="576000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98000">
                <a:schemeClr val="accent2">
                  <a:lumMod val="45000"/>
                  <a:lumOff val="55000"/>
                  <a:alpha val="1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122" name="Connecteur droit 121"/>
          <p:cNvCxnSpPr/>
          <p:nvPr/>
        </p:nvCxnSpPr>
        <p:spPr>
          <a:xfrm>
            <a:off x="11117606" y="1895317"/>
            <a:ext cx="0" cy="57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3" name="Groupe 122"/>
          <p:cNvGrpSpPr/>
          <p:nvPr/>
        </p:nvGrpSpPr>
        <p:grpSpPr>
          <a:xfrm>
            <a:off x="11030977" y="1975785"/>
            <a:ext cx="173259" cy="83375"/>
            <a:chOff x="3244098" y="6061560"/>
            <a:chExt cx="173259" cy="83375"/>
          </a:xfrm>
        </p:grpSpPr>
        <p:sp>
          <p:nvSpPr>
            <p:cNvPr id="124" name="Arc 123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125" name="Connecteur droit avec flèche 124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e 125"/>
          <p:cNvGrpSpPr/>
          <p:nvPr/>
        </p:nvGrpSpPr>
        <p:grpSpPr>
          <a:xfrm>
            <a:off x="11030977" y="2128185"/>
            <a:ext cx="173259" cy="83375"/>
            <a:chOff x="3244098" y="6061560"/>
            <a:chExt cx="173259" cy="83375"/>
          </a:xfrm>
        </p:grpSpPr>
        <p:sp>
          <p:nvSpPr>
            <p:cNvPr id="127" name="Arc 126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128" name="Connecteur droit avec flèche 127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e 128"/>
          <p:cNvGrpSpPr/>
          <p:nvPr/>
        </p:nvGrpSpPr>
        <p:grpSpPr>
          <a:xfrm>
            <a:off x="11030977" y="2280585"/>
            <a:ext cx="173259" cy="83375"/>
            <a:chOff x="3244098" y="6061560"/>
            <a:chExt cx="173259" cy="83375"/>
          </a:xfrm>
        </p:grpSpPr>
        <p:sp>
          <p:nvSpPr>
            <p:cNvPr id="130" name="Arc 129"/>
            <p:cNvSpPr/>
            <p:nvPr/>
          </p:nvSpPr>
          <p:spPr>
            <a:xfrm flipV="1">
              <a:off x="3244098" y="6061560"/>
              <a:ext cx="173259" cy="83375"/>
            </a:xfrm>
            <a:prstGeom prst="arc">
              <a:avLst>
                <a:gd name="adj1" fmla="val 3207093"/>
                <a:gd name="adj2" fmla="val 0"/>
              </a:avLst>
            </a:prstGeom>
            <a:ln w="19050">
              <a:solidFill>
                <a:schemeClr val="accent2"/>
              </a:solidFill>
              <a:prstDash val="sysDot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131" name="Connecteur droit avec flèche 130"/>
            <p:cNvCxnSpPr/>
            <p:nvPr/>
          </p:nvCxnSpPr>
          <p:spPr>
            <a:xfrm flipV="1">
              <a:off x="3323972" y="6061560"/>
              <a:ext cx="7200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ot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Espace réservé du pied de page 131"/>
          <p:cNvSpPr>
            <a:spLocks noGrp="1"/>
          </p:cNvSpPr>
          <p:nvPr>
            <p:ph type="ftr" sz="quarter" idx="11"/>
          </p:nvPr>
        </p:nvSpPr>
        <p:spPr>
          <a:xfrm>
            <a:off x="3581400" y="6371446"/>
            <a:ext cx="551378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Advanced RF UK roadmap community meeting, DL/STFC, 7/06/2021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3" name="Espace réservé du numéro de diapositive 1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A58B-7BA1-7E42-8231-6D1CB1C76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1" name="Forme libre 80"/>
          <p:cNvSpPr/>
          <p:nvPr/>
        </p:nvSpPr>
        <p:spPr>
          <a:xfrm flipV="1">
            <a:off x="6380355" y="2705134"/>
            <a:ext cx="931933" cy="2062120"/>
          </a:xfrm>
          <a:custGeom>
            <a:avLst/>
            <a:gdLst>
              <a:gd name="connsiteX0" fmla="*/ 0 w 1628078"/>
              <a:gd name="connsiteY0" fmla="*/ 141639 h 1802173"/>
              <a:gd name="connsiteX1" fmla="*/ 1070517 w 1628078"/>
              <a:gd name="connsiteY1" fmla="*/ 141639 h 1802173"/>
              <a:gd name="connsiteX2" fmla="*/ 1527717 w 1628078"/>
              <a:gd name="connsiteY2" fmla="*/ 1613600 h 1802173"/>
              <a:gd name="connsiteX3" fmla="*/ 1628078 w 1628078"/>
              <a:gd name="connsiteY3" fmla="*/ 1736263 h 1802173"/>
              <a:gd name="connsiteX0" fmla="*/ 0 w 1628078"/>
              <a:gd name="connsiteY0" fmla="*/ 120691 h 1728552"/>
              <a:gd name="connsiteX1" fmla="*/ 1070517 w 1628078"/>
              <a:gd name="connsiteY1" fmla="*/ 120691 h 1728552"/>
              <a:gd name="connsiteX2" fmla="*/ 1438208 w 1628078"/>
              <a:gd name="connsiteY2" fmla="*/ 1291569 h 1728552"/>
              <a:gd name="connsiteX3" fmla="*/ 1628078 w 1628078"/>
              <a:gd name="connsiteY3" fmla="*/ 1715315 h 1728552"/>
              <a:gd name="connsiteX0" fmla="*/ 0 w 1654308"/>
              <a:gd name="connsiteY0" fmla="*/ 120691 h 1738866"/>
              <a:gd name="connsiteX1" fmla="*/ 1070517 w 1654308"/>
              <a:gd name="connsiteY1" fmla="*/ 120691 h 1738866"/>
              <a:gd name="connsiteX2" fmla="*/ 1438208 w 1654308"/>
              <a:gd name="connsiteY2" fmla="*/ 1291569 h 1738866"/>
              <a:gd name="connsiteX3" fmla="*/ 1654308 w 1654308"/>
              <a:gd name="connsiteY3" fmla="*/ 1726010 h 1738866"/>
              <a:gd name="connsiteX0" fmla="*/ 0 w 1654308"/>
              <a:gd name="connsiteY0" fmla="*/ 120691 h 1726417"/>
              <a:gd name="connsiteX1" fmla="*/ 1070517 w 1654308"/>
              <a:gd name="connsiteY1" fmla="*/ 120691 h 1726417"/>
              <a:gd name="connsiteX2" fmla="*/ 1438208 w 1654308"/>
              <a:gd name="connsiteY2" fmla="*/ 1291569 h 1726417"/>
              <a:gd name="connsiteX3" fmla="*/ 1654308 w 1654308"/>
              <a:gd name="connsiteY3" fmla="*/ 1726010 h 1726417"/>
              <a:gd name="connsiteX0" fmla="*/ 0 w 1654308"/>
              <a:gd name="connsiteY0" fmla="*/ 151072 h 1756391"/>
              <a:gd name="connsiteX1" fmla="*/ 1070517 w 1654308"/>
              <a:gd name="connsiteY1" fmla="*/ 151072 h 1756391"/>
              <a:gd name="connsiteX2" fmla="*/ 1654308 w 1654308"/>
              <a:gd name="connsiteY2" fmla="*/ 1756391 h 1756391"/>
              <a:gd name="connsiteX0" fmla="*/ 0 w 1654308"/>
              <a:gd name="connsiteY0" fmla="*/ 151072 h 1756391"/>
              <a:gd name="connsiteX1" fmla="*/ 1070517 w 1654308"/>
              <a:gd name="connsiteY1" fmla="*/ 151072 h 1756391"/>
              <a:gd name="connsiteX2" fmla="*/ 1654308 w 1654308"/>
              <a:gd name="connsiteY2" fmla="*/ 1756391 h 1756391"/>
              <a:gd name="connsiteX0" fmla="*/ 0 w 1654308"/>
              <a:gd name="connsiteY0" fmla="*/ 90194 h 1695513"/>
              <a:gd name="connsiteX1" fmla="*/ 1070517 w 1654308"/>
              <a:gd name="connsiteY1" fmla="*/ 90194 h 1695513"/>
              <a:gd name="connsiteX2" fmla="*/ 1654308 w 1654308"/>
              <a:gd name="connsiteY2" fmla="*/ 1695513 h 1695513"/>
              <a:gd name="connsiteX0" fmla="*/ 0 w 1654308"/>
              <a:gd name="connsiteY0" fmla="*/ 99338 h 1704657"/>
              <a:gd name="connsiteX1" fmla="*/ 1070517 w 1654308"/>
              <a:gd name="connsiteY1" fmla="*/ 99338 h 1704657"/>
              <a:gd name="connsiteX2" fmla="*/ 1654308 w 1654308"/>
              <a:gd name="connsiteY2" fmla="*/ 1704657 h 1704657"/>
              <a:gd name="connsiteX0" fmla="*/ 0 w 1654308"/>
              <a:gd name="connsiteY0" fmla="*/ 118585 h 1723904"/>
              <a:gd name="connsiteX1" fmla="*/ 1070517 w 1654308"/>
              <a:gd name="connsiteY1" fmla="*/ 118585 h 1723904"/>
              <a:gd name="connsiteX2" fmla="*/ 1654308 w 1654308"/>
              <a:gd name="connsiteY2" fmla="*/ 1723904 h 1723904"/>
              <a:gd name="connsiteX0" fmla="*/ 0 w 1294072"/>
              <a:gd name="connsiteY0" fmla="*/ 15293 h 2337744"/>
              <a:gd name="connsiteX1" fmla="*/ 710281 w 1294072"/>
              <a:gd name="connsiteY1" fmla="*/ 732425 h 2337744"/>
              <a:gd name="connsiteX2" fmla="*/ 1294072 w 1294072"/>
              <a:gd name="connsiteY2" fmla="*/ 2337744 h 2337744"/>
              <a:gd name="connsiteX0" fmla="*/ 0 w 1285884"/>
              <a:gd name="connsiteY0" fmla="*/ 15293 h 3891530"/>
              <a:gd name="connsiteX1" fmla="*/ 710281 w 1285884"/>
              <a:gd name="connsiteY1" fmla="*/ 732425 h 3891530"/>
              <a:gd name="connsiteX2" fmla="*/ 1285884 w 1285884"/>
              <a:gd name="connsiteY2" fmla="*/ 3891530 h 3891530"/>
              <a:gd name="connsiteX0" fmla="*/ 0 w 1097579"/>
              <a:gd name="connsiteY0" fmla="*/ 15293 h 4034957"/>
              <a:gd name="connsiteX1" fmla="*/ 710281 w 1097579"/>
              <a:gd name="connsiteY1" fmla="*/ 732425 h 4034957"/>
              <a:gd name="connsiteX2" fmla="*/ 1097579 w 1097579"/>
              <a:gd name="connsiteY2" fmla="*/ 4034957 h 4034957"/>
              <a:gd name="connsiteX0" fmla="*/ 0 w 1097579"/>
              <a:gd name="connsiteY0" fmla="*/ 15293 h 4034957"/>
              <a:gd name="connsiteX1" fmla="*/ 710281 w 1097579"/>
              <a:gd name="connsiteY1" fmla="*/ 732425 h 4034957"/>
              <a:gd name="connsiteX2" fmla="*/ 1097579 w 1097579"/>
              <a:gd name="connsiteY2" fmla="*/ 4034957 h 4034957"/>
              <a:gd name="connsiteX0" fmla="*/ 0 w 1023895"/>
              <a:gd name="connsiteY0" fmla="*/ 15293 h 4393523"/>
              <a:gd name="connsiteX1" fmla="*/ 710281 w 1023895"/>
              <a:gd name="connsiteY1" fmla="*/ 732425 h 4393523"/>
              <a:gd name="connsiteX2" fmla="*/ 1023895 w 1023895"/>
              <a:gd name="connsiteY2" fmla="*/ 4393523 h 4393523"/>
              <a:gd name="connsiteX0" fmla="*/ 0 w 1023895"/>
              <a:gd name="connsiteY0" fmla="*/ 15293 h 4393523"/>
              <a:gd name="connsiteX1" fmla="*/ 710281 w 1023895"/>
              <a:gd name="connsiteY1" fmla="*/ 732425 h 4393523"/>
              <a:gd name="connsiteX2" fmla="*/ 1023895 w 1023895"/>
              <a:gd name="connsiteY2" fmla="*/ 4393523 h 4393523"/>
              <a:gd name="connsiteX0" fmla="*/ 0 w 1023895"/>
              <a:gd name="connsiteY0" fmla="*/ 25195 h 4403425"/>
              <a:gd name="connsiteX1" fmla="*/ 710281 w 1023895"/>
              <a:gd name="connsiteY1" fmla="*/ 742327 h 4403425"/>
              <a:gd name="connsiteX2" fmla="*/ 1023895 w 1023895"/>
              <a:gd name="connsiteY2" fmla="*/ 4403425 h 440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3895" h="4403425">
                <a:moveTo>
                  <a:pt x="0" y="25195"/>
                </a:moveTo>
                <a:cubicBezTo>
                  <a:pt x="407949" y="-97469"/>
                  <a:pt x="520009" y="241556"/>
                  <a:pt x="710281" y="742327"/>
                </a:cubicBezTo>
                <a:cubicBezTo>
                  <a:pt x="884178" y="1219194"/>
                  <a:pt x="559130" y="4222335"/>
                  <a:pt x="1023895" y="4403425"/>
                </a:cubicBezTo>
              </a:path>
            </a:pathLst>
          </a:custGeom>
          <a:noFill/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037041" y="6208072"/>
            <a:ext cx="3215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C. Antoine </a:t>
            </a:r>
            <a:r>
              <a:rPr lang="en-GB" sz="1600" i="1" dirty="0" smtClean="0"/>
              <a:t>(CEA, France)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524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1703512" y="85655"/>
            <a:ext cx="6907088" cy="8731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Superconductors for SRF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481545"/>
              </p:ext>
            </p:extLst>
          </p:nvPr>
        </p:nvGraphicFramePr>
        <p:xfrm>
          <a:off x="1703513" y="958784"/>
          <a:ext cx="6890856" cy="472386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69220">
                  <a:extLst>
                    <a:ext uri="{9D8B030D-6E8A-4147-A177-3AD203B41FA5}">
                      <a16:colId xmlns:a16="http://schemas.microsoft.com/office/drawing/2014/main" val="3170276396"/>
                    </a:ext>
                  </a:extLst>
                </a:gridCol>
                <a:gridCol w="2153392">
                  <a:extLst>
                    <a:ext uri="{9D8B030D-6E8A-4147-A177-3AD203B41FA5}">
                      <a16:colId xmlns:a16="http://schemas.microsoft.com/office/drawing/2014/main" val="682957130"/>
                    </a:ext>
                  </a:extLst>
                </a:gridCol>
                <a:gridCol w="2168244">
                  <a:extLst>
                    <a:ext uri="{9D8B030D-6E8A-4147-A177-3AD203B41FA5}">
                      <a16:colId xmlns:a16="http://schemas.microsoft.com/office/drawing/2014/main" val="2460968280"/>
                    </a:ext>
                  </a:extLst>
                </a:gridCol>
              </a:tblGrid>
              <a:tr h="461919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Material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r>
                        <a:rPr lang="fr-FR" sz="16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(K)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µ</a:t>
                      </a:r>
                      <a:r>
                        <a:rPr lang="fr-FR" sz="16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r>
                        <a:rPr lang="fr-FR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  <a:r>
                        <a:rPr lang="fr-FR" sz="16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</a:t>
                      </a:r>
                      <a:r>
                        <a:rPr lang="fr-FR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mT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)@ 0 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44375"/>
                  </a:ext>
                </a:extLst>
              </a:tr>
              <a:tr h="54344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939276"/>
                  </a:ext>
                </a:extLst>
              </a:tr>
              <a:tr h="54344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Nb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219,0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24986"/>
                  </a:ext>
                </a:extLst>
              </a:tr>
              <a:tr h="54344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NbN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214,0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538152"/>
                  </a:ext>
                </a:extLst>
              </a:tr>
              <a:tr h="54344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Nb</a:t>
                      </a:r>
                      <a:r>
                        <a:rPr lang="fr-FR" sz="1600" b="1" i="0" u="none" strike="noStrike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fr-FR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18,3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425,0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226340"/>
                  </a:ext>
                </a:extLst>
              </a:tr>
              <a:tr h="54344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MgB</a:t>
                      </a:r>
                      <a:r>
                        <a:rPr lang="fr-FR" sz="1600" b="1" i="0" u="none" strike="noStrike" baseline="-250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fr-FR" sz="1600" b="1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39,0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16621"/>
                  </a:ext>
                </a:extLst>
              </a:tr>
              <a:tr h="543441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50000"/>
                        </a:lnSpc>
                      </a:pPr>
                      <a:r>
                        <a:rPr lang="fr-FR" sz="1600" b="1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Pnictides</a:t>
                      </a:r>
                      <a:endParaRPr lang="fr-FR" sz="1600" b="1" i="0" u="sng" strike="noStrike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38,0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756,0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61732"/>
                  </a:ext>
                </a:extLst>
              </a:tr>
              <a:tr h="296634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50000"/>
                        </a:lnSpc>
                      </a:pPr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Ba</a:t>
                      </a:r>
                      <a:r>
                        <a:rPr lang="fr-FR" sz="1600" b="1" i="0" u="none" strike="noStrike" baseline="-25000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fr-FR" sz="1600" b="1" i="0" u="none" strike="noStrike" baseline="-25000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Fe</a:t>
                      </a:r>
                      <a:r>
                        <a:rPr lang="fr-FR" sz="1600" b="1" i="0" u="none" strike="noStrike" baseline="-25000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As</a:t>
                      </a:r>
                      <a:r>
                        <a:rPr lang="fr-FR" sz="1600" b="1" i="0" u="none" strike="noStrike" baseline="-25000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endParaRPr lang="fr-FR" sz="1600" b="1" i="0" u="none" strike="noStrike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454570"/>
                  </a:ext>
                </a:extLst>
              </a:tr>
              <a:tr h="7046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Cuprates</a:t>
                      </a:r>
                      <a:endParaRPr lang="fr-FR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fr-FR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YBaCuO</a:t>
                      </a:r>
                      <a:endParaRPr lang="fr-FR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7023"/>
                  </a:ext>
                </a:extLst>
              </a:tr>
            </a:tbl>
          </a:graphicData>
        </a:graphic>
      </p:graphicFrame>
      <p:sp>
        <p:nvSpPr>
          <p:cNvPr id="5" name="Forme libre 4"/>
          <p:cNvSpPr/>
          <p:nvPr/>
        </p:nvSpPr>
        <p:spPr>
          <a:xfrm>
            <a:off x="5910754" y="5682643"/>
            <a:ext cx="4203865" cy="392486"/>
          </a:xfrm>
          <a:custGeom>
            <a:avLst/>
            <a:gdLst>
              <a:gd name="connsiteX0" fmla="*/ 0 w 4320153"/>
              <a:gd name="connsiteY0" fmla="*/ 178130 h 499364"/>
              <a:gd name="connsiteX1" fmla="*/ 3170711 w 4320153"/>
              <a:gd name="connsiteY1" fmla="*/ 498764 h 499364"/>
              <a:gd name="connsiteX2" fmla="*/ 4203865 w 4320153"/>
              <a:gd name="connsiteY2" fmla="*/ 106878 h 499364"/>
              <a:gd name="connsiteX3" fmla="*/ 4251366 w 4320153"/>
              <a:gd name="connsiteY3" fmla="*/ 0 h 499364"/>
              <a:gd name="connsiteX0" fmla="*/ 0 w 4203865"/>
              <a:gd name="connsiteY0" fmla="*/ 71252 h 392486"/>
              <a:gd name="connsiteX1" fmla="*/ 3170711 w 4203865"/>
              <a:gd name="connsiteY1" fmla="*/ 391886 h 392486"/>
              <a:gd name="connsiteX2" fmla="*/ 4203865 w 4203865"/>
              <a:gd name="connsiteY2" fmla="*/ 0 h 39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3865" h="392486">
                <a:moveTo>
                  <a:pt x="0" y="71252"/>
                </a:moveTo>
                <a:cubicBezTo>
                  <a:pt x="1235033" y="237506"/>
                  <a:pt x="2470067" y="403761"/>
                  <a:pt x="3170711" y="391886"/>
                </a:cubicBezTo>
                <a:cubicBezTo>
                  <a:pt x="3871355" y="380011"/>
                  <a:pt x="4023756" y="83127"/>
                  <a:pt x="4203865" y="0"/>
                </a:cubicBezTo>
              </a:path>
            </a:pathLst>
          </a:cu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2" name="Forme libre 11"/>
          <p:cNvSpPr/>
          <p:nvPr/>
        </p:nvSpPr>
        <p:spPr>
          <a:xfrm flipV="1">
            <a:off x="8610600" y="844075"/>
            <a:ext cx="1878280" cy="499364"/>
          </a:xfrm>
          <a:custGeom>
            <a:avLst/>
            <a:gdLst>
              <a:gd name="connsiteX0" fmla="*/ 0 w 4320153"/>
              <a:gd name="connsiteY0" fmla="*/ 178130 h 499364"/>
              <a:gd name="connsiteX1" fmla="*/ 3170711 w 4320153"/>
              <a:gd name="connsiteY1" fmla="*/ 498764 h 499364"/>
              <a:gd name="connsiteX2" fmla="*/ 4203865 w 4320153"/>
              <a:gd name="connsiteY2" fmla="*/ 106878 h 499364"/>
              <a:gd name="connsiteX3" fmla="*/ 4251366 w 4320153"/>
              <a:gd name="connsiteY3" fmla="*/ 0 h 49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153" h="499364">
                <a:moveTo>
                  <a:pt x="0" y="178130"/>
                </a:moveTo>
                <a:cubicBezTo>
                  <a:pt x="1235033" y="344384"/>
                  <a:pt x="2470067" y="510639"/>
                  <a:pt x="3170711" y="498764"/>
                </a:cubicBezTo>
                <a:cubicBezTo>
                  <a:pt x="3871355" y="486889"/>
                  <a:pt x="4023756" y="190005"/>
                  <a:pt x="4203865" y="106878"/>
                </a:cubicBezTo>
                <a:cubicBezTo>
                  <a:pt x="4383974" y="23751"/>
                  <a:pt x="4317670" y="11875"/>
                  <a:pt x="4251366" y="0"/>
                </a:cubicBezTo>
              </a:path>
            </a:pathLst>
          </a:cu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 rot="1148714">
            <a:off x="9372609" y="5057191"/>
            <a:ext cx="1970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High T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=&gt; High Q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0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 rot="20362942">
            <a:off x="9644457" y="1351194"/>
            <a:ext cx="1970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High H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SH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=&gt; High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acc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… in theory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67608" y="6356350"/>
            <a:ext cx="720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Advanced RF UK roadmap community meeting, DL/STFC, 7/06/2021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A58B-7BA1-7E42-8231-6D1CB1C76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949302" y="4196316"/>
            <a:ext cx="1934175" cy="14233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1949302" y="4104168"/>
            <a:ext cx="1828769" cy="15154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976696" y="6017796"/>
            <a:ext cx="3215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C. Antoine </a:t>
            </a:r>
            <a:r>
              <a:rPr lang="en-GB" sz="1600" i="1" dirty="0" smtClean="0"/>
              <a:t>(CEA, France)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079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0"/>
    </mc:Choice>
    <mc:Fallback xmlns="">
      <p:transition spd="slow" advTm="6703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97751" y="448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Multilayers concept,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          or how to make theory face reality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15938" y="1423207"/>
            <a:ext cx="3397555" cy="2465134"/>
            <a:chOff x="16699100" y="34477624"/>
            <a:chExt cx="2133924" cy="1501509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99100" y="34669599"/>
              <a:ext cx="1759458" cy="1309534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07622" y="34477624"/>
              <a:ext cx="1225402" cy="610872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4258633" y="1493643"/>
            <a:ext cx="3416489" cy="2245106"/>
            <a:chOff x="19372319" y="34477624"/>
            <a:chExt cx="2377112" cy="150150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72319" y="34698862"/>
              <a:ext cx="1774090" cy="1280271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67924" y="34477624"/>
              <a:ext cx="1181507" cy="610872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7809293" y="1484783"/>
            <a:ext cx="3544507" cy="2253965"/>
            <a:chOff x="22097494" y="34477624"/>
            <a:chExt cx="2605668" cy="147590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97494" y="34669599"/>
              <a:ext cx="1744826" cy="1283929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21655" y="34477624"/>
              <a:ext cx="1181507" cy="610872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374401" y="3888341"/>
            <a:ext cx="3623204" cy="2237162"/>
            <a:chOff x="25097281" y="34329413"/>
            <a:chExt cx="2848856" cy="164972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097281" y="34329413"/>
              <a:ext cx="2516647" cy="164972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764630" y="34481282"/>
              <a:ext cx="1181507" cy="607214"/>
            </a:xfrm>
            <a:prstGeom prst="rect">
              <a:avLst/>
            </a:prstGeom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8555" y="3888341"/>
            <a:ext cx="2876907" cy="2424027"/>
          </a:xfrm>
          <a:prstGeom prst="rect">
            <a:avLst/>
          </a:prstGeom>
        </p:spPr>
      </p:pic>
      <p:pic>
        <p:nvPicPr>
          <p:cNvPr id="17" name="Picture 6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87" y="3799219"/>
            <a:ext cx="3448402" cy="258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16000" y="6453336"/>
            <a:ext cx="5760000" cy="365125"/>
          </a:xfrm>
        </p:spPr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9696400" y="6448251"/>
            <a:ext cx="165740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32456" y="6308725"/>
            <a:ext cx="3215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C. Antoine </a:t>
            </a:r>
            <a:r>
              <a:rPr lang="en-GB" sz="1600" i="1" dirty="0" smtClean="0"/>
              <a:t>(CEA, France)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339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56"/>
    </mc:Choice>
    <mc:Fallback xmlns="">
      <p:transition spd="slow" advTm="13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9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1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0"/>
            <a:ext cx="1144908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Superconducting Thin Film Coating for Radio Frequency Cavities (TF-SRF</a:t>
            </a:r>
            <a:r>
              <a:rPr lang="en-GB" dirty="0" smtClean="0">
                <a:solidFill>
                  <a:srgbClr val="0070C0"/>
                </a:solidFill>
              </a:rPr>
              <a:t>) at STFC/DL/CI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96" y="1376364"/>
            <a:ext cx="10700425" cy="4979986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Main </a:t>
            </a:r>
            <a:r>
              <a:rPr lang="en-GB" b="1" dirty="0">
                <a:solidFill>
                  <a:srgbClr val="FF0000"/>
                </a:solidFill>
              </a:rPr>
              <a:t>goal</a:t>
            </a:r>
            <a:r>
              <a:rPr lang="en-GB" dirty="0"/>
              <a:t>: </a:t>
            </a:r>
            <a:endParaRPr lang="en-GB" dirty="0" smtClean="0"/>
          </a:p>
          <a:p>
            <a:pPr lvl="1"/>
            <a:r>
              <a:rPr lang="en-GB" dirty="0" smtClean="0"/>
              <a:t>to </a:t>
            </a:r>
            <a:r>
              <a:rPr lang="en-GB" dirty="0"/>
              <a:t>enable STFC for the superconducting thin film coated cavity production and </a:t>
            </a:r>
            <a:r>
              <a:rPr lang="en-GB" dirty="0" smtClean="0"/>
              <a:t>testing</a:t>
            </a:r>
          </a:p>
          <a:p>
            <a:r>
              <a:rPr lang="en-GB" b="1" dirty="0" smtClean="0"/>
              <a:t>Main objectives</a:t>
            </a:r>
            <a:r>
              <a:rPr lang="en-GB" dirty="0" smtClean="0"/>
              <a:t>: </a:t>
            </a:r>
            <a:endParaRPr lang="en-GB" dirty="0"/>
          </a:p>
          <a:p>
            <a:pPr lvl="1"/>
            <a:r>
              <a:rPr lang="en-GB" dirty="0" smtClean="0">
                <a:solidFill>
                  <a:srgbClr val="BE2BBB"/>
                </a:solidFill>
              </a:rPr>
              <a:t>Developing coating </a:t>
            </a:r>
            <a:r>
              <a:rPr lang="en-GB" dirty="0">
                <a:solidFill>
                  <a:srgbClr val="BE2BBB"/>
                </a:solidFill>
              </a:rPr>
              <a:t>technology for </a:t>
            </a:r>
            <a:r>
              <a:rPr lang="en-GB" b="1" dirty="0" smtClean="0">
                <a:solidFill>
                  <a:srgbClr val="BE2BBB"/>
                </a:solidFill>
              </a:rPr>
              <a:t>superconducting thin films </a:t>
            </a:r>
            <a:r>
              <a:rPr lang="en-GB" dirty="0" smtClean="0">
                <a:solidFill>
                  <a:srgbClr val="BE2BBB"/>
                </a:solidFill>
              </a:rPr>
              <a:t>(STF)  </a:t>
            </a:r>
            <a:endParaRPr lang="en-GB" dirty="0" smtClean="0">
              <a:solidFill>
                <a:srgbClr val="BE2BBB"/>
              </a:solidFill>
            </a:endParaRP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Deposition of Nb, Nb</a:t>
            </a:r>
            <a:r>
              <a:rPr lang="en-GB" baseline="-25000" dirty="0" smtClean="0">
                <a:solidFill>
                  <a:srgbClr val="00B050"/>
                </a:solidFill>
              </a:rPr>
              <a:t>3</a:t>
            </a:r>
            <a:r>
              <a:rPr lang="en-GB" dirty="0" smtClean="0">
                <a:solidFill>
                  <a:srgbClr val="00B050"/>
                </a:solidFill>
              </a:rPr>
              <a:t>Sn, </a:t>
            </a:r>
            <a:r>
              <a:rPr lang="en-GB" dirty="0" err="1" smtClean="0">
                <a:solidFill>
                  <a:srgbClr val="00B050"/>
                </a:solidFill>
              </a:rPr>
              <a:t>NbTiN</a:t>
            </a:r>
            <a:r>
              <a:rPr lang="en-GB" dirty="0" smtClean="0">
                <a:solidFill>
                  <a:srgbClr val="00B050"/>
                </a:solidFill>
              </a:rPr>
              <a:t>, Mg</a:t>
            </a:r>
            <a:r>
              <a:rPr lang="en-GB" baseline="-25000" dirty="0" smtClean="0">
                <a:solidFill>
                  <a:srgbClr val="00B050"/>
                </a:solidFill>
              </a:rPr>
              <a:t>2</a:t>
            </a:r>
            <a:r>
              <a:rPr lang="en-GB" dirty="0" smtClean="0">
                <a:solidFill>
                  <a:srgbClr val="00B050"/>
                </a:solidFill>
              </a:rPr>
              <a:t>B, … and SIS structures 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Thin </a:t>
            </a:r>
            <a:r>
              <a:rPr lang="en-GB" dirty="0">
                <a:solidFill>
                  <a:srgbClr val="00B050"/>
                </a:solidFill>
              </a:rPr>
              <a:t>film characterisation </a:t>
            </a:r>
            <a:endParaRPr lang="en-GB" dirty="0" smtClean="0">
              <a:solidFill>
                <a:srgbClr val="00B050"/>
              </a:solidFill>
            </a:endParaRP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AC/DC </a:t>
            </a:r>
            <a:r>
              <a:rPr lang="en-GB" dirty="0">
                <a:solidFill>
                  <a:srgbClr val="00B050"/>
                </a:solidFill>
              </a:rPr>
              <a:t>superconductivity evaluation </a:t>
            </a:r>
          </a:p>
          <a:p>
            <a:pPr lvl="1"/>
            <a:r>
              <a:rPr lang="en-GB" dirty="0">
                <a:solidFill>
                  <a:srgbClr val="BE2BBB"/>
                </a:solidFill>
              </a:rPr>
              <a:t>Developing </a:t>
            </a:r>
            <a:r>
              <a:rPr lang="en-GB" b="1" dirty="0" smtClean="0">
                <a:solidFill>
                  <a:srgbClr val="BE2BBB"/>
                </a:solidFill>
              </a:rPr>
              <a:t>cavity deposition </a:t>
            </a:r>
            <a:r>
              <a:rPr lang="en-GB" dirty="0" smtClean="0">
                <a:solidFill>
                  <a:srgbClr val="BE2BBB"/>
                </a:solidFill>
              </a:rPr>
              <a:t>expertise</a:t>
            </a:r>
            <a:endParaRPr lang="en-GB" dirty="0">
              <a:solidFill>
                <a:srgbClr val="BE2BBB"/>
              </a:solidFill>
            </a:endParaRP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Copper cavity production, 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Polishing and cleaning</a:t>
            </a:r>
          </a:p>
          <a:p>
            <a:pPr lvl="3"/>
            <a:r>
              <a:rPr lang="en-GB" dirty="0" smtClean="0">
                <a:solidFill>
                  <a:schemeClr val="accent1"/>
                </a:solidFill>
              </a:rPr>
              <a:t>Class 5 clean room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Building deposition facilities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Optimising deposition parameters</a:t>
            </a:r>
            <a:endParaRPr lang="en-GB" dirty="0">
              <a:solidFill>
                <a:srgbClr val="00B050"/>
              </a:solidFill>
            </a:endParaRPr>
          </a:p>
          <a:p>
            <a:pPr lvl="1"/>
            <a:r>
              <a:rPr lang="en-GB" b="1" dirty="0" smtClean="0">
                <a:solidFill>
                  <a:srgbClr val="BE2BBB"/>
                </a:solidFill>
              </a:rPr>
              <a:t>SRF </a:t>
            </a:r>
            <a:r>
              <a:rPr lang="en-GB" b="1" dirty="0">
                <a:solidFill>
                  <a:srgbClr val="BE2BBB"/>
                </a:solidFill>
              </a:rPr>
              <a:t>testing </a:t>
            </a:r>
            <a:r>
              <a:rPr lang="en-GB" dirty="0">
                <a:solidFill>
                  <a:srgbClr val="BE2BBB"/>
                </a:solidFill>
              </a:rPr>
              <a:t>at DL </a:t>
            </a:r>
            <a:r>
              <a:rPr lang="en-GB" dirty="0" smtClean="0">
                <a:solidFill>
                  <a:srgbClr val="BE2BBB"/>
                </a:solidFill>
              </a:rPr>
              <a:t> 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1.3 </a:t>
            </a:r>
            <a:r>
              <a:rPr lang="en-GB" dirty="0">
                <a:solidFill>
                  <a:srgbClr val="00B050"/>
                </a:solidFill>
              </a:rPr>
              <a:t>GHz cavity </a:t>
            </a:r>
            <a:r>
              <a:rPr lang="en-GB" dirty="0" smtClean="0">
                <a:solidFill>
                  <a:srgbClr val="00B050"/>
                </a:solidFill>
              </a:rPr>
              <a:t>testing as 1</a:t>
            </a:r>
            <a:r>
              <a:rPr lang="en-GB" baseline="30000" dirty="0" smtClean="0">
                <a:solidFill>
                  <a:srgbClr val="00B050"/>
                </a:solidFill>
              </a:rPr>
              <a:t>st</a:t>
            </a:r>
            <a:r>
              <a:rPr lang="en-GB" dirty="0" smtClean="0">
                <a:solidFill>
                  <a:srgbClr val="00B050"/>
                </a:solidFill>
              </a:rPr>
              <a:t> step</a:t>
            </a:r>
            <a:endParaRPr lang="en-GB" dirty="0">
              <a:solidFill>
                <a:srgbClr val="00B050"/>
              </a:solidFill>
            </a:endParaRP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Scaling </a:t>
            </a:r>
            <a:r>
              <a:rPr lang="en-GB" dirty="0">
                <a:solidFill>
                  <a:srgbClr val="00B050"/>
                </a:solidFill>
              </a:rPr>
              <a:t>up to a routine cavity coating and testing </a:t>
            </a:r>
          </a:p>
          <a:p>
            <a:pPr lvl="1"/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12" y="1310540"/>
            <a:ext cx="3261292" cy="21287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0"/>
          <a:stretch/>
        </p:blipFill>
        <p:spPr>
          <a:xfrm>
            <a:off x="135774" y="1508143"/>
            <a:ext cx="4617853" cy="2845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630" y="-19776"/>
            <a:ext cx="8682908" cy="6899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Thin Film </a:t>
            </a:r>
            <a:r>
              <a:rPr lang="en-GB" dirty="0" smtClean="0"/>
              <a:t>Deposition in VISTA</a:t>
            </a:r>
            <a:endParaRPr lang="en-GB" sz="3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r="16897"/>
          <a:stretch/>
        </p:blipFill>
        <p:spPr>
          <a:xfrm>
            <a:off x="8964241" y="3571027"/>
            <a:ext cx="2862197" cy="2724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0" y="4416056"/>
            <a:ext cx="3407079" cy="1916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60" y="1711260"/>
            <a:ext cx="3538106" cy="19901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27275" y="1458842"/>
            <a:ext cx="2803708" cy="425430"/>
          </a:xfrm>
          <a:prstGeom prst="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VISTA laboratory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196" y="504394"/>
            <a:ext cx="6682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Stablished and </a:t>
            </a:r>
            <a:r>
              <a:rPr lang="en-GB" dirty="0" smtClean="0"/>
              <a:t>coordinated </a:t>
            </a:r>
            <a:r>
              <a:rPr lang="en-GB" dirty="0"/>
              <a:t>by R. Valizadeh (ASTeC) </a:t>
            </a:r>
            <a:r>
              <a:rPr lang="en-GB" dirty="0" smtClean="0"/>
              <a:t> </a:t>
            </a:r>
          </a:p>
          <a:p>
            <a:r>
              <a:rPr lang="en-GB" dirty="0" smtClean="0"/>
              <a:t>CI </a:t>
            </a:r>
            <a:r>
              <a:rPr lang="en-GB" dirty="0" smtClean="0"/>
              <a:t>collaborators: Prof J. Bradley and Dr V. </a:t>
            </a:r>
            <a:r>
              <a:rPr lang="en-GB" dirty="0" err="1" smtClean="0"/>
              <a:t>Danak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smtClean="0"/>
              <a:t>Liverpool University)</a:t>
            </a:r>
          </a:p>
          <a:p>
            <a:r>
              <a:rPr lang="en-GB" dirty="0" smtClean="0"/>
              <a:t>Participants: A. Hannah, J. Conlon, F. Walk, F</a:t>
            </a:r>
            <a:r>
              <a:rPr lang="en-GB" dirty="0"/>
              <a:t>. Lockwood </a:t>
            </a:r>
            <a:r>
              <a:rPr lang="en-GB" dirty="0" err="1"/>
              <a:t>Estrin</a:t>
            </a:r>
            <a:r>
              <a:rPr lang="en-GB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1122" y="5907108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PVD </a:t>
            </a:r>
            <a:r>
              <a:rPr lang="en-GB" dirty="0" smtClean="0"/>
              <a:t>deposition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8640605" y="768017"/>
            <a:ext cx="3507106" cy="51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Chemical Vapour Deposition (CVD)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353824" y="1282668"/>
            <a:ext cx="2251060" cy="683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Physical Vapour Deposition (PVD)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9395522" y="5863913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PVD deposition</a:t>
            </a:r>
            <a:endParaRPr lang="en-GB" dirty="0"/>
          </a:p>
        </p:txBody>
      </p:sp>
      <p:pic>
        <p:nvPicPr>
          <p:cNvPr id="26" name="Picture 2" descr="C:\Users\dmi75744\Downloads\IMG_20190327_1546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54" y="4035351"/>
            <a:ext cx="3557051" cy="199541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16860" y="5764902"/>
            <a:ext cx="3623745" cy="524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Hybrid </a:t>
            </a:r>
            <a:r>
              <a:rPr lang="en-GB" dirty="0"/>
              <a:t>Physical Chemical </a:t>
            </a:r>
            <a:r>
              <a:rPr lang="en-GB" dirty="0" smtClean="0"/>
              <a:t>Vapour </a:t>
            </a:r>
            <a:r>
              <a:rPr lang="en-GB" dirty="0"/>
              <a:t>Deposition </a:t>
            </a:r>
            <a:r>
              <a:rPr lang="en-GB" dirty="0" smtClean="0"/>
              <a:t>(HPCVD)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37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69fdf3bf-91f4-4263-9f62-59a85842949a@GBRP2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94" y="1981029"/>
            <a:ext cx="2619563" cy="201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111" y="-19776"/>
            <a:ext cx="9406258" cy="6899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Thin Film </a:t>
            </a:r>
            <a:r>
              <a:rPr lang="en-GB" dirty="0" smtClean="0"/>
              <a:t>Characterisation in VISTA  </a:t>
            </a:r>
            <a:endParaRPr lang="en-GB" sz="3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O.B. Malyshev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Advanced RF UK roadmap community meeting, DL/STFC, 7/06/2021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r="24766" b="9983"/>
          <a:stretch/>
        </p:blipFill>
        <p:spPr>
          <a:xfrm>
            <a:off x="3024960" y="1981029"/>
            <a:ext cx="2666746" cy="2106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52" y="1878904"/>
            <a:ext cx="6030707" cy="33922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5397" y="787023"/>
            <a:ext cx="7429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Stablished and </a:t>
            </a:r>
            <a:r>
              <a:rPr lang="en-GB" dirty="0" smtClean="0"/>
              <a:t>coordinated </a:t>
            </a:r>
            <a:r>
              <a:rPr lang="en-GB" dirty="0"/>
              <a:t>by R. Valizadeh (ASTeC) </a:t>
            </a:r>
            <a:r>
              <a:rPr lang="en-GB" dirty="0" smtClean="0"/>
              <a:t> </a:t>
            </a:r>
          </a:p>
          <a:p>
            <a:r>
              <a:rPr lang="en-GB" dirty="0" smtClean="0"/>
              <a:t>CI </a:t>
            </a:r>
            <a:r>
              <a:rPr lang="en-GB" dirty="0" smtClean="0"/>
              <a:t>collaborators: Prof J. Bradley and Dr V. </a:t>
            </a:r>
            <a:r>
              <a:rPr lang="en-GB" dirty="0" err="1" smtClean="0"/>
              <a:t>Danak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smtClean="0"/>
              <a:t>Liverpool University)</a:t>
            </a:r>
          </a:p>
          <a:p>
            <a:r>
              <a:rPr lang="en-GB" dirty="0" smtClean="0"/>
              <a:t>Participants: A. Hannah, J. Conlon, F. Walk, F</a:t>
            </a:r>
            <a:r>
              <a:rPr lang="en-GB" dirty="0"/>
              <a:t>. Lockwood </a:t>
            </a:r>
            <a:r>
              <a:rPr lang="en-GB" dirty="0" err="1"/>
              <a:t>Estrin</a:t>
            </a:r>
            <a:r>
              <a:rPr lang="en-GB" dirty="0"/>
              <a:t> </a:t>
            </a:r>
            <a:r>
              <a:rPr lang="en-GB" dirty="0"/>
              <a:t>, </a:t>
            </a:r>
            <a:r>
              <a:rPr lang="en-GB" dirty="0" smtClean="0"/>
              <a:t>G. </a:t>
            </a:r>
            <a:r>
              <a:rPr lang="en-GB" dirty="0" err="1" smtClean="0"/>
              <a:t>Stenning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81087" y="4000973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Auger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05397" y="3901074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FEI inspect S50 SEM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733045" y="2352225"/>
            <a:ext cx="1321314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Auger, XPS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9313865" y="5559832"/>
            <a:ext cx="2177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R. </a:t>
            </a:r>
            <a:r>
              <a:rPr lang="en-GB" sz="1600" i="1" dirty="0" smtClean="0"/>
              <a:t>Valizadeh</a:t>
            </a:r>
            <a:endParaRPr lang="en-GB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79425" y="4507587"/>
            <a:ext cx="5978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More characterisation facilities are available through collaborations with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Materials Characterisation Laboratory at ISIS (RAL)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CI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Other UK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International collaborations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45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D469DB-056B-4F91-8B3C-1199F36CC7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6D3F8C-4209-47FF-A37A-E21247ADC2DB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sharepoint/v3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4631</TotalTime>
  <Words>2746</Words>
  <Application>Microsoft Office PowerPoint</Application>
  <PresentationFormat>Widescreen</PresentationFormat>
  <Paragraphs>509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 Regular</vt:lpstr>
      <vt:lpstr>Calibri</vt:lpstr>
      <vt:lpstr>Cambria Math</vt:lpstr>
      <vt:lpstr>Mathematica1</vt:lpstr>
      <vt:lpstr>Montserrat</vt:lpstr>
      <vt:lpstr>Open Sans</vt:lpstr>
      <vt:lpstr>Symbol</vt:lpstr>
      <vt:lpstr>Times New Roman</vt:lpstr>
      <vt:lpstr>Wingdings</vt:lpstr>
      <vt:lpstr>Font and logo master</vt:lpstr>
      <vt:lpstr>PowerPoint Presentation</vt:lpstr>
      <vt:lpstr>PowerPoint Presentation</vt:lpstr>
      <vt:lpstr>PowerPoint Presentation</vt:lpstr>
      <vt:lpstr>Ultimate limits in SRF</vt:lpstr>
      <vt:lpstr>Superconductors for SRF</vt:lpstr>
      <vt:lpstr>Multilayers concept,            or how to make theory face reality</vt:lpstr>
      <vt:lpstr>Superconducting Thin Film Coating for Radio Frequency Cavities (TF-SRF) at STFC/DL/CI </vt:lpstr>
      <vt:lpstr>Thin Film Deposition in VISTA</vt:lpstr>
      <vt:lpstr>Thin Film Characterisation in VISTA  </vt:lpstr>
      <vt:lpstr>Superconducting Properties Evaluation</vt:lpstr>
      <vt:lpstr>Superconducting Cavity Evaluation in SuRF lab</vt:lpstr>
      <vt:lpstr>Superconducting Thin Film Coating for Radio Frequency Cavities (TF-SRF) </vt:lpstr>
      <vt:lpstr>International collaborations</vt:lpstr>
      <vt:lpstr>PowerPoint Presentation</vt:lpstr>
      <vt:lpstr>PowerPoint Presentation</vt:lpstr>
      <vt:lpstr>Copper surface preparation</vt:lpstr>
      <vt:lpstr>Thin film development</vt:lpstr>
      <vt:lpstr>Thin film characterisation -1 </vt:lpstr>
      <vt:lpstr>Thin film characterisation - 2</vt:lpstr>
      <vt:lpstr>Thin film DC superconducting properties -1</vt:lpstr>
      <vt:lpstr>Thin film DC superconducting properties - 3</vt:lpstr>
      <vt:lpstr>Thin film RF superconducting properties - 1</vt:lpstr>
      <vt:lpstr>Thin film RF superconducting properties – 2a</vt:lpstr>
      <vt:lpstr>Thin film RF superconducting properties – 2b</vt:lpstr>
      <vt:lpstr>PowerPoint Presentation</vt:lpstr>
      <vt:lpstr>6 GHz split cavity</vt:lpstr>
      <vt:lpstr>Development of 6 and 1.3 GHz cavity coating</vt:lpstr>
      <vt:lpstr>1.3 GHz cavity testing</vt:lpstr>
      <vt:lpstr>PowerPoint Presentation</vt:lpstr>
      <vt:lpstr>Cavity coating and testing</vt:lpstr>
      <vt:lpstr>Conclusions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detailed</dc:title>
  <dc:creator>Philip Millard</dc:creator>
  <cp:lastModifiedBy>Malyshev, Oleg (STFC,DL,AST)</cp:lastModifiedBy>
  <cp:revision>240</cp:revision>
  <cp:lastPrinted>2019-10-02T08:27:37Z</cp:lastPrinted>
  <dcterms:created xsi:type="dcterms:W3CDTF">2019-09-17T08:04:08Z</dcterms:created>
  <dcterms:modified xsi:type="dcterms:W3CDTF">2021-06-07T11:55:34Z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