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25"/>
  </p:notesMasterIdLst>
  <p:handoutMasterIdLst>
    <p:handoutMasterId r:id="rId26"/>
  </p:handoutMasterIdLst>
  <p:sldIdLst>
    <p:sldId id="300" r:id="rId2"/>
    <p:sldId id="453" r:id="rId3"/>
    <p:sldId id="427" r:id="rId4"/>
    <p:sldId id="425" r:id="rId5"/>
    <p:sldId id="434" r:id="rId6"/>
    <p:sldId id="340" r:id="rId7"/>
    <p:sldId id="448" r:id="rId8"/>
    <p:sldId id="433" r:id="rId9"/>
    <p:sldId id="451" r:id="rId10"/>
    <p:sldId id="391" r:id="rId11"/>
    <p:sldId id="407" r:id="rId12"/>
    <p:sldId id="446" r:id="rId13"/>
    <p:sldId id="354" r:id="rId14"/>
    <p:sldId id="373" r:id="rId15"/>
    <p:sldId id="388" r:id="rId16"/>
    <p:sldId id="454" r:id="rId17"/>
    <p:sldId id="345" r:id="rId18"/>
    <p:sldId id="455" r:id="rId19"/>
    <p:sldId id="349" r:id="rId20"/>
    <p:sldId id="337" r:id="rId21"/>
    <p:sldId id="320" r:id="rId22"/>
    <p:sldId id="449" r:id="rId23"/>
    <p:sldId id="445" r:id="rId24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96F"/>
    <a:srgbClr val="E7A219"/>
    <a:srgbClr val="CD3D14"/>
    <a:srgbClr val="0B5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9" autoAdjust="0"/>
    <p:restoredTop sz="85926" autoAdjust="0"/>
  </p:normalViewPr>
  <p:slideViewPr>
    <p:cSldViewPr>
      <p:cViewPr>
        <p:scale>
          <a:sx n="90" d="100"/>
          <a:sy n="90" d="100"/>
        </p:scale>
        <p:origin x="2136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21C17-AB47-3C4E-9B0E-4FCA8CD80B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59A91-57F2-F541-89A0-D945324D4B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93BEA6-4B5B-764C-9079-A1CD2418D106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F80F-AE68-B54F-966F-3C6E9C9DCB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44044-25FD-054A-B62D-C88900A503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83548-4026-4D44-8A8C-F37103DD08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5367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2FF1D53-21F6-D24F-ADA1-687E067D9C6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015CB0F-D2BF-A748-87A8-AC168CE2C3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4D61EA40-7C75-C849-8FBA-821547F498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3FC292EA-943F-4D43-B8D4-7EF30FB0464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4" tIns="47777" rIns="95554" bIns="477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D58F80A-B17A-504B-A3EA-13400D1614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4" tIns="47777" rIns="95554" bIns="47777" numCol="1" anchor="b" anchorCtr="0" compatLnSpc="1">
            <a:prstTxWarp prst="textNoShape">
              <a:avLst/>
            </a:prstTxWarp>
          </a:bodyPr>
          <a:lstStyle>
            <a:lvl1pPr defTabSz="955675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B31C0392-6A96-5443-ABCF-B1E5A2E578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54" tIns="47777" rIns="95554" bIns="47777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E957FDCF-E394-F147-9C6F-02796B686D56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Based on the cyclotron resonance maser instability.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FDCF-E394-F147-9C6F-02796B686D56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916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Gyrotron klystrons based on a cylindrical cavities are much more mature.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Better suited for operation at high pulse repetition frequencies of ~1kHz.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FDCF-E394-F147-9C6F-02796B686D56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8678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100MW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lco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-axial gyro-klystrons are much less well developed.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Could produce 100MW level power in Ka-band.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Rep Rates of ~50Hz, using the XBOX type pulsed modulators at CERN.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FDCF-E394-F147-9C6F-02796B686D56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939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57FDCF-E394-F147-9C6F-02796B686D56}" type="slidenum">
              <a:rPr lang="it-IT" altLang="it-IT" smtClean="0"/>
              <a:pPr/>
              <a:t>12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618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0194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9938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Line 10">
            <a:extLst>
              <a:ext uri="{FF2B5EF4-FFF2-40B4-BE49-F238E27FC236}">
                <a16:creationId xmlns:a16="http://schemas.microsoft.com/office/drawing/2014/main" id="{C521C8D2-33EF-CC48-88AD-D7E4BE2C89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84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381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7381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Line 10">
            <a:extLst>
              <a:ext uri="{FF2B5EF4-FFF2-40B4-BE49-F238E27FC236}">
                <a16:creationId xmlns:a16="http://schemas.microsoft.com/office/drawing/2014/main" id="{3D536AC2-0AD0-E244-BF66-5DCBB1869D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92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48833" y="881350"/>
            <a:ext cx="8246333" cy="535659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1361"/>
              </a:spcAft>
              <a:defRPr sz="2540">
                <a:solidFill>
                  <a:srgbClr val="C00000"/>
                </a:solidFill>
              </a:defRPr>
            </a:lvl1pPr>
            <a:lvl2pPr marL="326556" indent="-261245">
              <a:lnSpc>
                <a:spcPct val="100000"/>
              </a:lnSpc>
              <a:spcAft>
                <a:spcPts val="1089"/>
              </a:spcAft>
              <a:buFont typeface="Arial" pitchFamily="34" charset="0"/>
              <a:buChar char="•"/>
              <a:defRPr sz="2177"/>
            </a:lvl2pPr>
            <a:lvl3pPr marL="587801" indent="-261245">
              <a:lnSpc>
                <a:spcPct val="100000"/>
              </a:lnSpc>
              <a:spcAft>
                <a:spcPts val="816"/>
              </a:spcAft>
              <a:buFont typeface="Symbol" pitchFamily="18" charset="2"/>
              <a:buChar char="-"/>
              <a:defRPr sz="1814"/>
            </a:lvl3pPr>
            <a:lvl4pPr marL="849046" indent="-261245">
              <a:lnSpc>
                <a:spcPct val="100000"/>
              </a:lnSpc>
              <a:spcAft>
                <a:spcPts val="544"/>
              </a:spcAft>
              <a:buFont typeface="Wingdings" pitchFamily="2" charset="2"/>
              <a:buChar char="§"/>
              <a:defRPr sz="1633"/>
            </a:lvl4pPr>
            <a:lvl5pPr marL="1110290" indent="-261245">
              <a:lnSpc>
                <a:spcPct val="100000"/>
              </a:lnSpc>
              <a:spcAft>
                <a:spcPts val="544"/>
              </a:spcAft>
              <a:buFont typeface="Wingdings" pitchFamily="2" charset="2"/>
              <a:buChar char="ü"/>
              <a:defRPr sz="1633"/>
            </a:lvl5pPr>
          </a:lstStyle>
          <a:p>
            <a:pPr lvl="0"/>
            <a:r>
              <a:rPr lang="en-US"/>
              <a:t>Click to add title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3" name="Line 10">
            <a:extLst>
              <a:ext uri="{FF2B5EF4-FFF2-40B4-BE49-F238E27FC236}">
                <a16:creationId xmlns:a16="http://schemas.microsoft.com/office/drawing/2014/main" id="{DE83F507-A8E6-5D43-AD18-49D0EBD357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06897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8640" y="1571667"/>
            <a:ext cx="9152640" cy="5366611"/>
            <a:chOff x="-9525" y="1732471"/>
            <a:chExt cx="10090150" cy="5915695"/>
          </a:xfrm>
        </p:grpSpPr>
        <p:sp>
          <p:nvSpPr>
            <p:cNvPr id="33" name="Rectangle 32"/>
            <p:cNvSpPr/>
            <p:nvPr userDrawn="1"/>
          </p:nvSpPr>
          <p:spPr bwMode="auto">
            <a:xfrm>
              <a:off x="0" y="7108688"/>
              <a:ext cx="10080625" cy="5394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0752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de-DE" sz="2177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Box 5"/>
            <p:cNvSpPr txBox="1"/>
            <p:nvPr userDrawn="1"/>
          </p:nvSpPr>
          <p:spPr>
            <a:xfrm>
              <a:off x="-9525" y="6468726"/>
              <a:ext cx="10080625" cy="28653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1089" b="1" kern="1200" dirty="0">
                  <a:solidFill>
                    <a:srgbClr val="C00000"/>
                  </a:solidFill>
                  <a:latin typeface="Arial" pitchFamily="34" charset="0"/>
                  <a:ea typeface="ＭＳ Ｐゴシック" pitchFamily="34" charset="-128"/>
                  <a:cs typeface="+mn-cs"/>
                </a:rPr>
                <a:t>CompactLight is funded by the European Union’s Horizon2020 research and innovation programme under Grant Agreement No. 777431.</a:t>
              </a:r>
              <a:endParaRPr lang="de-DE" sz="1089" b="1" dirty="0">
                <a:solidFill>
                  <a:srgbClr val="C00000"/>
                </a:solidFill>
              </a:endParaRPr>
            </a:p>
          </p:txBody>
        </p:sp>
        <p:sp>
          <p:nvSpPr>
            <p:cNvPr id="34" name="Text Box 7"/>
            <p:cNvSpPr txBox="1">
              <a:spLocks noChangeArrowheads="1"/>
            </p:cNvSpPr>
            <p:nvPr userDrawn="1"/>
          </p:nvSpPr>
          <p:spPr bwMode="auto">
            <a:xfrm>
              <a:off x="1511920" y="1732471"/>
              <a:ext cx="7128792" cy="2880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50800" dir="5400000" algn="ctr" rotWithShape="0">
                <a:srgbClr val="808080">
                  <a:alpha val="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9991" tIns="56514" rIns="89991" bIns="44996"/>
            <a:lstStyle>
              <a:lvl1pPr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47675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indent="0" algn="l" defTabSz="406086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06086" algn="l"/>
                  <a:tab pos="813612" algn="l"/>
                  <a:tab pos="1221138" algn="l"/>
                  <a:tab pos="1628664" algn="l"/>
                  <a:tab pos="2036190" algn="l"/>
                  <a:tab pos="2443717" algn="l"/>
                  <a:tab pos="2851242" algn="l"/>
                  <a:tab pos="3258769" algn="l"/>
                  <a:tab pos="3666294" algn="l"/>
                  <a:tab pos="4073821" algn="l"/>
                  <a:tab pos="4481346" algn="l"/>
                  <a:tab pos="4888873" algn="l"/>
                  <a:tab pos="5296398" algn="l"/>
                  <a:tab pos="5703925" algn="l"/>
                  <a:tab pos="6111450" algn="l"/>
                  <a:tab pos="6518977" algn="l"/>
                  <a:tab pos="6926502" algn="l"/>
                  <a:tab pos="7334029" algn="l"/>
                  <a:tab pos="7741554" algn="l"/>
                  <a:tab pos="8149081" algn="l"/>
                </a:tabLst>
                <a:defRPr/>
              </a:pPr>
              <a:r>
                <a:rPr kumimoji="0" lang="en-GB" altLang="it-IT" sz="1633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CompactLight@elettra.eu</a:t>
              </a:r>
              <a:r>
                <a:rPr kumimoji="0" lang="en-GB" altLang="it-IT" sz="998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                                                       </a:t>
              </a:r>
              <a:r>
                <a:rPr lang="it-IT" altLang="en-US" sz="1633" b="0" i="0" dirty="0" err="1">
                  <a:solidFill>
                    <a:schemeClr val="tx1"/>
                  </a:solidFill>
                </a:rPr>
                <a:t>www.CompactLight.eu</a:t>
              </a:r>
              <a:endParaRPr lang="it-IT" altLang="it-IT" sz="1633" i="0" dirty="0">
                <a:solidFill>
                  <a:schemeClr val="tx1"/>
                </a:solidFill>
              </a:endParaRPr>
            </a:p>
            <a:p>
              <a:pPr algn="ctr" eaLnBrk="1">
                <a:lnSpc>
                  <a:spcPct val="93000"/>
                </a:lnSpc>
                <a:buSzPct val="100000"/>
                <a:defRPr/>
              </a:pPr>
              <a:r>
                <a:rPr lang="it-IT" altLang="en-US" sz="2177" b="0" dirty="0">
                  <a:solidFill>
                    <a:srgbClr val="C00000"/>
                  </a:solidFill>
                </a:rPr>
                <a:t> </a:t>
              </a:r>
            </a:p>
          </p:txBody>
        </p:sp>
        <p:pic>
          <p:nvPicPr>
            <p:cNvPr id="35" name="Picture 26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8556" y="2074157"/>
              <a:ext cx="6959032" cy="4311792"/>
            </a:xfrm>
            <a:prstGeom prst="rect">
              <a:avLst/>
            </a:prstGeom>
            <a:noFill/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9990"/>
              <a:ext cx="10071100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23872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920" y="856462"/>
            <a:ext cx="8229600" cy="653244"/>
          </a:xfrm>
          <a:prstGeom prst="rect">
            <a:avLst/>
          </a:prstGeom>
        </p:spPr>
        <p:txBody>
          <a:bodyPr lIns="72000" rIns="72000" anchor="ctr"/>
          <a:lstStyle>
            <a:lvl1pPr algn="l">
              <a:defRPr sz="2540">
                <a:solidFill>
                  <a:srgbClr val="C00000"/>
                </a:solidFill>
              </a:defRPr>
            </a:lvl1pPr>
          </a:lstStyle>
          <a:p>
            <a:r>
              <a:rPr lang="it-IT"/>
              <a:t>Click to add title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459" y="1587474"/>
            <a:ext cx="4044960" cy="23392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89"/>
              </a:spcAft>
              <a:buFontTx/>
              <a:buNone/>
              <a:defRPr sz="1814"/>
            </a:lvl1pPr>
            <a:lvl2pPr marL="326556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•"/>
              <a:defRPr sz="1633"/>
            </a:lvl2pPr>
            <a:lvl3pPr marL="587801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−"/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/>
              <a:t>Click to add text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 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32481" y="1587474"/>
            <a:ext cx="4046400" cy="2339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Aft>
                <a:spcPts val="1089"/>
              </a:spcAft>
              <a:buFontTx/>
              <a:buNone/>
              <a:defRPr sz="1814"/>
            </a:lvl1pPr>
            <a:lvl2pPr marL="326556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•"/>
              <a:defRPr sz="1633"/>
            </a:lvl2pPr>
            <a:lvl3pPr marL="587801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−"/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/>
              <a:t>Click to add text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</p:txBody>
      </p:sp>
      <p:sp>
        <p:nvSpPr>
          <p:cNvPr id="6" name="Segnaposto numero diapositiva 6"/>
          <p:cNvSpPr>
            <a:spLocks noGrp="1"/>
          </p:cNvSpPr>
          <p:nvPr>
            <p:ph type="sldNum" sz="quarter" idx="10"/>
          </p:nvPr>
        </p:nvSpPr>
        <p:spPr>
          <a:xfrm>
            <a:off x="8825024" y="6619873"/>
            <a:ext cx="192960" cy="208822"/>
          </a:xfrm>
        </p:spPr>
        <p:txBody>
          <a:bodyPr/>
          <a:lstStyle>
            <a:lvl1pPr>
              <a:defRPr sz="1179"/>
            </a:lvl1pPr>
          </a:lstStyle>
          <a:p>
            <a:endParaRPr lang="it-IT" altLang="it-IT" dirty="0"/>
          </a:p>
        </p:txBody>
      </p:sp>
      <p:sp>
        <p:nvSpPr>
          <p:cNvPr id="7" name="Segnaposto contenuto 2"/>
          <p:cNvSpPr>
            <a:spLocks noGrp="1"/>
          </p:cNvSpPr>
          <p:nvPr>
            <p:ph sz="half" idx="11" hasCustomPrompt="1"/>
          </p:nvPr>
        </p:nvSpPr>
        <p:spPr>
          <a:xfrm>
            <a:off x="457459" y="3988600"/>
            <a:ext cx="4044960" cy="233923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1089"/>
              </a:spcAft>
              <a:buFontTx/>
              <a:buNone/>
              <a:defRPr sz="1814"/>
            </a:lvl1pPr>
            <a:lvl2pPr marL="326556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•"/>
              <a:defRPr sz="1633"/>
            </a:lvl2pPr>
            <a:lvl3pPr marL="587801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−"/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/>
              <a:t>Click to add text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</p:txBody>
      </p:sp>
      <p:sp>
        <p:nvSpPr>
          <p:cNvPr id="8" name="Segnaposto contenuto 3"/>
          <p:cNvSpPr>
            <a:spLocks noGrp="1"/>
          </p:cNvSpPr>
          <p:nvPr>
            <p:ph sz="half" idx="12" hasCustomPrompt="1"/>
          </p:nvPr>
        </p:nvSpPr>
        <p:spPr>
          <a:xfrm>
            <a:off x="4632481" y="3988600"/>
            <a:ext cx="4046400" cy="233923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Aft>
                <a:spcPts val="1089"/>
              </a:spcAft>
              <a:buFontTx/>
              <a:buNone/>
              <a:defRPr sz="1814"/>
            </a:lvl1pPr>
            <a:lvl2pPr marL="326556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•"/>
              <a:defRPr sz="1633"/>
            </a:lvl2pPr>
            <a:lvl3pPr marL="587801" indent="-261245">
              <a:lnSpc>
                <a:spcPct val="100000"/>
              </a:lnSpc>
              <a:spcAft>
                <a:spcPts val="544"/>
              </a:spcAft>
              <a:buFont typeface="Arial" panose="020B0604020202020204" pitchFamily="34" charset="0"/>
              <a:buChar char="−"/>
              <a:defRPr sz="1633"/>
            </a:lvl3pPr>
            <a:lvl4pPr>
              <a:defRPr sz="1633"/>
            </a:lvl4pPr>
            <a:lvl5pPr>
              <a:defRPr sz="1633"/>
            </a:lvl5pPr>
            <a:lvl6pPr>
              <a:defRPr sz="1633"/>
            </a:lvl6pPr>
            <a:lvl7pPr>
              <a:defRPr sz="1633"/>
            </a:lvl7pPr>
            <a:lvl8pPr>
              <a:defRPr sz="1633"/>
            </a:lvl8pPr>
            <a:lvl9pPr>
              <a:defRPr sz="1633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add</a:t>
            </a:r>
            <a:r>
              <a:rPr lang="it-IT" dirty="0"/>
              <a:t> text</a:t>
            </a:r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</p:txBody>
      </p:sp>
      <p:sp>
        <p:nvSpPr>
          <p:cNvPr id="9" name="Line 10">
            <a:extLst>
              <a:ext uri="{FF2B5EF4-FFF2-40B4-BE49-F238E27FC236}">
                <a16:creationId xmlns:a16="http://schemas.microsoft.com/office/drawing/2014/main" id="{330B67AE-68F1-A646-BA18-164D40B5B05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05734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Line 10">
            <a:extLst>
              <a:ext uri="{FF2B5EF4-FFF2-40B4-BE49-F238E27FC236}">
                <a16:creationId xmlns:a16="http://schemas.microsoft.com/office/drawing/2014/main" id="{B142868C-E4EB-8144-8365-D0A0BFBD8DF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72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7230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938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938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A34E267D-BB10-F04F-A344-EF7248ED74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65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4824"/>
            <a:ext cx="4040188" cy="729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7405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44824"/>
            <a:ext cx="4041775" cy="7292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4056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id="{EA926C5D-7C77-D04C-9E56-CB3C548A25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168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182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Line 10">
            <a:extLst>
              <a:ext uri="{FF2B5EF4-FFF2-40B4-BE49-F238E27FC236}">
                <a16:creationId xmlns:a16="http://schemas.microsoft.com/office/drawing/2014/main" id="{FF9046AD-8F67-B54C-98B2-EC7B3DB44CA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0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0">
            <a:extLst>
              <a:ext uri="{FF2B5EF4-FFF2-40B4-BE49-F238E27FC236}">
                <a16:creationId xmlns:a16="http://schemas.microsoft.com/office/drawing/2014/main" id="{8EE619C5-F70D-304A-BF74-4937D5E2C54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18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2231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72231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3428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F9E3B880-7D89-314F-B432-41CD2E3EFAA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75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3772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4989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0445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0">
            <a:extLst>
              <a:ext uri="{FF2B5EF4-FFF2-40B4-BE49-F238E27FC236}">
                <a16:creationId xmlns:a16="http://schemas.microsoft.com/office/drawing/2014/main" id="{62A66567-61B1-7141-BEAE-A2024959057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8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>
            <a:extLst>
              <a:ext uri="{FF2B5EF4-FFF2-40B4-BE49-F238E27FC236}">
                <a16:creationId xmlns:a16="http://schemas.microsoft.com/office/drawing/2014/main" id="{D3C73C60-28D5-A04F-9702-525F39F7CC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1113" y="6550880"/>
            <a:ext cx="9144001" cy="343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endParaRPr lang="it-IT" altLang="it-IT" sz="1400" i="1" dirty="0"/>
          </a:p>
        </p:txBody>
      </p:sp>
      <p:sp>
        <p:nvSpPr>
          <p:cNvPr id="76814" name="Rectangle 14">
            <a:extLst>
              <a:ext uri="{FF2B5EF4-FFF2-40B4-BE49-F238E27FC236}">
                <a16:creationId xmlns:a16="http://schemas.microsoft.com/office/drawing/2014/main" id="{734E55B9-7671-5941-922E-29BD62867EF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99933" y="6581000"/>
            <a:ext cx="33584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it-IT" sz="1200" b="0" i="0" dirty="0">
                <a:solidFill>
                  <a:schemeClr val="accent2"/>
                </a:solidFill>
                <a:effectLst/>
                <a:latin typeface="Calibri" pitchFamily="34" charset="0"/>
              </a:rPr>
              <a:t>Advanced RF UK Community Meeting – 07.06.2021</a:t>
            </a: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40DE03FD-795D-4F48-9AE8-FCB9938B82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61448" y="6592095"/>
            <a:ext cx="10912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it-IT" altLang="it-IT" sz="1400" b="0" i="1" dirty="0">
                <a:solidFill>
                  <a:schemeClr val="accent2"/>
                </a:solidFill>
              </a:rPr>
              <a:t>A. </a:t>
            </a:r>
            <a:r>
              <a:rPr lang="it-IT" altLang="it-IT" sz="1400" b="0" i="1" dirty="0" err="1">
                <a:solidFill>
                  <a:schemeClr val="accent2"/>
                </a:solidFill>
              </a:rPr>
              <a:t>Castilla</a:t>
            </a:r>
            <a:r>
              <a:rPr lang="it-IT" altLang="it-IT" sz="1400" b="0" i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ED9D2-9D72-7C43-8BA2-B4914AE1644F}"/>
              </a:ext>
            </a:extLst>
          </p:cNvPr>
          <p:cNvSpPr txBox="1"/>
          <p:nvPr userDrawn="1"/>
        </p:nvSpPr>
        <p:spPr>
          <a:xfrm>
            <a:off x="2743200" y="279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37F16-DE5B-4649-9A75-5CD368C8F34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64" y="6581001"/>
            <a:ext cx="896342" cy="280696"/>
          </a:xfrm>
          <a:prstGeom prst="rect">
            <a:avLst/>
          </a:prstGeom>
        </p:spPr>
      </p:pic>
      <p:pic>
        <p:nvPicPr>
          <p:cNvPr id="13" name="Picture 12" descr="Image result for cockroft institute logo">
            <a:extLst>
              <a:ext uri="{FF2B5EF4-FFF2-40B4-BE49-F238E27FC236}">
                <a16:creationId xmlns:a16="http://schemas.microsoft.com/office/drawing/2014/main" id="{3723550E-B038-2A46-B95F-6439D4868C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3" y="6586604"/>
            <a:ext cx="480345" cy="2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99" r:id="rId12"/>
    <p:sldLayoutId id="2147483700" r:id="rId13"/>
    <p:sldLayoutId id="2147483701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files/4fa478686ae54109d48231a0b8ab4a89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75785/contributions/3022050/attachments/1666171/2671179/HG2018-DanielLundberg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>
            <a:extLst>
              <a:ext uri="{FF2B5EF4-FFF2-40B4-BE49-F238E27FC236}">
                <a16:creationId xmlns:a16="http://schemas.microsoft.com/office/drawing/2014/main" id="{A5A8AB59-CB78-2543-9A95-3BECA07AC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99" y="2708920"/>
            <a:ext cx="8654801" cy="22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it-IT" sz="3700" b="1" dirty="0">
                <a:cs typeface="Calibri" panose="020F0502020204030204" pitchFamily="34" charset="0"/>
              </a:rPr>
              <a:t>Ka-Band Systems for Accelerators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altLang="it-IT" sz="2500" b="1" dirty="0"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en-US" altLang="it-IT" sz="2200" dirty="0"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Alejandro Castilla</a:t>
            </a:r>
          </a:p>
          <a:p>
            <a:pPr algn="ctr" eaLnBrk="1" hangingPunct="1">
              <a:defRPr/>
            </a:pPr>
            <a:r>
              <a:rPr lang="en-US" altLang="it-IT" sz="2200" dirty="0">
                <a:effectLst>
                  <a:outerShdw blurRad="38100" dist="38100" dir="2700000" algn="tl">
                    <a:srgbClr val="C0C0C0"/>
                  </a:outerShdw>
                </a:effectLst>
                <a:cs typeface="Calibri" panose="020F0502020204030204" pitchFamily="34" charset="0"/>
              </a:rPr>
              <a:t>Lancaster University</a:t>
            </a:r>
          </a:p>
          <a:p>
            <a:pPr algn="ctr" eaLnBrk="1" hangingPunct="1">
              <a:defRPr/>
            </a:pPr>
            <a:endParaRPr lang="en-US" altLang="it-IT" sz="2200" dirty="0">
              <a:effectLst>
                <a:outerShdw blurRad="38100" dist="38100" dir="2700000" algn="tl">
                  <a:srgbClr val="C0C0C0"/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43973F-2758-434C-AA15-FBDF9B8BE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873" y="79491"/>
            <a:ext cx="1728192" cy="541197"/>
          </a:xfrm>
          <a:prstGeom prst="rect">
            <a:avLst/>
          </a:prstGeom>
        </p:spPr>
      </p:pic>
      <p:pic>
        <p:nvPicPr>
          <p:cNvPr id="13" name="Picture 12" descr="Image result for cockroft institute logo">
            <a:extLst>
              <a:ext uri="{FF2B5EF4-FFF2-40B4-BE49-F238E27FC236}">
                <a16:creationId xmlns:a16="http://schemas.microsoft.com/office/drawing/2014/main" id="{C261B6F5-97C9-8947-AE4B-9D6E644DF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9" y="73607"/>
            <a:ext cx="968284" cy="54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7220"/>
              </p:ext>
            </p:extLst>
          </p:nvPr>
        </p:nvGraphicFramePr>
        <p:xfrm>
          <a:off x="5564839" y="2864536"/>
          <a:ext cx="3439284" cy="3553777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756761">
                  <a:extLst>
                    <a:ext uri="{9D8B030D-6E8A-4147-A177-3AD203B41FA5}">
                      <a16:colId xmlns:a16="http://schemas.microsoft.com/office/drawing/2014/main" val="3724435312"/>
                    </a:ext>
                  </a:extLst>
                </a:gridCol>
                <a:gridCol w="950834">
                  <a:extLst>
                    <a:ext uri="{9D8B030D-6E8A-4147-A177-3AD203B41FA5}">
                      <a16:colId xmlns:a16="http://schemas.microsoft.com/office/drawing/2014/main" val="412564813"/>
                    </a:ext>
                  </a:extLst>
                </a:gridCol>
                <a:gridCol w="815102">
                  <a:extLst>
                    <a:ext uri="{9D8B030D-6E8A-4147-A177-3AD203B41FA5}">
                      <a16:colId xmlns:a16="http://schemas.microsoft.com/office/drawing/2014/main" val="2588432344"/>
                    </a:ext>
                  </a:extLst>
                </a:gridCol>
                <a:gridCol w="916587">
                  <a:extLst>
                    <a:ext uri="{9D8B030D-6E8A-4147-A177-3AD203B41FA5}">
                      <a16:colId xmlns:a16="http://schemas.microsoft.com/office/drawing/2014/main" val="421577773"/>
                    </a:ext>
                  </a:extLst>
                </a:gridCol>
              </a:tblGrid>
              <a:tr h="460057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RF</a:t>
                      </a:r>
                      <a:r>
                        <a:rPr lang="en-US" altLang="zh-CN" sz="12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source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altLang="zh-CN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width [ns]</a:t>
                      </a:r>
                      <a:endParaRPr lang="en-GB" sz="12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Compression</a:t>
                      </a:r>
                    </a:p>
                    <a:p>
                      <a:pPr algn="ctr" fontAlgn="b"/>
                      <a:r>
                        <a:rPr lang="en-US" sz="12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ratio</a:t>
                      </a:r>
                      <a:endParaRPr lang="en-GB" sz="12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Power</a:t>
                      </a:r>
                      <a:r>
                        <a:rPr lang="en-US" sz="12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gain</a:t>
                      </a:r>
                    </a:p>
                    <a:p>
                      <a:pPr algn="ctr" fontAlgn="b"/>
                      <a:r>
                        <a:rPr lang="en-US" sz="1200" b="1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(average)</a:t>
                      </a:r>
                      <a:endParaRPr lang="en-GB" sz="12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Compressed</a:t>
                      </a:r>
                    </a:p>
                    <a:p>
                      <a:pPr algn="ctr" fontAlgn="b"/>
                      <a:r>
                        <a:rPr 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Power</a:t>
                      </a:r>
                      <a:endParaRPr lang="en-GB" sz="1200" b="1" u="none" strike="noStrike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5715" marR="5715" marT="5715" marB="0" anchor="ctr"/>
                </a:tc>
                <a:extLst>
                  <a:ext uri="{0D108BD9-81ED-4DB2-BD59-A6C34878D82A}">
                    <a16:rowId xmlns:a16="http://schemas.microsoft.com/office/drawing/2014/main" val="173541536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11.1456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85924051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12.7872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4081649696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6.38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13.7808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361599753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480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14.4288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39576625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6.94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14.9904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254537409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7.09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15.3144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274267637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7.21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15.5736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89935732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15.768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442214330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7.37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15.9192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357053216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7.43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16.0488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10713306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7.49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16.1784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216339818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1296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16.2432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3312771786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1392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7.55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16.308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2209964825"/>
                  </a:ext>
                </a:extLst>
              </a:tr>
              <a:tr h="220980"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1488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7.58</a:t>
                      </a:r>
                    </a:p>
                  </a:txBody>
                  <a:tcPr marL="5715" marR="5715" marT="571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16.3728</a:t>
                      </a:r>
                    </a:p>
                  </a:txBody>
                  <a:tcPr marL="5715" marR="5715" marT="5715" marB="0" anchor="b"/>
                </a:tc>
                <a:extLst>
                  <a:ext uri="{0D108BD9-81ED-4DB2-BD59-A6C34878D82A}">
                    <a16:rowId xmlns:a16="http://schemas.microsoft.com/office/drawing/2014/main" val="44200062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59632" y="179088"/>
            <a:ext cx="66141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Over-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moded</a:t>
            </a:r>
            <a:r>
              <a:rPr lang="en-US" sz="2700" b="1" dirty="0">
                <a:latin typeface="Calibri" panose="020F0502020204030204" pitchFamily="34" charset="0"/>
                <a:cs typeface="Calibri" panose="020F0502020204030204" pitchFamily="34" charset="0"/>
              </a:rPr>
              <a:t> SLEDII Pulse compressor</a:t>
            </a:r>
            <a:endParaRPr lang="en-GB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8173" y="981192"/>
                <a:ext cx="5322976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984 ns </a:t>
                </a:r>
                <a:r>
                  <a:rPr lang="en-US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rf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source pulse width (~1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s)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24 ns compressed pulse.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2.27 MW (2.16 with 5% loss) source power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15.9 MW compressed pulse.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800" dirty="0">
                  <a:latin typeface="Calibri" panose="020F0502020204030204" pitchFamily="34" charset="0"/>
                  <a:cs typeface="Calibri" panose="020F050202020403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Longer input pulse width gains little for the compressed power.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73" y="981192"/>
                <a:ext cx="5322976" cy="2185214"/>
              </a:xfrm>
              <a:prstGeom prst="rect">
                <a:avLst/>
              </a:prstGeom>
              <a:blipFill>
                <a:blip r:embed="rId2"/>
                <a:stretch>
                  <a:fillRect l="-714" t="-1156" b="-4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557081" y="5122169"/>
            <a:ext cx="3478508" cy="1651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424A61-4FE6-C84C-AC51-EE870014AE17}"/>
              </a:ext>
            </a:extLst>
          </p:cNvPr>
          <p:cNvGrpSpPr/>
          <p:nvPr/>
        </p:nvGrpSpPr>
        <p:grpSpPr>
          <a:xfrm>
            <a:off x="-70651" y="3159844"/>
            <a:ext cx="5720623" cy="2160000"/>
            <a:chOff x="-90339" y="3733203"/>
            <a:chExt cx="5720623" cy="216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90339" y="3733203"/>
              <a:ext cx="2880000" cy="2160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635" y="3733203"/>
              <a:ext cx="2996649" cy="2160000"/>
            </a:xfrm>
            <a:prstGeom prst="rect">
              <a:avLst/>
            </a:prstGeom>
          </p:spPr>
        </p:pic>
        <p:sp>
          <p:nvSpPr>
            <p:cNvPr id="12" name="5-Point Star 11"/>
            <p:cNvSpPr/>
            <p:nvPr/>
          </p:nvSpPr>
          <p:spPr>
            <a:xfrm>
              <a:off x="4367295" y="4151075"/>
              <a:ext cx="199079" cy="199079"/>
            </a:xfrm>
            <a:prstGeom prst="star5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F0CFFD8-806A-4A40-A390-53EF9D74CB9F}"/>
              </a:ext>
            </a:extLst>
          </p:cNvPr>
          <p:cNvSpPr/>
          <p:nvPr/>
        </p:nvSpPr>
        <p:spPr>
          <a:xfrm>
            <a:off x="128173" y="5402650"/>
            <a:ext cx="56994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TE01&amp;TE02 dual-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moded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SLEDII pulse compressor.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Radius of the delay line = 25 mm.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Length of the delay line = 1.71 m.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387A5D-F416-CB47-9106-812683DF68D3}"/>
              </a:ext>
            </a:extLst>
          </p:cNvPr>
          <p:cNvSpPr/>
          <p:nvPr/>
        </p:nvSpPr>
        <p:spPr>
          <a:xfrm>
            <a:off x="1210485" y="676294"/>
            <a:ext cx="24712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(X. Wu and W.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Wuensch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CERN)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A2BD8E-0800-5841-93BD-B9B8FF74F4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28" y="692696"/>
            <a:ext cx="4355976" cy="21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08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57855"/>
          </a:xfrm>
        </p:spPr>
        <p:txBody>
          <a:bodyPr/>
          <a:lstStyle/>
          <a:p>
            <a:pPr algn="ctr"/>
            <a:r>
              <a:rPr lang="de-DE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H01 Power </a:t>
            </a:r>
            <a:r>
              <a:rPr lang="de-DE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</a:t>
            </a:r>
            <a:r>
              <a:rPr lang="de-DE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de-DE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couplers</a:t>
            </a:r>
            <a:endParaRPr lang="de-DE" sz="2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1F9550-6B44-DE4E-A2CF-31F8CB066992}"/>
              </a:ext>
            </a:extLst>
          </p:cNvPr>
          <p:cNvGrpSpPr/>
          <p:nvPr/>
        </p:nvGrpSpPr>
        <p:grpSpPr>
          <a:xfrm>
            <a:off x="4263245" y="862739"/>
            <a:ext cx="4777680" cy="1905001"/>
            <a:chOff x="4355976" y="2321807"/>
            <a:chExt cx="4777680" cy="190500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0D82AC5-230F-1947-BF28-773AA9EAF5E9}"/>
                </a:ext>
              </a:extLst>
            </p:cNvPr>
            <p:cNvSpPr/>
            <p:nvPr/>
          </p:nvSpPr>
          <p:spPr>
            <a:xfrm>
              <a:off x="4355976" y="2321807"/>
              <a:ext cx="9144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DA0C32-DDB4-0B47-B657-9C813FEC5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3176" y="2321807"/>
              <a:ext cx="4320480" cy="190500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C14B87-D033-0640-855D-93BED6AD91E7}"/>
              </a:ext>
            </a:extLst>
          </p:cNvPr>
          <p:cNvGrpSpPr/>
          <p:nvPr/>
        </p:nvGrpSpPr>
        <p:grpSpPr>
          <a:xfrm>
            <a:off x="4263245" y="3909605"/>
            <a:ext cx="4273198" cy="2296183"/>
            <a:chOff x="4572000" y="4228182"/>
            <a:chExt cx="4273198" cy="22961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22E9E86-CE9D-D444-B0C1-BA29E141B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3850" y="4228182"/>
              <a:ext cx="4221348" cy="229618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8931DD-AF82-6E44-9CCF-7A694F863C7B}"/>
                </a:ext>
              </a:extLst>
            </p:cNvPr>
            <p:cNvSpPr/>
            <p:nvPr/>
          </p:nvSpPr>
          <p:spPr>
            <a:xfrm>
              <a:off x="4572000" y="5949280"/>
              <a:ext cx="936104" cy="575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Content Placeholder 70">
            <a:extLst>
              <a:ext uri="{FF2B5EF4-FFF2-40B4-BE49-F238E27FC236}">
                <a16:creationId xmlns:a16="http://schemas.microsoft.com/office/drawing/2014/main" id="{0AA39DD4-E779-C74C-8697-77CE8A858363}"/>
              </a:ext>
            </a:extLst>
          </p:cNvPr>
          <p:cNvSpPr txBox="1">
            <a:spLocks/>
          </p:cNvSpPr>
          <p:nvPr/>
        </p:nvSpPr>
        <p:spPr>
          <a:xfrm>
            <a:off x="4567571" y="2983984"/>
            <a:ext cx="4540933" cy="1195319"/>
          </a:xfrm>
          <a:prstGeom prst="rect">
            <a:avLst/>
          </a:prstGeom>
          <a:noFill/>
        </p:spPr>
        <p:txBody>
          <a:bodyPr/>
          <a:lstStyle>
            <a:lvl1pPr marL="0" indent="0" algn="l" defTabSz="4476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Tx/>
              <a:buNone/>
              <a:defRPr sz="2000" u="none">
                <a:solidFill>
                  <a:schemeClr val="tx1"/>
                </a:solidFill>
                <a:latin typeface="+mn-lt"/>
                <a:ea typeface="ＭＳ Ｐゴシック" pitchFamily="34" charset="-128"/>
                <a:cs typeface="MS PGothic" charset="0"/>
              </a:defRPr>
            </a:lvl1pPr>
            <a:lvl2pPr marL="360000" indent="-288000" algn="l" defTabSz="4476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pitchFamily="34" charset="-128"/>
                <a:cs typeface="MS PGothic" charset="0"/>
              </a:defRPr>
            </a:lvl2pPr>
            <a:lvl3pPr marL="648000" indent="-288000" algn="l" defTabSz="44767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−"/>
              <a:defRPr sz="1800">
                <a:solidFill>
                  <a:srgbClr val="000000"/>
                </a:solidFill>
                <a:latin typeface="+mn-lt"/>
                <a:ea typeface="ＭＳ Ｐゴシック" pitchFamily="34" charset="-128"/>
                <a:cs typeface="MS PGothic" charset="0"/>
              </a:defRPr>
            </a:lvl3pPr>
            <a:lvl4pPr marL="15986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ＭＳ Ｐゴシック" pitchFamily="34" charset="-128"/>
                <a:cs typeface="MS PGothic" charset="0"/>
              </a:defRPr>
            </a:lvl4pPr>
            <a:lvl5pPr marL="2055813" indent="-227013"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ＭＳ Ｐゴシック" pitchFamily="34" charset="-128"/>
                <a:cs typeface="MS PGothic" charset="0"/>
              </a:defRPr>
            </a:lvl5pPr>
            <a:lvl6pPr marL="2514340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492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8645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5797" indent="-228576" algn="l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1045" indent="-311045">
              <a:buFont typeface="Arial" panose="020B0604020202020204" pitchFamily="34" charset="0"/>
              <a:buChar char="•"/>
            </a:pPr>
            <a:r>
              <a:rPr lang="en-US" sz="1814" dirty="0">
                <a:latin typeface="Calibri" panose="020F0502020204030204" pitchFamily="34" charset="0"/>
                <a:cs typeface="Calibri" panose="020F0502020204030204" pitchFamily="34" charset="0"/>
              </a:rPr>
              <a:t>Fitted TE20 – TE01 circular mode converter couplers for direct connection to low loss transport network.</a:t>
            </a:r>
            <a:endParaRPr lang="en-GB" sz="181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FFB891-2DF9-0C45-AD4A-C017A1B59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3" y="1427517"/>
            <a:ext cx="3681389" cy="30895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982ED2-DC0B-9A4B-8534-1D424689FD91}"/>
              </a:ext>
            </a:extLst>
          </p:cNvPr>
          <p:cNvSpPr txBox="1"/>
          <p:nvPr/>
        </p:nvSpPr>
        <p:spPr>
          <a:xfrm>
            <a:off x="251520" y="652626"/>
            <a:ext cx="4011725" cy="72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3dB TE01-TE20 Hybrid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for PC and power combiner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7BFF61-5EF3-FF4F-8274-11EA5DE6C832}"/>
              </a:ext>
            </a:extLst>
          </p:cNvPr>
          <p:cNvGrpSpPr/>
          <p:nvPr/>
        </p:nvGrpSpPr>
        <p:grpSpPr>
          <a:xfrm>
            <a:off x="195425" y="4716547"/>
            <a:ext cx="4982220" cy="1644762"/>
            <a:chOff x="10770" y="4869160"/>
            <a:chExt cx="4982220" cy="164476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9F58964-49F6-A249-91D8-B6DB92235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70" y="4869160"/>
              <a:ext cx="2448272" cy="164230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FA1741-95C1-CA4E-94CC-5132F780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1404" y="4869160"/>
              <a:ext cx="2461586" cy="1644762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A0A1769-CFCC-264D-9C93-3336EDC80F56}"/>
              </a:ext>
            </a:extLst>
          </p:cNvPr>
          <p:cNvSpPr/>
          <p:nvPr/>
        </p:nvSpPr>
        <p:spPr>
          <a:xfrm>
            <a:off x="527573" y="1198959"/>
            <a:ext cx="3832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(J. Cai (LU), I .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Syratchev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A.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Grudiev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CERN)</a:t>
            </a:r>
          </a:p>
        </p:txBody>
      </p:sp>
    </p:spTree>
    <p:extLst>
      <p:ext uri="{BB962C8B-B14F-4D97-AF65-F5344CB8AC3E}">
        <p14:creationId xmlns:p14="http://schemas.microsoft.com/office/powerpoint/2010/main" val="10762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D9851F-337F-2C4C-969F-C1A4A43511D8}"/>
              </a:ext>
            </a:extLst>
          </p:cNvPr>
          <p:cNvSpPr txBox="1">
            <a:spLocks/>
          </p:cNvSpPr>
          <p:nvPr/>
        </p:nvSpPr>
        <p:spPr>
          <a:xfrm>
            <a:off x="1005987" y="198499"/>
            <a:ext cx="7166413" cy="79487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6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Wakefields</a:t>
            </a:r>
            <a:r>
              <a:rPr lang="en-US" sz="2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: Ka-band Action amplification factor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50040-2984-7A4C-8A3F-E5379DF0BDA0}"/>
              </a:ext>
            </a:extLst>
          </p:cNvPr>
          <p:cNvSpPr/>
          <p:nvPr/>
        </p:nvSpPr>
        <p:spPr>
          <a:xfrm>
            <a:off x="3851920" y="672951"/>
            <a:ext cx="1479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(A. Latina, CERN)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CA129-F181-AD43-A2DC-028AACA21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2" y="1038747"/>
            <a:ext cx="5485624" cy="45984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98E7F1C-9E40-644B-B202-CE672D8001F4}"/>
              </a:ext>
            </a:extLst>
          </p:cNvPr>
          <p:cNvGrpSpPr/>
          <p:nvPr/>
        </p:nvGrpSpPr>
        <p:grpSpPr>
          <a:xfrm>
            <a:off x="5819569" y="4002602"/>
            <a:ext cx="3047652" cy="2186021"/>
            <a:chOff x="6647481" y="3569236"/>
            <a:chExt cx="4433807" cy="266028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4EC03E-6522-0A4D-9580-6DA76C65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7481" y="3569236"/>
              <a:ext cx="4433807" cy="26602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60A6F1-C80E-D941-8E1F-6FE2F2A0F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8572" y="3933419"/>
              <a:ext cx="1047256" cy="960787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B439DC2-3707-9D44-98C6-9CF28A24D7AE}"/>
              </a:ext>
            </a:extLst>
          </p:cNvPr>
          <p:cNvSpPr txBox="1"/>
          <p:nvPr/>
        </p:nvSpPr>
        <p:spPr>
          <a:xfrm>
            <a:off x="5666283" y="1726683"/>
            <a:ext cx="3384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Bunch-tail </a:t>
            </a:r>
            <a:r>
              <a:rPr lang="en-US" dirty="0" err="1"/>
              <a:t>betatron</a:t>
            </a:r>
            <a:r>
              <a:rPr lang="en-US" dirty="0"/>
              <a:t> amplification due to short range </a:t>
            </a:r>
            <a:r>
              <a:rPr lang="en-US" dirty="0" err="1"/>
              <a:t>wakefields</a:t>
            </a:r>
            <a:r>
              <a:rPr lang="en-US" dirty="0"/>
              <a:t> can lead to BBU.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630DFF-B299-4B42-AF7E-832372C2D133}"/>
                  </a:ext>
                </a:extLst>
              </p:cNvPr>
              <p:cNvSpPr txBox="1"/>
              <p:nvPr/>
            </p:nvSpPr>
            <p:spPr>
              <a:xfrm>
                <a:off x="5577476" y="2928028"/>
                <a:ext cx="3533980" cy="819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  <m:f>
                                    <m:f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𝑒𝑄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𝐾𝑎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𝑏𝑎𝑛𝑑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16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𝑏𝑒𝑎𝑚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630DFF-B299-4B42-AF7E-832372C2D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7476" y="2928028"/>
                <a:ext cx="3533980" cy="819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9F96B4-F8B2-D64F-8415-0F15C6A21B7E}"/>
                  </a:ext>
                </a:extLst>
              </p:cNvPr>
              <p:cNvSpPr txBox="1"/>
              <p:nvPr/>
            </p:nvSpPr>
            <p:spPr>
              <a:xfrm>
                <a:off x="175972" y="5715654"/>
                <a:ext cx="53886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XLS (75 </a:t>
                </a:r>
                <a:r>
                  <a:rPr lang="en-US" dirty="0" err="1"/>
                  <a:t>pC</a:t>
                </a:r>
                <a:r>
                  <a:rPr lang="en-US" dirty="0"/>
                  <a:t>, ~300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 bunches @ 300 MeV), the maximum tolerable A(z) = 1.1.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9F96B4-F8B2-D64F-8415-0F15C6A21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72" y="5715654"/>
                <a:ext cx="5388698" cy="646331"/>
              </a:xfrm>
              <a:prstGeom prst="rect">
                <a:avLst/>
              </a:prstGeom>
              <a:blipFill>
                <a:blip r:embed="rId7"/>
                <a:stretch>
                  <a:fillRect l="-941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37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489" y="168150"/>
            <a:ext cx="8229600" cy="441380"/>
          </a:xfrm>
        </p:spPr>
        <p:txBody>
          <a:bodyPr/>
          <a:lstStyle/>
          <a:p>
            <a:pPr algn="ctr"/>
            <a:r>
              <a:rPr lang="de-DE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Travelling</a:t>
            </a:r>
            <a:r>
              <a:rPr lang="de-DE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r>
              <a:rPr lang="de-DE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de-DE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ABD0F0-5995-474D-AF04-8A2D44CDDA76}"/>
                  </a:ext>
                </a:extLst>
              </p:cNvPr>
              <p:cNvSpPr txBox="1"/>
              <p:nvPr/>
            </p:nvSpPr>
            <p:spPr>
              <a:xfrm>
                <a:off x="103591" y="964604"/>
                <a:ext cx="3316281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Conservatively, a 120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°</m:t>
                    </m:r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30 cm structure w/RF source + pulse compressor (15 MW):</a:t>
                </a:r>
              </a:p>
              <a:p>
                <a:endParaRPr lang="en-GB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11045" indent="-311045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42.5 MV/m, and 12.75 MV</a:t>
                </a:r>
                <a14:m>
                  <m:oMath xmlns:m="http://schemas.openxmlformats.org/officeDocument/2006/math">
                    <a:fld id="{8C549CB0-A386-8541-9328-BCE4C9492D09}" type="mathplaceholder"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a:t>.</a:t>
                    </a:fld>
                  </m:oMath>
                </a14:m>
                <a:endParaRPr lang="en-GB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11045" indent="-311045">
                  <a:buFont typeface="Arial" panose="020B0604020202020204" pitchFamily="34" charset="0"/>
                  <a:buChar char="•"/>
                </a:pPr>
                <a:endParaRPr lang="en-GB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11045" indent="-311045"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Ep = 108 MV/m, </a:t>
                </a:r>
                <a:r>
                  <a:rPr lang="en-GB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Bp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189 </a:t>
                </a:r>
                <a:r>
                  <a:rPr lang="en-GB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mT</a:t>
                </a:r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and Sc = 4.8 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ABD0F0-5995-474D-AF04-8A2D44CDD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91" y="964604"/>
                <a:ext cx="3316281" cy="2185214"/>
              </a:xfrm>
              <a:prstGeom prst="rect">
                <a:avLst/>
              </a:prstGeom>
              <a:blipFill>
                <a:blip r:embed="rId2"/>
                <a:stretch>
                  <a:fillRect l="-1908" t="-1156" r="-1908" b="-34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BE34991-239B-3C4F-A1EA-DE1A427ACA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9825" y="1253879"/>
            <a:ext cx="1800200" cy="1753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5D0FEE-541A-4543-AA57-EDABB2726D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709695"/>
            <a:ext cx="4139953" cy="2695032"/>
          </a:xfrm>
          <a:prstGeom prst="rect">
            <a:avLst/>
          </a:prstGeom>
        </p:spPr>
      </p:pic>
      <p:pic>
        <p:nvPicPr>
          <p:cNvPr id="10" name="Content Placeholder 58">
            <a:extLst>
              <a:ext uri="{FF2B5EF4-FFF2-40B4-BE49-F238E27FC236}">
                <a16:creationId xmlns:a16="http://schemas.microsoft.com/office/drawing/2014/main" id="{282C5165-6123-6F4D-A5AD-20A236AD0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91" y="3662919"/>
            <a:ext cx="4299480" cy="25796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5357FB-4294-1F44-9E1A-966D578E0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614" y="3662919"/>
            <a:ext cx="4299480" cy="25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D9851F-337F-2C4C-969F-C1A4A43511D8}"/>
              </a:ext>
            </a:extLst>
          </p:cNvPr>
          <p:cNvSpPr txBox="1">
            <a:spLocks/>
          </p:cNvSpPr>
          <p:nvPr/>
        </p:nvSpPr>
        <p:spPr>
          <a:xfrm>
            <a:off x="1918267" y="201536"/>
            <a:ext cx="5339467" cy="4440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Ka band TWS tolerances and thermal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A340A2-2D45-9F4A-BAE8-B8FC2B1D2B60}"/>
                  </a:ext>
                </a:extLst>
              </p:cNvPr>
              <p:cNvSpPr txBox="1"/>
              <p:nvPr/>
            </p:nvSpPr>
            <p:spPr>
              <a:xfrm>
                <a:off x="6386235" y="4197297"/>
                <a:ext cx="252791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Using 10mm diameter for the cooling channels, and water at 27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C as a first check we get ~1 degree increase at the iris @15 MW and 42.5 MV/m.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A340A2-2D45-9F4A-BAE8-B8FC2B1D2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6235" y="4197297"/>
                <a:ext cx="2527918" cy="2031325"/>
              </a:xfrm>
              <a:prstGeom prst="rect">
                <a:avLst/>
              </a:prstGeom>
              <a:blipFill>
                <a:blip r:embed="rId2"/>
                <a:stretch>
                  <a:fillRect l="-2000" t="-621" r="-1500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7F29B5-018C-8047-80D3-ECA19347FE88}"/>
                  </a:ext>
                </a:extLst>
              </p:cNvPr>
              <p:cNvSpPr txBox="1"/>
              <p:nvPr/>
            </p:nvSpPr>
            <p:spPr>
              <a:xfrm>
                <a:off x="4597500" y="3199464"/>
                <a:ext cx="4536503" cy="677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⁡(1+</m:t>
                        </m:r>
                        <m:f>
                          <m:fPr>
                            <m:type m:val="skw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𝐿𝑖𝑟𝑖𝑠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</m:den>
                    </m:f>
                  </m:oMath>
                </a14:m>
                <a:r>
                  <a:rPr lang="en-US" sz="2400" dirty="0"/>
                  <a:t>=</a:t>
                </a:r>
                <a:r>
                  <a:rPr lang="en-US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𝑑𝑧</m:t>
                        </m:r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GB" sz="2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𝑐𝑒𝑙𝑙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sz="2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𝑖𝑟𝑖</m:t>
                        </m:r>
                        <m:r>
                          <a:rPr lang="en-GB" sz="2400" i="1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ln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⁡(1+</m:t>
                        </m:r>
                        <m:f>
                          <m:fPr>
                            <m:type m:val="skw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𝜋𝜅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27F29B5-018C-8047-80D3-ECA19347F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00" y="3199464"/>
                <a:ext cx="4536503" cy="677237"/>
              </a:xfrm>
              <a:prstGeom prst="rect">
                <a:avLst/>
              </a:prstGeom>
              <a:blipFill>
                <a:blip r:embed="rId3"/>
                <a:stretch>
                  <a:fillRect l="-279" t="-83019" b="-8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51A1C8C5-561E-5B43-BD88-488002EDB11C}"/>
              </a:ext>
            </a:extLst>
          </p:cNvPr>
          <p:cNvGrpSpPr/>
          <p:nvPr/>
        </p:nvGrpSpPr>
        <p:grpSpPr>
          <a:xfrm>
            <a:off x="4446946" y="4045645"/>
            <a:ext cx="1709230" cy="2334631"/>
            <a:chOff x="5148064" y="2212012"/>
            <a:chExt cx="3275856" cy="3810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93172D-D3EC-1544-B7A8-990C0283BE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4175"/>
            <a:stretch/>
          </p:blipFill>
          <p:spPr>
            <a:xfrm>
              <a:off x="5148064" y="2212012"/>
              <a:ext cx="3275856" cy="3810000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CF813B0-5444-A944-83C2-135619FACF17}"/>
                </a:ext>
              </a:extLst>
            </p:cNvPr>
            <p:cNvCxnSpPr>
              <a:stCxn id="17" idx="0"/>
            </p:cNvCxnSpPr>
            <p:nvPr/>
          </p:nvCxnSpPr>
          <p:spPr>
            <a:xfrm>
              <a:off x="6785992" y="2212012"/>
              <a:ext cx="0" cy="150502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CCD4AB7-2191-8540-A91B-7067BDDB7619}"/>
                </a:ext>
              </a:extLst>
            </p:cNvPr>
            <p:cNvSpPr txBox="1"/>
            <p:nvPr/>
          </p:nvSpPr>
          <p:spPr>
            <a:xfrm>
              <a:off x="6271796" y="2621742"/>
              <a:ext cx="599706" cy="602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9E09F2A-8583-4A4D-9005-4863441396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85992" y="3861048"/>
              <a:ext cx="12824" cy="2134652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BD7491-0A9D-2A47-BEEA-E4670CFEEF52}"/>
                </a:ext>
              </a:extLst>
            </p:cNvPr>
            <p:cNvSpPr txBox="1"/>
            <p:nvPr/>
          </p:nvSpPr>
          <p:spPr>
            <a:xfrm>
              <a:off x="6335917" y="5251954"/>
              <a:ext cx="261610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C67D4F5-E1CC-D44D-96F0-DA0236D7BD79}"/>
                </a:ext>
              </a:extLst>
            </p:cNvPr>
            <p:cNvCxnSpPr/>
            <p:nvPr/>
          </p:nvCxnSpPr>
          <p:spPr>
            <a:xfrm>
              <a:off x="6524382" y="4509120"/>
              <a:ext cx="567898" cy="0"/>
            </a:xfrm>
            <a:prstGeom prst="straightConnector1">
              <a:avLst/>
            </a:prstGeom>
            <a:ln w="38100">
              <a:solidFill>
                <a:srgbClr val="ADD7DA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88FCDEF-291E-B947-972F-C4BD40E47317}"/>
                    </a:ext>
                  </a:extLst>
                </p:cNvPr>
                <p:cNvSpPr txBox="1"/>
                <p:nvPr/>
              </p:nvSpPr>
              <p:spPr>
                <a:xfrm>
                  <a:off x="5765876" y="4138478"/>
                  <a:ext cx="863799" cy="6027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srgbClr val="ADD7D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ADD7DA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rgbClr val="ADD7DA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ADD7DA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88FCDEF-291E-B947-972F-C4BD40E473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5876" y="4138478"/>
                  <a:ext cx="863799" cy="6027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887B3B0-4241-B547-8981-253B096A0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" y="1175076"/>
            <a:ext cx="4556494" cy="2253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31342E-7970-1D47-8BA3-C6B6DE3808FF}"/>
                  </a:ext>
                </a:extLst>
              </p:cNvPr>
              <p:cNvSpPr txBox="1"/>
              <p:nvPr/>
            </p:nvSpPr>
            <p:spPr>
              <a:xfrm>
                <a:off x="306509" y="4004974"/>
                <a:ext cx="410431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By a quick comparison of the change in the ratio between group velocity and frequency, as a function of iris radius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𝑖𝑟𝑖𝑠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). We suspect that the Ka-band has looser tolerances that a typical X-band CLIC-type structure.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31342E-7970-1D47-8BA3-C6B6DE380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09" y="4004974"/>
                <a:ext cx="4104319" cy="1754326"/>
              </a:xfrm>
              <a:prstGeom prst="rect">
                <a:avLst/>
              </a:prstGeom>
              <a:blipFill>
                <a:blip r:embed="rId7"/>
                <a:stretch>
                  <a:fillRect l="-1238" t="-71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A0DA5643-3FE6-5A43-9896-FAAAB2A20651}"/>
              </a:ext>
            </a:extLst>
          </p:cNvPr>
          <p:cNvGrpSpPr/>
          <p:nvPr/>
        </p:nvGrpSpPr>
        <p:grpSpPr>
          <a:xfrm>
            <a:off x="4792566" y="708998"/>
            <a:ext cx="4011725" cy="2548958"/>
            <a:chOff x="4792566" y="708998"/>
            <a:chExt cx="4011725" cy="25489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E6101A2-A9C2-E945-A762-FE74CF43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649" y="1093420"/>
              <a:ext cx="3607560" cy="21645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848E4B5-FB04-BF44-B682-EC85294BF6F7}"/>
                    </a:ext>
                  </a:extLst>
                </p:cNvPr>
                <p:cNvSpPr txBox="1"/>
                <p:nvPr/>
              </p:nvSpPr>
              <p:spPr>
                <a:xfrm>
                  <a:off x="4792566" y="708998"/>
                  <a:ext cx="401172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TWS with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𝒂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</m:oMath>
                  </a14:m>
                  <a:r>
                    <a:rPr lang="en-GB" sz="20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2 mm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848E4B5-FB04-BF44-B682-EC85294BF6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2566" y="708998"/>
                  <a:ext cx="4011725" cy="400110"/>
                </a:xfrm>
                <a:prstGeom prst="rect">
                  <a:avLst/>
                </a:prstGeom>
                <a:blipFill>
                  <a:blip r:embed="rId9"/>
                  <a:stretch>
                    <a:fillRect t="-625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83793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708" y="166489"/>
            <a:ext cx="52565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Calibri" panose="020F0502020204030204" pitchFamily="34" charset="0"/>
                <a:cs typeface="Calibri" panose="020F0502020204030204" pitchFamily="34" charset="0"/>
              </a:rPr>
              <a:t>Standing-wave structure option</a:t>
            </a:r>
            <a:endParaRPr lang="en-GB" sz="2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279678"/>
            <a:ext cx="620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Using a 9-cell standing-wave structure: length=37.44 mm.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BA44637-024D-574A-9E51-33DA0CDD8C1B}"/>
              </a:ext>
            </a:extLst>
          </p:cNvPr>
          <p:cNvGrpSpPr/>
          <p:nvPr/>
        </p:nvGrpSpPr>
        <p:grpSpPr>
          <a:xfrm>
            <a:off x="5940152" y="1344734"/>
            <a:ext cx="2927744" cy="2992676"/>
            <a:chOff x="5726403" y="1399109"/>
            <a:chExt cx="2927744" cy="299267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5909519" y="1565199"/>
              <a:ext cx="2910717" cy="257853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6063718" y="2784379"/>
              <a:ext cx="0" cy="1136111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6165071" y="4047852"/>
              <a:ext cx="240300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8160422" y="2444387"/>
              <a:ext cx="371738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8532160" y="2336812"/>
              <a:ext cx="0" cy="157023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732060" y="1958956"/>
              <a:ext cx="282388" cy="28238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63181" y="2241344"/>
              <a:ext cx="4203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r0</a:t>
              </a:r>
              <a:endParaRPr lang="en-GB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29265" y="2081742"/>
              <a:ext cx="302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t</a:t>
              </a:r>
              <a:endParaRPr lang="en-GB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26403" y="3153244"/>
              <a:ext cx="302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a</a:t>
              </a:r>
              <a:endParaRPr lang="en-GB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7364875" y="1768755"/>
              <a:ext cx="0" cy="2138287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079555" y="2729100"/>
              <a:ext cx="302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b</a:t>
              </a:r>
              <a:endParaRPr lang="en-GB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275191" y="4022453"/>
              <a:ext cx="302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</a:t>
              </a:r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214028"/>
              </p:ext>
            </p:extLst>
          </p:nvPr>
        </p:nvGraphicFramePr>
        <p:xfrm>
          <a:off x="450899" y="1822854"/>
          <a:ext cx="4117896" cy="147024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29640">
                  <a:extLst>
                    <a:ext uri="{9D8B030D-6E8A-4147-A177-3AD203B41FA5}">
                      <a16:colId xmlns:a16="http://schemas.microsoft.com/office/drawing/2014/main" val="2045288274"/>
                    </a:ext>
                  </a:extLst>
                </a:gridCol>
                <a:gridCol w="692566">
                  <a:extLst>
                    <a:ext uri="{9D8B030D-6E8A-4147-A177-3AD203B41FA5}">
                      <a16:colId xmlns:a16="http://schemas.microsoft.com/office/drawing/2014/main" val="4011507201"/>
                    </a:ext>
                  </a:extLst>
                </a:gridCol>
                <a:gridCol w="1566050">
                  <a:extLst>
                    <a:ext uri="{9D8B030D-6E8A-4147-A177-3AD203B41FA5}">
                      <a16:colId xmlns:a16="http://schemas.microsoft.com/office/drawing/2014/main" val="889230233"/>
                    </a:ext>
                  </a:extLst>
                </a:gridCol>
                <a:gridCol w="929640">
                  <a:extLst>
                    <a:ext uri="{9D8B030D-6E8A-4147-A177-3AD203B41FA5}">
                      <a16:colId xmlns:a16="http://schemas.microsoft.com/office/drawing/2014/main" val="472859320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[mm]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5941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999888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 [mm]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3.86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altLang="zh-CN" sz="9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</a:t>
                      </a:r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altLang="zh-CN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altLang="zh-CN" sz="9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acc</a:t>
                      </a:r>
                      <a:endParaRPr lang="en-GB" sz="9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2.67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32110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 [mm]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4.16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Rs</a:t>
                      </a:r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[M</a:t>
                      </a:r>
                      <a:r>
                        <a:rPr lang="el-GR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Ω</a:t>
                      </a:r>
                      <a:r>
                        <a:rPr lang="en-US" altLang="zh-CN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/m]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2331459"/>
                  </a:ext>
                </a:extLst>
              </a:tr>
              <a:tr h="342487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r0 [mm]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Filling time [ns]</a:t>
                      </a:r>
                      <a:r>
                        <a:rPr lang="zh-CN" alt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</a:t>
                      </a:r>
                      <a:endParaRPr lang="en-US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0281595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 [mm]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0.667</a:t>
                      </a:r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GB" sz="1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51344194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37082" y="4004115"/>
            <a:ext cx="823937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Design specifications: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1000 ns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2.27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MW </a:t>
            </a: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source power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(2.16 MW with 5% loss), pulse compressor and standing-wave structures to achieve 12.75 MV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linearising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voltage.</a:t>
            </a:r>
          </a:p>
          <a:p>
            <a:pPr marL="457200" indent="-457200">
              <a:buFont typeface="+mj-lt"/>
              <a:buAutoNum type="arabicPeriod"/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number of standing-wave structures should be even number to avoid circulator.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572" y="3306470"/>
            <a:ext cx="3264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to fill 99% of the max electrical field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1AFF0E-734B-DD48-A6AC-FB6BCE8D3C54}"/>
              </a:ext>
            </a:extLst>
          </p:cNvPr>
          <p:cNvSpPr/>
          <p:nvPr/>
        </p:nvSpPr>
        <p:spPr>
          <a:xfrm>
            <a:off x="2481814" y="677866"/>
            <a:ext cx="4148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Spataro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Behtouei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INFN-LNF. X. Wu, CERN)</a:t>
            </a:r>
          </a:p>
        </p:txBody>
      </p:sp>
    </p:spTree>
    <p:extLst>
      <p:ext uri="{BB962C8B-B14F-4D97-AF65-F5344CB8AC3E}">
        <p14:creationId xmlns:p14="http://schemas.microsoft.com/office/powerpoint/2010/main" val="3379318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D9851F-337F-2C4C-969F-C1A4A43511D8}"/>
              </a:ext>
            </a:extLst>
          </p:cNvPr>
          <p:cNvSpPr txBox="1">
            <a:spLocks/>
          </p:cNvSpPr>
          <p:nvPr/>
        </p:nvSpPr>
        <p:spPr>
          <a:xfrm>
            <a:off x="1183383" y="201536"/>
            <a:ext cx="6772993" cy="4440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Ka band limitations (Ep = 320 MV/m @50 ns pulse)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A340A2-2D45-9F4A-BAE8-B8FC2B1D2B60}"/>
                  </a:ext>
                </a:extLst>
              </p:cNvPr>
              <p:cNvSpPr txBox="1"/>
              <p:nvPr/>
            </p:nvSpPr>
            <p:spPr>
              <a:xfrm>
                <a:off x="5378462" y="5437221"/>
                <a:ext cx="3646039" cy="780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25 MW @100 MV/m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0.24</a:t>
                </a:r>
              </a:p>
              <a:p>
                <a:endParaRPr lang="en-GB" sz="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8 MW @125 MV/m and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0.12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A340A2-2D45-9F4A-BAE8-B8FC2B1D2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462" y="5437221"/>
                <a:ext cx="3646039" cy="780983"/>
              </a:xfrm>
              <a:prstGeom prst="rect">
                <a:avLst/>
              </a:prstGeom>
              <a:blipFill>
                <a:blip r:embed="rId2"/>
                <a:stretch>
                  <a:fillRect l="-1389" t="-49206" b="-79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31342E-7970-1D47-8BA3-C6B6DE3808FF}"/>
                  </a:ext>
                </a:extLst>
              </p:cNvPr>
              <p:cNvSpPr txBox="1"/>
              <p:nvPr/>
            </p:nvSpPr>
            <p:spPr>
              <a:xfrm>
                <a:off x="2105837" y="4235154"/>
                <a:ext cx="2464042" cy="36933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𝐾𝑎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𝑏𝑎𝑛𝑑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8.33 mm.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31342E-7970-1D47-8BA3-C6B6DE380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5837" y="4235154"/>
                <a:ext cx="2464042" cy="369332"/>
              </a:xfrm>
              <a:prstGeom prst="rect">
                <a:avLst/>
              </a:prstGeom>
              <a:blipFill>
                <a:blip r:embed="rId3"/>
                <a:stretch>
                  <a:fillRect b="-14706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848E4B5-FB04-BF44-B682-EC85294BF6F7}"/>
              </a:ext>
            </a:extLst>
          </p:cNvPr>
          <p:cNvSpPr txBox="1"/>
          <p:nvPr/>
        </p:nvSpPr>
        <p:spPr>
          <a:xfrm>
            <a:off x="402410" y="737299"/>
            <a:ext cx="401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 quick look to the TW single cell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C4EC71-A301-D041-9219-293A43E305AD}"/>
              </a:ext>
            </a:extLst>
          </p:cNvPr>
          <p:cNvSpPr txBox="1"/>
          <p:nvPr/>
        </p:nvSpPr>
        <p:spPr>
          <a:xfrm>
            <a:off x="4902456" y="739512"/>
            <a:ext cx="401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Small aperture SW single cell</a:t>
            </a:r>
            <a:endParaRPr lang="en-GB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E75D61-3000-414E-89EC-BBA82784ACF5}"/>
              </a:ext>
            </a:extLst>
          </p:cNvPr>
          <p:cNvGrpSpPr/>
          <p:nvPr/>
        </p:nvGrpSpPr>
        <p:grpSpPr>
          <a:xfrm>
            <a:off x="4858419" y="1002122"/>
            <a:ext cx="4204501" cy="4224549"/>
            <a:chOff x="4939499" y="990667"/>
            <a:chExt cx="4204501" cy="42245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3E0FCC-91F1-EF4D-9472-AB185715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499" y="990667"/>
              <a:ext cx="4204501" cy="3933056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EBA0F22-EE86-4945-A07E-D2551F1A324C}"/>
                </a:ext>
              </a:extLst>
            </p:cNvPr>
            <p:cNvGrpSpPr/>
            <p:nvPr/>
          </p:nvGrpSpPr>
          <p:grpSpPr>
            <a:xfrm>
              <a:off x="5579041" y="4087245"/>
              <a:ext cx="2174570" cy="1127971"/>
              <a:chOff x="5579041" y="4087245"/>
              <a:chExt cx="2174570" cy="1127971"/>
            </a:xfrm>
          </p:grpSpPr>
          <p:sp>
            <p:nvSpPr>
              <p:cNvPr id="32" name="Right Arrow 31">
                <a:extLst>
                  <a:ext uri="{FF2B5EF4-FFF2-40B4-BE49-F238E27FC236}">
                    <a16:creationId xmlns:a16="http://schemas.microsoft.com/office/drawing/2014/main" id="{EBEAC54F-4EEA-5E40-AB6A-5539C916A146}"/>
                  </a:ext>
                </a:extLst>
              </p:cNvPr>
              <p:cNvSpPr/>
              <p:nvPr/>
            </p:nvSpPr>
            <p:spPr>
              <a:xfrm rot="14898037" flipV="1">
                <a:off x="5623178" y="4222245"/>
                <a:ext cx="730268" cy="460268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732D2498-2A73-0242-AC64-54B7F2F9FD99}"/>
                      </a:ext>
                    </a:extLst>
                  </p:cNvPr>
                  <p:cNvSpPr txBox="1"/>
                  <p:nvPr/>
                </p:nvSpPr>
                <p:spPr>
                  <a:xfrm>
                    <a:off x="5579041" y="4833701"/>
                    <a:ext cx="2174570" cy="381515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246</m:t>
                        </m:r>
                      </m:oMath>
                    </a14:m>
                    <a:r>
                      <a:rPr lang="en-US" dirty="0"/>
                      <a:t> MV/m</a:t>
                    </a:r>
                  </a:p>
                </p:txBody>
              </p:sp>
            </mc:Choice>
            <mc:Fallback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732D2498-2A73-0242-AC64-54B7F2F9FD9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79041" y="4833701"/>
                    <a:ext cx="2174570" cy="38151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5882" b="-8824"/>
                    </a:stretch>
                  </a:blipFill>
                  <a:ln w="3810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29F9635C-3FFD-D740-8B77-2572100A2D1D}"/>
                </a:ext>
              </a:extLst>
            </p:cNvPr>
            <p:cNvGrpSpPr/>
            <p:nvPr/>
          </p:nvGrpSpPr>
          <p:grpSpPr>
            <a:xfrm>
              <a:off x="6936196" y="1630210"/>
              <a:ext cx="2174570" cy="2428641"/>
              <a:chOff x="4105149" y="4143356"/>
              <a:chExt cx="2174570" cy="2428641"/>
            </a:xfrm>
          </p:grpSpPr>
          <p:sp>
            <p:nvSpPr>
              <p:cNvPr id="36" name="Right Arrow 35">
                <a:extLst>
                  <a:ext uri="{FF2B5EF4-FFF2-40B4-BE49-F238E27FC236}">
                    <a16:creationId xmlns:a16="http://schemas.microsoft.com/office/drawing/2014/main" id="{E09A9A40-7B66-A045-A02F-3E2EDB5FFB9C}"/>
                  </a:ext>
                </a:extLst>
              </p:cNvPr>
              <p:cNvSpPr/>
              <p:nvPr/>
            </p:nvSpPr>
            <p:spPr>
              <a:xfrm rot="16200000" flipV="1">
                <a:off x="4766565" y="4898692"/>
                <a:ext cx="1917277" cy="406605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136859D-B312-FA45-B143-C422026B1BBB}"/>
                      </a:ext>
                    </a:extLst>
                  </p:cNvPr>
                  <p:cNvSpPr txBox="1"/>
                  <p:nvPr/>
                </p:nvSpPr>
                <p:spPr>
                  <a:xfrm>
                    <a:off x="4105149" y="6190482"/>
                    <a:ext cx="2174570" cy="381515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128</m:t>
                        </m:r>
                      </m:oMath>
                    </a14:m>
                    <a:r>
                      <a:rPr lang="en-US" dirty="0"/>
                      <a:t> MV/m</a:t>
                    </a:r>
                  </a:p>
                </p:txBody>
              </p:sp>
            </mc:Choice>
            <mc:Fallback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136859D-B312-FA45-B143-C422026B1B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5149" y="6190482"/>
                    <a:ext cx="2174570" cy="3815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2941" b="-11765"/>
                    </a:stretch>
                  </a:blipFill>
                  <a:ln w="38100">
                    <a:solidFill>
                      <a:srgbClr val="FF0000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E766C3-84EF-294A-8820-A8E2731E9C59}"/>
              </a:ext>
            </a:extLst>
          </p:cNvPr>
          <p:cNvGrpSpPr/>
          <p:nvPr/>
        </p:nvGrpSpPr>
        <p:grpSpPr>
          <a:xfrm>
            <a:off x="135464" y="1137409"/>
            <a:ext cx="4312862" cy="3663104"/>
            <a:chOff x="135464" y="1137409"/>
            <a:chExt cx="4312862" cy="366310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F2833F7-9C97-FE49-B6C2-D5438F70E3DE}"/>
                </a:ext>
              </a:extLst>
            </p:cNvPr>
            <p:cNvGrpSpPr/>
            <p:nvPr/>
          </p:nvGrpSpPr>
          <p:grpSpPr>
            <a:xfrm>
              <a:off x="135464" y="1137409"/>
              <a:ext cx="4312862" cy="3663104"/>
              <a:chOff x="165393" y="1412776"/>
              <a:chExt cx="4312862" cy="366310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4B4FAE4-5B73-A241-AA45-5E107FAC10B1}"/>
                  </a:ext>
                </a:extLst>
              </p:cNvPr>
              <p:cNvGrpSpPr/>
              <p:nvPr/>
            </p:nvGrpSpPr>
            <p:grpSpPr>
              <a:xfrm>
                <a:off x="165393" y="1412776"/>
                <a:ext cx="4312862" cy="3088838"/>
                <a:chOff x="35226" y="803940"/>
                <a:chExt cx="4312862" cy="3088838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7632523-D3BC-A741-A6CC-1DE0456CF8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7469"/>
                <a:stretch/>
              </p:blipFill>
              <p:spPr>
                <a:xfrm>
                  <a:off x="35226" y="803940"/>
                  <a:ext cx="4248742" cy="3088838"/>
                </a:xfrm>
                <a:prstGeom prst="rect">
                  <a:avLst/>
                </a:prstGeom>
              </p:spPr>
            </p:pic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E8AEEECE-3A26-3648-BBC6-4F9D795FA071}"/>
                    </a:ext>
                  </a:extLst>
                </p:cNvPr>
                <p:cNvGrpSpPr/>
                <p:nvPr/>
              </p:nvGrpSpPr>
              <p:grpSpPr>
                <a:xfrm>
                  <a:off x="2301759" y="1088085"/>
                  <a:ext cx="2046329" cy="2074358"/>
                  <a:chOff x="2301759" y="1088085"/>
                  <a:chExt cx="2046329" cy="2074358"/>
                </a:xfrm>
              </p:grpSpPr>
              <p:sp>
                <p:nvSpPr>
                  <p:cNvPr id="10" name="Right Arrow 9">
                    <a:extLst>
                      <a:ext uri="{FF2B5EF4-FFF2-40B4-BE49-F238E27FC236}">
                        <a16:creationId xmlns:a16="http://schemas.microsoft.com/office/drawing/2014/main" id="{41EFB361-59B1-CB44-AB42-9052B9CB77E6}"/>
                      </a:ext>
                    </a:extLst>
                  </p:cNvPr>
                  <p:cNvSpPr/>
                  <p:nvPr/>
                </p:nvSpPr>
                <p:spPr>
                  <a:xfrm rot="16200000" flipV="1">
                    <a:off x="2708399" y="1556137"/>
                    <a:ext cx="1440160" cy="504056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4B21F298-D5DA-684C-9CD0-23289421A0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01759" y="2780928"/>
                        <a:ext cx="2046329" cy="3815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78</m:t>
                            </m:r>
                          </m:oMath>
                        </a14:m>
                        <a:r>
                          <a:rPr lang="en-US" dirty="0"/>
                          <a:t> MV/m</a:t>
                        </a:r>
                      </a:p>
                    </p:txBody>
                  </p:sp>
                </mc:Choice>
                <mc:Fallback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4B21F298-D5DA-684C-9CD0-23289421A07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01759" y="2780928"/>
                        <a:ext cx="2046329" cy="381515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t="-5882" b="-11765"/>
                        </a:stretch>
                      </a:blipFill>
                      <a:ln w="38100">
                        <a:solidFill>
                          <a:srgbClr val="FF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A2083F1-61EA-314C-BDCA-6CAF5740A2F6}"/>
                    </a:ext>
                  </a:extLst>
                </p:cNvPr>
                <p:cNvGrpSpPr/>
                <p:nvPr/>
              </p:nvGrpSpPr>
              <p:grpSpPr>
                <a:xfrm>
                  <a:off x="665187" y="1190655"/>
                  <a:ext cx="2229766" cy="2052514"/>
                  <a:chOff x="3185528" y="-709734"/>
                  <a:chExt cx="2229766" cy="2052514"/>
                </a:xfrm>
              </p:grpSpPr>
              <p:sp>
                <p:nvSpPr>
                  <p:cNvPr id="27" name="Right Arrow 26">
                    <a:extLst>
                      <a:ext uri="{FF2B5EF4-FFF2-40B4-BE49-F238E27FC236}">
                        <a16:creationId xmlns:a16="http://schemas.microsoft.com/office/drawing/2014/main" id="{EA5BC1A4-2571-B44F-82AB-2141809937A6}"/>
                      </a:ext>
                    </a:extLst>
                  </p:cNvPr>
                  <p:cNvSpPr/>
                  <p:nvPr/>
                </p:nvSpPr>
                <p:spPr>
                  <a:xfrm rot="5685972" flipV="1">
                    <a:off x="2717476" y="370672"/>
                    <a:ext cx="1440160" cy="504056"/>
                  </a:xfrm>
                  <a:prstGeom prst="rightArrow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9945D010-1149-C349-B99C-9AC8179DB01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240724" y="-709734"/>
                        <a:ext cx="2174570" cy="3815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FF0000"/>
                        </a:solidFill>
                      </a:ln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14:m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=160</m:t>
                            </m:r>
                          </m:oMath>
                        </a14:m>
                        <a:r>
                          <a:rPr lang="en-US" dirty="0"/>
                          <a:t> MV/m</a:t>
                        </a:r>
                      </a:p>
                    </p:txBody>
                  </p:sp>
                </mc:Choice>
                <mc:Fallback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9945D010-1149-C349-B99C-9AC8179DB01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240724" y="-709734"/>
                        <a:ext cx="2174570" cy="38151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t="-5882" b="-11765"/>
                        </a:stretch>
                      </a:blipFill>
                      <a:ln w="38100">
                        <a:solidFill>
                          <a:srgbClr val="FF0000"/>
                        </a:solidFill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40EC318-23A3-AF42-B04D-45200F218F39}"/>
                      </a:ext>
                    </a:extLst>
                  </p:cNvPr>
                  <p:cNvSpPr txBox="1"/>
                  <p:nvPr/>
                </p:nvSpPr>
                <p:spPr>
                  <a:xfrm>
                    <a:off x="1026006" y="4700777"/>
                    <a:ext cx="1009572" cy="3751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type m:val="skw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</m:oMath>
                    </a14:m>
                    <a:r>
                      <a:rPr lang="en-US" dirty="0"/>
                      <a:t>0.2</a:t>
                    </a:r>
                  </a:p>
                </p:txBody>
              </p:sp>
            </mc:Choice>
            <mc:Fallback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140EC318-23A3-AF42-B04D-45200F218F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6006" y="4700777"/>
                    <a:ext cx="1009572" cy="3751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0988" t="-106667" r="-3704" b="-17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9B3D8401-B46E-6F42-B456-F104176EF1B6}"/>
                </a:ext>
              </a:extLst>
            </p:cNvPr>
            <p:cNvSpPr/>
            <p:nvPr/>
          </p:nvSpPr>
          <p:spPr>
            <a:xfrm rot="16200000">
              <a:off x="1248835" y="4108115"/>
              <a:ext cx="504056" cy="204969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6A92482-0333-6D41-9539-6B65F8C4471A}"/>
              </a:ext>
            </a:extLst>
          </p:cNvPr>
          <p:cNvSpPr txBox="1"/>
          <p:nvPr/>
        </p:nvSpPr>
        <p:spPr>
          <a:xfrm>
            <a:off x="135464" y="4981108"/>
            <a:ext cx="21093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Constant impedance, hence average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Ez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for a given power depends on length.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49880C-354C-CC4C-93A3-947966F24663}"/>
              </a:ext>
            </a:extLst>
          </p:cNvPr>
          <p:cNvGrpSpPr/>
          <p:nvPr/>
        </p:nvGrpSpPr>
        <p:grpSpPr>
          <a:xfrm>
            <a:off x="1641591" y="4888183"/>
            <a:ext cx="3625914" cy="1563099"/>
            <a:chOff x="1641591" y="4888183"/>
            <a:chExt cx="3625914" cy="1563099"/>
          </a:xfrm>
        </p:grpSpPr>
        <p:pic>
          <p:nvPicPr>
            <p:cNvPr id="43" name="Picture 1">
              <a:extLst>
                <a:ext uri="{FF2B5EF4-FFF2-40B4-BE49-F238E27FC236}">
                  <a16:creationId xmlns:a16="http://schemas.microsoft.com/office/drawing/2014/main" id="{7CC6966C-C77B-FB4D-919B-DC70B1ED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591" t="12779" r="6318" b="6666"/>
            <a:stretch/>
          </p:blipFill>
          <p:spPr>
            <a:xfrm>
              <a:off x="2125182" y="4888183"/>
              <a:ext cx="3142323" cy="1563099"/>
            </a:xfrm>
            <a:prstGeom prst="rect">
              <a:avLst/>
            </a:prstGeom>
          </p:spPr>
        </p:pic>
        <p:sp>
          <p:nvSpPr>
            <p:cNvPr id="44" name="Right Arrow 43">
              <a:extLst>
                <a:ext uri="{FF2B5EF4-FFF2-40B4-BE49-F238E27FC236}">
                  <a16:creationId xmlns:a16="http://schemas.microsoft.com/office/drawing/2014/main" id="{4157A3C4-FA3D-314E-A30A-07DB03D2DD1B}"/>
                </a:ext>
              </a:extLst>
            </p:cNvPr>
            <p:cNvSpPr/>
            <p:nvPr/>
          </p:nvSpPr>
          <p:spPr>
            <a:xfrm rot="2223450">
              <a:off x="1641591" y="4906437"/>
              <a:ext cx="643722" cy="28180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9E84D9A8-4A03-9244-974F-A19F03C40A01}"/>
              </a:ext>
            </a:extLst>
          </p:cNvPr>
          <p:cNvSpPr/>
          <p:nvPr/>
        </p:nvSpPr>
        <p:spPr>
          <a:xfrm>
            <a:off x="5734158" y="6245611"/>
            <a:ext cx="3046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Spataro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Behtouei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INFN-LNF)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E9A59B-B49A-FC43-A079-A1BC6642C4A9}"/>
              </a:ext>
            </a:extLst>
          </p:cNvPr>
          <p:cNvSpPr txBox="1"/>
          <p:nvPr/>
        </p:nvSpPr>
        <p:spPr>
          <a:xfrm>
            <a:off x="2612188" y="5083929"/>
            <a:ext cx="132900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 =250 mm</a:t>
            </a:r>
          </a:p>
        </p:txBody>
      </p:sp>
    </p:spTree>
    <p:extLst>
      <p:ext uri="{BB962C8B-B14F-4D97-AF65-F5344CB8AC3E}">
        <p14:creationId xmlns:p14="http://schemas.microsoft.com/office/powerpoint/2010/main" val="2129147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05281" y="1250547"/>
            <a:ext cx="6048672" cy="885521"/>
          </a:xfrm>
        </p:spPr>
        <p:txBody>
          <a:bodyPr/>
          <a:lstStyle/>
          <a:p>
            <a:pPr algn="l" defTabSz="8294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Comparison of the integrated voltage as function of the input power of two 8 cm cryogenic structures with different irises radii (cryogenic option).</a:t>
            </a:r>
            <a:b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</a:br>
            <a:endParaRPr lang="it-IT" sz="2000" dirty="0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982488-7137-9040-AA5B-EAEB69824361}"/>
              </a:ext>
            </a:extLst>
          </p:cNvPr>
          <p:cNvGrpSpPr/>
          <p:nvPr/>
        </p:nvGrpSpPr>
        <p:grpSpPr>
          <a:xfrm>
            <a:off x="6170315" y="879040"/>
            <a:ext cx="2828030" cy="2074027"/>
            <a:chOff x="6371676" y="1209775"/>
            <a:chExt cx="2318513" cy="1499467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1676" y="1209775"/>
              <a:ext cx="2318513" cy="1499467"/>
            </a:xfrm>
            <a:prstGeom prst="rect">
              <a:avLst/>
            </a:prstGeom>
          </p:spPr>
        </p:pic>
        <p:sp>
          <p:nvSpPr>
            <p:cNvPr id="8" name="Ovale 7"/>
            <p:cNvSpPr/>
            <p:nvPr/>
          </p:nvSpPr>
          <p:spPr>
            <a:xfrm>
              <a:off x="6600710" y="1613016"/>
              <a:ext cx="555137" cy="555137"/>
            </a:xfrm>
            <a:prstGeom prst="ellips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94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633" kern="0">
                <a:solidFill>
                  <a:prstClr val="white"/>
                </a:solidFill>
                <a:latin typeface="Calibri" panose="020F0502020204030204"/>
                <a:cs typeface="+mn-cs"/>
              </a:endParaRPr>
            </a:p>
          </p:txBody>
        </p:sp>
      </p:grpSp>
      <p:sp>
        <p:nvSpPr>
          <p:cNvPr id="10" name="Rettangolo 9"/>
          <p:cNvSpPr/>
          <p:nvPr/>
        </p:nvSpPr>
        <p:spPr>
          <a:xfrm>
            <a:off x="4407161" y="3008043"/>
            <a:ext cx="4478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452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GHz enhancement Factor at 77 K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~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 (may be lower at 36 GHz).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7DEC2F-6F78-8E4A-8055-71427AF6FC21}"/>
              </a:ext>
            </a:extLst>
          </p:cNvPr>
          <p:cNvGrpSpPr/>
          <p:nvPr/>
        </p:nvGrpSpPr>
        <p:grpSpPr>
          <a:xfrm>
            <a:off x="4572000" y="3804887"/>
            <a:ext cx="3633400" cy="1324501"/>
            <a:chOff x="4603783" y="3121655"/>
            <a:chExt cx="3633400" cy="1324501"/>
          </a:xfrm>
        </p:grpSpPr>
        <p:sp>
          <p:nvSpPr>
            <p:cNvPr id="11" name="Rettangolo 10"/>
            <p:cNvSpPr/>
            <p:nvPr/>
          </p:nvSpPr>
          <p:spPr>
            <a:xfrm>
              <a:off x="4603944" y="3121655"/>
              <a:ext cx="3633239" cy="343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59204" indent="-259204" defTabSz="829452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33" dirty="0">
                  <a:solidFill>
                    <a:prstClr val="black"/>
                  </a:solidFill>
                  <a:latin typeface="Calibri" panose="020F0502020204030204"/>
                </a:rPr>
                <a:t>With a 1.333 mm iris radius @ 8 MW: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4935642" y="3441475"/>
              <a:ext cx="3129703" cy="343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829452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33" b="1" dirty="0">
                  <a:latin typeface="Calibri" panose="020F0502020204030204"/>
                </a:rPr>
                <a:t>the </a:t>
              </a:r>
              <a:r>
                <a:rPr lang="it-IT" sz="1633" b="1" dirty="0" err="1">
                  <a:latin typeface="Calibri" panose="020F0502020204030204"/>
                </a:rPr>
                <a:t>integrated</a:t>
              </a:r>
              <a:r>
                <a:rPr lang="it-IT" sz="1633" b="1" dirty="0">
                  <a:latin typeface="Calibri" panose="020F0502020204030204"/>
                </a:rPr>
                <a:t> </a:t>
              </a:r>
              <a:r>
                <a:rPr lang="it-IT" sz="1633" b="1" dirty="0" err="1">
                  <a:latin typeface="Calibri" panose="020F0502020204030204"/>
                </a:rPr>
                <a:t>voltage</a:t>
              </a:r>
              <a:r>
                <a:rPr lang="it-IT" sz="1633" b="1" dirty="0">
                  <a:latin typeface="Calibri" panose="020F0502020204030204"/>
                </a:rPr>
                <a:t> </a:t>
              </a:r>
              <a:r>
                <a:rPr lang="it-IT" sz="1633" b="1" dirty="0" err="1">
                  <a:latin typeface="Calibri" panose="020F0502020204030204"/>
                </a:rPr>
                <a:t>is</a:t>
              </a:r>
              <a:r>
                <a:rPr lang="it-IT" sz="1633" b="1" dirty="0">
                  <a:latin typeface="Calibri" panose="020F0502020204030204"/>
                </a:rPr>
                <a:t> </a:t>
              </a:r>
              <a:r>
                <a:rPr lang="en-US" sz="1633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~ </a:t>
              </a:r>
              <a:r>
                <a:rPr lang="it-IT" sz="1633" b="1" dirty="0">
                  <a:latin typeface="Calibri" panose="020F0502020204030204"/>
                </a:rPr>
                <a:t>15 MV.</a:t>
              </a: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603783" y="3808540"/>
              <a:ext cx="3259739" cy="343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59204" indent="-259204" defTabSz="829452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33" dirty="0">
                  <a:solidFill>
                    <a:prstClr val="black"/>
                  </a:solidFill>
                  <a:latin typeface="Calibri" panose="020F0502020204030204"/>
                </a:rPr>
                <a:t>With a 2 mm iris radius @ 8 MW: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4935642" y="4102536"/>
              <a:ext cx="3177793" cy="3436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829452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33" b="1" dirty="0">
                  <a:latin typeface="Calibri" panose="020F0502020204030204"/>
                </a:rPr>
                <a:t>the </a:t>
              </a:r>
              <a:r>
                <a:rPr lang="it-IT" sz="1633" b="1" dirty="0" err="1">
                  <a:latin typeface="Calibri" panose="020F0502020204030204"/>
                </a:rPr>
                <a:t>integrated</a:t>
              </a:r>
              <a:r>
                <a:rPr lang="it-IT" sz="1633" b="1" dirty="0">
                  <a:latin typeface="Calibri" panose="020F0502020204030204"/>
                </a:rPr>
                <a:t> </a:t>
              </a:r>
              <a:r>
                <a:rPr lang="it-IT" sz="1633" b="1" dirty="0" err="1">
                  <a:latin typeface="Calibri" panose="020F0502020204030204"/>
                </a:rPr>
                <a:t>voltage</a:t>
              </a:r>
              <a:r>
                <a:rPr lang="it-IT" sz="1633" b="1" dirty="0">
                  <a:latin typeface="Calibri" panose="020F0502020204030204"/>
                </a:rPr>
                <a:t> </a:t>
              </a:r>
              <a:r>
                <a:rPr lang="it-IT" sz="1633" b="1" dirty="0" err="1">
                  <a:latin typeface="Calibri" panose="020F0502020204030204"/>
                </a:rPr>
                <a:t>is</a:t>
              </a:r>
              <a:r>
                <a:rPr lang="it-IT" sz="1633" b="1" dirty="0">
                  <a:latin typeface="Calibri" panose="020F0502020204030204"/>
                </a:rPr>
                <a:t> </a:t>
              </a:r>
              <a:r>
                <a:rPr lang="en-US" sz="1633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~ </a:t>
              </a:r>
              <a:r>
                <a:rPr lang="it-IT" sz="1633" b="1" dirty="0">
                  <a:latin typeface="Calibri" panose="020F0502020204030204"/>
                </a:rPr>
                <a:t>12  MV.</a:t>
              </a:r>
            </a:p>
          </p:txBody>
        </p:sp>
      </p:grpSp>
      <p:sp>
        <p:nvSpPr>
          <p:cNvPr id="15" name="Rettangolo 14"/>
          <p:cNvSpPr/>
          <p:nvPr/>
        </p:nvSpPr>
        <p:spPr>
          <a:xfrm>
            <a:off x="4088554" y="5345187"/>
            <a:ext cx="4909791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9452" fontAlgn="auto">
              <a:spcBef>
                <a:spcPts val="0"/>
              </a:spcBef>
              <a:spcAft>
                <a:spcPts val="0"/>
              </a:spcAft>
            </a:pPr>
            <a:r>
              <a:rPr lang="en-GB" sz="1633" dirty="0">
                <a:latin typeface="Calibri" panose="020F0502020204030204"/>
              </a:rPr>
              <a:t>If we have two structures (to cancel reflections with a hybrid) we could operate with only 5.6 MW which could be achieved with a </a:t>
            </a:r>
            <a:r>
              <a:rPr lang="en-GB" sz="1633" u="sng" dirty="0">
                <a:solidFill>
                  <a:srgbClr val="C00000"/>
                </a:solidFill>
                <a:latin typeface="Calibri" panose="020F0502020204030204"/>
              </a:rPr>
              <a:t>1 MW RF source</a:t>
            </a:r>
            <a:r>
              <a:rPr lang="en-GB" sz="1633" dirty="0">
                <a:latin typeface="Calibri" panose="020F0502020204030204"/>
              </a:rPr>
              <a:t> + PC.</a:t>
            </a:r>
            <a:endParaRPr lang="it-IT" sz="1633" dirty="0">
              <a:latin typeface="Calibri" panose="020F0502020204030204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22D794-8293-4EBE-BF88-04832E40B8A4}"/>
              </a:ext>
            </a:extLst>
          </p:cNvPr>
          <p:cNvSpPr txBox="1">
            <a:spLocks/>
          </p:cNvSpPr>
          <p:nvPr/>
        </p:nvSpPr>
        <p:spPr>
          <a:xfrm>
            <a:off x="1171894" y="91229"/>
            <a:ext cx="6856490" cy="5045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de-DE" sz="27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interesting</a:t>
            </a:r>
            <a:r>
              <a:rPr lang="de-DE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options</a:t>
            </a:r>
            <a:endParaRPr lang="de-DE" sz="27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269BC-A8C3-4700-9920-C3090B928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57" y="2394493"/>
            <a:ext cx="3755340" cy="39691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6A6BCD9-C53E-1648-82D8-A1535EF8FC42}"/>
              </a:ext>
            </a:extLst>
          </p:cNvPr>
          <p:cNvSpPr/>
          <p:nvPr/>
        </p:nvSpPr>
        <p:spPr>
          <a:xfrm>
            <a:off x="2497650" y="706035"/>
            <a:ext cx="4148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(B.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Spataro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Behtouei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INFN-LNF)</a:t>
            </a:r>
          </a:p>
        </p:txBody>
      </p:sp>
    </p:spTree>
    <p:extLst>
      <p:ext uri="{BB962C8B-B14F-4D97-AF65-F5344CB8AC3E}">
        <p14:creationId xmlns:p14="http://schemas.microsoft.com/office/powerpoint/2010/main" val="69367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79512" y="5419186"/>
            <a:ext cx="5400600" cy="959979"/>
          </a:xfrm>
        </p:spPr>
        <p:txBody>
          <a:bodyPr/>
          <a:lstStyle/>
          <a:p>
            <a:pPr algn="l" defTabSz="8294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With the CLIC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specific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parameters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(multi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bunch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),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there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is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a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struggle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between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beam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dynamics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and aperture,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that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 handicaps high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frequencies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.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22D794-8293-4EBE-BF88-04832E40B8A4}"/>
              </a:ext>
            </a:extLst>
          </p:cNvPr>
          <p:cNvSpPr txBox="1">
            <a:spLocks/>
          </p:cNvSpPr>
          <p:nvPr/>
        </p:nvSpPr>
        <p:spPr>
          <a:xfrm>
            <a:off x="1171894" y="91229"/>
            <a:ext cx="6856490" cy="50453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7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Lessons</a:t>
            </a:r>
            <a:r>
              <a:rPr lang="de-DE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de-DE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7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ol‘CLIC</a:t>
            </a:r>
            <a:endParaRPr lang="de-DE" sz="27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5BFA0-960F-9B47-8587-BDEE59ACF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85" y="1556792"/>
            <a:ext cx="6056029" cy="11390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7" name="Titolo 2">
            <a:extLst>
              <a:ext uri="{FF2B5EF4-FFF2-40B4-BE49-F238E27FC236}">
                <a16:creationId xmlns:a16="http://schemas.microsoft.com/office/drawing/2014/main" id="{0E7E193C-C967-CB41-9EF7-EDF0B81D434F}"/>
              </a:ext>
            </a:extLst>
          </p:cNvPr>
          <p:cNvSpPr txBox="1">
            <a:spLocks/>
          </p:cNvSpPr>
          <p:nvPr/>
        </p:nvSpPr>
        <p:spPr>
          <a:xfrm>
            <a:off x="575556" y="802525"/>
            <a:ext cx="7992888" cy="125832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defTabSz="82945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A LINAC’08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paper</a:t>
            </a:r>
            <a: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kern="12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describe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it-IT" sz="20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the CLIC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economics</a:t>
            </a:r>
            <a:r>
              <a:rPr lang="it-IT" sz="20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behind</a:t>
            </a:r>
            <a:r>
              <a:rPr lang="it-IT" sz="20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moving</a:t>
            </a:r>
            <a:r>
              <a:rPr lang="it-IT" sz="20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  <a:t> from 30 to 12 GHz: </a:t>
            </a:r>
            <a:r>
              <a:rPr lang="it-IT" sz="20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  <a:hlinkClick r:id="rId3"/>
              </a:rPr>
              <a:t>[LINK]</a:t>
            </a:r>
            <a:endParaRPr lang="it-IT" sz="20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endParaRPr>
          </a:p>
          <a:p>
            <a:pPr algn="l" defTabSz="829452" eaLnBrk="1" fontAlgn="auto" hangingPunct="1">
              <a:spcBef>
                <a:spcPts val="0"/>
              </a:spcBef>
              <a:spcAft>
                <a:spcPts val="0"/>
              </a:spcAft>
            </a:pPr>
            <a:br>
              <a:rPr lang="it-IT" sz="2000" kern="1200" dirty="0">
                <a:solidFill>
                  <a:schemeClr val="tx1"/>
                </a:solidFill>
                <a:latin typeface="Calibri" panose="020F0502020204030204"/>
                <a:ea typeface="+mn-ea"/>
                <a:cs typeface="+mn-cs"/>
              </a:rPr>
            </a:br>
            <a:endParaRPr lang="it-IT" sz="2000" kern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719160-7797-004E-9DEE-E93A107B8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2954096"/>
            <a:ext cx="3400866" cy="242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2EA6D5-5146-CE4E-A4F9-630AF7B5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2954096"/>
            <a:ext cx="303390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4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11">
            <a:extLst>
              <a:ext uri="{FF2B5EF4-FFF2-40B4-BE49-F238E27FC236}">
                <a16:creationId xmlns:a16="http://schemas.microsoft.com/office/drawing/2014/main" id="{5DA5C214-AC51-2A49-ACB8-4285B472C536}"/>
              </a:ext>
            </a:extLst>
          </p:cNvPr>
          <p:cNvSpPr txBox="1"/>
          <p:nvPr/>
        </p:nvSpPr>
        <p:spPr>
          <a:xfrm>
            <a:off x="405888" y="890747"/>
            <a:ext cx="7694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Make</a:t>
            </a:r>
            <a:r>
              <a:rPr lang="it-IT" sz="2000" b="1" dirty="0">
                <a:latin typeface="Calibri" panose="020F0502020204030204"/>
                <a:ea typeface="+mn-ea"/>
              </a:rPr>
              <a:t> R&amp;D on Ka-band </a:t>
            </a:r>
            <a:r>
              <a:rPr lang="it-IT" sz="2000" b="1" dirty="0" err="1">
                <a:latin typeface="Calibri" panose="020F0502020204030204"/>
                <a:ea typeface="+mn-ea"/>
              </a:rPr>
              <a:t>accelerators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great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again</a:t>
            </a:r>
            <a:r>
              <a:rPr lang="it-IT" sz="2000" b="1" dirty="0">
                <a:latin typeface="Calibri" panose="020F0502020204030204"/>
                <a:ea typeface="+mn-ea"/>
              </a:rPr>
              <a:t>! (</a:t>
            </a:r>
            <a:r>
              <a:rPr lang="it-IT" sz="2000" b="1" dirty="0" err="1">
                <a:latin typeface="Calibri" panose="020F0502020204030204"/>
                <a:ea typeface="+mn-ea"/>
              </a:rPr>
              <a:t>remember</a:t>
            </a:r>
            <a:r>
              <a:rPr lang="it-IT" sz="2000" b="1" dirty="0">
                <a:latin typeface="Calibri" panose="020F0502020204030204"/>
                <a:ea typeface="+mn-ea"/>
              </a:rPr>
              <a:t> the CLIC 30 GHz era, </a:t>
            </a:r>
            <a:r>
              <a:rPr lang="it-IT" sz="2000" b="1" dirty="0" err="1">
                <a:latin typeface="Calibri" panose="020F0502020204030204"/>
                <a:ea typeface="+mn-ea"/>
              </a:rPr>
              <a:t>got</a:t>
            </a:r>
            <a:r>
              <a:rPr lang="it-IT" sz="2000" b="1" dirty="0">
                <a:latin typeface="Calibri" panose="020F0502020204030204"/>
                <a:ea typeface="+mn-ea"/>
              </a:rPr>
              <a:t> up to 150 MW </a:t>
            </a:r>
            <a:r>
              <a:rPr lang="it-IT" sz="2000" b="1" dirty="0" err="1">
                <a:latin typeface="Calibri" panose="020F0502020204030204"/>
                <a:ea typeface="+mn-ea"/>
              </a:rPr>
              <a:t>beam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driven</a:t>
            </a:r>
            <a:r>
              <a:rPr lang="it-IT" sz="2000" b="1" dirty="0">
                <a:latin typeface="Calibri" panose="020F0502020204030204"/>
                <a:ea typeface="+mn-ea"/>
              </a:rPr>
              <a:t> in CTF3). </a:t>
            </a:r>
          </a:p>
        </p:txBody>
      </p:sp>
      <p:sp>
        <p:nvSpPr>
          <p:cNvPr id="14" name="CasellaDiTesto 7">
            <a:extLst>
              <a:ext uri="{FF2B5EF4-FFF2-40B4-BE49-F238E27FC236}">
                <a16:creationId xmlns:a16="http://schemas.microsoft.com/office/drawing/2014/main" id="{2AB1067B-30AD-064B-826A-FF45FB6383B1}"/>
              </a:ext>
            </a:extLst>
          </p:cNvPr>
          <p:cNvSpPr txBox="1"/>
          <p:nvPr/>
        </p:nvSpPr>
        <p:spPr>
          <a:xfrm>
            <a:off x="2907539" y="116632"/>
            <a:ext cx="3328921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452" fontAlgn="auto">
              <a:spcBef>
                <a:spcPts val="0"/>
              </a:spcBef>
              <a:spcAft>
                <a:spcPts val="0"/>
              </a:spcAft>
            </a:pPr>
            <a:r>
              <a:rPr lang="it-IT" sz="2903" b="1" dirty="0" err="1">
                <a:latin typeface="Calibri" panose="020F0502020204030204"/>
              </a:rPr>
              <a:t>Wrapping</a:t>
            </a:r>
            <a:r>
              <a:rPr lang="it-IT" sz="2903" b="1" dirty="0">
                <a:latin typeface="Calibri" panose="020F0502020204030204"/>
              </a:rPr>
              <a:t> up</a:t>
            </a:r>
          </a:p>
        </p:txBody>
      </p:sp>
      <p:sp>
        <p:nvSpPr>
          <p:cNvPr id="15" name="CasellaDiTesto 11">
            <a:extLst>
              <a:ext uri="{FF2B5EF4-FFF2-40B4-BE49-F238E27FC236}">
                <a16:creationId xmlns:a16="http://schemas.microsoft.com/office/drawing/2014/main" id="{A1DDB993-521A-2543-97F8-62637397CE01}"/>
              </a:ext>
            </a:extLst>
          </p:cNvPr>
          <p:cNvSpPr txBox="1"/>
          <p:nvPr/>
        </p:nvSpPr>
        <p:spPr>
          <a:xfrm>
            <a:off x="405888" y="1614657"/>
            <a:ext cx="76945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Power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is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perhaps</a:t>
            </a:r>
            <a:r>
              <a:rPr lang="it-IT" sz="2000" b="1" dirty="0">
                <a:latin typeface="Calibri" panose="020F0502020204030204"/>
                <a:ea typeface="+mn-ea"/>
              </a:rPr>
              <a:t> the </a:t>
            </a:r>
            <a:r>
              <a:rPr lang="it-IT" sz="2000" b="1" dirty="0" err="1">
                <a:latin typeface="Calibri" panose="020F0502020204030204"/>
                <a:ea typeface="+mn-ea"/>
              </a:rPr>
              <a:t>key</a:t>
            </a:r>
            <a:r>
              <a:rPr lang="it-IT" sz="2000" b="1" dirty="0">
                <a:latin typeface="Calibri" panose="020F0502020204030204"/>
                <a:ea typeface="+mn-ea"/>
              </a:rPr>
              <a:t> component:</a:t>
            </a:r>
          </a:p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  <a:ea typeface="+mn-ea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Important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advances</a:t>
            </a:r>
            <a:r>
              <a:rPr lang="it-IT" sz="2000" b="1" dirty="0">
                <a:latin typeface="Calibri" panose="020F0502020204030204"/>
                <a:ea typeface="+mn-ea"/>
              </a:rPr>
              <a:t> in </a:t>
            </a:r>
            <a:r>
              <a:rPr lang="it-IT" sz="2000" b="1" dirty="0" err="1">
                <a:latin typeface="Calibri" panose="020F0502020204030204"/>
                <a:ea typeface="+mn-ea"/>
              </a:rPr>
              <a:t>amplifier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research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have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</a:rPr>
              <a:t>been</a:t>
            </a:r>
            <a:r>
              <a:rPr lang="it-IT" sz="2000" b="1" dirty="0">
                <a:latin typeface="Calibri" panose="020F0502020204030204"/>
              </a:rPr>
              <a:t> made in the last 3-4 </a:t>
            </a:r>
            <a:r>
              <a:rPr lang="it-IT" sz="2000" b="1" dirty="0" err="1">
                <a:latin typeface="Calibri" panose="020F0502020204030204"/>
              </a:rPr>
              <a:t>years</a:t>
            </a:r>
            <a:r>
              <a:rPr lang="it-IT" sz="2000" b="1" dirty="0">
                <a:latin typeface="Calibri" panose="020F0502020204030204"/>
              </a:rPr>
              <a:t>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800" b="1" dirty="0">
              <a:latin typeface="Calibri" panose="020F0502020204030204"/>
            </a:endParaRP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</a:rPr>
              <a:t>Cavity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based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g</a:t>
            </a:r>
            <a:r>
              <a:rPr lang="it-IT" sz="2000" b="1" dirty="0" err="1">
                <a:latin typeface="Calibri" panose="020F0502020204030204"/>
                <a:ea typeface="+mn-ea"/>
              </a:rPr>
              <a:t>yro</a:t>
            </a:r>
            <a:r>
              <a:rPr lang="it-IT" sz="2000" b="1" dirty="0">
                <a:latin typeface="Calibri" panose="020F0502020204030204"/>
                <a:ea typeface="+mn-ea"/>
              </a:rPr>
              <a:t>-klystrons are front </a:t>
            </a:r>
            <a:r>
              <a:rPr lang="it-IT" sz="2000" b="1" dirty="0" err="1">
                <a:latin typeface="Calibri" panose="020F0502020204030204"/>
                <a:ea typeface="+mn-ea"/>
              </a:rPr>
              <a:t>runners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if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we</a:t>
            </a:r>
            <a:r>
              <a:rPr lang="it-IT" sz="2000" b="1" dirty="0">
                <a:latin typeface="Calibri" panose="020F0502020204030204"/>
                <a:ea typeface="+mn-ea"/>
              </a:rPr>
              <a:t> care </a:t>
            </a:r>
            <a:r>
              <a:rPr lang="it-IT" sz="2000" b="1" dirty="0" err="1">
                <a:latin typeface="Calibri" panose="020F0502020204030204"/>
                <a:ea typeface="+mn-ea"/>
              </a:rPr>
              <a:t>about</a:t>
            </a:r>
            <a:r>
              <a:rPr lang="it-IT" sz="2000" b="1" dirty="0">
                <a:latin typeface="Calibri" panose="020F0502020204030204"/>
                <a:ea typeface="+mn-ea"/>
              </a:rPr>
              <a:t> rep. </a:t>
            </a:r>
            <a:r>
              <a:rPr lang="it-IT" sz="2000" b="1" dirty="0" err="1">
                <a:latin typeface="Calibri" panose="020F0502020204030204"/>
              </a:rPr>
              <a:t>r</a:t>
            </a:r>
            <a:r>
              <a:rPr lang="it-IT" sz="2000" b="1" dirty="0" err="1">
                <a:latin typeface="Calibri" panose="020F0502020204030204"/>
                <a:ea typeface="+mn-ea"/>
              </a:rPr>
              <a:t>ates</a:t>
            </a:r>
            <a:r>
              <a:rPr lang="it-IT" sz="2000" b="1" dirty="0">
                <a:latin typeface="Calibri" panose="020F0502020204030204"/>
                <a:ea typeface="+mn-ea"/>
              </a:rPr>
              <a:t>.</a:t>
            </a: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600" b="1" dirty="0">
              <a:latin typeface="Calibri" panose="020F0502020204030204"/>
              <a:ea typeface="+mn-ea"/>
            </a:endParaRP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</a:rPr>
              <a:t>Coaxial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gyro</a:t>
            </a:r>
            <a:r>
              <a:rPr lang="it-IT" sz="2000" b="1" dirty="0">
                <a:latin typeface="Calibri" panose="020F0502020204030204"/>
              </a:rPr>
              <a:t>-klystrons come </a:t>
            </a:r>
            <a:r>
              <a:rPr lang="it-IT" sz="2000" b="1" dirty="0" err="1">
                <a:latin typeface="Calibri" panose="020F0502020204030204"/>
              </a:rPr>
              <a:t>close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if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we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want</a:t>
            </a:r>
            <a:r>
              <a:rPr lang="it-IT" sz="2000" b="1" dirty="0">
                <a:latin typeface="Calibri" panose="020F0502020204030204"/>
              </a:rPr>
              <a:t> 100’s of MW.</a:t>
            </a: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600" b="1" dirty="0">
              <a:latin typeface="Calibri" panose="020F0502020204030204"/>
            </a:endParaRP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/>
              </a:rPr>
              <a:t>Klystron </a:t>
            </a:r>
            <a:r>
              <a:rPr lang="it-IT" sz="2000" b="1" dirty="0" err="1">
                <a:latin typeface="Calibri" panose="020F0502020204030204"/>
              </a:rPr>
              <a:t>upconverters</a:t>
            </a:r>
            <a:r>
              <a:rPr lang="it-IT" sz="2000" b="1" dirty="0">
                <a:latin typeface="Calibri" panose="020F0502020204030204"/>
              </a:rPr>
              <a:t> are </a:t>
            </a:r>
            <a:r>
              <a:rPr lang="it-IT" sz="2000" b="1" dirty="0" err="1">
                <a:latin typeface="Calibri" panose="020F0502020204030204"/>
              </a:rPr>
              <a:t>another</a:t>
            </a:r>
            <a:r>
              <a:rPr lang="it-IT" sz="2000" b="1" dirty="0">
                <a:latin typeface="Calibri" panose="020F0502020204030204"/>
              </a:rPr>
              <a:t> option.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  <a:ea typeface="+mn-ea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</a:rPr>
              <a:t>Low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loss</a:t>
            </a:r>
            <a:r>
              <a:rPr lang="it-IT" sz="2000" b="1" dirty="0">
                <a:latin typeface="Calibri" panose="020F0502020204030204"/>
                <a:ea typeface="+mn-ea"/>
              </a:rPr>
              <a:t> RF networks </a:t>
            </a:r>
            <a:r>
              <a:rPr lang="it-IT" sz="2000" b="1" dirty="0" err="1">
                <a:latin typeface="Calibri" panose="020F0502020204030204"/>
                <a:ea typeface="+mn-ea"/>
              </a:rPr>
              <a:t>needed</a:t>
            </a:r>
            <a:r>
              <a:rPr lang="it-IT" sz="2000" b="1" dirty="0">
                <a:latin typeface="Calibri" panose="020F0502020204030204"/>
                <a:ea typeface="+mn-ea"/>
              </a:rPr>
              <a:t>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Pulse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compression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schemes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>
                <a:latin typeface="Calibri" panose="020F0502020204030204"/>
              </a:rPr>
              <a:t>to </a:t>
            </a:r>
            <a:r>
              <a:rPr lang="it-IT" sz="2000" b="1" dirty="0" err="1">
                <a:latin typeface="Calibri" panose="020F0502020204030204"/>
              </a:rPr>
              <a:t>increase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available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power</a:t>
            </a:r>
            <a:r>
              <a:rPr lang="it-IT" sz="2000" b="1" dirty="0">
                <a:latin typeface="Calibri" panose="020F0502020204030204"/>
              </a:rPr>
              <a:t>.</a:t>
            </a:r>
            <a:endParaRPr lang="it-IT" sz="2000" b="1" dirty="0">
              <a:latin typeface="Calibri" panose="020F0502020204030204"/>
              <a:ea typeface="+mn-ea"/>
            </a:endParaRP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id="{043DBB15-B2F6-894E-8665-28BD2D62F599}"/>
              </a:ext>
            </a:extLst>
          </p:cNvPr>
          <p:cNvSpPr txBox="1"/>
          <p:nvPr/>
        </p:nvSpPr>
        <p:spPr>
          <a:xfrm>
            <a:off x="405888" y="5262444"/>
            <a:ext cx="76945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/>
                <a:ea typeface="+mn-ea"/>
              </a:rPr>
              <a:t>Short </a:t>
            </a:r>
            <a:r>
              <a:rPr lang="it-IT" sz="2000" b="1" dirty="0" err="1">
                <a:latin typeface="Calibri" panose="020F0502020204030204"/>
                <a:ea typeface="+mn-ea"/>
              </a:rPr>
              <a:t>structures</a:t>
            </a:r>
            <a:r>
              <a:rPr lang="it-IT" sz="2000" b="1" dirty="0">
                <a:latin typeface="Calibri" panose="020F0502020204030204"/>
                <a:ea typeface="+mn-ea"/>
              </a:rPr>
              <a:t> with small </a:t>
            </a:r>
            <a:r>
              <a:rPr lang="it-IT" sz="2000" b="1" dirty="0" err="1">
                <a:latin typeface="Calibri" panose="020F0502020204030204"/>
                <a:ea typeface="+mn-ea"/>
              </a:rPr>
              <a:t>apertures</a:t>
            </a:r>
            <a:r>
              <a:rPr lang="it-IT" sz="2000" b="1" dirty="0">
                <a:latin typeface="Calibri" panose="020F0502020204030204"/>
                <a:ea typeface="+mn-ea"/>
              </a:rPr>
              <a:t> and high </a:t>
            </a:r>
            <a:r>
              <a:rPr lang="it-IT" sz="2000" b="1" dirty="0" err="1">
                <a:latin typeface="Calibri" panose="020F0502020204030204"/>
                <a:ea typeface="+mn-ea"/>
              </a:rPr>
              <a:t>gradients</a:t>
            </a:r>
            <a:r>
              <a:rPr lang="it-IT" sz="2000" b="1" dirty="0">
                <a:latin typeface="Calibri" panose="020F0502020204030204"/>
                <a:ea typeface="+mn-ea"/>
              </a:rPr>
              <a:t>:</a:t>
            </a:r>
          </a:p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/>
                <a:ea typeface="+mn-ea"/>
              </a:rPr>
              <a:t>Watch out for the </a:t>
            </a:r>
            <a:r>
              <a:rPr lang="it-IT" sz="2000" b="1" dirty="0" err="1">
                <a:latin typeface="Calibri" panose="020F0502020204030204"/>
                <a:ea typeface="+mn-ea"/>
              </a:rPr>
              <a:t>wakefields</a:t>
            </a:r>
            <a:r>
              <a:rPr lang="it-IT" sz="2000" b="1" dirty="0">
                <a:latin typeface="Calibri" panose="020F0502020204030204"/>
                <a:ea typeface="+mn-ea"/>
              </a:rPr>
              <a:t>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600" b="1" dirty="0">
              <a:latin typeface="Calibri" panose="020F0502020204030204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Cryogenic</a:t>
            </a:r>
            <a:r>
              <a:rPr lang="it-IT" sz="2000" b="1" dirty="0">
                <a:latin typeface="Calibri" panose="020F0502020204030204"/>
              </a:rPr>
              <a:t>-Cu </a:t>
            </a:r>
            <a:r>
              <a:rPr lang="it-IT" sz="2000" b="1" dirty="0" err="1">
                <a:latin typeface="Calibri" panose="020F0502020204030204"/>
              </a:rPr>
              <a:t>could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also</a:t>
            </a:r>
            <a:r>
              <a:rPr lang="it-IT" sz="2000" b="1" dirty="0">
                <a:latin typeface="Calibri" panose="020F0502020204030204"/>
              </a:rPr>
              <a:t> help to operate </a:t>
            </a:r>
            <a:r>
              <a:rPr lang="it-IT" sz="2000" b="1" dirty="0" err="1">
                <a:latin typeface="Calibri" panose="020F0502020204030204"/>
              </a:rPr>
              <a:t>at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higher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gradients</a:t>
            </a:r>
            <a:r>
              <a:rPr lang="it-IT" sz="2000" b="1" dirty="0">
                <a:latin typeface="Calibri" panose="020F0502020204030204"/>
              </a:rPr>
              <a:t>.</a:t>
            </a:r>
            <a:endParaRPr lang="it-IT" sz="2000" b="1" dirty="0"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5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7">
            <a:extLst>
              <a:ext uri="{FF2B5EF4-FFF2-40B4-BE49-F238E27FC236}">
                <a16:creationId xmlns:a16="http://schemas.microsoft.com/office/drawing/2014/main" id="{2AB1067B-30AD-064B-826A-FF45FB6383B1}"/>
              </a:ext>
            </a:extLst>
          </p:cNvPr>
          <p:cNvSpPr txBox="1"/>
          <p:nvPr/>
        </p:nvSpPr>
        <p:spPr>
          <a:xfrm>
            <a:off x="2907539" y="116632"/>
            <a:ext cx="3328921" cy="53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452" fontAlgn="auto">
              <a:spcBef>
                <a:spcPts val="0"/>
              </a:spcBef>
              <a:spcAft>
                <a:spcPts val="0"/>
              </a:spcAft>
            </a:pPr>
            <a:r>
              <a:rPr lang="it-IT" sz="2903" b="1" dirty="0" err="1">
                <a:latin typeface="Calibri" panose="020F0502020204030204"/>
              </a:rPr>
              <a:t>Outline</a:t>
            </a:r>
            <a:endParaRPr lang="it-IT" sz="2903" b="1" dirty="0">
              <a:latin typeface="Calibri" panose="020F0502020204030204"/>
            </a:endParaRPr>
          </a:p>
        </p:txBody>
      </p:sp>
      <p:sp>
        <p:nvSpPr>
          <p:cNvPr id="15" name="CasellaDiTesto 11">
            <a:extLst>
              <a:ext uri="{FF2B5EF4-FFF2-40B4-BE49-F238E27FC236}">
                <a16:creationId xmlns:a16="http://schemas.microsoft.com/office/drawing/2014/main" id="{A1DDB993-521A-2543-97F8-62637397CE01}"/>
              </a:ext>
            </a:extLst>
          </p:cNvPr>
          <p:cNvSpPr txBox="1"/>
          <p:nvPr/>
        </p:nvSpPr>
        <p:spPr>
          <a:xfrm>
            <a:off x="405888" y="1117920"/>
            <a:ext cx="76945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Overcoming</a:t>
            </a:r>
            <a:r>
              <a:rPr lang="it-IT" sz="2000" b="1" dirty="0">
                <a:latin typeface="Calibri" panose="020F0502020204030204"/>
                <a:ea typeface="+mn-ea"/>
              </a:rPr>
              <a:t> the </a:t>
            </a:r>
            <a:r>
              <a:rPr lang="it-IT" sz="2000" b="1" dirty="0" err="1">
                <a:latin typeface="Calibri" panose="020F0502020204030204"/>
                <a:ea typeface="+mn-ea"/>
              </a:rPr>
              <a:t>power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limitations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at</a:t>
            </a:r>
            <a:r>
              <a:rPr lang="it-IT" sz="2000" b="1" dirty="0">
                <a:latin typeface="Calibri" panose="020F0502020204030204"/>
                <a:ea typeface="+mn-ea"/>
              </a:rPr>
              <a:t> Ka-band:</a:t>
            </a:r>
          </a:p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  <a:ea typeface="+mn-ea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</a:rPr>
              <a:t>Gyro</a:t>
            </a:r>
            <a:r>
              <a:rPr lang="it-IT" sz="2000" b="1" dirty="0">
                <a:latin typeface="Calibri" panose="020F0502020204030204"/>
              </a:rPr>
              <a:t>-klystrons: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800" b="1" dirty="0">
              <a:latin typeface="Calibri" panose="020F0502020204030204"/>
            </a:endParaRP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</a:rPr>
              <a:t>Cavity</a:t>
            </a:r>
            <a:r>
              <a:rPr lang="it-IT" sz="2000" b="1" dirty="0">
                <a:latin typeface="Calibri" panose="020F0502020204030204"/>
              </a:rPr>
              <a:t> </a:t>
            </a:r>
            <a:r>
              <a:rPr lang="it-IT" sz="2000" b="1" dirty="0" err="1">
                <a:latin typeface="Calibri" panose="020F0502020204030204"/>
              </a:rPr>
              <a:t>based</a:t>
            </a:r>
            <a:r>
              <a:rPr lang="it-IT" sz="2000" b="1" dirty="0">
                <a:latin typeface="Calibri" panose="020F0502020204030204"/>
              </a:rPr>
              <a:t>.</a:t>
            </a:r>
            <a:endParaRPr lang="it-IT" sz="600" b="1" dirty="0">
              <a:latin typeface="Calibri" panose="020F0502020204030204"/>
              <a:ea typeface="+mn-ea"/>
            </a:endParaRPr>
          </a:p>
          <a:p>
            <a:pPr marL="1200150" lvl="2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</a:rPr>
              <a:t>Coaxial</a:t>
            </a:r>
            <a:r>
              <a:rPr lang="it-IT" sz="2000" b="1" dirty="0">
                <a:latin typeface="Calibri" panose="020F0502020204030204"/>
              </a:rPr>
              <a:t>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  <a:ea typeface="+mn-ea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/>
              </a:rPr>
              <a:t>Klystron </a:t>
            </a:r>
            <a:r>
              <a:rPr lang="it-IT" sz="2000" b="1" dirty="0" err="1">
                <a:latin typeface="Calibri" panose="020F0502020204030204"/>
              </a:rPr>
              <a:t>upconverters</a:t>
            </a:r>
            <a:endParaRPr lang="it-IT" sz="2000" b="1" dirty="0">
              <a:latin typeface="Calibri" panose="020F0502020204030204"/>
              <a:ea typeface="+mn-ea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/>
                <a:ea typeface="+mn-ea"/>
              </a:rPr>
              <a:t>«</a:t>
            </a:r>
            <a:r>
              <a:rPr lang="it-IT" sz="2000" b="1" dirty="0" err="1">
                <a:latin typeface="Calibri" panose="020F0502020204030204"/>
                <a:ea typeface="+mn-ea"/>
              </a:rPr>
              <a:t>Pulse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gymnastics</a:t>
            </a:r>
            <a:r>
              <a:rPr lang="it-IT" sz="2000" b="1" dirty="0">
                <a:latin typeface="Calibri" panose="020F0502020204030204"/>
                <a:ea typeface="+mn-ea"/>
              </a:rPr>
              <a:t>» and </a:t>
            </a:r>
            <a:r>
              <a:rPr lang="it-IT" sz="2000" b="1" dirty="0" err="1">
                <a:latin typeface="Calibri" panose="020F0502020204030204"/>
                <a:ea typeface="+mn-ea"/>
              </a:rPr>
              <a:t>power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transport</a:t>
            </a:r>
            <a:r>
              <a:rPr lang="it-IT" sz="2000" b="1" dirty="0">
                <a:latin typeface="Calibri" panose="020F0502020204030204"/>
              </a:rPr>
              <a:t>.</a:t>
            </a:r>
            <a:endParaRPr lang="it-IT" sz="2000" b="1" dirty="0">
              <a:latin typeface="Calibri" panose="020F0502020204030204"/>
              <a:ea typeface="+mn-ea"/>
            </a:endParaRPr>
          </a:p>
        </p:txBody>
      </p:sp>
      <p:sp>
        <p:nvSpPr>
          <p:cNvPr id="16" name="CasellaDiTesto 11">
            <a:extLst>
              <a:ext uri="{FF2B5EF4-FFF2-40B4-BE49-F238E27FC236}">
                <a16:creationId xmlns:a16="http://schemas.microsoft.com/office/drawing/2014/main" id="{043DBB15-B2F6-894E-8665-28BD2D62F599}"/>
              </a:ext>
            </a:extLst>
          </p:cNvPr>
          <p:cNvSpPr txBox="1"/>
          <p:nvPr/>
        </p:nvSpPr>
        <p:spPr>
          <a:xfrm>
            <a:off x="405888" y="3789040"/>
            <a:ext cx="76945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Structures</a:t>
            </a:r>
            <a:r>
              <a:rPr lang="it-IT" sz="2000" b="1" dirty="0">
                <a:latin typeface="Calibri" panose="020F0502020204030204"/>
                <a:ea typeface="+mn-ea"/>
              </a:rPr>
              <a:t>:</a:t>
            </a:r>
          </a:p>
          <a:p>
            <a:pPr marL="285750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000" b="1" dirty="0">
              <a:latin typeface="Calibri" panose="020F0502020204030204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Wakefields</a:t>
            </a:r>
            <a:r>
              <a:rPr lang="it-IT" sz="2000" b="1" dirty="0">
                <a:latin typeface="Calibri" panose="020F0502020204030204"/>
                <a:ea typeface="+mn-ea"/>
              </a:rPr>
              <a:t> and </a:t>
            </a:r>
            <a:r>
              <a:rPr lang="it-IT" sz="2000" b="1" dirty="0" err="1">
                <a:latin typeface="Calibri" panose="020F0502020204030204"/>
                <a:ea typeface="+mn-ea"/>
              </a:rPr>
              <a:t>geometry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constraints</a:t>
            </a:r>
            <a:r>
              <a:rPr lang="it-IT" sz="2000" b="1" dirty="0">
                <a:latin typeface="Calibri" panose="020F0502020204030204"/>
                <a:ea typeface="+mn-ea"/>
              </a:rPr>
              <a:t>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600" b="1" dirty="0">
              <a:latin typeface="Calibri" panose="020F0502020204030204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/>
                <a:ea typeface="+mn-ea"/>
              </a:rPr>
              <a:t>Classic design </a:t>
            </a:r>
            <a:r>
              <a:rPr lang="it-IT" sz="2000" b="1" dirty="0" err="1">
                <a:latin typeface="Calibri" panose="020F0502020204030204"/>
                <a:ea typeface="+mn-ea"/>
              </a:rPr>
              <a:t>examples</a:t>
            </a:r>
            <a:r>
              <a:rPr lang="it-IT" sz="2000" b="1" dirty="0">
                <a:latin typeface="Calibri" panose="020F0502020204030204"/>
                <a:ea typeface="+mn-ea"/>
              </a:rPr>
              <a:t> (XLS).</a:t>
            </a: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600" b="1" dirty="0">
              <a:latin typeface="Calibri" panose="020F0502020204030204"/>
              <a:ea typeface="+mn-ea"/>
            </a:endParaRPr>
          </a:p>
          <a:p>
            <a:pPr marL="742950" lvl="1" indent="-285750" defTabSz="829452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Calibri" panose="020F0502020204030204"/>
                <a:ea typeface="+mn-ea"/>
              </a:rPr>
              <a:t>Other</a:t>
            </a:r>
            <a:r>
              <a:rPr lang="it-IT" sz="2000" b="1" dirty="0">
                <a:latin typeface="Calibri" panose="020F0502020204030204"/>
                <a:ea typeface="+mn-ea"/>
              </a:rPr>
              <a:t> </a:t>
            </a:r>
            <a:r>
              <a:rPr lang="it-IT" sz="2000" b="1" dirty="0" err="1">
                <a:latin typeface="Calibri" panose="020F0502020204030204"/>
                <a:ea typeface="+mn-ea"/>
              </a:rPr>
              <a:t>alternatives</a:t>
            </a:r>
            <a:r>
              <a:rPr lang="it-IT" sz="2000" b="1" dirty="0">
                <a:latin typeface="Calibri" panose="020F0502020204030204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30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327C52-F88B-1F48-BC03-B2D332090BD5}"/>
              </a:ext>
            </a:extLst>
          </p:cNvPr>
          <p:cNvSpPr txBox="1"/>
          <p:nvPr/>
        </p:nvSpPr>
        <p:spPr>
          <a:xfrm>
            <a:off x="235530" y="745168"/>
            <a:ext cx="8672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thanks to the </a:t>
            </a:r>
            <a:r>
              <a:rPr lang="en-US" sz="2400" dirty="0" err="1"/>
              <a:t>CompactLight</a:t>
            </a:r>
            <a:r>
              <a:rPr lang="en-US" sz="2400" dirty="0"/>
              <a:t> colleagues for providing a great deal of the material used in this presentation. </a:t>
            </a:r>
          </a:p>
        </p:txBody>
      </p:sp>
      <p:pic>
        <p:nvPicPr>
          <p:cNvPr id="4" name="Picture 7" descr="Compact.png">
            <a:extLst>
              <a:ext uri="{FF2B5EF4-FFF2-40B4-BE49-F238E27FC236}">
                <a16:creationId xmlns:a16="http://schemas.microsoft.com/office/drawing/2014/main" id="{C1F370F4-40C9-774D-8DB5-AB2298E1C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3736"/>
            <a:ext cx="1428750" cy="6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10">
            <a:extLst>
              <a:ext uri="{FF2B5EF4-FFF2-40B4-BE49-F238E27FC236}">
                <a16:creationId xmlns:a16="http://schemas.microsoft.com/office/drawing/2014/main" id="{D9C881BB-68AA-BE43-93C9-F5758968900A}"/>
              </a:ext>
            </a:extLst>
          </p:cNvPr>
          <p:cNvSpPr>
            <a:spLocks noChangeShapeType="1"/>
          </p:cNvSpPr>
          <p:nvPr/>
        </p:nvSpPr>
        <p:spPr bwMode="auto">
          <a:xfrm>
            <a:off x="-11113" y="650875"/>
            <a:ext cx="9144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6" name="Group 11">
            <a:extLst>
              <a:ext uri="{FF2B5EF4-FFF2-40B4-BE49-F238E27FC236}">
                <a16:creationId xmlns:a16="http://schemas.microsoft.com/office/drawing/2014/main" id="{7E316043-9670-1142-850B-74773E6BF47E}"/>
              </a:ext>
            </a:extLst>
          </p:cNvPr>
          <p:cNvGrpSpPr>
            <a:grpSpLocks/>
          </p:cNvGrpSpPr>
          <p:nvPr/>
        </p:nvGrpSpPr>
        <p:grpSpPr bwMode="auto">
          <a:xfrm>
            <a:off x="82203" y="82034"/>
            <a:ext cx="1933575" cy="478876"/>
            <a:chOff x="158" y="618"/>
            <a:chExt cx="1218" cy="365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2E834883-C1F4-F845-A7A9-682BBCF59B2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618"/>
              <a:ext cx="482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13">
              <a:extLst>
                <a:ext uri="{FF2B5EF4-FFF2-40B4-BE49-F238E27FC236}">
                  <a16:creationId xmlns:a16="http://schemas.microsoft.com/office/drawing/2014/main" id="{F0C54EBD-6825-6B4B-AF05-AA0471C9099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628" y="658"/>
              <a:ext cx="74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it-IT" altLang="it-IT" sz="1200" dirty="0" err="1">
                  <a:latin typeface="Calibri" pitchFamily="34" charset="0"/>
                </a:rPr>
                <a:t>Funded</a:t>
              </a:r>
              <a:r>
                <a:rPr lang="it-IT" altLang="it-IT" sz="1200" dirty="0">
                  <a:latin typeface="Calibri" pitchFamily="34" charset="0"/>
                </a:rPr>
                <a:t> by the</a:t>
              </a:r>
            </a:p>
            <a:p>
              <a:pPr eaLnBrk="1" hangingPunct="1">
                <a:defRPr/>
              </a:pPr>
              <a:r>
                <a:rPr lang="it-IT" altLang="it-IT" sz="1200" dirty="0" err="1">
                  <a:latin typeface="Calibri" pitchFamily="34" charset="0"/>
                </a:rPr>
                <a:t>European</a:t>
              </a:r>
              <a:r>
                <a:rPr lang="it-IT" altLang="it-IT" sz="1200" dirty="0">
                  <a:latin typeface="Calibri" pitchFamily="34" charset="0"/>
                </a:rPr>
                <a:t> Union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11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729" y="630367"/>
            <a:ext cx="8822256" cy="5933873"/>
          </a:xfrm>
        </p:spPr>
        <p:txBody>
          <a:bodyPr/>
          <a:lstStyle/>
          <a:p>
            <a:pPr marL="182563" indent="-182563">
              <a:spcAft>
                <a:spcPts val="0"/>
              </a:spcAft>
              <a:buFont typeface="+mj-lt"/>
              <a:buAutoNum type="arabicParenR"/>
            </a:pPr>
            <a:r>
              <a:rPr lang="de-DE" sz="1179" dirty="0"/>
              <a:t>Manfred Thumm,“</a:t>
            </a:r>
            <a:r>
              <a:rPr lang="en-GB" sz="1179" dirty="0"/>
              <a:t>State-of-the-Art of High-Power Gyro-Devices and Free Electron Masers”, Journal of Infrared, </a:t>
            </a:r>
            <a:r>
              <a:rPr lang="en-GB" sz="1179" dirty="0" err="1"/>
              <a:t>Millimeter</a:t>
            </a:r>
            <a:r>
              <a:rPr lang="en-GB" sz="1179" dirty="0"/>
              <a:t>, and Terahertz Waves, (2020)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  <a:tabLst>
                <a:tab pos="182563" algn="l"/>
              </a:tabLst>
            </a:pPr>
            <a:r>
              <a:rPr lang="en-GB" sz="1179" dirty="0"/>
              <a:t>W. Lawson, J. P. Calame, G. S. </a:t>
            </a:r>
            <a:r>
              <a:rPr lang="en-GB" sz="1179" dirty="0" err="1"/>
              <a:t>Nusinovich</a:t>
            </a:r>
            <a:r>
              <a:rPr lang="en-GB" sz="1179" dirty="0"/>
              <a:t>, and B. Hogan, “Reflections on the University of Maryland’s program investigating gyro-amplifiers as potential sources for linear colliders”, Terahertz Science and Technology, ISSN 1941-	7411, Vol.10, No.1, (2017)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M. </a:t>
            </a:r>
            <a:r>
              <a:rPr lang="en-GB" sz="1179" dirty="0" err="1"/>
              <a:t>Garven</a:t>
            </a:r>
            <a:r>
              <a:rPr lang="en-GB" sz="1179" dirty="0"/>
              <a:t>, J. P. Calame, </a:t>
            </a:r>
            <a:r>
              <a:rPr lang="en-GB" sz="1179" dirty="0" err="1"/>
              <a:t>Khanh</a:t>
            </a:r>
            <a:r>
              <a:rPr lang="en-GB" sz="1179" dirty="0"/>
              <a:t> T. Nguyen, Bruce G. </a:t>
            </a:r>
            <a:r>
              <a:rPr lang="en-GB" sz="1179" dirty="0" err="1"/>
              <a:t>Danly</a:t>
            </a:r>
            <a:r>
              <a:rPr lang="en-GB" sz="1179" dirty="0"/>
              <a:t>, Baruch </a:t>
            </a:r>
            <a:r>
              <a:rPr lang="en-GB" sz="1179" dirty="0" err="1"/>
              <a:t>Levush</a:t>
            </a:r>
            <a:r>
              <a:rPr lang="en-GB" sz="1179" dirty="0"/>
              <a:t>, and F. N. Wood, “Experimental 	Studies of a 	Four-Cavity, 35 GHz </a:t>
            </a:r>
            <a:r>
              <a:rPr lang="en-GB" sz="1179" dirty="0" err="1"/>
              <a:t>Gyroklystron</a:t>
            </a:r>
            <a:r>
              <a:rPr lang="en-GB" sz="1179" dirty="0"/>
              <a:t> Amplifier”, </a:t>
            </a:r>
            <a:r>
              <a:rPr lang="fr-FR" sz="1179" dirty="0"/>
              <a:t>IEEE Trans on Plasma Science, 28, Nos. 3, (2000)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de-DE" sz="1179" dirty="0"/>
              <a:t>Yu.M. Guznov, Yu.Yu. Danilov, S.V. Kuzikov, Yu.V. Novozhilova, A.S. Shevchenko, N.I. Zaitsev, A.G. Rozhnev, and N.M. Ryskin,“</a:t>
            </a:r>
            <a:r>
              <a:rPr lang="en-GB" sz="1179" dirty="0"/>
              <a:t>High-Power </a:t>
            </a:r>
            <a:r>
              <a:rPr lang="en-GB" sz="1179" dirty="0" err="1"/>
              <a:t>Ka</a:t>
            </a:r>
            <a:r>
              <a:rPr lang="en-GB" sz="1179" dirty="0"/>
              <a:t>-band </a:t>
            </a:r>
            <a:r>
              <a:rPr lang="en-GB" sz="1179" dirty="0" err="1"/>
              <a:t>Gyroklystron</a:t>
            </a:r>
            <a:r>
              <a:rPr lang="en-GB" sz="1179" dirty="0"/>
              <a:t> Oscillator with Time-Delayed Feedback, International Vacuum Electronics 	Conference, (2013),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YU Sheng, NIU Xin </a:t>
            </a:r>
            <a:r>
              <a:rPr lang="en-GB" sz="1179" dirty="0" err="1"/>
              <a:t>jian,LI</a:t>
            </a:r>
            <a:r>
              <a:rPr lang="en-GB" sz="1179" dirty="0"/>
              <a:t> Hong </a:t>
            </a:r>
            <a:r>
              <a:rPr lang="en-GB" sz="1179" dirty="0" err="1"/>
              <a:t>fu</a:t>
            </a:r>
            <a:r>
              <a:rPr lang="en-GB" sz="1179" dirty="0"/>
              <a:t>, Zhao Qing, </a:t>
            </a:r>
            <a:r>
              <a:rPr lang="en-GB" sz="1179" dirty="0" err="1"/>
              <a:t>LuoYong</a:t>
            </a:r>
            <a:r>
              <a:rPr lang="en-GB" sz="1179" dirty="0"/>
              <a:t>, Deng </a:t>
            </a:r>
            <a:r>
              <a:rPr lang="en-GB" sz="1179" dirty="0" err="1"/>
              <a:t>Xue</a:t>
            </a:r>
            <a:r>
              <a:rPr lang="en-GB" sz="1179" dirty="0"/>
              <a:t>, Xu Yong, Wang Hui, </a:t>
            </a:r>
            <a:r>
              <a:rPr lang="en-GB" sz="1179" dirty="0" err="1"/>
              <a:t>Xie</a:t>
            </a:r>
            <a:r>
              <a:rPr lang="en-GB" sz="1179" dirty="0"/>
              <a:t> </a:t>
            </a:r>
            <a:r>
              <a:rPr lang="en-GB" sz="1179" dirty="0" err="1"/>
              <a:t>Zhong</a:t>
            </a:r>
            <a:r>
              <a:rPr lang="en-GB" sz="1179" dirty="0"/>
              <a:t> </a:t>
            </a:r>
            <a:r>
              <a:rPr lang="en-GB" sz="1179" dirty="0" err="1"/>
              <a:t>lian</a:t>
            </a:r>
            <a:r>
              <a:rPr lang="en-GB" sz="1179" dirty="0"/>
              <a:t>, Wang Li, Liu Ying </a:t>
            </a:r>
            <a:r>
              <a:rPr lang="en-GB" sz="1179" dirty="0" err="1"/>
              <a:t>hui,Yang</a:t>
            </a:r>
            <a:r>
              <a:rPr lang="en-GB" sz="1179" dirty="0"/>
              <a:t> Ming, “Simulation Design And Experiment of An 8mm </a:t>
            </a:r>
            <a:r>
              <a:rPr lang="en-GB" sz="1179" dirty="0" err="1"/>
              <a:t>Gyroklystron</a:t>
            </a:r>
            <a:r>
              <a:rPr lang="en-GB" sz="1179" dirty="0"/>
              <a:t> Amplifier”, </a:t>
            </a:r>
            <a:r>
              <a:rPr lang="en-GB" sz="1179" dirty="0" err="1"/>
              <a:t>Acta</a:t>
            </a:r>
            <a:r>
              <a:rPr lang="en-GB" sz="1179" dirty="0"/>
              <a:t> Electronica </a:t>
            </a:r>
            <a:r>
              <a:rPr lang="en-GB" sz="1179" dirty="0" err="1"/>
              <a:t>Sinica</a:t>
            </a:r>
            <a:r>
              <a:rPr lang="en-GB" sz="1179" dirty="0"/>
              <a:t>, vol. 	34, no. 12A, Dec. 2006.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J. Wang, Y. Luo, “The study of a </a:t>
            </a:r>
            <a:r>
              <a:rPr lang="en-GB" sz="1179" dirty="0" err="1"/>
              <a:t>Ka</a:t>
            </a:r>
            <a:r>
              <a:rPr lang="en-GB" sz="1179" dirty="0"/>
              <a:t>-band high power TE01-TE02 </a:t>
            </a:r>
            <a:r>
              <a:rPr lang="en-GB" sz="1179" dirty="0" err="1"/>
              <a:t>gyroklystron</a:t>
            </a:r>
            <a:r>
              <a:rPr lang="en-GB" sz="1179" dirty="0"/>
              <a:t>”, Proc. 15th IEEE Int. Vacuum Electronics Conference (IVEC 2014), Monterey, CA, USA, P3.3, (2014)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L. Wang, K. Dong, W. He, J. Wang, Y. Luo, A. W. Cross, K. Ronald, A. D. R. Phelps et al,  “Design of a </a:t>
            </a:r>
            <a:r>
              <a:rPr lang="en-GB" sz="1179" dirty="0" err="1"/>
              <a:t>Ka</a:t>
            </a:r>
            <a:r>
              <a:rPr lang="en-GB" sz="1179" dirty="0"/>
              <a:t>-band MW-level 	high efficiency </a:t>
            </a:r>
            <a:r>
              <a:rPr lang="en-GB" sz="1179" dirty="0" err="1"/>
              <a:t>gyroklystron</a:t>
            </a:r>
            <a:r>
              <a:rPr lang="en-GB" sz="1179" dirty="0"/>
              <a:t> for accelerators”, IET Microwave, Antennas Propagation, Vol. 12 , 11, pp. 1752-1757, (2018)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L. Nix, L. Zhang &amp; A.W. Cross, “Magnetron Injection Gun for high- power </a:t>
            </a:r>
            <a:r>
              <a:rPr lang="en-GB" sz="1179" dirty="0" err="1"/>
              <a:t>gyroklystron</a:t>
            </a:r>
            <a:r>
              <a:rPr lang="en-GB" sz="1179" dirty="0"/>
              <a:t>”, IEEE Transactions on 	Electron Devices, vol. 67, no. 11, pp. 5151-5157, Nov. 2020, </a:t>
            </a:r>
            <a:r>
              <a:rPr lang="en-GB" sz="1179" dirty="0" err="1"/>
              <a:t>doi</a:t>
            </a:r>
            <a:r>
              <a:rPr lang="en-GB" sz="1179" dirty="0"/>
              <a:t>: 10.1109/TED.2020.3025747.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S. N. Spark, A. W. Cross, A. D. R. Phelps, “Megawatt, 330 Hz PRF </a:t>
            </a:r>
            <a:r>
              <a:rPr lang="en-GB" sz="1179" dirty="0" err="1"/>
              <a:t>tunable</a:t>
            </a:r>
            <a:r>
              <a:rPr lang="en-GB" sz="1179" dirty="0"/>
              <a:t> </a:t>
            </a:r>
            <a:r>
              <a:rPr lang="en-GB" sz="1179" dirty="0" err="1"/>
              <a:t>gyrotron</a:t>
            </a:r>
            <a:r>
              <a:rPr lang="en-GB" sz="1179" dirty="0"/>
              <a:t> experiments,” International Journal of Infrared and </a:t>
            </a:r>
            <a:r>
              <a:rPr lang="en-GB" sz="1179" dirty="0" err="1"/>
              <a:t>Millimeter</a:t>
            </a:r>
            <a:r>
              <a:rPr lang="en-GB" sz="1179" dirty="0"/>
              <a:t> Waves, vol. 15, no. 12, pp. 2003 2019, (1994)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en-GB" sz="1179" dirty="0"/>
              <a:t>Victor L. </a:t>
            </a:r>
            <a:r>
              <a:rPr lang="en-GB" sz="1179" dirty="0" err="1"/>
              <a:t>Granatstein</a:t>
            </a:r>
            <a:r>
              <a:rPr lang="en-GB" sz="1179" dirty="0"/>
              <a:t> and Igor </a:t>
            </a:r>
            <a:r>
              <a:rPr lang="en-GB" sz="1179" dirty="0" err="1"/>
              <a:t>Alexeff</a:t>
            </a:r>
            <a:r>
              <a:rPr lang="en-GB" sz="1179" dirty="0"/>
              <a:t>, “High Power Microwave Sources”, </a:t>
            </a:r>
            <a:r>
              <a:rPr lang="en-GB" sz="1179" dirty="0" err="1"/>
              <a:t>Artech</a:t>
            </a:r>
            <a:r>
              <a:rPr lang="en-GB" sz="1179" dirty="0"/>
              <a:t> House, (1987)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de-DE" sz="1179" dirty="0"/>
              <a:t>M. Blank, B. G. Danly, B. Levush, J. P. Calame, K. Nguyen, D. Pershing,; J. Petillo, T. A. Hargreaves, R. B. True, A. J. Theiss, G. R. Good, K.. Felch, B. G. James, P. Borchard, P. Cahalan, T. S. Chu, H. Jory, W. G. Lawson, and  T. M. Antonsen, Jr., “Demonstration of a 10 kW average power 94 GHz gyroklystron amplifier,” Phys. Plasmas, 6, 4405, (1999) </a:t>
            </a:r>
          </a:p>
          <a:p>
            <a:pPr indent="-414726">
              <a:spcBef>
                <a:spcPts val="363"/>
              </a:spcBef>
              <a:spcAft>
                <a:spcPts val="0"/>
              </a:spcAft>
              <a:buFont typeface="+mj-lt"/>
              <a:buAutoNum type="arabicParenR" startAt="2"/>
            </a:pPr>
            <a:r>
              <a:rPr lang="de-DE" sz="1179" dirty="0"/>
              <a:t>G.G.Denisov, N.I.Zaitsev, T.P.Ahmedzhanov, Yu.M.Guznov, G.I.Kalynova, A.N.Kuftin, M.A.Moiseev, A.S.Shevchenko, “</a:t>
            </a:r>
            <a:r>
              <a:rPr lang="en-GB" sz="1179" dirty="0"/>
              <a:t>Frequency Multiplication in Relativistic Gyro-Klystron Operating with Combination of TE-TM Modes”, 2013 IEEE 14th International Vacuum Electronics Conference (2013),  21</a:t>
            </a:r>
            <a:r>
              <a:rPr lang="en-GB" sz="1179" baseline="30000" dirty="0"/>
              <a:t>st</a:t>
            </a:r>
            <a:r>
              <a:rPr lang="en-GB" sz="1179" dirty="0"/>
              <a:t> to 23</a:t>
            </a:r>
            <a:r>
              <a:rPr lang="en-GB" sz="1179" baseline="30000" dirty="0"/>
              <a:t>rd</a:t>
            </a:r>
            <a:r>
              <a:rPr lang="en-GB" sz="1179" dirty="0"/>
              <a:t> of May, 2013.</a:t>
            </a:r>
            <a:endParaRPr lang="de-DE" sz="1179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463735" y="233381"/>
            <a:ext cx="7632848" cy="505997"/>
          </a:xfrm>
          <a:prstGeom prst="rect">
            <a:avLst/>
          </a:prstGeom>
        </p:spPr>
        <p:txBody>
          <a:bodyPr/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j-lt"/>
                <a:ea typeface="ＭＳ Ｐゴシック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zh-CN" sz="2540" b="1" kern="0" dirty="0">
                <a:solidFill>
                  <a:schemeClr val="tx1"/>
                </a:solidFill>
                <a:cs typeface="Times New Roman" panose="02020603050405020304" pitchFamily="18" charset="0"/>
              </a:rPr>
              <a:t>Gyrotron Klystrons based on cylindrical cavities  </a:t>
            </a:r>
            <a:endParaRPr lang="zh-CN" altLang="en-US" sz="254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6EEFAD80-38C4-6E41-AEA6-B130D79D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7821"/>
            <a:ext cx="990502" cy="5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1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1259632" y="152789"/>
            <a:ext cx="6628545" cy="505997"/>
          </a:xfrm>
          <a:prstGeom prst="rect">
            <a:avLst/>
          </a:prstGeom>
        </p:spPr>
        <p:txBody>
          <a:bodyPr/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j-lt"/>
                <a:ea typeface="ＭＳ Ｐゴシック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zh-CN" sz="2540" b="1" kern="0" dirty="0">
                <a:solidFill>
                  <a:schemeClr val="tx1"/>
                </a:solidFill>
                <a:cs typeface="Times New Roman" panose="02020603050405020304" pitchFamily="18" charset="0"/>
              </a:rPr>
              <a:t>Coaxial Gyrotron Klystrons</a:t>
            </a:r>
            <a:endParaRPr lang="zh-CN" altLang="en-US" sz="254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6EEFAD80-38C4-6E41-AEA6-B130D79D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7821"/>
            <a:ext cx="990502" cy="5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F50817-5F47-3B4B-8A75-8A01F4C87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8343" y="1052737"/>
            <a:ext cx="8822256" cy="4176464"/>
          </a:xfrm>
        </p:spPr>
        <p:txBody>
          <a:bodyPr/>
          <a:lstStyle/>
          <a:p>
            <a:pPr marL="182563" indent="-182563">
              <a:spcAft>
                <a:spcPts val="0"/>
              </a:spcAft>
              <a:buFont typeface="+mj-lt"/>
              <a:buAutoNum type="arabicParenR"/>
            </a:pPr>
            <a:r>
              <a:rPr lang="de-DE" sz="1600" dirty="0"/>
              <a:t> Girish P. Saraph, Wes Lawson, Michael Castle, Jack Cheng, Jeff P. Calame, Gregory S. Nusinovich, “100-150MW designs of two and three-cavity gyroklystrons amplifiers operating at the fundamental and second harmonics in X and Ku-bands”, IEEE Transactions on Plasma Science, 24 , No 3, June 1996</a:t>
            </a:r>
          </a:p>
          <a:p>
            <a:pPr marL="182563" indent="-182563">
              <a:spcAft>
                <a:spcPts val="0"/>
              </a:spcAft>
              <a:buFont typeface="+mj-lt"/>
              <a:buAutoNum type="arabicParenR"/>
            </a:pPr>
            <a:r>
              <a:rPr lang="de-DE" sz="1600" dirty="0"/>
              <a:t> Michael Read, Gregory Nusinovich, and Laurence Ives, “Design of an inverted magnetron gun for a high power gyroklystron,” in Proc. 6th Workshop High Energy Density and High Power RF , vol. 691, AIP Proc., S. H. Gold and G. S. Nusinovich, Eds., Berkeley Springs, WV, , pp. 136–140., June 22–26, 2003</a:t>
            </a:r>
          </a:p>
          <a:p>
            <a:pPr marL="182563" indent="-182563">
              <a:spcAft>
                <a:spcPts val="0"/>
              </a:spcAft>
              <a:buFont typeface="+mj-lt"/>
              <a:buAutoNum type="arabicParenR"/>
            </a:pPr>
            <a:r>
              <a:rPr lang="de-DE" sz="1600" dirty="0"/>
              <a:t> Olgierd Dumbrajs and Gregory S. Nusinovich,“</a:t>
            </a:r>
            <a:r>
              <a:rPr lang="en-GB" sz="1600" dirty="0"/>
              <a:t>Coaxial </a:t>
            </a:r>
            <a:r>
              <a:rPr lang="en-GB" sz="1600" dirty="0" err="1"/>
              <a:t>Gyrotrons</a:t>
            </a:r>
            <a:r>
              <a:rPr lang="en-GB" sz="1600" dirty="0"/>
              <a:t>: Past, Present, and Future (Review)”, </a:t>
            </a:r>
            <a:r>
              <a:rPr lang="fr-FR" sz="1600" dirty="0"/>
              <a:t>IEEE Transactions on Plasma Science, 32 , No 3, </a:t>
            </a:r>
            <a:r>
              <a:rPr lang="fr-FR" sz="1600" dirty="0" err="1"/>
              <a:t>June</a:t>
            </a:r>
            <a:r>
              <a:rPr lang="fr-FR" sz="1600" dirty="0"/>
              <a:t> 2004.</a:t>
            </a:r>
          </a:p>
        </p:txBody>
      </p:sp>
    </p:spTree>
    <p:extLst>
      <p:ext uri="{BB962C8B-B14F-4D97-AF65-F5344CB8AC3E}">
        <p14:creationId xmlns:p14="http://schemas.microsoft.com/office/powerpoint/2010/main" val="78994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EBA5-CD64-F241-BDB9-72BF0041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802" y="3068960"/>
            <a:ext cx="3564396" cy="72008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4785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../../../Remote%20share/36GHzHOMPICv2a_02.gif">
            <a:extLst>
              <a:ext uri="{FF2B5EF4-FFF2-40B4-BE49-F238E27FC236}">
                <a16:creationId xmlns:a16="http://schemas.microsoft.com/office/drawing/2014/main" id="{A6834EF4-8526-F148-AD54-252AEBA468C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67" y="2687817"/>
            <a:ext cx="5716510" cy="19746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7A96D-2110-47FB-8EB8-85C302449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7756"/>
            <a:ext cx="8229600" cy="453082"/>
          </a:xfrm>
        </p:spPr>
        <p:txBody>
          <a:bodyPr/>
          <a:lstStyle/>
          <a:p>
            <a:r>
              <a:rPr lang="en-GB" sz="2700" b="1" dirty="0">
                <a:latin typeface="Calibri" panose="020F0502020204030204" pitchFamily="34" charset="0"/>
                <a:cs typeface="Calibri" panose="020F0502020204030204" pitchFamily="34" charset="0"/>
              </a:rPr>
              <a:t>HOM multi-beam klystron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1EAF-8C85-4705-A44F-723B4C084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130" y="965701"/>
            <a:ext cx="3714584" cy="164394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TM20,0 mode chosen for a 20 beam MBK.</a:t>
            </a:r>
          </a:p>
          <a:p>
            <a:pPr>
              <a:lnSpc>
                <a:spcPct val="80000"/>
              </a:lnSpc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We couple via an external waveguide wrapped around the inside of the cavity fed to two feed waveguides.</a:t>
            </a:r>
          </a:p>
          <a:p>
            <a:pPr>
              <a:lnSpc>
                <a:spcPct val="80000"/>
              </a:lnSpc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410A95-EC4E-419D-A3DB-E002D39BD1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1" y="839649"/>
            <a:ext cx="4464496" cy="193534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194A62-3A05-488D-828F-09C823BDDB99}"/>
              </a:ext>
            </a:extLst>
          </p:cNvPr>
          <p:cNvSpPr txBox="1">
            <a:spLocks/>
          </p:cNvSpPr>
          <p:nvPr/>
        </p:nvSpPr>
        <p:spPr>
          <a:xfrm>
            <a:off x="290470" y="4423270"/>
            <a:ext cx="3456788" cy="15438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1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C81D9B-48FE-4667-90FF-62271C29C429}"/>
              </a:ext>
            </a:extLst>
          </p:cNvPr>
          <p:cNvSpPr txBox="1">
            <a:spLocks/>
          </p:cNvSpPr>
          <p:nvPr/>
        </p:nvSpPr>
        <p:spPr>
          <a:xfrm>
            <a:off x="0" y="4854534"/>
            <a:ext cx="4464496" cy="173978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There is some beam interception in the last cell so a higher magnetic field is required.</a:t>
            </a:r>
          </a:p>
          <a:p>
            <a:endParaRPr lang="en-GB" sz="13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kern="0" dirty="0">
                <a:latin typeface="Calibri" panose="020F0502020204030204" pitchFamily="34" charset="0"/>
                <a:cs typeface="Calibri" panose="020F0502020204030204" pitchFamily="34" charset="0"/>
              </a:rPr>
              <a:t>We find that 0.55 T gives an efficiency above 35%, while limiting beam loss.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01AFC5-A245-4A67-A320-4F06F6BA7C8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027269"/>
            <a:ext cx="5132004" cy="1635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D1F050-74C3-47AB-BCFC-2A51B6946F18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0032" y="4826745"/>
            <a:ext cx="3598953" cy="163516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49980F-1F12-C944-888D-215F069E9353}"/>
              </a:ext>
            </a:extLst>
          </p:cNvPr>
          <p:cNvSpPr/>
          <p:nvPr/>
        </p:nvSpPr>
        <p:spPr>
          <a:xfrm>
            <a:off x="6228184" y="629417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(J. Cai (LU) and I .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Syratchev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CERN)</a:t>
            </a:r>
          </a:p>
        </p:txBody>
      </p:sp>
    </p:spTree>
    <p:extLst>
      <p:ext uri="{BB962C8B-B14F-4D97-AF65-F5344CB8AC3E}">
        <p14:creationId xmlns:p14="http://schemas.microsoft.com/office/powerpoint/2010/main" val="71798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942"/>
          <a:stretch/>
        </p:blipFill>
        <p:spPr>
          <a:xfrm>
            <a:off x="315001" y="1999529"/>
            <a:ext cx="4399360" cy="309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625" y="5263077"/>
            <a:ext cx="85439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https://indico.cern.ch/event/675785/contributions/3022050/attachments/1666171/2671179/HG2018-DanielLundberg.pdf</a:t>
            </a:r>
            <a:endParaRPr lang="en-GB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047750" y="1076903"/>
            <a:ext cx="7412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MBK technology with large number of beam is commercialized for decades (example below):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81" y="216217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beams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EBF89-1B07-40EA-BF5A-51BC8A97E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9" t="34348" r="14032" b="14463"/>
          <a:stretch/>
        </p:blipFill>
        <p:spPr>
          <a:xfrm>
            <a:off x="4695007" y="2816942"/>
            <a:ext cx="4445750" cy="17385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1B49B-133C-7C49-B9D0-80AB73F82183}"/>
              </a:ext>
            </a:extLst>
          </p:cNvPr>
          <p:cNvSpPr txBox="1">
            <a:spLocks/>
          </p:cNvSpPr>
          <p:nvPr/>
        </p:nvSpPr>
        <p:spPr>
          <a:xfrm>
            <a:off x="457200" y="207756"/>
            <a:ext cx="8229600" cy="45308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Commercial MB-klystron examples</a:t>
            </a:r>
          </a:p>
        </p:txBody>
      </p:sp>
    </p:spTree>
    <p:extLst>
      <p:ext uri="{BB962C8B-B14F-4D97-AF65-F5344CB8AC3E}">
        <p14:creationId xmlns:p14="http://schemas.microsoft.com/office/powerpoint/2010/main" val="293356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907704" y="186699"/>
            <a:ext cx="5375448" cy="505997"/>
          </a:xfrm>
          <a:prstGeom prst="rect">
            <a:avLst/>
          </a:prstGeom>
        </p:spPr>
        <p:txBody>
          <a:bodyPr/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j-lt"/>
                <a:ea typeface="ＭＳ Ｐゴシック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zh-CN" sz="27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Gyro-klystron</a:t>
            </a:r>
            <a:endParaRPr lang="zh-CN" altLang="en-US" sz="27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D43C6E-201A-49A1-9B04-B52F442D77C1}"/>
              </a:ext>
            </a:extLst>
          </p:cNvPr>
          <p:cNvSpPr/>
          <p:nvPr/>
        </p:nvSpPr>
        <p:spPr>
          <a:xfrm>
            <a:off x="107504" y="5229200"/>
            <a:ext cx="4713371" cy="1319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altLang="zh-CN" sz="1633" dirty="0">
                <a:latin typeface="Calibri" panose="020F0502020204030204" pitchFamily="34" charset="0"/>
                <a:cs typeface="Calibri" panose="020F0502020204030204" pitchFamily="34" charset="0"/>
              </a:rPr>
              <a:t>Bunching in azimuthal direction,</a:t>
            </a:r>
            <a:r>
              <a:rPr lang="zh-CN" altLang="en-US" sz="16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zh-CN" sz="1633" dirty="0">
                <a:latin typeface="Calibri" panose="020F0502020204030204" pitchFamily="34" charset="0"/>
                <a:cs typeface="Calibri" panose="020F0502020204030204" pitchFamily="34" charset="0"/>
              </a:rPr>
              <a:t>TE modes.</a:t>
            </a:r>
          </a:p>
          <a:p>
            <a:pPr marL="171450" indent="-1714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endParaRPr lang="en-GB" altLang="zh-CN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altLang="zh-CN" sz="1633" dirty="0">
                <a:latin typeface="Calibri" panose="020F0502020204030204" pitchFamily="34" charset="0"/>
                <a:cs typeface="Calibri" panose="020F0502020204030204" pitchFamily="34" charset="0"/>
              </a:rPr>
              <a:t>Lower axial velocity results in larger cavity size.</a:t>
            </a:r>
          </a:p>
          <a:p>
            <a:pPr marL="171450" indent="-1714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endParaRPr lang="en-GB" altLang="zh-CN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altLang="zh-CN" sz="1633" dirty="0">
                <a:latin typeface="Calibri" panose="020F0502020204030204" pitchFamily="34" charset="0"/>
                <a:cs typeface="Calibri" panose="020F0502020204030204" pitchFamily="34" charset="0"/>
              </a:rPr>
              <a:t>Operating frequency determined by the external magnetic field.</a:t>
            </a:r>
          </a:p>
          <a:p>
            <a:pPr marL="171450" indent="-1714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endParaRPr lang="en-GB" altLang="zh-CN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Clr>
                <a:srgbClr val="0000A0"/>
              </a:buClr>
              <a:buSzPct val="120000"/>
              <a:buFont typeface="Arial" panose="020B0604020202020204" pitchFamily="34" charset="0"/>
              <a:buChar char="•"/>
            </a:pPr>
            <a:r>
              <a:rPr lang="en-GB" altLang="zh-CN" sz="1633" dirty="0">
                <a:latin typeface="Calibri" panose="020F0502020204030204" pitchFamily="34" charset="0"/>
                <a:cs typeface="Calibri" panose="020F0502020204030204" pitchFamily="34" charset="0"/>
              </a:rPr>
              <a:t>Open output cavity, high power capability.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45A951-75DF-2947-BA92-FE9BB5DE1113}"/>
              </a:ext>
            </a:extLst>
          </p:cNvPr>
          <p:cNvGrpSpPr/>
          <p:nvPr/>
        </p:nvGrpSpPr>
        <p:grpSpPr>
          <a:xfrm>
            <a:off x="34182" y="836712"/>
            <a:ext cx="4965587" cy="4360357"/>
            <a:chOff x="38964" y="1945518"/>
            <a:chExt cx="4965587" cy="43603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656090-C883-9746-B51F-02795479ABC4}"/>
                </a:ext>
              </a:extLst>
            </p:cNvPr>
            <p:cNvGrpSpPr/>
            <p:nvPr/>
          </p:nvGrpSpPr>
          <p:grpSpPr>
            <a:xfrm>
              <a:off x="38964" y="1945518"/>
              <a:ext cx="4965587" cy="1940187"/>
              <a:chOff x="38964" y="1945518"/>
              <a:chExt cx="4965587" cy="1940187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1CD53485-B765-46E8-BE56-89AEF87E0ADC}"/>
                  </a:ext>
                </a:extLst>
              </p:cNvPr>
              <p:cNvSpPr/>
              <p:nvPr/>
            </p:nvSpPr>
            <p:spPr>
              <a:xfrm>
                <a:off x="147605" y="1945518"/>
                <a:ext cx="4833312" cy="371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814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Bunching in </a:t>
                </a:r>
                <a:r>
                  <a:rPr lang="de-DE" sz="1814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input</a:t>
                </a:r>
                <a:r>
                  <a:rPr lang="de-DE" sz="1814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814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cavity</a:t>
                </a:r>
                <a:r>
                  <a:rPr lang="de-DE" sz="1814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de-DE" sz="1814" dirty="0" err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and</a:t>
                </a:r>
                <a:r>
                  <a:rPr lang="de-DE" sz="1814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intermediate cavity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D02B8D8E-2EB1-0444-83CA-A826895CB2A1}"/>
                  </a:ext>
                </a:extLst>
              </p:cNvPr>
              <p:cNvGrpSpPr/>
              <p:nvPr/>
            </p:nvGrpSpPr>
            <p:grpSpPr>
              <a:xfrm>
                <a:off x="38964" y="2204864"/>
                <a:ext cx="4965587" cy="1680841"/>
                <a:chOff x="38964" y="2108199"/>
                <a:chExt cx="4965587" cy="1680841"/>
              </a:xfrm>
            </p:grpSpPr>
            <p:pic>
              <p:nvPicPr>
                <p:cNvPr id="212" name="Picture 211">
                  <a:extLst>
                    <a:ext uri="{FF2B5EF4-FFF2-40B4-BE49-F238E27FC236}">
                      <a16:creationId xmlns:a16="http://schemas.microsoft.com/office/drawing/2014/main" id="{A424600B-28FF-4EEA-B8B3-21D7594CF0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8964" y="2108199"/>
                  <a:ext cx="2393323" cy="1610260"/>
                </a:xfrm>
                <a:prstGeom prst="rect">
                  <a:avLst/>
                </a:prstGeom>
              </p:spPr>
            </p:pic>
            <p:pic>
              <p:nvPicPr>
                <p:cNvPr id="213" name="Picture 212">
                  <a:extLst>
                    <a:ext uri="{FF2B5EF4-FFF2-40B4-BE49-F238E27FC236}">
                      <a16:creationId xmlns:a16="http://schemas.microsoft.com/office/drawing/2014/main" id="{786E70AE-06FD-4BC6-A241-8E9F9741EC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50543" y="2178780"/>
                  <a:ext cx="2554008" cy="16102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C7EC0E-20A9-FC4F-A638-C83107C6F2A8}"/>
                </a:ext>
              </a:extLst>
            </p:cNvPr>
            <p:cNvGrpSpPr/>
            <p:nvPr/>
          </p:nvGrpSpPr>
          <p:grpSpPr>
            <a:xfrm>
              <a:off x="113898" y="3799133"/>
              <a:ext cx="4799241" cy="2506742"/>
              <a:chOff x="113898" y="3799133"/>
              <a:chExt cx="4799241" cy="2506742"/>
            </a:xfrm>
          </p:grpSpPr>
          <p:pic>
            <p:nvPicPr>
              <p:cNvPr id="214" name="Picture 213">
                <a:extLst>
                  <a:ext uri="{FF2B5EF4-FFF2-40B4-BE49-F238E27FC236}">
                    <a16:creationId xmlns:a16="http://schemas.microsoft.com/office/drawing/2014/main" id="{F953D204-FCD3-4C61-A43E-C0B51F8A0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98" y="4084072"/>
                <a:ext cx="4249449" cy="2221803"/>
              </a:xfrm>
              <a:prstGeom prst="rect">
                <a:avLst/>
              </a:prstGeom>
            </p:spPr>
          </p:pic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0547AE8B-92D4-4395-849D-5E0CF4C9461C}"/>
                  </a:ext>
                </a:extLst>
              </p:cNvPr>
              <p:cNvSpPr/>
              <p:nvPr/>
            </p:nvSpPr>
            <p:spPr>
              <a:xfrm>
                <a:off x="215383" y="3799133"/>
                <a:ext cx="4697756" cy="3715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814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Bunching in output cavity, and the efficiency.</a:t>
                </a: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EB8A3F2-3097-6D4D-8241-B605A7E303D4}"/>
              </a:ext>
            </a:extLst>
          </p:cNvPr>
          <p:cNvSpPr/>
          <p:nvPr/>
        </p:nvSpPr>
        <p:spPr>
          <a:xfrm>
            <a:off x="210601" y="636335"/>
            <a:ext cx="3078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(L. Zhang, L.J.R. Nix, and A. Cross, UOS)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E3C504-4588-AA4B-8E28-FB2AFC3AC7FD}"/>
              </a:ext>
            </a:extLst>
          </p:cNvPr>
          <p:cNvGrpSpPr/>
          <p:nvPr/>
        </p:nvGrpSpPr>
        <p:grpSpPr>
          <a:xfrm>
            <a:off x="4899295" y="620688"/>
            <a:ext cx="4353225" cy="5100379"/>
            <a:chOff x="4749696" y="620688"/>
            <a:chExt cx="4353225" cy="51003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D36E2B7-DF08-C842-A759-02D0C901AD27}"/>
                </a:ext>
              </a:extLst>
            </p:cNvPr>
            <p:cNvGrpSpPr/>
            <p:nvPr/>
          </p:nvGrpSpPr>
          <p:grpSpPr>
            <a:xfrm>
              <a:off x="4749696" y="620688"/>
              <a:ext cx="4353225" cy="5100379"/>
              <a:chOff x="4749696" y="620688"/>
              <a:chExt cx="4353225" cy="5100379"/>
            </a:xfrm>
          </p:grpSpPr>
          <p:pic>
            <p:nvPicPr>
              <p:cNvPr id="11" name="图片 4">
                <a:extLst>
                  <a:ext uri="{FF2B5EF4-FFF2-40B4-BE49-F238E27FC236}">
                    <a16:creationId xmlns:a16="http://schemas.microsoft.com/office/drawing/2014/main" id="{C559255D-6441-4636-A511-C6DBB52336B9}"/>
                  </a:ext>
                </a:extLst>
              </p:cNvPr>
              <p:cNvPicPr/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49696" y="3434955"/>
                <a:ext cx="3906203" cy="2286112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B925C3D-B366-2E4B-B604-7FB10FD75D23}"/>
                  </a:ext>
                </a:extLst>
              </p:cNvPr>
              <p:cNvGrpSpPr/>
              <p:nvPr/>
            </p:nvGrpSpPr>
            <p:grpSpPr>
              <a:xfrm>
                <a:off x="4767952" y="620688"/>
                <a:ext cx="4334969" cy="2576045"/>
                <a:chOff x="4767952" y="526367"/>
                <a:chExt cx="4334969" cy="2576045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C84FEB86-A24B-484F-8FD9-487D2240BDAE}"/>
                    </a:ext>
                  </a:extLst>
                </p:cNvPr>
                <p:cNvGrpSpPr/>
                <p:nvPr/>
              </p:nvGrpSpPr>
              <p:grpSpPr>
                <a:xfrm>
                  <a:off x="4767952" y="526367"/>
                  <a:ext cx="4334969" cy="2576045"/>
                  <a:chOff x="4767952" y="526367"/>
                  <a:chExt cx="4334969" cy="2576045"/>
                </a:xfrm>
              </p:grpSpPr>
              <p:pic>
                <p:nvPicPr>
                  <p:cNvPr id="191" name="图片 6">
                    <a:extLst>
                      <a:ext uri="{FF2B5EF4-FFF2-40B4-BE49-F238E27FC236}">
                        <a16:creationId xmlns:a16="http://schemas.microsoft.com/office/drawing/2014/main" id="{28B880CB-441B-4BCA-80A6-80DAB293E8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 t="6490"/>
                  <a:stretch/>
                </p:blipFill>
                <p:spPr>
                  <a:xfrm>
                    <a:off x="4767952" y="825289"/>
                    <a:ext cx="4334969" cy="2277123"/>
                  </a:xfrm>
                  <a:prstGeom prst="rect">
                    <a:avLst/>
                  </a:prstGeom>
                </p:spPr>
              </p:pic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701AA001-E3E6-4CCE-A09E-10794EEDB0A8}"/>
                      </a:ext>
                    </a:extLst>
                  </p:cNvPr>
                  <p:cNvSpPr/>
                  <p:nvPr/>
                </p:nvSpPr>
                <p:spPr>
                  <a:xfrm>
                    <a:off x="6089120" y="526367"/>
                    <a:ext cx="2024842" cy="37151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de-DE" sz="1814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MAGIC simulation</a:t>
                    </a:r>
                  </a:p>
                </p:txBody>
              </p:sp>
            </p:grp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64305C99-8BDB-43BE-AE6E-7486B10C37FA}"/>
                    </a:ext>
                  </a:extLst>
                </p:cNvPr>
                <p:cNvSpPr/>
                <p:nvPr/>
              </p:nvSpPr>
              <p:spPr>
                <a:xfrm>
                  <a:off x="5128229" y="1171858"/>
                  <a:ext cx="1371667" cy="3715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1814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Input cavity</a:t>
                  </a:r>
                </a:p>
              </p:txBody>
            </p:sp>
            <p:cxnSp>
              <p:nvCxnSpPr>
                <p:cNvPr id="199" name="Straight Arrow Connector 198">
                  <a:extLst>
                    <a:ext uri="{FF2B5EF4-FFF2-40B4-BE49-F238E27FC236}">
                      <a16:creationId xmlns:a16="http://schemas.microsoft.com/office/drawing/2014/main" id="{C7F3F6F7-68C5-47C9-9530-C96EDE533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86446" y="1578136"/>
                  <a:ext cx="65317" cy="520810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F0AD6575-453E-4E73-8DAB-4D4636A0BAFC}"/>
                    </a:ext>
                  </a:extLst>
                </p:cNvPr>
                <p:cNvSpPr/>
                <p:nvPr/>
              </p:nvSpPr>
              <p:spPr>
                <a:xfrm>
                  <a:off x="7511287" y="1937759"/>
                  <a:ext cx="1463270" cy="6506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1814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Intermediate cavity</a:t>
                  </a:r>
                </a:p>
              </p:txBody>
            </p:sp>
            <p:cxnSp>
              <p:nvCxnSpPr>
                <p:cNvPr id="203" name="Straight Arrow Connector 202">
                  <a:extLst>
                    <a:ext uri="{FF2B5EF4-FFF2-40B4-BE49-F238E27FC236}">
                      <a16:creationId xmlns:a16="http://schemas.microsoft.com/office/drawing/2014/main" id="{AEADF789-5C3C-4407-BF89-DEFC1D6D3C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139621" y="2098946"/>
                  <a:ext cx="1371666" cy="89022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Arrow Connector 206">
                  <a:extLst>
                    <a:ext uri="{FF2B5EF4-FFF2-40B4-BE49-F238E27FC236}">
                      <a16:creationId xmlns:a16="http://schemas.microsoft.com/office/drawing/2014/main" id="{8BD436C8-1777-48D7-A2B9-008031E9EA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90938" y="1556023"/>
                  <a:ext cx="402180" cy="298918"/>
                </a:xfrm>
                <a:prstGeom prst="straightConnector1">
                  <a:avLst/>
                </a:prstGeom>
                <a:ln w="28575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9CE87F54-5FCB-4670-BF97-4626C1FE25F6}"/>
                    </a:ext>
                  </a:extLst>
                </p:cNvPr>
                <p:cNvSpPr/>
                <p:nvPr/>
              </p:nvSpPr>
              <p:spPr>
                <a:xfrm>
                  <a:off x="6727478" y="1237176"/>
                  <a:ext cx="1582880" cy="37151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1814" dirty="0">
                      <a:solidFill>
                        <a:srgbClr val="C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Output cavity</a:t>
                  </a:r>
                </a:p>
              </p:txBody>
            </p: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721EB70-351C-4047-A323-614ECB7C99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72200" y="2204864"/>
                <a:ext cx="0" cy="3096344"/>
              </a:xfrm>
              <a:prstGeom prst="line">
                <a:avLst/>
              </a:prstGeom>
              <a:ln w="38100">
                <a:solidFill>
                  <a:schemeClr val="tx2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9FA9999-FCE3-4C40-9406-B5269E6EBCCD}"/>
                </a:ext>
              </a:extLst>
            </p:cNvPr>
            <p:cNvSpPr/>
            <p:nvPr/>
          </p:nvSpPr>
          <p:spPr>
            <a:xfrm>
              <a:off x="5933967" y="3130088"/>
              <a:ext cx="2065265" cy="3715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1814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loss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55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518586"/>
              </p:ext>
            </p:extLst>
          </p:nvPr>
        </p:nvGraphicFramePr>
        <p:xfrm>
          <a:off x="35496" y="626468"/>
          <a:ext cx="9036494" cy="621590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734674">
                  <a:extLst>
                    <a:ext uri="{9D8B030D-6E8A-4147-A177-3AD203B41FA5}">
                      <a16:colId xmlns:a16="http://schemas.microsoft.com/office/drawing/2014/main" val="2836396513"/>
                    </a:ext>
                  </a:extLst>
                </a:gridCol>
                <a:gridCol w="1086544">
                  <a:extLst>
                    <a:ext uri="{9D8B030D-6E8A-4147-A177-3AD203B41FA5}">
                      <a16:colId xmlns:a16="http://schemas.microsoft.com/office/drawing/2014/main" val="4014861908"/>
                    </a:ext>
                  </a:extLst>
                </a:gridCol>
                <a:gridCol w="1337881">
                  <a:extLst>
                    <a:ext uri="{9D8B030D-6E8A-4147-A177-3AD203B41FA5}">
                      <a16:colId xmlns:a16="http://schemas.microsoft.com/office/drawing/2014/main" val="3900714154"/>
                    </a:ext>
                  </a:extLst>
                </a:gridCol>
                <a:gridCol w="734674">
                  <a:extLst>
                    <a:ext uri="{9D8B030D-6E8A-4147-A177-3AD203B41FA5}">
                      <a16:colId xmlns:a16="http://schemas.microsoft.com/office/drawing/2014/main" val="1596288767"/>
                    </a:ext>
                  </a:extLst>
                </a:gridCol>
                <a:gridCol w="808142">
                  <a:extLst>
                    <a:ext uri="{9D8B030D-6E8A-4147-A177-3AD203B41FA5}">
                      <a16:colId xmlns:a16="http://schemas.microsoft.com/office/drawing/2014/main" val="2572243998"/>
                    </a:ext>
                  </a:extLst>
                </a:gridCol>
                <a:gridCol w="626677">
                  <a:extLst>
                    <a:ext uri="{9D8B030D-6E8A-4147-A177-3AD203B41FA5}">
                      <a16:colId xmlns:a16="http://schemas.microsoft.com/office/drawing/2014/main" val="255088085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50515605"/>
                    </a:ext>
                  </a:extLst>
                </a:gridCol>
                <a:gridCol w="1443546">
                  <a:extLst>
                    <a:ext uri="{9D8B030D-6E8A-4147-A177-3AD203B41FA5}">
                      <a16:colId xmlns:a16="http://schemas.microsoft.com/office/drawing/2014/main" val="2371638579"/>
                    </a:ext>
                  </a:extLst>
                </a:gridCol>
                <a:gridCol w="1004726">
                  <a:extLst>
                    <a:ext uri="{9D8B030D-6E8A-4147-A177-3AD203B41FA5}">
                      <a16:colId xmlns:a16="http://schemas.microsoft.com/office/drawing/2014/main" val="2186078997"/>
                    </a:ext>
                  </a:extLst>
                </a:gridCol>
                <a:gridCol w="611558">
                  <a:extLst>
                    <a:ext uri="{9D8B030D-6E8A-4147-A177-3AD203B41FA5}">
                      <a16:colId xmlns:a16="http://schemas.microsoft.com/office/drawing/2014/main" val="1414089087"/>
                    </a:ext>
                  </a:extLst>
                </a:gridCol>
              </a:tblGrid>
              <a:tr h="772924">
                <a:tc>
                  <a:txBody>
                    <a:bodyPr/>
                    <a:lstStyle/>
                    <a:p>
                      <a:r>
                        <a:rPr lang="en-GB" sz="1600" dirty="0"/>
                        <a:t>Harm</a:t>
                      </a:r>
                    </a:p>
                    <a:p>
                      <a:r>
                        <a:rPr lang="en-GB" sz="1600" dirty="0" err="1"/>
                        <a:t>onic</a:t>
                      </a:r>
                      <a:endParaRPr lang="en-GB" sz="16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Cavities (Output mode)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Interaction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Freq</a:t>
                      </a:r>
                      <a:endParaRPr lang="en-GB" sz="1600" dirty="0"/>
                    </a:p>
                    <a:p>
                      <a:pPr algn="ctr"/>
                      <a:r>
                        <a:rPr lang="en-GB" sz="1600" dirty="0"/>
                        <a:t>(GHz)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Power</a:t>
                      </a:r>
                    </a:p>
                    <a:p>
                      <a:pPr algn="ctr"/>
                      <a:r>
                        <a:rPr lang="en-GB" sz="1600" dirty="0"/>
                        <a:t>(MW)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Effic</a:t>
                      </a:r>
                      <a:endParaRPr lang="en-GB" sz="1600" dirty="0"/>
                    </a:p>
                    <a:p>
                      <a:pPr algn="ctr"/>
                      <a:r>
                        <a:rPr lang="en-GB" sz="1600" dirty="0"/>
                        <a:t>(%)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Gain (dB)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Institute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PRF (Hz) (duty)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2500" dirty="0"/>
                        <a:t>t </a:t>
                      </a:r>
                      <a:r>
                        <a:rPr lang="en-GB" sz="1600" dirty="0"/>
                        <a:t>[</a:t>
                      </a:r>
                      <a:r>
                        <a:rPr lang="en-GB" sz="1600" dirty="0" err="1"/>
                        <a:t>ms</a:t>
                      </a:r>
                      <a:r>
                        <a:rPr lang="en-GB" sz="1600" dirty="0"/>
                        <a:t>]</a:t>
                      </a:r>
                      <a:endParaRPr lang="en-GB" sz="1600" dirty="0">
                        <a:latin typeface="Symbol" panose="05050102010706020507" pitchFamily="18" charset="2"/>
                      </a:endParaRP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3859446118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  <a:p>
                      <a:pPr algn="ctr"/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0,2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Gyro-klystron</a:t>
                      </a:r>
                    </a:p>
                    <a:p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19.8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32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29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27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 err="1"/>
                        <a:t>Univ</a:t>
                      </a:r>
                      <a:r>
                        <a:rPr lang="en-GB" sz="1500" dirty="0"/>
                        <a:t> of Maryland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&gt;0.1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1.5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1083913505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0,3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 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29.6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u="none" strike="noStrike" kern="1200" baseline="0" dirty="0"/>
                        <a:t>12 	</a:t>
                      </a:r>
                    </a:p>
                    <a:p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 err="1"/>
                        <a:t>Univ</a:t>
                      </a:r>
                      <a:r>
                        <a:rPr lang="en-GB" sz="1500" dirty="0"/>
                        <a:t> of Maryland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&gt;0.1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1.5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3435799736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0,1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34.9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0.2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56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NRL, USA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1379623879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0,1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28.0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0.08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9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CPI, USA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&gt;0.1</a:t>
                      </a:r>
                    </a:p>
                    <a:p>
                      <a:pPr algn="ctr"/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1.5</a:t>
                      </a:r>
                    </a:p>
                    <a:p>
                      <a:endParaRPr lang="en-GB" sz="1500" dirty="0"/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2674575371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(TE</a:t>
                      </a:r>
                      <a:r>
                        <a:rPr lang="en-GB" sz="1500" b="0" baseline="-25000" dirty="0">
                          <a:solidFill>
                            <a:srgbClr val="FF0000"/>
                          </a:solidFill>
                        </a:rPr>
                        <a:t>0,1</a:t>
                      </a:r>
                      <a:r>
                        <a:rPr lang="en-GB" sz="1500" b="0" baseline="0" dirty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en-GB" sz="1500" b="0" baseline="-2500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GB" sz="1500" b="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93.0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0.1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33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CPI, USA</a:t>
                      </a:r>
                    </a:p>
                    <a:p>
                      <a:endParaRPr lang="en-GB" sz="1500" b="0" dirty="0">
                        <a:solidFill>
                          <a:srgbClr val="FF0000"/>
                        </a:solidFill>
                      </a:endParaRP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1100</a:t>
                      </a:r>
                    </a:p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(10%)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rgbClr val="FF0000"/>
                          </a:solidFill>
                        </a:rPr>
                        <a:t>90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2629505527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0,2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34.9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0.25</a:t>
                      </a:r>
                    </a:p>
                    <a:p>
                      <a:pPr algn="ctr"/>
                      <a:r>
                        <a:rPr lang="en-GB" sz="1500" dirty="0"/>
                        <a:t>(5 </a:t>
                      </a:r>
                      <a:r>
                        <a:rPr lang="en-GB" sz="1500" dirty="0" err="1"/>
                        <a:t>av</a:t>
                      </a:r>
                      <a:r>
                        <a:rPr lang="en-GB" sz="1500" dirty="0"/>
                        <a:t>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24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36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UESTC, China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250</a:t>
                      </a:r>
                    </a:p>
                    <a:p>
                      <a:pPr algn="ctr"/>
                      <a:r>
                        <a:rPr lang="en-GB" sz="1500" dirty="0"/>
                        <a:t>(2%)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80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323926464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7,3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37.5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1.5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7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-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Saratov </a:t>
                      </a:r>
                      <a:r>
                        <a:rPr lang="en-GB" sz="1500" dirty="0" err="1"/>
                        <a:t>Univ</a:t>
                      </a:r>
                      <a:r>
                        <a:rPr lang="en-GB" sz="1500" dirty="0"/>
                        <a:t>, </a:t>
                      </a:r>
                      <a:r>
                        <a:rPr lang="en-GB" sz="1500" dirty="0" err="1"/>
                        <a:t>Rus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&gt;0.1</a:t>
                      </a:r>
                    </a:p>
                    <a:p>
                      <a:pPr algn="ctr"/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1766773804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0,2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35 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0.75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24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25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IAP,</a:t>
                      </a:r>
                      <a:r>
                        <a:rPr lang="en-GB" sz="1500" baseline="0" dirty="0"/>
                        <a:t> </a:t>
                      </a:r>
                      <a:r>
                        <a:rPr lang="en-GB" sz="1500" dirty="0" err="1"/>
                        <a:t>Gycom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&gt;0.1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1</a:t>
                      </a:r>
                    </a:p>
                    <a:p>
                      <a:pPr algn="ctr"/>
                      <a:endParaRPr lang="en-GB" sz="1500" dirty="0"/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193769293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5,3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Gyro-klystron</a:t>
                      </a:r>
                    </a:p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(Cylindrical)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30.0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35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IAP,</a:t>
                      </a:r>
                      <a:r>
                        <a:rPr lang="en-GB" sz="1500" baseline="0" dirty="0"/>
                        <a:t> </a:t>
                      </a:r>
                      <a:r>
                        <a:rPr lang="en-GB" sz="1500" dirty="0" err="1"/>
                        <a:t>Gycom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&gt;0.1</a:t>
                      </a:r>
                    </a:p>
                    <a:p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0.5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2361879944"/>
                  </a:ext>
                </a:extLst>
              </a:tr>
              <a:tr h="512595"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</a:t>
                      </a:r>
                    </a:p>
                    <a:p>
                      <a:pPr marL="0" marR="0" lvl="0" indent="0" algn="ctr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/>
                        <a:t>(TE</a:t>
                      </a:r>
                      <a:r>
                        <a:rPr lang="en-GB" sz="1500" baseline="-25000" dirty="0"/>
                        <a:t>0,3</a:t>
                      </a:r>
                      <a:r>
                        <a:rPr lang="en-GB" sz="1500" baseline="0" dirty="0"/>
                        <a:t>)</a:t>
                      </a:r>
                      <a:r>
                        <a:rPr lang="en-GB" sz="1500" baseline="-25000" dirty="0"/>
                        <a:t> </a:t>
                      </a:r>
                      <a:endParaRPr lang="en-GB" sz="1500" dirty="0"/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marL="0" marR="0" lvl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/>
                        <a:t>Gyrotron</a:t>
                      </a:r>
                      <a:r>
                        <a:rPr lang="en-GB" sz="1500" dirty="0"/>
                        <a:t> Oscillator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36.0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4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10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-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r>
                        <a:rPr lang="en-GB" sz="1500" dirty="0"/>
                        <a:t>Strathclyde, UK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330</a:t>
                      </a:r>
                    </a:p>
                    <a:p>
                      <a:pPr algn="ctr"/>
                      <a:r>
                        <a:rPr lang="en-GB" sz="1500" dirty="0"/>
                        <a:t>.003%</a:t>
                      </a:r>
                    </a:p>
                  </a:txBody>
                  <a:tcPr marL="82944" marR="82944" marT="41472" marB="4147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dirty="0"/>
                        <a:t>0.1</a:t>
                      </a:r>
                    </a:p>
                  </a:txBody>
                  <a:tcPr marL="82944" marR="82944" marT="41472" marB="41472" anchor="ctr"/>
                </a:tc>
                <a:extLst>
                  <a:ext uri="{0D108BD9-81ED-4DB2-BD59-A6C34878D82A}">
                    <a16:rowId xmlns:a16="http://schemas.microsoft.com/office/drawing/2014/main" val="67406125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031DBA9-659C-064D-916B-918846AEC65C}"/>
              </a:ext>
            </a:extLst>
          </p:cNvPr>
          <p:cNvSpPr txBox="1">
            <a:spLocks/>
          </p:cNvSpPr>
          <p:nvPr/>
        </p:nvSpPr>
        <p:spPr>
          <a:xfrm>
            <a:off x="457200" y="195955"/>
            <a:ext cx="8229600" cy="4305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Ka-Band Gyrotron Experiments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83E7B6-592F-314D-B502-6197BEC0AA5A}"/>
              </a:ext>
            </a:extLst>
          </p:cNvPr>
          <p:cNvSpPr/>
          <p:nvPr/>
        </p:nvSpPr>
        <p:spPr>
          <a:xfrm>
            <a:off x="3059832" y="42066"/>
            <a:ext cx="3078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(L. Zhang, L.J.R. Nix, and A. Cross, UOS)</a:t>
            </a:r>
          </a:p>
        </p:txBody>
      </p:sp>
    </p:spTree>
    <p:extLst>
      <p:ext uri="{BB962C8B-B14F-4D97-AF65-F5344CB8AC3E}">
        <p14:creationId xmlns:p14="http://schemas.microsoft.com/office/powerpoint/2010/main" val="70169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 txBox="1">
            <a:spLocks/>
          </p:cNvSpPr>
          <p:nvPr/>
        </p:nvSpPr>
        <p:spPr>
          <a:xfrm>
            <a:off x="463735" y="233381"/>
            <a:ext cx="7632848" cy="505997"/>
          </a:xfrm>
          <a:prstGeom prst="rect">
            <a:avLst/>
          </a:prstGeom>
        </p:spPr>
        <p:txBody>
          <a:bodyPr/>
          <a:lstStyle>
            <a:lvl1pPr algn="l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3200">
                <a:solidFill>
                  <a:srgbClr val="000000"/>
                </a:solidFill>
                <a:latin typeface="+mj-lt"/>
                <a:ea typeface="ＭＳ Ｐゴシック" pitchFamily="34" charset="-128"/>
                <a:cs typeface="MS PGothic" charset="0"/>
              </a:defRPr>
            </a:lvl1pPr>
            <a:lvl2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ctr" defTabSz="447675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2514340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492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8645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5797" indent="-228576" algn="ctr" defTabSz="449216" rtl="0" eaLnBrk="1" fontAlgn="base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altLang="zh-CN" sz="2540" b="1" kern="0" dirty="0">
                <a:solidFill>
                  <a:schemeClr val="tx1"/>
                </a:solidFill>
                <a:cs typeface="Times New Roman" panose="02020603050405020304" pitchFamily="18" charset="0"/>
              </a:rPr>
              <a:t>A 150 MW coaxial gyro-klystron</a:t>
            </a:r>
            <a:endParaRPr lang="zh-CN" altLang="en-US" sz="2540" b="1" kern="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6EEFAD80-38C4-6E41-AEA6-B130D79D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7821"/>
            <a:ext cx="990502" cy="5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FA2170DA-A05B-C44B-843A-DBFF237B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9674"/>
            <a:ext cx="5343372" cy="4752211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US" altLang="zh-CN" sz="2000" dirty="0"/>
              <a:t>Going from a few MWs to 100s of MWs: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Higher beam voltage.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Higher beam current.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Energy recovery.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Manage thermal stress.</a:t>
            </a:r>
          </a:p>
          <a:p>
            <a:pPr marL="342900" indent="-34290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2000" dirty="0">
                <a:cs typeface="Times New Roman" panose="02020603050405020304" pitchFamily="18" charset="0"/>
              </a:rPr>
              <a:t>Co-axial cavity alleviates problems associated with :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Highly </a:t>
            </a:r>
            <a:r>
              <a:rPr lang="en-GB" altLang="zh-CN" sz="1600" dirty="0" err="1">
                <a:cs typeface="Times New Roman" panose="02020603050405020304" pitchFamily="18" charset="0"/>
              </a:rPr>
              <a:t>overmoded</a:t>
            </a:r>
            <a:r>
              <a:rPr lang="en-GB" altLang="zh-CN" sz="1600" dirty="0">
                <a:cs typeface="Times New Roman" panose="02020603050405020304" pitchFamily="18" charset="0"/>
              </a:rPr>
              <a:t> circuits.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Crosstalk between the cavities.</a:t>
            </a:r>
          </a:p>
          <a:p>
            <a:pPr marL="554038" lvl="1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600" dirty="0">
                <a:cs typeface="Times New Roman" panose="02020603050405020304" pitchFamily="18" charset="0"/>
              </a:rPr>
              <a:t>Self-excitation of the drift section.</a:t>
            </a:r>
          </a:p>
          <a:p>
            <a:pPr marL="153988" indent="-2857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r>
              <a:rPr lang="en-GB" altLang="zh-CN" sz="1800" dirty="0">
                <a:cs typeface="Times New Roman" panose="02020603050405020304" pitchFamily="18" charset="0"/>
              </a:rPr>
              <a:t>IMIG removes inner conductor support pins (and e-beam interception) that need to be in place for a coax. GK based on a MIG.</a:t>
            </a:r>
          </a:p>
          <a:p>
            <a:pPr lvl="1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endParaRPr lang="en-GB" altLang="zh-CN" sz="2000" dirty="0"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endParaRPr lang="en-GB" altLang="zh-CN" sz="2400" dirty="0">
              <a:cs typeface="Times New Roman" panose="02020603050405020304" pitchFamily="18" charset="0"/>
            </a:endParaRPr>
          </a:p>
          <a:p>
            <a:pPr marL="171450" indent="-171450">
              <a:lnSpc>
                <a:spcPct val="80000"/>
              </a:lnSpc>
              <a:buClr>
                <a:srgbClr val="0000A0"/>
              </a:buClr>
              <a:buSzPct val="120000"/>
              <a:buFont typeface="Wingdings" pitchFamily="2" charset="2"/>
              <a:buChar char="§"/>
            </a:pPr>
            <a:endParaRPr lang="en-GB" altLang="zh-CN" sz="1200" dirty="0"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0FE618-D54C-4244-A0E6-A2B9FAABE5AD}"/>
              </a:ext>
            </a:extLst>
          </p:cNvPr>
          <p:cNvSpPr/>
          <p:nvPr/>
        </p:nvSpPr>
        <p:spPr>
          <a:xfrm>
            <a:off x="4617998" y="2851218"/>
            <a:ext cx="4361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Inverted Magnetron Injection Gun (IMIG) enables larger thermionic cathode emitter ring resulting in a larger beam: current (770A) and voltage (500kV)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F20C7A-7E3D-084C-B6D3-3A6499903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372" y="770320"/>
            <a:ext cx="3335288" cy="1991591"/>
          </a:xfrm>
          <a:prstGeom prst="rect">
            <a:avLst/>
          </a:prstGeom>
        </p:spPr>
      </p:pic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935A5198-A94B-724C-BE26-6F9F39A5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053248"/>
              </p:ext>
            </p:extLst>
          </p:nvPr>
        </p:nvGraphicFramePr>
        <p:xfrm>
          <a:off x="21684" y="4723111"/>
          <a:ext cx="4516954" cy="1787440"/>
        </p:xfrm>
        <a:graphic>
          <a:graphicData uri="http://schemas.openxmlformats.org/drawingml/2006/table">
            <a:tbl>
              <a:tblPr firstRow="1" firstCol="1" bandRow="1"/>
              <a:tblGrid>
                <a:gridCol w="2951581">
                  <a:extLst>
                    <a:ext uri="{9D8B030D-6E8A-4147-A177-3AD203B41FA5}">
                      <a16:colId xmlns:a16="http://schemas.microsoft.com/office/drawing/2014/main" val="354414072"/>
                    </a:ext>
                  </a:extLst>
                </a:gridCol>
                <a:gridCol w="1565373">
                  <a:extLst>
                    <a:ext uri="{9D8B030D-6E8A-4147-A177-3AD203B41FA5}">
                      <a16:colId xmlns:a16="http://schemas.microsoft.com/office/drawing/2014/main" val="2013732589"/>
                    </a:ext>
                  </a:extLst>
                </a:gridCol>
              </a:tblGrid>
              <a:tr h="256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voltage / Beam current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kV / 770 A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324074"/>
                  </a:ext>
                </a:extLst>
              </a:tr>
              <a:tr h="256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Output power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150MW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402255"/>
                  </a:ext>
                </a:extLst>
              </a:tr>
              <a:tr h="341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lvl="1" indent="0" algn="l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Output</a:t>
                      </a:r>
                      <a:r>
                        <a:rPr lang="en-GB" sz="1600" b="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frequency 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17.1GHz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739469"/>
                  </a:ext>
                </a:extLst>
              </a:tr>
              <a:tr h="2880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Gain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49dB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alpha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256825"/>
                  </a:ext>
                </a:extLst>
              </a:tr>
              <a:tr h="348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b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Efficiency</a:t>
                      </a:r>
                      <a:endParaRPr lang="en-GB" sz="1600" b="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40%</a:t>
                      </a:r>
                      <a:endParaRPr lang="en-GB" sz="16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122862"/>
                  </a:ext>
                </a:extLst>
              </a:tr>
              <a:tr h="29736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Cyclotron</a:t>
                      </a:r>
                      <a:r>
                        <a:rPr lang="en-GB" sz="1600" baseline="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Harmonic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2nd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664539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6FBE7A2A-81B6-5941-8C93-5C013DC84F07}"/>
              </a:ext>
            </a:extLst>
          </p:cNvPr>
          <p:cNvGrpSpPr/>
          <p:nvPr/>
        </p:nvGrpSpPr>
        <p:grpSpPr>
          <a:xfrm>
            <a:off x="4583807" y="3870418"/>
            <a:ext cx="4536504" cy="2232248"/>
            <a:chOff x="4482888" y="3933056"/>
            <a:chExt cx="4536504" cy="22322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0E64185-6C74-454F-A118-F94C448D030F}"/>
                </a:ext>
              </a:extLst>
            </p:cNvPr>
            <p:cNvGrpSpPr/>
            <p:nvPr/>
          </p:nvGrpSpPr>
          <p:grpSpPr>
            <a:xfrm>
              <a:off x="4482888" y="3933056"/>
              <a:ext cx="4536504" cy="2232248"/>
              <a:chOff x="4427984" y="3645024"/>
              <a:chExt cx="4536504" cy="22322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76EEADE-CB83-D14A-AAE0-71191D9380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27984" y="3645024"/>
                <a:ext cx="4536504" cy="223224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7756F2-1FC4-4C4A-BD7B-B9DA9357D2C4}"/>
                  </a:ext>
                </a:extLst>
              </p:cNvPr>
              <p:cNvSpPr txBox="1"/>
              <p:nvPr/>
            </p:nvSpPr>
            <p:spPr>
              <a:xfrm>
                <a:off x="5822049" y="4437112"/>
                <a:ext cx="550151" cy="2462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-410kV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2E38F6-3933-9148-868D-7012B59F9530}"/>
                  </a:ext>
                </a:extLst>
              </p:cNvPr>
              <p:cNvSpPr txBox="1"/>
              <p:nvPr/>
            </p:nvSpPr>
            <p:spPr>
              <a:xfrm>
                <a:off x="6706207" y="4981015"/>
                <a:ext cx="550151" cy="19550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GB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-150kV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6DFBA93-3E84-964B-B84E-A4A47DC43B5D}"/>
                  </a:ext>
                </a:extLst>
              </p:cNvPr>
              <p:cNvSpPr txBox="1"/>
              <p:nvPr/>
            </p:nvSpPr>
            <p:spPr>
              <a:xfrm>
                <a:off x="8316416" y="4791732"/>
                <a:ext cx="506863" cy="18928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GB" sz="9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+90kV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9162E2A-1D6F-3E46-886C-C765EFF73683}"/>
                </a:ext>
              </a:extLst>
            </p:cNvPr>
            <p:cNvSpPr txBox="1"/>
            <p:nvPr/>
          </p:nvSpPr>
          <p:spPr>
            <a:xfrm>
              <a:off x="7460113" y="5615981"/>
              <a:ext cx="506863" cy="1892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GB" sz="900" dirty="0">
                  <a:latin typeface="Calibri" panose="020F0502020204030204" pitchFamily="34" charset="0"/>
                  <a:cs typeface="Calibri" panose="020F0502020204030204" pitchFamily="34" charset="0"/>
                </a:rPr>
                <a:t>+90kV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B85B021-4AC6-864E-8D05-7E2ABE75B9B9}"/>
              </a:ext>
            </a:extLst>
          </p:cNvPr>
          <p:cNvSpPr/>
          <p:nvPr/>
        </p:nvSpPr>
        <p:spPr>
          <a:xfrm>
            <a:off x="5004048" y="5971057"/>
            <a:ext cx="4013936" cy="584775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GB" sz="800" dirty="0">
                <a:cs typeface="Arial" panose="020B0604020202020204" pitchFamily="34" charset="0"/>
              </a:rPr>
              <a:t>Girish P. </a:t>
            </a:r>
            <a:r>
              <a:rPr lang="en-GB" sz="800" dirty="0" err="1">
                <a:cs typeface="Arial" panose="020B0604020202020204" pitchFamily="34" charset="0"/>
              </a:rPr>
              <a:t>Saraph</a:t>
            </a:r>
            <a:r>
              <a:rPr lang="en-GB" sz="800" dirty="0">
                <a:cs typeface="Arial" panose="020B0604020202020204" pitchFamily="34" charset="0"/>
              </a:rPr>
              <a:t>, Wes Lawson, Michael Castle, Jack Cheng, Jeff P. Calame, Gregory S. </a:t>
            </a:r>
            <a:r>
              <a:rPr lang="en-GB" sz="800" dirty="0" err="1">
                <a:cs typeface="Arial" panose="020B0604020202020204" pitchFamily="34" charset="0"/>
              </a:rPr>
              <a:t>Nusinovich</a:t>
            </a:r>
            <a:r>
              <a:rPr lang="en-GB" sz="800" dirty="0">
                <a:cs typeface="Arial" panose="020B0604020202020204" pitchFamily="34" charset="0"/>
              </a:rPr>
              <a:t>, 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“100-150MW designs of two and three-cavity </a:t>
            </a:r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gyroklystrons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amplifiers operating at the </a:t>
            </a:r>
            <a:r>
              <a:rPr lang="en-GB" sz="800" dirty="0">
                <a:cs typeface="Arial" panose="020B0604020202020204" pitchFamily="34" charset="0"/>
              </a:rPr>
              <a:t>fundamental and second harmonics in X and Ku-bands”, IEEE Transactions on Plasma Science, </a:t>
            </a:r>
            <a:r>
              <a:rPr lang="en-GB" sz="800" b="1" dirty="0">
                <a:cs typeface="Arial" panose="020B0604020202020204" pitchFamily="34" charset="0"/>
              </a:rPr>
              <a:t>24</a:t>
            </a:r>
            <a:r>
              <a:rPr lang="en-GB" sz="800" dirty="0">
                <a:cs typeface="Arial" panose="020B0604020202020204" pitchFamily="34" charset="0"/>
              </a:rPr>
              <a:t> , No 3, June 1996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9C90-B8F5-4AA9-ACF4-0E4AC06AA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955"/>
            <a:ext cx="8229600" cy="430513"/>
          </a:xfrm>
        </p:spPr>
        <p:txBody>
          <a:bodyPr/>
          <a:lstStyle/>
          <a:p>
            <a:r>
              <a:rPr lang="en-GB" sz="2700" b="1" dirty="0">
                <a:latin typeface="Calibri" panose="020F0502020204030204" pitchFamily="34" charset="0"/>
                <a:cs typeface="Calibri" panose="020F0502020204030204" pitchFamily="34" charset="0"/>
              </a:rPr>
              <a:t>XLS Ka-band final source designs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0A1AE6-EBB5-4B05-8E31-E9BB2569C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279973"/>
              </p:ext>
            </p:extLst>
          </p:nvPr>
        </p:nvGraphicFramePr>
        <p:xfrm>
          <a:off x="289687" y="1026578"/>
          <a:ext cx="4265619" cy="2707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1283">
                  <a:extLst>
                    <a:ext uri="{9D8B030D-6E8A-4147-A177-3AD203B41FA5}">
                      <a16:colId xmlns:a16="http://schemas.microsoft.com/office/drawing/2014/main" val="194304373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6770324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8112479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191463585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RF Source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Klystron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Gyro-Klystron</a:t>
                      </a:r>
                      <a:endParaRPr lang="en-GB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Units 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3506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Voltage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kV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45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Beam Current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9607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Efficiency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73997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Bandwidth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MHz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3550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Repitition rate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kHz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574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Magnetic field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1.46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9381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Magnet diameter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5098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Oil tank required?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--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8440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67388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Phase stability @100 ppm mod. Stab.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0.38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0.34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deg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504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Amplitude stability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455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Output Power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3.2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782863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8C96466D-8FB9-2E4F-86F4-0A8922E6EB49}"/>
              </a:ext>
            </a:extLst>
          </p:cNvPr>
          <p:cNvGrpSpPr/>
          <p:nvPr/>
        </p:nvGrpSpPr>
        <p:grpSpPr>
          <a:xfrm>
            <a:off x="-36512" y="3717032"/>
            <a:ext cx="5582394" cy="2944591"/>
            <a:chOff x="285750" y="3704015"/>
            <a:chExt cx="5582394" cy="294459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67D0655-4836-4999-B244-37023811E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750" y="4052044"/>
              <a:ext cx="5582394" cy="259656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A6EB42B-D1A9-445A-82B1-ED63101BDC9E}"/>
                </a:ext>
              </a:extLst>
            </p:cNvPr>
            <p:cNvSpPr txBox="1"/>
            <p:nvPr/>
          </p:nvSpPr>
          <p:spPr>
            <a:xfrm>
              <a:off x="1619672" y="3704015"/>
              <a:ext cx="161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Gyro-Klystron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F5367-7426-4148-B0F0-455B98E64F5E}"/>
              </a:ext>
            </a:extLst>
          </p:cNvPr>
          <p:cNvGrpSpPr/>
          <p:nvPr/>
        </p:nvGrpSpPr>
        <p:grpSpPr>
          <a:xfrm>
            <a:off x="5412186" y="626468"/>
            <a:ext cx="3672408" cy="3327463"/>
            <a:chOff x="5076056" y="699660"/>
            <a:chExt cx="3672408" cy="332746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D9B1C1E-3A9C-4CFF-AEBA-A67611A52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6056" y="1081627"/>
              <a:ext cx="3672408" cy="294549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08405B-FFC0-468C-8327-246213CC51CE}"/>
                </a:ext>
              </a:extLst>
            </p:cNvPr>
            <p:cNvSpPr txBox="1"/>
            <p:nvPr/>
          </p:nvSpPr>
          <p:spPr>
            <a:xfrm>
              <a:off x="5900006" y="699660"/>
              <a:ext cx="1619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MB-Klystron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906404C-36EB-4DD3-97DA-76033AAEB5A8}"/>
              </a:ext>
            </a:extLst>
          </p:cNvPr>
          <p:cNvSpPr txBox="1"/>
          <p:nvPr/>
        </p:nvSpPr>
        <p:spPr>
          <a:xfrm>
            <a:off x="5500969" y="3861048"/>
            <a:ext cx="3583625" cy="1877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None meets phase specs with 10</a:t>
            </a:r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mod. voltage ripple.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PSI reports 15 ppm mod. stability.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Further work required.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D9B28D-E5BF-114F-BCD1-8DDF33EA3DD6}"/>
              </a:ext>
            </a:extLst>
          </p:cNvPr>
          <p:cNvSpPr/>
          <p:nvPr/>
        </p:nvSpPr>
        <p:spPr>
          <a:xfrm>
            <a:off x="0" y="672951"/>
            <a:ext cx="54177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(L. Zhang, L.J.R. Nix, and A. Cross, UOS. J. Cai (LU) and I .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Syratchev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CERN)</a:t>
            </a:r>
          </a:p>
        </p:txBody>
      </p:sp>
    </p:spTree>
    <p:extLst>
      <p:ext uri="{BB962C8B-B14F-4D97-AF65-F5344CB8AC3E}">
        <p14:creationId xmlns:p14="http://schemas.microsoft.com/office/powerpoint/2010/main" val="99240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C3E2B3-22EB-A940-9746-0760324DE4B3}"/>
              </a:ext>
            </a:extLst>
          </p:cNvPr>
          <p:cNvSpPr txBox="1">
            <a:spLocks/>
          </p:cNvSpPr>
          <p:nvPr/>
        </p:nvSpPr>
        <p:spPr>
          <a:xfrm>
            <a:off x="457200" y="195955"/>
            <a:ext cx="8229600" cy="4305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GB" sz="27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First look into a Ka-Band klystron upconverter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4A1E1-D26B-FA4C-A873-C7BEF7A3F918}"/>
              </a:ext>
            </a:extLst>
          </p:cNvPr>
          <p:cNvSpPr/>
          <p:nvPr/>
        </p:nvSpPr>
        <p:spPr>
          <a:xfrm>
            <a:off x="3546139" y="672951"/>
            <a:ext cx="20517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(G. Burt and J. Cai, LU)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4DB1C4-8628-B847-8E09-C9C1738007E9}"/>
              </a:ext>
            </a:extLst>
          </p:cNvPr>
          <p:cNvSpPr txBox="1">
            <a:spLocks/>
          </p:cNvSpPr>
          <p:nvPr/>
        </p:nvSpPr>
        <p:spPr>
          <a:xfrm>
            <a:off x="457200" y="980728"/>
            <a:ext cx="8229600" cy="13681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4 cavities, 480kV, 50 A beam with 1.2 mm beam tube radius:</a:t>
            </a:r>
          </a:p>
          <a:p>
            <a:pPr lvl="1"/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Based on a 200 A, X-band klystron design from INFN.</a:t>
            </a:r>
          </a:p>
          <a:p>
            <a:pPr lvl="1"/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Using CERN-</a:t>
            </a:r>
            <a:r>
              <a:rPr lang="en-GB" sz="2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KlyC</a:t>
            </a:r>
            <a:r>
              <a:rPr lang="en-GB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 code: ~30% efficiency and ~10 MW output.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76282E-CD21-D240-8C99-77C64A1A7B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 r="11998" b="4851"/>
          <a:stretch/>
        </p:blipFill>
        <p:spPr>
          <a:xfrm>
            <a:off x="868760" y="2204864"/>
            <a:ext cx="7406480" cy="427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978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ersonalizza struttura">
  <a:themeElements>
    <a:clrScheme name="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ersonalizza struttur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31313</TotalTime>
  <Words>2851</Words>
  <Application>Microsoft Macintosh PowerPoint</Application>
  <PresentationFormat>On-screen Show (4:3)</PresentationFormat>
  <Paragraphs>495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等线</vt:lpstr>
      <vt:lpstr>ＭＳ Ｐゴシック</vt:lpstr>
      <vt:lpstr>ＭＳ Ｐゴシック</vt:lpstr>
      <vt:lpstr>Arial</vt:lpstr>
      <vt:lpstr>Calibri</vt:lpstr>
      <vt:lpstr>Cambria Math</vt:lpstr>
      <vt:lpstr>Symbol</vt:lpstr>
      <vt:lpstr>Times New Roman</vt:lpstr>
      <vt:lpstr>Wingdings</vt:lpstr>
      <vt:lpstr>Personalizza struttura</vt:lpstr>
      <vt:lpstr>PowerPoint Presentation</vt:lpstr>
      <vt:lpstr>PowerPoint Presentation</vt:lpstr>
      <vt:lpstr>HOM multi-beam klystron</vt:lpstr>
      <vt:lpstr>PowerPoint Presentation</vt:lpstr>
      <vt:lpstr>PowerPoint Presentation</vt:lpstr>
      <vt:lpstr>PowerPoint Presentation</vt:lpstr>
      <vt:lpstr>PowerPoint Presentation</vt:lpstr>
      <vt:lpstr>XLS Ka-band final source designs</vt:lpstr>
      <vt:lpstr>PowerPoint Presentation</vt:lpstr>
      <vt:lpstr>PowerPoint Presentation</vt:lpstr>
      <vt:lpstr>H01 Power transport and couplers</vt:lpstr>
      <vt:lpstr>PowerPoint Presentation</vt:lpstr>
      <vt:lpstr>Travelling wave structure design</vt:lpstr>
      <vt:lpstr>PowerPoint Presentation</vt:lpstr>
      <vt:lpstr>PowerPoint Presentation</vt:lpstr>
      <vt:lpstr>PowerPoint Presentation</vt:lpstr>
      <vt:lpstr>Comparison of the integrated voltage as function of the input power of two 8 cm cryogenic structures with different irises radii (cryogenic option). </vt:lpstr>
      <vt:lpstr>With the CLIC specific parameters (multi bunch), there is a struggle between beam dynamics and aperture, that  handicaps high frequencies.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Castilla Loeza, Alejandro</cp:lastModifiedBy>
  <cp:revision>883</cp:revision>
  <cp:lastPrinted>2020-10-30T17:40:56Z</cp:lastPrinted>
  <dcterms:created xsi:type="dcterms:W3CDTF">2017-02-25T14:17:39Z</dcterms:created>
  <dcterms:modified xsi:type="dcterms:W3CDTF">2021-06-07T12:32:50Z</dcterms:modified>
</cp:coreProperties>
</file>