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  <p:sldMasterId id="2147483715" r:id="rId6"/>
  </p:sldMasterIdLst>
  <p:notesMasterIdLst>
    <p:notesMasterId r:id="rId32"/>
  </p:notesMasterIdLst>
  <p:sldIdLst>
    <p:sldId id="285" r:id="rId7"/>
    <p:sldId id="282" r:id="rId8"/>
    <p:sldId id="324" r:id="rId9"/>
    <p:sldId id="325" r:id="rId10"/>
    <p:sldId id="291" r:id="rId11"/>
    <p:sldId id="292" r:id="rId12"/>
    <p:sldId id="298" r:id="rId13"/>
    <p:sldId id="293" r:id="rId14"/>
    <p:sldId id="294" r:id="rId15"/>
    <p:sldId id="297" r:id="rId16"/>
    <p:sldId id="326" r:id="rId17"/>
    <p:sldId id="322" r:id="rId18"/>
    <p:sldId id="312" r:id="rId19"/>
    <p:sldId id="327" r:id="rId20"/>
    <p:sldId id="320" r:id="rId21"/>
    <p:sldId id="314" r:id="rId22"/>
    <p:sldId id="315" r:id="rId23"/>
    <p:sldId id="319" r:id="rId24"/>
    <p:sldId id="328" r:id="rId25"/>
    <p:sldId id="306" r:id="rId26"/>
    <p:sldId id="307" r:id="rId27"/>
    <p:sldId id="308" r:id="rId28"/>
    <p:sldId id="309" r:id="rId29"/>
    <p:sldId id="321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8"/>
    <a:srgbClr val="1E5DF8"/>
    <a:srgbClr val="F08900"/>
    <a:srgbClr val="FF6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4409"/>
  </p:normalViewPr>
  <p:slideViewPr>
    <p:cSldViewPr snapToGrid="0" snapToObjects="1">
      <p:cViewPr varScale="1">
        <p:scale>
          <a:sx n="79" d="100"/>
          <a:sy n="79" d="100"/>
        </p:scale>
        <p:origin x="206" y="-206"/>
      </p:cViewPr>
      <p:guideLst>
        <p:guide orient="horz" pos="323"/>
        <p:guide pos="302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BF92F-E59A-4320-BFBC-254434BEE542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4F159F0-A095-4F36-AA3B-159E3BA312E3}">
      <dgm:prSet phldrT="[Text]" custT="1"/>
      <dgm:spPr/>
      <dgm:t>
        <a:bodyPr/>
        <a:lstStyle/>
        <a:p>
          <a:r>
            <a:rPr lang="en-US" sz="2800" b="1" dirty="0" smtClean="0"/>
            <a:t>ILC v2</a:t>
          </a:r>
          <a:endParaRPr lang="en-US" sz="2800" b="1" dirty="0"/>
        </a:p>
      </dgm:t>
    </dgm:pt>
    <dgm:pt modelId="{9E5741BF-2A59-4325-878A-0EC32A56E36A}" type="parTrans" cxnId="{C765FA7E-229F-44F2-8812-00895CA89836}">
      <dgm:prSet/>
      <dgm:spPr/>
      <dgm:t>
        <a:bodyPr/>
        <a:lstStyle/>
        <a:p>
          <a:endParaRPr lang="en-US"/>
        </a:p>
      </dgm:t>
    </dgm:pt>
    <dgm:pt modelId="{F124C148-8066-4B14-B56F-94E7E19A96E7}" type="sibTrans" cxnId="{C765FA7E-229F-44F2-8812-00895CA89836}">
      <dgm:prSet/>
      <dgm:spPr/>
      <dgm:t>
        <a:bodyPr/>
        <a:lstStyle/>
        <a:p>
          <a:endParaRPr lang="en-US"/>
        </a:p>
      </dgm:t>
    </dgm:pt>
    <dgm:pt modelId="{EFAB78C5-3570-4944-A562-349459704DC2}">
      <dgm:prSet phldrT="[Text]" custT="1"/>
      <dgm:spPr/>
      <dgm:t>
        <a:bodyPr/>
        <a:lstStyle/>
        <a:p>
          <a:r>
            <a:rPr lang="en-US" sz="2800" b="1" dirty="0" smtClean="0"/>
            <a:t>FCC</a:t>
          </a:r>
          <a:endParaRPr lang="en-US" sz="2800" b="1" dirty="0"/>
        </a:p>
      </dgm:t>
    </dgm:pt>
    <dgm:pt modelId="{DF35D5EB-9CDF-457F-AAB9-45CC17FB95C8}" type="parTrans" cxnId="{B4AE7D04-A3CD-48E1-A238-FAE5096F441F}">
      <dgm:prSet/>
      <dgm:spPr/>
      <dgm:t>
        <a:bodyPr/>
        <a:lstStyle/>
        <a:p>
          <a:endParaRPr lang="en-US"/>
        </a:p>
      </dgm:t>
    </dgm:pt>
    <dgm:pt modelId="{EBCA9FAC-CB1E-4618-932A-2C639E987341}" type="sibTrans" cxnId="{B4AE7D04-A3CD-48E1-A238-FAE5096F441F}">
      <dgm:prSet/>
      <dgm:spPr/>
      <dgm:t>
        <a:bodyPr/>
        <a:lstStyle/>
        <a:p>
          <a:endParaRPr lang="en-US"/>
        </a:p>
      </dgm:t>
    </dgm:pt>
    <dgm:pt modelId="{6DDA0B46-E533-49D1-AA6E-2558F5DC4CD7}">
      <dgm:prSet phldrT="[Text]" custT="1"/>
      <dgm:spPr/>
      <dgm:t>
        <a:bodyPr/>
        <a:lstStyle/>
        <a:p>
          <a:r>
            <a:rPr lang="en-US" sz="2800" b="1" dirty="0" smtClean="0"/>
            <a:t>EIC</a:t>
          </a:r>
          <a:endParaRPr lang="en-US" sz="2800" b="1" dirty="0"/>
        </a:p>
      </dgm:t>
    </dgm:pt>
    <dgm:pt modelId="{579A638B-1112-4F01-B8DA-A5AB138B5C57}" type="parTrans" cxnId="{07635CF0-B218-4041-B631-374F996E4C6D}">
      <dgm:prSet/>
      <dgm:spPr/>
      <dgm:t>
        <a:bodyPr/>
        <a:lstStyle/>
        <a:p>
          <a:endParaRPr lang="en-US"/>
        </a:p>
      </dgm:t>
    </dgm:pt>
    <dgm:pt modelId="{32FE2418-A5FF-4D32-8185-BE83DCE2CDFC}" type="sibTrans" cxnId="{07635CF0-B218-4041-B631-374F996E4C6D}">
      <dgm:prSet/>
      <dgm:spPr/>
      <dgm:t>
        <a:bodyPr/>
        <a:lstStyle/>
        <a:p>
          <a:endParaRPr lang="en-US"/>
        </a:p>
      </dgm:t>
    </dgm:pt>
    <dgm:pt modelId="{BEAD00D8-501C-4FCD-8F5D-9B593996453B}">
      <dgm:prSet phldrT="[Text]" custT="1"/>
      <dgm:spPr>
        <a:noFill/>
        <a:ln>
          <a:noFill/>
        </a:ln>
      </dgm:spPr>
      <dgm:t>
        <a:bodyPr/>
        <a:lstStyle/>
        <a:p>
          <a:endParaRPr lang="en-US" sz="4000" dirty="0"/>
        </a:p>
      </dgm:t>
    </dgm:pt>
    <dgm:pt modelId="{689D165F-171D-4010-B4B9-7778C990640A}" type="sibTrans" cxnId="{CA4F301D-B684-4928-8DC9-4A04C43EF0B6}">
      <dgm:prSet/>
      <dgm:spPr/>
      <dgm:t>
        <a:bodyPr/>
        <a:lstStyle/>
        <a:p>
          <a:endParaRPr lang="en-US"/>
        </a:p>
      </dgm:t>
    </dgm:pt>
    <dgm:pt modelId="{A5DB6342-81A7-4D33-9D06-75DBDA89B215}" type="parTrans" cxnId="{CA4F301D-B684-4928-8DC9-4A04C43EF0B6}">
      <dgm:prSet/>
      <dgm:spPr/>
      <dgm:t>
        <a:bodyPr/>
        <a:lstStyle/>
        <a:p>
          <a:endParaRPr lang="en-US"/>
        </a:p>
      </dgm:t>
    </dgm:pt>
    <dgm:pt modelId="{55B46202-0BFD-4663-84BA-85B645CFBB34}">
      <dgm:prSet phldrT="[Text]" custT="1"/>
      <dgm:spPr/>
      <dgm:t>
        <a:bodyPr/>
        <a:lstStyle/>
        <a:p>
          <a:r>
            <a:rPr lang="en-US" sz="2800" b="1" dirty="0" smtClean="0"/>
            <a:t>HL-LHC </a:t>
          </a:r>
          <a:r>
            <a:rPr lang="en-US" sz="2400" b="1" dirty="0" smtClean="0"/>
            <a:t>(Production)</a:t>
          </a:r>
          <a:endParaRPr lang="en-US" sz="2400" b="1" dirty="0"/>
        </a:p>
      </dgm:t>
    </dgm:pt>
    <dgm:pt modelId="{1941DE50-7A7B-4A0D-93E9-EB8039F02405}" type="parTrans" cxnId="{49F01BDC-5964-48D0-A289-64D9EE801216}">
      <dgm:prSet/>
      <dgm:spPr/>
      <dgm:t>
        <a:bodyPr/>
        <a:lstStyle/>
        <a:p>
          <a:endParaRPr lang="en-US"/>
        </a:p>
      </dgm:t>
    </dgm:pt>
    <dgm:pt modelId="{43D6573D-FC95-4481-B8F5-06F9F03CBC53}" type="sibTrans" cxnId="{49F01BDC-5964-48D0-A289-64D9EE801216}">
      <dgm:prSet/>
      <dgm:spPr/>
      <dgm:t>
        <a:bodyPr/>
        <a:lstStyle/>
        <a:p>
          <a:endParaRPr lang="en-US"/>
        </a:p>
      </dgm:t>
    </dgm:pt>
    <dgm:pt modelId="{8EFFE5F5-5201-4664-A647-DCA4BE99AD7A}" type="pres">
      <dgm:prSet presAssocID="{E80BF92F-E59A-4320-BFBC-254434BEE542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804C61D-DE16-47D7-812D-26FCC092BBCA}" type="pres">
      <dgm:prSet presAssocID="{BEAD00D8-501C-4FCD-8F5D-9B593996453B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47D8ECFA-77EF-46D1-9910-DFDA74E7FAFD}" type="pres">
      <dgm:prSet presAssocID="{55B46202-0BFD-4663-84BA-85B645CFBB34}" presName="Accent" presStyleLbl="node1" presStyleIdx="1" presStyleCnt="2"/>
      <dgm:spPr/>
    </dgm:pt>
    <dgm:pt modelId="{D53F63C3-F609-48D0-ADE9-7DEE354F4A49}" type="pres">
      <dgm:prSet presAssocID="{55B46202-0BFD-4663-84BA-85B645CFBB34}" presName="Image1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09FF41-FF03-49F1-94DE-C955A8904B15}" type="pres">
      <dgm:prSet presAssocID="{55B46202-0BFD-4663-84BA-85B645CFBB34}" presName="Child1" presStyleLbl="revTx" presStyleIdx="0" presStyleCnt="4" custScaleX="122711" custLinFactNeighborX="140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868FA-AC73-48B2-A4A0-FC0BB041FC0D}" type="pres">
      <dgm:prSet presAssocID="{34F159F0-A095-4F36-AA3B-159E3BA312E3}" presName="Image2" presStyleCnt="0"/>
      <dgm:spPr/>
    </dgm:pt>
    <dgm:pt modelId="{1B8FEA21-ED07-404C-BA22-968EF1997AEA}" type="pres">
      <dgm:prSet presAssocID="{34F159F0-A095-4F36-AA3B-159E3BA312E3}" presName="Imag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6D9461C-FECB-4CEA-9744-CEB0F9D7FC6C}" type="pres">
      <dgm:prSet presAssocID="{34F159F0-A095-4F36-AA3B-159E3BA312E3}" presName="Child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82F0F-0275-4880-8F7F-FC634DBA1139}" type="pres">
      <dgm:prSet presAssocID="{EFAB78C5-3570-4944-A562-349459704DC2}" presName="Image3" presStyleCnt="0"/>
      <dgm:spPr/>
    </dgm:pt>
    <dgm:pt modelId="{1295F2EB-DDF1-49BB-94C3-0B3FD845B9B7}" type="pres">
      <dgm:prSet presAssocID="{EFAB78C5-3570-4944-A562-349459704DC2}" presName="Image" presStyleLbl="fgImgPlace1" presStyleIdx="2" presStyleCnt="4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C10F63A-51B5-4E54-95BC-82DF74D11142}" type="pres">
      <dgm:prSet presAssocID="{EFAB78C5-3570-4944-A562-349459704DC2}" presName="Child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2D79B-8D33-40D8-AA49-248509560821}" type="pres">
      <dgm:prSet presAssocID="{6DDA0B46-E533-49D1-AA6E-2558F5DC4CD7}" presName="Image4" presStyleCnt="0"/>
      <dgm:spPr/>
    </dgm:pt>
    <dgm:pt modelId="{F141404C-DFAE-49B7-AC29-59061D419EF1}" type="pres">
      <dgm:prSet presAssocID="{6DDA0B46-E533-49D1-AA6E-2558F5DC4CD7}" presName="Image" presStyleLbl="fgImgPlace1" presStyleIdx="3" presStyleCnt="4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FA9F1A3-3556-47F9-AF44-2F4536A486D3}" type="pres">
      <dgm:prSet presAssocID="{6DDA0B46-E533-49D1-AA6E-2558F5DC4CD7}" presName="Child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EB16F5-E903-4FA1-8E44-3A7716EC48DA}" type="presOf" srcId="{E80BF92F-E59A-4320-BFBC-254434BEE542}" destId="{8EFFE5F5-5201-4664-A647-DCA4BE99AD7A}" srcOrd="0" destOrd="0" presId="urn:microsoft.com/office/officeart/2011/layout/RadialPictureList"/>
    <dgm:cxn modelId="{7468BCD0-56C3-47A1-9F41-0A52093279D2}" type="presOf" srcId="{EFAB78C5-3570-4944-A562-349459704DC2}" destId="{9C10F63A-51B5-4E54-95BC-82DF74D11142}" srcOrd="0" destOrd="0" presId="urn:microsoft.com/office/officeart/2011/layout/RadialPictureList"/>
    <dgm:cxn modelId="{CA4F301D-B684-4928-8DC9-4A04C43EF0B6}" srcId="{E80BF92F-E59A-4320-BFBC-254434BEE542}" destId="{BEAD00D8-501C-4FCD-8F5D-9B593996453B}" srcOrd="0" destOrd="0" parTransId="{A5DB6342-81A7-4D33-9D06-75DBDA89B215}" sibTransId="{689D165F-171D-4010-B4B9-7778C990640A}"/>
    <dgm:cxn modelId="{435758C9-706F-4BEB-A504-6E8392A0315C}" type="presOf" srcId="{BEAD00D8-501C-4FCD-8F5D-9B593996453B}" destId="{0804C61D-DE16-47D7-812D-26FCC092BBCA}" srcOrd="0" destOrd="0" presId="urn:microsoft.com/office/officeart/2011/layout/RadialPictureList"/>
    <dgm:cxn modelId="{07635CF0-B218-4041-B631-374F996E4C6D}" srcId="{BEAD00D8-501C-4FCD-8F5D-9B593996453B}" destId="{6DDA0B46-E533-49D1-AA6E-2558F5DC4CD7}" srcOrd="3" destOrd="0" parTransId="{579A638B-1112-4F01-B8DA-A5AB138B5C57}" sibTransId="{32FE2418-A5FF-4D32-8185-BE83DCE2CDFC}"/>
    <dgm:cxn modelId="{6DD0ADE2-4C12-45D3-8AE9-0EE2E5D99559}" type="presOf" srcId="{34F159F0-A095-4F36-AA3B-159E3BA312E3}" destId="{16D9461C-FECB-4CEA-9744-CEB0F9D7FC6C}" srcOrd="0" destOrd="0" presId="urn:microsoft.com/office/officeart/2011/layout/RadialPictureList"/>
    <dgm:cxn modelId="{49F01BDC-5964-48D0-A289-64D9EE801216}" srcId="{BEAD00D8-501C-4FCD-8F5D-9B593996453B}" destId="{55B46202-0BFD-4663-84BA-85B645CFBB34}" srcOrd="0" destOrd="0" parTransId="{1941DE50-7A7B-4A0D-93E9-EB8039F02405}" sibTransId="{43D6573D-FC95-4481-B8F5-06F9F03CBC53}"/>
    <dgm:cxn modelId="{C765FA7E-229F-44F2-8812-00895CA89836}" srcId="{BEAD00D8-501C-4FCD-8F5D-9B593996453B}" destId="{34F159F0-A095-4F36-AA3B-159E3BA312E3}" srcOrd="1" destOrd="0" parTransId="{9E5741BF-2A59-4325-878A-0EC32A56E36A}" sibTransId="{F124C148-8066-4B14-B56F-94E7E19A96E7}"/>
    <dgm:cxn modelId="{F5081A4E-C1CD-4560-A0CE-CC32DBD92A6B}" type="presOf" srcId="{55B46202-0BFD-4663-84BA-85B645CFBB34}" destId="{5309FF41-FF03-49F1-94DE-C955A8904B15}" srcOrd="0" destOrd="0" presId="urn:microsoft.com/office/officeart/2011/layout/RadialPictureList"/>
    <dgm:cxn modelId="{57373210-9F26-45A3-A07B-C179CE66A21C}" type="presOf" srcId="{6DDA0B46-E533-49D1-AA6E-2558F5DC4CD7}" destId="{FFA9F1A3-3556-47F9-AF44-2F4536A486D3}" srcOrd="0" destOrd="0" presId="urn:microsoft.com/office/officeart/2011/layout/RadialPictureList"/>
    <dgm:cxn modelId="{B4AE7D04-A3CD-48E1-A238-FAE5096F441F}" srcId="{BEAD00D8-501C-4FCD-8F5D-9B593996453B}" destId="{EFAB78C5-3570-4944-A562-349459704DC2}" srcOrd="2" destOrd="0" parTransId="{DF35D5EB-9CDF-457F-AAB9-45CC17FB95C8}" sibTransId="{EBCA9FAC-CB1E-4618-932A-2C639E987341}"/>
    <dgm:cxn modelId="{F6DBCD65-D63C-452B-9A7A-BCB4D934AC76}" type="presParOf" srcId="{8EFFE5F5-5201-4664-A647-DCA4BE99AD7A}" destId="{0804C61D-DE16-47D7-812D-26FCC092BBCA}" srcOrd="0" destOrd="0" presId="urn:microsoft.com/office/officeart/2011/layout/RadialPictureList"/>
    <dgm:cxn modelId="{B05E6DB2-6B33-4D6D-A647-73738B2E8723}" type="presParOf" srcId="{8EFFE5F5-5201-4664-A647-DCA4BE99AD7A}" destId="{47D8ECFA-77EF-46D1-9910-DFDA74E7FAFD}" srcOrd="1" destOrd="0" presId="urn:microsoft.com/office/officeart/2011/layout/RadialPictureList"/>
    <dgm:cxn modelId="{08106610-2B3B-48B2-9143-56433151A55F}" type="presParOf" srcId="{8EFFE5F5-5201-4664-A647-DCA4BE99AD7A}" destId="{D53F63C3-F609-48D0-ADE9-7DEE354F4A49}" srcOrd="2" destOrd="0" presId="urn:microsoft.com/office/officeart/2011/layout/RadialPictureList"/>
    <dgm:cxn modelId="{E66C6B7F-F085-489E-B3C7-7A71B5E4EA19}" type="presParOf" srcId="{8EFFE5F5-5201-4664-A647-DCA4BE99AD7A}" destId="{5309FF41-FF03-49F1-94DE-C955A8904B15}" srcOrd="3" destOrd="0" presId="urn:microsoft.com/office/officeart/2011/layout/RadialPictureList"/>
    <dgm:cxn modelId="{55635813-9EAD-4B8D-8938-075357B1493A}" type="presParOf" srcId="{8EFFE5F5-5201-4664-A647-DCA4BE99AD7A}" destId="{9CB868FA-AC73-48B2-A4A0-FC0BB041FC0D}" srcOrd="4" destOrd="0" presId="urn:microsoft.com/office/officeart/2011/layout/RadialPictureList"/>
    <dgm:cxn modelId="{49DEEBF3-B0EF-43A9-BA6F-0D5E07FBDA9C}" type="presParOf" srcId="{9CB868FA-AC73-48B2-A4A0-FC0BB041FC0D}" destId="{1B8FEA21-ED07-404C-BA22-968EF1997AEA}" srcOrd="0" destOrd="0" presId="urn:microsoft.com/office/officeart/2011/layout/RadialPictureList"/>
    <dgm:cxn modelId="{D0129441-9337-4C73-91D2-037F289CE70E}" type="presParOf" srcId="{8EFFE5F5-5201-4664-A647-DCA4BE99AD7A}" destId="{16D9461C-FECB-4CEA-9744-CEB0F9D7FC6C}" srcOrd="5" destOrd="0" presId="urn:microsoft.com/office/officeart/2011/layout/RadialPictureList"/>
    <dgm:cxn modelId="{FAAE270E-95A2-48CE-89F7-66ACCA1EDE04}" type="presParOf" srcId="{8EFFE5F5-5201-4664-A647-DCA4BE99AD7A}" destId="{B2282F0F-0275-4880-8F7F-FC634DBA1139}" srcOrd="6" destOrd="0" presId="urn:microsoft.com/office/officeart/2011/layout/RadialPictureList"/>
    <dgm:cxn modelId="{F474E905-5548-4CEA-A443-DF9F36F0049B}" type="presParOf" srcId="{B2282F0F-0275-4880-8F7F-FC634DBA1139}" destId="{1295F2EB-DDF1-49BB-94C3-0B3FD845B9B7}" srcOrd="0" destOrd="0" presId="urn:microsoft.com/office/officeart/2011/layout/RadialPictureList"/>
    <dgm:cxn modelId="{21BAF1CE-E630-4989-AA3E-066D0C1656D8}" type="presParOf" srcId="{8EFFE5F5-5201-4664-A647-DCA4BE99AD7A}" destId="{9C10F63A-51B5-4E54-95BC-82DF74D11142}" srcOrd="7" destOrd="0" presId="urn:microsoft.com/office/officeart/2011/layout/RadialPictureList"/>
    <dgm:cxn modelId="{39275187-19E2-4195-B87D-894F4C741873}" type="presParOf" srcId="{8EFFE5F5-5201-4664-A647-DCA4BE99AD7A}" destId="{03C2D79B-8D33-40D8-AA49-248509560821}" srcOrd="8" destOrd="0" presId="urn:microsoft.com/office/officeart/2011/layout/RadialPictureList"/>
    <dgm:cxn modelId="{9629C979-9332-4005-9B4A-82CA9FE90716}" type="presParOf" srcId="{03C2D79B-8D33-40D8-AA49-248509560821}" destId="{F141404C-DFAE-49B7-AC29-59061D419EF1}" srcOrd="0" destOrd="0" presId="urn:microsoft.com/office/officeart/2011/layout/RadialPictureList"/>
    <dgm:cxn modelId="{D84AD52A-E965-42D1-BB83-3310F21F64ED}" type="presParOf" srcId="{8EFFE5F5-5201-4664-A647-DCA4BE99AD7A}" destId="{FFA9F1A3-3556-47F9-AF44-2F4536A486D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BF92F-E59A-4320-BFBC-254434BEE542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AD00D8-501C-4FCD-8F5D-9B593996453B}">
      <dgm:prSet phldrT="[Text]" custT="1"/>
      <dgm:spPr/>
      <dgm:t>
        <a:bodyPr/>
        <a:lstStyle/>
        <a:p>
          <a:r>
            <a:rPr lang="en-US" sz="4000" dirty="0" smtClean="0"/>
            <a:t>ILC CC</a:t>
          </a:r>
        </a:p>
        <a:p>
          <a:r>
            <a:rPr lang="en-US" sz="4000" dirty="0" smtClean="0"/>
            <a:t>2008</a:t>
          </a:r>
          <a:endParaRPr lang="en-US" sz="4000" dirty="0"/>
        </a:p>
      </dgm:t>
    </dgm:pt>
    <dgm:pt modelId="{A5DB6342-81A7-4D33-9D06-75DBDA89B215}" type="parTrans" cxnId="{CA4F301D-B684-4928-8DC9-4A04C43EF0B6}">
      <dgm:prSet/>
      <dgm:spPr/>
      <dgm:t>
        <a:bodyPr/>
        <a:lstStyle/>
        <a:p>
          <a:endParaRPr lang="en-US"/>
        </a:p>
      </dgm:t>
    </dgm:pt>
    <dgm:pt modelId="{689D165F-171D-4010-B4B9-7778C990640A}" type="sibTrans" cxnId="{CA4F301D-B684-4928-8DC9-4A04C43EF0B6}">
      <dgm:prSet/>
      <dgm:spPr/>
      <dgm:t>
        <a:bodyPr/>
        <a:lstStyle/>
        <a:p>
          <a:endParaRPr lang="en-US"/>
        </a:p>
      </dgm:t>
    </dgm:pt>
    <dgm:pt modelId="{34F159F0-A095-4F36-AA3B-159E3BA312E3}">
      <dgm:prSet phldrT="[Text]" custT="1"/>
      <dgm:spPr/>
      <dgm:t>
        <a:bodyPr/>
        <a:lstStyle/>
        <a:p>
          <a:r>
            <a:rPr lang="en-US" sz="2800" b="1" dirty="0" smtClean="0"/>
            <a:t>HL-LHC </a:t>
          </a:r>
          <a:r>
            <a:rPr lang="en-US" sz="2400" b="1" dirty="0" smtClean="0"/>
            <a:t>(Prototype)</a:t>
          </a:r>
          <a:endParaRPr lang="en-US" sz="2400" b="1" dirty="0"/>
        </a:p>
      </dgm:t>
    </dgm:pt>
    <dgm:pt modelId="{9E5741BF-2A59-4325-878A-0EC32A56E36A}" type="parTrans" cxnId="{C765FA7E-229F-44F2-8812-00895CA89836}">
      <dgm:prSet/>
      <dgm:spPr/>
      <dgm:t>
        <a:bodyPr/>
        <a:lstStyle/>
        <a:p>
          <a:endParaRPr lang="en-US"/>
        </a:p>
      </dgm:t>
    </dgm:pt>
    <dgm:pt modelId="{F124C148-8066-4B14-B56F-94E7E19A96E7}" type="sibTrans" cxnId="{C765FA7E-229F-44F2-8812-00895CA89836}">
      <dgm:prSet/>
      <dgm:spPr/>
      <dgm:t>
        <a:bodyPr/>
        <a:lstStyle/>
        <a:p>
          <a:endParaRPr lang="en-US"/>
        </a:p>
      </dgm:t>
    </dgm:pt>
    <dgm:pt modelId="{EFAB78C5-3570-4944-A562-349459704DC2}">
      <dgm:prSet phldrT="[Text]" custT="1"/>
      <dgm:spPr/>
      <dgm:t>
        <a:bodyPr/>
        <a:lstStyle/>
        <a:p>
          <a:r>
            <a:rPr lang="en-US" sz="2800" b="1" dirty="0" smtClean="0"/>
            <a:t>CLIC</a:t>
          </a:r>
          <a:endParaRPr lang="en-US" sz="2800" b="1" dirty="0"/>
        </a:p>
      </dgm:t>
    </dgm:pt>
    <dgm:pt modelId="{DF35D5EB-9CDF-457F-AAB9-45CC17FB95C8}" type="parTrans" cxnId="{B4AE7D04-A3CD-48E1-A238-FAE5096F441F}">
      <dgm:prSet/>
      <dgm:spPr/>
      <dgm:t>
        <a:bodyPr/>
        <a:lstStyle/>
        <a:p>
          <a:endParaRPr lang="en-US"/>
        </a:p>
      </dgm:t>
    </dgm:pt>
    <dgm:pt modelId="{EBCA9FAC-CB1E-4618-932A-2C639E987341}" type="sibTrans" cxnId="{B4AE7D04-A3CD-48E1-A238-FAE5096F441F}">
      <dgm:prSet/>
      <dgm:spPr/>
      <dgm:t>
        <a:bodyPr/>
        <a:lstStyle/>
        <a:p>
          <a:endParaRPr lang="en-US"/>
        </a:p>
      </dgm:t>
    </dgm:pt>
    <dgm:pt modelId="{6DDA0B46-E533-49D1-AA6E-2558F5DC4CD7}">
      <dgm:prSet phldrT="[Text]" custT="1"/>
      <dgm:spPr/>
      <dgm:t>
        <a:bodyPr/>
        <a:lstStyle/>
        <a:p>
          <a:r>
            <a:rPr lang="en-US" sz="2800" b="1" dirty="0" smtClean="0"/>
            <a:t>VELA</a:t>
          </a:r>
          <a:endParaRPr lang="en-US" sz="2800" b="1" dirty="0"/>
        </a:p>
      </dgm:t>
    </dgm:pt>
    <dgm:pt modelId="{579A638B-1112-4F01-B8DA-A5AB138B5C57}" type="parTrans" cxnId="{07635CF0-B218-4041-B631-374F996E4C6D}">
      <dgm:prSet/>
      <dgm:spPr/>
      <dgm:t>
        <a:bodyPr/>
        <a:lstStyle/>
        <a:p>
          <a:endParaRPr lang="en-US"/>
        </a:p>
      </dgm:t>
    </dgm:pt>
    <dgm:pt modelId="{32FE2418-A5FF-4D32-8185-BE83DCE2CDFC}" type="sibTrans" cxnId="{07635CF0-B218-4041-B631-374F996E4C6D}">
      <dgm:prSet/>
      <dgm:spPr/>
      <dgm:t>
        <a:bodyPr/>
        <a:lstStyle/>
        <a:p>
          <a:endParaRPr lang="en-US"/>
        </a:p>
      </dgm:t>
    </dgm:pt>
    <dgm:pt modelId="{8EFFE5F5-5201-4664-A647-DCA4BE99AD7A}" type="pres">
      <dgm:prSet presAssocID="{E80BF92F-E59A-4320-BFBC-254434BEE542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804C61D-DE16-47D7-812D-26FCC092BBCA}" type="pres">
      <dgm:prSet presAssocID="{BEAD00D8-501C-4FCD-8F5D-9B593996453B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A9FCD0B0-CA1D-4BD4-88F4-F189C2DA4965}" type="pres">
      <dgm:prSet presAssocID="{34F159F0-A095-4F36-AA3B-159E3BA312E3}" presName="Accent" presStyleLbl="node1" presStyleIdx="1" presStyleCnt="2"/>
      <dgm:spPr/>
    </dgm:pt>
    <dgm:pt modelId="{263324CB-0942-44C8-B451-C4E4ECA93726}" type="pres">
      <dgm:prSet presAssocID="{34F159F0-A095-4F36-AA3B-159E3BA312E3}" presName="Image1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FB8555-192E-4846-BED3-A004C2143968}" type="pres">
      <dgm:prSet presAssocID="{34F159F0-A095-4F36-AA3B-159E3BA312E3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8906B-C2AC-4B67-9AEC-9BCB1DC205B6}" type="pres">
      <dgm:prSet presAssocID="{EFAB78C5-3570-4944-A562-349459704DC2}" presName="Image2" presStyleCnt="0"/>
      <dgm:spPr/>
    </dgm:pt>
    <dgm:pt modelId="{1295F2EB-DDF1-49BB-94C3-0B3FD845B9B7}" type="pres">
      <dgm:prSet presAssocID="{EFAB78C5-3570-4944-A562-349459704DC2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BA67C54-095A-42C9-9296-CBEAB0BBBA34}" type="pres">
      <dgm:prSet presAssocID="{EFAB78C5-3570-4944-A562-349459704DC2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B00B7-46E5-493B-9D30-1750125EAC78}" type="pres">
      <dgm:prSet presAssocID="{6DDA0B46-E533-49D1-AA6E-2558F5DC4CD7}" presName="Image3" presStyleCnt="0"/>
      <dgm:spPr/>
    </dgm:pt>
    <dgm:pt modelId="{F141404C-DFAE-49B7-AC29-59061D419EF1}" type="pres">
      <dgm:prSet presAssocID="{6DDA0B46-E533-49D1-AA6E-2558F5DC4CD7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0C4CFC1-BC4A-4A4E-BA13-794CCBBB6EB9}" type="pres">
      <dgm:prSet presAssocID="{6DDA0B46-E533-49D1-AA6E-2558F5DC4CD7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6C77C4-B454-48E7-8B92-40F0C6385763}" type="presOf" srcId="{6DDA0B46-E533-49D1-AA6E-2558F5DC4CD7}" destId="{50C4CFC1-BC4A-4A4E-BA13-794CCBBB6EB9}" srcOrd="0" destOrd="0" presId="urn:microsoft.com/office/officeart/2011/layout/RadialPictureList"/>
    <dgm:cxn modelId="{18EB16F5-E903-4FA1-8E44-3A7716EC48DA}" type="presOf" srcId="{E80BF92F-E59A-4320-BFBC-254434BEE542}" destId="{8EFFE5F5-5201-4664-A647-DCA4BE99AD7A}" srcOrd="0" destOrd="0" presId="urn:microsoft.com/office/officeart/2011/layout/RadialPictureList"/>
    <dgm:cxn modelId="{CA4F301D-B684-4928-8DC9-4A04C43EF0B6}" srcId="{E80BF92F-E59A-4320-BFBC-254434BEE542}" destId="{BEAD00D8-501C-4FCD-8F5D-9B593996453B}" srcOrd="0" destOrd="0" parTransId="{A5DB6342-81A7-4D33-9D06-75DBDA89B215}" sibTransId="{689D165F-171D-4010-B4B9-7778C990640A}"/>
    <dgm:cxn modelId="{07635CF0-B218-4041-B631-374F996E4C6D}" srcId="{BEAD00D8-501C-4FCD-8F5D-9B593996453B}" destId="{6DDA0B46-E533-49D1-AA6E-2558F5DC4CD7}" srcOrd="2" destOrd="0" parTransId="{579A638B-1112-4F01-B8DA-A5AB138B5C57}" sibTransId="{32FE2418-A5FF-4D32-8185-BE83DCE2CDFC}"/>
    <dgm:cxn modelId="{66C876EA-1E87-4DB3-82C7-67269D14B50C}" type="presOf" srcId="{34F159F0-A095-4F36-AA3B-159E3BA312E3}" destId="{61FB8555-192E-4846-BED3-A004C2143968}" srcOrd="0" destOrd="0" presId="urn:microsoft.com/office/officeart/2011/layout/RadialPictureList"/>
    <dgm:cxn modelId="{04F9EBB3-7B85-4157-8FAA-F1849137796D}" type="presOf" srcId="{EFAB78C5-3570-4944-A562-349459704DC2}" destId="{7BA67C54-095A-42C9-9296-CBEAB0BBBA34}" srcOrd="0" destOrd="0" presId="urn:microsoft.com/office/officeart/2011/layout/RadialPictureList"/>
    <dgm:cxn modelId="{C765FA7E-229F-44F2-8812-00895CA89836}" srcId="{BEAD00D8-501C-4FCD-8F5D-9B593996453B}" destId="{34F159F0-A095-4F36-AA3B-159E3BA312E3}" srcOrd="0" destOrd="0" parTransId="{9E5741BF-2A59-4325-878A-0EC32A56E36A}" sibTransId="{F124C148-8066-4B14-B56F-94E7E19A96E7}"/>
    <dgm:cxn modelId="{0F2537A2-486C-447E-9A5A-E901C5E5552D}" type="presOf" srcId="{BEAD00D8-501C-4FCD-8F5D-9B593996453B}" destId="{0804C61D-DE16-47D7-812D-26FCC092BBCA}" srcOrd="0" destOrd="0" presId="urn:microsoft.com/office/officeart/2011/layout/RadialPictureList"/>
    <dgm:cxn modelId="{B4AE7D04-A3CD-48E1-A238-FAE5096F441F}" srcId="{BEAD00D8-501C-4FCD-8F5D-9B593996453B}" destId="{EFAB78C5-3570-4944-A562-349459704DC2}" srcOrd="1" destOrd="0" parTransId="{DF35D5EB-9CDF-457F-AAB9-45CC17FB95C8}" sibTransId="{EBCA9FAC-CB1E-4618-932A-2C639E987341}"/>
    <dgm:cxn modelId="{83DCD5AB-09AF-41C2-96CC-C531F141F9C9}" type="presParOf" srcId="{8EFFE5F5-5201-4664-A647-DCA4BE99AD7A}" destId="{0804C61D-DE16-47D7-812D-26FCC092BBCA}" srcOrd="0" destOrd="0" presId="urn:microsoft.com/office/officeart/2011/layout/RadialPictureList"/>
    <dgm:cxn modelId="{2396CBBA-D211-4855-9D9D-498DB664B4D4}" type="presParOf" srcId="{8EFFE5F5-5201-4664-A647-DCA4BE99AD7A}" destId="{A9FCD0B0-CA1D-4BD4-88F4-F189C2DA4965}" srcOrd="1" destOrd="0" presId="urn:microsoft.com/office/officeart/2011/layout/RadialPictureList"/>
    <dgm:cxn modelId="{64C43EB7-8E20-4C7F-AB53-8387D4EF748F}" type="presParOf" srcId="{8EFFE5F5-5201-4664-A647-DCA4BE99AD7A}" destId="{263324CB-0942-44C8-B451-C4E4ECA93726}" srcOrd="2" destOrd="0" presId="urn:microsoft.com/office/officeart/2011/layout/RadialPictureList"/>
    <dgm:cxn modelId="{542968AD-4943-4B22-86DB-CDEA5B57FEC2}" type="presParOf" srcId="{8EFFE5F5-5201-4664-A647-DCA4BE99AD7A}" destId="{61FB8555-192E-4846-BED3-A004C2143968}" srcOrd="3" destOrd="0" presId="urn:microsoft.com/office/officeart/2011/layout/RadialPictureList"/>
    <dgm:cxn modelId="{5FA4D417-F801-4682-9A69-56EF92424FFF}" type="presParOf" srcId="{8EFFE5F5-5201-4664-A647-DCA4BE99AD7A}" destId="{B4D8906B-C2AC-4B67-9AEC-9BCB1DC205B6}" srcOrd="4" destOrd="0" presId="urn:microsoft.com/office/officeart/2011/layout/RadialPictureList"/>
    <dgm:cxn modelId="{9400FE47-49C9-4C35-BC8C-9C7C79051B31}" type="presParOf" srcId="{B4D8906B-C2AC-4B67-9AEC-9BCB1DC205B6}" destId="{1295F2EB-DDF1-49BB-94C3-0B3FD845B9B7}" srcOrd="0" destOrd="0" presId="urn:microsoft.com/office/officeart/2011/layout/RadialPictureList"/>
    <dgm:cxn modelId="{3C97B357-EFD4-4A09-BF92-2609D0F436F6}" type="presParOf" srcId="{8EFFE5F5-5201-4664-A647-DCA4BE99AD7A}" destId="{7BA67C54-095A-42C9-9296-CBEAB0BBBA34}" srcOrd="5" destOrd="0" presId="urn:microsoft.com/office/officeart/2011/layout/RadialPictureList"/>
    <dgm:cxn modelId="{976A73B4-C869-4798-86B3-D6B4D8170724}" type="presParOf" srcId="{8EFFE5F5-5201-4664-A647-DCA4BE99AD7A}" destId="{0B7B00B7-46E5-493B-9D30-1750125EAC78}" srcOrd="6" destOrd="0" presId="urn:microsoft.com/office/officeart/2011/layout/RadialPictureList"/>
    <dgm:cxn modelId="{8AA4B278-3122-445D-ADF9-D8BE678DFA66}" type="presParOf" srcId="{0B7B00B7-46E5-493B-9D30-1750125EAC78}" destId="{F141404C-DFAE-49B7-AC29-59061D419EF1}" srcOrd="0" destOrd="0" presId="urn:microsoft.com/office/officeart/2011/layout/RadialPictureList"/>
    <dgm:cxn modelId="{27787247-9497-4F6C-BA1C-5B60AAC7B539}" type="presParOf" srcId="{8EFFE5F5-5201-4664-A647-DCA4BE99AD7A}" destId="{50C4CFC1-BC4A-4A4E-BA13-794CCBBB6EB9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4C61D-DE16-47D7-812D-26FCC092BBCA}">
      <dsp:nvSpPr>
        <dsp:cNvPr id="0" name=""/>
        <dsp:cNvSpPr/>
      </dsp:nvSpPr>
      <dsp:spPr>
        <a:xfrm>
          <a:off x="1804855" y="1514517"/>
          <a:ext cx="2371962" cy="237175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>
        <a:off x="2152221" y="1861852"/>
        <a:ext cx="1677230" cy="1677080"/>
      </dsp:txXfrm>
    </dsp:sp>
    <dsp:sp modelId="{47D8ECFA-77EF-46D1-9910-DFDA74E7FAFD}">
      <dsp:nvSpPr>
        <dsp:cNvPr id="0" name=""/>
        <dsp:cNvSpPr/>
      </dsp:nvSpPr>
      <dsp:spPr>
        <a:xfrm>
          <a:off x="581964" y="195613"/>
          <a:ext cx="4780834" cy="498354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4">
            <a:hueOff val="12511490"/>
            <a:satOff val="59223"/>
            <a:lumOff val="2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F63C3-F609-48D0-ADE9-7DEE354F4A49}">
      <dsp:nvSpPr>
        <dsp:cNvPr id="0" name=""/>
        <dsp:cNvSpPr/>
      </dsp:nvSpPr>
      <dsp:spPr>
        <a:xfrm>
          <a:off x="3541694" y="0"/>
          <a:ext cx="1270942" cy="12706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9FF41-FF03-49F1-94DE-C955A8904B15}">
      <dsp:nvSpPr>
        <dsp:cNvPr id="0" name=""/>
        <dsp:cNvSpPr/>
      </dsp:nvSpPr>
      <dsp:spPr>
        <a:xfrm>
          <a:off x="4955790" y="16256"/>
          <a:ext cx="2087709" cy="12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HL-LHC </a:t>
          </a:r>
          <a:r>
            <a:rPr lang="en-US" sz="2400" b="1" kern="1200" dirty="0" smtClean="0"/>
            <a:t>(Production)</a:t>
          </a:r>
          <a:endParaRPr lang="en-US" sz="2400" b="1" kern="1200" dirty="0"/>
        </a:p>
      </dsp:txBody>
      <dsp:txXfrm>
        <a:off x="4955790" y="16256"/>
        <a:ext cx="2087709" cy="1230037"/>
      </dsp:txXfrm>
    </dsp:sp>
    <dsp:sp modelId="{1B8FEA21-ED07-404C-BA22-968EF1997AEA}">
      <dsp:nvSpPr>
        <dsp:cNvPr id="0" name=""/>
        <dsp:cNvSpPr/>
      </dsp:nvSpPr>
      <dsp:spPr>
        <a:xfrm>
          <a:off x="4480451" y="1183436"/>
          <a:ext cx="1270942" cy="12706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9461C-FECB-4CEA-9744-CEB0F9D7FC6C}">
      <dsp:nvSpPr>
        <dsp:cNvPr id="0" name=""/>
        <dsp:cNvSpPr/>
      </dsp:nvSpPr>
      <dsp:spPr>
        <a:xfrm>
          <a:off x="5844712" y="1205653"/>
          <a:ext cx="1701322" cy="12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ILC v2</a:t>
          </a:r>
          <a:endParaRPr lang="en-US" sz="2800" b="1" kern="1200" dirty="0"/>
        </a:p>
      </dsp:txBody>
      <dsp:txXfrm>
        <a:off x="5844712" y="1205653"/>
        <a:ext cx="1701322" cy="1230037"/>
      </dsp:txXfrm>
    </dsp:sp>
    <dsp:sp modelId="{1295F2EB-DDF1-49BB-94C3-0B3FD845B9B7}">
      <dsp:nvSpPr>
        <dsp:cNvPr id="0" name=""/>
        <dsp:cNvSpPr/>
      </dsp:nvSpPr>
      <dsp:spPr>
        <a:xfrm>
          <a:off x="4475576" y="2923370"/>
          <a:ext cx="1270942" cy="1270677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0F63A-51B5-4E54-95BC-82DF74D11142}">
      <dsp:nvSpPr>
        <dsp:cNvPr id="0" name=""/>
        <dsp:cNvSpPr/>
      </dsp:nvSpPr>
      <dsp:spPr>
        <a:xfrm>
          <a:off x="5844712" y="2943961"/>
          <a:ext cx="1701322" cy="12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FCC</a:t>
          </a:r>
          <a:endParaRPr lang="en-US" sz="2800" b="1" kern="1200" dirty="0"/>
        </a:p>
      </dsp:txBody>
      <dsp:txXfrm>
        <a:off x="5844712" y="2943961"/>
        <a:ext cx="1701322" cy="1230037"/>
      </dsp:txXfrm>
    </dsp:sp>
    <dsp:sp modelId="{F141404C-DFAE-49B7-AC29-59061D419EF1}">
      <dsp:nvSpPr>
        <dsp:cNvPr id="0" name=""/>
        <dsp:cNvSpPr/>
      </dsp:nvSpPr>
      <dsp:spPr>
        <a:xfrm>
          <a:off x="3541694" y="4147989"/>
          <a:ext cx="1270942" cy="1270677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9F1A3-3556-47F9-AF44-2F4536A486D3}">
      <dsp:nvSpPr>
        <dsp:cNvPr id="0" name=""/>
        <dsp:cNvSpPr/>
      </dsp:nvSpPr>
      <dsp:spPr>
        <a:xfrm>
          <a:off x="4909438" y="4173999"/>
          <a:ext cx="1701322" cy="12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EIC</a:t>
          </a:r>
          <a:endParaRPr lang="en-US" sz="2800" b="1" kern="1200" dirty="0"/>
        </a:p>
      </dsp:txBody>
      <dsp:txXfrm>
        <a:off x="4909438" y="4173999"/>
        <a:ext cx="1701322" cy="1230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4C61D-DE16-47D7-812D-26FCC092BBCA}">
      <dsp:nvSpPr>
        <dsp:cNvPr id="0" name=""/>
        <dsp:cNvSpPr/>
      </dsp:nvSpPr>
      <dsp:spPr>
        <a:xfrm>
          <a:off x="1541625" y="1433779"/>
          <a:ext cx="2578616" cy="25787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ILC CC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2008</a:t>
          </a:r>
          <a:endParaRPr lang="en-US" sz="4000" kern="1200" dirty="0"/>
        </a:p>
      </dsp:txBody>
      <dsp:txXfrm>
        <a:off x="1919255" y="1811427"/>
        <a:ext cx="1823356" cy="1823447"/>
      </dsp:txXfrm>
    </dsp:sp>
    <dsp:sp modelId="{A9FCD0B0-CA1D-4BD4-88F4-F189C2DA4965}">
      <dsp:nvSpPr>
        <dsp:cNvPr id="0" name=""/>
        <dsp:cNvSpPr/>
      </dsp:nvSpPr>
      <dsp:spPr>
        <a:xfrm>
          <a:off x="211869" y="0"/>
          <a:ext cx="5198064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2">
            <a:hueOff val="-11074331"/>
            <a:satOff val="0"/>
            <a:lumOff val="2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324CB-0942-44C8-B451-C4E4ECA93726}">
      <dsp:nvSpPr>
        <dsp:cNvPr id="0" name=""/>
        <dsp:cNvSpPr/>
      </dsp:nvSpPr>
      <dsp:spPr>
        <a:xfrm>
          <a:off x="4039346" y="456793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B8555-192E-4846-BED3-A004C2143968}">
      <dsp:nvSpPr>
        <dsp:cNvPr id="0" name=""/>
        <dsp:cNvSpPr/>
      </dsp:nvSpPr>
      <dsp:spPr>
        <a:xfrm>
          <a:off x="5525498" y="479010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HL-LHC </a:t>
          </a:r>
          <a:r>
            <a:rPr lang="en-US" sz="2400" b="1" kern="1200" dirty="0" smtClean="0"/>
            <a:t>(Prototype)</a:t>
          </a:r>
          <a:endParaRPr lang="en-US" sz="2400" b="1" kern="1200" dirty="0"/>
        </a:p>
      </dsp:txBody>
      <dsp:txXfrm>
        <a:off x="5525498" y="479010"/>
        <a:ext cx="1849022" cy="1337327"/>
      </dsp:txXfrm>
    </dsp:sp>
    <dsp:sp modelId="{1295F2EB-DDF1-49BB-94C3-0B3FD845B9B7}">
      <dsp:nvSpPr>
        <dsp:cNvPr id="0" name=""/>
        <dsp:cNvSpPr/>
      </dsp:nvSpPr>
      <dsp:spPr>
        <a:xfrm>
          <a:off x="4573251" y="2028748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67C54-095A-42C9-9296-CBEAB0BBBA34}">
      <dsp:nvSpPr>
        <dsp:cNvPr id="0" name=""/>
        <dsp:cNvSpPr/>
      </dsp:nvSpPr>
      <dsp:spPr>
        <a:xfrm>
          <a:off x="6067107" y="2048256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CLIC</a:t>
          </a:r>
          <a:endParaRPr lang="en-US" sz="2800" b="1" kern="1200" dirty="0"/>
        </a:p>
      </dsp:txBody>
      <dsp:txXfrm>
        <a:off x="6067107" y="2048256"/>
        <a:ext cx="1849022" cy="1337327"/>
      </dsp:txXfrm>
    </dsp:sp>
    <dsp:sp modelId="{F141404C-DFAE-49B7-AC29-59061D419EF1}">
      <dsp:nvSpPr>
        <dsp:cNvPr id="0" name=""/>
        <dsp:cNvSpPr/>
      </dsp:nvSpPr>
      <dsp:spPr>
        <a:xfrm>
          <a:off x="4039346" y="3622920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4CFC1-BC4A-4A4E-BA13-794CCBBB6EB9}">
      <dsp:nvSpPr>
        <dsp:cNvPr id="0" name=""/>
        <dsp:cNvSpPr/>
      </dsp:nvSpPr>
      <dsp:spPr>
        <a:xfrm>
          <a:off x="5525498" y="3651097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VELA</a:t>
          </a:r>
          <a:endParaRPr lang="en-US" sz="2800" b="1" kern="1200" dirty="0"/>
        </a:p>
      </dsp:txBody>
      <dsp:txXfrm>
        <a:off x="5525498" y="3651097"/>
        <a:ext cx="1849022" cy="133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8377-6F80-4D22-B041-67076F9531EF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26CE-3546-4E84-BDCF-85AE356DA810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7215-AD0D-4EB3-B400-A45893016B55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BFAD-CF34-4242-A4A6-A2054D73138F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3911-A6DD-4E95-BE5A-4EDD33DE8E25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33AE-4199-4428-85DF-BD6FE8B5F631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E4454-0608-4A55-B17C-2D43C9E8AD2F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C0C8-2E38-423E-B255-DB169838E3F9}" type="datetime1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C641-AEE3-4E2C-924C-1A46A175E202}" type="datetime1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6068-972D-4D9B-9282-544895BD6733}" type="datetime1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07B7-DC91-468A-A478-7D0F2D182567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8EDF-5FFA-4BC0-9715-EE24F384C54E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AFAC-E3BE-49D7-8ACA-B8B8CC416B41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18EC-0E90-46E0-BFCC-4FD4D8309803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9413-E49C-4A26-AFB1-241774C8C8DA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12192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42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8"/>
            <a:ext cx="103632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1957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2786052"/>
            <a:ext cx="10465163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2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65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04A8-0EAC-4554-9A5F-61E2B6712064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08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7584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80"/>
            <a:ext cx="5386917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80"/>
            <a:ext cx="5389033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8897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7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80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011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0"/>
            <a:ext cx="73152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80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A69-B86F-4BCD-9817-DE5BEC908F62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E42C-1EAC-4959-A7DA-FCB1B3201EBF}" type="datetime1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BA9B-C244-4181-A35B-F010C4A1E96C}" type="datetime1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C4B2-9E58-4F4A-8E2B-D2662082302C}" type="datetime1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A94A-78AC-4765-B518-39E5AFFD813E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BCDD-D831-412B-A548-DFB3D1F6BFD2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ED9C-37F4-4578-AC93-CCC77F55151A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AF7E-A1E4-40B9-BF16-F20778CE770C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64189"/>
          <a:stretch>
            <a:fillRect/>
          </a:stretch>
        </p:blipFill>
        <p:spPr bwMode="auto">
          <a:xfrm>
            <a:off x="1634070" y="5570538"/>
            <a:ext cx="10674351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23826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29558"/>
            <a:ext cx="10363200" cy="49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FAAB4D27-32F5-48E0-9362-DA2B4E2736F3}" type="datetime1">
              <a:rPr lang="en-US" smtClean="0"/>
              <a:t>6/7/2021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33B3D147-DA5A-4163-B750-CD8EE7A67E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1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tiff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ved=2ahUKEwiWw77awZDfAhUF1hoKHV8GDjgQjRx6BAgBEAU&amp;url=https://slideplayer.com/slide/13777646/&amp;psig=AOvVaw22CNEgJJHEAqhgKTaY1lIc&amp;ust=1544368080644695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hyperlink" Target="http://www.google.co.uk/url?sa=i&amp;rct=j&amp;q=&amp;esrc=s&amp;source=images&amp;cd=&amp;cad=rja&amp;uact=8&amp;ved=2ahUKEwjb-JXyuJDfAhUQy4UKHaQ3C8IQjRx6BAgBEAU&amp;url=http://irfu.cea.fr/en/Phocea/Vie_des_labos/Ast/ast_visu.php?id_ast%3D3952&amp;psig=AOvVaw3_7Ly-Ml7gzETVGg6IAebq&amp;ust=1544365693265478" TargetMode="External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44135" y="1907807"/>
            <a:ext cx="95267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RF for Colliders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44137" y="2787986"/>
            <a:ext cx="78438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McIntosh</a:t>
            </a:r>
          </a:p>
          <a:p>
            <a:r>
              <a:rPr lang="en-GB" sz="24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Daresbury Laboratory</a:t>
            </a:r>
          </a:p>
          <a:p>
            <a:endParaRPr lang="en-GB" sz="24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UK community 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baseline="30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2021</a:t>
            </a:r>
          </a:p>
          <a:p>
            <a:endParaRPr lang="en-GB" sz="24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9" name="Picture 2" descr="https://www.iwate-ilc.jp/eng/wp-content/uploads/2015/08/ilc_reyhori_1260x4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925" y="2400360"/>
            <a:ext cx="14844581" cy="5301636"/>
          </a:xfrm>
          <a:prstGeom prst="doubleWave">
            <a:avLst>
              <a:gd name="adj1" fmla="val 6519"/>
              <a:gd name="adj2" fmla="val 0"/>
            </a:avLst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41" y="1166519"/>
            <a:ext cx="3446410" cy="2826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41" y="4304612"/>
            <a:ext cx="3446410" cy="236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HL-LHC CC Test on SPS – May 2018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524" y="3283386"/>
            <a:ext cx="5416952" cy="3472405"/>
          </a:xfrm>
          <a:prstGeom prst="rect">
            <a:avLst/>
          </a:prstGeom>
        </p:spPr>
      </p:pic>
      <p:pic>
        <p:nvPicPr>
          <p:cNvPr id="9" name="Picture 8" descr="09 - Graeme Burt_IOPPABG2019.pdf - Adobe Acrobat Reader DC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09" y="1203594"/>
            <a:ext cx="6556442" cy="18677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713592" y="956972"/>
            <a:ext cx="8128000" cy="5812702"/>
            <a:chOff x="4713592" y="1207344"/>
            <a:chExt cx="8128000" cy="5812702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3937004282"/>
                </p:ext>
              </p:extLst>
            </p:nvPr>
          </p:nvGraphicFramePr>
          <p:xfrm>
            <a:off x="4713592" y="120734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Chevron 12"/>
            <p:cNvSpPr/>
            <p:nvPr/>
          </p:nvSpPr>
          <p:spPr>
            <a:xfrm>
              <a:off x="7414100" y="6702760"/>
              <a:ext cx="4103449" cy="317286"/>
            </a:xfrm>
            <a:prstGeom prst="chevron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6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2021                                       2040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Crab Expertise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90418783"/>
              </p:ext>
            </p:extLst>
          </p:nvPr>
        </p:nvGraphicFramePr>
        <p:xfrm>
          <a:off x="1030054" y="12073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hevron 8"/>
          <p:cNvSpPr/>
          <p:nvPr/>
        </p:nvSpPr>
        <p:spPr>
          <a:xfrm>
            <a:off x="2774007" y="6452388"/>
            <a:ext cx="4640093" cy="317286"/>
          </a:xfrm>
          <a:prstGeom prst="chevron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2004                                                 2020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911172" y="1467521"/>
          <a:ext cx="4632960" cy="27736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667443">
                  <a:extLst>
                    <a:ext uri="{9D8B030D-6E8A-4147-A177-3AD203B41FA5}">
                      <a16:colId xmlns:a16="http://schemas.microsoft.com/office/drawing/2014/main" val="1777824202"/>
                    </a:ext>
                  </a:extLst>
                </a:gridCol>
                <a:gridCol w="965517">
                  <a:extLst>
                    <a:ext uri="{9D8B030D-6E8A-4147-A177-3AD203B41FA5}">
                      <a16:colId xmlns:a16="http://schemas.microsoft.com/office/drawing/2014/main" val="336494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250</a:t>
                      </a:r>
                      <a:r>
                        <a:rPr lang="en-GB" sz="2000" baseline="0" dirty="0" smtClean="0"/>
                        <a:t> GeV ILC </a:t>
                      </a:r>
                      <a:r>
                        <a:rPr lang="en-GB" sz="2000" baseline="0" dirty="0" err="1" smtClean="0"/>
                        <a:t>CoM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6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Frequency</a:t>
                      </a:r>
                      <a:r>
                        <a:rPr lang="en-GB" sz="2000" baseline="0" dirty="0" smtClean="0"/>
                        <a:t> (GHz)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1.3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098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Cavity</a:t>
                      </a:r>
                      <a:r>
                        <a:rPr lang="en-GB" sz="2000" baseline="0" dirty="0" smtClean="0"/>
                        <a:t> Gradient (MV/m)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31.5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36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Q Factor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&gt;10</a:t>
                      </a:r>
                      <a:r>
                        <a:rPr lang="en-GB" sz="2000" baseline="30000" dirty="0" smtClean="0"/>
                        <a:t>10</a:t>
                      </a:r>
                      <a:endParaRPr lang="en-GB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14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Cryomodule</a:t>
                      </a:r>
                      <a:r>
                        <a:rPr lang="en-GB" sz="2000" dirty="0" smtClean="0"/>
                        <a:t> length (m)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12.65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35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Number of Cavities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~8000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8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Number of </a:t>
                      </a:r>
                      <a:r>
                        <a:rPr lang="en-GB" sz="2000" dirty="0" err="1" smtClean="0">
                          <a:solidFill>
                            <a:srgbClr val="C00000"/>
                          </a:solidFill>
                        </a:rPr>
                        <a:t>Cryomodules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~900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11342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6" y="5005586"/>
            <a:ext cx="5965174" cy="1526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27" y="1700716"/>
            <a:ext cx="5225143" cy="3137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ILC SRF </a:t>
            </a:r>
            <a:r>
              <a:rPr lang="en-GB" dirty="0" err="1" smtClean="0"/>
              <a:t>Linac</a:t>
            </a:r>
            <a:r>
              <a:rPr lang="en-GB" dirty="0" smtClean="0"/>
              <a:t> (&gt;2022)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701784" y="1471513"/>
          <a:ext cx="1313180" cy="27736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313180">
                  <a:extLst>
                    <a:ext uri="{9D8B030D-6E8A-4147-A177-3AD203B41FA5}">
                      <a16:colId xmlns:a16="http://schemas.microsoft.com/office/drawing/2014/main" val="2057097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Eu</a:t>
                      </a:r>
                      <a:r>
                        <a:rPr lang="en-GB" sz="2000" dirty="0" smtClean="0"/>
                        <a:t>-XFEL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33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1.3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0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23.6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1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&gt;10</a:t>
                      </a:r>
                      <a:r>
                        <a:rPr lang="en-GB" sz="2000" baseline="30000" dirty="0" smtClean="0"/>
                        <a:t>10</a:t>
                      </a:r>
                      <a:endParaRPr lang="en-GB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33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12.65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39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800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56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</a:rPr>
                        <a:t>100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78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55665" y="1462973"/>
            <a:ext cx="1956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N2-doping</a:t>
            </a:r>
          </a:p>
          <a:p>
            <a:r>
              <a:rPr lang="en-GB" dirty="0"/>
              <a:t>p</a:t>
            </a:r>
            <a:r>
              <a:rPr lang="en-GB" dirty="0" smtClean="0"/>
              <a:t>ossibility to increase ILC performance even further!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F8358-6DDB-4EC3-99FF-FDB79D4F7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60082"/>
            <a:ext cx="5960904" cy="201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9167" y="4508865"/>
            <a:ext cx="419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2-cavity Crab </a:t>
            </a:r>
            <a:r>
              <a:rPr lang="en-GB" b="1" dirty="0" err="1" smtClean="0"/>
              <a:t>Cryomodule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281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C5CE-6547-4F34-9453-CDEF5BB4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SRF </a:t>
            </a:r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1D3D8-081F-4318-9CCB-312C1595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9705"/>
            <a:ext cx="10650167" cy="4351338"/>
          </a:xfrm>
        </p:spPr>
        <p:txBody>
          <a:bodyPr>
            <a:normAutofit/>
          </a:bodyPr>
          <a:lstStyle/>
          <a:p>
            <a:r>
              <a:rPr lang="en-GB" sz="2400" dirty="0"/>
              <a:t>Low impedance deflecting cavities (</a:t>
            </a:r>
            <a:r>
              <a:rPr lang="en-GB" sz="2400" dirty="0" err="1"/>
              <a:t>hh</a:t>
            </a:r>
            <a:r>
              <a:rPr lang="en-GB" sz="2400" dirty="0"/>
              <a:t>)</a:t>
            </a:r>
          </a:p>
          <a:p>
            <a:r>
              <a:rPr lang="en-GB" sz="2400" dirty="0"/>
              <a:t>FPC 1 MW CW with variable coupling</a:t>
            </a:r>
          </a:p>
          <a:p>
            <a:r>
              <a:rPr lang="en-GB" sz="2400" dirty="0"/>
              <a:t>High Efficiency Power Sources</a:t>
            </a:r>
          </a:p>
          <a:p>
            <a:r>
              <a:rPr lang="en-GB" sz="2400" dirty="0"/>
              <a:t>Multi-purpose flexible cryomodules</a:t>
            </a:r>
          </a:p>
          <a:p>
            <a:r>
              <a:rPr lang="en-GB" sz="2400" dirty="0"/>
              <a:t>Innovative fabrication techniques (Hydroforming, Spinning, SRF coatings) (</a:t>
            </a:r>
            <a:r>
              <a:rPr lang="en-GB" sz="2400" dirty="0" err="1"/>
              <a:t>ee</a:t>
            </a:r>
            <a:r>
              <a:rPr lang="en-GB" sz="2400" dirty="0"/>
              <a:t>)</a:t>
            </a:r>
          </a:p>
          <a:p>
            <a:r>
              <a:rPr lang="en-GB" sz="2400" dirty="0"/>
              <a:t>Cavity performance (N-doping, </a:t>
            </a:r>
            <a:r>
              <a:rPr lang="en-GB" sz="2400" dirty="0" smtClean="0"/>
              <a:t>baking</a:t>
            </a:r>
            <a:r>
              <a:rPr lang="en-GB" sz="2400" dirty="0"/>
              <a:t>, Thin films, A15’s)</a:t>
            </a:r>
          </a:p>
          <a:p>
            <a:r>
              <a:rPr lang="en-GB" sz="2400" dirty="0"/>
              <a:t>HOM </a:t>
            </a:r>
            <a:r>
              <a:rPr lang="en-GB" sz="2400" dirty="0" smtClean="0"/>
              <a:t>Damping</a:t>
            </a:r>
            <a:r>
              <a:rPr lang="en-GB" sz="2400" dirty="0"/>
              <a:t>, Heating and </a:t>
            </a:r>
            <a:r>
              <a:rPr lang="en-GB" sz="2400" dirty="0" smtClean="0"/>
              <a:t>Impedance</a:t>
            </a:r>
            <a:endParaRPr lang="en-GB" sz="2400" dirty="0"/>
          </a:p>
          <a:p>
            <a:r>
              <a:rPr lang="en-GB" sz="2400" dirty="0"/>
              <a:t>Is a harmonic system required?</a:t>
            </a:r>
          </a:p>
        </p:txBody>
      </p:sp>
      <p:pic>
        <p:nvPicPr>
          <p:cNvPr id="1026" name="Picture 2" descr="The Future Circular Collider | C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471" r="6110" b="4606"/>
          <a:stretch/>
        </p:blipFill>
        <p:spPr bwMode="auto">
          <a:xfrm>
            <a:off x="7308795" y="-1"/>
            <a:ext cx="4883205" cy="24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Future Circular Collider | CER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471" r="6110" b="4606"/>
          <a:stretch/>
        </p:blipFill>
        <p:spPr bwMode="auto">
          <a:xfrm>
            <a:off x="7308795" y="-1"/>
            <a:ext cx="4883205" cy="24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2C5CE-6547-4F34-9453-CDEF5BB4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SRF </a:t>
            </a:r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1D3D8-081F-4318-9CCB-312C1595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705"/>
            <a:ext cx="1038751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Low impedance deflecting cavities (</a:t>
            </a:r>
            <a:r>
              <a:rPr lang="en-GB" sz="2400" dirty="0" err="1"/>
              <a:t>hh</a:t>
            </a:r>
            <a:r>
              <a:rPr lang="en-GB" sz="2400" dirty="0" smtClean="0"/>
              <a:t>) </a:t>
            </a:r>
            <a:r>
              <a:rPr lang="en-GB" sz="2400" b="1" dirty="0" smtClean="0">
                <a:solidFill>
                  <a:srgbClr val="FF0000"/>
                </a:solidFill>
              </a:rPr>
              <a:t>– UK Expertise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FPC 1 MW CW with variable coupling</a:t>
            </a:r>
          </a:p>
          <a:p>
            <a:r>
              <a:rPr lang="en-GB" sz="2400" dirty="0"/>
              <a:t>High Efficiency Power </a:t>
            </a:r>
            <a:r>
              <a:rPr lang="en-GB" sz="2400" dirty="0" smtClean="0"/>
              <a:t>Sources </a:t>
            </a:r>
            <a:r>
              <a:rPr lang="en-GB" sz="2400" b="1" dirty="0" smtClean="0">
                <a:solidFill>
                  <a:srgbClr val="FF0000"/>
                </a:solidFill>
              </a:rPr>
              <a:t>– UK Involved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Multi-purpose flexible </a:t>
            </a:r>
            <a:r>
              <a:rPr lang="en-GB" sz="2400" dirty="0" err="1" smtClean="0"/>
              <a:t>cryomodules</a:t>
            </a:r>
            <a:r>
              <a:rPr lang="en-GB" sz="2400" dirty="0" smtClean="0"/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– UK Expertise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Innovative fabrication techniques (Hydroforming, Spinning, SRF coatings) (</a:t>
            </a:r>
            <a:r>
              <a:rPr lang="en-GB" sz="2400" dirty="0" err="1"/>
              <a:t>ee</a:t>
            </a:r>
            <a:r>
              <a:rPr lang="en-GB" sz="2400" dirty="0" smtClean="0"/>
              <a:t>) </a:t>
            </a:r>
            <a:r>
              <a:rPr lang="en-GB" sz="2400" b="1" dirty="0" smtClean="0">
                <a:solidFill>
                  <a:srgbClr val="FF0000"/>
                </a:solidFill>
              </a:rPr>
              <a:t>– UK Involved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Cavity performance (N-doping, </a:t>
            </a:r>
            <a:r>
              <a:rPr lang="en-GB" sz="2400" dirty="0" smtClean="0"/>
              <a:t>baking</a:t>
            </a:r>
            <a:r>
              <a:rPr lang="en-GB" sz="2400" dirty="0"/>
              <a:t>, Thin films, A15’s</a:t>
            </a:r>
            <a:r>
              <a:rPr lang="en-GB" sz="2400" dirty="0" smtClean="0"/>
              <a:t>) </a:t>
            </a:r>
            <a:r>
              <a:rPr lang="en-GB" sz="2400" b="1" dirty="0" smtClean="0">
                <a:solidFill>
                  <a:srgbClr val="FF0000"/>
                </a:solidFill>
              </a:rPr>
              <a:t>– UK Involved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HOM </a:t>
            </a:r>
            <a:r>
              <a:rPr lang="en-GB" sz="2400" dirty="0" smtClean="0"/>
              <a:t>Damping</a:t>
            </a:r>
            <a:r>
              <a:rPr lang="en-GB" sz="2400" dirty="0"/>
              <a:t>, Heating and </a:t>
            </a:r>
            <a:r>
              <a:rPr lang="en-GB" sz="2400" dirty="0" smtClean="0"/>
              <a:t>Impedance </a:t>
            </a:r>
            <a:r>
              <a:rPr lang="en-GB" sz="2400" b="1" dirty="0" smtClean="0">
                <a:solidFill>
                  <a:srgbClr val="FF0000"/>
                </a:solidFill>
              </a:rPr>
              <a:t>– UK Expertise 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/>
              <a:t>Is a harmonic system required</a:t>
            </a:r>
            <a:r>
              <a:rPr lang="en-GB" sz="2400" dirty="0" smtClean="0"/>
              <a:t>? </a:t>
            </a:r>
            <a:r>
              <a:rPr lang="en-GB" sz="2400" b="1" dirty="0" smtClean="0">
                <a:solidFill>
                  <a:srgbClr val="FF0000"/>
                </a:solidFill>
              </a:rPr>
              <a:t>– UK Expertise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806F-FDC2-427E-83F9-C72A8171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Crab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848A4-D5E2-41A9-B5DE-6FC19F6E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Wide Open </a:t>
            </a:r>
            <a:r>
              <a:rPr lang="en-GB" dirty="0" smtClean="0"/>
              <a:t>Waveguide (WOW</a:t>
            </a:r>
            <a:r>
              <a:rPr lang="en-GB" dirty="0"/>
              <a:t>) Cavity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32839-79C6-4919-860E-24C08073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2" y="2584498"/>
            <a:ext cx="7600545" cy="4195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E3D2-C99F-4F7A-A977-FF33E026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261" y="365125"/>
            <a:ext cx="4150468" cy="24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EIC RF </a:t>
            </a:r>
            <a:r>
              <a:rPr lang="en-GB" dirty="0" smtClean="0"/>
              <a:t>Systems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E3A2C-3C90-49DB-8140-E178FE5F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A picture containing athletic game, sport, tennis&#10;&#10;Description automatically generated">
            <a:extLst>
              <a:ext uri="{FF2B5EF4-FFF2-40B4-BE49-F238E27FC236}">
                <a16:creationId xmlns:a16="http://schemas.microsoft.com/office/drawing/2014/main" id="{5870C7C3-EEB7-4C50-8FD2-9CFE8189E3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581" y="2176729"/>
            <a:ext cx="7086600" cy="39860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2F869E-013C-4726-997C-F6A19644632E}"/>
              </a:ext>
            </a:extLst>
          </p:cNvPr>
          <p:cNvGrpSpPr/>
          <p:nvPr/>
        </p:nvGrpSpPr>
        <p:grpSpPr>
          <a:xfrm>
            <a:off x="2863678" y="1792371"/>
            <a:ext cx="2465426" cy="1369931"/>
            <a:chOff x="547200" y="194042"/>
            <a:chExt cx="3287235" cy="18265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801A8E-65B4-4236-B9B0-76659836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200" y="194042"/>
              <a:ext cx="3031556" cy="153886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C2FA78-2048-4B18-BF65-2B67F9C1A5CC}"/>
                </a:ext>
              </a:extLst>
            </p:cNvPr>
            <p:cNvSpPr txBox="1"/>
            <p:nvPr/>
          </p:nvSpPr>
          <p:spPr>
            <a:xfrm>
              <a:off x="628724" y="1712840"/>
              <a:ext cx="320571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Electron - 591 MHz electron storage cavity</a:t>
              </a:r>
              <a:endParaRPr lang="en-US" sz="9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557BE-74F8-4FC8-BFDC-1C376677FEDF}"/>
              </a:ext>
            </a:extLst>
          </p:cNvPr>
          <p:cNvGrpSpPr/>
          <p:nvPr/>
        </p:nvGrpSpPr>
        <p:grpSpPr>
          <a:xfrm>
            <a:off x="2863677" y="3277784"/>
            <a:ext cx="2144526" cy="1700324"/>
            <a:chOff x="64598" y="2029495"/>
            <a:chExt cx="2859368" cy="22670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9838DA-2EB3-4635-BE25-8E99C1BFE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32960" y="1942657"/>
              <a:ext cx="1774655" cy="19483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6189D1-B133-42E8-825D-2BB1F119C718}"/>
                </a:ext>
              </a:extLst>
            </p:cNvPr>
            <p:cNvSpPr txBox="1"/>
            <p:nvPr/>
          </p:nvSpPr>
          <p:spPr>
            <a:xfrm>
              <a:off x="64598" y="3804151"/>
              <a:ext cx="28593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Electron - 1773 MHz 3</a:t>
              </a:r>
              <a:r>
                <a:rPr lang="en-US" altLang="zh-CN" sz="900" baseline="30000" dirty="0"/>
                <a:t>rd</a:t>
              </a:r>
              <a:r>
                <a:rPr lang="en-US" altLang="zh-CN" sz="900" dirty="0"/>
                <a:t> harmonic cavity</a:t>
              </a:r>
              <a:endParaRPr lang="en-US" sz="9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969C9A-CC00-44F6-9A26-942139624E6C}"/>
              </a:ext>
            </a:extLst>
          </p:cNvPr>
          <p:cNvGrpSpPr/>
          <p:nvPr/>
        </p:nvGrpSpPr>
        <p:grpSpPr>
          <a:xfrm>
            <a:off x="7692764" y="1602824"/>
            <a:ext cx="1873220" cy="1450744"/>
            <a:chOff x="2150972" y="3794577"/>
            <a:chExt cx="2497626" cy="19343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F5401B-3D17-437E-B725-78B96B92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637" y="3794577"/>
              <a:ext cx="1866822" cy="14418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15EE4B-69E0-4FC9-9B1E-B9B7835D1FF2}"/>
                </a:ext>
              </a:extLst>
            </p:cNvPr>
            <p:cNvSpPr txBox="1"/>
            <p:nvPr/>
          </p:nvSpPr>
          <p:spPr>
            <a:xfrm>
              <a:off x="2150972" y="5236459"/>
              <a:ext cx="249762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Hadron Cooling - 591 MHz acceleration cavity</a:t>
              </a:r>
              <a:endParaRPr lang="en-US" sz="9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70E629-D2A6-4416-B2C7-FB485785E2F9}"/>
              </a:ext>
            </a:extLst>
          </p:cNvPr>
          <p:cNvGrpSpPr/>
          <p:nvPr/>
        </p:nvGrpSpPr>
        <p:grpSpPr>
          <a:xfrm>
            <a:off x="2853931" y="4863023"/>
            <a:ext cx="1916294" cy="1525207"/>
            <a:chOff x="1829137" y="3651699"/>
            <a:chExt cx="2555059" cy="20336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1C2048-D54A-44E7-BACA-A832CEF96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576" y="3651699"/>
              <a:ext cx="1948333" cy="15048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E9A218-F292-4F41-9513-B77F0EF8532B}"/>
                </a:ext>
              </a:extLst>
            </p:cNvPr>
            <p:cNvSpPr txBox="1"/>
            <p:nvPr/>
          </p:nvSpPr>
          <p:spPr>
            <a:xfrm>
              <a:off x="1829137" y="5192866"/>
              <a:ext cx="25550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Rapid Cycling Synchrotron - 591 MHz acceleration cavity</a:t>
              </a:r>
              <a:endParaRPr lang="en-US" sz="9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EC5305-ED8F-43D9-B902-4D0E9453021B}"/>
              </a:ext>
            </a:extLst>
          </p:cNvPr>
          <p:cNvGrpSpPr/>
          <p:nvPr/>
        </p:nvGrpSpPr>
        <p:grpSpPr>
          <a:xfrm>
            <a:off x="5769634" y="1592812"/>
            <a:ext cx="1766249" cy="1513661"/>
            <a:chOff x="2191648" y="3651699"/>
            <a:chExt cx="2354999" cy="2018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BC8DF2-CBFB-49FC-A400-E65CECE6E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648" y="3651699"/>
              <a:ext cx="2026213" cy="15649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308C39-9690-48CC-97E8-FD9B4D490896}"/>
                </a:ext>
              </a:extLst>
            </p:cNvPr>
            <p:cNvSpPr txBox="1"/>
            <p:nvPr/>
          </p:nvSpPr>
          <p:spPr>
            <a:xfrm>
              <a:off x="2407837" y="5177471"/>
              <a:ext cx="21388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Hadron - 591 MHz bunch compression cavity</a:t>
              </a:r>
              <a:endParaRPr lang="en-US" sz="9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DCAADA-B701-4499-86BE-E5F1C459269E}"/>
              </a:ext>
            </a:extLst>
          </p:cNvPr>
          <p:cNvGrpSpPr/>
          <p:nvPr/>
        </p:nvGrpSpPr>
        <p:grpSpPr>
          <a:xfrm>
            <a:off x="8443256" y="4886815"/>
            <a:ext cx="2054786" cy="1360000"/>
            <a:chOff x="8085523" y="2795785"/>
            <a:chExt cx="2739714" cy="181333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823594-94C9-49FC-A205-321ABB94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1129" y="2795785"/>
              <a:ext cx="1703514" cy="1277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C50FF1-2AC2-4D10-AE3C-E532201FE6BD}"/>
                </a:ext>
              </a:extLst>
            </p:cNvPr>
            <p:cNvSpPr txBox="1"/>
            <p:nvPr/>
          </p:nvSpPr>
          <p:spPr>
            <a:xfrm>
              <a:off x="8085523" y="4116676"/>
              <a:ext cx="27397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Hadron – 24.5 MHz acceleration cavity</a:t>
              </a:r>
              <a:endParaRPr lang="en-US" sz="9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F0897C-AE94-4651-98C8-50D6F895928F}"/>
              </a:ext>
            </a:extLst>
          </p:cNvPr>
          <p:cNvGrpSpPr/>
          <p:nvPr/>
        </p:nvGrpSpPr>
        <p:grpSpPr>
          <a:xfrm>
            <a:off x="5069345" y="4569165"/>
            <a:ext cx="1653522" cy="1806175"/>
            <a:chOff x="4884271" y="3256051"/>
            <a:chExt cx="2204696" cy="240823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DDDED3-DBAE-417F-A219-2A780952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784" y="3256051"/>
              <a:ext cx="1812969" cy="190218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29C864-518F-4D17-BD19-BD5FE68ECC25}"/>
                </a:ext>
              </a:extLst>
            </p:cNvPr>
            <p:cNvSpPr txBox="1"/>
            <p:nvPr/>
          </p:nvSpPr>
          <p:spPr>
            <a:xfrm>
              <a:off x="4884271" y="5171842"/>
              <a:ext cx="22046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Both rings – 400 MHz crab cavity</a:t>
              </a:r>
              <a:endParaRPr lang="en-US" sz="9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B5BE37-1A7C-45BF-91BA-96998B088F87}"/>
              </a:ext>
            </a:extLst>
          </p:cNvPr>
          <p:cNvGrpSpPr/>
          <p:nvPr/>
        </p:nvGrpSpPr>
        <p:grpSpPr>
          <a:xfrm>
            <a:off x="6946789" y="4299321"/>
            <a:ext cx="1629950" cy="2243669"/>
            <a:chOff x="7175594" y="3206377"/>
            <a:chExt cx="2173266" cy="29915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210C180-6140-4378-99C5-707E11FF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0206" y="3206377"/>
              <a:ext cx="1503247" cy="23144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2C6D61-67F8-48EB-AE6D-3E5238F2DFC1}"/>
                </a:ext>
              </a:extLst>
            </p:cNvPr>
            <p:cNvSpPr txBox="1"/>
            <p:nvPr/>
          </p:nvSpPr>
          <p:spPr>
            <a:xfrm>
              <a:off x="7175594" y="5520827"/>
              <a:ext cx="21732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Hadron – 49.2 MHz and 98.5 MHz bunch splitter cavity</a:t>
              </a:r>
              <a:endParaRPr lang="en-US" sz="9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0CFC51-35B3-4CF5-AF2F-566778CA245A}"/>
              </a:ext>
            </a:extLst>
          </p:cNvPr>
          <p:cNvGrpSpPr/>
          <p:nvPr/>
        </p:nvGrpSpPr>
        <p:grpSpPr>
          <a:xfrm>
            <a:off x="9739751" y="2056650"/>
            <a:ext cx="1665071" cy="1545533"/>
            <a:chOff x="9728932" y="1022503"/>
            <a:chExt cx="2220095" cy="20607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1671-74BE-4AD0-AB10-52986B3F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8932" y="1022503"/>
              <a:ext cx="2051487" cy="16055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A842C8-FA43-4B21-8E05-D52CEE383CF3}"/>
                </a:ext>
              </a:extLst>
            </p:cNvPr>
            <p:cNvSpPr txBox="1"/>
            <p:nvPr/>
          </p:nvSpPr>
          <p:spPr>
            <a:xfrm>
              <a:off x="9895016" y="2590771"/>
              <a:ext cx="20540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Injector - 571 MHz bunch compression cavity</a:t>
              </a:r>
              <a:endParaRPr lang="en-US" sz="900" dirty="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68D11E-3635-4DD4-B38D-712F48440EA5}"/>
              </a:ext>
            </a:extLst>
          </p:cNvPr>
          <p:cNvCxnSpPr>
            <a:cxnSpLocks/>
          </p:cNvCxnSpPr>
          <p:nvPr/>
        </p:nvCxnSpPr>
        <p:spPr>
          <a:xfrm flipH="1" flipV="1">
            <a:off x="8382648" y="4051581"/>
            <a:ext cx="694131" cy="7076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D0A7C15-82C7-4654-A95F-4F7655CBE0A9}"/>
              </a:ext>
            </a:extLst>
          </p:cNvPr>
          <p:cNvCxnSpPr>
            <a:cxnSpLocks/>
          </p:cNvCxnSpPr>
          <p:nvPr/>
        </p:nvCxnSpPr>
        <p:spPr>
          <a:xfrm flipH="1">
            <a:off x="8591872" y="2981955"/>
            <a:ext cx="1450789" cy="4105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7A09D04-0CD1-46EB-8A19-FD08B7A09D47}"/>
              </a:ext>
            </a:extLst>
          </p:cNvPr>
          <p:cNvCxnSpPr>
            <a:cxnSpLocks/>
          </p:cNvCxnSpPr>
          <p:nvPr/>
        </p:nvCxnSpPr>
        <p:spPr>
          <a:xfrm flipH="1">
            <a:off x="8330314" y="2995511"/>
            <a:ext cx="136049" cy="3543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2D0DDE-2552-429C-8630-17A7FE2C9949}"/>
              </a:ext>
            </a:extLst>
          </p:cNvPr>
          <p:cNvCxnSpPr>
            <a:cxnSpLocks/>
          </p:cNvCxnSpPr>
          <p:nvPr/>
        </p:nvCxnSpPr>
        <p:spPr>
          <a:xfrm flipH="1">
            <a:off x="6049470" y="3058617"/>
            <a:ext cx="353758" cy="2986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01B5EC3-5246-4454-923A-D59178491532}"/>
              </a:ext>
            </a:extLst>
          </p:cNvPr>
          <p:cNvCxnSpPr>
            <a:cxnSpLocks/>
          </p:cNvCxnSpPr>
          <p:nvPr/>
        </p:nvCxnSpPr>
        <p:spPr>
          <a:xfrm>
            <a:off x="4589264" y="3173471"/>
            <a:ext cx="1180368" cy="209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A3DD06-E8E5-49BC-AA78-75E219228F7A}"/>
              </a:ext>
            </a:extLst>
          </p:cNvPr>
          <p:cNvCxnSpPr>
            <a:cxnSpLocks/>
          </p:cNvCxnSpPr>
          <p:nvPr/>
        </p:nvCxnSpPr>
        <p:spPr>
          <a:xfrm flipV="1">
            <a:off x="4319210" y="3521141"/>
            <a:ext cx="1378625" cy="1397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8162569-155A-47C6-AAB2-3517ECE306D6}"/>
              </a:ext>
            </a:extLst>
          </p:cNvPr>
          <p:cNvCxnSpPr>
            <a:cxnSpLocks/>
          </p:cNvCxnSpPr>
          <p:nvPr/>
        </p:nvCxnSpPr>
        <p:spPr>
          <a:xfrm flipV="1">
            <a:off x="4621989" y="3688608"/>
            <a:ext cx="1155510" cy="13129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FF07A9-6432-4C8C-9683-1B41BE51339D}"/>
              </a:ext>
            </a:extLst>
          </p:cNvPr>
          <p:cNvCxnSpPr>
            <a:cxnSpLocks/>
          </p:cNvCxnSpPr>
          <p:nvPr/>
        </p:nvCxnSpPr>
        <p:spPr>
          <a:xfrm flipV="1">
            <a:off x="6007389" y="4177285"/>
            <a:ext cx="575816" cy="5718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0CBD16-09CB-4839-AB40-8AC49BE23128}"/>
              </a:ext>
            </a:extLst>
          </p:cNvPr>
          <p:cNvCxnSpPr>
            <a:cxnSpLocks/>
          </p:cNvCxnSpPr>
          <p:nvPr/>
        </p:nvCxnSpPr>
        <p:spPr>
          <a:xfrm flipV="1">
            <a:off x="8039272" y="4051583"/>
            <a:ext cx="67520" cy="4771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E12BD8-925C-47F9-81A2-D4364275227E}"/>
              </a:ext>
            </a:extLst>
          </p:cNvPr>
          <p:cNvGrpSpPr/>
          <p:nvPr/>
        </p:nvGrpSpPr>
        <p:grpSpPr>
          <a:xfrm>
            <a:off x="10062428" y="3808393"/>
            <a:ext cx="1395450" cy="1947272"/>
            <a:chOff x="2611070" y="3768883"/>
            <a:chExt cx="1860600" cy="2596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6FAF4AB-899C-44F9-BF25-6B278376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113" y="3768883"/>
              <a:ext cx="1294739" cy="19209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CD7A281-FACE-4127-8CCB-3F49576E1F63}"/>
                </a:ext>
              </a:extLst>
            </p:cNvPr>
            <p:cNvSpPr txBox="1"/>
            <p:nvPr/>
          </p:nvSpPr>
          <p:spPr>
            <a:xfrm>
              <a:off x="2611070" y="5688137"/>
              <a:ext cx="18606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Hadron - 197 MHz bunch compression cavity</a:t>
              </a:r>
              <a:endParaRPr lang="en-US" sz="900" dirty="0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A720382-AC48-4DB1-85AA-3796507F9C0D}"/>
              </a:ext>
            </a:extLst>
          </p:cNvPr>
          <p:cNvCxnSpPr>
            <a:cxnSpLocks/>
          </p:cNvCxnSpPr>
          <p:nvPr/>
        </p:nvCxnSpPr>
        <p:spPr>
          <a:xfrm flipH="1" flipV="1">
            <a:off x="8443257" y="3898429"/>
            <a:ext cx="1750689" cy="6775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4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EIC </a:t>
            </a:r>
            <a:r>
              <a:rPr lang="en-GB" dirty="0" smtClean="0"/>
              <a:t>Crab Cavity Systems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E3A2C-3C90-49DB-8140-E178FE5F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9EB4A7-2D32-4640-8E50-2CA8D4F70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32283"/>
              </p:ext>
            </p:extLst>
          </p:nvPr>
        </p:nvGraphicFramePr>
        <p:xfrm>
          <a:off x="2739027" y="1648897"/>
          <a:ext cx="8539442" cy="4889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509">
                  <a:extLst>
                    <a:ext uri="{9D8B030D-6E8A-4147-A177-3AD203B41FA5}">
                      <a16:colId xmlns:a16="http://schemas.microsoft.com/office/drawing/2014/main" val="2246393630"/>
                    </a:ext>
                  </a:extLst>
                </a:gridCol>
                <a:gridCol w="1589119">
                  <a:extLst>
                    <a:ext uri="{9D8B030D-6E8A-4147-A177-3AD203B41FA5}">
                      <a16:colId xmlns:a16="http://schemas.microsoft.com/office/drawing/2014/main" val="1882924475"/>
                    </a:ext>
                  </a:extLst>
                </a:gridCol>
                <a:gridCol w="1026209">
                  <a:extLst>
                    <a:ext uri="{9D8B030D-6E8A-4147-A177-3AD203B41FA5}">
                      <a16:colId xmlns:a16="http://schemas.microsoft.com/office/drawing/2014/main" val="2473993474"/>
                    </a:ext>
                  </a:extLst>
                </a:gridCol>
                <a:gridCol w="2005446">
                  <a:extLst>
                    <a:ext uri="{9D8B030D-6E8A-4147-A177-3AD203B41FA5}">
                      <a16:colId xmlns:a16="http://schemas.microsoft.com/office/drawing/2014/main" val="4132358516"/>
                    </a:ext>
                  </a:extLst>
                </a:gridCol>
                <a:gridCol w="981941">
                  <a:extLst>
                    <a:ext uri="{9D8B030D-6E8A-4147-A177-3AD203B41FA5}">
                      <a16:colId xmlns:a16="http://schemas.microsoft.com/office/drawing/2014/main" val="2079743713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110780460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eRHIC RF system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RF sub system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Freq [MHz]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Type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Location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DF7"/>
                          </a:solidFill>
                        </a:rPr>
                        <a:t># of Cavities</a:t>
                      </a:r>
                    </a:p>
                  </a:txBody>
                  <a:tcPr marL="68580" marR="68580" marT="34290" marB="34290" anchor="ctr">
                    <a:solidFill>
                      <a:srgbClr val="244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78220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Electron Storage 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Fundamental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SRF, 2-cell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6359204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Third Harmonic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1773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SRF, 1-cell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91326540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Rapid Cycling Synchrotron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Fundamental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SRF, 5-cell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IR-10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8740706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Pre-Injection LINAC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Compression 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Copper, capacitor loaded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762289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Compression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571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Copper, 1-cell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9742608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400 MHz LINAC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2856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SLAC type LINAC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 x 3m sections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0452375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Hadron 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Capture/Acceleration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Copper,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8059678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Splitter 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49.2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Copper,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IR-4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6374960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Splitter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98.5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Copper,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IR-4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4994872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Compression 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Copper, 1-cell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IR-4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1175658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Compression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5-cell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IR-10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0758145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Crab Cavity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Hadron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394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Double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6646330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Electron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394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Double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1709408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r>
                        <a:rPr lang="en-US" sz="1100" dirty="0"/>
                        <a:t>Hadron Cooling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SRF Booster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Quarter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1850147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Bunch Compression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Copper, 1-cell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9582911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Fundamental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5-cell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4982201"/>
                  </a:ext>
                </a:extLst>
              </a:tr>
              <a:tr h="26746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Third Harmonic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1773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SRF, 5-cell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IR-2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360491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A0E1ECF-389B-47A4-84FA-7DF8B60482D4}"/>
              </a:ext>
            </a:extLst>
          </p:cNvPr>
          <p:cNvSpPr/>
          <p:nvPr/>
        </p:nvSpPr>
        <p:spPr>
          <a:xfrm>
            <a:off x="2739027" y="4925657"/>
            <a:ext cx="8539442" cy="518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4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4298-3B85-448F-9D5F-2750E378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Crab </a:t>
            </a:r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F8D7F-3417-4974-9497-B0E5AAFB5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318"/>
            <a:ext cx="7255213" cy="3263504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Two frequencies 394 and 197 </a:t>
            </a:r>
            <a:r>
              <a:rPr lang="en-US" sz="2000" dirty="0" err="1" smtClean="0"/>
              <a:t>MHz.</a:t>
            </a:r>
            <a:endParaRPr lang="en-US" sz="2000" dirty="0"/>
          </a:p>
          <a:p>
            <a:pPr algn="l"/>
            <a:r>
              <a:rPr lang="en-US" sz="2000" dirty="0"/>
              <a:t>US are evaluating the possibility to open the beampipe port of the cavity to damp HOMs by propagating to external absorbers.</a:t>
            </a:r>
          </a:p>
          <a:p>
            <a:pPr algn="l"/>
            <a:r>
              <a:rPr lang="en-US" sz="2000" dirty="0"/>
              <a:t>HOM ports/couplers can be eliminated, using </a:t>
            </a:r>
            <a:r>
              <a:rPr lang="en-US" sz="2000" dirty="0" err="1"/>
              <a:t>SiC</a:t>
            </a:r>
            <a:r>
              <a:rPr lang="en-US" sz="2000" dirty="0"/>
              <a:t> absorbers outside the cryomodule instead (same as ESR cavities for example).</a:t>
            </a:r>
          </a:p>
          <a:p>
            <a:pPr algn="l"/>
            <a:r>
              <a:rPr lang="en-US" sz="2000" dirty="0"/>
              <a:t>Considering using 320mm ID beampipe, with TE11 cutoff at   549 MHz and TM01 cutoff at 717MHz.</a:t>
            </a:r>
          </a:p>
          <a:p>
            <a:pPr lvl="1" algn="l"/>
            <a:r>
              <a:rPr lang="en-US" sz="1600" dirty="0"/>
              <a:t>All HOM frequencies need to be above these numbers.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8C64C-5413-473D-BBF8-3ACAA22B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141" y="4281857"/>
            <a:ext cx="2298237" cy="2140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CEF4D-93C1-4110-8892-32D92FD1B9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405" y="508654"/>
            <a:ext cx="3575447" cy="1630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2E88E-DCC4-451F-A43D-7EA4C49E7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123" y="2320503"/>
            <a:ext cx="3299460" cy="17797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FC01D5-F937-4CE0-A285-FEFA40DE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274" y="4983162"/>
            <a:ext cx="558384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:\Users\hoc80736\Pictures\CryoPlant\Kiser Comp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364872" y="4100296"/>
            <a:ext cx="1125181" cy="12964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306" y="5109306"/>
            <a:ext cx="1958895" cy="1319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856" y="5797742"/>
            <a:ext cx="3596608" cy="895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303855" y="5961396"/>
            <a:ext cx="373133" cy="38354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1</a:t>
            </a:r>
            <a:endParaRPr lang="en-GB" sz="2000" b="1" dirty="0"/>
          </a:p>
        </p:txBody>
      </p:sp>
      <p:sp>
        <p:nvSpPr>
          <p:cNvPr id="30" name="Oval 29"/>
          <p:cNvSpPr/>
          <p:nvPr/>
        </p:nvSpPr>
        <p:spPr>
          <a:xfrm>
            <a:off x="7028784" y="5925184"/>
            <a:ext cx="373133" cy="38354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3712464" y="4626191"/>
            <a:ext cx="373133" cy="38354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3</a:t>
            </a:r>
            <a:endParaRPr lang="en-GB" sz="2000" b="1" dirty="0"/>
          </a:p>
        </p:txBody>
      </p:sp>
      <p:sp>
        <p:nvSpPr>
          <p:cNvPr id="32" name="Oval 31"/>
          <p:cNvSpPr/>
          <p:nvPr/>
        </p:nvSpPr>
        <p:spPr>
          <a:xfrm>
            <a:off x="439862" y="5959312"/>
            <a:ext cx="373133" cy="38354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</a:p>
        </p:txBody>
      </p:sp>
      <p:pic>
        <p:nvPicPr>
          <p:cNvPr id="24" name="Picture 3" descr="C:\Users\mdp93\AppData\Local\Microsoft\Windows\Temporary Internet Files\Content.Outlook\UROTJ317\IMG_354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70833" y="4479700"/>
            <a:ext cx="1761558" cy="13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09693" y="5137764"/>
            <a:ext cx="1037604" cy="166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86A15-FC8E-FC43-A9B5-71B0CF1156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97" y="4468406"/>
            <a:ext cx="999348" cy="13324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8" y="4471532"/>
            <a:ext cx="1766375" cy="1326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649" y="5098436"/>
            <a:ext cx="663105" cy="1326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H="1">
            <a:off x="2420781" y="5550705"/>
            <a:ext cx="1682489" cy="7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403341" y="1147844"/>
            <a:ext cx="4900179" cy="491094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40" indent="0" algn="ctr">
              <a:buNone/>
            </a:pPr>
            <a:r>
              <a:rPr lang="en-US" b="1" kern="0" dirty="0" err="1" smtClean="0">
                <a:latin typeface="+mn-lt"/>
              </a:rPr>
              <a:t>SuRFLab</a:t>
            </a:r>
            <a:r>
              <a:rPr lang="en-US" b="1" kern="0" dirty="0" smtClean="0">
                <a:latin typeface="+mn-lt"/>
              </a:rPr>
              <a:t> Test Facility for 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07962"/>
            <a:ext cx="6695321" cy="23636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4520" y="4053750"/>
            <a:ext cx="172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Cryogenic Insert </a:t>
            </a:r>
          </a:p>
          <a:p>
            <a:pPr algn="ctr"/>
            <a:r>
              <a:rPr lang="en-GB" dirty="0" smtClean="0"/>
              <a:t>(x2)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844198" y="6416667"/>
            <a:ext cx="172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Cryo</a:t>
            </a:r>
            <a:r>
              <a:rPr lang="en-GB" dirty="0" smtClean="0"/>
              <a:t> Liquefier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990568" y="4099073"/>
            <a:ext cx="172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Test Bunker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3411" y="6416667"/>
            <a:ext cx="193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Cleanroom/HPR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6732691" y="132441"/>
            <a:ext cx="5538613" cy="5018732"/>
            <a:chOff x="6732691" y="132441"/>
            <a:chExt cx="5538613" cy="5018732"/>
          </a:xfrm>
        </p:grpSpPr>
        <p:sp>
          <p:nvSpPr>
            <p:cNvPr id="7" name="Content Placeholder 4"/>
            <p:cNvSpPr txBox="1">
              <a:spLocks/>
            </p:cNvSpPr>
            <p:nvPr/>
          </p:nvSpPr>
          <p:spPr bwMode="auto">
            <a:xfrm>
              <a:off x="6732691" y="240228"/>
              <a:ext cx="5538613" cy="49109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0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57140" indent="0">
                <a:buNone/>
              </a:pPr>
              <a:endParaRPr lang="en-US" sz="2000" b="1" kern="0" dirty="0" smtClean="0">
                <a:latin typeface="+mn-lt"/>
              </a:endParaRPr>
            </a:p>
            <a:p>
              <a:pPr marL="400040"/>
              <a:endParaRPr lang="en-US" sz="2800" b="1" kern="0" dirty="0" smtClean="0">
                <a:latin typeface="+mn-lt"/>
              </a:endParaRPr>
            </a:p>
            <a:p>
              <a:pPr marL="400040"/>
              <a:endParaRPr lang="en-US" sz="2800" b="1" kern="0" dirty="0">
                <a:latin typeface="+mn-lt"/>
              </a:endParaRPr>
            </a:p>
            <a:p>
              <a:pPr marL="57140" indent="0">
                <a:buNone/>
              </a:pPr>
              <a:endParaRPr lang="en-US" sz="4400" b="1" kern="0" dirty="0" smtClean="0">
                <a:latin typeface="+mn-lt"/>
              </a:endParaRPr>
            </a:p>
            <a:p>
              <a:pPr marL="400040"/>
              <a:r>
                <a:rPr lang="en-US" sz="2000" kern="0" dirty="0" err="1" smtClean="0">
                  <a:latin typeface="+mn-lt"/>
                </a:rPr>
                <a:t>Finalising</a:t>
              </a:r>
              <a:r>
                <a:rPr lang="en-US" sz="2000" kern="0" dirty="0" smtClean="0">
                  <a:latin typeface="+mn-lt"/>
                </a:rPr>
                <a:t> commissioning, validated with prototype (2) and Pre-Series (4) cavities.</a:t>
              </a:r>
              <a:endParaRPr lang="en-US" b="1" kern="0" dirty="0" smtClean="0">
                <a:latin typeface="+mn-lt"/>
              </a:endParaRPr>
            </a:p>
            <a:p>
              <a:pPr marL="57140" indent="0">
                <a:buNone/>
              </a:pPr>
              <a:r>
                <a:rPr lang="en-US" b="1" kern="0" dirty="0" smtClean="0">
                  <a:latin typeface="+mn-lt"/>
                </a:rPr>
                <a:t>Cavity Manufacture</a:t>
              </a:r>
            </a:p>
            <a:p>
              <a:pPr marL="400040"/>
              <a:r>
                <a:rPr lang="en-US" sz="2000" kern="0" dirty="0" smtClean="0">
                  <a:latin typeface="+mn-lt"/>
                </a:rPr>
                <a:t>Manufactured 40 cavities (45%):</a:t>
              </a:r>
            </a:p>
            <a:p>
              <a:pPr marL="1346200">
                <a:spcBef>
                  <a:spcPts val="0"/>
                </a:spcBef>
              </a:pPr>
              <a:r>
                <a:rPr lang="en-US" sz="1800" kern="0" dirty="0" smtClean="0">
                  <a:latin typeface="+mn-lt"/>
                </a:rPr>
                <a:t>32 DL, 8 DESY</a:t>
              </a:r>
            </a:p>
            <a:p>
              <a:pPr marL="1003300" indent="0">
                <a:buNone/>
              </a:pPr>
              <a:r>
                <a:rPr lang="en-US" b="1" kern="0" dirty="0" smtClean="0">
                  <a:latin typeface="+mn-lt"/>
                </a:rPr>
                <a:t>Testing</a:t>
              </a:r>
              <a:endParaRPr lang="en-US" sz="3200" b="1" kern="0" dirty="0" smtClean="0">
                <a:latin typeface="+mn-lt"/>
              </a:endParaRPr>
            </a:p>
            <a:p>
              <a:pPr marL="134778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13 have been </a:t>
              </a:r>
              <a:r>
                <a:rPr lang="en-US" sz="2000" kern="0" dirty="0" smtClean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tested  </a:t>
              </a:r>
            </a:p>
            <a:p>
              <a:pPr marL="1747838" lv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0" dirty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7</a:t>
              </a:r>
              <a:r>
                <a:rPr lang="en-US" sz="1800" kern="0" dirty="0" smtClean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 DL, 6 DESY</a:t>
              </a:r>
            </a:p>
            <a:p>
              <a:pPr marL="134778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 smtClean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5 meet ESS specifications, 7 (most recent) require reprocessing/test:</a:t>
              </a:r>
            </a:p>
            <a:p>
              <a:pPr marL="1804988" lvl="3" indent="-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 smtClean="0">
                  <a:solidFill>
                    <a:srgbClr val="2E2C61"/>
                  </a:solidFill>
                  <a:latin typeface="Calibri" panose="020F0502020204030204"/>
                  <a:cs typeface="+mn-cs"/>
                </a:rPr>
                <a:t>Being evaluated with vendor.</a:t>
              </a:r>
            </a:p>
            <a:p>
              <a:pPr marL="134778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0" dirty="0" smtClean="0">
                  <a:solidFill>
                    <a:srgbClr val="FF0000"/>
                  </a:solidFill>
                  <a:latin typeface="Calibri" panose="020F0502020204030204"/>
                  <a:cs typeface="+mn-cs"/>
                </a:rPr>
                <a:t>First UK HB Cavity issued to CEA in Mar21!</a:t>
              </a:r>
              <a:endParaRPr lang="en-US" sz="2000" b="1" kern="0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  <a:p>
              <a:pPr marL="806450" indent="0">
                <a:buNone/>
              </a:pPr>
              <a:endParaRPr lang="en-US" sz="2800" b="1" kern="0" dirty="0">
                <a:latin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146" y="132441"/>
              <a:ext cx="3651857" cy="227074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6870" y="3971584"/>
              <a:ext cx="1532682" cy="1149512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V="1">
            <a:off x="403340" y="2290252"/>
            <a:ext cx="580585" cy="2335939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018414" y="3716694"/>
            <a:ext cx="185201" cy="894255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203615" y="3155324"/>
            <a:ext cx="372160" cy="1455626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166290" y="2837600"/>
            <a:ext cx="958984" cy="1773350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649" y="5098436"/>
            <a:ext cx="663105" cy="1326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09692" y="5149289"/>
            <a:ext cx="1037604" cy="166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4206854" y="3002437"/>
            <a:ext cx="268641" cy="2103448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579" y="5114373"/>
            <a:ext cx="1958895" cy="1319338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H="1">
            <a:off x="2419417" y="5548330"/>
            <a:ext cx="1682489" cy="7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Cavity Testing @ Daresbury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0222 -0.362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00052 -0.37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8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0065 -0.321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0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0013 -0.3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8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arc.fnal.gov/wp-content/uploads/2018/10/14-0294-01D.hr_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-272374"/>
            <a:ext cx="9679767" cy="71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03341" y="1709327"/>
            <a:ext cx="5101814" cy="62170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Linear Collider (ILC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spc="-100" dirty="0" smtClean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 LHC (HL-LHC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spc="-100" dirty="0" smtClean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Circular Collider (FCC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spc="-100" dirty="0" smtClean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Ion Collider (EIC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spc="-100" dirty="0" smtClean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Infrastructure</a:t>
            </a:r>
            <a:endParaRPr lang="en-US" sz="24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SRF 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spc="-1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Opportunities and Conclusions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2" name="Isosceles Triangle 21"/>
          <p:cNvSpPr/>
          <p:nvPr/>
        </p:nvSpPr>
        <p:spPr>
          <a:xfrm>
            <a:off x="5684657" y="4280170"/>
            <a:ext cx="2398223" cy="2577830"/>
          </a:xfrm>
          <a:prstGeom prst="triangle">
            <a:avLst>
              <a:gd name="adj" fmla="val 15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1002295" y="6096000"/>
            <a:ext cx="1256379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7799828" y="6116820"/>
            <a:ext cx="3120711" cy="7075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8566827" y="947738"/>
            <a:ext cx="3810000" cy="2768600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HB650 Cavity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550608" y="947738"/>
            <a:ext cx="3810000" cy="4089400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HB650 </a:t>
            </a:r>
            <a:r>
              <a:rPr lang="en-GB" sz="1800" b="1" dirty="0" err="1">
                <a:solidFill>
                  <a:srgbClr val="FF0000"/>
                </a:solidFill>
              </a:rPr>
              <a:t>Cryomodule</a:t>
            </a:r>
            <a:endParaRPr lang="en-GB" sz="1800" b="1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308" y="1372742"/>
            <a:ext cx="3962900" cy="25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564431" y="1196754"/>
            <a:ext cx="5838748" cy="2344292"/>
            <a:chOff x="5564431" y="1196754"/>
            <a:chExt cx="5838748" cy="2344292"/>
          </a:xfrm>
        </p:grpSpPr>
        <p:grpSp>
          <p:nvGrpSpPr>
            <p:cNvPr id="15" name="Group 14"/>
            <p:cNvGrpSpPr/>
            <p:nvPr/>
          </p:nvGrpSpPr>
          <p:grpSpPr>
            <a:xfrm>
              <a:off x="7197588" y="1196754"/>
              <a:ext cx="4205591" cy="2344292"/>
              <a:chOff x="4837004" y="1196752"/>
              <a:chExt cx="4205590" cy="2344291"/>
            </a:xfrm>
          </p:grpSpPr>
          <p:pic>
            <p:nvPicPr>
              <p:cNvPr id="18434" name="Picture 2" descr="Image result for PIP-II HB650 cavity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361" b="88021" l="6836" r="966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891" t="19612" r="10922" b="15663"/>
              <a:stretch/>
            </p:blipFill>
            <p:spPr bwMode="auto">
              <a:xfrm>
                <a:off x="4837004" y="1452022"/>
                <a:ext cx="3696077" cy="1699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532899" y="2889758"/>
                <a:ext cx="135646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b="1" dirty="0">
                    <a:solidFill>
                      <a:srgbClr val="000000"/>
                    </a:solidFill>
                    <a:latin typeface="Arial" charset="0"/>
                    <a:ea typeface="ヒラギノ角ゴ Pro W3"/>
                    <a:cs typeface="Arial" charset="0"/>
                  </a:rPr>
                  <a:t>5-cell high-purity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b="1" dirty="0">
                    <a:solidFill>
                      <a:srgbClr val="000000"/>
                    </a:solidFill>
                    <a:latin typeface="Arial" charset="0"/>
                    <a:ea typeface="ヒラギノ角ゴ Pro W3"/>
                    <a:cs typeface="Arial" charset="0"/>
                  </a:rPr>
                  <a:t>Niobium cavity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53028" y="1436387"/>
                <a:ext cx="10919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b="1" dirty="0">
                    <a:solidFill>
                      <a:srgbClr val="000000"/>
                    </a:solidFill>
                    <a:latin typeface="Arial" charset="0"/>
                    <a:ea typeface="ヒラギノ角ゴ Pro W3"/>
                    <a:cs typeface="Arial" charset="0"/>
                  </a:rPr>
                  <a:t>Helium jacket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275826" y="3279433"/>
                <a:ext cx="5774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b="1" dirty="0">
                    <a:solidFill>
                      <a:srgbClr val="000000"/>
                    </a:solidFill>
                    <a:latin typeface="Arial" charset="0"/>
                    <a:ea typeface="ヒラギノ角ゴ Pro W3"/>
                    <a:cs typeface="Arial" charset="0"/>
                  </a:rPr>
                  <a:t>Tuner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698956" y="1196752"/>
                <a:ext cx="13436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b="1" dirty="0">
                    <a:solidFill>
                      <a:srgbClr val="000000"/>
                    </a:solidFill>
                    <a:latin typeface="Arial" charset="0"/>
                    <a:ea typeface="ヒラギノ角ゴ Pro W3"/>
                    <a:cs typeface="Arial" charset="0"/>
                  </a:rPr>
                  <a:t>Coupler interface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>
                <a:off x="6176413" y="1567192"/>
                <a:ext cx="504056" cy="14401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flipH="1" flipV="1">
                <a:off x="6853228" y="2301695"/>
                <a:ext cx="1003510" cy="57485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" name="Straight Arrow Connector 17"/>
              <p:cNvCxnSpPr>
                <a:stCxn id="11" idx="1"/>
              </p:cNvCxnSpPr>
              <p:nvPr/>
            </p:nvCxnSpPr>
            <p:spPr bwMode="auto">
              <a:xfrm flipH="1" flipV="1">
                <a:off x="5570538" y="3011844"/>
                <a:ext cx="705288" cy="39839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Straight Arrow Connector 19"/>
              <p:cNvCxnSpPr>
                <a:stCxn id="12" idx="2"/>
              </p:cNvCxnSpPr>
              <p:nvPr/>
            </p:nvCxnSpPr>
            <p:spPr bwMode="auto">
              <a:xfrm flipH="1">
                <a:off x="8226761" y="1458362"/>
                <a:ext cx="144014" cy="10883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5564431" y="1988842"/>
              <a:ext cx="1635604" cy="715593"/>
              <a:chOff x="3203848" y="1988840"/>
              <a:chExt cx="1635603" cy="715593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3203848" y="1988840"/>
                <a:ext cx="914400" cy="71559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Lucida Grande" pitchFamily="84" charset="0"/>
                  <a:ea typeface="ヒラギノ角ゴ Pro W3" pitchFamily="84" charset="-128"/>
                  <a:cs typeface="Arial" charset="0"/>
                </a:endParaRPr>
              </a:p>
            </p:txBody>
          </p:sp>
          <p:sp>
            <p:nvSpPr>
              <p:cNvPr id="5" name="Striped Right Arrow 4"/>
              <p:cNvSpPr/>
              <p:nvPr/>
            </p:nvSpPr>
            <p:spPr bwMode="auto">
              <a:xfrm>
                <a:off x="4355976" y="2132856"/>
                <a:ext cx="483475" cy="431813"/>
              </a:xfrm>
              <a:prstGeom prst="stripedRightArrow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Lucida Grande" pitchFamily="84" charset="0"/>
                  <a:ea typeface="ヒラギノ角ゴ Pro W3" pitchFamily="84" charset="-128"/>
                  <a:cs typeface="Arial" charset="0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Delivery of PIP-II HB650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17696"/>
              </p:ext>
            </p:extLst>
          </p:nvPr>
        </p:nvGraphicFramePr>
        <p:xfrm>
          <a:off x="2801575" y="4070047"/>
          <a:ext cx="3430588" cy="2560320"/>
        </p:xfrm>
        <a:graphic>
          <a:graphicData uri="http://schemas.openxmlformats.org/drawingml/2006/table">
            <a:tbl>
              <a:tblPr firstRow="1" bandRow="1"/>
              <a:tblGrid>
                <a:gridCol w="2753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PIP-II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 (K)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n-GB" sz="15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Cavities</a:t>
                      </a:r>
                      <a:endParaRPr lang="en-GB" sz="15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Gain (MeV)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~110</a:t>
                      </a:r>
                      <a:endParaRPr lang="en-GB" sz="1500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Load (W)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5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Load (W)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GB" sz="15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Length (m)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en-GB" sz="15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Cryomodules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29595"/>
              </p:ext>
            </p:extLst>
          </p:nvPr>
        </p:nvGraphicFramePr>
        <p:xfrm>
          <a:off x="7089699" y="3750007"/>
          <a:ext cx="4353561" cy="2880360"/>
        </p:xfrm>
        <a:graphic>
          <a:graphicData uri="http://schemas.openxmlformats.org/drawingml/2006/table">
            <a:tbl>
              <a:tblPr firstRow="1" bandRow="1"/>
              <a:tblGrid>
                <a:gridCol w="239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PIP-II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(MHz)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Beta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 (MV/m)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Factor </a:t>
                      </a:r>
                      <a:r>
                        <a:rPr lang="en-GB" sz="15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x 10</a:t>
                      </a:r>
                      <a:r>
                        <a:rPr lang="en-GB" sz="1500" b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15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(N2 Doped)</a:t>
                      </a:r>
                      <a:endParaRPr lang="en-GB" sz="15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Cells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Dynamic Load (W)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&lt;22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Length (m)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Cavities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Grande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(+2)</a:t>
                      </a:r>
                      <a:endParaRPr lang="en-GB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564" y="486265"/>
            <a:ext cx="8425143" cy="41604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201975" y="403137"/>
            <a:ext cx="6722889" cy="1059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320"/>
            <a:ext cx="10051915" cy="11430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GB" sz="3600" dirty="0" smtClean="0"/>
              <a:t>SRF Infrastructure Evolution</a:t>
            </a:r>
            <a:br>
              <a:rPr lang="en-GB" sz="3600" dirty="0" smtClean="0"/>
            </a:br>
            <a:r>
              <a:rPr lang="en-GB" sz="2800" dirty="0">
                <a:solidFill>
                  <a:srgbClr val="C00000"/>
                </a:solidFill>
              </a:rPr>
              <a:t>Superconducting RF Lab (</a:t>
            </a:r>
            <a:r>
              <a:rPr lang="en-GB" sz="2800" dirty="0" err="1">
                <a:solidFill>
                  <a:srgbClr val="C00000"/>
                </a:solidFill>
              </a:rPr>
              <a:t>SuRFLab</a:t>
            </a:r>
            <a:r>
              <a:rPr lang="en-GB" sz="2800" dirty="0">
                <a:solidFill>
                  <a:srgbClr val="C00000"/>
                </a:solidFill>
              </a:rPr>
              <a:t>) – </a:t>
            </a:r>
            <a:r>
              <a:rPr lang="en-GB" sz="2800" dirty="0" smtClean="0">
                <a:solidFill>
                  <a:srgbClr val="C00000"/>
                </a:solidFill>
              </a:rPr>
              <a:t>PIP-II </a:t>
            </a:r>
            <a:endParaRPr lang="en-GB" sz="3600" dirty="0">
              <a:solidFill>
                <a:srgbClr val="C0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393264" y="3468255"/>
            <a:ext cx="4523324" cy="3211283"/>
            <a:chOff x="1505529" y="3468254"/>
            <a:chExt cx="4523324" cy="3211282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459" y="5066867"/>
              <a:ext cx="2866228" cy="1612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881838" y="4723696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String to support &amp; shields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505529" y="3468254"/>
              <a:ext cx="1759623" cy="202384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2807653" y="3464725"/>
            <a:ext cx="2895681" cy="3205579"/>
            <a:chOff x="-80085" y="3464721"/>
            <a:chExt cx="2895681" cy="3205579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632" y="5057631"/>
              <a:ext cx="2866228" cy="1612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-80085" y="4724366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Outer vessel integration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391777" y="3464721"/>
              <a:ext cx="353973" cy="17920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5561671" y="3232732"/>
            <a:ext cx="6217312" cy="3454167"/>
            <a:chOff x="2821712" y="3232727"/>
            <a:chExt cx="6217311" cy="3454167"/>
          </a:xfrm>
        </p:grpSpPr>
        <p:pic>
          <p:nvPicPr>
            <p:cNvPr id="44" name="Picture 4" descr="Related image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27936" y="5093028"/>
              <a:ext cx="2520124" cy="1593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2821712" y="3232727"/>
              <a:ext cx="6217311" cy="2115128"/>
              <a:chOff x="2673936" y="3232727"/>
              <a:chExt cx="6217311" cy="211512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673936" y="3232727"/>
                <a:ext cx="6217311" cy="1837209"/>
                <a:chOff x="2673936" y="3232727"/>
                <a:chExt cx="6217311" cy="1837209"/>
              </a:xfrm>
            </p:grpSpPr>
            <p:sp>
              <p:nvSpPr>
                <p:cNvPr id="3" name="Rectangle 2"/>
                <p:cNvSpPr/>
                <p:nvPr/>
              </p:nvSpPr>
              <p:spPr bwMode="auto">
                <a:xfrm>
                  <a:off x="2673936" y="3232727"/>
                  <a:ext cx="1440873" cy="471055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3121897" y="3477488"/>
                  <a:ext cx="992912" cy="471054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GB" sz="1400" dirty="0">
                      <a:solidFill>
                        <a:schemeClr val="bg1"/>
                      </a:solidFill>
                      <a:latin typeface="Lucida Grande" pitchFamily="84" charset="0"/>
                      <a:ea typeface="ヒラギノ角ゴ Pro W3" pitchFamily="84" charset="-128"/>
                    </a:rPr>
                    <a:t>ISO4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193072" y="4700604"/>
                  <a:ext cx="26981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FF0000"/>
                      </a:solidFill>
                    </a:rPr>
                    <a:t>Cavity string assembly</a:t>
                  </a: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 bwMode="auto">
              <a:xfrm>
                <a:off x="3782376" y="3477487"/>
                <a:ext cx="3098715" cy="18703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lg" len="lg"/>
              </a:ln>
              <a:effectLst/>
            </p:spPr>
          </p:cxnSp>
        </p:grpSp>
      </p:grpSp>
      <p:grpSp>
        <p:nvGrpSpPr>
          <p:cNvPr id="42" name="Group 41"/>
          <p:cNvGrpSpPr/>
          <p:nvPr/>
        </p:nvGrpSpPr>
        <p:grpSpPr>
          <a:xfrm>
            <a:off x="2536565" y="3385128"/>
            <a:ext cx="4364381" cy="184727"/>
            <a:chOff x="-203396" y="3385123"/>
            <a:chExt cx="4364381" cy="184727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-203396" y="3477488"/>
              <a:ext cx="426739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ectangle 18"/>
            <p:cNvSpPr/>
            <p:nvPr/>
          </p:nvSpPr>
          <p:spPr bwMode="auto">
            <a:xfrm>
              <a:off x="1387769" y="3385123"/>
              <a:ext cx="1274618" cy="18472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-138537" y="3385123"/>
              <a:ext cx="1274618" cy="18472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886367" y="3385123"/>
              <a:ext cx="1274618" cy="18472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793644" y="3356038"/>
            <a:ext cx="4749883" cy="3382272"/>
            <a:chOff x="323528" y="3805278"/>
            <a:chExt cx="4392488" cy="2864082"/>
          </a:xfrm>
        </p:grpSpPr>
        <p:pic>
          <p:nvPicPr>
            <p:cNvPr id="4110" name="Picture 1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805278"/>
              <a:ext cx="4392488" cy="286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088798" y="4185063"/>
              <a:ext cx="32330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Courtesy: P </a:t>
              </a:r>
              <a:r>
                <a:rPr lang="en-GB" sz="1400" dirty="0" err="1"/>
                <a:t>Kniesel</a:t>
              </a:r>
              <a:r>
                <a:rPr lang="en-GB" sz="1400" dirty="0"/>
                <a:t> (</a:t>
              </a:r>
              <a:r>
                <a:rPr lang="en-GB" sz="1400" dirty="0" err="1"/>
                <a:t>Jlab</a:t>
              </a:r>
              <a:r>
                <a:rPr lang="en-GB" sz="1400" dirty="0"/>
                <a:t>) – 31/1/2011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59632" y="5445224"/>
              <a:ext cx="12442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err="1"/>
                <a:t>Multipacting</a:t>
              </a:r>
              <a:r>
                <a:rPr lang="en-GB" sz="1200" dirty="0"/>
                <a:t> </a:t>
              </a:r>
            </a:p>
            <a:p>
              <a:r>
                <a:rPr lang="en-GB" sz="1200" dirty="0"/>
                <a:t>(15 – 17 MV/m)</a:t>
              </a:r>
            </a:p>
          </p:txBody>
        </p:sp>
        <p:cxnSp>
          <p:nvCxnSpPr>
            <p:cNvPr id="24" name="Straight Arrow Connector 23"/>
            <p:cNvCxnSpPr>
              <a:stCxn id="22" idx="0"/>
            </p:cNvCxnSpPr>
            <p:nvPr/>
          </p:nvCxnSpPr>
          <p:spPr>
            <a:xfrm flipV="1">
              <a:off x="1881758" y="5229200"/>
              <a:ext cx="674019" cy="216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5-Point Star 25"/>
            <p:cNvSpPr/>
            <p:nvPr/>
          </p:nvSpPr>
          <p:spPr>
            <a:xfrm>
              <a:off x="3049558" y="5157192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03341" y="1052736"/>
            <a:ext cx="6843765" cy="268284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STFC Innovations (Mini-IPS) funded activity with Shakespeare Engineering (UK) to fabricate a single-cell 1.3 GHz validation structure in Dec 2010.</a:t>
            </a:r>
          </a:p>
          <a:p>
            <a:r>
              <a:rPr lang="en-GB" sz="2000" dirty="0" smtClean="0"/>
              <a:t>3 cavities fabricated:</a:t>
            </a:r>
          </a:p>
          <a:p>
            <a:pPr lvl="1"/>
            <a:r>
              <a:rPr lang="en-GB" sz="1800" dirty="0" smtClean="0"/>
              <a:t>#01 BCP processed/tested at </a:t>
            </a:r>
            <a:r>
              <a:rPr lang="en-GB" sz="1800" dirty="0" err="1" smtClean="0"/>
              <a:t>Jlab</a:t>
            </a:r>
            <a:r>
              <a:rPr lang="en-GB" sz="1800" dirty="0" smtClean="0"/>
              <a:t>.</a:t>
            </a:r>
          </a:p>
          <a:p>
            <a:pPr lvl="1"/>
            <a:r>
              <a:rPr lang="en-GB" sz="1800" dirty="0" smtClean="0"/>
              <a:t>#03 EP processed/tumbled at FNAL.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First bulk Niobium SRF cavities to have ever been fabricated* in the UK!</a:t>
            </a:r>
          </a:p>
          <a:p>
            <a:endParaRPr lang="en-GB" sz="20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7438" y="1029483"/>
            <a:ext cx="720080" cy="141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DSCF35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546" y="1029481"/>
            <a:ext cx="1678585" cy="14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SCF354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685" y="1029481"/>
            <a:ext cx="1441227" cy="14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466" y="2613657"/>
            <a:ext cx="1741481" cy="14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9071" y="2613657"/>
            <a:ext cx="1841988" cy="14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234" y="4125828"/>
            <a:ext cx="1224135" cy="2256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HAKESP_LOG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421" y="4208746"/>
            <a:ext cx="1766387" cy="7177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375290" y="510096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* Except for EBW!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Industry SRF Development </a:t>
            </a:r>
            <a:r>
              <a:rPr lang="en-US" sz="3600" b="1" spc="-15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(2010 - 2013)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2373" y="1702319"/>
            <a:ext cx="6892277" cy="5278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C00000"/>
                </a:solidFill>
              </a:rPr>
              <a:t>The Welding Institute </a:t>
            </a:r>
            <a:endParaRPr lang="en-GB" sz="2400" dirty="0" smtClean="0"/>
          </a:p>
          <a:p>
            <a:r>
              <a:rPr lang="en-GB" sz="1800" dirty="0"/>
              <a:t>Demonstrate successful EBW of SRF cavities:</a:t>
            </a:r>
          </a:p>
          <a:p>
            <a:pPr lvl="1"/>
            <a:r>
              <a:rPr lang="en-GB" sz="1800" dirty="0" smtClean="0"/>
              <a:t>Demo-1: 2-cell </a:t>
            </a:r>
            <a:r>
              <a:rPr lang="en-GB" sz="1800" dirty="0"/>
              <a:t>1.3 GHz and</a:t>
            </a:r>
          </a:p>
          <a:p>
            <a:pPr lvl="1"/>
            <a:r>
              <a:rPr lang="en-GB" sz="1800" dirty="0" smtClean="0"/>
              <a:t>Demo-2: PIP-II </a:t>
            </a:r>
            <a:r>
              <a:rPr lang="en-GB" sz="1800" dirty="0"/>
              <a:t>Demonstrator</a:t>
            </a:r>
            <a:endParaRPr lang="en-GB" sz="2000" dirty="0" smtClean="0"/>
          </a:p>
          <a:p>
            <a:pPr marL="0" indent="0">
              <a:buNone/>
            </a:pPr>
            <a:r>
              <a:rPr lang="en-GB" sz="2400" b="1" dirty="0" smtClean="0">
                <a:solidFill>
                  <a:srgbClr val="C00000"/>
                </a:solidFill>
              </a:rPr>
              <a:t>NAMRC</a:t>
            </a:r>
          </a:p>
          <a:p>
            <a:r>
              <a:rPr lang="en-GB" sz="1800" dirty="0"/>
              <a:t>All EBW tooling</a:t>
            </a:r>
          </a:p>
          <a:p>
            <a:r>
              <a:rPr lang="en-GB" sz="1800" dirty="0"/>
              <a:t>Demonstration of </a:t>
            </a:r>
            <a:r>
              <a:rPr lang="en-GB" sz="1800" dirty="0" err="1"/>
              <a:t>Nb</a:t>
            </a:r>
            <a:r>
              <a:rPr lang="en-GB" sz="1800" dirty="0"/>
              <a:t> - </a:t>
            </a:r>
            <a:r>
              <a:rPr lang="en-GB" sz="1800" dirty="0" err="1"/>
              <a:t>NbTi</a:t>
            </a:r>
            <a:r>
              <a:rPr lang="en-GB" sz="1800" dirty="0"/>
              <a:t> EBW processes.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rgbClr val="C00000"/>
                </a:solidFill>
              </a:rPr>
              <a:t>Shakespeare Engineering</a:t>
            </a:r>
          </a:p>
          <a:p>
            <a:r>
              <a:rPr lang="en-GB" sz="1800" dirty="0"/>
              <a:t>Pressing, machining and manufacture of all cavity components.</a:t>
            </a:r>
          </a:p>
          <a:p>
            <a:r>
              <a:rPr lang="en-GB" sz="1800" dirty="0"/>
              <a:t>Tuning and dimensional verification of all components.</a:t>
            </a:r>
          </a:p>
          <a:p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424" y="2262737"/>
            <a:ext cx="1837624" cy="1731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39" y="2262737"/>
            <a:ext cx="1851617" cy="1635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36" y="1391531"/>
            <a:ext cx="3875315" cy="6948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88194" y="945727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2-cell 1.3GHz test cavity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204671" y="3994684"/>
            <a:ext cx="4771471" cy="2924395"/>
            <a:chOff x="4416073" y="4038224"/>
            <a:chExt cx="4771471" cy="29243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073" y="4362755"/>
              <a:ext cx="2932097" cy="13700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6549" y="5776376"/>
              <a:ext cx="3180995" cy="11862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07901" y="4038224"/>
              <a:ext cx="395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PIP-II 650MHz cavity demonstrator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Industry SRF Development </a:t>
            </a:r>
            <a:r>
              <a:rPr lang="en-US" sz="3600" b="1" spc="-15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 – 2022)</a:t>
            </a:r>
          </a:p>
          <a:p>
            <a:r>
              <a:rPr lang="en-GB" sz="2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PIP-II – 650MHz high beta cavity</a:t>
            </a:r>
            <a:endParaRPr lang="en-US" sz="32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950" y="6002792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All manufacture, including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EBW to be performed in UK!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Opportunities &amp; 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8422"/>
            <a:ext cx="10961914" cy="4351338"/>
          </a:xfrm>
        </p:spPr>
        <p:txBody>
          <a:bodyPr>
            <a:noAutofit/>
          </a:bodyPr>
          <a:lstStyle/>
          <a:p>
            <a:r>
              <a:rPr lang="en-GB" sz="2400" dirty="0" smtClean="0"/>
              <a:t>Since 2004, UK developed leading role in SRF crab cavity and </a:t>
            </a:r>
            <a:r>
              <a:rPr lang="en-GB" sz="2400" dirty="0" err="1" smtClean="0"/>
              <a:t>cryomodule</a:t>
            </a:r>
            <a:r>
              <a:rPr lang="en-GB" sz="2400" dirty="0" smtClean="0"/>
              <a:t> developments.</a:t>
            </a:r>
          </a:p>
          <a:p>
            <a:pPr lvl="1"/>
            <a:r>
              <a:rPr lang="en-GB" sz="2000" dirty="0" smtClean="0"/>
              <a:t>ILC (2008) design and validation completed for TDR.</a:t>
            </a:r>
          </a:p>
          <a:p>
            <a:pPr lvl="1"/>
            <a:r>
              <a:rPr lang="en-GB" sz="2000" dirty="0" smtClean="0"/>
              <a:t>HL-LHC, key role in </a:t>
            </a:r>
            <a:r>
              <a:rPr lang="en-GB" sz="2000" dirty="0" err="1" smtClean="0"/>
              <a:t>pCM</a:t>
            </a:r>
            <a:r>
              <a:rPr lang="en-GB" sz="2000" dirty="0" smtClean="0"/>
              <a:t> development and test on SPS in 2018.</a:t>
            </a:r>
          </a:p>
          <a:p>
            <a:pPr lvl="1"/>
            <a:r>
              <a:rPr lang="en-GB" sz="2000" dirty="0" smtClean="0"/>
              <a:t>HL-LHC delivering pre-series CM in 2021 and production CMs for installation in 2025.</a:t>
            </a:r>
          </a:p>
          <a:p>
            <a:r>
              <a:rPr lang="en-GB" sz="2400" dirty="0" smtClean="0"/>
              <a:t>Building UK industry in SRF cavity manufacture.</a:t>
            </a:r>
          </a:p>
          <a:p>
            <a:r>
              <a:rPr lang="en-GB" sz="2400" dirty="0" smtClean="0"/>
              <a:t>UK cavity testing and </a:t>
            </a:r>
            <a:r>
              <a:rPr lang="en-GB" sz="2400" dirty="0" err="1" smtClean="0"/>
              <a:t>cryomodule</a:t>
            </a:r>
            <a:r>
              <a:rPr lang="en-GB" sz="2400" dirty="0" smtClean="0"/>
              <a:t> integration capability </a:t>
            </a:r>
            <a:r>
              <a:rPr lang="en-GB" sz="2400" smtClean="0"/>
              <a:t>at Daresbury is </a:t>
            </a:r>
            <a:r>
              <a:rPr lang="en-GB" sz="2400" dirty="0" smtClean="0"/>
              <a:t>significantly strengthening (ESS &amp; PIP-II).</a:t>
            </a:r>
          </a:p>
          <a:p>
            <a:r>
              <a:rPr lang="en-GB" sz="2400" dirty="0" smtClean="0"/>
              <a:t>Strong UK opportunities now exist for:</a:t>
            </a:r>
          </a:p>
          <a:p>
            <a:pPr lvl="1"/>
            <a:r>
              <a:rPr lang="en-GB" sz="2000" dirty="0" smtClean="0"/>
              <a:t>250 GeV ILC post-2022 – Crab Cavities and Main </a:t>
            </a:r>
            <a:r>
              <a:rPr lang="en-GB" sz="2000" dirty="0" err="1" smtClean="0"/>
              <a:t>Linac</a:t>
            </a:r>
            <a:r>
              <a:rPr lang="en-GB" sz="2000" dirty="0" smtClean="0"/>
              <a:t> SRF systems</a:t>
            </a:r>
          </a:p>
          <a:p>
            <a:pPr lvl="1"/>
            <a:r>
              <a:rPr lang="en-GB" sz="2000" dirty="0" smtClean="0"/>
              <a:t>EIC – Crab cavities at either 197 MHz or 394 MHz </a:t>
            </a:r>
          </a:p>
          <a:p>
            <a:pPr lvl="1"/>
            <a:r>
              <a:rPr lang="en-GB" sz="2000" dirty="0" smtClean="0"/>
              <a:t>FCC – Crab cavities, SRF thin-films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766840" y="6199837"/>
            <a:ext cx="941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Collaborative plans are currently under development! 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456483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sz="4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69D5D6-9CBF-2F47-ABA6-C44F092862B7}"/>
              </a:ext>
            </a:extLst>
          </p:cNvPr>
          <p:cNvSpPr/>
          <p:nvPr/>
        </p:nvSpPr>
        <p:spPr>
          <a:xfrm>
            <a:off x="973969" y="5904254"/>
            <a:ext cx="3556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Facebook: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539E4-64DB-C141-80BC-DC0282462C17}"/>
              </a:ext>
            </a:extLst>
          </p:cNvPr>
          <p:cNvSpPr/>
          <p:nvPr/>
        </p:nvSpPr>
        <p:spPr>
          <a:xfrm>
            <a:off x="4286723" y="5904254"/>
            <a:ext cx="273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Twitter:@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B0994-2D52-2647-9C24-1B83B0A77782}"/>
              </a:ext>
            </a:extLst>
          </p:cNvPr>
          <p:cNvSpPr/>
          <p:nvPr/>
        </p:nvSpPr>
        <p:spPr>
          <a:xfrm>
            <a:off x="7265120" y="5904254"/>
            <a:ext cx="331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YouTube: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 schematic layout of the International Linear Collid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41" y="1077577"/>
            <a:ext cx="5715000" cy="28575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ILC Crab Cavity</a:t>
            </a:r>
            <a:br>
              <a:rPr lang="en-GB" dirty="0" smtClean="0"/>
            </a:br>
            <a:r>
              <a:rPr lang="en-US" sz="3600" spc="-150" dirty="0">
                <a:solidFill>
                  <a:srgbClr val="1E5DF8"/>
                </a:solidFill>
              </a:rPr>
              <a:t>(</a:t>
            </a:r>
            <a:r>
              <a:rPr lang="en-US" sz="3600" spc="-150" dirty="0" smtClean="0">
                <a:solidFill>
                  <a:srgbClr val="1E5DF8"/>
                </a:solidFill>
              </a:rPr>
              <a:t>2004 - 2010)</a:t>
            </a:r>
            <a:endParaRPr lang="en-GB" sz="36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21781"/>
            <a:ext cx="5910446" cy="175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 19"/>
          <p:cNvGrpSpPr/>
          <p:nvPr/>
        </p:nvGrpSpPr>
        <p:grpSpPr>
          <a:xfrm>
            <a:off x="9587122" y="195052"/>
            <a:ext cx="2267744" cy="2088232"/>
            <a:chOff x="6408712" y="980728"/>
            <a:chExt cx="2267744" cy="208823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712" y="1628800"/>
              <a:ext cx="2267744" cy="1440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522525" y="980728"/>
              <a:ext cx="19960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3.9 GHz Single-cell </a:t>
              </a:r>
            </a:p>
            <a:p>
              <a:pPr algn="ctr"/>
              <a:r>
                <a:rPr lang="en-GB" sz="1600" dirty="0"/>
                <a:t>ILC Crab Cavities</a:t>
              </a:r>
            </a:p>
          </p:txBody>
        </p:sp>
      </p:grp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71" y="3712325"/>
            <a:ext cx="5524500" cy="309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data:image/jpeg;base64,/9j/4AAQSkZJRgABAQAAAQABAAD/2wCEAAkGBxQSEBQSEhQVFRQUFhQYFRYXGBQUFBYYFRYWFxQXFhgdHiggGSYlHBQUIjEiJyktLy4uFx8zODUwOCgtLzcBCgoKDg0OGBAQGywfHR0sLCwsLCwsLCwsLCwsLCwsLCwsLCwsLCwsLCwsLCwsLCwsLCwsLCwsLCwsLCwsLCwsLP/AABEIAEwAoAMBEQACEQEDEQH/xAAbAAEAAgMBAQAAAAAAAAAAAAAABAUBAwYHAv/EAEUQAAIBAwEFBAUHBwwDAAAAAAECAwAEERIFBiExURNBcZEHMkKBsSJSYYKSocEzU1STotHTFBUjVWJjcqOyw9LhFhck/8QAGgEBAAMBAQEAAAAAAAAAAAAAAAECBAMFBv/EACYRAAICAgEEAQQDAAAAAAAAAAABAhEDEgQTITFRQRQiUmEFQnH/2gAMAwEAAhEDEQA/APcaAUAoBQCgFAaXuUHNlHvFTTIs0naUQ9offU6MWjRLt6BfWkA8eHxqdGRsiM29toOcyeY/fTpyG6A3us/z8fmKdOQ3Rvi3jtW5TxfaWmjG6J8N2jjKureBBqtMm0bagk0z3QQgHvOKw5+djxNJvyXjBvwbga1wmpq0UaM1cCgFAKAUAoDXLMqjLECpSsFRdbxxqSqAuw5gccePT34rosTfko5opW3nllYrENR6RDtCPFh8lftVfSK8kXJm1NmXsvraIx/eMZW+yuAPOo3ivBOrJcW6mfytxK30JpiX7gT99V6rJ1RJTdO19qMv/jZ3+JqvUkTSJcOwrZPVgiH1F/dVdmKJaWiDkijwUClsmj77IdB5ClsijU9lG3OND4qp/ClsURm2FbE57CMHqFCnzFNmKR9x7LRfULr4M2PI0bsUQbjZ7ajpyR1OB8K+P/kf4zLlzXDwbsWZRj3LOwi0oBjHXxr6HgYeliSfky5JXIk1uKCgFAKAwTQFJtnb6xAAZJbIUAZZz0UfjXSMPZH+HM3Ek00mhgWkYZECNjSD3zy9w+gY7+ddlJRRVwbLrZ+6S6R/KCHHdEg0QL9Gnm/ia5SytkqKR0kEKooVFCqOQAAA9wrlZY2UBihFjNBaM0JFAKAxmhFozQkxmhFiookVNEWM0FmaEmM0IszQkp9vbQ7NCcE8gFHN2PBVHvq8UErKBrN4sHg93OdIY+qnedI+ao8zirWX/R1GyNlpbppXiTxdz6zt3sxrm3ZVsn1BAoBQHlm+sU0+2YraO4lhV4xxRnABGo50hgDyrfg1jicmrPOztyyKKZL/APXFz/Wdx/m/xaq+TH8Sy48vyOovdvpaS2tpJrd5hpVxjGV0glsnPHNZ1jc05L4NDyKDUWSd59vpYwdvIrMoIGFxnj41GPG5ukXyZFBWyi393ta2ghWAZnufyfeVHyeOO85dQP8Aqu2DCpSe3hHDPnpKvLKWD0bTyqJbm9lE548MsEJ7s6vhiuj5UYuox7HJcaTVt9zo9ybG+hEsV5IsiKQInyS56knpy58a4ZpQk04nfDGaTUjzffHZ1zZzrFHe3EzsryMA8i6FXiPbOfa8q3YHCce6oxZlOEuzPW90tri7s4pu9lAf6GHBvvrzssNJtHo4Z7wTPPNp2U95tqe2S6mhULqGlpNIwq8AoYAc62xcYYVJqzFJSnlcUxt7Y17sqMXUd9JMqsAyvrxx5cGZgR5VGOcMr1qhkhPF91kz0m7VkezsZYneLtmBOhmQ/KQHBwRnGarxoLaSfwW5E24xa+TafR7eKNUe05iw5BjJj3/0h+FPqIXTiT9POrUifuLvLO1xJYXoHbxDKv8APA5592CD35+iuefFHVTj4ZfBlls4S8l/dQarqHPJRM/1hoVT+21ZmzeuyNkUH/1ox7opAviXTX92mjY/qXFQUFAKAUB4ltvdOMbYW1MrhJsyM/ydSltTYHDGOFerizPot14PJyYl1abO33X3Jt7Gft0uHc6SuGMeOOOgHSseXLKaqjXixRg7srvSJKE2nsuRjhAz5buHyo/3iunH745IpyHWSLJHpkuF/m8LkankXSO84yTiq8RPeyeVJOCRUekWJoJNm3hUlIggcdCpRgPeNX2a68dqW8fZyzpx1l6PStn7TimiEsbqyEZzkcPHpWKUJRdM3RyRasjWW8NtN2vZyo3Y57TB9UDv+kc+NHjkqv5IWWLTo8l2RvYv8uubyaCWXtRojCjIVOIIJ8Avma9KWH7FFOjzo5bm5NWWfoo2tomuLQalWTMkAfgykZGCPDT9k1z5ePspF+LNpuJVWFrtA7VlRJUF2E+W/DSRheXDw7q6yeLoq/BzSydV15JNzHdXN8mz9p3BVcgjSAFkJ9UA8OfEZNVWkce+NFnvKes2XfpghVILJFGFWXAHQBQBXHiO3I7cpUonob30aLqZ0UAcSWAFZNJX4NSyRUTzrd+cX23pLmHjDCmkv3MSNI8+PlWvItMKi/JkxvfM5I76VcSrnn8rSeob1h7iAaxHoJ9qN0Q1YPtKSD+P4GjCZLqAKAUAoDk95tw4L6btpHlVtIXClQMDPUHrWjFyJY1SM+XjqbtlQfRHa/nZ/NP+NX+sl6Oa4i9nVbW3agubZbeUFlQAK3J1IGAQa4QyyjK0d54VKNMoNj+jK2hlWV3kmKEaFkK6RjlwAGa6z5UmqXY5Q4sYu33OwvrNJo2jlUOjDBU8Qazxk07RolFSVM4W49EtqWJWWZFPNQUI8yua1rmSrujI+HH2XsG5dvHaSWsWqNZQA7qR2jDoWI8fM1xlnlKWzOywRUdUWmwtjx2kCQR50oOZxkk8STVJzcnbLwxqKog7T3Vimu4bvU6Sw4xo0gMAeTZHHmR76tHK1FxKywpy2Pq13YjS+e9DP2ki6SpxoAwBw4Z7utHlbgohYUpbGvendKG/7MyF0eMnS6EBuOOGSD3gGmPM4WkMmFT7mN5d0o76KKOaST+iOQy6QzHGkluGKnFmeNtojJgU0kygj9EtoCMyTMOhZR8FzXV8yZy+jidnsjZMVrGIoECKOnMnqT3ms05uTtmmGNQVIk3EAdcH3EcCD3EHuqqLNWVc4ljbJ4nkJPZcdyygeqejDh8KvaKUzdDtIatJBVxzRufiOo+kU19EqROjuAe+q0XNtQBQCgFAKAUAoBQCgFAKAUBhjjnQAUBmgFAKAUBou7RJRh1B6dQeqnmD4VKbRDimVU+y5U4xOHHzJOB9zj8QfGrqa+SmrXgiNteSH8qjxjqw1J9oZA9+KtrF+CbaJtrvAjjIww6qwNQ8bJ2RNTakZ78eNU1ZNkhLlDyZfMVFMk2A1AM0AoBQHy0gHMjzpTBHn2jEgy0igfSRVtWRaKt97ICcRapm6RKX8yOAqdPYsLd3kvqQpAvzpW1v7kXh5tT7UCXbbJ46ppGmb+1gIPBBw881WyxZAVBBmgFAKAUAoBQGKAgXexYJDl4kJ+dgBvtDjVlJojVEKTdiP2JJk8HLD9rNW6rK6Ed92H9m5b60aN8MVPV/Q0Nf/jlyOVzH+oYfCWnUXoas+v5ju/0iL9XJ/EpuvRNMDYN3+loPCFj/ALtN16GrPobtzH17t/qxqvxLVHU/QUTYu6ie3NO/19P+kCnUY1RJg3YtVOexVj1fMh82zVd2TRaxxhRhQAOgGBVST7oBQCgFAKAUAoBQCgFAKAUAoBQCgFAKAUAoBQCgFAKAUAo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crab2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6873" y="4775250"/>
            <a:ext cx="4292033" cy="18419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13722" y="1816888"/>
            <a:ext cx="3326302" cy="932792"/>
            <a:chOff x="374573" y="6173912"/>
            <a:chExt cx="2309870" cy="644494"/>
          </a:xfrm>
        </p:grpSpPr>
        <p:pic>
          <p:nvPicPr>
            <p:cNvPr id="19" name="Picture 11" descr="stfclogo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010" y="6578088"/>
              <a:ext cx="625746" cy="137359"/>
            </a:xfrm>
            <a:prstGeom prst="rect">
              <a:avLst/>
            </a:prstGeom>
            <a:noFill/>
          </p:spPr>
        </p:pic>
        <p:pic>
          <p:nvPicPr>
            <p:cNvPr id="78852" name="Picture 4" descr="http://www-tele.fnal.gov/teleincludes/images/fermilab_logo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69" y="6283224"/>
              <a:ext cx="625746" cy="174004"/>
            </a:xfrm>
            <a:prstGeom prst="rect">
              <a:avLst/>
            </a:prstGeom>
            <a:noFill/>
          </p:spPr>
        </p:pic>
        <p:pic>
          <p:nvPicPr>
            <p:cNvPr id="78854" name="Picture 6" descr="http://www-group.slac.stanford.edu/com/images/gallery/logos/SLAC_Logo_hires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454" y="6393978"/>
              <a:ext cx="625746" cy="223784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669" y="6507198"/>
              <a:ext cx="625746" cy="2791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320" t="20265" r="18512" b="20690"/>
            <a:stretch/>
          </p:blipFill>
          <p:spPr>
            <a:xfrm>
              <a:off x="1213113" y="6262828"/>
              <a:ext cx="629643" cy="26601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74573" y="6173912"/>
              <a:ext cx="2309870" cy="644494"/>
            </a:xfrm>
            <a:prstGeom prst="rect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431" y="1277316"/>
            <a:ext cx="4793569" cy="259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8" y="3902715"/>
            <a:ext cx="4902605" cy="293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ILC Crab System Verification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79384" y="1597424"/>
            <a:ext cx="6732171" cy="2808312"/>
          </a:xfrm>
        </p:spPr>
        <p:txBody>
          <a:bodyPr>
            <a:normAutofit/>
          </a:bodyPr>
          <a:lstStyle/>
          <a:p>
            <a:r>
              <a:rPr lang="en-GB" sz="2000" dirty="0"/>
              <a:t>ILC crab cavity zero crossings need synchronisation to 94 fs for 2 % luminosity loss budget.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ea typeface="Arial Unicode MS" pitchFamily="34" charset="-128"/>
                <a:cs typeface="Arial Unicode MS" pitchFamily="34" charset="-128"/>
              </a:rPr>
              <a:t>Independent phase lock for both cavities:</a:t>
            </a:r>
          </a:p>
          <a:p>
            <a:pPr lvl="1">
              <a:lnSpc>
                <a:spcPct val="90000"/>
              </a:lnSpc>
            </a:pPr>
            <a:r>
              <a:rPr lang="en-GB" sz="1600" dirty="0">
                <a:ea typeface="Arial Unicode MS" pitchFamily="34" charset="-128"/>
                <a:cs typeface="Arial Unicode MS" pitchFamily="34" charset="-128"/>
              </a:rPr>
              <a:t>Target </a:t>
            </a: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 0.100</a:t>
            </a:r>
            <a:r>
              <a:rPr lang="en-GB" sz="1600" baseline="300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o</a:t>
            </a: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GB" sz="1600" dirty="0" err="1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r.m.s</a:t>
            </a: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Locked  0.080</a:t>
            </a:r>
            <a:r>
              <a:rPr lang="en-GB" sz="1600" baseline="300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o</a:t>
            </a: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GB" sz="1600" dirty="0" err="1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r.m.s</a:t>
            </a:r>
            <a:r>
              <a:rPr lang="en-GB" sz="16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Performance fundamentally limited by the RF source.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017" y="3872432"/>
            <a:ext cx="4181050" cy="30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091" y="3872432"/>
            <a:ext cx="5174716" cy="12544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1490133" y="6617763"/>
            <a:ext cx="24939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056EDD65-7A83-49A1-98DF-9911CB13009B}" type="slidenum">
              <a:rPr lang="en-GB" sz="1000" b="1"/>
              <a:pPr algn="l">
                <a:defRPr/>
              </a:pPr>
              <a:t>4</a:t>
            </a:fld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7743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Crab Cavity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lang="en-US" sz="3600" b="1" spc="-150" dirty="0" smtClean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pc="-15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(2010-2025)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8"/>
          <p:cNvSpPr>
            <a:spLocks noGrp="1"/>
          </p:cNvSpPr>
          <p:nvPr>
            <p:ph sz="half" idx="1"/>
          </p:nvPr>
        </p:nvSpPr>
        <p:spPr>
          <a:xfrm>
            <a:off x="5818423" y="1138869"/>
            <a:ext cx="6063554" cy="2678217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LHC luminosity upgrade will utilise local crab cavities at the detector IPs to increase Luminosity performance.  </a:t>
            </a:r>
          </a:p>
          <a:p>
            <a:r>
              <a:rPr lang="en-GB" dirty="0" smtClean="0"/>
              <a:t>Beam separation at IP is however very restrictive – needs to be transversely compact.</a:t>
            </a:r>
          </a:p>
          <a:p>
            <a:r>
              <a:rPr lang="en-GB" dirty="0" smtClean="0"/>
              <a:t>Low frequency required (400 MHz) due to 7.5 cm bunch length.</a:t>
            </a:r>
          </a:p>
          <a:p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362" y="4192088"/>
            <a:ext cx="2475019" cy="22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85073" y="6461449"/>
            <a:ext cx="30315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LHC Beam Separation at IP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70240" y="3686644"/>
            <a:ext cx="5804800" cy="2931118"/>
            <a:chOff x="3066375" y="3901973"/>
            <a:chExt cx="5804800" cy="2931118"/>
          </a:xfrm>
        </p:grpSpPr>
        <p:grpSp>
          <p:nvGrpSpPr>
            <p:cNvPr id="15" name="Group 14"/>
            <p:cNvGrpSpPr/>
            <p:nvPr/>
          </p:nvGrpSpPr>
          <p:grpSpPr>
            <a:xfrm>
              <a:off x="3085534" y="3901973"/>
              <a:ext cx="5785641" cy="2800675"/>
              <a:chOff x="3085534" y="3901973"/>
              <a:chExt cx="5785641" cy="2800675"/>
            </a:xfrm>
          </p:grpSpPr>
          <p:pic>
            <p:nvPicPr>
              <p:cNvPr id="17" name="Picture 1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534" y="3901973"/>
                <a:ext cx="2806096" cy="1964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12642" y="4738381"/>
                <a:ext cx="2658533" cy="19642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066375" y="6032872"/>
              <a:ext cx="2895463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UK 4-Rod Cavity Design</a:t>
              </a:r>
            </a:p>
            <a:p>
              <a:pPr algn="ctr"/>
              <a:r>
                <a:rPr lang="en-GB" sz="1400" dirty="0">
                  <a:solidFill>
                    <a:srgbClr val="C00000"/>
                  </a:solidFill>
                </a:rPr>
                <a:t>Unfortunately not selected for </a:t>
              </a:r>
            </a:p>
            <a:p>
              <a:pPr algn="ctr"/>
              <a:r>
                <a:rPr lang="en-GB" sz="1400" dirty="0">
                  <a:solidFill>
                    <a:srgbClr val="C00000"/>
                  </a:solidFill>
                </a:rPr>
                <a:t>HL-LHC</a:t>
              </a:r>
            </a:p>
          </p:txBody>
        </p:sp>
      </p:grpSp>
      <p:pic>
        <p:nvPicPr>
          <p:cNvPr id="19" name="Picture 18" descr="Crab cavities for colliders: past, present and future | Elsevier Enhanced Reader - Internet Explorer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39" y="1491827"/>
            <a:ext cx="4383668" cy="26462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46" y="4228378"/>
            <a:ext cx="4903111" cy="285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204274" y="1037308"/>
            <a:ext cx="11123502" cy="4085576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First prototype </a:t>
            </a:r>
            <a:r>
              <a:rPr lang="en-GB" dirty="0" err="1" smtClean="0"/>
              <a:t>cryomodule</a:t>
            </a:r>
            <a:r>
              <a:rPr lang="en-GB" dirty="0" smtClean="0"/>
              <a:t> </a:t>
            </a:r>
            <a:r>
              <a:rPr lang="en-GB" dirty="0" smtClean="0"/>
              <a:t>(RFD) </a:t>
            </a:r>
            <a:r>
              <a:rPr lang="en-GB" dirty="0" smtClean="0"/>
              <a:t>tests completed on </a:t>
            </a:r>
            <a:r>
              <a:rPr lang="en-GB" dirty="0"/>
              <a:t>SPS </a:t>
            </a:r>
            <a:r>
              <a:rPr lang="en-GB" dirty="0" smtClean="0"/>
              <a:t>in mid 2018.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First ever evaluation of crab cavities with a proton beam!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A 2-cavity pre-series RFD </a:t>
            </a:r>
            <a:r>
              <a:rPr lang="en-GB" dirty="0" err="1" smtClean="0"/>
              <a:t>cryomodule</a:t>
            </a:r>
            <a:r>
              <a:rPr lang="en-GB" dirty="0" smtClean="0"/>
              <a:t> design </a:t>
            </a:r>
            <a:r>
              <a:rPr lang="en-GB" dirty="0" smtClean="0"/>
              <a:t>being                   </a:t>
            </a:r>
            <a:r>
              <a:rPr lang="en-GB" dirty="0" smtClean="0"/>
              <a:t>developed and manufactured at Daresbury (2021).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smtClean="0"/>
              <a:t>STFC also providing 4 production DQW                                   </a:t>
            </a:r>
            <a:r>
              <a:rPr lang="en-GB" dirty="0" err="1" smtClean="0"/>
              <a:t>cryomodules</a:t>
            </a:r>
            <a:r>
              <a:rPr lang="en-GB" dirty="0" smtClean="0"/>
              <a:t> for installation during                                                                     LHC LS3 (2024-25).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9" b="99502" l="777" r="47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80" r="51704"/>
          <a:stretch/>
        </p:blipFill>
        <p:spPr bwMode="auto">
          <a:xfrm>
            <a:off x="7844647" y="3207605"/>
            <a:ext cx="2426107" cy="250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648" r="98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446"/>
          <a:stretch/>
        </p:blipFill>
        <p:spPr bwMode="auto">
          <a:xfrm>
            <a:off x="9619419" y="1583054"/>
            <a:ext cx="2489280" cy="26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552349" y="5638252"/>
            <a:ext cx="2529872" cy="1110599"/>
            <a:chOff x="5176586" y="5649058"/>
            <a:chExt cx="2529872" cy="1110598"/>
          </a:xfrm>
        </p:grpSpPr>
        <p:sp>
          <p:nvSpPr>
            <p:cNvPr id="11" name="Rectangle 10"/>
            <p:cNvSpPr/>
            <p:nvPr/>
          </p:nvSpPr>
          <p:spPr>
            <a:xfrm>
              <a:off x="5176586" y="5649058"/>
              <a:ext cx="2529872" cy="11105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7" descr="http://www.bnl.gov/pga/images/Logo_Small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348" y="5772204"/>
              <a:ext cx="629643" cy="23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 descr="http://www.jlab.org/conferences/qcd2014/JLab_logo_white1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874" y="6137606"/>
              <a:ext cx="629643" cy="196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0482" y="5727830"/>
              <a:ext cx="626420" cy="26275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9245" y="6076833"/>
              <a:ext cx="625746" cy="620531"/>
            </a:xfrm>
            <a:prstGeom prst="rect">
              <a:avLst/>
            </a:prstGeom>
          </p:spPr>
        </p:pic>
        <p:pic>
          <p:nvPicPr>
            <p:cNvPr id="16" name="Picture 11" descr="stfclogo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013" y="6169080"/>
              <a:ext cx="625746" cy="137359"/>
            </a:xfrm>
            <a:prstGeom prst="rect">
              <a:avLst/>
            </a:prstGeom>
            <a:noFill/>
          </p:spPr>
        </p:pic>
        <p:pic>
          <p:nvPicPr>
            <p:cNvPr id="17" name="Picture 4" descr="http://www-tele.fnal.gov/teleincludes/images/fermilab_logo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874" y="5772204"/>
              <a:ext cx="625746" cy="174004"/>
            </a:xfrm>
            <a:prstGeom prst="rect">
              <a:avLst/>
            </a:prstGeom>
            <a:noFill/>
          </p:spPr>
        </p:pic>
        <p:pic>
          <p:nvPicPr>
            <p:cNvPr id="18" name="Picture 6" descr="http://www-group.slac.stanford.edu/com/images/gallery/logos/SLAC_Logo_hires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819" y="6473580"/>
              <a:ext cx="625746" cy="223784"/>
            </a:xfrm>
            <a:prstGeom prst="rect">
              <a:avLst/>
            </a:prstGeom>
            <a:noFill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8633" y="6418223"/>
              <a:ext cx="625746" cy="27914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CC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3238" y="531428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DQW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0513644" y="37087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RFD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13994" y="4126344"/>
            <a:ext cx="7344817" cy="2417862"/>
            <a:chOff x="1331640" y="4191350"/>
            <a:chExt cx="7344817" cy="24178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4191350"/>
              <a:ext cx="7344817" cy="24178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122965" y="4635171"/>
              <a:ext cx="1368152" cy="646331"/>
            </a:xfrm>
            <a:prstGeom prst="rect">
              <a:avLst/>
            </a:prstGeom>
            <a:solidFill>
              <a:schemeClr val="bg1">
                <a:lumMod val="95000"/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Assembly Area at DL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72222" y="5630644"/>
              <a:ext cx="1368152" cy="646331"/>
            </a:xfrm>
            <a:prstGeom prst="rect">
              <a:avLst/>
            </a:prstGeom>
            <a:solidFill>
              <a:schemeClr val="bg1">
                <a:lumMod val="95000"/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Magnet Test Lab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92123" y="5612963"/>
              <a:ext cx="1368152" cy="646331"/>
            </a:xfrm>
            <a:prstGeom prst="rect">
              <a:avLst/>
            </a:prstGeom>
            <a:solidFill>
              <a:schemeClr val="bg1">
                <a:lumMod val="95000"/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Alignment Area</a:t>
              </a:r>
            </a:p>
          </p:txBody>
        </p:sp>
        <p:cxnSp>
          <p:nvCxnSpPr>
            <p:cNvPr id="31" name="Elbow Connector 30"/>
            <p:cNvCxnSpPr/>
            <p:nvPr/>
          </p:nvCxnSpPr>
          <p:spPr>
            <a:xfrm flipV="1">
              <a:off x="2452688" y="4993481"/>
              <a:ext cx="2752725" cy="969169"/>
            </a:xfrm>
            <a:prstGeom prst="bentConnector3">
              <a:avLst>
                <a:gd name="adj1" fmla="val 23270"/>
              </a:avLst>
            </a:prstGeom>
            <a:ln w="6350">
              <a:solidFill>
                <a:srgbClr val="FF0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11171" y="4852609"/>
              <a:ext cx="0" cy="148016"/>
            </a:xfrm>
            <a:prstGeom prst="line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955" y="1132385"/>
            <a:ext cx="3991856" cy="2720251"/>
          </a:xfrm>
          <a:prstGeom prst="rect">
            <a:avLst/>
          </a:prstGeom>
        </p:spPr>
      </p:pic>
      <p:pic>
        <p:nvPicPr>
          <p:cNvPr id="14" name="Picture 2" descr="C:\Users\DOP72124\Desktop\Cleanroom\IMG_20180511_1114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409" y="1187195"/>
            <a:ext cx="4216885" cy="23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5664" y="3605909"/>
            <a:ext cx="38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ISO4 Cleanroom extended to 6m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0333" y="3585143"/>
            <a:ext cx="425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Cavity String Lifter Design Complete</a:t>
            </a:r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>
          <a:xfrm>
            <a:off x="3297778" y="3975241"/>
            <a:ext cx="496198" cy="1666802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293525" y="3985129"/>
            <a:ext cx="969519" cy="536497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CC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Assembly Facility @ DL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RFD CC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952" y="1255091"/>
            <a:ext cx="8161981" cy="51071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217994" y="2428673"/>
            <a:ext cx="8474757" cy="4312116"/>
            <a:chOff x="3217994" y="2428673"/>
            <a:chExt cx="8474757" cy="4312116"/>
          </a:xfrm>
        </p:grpSpPr>
        <p:sp>
          <p:nvSpPr>
            <p:cNvPr id="3" name="Rectangle 2"/>
            <p:cNvSpPr/>
            <p:nvPr/>
          </p:nvSpPr>
          <p:spPr>
            <a:xfrm>
              <a:off x="4776280" y="5700409"/>
              <a:ext cx="1371600" cy="6083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79486" y="5700409"/>
              <a:ext cx="1499918" cy="6083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17994" y="5700409"/>
              <a:ext cx="1499918" cy="6083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17886" y="2428673"/>
              <a:ext cx="1499918" cy="6083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686800" y="6371457"/>
              <a:ext cx="300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Leading UK contributions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4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0058" y="1170820"/>
            <a:ext cx="3780386" cy="329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b="1" kern="0" dirty="0" smtClean="0">
                <a:solidFill>
                  <a:srgbClr val="C00000"/>
                </a:solidFill>
              </a:rPr>
              <a:t>RFD Cold Magnetic Shields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2000" kern="0" dirty="0" smtClean="0"/>
              <a:t>STFC designed &amp; issued </a:t>
            </a:r>
            <a:r>
              <a:rPr lang="en-GB" sz="2000" kern="0" dirty="0"/>
              <a:t>to CERN in </a:t>
            </a:r>
            <a:r>
              <a:rPr lang="en-GB" sz="2000" kern="0" dirty="0" smtClean="0"/>
              <a:t>Apr16 (SPS Prototype).</a:t>
            </a:r>
            <a:endParaRPr lang="en-GB" sz="2000" kern="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GB" kern="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GB" kern="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GB" kern="0" dirty="0" smtClean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GB" sz="2000" kern="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2000" kern="0" dirty="0" smtClean="0"/>
              <a:t>Cavity </a:t>
            </a:r>
            <a:r>
              <a:rPr lang="en-GB" sz="2000" kern="0" dirty="0"/>
              <a:t>design </a:t>
            </a:r>
            <a:r>
              <a:rPr lang="en-GB" sz="2000" kern="0" dirty="0" smtClean="0"/>
              <a:t>changed, shield </a:t>
            </a:r>
            <a:r>
              <a:rPr lang="en-GB" sz="2000" kern="0" dirty="0"/>
              <a:t>designs </a:t>
            </a:r>
            <a:r>
              <a:rPr lang="en-GB" sz="2000" kern="0" dirty="0" smtClean="0"/>
              <a:t>required revision.</a:t>
            </a:r>
            <a:endParaRPr lang="en-GB" sz="20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198" y="4380839"/>
            <a:ext cx="2055925" cy="164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058" y="4692261"/>
            <a:ext cx="1249506" cy="64633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 kern="0" dirty="0">
                <a:solidFill>
                  <a:srgbClr val="FED6F5"/>
                </a:solidFill>
                <a:latin typeface="Lucida Grande"/>
              </a:rPr>
              <a:t>New</a:t>
            </a:r>
            <a:r>
              <a:rPr lang="en-GB" sz="1200" b="1" kern="0" dirty="0">
                <a:solidFill>
                  <a:srgbClr val="333399">
                    <a:lumMod val="40000"/>
                    <a:lumOff val="60000"/>
                  </a:srgbClr>
                </a:solidFill>
                <a:latin typeface="Lucida Grande"/>
              </a:rPr>
              <a:t> Parts</a:t>
            </a:r>
          </a:p>
          <a:p>
            <a:pPr>
              <a:defRPr/>
            </a:pPr>
            <a:r>
              <a:rPr lang="en-GB" sz="1200" b="1" kern="0" dirty="0">
                <a:solidFill>
                  <a:srgbClr val="92D050"/>
                </a:solidFill>
                <a:latin typeface="Lucida Grande"/>
              </a:rPr>
              <a:t>Modified Parts</a:t>
            </a:r>
          </a:p>
          <a:p>
            <a:pPr>
              <a:defRPr/>
            </a:pPr>
            <a:r>
              <a:rPr lang="en-GB" sz="1200" b="1" kern="0" dirty="0">
                <a:solidFill>
                  <a:srgbClr val="FFFFFF">
                    <a:lumMod val="65000"/>
                  </a:srgbClr>
                </a:solidFill>
                <a:latin typeface="Lucida Grande"/>
              </a:rPr>
              <a:t>Unchanged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760" y="2447392"/>
            <a:ext cx="1222641" cy="1406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743" y="2377618"/>
            <a:ext cx="1194836" cy="125297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2974136" y="2770017"/>
            <a:ext cx="655784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36" y="2287400"/>
            <a:ext cx="2017073" cy="143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3476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CC </a:t>
            </a:r>
            <a:r>
              <a:rPr lang="en-US" sz="36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spc="-15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09462" y="3243072"/>
            <a:ext cx="4576391" cy="3559548"/>
            <a:chOff x="4009462" y="3243072"/>
            <a:chExt cx="4576391" cy="3559548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4270444" y="3243072"/>
              <a:ext cx="3780386" cy="329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0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b="1" kern="0" dirty="0" smtClean="0">
                  <a:solidFill>
                    <a:srgbClr val="C00000"/>
                  </a:solidFill>
                </a:rPr>
                <a:t>Warm Magnetic Shields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9462" y="3719540"/>
              <a:ext cx="4576391" cy="308308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467167" y="198572"/>
            <a:ext cx="4706381" cy="6110153"/>
            <a:chOff x="7467167" y="198572"/>
            <a:chExt cx="4706381" cy="6110153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7467167" y="198572"/>
              <a:ext cx="4364049" cy="329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0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b="1" kern="0" dirty="0" smtClean="0">
                  <a:solidFill>
                    <a:srgbClr val="C00000"/>
                  </a:solidFill>
                </a:rPr>
                <a:t>Thermal Shields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GB" sz="2000" kern="0" dirty="0"/>
                <a:t>Al1100 panels give significant cost </a:t>
              </a:r>
              <a:r>
                <a:rPr lang="en-GB" sz="2000" kern="0" dirty="0" smtClean="0"/>
                <a:t>&amp; </a:t>
              </a:r>
              <a:r>
                <a:rPr lang="en-GB" sz="2000" kern="0" dirty="0"/>
                <a:t>weight savings for series production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GB" sz="2000" kern="0" dirty="0"/>
                <a:t>SS316 Cooling circuit for </a:t>
              </a:r>
              <a:r>
                <a:rPr lang="en-GB" sz="2000" kern="0" dirty="0" err="1"/>
                <a:t>cryoline</a:t>
              </a:r>
              <a:r>
                <a:rPr lang="en-GB" sz="2000" kern="0" dirty="0"/>
                <a:t> integration </a:t>
              </a:r>
              <a:r>
                <a:rPr lang="en-GB" sz="2000" kern="0" dirty="0" smtClean="0"/>
                <a:t>&amp; </a:t>
              </a:r>
              <a:r>
                <a:rPr lang="en-GB" sz="2000" kern="0" dirty="0"/>
                <a:t>pressure </a:t>
              </a:r>
              <a:r>
                <a:rPr lang="en-GB" sz="2000" kern="0" dirty="0" smtClean="0"/>
                <a:t>safety.</a:t>
              </a:r>
              <a:endParaRPr lang="en-GB" sz="2000" kern="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488" y="2005654"/>
              <a:ext cx="4335060" cy="2497989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91895" y="4754137"/>
              <a:ext cx="3039321" cy="155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0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BNF-DUNE - PIP-II - Mar 2019 v2" id="{182FB4D1-BC26-413C-8073-CA8AD22E5532}" vid="{DEC0ED35-531D-4F35-AF85-D5B01EBA4A8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0" ma:contentTypeDescription="Create a new document." ma:contentTypeScope="" ma:versionID="498d6a120d70c789d3a69d14030d7591">
  <xsd:schema xmlns:xsd="http://www.w3.org/2001/XMLSchema" xmlns:xs="http://www.w3.org/2001/XMLSchema" xmlns:p="http://schemas.microsoft.com/office/2006/metadata/properties" xmlns:ns3="3305b838-c34c-4bc5-a224-1b5d53e55c3e" targetNamespace="http://schemas.microsoft.com/office/2006/metadata/properties" ma:root="true" ma:fieldsID="2b5dfd611047ce4b16ed1f3f0f6a2a2b" ns3:_="">
    <xsd:import namespace="3305b838-c34c-4bc5-a224-1b5d53e55c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5B0EAF-3858-4894-B66A-727CA132A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05b838-c34c-4bc5-a224-1b5d53e55c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50821D-F312-435D-B7C4-272FD37ED3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B77EDB-91FB-480A-878B-23B4B60BA78D}">
  <ds:schemaRefs>
    <ds:schemaRef ds:uri="http://schemas.microsoft.com/office/2006/documentManagement/types"/>
    <ds:schemaRef ds:uri="http://purl.org/dc/dcmitype/"/>
    <ds:schemaRef ds:uri="http://purl.org/dc/elements/1.1/"/>
    <ds:schemaRef ds:uri="3305b838-c34c-4bc5-a224-1b5d53e55c3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7314</TotalTime>
  <Words>1553</Words>
  <Application>Microsoft Office PowerPoint</Application>
  <PresentationFormat>Widescreen</PresentationFormat>
  <Paragraphs>375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Regular</vt:lpstr>
      <vt:lpstr>Arial Unicode MS</vt:lpstr>
      <vt:lpstr>Calibri</vt:lpstr>
      <vt:lpstr>Lucida Grande</vt:lpstr>
      <vt:lpstr>黑体</vt:lpstr>
      <vt:lpstr>Symbol</vt:lpstr>
      <vt:lpstr>Wingdings</vt:lpstr>
      <vt:lpstr>ヒラギノ角ゴ Pro W3</vt:lpstr>
      <vt:lpstr>Font and logo master</vt:lpstr>
      <vt:lpstr>Font WITHOUT logo master</vt:lpstr>
      <vt:lpstr>3_Blank Presentation</vt:lpstr>
      <vt:lpstr>PowerPoint Presentation</vt:lpstr>
      <vt:lpstr>PowerPoint Presentation</vt:lpstr>
      <vt:lpstr>ILC Crab Cavity (2004 - 2010)</vt:lpstr>
      <vt:lpstr>ILC Crab System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UK Crab Expertise</vt:lpstr>
      <vt:lpstr>The ILC SRF Linac (&gt;2022)</vt:lpstr>
      <vt:lpstr>FCC SRF Challenges</vt:lpstr>
      <vt:lpstr>FCC SRF Challenges</vt:lpstr>
      <vt:lpstr>FCC-hh Crab cavity</vt:lpstr>
      <vt:lpstr>EIC RF Systems</vt:lpstr>
      <vt:lpstr>EIC Crab Cavity Systems</vt:lpstr>
      <vt:lpstr>EIC Crab Cavity</vt:lpstr>
      <vt:lpstr>PowerPoint Presentation</vt:lpstr>
      <vt:lpstr>PowerPoint Presentation</vt:lpstr>
      <vt:lpstr>SRF Infrastructure Evolution Superconducting RF Lab (SuRFLab) – PIP-II </vt:lpstr>
      <vt:lpstr>PowerPoint Presentation</vt:lpstr>
      <vt:lpstr>PowerPoint Presentation</vt:lpstr>
      <vt:lpstr>UK Opportunities &amp;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McIntosh, Peter (STFC,DL,AST)</cp:lastModifiedBy>
  <cp:revision>282</cp:revision>
  <cp:lastPrinted>2019-10-02T08:27:37Z</cp:lastPrinted>
  <dcterms:created xsi:type="dcterms:W3CDTF">2019-09-17T08:04:08Z</dcterms:created>
  <dcterms:modified xsi:type="dcterms:W3CDTF">2021-06-07T12:49:15Z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</Properties>
</file>