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2811700" cx="30275200"/>
  <p:notesSz cx="6858000" cy="9144000"/>
  <p:embeddedFontLst>
    <p:embeddedFont>
      <p:font typeface="Book Antiqua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253">
          <p15:clr>
            <a:srgbClr val="A4A3A4"/>
          </p15:clr>
        </p15:guide>
        <p15:guide id="2" pos="4229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" roundtripDataSignature="AMtx7mhG/nC9T0+3+197y6Pqcbs67nfz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253" orient="horz"/>
        <p:guide pos="422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BookAntiqu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BookAntiqu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ookAntiqua-regular.fntdata"/><Relationship Id="rId8" Type="http://schemas.openxmlformats.org/officeDocument/2006/relationships/font" Target="fonts/BookAntiqu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270641" y="13299379"/>
            <a:ext cx="25733931" cy="9176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541282" y="24259963"/>
            <a:ext cx="21192649" cy="10940768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lvl="0" algn="ctr">
              <a:spcBef>
                <a:spcPts val="2920"/>
              </a:spcBef>
              <a:spcAft>
                <a:spcPts val="0"/>
              </a:spcAft>
              <a:buClr>
                <a:srgbClr val="888888"/>
              </a:buClr>
              <a:buSzPts val="14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560"/>
              </a:spcBef>
              <a:spcAft>
                <a:spcPts val="0"/>
              </a:spcAft>
              <a:buClr>
                <a:srgbClr val="888888"/>
              </a:buClr>
              <a:buSzPts val="1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1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010735" y="10492426"/>
            <a:ext cx="28253743" cy="27247692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091147" y="16572838"/>
            <a:ext cx="36528687" cy="681192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6784992" y="10013209"/>
            <a:ext cx="36528687" cy="19931182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391533" y="27510485"/>
            <a:ext cx="25733931" cy="8502879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00"/>
              <a:buFont typeface="Calibri"/>
              <a:buNone/>
              <a:defRPr b="1" sz="18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391533" y="18145428"/>
            <a:ext cx="25733931" cy="9365056"/>
          </a:xfrm>
          <a:prstGeom prst="rect">
            <a:avLst/>
          </a:prstGeom>
          <a:noFill/>
          <a:ln>
            <a:noFill/>
          </a:ln>
        </p:spPr>
        <p:txBody>
          <a:bodyPr anchorCtr="0" anchor="b" bIns="208800" lIns="417625" spcFirstLastPara="1" rIns="417625" wrap="square" tIns="208800">
            <a:normAutofit/>
          </a:bodyPr>
          <a:lstStyle>
            <a:lvl1pPr indent="-228600" lvl="0" marL="457200" algn="l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 sz="91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640"/>
              </a:spcBef>
              <a:spcAft>
                <a:spcPts val="0"/>
              </a:spcAft>
              <a:buClr>
                <a:srgbClr val="888888"/>
              </a:buClr>
              <a:buSzPts val="8200"/>
              <a:buNone/>
              <a:defRPr sz="8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513761" y="9989400"/>
            <a:ext cx="13371552" cy="28253743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1041400" lvl="0" marL="4572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indent="-927100" lvl="1" marL="9144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indent="-806450" lvl="2" marL="13716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indent="-749300" lvl="3" marL="18288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indent="-749300" lvl="4" marL="22860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indent="-749300" lvl="5" marL="27432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indent="-749300" lvl="6" marL="32004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indent="-749300" lvl="7" marL="3657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indent="-749300" lvl="8" marL="41148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5389900" y="9989400"/>
            <a:ext cx="13371552" cy="28253743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1041400" lvl="0" marL="4572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indent="-927100" lvl="1" marL="9144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indent="-806450" lvl="2" marL="13716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indent="-749300" lvl="3" marL="18288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indent="-749300" lvl="4" marL="22860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indent="-749300" lvl="5" marL="27432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indent="-749300" lvl="6" marL="32004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indent="-749300" lvl="7" marL="3657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indent="-749300" lvl="8" marL="41148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1513761" y="9583085"/>
            <a:ext cx="13376810" cy="3993774"/>
          </a:xfrm>
          <a:prstGeom prst="rect">
            <a:avLst/>
          </a:prstGeom>
          <a:noFill/>
          <a:ln>
            <a:noFill/>
          </a:ln>
        </p:spPr>
        <p:txBody>
          <a:bodyPr anchorCtr="0" anchor="b" bIns="208800" lIns="417625" spcFirstLastPara="1" rIns="417625" wrap="square" tIns="208800">
            <a:normAutofit/>
          </a:bodyPr>
          <a:lstStyle>
            <a:lvl1pPr indent="-228600" lvl="0" marL="4572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b="1" sz="11000"/>
            </a:lvl1pPr>
            <a:lvl2pPr indent="-228600" lvl="1" marL="914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b="1" sz="9100"/>
            </a:lvl2pPr>
            <a:lvl3pPr indent="-228600" lvl="2" marL="1371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b="1" sz="8200"/>
            </a:lvl3pPr>
            <a:lvl4pPr indent="-228600" lvl="3" marL="1828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4pPr>
            <a:lvl5pPr indent="-228600" lvl="4" marL="22860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5pPr>
            <a:lvl6pPr indent="-228600" lvl="5" marL="27432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6pPr>
            <a:lvl7pPr indent="-228600" lvl="6" marL="32004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7pPr>
            <a:lvl8pPr indent="-228600" lvl="7" marL="3657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8pPr>
            <a:lvl9pPr indent="-228600" lvl="8" marL="4114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1513761" y="13576859"/>
            <a:ext cx="13376810" cy="246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927100" lvl="0" marL="4572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indent="-806450" lvl="1" marL="914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indent="-749300" lvl="2" marL="1371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indent="-692150" lvl="3" marL="1828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5379389" y="9583085"/>
            <a:ext cx="13382065" cy="3993774"/>
          </a:xfrm>
          <a:prstGeom prst="rect">
            <a:avLst/>
          </a:prstGeom>
          <a:noFill/>
          <a:ln>
            <a:noFill/>
          </a:ln>
        </p:spPr>
        <p:txBody>
          <a:bodyPr anchorCtr="0" anchor="b" bIns="208800" lIns="417625" spcFirstLastPara="1" rIns="417625" wrap="square" tIns="208800">
            <a:normAutofit/>
          </a:bodyPr>
          <a:lstStyle>
            <a:lvl1pPr indent="-228600" lvl="0" marL="4572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b="1" sz="11000"/>
            </a:lvl1pPr>
            <a:lvl2pPr indent="-228600" lvl="1" marL="914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b="1" sz="9100"/>
            </a:lvl2pPr>
            <a:lvl3pPr indent="-228600" lvl="2" marL="1371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b="1" sz="8200"/>
            </a:lvl3pPr>
            <a:lvl4pPr indent="-228600" lvl="3" marL="1828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4pPr>
            <a:lvl5pPr indent="-228600" lvl="4" marL="22860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5pPr>
            <a:lvl6pPr indent="-228600" lvl="5" marL="27432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6pPr>
            <a:lvl7pPr indent="-228600" lvl="6" marL="32004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7pPr>
            <a:lvl8pPr indent="-228600" lvl="7" marL="3657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8pPr>
            <a:lvl9pPr indent="-228600" lvl="8" marL="4114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5379389" y="13576859"/>
            <a:ext cx="13382065" cy="24666281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927100" lvl="0" marL="4572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indent="-806450" lvl="1" marL="914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indent="-749300" lvl="2" marL="1371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indent="-692150" lvl="3" marL="1828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513763" y="1704540"/>
            <a:ext cx="9960336" cy="7254205"/>
          </a:xfrm>
          <a:prstGeom prst="rect">
            <a:avLst/>
          </a:prstGeom>
          <a:noFill/>
          <a:ln>
            <a:noFill/>
          </a:ln>
        </p:spPr>
        <p:txBody>
          <a:bodyPr anchorCtr="0" anchor="b" bIns="208800" lIns="417625" spcFirstLastPara="1" rIns="417625" wrap="square" tIns="2088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b="1" sz="9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1836767" y="1704543"/>
            <a:ext cx="16924685" cy="36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1155700" lvl="0" marL="457200" algn="l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Char char="•"/>
              <a:defRPr sz="14600"/>
            </a:lvl1pPr>
            <a:lvl2pPr indent="-1041400" lvl="1" marL="9144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–"/>
              <a:defRPr sz="12800"/>
            </a:lvl2pPr>
            <a:lvl3pPr indent="-927100" lvl="2" marL="13716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3pPr>
            <a:lvl4pPr indent="-806450" lvl="3" marL="18288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4pPr>
            <a:lvl5pPr indent="-806450" lvl="4" marL="22860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»"/>
              <a:defRPr sz="9100"/>
            </a:lvl5pPr>
            <a:lvl6pPr indent="-806450" lvl="5" marL="27432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6pPr>
            <a:lvl7pPr indent="-806450" lvl="6" marL="3200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7pPr>
            <a:lvl8pPr indent="-806450" lvl="7" marL="36576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8pPr>
            <a:lvl9pPr indent="-806450" lvl="8" marL="41148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513763" y="8958748"/>
            <a:ext cx="9960336" cy="29284395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228600" lvl="0" marL="457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indent="-228600" lvl="1" marL="9144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indent="-228600" lvl="2" marL="1371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indent="-228600" lvl="3" marL="18288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indent="-228600" lvl="4" marL="22860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indent="-228600" lvl="5" marL="27432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indent="-228600" lvl="6" marL="32004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indent="-228600" lvl="7" marL="3657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indent="-228600" lvl="8" marL="41148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5934154" y="29968190"/>
            <a:ext cx="18165128" cy="3537914"/>
          </a:xfrm>
          <a:prstGeom prst="rect">
            <a:avLst/>
          </a:prstGeom>
          <a:noFill/>
          <a:ln>
            <a:noFill/>
          </a:ln>
        </p:spPr>
        <p:txBody>
          <a:bodyPr anchorCtr="0" anchor="b" bIns="208800" lIns="417625" spcFirstLastPara="1" rIns="417625" wrap="square" tIns="2088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Calibri"/>
              <a:buNone/>
              <a:defRPr b="1" sz="9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934154" y="3825305"/>
            <a:ext cx="18165128" cy="2568702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5934154" y="33506104"/>
            <a:ext cx="18165128" cy="5024426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228600" lvl="0" marL="457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indent="-228600" lvl="1" marL="9144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indent="-228600" lvl="2" marL="1371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indent="-228600" lvl="3" marL="18288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indent="-228600" lvl="4" marL="22860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indent="-228600" lvl="5" marL="27432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indent="-228600" lvl="6" marL="32004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indent="-228600" lvl="7" marL="3657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indent="-228600" lvl="8" marL="41148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100"/>
              <a:buFont typeface="Calibri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  <a:noFill/>
          <a:ln>
            <a:noFill/>
          </a:ln>
        </p:spPr>
        <p:txBody>
          <a:bodyPr anchorCtr="0" anchor="t" bIns="208800" lIns="417625" spcFirstLastPara="1" rIns="417625" wrap="square" tIns="208800">
            <a:normAutofit/>
          </a:bodyPr>
          <a:lstStyle>
            <a:lvl1pPr indent="-1155700" lvl="0" marL="457200" marR="0" rtl="0" algn="l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b="0" i="0" sz="1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41400" lvl="1" marL="914400" marR="0" rtl="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b="0" i="0" sz="1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27100" lvl="2" marL="1371600" marR="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06450" lvl="3" marL="18288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06450" lvl="4" marL="22860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06450" lvl="5" marL="27432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06450" lvl="6" marL="32004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6450" lvl="7" marL="36576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06450" lvl="8" marL="41148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800" lIns="417625" spcFirstLastPara="1" rIns="417625" wrap="square" tIns="2088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1.png"/><Relationship Id="rId13" Type="http://schemas.openxmlformats.org/officeDocument/2006/relationships/image" Target="../media/image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0000">
              <a:schemeClr val="lt1"/>
            </a:gs>
            <a:gs pos="90000">
              <a:schemeClr val="lt1"/>
            </a:gs>
            <a:gs pos="100000">
              <a:srgbClr val="D8D8D8"/>
            </a:gs>
          </a:gsLst>
          <a:lin ang="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30275213" cy="5420074"/>
          </a:xfrm>
          <a:prstGeom prst="rect">
            <a:avLst/>
          </a:prstGeom>
          <a:gradFill>
            <a:gsLst>
              <a:gs pos="0">
                <a:srgbClr val="0F243E"/>
              </a:gs>
              <a:gs pos="100000">
                <a:srgbClr val="538CD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hiteout_logo_1847.png" id="85" name="Google Shape;85;p1"/>
          <p:cNvPicPr preferRelativeResize="0"/>
          <p:nvPr/>
        </p:nvPicPr>
        <p:blipFill rotWithShape="1">
          <a:blip r:embed="rId3">
            <a:alphaModFix/>
          </a:blip>
          <a:srcRect b="27680" l="9929" r="9925" t="24693"/>
          <a:stretch/>
        </p:blipFill>
        <p:spPr>
          <a:xfrm>
            <a:off x="87934" y="91482"/>
            <a:ext cx="9516196" cy="230858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9633970" y="0"/>
            <a:ext cx="206238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600" u="none" cap="small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Mon</a:t>
            </a:r>
            <a:r>
              <a:rPr b="1" lang="en-GB" sz="9600" cap="small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</a:t>
            </a:r>
            <a:r>
              <a:rPr b="1" i="0" lang="en-GB" sz="9600" u="none" cap="small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</a:t>
            </a:r>
            <a:r>
              <a:rPr b="1" lang="en-GB" sz="9600" cap="small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</a:t>
            </a:r>
            <a:r>
              <a:rPr b="1" i="0" lang="en-GB" sz="9600" u="none" cap="small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ring </a:t>
            </a:r>
            <a:r>
              <a:rPr b="1" lang="en-GB" sz="9600" cap="small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Nuclear</a:t>
            </a:r>
            <a:r>
              <a:rPr b="1" i="0" lang="en-GB" sz="9600" u="none" cap="small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b="1" lang="en-GB" sz="9600" cap="small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Sites Via Antineutrino Detection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9604130" y="3251450"/>
            <a:ext cx="20671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cap="small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Joel Dasari </a:t>
            </a:r>
            <a:endParaRPr sz="4000" cap="small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cap="small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J.Coleman, C. Metelko, R. Mills, Y. Schnellbach</a:t>
            </a:r>
            <a:endParaRPr sz="4000" cap="small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cap="small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j.dasari</a:t>
            </a:r>
            <a:r>
              <a:rPr lang="en-GB" sz="4000" cap="small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@liverpool.ac.uk</a:t>
            </a:r>
            <a:endParaRPr sz="4000" cap="small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386634" y="5917503"/>
            <a:ext cx="29246988" cy="12822703"/>
            <a:chOff x="1103594" y="7362450"/>
            <a:chExt cx="28068127" cy="11679300"/>
          </a:xfrm>
        </p:grpSpPr>
        <p:sp>
          <p:nvSpPr>
            <p:cNvPr id="89" name="Google Shape;89;p1"/>
            <p:cNvSpPr/>
            <p:nvPr/>
          </p:nvSpPr>
          <p:spPr>
            <a:xfrm>
              <a:off x="1103594" y="7362450"/>
              <a:ext cx="17310900" cy="1167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93B3D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90500" rotWithShape="0" algn="tl" dir="5400000" dist="1524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8631821" y="7362450"/>
              <a:ext cx="10539900" cy="11679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93B3D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90500" rotWithShape="0" algn="tl" dir="5400000" dist="152400">
                <a:srgbClr val="000000">
                  <a:alpha val="24705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8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NNL_white.png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403" y="3047705"/>
            <a:ext cx="5391600" cy="14318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5868356" y="7257155"/>
            <a:ext cx="1244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88527" y="8747914"/>
            <a:ext cx="5231600" cy="498401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8854075" y="8019150"/>
            <a:ext cx="5836200" cy="10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Inverse Beta Decay (IBD) is a w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 known method for anti-neutrino detection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 relies on anti-neutrinos interacting with protons to undergo IBD.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IBD produces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Positron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thermal neutron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in distinctive delayed coincidence signal (20–30 μs)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Positron annihilation produces 2 back-to-back gammas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Neutron produces 8 MeV gamma cascade on Gd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>
            <a:off x="359439" y="19362443"/>
            <a:ext cx="29246773" cy="10514813"/>
            <a:chOff x="1103594" y="7362446"/>
            <a:chExt cx="28067920" cy="9577204"/>
          </a:xfrm>
        </p:grpSpPr>
        <p:sp>
          <p:nvSpPr>
            <p:cNvPr id="96" name="Google Shape;96;p1"/>
            <p:cNvSpPr/>
            <p:nvPr/>
          </p:nvSpPr>
          <p:spPr>
            <a:xfrm>
              <a:off x="1103594" y="7362446"/>
              <a:ext cx="13427100" cy="957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93B3D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90500" rotWithShape="0" algn="tl" dir="5400000" dist="152400">
                <a:srgbClr val="000000">
                  <a:alpha val="247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8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4835414" y="7362450"/>
              <a:ext cx="14336100" cy="957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93B3D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90500" rotWithShape="0" algn="tl" dir="5400000" dist="152400">
                <a:srgbClr val="000000">
                  <a:alpha val="247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"/>
          <p:cNvSpPr txBox="1"/>
          <p:nvPr/>
        </p:nvSpPr>
        <p:spPr>
          <a:xfrm>
            <a:off x="435600" y="19423450"/>
            <a:ext cx="6900000" cy="102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50">
                <a:solidFill>
                  <a:schemeClr val="dk1"/>
                </a:solidFill>
              </a:rPr>
              <a:t>3 - VIDARR Detector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detection volume is formed of extruded plastic scintillator bars.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 specs: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 1m</a:t>
            </a:r>
            <a:r>
              <a:rPr baseline="30000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tonne active mass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MPPC/SiPM readout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laboratory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Designed for IAEA applications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deployed at Wylfa nuclear power plant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Undergoing upgrades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 increase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 upgrade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readout electronics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shielding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container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0020" y="19536084"/>
            <a:ext cx="6899864" cy="44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99030" y="12984190"/>
            <a:ext cx="9376400" cy="5602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/>
        </p:nvSpPr>
        <p:spPr>
          <a:xfrm>
            <a:off x="14800801" y="19499650"/>
            <a:ext cx="6236700" cy="9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50">
                <a:solidFill>
                  <a:schemeClr val="dk1"/>
                </a:solidFill>
              </a:rPr>
              <a:t>4 - Detector Modelling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GEANT4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used to model:​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Optical response​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detector response​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detector model:​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 </a:t>
            </a:r>
            <a:r>
              <a:rPr baseline="30000"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energy range antineutrinos &amp; IBD events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 response to positrons &amp; neutrons​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selection &amp; particle identification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topology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energy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Reconstruction of event used to distinguish positron &amp; back-to-back gammas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 b="21281" l="10474" r="0" t="18618"/>
          <a:stretch/>
        </p:blipFill>
        <p:spPr>
          <a:xfrm>
            <a:off x="7097610" y="24988779"/>
            <a:ext cx="7050038" cy="3568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509550" y="6054625"/>
            <a:ext cx="8660700" cy="9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50">
                <a:solidFill>
                  <a:schemeClr val="dk1"/>
                </a:solidFill>
              </a:rPr>
              <a:t>1 - Motivation </a:t>
            </a:r>
            <a:endParaRPr sz="485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50">
              <a:solidFill>
                <a:schemeClr val="dk1"/>
              </a:solidFill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VIDARR detector detects 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fission radionuclides produced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antineutrinos using extruded plastic scintillators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Anti-neutrinos are weakly interacting, subatomic, particles which are not shielded by any material and suitable for direct observation. 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lready a commercial prototype for inverse beta decay reactor monitoring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Selection and recognition algorithms implemented 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the detector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 viability as it provides continuous, non-intrusive monitoring even when hidden by meters of shielding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196218" y="19611175"/>
            <a:ext cx="8326157" cy="6577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"/>
          <p:cNvGrpSpPr/>
          <p:nvPr/>
        </p:nvGrpSpPr>
        <p:grpSpPr>
          <a:xfrm>
            <a:off x="386628" y="30502573"/>
            <a:ext cx="29246671" cy="11844125"/>
            <a:chOff x="959480" y="17346476"/>
            <a:chExt cx="28067823" cy="9577202"/>
          </a:xfrm>
        </p:grpSpPr>
        <p:sp>
          <p:nvSpPr>
            <p:cNvPr id="106" name="Google Shape;106;p1"/>
            <p:cNvSpPr/>
            <p:nvPr/>
          </p:nvSpPr>
          <p:spPr>
            <a:xfrm>
              <a:off x="959480" y="17346476"/>
              <a:ext cx="19113600" cy="957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93B3D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90500" rotWithShape="0" algn="tl" dir="5400000" dist="152400">
                <a:srgbClr val="000000">
                  <a:alpha val="247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20401703" y="17346478"/>
              <a:ext cx="8625600" cy="9577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93B3D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90500" rotWithShape="0" algn="tl" dir="5400000" dist="152400">
                <a:srgbClr val="000000">
                  <a:alpha val="2471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"/>
          <p:cNvSpPr txBox="1"/>
          <p:nvPr/>
        </p:nvSpPr>
        <p:spPr>
          <a:xfrm>
            <a:off x="437349" y="30561309"/>
            <a:ext cx="8988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50">
                <a:solidFill>
                  <a:schemeClr val="dk1"/>
                </a:solidFill>
              </a:rPr>
              <a:t>5 - Results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10">
            <a:alphaModFix/>
          </a:blip>
          <a:srcRect b="7543" l="17051" r="15946" t="10910"/>
          <a:stretch/>
        </p:blipFill>
        <p:spPr>
          <a:xfrm>
            <a:off x="433350" y="34814800"/>
            <a:ext cx="9926026" cy="67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11">
            <a:alphaModFix/>
          </a:blip>
          <a:srcRect b="10514" l="6731" r="14996" t="11597"/>
          <a:stretch/>
        </p:blipFill>
        <p:spPr>
          <a:xfrm>
            <a:off x="10199275" y="30796901"/>
            <a:ext cx="9926024" cy="69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1">
            <a:alphaModFix/>
          </a:blip>
          <a:srcRect b="64078" l="66927" r="22861" t="26208"/>
          <a:stretch/>
        </p:blipFill>
        <p:spPr>
          <a:xfrm>
            <a:off x="16424351" y="31800964"/>
            <a:ext cx="3011620" cy="201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/>
          <p:nvPr/>
        </p:nvSpPr>
        <p:spPr>
          <a:xfrm>
            <a:off x="17251750" y="31965400"/>
            <a:ext cx="1122000" cy="19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Muons</a:t>
            </a:r>
            <a:endParaRPr b="1"/>
          </a:p>
        </p:txBody>
      </p:sp>
      <p:sp>
        <p:nvSpPr>
          <p:cNvPr id="113" name="Google Shape;113;p1"/>
          <p:cNvSpPr/>
          <p:nvPr/>
        </p:nvSpPr>
        <p:spPr>
          <a:xfrm>
            <a:off x="17265918" y="32273825"/>
            <a:ext cx="1371000" cy="19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Ambient</a:t>
            </a:r>
            <a:endParaRPr b="1"/>
          </a:p>
        </p:txBody>
      </p:sp>
      <p:sp>
        <p:nvSpPr>
          <p:cNvPr id="114" name="Google Shape;114;p1"/>
          <p:cNvSpPr/>
          <p:nvPr/>
        </p:nvSpPr>
        <p:spPr>
          <a:xfrm>
            <a:off x="17959119" y="32616458"/>
            <a:ext cx="520800" cy="19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17273225" y="32953298"/>
            <a:ext cx="1396500" cy="22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Building</a:t>
            </a:r>
            <a:endParaRPr b="1"/>
          </a:p>
        </p:txBody>
      </p:sp>
      <p:sp>
        <p:nvSpPr>
          <p:cNvPr id="116" name="Google Shape;116;p1"/>
          <p:cNvSpPr/>
          <p:nvPr/>
        </p:nvSpPr>
        <p:spPr>
          <a:xfrm>
            <a:off x="17273225" y="33318750"/>
            <a:ext cx="1890600" cy="196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Fast </a:t>
            </a:r>
            <a:r>
              <a:rPr b="1" lang="en-GB"/>
              <a:t>Neutrons</a:t>
            </a:r>
            <a:endParaRPr b="1"/>
          </a:p>
        </p:txBody>
      </p:sp>
      <p:sp>
        <p:nvSpPr>
          <p:cNvPr id="117" name="Google Shape;117;p1"/>
          <p:cNvSpPr txBox="1"/>
          <p:nvPr/>
        </p:nvSpPr>
        <p:spPr>
          <a:xfrm>
            <a:off x="20764975" y="30423300"/>
            <a:ext cx="8731500" cy="119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50">
                <a:solidFill>
                  <a:schemeClr val="dk1"/>
                </a:solidFill>
              </a:rPr>
              <a:t>6 - Ongoing Work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input data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measurements of background rates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Onsite background measurements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 fission waste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Upgraded detector benefits: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sensors: better quantum efficiency,  less noise, higher sensitivity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shielding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Bigger detector size (approx double height)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Gd gamma cascade captured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○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Signal detection improvement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simulation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Filtering of back-to-back gammas to improve positron energy signal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model for a simulated </a:t>
            </a:r>
            <a:r>
              <a:rPr baseline="30000"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source of different volumes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748797" y="16897878"/>
            <a:ext cx="8217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Anti-neutrino emissions from fission products, bypassing the ground and shielding into the VIDARR</a:t>
            </a:r>
            <a:endParaRPr i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23869316" y="13731929"/>
            <a:ext cx="5703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Inverse beta decay producing a positron and neutron which is captured by a Gadolinium (Gd) atom </a:t>
            </a:r>
            <a:endParaRPr i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6743325" y="23966975"/>
            <a:ext cx="731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VIDARR </a:t>
            </a: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loaded for mobile deployment</a:t>
            </a:r>
            <a:endParaRPr i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7344461" y="28574143"/>
            <a:ext cx="659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VIDARR construction with alternating scintillator layers.</a:t>
            </a:r>
            <a:endParaRPr i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21037373" y="26509266"/>
            <a:ext cx="7854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Geant4 s</a:t>
            </a: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imulation of IBD events in VIDARR. Each highlighted bar shows particle interaction with the </a:t>
            </a: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scintillator. Red bars are for positrons, blue bars are for neutrons.</a:t>
            </a:r>
            <a:endParaRPr i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563173" y="31819400"/>
            <a:ext cx="7945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Attempts to 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aseline="30000"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component particles based on 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cumulative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energy deposition.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10259949" y="37599650"/>
            <a:ext cx="10075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Expected antineutrino like signal events with simulated background measurements based of Wylfa power plant deployment (1 day of event counts)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signal  at close distances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antineutrino cross sections which indicate weak 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separation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large distances from the source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noise can be 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current detector upgrade and analysis cycle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9322650" y="6648075"/>
            <a:ext cx="9051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Strontium-90 (</a:t>
            </a:r>
            <a:r>
              <a:rPr baseline="30000"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Sr) is a high level nuclear waste 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prominent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nuclear sites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activity is 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beneficial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i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 and safety</a:t>
            </a:r>
            <a:endParaRPr i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751275" y="9017976"/>
            <a:ext cx="7759200" cy="39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2866824" y="37942850"/>
            <a:ext cx="34857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MeV peak neutron-hydrogen interaction</a:t>
            </a:r>
            <a:endParaRPr i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1"/>
          <p:cNvCxnSpPr>
            <a:stCxn id="127" idx="2"/>
          </p:cNvCxnSpPr>
          <p:nvPr/>
        </p:nvCxnSpPr>
        <p:spPr>
          <a:xfrm flipH="1">
            <a:off x="3547374" y="39558950"/>
            <a:ext cx="1062300" cy="43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" name="Google Shape;129;p1"/>
          <p:cNvSpPr txBox="1"/>
          <p:nvPr/>
        </p:nvSpPr>
        <p:spPr>
          <a:xfrm>
            <a:off x="3317801" y="33384425"/>
            <a:ext cx="5391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Positron annihilation back-to-back gamma peak</a:t>
            </a:r>
            <a:endParaRPr i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"/>
          <p:cNvCxnSpPr>
            <a:stCxn id="129" idx="2"/>
          </p:cNvCxnSpPr>
          <p:nvPr/>
        </p:nvCxnSpPr>
        <p:spPr>
          <a:xfrm flipH="1">
            <a:off x="2422001" y="34492625"/>
            <a:ext cx="3591600" cy="10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1"/>
          <p:cNvSpPr txBox="1"/>
          <p:nvPr/>
        </p:nvSpPr>
        <p:spPr>
          <a:xfrm>
            <a:off x="6515761" y="38152200"/>
            <a:ext cx="348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Gd gamma </a:t>
            </a:r>
            <a:r>
              <a:rPr i="1" lang="en-GB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cascade</a:t>
            </a:r>
            <a:endParaRPr i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"/>
          <p:cNvCxnSpPr>
            <a:stCxn id="131" idx="2"/>
          </p:cNvCxnSpPr>
          <p:nvPr/>
        </p:nvCxnSpPr>
        <p:spPr>
          <a:xfrm flipH="1">
            <a:off x="6211711" y="39260400"/>
            <a:ext cx="2046900" cy="7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1"/>
          <p:cNvSpPr/>
          <p:nvPr/>
        </p:nvSpPr>
        <p:spPr>
          <a:xfrm>
            <a:off x="17269068" y="32618276"/>
            <a:ext cx="1396500" cy="22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Signal</a:t>
            </a:r>
            <a:endParaRPr b="1"/>
          </a:p>
        </p:txBody>
      </p:sp>
      <p:sp>
        <p:nvSpPr>
          <p:cNvPr id="134" name="Google Shape;134;p1"/>
          <p:cNvSpPr txBox="1"/>
          <p:nvPr/>
        </p:nvSpPr>
        <p:spPr>
          <a:xfrm>
            <a:off x="18713125" y="5966175"/>
            <a:ext cx="100758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50">
                <a:solidFill>
                  <a:schemeClr val="dk1"/>
                </a:solidFill>
              </a:rPr>
              <a:t>2 - Inverse Beta Decay (IBD)</a:t>
            </a:r>
            <a:endParaRPr/>
          </a:p>
        </p:txBody>
      </p:sp>
      <p:pic>
        <p:nvPicPr>
          <p:cNvPr id="135" name="Google Shape;13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96475" y="2561650"/>
            <a:ext cx="2124000" cy="212400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2016-07-01T14:57:32Z</dcterms:created>
  <dc:creator>Yan-Jie Schnellbach</dc:creator>
</cp:coreProperties>
</file>