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7"/>
  </p:notesMasterIdLst>
  <p:sldIdLst>
    <p:sldId id="256" r:id="rId2"/>
    <p:sldId id="258" r:id="rId3"/>
    <p:sldId id="264" r:id="rId4"/>
    <p:sldId id="267" r:id="rId5"/>
    <p:sldId id="282" r:id="rId6"/>
    <p:sldId id="266" r:id="rId7"/>
    <p:sldId id="265" r:id="rId8"/>
    <p:sldId id="268" r:id="rId9"/>
    <p:sldId id="263" r:id="rId10"/>
    <p:sldId id="286" r:id="rId11"/>
    <p:sldId id="277" r:id="rId12"/>
    <p:sldId id="275" r:id="rId13"/>
    <p:sldId id="269" r:id="rId14"/>
    <p:sldId id="270" r:id="rId15"/>
    <p:sldId id="283" r:id="rId16"/>
    <p:sldId id="285" r:id="rId17"/>
    <p:sldId id="284" r:id="rId18"/>
    <p:sldId id="276" r:id="rId19"/>
    <p:sldId id="280" r:id="rId20"/>
    <p:sldId id="272" r:id="rId21"/>
    <p:sldId id="273" r:id="rId22"/>
    <p:sldId id="278" r:id="rId23"/>
    <p:sldId id="279" r:id="rId24"/>
    <p:sldId id="274" r:id="rId25"/>
    <p:sldId id="271"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472C4"/>
    <a:srgbClr val="9BBB59"/>
    <a:srgbClr val="7F63A2"/>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461"/>
    <p:restoredTop sz="96327"/>
  </p:normalViewPr>
  <p:slideViewPr>
    <p:cSldViewPr snapToGrid="0" snapToObjects="1">
      <p:cViewPr varScale="1">
        <p:scale>
          <a:sx n="164" d="100"/>
          <a:sy n="164" d="100"/>
        </p:scale>
        <p:origin x="376" y="1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845E22-5763-6D41-AA4C-5CF834028C96}" type="datetimeFigureOut">
              <a:rPr lang="en-US" smtClean="0"/>
              <a:t>4/5/22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03B875-FDE1-8C47-B4CD-4E5067432305}" type="slidenum">
              <a:rPr lang="en-US" smtClean="0"/>
              <a:t>‹#›</a:t>
            </a:fld>
            <a:endParaRPr lang="en-US"/>
          </a:p>
        </p:txBody>
      </p:sp>
    </p:spTree>
    <p:extLst>
      <p:ext uri="{BB962C8B-B14F-4D97-AF65-F5344CB8AC3E}">
        <p14:creationId xmlns:p14="http://schemas.microsoft.com/office/powerpoint/2010/main" val="4171692638"/>
      </p:ext>
    </p:extLst>
  </p:cSld>
  <p:clrMap bg1="lt1" tx1="dk1" bg2="lt2" tx2="dk2" accent1="accent1" accent2="accent2" accent3="accent3" accent4="accent4" accent5="accent5" accent6="accent6" hlink="hlink" folHlink="folHlink"/>
  <p:notesStyle>
    <a:lvl1pPr marL="0" algn="l" defTabSz="685800" rtl="0" eaLnBrk="1" latinLnBrk="0" hangingPunct="1">
      <a:defRPr sz="900" kern="1200">
        <a:solidFill>
          <a:schemeClr val="tx1"/>
        </a:solidFill>
        <a:latin typeface="+mn-lt"/>
        <a:ea typeface="+mn-ea"/>
        <a:cs typeface="+mn-cs"/>
      </a:defRPr>
    </a:lvl1pPr>
    <a:lvl2pPr marL="342900" algn="l" defTabSz="685800" rtl="0" eaLnBrk="1" latinLnBrk="0" hangingPunct="1">
      <a:defRPr sz="900" kern="1200">
        <a:solidFill>
          <a:schemeClr val="tx1"/>
        </a:solidFill>
        <a:latin typeface="+mn-lt"/>
        <a:ea typeface="+mn-ea"/>
        <a:cs typeface="+mn-cs"/>
      </a:defRPr>
    </a:lvl2pPr>
    <a:lvl3pPr marL="685800" algn="l" defTabSz="685800" rtl="0" eaLnBrk="1" latinLnBrk="0" hangingPunct="1">
      <a:defRPr sz="900" kern="1200">
        <a:solidFill>
          <a:schemeClr val="tx1"/>
        </a:solidFill>
        <a:latin typeface="+mn-lt"/>
        <a:ea typeface="+mn-ea"/>
        <a:cs typeface="+mn-cs"/>
      </a:defRPr>
    </a:lvl3pPr>
    <a:lvl4pPr marL="1028700" algn="l" defTabSz="685800" rtl="0" eaLnBrk="1" latinLnBrk="0" hangingPunct="1">
      <a:defRPr sz="900" kern="1200">
        <a:solidFill>
          <a:schemeClr val="tx1"/>
        </a:solidFill>
        <a:latin typeface="+mn-lt"/>
        <a:ea typeface="+mn-ea"/>
        <a:cs typeface="+mn-cs"/>
      </a:defRPr>
    </a:lvl4pPr>
    <a:lvl5pPr marL="1371600" algn="l" defTabSz="685800" rtl="0" eaLnBrk="1" latinLnBrk="0" hangingPunct="1">
      <a:defRPr sz="900" kern="1200">
        <a:solidFill>
          <a:schemeClr val="tx1"/>
        </a:solidFill>
        <a:latin typeface="+mn-lt"/>
        <a:ea typeface="+mn-ea"/>
        <a:cs typeface="+mn-cs"/>
      </a:defRPr>
    </a:lvl5pPr>
    <a:lvl6pPr marL="1714500" algn="l" defTabSz="685800" rtl="0" eaLnBrk="1" latinLnBrk="0" hangingPunct="1">
      <a:defRPr sz="900" kern="1200">
        <a:solidFill>
          <a:schemeClr val="tx1"/>
        </a:solidFill>
        <a:latin typeface="+mn-lt"/>
        <a:ea typeface="+mn-ea"/>
        <a:cs typeface="+mn-cs"/>
      </a:defRPr>
    </a:lvl6pPr>
    <a:lvl7pPr marL="2057400" algn="l" defTabSz="685800" rtl="0" eaLnBrk="1" latinLnBrk="0" hangingPunct="1">
      <a:defRPr sz="900" kern="1200">
        <a:solidFill>
          <a:schemeClr val="tx1"/>
        </a:solidFill>
        <a:latin typeface="+mn-lt"/>
        <a:ea typeface="+mn-ea"/>
        <a:cs typeface="+mn-cs"/>
      </a:defRPr>
    </a:lvl7pPr>
    <a:lvl8pPr marL="2400300" algn="l" defTabSz="685800" rtl="0" eaLnBrk="1" latinLnBrk="0" hangingPunct="1">
      <a:defRPr sz="900" kern="1200">
        <a:solidFill>
          <a:schemeClr val="tx1"/>
        </a:solidFill>
        <a:latin typeface="+mn-lt"/>
        <a:ea typeface="+mn-ea"/>
        <a:cs typeface="+mn-cs"/>
      </a:defRPr>
    </a:lvl8pPr>
    <a:lvl9pPr marL="2743200" algn="l" defTabSz="68580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Throughout my time in particle physics the issue of how to make early career scientist feel at ease as well as standout in ever growing collaborations has always been one of my highest concerns.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these reasons, I joined the LZ E&amp;I committee since its approval by the EB and IB in 2018 and was proud to hold the position as the first chair at the start of 2020. As part of my time as chair I oversaw the formation of the the early career committee - LZ-GETUP with some 90+ members.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In considering the critical role the LZ-GETUP committee would play and wanting to establish a solid foundation upon which the committee can flourish, I met with the chair of SNOWMASS Early career and other early career committees from DUNE and ATLAS to share best practice. I also represented LZ in APS-Inclusion, Diversity and Equity Alliance workshops.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After I stepped down as chair of the E&amp;I committee it was a logical transition to drive forward LZ-GETUP. I was elected as the IB representative a role created to increase communication with the IB in both directions: Firstly for early career members to understand what decisions were made and how, and 2 for IB to be able to hear from junior members on those decisions as well as issues junior members considered important.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For goal #1, my part was simply listening to the IB meetings, taking notes on the discussions, and then relaying the notes to LZ-GETUP members in a timely manner, highlighting items that I thought would be of broad interest. </a:t>
            </a: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For goal #2, I was expecting more resistance in making our opinions heard, but in practice, I think that simply having an LZ-GETUP representative in the IB meetings made all IB members more aware that they should be working to be more inclusive of all opinions when making decisions. This resulted in the IB soliciting our opinions by asking us to provide individual feedback on a number of issues. Personally, I see this as an even better outcome than expected.</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I am also a member of the working group for the EDI committee at the University of Edinburgh - School of Physics and Astronomy.</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Finally over the past year I have worked closely with the IOP to produce promotional material to encourage nominations for early career medal and prizes. As treasurer of the IOP APP group I am also asking the IOP to allow us to create new awards for early career contribution to EDI and Public Engagement.  </a:t>
            </a:r>
          </a:p>
          <a:p>
            <a:endParaRPr lang="en-US" dirty="0"/>
          </a:p>
        </p:txBody>
      </p:sp>
      <p:sp>
        <p:nvSpPr>
          <p:cNvPr id="4" name="Slide Number Placeholder 3"/>
          <p:cNvSpPr>
            <a:spLocks noGrp="1"/>
          </p:cNvSpPr>
          <p:nvPr>
            <p:ph type="sldNum" sz="quarter" idx="5"/>
          </p:nvPr>
        </p:nvSpPr>
        <p:spPr/>
        <p:txBody>
          <a:bodyPr/>
          <a:lstStyle/>
          <a:p>
            <a:fld id="{0BBEB159-2481-F04A-AAF2-2060A3CA6A3A}" type="slidenum">
              <a:rPr lang="en-US" smtClean="0"/>
              <a:t>2</a:t>
            </a:fld>
            <a:endParaRPr lang="en-US"/>
          </a:p>
        </p:txBody>
      </p:sp>
    </p:spTree>
    <p:extLst>
      <p:ext uri="{BB962C8B-B14F-4D97-AF65-F5344CB8AC3E}">
        <p14:creationId xmlns:p14="http://schemas.microsoft.com/office/powerpoint/2010/main" val="326851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0FA7A08F-BD92-2C4F-9811-668A4AE69220}"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1809217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FA7A08F-BD92-2C4F-9811-668A4AE69220}"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39971875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FA7A08F-BD92-2C4F-9811-668A4AE69220}"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1422451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0FA7A08F-BD92-2C4F-9811-668A4AE69220}"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25956337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0FA7A08F-BD92-2C4F-9811-668A4AE69220}" type="datetimeFigureOut">
              <a:rPr lang="en-US" smtClean="0"/>
              <a:t>4/5/22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12112336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0FA7A08F-BD92-2C4F-9811-668A4AE69220}" type="datetimeFigureOut">
              <a:rPr lang="en-US" smtClean="0"/>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41574283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0FA7A08F-BD92-2C4F-9811-668A4AE69220}" type="datetimeFigureOut">
              <a:rPr lang="en-US" smtClean="0"/>
              <a:t>4/5/22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913065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0FA7A08F-BD92-2C4F-9811-668A4AE69220}" type="datetimeFigureOut">
              <a:rPr lang="en-US" smtClean="0"/>
              <a:t>4/5/22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1380341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7A08F-BD92-2C4F-9811-668A4AE69220}" type="datetimeFigureOut">
              <a:rPr lang="en-US" smtClean="0"/>
              <a:t>4/5/22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2990406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FA7A08F-BD92-2C4F-9811-668A4AE69220}" type="datetimeFigureOut">
              <a:rPr lang="en-US" smtClean="0"/>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553834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GB"/>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p:cNvSpPr>
            <a:spLocks noGrp="1"/>
          </p:cNvSpPr>
          <p:nvPr>
            <p:ph type="dt" sz="half" idx="10"/>
          </p:nvPr>
        </p:nvSpPr>
        <p:spPr/>
        <p:txBody>
          <a:bodyPr/>
          <a:lstStyle/>
          <a:p>
            <a:fld id="{0FA7A08F-BD92-2C4F-9811-668A4AE69220}" type="datetimeFigureOut">
              <a:rPr lang="en-US" smtClean="0"/>
              <a:t>4/5/22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699AE52-DC28-4944-9C2A-95F48148DDCB}" type="slidenum">
              <a:rPr lang="en-US" smtClean="0"/>
              <a:t>‹#›</a:t>
            </a:fld>
            <a:endParaRPr lang="en-US"/>
          </a:p>
        </p:txBody>
      </p:sp>
    </p:spTree>
    <p:extLst>
      <p:ext uri="{BB962C8B-B14F-4D97-AF65-F5344CB8AC3E}">
        <p14:creationId xmlns:p14="http://schemas.microsoft.com/office/powerpoint/2010/main" val="26443805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0FA7A08F-BD92-2C4F-9811-668A4AE69220}" type="datetimeFigureOut">
              <a:rPr lang="en-US" smtClean="0"/>
              <a:t>4/5/22</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699AE52-DC28-4944-9C2A-95F48148DDCB}" type="slidenum">
              <a:rPr lang="en-US" smtClean="0"/>
              <a:t>‹#›</a:t>
            </a:fld>
            <a:endParaRPr lang="en-US"/>
          </a:p>
        </p:txBody>
      </p:sp>
    </p:spTree>
    <p:extLst>
      <p:ext uri="{BB962C8B-B14F-4D97-AF65-F5344CB8AC3E}">
        <p14:creationId xmlns:p14="http://schemas.microsoft.com/office/powerpoint/2010/main" val="2217399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png"/><Relationship Id="rId7" Type="http://schemas.openxmlformats.org/officeDocument/2006/relationships/image" Target="../media/image30.pn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s://www.surveymonkey.co.uk/r/7JLT2DW" TargetMode="Externa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45.pn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50.tiff"/><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tif"/><Relationship Id="rId7" Type="http://schemas.openxmlformats.org/officeDocument/2006/relationships/image" Target="../media/image15.tif"/><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jpg"/><Relationship Id="rId7" Type="http://schemas.openxmlformats.org/officeDocument/2006/relationships/image" Target="../media/image17.png"/><Relationship Id="rId2" Type="http://schemas.openxmlformats.org/officeDocument/2006/relationships/image" Target="../media/image3.jpg"/><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0.png"/><Relationship Id="rId1" Type="http://schemas.openxmlformats.org/officeDocument/2006/relationships/slideLayout" Target="../slideLayouts/slideLayout2.xml"/><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143" y="0"/>
            <a:ext cx="9141714" cy="51435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Google Shape;122;p19">
            <a:extLst>
              <a:ext uri="{FF2B5EF4-FFF2-40B4-BE49-F238E27FC236}">
                <a16:creationId xmlns:a16="http://schemas.microsoft.com/office/drawing/2014/main" id="{F11FFC86-8961-7B4E-B285-0C0F00D650FF}"/>
              </a:ext>
            </a:extLst>
          </p:cNvPr>
          <p:cNvPicPr preferRelativeResize="0"/>
          <p:nvPr/>
        </p:nvPicPr>
        <p:blipFill rotWithShape="1">
          <a:blip r:embed="rId2"/>
          <a:srcRect t="18"/>
          <a:stretch/>
        </p:blipFill>
        <p:spPr>
          <a:xfrm>
            <a:off x="20" y="961"/>
            <a:ext cx="9143980" cy="5142539"/>
          </a:xfrm>
          <a:prstGeom prst="rect">
            <a:avLst/>
          </a:prstGeom>
          <a:noFill/>
        </p:spPr>
      </p:pic>
      <p:sp>
        <p:nvSpPr>
          <p:cNvPr id="6" name="Google Shape;123;p19">
            <a:extLst>
              <a:ext uri="{FF2B5EF4-FFF2-40B4-BE49-F238E27FC236}">
                <a16:creationId xmlns:a16="http://schemas.microsoft.com/office/drawing/2014/main" id="{C5D2F616-9FE3-1A4A-ACA5-10F845CEAE94}"/>
              </a:ext>
            </a:extLst>
          </p:cNvPr>
          <p:cNvSpPr txBox="1">
            <a:spLocks noGrp="1"/>
          </p:cNvSpPr>
          <p:nvPr>
            <p:ph type="ctrTitle"/>
          </p:nvPr>
        </p:nvSpPr>
        <p:spPr>
          <a:xfrm>
            <a:off x="87481" y="140160"/>
            <a:ext cx="3244537" cy="1912927"/>
          </a:xfrm>
          <a:prstGeom prst="rect">
            <a:avLst/>
          </a:prstGeom>
          <a:solidFill>
            <a:schemeClr val="bg1">
              <a:alpha val="36619"/>
            </a:schemeClr>
          </a:solidFill>
          <a:ln>
            <a:noFill/>
          </a:ln>
          <a:effectLst>
            <a:softEdge rad="31750"/>
          </a:effectLst>
        </p:spPr>
        <p:txBody>
          <a:bodyPr spcFirstLastPara="1" wrap="square" lIns="91425" tIns="45700" rIns="91425" bIns="45700" anchor="ctr" anchorCtr="0">
            <a:noAutofit/>
          </a:bodyPr>
          <a:lstStyle/>
          <a:p>
            <a:pPr lvl="0">
              <a:lnSpc>
                <a:spcPct val="120000"/>
              </a:lnSpc>
              <a:spcBef>
                <a:spcPts val="0"/>
              </a:spcBef>
            </a:pPr>
            <a:r>
              <a:rPr lang="en-US" b="1" dirty="0">
                <a:solidFill>
                  <a:srgbClr val="FF0000"/>
                </a:solidFill>
                <a:latin typeface="Arial" panose="020B0604020202020204" pitchFamily="34" charset="0"/>
                <a:ea typeface="Roboto" panose="02000000000000000000" pitchFamily="2" charset="0"/>
                <a:cs typeface="Arial" panose="020B0604020202020204" pitchFamily="34" charset="0"/>
                <a:sym typeface="Arial"/>
              </a:rPr>
              <a:t>Sense and Sensitivity</a:t>
            </a:r>
            <a:endParaRPr sz="2300" b="1" dirty="0">
              <a:solidFill>
                <a:srgbClr val="FF0000"/>
              </a:solidFill>
              <a:latin typeface="Arial" panose="020B0604020202020204" pitchFamily="34" charset="0"/>
              <a:ea typeface="Roboto" panose="02000000000000000000" pitchFamily="2" charset="0"/>
              <a:cs typeface="Arial" panose="020B0604020202020204" pitchFamily="34" charset="0"/>
            </a:endParaRPr>
          </a:p>
        </p:txBody>
      </p:sp>
      <p:sp>
        <p:nvSpPr>
          <p:cNvPr id="7" name="Google Shape;124;p19">
            <a:extLst>
              <a:ext uri="{FF2B5EF4-FFF2-40B4-BE49-F238E27FC236}">
                <a16:creationId xmlns:a16="http://schemas.microsoft.com/office/drawing/2014/main" id="{C55423AF-C4BF-3549-B695-C822CC332771}"/>
              </a:ext>
            </a:extLst>
          </p:cNvPr>
          <p:cNvSpPr txBox="1">
            <a:spLocks noGrp="1"/>
          </p:cNvSpPr>
          <p:nvPr>
            <p:ph type="subTitle" idx="1"/>
          </p:nvPr>
        </p:nvSpPr>
        <p:spPr>
          <a:xfrm>
            <a:off x="1" y="3668138"/>
            <a:ext cx="3809999" cy="133520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5F497A"/>
              </a:buClr>
              <a:buSzPts val="3200"/>
              <a:buFont typeface="Arial"/>
              <a:buNone/>
            </a:pPr>
            <a:r>
              <a:rPr lang="en-US" sz="3900" b="1" i="0" u="none" strike="noStrike" cap="none" dirty="0">
                <a:solidFill>
                  <a:srgbClr val="000000"/>
                </a:solidFill>
                <a:latin typeface="Arial"/>
                <a:ea typeface="Arial"/>
                <a:cs typeface="Arial"/>
                <a:sym typeface="Arial"/>
              </a:rPr>
              <a:t>XinRan Liu</a:t>
            </a:r>
          </a:p>
          <a:p>
            <a:pPr marL="0" lvl="0" indent="0" algn="ctr" rtl="0">
              <a:spcBef>
                <a:spcPts val="600"/>
              </a:spcBef>
              <a:spcAft>
                <a:spcPts val="0"/>
              </a:spcAft>
              <a:buClr>
                <a:srgbClr val="52425B"/>
              </a:buClr>
              <a:buSzPts val="3000"/>
              <a:buFont typeface="Arial"/>
              <a:buNone/>
            </a:pPr>
            <a:r>
              <a:rPr lang="en-US" sz="2300" dirty="0">
                <a:solidFill>
                  <a:srgbClr val="000000"/>
                </a:solidFill>
                <a:latin typeface="Arial"/>
                <a:ea typeface="Arial"/>
                <a:cs typeface="Arial"/>
                <a:sym typeface="Arial"/>
              </a:rPr>
              <a:t>The University of Edinburgh</a:t>
            </a:r>
          </a:p>
        </p:txBody>
      </p:sp>
      <p:sp>
        <p:nvSpPr>
          <p:cNvPr id="10" name="TextBox 9">
            <a:extLst>
              <a:ext uri="{FF2B5EF4-FFF2-40B4-BE49-F238E27FC236}">
                <a16:creationId xmlns:a16="http://schemas.microsoft.com/office/drawing/2014/main" id="{759E35FC-4A28-7744-9DF3-38CE6AB8AD95}"/>
              </a:ext>
            </a:extLst>
          </p:cNvPr>
          <p:cNvSpPr txBox="1"/>
          <p:nvPr/>
        </p:nvSpPr>
        <p:spPr>
          <a:xfrm>
            <a:off x="6179127" y="140160"/>
            <a:ext cx="2963730" cy="3000821"/>
          </a:xfrm>
          <a:prstGeom prst="rect">
            <a:avLst/>
          </a:prstGeom>
          <a:solidFill>
            <a:schemeClr val="bg1">
              <a:alpha val="51232"/>
            </a:schemeClr>
          </a:solidFill>
          <a:effectLst>
            <a:softEdge rad="80691"/>
          </a:effectLst>
        </p:spPr>
        <p:txBody>
          <a:bodyPr wrap="square">
            <a:spAutoFit/>
          </a:bodyPr>
          <a:lstStyle/>
          <a:p>
            <a:r>
              <a:rPr lang="en-US" sz="2700" b="1" dirty="0">
                <a:latin typeface="Arial" panose="020B0604020202020204" pitchFamily="34" charset="0"/>
                <a:ea typeface="Roboto" panose="02000000000000000000" pitchFamily="2" charset="0"/>
                <a:cs typeface="Arial" panose="020B0604020202020204" pitchFamily="34" charset="0"/>
                <a:sym typeface="Arial"/>
              </a:rPr>
              <a:t>Confronting the radiological screening challenges for next-generation rare event detectors</a:t>
            </a:r>
            <a:endParaRPr lang="en-US" sz="2700" dirty="0"/>
          </a:p>
        </p:txBody>
      </p:sp>
      <p:pic>
        <p:nvPicPr>
          <p:cNvPr id="8" name="Google Shape;430;p59">
            <a:extLst>
              <a:ext uri="{FF2B5EF4-FFF2-40B4-BE49-F238E27FC236}">
                <a16:creationId xmlns:a16="http://schemas.microsoft.com/office/drawing/2014/main" id="{5440108F-34FA-5B44-9099-751A51BB5CF2}"/>
              </a:ext>
            </a:extLst>
          </p:cNvPr>
          <p:cNvPicPr preferRelativeResize="0"/>
          <p:nvPr/>
        </p:nvPicPr>
        <p:blipFill rotWithShape="1">
          <a:blip r:embed="rId3">
            <a:alphaModFix/>
          </a:blip>
          <a:srcRect/>
          <a:stretch/>
        </p:blipFill>
        <p:spPr>
          <a:xfrm>
            <a:off x="4486741" y="2435086"/>
            <a:ext cx="621972" cy="814217"/>
          </a:xfrm>
          <a:prstGeom prst="rect">
            <a:avLst/>
          </a:prstGeom>
          <a:noFill/>
          <a:ln>
            <a:noFill/>
          </a:ln>
          <a:effectLst>
            <a:softEdge rad="25715"/>
          </a:effectLst>
        </p:spPr>
      </p:pic>
    </p:spTree>
    <p:extLst>
      <p:ext uri="{BB962C8B-B14F-4D97-AF65-F5344CB8AC3E}">
        <p14:creationId xmlns:p14="http://schemas.microsoft.com/office/powerpoint/2010/main" val="20499209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8;p59">
            <a:extLst>
              <a:ext uri="{FF2B5EF4-FFF2-40B4-BE49-F238E27FC236}">
                <a16:creationId xmlns:a16="http://schemas.microsoft.com/office/drawing/2014/main" id="{00711696-98E2-B245-8A05-EBB201BA5C87}"/>
              </a:ext>
            </a:extLst>
          </p:cNvPr>
          <p:cNvSpPr txBox="1"/>
          <p:nvPr/>
        </p:nvSpPr>
        <p:spPr>
          <a:xfrm>
            <a:off x="0" y="45162"/>
            <a:ext cx="9144000" cy="56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dirty="0">
                <a:solidFill>
                  <a:srgbClr val="C0504D"/>
                </a:solidFill>
                <a:latin typeface="Calibri"/>
                <a:ea typeface="Calibri"/>
                <a:cs typeface="Calibri"/>
                <a:sym typeface="Calibri"/>
              </a:rPr>
              <a:t>The Challenge</a:t>
            </a:r>
            <a:endParaRPr sz="3600" b="1" i="0" u="none" strike="noStrike" cap="none" dirty="0">
              <a:solidFill>
                <a:srgbClr val="C0504D"/>
              </a:solidFill>
              <a:latin typeface="Calibri"/>
              <a:ea typeface="Calibri"/>
              <a:cs typeface="Calibri"/>
              <a:sym typeface="Calibri"/>
            </a:endParaRPr>
          </a:p>
        </p:txBody>
      </p:sp>
      <p:sp>
        <p:nvSpPr>
          <p:cNvPr id="36" name="TextBox 35">
            <a:extLst>
              <a:ext uri="{FF2B5EF4-FFF2-40B4-BE49-F238E27FC236}">
                <a16:creationId xmlns:a16="http://schemas.microsoft.com/office/drawing/2014/main" id="{598F2293-B618-0043-8A07-3FC3057683B0}"/>
              </a:ext>
            </a:extLst>
          </p:cNvPr>
          <p:cNvSpPr txBox="1"/>
          <p:nvPr/>
        </p:nvSpPr>
        <p:spPr>
          <a:xfrm>
            <a:off x="324293" y="606762"/>
            <a:ext cx="8495414" cy="3924151"/>
          </a:xfrm>
          <a:prstGeom prst="rect">
            <a:avLst/>
          </a:prstGeom>
          <a:noFill/>
        </p:spPr>
        <p:txBody>
          <a:bodyPr wrap="square" rtlCol="0">
            <a:spAutoFit/>
          </a:bodyPr>
          <a:lstStyle/>
          <a:p>
            <a:r>
              <a:rPr lang="en-US" sz="2100" dirty="0"/>
              <a:t>Requirements for next generation dark matter and 0vbb experiments:</a:t>
            </a:r>
          </a:p>
          <a:p>
            <a:endParaRPr lang="en-US" sz="2100" dirty="0"/>
          </a:p>
          <a:p>
            <a:pPr marL="800100" lvl="1" indent="-342900">
              <a:buFont typeface="Wingdings" pitchFamily="2" charset="2"/>
              <a:buChar char="Ø"/>
            </a:pPr>
            <a:r>
              <a:rPr lang="en-US" sz="2100" dirty="0"/>
              <a:t>Upgrade HPGE to reach &lt; 10 </a:t>
            </a:r>
            <a:r>
              <a:rPr lang="en-US" sz="2100" dirty="0" err="1"/>
              <a:t>μBq</a:t>
            </a:r>
            <a:r>
              <a:rPr lang="en-US" sz="2100" dirty="0"/>
              <a:t>/kg levels</a:t>
            </a:r>
          </a:p>
          <a:p>
            <a:pPr marL="800100" lvl="1" indent="-342900">
              <a:buFont typeface="Wingdings" pitchFamily="2" charset="2"/>
              <a:buChar char="Ø"/>
            </a:pPr>
            <a:endParaRPr lang="en-US" sz="1500" dirty="0"/>
          </a:p>
          <a:p>
            <a:pPr marL="800100" lvl="1" indent="-342900">
              <a:buFont typeface="Wingdings" pitchFamily="2" charset="2"/>
              <a:buChar char="Ø"/>
            </a:pPr>
            <a:r>
              <a:rPr lang="en-US" sz="2100" dirty="0"/>
              <a:t>Increase radon emanation throughput with greater sensitivity</a:t>
            </a:r>
          </a:p>
          <a:p>
            <a:pPr marL="800100" lvl="1" indent="-342900">
              <a:buFont typeface="Wingdings" pitchFamily="2" charset="2"/>
              <a:buChar char="Ø"/>
            </a:pPr>
            <a:endParaRPr lang="en-US" sz="1500" dirty="0"/>
          </a:p>
          <a:p>
            <a:pPr marL="800100" lvl="1" indent="-342900">
              <a:buFont typeface="Wingdings" pitchFamily="2" charset="2"/>
              <a:buChar char="Ø"/>
            </a:pPr>
            <a:r>
              <a:rPr lang="en-US" sz="2100" dirty="0"/>
              <a:t>Improve surface alpha </a:t>
            </a:r>
            <a:r>
              <a:rPr lang="en-US" sz="2100" dirty="0" err="1"/>
              <a:t>radioassay</a:t>
            </a:r>
            <a:r>
              <a:rPr lang="en-US" sz="2100" dirty="0"/>
              <a:t> sensitivities</a:t>
            </a:r>
          </a:p>
          <a:p>
            <a:pPr marL="800100" lvl="1" indent="-342900">
              <a:buFont typeface="Wingdings" pitchFamily="2" charset="2"/>
              <a:buChar char="Ø"/>
            </a:pPr>
            <a:endParaRPr lang="en-US" sz="1500" dirty="0"/>
          </a:p>
          <a:p>
            <a:pPr marL="800100" lvl="1" indent="-342900">
              <a:buFont typeface="Wingdings" pitchFamily="2" charset="2"/>
              <a:buChar char="Ø"/>
            </a:pPr>
            <a:r>
              <a:rPr lang="en-US" sz="2100" dirty="0"/>
              <a:t>Improve ICPMS sensitivity to &lt; ppt/</a:t>
            </a:r>
            <a:r>
              <a:rPr lang="en-US" sz="2100" dirty="0" err="1"/>
              <a:t>ppq</a:t>
            </a:r>
            <a:r>
              <a:rPr lang="en-US" sz="2100" dirty="0"/>
              <a:t> levels</a:t>
            </a:r>
          </a:p>
          <a:p>
            <a:pPr marL="800100" lvl="1" indent="-342900">
              <a:buFont typeface="Wingdings" pitchFamily="2" charset="2"/>
              <a:buChar char="Ø"/>
            </a:pPr>
            <a:endParaRPr lang="en-US" sz="1500" dirty="0"/>
          </a:p>
          <a:p>
            <a:pPr marL="800100" lvl="1" indent="-342900">
              <a:buFont typeface="Wingdings" pitchFamily="2" charset="2"/>
              <a:buChar char="Ø"/>
            </a:pPr>
            <a:r>
              <a:rPr lang="en-US" sz="2100" dirty="0"/>
              <a:t>Coordinated international efforts to cross calibrate existing facilities and continued improvements. </a:t>
            </a:r>
          </a:p>
          <a:p>
            <a:pPr marL="800100" lvl="1" indent="-342900">
              <a:buFont typeface="Wingdings" pitchFamily="2" charset="2"/>
              <a:buChar char="Ø"/>
            </a:pPr>
            <a:endParaRPr lang="en-US" sz="2100" dirty="0"/>
          </a:p>
        </p:txBody>
      </p:sp>
      <p:sp>
        <p:nvSpPr>
          <p:cNvPr id="37" name="Google Shape;367;p57">
            <a:extLst>
              <a:ext uri="{FF2B5EF4-FFF2-40B4-BE49-F238E27FC236}">
                <a16:creationId xmlns:a16="http://schemas.microsoft.com/office/drawing/2014/main" id="{37B898CD-5C54-E34E-B75F-E6450AFECD85}"/>
              </a:ext>
            </a:extLst>
          </p:cNvPr>
          <p:cNvSpPr txBox="1"/>
          <p:nvPr/>
        </p:nvSpPr>
        <p:spPr>
          <a:xfrm>
            <a:off x="1902400" y="4377759"/>
            <a:ext cx="5407500" cy="6237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1800" b="1" i="0" u="none" strike="noStrike" cap="none">
                <a:solidFill>
                  <a:srgbClr val="FF0000"/>
                </a:solidFill>
                <a:latin typeface="Arial"/>
                <a:ea typeface="Arial"/>
                <a:cs typeface="Arial"/>
                <a:sym typeface="Arial"/>
              </a:rPr>
              <a:t>Golden rule: </a:t>
            </a:r>
            <a:r>
              <a:rPr lang="en-US" sz="1800" b="0" i="0" u="none" strike="noStrike" cap="none">
                <a:solidFill>
                  <a:srgbClr val="FF0000"/>
                </a:solidFill>
                <a:latin typeface="Arial"/>
                <a:ea typeface="Arial"/>
                <a:cs typeface="Arial"/>
                <a:sym typeface="Arial"/>
              </a:rPr>
              <a:t>Everything is radioactive</a:t>
            </a:r>
            <a:r>
              <a:rPr lang="en-US" sz="1800">
                <a:solidFill>
                  <a:srgbClr val="FF0000"/>
                </a:solidFill>
              </a:rPr>
              <a:t>, quantify </a:t>
            </a:r>
            <a:endParaRPr sz="1800">
              <a:solidFill>
                <a:srgbClr val="FF0000"/>
              </a:solidFill>
            </a:endParaRPr>
          </a:p>
          <a:p>
            <a:pPr marL="0" marR="0" lvl="0" indent="0" algn="ctr" rtl="0">
              <a:lnSpc>
                <a:spcPct val="100000"/>
              </a:lnSpc>
              <a:spcBef>
                <a:spcPts val="0"/>
              </a:spcBef>
              <a:spcAft>
                <a:spcPts val="0"/>
              </a:spcAft>
              <a:buNone/>
            </a:pPr>
            <a:r>
              <a:rPr lang="en-US" sz="1800">
                <a:solidFill>
                  <a:srgbClr val="FF0000"/>
                </a:solidFill>
              </a:rPr>
              <a:t>         panic level via</a:t>
            </a:r>
            <a:r>
              <a:rPr lang="en-US" sz="1800" b="0" i="0" u="none" strike="noStrike" cap="none">
                <a:solidFill>
                  <a:srgbClr val="FF0000"/>
                </a:solidFill>
                <a:latin typeface="Arial"/>
                <a:ea typeface="Arial"/>
                <a:cs typeface="Arial"/>
                <a:sym typeface="Arial"/>
              </a:rPr>
              <a:t> screening. </a:t>
            </a:r>
            <a:endParaRPr sz="1800" b="0" i="0" u="none" strike="noStrike" cap="none">
              <a:solidFill>
                <a:srgbClr val="FF0000"/>
              </a:solidFill>
              <a:latin typeface="Arial"/>
              <a:ea typeface="Arial"/>
              <a:cs typeface="Arial"/>
              <a:sym typeface="Arial"/>
            </a:endParaRPr>
          </a:p>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8" name="Google Shape;379;p57">
            <a:extLst>
              <a:ext uri="{FF2B5EF4-FFF2-40B4-BE49-F238E27FC236}">
                <a16:creationId xmlns:a16="http://schemas.microsoft.com/office/drawing/2014/main" id="{0BB0E026-7511-2146-9778-5AC08F8BEABC}"/>
              </a:ext>
            </a:extLst>
          </p:cNvPr>
          <p:cNvPicPr preferRelativeResize="0"/>
          <p:nvPr/>
        </p:nvPicPr>
        <p:blipFill>
          <a:blip r:embed="rId2">
            <a:alphaModFix/>
          </a:blip>
          <a:stretch>
            <a:fillRect/>
          </a:stretch>
        </p:blipFill>
        <p:spPr>
          <a:xfrm>
            <a:off x="874053" y="4273133"/>
            <a:ext cx="1028346" cy="728325"/>
          </a:xfrm>
          <a:prstGeom prst="rect">
            <a:avLst/>
          </a:prstGeom>
          <a:noFill/>
          <a:ln>
            <a:noFill/>
          </a:ln>
        </p:spPr>
      </p:pic>
      <p:pic>
        <p:nvPicPr>
          <p:cNvPr id="39" name="Google Shape;380;p57">
            <a:extLst>
              <a:ext uri="{FF2B5EF4-FFF2-40B4-BE49-F238E27FC236}">
                <a16:creationId xmlns:a16="http://schemas.microsoft.com/office/drawing/2014/main" id="{9BFB7259-C48E-D946-9A59-FDD0514ED59D}"/>
              </a:ext>
            </a:extLst>
          </p:cNvPr>
          <p:cNvPicPr preferRelativeResize="0"/>
          <p:nvPr/>
        </p:nvPicPr>
        <p:blipFill>
          <a:blip r:embed="rId3">
            <a:alphaModFix/>
          </a:blip>
          <a:stretch>
            <a:fillRect/>
          </a:stretch>
        </p:blipFill>
        <p:spPr>
          <a:xfrm>
            <a:off x="7309925" y="4273159"/>
            <a:ext cx="1028349" cy="728281"/>
          </a:xfrm>
          <a:prstGeom prst="rect">
            <a:avLst/>
          </a:prstGeom>
          <a:noFill/>
          <a:ln>
            <a:noFill/>
          </a:ln>
        </p:spPr>
      </p:pic>
      <p:sp>
        <p:nvSpPr>
          <p:cNvPr id="40" name="TextBox 39">
            <a:extLst>
              <a:ext uri="{FF2B5EF4-FFF2-40B4-BE49-F238E27FC236}">
                <a16:creationId xmlns:a16="http://schemas.microsoft.com/office/drawing/2014/main" id="{ABF30BAB-2B1E-4D46-923E-ED7BF8D63D1C}"/>
              </a:ext>
            </a:extLst>
          </p:cNvPr>
          <p:cNvSpPr txBox="1"/>
          <p:nvPr/>
        </p:nvSpPr>
        <p:spPr>
          <a:xfrm>
            <a:off x="8708065" y="436998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127720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dissolve">
                                      <p:cBhvr>
                                        <p:cTn id="7" dur="500"/>
                                        <p:tgtEl>
                                          <p:spTgt spid="37"/>
                                        </p:tgtEl>
                                      </p:cBhvr>
                                    </p:animEffect>
                                  </p:childTnLst>
                                </p:cTn>
                              </p:par>
                              <p:par>
                                <p:cTn id="8" presetID="9" presetClass="entr" presetSubtype="0"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dissolve">
                                      <p:cBhvr>
                                        <p:cTn id="10" dur="500"/>
                                        <p:tgtEl>
                                          <p:spTgt spid="38"/>
                                        </p:tgtEl>
                                      </p:cBhvr>
                                    </p:animEffect>
                                  </p:childTnLst>
                                </p:cTn>
                              </p:par>
                              <p:par>
                                <p:cTn id="11" presetID="9" presetClass="entr" presetSubtype="0"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dissolve">
                                      <p:cBhvr>
                                        <p:cTn id="1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8;p59">
            <a:extLst>
              <a:ext uri="{FF2B5EF4-FFF2-40B4-BE49-F238E27FC236}">
                <a16:creationId xmlns:a16="http://schemas.microsoft.com/office/drawing/2014/main" id="{00711696-98E2-B245-8A05-EBB201BA5C87}"/>
              </a:ext>
            </a:extLst>
          </p:cNvPr>
          <p:cNvSpPr txBox="1"/>
          <p:nvPr/>
        </p:nvSpPr>
        <p:spPr>
          <a:xfrm>
            <a:off x="0" y="45162"/>
            <a:ext cx="9144000" cy="56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dirty="0">
                <a:solidFill>
                  <a:srgbClr val="C0504D"/>
                </a:solidFill>
                <a:latin typeface="Calibri"/>
                <a:ea typeface="Calibri"/>
                <a:cs typeface="Calibri"/>
                <a:sym typeface="Calibri"/>
              </a:rPr>
              <a:t>The Solution</a:t>
            </a:r>
            <a:endParaRPr sz="3600" b="1" i="0" u="none" strike="noStrike" cap="none" dirty="0">
              <a:solidFill>
                <a:srgbClr val="C0504D"/>
              </a:solidFill>
              <a:latin typeface="Calibri"/>
              <a:ea typeface="Calibri"/>
              <a:cs typeface="Calibri"/>
              <a:sym typeface="Calibri"/>
            </a:endParaRPr>
          </a:p>
        </p:txBody>
      </p:sp>
      <p:pic>
        <p:nvPicPr>
          <p:cNvPr id="3" name="Google Shape;429;p59">
            <a:extLst>
              <a:ext uri="{FF2B5EF4-FFF2-40B4-BE49-F238E27FC236}">
                <a16:creationId xmlns:a16="http://schemas.microsoft.com/office/drawing/2014/main" id="{B1BFC3D9-DAFA-A740-913A-2AD4AD17AF75}"/>
              </a:ext>
            </a:extLst>
          </p:cNvPr>
          <p:cNvPicPr preferRelativeResize="0"/>
          <p:nvPr/>
        </p:nvPicPr>
        <p:blipFill rotWithShape="1">
          <a:blip r:embed="rId2">
            <a:alphaModFix/>
          </a:blip>
          <a:srcRect/>
          <a:stretch/>
        </p:blipFill>
        <p:spPr>
          <a:xfrm>
            <a:off x="91824" y="1721482"/>
            <a:ext cx="2882512" cy="2442814"/>
          </a:xfrm>
          <a:prstGeom prst="rect">
            <a:avLst/>
          </a:prstGeom>
          <a:noFill/>
          <a:ln>
            <a:noFill/>
          </a:ln>
        </p:spPr>
      </p:pic>
      <p:pic>
        <p:nvPicPr>
          <p:cNvPr id="4" name="Google Shape;430;p59">
            <a:extLst>
              <a:ext uri="{FF2B5EF4-FFF2-40B4-BE49-F238E27FC236}">
                <a16:creationId xmlns:a16="http://schemas.microsoft.com/office/drawing/2014/main" id="{37FA152F-B9F4-8546-BE76-E57CD4CBB38C}"/>
              </a:ext>
            </a:extLst>
          </p:cNvPr>
          <p:cNvPicPr preferRelativeResize="0"/>
          <p:nvPr/>
        </p:nvPicPr>
        <p:blipFill rotWithShape="1">
          <a:blip r:embed="rId3">
            <a:alphaModFix/>
          </a:blip>
          <a:srcRect/>
          <a:stretch/>
        </p:blipFill>
        <p:spPr>
          <a:xfrm>
            <a:off x="3194653" y="918123"/>
            <a:ext cx="2939093" cy="3847540"/>
          </a:xfrm>
          <a:prstGeom prst="rect">
            <a:avLst/>
          </a:prstGeom>
          <a:noFill/>
          <a:ln>
            <a:noFill/>
          </a:ln>
        </p:spPr>
      </p:pic>
      <p:cxnSp>
        <p:nvCxnSpPr>
          <p:cNvPr id="5" name="Google Shape;431;p59">
            <a:extLst>
              <a:ext uri="{FF2B5EF4-FFF2-40B4-BE49-F238E27FC236}">
                <a16:creationId xmlns:a16="http://schemas.microsoft.com/office/drawing/2014/main" id="{AF073ED9-F911-3749-AB13-48669974FC92}"/>
              </a:ext>
            </a:extLst>
          </p:cNvPr>
          <p:cNvCxnSpPr>
            <a:stCxn id="6" idx="3"/>
          </p:cNvCxnSpPr>
          <p:nvPr/>
        </p:nvCxnSpPr>
        <p:spPr>
          <a:xfrm rot="10800000" flipH="1">
            <a:off x="3093374" y="1242893"/>
            <a:ext cx="323700" cy="1207200"/>
          </a:xfrm>
          <a:prstGeom prst="straightConnector1">
            <a:avLst/>
          </a:prstGeom>
          <a:noFill/>
          <a:ln w="28575" cap="flat" cmpd="sng">
            <a:solidFill>
              <a:srgbClr val="FF0000"/>
            </a:solidFill>
            <a:prstDash val="solid"/>
            <a:round/>
            <a:headEnd type="none" w="sm" len="sm"/>
            <a:tailEnd type="triangle" w="med" len="med"/>
          </a:ln>
        </p:spPr>
      </p:cxnSp>
      <p:sp>
        <p:nvSpPr>
          <p:cNvPr id="6" name="Google Shape;432;p59">
            <a:extLst>
              <a:ext uri="{FF2B5EF4-FFF2-40B4-BE49-F238E27FC236}">
                <a16:creationId xmlns:a16="http://schemas.microsoft.com/office/drawing/2014/main" id="{5E7E702B-A2CF-6545-979F-89AD665001D9}"/>
              </a:ext>
            </a:extLst>
          </p:cNvPr>
          <p:cNvSpPr/>
          <p:nvPr/>
        </p:nvSpPr>
        <p:spPr>
          <a:xfrm>
            <a:off x="55274" y="1802243"/>
            <a:ext cx="3038100" cy="1295700"/>
          </a:xfrm>
          <a:prstGeom prst="roundRect">
            <a:avLst>
              <a:gd name="adj" fmla="val 6964"/>
            </a:avLst>
          </a:prstGeom>
          <a:noFill/>
          <a:ln w="38100" cap="flat" cmpd="sng">
            <a:solidFill>
              <a:srgbClr val="FF0000"/>
            </a:solidFill>
            <a:prstDash val="solid"/>
            <a:round/>
            <a:headEnd type="none" w="sm" len="sm"/>
            <a:tailEnd type="none" w="sm" len="sm"/>
          </a:ln>
        </p:spPr>
        <p:txBody>
          <a:bodyPr spcFirstLastPara="1" wrap="square" lIns="58925" tIns="58925" rIns="58925" bIns="58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7" name="Google Shape;433;p59">
            <a:extLst>
              <a:ext uri="{FF2B5EF4-FFF2-40B4-BE49-F238E27FC236}">
                <a16:creationId xmlns:a16="http://schemas.microsoft.com/office/drawing/2014/main" id="{3704099E-1239-8F49-AE75-24B0CE1ABD01}"/>
              </a:ext>
            </a:extLst>
          </p:cNvPr>
          <p:cNvCxnSpPr>
            <a:stCxn id="6" idx="3"/>
          </p:cNvCxnSpPr>
          <p:nvPr/>
        </p:nvCxnSpPr>
        <p:spPr>
          <a:xfrm rot="10800000" flipH="1">
            <a:off x="3093374" y="2273093"/>
            <a:ext cx="974100" cy="177000"/>
          </a:xfrm>
          <a:prstGeom prst="straightConnector1">
            <a:avLst/>
          </a:prstGeom>
          <a:noFill/>
          <a:ln w="28575" cap="flat" cmpd="sng">
            <a:solidFill>
              <a:srgbClr val="FF0000"/>
            </a:solidFill>
            <a:prstDash val="solid"/>
            <a:round/>
            <a:headEnd type="none" w="sm" len="sm"/>
            <a:tailEnd type="triangle" w="med" len="med"/>
          </a:ln>
        </p:spPr>
      </p:cxnSp>
      <p:cxnSp>
        <p:nvCxnSpPr>
          <p:cNvPr id="8" name="Google Shape;434;p59">
            <a:extLst>
              <a:ext uri="{FF2B5EF4-FFF2-40B4-BE49-F238E27FC236}">
                <a16:creationId xmlns:a16="http://schemas.microsoft.com/office/drawing/2014/main" id="{825E9E9B-BDA6-6247-86C7-D0E9891DB6D1}"/>
              </a:ext>
            </a:extLst>
          </p:cNvPr>
          <p:cNvCxnSpPr>
            <a:stCxn id="6" idx="3"/>
            <a:endCxn id="9" idx="1"/>
          </p:cNvCxnSpPr>
          <p:nvPr/>
        </p:nvCxnSpPr>
        <p:spPr>
          <a:xfrm>
            <a:off x="3093374" y="2450093"/>
            <a:ext cx="836100" cy="1453800"/>
          </a:xfrm>
          <a:prstGeom prst="straightConnector1">
            <a:avLst/>
          </a:prstGeom>
          <a:noFill/>
          <a:ln w="28575" cap="flat" cmpd="sng">
            <a:solidFill>
              <a:srgbClr val="FF0000"/>
            </a:solidFill>
            <a:prstDash val="solid"/>
            <a:round/>
            <a:headEnd type="none" w="sm" len="sm"/>
            <a:tailEnd type="triangle" w="med" len="med"/>
          </a:ln>
        </p:spPr>
      </p:cxnSp>
      <p:sp>
        <p:nvSpPr>
          <p:cNvPr id="9" name="Google Shape;435;p59">
            <a:extLst>
              <a:ext uri="{FF2B5EF4-FFF2-40B4-BE49-F238E27FC236}">
                <a16:creationId xmlns:a16="http://schemas.microsoft.com/office/drawing/2014/main" id="{11037AF9-4FF8-414D-A7AD-E7C8977A3C8C}"/>
              </a:ext>
            </a:extLst>
          </p:cNvPr>
          <p:cNvSpPr/>
          <p:nvPr/>
        </p:nvSpPr>
        <p:spPr>
          <a:xfrm>
            <a:off x="3929452" y="3084563"/>
            <a:ext cx="258900" cy="1642500"/>
          </a:xfrm>
          <a:prstGeom prst="leftBrace">
            <a:avLst>
              <a:gd name="adj1" fmla="val 8333"/>
              <a:gd name="adj2" fmla="val 49892"/>
            </a:avLst>
          </a:prstGeom>
          <a:noFill/>
          <a:ln w="28575" cap="flat" cmpd="sng">
            <a:solidFill>
              <a:srgbClr val="FF0000"/>
            </a:solidFill>
            <a:prstDash val="solid"/>
            <a:round/>
            <a:headEnd type="none" w="sm" len="sm"/>
            <a:tailEnd type="none" w="sm" len="sm"/>
          </a:ln>
        </p:spPr>
        <p:txBody>
          <a:bodyPr spcFirstLastPara="1" wrap="square" lIns="58925" tIns="58925" rIns="58925" bIns="58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436;p59">
            <a:extLst>
              <a:ext uri="{FF2B5EF4-FFF2-40B4-BE49-F238E27FC236}">
                <a16:creationId xmlns:a16="http://schemas.microsoft.com/office/drawing/2014/main" id="{CF2244FC-9F2A-774B-8088-AE0EF1937433}"/>
              </a:ext>
            </a:extLst>
          </p:cNvPr>
          <p:cNvSpPr/>
          <p:nvPr/>
        </p:nvSpPr>
        <p:spPr>
          <a:xfrm>
            <a:off x="55274" y="3131826"/>
            <a:ext cx="3038100" cy="266100"/>
          </a:xfrm>
          <a:prstGeom prst="roundRect">
            <a:avLst>
              <a:gd name="adj" fmla="val 16667"/>
            </a:avLst>
          </a:prstGeom>
          <a:noFill/>
          <a:ln w="28575" cap="flat" cmpd="sng">
            <a:solidFill>
              <a:srgbClr val="0000FF"/>
            </a:solidFill>
            <a:prstDash val="solid"/>
            <a:round/>
            <a:headEnd type="none" w="sm" len="sm"/>
            <a:tailEnd type="none" w="sm" len="sm"/>
          </a:ln>
        </p:spPr>
        <p:txBody>
          <a:bodyPr spcFirstLastPara="1" wrap="square" lIns="58925" tIns="58925" rIns="58925" bIns="58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 name="Google Shape;437;p59">
            <a:extLst>
              <a:ext uri="{FF2B5EF4-FFF2-40B4-BE49-F238E27FC236}">
                <a16:creationId xmlns:a16="http://schemas.microsoft.com/office/drawing/2014/main" id="{F2E748B7-DC3E-DE4C-8ABD-E80124B2D1E0}"/>
              </a:ext>
            </a:extLst>
          </p:cNvPr>
          <p:cNvSpPr/>
          <p:nvPr/>
        </p:nvSpPr>
        <p:spPr>
          <a:xfrm>
            <a:off x="55274" y="3423169"/>
            <a:ext cx="3038100" cy="105300"/>
          </a:xfrm>
          <a:prstGeom prst="roundRect">
            <a:avLst>
              <a:gd name="adj" fmla="val 16667"/>
            </a:avLst>
          </a:prstGeom>
          <a:noFill/>
          <a:ln w="28575" cap="flat" cmpd="sng">
            <a:solidFill>
              <a:srgbClr val="FF9900"/>
            </a:solidFill>
            <a:prstDash val="solid"/>
            <a:round/>
            <a:headEnd type="none" w="sm" len="sm"/>
            <a:tailEnd type="none" w="sm" len="sm"/>
          </a:ln>
        </p:spPr>
        <p:txBody>
          <a:bodyPr spcFirstLastPara="1" wrap="square" lIns="58925" tIns="58925" rIns="58925" bIns="58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12" name="Google Shape;438;p59">
            <a:extLst>
              <a:ext uri="{FF2B5EF4-FFF2-40B4-BE49-F238E27FC236}">
                <a16:creationId xmlns:a16="http://schemas.microsoft.com/office/drawing/2014/main" id="{2D37762F-A7EB-614C-A3D1-C2AA09F01C0C}"/>
              </a:ext>
            </a:extLst>
          </p:cNvPr>
          <p:cNvCxnSpPr>
            <a:stCxn id="11" idx="3"/>
          </p:cNvCxnSpPr>
          <p:nvPr/>
        </p:nvCxnSpPr>
        <p:spPr>
          <a:xfrm>
            <a:off x="3093374" y="3475819"/>
            <a:ext cx="1749300" cy="400500"/>
          </a:xfrm>
          <a:prstGeom prst="straightConnector1">
            <a:avLst/>
          </a:prstGeom>
          <a:noFill/>
          <a:ln w="28575" cap="flat" cmpd="sng">
            <a:solidFill>
              <a:srgbClr val="FF9900"/>
            </a:solidFill>
            <a:prstDash val="solid"/>
            <a:round/>
            <a:headEnd type="none" w="sm" len="sm"/>
            <a:tailEnd type="triangle" w="med" len="med"/>
          </a:ln>
        </p:spPr>
      </p:cxnSp>
      <p:cxnSp>
        <p:nvCxnSpPr>
          <p:cNvPr id="13" name="Google Shape;439;p59">
            <a:extLst>
              <a:ext uri="{FF2B5EF4-FFF2-40B4-BE49-F238E27FC236}">
                <a16:creationId xmlns:a16="http://schemas.microsoft.com/office/drawing/2014/main" id="{2C62D01A-3D26-CC43-BE64-9BEEC1AE1F9F}"/>
              </a:ext>
            </a:extLst>
          </p:cNvPr>
          <p:cNvCxnSpPr>
            <a:stCxn id="10" idx="3"/>
          </p:cNvCxnSpPr>
          <p:nvPr/>
        </p:nvCxnSpPr>
        <p:spPr>
          <a:xfrm rot="10800000" flipH="1">
            <a:off x="3093374" y="2862876"/>
            <a:ext cx="1043700" cy="402000"/>
          </a:xfrm>
          <a:prstGeom prst="straightConnector1">
            <a:avLst/>
          </a:prstGeom>
          <a:noFill/>
          <a:ln w="28575" cap="flat" cmpd="sng">
            <a:solidFill>
              <a:srgbClr val="0000FF"/>
            </a:solidFill>
            <a:prstDash val="solid"/>
            <a:round/>
            <a:headEnd type="none" w="sm" len="sm"/>
            <a:tailEnd type="triangle" w="med" len="med"/>
          </a:ln>
        </p:spPr>
      </p:cxnSp>
      <p:cxnSp>
        <p:nvCxnSpPr>
          <p:cNvPr id="14" name="Google Shape;440;p59">
            <a:extLst>
              <a:ext uri="{FF2B5EF4-FFF2-40B4-BE49-F238E27FC236}">
                <a16:creationId xmlns:a16="http://schemas.microsoft.com/office/drawing/2014/main" id="{0CBD6208-7AD6-1C43-BD23-1E66D2DAE4A5}"/>
              </a:ext>
            </a:extLst>
          </p:cNvPr>
          <p:cNvCxnSpPr>
            <a:cxnSpLocks/>
            <a:stCxn id="10" idx="3"/>
          </p:cNvCxnSpPr>
          <p:nvPr/>
        </p:nvCxnSpPr>
        <p:spPr>
          <a:xfrm>
            <a:off x="3093374" y="3264876"/>
            <a:ext cx="1749300" cy="133050"/>
          </a:xfrm>
          <a:prstGeom prst="straightConnector1">
            <a:avLst/>
          </a:prstGeom>
          <a:noFill/>
          <a:ln w="28575" cap="flat" cmpd="sng">
            <a:solidFill>
              <a:srgbClr val="0000FF"/>
            </a:solidFill>
            <a:prstDash val="solid"/>
            <a:round/>
            <a:headEnd type="none" w="sm" len="sm"/>
            <a:tailEnd type="triangle" w="med" len="med"/>
          </a:ln>
        </p:spPr>
      </p:cxnSp>
      <p:pic>
        <p:nvPicPr>
          <p:cNvPr id="15" name="Google Shape;441;p59">
            <a:extLst>
              <a:ext uri="{FF2B5EF4-FFF2-40B4-BE49-F238E27FC236}">
                <a16:creationId xmlns:a16="http://schemas.microsoft.com/office/drawing/2014/main" id="{A9B348F4-8B71-3E49-B87C-C69624B6A042}"/>
              </a:ext>
            </a:extLst>
          </p:cNvPr>
          <p:cNvPicPr preferRelativeResize="0"/>
          <p:nvPr/>
        </p:nvPicPr>
        <p:blipFill rotWithShape="1">
          <a:blip r:embed="rId4">
            <a:alphaModFix/>
          </a:blip>
          <a:srcRect/>
          <a:stretch/>
        </p:blipFill>
        <p:spPr>
          <a:xfrm>
            <a:off x="6330642" y="918131"/>
            <a:ext cx="2184153" cy="996639"/>
          </a:xfrm>
          <a:prstGeom prst="rect">
            <a:avLst/>
          </a:prstGeom>
          <a:noFill/>
          <a:ln w="9525" cap="flat" cmpd="sng">
            <a:solidFill>
              <a:srgbClr val="999999"/>
            </a:solidFill>
            <a:prstDash val="solid"/>
            <a:round/>
            <a:headEnd type="none" w="sm" len="sm"/>
            <a:tailEnd type="none" w="sm" len="sm"/>
          </a:ln>
        </p:spPr>
      </p:pic>
      <p:sp>
        <p:nvSpPr>
          <p:cNvPr id="16" name="Google Shape;442;p59">
            <a:extLst>
              <a:ext uri="{FF2B5EF4-FFF2-40B4-BE49-F238E27FC236}">
                <a16:creationId xmlns:a16="http://schemas.microsoft.com/office/drawing/2014/main" id="{F2138CC5-08AA-124F-B7AC-9D5A2B19C8BB}"/>
              </a:ext>
            </a:extLst>
          </p:cNvPr>
          <p:cNvSpPr txBox="1"/>
          <p:nvPr/>
        </p:nvSpPr>
        <p:spPr>
          <a:xfrm>
            <a:off x="6335154" y="1926964"/>
            <a:ext cx="2199600" cy="201000"/>
          </a:xfrm>
          <a:prstGeom prst="rect">
            <a:avLst/>
          </a:prstGeom>
          <a:noFill/>
          <a:ln w="9525" cap="flat" cmpd="sng">
            <a:solidFill>
              <a:srgbClr val="999999"/>
            </a:solidFill>
            <a:prstDash val="solid"/>
            <a:round/>
            <a:headEnd type="none" w="sm" len="sm"/>
            <a:tailEnd type="none" w="sm" len="sm"/>
          </a:ln>
        </p:spPr>
        <p:txBody>
          <a:bodyPr spcFirstLastPara="1" wrap="square" lIns="58925" tIns="58925" rIns="58925" bIns="589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99999"/>
                </a:solidFill>
                <a:latin typeface="Arial"/>
                <a:ea typeface="Arial"/>
                <a:cs typeface="Arial"/>
                <a:sym typeface="Arial"/>
              </a:rPr>
              <a:t>Mass Spectrometry, NAA </a:t>
            </a:r>
            <a:endParaRPr sz="1000" b="0" i="1" u="none" strike="noStrike" cap="none">
              <a:solidFill>
                <a:srgbClr val="999999"/>
              </a:solidFill>
              <a:latin typeface="Arial"/>
              <a:ea typeface="Arial"/>
              <a:cs typeface="Arial"/>
              <a:sym typeface="Arial"/>
            </a:endParaRPr>
          </a:p>
        </p:txBody>
      </p:sp>
      <p:cxnSp>
        <p:nvCxnSpPr>
          <p:cNvPr id="17" name="Google Shape;443;p59">
            <a:extLst>
              <a:ext uri="{FF2B5EF4-FFF2-40B4-BE49-F238E27FC236}">
                <a16:creationId xmlns:a16="http://schemas.microsoft.com/office/drawing/2014/main" id="{98A2508B-9177-564A-8429-8DA81CF68B04}"/>
              </a:ext>
            </a:extLst>
          </p:cNvPr>
          <p:cNvCxnSpPr>
            <a:stCxn id="15" idx="1"/>
          </p:cNvCxnSpPr>
          <p:nvPr/>
        </p:nvCxnSpPr>
        <p:spPr>
          <a:xfrm rot="10800000">
            <a:off x="3929442" y="1105950"/>
            <a:ext cx="2401200" cy="310500"/>
          </a:xfrm>
          <a:prstGeom prst="straightConnector1">
            <a:avLst/>
          </a:prstGeom>
          <a:noFill/>
          <a:ln w="28575" cap="flat" cmpd="sng">
            <a:solidFill>
              <a:srgbClr val="FF0000"/>
            </a:solidFill>
            <a:prstDash val="solid"/>
            <a:round/>
            <a:headEnd type="none" w="sm" len="sm"/>
            <a:tailEnd type="triangle" w="med" len="med"/>
          </a:ln>
        </p:spPr>
      </p:cxnSp>
      <p:pic>
        <p:nvPicPr>
          <p:cNvPr id="18" name="Google Shape;444;p59">
            <a:extLst>
              <a:ext uri="{FF2B5EF4-FFF2-40B4-BE49-F238E27FC236}">
                <a16:creationId xmlns:a16="http://schemas.microsoft.com/office/drawing/2014/main" id="{A5735E9A-4BBA-574E-A5D0-414A190C956B}"/>
              </a:ext>
            </a:extLst>
          </p:cNvPr>
          <p:cNvPicPr preferRelativeResize="0"/>
          <p:nvPr/>
        </p:nvPicPr>
        <p:blipFill rotWithShape="1">
          <a:blip r:embed="rId5">
            <a:alphaModFix/>
          </a:blip>
          <a:srcRect/>
          <a:stretch/>
        </p:blipFill>
        <p:spPr>
          <a:xfrm>
            <a:off x="7661946" y="2803363"/>
            <a:ext cx="872688" cy="1203707"/>
          </a:xfrm>
          <a:prstGeom prst="rect">
            <a:avLst/>
          </a:prstGeom>
          <a:noFill/>
          <a:ln w="9525" cap="flat" cmpd="sng">
            <a:solidFill>
              <a:srgbClr val="B7B7B7"/>
            </a:solidFill>
            <a:prstDash val="solid"/>
            <a:round/>
            <a:headEnd type="none" w="sm" len="sm"/>
            <a:tailEnd type="none" w="sm" len="sm"/>
          </a:ln>
        </p:spPr>
      </p:pic>
      <p:cxnSp>
        <p:nvCxnSpPr>
          <p:cNvPr id="19" name="Google Shape;445;p59">
            <a:extLst>
              <a:ext uri="{FF2B5EF4-FFF2-40B4-BE49-F238E27FC236}">
                <a16:creationId xmlns:a16="http://schemas.microsoft.com/office/drawing/2014/main" id="{4573367A-1A98-4F44-9C1A-CB9F402EA329}"/>
              </a:ext>
            </a:extLst>
          </p:cNvPr>
          <p:cNvCxnSpPr/>
          <p:nvPr/>
        </p:nvCxnSpPr>
        <p:spPr>
          <a:xfrm rot="10800000">
            <a:off x="4548637" y="2313266"/>
            <a:ext cx="3169200" cy="966600"/>
          </a:xfrm>
          <a:prstGeom prst="straightConnector1">
            <a:avLst/>
          </a:prstGeom>
          <a:noFill/>
          <a:ln w="28575" cap="flat" cmpd="sng">
            <a:solidFill>
              <a:srgbClr val="FF0000"/>
            </a:solidFill>
            <a:prstDash val="solid"/>
            <a:round/>
            <a:headEnd type="none" w="sm" len="sm"/>
            <a:tailEnd type="triangle" w="med" len="med"/>
          </a:ln>
        </p:spPr>
      </p:cxnSp>
      <p:sp>
        <p:nvSpPr>
          <p:cNvPr id="20" name="Google Shape;446;p59">
            <a:extLst>
              <a:ext uri="{FF2B5EF4-FFF2-40B4-BE49-F238E27FC236}">
                <a16:creationId xmlns:a16="http://schemas.microsoft.com/office/drawing/2014/main" id="{8E119DF0-F576-9C42-B106-4C86BC7D088A}"/>
              </a:ext>
            </a:extLst>
          </p:cNvPr>
          <p:cNvSpPr/>
          <p:nvPr/>
        </p:nvSpPr>
        <p:spPr>
          <a:xfrm rot="10800000">
            <a:off x="5989471" y="3080243"/>
            <a:ext cx="258900" cy="1642500"/>
          </a:xfrm>
          <a:prstGeom prst="leftBrace">
            <a:avLst>
              <a:gd name="adj1" fmla="val 8333"/>
              <a:gd name="adj2" fmla="val 49892"/>
            </a:avLst>
          </a:prstGeom>
          <a:noFill/>
          <a:ln w="28575" cap="flat" cmpd="sng">
            <a:solidFill>
              <a:srgbClr val="FF0000"/>
            </a:solidFill>
            <a:prstDash val="solid"/>
            <a:round/>
            <a:headEnd type="none" w="sm" len="sm"/>
            <a:tailEnd type="none" w="sm" len="sm"/>
          </a:ln>
        </p:spPr>
        <p:txBody>
          <a:bodyPr spcFirstLastPara="1" wrap="square" lIns="58925" tIns="58925" rIns="58925" bIns="589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cxnSp>
        <p:nvCxnSpPr>
          <p:cNvPr id="21" name="Google Shape;447;p59">
            <a:extLst>
              <a:ext uri="{FF2B5EF4-FFF2-40B4-BE49-F238E27FC236}">
                <a16:creationId xmlns:a16="http://schemas.microsoft.com/office/drawing/2014/main" id="{906ADBBF-7F40-394B-AA2A-C3FFB6F0FE11}"/>
              </a:ext>
            </a:extLst>
          </p:cNvPr>
          <p:cNvCxnSpPr>
            <a:endCxn id="20" idx="1"/>
          </p:cNvCxnSpPr>
          <p:nvPr/>
        </p:nvCxnSpPr>
        <p:spPr>
          <a:xfrm flipH="1">
            <a:off x="6248371" y="3286467"/>
            <a:ext cx="1416300" cy="616800"/>
          </a:xfrm>
          <a:prstGeom prst="straightConnector1">
            <a:avLst/>
          </a:prstGeom>
          <a:noFill/>
          <a:ln w="28575" cap="flat" cmpd="sng">
            <a:solidFill>
              <a:srgbClr val="FF0000"/>
            </a:solidFill>
            <a:prstDash val="solid"/>
            <a:round/>
            <a:headEnd type="none" w="sm" len="sm"/>
            <a:tailEnd type="triangle" w="med" len="med"/>
          </a:ln>
        </p:spPr>
      </p:cxnSp>
      <p:sp>
        <p:nvSpPr>
          <p:cNvPr id="22" name="Google Shape;448;p59">
            <a:extLst>
              <a:ext uri="{FF2B5EF4-FFF2-40B4-BE49-F238E27FC236}">
                <a16:creationId xmlns:a16="http://schemas.microsoft.com/office/drawing/2014/main" id="{61656E81-A053-3541-85A7-F098C4DC8BED}"/>
              </a:ext>
            </a:extLst>
          </p:cNvPr>
          <p:cNvSpPr txBox="1"/>
          <p:nvPr/>
        </p:nvSpPr>
        <p:spPr>
          <a:xfrm>
            <a:off x="6881118" y="4016109"/>
            <a:ext cx="1918200" cy="201000"/>
          </a:xfrm>
          <a:prstGeom prst="rect">
            <a:avLst/>
          </a:prstGeom>
          <a:noFill/>
          <a:ln w="9525" cap="flat" cmpd="sng">
            <a:solidFill>
              <a:srgbClr val="999999"/>
            </a:solidFill>
            <a:prstDash val="solid"/>
            <a:round/>
            <a:headEnd type="none" w="sm" len="sm"/>
            <a:tailEnd type="none" w="sm" len="sm"/>
          </a:ln>
        </p:spPr>
        <p:txBody>
          <a:bodyPr spcFirstLastPara="1" wrap="square" lIns="58925" tIns="58925" rIns="58925" bIns="589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99999"/>
                </a:solidFill>
                <a:latin typeface="Arial"/>
                <a:ea typeface="Arial"/>
                <a:cs typeface="Arial"/>
                <a:sym typeface="Arial"/>
              </a:rPr>
              <a:t>Gamma-ray Spectroscopy</a:t>
            </a:r>
            <a:endParaRPr sz="1000" b="0" i="1" u="none" strike="noStrike" cap="none">
              <a:solidFill>
                <a:srgbClr val="999999"/>
              </a:solidFill>
              <a:latin typeface="Arial"/>
              <a:ea typeface="Arial"/>
              <a:cs typeface="Arial"/>
              <a:sym typeface="Arial"/>
            </a:endParaRPr>
          </a:p>
        </p:txBody>
      </p:sp>
      <p:pic>
        <p:nvPicPr>
          <p:cNvPr id="23" name="Google Shape;449;p59">
            <a:extLst>
              <a:ext uri="{FF2B5EF4-FFF2-40B4-BE49-F238E27FC236}">
                <a16:creationId xmlns:a16="http://schemas.microsoft.com/office/drawing/2014/main" id="{80B42485-17B6-994A-90BD-7E0C553526F1}"/>
              </a:ext>
            </a:extLst>
          </p:cNvPr>
          <p:cNvPicPr preferRelativeResize="0"/>
          <p:nvPr/>
        </p:nvPicPr>
        <p:blipFill rotWithShape="1">
          <a:blip r:embed="rId6">
            <a:alphaModFix/>
          </a:blip>
          <a:srcRect/>
          <a:stretch/>
        </p:blipFill>
        <p:spPr>
          <a:xfrm>
            <a:off x="6881118" y="1982994"/>
            <a:ext cx="1170347" cy="1115095"/>
          </a:xfrm>
          <a:prstGeom prst="rect">
            <a:avLst/>
          </a:prstGeom>
          <a:noFill/>
          <a:ln w="9525" cap="flat" cmpd="sng">
            <a:solidFill>
              <a:srgbClr val="B7B7B7"/>
            </a:solidFill>
            <a:prstDash val="solid"/>
            <a:round/>
            <a:headEnd type="none" w="sm" len="sm"/>
            <a:tailEnd type="none" w="sm" len="sm"/>
          </a:ln>
        </p:spPr>
      </p:pic>
      <p:cxnSp>
        <p:nvCxnSpPr>
          <p:cNvPr id="24" name="Google Shape;450;p59">
            <a:extLst>
              <a:ext uri="{FF2B5EF4-FFF2-40B4-BE49-F238E27FC236}">
                <a16:creationId xmlns:a16="http://schemas.microsoft.com/office/drawing/2014/main" id="{113AD7F8-E1FF-7A4E-9F3D-2C9ADAE7B35A}"/>
              </a:ext>
            </a:extLst>
          </p:cNvPr>
          <p:cNvCxnSpPr>
            <a:stCxn id="23" idx="1"/>
          </p:cNvCxnSpPr>
          <p:nvPr/>
        </p:nvCxnSpPr>
        <p:spPr>
          <a:xfrm flipH="1">
            <a:off x="4432218" y="2540541"/>
            <a:ext cx="2448900" cy="309900"/>
          </a:xfrm>
          <a:prstGeom prst="straightConnector1">
            <a:avLst/>
          </a:prstGeom>
          <a:noFill/>
          <a:ln w="28575" cap="flat" cmpd="sng">
            <a:solidFill>
              <a:srgbClr val="0000FF"/>
            </a:solidFill>
            <a:prstDash val="solid"/>
            <a:round/>
            <a:headEnd type="none" w="sm" len="sm"/>
            <a:tailEnd type="triangle" w="med" len="med"/>
          </a:ln>
        </p:spPr>
      </p:cxnSp>
      <p:pic>
        <p:nvPicPr>
          <p:cNvPr id="25" name="Google Shape;451;p59">
            <a:extLst>
              <a:ext uri="{FF2B5EF4-FFF2-40B4-BE49-F238E27FC236}">
                <a16:creationId xmlns:a16="http://schemas.microsoft.com/office/drawing/2014/main" id="{167B84E3-C7CF-614B-8D0F-FF8EEA4414A9}"/>
              </a:ext>
            </a:extLst>
          </p:cNvPr>
          <p:cNvPicPr preferRelativeResize="0"/>
          <p:nvPr/>
        </p:nvPicPr>
        <p:blipFill rotWithShape="1">
          <a:blip r:embed="rId7">
            <a:alphaModFix/>
          </a:blip>
          <a:srcRect/>
          <a:stretch/>
        </p:blipFill>
        <p:spPr>
          <a:xfrm>
            <a:off x="7250962" y="3366481"/>
            <a:ext cx="803672" cy="1069888"/>
          </a:xfrm>
          <a:prstGeom prst="rect">
            <a:avLst/>
          </a:prstGeom>
          <a:noFill/>
          <a:ln w="9525" cap="flat" cmpd="sng">
            <a:solidFill>
              <a:srgbClr val="B7B7B7"/>
            </a:solidFill>
            <a:prstDash val="solid"/>
            <a:round/>
            <a:headEnd type="none" w="sm" len="sm"/>
            <a:tailEnd type="none" w="sm" len="sm"/>
          </a:ln>
        </p:spPr>
      </p:pic>
      <p:cxnSp>
        <p:nvCxnSpPr>
          <p:cNvPr id="26" name="Google Shape;452;p59">
            <a:extLst>
              <a:ext uri="{FF2B5EF4-FFF2-40B4-BE49-F238E27FC236}">
                <a16:creationId xmlns:a16="http://schemas.microsoft.com/office/drawing/2014/main" id="{151ACA3F-C510-5D4D-BAC5-CBC8F7CAEE5C}"/>
              </a:ext>
            </a:extLst>
          </p:cNvPr>
          <p:cNvCxnSpPr>
            <a:stCxn id="25" idx="1"/>
          </p:cNvCxnSpPr>
          <p:nvPr/>
        </p:nvCxnSpPr>
        <p:spPr>
          <a:xfrm rot="10800000">
            <a:off x="4432162" y="2888925"/>
            <a:ext cx="2818800" cy="1012500"/>
          </a:xfrm>
          <a:prstGeom prst="straightConnector1">
            <a:avLst/>
          </a:prstGeom>
          <a:noFill/>
          <a:ln w="28575" cap="flat" cmpd="sng">
            <a:solidFill>
              <a:srgbClr val="0000FF"/>
            </a:solidFill>
            <a:prstDash val="solid"/>
            <a:round/>
            <a:headEnd type="none" w="sm" len="sm"/>
            <a:tailEnd type="triangle" w="med" len="med"/>
          </a:ln>
        </p:spPr>
      </p:cxnSp>
      <p:sp>
        <p:nvSpPr>
          <p:cNvPr id="27" name="Google Shape;453;p59">
            <a:extLst>
              <a:ext uri="{FF2B5EF4-FFF2-40B4-BE49-F238E27FC236}">
                <a16:creationId xmlns:a16="http://schemas.microsoft.com/office/drawing/2014/main" id="{6F319AB6-6BF5-F846-ADFD-31549AA3295E}"/>
              </a:ext>
            </a:extLst>
          </p:cNvPr>
          <p:cNvSpPr txBox="1"/>
          <p:nvPr/>
        </p:nvSpPr>
        <p:spPr>
          <a:xfrm>
            <a:off x="6702322" y="3131826"/>
            <a:ext cx="1918200" cy="201000"/>
          </a:xfrm>
          <a:prstGeom prst="rect">
            <a:avLst/>
          </a:prstGeom>
          <a:noFill/>
          <a:ln w="9525" cap="flat" cmpd="sng">
            <a:solidFill>
              <a:srgbClr val="999999"/>
            </a:solidFill>
            <a:prstDash val="solid"/>
            <a:round/>
            <a:headEnd type="none" w="sm" len="sm"/>
            <a:tailEnd type="none" w="sm" len="sm"/>
          </a:ln>
        </p:spPr>
        <p:txBody>
          <a:bodyPr spcFirstLastPara="1" wrap="square" lIns="58925" tIns="58925" rIns="58925" bIns="589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99999"/>
                </a:solidFill>
                <a:latin typeface="Arial"/>
                <a:ea typeface="Arial"/>
                <a:cs typeface="Arial"/>
                <a:sym typeface="Arial"/>
              </a:rPr>
              <a:t>Radon Emanation</a:t>
            </a:r>
            <a:endParaRPr sz="1000" b="0" i="1" u="none" strike="noStrike" cap="none">
              <a:solidFill>
                <a:srgbClr val="999999"/>
              </a:solidFill>
              <a:latin typeface="Arial"/>
              <a:ea typeface="Arial"/>
              <a:cs typeface="Arial"/>
              <a:sym typeface="Arial"/>
            </a:endParaRPr>
          </a:p>
        </p:txBody>
      </p:sp>
      <p:sp>
        <p:nvSpPr>
          <p:cNvPr id="28" name="Google Shape;454;p59">
            <a:extLst>
              <a:ext uri="{FF2B5EF4-FFF2-40B4-BE49-F238E27FC236}">
                <a16:creationId xmlns:a16="http://schemas.microsoft.com/office/drawing/2014/main" id="{3E097493-D441-764D-A2D8-40685E65EF2C}"/>
              </a:ext>
            </a:extLst>
          </p:cNvPr>
          <p:cNvSpPr txBox="1"/>
          <p:nvPr/>
        </p:nvSpPr>
        <p:spPr>
          <a:xfrm>
            <a:off x="6778348" y="4470106"/>
            <a:ext cx="1918200" cy="201000"/>
          </a:xfrm>
          <a:prstGeom prst="rect">
            <a:avLst/>
          </a:prstGeom>
          <a:noFill/>
          <a:ln w="9525" cap="flat" cmpd="sng">
            <a:solidFill>
              <a:srgbClr val="999999"/>
            </a:solidFill>
            <a:prstDash val="solid"/>
            <a:round/>
            <a:headEnd type="none" w="sm" len="sm"/>
            <a:tailEnd type="none" w="sm" len="sm"/>
          </a:ln>
        </p:spPr>
        <p:txBody>
          <a:bodyPr spcFirstLastPara="1" wrap="square" lIns="58925" tIns="58925" rIns="58925" bIns="589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99999"/>
                </a:solidFill>
                <a:latin typeface="Arial"/>
                <a:ea typeface="Arial"/>
                <a:cs typeface="Arial"/>
                <a:sym typeface="Arial"/>
              </a:rPr>
              <a:t>Optical Microscopy</a:t>
            </a:r>
            <a:endParaRPr sz="1000" b="0" i="1" u="none" strike="noStrike" cap="none">
              <a:solidFill>
                <a:srgbClr val="999999"/>
              </a:solidFill>
              <a:latin typeface="Arial"/>
              <a:ea typeface="Arial"/>
              <a:cs typeface="Arial"/>
              <a:sym typeface="Arial"/>
            </a:endParaRPr>
          </a:p>
        </p:txBody>
      </p:sp>
      <p:pic>
        <p:nvPicPr>
          <p:cNvPr id="29" name="Google Shape;455;p59">
            <a:extLst>
              <a:ext uri="{FF2B5EF4-FFF2-40B4-BE49-F238E27FC236}">
                <a16:creationId xmlns:a16="http://schemas.microsoft.com/office/drawing/2014/main" id="{67D2D016-A524-7B40-BFD4-469CDFBDCBC6}"/>
              </a:ext>
            </a:extLst>
          </p:cNvPr>
          <p:cNvPicPr preferRelativeResize="0"/>
          <p:nvPr/>
        </p:nvPicPr>
        <p:blipFill>
          <a:blip r:embed="rId8"/>
          <a:srcRect/>
          <a:stretch/>
        </p:blipFill>
        <p:spPr>
          <a:xfrm>
            <a:off x="7010967" y="2613269"/>
            <a:ext cx="1918199" cy="1469535"/>
          </a:xfrm>
          <a:prstGeom prst="rect">
            <a:avLst/>
          </a:prstGeom>
          <a:noFill/>
          <a:ln w="9525" cap="flat" cmpd="sng">
            <a:solidFill>
              <a:srgbClr val="B7B7B7"/>
            </a:solidFill>
            <a:prstDash val="solid"/>
            <a:round/>
            <a:headEnd type="none" w="sm" len="sm"/>
            <a:tailEnd type="none" w="sm" len="sm"/>
          </a:ln>
        </p:spPr>
      </p:pic>
      <p:cxnSp>
        <p:nvCxnSpPr>
          <p:cNvPr id="30" name="Google Shape;456;p59">
            <a:extLst>
              <a:ext uri="{FF2B5EF4-FFF2-40B4-BE49-F238E27FC236}">
                <a16:creationId xmlns:a16="http://schemas.microsoft.com/office/drawing/2014/main" id="{0FFBD2F3-8B62-144A-9CA7-F98888F37A2E}"/>
              </a:ext>
            </a:extLst>
          </p:cNvPr>
          <p:cNvCxnSpPr>
            <a:stCxn id="11" idx="3"/>
          </p:cNvCxnSpPr>
          <p:nvPr/>
        </p:nvCxnSpPr>
        <p:spPr>
          <a:xfrm rot="10800000" flipH="1">
            <a:off x="3093374" y="3414619"/>
            <a:ext cx="2429100" cy="61200"/>
          </a:xfrm>
          <a:prstGeom prst="straightConnector1">
            <a:avLst/>
          </a:prstGeom>
          <a:noFill/>
          <a:ln w="28575" cap="flat" cmpd="sng">
            <a:solidFill>
              <a:srgbClr val="FF9900"/>
            </a:solidFill>
            <a:prstDash val="solid"/>
            <a:round/>
            <a:headEnd type="none" w="sm" len="sm"/>
            <a:tailEnd type="triangle" w="med" len="med"/>
          </a:ln>
        </p:spPr>
      </p:cxnSp>
      <p:cxnSp>
        <p:nvCxnSpPr>
          <p:cNvPr id="31" name="Google Shape;457;p59">
            <a:extLst>
              <a:ext uri="{FF2B5EF4-FFF2-40B4-BE49-F238E27FC236}">
                <a16:creationId xmlns:a16="http://schemas.microsoft.com/office/drawing/2014/main" id="{3F841A23-0643-D844-9929-3BDF04EDF12E}"/>
              </a:ext>
            </a:extLst>
          </p:cNvPr>
          <p:cNvCxnSpPr>
            <a:cxnSpLocks/>
            <a:stCxn id="29" idx="1"/>
          </p:cNvCxnSpPr>
          <p:nvPr/>
        </p:nvCxnSpPr>
        <p:spPr>
          <a:xfrm flipH="1">
            <a:off x="5851768" y="3348037"/>
            <a:ext cx="1159199" cy="66752"/>
          </a:xfrm>
          <a:prstGeom prst="straightConnector1">
            <a:avLst/>
          </a:prstGeom>
          <a:noFill/>
          <a:ln w="28575" cap="flat" cmpd="sng">
            <a:solidFill>
              <a:srgbClr val="FF9900"/>
            </a:solidFill>
            <a:prstDash val="solid"/>
            <a:round/>
            <a:headEnd type="none" w="sm" len="sm"/>
            <a:tailEnd type="triangle" w="med" len="med"/>
          </a:ln>
        </p:spPr>
      </p:cxnSp>
      <p:sp>
        <p:nvSpPr>
          <p:cNvPr id="32" name="Google Shape;458;p59">
            <a:extLst>
              <a:ext uri="{FF2B5EF4-FFF2-40B4-BE49-F238E27FC236}">
                <a16:creationId xmlns:a16="http://schemas.microsoft.com/office/drawing/2014/main" id="{FD5EA8B0-4639-5D42-9976-4387FA4AD13C}"/>
              </a:ext>
            </a:extLst>
          </p:cNvPr>
          <p:cNvSpPr txBox="1"/>
          <p:nvPr/>
        </p:nvSpPr>
        <p:spPr>
          <a:xfrm>
            <a:off x="6729378" y="4344169"/>
            <a:ext cx="1918200" cy="201000"/>
          </a:xfrm>
          <a:prstGeom prst="rect">
            <a:avLst/>
          </a:prstGeom>
          <a:noFill/>
          <a:ln w="9525" cap="flat" cmpd="sng">
            <a:solidFill>
              <a:srgbClr val="999999"/>
            </a:solidFill>
            <a:prstDash val="solid"/>
            <a:round/>
            <a:headEnd type="none" w="sm" len="sm"/>
            <a:tailEnd type="none" w="sm" len="sm"/>
          </a:ln>
        </p:spPr>
        <p:txBody>
          <a:bodyPr spcFirstLastPara="1" wrap="square" lIns="58925" tIns="58925" rIns="58925" bIns="58925" anchor="ctr"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1" u="none" strike="noStrike" cap="none">
                <a:solidFill>
                  <a:srgbClr val="999999"/>
                </a:solidFill>
                <a:latin typeface="Arial"/>
                <a:ea typeface="Arial"/>
                <a:cs typeface="Arial"/>
                <a:sym typeface="Arial"/>
              </a:rPr>
              <a:t>Alpha detectors</a:t>
            </a:r>
            <a:endParaRPr sz="1000" b="0" i="1" u="none" strike="noStrike" cap="none">
              <a:solidFill>
                <a:srgbClr val="999999"/>
              </a:solidFill>
              <a:latin typeface="Arial"/>
              <a:ea typeface="Arial"/>
              <a:cs typeface="Arial"/>
              <a:sym typeface="Arial"/>
            </a:endParaRPr>
          </a:p>
        </p:txBody>
      </p:sp>
      <p:cxnSp>
        <p:nvCxnSpPr>
          <p:cNvPr id="33" name="Google Shape;459;p59">
            <a:extLst>
              <a:ext uri="{FF2B5EF4-FFF2-40B4-BE49-F238E27FC236}">
                <a16:creationId xmlns:a16="http://schemas.microsoft.com/office/drawing/2014/main" id="{81FB31E4-6C69-A944-9F6A-8F029D50E572}"/>
              </a:ext>
            </a:extLst>
          </p:cNvPr>
          <p:cNvCxnSpPr>
            <a:cxnSpLocks/>
            <a:stCxn id="29" idx="1"/>
          </p:cNvCxnSpPr>
          <p:nvPr/>
        </p:nvCxnSpPr>
        <p:spPr>
          <a:xfrm flipH="1">
            <a:off x="5096368" y="3348037"/>
            <a:ext cx="1914599" cy="556052"/>
          </a:xfrm>
          <a:prstGeom prst="straightConnector1">
            <a:avLst/>
          </a:prstGeom>
          <a:noFill/>
          <a:ln w="28575" cap="flat" cmpd="sng">
            <a:solidFill>
              <a:srgbClr val="FF9900"/>
            </a:solidFill>
            <a:prstDash val="solid"/>
            <a:round/>
            <a:headEnd type="none" w="sm" len="sm"/>
            <a:tailEnd type="triangle" w="med" len="med"/>
          </a:ln>
        </p:spPr>
      </p:cxnSp>
    </p:spTree>
    <p:extLst>
      <p:ext uri="{BB962C8B-B14F-4D97-AF65-F5344CB8AC3E}">
        <p14:creationId xmlns:p14="http://schemas.microsoft.com/office/powerpoint/2010/main" val="805032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1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childTnLst>
                                </p:cTn>
                              </p:par>
                              <p:par>
                                <p:cTn id="32" presetID="10" presetClass="entr" presetSubtype="0"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10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1000"/>
                                        <p:tgtEl>
                                          <p:spTgt spid="11"/>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fade">
                                      <p:cBhvr>
                                        <p:cTn id="45" dur="1000"/>
                                        <p:tgtEl>
                                          <p:spTgt spid="30"/>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1000"/>
                                        <p:tgtEl>
                                          <p:spTgt spid="11"/>
                                        </p:tgtEl>
                                      </p:cBhvr>
                                    </p:animEffect>
                                    <p:set>
                                      <p:cBhvr>
                                        <p:cTn id="50" dur="1" fill="hold">
                                          <p:stCondLst>
                                            <p:cond delay="1000"/>
                                          </p:stCondLst>
                                        </p:cTn>
                                        <p:tgtEl>
                                          <p:spTgt spid="11"/>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1000"/>
                                        <p:tgtEl>
                                          <p:spTgt spid="12"/>
                                        </p:tgtEl>
                                      </p:cBhvr>
                                    </p:animEffect>
                                    <p:set>
                                      <p:cBhvr>
                                        <p:cTn id="53" dur="1" fill="hold">
                                          <p:stCondLst>
                                            <p:cond delay="1000"/>
                                          </p:stCondLst>
                                        </p:cTn>
                                        <p:tgtEl>
                                          <p:spTgt spid="12"/>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30"/>
                                        </p:tgtEl>
                                      </p:cBhvr>
                                    </p:animEffect>
                                    <p:set>
                                      <p:cBhvr>
                                        <p:cTn id="56" dur="1" fill="hold">
                                          <p:stCondLst>
                                            <p:cond delay="1000"/>
                                          </p:stCondLst>
                                        </p:cTn>
                                        <p:tgtEl>
                                          <p:spTgt spid="30"/>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13"/>
                                        </p:tgtEl>
                                      </p:cBhvr>
                                    </p:animEffect>
                                    <p:set>
                                      <p:cBhvr>
                                        <p:cTn id="59" dur="1" fill="hold">
                                          <p:stCondLst>
                                            <p:cond delay="1000"/>
                                          </p:stCondLst>
                                        </p:cTn>
                                        <p:tgtEl>
                                          <p:spTgt spid="13"/>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14"/>
                                        </p:tgtEl>
                                      </p:cBhvr>
                                    </p:animEffect>
                                    <p:set>
                                      <p:cBhvr>
                                        <p:cTn id="62" dur="1" fill="hold">
                                          <p:stCondLst>
                                            <p:cond delay="1000"/>
                                          </p:stCondLst>
                                        </p:cTn>
                                        <p:tgtEl>
                                          <p:spTgt spid="1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10"/>
                                        </p:tgtEl>
                                      </p:cBhvr>
                                    </p:animEffect>
                                    <p:set>
                                      <p:cBhvr>
                                        <p:cTn id="65" dur="1" fill="hold">
                                          <p:stCondLst>
                                            <p:cond delay="1000"/>
                                          </p:stCondLst>
                                        </p:cTn>
                                        <p:tgtEl>
                                          <p:spTgt spid="10"/>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fade">
                                      <p:cBhvr>
                                        <p:cTn id="70" dur="1000"/>
                                        <p:tgtEl>
                                          <p:spTgt spid="15"/>
                                        </p:tgtEl>
                                      </p:cBhvr>
                                    </p:animEffect>
                                  </p:childTnLst>
                                </p:cTn>
                              </p:par>
                              <p:par>
                                <p:cTn id="71" presetID="10" presetClass="entr" presetSubtype="0" fill="hold" nodeType="withEffect">
                                  <p:stCondLst>
                                    <p:cond delay="0"/>
                                  </p:stCondLst>
                                  <p:childTnLst>
                                    <p:set>
                                      <p:cBhvr>
                                        <p:cTn id="72" dur="1" fill="hold">
                                          <p:stCondLst>
                                            <p:cond delay="0"/>
                                          </p:stCondLst>
                                        </p:cTn>
                                        <p:tgtEl>
                                          <p:spTgt spid="16"/>
                                        </p:tgtEl>
                                        <p:attrNameLst>
                                          <p:attrName>style.visibility</p:attrName>
                                        </p:attrNameLst>
                                      </p:cBhvr>
                                      <p:to>
                                        <p:strVal val="visible"/>
                                      </p:to>
                                    </p:set>
                                    <p:animEffect transition="in" filter="fade">
                                      <p:cBhvr>
                                        <p:cTn id="73" dur="1000"/>
                                        <p:tgtEl>
                                          <p:spTgt spid="16"/>
                                        </p:tgtEl>
                                      </p:cBhvr>
                                    </p:animEffect>
                                  </p:childTnLst>
                                </p:cTn>
                              </p:par>
                              <p:par>
                                <p:cTn id="74" presetID="10" presetClass="entr" presetSubtype="0" fill="hold" nodeType="with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1000"/>
                                        <p:tgtEl>
                                          <p:spTgt spid="17"/>
                                        </p:tgtEl>
                                      </p:cBhvr>
                                    </p:animEffect>
                                  </p:childTnLst>
                                </p:cTn>
                              </p:par>
                              <p:par>
                                <p:cTn id="77" presetID="10" presetClass="entr" presetSubtype="0" fill="hold" nodeType="withEffect">
                                  <p:stCondLst>
                                    <p:cond delay="0"/>
                                  </p:stCondLst>
                                  <p:childTnLst>
                                    <p:set>
                                      <p:cBhvr>
                                        <p:cTn id="78" dur="1" fill="hold">
                                          <p:stCondLst>
                                            <p:cond delay="0"/>
                                          </p:stCondLst>
                                        </p:cTn>
                                        <p:tgtEl>
                                          <p:spTgt spid="18"/>
                                        </p:tgtEl>
                                        <p:attrNameLst>
                                          <p:attrName>style.visibility</p:attrName>
                                        </p:attrNameLst>
                                      </p:cBhvr>
                                      <p:to>
                                        <p:strVal val="visible"/>
                                      </p:to>
                                    </p:set>
                                    <p:animEffect transition="in" filter="fade">
                                      <p:cBhvr>
                                        <p:cTn id="79" dur="1000"/>
                                        <p:tgtEl>
                                          <p:spTgt spid="18"/>
                                        </p:tgtEl>
                                      </p:cBhvr>
                                    </p:animEffect>
                                  </p:childTnLst>
                                </p:cTn>
                              </p:par>
                              <p:par>
                                <p:cTn id="80" presetID="10" presetClass="entr" presetSubtype="0" fill="hold" nodeType="withEffect">
                                  <p:stCondLst>
                                    <p:cond delay="0"/>
                                  </p:stCondLst>
                                  <p:childTnLst>
                                    <p:set>
                                      <p:cBhvr>
                                        <p:cTn id="81" dur="1" fill="hold">
                                          <p:stCondLst>
                                            <p:cond delay="0"/>
                                          </p:stCondLst>
                                        </p:cTn>
                                        <p:tgtEl>
                                          <p:spTgt spid="19"/>
                                        </p:tgtEl>
                                        <p:attrNameLst>
                                          <p:attrName>style.visibility</p:attrName>
                                        </p:attrNameLst>
                                      </p:cBhvr>
                                      <p:to>
                                        <p:strVal val="visible"/>
                                      </p:to>
                                    </p:set>
                                    <p:animEffect transition="in" filter="fade">
                                      <p:cBhvr>
                                        <p:cTn id="82" dur="1000"/>
                                        <p:tgtEl>
                                          <p:spTgt spid="19"/>
                                        </p:tgtEl>
                                      </p:cBhvr>
                                    </p:animEffect>
                                  </p:childTnLst>
                                </p:cTn>
                              </p:par>
                              <p:par>
                                <p:cTn id="83" presetID="10" presetClass="entr" presetSubtype="0" fill="hold"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childTnLst>
                                </p:cTn>
                              </p:par>
                              <p:par>
                                <p:cTn id="86" presetID="10" presetClass="entr" presetSubtype="0" fill="hold" nodeType="withEffect">
                                  <p:stCondLst>
                                    <p:cond delay="0"/>
                                  </p:stCondLst>
                                  <p:childTnLst>
                                    <p:set>
                                      <p:cBhvr>
                                        <p:cTn id="87" dur="1" fill="hold">
                                          <p:stCondLst>
                                            <p:cond delay="0"/>
                                          </p:stCondLst>
                                        </p:cTn>
                                        <p:tgtEl>
                                          <p:spTgt spid="21"/>
                                        </p:tgtEl>
                                        <p:attrNameLst>
                                          <p:attrName>style.visibility</p:attrName>
                                        </p:attrNameLst>
                                      </p:cBhvr>
                                      <p:to>
                                        <p:strVal val="visible"/>
                                      </p:to>
                                    </p:set>
                                    <p:animEffect transition="in" filter="fade">
                                      <p:cBhvr>
                                        <p:cTn id="88" dur="1000"/>
                                        <p:tgtEl>
                                          <p:spTgt spid="21"/>
                                        </p:tgtEl>
                                      </p:cBhvr>
                                    </p:animEffect>
                                  </p:childTnLst>
                                </p:cTn>
                              </p:par>
                              <p:par>
                                <p:cTn id="89" presetID="10"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animEffect transition="in" filter="fade">
                                      <p:cBhvr>
                                        <p:cTn id="91" dur="1000"/>
                                        <p:tgtEl>
                                          <p:spTgt spid="22"/>
                                        </p:tgtEl>
                                      </p:cBhvr>
                                    </p:animEffect>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00"/>
                                        <p:tgtEl>
                                          <p:spTgt spid="5"/>
                                        </p:tgtEl>
                                      </p:cBhvr>
                                    </p:animEffect>
                                    <p:set>
                                      <p:cBhvr>
                                        <p:cTn id="96" dur="1" fill="hold">
                                          <p:stCondLst>
                                            <p:cond delay="1000"/>
                                          </p:stCondLst>
                                        </p:cTn>
                                        <p:tgtEl>
                                          <p:spTgt spid="5"/>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1000"/>
                                        <p:tgtEl>
                                          <p:spTgt spid="7"/>
                                        </p:tgtEl>
                                      </p:cBhvr>
                                    </p:animEffect>
                                    <p:set>
                                      <p:cBhvr>
                                        <p:cTn id="99" dur="1" fill="hold">
                                          <p:stCondLst>
                                            <p:cond delay="1000"/>
                                          </p:stCondLst>
                                        </p:cTn>
                                        <p:tgtEl>
                                          <p:spTgt spid="7"/>
                                        </p:tgtEl>
                                        <p:attrNameLst>
                                          <p:attrName>style.visibility</p:attrName>
                                        </p:attrNameLst>
                                      </p:cBhvr>
                                      <p:to>
                                        <p:strVal val="hidden"/>
                                      </p:to>
                                    </p:set>
                                  </p:childTnLst>
                                </p:cTn>
                              </p:par>
                              <p:par>
                                <p:cTn id="100" presetID="10" presetClass="exit" presetSubtype="0" fill="hold" nodeType="withEffect">
                                  <p:stCondLst>
                                    <p:cond delay="0"/>
                                  </p:stCondLst>
                                  <p:childTnLst>
                                    <p:animEffect transition="out" filter="fade">
                                      <p:cBhvr>
                                        <p:cTn id="101" dur="1000"/>
                                        <p:tgtEl>
                                          <p:spTgt spid="8"/>
                                        </p:tgtEl>
                                      </p:cBhvr>
                                    </p:animEffect>
                                    <p:set>
                                      <p:cBhvr>
                                        <p:cTn id="102" dur="1" fill="hold">
                                          <p:stCondLst>
                                            <p:cond delay="1000"/>
                                          </p:stCondLst>
                                        </p:cTn>
                                        <p:tgtEl>
                                          <p:spTgt spid="8"/>
                                        </p:tgtEl>
                                        <p:attrNameLst>
                                          <p:attrName>style.visibility</p:attrName>
                                        </p:attrNameLst>
                                      </p:cBhvr>
                                      <p:to>
                                        <p:strVal val="hidden"/>
                                      </p:to>
                                    </p:set>
                                  </p:childTnLst>
                                </p:cTn>
                              </p:par>
                              <p:par>
                                <p:cTn id="103" presetID="10" presetClass="exit" presetSubtype="0" fill="hold" nodeType="withEffect">
                                  <p:stCondLst>
                                    <p:cond delay="0"/>
                                  </p:stCondLst>
                                  <p:childTnLst>
                                    <p:animEffect transition="out" filter="fade">
                                      <p:cBhvr>
                                        <p:cTn id="104" dur="1000"/>
                                        <p:tgtEl>
                                          <p:spTgt spid="9"/>
                                        </p:tgtEl>
                                      </p:cBhvr>
                                    </p:animEffect>
                                    <p:set>
                                      <p:cBhvr>
                                        <p:cTn id="105" dur="1" fill="hold">
                                          <p:stCondLst>
                                            <p:cond delay="1000"/>
                                          </p:stCondLst>
                                        </p:cTn>
                                        <p:tgtEl>
                                          <p:spTgt spid="9"/>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1000"/>
                                        <p:tgtEl>
                                          <p:spTgt spid="15"/>
                                        </p:tgtEl>
                                      </p:cBhvr>
                                    </p:animEffect>
                                    <p:set>
                                      <p:cBhvr>
                                        <p:cTn id="108" dur="1" fill="hold">
                                          <p:stCondLst>
                                            <p:cond delay="1000"/>
                                          </p:stCondLst>
                                        </p:cTn>
                                        <p:tgtEl>
                                          <p:spTgt spid="15"/>
                                        </p:tgtEl>
                                        <p:attrNameLst>
                                          <p:attrName>style.visibility</p:attrName>
                                        </p:attrNameLst>
                                      </p:cBhvr>
                                      <p:to>
                                        <p:strVal val="hidden"/>
                                      </p:to>
                                    </p:set>
                                  </p:childTnLst>
                                </p:cTn>
                              </p:par>
                              <p:par>
                                <p:cTn id="109" presetID="10" presetClass="exit" presetSubtype="0" fill="hold" nodeType="withEffect">
                                  <p:stCondLst>
                                    <p:cond delay="0"/>
                                  </p:stCondLst>
                                  <p:childTnLst>
                                    <p:animEffect transition="out" filter="fade">
                                      <p:cBhvr>
                                        <p:cTn id="110" dur="1000"/>
                                        <p:tgtEl>
                                          <p:spTgt spid="16"/>
                                        </p:tgtEl>
                                      </p:cBhvr>
                                    </p:animEffect>
                                    <p:set>
                                      <p:cBhvr>
                                        <p:cTn id="111" dur="1" fill="hold">
                                          <p:stCondLst>
                                            <p:cond delay="1000"/>
                                          </p:stCondLst>
                                        </p:cTn>
                                        <p:tgtEl>
                                          <p:spTgt spid="16"/>
                                        </p:tgtEl>
                                        <p:attrNameLst>
                                          <p:attrName>style.visibility</p:attrName>
                                        </p:attrNameLst>
                                      </p:cBhvr>
                                      <p:to>
                                        <p:strVal val="hidden"/>
                                      </p:to>
                                    </p:set>
                                  </p:childTnLst>
                                </p:cTn>
                              </p:par>
                              <p:par>
                                <p:cTn id="112" presetID="10" presetClass="exit" presetSubtype="0" fill="hold" nodeType="withEffect">
                                  <p:stCondLst>
                                    <p:cond delay="0"/>
                                  </p:stCondLst>
                                  <p:childTnLst>
                                    <p:animEffect transition="out" filter="fade">
                                      <p:cBhvr>
                                        <p:cTn id="113" dur="1000"/>
                                        <p:tgtEl>
                                          <p:spTgt spid="17"/>
                                        </p:tgtEl>
                                      </p:cBhvr>
                                    </p:animEffect>
                                    <p:set>
                                      <p:cBhvr>
                                        <p:cTn id="114" dur="1" fill="hold">
                                          <p:stCondLst>
                                            <p:cond delay="1000"/>
                                          </p:stCondLst>
                                        </p:cTn>
                                        <p:tgtEl>
                                          <p:spTgt spid="17"/>
                                        </p:tgtEl>
                                        <p:attrNameLst>
                                          <p:attrName>style.visibility</p:attrName>
                                        </p:attrNameLst>
                                      </p:cBhvr>
                                      <p:to>
                                        <p:strVal val="hidden"/>
                                      </p:to>
                                    </p:set>
                                  </p:childTnLst>
                                </p:cTn>
                              </p:par>
                              <p:par>
                                <p:cTn id="115" presetID="10" presetClass="exit" presetSubtype="0" fill="hold" nodeType="withEffect">
                                  <p:stCondLst>
                                    <p:cond delay="0"/>
                                  </p:stCondLst>
                                  <p:childTnLst>
                                    <p:animEffect transition="out" filter="fade">
                                      <p:cBhvr>
                                        <p:cTn id="116" dur="1000"/>
                                        <p:tgtEl>
                                          <p:spTgt spid="18"/>
                                        </p:tgtEl>
                                      </p:cBhvr>
                                    </p:animEffect>
                                    <p:set>
                                      <p:cBhvr>
                                        <p:cTn id="117" dur="1" fill="hold">
                                          <p:stCondLst>
                                            <p:cond delay="1000"/>
                                          </p:stCondLst>
                                        </p:cTn>
                                        <p:tgtEl>
                                          <p:spTgt spid="18"/>
                                        </p:tgtEl>
                                        <p:attrNameLst>
                                          <p:attrName>style.visibility</p:attrName>
                                        </p:attrNameLst>
                                      </p:cBhvr>
                                      <p:to>
                                        <p:strVal val="hidden"/>
                                      </p:to>
                                    </p:set>
                                  </p:childTnLst>
                                </p:cTn>
                              </p:par>
                              <p:par>
                                <p:cTn id="118" presetID="10" presetClass="exit" presetSubtype="0" fill="hold" nodeType="withEffect">
                                  <p:stCondLst>
                                    <p:cond delay="0"/>
                                  </p:stCondLst>
                                  <p:childTnLst>
                                    <p:animEffect transition="out" filter="fade">
                                      <p:cBhvr>
                                        <p:cTn id="119" dur="1000"/>
                                        <p:tgtEl>
                                          <p:spTgt spid="19"/>
                                        </p:tgtEl>
                                      </p:cBhvr>
                                    </p:animEffect>
                                    <p:set>
                                      <p:cBhvr>
                                        <p:cTn id="120" dur="1" fill="hold">
                                          <p:stCondLst>
                                            <p:cond delay="1000"/>
                                          </p:stCondLst>
                                        </p:cTn>
                                        <p:tgtEl>
                                          <p:spTgt spid="19"/>
                                        </p:tgtEl>
                                        <p:attrNameLst>
                                          <p:attrName>style.visibility</p:attrName>
                                        </p:attrNameLst>
                                      </p:cBhvr>
                                      <p:to>
                                        <p:strVal val="hidden"/>
                                      </p:to>
                                    </p:set>
                                  </p:childTnLst>
                                </p:cTn>
                              </p:par>
                              <p:par>
                                <p:cTn id="121" presetID="10" presetClass="exit" presetSubtype="0" fill="hold" nodeType="withEffect">
                                  <p:stCondLst>
                                    <p:cond delay="0"/>
                                  </p:stCondLst>
                                  <p:childTnLst>
                                    <p:animEffect transition="out" filter="fade">
                                      <p:cBhvr>
                                        <p:cTn id="122" dur="1000"/>
                                        <p:tgtEl>
                                          <p:spTgt spid="20"/>
                                        </p:tgtEl>
                                      </p:cBhvr>
                                    </p:animEffect>
                                    <p:set>
                                      <p:cBhvr>
                                        <p:cTn id="123" dur="1" fill="hold">
                                          <p:stCondLst>
                                            <p:cond delay="1000"/>
                                          </p:stCondLst>
                                        </p:cTn>
                                        <p:tgtEl>
                                          <p:spTgt spid="20"/>
                                        </p:tgtEl>
                                        <p:attrNameLst>
                                          <p:attrName>style.visibility</p:attrName>
                                        </p:attrNameLst>
                                      </p:cBhvr>
                                      <p:to>
                                        <p:strVal val="hidden"/>
                                      </p:to>
                                    </p:set>
                                  </p:childTnLst>
                                </p:cTn>
                              </p:par>
                              <p:par>
                                <p:cTn id="124" presetID="10" presetClass="exit" presetSubtype="0" fill="hold" nodeType="withEffect">
                                  <p:stCondLst>
                                    <p:cond delay="0"/>
                                  </p:stCondLst>
                                  <p:childTnLst>
                                    <p:animEffect transition="out" filter="fade">
                                      <p:cBhvr>
                                        <p:cTn id="125" dur="1000"/>
                                        <p:tgtEl>
                                          <p:spTgt spid="21"/>
                                        </p:tgtEl>
                                      </p:cBhvr>
                                    </p:animEffect>
                                    <p:set>
                                      <p:cBhvr>
                                        <p:cTn id="126" dur="1" fill="hold">
                                          <p:stCondLst>
                                            <p:cond delay="1000"/>
                                          </p:stCondLst>
                                        </p:cTn>
                                        <p:tgtEl>
                                          <p:spTgt spid="21"/>
                                        </p:tgtEl>
                                        <p:attrNameLst>
                                          <p:attrName>style.visibility</p:attrName>
                                        </p:attrNameLst>
                                      </p:cBhvr>
                                      <p:to>
                                        <p:strVal val="hidden"/>
                                      </p:to>
                                    </p:set>
                                  </p:childTnLst>
                                </p:cTn>
                              </p:par>
                              <p:par>
                                <p:cTn id="127" presetID="10" presetClass="exit" presetSubtype="0" fill="hold" nodeType="withEffect">
                                  <p:stCondLst>
                                    <p:cond delay="0"/>
                                  </p:stCondLst>
                                  <p:childTnLst>
                                    <p:animEffect transition="out" filter="fade">
                                      <p:cBhvr>
                                        <p:cTn id="128" dur="1000"/>
                                        <p:tgtEl>
                                          <p:spTgt spid="22"/>
                                        </p:tgtEl>
                                      </p:cBhvr>
                                    </p:animEffect>
                                    <p:set>
                                      <p:cBhvr>
                                        <p:cTn id="129" dur="1" fill="hold">
                                          <p:stCondLst>
                                            <p:cond delay="1000"/>
                                          </p:stCondLst>
                                        </p:cTn>
                                        <p:tgtEl>
                                          <p:spTgt spid="22"/>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1000"/>
                                        <p:tgtEl>
                                          <p:spTgt spid="6"/>
                                        </p:tgtEl>
                                      </p:cBhvr>
                                    </p:animEffect>
                                    <p:set>
                                      <p:cBhvr>
                                        <p:cTn id="132" dur="1" fill="hold">
                                          <p:stCondLst>
                                            <p:cond delay="1000"/>
                                          </p:stCondLst>
                                        </p:cTn>
                                        <p:tgtEl>
                                          <p:spTgt spid="6"/>
                                        </p:tgtEl>
                                        <p:attrNameLst>
                                          <p:attrName>style.visibility</p:attrName>
                                        </p:attrNameLst>
                                      </p:cBhvr>
                                      <p:to>
                                        <p:strVal val="hidden"/>
                                      </p:to>
                                    </p:set>
                                  </p:childTnLst>
                                </p:cTn>
                              </p:par>
                              <p:par>
                                <p:cTn id="133" presetID="10" presetClass="entr" presetSubtype="0" fill="hold" nodeType="withEffect">
                                  <p:stCondLst>
                                    <p:cond delay="0"/>
                                  </p:stCondLst>
                                  <p:childTnLst>
                                    <p:set>
                                      <p:cBhvr>
                                        <p:cTn id="134" dur="1" fill="hold">
                                          <p:stCondLst>
                                            <p:cond delay="0"/>
                                          </p:stCondLst>
                                        </p:cTn>
                                        <p:tgtEl>
                                          <p:spTgt spid="10"/>
                                        </p:tgtEl>
                                        <p:attrNameLst>
                                          <p:attrName>style.visibility</p:attrName>
                                        </p:attrNameLst>
                                      </p:cBhvr>
                                      <p:to>
                                        <p:strVal val="visible"/>
                                      </p:to>
                                    </p:set>
                                    <p:animEffect transition="in" filter="fade">
                                      <p:cBhvr>
                                        <p:cTn id="135" dur="1000"/>
                                        <p:tgtEl>
                                          <p:spTgt spid="10"/>
                                        </p:tgtEl>
                                      </p:cBhvr>
                                    </p:animEffect>
                                  </p:childTnLst>
                                </p:cTn>
                              </p:par>
                              <p:par>
                                <p:cTn id="136" presetID="10" presetClass="entr" presetSubtype="0" fill="hold" nodeType="withEffect">
                                  <p:stCondLst>
                                    <p:cond delay="0"/>
                                  </p:stCondLst>
                                  <p:childTnLst>
                                    <p:set>
                                      <p:cBhvr>
                                        <p:cTn id="137" dur="1" fill="hold">
                                          <p:stCondLst>
                                            <p:cond delay="0"/>
                                          </p:stCondLst>
                                        </p:cTn>
                                        <p:tgtEl>
                                          <p:spTgt spid="13"/>
                                        </p:tgtEl>
                                        <p:attrNameLst>
                                          <p:attrName>style.visibility</p:attrName>
                                        </p:attrNameLst>
                                      </p:cBhvr>
                                      <p:to>
                                        <p:strVal val="visible"/>
                                      </p:to>
                                    </p:set>
                                    <p:animEffect transition="in" filter="fade">
                                      <p:cBhvr>
                                        <p:cTn id="138" dur="1000"/>
                                        <p:tgtEl>
                                          <p:spTgt spid="13"/>
                                        </p:tgtEl>
                                      </p:cBhvr>
                                    </p:animEffect>
                                  </p:childTnLst>
                                </p:cTn>
                              </p:par>
                              <p:par>
                                <p:cTn id="139" presetID="10" presetClass="entr" presetSubtype="0" fill="hold" nodeType="withEffect">
                                  <p:stCondLst>
                                    <p:cond delay="0"/>
                                  </p:stCondLst>
                                  <p:childTnLst>
                                    <p:set>
                                      <p:cBhvr>
                                        <p:cTn id="140" dur="1" fill="hold">
                                          <p:stCondLst>
                                            <p:cond delay="0"/>
                                          </p:stCondLst>
                                        </p:cTn>
                                        <p:tgtEl>
                                          <p:spTgt spid="27"/>
                                        </p:tgtEl>
                                        <p:attrNameLst>
                                          <p:attrName>style.visibility</p:attrName>
                                        </p:attrNameLst>
                                      </p:cBhvr>
                                      <p:to>
                                        <p:strVal val="visible"/>
                                      </p:to>
                                    </p:set>
                                    <p:animEffect transition="in" filter="fade">
                                      <p:cBhvr>
                                        <p:cTn id="141" dur="1000"/>
                                        <p:tgtEl>
                                          <p:spTgt spid="27"/>
                                        </p:tgtEl>
                                      </p:cBhvr>
                                    </p:animEffect>
                                  </p:childTnLst>
                                </p:cTn>
                              </p:par>
                              <p:par>
                                <p:cTn id="142" presetID="10" presetClass="entr" presetSubtype="0" fill="hold" nodeType="withEffect">
                                  <p:stCondLst>
                                    <p:cond delay="0"/>
                                  </p:stCondLst>
                                  <p:childTnLst>
                                    <p:set>
                                      <p:cBhvr>
                                        <p:cTn id="143" dur="1" fill="hold">
                                          <p:stCondLst>
                                            <p:cond delay="0"/>
                                          </p:stCondLst>
                                        </p:cTn>
                                        <p:tgtEl>
                                          <p:spTgt spid="23"/>
                                        </p:tgtEl>
                                        <p:attrNameLst>
                                          <p:attrName>style.visibility</p:attrName>
                                        </p:attrNameLst>
                                      </p:cBhvr>
                                      <p:to>
                                        <p:strVal val="visible"/>
                                      </p:to>
                                    </p:set>
                                    <p:animEffect transition="in" filter="fade">
                                      <p:cBhvr>
                                        <p:cTn id="144" dur="1000"/>
                                        <p:tgtEl>
                                          <p:spTgt spid="23"/>
                                        </p:tgtEl>
                                      </p:cBhvr>
                                    </p:animEffect>
                                  </p:childTnLst>
                                </p:cTn>
                              </p:par>
                              <p:par>
                                <p:cTn id="145" presetID="10" presetClass="entr" presetSubtype="0" fill="hold" nodeType="withEffect">
                                  <p:stCondLst>
                                    <p:cond delay="0"/>
                                  </p:stCondLst>
                                  <p:childTnLst>
                                    <p:set>
                                      <p:cBhvr>
                                        <p:cTn id="146" dur="1" fill="hold">
                                          <p:stCondLst>
                                            <p:cond delay="0"/>
                                          </p:stCondLst>
                                        </p:cTn>
                                        <p:tgtEl>
                                          <p:spTgt spid="24"/>
                                        </p:tgtEl>
                                        <p:attrNameLst>
                                          <p:attrName>style.visibility</p:attrName>
                                        </p:attrNameLst>
                                      </p:cBhvr>
                                      <p:to>
                                        <p:strVal val="visible"/>
                                      </p:to>
                                    </p:set>
                                    <p:animEffect transition="in" filter="fade">
                                      <p:cBhvr>
                                        <p:cTn id="147" dur="1000"/>
                                        <p:tgtEl>
                                          <p:spTgt spid="24"/>
                                        </p:tgtEl>
                                      </p:cBhvr>
                                    </p:animEffect>
                                  </p:childTnLst>
                                </p:cTn>
                              </p:par>
                              <p:par>
                                <p:cTn id="148" presetID="10" presetClass="entr" presetSubtype="0" fill="hold" nodeType="withEffect">
                                  <p:stCondLst>
                                    <p:cond delay="0"/>
                                  </p:stCondLst>
                                  <p:childTnLst>
                                    <p:set>
                                      <p:cBhvr>
                                        <p:cTn id="149" dur="1" fill="hold">
                                          <p:stCondLst>
                                            <p:cond delay="0"/>
                                          </p:stCondLst>
                                        </p:cTn>
                                        <p:tgtEl>
                                          <p:spTgt spid="25"/>
                                        </p:tgtEl>
                                        <p:attrNameLst>
                                          <p:attrName>style.visibility</p:attrName>
                                        </p:attrNameLst>
                                      </p:cBhvr>
                                      <p:to>
                                        <p:strVal val="visible"/>
                                      </p:to>
                                    </p:set>
                                    <p:animEffect transition="in" filter="fade">
                                      <p:cBhvr>
                                        <p:cTn id="150" dur="600"/>
                                        <p:tgtEl>
                                          <p:spTgt spid="25"/>
                                        </p:tgtEl>
                                      </p:cBhvr>
                                    </p:animEffect>
                                  </p:childTnLst>
                                </p:cTn>
                              </p:par>
                              <p:par>
                                <p:cTn id="151" presetID="10" presetClass="entr" presetSubtype="0" fill="hold" nodeType="withEffect">
                                  <p:stCondLst>
                                    <p:cond delay="0"/>
                                  </p:stCondLst>
                                  <p:childTnLst>
                                    <p:set>
                                      <p:cBhvr>
                                        <p:cTn id="152" dur="1" fill="hold">
                                          <p:stCondLst>
                                            <p:cond delay="0"/>
                                          </p:stCondLst>
                                        </p:cTn>
                                        <p:tgtEl>
                                          <p:spTgt spid="28"/>
                                        </p:tgtEl>
                                        <p:attrNameLst>
                                          <p:attrName>style.visibility</p:attrName>
                                        </p:attrNameLst>
                                      </p:cBhvr>
                                      <p:to>
                                        <p:strVal val="visible"/>
                                      </p:to>
                                    </p:set>
                                    <p:animEffect transition="in" filter="fade">
                                      <p:cBhvr>
                                        <p:cTn id="153" dur="1000"/>
                                        <p:tgtEl>
                                          <p:spTgt spid="28"/>
                                        </p:tgtEl>
                                      </p:cBhvr>
                                    </p:animEffect>
                                  </p:childTnLst>
                                </p:cTn>
                              </p:par>
                              <p:par>
                                <p:cTn id="154" presetID="10" presetClass="entr" presetSubtype="0" fill="hold" nodeType="withEffect">
                                  <p:stCondLst>
                                    <p:cond delay="0"/>
                                  </p:stCondLst>
                                  <p:childTnLst>
                                    <p:set>
                                      <p:cBhvr>
                                        <p:cTn id="155" dur="1" fill="hold">
                                          <p:stCondLst>
                                            <p:cond delay="0"/>
                                          </p:stCondLst>
                                        </p:cTn>
                                        <p:tgtEl>
                                          <p:spTgt spid="26"/>
                                        </p:tgtEl>
                                        <p:attrNameLst>
                                          <p:attrName>style.visibility</p:attrName>
                                        </p:attrNameLst>
                                      </p:cBhvr>
                                      <p:to>
                                        <p:strVal val="visible"/>
                                      </p:to>
                                    </p:set>
                                    <p:animEffect transition="in" filter="fade">
                                      <p:cBhvr>
                                        <p:cTn id="156" dur="1000"/>
                                        <p:tgtEl>
                                          <p:spTgt spid="26"/>
                                        </p:tgtEl>
                                      </p:cBhvr>
                                    </p:animEffect>
                                  </p:childTnLst>
                                </p:cTn>
                              </p:par>
                            </p:childTnLst>
                          </p:cTn>
                        </p:par>
                      </p:childTnLst>
                    </p:cTn>
                  </p:par>
                  <p:par>
                    <p:cTn id="157" fill="hold">
                      <p:stCondLst>
                        <p:cond delay="indefinite"/>
                      </p:stCondLst>
                      <p:childTnLst>
                        <p:par>
                          <p:cTn id="158" fill="hold">
                            <p:stCondLst>
                              <p:cond delay="0"/>
                            </p:stCondLst>
                            <p:childTnLst>
                              <p:par>
                                <p:cTn id="159" presetID="10" presetClass="exit" presetSubtype="0" fill="hold" nodeType="clickEffect">
                                  <p:stCondLst>
                                    <p:cond delay="0"/>
                                  </p:stCondLst>
                                  <p:childTnLst>
                                    <p:animEffect transition="out" filter="fade">
                                      <p:cBhvr>
                                        <p:cTn id="160" dur="1000"/>
                                        <p:tgtEl>
                                          <p:spTgt spid="13"/>
                                        </p:tgtEl>
                                      </p:cBhvr>
                                    </p:animEffect>
                                    <p:set>
                                      <p:cBhvr>
                                        <p:cTn id="161" dur="1" fill="hold">
                                          <p:stCondLst>
                                            <p:cond delay="1000"/>
                                          </p:stCondLst>
                                        </p:cTn>
                                        <p:tgtEl>
                                          <p:spTgt spid="13"/>
                                        </p:tgtEl>
                                        <p:attrNameLst>
                                          <p:attrName>style.visibility</p:attrName>
                                        </p:attrNameLst>
                                      </p:cBhvr>
                                      <p:to>
                                        <p:strVal val="hidden"/>
                                      </p:to>
                                    </p:set>
                                  </p:childTnLst>
                                </p:cTn>
                              </p:par>
                              <p:par>
                                <p:cTn id="162" presetID="10" presetClass="exit" presetSubtype="0" fill="hold" nodeType="withEffect">
                                  <p:stCondLst>
                                    <p:cond delay="0"/>
                                  </p:stCondLst>
                                  <p:childTnLst>
                                    <p:animEffect transition="out" filter="fade">
                                      <p:cBhvr>
                                        <p:cTn id="163" dur="1000"/>
                                        <p:tgtEl>
                                          <p:spTgt spid="23"/>
                                        </p:tgtEl>
                                      </p:cBhvr>
                                    </p:animEffect>
                                    <p:set>
                                      <p:cBhvr>
                                        <p:cTn id="164" dur="1" fill="hold">
                                          <p:stCondLst>
                                            <p:cond delay="1000"/>
                                          </p:stCondLst>
                                        </p:cTn>
                                        <p:tgtEl>
                                          <p:spTgt spid="23"/>
                                        </p:tgtEl>
                                        <p:attrNameLst>
                                          <p:attrName>style.visibility</p:attrName>
                                        </p:attrNameLst>
                                      </p:cBhvr>
                                      <p:to>
                                        <p:strVal val="hidden"/>
                                      </p:to>
                                    </p:set>
                                  </p:childTnLst>
                                </p:cTn>
                              </p:par>
                              <p:par>
                                <p:cTn id="165" presetID="10" presetClass="exit" presetSubtype="0" fill="hold" nodeType="withEffect">
                                  <p:stCondLst>
                                    <p:cond delay="0"/>
                                  </p:stCondLst>
                                  <p:childTnLst>
                                    <p:animEffect transition="out" filter="fade">
                                      <p:cBhvr>
                                        <p:cTn id="166" dur="1000"/>
                                        <p:tgtEl>
                                          <p:spTgt spid="24"/>
                                        </p:tgtEl>
                                      </p:cBhvr>
                                    </p:animEffect>
                                    <p:set>
                                      <p:cBhvr>
                                        <p:cTn id="167" dur="1" fill="hold">
                                          <p:stCondLst>
                                            <p:cond delay="1000"/>
                                          </p:stCondLst>
                                        </p:cTn>
                                        <p:tgtEl>
                                          <p:spTgt spid="24"/>
                                        </p:tgtEl>
                                        <p:attrNameLst>
                                          <p:attrName>style.visibility</p:attrName>
                                        </p:attrNameLst>
                                      </p:cBhvr>
                                      <p:to>
                                        <p:strVal val="hidden"/>
                                      </p:to>
                                    </p:set>
                                  </p:childTnLst>
                                </p:cTn>
                              </p:par>
                              <p:par>
                                <p:cTn id="168" presetID="10" presetClass="exit" presetSubtype="0" fill="hold" nodeType="withEffect">
                                  <p:stCondLst>
                                    <p:cond delay="0"/>
                                  </p:stCondLst>
                                  <p:childTnLst>
                                    <p:animEffect transition="out" filter="fade">
                                      <p:cBhvr>
                                        <p:cTn id="169" dur="1000"/>
                                        <p:tgtEl>
                                          <p:spTgt spid="10"/>
                                        </p:tgtEl>
                                      </p:cBhvr>
                                    </p:animEffect>
                                    <p:set>
                                      <p:cBhvr>
                                        <p:cTn id="170" dur="1" fill="hold">
                                          <p:stCondLst>
                                            <p:cond delay="1000"/>
                                          </p:stCondLst>
                                        </p:cTn>
                                        <p:tgtEl>
                                          <p:spTgt spid="10"/>
                                        </p:tgtEl>
                                        <p:attrNameLst>
                                          <p:attrName>style.visibility</p:attrName>
                                        </p:attrNameLst>
                                      </p:cBhvr>
                                      <p:to>
                                        <p:strVal val="hidden"/>
                                      </p:to>
                                    </p:set>
                                  </p:childTnLst>
                                </p:cTn>
                              </p:par>
                              <p:par>
                                <p:cTn id="171" presetID="10" presetClass="exit" presetSubtype="0" fill="hold" nodeType="withEffect">
                                  <p:stCondLst>
                                    <p:cond delay="0"/>
                                  </p:stCondLst>
                                  <p:childTnLst>
                                    <p:animEffect transition="out" filter="fade">
                                      <p:cBhvr>
                                        <p:cTn id="172" dur="1000"/>
                                        <p:tgtEl>
                                          <p:spTgt spid="25"/>
                                        </p:tgtEl>
                                      </p:cBhvr>
                                    </p:animEffect>
                                    <p:set>
                                      <p:cBhvr>
                                        <p:cTn id="173" dur="1" fill="hold">
                                          <p:stCondLst>
                                            <p:cond delay="1000"/>
                                          </p:stCondLst>
                                        </p:cTn>
                                        <p:tgtEl>
                                          <p:spTgt spid="25"/>
                                        </p:tgtEl>
                                        <p:attrNameLst>
                                          <p:attrName>style.visibility</p:attrName>
                                        </p:attrNameLst>
                                      </p:cBhvr>
                                      <p:to>
                                        <p:strVal val="hidden"/>
                                      </p:to>
                                    </p:set>
                                  </p:childTnLst>
                                </p:cTn>
                              </p:par>
                              <p:par>
                                <p:cTn id="174" presetID="10" presetClass="exit" presetSubtype="0" fill="hold" nodeType="withEffect">
                                  <p:stCondLst>
                                    <p:cond delay="0"/>
                                  </p:stCondLst>
                                  <p:childTnLst>
                                    <p:animEffect transition="out" filter="fade">
                                      <p:cBhvr>
                                        <p:cTn id="175" dur="1000"/>
                                        <p:tgtEl>
                                          <p:spTgt spid="26"/>
                                        </p:tgtEl>
                                      </p:cBhvr>
                                    </p:animEffect>
                                    <p:set>
                                      <p:cBhvr>
                                        <p:cTn id="176" dur="1" fill="hold">
                                          <p:stCondLst>
                                            <p:cond delay="1000"/>
                                          </p:stCondLst>
                                        </p:cTn>
                                        <p:tgtEl>
                                          <p:spTgt spid="26"/>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1000"/>
                                        <p:tgtEl>
                                          <p:spTgt spid="28"/>
                                        </p:tgtEl>
                                      </p:cBhvr>
                                    </p:animEffect>
                                    <p:set>
                                      <p:cBhvr>
                                        <p:cTn id="179" dur="1" fill="hold">
                                          <p:stCondLst>
                                            <p:cond delay="1000"/>
                                          </p:stCondLst>
                                        </p:cTn>
                                        <p:tgtEl>
                                          <p:spTgt spid="28"/>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1000"/>
                                        <p:tgtEl>
                                          <p:spTgt spid="27"/>
                                        </p:tgtEl>
                                      </p:cBhvr>
                                    </p:animEffect>
                                    <p:set>
                                      <p:cBhvr>
                                        <p:cTn id="182" dur="1" fill="hold">
                                          <p:stCondLst>
                                            <p:cond delay="1000"/>
                                          </p:stCondLst>
                                        </p:cTn>
                                        <p:tgtEl>
                                          <p:spTgt spid="27"/>
                                        </p:tgtEl>
                                        <p:attrNameLst>
                                          <p:attrName>style.visibility</p:attrName>
                                        </p:attrNameLst>
                                      </p:cBhvr>
                                      <p:to>
                                        <p:strVal val="hidden"/>
                                      </p:to>
                                    </p:set>
                                  </p:childTnLst>
                                </p:cTn>
                              </p:par>
                              <p:par>
                                <p:cTn id="183" presetID="10" presetClass="entr" presetSubtype="0" fill="hold" nodeType="withEffect">
                                  <p:stCondLst>
                                    <p:cond delay="0"/>
                                  </p:stCondLst>
                                  <p:childTnLst>
                                    <p:set>
                                      <p:cBhvr>
                                        <p:cTn id="184" dur="1" fill="hold">
                                          <p:stCondLst>
                                            <p:cond delay="0"/>
                                          </p:stCondLst>
                                        </p:cTn>
                                        <p:tgtEl>
                                          <p:spTgt spid="11"/>
                                        </p:tgtEl>
                                        <p:attrNameLst>
                                          <p:attrName>style.visibility</p:attrName>
                                        </p:attrNameLst>
                                      </p:cBhvr>
                                      <p:to>
                                        <p:strVal val="visible"/>
                                      </p:to>
                                    </p:set>
                                    <p:animEffect transition="in" filter="fade">
                                      <p:cBhvr>
                                        <p:cTn id="185" dur="1000"/>
                                        <p:tgtEl>
                                          <p:spTgt spid="11"/>
                                        </p:tgtEl>
                                      </p:cBhvr>
                                    </p:animEffect>
                                  </p:childTnLst>
                                </p:cTn>
                              </p:par>
                              <p:par>
                                <p:cTn id="186" presetID="10" presetClass="entr" presetSubtype="0" fill="hold" nodeType="withEffect">
                                  <p:stCondLst>
                                    <p:cond delay="0"/>
                                  </p:stCondLst>
                                  <p:childTnLst>
                                    <p:set>
                                      <p:cBhvr>
                                        <p:cTn id="187" dur="1" fill="hold">
                                          <p:stCondLst>
                                            <p:cond delay="0"/>
                                          </p:stCondLst>
                                        </p:cTn>
                                        <p:tgtEl>
                                          <p:spTgt spid="12"/>
                                        </p:tgtEl>
                                        <p:attrNameLst>
                                          <p:attrName>style.visibility</p:attrName>
                                        </p:attrNameLst>
                                      </p:cBhvr>
                                      <p:to>
                                        <p:strVal val="visible"/>
                                      </p:to>
                                    </p:set>
                                    <p:animEffect transition="in" filter="fade">
                                      <p:cBhvr>
                                        <p:cTn id="188" dur="1000"/>
                                        <p:tgtEl>
                                          <p:spTgt spid="12"/>
                                        </p:tgtEl>
                                      </p:cBhvr>
                                    </p:animEffect>
                                  </p:childTnLst>
                                </p:cTn>
                              </p:par>
                              <p:par>
                                <p:cTn id="189" presetID="10" presetClass="entr" presetSubtype="0" fill="hold" nodeType="withEffect">
                                  <p:stCondLst>
                                    <p:cond delay="0"/>
                                  </p:stCondLst>
                                  <p:childTnLst>
                                    <p:set>
                                      <p:cBhvr>
                                        <p:cTn id="190" dur="1" fill="hold">
                                          <p:stCondLst>
                                            <p:cond delay="0"/>
                                          </p:stCondLst>
                                        </p:cTn>
                                        <p:tgtEl>
                                          <p:spTgt spid="29"/>
                                        </p:tgtEl>
                                        <p:attrNameLst>
                                          <p:attrName>style.visibility</p:attrName>
                                        </p:attrNameLst>
                                      </p:cBhvr>
                                      <p:to>
                                        <p:strVal val="visible"/>
                                      </p:to>
                                    </p:set>
                                    <p:animEffect transition="in" filter="fade">
                                      <p:cBhvr>
                                        <p:cTn id="191" dur="1000"/>
                                        <p:tgtEl>
                                          <p:spTgt spid="29"/>
                                        </p:tgtEl>
                                      </p:cBhvr>
                                    </p:animEffect>
                                  </p:childTnLst>
                                </p:cTn>
                              </p:par>
                              <p:par>
                                <p:cTn id="192" presetID="10" presetClass="entr" presetSubtype="0" fill="hold" nodeType="withEffect">
                                  <p:stCondLst>
                                    <p:cond delay="0"/>
                                  </p:stCondLst>
                                  <p:childTnLst>
                                    <p:set>
                                      <p:cBhvr>
                                        <p:cTn id="193" dur="1" fill="hold">
                                          <p:stCondLst>
                                            <p:cond delay="0"/>
                                          </p:stCondLst>
                                        </p:cTn>
                                        <p:tgtEl>
                                          <p:spTgt spid="30"/>
                                        </p:tgtEl>
                                        <p:attrNameLst>
                                          <p:attrName>style.visibility</p:attrName>
                                        </p:attrNameLst>
                                      </p:cBhvr>
                                      <p:to>
                                        <p:strVal val="visible"/>
                                      </p:to>
                                    </p:set>
                                    <p:animEffect transition="in" filter="fade">
                                      <p:cBhvr>
                                        <p:cTn id="194" dur="1000"/>
                                        <p:tgtEl>
                                          <p:spTgt spid="30"/>
                                        </p:tgtEl>
                                      </p:cBhvr>
                                    </p:animEffect>
                                  </p:childTnLst>
                                </p:cTn>
                              </p:par>
                              <p:par>
                                <p:cTn id="195" presetID="10" presetClass="entr" presetSubtype="0" fill="hold" nodeType="withEffect">
                                  <p:stCondLst>
                                    <p:cond delay="0"/>
                                  </p:stCondLst>
                                  <p:childTnLst>
                                    <p:set>
                                      <p:cBhvr>
                                        <p:cTn id="196" dur="1" fill="hold">
                                          <p:stCondLst>
                                            <p:cond delay="0"/>
                                          </p:stCondLst>
                                        </p:cTn>
                                        <p:tgtEl>
                                          <p:spTgt spid="31"/>
                                        </p:tgtEl>
                                        <p:attrNameLst>
                                          <p:attrName>style.visibility</p:attrName>
                                        </p:attrNameLst>
                                      </p:cBhvr>
                                      <p:to>
                                        <p:strVal val="visible"/>
                                      </p:to>
                                    </p:set>
                                    <p:animEffect transition="in" filter="fade">
                                      <p:cBhvr>
                                        <p:cTn id="197" dur="1000"/>
                                        <p:tgtEl>
                                          <p:spTgt spid="31"/>
                                        </p:tgtEl>
                                      </p:cBhvr>
                                    </p:animEffect>
                                  </p:childTnLst>
                                </p:cTn>
                              </p:par>
                              <p:par>
                                <p:cTn id="198" presetID="10" presetClass="entr" presetSubtype="0" fill="hold" nodeType="withEffect">
                                  <p:stCondLst>
                                    <p:cond delay="0"/>
                                  </p:stCondLst>
                                  <p:childTnLst>
                                    <p:set>
                                      <p:cBhvr>
                                        <p:cTn id="199" dur="1" fill="hold">
                                          <p:stCondLst>
                                            <p:cond delay="0"/>
                                          </p:stCondLst>
                                        </p:cTn>
                                        <p:tgtEl>
                                          <p:spTgt spid="32"/>
                                        </p:tgtEl>
                                        <p:attrNameLst>
                                          <p:attrName>style.visibility</p:attrName>
                                        </p:attrNameLst>
                                      </p:cBhvr>
                                      <p:to>
                                        <p:strVal val="visible"/>
                                      </p:to>
                                    </p:set>
                                    <p:animEffect transition="in" filter="fade">
                                      <p:cBhvr>
                                        <p:cTn id="200" dur="1000"/>
                                        <p:tgtEl>
                                          <p:spTgt spid="32"/>
                                        </p:tgtEl>
                                      </p:cBhvr>
                                    </p:animEffect>
                                  </p:childTnLst>
                                </p:cTn>
                              </p:par>
                              <p:par>
                                <p:cTn id="201" presetID="10" presetClass="entr" presetSubtype="0" fill="hold" nodeType="withEffect">
                                  <p:stCondLst>
                                    <p:cond delay="0"/>
                                  </p:stCondLst>
                                  <p:childTnLst>
                                    <p:set>
                                      <p:cBhvr>
                                        <p:cTn id="202" dur="1" fill="hold">
                                          <p:stCondLst>
                                            <p:cond delay="0"/>
                                          </p:stCondLst>
                                        </p:cTn>
                                        <p:tgtEl>
                                          <p:spTgt spid="33"/>
                                        </p:tgtEl>
                                        <p:attrNameLst>
                                          <p:attrName>style.visibility</p:attrName>
                                        </p:attrNameLst>
                                      </p:cBhvr>
                                      <p:to>
                                        <p:strVal val="visible"/>
                                      </p:to>
                                    </p:set>
                                    <p:animEffect transition="in" filter="fade">
                                      <p:cBhvr>
                                        <p:cTn id="203" dur="1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graphical user interface&#10;&#10;Description automatically generated">
            <a:extLst>
              <a:ext uri="{FF2B5EF4-FFF2-40B4-BE49-F238E27FC236}">
                <a16:creationId xmlns:a16="http://schemas.microsoft.com/office/drawing/2014/main" id="{4D63A466-C796-EA49-88F1-6FB998F5EF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42340" y="12637"/>
            <a:ext cx="2501660" cy="1290330"/>
          </a:xfrm>
          <a:prstGeom prst="rect">
            <a:avLst/>
          </a:prstGeom>
        </p:spPr>
      </p:pic>
      <p:sp>
        <p:nvSpPr>
          <p:cNvPr id="3" name="Google Shape;175;p23">
            <a:extLst>
              <a:ext uri="{FF2B5EF4-FFF2-40B4-BE49-F238E27FC236}">
                <a16:creationId xmlns:a16="http://schemas.microsoft.com/office/drawing/2014/main" id="{2AF140F0-4153-9046-BA62-431D53354111}"/>
              </a:ext>
            </a:extLst>
          </p:cNvPr>
          <p:cNvSpPr/>
          <p:nvPr/>
        </p:nvSpPr>
        <p:spPr>
          <a:xfrm>
            <a:off x="-1" y="12637"/>
            <a:ext cx="6642341" cy="832752"/>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US" sz="3300" b="1" dirty="0">
                <a:solidFill>
                  <a:srgbClr val="9BBB59"/>
                </a:solidFill>
                <a:ea typeface="Arial"/>
                <a:cs typeface="Arial"/>
                <a:sym typeface="Arial"/>
              </a:rPr>
              <a:t>One Lab To Rule Them All</a:t>
            </a:r>
            <a:endParaRPr sz="3300" b="1" dirty="0">
              <a:solidFill>
                <a:srgbClr val="9BBB59"/>
              </a:solidFill>
              <a:ea typeface="Arial"/>
              <a:cs typeface="Arial"/>
              <a:sym typeface="Arial"/>
            </a:endParaRPr>
          </a:p>
        </p:txBody>
      </p:sp>
      <p:pic>
        <p:nvPicPr>
          <p:cNvPr id="5" name="Picture 4" descr="A picture containing text, cup, orange, close&#10;&#10;Description automatically generated">
            <a:extLst>
              <a:ext uri="{FF2B5EF4-FFF2-40B4-BE49-F238E27FC236}">
                <a16:creationId xmlns:a16="http://schemas.microsoft.com/office/drawing/2014/main" id="{F97B4D21-F678-FC4F-82A8-A306EF188E1D}"/>
              </a:ext>
            </a:extLst>
          </p:cNvPr>
          <p:cNvPicPr>
            <a:picLocks noChangeAspect="1"/>
          </p:cNvPicPr>
          <p:nvPr/>
        </p:nvPicPr>
        <p:blipFill>
          <a:blip r:embed="rId3"/>
          <a:stretch>
            <a:fillRect/>
          </a:stretch>
        </p:blipFill>
        <p:spPr>
          <a:xfrm>
            <a:off x="7254815" y="109725"/>
            <a:ext cx="621102" cy="582762"/>
          </a:xfrm>
          <a:prstGeom prst="rect">
            <a:avLst/>
          </a:prstGeom>
        </p:spPr>
      </p:pic>
      <p:sp>
        <p:nvSpPr>
          <p:cNvPr id="11" name="TextBox 10">
            <a:extLst>
              <a:ext uri="{FF2B5EF4-FFF2-40B4-BE49-F238E27FC236}">
                <a16:creationId xmlns:a16="http://schemas.microsoft.com/office/drawing/2014/main" id="{D8281836-2853-A345-A8E9-5DE482FFC422}"/>
              </a:ext>
            </a:extLst>
          </p:cNvPr>
          <p:cNvSpPr txBox="1"/>
          <p:nvPr/>
        </p:nvSpPr>
        <p:spPr>
          <a:xfrm>
            <a:off x="309892" y="657802"/>
            <a:ext cx="8276168" cy="5155257"/>
          </a:xfrm>
          <a:prstGeom prst="rect">
            <a:avLst/>
          </a:prstGeom>
          <a:noFill/>
        </p:spPr>
        <p:txBody>
          <a:bodyPr wrap="square" rtlCol="0">
            <a:spAutoFit/>
          </a:bodyPr>
          <a:lstStyle/>
          <a:p>
            <a:r>
              <a:rPr lang="en-US" sz="2300" b="1" dirty="0"/>
              <a:t>Boulby </a:t>
            </a:r>
            <a:r>
              <a:rPr lang="en-US" sz="2300" b="1" dirty="0" err="1"/>
              <a:t>UnderGround</a:t>
            </a:r>
            <a:r>
              <a:rPr lang="en-US" sz="2300" b="1" dirty="0"/>
              <a:t> Screening (BUGS) Facility</a:t>
            </a:r>
          </a:p>
          <a:p>
            <a:pPr marL="285750" indent="-285750">
              <a:buFont typeface="Wingdings" pitchFamily="2" charset="2"/>
              <a:buChar char="v"/>
            </a:pPr>
            <a:endParaRPr lang="en-US" sz="1500" dirty="0"/>
          </a:p>
          <a:p>
            <a:pPr marL="285750" indent="-285750">
              <a:buFont typeface="Wingdings" pitchFamily="2" charset="2"/>
              <a:buChar char="v"/>
            </a:pPr>
            <a:r>
              <a:rPr lang="en-US" sz="2100" dirty="0"/>
              <a:t>A jewel in the crown of the Boulby Underground Laboratory</a:t>
            </a:r>
          </a:p>
          <a:p>
            <a:pPr marL="285750" indent="-285750">
              <a:buFont typeface="Wingdings" pitchFamily="2" charset="2"/>
              <a:buChar char="v"/>
            </a:pPr>
            <a:endParaRPr lang="en-US" sz="1500" dirty="0"/>
          </a:p>
          <a:p>
            <a:pPr marL="285750" indent="-285750">
              <a:buFont typeface="Wingdings" pitchFamily="2" charset="2"/>
              <a:buChar char="v"/>
            </a:pPr>
            <a:r>
              <a:rPr lang="en-US" sz="2100" dirty="0"/>
              <a:t>Facility designed to become a </a:t>
            </a:r>
            <a:r>
              <a:rPr lang="en-US" sz="2100" dirty="0" err="1"/>
              <a:t>centre</a:t>
            </a:r>
            <a:r>
              <a:rPr lang="en-US" sz="2100" dirty="0"/>
              <a:t> of excellence for material assay and cleanliness</a:t>
            </a:r>
          </a:p>
          <a:p>
            <a:pPr marL="285750" indent="-285750">
              <a:buFont typeface="Wingdings" pitchFamily="2" charset="2"/>
              <a:buChar char="v"/>
            </a:pPr>
            <a:endParaRPr lang="en-US" sz="1500" dirty="0"/>
          </a:p>
          <a:p>
            <a:pPr marL="285750" indent="-285750">
              <a:buFont typeface="Wingdings" pitchFamily="2" charset="2"/>
              <a:buChar char="v"/>
            </a:pPr>
            <a:r>
              <a:rPr lang="en-US" sz="2100" dirty="0"/>
              <a:t>Class 1,000 cleanroom</a:t>
            </a:r>
          </a:p>
          <a:p>
            <a:endParaRPr lang="en-US" sz="1500" dirty="0"/>
          </a:p>
          <a:p>
            <a:pPr marL="285750" indent="-285750">
              <a:buFont typeface="Wingdings" pitchFamily="2" charset="2"/>
              <a:buChar char="v"/>
            </a:pPr>
            <a:r>
              <a:rPr lang="en-US" sz="2100" dirty="0"/>
              <a:t>New nitrogen system to produce large quantities.</a:t>
            </a:r>
          </a:p>
          <a:p>
            <a:pPr marL="285750" indent="-285750">
              <a:buFont typeface="Wingdings" pitchFamily="2" charset="2"/>
              <a:buChar char="v"/>
            </a:pPr>
            <a:endParaRPr lang="en-US" sz="1500" dirty="0"/>
          </a:p>
          <a:p>
            <a:pPr marL="285750" indent="-285750">
              <a:buFont typeface="Wingdings" pitchFamily="2" charset="2"/>
              <a:buChar char="v"/>
            </a:pPr>
            <a:r>
              <a:rPr lang="en-US" sz="2100" dirty="0"/>
              <a:t>Minimal Rn reduction required, ~2.5 </a:t>
            </a:r>
            <a:r>
              <a:rPr lang="en-US" sz="2100" dirty="0" err="1"/>
              <a:t>Bq</a:t>
            </a:r>
            <a:r>
              <a:rPr lang="en-US" sz="2100" dirty="0"/>
              <a:t>/m</a:t>
            </a:r>
            <a:r>
              <a:rPr lang="en-US" sz="2100" baseline="30000" dirty="0"/>
              <a:t>3</a:t>
            </a:r>
            <a:r>
              <a:rPr lang="en-US" sz="2100" dirty="0"/>
              <a:t> ambient</a:t>
            </a:r>
          </a:p>
          <a:p>
            <a:pPr marL="285750" indent="-285750">
              <a:buFont typeface="Wingdings" pitchFamily="2" charset="2"/>
              <a:buChar char="v"/>
            </a:pPr>
            <a:endParaRPr lang="en-US" sz="1500" dirty="0"/>
          </a:p>
          <a:p>
            <a:pPr marL="285750" indent="-285750">
              <a:buFont typeface="Wingdings" pitchFamily="2" charset="2"/>
              <a:buChar char="v"/>
            </a:pPr>
            <a:r>
              <a:rPr lang="en-US" sz="2100" dirty="0"/>
              <a:t>Hugely important to current and future rare event search material selection</a:t>
            </a:r>
          </a:p>
          <a:p>
            <a:pPr marL="285750" indent="-285750">
              <a:buFont typeface="Wingdings" pitchFamily="2" charset="2"/>
              <a:buChar char="v"/>
            </a:pPr>
            <a:endParaRPr lang="en-US" sz="2100" dirty="0"/>
          </a:p>
          <a:p>
            <a:pPr marL="285750" indent="-285750">
              <a:buFont typeface="Wingdings" pitchFamily="2" charset="2"/>
              <a:buChar char="v"/>
            </a:pPr>
            <a:endParaRPr lang="en-US" sz="2100" dirty="0"/>
          </a:p>
        </p:txBody>
      </p:sp>
    </p:spTree>
    <p:extLst>
      <p:ext uri="{BB962C8B-B14F-4D97-AF65-F5344CB8AC3E}">
        <p14:creationId xmlns:p14="http://schemas.microsoft.com/office/powerpoint/2010/main" val="4115754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 name="Picture 5">
            <a:extLst>
              <a:ext uri="{FF2B5EF4-FFF2-40B4-BE49-F238E27FC236}">
                <a16:creationId xmlns:a16="http://schemas.microsoft.com/office/drawing/2014/main" id="{AD845631-25C4-544C-9350-BF36B11825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5891" y="2211543"/>
            <a:ext cx="4408952" cy="2920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5850E38B-D597-934D-89A4-EC61D885645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11984" r="3" b="25228"/>
          <a:stretch/>
        </p:blipFill>
        <p:spPr>
          <a:xfrm>
            <a:off x="4511330" y="10"/>
            <a:ext cx="4632671" cy="2203454"/>
          </a:xfrm>
          <a:prstGeom prst="rect">
            <a:avLst/>
          </a:prstGeom>
        </p:spPr>
      </p:pic>
      <p:sp>
        <p:nvSpPr>
          <p:cNvPr id="14" name="Freeform: Shape 13">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894850" cy="514385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573380" cy="514385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Google Shape;294;p43">
            <a:extLst>
              <a:ext uri="{FF2B5EF4-FFF2-40B4-BE49-F238E27FC236}">
                <a16:creationId xmlns:a16="http://schemas.microsoft.com/office/drawing/2014/main" id="{1E234DD3-1C10-524F-9297-9092C27892A7}"/>
              </a:ext>
            </a:extLst>
          </p:cNvPr>
          <p:cNvSpPr txBox="1"/>
          <p:nvPr/>
        </p:nvSpPr>
        <p:spPr>
          <a:xfrm>
            <a:off x="249879" y="273843"/>
            <a:ext cx="4632671" cy="994173"/>
          </a:xfrm>
          <a:prstGeom prst="rect">
            <a:avLst/>
          </a:prstGeom>
        </p:spPr>
        <p:txBody>
          <a:bodyPr spcFirstLastPara="1" vert="horz" lIns="91440" tIns="45720" rIns="91440" bIns="45720" rtlCol="0" anchor="ctr" anchorCtr="0">
            <a:noAutofit/>
          </a:bodyPr>
          <a:lstStyle/>
          <a:p>
            <a:pPr marL="0" marR="0" lvl="0" indent="0" defTabSz="914400">
              <a:lnSpc>
                <a:spcPct val="90000"/>
              </a:lnSpc>
              <a:spcBef>
                <a:spcPct val="0"/>
              </a:spcBef>
              <a:spcAft>
                <a:spcPts val="600"/>
              </a:spcAft>
              <a:buClr>
                <a:srgbClr val="000000"/>
              </a:buClr>
              <a:buSzPts val="3600"/>
            </a:pPr>
            <a:r>
              <a:rPr lang="en-US" sz="3300" b="1" i="0" u="none" strike="noStrike" cap="none" dirty="0">
                <a:solidFill>
                  <a:srgbClr val="9BBB59"/>
                </a:solidFill>
                <a:latin typeface="+mj-lt"/>
                <a:ea typeface="+mj-ea"/>
                <a:cs typeface="+mj-cs"/>
                <a:sym typeface="Calibri"/>
              </a:rPr>
              <a:t>Gamma-ray S</a:t>
            </a:r>
            <a:r>
              <a:rPr lang="en-US" sz="3300" b="1" dirty="0">
                <a:solidFill>
                  <a:srgbClr val="9BBB59"/>
                </a:solidFill>
                <a:latin typeface="+mj-lt"/>
                <a:ea typeface="+mj-ea"/>
                <a:cs typeface="+mj-cs"/>
                <a:sym typeface="Calibri"/>
              </a:rPr>
              <a:t>pectroscopy</a:t>
            </a:r>
            <a:endParaRPr lang="en-US" sz="3300" b="1" i="0" u="none" strike="noStrike" kern="1200" cap="none" dirty="0">
              <a:solidFill>
                <a:srgbClr val="9BBB59"/>
              </a:solidFill>
              <a:latin typeface="+mj-lt"/>
              <a:ea typeface="+mj-ea"/>
              <a:cs typeface="+mj-cs"/>
              <a:sym typeface="Calibri"/>
            </a:endParaRPr>
          </a:p>
        </p:txBody>
      </p:sp>
      <p:sp>
        <p:nvSpPr>
          <p:cNvPr id="3" name="TextBox 2">
            <a:extLst>
              <a:ext uri="{FF2B5EF4-FFF2-40B4-BE49-F238E27FC236}">
                <a16:creationId xmlns:a16="http://schemas.microsoft.com/office/drawing/2014/main" id="{FDE2AEA1-B62D-2849-B337-70BCD5723A9A}"/>
              </a:ext>
            </a:extLst>
          </p:cNvPr>
          <p:cNvSpPr txBox="1"/>
          <p:nvPr/>
        </p:nvSpPr>
        <p:spPr>
          <a:xfrm>
            <a:off x="163048" y="1256507"/>
            <a:ext cx="4719502" cy="829435"/>
          </a:xfrm>
          <a:prstGeom prst="rect">
            <a:avLst/>
          </a:prstGeom>
        </p:spPr>
        <p:txBody>
          <a:bodyPr vert="horz" lIns="91440" tIns="45720" rIns="91440" bIns="45720" rtlCol="0">
            <a:noAutofit/>
          </a:bodyPr>
          <a:lstStyle/>
          <a:p>
            <a:pPr marL="342900" indent="-228600" defTabSz="914400">
              <a:lnSpc>
                <a:spcPct val="90000"/>
              </a:lnSpc>
              <a:spcAft>
                <a:spcPts val="600"/>
              </a:spcAft>
              <a:buFont typeface="Arial" panose="020B0604020202020204" pitchFamily="34" charset="0"/>
              <a:buChar char="•"/>
            </a:pPr>
            <a:r>
              <a:rPr lang="en-US" dirty="0"/>
              <a:t>The ambitious </a:t>
            </a:r>
            <a:r>
              <a:rPr lang="en-US" dirty="0" err="1"/>
              <a:t>programme</a:t>
            </a:r>
            <a:r>
              <a:rPr lang="en-US" dirty="0"/>
              <a:t> to reboot and expand the UK underground screening facility launched in 2013.</a:t>
            </a:r>
          </a:p>
        </p:txBody>
      </p:sp>
      <p:pic>
        <p:nvPicPr>
          <p:cNvPr id="4" name="Picture 16">
            <a:extLst>
              <a:ext uri="{FF2B5EF4-FFF2-40B4-BE49-F238E27FC236}">
                <a16:creationId xmlns:a16="http://schemas.microsoft.com/office/drawing/2014/main" id="{96845C38-ED9F-084D-9A27-90B7FEB97D41}"/>
              </a:ext>
            </a:extLst>
          </p:cNvPr>
          <p:cNvPicPr>
            <a:picLocks noChangeArrowheads="1"/>
          </p:cNvPicPr>
          <p:nvPr/>
        </p:nvPicPr>
        <p:blipFill>
          <a:blip r:embed="rId4"/>
          <a:srcRect/>
          <a:stretch>
            <a:fillRect/>
          </a:stretch>
        </p:blipFill>
        <p:spPr bwMode="auto">
          <a:xfrm>
            <a:off x="3638401" y="2644617"/>
            <a:ext cx="0" cy="0"/>
          </a:xfrm>
          <a:prstGeom prst="rect">
            <a:avLst/>
          </a:prstGeom>
          <a:noFill/>
          <a:ln w="3175">
            <a:solidFill>
              <a:schemeClr val="tx1"/>
            </a:solidFill>
            <a:miter lim="800000"/>
            <a:headEnd/>
            <a:tailEnd/>
          </a:ln>
        </p:spPr>
      </p:pic>
      <p:sp>
        <p:nvSpPr>
          <p:cNvPr id="6" name="TextBox 5">
            <a:extLst>
              <a:ext uri="{FF2B5EF4-FFF2-40B4-BE49-F238E27FC236}">
                <a16:creationId xmlns:a16="http://schemas.microsoft.com/office/drawing/2014/main" id="{5A98EF33-4525-A647-BB03-119BFC11AB39}"/>
              </a:ext>
            </a:extLst>
          </p:cNvPr>
          <p:cNvSpPr txBox="1"/>
          <p:nvPr/>
        </p:nvSpPr>
        <p:spPr>
          <a:xfrm>
            <a:off x="7418215" y="1834132"/>
            <a:ext cx="652743" cy="369332"/>
          </a:xfrm>
          <a:prstGeom prst="rect">
            <a:avLst/>
          </a:prstGeom>
          <a:noFill/>
        </p:spPr>
        <p:txBody>
          <a:bodyPr wrap="none" rtlCol="0">
            <a:spAutoFit/>
          </a:bodyPr>
          <a:lstStyle/>
          <a:p>
            <a:pPr>
              <a:spcAft>
                <a:spcPts val="600"/>
              </a:spcAft>
            </a:pPr>
            <a:r>
              <a:rPr lang="en-US" b="1" dirty="0">
                <a:solidFill>
                  <a:schemeClr val="bg1"/>
                </a:solidFill>
              </a:rPr>
              <a:t>2013</a:t>
            </a:r>
          </a:p>
        </p:txBody>
      </p:sp>
      <p:sp>
        <p:nvSpPr>
          <p:cNvPr id="9" name="TextBox 8">
            <a:extLst>
              <a:ext uri="{FF2B5EF4-FFF2-40B4-BE49-F238E27FC236}">
                <a16:creationId xmlns:a16="http://schemas.microsoft.com/office/drawing/2014/main" id="{779A6B3E-075E-C549-B513-7BF2529818A4}"/>
              </a:ext>
            </a:extLst>
          </p:cNvPr>
          <p:cNvSpPr txBox="1"/>
          <p:nvPr/>
        </p:nvSpPr>
        <p:spPr>
          <a:xfrm>
            <a:off x="5076471" y="4707763"/>
            <a:ext cx="652743" cy="369332"/>
          </a:xfrm>
          <a:prstGeom prst="rect">
            <a:avLst/>
          </a:prstGeom>
          <a:noFill/>
        </p:spPr>
        <p:txBody>
          <a:bodyPr wrap="none" rtlCol="0">
            <a:spAutoFit/>
          </a:bodyPr>
          <a:lstStyle/>
          <a:p>
            <a:pPr>
              <a:spcAft>
                <a:spcPts val="600"/>
              </a:spcAft>
            </a:pPr>
            <a:r>
              <a:rPr lang="en-US" b="1" dirty="0"/>
              <a:t>2016</a:t>
            </a:r>
          </a:p>
        </p:txBody>
      </p:sp>
      <p:sp>
        <p:nvSpPr>
          <p:cNvPr id="13" name="TextBox 12">
            <a:extLst>
              <a:ext uri="{FF2B5EF4-FFF2-40B4-BE49-F238E27FC236}">
                <a16:creationId xmlns:a16="http://schemas.microsoft.com/office/drawing/2014/main" id="{8508FB22-EC90-BC4C-92D6-27606F7B0F74}"/>
              </a:ext>
            </a:extLst>
          </p:cNvPr>
          <p:cNvSpPr txBox="1"/>
          <p:nvPr/>
        </p:nvSpPr>
        <p:spPr>
          <a:xfrm>
            <a:off x="163048" y="2211543"/>
            <a:ext cx="4408952" cy="590931"/>
          </a:xfrm>
          <a:prstGeom prst="rect">
            <a:avLst/>
          </a:prstGeom>
          <a:noFill/>
        </p:spPr>
        <p:txBody>
          <a:bodyPr wrap="square">
            <a:spAutoFit/>
          </a:bodyPr>
          <a:lstStyle/>
          <a:p>
            <a:pPr marL="342900" indent="-228600" defTabSz="914400">
              <a:lnSpc>
                <a:spcPct val="90000"/>
              </a:lnSpc>
              <a:spcAft>
                <a:spcPts val="600"/>
              </a:spcAft>
              <a:buFont typeface="Arial" panose="020B0604020202020204" pitchFamily="34" charset="0"/>
              <a:buChar char="•"/>
            </a:pPr>
            <a:r>
              <a:rPr lang="en-US" dirty="0"/>
              <a:t>Starts with refurbishment of the existing p-type coax – renamed </a:t>
            </a:r>
            <a:r>
              <a:rPr lang="en-US" dirty="0" err="1"/>
              <a:t>Lunehead</a:t>
            </a:r>
            <a:endParaRPr lang="en-US" dirty="0"/>
          </a:p>
        </p:txBody>
      </p:sp>
      <p:sp>
        <p:nvSpPr>
          <p:cNvPr id="15" name="TextBox 14">
            <a:extLst>
              <a:ext uri="{FF2B5EF4-FFF2-40B4-BE49-F238E27FC236}">
                <a16:creationId xmlns:a16="http://schemas.microsoft.com/office/drawing/2014/main" id="{36F61A55-7E1B-CD44-9D37-6D69AD0434D1}"/>
              </a:ext>
            </a:extLst>
          </p:cNvPr>
          <p:cNvSpPr txBox="1"/>
          <p:nvPr/>
        </p:nvSpPr>
        <p:spPr>
          <a:xfrm>
            <a:off x="249879" y="2928075"/>
            <a:ext cx="4089208" cy="646331"/>
          </a:xfrm>
          <a:prstGeom prst="rect">
            <a:avLst/>
          </a:prstGeom>
          <a:noFill/>
        </p:spPr>
        <p:txBody>
          <a:bodyPr wrap="square">
            <a:spAutoFit/>
          </a:bodyPr>
          <a:lstStyle/>
          <a:p>
            <a:pPr marL="285750" indent="-285750">
              <a:buFont typeface="Arial" panose="020B0604020202020204" pitchFamily="34" charset="0"/>
              <a:buChar char="•"/>
            </a:pPr>
            <a:r>
              <a:rPr lang="en-US" dirty="0"/>
              <a:t>In 2016 added 3 S-ULB detectors in purpose-built castles. </a:t>
            </a:r>
          </a:p>
        </p:txBody>
      </p:sp>
      <p:sp>
        <p:nvSpPr>
          <p:cNvPr id="17" name="TextBox 16">
            <a:extLst>
              <a:ext uri="{FF2B5EF4-FFF2-40B4-BE49-F238E27FC236}">
                <a16:creationId xmlns:a16="http://schemas.microsoft.com/office/drawing/2014/main" id="{F221D32A-F92C-3E47-8DB7-E272B6C12F9A}"/>
              </a:ext>
            </a:extLst>
          </p:cNvPr>
          <p:cNvSpPr txBox="1"/>
          <p:nvPr/>
        </p:nvSpPr>
        <p:spPr>
          <a:xfrm>
            <a:off x="163048" y="3700007"/>
            <a:ext cx="3623948" cy="646331"/>
          </a:xfrm>
          <a:prstGeom prst="rect">
            <a:avLst/>
          </a:prstGeom>
          <a:noFill/>
        </p:spPr>
        <p:txBody>
          <a:bodyPr wrap="square">
            <a:spAutoFit/>
          </a:bodyPr>
          <a:lstStyle/>
          <a:p>
            <a:pPr marL="285750" indent="-285750">
              <a:buFont typeface="Arial" panose="020B0604020202020204" pitchFamily="34" charset="0"/>
              <a:buChar char="•"/>
            </a:pPr>
            <a:r>
              <a:rPr lang="en-US" dirty="0"/>
              <a:t>In 2021 S-ULB </a:t>
            </a:r>
            <a:r>
              <a:rPr lang="en-US" dirty="0" err="1"/>
              <a:t>SAGe</a:t>
            </a:r>
            <a:r>
              <a:rPr lang="en-US" dirty="0"/>
              <a:t> well detector commissioned</a:t>
            </a:r>
          </a:p>
        </p:txBody>
      </p:sp>
      <p:pic>
        <p:nvPicPr>
          <p:cNvPr id="19" name="image2.jpg">
            <a:extLst>
              <a:ext uri="{FF2B5EF4-FFF2-40B4-BE49-F238E27FC236}">
                <a16:creationId xmlns:a16="http://schemas.microsoft.com/office/drawing/2014/main" id="{3F05BC39-E0B2-1A48-BE43-95F1833B49C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
          <a:stretch/>
        </p:blipFill>
        <p:spPr>
          <a:xfrm>
            <a:off x="6211019" y="2223333"/>
            <a:ext cx="2917330" cy="2908515"/>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7" name="TextBox 6">
            <a:extLst>
              <a:ext uri="{FF2B5EF4-FFF2-40B4-BE49-F238E27FC236}">
                <a16:creationId xmlns:a16="http://schemas.microsoft.com/office/drawing/2014/main" id="{E92D9E30-D4EE-AC4F-BD1D-D250BCE10FF7}"/>
              </a:ext>
            </a:extLst>
          </p:cNvPr>
          <p:cNvSpPr txBox="1"/>
          <p:nvPr/>
        </p:nvSpPr>
        <p:spPr>
          <a:xfrm>
            <a:off x="7461012" y="4722756"/>
            <a:ext cx="652743" cy="369332"/>
          </a:xfrm>
          <a:prstGeom prst="rect">
            <a:avLst/>
          </a:prstGeom>
          <a:noFill/>
        </p:spPr>
        <p:txBody>
          <a:bodyPr wrap="none" rtlCol="0">
            <a:spAutoFit/>
          </a:bodyPr>
          <a:lstStyle/>
          <a:p>
            <a:pPr>
              <a:spcAft>
                <a:spcPts val="600"/>
              </a:spcAft>
            </a:pPr>
            <a:r>
              <a:rPr lang="en-US" b="1" dirty="0"/>
              <a:t>2022</a:t>
            </a:r>
          </a:p>
        </p:txBody>
      </p:sp>
    </p:spTree>
    <p:extLst>
      <p:ext uri="{BB962C8B-B14F-4D97-AF65-F5344CB8AC3E}">
        <p14:creationId xmlns:p14="http://schemas.microsoft.com/office/powerpoint/2010/main" val="214713805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5;p23">
            <a:extLst>
              <a:ext uri="{FF2B5EF4-FFF2-40B4-BE49-F238E27FC236}">
                <a16:creationId xmlns:a16="http://schemas.microsoft.com/office/drawing/2014/main" id="{3B0CDE52-2C76-E343-BAC5-801F364366B0}"/>
              </a:ext>
            </a:extLst>
          </p:cNvPr>
          <p:cNvSpPr/>
          <p:nvPr/>
        </p:nvSpPr>
        <p:spPr>
          <a:xfrm>
            <a:off x="-11009" y="12637"/>
            <a:ext cx="9155100" cy="53082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US" sz="3000" b="1" dirty="0">
                <a:solidFill>
                  <a:srgbClr val="9BBB59"/>
                </a:solidFill>
                <a:ea typeface="Arial"/>
                <a:cs typeface="Arial"/>
                <a:sym typeface="Arial"/>
              </a:rPr>
              <a:t>Radon </a:t>
            </a:r>
            <a:r>
              <a:rPr lang="en-US" sz="3000" b="1" dirty="0">
                <a:solidFill>
                  <a:srgbClr val="9BBB59"/>
                </a:solidFill>
              </a:rPr>
              <a:t>Removal</a:t>
            </a:r>
            <a:r>
              <a:rPr lang="en-US" sz="3000" b="1" dirty="0">
                <a:solidFill>
                  <a:srgbClr val="9BBB59"/>
                </a:solidFill>
                <a:ea typeface="Arial"/>
                <a:cs typeface="Arial"/>
                <a:sym typeface="Arial"/>
              </a:rPr>
              <a:t> System</a:t>
            </a:r>
            <a:endParaRPr sz="3000" b="1" dirty="0">
              <a:solidFill>
                <a:srgbClr val="9BBB59"/>
              </a:solidFill>
              <a:ea typeface="Arial"/>
              <a:cs typeface="Arial"/>
              <a:sym typeface="Arial"/>
            </a:endParaRPr>
          </a:p>
        </p:txBody>
      </p:sp>
      <p:sp>
        <p:nvSpPr>
          <p:cNvPr id="3" name="Google Shape;176;p23">
            <a:extLst>
              <a:ext uri="{FF2B5EF4-FFF2-40B4-BE49-F238E27FC236}">
                <a16:creationId xmlns:a16="http://schemas.microsoft.com/office/drawing/2014/main" id="{ACF90E99-CB03-544A-B474-AF73CE50D049}"/>
              </a:ext>
            </a:extLst>
          </p:cNvPr>
          <p:cNvSpPr txBox="1"/>
          <p:nvPr/>
        </p:nvSpPr>
        <p:spPr>
          <a:xfrm>
            <a:off x="-11100" y="543464"/>
            <a:ext cx="9155100" cy="715993"/>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2300"/>
              <a:buFont typeface="Wingdings" pitchFamily="2" charset="2"/>
              <a:buChar char="v"/>
            </a:pPr>
            <a:r>
              <a:rPr lang="en-US" sz="2100" dirty="0"/>
              <a:t>A</a:t>
            </a:r>
            <a:r>
              <a:rPr lang="en-US" sz="2100" dirty="0">
                <a:solidFill>
                  <a:srgbClr val="000000"/>
                </a:solidFill>
                <a:ea typeface="Arial"/>
                <a:cs typeface="Arial"/>
                <a:sym typeface="Arial"/>
              </a:rPr>
              <a:t> radon </a:t>
            </a:r>
            <a:r>
              <a:rPr lang="en-US" sz="2100" dirty="0"/>
              <a:t>removal</a:t>
            </a:r>
            <a:r>
              <a:rPr lang="en-US" sz="2100" dirty="0">
                <a:solidFill>
                  <a:srgbClr val="000000"/>
                </a:solidFill>
                <a:ea typeface="Arial"/>
                <a:cs typeface="Arial"/>
                <a:sym typeface="Arial"/>
              </a:rPr>
              <a:t> system was designed and built, capable of removing the radon from the carrier gas by up to 10 orders of magnitude depending on the gas.</a:t>
            </a:r>
            <a:endParaRPr sz="2100" dirty="0">
              <a:solidFill>
                <a:srgbClr val="000000"/>
              </a:solidFill>
              <a:ea typeface="Arial"/>
              <a:cs typeface="Arial"/>
              <a:sym typeface="Arial"/>
            </a:endParaRPr>
          </a:p>
        </p:txBody>
      </p:sp>
      <p:pic>
        <p:nvPicPr>
          <p:cNvPr id="4" name="Google Shape;177;p23">
            <a:extLst>
              <a:ext uri="{FF2B5EF4-FFF2-40B4-BE49-F238E27FC236}">
                <a16:creationId xmlns:a16="http://schemas.microsoft.com/office/drawing/2014/main" id="{B17A1BE3-593F-2545-A070-D41A589F2063}"/>
              </a:ext>
            </a:extLst>
          </p:cNvPr>
          <p:cNvPicPr preferRelativeResize="0"/>
          <p:nvPr/>
        </p:nvPicPr>
        <p:blipFill>
          <a:blip r:embed="rId2">
            <a:alphaModFix/>
          </a:blip>
          <a:stretch>
            <a:fillRect/>
          </a:stretch>
        </p:blipFill>
        <p:spPr>
          <a:xfrm>
            <a:off x="1075817" y="1368787"/>
            <a:ext cx="6981266" cy="3408392"/>
          </a:xfrm>
          <a:prstGeom prst="rect">
            <a:avLst/>
          </a:prstGeom>
          <a:noFill/>
          <a:ln>
            <a:noFill/>
          </a:ln>
        </p:spPr>
      </p:pic>
    </p:spTree>
    <p:extLst>
      <p:ext uri="{BB962C8B-B14F-4D97-AF65-F5344CB8AC3E}">
        <p14:creationId xmlns:p14="http://schemas.microsoft.com/office/powerpoint/2010/main" val="692824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5;p23">
            <a:extLst>
              <a:ext uri="{FF2B5EF4-FFF2-40B4-BE49-F238E27FC236}">
                <a16:creationId xmlns:a16="http://schemas.microsoft.com/office/drawing/2014/main" id="{520C8D5B-4FF6-CF48-B07B-5499752A557F}"/>
              </a:ext>
            </a:extLst>
          </p:cNvPr>
          <p:cNvSpPr/>
          <p:nvPr/>
        </p:nvSpPr>
        <p:spPr>
          <a:xfrm>
            <a:off x="-11009" y="12637"/>
            <a:ext cx="9155100" cy="53082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US" sz="3000" b="1" dirty="0">
                <a:solidFill>
                  <a:srgbClr val="9BBB59"/>
                </a:solidFill>
                <a:ea typeface="Arial"/>
                <a:cs typeface="Arial"/>
                <a:sym typeface="Arial"/>
              </a:rPr>
              <a:t>Germanium Detector Background</a:t>
            </a:r>
            <a:endParaRPr sz="3000" b="1" dirty="0">
              <a:solidFill>
                <a:srgbClr val="9BBB59"/>
              </a:solidFill>
              <a:ea typeface="Arial"/>
              <a:cs typeface="Arial"/>
              <a:sym typeface="Arial"/>
            </a:endParaRPr>
          </a:p>
        </p:txBody>
      </p:sp>
      <p:pic>
        <p:nvPicPr>
          <p:cNvPr id="5" name="Picture 4">
            <a:extLst>
              <a:ext uri="{FF2B5EF4-FFF2-40B4-BE49-F238E27FC236}">
                <a16:creationId xmlns:a16="http://schemas.microsoft.com/office/drawing/2014/main" id="{A2B0D9A4-CCD9-E149-8311-B6FCEB450A4A}"/>
              </a:ext>
            </a:extLst>
          </p:cNvPr>
          <p:cNvPicPr>
            <a:picLocks noChangeAspect="1"/>
          </p:cNvPicPr>
          <p:nvPr/>
        </p:nvPicPr>
        <p:blipFill>
          <a:blip r:embed="rId2"/>
          <a:stretch>
            <a:fillRect/>
          </a:stretch>
        </p:blipFill>
        <p:spPr>
          <a:xfrm rot="5400000">
            <a:off x="2599779" y="-1399080"/>
            <a:ext cx="4587398" cy="8472490"/>
          </a:xfrm>
          <a:prstGeom prst="rect">
            <a:avLst/>
          </a:prstGeom>
        </p:spPr>
      </p:pic>
      <p:sp>
        <p:nvSpPr>
          <p:cNvPr id="8" name="TextBox 7">
            <a:extLst>
              <a:ext uri="{FF2B5EF4-FFF2-40B4-BE49-F238E27FC236}">
                <a16:creationId xmlns:a16="http://schemas.microsoft.com/office/drawing/2014/main" id="{093F7037-55C3-D549-8FE1-69C17DDE6B5C}"/>
              </a:ext>
            </a:extLst>
          </p:cNvPr>
          <p:cNvSpPr txBox="1"/>
          <p:nvPr/>
        </p:nvSpPr>
        <p:spPr>
          <a:xfrm>
            <a:off x="0" y="860940"/>
            <a:ext cx="1421679" cy="830997"/>
          </a:xfrm>
          <a:prstGeom prst="rect">
            <a:avLst/>
          </a:prstGeom>
          <a:noFill/>
        </p:spPr>
        <p:txBody>
          <a:bodyPr wrap="square" rtlCol="0">
            <a:spAutoFit/>
          </a:bodyPr>
          <a:lstStyle/>
          <a:p>
            <a:r>
              <a:rPr lang="en-GB" sz="1600" dirty="0"/>
              <a:t>Belmont</a:t>
            </a:r>
          </a:p>
          <a:p>
            <a:r>
              <a:rPr lang="en-GB" sz="1600" dirty="0"/>
              <a:t>160% (3.2kg) p-type</a:t>
            </a:r>
          </a:p>
        </p:txBody>
      </p:sp>
    </p:spTree>
    <p:extLst>
      <p:ext uri="{BB962C8B-B14F-4D97-AF65-F5344CB8AC3E}">
        <p14:creationId xmlns:p14="http://schemas.microsoft.com/office/powerpoint/2010/main" val="36821483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5;p23">
            <a:extLst>
              <a:ext uri="{FF2B5EF4-FFF2-40B4-BE49-F238E27FC236}">
                <a16:creationId xmlns:a16="http://schemas.microsoft.com/office/drawing/2014/main" id="{520C8D5B-4FF6-CF48-B07B-5499752A557F}"/>
              </a:ext>
            </a:extLst>
          </p:cNvPr>
          <p:cNvSpPr/>
          <p:nvPr/>
        </p:nvSpPr>
        <p:spPr>
          <a:xfrm>
            <a:off x="-11009" y="12637"/>
            <a:ext cx="9155100" cy="53082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US" sz="3000" b="1">
                <a:solidFill>
                  <a:srgbClr val="9BBB59"/>
                </a:solidFill>
                <a:ea typeface="Arial"/>
                <a:cs typeface="Arial"/>
                <a:sym typeface="Arial"/>
              </a:rPr>
              <a:t>Germanium Detector Background</a:t>
            </a:r>
            <a:endParaRPr lang="en-US" sz="3000" b="1" dirty="0">
              <a:solidFill>
                <a:srgbClr val="9BBB59"/>
              </a:solidFill>
              <a:ea typeface="Arial"/>
              <a:cs typeface="Arial"/>
              <a:sym typeface="Arial"/>
            </a:endParaRPr>
          </a:p>
        </p:txBody>
      </p:sp>
      <p:pic>
        <p:nvPicPr>
          <p:cNvPr id="5" name="Picture 4">
            <a:extLst>
              <a:ext uri="{FF2B5EF4-FFF2-40B4-BE49-F238E27FC236}">
                <a16:creationId xmlns:a16="http://schemas.microsoft.com/office/drawing/2014/main" id="{A2B0D9A4-CCD9-E149-8311-B6FCEB450A4A}"/>
              </a:ext>
            </a:extLst>
          </p:cNvPr>
          <p:cNvPicPr>
            <a:picLocks noChangeAspect="1"/>
          </p:cNvPicPr>
          <p:nvPr/>
        </p:nvPicPr>
        <p:blipFill>
          <a:blip r:embed="rId2"/>
          <a:stretch>
            <a:fillRect/>
          </a:stretch>
        </p:blipFill>
        <p:spPr>
          <a:xfrm rot="5400000">
            <a:off x="2599779" y="-1399080"/>
            <a:ext cx="4587398" cy="8472490"/>
          </a:xfrm>
          <a:prstGeom prst="rect">
            <a:avLst/>
          </a:prstGeom>
        </p:spPr>
      </p:pic>
      <p:sp>
        <p:nvSpPr>
          <p:cNvPr id="8" name="TextBox 7">
            <a:extLst>
              <a:ext uri="{FF2B5EF4-FFF2-40B4-BE49-F238E27FC236}">
                <a16:creationId xmlns:a16="http://schemas.microsoft.com/office/drawing/2014/main" id="{093F7037-55C3-D549-8FE1-69C17DDE6B5C}"/>
              </a:ext>
            </a:extLst>
          </p:cNvPr>
          <p:cNvSpPr txBox="1"/>
          <p:nvPr/>
        </p:nvSpPr>
        <p:spPr>
          <a:xfrm>
            <a:off x="0" y="860940"/>
            <a:ext cx="1421679" cy="830997"/>
          </a:xfrm>
          <a:prstGeom prst="rect">
            <a:avLst/>
          </a:prstGeom>
          <a:noFill/>
        </p:spPr>
        <p:txBody>
          <a:bodyPr wrap="square" rtlCol="0">
            <a:spAutoFit/>
          </a:bodyPr>
          <a:lstStyle/>
          <a:p>
            <a:r>
              <a:rPr lang="en-GB" sz="1600"/>
              <a:t>Belmont</a:t>
            </a:r>
          </a:p>
          <a:p>
            <a:r>
              <a:rPr lang="en-GB" sz="1600"/>
              <a:t>160% (3.2kg) p-type</a:t>
            </a:r>
            <a:endParaRPr lang="en-GB" sz="1600" dirty="0"/>
          </a:p>
        </p:txBody>
      </p:sp>
      <p:pic>
        <p:nvPicPr>
          <p:cNvPr id="6" name="Picture 5" descr="Chart&#10;&#10;Description automatically generated">
            <a:extLst>
              <a:ext uri="{FF2B5EF4-FFF2-40B4-BE49-F238E27FC236}">
                <a16:creationId xmlns:a16="http://schemas.microsoft.com/office/drawing/2014/main" id="{405A780D-2818-A742-B56B-430B8870C43C}"/>
              </a:ext>
            </a:extLst>
          </p:cNvPr>
          <p:cNvPicPr>
            <a:picLocks noChangeAspect="1"/>
          </p:cNvPicPr>
          <p:nvPr/>
        </p:nvPicPr>
        <p:blipFill>
          <a:blip r:embed="rId3"/>
          <a:stretch>
            <a:fillRect/>
          </a:stretch>
        </p:blipFill>
        <p:spPr>
          <a:xfrm>
            <a:off x="14277" y="1691937"/>
            <a:ext cx="9115446" cy="2016601"/>
          </a:xfrm>
          <a:prstGeom prst="rect">
            <a:avLst/>
          </a:prstGeom>
        </p:spPr>
      </p:pic>
      <p:sp>
        <p:nvSpPr>
          <p:cNvPr id="9" name="TextBox 8">
            <a:extLst>
              <a:ext uri="{FF2B5EF4-FFF2-40B4-BE49-F238E27FC236}">
                <a16:creationId xmlns:a16="http://schemas.microsoft.com/office/drawing/2014/main" id="{0E49B56B-6317-1E49-A3AC-D6E6CFB12BDB}"/>
              </a:ext>
            </a:extLst>
          </p:cNvPr>
          <p:cNvSpPr txBox="1"/>
          <p:nvPr/>
        </p:nvSpPr>
        <p:spPr>
          <a:xfrm>
            <a:off x="5155149" y="2202418"/>
            <a:ext cx="3331618" cy="369332"/>
          </a:xfrm>
          <a:prstGeom prst="rect">
            <a:avLst/>
          </a:prstGeom>
          <a:noFill/>
        </p:spPr>
        <p:txBody>
          <a:bodyPr wrap="none" rtlCol="0">
            <a:spAutoFit/>
          </a:bodyPr>
          <a:lstStyle/>
          <a:p>
            <a:r>
              <a:rPr lang="en-GB" baseline="30000" dirty="0"/>
              <a:t>214</a:t>
            </a:r>
            <a:r>
              <a:rPr lang="en-GB" dirty="0"/>
              <a:t>Pb at 352 keV – 150x reduction</a:t>
            </a:r>
          </a:p>
        </p:txBody>
      </p:sp>
    </p:spTree>
    <p:extLst>
      <p:ext uri="{BB962C8B-B14F-4D97-AF65-F5344CB8AC3E}">
        <p14:creationId xmlns:p14="http://schemas.microsoft.com/office/powerpoint/2010/main" val="2902174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75;p23">
            <a:extLst>
              <a:ext uri="{FF2B5EF4-FFF2-40B4-BE49-F238E27FC236}">
                <a16:creationId xmlns:a16="http://schemas.microsoft.com/office/drawing/2014/main" id="{520C8D5B-4FF6-CF48-B07B-5499752A557F}"/>
              </a:ext>
            </a:extLst>
          </p:cNvPr>
          <p:cNvSpPr/>
          <p:nvPr/>
        </p:nvSpPr>
        <p:spPr>
          <a:xfrm>
            <a:off x="-11009" y="12637"/>
            <a:ext cx="9155100" cy="530827"/>
          </a:xfrm>
          <a:prstGeom prst="rect">
            <a:avLst/>
          </a:prstGeom>
          <a:noFill/>
          <a:ln>
            <a:noFill/>
          </a:ln>
        </p:spPr>
        <p:txBody>
          <a:bodyPr spcFirstLastPara="1" wrap="square" lIns="35700" tIns="35700" rIns="35700" bIns="35700" anchor="ctr" anchorCtr="0">
            <a:noAutofit/>
          </a:bodyPr>
          <a:lstStyle/>
          <a:p>
            <a:pPr marL="0" marR="0" lvl="0" indent="0" algn="ctr" rtl="0">
              <a:spcBef>
                <a:spcPts val="0"/>
              </a:spcBef>
              <a:spcAft>
                <a:spcPts val="0"/>
              </a:spcAft>
              <a:buNone/>
            </a:pPr>
            <a:r>
              <a:rPr lang="en-US" sz="3000" b="1" dirty="0">
                <a:solidFill>
                  <a:srgbClr val="9BBB59"/>
                </a:solidFill>
                <a:ea typeface="Arial"/>
                <a:cs typeface="Arial"/>
                <a:sym typeface="Arial"/>
              </a:rPr>
              <a:t>Germanium Detector Background</a:t>
            </a:r>
            <a:endParaRPr sz="3000" b="1" dirty="0">
              <a:solidFill>
                <a:srgbClr val="9BBB59"/>
              </a:solidFill>
              <a:ea typeface="Arial"/>
              <a:cs typeface="Arial"/>
              <a:sym typeface="Arial"/>
            </a:endParaRPr>
          </a:p>
        </p:txBody>
      </p:sp>
      <p:sp>
        <p:nvSpPr>
          <p:cNvPr id="6" name="TextBox 5">
            <a:extLst>
              <a:ext uri="{FF2B5EF4-FFF2-40B4-BE49-F238E27FC236}">
                <a16:creationId xmlns:a16="http://schemas.microsoft.com/office/drawing/2014/main" id="{39539215-A8DB-8B41-9202-CE7314BDA8D7}"/>
              </a:ext>
            </a:extLst>
          </p:cNvPr>
          <p:cNvSpPr txBox="1"/>
          <p:nvPr/>
        </p:nvSpPr>
        <p:spPr>
          <a:xfrm>
            <a:off x="127861" y="543464"/>
            <a:ext cx="8822409" cy="1061829"/>
          </a:xfrm>
          <a:prstGeom prst="rect">
            <a:avLst/>
          </a:prstGeom>
          <a:noFill/>
        </p:spPr>
        <p:txBody>
          <a:bodyPr wrap="square">
            <a:spAutoFit/>
          </a:bodyPr>
          <a:lstStyle/>
          <a:p>
            <a:pPr marL="285750" indent="-285750">
              <a:buFont typeface="Wingdings" pitchFamily="2" charset="2"/>
              <a:buChar char="v"/>
            </a:pPr>
            <a:r>
              <a:rPr lang="en-US" sz="2100" dirty="0"/>
              <a:t>Able to hit ~100 </a:t>
            </a:r>
            <a:r>
              <a:rPr lang="en-US" sz="2100" dirty="0" err="1"/>
              <a:t>μBq</a:t>
            </a:r>
            <a:r>
              <a:rPr lang="en-US" sz="2100" dirty="0"/>
              <a:t>/kg with Belmont and Roseberry</a:t>
            </a:r>
          </a:p>
          <a:p>
            <a:pPr marL="285750" indent="-285750">
              <a:buFont typeface="Wingdings" pitchFamily="2" charset="2"/>
              <a:buChar char="v"/>
            </a:pPr>
            <a:endParaRPr lang="en-US" sz="2100" dirty="0"/>
          </a:p>
          <a:p>
            <a:pPr marL="285750" indent="-285750">
              <a:buFont typeface="Wingdings" pitchFamily="2" charset="2"/>
              <a:buChar char="v"/>
            </a:pPr>
            <a:r>
              <a:rPr lang="en-US" sz="2100" dirty="0"/>
              <a:t>New S-ULB </a:t>
            </a:r>
            <a:r>
              <a:rPr lang="en-US" sz="2100" dirty="0" err="1"/>
              <a:t>SAGe</a:t>
            </a:r>
            <a:r>
              <a:rPr lang="en-US" sz="2100" dirty="0"/>
              <a:t> well added, detector only shielded on 16/08/21!</a:t>
            </a:r>
          </a:p>
        </p:txBody>
      </p:sp>
      <p:graphicFrame>
        <p:nvGraphicFramePr>
          <p:cNvPr id="13" name="Table 25">
            <a:extLst>
              <a:ext uri="{FF2B5EF4-FFF2-40B4-BE49-F238E27FC236}">
                <a16:creationId xmlns:a16="http://schemas.microsoft.com/office/drawing/2014/main" id="{249D7D20-E8E6-6E49-B5EB-9AA9590D0AED}"/>
              </a:ext>
            </a:extLst>
          </p:cNvPr>
          <p:cNvGraphicFramePr>
            <a:graphicFrameLocks noGrp="1"/>
          </p:cNvGraphicFramePr>
          <p:nvPr>
            <p:extLst>
              <p:ext uri="{D42A27DB-BD31-4B8C-83A1-F6EECF244321}">
                <p14:modId xmlns:p14="http://schemas.microsoft.com/office/powerpoint/2010/main" val="2256862776"/>
              </p:ext>
            </p:extLst>
          </p:nvPr>
        </p:nvGraphicFramePr>
        <p:xfrm>
          <a:off x="68866" y="1838632"/>
          <a:ext cx="8996477" cy="3160025"/>
        </p:xfrm>
        <a:graphic>
          <a:graphicData uri="http://schemas.openxmlformats.org/drawingml/2006/table">
            <a:tbl>
              <a:tblPr firstRow="1" bandRow="1">
                <a:tableStyleId>{7DF18680-E054-41AD-8BC1-D1AEF772440D}</a:tableStyleId>
              </a:tblPr>
              <a:tblGrid>
                <a:gridCol w="1285211">
                  <a:extLst>
                    <a:ext uri="{9D8B030D-6E8A-4147-A177-3AD203B41FA5}">
                      <a16:colId xmlns:a16="http://schemas.microsoft.com/office/drawing/2014/main" val="576931982"/>
                    </a:ext>
                  </a:extLst>
                </a:gridCol>
                <a:gridCol w="1285211">
                  <a:extLst>
                    <a:ext uri="{9D8B030D-6E8A-4147-A177-3AD203B41FA5}">
                      <a16:colId xmlns:a16="http://schemas.microsoft.com/office/drawing/2014/main" val="1618866498"/>
                    </a:ext>
                  </a:extLst>
                </a:gridCol>
                <a:gridCol w="1285211">
                  <a:extLst>
                    <a:ext uri="{9D8B030D-6E8A-4147-A177-3AD203B41FA5}">
                      <a16:colId xmlns:a16="http://schemas.microsoft.com/office/drawing/2014/main" val="2526031090"/>
                    </a:ext>
                  </a:extLst>
                </a:gridCol>
                <a:gridCol w="1285211">
                  <a:extLst>
                    <a:ext uri="{9D8B030D-6E8A-4147-A177-3AD203B41FA5}">
                      <a16:colId xmlns:a16="http://schemas.microsoft.com/office/drawing/2014/main" val="3046606635"/>
                    </a:ext>
                  </a:extLst>
                </a:gridCol>
                <a:gridCol w="1285211">
                  <a:extLst>
                    <a:ext uri="{9D8B030D-6E8A-4147-A177-3AD203B41FA5}">
                      <a16:colId xmlns:a16="http://schemas.microsoft.com/office/drawing/2014/main" val="3435026141"/>
                    </a:ext>
                  </a:extLst>
                </a:gridCol>
                <a:gridCol w="1285211">
                  <a:extLst>
                    <a:ext uri="{9D8B030D-6E8A-4147-A177-3AD203B41FA5}">
                      <a16:colId xmlns:a16="http://schemas.microsoft.com/office/drawing/2014/main" val="3407204142"/>
                    </a:ext>
                  </a:extLst>
                </a:gridCol>
                <a:gridCol w="1285211">
                  <a:extLst>
                    <a:ext uri="{9D8B030D-6E8A-4147-A177-3AD203B41FA5}">
                      <a16:colId xmlns:a16="http://schemas.microsoft.com/office/drawing/2014/main" val="3627276260"/>
                    </a:ext>
                  </a:extLst>
                </a:gridCol>
              </a:tblGrid>
              <a:tr h="369091">
                <a:tc rowSpan="2">
                  <a:txBody>
                    <a:bodyPr/>
                    <a:lstStyle/>
                    <a:p>
                      <a:pPr algn="ctr"/>
                      <a:r>
                        <a:rPr lang="en-GB" sz="1500" b="1" dirty="0">
                          <a:solidFill>
                            <a:schemeClr val="bg1"/>
                          </a:solidFill>
                        </a:rPr>
                        <a:t>Detector</a:t>
                      </a:r>
                    </a:p>
                  </a:txBody>
                  <a:tcPr marL="86594" marR="86594" marT="43297" marB="43297" anchor="ctr"/>
                </a:tc>
                <a:tc rowSpan="2">
                  <a:txBody>
                    <a:bodyPr/>
                    <a:lstStyle/>
                    <a:p>
                      <a:pPr algn="ctr"/>
                      <a:r>
                        <a:rPr lang="en-GB" sz="1500" b="1" dirty="0">
                          <a:solidFill>
                            <a:schemeClr val="bg1"/>
                          </a:solidFill>
                        </a:rPr>
                        <a:t>Relative Efficiency or type</a:t>
                      </a:r>
                    </a:p>
                  </a:txBody>
                  <a:tcPr marL="86594" marR="86594" marT="43297" marB="43297" anchor="ctr"/>
                </a:tc>
                <a:tc gridSpan="5">
                  <a:txBody>
                    <a:bodyPr/>
                    <a:lstStyle/>
                    <a:p>
                      <a:pPr algn="ctr"/>
                      <a:r>
                        <a:rPr lang="en-GB" sz="1500" dirty="0"/>
                        <a:t>Count rate (/kg/day)</a:t>
                      </a:r>
                    </a:p>
                  </a:txBody>
                  <a:tcPr marL="86594" marR="86594" marT="43297" marB="43297" anchor="ctr"/>
                </a:tc>
                <a:tc hMerge="1">
                  <a:txBody>
                    <a:bodyPr/>
                    <a:lstStyle/>
                    <a:p>
                      <a:endParaRPr lang="en-GB" dirty="0"/>
                    </a:p>
                  </a:txBody>
                  <a:tcPr/>
                </a:tc>
                <a:tc hMerge="1">
                  <a:txBody>
                    <a:bodyPr/>
                    <a:lstStyle/>
                    <a:p>
                      <a:endParaRPr lang="en-GB" dirty="0"/>
                    </a:p>
                  </a:txBody>
                  <a:tcPr/>
                </a:tc>
                <a:tc hMerge="1">
                  <a:txBody>
                    <a:bodyPr/>
                    <a:lstStyle/>
                    <a:p>
                      <a:endParaRPr lang="en-GB" dirty="0"/>
                    </a:p>
                  </a:txBody>
                  <a:tcPr/>
                </a:tc>
                <a:tc hMerge="1">
                  <a:txBody>
                    <a:bodyPr/>
                    <a:lstStyle/>
                    <a:p>
                      <a:endParaRPr lang="en-GB" dirty="0"/>
                    </a:p>
                  </a:txBody>
                  <a:tcPr/>
                </a:tc>
                <a:extLst>
                  <a:ext uri="{0D108BD9-81ED-4DB2-BD59-A6C34878D82A}">
                    <a16:rowId xmlns:a16="http://schemas.microsoft.com/office/drawing/2014/main" val="3060035814"/>
                  </a:ext>
                </a:extLst>
              </a:tr>
              <a:tr h="576388">
                <a:tc vMerge="1">
                  <a:txBody>
                    <a:bodyPr/>
                    <a:lstStyle/>
                    <a:p>
                      <a:r>
                        <a:rPr lang="en-GB" b="1" dirty="0">
                          <a:solidFill>
                            <a:schemeClr val="bg1"/>
                          </a:solidFill>
                        </a:rPr>
                        <a:t>Detector</a:t>
                      </a:r>
                    </a:p>
                  </a:txBody>
                  <a:tcPr>
                    <a:solidFill>
                      <a:srgbClr val="005AD4"/>
                    </a:solidFill>
                  </a:tcPr>
                </a:tc>
                <a:tc vMerge="1">
                  <a:txBody>
                    <a:bodyPr/>
                    <a:lstStyle/>
                    <a:p>
                      <a:r>
                        <a:rPr lang="en-GB" b="1" dirty="0">
                          <a:solidFill>
                            <a:schemeClr val="bg1"/>
                          </a:solidFill>
                        </a:rPr>
                        <a:t>Relative Efficiency or type</a:t>
                      </a:r>
                    </a:p>
                  </a:txBody>
                  <a:tcPr>
                    <a:solidFill>
                      <a:srgbClr val="005AD4"/>
                    </a:solidFill>
                  </a:tcPr>
                </a:tc>
                <a:tc>
                  <a:txBody>
                    <a:bodyPr/>
                    <a:lstStyle/>
                    <a:p>
                      <a:pPr algn="ctr"/>
                      <a:r>
                        <a:rPr lang="en-GB" sz="1500" b="1" dirty="0">
                          <a:solidFill>
                            <a:schemeClr val="bg1"/>
                          </a:solidFill>
                        </a:rPr>
                        <a:t>351 keV (</a:t>
                      </a:r>
                      <a:r>
                        <a:rPr lang="en-GB" sz="1500" b="1" baseline="30000" dirty="0">
                          <a:solidFill>
                            <a:schemeClr val="bg1"/>
                          </a:solidFill>
                        </a:rPr>
                        <a:t>214</a:t>
                      </a:r>
                      <a:r>
                        <a:rPr lang="en-GB" sz="1500" b="1" baseline="0" dirty="0">
                          <a:solidFill>
                            <a:schemeClr val="bg1"/>
                          </a:solidFill>
                        </a:rPr>
                        <a:t>Pb</a:t>
                      </a:r>
                      <a:r>
                        <a:rPr lang="en-GB" sz="1500" b="1" dirty="0">
                          <a:solidFill>
                            <a:schemeClr val="bg1"/>
                          </a:solidFill>
                        </a:rPr>
                        <a:t>)</a:t>
                      </a:r>
                    </a:p>
                  </a:txBody>
                  <a:tcPr marL="86594" marR="86594" marT="43297" marB="43297" anchor="ctr">
                    <a:solidFill>
                      <a:srgbClr val="005AD4"/>
                    </a:solidFill>
                  </a:tcPr>
                </a:tc>
                <a:tc>
                  <a:txBody>
                    <a:bodyPr/>
                    <a:lstStyle/>
                    <a:p>
                      <a:pPr algn="ctr"/>
                      <a:r>
                        <a:rPr lang="en-GB" sz="1500" b="1" dirty="0">
                          <a:solidFill>
                            <a:schemeClr val="bg1"/>
                          </a:solidFill>
                        </a:rPr>
                        <a:t>609 keV (</a:t>
                      </a:r>
                      <a:r>
                        <a:rPr lang="en-GB" sz="1500" b="1" baseline="30000" dirty="0">
                          <a:solidFill>
                            <a:schemeClr val="bg1"/>
                          </a:solidFill>
                        </a:rPr>
                        <a:t>214</a:t>
                      </a:r>
                      <a:r>
                        <a:rPr lang="en-GB" sz="1500" b="1" baseline="0" dirty="0">
                          <a:solidFill>
                            <a:schemeClr val="bg1"/>
                          </a:solidFill>
                        </a:rPr>
                        <a:t>Bi</a:t>
                      </a:r>
                      <a:r>
                        <a:rPr lang="en-GB" sz="1500" b="1" dirty="0">
                          <a:solidFill>
                            <a:schemeClr val="bg1"/>
                          </a:solidFill>
                        </a:rPr>
                        <a:t>)</a:t>
                      </a:r>
                    </a:p>
                  </a:txBody>
                  <a:tcPr marL="86594" marR="86594" marT="43297" marB="43297" anchor="ctr">
                    <a:solidFill>
                      <a:srgbClr val="005AD4"/>
                    </a:solidFill>
                  </a:tcPr>
                </a:tc>
                <a:tc>
                  <a:txBody>
                    <a:bodyPr/>
                    <a:lstStyle/>
                    <a:p>
                      <a:pPr algn="ctr"/>
                      <a:r>
                        <a:rPr lang="en-GB" sz="1500" b="1" dirty="0">
                          <a:solidFill>
                            <a:schemeClr val="bg1"/>
                          </a:solidFill>
                        </a:rPr>
                        <a:t>238 keV (</a:t>
                      </a:r>
                      <a:r>
                        <a:rPr lang="en-GB" sz="1500" b="1" baseline="30000" dirty="0">
                          <a:solidFill>
                            <a:schemeClr val="bg1"/>
                          </a:solidFill>
                        </a:rPr>
                        <a:t>212</a:t>
                      </a:r>
                      <a:r>
                        <a:rPr lang="en-GB" sz="1500" b="1" baseline="0" dirty="0">
                          <a:solidFill>
                            <a:schemeClr val="bg1"/>
                          </a:solidFill>
                        </a:rPr>
                        <a:t>Pb</a:t>
                      </a:r>
                      <a:r>
                        <a:rPr lang="en-GB" sz="1500" b="1" dirty="0">
                          <a:solidFill>
                            <a:schemeClr val="bg1"/>
                          </a:solidFill>
                        </a:rPr>
                        <a:t>)</a:t>
                      </a:r>
                    </a:p>
                  </a:txBody>
                  <a:tcPr marL="86594" marR="86594" marT="43297" marB="43297" anchor="ctr">
                    <a:solidFill>
                      <a:srgbClr val="005AD4"/>
                    </a:solidFill>
                  </a:tcPr>
                </a:tc>
                <a:tc>
                  <a:txBody>
                    <a:bodyPr/>
                    <a:lstStyle/>
                    <a:p>
                      <a:pPr algn="ctr"/>
                      <a:r>
                        <a:rPr lang="en-GB" sz="1500" b="1" dirty="0">
                          <a:solidFill>
                            <a:schemeClr val="bg1"/>
                          </a:solidFill>
                        </a:rPr>
                        <a:t>1461 keV (</a:t>
                      </a:r>
                      <a:r>
                        <a:rPr lang="en-GB" sz="1500" b="1" baseline="30000" dirty="0">
                          <a:solidFill>
                            <a:schemeClr val="bg1"/>
                          </a:solidFill>
                        </a:rPr>
                        <a:t>40</a:t>
                      </a:r>
                      <a:r>
                        <a:rPr lang="en-GB" sz="1500" b="1" baseline="0" dirty="0">
                          <a:solidFill>
                            <a:schemeClr val="bg1"/>
                          </a:solidFill>
                        </a:rPr>
                        <a:t>K</a:t>
                      </a:r>
                      <a:r>
                        <a:rPr lang="en-GB" sz="1500" b="1" dirty="0">
                          <a:solidFill>
                            <a:schemeClr val="bg1"/>
                          </a:solidFill>
                        </a:rPr>
                        <a:t>)</a:t>
                      </a:r>
                    </a:p>
                  </a:txBody>
                  <a:tcPr marL="86594" marR="86594" marT="43297" marB="43297" anchor="ctr">
                    <a:solidFill>
                      <a:srgbClr val="005AD4"/>
                    </a:solidFill>
                  </a:tcPr>
                </a:tc>
                <a:tc>
                  <a:txBody>
                    <a:bodyPr/>
                    <a:lstStyle/>
                    <a:p>
                      <a:pPr algn="ctr"/>
                      <a:r>
                        <a:rPr lang="en-GB" sz="1500" b="1" dirty="0">
                          <a:solidFill>
                            <a:schemeClr val="bg1"/>
                          </a:solidFill>
                        </a:rPr>
                        <a:t>2615 keV (</a:t>
                      </a:r>
                      <a:r>
                        <a:rPr lang="en-GB" sz="1500" b="1" baseline="30000" dirty="0">
                          <a:solidFill>
                            <a:schemeClr val="bg1"/>
                          </a:solidFill>
                        </a:rPr>
                        <a:t>208</a:t>
                      </a:r>
                      <a:r>
                        <a:rPr lang="en-GB" sz="1500" b="1" baseline="0" dirty="0">
                          <a:solidFill>
                            <a:schemeClr val="bg1"/>
                          </a:solidFill>
                        </a:rPr>
                        <a:t>Tl</a:t>
                      </a:r>
                      <a:r>
                        <a:rPr lang="en-GB" sz="1500" b="1" dirty="0">
                          <a:solidFill>
                            <a:schemeClr val="bg1"/>
                          </a:solidFill>
                        </a:rPr>
                        <a:t>)</a:t>
                      </a:r>
                    </a:p>
                  </a:txBody>
                  <a:tcPr marL="86594" marR="86594" marT="43297" marB="43297" anchor="ctr">
                    <a:solidFill>
                      <a:srgbClr val="005AD4"/>
                    </a:solidFill>
                  </a:tcPr>
                </a:tc>
                <a:extLst>
                  <a:ext uri="{0D108BD9-81ED-4DB2-BD59-A6C34878D82A}">
                    <a16:rowId xmlns:a16="http://schemas.microsoft.com/office/drawing/2014/main" val="2620975924"/>
                  </a:ext>
                </a:extLst>
              </a:tr>
              <a:tr h="369091">
                <a:tc>
                  <a:txBody>
                    <a:bodyPr/>
                    <a:lstStyle/>
                    <a:p>
                      <a:r>
                        <a:rPr lang="en-GB" sz="1500" dirty="0"/>
                        <a:t>Roseberry</a:t>
                      </a:r>
                    </a:p>
                  </a:txBody>
                  <a:tcPr marL="86594" marR="86594" marT="43297" marB="43297"/>
                </a:tc>
                <a:tc>
                  <a:txBody>
                    <a:bodyPr/>
                    <a:lstStyle/>
                    <a:p>
                      <a:r>
                        <a:rPr lang="en-GB" sz="1500" dirty="0"/>
                        <a:t>BE6530</a:t>
                      </a:r>
                    </a:p>
                  </a:txBody>
                  <a:tcPr marL="86594" marR="86594" marT="43297" marB="43297"/>
                </a:tc>
                <a:tc>
                  <a:txBody>
                    <a:bodyPr/>
                    <a:lstStyle/>
                    <a:p>
                      <a:r>
                        <a:rPr lang="en-GB" sz="1500" dirty="0"/>
                        <a:t>0.15(7)</a:t>
                      </a:r>
                    </a:p>
                  </a:txBody>
                  <a:tcPr marL="86594" marR="86594" marT="43297" marB="43297"/>
                </a:tc>
                <a:tc>
                  <a:txBody>
                    <a:bodyPr/>
                    <a:lstStyle/>
                    <a:p>
                      <a:r>
                        <a:rPr lang="en-GB" sz="1500" dirty="0"/>
                        <a:t>0.15(7)</a:t>
                      </a:r>
                    </a:p>
                  </a:txBody>
                  <a:tcPr marL="86594" marR="86594" marT="43297" marB="43297"/>
                </a:tc>
                <a:tc>
                  <a:txBody>
                    <a:bodyPr/>
                    <a:lstStyle/>
                    <a:p>
                      <a:r>
                        <a:rPr lang="en-GB" sz="1500" dirty="0"/>
                        <a:t>0.8(3)</a:t>
                      </a:r>
                    </a:p>
                  </a:txBody>
                  <a:tcPr marL="86594" marR="86594" marT="43297" marB="43297"/>
                </a:tc>
                <a:tc>
                  <a:txBody>
                    <a:bodyPr/>
                    <a:lstStyle/>
                    <a:p>
                      <a:r>
                        <a:rPr lang="en-GB" sz="1500" dirty="0"/>
                        <a:t>0.8(2)</a:t>
                      </a:r>
                    </a:p>
                  </a:txBody>
                  <a:tcPr marL="86594" marR="86594" marT="43297" marB="43297"/>
                </a:tc>
                <a:tc>
                  <a:txBody>
                    <a:bodyPr/>
                    <a:lstStyle/>
                    <a:p>
                      <a:r>
                        <a:rPr lang="en-GB" sz="1500" dirty="0"/>
                        <a:t>0.2(1)</a:t>
                      </a:r>
                    </a:p>
                  </a:txBody>
                  <a:tcPr marL="86594" marR="86594" marT="43297" marB="43297"/>
                </a:tc>
                <a:extLst>
                  <a:ext uri="{0D108BD9-81ED-4DB2-BD59-A6C34878D82A}">
                    <a16:rowId xmlns:a16="http://schemas.microsoft.com/office/drawing/2014/main" val="1055036408"/>
                  </a:ext>
                </a:extLst>
              </a:tr>
              <a:tr h="369091">
                <a:tc>
                  <a:txBody>
                    <a:bodyPr/>
                    <a:lstStyle/>
                    <a:p>
                      <a:r>
                        <a:rPr lang="en-GB" sz="1500" dirty="0" err="1"/>
                        <a:t>Chaloner</a:t>
                      </a:r>
                      <a:endParaRPr lang="en-GB" sz="1500" dirty="0"/>
                    </a:p>
                  </a:txBody>
                  <a:tcPr marL="86594" marR="86594" marT="43297" marB="43297"/>
                </a:tc>
                <a:tc>
                  <a:txBody>
                    <a:bodyPr/>
                    <a:lstStyle/>
                    <a:p>
                      <a:r>
                        <a:rPr lang="en-GB" sz="1500" dirty="0"/>
                        <a:t>BE5030</a:t>
                      </a:r>
                    </a:p>
                  </a:txBody>
                  <a:tcPr marL="86594" marR="86594" marT="43297" marB="43297"/>
                </a:tc>
                <a:tc>
                  <a:txBody>
                    <a:bodyPr/>
                    <a:lstStyle/>
                    <a:p>
                      <a:r>
                        <a:rPr lang="en-GB" sz="1500" dirty="0"/>
                        <a:t>5(1)</a:t>
                      </a:r>
                    </a:p>
                  </a:txBody>
                  <a:tcPr marL="86594" marR="86594" marT="43297" marB="43297"/>
                </a:tc>
                <a:tc>
                  <a:txBody>
                    <a:bodyPr/>
                    <a:lstStyle/>
                    <a:p>
                      <a:r>
                        <a:rPr lang="en-GB" sz="1500" dirty="0"/>
                        <a:t>4(1)</a:t>
                      </a:r>
                    </a:p>
                  </a:txBody>
                  <a:tcPr marL="86594" marR="86594" marT="43297" marB="43297"/>
                </a:tc>
                <a:tc>
                  <a:txBody>
                    <a:bodyPr/>
                    <a:lstStyle/>
                    <a:p>
                      <a:r>
                        <a:rPr lang="en-GB" sz="1500" dirty="0"/>
                        <a:t>7(1)</a:t>
                      </a:r>
                    </a:p>
                  </a:txBody>
                  <a:tcPr marL="86594" marR="86594" marT="43297" marB="43297"/>
                </a:tc>
                <a:tc>
                  <a:txBody>
                    <a:bodyPr/>
                    <a:lstStyle/>
                    <a:p>
                      <a:r>
                        <a:rPr lang="en-GB" sz="1500" dirty="0"/>
                        <a:t>8.4(14)</a:t>
                      </a:r>
                    </a:p>
                  </a:txBody>
                  <a:tcPr marL="86594" marR="86594" marT="43297" marB="43297"/>
                </a:tc>
                <a:tc>
                  <a:txBody>
                    <a:bodyPr/>
                    <a:lstStyle/>
                    <a:p>
                      <a:r>
                        <a:rPr lang="en-GB" sz="1500" dirty="0"/>
                        <a:t>2.1(5)</a:t>
                      </a:r>
                    </a:p>
                  </a:txBody>
                  <a:tcPr marL="86594" marR="86594" marT="43297" marB="43297"/>
                </a:tc>
                <a:extLst>
                  <a:ext uri="{0D108BD9-81ED-4DB2-BD59-A6C34878D82A}">
                    <a16:rowId xmlns:a16="http://schemas.microsoft.com/office/drawing/2014/main" val="924444948"/>
                  </a:ext>
                </a:extLst>
              </a:tr>
              <a:tr h="369091">
                <a:tc>
                  <a:txBody>
                    <a:bodyPr/>
                    <a:lstStyle/>
                    <a:p>
                      <a:r>
                        <a:rPr lang="en-GB" sz="1500" dirty="0"/>
                        <a:t>Belmont</a:t>
                      </a:r>
                    </a:p>
                  </a:txBody>
                  <a:tcPr marL="86594" marR="86594" marT="43297" marB="43297"/>
                </a:tc>
                <a:tc>
                  <a:txBody>
                    <a:bodyPr/>
                    <a:lstStyle/>
                    <a:p>
                      <a:r>
                        <a:rPr lang="en-GB" sz="1500" dirty="0"/>
                        <a:t>160%</a:t>
                      </a:r>
                    </a:p>
                  </a:txBody>
                  <a:tcPr marL="86594" marR="86594" marT="43297" marB="43297"/>
                </a:tc>
                <a:tc>
                  <a:txBody>
                    <a:bodyPr/>
                    <a:lstStyle/>
                    <a:p>
                      <a:r>
                        <a:rPr lang="en-GB" sz="1500" dirty="0"/>
                        <a:t>0.7(2)</a:t>
                      </a:r>
                    </a:p>
                  </a:txBody>
                  <a:tcPr marL="86594" marR="86594" marT="43297" marB="43297"/>
                </a:tc>
                <a:tc>
                  <a:txBody>
                    <a:bodyPr/>
                    <a:lstStyle/>
                    <a:p>
                      <a:r>
                        <a:rPr lang="en-GB" sz="1500" dirty="0"/>
                        <a:t>0.4(1)</a:t>
                      </a:r>
                    </a:p>
                  </a:txBody>
                  <a:tcPr marL="86594" marR="86594" marT="43297" marB="43297"/>
                </a:tc>
                <a:tc>
                  <a:txBody>
                    <a:bodyPr/>
                    <a:lstStyle/>
                    <a:p>
                      <a:r>
                        <a:rPr lang="en-GB" sz="1500" dirty="0"/>
                        <a:t>0.13(6)</a:t>
                      </a:r>
                    </a:p>
                  </a:txBody>
                  <a:tcPr marL="86594" marR="86594" marT="43297" marB="43297"/>
                </a:tc>
                <a:tc>
                  <a:txBody>
                    <a:bodyPr/>
                    <a:lstStyle/>
                    <a:p>
                      <a:r>
                        <a:rPr lang="en-GB" sz="1500" dirty="0"/>
                        <a:t>1.0(2)</a:t>
                      </a:r>
                    </a:p>
                  </a:txBody>
                  <a:tcPr marL="86594" marR="86594" marT="43297" marB="43297"/>
                </a:tc>
                <a:tc>
                  <a:txBody>
                    <a:bodyPr/>
                    <a:lstStyle/>
                    <a:p>
                      <a:r>
                        <a:rPr lang="en-GB" sz="1500" dirty="0"/>
                        <a:t>0.3(1)</a:t>
                      </a:r>
                    </a:p>
                  </a:txBody>
                  <a:tcPr marL="86594" marR="86594" marT="43297" marB="43297"/>
                </a:tc>
                <a:extLst>
                  <a:ext uri="{0D108BD9-81ED-4DB2-BD59-A6C34878D82A}">
                    <a16:rowId xmlns:a16="http://schemas.microsoft.com/office/drawing/2014/main" val="3220465389"/>
                  </a:ext>
                </a:extLst>
              </a:tr>
              <a:tr h="369091">
                <a:tc>
                  <a:txBody>
                    <a:bodyPr/>
                    <a:lstStyle/>
                    <a:p>
                      <a:r>
                        <a:rPr lang="en-GB" sz="1500" dirty="0" err="1"/>
                        <a:t>Merrybent</a:t>
                      </a:r>
                      <a:endParaRPr lang="en-GB" sz="1500" dirty="0"/>
                    </a:p>
                  </a:txBody>
                  <a:tcPr marL="86594" marR="86594" marT="43297" marB="43297"/>
                </a:tc>
                <a:tc>
                  <a:txBody>
                    <a:bodyPr/>
                    <a:lstStyle/>
                    <a:p>
                      <a:r>
                        <a:rPr lang="en-GB" sz="1500" dirty="0"/>
                        <a:t>100%</a:t>
                      </a:r>
                    </a:p>
                  </a:txBody>
                  <a:tcPr marL="86594" marR="86594" marT="43297" marB="43297"/>
                </a:tc>
                <a:tc>
                  <a:txBody>
                    <a:bodyPr/>
                    <a:lstStyle/>
                    <a:p>
                      <a:r>
                        <a:rPr lang="en-GB" sz="1500" dirty="0"/>
                        <a:t>2.5(3)</a:t>
                      </a:r>
                    </a:p>
                  </a:txBody>
                  <a:tcPr marL="86594" marR="86594" marT="43297" marB="43297"/>
                </a:tc>
                <a:tc>
                  <a:txBody>
                    <a:bodyPr/>
                    <a:lstStyle/>
                    <a:p>
                      <a:r>
                        <a:rPr lang="en-GB" sz="1500" dirty="0"/>
                        <a:t>1.8(3)</a:t>
                      </a:r>
                    </a:p>
                  </a:txBody>
                  <a:tcPr marL="86594" marR="86594" marT="43297" marB="43297"/>
                </a:tc>
                <a:tc>
                  <a:txBody>
                    <a:bodyPr/>
                    <a:lstStyle/>
                    <a:p>
                      <a:r>
                        <a:rPr lang="en-GB" sz="1500" dirty="0"/>
                        <a:t>0.3(1)</a:t>
                      </a:r>
                    </a:p>
                  </a:txBody>
                  <a:tcPr marL="86594" marR="86594" marT="43297" marB="43297"/>
                </a:tc>
                <a:tc>
                  <a:txBody>
                    <a:bodyPr/>
                    <a:lstStyle/>
                    <a:p>
                      <a:r>
                        <a:rPr lang="en-GB" sz="1500" dirty="0"/>
                        <a:t>1.9(3)</a:t>
                      </a:r>
                    </a:p>
                  </a:txBody>
                  <a:tcPr marL="86594" marR="86594" marT="43297" marB="43297"/>
                </a:tc>
                <a:tc>
                  <a:txBody>
                    <a:bodyPr/>
                    <a:lstStyle/>
                    <a:p>
                      <a:r>
                        <a:rPr lang="en-GB" sz="1500" dirty="0"/>
                        <a:t>0.8(2)</a:t>
                      </a:r>
                    </a:p>
                  </a:txBody>
                  <a:tcPr marL="86594" marR="86594" marT="43297" marB="43297"/>
                </a:tc>
                <a:extLst>
                  <a:ext uri="{0D108BD9-81ED-4DB2-BD59-A6C34878D82A}">
                    <a16:rowId xmlns:a16="http://schemas.microsoft.com/office/drawing/2014/main" val="2947292649"/>
                  </a:ext>
                </a:extLst>
              </a:tr>
              <a:tr h="369091">
                <a:tc>
                  <a:txBody>
                    <a:bodyPr/>
                    <a:lstStyle/>
                    <a:p>
                      <a:r>
                        <a:rPr lang="en-GB" sz="1500" dirty="0" err="1"/>
                        <a:t>Lunehead</a:t>
                      </a:r>
                      <a:endParaRPr lang="en-GB" sz="1500" dirty="0"/>
                    </a:p>
                  </a:txBody>
                  <a:tcPr marL="86594" marR="86594" marT="43297" marB="43297"/>
                </a:tc>
                <a:tc>
                  <a:txBody>
                    <a:bodyPr/>
                    <a:lstStyle/>
                    <a:p>
                      <a:r>
                        <a:rPr lang="en-GB" sz="1500" dirty="0"/>
                        <a:t>100%</a:t>
                      </a:r>
                    </a:p>
                  </a:txBody>
                  <a:tcPr marL="86594" marR="86594" marT="43297" marB="43297"/>
                </a:tc>
                <a:tc>
                  <a:txBody>
                    <a:bodyPr/>
                    <a:lstStyle/>
                    <a:p>
                      <a:r>
                        <a:rPr lang="en-GB" sz="1500" dirty="0"/>
                        <a:t>5.6(5)</a:t>
                      </a:r>
                    </a:p>
                  </a:txBody>
                  <a:tcPr marL="86594" marR="86594" marT="43297" marB="43297"/>
                </a:tc>
                <a:tc>
                  <a:txBody>
                    <a:bodyPr/>
                    <a:lstStyle/>
                    <a:p>
                      <a:r>
                        <a:rPr lang="en-GB" sz="1500" dirty="0"/>
                        <a:t>4.7(4)</a:t>
                      </a:r>
                    </a:p>
                  </a:txBody>
                  <a:tcPr marL="86594" marR="86594" marT="43297" marB="43297"/>
                </a:tc>
                <a:tc>
                  <a:txBody>
                    <a:bodyPr/>
                    <a:lstStyle/>
                    <a:p>
                      <a:r>
                        <a:rPr lang="en-GB" sz="1500" dirty="0"/>
                        <a:t>8.3(5)</a:t>
                      </a:r>
                    </a:p>
                  </a:txBody>
                  <a:tcPr marL="86594" marR="86594" marT="43297" marB="43297"/>
                </a:tc>
                <a:tc>
                  <a:txBody>
                    <a:bodyPr/>
                    <a:lstStyle/>
                    <a:p>
                      <a:r>
                        <a:rPr lang="en-GB" sz="1500" dirty="0"/>
                        <a:t>9.1(6)</a:t>
                      </a:r>
                    </a:p>
                  </a:txBody>
                  <a:tcPr marL="86594" marR="86594" marT="43297" marB="43297"/>
                </a:tc>
                <a:tc>
                  <a:txBody>
                    <a:bodyPr/>
                    <a:lstStyle/>
                    <a:p>
                      <a:r>
                        <a:rPr lang="en-GB" sz="1500" dirty="0"/>
                        <a:t>2.0(3)</a:t>
                      </a:r>
                    </a:p>
                  </a:txBody>
                  <a:tcPr marL="86594" marR="86594" marT="43297" marB="43297"/>
                </a:tc>
                <a:extLst>
                  <a:ext uri="{0D108BD9-81ED-4DB2-BD59-A6C34878D82A}">
                    <a16:rowId xmlns:a16="http://schemas.microsoft.com/office/drawing/2014/main" val="281848017"/>
                  </a:ext>
                </a:extLst>
              </a:tr>
              <a:tr h="369091">
                <a:tc>
                  <a:txBody>
                    <a:bodyPr/>
                    <a:lstStyle/>
                    <a:p>
                      <a:r>
                        <a:rPr lang="en-GB" sz="1500" dirty="0" err="1"/>
                        <a:t>Lumpsey</a:t>
                      </a:r>
                      <a:endParaRPr lang="en-GB" sz="1500" dirty="0"/>
                    </a:p>
                  </a:txBody>
                  <a:tcPr marL="86594" marR="86594" marT="43297" marB="43297"/>
                </a:tc>
                <a:tc>
                  <a:txBody>
                    <a:bodyPr/>
                    <a:lstStyle/>
                    <a:p>
                      <a:r>
                        <a:rPr lang="en-GB" sz="1500" dirty="0" err="1"/>
                        <a:t>SAGe</a:t>
                      </a:r>
                      <a:r>
                        <a:rPr lang="en-GB" sz="1500" dirty="0"/>
                        <a:t>-Well</a:t>
                      </a:r>
                    </a:p>
                  </a:txBody>
                  <a:tcPr marL="86594" marR="86594" marT="43297" marB="43297"/>
                </a:tc>
                <a:tc>
                  <a:txBody>
                    <a:bodyPr/>
                    <a:lstStyle/>
                    <a:p>
                      <a:r>
                        <a:rPr lang="en-GB" sz="1500" dirty="0"/>
                        <a:t>104(2)</a:t>
                      </a:r>
                    </a:p>
                  </a:txBody>
                  <a:tcPr marL="86594" marR="86594" marT="43297" marB="43297"/>
                </a:tc>
                <a:tc>
                  <a:txBody>
                    <a:bodyPr/>
                    <a:lstStyle/>
                    <a:p>
                      <a:r>
                        <a:rPr lang="en-GB" sz="1500" dirty="0"/>
                        <a:t>60(2)</a:t>
                      </a:r>
                    </a:p>
                  </a:txBody>
                  <a:tcPr marL="86594" marR="86594" marT="43297" marB="43297"/>
                </a:tc>
                <a:tc>
                  <a:txBody>
                    <a:bodyPr/>
                    <a:lstStyle/>
                    <a:p>
                      <a:r>
                        <a:rPr lang="en-GB" sz="1500" dirty="0"/>
                        <a:t>166(3)</a:t>
                      </a:r>
                    </a:p>
                  </a:txBody>
                  <a:tcPr marL="86594" marR="86594" marT="43297" marB="43297"/>
                </a:tc>
                <a:tc>
                  <a:txBody>
                    <a:bodyPr/>
                    <a:lstStyle/>
                    <a:p>
                      <a:r>
                        <a:rPr lang="en-GB" sz="1500" dirty="0"/>
                        <a:t>7.0(6)</a:t>
                      </a:r>
                    </a:p>
                  </a:txBody>
                  <a:tcPr marL="86594" marR="86594" marT="43297" marB="43297"/>
                </a:tc>
                <a:tc>
                  <a:txBody>
                    <a:bodyPr/>
                    <a:lstStyle/>
                    <a:p>
                      <a:r>
                        <a:rPr lang="en-GB" sz="1500" dirty="0"/>
                        <a:t>12(1)</a:t>
                      </a:r>
                    </a:p>
                  </a:txBody>
                  <a:tcPr marL="86594" marR="86594" marT="43297" marB="43297"/>
                </a:tc>
                <a:extLst>
                  <a:ext uri="{0D108BD9-81ED-4DB2-BD59-A6C34878D82A}">
                    <a16:rowId xmlns:a16="http://schemas.microsoft.com/office/drawing/2014/main" val="2671098096"/>
                  </a:ext>
                </a:extLst>
              </a:tr>
            </a:tbl>
          </a:graphicData>
        </a:graphic>
      </p:graphicFrame>
      <p:sp>
        <p:nvSpPr>
          <p:cNvPr id="14" name="TextBox 13">
            <a:extLst>
              <a:ext uri="{FF2B5EF4-FFF2-40B4-BE49-F238E27FC236}">
                <a16:creationId xmlns:a16="http://schemas.microsoft.com/office/drawing/2014/main" id="{1AFD107F-EC2C-E244-8C94-36E15C9ABE8B}"/>
              </a:ext>
            </a:extLst>
          </p:cNvPr>
          <p:cNvSpPr txBox="1"/>
          <p:nvPr/>
        </p:nvSpPr>
        <p:spPr>
          <a:xfrm>
            <a:off x="3217831" y="4618073"/>
            <a:ext cx="759489" cy="323165"/>
          </a:xfrm>
          <a:prstGeom prst="rect">
            <a:avLst/>
          </a:prstGeom>
          <a:noFill/>
        </p:spPr>
        <p:txBody>
          <a:bodyPr wrap="square" rtlCol="0">
            <a:spAutoFit/>
          </a:bodyPr>
          <a:lstStyle/>
          <a:p>
            <a:r>
              <a:rPr lang="en-US" sz="1500" dirty="0">
                <a:solidFill>
                  <a:srgbClr val="FF0000"/>
                </a:solidFill>
              </a:rPr>
              <a:t>1.1(7)</a:t>
            </a:r>
          </a:p>
        </p:txBody>
      </p:sp>
      <p:sp>
        <p:nvSpPr>
          <p:cNvPr id="15" name="TextBox 14">
            <a:extLst>
              <a:ext uri="{FF2B5EF4-FFF2-40B4-BE49-F238E27FC236}">
                <a16:creationId xmlns:a16="http://schemas.microsoft.com/office/drawing/2014/main" id="{69E82DF5-D006-034F-8831-BCD524205573}"/>
              </a:ext>
            </a:extLst>
          </p:cNvPr>
          <p:cNvSpPr txBox="1"/>
          <p:nvPr/>
        </p:nvSpPr>
        <p:spPr>
          <a:xfrm>
            <a:off x="4468244" y="4619281"/>
            <a:ext cx="812069" cy="323165"/>
          </a:xfrm>
          <a:prstGeom prst="rect">
            <a:avLst/>
          </a:prstGeom>
          <a:noFill/>
        </p:spPr>
        <p:txBody>
          <a:bodyPr wrap="square" rtlCol="0">
            <a:spAutoFit/>
          </a:bodyPr>
          <a:lstStyle/>
          <a:p>
            <a:r>
              <a:rPr lang="en-US" sz="1500" dirty="0">
                <a:solidFill>
                  <a:srgbClr val="FF0000"/>
                </a:solidFill>
              </a:rPr>
              <a:t>1.3(3)</a:t>
            </a:r>
          </a:p>
        </p:txBody>
      </p:sp>
      <p:sp>
        <p:nvSpPr>
          <p:cNvPr id="16" name="TextBox 15">
            <a:extLst>
              <a:ext uri="{FF2B5EF4-FFF2-40B4-BE49-F238E27FC236}">
                <a16:creationId xmlns:a16="http://schemas.microsoft.com/office/drawing/2014/main" id="{60FC5B5C-326D-794A-AB9E-0DC4B51D61B1}"/>
              </a:ext>
            </a:extLst>
          </p:cNvPr>
          <p:cNvSpPr txBox="1"/>
          <p:nvPr/>
        </p:nvSpPr>
        <p:spPr>
          <a:xfrm>
            <a:off x="5771237" y="4618073"/>
            <a:ext cx="812069" cy="323165"/>
          </a:xfrm>
          <a:prstGeom prst="rect">
            <a:avLst/>
          </a:prstGeom>
          <a:noFill/>
        </p:spPr>
        <p:txBody>
          <a:bodyPr wrap="square" rtlCol="0">
            <a:spAutoFit/>
          </a:bodyPr>
          <a:lstStyle/>
          <a:p>
            <a:r>
              <a:rPr lang="en-US" sz="1500" dirty="0">
                <a:solidFill>
                  <a:srgbClr val="FF0000"/>
                </a:solidFill>
              </a:rPr>
              <a:t>1.1(7)</a:t>
            </a:r>
          </a:p>
        </p:txBody>
      </p:sp>
      <p:sp>
        <p:nvSpPr>
          <p:cNvPr id="17" name="TextBox 16">
            <a:extLst>
              <a:ext uri="{FF2B5EF4-FFF2-40B4-BE49-F238E27FC236}">
                <a16:creationId xmlns:a16="http://schemas.microsoft.com/office/drawing/2014/main" id="{4C3D9F7C-5048-904E-90EB-B5E4264869C0}"/>
              </a:ext>
            </a:extLst>
          </p:cNvPr>
          <p:cNvSpPr txBox="1"/>
          <p:nvPr/>
        </p:nvSpPr>
        <p:spPr>
          <a:xfrm>
            <a:off x="7074230" y="4620834"/>
            <a:ext cx="759489" cy="323165"/>
          </a:xfrm>
          <a:prstGeom prst="rect">
            <a:avLst/>
          </a:prstGeom>
          <a:noFill/>
        </p:spPr>
        <p:txBody>
          <a:bodyPr wrap="square" rtlCol="0">
            <a:spAutoFit/>
          </a:bodyPr>
          <a:lstStyle/>
          <a:p>
            <a:r>
              <a:rPr lang="en-US" sz="1500" dirty="0">
                <a:solidFill>
                  <a:srgbClr val="FF0000"/>
                </a:solidFill>
              </a:rPr>
              <a:t>1.7(7)</a:t>
            </a:r>
          </a:p>
        </p:txBody>
      </p:sp>
      <p:sp>
        <p:nvSpPr>
          <p:cNvPr id="18" name="TextBox 17">
            <a:extLst>
              <a:ext uri="{FF2B5EF4-FFF2-40B4-BE49-F238E27FC236}">
                <a16:creationId xmlns:a16="http://schemas.microsoft.com/office/drawing/2014/main" id="{2F1DAA67-EA1F-FA4A-9114-6C7BA73B94FE}"/>
              </a:ext>
            </a:extLst>
          </p:cNvPr>
          <p:cNvSpPr txBox="1"/>
          <p:nvPr/>
        </p:nvSpPr>
        <p:spPr>
          <a:xfrm>
            <a:off x="8324643" y="4620834"/>
            <a:ext cx="759489" cy="323165"/>
          </a:xfrm>
          <a:prstGeom prst="rect">
            <a:avLst/>
          </a:prstGeom>
          <a:noFill/>
        </p:spPr>
        <p:txBody>
          <a:bodyPr wrap="square" rtlCol="0">
            <a:spAutoFit/>
          </a:bodyPr>
          <a:lstStyle/>
          <a:p>
            <a:r>
              <a:rPr lang="en-US" sz="1500" dirty="0">
                <a:solidFill>
                  <a:srgbClr val="FF0000"/>
                </a:solidFill>
              </a:rPr>
              <a:t>0.7(2)</a:t>
            </a:r>
          </a:p>
        </p:txBody>
      </p:sp>
    </p:spTree>
    <p:extLst>
      <p:ext uri="{BB962C8B-B14F-4D97-AF65-F5344CB8AC3E}">
        <p14:creationId xmlns:p14="http://schemas.microsoft.com/office/powerpoint/2010/main" val="4005134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 indoor, floor, worktable&#10;&#10;Description automatically generated">
            <a:extLst>
              <a:ext uri="{FF2B5EF4-FFF2-40B4-BE49-F238E27FC236}">
                <a16:creationId xmlns:a16="http://schemas.microsoft.com/office/drawing/2014/main" id="{3648E856-71E1-CB44-BE61-314EDE012B93}"/>
              </a:ext>
            </a:extLst>
          </p:cNvPr>
          <p:cNvPicPr>
            <a:picLocks noChangeAspect="1"/>
          </p:cNvPicPr>
          <p:nvPr/>
        </p:nvPicPr>
        <p:blipFill>
          <a:blip r:embed="rId2"/>
          <a:stretch>
            <a:fillRect/>
          </a:stretch>
        </p:blipFill>
        <p:spPr>
          <a:xfrm>
            <a:off x="99204" y="562123"/>
            <a:ext cx="3077766" cy="2308324"/>
          </a:xfrm>
          <a:prstGeom prst="rect">
            <a:avLst/>
          </a:prstGeom>
        </p:spPr>
      </p:pic>
      <p:sp>
        <p:nvSpPr>
          <p:cNvPr id="8" name="Google Shape;232;p27">
            <a:extLst>
              <a:ext uri="{FF2B5EF4-FFF2-40B4-BE49-F238E27FC236}">
                <a16:creationId xmlns:a16="http://schemas.microsoft.com/office/drawing/2014/main" id="{76DF5E17-FB86-0F4D-A646-15052AC15A5D}"/>
              </a:ext>
            </a:extLst>
          </p:cNvPr>
          <p:cNvSpPr txBox="1"/>
          <p:nvPr/>
        </p:nvSpPr>
        <p:spPr>
          <a:xfrm>
            <a:off x="330200" y="-20988"/>
            <a:ext cx="8490000" cy="529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rgbClr val="9BBB59"/>
                </a:solidFill>
              </a:rPr>
              <a:t>XIA </a:t>
            </a:r>
            <a:r>
              <a:rPr lang="en-US" sz="3000" b="1" dirty="0" err="1">
                <a:solidFill>
                  <a:srgbClr val="9BBB59"/>
                </a:solidFill>
              </a:rPr>
              <a:t>UltraLo</a:t>
            </a:r>
            <a:r>
              <a:rPr lang="en-US" sz="3000" b="1" dirty="0">
                <a:solidFill>
                  <a:srgbClr val="9BBB59"/>
                </a:solidFill>
              </a:rPr>
              <a:t> 1800 – Alphas</a:t>
            </a:r>
            <a:endParaRPr sz="3000" b="1" i="0" u="none" strike="noStrike" cap="none" dirty="0">
              <a:solidFill>
                <a:srgbClr val="9BBB59"/>
              </a:solidFill>
              <a:latin typeface="Arial"/>
              <a:ea typeface="Arial"/>
              <a:cs typeface="Arial"/>
              <a:sym typeface="Arial"/>
            </a:endParaRPr>
          </a:p>
        </p:txBody>
      </p:sp>
      <p:sp>
        <p:nvSpPr>
          <p:cNvPr id="9" name="TextBox 8">
            <a:extLst>
              <a:ext uri="{FF2B5EF4-FFF2-40B4-BE49-F238E27FC236}">
                <a16:creationId xmlns:a16="http://schemas.microsoft.com/office/drawing/2014/main" id="{021C9D71-0ED3-3842-8BD4-8820BA94E764}"/>
              </a:ext>
            </a:extLst>
          </p:cNvPr>
          <p:cNvSpPr txBox="1"/>
          <p:nvPr/>
        </p:nvSpPr>
        <p:spPr>
          <a:xfrm>
            <a:off x="3274683" y="562123"/>
            <a:ext cx="5776513" cy="2308324"/>
          </a:xfrm>
          <a:prstGeom prst="rect">
            <a:avLst/>
          </a:prstGeom>
          <a:noFill/>
        </p:spPr>
        <p:txBody>
          <a:bodyPr wrap="square" rtlCol="0">
            <a:spAutoFit/>
          </a:bodyPr>
          <a:lstStyle/>
          <a:p>
            <a:pPr marL="285750" indent="-285750">
              <a:buFont typeface="Wingdings" pitchFamily="2" charset="2"/>
              <a:buChar char="v"/>
            </a:pPr>
            <a:r>
              <a:rPr lang="en-US" dirty="0"/>
              <a:t>As of 2021, two XIA UltraLo-1800 surface alpha counters running at Boulby – </a:t>
            </a:r>
            <a:r>
              <a:rPr lang="en-US" dirty="0" err="1"/>
              <a:t>Kettleness</a:t>
            </a:r>
            <a:r>
              <a:rPr lang="en-US" dirty="0"/>
              <a:t> &amp; Ormesby.</a:t>
            </a:r>
          </a:p>
          <a:p>
            <a:pPr marL="285750" indent="-285750">
              <a:buFont typeface="Wingdings" pitchFamily="2" charset="2"/>
              <a:buChar char="v"/>
            </a:pPr>
            <a:endParaRPr lang="en-US" dirty="0">
              <a:solidFill>
                <a:schemeClr val="dk1"/>
              </a:solidFill>
            </a:endParaRPr>
          </a:p>
          <a:p>
            <a:pPr marL="285750" indent="-285750">
              <a:buFont typeface="Wingdings" pitchFamily="2" charset="2"/>
              <a:buChar char="v"/>
            </a:pPr>
            <a:r>
              <a:rPr lang="en-US" dirty="0">
                <a:solidFill>
                  <a:schemeClr val="dk1"/>
                </a:solidFill>
              </a:rPr>
              <a:t>Installed liner to reduce detector backgrounds.  </a:t>
            </a:r>
          </a:p>
          <a:p>
            <a:pPr marL="285750" indent="-285750">
              <a:buFont typeface="Arial" panose="020B0604020202020204" pitchFamily="34" charset="0"/>
              <a:buChar char="•"/>
            </a:pPr>
            <a:endParaRPr lang="en-US" dirty="0"/>
          </a:p>
          <a:p>
            <a:pPr marL="285750" indent="-285750">
              <a:buFont typeface="Wingdings" pitchFamily="2" charset="2"/>
              <a:buChar char="v"/>
            </a:pPr>
            <a:r>
              <a:rPr lang="en-US" dirty="0"/>
              <a:t>Factor three improvement compared to surface lab due to more </a:t>
            </a:r>
            <a:r>
              <a:rPr lang="en-US" dirty="0" err="1"/>
              <a:t>cosmics</a:t>
            </a:r>
            <a:r>
              <a:rPr lang="en-US" dirty="0"/>
              <a:t> which can mimic background events.</a:t>
            </a:r>
          </a:p>
          <a:p>
            <a:pPr marL="285750" indent="-285750">
              <a:buFont typeface="Arial" panose="020B0604020202020204" pitchFamily="34" charset="0"/>
              <a:buChar char="•"/>
            </a:pPr>
            <a:endParaRPr lang="en-US" dirty="0"/>
          </a:p>
        </p:txBody>
      </p:sp>
      <p:graphicFrame>
        <p:nvGraphicFramePr>
          <p:cNvPr id="10" name="Google Shape;658;p76">
            <a:extLst>
              <a:ext uri="{FF2B5EF4-FFF2-40B4-BE49-F238E27FC236}">
                <a16:creationId xmlns:a16="http://schemas.microsoft.com/office/drawing/2014/main" id="{FBF233E7-63CC-C74A-AF9C-CA5F94106374}"/>
              </a:ext>
            </a:extLst>
          </p:cNvPr>
          <p:cNvGraphicFramePr/>
          <p:nvPr>
            <p:extLst>
              <p:ext uri="{D42A27DB-BD31-4B8C-83A1-F6EECF244321}">
                <p14:modId xmlns:p14="http://schemas.microsoft.com/office/powerpoint/2010/main" val="396250339"/>
              </p:ext>
            </p:extLst>
          </p:nvPr>
        </p:nvGraphicFramePr>
        <p:xfrm>
          <a:off x="99204" y="3020759"/>
          <a:ext cx="8857824" cy="1887670"/>
        </p:xfrm>
        <a:graphic>
          <a:graphicData uri="http://schemas.openxmlformats.org/drawingml/2006/table">
            <a:tbl>
              <a:tblPr>
                <a:noFill/>
              </a:tblPr>
              <a:tblGrid>
                <a:gridCol w="1476304">
                  <a:extLst>
                    <a:ext uri="{9D8B030D-6E8A-4147-A177-3AD203B41FA5}">
                      <a16:colId xmlns:a16="http://schemas.microsoft.com/office/drawing/2014/main" val="20000"/>
                    </a:ext>
                  </a:extLst>
                </a:gridCol>
                <a:gridCol w="1282178">
                  <a:extLst>
                    <a:ext uri="{9D8B030D-6E8A-4147-A177-3AD203B41FA5}">
                      <a16:colId xmlns:a16="http://schemas.microsoft.com/office/drawing/2014/main" val="20001"/>
                    </a:ext>
                  </a:extLst>
                </a:gridCol>
                <a:gridCol w="814130">
                  <a:extLst>
                    <a:ext uri="{9D8B030D-6E8A-4147-A177-3AD203B41FA5}">
                      <a16:colId xmlns:a16="http://schemas.microsoft.com/office/drawing/2014/main" val="20002"/>
                    </a:ext>
                  </a:extLst>
                </a:gridCol>
                <a:gridCol w="1629986">
                  <a:extLst>
                    <a:ext uri="{9D8B030D-6E8A-4147-A177-3AD203B41FA5}">
                      <a16:colId xmlns:a16="http://schemas.microsoft.com/office/drawing/2014/main" val="20003"/>
                    </a:ext>
                  </a:extLst>
                </a:gridCol>
                <a:gridCol w="1893480">
                  <a:extLst>
                    <a:ext uri="{9D8B030D-6E8A-4147-A177-3AD203B41FA5}">
                      <a16:colId xmlns:a16="http://schemas.microsoft.com/office/drawing/2014/main" val="20004"/>
                    </a:ext>
                  </a:extLst>
                </a:gridCol>
                <a:gridCol w="1761746">
                  <a:extLst>
                    <a:ext uri="{9D8B030D-6E8A-4147-A177-3AD203B41FA5}">
                      <a16:colId xmlns:a16="http://schemas.microsoft.com/office/drawing/2014/main" val="20005"/>
                    </a:ext>
                  </a:extLst>
                </a:gridCol>
              </a:tblGrid>
              <a:tr h="377925">
                <a:tc>
                  <a:txBody>
                    <a:bodyPr/>
                    <a:lstStyle/>
                    <a:p>
                      <a:pPr marL="0" lvl="0" indent="0" algn="ctr" rtl="0">
                        <a:spcBef>
                          <a:spcPts val="0"/>
                        </a:spcBef>
                        <a:spcAft>
                          <a:spcPts val="0"/>
                        </a:spcAft>
                        <a:buNone/>
                      </a:pPr>
                      <a:r>
                        <a:rPr lang="en-US" sz="1200" b="1"/>
                        <a:t>Sample</a:t>
                      </a:r>
                      <a:endParaRPr sz="1200" b="1"/>
                    </a:p>
                  </a:txBody>
                  <a:tcPr marL="92788" marR="92788" marT="92788" marB="92788">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3B021"/>
                    </a:solidFill>
                  </a:tcPr>
                </a:tc>
                <a:tc>
                  <a:txBody>
                    <a:bodyPr/>
                    <a:lstStyle/>
                    <a:p>
                      <a:pPr marL="0" lvl="0" indent="0" algn="ctr" rtl="0">
                        <a:spcBef>
                          <a:spcPts val="0"/>
                        </a:spcBef>
                        <a:spcAft>
                          <a:spcPts val="0"/>
                        </a:spcAft>
                        <a:buNone/>
                      </a:pPr>
                      <a:r>
                        <a:rPr lang="en-US" sz="1200" b="1"/>
                        <a:t>Duration (hrs)</a:t>
                      </a:r>
                      <a:endParaRPr sz="1200" b="1"/>
                    </a:p>
                  </a:txBody>
                  <a:tcPr marL="92788" marR="92788" marT="92788" marB="92788">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3B021"/>
                    </a:solidFill>
                  </a:tcPr>
                </a:tc>
                <a:tc>
                  <a:txBody>
                    <a:bodyPr/>
                    <a:lstStyle/>
                    <a:p>
                      <a:pPr marL="0" lvl="0" indent="0" algn="ctr" rtl="0">
                        <a:spcBef>
                          <a:spcPts val="0"/>
                        </a:spcBef>
                        <a:spcAft>
                          <a:spcPts val="0"/>
                        </a:spcAft>
                        <a:buNone/>
                      </a:pPr>
                      <a:r>
                        <a:rPr lang="en-US" sz="1200" b="1"/>
                        <a:t>Alphas</a:t>
                      </a:r>
                      <a:endParaRPr sz="1200" b="1"/>
                    </a:p>
                  </a:txBody>
                  <a:tcPr marL="92788" marR="92788" marT="92788" marB="92788">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3B021"/>
                    </a:solidFill>
                  </a:tcPr>
                </a:tc>
                <a:tc>
                  <a:txBody>
                    <a:bodyPr/>
                    <a:lstStyle/>
                    <a:p>
                      <a:pPr marL="0" lvl="0" indent="0" algn="ctr" rtl="0">
                        <a:spcBef>
                          <a:spcPts val="0"/>
                        </a:spcBef>
                        <a:spcAft>
                          <a:spcPts val="0"/>
                        </a:spcAft>
                        <a:buNone/>
                      </a:pPr>
                      <a:r>
                        <a:rPr lang="en-US" sz="1200" b="1"/>
                        <a:t>Surface Area (</a:t>
                      </a:r>
                      <a:r>
                        <a:rPr lang="en-US" sz="1200" b="1">
                          <a:solidFill>
                            <a:schemeClr val="dk1"/>
                          </a:solidFill>
                        </a:rPr>
                        <a:t>cm</a:t>
                      </a:r>
                      <a:r>
                        <a:rPr lang="en-US" sz="1200" b="1" baseline="30000">
                          <a:solidFill>
                            <a:schemeClr val="dk1"/>
                          </a:solidFill>
                        </a:rPr>
                        <a:t>2</a:t>
                      </a:r>
                      <a:r>
                        <a:rPr lang="en-US" sz="1200" b="1">
                          <a:solidFill>
                            <a:schemeClr val="dk1"/>
                          </a:solidFill>
                        </a:rPr>
                        <a:t>)</a:t>
                      </a:r>
                      <a:endParaRPr sz="1200" b="1"/>
                    </a:p>
                  </a:txBody>
                  <a:tcPr marL="92788" marR="92788" marT="92788" marB="92788">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3B021"/>
                    </a:solidFill>
                  </a:tcPr>
                </a:tc>
                <a:tc>
                  <a:txBody>
                    <a:bodyPr/>
                    <a:lstStyle/>
                    <a:p>
                      <a:pPr marL="0" lvl="0" indent="0" algn="ctr" rtl="0">
                        <a:spcBef>
                          <a:spcPts val="0"/>
                        </a:spcBef>
                        <a:spcAft>
                          <a:spcPts val="0"/>
                        </a:spcAft>
                        <a:buNone/>
                      </a:pPr>
                      <a:r>
                        <a:rPr lang="en-US" sz="1200" b="1"/>
                        <a:t>Emissivity  (⍺/khr/cm</a:t>
                      </a:r>
                      <a:r>
                        <a:rPr lang="en-US" sz="1200" b="1" baseline="30000"/>
                        <a:t>2</a:t>
                      </a:r>
                      <a:r>
                        <a:rPr lang="en-US" sz="1200" b="1"/>
                        <a:t>)</a:t>
                      </a:r>
                      <a:endParaRPr sz="1200" b="1"/>
                    </a:p>
                  </a:txBody>
                  <a:tcPr marL="92788" marR="92788" marT="92788" marB="92788">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3B021"/>
                    </a:solidFill>
                  </a:tcPr>
                </a:tc>
                <a:tc>
                  <a:txBody>
                    <a:bodyPr/>
                    <a:lstStyle/>
                    <a:p>
                      <a:pPr marL="0" lvl="0" indent="0" algn="ctr" rtl="0">
                        <a:spcBef>
                          <a:spcPts val="0"/>
                        </a:spcBef>
                        <a:spcAft>
                          <a:spcPts val="0"/>
                        </a:spcAft>
                        <a:buNone/>
                      </a:pPr>
                      <a:r>
                        <a:rPr lang="en-US" sz="1200" b="1" dirty="0"/>
                        <a:t>Activity (</a:t>
                      </a:r>
                      <a:r>
                        <a:rPr lang="en-US" sz="1200" b="1" dirty="0" err="1"/>
                        <a:t>mBq</a:t>
                      </a:r>
                      <a:r>
                        <a:rPr lang="en-US" sz="1200" b="1" dirty="0"/>
                        <a:t>/m</a:t>
                      </a:r>
                      <a:r>
                        <a:rPr lang="en-US" sz="1200" b="1" baseline="30000" dirty="0"/>
                        <a:t>2</a:t>
                      </a:r>
                      <a:r>
                        <a:rPr lang="en-US" sz="1200" b="1" dirty="0"/>
                        <a:t>)</a:t>
                      </a:r>
                      <a:endParaRPr sz="1200" b="1" dirty="0"/>
                    </a:p>
                  </a:txBody>
                  <a:tcPr marL="92788" marR="92788" marT="92788" marB="92788">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solidFill>
                      <a:srgbClr val="F3B021"/>
                    </a:solidFill>
                  </a:tcPr>
                </a:tc>
                <a:extLst>
                  <a:ext uri="{0D108BD9-81ED-4DB2-BD59-A6C34878D82A}">
                    <a16:rowId xmlns:a16="http://schemas.microsoft.com/office/drawing/2014/main" val="10000"/>
                  </a:ext>
                </a:extLst>
              </a:tr>
              <a:tr h="565910">
                <a:tc>
                  <a:txBody>
                    <a:bodyPr/>
                    <a:lstStyle/>
                    <a:p>
                      <a:pPr marL="0" lvl="0" indent="0" algn="ctr" rtl="0">
                        <a:spcBef>
                          <a:spcPts val="0"/>
                        </a:spcBef>
                        <a:spcAft>
                          <a:spcPts val="0"/>
                        </a:spcAft>
                        <a:buNone/>
                      </a:pPr>
                      <a:r>
                        <a:rPr lang="en-US" sz="1200" b="1"/>
                        <a:t>Background</a:t>
                      </a:r>
                      <a:endParaRPr sz="1200" b="1"/>
                    </a:p>
                    <a:p>
                      <a:pPr marL="0" lvl="0" indent="0" algn="ctr" rtl="0">
                        <a:spcBef>
                          <a:spcPts val="0"/>
                        </a:spcBef>
                        <a:spcAft>
                          <a:spcPts val="0"/>
                        </a:spcAft>
                        <a:buNone/>
                      </a:pPr>
                      <a:r>
                        <a:rPr lang="en-US" sz="1200" b="1"/>
                        <a:t>(SS Tray)</a:t>
                      </a:r>
                      <a:endParaRPr sz="1200" b="1"/>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168</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342</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solidFill>
                            <a:schemeClr val="dk1"/>
                          </a:solidFill>
                        </a:rPr>
                        <a:t>1800</a:t>
                      </a:r>
                      <a:endParaRPr sz="1200">
                        <a:solidFill>
                          <a:schemeClr val="dk1"/>
                        </a:solidFill>
                      </a:endParaRPr>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solidFill>
                            <a:schemeClr val="dk1"/>
                          </a:solidFill>
                        </a:rPr>
                        <a:t>1.24 ± 0.07</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solidFill>
                            <a:schemeClr val="dk1"/>
                          </a:solidFill>
                        </a:rPr>
                        <a:t>6.88 ± 0.38</a:t>
                      </a:r>
                      <a:endParaRPr sz="1200">
                        <a:solidFill>
                          <a:schemeClr val="dk1"/>
                        </a:solidFill>
                      </a:endParaRPr>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1"/>
                  </a:ext>
                </a:extLst>
              </a:tr>
              <a:tr h="565910">
                <a:tc>
                  <a:txBody>
                    <a:bodyPr/>
                    <a:lstStyle/>
                    <a:p>
                      <a:pPr marL="0" lvl="0" indent="0" algn="ctr" rtl="0">
                        <a:spcBef>
                          <a:spcPts val="0"/>
                        </a:spcBef>
                        <a:spcAft>
                          <a:spcPts val="0"/>
                        </a:spcAft>
                        <a:buNone/>
                      </a:pPr>
                      <a:r>
                        <a:rPr lang="en-US" sz="1200" b="1"/>
                        <a:t>Background</a:t>
                      </a:r>
                      <a:endParaRPr sz="1200" b="1"/>
                    </a:p>
                    <a:p>
                      <a:pPr marL="0" lvl="0" indent="0" algn="ctr" rtl="0">
                        <a:spcBef>
                          <a:spcPts val="0"/>
                        </a:spcBef>
                        <a:spcAft>
                          <a:spcPts val="0"/>
                        </a:spcAft>
                        <a:buNone/>
                      </a:pPr>
                      <a:r>
                        <a:rPr lang="en-US" sz="1200" b="1"/>
                        <a:t>(PTFE Liner)</a:t>
                      </a:r>
                      <a:endParaRPr sz="1200" b="1"/>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168</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103</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1800</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0.38 ± 0.04</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2.12 ± 0.22</a:t>
                      </a:r>
                      <a:endParaRPr sz="1200"/>
                    </a:p>
                  </a:txBody>
                  <a:tcPr marL="92788" marR="92788" marT="92788" marB="92788" anchor="ctr">
                    <a:lnL w="19050" cap="flat" cmpd="sng">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2"/>
                  </a:ext>
                </a:extLst>
              </a:tr>
              <a:tr h="377925">
                <a:tc>
                  <a:txBody>
                    <a:bodyPr/>
                    <a:lstStyle/>
                    <a:p>
                      <a:pPr marL="0" lvl="0" indent="0" algn="ctr" rtl="0">
                        <a:spcBef>
                          <a:spcPts val="0"/>
                        </a:spcBef>
                        <a:spcAft>
                          <a:spcPts val="0"/>
                        </a:spcAft>
                        <a:buNone/>
                      </a:pPr>
                      <a:r>
                        <a:rPr lang="en-US" sz="1200" b="1"/>
                        <a:t>PNNL Copper</a:t>
                      </a:r>
                      <a:endParaRPr sz="1200" b="1"/>
                    </a:p>
                  </a:txBody>
                  <a:tcPr marL="92788" marR="92788" marT="92788" marB="92788" anchor="ctr">
                    <a:lnL w="19050" cap="flat" cmpd="sng">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168</a:t>
                      </a:r>
                      <a:endParaRPr sz="1200"/>
                    </a:p>
                  </a:txBody>
                  <a:tcPr marL="92788" marR="92788" marT="92788" marB="92788" anchor="ctr">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t>13</a:t>
                      </a:r>
                      <a:endParaRPr sz="1200"/>
                    </a:p>
                  </a:txBody>
                  <a:tcPr marL="92788" marR="92788" marT="92788" marB="92788" anchor="ctr">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solidFill>
                            <a:schemeClr val="dk1"/>
                          </a:solidFill>
                        </a:rPr>
                        <a:t>707</a:t>
                      </a:r>
                      <a:endParaRPr sz="1200">
                        <a:solidFill>
                          <a:schemeClr val="dk1"/>
                        </a:solidFill>
                      </a:endParaRPr>
                    </a:p>
                  </a:txBody>
                  <a:tcPr marL="92788" marR="92788" marT="92788" marB="92788" anchor="ctr">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a:solidFill>
                            <a:schemeClr val="dk1"/>
                          </a:solidFill>
                        </a:rPr>
                        <a:t>0.13 ± 0.04</a:t>
                      </a:r>
                      <a:endParaRPr sz="1200">
                        <a:solidFill>
                          <a:schemeClr val="dk1"/>
                        </a:solidFill>
                      </a:endParaRPr>
                    </a:p>
                  </a:txBody>
                  <a:tcPr marL="92788" marR="92788" marT="92788" marB="92788" anchor="ctr">
                    <a:lnL w="19050" cap="flat" cmpd="sng" algn="ctr">
                      <a:solidFill>
                        <a:srgbClr val="9E9E9E"/>
                      </a:solidFill>
                      <a:prstDash val="solid"/>
                      <a:round/>
                      <a:headEnd type="none" w="sm" len="sm"/>
                      <a:tailEnd type="none" w="sm" len="sm"/>
                    </a:lnL>
                    <a:lnR w="19050" cap="flat" cmpd="sng" algn="ctr">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tc>
                  <a:txBody>
                    <a:bodyPr/>
                    <a:lstStyle/>
                    <a:p>
                      <a:pPr marL="0" lvl="0" indent="0" algn="ctr" rtl="0">
                        <a:spcBef>
                          <a:spcPts val="0"/>
                        </a:spcBef>
                        <a:spcAft>
                          <a:spcPts val="0"/>
                        </a:spcAft>
                        <a:buNone/>
                      </a:pPr>
                      <a:r>
                        <a:rPr lang="en-US" sz="1200" dirty="0">
                          <a:solidFill>
                            <a:schemeClr val="dk1"/>
                          </a:solidFill>
                        </a:rPr>
                        <a:t>&lt;0.72 ± 0.22</a:t>
                      </a:r>
                      <a:endParaRPr sz="1200" dirty="0">
                        <a:solidFill>
                          <a:schemeClr val="dk1"/>
                        </a:solidFill>
                      </a:endParaRPr>
                    </a:p>
                  </a:txBody>
                  <a:tcPr marL="92788" marR="92788" marT="92788" marB="92788" anchor="ctr">
                    <a:lnL w="19050" cap="flat" cmpd="sng" algn="ctr">
                      <a:solidFill>
                        <a:srgbClr val="9E9E9E"/>
                      </a:solidFill>
                      <a:prstDash val="solid"/>
                      <a:round/>
                      <a:headEnd type="none" w="sm" len="sm"/>
                      <a:tailEnd type="none" w="sm" len="sm"/>
                    </a:lnL>
                    <a:lnR w="19050" cap="flat" cmpd="sng">
                      <a:solidFill>
                        <a:srgbClr val="9E9E9E"/>
                      </a:solidFill>
                      <a:prstDash val="solid"/>
                      <a:round/>
                      <a:headEnd type="none" w="sm" len="sm"/>
                      <a:tailEnd type="none" w="sm" len="sm"/>
                    </a:lnR>
                    <a:lnT w="19050" cap="flat" cmpd="sng" algn="ctr">
                      <a:solidFill>
                        <a:srgbClr val="9E9E9E"/>
                      </a:solidFill>
                      <a:prstDash val="solid"/>
                      <a:round/>
                      <a:headEnd type="none" w="sm" len="sm"/>
                      <a:tailEnd type="none" w="sm" len="sm"/>
                    </a:lnT>
                    <a:lnB w="19050" cap="flat" cmpd="sng">
                      <a:solidFill>
                        <a:srgbClr val="9E9E9E"/>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18620381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Google Shape;232;p27">
            <a:extLst>
              <a:ext uri="{FF2B5EF4-FFF2-40B4-BE49-F238E27FC236}">
                <a16:creationId xmlns:a16="http://schemas.microsoft.com/office/drawing/2014/main" id="{7EC486A0-F6AD-C843-A485-18A19C79097D}"/>
              </a:ext>
            </a:extLst>
          </p:cNvPr>
          <p:cNvSpPr txBox="1"/>
          <p:nvPr/>
        </p:nvSpPr>
        <p:spPr>
          <a:xfrm>
            <a:off x="192396" y="176859"/>
            <a:ext cx="4284618" cy="994173"/>
          </a:xfrm>
          <a:prstGeom prst="rect">
            <a:avLst/>
          </a:prstGeom>
        </p:spPr>
        <p:txBody>
          <a:bodyPr spcFirstLastPara="1" vert="horz" lIns="91440" tIns="45720" rIns="91440" bIns="45720" rtlCol="0" anchor="ctr" anchorCtr="0">
            <a:normAutofit/>
          </a:bodyPr>
          <a:lstStyle/>
          <a:p>
            <a:pPr marL="0" marR="0" lvl="0" indent="0" defTabSz="914400">
              <a:lnSpc>
                <a:spcPct val="90000"/>
              </a:lnSpc>
              <a:spcBef>
                <a:spcPct val="0"/>
              </a:spcBef>
              <a:spcAft>
                <a:spcPts val="600"/>
              </a:spcAft>
            </a:pPr>
            <a:r>
              <a:rPr lang="en-US" sz="3400" b="1" kern="1200" dirty="0">
                <a:solidFill>
                  <a:srgbClr val="7F63A2"/>
                </a:solidFill>
                <a:ea typeface="+mj-ea"/>
                <a:cs typeface="+mj-cs"/>
              </a:rPr>
              <a:t>Electroforming Copper</a:t>
            </a:r>
            <a:endParaRPr lang="en-US" sz="3400" b="1" i="0" u="none" strike="noStrike" kern="1200" cap="none" dirty="0">
              <a:solidFill>
                <a:srgbClr val="7F63A2"/>
              </a:solidFill>
              <a:ea typeface="+mj-ea"/>
              <a:cs typeface="+mj-cs"/>
              <a:sym typeface="Arial"/>
            </a:endParaRPr>
          </a:p>
        </p:txBody>
      </p:sp>
      <p:sp>
        <p:nvSpPr>
          <p:cNvPr id="3" name="TextBox 2">
            <a:extLst>
              <a:ext uri="{FF2B5EF4-FFF2-40B4-BE49-F238E27FC236}">
                <a16:creationId xmlns:a16="http://schemas.microsoft.com/office/drawing/2014/main" id="{212FDF85-3D6D-BA4F-8039-E9D38526779D}"/>
              </a:ext>
            </a:extLst>
          </p:cNvPr>
          <p:cNvSpPr txBox="1"/>
          <p:nvPr/>
        </p:nvSpPr>
        <p:spPr>
          <a:xfrm>
            <a:off x="192396" y="1046156"/>
            <a:ext cx="5551907" cy="4028764"/>
          </a:xfrm>
          <a:prstGeom prst="rect">
            <a:avLst/>
          </a:prstGeom>
        </p:spPr>
        <p:txBody>
          <a:bodyPr vert="horz" lIns="91440" tIns="45720" rIns="91440" bIns="45720" rtlCol="0" anchor="t">
            <a:normAutofit/>
          </a:bodyPr>
          <a:lstStyle/>
          <a:p>
            <a:pPr defTabSz="914400">
              <a:lnSpc>
                <a:spcPct val="90000"/>
              </a:lnSpc>
              <a:spcAft>
                <a:spcPts val="600"/>
              </a:spcAft>
            </a:pPr>
            <a:r>
              <a:rPr lang="en-US" dirty="0"/>
              <a:t>STFC awarded funding for ‘scope, feasibility and costing’ study of establishing an electroplating facility in Boulby.</a:t>
            </a:r>
          </a:p>
          <a:p>
            <a:pPr defTabSz="914400">
              <a:lnSpc>
                <a:spcPct val="90000"/>
              </a:lnSpc>
              <a:spcAft>
                <a:spcPts val="600"/>
              </a:spcAft>
            </a:pPr>
            <a:endParaRPr lang="en-US" dirty="0"/>
          </a:p>
          <a:p>
            <a:pPr marL="742950" lvl="1" indent="-285750" defTabSz="914400">
              <a:lnSpc>
                <a:spcPct val="90000"/>
              </a:lnSpc>
              <a:spcAft>
                <a:spcPts val="600"/>
              </a:spcAft>
              <a:buFont typeface="Wingdings" pitchFamily="2" charset="2"/>
              <a:buChar char="Ø"/>
            </a:pPr>
            <a:r>
              <a:rPr lang="en-US" dirty="0"/>
              <a:t>Lead by NEWS-G and </a:t>
            </a:r>
            <a:r>
              <a:rPr lang="en-US" dirty="0" err="1"/>
              <a:t>ECuME</a:t>
            </a:r>
            <a:r>
              <a:rPr lang="en-US" dirty="0"/>
              <a:t> experience.</a:t>
            </a:r>
          </a:p>
          <a:p>
            <a:pPr marL="742950" lvl="1" indent="-285750" defTabSz="914400">
              <a:lnSpc>
                <a:spcPct val="90000"/>
              </a:lnSpc>
              <a:spcAft>
                <a:spcPts val="600"/>
              </a:spcAft>
              <a:buFont typeface="Wingdings" pitchFamily="2" charset="2"/>
              <a:buChar char="Ø"/>
            </a:pPr>
            <a:endParaRPr lang="en-US" dirty="0"/>
          </a:p>
          <a:p>
            <a:pPr defTabSz="914400">
              <a:lnSpc>
                <a:spcPct val="90000"/>
              </a:lnSpc>
              <a:spcAft>
                <a:spcPts val="600"/>
              </a:spcAft>
            </a:pPr>
            <a:r>
              <a:rPr lang="en-US" dirty="0"/>
              <a:t>Survey ongoing to assess UK interest. </a:t>
            </a:r>
          </a:p>
          <a:p>
            <a:pPr defTabSz="914400">
              <a:lnSpc>
                <a:spcPct val="90000"/>
              </a:lnSpc>
              <a:spcAft>
                <a:spcPts val="600"/>
              </a:spcAft>
            </a:pPr>
            <a:endParaRPr lang="en-US" dirty="0"/>
          </a:p>
          <a:p>
            <a:pPr defTabSz="914400">
              <a:lnSpc>
                <a:spcPct val="90000"/>
              </a:lnSpc>
              <a:spcAft>
                <a:spcPts val="600"/>
              </a:spcAft>
            </a:pPr>
            <a:r>
              <a:rPr lang="en-GB" sz="1600" b="1" dirty="0">
                <a:hlinkClick r:id="rId2"/>
              </a:rPr>
              <a:t>https://www.surveymonkey.co.uk/r/7JLT2DW</a:t>
            </a:r>
            <a:endParaRPr lang="en-GB" sz="1600" b="1" dirty="0"/>
          </a:p>
          <a:p>
            <a:pPr defTabSz="914400">
              <a:lnSpc>
                <a:spcPct val="90000"/>
              </a:lnSpc>
              <a:spcAft>
                <a:spcPts val="600"/>
              </a:spcAft>
            </a:pPr>
            <a:endParaRPr lang="en-GB" sz="1600" dirty="0"/>
          </a:p>
          <a:p>
            <a:pPr defTabSz="914400">
              <a:lnSpc>
                <a:spcPct val="90000"/>
              </a:lnSpc>
              <a:spcAft>
                <a:spcPts val="600"/>
              </a:spcAft>
            </a:pPr>
            <a:r>
              <a:rPr lang="en-GB" sz="1600" dirty="0"/>
              <a:t>Still open and takes &lt;2 minutes. </a:t>
            </a:r>
          </a:p>
          <a:p>
            <a:pPr defTabSz="914400">
              <a:lnSpc>
                <a:spcPct val="90000"/>
              </a:lnSpc>
              <a:spcAft>
                <a:spcPts val="600"/>
              </a:spcAft>
            </a:pPr>
            <a:endParaRPr lang="en-US" dirty="0"/>
          </a:p>
          <a:p>
            <a:pPr defTabSz="914400">
              <a:lnSpc>
                <a:spcPct val="90000"/>
              </a:lnSpc>
              <a:spcAft>
                <a:spcPts val="600"/>
              </a:spcAft>
            </a:pPr>
            <a:r>
              <a:rPr lang="en-US" dirty="0"/>
              <a:t>This is highly complementary to the BUGS facility and existing detectors. </a:t>
            </a:r>
          </a:p>
        </p:txBody>
      </p:sp>
      <p:sp>
        <p:nvSpPr>
          <p:cNvPr id="20" name="Oval 13">
            <a:extLst>
              <a:ext uri="{FF2B5EF4-FFF2-40B4-BE49-F238E27FC236}">
                <a16:creationId xmlns:a16="http://schemas.microsoft.com/office/drawing/2014/main" id="{C99A8FB7-A79B-4BC9-9D56-B79587F6AA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53570" y="1987977"/>
            <a:ext cx="2338578" cy="2338578"/>
          </a:xfrm>
          <a:prstGeom prst="ellipse">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15">
            <a:extLst>
              <a:ext uri="{FF2B5EF4-FFF2-40B4-BE49-F238E27FC236}">
                <a16:creationId xmlns:a16="http://schemas.microsoft.com/office/drawing/2014/main" id="{B23893E2-3349-46D7-A7AA-B9E447957F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7644" y="0"/>
            <a:ext cx="3148545" cy="2737650"/>
          </a:xfrm>
          <a:custGeom>
            <a:avLst/>
            <a:gdLst>
              <a:gd name="connsiteX0" fmla="*/ 262846 w 4198060"/>
              <a:gd name="connsiteY0" fmla="*/ 0 h 3650200"/>
              <a:gd name="connsiteX1" fmla="*/ 4198060 w 4198060"/>
              <a:gd name="connsiteY1" fmla="*/ 0 h 3650200"/>
              <a:gd name="connsiteX2" fmla="*/ 4198060 w 4198060"/>
              <a:gd name="connsiteY2" fmla="*/ 3021648 h 3650200"/>
              <a:gd name="connsiteX3" fmla="*/ 4142653 w 4198060"/>
              <a:gd name="connsiteY3" fmla="*/ 3072005 h 3650200"/>
              <a:gd name="connsiteX4" fmla="*/ 2532040 w 4198060"/>
              <a:gd name="connsiteY4" fmla="*/ 3650200 h 3650200"/>
              <a:gd name="connsiteX5" fmla="*/ 0 w 4198060"/>
              <a:gd name="connsiteY5" fmla="*/ 1118160 h 3650200"/>
              <a:gd name="connsiteX6" fmla="*/ 198981 w 4198060"/>
              <a:gd name="connsiteY6" fmla="*/ 132576 h 365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98060" h="3650200">
                <a:moveTo>
                  <a:pt x="262846" y="0"/>
                </a:moveTo>
                <a:lnTo>
                  <a:pt x="4198060" y="0"/>
                </a:lnTo>
                <a:lnTo>
                  <a:pt x="4198060" y="3021648"/>
                </a:lnTo>
                <a:lnTo>
                  <a:pt x="4142653" y="3072005"/>
                </a:lnTo>
                <a:cubicBezTo>
                  <a:pt x="3704967" y="3433216"/>
                  <a:pt x="3143843" y="3650200"/>
                  <a:pt x="2532040" y="3650200"/>
                </a:cubicBezTo>
                <a:cubicBezTo>
                  <a:pt x="1133633" y="3650200"/>
                  <a:pt x="0" y="2516567"/>
                  <a:pt x="0" y="1118160"/>
                </a:cubicBezTo>
                <a:cubicBezTo>
                  <a:pt x="0" y="768558"/>
                  <a:pt x="70852" y="435505"/>
                  <a:pt x="198981" y="132576"/>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A192893-18E7-4A49-9CEA-267376A2617F}"/>
              </a:ext>
            </a:extLst>
          </p:cNvPr>
          <p:cNvPicPr>
            <a:picLocks noChangeAspect="1"/>
          </p:cNvPicPr>
          <p:nvPr/>
        </p:nvPicPr>
        <p:blipFill rotWithShape="1">
          <a:blip r:embed="rId3"/>
          <a:srcRect l="250" r="-6" b="-6"/>
          <a:stretch/>
        </p:blipFill>
        <p:spPr>
          <a:xfrm>
            <a:off x="4477014" y="2111421"/>
            <a:ext cx="2091690" cy="2091690"/>
          </a:xfrm>
          <a:custGeom>
            <a:avLst/>
            <a:gdLst/>
            <a:ahLst/>
            <a:cxnLst/>
            <a:rect l="l" t="t" r="r" b="b"/>
            <a:pathLst>
              <a:path w="2880360" h="2880360">
                <a:moveTo>
                  <a:pt x="1440180" y="0"/>
                </a:moveTo>
                <a:cubicBezTo>
                  <a:pt x="2235569" y="0"/>
                  <a:pt x="2880360" y="644791"/>
                  <a:pt x="2880360" y="1440180"/>
                </a:cubicBezTo>
                <a:cubicBezTo>
                  <a:pt x="2880360" y="2235569"/>
                  <a:pt x="2235569" y="2880360"/>
                  <a:pt x="1440180" y="2880360"/>
                </a:cubicBezTo>
                <a:cubicBezTo>
                  <a:pt x="644791" y="2880360"/>
                  <a:pt x="0" y="2235569"/>
                  <a:pt x="0" y="1440180"/>
                </a:cubicBezTo>
                <a:cubicBezTo>
                  <a:pt x="0" y="644791"/>
                  <a:pt x="644791" y="0"/>
                  <a:pt x="1440180" y="0"/>
                </a:cubicBezTo>
                <a:close/>
              </a:path>
            </a:pathLst>
          </a:custGeom>
        </p:spPr>
      </p:pic>
      <p:pic>
        <p:nvPicPr>
          <p:cNvPr id="9" name="Picture 8" descr="A picture containing indoor, kitchen, person, preparing&#10;&#10;Description automatically generated">
            <a:extLst>
              <a:ext uri="{FF2B5EF4-FFF2-40B4-BE49-F238E27FC236}">
                <a16:creationId xmlns:a16="http://schemas.microsoft.com/office/drawing/2014/main" id="{582A5F6A-3348-C641-826E-D540500CCF15}"/>
              </a:ext>
            </a:extLst>
          </p:cNvPr>
          <p:cNvPicPr>
            <a:picLocks noChangeAspect="1"/>
          </p:cNvPicPr>
          <p:nvPr/>
        </p:nvPicPr>
        <p:blipFill rotWithShape="1">
          <a:blip r:embed="rId4"/>
          <a:srcRect l="3090" r="-6" b="-6"/>
          <a:stretch/>
        </p:blipFill>
        <p:spPr>
          <a:xfrm>
            <a:off x="6120452" y="1"/>
            <a:ext cx="3025737" cy="2614841"/>
          </a:xfrm>
          <a:custGeom>
            <a:avLst/>
            <a:gdLst/>
            <a:ahLst/>
            <a:cxnLst/>
            <a:rect l="l" t="t" r="r" b="b"/>
            <a:pathLst>
              <a:path w="4034316" h="3486455">
                <a:moveTo>
                  <a:pt x="280681" y="0"/>
                </a:moveTo>
                <a:lnTo>
                  <a:pt x="4034316" y="0"/>
                </a:lnTo>
                <a:lnTo>
                  <a:pt x="4034316" y="2800630"/>
                </a:lnTo>
                <a:lnTo>
                  <a:pt x="3874752" y="2945652"/>
                </a:lnTo>
                <a:cubicBezTo>
                  <a:pt x="3465371" y="3283503"/>
                  <a:pt x="2940535" y="3486455"/>
                  <a:pt x="2368296" y="3486455"/>
                </a:cubicBezTo>
                <a:cubicBezTo>
                  <a:pt x="1060322" y="3486455"/>
                  <a:pt x="0" y="2426133"/>
                  <a:pt x="0" y="1118159"/>
                </a:cubicBezTo>
                <a:cubicBezTo>
                  <a:pt x="0" y="791166"/>
                  <a:pt x="66270" y="479650"/>
                  <a:pt x="186113" y="196311"/>
                </a:cubicBezTo>
                <a:close/>
              </a:path>
            </a:pathLst>
          </a:custGeom>
        </p:spPr>
      </p:pic>
      <p:sp>
        <p:nvSpPr>
          <p:cNvPr id="22" name="Freeform: Shape 17">
            <a:extLst>
              <a:ext uri="{FF2B5EF4-FFF2-40B4-BE49-F238E27FC236}">
                <a16:creationId xmlns:a16="http://schemas.microsoft.com/office/drawing/2014/main" id="{2B7592FE-10D1-4664-B623-353F47C8D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6099" y="3024187"/>
            <a:ext cx="2477901" cy="2119313"/>
          </a:xfrm>
          <a:custGeom>
            <a:avLst/>
            <a:gdLst>
              <a:gd name="connsiteX0" fmla="*/ 1888600 w 3303868"/>
              <a:gd name="connsiteY0" fmla="*/ 0 h 2825750"/>
              <a:gd name="connsiteX1" fmla="*/ 3224042 w 3303868"/>
              <a:gd name="connsiteY1" fmla="*/ 553158 h 2825750"/>
              <a:gd name="connsiteX2" fmla="*/ 3303868 w 3303868"/>
              <a:gd name="connsiteY2" fmla="*/ 640989 h 2825750"/>
              <a:gd name="connsiteX3" fmla="*/ 3303868 w 3303868"/>
              <a:gd name="connsiteY3" fmla="*/ 2825750 h 2825750"/>
              <a:gd name="connsiteX4" fmla="*/ 250380 w 3303868"/>
              <a:gd name="connsiteY4" fmla="*/ 2825750 h 2825750"/>
              <a:gd name="connsiteX5" fmla="*/ 227944 w 3303868"/>
              <a:gd name="connsiteY5" fmla="*/ 2788819 h 2825750"/>
              <a:gd name="connsiteX6" fmla="*/ 0 w 3303868"/>
              <a:gd name="connsiteY6" fmla="*/ 1888600 h 2825750"/>
              <a:gd name="connsiteX7" fmla="*/ 1888600 w 3303868"/>
              <a:gd name="connsiteY7" fmla="*/ 0 h 282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03868" h="2825750">
                <a:moveTo>
                  <a:pt x="1888600" y="0"/>
                </a:moveTo>
                <a:cubicBezTo>
                  <a:pt x="2410123" y="0"/>
                  <a:pt x="2882273" y="211389"/>
                  <a:pt x="3224042" y="553158"/>
                </a:cubicBezTo>
                <a:lnTo>
                  <a:pt x="3303868" y="640989"/>
                </a:lnTo>
                <a:lnTo>
                  <a:pt x="3303868" y="2825750"/>
                </a:lnTo>
                <a:lnTo>
                  <a:pt x="250380" y="2825750"/>
                </a:lnTo>
                <a:lnTo>
                  <a:pt x="227944" y="2788819"/>
                </a:lnTo>
                <a:cubicBezTo>
                  <a:pt x="82574" y="2521217"/>
                  <a:pt x="0" y="2214552"/>
                  <a:pt x="0" y="1888600"/>
                </a:cubicBezTo>
                <a:cubicBezTo>
                  <a:pt x="0" y="845555"/>
                  <a:pt x="845555" y="0"/>
                  <a:pt x="1888600" y="0"/>
                </a:cubicBez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C5D69F80-208F-9443-A2F7-FD074F589D46}"/>
              </a:ext>
            </a:extLst>
          </p:cNvPr>
          <p:cNvPicPr>
            <a:picLocks noChangeAspect="1"/>
          </p:cNvPicPr>
          <p:nvPr/>
        </p:nvPicPr>
        <p:blipFill rotWithShape="1">
          <a:blip r:embed="rId5"/>
          <a:srcRect t="837" r="-8" b="13315"/>
          <a:stretch/>
        </p:blipFill>
        <p:spPr>
          <a:xfrm>
            <a:off x="6789816" y="3147912"/>
            <a:ext cx="2354184" cy="1995597"/>
          </a:xfrm>
          <a:custGeom>
            <a:avLst/>
            <a:gdLst/>
            <a:ahLst/>
            <a:cxnLst/>
            <a:rect l="l" t="t" r="r" b="b"/>
            <a:pathLst>
              <a:path w="3138912" h="2660795">
                <a:moveTo>
                  <a:pt x="1723644" y="0"/>
                </a:moveTo>
                <a:cubicBezTo>
                  <a:pt x="2259111" y="0"/>
                  <a:pt x="2737550" y="244172"/>
                  <a:pt x="3053691" y="627247"/>
                </a:cubicBezTo>
                <a:lnTo>
                  <a:pt x="3138912" y="741211"/>
                </a:lnTo>
                <a:lnTo>
                  <a:pt x="3138912" y="2660795"/>
                </a:lnTo>
                <a:lnTo>
                  <a:pt x="278239" y="2660795"/>
                </a:lnTo>
                <a:lnTo>
                  <a:pt x="208035" y="2545235"/>
                </a:lnTo>
                <a:cubicBezTo>
                  <a:pt x="75362" y="2301006"/>
                  <a:pt x="0" y="2021126"/>
                  <a:pt x="0" y="1723644"/>
                </a:cubicBezTo>
                <a:cubicBezTo>
                  <a:pt x="0" y="771702"/>
                  <a:pt x="771702" y="0"/>
                  <a:pt x="1723644" y="0"/>
                </a:cubicBezTo>
                <a:close/>
              </a:path>
            </a:pathLst>
          </a:custGeom>
        </p:spPr>
      </p:pic>
    </p:spTree>
    <p:extLst>
      <p:ext uri="{BB962C8B-B14F-4D97-AF65-F5344CB8AC3E}">
        <p14:creationId xmlns:p14="http://schemas.microsoft.com/office/powerpoint/2010/main" val="144118465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69;p57">
            <a:extLst>
              <a:ext uri="{FF2B5EF4-FFF2-40B4-BE49-F238E27FC236}">
                <a16:creationId xmlns:a16="http://schemas.microsoft.com/office/drawing/2014/main" id="{50E2AA73-209F-1849-A8D0-C4070AC1A0B4}"/>
              </a:ext>
            </a:extLst>
          </p:cNvPr>
          <p:cNvSpPr txBox="1"/>
          <p:nvPr/>
        </p:nvSpPr>
        <p:spPr>
          <a:xfrm>
            <a:off x="890665" y="98681"/>
            <a:ext cx="6858000" cy="421200"/>
          </a:xfrm>
          <a:prstGeom prst="rect">
            <a:avLst/>
          </a:prstGeom>
          <a:noFill/>
          <a:ln>
            <a:noFill/>
          </a:ln>
        </p:spPr>
        <p:txBody>
          <a:bodyPr spcFirstLastPara="1" wrap="square" lIns="68569" tIns="34275" rIns="68569" bIns="34275" anchor="ctr" anchorCtr="0">
            <a:noAutofit/>
          </a:bodyPr>
          <a:lstStyle/>
          <a:p>
            <a:pPr algn="ctr">
              <a:buClr>
                <a:srgbClr val="000000"/>
              </a:buClr>
              <a:buSzPts val="3600"/>
            </a:pPr>
            <a:r>
              <a:rPr lang="en-US" sz="3900" b="1" dirty="0">
                <a:solidFill>
                  <a:srgbClr val="FFC000"/>
                </a:solidFill>
                <a:latin typeface="Calibri"/>
                <a:ea typeface="Calibri"/>
                <a:cs typeface="Calibri"/>
                <a:sym typeface="Calibri"/>
              </a:rPr>
              <a:t>Overview</a:t>
            </a:r>
            <a:endParaRPr sz="3900" b="1" dirty="0">
              <a:solidFill>
                <a:srgbClr val="FFC000"/>
              </a:solidFill>
              <a:latin typeface="Calibri"/>
              <a:ea typeface="Calibri"/>
              <a:cs typeface="Calibri"/>
              <a:sym typeface="Calibri"/>
            </a:endParaRPr>
          </a:p>
        </p:txBody>
      </p:sp>
      <p:sp>
        <p:nvSpPr>
          <p:cNvPr id="3" name="Google Shape;372;p57">
            <a:extLst>
              <a:ext uri="{FF2B5EF4-FFF2-40B4-BE49-F238E27FC236}">
                <a16:creationId xmlns:a16="http://schemas.microsoft.com/office/drawing/2014/main" id="{D4C4BFA8-5B29-9045-8596-A25E02421F2E}"/>
              </a:ext>
            </a:extLst>
          </p:cNvPr>
          <p:cNvSpPr/>
          <p:nvPr/>
        </p:nvSpPr>
        <p:spPr>
          <a:xfrm>
            <a:off x="555803" y="772861"/>
            <a:ext cx="1558620" cy="709900"/>
          </a:xfrm>
          <a:prstGeom prst="chevron">
            <a:avLst>
              <a:gd name="adj" fmla="val 50000"/>
            </a:avLst>
          </a:prstGeom>
          <a:solidFill>
            <a:schemeClr val="accent1"/>
          </a:solidFill>
          <a:ln>
            <a:noFill/>
          </a:ln>
        </p:spPr>
        <p:txBody>
          <a:bodyPr spcFirstLastPara="1" wrap="square" lIns="28575" tIns="14288" rIns="28575" bIns="14288" anchor="ctr" anchorCtr="0">
            <a:noAutofit/>
          </a:bodyPr>
          <a:lstStyle/>
          <a:p>
            <a:pPr algn="ctr"/>
            <a:endParaRPr sz="1125">
              <a:solidFill>
                <a:schemeClr val="dk1"/>
              </a:solidFill>
              <a:latin typeface="Lato"/>
              <a:ea typeface="Lato"/>
              <a:cs typeface="Lato"/>
              <a:sym typeface="Lato"/>
            </a:endParaRPr>
          </a:p>
        </p:txBody>
      </p:sp>
      <p:sp>
        <p:nvSpPr>
          <p:cNvPr id="4" name="Google Shape;373;p57">
            <a:extLst>
              <a:ext uri="{FF2B5EF4-FFF2-40B4-BE49-F238E27FC236}">
                <a16:creationId xmlns:a16="http://schemas.microsoft.com/office/drawing/2014/main" id="{862A0F67-8D23-454D-A7B7-DA93E5E1703D}"/>
              </a:ext>
            </a:extLst>
          </p:cNvPr>
          <p:cNvSpPr/>
          <p:nvPr/>
        </p:nvSpPr>
        <p:spPr>
          <a:xfrm>
            <a:off x="555803" y="1893138"/>
            <a:ext cx="1558620" cy="709900"/>
          </a:xfrm>
          <a:prstGeom prst="chevron">
            <a:avLst>
              <a:gd name="adj" fmla="val 50000"/>
            </a:avLst>
          </a:prstGeom>
          <a:solidFill>
            <a:srgbClr val="C0504D"/>
          </a:solidFill>
          <a:ln>
            <a:noFill/>
          </a:ln>
        </p:spPr>
        <p:txBody>
          <a:bodyPr spcFirstLastPara="1" wrap="square" lIns="28575" tIns="14288" rIns="28575" bIns="14288" anchor="ctr" anchorCtr="0">
            <a:noAutofit/>
          </a:bodyPr>
          <a:lstStyle/>
          <a:p>
            <a:pPr algn="ctr"/>
            <a:endParaRPr sz="1125">
              <a:solidFill>
                <a:srgbClr val="C00000"/>
              </a:solidFill>
              <a:latin typeface="Lato"/>
              <a:ea typeface="Lato"/>
              <a:cs typeface="Lato"/>
              <a:sym typeface="Lato"/>
            </a:endParaRPr>
          </a:p>
        </p:txBody>
      </p:sp>
      <p:sp>
        <p:nvSpPr>
          <p:cNvPr id="5" name="Google Shape;374;p57">
            <a:extLst>
              <a:ext uri="{FF2B5EF4-FFF2-40B4-BE49-F238E27FC236}">
                <a16:creationId xmlns:a16="http://schemas.microsoft.com/office/drawing/2014/main" id="{3C8CAE76-7B12-AF4A-AAEF-8A54E1FCB494}"/>
              </a:ext>
            </a:extLst>
          </p:cNvPr>
          <p:cNvSpPr/>
          <p:nvPr/>
        </p:nvSpPr>
        <p:spPr>
          <a:xfrm>
            <a:off x="547145" y="3013415"/>
            <a:ext cx="1558620" cy="709900"/>
          </a:xfrm>
          <a:prstGeom prst="chevron">
            <a:avLst>
              <a:gd name="adj" fmla="val 50000"/>
            </a:avLst>
          </a:prstGeom>
          <a:solidFill>
            <a:srgbClr val="9BBB59"/>
          </a:solidFill>
          <a:ln>
            <a:noFill/>
          </a:ln>
        </p:spPr>
        <p:txBody>
          <a:bodyPr spcFirstLastPara="1" wrap="square" lIns="28575" tIns="14288" rIns="28575" bIns="14288" anchor="ctr" anchorCtr="0">
            <a:noAutofit/>
          </a:bodyPr>
          <a:lstStyle/>
          <a:p>
            <a:pPr algn="ctr"/>
            <a:endParaRPr sz="1125">
              <a:solidFill>
                <a:schemeClr val="dk1"/>
              </a:solidFill>
              <a:latin typeface="Lato"/>
              <a:ea typeface="Lato"/>
              <a:cs typeface="Lato"/>
              <a:sym typeface="Lato"/>
            </a:endParaRPr>
          </a:p>
        </p:txBody>
      </p:sp>
      <p:sp>
        <p:nvSpPr>
          <p:cNvPr id="6" name="Google Shape;375;p57">
            <a:extLst>
              <a:ext uri="{FF2B5EF4-FFF2-40B4-BE49-F238E27FC236}">
                <a16:creationId xmlns:a16="http://schemas.microsoft.com/office/drawing/2014/main" id="{4EF60E26-7EA2-DC4A-BC38-76C2D634EB58}"/>
              </a:ext>
            </a:extLst>
          </p:cNvPr>
          <p:cNvSpPr txBox="1"/>
          <p:nvPr/>
        </p:nvSpPr>
        <p:spPr>
          <a:xfrm>
            <a:off x="2288958" y="890159"/>
            <a:ext cx="6800797" cy="496823"/>
          </a:xfrm>
          <a:prstGeom prst="rect">
            <a:avLst/>
          </a:prstGeom>
          <a:noFill/>
          <a:ln>
            <a:noFill/>
          </a:ln>
        </p:spPr>
        <p:txBody>
          <a:bodyPr spcFirstLastPara="1" wrap="square" lIns="28575" tIns="14288" rIns="28575" bIns="14288" anchor="t" anchorCtr="0">
            <a:noAutofit/>
          </a:bodyPr>
          <a:lstStyle/>
          <a:p>
            <a:r>
              <a:rPr lang="en-US" sz="3000" b="1" dirty="0">
                <a:solidFill>
                  <a:schemeClr val="accent1"/>
                </a:solidFill>
                <a:latin typeface="Roboto"/>
                <a:ea typeface="Roboto"/>
                <a:cs typeface="Roboto"/>
                <a:sym typeface="Roboto"/>
              </a:rPr>
              <a:t>Currently </a:t>
            </a:r>
            <a:r>
              <a:rPr lang="en-US" sz="3000" b="1" dirty="0">
                <a:solidFill>
                  <a:srgbClr val="4472C4"/>
                </a:solidFill>
                <a:latin typeface="Roboto"/>
                <a:ea typeface="Roboto"/>
                <a:cs typeface="Roboto"/>
                <a:sym typeface="Roboto"/>
              </a:rPr>
              <a:t>DM + 0vbb </a:t>
            </a:r>
            <a:r>
              <a:rPr lang="en-US" sz="3000" b="1" dirty="0">
                <a:solidFill>
                  <a:schemeClr val="accent1"/>
                </a:solidFill>
                <a:latin typeface="Roboto"/>
                <a:ea typeface="Roboto"/>
                <a:cs typeface="Roboto"/>
                <a:sym typeface="Roboto"/>
              </a:rPr>
              <a:t>Landscape</a:t>
            </a:r>
            <a:endParaRPr sz="3000" dirty="0">
              <a:solidFill>
                <a:schemeClr val="accent1"/>
              </a:solidFill>
              <a:latin typeface="Roboto"/>
              <a:ea typeface="Roboto"/>
              <a:cs typeface="Roboto"/>
              <a:sym typeface="Roboto"/>
            </a:endParaRPr>
          </a:p>
        </p:txBody>
      </p:sp>
      <p:sp>
        <p:nvSpPr>
          <p:cNvPr id="8" name="Google Shape;377;p57">
            <a:extLst>
              <a:ext uri="{FF2B5EF4-FFF2-40B4-BE49-F238E27FC236}">
                <a16:creationId xmlns:a16="http://schemas.microsoft.com/office/drawing/2014/main" id="{2642427F-5796-6144-B222-36EA0ACA1FB5}"/>
              </a:ext>
            </a:extLst>
          </p:cNvPr>
          <p:cNvSpPr txBox="1"/>
          <p:nvPr/>
        </p:nvSpPr>
        <p:spPr>
          <a:xfrm>
            <a:off x="815461" y="914312"/>
            <a:ext cx="1039304" cy="517299"/>
          </a:xfrm>
          <a:prstGeom prst="rect">
            <a:avLst/>
          </a:prstGeom>
          <a:noFill/>
          <a:ln>
            <a:noFill/>
          </a:ln>
        </p:spPr>
        <p:txBody>
          <a:bodyPr spcFirstLastPara="1" wrap="square" lIns="28575" tIns="14288" rIns="28575" bIns="14288" anchor="t" anchorCtr="0">
            <a:noAutofit/>
          </a:bodyPr>
          <a:lstStyle/>
          <a:p>
            <a:pPr algn="ctr"/>
            <a:r>
              <a:rPr lang="en-US" sz="2300" b="1" dirty="0">
                <a:solidFill>
                  <a:schemeClr val="lt1"/>
                </a:solidFill>
                <a:latin typeface="Lato"/>
                <a:ea typeface="Lato"/>
                <a:cs typeface="Lato"/>
                <a:sym typeface="Lato"/>
              </a:rPr>
              <a:t>1</a:t>
            </a:r>
            <a:endParaRPr sz="2300" dirty="0"/>
          </a:p>
        </p:txBody>
      </p:sp>
      <p:sp>
        <p:nvSpPr>
          <p:cNvPr id="9" name="Google Shape;378;p57">
            <a:extLst>
              <a:ext uri="{FF2B5EF4-FFF2-40B4-BE49-F238E27FC236}">
                <a16:creationId xmlns:a16="http://schemas.microsoft.com/office/drawing/2014/main" id="{7B56F408-0B98-3740-A344-4C58A020211E}"/>
              </a:ext>
            </a:extLst>
          </p:cNvPr>
          <p:cNvSpPr txBox="1"/>
          <p:nvPr/>
        </p:nvSpPr>
        <p:spPr>
          <a:xfrm>
            <a:off x="824121" y="2053847"/>
            <a:ext cx="1039304" cy="517299"/>
          </a:xfrm>
          <a:prstGeom prst="rect">
            <a:avLst/>
          </a:prstGeom>
          <a:noFill/>
          <a:ln>
            <a:noFill/>
          </a:ln>
        </p:spPr>
        <p:txBody>
          <a:bodyPr spcFirstLastPara="1" wrap="square" lIns="28575" tIns="14288" rIns="28575" bIns="14288" anchor="t" anchorCtr="0">
            <a:noAutofit/>
          </a:bodyPr>
          <a:lstStyle/>
          <a:p>
            <a:pPr algn="ctr"/>
            <a:r>
              <a:rPr lang="en-US" sz="2300" b="1" dirty="0">
                <a:solidFill>
                  <a:schemeClr val="lt1"/>
                </a:solidFill>
                <a:latin typeface="Lato"/>
                <a:ea typeface="Lato"/>
                <a:cs typeface="Lato"/>
                <a:sym typeface="Lato"/>
              </a:rPr>
              <a:t>2</a:t>
            </a:r>
            <a:endParaRPr sz="2300" dirty="0"/>
          </a:p>
        </p:txBody>
      </p:sp>
      <p:sp>
        <p:nvSpPr>
          <p:cNvPr id="10" name="Google Shape;379;p57">
            <a:extLst>
              <a:ext uri="{FF2B5EF4-FFF2-40B4-BE49-F238E27FC236}">
                <a16:creationId xmlns:a16="http://schemas.microsoft.com/office/drawing/2014/main" id="{BAACC21B-C68B-B646-B71F-F2CF691ED847}"/>
              </a:ext>
            </a:extLst>
          </p:cNvPr>
          <p:cNvSpPr txBox="1"/>
          <p:nvPr/>
        </p:nvSpPr>
        <p:spPr>
          <a:xfrm>
            <a:off x="806801" y="3190567"/>
            <a:ext cx="1039304" cy="517299"/>
          </a:xfrm>
          <a:prstGeom prst="rect">
            <a:avLst/>
          </a:prstGeom>
          <a:noFill/>
          <a:ln>
            <a:noFill/>
          </a:ln>
        </p:spPr>
        <p:txBody>
          <a:bodyPr spcFirstLastPara="1" wrap="square" lIns="28575" tIns="14288" rIns="28575" bIns="14288" anchor="t" anchorCtr="0">
            <a:noAutofit/>
          </a:bodyPr>
          <a:lstStyle/>
          <a:p>
            <a:pPr algn="ctr"/>
            <a:r>
              <a:rPr lang="en-US" sz="2300" b="1" dirty="0">
                <a:solidFill>
                  <a:schemeClr val="lt1"/>
                </a:solidFill>
                <a:latin typeface="Lato"/>
                <a:ea typeface="Lato"/>
                <a:cs typeface="Lato"/>
                <a:sym typeface="Lato"/>
              </a:rPr>
              <a:t>3</a:t>
            </a:r>
            <a:endParaRPr sz="2300" dirty="0"/>
          </a:p>
        </p:txBody>
      </p:sp>
      <p:sp>
        <p:nvSpPr>
          <p:cNvPr id="11" name="Google Shape;380;p57">
            <a:extLst>
              <a:ext uri="{FF2B5EF4-FFF2-40B4-BE49-F238E27FC236}">
                <a16:creationId xmlns:a16="http://schemas.microsoft.com/office/drawing/2014/main" id="{EBBB18E8-DA10-1842-9415-3745ABB92D58}"/>
              </a:ext>
            </a:extLst>
          </p:cNvPr>
          <p:cNvSpPr txBox="1"/>
          <p:nvPr/>
        </p:nvSpPr>
        <p:spPr>
          <a:xfrm>
            <a:off x="2297619" y="1998131"/>
            <a:ext cx="6716816" cy="566283"/>
          </a:xfrm>
          <a:prstGeom prst="rect">
            <a:avLst/>
          </a:prstGeom>
          <a:noFill/>
          <a:ln>
            <a:noFill/>
          </a:ln>
        </p:spPr>
        <p:txBody>
          <a:bodyPr spcFirstLastPara="1" wrap="square" lIns="28575" tIns="14288" rIns="28575" bIns="14288" anchor="t" anchorCtr="0">
            <a:noAutofit/>
          </a:bodyPr>
          <a:lstStyle/>
          <a:p>
            <a:r>
              <a:rPr lang="en-US" sz="3000" b="1" dirty="0">
                <a:solidFill>
                  <a:srgbClr val="C0504D"/>
                </a:solidFill>
                <a:latin typeface="Roboto"/>
                <a:ea typeface="Roboto"/>
                <a:cs typeface="Roboto"/>
                <a:sym typeface="Roboto"/>
              </a:rPr>
              <a:t>G3 + 0vbb Backgrounds Requirements</a:t>
            </a:r>
            <a:endParaRPr lang="en-US" sz="3000" dirty="0">
              <a:solidFill>
                <a:srgbClr val="C0504D"/>
              </a:solidFill>
              <a:latin typeface="Roboto"/>
              <a:ea typeface="Roboto"/>
              <a:cs typeface="Roboto"/>
              <a:sym typeface="Roboto"/>
            </a:endParaRPr>
          </a:p>
        </p:txBody>
      </p:sp>
      <p:sp>
        <p:nvSpPr>
          <p:cNvPr id="13" name="Google Shape;382;p57">
            <a:extLst>
              <a:ext uri="{FF2B5EF4-FFF2-40B4-BE49-F238E27FC236}">
                <a16:creationId xmlns:a16="http://schemas.microsoft.com/office/drawing/2014/main" id="{51934345-C753-FD45-9F1B-10CDAFC9A93F}"/>
              </a:ext>
            </a:extLst>
          </p:cNvPr>
          <p:cNvSpPr txBox="1"/>
          <p:nvPr/>
        </p:nvSpPr>
        <p:spPr>
          <a:xfrm>
            <a:off x="2288959" y="3115303"/>
            <a:ext cx="6725476" cy="566283"/>
          </a:xfrm>
          <a:prstGeom prst="rect">
            <a:avLst/>
          </a:prstGeom>
          <a:noFill/>
          <a:ln>
            <a:noFill/>
          </a:ln>
        </p:spPr>
        <p:txBody>
          <a:bodyPr spcFirstLastPara="1" wrap="square" lIns="28575" tIns="14288" rIns="28575" bIns="14288" anchor="t" anchorCtr="0">
            <a:noAutofit/>
          </a:bodyPr>
          <a:lstStyle/>
          <a:p>
            <a:r>
              <a:rPr lang="en-US" sz="3000" b="1" dirty="0">
                <a:solidFill>
                  <a:srgbClr val="9BBB59"/>
                </a:solidFill>
                <a:latin typeface="Roboto"/>
                <a:ea typeface="Roboto"/>
                <a:cs typeface="Roboto"/>
                <a:sym typeface="Roboto"/>
              </a:rPr>
              <a:t>Current Material Assay Techniques</a:t>
            </a:r>
            <a:endParaRPr sz="3000" dirty="0">
              <a:solidFill>
                <a:srgbClr val="9BBB59"/>
              </a:solidFill>
              <a:latin typeface="Roboto"/>
              <a:ea typeface="Roboto"/>
              <a:cs typeface="Roboto"/>
              <a:sym typeface="Roboto"/>
            </a:endParaRPr>
          </a:p>
        </p:txBody>
      </p:sp>
      <p:sp>
        <p:nvSpPr>
          <p:cNvPr id="19" name="Google Shape;374;p57">
            <a:extLst>
              <a:ext uri="{FF2B5EF4-FFF2-40B4-BE49-F238E27FC236}">
                <a16:creationId xmlns:a16="http://schemas.microsoft.com/office/drawing/2014/main" id="{741F22D0-3B4F-6E4C-BD0A-F972D15EB212}"/>
              </a:ext>
            </a:extLst>
          </p:cNvPr>
          <p:cNvSpPr/>
          <p:nvPr/>
        </p:nvSpPr>
        <p:spPr>
          <a:xfrm>
            <a:off x="555803" y="4131326"/>
            <a:ext cx="1558620" cy="709900"/>
          </a:xfrm>
          <a:prstGeom prst="chevron">
            <a:avLst>
              <a:gd name="adj" fmla="val 50000"/>
            </a:avLst>
          </a:prstGeom>
          <a:solidFill>
            <a:srgbClr val="7F63A2"/>
          </a:solidFill>
          <a:ln>
            <a:noFill/>
          </a:ln>
        </p:spPr>
        <p:txBody>
          <a:bodyPr spcFirstLastPara="1" wrap="square" lIns="28575" tIns="14288" rIns="28575" bIns="14288" anchor="ctr" anchorCtr="0">
            <a:noAutofit/>
          </a:bodyPr>
          <a:lstStyle/>
          <a:p>
            <a:pPr algn="ctr"/>
            <a:endParaRPr sz="1125">
              <a:solidFill>
                <a:schemeClr val="dk1"/>
              </a:solidFill>
              <a:latin typeface="Lato"/>
              <a:ea typeface="Lato"/>
              <a:cs typeface="Lato"/>
              <a:sym typeface="Lato"/>
            </a:endParaRPr>
          </a:p>
        </p:txBody>
      </p:sp>
      <p:sp>
        <p:nvSpPr>
          <p:cNvPr id="20" name="Google Shape;379;p57">
            <a:extLst>
              <a:ext uri="{FF2B5EF4-FFF2-40B4-BE49-F238E27FC236}">
                <a16:creationId xmlns:a16="http://schemas.microsoft.com/office/drawing/2014/main" id="{4B957201-C206-C243-8454-635D1E83E4F6}"/>
              </a:ext>
            </a:extLst>
          </p:cNvPr>
          <p:cNvSpPr txBox="1"/>
          <p:nvPr/>
        </p:nvSpPr>
        <p:spPr>
          <a:xfrm>
            <a:off x="824119" y="4323927"/>
            <a:ext cx="1039304" cy="517299"/>
          </a:xfrm>
          <a:prstGeom prst="rect">
            <a:avLst/>
          </a:prstGeom>
          <a:noFill/>
          <a:ln>
            <a:noFill/>
          </a:ln>
        </p:spPr>
        <p:txBody>
          <a:bodyPr spcFirstLastPara="1" wrap="square" lIns="28575" tIns="14288" rIns="28575" bIns="14288" anchor="t" anchorCtr="0">
            <a:noAutofit/>
          </a:bodyPr>
          <a:lstStyle/>
          <a:p>
            <a:pPr algn="ctr"/>
            <a:r>
              <a:rPr lang="en-US" sz="2300" b="1" dirty="0">
                <a:solidFill>
                  <a:schemeClr val="lt1"/>
                </a:solidFill>
                <a:latin typeface="Lato"/>
                <a:ea typeface="Lato"/>
                <a:cs typeface="Lato"/>
                <a:sym typeface="Lato"/>
              </a:rPr>
              <a:t>4</a:t>
            </a:r>
            <a:endParaRPr sz="2300" dirty="0"/>
          </a:p>
        </p:txBody>
      </p:sp>
      <p:sp>
        <p:nvSpPr>
          <p:cNvPr id="21" name="Google Shape;382;p57">
            <a:extLst>
              <a:ext uri="{FF2B5EF4-FFF2-40B4-BE49-F238E27FC236}">
                <a16:creationId xmlns:a16="http://schemas.microsoft.com/office/drawing/2014/main" id="{C8EEAD07-D579-374E-9A74-4D5634750CCA}"/>
              </a:ext>
            </a:extLst>
          </p:cNvPr>
          <p:cNvSpPr txBox="1"/>
          <p:nvPr/>
        </p:nvSpPr>
        <p:spPr>
          <a:xfrm>
            <a:off x="2297617" y="4231310"/>
            <a:ext cx="4032183" cy="709900"/>
          </a:xfrm>
          <a:prstGeom prst="rect">
            <a:avLst/>
          </a:prstGeom>
          <a:noFill/>
          <a:ln>
            <a:noFill/>
          </a:ln>
        </p:spPr>
        <p:txBody>
          <a:bodyPr spcFirstLastPara="1" wrap="square" lIns="28575" tIns="14288" rIns="28575" bIns="14288" anchor="t" anchorCtr="0">
            <a:noAutofit/>
          </a:bodyPr>
          <a:lstStyle/>
          <a:p>
            <a:r>
              <a:rPr lang="en-US" sz="3000" b="1" dirty="0">
                <a:solidFill>
                  <a:srgbClr val="7F63A2"/>
                </a:solidFill>
                <a:latin typeface="Roboto"/>
                <a:ea typeface="Roboto"/>
                <a:cs typeface="Roboto"/>
                <a:sym typeface="Roboto"/>
              </a:rPr>
              <a:t>R&amp;D Upgrades</a:t>
            </a:r>
            <a:endParaRPr sz="3000" dirty="0">
              <a:solidFill>
                <a:srgbClr val="7F63A2"/>
              </a:solidFill>
              <a:latin typeface="Roboto"/>
              <a:ea typeface="Roboto"/>
              <a:cs typeface="Roboto"/>
              <a:sym typeface="Roboto"/>
            </a:endParaRPr>
          </a:p>
        </p:txBody>
      </p:sp>
    </p:spTree>
    <p:extLst>
      <p:ext uri="{BB962C8B-B14F-4D97-AF65-F5344CB8AC3E}">
        <p14:creationId xmlns:p14="http://schemas.microsoft.com/office/powerpoint/2010/main" val="2612249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3;p19">
            <a:extLst>
              <a:ext uri="{FF2B5EF4-FFF2-40B4-BE49-F238E27FC236}">
                <a16:creationId xmlns:a16="http://schemas.microsoft.com/office/drawing/2014/main" id="{18B170C8-D956-3243-B9A7-1C76A39DBAAB}"/>
              </a:ext>
            </a:extLst>
          </p:cNvPr>
          <p:cNvSpPr txBox="1">
            <a:spLocks/>
          </p:cNvSpPr>
          <p:nvPr/>
        </p:nvSpPr>
        <p:spPr>
          <a:xfrm>
            <a:off x="0" y="0"/>
            <a:ext cx="9144000" cy="470349"/>
          </a:xfrm>
          <a:prstGeom prst="rect">
            <a:avLst/>
          </a:prstGeom>
          <a:noFill/>
          <a:ln>
            <a:noFill/>
          </a:ln>
        </p:spPr>
        <p:txBody>
          <a:bodyPr spcFirstLastPara="1" vert="horz" wrap="square" lIns="91425" tIns="45700" rIns="91425" bIns="45700" rtlCol="0" anchor="ctr" anchorCtr="0">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20000"/>
              </a:lnSpc>
              <a:spcBef>
                <a:spcPts val="0"/>
              </a:spcBef>
            </a:pPr>
            <a:r>
              <a:rPr lang="en-US" sz="3000" b="1" dirty="0">
                <a:solidFill>
                  <a:srgbClr val="7F63A2"/>
                </a:solidFill>
                <a:latin typeface="+mn-lt"/>
                <a:ea typeface="Arial"/>
                <a:cs typeface="Arial"/>
                <a:sym typeface="Arial"/>
              </a:rPr>
              <a:t>Boulby Radon Emanation System</a:t>
            </a:r>
            <a:endParaRPr lang="en-US" sz="3000" b="1" dirty="0">
              <a:solidFill>
                <a:srgbClr val="7F63A2"/>
              </a:solidFill>
              <a:latin typeface="+mn-lt"/>
            </a:endParaRPr>
          </a:p>
        </p:txBody>
      </p:sp>
      <p:pic>
        <p:nvPicPr>
          <p:cNvPr id="3" name="Google Shape;125;p19">
            <a:extLst>
              <a:ext uri="{FF2B5EF4-FFF2-40B4-BE49-F238E27FC236}">
                <a16:creationId xmlns:a16="http://schemas.microsoft.com/office/drawing/2014/main" id="{BE391DEB-0A4D-0B4B-8B02-446DF41C89A7}"/>
              </a:ext>
            </a:extLst>
          </p:cNvPr>
          <p:cNvPicPr preferRelativeResize="0"/>
          <p:nvPr/>
        </p:nvPicPr>
        <p:blipFill>
          <a:blip r:embed="rId2">
            <a:alphaModFix/>
          </a:blip>
          <a:stretch>
            <a:fillRect/>
          </a:stretch>
        </p:blipFill>
        <p:spPr>
          <a:xfrm>
            <a:off x="4838368" y="810503"/>
            <a:ext cx="4244031" cy="4022825"/>
          </a:xfrm>
          <a:prstGeom prst="rect">
            <a:avLst/>
          </a:prstGeom>
          <a:noFill/>
          <a:ln>
            <a:noFill/>
          </a:ln>
        </p:spPr>
      </p:pic>
      <p:pic>
        <p:nvPicPr>
          <p:cNvPr id="4" name="Google Shape;122;p19">
            <a:extLst>
              <a:ext uri="{FF2B5EF4-FFF2-40B4-BE49-F238E27FC236}">
                <a16:creationId xmlns:a16="http://schemas.microsoft.com/office/drawing/2014/main" id="{87F46F5A-7F83-B64E-A97B-71F82A1FE293}"/>
              </a:ext>
            </a:extLst>
          </p:cNvPr>
          <p:cNvPicPr preferRelativeResize="0"/>
          <p:nvPr/>
        </p:nvPicPr>
        <p:blipFill>
          <a:blip r:embed="rId3">
            <a:alphaModFix/>
          </a:blip>
          <a:stretch>
            <a:fillRect/>
          </a:stretch>
        </p:blipFill>
        <p:spPr>
          <a:xfrm>
            <a:off x="515043" y="530697"/>
            <a:ext cx="4056957" cy="1980703"/>
          </a:xfrm>
          <a:prstGeom prst="rect">
            <a:avLst/>
          </a:prstGeom>
          <a:noFill/>
          <a:ln>
            <a:noFill/>
          </a:ln>
        </p:spPr>
      </p:pic>
      <p:pic>
        <p:nvPicPr>
          <p:cNvPr id="5" name="Google Shape;202;p25">
            <a:extLst>
              <a:ext uri="{FF2B5EF4-FFF2-40B4-BE49-F238E27FC236}">
                <a16:creationId xmlns:a16="http://schemas.microsoft.com/office/drawing/2014/main" id="{103F007D-9F05-7D49-814B-67B4F4A8B0B0}"/>
              </a:ext>
            </a:extLst>
          </p:cNvPr>
          <p:cNvPicPr preferRelativeResize="0"/>
          <p:nvPr/>
        </p:nvPicPr>
        <p:blipFill>
          <a:blip r:embed="rId4">
            <a:alphaModFix/>
          </a:blip>
          <a:stretch>
            <a:fillRect/>
          </a:stretch>
        </p:blipFill>
        <p:spPr>
          <a:xfrm>
            <a:off x="61601" y="2571749"/>
            <a:ext cx="4712950" cy="2565170"/>
          </a:xfrm>
          <a:prstGeom prst="rect">
            <a:avLst/>
          </a:prstGeom>
          <a:noFill/>
          <a:ln>
            <a:noFill/>
          </a:ln>
        </p:spPr>
      </p:pic>
    </p:spTree>
    <p:extLst>
      <p:ext uri="{BB962C8B-B14F-4D97-AF65-F5344CB8AC3E}">
        <p14:creationId xmlns:p14="http://schemas.microsoft.com/office/powerpoint/2010/main" val="28943578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p27">
            <a:extLst>
              <a:ext uri="{FF2B5EF4-FFF2-40B4-BE49-F238E27FC236}">
                <a16:creationId xmlns:a16="http://schemas.microsoft.com/office/drawing/2014/main" id="{17E36939-1754-644A-86DB-80992738ACC7}"/>
              </a:ext>
            </a:extLst>
          </p:cNvPr>
          <p:cNvSpPr txBox="1"/>
          <p:nvPr/>
        </p:nvSpPr>
        <p:spPr>
          <a:xfrm>
            <a:off x="330200" y="-20988"/>
            <a:ext cx="8490000" cy="529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rgbClr val="7F63A2"/>
                </a:solidFill>
              </a:rPr>
              <a:t>The Boulby Radon Facility - Sensitivity</a:t>
            </a:r>
            <a:endParaRPr sz="3000" b="1" i="0" u="none" strike="noStrike" cap="none" dirty="0">
              <a:solidFill>
                <a:srgbClr val="7F63A2"/>
              </a:solidFill>
              <a:latin typeface="Arial"/>
              <a:ea typeface="Arial"/>
              <a:cs typeface="Arial"/>
              <a:sym typeface="Arial"/>
            </a:endParaRPr>
          </a:p>
        </p:txBody>
      </p:sp>
      <p:sp>
        <p:nvSpPr>
          <p:cNvPr id="3" name="Google Shape;233;p27">
            <a:extLst>
              <a:ext uri="{FF2B5EF4-FFF2-40B4-BE49-F238E27FC236}">
                <a16:creationId xmlns:a16="http://schemas.microsoft.com/office/drawing/2014/main" id="{E77CC506-F998-5A48-9638-4DACB18DE06E}"/>
              </a:ext>
            </a:extLst>
          </p:cNvPr>
          <p:cNvSpPr txBox="1"/>
          <p:nvPr/>
        </p:nvSpPr>
        <p:spPr>
          <a:xfrm>
            <a:off x="136050" y="651916"/>
            <a:ext cx="8873700" cy="4491584"/>
          </a:xfrm>
          <a:prstGeom prst="rect">
            <a:avLst/>
          </a:prstGeom>
          <a:noFill/>
          <a:ln>
            <a:noFill/>
          </a:ln>
        </p:spPr>
        <p:txBody>
          <a:bodyPr spcFirstLastPara="1" wrap="square" lIns="91425" tIns="45700" rIns="91425" bIns="45700" anchor="t" anchorCtr="0">
            <a:noAutofit/>
          </a:bodyPr>
          <a:lstStyle/>
          <a:p>
            <a:pPr marL="342900" marR="0" lvl="0" indent="-342900" algn="l" rtl="0">
              <a:spcBef>
                <a:spcPts val="0"/>
              </a:spcBef>
              <a:spcAft>
                <a:spcPts val="0"/>
              </a:spcAft>
              <a:buClr>
                <a:srgbClr val="000000"/>
              </a:buClr>
              <a:buSzPts val="2300"/>
              <a:buFont typeface="Wingdings" pitchFamily="2" charset="2"/>
              <a:buChar char="v"/>
            </a:pPr>
            <a:r>
              <a:rPr lang="en-US" sz="2300" dirty="0"/>
              <a:t>Sensitivity based on the performance of the UCL system, but there are several changes. </a:t>
            </a:r>
            <a:endParaRPr sz="2300" dirty="0"/>
          </a:p>
          <a:p>
            <a:pPr marL="800100" marR="0" lvl="0" indent="-342900" algn="l" rtl="0">
              <a:spcBef>
                <a:spcPts val="0"/>
              </a:spcBef>
              <a:spcAft>
                <a:spcPts val="0"/>
              </a:spcAft>
              <a:buFont typeface="Wingdings" pitchFamily="2" charset="2"/>
              <a:buChar char="v"/>
            </a:pPr>
            <a:endParaRPr sz="1500" dirty="0"/>
          </a:p>
          <a:p>
            <a:pPr marL="882650" marR="0" lvl="1" indent="-342900" algn="l" rtl="0">
              <a:spcBef>
                <a:spcPts val="0"/>
              </a:spcBef>
              <a:spcAft>
                <a:spcPts val="0"/>
              </a:spcAft>
              <a:buSzPts val="2300"/>
              <a:buFont typeface="Wingdings" pitchFamily="2" charset="2"/>
              <a:buChar char="Ø"/>
            </a:pPr>
            <a:r>
              <a:rPr lang="en-US" sz="2300" dirty="0"/>
              <a:t>New detector has lower background by factor 4. </a:t>
            </a:r>
            <a:endParaRPr sz="2300" dirty="0"/>
          </a:p>
          <a:p>
            <a:pPr marL="1257300" marR="0" lvl="0" indent="-342900" algn="l" rtl="0">
              <a:spcBef>
                <a:spcPts val="0"/>
              </a:spcBef>
              <a:spcAft>
                <a:spcPts val="0"/>
              </a:spcAft>
              <a:buFont typeface="Wingdings" pitchFamily="2" charset="2"/>
              <a:buChar char="Ø"/>
            </a:pPr>
            <a:endParaRPr sz="1500" dirty="0"/>
          </a:p>
          <a:p>
            <a:pPr marL="882650" marR="0" lvl="1" indent="-342900" algn="l" rtl="0">
              <a:spcBef>
                <a:spcPts val="0"/>
              </a:spcBef>
              <a:spcAft>
                <a:spcPts val="0"/>
              </a:spcAft>
              <a:buSzPts val="2300"/>
              <a:buFont typeface="Wingdings" pitchFamily="2" charset="2"/>
              <a:buChar char="Ø"/>
            </a:pPr>
            <a:r>
              <a:rPr lang="en-US" sz="2300" dirty="0"/>
              <a:t>New detector must use nitrogen instead of helium, demonstrated comparable detection efficiency.</a:t>
            </a:r>
            <a:endParaRPr sz="2300" dirty="0"/>
          </a:p>
          <a:p>
            <a:pPr marL="1257300" marR="0" lvl="0" indent="-342900" algn="l" rtl="0">
              <a:spcBef>
                <a:spcPts val="0"/>
              </a:spcBef>
              <a:spcAft>
                <a:spcPts val="0"/>
              </a:spcAft>
              <a:buFont typeface="Wingdings" pitchFamily="2" charset="2"/>
              <a:buChar char="Ø"/>
            </a:pPr>
            <a:endParaRPr sz="1500" dirty="0"/>
          </a:p>
          <a:p>
            <a:pPr marL="882650" marR="0" lvl="1" indent="-342900" algn="l" rtl="0">
              <a:spcBef>
                <a:spcPts val="0"/>
              </a:spcBef>
              <a:spcAft>
                <a:spcPts val="0"/>
              </a:spcAft>
              <a:buSzPts val="2300"/>
              <a:buFont typeface="Wingdings" pitchFamily="2" charset="2"/>
              <a:buChar char="Ø"/>
            </a:pPr>
            <a:r>
              <a:rPr lang="en-US" sz="2300" dirty="0"/>
              <a:t>The new system is entirely constructed by </a:t>
            </a:r>
            <a:r>
              <a:rPr lang="en-US" sz="2300" dirty="0" err="1"/>
              <a:t>swagelok</a:t>
            </a:r>
            <a:r>
              <a:rPr lang="en-US" sz="2300" dirty="0"/>
              <a:t> with integrated external components. </a:t>
            </a:r>
            <a:endParaRPr sz="2300" dirty="0"/>
          </a:p>
          <a:p>
            <a:pPr marL="1257300" marR="0" lvl="0" indent="-342900" algn="l" rtl="0">
              <a:spcBef>
                <a:spcPts val="0"/>
              </a:spcBef>
              <a:spcAft>
                <a:spcPts val="0"/>
              </a:spcAft>
              <a:buFont typeface="Wingdings" pitchFamily="2" charset="2"/>
              <a:buChar char="Ø"/>
            </a:pPr>
            <a:endParaRPr sz="1500" dirty="0"/>
          </a:p>
          <a:p>
            <a:pPr marL="457200" lvl="0" algn="ctr" rtl="0">
              <a:spcBef>
                <a:spcPts val="0"/>
              </a:spcBef>
              <a:spcAft>
                <a:spcPts val="0"/>
              </a:spcAft>
            </a:pPr>
            <a:r>
              <a:rPr lang="en-US" sz="2300" dirty="0">
                <a:solidFill>
                  <a:schemeClr val="dk1"/>
                </a:solidFill>
              </a:rPr>
              <a:t>Large Volumes of gas at ~ 5 </a:t>
            </a:r>
            <a:r>
              <a:rPr lang="en-US" sz="2300" dirty="0" err="1">
                <a:solidFill>
                  <a:schemeClr val="dk1"/>
                </a:solidFill>
              </a:rPr>
              <a:t>μBq</a:t>
            </a:r>
            <a:r>
              <a:rPr lang="en-US" sz="2300" dirty="0">
                <a:solidFill>
                  <a:schemeClr val="dk1"/>
                </a:solidFill>
              </a:rPr>
              <a:t>/m</a:t>
            </a:r>
            <a:r>
              <a:rPr lang="en-US" sz="2300" baseline="30000" dirty="0">
                <a:solidFill>
                  <a:schemeClr val="dk1"/>
                </a:solidFill>
              </a:rPr>
              <a:t>3</a:t>
            </a:r>
            <a:endParaRPr sz="2300" baseline="30000" dirty="0">
              <a:solidFill>
                <a:schemeClr val="dk1"/>
              </a:solidFill>
            </a:endParaRPr>
          </a:p>
          <a:p>
            <a:pPr marL="457200" lvl="0" algn="ctr" rtl="0">
              <a:spcBef>
                <a:spcPts val="0"/>
              </a:spcBef>
              <a:spcAft>
                <a:spcPts val="0"/>
              </a:spcAft>
            </a:pPr>
            <a:r>
              <a:rPr lang="en-US" sz="2300" dirty="0">
                <a:solidFill>
                  <a:schemeClr val="dk1"/>
                </a:solidFill>
              </a:rPr>
              <a:t>Radon Emanation ~ 100 </a:t>
            </a:r>
            <a:r>
              <a:rPr lang="en-US" sz="2300" dirty="0" err="1">
                <a:solidFill>
                  <a:schemeClr val="dk1"/>
                </a:solidFill>
              </a:rPr>
              <a:t>μBq</a:t>
            </a:r>
            <a:r>
              <a:rPr lang="en-US" sz="2300" dirty="0">
                <a:solidFill>
                  <a:schemeClr val="dk1"/>
                </a:solidFill>
              </a:rPr>
              <a:t> per sample</a:t>
            </a:r>
            <a:endParaRPr sz="2300" baseline="30000" dirty="0">
              <a:solidFill>
                <a:schemeClr val="dk1"/>
              </a:solidFill>
            </a:endParaRPr>
          </a:p>
        </p:txBody>
      </p:sp>
    </p:spTree>
    <p:extLst>
      <p:ext uri="{BB962C8B-B14F-4D97-AF65-F5344CB8AC3E}">
        <p14:creationId xmlns:p14="http://schemas.microsoft.com/office/powerpoint/2010/main" val="10779697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32;p27">
            <a:extLst>
              <a:ext uri="{FF2B5EF4-FFF2-40B4-BE49-F238E27FC236}">
                <a16:creationId xmlns:a16="http://schemas.microsoft.com/office/drawing/2014/main" id="{7EC486A0-F6AD-C843-A485-18A19C79097D}"/>
              </a:ext>
            </a:extLst>
          </p:cNvPr>
          <p:cNvSpPr txBox="1"/>
          <p:nvPr/>
        </p:nvSpPr>
        <p:spPr>
          <a:xfrm>
            <a:off x="330200" y="-20988"/>
            <a:ext cx="8490000" cy="52994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000" b="1" dirty="0">
                <a:solidFill>
                  <a:srgbClr val="7F63A2"/>
                </a:solidFill>
              </a:rPr>
              <a:t>Cold Radon Emanation Facility</a:t>
            </a:r>
            <a:endParaRPr sz="3000" b="1" i="0" u="none" strike="noStrike" cap="none" dirty="0">
              <a:solidFill>
                <a:srgbClr val="7F63A2"/>
              </a:solidFill>
              <a:latin typeface="Arial"/>
              <a:ea typeface="Arial"/>
              <a:cs typeface="Arial"/>
              <a:sym typeface="Arial"/>
            </a:endParaRPr>
          </a:p>
        </p:txBody>
      </p:sp>
      <p:pic>
        <p:nvPicPr>
          <p:cNvPr id="3" name="Picture 2" descr="A picture containing text, indoor&#10;&#10;Description automatically generated">
            <a:extLst>
              <a:ext uri="{FF2B5EF4-FFF2-40B4-BE49-F238E27FC236}">
                <a16:creationId xmlns:a16="http://schemas.microsoft.com/office/drawing/2014/main" id="{B839E141-A964-B94D-B626-427162510C1D}"/>
              </a:ext>
            </a:extLst>
          </p:cNvPr>
          <p:cNvPicPr>
            <a:picLocks noChangeAspect="1"/>
          </p:cNvPicPr>
          <p:nvPr/>
        </p:nvPicPr>
        <p:blipFill>
          <a:blip r:embed="rId2"/>
          <a:stretch>
            <a:fillRect/>
          </a:stretch>
        </p:blipFill>
        <p:spPr>
          <a:xfrm>
            <a:off x="66012" y="1391447"/>
            <a:ext cx="3607862" cy="3028950"/>
          </a:xfrm>
          <a:prstGeom prst="rect">
            <a:avLst/>
          </a:prstGeom>
        </p:spPr>
      </p:pic>
      <p:sp>
        <p:nvSpPr>
          <p:cNvPr id="5" name="TextBox 4">
            <a:extLst>
              <a:ext uri="{FF2B5EF4-FFF2-40B4-BE49-F238E27FC236}">
                <a16:creationId xmlns:a16="http://schemas.microsoft.com/office/drawing/2014/main" id="{BE5A298C-FF75-4B4E-987E-1C133646F209}"/>
              </a:ext>
            </a:extLst>
          </p:cNvPr>
          <p:cNvSpPr txBox="1"/>
          <p:nvPr/>
        </p:nvSpPr>
        <p:spPr>
          <a:xfrm>
            <a:off x="3788929" y="1435190"/>
            <a:ext cx="5376496" cy="3293209"/>
          </a:xfrm>
          <a:prstGeom prst="rect">
            <a:avLst/>
          </a:prstGeom>
          <a:solidFill>
            <a:schemeClr val="bg1"/>
          </a:solidFill>
        </p:spPr>
        <p:txBody>
          <a:bodyPr wrap="square">
            <a:spAutoFit/>
          </a:bodyPr>
          <a:lstStyle/>
          <a:p>
            <a:r>
              <a:rPr lang="en-GB" sz="1600" dirty="0">
                <a:latin typeface="AppleMyungjo" pitchFamily="2" charset="-127"/>
                <a:ea typeface="AppleMyungjo" pitchFamily="2" charset="-127"/>
              </a:rPr>
              <a:t>T</a:t>
            </a:r>
            <a:r>
              <a:rPr lang="en-GB" sz="1600" dirty="0">
                <a:effectLst/>
                <a:latin typeface="AppleMyungjo" pitchFamily="2" charset="-127"/>
                <a:ea typeface="AppleMyungjo" pitchFamily="2" charset="-127"/>
              </a:rPr>
              <a:t>he </a:t>
            </a:r>
            <a:r>
              <a:rPr lang="en-GB" sz="1600" b="1" dirty="0">
                <a:solidFill>
                  <a:srgbClr val="FD00E1"/>
                </a:solidFill>
                <a:effectLst/>
                <a:latin typeface="AppleMyungjo" pitchFamily="2" charset="-127"/>
                <a:ea typeface="AppleMyungjo" pitchFamily="2" charset="-127"/>
              </a:rPr>
              <a:t>worlds first cryogenic radon emanation system</a:t>
            </a:r>
            <a:r>
              <a:rPr lang="en-GB" sz="1600" b="1" dirty="0">
                <a:effectLst/>
                <a:latin typeface="AppleMyungjo" pitchFamily="2" charset="-127"/>
                <a:ea typeface="AppleMyungjo" pitchFamily="2" charset="-127"/>
              </a:rPr>
              <a:t>.</a:t>
            </a:r>
          </a:p>
          <a:p>
            <a:endParaRPr lang="en-GB" sz="1600" dirty="0">
              <a:latin typeface="AppleMyungjo" pitchFamily="2" charset="-127"/>
              <a:ea typeface="AppleMyungjo" pitchFamily="2" charset="-127"/>
            </a:endParaRPr>
          </a:p>
          <a:p>
            <a:r>
              <a:rPr lang="en-GB" sz="1600" dirty="0">
                <a:latin typeface="AppleMyungjo" pitchFamily="2" charset="-127"/>
                <a:ea typeface="AppleMyungjo" pitchFamily="2" charset="-127"/>
              </a:rPr>
              <a:t>2 emanation chambers available:</a:t>
            </a:r>
          </a:p>
          <a:p>
            <a:r>
              <a:rPr lang="en-GB" sz="1600" dirty="0">
                <a:latin typeface="AppleMyungjo" pitchFamily="2" charset="-127"/>
                <a:ea typeface="AppleMyungjo" pitchFamily="2" charset="-127"/>
              </a:rPr>
              <a:t> </a:t>
            </a:r>
          </a:p>
          <a:p>
            <a:pPr marL="285750" indent="-285750">
              <a:buFont typeface="Arial" panose="020B0604020202020204" pitchFamily="34" charset="0"/>
              <a:buChar char="•"/>
            </a:pPr>
            <a:r>
              <a:rPr lang="en-GB" sz="1600" dirty="0">
                <a:latin typeface="AppleMyungjo" pitchFamily="2" charset="-127"/>
                <a:ea typeface="AppleMyungjo" pitchFamily="2" charset="-127"/>
              </a:rPr>
              <a:t>A </a:t>
            </a:r>
            <a:r>
              <a:rPr lang="en-GB" sz="1600" b="1" dirty="0">
                <a:solidFill>
                  <a:srgbClr val="FD00E1"/>
                </a:solidFill>
                <a:latin typeface="AppleMyungjo" pitchFamily="2" charset="-127"/>
                <a:ea typeface="AppleMyungjo" pitchFamily="2" charset="-127"/>
              </a:rPr>
              <a:t>2.7 L chamber</a:t>
            </a:r>
            <a:r>
              <a:rPr lang="en-GB" sz="1600" dirty="0">
                <a:latin typeface="AppleMyungjo" pitchFamily="2" charset="-127"/>
                <a:ea typeface="AppleMyungjo" pitchFamily="2" charset="-127"/>
              </a:rPr>
              <a:t>, operational at several fixed temperatures. </a:t>
            </a:r>
          </a:p>
          <a:p>
            <a:endParaRPr lang="en-GB" sz="1600" dirty="0">
              <a:latin typeface="AppleMyungjo" pitchFamily="2" charset="-127"/>
              <a:ea typeface="AppleMyungjo" pitchFamily="2" charset="-127"/>
            </a:endParaRPr>
          </a:p>
          <a:p>
            <a:pPr marL="285750" indent="-285750">
              <a:buFont typeface="Arial" panose="020B0604020202020204" pitchFamily="34" charset="0"/>
              <a:buChar char="•"/>
            </a:pPr>
            <a:r>
              <a:rPr lang="en-GB" sz="1600" dirty="0">
                <a:latin typeface="AppleMyungjo" pitchFamily="2" charset="-127"/>
                <a:ea typeface="AppleMyungjo" pitchFamily="2" charset="-127"/>
              </a:rPr>
              <a:t>A </a:t>
            </a:r>
            <a:r>
              <a:rPr lang="en-GB" sz="1600" b="1" dirty="0">
                <a:solidFill>
                  <a:srgbClr val="FD00E1"/>
                </a:solidFill>
                <a:latin typeface="AppleMyungjo" pitchFamily="2" charset="-127"/>
                <a:ea typeface="AppleMyungjo" pitchFamily="2" charset="-127"/>
              </a:rPr>
              <a:t>200 L chamber</a:t>
            </a:r>
            <a:r>
              <a:rPr lang="en-GB" sz="1600" dirty="0">
                <a:latin typeface="AppleMyungjo" pitchFamily="2" charset="-127"/>
                <a:ea typeface="AppleMyungjo" pitchFamily="2" charset="-127"/>
              </a:rPr>
              <a:t>, which can be cooled and stabilised at temperatures down to ~77 K.</a:t>
            </a:r>
          </a:p>
          <a:p>
            <a:pPr marL="742950" lvl="1" indent="-285750">
              <a:buFont typeface="Arial" panose="020B0604020202020204" pitchFamily="34" charset="0"/>
              <a:buChar char="•"/>
            </a:pPr>
            <a:r>
              <a:rPr lang="en-GB" sz="1600" dirty="0">
                <a:latin typeface="AppleMyungjo" pitchFamily="2" charset="-127"/>
                <a:ea typeface="AppleMyungjo" pitchFamily="2" charset="-127"/>
              </a:rPr>
              <a:t>Allows measurements of </a:t>
            </a:r>
            <a:r>
              <a:rPr lang="en-GB" sz="1600" b="1" dirty="0">
                <a:solidFill>
                  <a:srgbClr val="FD00E1"/>
                </a:solidFill>
                <a:latin typeface="AppleMyungjo" pitchFamily="2" charset="-127"/>
                <a:ea typeface="AppleMyungjo" pitchFamily="2" charset="-127"/>
              </a:rPr>
              <a:t>whole detector components.</a:t>
            </a:r>
          </a:p>
          <a:p>
            <a:pPr marL="742950" lvl="1" indent="-285750">
              <a:buFont typeface="Arial" panose="020B0604020202020204" pitchFamily="34" charset="0"/>
              <a:buChar char="•"/>
            </a:pPr>
            <a:r>
              <a:rPr lang="en-GB" sz="1600" dirty="0">
                <a:latin typeface="AppleMyungjo" pitchFamily="2" charset="-127"/>
                <a:ea typeface="AppleMyungjo" pitchFamily="2" charset="-127"/>
              </a:rPr>
              <a:t>Enables studies of </a:t>
            </a:r>
            <a:r>
              <a:rPr lang="en-GB" sz="1600" b="1" dirty="0">
                <a:solidFill>
                  <a:srgbClr val="FD00E1"/>
                </a:solidFill>
                <a:latin typeface="AppleMyungjo" pitchFamily="2" charset="-127"/>
                <a:ea typeface="AppleMyungjo" pitchFamily="2" charset="-127"/>
              </a:rPr>
              <a:t>emanation rate as a function of temperature</a:t>
            </a:r>
            <a:r>
              <a:rPr lang="en-GB" sz="1600" dirty="0">
                <a:latin typeface="AppleMyungjo" pitchFamily="2" charset="-127"/>
                <a:ea typeface="AppleMyungjo" pitchFamily="2" charset="-127"/>
              </a:rPr>
              <a:t>. </a:t>
            </a:r>
          </a:p>
        </p:txBody>
      </p:sp>
      <p:sp>
        <p:nvSpPr>
          <p:cNvPr id="6" name="TextBox 5">
            <a:extLst>
              <a:ext uri="{FF2B5EF4-FFF2-40B4-BE49-F238E27FC236}">
                <a16:creationId xmlns:a16="http://schemas.microsoft.com/office/drawing/2014/main" id="{B18C8C64-45D8-E545-8E81-1E189CD1560B}"/>
              </a:ext>
            </a:extLst>
          </p:cNvPr>
          <p:cNvSpPr txBox="1"/>
          <p:nvPr/>
        </p:nvSpPr>
        <p:spPr>
          <a:xfrm>
            <a:off x="1502950" y="573176"/>
            <a:ext cx="7507821" cy="754053"/>
          </a:xfrm>
          <a:prstGeom prst="rect">
            <a:avLst/>
          </a:prstGeom>
          <a:solidFill>
            <a:srgbClr val="F7AAE4"/>
          </a:solidFill>
        </p:spPr>
        <p:txBody>
          <a:bodyPr wrap="square">
            <a:spAutoFit/>
          </a:bodyPr>
          <a:lstStyle/>
          <a:p>
            <a:r>
              <a:rPr lang="en-GB" sz="1600" u="sng" dirty="0">
                <a:effectLst/>
                <a:latin typeface="AppleMyungjo" pitchFamily="2" charset="-127"/>
                <a:ea typeface="AppleMyungjo" pitchFamily="2" charset="-127"/>
              </a:rPr>
              <a:t>Goal:</a:t>
            </a:r>
            <a:r>
              <a:rPr lang="en-GB" sz="1600" dirty="0">
                <a:effectLst/>
                <a:latin typeface="AppleMyungjo" pitchFamily="2" charset="-127"/>
                <a:ea typeface="AppleMyungjo" pitchFamily="2" charset="-127"/>
              </a:rPr>
              <a:t> to deliver a world-leading sensitivity &lt;0.1 </a:t>
            </a:r>
            <a:r>
              <a:rPr lang="en-GB" sz="1600" dirty="0" err="1">
                <a:effectLst/>
                <a:latin typeface="AppleMyungjo" pitchFamily="2" charset="-127"/>
                <a:ea typeface="AppleMyungjo" pitchFamily="2" charset="-127"/>
              </a:rPr>
              <a:t>uBq</a:t>
            </a:r>
            <a:r>
              <a:rPr lang="en-GB" sz="1600" dirty="0">
                <a:effectLst/>
                <a:latin typeface="AppleMyungjo" pitchFamily="2" charset="-127"/>
                <a:ea typeface="AppleMyungjo" pitchFamily="2" charset="-127"/>
              </a:rPr>
              <a:t>/kg to </a:t>
            </a:r>
            <a:r>
              <a:rPr lang="en-GB" sz="1600" baseline="30000" dirty="0">
                <a:effectLst/>
                <a:latin typeface="AppleMyungjo" pitchFamily="2" charset="-127"/>
                <a:ea typeface="AppleMyungjo" pitchFamily="2" charset="-127"/>
              </a:rPr>
              <a:t>222</a:t>
            </a:r>
            <a:r>
              <a:rPr lang="en-GB" sz="1600" dirty="0">
                <a:effectLst/>
                <a:latin typeface="AppleMyungjo" pitchFamily="2" charset="-127"/>
                <a:ea typeface="AppleMyungjo" pitchFamily="2" charset="-127"/>
              </a:rPr>
              <a:t>Rn emanated from materials at temperatures of *relevance to rare-event searches.</a:t>
            </a:r>
          </a:p>
          <a:p>
            <a:pPr algn="ctr"/>
            <a:r>
              <a:rPr lang="en-US" sz="1100" dirty="0">
                <a:latin typeface="AppleMyungjo" pitchFamily="2" charset="-127"/>
                <a:ea typeface="AppleMyungjo" pitchFamily="2" charset="-127"/>
              </a:rPr>
              <a:t>*e.g., LXe &amp; LAr temperatures.</a:t>
            </a:r>
          </a:p>
        </p:txBody>
      </p:sp>
      <p:pic>
        <p:nvPicPr>
          <p:cNvPr id="7" name="Picture 2" descr="Rutherford Appleton Laboratory | Software Sustainability Institute">
            <a:extLst>
              <a:ext uri="{FF2B5EF4-FFF2-40B4-BE49-F238E27FC236}">
                <a16:creationId xmlns:a16="http://schemas.microsoft.com/office/drawing/2014/main" id="{B1916FFE-D2BE-FE43-BB29-D4CD32D4DC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12" y="4297996"/>
            <a:ext cx="3722917" cy="8569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A picture containing text, transport, disk brake&#10;&#10;Description automatically generated">
            <a:extLst>
              <a:ext uri="{FF2B5EF4-FFF2-40B4-BE49-F238E27FC236}">
                <a16:creationId xmlns:a16="http://schemas.microsoft.com/office/drawing/2014/main" id="{A43661A5-C576-7C4D-9A27-7BC2F2227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12" y="43000"/>
            <a:ext cx="1316338" cy="1316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40324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descr="A machine in a room&#10;&#10;Description automatically generated with low confidence">
            <a:extLst>
              <a:ext uri="{FF2B5EF4-FFF2-40B4-BE49-F238E27FC236}">
                <a16:creationId xmlns:a16="http://schemas.microsoft.com/office/drawing/2014/main" id="{BA9D91D3-7918-1B49-87CD-21EB2FDE236D}"/>
              </a:ext>
            </a:extLst>
          </p:cNvPr>
          <p:cNvPicPr>
            <a:picLocks noChangeAspect="1"/>
          </p:cNvPicPr>
          <p:nvPr/>
        </p:nvPicPr>
        <p:blipFill rotWithShape="1">
          <a:blip r:embed="rId2"/>
          <a:srcRect t="24257" r="3" b="12327"/>
          <a:stretch/>
        </p:blipFill>
        <p:spPr>
          <a:xfrm>
            <a:off x="4511330" y="10"/>
            <a:ext cx="4632671" cy="2203454"/>
          </a:xfrm>
          <a:prstGeom prst="rect">
            <a:avLst/>
          </a:prstGeom>
        </p:spPr>
      </p:pic>
      <p:pic>
        <p:nvPicPr>
          <p:cNvPr id="7" name="Picture 6">
            <a:extLst>
              <a:ext uri="{FF2B5EF4-FFF2-40B4-BE49-F238E27FC236}">
                <a16:creationId xmlns:a16="http://schemas.microsoft.com/office/drawing/2014/main" id="{134CFF75-9C71-D54A-A687-A45269DA26D5}"/>
              </a:ext>
              <a:ext uri="{C183D7F6-B498-43B3-948B-1728B52AA6E4}">
                <adec:decorative xmlns:adec="http://schemas.microsoft.com/office/drawing/2017/decorative" val="0"/>
              </a:ext>
            </a:extLst>
          </p:cNvPr>
          <p:cNvPicPr>
            <a:picLocks noChangeAspect="1"/>
          </p:cNvPicPr>
          <p:nvPr/>
        </p:nvPicPr>
        <p:blipFill rotWithShape="1">
          <a:blip r:embed="rId3"/>
          <a:srcRect l="8298" r="3" b="3"/>
          <a:stretch/>
        </p:blipFill>
        <p:spPr>
          <a:xfrm>
            <a:off x="3152728" y="2203464"/>
            <a:ext cx="5991270" cy="2940036"/>
          </a:xfrm>
          <a:prstGeom prst="rect">
            <a:avLst/>
          </a:prstGeom>
        </p:spPr>
      </p:pic>
      <p:sp>
        <p:nvSpPr>
          <p:cNvPr id="16" name="Freeform: Shape 15">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894850" cy="514385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358"/>
            <a:ext cx="5573380" cy="514385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Google Shape;232;p27">
            <a:extLst>
              <a:ext uri="{FF2B5EF4-FFF2-40B4-BE49-F238E27FC236}">
                <a16:creationId xmlns:a16="http://schemas.microsoft.com/office/drawing/2014/main" id="{7EC486A0-F6AD-C843-A485-18A19C79097D}"/>
              </a:ext>
            </a:extLst>
          </p:cNvPr>
          <p:cNvSpPr txBox="1"/>
          <p:nvPr/>
        </p:nvSpPr>
        <p:spPr>
          <a:xfrm>
            <a:off x="333214" y="273844"/>
            <a:ext cx="4219906" cy="732328"/>
          </a:xfrm>
          <a:prstGeom prst="rect">
            <a:avLst/>
          </a:prstGeom>
        </p:spPr>
        <p:txBody>
          <a:bodyPr spcFirstLastPara="1" vert="horz" lIns="91440" tIns="45720" rIns="91440" bIns="45720" rtlCol="0" anchor="ctr" anchorCtr="0">
            <a:normAutofit lnSpcReduction="10000"/>
          </a:bodyPr>
          <a:lstStyle/>
          <a:p>
            <a:pPr marL="0" marR="0" lvl="0" indent="0" defTabSz="914400">
              <a:lnSpc>
                <a:spcPct val="90000"/>
              </a:lnSpc>
              <a:spcBef>
                <a:spcPct val="0"/>
              </a:spcBef>
              <a:spcAft>
                <a:spcPts val="600"/>
              </a:spcAft>
            </a:pPr>
            <a:r>
              <a:rPr lang="en-US" sz="4300" b="1" kern="1200" dirty="0">
                <a:solidFill>
                  <a:srgbClr val="9BBB59"/>
                </a:solidFill>
                <a:ea typeface="+mj-ea"/>
                <a:cs typeface="+mj-cs"/>
              </a:rPr>
              <a:t>ICPMS</a:t>
            </a:r>
            <a:endParaRPr lang="en-US" sz="4300" b="1" i="0" u="none" strike="noStrike" kern="1200" cap="none" dirty="0">
              <a:solidFill>
                <a:srgbClr val="9BBB59"/>
              </a:solidFill>
              <a:ea typeface="+mj-ea"/>
              <a:cs typeface="+mj-cs"/>
              <a:sym typeface="Arial"/>
            </a:endParaRPr>
          </a:p>
        </p:txBody>
      </p:sp>
      <p:sp>
        <p:nvSpPr>
          <p:cNvPr id="11" name="TextBox 10">
            <a:extLst>
              <a:ext uri="{FF2B5EF4-FFF2-40B4-BE49-F238E27FC236}">
                <a16:creationId xmlns:a16="http://schemas.microsoft.com/office/drawing/2014/main" id="{692E48A6-5579-BE45-AB65-25010F3B1365}"/>
              </a:ext>
            </a:extLst>
          </p:cNvPr>
          <p:cNvSpPr txBox="1"/>
          <p:nvPr/>
        </p:nvSpPr>
        <p:spPr>
          <a:xfrm>
            <a:off x="98302" y="913182"/>
            <a:ext cx="4314726" cy="908878"/>
          </a:xfrm>
          <a:prstGeom prst="rect">
            <a:avLst/>
          </a:prstGeom>
        </p:spPr>
        <p:txBody>
          <a:bodyPr vert="horz" lIns="91440" tIns="45720" rIns="91440" bIns="45720" rtlCol="0">
            <a:noAutofit/>
          </a:bodyPr>
          <a:lstStyle/>
          <a:p>
            <a:pPr marL="342900" indent="-228600" defTabSz="914400" fontAlgn="base">
              <a:lnSpc>
                <a:spcPct val="90000"/>
              </a:lnSpc>
              <a:spcAft>
                <a:spcPts val="600"/>
              </a:spcAft>
              <a:buFont typeface="Arial" panose="020B0604020202020204" pitchFamily="34" charset="0"/>
              <a:buChar char="•"/>
            </a:pPr>
            <a:r>
              <a:rPr lang="en-US" sz="2100" dirty="0"/>
              <a:t>Dedicated low-background facility at UCL inside a class 6 cleanroom.</a:t>
            </a:r>
          </a:p>
          <a:p>
            <a:pPr marL="114300" defTabSz="914400" fontAlgn="base">
              <a:lnSpc>
                <a:spcPct val="90000"/>
              </a:lnSpc>
              <a:spcAft>
                <a:spcPts val="600"/>
              </a:spcAft>
            </a:pPr>
            <a:endParaRPr lang="en-US" sz="2100" dirty="0"/>
          </a:p>
        </p:txBody>
      </p:sp>
      <p:sp>
        <p:nvSpPr>
          <p:cNvPr id="12" name="TextBox 11">
            <a:extLst>
              <a:ext uri="{FF2B5EF4-FFF2-40B4-BE49-F238E27FC236}">
                <a16:creationId xmlns:a16="http://schemas.microsoft.com/office/drawing/2014/main" id="{D394D494-DBF5-9945-AD4B-D1B59615CE43}"/>
              </a:ext>
            </a:extLst>
          </p:cNvPr>
          <p:cNvSpPr txBox="1"/>
          <p:nvPr/>
        </p:nvSpPr>
        <p:spPr>
          <a:xfrm>
            <a:off x="98299" y="1801326"/>
            <a:ext cx="3459736" cy="2436051"/>
          </a:xfrm>
          <a:prstGeom prst="rect">
            <a:avLst/>
          </a:prstGeom>
          <a:noFill/>
        </p:spPr>
        <p:txBody>
          <a:bodyPr wrap="square">
            <a:spAutoFit/>
          </a:bodyPr>
          <a:lstStyle/>
          <a:p>
            <a:pPr marL="342900" indent="-228600" defTabSz="914400" fontAlgn="base">
              <a:lnSpc>
                <a:spcPct val="90000"/>
              </a:lnSpc>
              <a:spcAft>
                <a:spcPts val="600"/>
              </a:spcAft>
              <a:buFont typeface="Arial" panose="020B0604020202020204" pitchFamily="34" charset="0"/>
              <a:buChar char="•"/>
            </a:pPr>
            <a:r>
              <a:rPr lang="en-US" sz="1800" dirty="0"/>
              <a:t> </a:t>
            </a:r>
            <a:r>
              <a:rPr lang="en-US" sz="2100" dirty="0"/>
              <a:t>Fast: 1-2 samples/day </a:t>
            </a:r>
          </a:p>
          <a:p>
            <a:pPr marL="342900" indent="-228600" defTabSz="914400" fontAlgn="base">
              <a:lnSpc>
                <a:spcPct val="90000"/>
              </a:lnSpc>
              <a:spcAft>
                <a:spcPts val="600"/>
              </a:spcAft>
              <a:buFont typeface="Arial" panose="020B0604020202020204" pitchFamily="34" charset="0"/>
              <a:buChar char="•"/>
            </a:pPr>
            <a:endParaRPr lang="en-US" dirty="0"/>
          </a:p>
          <a:p>
            <a:pPr marL="342900" indent="-228600" defTabSz="914400" fontAlgn="base">
              <a:lnSpc>
                <a:spcPct val="90000"/>
              </a:lnSpc>
              <a:spcAft>
                <a:spcPts val="600"/>
              </a:spcAft>
              <a:buFont typeface="Arial" panose="020B0604020202020204" pitchFamily="34" charset="0"/>
              <a:buChar char="•"/>
            </a:pPr>
            <a:r>
              <a:rPr lang="en-US" sz="2100" dirty="0"/>
              <a:t> Sensitivity of 10 ppt for </a:t>
            </a:r>
            <a:r>
              <a:rPr lang="en-US" sz="2100" baseline="30000" dirty="0"/>
              <a:t>238</a:t>
            </a:r>
            <a:r>
              <a:rPr lang="en-US" sz="2100" dirty="0"/>
              <a:t>U &amp; </a:t>
            </a:r>
            <a:r>
              <a:rPr lang="en-US" sz="2100" baseline="30000" dirty="0"/>
              <a:t>232</a:t>
            </a:r>
            <a:r>
              <a:rPr lang="en-US" sz="2100" dirty="0"/>
              <a:t>Th </a:t>
            </a:r>
          </a:p>
          <a:p>
            <a:pPr marL="342900" indent="-228600" defTabSz="914400" fontAlgn="base">
              <a:lnSpc>
                <a:spcPct val="90000"/>
              </a:lnSpc>
              <a:spcAft>
                <a:spcPts val="600"/>
              </a:spcAft>
              <a:buFont typeface="Arial" panose="020B0604020202020204" pitchFamily="34" charset="0"/>
              <a:buChar char="•"/>
            </a:pPr>
            <a:endParaRPr lang="en-US" b="1" dirty="0"/>
          </a:p>
          <a:p>
            <a:pPr marL="342900" indent="-228600" defTabSz="914400" fontAlgn="base">
              <a:lnSpc>
                <a:spcPct val="90000"/>
              </a:lnSpc>
              <a:spcAft>
                <a:spcPts val="600"/>
              </a:spcAft>
              <a:buFont typeface="Arial" panose="020B0604020202020204" pitchFamily="34" charset="0"/>
              <a:buChar char="•"/>
            </a:pPr>
            <a:r>
              <a:rPr lang="en-US" sz="2100" dirty="0"/>
              <a:t>Requires expertise in sample preparation. </a:t>
            </a:r>
          </a:p>
        </p:txBody>
      </p:sp>
      <p:pic>
        <p:nvPicPr>
          <p:cNvPr id="9" name="Picture 8" descr="A black and white logo&#10;&#10;Description automatically generated with low confidence">
            <a:extLst>
              <a:ext uri="{FF2B5EF4-FFF2-40B4-BE49-F238E27FC236}">
                <a16:creationId xmlns:a16="http://schemas.microsoft.com/office/drawing/2014/main" id="{682BA4CC-4486-2746-83D0-E5B45AD54939}"/>
              </a:ext>
            </a:extLst>
          </p:cNvPr>
          <p:cNvPicPr>
            <a:picLocks noChangeAspect="1"/>
          </p:cNvPicPr>
          <p:nvPr/>
        </p:nvPicPr>
        <p:blipFill>
          <a:blip r:embed="rId4"/>
          <a:stretch>
            <a:fillRect/>
          </a:stretch>
        </p:blipFill>
        <p:spPr>
          <a:xfrm>
            <a:off x="202493" y="4215012"/>
            <a:ext cx="1672801" cy="869857"/>
          </a:xfrm>
          <a:prstGeom prst="rect">
            <a:avLst/>
          </a:prstGeom>
        </p:spPr>
      </p:pic>
    </p:spTree>
    <p:extLst>
      <p:ext uri="{BB962C8B-B14F-4D97-AF65-F5344CB8AC3E}">
        <p14:creationId xmlns:p14="http://schemas.microsoft.com/office/powerpoint/2010/main" val="3997327457"/>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94;p43">
            <a:extLst>
              <a:ext uri="{FF2B5EF4-FFF2-40B4-BE49-F238E27FC236}">
                <a16:creationId xmlns:a16="http://schemas.microsoft.com/office/drawing/2014/main" id="{6E5EC4A7-B618-E94B-AFA1-4CFE1DDF5F3E}"/>
              </a:ext>
            </a:extLst>
          </p:cNvPr>
          <p:cNvSpPr txBox="1"/>
          <p:nvPr/>
        </p:nvSpPr>
        <p:spPr>
          <a:xfrm>
            <a:off x="0" y="3066"/>
            <a:ext cx="9144000" cy="56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dirty="0">
                <a:solidFill>
                  <a:srgbClr val="7F63A2"/>
                </a:solidFill>
                <a:latin typeface="Calibri"/>
                <a:ea typeface="Calibri"/>
                <a:cs typeface="Calibri"/>
                <a:sym typeface="Calibri"/>
              </a:rPr>
              <a:t>Outlook</a:t>
            </a:r>
            <a:endParaRPr sz="3600" b="1" i="0" u="none" strike="noStrike" cap="none" dirty="0">
              <a:solidFill>
                <a:srgbClr val="7F63A2"/>
              </a:solidFill>
              <a:latin typeface="Calibri"/>
              <a:ea typeface="Calibri"/>
              <a:cs typeface="Calibri"/>
              <a:sym typeface="Calibri"/>
            </a:endParaRPr>
          </a:p>
        </p:txBody>
      </p:sp>
      <p:sp>
        <p:nvSpPr>
          <p:cNvPr id="3" name="Rounded Rectangle 2">
            <a:extLst>
              <a:ext uri="{FF2B5EF4-FFF2-40B4-BE49-F238E27FC236}">
                <a16:creationId xmlns:a16="http://schemas.microsoft.com/office/drawing/2014/main" id="{B580816D-DD31-944C-AB47-41D3C163ED21}"/>
              </a:ext>
            </a:extLst>
          </p:cNvPr>
          <p:cNvSpPr/>
          <p:nvPr/>
        </p:nvSpPr>
        <p:spPr>
          <a:xfrm>
            <a:off x="924058" y="3507702"/>
            <a:ext cx="3225800" cy="1373710"/>
          </a:xfrm>
          <a:prstGeom prst="round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000000"/>
                </a:solidFill>
              </a:rPr>
              <a:t>“Yesterday’s discovery is today’s calibration</a:t>
            </a:r>
            <a:r>
              <a:rPr lang="mr-IN" sz="1800" dirty="0">
                <a:solidFill>
                  <a:srgbClr val="000000"/>
                </a:solidFill>
              </a:rPr>
              <a:t>…</a:t>
            </a:r>
            <a:r>
              <a:rPr lang="en-GB" sz="1800" dirty="0">
                <a:solidFill>
                  <a:srgbClr val="000000"/>
                </a:solidFill>
              </a:rPr>
              <a:t>”</a:t>
            </a:r>
          </a:p>
          <a:p>
            <a:pPr algn="ctr"/>
            <a:endParaRPr lang="en-GB" sz="1800" dirty="0">
              <a:solidFill>
                <a:srgbClr val="000000"/>
              </a:solidFill>
            </a:endParaRPr>
          </a:p>
          <a:p>
            <a:pPr algn="ctr"/>
            <a:r>
              <a:rPr lang="en-GB" sz="1800" dirty="0">
                <a:solidFill>
                  <a:srgbClr val="000000"/>
                </a:solidFill>
              </a:rPr>
              <a:t>(R. Feynman)</a:t>
            </a:r>
            <a:endParaRPr lang="en-US" sz="1800" dirty="0">
              <a:solidFill>
                <a:srgbClr val="000000"/>
              </a:solidFill>
            </a:endParaRPr>
          </a:p>
        </p:txBody>
      </p:sp>
      <p:sp>
        <p:nvSpPr>
          <p:cNvPr id="4" name="Rounded Rectangle 3">
            <a:extLst>
              <a:ext uri="{FF2B5EF4-FFF2-40B4-BE49-F238E27FC236}">
                <a16:creationId xmlns:a16="http://schemas.microsoft.com/office/drawing/2014/main" id="{C601B81B-1807-4A48-8C1C-37B7DDD06DF7}"/>
              </a:ext>
            </a:extLst>
          </p:cNvPr>
          <p:cNvSpPr/>
          <p:nvPr/>
        </p:nvSpPr>
        <p:spPr>
          <a:xfrm>
            <a:off x="4844884" y="3507702"/>
            <a:ext cx="3225800" cy="1373710"/>
          </a:xfrm>
          <a:prstGeom prst="roundRect">
            <a:avLst/>
          </a:prstGeom>
          <a:solidFill>
            <a:schemeClr val="bg1"/>
          </a:solidFill>
          <a:ln w="3810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800" dirty="0">
                <a:solidFill>
                  <a:srgbClr val="000000"/>
                </a:solidFill>
              </a:rPr>
              <a:t>“</a:t>
            </a:r>
            <a:r>
              <a:rPr lang="mr-IN" sz="1800" dirty="0">
                <a:solidFill>
                  <a:srgbClr val="000000"/>
                </a:solidFill>
              </a:rPr>
              <a:t>…</a:t>
            </a:r>
            <a:r>
              <a:rPr lang="en-GB" sz="1800" dirty="0">
                <a:solidFill>
                  <a:srgbClr val="000000"/>
                </a:solidFill>
              </a:rPr>
              <a:t> and tomorrow’s background”</a:t>
            </a:r>
          </a:p>
          <a:p>
            <a:pPr algn="ctr"/>
            <a:endParaRPr lang="en-GB" sz="1800" dirty="0">
              <a:solidFill>
                <a:srgbClr val="000000"/>
              </a:solidFill>
            </a:endParaRPr>
          </a:p>
          <a:p>
            <a:pPr algn="ctr"/>
            <a:r>
              <a:rPr lang="en-GB" sz="1800" dirty="0">
                <a:solidFill>
                  <a:srgbClr val="000000"/>
                </a:solidFill>
              </a:rPr>
              <a:t>(V. </a:t>
            </a:r>
            <a:r>
              <a:rPr lang="en-GB" sz="1800" dirty="0" err="1">
                <a:solidFill>
                  <a:srgbClr val="000000"/>
                </a:solidFill>
              </a:rPr>
              <a:t>Telegdi</a:t>
            </a:r>
            <a:r>
              <a:rPr lang="en-GB" sz="1800" dirty="0">
                <a:solidFill>
                  <a:srgbClr val="000000"/>
                </a:solidFill>
              </a:rPr>
              <a:t>)</a:t>
            </a:r>
            <a:endParaRPr lang="en-US" sz="1800" dirty="0">
              <a:solidFill>
                <a:srgbClr val="000000"/>
              </a:solidFill>
            </a:endParaRPr>
          </a:p>
        </p:txBody>
      </p:sp>
      <p:sp>
        <p:nvSpPr>
          <p:cNvPr id="5" name="TextBox 4">
            <a:extLst>
              <a:ext uri="{FF2B5EF4-FFF2-40B4-BE49-F238E27FC236}">
                <a16:creationId xmlns:a16="http://schemas.microsoft.com/office/drawing/2014/main" id="{ADB24141-8345-5346-9CA6-1C2A949E7AC3}"/>
              </a:ext>
            </a:extLst>
          </p:cNvPr>
          <p:cNvSpPr txBox="1"/>
          <p:nvPr/>
        </p:nvSpPr>
        <p:spPr>
          <a:xfrm>
            <a:off x="200722" y="607750"/>
            <a:ext cx="8731405" cy="2769989"/>
          </a:xfrm>
          <a:prstGeom prst="rect">
            <a:avLst/>
          </a:prstGeom>
          <a:noFill/>
        </p:spPr>
        <p:txBody>
          <a:bodyPr wrap="square" rtlCol="0">
            <a:spAutoFit/>
          </a:bodyPr>
          <a:lstStyle/>
          <a:p>
            <a:pPr marL="285750" indent="-285750">
              <a:buFont typeface="Wingdings" charset="2"/>
              <a:buChar char="Ø"/>
            </a:pPr>
            <a:r>
              <a:rPr lang="en-US" sz="1800" dirty="0"/>
              <a:t>We have started R&amp;D </a:t>
            </a:r>
            <a:r>
              <a:rPr lang="en-US" sz="1800" dirty="0" err="1"/>
              <a:t>programme</a:t>
            </a:r>
            <a:r>
              <a:rPr lang="en-US" sz="1800" dirty="0"/>
              <a:t>. </a:t>
            </a:r>
          </a:p>
          <a:p>
            <a:endParaRPr lang="en-US" sz="1000" dirty="0"/>
          </a:p>
          <a:p>
            <a:pPr marL="285750" indent="-285750">
              <a:buFont typeface="Wingdings" charset="2"/>
              <a:buChar char="Ø"/>
            </a:pPr>
            <a:r>
              <a:rPr lang="en-US" sz="1800" dirty="0"/>
              <a:t>We would like to establish BUGS as a center of excellence for screening and cleanliness and the UK as the world leader in material assay. </a:t>
            </a:r>
          </a:p>
          <a:p>
            <a:endParaRPr lang="en-US" sz="1000" dirty="0"/>
          </a:p>
          <a:p>
            <a:pPr marL="285750" indent="-285750">
              <a:buFont typeface="Wingdings" charset="2"/>
              <a:buChar char="Ø"/>
            </a:pPr>
            <a:r>
              <a:rPr lang="en-US" sz="1800" dirty="0"/>
              <a:t>We need to develop new assay techniques</a:t>
            </a:r>
          </a:p>
          <a:p>
            <a:pPr marL="285750" indent="-285750">
              <a:buFont typeface="Wingdings" charset="2"/>
              <a:buChar char="Ø"/>
            </a:pPr>
            <a:endParaRPr lang="en-US" sz="1000" dirty="0"/>
          </a:p>
          <a:p>
            <a:pPr marL="742950" lvl="1" indent="-285750">
              <a:buFont typeface="Wingdings" charset="2"/>
              <a:buChar char="Ø"/>
            </a:pPr>
            <a:r>
              <a:rPr lang="en-US" sz="1800" dirty="0"/>
              <a:t>Multi-array HPGE in coincidence</a:t>
            </a:r>
          </a:p>
          <a:p>
            <a:pPr marL="742950" lvl="1" indent="-285750">
              <a:buFont typeface="Wingdings" charset="2"/>
              <a:buChar char="Ø"/>
            </a:pPr>
            <a:r>
              <a:rPr lang="en-US" sz="1800" dirty="0"/>
              <a:t>Cold Radon Emanation</a:t>
            </a:r>
          </a:p>
          <a:p>
            <a:pPr marL="742950" lvl="1" indent="-285750">
              <a:buFont typeface="Wingdings" charset="2"/>
              <a:buChar char="Ø"/>
            </a:pPr>
            <a:r>
              <a:rPr lang="en-US" sz="1800" dirty="0"/>
              <a:t>Improved surface and bulk alpha sensitivity - new detectors</a:t>
            </a:r>
            <a:endParaRPr lang="en-US" dirty="0"/>
          </a:p>
          <a:p>
            <a:pPr marL="742950" lvl="1" indent="-285750">
              <a:buFont typeface="Wingdings" charset="2"/>
              <a:buChar char="Ø"/>
            </a:pPr>
            <a:r>
              <a:rPr lang="en-US" sz="1800" dirty="0"/>
              <a:t>Watch this space!</a:t>
            </a:r>
          </a:p>
        </p:txBody>
      </p:sp>
    </p:spTree>
    <p:extLst>
      <p:ext uri="{BB962C8B-B14F-4D97-AF65-F5344CB8AC3E}">
        <p14:creationId xmlns:p14="http://schemas.microsoft.com/office/powerpoint/2010/main" val="3652984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par>
                                <p:cTn id="8" presetID="9"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267;p31">
            <a:extLst>
              <a:ext uri="{FF2B5EF4-FFF2-40B4-BE49-F238E27FC236}">
                <a16:creationId xmlns:a16="http://schemas.microsoft.com/office/drawing/2014/main" id="{175FCB18-4748-3D40-BE9D-77EE31C3E85B}"/>
              </a:ext>
            </a:extLst>
          </p:cNvPr>
          <p:cNvPicPr preferRelativeResize="0"/>
          <p:nvPr/>
        </p:nvPicPr>
        <p:blipFill rotWithShape="1">
          <a:blip r:embed="rId2">
            <a:alphaModFix/>
          </a:blip>
          <a:srcRect l="-42" t="9304" b="15849"/>
          <a:stretch/>
        </p:blipFill>
        <p:spPr>
          <a:xfrm>
            <a:off x="0" y="12635"/>
            <a:ext cx="9144000" cy="5130865"/>
          </a:xfrm>
          <a:prstGeom prst="rect">
            <a:avLst/>
          </a:prstGeom>
          <a:noFill/>
          <a:ln>
            <a:noFill/>
          </a:ln>
        </p:spPr>
      </p:pic>
      <p:sp>
        <p:nvSpPr>
          <p:cNvPr id="4" name="Google Shape;269;p31">
            <a:extLst>
              <a:ext uri="{FF2B5EF4-FFF2-40B4-BE49-F238E27FC236}">
                <a16:creationId xmlns:a16="http://schemas.microsoft.com/office/drawing/2014/main" id="{858898EE-F2D4-4043-AA2C-0C4D399633EB}"/>
              </a:ext>
            </a:extLst>
          </p:cNvPr>
          <p:cNvSpPr txBox="1">
            <a:spLocks noGrp="1"/>
          </p:cNvSpPr>
          <p:nvPr>
            <p:ph type="title"/>
          </p:nvPr>
        </p:nvSpPr>
        <p:spPr>
          <a:xfrm>
            <a:off x="81406" y="12636"/>
            <a:ext cx="9144000" cy="730800"/>
          </a:xfrm>
          <a:prstGeom prst="rect">
            <a:avLst/>
          </a:prstGeom>
          <a:noFill/>
          <a:ln>
            <a:noFill/>
          </a:ln>
        </p:spPr>
        <p:txBody>
          <a:bodyPr spcFirstLastPara="1" wrap="square" lIns="91425" tIns="91425" rIns="91425" bIns="91425" anchor="ctr" anchorCtr="0">
            <a:noAutofit/>
          </a:bodyPr>
          <a:lstStyle/>
          <a:p>
            <a:pPr marL="0" lvl="0" indent="0" algn="ctr" rtl="0">
              <a:lnSpc>
                <a:spcPct val="70000"/>
              </a:lnSpc>
              <a:spcBef>
                <a:spcPts val="0"/>
              </a:spcBef>
              <a:spcAft>
                <a:spcPts val="0"/>
              </a:spcAft>
              <a:buSzPts val="1400"/>
              <a:buNone/>
            </a:pPr>
            <a:r>
              <a:rPr lang="en-US" sz="3900" b="1">
                <a:solidFill>
                  <a:srgbClr val="FFA700"/>
                </a:solidFill>
                <a:latin typeface="Arial"/>
                <a:ea typeface="Arial"/>
                <a:cs typeface="Arial"/>
                <a:sym typeface="Arial"/>
              </a:rPr>
              <a:t>Thank you for listening!</a:t>
            </a:r>
            <a:endParaRPr/>
          </a:p>
        </p:txBody>
      </p:sp>
      <p:sp>
        <p:nvSpPr>
          <p:cNvPr id="5" name="Google Shape;270;p31">
            <a:extLst>
              <a:ext uri="{FF2B5EF4-FFF2-40B4-BE49-F238E27FC236}">
                <a16:creationId xmlns:a16="http://schemas.microsoft.com/office/drawing/2014/main" id="{23D2FF55-C6C3-F146-B17D-D0A46F6ED223}"/>
              </a:ext>
            </a:extLst>
          </p:cNvPr>
          <p:cNvSpPr/>
          <p:nvPr/>
        </p:nvSpPr>
        <p:spPr>
          <a:xfrm>
            <a:off x="38495" y="4438453"/>
            <a:ext cx="9144000" cy="6924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None/>
            </a:pPr>
            <a:r>
              <a:rPr lang="en-US" sz="3900" b="1" i="0" u="none" strike="noStrike" cap="none" dirty="0">
                <a:solidFill>
                  <a:srgbClr val="FFA700"/>
                </a:solidFill>
                <a:latin typeface="Arial"/>
                <a:ea typeface="Arial"/>
                <a:cs typeface="Arial"/>
                <a:sym typeface="Arial"/>
              </a:rPr>
              <a:t>Any Questions?</a:t>
            </a:r>
            <a:endParaRPr sz="39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210859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43">
            <a:extLst>
              <a:ext uri="{FF2B5EF4-FFF2-40B4-BE49-F238E27FC236}">
                <a16:creationId xmlns:a16="http://schemas.microsoft.com/office/drawing/2014/main" id="{64BA5992-070E-1B4A-B88E-DAC834DAC7D7}"/>
              </a:ext>
            </a:extLst>
          </p:cNvPr>
          <p:cNvSpPr txBox="1"/>
          <p:nvPr/>
        </p:nvSpPr>
        <p:spPr>
          <a:xfrm>
            <a:off x="0" y="10119"/>
            <a:ext cx="9144000" cy="463285"/>
          </a:xfrm>
          <a:prstGeom prst="rect">
            <a:avLst/>
          </a:prstGeom>
          <a:noFill/>
          <a:ln>
            <a:noFill/>
          </a:ln>
        </p:spPr>
        <p:txBody>
          <a:bodyPr spcFirstLastPara="1" wrap="square" lIns="91425" tIns="45700" rIns="91425" bIns="45700" anchor="ctr" anchorCtr="0">
            <a:noAutofit/>
          </a:bodyPr>
          <a:lstStyle/>
          <a:p>
            <a:pPr algn="ctr">
              <a:buSzPts val="3600"/>
            </a:pPr>
            <a:r>
              <a:rPr lang="en-US" sz="3000" b="1" dirty="0">
                <a:solidFill>
                  <a:srgbClr val="4472C4"/>
                </a:solidFill>
                <a:latin typeface="Calibri"/>
                <a:ea typeface="Calibri"/>
                <a:cs typeface="Calibri"/>
                <a:sym typeface="Calibri"/>
              </a:rPr>
              <a:t>Liquid Xenon Experiments</a:t>
            </a:r>
            <a:endParaRPr sz="3000" b="1" dirty="0">
              <a:solidFill>
                <a:srgbClr val="4472C4"/>
              </a:solidFill>
              <a:latin typeface="Calibri"/>
              <a:ea typeface="Calibri"/>
              <a:cs typeface="Calibri"/>
              <a:sym typeface="Calibri"/>
            </a:endParaRPr>
          </a:p>
        </p:txBody>
      </p:sp>
      <p:pic>
        <p:nvPicPr>
          <p:cNvPr id="3" name="Google Shape;330;p43">
            <a:extLst>
              <a:ext uri="{FF2B5EF4-FFF2-40B4-BE49-F238E27FC236}">
                <a16:creationId xmlns:a16="http://schemas.microsoft.com/office/drawing/2014/main" id="{31D8BF00-75D5-364C-A9FF-87134BE070BC}"/>
              </a:ext>
            </a:extLst>
          </p:cNvPr>
          <p:cNvPicPr preferRelativeResize="0"/>
          <p:nvPr/>
        </p:nvPicPr>
        <p:blipFill rotWithShape="1">
          <a:blip r:embed="rId2">
            <a:alphaModFix/>
          </a:blip>
          <a:srcRect l="29240" t="-438" r="21731" b="438"/>
          <a:stretch/>
        </p:blipFill>
        <p:spPr>
          <a:xfrm>
            <a:off x="101406" y="806740"/>
            <a:ext cx="1217732" cy="1649625"/>
          </a:xfrm>
          <a:prstGeom prst="rect">
            <a:avLst/>
          </a:prstGeom>
          <a:noFill/>
          <a:ln>
            <a:noFill/>
          </a:ln>
        </p:spPr>
      </p:pic>
      <p:pic>
        <p:nvPicPr>
          <p:cNvPr id="4" name="Google Shape;331;p43">
            <a:extLst>
              <a:ext uri="{FF2B5EF4-FFF2-40B4-BE49-F238E27FC236}">
                <a16:creationId xmlns:a16="http://schemas.microsoft.com/office/drawing/2014/main" id="{A0F12D9F-DB86-1046-BBBE-959E61ACDEF5}"/>
              </a:ext>
            </a:extLst>
          </p:cNvPr>
          <p:cNvPicPr preferRelativeResize="0"/>
          <p:nvPr/>
        </p:nvPicPr>
        <p:blipFill rotWithShape="1">
          <a:blip r:embed="rId3">
            <a:alphaModFix/>
          </a:blip>
          <a:srcRect/>
          <a:stretch/>
        </p:blipFill>
        <p:spPr>
          <a:xfrm>
            <a:off x="2758064" y="799615"/>
            <a:ext cx="1219849" cy="1637143"/>
          </a:xfrm>
          <a:prstGeom prst="rect">
            <a:avLst/>
          </a:prstGeom>
          <a:noFill/>
          <a:ln>
            <a:noFill/>
          </a:ln>
        </p:spPr>
      </p:pic>
      <p:pic>
        <p:nvPicPr>
          <p:cNvPr id="5" name="Google Shape;332;p43">
            <a:extLst>
              <a:ext uri="{FF2B5EF4-FFF2-40B4-BE49-F238E27FC236}">
                <a16:creationId xmlns:a16="http://schemas.microsoft.com/office/drawing/2014/main" id="{14111CA2-5FD1-A948-9ACD-BDCD8433055B}"/>
              </a:ext>
            </a:extLst>
          </p:cNvPr>
          <p:cNvPicPr preferRelativeResize="0"/>
          <p:nvPr/>
        </p:nvPicPr>
        <p:blipFill rotWithShape="1">
          <a:blip r:embed="rId4">
            <a:alphaModFix/>
          </a:blip>
          <a:srcRect/>
          <a:stretch/>
        </p:blipFill>
        <p:spPr>
          <a:xfrm>
            <a:off x="1424289" y="806740"/>
            <a:ext cx="1219845" cy="1649625"/>
          </a:xfrm>
          <a:prstGeom prst="rect">
            <a:avLst/>
          </a:prstGeom>
          <a:noFill/>
          <a:ln>
            <a:noFill/>
          </a:ln>
        </p:spPr>
      </p:pic>
      <p:cxnSp>
        <p:nvCxnSpPr>
          <p:cNvPr id="6" name="Google Shape;333;p43">
            <a:extLst>
              <a:ext uri="{FF2B5EF4-FFF2-40B4-BE49-F238E27FC236}">
                <a16:creationId xmlns:a16="http://schemas.microsoft.com/office/drawing/2014/main" id="{9543E42C-8C2E-B041-9C70-887A06116827}"/>
              </a:ext>
            </a:extLst>
          </p:cNvPr>
          <p:cNvCxnSpPr>
            <a:cxnSpLocks/>
          </p:cNvCxnSpPr>
          <p:nvPr/>
        </p:nvCxnSpPr>
        <p:spPr>
          <a:xfrm>
            <a:off x="124732" y="3223613"/>
            <a:ext cx="3898317" cy="9960"/>
          </a:xfrm>
          <a:prstGeom prst="straightConnector1">
            <a:avLst/>
          </a:prstGeom>
          <a:noFill/>
          <a:ln w="38100" cap="flat" cmpd="sng">
            <a:solidFill>
              <a:srgbClr val="1155CC"/>
            </a:solidFill>
            <a:prstDash val="solid"/>
            <a:round/>
            <a:headEnd type="none" w="sm" len="sm"/>
            <a:tailEnd type="triangle" w="med" len="med"/>
          </a:ln>
        </p:spPr>
      </p:cxnSp>
      <p:sp>
        <p:nvSpPr>
          <p:cNvPr id="7" name="Google Shape;334;p43">
            <a:extLst>
              <a:ext uri="{FF2B5EF4-FFF2-40B4-BE49-F238E27FC236}">
                <a16:creationId xmlns:a16="http://schemas.microsoft.com/office/drawing/2014/main" id="{1D88AFA9-0701-6E45-858B-CD3079FCFA46}"/>
              </a:ext>
            </a:extLst>
          </p:cNvPr>
          <p:cNvSpPr txBox="1"/>
          <p:nvPr/>
        </p:nvSpPr>
        <p:spPr>
          <a:xfrm>
            <a:off x="376867" y="4751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a:solidFill>
                  <a:srgbClr val="E69138"/>
                </a:solidFill>
                <a:latin typeface="Open Sans"/>
                <a:ea typeface="Open Sans"/>
                <a:cs typeface="Open Sans"/>
                <a:sym typeface="Open Sans"/>
              </a:rPr>
              <a:t>LUX</a:t>
            </a:r>
            <a:endParaRPr sz="1200" b="1">
              <a:solidFill>
                <a:srgbClr val="E69138"/>
              </a:solidFill>
              <a:latin typeface="Open Sans"/>
              <a:ea typeface="Open Sans"/>
              <a:cs typeface="Open Sans"/>
              <a:sym typeface="Open Sans"/>
            </a:endParaRPr>
          </a:p>
        </p:txBody>
      </p:sp>
      <p:sp>
        <p:nvSpPr>
          <p:cNvPr id="8" name="Google Shape;335;p43">
            <a:extLst>
              <a:ext uri="{FF2B5EF4-FFF2-40B4-BE49-F238E27FC236}">
                <a16:creationId xmlns:a16="http://schemas.microsoft.com/office/drawing/2014/main" id="{7C06F2CD-BD4F-E245-99A3-227E44F43C47}"/>
              </a:ext>
            </a:extLst>
          </p:cNvPr>
          <p:cNvSpPr txBox="1"/>
          <p:nvPr/>
        </p:nvSpPr>
        <p:spPr>
          <a:xfrm>
            <a:off x="1486724" y="4751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a:solidFill>
                  <a:srgbClr val="38761D"/>
                </a:solidFill>
                <a:latin typeface="Open Sans"/>
                <a:ea typeface="Open Sans"/>
                <a:cs typeface="Open Sans"/>
                <a:sym typeface="Open Sans"/>
              </a:rPr>
              <a:t>PANDAX-II</a:t>
            </a:r>
            <a:endParaRPr sz="1200" b="1">
              <a:solidFill>
                <a:srgbClr val="38761D"/>
              </a:solidFill>
              <a:latin typeface="Open Sans"/>
              <a:ea typeface="Open Sans"/>
              <a:cs typeface="Open Sans"/>
              <a:sym typeface="Open Sans"/>
            </a:endParaRPr>
          </a:p>
        </p:txBody>
      </p:sp>
      <p:sp>
        <p:nvSpPr>
          <p:cNvPr id="9" name="Google Shape;336;p43">
            <a:extLst>
              <a:ext uri="{FF2B5EF4-FFF2-40B4-BE49-F238E27FC236}">
                <a16:creationId xmlns:a16="http://schemas.microsoft.com/office/drawing/2014/main" id="{6D6C364D-1BAC-0947-8BBE-975E0FE7F47C}"/>
              </a:ext>
            </a:extLst>
          </p:cNvPr>
          <p:cNvSpPr txBox="1"/>
          <p:nvPr/>
        </p:nvSpPr>
        <p:spPr>
          <a:xfrm>
            <a:off x="2820499" y="4423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a:solidFill>
                  <a:srgbClr val="38761D"/>
                </a:solidFill>
                <a:latin typeface="Open Sans"/>
                <a:ea typeface="Open Sans"/>
                <a:cs typeface="Open Sans"/>
                <a:sym typeface="Open Sans"/>
              </a:rPr>
              <a:t>XENON1T</a:t>
            </a:r>
            <a:endParaRPr sz="1200" b="1">
              <a:solidFill>
                <a:srgbClr val="38761D"/>
              </a:solidFill>
              <a:latin typeface="Open Sans"/>
              <a:ea typeface="Open Sans"/>
              <a:cs typeface="Open Sans"/>
              <a:sym typeface="Open Sans"/>
            </a:endParaRPr>
          </a:p>
        </p:txBody>
      </p:sp>
      <p:sp>
        <p:nvSpPr>
          <p:cNvPr id="10" name="Google Shape;337;p43">
            <a:extLst>
              <a:ext uri="{FF2B5EF4-FFF2-40B4-BE49-F238E27FC236}">
                <a16:creationId xmlns:a16="http://schemas.microsoft.com/office/drawing/2014/main" id="{6C442AEF-2996-F348-BA76-8F57AFF88603}"/>
              </a:ext>
            </a:extLst>
          </p:cNvPr>
          <p:cNvSpPr txBox="1"/>
          <p:nvPr/>
        </p:nvSpPr>
        <p:spPr>
          <a:xfrm>
            <a:off x="158383" y="23899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250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(100 kg)</a:t>
            </a:r>
            <a:endParaRPr sz="1200">
              <a:latin typeface="Open Sans"/>
              <a:ea typeface="Open Sans"/>
              <a:cs typeface="Open Sans"/>
              <a:sym typeface="Open Sans"/>
            </a:endParaRPr>
          </a:p>
        </p:txBody>
      </p:sp>
      <p:sp>
        <p:nvSpPr>
          <p:cNvPr id="11" name="Google Shape;338;p43">
            <a:extLst>
              <a:ext uri="{FF2B5EF4-FFF2-40B4-BE49-F238E27FC236}">
                <a16:creationId xmlns:a16="http://schemas.microsoft.com/office/drawing/2014/main" id="{1D873E4E-9F2C-BA43-87AC-4485B5E3A1F8}"/>
              </a:ext>
            </a:extLst>
          </p:cNvPr>
          <p:cNvSpPr txBox="1"/>
          <p:nvPr/>
        </p:nvSpPr>
        <p:spPr>
          <a:xfrm>
            <a:off x="1486724" y="23899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580 kg</a:t>
            </a:r>
            <a:endParaRPr sz="1200" dirty="0">
              <a:latin typeface="Open Sans"/>
              <a:ea typeface="Open Sans"/>
              <a:cs typeface="Open Sans"/>
              <a:sym typeface="Open Sans"/>
            </a:endParaRPr>
          </a:p>
          <a:p>
            <a:pPr algn="ctr">
              <a:buSzPts val="1200"/>
            </a:pPr>
            <a:r>
              <a:rPr lang="en-US" sz="1200" dirty="0">
                <a:latin typeface="Open Sans"/>
                <a:ea typeface="Open Sans"/>
                <a:cs typeface="Open Sans"/>
                <a:sym typeface="Open Sans"/>
              </a:rPr>
              <a:t>(362 kg)</a:t>
            </a:r>
            <a:endParaRPr sz="1200" dirty="0">
              <a:latin typeface="Open Sans"/>
              <a:ea typeface="Open Sans"/>
              <a:cs typeface="Open Sans"/>
              <a:sym typeface="Open Sans"/>
            </a:endParaRPr>
          </a:p>
        </p:txBody>
      </p:sp>
      <p:sp>
        <p:nvSpPr>
          <p:cNvPr id="12" name="Google Shape;339;p43">
            <a:extLst>
              <a:ext uri="{FF2B5EF4-FFF2-40B4-BE49-F238E27FC236}">
                <a16:creationId xmlns:a16="http://schemas.microsoft.com/office/drawing/2014/main" id="{7B7C52B0-780E-8048-A567-8BEA34B90C8D}"/>
              </a:ext>
            </a:extLst>
          </p:cNvPr>
          <p:cNvSpPr txBox="1"/>
          <p:nvPr/>
        </p:nvSpPr>
        <p:spPr>
          <a:xfrm>
            <a:off x="2820499" y="23654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(1,042 kg)</a:t>
            </a:r>
            <a:endParaRPr sz="1200">
              <a:latin typeface="Open Sans"/>
              <a:ea typeface="Open Sans"/>
              <a:cs typeface="Open Sans"/>
              <a:sym typeface="Open Sans"/>
            </a:endParaRPr>
          </a:p>
        </p:txBody>
      </p:sp>
      <p:sp>
        <p:nvSpPr>
          <p:cNvPr id="13" name="Google Shape;340;p43">
            <a:extLst>
              <a:ext uri="{FF2B5EF4-FFF2-40B4-BE49-F238E27FC236}">
                <a16:creationId xmlns:a16="http://schemas.microsoft.com/office/drawing/2014/main" id="{FA61777C-7920-EE47-B3B5-7630D45CD212}"/>
              </a:ext>
            </a:extLst>
          </p:cNvPr>
          <p:cNvSpPr txBox="1"/>
          <p:nvPr/>
        </p:nvSpPr>
        <p:spPr>
          <a:xfrm>
            <a:off x="158383" y="3222063"/>
            <a:ext cx="1095000" cy="329100"/>
          </a:xfrm>
          <a:prstGeom prst="rect">
            <a:avLst/>
          </a:prstGeom>
          <a:noFill/>
          <a:ln>
            <a:noFill/>
          </a:ln>
        </p:spPr>
        <p:txBody>
          <a:bodyPr spcFirstLastPara="1" wrap="square" lIns="91425" tIns="91425" rIns="91425" bIns="91425" anchor="t" anchorCtr="0">
            <a:noAutofit/>
          </a:bodyPr>
          <a:lstStyle/>
          <a:p>
            <a:pPr algn="ctr">
              <a:buSzPts val="1000"/>
            </a:pPr>
            <a:r>
              <a:rPr lang="en-US" sz="1000">
                <a:solidFill>
                  <a:schemeClr val="dk1"/>
                </a:solidFill>
                <a:latin typeface="Open Sans"/>
                <a:ea typeface="Open Sans"/>
                <a:cs typeface="Open Sans"/>
                <a:sym typeface="Open Sans"/>
              </a:rPr>
              <a:t>3.4x10</a:t>
            </a:r>
            <a:r>
              <a:rPr lang="en-US" sz="1000" baseline="30000">
                <a:solidFill>
                  <a:schemeClr val="dk1"/>
                </a:solidFill>
                <a:latin typeface="Open Sans"/>
                <a:ea typeface="Open Sans"/>
                <a:cs typeface="Open Sans"/>
                <a:sym typeface="Open Sans"/>
              </a:rPr>
              <a:t>-46</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latin typeface="Open Sans"/>
              <a:ea typeface="Open Sans"/>
              <a:cs typeface="Open Sans"/>
              <a:sym typeface="Open Sans"/>
            </a:endParaRPr>
          </a:p>
        </p:txBody>
      </p:sp>
      <p:sp>
        <p:nvSpPr>
          <p:cNvPr id="14" name="Google Shape;341;p43">
            <a:extLst>
              <a:ext uri="{FF2B5EF4-FFF2-40B4-BE49-F238E27FC236}">
                <a16:creationId xmlns:a16="http://schemas.microsoft.com/office/drawing/2014/main" id="{D9411FEC-DE94-5B47-86FC-1D7A331A9A3F}"/>
              </a:ext>
            </a:extLst>
          </p:cNvPr>
          <p:cNvSpPr txBox="1"/>
          <p:nvPr/>
        </p:nvSpPr>
        <p:spPr>
          <a:xfrm>
            <a:off x="1486724" y="3222063"/>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a:solidFill>
                  <a:schemeClr val="dk1"/>
                </a:solidFill>
                <a:latin typeface="Open Sans"/>
                <a:ea typeface="Open Sans"/>
                <a:cs typeface="Open Sans"/>
                <a:sym typeface="Open Sans"/>
              </a:rPr>
              <a:t>2.5x10</a:t>
            </a:r>
            <a:r>
              <a:rPr lang="en-US" sz="1000" baseline="30000">
                <a:solidFill>
                  <a:schemeClr val="dk1"/>
                </a:solidFill>
                <a:latin typeface="Open Sans"/>
                <a:ea typeface="Open Sans"/>
                <a:cs typeface="Open Sans"/>
                <a:sym typeface="Open Sans"/>
              </a:rPr>
              <a:t>-46</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solidFill>
                <a:schemeClr val="dk1"/>
              </a:solidFill>
              <a:latin typeface="Open Sans"/>
              <a:ea typeface="Open Sans"/>
              <a:cs typeface="Open Sans"/>
              <a:sym typeface="Open Sans"/>
            </a:endParaRPr>
          </a:p>
        </p:txBody>
      </p:sp>
      <p:sp>
        <p:nvSpPr>
          <p:cNvPr id="15" name="Google Shape;342;p43">
            <a:extLst>
              <a:ext uri="{FF2B5EF4-FFF2-40B4-BE49-F238E27FC236}">
                <a16:creationId xmlns:a16="http://schemas.microsoft.com/office/drawing/2014/main" id="{CF7F7DBC-9688-134F-B1B8-FA4BF4019C70}"/>
              </a:ext>
            </a:extLst>
          </p:cNvPr>
          <p:cNvSpPr txBox="1"/>
          <p:nvPr/>
        </p:nvSpPr>
        <p:spPr>
          <a:xfrm>
            <a:off x="2820499" y="3222063"/>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a:solidFill>
                  <a:schemeClr val="dk1"/>
                </a:solidFill>
                <a:latin typeface="Open Sans"/>
                <a:ea typeface="Open Sans"/>
                <a:cs typeface="Open Sans"/>
                <a:sym typeface="Open Sans"/>
              </a:rPr>
              <a:t>7.7x10</a:t>
            </a:r>
            <a:r>
              <a:rPr lang="en-US" sz="1000" baseline="30000">
                <a:solidFill>
                  <a:schemeClr val="dk1"/>
                </a:solidFill>
                <a:latin typeface="Open Sans"/>
                <a:ea typeface="Open Sans"/>
                <a:cs typeface="Open Sans"/>
                <a:sym typeface="Open Sans"/>
              </a:rPr>
              <a:t>-47</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solidFill>
                <a:schemeClr val="dk1"/>
              </a:solidFill>
              <a:latin typeface="Open Sans"/>
              <a:ea typeface="Open Sans"/>
              <a:cs typeface="Open Sans"/>
              <a:sym typeface="Open Sans"/>
            </a:endParaRPr>
          </a:p>
          <a:p>
            <a:pPr algn="ctr">
              <a:buSzPts val="1000"/>
            </a:pPr>
            <a:endParaRPr sz="1000">
              <a:latin typeface="Open Sans"/>
              <a:ea typeface="Open Sans"/>
              <a:cs typeface="Open Sans"/>
              <a:sym typeface="Open Sans"/>
            </a:endParaRPr>
          </a:p>
        </p:txBody>
      </p:sp>
      <p:sp>
        <p:nvSpPr>
          <p:cNvPr id="16" name="Google Shape;343;p43">
            <a:extLst>
              <a:ext uri="{FF2B5EF4-FFF2-40B4-BE49-F238E27FC236}">
                <a16:creationId xmlns:a16="http://schemas.microsoft.com/office/drawing/2014/main" id="{8A3E6BA0-3D56-914E-8A58-C81479C18DF2}"/>
              </a:ext>
            </a:extLst>
          </p:cNvPr>
          <p:cNvSpPr txBox="1"/>
          <p:nvPr/>
        </p:nvSpPr>
        <p:spPr>
          <a:xfrm>
            <a:off x="158383" y="28742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2013</a:t>
            </a:r>
            <a:endParaRPr sz="1200">
              <a:latin typeface="Open Sans"/>
              <a:ea typeface="Open Sans"/>
              <a:cs typeface="Open Sans"/>
              <a:sym typeface="Open Sans"/>
            </a:endParaRPr>
          </a:p>
        </p:txBody>
      </p:sp>
      <p:sp>
        <p:nvSpPr>
          <p:cNvPr id="17" name="Google Shape;344;p43">
            <a:extLst>
              <a:ext uri="{FF2B5EF4-FFF2-40B4-BE49-F238E27FC236}">
                <a16:creationId xmlns:a16="http://schemas.microsoft.com/office/drawing/2014/main" id="{7D4C44B9-82D0-044A-BEF6-A15C786A1F0F}"/>
              </a:ext>
            </a:extLst>
          </p:cNvPr>
          <p:cNvSpPr txBox="1"/>
          <p:nvPr/>
        </p:nvSpPr>
        <p:spPr>
          <a:xfrm>
            <a:off x="1486724" y="28742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2016</a:t>
            </a:r>
            <a:endParaRPr sz="1200">
              <a:latin typeface="Open Sans"/>
              <a:ea typeface="Open Sans"/>
              <a:cs typeface="Open Sans"/>
              <a:sym typeface="Open Sans"/>
            </a:endParaRPr>
          </a:p>
        </p:txBody>
      </p:sp>
      <p:sp>
        <p:nvSpPr>
          <p:cNvPr id="18" name="Google Shape;345;p43">
            <a:extLst>
              <a:ext uri="{FF2B5EF4-FFF2-40B4-BE49-F238E27FC236}">
                <a16:creationId xmlns:a16="http://schemas.microsoft.com/office/drawing/2014/main" id="{A5D16C2B-FF5E-A140-9123-40908CCC90C3}"/>
              </a:ext>
            </a:extLst>
          </p:cNvPr>
          <p:cNvSpPr txBox="1"/>
          <p:nvPr/>
        </p:nvSpPr>
        <p:spPr>
          <a:xfrm>
            <a:off x="2820499" y="28499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2017</a:t>
            </a:r>
            <a:endParaRPr sz="1200">
              <a:latin typeface="Open Sans"/>
              <a:ea typeface="Open Sans"/>
              <a:cs typeface="Open Sans"/>
              <a:sym typeface="Open Sans"/>
            </a:endParaRPr>
          </a:p>
        </p:txBody>
      </p:sp>
      <p:pic>
        <p:nvPicPr>
          <p:cNvPr id="19" name="Google Shape;346;p43">
            <a:extLst>
              <a:ext uri="{FF2B5EF4-FFF2-40B4-BE49-F238E27FC236}">
                <a16:creationId xmlns:a16="http://schemas.microsoft.com/office/drawing/2014/main" id="{307382A2-ED6B-C44A-9399-92F1F8DF0038}"/>
              </a:ext>
            </a:extLst>
          </p:cNvPr>
          <p:cNvPicPr preferRelativeResize="0"/>
          <p:nvPr/>
        </p:nvPicPr>
        <p:blipFill rotWithShape="1">
          <a:blip r:embed="rId5">
            <a:alphaModFix/>
          </a:blip>
          <a:srcRect/>
          <a:stretch/>
        </p:blipFill>
        <p:spPr>
          <a:xfrm>
            <a:off x="4239028" y="753666"/>
            <a:ext cx="1463236" cy="1649625"/>
          </a:xfrm>
          <a:prstGeom prst="rect">
            <a:avLst/>
          </a:prstGeom>
          <a:noFill/>
          <a:ln>
            <a:noFill/>
          </a:ln>
        </p:spPr>
      </p:pic>
      <p:pic>
        <p:nvPicPr>
          <p:cNvPr id="20" name="Google Shape;347;p43">
            <a:extLst>
              <a:ext uri="{FF2B5EF4-FFF2-40B4-BE49-F238E27FC236}">
                <a16:creationId xmlns:a16="http://schemas.microsoft.com/office/drawing/2014/main" id="{BFE9E996-556C-2844-AA07-63ECE3702B38}"/>
              </a:ext>
            </a:extLst>
          </p:cNvPr>
          <p:cNvPicPr preferRelativeResize="0"/>
          <p:nvPr/>
        </p:nvPicPr>
        <p:blipFill rotWithShape="1">
          <a:blip r:embed="rId6">
            <a:alphaModFix/>
          </a:blip>
          <a:srcRect/>
          <a:stretch/>
        </p:blipFill>
        <p:spPr>
          <a:xfrm>
            <a:off x="5845820" y="765149"/>
            <a:ext cx="1692324" cy="1649624"/>
          </a:xfrm>
          <a:prstGeom prst="rect">
            <a:avLst/>
          </a:prstGeom>
          <a:noFill/>
          <a:ln>
            <a:noFill/>
          </a:ln>
        </p:spPr>
      </p:pic>
      <p:cxnSp>
        <p:nvCxnSpPr>
          <p:cNvPr id="21" name="Google Shape;348;p43">
            <a:extLst>
              <a:ext uri="{FF2B5EF4-FFF2-40B4-BE49-F238E27FC236}">
                <a16:creationId xmlns:a16="http://schemas.microsoft.com/office/drawing/2014/main" id="{39B8B69C-0E21-4441-8814-2CBCA56E1BA1}"/>
              </a:ext>
            </a:extLst>
          </p:cNvPr>
          <p:cNvCxnSpPr>
            <a:cxnSpLocks/>
          </p:cNvCxnSpPr>
          <p:nvPr/>
        </p:nvCxnSpPr>
        <p:spPr>
          <a:xfrm>
            <a:off x="4127755" y="3214865"/>
            <a:ext cx="4967695" cy="6581"/>
          </a:xfrm>
          <a:prstGeom prst="straightConnector1">
            <a:avLst/>
          </a:prstGeom>
          <a:noFill/>
          <a:ln w="38100" cap="flat" cmpd="sng">
            <a:solidFill>
              <a:srgbClr val="274E13"/>
            </a:solidFill>
            <a:prstDash val="solid"/>
            <a:round/>
            <a:headEnd type="none" w="sm" len="sm"/>
            <a:tailEnd type="triangle" w="med" len="med"/>
          </a:ln>
        </p:spPr>
      </p:cxnSp>
      <p:sp>
        <p:nvSpPr>
          <p:cNvPr id="22" name="Google Shape;349;p43">
            <a:extLst>
              <a:ext uri="{FF2B5EF4-FFF2-40B4-BE49-F238E27FC236}">
                <a16:creationId xmlns:a16="http://schemas.microsoft.com/office/drawing/2014/main" id="{039BAD33-7EAB-E348-A9C3-DA1464DE8EE6}"/>
              </a:ext>
            </a:extLst>
          </p:cNvPr>
          <p:cNvSpPr txBox="1"/>
          <p:nvPr/>
        </p:nvSpPr>
        <p:spPr>
          <a:xfrm>
            <a:off x="4395915" y="3222063"/>
            <a:ext cx="1095000" cy="329100"/>
          </a:xfrm>
          <a:prstGeom prst="rect">
            <a:avLst/>
          </a:prstGeom>
          <a:noFill/>
          <a:ln>
            <a:noFill/>
          </a:ln>
        </p:spPr>
        <p:txBody>
          <a:bodyPr spcFirstLastPara="1" wrap="square" lIns="91425" tIns="91425" rIns="91425" bIns="91425" anchor="t" anchorCtr="0">
            <a:noAutofit/>
          </a:bodyPr>
          <a:lstStyle/>
          <a:p>
            <a:pPr algn="ctr">
              <a:buSzPts val="1000"/>
            </a:pPr>
            <a:r>
              <a:rPr lang="en-US" sz="1000" dirty="0">
                <a:solidFill>
                  <a:schemeClr val="dk1"/>
                </a:solidFill>
                <a:latin typeface="Open Sans"/>
                <a:ea typeface="Open Sans"/>
                <a:cs typeface="Open Sans"/>
                <a:sym typeface="Open Sans"/>
              </a:rPr>
              <a:t>2.6x10</a:t>
            </a:r>
            <a:r>
              <a:rPr lang="en-US" sz="1000" baseline="30000" dirty="0">
                <a:solidFill>
                  <a:schemeClr val="dk1"/>
                </a:solidFill>
                <a:latin typeface="Open Sans"/>
                <a:ea typeface="Open Sans"/>
                <a:cs typeface="Open Sans"/>
                <a:sym typeface="Open Sans"/>
              </a:rPr>
              <a:t>-48</a:t>
            </a:r>
            <a:r>
              <a:rPr lang="en-US" sz="1000" dirty="0">
                <a:solidFill>
                  <a:schemeClr val="dk1"/>
                </a:solidFill>
                <a:latin typeface="Open Sans"/>
                <a:ea typeface="Open Sans"/>
                <a:cs typeface="Open Sans"/>
                <a:sym typeface="Open Sans"/>
              </a:rPr>
              <a:t> cm</a:t>
            </a:r>
            <a:r>
              <a:rPr lang="en-US" sz="1000" baseline="30000" dirty="0">
                <a:solidFill>
                  <a:schemeClr val="dk1"/>
                </a:solidFill>
                <a:latin typeface="Open Sans"/>
                <a:ea typeface="Open Sans"/>
                <a:cs typeface="Open Sans"/>
                <a:sym typeface="Open Sans"/>
              </a:rPr>
              <a:t>2</a:t>
            </a:r>
            <a:endParaRPr sz="1000" dirty="0">
              <a:latin typeface="Open Sans"/>
              <a:ea typeface="Open Sans"/>
              <a:cs typeface="Open Sans"/>
              <a:sym typeface="Open Sans"/>
            </a:endParaRPr>
          </a:p>
        </p:txBody>
      </p:sp>
      <p:sp>
        <p:nvSpPr>
          <p:cNvPr id="23" name="Google Shape;350;p43">
            <a:extLst>
              <a:ext uri="{FF2B5EF4-FFF2-40B4-BE49-F238E27FC236}">
                <a16:creationId xmlns:a16="http://schemas.microsoft.com/office/drawing/2014/main" id="{D831CD1B-DCE5-FE47-9E07-0A75043FB232}"/>
              </a:ext>
            </a:extLst>
          </p:cNvPr>
          <p:cNvSpPr txBox="1"/>
          <p:nvPr/>
        </p:nvSpPr>
        <p:spPr>
          <a:xfrm>
            <a:off x="6268383" y="3222063"/>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dirty="0">
                <a:solidFill>
                  <a:schemeClr val="dk1"/>
                </a:solidFill>
                <a:latin typeface="Open Sans"/>
                <a:ea typeface="Open Sans"/>
                <a:cs typeface="Open Sans"/>
                <a:sym typeface="Open Sans"/>
              </a:rPr>
              <a:t>1.4x10</a:t>
            </a:r>
            <a:r>
              <a:rPr lang="en-US" sz="1000" baseline="30000" dirty="0">
                <a:solidFill>
                  <a:schemeClr val="dk1"/>
                </a:solidFill>
                <a:latin typeface="Open Sans"/>
                <a:ea typeface="Open Sans"/>
                <a:cs typeface="Open Sans"/>
                <a:sym typeface="Open Sans"/>
              </a:rPr>
              <a:t>-48</a:t>
            </a:r>
            <a:r>
              <a:rPr lang="en-US" sz="1000" dirty="0">
                <a:solidFill>
                  <a:schemeClr val="dk1"/>
                </a:solidFill>
                <a:latin typeface="Open Sans"/>
                <a:ea typeface="Open Sans"/>
                <a:cs typeface="Open Sans"/>
                <a:sym typeface="Open Sans"/>
              </a:rPr>
              <a:t> cm</a:t>
            </a:r>
            <a:r>
              <a:rPr lang="en-US" sz="1000" baseline="30000" dirty="0">
                <a:solidFill>
                  <a:schemeClr val="dk1"/>
                </a:solidFill>
                <a:latin typeface="Open Sans"/>
                <a:ea typeface="Open Sans"/>
                <a:cs typeface="Open Sans"/>
                <a:sym typeface="Open Sans"/>
              </a:rPr>
              <a:t>2</a:t>
            </a:r>
            <a:endParaRPr sz="1000" dirty="0">
              <a:solidFill>
                <a:schemeClr val="dk1"/>
              </a:solidFill>
              <a:latin typeface="Open Sans"/>
              <a:ea typeface="Open Sans"/>
              <a:cs typeface="Open Sans"/>
              <a:sym typeface="Open Sans"/>
            </a:endParaRPr>
          </a:p>
          <a:p>
            <a:pPr algn="ctr">
              <a:buSzPts val="1000"/>
            </a:pPr>
            <a:endParaRPr sz="1000" dirty="0">
              <a:latin typeface="Open Sans"/>
              <a:ea typeface="Open Sans"/>
              <a:cs typeface="Open Sans"/>
              <a:sym typeface="Open Sans"/>
            </a:endParaRPr>
          </a:p>
        </p:txBody>
      </p:sp>
      <p:sp>
        <p:nvSpPr>
          <p:cNvPr id="24" name="Google Shape;351;p43">
            <a:extLst>
              <a:ext uri="{FF2B5EF4-FFF2-40B4-BE49-F238E27FC236}">
                <a16:creationId xmlns:a16="http://schemas.microsoft.com/office/drawing/2014/main" id="{04E98113-548F-4342-9E6D-5AAA14AC816A}"/>
              </a:ext>
            </a:extLst>
          </p:cNvPr>
          <p:cNvSpPr txBox="1"/>
          <p:nvPr/>
        </p:nvSpPr>
        <p:spPr>
          <a:xfrm>
            <a:off x="6078791" y="2859651"/>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2022 + 3 live years</a:t>
            </a:r>
            <a:endParaRPr sz="1200" dirty="0">
              <a:latin typeface="Open Sans"/>
              <a:ea typeface="Open Sans"/>
              <a:cs typeface="Open Sans"/>
              <a:sym typeface="Open Sans"/>
            </a:endParaRPr>
          </a:p>
        </p:txBody>
      </p:sp>
      <p:sp>
        <p:nvSpPr>
          <p:cNvPr id="25" name="Google Shape;352;p43">
            <a:extLst>
              <a:ext uri="{FF2B5EF4-FFF2-40B4-BE49-F238E27FC236}">
                <a16:creationId xmlns:a16="http://schemas.microsoft.com/office/drawing/2014/main" id="{6D1F5439-5538-ED42-AF43-48664CCB70A0}"/>
              </a:ext>
            </a:extLst>
          </p:cNvPr>
          <p:cNvSpPr txBox="1"/>
          <p:nvPr/>
        </p:nvSpPr>
        <p:spPr>
          <a:xfrm>
            <a:off x="4202628" y="2859663"/>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2022 + 5 live years</a:t>
            </a:r>
            <a:endParaRPr sz="1200" dirty="0">
              <a:latin typeface="Open Sans"/>
              <a:ea typeface="Open Sans"/>
              <a:cs typeface="Open Sans"/>
              <a:sym typeface="Open Sans"/>
            </a:endParaRPr>
          </a:p>
        </p:txBody>
      </p:sp>
      <p:sp>
        <p:nvSpPr>
          <p:cNvPr id="26" name="Google Shape;353;p43">
            <a:extLst>
              <a:ext uri="{FF2B5EF4-FFF2-40B4-BE49-F238E27FC236}">
                <a16:creationId xmlns:a16="http://schemas.microsoft.com/office/drawing/2014/main" id="{4A9E9A1E-C968-6D4B-A18B-AE0BE6870AA2}"/>
              </a:ext>
            </a:extLst>
          </p:cNvPr>
          <p:cNvSpPr txBox="1"/>
          <p:nvPr/>
        </p:nvSpPr>
        <p:spPr>
          <a:xfrm>
            <a:off x="5845822" y="460550"/>
            <a:ext cx="1710233"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200" b="1" dirty="0">
                <a:solidFill>
                  <a:srgbClr val="1155CC"/>
                </a:solidFill>
                <a:latin typeface="Open Sans"/>
                <a:ea typeface="Open Sans"/>
                <a:cs typeface="Open Sans"/>
                <a:sym typeface="Open Sans"/>
              </a:rPr>
              <a:t>LZ</a:t>
            </a:r>
            <a:endParaRPr sz="1200" b="1" dirty="0">
              <a:solidFill>
                <a:srgbClr val="1155CC"/>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sp>
        <p:nvSpPr>
          <p:cNvPr id="27" name="Google Shape;354;p43">
            <a:extLst>
              <a:ext uri="{FF2B5EF4-FFF2-40B4-BE49-F238E27FC236}">
                <a16:creationId xmlns:a16="http://schemas.microsoft.com/office/drawing/2014/main" id="{15D001B1-FA39-544F-922B-44098D37F76D}"/>
              </a:ext>
            </a:extLst>
          </p:cNvPr>
          <p:cNvSpPr txBox="1"/>
          <p:nvPr/>
        </p:nvSpPr>
        <p:spPr>
          <a:xfrm>
            <a:off x="4420290" y="4848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dirty="0" err="1">
                <a:solidFill>
                  <a:srgbClr val="1155CC"/>
                </a:solidFill>
                <a:latin typeface="Open Sans"/>
                <a:ea typeface="Open Sans"/>
                <a:cs typeface="Open Sans"/>
                <a:sym typeface="Open Sans"/>
              </a:rPr>
              <a:t>XENONnT</a:t>
            </a:r>
            <a:endParaRPr sz="1200" b="1" dirty="0">
              <a:solidFill>
                <a:srgbClr val="1155CC"/>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sp>
        <p:nvSpPr>
          <p:cNvPr id="28" name="Google Shape;355;p43">
            <a:extLst>
              <a:ext uri="{FF2B5EF4-FFF2-40B4-BE49-F238E27FC236}">
                <a16:creationId xmlns:a16="http://schemas.microsoft.com/office/drawing/2014/main" id="{6D08133D-127D-8444-B386-C6B162A046FE}"/>
              </a:ext>
            </a:extLst>
          </p:cNvPr>
          <p:cNvSpPr txBox="1"/>
          <p:nvPr/>
        </p:nvSpPr>
        <p:spPr>
          <a:xfrm>
            <a:off x="6140008" y="2350851"/>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7,000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(5,600 kg)</a:t>
            </a:r>
            <a:endParaRPr sz="1200">
              <a:latin typeface="Open Sans"/>
              <a:ea typeface="Open Sans"/>
              <a:cs typeface="Open Sans"/>
              <a:sym typeface="Open Sans"/>
            </a:endParaRPr>
          </a:p>
        </p:txBody>
      </p:sp>
      <p:sp>
        <p:nvSpPr>
          <p:cNvPr id="29" name="Google Shape;356;p43">
            <a:extLst>
              <a:ext uri="{FF2B5EF4-FFF2-40B4-BE49-F238E27FC236}">
                <a16:creationId xmlns:a16="http://schemas.microsoft.com/office/drawing/2014/main" id="{B62F22B3-64E4-AD47-9AD8-45595AD2E243}"/>
              </a:ext>
            </a:extLst>
          </p:cNvPr>
          <p:cNvSpPr txBox="1"/>
          <p:nvPr/>
        </p:nvSpPr>
        <p:spPr>
          <a:xfrm>
            <a:off x="4382465" y="2375163"/>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5,900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(4,000 kg)</a:t>
            </a:r>
            <a:endParaRPr sz="1200">
              <a:latin typeface="Open Sans"/>
              <a:ea typeface="Open Sans"/>
              <a:cs typeface="Open Sans"/>
              <a:sym typeface="Open Sans"/>
            </a:endParaRPr>
          </a:p>
        </p:txBody>
      </p:sp>
      <p:sp>
        <p:nvSpPr>
          <p:cNvPr id="30" name="Google Shape;363;p43">
            <a:extLst>
              <a:ext uri="{FF2B5EF4-FFF2-40B4-BE49-F238E27FC236}">
                <a16:creationId xmlns:a16="http://schemas.microsoft.com/office/drawing/2014/main" id="{39C8B8E6-A246-2A4F-8B5E-DA3F7202696F}"/>
              </a:ext>
            </a:extLst>
          </p:cNvPr>
          <p:cNvSpPr txBox="1"/>
          <p:nvPr/>
        </p:nvSpPr>
        <p:spPr>
          <a:xfrm>
            <a:off x="4023049" y="3522739"/>
            <a:ext cx="4902900" cy="1631100"/>
          </a:xfrm>
          <a:prstGeom prst="rect">
            <a:avLst/>
          </a:prstGeom>
          <a:noFill/>
          <a:ln>
            <a:noFill/>
          </a:ln>
        </p:spPr>
        <p:txBody>
          <a:bodyPr spcFirstLastPara="1" wrap="square" lIns="91425" tIns="45700" rIns="91425" bIns="45700" anchor="t" anchorCtr="0">
            <a:noAutofit/>
          </a:bodyPr>
          <a:lstStyle/>
          <a:p>
            <a:r>
              <a:rPr lang="en-US" sz="1800" dirty="0"/>
              <a:t>Typical detector improvements:</a:t>
            </a:r>
            <a:endParaRPr dirty="0"/>
          </a:p>
          <a:p>
            <a:endParaRPr sz="1000" dirty="0"/>
          </a:p>
          <a:p>
            <a:pPr marL="719999" indent="-285750">
              <a:buSzPts val="1800"/>
              <a:buFont typeface="Noto Sans Symbols"/>
              <a:buChar char="❖"/>
            </a:pPr>
            <a:r>
              <a:rPr lang="en-US" sz="1800" u="sng" dirty="0">
                <a:solidFill>
                  <a:srgbClr val="FF0000"/>
                </a:solidFill>
              </a:rPr>
              <a:t>Mass</a:t>
            </a:r>
            <a:endParaRPr u="sng" dirty="0">
              <a:solidFill>
                <a:srgbClr val="FF0000"/>
              </a:solidFill>
            </a:endParaRPr>
          </a:p>
          <a:p>
            <a:pPr marL="719999" indent="-285750">
              <a:buSzPts val="1800"/>
              <a:buFont typeface="Noto Sans Symbols"/>
              <a:buChar char="❖"/>
            </a:pPr>
            <a:r>
              <a:rPr lang="en-US" sz="1800" dirty="0"/>
              <a:t>Detector components</a:t>
            </a:r>
            <a:endParaRPr dirty="0"/>
          </a:p>
          <a:p>
            <a:pPr marL="719999" indent="-285750">
              <a:buSzPts val="1800"/>
              <a:buFont typeface="Noto Sans Symbols"/>
              <a:buChar char="❖"/>
            </a:pPr>
            <a:r>
              <a:rPr lang="en-US" sz="1800" dirty="0"/>
              <a:t>Detection and analysis methods</a:t>
            </a:r>
            <a:endParaRPr dirty="0"/>
          </a:p>
          <a:p>
            <a:pPr marL="719999" indent="-285750">
              <a:buSzPts val="1800"/>
              <a:buFont typeface="Noto Sans Symbols"/>
              <a:buChar char="❖"/>
            </a:pPr>
            <a:r>
              <a:rPr lang="en-US" sz="1800" dirty="0">
                <a:solidFill>
                  <a:schemeClr val="tx1"/>
                </a:solidFill>
              </a:rPr>
              <a:t>Improve background</a:t>
            </a:r>
            <a:endParaRPr sz="1800" dirty="0">
              <a:solidFill>
                <a:schemeClr val="tx1"/>
              </a:solidFill>
            </a:endParaRPr>
          </a:p>
        </p:txBody>
      </p:sp>
      <p:pic>
        <p:nvPicPr>
          <p:cNvPr id="31" name="Picture 30" descr="Diagram&#10;&#10;Description automatically generated">
            <a:extLst>
              <a:ext uri="{FF2B5EF4-FFF2-40B4-BE49-F238E27FC236}">
                <a16:creationId xmlns:a16="http://schemas.microsoft.com/office/drawing/2014/main" id="{03F7B512-4E22-0246-8B52-21D236078BF5}"/>
              </a:ext>
            </a:extLst>
          </p:cNvPr>
          <p:cNvPicPr>
            <a:picLocks noChangeAspect="1"/>
          </p:cNvPicPr>
          <p:nvPr/>
        </p:nvPicPr>
        <p:blipFill>
          <a:blip r:embed="rId7"/>
          <a:stretch>
            <a:fillRect/>
          </a:stretch>
        </p:blipFill>
        <p:spPr>
          <a:xfrm>
            <a:off x="7681700" y="808027"/>
            <a:ext cx="1141066" cy="1620314"/>
          </a:xfrm>
          <a:prstGeom prst="rect">
            <a:avLst/>
          </a:prstGeom>
        </p:spPr>
      </p:pic>
      <p:sp>
        <p:nvSpPr>
          <p:cNvPr id="32" name="Google Shape;353;p43">
            <a:extLst>
              <a:ext uri="{FF2B5EF4-FFF2-40B4-BE49-F238E27FC236}">
                <a16:creationId xmlns:a16="http://schemas.microsoft.com/office/drawing/2014/main" id="{80667A5E-E974-A543-B784-27284B734670}"/>
              </a:ext>
            </a:extLst>
          </p:cNvPr>
          <p:cNvSpPr txBox="1"/>
          <p:nvPr/>
        </p:nvSpPr>
        <p:spPr>
          <a:xfrm>
            <a:off x="7681700" y="467756"/>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200" b="1" dirty="0" err="1">
                <a:solidFill>
                  <a:srgbClr val="1155CC"/>
                </a:solidFill>
                <a:latin typeface="Open Sans"/>
                <a:ea typeface="Open Sans"/>
                <a:cs typeface="Open Sans"/>
                <a:sym typeface="Open Sans"/>
              </a:rPr>
              <a:t>PandaX</a:t>
            </a:r>
            <a:r>
              <a:rPr lang="en-US" sz="1200" b="1" dirty="0">
                <a:solidFill>
                  <a:srgbClr val="1155CC"/>
                </a:solidFill>
                <a:latin typeface="Open Sans"/>
                <a:ea typeface="Open Sans"/>
                <a:cs typeface="Open Sans"/>
                <a:sym typeface="Open Sans"/>
              </a:rPr>
              <a:t> – 4T</a:t>
            </a:r>
            <a:endParaRPr sz="1200" b="1" dirty="0">
              <a:solidFill>
                <a:srgbClr val="1155CC"/>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sp>
        <p:nvSpPr>
          <p:cNvPr id="33" name="Google Shape;350;p43">
            <a:extLst>
              <a:ext uri="{FF2B5EF4-FFF2-40B4-BE49-F238E27FC236}">
                <a16:creationId xmlns:a16="http://schemas.microsoft.com/office/drawing/2014/main" id="{3FF3DC68-0387-4348-AF2C-9F73CC4196E9}"/>
              </a:ext>
            </a:extLst>
          </p:cNvPr>
          <p:cNvSpPr txBox="1"/>
          <p:nvPr/>
        </p:nvSpPr>
        <p:spPr>
          <a:xfrm>
            <a:off x="7828257" y="3209948"/>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dirty="0">
                <a:solidFill>
                  <a:schemeClr val="dk1"/>
                </a:solidFill>
                <a:latin typeface="Open Sans"/>
                <a:ea typeface="Open Sans"/>
                <a:cs typeface="Open Sans"/>
                <a:sym typeface="Open Sans"/>
              </a:rPr>
              <a:t>6 x10</a:t>
            </a:r>
            <a:r>
              <a:rPr lang="en-US" sz="1000" baseline="30000" dirty="0">
                <a:solidFill>
                  <a:schemeClr val="dk1"/>
                </a:solidFill>
                <a:latin typeface="Open Sans"/>
                <a:ea typeface="Open Sans"/>
                <a:cs typeface="Open Sans"/>
                <a:sym typeface="Open Sans"/>
              </a:rPr>
              <a:t>-48</a:t>
            </a:r>
            <a:r>
              <a:rPr lang="en-US" sz="1000" dirty="0">
                <a:solidFill>
                  <a:schemeClr val="dk1"/>
                </a:solidFill>
                <a:latin typeface="Open Sans"/>
                <a:ea typeface="Open Sans"/>
                <a:cs typeface="Open Sans"/>
                <a:sym typeface="Open Sans"/>
              </a:rPr>
              <a:t> cm</a:t>
            </a:r>
            <a:r>
              <a:rPr lang="en-US" sz="1000" baseline="30000" dirty="0">
                <a:solidFill>
                  <a:schemeClr val="dk1"/>
                </a:solidFill>
                <a:latin typeface="Open Sans"/>
                <a:ea typeface="Open Sans"/>
                <a:cs typeface="Open Sans"/>
                <a:sym typeface="Open Sans"/>
              </a:rPr>
              <a:t>2</a:t>
            </a:r>
            <a:endParaRPr sz="1000" dirty="0">
              <a:solidFill>
                <a:schemeClr val="dk1"/>
              </a:solidFill>
              <a:latin typeface="Open Sans"/>
              <a:ea typeface="Open Sans"/>
              <a:cs typeface="Open Sans"/>
              <a:sym typeface="Open Sans"/>
            </a:endParaRPr>
          </a:p>
          <a:p>
            <a:pPr algn="ctr">
              <a:buSzPts val="1000"/>
            </a:pPr>
            <a:endParaRPr sz="1000" dirty="0">
              <a:latin typeface="Open Sans"/>
              <a:ea typeface="Open Sans"/>
              <a:cs typeface="Open Sans"/>
              <a:sym typeface="Open Sans"/>
            </a:endParaRPr>
          </a:p>
        </p:txBody>
      </p:sp>
      <p:sp>
        <p:nvSpPr>
          <p:cNvPr id="34" name="Google Shape;351;p43">
            <a:extLst>
              <a:ext uri="{FF2B5EF4-FFF2-40B4-BE49-F238E27FC236}">
                <a16:creationId xmlns:a16="http://schemas.microsoft.com/office/drawing/2014/main" id="{60125782-14B8-9440-944A-85FF9838FB72}"/>
              </a:ext>
            </a:extLst>
          </p:cNvPr>
          <p:cNvSpPr txBox="1"/>
          <p:nvPr/>
        </p:nvSpPr>
        <p:spPr>
          <a:xfrm>
            <a:off x="7638665" y="2847536"/>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202x + 5 live years</a:t>
            </a:r>
            <a:endParaRPr sz="1200" dirty="0">
              <a:latin typeface="Open Sans"/>
              <a:ea typeface="Open Sans"/>
              <a:cs typeface="Open Sans"/>
              <a:sym typeface="Open Sans"/>
            </a:endParaRPr>
          </a:p>
        </p:txBody>
      </p:sp>
      <p:sp>
        <p:nvSpPr>
          <p:cNvPr id="35" name="Google Shape;355;p43">
            <a:extLst>
              <a:ext uri="{FF2B5EF4-FFF2-40B4-BE49-F238E27FC236}">
                <a16:creationId xmlns:a16="http://schemas.microsoft.com/office/drawing/2014/main" id="{A0469E02-9EDD-5047-81D8-CD7CBB3162D0}"/>
              </a:ext>
            </a:extLst>
          </p:cNvPr>
          <p:cNvSpPr txBox="1"/>
          <p:nvPr/>
        </p:nvSpPr>
        <p:spPr>
          <a:xfrm>
            <a:off x="7699882" y="2338736"/>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4,000 kg</a:t>
            </a:r>
            <a:endParaRPr sz="1200" dirty="0">
              <a:latin typeface="Open Sans"/>
              <a:ea typeface="Open Sans"/>
              <a:cs typeface="Open Sans"/>
              <a:sym typeface="Open Sans"/>
            </a:endParaRPr>
          </a:p>
          <a:p>
            <a:pPr algn="ctr">
              <a:buSzPts val="1200"/>
            </a:pPr>
            <a:r>
              <a:rPr lang="en-US" sz="1200" dirty="0">
                <a:latin typeface="Open Sans"/>
                <a:ea typeface="Open Sans"/>
                <a:cs typeface="Open Sans"/>
                <a:sym typeface="Open Sans"/>
              </a:rPr>
              <a:t>(2,800 kg)</a:t>
            </a:r>
            <a:endParaRPr sz="1200" dirty="0">
              <a:latin typeface="Open Sans"/>
              <a:ea typeface="Open Sans"/>
              <a:cs typeface="Open Sans"/>
              <a:sym typeface="Open Sans"/>
            </a:endParaRPr>
          </a:p>
        </p:txBody>
      </p:sp>
    </p:spTree>
    <p:extLst>
      <p:ext uri="{BB962C8B-B14F-4D97-AF65-F5344CB8AC3E}">
        <p14:creationId xmlns:p14="http://schemas.microsoft.com/office/powerpoint/2010/main" val="10709981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54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Google Shape;370;p47">
            <a:extLst>
              <a:ext uri="{FF2B5EF4-FFF2-40B4-BE49-F238E27FC236}">
                <a16:creationId xmlns:a16="http://schemas.microsoft.com/office/drawing/2014/main" id="{B7A290FB-03F4-6D42-AAB0-9CC877FC7565}"/>
              </a:ext>
            </a:extLst>
          </p:cNvPr>
          <p:cNvSpPr txBox="1"/>
          <p:nvPr/>
        </p:nvSpPr>
        <p:spPr>
          <a:xfrm>
            <a:off x="142623" y="1225609"/>
            <a:ext cx="2594519" cy="2553911"/>
          </a:xfrm>
          <a:prstGeom prst="ellipse">
            <a:avLst/>
          </a:prstGeom>
          <a:solidFill>
            <a:srgbClr val="262626"/>
          </a:solidFill>
          <a:ln w="174625" cmpd="thinThick">
            <a:solidFill>
              <a:srgbClr val="262626"/>
            </a:solidFill>
          </a:ln>
        </p:spPr>
        <p:txBody>
          <a:bodyPr spcFirstLastPara="1" vert="horz" lIns="91440" tIns="45720" rIns="91440" bIns="45720" rtlCol="0" anchor="ctr" anchorCtr="0">
            <a:noAutofit/>
          </a:bodyPr>
          <a:lstStyle/>
          <a:p>
            <a:pPr algn="ctr" defTabSz="914400">
              <a:lnSpc>
                <a:spcPct val="90000"/>
              </a:lnSpc>
              <a:spcBef>
                <a:spcPct val="0"/>
              </a:spcBef>
              <a:spcAft>
                <a:spcPts val="600"/>
              </a:spcAft>
              <a:buSzPts val="3600"/>
            </a:pPr>
            <a:r>
              <a:rPr lang="en-US" sz="3000" b="1" kern="1200" dirty="0">
                <a:solidFill>
                  <a:srgbClr val="4472C4"/>
                </a:solidFill>
                <a:latin typeface="+mj-lt"/>
                <a:ea typeface="+mj-ea"/>
                <a:cs typeface="+mj-cs"/>
                <a:sym typeface="Calibri"/>
              </a:rPr>
              <a:t>Current Landscape</a:t>
            </a:r>
          </a:p>
        </p:txBody>
      </p:sp>
      <p:pic>
        <p:nvPicPr>
          <p:cNvPr id="36" name="Google Shape;282;p41" descr="Diagram&#10;&#10;Description automatically generated">
            <a:extLst>
              <a:ext uri="{FF2B5EF4-FFF2-40B4-BE49-F238E27FC236}">
                <a16:creationId xmlns:a16="http://schemas.microsoft.com/office/drawing/2014/main" id="{2DFCF109-AC79-8749-BE66-95D8B56BE30B}"/>
              </a:ext>
            </a:extLst>
          </p:cNvPr>
          <p:cNvPicPr preferRelativeResize="0"/>
          <p:nvPr/>
        </p:nvPicPr>
        <p:blipFill>
          <a:blip r:embed="rId2"/>
          <a:stretch>
            <a:fillRect/>
          </a:stretch>
        </p:blipFill>
        <p:spPr>
          <a:xfrm>
            <a:off x="3346355" y="377798"/>
            <a:ext cx="5625516" cy="4387904"/>
          </a:xfrm>
          <a:prstGeom prst="rect">
            <a:avLst/>
          </a:prstGeom>
          <a:noFill/>
        </p:spPr>
      </p:pic>
    </p:spTree>
    <p:extLst>
      <p:ext uri="{BB962C8B-B14F-4D97-AF65-F5344CB8AC3E}">
        <p14:creationId xmlns:p14="http://schemas.microsoft.com/office/powerpoint/2010/main" val="12093687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510167" cy="5143500"/>
          </a:xfrm>
          <a:prstGeom prst="rect">
            <a:avLst/>
          </a:prstGeom>
          <a:solidFill>
            <a:srgbClr val="5471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a:extLst>
              <a:ext uri="{FF2B5EF4-FFF2-40B4-BE49-F238E27FC236}">
                <a16:creationId xmlns:a16="http://schemas.microsoft.com/office/drawing/2014/main" id="{C5D9711E-FA38-3E4C-9FE8-8EB77FA6AD46}"/>
              </a:ext>
            </a:extLst>
          </p:cNvPr>
          <p:cNvGrpSpPr/>
          <p:nvPr/>
        </p:nvGrpSpPr>
        <p:grpSpPr>
          <a:xfrm>
            <a:off x="2900648" y="201512"/>
            <a:ext cx="6053780" cy="4750199"/>
            <a:chOff x="0" y="0"/>
            <a:chExt cx="9404515" cy="7379410"/>
          </a:xfrm>
        </p:grpSpPr>
        <p:pic>
          <p:nvPicPr>
            <p:cNvPr id="40" name="LUX_only_filled_2016.png" descr="LUX_only_filled_2016.png">
              <a:extLst>
                <a:ext uri="{FF2B5EF4-FFF2-40B4-BE49-F238E27FC236}">
                  <a16:creationId xmlns:a16="http://schemas.microsoft.com/office/drawing/2014/main" id="{65231BB2-B85F-444A-88AB-97A5D2E0DE31}"/>
                </a:ext>
              </a:extLst>
            </p:cNvPr>
            <p:cNvPicPr>
              <a:picLocks noChangeAspect="1"/>
            </p:cNvPicPr>
            <p:nvPr/>
          </p:nvPicPr>
          <p:blipFill>
            <a:blip r:embed="rId2"/>
            <a:stretch>
              <a:fillRect/>
            </a:stretch>
          </p:blipFill>
          <p:spPr>
            <a:xfrm>
              <a:off x="22831" y="0"/>
              <a:ext cx="8969748" cy="7048500"/>
            </a:xfrm>
            <a:prstGeom prst="rect">
              <a:avLst/>
            </a:prstGeom>
            <a:ln w="12700" cap="flat">
              <a:noFill/>
              <a:miter lim="400000"/>
            </a:ln>
            <a:effectLst/>
          </p:spPr>
        </p:pic>
        <p:sp>
          <p:nvSpPr>
            <p:cNvPr id="42" name="Rectangle">
              <a:extLst>
                <a:ext uri="{FF2B5EF4-FFF2-40B4-BE49-F238E27FC236}">
                  <a16:creationId xmlns:a16="http://schemas.microsoft.com/office/drawing/2014/main" id="{A9B09F40-5C5A-5C4B-AD1B-20637BA951E9}"/>
                </a:ext>
              </a:extLst>
            </p:cNvPr>
            <p:cNvSpPr/>
            <p:nvPr/>
          </p:nvSpPr>
          <p:spPr>
            <a:xfrm>
              <a:off x="0" y="58568"/>
              <a:ext cx="1707533" cy="641972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latin typeface="Helvetica Light"/>
                  <a:ea typeface="Helvetica Light"/>
                  <a:cs typeface="Helvetica Light"/>
                  <a:sym typeface="Helvetica Light"/>
                </a:defRPr>
              </a:pPr>
              <a:endParaRPr sz="2400"/>
            </a:p>
          </p:txBody>
        </p:sp>
        <p:sp>
          <p:nvSpPr>
            <p:cNvPr id="44" name="Rectangle">
              <a:extLst>
                <a:ext uri="{FF2B5EF4-FFF2-40B4-BE49-F238E27FC236}">
                  <a16:creationId xmlns:a16="http://schemas.microsoft.com/office/drawing/2014/main" id="{5D588F1E-E0FD-FB4D-ACAA-84CAE8BD4A22}"/>
                </a:ext>
              </a:extLst>
            </p:cNvPr>
            <p:cNvSpPr/>
            <p:nvPr/>
          </p:nvSpPr>
          <p:spPr>
            <a:xfrm>
              <a:off x="1118917" y="6185034"/>
              <a:ext cx="8285599" cy="1194377"/>
            </a:xfrm>
            <a:prstGeom prst="rect">
              <a:avLst/>
            </a:prstGeom>
            <a:solidFill>
              <a:srgbClr val="FFFFFF"/>
            </a:solidFill>
            <a:ln w="12700" cap="flat">
              <a:noFill/>
              <a:miter lim="400000"/>
            </a:ln>
            <a:effectLst/>
          </p:spPr>
          <p:txBody>
            <a:bodyPr wrap="square" lIns="50800" tIns="50800" rIns="50800" bIns="50800" numCol="1" anchor="ctr">
              <a:noAutofit/>
            </a:bodyPr>
            <a:lstStyle/>
            <a:p>
              <a:pPr>
                <a:defRPr sz="2400">
                  <a:latin typeface="Helvetica Light"/>
                  <a:ea typeface="Helvetica Light"/>
                  <a:cs typeface="Helvetica Light"/>
                  <a:sym typeface="Helvetica Light"/>
                </a:defRPr>
              </a:pPr>
              <a:endParaRPr sz="2400"/>
            </a:p>
          </p:txBody>
        </p:sp>
      </p:grpSp>
      <p:pic>
        <p:nvPicPr>
          <p:cNvPr id="45" name="Image" descr="Image">
            <a:extLst>
              <a:ext uri="{FF2B5EF4-FFF2-40B4-BE49-F238E27FC236}">
                <a16:creationId xmlns:a16="http://schemas.microsoft.com/office/drawing/2014/main" id="{C245BB16-7B5D-0A41-87FE-AB9CB7A73C02}"/>
              </a:ext>
            </a:extLst>
          </p:cNvPr>
          <p:cNvPicPr>
            <a:picLocks noChangeAspect="1"/>
          </p:cNvPicPr>
          <p:nvPr/>
        </p:nvPicPr>
        <p:blipFill>
          <a:blip r:embed="rId3"/>
          <a:stretch>
            <a:fillRect/>
          </a:stretch>
        </p:blipFill>
        <p:spPr>
          <a:xfrm>
            <a:off x="5240699" y="404819"/>
            <a:ext cx="1582008" cy="1524001"/>
          </a:xfrm>
          <a:prstGeom prst="rect">
            <a:avLst/>
          </a:prstGeom>
          <a:ln w="12700">
            <a:miter lim="400000"/>
          </a:ln>
        </p:spPr>
      </p:pic>
      <p:pic>
        <p:nvPicPr>
          <p:cNvPr id="46" name="unicorn_mh_fat.png" descr="unicorn_mh_fat.png">
            <a:extLst>
              <a:ext uri="{FF2B5EF4-FFF2-40B4-BE49-F238E27FC236}">
                <a16:creationId xmlns:a16="http://schemas.microsoft.com/office/drawing/2014/main" id="{662F5D96-6DD9-1947-A5C1-E7D896239086}"/>
              </a:ext>
            </a:extLst>
          </p:cNvPr>
          <p:cNvPicPr>
            <a:picLocks noChangeAspect="1"/>
          </p:cNvPicPr>
          <p:nvPr/>
        </p:nvPicPr>
        <p:blipFill>
          <a:blip r:embed="rId4"/>
          <a:stretch>
            <a:fillRect/>
          </a:stretch>
        </p:blipFill>
        <p:spPr>
          <a:xfrm>
            <a:off x="7171612" y="4144604"/>
            <a:ext cx="1197926" cy="925494"/>
          </a:xfrm>
          <a:prstGeom prst="rect">
            <a:avLst/>
          </a:prstGeom>
          <a:ln w="12700">
            <a:miter lim="400000"/>
          </a:ln>
        </p:spPr>
      </p:pic>
      <p:pic>
        <p:nvPicPr>
          <p:cNvPr id="47" name="unicorn_mh_skinny.png" descr="unicorn_mh_skinny.png">
            <a:extLst>
              <a:ext uri="{FF2B5EF4-FFF2-40B4-BE49-F238E27FC236}">
                <a16:creationId xmlns:a16="http://schemas.microsoft.com/office/drawing/2014/main" id="{EA1D300B-3DE4-C649-B94B-68FFC14F114C}"/>
              </a:ext>
            </a:extLst>
          </p:cNvPr>
          <p:cNvPicPr>
            <a:picLocks noChangeAspect="1"/>
          </p:cNvPicPr>
          <p:nvPr/>
        </p:nvPicPr>
        <p:blipFill>
          <a:blip r:embed="rId5"/>
          <a:stretch>
            <a:fillRect/>
          </a:stretch>
        </p:blipFill>
        <p:spPr>
          <a:xfrm>
            <a:off x="4480247" y="4216464"/>
            <a:ext cx="619428" cy="478558"/>
          </a:xfrm>
          <a:prstGeom prst="rect">
            <a:avLst/>
          </a:prstGeom>
          <a:ln w="12700">
            <a:miter lim="400000"/>
          </a:ln>
        </p:spPr>
      </p:pic>
      <p:grpSp>
        <p:nvGrpSpPr>
          <p:cNvPr id="48" name="Group">
            <a:extLst>
              <a:ext uri="{FF2B5EF4-FFF2-40B4-BE49-F238E27FC236}">
                <a16:creationId xmlns:a16="http://schemas.microsoft.com/office/drawing/2014/main" id="{27A2C774-F87A-0248-91C3-A0E2E5E50A53}"/>
              </a:ext>
            </a:extLst>
          </p:cNvPr>
          <p:cNvGrpSpPr/>
          <p:nvPr/>
        </p:nvGrpSpPr>
        <p:grpSpPr>
          <a:xfrm>
            <a:off x="2392871" y="426840"/>
            <a:ext cx="1643842" cy="1270001"/>
            <a:chOff x="0" y="0"/>
            <a:chExt cx="1643841" cy="1270000"/>
          </a:xfrm>
        </p:grpSpPr>
        <p:pic>
          <p:nvPicPr>
            <p:cNvPr id="49" name="unicorn_mh_normal.png" descr="unicorn_mh_normal.png">
              <a:extLst>
                <a:ext uri="{FF2B5EF4-FFF2-40B4-BE49-F238E27FC236}">
                  <a16:creationId xmlns:a16="http://schemas.microsoft.com/office/drawing/2014/main" id="{EA33CFE4-BE4E-BE47-80AD-D0248CBFCA4C}"/>
                </a:ext>
              </a:extLst>
            </p:cNvPr>
            <p:cNvPicPr>
              <a:picLocks noChangeAspect="1"/>
            </p:cNvPicPr>
            <p:nvPr/>
          </p:nvPicPr>
          <p:blipFill>
            <a:blip r:embed="rId6"/>
            <a:stretch>
              <a:fillRect/>
            </a:stretch>
          </p:blipFill>
          <p:spPr>
            <a:xfrm>
              <a:off x="0" y="0"/>
              <a:ext cx="1643842" cy="1270000"/>
            </a:xfrm>
            <a:prstGeom prst="rect">
              <a:avLst/>
            </a:prstGeom>
            <a:ln w="12700" cap="flat">
              <a:noFill/>
              <a:miter lim="400000"/>
            </a:ln>
            <a:effectLst/>
          </p:spPr>
        </p:pic>
        <p:pic>
          <p:nvPicPr>
            <p:cNvPr id="50" name="Image" descr="Image">
              <a:extLst>
                <a:ext uri="{FF2B5EF4-FFF2-40B4-BE49-F238E27FC236}">
                  <a16:creationId xmlns:a16="http://schemas.microsoft.com/office/drawing/2014/main" id="{B74C5A5B-54BC-7E43-AB7E-96CDC8238316}"/>
                </a:ext>
              </a:extLst>
            </p:cNvPr>
            <p:cNvPicPr>
              <a:picLocks noChangeAspect="1"/>
            </p:cNvPicPr>
            <p:nvPr/>
          </p:nvPicPr>
          <p:blipFill>
            <a:blip r:embed="rId7"/>
            <a:stretch>
              <a:fillRect/>
            </a:stretch>
          </p:blipFill>
          <p:spPr>
            <a:xfrm>
              <a:off x="313920" y="211988"/>
              <a:ext cx="1016001" cy="1016001"/>
            </a:xfrm>
            <a:prstGeom prst="rect">
              <a:avLst/>
            </a:prstGeom>
            <a:ln w="12700" cap="flat">
              <a:noFill/>
              <a:miter lim="400000"/>
            </a:ln>
            <a:effectLst/>
          </p:spPr>
        </p:pic>
      </p:grpSp>
      <p:grpSp>
        <p:nvGrpSpPr>
          <p:cNvPr id="51" name="Group">
            <a:extLst>
              <a:ext uri="{FF2B5EF4-FFF2-40B4-BE49-F238E27FC236}">
                <a16:creationId xmlns:a16="http://schemas.microsoft.com/office/drawing/2014/main" id="{EF937E2B-C2E9-A740-8877-49DE7041FE8B}"/>
              </a:ext>
            </a:extLst>
          </p:cNvPr>
          <p:cNvGrpSpPr/>
          <p:nvPr/>
        </p:nvGrpSpPr>
        <p:grpSpPr>
          <a:xfrm>
            <a:off x="2677239" y="1952934"/>
            <a:ext cx="1322567" cy="1021790"/>
            <a:chOff x="0" y="0"/>
            <a:chExt cx="1643841" cy="1270000"/>
          </a:xfrm>
        </p:grpSpPr>
        <p:pic>
          <p:nvPicPr>
            <p:cNvPr id="52" name="unicorn_mh_normal.png" descr="unicorn_mh_normal.png">
              <a:extLst>
                <a:ext uri="{FF2B5EF4-FFF2-40B4-BE49-F238E27FC236}">
                  <a16:creationId xmlns:a16="http://schemas.microsoft.com/office/drawing/2014/main" id="{743185FB-8AB7-F34E-82E8-1B4773BC99DF}"/>
                </a:ext>
              </a:extLst>
            </p:cNvPr>
            <p:cNvPicPr>
              <a:picLocks noChangeAspect="1"/>
            </p:cNvPicPr>
            <p:nvPr/>
          </p:nvPicPr>
          <p:blipFill>
            <a:blip r:embed="rId6"/>
            <a:stretch>
              <a:fillRect/>
            </a:stretch>
          </p:blipFill>
          <p:spPr>
            <a:xfrm>
              <a:off x="0" y="0"/>
              <a:ext cx="1643842" cy="1270000"/>
            </a:xfrm>
            <a:prstGeom prst="rect">
              <a:avLst/>
            </a:prstGeom>
            <a:ln w="12700" cap="flat">
              <a:noFill/>
              <a:miter lim="400000"/>
            </a:ln>
            <a:effectLst/>
          </p:spPr>
        </p:pic>
        <p:pic>
          <p:nvPicPr>
            <p:cNvPr id="53" name="Image" descr="Image">
              <a:extLst>
                <a:ext uri="{FF2B5EF4-FFF2-40B4-BE49-F238E27FC236}">
                  <a16:creationId xmlns:a16="http://schemas.microsoft.com/office/drawing/2014/main" id="{A88B1FFB-686F-E841-B8A2-FB6E2C097A05}"/>
                </a:ext>
              </a:extLst>
            </p:cNvPr>
            <p:cNvPicPr>
              <a:picLocks noChangeAspect="1"/>
            </p:cNvPicPr>
            <p:nvPr/>
          </p:nvPicPr>
          <p:blipFill>
            <a:blip r:embed="rId7"/>
            <a:stretch>
              <a:fillRect/>
            </a:stretch>
          </p:blipFill>
          <p:spPr>
            <a:xfrm>
              <a:off x="631420" y="537166"/>
              <a:ext cx="381001" cy="381001"/>
            </a:xfrm>
            <a:prstGeom prst="rect">
              <a:avLst/>
            </a:prstGeom>
            <a:ln w="12700" cap="flat">
              <a:noFill/>
              <a:miter lim="400000"/>
            </a:ln>
            <a:effectLst/>
          </p:spPr>
        </p:pic>
      </p:grpSp>
      <p:grpSp>
        <p:nvGrpSpPr>
          <p:cNvPr id="54" name="Group">
            <a:extLst>
              <a:ext uri="{FF2B5EF4-FFF2-40B4-BE49-F238E27FC236}">
                <a16:creationId xmlns:a16="http://schemas.microsoft.com/office/drawing/2014/main" id="{229A83DF-B3C8-784D-9380-D4F5DBBB4F8D}"/>
              </a:ext>
            </a:extLst>
          </p:cNvPr>
          <p:cNvGrpSpPr/>
          <p:nvPr/>
        </p:nvGrpSpPr>
        <p:grpSpPr>
          <a:xfrm>
            <a:off x="3018417" y="3426871"/>
            <a:ext cx="863549" cy="667161"/>
            <a:chOff x="0" y="0"/>
            <a:chExt cx="1643841" cy="1270000"/>
          </a:xfrm>
        </p:grpSpPr>
        <p:pic>
          <p:nvPicPr>
            <p:cNvPr id="55" name="unicorn_mh_normal.png" descr="unicorn_mh_normal.png">
              <a:extLst>
                <a:ext uri="{FF2B5EF4-FFF2-40B4-BE49-F238E27FC236}">
                  <a16:creationId xmlns:a16="http://schemas.microsoft.com/office/drawing/2014/main" id="{8E302564-DD46-8C4C-A5D4-4B87EB05920F}"/>
                </a:ext>
              </a:extLst>
            </p:cNvPr>
            <p:cNvPicPr>
              <a:picLocks noChangeAspect="1"/>
            </p:cNvPicPr>
            <p:nvPr/>
          </p:nvPicPr>
          <p:blipFill>
            <a:blip r:embed="rId6"/>
            <a:stretch>
              <a:fillRect/>
            </a:stretch>
          </p:blipFill>
          <p:spPr>
            <a:xfrm>
              <a:off x="0" y="0"/>
              <a:ext cx="1643842" cy="1270000"/>
            </a:xfrm>
            <a:prstGeom prst="rect">
              <a:avLst/>
            </a:prstGeom>
            <a:ln w="12700" cap="flat">
              <a:noFill/>
              <a:miter lim="400000"/>
            </a:ln>
            <a:effectLst/>
          </p:spPr>
        </p:pic>
        <p:pic>
          <p:nvPicPr>
            <p:cNvPr id="56" name="Image" descr="Image">
              <a:extLst>
                <a:ext uri="{FF2B5EF4-FFF2-40B4-BE49-F238E27FC236}">
                  <a16:creationId xmlns:a16="http://schemas.microsoft.com/office/drawing/2014/main" id="{70FC1249-E299-5543-922E-B2523C07E4BB}"/>
                </a:ext>
              </a:extLst>
            </p:cNvPr>
            <p:cNvPicPr>
              <a:picLocks noChangeAspect="1"/>
            </p:cNvPicPr>
            <p:nvPr/>
          </p:nvPicPr>
          <p:blipFill>
            <a:blip r:embed="rId7"/>
            <a:stretch>
              <a:fillRect/>
            </a:stretch>
          </p:blipFill>
          <p:spPr>
            <a:xfrm>
              <a:off x="758420" y="669120"/>
              <a:ext cx="127001" cy="127001"/>
            </a:xfrm>
            <a:prstGeom prst="rect">
              <a:avLst/>
            </a:prstGeom>
            <a:ln w="12700" cap="flat">
              <a:noFill/>
              <a:miter lim="400000"/>
            </a:ln>
            <a:effectLst/>
          </p:spPr>
        </p:pic>
      </p:grpSp>
      <p:pic>
        <p:nvPicPr>
          <p:cNvPr id="57" name="unicorn_mh_normal.png" descr="unicorn_mh_normal.png">
            <a:extLst>
              <a:ext uri="{FF2B5EF4-FFF2-40B4-BE49-F238E27FC236}">
                <a16:creationId xmlns:a16="http://schemas.microsoft.com/office/drawing/2014/main" id="{DD4C0F4E-E7C4-3646-85B5-05115E2F0D7D}"/>
              </a:ext>
            </a:extLst>
          </p:cNvPr>
          <p:cNvPicPr>
            <a:picLocks noChangeAspect="1"/>
          </p:cNvPicPr>
          <p:nvPr/>
        </p:nvPicPr>
        <p:blipFill>
          <a:blip r:embed="rId6"/>
          <a:stretch>
            <a:fillRect/>
          </a:stretch>
        </p:blipFill>
        <p:spPr>
          <a:xfrm>
            <a:off x="5626254" y="4203100"/>
            <a:ext cx="958074" cy="740189"/>
          </a:xfrm>
          <a:prstGeom prst="rect">
            <a:avLst/>
          </a:prstGeom>
          <a:ln w="12700">
            <a:miter lim="400000"/>
          </a:ln>
        </p:spPr>
      </p:pic>
      <p:pic>
        <p:nvPicPr>
          <p:cNvPr id="58" name="Image" descr="Image">
            <a:extLst>
              <a:ext uri="{FF2B5EF4-FFF2-40B4-BE49-F238E27FC236}">
                <a16:creationId xmlns:a16="http://schemas.microsoft.com/office/drawing/2014/main" id="{AAB925BA-63FE-BC44-81C3-5B0E9FF6C3B0}"/>
              </a:ext>
            </a:extLst>
          </p:cNvPr>
          <p:cNvPicPr>
            <a:picLocks noChangeAspect="1"/>
          </p:cNvPicPr>
          <p:nvPr/>
        </p:nvPicPr>
        <p:blipFill>
          <a:blip r:embed="rId3"/>
          <a:stretch>
            <a:fillRect/>
          </a:stretch>
        </p:blipFill>
        <p:spPr>
          <a:xfrm>
            <a:off x="4501031" y="578619"/>
            <a:ext cx="1582008" cy="1524001"/>
          </a:xfrm>
          <a:prstGeom prst="rect">
            <a:avLst/>
          </a:prstGeom>
          <a:ln w="12700">
            <a:miter lim="400000"/>
          </a:ln>
        </p:spPr>
      </p:pic>
      <p:pic>
        <p:nvPicPr>
          <p:cNvPr id="59" name="Image" descr="Image">
            <a:extLst>
              <a:ext uri="{FF2B5EF4-FFF2-40B4-BE49-F238E27FC236}">
                <a16:creationId xmlns:a16="http://schemas.microsoft.com/office/drawing/2014/main" id="{EB08FDA7-B7DB-D04B-9754-E2E7251380D8}"/>
              </a:ext>
            </a:extLst>
          </p:cNvPr>
          <p:cNvPicPr>
            <a:picLocks noChangeAspect="1"/>
          </p:cNvPicPr>
          <p:nvPr/>
        </p:nvPicPr>
        <p:blipFill>
          <a:blip r:embed="rId3"/>
          <a:stretch>
            <a:fillRect/>
          </a:stretch>
        </p:blipFill>
        <p:spPr>
          <a:xfrm>
            <a:off x="4835247" y="1351532"/>
            <a:ext cx="1582008" cy="1524000"/>
          </a:xfrm>
          <a:prstGeom prst="rect">
            <a:avLst/>
          </a:prstGeom>
          <a:ln w="12700">
            <a:miter lim="400000"/>
          </a:ln>
        </p:spPr>
      </p:pic>
      <p:pic>
        <p:nvPicPr>
          <p:cNvPr id="60" name="Image" descr="Image">
            <a:extLst>
              <a:ext uri="{FF2B5EF4-FFF2-40B4-BE49-F238E27FC236}">
                <a16:creationId xmlns:a16="http://schemas.microsoft.com/office/drawing/2014/main" id="{04874E15-3CDE-D047-BC53-B64B6D3CA10A}"/>
              </a:ext>
            </a:extLst>
          </p:cNvPr>
          <p:cNvPicPr>
            <a:picLocks noChangeAspect="1"/>
          </p:cNvPicPr>
          <p:nvPr/>
        </p:nvPicPr>
        <p:blipFill>
          <a:blip r:embed="rId3"/>
          <a:stretch>
            <a:fillRect/>
          </a:stretch>
        </p:blipFill>
        <p:spPr>
          <a:xfrm>
            <a:off x="6656459" y="496991"/>
            <a:ext cx="1582008" cy="1524001"/>
          </a:xfrm>
          <a:prstGeom prst="rect">
            <a:avLst/>
          </a:prstGeom>
          <a:ln w="12700">
            <a:miter lim="400000"/>
          </a:ln>
        </p:spPr>
      </p:pic>
      <p:pic>
        <p:nvPicPr>
          <p:cNvPr id="61" name="Image" descr="Image">
            <a:extLst>
              <a:ext uri="{FF2B5EF4-FFF2-40B4-BE49-F238E27FC236}">
                <a16:creationId xmlns:a16="http://schemas.microsoft.com/office/drawing/2014/main" id="{E8D758B3-AA07-EE44-B969-EF941AC1A3CB}"/>
              </a:ext>
            </a:extLst>
          </p:cNvPr>
          <p:cNvPicPr>
            <a:picLocks noChangeAspect="1"/>
          </p:cNvPicPr>
          <p:nvPr/>
        </p:nvPicPr>
        <p:blipFill>
          <a:blip r:embed="rId3"/>
          <a:stretch>
            <a:fillRect/>
          </a:stretch>
        </p:blipFill>
        <p:spPr>
          <a:xfrm>
            <a:off x="7247884" y="1158508"/>
            <a:ext cx="1582008" cy="1524001"/>
          </a:xfrm>
          <a:prstGeom prst="rect">
            <a:avLst/>
          </a:prstGeom>
          <a:ln w="12700">
            <a:miter lim="400000"/>
          </a:ln>
        </p:spPr>
      </p:pic>
      <p:pic>
        <p:nvPicPr>
          <p:cNvPr id="62" name="Image" descr="Image">
            <a:extLst>
              <a:ext uri="{FF2B5EF4-FFF2-40B4-BE49-F238E27FC236}">
                <a16:creationId xmlns:a16="http://schemas.microsoft.com/office/drawing/2014/main" id="{B737E1B2-7590-9D49-BEA3-EFC3C7E7701D}"/>
              </a:ext>
            </a:extLst>
          </p:cNvPr>
          <p:cNvPicPr>
            <a:picLocks noChangeAspect="1"/>
          </p:cNvPicPr>
          <p:nvPr/>
        </p:nvPicPr>
        <p:blipFill>
          <a:blip r:embed="rId3"/>
          <a:stretch>
            <a:fillRect/>
          </a:stretch>
        </p:blipFill>
        <p:spPr>
          <a:xfrm>
            <a:off x="6276963" y="1578686"/>
            <a:ext cx="1582008" cy="1524000"/>
          </a:xfrm>
          <a:prstGeom prst="rect">
            <a:avLst/>
          </a:prstGeom>
          <a:ln w="12700">
            <a:miter lim="400000"/>
          </a:ln>
        </p:spPr>
      </p:pic>
      <p:grpSp>
        <p:nvGrpSpPr>
          <p:cNvPr id="63" name="Group">
            <a:extLst>
              <a:ext uri="{FF2B5EF4-FFF2-40B4-BE49-F238E27FC236}">
                <a16:creationId xmlns:a16="http://schemas.microsoft.com/office/drawing/2014/main" id="{34A425D8-FF0E-4147-856C-6BE8222F7F3E}"/>
              </a:ext>
            </a:extLst>
          </p:cNvPr>
          <p:cNvGrpSpPr/>
          <p:nvPr/>
        </p:nvGrpSpPr>
        <p:grpSpPr>
          <a:xfrm>
            <a:off x="5315078" y="2025061"/>
            <a:ext cx="1637095" cy="1388824"/>
            <a:chOff x="-121" y="-59"/>
            <a:chExt cx="2245648" cy="1905087"/>
          </a:xfrm>
        </p:grpSpPr>
        <p:pic>
          <p:nvPicPr>
            <p:cNvPr id="64" name="unicorn_mh_normal.png" descr="unicorn_mh_normal.png">
              <a:extLst>
                <a:ext uri="{FF2B5EF4-FFF2-40B4-BE49-F238E27FC236}">
                  <a16:creationId xmlns:a16="http://schemas.microsoft.com/office/drawing/2014/main" id="{706175DC-FC93-3845-9EA8-6C92D3D8B810}"/>
                </a:ext>
              </a:extLst>
            </p:cNvPr>
            <p:cNvPicPr>
              <a:picLocks noChangeAspect="1"/>
            </p:cNvPicPr>
            <p:nvPr/>
          </p:nvPicPr>
          <p:blipFill>
            <a:blip r:embed="rId6"/>
            <a:srcRect l="13112" t="11132" r="16360" b="11424"/>
            <a:stretch>
              <a:fillRect/>
            </a:stretch>
          </p:blipFill>
          <p:spPr>
            <a:xfrm>
              <a:off x="-122" y="-60"/>
              <a:ext cx="2245649" cy="1905088"/>
            </a:xfrm>
            <a:custGeom>
              <a:avLst/>
              <a:gdLst/>
              <a:ahLst/>
              <a:cxnLst>
                <a:cxn ang="0">
                  <a:pos x="wd2" y="hd2"/>
                </a:cxn>
                <a:cxn ang="5400000">
                  <a:pos x="wd2" y="hd2"/>
                </a:cxn>
                <a:cxn ang="10800000">
                  <a:pos x="wd2" y="hd2"/>
                </a:cxn>
                <a:cxn ang="16200000">
                  <a:pos x="wd2" y="hd2"/>
                </a:cxn>
              </a:cxnLst>
              <a:rect l="0" t="0" r="r" b="b"/>
              <a:pathLst>
                <a:path w="21593" h="21547" extrusionOk="0">
                  <a:moveTo>
                    <a:pt x="20646" y="5"/>
                  </a:moveTo>
                  <a:cubicBezTo>
                    <a:pt x="20641" y="-12"/>
                    <a:pt x="20603" y="14"/>
                    <a:pt x="20536" y="77"/>
                  </a:cubicBezTo>
                  <a:cubicBezTo>
                    <a:pt x="20439" y="168"/>
                    <a:pt x="20283" y="187"/>
                    <a:pt x="20146" y="122"/>
                  </a:cubicBezTo>
                  <a:cubicBezTo>
                    <a:pt x="19786" y="-49"/>
                    <a:pt x="19601" y="-26"/>
                    <a:pt x="19669" y="185"/>
                  </a:cubicBezTo>
                  <a:cubicBezTo>
                    <a:pt x="19748" y="426"/>
                    <a:pt x="19460" y="722"/>
                    <a:pt x="19276" y="589"/>
                  </a:cubicBezTo>
                  <a:cubicBezTo>
                    <a:pt x="19193" y="528"/>
                    <a:pt x="19172" y="549"/>
                    <a:pt x="19219" y="638"/>
                  </a:cubicBezTo>
                  <a:cubicBezTo>
                    <a:pt x="19303" y="797"/>
                    <a:pt x="19108" y="981"/>
                    <a:pt x="18834" y="1006"/>
                  </a:cubicBezTo>
                  <a:cubicBezTo>
                    <a:pt x="18738" y="1015"/>
                    <a:pt x="18483" y="1215"/>
                    <a:pt x="18265" y="1451"/>
                  </a:cubicBezTo>
                  <a:cubicBezTo>
                    <a:pt x="18047" y="1686"/>
                    <a:pt x="17825" y="1877"/>
                    <a:pt x="17769" y="1877"/>
                  </a:cubicBezTo>
                  <a:cubicBezTo>
                    <a:pt x="17713" y="1877"/>
                    <a:pt x="17694" y="1959"/>
                    <a:pt x="17727" y="2061"/>
                  </a:cubicBezTo>
                  <a:cubicBezTo>
                    <a:pt x="17808" y="2310"/>
                    <a:pt x="17592" y="2546"/>
                    <a:pt x="17372" y="2447"/>
                  </a:cubicBezTo>
                  <a:cubicBezTo>
                    <a:pt x="17244" y="2389"/>
                    <a:pt x="17215" y="2427"/>
                    <a:pt x="17265" y="2582"/>
                  </a:cubicBezTo>
                  <a:cubicBezTo>
                    <a:pt x="17339" y="2809"/>
                    <a:pt x="17096" y="3146"/>
                    <a:pt x="16968" y="2995"/>
                  </a:cubicBezTo>
                  <a:cubicBezTo>
                    <a:pt x="16849" y="2855"/>
                    <a:pt x="16879" y="1902"/>
                    <a:pt x="17006" y="1810"/>
                  </a:cubicBezTo>
                  <a:cubicBezTo>
                    <a:pt x="17257" y="1627"/>
                    <a:pt x="17095" y="1501"/>
                    <a:pt x="16613" y="1509"/>
                  </a:cubicBezTo>
                  <a:cubicBezTo>
                    <a:pt x="16333" y="1513"/>
                    <a:pt x="16124" y="1561"/>
                    <a:pt x="16151" y="1612"/>
                  </a:cubicBezTo>
                  <a:cubicBezTo>
                    <a:pt x="16178" y="1664"/>
                    <a:pt x="16102" y="1808"/>
                    <a:pt x="15983" y="1935"/>
                  </a:cubicBezTo>
                  <a:cubicBezTo>
                    <a:pt x="15777" y="2155"/>
                    <a:pt x="15760" y="2153"/>
                    <a:pt x="15620" y="1855"/>
                  </a:cubicBezTo>
                  <a:cubicBezTo>
                    <a:pt x="15540" y="1682"/>
                    <a:pt x="15489" y="1436"/>
                    <a:pt x="15506" y="1307"/>
                  </a:cubicBezTo>
                  <a:cubicBezTo>
                    <a:pt x="15547" y="989"/>
                    <a:pt x="15274" y="1008"/>
                    <a:pt x="14903" y="1352"/>
                  </a:cubicBezTo>
                  <a:cubicBezTo>
                    <a:pt x="14560" y="1670"/>
                    <a:pt x="14151" y="2535"/>
                    <a:pt x="14151" y="2941"/>
                  </a:cubicBezTo>
                  <a:cubicBezTo>
                    <a:pt x="14151" y="3339"/>
                    <a:pt x="13792" y="3517"/>
                    <a:pt x="13350" y="3336"/>
                  </a:cubicBezTo>
                  <a:cubicBezTo>
                    <a:pt x="13109" y="3237"/>
                    <a:pt x="12664" y="3219"/>
                    <a:pt x="12052" y="3287"/>
                  </a:cubicBezTo>
                  <a:cubicBezTo>
                    <a:pt x="11541" y="3343"/>
                    <a:pt x="10660" y="3407"/>
                    <a:pt x="10095" y="3430"/>
                  </a:cubicBezTo>
                  <a:cubicBezTo>
                    <a:pt x="9241" y="3465"/>
                    <a:pt x="9059" y="3512"/>
                    <a:pt x="9026" y="3699"/>
                  </a:cubicBezTo>
                  <a:cubicBezTo>
                    <a:pt x="9002" y="3837"/>
                    <a:pt x="9038" y="3890"/>
                    <a:pt x="9114" y="3834"/>
                  </a:cubicBezTo>
                  <a:cubicBezTo>
                    <a:pt x="9277" y="3716"/>
                    <a:pt x="9479" y="4346"/>
                    <a:pt x="9499" y="5028"/>
                  </a:cubicBezTo>
                  <a:cubicBezTo>
                    <a:pt x="9513" y="5504"/>
                    <a:pt x="9483" y="5563"/>
                    <a:pt x="9186" y="5657"/>
                  </a:cubicBezTo>
                  <a:cubicBezTo>
                    <a:pt x="9005" y="5714"/>
                    <a:pt x="8819" y="5732"/>
                    <a:pt x="8770" y="5697"/>
                  </a:cubicBezTo>
                  <a:cubicBezTo>
                    <a:pt x="8540" y="5530"/>
                    <a:pt x="8569" y="5975"/>
                    <a:pt x="8828" y="6581"/>
                  </a:cubicBezTo>
                  <a:cubicBezTo>
                    <a:pt x="8988" y="6957"/>
                    <a:pt x="9082" y="7355"/>
                    <a:pt x="9041" y="7479"/>
                  </a:cubicBezTo>
                  <a:cubicBezTo>
                    <a:pt x="8995" y="7622"/>
                    <a:pt x="9014" y="7668"/>
                    <a:pt x="9095" y="7609"/>
                  </a:cubicBezTo>
                  <a:cubicBezTo>
                    <a:pt x="9291" y="7467"/>
                    <a:pt x="9588" y="8053"/>
                    <a:pt x="9461" y="8332"/>
                  </a:cubicBezTo>
                  <a:cubicBezTo>
                    <a:pt x="9379" y="8512"/>
                    <a:pt x="9409" y="8584"/>
                    <a:pt x="9583" y="8637"/>
                  </a:cubicBezTo>
                  <a:cubicBezTo>
                    <a:pt x="9844" y="8717"/>
                    <a:pt x="9895" y="9237"/>
                    <a:pt x="9652" y="9346"/>
                  </a:cubicBezTo>
                  <a:cubicBezTo>
                    <a:pt x="9362" y="9477"/>
                    <a:pt x="8148" y="9204"/>
                    <a:pt x="8183" y="9014"/>
                  </a:cubicBezTo>
                  <a:cubicBezTo>
                    <a:pt x="8201" y="8918"/>
                    <a:pt x="8163" y="8760"/>
                    <a:pt x="8099" y="8669"/>
                  </a:cubicBezTo>
                  <a:cubicBezTo>
                    <a:pt x="8034" y="8577"/>
                    <a:pt x="8022" y="8455"/>
                    <a:pt x="8068" y="8395"/>
                  </a:cubicBezTo>
                  <a:cubicBezTo>
                    <a:pt x="8115" y="8334"/>
                    <a:pt x="8088" y="8325"/>
                    <a:pt x="8011" y="8377"/>
                  </a:cubicBezTo>
                  <a:cubicBezTo>
                    <a:pt x="7931" y="8431"/>
                    <a:pt x="7812" y="8355"/>
                    <a:pt x="7729" y="8197"/>
                  </a:cubicBezTo>
                  <a:cubicBezTo>
                    <a:pt x="7649" y="8047"/>
                    <a:pt x="7522" y="7923"/>
                    <a:pt x="7446" y="7923"/>
                  </a:cubicBezTo>
                  <a:cubicBezTo>
                    <a:pt x="7370" y="7923"/>
                    <a:pt x="7260" y="7831"/>
                    <a:pt x="7206" y="7717"/>
                  </a:cubicBezTo>
                  <a:cubicBezTo>
                    <a:pt x="7151" y="7603"/>
                    <a:pt x="6959" y="7494"/>
                    <a:pt x="6775" y="7475"/>
                  </a:cubicBezTo>
                  <a:cubicBezTo>
                    <a:pt x="6568" y="7452"/>
                    <a:pt x="6453" y="7367"/>
                    <a:pt x="6473" y="7259"/>
                  </a:cubicBezTo>
                  <a:cubicBezTo>
                    <a:pt x="6494" y="7149"/>
                    <a:pt x="6437" y="7114"/>
                    <a:pt x="6324" y="7165"/>
                  </a:cubicBezTo>
                  <a:cubicBezTo>
                    <a:pt x="6226" y="7209"/>
                    <a:pt x="5929" y="7142"/>
                    <a:pt x="5664" y="7017"/>
                  </a:cubicBezTo>
                  <a:cubicBezTo>
                    <a:pt x="5399" y="6891"/>
                    <a:pt x="4589" y="6603"/>
                    <a:pt x="3867" y="6375"/>
                  </a:cubicBezTo>
                  <a:cubicBezTo>
                    <a:pt x="2970" y="6092"/>
                    <a:pt x="2566" y="5903"/>
                    <a:pt x="2588" y="5782"/>
                  </a:cubicBezTo>
                  <a:cubicBezTo>
                    <a:pt x="2612" y="5656"/>
                    <a:pt x="2538" y="5631"/>
                    <a:pt x="2329" y="5693"/>
                  </a:cubicBezTo>
                  <a:cubicBezTo>
                    <a:pt x="2005" y="5788"/>
                    <a:pt x="1536" y="5566"/>
                    <a:pt x="1642" y="5365"/>
                  </a:cubicBezTo>
                  <a:cubicBezTo>
                    <a:pt x="1706" y="5242"/>
                    <a:pt x="1559" y="5185"/>
                    <a:pt x="1279" y="5226"/>
                  </a:cubicBezTo>
                  <a:cubicBezTo>
                    <a:pt x="1206" y="5236"/>
                    <a:pt x="1062" y="5109"/>
                    <a:pt x="963" y="4943"/>
                  </a:cubicBezTo>
                  <a:cubicBezTo>
                    <a:pt x="864" y="4777"/>
                    <a:pt x="783" y="4692"/>
                    <a:pt x="783" y="4754"/>
                  </a:cubicBezTo>
                  <a:cubicBezTo>
                    <a:pt x="783" y="4817"/>
                    <a:pt x="705" y="4792"/>
                    <a:pt x="611" y="4700"/>
                  </a:cubicBezTo>
                  <a:cubicBezTo>
                    <a:pt x="518" y="4609"/>
                    <a:pt x="465" y="4496"/>
                    <a:pt x="489" y="4449"/>
                  </a:cubicBezTo>
                  <a:cubicBezTo>
                    <a:pt x="514" y="4402"/>
                    <a:pt x="422" y="4364"/>
                    <a:pt x="287" y="4364"/>
                  </a:cubicBezTo>
                  <a:cubicBezTo>
                    <a:pt x="82" y="4364"/>
                    <a:pt x="35" y="4448"/>
                    <a:pt x="12" y="4885"/>
                  </a:cubicBezTo>
                  <a:cubicBezTo>
                    <a:pt x="-6" y="5238"/>
                    <a:pt x="46" y="5461"/>
                    <a:pt x="169" y="5567"/>
                  </a:cubicBezTo>
                  <a:cubicBezTo>
                    <a:pt x="294" y="5674"/>
                    <a:pt x="356" y="5962"/>
                    <a:pt x="367" y="6478"/>
                  </a:cubicBezTo>
                  <a:cubicBezTo>
                    <a:pt x="379" y="7039"/>
                    <a:pt x="419" y="7195"/>
                    <a:pt x="520" y="7098"/>
                  </a:cubicBezTo>
                  <a:cubicBezTo>
                    <a:pt x="613" y="7007"/>
                    <a:pt x="692" y="7053"/>
                    <a:pt x="779" y="7246"/>
                  </a:cubicBezTo>
                  <a:cubicBezTo>
                    <a:pt x="849" y="7398"/>
                    <a:pt x="879" y="7519"/>
                    <a:pt x="848" y="7519"/>
                  </a:cubicBezTo>
                  <a:cubicBezTo>
                    <a:pt x="817" y="7519"/>
                    <a:pt x="919" y="7683"/>
                    <a:pt x="1073" y="7879"/>
                  </a:cubicBezTo>
                  <a:cubicBezTo>
                    <a:pt x="1281" y="8142"/>
                    <a:pt x="1324" y="8276"/>
                    <a:pt x="1234" y="8404"/>
                  </a:cubicBezTo>
                  <a:cubicBezTo>
                    <a:pt x="1144" y="8531"/>
                    <a:pt x="1174" y="8653"/>
                    <a:pt x="1356" y="8866"/>
                  </a:cubicBezTo>
                  <a:cubicBezTo>
                    <a:pt x="1491" y="9025"/>
                    <a:pt x="1632" y="9124"/>
                    <a:pt x="1669" y="9082"/>
                  </a:cubicBezTo>
                  <a:cubicBezTo>
                    <a:pt x="1774" y="8957"/>
                    <a:pt x="2043" y="9287"/>
                    <a:pt x="1962" y="9441"/>
                  </a:cubicBezTo>
                  <a:cubicBezTo>
                    <a:pt x="1921" y="9519"/>
                    <a:pt x="1947" y="9540"/>
                    <a:pt x="2016" y="9490"/>
                  </a:cubicBezTo>
                  <a:cubicBezTo>
                    <a:pt x="2141" y="9399"/>
                    <a:pt x="2322" y="9622"/>
                    <a:pt x="2325" y="9872"/>
                  </a:cubicBezTo>
                  <a:cubicBezTo>
                    <a:pt x="2326" y="9945"/>
                    <a:pt x="2377" y="10010"/>
                    <a:pt x="2439" y="10011"/>
                  </a:cubicBezTo>
                  <a:cubicBezTo>
                    <a:pt x="2657" y="10015"/>
                    <a:pt x="2845" y="10230"/>
                    <a:pt x="2768" y="10388"/>
                  </a:cubicBezTo>
                  <a:cubicBezTo>
                    <a:pt x="2725" y="10475"/>
                    <a:pt x="2729" y="10503"/>
                    <a:pt x="2779" y="10451"/>
                  </a:cubicBezTo>
                  <a:cubicBezTo>
                    <a:pt x="2829" y="10398"/>
                    <a:pt x="2971" y="10415"/>
                    <a:pt x="3092" y="10491"/>
                  </a:cubicBezTo>
                  <a:cubicBezTo>
                    <a:pt x="3279" y="10609"/>
                    <a:pt x="3288" y="10665"/>
                    <a:pt x="3161" y="10850"/>
                  </a:cubicBezTo>
                  <a:cubicBezTo>
                    <a:pt x="3067" y="10986"/>
                    <a:pt x="3061" y="11031"/>
                    <a:pt x="3145" y="10971"/>
                  </a:cubicBezTo>
                  <a:cubicBezTo>
                    <a:pt x="3222" y="10917"/>
                    <a:pt x="3356" y="11000"/>
                    <a:pt x="3455" y="11164"/>
                  </a:cubicBezTo>
                  <a:cubicBezTo>
                    <a:pt x="3565" y="11350"/>
                    <a:pt x="3703" y="11432"/>
                    <a:pt x="3844" y="11389"/>
                  </a:cubicBezTo>
                  <a:cubicBezTo>
                    <a:pt x="4140" y="11298"/>
                    <a:pt x="4424" y="11503"/>
                    <a:pt x="4389" y="11784"/>
                  </a:cubicBezTo>
                  <a:cubicBezTo>
                    <a:pt x="4355" y="12061"/>
                    <a:pt x="3813" y="12256"/>
                    <a:pt x="3378" y="12147"/>
                  </a:cubicBezTo>
                  <a:cubicBezTo>
                    <a:pt x="3170" y="12095"/>
                    <a:pt x="3071" y="12123"/>
                    <a:pt x="3092" y="12224"/>
                  </a:cubicBezTo>
                  <a:cubicBezTo>
                    <a:pt x="3110" y="12310"/>
                    <a:pt x="2647" y="12570"/>
                    <a:pt x="2039" y="12816"/>
                  </a:cubicBezTo>
                  <a:cubicBezTo>
                    <a:pt x="1442" y="13058"/>
                    <a:pt x="774" y="13369"/>
                    <a:pt x="554" y="13507"/>
                  </a:cubicBezTo>
                  <a:cubicBezTo>
                    <a:pt x="334" y="13646"/>
                    <a:pt x="102" y="13743"/>
                    <a:pt x="39" y="13723"/>
                  </a:cubicBezTo>
                  <a:cubicBezTo>
                    <a:pt x="8" y="13713"/>
                    <a:pt x="-4" y="13721"/>
                    <a:pt x="1" y="13745"/>
                  </a:cubicBezTo>
                  <a:cubicBezTo>
                    <a:pt x="6" y="13770"/>
                    <a:pt x="30" y="13811"/>
                    <a:pt x="70" y="13858"/>
                  </a:cubicBezTo>
                  <a:cubicBezTo>
                    <a:pt x="148" y="13952"/>
                    <a:pt x="214" y="14302"/>
                    <a:pt x="215" y="14639"/>
                  </a:cubicBezTo>
                  <a:cubicBezTo>
                    <a:pt x="215" y="15412"/>
                    <a:pt x="404" y="16228"/>
                    <a:pt x="680" y="16641"/>
                  </a:cubicBezTo>
                  <a:cubicBezTo>
                    <a:pt x="798" y="16817"/>
                    <a:pt x="862" y="17028"/>
                    <a:pt x="821" y="17112"/>
                  </a:cubicBezTo>
                  <a:cubicBezTo>
                    <a:pt x="781" y="17196"/>
                    <a:pt x="788" y="17221"/>
                    <a:pt x="840" y="17166"/>
                  </a:cubicBezTo>
                  <a:cubicBezTo>
                    <a:pt x="893" y="17110"/>
                    <a:pt x="1031" y="17165"/>
                    <a:pt x="1146" y="17287"/>
                  </a:cubicBezTo>
                  <a:cubicBezTo>
                    <a:pt x="1307" y="17458"/>
                    <a:pt x="1323" y="17549"/>
                    <a:pt x="1222" y="17691"/>
                  </a:cubicBezTo>
                  <a:cubicBezTo>
                    <a:pt x="1117" y="17841"/>
                    <a:pt x="1157" y="17879"/>
                    <a:pt x="1424" y="17880"/>
                  </a:cubicBezTo>
                  <a:cubicBezTo>
                    <a:pt x="1606" y="17880"/>
                    <a:pt x="1896" y="17882"/>
                    <a:pt x="2069" y="17884"/>
                  </a:cubicBezTo>
                  <a:cubicBezTo>
                    <a:pt x="2242" y="17886"/>
                    <a:pt x="2626" y="17882"/>
                    <a:pt x="2924" y="17875"/>
                  </a:cubicBezTo>
                  <a:cubicBezTo>
                    <a:pt x="3223" y="17868"/>
                    <a:pt x="3688" y="17936"/>
                    <a:pt x="3954" y="18028"/>
                  </a:cubicBezTo>
                  <a:cubicBezTo>
                    <a:pt x="4427" y="18190"/>
                    <a:pt x="4447" y="18185"/>
                    <a:pt x="4817" y="17763"/>
                  </a:cubicBezTo>
                  <a:cubicBezTo>
                    <a:pt x="5026" y="17525"/>
                    <a:pt x="5241" y="17374"/>
                    <a:pt x="5294" y="17431"/>
                  </a:cubicBezTo>
                  <a:cubicBezTo>
                    <a:pt x="5347" y="17487"/>
                    <a:pt x="5357" y="17468"/>
                    <a:pt x="5317" y="17386"/>
                  </a:cubicBezTo>
                  <a:cubicBezTo>
                    <a:pt x="5220" y="17186"/>
                    <a:pt x="5646" y="16725"/>
                    <a:pt x="5748" y="16919"/>
                  </a:cubicBezTo>
                  <a:cubicBezTo>
                    <a:pt x="5859" y="17131"/>
                    <a:pt x="6038" y="17097"/>
                    <a:pt x="6038" y="16861"/>
                  </a:cubicBezTo>
                  <a:cubicBezTo>
                    <a:pt x="6038" y="16747"/>
                    <a:pt x="6127" y="16613"/>
                    <a:pt x="6237" y="16564"/>
                  </a:cubicBezTo>
                  <a:cubicBezTo>
                    <a:pt x="6467" y="16462"/>
                    <a:pt x="6724" y="16101"/>
                    <a:pt x="6656" y="15972"/>
                  </a:cubicBezTo>
                  <a:cubicBezTo>
                    <a:pt x="6579" y="15824"/>
                    <a:pt x="7190" y="15428"/>
                    <a:pt x="7370" y="15509"/>
                  </a:cubicBezTo>
                  <a:cubicBezTo>
                    <a:pt x="7463" y="15552"/>
                    <a:pt x="7511" y="15636"/>
                    <a:pt x="7477" y="15702"/>
                  </a:cubicBezTo>
                  <a:cubicBezTo>
                    <a:pt x="7374" y="15898"/>
                    <a:pt x="7731" y="16160"/>
                    <a:pt x="7992" y="16080"/>
                  </a:cubicBezTo>
                  <a:cubicBezTo>
                    <a:pt x="8124" y="16039"/>
                    <a:pt x="8626" y="16127"/>
                    <a:pt x="9106" y="16273"/>
                  </a:cubicBezTo>
                  <a:cubicBezTo>
                    <a:pt x="9759" y="16470"/>
                    <a:pt x="10317" y="16529"/>
                    <a:pt x="11312" y="16515"/>
                  </a:cubicBezTo>
                  <a:cubicBezTo>
                    <a:pt x="12672" y="16496"/>
                    <a:pt x="12956" y="16557"/>
                    <a:pt x="12819" y="16838"/>
                  </a:cubicBezTo>
                  <a:cubicBezTo>
                    <a:pt x="12777" y="16925"/>
                    <a:pt x="12784" y="16954"/>
                    <a:pt x="12835" y="16901"/>
                  </a:cubicBezTo>
                  <a:cubicBezTo>
                    <a:pt x="12969" y="16758"/>
                    <a:pt x="13822" y="17595"/>
                    <a:pt x="13731" y="17781"/>
                  </a:cubicBezTo>
                  <a:cubicBezTo>
                    <a:pt x="13690" y="17867"/>
                    <a:pt x="13697" y="17896"/>
                    <a:pt x="13747" y="17844"/>
                  </a:cubicBezTo>
                  <a:cubicBezTo>
                    <a:pt x="13868" y="17714"/>
                    <a:pt x="14286" y="17984"/>
                    <a:pt x="14205" y="18140"/>
                  </a:cubicBezTo>
                  <a:cubicBezTo>
                    <a:pt x="14131" y="18281"/>
                    <a:pt x="14475" y="18721"/>
                    <a:pt x="14758" y="18849"/>
                  </a:cubicBezTo>
                  <a:cubicBezTo>
                    <a:pt x="14863" y="18897"/>
                    <a:pt x="14949" y="19032"/>
                    <a:pt x="14949" y="19145"/>
                  </a:cubicBezTo>
                  <a:cubicBezTo>
                    <a:pt x="14949" y="19259"/>
                    <a:pt x="15019" y="19347"/>
                    <a:pt x="15105" y="19347"/>
                  </a:cubicBezTo>
                  <a:cubicBezTo>
                    <a:pt x="15192" y="19347"/>
                    <a:pt x="15330" y="19444"/>
                    <a:pt x="15411" y="19558"/>
                  </a:cubicBezTo>
                  <a:cubicBezTo>
                    <a:pt x="15491" y="19673"/>
                    <a:pt x="15622" y="19737"/>
                    <a:pt x="15701" y="19702"/>
                  </a:cubicBezTo>
                  <a:cubicBezTo>
                    <a:pt x="15877" y="19622"/>
                    <a:pt x="16238" y="20070"/>
                    <a:pt x="16120" y="20223"/>
                  </a:cubicBezTo>
                  <a:cubicBezTo>
                    <a:pt x="16073" y="20284"/>
                    <a:pt x="16122" y="20298"/>
                    <a:pt x="16227" y="20254"/>
                  </a:cubicBezTo>
                  <a:cubicBezTo>
                    <a:pt x="16418" y="20174"/>
                    <a:pt x="16719" y="20448"/>
                    <a:pt x="16597" y="20591"/>
                  </a:cubicBezTo>
                  <a:cubicBezTo>
                    <a:pt x="16562" y="20632"/>
                    <a:pt x="16628" y="20656"/>
                    <a:pt x="16742" y="20645"/>
                  </a:cubicBezTo>
                  <a:cubicBezTo>
                    <a:pt x="16901" y="20629"/>
                    <a:pt x="16940" y="20706"/>
                    <a:pt x="16910" y="20963"/>
                  </a:cubicBezTo>
                  <a:cubicBezTo>
                    <a:pt x="16880" y="21232"/>
                    <a:pt x="16902" y="21266"/>
                    <a:pt x="17017" y="21134"/>
                  </a:cubicBezTo>
                  <a:cubicBezTo>
                    <a:pt x="17197" y="20928"/>
                    <a:pt x="17478" y="21161"/>
                    <a:pt x="17387" y="21439"/>
                  </a:cubicBezTo>
                  <a:cubicBezTo>
                    <a:pt x="17363" y="21515"/>
                    <a:pt x="17365" y="21551"/>
                    <a:pt x="17410" y="21547"/>
                  </a:cubicBezTo>
                  <a:cubicBezTo>
                    <a:pt x="17456" y="21543"/>
                    <a:pt x="17545" y="21499"/>
                    <a:pt x="17693" y="21412"/>
                  </a:cubicBezTo>
                  <a:cubicBezTo>
                    <a:pt x="17895" y="21294"/>
                    <a:pt x="18380" y="21184"/>
                    <a:pt x="18769" y="21170"/>
                  </a:cubicBezTo>
                  <a:cubicBezTo>
                    <a:pt x="19158" y="21156"/>
                    <a:pt x="19531" y="21104"/>
                    <a:pt x="19601" y="21053"/>
                  </a:cubicBezTo>
                  <a:cubicBezTo>
                    <a:pt x="19670" y="21003"/>
                    <a:pt x="19866" y="21019"/>
                    <a:pt x="20032" y="21094"/>
                  </a:cubicBezTo>
                  <a:cubicBezTo>
                    <a:pt x="20454" y="21282"/>
                    <a:pt x="20662" y="21264"/>
                    <a:pt x="20662" y="21035"/>
                  </a:cubicBezTo>
                  <a:cubicBezTo>
                    <a:pt x="20662" y="20928"/>
                    <a:pt x="20747" y="20788"/>
                    <a:pt x="20849" y="20721"/>
                  </a:cubicBezTo>
                  <a:cubicBezTo>
                    <a:pt x="20951" y="20654"/>
                    <a:pt x="21032" y="20433"/>
                    <a:pt x="21032" y="20232"/>
                  </a:cubicBezTo>
                  <a:cubicBezTo>
                    <a:pt x="21032" y="20031"/>
                    <a:pt x="21102" y="19835"/>
                    <a:pt x="21188" y="19796"/>
                  </a:cubicBezTo>
                  <a:cubicBezTo>
                    <a:pt x="21274" y="19757"/>
                    <a:pt x="21319" y="19677"/>
                    <a:pt x="21288" y="19617"/>
                  </a:cubicBezTo>
                  <a:cubicBezTo>
                    <a:pt x="21256" y="19557"/>
                    <a:pt x="21286" y="19341"/>
                    <a:pt x="21352" y="19136"/>
                  </a:cubicBezTo>
                  <a:cubicBezTo>
                    <a:pt x="21467" y="18781"/>
                    <a:pt x="21589" y="17562"/>
                    <a:pt x="21593" y="17013"/>
                  </a:cubicBezTo>
                  <a:cubicBezTo>
                    <a:pt x="21594" y="16830"/>
                    <a:pt x="21581" y="16722"/>
                    <a:pt x="21551" y="16744"/>
                  </a:cubicBezTo>
                  <a:cubicBezTo>
                    <a:pt x="21381" y="16867"/>
                    <a:pt x="21215" y="16649"/>
                    <a:pt x="21341" y="16470"/>
                  </a:cubicBezTo>
                  <a:cubicBezTo>
                    <a:pt x="21431" y="16342"/>
                    <a:pt x="21359" y="16309"/>
                    <a:pt x="21032" y="16326"/>
                  </a:cubicBezTo>
                  <a:cubicBezTo>
                    <a:pt x="20534" y="16353"/>
                    <a:pt x="20163" y="16173"/>
                    <a:pt x="20276" y="15958"/>
                  </a:cubicBezTo>
                  <a:cubicBezTo>
                    <a:pt x="20328" y="15859"/>
                    <a:pt x="20287" y="15837"/>
                    <a:pt x="20158" y="15896"/>
                  </a:cubicBezTo>
                  <a:cubicBezTo>
                    <a:pt x="19886" y="16018"/>
                    <a:pt x="19134" y="15639"/>
                    <a:pt x="19242" y="15433"/>
                  </a:cubicBezTo>
                  <a:cubicBezTo>
                    <a:pt x="19299" y="15324"/>
                    <a:pt x="19265" y="15298"/>
                    <a:pt x="19135" y="15357"/>
                  </a:cubicBezTo>
                  <a:cubicBezTo>
                    <a:pt x="18878" y="15473"/>
                    <a:pt x="18341" y="15223"/>
                    <a:pt x="18441" y="15034"/>
                  </a:cubicBezTo>
                  <a:cubicBezTo>
                    <a:pt x="18492" y="14936"/>
                    <a:pt x="18443" y="14911"/>
                    <a:pt x="18303" y="14962"/>
                  </a:cubicBezTo>
                  <a:cubicBezTo>
                    <a:pt x="18072" y="15047"/>
                    <a:pt x="17758" y="14872"/>
                    <a:pt x="17735" y="14648"/>
                  </a:cubicBezTo>
                  <a:cubicBezTo>
                    <a:pt x="17705" y="14358"/>
                    <a:pt x="17688" y="14347"/>
                    <a:pt x="17532" y="14500"/>
                  </a:cubicBezTo>
                  <a:cubicBezTo>
                    <a:pt x="17407" y="14622"/>
                    <a:pt x="17158" y="14541"/>
                    <a:pt x="16388" y="14122"/>
                  </a:cubicBezTo>
                  <a:cubicBezTo>
                    <a:pt x="15847" y="13829"/>
                    <a:pt x="15407" y="13506"/>
                    <a:pt x="15407" y="13409"/>
                  </a:cubicBezTo>
                  <a:cubicBezTo>
                    <a:pt x="15407" y="13090"/>
                    <a:pt x="15875" y="10331"/>
                    <a:pt x="15987" y="9984"/>
                  </a:cubicBezTo>
                  <a:cubicBezTo>
                    <a:pt x="16077" y="9704"/>
                    <a:pt x="16127" y="9673"/>
                    <a:pt x="16265" y="9809"/>
                  </a:cubicBezTo>
                  <a:cubicBezTo>
                    <a:pt x="16358" y="9899"/>
                    <a:pt x="16406" y="10016"/>
                    <a:pt x="16376" y="10074"/>
                  </a:cubicBezTo>
                  <a:cubicBezTo>
                    <a:pt x="16297" y="10224"/>
                    <a:pt x="16632" y="10519"/>
                    <a:pt x="16769" y="10419"/>
                  </a:cubicBezTo>
                  <a:cubicBezTo>
                    <a:pt x="16931" y="10302"/>
                    <a:pt x="17479" y="10743"/>
                    <a:pt x="17387" y="10917"/>
                  </a:cubicBezTo>
                  <a:cubicBezTo>
                    <a:pt x="17341" y="11006"/>
                    <a:pt x="17382" y="11028"/>
                    <a:pt x="17498" y="10976"/>
                  </a:cubicBezTo>
                  <a:cubicBezTo>
                    <a:pt x="17601" y="10929"/>
                    <a:pt x="17917" y="11012"/>
                    <a:pt x="18200" y="11160"/>
                  </a:cubicBezTo>
                  <a:cubicBezTo>
                    <a:pt x="18593" y="11364"/>
                    <a:pt x="18931" y="11424"/>
                    <a:pt x="19627" y="11407"/>
                  </a:cubicBezTo>
                  <a:cubicBezTo>
                    <a:pt x="20130" y="11394"/>
                    <a:pt x="20519" y="11337"/>
                    <a:pt x="20490" y="11281"/>
                  </a:cubicBezTo>
                  <a:cubicBezTo>
                    <a:pt x="20460" y="11225"/>
                    <a:pt x="20562" y="11083"/>
                    <a:pt x="20719" y="10962"/>
                  </a:cubicBezTo>
                  <a:cubicBezTo>
                    <a:pt x="20875" y="10842"/>
                    <a:pt x="21005" y="10786"/>
                    <a:pt x="21005" y="10841"/>
                  </a:cubicBezTo>
                  <a:cubicBezTo>
                    <a:pt x="21005" y="10896"/>
                    <a:pt x="21069" y="10821"/>
                    <a:pt x="21150" y="10675"/>
                  </a:cubicBezTo>
                  <a:cubicBezTo>
                    <a:pt x="21231" y="10529"/>
                    <a:pt x="21314" y="10076"/>
                    <a:pt x="21329" y="9670"/>
                  </a:cubicBezTo>
                  <a:cubicBezTo>
                    <a:pt x="21345" y="9263"/>
                    <a:pt x="21385" y="8821"/>
                    <a:pt x="21421" y="8682"/>
                  </a:cubicBezTo>
                  <a:cubicBezTo>
                    <a:pt x="21462" y="8523"/>
                    <a:pt x="21440" y="8460"/>
                    <a:pt x="21364" y="8516"/>
                  </a:cubicBezTo>
                  <a:cubicBezTo>
                    <a:pt x="21212" y="8626"/>
                    <a:pt x="20901" y="7929"/>
                    <a:pt x="20978" y="7654"/>
                  </a:cubicBezTo>
                  <a:cubicBezTo>
                    <a:pt x="21010" y="7543"/>
                    <a:pt x="20994" y="7501"/>
                    <a:pt x="20944" y="7555"/>
                  </a:cubicBezTo>
                  <a:cubicBezTo>
                    <a:pt x="20815" y="7697"/>
                    <a:pt x="20534" y="7389"/>
                    <a:pt x="20623" y="7205"/>
                  </a:cubicBezTo>
                  <a:cubicBezTo>
                    <a:pt x="20664" y="7121"/>
                    <a:pt x="20657" y="7096"/>
                    <a:pt x="20604" y="7151"/>
                  </a:cubicBezTo>
                  <a:cubicBezTo>
                    <a:pt x="20477" y="7287"/>
                    <a:pt x="20078" y="6850"/>
                    <a:pt x="20169" y="6676"/>
                  </a:cubicBezTo>
                  <a:cubicBezTo>
                    <a:pt x="20209" y="6600"/>
                    <a:pt x="20187" y="6576"/>
                    <a:pt x="20124" y="6622"/>
                  </a:cubicBezTo>
                  <a:cubicBezTo>
                    <a:pt x="20060" y="6668"/>
                    <a:pt x="19922" y="6629"/>
                    <a:pt x="19814" y="6536"/>
                  </a:cubicBezTo>
                  <a:cubicBezTo>
                    <a:pt x="19634" y="6381"/>
                    <a:pt x="19643" y="6342"/>
                    <a:pt x="19917" y="5993"/>
                  </a:cubicBezTo>
                  <a:cubicBezTo>
                    <a:pt x="20263" y="5554"/>
                    <a:pt x="20221" y="5216"/>
                    <a:pt x="19795" y="4988"/>
                  </a:cubicBezTo>
                  <a:cubicBezTo>
                    <a:pt x="19636" y="4902"/>
                    <a:pt x="19536" y="4780"/>
                    <a:pt x="19570" y="4714"/>
                  </a:cubicBezTo>
                  <a:cubicBezTo>
                    <a:pt x="19605" y="4648"/>
                    <a:pt x="19556" y="4558"/>
                    <a:pt x="19463" y="4516"/>
                  </a:cubicBezTo>
                  <a:cubicBezTo>
                    <a:pt x="19367" y="4473"/>
                    <a:pt x="19321" y="4353"/>
                    <a:pt x="19360" y="4234"/>
                  </a:cubicBezTo>
                  <a:cubicBezTo>
                    <a:pt x="19408" y="4087"/>
                    <a:pt x="19379" y="4049"/>
                    <a:pt x="19257" y="4103"/>
                  </a:cubicBezTo>
                  <a:cubicBezTo>
                    <a:pt x="19162" y="4146"/>
                    <a:pt x="19058" y="4127"/>
                    <a:pt x="19025" y="4063"/>
                  </a:cubicBezTo>
                  <a:cubicBezTo>
                    <a:pt x="18937" y="3897"/>
                    <a:pt x="19607" y="2608"/>
                    <a:pt x="19757" y="2654"/>
                  </a:cubicBezTo>
                  <a:cubicBezTo>
                    <a:pt x="19826" y="2674"/>
                    <a:pt x="19859" y="2614"/>
                    <a:pt x="19830" y="2519"/>
                  </a:cubicBezTo>
                  <a:cubicBezTo>
                    <a:pt x="19761" y="2292"/>
                    <a:pt x="19961" y="1846"/>
                    <a:pt x="20089" y="1940"/>
                  </a:cubicBezTo>
                  <a:cubicBezTo>
                    <a:pt x="20145" y="1980"/>
                    <a:pt x="20220" y="1956"/>
                    <a:pt x="20257" y="1886"/>
                  </a:cubicBezTo>
                  <a:cubicBezTo>
                    <a:pt x="20294" y="1816"/>
                    <a:pt x="20270" y="1725"/>
                    <a:pt x="20208" y="1680"/>
                  </a:cubicBezTo>
                  <a:cubicBezTo>
                    <a:pt x="20097" y="1599"/>
                    <a:pt x="20295" y="799"/>
                    <a:pt x="20574" y="194"/>
                  </a:cubicBezTo>
                  <a:cubicBezTo>
                    <a:pt x="20626" y="82"/>
                    <a:pt x="20652" y="22"/>
                    <a:pt x="20646" y="5"/>
                  </a:cubicBezTo>
                  <a:close/>
                </a:path>
              </a:pathLst>
            </a:custGeom>
            <a:ln w="12700" cap="flat">
              <a:noFill/>
              <a:miter lim="400000"/>
            </a:ln>
            <a:effectLst/>
          </p:spPr>
        </p:pic>
        <p:grpSp>
          <p:nvGrpSpPr>
            <p:cNvPr id="65" name="Group">
              <a:extLst>
                <a:ext uri="{FF2B5EF4-FFF2-40B4-BE49-F238E27FC236}">
                  <a16:creationId xmlns:a16="http://schemas.microsoft.com/office/drawing/2014/main" id="{35E39F77-B022-0641-BBCC-C0FDC95394D4}"/>
                </a:ext>
              </a:extLst>
            </p:cNvPr>
            <p:cNvGrpSpPr/>
            <p:nvPr/>
          </p:nvGrpSpPr>
          <p:grpSpPr>
            <a:xfrm>
              <a:off x="570074" y="419458"/>
              <a:ext cx="1270001" cy="1275508"/>
              <a:chOff x="0" y="0"/>
              <a:chExt cx="1270000" cy="1275507"/>
            </a:xfrm>
          </p:grpSpPr>
          <p:sp>
            <p:nvSpPr>
              <p:cNvPr id="66" name="Circle">
                <a:extLst>
                  <a:ext uri="{FF2B5EF4-FFF2-40B4-BE49-F238E27FC236}">
                    <a16:creationId xmlns:a16="http://schemas.microsoft.com/office/drawing/2014/main" id="{B43278DA-B025-5E4D-B2C9-FDFF4F3C89B7}"/>
                  </a:ext>
                </a:extLst>
              </p:cNvPr>
              <p:cNvSpPr/>
              <p:nvPr/>
            </p:nvSpPr>
            <p:spPr>
              <a:xfrm>
                <a:off x="0" y="0"/>
                <a:ext cx="1270000" cy="1270000"/>
              </a:xfrm>
              <a:prstGeom prst="ellipse">
                <a:avLst/>
              </a:prstGeom>
              <a:noFill/>
              <a:ln w="215900" cap="flat">
                <a:solidFill>
                  <a:srgbClr val="FD2504"/>
                </a:solidFill>
                <a:prstDash val="solid"/>
                <a:miter lim="400000"/>
              </a:ln>
              <a:effectLst/>
            </p:spPr>
            <p:txBody>
              <a:bodyPr wrap="square" lIns="50800" tIns="50800" rIns="50800" bIns="50800" numCol="1" anchor="ctr">
                <a:noAutofit/>
              </a:bodyPr>
              <a:lstStyle/>
              <a:p>
                <a:pPr>
                  <a:defRPr sz="2400">
                    <a:latin typeface="Helvetica Light"/>
                    <a:ea typeface="Helvetica Light"/>
                    <a:cs typeface="Helvetica Light"/>
                    <a:sym typeface="Helvetica Light"/>
                  </a:defRPr>
                </a:pPr>
                <a:endParaRPr sz="2400"/>
              </a:p>
            </p:txBody>
          </p:sp>
          <p:sp>
            <p:nvSpPr>
              <p:cNvPr id="67" name="Rectangle">
                <a:extLst>
                  <a:ext uri="{FF2B5EF4-FFF2-40B4-BE49-F238E27FC236}">
                    <a16:creationId xmlns:a16="http://schemas.microsoft.com/office/drawing/2014/main" id="{4B2EE93B-7667-BF46-AA6F-256DA88A42DC}"/>
                  </a:ext>
                </a:extLst>
              </p:cNvPr>
              <p:cNvSpPr/>
              <p:nvPr/>
            </p:nvSpPr>
            <p:spPr>
              <a:xfrm rot="1800000">
                <a:off x="520951" y="33556"/>
                <a:ext cx="228098" cy="1270001"/>
              </a:xfrm>
              <a:prstGeom prst="rect">
                <a:avLst/>
              </a:prstGeom>
              <a:solidFill>
                <a:srgbClr val="FD2504"/>
              </a:solidFill>
              <a:ln w="12700" cap="flat">
                <a:noFill/>
                <a:miter lim="400000"/>
              </a:ln>
              <a:effectLst/>
            </p:spPr>
            <p:txBody>
              <a:bodyPr wrap="square" lIns="50800" tIns="50800" rIns="50800" bIns="50800" numCol="1" anchor="ctr">
                <a:noAutofit/>
              </a:bodyPr>
              <a:lstStyle/>
              <a:p>
                <a:pPr>
                  <a:defRPr sz="2400">
                    <a:latin typeface="Helvetica Light"/>
                    <a:ea typeface="Helvetica Light"/>
                    <a:cs typeface="Helvetica Light"/>
                    <a:sym typeface="Helvetica Light"/>
                  </a:defRPr>
                </a:pPr>
                <a:endParaRPr sz="2400"/>
              </a:p>
            </p:txBody>
          </p:sp>
        </p:grpSp>
      </p:grpSp>
      <p:sp>
        <p:nvSpPr>
          <p:cNvPr id="68" name="NO unicorns  in this magical forest">
            <a:extLst>
              <a:ext uri="{FF2B5EF4-FFF2-40B4-BE49-F238E27FC236}">
                <a16:creationId xmlns:a16="http://schemas.microsoft.com/office/drawing/2014/main" id="{E42AE8E9-58E4-9A49-973C-FB12C071466F}"/>
              </a:ext>
            </a:extLst>
          </p:cNvPr>
          <p:cNvSpPr txBox="1"/>
          <p:nvPr/>
        </p:nvSpPr>
        <p:spPr>
          <a:xfrm>
            <a:off x="4871290" y="472256"/>
            <a:ext cx="3683351" cy="1487587"/>
          </a:xfrm>
          <a:prstGeom prst="rect">
            <a:avLst/>
          </a:prstGeom>
          <a:solidFill>
            <a:schemeClr val="bg1">
              <a:alpha val="47000"/>
            </a:schemeClr>
          </a:solidFill>
          <a:ln w="12700">
            <a:miter lim="400000"/>
          </a:ln>
          <a:effectLst>
            <a:outerShdw blurRad="38100" dist="25400" dir="5400000" rotWithShape="0">
              <a:srgbClr val="53585F">
                <a:alpha val="50000"/>
              </a:srgbClr>
            </a:outerShdw>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4800">
                <a:solidFill>
                  <a:srgbClr val="FD2504"/>
                </a:solidFill>
                <a:latin typeface="Helvetica"/>
                <a:ea typeface="Helvetica"/>
                <a:cs typeface="Helvetica"/>
                <a:sym typeface="Helvetica"/>
              </a:defRPr>
            </a:pPr>
            <a:r>
              <a:rPr sz="3000" b="1" dirty="0"/>
              <a:t>NO unicorns </a:t>
            </a:r>
            <a:br>
              <a:rPr sz="3000" b="1" dirty="0"/>
            </a:br>
            <a:r>
              <a:rPr sz="3000" b="1" dirty="0"/>
              <a:t>in this magical forest</a:t>
            </a:r>
          </a:p>
        </p:txBody>
      </p:sp>
      <p:sp>
        <p:nvSpPr>
          <p:cNvPr id="69" name="maybe here?">
            <a:extLst>
              <a:ext uri="{FF2B5EF4-FFF2-40B4-BE49-F238E27FC236}">
                <a16:creationId xmlns:a16="http://schemas.microsoft.com/office/drawing/2014/main" id="{B6ED5101-6FF3-8240-9B4A-3081BCBB8100}"/>
              </a:ext>
            </a:extLst>
          </p:cNvPr>
          <p:cNvSpPr txBox="1"/>
          <p:nvPr/>
        </p:nvSpPr>
        <p:spPr>
          <a:xfrm rot="240000">
            <a:off x="4173043" y="3538115"/>
            <a:ext cx="2327977"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800">
                <a:solidFill>
                  <a:srgbClr val="FD2504"/>
                </a:solidFill>
                <a:latin typeface="Helvetica"/>
                <a:ea typeface="Helvetica"/>
                <a:cs typeface="Helvetica"/>
                <a:sym typeface="Helvetica"/>
              </a:defRPr>
            </a:lvl1pPr>
          </a:lstStyle>
          <a:p>
            <a:r>
              <a:rPr lang="en-GB" sz="3000" dirty="0"/>
              <a:t>M</a:t>
            </a:r>
            <a:r>
              <a:rPr sz="3000" dirty="0" err="1"/>
              <a:t>aybe</a:t>
            </a:r>
            <a:r>
              <a:rPr sz="3000" dirty="0"/>
              <a:t> here?</a:t>
            </a:r>
          </a:p>
        </p:txBody>
      </p:sp>
      <p:sp>
        <p:nvSpPr>
          <p:cNvPr id="70" name="Arrow">
            <a:extLst>
              <a:ext uri="{FF2B5EF4-FFF2-40B4-BE49-F238E27FC236}">
                <a16:creationId xmlns:a16="http://schemas.microsoft.com/office/drawing/2014/main" id="{60A4233B-36E3-FB4A-83D4-3BB86E80874F}"/>
              </a:ext>
            </a:extLst>
          </p:cNvPr>
          <p:cNvSpPr/>
          <p:nvPr/>
        </p:nvSpPr>
        <p:spPr>
          <a:xfrm rot="21000000">
            <a:off x="6712858" y="3662729"/>
            <a:ext cx="664204" cy="376493"/>
          </a:xfrm>
          <a:prstGeom prst="rightArrow">
            <a:avLst>
              <a:gd name="adj1" fmla="val 29263"/>
              <a:gd name="adj2" fmla="val 78754"/>
            </a:avLst>
          </a:prstGeom>
          <a:solidFill>
            <a:srgbClr val="FD2504"/>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latin typeface="Helvetica Light"/>
                <a:ea typeface="Helvetica Light"/>
                <a:cs typeface="Helvetica Light"/>
                <a:sym typeface="Helvetica Light"/>
              </a:defRPr>
            </a:pPr>
            <a:endParaRPr sz="2400"/>
          </a:p>
        </p:txBody>
      </p:sp>
      <p:sp>
        <p:nvSpPr>
          <p:cNvPr id="71" name="Arrow">
            <a:extLst>
              <a:ext uri="{FF2B5EF4-FFF2-40B4-BE49-F238E27FC236}">
                <a16:creationId xmlns:a16="http://schemas.microsoft.com/office/drawing/2014/main" id="{8B136118-3672-4449-AE6D-F258FBD3324C}"/>
              </a:ext>
            </a:extLst>
          </p:cNvPr>
          <p:cNvSpPr/>
          <p:nvPr/>
        </p:nvSpPr>
        <p:spPr>
          <a:xfrm rot="15000000">
            <a:off x="4182977" y="2948540"/>
            <a:ext cx="664203" cy="376493"/>
          </a:xfrm>
          <a:prstGeom prst="rightArrow">
            <a:avLst>
              <a:gd name="adj1" fmla="val 29263"/>
              <a:gd name="adj2" fmla="val 78754"/>
            </a:avLst>
          </a:prstGeom>
          <a:solidFill>
            <a:srgbClr val="FD2504"/>
          </a:solidFill>
          <a:ln w="12700">
            <a:miter lim="400000"/>
          </a:ln>
          <a:effectLst>
            <a:outerShdw blurRad="38100" dist="25400" dir="5400000" rotWithShape="0">
              <a:srgbClr val="000000">
                <a:alpha val="50000"/>
              </a:srgbClr>
            </a:outerShdw>
          </a:effectLst>
        </p:spPr>
        <p:txBody>
          <a:bodyPr lIns="50800" tIns="50800" rIns="50800" bIns="50800" anchor="ctr"/>
          <a:lstStyle/>
          <a:p>
            <a:pPr>
              <a:defRPr sz="2400">
                <a:latin typeface="Helvetica Light"/>
                <a:ea typeface="Helvetica Light"/>
                <a:cs typeface="Helvetica Light"/>
                <a:sym typeface="Helvetica Light"/>
              </a:defRPr>
            </a:pPr>
            <a:endParaRPr sz="2400"/>
          </a:p>
        </p:txBody>
      </p:sp>
      <p:sp>
        <p:nvSpPr>
          <p:cNvPr id="35" name="Google Shape;370;p47">
            <a:extLst>
              <a:ext uri="{FF2B5EF4-FFF2-40B4-BE49-F238E27FC236}">
                <a16:creationId xmlns:a16="http://schemas.microsoft.com/office/drawing/2014/main" id="{B7A290FB-03F4-6D42-AAB0-9CC877FC7565}"/>
              </a:ext>
            </a:extLst>
          </p:cNvPr>
          <p:cNvSpPr txBox="1"/>
          <p:nvPr/>
        </p:nvSpPr>
        <p:spPr>
          <a:xfrm>
            <a:off x="141538" y="1210074"/>
            <a:ext cx="2609138" cy="2568301"/>
          </a:xfrm>
          <a:prstGeom prst="ellipse">
            <a:avLst/>
          </a:prstGeom>
          <a:solidFill>
            <a:srgbClr val="262626"/>
          </a:solidFill>
          <a:ln w="174625" cmpd="thinThick">
            <a:solidFill>
              <a:srgbClr val="262626"/>
            </a:solidFill>
          </a:ln>
        </p:spPr>
        <p:txBody>
          <a:bodyPr spcFirstLastPara="1" vert="horz" lIns="91440" tIns="45720" rIns="91440" bIns="45720" rtlCol="0" anchor="ctr" anchorCtr="0">
            <a:normAutofit/>
          </a:bodyPr>
          <a:lstStyle/>
          <a:p>
            <a:pPr algn="ctr" defTabSz="914400">
              <a:lnSpc>
                <a:spcPct val="90000"/>
              </a:lnSpc>
              <a:spcBef>
                <a:spcPct val="0"/>
              </a:spcBef>
              <a:spcAft>
                <a:spcPts val="600"/>
              </a:spcAft>
              <a:buSzPts val="3600"/>
            </a:pPr>
            <a:r>
              <a:rPr lang="en-US" sz="3000" b="1" kern="1200" dirty="0">
                <a:solidFill>
                  <a:srgbClr val="4472C4"/>
                </a:solidFill>
                <a:latin typeface="+mj-lt"/>
                <a:ea typeface="+mj-ea"/>
                <a:cs typeface="+mj-cs"/>
                <a:sym typeface="Calibri"/>
              </a:rPr>
              <a:t>Current Landscape</a:t>
            </a:r>
          </a:p>
        </p:txBody>
      </p:sp>
    </p:spTree>
    <p:extLst>
      <p:ext uri="{BB962C8B-B14F-4D97-AF65-F5344CB8AC3E}">
        <p14:creationId xmlns:p14="http://schemas.microsoft.com/office/powerpoint/2010/main" val="3036555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Google Shape;362;p69">
            <a:extLst>
              <a:ext uri="{FF2B5EF4-FFF2-40B4-BE49-F238E27FC236}">
                <a16:creationId xmlns:a16="http://schemas.microsoft.com/office/drawing/2014/main" id="{EDFC632B-84E5-3146-8615-D8F37F9EA070}"/>
              </a:ext>
            </a:extLst>
          </p:cNvPr>
          <p:cNvPicPr preferRelativeResize="0"/>
          <p:nvPr/>
        </p:nvPicPr>
        <p:blipFill>
          <a:blip r:embed="rId2">
            <a:alphaModFix/>
          </a:blip>
          <a:stretch>
            <a:fillRect/>
          </a:stretch>
        </p:blipFill>
        <p:spPr>
          <a:xfrm>
            <a:off x="345626" y="194727"/>
            <a:ext cx="8452748" cy="4754045"/>
          </a:xfrm>
          <a:prstGeom prst="rect">
            <a:avLst/>
          </a:prstGeom>
          <a:noFill/>
          <a:ln>
            <a:noFill/>
          </a:ln>
        </p:spPr>
      </p:pic>
    </p:spTree>
    <p:extLst>
      <p:ext uri="{BB962C8B-B14F-4D97-AF65-F5344CB8AC3E}">
        <p14:creationId xmlns:p14="http://schemas.microsoft.com/office/powerpoint/2010/main" val="2991407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29;p43">
            <a:extLst>
              <a:ext uri="{FF2B5EF4-FFF2-40B4-BE49-F238E27FC236}">
                <a16:creationId xmlns:a16="http://schemas.microsoft.com/office/drawing/2014/main" id="{C99E6665-079B-4A4D-9A95-80F676C1249C}"/>
              </a:ext>
            </a:extLst>
          </p:cNvPr>
          <p:cNvSpPr txBox="1"/>
          <p:nvPr/>
        </p:nvSpPr>
        <p:spPr>
          <a:xfrm>
            <a:off x="25789" y="8182"/>
            <a:ext cx="9144000" cy="429119"/>
          </a:xfrm>
          <a:prstGeom prst="rect">
            <a:avLst/>
          </a:prstGeom>
          <a:noFill/>
          <a:ln>
            <a:noFill/>
          </a:ln>
        </p:spPr>
        <p:txBody>
          <a:bodyPr spcFirstLastPara="1" wrap="square" lIns="91425" tIns="45700" rIns="91425" bIns="45700" anchor="ctr" anchorCtr="0">
            <a:noAutofit/>
          </a:bodyPr>
          <a:lstStyle/>
          <a:p>
            <a:pPr algn="ctr">
              <a:buSzPts val="3600"/>
            </a:pPr>
            <a:r>
              <a:rPr lang="en-US" sz="3000" b="1" dirty="0">
                <a:solidFill>
                  <a:srgbClr val="C0504D"/>
                </a:solidFill>
                <a:latin typeface="Calibri"/>
                <a:ea typeface="Calibri"/>
                <a:cs typeface="Calibri"/>
                <a:sym typeface="Calibri"/>
              </a:rPr>
              <a:t>Liquid Xenon Experiments</a:t>
            </a:r>
            <a:endParaRPr sz="3000" b="1" dirty="0">
              <a:solidFill>
                <a:srgbClr val="C0504D"/>
              </a:solidFill>
              <a:latin typeface="Calibri"/>
              <a:ea typeface="Calibri"/>
              <a:cs typeface="Calibri"/>
              <a:sym typeface="Calibri"/>
            </a:endParaRPr>
          </a:p>
        </p:txBody>
      </p:sp>
      <p:pic>
        <p:nvPicPr>
          <p:cNvPr id="3" name="Google Shape;330;p43">
            <a:extLst>
              <a:ext uri="{FF2B5EF4-FFF2-40B4-BE49-F238E27FC236}">
                <a16:creationId xmlns:a16="http://schemas.microsoft.com/office/drawing/2014/main" id="{CA2D41E8-8FB9-3345-8EC4-5B0D99D3C1F6}"/>
              </a:ext>
            </a:extLst>
          </p:cNvPr>
          <p:cNvPicPr preferRelativeResize="0"/>
          <p:nvPr/>
        </p:nvPicPr>
        <p:blipFill rotWithShape="1">
          <a:blip r:embed="rId2">
            <a:alphaModFix/>
          </a:blip>
          <a:srcRect l="29240" t="-438" r="21731" b="438"/>
          <a:stretch/>
        </p:blipFill>
        <p:spPr>
          <a:xfrm>
            <a:off x="101406" y="698389"/>
            <a:ext cx="1217732" cy="1649625"/>
          </a:xfrm>
          <a:prstGeom prst="rect">
            <a:avLst/>
          </a:prstGeom>
          <a:noFill/>
          <a:ln>
            <a:noFill/>
          </a:ln>
        </p:spPr>
      </p:pic>
      <p:pic>
        <p:nvPicPr>
          <p:cNvPr id="4" name="Google Shape;331;p43">
            <a:extLst>
              <a:ext uri="{FF2B5EF4-FFF2-40B4-BE49-F238E27FC236}">
                <a16:creationId xmlns:a16="http://schemas.microsoft.com/office/drawing/2014/main" id="{B9B8A57C-46E3-5246-BE63-5A21F0A5CC54}"/>
              </a:ext>
            </a:extLst>
          </p:cNvPr>
          <p:cNvPicPr preferRelativeResize="0"/>
          <p:nvPr/>
        </p:nvPicPr>
        <p:blipFill rotWithShape="1">
          <a:blip r:embed="rId3">
            <a:alphaModFix/>
          </a:blip>
          <a:srcRect/>
          <a:stretch/>
        </p:blipFill>
        <p:spPr>
          <a:xfrm>
            <a:off x="2758064" y="691264"/>
            <a:ext cx="1219849" cy="1637143"/>
          </a:xfrm>
          <a:prstGeom prst="rect">
            <a:avLst/>
          </a:prstGeom>
          <a:noFill/>
          <a:ln>
            <a:noFill/>
          </a:ln>
        </p:spPr>
      </p:pic>
      <p:pic>
        <p:nvPicPr>
          <p:cNvPr id="5" name="Google Shape;332;p43">
            <a:extLst>
              <a:ext uri="{FF2B5EF4-FFF2-40B4-BE49-F238E27FC236}">
                <a16:creationId xmlns:a16="http://schemas.microsoft.com/office/drawing/2014/main" id="{3FF2AA6F-CF7C-9E4B-98B7-F896155DC726}"/>
              </a:ext>
            </a:extLst>
          </p:cNvPr>
          <p:cNvPicPr preferRelativeResize="0"/>
          <p:nvPr/>
        </p:nvPicPr>
        <p:blipFill rotWithShape="1">
          <a:blip r:embed="rId4">
            <a:alphaModFix/>
          </a:blip>
          <a:srcRect/>
          <a:stretch/>
        </p:blipFill>
        <p:spPr>
          <a:xfrm>
            <a:off x="1424289" y="698389"/>
            <a:ext cx="1219845" cy="1649625"/>
          </a:xfrm>
          <a:prstGeom prst="rect">
            <a:avLst/>
          </a:prstGeom>
          <a:noFill/>
          <a:ln>
            <a:noFill/>
          </a:ln>
        </p:spPr>
      </p:pic>
      <p:cxnSp>
        <p:nvCxnSpPr>
          <p:cNvPr id="6" name="Google Shape;333;p43">
            <a:extLst>
              <a:ext uri="{FF2B5EF4-FFF2-40B4-BE49-F238E27FC236}">
                <a16:creationId xmlns:a16="http://schemas.microsoft.com/office/drawing/2014/main" id="{2B6A799C-FEB9-AF40-8871-DF97B2D2D495}"/>
              </a:ext>
            </a:extLst>
          </p:cNvPr>
          <p:cNvCxnSpPr>
            <a:cxnSpLocks/>
          </p:cNvCxnSpPr>
          <p:nvPr/>
        </p:nvCxnSpPr>
        <p:spPr>
          <a:xfrm>
            <a:off x="124732" y="3089384"/>
            <a:ext cx="3898317" cy="9960"/>
          </a:xfrm>
          <a:prstGeom prst="straightConnector1">
            <a:avLst/>
          </a:prstGeom>
          <a:noFill/>
          <a:ln w="38100" cap="flat" cmpd="sng">
            <a:solidFill>
              <a:srgbClr val="1155CC"/>
            </a:solidFill>
            <a:prstDash val="solid"/>
            <a:round/>
            <a:headEnd type="none" w="sm" len="sm"/>
            <a:tailEnd type="triangle" w="med" len="med"/>
          </a:ln>
        </p:spPr>
      </p:cxnSp>
      <p:sp>
        <p:nvSpPr>
          <p:cNvPr id="7" name="Google Shape;334;p43">
            <a:extLst>
              <a:ext uri="{FF2B5EF4-FFF2-40B4-BE49-F238E27FC236}">
                <a16:creationId xmlns:a16="http://schemas.microsoft.com/office/drawing/2014/main" id="{9F1EC849-5264-A045-B9D2-AFCC9E72A851}"/>
              </a:ext>
            </a:extLst>
          </p:cNvPr>
          <p:cNvSpPr txBox="1"/>
          <p:nvPr/>
        </p:nvSpPr>
        <p:spPr>
          <a:xfrm>
            <a:off x="143767" y="409942"/>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dirty="0">
                <a:solidFill>
                  <a:srgbClr val="E69138"/>
                </a:solidFill>
                <a:latin typeface="Open Sans"/>
                <a:ea typeface="Open Sans"/>
                <a:cs typeface="Open Sans"/>
                <a:sym typeface="Open Sans"/>
              </a:rPr>
              <a:t>LUX</a:t>
            </a:r>
            <a:endParaRPr sz="1200" b="1" dirty="0">
              <a:solidFill>
                <a:srgbClr val="E69138"/>
              </a:solidFill>
              <a:latin typeface="Open Sans"/>
              <a:ea typeface="Open Sans"/>
              <a:cs typeface="Open Sans"/>
              <a:sym typeface="Open Sans"/>
            </a:endParaRPr>
          </a:p>
        </p:txBody>
      </p:sp>
      <p:sp>
        <p:nvSpPr>
          <p:cNvPr id="8" name="Google Shape;335;p43">
            <a:extLst>
              <a:ext uri="{FF2B5EF4-FFF2-40B4-BE49-F238E27FC236}">
                <a16:creationId xmlns:a16="http://schemas.microsoft.com/office/drawing/2014/main" id="{0141544D-9709-7843-BC01-488C78730CD9}"/>
              </a:ext>
            </a:extLst>
          </p:cNvPr>
          <p:cNvSpPr txBox="1"/>
          <p:nvPr/>
        </p:nvSpPr>
        <p:spPr>
          <a:xfrm>
            <a:off x="1486724" y="409942"/>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dirty="0">
                <a:solidFill>
                  <a:srgbClr val="38761D"/>
                </a:solidFill>
                <a:latin typeface="Open Sans"/>
                <a:ea typeface="Open Sans"/>
                <a:cs typeface="Open Sans"/>
                <a:sym typeface="Open Sans"/>
              </a:rPr>
              <a:t>PANDAX-II</a:t>
            </a:r>
            <a:endParaRPr sz="1200" b="1" dirty="0">
              <a:solidFill>
                <a:srgbClr val="38761D"/>
              </a:solidFill>
              <a:latin typeface="Open Sans"/>
              <a:ea typeface="Open Sans"/>
              <a:cs typeface="Open Sans"/>
              <a:sym typeface="Open Sans"/>
            </a:endParaRPr>
          </a:p>
        </p:txBody>
      </p:sp>
      <p:sp>
        <p:nvSpPr>
          <p:cNvPr id="9" name="Google Shape;336;p43">
            <a:extLst>
              <a:ext uri="{FF2B5EF4-FFF2-40B4-BE49-F238E27FC236}">
                <a16:creationId xmlns:a16="http://schemas.microsoft.com/office/drawing/2014/main" id="{CA5ACF16-98D8-144E-8BAE-CA7755E2BE32}"/>
              </a:ext>
            </a:extLst>
          </p:cNvPr>
          <p:cNvSpPr txBox="1"/>
          <p:nvPr/>
        </p:nvSpPr>
        <p:spPr>
          <a:xfrm>
            <a:off x="2777789" y="398211"/>
            <a:ext cx="1095000" cy="243306"/>
          </a:xfrm>
          <a:prstGeom prst="rect">
            <a:avLst/>
          </a:prstGeom>
          <a:noFill/>
          <a:ln>
            <a:noFill/>
          </a:ln>
        </p:spPr>
        <p:txBody>
          <a:bodyPr spcFirstLastPara="1" wrap="square" lIns="91425" tIns="91425" rIns="91425" bIns="91425" anchor="t" anchorCtr="0">
            <a:noAutofit/>
          </a:bodyPr>
          <a:lstStyle/>
          <a:p>
            <a:pPr algn="ctr">
              <a:buSzPts val="1200"/>
            </a:pPr>
            <a:r>
              <a:rPr lang="en-US" sz="1200" b="1">
                <a:solidFill>
                  <a:srgbClr val="38761D"/>
                </a:solidFill>
                <a:latin typeface="Open Sans"/>
                <a:ea typeface="Open Sans"/>
                <a:cs typeface="Open Sans"/>
                <a:sym typeface="Open Sans"/>
              </a:rPr>
              <a:t>XENON1T</a:t>
            </a:r>
            <a:endParaRPr sz="1200" b="1">
              <a:solidFill>
                <a:srgbClr val="38761D"/>
              </a:solidFill>
              <a:latin typeface="Open Sans"/>
              <a:ea typeface="Open Sans"/>
              <a:cs typeface="Open Sans"/>
              <a:sym typeface="Open Sans"/>
            </a:endParaRPr>
          </a:p>
        </p:txBody>
      </p:sp>
      <p:sp>
        <p:nvSpPr>
          <p:cNvPr id="10" name="Google Shape;337;p43">
            <a:extLst>
              <a:ext uri="{FF2B5EF4-FFF2-40B4-BE49-F238E27FC236}">
                <a16:creationId xmlns:a16="http://schemas.microsoft.com/office/drawing/2014/main" id="{AC953D6C-CA72-F247-9EB7-96FBF7011FBE}"/>
              </a:ext>
            </a:extLst>
          </p:cNvPr>
          <p:cNvSpPr txBox="1"/>
          <p:nvPr/>
        </p:nvSpPr>
        <p:spPr>
          <a:xfrm>
            <a:off x="158383" y="2281612"/>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250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(100 kg)</a:t>
            </a:r>
            <a:endParaRPr sz="1200">
              <a:latin typeface="Open Sans"/>
              <a:ea typeface="Open Sans"/>
              <a:cs typeface="Open Sans"/>
              <a:sym typeface="Open Sans"/>
            </a:endParaRPr>
          </a:p>
        </p:txBody>
      </p:sp>
      <p:sp>
        <p:nvSpPr>
          <p:cNvPr id="11" name="Google Shape;338;p43">
            <a:extLst>
              <a:ext uri="{FF2B5EF4-FFF2-40B4-BE49-F238E27FC236}">
                <a16:creationId xmlns:a16="http://schemas.microsoft.com/office/drawing/2014/main" id="{BE65F458-ED1A-FF47-A9B9-2968753FF61D}"/>
              </a:ext>
            </a:extLst>
          </p:cNvPr>
          <p:cNvSpPr txBox="1"/>
          <p:nvPr/>
        </p:nvSpPr>
        <p:spPr>
          <a:xfrm>
            <a:off x="1486724" y="2281612"/>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580 kg</a:t>
            </a:r>
            <a:endParaRPr sz="1200" dirty="0">
              <a:latin typeface="Open Sans"/>
              <a:ea typeface="Open Sans"/>
              <a:cs typeface="Open Sans"/>
              <a:sym typeface="Open Sans"/>
            </a:endParaRPr>
          </a:p>
          <a:p>
            <a:pPr algn="ctr">
              <a:buSzPts val="1200"/>
            </a:pPr>
            <a:r>
              <a:rPr lang="en-US" sz="1200" dirty="0">
                <a:latin typeface="Open Sans"/>
                <a:ea typeface="Open Sans"/>
                <a:cs typeface="Open Sans"/>
                <a:sym typeface="Open Sans"/>
              </a:rPr>
              <a:t>(362 kg)</a:t>
            </a:r>
            <a:endParaRPr sz="1200" dirty="0">
              <a:latin typeface="Open Sans"/>
              <a:ea typeface="Open Sans"/>
              <a:cs typeface="Open Sans"/>
              <a:sym typeface="Open Sans"/>
            </a:endParaRPr>
          </a:p>
        </p:txBody>
      </p:sp>
      <p:sp>
        <p:nvSpPr>
          <p:cNvPr id="12" name="Google Shape;339;p43">
            <a:extLst>
              <a:ext uri="{FF2B5EF4-FFF2-40B4-BE49-F238E27FC236}">
                <a16:creationId xmlns:a16="http://schemas.microsoft.com/office/drawing/2014/main" id="{ED8687E0-926D-6549-A243-E7F128ED63CD}"/>
              </a:ext>
            </a:extLst>
          </p:cNvPr>
          <p:cNvSpPr txBox="1"/>
          <p:nvPr/>
        </p:nvSpPr>
        <p:spPr>
          <a:xfrm>
            <a:off x="2820499" y="2257112"/>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(1,042 kg)</a:t>
            </a:r>
            <a:endParaRPr sz="1200">
              <a:latin typeface="Open Sans"/>
              <a:ea typeface="Open Sans"/>
              <a:cs typeface="Open Sans"/>
              <a:sym typeface="Open Sans"/>
            </a:endParaRPr>
          </a:p>
        </p:txBody>
      </p:sp>
      <p:sp>
        <p:nvSpPr>
          <p:cNvPr id="13" name="Google Shape;340;p43">
            <a:extLst>
              <a:ext uri="{FF2B5EF4-FFF2-40B4-BE49-F238E27FC236}">
                <a16:creationId xmlns:a16="http://schemas.microsoft.com/office/drawing/2014/main" id="{5CEBDAE6-69E1-9446-8A9A-D6B51D452473}"/>
              </a:ext>
            </a:extLst>
          </p:cNvPr>
          <p:cNvSpPr txBox="1"/>
          <p:nvPr/>
        </p:nvSpPr>
        <p:spPr>
          <a:xfrm>
            <a:off x="158383" y="3087834"/>
            <a:ext cx="1095000" cy="329100"/>
          </a:xfrm>
          <a:prstGeom prst="rect">
            <a:avLst/>
          </a:prstGeom>
          <a:noFill/>
          <a:ln>
            <a:noFill/>
          </a:ln>
        </p:spPr>
        <p:txBody>
          <a:bodyPr spcFirstLastPara="1" wrap="square" lIns="91425" tIns="91425" rIns="91425" bIns="91425" anchor="t" anchorCtr="0">
            <a:noAutofit/>
          </a:bodyPr>
          <a:lstStyle/>
          <a:p>
            <a:pPr algn="ctr">
              <a:buSzPts val="1000"/>
            </a:pPr>
            <a:r>
              <a:rPr lang="en-US" sz="1000">
                <a:solidFill>
                  <a:schemeClr val="dk1"/>
                </a:solidFill>
                <a:latin typeface="Open Sans"/>
                <a:ea typeface="Open Sans"/>
                <a:cs typeface="Open Sans"/>
                <a:sym typeface="Open Sans"/>
              </a:rPr>
              <a:t>3.4x10</a:t>
            </a:r>
            <a:r>
              <a:rPr lang="en-US" sz="1000" baseline="30000">
                <a:solidFill>
                  <a:schemeClr val="dk1"/>
                </a:solidFill>
                <a:latin typeface="Open Sans"/>
                <a:ea typeface="Open Sans"/>
                <a:cs typeface="Open Sans"/>
                <a:sym typeface="Open Sans"/>
              </a:rPr>
              <a:t>-46</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latin typeface="Open Sans"/>
              <a:ea typeface="Open Sans"/>
              <a:cs typeface="Open Sans"/>
              <a:sym typeface="Open Sans"/>
            </a:endParaRPr>
          </a:p>
        </p:txBody>
      </p:sp>
      <p:sp>
        <p:nvSpPr>
          <p:cNvPr id="14" name="Google Shape;341;p43">
            <a:extLst>
              <a:ext uri="{FF2B5EF4-FFF2-40B4-BE49-F238E27FC236}">
                <a16:creationId xmlns:a16="http://schemas.microsoft.com/office/drawing/2014/main" id="{56186FBC-07E4-1C41-B08A-FD600E0476DF}"/>
              </a:ext>
            </a:extLst>
          </p:cNvPr>
          <p:cNvSpPr txBox="1"/>
          <p:nvPr/>
        </p:nvSpPr>
        <p:spPr>
          <a:xfrm>
            <a:off x="1486724" y="3087834"/>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a:solidFill>
                  <a:schemeClr val="dk1"/>
                </a:solidFill>
                <a:latin typeface="Open Sans"/>
                <a:ea typeface="Open Sans"/>
                <a:cs typeface="Open Sans"/>
                <a:sym typeface="Open Sans"/>
              </a:rPr>
              <a:t>2.5x10</a:t>
            </a:r>
            <a:r>
              <a:rPr lang="en-US" sz="1000" baseline="30000">
                <a:solidFill>
                  <a:schemeClr val="dk1"/>
                </a:solidFill>
                <a:latin typeface="Open Sans"/>
                <a:ea typeface="Open Sans"/>
                <a:cs typeface="Open Sans"/>
                <a:sym typeface="Open Sans"/>
              </a:rPr>
              <a:t>-46</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solidFill>
                <a:schemeClr val="dk1"/>
              </a:solidFill>
              <a:latin typeface="Open Sans"/>
              <a:ea typeface="Open Sans"/>
              <a:cs typeface="Open Sans"/>
              <a:sym typeface="Open Sans"/>
            </a:endParaRPr>
          </a:p>
        </p:txBody>
      </p:sp>
      <p:sp>
        <p:nvSpPr>
          <p:cNvPr id="15" name="Google Shape;342;p43">
            <a:extLst>
              <a:ext uri="{FF2B5EF4-FFF2-40B4-BE49-F238E27FC236}">
                <a16:creationId xmlns:a16="http://schemas.microsoft.com/office/drawing/2014/main" id="{D84C2B36-3D47-E347-BA31-761DF782509E}"/>
              </a:ext>
            </a:extLst>
          </p:cNvPr>
          <p:cNvSpPr txBox="1"/>
          <p:nvPr/>
        </p:nvSpPr>
        <p:spPr>
          <a:xfrm>
            <a:off x="2820499" y="3087834"/>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a:solidFill>
                  <a:schemeClr val="dk1"/>
                </a:solidFill>
                <a:latin typeface="Open Sans"/>
                <a:ea typeface="Open Sans"/>
                <a:cs typeface="Open Sans"/>
                <a:sym typeface="Open Sans"/>
              </a:rPr>
              <a:t>7.7x10</a:t>
            </a:r>
            <a:r>
              <a:rPr lang="en-US" sz="1000" baseline="30000">
                <a:solidFill>
                  <a:schemeClr val="dk1"/>
                </a:solidFill>
                <a:latin typeface="Open Sans"/>
                <a:ea typeface="Open Sans"/>
                <a:cs typeface="Open Sans"/>
                <a:sym typeface="Open Sans"/>
              </a:rPr>
              <a:t>-47</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solidFill>
                <a:schemeClr val="dk1"/>
              </a:solidFill>
              <a:latin typeface="Open Sans"/>
              <a:ea typeface="Open Sans"/>
              <a:cs typeface="Open Sans"/>
              <a:sym typeface="Open Sans"/>
            </a:endParaRPr>
          </a:p>
          <a:p>
            <a:pPr algn="ctr">
              <a:buSzPts val="1000"/>
            </a:pPr>
            <a:endParaRPr sz="1000">
              <a:latin typeface="Open Sans"/>
              <a:ea typeface="Open Sans"/>
              <a:cs typeface="Open Sans"/>
              <a:sym typeface="Open Sans"/>
            </a:endParaRPr>
          </a:p>
        </p:txBody>
      </p:sp>
      <p:sp>
        <p:nvSpPr>
          <p:cNvPr id="16" name="Google Shape;343;p43">
            <a:extLst>
              <a:ext uri="{FF2B5EF4-FFF2-40B4-BE49-F238E27FC236}">
                <a16:creationId xmlns:a16="http://schemas.microsoft.com/office/drawing/2014/main" id="{00DB9B6B-C2F1-4945-8A9A-11085F34BCDB}"/>
              </a:ext>
            </a:extLst>
          </p:cNvPr>
          <p:cNvSpPr txBox="1"/>
          <p:nvPr/>
        </p:nvSpPr>
        <p:spPr>
          <a:xfrm>
            <a:off x="158383" y="2740034"/>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2013</a:t>
            </a:r>
            <a:endParaRPr sz="1200">
              <a:latin typeface="Open Sans"/>
              <a:ea typeface="Open Sans"/>
              <a:cs typeface="Open Sans"/>
              <a:sym typeface="Open Sans"/>
            </a:endParaRPr>
          </a:p>
        </p:txBody>
      </p:sp>
      <p:sp>
        <p:nvSpPr>
          <p:cNvPr id="17" name="Google Shape;344;p43">
            <a:extLst>
              <a:ext uri="{FF2B5EF4-FFF2-40B4-BE49-F238E27FC236}">
                <a16:creationId xmlns:a16="http://schemas.microsoft.com/office/drawing/2014/main" id="{BAF0304C-C806-DF46-BE80-5A5B92055830}"/>
              </a:ext>
            </a:extLst>
          </p:cNvPr>
          <p:cNvSpPr txBox="1"/>
          <p:nvPr/>
        </p:nvSpPr>
        <p:spPr>
          <a:xfrm>
            <a:off x="1486724" y="2740034"/>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2016</a:t>
            </a:r>
            <a:endParaRPr sz="1200">
              <a:latin typeface="Open Sans"/>
              <a:ea typeface="Open Sans"/>
              <a:cs typeface="Open Sans"/>
              <a:sym typeface="Open Sans"/>
            </a:endParaRPr>
          </a:p>
        </p:txBody>
      </p:sp>
      <p:sp>
        <p:nvSpPr>
          <p:cNvPr id="18" name="Google Shape;345;p43">
            <a:extLst>
              <a:ext uri="{FF2B5EF4-FFF2-40B4-BE49-F238E27FC236}">
                <a16:creationId xmlns:a16="http://schemas.microsoft.com/office/drawing/2014/main" id="{47A81B97-C4ED-EA43-983B-FAE1AF07E935}"/>
              </a:ext>
            </a:extLst>
          </p:cNvPr>
          <p:cNvSpPr txBox="1"/>
          <p:nvPr/>
        </p:nvSpPr>
        <p:spPr>
          <a:xfrm>
            <a:off x="2820499" y="2715734"/>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2017</a:t>
            </a:r>
            <a:endParaRPr sz="1200">
              <a:latin typeface="Open Sans"/>
              <a:ea typeface="Open Sans"/>
              <a:cs typeface="Open Sans"/>
              <a:sym typeface="Open Sans"/>
            </a:endParaRPr>
          </a:p>
        </p:txBody>
      </p:sp>
      <p:pic>
        <p:nvPicPr>
          <p:cNvPr id="19" name="Google Shape;346;p43">
            <a:extLst>
              <a:ext uri="{FF2B5EF4-FFF2-40B4-BE49-F238E27FC236}">
                <a16:creationId xmlns:a16="http://schemas.microsoft.com/office/drawing/2014/main" id="{073C47EE-30B2-A849-872A-00E699D7969B}"/>
              </a:ext>
            </a:extLst>
          </p:cNvPr>
          <p:cNvPicPr preferRelativeResize="0"/>
          <p:nvPr/>
        </p:nvPicPr>
        <p:blipFill rotWithShape="1">
          <a:blip r:embed="rId5">
            <a:alphaModFix/>
          </a:blip>
          <a:srcRect/>
          <a:stretch/>
        </p:blipFill>
        <p:spPr>
          <a:xfrm>
            <a:off x="4239028" y="645315"/>
            <a:ext cx="1463236" cy="1649625"/>
          </a:xfrm>
          <a:prstGeom prst="rect">
            <a:avLst/>
          </a:prstGeom>
          <a:noFill/>
          <a:ln>
            <a:noFill/>
          </a:ln>
        </p:spPr>
      </p:pic>
      <p:pic>
        <p:nvPicPr>
          <p:cNvPr id="20" name="Google Shape;347;p43">
            <a:extLst>
              <a:ext uri="{FF2B5EF4-FFF2-40B4-BE49-F238E27FC236}">
                <a16:creationId xmlns:a16="http://schemas.microsoft.com/office/drawing/2014/main" id="{45576EA4-5B00-7F49-AB6A-6CB2C6EF1AED}"/>
              </a:ext>
            </a:extLst>
          </p:cNvPr>
          <p:cNvPicPr preferRelativeResize="0"/>
          <p:nvPr/>
        </p:nvPicPr>
        <p:blipFill rotWithShape="1">
          <a:blip r:embed="rId6">
            <a:alphaModFix/>
          </a:blip>
          <a:srcRect/>
          <a:stretch/>
        </p:blipFill>
        <p:spPr>
          <a:xfrm>
            <a:off x="5845820" y="656798"/>
            <a:ext cx="1692324" cy="1649624"/>
          </a:xfrm>
          <a:prstGeom prst="rect">
            <a:avLst/>
          </a:prstGeom>
          <a:noFill/>
          <a:ln>
            <a:noFill/>
          </a:ln>
        </p:spPr>
      </p:pic>
      <p:cxnSp>
        <p:nvCxnSpPr>
          <p:cNvPr id="21" name="Google Shape;348;p43">
            <a:extLst>
              <a:ext uri="{FF2B5EF4-FFF2-40B4-BE49-F238E27FC236}">
                <a16:creationId xmlns:a16="http://schemas.microsoft.com/office/drawing/2014/main" id="{0D28BB27-5ED0-CC4D-8B63-0E4B6E562B29}"/>
              </a:ext>
            </a:extLst>
          </p:cNvPr>
          <p:cNvCxnSpPr>
            <a:cxnSpLocks/>
          </p:cNvCxnSpPr>
          <p:nvPr/>
        </p:nvCxnSpPr>
        <p:spPr>
          <a:xfrm>
            <a:off x="4127755" y="3080636"/>
            <a:ext cx="4967695" cy="6581"/>
          </a:xfrm>
          <a:prstGeom prst="straightConnector1">
            <a:avLst/>
          </a:prstGeom>
          <a:noFill/>
          <a:ln w="38100" cap="flat" cmpd="sng">
            <a:solidFill>
              <a:srgbClr val="274E13"/>
            </a:solidFill>
            <a:prstDash val="solid"/>
            <a:round/>
            <a:headEnd type="none" w="sm" len="sm"/>
            <a:tailEnd type="triangle" w="med" len="med"/>
          </a:ln>
        </p:spPr>
      </p:cxnSp>
      <p:sp>
        <p:nvSpPr>
          <p:cNvPr id="22" name="Google Shape;349;p43">
            <a:extLst>
              <a:ext uri="{FF2B5EF4-FFF2-40B4-BE49-F238E27FC236}">
                <a16:creationId xmlns:a16="http://schemas.microsoft.com/office/drawing/2014/main" id="{837FDA6B-E9AC-1C41-AC93-010A87433221}"/>
              </a:ext>
            </a:extLst>
          </p:cNvPr>
          <p:cNvSpPr txBox="1"/>
          <p:nvPr/>
        </p:nvSpPr>
        <p:spPr>
          <a:xfrm>
            <a:off x="4395915" y="3087834"/>
            <a:ext cx="1095000" cy="329100"/>
          </a:xfrm>
          <a:prstGeom prst="rect">
            <a:avLst/>
          </a:prstGeom>
          <a:noFill/>
          <a:ln>
            <a:noFill/>
          </a:ln>
        </p:spPr>
        <p:txBody>
          <a:bodyPr spcFirstLastPara="1" wrap="square" lIns="91425" tIns="91425" rIns="91425" bIns="91425" anchor="t" anchorCtr="0">
            <a:noAutofit/>
          </a:bodyPr>
          <a:lstStyle/>
          <a:p>
            <a:pPr algn="ctr">
              <a:buSzPts val="1000"/>
            </a:pPr>
            <a:r>
              <a:rPr lang="en-US" sz="1000" dirty="0">
                <a:solidFill>
                  <a:schemeClr val="dk1"/>
                </a:solidFill>
                <a:latin typeface="Open Sans"/>
                <a:ea typeface="Open Sans"/>
                <a:cs typeface="Open Sans"/>
                <a:sym typeface="Open Sans"/>
              </a:rPr>
              <a:t>2.6x10</a:t>
            </a:r>
            <a:r>
              <a:rPr lang="en-US" sz="1000" baseline="30000" dirty="0">
                <a:solidFill>
                  <a:schemeClr val="dk1"/>
                </a:solidFill>
                <a:latin typeface="Open Sans"/>
                <a:ea typeface="Open Sans"/>
                <a:cs typeface="Open Sans"/>
                <a:sym typeface="Open Sans"/>
              </a:rPr>
              <a:t>-48</a:t>
            </a:r>
            <a:r>
              <a:rPr lang="en-US" sz="1000" dirty="0">
                <a:solidFill>
                  <a:schemeClr val="dk1"/>
                </a:solidFill>
                <a:latin typeface="Open Sans"/>
                <a:ea typeface="Open Sans"/>
                <a:cs typeface="Open Sans"/>
                <a:sym typeface="Open Sans"/>
              </a:rPr>
              <a:t> cm</a:t>
            </a:r>
            <a:r>
              <a:rPr lang="en-US" sz="1000" baseline="30000" dirty="0">
                <a:solidFill>
                  <a:schemeClr val="dk1"/>
                </a:solidFill>
                <a:latin typeface="Open Sans"/>
                <a:ea typeface="Open Sans"/>
                <a:cs typeface="Open Sans"/>
                <a:sym typeface="Open Sans"/>
              </a:rPr>
              <a:t>2</a:t>
            </a:r>
            <a:endParaRPr sz="1000" dirty="0">
              <a:latin typeface="Open Sans"/>
              <a:ea typeface="Open Sans"/>
              <a:cs typeface="Open Sans"/>
              <a:sym typeface="Open Sans"/>
            </a:endParaRPr>
          </a:p>
        </p:txBody>
      </p:sp>
      <p:sp>
        <p:nvSpPr>
          <p:cNvPr id="23" name="Google Shape;350;p43">
            <a:extLst>
              <a:ext uri="{FF2B5EF4-FFF2-40B4-BE49-F238E27FC236}">
                <a16:creationId xmlns:a16="http://schemas.microsoft.com/office/drawing/2014/main" id="{69B586D9-F605-FA47-AC0C-9E6C3E9EE99A}"/>
              </a:ext>
            </a:extLst>
          </p:cNvPr>
          <p:cNvSpPr txBox="1"/>
          <p:nvPr/>
        </p:nvSpPr>
        <p:spPr>
          <a:xfrm>
            <a:off x="6268383" y="3087834"/>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dirty="0">
                <a:solidFill>
                  <a:schemeClr val="dk1"/>
                </a:solidFill>
                <a:latin typeface="Open Sans"/>
                <a:ea typeface="Open Sans"/>
                <a:cs typeface="Open Sans"/>
                <a:sym typeface="Open Sans"/>
              </a:rPr>
              <a:t>1.4x10</a:t>
            </a:r>
            <a:r>
              <a:rPr lang="en-US" sz="1000" baseline="30000" dirty="0">
                <a:solidFill>
                  <a:schemeClr val="dk1"/>
                </a:solidFill>
                <a:latin typeface="Open Sans"/>
                <a:ea typeface="Open Sans"/>
                <a:cs typeface="Open Sans"/>
                <a:sym typeface="Open Sans"/>
              </a:rPr>
              <a:t>-48</a:t>
            </a:r>
            <a:r>
              <a:rPr lang="en-US" sz="1000" dirty="0">
                <a:solidFill>
                  <a:schemeClr val="dk1"/>
                </a:solidFill>
                <a:latin typeface="Open Sans"/>
                <a:ea typeface="Open Sans"/>
                <a:cs typeface="Open Sans"/>
                <a:sym typeface="Open Sans"/>
              </a:rPr>
              <a:t> cm</a:t>
            </a:r>
            <a:r>
              <a:rPr lang="en-US" sz="1000" baseline="30000" dirty="0">
                <a:solidFill>
                  <a:schemeClr val="dk1"/>
                </a:solidFill>
                <a:latin typeface="Open Sans"/>
                <a:ea typeface="Open Sans"/>
                <a:cs typeface="Open Sans"/>
                <a:sym typeface="Open Sans"/>
              </a:rPr>
              <a:t>2</a:t>
            </a:r>
            <a:endParaRPr sz="1000" dirty="0">
              <a:solidFill>
                <a:schemeClr val="dk1"/>
              </a:solidFill>
              <a:latin typeface="Open Sans"/>
              <a:ea typeface="Open Sans"/>
              <a:cs typeface="Open Sans"/>
              <a:sym typeface="Open Sans"/>
            </a:endParaRPr>
          </a:p>
          <a:p>
            <a:pPr algn="ctr">
              <a:buSzPts val="1000"/>
            </a:pPr>
            <a:endParaRPr sz="1000" dirty="0">
              <a:latin typeface="Open Sans"/>
              <a:ea typeface="Open Sans"/>
              <a:cs typeface="Open Sans"/>
              <a:sym typeface="Open Sans"/>
            </a:endParaRPr>
          </a:p>
        </p:txBody>
      </p:sp>
      <p:sp>
        <p:nvSpPr>
          <p:cNvPr id="24" name="Google Shape;351;p43">
            <a:extLst>
              <a:ext uri="{FF2B5EF4-FFF2-40B4-BE49-F238E27FC236}">
                <a16:creationId xmlns:a16="http://schemas.microsoft.com/office/drawing/2014/main" id="{6E29C399-14D4-B64F-A135-6F41C178FF4E}"/>
              </a:ext>
            </a:extLst>
          </p:cNvPr>
          <p:cNvSpPr txBox="1"/>
          <p:nvPr/>
        </p:nvSpPr>
        <p:spPr>
          <a:xfrm>
            <a:off x="6078791" y="2725422"/>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2020 + 3 live years</a:t>
            </a:r>
            <a:endParaRPr sz="1200">
              <a:latin typeface="Open Sans"/>
              <a:ea typeface="Open Sans"/>
              <a:cs typeface="Open Sans"/>
              <a:sym typeface="Open Sans"/>
            </a:endParaRPr>
          </a:p>
        </p:txBody>
      </p:sp>
      <p:sp>
        <p:nvSpPr>
          <p:cNvPr id="25" name="Google Shape;352;p43">
            <a:extLst>
              <a:ext uri="{FF2B5EF4-FFF2-40B4-BE49-F238E27FC236}">
                <a16:creationId xmlns:a16="http://schemas.microsoft.com/office/drawing/2014/main" id="{ECF4EEB6-FDEE-0A47-8733-890E35BD0BB3}"/>
              </a:ext>
            </a:extLst>
          </p:cNvPr>
          <p:cNvSpPr txBox="1"/>
          <p:nvPr/>
        </p:nvSpPr>
        <p:spPr>
          <a:xfrm>
            <a:off x="4202628" y="2725434"/>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2020 + 5 live years</a:t>
            </a:r>
            <a:endParaRPr sz="1200">
              <a:latin typeface="Open Sans"/>
              <a:ea typeface="Open Sans"/>
              <a:cs typeface="Open Sans"/>
              <a:sym typeface="Open Sans"/>
            </a:endParaRPr>
          </a:p>
        </p:txBody>
      </p:sp>
      <p:sp>
        <p:nvSpPr>
          <p:cNvPr id="26" name="Google Shape;353;p43">
            <a:extLst>
              <a:ext uri="{FF2B5EF4-FFF2-40B4-BE49-F238E27FC236}">
                <a16:creationId xmlns:a16="http://schemas.microsoft.com/office/drawing/2014/main" id="{0E5563F8-BC2D-1C4D-A9A4-AA78ECDE812E}"/>
              </a:ext>
            </a:extLst>
          </p:cNvPr>
          <p:cNvSpPr txBox="1"/>
          <p:nvPr/>
        </p:nvSpPr>
        <p:spPr>
          <a:xfrm>
            <a:off x="5845822" y="369451"/>
            <a:ext cx="1710233"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200" b="1" dirty="0">
                <a:solidFill>
                  <a:srgbClr val="1155CC"/>
                </a:solidFill>
                <a:latin typeface="Open Sans"/>
                <a:ea typeface="Open Sans"/>
                <a:cs typeface="Open Sans"/>
                <a:sym typeface="Open Sans"/>
              </a:rPr>
              <a:t>LZ</a:t>
            </a:r>
            <a:endParaRPr sz="1200" b="1" dirty="0">
              <a:solidFill>
                <a:srgbClr val="1155CC"/>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sp>
        <p:nvSpPr>
          <p:cNvPr id="27" name="Google Shape;354;p43">
            <a:extLst>
              <a:ext uri="{FF2B5EF4-FFF2-40B4-BE49-F238E27FC236}">
                <a16:creationId xmlns:a16="http://schemas.microsoft.com/office/drawing/2014/main" id="{62A80BD8-988D-C34E-BB1F-7A24C6FC280F}"/>
              </a:ext>
            </a:extLst>
          </p:cNvPr>
          <p:cNvSpPr txBox="1"/>
          <p:nvPr/>
        </p:nvSpPr>
        <p:spPr>
          <a:xfrm>
            <a:off x="4420290" y="393764"/>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b="1" dirty="0" err="1">
                <a:solidFill>
                  <a:srgbClr val="1155CC"/>
                </a:solidFill>
                <a:latin typeface="Open Sans"/>
                <a:ea typeface="Open Sans"/>
                <a:cs typeface="Open Sans"/>
                <a:sym typeface="Open Sans"/>
              </a:rPr>
              <a:t>XENONnT</a:t>
            </a:r>
            <a:endParaRPr sz="1200" b="1" dirty="0">
              <a:solidFill>
                <a:srgbClr val="1155CC"/>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sp>
        <p:nvSpPr>
          <p:cNvPr id="28" name="Google Shape;355;p43">
            <a:extLst>
              <a:ext uri="{FF2B5EF4-FFF2-40B4-BE49-F238E27FC236}">
                <a16:creationId xmlns:a16="http://schemas.microsoft.com/office/drawing/2014/main" id="{E6705898-E087-7C48-A344-4F2B067561AB}"/>
              </a:ext>
            </a:extLst>
          </p:cNvPr>
          <p:cNvSpPr txBox="1"/>
          <p:nvPr/>
        </p:nvSpPr>
        <p:spPr>
          <a:xfrm>
            <a:off x="6140008" y="2242500"/>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7,000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(5,600 kg)</a:t>
            </a:r>
            <a:endParaRPr sz="1200">
              <a:latin typeface="Open Sans"/>
              <a:ea typeface="Open Sans"/>
              <a:cs typeface="Open Sans"/>
              <a:sym typeface="Open Sans"/>
            </a:endParaRPr>
          </a:p>
        </p:txBody>
      </p:sp>
      <p:sp>
        <p:nvSpPr>
          <p:cNvPr id="29" name="Google Shape;356;p43">
            <a:extLst>
              <a:ext uri="{FF2B5EF4-FFF2-40B4-BE49-F238E27FC236}">
                <a16:creationId xmlns:a16="http://schemas.microsoft.com/office/drawing/2014/main" id="{1A7B2A8F-6AC8-9740-9FF2-B9107D1CA6EA}"/>
              </a:ext>
            </a:extLst>
          </p:cNvPr>
          <p:cNvSpPr txBox="1"/>
          <p:nvPr/>
        </p:nvSpPr>
        <p:spPr>
          <a:xfrm>
            <a:off x="4382465" y="2266812"/>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5,900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(4,000 kg)</a:t>
            </a:r>
            <a:endParaRPr sz="1200">
              <a:latin typeface="Open Sans"/>
              <a:ea typeface="Open Sans"/>
              <a:cs typeface="Open Sans"/>
              <a:sym typeface="Open Sans"/>
            </a:endParaRPr>
          </a:p>
        </p:txBody>
      </p:sp>
      <p:pic>
        <p:nvPicPr>
          <p:cNvPr id="30" name="Google Shape;357;p43" descr="darwin.png">
            <a:extLst>
              <a:ext uri="{FF2B5EF4-FFF2-40B4-BE49-F238E27FC236}">
                <a16:creationId xmlns:a16="http://schemas.microsoft.com/office/drawing/2014/main" id="{9EB49AC1-ED26-734B-864B-35D48F809104}"/>
              </a:ext>
            </a:extLst>
          </p:cNvPr>
          <p:cNvPicPr preferRelativeResize="0"/>
          <p:nvPr/>
        </p:nvPicPr>
        <p:blipFill rotWithShape="1">
          <a:blip r:embed="rId7">
            <a:alphaModFix/>
          </a:blip>
          <a:srcRect/>
          <a:stretch/>
        </p:blipFill>
        <p:spPr>
          <a:xfrm>
            <a:off x="333886" y="3608604"/>
            <a:ext cx="1376376" cy="1525751"/>
          </a:xfrm>
          <a:prstGeom prst="rect">
            <a:avLst/>
          </a:prstGeom>
          <a:noFill/>
          <a:ln>
            <a:noFill/>
          </a:ln>
        </p:spPr>
      </p:pic>
      <p:sp>
        <p:nvSpPr>
          <p:cNvPr id="31" name="Google Shape;358;p43">
            <a:extLst>
              <a:ext uri="{FF2B5EF4-FFF2-40B4-BE49-F238E27FC236}">
                <a16:creationId xmlns:a16="http://schemas.microsoft.com/office/drawing/2014/main" id="{A17F9D77-D5E5-E04A-AD18-7E4C63873474}"/>
              </a:ext>
            </a:extLst>
          </p:cNvPr>
          <p:cNvSpPr txBox="1"/>
          <p:nvPr/>
        </p:nvSpPr>
        <p:spPr>
          <a:xfrm>
            <a:off x="259158" y="3283661"/>
            <a:ext cx="14943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200" b="1" dirty="0">
                <a:solidFill>
                  <a:srgbClr val="FF0000"/>
                </a:solidFill>
                <a:latin typeface="Open Sans"/>
                <a:ea typeface="Open Sans"/>
                <a:cs typeface="Open Sans"/>
                <a:sym typeface="Open Sans"/>
              </a:rPr>
              <a:t>Darwin/G3</a:t>
            </a:r>
            <a:endParaRPr sz="1200" b="1" dirty="0">
              <a:solidFill>
                <a:srgbClr val="FF0000"/>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cxnSp>
        <p:nvCxnSpPr>
          <p:cNvPr id="32" name="Google Shape;359;p43">
            <a:extLst>
              <a:ext uri="{FF2B5EF4-FFF2-40B4-BE49-F238E27FC236}">
                <a16:creationId xmlns:a16="http://schemas.microsoft.com/office/drawing/2014/main" id="{9CEC0979-9A35-C747-B55F-45D0512B99A6}"/>
              </a:ext>
            </a:extLst>
          </p:cNvPr>
          <p:cNvCxnSpPr/>
          <p:nvPr/>
        </p:nvCxnSpPr>
        <p:spPr>
          <a:xfrm>
            <a:off x="1975225" y="4498070"/>
            <a:ext cx="1826400" cy="9300"/>
          </a:xfrm>
          <a:prstGeom prst="straightConnector1">
            <a:avLst/>
          </a:prstGeom>
          <a:noFill/>
          <a:ln w="38100" cap="flat" cmpd="sng">
            <a:solidFill>
              <a:srgbClr val="FF0000"/>
            </a:solidFill>
            <a:prstDash val="solid"/>
            <a:round/>
            <a:headEnd type="none" w="sm" len="sm"/>
            <a:tailEnd type="triangle" w="med" len="med"/>
          </a:ln>
        </p:spPr>
      </p:cxnSp>
      <p:sp>
        <p:nvSpPr>
          <p:cNvPr id="33" name="Google Shape;360;p43">
            <a:extLst>
              <a:ext uri="{FF2B5EF4-FFF2-40B4-BE49-F238E27FC236}">
                <a16:creationId xmlns:a16="http://schemas.microsoft.com/office/drawing/2014/main" id="{7C14B17A-D8CC-484E-B7DB-892980DCE2DE}"/>
              </a:ext>
            </a:extLst>
          </p:cNvPr>
          <p:cNvSpPr txBox="1"/>
          <p:nvPr/>
        </p:nvSpPr>
        <p:spPr>
          <a:xfrm>
            <a:off x="2243387" y="4521870"/>
            <a:ext cx="1095000" cy="329100"/>
          </a:xfrm>
          <a:prstGeom prst="rect">
            <a:avLst/>
          </a:prstGeom>
          <a:noFill/>
          <a:ln>
            <a:noFill/>
          </a:ln>
        </p:spPr>
        <p:txBody>
          <a:bodyPr spcFirstLastPara="1" wrap="square" lIns="91425" tIns="91425" rIns="91425" bIns="91425" anchor="t" anchorCtr="0">
            <a:noAutofit/>
          </a:bodyPr>
          <a:lstStyle/>
          <a:p>
            <a:pPr algn="ctr">
              <a:buSzPts val="1000"/>
            </a:pPr>
            <a:r>
              <a:rPr lang="en-US" sz="1000">
                <a:solidFill>
                  <a:schemeClr val="dk1"/>
                </a:solidFill>
                <a:latin typeface="Open Sans"/>
                <a:ea typeface="Open Sans"/>
                <a:cs typeface="Open Sans"/>
                <a:sym typeface="Open Sans"/>
              </a:rPr>
              <a:t>1x10</a:t>
            </a:r>
            <a:r>
              <a:rPr lang="en-US" sz="1000" baseline="30000">
                <a:solidFill>
                  <a:schemeClr val="dk1"/>
                </a:solidFill>
                <a:latin typeface="Open Sans"/>
                <a:ea typeface="Open Sans"/>
                <a:cs typeface="Open Sans"/>
                <a:sym typeface="Open Sans"/>
              </a:rPr>
              <a:t>-49</a:t>
            </a:r>
            <a:r>
              <a:rPr lang="en-US" sz="1000">
                <a:solidFill>
                  <a:schemeClr val="dk1"/>
                </a:solidFill>
                <a:latin typeface="Open Sans"/>
                <a:ea typeface="Open Sans"/>
                <a:cs typeface="Open Sans"/>
                <a:sym typeface="Open Sans"/>
              </a:rPr>
              <a:t> cm</a:t>
            </a:r>
            <a:r>
              <a:rPr lang="en-US" sz="1000" baseline="30000">
                <a:solidFill>
                  <a:schemeClr val="dk1"/>
                </a:solidFill>
                <a:latin typeface="Open Sans"/>
                <a:ea typeface="Open Sans"/>
                <a:cs typeface="Open Sans"/>
                <a:sym typeface="Open Sans"/>
              </a:rPr>
              <a:t>2</a:t>
            </a:r>
            <a:endParaRPr sz="1000">
              <a:latin typeface="Open Sans"/>
              <a:ea typeface="Open Sans"/>
              <a:cs typeface="Open Sans"/>
              <a:sym typeface="Open Sans"/>
            </a:endParaRPr>
          </a:p>
        </p:txBody>
      </p:sp>
      <p:sp>
        <p:nvSpPr>
          <p:cNvPr id="34" name="Google Shape;361;p43">
            <a:extLst>
              <a:ext uri="{FF2B5EF4-FFF2-40B4-BE49-F238E27FC236}">
                <a16:creationId xmlns:a16="http://schemas.microsoft.com/office/drawing/2014/main" id="{D92B70BB-74F6-E74C-918C-066B20E9439F}"/>
              </a:ext>
            </a:extLst>
          </p:cNvPr>
          <p:cNvSpPr txBox="1"/>
          <p:nvPr/>
        </p:nvSpPr>
        <p:spPr>
          <a:xfrm>
            <a:off x="2243370" y="4190670"/>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2023 + 7 live years</a:t>
            </a:r>
            <a:endParaRPr sz="1200">
              <a:latin typeface="Open Sans"/>
              <a:ea typeface="Open Sans"/>
              <a:cs typeface="Open Sans"/>
              <a:sym typeface="Open Sans"/>
            </a:endParaRPr>
          </a:p>
        </p:txBody>
      </p:sp>
      <p:sp>
        <p:nvSpPr>
          <p:cNvPr id="35" name="Google Shape;362;p43">
            <a:extLst>
              <a:ext uri="{FF2B5EF4-FFF2-40B4-BE49-F238E27FC236}">
                <a16:creationId xmlns:a16="http://schemas.microsoft.com/office/drawing/2014/main" id="{84D91199-8264-C348-9F8F-18A30A0BC761}"/>
              </a:ext>
            </a:extLst>
          </p:cNvPr>
          <p:cNvSpPr txBox="1"/>
          <p:nvPr/>
        </p:nvSpPr>
        <p:spPr>
          <a:xfrm>
            <a:off x="2304587" y="3690170"/>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a:latin typeface="Open Sans"/>
                <a:ea typeface="Open Sans"/>
                <a:cs typeface="Open Sans"/>
                <a:sym typeface="Open Sans"/>
              </a:rPr>
              <a:t>50,000 kg</a:t>
            </a:r>
            <a:endParaRPr sz="1200">
              <a:latin typeface="Open Sans"/>
              <a:ea typeface="Open Sans"/>
              <a:cs typeface="Open Sans"/>
              <a:sym typeface="Open Sans"/>
            </a:endParaRPr>
          </a:p>
          <a:p>
            <a:pPr algn="ctr">
              <a:buSzPts val="1200"/>
            </a:pPr>
            <a:r>
              <a:rPr lang="en-US" sz="1200">
                <a:latin typeface="Open Sans"/>
                <a:ea typeface="Open Sans"/>
                <a:cs typeface="Open Sans"/>
                <a:sym typeface="Open Sans"/>
              </a:rPr>
              <a:t>(40,000 kg)</a:t>
            </a:r>
            <a:endParaRPr sz="1200">
              <a:latin typeface="Open Sans"/>
              <a:ea typeface="Open Sans"/>
              <a:cs typeface="Open Sans"/>
              <a:sym typeface="Open Sans"/>
            </a:endParaRPr>
          </a:p>
        </p:txBody>
      </p:sp>
      <p:sp>
        <p:nvSpPr>
          <p:cNvPr id="36" name="Google Shape;363;p43">
            <a:extLst>
              <a:ext uri="{FF2B5EF4-FFF2-40B4-BE49-F238E27FC236}">
                <a16:creationId xmlns:a16="http://schemas.microsoft.com/office/drawing/2014/main" id="{3E9EF24C-54C0-B343-BA31-93DA780C81D7}"/>
              </a:ext>
            </a:extLst>
          </p:cNvPr>
          <p:cNvSpPr txBox="1"/>
          <p:nvPr/>
        </p:nvSpPr>
        <p:spPr>
          <a:xfrm>
            <a:off x="4066589" y="3432976"/>
            <a:ext cx="4902900" cy="1631100"/>
          </a:xfrm>
          <a:prstGeom prst="rect">
            <a:avLst/>
          </a:prstGeom>
          <a:noFill/>
          <a:ln>
            <a:noFill/>
          </a:ln>
        </p:spPr>
        <p:txBody>
          <a:bodyPr spcFirstLastPara="1" wrap="square" lIns="91425" tIns="45700" rIns="91425" bIns="45700" anchor="t" anchorCtr="0">
            <a:noAutofit/>
          </a:bodyPr>
          <a:lstStyle/>
          <a:p>
            <a:r>
              <a:rPr lang="en-US" sz="1800" dirty="0"/>
              <a:t>Typical detector improvements:</a:t>
            </a:r>
            <a:endParaRPr dirty="0"/>
          </a:p>
          <a:p>
            <a:endParaRPr sz="1000" dirty="0"/>
          </a:p>
          <a:p>
            <a:pPr marL="719999" indent="-285750">
              <a:buSzPts val="1800"/>
              <a:buFont typeface="Noto Sans Symbols"/>
              <a:buChar char="❖"/>
            </a:pPr>
            <a:r>
              <a:rPr lang="en-US" sz="1800" dirty="0"/>
              <a:t>Mass</a:t>
            </a:r>
            <a:endParaRPr dirty="0"/>
          </a:p>
          <a:p>
            <a:pPr marL="719999" indent="-285750">
              <a:buSzPts val="1800"/>
              <a:buFont typeface="Noto Sans Symbols"/>
              <a:buChar char="❖"/>
            </a:pPr>
            <a:r>
              <a:rPr lang="en-US" sz="1800" dirty="0"/>
              <a:t>Detector components</a:t>
            </a:r>
            <a:endParaRPr dirty="0"/>
          </a:p>
          <a:p>
            <a:pPr marL="719999" indent="-285750">
              <a:buSzPts val="1800"/>
              <a:buFont typeface="Noto Sans Symbols"/>
              <a:buChar char="❖"/>
            </a:pPr>
            <a:r>
              <a:rPr lang="en-US" sz="1800" dirty="0"/>
              <a:t>Detection and analysis methods</a:t>
            </a:r>
            <a:endParaRPr dirty="0"/>
          </a:p>
          <a:p>
            <a:pPr marL="719999" indent="-285750">
              <a:buSzPts val="1800"/>
              <a:buFont typeface="Noto Sans Symbols"/>
              <a:buChar char="❖"/>
            </a:pPr>
            <a:r>
              <a:rPr lang="en-US" sz="1800" u="sng" dirty="0">
                <a:solidFill>
                  <a:srgbClr val="FF0000"/>
                </a:solidFill>
              </a:rPr>
              <a:t>Improve background</a:t>
            </a:r>
            <a:endParaRPr sz="1800" u="sng" dirty="0">
              <a:solidFill>
                <a:srgbClr val="FF0000"/>
              </a:solidFill>
            </a:endParaRPr>
          </a:p>
        </p:txBody>
      </p:sp>
      <p:pic>
        <p:nvPicPr>
          <p:cNvPr id="37" name="Picture 36" descr="Diagram&#10;&#10;Description automatically generated">
            <a:extLst>
              <a:ext uri="{FF2B5EF4-FFF2-40B4-BE49-F238E27FC236}">
                <a16:creationId xmlns:a16="http://schemas.microsoft.com/office/drawing/2014/main" id="{F8A4C8FD-7858-E44B-94ED-4A861F3C965B}"/>
              </a:ext>
            </a:extLst>
          </p:cNvPr>
          <p:cNvPicPr>
            <a:picLocks noChangeAspect="1"/>
          </p:cNvPicPr>
          <p:nvPr/>
        </p:nvPicPr>
        <p:blipFill>
          <a:blip r:embed="rId8"/>
          <a:stretch>
            <a:fillRect/>
          </a:stretch>
        </p:blipFill>
        <p:spPr>
          <a:xfrm>
            <a:off x="7681700" y="699676"/>
            <a:ext cx="1141066" cy="1620314"/>
          </a:xfrm>
          <a:prstGeom prst="rect">
            <a:avLst/>
          </a:prstGeom>
        </p:spPr>
      </p:pic>
      <p:sp>
        <p:nvSpPr>
          <p:cNvPr id="38" name="Google Shape;353;p43">
            <a:extLst>
              <a:ext uri="{FF2B5EF4-FFF2-40B4-BE49-F238E27FC236}">
                <a16:creationId xmlns:a16="http://schemas.microsoft.com/office/drawing/2014/main" id="{1DDD5A93-97D1-9C4A-A0BD-72E670F8FF33}"/>
              </a:ext>
            </a:extLst>
          </p:cNvPr>
          <p:cNvSpPr txBox="1"/>
          <p:nvPr/>
        </p:nvSpPr>
        <p:spPr>
          <a:xfrm>
            <a:off x="7681700" y="376657"/>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200" b="1" dirty="0" err="1">
                <a:solidFill>
                  <a:srgbClr val="1155CC"/>
                </a:solidFill>
                <a:latin typeface="Open Sans"/>
                <a:ea typeface="Open Sans"/>
                <a:cs typeface="Open Sans"/>
                <a:sym typeface="Open Sans"/>
              </a:rPr>
              <a:t>PandaX</a:t>
            </a:r>
            <a:r>
              <a:rPr lang="en-US" sz="1200" b="1" dirty="0">
                <a:solidFill>
                  <a:srgbClr val="1155CC"/>
                </a:solidFill>
                <a:latin typeface="Open Sans"/>
                <a:ea typeface="Open Sans"/>
                <a:cs typeface="Open Sans"/>
                <a:sym typeface="Open Sans"/>
              </a:rPr>
              <a:t> – 4T</a:t>
            </a:r>
            <a:endParaRPr sz="1200" b="1" dirty="0">
              <a:solidFill>
                <a:srgbClr val="1155CC"/>
              </a:solidFill>
              <a:latin typeface="Open Sans"/>
              <a:ea typeface="Open Sans"/>
              <a:cs typeface="Open Sans"/>
              <a:sym typeface="Open Sans"/>
            </a:endParaRPr>
          </a:p>
          <a:p>
            <a:pPr>
              <a:buSzPts val="1200"/>
            </a:pPr>
            <a:endParaRPr sz="1200" b="1" dirty="0">
              <a:solidFill>
                <a:srgbClr val="1155CC"/>
              </a:solidFill>
              <a:latin typeface="Open Sans"/>
              <a:ea typeface="Open Sans"/>
              <a:cs typeface="Open Sans"/>
              <a:sym typeface="Open Sans"/>
            </a:endParaRPr>
          </a:p>
        </p:txBody>
      </p:sp>
      <p:sp>
        <p:nvSpPr>
          <p:cNvPr id="39" name="Google Shape;350;p43">
            <a:extLst>
              <a:ext uri="{FF2B5EF4-FFF2-40B4-BE49-F238E27FC236}">
                <a16:creationId xmlns:a16="http://schemas.microsoft.com/office/drawing/2014/main" id="{188A18A8-64EC-364A-B005-86689F9C4FD7}"/>
              </a:ext>
            </a:extLst>
          </p:cNvPr>
          <p:cNvSpPr txBox="1"/>
          <p:nvPr/>
        </p:nvSpPr>
        <p:spPr>
          <a:xfrm>
            <a:off x="7828257" y="3075719"/>
            <a:ext cx="1095000" cy="329100"/>
          </a:xfrm>
          <a:prstGeom prst="rect">
            <a:avLst/>
          </a:prstGeom>
          <a:noFill/>
          <a:ln>
            <a:noFill/>
          </a:ln>
        </p:spPr>
        <p:txBody>
          <a:bodyPr spcFirstLastPara="1" wrap="square" lIns="91425" tIns="91425" rIns="91425" bIns="91425" anchor="t" anchorCtr="0">
            <a:noAutofit/>
          </a:bodyPr>
          <a:lstStyle/>
          <a:p>
            <a:pPr algn="ctr">
              <a:buClr>
                <a:schemeClr val="dk1"/>
              </a:buClr>
              <a:buSzPts val="1100"/>
            </a:pPr>
            <a:r>
              <a:rPr lang="en-US" sz="1000" dirty="0">
                <a:solidFill>
                  <a:schemeClr val="dk1"/>
                </a:solidFill>
                <a:latin typeface="Open Sans"/>
                <a:ea typeface="Open Sans"/>
                <a:cs typeface="Open Sans"/>
                <a:sym typeface="Open Sans"/>
              </a:rPr>
              <a:t>6 x10</a:t>
            </a:r>
            <a:r>
              <a:rPr lang="en-US" sz="1000" baseline="30000" dirty="0">
                <a:solidFill>
                  <a:schemeClr val="dk1"/>
                </a:solidFill>
                <a:latin typeface="Open Sans"/>
                <a:ea typeface="Open Sans"/>
                <a:cs typeface="Open Sans"/>
                <a:sym typeface="Open Sans"/>
              </a:rPr>
              <a:t>-48</a:t>
            </a:r>
            <a:r>
              <a:rPr lang="en-US" sz="1000" dirty="0">
                <a:solidFill>
                  <a:schemeClr val="dk1"/>
                </a:solidFill>
                <a:latin typeface="Open Sans"/>
                <a:ea typeface="Open Sans"/>
                <a:cs typeface="Open Sans"/>
                <a:sym typeface="Open Sans"/>
              </a:rPr>
              <a:t> cm</a:t>
            </a:r>
            <a:r>
              <a:rPr lang="en-US" sz="1000" baseline="30000" dirty="0">
                <a:solidFill>
                  <a:schemeClr val="dk1"/>
                </a:solidFill>
                <a:latin typeface="Open Sans"/>
                <a:ea typeface="Open Sans"/>
                <a:cs typeface="Open Sans"/>
                <a:sym typeface="Open Sans"/>
              </a:rPr>
              <a:t>2</a:t>
            </a:r>
            <a:endParaRPr sz="1000" dirty="0">
              <a:solidFill>
                <a:schemeClr val="dk1"/>
              </a:solidFill>
              <a:latin typeface="Open Sans"/>
              <a:ea typeface="Open Sans"/>
              <a:cs typeface="Open Sans"/>
              <a:sym typeface="Open Sans"/>
            </a:endParaRPr>
          </a:p>
          <a:p>
            <a:pPr algn="ctr">
              <a:buSzPts val="1000"/>
            </a:pPr>
            <a:endParaRPr sz="1000" dirty="0">
              <a:latin typeface="Open Sans"/>
              <a:ea typeface="Open Sans"/>
              <a:cs typeface="Open Sans"/>
              <a:sym typeface="Open Sans"/>
            </a:endParaRPr>
          </a:p>
        </p:txBody>
      </p:sp>
      <p:sp>
        <p:nvSpPr>
          <p:cNvPr id="40" name="Google Shape;351;p43">
            <a:extLst>
              <a:ext uri="{FF2B5EF4-FFF2-40B4-BE49-F238E27FC236}">
                <a16:creationId xmlns:a16="http://schemas.microsoft.com/office/drawing/2014/main" id="{4BE66F3E-A545-B342-AF61-FD57E1765A3C}"/>
              </a:ext>
            </a:extLst>
          </p:cNvPr>
          <p:cNvSpPr txBox="1"/>
          <p:nvPr/>
        </p:nvSpPr>
        <p:spPr>
          <a:xfrm>
            <a:off x="7638665" y="2713307"/>
            <a:ext cx="14994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2020 + 5 live years</a:t>
            </a:r>
            <a:endParaRPr sz="1200" dirty="0">
              <a:latin typeface="Open Sans"/>
              <a:ea typeface="Open Sans"/>
              <a:cs typeface="Open Sans"/>
              <a:sym typeface="Open Sans"/>
            </a:endParaRPr>
          </a:p>
        </p:txBody>
      </p:sp>
      <p:sp>
        <p:nvSpPr>
          <p:cNvPr id="41" name="Google Shape;355;p43">
            <a:extLst>
              <a:ext uri="{FF2B5EF4-FFF2-40B4-BE49-F238E27FC236}">
                <a16:creationId xmlns:a16="http://schemas.microsoft.com/office/drawing/2014/main" id="{77B0FBF1-0474-8C44-8B5D-564B9002B273}"/>
              </a:ext>
            </a:extLst>
          </p:cNvPr>
          <p:cNvSpPr txBox="1"/>
          <p:nvPr/>
        </p:nvSpPr>
        <p:spPr>
          <a:xfrm>
            <a:off x="7699882" y="2230385"/>
            <a:ext cx="1095000" cy="329100"/>
          </a:xfrm>
          <a:prstGeom prst="rect">
            <a:avLst/>
          </a:prstGeom>
          <a:noFill/>
          <a:ln>
            <a:noFill/>
          </a:ln>
        </p:spPr>
        <p:txBody>
          <a:bodyPr spcFirstLastPara="1" wrap="square" lIns="91425" tIns="91425" rIns="91425" bIns="91425" anchor="t" anchorCtr="0">
            <a:noAutofit/>
          </a:bodyPr>
          <a:lstStyle/>
          <a:p>
            <a:pPr algn="ctr">
              <a:buSzPts val="1200"/>
            </a:pPr>
            <a:r>
              <a:rPr lang="en-US" sz="1200" dirty="0">
                <a:latin typeface="Open Sans"/>
                <a:ea typeface="Open Sans"/>
                <a:cs typeface="Open Sans"/>
                <a:sym typeface="Open Sans"/>
              </a:rPr>
              <a:t>4,000 kg</a:t>
            </a:r>
            <a:endParaRPr sz="1200" dirty="0">
              <a:latin typeface="Open Sans"/>
              <a:ea typeface="Open Sans"/>
              <a:cs typeface="Open Sans"/>
              <a:sym typeface="Open Sans"/>
            </a:endParaRPr>
          </a:p>
          <a:p>
            <a:pPr algn="ctr">
              <a:buSzPts val="1200"/>
            </a:pPr>
            <a:r>
              <a:rPr lang="en-US" sz="1200" dirty="0">
                <a:latin typeface="Open Sans"/>
                <a:ea typeface="Open Sans"/>
                <a:cs typeface="Open Sans"/>
                <a:sym typeface="Open Sans"/>
              </a:rPr>
              <a:t>(2,800 kg)</a:t>
            </a:r>
            <a:endParaRPr sz="1200" dirty="0">
              <a:latin typeface="Open Sans"/>
              <a:ea typeface="Open Sans"/>
              <a:cs typeface="Open Sans"/>
              <a:sym typeface="Open Sans"/>
            </a:endParaRPr>
          </a:p>
        </p:txBody>
      </p:sp>
    </p:spTree>
    <p:extLst>
      <p:ext uri="{BB962C8B-B14F-4D97-AF65-F5344CB8AC3E}">
        <p14:creationId xmlns:p14="http://schemas.microsoft.com/office/powerpoint/2010/main" val="42637062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Google Shape;366;p57">
            <a:extLst>
              <a:ext uri="{FF2B5EF4-FFF2-40B4-BE49-F238E27FC236}">
                <a16:creationId xmlns:a16="http://schemas.microsoft.com/office/drawing/2014/main" id="{57B973AB-7771-7440-95F8-911E49E55859}"/>
              </a:ext>
            </a:extLst>
          </p:cNvPr>
          <p:cNvSpPr txBox="1"/>
          <p:nvPr/>
        </p:nvSpPr>
        <p:spPr>
          <a:xfrm>
            <a:off x="417071" y="760672"/>
            <a:ext cx="2595835" cy="369300"/>
          </a:xfrm>
          <a:prstGeom prst="rect">
            <a:avLst/>
          </a:prstGeom>
          <a:noFill/>
          <a:ln>
            <a:noFill/>
          </a:ln>
        </p:spPr>
        <p:txBody>
          <a:bodyPr spcFirstLastPara="1" wrap="square" lIns="91425" tIns="45700" rIns="91425" bIns="45700" anchor="t" anchorCtr="0">
            <a:noAutofit/>
          </a:bodyPr>
          <a:lstStyle/>
          <a:p>
            <a:pPr marL="285750" marR="0" lvl="0" indent="-285750" algn="l" rtl="0">
              <a:lnSpc>
                <a:spcPct val="100000"/>
              </a:lnSpc>
              <a:spcBef>
                <a:spcPts val="0"/>
              </a:spcBef>
              <a:spcAft>
                <a:spcPts val="0"/>
              </a:spcAft>
              <a:buClr>
                <a:srgbClr val="000000"/>
              </a:buClr>
              <a:buSzPts val="1800"/>
              <a:buFont typeface="Noto Sans Symbols"/>
              <a:buChar char="❖"/>
            </a:pPr>
            <a:r>
              <a:rPr lang="en-US" sz="2100" b="0" i="0" u="none" strike="noStrike" cap="none" dirty="0">
                <a:solidFill>
                  <a:srgbClr val="000000"/>
                </a:solidFill>
                <a:latin typeface="Arial"/>
                <a:ea typeface="Arial"/>
                <a:cs typeface="Arial"/>
                <a:sym typeface="Arial"/>
              </a:rPr>
              <a:t>Detector recipe:</a:t>
            </a:r>
            <a:endParaRPr sz="2100" b="0" i="0" u="none" strike="noStrike" cap="none" dirty="0">
              <a:solidFill>
                <a:srgbClr val="000000"/>
              </a:solidFill>
              <a:latin typeface="Arial"/>
              <a:ea typeface="Arial"/>
              <a:cs typeface="Arial"/>
              <a:sym typeface="Arial"/>
            </a:endParaRPr>
          </a:p>
        </p:txBody>
      </p:sp>
      <p:pic>
        <p:nvPicPr>
          <p:cNvPr id="18" name="Google Shape;368;p57" descr="Screen Shot 2018-12-05 at 22.12.31.png">
            <a:extLst>
              <a:ext uri="{FF2B5EF4-FFF2-40B4-BE49-F238E27FC236}">
                <a16:creationId xmlns:a16="http://schemas.microsoft.com/office/drawing/2014/main" id="{986895E3-98C9-6A44-8332-467617ACFB8A}"/>
              </a:ext>
            </a:extLst>
          </p:cNvPr>
          <p:cNvPicPr preferRelativeResize="0"/>
          <p:nvPr/>
        </p:nvPicPr>
        <p:blipFill rotWithShape="1">
          <a:blip r:embed="rId2">
            <a:alphaModFix/>
          </a:blip>
          <a:srcRect/>
          <a:stretch/>
        </p:blipFill>
        <p:spPr>
          <a:xfrm>
            <a:off x="3411092" y="785189"/>
            <a:ext cx="3530382" cy="1337481"/>
          </a:xfrm>
          <a:prstGeom prst="rect">
            <a:avLst/>
          </a:prstGeom>
          <a:noFill/>
          <a:ln>
            <a:noFill/>
          </a:ln>
        </p:spPr>
      </p:pic>
      <p:pic>
        <p:nvPicPr>
          <p:cNvPr id="19" name="Google Shape;369;p57" descr="Screen Shot 2018-12-05 at 22.14.33.png">
            <a:extLst>
              <a:ext uri="{FF2B5EF4-FFF2-40B4-BE49-F238E27FC236}">
                <a16:creationId xmlns:a16="http://schemas.microsoft.com/office/drawing/2014/main" id="{AAF5691C-D3E4-0649-9E15-AEC8A88FC0BB}"/>
              </a:ext>
            </a:extLst>
          </p:cNvPr>
          <p:cNvPicPr preferRelativeResize="0"/>
          <p:nvPr/>
        </p:nvPicPr>
        <p:blipFill rotWithShape="1">
          <a:blip r:embed="rId3">
            <a:alphaModFix/>
          </a:blip>
          <a:srcRect/>
          <a:stretch/>
        </p:blipFill>
        <p:spPr>
          <a:xfrm>
            <a:off x="529978" y="2254649"/>
            <a:ext cx="2152836" cy="2539922"/>
          </a:xfrm>
          <a:prstGeom prst="rect">
            <a:avLst/>
          </a:prstGeom>
          <a:noFill/>
          <a:ln>
            <a:noFill/>
          </a:ln>
        </p:spPr>
      </p:pic>
      <p:pic>
        <p:nvPicPr>
          <p:cNvPr id="20" name="Google Shape;370;p57" descr="Screen Shot 2018-12-05 at 22.17.17.png">
            <a:extLst>
              <a:ext uri="{FF2B5EF4-FFF2-40B4-BE49-F238E27FC236}">
                <a16:creationId xmlns:a16="http://schemas.microsoft.com/office/drawing/2014/main" id="{1CE255BD-088D-2545-A2BF-D0B5C300F4CE}"/>
              </a:ext>
            </a:extLst>
          </p:cNvPr>
          <p:cNvPicPr preferRelativeResize="0"/>
          <p:nvPr/>
        </p:nvPicPr>
        <p:blipFill rotWithShape="1">
          <a:blip r:embed="rId4">
            <a:alphaModFix/>
          </a:blip>
          <a:srcRect/>
          <a:stretch/>
        </p:blipFill>
        <p:spPr>
          <a:xfrm>
            <a:off x="5485164" y="2359249"/>
            <a:ext cx="3389366" cy="2435321"/>
          </a:xfrm>
          <a:prstGeom prst="rect">
            <a:avLst/>
          </a:prstGeom>
          <a:noFill/>
          <a:ln>
            <a:noFill/>
          </a:ln>
        </p:spPr>
      </p:pic>
      <p:pic>
        <p:nvPicPr>
          <p:cNvPr id="21" name="Google Shape;371;p57" descr="Screen Shot 2018-12-05 at 22.18.57.png">
            <a:extLst>
              <a:ext uri="{FF2B5EF4-FFF2-40B4-BE49-F238E27FC236}">
                <a16:creationId xmlns:a16="http://schemas.microsoft.com/office/drawing/2014/main" id="{AE0B1CA8-6713-7847-A9CB-2AA432FF309B}"/>
              </a:ext>
            </a:extLst>
          </p:cNvPr>
          <p:cNvPicPr preferRelativeResize="0"/>
          <p:nvPr/>
        </p:nvPicPr>
        <p:blipFill rotWithShape="1">
          <a:blip r:embed="rId5">
            <a:alphaModFix/>
          </a:blip>
          <a:srcRect/>
          <a:stretch/>
        </p:blipFill>
        <p:spPr>
          <a:xfrm>
            <a:off x="3487564" y="2254649"/>
            <a:ext cx="1541598" cy="2539921"/>
          </a:xfrm>
          <a:prstGeom prst="rect">
            <a:avLst/>
          </a:prstGeom>
          <a:noFill/>
          <a:ln>
            <a:noFill/>
          </a:ln>
        </p:spPr>
      </p:pic>
      <p:sp>
        <p:nvSpPr>
          <p:cNvPr id="15" name="Google Shape;365;p57">
            <a:extLst>
              <a:ext uri="{FF2B5EF4-FFF2-40B4-BE49-F238E27FC236}">
                <a16:creationId xmlns:a16="http://schemas.microsoft.com/office/drawing/2014/main" id="{F6DB5DDC-60C5-9043-B8EF-94B2DC2A4B0A}"/>
              </a:ext>
            </a:extLst>
          </p:cNvPr>
          <p:cNvSpPr txBox="1"/>
          <p:nvPr/>
        </p:nvSpPr>
        <p:spPr>
          <a:xfrm>
            <a:off x="0" y="-13029"/>
            <a:ext cx="9144000" cy="5616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000" b="1" i="0" u="none" strike="noStrike" cap="none" dirty="0" err="1">
                <a:solidFill>
                  <a:srgbClr val="C0504D"/>
                </a:solidFill>
                <a:latin typeface="Calibri"/>
                <a:ea typeface="Calibri"/>
                <a:cs typeface="Calibri"/>
                <a:sym typeface="Calibri"/>
              </a:rPr>
              <a:t>Neutrinoless</a:t>
            </a:r>
            <a:r>
              <a:rPr lang="en-US" sz="3000" b="1" i="0" u="none" strike="noStrike" cap="none" dirty="0">
                <a:solidFill>
                  <a:srgbClr val="C0504D"/>
                </a:solidFill>
                <a:latin typeface="Calibri"/>
                <a:ea typeface="Calibri"/>
                <a:cs typeface="Calibri"/>
                <a:sym typeface="Calibri"/>
              </a:rPr>
              <a:t> Double Beta Decay</a:t>
            </a:r>
            <a:endParaRPr sz="3000" b="1" i="0" u="none" strike="noStrike" cap="none" dirty="0">
              <a:solidFill>
                <a:srgbClr val="C0504D"/>
              </a:solidFill>
              <a:latin typeface="Calibri"/>
              <a:ea typeface="Calibri"/>
              <a:cs typeface="Calibri"/>
              <a:sym typeface="Calibri"/>
            </a:endParaRPr>
          </a:p>
        </p:txBody>
      </p:sp>
      <p:sp>
        <p:nvSpPr>
          <p:cNvPr id="2" name="Doughnut 1">
            <a:extLst>
              <a:ext uri="{FF2B5EF4-FFF2-40B4-BE49-F238E27FC236}">
                <a16:creationId xmlns:a16="http://schemas.microsoft.com/office/drawing/2014/main" id="{DF51E18B-E486-6A43-AD61-5EF529437777}"/>
              </a:ext>
            </a:extLst>
          </p:cNvPr>
          <p:cNvSpPr/>
          <p:nvPr/>
        </p:nvSpPr>
        <p:spPr>
          <a:xfrm>
            <a:off x="6025254" y="1406881"/>
            <a:ext cx="715789" cy="715789"/>
          </a:xfrm>
          <a:prstGeom prst="donut">
            <a:avLst>
              <a:gd name="adj" fmla="val 38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6617393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E4D9FBD-553B-A04F-8380-950053EB2F7C}"/>
                  </a:ext>
                </a:extLst>
              </p:cNvPr>
              <p:cNvSpPr txBox="1"/>
              <p:nvPr/>
            </p:nvSpPr>
            <p:spPr>
              <a:xfrm>
                <a:off x="213294" y="568765"/>
                <a:ext cx="8764871" cy="646331"/>
              </a:xfrm>
              <a:prstGeom prst="rect">
                <a:avLst/>
              </a:prstGeom>
              <a:noFill/>
            </p:spPr>
            <p:txBody>
              <a:bodyPr wrap="square" rtlCol="0">
                <a:spAutoFit/>
              </a:bodyPr>
              <a:lstStyle/>
              <a:p>
                <a:pPr marL="342900" indent="-342900">
                  <a:buFont typeface="Wingdings" charset="2"/>
                  <a:buChar char="Ø"/>
                </a:pPr>
                <a:r>
                  <a:rPr lang="en-GB" sz="1800" dirty="0"/>
                  <a:t>The earth is unfortunately a radioactive planet and in the case of Dark Matter and </a:t>
                </a:r>
                <a14:m>
                  <m:oMath xmlns:m="http://schemas.openxmlformats.org/officeDocument/2006/math">
                    <m:r>
                      <a:rPr lang="en-GB" sz="1800" b="0" i="1" smtClean="0">
                        <a:latin typeface="Cambria Math" panose="02040503050406030204" pitchFamily="18" charset="0"/>
                      </a:rPr>
                      <m:t>0</m:t>
                    </m:r>
                    <m:r>
                      <a:rPr lang="en-GB" sz="1800" b="0" i="1" smtClean="0">
                        <a:latin typeface="Cambria Math" panose="02040503050406030204" pitchFamily="18" charset="0"/>
                        <a:ea typeface="Cambria Math" panose="02040503050406030204" pitchFamily="18" charset="0"/>
                      </a:rPr>
                      <m:t>𝜈𝛽𝛽</m:t>
                    </m:r>
                  </m:oMath>
                </a14:m>
                <a:r>
                  <a:rPr lang="en-GB" sz="1800" dirty="0"/>
                  <a:t>, the ‘signature’ of each process are similar to that of natural radioactivity. </a:t>
                </a:r>
              </a:p>
            </p:txBody>
          </p:sp>
        </mc:Choice>
        <mc:Fallback xmlns="">
          <p:sp>
            <p:nvSpPr>
              <p:cNvPr id="7" name="TextBox 6">
                <a:extLst>
                  <a:ext uri="{FF2B5EF4-FFF2-40B4-BE49-F238E27FC236}">
                    <a16:creationId xmlns:a16="http://schemas.microsoft.com/office/drawing/2014/main" id="{9E4D9FBD-553B-A04F-8380-950053EB2F7C}"/>
                  </a:ext>
                </a:extLst>
              </p:cNvPr>
              <p:cNvSpPr txBox="1">
                <a:spLocks noRot="1" noChangeAspect="1" noMove="1" noResize="1" noEditPoints="1" noAdjustHandles="1" noChangeArrowheads="1" noChangeShapeType="1" noTextEdit="1"/>
              </p:cNvSpPr>
              <p:nvPr/>
            </p:nvSpPr>
            <p:spPr>
              <a:xfrm>
                <a:off x="213294" y="568765"/>
                <a:ext cx="8764871" cy="646331"/>
              </a:xfrm>
              <a:prstGeom prst="rect">
                <a:avLst/>
              </a:prstGeom>
              <a:blipFill>
                <a:blip r:embed="rId2"/>
                <a:stretch>
                  <a:fillRect l="-434" t="-3846" r="-867" b="-13462"/>
                </a:stretch>
              </a:blipFill>
            </p:spPr>
            <p:txBody>
              <a:bodyPr/>
              <a:lstStyle/>
              <a:p>
                <a:r>
                  <a:rPr lang="en-US">
                    <a:noFill/>
                  </a:rPr>
                  <a:t> </a:t>
                </a:r>
              </a:p>
            </p:txBody>
          </p:sp>
        </mc:Fallback>
      </mc:AlternateContent>
      <p:pic>
        <p:nvPicPr>
          <p:cNvPr id="8" name="Picture 7" descr="Needle_in_Haystack.png">
            <a:extLst>
              <a:ext uri="{FF2B5EF4-FFF2-40B4-BE49-F238E27FC236}">
                <a16:creationId xmlns:a16="http://schemas.microsoft.com/office/drawing/2014/main" id="{955A9AA9-1325-564B-BBC8-984096CBE55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25685" r="1"/>
          <a:stretch/>
        </p:blipFill>
        <p:spPr>
          <a:xfrm>
            <a:off x="1728923" y="2049409"/>
            <a:ext cx="1658867" cy="2239918"/>
          </a:xfrm>
          <a:prstGeom prst="rect">
            <a:avLst/>
          </a:prstGeom>
        </p:spPr>
      </p:pic>
      <p:sp>
        <p:nvSpPr>
          <p:cNvPr id="9" name="Right Arrow 8">
            <a:extLst>
              <a:ext uri="{FF2B5EF4-FFF2-40B4-BE49-F238E27FC236}">
                <a16:creationId xmlns:a16="http://schemas.microsoft.com/office/drawing/2014/main" id="{61FD0EE3-4A95-9044-A6B1-45B5741988EA}"/>
              </a:ext>
            </a:extLst>
          </p:cNvPr>
          <p:cNvSpPr/>
          <p:nvPr/>
        </p:nvSpPr>
        <p:spPr>
          <a:xfrm>
            <a:off x="3814565" y="2913244"/>
            <a:ext cx="840617" cy="411137"/>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E5AAED0-300F-1848-8F7F-031813A06211}"/>
              </a:ext>
            </a:extLst>
          </p:cNvPr>
          <p:cNvSpPr txBox="1"/>
          <p:nvPr/>
        </p:nvSpPr>
        <p:spPr>
          <a:xfrm>
            <a:off x="350753" y="14765"/>
            <a:ext cx="8489950" cy="553998"/>
          </a:xfrm>
          <a:prstGeom prst="rect">
            <a:avLst/>
          </a:prstGeom>
          <a:noFill/>
        </p:spPr>
        <p:txBody>
          <a:bodyPr wrap="square" rtlCol="0">
            <a:spAutoFit/>
          </a:bodyPr>
          <a:lstStyle/>
          <a:p>
            <a:pPr algn="ctr"/>
            <a:r>
              <a:rPr lang="en-GB" sz="3000" b="1" dirty="0">
                <a:solidFill>
                  <a:srgbClr val="C0504D"/>
                </a:solidFill>
              </a:rPr>
              <a:t>The Challenge</a:t>
            </a:r>
          </a:p>
        </p:txBody>
      </p:sp>
      <p:pic>
        <p:nvPicPr>
          <p:cNvPr id="11" name="Google Shape;542;p90">
            <a:extLst>
              <a:ext uri="{FF2B5EF4-FFF2-40B4-BE49-F238E27FC236}">
                <a16:creationId xmlns:a16="http://schemas.microsoft.com/office/drawing/2014/main" id="{E29C3C06-557E-554E-AD39-AFD40B522DF5}"/>
              </a:ext>
            </a:extLst>
          </p:cNvPr>
          <p:cNvPicPr preferRelativeResize="0"/>
          <p:nvPr/>
        </p:nvPicPr>
        <p:blipFill>
          <a:blip r:embed="rId4">
            <a:alphaModFix/>
          </a:blip>
          <a:stretch>
            <a:fillRect/>
          </a:stretch>
        </p:blipFill>
        <p:spPr>
          <a:xfrm>
            <a:off x="5081957" y="1315857"/>
            <a:ext cx="2584117" cy="3697636"/>
          </a:xfrm>
          <a:prstGeom prst="rect">
            <a:avLst/>
          </a:prstGeom>
          <a:noFill/>
          <a:ln>
            <a:noFill/>
          </a:ln>
        </p:spPr>
      </p:pic>
    </p:spTree>
    <p:extLst>
      <p:ext uri="{BB962C8B-B14F-4D97-AF65-F5344CB8AC3E}">
        <p14:creationId xmlns:p14="http://schemas.microsoft.com/office/powerpoint/2010/main" val="55891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23164</TotalTime>
  <Words>1655</Words>
  <Application>Microsoft Macintosh PowerPoint</Application>
  <PresentationFormat>On-screen Show (16:9)</PresentationFormat>
  <Paragraphs>320</Paragraphs>
  <Slides>25</Slides>
  <Notes>1</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AppleMyungjo</vt:lpstr>
      <vt:lpstr>Noto Sans Symbols</vt:lpstr>
      <vt:lpstr>Arial</vt:lpstr>
      <vt:lpstr>Calibri</vt:lpstr>
      <vt:lpstr>Calibri Light</vt:lpstr>
      <vt:lpstr>Cambria Math</vt:lpstr>
      <vt:lpstr>Helvetica</vt:lpstr>
      <vt:lpstr>Helvetica Light</vt:lpstr>
      <vt:lpstr>Lato</vt:lpstr>
      <vt:lpstr>Open Sans</vt:lpstr>
      <vt:lpstr>Roboto</vt:lpstr>
      <vt:lpstr>Wingdings</vt:lpstr>
      <vt:lpstr>Office Theme</vt:lpstr>
      <vt:lpstr>Sense and Sensitivity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listening!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Liu Liu</dc:creator>
  <cp:lastModifiedBy>Liu Liu</cp:lastModifiedBy>
  <cp:revision>16</cp:revision>
  <cp:lastPrinted>2022-03-19T11:44:04Z</cp:lastPrinted>
  <dcterms:created xsi:type="dcterms:W3CDTF">2022-03-19T11:43:57Z</dcterms:created>
  <dcterms:modified xsi:type="dcterms:W3CDTF">2022-04-05T09:23:03Z</dcterms:modified>
</cp:coreProperties>
</file>