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4"/>
  </p:notesMasterIdLst>
  <p:sldIdLst>
    <p:sldId id="256" r:id="rId2"/>
    <p:sldId id="258" r:id="rId3"/>
    <p:sldId id="259" r:id="rId4"/>
    <p:sldId id="260" r:id="rId5"/>
    <p:sldId id="261" r:id="rId6"/>
    <p:sldId id="263" r:id="rId7"/>
    <p:sldId id="265" r:id="rId8"/>
    <p:sldId id="266" r:id="rId9"/>
    <p:sldId id="268" r:id="rId10"/>
    <p:sldId id="272" r:id="rId11"/>
    <p:sldId id="273" r:id="rId12"/>
    <p:sldId id="278" r:id="rId13"/>
    <p:sldId id="281" r:id="rId14"/>
    <p:sldId id="280" r:id="rId15"/>
    <p:sldId id="276" r:id="rId16"/>
    <p:sldId id="275" r:id="rId17"/>
    <p:sldId id="277" r:id="rId18"/>
    <p:sldId id="271" r:id="rId19"/>
    <p:sldId id="262" r:id="rId20"/>
    <p:sldId id="269" r:id="rId21"/>
    <p:sldId id="270" r:id="rId22"/>
    <p:sldId id="27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57" autoAdjust="0"/>
    <p:restoredTop sz="94660"/>
  </p:normalViewPr>
  <p:slideViewPr>
    <p:cSldViewPr snapToGrid="0">
      <p:cViewPr varScale="1">
        <p:scale>
          <a:sx n="144" d="100"/>
          <a:sy n="144" d="100"/>
        </p:scale>
        <p:origin x="132" y="29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147662-78CB-47E6-B811-1EDE1DF8B14A}" type="datetimeFigureOut">
              <a:rPr lang="en-GB" smtClean="0"/>
              <a:t>03/04/2022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62859F-83F6-40F5-9D53-B20932AC2A8C}" type="slidenum">
              <a:rPr lang="en-GB" smtClean="0"/>
              <a:t>‹#›</a:t>
            </a:fld>
            <a:endParaRPr lang="en-GB"/>
          </a:p>
        </p:txBody>
      </p:sp>
    </p:spTree>
    <p:extLst>
      <p:ext uri="{BB962C8B-B14F-4D97-AF65-F5344CB8AC3E}">
        <p14:creationId xmlns:p14="http://schemas.microsoft.com/office/powerpoint/2010/main" val="3321269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9FE0D-7D95-45AF-B09F-B6F4533461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02C6609-5905-49F0-B5E1-3A554F7155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147C500-2974-49FF-AA9C-BAA2C5DED7EF}"/>
              </a:ext>
            </a:extLst>
          </p:cNvPr>
          <p:cNvSpPr>
            <a:spLocks noGrp="1"/>
          </p:cNvSpPr>
          <p:nvPr>
            <p:ph type="dt" sz="half" idx="10"/>
          </p:nvPr>
        </p:nvSpPr>
        <p:spPr/>
        <p:txBody>
          <a:bodyPr/>
          <a:lstStyle/>
          <a:p>
            <a:r>
              <a:rPr lang="en-US"/>
              <a:t>IOP HEP/APP - 05/04/2022</a:t>
            </a:r>
            <a:endParaRPr lang="en-GB"/>
          </a:p>
        </p:txBody>
      </p:sp>
      <p:sp>
        <p:nvSpPr>
          <p:cNvPr id="5" name="Footer Placeholder 4">
            <a:extLst>
              <a:ext uri="{FF2B5EF4-FFF2-40B4-BE49-F238E27FC236}">
                <a16:creationId xmlns:a16="http://schemas.microsoft.com/office/drawing/2014/main" id="{52E1E918-5E3D-4CD9-9BF0-74B29732A11F}"/>
              </a:ext>
            </a:extLst>
          </p:cNvPr>
          <p:cNvSpPr>
            <a:spLocks noGrp="1"/>
          </p:cNvSpPr>
          <p:nvPr>
            <p:ph type="ftr" sz="quarter" idx="11"/>
          </p:nvPr>
        </p:nvSpPr>
        <p:spPr/>
        <p:txBody>
          <a:bodyPr/>
          <a:lstStyle/>
          <a:p>
            <a:r>
              <a:rPr lang="en-GB"/>
              <a:t>Timothy.marley15@imperial.ac.uk</a:t>
            </a:r>
          </a:p>
        </p:txBody>
      </p:sp>
      <p:sp>
        <p:nvSpPr>
          <p:cNvPr id="6" name="Slide Number Placeholder 5">
            <a:extLst>
              <a:ext uri="{FF2B5EF4-FFF2-40B4-BE49-F238E27FC236}">
                <a16:creationId xmlns:a16="http://schemas.microsoft.com/office/drawing/2014/main" id="{3F70C31E-0A02-43B5-9CEE-631E9CC9BD68}"/>
              </a:ext>
            </a:extLst>
          </p:cNvPr>
          <p:cNvSpPr>
            <a:spLocks noGrp="1"/>
          </p:cNvSpPr>
          <p:nvPr>
            <p:ph type="sldNum" sz="quarter" idx="12"/>
          </p:nvPr>
        </p:nvSpPr>
        <p:spPr/>
        <p:txBody>
          <a:bodyPr/>
          <a:lstStyle/>
          <a:p>
            <a:fld id="{6EDAD2A5-A43D-42B8-A2C2-061C6B08E1B5}" type="slidenum">
              <a:rPr lang="en-GB" smtClean="0"/>
              <a:t>‹#›</a:t>
            </a:fld>
            <a:endParaRPr lang="en-GB"/>
          </a:p>
        </p:txBody>
      </p:sp>
    </p:spTree>
    <p:extLst>
      <p:ext uri="{BB962C8B-B14F-4D97-AF65-F5344CB8AC3E}">
        <p14:creationId xmlns:p14="http://schemas.microsoft.com/office/powerpoint/2010/main" val="1265833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78140-5F5E-4994-B19F-0BE0203B37A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D9CE662-AEAD-4BD5-8C5D-B0D31A5945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734832B-4FCD-47B4-A314-F514A37C6A15}"/>
              </a:ext>
            </a:extLst>
          </p:cNvPr>
          <p:cNvSpPr>
            <a:spLocks noGrp="1"/>
          </p:cNvSpPr>
          <p:nvPr>
            <p:ph type="dt" sz="half" idx="10"/>
          </p:nvPr>
        </p:nvSpPr>
        <p:spPr/>
        <p:txBody>
          <a:bodyPr/>
          <a:lstStyle/>
          <a:p>
            <a:r>
              <a:rPr lang="en-US"/>
              <a:t>IOP HEP/APP - 05/04/2022</a:t>
            </a:r>
            <a:endParaRPr lang="en-GB"/>
          </a:p>
        </p:txBody>
      </p:sp>
      <p:sp>
        <p:nvSpPr>
          <p:cNvPr id="5" name="Footer Placeholder 4">
            <a:extLst>
              <a:ext uri="{FF2B5EF4-FFF2-40B4-BE49-F238E27FC236}">
                <a16:creationId xmlns:a16="http://schemas.microsoft.com/office/drawing/2014/main" id="{6CDDFAEE-B1E2-43D9-82BD-CA89069ABAC2}"/>
              </a:ext>
            </a:extLst>
          </p:cNvPr>
          <p:cNvSpPr>
            <a:spLocks noGrp="1"/>
          </p:cNvSpPr>
          <p:nvPr>
            <p:ph type="ftr" sz="quarter" idx="11"/>
          </p:nvPr>
        </p:nvSpPr>
        <p:spPr/>
        <p:txBody>
          <a:bodyPr/>
          <a:lstStyle/>
          <a:p>
            <a:r>
              <a:rPr lang="en-GB"/>
              <a:t>Timothy.marley15@imperial.ac.uk</a:t>
            </a:r>
          </a:p>
        </p:txBody>
      </p:sp>
      <p:sp>
        <p:nvSpPr>
          <p:cNvPr id="6" name="Slide Number Placeholder 5">
            <a:extLst>
              <a:ext uri="{FF2B5EF4-FFF2-40B4-BE49-F238E27FC236}">
                <a16:creationId xmlns:a16="http://schemas.microsoft.com/office/drawing/2014/main" id="{6F0BC62C-A972-42E7-94C9-2769047A171E}"/>
              </a:ext>
            </a:extLst>
          </p:cNvPr>
          <p:cNvSpPr>
            <a:spLocks noGrp="1"/>
          </p:cNvSpPr>
          <p:nvPr>
            <p:ph type="sldNum" sz="quarter" idx="12"/>
          </p:nvPr>
        </p:nvSpPr>
        <p:spPr/>
        <p:txBody>
          <a:bodyPr/>
          <a:lstStyle/>
          <a:p>
            <a:fld id="{6EDAD2A5-A43D-42B8-A2C2-061C6B08E1B5}" type="slidenum">
              <a:rPr lang="en-GB" smtClean="0"/>
              <a:t>‹#›</a:t>
            </a:fld>
            <a:endParaRPr lang="en-GB"/>
          </a:p>
        </p:txBody>
      </p:sp>
    </p:spTree>
    <p:extLst>
      <p:ext uri="{BB962C8B-B14F-4D97-AF65-F5344CB8AC3E}">
        <p14:creationId xmlns:p14="http://schemas.microsoft.com/office/powerpoint/2010/main" val="697025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C0EC2B-1C3E-43DA-B5B1-560303CC8B5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45BB342-54B7-4121-A489-60CF72D44A0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0D262B0-00C7-4709-B546-AAFA4C5755C1}"/>
              </a:ext>
            </a:extLst>
          </p:cNvPr>
          <p:cNvSpPr>
            <a:spLocks noGrp="1"/>
          </p:cNvSpPr>
          <p:nvPr>
            <p:ph type="dt" sz="half" idx="10"/>
          </p:nvPr>
        </p:nvSpPr>
        <p:spPr/>
        <p:txBody>
          <a:bodyPr/>
          <a:lstStyle/>
          <a:p>
            <a:r>
              <a:rPr lang="en-US"/>
              <a:t>IOP HEP/APP - 05/04/2022</a:t>
            </a:r>
            <a:endParaRPr lang="en-GB"/>
          </a:p>
        </p:txBody>
      </p:sp>
      <p:sp>
        <p:nvSpPr>
          <p:cNvPr id="5" name="Footer Placeholder 4">
            <a:extLst>
              <a:ext uri="{FF2B5EF4-FFF2-40B4-BE49-F238E27FC236}">
                <a16:creationId xmlns:a16="http://schemas.microsoft.com/office/drawing/2014/main" id="{F9B7D33B-D8FC-40DA-8898-AA7D7671E7C1}"/>
              </a:ext>
            </a:extLst>
          </p:cNvPr>
          <p:cNvSpPr>
            <a:spLocks noGrp="1"/>
          </p:cNvSpPr>
          <p:nvPr>
            <p:ph type="ftr" sz="quarter" idx="11"/>
          </p:nvPr>
        </p:nvSpPr>
        <p:spPr/>
        <p:txBody>
          <a:bodyPr/>
          <a:lstStyle/>
          <a:p>
            <a:r>
              <a:rPr lang="en-GB"/>
              <a:t>Timothy.marley15@imperial.ac.uk</a:t>
            </a:r>
          </a:p>
        </p:txBody>
      </p:sp>
      <p:sp>
        <p:nvSpPr>
          <p:cNvPr id="6" name="Slide Number Placeholder 5">
            <a:extLst>
              <a:ext uri="{FF2B5EF4-FFF2-40B4-BE49-F238E27FC236}">
                <a16:creationId xmlns:a16="http://schemas.microsoft.com/office/drawing/2014/main" id="{2E3B444B-A883-4F3F-B942-85E100BF687E}"/>
              </a:ext>
            </a:extLst>
          </p:cNvPr>
          <p:cNvSpPr>
            <a:spLocks noGrp="1"/>
          </p:cNvSpPr>
          <p:nvPr>
            <p:ph type="sldNum" sz="quarter" idx="12"/>
          </p:nvPr>
        </p:nvSpPr>
        <p:spPr/>
        <p:txBody>
          <a:bodyPr/>
          <a:lstStyle/>
          <a:p>
            <a:fld id="{6EDAD2A5-A43D-42B8-A2C2-061C6B08E1B5}" type="slidenum">
              <a:rPr lang="en-GB" smtClean="0"/>
              <a:t>‹#›</a:t>
            </a:fld>
            <a:endParaRPr lang="en-GB"/>
          </a:p>
        </p:txBody>
      </p:sp>
    </p:spTree>
    <p:extLst>
      <p:ext uri="{BB962C8B-B14F-4D97-AF65-F5344CB8AC3E}">
        <p14:creationId xmlns:p14="http://schemas.microsoft.com/office/powerpoint/2010/main" val="3876935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9AA9C-0BDE-452F-935F-C2CFCB7E4B0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A4CB28D-4F13-4B6D-9A65-DE29C47560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5E2F435-73BD-4807-9E44-792367D6F33A}"/>
              </a:ext>
            </a:extLst>
          </p:cNvPr>
          <p:cNvSpPr>
            <a:spLocks noGrp="1"/>
          </p:cNvSpPr>
          <p:nvPr>
            <p:ph type="dt" sz="half" idx="10"/>
          </p:nvPr>
        </p:nvSpPr>
        <p:spPr/>
        <p:txBody>
          <a:bodyPr/>
          <a:lstStyle/>
          <a:p>
            <a:r>
              <a:rPr lang="en-US"/>
              <a:t>IOP HEP/APP - 05/04/2022</a:t>
            </a:r>
            <a:endParaRPr lang="en-GB"/>
          </a:p>
        </p:txBody>
      </p:sp>
      <p:sp>
        <p:nvSpPr>
          <p:cNvPr id="5" name="Footer Placeholder 4">
            <a:extLst>
              <a:ext uri="{FF2B5EF4-FFF2-40B4-BE49-F238E27FC236}">
                <a16:creationId xmlns:a16="http://schemas.microsoft.com/office/drawing/2014/main" id="{FD0B90D9-C940-4882-8F10-130D4DB41B32}"/>
              </a:ext>
            </a:extLst>
          </p:cNvPr>
          <p:cNvSpPr>
            <a:spLocks noGrp="1"/>
          </p:cNvSpPr>
          <p:nvPr>
            <p:ph type="ftr" sz="quarter" idx="11"/>
          </p:nvPr>
        </p:nvSpPr>
        <p:spPr/>
        <p:txBody>
          <a:bodyPr/>
          <a:lstStyle/>
          <a:p>
            <a:r>
              <a:rPr lang="en-GB"/>
              <a:t>Timothy.marley15@imperial.ac.uk</a:t>
            </a:r>
          </a:p>
        </p:txBody>
      </p:sp>
      <p:sp>
        <p:nvSpPr>
          <p:cNvPr id="6" name="Slide Number Placeholder 5">
            <a:extLst>
              <a:ext uri="{FF2B5EF4-FFF2-40B4-BE49-F238E27FC236}">
                <a16:creationId xmlns:a16="http://schemas.microsoft.com/office/drawing/2014/main" id="{8036CD08-76EA-4AC3-B2C9-35A59DF8D6A0}"/>
              </a:ext>
            </a:extLst>
          </p:cNvPr>
          <p:cNvSpPr>
            <a:spLocks noGrp="1"/>
          </p:cNvSpPr>
          <p:nvPr>
            <p:ph type="sldNum" sz="quarter" idx="12"/>
          </p:nvPr>
        </p:nvSpPr>
        <p:spPr/>
        <p:txBody>
          <a:bodyPr/>
          <a:lstStyle/>
          <a:p>
            <a:fld id="{6EDAD2A5-A43D-42B8-A2C2-061C6B08E1B5}" type="slidenum">
              <a:rPr lang="en-GB" smtClean="0"/>
              <a:t>‹#›</a:t>
            </a:fld>
            <a:endParaRPr lang="en-GB"/>
          </a:p>
        </p:txBody>
      </p:sp>
    </p:spTree>
    <p:extLst>
      <p:ext uri="{BB962C8B-B14F-4D97-AF65-F5344CB8AC3E}">
        <p14:creationId xmlns:p14="http://schemas.microsoft.com/office/powerpoint/2010/main" val="974252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EFDD-D50E-4481-B51A-DD040EDD1C7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84FF3FF-D877-4334-A417-AC26B0D534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147FCD-C529-42BA-A22A-D68AF8D1D31D}"/>
              </a:ext>
            </a:extLst>
          </p:cNvPr>
          <p:cNvSpPr>
            <a:spLocks noGrp="1"/>
          </p:cNvSpPr>
          <p:nvPr>
            <p:ph type="dt" sz="half" idx="10"/>
          </p:nvPr>
        </p:nvSpPr>
        <p:spPr/>
        <p:txBody>
          <a:bodyPr/>
          <a:lstStyle/>
          <a:p>
            <a:r>
              <a:rPr lang="en-US"/>
              <a:t>IOP HEP/APP - 05/04/2022</a:t>
            </a:r>
            <a:endParaRPr lang="en-GB"/>
          </a:p>
        </p:txBody>
      </p:sp>
      <p:sp>
        <p:nvSpPr>
          <p:cNvPr id="5" name="Footer Placeholder 4">
            <a:extLst>
              <a:ext uri="{FF2B5EF4-FFF2-40B4-BE49-F238E27FC236}">
                <a16:creationId xmlns:a16="http://schemas.microsoft.com/office/drawing/2014/main" id="{48194824-0AC9-4BF5-AC7F-255CE20DC6DD}"/>
              </a:ext>
            </a:extLst>
          </p:cNvPr>
          <p:cNvSpPr>
            <a:spLocks noGrp="1"/>
          </p:cNvSpPr>
          <p:nvPr>
            <p:ph type="ftr" sz="quarter" idx="11"/>
          </p:nvPr>
        </p:nvSpPr>
        <p:spPr/>
        <p:txBody>
          <a:bodyPr/>
          <a:lstStyle/>
          <a:p>
            <a:r>
              <a:rPr lang="en-GB"/>
              <a:t>Timothy.marley15@imperial.ac.uk</a:t>
            </a:r>
          </a:p>
        </p:txBody>
      </p:sp>
      <p:sp>
        <p:nvSpPr>
          <p:cNvPr id="6" name="Slide Number Placeholder 5">
            <a:extLst>
              <a:ext uri="{FF2B5EF4-FFF2-40B4-BE49-F238E27FC236}">
                <a16:creationId xmlns:a16="http://schemas.microsoft.com/office/drawing/2014/main" id="{6C0CA6BE-EF71-427B-8835-E5EDE790270E}"/>
              </a:ext>
            </a:extLst>
          </p:cNvPr>
          <p:cNvSpPr>
            <a:spLocks noGrp="1"/>
          </p:cNvSpPr>
          <p:nvPr>
            <p:ph type="sldNum" sz="quarter" idx="12"/>
          </p:nvPr>
        </p:nvSpPr>
        <p:spPr/>
        <p:txBody>
          <a:bodyPr/>
          <a:lstStyle/>
          <a:p>
            <a:fld id="{6EDAD2A5-A43D-42B8-A2C2-061C6B08E1B5}" type="slidenum">
              <a:rPr lang="en-GB" smtClean="0"/>
              <a:t>‹#›</a:t>
            </a:fld>
            <a:endParaRPr lang="en-GB"/>
          </a:p>
        </p:txBody>
      </p:sp>
    </p:spTree>
    <p:extLst>
      <p:ext uri="{BB962C8B-B14F-4D97-AF65-F5344CB8AC3E}">
        <p14:creationId xmlns:p14="http://schemas.microsoft.com/office/powerpoint/2010/main" val="41225548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C3916-BADB-490D-B87E-54A5CF63EA9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C1D14E0-0FE2-40D1-93D7-70723DD942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A7C0942-B63A-4688-A958-D82C72ACE67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03C570C-87D3-44A5-8450-2349F99DF6EC}"/>
              </a:ext>
            </a:extLst>
          </p:cNvPr>
          <p:cNvSpPr>
            <a:spLocks noGrp="1"/>
          </p:cNvSpPr>
          <p:nvPr>
            <p:ph type="dt" sz="half" idx="10"/>
          </p:nvPr>
        </p:nvSpPr>
        <p:spPr/>
        <p:txBody>
          <a:bodyPr/>
          <a:lstStyle/>
          <a:p>
            <a:r>
              <a:rPr lang="en-US"/>
              <a:t>IOP HEP/APP - 05/04/2022</a:t>
            </a:r>
            <a:endParaRPr lang="en-GB"/>
          </a:p>
        </p:txBody>
      </p:sp>
      <p:sp>
        <p:nvSpPr>
          <p:cNvPr id="6" name="Footer Placeholder 5">
            <a:extLst>
              <a:ext uri="{FF2B5EF4-FFF2-40B4-BE49-F238E27FC236}">
                <a16:creationId xmlns:a16="http://schemas.microsoft.com/office/drawing/2014/main" id="{A35855B7-7CCD-4226-B004-8FBA14935C89}"/>
              </a:ext>
            </a:extLst>
          </p:cNvPr>
          <p:cNvSpPr>
            <a:spLocks noGrp="1"/>
          </p:cNvSpPr>
          <p:nvPr>
            <p:ph type="ftr" sz="quarter" idx="11"/>
          </p:nvPr>
        </p:nvSpPr>
        <p:spPr/>
        <p:txBody>
          <a:bodyPr/>
          <a:lstStyle/>
          <a:p>
            <a:r>
              <a:rPr lang="en-GB"/>
              <a:t>Timothy.marley15@imperial.ac.uk</a:t>
            </a:r>
          </a:p>
        </p:txBody>
      </p:sp>
      <p:sp>
        <p:nvSpPr>
          <p:cNvPr id="7" name="Slide Number Placeholder 6">
            <a:extLst>
              <a:ext uri="{FF2B5EF4-FFF2-40B4-BE49-F238E27FC236}">
                <a16:creationId xmlns:a16="http://schemas.microsoft.com/office/drawing/2014/main" id="{2216874E-8B17-4CA0-8065-980FF5F8DF51}"/>
              </a:ext>
            </a:extLst>
          </p:cNvPr>
          <p:cNvSpPr>
            <a:spLocks noGrp="1"/>
          </p:cNvSpPr>
          <p:nvPr>
            <p:ph type="sldNum" sz="quarter" idx="12"/>
          </p:nvPr>
        </p:nvSpPr>
        <p:spPr/>
        <p:txBody>
          <a:bodyPr/>
          <a:lstStyle/>
          <a:p>
            <a:fld id="{6EDAD2A5-A43D-42B8-A2C2-061C6B08E1B5}" type="slidenum">
              <a:rPr lang="en-GB" smtClean="0"/>
              <a:t>‹#›</a:t>
            </a:fld>
            <a:endParaRPr lang="en-GB"/>
          </a:p>
        </p:txBody>
      </p:sp>
    </p:spTree>
    <p:extLst>
      <p:ext uri="{BB962C8B-B14F-4D97-AF65-F5344CB8AC3E}">
        <p14:creationId xmlns:p14="http://schemas.microsoft.com/office/powerpoint/2010/main" val="12553185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1E629-0EB4-4900-B023-4635DE8D05B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37AAFBF-7F23-4516-A936-36ADFDC612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860022-BDC4-4272-A429-3D7488619C6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0A1A8D6-126C-46E1-851A-DFEFBEDC75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C027C04-1A5E-4B4C-AA7F-2470F52454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7D66278-860F-4935-9F94-3D8673DCAE1E}"/>
              </a:ext>
            </a:extLst>
          </p:cNvPr>
          <p:cNvSpPr>
            <a:spLocks noGrp="1"/>
          </p:cNvSpPr>
          <p:nvPr>
            <p:ph type="dt" sz="half" idx="10"/>
          </p:nvPr>
        </p:nvSpPr>
        <p:spPr/>
        <p:txBody>
          <a:bodyPr/>
          <a:lstStyle/>
          <a:p>
            <a:r>
              <a:rPr lang="en-US"/>
              <a:t>IOP HEP/APP - 05/04/2022</a:t>
            </a:r>
            <a:endParaRPr lang="en-GB"/>
          </a:p>
        </p:txBody>
      </p:sp>
      <p:sp>
        <p:nvSpPr>
          <p:cNvPr id="8" name="Footer Placeholder 7">
            <a:extLst>
              <a:ext uri="{FF2B5EF4-FFF2-40B4-BE49-F238E27FC236}">
                <a16:creationId xmlns:a16="http://schemas.microsoft.com/office/drawing/2014/main" id="{D15E6962-0205-4768-B9C6-D81F4BF8EF9A}"/>
              </a:ext>
            </a:extLst>
          </p:cNvPr>
          <p:cNvSpPr>
            <a:spLocks noGrp="1"/>
          </p:cNvSpPr>
          <p:nvPr>
            <p:ph type="ftr" sz="quarter" idx="11"/>
          </p:nvPr>
        </p:nvSpPr>
        <p:spPr/>
        <p:txBody>
          <a:bodyPr/>
          <a:lstStyle/>
          <a:p>
            <a:r>
              <a:rPr lang="en-GB"/>
              <a:t>Timothy.marley15@imperial.ac.uk</a:t>
            </a:r>
          </a:p>
        </p:txBody>
      </p:sp>
      <p:sp>
        <p:nvSpPr>
          <p:cNvPr id="9" name="Slide Number Placeholder 8">
            <a:extLst>
              <a:ext uri="{FF2B5EF4-FFF2-40B4-BE49-F238E27FC236}">
                <a16:creationId xmlns:a16="http://schemas.microsoft.com/office/drawing/2014/main" id="{D585B18E-109A-42F0-AA8F-68E721B1F823}"/>
              </a:ext>
            </a:extLst>
          </p:cNvPr>
          <p:cNvSpPr>
            <a:spLocks noGrp="1"/>
          </p:cNvSpPr>
          <p:nvPr>
            <p:ph type="sldNum" sz="quarter" idx="12"/>
          </p:nvPr>
        </p:nvSpPr>
        <p:spPr/>
        <p:txBody>
          <a:bodyPr/>
          <a:lstStyle/>
          <a:p>
            <a:fld id="{6EDAD2A5-A43D-42B8-A2C2-061C6B08E1B5}" type="slidenum">
              <a:rPr lang="en-GB" smtClean="0"/>
              <a:t>‹#›</a:t>
            </a:fld>
            <a:endParaRPr lang="en-GB"/>
          </a:p>
        </p:txBody>
      </p:sp>
    </p:spTree>
    <p:extLst>
      <p:ext uri="{BB962C8B-B14F-4D97-AF65-F5344CB8AC3E}">
        <p14:creationId xmlns:p14="http://schemas.microsoft.com/office/powerpoint/2010/main" val="13758941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0DC27-E27A-4B9C-A76E-F7DDDAF2FCB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477885B-CF59-4494-82FF-BACF6750E41A}"/>
              </a:ext>
            </a:extLst>
          </p:cNvPr>
          <p:cNvSpPr>
            <a:spLocks noGrp="1"/>
          </p:cNvSpPr>
          <p:nvPr>
            <p:ph type="dt" sz="half" idx="10"/>
          </p:nvPr>
        </p:nvSpPr>
        <p:spPr/>
        <p:txBody>
          <a:bodyPr/>
          <a:lstStyle/>
          <a:p>
            <a:r>
              <a:rPr lang="en-US"/>
              <a:t>IOP HEP/APP - 05/04/2022</a:t>
            </a:r>
            <a:endParaRPr lang="en-GB"/>
          </a:p>
        </p:txBody>
      </p:sp>
      <p:sp>
        <p:nvSpPr>
          <p:cNvPr id="4" name="Footer Placeholder 3">
            <a:extLst>
              <a:ext uri="{FF2B5EF4-FFF2-40B4-BE49-F238E27FC236}">
                <a16:creationId xmlns:a16="http://schemas.microsoft.com/office/drawing/2014/main" id="{75F92018-C032-4FEF-81EE-92E6DACC5822}"/>
              </a:ext>
            </a:extLst>
          </p:cNvPr>
          <p:cNvSpPr>
            <a:spLocks noGrp="1"/>
          </p:cNvSpPr>
          <p:nvPr>
            <p:ph type="ftr" sz="quarter" idx="11"/>
          </p:nvPr>
        </p:nvSpPr>
        <p:spPr/>
        <p:txBody>
          <a:bodyPr/>
          <a:lstStyle/>
          <a:p>
            <a:r>
              <a:rPr lang="en-GB"/>
              <a:t>Timothy.marley15@imperial.ac.uk</a:t>
            </a:r>
          </a:p>
        </p:txBody>
      </p:sp>
      <p:sp>
        <p:nvSpPr>
          <p:cNvPr id="5" name="Slide Number Placeholder 4">
            <a:extLst>
              <a:ext uri="{FF2B5EF4-FFF2-40B4-BE49-F238E27FC236}">
                <a16:creationId xmlns:a16="http://schemas.microsoft.com/office/drawing/2014/main" id="{B71F260D-43D0-43B7-974A-6EA8AAF54133}"/>
              </a:ext>
            </a:extLst>
          </p:cNvPr>
          <p:cNvSpPr>
            <a:spLocks noGrp="1"/>
          </p:cNvSpPr>
          <p:nvPr>
            <p:ph type="sldNum" sz="quarter" idx="12"/>
          </p:nvPr>
        </p:nvSpPr>
        <p:spPr/>
        <p:txBody>
          <a:bodyPr/>
          <a:lstStyle/>
          <a:p>
            <a:fld id="{6EDAD2A5-A43D-42B8-A2C2-061C6B08E1B5}" type="slidenum">
              <a:rPr lang="en-GB" smtClean="0"/>
              <a:t>‹#›</a:t>
            </a:fld>
            <a:endParaRPr lang="en-GB"/>
          </a:p>
        </p:txBody>
      </p:sp>
    </p:spTree>
    <p:extLst>
      <p:ext uri="{BB962C8B-B14F-4D97-AF65-F5344CB8AC3E}">
        <p14:creationId xmlns:p14="http://schemas.microsoft.com/office/powerpoint/2010/main" val="148432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F4765-5C7C-4027-9381-32F12C05B098}"/>
              </a:ext>
            </a:extLst>
          </p:cNvPr>
          <p:cNvSpPr>
            <a:spLocks noGrp="1"/>
          </p:cNvSpPr>
          <p:nvPr>
            <p:ph type="dt" sz="half" idx="10"/>
          </p:nvPr>
        </p:nvSpPr>
        <p:spPr/>
        <p:txBody>
          <a:bodyPr/>
          <a:lstStyle/>
          <a:p>
            <a:r>
              <a:rPr lang="en-US"/>
              <a:t>IOP HEP/APP - 05/04/2022</a:t>
            </a:r>
            <a:endParaRPr lang="en-GB"/>
          </a:p>
        </p:txBody>
      </p:sp>
      <p:sp>
        <p:nvSpPr>
          <p:cNvPr id="3" name="Footer Placeholder 2">
            <a:extLst>
              <a:ext uri="{FF2B5EF4-FFF2-40B4-BE49-F238E27FC236}">
                <a16:creationId xmlns:a16="http://schemas.microsoft.com/office/drawing/2014/main" id="{AE161856-C760-4DE5-B707-0CD1C83D8465}"/>
              </a:ext>
            </a:extLst>
          </p:cNvPr>
          <p:cNvSpPr>
            <a:spLocks noGrp="1"/>
          </p:cNvSpPr>
          <p:nvPr>
            <p:ph type="ftr" sz="quarter" idx="11"/>
          </p:nvPr>
        </p:nvSpPr>
        <p:spPr/>
        <p:txBody>
          <a:bodyPr/>
          <a:lstStyle/>
          <a:p>
            <a:r>
              <a:rPr lang="en-GB"/>
              <a:t>Timothy.marley15@imperial.ac.uk</a:t>
            </a:r>
          </a:p>
        </p:txBody>
      </p:sp>
      <p:sp>
        <p:nvSpPr>
          <p:cNvPr id="4" name="Slide Number Placeholder 3">
            <a:extLst>
              <a:ext uri="{FF2B5EF4-FFF2-40B4-BE49-F238E27FC236}">
                <a16:creationId xmlns:a16="http://schemas.microsoft.com/office/drawing/2014/main" id="{9F6388B0-C4B8-4476-B19E-80EC4D20FF2F}"/>
              </a:ext>
            </a:extLst>
          </p:cNvPr>
          <p:cNvSpPr>
            <a:spLocks noGrp="1"/>
          </p:cNvSpPr>
          <p:nvPr>
            <p:ph type="sldNum" sz="quarter" idx="12"/>
          </p:nvPr>
        </p:nvSpPr>
        <p:spPr/>
        <p:txBody>
          <a:bodyPr/>
          <a:lstStyle/>
          <a:p>
            <a:fld id="{6EDAD2A5-A43D-42B8-A2C2-061C6B08E1B5}" type="slidenum">
              <a:rPr lang="en-GB" smtClean="0"/>
              <a:t>‹#›</a:t>
            </a:fld>
            <a:endParaRPr lang="en-GB"/>
          </a:p>
        </p:txBody>
      </p:sp>
    </p:spTree>
    <p:extLst>
      <p:ext uri="{BB962C8B-B14F-4D97-AF65-F5344CB8AC3E}">
        <p14:creationId xmlns:p14="http://schemas.microsoft.com/office/powerpoint/2010/main" val="1217795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45D9B-4649-4B0E-8F56-E349AED69C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10AE971-9A4A-413E-A3CC-992E9DA8C8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5CD9054-6404-4408-99AA-5CEB430A0F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93B68C-7531-4260-A5A5-25ABAA7BFEA7}"/>
              </a:ext>
            </a:extLst>
          </p:cNvPr>
          <p:cNvSpPr>
            <a:spLocks noGrp="1"/>
          </p:cNvSpPr>
          <p:nvPr>
            <p:ph type="dt" sz="half" idx="10"/>
          </p:nvPr>
        </p:nvSpPr>
        <p:spPr/>
        <p:txBody>
          <a:bodyPr/>
          <a:lstStyle/>
          <a:p>
            <a:r>
              <a:rPr lang="en-US"/>
              <a:t>IOP HEP/APP - 05/04/2022</a:t>
            </a:r>
            <a:endParaRPr lang="en-GB"/>
          </a:p>
        </p:txBody>
      </p:sp>
      <p:sp>
        <p:nvSpPr>
          <p:cNvPr id="6" name="Footer Placeholder 5">
            <a:extLst>
              <a:ext uri="{FF2B5EF4-FFF2-40B4-BE49-F238E27FC236}">
                <a16:creationId xmlns:a16="http://schemas.microsoft.com/office/drawing/2014/main" id="{4DD6D72A-A797-447A-A27D-23B614AC12DC}"/>
              </a:ext>
            </a:extLst>
          </p:cNvPr>
          <p:cNvSpPr>
            <a:spLocks noGrp="1"/>
          </p:cNvSpPr>
          <p:nvPr>
            <p:ph type="ftr" sz="quarter" idx="11"/>
          </p:nvPr>
        </p:nvSpPr>
        <p:spPr/>
        <p:txBody>
          <a:bodyPr/>
          <a:lstStyle/>
          <a:p>
            <a:r>
              <a:rPr lang="en-GB"/>
              <a:t>Timothy.marley15@imperial.ac.uk</a:t>
            </a:r>
          </a:p>
        </p:txBody>
      </p:sp>
      <p:sp>
        <p:nvSpPr>
          <p:cNvPr id="7" name="Slide Number Placeholder 6">
            <a:extLst>
              <a:ext uri="{FF2B5EF4-FFF2-40B4-BE49-F238E27FC236}">
                <a16:creationId xmlns:a16="http://schemas.microsoft.com/office/drawing/2014/main" id="{2DF1E936-3870-49F2-991B-D06CF4FD4E77}"/>
              </a:ext>
            </a:extLst>
          </p:cNvPr>
          <p:cNvSpPr>
            <a:spLocks noGrp="1"/>
          </p:cNvSpPr>
          <p:nvPr>
            <p:ph type="sldNum" sz="quarter" idx="12"/>
          </p:nvPr>
        </p:nvSpPr>
        <p:spPr/>
        <p:txBody>
          <a:bodyPr/>
          <a:lstStyle/>
          <a:p>
            <a:fld id="{6EDAD2A5-A43D-42B8-A2C2-061C6B08E1B5}" type="slidenum">
              <a:rPr lang="en-GB" smtClean="0"/>
              <a:t>‹#›</a:t>
            </a:fld>
            <a:endParaRPr lang="en-GB"/>
          </a:p>
        </p:txBody>
      </p:sp>
    </p:spTree>
    <p:extLst>
      <p:ext uri="{BB962C8B-B14F-4D97-AF65-F5344CB8AC3E}">
        <p14:creationId xmlns:p14="http://schemas.microsoft.com/office/powerpoint/2010/main" val="858479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578A9-DEF2-4DAC-9BBF-13CCA4EF19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8BCA623-C3E1-476A-A41A-CD5578BE2C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CDEE041-5723-472E-BEFE-BBE703BA71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7A2825-F250-4ACF-A56E-16CB79C9C029}"/>
              </a:ext>
            </a:extLst>
          </p:cNvPr>
          <p:cNvSpPr>
            <a:spLocks noGrp="1"/>
          </p:cNvSpPr>
          <p:nvPr>
            <p:ph type="dt" sz="half" idx="10"/>
          </p:nvPr>
        </p:nvSpPr>
        <p:spPr/>
        <p:txBody>
          <a:bodyPr/>
          <a:lstStyle/>
          <a:p>
            <a:r>
              <a:rPr lang="en-US"/>
              <a:t>IOP HEP/APP - 05/04/2022</a:t>
            </a:r>
            <a:endParaRPr lang="en-GB"/>
          </a:p>
        </p:txBody>
      </p:sp>
      <p:sp>
        <p:nvSpPr>
          <p:cNvPr id="6" name="Footer Placeholder 5">
            <a:extLst>
              <a:ext uri="{FF2B5EF4-FFF2-40B4-BE49-F238E27FC236}">
                <a16:creationId xmlns:a16="http://schemas.microsoft.com/office/drawing/2014/main" id="{577A4900-46D5-4F52-84C4-C0BB485C008E}"/>
              </a:ext>
            </a:extLst>
          </p:cNvPr>
          <p:cNvSpPr>
            <a:spLocks noGrp="1"/>
          </p:cNvSpPr>
          <p:nvPr>
            <p:ph type="ftr" sz="quarter" idx="11"/>
          </p:nvPr>
        </p:nvSpPr>
        <p:spPr/>
        <p:txBody>
          <a:bodyPr/>
          <a:lstStyle/>
          <a:p>
            <a:r>
              <a:rPr lang="en-GB"/>
              <a:t>Timothy.marley15@imperial.ac.uk</a:t>
            </a:r>
          </a:p>
        </p:txBody>
      </p:sp>
      <p:sp>
        <p:nvSpPr>
          <p:cNvPr id="7" name="Slide Number Placeholder 6">
            <a:extLst>
              <a:ext uri="{FF2B5EF4-FFF2-40B4-BE49-F238E27FC236}">
                <a16:creationId xmlns:a16="http://schemas.microsoft.com/office/drawing/2014/main" id="{A96C2BEE-A4F6-4F3A-873F-4540546A5CE5}"/>
              </a:ext>
            </a:extLst>
          </p:cNvPr>
          <p:cNvSpPr>
            <a:spLocks noGrp="1"/>
          </p:cNvSpPr>
          <p:nvPr>
            <p:ph type="sldNum" sz="quarter" idx="12"/>
          </p:nvPr>
        </p:nvSpPr>
        <p:spPr/>
        <p:txBody>
          <a:bodyPr/>
          <a:lstStyle/>
          <a:p>
            <a:fld id="{6EDAD2A5-A43D-42B8-A2C2-061C6B08E1B5}" type="slidenum">
              <a:rPr lang="en-GB" smtClean="0"/>
              <a:t>‹#›</a:t>
            </a:fld>
            <a:endParaRPr lang="en-GB"/>
          </a:p>
        </p:txBody>
      </p:sp>
    </p:spTree>
    <p:extLst>
      <p:ext uri="{BB962C8B-B14F-4D97-AF65-F5344CB8AC3E}">
        <p14:creationId xmlns:p14="http://schemas.microsoft.com/office/powerpoint/2010/main" val="1739558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3B8EED-92E0-4A85-A217-19403539AD80}"/>
              </a:ext>
            </a:extLst>
          </p:cNvPr>
          <p:cNvSpPr>
            <a:spLocks noGrp="1"/>
          </p:cNvSpPr>
          <p:nvPr>
            <p:ph type="title"/>
          </p:nvPr>
        </p:nvSpPr>
        <p:spPr>
          <a:xfrm>
            <a:off x="0" y="18255"/>
            <a:ext cx="12192000" cy="1325563"/>
          </a:xfrm>
          <a:prstGeom prst="rect">
            <a:avLst/>
          </a:prstGeom>
        </p:spPr>
        <p:txBody>
          <a:bodyPr vert="horz" lIns="360000" tIns="45720" rIns="36000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A26BB82-6766-4AA5-A1E6-1209352F5594}"/>
              </a:ext>
            </a:extLst>
          </p:cNvPr>
          <p:cNvSpPr>
            <a:spLocks noGrp="1"/>
          </p:cNvSpPr>
          <p:nvPr>
            <p:ph type="body" idx="1"/>
          </p:nvPr>
        </p:nvSpPr>
        <p:spPr>
          <a:xfrm>
            <a:off x="0" y="1343818"/>
            <a:ext cx="12192000" cy="4683758"/>
          </a:xfrm>
          <a:prstGeom prst="rect">
            <a:avLst/>
          </a:prstGeom>
        </p:spPr>
        <p:txBody>
          <a:bodyPr vert="horz" lIns="360000" tIns="45720" rIns="36000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8A51FB4-C153-4450-965C-CAAF2D819979}"/>
              </a:ext>
            </a:extLst>
          </p:cNvPr>
          <p:cNvSpPr>
            <a:spLocks noGrp="1"/>
          </p:cNvSpPr>
          <p:nvPr>
            <p:ph type="dt" sz="half" idx="2"/>
          </p:nvPr>
        </p:nvSpPr>
        <p:spPr>
          <a:xfrm>
            <a:off x="8775290" y="6498187"/>
            <a:ext cx="2477428" cy="365125"/>
          </a:xfrm>
          <a:prstGeom prst="rect">
            <a:avLst/>
          </a:prstGeom>
        </p:spPr>
        <p:txBody>
          <a:bodyPr vert="horz" lIns="0" tIns="45720" rIns="0" bIns="45720" rtlCol="0" anchor="ctr"/>
          <a:lstStyle>
            <a:lvl1pPr algn="ctr">
              <a:defRPr sz="1200">
                <a:solidFill>
                  <a:schemeClr val="tx1">
                    <a:tint val="75000"/>
                  </a:schemeClr>
                </a:solidFill>
                <a:latin typeface="Rockwell" panose="02060603020205020403" pitchFamily="18" charset="0"/>
              </a:defRPr>
            </a:lvl1pPr>
          </a:lstStyle>
          <a:p>
            <a:r>
              <a:rPr lang="en-US"/>
              <a:t>IOP HEP/APP - 05/04/2022</a:t>
            </a:r>
            <a:endParaRPr lang="en-GB" dirty="0"/>
          </a:p>
        </p:txBody>
      </p:sp>
      <p:sp>
        <p:nvSpPr>
          <p:cNvPr id="5" name="Footer Placeholder 4">
            <a:extLst>
              <a:ext uri="{FF2B5EF4-FFF2-40B4-BE49-F238E27FC236}">
                <a16:creationId xmlns:a16="http://schemas.microsoft.com/office/drawing/2014/main" id="{1662CF75-F6F4-4E18-9D39-90B172F17627}"/>
              </a:ext>
            </a:extLst>
          </p:cNvPr>
          <p:cNvSpPr>
            <a:spLocks noGrp="1"/>
          </p:cNvSpPr>
          <p:nvPr>
            <p:ph type="ftr" sz="quarter" idx="3"/>
          </p:nvPr>
        </p:nvSpPr>
        <p:spPr>
          <a:xfrm>
            <a:off x="0" y="6492875"/>
            <a:ext cx="3184847" cy="365125"/>
          </a:xfrm>
          <a:prstGeom prst="rect">
            <a:avLst/>
          </a:prstGeom>
        </p:spPr>
        <p:txBody>
          <a:bodyPr vert="horz" lIns="360000" tIns="45720" rIns="360000" bIns="45720" rtlCol="0" anchor="ctr"/>
          <a:lstStyle>
            <a:lvl1pPr algn="ctr">
              <a:defRPr sz="1200">
                <a:solidFill>
                  <a:schemeClr val="tx1">
                    <a:tint val="75000"/>
                  </a:schemeClr>
                </a:solidFill>
                <a:latin typeface="Rockwell" panose="02060603020205020403" pitchFamily="18" charset="0"/>
              </a:defRPr>
            </a:lvl1pPr>
          </a:lstStyle>
          <a:p>
            <a:r>
              <a:rPr lang="en-GB"/>
              <a:t>Timothy.marley15@imperial.ac.uk</a:t>
            </a:r>
            <a:endParaRPr lang="en-GB" dirty="0"/>
          </a:p>
        </p:txBody>
      </p:sp>
      <p:sp>
        <p:nvSpPr>
          <p:cNvPr id="6" name="Slide Number Placeholder 5">
            <a:extLst>
              <a:ext uri="{FF2B5EF4-FFF2-40B4-BE49-F238E27FC236}">
                <a16:creationId xmlns:a16="http://schemas.microsoft.com/office/drawing/2014/main" id="{1CD45276-6389-41A2-8FC6-6D94F5C34650}"/>
              </a:ext>
            </a:extLst>
          </p:cNvPr>
          <p:cNvSpPr>
            <a:spLocks noGrp="1"/>
          </p:cNvSpPr>
          <p:nvPr>
            <p:ph type="sldNum" sz="quarter" idx="4"/>
          </p:nvPr>
        </p:nvSpPr>
        <p:spPr>
          <a:xfrm>
            <a:off x="11252718" y="6498188"/>
            <a:ext cx="939284" cy="365125"/>
          </a:xfrm>
          <a:prstGeom prst="rect">
            <a:avLst/>
          </a:prstGeom>
        </p:spPr>
        <p:txBody>
          <a:bodyPr vert="horz" lIns="360000" tIns="45720" rIns="360000" bIns="45720" rtlCol="0" anchor="ctr"/>
          <a:lstStyle>
            <a:lvl1pPr algn="r">
              <a:defRPr sz="1200">
                <a:solidFill>
                  <a:schemeClr val="tx1">
                    <a:tint val="75000"/>
                  </a:schemeClr>
                </a:solidFill>
                <a:latin typeface="Rockwell" panose="02060603020205020403" pitchFamily="18" charset="0"/>
              </a:defRPr>
            </a:lvl1pPr>
          </a:lstStyle>
          <a:p>
            <a:fld id="{6EDAD2A5-A43D-42B8-A2C2-061C6B08E1B5}" type="slidenum">
              <a:rPr lang="en-GB" smtClean="0"/>
              <a:pPr/>
              <a:t>‹#›</a:t>
            </a:fld>
            <a:endParaRPr lang="en-GB" dirty="0"/>
          </a:p>
        </p:txBody>
      </p:sp>
    </p:spTree>
    <p:extLst>
      <p:ext uri="{BB962C8B-B14F-4D97-AF65-F5344CB8AC3E}">
        <p14:creationId xmlns:p14="http://schemas.microsoft.com/office/powerpoint/2010/main" val="10272292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Rockwell" panose="02060603020205020403" pitchFamily="18" charset="0"/>
          <a:ea typeface="+mj-ea"/>
          <a:cs typeface="+mj-cs"/>
        </a:defRPr>
      </a:lvl1pPr>
    </p:titleStyle>
    <p:bodyStyle>
      <a:lvl1pPr marL="228600" indent="-228600" algn="just"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solidFill>
          <a:latin typeface="Rockwell" panose="02060603020205020403" pitchFamily="18" charset="0"/>
          <a:ea typeface="+mn-ea"/>
          <a:cs typeface="+mn-cs"/>
        </a:defRPr>
      </a:lvl1pPr>
      <a:lvl2pPr marL="685800" indent="-228600" algn="just"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Rockwell" panose="02060603020205020403" pitchFamily="18" charset="0"/>
          <a:ea typeface="+mn-ea"/>
          <a:cs typeface="+mn-cs"/>
        </a:defRPr>
      </a:lvl2pPr>
      <a:lvl3pPr marL="1143000" indent="-228600" algn="just" defTabSz="914400" rtl="0" eaLnBrk="1" latinLnBrk="0" hangingPunct="1">
        <a:lnSpc>
          <a:spcPct val="100000"/>
        </a:lnSpc>
        <a:spcBef>
          <a:spcPts val="600"/>
        </a:spcBef>
        <a:spcAft>
          <a:spcPts val="600"/>
        </a:spcAft>
        <a:buFont typeface="Arial" panose="020B0604020202020204" pitchFamily="34" charset="0"/>
        <a:buChar char="•"/>
        <a:defRPr sz="2000" kern="1200">
          <a:solidFill>
            <a:schemeClr val="tx1"/>
          </a:solidFill>
          <a:latin typeface="Rockwell" panose="02060603020205020403" pitchFamily="18" charset="0"/>
          <a:ea typeface="+mn-ea"/>
          <a:cs typeface="+mn-cs"/>
        </a:defRPr>
      </a:lvl3pPr>
      <a:lvl4pPr marL="1600200" indent="-228600" algn="just"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Rockwell" panose="02060603020205020403" pitchFamily="18" charset="0"/>
          <a:ea typeface="+mn-ea"/>
          <a:cs typeface="+mn-cs"/>
        </a:defRPr>
      </a:lvl4pPr>
      <a:lvl5pPr marL="2057400" indent="-228600" algn="just"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Rockwell" panose="020606030202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3.jpeg"/><Relationship Id="rId2" Type="http://schemas.openxmlformats.org/officeDocument/2006/relationships/image" Target="../media/image18.jp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hyperlink" Target="https://arxiv.org/pdf/1907.12771.pdf" TargetMode="External"/><Relationship Id="rId7" Type="http://schemas.openxmlformats.org/officeDocument/2006/relationships/image" Target="../media/image28.png"/><Relationship Id="rId2" Type="http://schemas.openxmlformats.org/officeDocument/2006/relationships/hyperlink" Target="https://arxiv.org/pdf/1811.11241.pdf" TargetMode="Externa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hyperlink" Target="https://arxiv.org/pdf/1905.00354.pdf" TargetMode="External"/><Relationship Id="rId4" Type="http://schemas.openxmlformats.org/officeDocument/2006/relationships/hyperlink" Target="https://arxiv.org/abs/1901.03588" TargetMode="External"/><Relationship Id="rId9"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6EA40-46EA-450F-BE6F-F87842C32D54}"/>
              </a:ext>
            </a:extLst>
          </p:cNvPr>
          <p:cNvSpPr>
            <a:spLocks noGrp="1"/>
          </p:cNvSpPr>
          <p:nvPr>
            <p:ph type="ctrTitle"/>
          </p:nvPr>
        </p:nvSpPr>
        <p:spPr>
          <a:xfrm>
            <a:off x="1103450" y="1624789"/>
            <a:ext cx="9985099" cy="2387600"/>
          </a:xfrm>
        </p:spPr>
        <p:txBody>
          <a:bodyPr/>
          <a:lstStyle/>
          <a:p>
            <a:pPr>
              <a:lnSpc>
                <a:spcPct val="100000"/>
              </a:lnSpc>
              <a:spcAft>
                <a:spcPts val="1200"/>
              </a:spcAft>
            </a:pPr>
            <a:r>
              <a:rPr lang="en-GB" sz="6000" dirty="0">
                <a:solidFill>
                  <a:schemeClr val="tx1"/>
                </a:solidFill>
                <a:latin typeface="Rockwell" panose="02060603020205020403" pitchFamily="18" charset="0"/>
              </a:rPr>
              <a:t>The MIGDAL experiment:</a:t>
            </a:r>
            <a:br>
              <a:rPr lang="en-GB" sz="6000" dirty="0">
                <a:solidFill>
                  <a:schemeClr val="tx1"/>
                </a:solidFill>
                <a:latin typeface="Rockwell" panose="02060603020205020403" pitchFamily="18" charset="0"/>
              </a:rPr>
            </a:br>
            <a:br>
              <a:rPr lang="en-GB" sz="2800" dirty="0">
                <a:solidFill>
                  <a:schemeClr val="tx1"/>
                </a:solidFill>
                <a:latin typeface="Rockwell" panose="02060603020205020403" pitchFamily="18" charset="0"/>
              </a:rPr>
            </a:br>
            <a:r>
              <a:rPr lang="en-GB" sz="2800" dirty="0">
                <a:latin typeface="Rockwell" panose="02060603020205020403" pitchFamily="18" charset="0"/>
              </a:rPr>
              <a:t>Preparations for the first observation of the Migdal effect in nuclear scattering</a:t>
            </a:r>
            <a:endParaRPr lang="en-GB" dirty="0"/>
          </a:p>
        </p:txBody>
      </p:sp>
      <p:sp>
        <p:nvSpPr>
          <p:cNvPr id="3" name="Subtitle 2">
            <a:extLst>
              <a:ext uri="{FF2B5EF4-FFF2-40B4-BE49-F238E27FC236}">
                <a16:creationId xmlns:a16="http://schemas.microsoft.com/office/drawing/2014/main" id="{63F3A353-78FF-40EB-9B50-B835CF1487F3}"/>
              </a:ext>
            </a:extLst>
          </p:cNvPr>
          <p:cNvSpPr>
            <a:spLocks noGrp="1"/>
          </p:cNvSpPr>
          <p:nvPr>
            <p:ph type="subTitle" idx="1"/>
          </p:nvPr>
        </p:nvSpPr>
        <p:spPr>
          <a:xfrm>
            <a:off x="1524000" y="4544285"/>
            <a:ext cx="9144000" cy="1655762"/>
          </a:xfrm>
        </p:spPr>
        <p:txBody>
          <a:bodyPr>
            <a:normAutofit/>
          </a:bodyPr>
          <a:lstStyle/>
          <a:p>
            <a:pPr algn="ctr"/>
            <a:r>
              <a:rPr lang="en-GB" sz="3200" dirty="0">
                <a:solidFill>
                  <a:schemeClr val="tx1"/>
                </a:solidFill>
                <a:latin typeface="Rockwell" panose="02060603020205020403" pitchFamily="18" charset="0"/>
              </a:rPr>
              <a:t>Tim Marley</a:t>
            </a:r>
          </a:p>
          <a:p>
            <a:pPr algn="ctr"/>
            <a:r>
              <a:rPr lang="en-GB" sz="1600" dirty="0">
                <a:latin typeface="Rockwell" panose="02060603020205020403" pitchFamily="18" charset="0"/>
              </a:rPr>
              <a:t>(Imperial College London / Rutherford Appleton Laboratory)</a:t>
            </a:r>
            <a:endParaRPr lang="en-GB" sz="1600" dirty="0">
              <a:solidFill>
                <a:schemeClr val="tx1"/>
              </a:solidFill>
              <a:latin typeface="Rockwell" panose="02060603020205020403" pitchFamily="18" charset="0"/>
            </a:endParaRPr>
          </a:p>
          <a:p>
            <a:pPr algn="ctr"/>
            <a:r>
              <a:rPr lang="en-GB" sz="2400" cap="none" dirty="0">
                <a:solidFill>
                  <a:schemeClr val="tx1"/>
                </a:solidFill>
                <a:latin typeface="Rockwell" panose="02060603020205020403" pitchFamily="18" charset="0"/>
              </a:rPr>
              <a:t>For the MIGDAL collaboration</a:t>
            </a:r>
          </a:p>
        </p:txBody>
      </p:sp>
      <p:pic>
        <p:nvPicPr>
          <p:cNvPr id="27" name="Picture 26">
            <a:extLst>
              <a:ext uri="{FF2B5EF4-FFF2-40B4-BE49-F238E27FC236}">
                <a16:creationId xmlns:a16="http://schemas.microsoft.com/office/drawing/2014/main" id="{9EBB150E-E420-4D8F-A20C-2C88586457A2}"/>
              </a:ext>
            </a:extLst>
          </p:cNvPr>
          <p:cNvPicPr>
            <a:picLocks noChangeAspect="1"/>
          </p:cNvPicPr>
          <p:nvPr/>
        </p:nvPicPr>
        <p:blipFill rotWithShape="1">
          <a:blip r:embed="rId2"/>
          <a:srcRect l="-1" r="137"/>
          <a:stretch/>
        </p:blipFill>
        <p:spPr>
          <a:xfrm>
            <a:off x="0" y="6200047"/>
            <a:ext cx="12192000" cy="657954"/>
          </a:xfrm>
          <a:prstGeom prst="rect">
            <a:avLst/>
          </a:prstGeom>
        </p:spPr>
      </p:pic>
      <p:pic>
        <p:nvPicPr>
          <p:cNvPr id="6" name="Picture 5" descr="Logo&#10;&#10;Description automatically generated">
            <a:extLst>
              <a:ext uri="{FF2B5EF4-FFF2-40B4-BE49-F238E27FC236}">
                <a16:creationId xmlns:a16="http://schemas.microsoft.com/office/drawing/2014/main" id="{4C240A4C-AF94-4876-9395-3F043332F0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3016897" cy="851821"/>
          </a:xfrm>
          <a:prstGeom prst="rect">
            <a:avLst/>
          </a:prstGeom>
        </p:spPr>
      </p:pic>
    </p:spTree>
    <p:extLst>
      <p:ext uri="{BB962C8B-B14F-4D97-AF65-F5344CB8AC3E}">
        <p14:creationId xmlns:p14="http://schemas.microsoft.com/office/powerpoint/2010/main" val="425115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DA8A9-61EE-4A0B-9AE9-91532B9F8A1F}"/>
              </a:ext>
            </a:extLst>
          </p:cNvPr>
          <p:cNvSpPr>
            <a:spLocks noGrp="1"/>
          </p:cNvSpPr>
          <p:nvPr>
            <p:ph type="title"/>
          </p:nvPr>
        </p:nvSpPr>
        <p:spPr/>
        <p:txBody>
          <a:bodyPr/>
          <a:lstStyle/>
          <a:p>
            <a:r>
              <a:rPr lang="en-GB" dirty="0"/>
              <a:t>Optical Time Projection Chamber</a:t>
            </a:r>
          </a:p>
        </p:txBody>
      </p:sp>
      <p:sp>
        <p:nvSpPr>
          <p:cNvPr id="3" name="Content Placeholder 2">
            <a:extLst>
              <a:ext uri="{FF2B5EF4-FFF2-40B4-BE49-F238E27FC236}">
                <a16:creationId xmlns:a16="http://schemas.microsoft.com/office/drawing/2014/main" id="{12B73166-1F54-4C35-9224-9734B0074310}"/>
              </a:ext>
            </a:extLst>
          </p:cNvPr>
          <p:cNvSpPr>
            <a:spLocks noGrp="1"/>
          </p:cNvSpPr>
          <p:nvPr>
            <p:ph idx="1"/>
          </p:nvPr>
        </p:nvSpPr>
        <p:spPr>
          <a:xfrm>
            <a:off x="0" y="1343817"/>
            <a:ext cx="4552950" cy="5149057"/>
          </a:xfrm>
        </p:spPr>
        <p:txBody>
          <a:bodyPr>
            <a:normAutofit fontScale="85000" lnSpcReduction="20000"/>
          </a:bodyPr>
          <a:lstStyle/>
          <a:p>
            <a:pPr algn="l"/>
            <a:r>
              <a:rPr lang="en-GB" dirty="0"/>
              <a:t>This is a schematic of the Migdal OTPC.</a:t>
            </a:r>
          </a:p>
          <a:p>
            <a:pPr algn="l"/>
            <a:r>
              <a:rPr lang="en-GB" dirty="0"/>
              <a:t>The active area of the GEMs is 10×10 cm</a:t>
            </a:r>
            <a:r>
              <a:rPr lang="en-GB" baseline="30000" dirty="0"/>
              <a:t>2</a:t>
            </a:r>
            <a:r>
              <a:rPr lang="en-GB" dirty="0"/>
              <a:t>.</a:t>
            </a:r>
          </a:p>
          <a:p>
            <a:pPr algn="l"/>
            <a:r>
              <a:rPr lang="en-GB" dirty="0"/>
              <a:t>The drift region is 3 cm.</a:t>
            </a:r>
          </a:p>
          <a:p>
            <a:pPr algn="l"/>
            <a:r>
              <a:rPr lang="en-GB" dirty="0"/>
              <a:t>The ITO anode collects charge timing information (3D reconstruction).</a:t>
            </a:r>
          </a:p>
          <a:p>
            <a:pPr algn="l"/>
            <a:r>
              <a:rPr lang="en-GB" dirty="0"/>
              <a:t>The example Migdal event contains a 10 keV electron + 250 keV fluorine recoil which has been scaled-up by a factor of 3.</a:t>
            </a:r>
          </a:p>
        </p:txBody>
      </p:sp>
      <p:sp>
        <p:nvSpPr>
          <p:cNvPr id="4" name="Date Placeholder 3">
            <a:extLst>
              <a:ext uri="{FF2B5EF4-FFF2-40B4-BE49-F238E27FC236}">
                <a16:creationId xmlns:a16="http://schemas.microsoft.com/office/drawing/2014/main" id="{B13A58DC-A618-4D61-BED5-0429B7977DD8}"/>
              </a:ext>
            </a:extLst>
          </p:cNvPr>
          <p:cNvSpPr>
            <a:spLocks noGrp="1"/>
          </p:cNvSpPr>
          <p:nvPr>
            <p:ph type="dt" sz="half" idx="10"/>
          </p:nvPr>
        </p:nvSpPr>
        <p:spPr/>
        <p:txBody>
          <a:bodyPr/>
          <a:lstStyle/>
          <a:p>
            <a:r>
              <a:rPr lang="en-US" dirty="0"/>
              <a:t>IOP HEP/APP - 05/04/2022</a:t>
            </a:r>
            <a:endParaRPr lang="en-GB" dirty="0"/>
          </a:p>
        </p:txBody>
      </p:sp>
      <p:sp>
        <p:nvSpPr>
          <p:cNvPr id="5" name="Footer Placeholder 4">
            <a:extLst>
              <a:ext uri="{FF2B5EF4-FFF2-40B4-BE49-F238E27FC236}">
                <a16:creationId xmlns:a16="http://schemas.microsoft.com/office/drawing/2014/main" id="{9D08D9E6-EB65-4767-8FA2-E5AD447CE726}"/>
              </a:ext>
            </a:extLst>
          </p:cNvPr>
          <p:cNvSpPr>
            <a:spLocks noGrp="1"/>
          </p:cNvSpPr>
          <p:nvPr>
            <p:ph type="ftr" sz="quarter" idx="11"/>
          </p:nvPr>
        </p:nvSpPr>
        <p:spPr/>
        <p:txBody>
          <a:bodyPr/>
          <a:lstStyle/>
          <a:p>
            <a:r>
              <a:rPr lang="en-GB"/>
              <a:t>Timothy.marley15@imperial.ac.uk</a:t>
            </a:r>
          </a:p>
        </p:txBody>
      </p:sp>
      <p:sp>
        <p:nvSpPr>
          <p:cNvPr id="6" name="Slide Number Placeholder 5">
            <a:extLst>
              <a:ext uri="{FF2B5EF4-FFF2-40B4-BE49-F238E27FC236}">
                <a16:creationId xmlns:a16="http://schemas.microsoft.com/office/drawing/2014/main" id="{0A82A0E2-218C-4A98-A5E0-D243132A98BF}"/>
              </a:ext>
            </a:extLst>
          </p:cNvPr>
          <p:cNvSpPr>
            <a:spLocks noGrp="1"/>
          </p:cNvSpPr>
          <p:nvPr>
            <p:ph type="sldNum" sz="quarter" idx="12"/>
          </p:nvPr>
        </p:nvSpPr>
        <p:spPr/>
        <p:txBody>
          <a:bodyPr/>
          <a:lstStyle/>
          <a:p>
            <a:fld id="{6EDAD2A5-A43D-42B8-A2C2-061C6B08E1B5}" type="slidenum">
              <a:rPr lang="en-GB" smtClean="0"/>
              <a:t>10</a:t>
            </a:fld>
            <a:endParaRPr lang="en-GB"/>
          </a:p>
        </p:txBody>
      </p:sp>
      <p:pic>
        <p:nvPicPr>
          <p:cNvPr id="10" name="Picture 9" descr="A screenshot of a computer&#10;&#10;Description automatically generated with low confidence">
            <a:extLst>
              <a:ext uri="{FF2B5EF4-FFF2-40B4-BE49-F238E27FC236}">
                <a16:creationId xmlns:a16="http://schemas.microsoft.com/office/drawing/2014/main" id="{934AA54D-ED3B-409D-BC88-CD9E802BD4DD}"/>
              </a:ext>
            </a:extLst>
          </p:cNvPr>
          <p:cNvPicPr>
            <a:picLocks noChangeAspect="1"/>
          </p:cNvPicPr>
          <p:nvPr/>
        </p:nvPicPr>
        <p:blipFill rotWithShape="1">
          <a:blip r:embed="rId2">
            <a:extLst>
              <a:ext uri="{28A0092B-C50C-407E-A947-70E740481C1C}">
                <a14:useLocalDpi xmlns:a14="http://schemas.microsoft.com/office/drawing/2010/main" val="0"/>
              </a:ext>
            </a:extLst>
          </a:blip>
          <a:srcRect r="16266"/>
          <a:stretch/>
        </p:blipFill>
        <p:spPr>
          <a:xfrm>
            <a:off x="4552950" y="1424609"/>
            <a:ext cx="7639050" cy="4522176"/>
          </a:xfrm>
          <a:prstGeom prst="rect">
            <a:avLst/>
          </a:prstGeom>
        </p:spPr>
      </p:pic>
      <p:sp>
        <p:nvSpPr>
          <p:cNvPr id="7" name="TextBox 6">
            <a:extLst>
              <a:ext uri="{FF2B5EF4-FFF2-40B4-BE49-F238E27FC236}">
                <a16:creationId xmlns:a16="http://schemas.microsoft.com/office/drawing/2014/main" id="{1983A9B4-33FC-4CEE-A133-5083A8C175F5}"/>
              </a:ext>
            </a:extLst>
          </p:cNvPr>
          <p:cNvSpPr txBox="1"/>
          <p:nvPr/>
        </p:nvSpPr>
        <p:spPr>
          <a:xfrm>
            <a:off x="4471833" y="2927875"/>
            <a:ext cx="1516011" cy="300082"/>
          </a:xfrm>
          <a:prstGeom prst="rect">
            <a:avLst/>
          </a:prstGeom>
          <a:solidFill>
            <a:schemeClr val="bg1"/>
          </a:solidFill>
        </p:spPr>
        <p:txBody>
          <a:bodyPr wrap="square" lIns="36000" rIns="36000" rtlCol="0" anchor="b">
            <a:spAutoFit/>
          </a:bodyPr>
          <a:lstStyle/>
          <a:p>
            <a:pPr algn="ctr"/>
            <a:r>
              <a:rPr lang="en-GB" sz="1300" dirty="0">
                <a:latin typeface="Arial" panose="020B0604020202020204" pitchFamily="34" charset="0"/>
                <a:cs typeface="Arial" panose="020B0604020202020204" pitchFamily="34" charset="0"/>
              </a:rPr>
              <a:t>D-D/D-T generator</a:t>
            </a:r>
          </a:p>
        </p:txBody>
      </p:sp>
    </p:spTree>
    <p:extLst>
      <p:ext uri="{BB962C8B-B14F-4D97-AF65-F5344CB8AC3E}">
        <p14:creationId xmlns:p14="http://schemas.microsoft.com/office/powerpoint/2010/main" val="6701009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8C6EA-4D2C-4E63-852A-4C8E955F5F52}"/>
              </a:ext>
            </a:extLst>
          </p:cNvPr>
          <p:cNvSpPr>
            <a:spLocks noGrp="1"/>
          </p:cNvSpPr>
          <p:nvPr>
            <p:ph type="title"/>
          </p:nvPr>
        </p:nvSpPr>
        <p:spPr/>
        <p:txBody>
          <a:bodyPr/>
          <a:lstStyle/>
          <a:p>
            <a:r>
              <a:rPr lang="en-GB" dirty="0"/>
              <a:t>Chamber Design</a:t>
            </a:r>
          </a:p>
        </p:txBody>
      </p:sp>
      <p:sp>
        <p:nvSpPr>
          <p:cNvPr id="3" name="Content Placeholder 2">
            <a:extLst>
              <a:ext uri="{FF2B5EF4-FFF2-40B4-BE49-F238E27FC236}">
                <a16:creationId xmlns:a16="http://schemas.microsoft.com/office/drawing/2014/main" id="{800E544A-6166-47C3-AAE5-B64C5D1C379E}"/>
              </a:ext>
            </a:extLst>
          </p:cNvPr>
          <p:cNvSpPr>
            <a:spLocks noGrp="1"/>
          </p:cNvSpPr>
          <p:nvPr>
            <p:ph idx="1"/>
          </p:nvPr>
        </p:nvSpPr>
        <p:spPr>
          <a:xfrm>
            <a:off x="0" y="1343817"/>
            <a:ext cx="5810250" cy="5064355"/>
          </a:xfrm>
        </p:spPr>
        <p:txBody>
          <a:bodyPr>
            <a:normAutofit fontScale="85000" lnSpcReduction="20000"/>
          </a:bodyPr>
          <a:lstStyle/>
          <a:p>
            <a:r>
              <a:rPr lang="en-GB" dirty="0"/>
              <a:t>The neutrons enter the chamber through a 0.4/1.0 m collimator </a:t>
            </a:r>
            <a:br>
              <a:rPr lang="en-GB" dirty="0"/>
            </a:br>
            <a:r>
              <a:rPr lang="en-GB" dirty="0"/>
              <a:t>(D-D/D-T).</a:t>
            </a:r>
          </a:p>
          <a:p>
            <a:r>
              <a:rPr lang="en-GB" dirty="0"/>
              <a:t>neutrons from D-D generator: </a:t>
            </a:r>
            <a:br>
              <a:rPr lang="en-GB" dirty="0"/>
            </a:br>
            <a:r>
              <a:rPr lang="en-GB" dirty="0"/>
              <a:t>~ 10</a:t>
            </a:r>
            <a:r>
              <a:rPr lang="en-GB" baseline="30000" dirty="0"/>
              <a:t>9</a:t>
            </a:r>
            <a:r>
              <a:rPr lang="en-GB" dirty="0"/>
              <a:t> n/s.</a:t>
            </a:r>
          </a:p>
          <a:p>
            <a:r>
              <a:rPr lang="en-GB" dirty="0"/>
              <a:t>NR event rate in the TPC ~ 60 NR/s.</a:t>
            </a:r>
          </a:p>
          <a:p>
            <a:r>
              <a:rPr lang="en-GB" dirty="0"/>
              <a:t>Migdal rate ~ 18 events/day (D-D).</a:t>
            </a:r>
          </a:p>
          <a:p>
            <a:r>
              <a:rPr lang="en-GB" dirty="0"/>
              <a:t>Camera is the Hamamatsu Orca-Fusion with a Schneider Xenon f/0.95 lens.</a:t>
            </a:r>
          </a:p>
          <a:p>
            <a:r>
              <a:rPr lang="en-GB" dirty="0"/>
              <a:t>TPC is compact to minimise diffusion and maximise event rate.</a:t>
            </a:r>
          </a:p>
          <a:p>
            <a:endParaRPr lang="en-GB" dirty="0"/>
          </a:p>
          <a:p>
            <a:endParaRPr lang="en-GB" dirty="0"/>
          </a:p>
          <a:p>
            <a:endParaRPr lang="en-GB" dirty="0"/>
          </a:p>
        </p:txBody>
      </p:sp>
      <p:sp>
        <p:nvSpPr>
          <p:cNvPr id="4" name="Date Placeholder 3">
            <a:extLst>
              <a:ext uri="{FF2B5EF4-FFF2-40B4-BE49-F238E27FC236}">
                <a16:creationId xmlns:a16="http://schemas.microsoft.com/office/drawing/2014/main" id="{A4F89109-E12A-463B-A3AA-F20F201109EF}"/>
              </a:ext>
            </a:extLst>
          </p:cNvPr>
          <p:cNvSpPr>
            <a:spLocks noGrp="1"/>
          </p:cNvSpPr>
          <p:nvPr>
            <p:ph type="dt" sz="half" idx="10"/>
          </p:nvPr>
        </p:nvSpPr>
        <p:spPr/>
        <p:txBody>
          <a:bodyPr/>
          <a:lstStyle/>
          <a:p>
            <a:r>
              <a:rPr lang="en-US"/>
              <a:t>IOP HEP/APP - 05/04/2022</a:t>
            </a:r>
            <a:endParaRPr lang="en-GB"/>
          </a:p>
        </p:txBody>
      </p:sp>
      <p:sp>
        <p:nvSpPr>
          <p:cNvPr id="5" name="Footer Placeholder 4">
            <a:extLst>
              <a:ext uri="{FF2B5EF4-FFF2-40B4-BE49-F238E27FC236}">
                <a16:creationId xmlns:a16="http://schemas.microsoft.com/office/drawing/2014/main" id="{4A1BDA1D-9082-4238-9A7D-961561171751}"/>
              </a:ext>
            </a:extLst>
          </p:cNvPr>
          <p:cNvSpPr>
            <a:spLocks noGrp="1"/>
          </p:cNvSpPr>
          <p:nvPr>
            <p:ph type="ftr" sz="quarter" idx="11"/>
          </p:nvPr>
        </p:nvSpPr>
        <p:spPr/>
        <p:txBody>
          <a:bodyPr/>
          <a:lstStyle/>
          <a:p>
            <a:r>
              <a:rPr lang="en-GB"/>
              <a:t>Timothy.marley15@imperial.ac.uk</a:t>
            </a:r>
          </a:p>
        </p:txBody>
      </p:sp>
      <p:sp>
        <p:nvSpPr>
          <p:cNvPr id="6" name="Slide Number Placeholder 5">
            <a:extLst>
              <a:ext uri="{FF2B5EF4-FFF2-40B4-BE49-F238E27FC236}">
                <a16:creationId xmlns:a16="http://schemas.microsoft.com/office/drawing/2014/main" id="{03AC509F-1454-4E2C-87D7-87DDAFD6B84F}"/>
              </a:ext>
            </a:extLst>
          </p:cNvPr>
          <p:cNvSpPr>
            <a:spLocks noGrp="1"/>
          </p:cNvSpPr>
          <p:nvPr>
            <p:ph type="sldNum" sz="quarter" idx="12"/>
          </p:nvPr>
        </p:nvSpPr>
        <p:spPr/>
        <p:txBody>
          <a:bodyPr/>
          <a:lstStyle/>
          <a:p>
            <a:fld id="{6EDAD2A5-A43D-42B8-A2C2-061C6B08E1B5}" type="slidenum">
              <a:rPr lang="en-GB" smtClean="0"/>
              <a:t>11</a:t>
            </a:fld>
            <a:endParaRPr lang="en-GB"/>
          </a:p>
        </p:txBody>
      </p:sp>
      <p:pic>
        <p:nvPicPr>
          <p:cNvPr id="10" name="Picture 9" descr="A close-up of a camera&#10;&#10;Description automatically generated with low confidence">
            <a:extLst>
              <a:ext uri="{FF2B5EF4-FFF2-40B4-BE49-F238E27FC236}">
                <a16:creationId xmlns:a16="http://schemas.microsoft.com/office/drawing/2014/main" id="{1AAFC7F2-4724-4F9E-A2BF-A282515E0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0250" y="0"/>
            <a:ext cx="6381750" cy="4139629"/>
          </a:xfrm>
          <a:prstGeom prst="rect">
            <a:avLst/>
          </a:prstGeom>
        </p:spPr>
      </p:pic>
      <p:pic>
        <p:nvPicPr>
          <p:cNvPr id="1026" name="Picture 2">
            <a:extLst>
              <a:ext uri="{FF2B5EF4-FFF2-40B4-BE49-F238E27FC236}">
                <a16:creationId xmlns:a16="http://schemas.microsoft.com/office/drawing/2014/main" id="{F6A75A8E-3610-4347-86C1-E9220D4EAC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18" r="1619"/>
          <a:stretch/>
        </p:blipFill>
        <p:spPr bwMode="auto">
          <a:xfrm rot="16200000">
            <a:off x="5944879" y="3533051"/>
            <a:ext cx="2920184" cy="2830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3183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56E27-8F42-488D-BDF5-2743AB90DE76}"/>
              </a:ext>
            </a:extLst>
          </p:cNvPr>
          <p:cNvSpPr>
            <a:spLocks noGrp="1"/>
          </p:cNvSpPr>
          <p:nvPr>
            <p:ph type="title"/>
          </p:nvPr>
        </p:nvSpPr>
        <p:spPr>
          <a:xfrm>
            <a:off x="0" y="18255"/>
            <a:ext cx="7919884" cy="1325563"/>
          </a:xfrm>
        </p:spPr>
        <p:txBody>
          <a:bodyPr/>
          <a:lstStyle/>
          <a:p>
            <a:r>
              <a:rPr lang="en-GB" dirty="0"/>
              <a:t>Looking inside the chamber</a:t>
            </a:r>
          </a:p>
        </p:txBody>
      </p:sp>
      <p:sp>
        <p:nvSpPr>
          <p:cNvPr id="3" name="Content Placeholder 2">
            <a:extLst>
              <a:ext uri="{FF2B5EF4-FFF2-40B4-BE49-F238E27FC236}">
                <a16:creationId xmlns:a16="http://schemas.microsoft.com/office/drawing/2014/main" id="{760D84FD-074F-4967-9F60-25A6986F97C6}"/>
              </a:ext>
            </a:extLst>
          </p:cNvPr>
          <p:cNvSpPr>
            <a:spLocks noGrp="1"/>
          </p:cNvSpPr>
          <p:nvPr>
            <p:ph idx="1"/>
          </p:nvPr>
        </p:nvSpPr>
        <p:spPr>
          <a:xfrm>
            <a:off x="0" y="1343818"/>
            <a:ext cx="4796711" cy="4683758"/>
          </a:xfrm>
        </p:spPr>
        <p:txBody>
          <a:bodyPr>
            <a:normAutofit lnSpcReduction="10000"/>
          </a:bodyPr>
          <a:lstStyle/>
          <a:p>
            <a:r>
              <a:rPr lang="en-GB" dirty="0"/>
              <a:t>Looking at the GEM surface from the cathode.</a:t>
            </a:r>
          </a:p>
          <a:p>
            <a:r>
              <a:rPr lang="en-GB" sz="2800" dirty="0"/>
              <a:t>0.55 mm thick glass with 2 um copper on both sides. </a:t>
            </a:r>
            <a:endParaRPr lang="en-GB" dirty="0"/>
          </a:p>
          <a:p>
            <a:r>
              <a:rPr lang="en-GB" dirty="0"/>
              <a:t>We can see the GEM holes here:</a:t>
            </a:r>
          </a:p>
          <a:p>
            <a:pPr lvl="1"/>
            <a:r>
              <a:rPr lang="en-GB" dirty="0"/>
              <a:t>170 µm diameter</a:t>
            </a:r>
          </a:p>
          <a:p>
            <a:pPr lvl="1"/>
            <a:r>
              <a:rPr lang="en-GB" dirty="0"/>
              <a:t>280 µm pitch</a:t>
            </a:r>
          </a:p>
        </p:txBody>
      </p:sp>
      <p:sp>
        <p:nvSpPr>
          <p:cNvPr id="4" name="Date Placeholder 3">
            <a:extLst>
              <a:ext uri="{FF2B5EF4-FFF2-40B4-BE49-F238E27FC236}">
                <a16:creationId xmlns:a16="http://schemas.microsoft.com/office/drawing/2014/main" id="{6B355A79-F52A-4CD5-B2FF-479D0DE52BE3}"/>
              </a:ext>
            </a:extLst>
          </p:cNvPr>
          <p:cNvSpPr>
            <a:spLocks noGrp="1"/>
          </p:cNvSpPr>
          <p:nvPr>
            <p:ph type="dt" sz="half" idx="10"/>
          </p:nvPr>
        </p:nvSpPr>
        <p:spPr/>
        <p:txBody>
          <a:bodyPr/>
          <a:lstStyle/>
          <a:p>
            <a:r>
              <a:rPr lang="en-US"/>
              <a:t>IOP HEP/APP - 05/04/2022</a:t>
            </a:r>
            <a:endParaRPr lang="en-GB"/>
          </a:p>
        </p:txBody>
      </p:sp>
      <p:sp>
        <p:nvSpPr>
          <p:cNvPr id="5" name="Footer Placeholder 4">
            <a:extLst>
              <a:ext uri="{FF2B5EF4-FFF2-40B4-BE49-F238E27FC236}">
                <a16:creationId xmlns:a16="http://schemas.microsoft.com/office/drawing/2014/main" id="{8BE90C48-0105-40BD-A298-647CFB9421F5}"/>
              </a:ext>
            </a:extLst>
          </p:cNvPr>
          <p:cNvSpPr>
            <a:spLocks noGrp="1"/>
          </p:cNvSpPr>
          <p:nvPr>
            <p:ph type="ftr" sz="quarter" idx="11"/>
          </p:nvPr>
        </p:nvSpPr>
        <p:spPr/>
        <p:txBody>
          <a:bodyPr/>
          <a:lstStyle/>
          <a:p>
            <a:r>
              <a:rPr lang="en-GB"/>
              <a:t>Timothy.marley15@imperial.ac.uk</a:t>
            </a:r>
          </a:p>
        </p:txBody>
      </p:sp>
      <p:sp>
        <p:nvSpPr>
          <p:cNvPr id="6" name="Slide Number Placeholder 5">
            <a:extLst>
              <a:ext uri="{FF2B5EF4-FFF2-40B4-BE49-F238E27FC236}">
                <a16:creationId xmlns:a16="http://schemas.microsoft.com/office/drawing/2014/main" id="{3087ACA1-2B09-4219-84C1-7D8123DFE2C5}"/>
              </a:ext>
            </a:extLst>
          </p:cNvPr>
          <p:cNvSpPr>
            <a:spLocks noGrp="1"/>
          </p:cNvSpPr>
          <p:nvPr>
            <p:ph type="sldNum" sz="quarter" idx="12"/>
          </p:nvPr>
        </p:nvSpPr>
        <p:spPr/>
        <p:txBody>
          <a:bodyPr/>
          <a:lstStyle/>
          <a:p>
            <a:fld id="{6EDAD2A5-A43D-42B8-A2C2-061C6B08E1B5}" type="slidenum">
              <a:rPr lang="en-GB" smtClean="0"/>
              <a:t>12</a:t>
            </a:fld>
            <a:endParaRPr lang="en-GB"/>
          </a:p>
        </p:txBody>
      </p:sp>
      <p:pic>
        <p:nvPicPr>
          <p:cNvPr id="9" name="Picture 8">
            <a:extLst>
              <a:ext uri="{FF2B5EF4-FFF2-40B4-BE49-F238E27FC236}">
                <a16:creationId xmlns:a16="http://schemas.microsoft.com/office/drawing/2014/main" id="{4DF00C8E-D8FE-44E1-9EED-3EB0404D2FA9}"/>
              </a:ext>
            </a:extLst>
          </p:cNvPr>
          <p:cNvPicPr>
            <a:picLocks noChangeAspect="1"/>
          </p:cNvPicPr>
          <p:nvPr/>
        </p:nvPicPr>
        <p:blipFill>
          <a:blip r:embed="rId4"/>
          <a:stretch>
            <a:fillRect/>
          </a:stretch>
        </p:blipFill>
        <p:spPr>
          <a:xfrm>
            <a:off x="8969389" y="72954"/>
            <a:ext cx="1518468" cy="1512015"/>
          </a:xfrm>
          <a:prstGeom prst="rect">
            <a:avLst/>
          </a:prstGeom>
        </p:spPr>
      </p:pic>
      <p:pic>
        <p:nvPicPr>
          <p:cNvPr id="12" name="Picture 11" descr="Diagram, engineering drawing&#10;&#10;Description automatically generated">
            <a:extLst>
              <a:ext uri="{FF2B5EF4-FFF2-40B4-BE49-F238E27FC236}">
                <a16:creationId xmlns:a16="http://schemas.microsoft.com/office/drawing/2014/main" id="{F65E02A0-BAF0-4A47-AB09-1008E8BB53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53916" y="72954"/>
            <a:ext cx="1518468" cy="1523253"/>
          </a:xfrm>
          <a:prstGeom prst="rect">
            <a:avLst/>
          </a:prstGeom>
        </p:spPr>
      </p:pic>
      <p:pic>
        <p:nvPicPr>
          <p:cNvPr id="7" name="camera_move_compressed">
            <a:hlinkClick r:id="" action="ppaction://media"/>
            <a:extLst>
              <a:ext uri="{FF2B5EF4-FFF2-40B4-BE49-F238E27FC236}">
                <a16:creationId xmlns:a16="http://schemas.microsoft.com/office/drawing/2014/main" id="{F224A475-AD25-41A4-B18C-14F634ACC9F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763548" y="1658534"/>
            <a:ext cx="7329259" cy="4122708"/>
          </a:xfrm>
          <a:prstGeom prst="rect">
            <a:avLst/>
          </a:prstGeom>
        </p:spPr>
      </p:pic>
    </p:spTree>
    <p:extLst>
      <p:ext uri="{BB962C8B-B14F-4D97-AF65-F5344CB8AC3E}">
        <p14:creationId xmlns:p14="http://schemas.microsoft.com/office/powerpoint/2010/main" val="3800902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56E27-8F42-488D-BDF5-2743AB90DE76}"/>
              </a:ext>
            </a:extLst>
          </p:cNvPr>
          <p:cNvSpPr>
            <a:spLocks noGrp="1"/>
          </p:cNvSpPr>
          <p:nvPr>
            <p:ph type="title"/>
          </p:nvPr>
        </p:nvSpPr>
        <p:spPr/>
        <p:txBody>
          <a:bodyPr/>
          <a:lstStyle/>
          <a:p>
            <a:r>
              <a:rPr lang="en-GB" dirty="0"/>
              <a:t>Looking inside the chamber (lights off)</a:t>
            </a:r>
          </a:p>
        </p:txBody>
      </p:sp>
      <p:sp>
        <p:nvSpPr>
          <p:cNvPr id="3" name="Content Placeholder 2">
            <a:extLst>
              <a:ext uri="{FF2B5EF4-FFF2-40B4-BE49-F238E27FC236}">
                <a16:creationId xmlns:a16="http://schemas.microsoft.com/office/drawing/2014/main" id="{760D84FD-074F-4967-9F60-25A6986F97C6}"/>
              </a:ext>
            </a:extLst>
          </p:cNvPr>
          <p:cNvSpPr>
            <a:spLocks noGrp="1"/>
          </p:cNvSpPr>
          <p:nvPr>
            <p:ph idx="1"/>
          </p:nvPr>
        </p:nvSpPr>
        <p:spPr>
          <a:xfrm>
            <a:off x="0" y="1343817"/>
            <a:ext cx="4796711" cy="5149057"/>
          </a:xfrm>
        </p:spPr>
        <p:txBody>
          <a:bodyPr>
            <a:normAutofit lnSpcReduction="10000"/>
          </a:bodyPr>
          <a:lstStyle/>
          <a:p>
            <a:r>
              <a:rPr lang="en-GB" dirty="0"/>
              <a:t>We’re still looking at the GEM (same angle).</a:t>
            </a:r>
          </a:p>
          <a:p>
            <a:r>
              <a:rPr lang="en-GB" dirty="0"/>
              <a:t>Let’s turn on the neutron generator and see some simulated ionisation trails from NRs.</a:t>
            </a:r>
          </a:p>
          <a:p>
            <a:r>
              <a:rPr lang="en-GB" dirty="0"/>
              <a:t>The timing is not realistic here.</a:t>
            </a:r>
          </a:p>
          <a:p>
            <a:r>
              <a:rPr lang="en-GB" dirty="0"/>
              <a:t>150 keV fluorine + 5 keV electron event.</a:t>
            </a:r>
          </a:p>
        </p:txBody>
      </p:sp>
      <p:sp>
        <p:nvSpPr>
          <p:cNvPr id="4" name="Date Placeholder 3">
            <a:extLst>
              <a:ext uri="{FF2B5EF4-FFF2-40B4-BE49-F238E27FC236}">
                <a16:creationId xmlns:a16="http://schemas.microsoft.com/office/drawing/2014/main" id="{6B355A79-F52A-4CD5-B2FF-479D0DE52BE3}"/>
              </a:ext>
            </a:extLst>
          </p:cNvPr>
          <p:cNvSpPr>
            <a:spLocks noGrp="1"/>
          </p:cNvSpPr>
          <p:nvPr>
            <p:ph type="dt" sz="half" idx="10"/>
          </p:nvPr>
        </p:nvSpPr>
        <p:spPr/>
        <p:txBody>
          <a:bodyPr/>
          <a:lstStyle/>
          <a:p>
            <a:r>
              <a:rPr lang="en-US"/>
              <a:t>IOP HEP/APP - 05/04/2022</a:t>
            </a:r>
            <a:endParaRPr lang="en-GB"/>
          </a:p>
        </p:txBody>
      </p:sp>
      <p:sp>
        <p:nvSpPr>
          <p:cNvPr id="5" name="Footer Placeholder 4">
            <a:extLst>
              <a:ext uri="{FF2B5EF4-FFF2-40B4-BE49-F238E27FC236}">
                <a16:creationId xmlns:a16="http://schemas.microsoft.com/office/drawing/2014/main" id="{8BE90C48-0105-40BD-A298-647CFB9421F5}"/>
              </a:ext>
            </a:extLst>
          </p:cNvPr>
          <p:cNvSpPr>
            <a:spLocks noGrp="1"/>
          </p:cNvSpPr>
          <p:nvPr>
            <p:ph type="ftr" sz="quarter" idx="11"/>
          </p:nvPr>
        </p:nvSpPr>
        <p:spPr/>
        <p:txBody>
          <a:bodyPr/>
          <a:lstStyle/>
          <a:p>
            <a:r>
              <a:rPr lang="en-GB"/>
              <a:t>Timothy.marley15@imperial.ac.uk</a:t>
            </a:r>
          </a:p>
        </p:txBody>
      </p:sp>
      <p:sp>
        <p:nvSpPr>
          <p:cNvPr id="6" name="Slide Number Placeholder 5">
            <a:extLst>
              <a:ext uri="{FF2B5EF4-FFF2-40B4-BE49-F238E27FC236}">
                <a16:creationId xmlns:a16="http://schemas.microsoft.com/office/drawing/2014/main" id="{3087ACA1-2B09-4219-84C1-7D8123DFE2C5}"/>
              </a:ext>
            </a:extLst>
          </p:cNvPr>
          <p:cNvSpPr>
            <a:spLocks noGrp="1"/>
          </p:cNvSpPr>
          <p:nvPr>
            <p:ph type="sldNum" sz="quarter" idx="12"/>
          </p:nvPr>
        </p:nvSpPr>
        <p:spPr/>
        <p:txBody>
          <a:bodyPr/>
          <a:lstStyle/>
          <a:p>
            <a:fld id="{6EDAD2A5-A43D-42B8-A2C2-061C6B08E1B5}" type="slidenum">
              <a:rPr lang="en-GB" smtClean="0"/>
              <a:t>13</a:t>
            </a:fld>
            <a:endParaRPr lang="en-GB"/>
          </a:p>
        </p:txBody>
      </p:sp>
      <p:pic>
        <p:nvPicPr>
          <p:cNvPr id="7" name="tracks_30Hz_compressed">
            <a:hlinkClick r:id="" action="ppaction://media"/>
            <a:extLst>
              <a:ext uri="{FF2B5EF4-FFF2-40B4-BE49-F238E27FC236}">
                <a16:creationId xmlns:a16="http://schemas.microsoft.com/office/drawing/2014/main" id="{6E70D820-3760-458D-83A5-E6AA30D082A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44278" y="1664480"/>
            <a:ext cx="7341704" cy="4129708"/>
          </a:xfrm>
          <a:prstGeom prst="rect">
            <a:avLst/>
          </a:prstGeom>
        </p:spPr>
      </p:pic>
    </p:spTree>
    <p:extLst>
      <p:ext uri="{BB962C8B-B14F-4D97-AF65-F5344CB8AC3E}">
        <p14:creationId xmlns:p14="http://schemas.microsoft.com/office/powerpoint/2010/main" val="3248079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C4079-F1DE-4BAD-AD34-FC35E4904EEA}"/>
              </a:ext>
            </a:extLst>
          </p:cNvPr>
          <p:cNvSpPr>
            <a:spLocks noGrp="1"/>
          </p:cNvSpPr>
          <p:nvPr>
            <p:ph type="title"/>
          </p:nvPr>
        </p:nvSpPr>
        <p:spPr/>
        <p:txBody>
          <a:bodyPr/>
          <a:lstStyle/>
          <a:p>
            <a:r>
              <a:rPr lang="en-GB" dirty="0"/>
              <a:t>The Migdal event as an image</a:t>
            </a:r>
          </a:p>
        </p:txBody>
      </p:sp>
      <p:pic>
        <p:nvPicPr>
          <p:cNvPr id="8" name="Content Placeholder 7" descr="Graphical user interface&#10;&#10;Description automatically generated with low confidence">
            <a:extLst>
              <a:ext uri="{FF2B5EF4-FFF2-40B4-BE49-F238E27FC236}">
                <a16:creationId xmlns:a16="http://schemas.microsoft.com/office/drawing/2014/main" id="{DE1E94A4-9CED-4EEB-AACA-4C2F547EF13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3164" y="1343817"/>
            <a:ext cx="5536846" cy="4684713"/>
          </a:xfrm>
        </p:spPr>
      </p:pic>
      <p:sp>
        <p:nvSpPr>
          <p:cNvPr id="4" name="Date Placeholder 3">
            <a:extLst>
              <a:ext uri="{FF2B5EF4-FFF2-40B4-BE49-F238E27FC236}">
                <a16:creationId xmlns:a16="http://schemas.microsoft.com/office/drawing/2014/main" id="{69AD8EA6-07B6-4544-A175-E5DCD5735D1C}"/>
              </a:ext>
            </a:extLst>
          </p:cNvPr>
          <p:cNvSpPr>
            <a:spLocks noGrp="1"/>
          </p:cNvSpPr>
          <p:nvPr>
            <p:ph type="dt" sz="half" idx="10"/>
          </p:nvPr>
        </p:nvSpPr>
        <p:spPr/>
        <p:txBody>
          <a:bodyPr/>
          <a:lstStyle/>
          <a:p>
            <a:r>
              <a:rPr lang="en-US"/>
              <a:t>IOP HEP/APP - 05/04/2022</a:t>
            </a:r>
            <a:endParaRPr lang="en-GB"/>
          </a:p>
        </p:txBody>
      </p:sp>
      <p:sp>
        <p:nvSpPr>
          <p:cNvPr id="5" name="Footer Placeholder 4">
            <a:extLst>
              <a:ext uri="{FF2B5EF4-FFF2-40B4-BE49-F238E27FC236}">
                <a16:creationId xmlns:a16="http://schemas.microsoft.com/office/drawing/2014/main" id="{0CA7A316-79DD-4C74-86C1-6CD6A085E9A5}"/>
              </a:ext>
            </a:extLst>
          </p:cNvPr>
          <p:cNvSpPr>
            <a:spLocks noGrp="1"/>
          </p:cNvSpPr>
          <p:nvPr>
            <p:ph type="ftr" sz="quarter" idx="11"/>
          </p:nvPr>
        </p:nvSpPr>
        <p:spPr/>
        <p:txBody>
          <a:bodyPr/>
          <a:lstStyle/>
          <a:p>
            <a:r>
              <a:rPr lang="en-GB"/>
              <a:t>Timothy.marley15@imperial.ac.uk</a:t>
            </a:r>
          </a:p>
        </p:txBody>
      </p:sp>
      <p:sp>
        <p:nvSpPr>
          <p:cNvPr id="6" name="Slide Number Placeholder 5">
            <a:extLst>
              <a:ext uri="{FF2B5EF4-FFF2-40B4-BE49-F238E27FC236}">
                <a16:creationId xmlns:a16="http://schemas.microsoft.com/office/drawing/2014/main" id="{099B49EB-7AC3-41AD-8E6B-FAF3596A9911}"/>
              </a:ext>
            </a:extLst>
          </p:cNvPr>
          <p:cNvSpPr>
            <a:spLocks noGrp="1"/>
          </p:cNvSpPr>
          <p:nvPr>
            <p:ph type="sldNum" sz="quarter" idx="12"/>
          </p:nvPr>
        </p:nvSpPr>
        <p:spPr/>
        <p:txBody>
          <a:bodyPr/>
          <a:lstStyle/>
          <a:p>
            <a:fld id="{6EDAD2A5-A43D-42B8-A2C2-061C6B08E1B5}" type="slidenum">
              <a:rPr lang="en-GB" smtClean="0"/>
              <a:t>14</a:t>
            </a:fld>
            <a:endParaRPr lang="en-GB"/>
          </a:p>
        </p:txBody>
      </p:sp>
      <p:pic>
        <p:nvPicPr>
          <p:cNvPr id="10" name="Picture 9" descr="A picture containing graphical user interface&#10;&#10;Description automatically generated">
            <a:extLst>
              <a:ext uri="{FF2B5EF4-FFF2-40B4-BE49-F238E27FC236}">
                <a16:creationId xmlns:a16="http://schemas.microsoft.com/office/drawing/2014/main" id="{0D27040E-A3A2-4A46-A438-B1107BF1C3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1990" y="1343818"/>
            <a:ext cx="5536846" cy="4684713"/>
          </a:xfrm>
          <a:prstGeom prst="rect">
            <a:avLst/>
          </a:prstGeom>
        </p:spPr>
      </p:pic>
      <p:sp>
        <p:nvSpPr>
          <p:cNvPr id="11" name="Content Placeholder 2">
            <a:extLst>
              <a:ext uri="{FF2B5EF4-FFF2-40B4-BE49-F238E27FC236}">
                <a16:creationId xmlns:a16="http://schemas.microsoft.com/office/drawing/2014/main" id="{E8075BF2-AB54-4E93-BB22-517A630D9126}"/>
              </a:ext>
            </a:extLst>
          </p:cNvPr>
          <p:cNvSpPr txBox="1">
            <a:spLocks/>
          </p:cNvSpPr>
          <p:nvPr/>
        </p:nvSpPr>
        <p:spPr>
          <a:xfrm>
            <a:off x="1424322" y="6028530"/>
            <a:ext cx="3184847" cy="464345"/>
          </a:xfrm>
          <a:prstGeom prst="rect">
            <a:avLst/>
          </a:prstGeom>
        </p:spPr>
        <p:txBody>
          <a:bodyPr vert="horz" lIns="36000" tIns="45720" rIns="36000" bIns="45720" rtlCol="0">
            <a:normAutofit/>
          </a:bodyPr>
          <a:lstStyle>
            <a:lvl1pPr marL="228600" indent="-228600" algn="just"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solidFill>
                <a:latin typeface="Rockwell" panose="02060603020205020403" pitchFamily="18" charset="0"/>
                <a:ea typeface="+mn-ea"/>
                <a:cs typeface="+mn-cs"/>
              </a:defRPr>
            </a:lvl1pPr>
            <a:lvl2pPr marL="685800" indent="-228600" algn="just"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Rockwell" panose="02060603020205020403" pitchFamily="18" charset="0"/>
                <a:ea typeface="+mn-ea"/>
                <a:cs typeface="+mn-cs"/>
              </a:defRPr>
            </a:lvl2pPr>
            <a:lvl3pPr marL="1143000" indent="-228600" algn="just" defTabSz="914400" rtl="0" eaLnBrk="1" latinLnBrk="0" hangingPunct="1">
              <a:lnSpc>
                <a:spcPct val="100000"/>
              </a:lnSpc>
              <a:spcBef>
                <a:spcPts val="600"/>
              </a:spcBef>
              <a:spcAft>
                <a:spcPts val="600"/>
              </a:spcAft>
              <a:buFont typeface="Arial" panose="020B0604020202020204" pitchFamily="34" charset="0"/>
              <a:buChar char="•"/>
              <a:defRPr sz="2000" kern="1200">
                <a:solidFill>
                  <a:schemeClr val="tx1"/>
                </a:solidFill>
                <a:latin typeface="Rockwell" panose="02060603020205020403" pitchFamily="18" charset="0"/>
                <a:ea typeface="+mn-ea"/>
                <a:cs typeface="+mn-cs"/>
              </a:defRPr>
            </a:lvl3pPr>
            <a:lvl4pPr marL="1600200" indent="-228600" algn="just"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Rockwell" panose="02060603020205020403" pitchFamily="18" charset="0"/>
                <a:ea typeface="+mn-ea"/>
                <a:cs typeface="+mn-cs"/>
              </a:defRPr>
            </a:lvl4pPr>
            <a:lvl5pPr marL="2057400" indent="-228600" algn="just"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Rockwell" panose="020606030202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600" dirty="0"/>
              <a:t>Linear-scale colour map</a:t>
            </a:r>
          </a:p>
        </p:txBody>
      </p:sp>
      <p:sp>
        <p:nvSpPr>
          <p:cNvPr id="12" name="Content Placeholder 2">
            <a:extLst>
              <a:ext uri="{FF2B5EF4-FFF2-40B4-BE49-F238E27FC236}">
                <a16:creationId xmlns:a16="http://schemas.microsoft.com/office/drawing/2014/main" id="{C285EE8B-39D0-45BC-998B-7E7248A7CED6}"/>
              </a:ext>
            </a:extLst>
          </p:cNvPr>
          <p:cNvSpPr txBox="1">
            <a:spLocks/>
          </p:cNvSpPr>
          <p:nvPr/>
        </p:nvSpPr>
        <p:spPr>
          <a:xfrm>
            <a:off x="7193148" y="6028529"/>
            <a:ext cx="3184847" cy="464345"/>
          </a:xfrm>
          <a:prstGeom prst="rect">
            <a:avLst/>
          </a:prstGeom>
        </p:spPr>
        <p:txBody>
          <a:bodyPr vert="horz" lIns="36000" tIns="45720" rIns="36000" bIns="45720" rtlCol="0">
            <a:normAutofit/>
          </a:bodyPr>
          <a:lstStyle>
            <a:lvl1pPr marL="228600" indent="-228600" algn="just"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solidFill>
                <a:latin typeface="Rockwell" panose="02060603020205020403" pitchFamily="18" charset="0"/>
                <a:ea typeface="+mn-ea"/>
                <a:cs typeface="+mn-cs"/>
              </a:defRPr>
            </a:lvl1pPr>
            <a:lvl2pPr marL="685800" indent="-228600" algn="just"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Rockwell" panose="02060603020205020403" pitchFamily="18" charset="0"/>
                <a:ea typeface="+mn-ea"/>
                <a:cs typeface="+mn-cs"/>
              </a:defRPr>
            </a:lvl2pPr>
            <a:lvl3pPr marL="1143000" indent="-228600" algn="just" defTabSz="914400" rtl="0" eaLnBrk="1" latinLnBrk="0" hangingPunct="1">
              <a:lnSpc>
                <a:spcPct val="100000"/>
              </a:lnSpc>
              <a:spcBef>
                <a:spcPts val="600"/>
              </a:spcBef>
              <a:spcAft>
                <a:spcPts val="600"/>
              </a:spcAft>
              <a:buFont typeface="Arial" panose="020B0604020202020204" pitchFamily="34" charset="0"/>
              <a:buChar char="•"/>
              <a:defRPr sz="2000" kern="1200">
                <a:solidFill>
                  <a:schemeClr val="tx1"/>
                </a:solidFill>
                <a:latin typeface="Rockwell" panose="02060603020205020403" pitchFamily="18" charset="0"/>
                <a:ea typeface="+mn-ea"/>
                <a:cs typeface="+mn-cs"/>
              </a:defRPr>
            </a:lvl3pPr>
            <a:lvl4pPr marL="1600200" indent="-228600" algn="just"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Rockwell" panose="02060603020205020403" pitchFamily="18" charset="0"/>
                <a:ea typeface="+mn-ea"/>
                <a:cs typeface="+mn-cs"/>
              </a:defRPr>
            </a:lvl4pPr>
            <a:lvl5pPr marL="2057400" indent="-228600" algn="just"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Rockwell" panose="020606030202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600" dirty="0"/>
              <a:t>Log-scale colour map</a:t>
            </a:r>
          </a:p>
        </p:txBody>
      </p:sp>
      <p:cxnSp>
        <p:nvCxnSpPr>
          <p:cNvPr id="14" name="Straight Connector 13">
            <a:extLst>
              <a:ext uri="{FF2B5EF4-FFF2-40B4-BE49-F238E27FC236}">
                <a16:creationId xmlns:a16="http://schemas.microsoft.com/office/drawing/2014/main" id="{19BD343E-2E0D-42DA-9CBA-D96B3E4E21DF}"/>
              </a:ext>
            </a:extLst>
          </p:cNvPr>
          <p:cNvCxnSpPr>
            <a:cxnSpLocks/>
          </p:cNvCxnSpPr>
          <p:nvPr/>
        </p:nvCxnSpPr>
        <p:spPr>
          <a:xfrm>
            <a:off x="2322905" y="1699986"/>
            <a:ext cx="1440000" cy="0"/>
          </a:xfrm>
          <a:prstGeom prst="line">
            <a:avLst/>
          </a:prstGeom>
          <a:ln w="381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B9E2B592-640D-413E-B0EA-EB2E1F91A14D}"/>
              </a:ext>
            </a:extLst>
          </p:cNvPr>
          <p:cNvSpPr txBox="1">
            <a:spLocks/>
          </p:cNvSpPr>
          <p:nvPr/>
        </p:nvSpPr>
        <p:spPr>
          <a:xfrm>
            <a:off x="2639747" y="1372537"/>
            <a:ext cx="831573" cy="380896"/>
          </a:xfrm>
          <a:prstGeom prst="rect">
            <a:avLst/>
          </a:prstGeom>
          <a:ln>
            <a:noFill/>
          </a:ln>
        </p:spPr>
        <p:txBody>
          <a:bodyPr vert="horz" lIns="36000" tIns="45720" rIns="36000" bIns="45720" rtlCol="0">
            <a:normAutofit/>
          </a:bodyPr>
          <a:lstStyle>
            <a:lvl1pPr marL="228600" indent="-228600" algn="just"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solidFill>
                <a:latin typeface="Rockwell" panose="02060603020205020403" pitchFamily="18" charset="0"/>
                <a:ea typeface="+mn-ea"/>
                <a:cs typeface="+mn-cs"/>
              </a:defRPr>
            </a:lvl1pPr>
            <a:lvl2pPr marL="685800" indent="-228600" algn="just"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Rockwell" panose="02060603020205020403" pitchFamily="18" charset="0"/>
                <a:ea typeface="+mn-ea"/>
                <a:cs typeface="+mn-cs"/>
              </a:defRPr>
            </a:lvl2pPr>
            <a:lvl3pPr marL="1143000" indent="-228600" algn="just" defTabSz="914400" rtl="0" eaLnBrk="1" latinLnBrk="0" hangingPunct="1">
              <a:lnSpc>
                <a:spcPct val="100000"/>
              </a:lnSpc>
              <a:spcBef>
                <a:spcPts val="600"/>
              </a:spcBef>
              <a:spcAft>
                <a:spcPts val="600"/>
              </a:spcAft>
              <a:buFont typeface="Arial" panose="020B0604020202020204" pitchFamily="34" charset="0"/>
              <a:buChar char="•"/>
              <a:defRPr sz="2000" kern="1200">
                <a:solidFill>
                  <a:schemeClr val="tx1"/>
                </a:solidFill>
                <a:latin typeface="Rockwell" panose="02060603020205020403" pitchFamily="18" charset="0"/>
                <a:ea typeface="+mn-ea"/>
                <a:cs typeface="+mn-cs"/>
              </a:defRPr>
            </a:lvl3pPr>
            <a:lvl4pPr marL="1600200" indent="-228600" algn="just"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Rockwell" panose="02060603020205020403" pitchFamily="18" charset="0"/>
                <a:ea typeface="+mn-ea"/>
                <a:cs typeface="+mn-cs"/>
              </a:defRPr>
            </a:lvl4pPr>
            <a:lvl5pPr marL="2057400" indent="-228600" algn="just"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Rockwell" panose="020606030202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600" dirty="0">
                <a:solidFill>
                  <a:schemeClr val="bg1"/>
                </a:solidFill>
              </a:rPr>
              <a:t>4 mm</a:t>
            </a:r>
          </a:p>
        </p:txBody>
      </p:sp>
      <p:sp>
        <p:nvSpPr>
          <p:cNvPr id="19" name="Content Placeholder 2">
            <a:extLst>
              <a:ext uri="{FF2B5EF4-FFF2-40B4-BE49-F238E27FC236}">
                <a16:creationId xmlns:a16="http://schemas.microsoft.com/office/drawing/2014/main" id="{E2F5CFD2-2947-4AC8-9777-474DDA0A0345}"/>
              </a:ext>
            </a:extLst>
          </p:cNvPr>
          <p:cNvSpPr txBox="1">
            <a:spLocks/>
          </p:cNvSpPr>
          <p:nvPr/>
        </p:nvSpPr>
        <p:spPr>
          <a:xfrm>
            <a:off x="1174738" y="2412122"/>
            <a:ext cx="1327998" cy="505505"/>
          </a:xfrm>
          <a:prstGeom prst="rect">
            <a:avLst/>
          </a:prstGeom>
          <a:ln>
            <a:noFill/>
          </a:ln>
        </p:spPr>
        <p:txBody>
          <a:bodyPr vert="horz" lIns="36000" tIns="45720" rIns="36000" bIns="45720" rtlCol="0">
            <a:noAutofit/>
          </a:bodyPr>
          <a:lstStyle>
            <a:lvl1pPr marL="228600" indent="-228600" algn="just"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solidFill>
                <a:latin typeface="Rockwell" panose="02060603020205020403" pitchFamily="18" charset="0"/>
                <a:ea typeface="+mn-ea"/>
                <a:cs typeface="+mn-cs"/>
              </a:defRPr>
            </a:lvl1pPr>
            <a:lvl2pPr marL="685800" indent="-228600" algn="just"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Rockwell" panose="02060603020205020403" pitchFamily="18" charset="0"/>
                <a:ea typeface="+mn-ea"/>
                <a:cs typeface="+mn-cs"/>
              </a:defRPr>
            </a:lvl2pPr>
            <a:lvl3pPr marL="1143000" indent="-228600" algn="just" defTabSz="914400" rtl="0" eaLnBrk="1" latinLnBrk="0" hangingPunct="1">
              <a:lnSpc>
                <a:spcPct val="100000"/>
              </a:lnSpc>
              <a:spcBef>
                <a:spcPts val="600"/>
              </a:spcBef>
              <a:spcAft>
                <a:spcPts val="600"/>
              </a:spcAft>
              <a:buFont typeface="Arial" panose="020B0604020202020204" pitchFamily="34" charset="0"/>
              <a:buChar char="•"/>
              <a:defRPr sz="2000" kern="1200">
                <a:solidFill>
                  <a:schemeClr val="tx1"/>
                </a:solidFill>
                <a:latin typeface="Rockwell" panose="02060603020205020403" pitchFamily="18" charset="0"/>
                <a:ea typeface="+mn-ea"/>
                <a:cs typeface="+mn-cs"/>
              </a:defRPr>
            </a:lvl3pPr>
            <a:lvl4pPr marL="1600200" indent="-228600" algn="just"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Rockwell" panose="02060603020205020403" pitchFamily="18" charset="0"/>
                <a:ea typeface="+mn-ea"/>
                <a:cs typeface="+mn-cs"/>
              </a:defRPr>
            </a:lvl4pPr>
            <a:lvl5pPr marL="2057400" indent="-228600" algn="just"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Rockwell" panose="020606030202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dirty="0">
                <a:solidFill>
                  <a:schemeClr val="bg1"/>
                </a:solidFill>
              </a:rPr>
              <a:t>Secondary barely leaves penumbra</a:t>
            </a:r>
          </a:p>
        </p:txBody>
      </p:sp>
      <p:cxnSp>
        <p:nvCxnSpPr>
          <p:cNvPr id="20" name="Straight Connector 19">
            <a:extLst>
              <a:ext uri="{FF2B5EF4-FFF2-40B4-BE49-F238E27FC236}">
                <a16:creationId xmlns:a16="http://schemas.microsoft.com/office/drawing/2014/main" id="{682BB7BA-E2DD-45F0-9021-91054BA0B61E}"/>
              </a:ext>
            </a:extLst>
          </p:cNvPr>
          <p:cNvCxnSpPr>
            <a:cxnSpLocks/>
          </p:cNvCxnSpPr>
          <p:nvPr/>
        </p:nvCxnSpPr>
        <p:spPr>
          <a:xfrm>
            <a:off x="2502736" y="2821737"/>
            <a:ext cx="443164" cy="337710"/>
          </a:xfrm>
          <a:prstGeom prst="line">
            <a:avLst/>
          </a:prstGeom>
          <a:ln w="28575">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3" name="Content Placeholder 2">
            <a:extLst>
              <a:ext uri="{FF2B5EF4-FFF2-40B4-BE49-F238E27FC236}">
                <a16:creationId xmlns:a16="http://schemas.microsoft.com/office/drawing/2014/main" id="{30A2F972-A496-4706-9425-8EE9FFA074DC}"/>
              </a:ext>
            </a:extLst>
          </p:cNvPr>
          <p:cNvSpPr txBox="1">
            <a:spLocks/>
          </p:cNvSpPr>
          <p:nvPr/>
        </p:nvSpPr>
        <p:spPr>
          <a:xfrm>
            <a:off x="8755492" y="4589749"/>
            <a:ext cx="1327998" cy="505505"/>
          </a:xfrm>
          <a:prstGeom prst="rect">
            <a:avLst/>
          </a:prstGeom>
          <a:ln>
            <a:noFill/>
          </a:ln>
        </p:spPr>
        <p:txBody>
          <a:bodyPr vert="horz" lIns="36000" tIns="45720" rIns="36000" bIns="45720" rtlCol="0">
            <a:noAutofit/>
          </a:bodyPr>
          <a:lstStyle>
            <a:lvl1pPr marL="228600" indent="-228600" algn="just"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solidFill>
                <a:latin typeface="Rockwell" panose="02060603020205020403" pitchFamily="18" charset="0"/>
                <a:ea typeface="+mn-ea"/>
                <a:cs typeface="+mn-cs"/>
              </a:defRPr>
            </a:lvl1pPr>
            <a:lvl2pPr marL="685800" indent="-228600" algn="just"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Rockwell" panose="02060603020205020403" pitchFamily="18" charset="0"/>
                <a:ea typeface="+mn-ea"/>
                <a:cs typeface="+mn-cs"/>
              </a:defRPr>
            </a:lvl2pPr>
            <a:lvl3pPr marL="1143000" indent="-228600" algn="just" defTabSz="914400" rtl="0" eaLnBrk="1" latinLnBrk="0" hangingPunct="1">
              <a:lnSpc>
                <a:spcPct val="100000"/>
              </a:lnSpc>
              <a:spcBef>
                <a:spcPts val="600"/>
              </a:spcBef>
              <a:spcAft>
                <a:spcPts val="600"/>
              </a:spcAft>
              <a:buFont typeface="Arial" panose="020B0604020202020204" pitchFamily="34" charset="0"/>
              <a:buChar char="•"/>
              <a:defRPr sz="2000" kern="1200">
                <a:solidFill>
                  <a:schemeClr val="tx1"/>
                </a:solidFill>
                <a:latin typeface="Rockwell" panose="02060603020205020403" pitchFamily="18" charset="0"/>
                <a:ea typeface="+mn-ea"/>
                <a:cs typeface="+mn-cs"/>
              </a:defRPr>
            </a:lvl3pPr>
            <a:lvl4pPr marL="1600200" indent="-228600" algn="just"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Rockwell" panose="02060603020205020403" pitchFamily="18" charset="0"/>
                <a:ea typeface="+mn-ea"/>
                <a:cs typeface="+mn-cs"/>
              </a:defRPr>
            </a:lvl4pPr>
            <a:lvl5pPr marL="2057400" indent="-228600" algn="just"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Rockwell" panose="020606030202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dirty="0">
                <a:solidFill>
                  <a:schemeClr val="bg1"/>
                </a:solidFill>
              </a:rPr>
              <a:t>Low-intensity ‘bridge’ </a:t>
            </a:r>
          </a:p>
        </p:txBody>
      </p:sp>
      <p:cxnSp>
        <p:nvCxnSpPr>
          <p:cNvPr id="24" name="Straight Connector 23">
            <a:extLst>
              <a:ext uri="{FF2B5EF4-FFF2-40B4-BE49-F238E27FC236}">
                <a16:creationId xmlns:a16="http://schemas.microsoft.com/office/drawing/2014/main" id="{5B3F7E50-2CB5-4B35-8137-3B38E29EE40C}"/>
              </a:ext>
            </a:extLst>
          </p:cNvPr>
          <p:cNvCxnSpPr>
            <a:cxnSpLocks/>
          </p:cNvCxnSpPr>
          <p:nvPr/>
        </p:nvCxnSpPr>
        <p:spPr>
          <a:xfrm flipH="1" flipV="1">
            <a:off x="8523512" y="4196142"/>
            <a:ext cx="262059" cy="448786"/>
          </a:xfrm>
          <a:prstGeom prst="line">
            <a:avLst/>
          </a:prstGeom>
          <a:ln w="28575">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8" name="Content Placeholder 2">
            <a:extLst>
              <a:ext uri="{FF2B5EF4-FFF2-40B4-BE49-F238E27FC236}">
                <a16:creationId xmlns:a16="http://schemas.microsoft.com/office/drawing/2014/main" id="{AF18B305-9E54-40CF-A2BE-70795AB41103}"/>
              </a:ext>
            </a:extLst>
          </p:cNvPr>
          <p:cNvSpPr txBox="1">
            <a:spLocks/>
          </p:cNvSpPr>
          <p:nvPr/>
        </p:nvSpPr>
        <p:spPr>
          <a:xfrm>
            <a:off x="2502736" y="4604009"/>
            <a:ext cx="1327998" cy="505505"/>
          </a:xfrm>
          <a:prstGeom prst="rect">
            <a:avLst/>
          </a:prstGeom>
          <a:ln>
            <a:noFill/>
          </a:ln>
        </p:spPr>
        <p:txBody>
          <a:bodyPr vert="horz" lIns="36000" tIns="45720" rIns="36000" bIns="45720" rtlCol="0">
            <a:noAutofit/>
          </a:bodyPr>
          <a:lstStyle>
            <a:lvl1pPr marL="228600" indent="-228600" algn="just"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solidFill>
                <a:latin typeface="Rockwell" panose="02060603020205020403" pitchFamily="18" charset="0"/>
                <a:ea typeface="+mn-ea"/>
                <a:cs typeface="+mn-cs"/>
              </a:defRPr>
            </a:lvl1pPr>
            <a:lvl2pPr marL="685800" indent="-228600" algn="just"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Rockwell" panose="02060603020205020403" pitchFamily="18" charset="0"/>
                <a:ea typeface="+mn-ea"/>
                <a:cs typeface="+mn-cs"/>
              </a:defRPr>
            </a:lvl2pPr>
            <a:lvl3pPr marL="1143000" indent="-228600" algn="just" defTabSz="914400" rtl="0" eaLnBrk="1" latinLnBrk="0" hangingPunct="1">
              <a:lnSpc>
                <a:spcPct val="100000"/>
              </a:lnSpc>
              <a:spcBef>
                <a:spcPts val="600"/>
              </a:spcBef>
              <a:spcAft>
                <a:spcPts val="600"/>
              </a:spcAft>
              <a:buFont typeface="Arial" panose="020B0604020202020204" pitchFamily="34" charset="0"/>
              <a:buChar char="•"/>
              <a:defRPr sz="2000" kern="1200">
                <a:solidFill>
                  <a:schemeClr val="tx1"/>
                </a:solidFill>
                <a:latin typeface="Rockwell" panose="02060603020205020403" pitchFamily="18" charset="0"/>
                <a:ea typeface="+mn-ea"/>
                <a:cs typeface="+mn-cs"/>
              </a:defRPr>
            </a:lvl3pPr>
            <a:lvl4pPr marL="1600200" indent="-228600" algn="just"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Rockwell" panose="02060603020205020403" pitchFamily="18" charset="0"/>
                <a:ea typeface="+mn-ea"/>
                <a:cs typeface="+mn-cs"/>
              </a:defRPr>
            </a:lvl4pPr>
            <a:lvl5pPr marL="2057400" indent="-228600" algn="just"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Rockwell" panose="020606030202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dirty="0">
                <a:solidFill>
                  <a:schemeClr val="bg1"/>
                </a:solidFill>
              </a:rPr>
              <a:t>Visible difference in dE/dx</a:t>
            </a:r>
          </a:p>
        </p:txBody>
      </p:sp>
      <p:cxnSp>
        <p:nvCxnSpPr>
          <p:cNvPr id="29" name="Straight Connector 28">
            <a:extLst>
              <a:ext uri="{FF2B5EF4-FFF2-40B4-BE49-F238E27FC236}">
                <a16:creationId xmlns:a16="http://schemas.microsoft.com/office/drawing/2014/main" id="{8DFBEB36-4C60-48CA-9403-153982D25869}"/>
              </a:ext>
            </a:extLst>
          </p:cNvPr>
          <p:cNvCxnSpPr>
            <a:cxnSpLocks/>
          </p:cNvCxnSpPr>
          <p:nvPr/>
        </p:nvCxnSpPr>
        <p:spPr>
          <a:xfrm flipV="1">
            <a:off x="3471320" y="3698676"/>
            <a:ext cx="0" cy="946252"/>
          </a:xfrm>
          <a:prstGeom prst="line">
            <a:avLst/>
          </a:prstGeom>
          <a:ln w="28575">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19BFCE0-775E-4D58-9A46-1ED64A9589A1}"/>
              </a:ext>
            </a:extLst>
          </p:cNvPr>
          <p:cNvCxnSpPr>
            <a:cxnSpLocks/>
          </p:cNvCxnSpPr>
          <p:nvPr/>
        </p:nvCxnSpPr>
        <p:spPr>
          <a:xfrm flipH="1" flipV="1">
            <a:off x="2563686" y="4175762"/>
            <a:ext cx="76061" cy="448786"/>
          </a:xfrm>
          <a:prstGeom prst="line">
            <a:avLst/>
          </a:prstGeom>
          <a:ln w="28575">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6D81EC6-67A2-4933-8164-CF7A460721DA}"/>
              </a:ext>
            </a:extLst>
          </p:cNvPr>
          <p:cNvCxnSpPr>
            <a:cxnSpLocks/>
          </p:cNvCxnSpPr>
          <p:nvPr/>
        </p:nvCxnSpPr>
        <p:spPr>
          <a:xfrm>
            <a:off x="8206670" y="1701982"/>
            <a:ext cx="1440000" cy="0"/>
          </a:xfrm>
          <a:prstGeom prst="line">
            <a:avLst/>
          </a:prstGeom>
          <a:ln w="381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0" name="Content Placeholder 2">
            <a:extLst>
              <a:ext uri="{FF2B5EF4-FFF2-40B4-BE49-F238E27FC236}">
                <a16:creationId xmlns:a16="http://schemas.microsoft.com/office/drawing/2014/main" id="{73422018-8040-4086-BA18-ADC25D7D24C6}"/>
              </a:ext>
            </a:extLst>
          </p:cNvPr>
          <p:cNvSpPr txBox="1">
            <a:spLocks/>
          </p:cNvSpPr>
          <p:nvPr/>
        </p:nvSpPr>
        <p:spPr>
          <a:xfrm>
            <a:off x="8523512" y="1374533"/>
            <a:ext cx="831573" cy="380896"/>
          </a:xfrm>
          <a:prstGeom prst="rect">
            <a:avLst/>
          </a:prstGeom>
          <a:ln>
            <a:noFill/>
          </a:ln>
        </p:spPr>
        <p:txBody>
          <a:bodyPr vert="horz" lIns="36000" tIns="45720" rIns="36000" bIns="45720" rtlCol="0">
            <a:normAutofit/>
          </a:bodyPr>
          <a:lstStyle>
            <a:lvl1pPr marL="228600" indent="-228600" algn="just"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solidFill>
                <a:latin typeface="Rockwell" panose="02060603020205020403" pitchFamily="18" charset="0"/>
                <a:ea typeface="+mn-ea"/>
                <a:cs typeface="+mn-cs"/>
              </a:defRPr>
            </a:lvl1pPr>
            <a:lvl2pPr marL="685800" indent="-228600" algn="just"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Rockwell" panose="02060603020205020403" pitchFamily="18" charset="0"/>
                <a:ea typeface="+mn-ea"/>
                <a:cs typeface="+mn-cs"/>
              </a:defRPr>
            </a:lvl2pPr>
            <a:lvl3pPr marL="1143000" indent="-228600" algn="just" defTabSz="914400" rtl="0" eaLnBrk="1" latinLnBrk="0" hangingPunct="1">
              <a:lnSpc>
                <a:spcPct val="100000"/>
              </a:lnSpc>
              <a:spcBef>
                <a:spcPts val="600"/>
              </a:spcBef>
              <a:spcAft>
                <a:spcPts val="600"/>
              </a:spcAft>
              <a:buFont typeface="Arial" panose="020B0604020202020204" pitchFamily="34" charset="0"/>
              <a:buChar char="•"/>
              <a:defRPr sz="2000" kern="1200">
                <a:solidFill>
                  <a:schemeClr val="tx1"/>
                </a:solidFill>
                <a:latin typeface="Rockwell" panose="02060603020205020403" pitchFamily="18" charset="0"/>
                <a:ea typeface="+mn-ea"/>
                <a:cs typeface="+mn-cs"/>
              </a:defRPr>
            </a:lvl3pPr>
            <a:lvl4pPr marL="1600200" indent="-228600" algn="just"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Rockwell" panose="02060603020205020403" pitchFamily="18" charset="0"/>
                <a:ea typeface="+mn-ea"/>
                <a:cs typeface="+mn-cs"/>
              </a:defRPr>
            </a:lvl4pPr>
            <a:lvl5pPr marL="2057400" indent="-228600" algn="just"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Rockwell" panose="020606030202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600" dirty="0">
                <a:solidFill>
                  <a:schemeClr val="bg1"/>
                </a:solidFill>
              </a:rPr>
              <a:t>4 mm</a:t>
            </a:r>
          </a:p>
        </p:txBody>
      </p:sp>
      <p:sp>
        <p:nvSpPr>
          <p:cNvPr id="41" name="Content Placeholder 2">
            <a:extLst>
              <a:ext uri="{FF2B5EF4-FFF2-40B4-BE49-F238E27FC236}">
                <a16:creationId xmlns:a16="http://schemas.microsoft.com/office/drawing/2014/main" id="{E11EB5CB-0C03-49AA-AF81-2D459748E78C}"/>
              </a:ext>
            </a:extLst>
          </p:cNvPr>
          <p:cNvSpPr txBox="1">
            <a:spLocks/>
          </p:cNvSpPr>
          <p:nvPr/>
        </p:nvSpPr>
        <p:spPr>
          <a:xfrm>
            <a:off x="3830734" y="2412883"/>
            <a:ext cx="1327998" cy="505505"/>
          </a:xfrm>
          <a:prstGeom prst="rect">
            <a:avLst/>
          </a:prstGeom>
          <a:ln>
            <a:noFill/>
          </a:ln>
        </p:spPr>
        <p:txBody>
          <a:bodyPr vert="horz" lIns="36000" tIns="45720" rIns="36000" bIns="45720" rtlCol="0">
            <a:noAutofit/>
          </a:bodyPr>
          <a:lstStyle>
            <a:lvl1pPr marL="228600" indent="-228600" algn="just"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solidFill>
                <a:latin typeface="Rockwell" panose="02060603020205020403" pitchFamily="18" charset="0"/>
                <a:ea typeface="+mn-ea"/>
                <a:cs typeface="+mn-cs"/>
              </a:defRPr>
            </a:lvl1pPr>
            <a:lvl2pPr marL="685800" indent="-228600" algn="just"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Rockwell" panose="02060603020205020403" pitchFamily="18" charset="0"/>
                <a:ea typeface="+mn-ea"/>
                <a:cs typeface="+mn-cs"/>
              </a:defRPr>
            </a:lvl2pPr>
            <a:lvl3pPr marL="1143000" indent="-228600" algn="just" defTabSz="914400" rtl="0" eaLnBrk="1" latinLnBrk="0" hangingPunct="1">
              <a:lnSpc>
                <a:spcPct val="100000"/>
              </a:lnSpc>
              <a:spcBef>
                <a:spcPts val="600"/>
              </a:spcBef>
              <a:spcAft>
                <a:spcPts val="600"/>
              </a:spcAft>
              <a:buFont typeface="Arial" panose="020B0604020202020204" pitchFamily="34" charset="0"/>
              <a:buChar char="•"/>
              <a:defRPr sz="2000" kern="1200">
                <a:solidFill>
                  <a:schemeClr val="tx1"/>
                </a:solidFill>
                <a:latin typeface="Rockwell" panose="02060603020205020403" pitchFamily="18" charset="0"/>
                <a:ea typeface="+mn-ea"/>
                <a:cs typeface="+mn-cs"/>
              </a:defRPr>
            </a:lvl3pPr>
            <a:lvl4pPr marL="1600200" indent="-228600" algn="just"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Rockwell" panose="02060603020205020403" pitchFamily="18" charset="0"/>
                <a:ea typeface="+mn-ea"/>
                <a:cs typeface="+mn-cs"/>
              </a:defRPr>
            </a:lvl4pPr>
            <a:lvl5pPr marL="2057400" indent="-228600" algn="just"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Rockwell" panose="020606030202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dirty="0">
                <a:solidFill>
                  <a:schemeClr val="bg1"/>
                </a:solidFill>
              </a:rPr>
              <a:t>150 keV F</a:t>
            </a:r>
          </a:p>
        </p:txBody>
      </p:sp>
      <p:sp>
        <p:nvSpPr>
          <p:cNvPr id="42" name="Content Placeholder 2">
            <a:extLst>
              <a:ext uri="{FF2B5EF4-FFF2-40B4-BE49-F238E27FC236}">
                <a16:creationId xmlns:a16="http://schemas.microsoft.com/office/drawing/2014/main" id="{9A4DABEB-2F88-4F5C-AA85-3C9E23FAE17D}"/>
              </a:ext>
            </a:extLst>
          </p:cNvPr>
          <p:cNvSpPr txBox="1">
            <a:spLocks/>
          </p:cNvSpPr>
          <p:nvPr/>
        </p:nvSpPr>
        <p:spPr>
          <a:xfrm>
            <a:off x="819902" y="4278002"/>
            <a:ext cx="1327998" cy="505505"/>
          </a:xfrm>
          <a:prstGeom prst="rect">
            <a:avLst/>
          </a:prstGeom>
          <a:ln>
            <a:noFill/>
          </a:ln>
        </p:spPr>
        <p:txBody>
          <a:bodyPr vert="horz" lIns="36000" tIns="45720" rIns="36000" bIns="45720" rtlCol="0">
            <a:noAutofit/>
          </a:bodyPr>
          <a:lstStyle>
            <a:lvl1pPr marL="228600" indent="-228600" algn="just"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solidFill>
                <a:latin typeface="Rockwell" panose="02060603020205020403" pitchFamily="18" charset="0"/>
                <a:ea typeface="+mn-ea"/>
                <a:cs typeface="+mn-cs"/>
              </a:defRPr>
            </a:lvl1pPr>
            <a:lvl2pPr marL="685800" indent="-228600" algn="just"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Rockwell" panose="02060603020205020403" pitchFamily="18" charset="0"/>
                <a:ea typeface="+mn-ea"/>
                <a:cs typeface="+mn-cs"/>
              </a:defRPr>
            </a:lvl2pPr>
            <a:lvl3pPr marL="1143000" indent="-228600" algn="just" defTabSz="914400" rtl="0" eaLnBrk="1" latinLnBrk="0" hangingPunct="1">
              <a:lnSpc>
                <a:spcPct val="100000"/>
              </a:lnSpc>
              <a:spcBef>
                <a:spcPts val="600"/>
              </a:spcBef>
              <a:spcAft>
                <a:spcPts val="600"/>
              </a:spcAft>
              <a:buFont typeface="Arial" panose="020B0604020202020204" pitchFamily="34" charset="0"/>
              <a:buChar char="•"/>
              <a:defRPr sz="2000" kern="1200">
                <a:solidFill>
                  <a:schemeClr val="tx1"/>
                </a:solidFill>
                <a:latin typeface="Rockwell" panose="02060603020205020403" pitchFamily="18" charset="0"/>
                <a:ea typeface="+mn-ea"/>
                <a:cs typeface="+mn-cs"/>
              </a:defRPr>
            </a:lvl3pPr>
            <a:lvl4pPr marL="1600200" indent="-228600" algn="just"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Rockwell" panose="02060603020205020403" pitchFamily="18" charset="0"/>
                <a:ea typeface="+mn-ea"/>
                <a:cs typeface="+mn-cs"/>
              </a:defRPr>
            </a:lvl4pPr>
            <a:lvl5pPr marL="2057400" indent="-228600" algn="just"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Rockwell" panose="020606030202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dirty="0">
                <a:solidFill>
                  <a:schemeClr val="bg1"/>
                </a:solidFill>
              </a:rPr>
              <a:t>5 keV e</a:t>
            </a:r>
            <a:r>
              <a:rPr lang="en-GB" sz="1200" baseline="30000" dirty="0">
                <a:solidFill>
                  <a:schemeClr val="bg1"/>
                </a:solidFill>
              </a:rPr>
              <a:t>-</a:t>
            </a:r>
          </a:p>
        </p:txBody>
      </p:sp>
      <p:sp>
        <p:nvSpPr>
          <p:cNvPr id="43" name="Content Placeholder 2">
            <a:extLst>
              <a:ext uri="{FF2B5EF4-FFF2-40B4-BE49-F238E27FC236}">
                <a16:creationId xmlns:a16="http://schemas.microsoft.com/office/drawing/2014/main" id="{FB219D06-A709-4944-B430-559F204B9531}"/>
              </a:ext>
            </a:extLst>
          </p:cNvPr>
          <p:cNvSpPr txBox="1">
            <a:spLocks/>
          </p:cNvSpPr>
          <p:nvPr/>
        </p:nvSpPr>
        <p:spPr>
          <a:xfrm>
            <a:off x="7706332" y="1953296"/>
            <a:ext cx="2548162" cy="505505"/>
          </a:xfrm>
          <a:prstGeom prst="rect">
            <a:avLst/>
          </a:prstGeom>
          <a:ln>
            <a:noFill/>
          </a:ln>
        </p:spPr>
        <p:txBody>
          <a:bodyPr vert="horz" lIns="36000" tIns="45720" rIns="36000" bIns="45720" rtlCol="0">
            <a:noAutofit/>
          </a:bodyPr>
          <a:lstStyle>
            <a:lvl1pPr marL="228600" indent="-228600" algn="just"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solidFill>
                <a:latin typeface="Rockwell" panose="02060603020205020403" pitchFamily="18" charset="0"/>
                <a:ea typeface="+mn-ea"/>
                <a:cs typeface="+mn-cs"/>
              </a:defRPr>
            </a:lvl1pPr>
            <a:lvl2pPr marL="685800" indent="-228600" algn="just"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Rockwell" panose="02060603020205020403" pitchFamily="18" charset="0"/>
                <a:ea typeface="+mn-ea"/>
                <a:cs typeface="+mn-cs"/>
              </a:defRPr>
            </a:lvl2pPr>
            <a:lvl3pPr marL="1143000" indent="-228600" algn="just" defTabSz="914400" rtl="0" eaLnBrk="1" latinLnBrk="0" hangingPunct="1">
              <a:lnSpc>
                <a:spcPct val="100000"/>
              </a:lnSpc>
              <a:spcBef>
                <a:spcPts val="600"/>
              </a:spcBef>
              <a:spcAft>
                <a:spcPts val="600"/>
              </a:spcAft>
              <a:buFont typeface="Arial" panose="020B0604020202020204" pitchFamily="34" charset="0"/>
              <a:buChar char="•"/>
              <a:defRPr sz="2000" kern="1200">
                <a:solidFill>
                  <a:schemeClr val="tx1"/>
                </a:solidFill>
                <a:latin typeface="Rockwell" panose="02060603020205020403" pitchFamily="18" charset="0"/>
                <a:ea typeface="+mn-ea"/>
                <a:cs typeface="+mn-cs"/>
              </a:defRPr>
            </a:lvl3pPr>
            <a:lvl4pPr marL="1600200" indent="-228600" algn="just"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Rockwell" panose="02060603020205020403" pitchFamily="18" charset="0"/>
                <a:ea typeface="+mn-ea"/>
                <a:cs typeface="+mn-cs"/>
              </a:defRPr>
            </a:lvl4pPr>
            <a:lvl5pPr marL="2057400" indent="-228600" algn="just"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Rockwell" panose="020606030202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400" dirty="0">
                <a:solidFill>
                  <a:schemeClr val="bg1"/>
                </a:solidFill>
              </a:rPr>
              <a:t>High dynamic range required</a:t>
            </a:r>
          </a:p>
        </p:txBody>
      </p:sp>
    </p:spTree>
    <p:extLst>
      <p:ext uri="{BB962C8B-B14F-4D97-AF65-F5344CB8AC3E}">
        <p14:creationId xmlns:p14="http://schemas.microsoft.com/office/powerpoint/2010/main" val="32060928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24D2F-CF9F-4459-9F63-FCC2D5375BAD}"/>
              </a:ext>
            </a:extLst>
          </p:cNvPr>
          <p:cNvSpPr>
            <a:spLocks noGrp="1"/>
          </p:cNvSpPr>
          <p:nvPr>
            <p:ph type="title"/>
          </p:nvPr>
        </p:nvSpPr>
        <p:spPr/>
        <p:txBody>
          <a:bodyPr/>
          <a:lstStyle/>
          <a:p>
            <a:r>
              <a:rPr lang="en-GB" dirty="0"/>
              <a:t>Status &amp; Summary</a:t>
            </a:r>
          </a:p>
        </p:txBody>
      </p:sp>
      <p:sp>
        <p:nvSpPr>
          <p:cNvPr id="3" name="Content Placeholder 2">
            <a:extLst>
              <a:ext uri="{FF2B5EF4-FFF2-40B4-BE49-F238E27FC236}">
                <a16:creationId xmlns:a16="http://schemas.microsoft.com/office/drawing/2014/main" id="{7BC2B805-0360-45B5-8926-D4A9BBD17EE7}"/>
              </a:ext>
            </a:extLst>
          </p:cNvPr>
          <p:cNvSpPr>
            <a:spLocks noGrp="1"/>
          </p:cNvSpPr>
          <p:nvPr>
            <p:ph idx="1"/>
          </p:nvPr>
        </p:nvSpPr>
        <p:spPr>
          <a:xfrm>
            <a:off x="0" y="1343818"/>
            <a:ext cx="8795208" cy="4683758"/>
          </a:xfrm>
        </p:spPr>
        <p:txBody>
          <a:bodyPr/>
          <a:lstStyle/>
          <a:p>
            <a:r>
              <a:rPr lang="en-GB" dirty="0"/>
              <a:t>Design &amp; background simulations are complete.</a:t>
            </a:r>
          </a:p>
          <a:p>
            <a:r>
              <a:rPr lang="en-GB" dirty="0"/>
              <a:t>End-to-end simulations are ongoing.</a:t>
            </a:r>
          </a:p>
          <a:p>
            <a:r>
              <a:rPr lang="en-GB" dirty="0"/>
              <a:t>Detector has been assembled.</a:t>
            </a:r>
          </a:p>
          <a:p>
            <a:r>
              <a:rPr lang="en-GB" dirty="0"/>
              <a:t>Calibration with Fe-55 and fission-fragment source are about to begin.</a:t>
            </a:r>
          </a:p>
          <a:p>
            <a:r>
              <a:rPr lang="en-GB" dirty="0"/>
              <a:t>Runs with neutrons from D-D soon, D-T later.</a:t>
            </a:r>
          </a:p>
          <a:p>
            <a:endParaRPr lang="en-GB" dirty="0"/>
          </a:p>
        </p:txBody>
      </p:sp>
      <p:sp>
        <p:nvSpPr>
          <p:cNvPr id="4" name="Date Placeholder 3">
            <a:extLst>
              <a:ext uri="{FF2B5EF4-FFF2-40B4-BE49-F238E27FC236}">
                <a16:creationId xmlns:a16="http://schemas.microsoft.com/office/drawing/2014/main" id="{72C9EEE9-EE24-4C26-BE1E-A3AEE06A931E}"/>
              </a:ext>
            </a:extLst>
          </p:cNvPr>
          <p:cNvSpPr>
            <a:spLocks noGrp="1"/>
          </p:cNvSpPr>
          <p:nvPr>
            <p:ph type="dt" sz="half" idx="10"/>
          </p:nvPr>
        </p:nvSpPr>
        <p:spPr/>
        <p:txBody>
          <a:bodyPr/>
          <a:lstStyle/>
          <a:p>
            <a:r>
              <a:rPr lang="en-US"/>
              <a:t>IOP HEP/APP - 05/04/2022</a:t>
            </a:r>
            <a:endParaRPr lang="en-GB"/>
          </a:p>
        </p:txBody>
      </p:sp>
      <p:sp>
        <p:nvSpPr>
          <p:cNvPr id="5" name="Footer Placeholder 4">
            <a:extLst>
              <a:ext uri="{FF2B5EF4-FFF2-40B4-BE49-F238E27FC236}">
                <a16:creationId xmlns:a16="http://schemas.microsoft.com/office/drawing/2014/main" id="{276D61B3-959E-44B7-B563-ED4036F8408D}"/>
              </a:ext>
            </a:extLst>
          </p:cNvPr>
          <p:cNvSpPr>
            <a:spLocks noGrp="1"/>
          </p:cNvSpPr>
          <p:nvPr>
            <p:ph type="ftr" sz="quarter" idx="11"/>
          </p:nvPr>
        </p:nvSpPr>
        <p:spPr/>
        <p:txBody>
          <a:bodyPr/>
          <a:lstStyle/>
          <a:p>
            <a:r>
              <a:rPr lang="en-GB"/>
              <a:t>Timothy.marley15@imperial.ac.uk</a:t>
            </a:r>
          </a:p>
        </p:txBody>
      </p:sp>
      <p:sp>
        <p:nvSpPr>
          <p:cNvPr id="6" name="Slide Number Placeholder 5">
            <a:extLst>
              <a:ext uri="{FF2B5EF4-FFF2-40B4-BE49-F238E27FC236}">
                <a16:creationId xmlns:a16="http://schemas.microsoft.com/office/drawing/2014/main" id="{89BBD00E-4114-45BB-8A0C-023A6552969D}"/>
              </a:ext>
            </a:extLst>
          </p:cNvPr>
          <p:cNvSpPr>
            <a:spLocks noGrp="1"/>
          </p:cNvSpPr>
          <p:nvPr>
            <p:ph type="sldNum" sz="quarter" idx="12"/>
          </p:nvPr>
        </p:nvSpPr>
        <p:spPr/>
        <p:txBody>
          <a:bodyPr/>
          <a:lstStyle/>
          <a:p>
            <a:fld id="{6EDAD2A5-A43D-42B8-A2C2-061C6B08E1B5}" type="slidenum">
              <a:rPr lang="en-GB" smtClean="0"/>
              <a:t>15</a:t>
            </a:fld>
            <a:endParaRPr lang="en-GB"/>
          </a:p>
        </p:txBody>
      </p:sp>
      <p:pic>
        <p:nvPicPr>
          <p:cNvPr id="8" name="Picture 7" descr="A picture containing text&#10;&#10;Description automatically generated">
            <a:extLst>
              <a:ext uri="{FF2B5EF4-FFF2-40B4-BE49-F238E27FC236}">
                <a16:creationId xmlns:a16="http://schemas.microsoft.com/office/drawing/2014/main" id="{5ED416AB-54B5-4197-A882-19575BEA6C67}"/>
              </a:ext>
            </a:extLst>
          </p:cNvPr>
          <p:cNvPicPr>
            <a:picLocks noChangeAspect="1"/>
          </p:cNvPicPr>
          <p:nvPr/>
        </p:nvPicPr>
        <p:blipFill rotWithShape="1">
          <a:blip r:embed="rId2">
            <a:extLst>
              <a:ext uri="{28A0092B-C50C-407E-A947-70E740481C1C}">
                <a14:useLocalDpi xmlns:a14="http://schemas.microsoft.com/office/drawing/2010/main" val="0"/>
              </a:ext>
            </a:extLst>
          </a:blip>
          <a:srcRect l="14983" t="18151" r="32371" b="11471"/>
          <a:stretch/>
        </p:blipFill>
        <p:spPr>
          <a:xfrm rot="5400000">
            <a:off x="8713057" y="3711028"/>
            <a:ext cx="3077839" cy="2314408"/>
          </a:xfrm>
          <a:prstGeom prst="rect">
            <a:avLst/>
          </a:prstGeom>
        </p:spPr>
      </p:pic>
      <p:pic>
        <p:nvPicPr>
          <p:cNvPr id="12" name="Picture 11" descr="A close up of a camera lens&#10;&#10;Description automatically generated with medium confidence">
            <a:extLst>
              <a:ext uri="{FF2B5EF4-FFF2-40B4-BE49-F238E27FC236}">
                <a16:creationId xmlns:a16="http://schemas.microsoft.com/office/drawing/2014/main" id="{6217690F-A5A0-4187-8FFE-99DF9E698424}"/>
              </a:ext>
            </a:extLst>
          </p:cNvPr>
          <p:cNvPicPr>
            <a:picLocks noChangeAspect="1"/>
          </p:cNvPicPr>
          <p:nvPr/>
        </p:nvPicPr>
        <p:blipFill rotWithShape="1">
          <a:blip r:embed="rId3">
            <a:extLst>
              <a:ext uri="{28A0092B-C50C-407E-A947-70E740481C1C}">
                <a14:useLocalDpi xmlns:a14="http://schemas.microsoft.com/office/drawing/2010/main" val="0"/>
              </a:ext>
            </a:extLst>
          </a:blip>
          <a:srcRect l="11566" r="6748"/>
          <a:stretch/>
        </p:blipFill>
        <p:spPr>
          <a:xfrm>
            <a:off x="6889889" y="4917532"/>
            <a:ext cx="2163228" cy="1489619"/>
          </a:xfrm>
          <a:prstGeom prst="rect">
            <a:avLst/>
          </a:prstGeom>
        </p:spPr>
      </p:pic>
      <p:pic>
        <p:nvPicPr>
          <p:cNvPr id="9" name="Picture 8" descr="A close-up of a washing machine&#10;&#10;Description automatically generated with medium confidence">
            <a:extLst>
              <a:ext uri="{FF2B5EF4-FFF2-40B4-BE49-F238E27FC236}">
                <a16:creationId xmlns:a16="http://schemas.microsoft.com/office/drawing/2014/main" id="{AB7CDEE7-C58E-4924-96DD-EA70CF5EA9E1}"/>
              </a:ext>
            </a:extLst>
          </p:cNvPr>
          <p:cNvPicPr>
            <a:picLocks noChangeAspect="1"/>
          </p:cNvPicPr>
          <p:nvPr/>
        </p:nvPicPr>
        <p:blipFill rotWithShape="1">
          <a:blip r:embed="rId4">
            <a:extLst>
              <a:ext uri="{28A0092B-C50C-407E-A947-70E740481C1C}">
                <a14:useLocalDpi xmlns:a14="http://schemas.microsoft.com/office/drawing/2010/main" val="0"/>
              </a:ext>
            </a:extLst>
          </a:blip>
          <a:srcRect l="7147" t="7165" r="6166" b="7895"/>
          <a:stretch/>
        </p:blipFill>
        <p:spPr>
          <a:xfrm>
            <a:off x="8884693" y="71272"/>
            <a:ext cx="3210196" cy="3001544"/>
          </a:xfrm>
          <a:prstGeom prst="rect">
            <a:avLst/>
          </a:prstGeom>
        </p:spPr>
      </p:pic>
      <p:pic>
        <p:nvPicPr>
          <p:cNvPr id="3074" name="Picture 2">
            <a:extLst>
              <a:ext uri="{FF2B5EF4-FFF2-40B4-BE49-F238E27FC236}">
                <a16:creationId xmlns:a16="http://schemas.microsoft.com/office/drawing/2014/main" id="{D9D997F7-7ABF-4824-B386-750AFD9552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142" y="4923095"/>
            <a:ext cx="1978742" cy="148405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C4C8D348-D00D-481E-93F1-22E875564C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2489098" y="4687314"/>
            <a:ext cx="1484057" cy="197874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9AF78C83-C000-4E61-821F-44D065BFE9F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9117" r="4918"/>
          <a:stretch/>
        </p:blipFill>
        <p:spPr bwMode="auto">
          <a:xfrm rot="5400000">
            <a:off x="4813384" y="4378643"/>
            <a:ext cx="1472495" cy="2584525"/>
          </a:xfrm>
          <a:prstGeom prst="rect">
            <a:avLst/>
          </a:prstGeom>
          <a:noFill/>
          <a:extLst>
            <a:ext uri="{909E8E84-426E-40DD-AFC4-6F175D3DCCD1}">
              <a14:hiddenFill xmlns:a14="http://schemas.microsoft.com/office/drawing/2010/main">
                <a:solidFill>
                  <a:srgbClr val="FFFFFF"/>
                </a:solidFill>
              </a14:hiddenFill>
            </a:ext>
          </a:extLst>
        </p:spPr>
      </p:pic>
      <p:sp>
        <p:nvSpPr>
          <p:cNvPr id="16" name="Content Placeholder 2">
            <a:extLst>
              <a:ext uri="{FF2B5EF4-FFF2-40B4-BE49-F238E27FC236}">
                <a16:creationId xmlns:a16="http://schemas.microsoft.com/office/drawing/2014/main" id="{9A218573-536A-4C49-854E-EF7015A08F15}"/>
              </a:ext>
            </a:extLst>
          </p:cNvPr>
          <p:cNvSpPr txBox="1">
            <a:spLocks/>
          </p:cNvSpPr>
          <p:nvPr/>
        </p:nvSpPr>
        <p:spPr>
          <a:xfrm>
            <a:off x="264424" y="4934656"/>
            <a:ext cx="1887845" cy="505505"/>
          </a:xfrm>
          <a:prstGeom prst="rect">
            <a:avLst/>
          </a:prstGeom>
          <a:ln>
            <a:noFill/>
          </a:ln>
        </p:spPr>
        <p:txBody>
          <a:bodyPr vert="horz" lIns="36000" tIns="45720" rIns="36000" bIns="45720" rtlCol="0">
            <a:noAutofit/>
          </a:bodyPr>
          <a:lstStyle>
            <a:lvl1pPr marL="228600" indent="-228600" algn="just"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solidFill>
                <a:latin typeface="Rockwell" panose="02060603020205020403" pitchFamily="18" charset="0"/>
                <a:ea typeface="+mn-ea"/>
                <a:cs typeface="+mn-cs"/>
              </a:defRPr>
            </a:lvl1pPr>
            <a:lvl2pPr marL="685800" indent="-228600" algn="just"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Rockwell" panose="02060603020205020403" pitchFamily="18" charset="0"/>
                <a:ea typeface="+mn-ea"/>
                <a:cs typeface="+mn-cs"/>
              </a:defRPr>
            </a:lvl2pPr>
            <a:lvl3pPr marL="1143000" indent="-228600" algn="just" defTabSz="914400" rtl="0" eaLnBrk="1" latinLnBrk="0" hangingPunct="1">
              <a:lnSpc>
                <a:spcPct val="100000"/>
              </a:lnSpc>
              <a:spcBef>
                <a:spcPts val="600"/>
              </a:spcBef>
              <a:spcAft>
                <a:spcPts val="600"/>
              </a:spcAft>
              <a:buFont typeface="Arial" panose="020B0604020202020204" pitchFamily="34" charset="0"/>
              <a:buChar char="•"/>
              <a:defRPr sz="2000" kern="1200">
                <a:solidFill>
                  <a:schemeClr val="tx1"/>
                </a:solidFill>
                <a:latin typeface="Rockwell" panose="02060603020205020403" pitchFamily="18" charset="0"/>
                <a:ea typeface="+mn-ea"/>
                <a:cs typeface="+mn-cs"/>
              </a:defRPr>
            </a:lvl3pPr>
            <a:lvl4pPr marL="1600200" indent="-228600" algn="just"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Rockwell" panose="02060603020205020403" pitchFamily="18" charset="0"/>
                <a:ea typeface="+mn-ea"/>
                <a:cs typeface="+mn-cs"/>
              </a:defRPr>
            </a:lvl4pPr>
            <a:lvl5pPr marL="2057400" indent="-228600" algn="just"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Rockwell" panose="020606030202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dirty="0"/>
              <a:t>D-D generator</a:t>
            </a:r>
          </a:p>
        </p:txBody>
      </p:sp>
      <p:sp>
        <p:nvSpPr>
          <p:cNvPr id="17" name="Content Placeholder 2">
            <a:extLst>
              <a:ext uri="{FF2B5EF4-FFF2-40B4-BE49-F238E27FC236}">
                <a16:creationId xmlns:a16="http://schemas.microsoft.com/office/drawing/2014/main" id="{40FE67FF-C986-4E71-844B-FAAD3891501B}"/>
              </a:ext>
            </a:extLst>
          </p:cNvPr>
          <p:cNvSpPr txBox="1">
            <a:spLocks/>
          </p:cNvSpPr>
          <p:nvPr/>
        </p:nvSpPr>
        <p:spPr>
          <a:xfrm>
            <a:off x="2287204" y="4917532"/>
            <a:ext cx="1887845" cy="505505"/>
          </a:xfrm>
          <a:prstGeom prst="rect">
            <a:avLst/>
          </a:prstGeom>
          <a:ln>
            <a:noFill/>
          </a:ln>
        </p:spPr>
        <p:txBody>
          <a:bodyPr vert="horz" lIns="36000" tIns="45720" rIns="36000" bIns="45720" rtlCol="0">
            <a:noAutofit/>
          </a:bodyPr>
          <a:lstStyle>
            <a:lvl1pPr marL="228600" indent="-228600" algn="just"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solidFill>
                <a:latin typeface="Rockwell" panose="02060603020205020403" pitchFamily="18" charset="0"/>
                <a:ea typeface="+mn-ea"/>
                <a:cs typeface="+mn-cs"/>
              </a:defRPr>
            </a:lvl1pPr>
            <a:lvl2pPr marL="685800" indent="-228600" algn="just"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Rockwell" panose="02060603020205020403" pitchFamily="18" charset="0"/>
                <a:ea typeface="+mn-ea"/>
                <a:cs typeface="+mn-cs"/>
              </a:defRPr>
            </a:lvl2pPr>
            <a:lvl3pPr marL="1143000" indent="-228600" algn="just" defTabSz="914400" rtl="0" eaLnBrk="1" latinLnBrk="0" hangingPunct="1">
              <a:lnSpc>
                <a:spcPct val="100000"/>
              </a:lnSpc>
              <a:spcBef>
                <a:spcPts val="600"/>
              </a:spcBef>
              <a:spcAft>
                <a:spcPts val="600"/>
              </a:spcAft>
              <a:buFont typeface="Arial" panose="020B0604020202020204" pitchFamily="34" charset="0"/>
              <a:buChar char="•"/>
              <a:defRPr sz="2000" kern="1200">
                <a:solidFill>
                  <a:schemeClr val="tx1"/>
                </a:solidFill>
                <a:latin typeface="Rockwell" panose="02060603020205020403" pitchFamily="18" charset="0"/>
                <a:ea typeface="+mn-ea"/>
                <a:cs typeface="+mn-cs"/>
              </a:defRPr>
            </a:lvl3pPr>
            <a:lvl4pPr marL="1600200" indent="-228600" algn="just"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Rockwell" panose="02060603020205020403" pitchFamily="18" charset="0"/>
                <a:ea typeface="+mn-ea"/>
                <a:cs typeface="+mn-cs"/>
              </a:defRPr>
            </a:lvl4pPr>
            <a:lvl5pPr marL="2057400" indent="-228600" algn="just"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Rockwell" panose="020606030202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dirty="0"/>
              <a:t>D-D collimator</a:t>
            </a:r>
          </a:p>
        </p:txBody>
      </p:sp>
      <p:sp>
        <p:nvSpPr>
          <p:cNvPr id="18" name="Content Placeholder 2">
            <a:extLst>
              <a:ext uri="{FF2B5EF4-FFF2-40B4-BE49-F238E27FC236}">
                <a16:creationId xmlns:a16="http://schemas.microsoft.com/office/drawing/2014/main" id="{F5B197E6-C5BB-4F9B-974E-D596361F2A10}"/>
              </a:ext>
            </a:extLst>
          </p:cNvPr>
          <p:cNvSpPr txBox="1">
            <a:spLocks/>
          </p:cNvSpPr>
          <p:nvPr/>
        </p:nvSpPr>
        <p:spPr>
          <a:xfrm>
            <a:off x="4585532" y="4917532"/>
            <a:ext cx="1887845" cy="505505"/>
          </a:xfrm>
          <a:prstGeom prst="rect">
            <a:avLst/>
          </a:prstGeom>
          <a:ln>
            <a:noFill/>
          </a:ln>
        </p:spPr>
        <p:txBody>
          <a:bodyPr vert="horz" lIns="36000" tIns="45720" rIns="36000" bIns="45720" rtlCol="0">
            <a:noAutofit/>
          </a:bodyPr>
          <a:lstStyle>
            <a:lvl1pPr marL="228600" indent="-228600" algn="just"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solidFill>
                <a:latin typeface="Rockwell" panose="02060603020205020403" pitchFamily="18" charset="0"/>
                <a:ea typeface="+mn-ea"/>
                <a:cs typeface="+mn-cs"/>
              </a:defRPr>
            </a:lvl1pPr>
            <a:lvl2pPr marL="685800" indent="-228600" algn="just"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Rockwell" panose="02060603020205020403" pitchFamily="18" charset="0"/>
                <a:ea typeface="+mn-ea"/>
                <a:cs typeface="+mn-cs"/>
              </a:defRPr>
            </a:lvl2pPr>
            <a:lvl3pPr marL="1143000" indent="-228600" algn="just" defTabSz="914400" rtl="0" eaLnBrk="1" latinLnBrk="0" hangingPunct="1">
              <a:lnSpc>
                <a:spcPct val="100000"/>
              </a:lnSpc>
              <a:spcBef>
                <a:spcPts val="600"/>
              </a:spcBef>
              <a:spcAft>
                <a:spcPts val="600"/>
              </a:spcAft>
              <a:buFont typeface="Arial" panose="020B0604020202020204" pitchFamily="34" charset="0"/>
              <a:buChar char="•"/>
              <a:defRPr sz="2000" kern="1200">
                <a:solidFill>
                  <a:schemeClr val="tx1"/>
                </a:solidFill>
                <a:latin typeface="Rockwell" panose="02060603020205020403" pitchFamily="18" charset="0"/>
                <a:ea typeface="+mn-ea"/>
                <a:cs typeface="+mn-cs"/>
              </a:defRPr>
            </a:lvl3pPr>
            <a:lvl4pPr marL="1600200" indent="-228600" algn="just"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Rockwell" panose="02060603020205020403" pitchFamily="18" charset="0"/>
                <a:ea typeface="+mn-ea"/>
                <a:cs typeface="+mn-cs"/>
              </a:defRPr>
            </a:lvl4pPr>
            <a:lvl5pPr marL="2057400" indent="-228600" algn="just"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Rockwell" panose="020606030202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dirty="0"/>
              <a:t>D-T collimator</a:t>
            </a:r>
          </a:p>
        </p:txBody>
      </p:sp>
      <p:sp>
        <p:nvSpPr>
          <p:cNvPr id="19" name="Content Placeholder 2">
            <a:extLst>
              <a:ext uri="{FF2B5EF4-FFF2-40B4-BE49-F238E27FC236}">
                <a16:creationId xmlns:a16="http://schemas.microsoft.com/office/drawing/2014/main" id="{3FE99548-9B7A-48BE-B7F3-BB92873816B8}"/>
              </a:ext>
            </a:extLst>
          </p:cNvPr>
          <p:cNvSpPr txBox="1">
            <a:spLocks/>
          </p:cNvSpPr>
          <p:nvPr/>
        </p:nvSpPr>
        <p:spPr>
          <a:xfrm>
            <a:off x="7027580" y="4917532"/>
            <a:ext cx="1887845" cy="505505"/>
          </a:xfrm>
          <a:prstGeom prst="rect">
            <a:avLst/>
          </a:prstGeom>
          <a:ln>
            <a:noFill/>
          </a:ln>
        </p:spPr>
        <p:txBody>
          <a:bodyPr vert="horz" lIns="36000" tIns="45720" rIns="36000" bIns="45720" rtlCol="0">
            <a:noAutofit/>
          </a:bodyPr>
          <a:lstStyle>
            <a:lvl1pPr marL="228600" indent="-228600" algn="just"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solidFill>
                <a:latin typeface="Rockwell" panose="02060603020205020403" pitchFamily="18" charset="0"/>
                <a:ea typeface="+mn-ea"/>
                <a:cs typeface="+mn-cs"/>
              </a:defRPr>
            </a:lvl1pPr>
            <a:lvl2pPr marL="685800" indent="-228600" algn="just"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Rockwell" panose="02060603020205020403" pitchFamily="18" charset="0"/>
                <a:ea typeface="+mn-ea"/>
                <a:cs typeface="+mn-cs"/>
              </a:defRPr>
            </a:lvl2pPr>
            <a:lvl3pPr marL="1143000" indent="-228600" algn="just" defTabSz="914400" rtl="0" eaLnBrk="1" latinLnBrk="0" hangingPunct="1">
              <a:lnSpc>
                <a:spcPct val="100000"/>
              </a:lnSpc>
              <a:spcBef>
                <a:spcPts val="600"/>
              </a:spcBef>
              <a:spcAft>
                <a:spcPts val="600"/>
              </a:spcAft>
              <a:buFont typeface="Arial" panose="020B0604020202020204" pitchFamily="34" charset="0"/>
              <a:buChar char="•"/>
              <a:defRPr sz="2000" kern="1200">
                <a:solidFill>
                  <a:schemeClr val="tx1"/>
                </a:solidFill>
                <a:latin typeface="Rockwell" panose="02060603020205020403" pitchFamily="18" charset="0"/>
                <a:ea typeface="+mn-ea"/>
                <a:cs typeface="+mn-cs"/>
              </a:defRPr>
            </a:lvl3pPr>
            <a:lvl4pPr marL="1600200" indent="-228600" algn="just"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Rockwell" panose="02060603020205020403" pitchFamily="18" charset="0"/>
                <a:ea typeface="+mn-ea"/>
                <a:cs typeface="+mn-cs"/>
              </a:defRPr>
            </a:lvl4pPr>
            <a:lvl5pPr marL="2057400" indent="-228600" algn="just"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Rockwell" panose="020606030202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dirty="0">
                <a:solidFill>
                  <a:schemeClr val="bg1"/>
                </a:solidFill>
              </a:rPr>
              <a:t>PMT</a:t>
            </a:r>
          </a:p>
        </p:txBody>
      </p:sp>
    </p:spTree>
    <p:extLst>
      <p:ext uri="{BB962C8B-B14F-4D97-AF65-F5344CB8AC3E}">
        <p14:creationId xmlns:p14="http://schemas.microsoft.com/office/powerpoint/2010/main" val="33900850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F2056A7-1226-486F-AE48-0E3D154A2AA7}"/>
              </a:ext>
            </a:extLst>
          </p:cNvPr>
          <p:cNvSpPr>
            <a:spLocks noGrp="1"/>
          </p:cNvSpPr>
          <p:nvPr>
            <p:ph type="title"/>
          </p:nvPr>
        </p:nvSpPr>
        <p:spPr/>
        <p:txBody>
          <a:bodyPr/>
          <a:lstStyle/>
          <a:p>
            <a:r>
              <a:rPr lang="en-GB" dirty="0"/>
              <a:t>Backup</a:t>
            </a:r>
          </a:p>
        </p:txBody>
      </p:sp>
      <p:sp>
        <p:nvSpPr>
          <p:cNvPr id="8" name="Text Placeholder 7">
            <a:extLst>
              <a:ext uri="{FF2B5EF4-FFF2-40B4-BE49-F238E27FC236}">
                <a16:creationId xmlns:a16="http://schemas.microsoft.com/office/drawing/2014/main" id="{62663BEE-05D2-4F60-8556-25318079B2A9}"/>
              </a:ext>
            </a:extLst>
          </p:cNvPr>
          <p:cNvSpPr>
            <a:spLocks noGrp="1"/>
          </p:cNvSpPr>
          <p:nvPr>
            <p:ph type="body" idx="1"/>
          </p:nvPr>
        </p:nvSpPr>
        <p:spPr/>
        <p:txBody>
          <a:bodyPr/>
          <a:lstStyle/>
          <a:p>
            <a:endParaRPr lang="en-GB"/>
          </a:p>
        </p:txBody>
      </p:sp>
      <p:sp>
        <p:nvSpPr>
          <p:cNvPr id="4" name="Date Placeholder 3">
            <a:extLst>
              <a:ext uri="{FF2B5EF4-FFF2-40B4-BE49-F238E27FC236}">
                <a16:creationId xmlns:a16="http://schemas.microsoft.com/office/drawing/2014/main" id="{40E12089-959A-4F02-9A38-72F8D1AF234D}"/>
              </a:ext>
            </a:extLst>
          </p:cNvPr>
          <p:cNvSpPr>
            <a:spLocks noGrp="1"/>
          </p:cNvSpPr>
          <p:nvPr>
            <p:ph type="dt" sz="half" idx="10"/>
          </p:nvPr>
        </p:nvSpPr>
        <p:spPr/>
        <p:txBody>
          <a:bodyPr/>
          <a:lstStyle/>
          <a:p>
            <a:r>
              <a:rPr lang="en-US"/>
              <a:t>IOP HEP/APP - 05/04/2022</a:t>
            </a:r>
            <a:endParaRPr lang="en-GB"/>
          </a:p>
        </p:txBody>
      </p:sp>
      <p:sp>
        <p:nvSpPr>
          <p:cNvPr id="5" name="Footer Placeholder 4">
            <a:extLst>
              <a:ext uri="{FF2B5EF4-FFF2-40B4-BE49-F238E27FC236}">
                <a16:creationId xmlns:a16="http://schemas.microsoft.com/office/drawing/2014/main" id="{7ECD8568-8389-4E6E-AF3C-4BDA6D335FA1}"/>
              </a:ext>
            </a:extLst>
          </p:cNvPr>
          <p:cNvSpPr>
            <a:spLocks noGrp="1"/>
          </p:cNvSpPr>
          <p:nvPr>
            <p:ph type="ftr" sz="quarter" idx="11"/>
          </p:nvPr>
        </p:nvSpPr>
        <p:spPr/>
        <p:txBody>
          <a:bodyPr/>
          <a:lstStyle/>
          <a:p>
            <a:r>
              <a:rPr lang="en-GB"/>
              <a:t>Timothy.marley15@imperial.ac.uk</a:t>
            </a:r>
          </a:p>
        </p:txBody>
      </p:sp>
      <p:sp>
        <p:nvSpPr>
          <p:cNvPr id="6" name="Slide Number Placeholder 5">
            <a:extLst>
              <a:ext uri="{FF2B5EF4-FFF2-40B4-BE49-F238E27FC236}">
                <a16:creationId xmlns:a16="http://schemas.microsoft.com/office/drawing/2014/main" id="{F408F04A-1BE8-493A-9028-327C5092A123}"/>
              </a:ext>
            </a:extLst>
          </p:cNvPr>
          <p:cNvSpPr>
            <a:spLocks noGrp="1"/>
          </p:cNvSpPr>
          <p:nvPr>
            <p:ph type="sldNum" sz="quarter" idx="12"/>
          </p:nvPr>
        </p:nvSpPr>
        <p:spPr/>
        <p:txBody>
          <a:bodyPr/>
          <a:lstStyle/>
          <a:p>
            <a:fld id="{6EDAD2A5-A43D-42B8-A2C2-061C6B08E1B5}" type="slidenum">
              <a:rPr lang="en-GB" smtClean="0"/>
              <a:t>16</a:t>
            </a:fld>
            <a:endParaRPr lang="en-GB"/>
          </a:p>
        </p:txBody>
      </p:sp>
    </p:spTree>
    <p:extLst>
      <p:ext uri="{BB962C8B-B14F-4D97-AF65-F5344CB8AC3E}">
        <p14:creationId xmlns:p14="http://schemas.microsoft.com/office/powerpoint/2010/main" val="6334939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EFDC7-149D-46CD-B96E-0FAA5112CFFD}"/>
              </a:ext>
            </a:extLst>
          </p:cNvPr>
          <p:cNvSpPr>
            <a:spLocks noGrp="1"/>
          </p:cNvSpPr>
          <p:nvPr>
            <p:ph type="title"/>
          </p:nvPr>
        </p:nvSpPr>
        <p:spPr/>
        <p:txBody>
          <a:bodyPr/>
          <a:lstStyle/>
          <a:p>
            <a:r>
              <a:rPr lang="en-GB" dirty="0"/>
              <a:t>ITO</a:t>
            </a:r>
          </a:p>
        </p:txBody>
      </p:sp>
      <p:sp>
        <p:nvSpPr>
          <p:cNvPr id="4" name="Date Placeholder 3">
            <a:extLst>
              <a:ext uri="{FF2B5EF4-FFF2-40B4-BE49-F238E27FC236}">
                <a16:creationId xmlns:a16="http://schemas.microsoft.com/office/drawing/2014/main" id="{49408310-5D5B-492A-9814-A713B5487C55}"/>
              </a:ext>
            </a:extLst>
          </p:cNvPr>
          <p:cNvSpPr>
            <a:spLocks noGrp="1"/>
          </p:cNvSpPr>
          <p:nvPr>
            <p:ph type="dt" sz="half" idx="10"/>
          </p:nvPr>
        </p:nvSpPr>
        <p:spPr/>
        <p:txBody>
          <a:bodyPr/>
          <a:lstStyle/>
          <a:p>
            <a:r>
              <a:rPr lang="en-US"/>
              <a:t>IOP HEP/APP - 05/04/2022</a:t>
            </a:r>
            <a:endParaRPr lang="en-GB"/>
          </a:p>
        </p:txBody>
      </p:sp>
      <p:sp>
        <p:nvSpPr>
          <p:cNvPr id="5" name="Footer Placeholder 4">
            <a:extLst>
              <a:ext uri="{FF2B5EF4-FFF2-40B4-BE49-F238E27FC236}">
                <a16:creationId xmlns:a16="http://schemas.microsoft.com/office/drawing/2014/main" id="{0CBA2A7C-9AA7-4774-B7C7-202248B4F9D0}"/>
              </a:ext>
            </a:extLst>
          </p:cNvPr>
          <p:cNvSpPr>
            <a:spLocks noGrp="1"/>
          </p:cNvSpPr>
          <p:nvPr>
            <p:ph type="ftr" sz="quarter" idx="11"/>
          </p:nvPr>
        </p:nvSpPr>
        <p:spPr/>
        <p:txBody>
          <a:bodyPr/>
          <a:lstStyle/>
          <a:p>
            <a:r>
              <a:rPr lang="en-GB"/>
              <a:t>Timothy.marley15@imperial.ac.uk</a:t>
            </a:r>
          </a:p>
        </p:txBody>
      </p:sp>
      <p:sp>
        <p:nvSpPr>
          <p:cNvPr id="6" name="Slide Number Placeholder 5">
            <a:extLst>
              <a:ext uri="{FF2B5EF4-FFF2-40B4-BE49-F238E27FC236}">
                <a16:creationId xmlns:a16="http://schemas.microsoft.com/office/drawing/2014/main" id="{426686A0-F4A9-4847-920C-53EDB545A364}"/>
              </a:ext>
            </a:extLst>
          </p:cNvPr>
          <p:cNvSpPr>
            <a:spLocks noGrp="1"/>
          </p:cNvSpPr>
          <p:nvPr>
            <p:ph type="sldNum" sz="quarter" idx="12"/>
          </p:nvPr>
        </p:nvSpPr>
        <p:spPr/>
        <p:txBody>
          <a:bodyPr/>
          <a:lstStyle/>
          <a:p>
            <a:fld id="{6EDAD2A5-A43D-42B8-A2C2-061C6B08E1B5}" type="slidenum">
              <a:rPr lang="en-GB" smtClean="0"/>
              <a:t>17</a:t>
            </a:fld>
            <a:endParaRPr lang="en-GB"/>
          </a:p>
        </p:txBody>
      </p:sp>
      <p:pic>
        <p:nvPicPr>
          <p:cNvPr id="10" name="Picture 9">
            <a:extLst>
              <a:ext uri="{FF2B5EF4-FFF2-40B4-BE49-F238E27FC236}">
                <a16:creationId xmlns:a16="http://schemas.microsoft.com/office/drawing/2014/main" id="{8C38D64D-EE01-47F2-84D8-D921DB66724D}"/>
              </a:ext>
            </a:extLst>
          </p:cNvPr>
          <p:cNvPicPr>
            <a:picLocks noChangeAspect="1"/>
          </p:cNvPicPr>
          <p:nvPr/>
        </p:nvPicPr>
        <p:blipFill>
          <a:blip r:embed="rId2"/>
          <a:stretch>
            <a:fillRect/>
          </a:stretch>
        </p:blipFill>
        <p:spPr>
          <a:xfrm>
            <a:off x="122349" y="1373326"/>
            <a:ext cx="5550794" cy="5119549"/>
          </a:xfrm>
          <a:prstGeom prst="rect">
            <a:avLst/>
          </a:prstGeom>
        </p:spPr>
      </p:pic>
      <p:sp>
        <p:nvSpPr>
          <p:cNvPr id="3" name="Content Placeholder 2">
            <a:extLst>
              <a:ext uri="{FF2B5EF4-FFF2-40B4-BE49-F238E27FC236}">
                <a16:creationId xmlns:a16="http://schemas.microsoft.com/office/drawing/2014/main" id="{B2FE5B49-8D86-452B-9A44-3147A6AE768A}"/>
              </a:ext>
            </a:extLst>
          </p:cNvPr>
          <p:cNvSpPr>
            <a:spLocks noGrp="1"/>
          </p:cNvSpPr>
          <p:nvPr>
            <p:ph idx="1"/>
          </p:nvPr>
        </p:nvSpPr>
        <p:spPr>
          <a:xfrm>
            <a:off x="1785060" y="874082"/>
            <a:ext cx="7776166" cy="1840483"/>
          </a:xfrm>
        </p:spPr>
        <p:txBody>
          <a:bodyPr>
            <a:normAutofit fontScale="92500" lnSpcReduction="10000"/>
          </a:bodyPr>
          <a:lstStyle/>
          <a:p>
            <a:r>
              <a:rPr lang="en-GB" sz="2400" dirty="0"/>
              <a:t>1.1 mm thick ITOGLASS 04 (transparent for camera).</a:t>
            </a:r>
          </a:p>
          <a:p>
            <a:r>
              <a:rPr lang="en-GB" sz="2400" dirty="0"/>
              <a:t>Metallised with Cr and Aluminium for wire bonding.</a:t>
            </a:r>
          </a:p>
          <a:p>
            <a:r>
              <a:rPr lang="en-GB" sz="2400" dirty="0"/>
              <a:t>120 strips connected to </a:t>
            </a:r>
            <a:r>
              <a:rPr lang="en-GB" sz="2400" dirty="0" err="1"/>
              <a:t>Acqiris</a:t>
            </a:r>
            <a:r>
              <a:rPr lang="en-GB" sz="2400" dirty="0"/>
              <a:t> 60 channel digitizer.</a:t>
            </a:r>
          </a:p>
          <a:p>
            <a:r>
              <a:rPr lang="en-GB" sz="2400" dirty="0"/>
              <a:t>Pulses digitized with 2 ns sampling rate.</a:t>
            </a:r>
          </a:p>
        </p:txBody>
      </p:sp>
      <p:pic>
        <p:nvPicPr>
          <p:cNvPr id="8" name="Picture 7">
            <a:extLst>
              <a:ext uri="{FF2B5EF4-FFF2-40B4-BE49-F238E27FC236}">
                <a16:creationId xmlns:a16="http://schemas.microsoft.com/office/drawing/2014/main" id="{7744BB60-6620-4349-A077-5CC8849C89E3}"/>
              </a:ext>
            </a:extLst>
          </p:cNvPr>
          <p:cNvPicPr>
            <a:picLocks noChangeAspect="1"/>
          </p:cNvPicPr>
          <p:nvPr/>
        </p:nvPicPr>
        <p:blipFill>
          <a:blip r:embed="rId3"/>
          <a:stretch>
            <a:fillRect/>
          </a:stretch>
        </p:blipFill>
        <p:spPr>
          <a:xfrm>
            <a:off x="5306096" y="3079690"/>
            <a:ext cx="6712039" cy="3158394"/>
          </a:xfrm>
          <a:prstGeom prst="rect">
            <a:avLst/>
          </a:prstGeom>
        </p:spPr>
      </p:pic>
      <p:pic>
        <p:nvPicPr>
          <p:cNvPr id="9" name="Picture 8">
            <a:extLst>
              <a:ext uri="{FF2B5EF4-FFF2-40B4-BE49-F238E27FC236}">
                <a16:creationId xmlns:a16="http://schemas.microsoft.com/office/drawing/2014/main" id="{ADB6E05F-D983-4DE2-9752-B9917D89EB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04455" y="102679"/>
            <a:ext cx="2765196" cy="1555423"/>
          </a:xfrm>
          <a:prstGeom prst="rect">
            <a:avLst/>
          </a:prstGeom>
        </p:spPr>
      </p:pic>
    </p:spTree>
    <p:extLst>
      <p:ext uri="{BB962C8B-B14F-4D97-AF65-F5344CB8AC3E}">
        <p14:creationId xmlns:p14="http://schemas.microsoft.com/office/powerpoint/2010/main" val="34428014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14D24-879C-4686-B55D-A807D695E635}"/>
              </a:ext>
            </a:extLst>
          </p:cNvPr>
          <p:cNvSpPr>
            <a:spLocks noGrp="1"/>
          </p:cNvSpPr>
          <p:nvPr>
            <p:ph type="title"/>
          </p:nvPr>
        </p:nvSpPr>
        <p:spPr/>
        <p:txBody>
          <a:bodyPr/>
          <a:lstStyle/>
          <a:p>
            <a:r>
              <a:rPr lang="en-GB" dirty="0"/>
              <a:t>Background (only considering camera)</a:t>
            </a:r>
          </a:p>
        </p:txBody>
      </p:sp>
      <p:sp>
        <p:nvSpPr>
          <p:cNvPr id="3" name="Content Placeholder 2">
            <a:extLst>
              <a:ext uri="{FF2B5EF4-FFF2-40B4-BE49-F238E27FC236}">
                <a16:creationId xmlns:a16="http://schemas.microsoft.com/office/drawing/2014/main" id="{FDAB7BF2-A872-4185-BC8D-F512C378B01D}"/>
              </a:ext>
            </a:extLst>
          </p:cNvPr>
          <p:cNvSpPr>
            <a:spLocks noGrp="1"/>
          </p:cNvSpPr>
          <p:nvPr>
            <p:ph idx="1"/>
          </p:nvPr>
        </p:nvSpPr>
        <p:spPr>
          <a:xfrm>
            <a:off x="0" y="1343817"/>
            <a:ext cx="12192000" cy="1488661"/>
          </a:xfrm>
        </p:spPr>
        <p:txBody>
          <a:bodyPr bIns="0">
            <a:normAutofit fontScale="62500" lnSpcReduction="20000"/>
          </a:bodyPr>
          <a:lstStyle/>
          <a:p>
            <a:pPr>
              <a:lnSpc>
                <a:spcPct val="120000"/>
              </a:lnSpc>
              <a:spcAft>
                <a:spcPts val="0"/>
              </a:spcAft>
            </a:pPr>
            <a:r>
              <a:rPr lang="en-GB" dirty="0"/>
              <a:t>Photons are produced from inelastic neutron scattering inside the detector itself. These photons are the dominant source of background for Migdal search as they can produce Compton electrons near NR vertices (looks like Migdal to our camera).</a:t>
            </a:r>
          </a:p>
          <a:p>
            <a:pPr>
              <a:lnSpc>
                <a:spcPct val="120000"/>
              </a:lnSpc>
              <a:spcAft>
                <a:spcPts val="0"/>
              </a:spcAft>
            </a:pPr>
            <a:r>
              <a:rPr lang="en-GB" dirty="0"/>
              <a:t>Potential background rate: 21 ± 2 events/day (reduces greatly with timing information from ITO &amp; FPGA).</a:t>
            </a:r>
          </a:p>
        </p:txBody>
      </p:sp>
      <p:sp>
        <p:nvSpPr>
          <p:cNvPr id="4" name="Date Placeholder 3">
            <a:extLst>
              <a:ext uri="{FF2B5EF4-FFF2-40B4-BE49-F238E27FC236}">
                <a16:creationId xmlns:a16="http://schemas.microsoft.com/office/drawing/2014/main" id="{28BA6401-2742-424E-801B-39A41039DA93}"/>
              </a:ext>
            </a:extLst>
          </p:cNvPr>
          <p:cNvSpPr>
            <a:spLocks noGrp="1"/>
          </p:cNvSpPr>
          <p:nvPr>
            <p:ph type="dt" sz="half" idx="10"/>
          </p:nvPr>
        </p:nvSpPr>
        <p:spPr/>
        <p:txBody>
          <a:bodyPr/>
          <a:lstStyle/>
          <a:p>
            <a:r>
              <a:rPr lang="en-US"/>
              <a:t>IOP HEP/APP - 05/04/2022</a:t>
            </a:r>
            <a:endParaRPr lang="en-GB"/>
          </a:p>
        </p:txBody>
      </p:sp>
      <p:sp>
        <p:nvSpPr>
          <p:cNvPr id="5" name="Footer Placeholder 4">
            <a:extLst>
              <a:ext uri="{FF2B5EF4-FFF2-40B4-BE49-F238E27FC236}">
                <a16:creationId xmlns:a16="http://schemas.microsoft.com/office/drawing/2014/main" id="{F3532582-DDE7-4F12-92EC-4EFBB6B0A5C0}"/>
              </a:ext>
            </a:extLst>
          </p:cNvPr>
          <p:cNvSpPr>
            <a:spLocks noGrp="1"/>
          </p:cNvSpPr>
          <p:nvPr>
            <p:ph type="ftr" sz="quarter" idx="11"/>
          </p:nvPr>
        </p:nvSpPr>
        <p:spPr/>
        <p:txBody>
          <a:bodyPr/>
          <a:lstStyle/>
          <a:p>
            <a:r>
              <a:rPr lang="en-GB"/>
              <a:t>Timothy.marley15@imperial.ac.uk</a:t>
            </a:r>
          </a:p>
        </p:txBody>
      </p:sp>
      <p:sp>
        <p:nvSpPr>
          <p:cNvPr id="6" name="Slide Number Placeholder 5">
            <a:extLst>
              <a:ext uri="{FF2B5EF4-FFF2-40B4-BE49-F238E27FC236}">
                <a16:creationId xmlns:a16="http://schemas.microsoft.com/office/drawing/2014/main" id="{9469C3FB-0987-4522-AE87-BBA30AC00523}"/>
              </a:ext>
            </a:extLst>
          </p:cNvPr>
          <p:cNvSpPr>
            <a:spLocks noGrp="1"/>
          </p:cNvSpPr>
          <p:nvPr>
            <p:ph type="sldNum" sz="quarter" idx="12"/>
          </p:nvPr>
        </p:nvSpPr>
        <p:spPr/>
        <p:txBody>
          <a:bodyPr/>
          <a:lstStyle/>
          <a:p>
            <a:fld id="{6EDAD2A5-A43D-42B8-A2C2-061C6B08E1B5}" type="slidenum">
              <a:rPr lang="en-GB" smtClean="0"/>
              <a:t>18</a:t>
            </a:fld>
            <a:endParaRPr lang="en-GB"/>
          </a:p>
        </p:txBody>
      </p:sp>
      <p:grpSp>
        <p:nvGrpSpPr>
          <p:cNvPr id="7" name="Group 6">
            <a:extLst>
              <a:ext uri="{FF2B5EF4-FFF2-40B4-BE49-F238E27FC236}">
                <a16:creationId xmlns:a16="http://schemas.microsoft.com/office/drawing/2014/main" id="{633E1F55-7359-4B57-820F-E79A7ACFC028}"/>
              </a:ext>
            </a:extLst>
          </p:cNvPr>
          <p:cNvGrpSpPr/>
          <p:nvPr/>
        </p:nvGrpSpPr>
        <p:grpSpPr>
          <a:xfrm>
            <a:off x="368540" y="2909896"/>
            <a:ext cx="11418321" cy="3555393"/>
            <a:chOff x="368540" y="2909896"/>
            <a:chExt cx="11418321" cy="3555393"/>
          </a:xfrm>
        </p:grpSpPr>
        <p:sp>
          <p:nvSpPr>
            <p:cNvPr id="8" name="Rectangle 7">
              <a:extLst>
                <a:ext uri="{FF2B5EF4-FFF2-40B4-BE49-F238E27FC236}">
                  <a16:creationId xmlns:a16="http://schemas.microsoft.com/office/drawing/2014/main" id="{370400C8-C70C-4DF6-957D-D42231C80F58}"/>
                </a:ext>
              </a:extLst>
            </p:cNvPr>
            <p:cNvSpPr/>
            <p:nvPr/>
          </p:nvSpPr>
          <p:spPr>
            <a:xfrm>
              <a:off x="581191" y="3966852"/>
              <a:ext cx="939481" cy="1188720"/>
            </a:xfrm>
            <a:prstGeom prst="rect">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E91D812F-E5DF-4B7B-9705-ADF09D261C7E}"/>
                </a:ext>
              </a:extLst>
            </p:cNvPr>
            <p:cNvSpPr/>
            <p:nvPr/>
          </p:nvSpPr>
          <p:spPr>
            <a:xfrm>
              <a:off x="1991227" y="2935708"/>
              <a:ext cx="6256421" cy="1203158"/>
            </a:xfrm>
            <a:prstGeom prst="rect">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n w="3175">
                    <a:solidFill>
                      <a:schemeClr val="tx1"/>
                    </a:solidFill>
                  </a:ln>
                  <a:solidFill>
                    <a:schemeClr val="bg1"/>
                  </a:solidFill>
                </a:rPr>
                <a:t>Shielding</a:t>
              </a:r>
            </a:p>
          </p:txBody>
        </p:sp>
        <p:sp>
          <p:nvSpPr>
            <p:cNvPr id="10" name="Rectangle 9">
              <a:extLst>
                <a:ext uri="{FF2B5EF4-FFF2-40B4-BE49-F238E27FC236}">
                  <a16:creationId xmlns:a16="http://schemas.microsoft.com/office/drawing/2014/main" id="{52315040-1E77-4148-B482-7A9C37ED2CE3}"/>
                </a:ext>
              </a:extLst>
            </p:cNvPr>
            <p:cNvSpPr/>
            <p:nvPr/>
          </p:nvSpPr>
          <p:spPr>
            <a:xfrm>
              <a:off x="8825163" y="3327975"/>
              <a:ext cx="2466474" cy="2466474"/>
            </a:xfrm>
            <a:prstGeom prst="rect">
              <a:avLst/>
            </a:prstGeom>
            <a:solidFill>
              <a:schemeClr val="bg1">
                <a:lumMod val="7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Straight Arrow Connector 10">
              <a:extLst>
                <a:ext uri="{FF2B5EF4-FFF2-40B4-BE49-F238E27FC236}">
                  <a16:creationId xmlns:a16="http://schemas.microsoft.com/office/drawing/2014/main" id="{5BC587BB-2524-4A84-AD0B-36BC5E5ACA4C}"/>
                </a:ext>
              </a:extLst>
            </p:cNvPr>
            <p:cNvCxnSpPr>
              <a:cxnSpLocks/>
            </p:cNvCxnSpPr>
            <p:nvPr/>
          </p:nvCxnSpPr>
          <p:spPr>
            <a:xfrm flipV="1">
              <a:off x="9246268" y="4029830"/>
              <a:ext cx="1438401" cy="271462"/>
            </a:xfrm>
            <a:prstGeom prst="straightConnector1">
              <a:avLst/>
            </a:prstGeom>
            <a:ln w="28575">
              <a:solidFill>
                <a:srgbClr val="0070C0"/>
              </a:solidFill>
              <a:tailEnd type="triangle" w="lg" len="lg"/>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19D47A3-F6BD-4619-9D06-78B2583A53EA}"/>
                </a:ext>
              </a:extLst>
            </p:cNvPr>
            <p:cNvSpPr/>
            <p:nvPr/>
          </p:nvSpPr>
          <p:spPr>
            <a:xfrm>
              <a:off x="1991227" y="4938966"/>
              <a:ext cx="6256421" cy="1203158"/>
            </a:xfrm>
            <a:prstGeom prst="rect">
              <a:avLst/>
            </a:prstGeom>
            <a:solidFill>
              <a:srgbClr val="92D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ln w="3175">
                    <a:solidFill>
                      <a:schemeClr val="tx1"/>
                    </a:solidFill>
                  </a:ln>
                  <a:solidFill>
                    <a:schemeClr val="bg1"/>
                  </a:solidFill>
                </a:rPr>
                <a:t>Shielding</a:t>
              </a:r>
            </a:p>
          </p:txBody>
        </p:sp>
        <p:sp>
          <p:nvSpPr>
            <p:cNvPr id="13" name="TextBox 12">
              <a:extLst>
                <a:ext uri="{FF2B5EF4-FFF2-40B4-BE49-F238E27FC236}">
                  <a16:creationId xmlns:a16="http://schemas.microsoft.com/office/drawing/2014/main" id="{55C0306D-243B-43C7-BC1C-1B7ACA0191C4}"/>
                </a:ext>
              </a:extLst>
            </p:cNvPr>
            <p:cNvSpPr txBox="1"/>
            <p:nvPr/>
          </p:nvSpPr>
          <p:spPr>
            <a:xfrm>
              <a:off x="368540" y="3597519"/>
              <a:ext cx="1364779" cy="369332"/>
            </a:xfrm>
            <a:prstGeom prst="rect">
              <a:avLst/>
            </a:prstGeom>
            <a:noFill/>
          </p:spPr>
          <p:txBody>
            <a:bodyPr wrap="square">
              <a:spAutoFit/>
            </a:bodyPr>
            <a:lstStyle/>
            <a:p>
              <a:pPr algn="ctr"/>
              <a:r>
                <a:rPr lang="en-GB" sz="1800" dirty="0">
                  <a:ln w="3175">
                    <a:noFill/>
                  </a:ln>
                </a:rPr>
                <a:t>Generator</a:t>
              </a:r>
            </a:p>
          </p:txBody>
        </p:sp>
        <p:cxnSp>
          <p:nvCxnSpPr>
            <p:cNvPr id="14" name="Straight Arrow Connector 13">
              <a:extLst>
                <a:ext uri="{FF2B5EF4-FFF2-40B4-BE49-F238E27FC236}">
                  <a16:creationId xmlns:a16="http://schemas.microsoft.com/office/drawing/2014/main" id="{823824BA-2D31-4F95-A17B-7772A76559CD}"/>
                </a:ext>
              </a:extLst>
            </p:cNvPr>
            <p:cNvCxnSpPr/>
            <p:nvPr/>
          </p:nvCxnSpPr>
          <p:spPr>
            <a:xfrm flipV="1">
              <a:off x="9246268" y="3230481"/>
              <a:ext cx="998621" cy="107081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7A784A5-3BBA-4526-87F1-90E402C59EB0}"/>
                </a:ext>
              </a:extLst>
            </p:cNvPr>
            <p:cNvCxnSpPr>
              <a:cxnSpLocks/>
            </p:cNvCxnSpPr>
            <p:nvPr/>
          </p:nvCxnSpPr>
          <p:spPr>
            <a:xfrm flipV="1">
              <a:off x="1050929" y="4301292"/>
              <a:ext cx="8195339" cy="274804"/>
            </a:xfrm>
            <a:prstGeom prst="straightConnector1">
              <a:avLst/>
            </a:prstGeom>
            <a:ln w="19050">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1169D60-1EA3-4E0D-90AD-EF5C67236982}"/>
                </a:ext>
              </a:extLst>
            </p:cNvPr>
            <p:cNvCxnSpPr/>
            <p:nvPr/>
          </p:nvCxnSpPr>
          <p:spPr>
            <a:xfrm>
              <a:off x="1050929" y="4576096"/>
              <a:ext cx="340799" cy="22912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Star: 7 Points 16">
              <a:extLst>
                <a:ext uri="{FF2B5EF4-FFF2-40B4-BE49-F238E27FC236}">
                  <a16:creationId xmlns:a16="http://schemas.microsoft.com/office/drawing/2014/main" id="{472AF22F-993C-4B93-BF24-191E5D27C81C}"/>
                </a:ext>
              </a:extLst>
            </p:cNvPr>
            <p:cNvSpPr/>
            <p:nvPr/>
          </p:nvSpPr>
          <p:spPr>
            <a:xfrm>
              <a:off x="893801" y="4404082"/>
              <a:ext cx="314259" cy="314259"/>
            </a:xfrm>
            <a:prstGeom prst="star7">
              <a:avLst/>
            </a:prstGeom>
            <a:solidFill>
              <a:srgbClr val="FFC00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8" name="Straight Arrow Connector 17">
              <a:extLst>
                <a:ext uri="{FF2B5EF4-FFF2-40B4-BE49-F238E27FC236}">
                  <a16:creationId xmlns:a16="http://schemas.microsoft.com/office/drawing/2014/main" id="{E36F2DCD-A7D9-40FF-A3E3-5C8D9C52722C}"/>
                </a:ext>
              </a:extLst>
            </p:cNvPr>
            <p:cNvCxnSpPr/>
            <p:nvPr/>
          </p:nvCxnSpPr>
          <p:spPr>
            <a:xfrm flipH="1">
              <a:off x="1162050" y="4805218"/>
              <a:ext cx="229678" cy="60811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CF96C65E-F1DB-4852-93B9-9D43FEFF7B41}"/>
                </a:ext>
              </a:extLst>
            </p:cNvPr>
            <p:cNvSpPr txBox="1"/>
            <p:nvPr/>
          </p:nvSpPr>
          <p:spPr>
            <a:xfrm>
              <a:off x="649405" y="5395416"/>
              <a:ext cx="1025289" cy="369332"/>
            </a:xfrm>
            <a:prstGeom prst="rect">
              <a:avLst/>
            </a:prstGeom>
            <a:noFill/>
          </p:spPr>
          <p:txBody>
            <a:bodyPr wrap="square">
              <a:spAutoFit/>
            </a:bodyPr>
            <a:lstStyle/>
            <a:p>
              <a:pPr algn="ctr"/>
              <a:r>
                <a:rPr lang="en-GB" sz="1800" dirty="0">
                  <a:ln w="3175">
                    <a:noFill/>
                  </a:ln>
                </a:rPr>
                <a:t>neutron</a:t>
              </a:r>
            </a:p>
          </p:txBody>
        </p:sp>
        <p:sp>
          <p:nvSpPr>
            <p:cNvPr id="20" name="TextBox 19">
              <a:extLst>
                <a:ext uri="{FF2B5EF4-FFF2-40B4-BE49-F238E27FC236}">
                  <a16:creationId xmlns:a16="http://schemas.microsoft.com/office/drawing/2014/main" id="{954CF5ED-847B-4175-909B-37BDE7993FE8}"/>
                </a:ext>
              </a:extLst>
            </p:cNvPr>
            <p:cNvSpPr txBox="1"/>
            <p:nvPr/>
          </p:nvSpPr>
          <p:spPr>
            <a:xfrm>
              <a:off x="10153349" y="2909896"/>
              <a:ext cx="1025289" cy="369332"/>
            </a:xfrm>
            <a:prstGeom prst="rect">
              <a:avLst/>
            </a:prstGeom>
            <a:noFill/>
          </p:spPr>
          <p:txBody>
            <a:bodyPr wrap="square">
              <a:spAutoFit/>
            </a:bodyPr>
            <a:lstStyle/>
            <a:p>
              <a:pPr algn="ctr"/>
              <a:r>
                <a:rPr lang="en-GB" sz="1800" dirty="0">
                  <a:ln w="3175">
                    <a:noFill/>
                  </a:ln>
                </a:rPr>
                <a:t>neutron</a:t>
              </a:r>
            </a:p>
          </p:txBody>
        </p:sp>
        <p:sp>
          <p:nvSpPr>
            <p:cNvPr id="21" name="TextBox 20">
              <a:extLst>
                <a:ext uri="{FF2B5EF4-FFF2-40B4-BE49-F238E27FC236}">
                  <a16:creationId xmlns:a16="http://schemas.microsoft.com/office/drawing/2014/main" id="{CC9D61EF-1F90-452C-BD34-E0EB73E1C565}"/>
                </a:ext>
              </a:extLst>
            </p:cNvPr>
            <p:cNvSpPr txBox="1"/>
            <p:nvPr/>
          </p:nvSpPr>
          <p:spPr>
            <a:xfrm>
              <a:off x="10665993" y="3845163"/>
              <a:ext cx="501916" cy="369332"/>
            </a:xfrm>
            <a:prstGeom prst="rect">
              <a:avLst/>
            </a:prstGeom>
            <a:noFill/>
          </p:spPr>
          <p:txBody>
            <a:bodyPr wrap="square">
              <a:spAutoFit/>
            </a:bodyPr>
            <a:lstStyle/>
            <a:p>
              <a:pPr algn="ctr"/>
              <a:r>
                <a:rPr lang="en-GB" sz="1800" dirty="0">
                  <a:ln w="3175">
                    <a:noFill/>
                  </a:ln>
                </a:rPr>
                <a:t>NR</a:t>
              </a:r>
            </a:p>
          </p:txBody>
        </p:sp>
        <p:sp>
          <p:nvSpPr>
            <p:cNvPr id="22" name="TextBox 21">
              <a:extLst>
                <a:ext uri="{FF2B5EF4-FFF2-40B4-BE49-F238E27FC236}">
                  <a16:creationId xmlns:a16="http://schemas.microsoft.com/office/drawing/2014/main" id="{7A4464F1-89F4-44CD-AB97-058403855B32}"/>
                </a:ext>
              </a:extLst>
            </p:cNvPr>
            <p:cNvSpPr txBox="1"/>
            <p:nvPr/>
          </p:nvSpPr>
          <p:spPr>
            <a:xfrm>
              <a:off x="9183733" y="6060307"/>
              <a:ext cx="932245" cy="369332"/>
            </a:xfrm>
            <a:prstGeom prst="rect">
              <a:avLst/>
            </a:prstGeom>
            <a:noFill/>
          </p:spPr>
          <p:txBody>
            <a:bodyPr wrap="square">
              <a:spAutoFit/>
            </a:bodyPr>
            <a:lstStyle/>
            <a:p>
              <a:pPr algn="ctr"/>
              <a:r>
                <a:rPr lang="en-GB" sz="1800" dirty="0">
                  <a:ln w="3175">
                    <a:noFill/>
                  </a:ln>
                </a:rPr>
                <a:t>photon</a:t>
              </a:r>
            </a:p>
          </p:txBody>
        </p:sp>
        <p:cxnSp>
          <p:nvCxnSpPr>
            <p:cNvPr id="23" name="Straight Arrow Connector 22">
              <a:extLst>
                <a:ext uri="{FF2B5EF4-FFF2-40B4-BE49-F238E27FC236}">
                  <a16:creationId xmlns:a16="http://schemas.microsoft.com/office/drawing/2014/main" id="{8E6EFA70-928F-4690-B3BC-727A882598C6}"/>
                </a:ext>
              </a:extLst>
            </p:cNvPr>
            <p:cNvCxnSpPr>
              <a:cxnSpLocks/>
            </p:cNvCxnSpPr>
            <p:nvPr/>
          </p:nvCxnSpPr>
          <p:spPr>
            <a:xfrm>
              <a:off x="9246268" y="4378709"/>
              <a:ext cx="995207" cy="382164"/>
            </a:xfrm>
            <a:prstGeom prst="straightConnector1">
              <a:avLst/>
            </a:prstGeom>
            <a:ln w="28575">
              <a:solidFill>
                <a:schemeClr val="accent6">
                  <a:lumMod val="75000"/>
                </a:schemeClr>
              </a:solidFill>
              <a:tailEnd type="triangle" w="lg" len="lg"/>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985BF1C-2276-4898-A9E7-D126D953FDC1}"/>
                </a:ext>
              </a:extLst>
            </p:cNvPr>
            <p:cNvSpPr txBox="1"/>
            <p:nvPr/>
          </p:nvSpPr>
          <p:spPr>
            <a:xfrm>
              <a:off x="10200773" y="4591741"/>
              <a:ext cx="1052510" cy="369332"/>
            </a:xfrm>
            <a:prstGeom prst="rect">
              <a:avLst/>
            </a:prstGeom>
            <a:noFill/>
          </p:spPr>
          <p:txBody>
            <a:bodyPr wrap="square">
              <a:spAutoFit/>
            </a:bodyPr>
            <a:lstStyle/>
            <a:p>
              <a:pPr algn="ctr"/>
              <a:r>
                <a:rPr lang="en-GB" sz="1800" dirty="0">
                  <a:ln w="3175">
                    <a:noFill/>
                  </a:ln>
                </a:rPr>
                <a:t>electron</a:t>
              </a:r>
            </a:p>
          </p:txBody>
        </p:sp>
        <p:sp>
          <p:nvSpPr>
            <p:cNvPr id="25" name="TextBox 24">
              <a:extLst>
                <a:ext uri="{FF2B5EF4-FFF2-40B4-BE49-F238E27FC236}">
                  <a16:creationId xmlns:a16="http://schemas.microsoft.com/office/drawing/2014/main" id="{AF865756-6D84-4FD7-9D97-A105F2A5A5B5}"/>
                </a:ext>
              </a:extLst>
            </p:cNvPr>
            <p:cNvSpPr txBox="1"/>
            <p:nvPr/>
          </p:nvSpPr>
          <p:spPr>
            <a:xfrm>
              <a:off x="10796413" y="5818958"/>
              <a:ext cx="990448" cy="646331"/>
            </a:xfrm>
            <a:prstGeom prst="rect">
              <a:avLst/>
            </a:prstGeom>
            <a:noFill/>
          </p:spPr>
          <p:txBody>
            <a:bodyPr wrap="square">
              <a:spAutoFit/>
            </a:bodyPr>
            <a:lstStyle/>
            <a:p>
              <a:pPr algn="ctr"/>
              <a:r>
                <a:rPr lang="en-GB" sz="1800" dirty="0">
                  <a:ln w="3175">
                    <a:noFill/>
                  </a:ln>
                </a:rPr>
                <a:t>Active volume</a:t>
              </a:r>
            </a:p>
          </p:txBody>
        </p:sp>
        <p:cxnSp>
          <p:nvCxnSpPr>
            <p:cNvPr id="26" name="Straight Arrow Connector 25">
              <a:extLst>
                <a:ext uri="{FF2B5EF4-FFF2-40B4-BE49-F238E27FC236}">
                  <a16:creationId xmlns:a16="http://schemas.microsoft.com/office/drawing/2014/main" id="{2BED4F71-B781-414E-B150-5486B559D62C}"/>
                </a:ext>
              </a:extLst>
            </p:cNvPr>
            <p:cNvCxnSpPr/>
            <p:nvPr/>
          </p:nvCxnSpPr>
          <p:spPr>
            <a:xfrm flipH="1" flipV="1">
              <a:off x="10410250" y="5540545"/>
              <a:ext cx="506701" cy="40695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E620B924-5426-4902-A8DA-43066326A870}"/>
                </a:ext>
              </a:extLst>
            </p:cNvPr>
            <p:cNvCxnSpPr>
              <a:cxnSpLocks/>
            </p:cNvCxnSpPr>
            <p:nvPr/>
          </p:nvCxnSpPr>
          <p:spPr>
            <a:xfrm flipV="1">
              <a:off x="1391728" y="4378710"/>
              <a:ext cx="7854540" cy="426510"/>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8B81403-AB74-43E3-9CCD-BBA1DC2DDFB5}"/>
                </a:ext>
              </a:extLst>
            </p:cNvPr>
            <p:cNvCxnSpPr>
              <a:cxnSpLocks/>
            </p:cNvCxnSpPr>
            <p:nvPr/>
          </p:nvCxnSpPr>
          <p:spPr>
            <a:xfrm flipH="1" flipV="1">
              <a:off x="9246268" y="4378708"/>
              <a:ext cx="340800" cy="1709686"/>
            </a:xfrm>
            <a:prstGeom prst="line">
              <a:avLst/>
            </a:prstGeom>
            <a:ln w="19050">
              <a:solidFill>
                <a:schemeClr val="tx1"/>
              </a:solidFill>
              <a:prstDash val="dash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51252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EB0F2-CEA5-4577-8A38-2CA98EE59EA2}"/>
              </a:ext>
            </a:extLst>
          </p:cNvPr>
          <p:cNvSpPr>
            <a:spLocks noGrp="1"/>
          </p:cNvSpPr>
          <p:nvPr>
            <p:ph type="title"/>
          </p:nvPr>
        </p:nvSpPr>
        <p:spPr/>
        <p:txBody>
          <a:bodyPr/>
          <a:lstStyle/>
          <a:p>
            <a:r>
              <a:rPr lang="en-GB" dirty="0"/>
              <a:t>DM sensitivity extension</a:t>
            </a:r>
          </a:p>
        </p:txBody>
      </p:sp>
      <p:sp>
        <p:nvSpPr>
          <p:cNvPr id="3" name="Content Placeholder 2">
            <a:extLst>
              <a:ext uri="{FF2B5EF4-FFF2-40B4-BE49-F238E27FC236}">
                <a16:creationId xmlns:a16="http://schemas.microsoft.com/office/drawing/2014/main" id="{695685F4-7192-4145-876F-D82E4EDAF6FE}"/>
              </a:ext>
            </a:extLst>
          </p:cNvPr>
          <p:cNvSpPr>
            <a:spLocks noGrp="1"/>
          </p:cNvSpPr>
          <p:nvPr>
            <p:ph idx="1"/>
          </p:nvPr>
        </p:nvSpPr>
        <p:spPr>
          <a:xfrm>
            <a:off x="-1" y="1343818"/>
            <a:ext cx="8402207" cy="2313782"/>
          </a:xfrm>
        </p:spPr>
        <p:txBody>
          <a:bodyPr>
            <a:normAutofit fontScale="47500" lnSpcReduction="20000"/>
          </a:bodyPr>
          <a:lstStyle/>
          <a:p>
            <a:pPr>
              <a:lnSpc>
                <a:spcPct val="120000"/>
              </a:lnSpc>
              <a:spcBef>
                <a:spcPts val="0"/>
              </a:spcBef>
            </a:pPr>
            <a:r>
              <a:rPr lang="en-GB" b="1" dirty="0"/>
              <a:t>LUX (Xenon) </a:t>
            </a:r>
            <a:r>
              <a:rPr lang="en-GB" dirty="0"/>
              <a:t>“Results of a Search for Sub-GeV Dark Matter Using 2013 LUX Data” </a:t>
            </a:r>
            <a:r>
              <a:rPr lang="en-GB" dirty="0">
                <a:hlinkClick r:id="rId2"/>
              </a:rPr>
              <a:t>https://arxiv.org/pdf/1811.11241.pdf</a:t>
            </a:r>
            <a:r>
              <a:rPr lang="en-GB" dirty="0"/>
              <a:t> </a:t>
            </a:r>
          </a:p>
          <a:p>
            <a:pPr>
              <a:lnSpc>
                <a:spcPct val="120000"/>
              </a:lnSpc>
              <a:spcBef>
                <a:spcPts val="0"/>
              </a:spcBef>
            </a:pPr>
            <a:r>
              <a:rPr lang="en-GB" b="1" dirty="0"/>
              <a:t>XENON1T (Xenon) </a:t>
            </a:r>
            <a:r>
              <a:rPr lang="en-GB" dirty="0"/>
              <a:t>“A Search for Light Dark Matter Interactions Enhanced by the Migdal effect or Bremsstrahlung in XENON1T” </a:t>
            </a:r>
            <a:r>
              <a:rPr lang="en-GB" dirty="0">
                <a:hlinkClick r:id="rId3"/>
              </a:rPr>
              <a:t>https://arxiv.org/pdf/1907.12771.pdf</a:t>
            </a:r>
            <a:r>
              <a:rPr lang="en-GB" dirty="0"/>
              <a:t> </a:t>
            </a:r>
          </a:p>
          <a:p>
            <a:pPr>
              <a:lnSpc>
                <a:spcPct val="120000"/>
              </a:lnSpc>
              <a:spcBef>
                <a:spcPts val="0"/>
              </a:spcBef>
            </a:pPr>
            <a:r>
              <a:rPr lang="en-GB" b="1" dirty="0"/>
              <a:t>EDELWEISS (Germanium) </a:t>
            </a:r>
            <a:r>
              <a:rPr lang="en-GB" dirty="0"/>
              <a:t>“Searching for low-mass dark matter particles with a massive Ge bolometer operated above-ground” </a:t>
            </a:r>
            <a:r>
              <a:rPr lang="en-GB" dirty="0">
                <a:hlinkClick r:id="rId4"/>
              </a:rPr>
              <a:t>https://arxiv.org/abs/1901.03588</a:t>
            </a:r>
            <a:r>
              <a:rPr lang="en-GB" dirty="0"/>
              <a:t>  </a:t>
            </a:r>
          </a:p>
          <a:p>
            <a:pPr>
              <a:lnSpc>
                <a:spcPct val="120000"/>
              </a:lnSpc>
              <a:spcBef>
                <a:spcPts val="0"/>
              </a:spcBef>
            </a:pPr>
            <a:r>
              <a:rPr lang="en-GB" b="1" dirty="0"/>
              <a:t>CDEX-1B (Germanium) </a:t>
            </a:r>
            <a:r>
              <a:rPr lang="en-GB" dirty="0"/>
              <a:t>“Constraints on Spin-Independent Nucleus Scattering with sub-GeV Weakly Interacting Massive Particle Dark Matter from the CDEX-1B Experiment at the China </a:t>
            </a:r>
            <a:r>
              <a:rPr lang="en-GB" dirty="0" err="1"/>
              <a:t>Jin</a:t>
            </a:r>
            <a:r>
              <a:rPr lang="en-GB" dirty="0"/>
              <a:t>-Ping Laboratory” </a:t>
            </a:r>
            <a:r>
              <a:rPr lang="en-GB" dirty="0">
                <a:hlinkClick r:id="rId5"/>
              </a:rPr>
              <a:t>https://arxiv.org/pdf/1905.00354.pdf</a:t>
            </a:r>
            <a:r>
              <a:rPr lang="en-GB" dirty="0"/>
              <a:t> </a:t>
            </a:r>
          </a:p>
        </p:txBody>
      </p:sp>
      <p:sp>
        <p:nvSpPr>
          <p:cNvPr id="4" name="Date Placeholder 3">
            <a:extLst>
              <a:ext uri="{FF2B5EF4-FFF2-40B4-BE49-F238E27FC236}">
                <a16:creationId xmlns:a16="http://schemas.microsoft.com/office/drawing/2014/main" id="{3319C6A0-F274-43AD-B67F-46EAAA945669}"/>
              </a:ext>
            </a:extLst>
          </p:cNvPr>
          <p:cNvSpPr>
            <a:spLocks noGrp="1"/>
          </p:cNvSpPr>
          <p:nvPr>
            <p:ph type="dt" sz="half" idx="10"/>
          </p:nvPr>
        </p:nvSpPr>
        <p:spPr/>
        <p:txBody>
          <a:bodyPr/>
          <a:lstStyle/>
          <a:p>
            <a:r>
              <a:rPr lang="en-US"/>
              <a:t>IOP HEP/APP - 05/04/2022</a:t>
            </a:r>
            <a:endParaRPr lang="en-GB"/>
          </a:p>
        </p:txBody>
      </p:sp>
      <p:sp>
        <p:nvSpPr>
          <p:cNvPr id="5" name="Footer Placeholder 4">
            <a:extLst>
              <a:ext uri="{FF2B5EF4-FFF2-40B4-BE49-F238E27FC236}">
                <a16:creationId xmlns:a16="http://schemas.microsoft.com/office/drawing/2014/main" id="{B4C7FEC0-4F30-4396-BA92-A99F51BA21F7}"/>
              </a:ext>
            </a:extLst>
          </p:cNvPr>
          <p:cNvSpPr>
            <a:spLocks noGrp="1"/>
          </p:cNvSpPr>
          <p:nvPr>
            <p:ph type="ftr" sz="quarter" idx="11"/>
          </p:nvPr>
        </p:nvSpPr>
        <p:spPr/>
        <p:txBody>
          <a:bodyPr/>
          <a:lstStyle/>
          <a:p>
            <a:r>
              <a:rPr lang="en-GB" dirty="0"/>
              <a:t>Timothy.marley15@imperial.ac.uk</a:t>
            </a:r>
          </a:p>
        </p:txBody>
      </p:sp>
      <p:sp>
        <p:nvSpPr>
          <p:cNvPr id="6" name="Slide Number Placeholder 5">
            <a:extLst>
              <a:ext uri="{FF2B5EF4-FFF2-40B4-BE49-F238E27FC236}">
                <a16:creationId xmlns:a16="http://schemas.microsoft.com/office/drawing/2014/main" id="{6C4566ED-9C88-4ED0-A860-EB5F58A354BD}"/>
              </a:ext>
            </a:extLst>
          </p:cNvPr>
          <p:cNvSpPr>
            <a:spLocks noGrp="1"/>
          </p:cNvSpPr>
          <p:nvPr>
            <p:ph type="sldNum" sz="quarter" idx="12"/>
          </p:nvPr>
        </p:nvSpPr>
        <p:spPr/>
        <p:txBody>
          <a:bodyPr/>
          <a:lstStyle/>
          <a:p>
            <a:fld id="{6EDAD2A5-A43D-42B8-A2C2-061C6B08E1B5}" type="slidenum">
              <a:rPr lang="en-GB" smtClean="0"/>
              <a:t>19</a:t>
            </a:fld>
            <a:endParaRPr lang="en-GB"/>
          </a:p>
        </p:txBody>
      </p:sp>
      <p:pic>
        <p:nvPicPr>
          <p:cNvPr id="8" name="Picture 7">
            <a:extLst>
              <a:ext uri="{FF2B5EF4-FFF2-40B4-BE49-F238E27FC236}">
                <a16:creationId xmlns:a16="http://schemas.microsoft.com/office/drawing/2014/main" id="{17869198-74F1-4122-B7D2-A64F9996C714}"/>
              </a:ext>
            </a:extLst>
          </p:cNvPr>
          <p:cNvPicPr>
            <a:picLocks noChangeAspect="1"/>
          </p:cNvPicPr>
          <p:nvPr/>
        </p:nvPicPr>
        <p:blipFill>
          <a:blip r:embed="rId6"/>
          <a:stretch>
            <a:fillRect/>
          </a:stretch>
        </p:blipFill>
        <p:spPr>
          <a:xfrm>
            <a:off x="8422195" y="1017713"/>
            <a:ext cx="3769805" cy="2755308"/>
          </a:xfrm>
          <a:prstGeom prst="rect">
            <a:avLst/>
          </a:prstGeom>
        </p:spPr>
      </p:pic>
      <p:pic>
        <p:nvPicPr>
          <p:cNvPr id="10" name="Picture 9">
            <a:extLst>
              <a:ext uri="{FF2B5EF4-FFF2-40B4-BE49-F238E27FC236}">
                <a16:creationId xmlns:a16="http://schemas.microsoft.com/office/drawing/2014/main" id="{F5E6E91B-0D82-4D9B-A328-6D752AE4EC8F}"/>
              </a:ext>
            </a:extLst>
          </p:cNvPr>
          <p:cNvPicPr>
            <a:picLocks noChangeAspect="1"/>
          </p:cNvPicPr>
          <p:nvPr/>
        </p:nvPicPr>
        <p:blipFill>
          <a:blip r:embed="rId7"/>
          <a:stretch>
            <a:fillRect/>
          </a:stretch>
        </p:blipFill>
        <p:spPr>
          <a:xfrm>
            <a:off x="0" y="3782009"/>
            <a:ext cx="4413724" cy="2707192"/>
          </a:xfrm>
          <a:prstGeom prst="rect">
            <a:avLst/>
          </a:prstGeom>
        </p:spPr>
      </p:pic>
      <p:pic>
        <p:nvPicPr>
          <p:cNvPr id="12" name="Picture 11">
            <a:extLst>
              <a:ext uri="{FF2B5EF4-FFF2-40B4-BE49-F238E27FC236}">
                <a16:creationId xmlns:a16="http://schemas.microsoft.com/office/drawing/2014/main" id="{775D8D0A-9600-4D9F-A179-6D57B0B2D88A}"/>
              </a:ext>
            </a:extLst>
          </p:cNvPr>
          <p:cNvPicPr>
            <a:picLocks noChangeAspect="1"/>
          </p:cNvPicPr>
          <p:nvPr/>
        </p:nvPicPr>
        <p:blipFill>
          <a:blip r:embed="rId8"/>
          <a:stretch>
            <a:fillRect/>
          </a:stretch>
        </p:blipFill>
        <p:spPr>
          <a:xfrm>
            <a:off x="4433711" y="3782008"/>
            <a:ext cx="3968496" cy="2707191"/>
          </a:xfrm>
          <a:prstGeom prst="rect">
            <a:avLst/>
          </a:prstGeom>
        </p:spPr>
      </p:pic>
      <p:pic>
        <p:nvPicPr>
          <p:cNvPr id="14" name="Picture 13">
            <a:extLst>
              <a:ext uri="{FF2B5EF4-FFF2-40B4-BE49-F238E27FC236}">
                <a16:creationId xmlns:a16="http://schemas.microsoft.com/office/drawing/2014/main" id="{725644E1-5126-494E-9C7A-F952D29381CE}"/>
              </a:ext>
            </a:extLst>
          </p:cNvPr>
          <p:cNvPicPr>
            <a:picLocks noChangeAspect="1"/>
          </p:cNvPicPr>
          <p:nvPr/>
        </p:nvPicPr>
        <p:blipFill>
          <a:blip r:embed="rId9"/>
          <a:stretch>
            <a:fillRect/>
          </a:stretch>
        </p:blipFill>
        <p:spPr>
          <a:xfrm>
            <a:off x="8422195" y="3782008"/>
            <a:ext cx="3769805" cy="2707192"/>
          </a:xfrm>
          <a:prstGeom prst="rect">
            <a:avLst/>
          </a:prstGeom>
        </p:spPr>
      </p:pic>
    </p:spTree>
    <p:extLst>
      <p:ext uri="{BB962C8B-B14F-4D97-AF65-F5344CB8AC3E}">
        <p14:creationId xmlns:p14="http://schemas.microsoft.com/office/powerpoint/2010/main" val="1336706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5B6FA-AFB6-4731-B1E3-F170F3F5F401}"/>
              </a:ext>
            </a:extLst>
          </p:cNvPr>
          <p:cNvSpPr>
            <a:spLocks noGrp="1"/>
          </p:cNvSpPr>
          <p:nvPr>
            <p:ph type="title"/>
          </p:nvPr>
        </p:nvSpPr>
        <p:spPr/>
        <p:txBody>
          <a:bodyPr/>
          <a:lstStyle/>
          <a:p>
            <a:r>
              <a:rPr lang="en-GB" dirty="0"/>
              <a:t>Outline</a:t>
            </a:r>
          </a:p>
        </p:txBody>
      </p:sp>
      <p:sp>
        <p:nvSpPr>
          <p:cNvPr id="3" name="Content Placeholder 2">
            <a:extLst>
              <a:ext uri="{FF2B5EF4-FFF2-40B4-BE49-F238E27FC236}">
                <a16:creationId xmlns:a16="http://schemas.microsoft.com/office/drawing/2014/main" id="{707CB716-1B93-479D-A0FD-020776477371}"/>
              </a:ext>
            </a:extLst>
          </p:cNvPr>
          <p:cNvSpPr>
            <a:spLocks noGrp="1"/>
          </p:cNvSpPr>
          <p:nvPr>
            <p:ph idx="1"/>
          </p:nvPr>
        </p:nvSpPr>
        <p:spPr/>
        <p:txBody>
          <a:bodyPr>
            <a:normAutofit/>
          </a:bodyPr>
          <a:lstStyle/>
          <a:p>
            <a:pPr>
              <a:lnSpc>
                <a:spcPct val="100000"/>
              </a:lnSpc>
              <a:spcAft>
                <a:spcPts val="1200"/>
              </a:spcAft>
            </a:pPr>
            <a:r>
              <a:rPr lang="en-GB" dirty="0"/>
              <a:t>The Migdal effect and dark matter direct detection</a:t>
            </a:r>
          </a:p>
          <a:p>
            <a:pPr>
              <a:lnSpc>
                <a:spcPct val="100000"/>
              </a:lnSpc>
              <a:spcAft>
                <a:spcPts val="1200"/>
              </a:spcAft>
            </a:pPr>
            <a:r>
              <a:rPr lang="en-GB" dirty="0"/>
              <a:t>Observation of the Migdal effect in radioactive decays</a:t>
            </a:r>
          </a:p>
          <a:p>
            <a:pPr>
              <a:lnSpc>
                <a:spcPct val="100000"/>
              </a:lnSpc>
              <a:spcAft>
                <a:spcPts val="1200"/>
              </a:spcAft>
            </a:pPr>
            <a:r>
              <a:rPr lang="en-GB" dirty="0"/>
              <a:t>The MIGDAL experiment</a:t>
            </a:r>
          </a:p>
          <a:p>
            <a:pPr>
              <a:lnSpc>
                <a:spcPct val="100000"/>
              </a:lnSpc>
              <a:spcAft>
                <a:spcPts val="1200"/>
              </a:spcAft>
            </a:pPr>
            <a:r>
              <a:rPr lang="en-GB" dirty="0"/>
              <a:t>Low-pressure gas Optical-TPC</a:t>
            </a:r>
          </a:p>
          <a:p>
            <a:pPr>
              <a:lnSpc>
                <a:spcPct val="100000"/>
              </a:lnSpc>
              <a:spcAft>
                <a:spcPts val="1200"/>
              </a:spcAft>
            </a:pPr>
            <a:r>
              <a:rPr lang="en-GB" dirty="0"/>
              <a:t>Simulations</a:t>
            </a:r>
          </a:p>
          <a:p>
            <a:pPr>
              <a:lnSpc>
                <a:spcPct val="100000"/>
              </a:lnSpc>
              <a:spcAft>
                <a:spcPts val="1200"/>
              </a:spcAft>
            </a:pPr>
            <a:r>
              <a:rPr lang="en-GB" dirty="0"/>
              <a:t>Status &amp; summary</a:t>
            </a:r>
          </a:p>
        </p:txBody>
      </p:sp>
      <p:sp>
        <p:nvSpPr>
          <p:cNvPr id="4" name="Date Placeholder 3">
            <a:extLst>
              <a:ext uri="{FF2B5EF4-FFF2-40B4-BE49-F238E27FC236}">
                <a16:creationId xmlns:a16="http://schemas.microsoft.com/office/drawing/2014/main" id="{B73AB7B6-3412-489A-A33B-A45B7274B067}"/>
              </a:ext>
            </a:extLst>
          </p:cNvPr>
          <p:cNvSpPr>
            <a:spLocks noGrp="1"/>
          </p:cNvSpPr>
          <p:nvPr>
            <p:ph type="dt" sz="half" idx="10"/>
          </p:nvPr>
        </p:nvSpPr>
        <p:spPr/>
        <p:txBody>
          <a:bodyPr/>
          <a:lstStyle/>
          <a:p>
            <a:r>
              <a:rPr lang="en-US"/>
              <a:t>IOP HEP/APP - 05/04/2022</a:t>
            </a:r>
            <a:endParaRPr lang="en-GB" dirty="0"/>
          </a:p>
        </p:txBody>
      </p:sp>
      <p:sp>
        <p:nvSpPr>
          <p:cNvPr id="5" name="Footer Placeholder 4">
            <a:extLst>
              <a:ext uri="{FF2B5EF4-FFF2-40B4-BE49-F238E27FC236}">
                <a16:creationId xmlns:a16="http://schemas.microsoft.com/office/drawing/2014/main" id="{396ECB49-65E8-4392-A84B-BBA7C99658B1}"/>
              </a:ext>
            </a:extLst>
          </p:cNvPr>
          <p:cNvSpPr>
            <a:spLocks noGrp="1"/>
          </p:cNvSpPr>
          <p:nvPr>
            <p:ph type="ftr" sz="quarter" idx="11"/>
          </p:nvPr>
        </p:nvSpPr>
        <p:spPr/>
        <p:txBody>
          <a:bodyPr/>
          <a:lstStyle/>
          <a:p>
            <a:r>
              <a:rPr lang="en-GB"/>
              <a:t>Timothy.marley15@imperial.ac.uk</a:t>
            </a:r>
          </a:p>
        </p:txBody>
      </p:sp>
      <p:sp>
        <p:nvSpPr>
          <p:cNvPr id="6" name="Slide Number Placeholder 5">
            <a:extLst>
              <a:ext uri="{FF2B5EF4-FFF2-40B4-BE49-F238E27FC236}">
                <a16:creationId xmlns:a16="http://schemas.microsoft.com/office/drawing/2014/main" id="{7C743A76-7B8B-4560-A128-7B3FBFE26403}"/>
              </a:ext>
            </a:extLst>
          </p:cNvPr>
          <p:cNvSpPr>
            <a:spLocks noGrp="1"/>
          </p:cNvSpPr>
          <p:nvPr>
            <p:ph type="sldNum" sz="quarter" idx="12"/>
          </p:nvPr>
        </p:nvSpPr>
        <p:spPr/>
        <p:txBody>
          <a:bodyPr/>
          <a:lstStyle/>
          <a:p>
            <a:fld id="{6EDAD2A5-A43D-42B8-A2C2-061C6B08E1B5}" type="slidenum">
              <a:rPr lang="en-GB" smtClean="0"/>
              <a:t>2</a:t>
            </a:fld>
            <a:endParaRPr lang="en-GB"/>
          </a:p>
        </p:txBody>
      </p:sp>
    </p:spTree>
    <p:extLst>
      <p:ext uri="{BB962C8B-B14F-4D97-AF65-F5344CB8AC3E}">
        <p14:creationId xmlns:p14="http://schemas.microsoft.com/office/powerpoint/2010/main" val="17883188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2FEB4-6FD1-477D-B7BA-AAB99E4CB92C}"/>
              </a:ext>
            </a:extLst>
          </p:cNvPr>
          <p:cNvSpPr>
            <a:spLocks noGrp="1"/>
          </p:cNvSpPr>
          <p:nvPr>
            <p:ph type="title"/>
          </p:nvPr>
        </p:nvSpPr>
        <p:spPr/>
        <p:txBody>
          <a:bodyPr/>
          <a:lstStyle/>
          <a:p>
            <a:r>
              <a:rPr lang="en-GB" dirty="0"/>
              <a:t>Track length and dE/dx</a:t>
            </a:r>
          </a:p>
        </p:txBody>
      </p:sp>
      <p:sp>
        <p:nvSpPr>
          <p:cNvPr id="3" name="Content Placeholder 2">
            <a:extLst>
              <a:ext uri="{FF2B5EF4-FFF2-40B4-BE49-F238E27FC236}">
                <a16:creationId xmlns:a16="http://schemas.microsoft.com/office/drawing/2014/main" id="{2DCDFD1B-5BCA-4BAF-AE68-53D35092B72D}"/>
              </a:ext>
            </a:extLst>
          </p:cNvPr>
          <p:cNvSpPr>
            <a:spLocks noGrp="1"/>
          </p:cNvSpPr>
          <p:nvPr>
            <p:ph idx="1"/>
          </p:nvPr>
        </p:nvSpPr>
        <p:spPr>
          <a:xfrm>
            <a:off x="0" y="1343818"/>
            <a:ext cx="12192000" cy="1240146"/>
          </a:xfrm>
        </p:spPr>
        <p:txBody>
          <a:bodyPr>
            <a:normAutofit fontScale="70000" lnSpcReduction="20000"/>
          </a:bodyPr>
          <a:lstStyle/>
          <a:p>
            <a:r>
              <a:rPr lang="en-GB" dirty="0"/>
              <a:t>Electrons with energies 5 - 10 keV have track lengths between 4 - 10mm.</a:t>
            </a:r>
          </a:p>
          <a:p>
            <a:r>
              <a:rPr lang="en-GB" dirty="0"/>
              <a:t>Nuclear recoils with energies E &gt; 150 keV have track length &gt; 4 mm.</a:t>
            </a:r>
          </a:p>
          <a:p>
            <a:r>
              <a:rPr lang="en-GB" dirty="0"/>
              <a:t>dE/dx for nuclear recoils is highest at the beginning, but highest at the end for electrons.</a:t>
            </a:r>
          </a:p>
        </p:txBody>
      </p:sp>
      <p:sp>
        <p:nvSpPr>
          <p:cNvPr id="4" name="Date Placeholder 3">
            <a:extLst>
              <a:ext uri="{FF2B5EF4-FFF2-40B4-BE49-F238E27FC236}">
                <a16:creationId xmlns:a16="http://schemas.microsoft.com/office/drawing/2014/main" id="{59E69402-5475-4112-B8BF-A0B67F357666}"/>
              </a:ext>
            </a:extLst>
          </p:cNvPr>
          <p:cNvSpPr>
            <a:spLocks noGrp="1"/>
          </p:cNvSpPr>
          <p:nvPr>
            <p:ph type="dt" sz="half" idx="10"/>
          </p:nvPr>
        </p:nvSpPr>
        <p:spPr/>
        <p:txBody>
          <a:bodyPr/>
          <a:lstStyle/>
          <a:p>
            <a:r>
              <a:rPr lang="en-US"/>
              <a:t>IOP HEP/APP - 05/04/2022</a:t>
            </a:r>
            <a:endParaRPr lang="en-GB" dirty="0"/>
          </a:p>
        </p:txBody>
      </p:sp>
      <p:sp>
        <p:nvSpPr>
          <p:cNvPr id="5" name="Footer Placeholder 4">
            <a:extLst>
              <a:ext uri="{FF2B5EF4-FFF2-40B4-BE49-F238E27FC236}">
                <a16:creationId xmlns:a16="http://schemas.microsoft.com/office/drawing/2014/main" id="{7C705438-FF4C-437E-AAA0-EC8AB7910A46}"/>
              </a:ext>
            </a:extLst>
          </p:cNvPr>
          <p:cNvSpPr>
            <a:spLocks noGrp="1"/>
          </p:cNvSpPr>
          <p:nvPr>
            <p:ph type="ftr" sz="quarter" idx="11"/>
          </p:nvPr>
        </p:nvSpPr>
        <p:spPr/>
        <p:txBody>
          <a:bodyPr/>
          <a:lstStyle/>
          <a:p>
            <a:r>
              <a:rPr lang="en-GB"/>
              <a:t>Timothy.marley15@imperial.ac.uk</a:t>
            </a:r>
          </a:p>
        </p:txBody>
      </p:sp>
      <p:sp>
        <p:nvSpPr>
          <p:cNvPr id="6" name="Slide Number Placeholder 5">
            <a:extLst>
              <a:ext uri="{FF2B5EF4-FFF2-40B4-BE49-F238E27FC236}">
                <a16:creationId xmlns:a16="http://schemas.microsoft.com/office/drawing/2014/main" id="{0718039D-2294-4CC5-9CF0-756C9B5CAE1A}"/>
              </a:ext>
            </a:extLst>
          </p:cNvPr>
          <p:cNvSpPr>
            <a:spLocks noGrp="1"/>
          </p:cNvSpPr>
          <p:nvPr>
            <p:ph type="sldNum" sz="quarter" idx="12"/>
          </p:nvPr>
        </p:nvSpPr>
        <p:spPr/>
        <p:txBody>
          <a:bodyPr/>
          <a:lstStyle/>
          <a:p>
            <a:fld id="{6EDAD2A5-A43D-42B8-A2C2-061C6B08E1B5}" type="slidenum">
              <a:rPr lang="en-GB" smtClean="0"/>
              <a:t>20</a:t>
            </a:fld>
            <a:endParaRPr lang="en-GB"/>
          </a:p>
        </p:txBody>
      </p:sp>
      <p:pic>
        <p:nvPicPr>
          <p:cNvPr id="8" name="Picture 7">
            <a:extLst>
              <a:ext uri="{FF2B5EF4-FFF2-40B4-BE49-F238E27FC236}">
                <a16:creationId xmlns:a16="http://schemas.microsoft.com/office/drawing/2014/main" id="{B9925570-9C20-45D8-AA2F-F1DF2771A959}"/>
              </a:ext>
            </a:extLst>
          </p:cNvPr>
          <p:cNvPicPr>
            <a:picLocks noChangeAspect="1"/>
          </p:cNvPicPr>
          <p:nvPr/>
        </p:nvPicPr>
        <p:blipFill>
          <a:blip r:embed="rId2"/>
          <a:stretch>
            <a:fillRect/>
          </a:stretch>
        </p:blipFill>
        <p:spPr>
          <a:xfrm>
            <a:off x="985837" y="2589277"/>
            <a:ext cx="10220325" cy="3903597"/>
          </a:xfrm>
          <a:prstGeom prst="rect">
            <a:avLst/>
          </a:prstGeom>
        </p:spPr>
      </p:pic>
    </p:spTree>
    <p:extLst>
      <p:ext uri="{BB962C8B-B14F-4D97-AF65-F5344CB8AC3E}">
        <p14:creationId xmlns:p14="http://schemas.microsoft.com/office/powerpoint/2010/main" val="13004282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CA966-FE38-42A7-B3F1-33749BFCFD66}"/>
              </a:ext>
            </a:extLst>
          </p:cNvPr>
          <p:cNvSpPr>
            <a:spLocks noGrp="1"/>
          </p:cNvSpPr>
          <p:nvPr>
            <p:ph type="title"/>
          </p:nvPr>
        </p:nvSpPr>
        <p:spPr/>
        <p:txBody>
          <a:bodyPr/>
          <a:lstStyle/>
          <a:p>
            <a:r>
              <a:rPr lang="en-GB" dirty="0"/>
              <a:t>Migdal rates</a:t>
            </a:r>
          </a:p>
        </p:txBody>
      </p:sp>
      <p:sp>
        <p:nvSpPr>
          <p:cNvPr id="3" name="Content Placeholder 2">
            <a:extLst>
              <a:ext uri="{FF2B5EF4-FFF2-40B4-BE49-F238E27FC236}">
                <a16:creationId xmlns:a16="http://schemas.microsoft.com/office/drawing/2014/main" id="{53B9DBF8-E86E-4579-85BC-0314D388C44D}"/>
              </a:ext>
            </a:extLst>
          </p:cNvPr>
          <p:cNvSpPr>
            <a:spLocks noGrp="1"/>
          </p:cNvSpPr>
          <p:nvPr>
            <p:ph idx="1"/>
          </p:nvPr>
        </p:nvSpPr>
        <p:spPr>
          <a:xfrm>
            <a:off x="6470283" y="3130257"/>
            <a:ext cx="5447137" cy="2145876"/>
          </a:xfrm>
        </p:spPr>
        <p:txBody>
          <a:bodyPr>
            <a:normAutofit/>
          </a:bodyPr>
          <a:lstStyle/>
          <a:p>
            <a:pPr marL="0" indent="0" algn="ctr">
              <a:lnSpc>
                <a:spcPct val="120000"/>
              </a:lnSpc>
              <a:spcBef>
                <a:spcPts val="0"/>
              </a:spcBef>
              <a:buNone/>
            </a:pPr>
            <a:r>
              <a:rPr lang="en-GB" sz="1600" b="1" dirty="0"/>
              <a:t>Assumptions:</a:t>
            </a:r>
          </a:p>
          <a:p>
            <a:pPr>
              <a:lnSpc>
                <a:spcPct val="120000"/>
              </a:lnSpc>
              <a:spcBef>
                <a:spcPts val="0"/>
              </a:spcBef>
            </a:pPr>
            <a:r>
              <a:rPr lang="en-GB" sz="1600" dirty="0"/>
              <a:t>Pure CF4</a:t>
            </a:r>
          </a:p>
          <a:p>
            <a:pPr>
              <a:lnSpc>
                <a:spcPct val="120000"/>
              </a:lnSpc>
              <a:spcBef>
                <a:spcPts val="0"/>
              </a:spcBef>
            </a:pPr>
            <a:r>
              <a:rPr lang="en-GB" sz="1600" dirty="0"/>
              <a:t>Pressure: 50 Torr </a:t>
            </a:r>
          </a:p>
          <a:p>
            <a:pPr>
              <a:lnSpc>
                <a:spcPct val="120000"/>
              </a:lnSpc>
              <a:spcBef>
                <a:spcPts val="0"/>
              </a:spcBef>
            </a:pPr>
            <a:r>
              <a:rPr lang="en-GB" sz="1600" dirty="0"/>
              <a:t>Temperature: 293.15 K.</a:t>
            </a:r>
          </a:p>
        </p:txBody>
      </p:sp>
      <p:sp>
        <p:nvSpPr>
          <p:cNvPr id="4" name="Date Placeholder 3">
            <a:extLst>
              <a:ext uri="{FF2B5EF4-FFF2-40B4-BE49-F238E27FC236}">
                <a16:creationId xmlns:a16="http://schemas.microsoft.com/office/drawing/2014/main" id="{E1514DDD-9622-48AA-8C9C-A4B0050596A9}"/>
              </a:ext>
            </a:extLst>
          </p:cNvPr>
          <p:cNvSpPr>
            <a:spLocks noGrp="1"/>
          </p:cNvSpPr>
          <p:nvPr>
            <p:ph type="dt" sz="half" idx="10"/>
          </p:nvPr>
        </p:nvSpPr>
        <p:spPr/>
        <p:txBody>
          <a:bodyPr/>
          <a:lstStyle/>
          <a:p>
            <a:r>
              <a:rPr lang="en-US" dirty="0"/>
              <a:t>IOP HEP/APP - 05/04/2022</a:t>
            </a:r>
            <a:endParaRPr lang="en-GB" dirty="0"/>
          </a:p>
        </p:txBody>
      </p:sp>
      <p:sp>
        <p:nvSpPr>
          <p:cNvPr id="5" name="Footer Placeholder 4">
            <a:extLst>
              <a:ext uri="{FF2B5EF4-FFF2-40B4-BE49-F238E27FC236}">
                <a16:creationId xmlns:a16="http://schemas.microsoft.com/office/drawing/2014/main" id="{91D263E6-9C29-44B2-923C-714BD7C31E00}"/>
              </a:ext>
            </a:extLst>
          </p:cNvPr>
          <p:cNvSpPr>
            <a:spLocks noGrp="1"/>
          </p:cNvSpPr>
          <p:nvPr>
            <p:ph type="ftr" sz="quarter" idx="11"/>
          </p:nvPr>
        </p:nvSpPr>
        <p:spPr/>
        <p:txBody>
          <a:bodyPr/>
          <a:lstStyle/>
          <a:p>
            <a:r>
              <a:rPr lang="en-GB"/>
              <a:t>Timothy.marley15@imperial.ac.uk</a:t>
            </a:r>
          </a:p>
        </p:txBody>
      </p:sp>
      <p:sp>
        <p:nvSpPr>
          <p:cNvPr id="6" name="Slide Number Placeholder 5">
            <a:extLst>
              <a:ext uri="{FF2B5EF4-FFF2-40B4-BE49-F238E27FC236}">
                <a16:creationId xmlns:a16="http://schemas.microsoft.com/office/drawing/2014/main" id="{C1542C27-5183-4823-9962-4B4C15204226}"/>
              </a:ext>
            </a:extLst>
          </p:cNvPr>
          <p:cNvSpPr>
            <a:spLocks noGrp="1"/>
          </p:cNvSpPr>
          <p:nvPr>
            <p:ph type="sldNum" sz="quarter" idx="12"/>
          </p:nvPr>
        </p:nvSpPr>
        <p:spPr/>
        <p:txBody>
          <a:bodyPr/>
          <a:lstStyle/>
          <a:p>
            <a:fld id="{6EDAD2A5-A43D-42B8-A2C2-061C6B08E1B5}" type="slidenum">
              <a:rPr lang="en-GB" smtClean="0"/>
              <a:t>21</a:t>
            </a:fld>
            <a:endParaRPr lang="en-GB"/>
          </a:p>
        </p:txBody>
      </p:sp>
      <p:grpSp>
        <p:nvGrpSpPr>
          <p:cNvPr id="7" name="Group 6">
            <a:extLst>
              <a:ext uri="{FF2B5EF4-FFF2-40B4-BE49-F238E27FC236}">
                <a16:creationId xmlns:a16="http://schemas.microsoft.com/office/drawing/2014/main" id="{A0BCA4AB-DFC3-49A2-B6B1-17A32CF0A613}"/>
              </a:ext>
            </a:extLst>
          </p:cNvPr>
          <p:cNvGrpSpPr/>
          <p:nvPr/>
        </p:nvGrpSpPr>
        <p:grpSpPr>
          <a:xfrm>
            <a:off x="644451" y="1047812"/>
            <a:ext cx="4807098" cy="2663276"/>
            <a:chOff x="630788" y="1053289"/>
            <a:chExt cx="4807098" cy="2663276"/>
          </a:xfrm>
        </p:grpSpPr>
        <p:pic>
          <p:nvPicPr>
            <p:cNvPr id="8" name="Picture 4">
              <a:extLst>
                <a:ext uri="{FF2B5EF4-FFF2-40B4-BE49-F238E27FC236}">
                  <a16:creationId xmlns:a16="http://schemas.microsoft.com/office/drawing/2014/main" id="{4A4D7B3C-0948-4E10-8A6A-CA037F0582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792" y="1364884"/>
              <a:ext cx="2346545" cy="23229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684B079-1234-4588-9B69-C9BC92363B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1337" y="1364881"/>
              <a:ext cx="2346549" cy="232292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597A477-B278-401B-A0CA-054F52AC441B}"/>
                </a:ext>
              </a:extLst>
            </p:cNvPr>
            <p:cNvSpPr txBox="1"/>
            <p:nvPr/>
          </p:nvSpPr>
          <p:spPr>
            <a:xfrm rot="4163710">
              <a:off x="1516627" y="2741770"/>
              <a:ext cx="1788006" cy="161583"/>
            </a:xfrm>
            <a:prstGeom prst="rect">
              <a:avLst/>
            </a:prstGeom>
            <a:noFill/>
          </p:spPr>
          <p:txBody>
            <a:bodyPr wrap="square" lIns="0" tIns="0" rIns="0" bIns="0" rtlCol="0">
              <a:spAutoFit/>
            </a:bodyPr>
            <a:lstStyle/>
            <a:p>
              <a:pPr algn="ctr"/>
              <a:r>
                <a:rPr lang="en-GB" sz="1050" dirty="0"/>
                <a:t>250 keV F recoil</a:t>
              </a:r>
            </a:p>
          </p:txBody>
        </p:sp>
        <p:sp>
          <p:nvSpPr>
            <p:cNvPr id="11" name="TextBox 10">
              <a:extLst>
                <a:ext uri="{FF2B5EF4-FFF2-40B4-BE49-F238E27FC236}">
                  <a16:creationId xmlns:a16="http://schemas.microsoft.com/office/drawing/2014/main" id="{94C25816-5738-4DD5-BB83-0198707B296F}"/>
                </a:ext>
              </a:extLst>
            </p:cNvPr>
            <p:cNvSpPr txBox="1"/>
            <p:nvPr/>
          </p:nvSpPr>
          <p:spPr>
            <a:xfrm rot="18515781">
              <a:off x="3399117" y="1866500"/>
              <a:ext cx="1788006" cy="161583"/>
            </a:xfrm>
            <a:prstGeom prst="rect">
              <a:avLst/>
            </a:prstGeom>
            <a:noFill/>
          </p:spPr>
          <p:txBody>
            <a:bodyPr wrap="square" lIns="0" tIns="0" rIns="0" bIns="0" rtlCol="0">
              <a:spAutoFit/>
            </a:bodyPr>
            <a:lstStyle/>
            <a:p>
              <a:pPr algn="ctr"/>
              <a:r>
                <a:rPr lang="en-GB" sz="1050" dirty="0"/>
                <a:t>250 keV F recoil</a:t>
              </a:r>
            </a:p>
          </p:txBody>
        </p:sp>
        <p:sp>
          <p:nvSpPr>
            <p:cNvPr id="12" name="TextBox 11">
              <a:extLst>
                <a:ext uri="{FF2B5EF4-FFF2-40B4-BE49-F238E27FC236}">
                  <a16:creationId xmlns:a16="http://schemas.microsoft.com/office/drawing/2014/main" id="{A65CFFAF-CA05-4409-BCD1-CE975FD713B6}"/>
                </a:ext>
              </a:extLst>
            </p:cNvPr>
            <p:cNvSpPr txBox="1"/>
            <p:nvPr/>
          </p:nvSpPr>
          <p:spPr>
            <a:xfrm rot="19691519">
              <a:off x="630788" y="2362240"/>
              <a:ext cx="1788006" cy="161583"/>
            </a:xfrm>
            <a:prstGeom prst="rect">
              <a:avLst/>
            </a:prstGeom>
            <a:noFill/>
          </p:spPr>
          <p:txBody>
            <a:bodyPr wrap="square" lIns="0" tIns="0" rIns="0" bIns="0" rtlCol="0">
              <a:spAutoFit/>
            </a:bodyPr>
            <a:lstStyle/>
            <a:p>
              <a:pPr algn="ctr"/>
              <a:r>
                <a:rPr lang="en-GB" sz="1050" dirty="0"/>
                <a:t>5 keV Migdal e</a:t>
              </a:r>
              <a:r>
                <a:rPr lang="en-GB" sz="1050" baseline="30000" dirty="0"/>
                <a:t>-</a:t>
              </a:r>
              <a:endParaRPr lang="en-GB" sz="1050" dirty="0"/>
            </a:p>
          </p:txBody>
        </p:sp>
        <p:sp>
          <p:nvSpPr>
            <p:cNvPr id="13" name="TextBox 12">
              <a:extLst>
                <a:ext uri="{FF2B5EF4-FFF2-40B4-BE49-F238E27FC236}">
                  <a16:creationId xmlns:a16="http://schemas.microsoft.com/office/drawing/2014/main" id="{A79779DD-4424-4CBD-9F3B-6447BA8B58DF}"/>
                </a:ext>
              </a:extLst>
            </p:cNvPr>
            <p:cNvSpPr txBox="1"/>
            <p:nvPr/>
          </p:nvSpPr>
          <p:spPr>
            <a:xfrm rot="19895687">
              <a:off x="3512366" y="2865486"/>
              <a:ext cx="1087272" cy="161583"/>
            </a:xfrm>
            <a:prstGeom prst="rect">
              <a:avLst/>
            </a:prstGeom>
            <a:noFill/>
          </p:spPr>
          <p:txBody>
            <a:bodyPr wrap="square" lIns="0" tIns="0" rIns="0" bIns="0" rtlCol="0">
              <a:spAutoFit/>
            </a:bodyPr>
            <a:lstStyle/>
            <a:p>
              <a:pPr algn="ctr"/>
              <a:r>
                <a:rPr lang="en-GB" sz="1050" dirty="0"/>
                <a:t>10 keV Migdal e</a:t>
              </a:r>
              <a:r>
                <a:rPr lang="en-GB" sz="1050" baseline="30000" dirty="0"/>
                <a:t>-</a:t>
              </a:r>
              <a:endParaRPr lang="en-GB" sz="1050" dirty="0"/>
            </a:p>
          </p:txBody>
        </p:sp>
      </p:grpSp>
      <p:sp>
        <p:nvSpPr>
          <p:cNvPr id="16" name="Content Placeholder 2">
            <a:extLst>
              <a:ext uri="{FF2B5EF4-FFF2-40B4-BE49-F238E27FC236}">
                <a16:creationId xmlns:a16="http://schemas.microsoft.com/office/drawing/2014/main" id="{6A7BA31C-F16C-4D96-9F37-A849C11399FB}"/>
              </a:ext>
            </a:extLst>
          </p:cNvPr>
          <p:cNvSpPr txBox="1">
            <a:spLocks/>
          </p:cNvSpPr>
          <p:nvPr/>
        </p:nvSpPr>
        <p:spPr>
          <a:xfrm>
            <a:off x="-1" y="3865374"/>
            <a:ext cx="6096000" cy="2419229"/>
          </a:xfrm>
          <a:prstGeom prst="rect">
            <a:avLst/>
          </a:prstGeom>
        </p:spPr>
        <p:txBody>
          <a:bodyPr vert="horz" lIns="360000" tIns="45720" rIns="360000" bIns="45720" rtlCol="0">
            <a:normAutofit/>
          </a:bodyPr>
          <a:lstStyle>
            <a:lvl1pPr marL="228600" indent="-228600" algn="just"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solidFill>
                <a:latin typeface="Rockwell" panose="02060603020205020403" pitchFamily="18" charset="0"/>
                <a:ea typeface="+mn-ea"/>
                <a:cs typeface="+mn-cs"/>
              </a:defRPr>
            </a:lvl1pPr>
            <a:lvl2pPr marL="685800" indent="-228600" algn="just"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Rockwell" panose="02060603020205020403" pitchFamily="18" charset="0"/>
                <a:ea typeface="+mn-ea"/>
                <a:cs typeface="+mn-cs"/>
              </a:defRPr>
            </a:lvl2pPr>
            <a:lvl3pPr marL="1143000" indent="-228600" algn="just" defTabSz="914400" rtl="0" eaLnBrk="1" latinLnBrk="0" hangingPunct="1">
              <a:lnSpc>
                <a:spcPct val="100000"/>
              </a:lnSpc>
              <a:spcBef>
                <a:spcPts val="600"/>
              </a:spcBef>
              <a:spcAft>
                <a:spcPts val="600"/>
              </a:spcAft>
              <a:buFont typeface="Arial" panose="020B0604020202020204" pitchFamily="34" charset="0"/>
              <a:buChar char="•"/>
              <a:defRPr sz="2000" kern="1200">
                <a:solidFill>
                  <a:schemeClr val="tx1"/>
                </a:solidFill>
                <a:latin typeface="Rockwell" panose="02060603020205020403" pitchFamily="18" charset="0"/>
                <a:ea typeface="+mn-ea"/>
                <a:cs typeface="+mn-cs"/>
              </a:defRPr>
            </a:lvl3pPr>
            <a:lvl4pPr marL="1600200" indent="-228600" algn="just"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Rockwell" panose="02060603020205020403" pitchFamily="18" charset="0"/>
                <a:ea typeface="+mn-ea"/>
                <a:cs typeface="+mn-cs"/>
              </a:defRPr>
            </a:lvl4pPr>
            <a:lvl5pPr marL="2057400" indent="-228600" algn="just"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Rockwell" panose="020606030202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GB" sz="1800" dirty="0"/>
              <a:t>Above is an example Migdal signal topology after 10 mm drift in pure CF</a:t>
            </a:r>
            <a:r>
              <a:rPr lang="en-GB" sz="1800" baseline="-25000" dirty="0"/>
              <a:t>4</a:t>
            </a:r>
            <a:r>
              <a:rPr lang="en-GB" sz="1800" dirty="0"/>
              <a:t> at 50 Torr.</a:t>
            </a:r>
          </a:p>
          <a:p>
            <a:pPr algn="just"/>
            <a:r>
              <a:rPr lang="en-GB" sz="1800" dirty="0"/>
              <a:t>Simulated with SRIM &amp; Garfield++ (NR) and DEGRAD (e</a:t>
            </a:r>
            <a:r>
              <a:rPr lang="en-GB" sz="1800" baseline="30000" dirty="0"/>
              <a:t>-</a:t>
            </a:r>
            <a:r>
              <a:rPr lang="en-GB" sz="1800" dirty="0"/>
              <a:t>)</a:t>
            </a:r>
          </a:p>
          <a:p>
            <a:pPr algn="just"/>
            <a:r>
              <a:rPr lang="en-GB" sz="1800" dirty="0"/>
              <a:t>To the right are calculated Migdal rates in </a:t>
            </a:r>
            <a:r>
              <a:rPr lang="en-GB" sz="1800" b="1" dirty="0"/>
              <a:t>events/day </a:t>
            </a:r>
            <a:r>
              <a:rPr lang="en-GB" sz="1800" dirty="0"/>
              <a:t>for nuclear recoils with E</a:t>
            </a:r>
            <a:r>
              <a:rPr lang="en-GB" sz="1800" baseline="-25000" dirty="0"/>
              <a:t>r</a:t>
            </a:r>
            <a:r>
              <a:rPr lang="en-GB" sz="1800" dirty="0"/>
              <a:t> &gt; 150 keV, and Migdal electrons with </a:t>
            </a:r>
            <a:r>
              <a:rPr lang="en-GB" sz="1800" dirty="0" err="1"/>
              <a:t>E</a:t>
            </a:r>
            <a:r>
              <a:rPr lang="en-GB" sz="1800" baseline="-25000" dirty="0" err="1"/>
              <a:t>e</a:t>
            </a:r>
            <a:r>
              <a:rPr lang="en-GB" sz="1800" dirty="0"/>
              <a:t> &gt; 5 keV.</a:t>
            </a:r>
          </a:p>
        </p:txBody>
      </p:sp>
      <p:graphicFrame>
        <p:nvGraphicFramePr>
          <p:cNvPr id="18" name="Table 17">
            <a:extLst>
              <a:ext uri="{FF2B5EF4-FFF2-40B4-BE49-F238E27FC236}">
                <a16:creationId xmlns:a16="http://schemas.microsoft.com/office/drawing/2014/main" id="{6A204A62-D46D-409E-BBC5-2F88DCDDC6B7}"/>
              </a:ext>
            </a:extLst>
          </p:cNvPr>
          <p:cNvGraphicFramePr>
            <a:graphicFrameLocks noGrp="1"/>
          </p:cNvGraphicFramePr>
          <p:nvPr>
            <p:extLst>
              <p:ext uri="{D42A27DB-BD31-4B8C-83A1-F6EECF244321}">
                <p14:modId xmlns:p14="http://schemas.microsoft.com/office/powerpoint/2010/main" val="2121375503"/>
              </p:ext>
            </p:extLst>
          </p:nvPr>
        </p:nvGraphicFramePr>
        <p:xfrm>
          <a:off x="6470283" y="1166256"/>
          <a:ext cx="5359871" cy="1571163"/>
        </p:xfrm>
        <a:graphic>
          <a:graphicData uri="http://schemas.openxmlformats.org/drawingml/2006/table">
            <a:tbl>
              <a:tblPr/>
              <a:tblGrid>
                <a:gridCol w="927905">
                  <a:extLst>
                    <a:ext uri="{9D8B030D-6E8A-4147-A177-3AD203B41FA5}">
                      <a16:colId xmlns:a16="http://schemas.microsoft.com/office/drawing/2014/main" val="289518868"/>
                    </a:ext>
                  </a:extLst>
                </a:gridCol>
                <a:gridCol w="1123253">
                  <a:extLst>
                    <a:ext uri="{9D8B030D-6E8A-4147-A177-3AD203B41FA5}">
                      <a16:colId xmlns:a16="http://schemas.microsoft.com/office/drawing/2014/main" val="2195369017"/>
                    </a:ext>
                  </a:extLst>
                </a:gridCol>
                <a:gridCol w="1770344">
                  <a:extLst>
                    <a:ext uri="{9D8B030D-6E8A-4147-A177-3AD203B41FA5}">
                      <a16:colId xmlns:a16="http://schemas.microsoft.com/office/drawing/2014/main" val="1119537491"/>
                    </a:ext>
                  </a:extLst>
                </a:gridCol>
                <a:gridCol w="1538369">
                  <a:extLst>
                    <a:ext uri="{9D8B030D-6E8A-4147-A177-3AD203B41FA5}">
                      <a16:colId xmlns:a16="http://schemas.microsoft.com/office/drawing/2014/main" val="489538145"/>
                    </a:ext>
                  </a:extLst>
                </a:gridCol>
              </a:tblGrid>
              <a:tr h="631048">
                <a:tc>
                  <a:txBody>
                    <a:bodyPr/>
                    <a:lstStyle/>
                    <a:p>
                      <a:pPr algn="ctr" rtl="0" fontAlgn="ctr">
                        <a:spcBef>
                          <a:spcPts val="0"/>
                        </a:spcBef>
                        <a:spcAft>
                          <a:spcPts val="0"/>
                        </a:spcAft>
                      </a:pPr>
                      <a:r>
                        <a:rPr lang="en-GB" sz="1100" b="1" i="0" u="none" strike="noStrike" dirty="0">
                          <a:solidFill>
                            <a:srgbClr val="000000"/>
                          </a:solidFill>
                          <a:effectLst/>
                          <a:latin typeface="Rockwell" panose="02060603020205020403" pitchFamily="18" charset="0"/>
                        </a:rPr>
                        <a:t>Generator </a:t>
                      </a:r>
                      <a:endParaRPr lang="en-GB" sz="1100" dirty="0">
                        <a:effectLst/>
                        <a:latin typeface="Rockwell" panose="02060603020205020403" pitchFamily="18" charset="0"/>
                      </a:endParaRPr>
                    </a:p>
                  </a:txBody>
                  <a:tcPr marL="61046" marR="61046" marT="61046" marB="61046" anchor="ctr">
                    <a:lnL w="28575" cap="flat" cmpd="sng" algn="ctr">
                      <a:solidFill>
                        <a:srgbClr val="9E9E9E"/>
                      </a:solidFill>
                      <a:prstDash val="solid"/>
                      <a:round/>
                      <a:headEnd type="none" w="med" len="med"/>
                      <a:tailEnd type="none" w="med" len="med"/>
                    </a:lnL>
                    <a:lnR w="28575" cap="flat" cmpd="sng" algn="ctr">
                      <a:solidFill>
                        <a:srgbClr val="9E9E9E"/>
                      </a:solidFill>
                      <a:prstDash val="solid"/>
                      <a:round/>
                      <a:headEnd type="none" w="med" len="med"/>
                      <a:tailEnd type="none" w="med" len="med"/>
                    </a:lnR>
                    <a:lnT w="28575" cap="flat" cmpd="sng" algn="ctr">
                      <a:solidFill>
                        <a:srgbClr val="9E9E9E"/>
                      </a:solidFill>
                      <a:prstDash val="solid"/>
                      <a:round/>
                      <a:headEnd type="none" w="med" len="med"/>
                      <a:tailEnd type="none" w="med" len="med"/>
                    </a:lnT>
                    <a:lnB w="2857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GB" sz="1100" b="1" i="0" u="none" strike="noStrike">
                          <a:solidFill>
                            <a:srgbClr val="000000"/>
                          </a:solidFill>
                          <a:effectLst/>
                          <a:latin typeface="Rockwell" panose="02060603020205020403" pitchFamily="18" charset="0"/>
                        </a:rPr>
                        <a:t>NR (Hz)</a:t>
                      </a:r>
                      <a:endParaRPr lang="en-GB" sz="1100">
                        <a:effectLst/>
                        <a:latin typeface="Rockwell" panose="02060603020205020403" pitchFamily="18" charset="0"/>
                      </a:endParaRPr>
                    </a:p>
                  </a:txBody>
                  <a:tcPr marL="61046" marR="61046" marT="61046" marB="61046" anchor="ctr">
                    <a:lnL w="28575" cap="flat" cmpd="sng" algn="ctr">
                      <a:solidFill>
                        <a:srgbClr val="9E9E9E"/>
                      </a:solidFill>
                      <a:prstDash val="solid"/>
                      <a:round/>
                      <a:headEnd type="none" w="med" len="med"/>
                      <a:tailEnd type="none" w="med" len="med"/>
                    </a:lnL>
                    <a:lnR w="28575" cap="flat" cmpd="sng" algn="ctr">
                      <a:solidFill>
                        <a:srgbClr val="9E9E9E"/>
                      </a:solidFill>
                      <a:prstDash val="solid"/>
                      <a:round/>
                      <a:headEnd type="none" w="med" len="med"/>
                      <a:tailEnd type="none" w="med" len="med"/>
                    </a:lnR>
                    <a:lnT w="28575" cap="flat" cmpd="sng" algn="ctr">
                      <a:solidFill>
                        <a:srgbClr val="9E9E9E"/>
                      </a:solidFill>
                      <a:prstDash val="solid"/>
                      <a:round/>
                      <a:headEnd type="none" w="med" len="med"/>
                      <a:tailEnd type="none" w="med" len="med"/>
                    </a:lnT>
                    <a:lnB w="2857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GB" sz="1100" b="1" i="0" u="none" strike="noStrike" dirty="0">
                          <a:solidFill>
                            <a:srgbClr val="000000"/>
                          </a:solidFill>
                          <a:effectLst/>
                          <a:latin typeface="Rockwell" panose="02060603020205020403" pitchFamily="18" charset="0"/>
                        </a:rPr>
                        <a:t>non-NR (Hz)</a:t>
                      </a:r>
                      <a:endParaRPr lang="en-GB" sz="1100" dirty="0">
                        <a:effectLst/>
                        <a:latin typeface="Rockwell" panose="02060603020205020403" pitchFamily="18" charset="0"/>
                      </a:endParaRPr>
                    </a:p>
                  </a:txBody>
                  <a:tcPr marL="61046" marR="61046" marT="61046" marB="61046" anchor="ctr">
                    <a:lnL w="28575" cap="flat" cmpd="sng" algn="ctr">
                      <a:solidFill>
                        <a:srgbClr val="9E9E9E"/>
                      </a:solidFill>
                      <a:prstDash val="solid"/>
                      <a:round/>
                      <a:headEnd type="none" w="med" len="med"/>
                      <a:tailEnd type="none" w="med" len="med"/>
                    </a:lnL>
                    <a:lnR w="28575" cap="flat" cmpd="sng" algn="ctr">
                      <a:solidFill>
                        <a:srgbClr val="9E9E9E"/>
                      </a:solidFill>
                      <a:prstDash val="solid"/>
                      <a:round/>
                      <a:headEnd type="none" w="med" len="med"/>
                      <a:tailEnd type="none" w="med" len="med"/>
                    </a:lnR>
                    <a:lnT w="28575" cap="flat" cmpd="sng" algn="ctr">
                      <a:solidFill>
                        <a:srgbClr val="9E9E9E"/>
                      </a:solidFill>
                      <a:prstDash val="solid"/>
                      <a:round/>
                      <a:headEnd type="none" w="med" len="med"/>
                      <a:tailEnd type="none" w="med" len="med"/>
                    </a:lnT>
                    <a:lnB w="2857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GB" sz="1100" b="1" i="0" u="none" strike="noStrike">
                          <a:solidFill>
                            <a:srgbClr val="000000"/>
                          </a:solidFill>
                          <a:effectLst/>
                          <a:latin typeface="Rockwell" panose="02060603020205020403" pitchFamily="18" charset="0"/>
                        </a:rPr>
                        <a:t>Migdal events </a:t>
                      </a:r>
                      <a:endParaRPr lang="en-GB" sz="1100">
                        <a:effectLst/>
                        <a:latin typeface="Rockwell" panose="02060603020205020403" pitchFamily="18" charset="0"/>
                      </a:endParaRPr>
                    </a:p>
                    <a:p>
                      <a:pPr algn="ctr" rtl="0" fontAlgn="ctr">
                        <a:spcBef>
                          <a:spcPts val="0"/>
                        </a:spcBef>
                        <a:spcAft>
                          <a:spcPts val="0"/>
                        </a:spcAft>
                      </a:pPr>
                      <a:r>
                        <a:rPr lang="en-GB" sz="1100" b="1" i="0" u="none" strike="noStrike">
                          <a:solidFill>
                            <a:srgbClr val="000000"/>
                          </a:solidFill>
                          <a:effectLst/>
                          <a:latin typeface="Rockwell" panose="02060603020205020403" pitchFamily="18" charset="0"/>
                        </a:rPr>
                        <a:t>(per day)</a:t>
                      </a:r>
                      <a:endParaRPr lang="en-GB" sz="1100">
                        <a:effectLst/>
                        <a:latin typeface="Rockwell" panose="02060603020205020403" pitchFamily="18" charset="0"/>
                      </a:endParaRPr>
                    </a:p>
                    <a:p>
                      <a:pPr algn="ctr" rtl="0" fontAlgn="ctr">
                        <a:spcBef>
                          <a:spcPts val="0"/>
                        </a:spcBef>
                        <a:spcAft>
                          <a:spcPts val="0"/>
                        </a:spcAft>
                      </a:pPr>
                      <a:r>
                        <a:rPr lang="en-GB" sz="1100" b="1" i="0" u="none" strike="noStrike">
                          <a:solidFill>
                            <a:srgbClr val="000000"/>
                          </a:solidFill>
                          <a:effectLst/>
                          <a:latin typeface="Rockwell" panose="02060603020205020403" pitchFamily="18" charset="0"/>
                        </a:rPr>
                        <a:t>above 3 and 5 keV</a:t>
                      </a:r>
                      <a:endParaRPr lang="en-GB" sz="1100">
                        <a:effectLst/>
                        <a:latin typeface="Rockwell" panose="02060603020205020403" pitchFamily="18" charset="0"/>
                      </a:endParaRPr>
                    </a:p>
                  </a:txBody>
                  <a:tcPr marL="61046" marR="61046" marT="61046" marB="61046" anchor="ctr">
                    <a:lnL w="28575" cap="flat" cmpd="sng" algn="ctr">
                      <a:solidFill>
                        <a:srgbClr val="9E9E9E"/>
                      </a:solidFill>
                      <a:prstDash val="solid"/>
                      <a:round/>
                      <a:headEnd type="none" w="med" len="med"/>
                      <a:tailEnd type="none" w="med" len="med"/>
                    </a:lnL>
                    <a:lnR w="28575" cap="flat" cmpd="sng" algn="ctr">
                      <a:solidFill>
                        <a:srgbClr val="9E9E9E"/>
                      </a:solidFill>
                      <a:prstDash val="solid"/>
                      <a:round/>
                      <a:headEnd type="none" w="med" len="med"/>
                      <a:tailEnd type="none" w="med" len="med"/>
                    </a:lnR>
                    <a:lnT w="28575" cap="flat" cmpd="sng" algn="ctr">
                      <a:solidFill>
                        <a:srgbClr val="9E9E9E"/>
                      </a:solidFill>
                      <a:prstDash val="solid"/>
                      <a:round/>
                      <a:headEnd type="none" w="med" len="med"/>
                      <a:tailEnd type="none" w="med" len="med"/>
                    </a:lnT>
                    <a:lnB w="2857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2669685943"/>
                  </a:ext>
                </a:extLst>
              </a:tr>
              <a:tr h="561627">
                <a:tc>
                  <a:txBody>
                    <a:bodyPr/>
                    <a:lstStyle/>
                    <a:p>
                      <a:pPr algn="ctr" rtl="0" fontAlgn="ctr">
                        <a:spcBef>
                          <a:spcPts val="0"/>
                        </a:spcBef>
                        <a:spcAft>
                          <a:spcPts val="0"/>
                        </a:spcAft>
                      </a:pPr>
                      <a:r>
                        <a:rPr lang="en-GB" sz="1200" b="1" i="0" u="none" strike="noStrike" dirty="0">
                          <a:solidFill>
                            <a:srgbClr val="000000"/>
                          </a:solidFill>
                          <a:effectLst/>
                          <a:latin typeface="Rockwell" panose="02060603020205020403" pitchFamily="18" charset="0"/>
                        </a:rPr>
                        <a:t>DD</a:t>
                      </a:r>
                      <a:endParaRPr lang="en-GB" sz="1100" dirty="0">
                        <a:effectLst/>
                        <a:latin typeface="Rockwell" panose="02060603020205020403" pitchFamily="18" charset="0"/>
                      </a:endParaRPr>
                    </a:p>
                  </a:txBody>
                  <a:tcPr marL="61046" marR="61046" marT="61046" marB="61046" anchor="ctr">
                    <a:lnL w="28575" cap="flat" cmpd="sng" algn="ctr">
                      <a:solidFill>
                        <a:srgbClr val="9E9E9E"/>
                      </a:solidFill>
                      <a:prstDash val="solid"/>
                      <a:round/>
                      <a:headEnd type="none" w="med" len="med"/>
                      <a:tailEnd type="none" w="med" len="med"/>
                    </a:lnL>
                    <a:lnR w="28575" cap="flat" cmpd="sng" algn="ctr">
                      <a:solidFill>
                        <a:srgbClr val="9E9E9E"/>
                      </a:solidFill>
                      <a:prstDash val="solid"/>
                      <a:round/>
                      <a:headEnd type="none" w="med" len="med"/>
                      <a:tailEnd type="none" w="med" len="med"/>
                    </a:lnR>
                    <a:lnT w="28575" cap="flat" cmpd="sng" algn="ctr">
                      <a:solidFill>
                        <a:srgbClr val="9E9E9E"/>
                      </a:solidFill>
                      <a:prstDash val="solid"/>
                      <a:round/>
                      <a:headEnd type="none" w="med" len="med"/>
                      <a:tailEnd type="none" w="med" len="med"/>
                    </a:lnT>
                    <a:lnB w="2857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GB" sz="1200" b="0" i="0" u="none" strike="noStrike">
                          <a:solidFill>
                            <a:srgbClr val="000000"/>
                          </a:solidFill>
                          <a:effectLst/>
                          <a:latin typeface="Rockwell" panose="02060603020205020403" pitchFamily="18" charset="0"/>
                        </a:rPr>
                        <a:t>62</a:t>
                      </a:r>
                      <a:endParaRPr lang="en-GB" sz="1100">
                        <a:effectLst/>
                        <a:latin typeface="Rockwell" panose="02060603020205020403" pitchFamily="18" charset="0"/>
                      </a:endParaRPr>
                    </a:p>
                  </a:txBody>
                  <a:tcPr marL="61046" marR="61046" marT="61046" marB="61046" anchor="ctr">
                    <a:lnL w="28575" cap="flat" cmpd="sng" algn="ctr">
                      <a:solidFill>
                        <a:srgbClr val="9E9E9E"/>
                      </a:solidFill>
                      <a:prstDash val="solid"/>
                      <a:round/>
                      <a:headEnd type="none" w="med" len="med"/>
                      <a:tailEnd type="none" w="med" len="med"/>
                    </a:lnL>
                    <a:lnR w="28575" cap="flat" cmpd="sng" algn="ctr">
                      <a:solidFill>
                        <a:srgbClr val="9E9E9E"/>
                      </a:solidFill>
                      <a:prstDash val="solid"/>
                      <a:round/>
                      <a:headEnd type="none" w="med" len="med"/>
                      <a:tailEnd type="none" w="med" len="med"/>
                    </a:lnR>
                    <a:lnT w="28575" cap="flat" cmpd="sng" algn="ctr">
                      <a:solidFill>
                        <a:srgbClr val="9E9E9E"/>
                      </a:solidFill>
                      <a:prstDash val="solid"/>
                      <a:round/>
                      <a:headEnd type="none" w="med" len="med"/>
                      <a:tailEnd type="none" w="med" len="med"/>
                    </a:lnT>
                    <a:lnB w="2857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GB" sz="1200" b="0" i="0" u="none" strike="noStrike">
                          <a:solidFill>
                            <a:srgbClr val="000000"/>
                          </a:solidFill>
                          <a:effectLst/>
                          <a:latin typeface="Rockwell" panose="02060603020205020403" pitchFamily="18" charset="0"/>
                        </a:rPr>
                        <a:t>4 (front only) </a:t>
                      </a:r>
                      <a:endParaRPr lang="en-GB" sz="1100">
                        <a:effectLst/>
                        <a:latin typeface="Rockwell" panose="02060603020205020403" pitchFamily="18" charset="0"/>
                      </a:endParaRPr>
                    </a:p>
                    <a:p>
                      <a:pPr algn="ctr" rtl="0" fontAlgn="ctr">
                        <a:spcBef>
                          <a:spcPts val="0"/>
                        </a:spcBef>
                        <a:spcAft>
                          <a:spcPts val="0"/>
                        </a:spcAft>
                      </a:pPr>
                      <a:r>
                        <a:rPr lang="en-GB" sz="800" b="0" i="0" u="none" strike="noStrike">
                          <a:solidFill>
                            <a:srgbClr val="000000"/>
                          </a:solidFill>
                          <a:effectLst/>
                          <a:latin typeface="Rockwell" panose="02060603020205020403" pitchFamily="18" charset="0"/>
                        </a:rPr>
                        <a:t>Full setup simulations still in progress</a:t>
                      </a:r>
                      <a:endParaRPr lang="en-GB" sz="1100">
                        <a:effectLst/>
                        <a:latin typeface="Rockwell" panose="02060603020205020403" pitchFamily="18" charset="0"/>
                      </a:endParaRPr>
                    </a:p>
                  </a:txBody>
                  <a:tcPr marL="61046" marR="61046" marT="61046" marB="61046" anchor="ctr">
                    <a:lnL w="28575" cap="flat" cmpd="sng" algn="ctr">
                      <a:solidFill>
                        <a:srgbClr val="9E9E9E"/>
                      </a:solidFill>
                      <a:prstDash val="solid"/>
                      <a:round/>
                      <a:headEnd type="none" w="med" len="med"/>
                      <a:tailEnd type="none" w="med" len="med"/>
                    </a:lnL>
                    <a:lnR w="28575" cap="flat" cmpd="sng" algn="ctr">
                      <a:solidFill>
                        <a:srgbClr val="9E9E9E"/>
                      </a:solidFill>
                      <a:prstDash val="solid"/>
                      <a:round/>
                      <a:headEnd type="none" w="med" len="med"/>
                      <a:tailEnd type="none" w="med" len="med"/>
                    </a:lnR>
                    <a:lnT w="28575" cap="flat" cmpd="sng" algn="ctr">
                      <a:solidFill>
                        <a:srgbClr val="9E9E9E"/>
                      </a:solidFill>
                      <a:prstDash val="solid"/>
                      <a:round/>
                      <a:headEnd type="none" w="med" len="med"/>
                      <a:tailEnd type="none" w="med" len="med"/>
                    </a:lnT>
                    <a:lnB w="2857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GB" sz="1200" b="0" i="0" u="none" strike="noStrike" dirty="0">
                          <a:solidFill>
                            <a:srgbClr val="000000"/>
                          </a:solidFill>
                          <a:effectLst/>
                          <a:latin typeface="Rockwell" panose="02060603020205020403" pitchFamily="18" charset="0"/>
                        </a:rPr>
                        <a:t>75 / 18</a:t>
                      </a:r>
                      <a:endParaRPr lang="en-GB" sz="1100" dirty="0">
                        <a:effectLst/>
                        <a:latin typeface="Rockwell" panose="02060603020205020403" pitchFamily="18" charset="0"/>
                      </a:endParaRPr>
                    </a:p>
                  </a:txBody>
                  <a:tcPr marL="61046" marR="61046" marT="61046" marB="61046" anchor="ctr">
                    <a:lnL w="28575" cap="flat" cmpd="sng" algn="ctr">
                      <a:solidFill>
                        <a:srgbClr val="9E9E9E"/>
                      </a:solidFill>
                      <a:prstDash val="solid"/>
                      <a:round/>
                      <a:headEnd type="none" w="med" len="med"/>
                      <a:tailEnd type="none" w="med" len="med"/>
                    </a:lnL>
                    <a:lnR w="28575" cap="flat" cmpd="sng" algn="ctr">
                      <a:solidFill>
                        <a:srgbClr val="9E9E9E"/>
                      </a:solidFill>
                      <a:prstDash val="solid"/>
                      <a:round/>
                      <a:headEnd type="none" w="med" len="med"/>
                      <a:tailEnd type="none" w="med" len="med"/>
                    </a:lnR>
                    <a:lnT w="28575" cap="flat" cmpd="sng" algn="ctr">
                      <a:solidFill>
                        <a:srgbClr val="9E9E9E"/>
                      </a:solidFill>
                      <a:prstDash val="solid"/>
                      <a:round/>
                      <a:headEnd type="none" w="med" len="med"/>
                      <a:tailEnd type="none" w="med" len="med"/>
                    </a:lnT>
                    <a:lnB w="2857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3404401449"/>
                  </a:ext>
                </a:extLst>
              </a:tr>
              <a:tr h="378488">
                <a:tc>
                  <a:txBody>
                    <a:bodyPr/>
                    <a:lstStyle/>
                    <a:p>
                      <a:pPr algn="ctr" rtl="0" fontAlgn="ctr">
                        <a:spcBef>
                          <a:spcPts val="0"/>
                        </a:spcBef>
                        <a:spcAft>
                          <a:spcPts val="0"/>
                        </a:spcAft>
                      </a:pPr>
                      <a:r>
                        <a:rPr lang="en-GB" sz="1200" b="1" i="0" u="none" strike="noStrike">
                          <a:solidFill>
                            <a:srgbClr val="000000"/>
                          </a:solidFill>
                          <a:effectLst/>
                          <a:latin typeface="Rockwell" panose="02060603020205020403" pitchFamily="18" charset="0"/>
                        </a:rPr>
                        <a:t>DT</a:t>
                      </a:r>
                      <a:endParaRPr lang="en-GB" sz="1100">
                        <a:effectLst/>
                        <a:latin typeface="Rockwell" panose="02060603020205020403" pitchFamily="18" charset="0"/>
                      </a:endParaRPr>
                    </a:p>
                  </a:txBody>
                  <a:tcPr marL="61046" marR="61046" marT="61046" marB="61046" anchor="ctr">
                    <a:lnL w="28575" cap="flat" cmpd="sng" algn="ctr">
                      <a:solidFill>
                        <a:srgbClr val="9E9E9E"/>
                      </a:solidFill>
                      <a:prstDash val="solid"/>
                      <a:round/>
                      <a:headEnd type="none" w="med" len="med"/>
                      <a:tailEnd type="none" w="med" len="med"/>
                    </a:lnL>
                    <a:lnR w="28575" cap="flat" cmpd="sng" algn="ctr">
                      <a:solidFill>
                        <a:srgbClr val="9E9E9E"/>
                      </a:solidFill>
                      <a:prstDash val="solid"/>
                      <a:round/>
                      <a:headEnd type="none" w="med" len="med"/>
                      <a:tailEnd type="none" w="med" len="med"/>
                    </a:lnR>
                    <a:lnT w="28575" cap="flat" cmpd="sng" algn="ctr">
                      <a:solidFill>
                        <a:srgbClr val="9E9E9E"/>
                      </a:solidFill>
                      <a:prstDash val="solid"/>
                      <a:round/>
                      <a:headEnd type="none" w="med" len="med"/>
                      <a:tailEnd type="none" w="med" len="med"/>
                    </a:lnT>
                    <a:lnB w="2857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GB" sz="1200" b="0" i="0" u="none" strike="noStrike">
                          <a:solidFill>
                            <a:srgbClr val="000000"/>
                          </a:solidFill>
                          <a:effectLst/>
                          <a:latin typeface="Rockwell" panose="02060603020205020403" pitchFamily="18" charset="0"/>
                        </a:rPr>
                        <a:t>78</a:t>
                      </a:r>
                      <a:endParaRPr lang="en-GB" sz="1100">
                        <a:effectLst/>
                        <a:latin typeface="Rockwell" panose="02060603020205020403" pitchFamily="18" charset="0"/>
                      </a:endParaRPr>
                    </a:p>
                  </a:txBody>
                  <a:tcPr marL="61046" marR="61046" marT="61046" marB="61046" anchor="ctr">
                    <a:lnL w="28575" cap="flat" cmpd="sng" algn="ctr">
                      <a:solidFill>
                        <a:srgbClr val="9E9E9E"/>
                      </a:solidFill>
                      <a:prstDash val="solid"/>
                      <a:round/>
                      <a:headEnd type="none" w="med" len="med"/>
                      <a:tailEnd type="none" w="med" len="med"/>
                    </a:lnL>
                    <a:lnR w="28575" cap="flat" cmpd="sng" algn="ctr">
                      <a:solidFill>
                        <a:srgbClr val="9E9E9E"/>
                      </a:solidFill>
                      <a:prstDash val="solid"/>
                      <a:round/>
                      <a:headEnd type="none" w="med" len="med"/>
                      <a:tailEnd type="none" w="med" len="med"/>
                    </a:lnR>
                    <a:lnT w="28575" cap="flat" cmpd="sng" algn="ctr">
                      <a:solidFill>
                        <a:srgbClr val="9E9E9E"/>
                      </a:solidFill>
                      <a:prstDash val="solid"/>
                      <a:round/>
                      <a:headEnd type="none" w="med" len="med"/>
                      <a:tailEnd type="none" w="med" len="med"/>
                    </a:lnT>
                    <a:lnB w="2857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GB" sz="1200" b="0" i="0" u="none" strike="noStrike" dirty="0">
                          <a:solidFill>
                            <a:srgbClr val="000000"/>
                          </a:solidFill>
                          <a:effectLst/>
                          <a:latin typeface="Rockwell" panose="02060603020205020403" pitchFamily="18" charset="0"/>
                        </a:rPr>
                        <a:t>100</a:t>
                      </a:r>
                      <a:endParaRPr lang="en-GB" sz="1100" dirty="0">
                        <a:effectLst/>
                        <a:latin typeface="Rockwell" panose="02060603020205020403" pitchFamily="18" charset="0"/>
                      </a:endParaRPr>
                    </a:p>
                  </a:txBody>
                  <a:tcPr marL="61046" marR="61046" marT="61046" marB="61046" anchor="ctr">
                    <a:lnL w="28575" cap="flat" cmpd="sng" algn="ctr">
                      <a:solidFill>
                        <a:srgbClr val="9E9E9E"/>
                      </a:solidFill>
                      <a:prstDash val="solid"/>
                      <a:round/>
                      <a:headEnd type="none" w="med" len="med"/>
                      <a:tailEnd type="none" w="med" len="med"/>
                    </a:lnL>
                    <a:lnR w="28575" cap="flat" cmpd="sng" algn="ctr">
                      <a:solidFill>
                        <a:srgbClr val="9E9E9E"/>
                      </a:solidFill>
                      <a:prstDash val="solid"/>
                      <a:round/>
                      <a:headEnd type="none" w="med" len="med"/>
                      <a:tailEnd type="none" w="med" len="med"/>
                    </a:lnR>
                    <a:lnT w="28575" cap="flat" cmpd="sng" algn="ctr">
                      <a:solidFill>
                        <a:srgbClr val="9E9E9E"/>
                      </a:solidFill>
                      <a:prstDash val="solid"/>
                      <a:round/>
                      <a:headEnd type="none" w="med" len="med"/>
                      <a:tailEnd type="none" w="med" len="med"/>
                    </a:lnT>
                    <a:lnB w="28575" cap="flat" cmpd="sng" algn="ctr">
                      <a:solidFill>
                        <a:srgbClr val="9E9E9E"/>
                      </a:solidFill>
                      <a:prstDash val="solid"/>
                      <a:round/>
                      <a:headEnd type="none" w="med" len="med"/>
                      <a:tailEnd type="none" w="med" len="med"/>
                    </a:lnB>
                  </a:tcPr>
                </a:tc>
                <a:tc>
                  <a:txBody>
                    <a:bodyPr/>
                    <a:lstStyle/>
                    <a:p>
                      <a:pPr algn="ctr" rtl="0" fontAlgn="ctr">
                        <a:spcBef>
                          <a:spcPts val="0"/>
                        </a:spcBef>
                        <a:spcAft>
                          <a:spcPts val="0"/>
                        </a:spcAft>
                      </a:pPr>
                      <a:r>
                        <a:rPr lang="en-GB" sz="1200" b="0" i="0" u="none" strike="noStrike" dirty="0">
                          <a:solidFill>
                            <a:srgbClr val="000000"/>
                          </a:solidFill>
                          <a:effectLst/>
                          <a:latin typeface="Rockwell" panose="02060603020205020403" pitchFamily="18" charset="0"/>
                        </a:rPr>
                        <a:t>42 / 10</a:t>
                      </a:r>
                      <a:endParaRPr lang="en-GB" sz="1100" dirty="0">
                        <a:effectLst/>
                        <a:latin typeface="Rockwell" panose="02060603020205020403" pitchFamily="18" charset="0"/>
                      </a:endParaRPr>
                    </a:p>
                  </a:txBody>
                  <a:tcPr marL="61046" marR="61046" marT="61046" marB="61046" anchor="ctr">
                    <a:lnL w="28575" cap="flat" cmpd="sng" algn="ctr">
                      <a:solidFill>
                        <a:srgbClr val="9E9E9E"/>
                      </a:solidFill>
                      <a:prstDash val="solid"/>
                      <a:round/>
                      <a:headEnd type="none" w="med" len="med"/>
                      <a:tailEnd type="none" w="med" len="med"/>
                    </a:lnL>
                    <a:lnR w="28575" cap="flat" cmpd="sng" algn="ctr">
                      <a:solidFill>
                        <a:srgbClr val="9E9E9E"/>
                      </a:solidFill>
                      <a:prstDash val="solid"/>
                      <a:round/>
                      <a:headEnd type="none" w="med" len="med"/>
                      <a:tailEnd type="none" w="med" len="med"/>
                    </a:lnR>
                    <a:lnT w="28575" cap="flat" cmpd="sng" algn="ctr">
                      <a:solidFill>
                        <a:srgbClr val="9E9E9E"/>
                      </a:solidFill>
                      <a:prstDash val="solid"/>
                      <a:round/>
                      <a:headEnd type="none" w="med" len="med"/>
                      <a:tailEnd type="none" w="med" len="med"/>
                    </a:lnT>
                    <a:lnB w="2857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476240386"/>
                  </a:ext>
                </a:extLst>
              </a:tr>
            </a:tbl>
          </a:graphicData>
        </a:graphic>
      </p:graphicFrame>
    </p:spTree>
    <p:extLst>
      <p:ext uri="{BB962C8B-B14F-4D97-AF65-F5344CB8AC3E}">
        <p14:creationId xmlns:p14="http://schemas.microsoft.com/office/powerpoint/2010/main" val="34416902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screenshot of a computer&#10;&#10;Description automatically generated with medium confidence">
            <a:extLst>
              <a:ext uri="{FF2B5EF4-FFF2-40B4-BE49-F238E27FC236}">
                <a16:creationId xmlns:a16="http://schemas.microsoft.com/office/drawing/2014/main" id="{F05378A9-4F73-4AA7-A6DD-F954CD0E9F87}"/>
              </a:ext>
            </a:extLst>
          </p:cNvPr>
          <p:cNvPicPr>
            <a:picLocks noChangeAspect="1"/>
          </p:cNvPicPr>
          <p:nvPr/>
        </p:nvPicPr>
        <p:blipFill rotWithShape="1">
          <a:blip r:embed="rId2">
            <a:extLst>
              <a:ext uri="{28A0092B-C50C-407E-A947-70E740481C1C}">
                <a14:useLocalDpi xmlns:a14="http://schemas.microsoft.com/office/drawing/2010/main" val="0"/>
              </a:ext>
            </a:extLst>
          </a:blip>
          <a:srcRect t="4965" r="59149"/>
          <a:stretch/>
        </p:blipFill>
        <p:spPr>
          <a:xfrm>
            <a:off x="0" y="3406605"/>
            <a:ext cx="2620370" cy="2770909"/>
          </a:xfrm>
          <a:prstGeom prst="rect">
            <a:avLst/>
          </a:prstGeom>
        </p:spPr>
      </p:pic>
      <p:sp>
        <p:nvSpPr>
          <p:cNvPr id="2" name="Title 1">
            <a:extLst>
              <a:ext uri="{FF2B5EF4-FFF2-40B4-BE49-F238E27FC236}">
                <a16:creationId xmlns:a16="http://schemas.microsoft.com/office/drawing/2014/main" id="{203B4499-61CA-4FFC-BE45-297F1D645E17}"/>
              </a:ext>
            </a:extLst>
          </p:cNvPr>
          <p:cNvSpPr>
            <a:spLocks noGrp="1"/>
          </p:cNvSpPr>
          <p:nvPr>
            <p:ph type="title"/>
          </p:nvPr>
        </p:nvSpPr>
        <p:spPr/>
        <p:txBody>
          <a:bodyPr/>
          <a:lstStyle/>
          <a:p>
            <a:r>
              <a:rPr lang="en-GB" dirty="0"/>
              <a:t>GEM tests with </a:t>
            </a:r>
            <a:r>
              <a:rPr lang="en-GB" baseline="30000" dirty="0"/>
              <a:t>55</a:t>
            </a:r>
            <a:r>
              <a:rPr lang="en-GB" dirty="0"/>
              <a:t>Fe source</a:t>
            </a:r>
          </a:p>
        </p:txBody>
      </p:sp>
      <p:sp>
        <p:nvSpPr>
          <p:cNvPr id="3" name="Content Placeholder 2">
            <a:extLst>
              <a:ext uri="{FF2B5EF4-FFF2-40B4-BE49-F238E27FC236}">
                <a16:creationId xmlns:a16="http://schemas.microsoft.com/office/drawing/2014/main" id="{E83B870D-FC4F-4ECA-958C-A0A520845D54}"/>
              </a:ext>
            </a:extLst>
          </p:cNvPr>
          <p:cNvSpPr>
            <a:spLocks noGrp="1"/>
          </p:cNvSpPr>
          <p:nvPr>
            <p:ph idx="1"/>
          </p:nvPr>
        </p:nvSpPr>
        <p:spPr>
          <a:xfrm>
            <a:off x="2076449" y="1378844"/>
            <a:ext cx="3654650" cy="1827111"/>
          </a:xfrm>
        </p:spPr>
        <p:txBody>
          <a:bodyPr>
            <a:noAutofit/>
          </a:bodyPr>
          <a:lstStyle/>
          <a:p>
            <a:r>
              <a:rPr lang="en-GB" sz="2000" dirty="0"/>
              <a:t>0.55 mm thick glass with 2 um copper on both sides. </a:t>
            </a:r>
          </a:p>
          <a:p>
            <a:r>
              <a:rPr lang="en-GB" sz="2000" dirty="0"/>
              <a:t>Pitch: 280 um</a:t>
            </a:r>
          </a:p>
          <a:p>
            <a:r>
              <a:rPr lang="en-GB" sz="2000" dirty="0"/>
              <a:t>Hole diameter : 170 um </a:t>
            </a:r>
          </a:p>
        </p:txBody>
      </p:sp>
      <p:sp>
        <p:nvSpPr>
          <p:cNvPr id="5" name="Footer Placeholder 4">
            <a:extLst>
              <a:ext uri="{FF2B5EF4-FFF2-40B4-BE49-F238E27FC236}">
                <a16:creationId xmlns:a16="http://schemas.microsoft.com/office/drawing/2014/main" id="{371BB2DB-00DA-49A2-A69D-1E7A93CF03BC}"/>
              </a:ext>
            </a:extLst>
          </p:cNvPr>
          <p:cNvSpPr>
            <a:spLocks noGrp="1"/>
          </p:cNvSpPr>
          <p:nvPr>
            <p:ph type="ftr" sz="quarter" idx="11"/>
          </p:nvPr>
        </p:nvSpPr>
        <p:spPr/>
        <p:txBody>
          <a:bodyPr/>
          <a:lstStyle/>
          <a:p>
            <a:r>
              <a:rPr lang="en-GB"/>
              <a:t>Timothy.marley15@imperial.ac.uk</a:t>
            </a:r>
          </a:p>
        </p:txBody>
      </p:sp>
      <p:sp>
        <p:nvSpPr>
          <p:cNvPr id="6" name="Slide Number Placeholder 5">
            <a:extLst>
              <a:ext uri="{FF2B5EF4-FFF2-40B4-BE49-F238E27FC236}">
                <a16:creationId xmlns:a16="http://schemas.microsoft.com/office/drawing/2014/main" id="{F04F5C9D-F1DA-42AE-8B08-3713E709877C}"/>
              </a:ext>
            </a:extLst>
          </p:cNvPr>
          <p:cNvSpPr>
            <a:spLocks noGrp="1"/>
          </p:cNvSpPr>
          <p:nvPr>
            <p:ph type="sldNum" sz="quarter" idx="12"/>
          </p:nvPr>
        </p:nvSpPr>
        <p:spPr/>
        <p:txBody>
          <a:bodyPr/>
          <a:lstStyle/>
          <a:p>
            <a:fld id="{6EDAD2A5-A43D-42B8-A2C2-061C6B08E1B5}" type="slidenum">
              <a:rPr lang="en-GB" smtClean="0"/>
              <a:t>22</a:t>
            </a:fld>
            <a:endParaRPr lang="en-GB" dirty="0"/>
          </a:p>
        </p:txBody>
      </p:sp>
      <p:pic>
        <p:nvPicPr>
          <p:cNvPr id="8" name="Picture 7">
            <a:extLst>
              <a:ext uri="{FF2B5EF4-FFF2-40B4-BE49-F238E27FC236}">
                <a16:creationId xmlns:a16="http://schemas.microsoft.com/office/drawing/2014/main" id="{28768686-3B29-41DF-92F7-8E5908938469}"/>
              </a:ext>
            </a:extLst>
          </p:cNvPr>
          <p:cNvPicPr>
            <a:picLocks noChangeAspect="1"/>
          </p:cNvPicPr>
          <p:nvPr/>
        </p:nvPicPr>
        <p:blipFill>
          <a:blip r:embed="rId3"/>
          <a:stretch>
            <a:fillRect/>
          </a:stretch>
        </p:blipFill>
        <p:spPr>
          <a:xfrm>
            <a:off x="103181" y="4937330"/>
            <a:ext cx="2076449" cy="1555545"/>
          </a:xfrm>
          <a:prstGeom prst="rect">
            <a:avLst/>
          </a:prstGeom>
        </p:spPr>
      </p:pic>
      <p:pic>
        <p:nvPicPr>
          <p:cNvPr id="9" name="Picture 8">
            <a:extLst>
              <a:ext uri="{FF2B5EF4-FFF2-40B4-BE49-F238E27FC236}">
                <a16:creationId xmlns:a16="http://schemas.microsoft.com/office/drawing/2014/main" id="{275F274A-FC29-4083-8D1D-D69B2D618782}"/>
              </a:ext>
            </a:extLst>
          </p:cNvPr>
          <p:cNvPicPr>
            <a:picLocks noChangeAspect="1"/>
          </p:cNvPicPr>
          <p:nvPr/>
        </p:nvPicPr>
        <p:blipFill>
          <a:blip r:embed="rId4"/>
          <a:stretch>
            <a:fillRect/>
          </a:stretch>
        </p:blipFill>
        <p:spPr>
          <a:xfrm>
            <a:off x="206364" y="1374377"/>
            <a:ext cx="1870085" cy="1862138"/>
          </a:xfrm>
          <a:prstGeom prst="rect">
            <a:avLst/>
          </a:prstGeom>
        </p:spPr>
      </p:pic>
      <p:pic>
        <p:nvPicPr>
          <p:cNvPr id="10" name="Picture 9">
            <a:extLst>
              <a:ext uri="{FF2B5EF4-FFF2-40B4-BE49-F238E27FC236}">
                <a16:creationId xmlns:a16="http://schemas.microsoft.com/office/drawing/2014/main" id="{4E1E3AE3-D290-4190-8BFD-213EC00A89AF}"/>
              </a:ext>
            </a:extLst>
          </p:cNvPr>
          <p:cNvPicPr>
            <a:picLocks noChangeAspect="1"/>
          </p:cNvPicPr>
          <p:nvPr/>
        </p:nvPicPr>
        <p:blipFill>
          <a:blip r:embed="rId5"/>
          <a:stretch>
            <a:fillRect/>
          </a:stretch>
        </p:blipFill>
        <p:spPr>
          <a:xfrm>
            <a:off x="5947228" y="1343817"/>
            <a:ext cx="2515736" cy="1862138"/>
          </a:xfrm>
          <a:prstGeom prst="rect">
            <a:avLst/>
          </a:prstGeom>
        </p:spPr>
      </p:pic>
      <p:sp>
        <p:nvSpPr>
          <p:cNvPr id="12" name="Content Placeholder 2">
            <a:extLst>
              <a:ext uri="{FF2B5EF4-FFF2-40B4-BE49-F238E27FC236}">
                <a16:creationId xmlns:a16="http://schemas.microsoft.com/office/drawing/2014/main" id="{B2FF69DB-D487-4D35-84EA-34B05A41AC93}"/>
              </a:ext>
            </a:extLst>
          </p:cNvPr>
          <p:cNvSpPr txBox="1">
            <a:spLocks/>
          </p:cNvSpPr>
          <p:nvPr/>
        </p:nvSpPr>
        <p:spPr>
          <a:xfrm>
            <a:off x="8500157" y="1343816"/>
            <a:ext cx="3654650" cy="1827111"/>
          </a:xfrm>
          <a:prstGeom prst="rect">
            <a:avLst/>
          </a:prstGeom>
        </p:spPr>
        <p:txBody>
          <a:bodyPr vert="horz" lIns="360000" tIns="45720" rIns="360000" bIns="45720" rtlCol="0">
            <a:noAutofit/>
          </a:bodyPr>
          <a:lstStyle>
            <a:lvl1pPr marL="228600" indent="-228600" algn="just"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solidFill>
                <a:latin typeface="Rockwell" panose="02060603020205020403" pitchFamily="18" charset="0"/>
                <a:ea typeface="+mn-ea"/>
                <a:cs typeface="+mn-cs"/>
              </a:defRPr>
            </a:lvl1pPr>
            <a:lvl2pPr marL="685800" indent="-228600" algn="just"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Rockwell" panose="02060603020205020403" pitchFamily="18" charset="0"/>
                <a:ea typeface="+mn-ea"/>
                <a:cs typeface="+mn-cs"/>
              </a:defRPr>
            </a:lvl2pPr>
            <a:lvl3pPr marL="1143000" indent="-228600" algn="just" defTabSz="914400" rtl="0" eaLnBrk="1" latinLnBrk="0" hangingPunct="1">
              <a:lnSpc>
                <a:spcPct val="100000"/>
              </a:lnSpc>
              <a:spcBef>
                <a:spcPts val="600"/>
              </a:spcBef>
              <a:spcAft>
                <a:spcPts val="600"/>
              </a:spcAft>
              <a:buFont typeface="Arial" panose="020B0604020202020204" pitchFamily="34" charset="0"/>
              <a:buChar char="•"/>
              <a:defRPr sz="2000" kern="1200">
                <a:solidFill>
                  <a:schemeClr val="tx1"/>
                </a:solidFill>
                <a:latin typeface="Rockwell" panose="02060603020205020403" pitchFamily="18" charset="0"/>
                <a:ea typeface="+mn-ea"/>
                <a:cs typeface="+mn-cs"/>
              </a:defRPr>
            </a:lvl3pPr>
            <a:lvl4pPr marL="1600200" indent="-228600" algn="just"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Rockwell" panose="02060603020205020403" pitchFamily="18" charset="0"/>
                <a:ea typeface="+mn-ea"/>
                <a:cs typeface="+mn-cs"/>
              </a:defRPr>
            </a:lvl4pPr>
            <a:lvl5pPr marL="2057400" indent="-228600" algn="just"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Rockwell" panose="020606030202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1 mm thick PCB with 20 um copper on both sides.</a:t>
            </a:r>
          </a:p>
          <a:p>
            <a:r>
              <a:rPr lang="en-GB" sz="2000" dirty="0"/>
              <a:t>Pitch: 700 um </a:t>
            </a:r>
          </a:p>
          <a:p>
            <a:r>
              <a:rPr lang="en-GB" sz="2000" dirty="0"/>
              <a:t>Hole diameter : 400 um</a:t>
            </a:r>
          </a:p>
        </p:txBody>
      </p:sp>
      <p:sp>
        <p:nvSpPr>
          <p:cNvPr id="15" name="TextBox 14">
            <a:extLst>
              <a:ext uri="{FF2B5EF4-FFF2-40B4-BE49-F238E27FC236}">
                <a16:creationId xmlns:a16="http://schemas.microsoft.com/office/drawing/2014/main" id="{7A7C19F9-8173-452F-AB4D-D74E4D347CA7}"/>
              </a:ext>
            </a:extLst>
          </p:cNvPr>
          <p:cNvSpPr txBox="1"/>
          <p:nvPr/>
        </p:nvSpPr>
        <p:spPr>
          <a:xfrm>
            <a:off x="965768" y="5001810"/>
            <a:ext cx="1079655" cy="461665"/>
          </a:xfrm>
          <a:prstGeom prst="rect">
            <a:avLst/>
          </a:prstGeom>
          <a:noFill/>
        </p:spPr>
        <p:txBody>
          <a:bodyPr wrap="none" rtlCol="0">
            <a:spAutoFit/>
          </a:bodyPr>
          <a:lstStyle/>
          <a:p>
            <a:r>
              <a:rPr lang="en-GB" sz="1200" dirty="0">
                <a:latin typeface="Rockwell" panose="02060603020205020403" pitchFamily="18" charset="0"/>
              </a:rPr>
              <a:t>27% energy </a:t>
            </a:r>
          </a:p>
          <a:p>
            <a:r>
              <a:rPr lang="en-GB" sz="1200" dirty="0">
                <a:latin typeface="Rockwell" panose="02060603020205020403" pitchFamily="18" charset="0"/>
              </a:rPr>
              <a:t>resolution</a:t>
            </a:r>
          </a:p>
        </p:txBody>
      </p:sp>
      <p:pic>
        <p:nvPicPr>
          <p:cNvPr id="17" name="Picture 16" descr="A screenshot of a computer&#10;&#10;Description automatically generated with medium confidence">
            <a:extLst>
              <a:ext uri="{FF2B5EF4-FFF2-40B4-BE49-F238E27FC236}">
                <a16:creationId xmlns:a16="http://schemas.microsoft.com/office/drawing/2014/main" id="{2A5C5FBC-B062-4D58-8DCD-FA7F8562EB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20370" y="3474314"/>
            <a:ext cx="2713630" cy="1233468"/>
          </a:xfrm>
          <a:prstGeom prst="rect">
            <a:avLst/>
          </a:prstGeom>
        </p:spPr>
      </p:pic>
      <p:pic>
        <p:nvPicPr>
          <p:cNvPr id="19" name="Picture 18" descr="A screenshot of a computer&#10;&#10;Description automatically generated with medium confidence">
            <a:extLst>
              <a:ext uri="{FF2B5EF4-FFF2-40B4-BE49-F238E27FC236}">
                <a16:creationId xmlns:a16="http://schemas.microsoft.com/office/drawing/2014/main" id="{A9B29D3E-08BC-4AE1-8D27-325CF0DAA2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20370" y="4707782"/>
            <a:ext cx="2713630" cy="1233468"/>
          </a:xfrm>
          <a:prstGeom prst="rect">
            <a:avLst/>
          </a:prstGeom>
        </p:spPr>
      </p:pic>
      <p:pic>
        <p:nvPicPr>
          <p:cNvPr id="21" name="Picture 20" descr="A screenshot of a computer&#10;&#10;Description automatically generated with medium confidence">
            <a:extLst>
              <a:ext uri="{FF2B5EF4-FFF2-40B4-BE49-F238E27FC236}">
                <a16:creationId xmlns:a16="http://schemas.microsoft.com/office/drawing/2014/main" id="{44C5EDD3-EC93-476B-A80A-0AD8CD5972E6}"/>
              </a:ext>
            </a:extLst>
          </p:cNvPr>
          <p:cNvPicPr>
            <a:picLocks noChangeAspect="1"/>
          </p:cNvPicPr>
          <p:nvPr/>
        </p:nvPicPr>
        <p:blipFill rotWithShape="1">
          <a:blip r:embed="rId8">
            <a:extLst>
              <a:ext uri="{28A0092B-C50C-407E-A947-70E740481C1C}">
                <a14:useLocalDpi xmlns:a14="http://schemas.microsoft.com/office/drawing/2010/main" val="0"/>
              </a:ext>
            </a:extLst>
          </a:blip>
          <a:srcRect l="33942"/>
          <a:stretch/>
        </p:blipFill>
        <p:spPr>
          <a:xfrm>
            <a:off x="6841330" y="3429000"/>
            <a:ext cx="3899063" cy="1962587"/>
          </a:xfrm>
          <a:prstGeom prst="rect">
            <a:avLst/>
          </a:prstGeom>
        </p:spPr>
      </p:pic>
      <p:sp>
        <p:nvSpPr>
          <p:cNvPr id="22" name="Content Placeholder 2">
            <a:extLst>
              <a:ext uri="{FF2B5EF4-FFF2-40B4-BE49-F238E27FC236}">
                <a16:creationId xmlns:a16="http://schemas.microsoft.com/office/drawing/2014/main" id="{6E208424-A380-4F60-979D-61DBF65C8826}"/>
              </a:ext>
            </a:extLst>
          </p:cNvPr>
          <p:cNvSpPr txBox="1">
            <a:spLocks/>
          </p:cNvSpPr>
          <p:nvPr/>
        </p:nvSpPr>
        <p:spPr>
          <a:xfrm>
            <a:off x="5644093" y="5376946"/>
            <a:ext cx="6250674" cy="1115929"/>
          </a:xfrm>
          <a:prstGeom prst="rect">
            <a:avLst/>
          </a:prstGeom>
        </p:spPr>
        <p:txBody>
          <a:bodyPr vert="horz" lIns="360000" tIns="45720" rIns="360000" bIns="45720" rtlCol="0">
            <a:noAutofit/>
          </a:bodyPr>
          <a:lstStyle>
            <a:lvl1pPr marL="228600" indent="-228600" algn="just"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solidFill>
                <a:latin typeface="Rockwell" panose="02060603020205020403" pitchFamily="18" charset="0"/>
                <a:ea typeface="+mn-ea"/>
                <a:cs typeface="+mn-cs"/>
              </a:defRPr>
            </a:lvl1pPr>
            <a:lvl2pPr marL="685800" indent="-228600" algn="just"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solidFill>
                <a:latin typeface="Rockwell" panose="02060603020205020403" pitchFamily="18" charset="0"/>
                <a:ea typeface="+mn-ea"/>
                <a:cs typeface="+mn-cs"/>
              </a:defRPr>
            </a:lvl2pPr>
            <a:lvl3pPr marL="1143000" indent="-228600" algn="just" defTabSz="914400" rtl="0" eaLnBrk="1" latinLnBrk="0" hangingPunct="1">
              <a:lnSpc>
                <a:spcPct val="100000"/>
              </a:lnSpc>
              <a:spcBef>
                <a:spcPts val="600"/>
              </a:spcBef>
              <a:spcAft>
                <a:spcPts val="600"/>
              </a:spcAft>
              <a:buFont typeface="Arial" panose="020B0604020202020204" pitchFamily="34" charset="0"/>
              <a:buChar char="•"/>
              <a:defRPr sz="2000" kern="1200">
                <a:solidFill>
                  <a:schemeClr val="tx1"/>
                </a:solidFill>
                <a:latin typeface="Rockwell" panose="02060603020205020403" pitchFamily="18" charset="0"/>
                <a:ea typeface="+mn-ea"/>
                <a:cs typeface="+mn-cs"/>
              </a:defRPr>
            </a:lvl3pPr>
            <a:lvl4pPr marL="1600200" indent="-228600" algn="just"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Rockwell" panose="02060603020205020403" pitchFamily="18" charset="0"/>
                <a:ea typeface="+mn-ea"/>
                <a:cs typeface="+mn-cs"/>
              </a:defRPr>
            </a:lvl4pPr>
            <a:lvl5pPr marL="2057400" indent="-228600" algn="just"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Rockwell" panose="020606030202050204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000" dirty="0"/>
              <a:t>Images of low energy electron tracks produced by 55Fe x-ray source in 50 Torr CF4. Track head and tail structure is clearly resolvable.</a:t>
            </a:r>
          </a:p>
        </p:txBody>
      </p:sp>
      <p:sp>
        <p:nvSpPr>
          <p:cNvPr id="23" name="TextBox 22">
            <a:extLst>
              <a:ext uri="{FF2B5EF4-FFF2-40B4-BE49-F238E27FC236}">
                <a16:creationId xmlns:a16="http://schemas.microsoft.com/office/drawing/2014/main" id="{47CD2B13-6394-47C8-8B56-976154147AA6}"/>
              </a:ext>
            </a:extLst>
          </p:cNvPr>
          <p:cNvSpPr txBox="1"/>
          <p:nvPr/>
        </p:nvSpPr>
        <p:spPr>
          <a:xfrm>
            <a:off x="206364" y="1047420"/>
            <a:ext cx="1870086" cy="338554"/>
          </a:xfrm>
          <a:prstGeom prst="rect">
            <a:avLst/>
          </a:prstGeom>
          <a:noFill/>
        </p:spPr>
        <p:txBody>
          <a:bodyPr wrap="square" rtlCol="0">
            <a:spAutoFit/>
          </a:bodyPr>
          <a:lstStyle/>
          <a:p>
            <a:pPr algn="ctr"/>
            <a:r>
              <a:rPr lang="en-GB" sz="1600" dirty="0">
                <a:latin typeface="Rockwell" panose="02060603020205020403" pitchFamily="18" charset="0"/>
              </a:rPr>
              <a:t>Glass GEM</a:t>
            </a:r>
          </a:p>
        </p:txBody>
      </p:sp>
      <p:sp>
        <p:nvSpPr>
          <p:cNvPr id="24" name="TextBox 23">
            <a:extLst>
              <a:ext uri="{FF2B5EF4-FFF2-40B4-BE49-F238E27FC236}">
                <a16:creationId xmlns:a16="http://schemas.microsoft.com/office/drawing/2014/main" id="{82F1C2B9-C367-4248-96C8-70DD83FFC407}"/>
              </a:ext>
            </a:extLst>
          </p:cNvPr>
          <p:cNvSpPr txBox="1"/>
          <p:nvPr/>
        </p:nvSpPr>
        <p:spPr>
          <a:xfrm>
            <a:off x="6199182" y="1005265"/>
            <a:ext cx="1870086" cy="338554"/>
          </a:xfrm>
          <a:prstGeom prst="rect">
            <a:avLst/>
          </a:prstGeom>
          <a:noFill/>
        </p:spPr>
        <p:txBody>
          <a:bodyPr wrap="square" rtlCol="0">
            <a:spAutoFit/>
          </a:bodyPr>
          <a:lstStyle/>
          <a:p>
            <a:pPr algn="ctr"/>
            <a:r>
              <a:rPr lang="en-GB" sz="1600" dirty="0">
                <a:latin typeface="Rockwell" panose="02060603020205020403" pitchFamily="18" charset="0"/>
              </a:rPr>
              <a:t>Thick GEM</a:t>
            </a:r>
          </a:p>
        </p:txBody>
      </p:sp>
      <p:sp>
        <p:nvSpPr>
          <p:cNvPr id="25" name="Rectangle 24">
            <a:extLst>
              <a:ext uri="{FF2B5EF4-FFF2-40B4-BE49-F238E27FC236}">
                <a16:creationId xmlns:a16="http://schemas.microsoft.com/office/drawing/2014/main" id="{D836EB26-E3A6-433E-BDB1-E189F9B7030E}"/>
              </a:ext>
            </a:extLst>
          </p:cNvPr>
          <p:cNvSpPr/>
          <p:nvPr/>
        </p:nvSpPr>
        <p:spPr>
          <a:xfrm>
            <a:off x="7359878" y="4068632"/>
            <a:ext cx="253172" cy="250195"/>
          </a:xfrm>
          <a:prstGeom prst="rect">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Straight Connector 26">
            <a:extLst>
              <a:ext uri="{FF2B5EF4-FFF2-40B4-BE49-F238E27FC236}">
                <a16:creationId xmlns:a16="http://schemas.microsoft.com/office/drawing/2014/main" id="{5B5C4ED7-32F6-4845-B6B3-FDA6D8E573A2}"/>
              </a:ext>
            </a:extLst>
          </p:cNvPr>
          <p:cNvCxnSpPr>
            <a:cxnSpLocks/>
            <a:stCxn id="25" idx="0"/>
            <a:endCxn id="21" idx="0"/>
          </p:cNvCxnSpPr>
          <p:nvPr/>
        </p:nvCxnSpPr>
        <p:spPr>
          <a:xfrm flipV="1">
            <a:off x="7486464" y="3429000"/>
            <a:ext cx="1304398" cy="63963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89B0594-1373-43AD-A0CD-297706DBA69D}"/>
              </a:ext>
            </a:extLst>
          </p:cNvPr>
          <p:cNvCxnSpPr>
            <a:cxnSpLocks/>
            <a:stCxn id="25" idx="2"/>
            <a:endCxn id="21" idx="2"/>
          </p:cNvCxnSpPr>
          <p:nvPr/>
        </p:nvCxnSpPr>
        <p:spPr>
          <a:xfrm>
            <a:off x="7486464" y="4318827"/>
            <a:ext cx="1304398" cy="107276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6" name="Date Placeholder 3">
            <a:extLst>
              <a:ext uri="{FF2B5EF4-FFF2-40B4-BE49-F238E27FC236}">
                <a16:creationId xmlns:a16="http://schemas.microsoft.com/office/drawing/2014/main" id="{78F925A0-784F-4324-B0C9-884B302E8B2D}"/>
              </a:ext>
            </a:extLst>
          </p:cNvPr>
          <p:cNvSpPr txBox="1">
            <a:spLocks/>
          </p:cNvSpPr>
          <p:nvPr/>
        </p:nvSpPr>
        <p:spPr>
          <a:xfrm>
            <a:off x="8776804" y="6503501"/>
            <a:ext cx="2477428" cy="365125"/>
          </a:xfrm>
          <a:prstGeom prst="rect">
            <a:avLst/>
          </a:prstGeom>
        </p:spPr>
        <p:txBody>
          <a:bodyPr vert="horz" lIns="0" tIns="45720" rIns="0" bIns="45720" rtlCol="0" anchor="ctr"/>
          <a:lstStyle>
            <a:defPPr>
              <a:defRPr lang="en-US"/>
            </a:defPPr>
            <a:lvl1pPr marL="0" algn="ctr" defTabSz="914400" rtl="0" eaLnBrk="1" latinLnBrk="0" hangingPunct="1">
              <a:defRPr sz="1200" kern="1200">
                <a:solidFill>
                  <a:schemeClr val="tx1">
                    <a:tint val="75000"/>
                  </a:schemeClr>
                </a:solidFill>
                <a:latin typeface="Rockwell" panose="02060603020205020403"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IOP HEP/APP - 05/04/2022</a:t>
            </a:r>
            <a:endParaRPr lang="en-GB" dirty="0"/>
          </a:p>
        </p:txBody>
      </p:sp>
    </p:spTree>
    <p:extLst>
      <p:ext uri="{BB962C8B-B14F-4D97-AF65-F5344CB8AC3E}">
        <p14:creationId xmlns:p14="http://schemas.microsoft.com/office/powerpoint/2010/main" val="34765828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CA702-7E44-4281-8B0C-4B9EFEB13F9F}"/>
              </a:ext>
            </a:extLst>
          </p:cNvPr>
          <p:cNvSpPr>
            <a:spLocks noGrp="1"/>
          </p:cNvSpPr>
          <p:nvPr>
            <p:ph type="title"/>
          </p:nvPr>
        </p:nvSpPr>
        <p:spPr/>
        <p:txBody>
          <a:bodyPr/>
          <a:lstStyle/>
          <a:p>
            <a:r>
              <a:rPr lang="en-GB" dirty="0"/>
              <a:t>The Migdal Effect</a:t>
            </a:r>
          </a:p>
        </p:txBody>
      </p:sp>
      <p:sp>
        <p:nvSpPr>
          <p:cNvPr id="3" name="Content Placeholder 2">
            <a:extLst>
              <a:ext uri="{FF2B5EF4-FFF2-40B4-BE49-F238E27FC236}">
                <a16:creationId xmlns:a16="http://schemas.microsoft.com/office/drawing/2014/main" id="{5F48EC25-CC39-42DF-9A56-C76D5BE0DCE3}"/>
              </a:ext>
            </a:extLst>
          </p:cNvPr>
          <p:cNvSpPr>
            <a:spLocks noGrp="1"/>
          </p:cNvSpPr>
          <p:nvPr>
            <p:ph idx="1"/>
          </p:nvPr>
        </p:nvSpPr>
        <p:spPr>
          <a:xfrm>
            <a:off x="0" y="4347894"/>
            <a:ext cx="12192000" cy="2166116"/>
          </a:xfrm>
        </p:spPr>
        <p:txBody>
          <a:bodyPr>
            <a:normAutofit fontScale="70000" lnSpcReduction="20000"/>
          </a:bodyPr>
          <a:lstStyle/>
          <a:p>
            <a:pPr>
              <a:spcBef>
                <a:spcPts val="1200"/>
              </a:spcBef>
              <a:spcAft>
                <a:spcPts val="1200"/>
              </a:spcAft>
            </a:pPr>
            <a:r>
              <a:rPr lang="en-GB" dirty="0"/>
              <a:t>Direct DM searches use signal from nuclear recoils as a signature of the DM interaction with the detector medium.</a:t>
            </a:r>
          </a:p>
          <a:p>
            <a:pPr algn="just">
              <a:spcBef>
                <a:spcPts val="1200"/>
              </a:spcBef>
              <a:spcAft>
                <a:spcPts val="1200"/>
              </a:spcAft>
            </a:pPr>
            <a:r>
              <a:rPr lang="en-GB" dirty="0"/>
              <a:t>When a nucleus moves relative to the electron cloud, an individual electron might be ejected leading to ionisation (Migdal effect).</a:t>
            </a:r>
          </a:p>
          <a:p>
            <a:pPr algn="just">
              <a:spcBef>
                <a:spcPts val="1200"/>
              </a:spcBef>
              <a:spcAft>
                <a:spcPts val="1200"/>
              </a:spcAft>
            </a:pPr>
            <a:r>
              <a:rPr lang="en-GB" dirty="0"/>
              <a:t>Sub-threshold nuclear interactions may be accompanied by a more detectable electron recoil.</a:t>
            </a:r>
          </a:p>
        </p:txBody>
      </p:sp>
      <p:sp>
        <p:nvSpPr>
          <p:cNvPr id="4" name="Date Placeholder 3">
            <a:extLst>
              <a:ext uri="{FF2B5EF4-FFF2-40B4-BE49-F238E27FC236}">
                <a16:creationId xmlns:a16="http://schemas.microsoft.com/office/drawing/2014/main" id="{22DD46C1-840D-4200-B927-745B250595F8}"/>
              </a:ext>
            </a:extLst>
          </p:cNvPr>
          <p:cNvSpPr>
            <a:spLocks noGrp="1"/>
          </p:cNvSpPr>
          <p:nvPr>
            <p:ph type="dt" sz="half" idx="10"/>
          </p:nvPr>
        </p:nvSpPr>
        <p:spPr/>
        <p:txBody>
          <a:bodyPr/>
          <a:lstStyle/>
          <a:p>
            <a:r>
              <a:rPr lang="en-US"/>
              <a:t>IOP HEP/APP - 05/04/2022</a:t>
            </a:r>
            <a:endParaRPr lang="en-GB"/>
          </a:p>
        </p:txBody>
      </p:sp>
      <p:sp>
        <p:nvSpPr>
          <p:cNvPr id="5" name="Footer Placeholder 4">
            <a:extLst>
              <a:ext uri="{FF2B5EF4-FFF2-40B4-BE49-F238E27FC236}">
                <a16:creationId xmlns:a16="http://schemas.microsoft.com/office/drawing/2014/main" id="{3DED0B75-431F-423C-B853-F0707DD80957}"/>
              </a:ext>
            </a:extLst>
          </p:cNvPr>
          <p:cNvSpPr>
            <a:spLocks noGrp="1"/>
          </p:cNvSpPr>
          <p:nvPr>
            <p:ph type="ftr" sz="quarter" idx="11"/>
          </p:nvPr>
        </p:nvSpPr>
        <p:spPr/>
        <p:txBody>
          <a:bodyPr/>
          <a:lstStyle/>
          <a:p>
            <a:r>
              <a:rPr lang="en-GB"/>
              <a:t>Timothy.marley15@imperial.ac.uk</a:t>
            </a:r>
          </a:p>
        </p:txBody>
      </p:sp>
      <p:sp>
        <p:nvSpPr>
          <p:cNvPr id="6" name="Slide Number Placeholder 5">
            <a:extLst>
              <a:ext uri="{FF2B5EF4-FFF2-40B4-BE49-F238E27FC236}">
                <a16:creationId xmlns:a16="http://schemas.microsoft.com/office/drawing/2014/main" id="{EEA2CA40-FE33-44DA-B3D9-9F5640A722C6}"/>
              </a:ext>
            </a:extLst>
          </p:cNvPr>
          <p:cNvSpPr>
            <a:spLocks noGrp="1"/>
          </p:cNvSpPr>
          <p:nvPr>
            <p:ph type="sldNum" sz="quarter" idx="12"/>
          </p:nvPr>
        </p:nvSpPr>
        <p:spPr/>
        <p:txBody>
          <a:bodyPr/>
          <a:lstStyle/>
          <a:p>
            <a:fld id="{6EDAD2A5-A43D-42B8-A2C2-061C6B08E1B5}" type="slidenum">
              <a:rPr lang="en-GB" smtClean="0"/>
              <a:t>3</a:t>
            </a:fld>
            <a:endParaRPr lang="en-GB"/>
          </a:p>
        </p:txBody>
      </p:sp>
      <p:grpSp>
        <p:nvGrpSpPr>
          <p:cNvPr id="7" name="Group 6">
            <a:extLst>
              <a:ext uri="{FF2B5EF4-FFF2-40B4-BE49-F238E27FC236}">
                <a16:creationId xmlns:a16="http://schemas.microsoft.com/office/drawing/2014/main" id="{50746B2F-D253-4171-9FB8-A3E4CC50FD90}"/>
              </a:ext>
            </a:extLst>
          </p:cNvPr>
          <p:cNvGrpSpPr/>
          <p:nvPr/>
        </p:nvGrpSpPr>
        <p:grpSpPr>
          <a:xfrm>
            <a:off x="2189871" y="1343818"/>
            <a:ext cx="7883367" cy="2760221"/>
            <a:chOff x="7584036" y="843538"/>
            <a:chExt cx="4365269" cy="1528421"/>
          </a:xfrm>
        </p:grpSpPr>
        <p:grpSp>
          <p:nvGrpSpPr>
            <p:cNvPr id="8" name="Group 7">
              <a:extLst>
                <a:ext uri="{FF2B5EF4-FFF2-40B4-BE49-F238E27FC236}">
                  <a16:creationId xmlns:a16="http://schemas.microsoft.com/office/drawing/2014/main" id="{CFF0A21C-90D6-4B90-BEA3-1304F2685FDD}"/>
                </a:ext>
              </a:extLst>
            </p:cNvPr>
            <p:cNvGrpSpPr/>
            <p:nvPr/>
          </p:nvGrpSpPr>
          <p:grpSpPr>
            <a:xfrm>
              <a:off x="7673634" y="983658"/>
              <a:ext cx="4275671" cy="1388301"/>
              <a:chOff x="8999207" y="1772209"/>
              <a:chExt cx="9801830" cy="3182633"/>
            </a:xfrm>
          </p:grpSpPr>
          <p:grpSp>
            <p:nvGrpSpPr>
              <p:cNvPr id="11" name="Group 10">
                <a:extLst>
                  <a:ext uri="{FF2B5EF4-FFF2-40B4-BE49-F238E27FC236}">
                    <a16:creationId xmlns:a16="http://schemas.microsoft.com/office/drawing/2014/main" id="{D228B481-2CB1-4FB3-92CB-923D1C87A494}"/>
                  </a:ext>
                </a:extLst>
              </p:cNvPr>
              <p:cNvGrpSpPr/>
              <p:nvPr/>
            </p:nvGrpSpPr>
            <p:grpSpPr>
              <a:xfrm>
                <a:off x="8999207" y="2348030"/>
                <a:ext cx="3260456" cy="2312061"/>
                <a:chOff x="10289752" y="4995176"/>
                <a:chExt cx="3260456" cy="2312061"/>
              </a:xfrm>
            </p:grpSpPr>
            <p:sp>
              <p:nvSpPr>
                <p:cNvPr id="79" name="Oval 78">
                  <a:extLst>
                    <a:ext uri="{FF2B5EF4-FFF2-40B4-BE49-F238E27FC236}">
                      <a16:creationId xmlns:a16="http://schemas.microsoft.com/office/drawing/2014/main" id="{0F8DD39C-5E5E-4429-8D87-07A2D7469BDA}"/>
                    </a:ext>
                  </a:extLst>
                </p:cNvPr>
                <p:cNvSpPr/>
                <p:nvPr/>
              </p:nvSpPr>
              <p:spPr>
                <a:xfrm>
                  <a:off x="12295686" y="5748663"/>
                  <a:ext cx="289152" cy="289152"/>
                </a:xfrm>
                <a:prstGeom prst="ellipse">
                  <a:avLst/>
                </a:prstGeom>
                <a:solidFill>
                  <a:srgbClr val="0070C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80" name="Oval 79">
                  <a:extLst>
                    <a:ext uri="{FF2B5EF4-FFF2-40B4-BE49-F238E27FC236}">
                      <a16:creationId xmlns:a16="http://schemas.microsoft.com/office/drawing/2014/main" id="{99AD2E89-2D0B-46BC-B375-DF0A9CDF37B8}"/>
                    </a:ext>
                  </a:extLst>
                </p:cNvPr>
                <p:cNvSpPr/>
                <p:nvPr/>
              </p:nvSpPr>
              <p:spPr>
                <a:xfrm>
                  <a:off x="11984629" y="5998960"/>
                  <a:ext cx="289152" cy="289152"/>
                </a:xfrm>
                <a:prstGeom prst="ellipse">
                  <a:avLst/>
                </a:prstGeom>
                <a:solidFill>
                  <a:srgbClr val="C0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81" name="Oval 80">
                  <a:extLst>
                    <a:ext uri="{FF2B5EF4-FFF2-40B4-BE49-F238E27FC236}">
                      <a16:creationId xmlns:a16="http://schemas.microsoft.com/office/drawing/2014/main" id="{95CEE49B-F1A9-4FDE-814C-6F5851445808}"/>
                    </a:ext>
                  </a:extLst>
                </p:cNvPr>
                <p:cNvSpPr/>
                <p:nvPr/>
              </p:nvSpPr>
              <p:spPr>
                <a:xfrm>
                  <a:off x="12057512" y="6214890"/>
                  <a:ext cx="289152" cy="289152"/>
                </a:xfrm>
                <a:prstGeom prst="ellipse">
                  <a:avLst/>
                </a:prstGeom>
                <a:solidFill>
                  <a:srgbClr val="C0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82" name="Oval 81">
                  <a:extLst>
                    <a:ext uri="{FF2B5EF4-FFF2-40B4-BE49-F238E27FC236}">
                      <a16:creationId xmlns:a16="http://schemas.microsoft.com/office/drawing/2014/main" id="{EFA35CE0-AD86-44D1-B454-78ABE4001074}"/>
                    </a:ext>
                  </a:extLst>
                </p:cNvPr>
                <p:cNvSpPr/>
                <p:nvPr/>
              </p:nvSpPr>
              <p:spPr>
                <a:xfrm>
                  <a:off x="12039914" y="5830566"/>
                  <a:ext cx="289152" cy="289152"/>
                </a:xfrm>
                <a:prstGeom prst="ellipse">
                  <a:avLst/>
                </a:prstGeom>
                <a:solidFill>
                  <a:srgbClr val="0070C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83" name="Oval 82">
                  <a:extLst>
                    <a:ext uri="{FF2B5EF4-FFF2-40B4-BE49-F238E27FC236}">
                      <a16:creationId xmlns:a16="http://schemas.microsoft.com/office/drawing/2014/main" id="{4E65FAA4-24DC-4FEE-85BB-06494C03562E}"/>
                    </a:ext>
                  </a:extLst>
                </p:cNvPr>
                <p:cNvSpPr/>
                <p:nvPr/>
              </p:nvSpPr>
              <p:spPr>
                <a:xfrm>
                  <a:off x="11991404" y="6104257"/>
                  <a:ext cx="289152" cy="289152"/>
                </a:xfrm>
                <a:prstGeom prst="ellipse">
                  <a:avLst/>
                </a:prstGeom>
                <a:solidFill>
                  <a:srgbClr val="C0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84" name="Oval 83">
                  <a:extLst>
                    <a:ext uri="{FF2B5EF4-FFF2-40B4-BE49-F238E27FC236}">
                      <a16:creationId xmlns:a16="http://schemas.microsoft.com/office/drawing/2014/main" id="{E991E065-1ABB-428A-95B8-E08B4F998B00}"/>
                    </a:ext>
                  </a:extLst>
                </p:cNvPr>
                <p:cNvSpPr/>
                <p:nvPr/>
              </p:nvSpPr>
              <p:spPr>
                <a:xfrm>
                  <a:off x="12143554" y="6269480"/>
                  <a:ext cx="289152" cy="289152"/>
                </a:xfrm>
                <a:prstGeom prst="ellipse">
                  <a:avLst/>
                </a:prstGeom>
                <a:solidFill>
                  <a:srgbClr val="0070C0"/>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85" name="Oval 84">
                  <a:extLst>
                    <a:ext uri="{FF2B5EF4-FFF2-40B4-BE49-F238E27FC236}">
                      <a16:creationId xmlns:a16="http://schemas.microsoft.com/office/drawing/2014/main" id="{30AF62CC-D780-40EF-8FEE-ED404E5FC72F}"/>
                    </a:ext>
                  </a:extLst>
                </p:cNvPr>
                <p:cNvSpPr/>
                <p:nvPr/>
              </p:nvSpPr>
              <p:spPr>
                <a:xfrm>
                  <a:off x="12475337" y="6204584"/>
                  <a:ext cx="289152" cy="289152"/>
                </a:xfrm>
                <a:prstGeom prst="ellipse">
                  <a:avLst/>
                </a:prstGeom>
                <a:solidFill>
                  <a:srgbClr val="0070C0"/>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86" name="Oval 85">
                  <a:extLst>
                    <a:ext uri="{FF2B5EF4-FFF2-40B4-BE49-F238E27FC236}">
                      <a16:creationId xmlns:a16="http://schemas.microsoft.com/office/drawing/2014/main" id="{E08D7832-FBA9-48F1-80EC-60286344DE3F}"/>
                    </a:ext>
                  </a:extLst>
                </p:cNvPr>
                <p:cNvSpPr/>
                <p:nvPr/>
              </p:nvSpPr>
              <p:spPr>
                <a:xfrm>
                  <a:off x="12176588" y="5781615"/>
                  <a:ext cx="289152" cy="289152"/>
                </a:xfrm>
                <a:prstGeom prst="ellipse">
                  <a:avLst/>
                </a:prstGeom>
                <a:solidFill>
                  <a:srgbClr val="C0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87" name="Oval 86">
                  <a:extLst>
                    <a:ext uri="{FF2B5EF4-FFF2-40B4-BE49-F238E27FC236}">
                      <a16:creationId xmlns:a16="http://schemas.microsoft.com/office/drawing/2014/main" id="{BFBD6FD3-CAA0-46DE-8850-A5D00127975D}"/>
                    </a:ext>
                  </a:extLst>
                </p:cNvPr>
                <p:cNvSpPr/>
                <p:nvPr/>
              </p:nvSpPr>
              <p:spPr>
                <a:xfrm>
                  <a:off x="12424253" y="5803379"/>
                  <a:ext cx="289152" cy="289152"/>
                </a:xfrm>
                <a:prstGeom prst="ellipse">
                  <a:avLst/>
                </a:prstGeom>
                <a:solidFill>
                  <a:srgbClr val="C0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88" name="Oval 87">
                  <a:extLst>
                    <a:ext uri="{FF2B5EF4-FFF2-40B4-BE49-F238E27FC236}">
                      <a16:creationId xmlns:a16="http://schemas.microsoft.com/office/drawing/2014/main" id="{7E392F21-F20B-41A9-B9A1-23A70588F91F}"/>
                    </a:ext>
                  </a:extLst>
                </p:cNvPr>
                <p:cNvSpPr/>
                <p:nvPr/>
              </p:nvSpPr>
              <p:spPr>
                <a:xfrm>
                  <a:off x="10289752" y="5126545"/>
                  <a:ext cx="288912" cy="288912"/>
                </a:xfrm>
                <a:prstGeom prst="ellipse">
                  <a:avLst/>
                </a:prstGeom>
                <a:solidFill>
                  <a:srgbClr val="7030A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89" name="Oval 88">
                  <a:extLst>
                    <a:ext uri="{FF2B5EF4-FFF2-40B4-BE49-F238E27FC236}">
                      <a16:creationId xmlns:a16="http://schemas.microsoft.com/office/drawing/2014/main" id="{498669FD-331D-4D62-B61A-137A4357E1AC}"/>
                    </a:ext>
                  </a:extLst>
                </p:cNvPr>
                <p:cNvSpPr/>
                <p:nvPr/>
              </p:nvSpPr>
              <p:spPr>
                <a:xfrm>
                  <a:off x="12163669" y="5909824"/>
                  <a:ext cx="289152" cy="289152"/>
                </a:xfrm>
                <a:prstGeom prst="ellipse">
                  <a:avLst/>
                </a:prstGeom>
                <a:solidFill>
                  <a:srgbClr val="C0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90" name="Oval 89">
                  <a:extLst>
                    <a:ext uri="{FF2B5EF4-FFF2-40B4-BE49-F238E27FC236}">
                      <a16:creationId xmlns:a16="http://schemas.microsoft.com/office/drawing/2014/main" id="{AEC48230-187C-46CF-8C4F-169C35E657D9}"/>
                    </a:ext>
                  </a:extLst>
                </p:cNvPr>
                <p:cNvSpPr/>
                <p:nvPr/>
              </p:nvSpPr>
              <p:spPr>
                <a:xfrm>
                  <a:off x="12316069" y="6062224"/>
                  <a:ext cx="289152" cy="289152"/>
                </a:xfrm>
                <a:prstGeom prst="ellipse">
                  <a:avLst/>
                </a:prstGeom>
                <a:solidFill>
                  <a:srgbClr val="0070C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91" name="Oval 90">
                  <a:extLst>
                    <a:ext uri="{FF2B5EF4-FFF2-40B4-BE49-F238E27FC236}">
                      <a16:creationId xmlns:a16="http://schemas.microsoft.com/office/drawing/2014/main" id="{9E417B3F-B767-415B-B847-694EEA22FEC4}"/>
                    </a:ext>
                  </a:extLst>
                </p:cNvPr>
                <p:cNvSpPr/>
                <p:nvPr/>
              </p:nvSpPr>
              <p:spPr>
                <a:xfrm>
                  <a:off x="12355799" y="5867315"/>
                  <a:ext cx="289152" cy="289152"/>
                </a:xfrm>
                <a:prstGeom prst="ellipse">
                  <a:avLst/>
                </a:prstGeom>
                <a:solidFill>
                  <a:srgbClr val="0070C0"/>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92" name="Oval 91">
                  <a:extLst>
                    <a:ext uri="{FF2B5EF4-FFF2-40B4-BE49-F238E27FC236}">
                      <a16:creationId xmlns:a16="http://schemas.microsoft.com/office/drawing/2014/main" id="{93CAEED4-F9AB-4343-8457-BECADD5593EB}"/>
                    </a:ext>
                  </a:extLst>
                </p:cNvPr>
                <p:cNvSpPr/>
                <p:nvPr/>
              </p:nvSpPr>
              <p:spPr>
                <a:xfrm>
                  <a:off x="12151628" y="6094585"/>
                  <a:ext cx="289152" cy="289152"/>
                </a:xfrm>
                <a:prstGeom prst="ellipse">
                  <a:avLst/>
                </a:prstGeom>
                <a:solidFill>
                  <a:srgbClr val="C00000"/>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93" name="Oval 92">
                  <a:extLst>
                    <a:ext uri="{FF2B5EF4-FFF2-40B4-BE49-F238E27FC236}">
                      <a16:creationId xmlns:a16="http://schemas.microsoft.com/office/drawing/2014/main" id="{50593501-5622-4218-A8C0-6638EA59476B}"/>
                    </a:ext>
                  </a:extLst>
                </p:cNvPr>
                <p:cNvSpPr/>
                <p:nvPr/>
              </p:nvSpPr>
              <p:spPr>
                <a:xfrm>
                  <a:off x="12487378" y="6060008"/>
                  <a:ext cx="289152" cy="289152"/>
                </a:xfrm>
                <a:prstGeom prst="ellipse">
                  <a:avLst/>
                </a:prstGeom>
                <a:solidFill>
                  <a:srgbClr val="C0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94" name="Oval 93">
                  <a:extLst>
                    <a:ext uri="{FF2B5EF4-FFF2-40B4-BE49-F238E27FC236}">
                      <a16:creationId xmlns:a16="http://schemas.microsoft.com/office/drawing/2014/main" id="{5939B3EC-7A0B-4035-97A7-464A7B42A7EE}"/>
                    </a:ext>
                  </a:extLst>
                </p:cNvPr>
                <p:cNvSpPr/>
                <p:nvPr/>
              </p:nvSpPr>
              <p:spPr>
                <a:xfrm>
                  <a:off x="12323415" y="6253026"/>
                  <a:ext cx="289152" cy="289152"/>
                </a:xfrm>
                <a:prstGeom prst="ellipse">
                  <a:avLst/>
                </a:prstGeom>
                <a:solidFill>
                  <a:srgbClr val="C0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95" name="Oval 94">
                  <a:extLst>
                    <a:ext uri="{FF2B5EF4-FFF2-40B4-BE49-F238E27FC236}">
                      <a16:creationId xmlns:a16="http://schemas.microsoft.com/office/drawing/2014/main" id="{D221DEC3-FF3D-4927-AC8E-735B18D2BB77}"/>
                    </a:ext>
                  </a:extLst>
                </p:cNvPr>
                <p:cNvSpPr/>
                <p:nvPr/>
              </p:nvSpPr>
              <p:spPr>
                <a:xfrm>
                  <a:off x="11998969" y="5894589"/>
                  <a:ext cx="289152" cy="289152"/>
                </a:xfrm>
                <a:prstGeom prst="ellipse">
                  <a:avLst/>
                </a:prstGeom>
                <a:solidFill>
                  <a:srgbClr val="0070C0"/>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96" name="Oval 95">
                  <a:extLst>
                    <a:ext uri="{FF2B5EF4-FFF2-40B4-BE49-F238E27FC236}">
                      <a16:creationId xmlns:a16="http://schemas.microsoft.com/office/drawing/2014/main" id="{656B5CA6-A31D-46E1-B7C2-22A3BE943A98}"/>
                    </a:ext>
                  </a:extLst>
                </p:cNvPr>
                <p:cNvSpPr/>
                <p:nvPr/>
              </p:nvSpPr>
              <p:spPr>
                <a:xfrm>
                  <a:off x="11602351" y="5367486"/>
                  <a:ext cx="1597397" cy="1597397"/>
                </a:xfrm>
                <a:prstGeom prst="ellipse">
                  <a:avLst/>
                </a:prstGeom>
                <a:noFill/>
                <a:ln w="952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97" name="Oval 96">
                  <a:extLst>
                    <a:ext uri="{FF2B5EF4-FFF2-40B4-BE49-F238E27FC236}">
                      <a16:creationId xmlns:a16="http://schemas.microsoft.com/office/drawing/2014/main" id="{0A0AF421-1BD6-4753-9A10-E346E38C10F5}"/>
                    </a:ext>
                  </a:extLst>
                </p:cNvPr>
                <p:cNvSpPr/>
                <p:nvPr/>
              </p:nvSpPr>
              <p:spPr>
                <a:xfrm>
                  <a:off x="11299893" y="5058376"/>
                  <a:ext cx="2192536" cy="2192536"/>
                </a:xfrm>
                <a:prstGeom prst="ellipse">
                  <a:avLst/>
                </a:prstGeom>
                <a:noFill/>
                <a:ln w="952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98" name="Oval 97">
                  <a:extLst>
                    <a:ext uri="{FF2B5EF4-FFF2-40B4-BE49-F238E27FC236}">
                      <a16:creationId xmlns:a16="http://schemas.microsoft.com/office/drawing/2014/main" id="{777532AE-4117-401C-AB72-DCBB44E796F9}"/>
                    </a:ext>
                  </a:extLst>
                </p:cNvPr>
                <p:cNvSpPr/>
                <p:nvPr/>
              </p:nvSpPr>
              <p:spPr>
                <a:xfrm>
                  <a:off x="12339128" y="5311161"/>
                  <a:ext cx="121517" cy="121517"/>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99" name="Oval 98">
                  <a:extLst>
                    <a:ext uri="{FF2B5EF4-FFF2-40B4-BE49-F238E27FC236}">
                      <a16:creationId xmlns:a16="http://schemas.microsoft.com/office/drawing/2014/main" id="{6FBB1166-561A-4A8E-8601-7C640ADA3404}"/>
                    </a:ext>
                  </a:extLst>
                </p:cNvPr>
                <p:cNvSpPr/>
                <p:nvPr/>
              </p:nvSpPr>
              <p:spPr>
                <a:xfrm>
                  <a:off x="12342652" y="6899392"/>
                  <a:ext cx="121517" cy="121517"/>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00" name="Oval 99">
                  <a:extLst>
                    <a:ext uri="{FF2B5EF4-FFF2-40B4-BE49-F238E27FC236}">
                      <a16:creationId xmlns:a16="http://schemas.microsoft.com/office/drawing/2014/main" id="{5E7CC828-5FDF-4E0A-BD5A-9BCA75728915}"/>
                    </a:ext>
                  </a:extLst>
                </p:cNvPr>
                <p:cNvSpPr/>
                <p:nvPr/>
              </p:nvSpPr>
              <p:spPr>
                <a:xfrm>
                  <a:off x="12281893" y="5001641"/>
                  <a:ext cx="121517" cy="121517"/>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01" name="Oval 100">
                  <a:extLst>
                    <a:ext uri="{FF2B5EF4-FFF2-40B4-BE49-F238E27FC236}">
                      <a16:creationId xmlns:a16="http://schemas.microsoft.com/office/drawing/2014/main" id="{AB511F03-C8F6-4A6A-B5A4-13F1F6265A3E}"/>
                    </a:ext>
                  </a:extLst>
                </p:cNvPr>
                <p:cNvSpPr/>
                <p:nvPr/>
              </p:nvSpPr>
              <p:spPr>
                <a:xfrm>
                  <a:off x="12274643" y="7185720"/>
                  <a:ext cx="121517" cy="121517"/>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02" name="Oval 101">
                  <a:extLst>
                    <a:ext uri="{FF2B5EF4-FFF2-40B4-BE49-F238E27FC236}">
                      <a16:creationId xmlns:a16="http://schemas.microsoft.com/office/drawing/2014/main" id="{A5245C0A-BE6A-4950-8425-CFBAA4A566FB}"/>
                    </a:ext>
                  </a:extLst>
                </p:cNvPr>
                <p:cNvSpPr/>
                <p:nvPr/>
              </p:nvSpPr>
              <p:spPr>
                <a:xfrm>
                  <a:off x="13428691" y="6178402"/>
                  <a:ext cx="121517" cy="121517"/>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03" name="Oval 102">
                  <a:extLst>
                    <a:ext uri="{FF2B5EF4-FFF2-40B4-BE49-F238E27FC236}">
                      <a16:creationId xmlns:a16="http://schemas.microsoft.com/office/drawing/2014/main" id="{DA540D25-F522-4F47-A6BB-8B89677825B0}"/>
                    </a:ext>
                  </a:extLst>
                </p:cNvPr>
                <p:cNvSpPr/>
                <p:nvPr/>
              </p:nvSpPr>
              <p:spPr>
                <a:xfrm>
                  <a:off x="11248911" y="6077459"/>
                  <a:ext cx="121517" cy="121517"/>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04" name="Oval 103">
                  <a:extLst>
                    <a:ext uri="{FF2B5EF4-FFF2-40B4-BE49-F238E27FC236}">
                      <a16:creationId xmlns:a16="http://schemas.microsoft.com/office/drawing/2014/main" id="{A1FEA1B7-66F1-48CD-A87B-CF4E33C61FE3}"/>
                    </a:ext>
                  </a:extLst>
                </p:cNvPr>
                <p:cNvSpPr/>
                <p:nvPr/>
              </p:nvSpPr>
              <p:spPr>
                <a:xfrm>
                  <a:off x="12522013" y="5916540"/>
                  <a:ext cx="289152" cy="289152"/>
                </a:xfrm>
                <a:prstGeom prst="ellipse">
                  <a:avLst/>
                </a:prstGeom>
                <a:solidFill>
                  <a:srgbClr val="0070C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05" name="Oval 104">
                  <a:extLst>
                    <a:ext uri="{FF2B5EF4-FFF2-40B4-BE49-F238E27FC236}">
                      <a16:creationId xmlns:a16="http://schemas.microsoft.com/office/drawing/2014/main" id="{1A54C3DE-6626-4216-8297-F5B06376DE9B}"/>
                    </a:ext>
                  </a:extLst>
                </p:cNvPr>
                <p:cNvSpPr/>
                <p:nvPr/>
              </p:nvSpPr>
              <p:spPr>
                <a:xfrm>
                  <a:off x="12413740" y="4995176"/>
                  <a:ext cx="121517" cy="121517"/>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06" name="Oval 105">
                  <a:extLst>
                    <a:ext uri="{FF2B5EF4-FFF2-40B4-BE49-F238E27FC236}">
                      <a16:creationId xmlns:a16="http://schemas.microsoft.com/office/drawing/2014/main" id="{D92F4C86-A580-4EFE-BAF4-5329CA4DF72E}"/>
                    </a:ext>
                  </a:extLst>
                </p:cNvPr>
                <p:cNvSpPr/>
                <p:nvPr/>
              </p:nvSpPr>
              <p:spPr>
                <a:xfrm>
                  <a:off x="12413740" y="7185720"/>
                  <a:ext cx="121517" cy="121517"/>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cxnSp>
              <p:nvCxnSpPr>
                <p:cNvPr id="107" name="Straight Arrow Connector 106">
                  <a:extLst>
                    <a:ext uri="{FF2B5EF4-FFF2-40B4-BE49-F238E27FC236}">
                      <a16:creationId xmlns:a16="http://schemas.microsoft.com/office/drawing/2014/main" id="{C069952E-7F30-40CF-B5DE-E6B03004F7AB}"/>
                    </a:ext>
                  </a:extLst>
                </p:cNvPr>
                <p:cNvCxnSpPr/>
                <p:nvPr/>
              </p:nvCxnSpPr>
              <p:spPr>
                <a:xfrm>
                  <a:off x="10651501" y="5367486"/>
                  <a:ext cx="1296144" cy="607656"/>
                </a:xfrm>
                <a:prstGeom prst="straightConnector1">
                  <a:avLst/>
                </a:prstGeom>
                <a:ln w="952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08" name="Oval 107">
                  <a:extLst>
                    <a:ext uri="{FF2B5EF4-FFF2-40B4-BE49-F238E27FC236}">
                      <a16:creationId xmlns:a16="http://schemas.microsoft.com/office/drawing/2014/main" id="{8CB07684-EFB2-4A04-8EE1-CE3984F70089}"/>
                    </a:ext>
                  </a:extLst>
                </p:cNvPr>
                <p:cNvSpPr/>
                <p:nvPr/>
              </p:nvSpPr>
              <p:spPr>
                <a:xfrm>
                  <a:off x="13428691" y="6043498"/>
                  <a:ext cx="121517" cy="121517"/>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grpSp>
          <p:grpSp>
            <p:nvGrpSpPr>
              <p:cNvPr id="12" name="Group 11">
                <a:extLst>
                  <a:ext uri="{FF2B5EF4-FFF2-40B4-BE49-F238E27FC236}">
                    <a16:creationId xmlns:a16="http://schemas.microsoft.com/office/drawing/2014/main" id="{1AA48465-21D4-4519-B998-7A8A6232570E}"/>
                  </a:ext>
                </a:extLst>
              </p:cNvPr>
              <p:cNvGrpSpPr/>
              <p:nvPr/>
            </p:nvGrpSpPr>
            <p:grpSpPr>
              <a:xfrm>
                <a:off x="12725255" y="1772209"/>
                <a:ext cx="3278825" cy="2897489"/>
                <a:chOff x="14109731" y="4419600"/>
                <a:chExt cx="3278825" cy="2897489"/>
              </a:xfrm>
            </p:grpSpPr>
            <p:sp>
              <p:nvSpPr>
                <p:cNvPr id="48" name="Oval 47">
                  <a:extLst>
                    <a:ext uri="{FF2B5EF4-FFF2-40B4-BE49-F238E27FC236}">
                      <a16:creationId xmlns:a16="http://schemas.microsoft.com/office/drawing/2014/main" id="{057D2687-1A04-40EE-9544-2F9359EBF653}"/>
                    </a:ext>
                  </a:extLst>
                </p:cNvPr>
                <p:cNvSpPr/>
                <p:nvPr/>
              </p:nvSpPr>
              <p:spPr>
                <a:xfrm>
                  <a:off x="15370179" y="5908717"/>
                  <a:ext cx="289152" cy="289152"/>
                </a:xfrm>
                <a:prstGeom prst="ellipse">
                  <a:avLst/>
                </a:prstGeom>
                <a:solidFill>
                  <a:srgbClr val="0070C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49" name="Oval 48">
                  <a:extLst>
                    <a:ext uri="{FF2B5EF4-FFF2-40B4-BE49-F238E27FC236}">
                      <a16:creationId xmlns:a16="http://schemas.microsoft.com/office/drawing/2014/main" id="{9C0DFECB-8324-41F7-B891-5C1EC38E77BB}"/>
                    </a:ext>
                  </a:extLst>
                </p:cNvPr>
                <p:cNvSpPr/>
                <p:nvPr/>
              </p:nvSpPr>
              <p:spPr>
                <a:xfrm>
                  <a:off x="15059122" y="6159014"/>
                  <a:ext cx="289152" cy="289152"/>
                </a:xfrm>
                <a:prstGeom prst="ellipse">
                  <a:avLst/>
                </a:prstGeom>
                <a:solidFill>
                  <a:srgbClr val="C0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50" name="Oval 49">
                  <a:extLst>
                    <a:ext uri="{FF2B5EF4-FFF2-40B4-BE49-F238E27FC236}">
                      <a16:creationId xmlns:a16="http://schemas.microsoft.com/office/drawing/2014/main" id="{6978DF6B-00A1-48A5-B9B6-A9A1443CF2C0}"/>
                    </a:ext>
                  </a:extLst>
                </p:cNvPr>
                <p:cNvSpPr/>
                <p:nvPr/>
              </p:nvSpPr>
              <p:spPr>
                <a:xfrm>
                  <a:off x="15132005" y="6374944"/>
                  <a:ext cx="289152" cy="289152"/>
                </a:xfrm>
                <a:prstGeom prst="ellipse">
                  <a:avLst/>
                </a:prstGeom>
                <a:solidFill>
                  <a:srgbClr val="C0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51" name="Oval 50">
                  <a:extLst>
                    <a:ext uri="{FF2B5EF4-FFF2-40B4-BE49-F238E27FC236}">
                      <a16:creationId xmlns:a16="http://schemas.microsoft.com/office/drawing/2014/main" id="{1D75DBC4-D691-4F3D-9C6C-BCAC6D9550D9}"/>
                    </a:ext>
                  </a:extLst>
                </p:cNvPr>
                <p:cNvSpPr/>
                <p:nvPr/>
              </p:nvSpPr>
              <p:spPr>
                <a:xfrm>
                  <a:off x="15114407" y="5990620"/>
                  <a:ext cx="289152" cy="289152"/>
                </a:xfrm>
                <a:prstGeom prst="ellipse">
                  <a:avLst/>
                </a:prstGeom>
                <a:solidFill>
                  <a:srgbClr val="0070C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52" name="Oval 51">
                  <a:extLst>
                    <a:ext uri="{FF2B5EF4-FFF2-40B4-BE49-F238E27FC236}">
                      <a16:creationId xmlns:a16="http://schemas.microsoft.com/office/drawing/2014/main" id="{2C5F819E-7EB4-45E3-A5DB-840C0D85D013}"/>
                    </a:ext>
                  </a:extLst>
                </p:cNvPr>
                <p:cNvSpPr/>
                <p:nvPr/>
              </p:nvSpPr>
              <p:spPr>
                <a:xfrm>
                  <a:off x="15065897" y="6264311"/>
                  <a:ext cx="289152" cy="289152"/>
                </a:xfrm>
                <a:prstGeom prst="ellipse">
                  <a:avLst/>
                </a:prstGeom>
                <a:solidFill>
                  <a:srgbClr val="C0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53" name="Oval 52">
                  <a:extLst>
                    <a:ext uri="{FF2B5EF4-FFF2-40B4-BE49-F238E27FC236}">
                      <a16:creationId xmlns:a16="http://schemas.microsoft.com/office/drawing/2014/main" id="{3DDD727B-4CB2-4DF3-87D2-64306E75FFFD}"/>
                    </a:ext>
                  </a:extLst>
                </p:cNvPr>
                <p:cNvSpPr/>
                <p:nvPr/>
              </p:nvSpPr>
              <p:spPr>
                <a:xfrm>
                  <a:off x="15218047" y="6429534"/>
                  <a:ext cx="289152" cy="289152"/>
                </a:xfrm>
                <a:prstGeom prst="ellipse">
                  <a:avLst/>
                </a:prstGeom>
                <a:solidFill>
                  <a:srgbClr val="0070C0"/>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54" name="Oval 53">
                  <a:extLst>
                    <a:ext uri="{FF2B5EF4-FFF2-40B4-BE49-F238E27FC236}">
                      <a16:creationId xmlns:a16="http://schemas.microsoft.com/office/drawing/2014/main" id="{D8F4B699-7A41-4EAC-BC9A-9AB2C6CC36DC}"/>
                    </a:ext>
                  </a:extLst>
                </p:cNvPr>
                <p:cNvSpPr/>
                <p:nvPr/>
              </p:nvSpPr>
              <p:spPr>
                <a:xfrm>
                  <a:off x="15549830" y="6364638"/>
                  <a:ext cx="289152" cy="289152"/>
                </a:xfrm>
                <a:prstGeom prst="ellipse">
                  <a:avLst/>
                </a:prstGeom>
                <a:solidFill>
                  <a:srgbClr val="0070C0"/>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55" name="Oval 54">
                  <a:extLst>
                    <a:ext uri="{FF2B5EF4-FFF2-40B4-BE49-F238E27FC236}">
                      <a16:creationId xmlns:a16="http://schemas.microsoft.com/office/drawing/2014/main" id="{0DC0039C-48D0-4E8C-BFB2-0D3FE77E7D41}"/>
                    </a:ext>
                  </a:extLst>
                </p:cNvPr>
                <p:cNvSpPr/>
                <p:nvPr/>
              </p:nvSpPr>
              <p:spPr>
                <a:xfrm>
                  <a:off x="15251081" y="5941669"/>
                  <a:ext cx="289152" cy="289152"/>
                </a:xfrm>
                <a:prstGeom prst="ellipse">
                  <a:avLst/>
                </a:prstGeom>
                <a:solidFill>
                  <a:srgbClr val="C0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56" name="Oval 55">
                  <a:extLst>
                    <a:ext uri="{FF2B5EF4-FFF2-40B4-BE49-F238E27FC236}">
                      <a16:creationId xmlns:a16="http://schemas.microsoft.com/office/drawing/2014/main" id="{D511E1DA-D0E3-4282-A022-FB68FD60D2D3}"/>
                    </a:ext>
                  </a:extLst>
                </p:cNvPr>
                <p:cNvSpPr/>
                <p:nvPr/>
              </p:nvSpPr>
              <p:spPr>
                <a:xfrm>
                  <a:off x="15498746" y="5963433"/>
                  <a:ext cx="289152" cy="289152"/>
                </a:xfrm>
                <a:prstGeom prst="ellipse">
                  <a:avLst/>
                </a:prstGeom>
                <a:solidFill>
                  <a:srgbClr val="C0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57" name="Oval 56">
                  <a:extLst>
                    <a:ext uri="{FF2B5EF4-FFF2-40B4-BE49-F238E27FC236}">
                      <a16:creationId xmlns:a16="http://schemas.microsoft.com/office/drawing/2014/main" id="{396C832A-58A9-43C5-9804-5425D736D0B5}"/>
                    </a:ext>
                  </a:extLst>
                </p:cNvPr>
                <p:cNvSpPr/>
                <p:nvPr/>
              </p:nvSpPr>
              <p:spPr>
                <a:xfrm>
                  <a:off x="16191804" y="5077318"/>
                  <a:ext cx="288912" cy="288912"/>
                </a:xfrm>
                <a:prstGeom prst="ellipse">
                  <a:avLst/>
                </a:prstGeom>
                <a:solidFill>
                  <a:srgbClr val="7030A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58" name="Oval 57">
                  <a:extLst>
                    <a:ext uri="{FF2B5EF4-FFF2-40B4-BE49-F238E27FC236}">
                      <a16:creationId xmlns:a16="http://schemas.microsoft.com/office/drawing/2014/main" id="{5B166BA1-0F4B-4897-B73F-275473B53ED4}"/>
                    </a:ext>
                  </a:extLst>
                </p:cNvPr>
                <p:cNvSpPr/>
                <p:nvPr/>
              </p:nvSpPr>
              <p:spPr>
                <a:xfrm>
                  <a:off x="15238162" y="6069878"/>
                  <a:ext cx="289152" cy="289152"/>
                </a:xfrm>
                <a:prstGeom prst="ellipse">
                  <a:avLst/>
                </a:prstGeom>
                <a:solidFill>
                  <a:srgbClr val="C0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59" name="Oval 58">
                  <a:extLst>
                    <a:ext uri="{FF2B5EF4-FFF2-40B4-BE49-F238E27FC236}">
                      <a16:creationId xmlns:a16="http://schemas.microsoft.com/office/drawing/2014/main" id="{E9FDB959-26DB-465F-9186-18629042BC86}"/>
                    </a:ext>
                  </a:extLst>
                </p:cNvPr>
                <p:cNvSpPr/>
                <p:nvPr/>
              </p:nvSpPr>
              <p:spPr>
                <a:xfrm>
                  <a:off x="15390562" y="6222278"/>
                  <a:ext cx="289152" cy="289152"/>
                </a:xfrm>
                <a:prstGeom prst="ellipse">
                  <a:avLst/>
                </a:prstGeom>
                <a:solidFill>
                  <a:srgbClr val="0070C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60" name="Oval 59">
                  <a:extLst>
                    <a:ext uri="{FF2B5EF4-FFF2-40B4-BE49-F238E27FC236}">
                      <a16:creationId xmlns:a16="http://schemas.microsoft.com/office/drawing/2014/main" id="{CAE2986F-4782-4594-BA28-4B4E8E630070}"/>
                    </a:ext>
                  </a:extLst>
                </p:cNvPr>
                <p:cNvSpPr/>
                <p:nvPr/>
              </p:nvSpPr>
              <p:spPr>
                <a:xfrm>
                  <a:off x="15430292" y="6027369"/>
                  <a:ext cx="289152" cy="289152"/>
                </a:xfrm>
                <a:prstGeom prst="ellipse">
                  <a:avLst/>
                </a:prstGeom>
                <a:solidFill>
                  <a:srgbClr val="0070C0"/>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61" name="Oval 60">
                  <a:extLst>
                    <a:ext uri="{FF2B5EF4-FFF2-40B4-BE49-F238E27FC236}">
                      <a16:creationId xmlns:a16="http://schemas.microsoft.com/office/drawing/2014/main" id="{F6B0E9D8-614B-4ED0-BE63-63009EA49CD2}"/>
                    </a:ext>
                  </a:extLst>
                </p:cNvPr>
                <p:cNvSpPr/>
                <p:nvPr/>
              </p:nvSpPr>
              <p:spPr>
                <a:xfrm>
                  <a:off x="15226121" y="6254639"/>
                  <a:ext cx="289152" cy="289152"/>
                </a:xfrm>
                <a:prstGeom prst="ellipse">
                  <a:avLst/>
                </a:prstGeom>
                <a:solidFill>
                  <a:srgbClr val="C00000"/>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62" name="Oval 61">
                  <a:extLst>
                    <a:ext uri="{FF2B5EF4-FFF2-40B4-BE49-F238E27FC236}">
                      <a16:creationId xmlns:a16="http://schemas.microsoft.com/office/drawing/2014/main" id="{C0C41CF3-FEE4-4316-9D63-489B94AB9BBE}"/>
                    </a:ext>
                  </a:extLst>
                </p:cNvPr>
                <p:cNvSpPr/>
                <p:nvPr/>
              </p:nvSpPr>
              <p:spPr>
                <a:xfrm>
                  <a:off x="15561871" y="6220062"/>
                  <a:ext cx="289152" cy="289152"/>
                </a:xfrm>
                <a:prstGeom prst="ellipse">
                  <a:avLst/>
                </a:prstGeom>
                <a:solidFill>
                  <a:srgbClr val="C0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63" name="Oval 62">
                  <a:extLst>
                    <a:ext uri="{FF2B5EF4-FFF2-40B4-BE49-F238E27FC236}">
                      <a16:creationId xmlns:a16="http://schemas.microsoft.com/office/drawing/2014/main" id="{0C3D3F78-255C-48C3-AEF7-FDAE22DD416B}"/>
                    </a:ext>
                  </a:extLst>
                </p:cNvPr>
                <p:cNvSpPr/>
                <p:nvPr/>
              </p:nvSpPr>
              <p:spPr>
                <a:xfrm>
                  <a:off x="15397908" y="6413080"/>
                  <a:ext cx="289152" cy="289152"/>
                </a:xfrm>
                <a:prstGeom prst="ellipse">
                  <a:avLst/>
                </a:prstGeom>
                <a:solidFill>
                  <a:srgbClr val="C0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64" name="Oval 63">
                  <a:extLst>
                    <a:ext uri="{FF2B5EF4-FFF2-40B4-BE49-F238E27FC236}">
                      <a16:creationId xmlns:a16="http://schemas.microsoft.com/office/drawing/2014/main" id="{0D454B29-6EA3-4130-ABBC-22A85F3714DA}"/>
                    </a:ext>
                  </a:extLst>
                </p:cNvPr>
                <p:cNvSpPr/>
                <p:nvPr/>
              </p:nvSpPr>
              <p:spPr>
                <a:xfrm>
                  <a:off x="15073462" y="6054643"/>
                  <a:ext cx="289152" cy="289152"/>
                </a:xfrm>
                <a:prstGeom prst="ellipse">
                  <a:avLst/>
                </a:prstGeom>
                <a:solidFill>
                  <a:srgbClr val="0070C0"/>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65" name="Oval 64">
                  <a:extLst>
                    <a:ext uri="{FF2B5EF4-FFF2-40B4-BE49-F238E27FC236}">
                      <a16:creationId xmlns:a16="http://schemas.microsoft.com/office/drawing/2014/main" id="{A8C1EDB6-9551-4C87-AD02-EDD9AFEFEFC1}"/>
                    </a:ext>
                  </a:extLst>
                </p:cNvPr>
                <p:cNvSpPr/>
                <p:nvPr/>
              </p:nvSpPr>
              <p:spPr>
                <a:xfrm>
                  <a:off x="14463171" y="5377338"/>
                  <a:ext cx="1597397" cy="1597397"/>
                </a:xfrm>
                <a:prstGeom prst="ellipse">
                  <a:avLst/>
                </a:prstGeom>
                <a:noFill/>
                <a:ln w="952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66" name="Oval 65">
                  <a:extLst>
                    <a:ext uri="{FF2B5EF4-FFF2-40B4-BE49-F238E27FC236}">
                      <a16:creationId xmlns:a16="http://schemas.microsoft.com/office/drawing/2014/main" id="{462D9337-4DAA-4829-B20D-2F43E7EFECFE}"/>
                    </a:ext>
                  </a:extLst>
                </p:cNvPr>
                <p:cNvSpPr/>
                <p:nvPr/>
              </p:nvSpPr>
              <p:spPr>
                <a:xfrm>
                  <a:off x="14160713" y="5068228"/>
                  <a:ext cx="2192536" cy="2192536"/>
                </a:xfrm>
                <a:prstGeom prst="ellipse">
                  <a:avLst/>
                </a:prstGeom>
                <a:noFill/>
                <a:ln w="952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67" name="Oval 66">
                  <a:extLst>
                    <a:ext uri="{FF2B5EF4-FFF2-40B4-BE49-F238E27FC236}">
                      <a16:creationId xmlns:a16="http://schemas.microsoft.com/office/drawing/2014/main" id="{3962F9F8-E950-41A5-8384-C29560F77E59}"/>
                    </a:ext>
                  </a:extLst>
                </p:cNvPr>
                <p:cNvSpPr/>
                <p:nvPr/>
              </p:nvSpPr>
              <p:spPr>
                <a:xfrm>
                  <a:off x="15199948" y="5321013"/>
                  <a:ext cx="121517" cy="121517"/>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68" name="Oval 67">
                  <a:extLst>
                    <a:ext uri="{FF2B5EF4-FFF2-40B4-BE49-F238E27FC236}">
                      <a16:creationId xmlns:a16="http://schemas.microsoft.com/office/drawing/2014/main" id="{6AEF489F-C377-4929-9674-B89CFACD8A9C}"/>
                    </a:ext>
                  </a:extLst>
                </p:cNvPr>
                <p:cNvSpPr/>
                <p:nvPr/>
              </p:nvSpPr>
              <p:spPr>
                <a:xfrm>
                  <a:off x="15203472" y="6909244"/>
                  <a:ext cx="121517" cy="121517"/>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69" name="Oval 68">
                  <a:extLst>
                    <a:ext uri="{FF2B5EF4-FFF2-40B4-BE49-F238E27FC236}">
                      <a16:creationId xmlns:a16="http://schemas.microsoft.com/office/drawing/2014/main" id="{2265A3FF-170A-422E-8355-601009A9248A}"/>
                    </a:ext>
                  </a:extLst>
                </p:cNvPr>
                <p:cNvSpPr/>
                <p:nvPr/>
              </p:nvSpPr>
              <p:spPr>
                <a:xfrm>
                  <a:off x="15142713" y="5011493"/>
                  <a:ext cx="121517" cy="121517"/>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70" name="Oval 69">
                  <a:extLst>
                    <a:ext uri="{FF2B5EF4-FFF2-40B4-BE49-F238E27FC236}">
                      <a16:creationId xmlns:a16="http://schemas.microsoft.com/office/drawing/2014/main" id="{594D0BE5-1B71-4867-BCE6-AF161E8B66EF}"/>
                    </a:ext>
                  </a:extLst>
                </p:cNvPr>
                <p:cNvSpPr/>
                <p:nvPr/>
              </p:nvSpPr>
              <p:spPr>
                <a:xfrm>
                  <a:off x="15135463" y="7195572"/>
                  <a:ext cx="121517" cy="121517"/>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71" name="Oval 70">
                  <a:extLst>
                    <a:ext uri="{FF2B5EF4-FFF2-40B4-BE49-F238E27FC236}">
                      <a16:creationId xmlns:a16="http://schemas.microsoft.com/office/drawing/2014/main" id="{61454644-8D29-46C7-AFDE-559D579184C0}"/>
                    </a:ext>
                  </a:extLst>
                </p:cNvPr>
                <p:cNvSpPr/>
                <p:nvPr/>
              </p:nvSpPr>
              <p:spPr>
                <a:xfrm>
                  <a:off x="16289511" y="6188254"/>
                  <a:ext cx="121517" cy="121517"/>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72" name="Oval 71">
                  <a:extLst>
                    <a:ext uri="{FF2B5EF4-FFF2-40B4-BE49-F238E27FC236}">
                      <a16:creationId xmlns:a16="http://schemas.microsoft.com/office/drawing/2014/main" id="{23AD4D95-74B8-42AE-A78B-BFDA0764C5DD}"/>
                    </a:ext>
                  </a:extLst>
                </p:cNvPr>
                <p:cNvSpPr/>
                <p:nvPr/>
              </p:nvSpPr>
              <p:spPr>
                <a:xfrm>
                  <a:off x="14109731" y="6087311"/>
                  <a:ext cx="121517" cy="121517"/>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73" name="Oval 72">
                  <a:extLst>
                    <a:ext uri="{FF2B5EF4-FFF2-40B4-BE49-F238E27FC236}">
                      <a16:creationId xmlns:a16="http://schemas.microsoft.com/office/drawing/2014/main" id="{93F14C0C-A6B1-4234-99D3-C41402792816}"/>
                    </a:ext>
                  </a:extLst>
                </p:cNvPr>
                <p:cNvSpPr/>
                <p:nvPr/>
              </p:nvSpPr>
              <p:spPr>
                <a:xfrm>
                  <a:off x="15596506" y="6076594"/>
                  <a:ext cx="289152" cy="289152"/>
                </a:xfrm>
                <a:prstGeom prst="ellipse">
                  <a:avLst/>
                </a:prstGeom>
                <a:solidFill>
                  <a:srgbClr val="0070C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74" name="Oval 73">
                  <a:extLst>
                    <a:ext uri="{FF2B5EF4-FFF2-40B4-BE49-F238E27FC236}">
                      <a16:creationId xmlns:a16="http://schemas.microsoft.com/office/drawing/2014/main" id="{D2A6D6D3-F9B4-455A-AC94-B4BC024F5757}"/>
                    </a:ext>
                  </a:extLst>
                </p:cNvPr>
                <p:cNvSpPr/>
                <p:nvPr/>
              </p:nvSpPr>
              <p:spPr>
                <a:xfrm>
                  <a:off x="15274560" y="5005028"/>
                  <a:ext cx="121517" cy="121517"/>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75" name="Oval 74">
                  <a:extLst>
                    <a:ext uri="{FF2B5EF4-FFF2-40B4-BE49-F238E27FC236}">
                      <a16:creationId xmlns:a16="http://schemas.microsoft.com/office/drawing/2014/main" id="{2EF6BDC1-F5BF-4A9B-BE5D-CA37C087A406}"/>
                    </a:ext>
                  </a:extLst>
                </p:cNvPr>
                <p:cNvSpPr/>
                <p:nvPr/>
              </p:nvSpPr>
              <p:spPr>
                <a:xfrm>
                  <a:off x="15274560" y="7195572"/>
                  <a:ext cx="121517" cy="121517"/>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cxnSp>
              <p:nvCxnSpPr>
                <p:cNvPr id="76" name="Straight Arrow Connector 75">
                  <a:extLst>
                    <a:ext uri="{FF2B5EF4-FFF2-40B4-BE49-F238E27FC236}">
                      <a16:creationId xmlns:a16="http://schemas.microsoft.com/office/drawing/2014/main" id="{325D978E-3ED6-46BB-9B3A-8A5FDCD51302}"/>
                    </a:ext>
                  </a:extLst>
                </p:cNvPr>
                <p:cNvCxnSpPr>
                  <a:cxnSpLocks/>
                </p:cNvCxnSpPr>
                <p:nvPr/>
              </p:nvCxnSpPr>
              <p:spPr>
                <a:xfrm flipV="1">
                  <a:off x="16480716" y="4419600"/>
                  <a:ext cx="907840" cy="672570"/>
                </a:xfrm>
                <a:prstGeom prst="straightConnector1">
                  <a:avLst/>
                </a:prstGeom>
                <a:ln w="952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77" name="Oval 76">
                  <a:extLst>
                    <a:ext uri="{FF2B5EF4-FFF2-40B4-BE49-F238E27FC236}">
                      <a16:creationId xmlns:a16="http://schemas.microsoft.com/office/drawing/2014/main" id="{0B02B174-DEF5-444F-9BFF-C20BEBB00783}"/>
                    </a:ext>
                  </a:extLst>
                </p:cNvPr>
                <p:cNvSpPr/>
                <p:nvPr/>
              </p:nvSpPr>
              <p:spPr>
                <a:xfrm>
                  <a:off x="16289511" y="6053350"/>
                  <a:ext cx="121517" cy="121517"/>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cxnSp>
              <p:nvCxnSpPr>
                <p:cNvPr id="78" name="Straight Arrow Connector 77">
                  <a:extLst>
                    <a:ext uri="{FF2B5EF4-FFF2-40B4-BE49-F238E27FC236}">
                      <a16:creationId xmlns:a16="http://schemas.microsoft.com/office/drawing/2014/main" id="{F90ECB56-D4B7-42B6-808F-BC62DF2C34BB}"/>
                    </a:ext>
                  </a:extLst>
                </p:cNvPr>
                <p:cNvCxnSpPr>
                  <a:cxnSpLocks/>
                </p:cNvCxnSpPr>
                <p:nvPr/>
              </p:nvCxnSpPr>
              <p:spPr>
                <a:xfrm>
                  <a:off x="15871254" y="6636073"/>
                  <a:ext cx="858148" cy="589455"/>
                </a:xfrm>
                <a:prstGeom prst="straightConnector1">
                  <a:avLst/>
                </a:prstGeom>
                <a:ln w="9525">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D56EED68-28BC-4C89-AD40-7C2D9F6AD6F4}"/>
                  </a:ext>
                </a:extLst>
              </p:cNvPr>
              <p:cNvGrpSpPr/>
              <p:nvPr/>
            </p:nvGrpSpPr>
            <p:grpSpPr>
              <a:xfrm>
                <a:off x="15967323" y="1918678"/>
                <a:ext cx="2833714" cy="3036164"/>
                <a:chOff x="17783847" y="4545277"/>
                <a:chExt cx="2833714" cy="3036164"/>
              </a:xfrm>
            </p:grpSpPr>
            <p:sp>
              <p:nvSpPr>
                <p:cNvPr id="14" name="Oval 13">
                  <a:extLst>
                    <a:ext uri="{FF2B5EF4-FFF2-40B4-BE49-F238E27FC236}">
                      <a16:creationId xmlns:a16="http://schemas.microsoft.com/office/drawing/2014/main" id="{E4867AB7-AE6A-4E1D-93FE-311396C4DFBF}"/>
                    </a:ext>
                  </a:extLst>
                </p:cNvPr>
                <p:cNvSpPr/>
                <p:nvPr/>
              </p:nvSpPr>
              <p:spPr>
                <a:xfrm>
                  <a:off x="17783847" y="6088648"/>
                  <a:ext cx="121517" cy="121517"/>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5" name="Oval 14">
                  <a:extLst>
                    <a:ext uri="{FF2B5EF4-FFF2-40B4-BE49-F238E27FC236}">
                      <a16:creationId xmlns:a16="http://schemas.microsoft.com/office/drawing/2014/main" id="{A1692DEE-D52A-4F54-B27B-9C8679BE4D0B}"/>
                    </a:ext>
                  </a:extLst>
                </p:cNvPr>
                <p:cNvSpPr/>
                <p:nvPr/>
              </p:nvSpPr>
              <p:spPr>
                <a:xfrm>
                  <a:off x="19657142" y="5017453"/>
                  <a:ext cx="288912" cy="288912"/>
                </a:xfrm>
                <a:prstGeom prst="ellipse">
                  <a:avLst/>
                </a:prstGeom>
                <a:solidFill>
                  <a:srgbClr val="7030A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6" name="Oval 15">
                  <a:extLst>
                    <a:ext uri="{FF2B5EF4-FFF2-40B4-BE49-F238E27FC236}">
                      <a16:creationId xmlns:a16="http://schemas.microsoft.com/office/drawing/2014/main" id="{56CF9172-A237-494F-BA9F-B272F30FC8A9}"/>
                    </a:ext>
                  </a:extLst>
                </p:cNvPr>
                <p:cNvSpPr/>
                <p:nvPr/>
              </p:nvSpPr>
              <p:spPr>
                <a:xfrm>
                  <a:off x="18137287" y="5378675"/>
                  <a:ext cx="1597397" cy="1597397"/>
                </a:xfrm>
                <a:prstGeom prst="ellipse">
                  <a:avLst/>
                </a:prstGeom>
                <a:noFill/>
                <a:ln w="952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7" name="Oval 16">
                  <a:extLst>
                    <a:ext uri="{FF2B5EF4-FFF2-40B4-BE49-F238E27FC236}">
                      <a16:creationId xmlns:a16="http://schemas.microsoft.com/office/drawing/2014/main" id="{19F91663-A588-4E77-9444-EBA35BBBA950}"/>
                    </a:ext>
                  </a:extLst>
                </p:cNvPr>
                <p:cNvSpPr/>
                <p:nvPr/>
              </p:nvSpPr>
              <p:spPr>
                <a:xfrm>
                  <a:off x="17834829" y="5069565"/>
                  <a:ext cx="2192536" cy="2192536"/>
                </a:xfrm>
                <a:prstGeom prst="ellipse">
                  <a:avLst/>
                </a:prstGeom>
                <a:noFill/>
                <a:ln w="9525">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8" name="Oval 17">
                  <a:extLst>
                    <a:ext uri="{FF2B5EF4-FFF2-40B4-BE49-F238E27FC236}">
                      <a16:creationId xmlns:a16="http://schemas.microsoft.com/office/drawing/2014/main" id="{3D9CE117-3AA6-4616-8553-EB9E89AC1278}"/>
                    </a:ext>
                  </a:extLst>
                </p:cNvPr>
                <p:cNvSpPr/>
                <p:nvPr/>
              </p:nvSpPr>
              <p:spPr>
                <a:xfrm>
                  <a:off x="18874064" y="5322350"/>
                  <a:ext cx="121517" cy="121517"/>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19" name="Oval 18">
                  <a:extLst>
                    <a:ext uri="{FF2B5EF4-FFF2-40B4-BE49-F238E27FC236}">
                      <a16:creationId xmlns:a16="http://schemas.microsoft.com/office/drawing/2014/main" id="{881F9C4F-B13C-49C2-8718-5C9F866F4BA1}"/>
                    </a:ext>
                  </a:extLst>
                </p:cNvPr>
                <p:cNvSpPr/>
                <p:nvPr/>
              </p:nvSpPr>
              <p:spPr>
                <a:xfrm>
                  <a:off x="18877588" y="6910581"/>
                  <a:ext cx="121517" cy="121517"/>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20" name="Oval 19">
                  <a:extLst>
                    <a:ext uri="{FF2B5EF4-FFF2-40B4-BE49-F238E27FC236}">
                      <a16:creationId xmlns:a16="http://schemas.microsoft.com/office/drawing/2014/main" id="{646D84DA-DB8E-4045-B63E-3CC1D531D19A}"/>
                    </a:ext>
                  </a:extLst>
                </p:cNvPr>
                <p:cNvSpPr/>
                <p:nvPr/>
              </p:nvSpPr>
              <p:spPr>
                <a:xfrm>
                  <a:off x="18592810" y="4840998"/>
                  <a:ext cx="121517" cy="121517"/>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21" name="Oval 20">
                  <a:extLst>
                    <a:ext uri="{FF2B5EF4-FFF2-40B4-BE49-F238E27FC236}">
                      <a16:creationId xmlns:a16="http://schemas.microsoft.com/office/drawing/2014/main" id="{64991B5F-D68D-4A3E-AD63-24D888E48DB8}"/>
                    </a:ext>
                  </a:extLst>
                </p:cNvPr>
                <p:cNvSpPr/>
                <p:nvPr/>
              </p:nvSpPr>
              <p:spPr>
                <a:xfrm>
                  <a:off x="18809579" y="7196909"/>
                  <a:ext cx="121517" cy="121517"/>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22" name="Oval 21">
                  <a:extLst>
                    <a:ext uri="{FF2B5EF4-FFF2-40B4-BE49-F238E27FC236}">
                      <a16:creationId xmlns:a16="http://schemas.microsoft.com/office/drawing/2014/main" id="{54340FB3-5B82-44ED-90E0-21DEF584CA95}"/>
                    </a:ext>
                  </a:extLst>
                </p:cNvPr>
                <p:cNvSpPr/>
                <p:nvPr/>
              </p:nvSpPr>
              <p:spPr>
                <a:xfrm>
                  <a:off x="19963627" y="6189591"/>
                  <a:ext cx="121517" cy="121517"/>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23" name="Oval 22">
                  <a:extLst>
                    <a:ext uri="{FF2B5EF4-FFF2-40B4-BE49-F238E27FC236}">
                      <a16:creationId xmlns:a16="http://schemas.microsoft.com/office/drawing/2014/main" id="{7A702AAD-6B44-468A-A130-F0CD546F5509}"/>
                    </a:ext>
                  </a:extLst>
                </p:cNvPr>
                <p:cNvSpPr/>
                <p:nvPr/>
              </p:nvSpPr>
              <p:spPr>
                <a:xfrm>
                  <a:off x="18948676" y="5006365"/>
                  <a:ext cx="121517" cy="121517"/>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24" name="Oval 23">
                  <a:extLst>
                    <a:ext uri="{FF2B5EF4-FFF2-40B4-BE49-F238E27FC236}">
                      <a16:creationId xmlns:a16="http://schemas.microsoft.com/office/drawing/2014/main" id="{7EF146DE-6494-4F74-BE3E-78993D13BFA9}"/>
                    </a:ext>
                  </a:extLst>
                </p:cNvPr>
                <p:cNvSpPr/>
                <p:nvPr/>
              </p:nvSpPr>
              <p:spPr>
                <a:xfrm>
                  <a:off x="18948676" y="7196909"/>
                  <a:ext cx="121517" cy="121517"/>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cxnSp>
              <p:nvCxnSpPr>
                <p:cNvPr id="25" name="Straight Arrow Connector 24">
                  <a:extLst>
                    <a:ext uri="{FF2B5EF4-FFF2-40B4-BE49-F238E27FC236}">
                      <a16:creationId xmlns:a16="http://schemas.microsoft.com/office/drawing/2014/main" id="{4F53F154-7C89-4657-BD17-BE11F72B3194}"/>
                    </a:ext>
                  </a:extLst>
                </p:cNvPr>
                <p:cNvCxnSpPr>
                  <a:cxnSpLocks/>
                </p:cNvCxnSpPr>
                <p:nvPr/>
              </p:nvCxnSpPr>
              <p:spPr>
                <a:xfrm flipV="1">
                  <a:off x="19934675" y="4545277"/>
                  <a:ext cx="682886" cy="505914"/>
                </a:xfrm>
                <a:prstGeom prst="straightConnector1">
                  <a:avLst/>
                </a:prstGeom>
                <a:ln w="9525">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8E267AEE-28A4-4E1A-A138-232D63412A47}"/>
                    </a:ext>
                  </a:extLst>
                </p:cNvPr>
                <p:cNvSpPr/>
                <p:nvPr/>
              </p:nvSpPr>
              <p:spPr>
                <a:xfrm>
                  <a:off x="19963627" y="6054687"/>
                  <a:ext cx="121517" cy="121517"/>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27" name="Oval 26">
                  <a:extLst>
                    <a:ext uri="{FF2B5EF4-FFF2-40B4-BE49-F238E27FC236}">
                      <a16:creationId xmlns:a16="http://schemas.microsoft.com/office/drawing/2014/main" id="{C7C377C6-7D1B-4E11-8F44-66C06E20DDE4}"/>
                    </a:ext>
                  </a:extLst>
                </p:cNvPr>
                <p:cNvSpPr/>
                <p:nvPr/>
              </p:nvSpPr>
              <p:spPr>
                <a:xfrm>
                  <a:off x="18823862" y="5760132"/>
                  <a:ext cx="289152" cy="289152"/>
                </a:xfrm>
                <a:prstGeom prst="ellipse">
                  <a:avLst/>
                </a:prstGeom>
                <a:solidFill>
                  <a:srgbClr val="0070C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28" name="Oval 27">
                  <a:extLst>
                    <a:ext uri="{FF2B5EF4-FFF2-40B4-BE49-F238E27FC236}">
                      <a16:creationId xmlns:a16="http://schemas.microsoft.com/office/drawing/2014/main" id="{2D10AA4E-E480-46AD-B2D2-6D1E27287191}"/>
                    </a:ext>
                  </a:extLst>
                </p:cNvPr>
                <p:cNvSpPr/>
                <p:nvPr/>
              </p:nvSpPr>
              <p:spPr>
                <a:xfrm>
                  <a:off x="18512805" y="6010429"/>
                  <a:ext cx="289152" cy="289152"/>
                </a:xfrm>
                <a:prstGeom prst="ellipse">
                  <a:avLst/>
                </a:prstGeom>
                <a:solidFill>
                  <a:srgbClr val="C0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29" name="Oval 28">
                  <a:extLst>
                    <a:ext uri="{FF2B5EF4-FFF2-40B4-BE49-F238E27FC236}">
                      <a16:creationId xmlns:a16="http://schemas.microsoft.com/office/drawing/2014/main" id="{7DFA11C8-E32C-48BE-A046-FD2BB5140B2C}"/>
                    </a:ext>
                  </a:extLst>
                </p:cNvPr>
                <p:cNvSpPr/>
                <p:nvPr/>
              </p:nvSpPr>
              <p:spPr>
                <a:xfrm>
                  <a:off x="18585688" y="6226359"/>
                  <a:ext cx="289152" cy="289152"/>
                </a:xfrm>
                <a:prstGeom prst="ellipse">
                  <a:avLst/>
                </a:prstGeom>
                <a:solidFill>
                  <a:srgbClr val="C0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30" name="Oval 29">
                  <a:extLst>
                    <a:ext uri="{FF2B5EF4-FFF2-40B4-BE49-F238E27FC236}">
                      <a16:creationId xmlns:a16="http://schemas.microsoft.com/office/drawing/2014/main" id="{022981A7-A064-48BB-8862-1BDAC5DB9388}"/>
                    </a:ext>
                  </a:extLst>
                </p:cNvPr>
                <p:cNvSpPr/>
                <p:nvPr/>
              </p:nvSpPr>
              <p:spPr>
                <a:xfrm>
                  <a:off x="18568090" y="5842035"/>
                  <a:ext cx="289152" cy="289152"/>
                </a:xfrm>
                <a:prstGeom prst="ellipse">
                  <a:avLst/>
                </a:prstGeom>
                <a:solidFill>
                  <a:srgbClr val="0070C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31" name="Oval 30">
                  <a:extLst>
                    <a:ext uri="{FF2B5EF4-FFF2-40B4-BE49-F238E27FC236}">
                      <a16:creationId xmlns:a16="http://schemas.microsoft.com/office/drawing/2014/main" id="{9C2208A4-286C-48BC-A43C-9CAB8FD2F457}"/>
                    </a:ext>
                  </a:extLst>
                </p:cNvPr>
                <p:cNvSpPr/>
                <p:nvPr/>
              </p:nvSpPr>
              <p:spPr>
                <a:xfrm>
                  <a:off x="18519580" y="6115726"/>
                  <a:ext cx="289152" cy="289152"/>
                </a:xfrm>
                <a:prstGeom prst="ellipse">
                  <a:avLst/>
                </a:prstGeom>
                <a:solidFill>
                  <a:srgbClr val="C0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32" name="Oval 31">
                  <a:extLst>
                    <a:ext uri="{FF2B5EF4-FFF2-40B4-BE49-F238E27FC236}">
                      <a16:creationId xmlns:a16="http://schemas.microsoft.com/office/drawing/2014/main" id="{C4871D9C-551E-42BF-BE16-5B4DB80AAFAF}"/>
                    </a:ext>
                  </a:extLst>
                </p:cNvPr>
                <p:cNvSpPr/>
                <p:nvPr/>
              </p:nvSpPr>
              <p:spPr>
                <a:xfrm>
                  <a:off x="18671730" y="6280949"/>
                  <a:ext cx="289152" cy="289152"/>
                </a:xfrm>
                <a:prstGeom prst="ellipse">
                  <a:avLst/>
                </a:prstGeom>
                <a:solidFill>
                  <a:srgbClr val="0070C0"/>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33" name="Oval 32">
                  <a:extLst>
                    <a:ext uri="{FF2B5EF4-FFF2-40B4-BE49-F238E27FC236}">
                      <a16:creationId xmlns:a16="http://schemas.microsoft.com/office/drawing/2014/main" id="{9FA04CAC-FF63-4331-90FF-DF9E6BE8B445}"/>
                    </a:ext>
                  </a:extLst>
                </p:cNvPr>
                <p:cNvSpPr/>
                <p:nvPr/>
              </p:nvSpPr>
              <p:spPr>
                <a:xfrm>
                  <a:off x="19003513" y="6216053"/>
                  <a:ext cx="289152" cy="289152"/>
                </a:xfrm>
                <a:prstGeom prst="ellipse">
                  <a:avLst/>
                </a:prstGeom>
                <a:solidFill>
                  <a:srgbClr val="0070C0"/>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34" name="Oval 33">
                  <a:extLst>
                    <a:ext uri="{FF2B5EF4-FFF2-40B4-BE49-F238E27FC236}">
                      <a16:creationId xmlns:a16="http://schemas.microsoft.com/office/drawing/2014/main" id="{594E0726-EB44-4491-B126-608A15FA7C7C}"/>
                    </a:ext>
                  </a:extLst>
                </p:cNvPr>
                <p:cNvSpPr/>
                <p:nvPr/>
              </p:nvSpPr>
              <p:spPr>
                <a:xfrm>
                  <a:off x="18704764" y="5793084"/>
                  <a:ext cx="289152" cy="289152"/>
                </a:xfrm>
                <a:prstGeom prst="ellipse">
                  <a:avLst/>
                </a:prstGeom>
                <a:solidFill>
                  <a:srgbClr val="C0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35" name="Oval 34">
                  <a:extLst>
                    <a:ext uri="{FF2B5EF4-FFF2-40B4-BE49-F238E27FC236}">
                      <a16:creationId xmlns:a16="http://schemas.microsoft.com/office/drawing/2014/main" id="{D0958B06-98ED-49C0-8A5A-BCE40A461681}"/>
                    </a:ext>
                  </a:extLst>
                </p:cNvPr>
                <p:cNvSpPr/>
                <p:nvPr/>
              </p:nvSpPr>
              <p:spPr>
                <a:xfrm>
                  <a:off x="18952429" y="5814848"/>
                  <a:ext cx="289152" cy="289152"/>
                </a:xfrm>
                <a:prstGeom prst="ellipse">
                  <a:avLst/>
                </a:prstGeom>
                <a:solidFill>
                  <a:srgbClr val="C0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36" name="Oval 35">
                  <a:extLst>
                    <a:ext uri="{FF2B5EF4-FFF2-40B4-BE49-F238E27FC236}">
                      <a16:creationId xmlns:a16="http://schemas.microsoft.com/office/drawing/2014/main" id="{D787A4BE-DB9B-4735-AB70-445ECB8BEFDE}"/>
                    </a:ext>
                  </a:extLst>
                </p:cNvPr>
                <p:cNvSpPr/>
                <p:nvPr/>
              </p:nvSpPr>
              <p:spPr>
                <a:xfrm>
                  <a:off x="18691845" y="5921293"/>
                  <a:ext cx="289152" cy="289152"/>
                </a:xfrm>
                <a:prstGeom prst="ellipse">
                  <a:avLst/>
                </a:prstGeom>
                <a:solidFill>
                  <a:srgbClr val="C0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37" name="Oval 36">
                  <a:extLst>
                    <a:ext uri="{FF2B5EF4-FFF2-40B4-BE49-F238E27FC236}">
                      <a16:creationId xmlns:a16="http://schemas.microsoft.com/office/drawing/2014/main" id="{85510D0A-5EE2-4D94-8497-D20BC7CC6C87}"/>
                    </a:ext>
                  </a:extLst>
                </p:cNvPr>
                <p:cNvSpPr/>
                <p:nvPr/>
              </p:nvSpPr>
              <p:spPr>
                <a:xfrm>
                  <a:off x="18844245" y="6073693"/>
                  <a:ext cx="289152" cy="289152"/>
                </a:xfrm>
                <a:prstGeom prst="ellipse">
                  <a:avLst/>
                </a:prstGeom>
                <a:solidFill>
                  <a:srgbClr val="0070C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38" name="Oval 37">
                  <a:extLst>
                    <a:ext uri="{FF2B5EF4-FFF2-40B4-BE49-F238E27FC236}">
                      <a16:creationId xmlns:a16="http://schemas.microsoft.com/office/drawing/2014/main" id="{B7BC526B-9692-4055-8026-93860E17C950}"/>
                    </a:ext>
                  </a:extLst>
                </p:cNvPr>
                <p:cNvSpPr/>
                <p:nvPr/>
              </p:nvSpPr>
              <p:spPr>
                <a:xfrm>
                  <a:off x="18883975" y="5878784"/>
                  <a:ext cx="289152" cy="289152"/>
                </a:xfrm>
                <a:prstGeom prst="ellipse">
                  <a:avLst/>
                </a:prstGeom>
                <a:solidFill>
                  <a:srgbClr val="0070C0"/>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39" name="Oval 38">
                  <a:extLst>
                    <a:ext uri="{FF2B5EF4-FFF2-40B4-BE49-F238E27FC236}">
                      <a16:creationId xmlns:a16="http://schemas.microsoft.com/office/drawing/2014/main" id="{87805539-9606-4410-A05E-CF199E8ADDB9}"/>
                    </a:ext>
                  </a:extLst>
                </p:cNvPr>
                <p:cNvSpPr/>
                <p:nvPr/>
              </p:nvSpPr>
              <p:spPr>
                <a:xfrm>
                  <a:off x="18679804" y="6106054"/>
                  <a:ext cx="289152" cy="289152"/>
                </a:xfrm>
                <a:prstGeom prst="ellipse">
                  <a:avLst/>
                </a:prstGeom>
                <a:solidFill>
                  <a:srgbClr val="C00000"/>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40" name="Oval 39">
                  <a:extLst>
                    <a:ext uri="{FF2B5EF4-FFF2-40B4-BE49-F238E27FC236}">
                      <a16:creationId xmlns:a16="http://schemas.microsoft.com/office/drawing/2014/main" id="{7B866802-6736-42AB-9BCC-94FDA52E53B4}"/>
                    </a:ext>
                  </a:extLst>
                </p:cNvPr>
                <p:cNvSpPr/>
                <p:nvPr/>
              </p:nvSpPr>
              <p:spPr>
                <a:xfrm>
                  <a:off x="19015554" y="6071477"/>
                  <a:ext cx="289152" cy="289152"/>
                </a:xfrm>
                <a:prstGeom prst="ellipse">
                  <a:avLst/>
                </a:prstGeom>
                <a:solidFill>
                  <a:srgbClr val="C0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41" name="Oval 40">
                  <a:extLst>
                    <a:ext uri="{FF2B5EF4-FFF2-40B4-BE49-F238E27FC236}">
                      <a16:creationId xmlns:a16="http://schemas.microsoft.com/office/drawing/2014/main" id="{BCDAF27E-CFBC-4377-8CD5-15873860AE31}"/>
                    </a:ext>
                  </a:extLst>
                </p:cNvPr>
                <p:cNvSpPr/>
                <p:nvPr/>
              </p:nvSpPr>
              <p:spPr>
                <a:xfrm>
                  <a:off x="18851591" y="6264495"/>
                  <a:ext cx="289152" cy="289152"/>
                </a:xfrm>
                <a:prstGeom prst="ellipse">
                  <a:avLst/>
                </a:prstGeom>
                <a:solidFill>
                  <a:srgbClr val="C0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42" name="Oval 41">
                  <a:extLst>
                    <a:ext uri="{FF2B5EF4-FFF2-40B4-BE49-F238E27FC236}">
                      <a16:creationId xmlns:a16="http://schemas.microsoft.com/office/drawing/2014/main" id="{F169503D-EC83-44CA-ACEE-2DDC579AF761}"/>
                    </a:ext>
                  </a:extLst>
                </p:cNvPr>
                <p:cNvSpPr/>
                <p:nvPr/>
              </p:nvSpPr>
              <p:spPr>
                <a:xfrm>
                  <a:off x="18527145" y="5906058"/>
                  <a:ext cx="289152" cy="289152"/>
                </a:xfrm>
                <a:prstGeom prst="ellipse">
                  <a:avLst/>
                </a:prstGeom>
                <a:solidFill>
                  <a:srgbClr val="0070C0"/>
                </a:solidFill>
                <a:ln w="952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sp>
              <p:nvSpPr>
                <p:cNvPr id="43" name="Oval 42">
                  <a:extLst>
                    <a:ext uri="{FF2B5EF4-FFF2-40B4-BE49-F238E27FC236}">
                      <a16:creationId xmlns:a16="http://schemas.microsoft.com/office/drawing/2014/main" id="{8B4B9F34-E05E-48EA-9F73-5C16B6722BF1}"/>
                    </a:ext>
                  </a:extLst>
                </p:cNvPr>
                <p:cNvSpPr/>
                <p:nvPr/>
              </p:nvSpPr>
              <p:spPr>
                <a:xfrm>
                  <a:off x="19050189" y="5928009"/>
                  <a:ext cx="289152" cy="289152"/>
                </a:xfrm>
                <a:prstGeom prst="ellipse">
                  <a:avLst/>
                </a:prstGeom>
                <a:solidFill>
                  <a:srgbClr val="0070C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799"/>
                </a:p>
              </p:txBody>
            </p:sp>
            <p:cxnSp>
              <p:nvCxnSpPr>
                <p:cNvPr id="44" name="Straight Arrow Connector 43">
                  <a:extLst>
                    <a:ext uri="{FF2B5EF4-FFF2-40B4-BE49-F238E27FC236}">
                      <a16:creationId xmlns:a16="http://schemas.microsoft.com/office/drawing/2014/main" id="{56049BC2-D921-4FBE-964A-C2B94B1B2F27}"/>
                    </a:ext>
                  </a:extLst>
                </p:cNvPr>
                <p:cNvCxnSpPr>
                  <a:cxnSpLocks/>
                </p:cNvCxnSpPr>
                <p:nvPr/>
              </p:nvCxnSpPr>
              <p:spPr>
                <a:xfrm>
                  <a:off x="18208660" y="6991986"/>
                  <a:ext cx="858148" cy="589455"/>
                </a:xfrm>
                <a:prstGeom prst="straightConnector1">
                  <a:avLst/>
                </a:prstGeom>
                <a:ln w="952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636A7C2E-A2DB-4105-9967-F00F88544EC1}"/>
                    </a:ext>
                  </a:extLst>
                </p:cNvPr>
                <p:cNvCxnSpPr>
                  <a:cxnSpLocks/>
                </p:cNvCxnSpPr>
                <p:nvPr/>
              </p:nvCxnSpPr>
              <p:spPr>
                <a:xfrm>
                  <a:off x="19480052" y="5218233"/>
                  <a:ext cx="858148" cy="589455"/>
                </a:xfrm>
                <a:prstGeom prst="straightConnector1">
                  <a:avLst/>
                </a:prstGeom>
                <a:ln w="952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502E00C3-33AF-43E6-99A9-390412234B8A}"/>
                    </a:ext>
                  </a:extLst>
                </p:cNvPr>
                <p:cNvCxnSpPr>
                  <a:cxnSpLocks/>
                </p:cNvCxnSpPr>
                <p:nvPr/>
              </p:nvCxnSpPr>
              <p:spPr>
                <a:xfrm>
                  <a:off x="19595311" y="6639029"/>
                  <a:ext cx="858148" cy="589455"/>
                </a:xfrm>
                <a:prstGeom prst="straightConnector1">
                  <a:avLst/>
                </a:prstGeom>
                <a:ln w="9525">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0DE6FB71-E0DE-4ABC-8753-51B6D26A27E5}"/>
                    </a:ext>
                  </a:extLst>
                </p:cNvPr>
                <p:cNvCxnSpPr>
                  <a:cxnSpLocks/>
                </p:cNvCxnSpPr>
                <p:nvPr/>
              </p:nvCxnSpPr>
              <p:spPr>
                <a:xfrm flipH="1" flipV="1">
                  <a:off x="18137287" y="4596738"/>
                  <a:ext cx="444828" cy="254977"/>
                </a:xfrm>
                <a:prstGeom prst="straightConnector1">
                  <a:avLst/>
                </a:prstGeom>
                <a:ln w="9525">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9" name="TextBox 8">
              <a:extLst>
                <a:ext uri="{FF2B5EF4-FFF2-40B4-BE49-F238E27FC236}">
                  <a16:creationId xmlns:a16="http://schemas.microsoft.com/office/drawing/2014/main" id="{0A26457A-F987-4477-8CC0-C9043DA2F33B}"/>
                </a:ext>
              </a:extLst>
            </p:cNvPr>
            <p:cNvSpPr txBox="1"/>
            <p:nvPr/>
          </p:nvSpPr>
          <p:spPr>
            <a:xfrm>
              <a:off x="7584036" y="993765"/>
              <a:ext cx="825024" cy="380735"/>
            </a:xfrm>
            <a:prstGeom prst="rect">
              <a:avLst/>
            </a:prstGeom>
            <a:noFill/>
          </p:spPr>
          <p:txBody>
            <a:bodyPr wrap="square" rtlCol="0">
              <a:spAutoFit/>
            </a:bodyPr>
            <a:lstStyle/>
            <a:p>
              <a:pPr algn="ctr"/>
              <a:r>
                <a:rPr lang="en-GB" sz="1400" dirty="0">
                  <a:latin typeface="Rockwell" panose="02060603020205020403" pitchFamily="18" charset="0"/>
                </a:rPr>
                <a:t>Neutral</a:t>
              </a:r>
            </a:p>
            <a:p>
              <a:pPr algn="ctr"/>
              <a:r>
                <a:rPr lang="en-GB" sz="1400" dirty="0">
                  <a:latin typeface="Rockwell" panose="02060603020205020403" pitchFamily="18" charset="0"/>
                </a:rPr>
                <a:t>projectile</a:t>
              </a:r>
            </a:p>
          </p:txBody>
        </p:sp>
        <p:sp>
          <p:nvSpPr>
            <p:cNvPr id="10" name="TextBox 9">
              <a:extLst>
                <a:ext uri="{FF2B5EF4-FFF2-40B4-BE49-F238E27FC236}">
                  <a16:creationId xmlns:a16="http://schemas.microsoft.com/office/drawing/2014/main" id="{56E1ADE4-0734-43D3-8471-30B341735988}"/>
                </a:ext>
              </a:extLst>
            </p:cNvPr>
            <p:cNvSpPr txBox="1"/>
            <p:nvPr/>
          </p:nvSpPr>
          <p:spPr>
            <a:xfrm>
              <a:off x="10828649" y="843538"/>
              <a:ext cx="737442" cy="380735"/>
            </a:xfrm>
            <a:prstGeom prst="rect">
              <a:avLst/>
            </a:prstGeom>
            <a:noFill/>
          </p:spPr>
          <p:txBody>
            <a:bodyPr wrap="square" rtlCol="0">
              <a:spAutoFit/>
            </a:bodyPr>
            <a:lstStyle/>
            <a:p>
              <a:pPr algn="ctr"/>
              <a:r>
                <a:rPr lang="en-GB" sz="1400" dirty="0">
                  <a:latin typeface="Rockwell" panose="02060603020205020403" pitchFamily="18" charset="0"/>
                </a:rPr>
                <a:t>Migdal</a:t>
              </a:r>
            </a:p>
            <a:p>
              <a:pPr algn="ctr"/>
              <a:r>
                <a:rPr lang="en-GB" sz="1400" dirty="0">
                  <a:latin typeface="Rockwell" panose="02060603020205020403" pitchFamily="18" charset="0"/>
                </a:rPr>
                <a:t>electron</a:t>
              </a:r>
            </a:p>
          </p:txBody>
        </p:sp>
      </p:grpSp>
    </p:spTree>
    <p:extLst>
      <p:ext uri="{BB962C8B-B14F-4D97-AF65-F5344CB8AC3E}">
        <p14:creationId xmlns:p14="http://schemas.microsoft.com/office/powerpoint/2010/main" val="41483063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077D0-71C8-4827-AEF1-9E87D4384E72}"/>
              </a:ext>
            </a:extLst>
          </p:cNvPr>
          <p:cNvSpPr>
            <a:spLocks noGrp="1"/>
          </p:cNvSpPr>
          <p:nvPr>
            <p:ph type="title"/>
          </p:nvPr>
        </p:nvSpPr>
        <p:spPr/>
        <p:txBody>
          <a:bodyPr/>
          <a:lstStyle/>
          <a:p>
            <a:r>
              <a:rPr lang="en-GB" dirty="0"/>
              <a:t>How does this effect help DM searches?</a:t>
            </a:r>
          </a:p>
        </p:txBody>
      </p:sp>
      <p:sp>
        <p:nvSpPr>
          <p:cNvPr id="3" name="Content Placeholder 2">
            <a:extLst>
              <a:ext uri="{FF2B5EF4-FFF2-40B4-BE49-F238E27FC236}">
                <a16:creationId xmlns:a16="http://schemas.microsoft.com/office/drawing/2014/main" id="{73424295-5705-4408-BBFF-DF752DCD9686}"/>
              </a:ext>
            </a:extLst>
          </p:cNvPr>
          <p:cNvSpPr>
            <a:spLocks noGrp="1"/>
          </p:cNvSpPr>
          <p:nvPr>
            <p:ph idx="1"/>
          </p:nvPr>
        </p:nvSpPr>
        <p:spPr>
          <a:xfrm>
            <a:off x="0" y="1343818"/>
            <a:ext cx="5386873" cy="5149056"/>
          </a:xfrm>
        </p:spPr>
        <p:txBody>
          <a:bodyPr>
            <a:normAutofit fontScale="92500" lnSpcReduction="10000"/>
          </a:bodyPr>
          <a:lstStyle/>
          <a:p>
            <a:pPr algn="just"/>
            <a:r>
              <a:rPr lang="en-GB" sz="2200" dirty="0"/>
              <a:t>Parameter space reachable in principle by detectors with a low mass target material.</a:t>
            </a:r>
          </a:p>
          <a:p>
            <a:pPr algn="just"/>
            <a:r>
              <a:rPr lang="en-GB" sz="2200" dirty="0"/>
              <a:t>NRs below some very small threshold are not detectable, defining a DM mass threshold which depends on the mass of the target nucleus and quenching.</a:t>
            </a:r>
          </a:p>
          <a:p>
            <a:pPr algn="just"/>
            <a:r>
              <a:rPr lang="en-GB" sz="2200" dirty="0"/>
              <a:t>Migdal electrons can be higher energy and are not affected by quenching.</a:t>
            </a:r>
          </a:p>
          <a:p>
            <a:pPr algn="just"/>
            <a:r>
              <a:rPr lang="en-GB" sz="2200" dirty="0"/>
              <a:t>If Migdal is experimentally confirmed, ionisation electrons can become a signal from low mass DM particles (if the ER background is sufficiently low).</a:t>
            </a:r>
          </a:p>
        </p:txBody>
      </p:sp>
      <p:sp>
        <p:nvSpPr>
          <p:cNvPr id="4" name="Date Placeholder 3">
            <a:extLst>
              <a:ext uri="{FF2B5EF4-FFF2-40B4-BE49-F238E27FC236}">
                <a16:creationId xmlns:a16="http://schemas.microsoft.com/office/drawing/2014/main" id="{C65FDDEF-2562-4BB4-92F5-F697277EE285}"/>
              </a:ext>
            </a:extLst>
          </p:cNvPr>
          <p:cNvSpPr>
            <a:spLocks noGrp="1"/>
          </p:cNvSpPr>
          <p:nvPr>
            <p:ph type="dt" sz="half" idx="10"/>
          </p:nvPr>
        </p:nvSpPr>
        <p:spPr/>
        <p:txBody>
          <a:bodyPr/>
          <a:lstStyle/>
          <a:p>
            <a:r>
              <a:rPr lang="en-US"/>
              <a:t>IOP HEP/APP - 05/04/2022</a:t>
            </a:r>
            <a:endParaRPr lang="en-GB"/>
          </a:p>
        </p:txBody>
      </p:sp>
      <p:sp>
        <p:nvSpPr>
          <p:cNvPr id="5" name="Footer Placeholder 4">
            <a:extLst>
              <a:ext uri="{FF2B5EF4-FFF2-40B4-BE49-F238E27FC236}">
                <a16:creationId xmlns:a16="http://schemas.microsoft.com/office/drawing/2014/main" id="{687A7831-7252-41C8-A566-5A9CD0B86572}"/>
              </a:ext>
            </a:extLst>
          </p:cNvPr>
          <p:cNvSpPr>
            <a:spLocks noGrp="1"/>
          </p:cNvSpPr>
          <p:nvPr>
            <p:ph type="ftr" sz="quarter" idx="11"/>
          </p:nvPr>
        </p:nvSpPr>
        <p:spPr/>
        <p:txBody>
          <a:bodyPr/>
          <a:lstStyle/>
          <a:p>
            <a:r>
              <a:rPr lang="en-GB"/>
              <a:t>Timothy.marley15@imperial.ac.uk</a:t>
            </a:r>
          </a:p>
        </p:txBody>
      </p:sp>
      <p:sp>
        <p:nvSpPr>
          <p:cNvPr id="6" name="Slide Number Placeholder 5">
            <a:extLst>
              <a:ext uri="{FF2B5EF4-FFF2-40B4-BE49-F238E27FC236}">
                <a16:creationId xmlns:a16="http://schemas.microsoft.com/office/drawing/2014/main" id="{1E00CE62-36B3-42CD-95F1-4E5918618238}"/>
              </a:ext>
            </a:extLst>
          </p:cNvPr>
          <p:cNvSpPr>
            <a:spLocks noGrp="1"/>
          </p:cNvSpPr>
          <p:nvPr>
            <p:ph type="sldNum" sz="quarter" idx="12"/>
          </p:nvPr>
        </p:nvSpPr>
        <p:spPr/>
        <p:txBody>
          <a:bodyPr/>
          <a:lstStyle/>
          <a:p>
            <a:fld id="{6EDAD2A5-A43D-42B8-A2C2-061C6B08E1B5}" type="slidenum">
              <a:rPr lang="en-GB" smtClean="0"/>
              <a:t>4</a:t>
            </a:fld>
            <a:endParaRPr lang="en-GB"/>
          </a:p>
        </p:txBody>
      </p:sp>
      <p:pic>
        <p:nvPicPr>
          <p:cNvPr id="10" name="Picture 9" descr="Diagram&#10;&#10;Description automatically generated">
            <a:extLst>
              <a:ext uri="{FF2B5EF4-FFF2-40B4-BE49-F238E27FC236}">
                <a16:creationId xmlns:a16="http://schemas.microsoft.com/office/drawing/2014/main" id="{0A66B289-C6DC-4E31-BC5E-FFD76B8522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6873" y="1726487"/>
            <a:ext cx="6805127" cy="3906944"/>
          </a:xfrm>
          <a:prstGeom prst="rect">
            <a:avLst/>
          </a:prstGeom>
        </p:spPr>
      </p:pic>
      <p:sp>
        <p:nvSpPr>
          <p:cNvPr id="11" name="TextBox 10">
            <a:extLst>
              <a:ext uri="{FF2B5EF4-FFF2-40B4-BE49-F238E27FC236}">
                <a16:creationId xmlns:a16="http://schemas.microsoft.com/office/drawing/2014/main" id="{FBCCC200-9858-4C88-B826-81C821C80F71}"/>
              </a:ext>
            </a:extLst>
          </p:cNvPr>
          <p:cNvSpPr txBox="1"/>
          <p:nvPr/>
        </p:nvSpPr>
        <p:spPr>
          <a:xfrm>
            <a:off x="6523652" y="1499196"/>
            <a:ext cx="5253135" cy="276999"/>
          </a:xfrm>
          <a:prstGeom prst="rect">
            <a:avLst/>
          </a:prstGeom>
          <a:noFill/>
        </p:spPr>
        <p:txBody>
          <a:bodyPr wrap="square" rtlCol="0">
            <a:spAutoFit/>
          </a:bodyPr>
          <a:lstStyle/>
          <a:p>
            <a:pPr algn="ctr"/>
            <a:r>
              <a:rPr lang="en-GB" sz="1200" i="1" dirty="0" err="1">
                <a:solidFill>
                  <a:schemeClr val="tx1">
                    <a:lumMod val="65000"/>
                    <a:lumOff val="35000"/>
                  </a:schemeClr>
                </a:solidFill>
                <a:latin typeface="Rockwell" panose="02060603020205020403" pitchFamily="18" charset="0"/>
              </a:rPr>
              <a:t>LHCSki</a:t>
            </a:r>
            <a:r>
              <a:rPr lang="en-GB" sz="1200" i="1" dirty="0">
                <a:solidFill>
                  <a:schemeClr val="tx1">
                    <a:lumMod val="65000"/>
                    <a:lumOff val="35000"/>
                  </a:schemeClr>
                </a:solidFill>
                <a:latin typeface="Rockwell" panose="02060603020205020403" pitchFamily="18" charset="0"/>
              </a:rPr>
              <a:t> 2016 - A First Discussion of 13 </a:t>
            </a:r>
            <a:r>
              <a:rPr lang="en-GB" sz="1200" i="1" dirty="0" err="1">
                <a:solidFill>
                  <a:schemeClr val="tx1">
                    <a:lumMod val="65000"/>
                    <a:lumOff val="35000"/>
                  </a:schemeClr>
                </a:solidFill>
                <a:latin typeface="Rockwell" panose="02060603020205020403" pitchFamily="18" charset="0"/>
              </a:rPr>
              <a:t>TeV</a:t>
            </a:r>
            <a:r>
              <a:rPr lang="en-GB" sz="1200" i="1" dirty="0">
                <a:solidFill>
                  <a:schemeClr val="tx1">
                    <a:lumMod val="65000"/>
                    <a:lumOff val="35000"/>
                  </a:schemeClr>
                </a:solidFill>
                <a:latin typeface="Rockwell" panose="02060603020205020403" pitchFamily="18" charset="0"/>
              </a:rPr>
              <a:t> Results</a:t>
            </a:r>
          </a:p>
        </p:txBody>
      </p:sp>
      <p:sp>
        <p:nvSpPr>
          <p:cNvPr id="12" name="Oval 11">
            <a:extLst>
              <a:ext uri="{FF2B5EF4-FFF2-40B4-BE49-F238E27FC236}">
                <a16:creationId xmlns:a16="http://schemas.microsoft.com/office/drawing/2014/main" id="{97C91A2E-C6CE-4D6C-8288-4B9DEA73294C}"/>
              </a:ext>
            </a:extLst>
          </p:cNvPr>
          <p:cNvSpPr/>
          <p:nvPr/>
        </p:nvSpPr>
        <p:spPr>
          <a:xfrm>
            <a:off x="5784979" y="1726486"/>
            <a:ext cx="2606352" cy="2086623"/>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rrow: Down 12">
            <a:extLst>
              <a:ext uri="{FF2B5EF4-FFF2-40B4-BE49-F238E27FC236}">
                <a16:creationId xmlns:a16="http://schemas.microsoft.com/office/drawing/2014/main" id="{8F1A40C2-2896-4AEF-915D-CAECF9015F62}"/>
              </a:ext>
            </a:extLst>
          </p:cNvPr>
          <p:cNvSpPr/>
          <p:nvPr/>
        </p:nvSpPr>
        <p:spPr>
          <a:xfrm>
            <a:off x="10201469" y="4952328"/>
            <a:ext cx="323461" cy="878175"/>
          </a:xfrm>
          <a:prstGeom prst="downArrow">
            <a:avLst>
              <a:gd name="adj1" fmla="val 50000"/>
              <a:gd name="adj2" fmla="val 75000"/>
            </a:avLst>
          </a:prstGeom>
          <a:solidFill>
            <a:srgbClr val="7030A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Arrow: Down 13">
            <a:extLst>
              <a:ext uri="{FF2B5EF4-FFF2-40B4-BE49-F238E27FC236}">
                <a16:creationId xmlns:a16="http://schemas.microsoft.com/office/drawing/2014/main" id="{67BDE8AD-3C02-49D5-BACF-5F07C13848DD}"/>
              </a:ext>
            </a:extLst>
          </p:cNvPr>
          <p:cNvSpPr/>
          <p:nvPr/>
        </p:nvSpPr>
        <p:spPr>
          <a:xfrm rot="5400000">
            <a:off x="6754265" y="3601312"/>
            <a:ext cx="323461" cy="878175"/>
          </a:xfrm>
          <a:prstGeom prst="downArrow">
            <a:avLst>
              <a:gd name="adj1" fmla="val 50000"/>
              <a:gd name="adj2" fmla="val 75000"/>
            </a:avLst>
          </a:prstGeom>
          <a:solidFill>
            <a:srgbClr val="7030A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14E76E66-6AE6-420C-A7D3-465C7356F357}"/>
              </a:ext>
            </a:extLst>
          </p:cNvPr>
          <p:cNvSpPr txBox="1"/>
          <p:nvPr/>
        </p:nvSpPr>
        <p:spPr>
          <a:xfrm>
            <a:off x="10568473" y="5448765"/>
            <a:ext cx="1460656" cy="369332"/>
          </a:xfrm>
          <a:prstGeom prst="rect">
            <a:avLst/>
          </a:prstGeom>
          <a:solidFill>
            <a:schemeClr val="bg1">
              <a:lumMod val="85000"/>
            </a:schemeClr>
          </a:solidFill>
        </p:spPr>
        <p:txBody>
          <a:bodyPr wrap="none" rtlCol="0">
            <a:spAutoFit/>
          </a:bodyPr>
          <a:lstStyle/>
          <a:p>
            <a:pPr algn="ctr"/>
            <a:r>
              <a:rPr lang="en-GB" b="1" dirty="0">
                <a:latin typeface="Arial" panose="020B0604020202020204" pitchFamily="34" charset="0"/>
                <a:cs typeface="Arial" panose="020B0604020202020204" pitchFamily="34" charset="0"/>
              </a:rPr>
              <a:t>EXPOSURE</a:t>
            </a:r>
          </a:p>
        </p:txBody>
      </p:sp>
      <p:sp>
        <p:nvSpPr>
          <p:cNvPr id="16" name="TextBox 15">
            <a:extLst>
              <a:ext uri="{FF2B5EF4-FFF2-40B4-BE49-F238E27FC236}">
                <a16:creationId xmlns:a16="http://schemas.microsoft.com/office/drawing/2014/main" id="{292F92AB-0565-4685-8819-63D1BC77BF87}"/>
              </a:ext>
            </a:extLst>
          </p:cNvPr>
          <p:cNvSpPr txBox="1"/>
          <p:nvPr/>
        </p:nvSpPr>
        <p:spPr>
          <a:xfrm>
            <a:off x="6277676" y="4237078"/>
            <a:ext cx="1620957" cy="369332"/>
          </a:xfrm>
          <a:prstGeom prst="rect">
            <a:avLst/>
          </a:prstGeom>
          <a:solidFill>
            <a:schemeClr val="bg1">
              <a:lumMod val="85000"/>
            </a:schemeClr>
          </a:solidFill>
        </p:spPr>
        <p:txBody>
          <a:bodyPr wrap="none" rtlCol="0">
            <a:spAutoFit/>
          </a:bodyPr>
          <a:lstStyle/>
          <a:p>
            <a:pPr algn="ctr"/>
            <a:r>
              <a:rPr lang="en-GB" b="1" dirty="0">
                <a:latin typeface="Arial" panose="020B0604020202020204" pitchFamily="34" charset="0"/>
                <a:cs typeface="Arial" panose="020B0604020202020204" pitchFamily="34" charset="0"/>
              </a:rPr>
              <a:t>THRESHOLD</a:t>
            </a:r>
          </a:p>
        </p:txBody>
      </p:sp>
      <p:cxnSp>
        <p:nvCxnSpPr>
          <p:cNvPr id="18" name="Straight Arrow Connector 17">
            <a:extLst>
              <a:ext uri="{FF2B5EF4-FFF2-40B4-BE49-F238E27FC236}">
                <a16:creationId xmlns:a16="http://schemas.microsoft.com/office/drawing/2014/main" id="{EC23D5AB-36FA-454F-9CF8-7A3CACE83A56}"/>
              </a:ext>
            </a:extLst>
          </p:cNvPr>
          <p:cNvCxnSpPr>
            <a:cxnSpLocks/>
          </p:cNvCxnSpPr>
          <p:nvPr/>
        </p:nvCxnSpPr>
        <p:spPr>
          <a:xfrm flipH="1" flipV="1">
            <a:off x="5094514" y="2008530"/>
            <a:ext cx="746450" cy="485854"/>
          </a:xfrm>
          <a:prstGeom prst="straightConnector1">
            <a:avLst/>
          </a:prstGeom>
          <a:ln w="38100">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4105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40291-1A50-4395-A86B-CFC6542AA034}"/>
              </a:ext>
            </a:extLst>
          </p:cNvPr>
          <p:cNvSpPr>
            <a:spLocks noGrp="1"/>
          </p:cNvSpPr>
          <p:nvPr>
            <p:ph type="title"/>
          </p:nvPr>
        </p:nvSpPr>
        <p:spPr/>
        <p:txBody>
          <a:bodyPr/>
          <a:lstStyle/>
          <a:p>
            <a:r>
              <a:rPr lang="en-GB" dirty="0"/>
              <a:t>Huge attention from the DM community</a:t>
            </a:r>
          </a:p>
        </p:txBody>
      </p:sp>
      <p:sp>
        <p:nvSpPr>
          <p:cNvPr id="3" name="Content Placeholder 2">
            <a:extLst>
              <a:ext uri="{FF2B5EF4-FFF2-40B4-BE49-F238E27FC236}">
                <a16:creationId xmlns:a16="http://schemas.microsoft.com/office/drawing/2014/main" id="{5204EC7A-F7AF-4A35-BAEE-92E4A61C9F8C}"/>
              </a:ext>
            </a:extLst>
          </p:cNvPr>
          <p:cNvSpPr>
            <a:spLocks noGrp="1"/>
          </p:cNvSpPr>
          <p:nvPr>
            <p:ph idx="1"/>
          </p:nvPr>
        </p:nvSpPr>
        <p:spPr>
          <a:xfrm>
            <a:off x="0" y="1343817"/>
            <a:ext cx="6096000" cy="5149057"/>
          </a:xfrm>
        </p:spPr>
        <p:txBody>
          <a:bodyPr>
            <a:normAutofit fontScale="92500" lnSpcReduction="10000"/>
          </a:bodyPr>
          <a:lstStyle/>
          <a:p>
            <a:pPr algn="just"/>
            <a:r>
              <a:rPr lang="en-GB" dirty="0"/>
              <a:t>Migdal effect calculations reformulated by M. Ibe et al. with ionisation probabilities for atoms and recoil energies relevant to Dark Matter searches.</a:t>
            </a:r>
          </a:p>
          <a:p>
            <a:pPr algn="just"/>
            <a:r>
              <a:rPr lang="en-GB" dirty="0"/>
              <a:t>Papers in the past from:</a:t>
            </a:r>
          </a:p>
          <a:p>
            <a:pPr lvl="1"/>
            <a:r>
              <a:rPr lang="en-GB" dirty="0"/>
              <a:t>LUX, XENON1T, EDELWEISS, CDEX-1B, SENSEI, </a:t>
            </a:r>
            <a:r>
              <a:rPr lang="en-GB" dirty="0" err="1"/>
              <a:t>DarkSide</a:t>
            </a:r>
            <a:r>
              <a:rPr lang="en-GB" dirty="0"/>
              <a:t>, and more</a:t>
            </a:r>
          </a:p>
          <a:p>
            <a:pPr algn="just"/>
            <a:r>
              <a:rPr lang="en-GB" dirty="0"/>
              <a:t>Including targets:</a:t>
            </a:r>
          </a:p>
          <a:p>
            <a:pPr lvl="1"/>
            <a:r>
              <a:rPr lang="en-GB" dirty="0"/>
              <a:t>Ge, Si, Xe and </a:t>
            </a:r>
            <a:r>
              <a:rPr lang="en-GB" dirty="0" err="1"/>
              <a:t>Ar</a:t>
            </a:r>
            <a:endParaRPr lang="en-GB" dirty="0"/>
          </a:p>
          <a:p>
            <a:pPr algn="just"/>
            <a:r>
              <a:rPr lang="en-GB" dirty="0"/>
              <a:t>Claiming sensitivity to WIMPs with mass well below 1 GeV.</a:t>
            </a:r>
          </a:p>
          <a:p>
            <a:pPr algn="just"/>
            <a:endParaRPr lang="en-GB" dirty="0"/>
          </a:p>
        </p:txBody>
      </p:sp>
      <p:sp>
        <p:nvSpPr>
          <p:cNvPr id="4" name="Date Placeholder 3">
            <a:extLst>
              <a:ext uri="{FF2B5EF4-FFF2-40B4-BE49-F238E27FC236}">
                <a16:creationId xmlns:a16="http://schemas.microsoft.com/office/drawing/2014/main" id="{91C15196-5B09-4643-AE1D-CD147011AD1A}"/>
              </a:ext>
            </a:extLst>
          </p:cNvPr>
          <p:cNvSpPr>
            <a:spLocks noGrp="1"/>
          </p:cNvSpPr>
          <p:nvPr>
            <p:ph type="dt" sz="half" idx="10"/>
          </p:nvPr>
        </p:nvSpPr>
        <p:spPr/>
        <p:txBody>
          <a:bodyPr/>
          <a:lstStyle/>
          <a:p>
            <a:r>
              <a:rPr lang="en-US"/>
              <a:t>IOP HEP/APP - 05/04/2022</a:t>
            </a:r>
            <a:endParaRPr lang="en-GB"/>
          </a:p>
        </p:txBody>
      </p:sp>
      <p:sp>
        <p:nvSpPr>
          <p:cNvPr id="5" name="Footer Placeholder 4">
            <a:extLst>
              <a:ext uri="{FF2B5EF4-FFF2-40B4-BE49-F238E27FC236}">
                <a16:creationId xmlns:a16="http://schemas.microsoft.com/office/drawing/2014/main" id="{954B37F0-3F05-4D02-8C02-46505E1E27C1}"/>
              </a:ext>
            </a:extLst>
          </p:cNvPr>
          <p:cNvSpPr>
            <a:spLocks noGrp="1"/>
          </p:cNvSpPr>
          <p:nvPr>
            <p:ph type="ftr" sz="quarter" idx="11"/>
          </p:nvPr>
        </p:nvSpPr>
        <p:spPr/>
        <p:txBody>
          <a:bodyPr/>
          <a:lstStyle/>
          <a:p>
            <a:r>
              <a:rPr lang="en-GB"/>
              <a:t>Timothy.marley15@imperial.ac.uk</a:t>
            </a:r>
          </a:p>
        </p:txBody>
      </p:sp>
      <p:sp>
        <p:nvSpPr>
          <p:cNvPr id="6" name="Slide Number Placeholder 5">
            <a:extLst>
              <a:ext uri="{FF2B5EF4-FFF2-40B4-BE49-F238E27FC236}">
                <a16:creationId xmlns:a16="http://schemas.microsoft.com/office/drawing/2014/main" id="{5B5715CA-05D7-48E2-8D36-15B64C6E1B26}"/>
              </a:ext>
            </a:extLst>
          </p:cNvPr>
          <p:cNvSpPr>
            <a:spLocks noGrp="1"/>
          </p:cNvSpPr>
          <p:nvPr>
            <p:ph type="sldNum" sz="quarter" idx="12"/>
          </p:nvPr>
        </p:nvSpPr>
        <p:spPr/>
        <p:txBody>
          <a:bodyPr/>
          <a:lstStyle/>
          <a:p>
            <a:fld id="{6EDAD2A5-A43D-42B8-A2C2-061C6B08E1B5}" type="slidenum">
              <a:rPr lang="en-GB" smtClean="0"/>
              <a:t>5</a:t>
            </a:fld>
            <a:endParaRPr lang="en-GB"/>
          </a:p>
        </p:txBody>
      </p:sp>
      <p:pic>
        <p:nvPicPr>
          <p:cNvPr id="8" name="Picture 7">
            <a:extLst>
              <a:ext uri="{FF2B5EF4-FFF2-40B4-BE49-F238E27FC236}">
                <a16:creationId xmlns:a16="http://schemas.microsoft.com/office/drawing/2014/main" id="{4FB4AC28-2D88-420B-8C04-4CDE3B96C753}"/>
              </a:ext>
            </a:extLst>
          </p:cNvPr>
          <p:cNvPicPr>
            <a:picLocks noChangeAspect="1"/>
          </p:cNvPicPr>
          <p:nvPr/>
        </p:nvPicPr>
        <p:blipFill>
          <a:blip r:embed="rId2"/>
          <a:stretch>
            <a:fillRect/>
          </a:stretch>
        </p:blipFill>
        <p:spPr>
          <a:xfrm>
            <a:off x="6444685" y="1559767"/>
            <a:ext cx="5398629" cy="3738465"/>
          </a:xfrm>
          <a:prstGeom prst="rect">
            <a:avLst/>
          </a:prstGeom>
        </p:spPr>
      </p:pic>
      <p:sp>
        <p:nvSpPr>
          <p:cNvPr id="9" name="TextBox 8">
            <a:extLst>
              <a:ext uri="{FF2B5EF4-FFF2-40B4-BE49-F238E27FC236}">
                <a16:creationId xmlns:a16="http://schemas.microsoft.com/office/drawing/2014/main" id="{14ADDB97-6960-4535-8785-8AE18DB1B2DF}"/>
              </a:ext>
            </a:extLst>
          </p:cNvPr>
          <p:cNvSpPr txBox="1"/>
          <p:nvPr/>
        </p:nvSpPr>
        <p:spPr>
          <a:xfrm>
            <a:off x="6517432" y="5319794"/>
            <a:ext cx="5253135" cy="338554"/>
          </a:xfrm>
          <a:prstGeom prst="rect">
            <a:avLst/>
          </a:prstGeom>
          <a:noFill/>
        </p:spPr>
        <p:txBody>
          <a:bodyPr wrap="square" rtlCol="0">
            <a:spAutoFit/>
          </a:bodyPr>
          <a:lstStyle/>
          <a:p>
            <a:pPr algn="ctr"/>
            <a:r>
              <a:rPr lang="en-GB" sz="1600" i="1" dirty="0">
                <a:solidFill>
                  <a:schemeClr val="tx1">
                    <a:lumMod val="65000"/>
                    <a:lumOff val="35000"/>
                  </a:schemeClr>
                </a:solidFill>
                <a:latin typeface="Rockwell" panose="02060603020205020403" pitchFamily="18" charset="0"/>
              </a:rPr>
              <a:t>So far ~100 citations of this paper</a:t>
            </a:r>
          </a:p>
        </p:txBody>
      </p:sp>
    </p:spTree>
    <p:extLst>
      <p:ext uri="{BB962C8B-B14F-4D97-AF65-F5344CB8AC3E}">
        <p14:creationId xmlns:p14="http://schemas.microsoft.com/office/powerpoint/2010/main" val="1008082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67C7D-2213-43FD-ADDF-DF3F4457B0BA}"/>
              </a:ext>
            </a:extLst>
          </p:cNvPr>
          <p:cNvSpPr>
            <a:spLocks noGrp="1"/>
          </p:cNvSpPr>
          <p:nvPr>
            <p:ph type="title"/>
          </p:nvPr>
        </p:nvSpPr>
        <p:spPr/>
        <p:txBody>
          <a:bodyPr/>
          <a:lstStyle/>
          <a:p>
            <a:r>
              <a:rPr lang="en-GB" dirty="0"/>
              <a:t>What do we know about the Migdal effect?</a:t>
            </a:r>
          </a:p>
        </p:txBody>
      </p:sp>
      <p:sp>
        <p:nvSpPr>
          <p:cNvPr id="3" name="Content Placeholder 2">
            <a:extLst>
              <a:ext uri="{FF2B5EF4-FFF2-40B4-BE49-F238E27FC236}">
                <a16:creationId xmlns:a16="http://schemas.microsoft.com/office/drawing/2014/main" id="{BA99DDEA-72FF-47A4-8EEA-481517D69F0F}"/>
              </a:ext>
            </a:extLst>
          </p:cNvPr>
          <p:cNvSpPr>
            <a:spLocks noGrp="1"/>
          </p:cNvSpPr>
          <p:nvPr>
            <p:ph idx="1"/>
          </p:nvPr>
        </p:nvSpPr>
        <p:spPr>
          <a:xfrm>
            <a:off x="0" y="1343818"/>
            <a:ext cx="6096000" cy="4035747"/>
          </a:xfrm>
        </p:spPr>
        <p:txBody>
          <a:bodyPr>
            <a:normAutofit lnSpcReduction="10000"/>
          </a:bodyPr>
          <a:lstStyle/>
          <a:p>
            <a:r>
              <a:rPr lang="en-GB" sz="2400" dirty="0"/>
              <a:t>A. Migdal publications:</a:t>
            </a:r>
          </a:p>
          <a:p>
            <a:pPr lvl="1"/>
            <a:r>
              <a:rPr lang="en-GB" sz="2000" dirty="0"/>
              <a:t>Ionisation in nuclear reactions [1]</a:t>
            </a:r>
          </a:p>
          <a:p>
            <a:pPr lvl="1"/>
            <a:r>
              <a:rPr lang="en-GB" sz="2000" dirty="0"/>
              <a:t>Ionisation in radioactive decays [2]</a:t>
            </a:r>
          </a:p>
          <a:p>
            <a:r>
              <a:rPr lang="en-GB" sz="2400" dirty="0"/>
              <a:t>First observations of the Migdal effect in :</a:t>
            </a:r>
          </a:p>
          <a:p>
            <a:pPr lvl="1"/>
            <a:r>
              <a:rPr lang="en-GB" sz="2000" dirty="0"/>
              <a:t>Alpha decay [3,4]</a:t>
            </a:r>
          </a:p>
          <a:p>
            <a:pPr lvl="1"/>
            <a:r>
              <a:rPr lang="en-GB" sz="2000" dirty="0"/>
              <a:t>Beta decay [5]</a:t>
            </a:r>
          </a:p>
          <a:p>
            <a:pPr lvl="1"/>
            <a:r>
              <a:rPr lang="en-GB" sz="2000" dirty="0"/>
              <a:t>Positron decay [6]</a:t>
            </a:r>
          </a:p>
          <a:p>
            <a:pPr lvl="1"/>
            <a:r>
              <a:rPr lang="en-GB" sz="2000" dirty="0"/>
              <a:t>Nuclear scattering [x]</a:t>
            </a:r>
          </a:p>
          <a:p>
            <a:endParaRPr lang="en-GB" sz="2400" dirty="0"/>
          </a:p>
        </p:txBody>
      </p:sp>
      <p:sp>
        <p:nvSpPr>
          <p:cNvPr id="4" name="Date Placeholder 3">
            <a:extLst>
              <a:ext uri="{FF2B5EF4-FFF2-40B4-BE49-F238E27FC236}">
                <a16:creationId xmlns:a16="http://schemas.microsoft.com/office/drawing/2014/main" id="{96E37254-203F-42EC-A4CD-00A400F9E0D7}"/>
              </a:ext>
            </a:extLst>
          </p:cNvPr>
          <p:cNvSpPr>
            <a:spLocks noGrp="1"/>
          </p:cNvSpPr>
          <p:nvPr>
            <p:ph type="dt" sz="half" idx="10"/>
          </p:nvPr>
        </p:nvSpPr>
        <p:spPr/>
        <p:txBody>
          <a:bodyPr/>
          <a:lstStyle/>
          <a:p>
            <a:r>
              <a:rPr lang="en-US"/>
              <a:t>IOP HEP/APP - 05/04/2022</a:t>
            </a:r>
            <a:endParaRPr lang="en-GB"/>
          </a:p>
        </p:txBody>
      </p:sp>
      <p:sp>
        <p:nvSpPr>
          <p:cNvPr id="5" name="Footer Placeholder 4">
            <a:extLst>
              <a:ext uri="{FF2B5EF4-FFF2-40B4-BE49-F238E27FC236}">
                <a16:creationId xmlns:a16="http://schemas.microsoft.com/office/drawing/2014/main" id="{25E397FC-071B-498E-957E-7341FB103324}"/>
              </a:ext>
            </a:extLst>
          </p:cNvPr>
          <p:cNvSpPr>
            <a:spLocks noGrp="1"/>
          </p:cNvSpPr>
          <p:nvPr>
            <p:ph type="ftr" sz="quarter" idx="11"/>
          </p:nvPr>
        </p:nvSpPr>
        <p:spPr/>
        <p:txBody>
          <a:bodyPr/>
          <a:lstStyle/>
          <a:p>
            <a:r>
              <a:rPr lang="en-GB"/>
              <a:t>Timothy.marley15@imperial.ac.uk</a:t>
            </a:r>
          </a:p>
        </p:txBody>
      </p:sp>
      <p:sp>
        <p:nvSpPr>
          <p:cNvPr id="6" name="Slide Number Placeholder 5">
            <a:extLst>
              <a:ext uri="{FF2B5EF4-FFF2-40B4-BE49-F238E27FC236}">
                <a16:creationId xmlns:a16="http://schemas.microsoft.com/office/drawing/2014/main" id="{8A831A3B-41AC-4FED-A3FC-7D54886AF762}"/>
              </a:ext>
            </a:extLst>
          </p:cNvPr>
          <p:cNvSpPr>
            <a:spLocks noGrp="1"/>
          </p:cNvSpPr>
          <p:nvPr>
            <p:ph type="sldNum" sz="quarter" idx="12"/>
          </p:nvPr>
        </p:nvSpPr>
        <p:spPr/>
        <p:txBody>
          <a:bodyPr/>
          <a:lstStyle/>
          <a:p>
            <a:fld id="{6EDAD2A5-A43D-42B8-A2C2-061C6B08E1B5}" type="slidenum">
              <a:rPr lang="en-GB" smtClean="0"/>
              <a:t>6</a:t>
            </a:fld>
            <a:endParaRPr lang="en-GB"/>
          </a:p>
        </p:txBody>
      </p:sp>
      <p:pic>
        <p:nvPicPr>
          <p:cNvPr id="8" name="Picture 7">
            <a:extLst>
              <a:ext uri="{FF2B5EF4-FFF2-40B4-BE49-F238E27FC236}">
                <a16:creationId xmlns:a16="http://schemas.microsoft.com/office/drawing/2014/main" id="{CBBC7EB3-8572-432E-B147-AAF0A3035E8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3000"/>
                    </a14:imgEffect>
                    <a14:imgEffect>
                      <a14:brightnessContrast bright="30000" contrast="70000"/>
                    </a14:imgEffect>
                  </a14:imgLayer>
                </a14:imgProps>
              </a:ext>
            </a:extLst>
          </a:blip>
          <a:stretch>
            <a:fillRect/>
          </a:stretch>
        </p:blipFill>
        <p:spPr>
          <a:xfrm>
            <a:off x="6538624" y="1349375"/>
            <a:ext cx="2326538" cy="3429000"/>
          </a:xfrm>
          <a:prstGeom prst="rect">
            <a:avLst/>
          </a:prstGeom>
        </p:spPr>
      </p:pic>
      <p:pic>
        <p:nvPicPr>
          <p:cNvPr id="10" name="Picture 9">
            <a:extLst>
              <a:ext uri="{FF2B5EF4-FFF2-40B4-BE49-F238E27FC236}">
                <a16:creationId xmlns:a16="http://schemas.microsoft.com/office/drawing/2014/main" id="{B3AE2B7A-DDE4-4E83-B17E-ADF3DBB53367}"/>
              </a:ext>
            </a:extLst>
          </p:cNvPr>
          <p:cNvPicPr>
            <a:picLocks noChangeAspect="1"/>
          </p:cNvPicPr>
          <p:nvPr/>
        </p:nvPicPr>
        <p:blipFill>
          <a:blip r:embed="rId4"/>
          <a:stretch>
            <a:fillRect/>
          </a:stretch>
        </p:blipFill>
        <p:spPr>
          <a:xfrm>
            <a:off x="8967694" y="1349375"/>
            <a:ext cx="2465916" cy="3429000"/>
          </a:xfrm>
          <a:prstGeom prst="rect">
            <a:avLst/>
          </a:prstGeom>
        </p:spPr>
      </p:pic>
      <p:sp>
        <p:nvSpPr>
          <p:cNvPr id="11" name="TextBox 10">
            <a:extLst>
              <a:ext uri="{FF2B5EF4-FFF2-40B4-BE49-F238E27FC236}">
                <a16:creationId xmlns:a16="http://schemas.microsoft.com/office/drawing/2014/main" id="{E53BA727-43CF-46F4-9200-3BDA977F15A6}"/>
              </a:ext>
            </a:extLst>
          </p:cNvPr>
          <p:cNvSpPr txBox="1"/>
          <p:nvPr/>
        </p:nvSpPr>
        <p:spPr>
          <a:xfrm>
            <a:off x="1727200" y="5384878"/>
            <a:ext cx="8737599" cy="1107996"/>
          </a:xfrm>
          <a:prstGeom prst="rect">
            <a:avLst/>
          </a:prstGeom>
          <a:noFill/>
        </p:spPr>
        <p:txBody>
          <a:bodyPr wrap="square" rtlCol="0">
            <a:spAutoFit/>
          </a:bodyPr>
          <a:lstStyle/>
          <a:p>
            <a:r>
              <a:rPr lang="en-GB" sz="1100" dirty="0">
                <a:latin typeface="Rockwell" panose="02060603020205020403" pitchFamily="18" charset="0"/>
              </a:rPr>
              <a:t>[1] A. Migdal </a:t>
            </a:r>
            <a:r>
              <a:rPr lang="en-GB" sz="1100" dirty="0" err="1">
                <a:latin typeface="Rockwell" panose="02060603020205020403" pitchFamily="18" charset="0"/>
              </a:rPr>
              <a:t>Ionizatsiya</a:t>
            </a:r>
            <a:r>
              <a:rPr lang="en-GB" sz="1100" dirty="0">
                <a:latin typeface="Rockwell" panose="02060603020205020403" pitchFamily="18" charset="0"/>
              </a:rPr>
              <a:t> </a:t>
            </a:r>
            <a:r>
              <a:rPr lang="en-GB" sz="1100" dirty="0" err="1">
                <a:latin typeface="Rockwell" panose="02060603020205020403" pitchFamily="18" charset="0"/>
              </a:rPr>
              <a:t>atomov</a:t>
            </a:r>
            <a:r>
              <a:rPr lang="en-GB" sz="1100" dirty="0">
                <a:latin typeface="Rockwell" panose="02060603020205020403" pitchFamily="18" charset="0"/>
              </a:rPr>
              <a:t> </a:t>
            </a:r>
            <a:r>
              <a:rPr lang="en-GB" sz="1100" dirty="0" err="1">
                <a:latin typeface="Rockwell" panose="02060603020205020403" pitchFamily="18" charset="0"/>
              </a:rPr>
              <a:t>pri</a:t>
            </a:r>
            <a:r>
              <a:rPr lang="en-GB" sz="1100" dirty="0">
                <a:latin typeface="Rockwell" panose="02060603020205020403" pitchFamily="18" charset="0"/>
              </a:rPr>
              <a:t> </a:t>
            </a:r>
            <a:r>
              <a:rPr lang="en-GB" sz="1100" dirty="0" err="1">
                <a:latin typeface="Rockwell" panose="02060603020205020403" pitchFamily="18" charset="0"/>
              </a:rPr>
              <a:t>yadernykh</a:t>
            </a:r>
            <a:r>
              <a:rPr lang="en-GB" sz="1100" dirty="0">
                <a:latin typeface="Rockwell" panose="02060603020205020403" pitchFamily="18" charset="0"/>
              </a:rPr>
              <a:t> </a:t>
            </a:r>
            <a:r>
              <a:rPr lang="en-GB" sz="1100" dirty="0" err="1">
                <a:latin typeface="Rockwell" panose="02060603020205020403" pitchFamily="18" charset="0"/>
              </a:rPr>
              <a:t>reaktsiyakh</a:t>
            </a:r>
            <a:r>
              <a:rPr lang="en-GB" sz="1100" dirty="0">
                <a:latin typeface="Rockwell" panose="02060603020205020403" pitchFamily="18" charset="0"/>
              </a:rPr>
              <a:t>, </a:t>
            </a:r>
            <a:r>
              <a:rPr lang="en-GB" sz="1100" dirty="0" err="1">
                <a:latin typeface="Rockwell" panose="02060603020205020403" pitchFamily="18" charset="0"/>
              </a:rPr>
              <a:t>ZhETF</a:t>
            </a:r>
            <a:r>
              <a:rPr lang="en-GB" sz="1100" dirty="0">
                <a:latin typeface="Rockwell" panose="02060603020205020403" pitchFamily="18" charset="0"/>
              </a:rPr>
              <a:t>, 9, 1163-1165 (1939) </a:t>
            </a:r>
          </a:p>
          <a:p>
            <a:r>
              <a:rPr lang="en-GB" sz="1100" dirty="0">
                <a:latin typeface="Rockwell" panose="02060603020205020403" pitchFamily="18" charset="0"/>
              </a:rPr>
              <a:t>[2] A. Migdal </a:t>
            </a:r>
            <a:r>
              <a:rPr lang="en-GB" sz="1100" dirty="0" err="1">
                <a:latin typeface="Rockwell" panose="02060603020205020403" pitchFamily="18" charset="0"/>
              </a:rPr>
              <a:t>Ionizatsiya</a:t>
            </a:r>
            <a:r>
              <a:rPr lang="en-GB" sz="1100" dirty="0">
                <a:latin typeface="Rockwell" panose="02060603020205020403" pitchFamily="18" charset="0"/>
              </a:rPr>
              <a:t> </a:t>
            </a:r>
            <a:r>
              <a:rPr lang="en-GB" sz="1100" dirty="0" err="1">
                <a:latin typeface="Rockwell" panose="02060603020205020403" pitchFamily="18" charset="0"/>
              </a:rPr>
              <a:t>atomov</a:t>
            </a:r>
            <a:r>
              <a:rPr lang="en-GB" sz="1100" dirty="0">
                <a:latin typeface="Rockwell" panose="02060603020205020403" pitchFamily="18" charset="0"/>
              </a:rPr>
              <a:t> </a:t>
            </a:r>
            <a:r>
              <a:rPr lang="en-GB" sz="1100" dirty="0" err="1">
                <a:latin typeface="Rockwell" panose="02060603020205020403" pitchFamily="18" charset="0"/>
              </a:rPr>
              <a:t>pri</a:t>
            </a:r>
            <a:r>
              <a:rPr lang="en-GB" sz="1100" dirty="0">
                <a:latin typeface="Rockwell" panose="02060603020205020403" pitchFamily="18" charset="0"/>
              </a:rPr>
              <a:t> </a:t>
            </a:r>
            <a:r>
              <a:rPr lang="el-GR" sz="1100" dirty="0"/>
              <a:t>α- </a:t>
            </a:r>
            <a:r>
              <a:rPr lang="en-GB" sz="1100" dirty="0" err="1">
                <a:latin typeface="Rockwell" panose="02060603020205020403" pitchFamily="18" charset="0"/>
              </a:rPr>
              <a:t>i</a:t>
            </a:r>
            <a:r>
              <a:rPr lang="en-GB" sz="1100" dirty="0">
                <a:latin typeface="Rockwell" panose="02060603020205020403" pitchFamily="18" charset="0"/>
              </a:rPr>
              <a:t> </a:t>
            </a:r>
            <a:r>
              <a:rPr lang="el-GR" sz="1100" dirty="0"/>
              <a:t>β- </a:t>
            </a:r>
            <a:r>
              <a:rPr lang="en-GB" sz="1100" dirty="0" err="1">
                <a:latin typeface="Rockwell" panose="02060603020205020403" pitchFamily="18" charset="0"/>
              </a:rPr>
              <a:t>raspade</a:t>
            </a:r>
            <a:r>
              <a:rPr lang="en-GB" sz="1100" dirty="0">
                <a:latin typeface="Rockwell" panose="02060603020205020403" pitchFamily="18" charset="0"/>
              </a:rPr>
              <a:t>, </a:t>
            </a:r>
            <a:r>
              <a:rPr lang="en-GB" sz="1100" dirty="0" err="1">
                <a:latin typeface="Rockwell" panose="02060603020205020403" pitchFamily="18" charset="0"/>
              </a:rPr>
              <a:t>ZhETF</a:t>
            </a:r>
            <a:r>
              <a:rPr lang="en-GB" sz="1100" dirty="0">
                <a:latin typeface="Rockwell" panose="02060603020205020403" pitchFamily="18" charset="0"/>
              </a:rPr>
              <a:t>, 11, 207-212 (1941) </a:t>
            </a:r>
          </a:p>
          <a:p>
            <a:r>
              <a:rPr lang="en-GB" sz="1100" dirty="0">
                <a:latin typeface="Rockwell" panose="02060603020205020403" pitchFamily="18" charset="0"/>
              </a:rPr>
              <a:t>[3] M.S. Rapaport, F. </a:t>
            </a:r>
            <a:r>
              <a:rPr lang="en-GB" sz="1100" dirty="0" err="1">
                <a:latin typeface="Rockwell" panose="02060603020205020403" pitchFamily="18" charset="0"/>
              </a:rPr>
              <a:t>Asaro</a:t>
            </a:r>
            <a:r>
              <a:rPr lang="en-GB" sz="1100" dirty="0">
                <a:latin typeface="Rockwell" panose="02060603020205020403" pitchFamily="18" charset="0"/>
              </a:rPr>
              <a:t> and I. Pearlman K-shell electron shake-off accompanying alpha decay, PRC 11, 1740-1745 (1975) </a:t>
            </a:r>
          </a:p>
          <a:p>
            <a:r>
              <a:rPr lang="en-GB" sz="1100" dirty="0">
                <a:latin typeface="Rockwell" panose="02060603020205020403" pitchFamily="18" charset="0"/>
              </a:rPr>
              <a:t>[4] M.S. Rapaport, F. </a:t>
            </a:r>
            <a:r>
              <a:rPr lang="en-GB" sz="1100" dirty="0" err="1">
                <a:latin typeface="Rockwell" panose="02060603020205020403" pitchFamily="18" charset="0"/>
              </a:rPr>
              <a:t>Asaro</a:t>
            </a:r>
            <a:r>
              <a:rPr lang="en-GB" sz="1100" dirty="0">
                <a:latin typeface="Rockwell" panose="02060603020205020403" pitchFamily="18" charset="0"/>
              </a:rPr>
              <a:t> and I. Pearlman L- and M-shell electron shake-off accompanying alpha decay, PRC 11, 1746-1754 (1975) </a:t>
            </a:r>
          </a:p>
          <a:p>
            <a:r>
              <a:rPr lang="en-GB" sz="1100" dirty="0">
                <a:latin typeface="Rockwell" panose="02060603020205020403" pitchFamily="18" charset="0"/>
              </a:rPr>
              <a:t>[5] C. </a:t>
            </a:r>
            <a:r>
              <a:rPr lang="en-GB" sz="1100" dirty="0" err="1">
                <a:latin typeface="Rockwell" panose="02060603020205020403" pitchFamily="18" charset="0"/>
              </a:rPr>
              <a:t>Couratin</a:t>
            </a:r>
            <a:r>
              <a:rPr lang="en-GB" sz="1100" dirty="0">
                <a:latin typeface="Rockwell" panose="02060603020205020403" pitchFamily="18" charset="0"/>
              </a:rPr>
              <a:t> et al. , First Measurement of Pure Electron </a:t>
            </a:r>
            <a:r>
              <a:rPr lang="en-GB" sz="1100" dirty="0" err="1">
                <a:latin typeface="Rockwell" panose="02060603020205020403" pitchFamily="18" charset="0"/>
              </a:rPr>
              <a:t>Shakeoff</a:t>
            </a:r>
            <a:r>
              <a:rPr lang="en-GB" sz="1100" dirty="0">
                <a:latin typeface="Rockwell" panose="02060603020205020403" pitchFamily="18" charset="0"/>
              </a:rPr>
              <a:t> in the </a:t>
            </a:r>
            <a:r>
              <a:rPr lang="el-GR" sz="1100" dirty="0"/>
              <a:t>β </a:t>
            </a:r>
            <a:r>
              <a:rPr lang="en-GB" sz="1100" dirty="0">
                <a:latin typeface="Rockwell" panose="02060603020205020403" pitchFamily="18" charset="0"/>
              </a:rPr>
              <a:t>Decay of Trapped 6He+Ions, PRL 108, 243201 (2012) </a:t>
            </a:r>
          </a:p>
          <a:p>
            <a:r>
              <a:rPr lang="en-GB" sz="1100" dirty="0">
                <a:latin typeface="Rockwell" panose="02060603020205020403" pitchFamily="18" charset="0"/>
              </a:rPr>
              <a:t>[6] X. Fabian et al., Electron </a:t>
            </a:r>
            <a:r>
              <a:rPr lang="en-GB" sz="1100" dirty="0" err="1">
                <a:latin typeface="Rockwell" panose="02060603020205020403" pitchFamily="18" charset="0"/>
              </a:rPr>
              <a:t>Shakeoff</a:t>
            </a:r>
            <a:r>
              <a:rPr lang="en-GB" sz="1100" dirty="0">
                <a:latin typeface="Rockwell" panose="02060603020205020403" pitchFamily="18" charset="0"/>
              </a:rPr>
              <a:t> following the </a:t>
            </a:r>
            <a:r>
              <a:rPr lang="el-GR" sz="1100" dirty="0"/>
              <a:t>β+ </a:t>
            </a:r>
            <a:r>
              <a:rPr lang="en-GB" sz="1100" dirty="0">
                <a:latin typeface="Rockwell" panose="02060603020205020403" pitchFamily="18" charset="0"/>
              </a:rPr>
              <a:t>decay of Trapped 19Ne+ and 35Ar+ trapped ions, PRA, 97, 023402 (2018)</a:t>
            </a:r>
          </a:p>
        </p:txBody>
      </p:sp>
      <p:sp>
        <p:nvSpPr>
          <p:cNvPr id="12" name="TextBox 11">
            <a:extLst>
              <a:ext uri="{FF2B5EF4-FFF2-40B4-BE49-F238E27FC236}">
                <a16:creationId xmlns:a16="http://schemas.microsoft.com/office/drawing/2014/main" id="{5FB32EF5-8C6A-4F81-983D-F0043957DDD5}"/>
              </a:ext>
            </a:extLst>
          </p:cNvPr>
          <p:cNvSpPr txBox="1"/>
          <p:nvPr/>
        </p:nvSpPr>
        <p:spPr>
          <a:xfrm>
            <a:off x="5581091" y="4866183"/>
            <a:ext cx="6568141" cy="430887"/>
          </a:xfrm>
          <a:prstGeom prst="rect">
            <a:avLst/>
          </a:prstGeom>
          <a:noFill/>
          <a:ln w="12700">
            <a:solidFill>
              <a:schemeClr val="tx1"/>
            </a:solidFill>
          </a:ln>
        </p:spPr>
        <p:txBody>
          <a:bodyPr wrap="square" rtlCol="0">
            <a:spAutoFit/>
          </a:bodyPr>
          <a:lstStyle/>
          <a:p>
            <a:r>
              <a:rPr lang="en-GB" sz="1050" dirty="0">
                <a:latin typeface="Rockwell" panose="02060603020205020403" pitchFamily="18" charset="0"/>
              </a:rPr>
              <a:t>Also in A.B. Migdal ”Qualitative Methods in Quantum Theory” Advanced Book Classics CRC Press, 2000 </a:t>
            </a:r>
          </a:p>
          <a:p>
            <a:r>
              <a:rPr lang="en-GB" sz="1050" dirty="0">
                <a:latin typeface="Rockwell" panose="02060603020205020403" pitchFamily="18" charset="0"/>
              </a:rPr>
              <a:t>L. Landau and E. </a:t>
            </a:r>
            <a:r>
              <a:rPr lang="en-GB" sz="1050" dirty="0" err="1">
                <a:latin typeface="Rockwell" panose="02060603020205020403" pitchFamily="18" charset="0"/>
              </a:rPr>
              <a:t>Lifshitz</a:t>
            </a:r>
            <a:r>
              <a:rPr lang="en-GB" sz="1050" dirty="0">
                <a:latin typeface="Rockwell" panose="02060603020205020403" pitchFamily="18" charset="0"/>
              </a:rPr>
              <a:t> ”Quantum Mechanics : Non-relativistic Theory”</a:t>
            </a:r>
          </a:p>
        </p:txBody>
      </p:sp>
    </p:spTree>
    <p:extLst>
      <p:ext uri="{BB962C8B-B14F-4D97-AF65-F5344CB8AC3E}">
        <p14:creationId xmlns:p14="http://schemas.microsoft.com/office/powerpoint/2010/main" val="25802626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8B11B-67A5-4D2A-B2E3-B7DB5BB83AE4}"/>
              </a:ext>
            </a:extLst>
          </p:cNvPr>
          <p:cNvSpPr>
            <a:spLocks noGrp="1"/>
          </p:cNvSpPr>
          <p:nvPr>
            <p:ph type="title"/>
          </p:nvPr>
        </p:nvSpPr>
        <p:spPr/>
        <p:txBody>
          <a:bodyPr/>
          <a:lstStyle/>
          <a:p>
            <a:r>
              <a:rPr lang="en-GB" dirty="0"/>
              <a:t>Migdal In Galactic Dark </a:t>
            </a:r>
            <a:r>
              <a:rPr lang="en-GB" dirty="0" err="1"/>
              <a:t>mAtter</a:t>
            </a:r>
            <a:r>
              <a:rPr lang="en-GB" dirty="0"/>
              <a:t> </a:t>
            </a:r>
            <a:r>
              <a:rPr lang="en-GB" dirty="0" err="1"/>
              <a:t>expLoration</a:t>
            </a:r>
            <a:endParaRPr lang="en-GB" dirty="0"/>
          </a:p>
        </p:txBody>
      </p:sp>
      <p:sp>
        <p:nvSpPr>
          <p:cNvPr id="3" name="Content Placeholder 2">
            <a:extLst>
              <a:ext uri="{FF2B5EF4-FFF2-40B4-BE49-F238E27FC236}">
                <a16:creationId xmlns:a16="http://schemas.microsoft.com/office/drawing/2014/main" id="{726FABF6-835A-4DE0-B63B-D6DAC8AE6920}"/>
              </a:ext>
            </a:extLst>
          </p:cNvPr>
          <p:cNvSpPr>
            <a:spLocks noGrp="1"/>
          </p:cNvSpPr>
          <p:nvPr>
            <p:ph idx="1"/>
          </p:nvPr>
        </p:nvSpPr>
        <p:spPr>
          <a:xfrm>
            <a:off x="0" y="1487119"/>
            <a:ext cx="12192000" cy="3503100"/>
          </a:xfrm>
        </p:spPr>
        <p:txBody>
          <a:bodyPr>
            <a:normAutofit/>
          </a:bodyPr>
          <a:lstStyle/>
          <a:p>
            <a:pPr>
              <a:spcAft>
                <a:spcPts val="1800"/>
              </a:spcAft>
            </a:pPr>
            <a:r>
              <a:rPr lang="en-GB" sz="3200" dirty="0"/>
              <a:t>Create a dedicated environment for an unambiguous first observation of the Migdal effect in nuclear scattering with a suppressed background.</a:t>
            </a:r>
          </a:p>
          <a:p>
            <a:pPr>
              <a:spcAft>
                <a:spcPts val="1800"/>
              </a:spcAft>
            </a:pPr>
            <a:r>
              <a:rPr lang="en-GB" sz="3200" dirty="0"/>
              <a:t>Phase 1: Observe the effect in CF4 in high energy recoils.</a:t>
            </a:r>
          </a:p>
          <a:p>
            <a:pPr>
              <a:spcAft>
                <a:spcPts val="1800"/>
              </a:spcAft>
            </a:pPr>
            <a:r>
              <a:rPr lang="en-GB" sz="3200" dirty="0"/>
              <a:t>Phase 2: Observe the Migdal effect in CF4 + noble gases.</a:t>
            </a:r>
          </a:p>
        </p:txBody>
      </p:sp>
      <p:sp>
        <p:nvSpPr>
          <p:cNvPr id="4" name="Date Placeholder 3">
            <a:extLst>
              <a:ext uri="{FF2B5EF4-FFF2-40B4-BE49-F238E27FC236}">
                <a16:creationId xmlns:a16="http://schemas.microsoft.com/office/drawing/2014/main" id="{B25CCB7D-48AE-41F5-AF59-A75C4D4FACDA}"/>
              </a:ext>
            </a:extLst>
          </p:cNvPr>
          <p:cNvSpPr>
            <a:spLocks noGrp="1"/>
          </p:cNvSpPr>
          <p:nvPr>
            <p:ph type="dt" sz="half" idx="10"/>
          </p:nvPr>
        </p:nvSpPr>
        <p:spPr/>
        <p:txBody>
          <a:bodyPr/>
          <a:lstStyle/>
          <a:p>
            <a:r>
              <a:rPr lang="en-US"/>
              <a:t>IOP HEP/APP - 05/04/2022</a:t>
            </a:r>
            <a:endParaRPr lang="en-GB"/>
          </a:p>
        </p:txBody>
      </p:sp>
      <p:sp>
        <p:nvSpPr>
          <p:cNvPr id="5" name="Footer Placeholder 4">
            <a:extLst>
              <a:ext uri="{FF2B5EF4-FFF2-40B4-BE49-F238E27FC236}">
                <a16:creationId xmlns:a16="http://schemas.microsoft.com/office/drawing/2014/main" id="{2246DB47-B52A-4784-A3DD-02EDA1ADFE42}"/>
              </a:ext>
            </a:extLst>
          </p:cNvPr>
          <p:cNvSpPr>
            <a:spLocks noGrp="1"/>
          </p:cNvSpPr>
          <p:nvPr>
            <p:ph type="ftr" sz="quarter" idx="11"/>
          </p:nvPr>
        </p:nvSpPr>
        <p:spPr/>
        <p:txBody>
          <a:bodyPr/>
          <a:lstStyle/>
          <a:p>
            <a:r>
              <a:rPr lang="en-GB"/>
              <a:t>Timothy.marley15@imperial.ac.uk</a:t>
            </a:r>
          </a:p>
        </p:txBody>
      </p:sp>
      <p:sp>
        <p:nvSpPr>
          <p:cNvPr id="6" name="Slide Number Placeholder 5">
            <a:extLst>
              <a:ext uri="{FF2B5EF4-FFF2-40B4-BE49-F238E27FC236}">
                <a16:creationId xmlns:a16="http://schemas.microsoft.com/office/drawing/2014/main" id="{4ED3D814-0B13-4358-B464-861E07171C47}"/>
              </a:ext>
            </a:extLst>
          </p:cNvPr>
          <p:cNvSpPr>
            <a:spLocks noGrp="1"/>
          </p:cNvSpPr>
          <p:nvPr>
            <p:ph type="sldNum" sz="quarter" idx="12"/>
          </p:nvPr>
        </p:nvSpPr>
        <p:spPr/>
        <p:txBody>
          <a:bodyPr/>
          <a:lstStyle/>
          <a:p>
            <a:fld id="{6EDAD2A5-A43D-42B8-A2C2-061C6B08E1B5}" type="slidenum">
              <a:rPr lang="en-GB" smtClean="0"/>
              <a:t>7</a:t>
            </a:fld>
            <a:endParaRPr lang="en-GB"/>
          </a:p>
        </p:txBody>
      </p:sp>
      <p:sp>
        <p:nvSpPr>
          <p:cNvPr id="9" name="TextBox 8">
            <a:extLst>
              <a:ext uri="{FF2B5EF4-FFF2-40B4-BE49-F238E27FC236}">
                <a16:creationId xmlns:a16="http://schemas.microsoft.com/office/drawing/2014/main" id="{9BFF3D34-E4EC-4E4E-A6EC-37D2B07DF255}"/>
              </a:ext>
            </a:extLst>
          </p:cNvPr>
          <p:cNvSpPr txBox="1"/>
          <p:nvPr/>
        </p:nvSpPr>
        <p:spPr>
          <a:xfrm>
            <a:off x="26894" y="5246379"/>
            <a:ext cx="12138212" cy="830997"/>
          </a:xfrm>
          <a:prstGeom prst="rect">
            <a:avLst/>
          </a:prstGeom>
          <a:noFill/>
        </p:spPr>
        <p:txBody>
          <a:bodyPr wrap="square" rtlCol="0">
            <a:spAutoFit/>
          </a:bodyPr>
          <a:lstStyle/>
          <a:p>
            <a:pPr algn="ctr"/>
            <a:r>
              <a:rPr lang="en-GB" sz="2400" b="1" dirty="0">
                <a:latin typeface="Rockwell" panose="02060603020205020403" pitchFamily="18" charset="0"/>
              </a:rPr>
              <a:t>This experiment is designed for observation</a:t>
            </a:r>
          </a:p>
          <a:p>
            <a:pPr algn="ctr"/>
            <a:r>
              <a:rPr lang="en-GB" sz="2400" b="1" dirty="0">
                <a:latin typeface="Rockwell" panose="02060603020205020403" pitchFamily="18" charset="0"/>
              </a:rPr>
              <a:t>in the most favourable conditions.</a:t>
            </a:r>
          </a:p>
        </p:txBody>
      </p:sp>
    </p:spTree>
    <p:extLst>
      <p:ext uri="{BB962C8B-B14F-4D97-AF65-F5344CB8AC3E}">
        <p14:creationId xmlns:p14="http://schemas.microsoft.com/office/powerpoint/2010/main" val="40204727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44F23-CBAC-4188-AA7E-8CA47C5E942B}"/>
              </a:ext>
            </a:extLst>
          </p:cNvPr>
          <p:cNvSpPr>
            <a:spLocks noGrp="1"/>
          </p:cNvSpPr>
          <p:nvPr>
            <p:ph type="title"/>
          </p:nvPr>
        </p:nvSpPr>
        <p:spPr/>
        <p:txBody>
          <a:bodyPr/>
          <a:lstStyle/>
          <a:p>
            <a:r>
              <a:rPr lang="en-GB" dirty="0"/>
              <a:t>New NILE facility at ISIS, RAL</a:t>
            </a:r>
          </a:p>
        </p:txBody>
      </p:sp>
      <p:sp>
        <p:nvSpPr>
          <p:cNvPr id="4" name="Date Placeholder 3">
            <a:extLst>
              <a:ext uri="{FF2B5EF4-FFF2-40B4-BE49-F238E27FC236}">
                <a16:creationId xmlns:a16="http://schemas.microsoft.com/office/drawing/2014/main" id="{F321F872-3134-4E94-9DD8-B67CD3E0D34F}"/>
              </a:ext>
            </a:extLst>
          </p:cNvPr>
          <p:cNvSpPr>
            <a:spLocks noGrp="1"/>
          </p:cNvSpPr>
          <p:nvPr>
            <p:ph type="dt" sz="half" idx="10"/>
          </p:nvPr>
        </p:nvSpPr>
        <p:spPr/>
        <p:txBody>
          <a:bodyPr/>
          <a:lstStyle/>
          <a:p>
            <a:r>
              <a:rPr lang="en-US"/>
              <a:t>IOP HEP/APP - 05/04/2022</a:t>
            </a:r>
            <a:endParaRPr lang="en-GB"/>
          </a:p>
        </p:txBody>
      </p:sp>
      <p:sp>
        <p:nvSpPr>
          <p:cNvPr id="5" name="Footer Placeholder 4">
            <a:extLst>
              <a:ext uri="{FF2B5EF4-FFF2-40B4-BE49-F238E27FC236}">
                <a16:creationId xmlns:a16="http://schemas.microsoft.com/office/drawing/2014/main" id="{63A5C2A2-C2B7-472E-B4B0-218C123EE3E0}"/>
              </a:ext>
            </a:extLst>
          </p:cNvPr>
          <p:cNvSpPr>
            <a:spLocks noGrp="1"/>
          </p:cNvSpPr>
          <p:nvPr>
            <p:ph type="ftr" sz="quarter" idx="11"/>
          </p:nvPr>
        </p:nvSpPr>
        <p:spPr/>
        <p:txBody>
          <a:bodyPr/>
          <a:lstStyle/>
          <a:p>
            <a:r>
              <a:rPr lang="en-GB"/>
              <a:t>Timothy.marley15@imperial.ac.uk</a:t>
            </a:r>
          </a:p>
        </p:txBody>
      </p:sp>
      <p:sp>
        <p:nvSpPr>
          <p:cNvPr id="6" name="Slide Number Placeholder 5">
            <a:extLst>
              <a:ext uri="{FF2B5EF4-FFF2-40B4-BE49-F238E27FC236}">
                <a16:creationId xmlns:a16="http://schemas.microsoft.com/office/drawing/2014/main" id="{146306BD-5FB6-4DF4-B39E-D4C7A94B31C8}"/>
              </a:ext>
            </a:extLst>
          </p:cNvPr>
          <p:cNvSpPr>
            <a:spLocks noGrp="1"/>
          </p:cNvSpPr>
          <p:nvPr>
            <p:ph type="sldNum" sz="quarter" idx="12"/>
          </p:nvPr>
        </p:nvSpPr>
        <p:spPr/>
        <p:txBody>
          <a:bodyPr/>
          <a:lstStyle/>
          <a:p>
            <a:fld id="{6EDAD2A5-A43D-42B8-A2C2-061C6B08E1B5}" type="slidenum">
              <a:rPr lang="en-GB" smtClean="0"/>
              <a:t>8</a:t>
            </a:fld>
            <a:endParaRPr lang="en-GB"/>
          </a:p>
        </p:txBody>
      </p:sp>
      <p:pic>
        <p:nvPicPr>
          <p:cNvPr id="7" name="Picture 6">
            <a:extLst>
              <a:ext uri="{FF2B5EF4-FFF2-40B4-BE49-F238E27FC236}">
                <a16:creationId xmlns:a16="http://schemas.microsoft.com/office/drawing/2014/main" id="{8006177B-0CB5-4212-B962-D4F37536C08D}"/>
              </a:ext>
            </a:extLst>
          </p:cNvPr>
          <p:cNvPicPr>
            <a:picLocks noChangeAspect="1"/>
          </p:cNvPicPr>
          <p:nvPr/>
        </p:nvPicPr>
        <p:blipFill rotWithShape="1">
          <a:blip r:embed="rId2"/>
          <a:srcRect t="6631"/>
          <a:stretch/>
        </p:blipFill>
        <p:spPr>
          <a:xfrm>
            <a:off x="1495870" y="1343818"/>
            <a:ext cx="9200259" cy="4770555"/>
          </a:xfrm>
          <a:prstGeom prst="rect">
            <a:avLst/>
          </a:prstGeom>
        </p:spPr>
      </p:pic>
      <p:sp>
        <p:nvSpPr>
          <p:cNvPr id="8" name="Content Placeholder 2">
            <a:extLst>
              <a:ext uri="{FF2B5EF4-FFF2-40B4-BE49-F238E27FC236}">
                <a16:creationId xmlns:a16="http://schemas.microsoft.com/office/drawing/2014/main" id="{A9586CDD-BD2D-4934-AD61-645BB5538CD6}"/>
              </a:ext>
            </a:extLst>
          </p:cNvPr>
          <p:cNvSpPr>
            <a:spLocks noGrp="1"/>
          </p:cNvSpPr>
          <p:nvPr>
            <p:ph idx="1"/>
          </p:nvPr>
        </p:nvSpPr>
        <p:spPr>
          <a:xfrm>
            <a:off x="391028" y="2652258"/>
            <a:ext cx="2839451" cy="992134"/>
          </a:xfrm>
        </p:spPr>
        <p:txBody>
          <a:bodyPr lIns="36000" tIns="36000" rIns="36000" bIns="36000">
            <a:noAutofit/>
          </a:bodyPr>
          <a:lstStyle/>
          <a:p>
            <a:pPr marL="0" indent="0">
              <a:buNone/>
            </a:pPr>
            <a:r>
              <a:rPr lang="en-GB" sz="2000" dirty="0">
                <a:solidFill>
                  <a:schemeClr val="tx1"/>
                </a:solidFill>
              </a:rPr>
              <a:t>14.1 MeV DT neutron source</a:t>
            </a:r>
          </a:p>
          <a:p>
            <a:pPr marL="0" indent="0">
              <a:buNone/>
            </a:pPr>
            <a:r>
              <a:rPr lang="en-GB" sz="2000" dirty="0">
                <a:solidFill>
                  <a:schemeClr val="tx1"/>
                </a:solidFill>
              </a:rPr>
              <a:t>Flux: 10</a:t>
            </a:r>
            <a:r>
              <a:rPr lang="en-GB" sz="2000" baseline="30000" dirty="0">
                <a:solidFill>
                  <a:schemeClr val="tx1"/>
                </a:solidFill>
              </a:rPr>
              <a:t>10</a:t>
            </a:r>
            <a:r>
              <a:rPr lang="en-GB" sz="2000" dirty="0">
                <a:solidFill>
                  <a:schemeClr val="tx1"/>
                </a:solidFill>
              </a:rPr>
              <a:t> n / sec</a:t>
            </a:r>
          </a:p>
        </p:txBody>
      </p:sp>
      <p:sp>
        <p:nvSpPr>
          <p:cNvPr id="9" name="Content Placeholder 2">
            <a:extLst>
              <a:ext uri="{FF2B5EF4-FFF2-40B4-BE49-F238E27FC236}">
                <a16:creationId xmlns:a16="http://schemas.microsoft.com/office/drawing/2014/main" id="{6419DCEF-D6BA-49BE-A093-4FC926FCBADF}"/>
              </a:ext>
            </a:extLst>
          </p:cNvPr>
          <p:cNvSpPr txBox="1">
            <a:spLocks/>
          </p:cNvSpPr>
          <p:nvPr/>
        </p:nvSpPr>
        <p:spPr>
          <a:xfrm>
            <a:off x="1046831" y="5311491"/>
            <a:ext cx="3427227" cy="992133"/>
          </a:xfrm>
          <a:prstGeom prst="rect">
            <a:avLst/>
          </a:prstGeom>
        </p:spPr>
        <p:txBody>
          <a:bodyPr vert="horz" lIns="36000" tIns="36000" rIns="36000" bIns="36000" rtlCol="0" anchor="ctr">
            <a:noAutofit/>
          </a:bodyPr>
          <a:lstStyle>
            <a:lvl1pPr marL="306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500" kern="1200">
                <a:solidFill>
                  <a:schemeClr val="tx1">
                    <a:lumMod val="75000"/>
                    <a:lumOff val="25000"/>
                  </a:schemeClr>
                </a:solidFill>
                <a:latin typeface="Rockwell" panose="02060603020205020403" pitchFamily="18" charset="0"/>
                <a:ea typeface="+mn-ea"/>
                <a:cs typeface="+mn-cs"/>
              </a:defRPr>
            </a:lvl1pPr>
            <a:lvl2pPr marL="630000" indent="-306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Rockwell" panose="02060603020205020403" pitchFamily="18" charset="0"/>
                <a:ea typeface="+mn-ea"/>
                <a:cs typeface="+mn-cs"/>
              </a:defRPr>
            </a:lvl2pPr>
            <a:lvl3pPr marL="900000" indent="-270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Rockwell" panose="02060603020205020403" pitchFamily="18" charset="0"/>
                <a:ea typeface="+mn-ea"/>
                <a:cs typeface="+mn-cs"/>
              </a:defRPr>
            </a:lvl3pPr>
            <a:lvl4pPr marL="124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Rockwell" panose="02060603020205020403" pitchFamily="18" charset="0"/>
                <a:ea typeface="+mn-ea"/>
                <a:cs typeface="+mn-cs"/>
              </a:defRPr>
            </a:lvl4pPr>
            <a:lvl5pPr marL="1602000" indent="-234000" algn="l" defTabSz="457200" rtl="0" eaLnBrk="1" latinLnBrk="0" hangingPunct="1">
              <a:lnSpc>
                <a:spcPct val="120000"/>
              </a:lnSpc>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Rockwell" panose="02060603020205020403" pitchFamily="18"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Font typeface="Wingdings 2" panose="05020102010507070707" pitchFamily="18" charset="2"/>
              <a:buNone/>
            </a:pPr>
            <a:r>
              <a:rPr lang="en-GB" sz="2000" dirty="0">
                <a:solidFill>
                  <a:schemeClr val="tx1"/>
                </a:solidFill>
              </a:rPr>
              <a:t>2.45 MeV DD neutron source</a:t>
            </a:r>
          </a:p>
          <a:p>
            <a:pPr marL="0" indent="0">
              <a:buFont typeface="Wingdings 2" panose="05020102010507070707" pitchFamily="18" charset="2"/>
              <a:buNone/>
            </a:pPr>
            <a:r>
              <a:rPr lang="en-GB" sz="2000" dirty="0">
                <a:solidFill>
                  <a:schemeClr val="tx1"/>
                </a:solidFill>
              </a:rPr>
              <a:t>Flux: 10</a:t>
            </a:r>
            <a:r>
              <a:rPr lang="en-GB" sz="2000" baseline="30000" dirty="0">
                <a:solidFill>
                  <a:schemeClr val="tx1"/>
                </a:solidFill>
              </a:rPr>
              <a:t>9</a:t>
            </a:r>
            <a:r>
              <a:rPr lang="en-GB" sz="2000" dirty="0">
                <a:solidFill>
                  <a:schemeClr val="tx1"/>
                </a:solidFill>
              </a:rPr>
              <a:t> n / sec</a:t>
            </a:r>
          </a:p>
        </p:txBody>
      </p:sp>
      <p:sp>
        <p:nvSpPr>
          <p:cNvPr id="12" name="TextBox 11">
            <a:extLst>
              <a:ext uri="{FF2B5EF4-FFF2-40B4-BE49-F238E27FC236}">
                <a16:creationId xmlns:a16="http://schemas.microsoft.com/office/drawing/2014/main" id="{B8C49198-092D-403B-865F-0D3EB737512F}"/>
              </a:ext>
            </a:extLst>
          </p:cNvPr>
          <p:cNvSpPr txBox="1"/>
          <p:nvPr/>
        </p:nvSpPr>
        <p:spPr>
          <a:xfrm>
            <a:off x="10877579" y="4060773"/>
            <a:ext cx="1205848" cy="688256"/>
          </a:xfrm>
          <a:prstGeom prst="rect">
            <a:avLst/>
          </a:prstGeom>
          <a:solidFill>
            <a:schemeClr val="bg1"/>
          </a:solidFill>
        </p:spPr>
        <p:txBody>
          <a:bodyPr wrap="square" lIns="36000" tIns="36000" rIns="36000" bIns="36000" rtlCol="0">
            <a:spAutoFit/>
          </a:bodyPr>
          <a:lstStyle/>
          <a:p>
            <a:pPr algn="ctr"/>
            <a:r>
              <a:rPr lang="en-GB" sz="2000" dirty="0">
                <a:latin typeface="Rockwell" panose="02060603020205020403" pitchFamily="18" charset="0"/>
              </a:rPr>
              <a:t>Chamber positions</a:t>
            </a:r>
          </a:p>
        </p:txBody>
      </p:sp>
      <p:grpSp>
        <p:nvGrpSpPr>
          <p:cNvPr id="16" name="Group 15">
            <a:extLst>
              <a:ext uri="{FF2B5EF4-FFF2-40B4-BE49-F238E27FC236}">
                <a16:creationId xmlns:a16="http://schemas.microsoft.com/office/drawing/2014/main" id="{691831DF-AF8F-420F-AD13-25FC01D3B2D5}"/>
              </a:ext>
            </a:extLst>
          </p:cNvPr>
          <p:cNvGrpSpPr/>
          <p:nvPr/>
        </p:nvGrpSpPr>
        <p:grpSpPr>
          <a:xfrm>
            <a:off x="7742121" y="4015075"/>
            <a:ext cx="3090569" cy="1455565"/>
            <a:chOff x="7742121" y="4040276"/>
            <a:chExt cx="3090569" cy="1455565"/>
          </a:xfrm>
          <a:effectLst>
            <a:outerShdw blurRad="50800" dist="38100" dir="2700000" algn="tl" rotWithShape="0">
              <a:prstClr val="black">
                <a:alpha val="40000"/>
              </a:prstClr>
            </a:outerShdw>
          </a:effectLst>
        </p:grpSpPr>
        <p:cxnSp>
          <p:nvCxnSpPr>
            <p:cNvPr id="10" name="Straight Connector 9">
              <a:extLst>
                <a:ext uri="{FF2B5EF4-FFF2-40B4-BE49-F238E27FC236}">
                  <a16:creationId xmlns:a16="http://schemas.microsoft.com/office/drawing/2014/main" id="{0512CFAA-61B4-433A-8B4A-F741BF7EE1F4}"/>
                </a:ext>
              </a:extLst>
            </p:cNvPr>
            <p:cNvCxnSpPr>
              <a:cxnSpLocks/>
            </p:cNvCxnSpPr>
            <p:nvPr/>
          </p:nvCxnSpPr>
          <p:spPr>
            <a:xfrm>
              <a:off x="7923571" y="4221726"/>
              <a:ext cx="2909119" cy="88637"/>
            </a:xfrm>
            <a:prstGeom prst="line">
              <a:avLst/>
            </a:prstGeom>
            <a:ln w="28575">
              <a:solidFill>
                <a:srgbClr val="00B050"/>
              </a:solidFill>
            </a:ln>
          </p:spPr>
          <p:style>
            <a:lnRef idx="1">
              <a:schemeClr val="accent4"/>
            </a:lnRef>
            <a:fillRef idx="0">
              <a:schemeClr val="accent4"/>
            </a:fillRef>
            <a:effectRef idx="0">
              <a:schemeClr val="accent4"/>
            </a:effectRef>
            <a:fontRef idx="minor">
              <a:schemeClr val="tx1"/>
            </a:fontRef>
          </p:style>
        </p:cxnSp>
        <p:cxnSp>
          <p:nvCxnSpPr>
            <p:cNvPr id="11" name="Straight Connector 10">
              <a:extLst>
                <a:ext uri="{FF2B5EF4-FFF2-40B4-BE49-F238E27FC236}">
                  <a16:creationId xmlns:a16="http://schemas.microsoft.com/office/drawing/2014/main" id="{1F18E58B-FF58-402F-8F80-EF9A34C423EA}"/>
                </a:ext>
              </a:extLst>
            </p:cNvPr>
            <p:cNvCxnSpPr>
              <a:cxnSpLocks/>
            </p:cNvCxnSpPr>
            <p:nvPr/>
          </p:nvCxnSpPr>
          <p:spPr>
            <a:xfrm flipV="1">
              <a:off x="8243072" y="4531066"/>
              <a:ext cx="2589618" cy="769355"/>
            </a:xfrm>
            <a:prstGeom prst="line">
              <a:avLst/>
            </a:prstGeom>
            <a:ln w="28575">
              <a:solidFill>
                <a:srgbClr val="00B050"/>
              </a:solidFill>
            </a:ln>
          </p:spPr>
          <p:style>
            <a:lnRef idx="1">
              <a:schemeClr val="accent4"/>
            </a:lnRef>
            <a:fillRef idx="0">
              <a:schemeClr val="accent4"/>
            </a:fillRef>
            <a:effectRef idx="0">
              <a:schemeClr val="accent4"/>
            </a:effectRef>
            <a:fontRef idx="minor">
              <a:schemeClr val="tx1"/>
            </a:fontRef>
          </p:style>
        </p:cxnSp>
        <p:sp>
          <p:nvSpPr>
            <p:cNvPr id="13" name="Oval 12">
              <a:extLst>
                <a:ext uri="{FF2B5EF4-FFF2-40B4-BE49-F238E27FC236}">
                  <a16:creationId xmlns:a16="http://schemas.microsoft.com/office/drawing/2014/main" id="{2D20F652-E6AD-4B3E-8781-8F3C0A39A44E}"/>
                </a:ext>
              </a:extLst>
            </p:cNvPr>
            <p:cNvSpPr/>
            <p:nvPr/>
          </p:nvSpPr>
          <p:spPr>
            <a:xfrm>
              <a:off x="7742121" y="4040276"/>
              <a:ext cx="362900" cy="362900"/>
            </a:xfrm>
            <a:prstGeom prst="ellipse">
              <a:avLst/>
            </a:prstGeom>
            <a:solidFill>
              <a:srgbClr val="00B050"/>
            </a:solidFill>
            <a:ln w="28575">
              <a:solidFill>
                <a:srgbClr val="00B05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14" name="Oval 13">
              <a:extLst>
                <a:ext uri="{FF2B5EF4-FFF2-40B4-BE49-F238E27FC236}">
                  <a16:creationId xmlns:a16="http://schemas.microsoft.com/office/drawing/2014/main" id="{88B18321-1378-4420-880A-E891579669E1}"/>
                </a:ext>
              </a:extLst>
            </p:cNvPr>
            <p:cNvSpPr/>
            <p:nvPr/>
          </p:nvSpPr>
          <p:spPr>
            <a:xfrm>
              <a:off x="8003905" y="5132941"/>
              <a:ext cx="362900" cy="362900"/>
            </a:xfrm>
            <a:prstGeom prst="ellipse">
              <a:avLst/>
            </a:prstGeom>
            <a:solidFill>
              <a:srgbClr val="00B050"/>
            </a:solidFill>
            <a:ln w="28575">
              <a:solidFill>
                <a:srgbClr val="00B05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grpSp>
      <p:pic>
        <p:nvPicPr>
          <p:cNvPr id="17" name="Picture 16">
            <a:extLst>
              <a:ext uri="{FF2B5EF4-FFF2-40B4-BE49-F238E27FC236}">
                <a16:creationId xmlns:a16="http://schemas.microsoft.com/office/drawing/2014/main" id="{98D74371-F10B-4B36-B633-ADB521B08C1E}"/>
              </a:ext>
            </a:extLst>
          </p:cNvPr>
          <p:cNvPicPr>
            <a:picLocks noChangeAspect="1"/>
          </p:cNvPicPr>
          <p:nvPr/>
        </p:nvPicPr>
        <p:blipFill>
          <a:blip r:embed="rId3"/>
          <a:stretch>
            <a:fillRect/>
          </a:stretch>
        </p:blipFill>
        <p:spPr>
          <a:xfrm>
            <a:off x="8891851" y="323878"/>
            <a:ext cx="2909120" cy="198773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275108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D9668-15D9-4B12-B1D3-CAABA7A78454}"/>
              </a:ext>
            </a:extLst>
          </p:cNvPr>
          <p:cNvSpPr>
            <a:spLocks noGrp="1"/>
          </p:cNvSpPr>
          <p:nvPr>
            <p:ph type="title"/>
          </p:nvPr>
        </p:nvSpPr>
        <p:spPr/>
        <p:txBody>
          <a:bodyPr/>
          <a:lstStyle/>
          <a:p>
            <a:r>
              <a:rPr lang="en-GB" dirty="0"/>
              <a:t>Experimental goal</a:t>
            </a:r>
          </a:p>
        </p:txBody>
      </p:sp>
      <p:sp>
        <p:nvSpPr>
          <p:cNvPr id="3" name="Content Placeholder 2">
            <a:extLst>
              <a:ext uri="{FF2B5EF4-FFF2-40B4-BE49-F238E27FC236}">
                <a16:creationId xmlns:a16="http://schemas.microsoft.com/office/drawing/2014/main" id="{5C04B7CA-E29D-4F63-B43F-B2B0F5669B09}"/>
              </a:ext>
            </a:extLst>
          </p:cNvPr>
          <p:cNvSpPr>
            <a:spLocks noGrp="1"/>
          </p:cNvSpPr>
          <p:nvPr>
            <p:ph idx="1"/>
          </p:nvPr>
        </p:nvSpPr>
        <p:spPr>
          <a:xfrm>
            <a:off x="0" y="1343818"/>
            <a:ext cx="12192000" cy="1395688"/>
          </a:xfrm>
        </p:spPr>
        <p:txBody>
          <a:bodyPr>
            <a:normAutofit/>
          </a:bodyPr>
          <a:lstStyle/>
          <a:p>
            <a:r>
              <a:rPr lang="en-GB" dirty="0"/>
              <a:t>Direct observation of two simultaneously created tracks of the ionisation electron and the nuclear recoil originating from the same vertex using GEM-based OTPC.</a:t>
            </a:r>
          </a:p>
        </p:txBody>
      </p:sp>
      <p:sp>
        <p:nvSpPr>
          <p:cNvPr id="4" name="Date Placeholder 3">
            <a:extLst>
              <a:ext uri="{FF2B5EF4-FFF2-40B4-BE49-F238E27FC236}">
                <a16:creationId xmlns:a16="http://schemas.microsoft.com/office/drawing/2014/main" id="{0D9BA1E2-4BAF-4613-9964-1C871BB8D94F}"/>
              </a:ext>
            </a:extLst>
          </p:cNvPr>
          <p:cNvSpPr>
            <a:spLocks noGrp="1"/>
          </p:cNvSpPr>
          <p:nvPr>
            <p:ph type="dt" sz="half" idx="10"/>
          </p:nvPr>
        </p:nvSpPr>
        <p:spPr/>
        <p:txBody>
          <a:bodyPr/>
          <a:lstStyle/>
          <a:p>
            <a:r>
              <a:rPr lang="en-US"/>
              <a:t>IOP HEP/APP - 05/04/2022</a:t>
            </a:r>
            <a:endParaRPr lang="en-GB"/>
          </a:p>
        </p:txBody>
      </p:sp>
      <p:sp>
        <p:nvSpPr>
          <p:cNvPr id="5" name="Footer Placeholder 4">
            <a:extLst>
              <a:ext uri="{FF2B5EF4-FFF2-40B4-BE49-F238E27FC236}">
                <a16:creationId xmlns:a16="http://schemas.microsoft.com/office/drawing/2014/main" id="{16688A33-D822-4C77-A486-F370EE235B7E}"/>
              </a:ext>
            </a:extLst>
          </p:cNvPr>
          <p:cNvSpPr>
            <a:spLocks noGrp="1"/>
          </p:cNvSpPr>
          <p:nvPr>
            <p:ph type="ftr" sz="quarter" idx="11"/>
          </p:nvPr>
        </p:nvSpPr>
        <p:spPr/>
        <p:txBody>
          <a:bodyPr/>
          <a:lstStyle/>
          <a:p>
            <a:r>
              <a:rPr lang="en-GB" dirty="0"/>
              <a:t>Timothy.marley15@imperial.ac.uk</a:t>
            </a:r>
          </a:p>
        </p:txBody>
      </p:sp>
      <p:sp>
        <p:nvSpPr>
          <p:cNvPr id="6" name="Slide Number Placeholder 5">
            <a:extLst>
              <a:ext uri="{FF2B5EF4-FFF2-40B4-BE49-F238E27FC236}">
                <a16:creationId xmlns:a16="http://schemas.microsoft.com/office/drawing/2014/main" id="{1C0F143B-AEDA-4A51-993E-9463825EE1EB}"/>
              </a:ext>
            </a:extLst>
          </p:cNvPr>
          <p:cNvSpPr>
            <a:spLocks noGrp="1"/>
          </p:cNvSpPr>
          <p:nvPr>
            <p:ph type="sldNum" sz="quarter" idx="12"/>
          </p:nvPr>
        </p:nvSpPr>
        <p:spPr/>
        <p:txBody>
          <a:bodyPr/>
          <a:lstStyle/>
          <a:p>
            <a:fld id="{6EDAD2A5-A43D-42B8-A2C2-061C6B08E1B5}" type="slidenum">
              <a:rPr lang="en-GB" smtClean="0"/>
              <a:t>9</a:t>
            </a:fld>
            <a:endParaRPr lang="en-GB"/>
          </a:p>
        </p:txBody>
      </p:sp>
      <p:grpSp>
        <p:nvGrpSpPr>
          <p:cNvPr id="7" name="Group 6">
            <a:extLst>
              <a:ext uri="{FF2B5EF4-FFF2-40B4-BE49-F238E27FC236}">
                <a16:creationId xmlns:a16="http://schemas.microsoft.com/office/drawing/2014/main" id="{F4DFD62A-FAC7-4C7F-ADB1-E8CE814D7E78}"/>
              </a:ext>
            </a:extLst>
          </p:cNvPr>
          <p:cNvGrpSpPr/>
          <p:nvPr/>
        </p:nvGrpSpPr>
        <p:grpSpPr>
          <a:xfrm>
            <a:off x="1807896" y="3429000"/>
            <a:ext cx="8393573" cy="2136837"/>
            <a:chOff x="814359" y="11954728"/>
            <a:chExt cx="9393918" cy="2391506"/>
          </a:xfrm>
        </p:grpSpPr>
        <p:sp>
          <p:nvSpPr>
            <p:cNvPr id="8" name="Arrow: Right 7">
              <a:extLst>
                <a:ext uri="{FF2B5EF4-FFF2-40B4-BE49-F238E27FC236}">
                  <a16:creationId xmlns:a16="http://schemas.microsoft.com/office/drawing/2014/main" id="{0198CDED-C056-4EFD-B119-C9CD39C686DC}"/>
                </a:ext>
              </a:extLst>
            </p:cNvPr>
            <p:cNvSpPr/>
            <p:nvPr/>
          </p:nvSpPr>
          <p:spPr>
            <a:xfrm>
              <a:off x="2348296" y="12857532"/>
              <a:ext cx="2078820" cy="519731"/>
            </a:xfrm>
            <a:prstGeom prst="rightArrow">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Rockwell" panose="02060603020205020403" pitchFamily="18" charset="0"/>
              </a:endParaRPr>
            </a:p>
          </p:txBody>
        </p:sp>
        <p:sp>
          <p:nvSpPr>
            <p:cNvPr id="9" name="Oval 8">
              <a:extLst>
                <a:ext uri="{FF2B5EF4-FFF2-40B4-BE49-F238E27FC236}">
                  <a16:creationId xmlns:a16="http://schemas.microsoft.com/office/drawing/2014/main" id="{ACBC9F55-FCA1-43CF-9D1A-DE4AE5034E83}"/>
                </a:ext>
              </a:extLst>
            </p:cNvPr>
            <p:cNvSpPr/>
            <p:nvPr/>
          </p:nvSpPr>
          <p:spPr>
            <a:xfrm>
              <a:off x="4499124" y="12183183"/>
              <a:ext cx="1868426" cy="1868426"/>
            </a:xfrm>
            <a:prstGeom prst="ellipse">
              <a:avLst/>
            </a:prstGeom>
            <a:solidFill>
              <a:schemeClr val="bg1">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2400" dirty="0">
                  <a:solidFill>
                    <a:schemeClr val="tx1"/>
                  </a:solidFill>
                  <a:latin typeface="Rockwell" panose="02060603020205020403" pitchFamily="18" charset="0"/>
                  <a:cs typeface="Arial" panose="020B0604020202020204" pitchFamily="34" charset="0"/>
                </a:rPr>
                <a:t>Nucleus</a:t>
              </a:r>
              <a:endParaRPr lang="en-GB" sz="2000" dirty="0">
                <a:solidFill>
                  <a:schemeClr val="tx1"/>
                </a:solidFill>
                <a:latin typeface="Rockwell" panose="02060603020205020403" pitchFamily="18" charset="0"/>
                <a:cs typeface="Arial" panose="020B0604020202020204" pitchFamily="34" charset="0"/>
              </a:endParaRPr>
            </a:p>
          </p:txBody>
        </p:sp>
        <p:sp>
          <p:nvSpPr>
            <p:cNvPr id="10" name="Arrow: Right 9">
              <a:extLst>
                <a:ext uri="{FF2B5EF4-FFF2-40B4-BE49-F238E27FC236}">
                  <a16:creationId xmlns:a16="http://schemas.microsoft.com/office/drawing/2014/main" id="{896A969C-BB1D-47EA-AFFA-311785FB8ABE}"/>
                </a:ext>
              </a:extLst>
            </p:cNvPr>
            <p:cNvSpPr/>
            <p:nvPr/>
          </p:nvSpPr>
          <p:spPr>
            <a:xfrm rot="19726662">
              <a:off x="6220424" y="11955721"/>
              <a:ext cx="1633054" cy="488200"/>
            </a:xfrm>
            <a:prstGeom prst="rightArrow">
              <a:avLst>
                <a:gd name="adj1" fmla="val 50000"/>
                <a:gd name="adj2" fmla="val 104448"/>
              </a:avLst>
            </a:prstGeom>
            <a:solidFill>
              <a:schemeClr val="bg1">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Rockwell" panose="02060603020205020403" pitchFamily="18" charset="0"/>
              </a:endParaRPr>
            </a:p>
          </p:txBody>
        </p:sp>
        <p:sp>
          <p:nvSpPr>
            <p:cNvPr id="11" name="Arrow: Right 10">
              <a:extLst>
                <a:ext uri="{FF2B5EF4-FFF2-40B4-BE49-F238E27FC236}">
                  <a16:creationId xmlns:a16="http://schemas.microsoft.com/office/drawing/2014/main" id="{E6174EF9-4916-471D-9087-43FCEA513805}"/>
                </a:ext>
              </a:extLst>
            </p:cNvPr>
            <p:cNvSpPr/>
            <p:nvPr/>
          </p:nvSpPr>
          <p:spPr>
            <a:xfrm rot="2251074">
              <a:off x="6120541" y="13994911"/>
              <a:ext cx="1558672" cy="351323"/>
            </a:xfrm>
            <a:prstGeom prst="rightArrow">
              <a:avLst>
                <a:gd name="adj1" fmla="val 28220"/>
                <a:gd name="adj2" fmla="val 61624"/>
              </a:avLst>
            </a:prstGeom>
            <a:solidFill>
              <a:schemeClr val="bg1">
                <a:lumMod val="7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Rockwell" panose="02060603020205020403" pitchFamily="18" charset="0"/>
              </a:endParaRPr>
            </a:p>
          </p:txBody>
        </p:sp>
        <p:sp>
          <p:nvSpPr>
            <p:cNvPr id="12" name="TextBox 11">
              <a:extLst>
                <a:ext uri="{FF2B5EF4-FFF2-40B4-BE49-F238E27FC236}">
                  <a16:creationId xmlns:a16="http://schemas.microsoft.com/office/drawing/2014/main" id="{6DAAA248-D9A5-4163-A7B9-6D13D347A5D0}"/>
                </a:ext>
              </a:extLst>
            </p:cNvPr>
            <p:cNvSpPr txBox="1"/>
            <p:nvPr/>
          </p:nvSpPr>
          <p:spPr>
            <a:xfrm>
              <a:off x="814359" y="12652377"/>
              <a:ext cx="1552211" cy="930036"/>
            </a:xfrm>
            <a:prstGeom prst="rect">
              <a:avLst/>
            </a:prstGeom>
            <a:noFill/>
          </p:spPr>
          <p:txBody>
            <a:bodyPr wrap="none" rtlCol="0" anchor="ctr">
              <a:spAutoFit/>
            </a:bodyPr>
            <a:lstStyle/>
            <a:p>
              <a:r>
                <a:rPr lang="en-GB" sz="2400" dirty="0">
                  <a:latin typeface="Rockwell" panose="02060603020205020403" pitchFamily="18" charset="0"/>
                  <a:cs typeface="Arial" panose="020B0604020202020204" pitchFamily="34" charset="0"/>
                </a:rPr>
                <a:t>D-T/D-D</a:t>
              </a:r>
            </a:p>
            <a:p>
              <a:r>
                <a:rPr lang="en-GB" sz="2400" dirty="0">
                  <a:latin typeface="Rockwell" panose="02060603020205020403" pitchFamily="18" charset="0"/>
                  <a:cs typeface="Arial" panose="020B0604020202020204" pitchFamily="34" charset="0"/>
                </a:rPr>
                <a:t>source</a:t>
              </a:r>
            </a:p>
          </p:txBody>
        </p:sp>
        <p:sp>
          <p:nvSpPr>
            <p:cNvPr id="13" name="TextBox 12">
              <a:extLst>
                <a:ext uri="{FF2B5EF4-FFF2-40B4-BE49-F238E27FC236}">
                  <a16:creationId xmlns:a16="http://schemas.microsoft.com/office/drawing/2014/main" id="{25331AC0-436A-4DA7-974B-6562AB23BC09}"/>
                </a:ext>
              </a:extLst>
            </p:cNvPr>
            <p:cNvSpPr txBox="1"/>
            <p:nvPr/>
          </p:nvSpPr>
          <p:spPr>
            <a:xfrm>
              <a:off x="2484299" y="12477946"/>
              <a:ext cx="1465466" cy="523220"/>
            </a:xfrm>
            <a:prstGeom prst="rect">
              <a:avLst/>
            </a:prstGeom>
            <a:noFill/>
          </p:spPr>
          <p:txBody>
            <a:bodyPr wrap="none" rtlCol="0" anchor="ctr">
              <a:spAutoFit/>
            </a:bodyPr>
            <a:lstStyle/>
            <a:p>
              <a:r>
                <a:rPr lang="en-GB" sz="2400" dirty="0">
                  <a:latin typeface="Rockwell" panose="02060603020205020403" pitchFamily="18" charset="0"/>
                  <a:cs typeface="Arial" panose="020B0604020202020204" pitchFamily="34" charset="0"/>
                </a:rPr>
                <a:t>Neutron</a:t>
              </a:r>
            </a:p>
          </p:txBody>
        </p:sp>
        <p:sp>
          <p:nvSpPr>
            <p:cNvPr id="14" name="TextBox 13">
              <a:extLst>
                <a:ext uri="{FF2B5EF4-FFF2-40B4-BE49-F238E27FC236}">
                  <a16:creationId xmlns:a16="http://schemas.microsoft.com/office/drawing/2014/main" id="{11399911-8C53-43CB-8729-AB1D99904F36}"/>
                </a:ext>
              </a:extLst>
            </p:cNvPr>
            <p:cNvSpPr txBox="1"/>
            <p:nvPr/>
          </p:nvSpPr>
          <p:spPr>
            <a:xfrm>
              <a:off x="7602546" y="11954728"/>
              <a:ext cx="2465660" cy="523220"/>
            </a:xfrm>
            <a:prstGeom prst="rect">
              <a:avLst/>
            </a:prstGeom>
            <a:noFill/>
          </p:spPr>
          <p:txBody>
            <a:bodyPr wrap="square" rtlCol="0" anchor="ctr">
              <a:spAutoFit/>
            </a:bodyPr>
            <a:lstStyle/>
            <a:p>
              <a:r>
                <a:rPr lang="en-GB" sz="2400" dirty="0">
                  <a:latin typeface="Rockwell" panose="02060603020205020403" pitchFamily="18" charset="0"/>
                  <a:cs typeface="Arial" panose="020B0604020202020204" pitchFamily="34" charset="0"/>
                </a:rPr>
                <a:t>Nuclear recoil</a:t>
              </a:r>
            </a:p>
          </p:txBody>
        </p:sp>
        <p:sp>
          <p:nvSpPr>
            <p:cNvPr id="15" name="TextBox 14">
              <a:extLst>
                <a:ext uri="{FF2B5EF4-FFF2-40B4-BE49-F238E27FC236}">
                  <a16:creationId xmlns:a16="http://schemas.microsoft.com/office/drawing/2014/main" id="{1E45B5A5-398E-455A-8EBF-964C194A6052}"/>
                </a:ext>
              </a:extLst>
            </p:cNvPr>
            <p:cNvSpPr txBox="1"/>
            <p:nvPr/>
          </p:nvSpPr>
          <p:spPr>
            <a:xfrm>
              <a:off x="7125382" y="13329073"/>
              <a:ext cx="3082895" cy="954107"/>
            </a:xfrm>
            <a:prstGeom prst="rect">
              <a:avLst/>
            </a:prstGeom>
            <a:noFill/>
          </p:spPr>
          <p:txBody>
            <a:bodyPr wrap="none" rtlCol="0" anchor="ctr">
              <a:spAutoFit/>
            </a:bodyPr>
            <a:lstStyle/>
            <a:p>
              <a:r>
                <a:rPr lang="en-GB" sz="2400" dirty="0">
                  <a:latin typeface="Rockwell" panose="02060603020205020403" pitchFamily="18" charset="0"/>
                  <a:cs typeface="Arial" panose="020B0604020202020204" pitchFamily="34" charset="0"/>
                </a:rPr>
                <a:t>Migdal electron</a:t>
              </a:r>
            </a:p>
            <a:p>
              <a:r>
                <a:rPr lang="en-GB" sz="2400" dirty="0">
                  <a:latin typeface="Rockwell" panose="02060603020205020403" pitchFamily="18" charset="0"/>
                  <a:cs typeface="Arial" panose="020B0604020202020204" pitchFamily="34" charset="0"/>
                </a:rPr>
                <a:t>From same vertex</a:t>
              </a:r>
            </a:p>
          </p:txBody>
        </p:sp>
      </p:grpSp>
    </p:spTree>
    <p:extLst>
      <p:ext uri="{BB962C8B-B14F-4D97-AF65-F5344CB8AC3E}">
        <p14:creationId xmlns:p14="http://schemas.microsoft.com/office/powerpoint/2010/main" val="26124545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1721</TotalTime>
  <Words>1875</Words>
  <Application>Microsoft Office PowerPoint</Application>
  <PresentationFormat>Widescreen</PresentationFormat>
  <Paragraphs>249</Paragraphs>
  <Slides>22</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Calibri</vt:lpstr>
      <vt:lpstr>Rockwell</vt:lpstr>
      <vt:lpstr>Wingdings 2</vt:lpstr>
      <vt:lpstr>Office Theme</vt:lpstr>
      <vt:lpstr>The MIGDAL experiment:  Preparations for the first observation of the Migdal effect in nuclear scattering</vt:lpstr>
      <vt:lpstr>Outline</vt:lpstr>
      <vt:lpstr>The Migdal Effect</vt:lpstr>
      <vt:lpstr>How does this effect help DM searches?</vt:lpstr>
      <vt:lpstr>Huge attention from the DM community</vt:lpstr>
      <vt:lpstr>What do we know about the Migdal effect?</vt:lpstr>
      <vt:lpstr>Migdal In Galactic Dark mAtter expLoration</vt:lpstr>
      <vt:lpstr>New NILE facility at ISIS, RAL</vt:lpstr>
      <vt:lpstr>Experimental goal</vt:lpstr>
      <vt:lpstr>Optical Time Projection Chamber</vt:lpstr>
      <vt:lpstr>Chamber Design</vt:lpstr>
      <vt:lpstr>Looking inside the chamber</vt:lpstr>
      <vt:lpstr>Looking inside the chamber (lights off)</vt:lpstr>
      <vt:lpstr>The Migdal event as an image</vt:lpstr>
      <vt:lpstr>Status &amp; Summary</vt:lpstr>
      <vt:lpstr>Backup</vt:lpstr>
      <vt:lpstr>ITO</vt:lpstr>
      <vt:lpstr>Background (only considering camera)</vt:lpstr>
      <vt:lpstr>DM sensitivity extension</vt:lpstr>
      <vt:lpstr>Track length and dE/dx</vt:lpstr>
      <vt:lpstr>Migdal rates</vt:lpstr>
      <vt:lpstr>GEM tests with 55Fe source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MIGDAL experiment:  Towards observation and measurement of the Migdal Effect to help low mass WIMP searches</dc:title>
  <dc:creator>Tim Marley</dc:creator>
  <cp:lastModifiedBy>Tim Marley</cp:lastModifiedBy>
  <cp:revision>38</cp:revision>
  <dcterms:created xsi:type="dcterms:W3CDTF">2021-11-15T10:44:00Z</dcterms:created>
  <dcterms:modified xsi:type="dcterms:W3CDTF">2022-04-03T11:41:03Z</dcterms:modified>
</cp:coreProperties>
</file>