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5" r:id="rId4"/>
    <p:sldId id="267" r:id="rId5"/>
    <p:sldId id="268" r:id="rId6"/>
    <p:sldId id="263" r:id="rId7"/>
    <p:sldId id="272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9B"/>
    <a:srgbClr val="BC5A97"/>
    <a:srgbClr val="5387B9"/>
    <a:srgbClr val="77275E"/>
    <a:srgbClr val="2A2B78"/>
    <a:srgbClr val="CAA2DE"/>
    <a:srgbClr val="99A3AC"/>
    <a:srgbClr val="C6D4DD"/>
    <a:srgbClr val="0F1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8"/>
    <p:restoredTop sz="90571"/>
  </p:normalViewPr>
  <p:slideViewPr>
    <p:cSldViewPr snapToGrid="0" snapToObjects="1">
      <p:cViewPr varScale="1">
        <p:scale>
          <a:sx n="127" d="100"/>
          <a:sy n="127" d="100"/>
        </p:scale>
        <p:origin x="10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DC58C-BA50-6E49-BED7-B8A8E7184AE6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5A27-DCDB-5A40-A7A8-B4EA73BC7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1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1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9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7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6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3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6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5A27-DCDB-5A40-A7A8-B4EA73BC76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8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62EF-77CC-9744-A156-91F1B42A5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9ACFD-799E-2D4F-9A2C-60E403229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4B74A-6EE2-5B4F-B408-047AEFB5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94B3-5D27-D943-BF3E-F551DECA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54CB6-CABB-5548-B776-C26E8ABB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A5CB-4731-0B43-899E-23D96D97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63A5D-408C-8F49-BAB6-ED5B6B7A0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73D0-2CF8-7E42-822D-95415EE0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223AD-015F-C24E-A5DF-E6189CF7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AB964-959C-6B4B-9717-7DEC1F28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84A9B-B561-5645-B95C-2CB2DFD2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C825-D29C-FF44-A046-4C02176E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1254-C94B-7B4B-9E32-FD823592C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0E530-D58F-6C46-A513-47C8D898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D488-0056-AD4F-9406-860CA28B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401D6-18DC-3649-B2BF-C45A82DD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2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B8820-8DBF-114D-B5C4-47F040B07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DCEAF-EA8C-4E46-A2D8-0619EE923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B3C5D-C1DA-AF45-BC8B-69414A2E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0932C-69A5-2145-82F0-6E1414DD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4BCE-E36C-5C48-B1EB-78C178C0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0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309CCE-BE20-E446-A6CB-DBEB39004025}"/>
              </a:ext>
            </a:extLst>
          </p:cNvPr>
          <p:cNvSpPr/>
          <p:nvPr userDrawn="1"/>
        </p:nvSpPr>
        <p:spPr>
          <a:xfrm>
            <a:off x="0" y="6537325"/>
            <a:ext cx="12192000" cy="320676"/>
          </a:xfrm>
          <a:prstGeom prst="rect">
            <a:avLst/>
          </a:prstGeom>
          <a:solidFill>
            <a:srgbClr val="99A3AC"/>
          </a:solidFill>
          <a:ln>
            <a:solidFill>
              <a:srgbClr val="99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DFB2A-9A98-B845-A0BD-B9E5AC11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320676"/>
            <a:ext cx="11492346" cy="79115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F1F47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A0F4-5163-034B-B35C-D15DC1C5BB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827" y="1253331"/>
            <a:ext cx="11492346" cy="5064342"/>
          </a:xfrm>
        </p:spPr>
        <p:txBody>
          <a:bodyPr/>
          <a:lstStyle>
            <a:lvl1pPr marL="228600" indent="-228600">
              <a:buFont typeface="System Font"/>
              <a:buChar char="○"/>
              <a:defRPr sz="2400">
                <a:solidFill>
                  <a:srgbClr val="0F1F47"/>
                </a:solidFill>
                <a:latin typeface="Helvetica" pitchFamily="2" charset="0"/>
              </a:defRPr>
            </a:lvl1pPr>
            <a:lvl2pPr marL="685800" indent="-228600">
              <a:buFont typeface="System Font"/>
              <a:buChar char="○"/>
              <a:defRPr sz="2000">
                <a:solidFill>
                  <a:srgbClr val="0F1F47"/>
                </a:solidFill>
                <a:latin typeface="Helvetica" pitchFamily="2" charset="0"/>
              </a:defRPr>
            </a:lvl2pPr>
            <a:lvl3pPr marL="1143000" indent="-228600">
              <a:buFont typeface="System Font"/>
              <a:buChar char="○"/>
              <a:defRPr sz="1800">
                <a:solidFill>
                  <a:srgbClr val="0F1F47"/>
                </a:solidFill>
                <a:latin typeface="Helvetica" pitchFamily="2" charset="0"/>
              </a:defRPr>
            </a:lvl3pPr>
            <a:lvl4pPr marL="1600200" indent="-228600">
              <a:buFont typeface="System Font"/>
              <a:buChar char="○"/>
              <a:defRPr sz="1600">
                <a:latin typeface="Helvetica" pitchFamily="2" charset="0"/>
              </a:defRPr>
            </a:lvl4pPr>
            <a:lvl5pPr marL="2057400" indent="-228600">
              <a:buFont typeface="System Font"/>
              <a:buChar char="○"/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B606-E4A9-4E44-89F7-C774F04C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827" y="6538766"/>
            <a:ext cx="2743200" cy="3206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219FF-CB42-C34D-9BD8-A4A83D6F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7324"/>
            <a:ext cx="4114800" cy="3206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1CB1-EF4E-3141-B475-EC970A3F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8973" y="6537324"/>
            <a:ext cx="2743200" cy="3206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4590F47-BF7F-944C-811D-707723C8C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7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4816E6-813D-4643-AAD2-B8829397E681}"/>
              </a:ext>
            </a:extLst>
          </p:cNvPr>
          <p:cNvSpPr/>
          <p:nvPr userDrawn="1"/>
        </p:nvSpPr>
        <p:spPr>
          <a:xfrm>
            <a:off x="0" y="6537325"/>
            <a:ext cx="12192000" cy="320676"/>
          </a:xfrm>
          <a:prstGeom prst="rect">
            <a:avLst/>
          </a:prstGeom>
          <a:solidFill>
            <a:srgbClr val="CAA2DE"/>
          </a:solidFill>
          <a:ln>
            <a:solidFill>
              <a:srgbClr val="99A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7D6D26-39A7-9D4F-B803-FDBD09B4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320676"/>
            <a:ext cx="11492346" cy="791152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39B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1B5E57-8D29-454D-87FF-DF580251C7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827" y="1253331"/>
            <a:ext cx="11492346" cy="5064342"/>
          </a:xfrm>
        </p:spPr>
        <p:txBody>
          <a:bodyPr/>
          <a:lstStyle>
            <a:lvl1pPr marL="228600" indent="-228600">
              <a:buFont typeface="System Font"/>
              <a:buChar char="○"/>
              <a:defRPr sz="2400">
                <a:solidFill>
                  <a:srgbClr val="00239B"/>
                </a:solidFill>
                <a:latin typeface="Helvetica" pitchFamily="2" charset="0"/>
              </a:defRPr>
            </a:lvl1pPr>
            <a:lvl2pPr marL="685800" indent="-228600">
              <a:buFont typeface="System Font"/>
              <a:buChar char="○"/>
              <a:defRPr sz="2000">
                <a:solidFill>
                  <a:srgbClr val="00239B"/>
                </a:solidFill>
                <a:latin typeface="Helvetica" pitchFamily="2" charset="0"/>
              </a:defRPr>
            </a:lvl2pPr>
            <a:lvl3pPr marL="1143000" indent="-228600">
              <a:buFont typeface="System Font"/>
              <a:buChar char="○"/>
              <a:defRPr sz="1800">
                <a:solidFill>
                  <a:srgbClr val="00239B"/>
                </a:solidFill>
                <a:latin typeface="Helvetica" pitchFamily="2" charset="0"/>
              </a:defRPr>
            </a:lvl3pPr>
            <a:lvl4pPr marL="1600200" indent="-228600">
              <a:buFont typeface="System Font"/>
              <a:buChar char="○"/>
              <a:defRPr sz="1600">
                <a:latin typeface="Helvetica" pitchFamily="2" charset="0"/>
              </a:defRPr>
            </a:lvl4pPr>
            <a:lvl5pPr marL="2057400" indent="-228600">
              <a:buFont typeface="System Font"/>
              <a:buChar char="○"/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FA95DB7-1040-3D45-9478-F262B138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827" y="6538766"/>
            <a:ext cx="2743200" cy="320676"/>
          </a:xfrm>
        </p:spPr>
        <p:txBody>
          <a:bodyPr/>
          <a:lstStyle>
            <a:lvl1pPr>
              <a:defRPr>
                <a:solidFill>
                  <a:srgbClr val="00239B"/>
                </a:solidFill>
                <a:latin typeface="Helvetica" pitchFamily="2" charset="0"/>
              </a:defRPr>
            </a:lvl1pPr>
          </a:lstStyle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35E759-8A3B-D444-A580-F8587313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7324"/>
            <a:ext cx="4114800" cy="320676"/>
          </a:xfrm>
        </p:spPr>
        <p:txBody>
          <a:bodyPr/>
          <a:lstStyle>
            <a:lvl1pPr>
              <a:defRPr>
                <a:solidFill>
                  <a:srgbClr val="00239B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IOP HEPP &amp; APP 2022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9DA241-3521-9F42-9377-33F0E55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8973" y="6537324"/>
            <a:ext cx="2743200" cy="320676"/>
          </a:xfrm>
        </p:spPr>
        <p:txBody>
          <a:bodyPr/>
          <a:lstStyle>
            <a:lvl1pPr>
              <a:defRPr>
                <a:solidFill>
                  <a:srgbClr val="00239B"/>
                </a:solidFill>
                <a:latin typeface="Helvetica" pitchFamily="2" charset="0"/>
              </a:defRPr>
            </a:lvl1pPr>
          </a:lstStyle>
          <a:p>
            <a:fld id="{44590F47-BF7F-944C-811D-707723C8C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73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4F6C-FBD5-3643-8217-D1B97B70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E8250-0419-C24B-BCFE-CBDD0622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D1C9-0D36-A445-BF7C-F1C3BA5D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6A49-184E-C843-8AC0-C291F8B4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0DAC-CAD7-6E44-9C51-0FC0A68F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3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E195-74E2-154C-A510-63D4DE17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6D87-419F-C342-B204-70449349B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03620-3B71-F448-8BC8-49934478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83CF2-0DAD-7948-86B3-BA5FE109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157ED-A01F-4949-A5C7-ED95722E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97DAC-7C1F-8943-A393-4F88F2C3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7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75FB-3FB8-B144-BDF4-E51F2AC5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BFDC2-9A0D-F54A-BCA5-1A14C1115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D9E57-FFFC-FC4F-8B3C-757C4C2F0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71D2E-E162-7845-AB83-3BDA05144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8B613-47A4-EF44-B60B-72F91CD04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53CA7-F955-4A49-B62F-46ED5D08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A3B6F-055A-3E43-A87E-BA9C681B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3CA72-D3F1-634E-9091-41185654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9892-01E1-E648-85A2-75D235D0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89FB4-7A53-A340-8CAC-78C1C7AB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448FC-E416-8743-AC0A-66DC594D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24D3E-FA3B-734E-A9F5-E1D08EA9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2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04DAC-A2AB-4A46-8818-75F23A30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274A2-A6F8-CD40-8F1D-2310037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9F6BF-AD3B-0347-A598-8A50D67A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6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3B6D-B17A-0D45-8315-C76E4F74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327D3-BC33-8F48-9098-2F80FCAA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83F48-89FC-5942-BA3F-C83F96F6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A894E-B63A-6148-B629-8026E8AF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5DBE4-2B38-EA41-8402-C111A87B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C766-1B58-4242-BAC5-CD5B92E0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D129A-8CC4-9447-BC02-4E6DCFB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65408-C6F3-724E-A4BC-E34F98B8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0DCDC-E331-B349-B40C-5680124F2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A. K. Al Musalhi (LZ)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DE50-1C98-9C44-8C10-A68C0A77E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IOP HEPP &amp; APP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6261-D4A2-8C45-A933-467ACA998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F47-BF7F-944C-811D-707723C8C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A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1867-C594-DF4C-B9C4-D8743F7D4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72" y="1041400"/>
            <a:ext cx="7196254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39B"/>
                </a:solidFill>
                <a:latin typeface="Helvetica" pitchFamily="2" charset="0"/>
              </a:rPr>
              <a:t>Saturation corrections in the LUX-ZEPLIN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655B-FCB7-C74F-897F-F33634F0F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98" y="3646114"/>
            <a:ext cx="7070802" cy="1451364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BC5A97"/>
                </a:solidFill>
                <a:latin typeface="Helvetica" pitchFamily="2" charset="0"/>
              </a:rPr>
              <a:t>Aiham K. Al Musalhi</a:t>
            </a:r>
          </a:p>
          <a:p>
            <a:r>
              <a:rPr lang="en-GB" sz="2800" dirty="0">
                <a:solidFill>
                  <a:srgbClr val="BC5A97"/>
                </a:solidFill>
                <a:latin typeface="Helvetica" pitchFamily="2" charset="0"/>
              </a:rPr>
              <a:t>IOP HEPP &amp; APP Annual Conference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85DC5-37EF-FB4C-B855-E1B072A4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211" y="3209957"/>
            <a:ext cx="2936790" cy="3648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B1B36-F549-EF4B-98EB-796CE8682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625" y="192974"/>
            <a:ext cx="2952863" cy="29528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06A093-C503-CD4F-9BFE-FC22992866E2}"/>
              </a:ext>
            </a:extLst>
          </p:cNvPr>
          <p:cNvSpPr/>
          <p:nvPr/>
        </p:nvSpPr>
        <p:spPr>
          <a:xfrm>
            <a:off x="0" y="5407200"/>
            <a:ext cx="9255211" cy="1450800"/>
          </a:xfrm>
          <a:prstGeom prst="rect">
            <a:avLst/>
          </a:prstGeom>
          <a:solidFill>
            <a:srgbClr val="002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F32B6-E68A-DA43-8BA3-19F351D33712}"/>
              </a:ext>
            </a:extLst>
          </p:cNvPr>
          <p:cNvSpPr txBox="1"/>
          <p:nvPr/>
        </p:nvSpPr>
        <p:spPr>
          <a:xfrm>
            <a:off x="0" y="6604084"/>
            <a:ext cx="34124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Illustration by Sandbox Studio, Chicago with Ana Kova</a:t>
            </a:r>
          </a:p>
        </p:txBody>
      </p:sp>
    </p:spTree>
    <p:extLst>
      <p:ext uri="{BB962C8B-B14F-4D97-AF65-F5344CB8AC3E}">
        <p14:creationId xmlns:p14="http://schemas.microsoft.com/office/powerpoint/2010/main" val="173269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BC52D4-59E4-B644-BFBB-40069AF9D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32"/>
          <a:stretch/>
        </p:blipFill>
        <p:spPr>
          <a:xfrm>
            <a:off x="2032000" y="1212140"/>
            <a:ext cx="10160000" cy="4098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653D83-B4F6-9B45-BDEE-EA3C82EE1873}"/>
              </a:ext>
            </a:extLst>
          </p:cNvPr>
          <p:cNvSpPr txBox="1">
            <a:spLocks/>
          </p:cNvSpPr>
          <p:nvPr/>
        </p:nvSpPr>
        <p:spPr>
          <a:xfrm>
            <a:off x="117231" y="120651"/>
            <a:ext cx="7174523" cy="189571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rgbClr val="BC5A97"/>
                </a:solidFill>
                <a:latin typeface="Helvetica" pitchFamily="2" charset="0"/>
              </a:rPr>
              <a:t>Thanks for listening!</a:t>
            </a:r>
          </a:p>
          <a:p>
            <a:pPr algn="ctr"/>
            <a:r>
              <a:rPr lang="en-GB" sz="3300" dirty="0">
                <a:solidFill>
                  <a:srgbClr val="BC5A97"/>
                </a:solidFill>
                <a:latin typeface="Helvetica" pitchFamily="2" charset="0"/>
              </a:rPr>
              <a:t>and to our sponsors</a:t>
            </a:r>
          </a:p>
          <a:p>
            <a:pPr algn="ctr"/>
            <a:r>
              <a:rPr lang="en-GB" sz="3300" dirty="0">
                <a:solidFill>
                  <a:srgbClr val="BC5A97"/>
                </a:solidFill>
                <a:latin typeface="Helvetica" pitchFamily="2" charset="0"/>
              </a:rPr>
              <a:t>&amp; 35 participating institutions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EDC71-78DB-B848-ADA3-7169095CF60B}"/>
              </a:ext>
            </a:extLst>
          </p:cNvPr>
          <p:cNvSpPr/>
          <p:nvPr/>
        </p:nvSpPr>
        <p:spPr>
          <a:xfrm>
            <a:off x="0" y="5440102"/>
            <a:ext cx="12192000" cy="1417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F2608-49A3-9443-9688-56BBE12EA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55" y="5737566"/>
            <a:ext cx="2353171" cy="91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97317-5194-B84E-B87C-BFEC90547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42" y="5693896"/>
            <a:ext cx="1928376" cy="964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496216-FAB5-C942-95B5-9D3AB1AC7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918" y="5645860"/>
            <a:ext cx="3775632" cy="971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4E216-014B-224E-929C-9C6C1EDC5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31" y="5629685"/>
            <a:ext cx="2504033" cy="1126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1972B-D369-9249-A142-68959329F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446" y="5542594"/>
            <a:ext cx="1213906" cy="12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0AD2F0-619F-F14F-B342-08DA94DFA9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827" y="1253331"/>
                <a:ext cx="6386639" cy="2691342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 LZ designed for WIMPs, with nuclear</a:t>
                </a:r>
                <a:br>
                  <a:rPr lang="en-GB" dirty="0"/>
                </a:br>
                <a:r>
                  <a:rPr lang="en-GB" dirty="0"/>
                  <a:t> recoil energies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(10)</m:t>
                    </m:r>
                  </m:oMath>
                </a14:m>
                <a:r>
                  <a:rPr lang="en-GB" dirty="0"/>
                  <a:t> keV</a:t>
                </a:r>
                <a:r>
                  <a:rPr lang="en-GB" baseline="-25000" dirty="0"/>
                  <a:t>nr</a:t>
                </a:r>
              </a:p>
              <a:p>
                <a:r>
                  <a:rPr lang="en-GB" dirty="0"/>
                  <a:t> PMTs operated with </a:t>
                </a:r>
                <a:r>
                  <a:rPr lang="en-GB" b="1" dirty="0"/>
                  <a:t>dual-gain</a:t>
                </a:r>
                <a:r>
                  <a:rPr lang="en-GB" dirty="0"/>
                  <a:t> output: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0AD2F0-619F-F14F-B342-08DA94DFA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827" y="1253331"/>
                <a:ext cx="6386639" cy="2691342"/>
              </a:xfrm>
              <a:blipFill>
                <a:blip r:embed="rId2"/>
                <a:stretch>
                  <a:fillRect l="-1389" t="-3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B5049AC-EDC3-C846-97A9-D88DB9A2A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98094"/>
              </p:ext>
            </p:extLst>
          </p:nvPr>
        </p:nvGraphicFramePr>
        <p:xfrm>
          <a:off x="733073" y="2682834"/>
          <a:ext cx="50877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15">
                  <a:extLst>
                    <a:ext uri="{9D8B030D-6E8A-4147-A177-3AD203B41FA5}">
                      <a16:colId xmlns:a16="http://schemas.microsoft.com/office/drawing/2014/main" val="2332254544"/>
                    </a:ext>
                  </a:extLst>
                </a:gridCol>
                <a:gridCol w="1283331">
                  <a:extLst>
                    <a:ext uri="{9D8B030D-6E8A-4147-A177-3AD203B41FA5}">
                      <a16:colId xmlns:a16="http://schemas.microsoft.com/office/drawing/2014/main" val="3495699483"/>
                    </a:ext>
                  </a:extLst>
                </a:gridCol>
                <a:gridCol w="2028356">
                  <a:extLst>
                    <a:ext uri="{9D8B030D-6E8A-4147-A177-3AD203B41FA5}">
                      <a16:colId xmlns:a16="http://schemas.microsoft.com/office/drawing/2014/main" val="1553828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latin typeface="Helvetica" pitchFamily="2" charset="0"/>
                      </a:endParaRPr>
                    </a:p>
                  </a:txBody>
                  <a:tcPr anchor="ctr">
                    <a:pattFill prst="wdUpDiag">
                      <a:fgClr>
                        <a:srgbClr val="99A3A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Helvetica" pitchFamily="2" charset="0"/>
                        </a:rPr>
                        <a:t>Area gain</a:t>
                      </a:r>
                    </a:p>
                  </a:txBody>
                  <a:tcPr anchor="ctr">
                    <a:solidFill>
                      <a:srgbClr val="99A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Helvetica" pitchFamily="2" charset="0"/>
                        </a:rPr>
                        <a:t>Shaping (FWTM)</a:t>
                      </a:r>
                    </a:p>
                  </a:txBody>
                  <a:tcPr anchor="ctr">
                    <a:solidFill>
                      <a:srgbClr val="99A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High gain (HG)</a:t>
                      </a:r>
                    </a:p>
                  </a:txBody>
                  <a:tcPr anchor="ctr">
                    <a:solidFill>
                      <a:srgbClr val="C6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6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60 ns</a:t>
                      </a:r>
                    </a:p>
                  </a:txBody>
                  <a:tcPr anchor="ctr">
                    <a:solidFill>
                      <a:srgbClr val="C6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8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Low gain (LG)</a:t>
                      </a:r>
                    </a:p>
                  </a:txBody>
                  <a:tcPr anchor="ctr">
                    <a:solidFill>
                      <a:srgbClr val="C6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6D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30 ns</a:t>
                      </a:r>
                    </a:p>
                  </a:txBody>
                  <a:tcPr anchor="ctr">
                    <a:solidFill>
                      <a:srgbClr val="C6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588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6ED6BE3-57FC-4F4F-B1E7-3FCDF423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826" y="4086176"/>
                <a:ext cx="11201708" cy="23096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System Font"/>
                  <a:buChar char="○"/>
                  <a:defRPr sz="2400" kern="1200">
                    <a:solidFill>
                      <a:srgbClr val="00239B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2000" kern="1200">
                    <a:solidFill>
                      <a:srgbClr val="00239B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1800" kern="1200">
                    <a:solidFill>
                      <a:srgbClr val="00239B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16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1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GB" dirty="0"/>
                  <a:t> Signals from ~200 keV</a:t>
                </a:r>
                <a:r>
                  <a:rPr lang="en-GB" baseline="-25000" dirty="0"/>
                  <a:t>ee</a:t>
                </a:r>
                <a:r>
                  <a:rPr lang="en-GB" dirty="0"/>
                  <a:t> events can</a:t>
                </a:r>
                <a:br>
                  <a:rPr lang="en-GB" dirty="0"/>
                </a:br>
                <a:r>
                  <a:rPr lang="en-GB" dirty="0"/>
                  <a:t> exceed 2 V dynamic range of DAQ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ADC saturation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 Impacts </a:t>
                </a:r>
                <a:r>
                  <a:rPr lang="en-GB" b="1" dirty="0"/>
                  <a:t>reconstruction</a:t>
                </a:r>
                <a:r>
                  <a:rPr lang="en-GB" dirty="0"/>
                  <a:t> and </a:t>
                </a:r>
                <a:r>
                  <a:rPr lang="en-GB" b="1" dirty="0"/>
                  <a:t>resolution</a:t>
                </a:r>
                <a:r>
                  <a:rPr lang="en-GB" dirty="0"/>
                  <a:t> of </a:t>
                </a:r>
                <a:r>
                  <a:rPr lang="en-GB" b="1" dirty="0"/>
                  <a:t>position</a:t>
                </a:r>
                <a:r>
                  <a:rPr lang="en-GB" dirty="0"/>
                  <a:t> and </a:t>
                </a:r>
                <a:r>
                  <a:rPr lang="en-GB" b="1" dirty="0"/>
                  <a:t>energy</a:t>
                </a:r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 relevant for high-energy searches and backgrounds, when </a:t>
                </a:r>
                <a:r>
                  <a:rPr lang="en-GB" b="1" dirty="0"/>
                  <a:t>LG can saturate</a:t>
                </a:r>
                <a:br>
                  <a:rPr lang="en-GB" dirty="0"/>
                </a:b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6ED6BE3-57FC-4F4F-B1E7-3FCDF423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6" y="4086176"/>
                <a:ext cx="11201708" cy="2309644"/>
              </a:xfrm>
              <a:prstGeom prst="rect">
                <a:avLst/>
              </a:prstGeom>
              <a:blipFill>
                <a:blip r:embed="rId3"/>
                <a:stretch>
                  <a:fillRect l="-793" t="-4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00C36FB-577E-264D-BA05-E9BE9BCD5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" t="10680" r="8791"/>
          <a:stretch/>
        </p:blipFill>
        <p:spPr>
          <a:xfrm>
            <a:off x="6371226" y="1400536"/>
            <a:ext cx="5476097" cy="36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method (1)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F756B-BD66-854C-A099-9B3C256F1910}"/>
              </a:ext>
            </a:extLst>
          </p:cNvPr>
          <p:cNvSpPr txBox="1">
            <a:spLocks/>
          </p:cNvSpPr>
          <p:nvPr/>
        </p:nvSpPr>
        <p:spPr>
          <a:xfrm>
            <a:off x="349827" y="1253330"/>
            <a:ext cx="5981525" cy="297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 Various possible approaches for</a:t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saturation correction,</a:t>
            </a:r>
            <a:r>
              <a:rPr lang="en-GB" dirty="0"/>
              <a:t> e.g. functional</a:t>
            </a:r>
            <a:br>
              <a:rPr lang="en-GB" dirty="0"/>
            </a:br>
            <a:r>
              <a:rPr lang="en-GB" dirty="0"/>
              <a:t> fits, machine learning</a:t>
            </a:r>
          </a:p>
          <a:p>
            <a:pPr>
              <a:spcAft>
                <a:spcPts val="600"/>
              </a:spcAft>
            </a:pPr>
            <a:r>
              <a:rPr lang="en-GB" dirty="0"/>
              <a:t> This approach uses the </a:t>
            </a:r>
            <a:r>
              <a:rPr lang="en-GB" b="1" dirty="0"/>
              <a:t>nearest</a:t>
            </a:r>
            <a:br>
              <a:rPr lang="en-GB" b="1" dirty="0"/>
            </a:br>
            <a:r>
              <a:rPr lang="en-GB" b="1" dirty="0"/>
              <a:t> non-saturated neighbour </a:t>
            </a:r>
            <a:r>
              <a:rPr lang="en-GB" dirty="0"/>
              <a:t>as a</a:t>
            </a:r>
            <a:br>
              <a:rPr lang="en-GB" dirty="0"/>
            </a:br>
            <a:r>
              <a:rPr lang="en-GB" dirty="0"/>
              <a:t> template waveform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Aft>
                <a:spcPts val="600"/>
              </a:spcAft>
              <a:buNone/>
            </a:pPr>
            <a:endParaRPr lang="en-GB" b="0" i="1" dirty="0">
              <a:latin typeface="Cambria Math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3DA332-730F-A541-9330-C4EB0C324B12}"/>
              </a:ext>
            </a:extLst>
          </p:cNvPr>
          <p:cNvSpPr/>
          <p:nvPr/>
        </p:nvSpPr>
        <p:spPr>
          <a:xfrm>
            <a:off x="689982" y="3708506"/>
            <a:ext cx="5065863" cy="1106091"/>
          </a:xfrm>
          <a:prstGeom prst="roundRect">
            <a:avLst/>
          </a:prstGeom>
          <a:solidFill>
            <a:srgbClr val="C6D4DD"/>
          </a:solidFill>
          <a:ln w="38100">
            <a:solidFill>
              <a:srgbClr val="BC5A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300" dirty="0">
                <a:solidFill>
                  <a:srgbClr val="BC5A97"/>
                </a:solidFill>
                <a:latin typeface="Helvetica" pitchFamily="2" charset="0"/>
              </a:rPr>
              <a:t>⇒ assumes neighbouring PMT</a:t>
            </a:r>
            <a:br>
              <a:rPr lang="en-GB" sz="2300" dirty="0">
                <a:solidFill>
                  <a:srgbClr val="BC5A97"/>
                </a:solidFill>
                <a:latin typeface="Helvetica" pitchFamily="2" charset="0"/>
              </a:rPr>
            </a:br>
            <a:r>
              <a:rPr lang="en-GB" sz="2300" dirty="0">
                <a:solidFill>
                  <a:srgbClr val="BC5A97"/>
                </a:solidFill>
                <a:latin typeface="Helvetica" pitchFamily="2" charset="0"/>
              </a:rPr>
              <a:t>    signals have </a:t>
            </a:r>
            <a:r>
              <a:rPr lang="en-GB" sz="2300" b="1" dirty="0">
                <a:solidFill>
                  <a:srgbClr val="BC5A97"/>
                </a:solidFill>
                <a:latin typeface="Helvetica" pitchFamily="2" charset="0"/>
              </a:rPr>
              <a:t>comparable widths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DD3EA0-5F8C-014B-B9BF-38D66633AF08}"/>
              </a:ext>
            </a:extLst>
          </p:cNvPr>
          <p:cNvSpPr txBox="1">
            <a:spLocks/>
          </p:cNvSpPr>
          <p:nvPr/>
        </p:nvSpPr>
        <p:spPr>
          <a:xfrm>
            <a:off x="349826" y="5070251"/>
            <a:ext cx="5981525" cy="121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 PMTs addressed in order of </a:t>
            </a:r>
            <a:r>
              <a:rPr lang="en-GB" b="1" dirty="0"/>
              <a:t>proximity</a:t>
            </a:r>
            <a:br>
              <a:rPr lang="en-GB" b="1" dirty="0"/>
            </a:br>
            <a:r>
              <a:rPr lang="en-GB" b="1" dirty="0"/>
              <a:t> to interaction vertex</a:t>
            </a:r>
            <a:r>
              <a:rPr lang="en-GB" dirty="0"/>
              <a:t>, starting with the</a:t>
            </a:r>
            <a:br>
              <a:rPr lang="en-GB" dirty="0"/>
            </a:br>
            <a:r>
              <a:rPr lang="en-GB" dirty="0"/>
              <a:t> </a:t>
            </a:r>
            <a:r>
              <a:rPr lang="en-GB" i="1" dirty="0"/>
              <a:t>furthest</a:t>
            </a:r>
            <a:endParaRPr lang="en-GB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97A5A-8895-8E47-9BED-1D9673E8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1828"/>
            <a:ext cx="5908299" cy="50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method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94E25-C37C-4A46-A5E1-523A243A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70" y="92607"/>
            <a:ext cx="5093405" cy="644471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E727F-DAB7-A84D-BC4B-FCE1B9A4C3BC}"/>
              </a:ext>
            </a:extLst>
          </p:cNvPr>
          <p:cNvSpPr txBox="1">
            <a:spLocks/>
          </p:cNvSpPr>
          <p:nvPr/>
        </p:nvSpPr>
        <p:spPr>
          <a:xfrm>
            <a:off x="349828" y="1253329"/>
            <a:ext cx="5541686" cy="107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 For a given saturated signal, the</a:t>
            </a:r>
            <a:br>
              <a:rPr lang="en-GB" dirty="0"/>
            </a:br>
            <a:r>
              <a:rPr lang="en-GB" dirty="0"/>
              <a:t> reference must first be </a:t>
            </a:r>
            <a:r>
              <a:rPr lang="en-GB" b="1" dirty="0"/>
              <a:t>aligned</a:t>
            </a:r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endParaRPr lang="en-GB" b="1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4FFCC5-BF54-864F-946E-D2C64D9C2187}"/>
              </a:ext>
            </a:extLst>
          </p:cNvPr>
          <p:cNvSpPr/>
          <p:nvPr/>
        </p:nvSpPr>
        <p:spPr>
          <a:xfrm>
            <a:off x="761885" y="2148838"/>
            <a:ext cx="4662283" cy="1469984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Helvetica" pitchFamily="2" charset="0"/>
              </a:rPr>
              <a:t>Utilise </a:t>
            </a:r>
            <a:r>
              <a:rPr lang="en-GB" sz="2200" b="1" dirty="0">
                <a:solidFill>
                  <a:schemeClr val="tx1"/>
                </a:solidFill>
                <a:latin typeface="Helvetica" pitchFamily="2" charset="0"/>
              </a:rPr>
              <a:t>smoothed gradient/height space</a:t>
            </a:r>
            <a:r>
              <a:rPr lang="en-GB" sz="2200" dirty="0">
                <a:solidFill>
                  <a:schemeClr val="tx1"/>
                </a:solidFill>
                <a:latin typeface="Helvetica" pitchFamily="2" charset="0"/>
              </a:rPr>
              <a:t>, with match point at </a:t>
            </a:r>
            <a:r>
              <a:rPr lang="en-GB" sz="2200" b="1" dirty="0">
                <a:solidFill>
                  <a:schemeClr val="tx1"/>
                </a:solidFill>
                <a:latin typeface="Helvetica" pitchFamily="2" charset="0"/>
              </a:rPr>
              <a:t>absolute minimum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0801EA-DBAF-4941-9CCE-FE247B9EE09C}"/>
              </a:ext>
            </a:extLst>
          </p:cNvPr>
          <p:cNvSpPr/>
          <p:nvPr/>
        </p:nvSpPr>
        <p:spPr>
          <a:xfrm>
            <a:off x="1458410" y="3760323"/>
            <a:ext cx="3965758" cy="888645"/>
          </a:xfrm>
          <a:prstGeom prst="roundRect">
            <a:avLst/>
          </a:prstGeom>
          <a:solidFill>
            <a:srgbClr val="C6D4DD"/>
          </a:solidFill>
          <a:ln w="38100">
            <a:solidFill>
              <a:srgbClr val="BC5A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BC5A97"/>
                </a:solidFill>
                <a:latin typeface="Helvetica" pitchFamily="2" charset="0"/>
              </a:rPr>
              <a:t>⇒ assumes peaks are</a:t>
            </a:r>
            <a:br>
              <a:rPr lang="en-GB" sz="2200" dirty="0">
                <a:solidFill>
                  <a:srgbClr val="BC5A97"/>
                </a:solidFill>
                <a:latin typeface="Helvetica" pitchFamily="2" charset="0"/>
              </a:rPr>
            </a:br>
            <a:r>
              <a:rPr lang="en-GB" sz="2200" dirty="0">
                <a:solidFill>
                  <a:srgbClr val="BC5A97"/>
                </a:solidFill>
                <a:latin typeface="Helvetica" pitchFamily="2" charset="0"/>
              </a:rPr>
              <a:t>    </a:t>
            </a:r>
            <a:r>
              <a:rPr lang="en-GB" sz="2200" b="1" dirty="0">
                <a:solidFill>
                  <a:srgbClr val="BC5A97"/>
                </a:solidFill>
                <a:latin typeface="Helvetica" pitchFamily="2" charset="0"/>
              </a:rPr>
              <a:t>approximately Gaussian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7B2637-10E3-2A47-B6DE-AC2BBFE75573}"/>
              </a:ext>
            </a:extLst>
          </p:cNvPr>
          <p:cNvSpPr txBox="1">
            <a:spLocks/>
          </p:cNvSpPr>
          <p:nvPr/>
        </p:nvSpPr>
        <p:spPr>
          <a:xfrm>
            <a:off x="349828" y="4992359"/>
            <a:ext cx="5541686" cy="129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 Possible complications expected for:</a:t>
            </a:r>
            <a:br>
              <a:rPr lang="en-GB" dirty="0"/>
            </a:br>
            <a:r>
              <a:rPr lang="en-GB" dirty="0"/>
              <a:t> – </a:t>
            </a:r>
            <a:r>
              <a:rPr lang="en-GB" b="1" dirty="0"/>
              <a:t>asymmetric</a:t>
            </a:r>
            <a:r>
              <a:rPr lang="en-GB" dirty="0"/>
              <a:t> waveform shapes</a:t>
            </a:r>
            <a:br>
              <a:rPr lang="en-GB" dirty="0"/>
            </a:br>
            <a:r>
              <a:rPr lang="en-GB" dirty="0"/>
              <a:t> – </a:t>
            </a:r>
            <a:r>
              <a:rPr lang="en-GB" b="1" dirty="0"/>
              <a:t>double-peaked</a:t>
            </a:r>
            <a:r>
              <a:rPr lang="en-GB" dirty="0"/>
              <a:t> waveforms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746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method (3)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E2F756B-BD66-854C-A099-9B3C256F1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827" y="4968854"/>
                <a:ext cx="6097272" cy="12963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System Font"/>
                  <a:buChar char="○"/>
                  <a:defRPr sz="2400" kern="1200">
                    <a:solidFill>
                      <a:srgbClr val="00239B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2000" kern="1200">
                    <a:solidFill>
                      <a:srgbClr val="00239B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1800" kern="1200">
                    <a:solidFill>
                      <a:srgbClr val="00239B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16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"/>
                  <a:buChar char="○"/>
                  <a:defRPr sz="18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GB" dirty="0"/>
                  <a:t> PMT </a:t>
                </a:r>
                <a:r>
                  <a:rPr lang="en-GB" b="1" dirty="0"/>
                  <a:t>updated</a:t>
                </a:r>
                <a:r>
                  <a:rPr lang="en-GB" dirty="0"/>
                  <a:t> </a:t>
                </a:r>
                <a:r>
                  <a:rPr lang="en-GB" b="1" dirty="0"/>
                  <a:t>with result</a:t>
                </a:r>
                <a:r>
                  <a:rPr lang="en-GB" dirty="0"/>
                  <a:t>;</a:t>
                </a:r>
                <a:br>
                  <a:rPr lang="en-GB" dirty="0"/>
                </a:br>
                <a:r>
                  <a:rPr lang="en-GB" dirty="0"/>
                  <a:t> may be used for subsequent corrections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could lead to systematic error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E2F756B-BD66-854C-A099-9B3C256F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7" y="4968854"/>
                <a:ext cx="6097272" cy="1296361"/>
              </a:xfrm>
              <a:prstGeom prst="rect">
                <a:avLst/>
              </a:prstGeom>
              <a:blipFill>
                <a:blip r:embed="rId3"/>
                <a:stretch>
                  <a:fillRect l="-1455" b="-2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7B1834A-145D-0045-B934-C26F40823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492" y="922989"/>
            <a:ext cx="5865752" cy="40458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E3E66F-AB62-894B-A6A1-32466148A856}"/>
              </a:ext>
            </a:extLst>
          </p:cNvPr>
          <p:cNvSpPr/>
          <p:nvPr/>
        </p:nvSpPr>
        <p:spPr>
          <a:xfrm>
            <a:off x="761885" y="1354568"/>
            <a:ext cx="4662283" cy="1469984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Aligned waveform is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scaled up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 such that rises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intersect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 at start of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saturated interval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B0695A-9E92-794E-87E8-50E4268A10BA}"/>
              </a:ext>
            </a:extLst>
          </p:cNvPr>
          <p:cNvSpPr/>
          <p:nvPr/>
        </p:nvSpPr>
        <p:spPr>
          <a:xfrm>
            <a:off x="761885" y="2945922"/>
            <a:ext cx="4662283" cy="1469984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Helvetica" pitchFamily="2" charset="0"/>
              </a:rPr>
              <a:t>Original rise and tail are </a:t>
            </a:r>
            <a:r>
              <a:rPr lang="en-GB" sz="2300" b="1" dirty="0">
                <a:solidFill>
                  <a:schemeClr val="tx1"/>
                </a:solidFill>
                <a:latin typeface="Helvetica" pitchFamily="2" charset="0"/>
              </a:rPr>
              <a:t>stitched</a:t>
            </a:r>
            <a:r>
              <a:rPr lang="en-GB" sz="2300" dirty="0">
                <a:solidFill>
                  <a:schemeClr val="tx1"/>
                </a:solidFill>
                <a:latin typeface="Helvetica" pitchFamily="2" charset="0"/>
              </a:rPr>
              <a:t> at </a:t>
            </a:r>
            <a:r>
              <a:rPr lang="en-GB" sz="2300" b="1" dirty="0">
                <a:solidFill>
                  <a:schemeClr val="tx1"/>
                </a:solidFill>
                <a:latin typeface="Helvetica" pitchFamily="2" charset="0"/>
              </a:rPr>
              <a:t>intersection points</a:t>
            </a:r>
            <a:r>
              <a:rPr lang="en-GB" sz="2300" dirty="0">
                <a:solidFill>
                  <a:schemeClr val="tx1"/>
                </a:solidFill>
                <a:latin typeface="Helvetica" pitchFamily="2" charset="0"/>
              </a:rPr>
              <a:t> </a:t>
            </a:r>
            <a:br>
              <a:rPr lang="en-GB" sz="2300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en-GB" sz="2300" dirty="0">
                <a:solidFill>
                  <a:schemeClr val="tx1"/>
                </a:solidFill>
                <a:latin typeface="Helvetica" pitchFamily="2" charset="0"/>
              </a:rPr>
              <a:t>(where possible*)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0F2C2-AADD-174B-B8DA-241983A97FEC}"/>
              </a:ext>
            </a:extLst>
          </p:cNvPr>
          <p:cNvSpPr txBox="1"/>
          <p:nvPr/>
        </p:nvSpPr>
        <p:spPr>
          <a:xfrm>
            <a:off x="761885" y="4481994"/>
            <a:ext cx="668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Helvetica" pitchFamily="2" charset="0"/>
              </a:rPr>
              <a:t>*otherwise defaults to discontinuous cut-off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13C87-0113-D04B-8B9F-B1BED72204A4}"/>
              </a:ext>
            </a:extLst>
          </p:cNvPr>
          <p:cNvSpPr txBox="1"/>
          <p:nvPr/>
        </p:nvSpPr>
        <p:spPr>
          <a:xfrm>
            <a:off x="8445692" y="5201536"/>
            <a:ext cx="362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BC5A97"/>
                </a:solidFill>
                <a:latin typeface="Helvetica" pitchFamily="2" charset="0"/>
              </a:rPr>
              <a:t>What does this look like for the </a:t>
            </a:r>
            <a:r>
              <a:rPr lang="en-GB" sz="2400" b="1" dirty="0">
                <a:solidFill>
                  <a:srgbClr val="BC5A97"/>
                </a:solidFill>
                <a:latin typeface="Helvetica" pitchFamily="2" charset="0"/>
              </a:rPr>
              <a:t>entire cluster</a:t>
            </a:r>
            <a:r>
              <a:rPr lang="en-GB" sz="2400" dirty="0">
                <a:solidFill>
                  <a:srgbClr val="BC5A97"/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DB5AF0A-BE50-E84B-92B5-490E05A2786B}"/>
              </a:ext>
            </a:extLst>
          </p:cNvPr>
          <p:cNvSpPr/>
          <p:nvPr/>
        </p:nvSpPr>
        <p:spPr>
          <a:xfrm>
            <a:off x="6578128" y="5392629"/>
            <a:ext cx="1570755" cy="449752"/>
          </a:xfrm>
          <a:prstGeom prst="rightArrow">
            <a:avLst/>
          </a:prstGeom>
          <a:solidFill>
            <a:srgbClr val="99A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646" y="320676"/>
            <a:ext cx="3450527" cy="1241906"/>
          </a:xfrm>
        </p:spPr>
        <p:txBody>
          <a:bodyPr>
            <a:normAutofit/>
          </a:bodyPr>
          <a:lstStyle/>
          <a:p>
            <a:r>
              <a:rPr lang="en-GB" dirty="0"/>
              <a:t>Single-event</a:t>
            </a:r>
            <a:br>
              <a:rPr lang="en-GB" dirty="0"/>
            </a:br>
            <a:r>
              <a:rPr lang="en-GB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D280F-02D9-B949-8BAC-57D87F5E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" y="92597"/>
            <a:ext cx="8133898" cy="6355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6A9C9F-06A4-314F-B131-8EB073F73661}"/>
              </a:ext>
            </a:extLst>
          </p:cNvPr>
          <p:cNvSpPr txBox="1"/>
          <p:nvPr/>
        </p:nvSpPr>
        <p:spPr>
          <a:xfrm>
            <a:off x="2923402" y="5389050"/>
            <a:ext cx="5286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BC5A97"/>
                </a:solidFill>
                <a:latin typeface="Helvetica" pitchFamily="2" charset="0"/>
              </a:rPr>
              <a:t>Is it possible to verify if these</a:t>
            </a:r>
          </a:p>
          <a:p>
            <a:r>
              <a:rPr lang="en-GB" sz="2400" dirty="0">
                <a:solidFill>
                  <a:srgbClr val="BC5A97"/>
                </a:solidFill>
                <a:latin typeface="Helvetica" pitchFamily="2" charset="0"/>
              </a:rPr>
              <a:t>estimates are reasonable?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41238E-CF37-1343-A367-6FB67981F767}"/>
              </a:ext>
            </a:extLst>
          </p:cNvPr>
          <p:cNvSpPr txBox="1">
            <a:spLocks/>
          </p:cNvSpPr>
          <p:nvPr/>
        </p:nvSpPr>
        <p:spPr>
          <a:xfrm>
            <a:off x="8391646" y="1713053"/>
            <a:ext cx="3611301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 Total of 27 saturated</a:t>
            </a:r>
            <a:br>
              <a:rPr lang="en-GB" dirty="0"/>
            </a:br>
            <a:r>
              <a:rPr lang="en-GB" dirty="0"/>
              <a:t> waveforms considered</a:t>
            </a:r>
          </a:p>
          <a:p>
            <a:pPr marL="0" indent="0">
              <a:spcAft>
                <a:spcPts val="600"/>
              </a:spcAft>
              <a:buNone/>
            </a:pPr>
            <a:endParaRPr lang="en-GB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A1D9B5F-B3FD-CF45-91CA-CE2CAFF10DED}"/>
                  </a:ext>
                </a:extLst>
              </p:cNvPr>
              <p:cNvSpPr/>
              <p:nvPr/>
            </p:nvSpPr>
            <p:spPr>
              <a:xfrm>
                <a:off x="8484242" y="2694521"/>
                <a:ext cx="3518704" cy="1060014"/>
              </a:xfrm>
              <a:prstGeom prst="roundRect">
                <a:avLst/>
              </a:prstGeom>
              <a:solidFill>
                <a:srgbClr val="C6D4DD"/>
              </a:solidFill>
              <a:ln w="38100">
                <a:solidFill>
                  <a:srgbClr val="BC5A9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dirty="0">
                    <a:solidFill>
                      <a:srgbClr val="BC5A97"/>
                    </a:solidFill>
                    <a:latin typeface="Helvetica" pitchFamily="2" charset="0"/>
                  </a:rPr>
                  <a:t>Negligible saturation if</a:t>
                </a:r>
                <a:br>
                  <a:rPr lang="en-GB" sz="2200" dirty="0">
                    <a:solidFill>
                      <a:srgbClr val="BC5A97"/>
                    </a:solidFill>
                    <a:latin typeface="Helvetica" pitchFamily="2" charset="0"/>
                  </a:rPr>
                </a:br>
                <a14:m>
                  <m:oMath xmlns:m="http://schemas.openxmlformats.org/officeDocument/2006/math">
                    <m:r>
                      <a:rPr lang="en-GB" sz="2200" b="1" i="0" smtClean="0">
                        <a:solidFill>
                          <a:srgbClr val="BC5A97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200" b="1" dirty="0">
                    <a:solidFill>
                      <a:srgbClr val="BC5A97"/>
                    </a:solidFill>
                    <a:latin typeface="Helvetica" pitchFamily="2" charset="0"/>
                  </a:rPr>
                  <a:t>10 saturated samples</a:t>
                </a:r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A1D9B5F-B3FD-CF45-91CA-CE2CAFF10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242" y="2694521"/>
                <a:ext cx="3518704" cy="10600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BC5A97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456127-F501-FA4F-8E63-D4600207CF9D}"/>
              </a:ext>
            </a:extLst>
          </p:cNvPr>
          <p:cNvSpPr txBox="1">
            <a:spLocks/>
          </p:cNvSpPr>
          <p:nvPr/>
        </p:nvSpPr>
        <p:spPr>
          <a:xfrm>
            <a:off x="8391645" y="4042874"/>
            <a:ext cx="3611301" cy="13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 Outcomes appear</a:t>
            </a:r>
            <a:br>
              <a:rPr lang="en-GB" dirty="0"/>
            </a:br>
            <a:r>
              <a:rPr lang="en-GB" dirty="0"/>
              <a:t> qualitatively good,</a:t>
            </a:r>
            <a:br>
              <a:rPr lang="en-GB" dirty="0"/>
            </a:br>
            <a:r>
              <a:rPr lang="en-GB" dirty="0"/>
              <a:t> but…</a:t>
            </a:r>
          </a:p>
          <a:p>
            <a:pPr marL="0" indent="0">
              <a:spcAft>
                <a:spcPts val="600"/>
              </a:spcAft>
              <a:buNone/>
            </a:pPr>
            <a:endParaRPr lang="en-GB" b="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1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with 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D2F0-619F-F14F-B342-08DA94DF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27" y="1253331"/>
            <a:ext cx="5746173" cy="5064342"/>
          </a:xfrm>
        </p:spPr>
        <p:txBody>
          <a:bodyPr/>
          <a:lstStyle/>
          <a:p>
            <a:r>
              <a:rPr lang="en-GB" dirty="0"/>
              <a:t> Consider events with </a:t>
            </a:r>
            <a:r>
              <a:rPr lang="en-GB" b="1" dirty="0"/>
              <a:t>saturated HG</a:t>
            </a:r>
            <a:br>
              <a:rPr lang="en-GB" dirty="0"/>
            </a:br>
            <a:r>
              <a:rPr lang="en-GB" dirty="0"/>
              <a:t> and </a:t>
            </a:r>
            <a:r>
              <a:rPr lang="en-GB" b="1" dirty="0"/>
              <a:t>non-saturated LG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9A193-F834-BE4D-96C4-C9CCDDC3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7103" y="540327"/>
            <a:ext cx="5991104" cy="574719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EF6113-51F1-6348-BB94-D3DB9B5F6137}"/>
              </a:ext>
            </a:extLst>
          </p:cNvPr>
          <p:cNvSpPr/>
          <p:nvPr/>
        </p:nvSpPr>
        <p:spPr>
          <a:xfrm>
            <a:off x="761885" y="2122015"/>
            <a:ext cx="4662283" cy="1199311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Use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LG waveform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 as proxy for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true shape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 to validate method</a:t>
            </a:r>
            <a:endParaRPr lang="en-GB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788FFB-74E4-2C42-A332-BAB3BF0955B2}"/>
              </a:ext>
            </a:extLst>
          </p:cNvPr>
          <p:cNvSpPr txBox="1">
            <a:spLocks/>
          </p:cNvSpPr>
          <p:nvPr/>
        </p:nvSpPr>
        <p:spPr>
          <a:xfrm>
            <a:off x="349827" y="3663728"/>
            <a:ext cx="5746173" cy="280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"/>
              <a:buChar char="○"/>
              <a:defRPr sz="24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20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rgbClr val="00239B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Accuracy of method mainly depends</a:t>
            </a:r>
            <a:br>
              <a:rPr lang="en-GB" dirty="0"/>
            </a:br>
            <a:r>
              <a:rPr lang="en-GB" dirty="0"/>
              <a:t> on </a:t>
            </a:r>
            <a:r>
              <a:rPr lang="en-GB" b="1" dirty="0"/>
              <a:t>energy</a:t>
            </a:r>
            <a:r>
              <a:rPr lang="en-GB" dirty="0"/>
              <a:t> (maximum amplitude) and</a:t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depth</a:t>
            </a:r>
            <a:r>
              <a:rPr lang="en-GB" dirty="0"/>
              <a:t> (pulse width)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22A972-1BB9-9A4B-9553-1DA53B9E3D52}"/>
              </a:ext>
            </a:extLst>
          </p:cNvPr>
          <p:cNvSpPr/>
          <p:nvPr/>
        </p:nvSpPr>
        <p:spPr>
          <a:xfrm>
            <a:off x="761884" y="4877692"/>
            <a:ext cx="4662283" cy="1199311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Along with pulse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area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, use peak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height/width ratio 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as a metric</a:t>
            </a:r>
            <a:endParaRPr lang="en-GB" sz="2400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with LG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608BAB-C3F0-824A-9E0D-6B7F2DD48210}"/>
              </a:ext>
            </a:extLst>
          </p:cNvPr>
          <p:cNvGrpSpPr/>
          <p:nvPr/>
        </p:nvGrpSpPr>
        <p:grpSpPr>
          <a:xfrm>
            <a:off x="800888" y="2799827"/>
            <a:ext cx="10590223" cy="3644900"/>
            <a:chOff x="698164" y="2791243"/>
            <a:chExt cx="10590223" cy="36449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57C6B0-8B01-DC46-8A8B-8D8E4951C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164" y="3019843"/>
              <a:ext cx="5067300" cy="34163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74FFE2-9D74-B849-9C4D-E3D75A912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9687" y="2791243"/>
              <a:ext cx="4838700" cy="3644900"/>
            </a:xfrm>
            <a:prstGeom prst="rect">
              <a:avLst/>
            </a:prstGeom>
          </p:spPr>
        </p:pic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DAD793-4B87-B149-B885-BD75B20E690A}"/>
              </a:ext>
            </a:extLst>
          </p:cNvPr>
          <p:cNvSpPr/>
          <p:nvPr/>
        </p:nvSpPr>
        <p:spPr>
          <a:xfrm>
            <a:off x="870160" y="1308690"/>
            <a:ext cx="5067300" cy="1444837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Corrected area is fairly consistent with expectation – ratio at:</a:t>
            </a:r>
            <a:br>
              <a:rPr lang="en-GB" sz="2400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(1.008 ± 0.005)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141869-2AF2-5147-AAF2-E1FCEFF0D466}"/>
              </a:ext>
            </a:extLst>
          </p:cNvPr>
          <p:cNvSpPr/>
          <p:nvPr/>
        </p:nvSpPr>
        <p:spPr>
          <a:xfrm>
            <a:off x="6565323" y="1308691"/>
            <a:ext cx="5067300" cy="1444837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Peak height/width behaviour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 is </a:t>
            </a:r>
            <a:r>
              <a:rPr lang="en-GB" sz="2400" b="1" dirty="0">
                <a:solidFill>
                  <a:schemeClr val="tx1"/>
                </a:solidFill>
                <a:latin typeface="Helvetica" pitchFamily="2" charset="0"/>
              </a:rPr>
              <a:t>similar</a:t>
            </a:r>
            <a:r>
              <a:rPr lang="en-GB" sz="2400" dirty="0">
                <a:solidFill>
                  <a:schemeClr val="tx1"/>
                </a:solidFill>
                <a:latin typeface="Helvetica" pitchFamily="2" charset="0"/>
              </a:rPr>
              <a:t> between corrected and non-saturated cases</a:t>
            </a:r>
          </a:p>
        </p:txBody>
      </p:sp>
    </p:spTree>
    <p:extLst>
      <p:ext uri="{BB962C8B-B14F-4D97-AF65-F5344CB8AC3E}">
        <p14:creationId xmlns:p14="http://schemas.microsoft.com/office/powerpoint/2010/main" val="192980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0FE-D6DF-5247-839F-050077EB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BC8C-A20F-3343-B598-87C2E5BD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A. K. Al Musalhi (LZ)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EAE-F2DC-5544-8A3F-FDF15D0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IOP HEPP &amp; APP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BC60-82FE-9047-82CD-3BAD42D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F47-BF7F-944C-811D-707723C8C45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622702-77F5-C34F-8AE3-91465AE9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27" y="1253331"/>
            <a:ext cx="10750295" cy="26913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 Demonstrated a simple method to correct for ADC saturation</a:t>
            </a:r>
          </a:p>
          <a:p>
            <a:pPr>
              <a:spcAft>
                <a:spcPts val="600"/>
              </a:spcAft>
            </a:pPr>
            <a:r>
              <a:rPr lang="en-GB" dirty="0"/>
              <a:t> Enhances high energy searches and background characterisation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Aft>
                <a:spcPts val="600"/>
              </a:spcAft>
              <a:buNone/>
            </a:pPr>
            <a:r>
              <a:rPr lang="en-GB" sz="3200" dirty="0">
                <a:solidFill>
                  <a:srgbClr val="BC5A97"/>
                </a:solidFill>
              </a:rPr>
              <a:t>What’s next?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D76964-9C3F-7B47-9C6E-50E5C981C9BC}"/>
              </a:ext>
            </a:extLst>
          </p:cNvPr>
          <p:cNvSpPr/>
          <p:nvPr/>
        </p:nvSpPr>
        <p:spPr>
          <a:xfrm>
            <a:off x="704511" y="3511745"/>
            <a:ext cx="5128352" cy="1518493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39B"/>
                </a:solidFill>
                <a:latin typeface="Helvetica" pitchFamily="2" charset="0"/>
              </a:rPr>
              <a:t>Assess for a </a:t>
            </a:r>
            <a:r>
              <a:rPr lang="en-GB" sz="2400" b="1" dirty="0">
                <a:solidFill>
                  <a:srgbClr val="00239B"/>
                </a:solidFill>
                <a:latin typeface="Helvetica" pitchFamily="2" charset="0"/>
              </a:rPr>
              <a:t>large set </a:t>
            </a:r>
            <a:r>
              <a:rPr lang="en-GB" sz="2400" dirty="0">
                <a:solidFill>
                  <a:srgbClr val="00239B"/>
                </a:solidFill>
                <a:latin typeface="Helvetica" pitchFamily="2" charset="0"/>
              </a:rPr>
              <a:t>of</a:t>
            </a:r>
            <a:br>
              <a:rPr lang="en-GB" sz="2400" dirty="0">
                <a:solidFill>
                  <a:srgbClr val="00239B"/>
                </a:solidFill>
                <a:latin typeface="Helvetica" pitchFamily="2" charset="0"/>
              </a:rPr>
            </a:br>
            <a:r>
              <a:rPr lang="en-GB" sz="2400" dirty="0">
                <a:solidFill>
                  <a:srgbClr val="00239B"/>
                </a:solidFill>
                <a:latin typeface="Helvetica" pitchFamily="2" charset="0"/>
              </a:rPr>
              <a:t>high-energy events; measure impact on </a:t>
            </a:r>
            <a:r>
              <a:rPr lang="en-GB" sz="2400" b="1" dirty="0">
                <a:solidFill>
                  <a:srgbClr val="00239B"/>
                </a:solidFill>
                <a:latin typeface="Helvetica" pitchFamily="2" charset="0"/>
              </a:rPr>
              <a:t>energy resolution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EBA76BD-2BA7-CD4E-86BD-D9E8CC0B0A46}"/>
              </a:ext>
            </a:extLst>
          </p:cNvPr>
          <p:cNvSpPr/>
          <p:nvPr/>
        </p:nvSpPr>
        <p:spPr>
          <a:xfrm>
            <a:off x="6187547" y="4270991"/>
            <a:ext cx="5128352" cy="1518493"/>
          </a:xfrm>
          <a:prstGeom prst="roundRect">
            <a:avLst/>
          </a:prstGeom>
          <a:solidFill>
            <a:srgbClr val="C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39B"/>
                </a:solidFill>
                <a:latin typeface="Helvetica" pitchFamily="2" charset="0"/>
              </a:rPr>
              <a:t>Investigate </a:t>
            </a:r>
            <a:r>
              <a:rPr lang="en-GB" sz="2400" b="1" dirty="0">
                <a:solidFill>
                  <a:srgbClr val="00239B"/>
                </a:solidFill>
                <a:latin typeface="Helvetica" pitchFamily="2" charset="0"/>
              </a:rPr>
              <a:t>variations in performance </a:t>
            </a:r>
            <a:r>
              <a:rPr lang="en-GB" sz="2400" dirty="0">
                <a:solidFill>
                  <a:srgbClr val="00239B"/>
                </a:solidFill>
                <a:latin typeface="Helvetica" pitchFamily="2" charset="0"/>
              </a:rPr>
              <a:t>with energy,</a:t>
            </a:r>
            <a:br>
              <a:rPr lang="en-GB" sz="2400" dirty="0">
                <a:solidFill>
                  <a:srgbClr val="00239B"/>
                </a:solidFill>
                <a:latin typeface="Helvetica" pitchFamily="2" charset="0"/>
              </a:rPr>
            </a:br>
            <a:r>
              <a:rPr lang="en-GB" sz="2400" dirty="0">
                <a:solidFill>
                  <a:srgbClr val="00239B"/>
                </a:solidFill>
                <a:latin typeface="Helvetica" pitchFamily="2" charset="0"/>
              </a:rPr>
              <a:t>position, etc.</a:t>
            </a:r>
          </a:p>
        </p:txBody>
      </p:sp>
    </p:spTree>
    <p:extLst>
      <p:ext uri="{BB962C8B-B14F-4D97-AF65-F5344CB8AC3E}">
        <p14:creationId xmlns:p14="http://schemas.microsoft.com/office/powerpoint/2010/main" val="108685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16063</TotalTime>
  <Words>648</Words>
  <Application>Microsoft Macintosh PowerPoint</Application>
  <PresentationFormat>Widescreen</PresentationFormat>
  <Paragraphs>94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System Font</vt:lpstr>
      <vt:lpstr>Arial</vt:lpstr>
      <vt:lpstr>Calibri</vt:lpstr>
      <vt:lpstr>Calibri Light</vt:lpstr>
      <vt:lpstr>Cambria Math</vt:lpstr>
      <vt:lpstr>Helvetica</vt:lpstr>
      <vt:lpstr>Office Theme</vt:lpstr>
      <vt:lpstr>Saturation corrections in the LUX-ZEPLIN experiment</vt:lpstr>
      <vt:lpstr>Introduction</vt:lpstr>
      <vt:lpstr>Proposed method (1)</vt:lpstr>
      <vt:lpstr>Proposed method (2)</vt:lpstr>
      <vt:lpstr>Proposed method (3)</vt:lpstr>
      <vt:lpstr>Single-event example</vt:lpstr>
      <vt:lpstr>Validation with LG</vt:lpstr>
      <vt:lpstr>Validation with LG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Aiham Al Musalhi</dc:creator>
  <cp:lastModifiedBy>Aiham Al Musalhi</cp:lastModifiedBy>
  <cp:revision>56</cp:revision>
  <dcterms:created xsi:type="dcterms:W3CDTF">2022-03-04T16:00:22Z</dcterms:created>
  <dcterms:modified xsi:type="dcterms:W3CDTF">2022-03-24T16:34:34Z</dcterms:modified>
</cp:coreProperties>
</file>