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7"/>
  </p:notesMasterIdLst>
  <p:handoutMasterIdLst>
    <p:handoutMasterId r:id="rId18"/>
  </p:handoutMasterIdLst>
  <p:sldIdLst>
    <p:sldId id="256" r:id="rId2"/>
    <p:sldId id="480" r:id="rId3"/>
    <p:sldId id="291" r:id="rId4"/>
    <p:sldId id="469" r:id="rId5"/>
    <p:sldId id="481" r:id="rId6"/>
    <p:sldId id="484" r:id="rId7"/>
    <p:sldId id="382" r:id="rId8"/>
    <p:sldId id="474" r:id="rId9"/>
    <p:sldId id="475" r:id="rId10"/>
    <p:sldId id="477" r:id="rId11"/>
    <p:sldId id="448" r:id="rId12"/>
    <p:sldId id="470" r:id="rId13"/>
    <p:sldId id="473" r:id="rId14"/>
    <p:sldId id="367" r:id="rId15"/>
    <p:sldId id="468" r:id="rId16"/>
  </p:sldIdLst>
  <p:sldSz cx="9144000" cy="5143500" type="screen16x9"/>
  <p:notesSz cx="6797675" cy="9926638"/>
  <p:defaultTextStyle>
    <a:defPPr>
      <a:defRPr lang="lt-L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orient="horz" pos="16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27" userDrawn="1">
          <p15:clr>
            <a:srgbClr val="A4A3A4"/>
          </p15:clr>
        </p15:guide>
        <p15:guide id="2" pos="2141" userDrawn="1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Elertas, Gedminas" initials="EG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20C020"/>
    <a:srgbClr val="62CD61"/>
    <a:srgbClr val="A0A7A9"/>
    <a:srgbClr val="9FA6A8"/>
    <a:srgbClr val="00B050"/>
    <a:srgbClr val="956700"/>
    <a:srgbClr val="D67F00"/>
    <a:srgbClr val="FF9900"/>
    <a:srgbClr val="C96B69"/>
    <a:srgbClr val="0FC4A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221" autoAdjust="0"/>
    <p:restoredTop sz="90364" autoAdjust="0"/>
  </p:normalViewPr>
  <p:slideViewPr>
    <p:cSldViewPr>
      <p:cViewPr varScale="1">
        <p:scale>
          <a:sx n="57" d="100"/>
          <a:sy n="57" d="100"/>
        </p:scale>
        <p:origin x="1123" y="48"/>
      </p:cViewPr>
      <p:guideLst>
        <p:guide orient="horz" pos="2160"/>
        <p:guide pos="2880"/>
        <p:guide orient="horz" pos="162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1190"/>
    </p:cViewPr>
  </p:sorterViewPr>
  <p:notesViewPr>
    <p:cSldViewPr>
      <p:cViewPr varScale="1">
        <p:scale>
          <a:sx n="52" d="100"/>
          <a:sy n="52" d="100"/>
        </p:scale>
        <p:origin x="-2880" y="-108"/>
      </p:cViewPr>
      <p:guideLst>
        <p:guide orient="horz" pos="3127"/>
        <p:guide pos="2141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commentAuthors" Target="commentAuthor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F87E241-A203-4A9B-8D60-96E562096982}" type="datetimeFigureOut">
              <a:rPr lang="en-GB" smtClean="0"/>
              <a:pPr/>
              <a:t>04/04/2022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034A1F-629E-4823-B89D-1DD2DFFE0B64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21522825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B2F72B-3ED3-4727-B7FD-2FC64A9160A1}" type="datetimeFigureOut">
              <a:rPr lang="en-GB" smtClean="0"/>
              <a:pPr/>
              <a:t>04/04/2022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90488" y="744538"/>
            <a:ext cx="6616700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D611D20-7EF0-4357-A7DE-08E72EA6D211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6610704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90488" y="744538"/>
            <a:ext cx="6616700" cy="3722687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099495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 fontScale="92500" lnSpcReduction="20000"/>
          </a:bodyPr>
          <a:lstStyle/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100m baseline – MINOS access shaft – LARGE NOT LARGEST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Sensitivity proportional to interrogation time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3 interferometers, 3 Sr atom sources</a:t>
            </a:r>
            <a:endParaRPr lang="en-US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lvl="1"/>
            <a:r>
              <a:rPr lang="en-US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Differential measurements</a:t>
            </a:r>
          </a:p>
          <a:p>
            <a:r>
              <a:rPr lang="en-US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Networking with AION in UK</a:t>
            </a:r>
          </a:p>
          <a:p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r>
              <a:rPr lang="en-US" sz="5400" dirty="0">
                <a:solidFill>
                  <a:schemeClr val="accent4">
                    <a:lumMod val="50000"/>
                  </a:schemeClr>
                </a:solidFill>
              </a:rPr>
              <a:t> Atom Interferometer Observatory </a:t>
            </a:r>
            <a:br>
              <a:rPr lang="en-US" sz="5400" dirty="0">
                <a:solidFill>
                  <a:schemeClr val="accent4">
                    <a:lumMod val="50000"/>
                  </a:schemeClr>
                </a:solidFill>
              </a:rPr>
            </a:br>
            <a:r>
              <a:rPr lang="en-US" sz="5400" dirty="0">
                <a:solidFill>
                  <a:schemeClr val="accent4">
                    <a:lumMod val="50000"/>
                  </a:schemeClr>
                </a:solidFill>
              </a:rPr>
              <a:t>&amp; Network</a:t>
            </a:r>
            <a:endParaRPr lang="en-US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559CB25E-66C5-CE42-AB90-341A3F409E02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65045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7381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It is possible to obtain a reliable value for delta phi with an ellipse containing few hundreds of points. [https://journals.aps.org/pra/pdf/10.1103/PhysRevA.89.023607]</a:t>
            </a:r>
          </a:p>
          <a:p>
            <a:r>
              <a:rPr lang="en-GB" dirty="0"/>
              <a:t>B and D gives centre of the ellipse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482849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 is </a:t>
            </a:r>
            <a:r>
              <a:rPr lang="en-GB" sz="1200" kern="1200" baseline="0" dirty="0" err="1">
                <a:solidFill>
                  <a:schemeClr val="tx1"/>
                </a:solidFill>
                <a:latin typeface="+mn-lt"/>
                <a:ea typeface="+mn-ea"/>
                <a:cs typeface="+mn-cs"/>
              </a:rPr>
              <a:t>wavevector</a:t>
            </a:r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of the spatially varying component of the phase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Phy0 interferometer overall phase</a:t>
            </a:r>
          </a:p>
          <a:p>
            <a:r>
              <a:rPr lang="en-GB" sz="1200" kern="1200" baseline="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k is set by the tilt angle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Lab frame: Atoms experience Coriolis force</a:t>
            </a:r>
          </a:p>
          <a:p>
            <a:r>
              <a:rPr lang="en-GB" dirty="0"/>
              <a:t>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Atom frame: Lab rotates, while gravity points towards the centre of the Earth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50443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Ramp rate of 10 um/</a:t>
            </a:r>
            <a:r>
              <a:rPr lang="en-GB" dirty="0" err="1"/>
              <a:t>ms</a:t>
            </a:r>
            <a:r>
              <a:rPr lang="en-GB" dirty="0"/>
              <a:t> if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Repeatability of 5 nm if possible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01008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Worm drive turning the lead screw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Range of few degrees, with accuracy of 15 µrad 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MCL in vacuum PZT for Coriolis force compensation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dirty="0"/>
              <a:t>Range 10 </a:t>
            </a:r>
            <a:r>
              <a:rPr lang="en-US" dirty="0" err="1"/>
              <a:t>mrad</a:t>
            </a:r>
            <a:r>
              <a:rPr lang="en-US" dirty="0"/>
              <a:t>, resolution 20 </a:t>
            </a:r>
            <a:r>
              <a:rPr lang="en-US" dirty="0" err="1"/>
              <a:t>nrad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11506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Add 4</a:t>
            </a:r>
            <a:r>
              <a:rPr lang="en-US" baseline="30000" dirty="0"/>
              <a:t>th</a:t>
            </a:r>
            <a:r>
              <a:rPr lang="en-US" dirty="0"/>
              <a:t> pic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D611D20-7EF0-4357-A7DE-08E72EA6D211}" type="slidenum">
              <a:rPr lang="en-GB" smtClean="0"/>
              <a:pPr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67738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AE402478-5AAF-4489-9FA7-2220FB40998B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57628574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285750"/>
            <a:ext cx="1943100" cy="4457700"/>
          </a:xfrm>
        </p:spPr>
        <p:txBody>
          <a:bodyPr vert="eaVert"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285750"/>
            <a:ext cx="5676900" cy="445770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922506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8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9" name="Footer Placeholder 4">
            <a:extLst>
              <a:ext uri="{FF2B5EF4-FFF2-40B4-BE49-F238E27FC236}">
                <a16:creationId xmlns:a16="http://schemas.microsoft.com/office/drawing/2014/main" id="{C9D63FB4-C6A2-4CB6-94BF-346B40215837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36657148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028700"/>
            <a:ext cx="3810000" cy="371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28700"/>
            <a:ext cx="3810000" cy="371475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411437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</p:spPr>
        <p:txBody>
          <a:bodyPr/>
          <a:lstStyle>
            <a:lvl1pPr>
              <a:defRPr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92702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7584" y="-20538"/>
            <a:ext cx="7560840" cy="685800"/>
          </a:xfrm>
        </p:spPr>
        <p:txBody>
          <a:bodyPr/>
          <a:lstStyle>
            <a:lvl1pPr>
              <a:defRPr b="1">
                <a:latin typeface="+mj-lt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7" name="Slide Number Placeholder 5"/>
          <p:cNvSpPr txBox="1">
            <a:spLocks/>
          </p:cNvSpPr>
          <p:nvPr userDrawn="1"/>
        </p:nvSpPr>
        <p:spPr>
          <a:xfrm>
            <a:off x="7396336" y="4809332"/>
            <a:ext cx="161352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F7389A4-FA96-4848-BFD9-F174903338A3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0883554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5"/>
          <p:cNvSpPr txBox="1">
            <a:spLocks/>
          </p:cNvSpPr>
          <p:nvPr userDrawn="1"/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D2C2C56-8CEF-45BA-8957-206367CCD356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B5FD6E58-F561-46F8-891C-F37D8A32270B}"/>
              </a:ext>
            </a:extLst>
          </p:cNvPr>
          <p:cNvSpPr txBox="1">
            <a:spLocks/>
          </p:cNvSpPr>
          <p:nvPr userDrawn="1"/>
        </p:nvSpPr>
        <p:spPr>
          <a:xfrm>
            <a:off x="2348136" y="4785996"/>
            <a:ext cx="50482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Gedminas</a:t>
            </a: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</a:t>
            </a:r>
            <a:r>
              <a:rPr kumimoji="0" lang="en-GB" sz="1200" b="0" i="0" u="none" strike="noStrike" kern="1200" cap="none" spc="0" normalizeH="0" baseline="0" noProof="0" dirty="0" err="1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Elertas</a:t>
            </a: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schemeClr val="tx1">
                  <a:tint val="75000"/>
                </a:schemeClr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G.Elertas@liverpool.ac.uk  - </a:t>
            </a:r>
            <a:fld id="{DE87BAFB-BFB1-4003-BB01-31011105B0C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04/04/2022</a:t>
            </a:fld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>
                    <a:tint val="75000"/>
                  </a:schemeClr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8938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04787"/>
            <a:ext cx="3008313" cy="871538"/>
          </a:xfrm>
        </p:spPr>
        <p:txBody>
          <a:bodyPr/>
          <a:lstStyle>
            <a:lvl1pPr algn="l">
              <a:defRPr sz="2000" b="1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8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076326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543732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0"/>
            <a:ext cx="5486400" cy="425054"/>
          </a:xfrm>
        </p:spPr>
        <p:txBody>
          <a:bodyPr/>
          <a:lstStyle>
            <a:lvl1pPr algn="l">
              <a:defRPr sz="2000" b="1"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GB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3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170145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latin typeface="Arial Rounded MT Bold" panose="020F07040305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0"/>
          </p:nvPr>
        </p:nvSpPr>
        <p:spPr>
          <a:xfrm>
            <a:off x="3276600" y="48815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/>
              <a:t>G.Elertas@liverpool.ac.uk  - 13/06/2017 </a:t>
            </a:r>
            <a:endParaRPr lang="en-GB" dirty="0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1"/>
          </p:nvPr>
        </p:nvSpPr>
        <p:spPr>
          <a:xfrm>
            <a:off x="6705600" y="48815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505150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2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3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285750"/>
            <a:ext cx="7772400" cy="6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dirty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028700"/>
            <a:ext cx="7772400" cy="37147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19872" y="4890195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dirty="0"/>
              <a:t>G.Elertas@liverpool.ac.uk  - 13/06/2017 </a:t>
            </a:r>
          </a:p>
        </p:txBody>
      </p:sp>
      <p:pic>
        <p:nvPicPr>
          <p:cNvPr id="8" name="Picture 7" descr="Graphical user interface, text, application&#10;&#10;Description automatically generated">
            <a:extLst>
              <a:ext uri="{FF2B5EF4-FFF2-40B4-BE49-F238E27FC236}">
                <a16:creationId xmlns:a16="http://schemas.microsoft.com/office/drawing/2014/main" id="{76348652-FD77-43D2-BF38-C55E2A6FD0B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3228"/>
          <a:stretch/>
        </p:blipFill>
        <p:spPr>
          <a:xfrm>
            <a:off x="6588224" y="4678138"/>
            <a:ext cx="2021430" cy="461313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98083" y="4830697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39FABE-9EFC-4950-9CC1-3F0C31A1091C}" type="slidenum">
              <a:rPr lang="en-GB" smtClean="0"/>
              <a:pPr/>
              <a:t>‹#›</a:t>
            </a:fld>
            <a:endParaRPr lang="en-GB" dirty="0"/>
          </a:p>
        </p:txBody>
      </p:sp>
      <p:pic>
        <p:nvPicPr>
          <p:cNvPr id="10" name="Picture 5" descr="LVP_UNI_LOGO_Pantone1"/>
          <p:cNvPicPr>
            <a:picLocks noChangeAspect="1" noChangeArrowheads="1"/>
          </p:cNvPicPr>
          <p:nvPr userDrawn="1"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17390" y="4723299"/>
            <a:ext cx="1455214" cy="3371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3725DC2-682D-424F-AF7B-238D1616C2EC}"/>
              </a:ext>
            </a:extLst>
          </p:cNvPr>
          <p:cNvPicPr>
            <a:picLocks noChangeAspect="1"/>
          </p:cNvPicPr>
          <p:nvPr userDrawn="1"/>
        </p:nvPicPr>
        <p:blipFill>
          <a:blip r:embed="rId14"/>
          <a:stretch>
            <a:fillRect/>
          </a:stretch>
        </p:blipFill>
        <p:spPr>
          <a:xfrm>
            <a:off x="2044169" y="4642060"/>
            <a:ext cx="767895" cy="398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52326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4" r:id="rId3"/>
    <p:sldLayoutId id="2147483665" r:id="rId4"/>
    <p:sldLayoutId id="2147483666" r:id="rId5"/>
    <p:sldLayoutId id="2147483667" r:id="rId6"/>
    <p:sldLayoutId id="2147483668" r:id="rId7"/>
    <p:sldLayoutId id="2147483669" r:id="rId8"/>
    <p:sldLayoutId id="2147483670" r:id="rId9"/>
    <p:sldLayoutId id="2147483671" r:id="rId10"/>
  </p:sldLayoutIdLst>
  <p:hf sldNum="0" hdr="0" ft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3000" b="1">
          <a:solidFill>
            <a:srgbClr val="956700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3000">
          <a:solidFill>
            <a:srgbClr val="956700"/>
          </a:solidFill>
          <a:latin typeface="Arial" charset="0"/>
          <a:ea typeface="ＭＳ Ｐゴシック" pitchFamily="48" charset="-128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defRPr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defRPr sz="16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defRPr sz="1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defRPr sz="12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5pPr>
      <a:lvl6pPr marL="25146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6pPr>
      <a:lvl7pPr marL="29718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7pPr>
      <a:lvl8pPr marL="34290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8pPr>
      <a:lvl9pPr marL="3886200" indent="-228600" algn="l" rtl="0" eaLnBrk="1" fontAlgn="base" hangingPunct="1">
        <a:spcBef>
          <a:spcPct val="20000"/>
        </a:spcBef>
        <a:spcAft>
          <a:spcPct val="0"/>
        </a:spcAft>
        <a:defRPr sz="1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9.pn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5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7.jpeg"/><Relationship Id="rId4" Type="http://schemas.openxmlformats.org/officeDocument/2006/relationships/image" Target="../media/image6.sv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png"/><Relationship Id="rId13" Type="http://schemas.openxmlformats.org/officeDocument/2006/relationships/image" Target="../media/image17.jpg"/><Relationship Id="rId3" Type="http://schemas.openxmlformats.org/officeDocument/2006/relationships/image" Target="../media/image8.png"/><Relationship Id="rId7" Type="http://schemas.openxmlformats.org/officeDocument/2006/relationships/image" Target="../media/image11.png"/><Relationship Id="rId12" Type="http://schemas.openxmlformats.org/officeDocument/2006/relationships/image" Target="../media/image16.sv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11" Type="http://schemas.openxmlformats.org/officeDocument/2006/relationships/image" Target="../media/image15.png"/><Relationship Id="rId5" Type="http://schemas.openxmlformats.org/officeDocument/2006/relationships/image" Target="../media/image9.png"/><Relationship Id="rId10" Type="http://schemas.openxmlformats.org/officeDocument/2006/relationships/image" Target="../media/image14.png"/><Relationship Id="rId4" Type="http://schemas.openxmlformats.org/officeDocument/2006/relationships/hyperlink" Target="https://arxiv.org/abs/1911.11755" TargetMode="External"/><Relationship Id="rId9" Type="http://schemas.openxmlformats.org/officeDocument/2006/relationships/image" Target="../media/image13.png"/><Relationship Id="rId14" Type="http://schemas.openxmlformats.org/officeDocument/2006/relationships/image" Target="../media/image1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6" Type="http://schemas.microsoft.com/office/2007/relationships/hdphoto" Target="../media/hdphoto1.wdp"/><Relationship Id="rId5" Type="http://schemas.openxmlformats.org/officeDocument/2006/relationships/image" Target="../media/image22.png"/><Relationship Id="rId4" Type="http://schemas.openxmlformats.org/officeDocument/2006/relationships/image" Target="../media/image1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5.png"/><Relationship Id="rId4" Type="http://schemas.openxmlformats.org/officeDocument/2006/relationships/image" Target="../media/image24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://dx.doi.org/10.1103/PhysRevLett.111.113002" TargetMode="Externa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gi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14562" y="1640292"/>
            <a:ext cx="7920880" cy="1404156"/>
          </a:xfrm>
        </p:spPr>
        <p:txBody>
          <a:bodyPr>
            <a:noAutofit/>
          </a:bodyPr>
          <a:lstStyle/>
          <a:p>
            <a:r>
              <a:rPr lang="en-US" sz="4200" dirty="0">
                <a:latin typeface="+mj-lt"/>
                <a:cs typeface="Helvetica" pitchFamily="34" charset="0"/>
              </a:rPr>
              <a:t>A Phase Shear detection system for the MAGIS-100 and AION experiments</a:t>
            </a:r>
            <a:br>
              <a:rPr lang="en-GB" sz="4200" b="1" dirty="0">
                <a:latin typeface="+mj-lt"/>
                <a:cs typeface="Helvetica" pitchFamily="34" charset="0"/>
              </a:rPr>
            </a:br>
            <a:r>
              <a:rPr lang="en-GB" sz="4200" b="1" dirty="0">
                <a:latin typeface="+mj-lt"/>
                <a:cs typeface="Helvetica" pitchFamily="34" charset="0"/>
              </a:rPr>
              <a:t>		</a:t>
            </a:r>
            <a:endParaRPr lang="en-GB" sz="4200" b="1" i="1" dirty="0">
              <a:latin typeface="+mj-lt"/>
              <a:cs typeface="Helvetica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ACA8735C-5A8D-4F71-BB41-C16A41A06CCB}"/>
              </a:ext>
            </a:extLst>
          </p:cNvPr>
          <p:cNvSpPr txBox="1"/>
          <p:nvPr/>
        </p:nvSpPr>
        <p:spPr>
          <a:xfrm>
            <a:off x="3995936" y="2787774"/>
            <a:ext cx="494952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Gedminas Elertas on behalf of AION &amp; MAGIS collaborations</a:t>
            </a:r>
            <a:endParaRPr lang="en-GB" dirty="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F891FE3-A9CF-4036-8AE8-E839068F5A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6943" y="0"/>
            <a:ext cx="7772400" cy="685800"/>
          </a:xfrm>
        </p:spPr>
        <p:txBody>
          <a:bodyPr wrap="square" anchor="b">
            <a:normAutofit/>
          </a:bodyPr>
          <a:lstStyle/>
          <a:p>
            <a:r>
              <a:rPr lang="en-US" dirty="0"/>
              <a:t>Specifications</a:t>
            </a:r>
            <a:endParaRPr lang="en-GB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2E98BC9-01C5-45F3-949F-25699A828676}"/>
              </a:ext>
            </a:extLst>
          </p:cNvPr>
          <p:cNvSpPr txBox="1">
            <a:spLocks noGrp="1"/>
          </p:cNvSpPr>
          <p:nvPr>
            <p:ph sz="half" idx="2"/>
          </p:nvPr>
        </p:nvSpPr>
        <p:spPr>
          <a:xfrm>
            <a:off x="149231" y="873224"/>
            <a:ext cx="3904344" cy="3714750"/>
          </a:xfrm>
        </p:spPr>
        <p:txBody>
          <a:bodyPr wrap="square" rtlCol="0" anchor="t">
            <a:normAutofit/>
          </a:bodyPr>
          <a:lstStyle/>
          <a:p>
            <a:pPr marL="355600" lvl="1" indent="-2635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UHV at 10</a:t>
            </a:r>
            <a:r>
              <a:rPr lang="en-GB" sz="2000" baseline="30000" dirty="0"/>
              <a:t>-11</a:t>
            </a:r>
            <a:r>
              <a:rPr lang="en-GB" sz="2000" dirty="0"/>
              <a:t> Torr</a:t>
            </a:r>
          </a:p>
          <a:p>
            <a:pPr marL="355600" lvl="1" indent="-2635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Fast actuation: 1.3 </a:t>
            </a:r>
            <a:r>
              <a:rPr lang="en-GB" sz="2000" dirty="0" err="1"/>
              <a:t>mrad</a:t>
            </a:r>
            <a:r>
              <a:rPr lang="en-GB" sz="2000" dirty="0"/>
              <a:t>, </a:t>
            </a:r>
          </a:p>
          <a:p>
            <a:pPr marL="358775" lvl="1" indent="0">
              <a:lnSpc>
                <a:spcPct val="90000"/>
              </a:lnSpc>
            </a:pPr>
            <a:r>
              <a:rPr lang="en-GB" sz="2000" dirty="0"/>
              <a:t>&lt;100 </a:t>
            </a:r>
            <a:r>
              <a:rPr lang="en-GB" sz="2000" dirty="0" err="1"/>
              <a:t>ms</a:t>
            </a:r>
            <a:r>
              <a:rPr lang="en-GB" sz="2000" dirty="0"/>
              <a:t> settling time</a:t>
            </a:r>
          </a:p>
          <a:p>
            <a:pPr marL="358775" lvl="1" indent="-266700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Fast actuation achieved with in-vacuum PZT actuators</a:t>
            </a:r>
          </a:p>
          <a:p>
            <a:pPr marL="355600" lvl="1" indent="-2635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Slow actuation for alignment: ±1 degree range</a:t>
            </a:r>
          </a:p>
          <a:p>
            <a:pPr marL="355600" lvl="1" indent="-2635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Actuation achieved with out of vacuum stepper motors</a:t>
            </a:r>
          </a:p>
          <a:p>
            <a:pPr marL="355600" lvl="1" indent="-263525">
              <a:lnSpc>
                <a:spcPct val="90000"/>
              </a:lnSpc>
              <a:buFont typeface="Arial" panose="020B0604020202020204" pitchFamily="34" charset="0"/>
              <a:buChar char="•"/>
            </a:pPr>
            <a:r>
              <a:rPr lang="en-GB" sz="2000" dirty="0"/>
              <a:t>All actuators remotely controlled</a:t>
            </a:r>
          </a:p>
          <a:p>
            <a:pPr marL="355600" lvl="1" indent="-263525">
              <a:lnSpc>
                <a:spcPct val="90000"/>
              </a:lnSpc>
              <a:buFont typeface="Arial" panose="020B0604020202020204" pitchFamily="34" charset="0"/>
              <a:buChar char="•"/>
            </a:pPr>
            <a:endParaRPr lang="en-GB" sz="2000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37A966D8-6074-4144-9257-F076B3C5BA3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89628" y="1982519"/>
            <a:ext cx="1651476" cy="218982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CD09C985-2EA2-48F7-8948-92A2DE26B6B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23769"/>
          <a:stretch/>
        </p:blipFill>
        <p:spPr>
          <a:xfrm>
            <a:off x="6761624" y="411510"/>
            <a:ext cx="2238761" cy="156213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6A41C3D7-C9EB-4BB4-980E-FF500F61FD17}"/>
              </a:ext>
            </a:extLst>
          </p:cNvPr>
          <p:cNvSpPr txBox="1"/>
          <p:nvPr/>
        </p:nvSpPr>
        <p:spPr>
          <a:xfrm>
            <a:off x="4581489" y="417234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Stepper motor</a:t>
            </a:r>
            <a:endParaRPr lang="en-GB" dirty="0"/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C19B1EFA-685E-4B7F-949E-665D072AE465}"/>
              </a:ext>
            </a:extLst>
          </p:cNvPr>
          <p:cNvSpPr txBox="1"/>
          <p:nvPr/>
        </p:nvSpPr>
        <p:spPr>
          <a:xfrm>
            <a:off x="6452969" y="2029382"/>
            <a:ext cx="2655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In-vacuum PZT actuator</a:t>
            </a:r>
            <a:endParaRPr lang="en-GB" dirty="0"/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7F8E8064-5A44-4E08-8C3D-9BFC15FB89C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61624" y="2358220"/>
            <a:ext cx="2114958" cy="1814124"/>
          </a:xfrm>
          <a:prstGeom prst="rect">
            <a:avLst/>
          </a:prstGeom>
        </p:spPr>
      </p:pic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6E9E75A-950F-4E15-B4A1-B943A57E3DF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/>
        <p:txBody>
          <a:bodyPr/>
          <a:lstStyle/>
          <a:p>
            <a:r>
              <a:rPr lang="en-GB" dirty="0"/>
              <a:t>G.Elertas@liverpool.ac.uk  - 13/06/2017 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6B01E05-AF54-49E7-92C0-C24F9F1A325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fld id="{BB39FABE-9EFC-4950-9CC1-3F0C31A1091C}" type="slidenum">
              <a:rPr lang="en-GB" smtClean="0"/>
              <a:pPr/>
              <a:t>10</a:t>
            </a:fld>
            <a:endParaRPr lang="en-GB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DA0D33D4-347D-4DA6-A7A5-9925CBC00602}"/>
              </a:ext>
            </a:extLst>
          </p:cNvPr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70497" y="384572"/>
            <a:ext cx="2762888" cy="1461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645903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A75F5B-7BC2-4753-B2F1-E7B0961B6F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7150"/>
            <a:ext cx="7772400" cy="685800"/>
          </a:xfrm>
        </p:spPr>
        <p:txBody>
          <a:bodyPr/>
          <a:lstStyle/>
          <a:p>
            <a:r>
              <a:rPr lang="en-GB" dirty="0"/>
              <a:t>Expectations for PZT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8B7876-A93F-4D1E-856F-1F43D2D3B29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426" y="1093798"/>
            <a:ext cx="6480720" cy="2130574"/>
          </a:xfrm>
        </p:spPr>
        <p:txBody>
          <a:bodyPr/>
          <a:lstStyle/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Tripod design to have a clear aperture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3 actuators for redundancy and longevity (10 years)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50 </a:t>
            </a:r>
            <a:r>
              <a:rPr lang="en-GB" dirty="0" err="1"/>
              <a:t>nrad</a:t>
            </a:r>
            <a:r>
              <a:rPr lang="en-GB" dirty="0"/>
              <a:t> precision with a total range of 1.3 </a:t>
            </a:r>
            <a:r>
              <a:rPr lang="en-GB" dirty="0" err="1"/>
              <a:t>mrad</a:t>
            </a:r>
            <a:r>
              <a:rPr lang="en-GB" dirty="0"/>
              <a:t>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Optical feedback loop is going to be employed to reach ultimate precision 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Controller has to be compatible with both strain gauge and voltage feedback</a:t>
            </a:r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  <a:p>
            <a:pPr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4" name="Picture 3" descr="A picture containing toothbrush, tool&#10;&#10;Description automatically generated">
            <a:extLst>
              <a:ext uri="{FF2B5EF4-FFF2-40B4-BE49-F238E27FC236}">
                <a16:creationId xmlns:a16="http://schemas.microsoft.com/office/drawing/2014/main" id="{CAF79958-7917-4DE6-A661-429414E76A4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48432" y="1059582"/>
            <a:ext cx="2190852" cy="1468462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DA4BF346-4449-4D0A-910D-BAE7DBFB1791}"/>
              </a:ext>
            </a:extLst>
          </p:cNvPr>
          <p:cNvSpPr txBox="1"/>
          <p:nvPr/>
        </p:nvSpPr>
        <p:spPr>
          <a:xfrm>
            <a:off x="6964456" y="2517770"/>
            <a:ext cx="2648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/>
              <a:t>PZT actuator:</a:t>
            </a:r>
          </a:p>
          <a:p>
            <a:r>
              <a:rPr lang="en-GB" sz="1600" dirty="0" err="1"/>
              <a:t>Cedrat</a:t>
            </a:r>
            <a:r>
              <a:rPr lang="en-GB" sz="1600" dirty="0"/>
              <a:t> Technologies</a:t>
            </a:r>
          </a:p>
          <a:p>
            <a:r>
              <a:rPr lang="en-GB" sz="1600" dirty="0"/>
              <a:t>APA60SM</a:t>
            </a:r>
          </a:p>
          <a:p>
            <a:r>
              <a:rPr lang="en-GB" sz="1600" dirty="0"/>
              <a:t>In-vacuum</a:t>
            </a:r>
          </a:p>
          <a:p>
            <a:r>
              <a:rPr lang="en-GB" sz="1600" dirty="0"/>
              <a:t>Strain gauge attached</a:t>
            </a:r>
          </a:p>
        </p:txBody>
      </p:sp>
    </p:spTree>
    <p:extLst>
      <p:ext uri="{BB962C8B-B14F-4D97-AF65-F5344CB8AC3E}">
        <p14:creationId xmlns:p14="http://schemas.microsoft.com/office/powerpoint/2010/main" val="96635077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D44290-6D64-4F40-8CD9-BE527F526A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High Precision in Vacuum Optics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2C761F5-725D-4A32-9AC8-B7066F8CC3F0}"/>
              </a:ext>
            </a:extLst>
          </p:cNvPr>
          <p:cNvSpPr txBox="1"/>
          <p:nvPr/>
        </p:nvSpPr>
        <p:spPr>
          <a:xfrm>
            <a:off x="467544" y="811614"/>
            <a:ext cx="8136904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University of Liverpool sourcing high precision in vacuum optics for interferometry beam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Highly specified 2 lenses and 5 mirrors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l-GR" dirty="0"/>
              <a:t>λ</a:t>
            </a:r>
            <a:r>
              <a:rPr lang="en-GB" dirty="0"/>
              <a:t>/1000 flatness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AR coated for 6 different wavelengths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UHV compatible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dirty="0"/>
              <a:t>Custom sizes and shapes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Optics has been specified and vendor found –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EFA3047-BDB3-4773-BDBB-A35B800525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1080" y="3194606"/>
            <a:ext cx="1786187" cy="45726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446A155-E93D-4086-80C9-4597E68D8E2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48357" t="6217" r="6682" b="50000"/>
          <a:stretch/>
        </p:blipFill>
        <p:spPr>
          <a:xfrm>
            <a:off x="6918891" y="1664077"/>
            <a:ext cx="1656184" cy="1253614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614B9E0E-F14C-4E7B-8D62-539CC72EB6BC}"/>
              </a:ext>
            </a:extLst>
          </p:cNvPr>
          <p:cNvSpPr txBox="1"/>
          <p:nvPr/>
        </p:nvSpPr>
        <p:spPr>
          <a:xfrm>
            <a:off x="7164288" y="2782876"/>
            <a:ext cx="132600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4 inch mirror</a:t>
            </a:r>
          </a:p>
        </p:txBody>
      </p:sp>
    </p:spTree>
    <p:extLst>
      <p:ext uri="{BB962C8B-B14F-4D97-AF65-F5344CB8AC3E}">
        <p14:creationId xmlns:p14="http://schemas.microsoft.com/office/powerpoint/2010/main" val="125848736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17B13D-81D8-43FC-9FF5-D6265784A7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Steering Chamber</a:t>
            </a:r>
          </a:p>
        </p:txBody>
      </p:sp>
      <p:pic>
        <p:nvPicPr>
          <p:cNvPr id="7" name="Picture 6" descr="Diagram, engineering drawing&#10;&#10;Description automatically generated">
            <a:extLst>
              <a:ext uri="{FF2B5EF4-FFF2-40B4-BE49-F238E27FC236}">
                <a16:creationId xmlns:a16="http://schemas.microsoft.com/office/drawing/2014/main" id="{9B4C9AE3-078D-4FE8-8C49-557D9F23C98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149588"/>
            <a:ext cx="2308345" cy="2817481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918A89C-2A23-4FF3-B657-B41666E00576}"/>
              </a:ext>
            </a:extLst>
          </p:cNvPr>
          <p:cNvSpPr txBox="1"/>
          <p:nvPr/>
        </p:nvSpPr>
        <p:spPr>
          <a:xfrm>
            <a:off x="395536" y="1338029"/>
            <a:ext cx="5616624" cy="247760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Steering chamber located at the top of MAGIS vacuum system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Employs linear actuators and in-vacuum PZT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Mainly used to align/steer the interferometry beam</a:t>
            </a:r>
          </a:p>
          <a:p>
            <a:pPr marL="285750" indent="-285750">
              <a:spcBef>
                <a:spcPts val="600"/>
              </a:spcBef>
              <a:buFont typeface="Arial" panose="020B0604020202020204" pitchFamily="34" charset="0"/>
              <a:buChar char="•"/>
            </a:pPr>
            <a:r>
              <a:rPr lang="en-GB" sz="2000" dirty="0"/>
              <a:t>Main chamber and other components will be machined at Liverpool</a:t>
            </a:r>
          </a:p>
        </p:txBody>
      </p:sp>
    </p:spTree>
    <p:extLst>
      <p:ext uri="{BB962C8B-B14F-4D97-AF65-F5344CB8AC3E}">
        <p14:creationId xmlns:p14="http://schemas.microsoft.com/office/powerpoint/2010/main" val="182092286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EB14DF-CB84-4BC2-87AA-7A14787A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17" y="150323"/>
            <a:ext cx="8134672" cy="685800"/>
          </a:xfrm>
        </p:spPr>
        <p:txBody>
          <a:bodyPr/>
          <a:lstStyle/>
          <a:p>
            <a:r>
              <a:rPr lang="en-GB" sz="2400" dirty="0">
                <a:latin typeface="+mj-lt"/>
              </a:rPr>
              <a:t>Parts made by Liverpool </a:t>
            </a:r>
            <a:r>
              <a:rPr lang="lt-LT" sz="2400" kern="0" dirty="0">
                <a:latin typeface="+mj-lt"/>
              </a:rPr>
              <a:t>Detector Development Manufacturing Facility</a:t>
            </a:r>
            <a:endParaRPr lang="en-GB" sz="2400" dirty="0">
              <a:latin typeface="+mj-lt"/>
            </a:endParaRPr>
          </a:p>
        </p:txBody>
      </p:sp>
      <p:pic>
        <p:nvPicPr>
          <p:cNvPr id="11" name="Picture 2">
            <a:extLst>
              <a:ext uri="{FF2B5EF4-FFF2-40B4-BE49-F238E27FC236}">
                <a16:creationId xmlns:a16="http://schemas.microsoft.com/office/drawing/2014/main" id="{6E131DCC-223B-4986-B332-0023485B831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5887" y="843558"/>
            <a:ext cx="2062973" cy="1547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>
            <a:extLst>
              <a:ext uri="{FF2B5EF4-FFF2-40B4-BE49-F238E27FC236}">
                <a16:creationId xmlns:a16="http://schemas.microsoft.com/office/drawing/2014/main" id="{52CE284A-A05E-41F4-B2BB-63EB738663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1147" y="2734504"/>
            <a:ext cx="1920443" cy="1440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8">
            <a:extLst>
              <a:ext uri="{FF2B5EF4-FFF2-40B4-BE49-F238E27FC236}">
                <a16:creationId xmlns:a16="http://schemas.microsoft.com/office/drawing/2014/main" id="{D2DDDA4E-5077-4F37-99B7-F259AC47E8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3315" y="843558"/>
            <a:ext cx="2062973" cy="15472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7DAE557A-B814-4840-BEF7-D2373398599B}"/>
              </a:ext>
            </a:extLst>
          </p:cNvPr>
          <p:cNvSpPr txBox="1"/>
          <p:nvPr/>
        </p:nvSpPr>
        <p:spPr>
          <a:xfrm>
            <a:off x="1861235" y="2379115"/>
            <a:ext cx="2939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Lens flange mount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13995AE3-E636-4410-A2D5-E047B56067EC}"/>
              </a:ext>
            </a:extLst>
          </p:cNvPr>
          <p:cNvSpPr txBox="1"/>
          <p:nvPr/>
        </p:nvSpPr>
        <p:spPr>
          <a:xfrm>
            <a:off x="5505322" y="2372814"/>
            <a:ext cx="2939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In-vacuum mirror mount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D119F85C-688A-4FA8-A282-67D96B8AC881}"/>
              </a:ext>
            </a:extLst>
          </p:cNvPr>
          <p:cNvSpPr txBox="1"/>
          <p:nvPr/>
        </p:nvSpPr>
        <p:spPr>
          <a:xfrm>
            <a:off x="1855887" y="4199106"/>
            <a:ext cx="257209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In-vacuum beam sampling mirror mount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F8C4C56-E5E3-4B1E-BC97-A5F7441F108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389520" y="2666930"/>
            <a:ext cx="2062800" cy="1660458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015D2C4-0DE8-4934-A4EC-D17E6A988BBF}"/>
              </a:ext>
            </a:extLst>
          </p:cNvPr>
          <p:cNvSpPr txBox="1"/>
          <p:nvPr/>
        </p:nvSpPr>
        <p:spPr>
          <a:xfrm>
            <a:off x="5363315" y="4327388"/>
            <a:ext cx="293981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i="1" dirty="0"/>
              <a:t>Heavy duty groove grabber plate</a:t>
            </a:r>
          </a:p>
        </p:txBody>
      </p:sp>
    </p:spTree>
    <p:extLst>
      <p:ext uri="{BB962C8B-B14F-4D97-AF65-F5344CB8AC3E}">
        <p14:creationId xmlns:p14="http://schemas.microsoft.com/office/powerpoint/2010/main" val="39339156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44EC72-DBC4-4798-8487-0347D74DA3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1560" y="83947"/>
            <a:ext cx="7560840" cy="685800"/>
          </a:xfrm>
        </p:spPr>
        <p:txBody>
          <a:bodyPr/>
          <a:lstStyle/>
          <a:p>
            <a:r>
              <a:rPr lang="en-GB" dirty="0"/>
              <a:t>Summary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B03BE82-CC44-4E82-AA40-B9745EF9DDB3}"/>
              </a:ext>
            </a:extLst>
          </p:cNvPr>
          <p:cNvSpPr txBox="1"/>
          <p:nvPr/>
        </p:nvSpPr>
        <p:spPr>
          <a:xfrm>
            <a:off x="628852" y="915566"/>
            <a:ext cx="8175291" cy="49398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AION and MAGIS is going to use phase shear readout technique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Single shot phase measurement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The design of retro-reflection phase-shear platform is completed and submitted to the Liverpool workshop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Equipment has been specified and being ordered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Vacuum chamber is being machined at Liverpool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The design of top steering (via tip-tilt) platform is in review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Will be machined at Liverpool 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Sourced required high precision optics for MAGIS</a:t>
            </a:r>
          </a:p>
          <a:p>
            <a:pPr marL="742950" lvl="1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sz="2000" dirty="0"/>
              <a:t>Purchase imminent </a:t>
            </a:r>
          </a:p>
          <a:p>
            <a:pPr>
              <a:spcAft>
                <a:spcPts val="600"/>
              </a:spcAft>
            </a:pPr>
            <a:endParaRPr lang="en-GB" sz="2000" dirty="0"/>
          </a:p>
          <a:p>
            <a:pPr lvl="1">
              <a:spcAft>
                <a:spcPts val="600"/>
              </a:spcAft>
            </a:pPr>
            <a:endParaRPr lang="en-GB" sz="2000" dirty="0"/>
          </a:p>
          <a:p>
            <a:pPr lvl="5">
              <a:spcAft>
                <a:spcPts val="600"/>
              </a:spcAft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153397355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6CBCD19-8B47-4BAE-B39E-D454385B73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1580" y="52434"/>
            <a:ext cx="7560840" cy="685800"/>
          </a:xfrm>
        </p:spPr>
        <p:txBody>
          <a:bodyPr/>
          <a:lstStyle/>
          <a:p>
            <a:r>
              <a:rPr lang="en-GB" sz="3200" dirty="0"/>
              <a:t>MAGIS-100 at Fermilab</a:t>
            </a:r>
          </a:p>
        </p:txBody>
      </p:sp>
      <p:pic>
        <p:nvPicPr>
          <p:cNvPr id="21" name="Picture 20" descr="Timeline&#10;&#10;Description automatically generated">
            <a:extLst>
              <a:ext uri="{FF2B5EF4-FFF2-40B4-BE49-F238E27FC236}">
                <a16:creationId xmlns:a16="http://schemas.microsoft.com/office/drawing/2014/main" id="{43C20568-06D5-42EA-835D-230B8EDE41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82679" y="2972343"/>
            <a:ext cx="4722256" cy="1679854"/>
          </a:xfrm>
          <a:prstGeom prst="rect">
            <a:avLst/>
          </a:prstGeom>
        </p:spPr>
      </p:pic>
      <p:pic>
        <p:nvPicPr>
          <p:cNvPr id="25" name="Graphic 24">
            <a:extLst>
              <a:ext uri="{FF2B5EF4-FFF2-40B4-BE49-F238E27FC236}">
                <a16:creationId xmlns:a16="http://schemas.microsoft.com/office/drawing/2014/main" id="{FE22C2B2-80B0-47AB-A5A7-E19097E1CE4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364088" y="1755676"/>
            <a:ext cx="3361410" cy="2832298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8A835D83-C6F3-4098-AB6C-36DFD876EDDA}"/>
              </a:ext>
            </a:extLst>
          </p:cNvPr>
          <p:cNvSpPr txBox="1"/>
          <p:nvPr/>
        </p:nvSpPr>
        <p:spPr>
          <a:xfrm>
            <a:off x="323528" y="848781"/>
            <a:ext cx="5040559" cy="17851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Use MINOS access shaft, &amp; Fermilab infrastructure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200" dirty="0"/>
              <a:t>Experiment currently under construction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GB" sz="2200" dirty="0"/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CA35FC6F-02DD-480A-9BBE-F91EF8097FBA}"/>
              </a:ext>
            </a:extLst>
          </p:cNvPr>
          <p:cNvSpPr txBox="1"/>
          <p:nvPr/>
        </p:nvSpPr>
        <p:spPr>
          <a:xfrm>
            <a:off x="323527" y="2227269"/>
            <a:ext cx="5040560" cy="104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200" dirty="0"/>
              <a:t>3 interferometers &amp; 100 m laser baseline</a:t>
            </a:r>
          </a:p>
          <a:p>
            <a:endParaRPr lang="en-GB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96160569-7B2B-4CA9-B699-F60FA3DC07E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05" t="8867" b="27307"/>
          <a:stretch/>
        </p:blipFill>
        <p:spPr bwMode="auto">
          <a:xfrm>
            <a:off x="5364087" y="103905"/>
            <a:ext cx="2873896" cy="1541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8827689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DD120F3E-25F6-0D46-9641-677EC52573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A6D77096-FB96-E442-872E-800BAB8BF6DF}" type="slidenum">
              <a:rPr lang="en-US" smtClean="0"/>
              <a:pPr/>
              <a:t>3</a:t>
            </a:fld>
            <a:endParaRPr lang="en-US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02D2CA3A-B230-A242-90F2-419DA9926B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Leonie Hawkins, HEP Forum 2021</a:t>
            </a:r>
            <a:endParaRPr lang="en-US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D16D30C4-10BE-4F7E-B0ED-984F7D5F4C18}"/>
              </a:ext>
            </a:extLst>
          </p:cNvPr>
          <p:cNvSpPr/>
          <p:nvPr/>
        </p:nvSpPr>
        <p:spPr>
          <a:xfrm>
            <a:off x="457886" y="963062"/>
            <a:ext cx="3577216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6000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AION-10 planned construction at Beecroft building, Oxford</a:t>
            </a:r>
          </a:p>
          <a:p>
            <a:pPr marL="36000" indent="-214313">
              <a:buFont typeface="Arial" panose="020B0604020202020204" pitchFamily="34" charset="0"/>
              <a:buChar char="•"/>
            </a:pP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Location of AION-100 TBD (Daresbury, </a:t>
            </a:r>
            <a:r>
              <a:rPr lang="en-GB" sz="20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Boulby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, CERN…?)</a:t>
            </a:r>
          </a:p>
          <a:p>
            <a:pPr marL="36000" lvl="1" indent="-214313">
              <a:buFont typeface="Arial" panose="020B0604020202020204" pitchFamily="34" charset="0"/>
              <a:buChar char="•"/>
            </a:pPr>
            <a:r>
              <a:rPr lang="en-GB" sz="20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Network</a:t>
            </a:r>
            <a:r>
              <a:rPr lang="en-GB" sz="20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with MAGIS for improved sensitivity to DM &amp; GWs</a:t>
            </a:r>
          </a:p>
        </p:txBody>
      </p:sp>
      <p:sp>
        <p:nvSpPr>
          <p:cNvPr id="23" name="Title 1">
            <a:extLst>
              <a:ext uri="{FF2B5EF4-FFF2-40B4-BE49-F238E27FC236}">
                <a16:creationId xmlns:a16="http://schemas.microsoft.com/office/drawing/2014/main" id="{D20C0EFF-2AB6-43AF-88B7-B81E71BF55FC}"/>
              </a:ext>
            </a:extLst>
          </p:cNvPr>
          <p:cNvSpPr txBox="1">
            <a:spLocks/>
          </p:cNvSpPr>
          <p:nvPr/>
        </p:nvSpPr>
        <p:spPr bwMode="auto">
          <a:xfrm>
            <a:off x="6545618" y="3120190"/>
            <a:ext cx="1728680" cy="2998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68580" tIns="34290" rIns="68580" bIns="34290" numCol="1" anchor="b" anchorCtr="0" compatLnSpc="1">
            <a:prstTxWarp prst="textNoShape">
              <a:avLst/>
            </a:prstTxWarp>
          </a:bodyPr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 Rounded MT Bold" panose="020F0704030504030204" pitchFamily="34" charset="0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3000">
                <a:solidFill>
                  <a:srgbClr val="956700"/>
                </a:solidFill>
                <a:latin typeface="Arial" charset="0"/>
                <a:ea typeface="ＭＳ Ｐゴシック" pitchFamily="48" charset="-128"/>
              </a:defRPr>
            </a:lvl9pPr>
          </a:lstStyle>
          <a:p>
            <a:r>
              <a:rPr lang="en-GB" sz="1350" b="1" kern="0" dirty="0">
                <a:latin typeface="+mj-lt"/>
              </a:rPr>
              <a:t>AION Paper (2018)</a:t>
            </a:r>
          </a:p>
        </p:txBody>
      </p:sp>
      <p:pic>
        <p:nvPicPr>
          <p:cNvPr id="27" name="Picture 26">
            <a:extLst>
              <a:ext uri="{FF2B5EF4-FFF2-40B4-BE49-F238E27FC236}">
                <a16:creationId xmlns:a16="http://schemas.microsoft.com/office/drawing/2014/main" id="{FF9594E4-B58D-4EA0-BA9D-E9B817B4DF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1609" y="3372929"/>
            <a:ext cx="2052817" cy="325539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F8534D1D-40AC-4436-9247-F55AF072C823}"/>
              </a:ext>
            </a:extLst>
          </p:cNvPr>
          <p:cNvSpPr txBox="1"/>
          <p:nvPr/>
        </p:nvSpPr>
        <p:spPr>
          <a:xfrm>
            <a:off x="6551816" y="3646060"/>
            <a:ext cx="1824050" cy="2192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GB" sz="825" b="1" dirty="0">
                <a:hlinkClick r:id="rId4"/>
              </a:rPr>
              <a:t>https://arxiv.org/abs/1911.11755</a:t>
            </a:r>
            <a:endParaRPr lang="en-GB" sz="825" b="1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345A45-C3F9-479E-A4BD-FF631993808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6125" y="4026676"/>
            <a:ext cx="473355" cy="4733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8A7A85F9-7B2A-4546-8B28-F87234B4849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340937" y="4013338"/>
            <a:ext cx="1148588" cy="302402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3191A821-E52B-4687-A74F-E974A10A561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8265" t="16880" r="9910" b="22306"/>
          <a:stretch/>
        </p:blipFill>
        <p:spPr>
          <a:xfrm>
            <a:off x="2752940" y="3957334"/>
            <a:ext cx="1419697" cy="414410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D32FFDB9-47FB-454F-ABC5-5B076805DB70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75393" y="3983555"/>
            <a:ext cx="1940947" cy="388189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30B6A6FE-5B6E-4427-9FE7-9E0D561CA197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l="9614" r="9223"/>
          <a:stretch/>
        </p:blipFill>
        <p:spPr>
          <a:xfrm>
            <a:off x="6400324" y="4040714"/>
            <a:ext cx="694889" cy="448061"/>
          </a:xfrm>
          <a:prstGeom prst="rect">
            <a:avLst/>
          </a:prstGeom>
        </p:spPr>
      </p:pic>
      <p:grpSp>
        <p:nvGrpSpPr>
          <p:cNvPr id="33" name="Group 32">
            <a:extLst>
              <a:ext uri="{FF2B5EF4-FFF2-40B4-BE49-F238E27FC236}">
                <a16:creationId xmlns:a16="http://schemas.microsoft.com/office/drawing/2014/main" id="{74380C58-780B-40A0-BF47-5E8A21AAC157}"/>
              </a:ext>
            </a:extLst>
          </p:cNvPr>
          <p:cNvGrpSpPr/>
          <p:nvPr/>
        </p:nvGrpSpPr>
        <p:grpSpPr>
          <a:xfrm>
            <a:off x="6574402" y="1643851"/>
            <a:ext cx="1940948" cy="1291953"/>
            <a:chOff x="9023222" y="655284"/>
            <a:chExt cx="2587930" cy="1722604"/>
          </a:xfrm>
        </p:grpSpPr>
        <p:pic>
          <p:nvPicPr>
            <p:cNvPr id="34" name="Picture 33">
              <a:extLst>
                <a:ext uri="{FF2B5EF4-FFF2-40B4-BE49-F238E27FC236}">
                  <a16:creationId xmlns:a16="http://schemas.microsoft.com/office/drawing/2014/main" id="{25FF569B-D550-424C-A235-7C713E8931A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0"/>
            <a:srcRect l="3927" b="9443"/>
            <a:stretch/>
          </p:blipFill>
          <p:spPr>
            <a:xfrm>
              <a:off x="9023222" y="655284"/>
              <a:ext cx="2587930" cy="1722604"/>
            </a:xfrm>
            <a:prstGeom prst="rect">
              <a:avLst/>
            </a:prstGeom>
          </p:spPr>
        </p:pic>
        <p:sp>
          <p:nvSpPr>
            <p:cNvPr id="35" name="TextBox 34">
              <a:extLst>
                <a:ext uri="{FF2B5EF4-FFF2-40B4-BE49-F238E27FC236}">
                  <a16:creationId xmlns:a16="http://schemas.microsoft.com/office/drawing/2014/main" id="{4F2E2DCA-D7DF-4571-B899-90D59751BAB8}"/>
                </a:ext>
              </a:extLst>
            </p:cNvPr>
            <p:cNvSpPr txBox="1"/>
            <p:nvPr/>
          </p:nvSpPr>
          <p:spPr>
            <a:xfrm>
              <a:off x="9254378" y="1563507"/>
              <a:ext cx="729746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b="1" dirty="0">
                  <a:solidFill>
                    <a:schemeClr val="bg1"/>
                  </a:solidFill>
                </a:rPr>
                <a:t>MAGIS</a:t>
              </a:r>
            </a:p>
          </p:txBody>
        </p:sp>
        <p:sp>
          <p:nvSpPr>
            <p:cNvPr id="36" name="TextBox 35">
              <a:extLst>
                <a:ext uri="{FF2B5EF4-FFF2-40B4-BE49-F238E27FC236}">
                  <a16:creationId xmlns:a16="http://schemas.microsoft.com/office/drawing/2014/main" id="{1F7D94D9-4066-42C0-8431-121EA6327AEC}"/>
                </a:ext>
              </a:extLst>
            </p:cNvPr>
            <p:cNvSpPr txBox="1"/>
            <p:nvPr/>
          </p:nvSpPr>
          <p:spPr>
            <a:xfrm>
              <a:off x="10682279" y="1417253"/>
              <a:ext cx="642271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GB" sz="825" b="1" dirty="0">
                  <a:solidFill>
                    <a:schemeClr val="bg1"/>
                  </a:solidFill>
                </a:rPr>
                <a:t>AION</a:t>
              </a:r>
              <a:endParaRPr lang="en-GB" sz="900" b="1" dirty="0">
                <a:solidFill>
                  <a:schemeClr val="bg1"/>
                </a:solidFill>
              </a:endParaRPr>
            </a:p>
          </p:txBody>
        </p:sp>
        <p:sp>
          <p:nvSpPr>
            <p:cNvPr id="37" name="Arc 36">
              <a:extLst>
                <a:ext uri="{FF2B5EF4-FFF2-40B4-BE49-F238E27FC236}">
                  <a16:creationId xmlns:a16="http://schemas.microsoft.com/office/drawing/2014/main" id="{BD453DE5-5F68-43EA-8DD2-65B158310B4E}"/>
                </a:ext>
              </a:extLst>
            </p:cNvPr>
            <p:cNvSpPr/>
            <p:nvPr/>
          </p:nvSpPr>
          <p:spPr>
            <a:xfrm rot="21333406">
              <a:off x="9449887" y="1217937"/>
              <a:ext cx="1471105" cy="768103"/>
            </a:xfrm>
            <a:prstGeom prst="arc">
              <a:avLst>
                <a:gd name="adj1" fmla="val 11098337"/>
                <a:gd name="adj2" fmla="val 21006657"/>
              </a:avLst>
            </a:prstGeom>
            <a:noFill/>
            <a:ln w="12700">
              <a:solidFill>
                <a:schemeClr val="accent4">
                  <a:lumMod val="60000"/>
                  <a:lumOff val="40000"/>
                </a:schemeClr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sz="1350"/>
            </a:p>
          </p:txBody>
        </p:sp>
        <p:pic>
          <p:nvPicPr>
            <p:cNvPr id="38" name="Graphic 37" descr="Marker">
              <a:extLst>
                <a:ext uri="{FF2B5EF4-FFF2-40B4-BE49-F238E27FC236}">
                  <a16:creationId xmlns:a16="http://schemas.microsoft.com/office/drawing/2014/main" id="{8D2DCC4A-D7AC-4DD6-BA50-AAF84CAEBB9E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20345438">
              <a:off x="9318445" y="1413254"/>
              <a:ext cx="230371" cy="230371"/>
            </a:xfrm>
            <a:prstGeom prst="rect">
              <a:avLst/>
            </a:prstGeom>
          </p:spPr>
        </p:pic>
        <p:pic>
          <p:nvPicPr>
            <p:cNvPr id="39" name="Graphic 38" descr="Marker">
              <a:extLst>
                <a:ext uri="{FF2B5EF4-FFF2-40B4-BE49-F238E27FC236}">
                  <a16:creationId xmlns:a16="http://schemas.microsoft.com/office/drawing/2014/main" id="{9F461311-C6AA-4924-A190-793F3D4871C7}"/>
                </a:ext>
              </a:extLst>
            </p:cNvPr>
            <p:cNvPicPr>
              <a:picLocks noChangeAspect="1"/>
            </p:cNvPicPr>
            <p:nvPr/>
          </p:nvPicPr>
          <p:blipFill>
            <a:blip r:embed="rId11">
              <a:extLst>
                <a:ext uri="{96DAC541-7B7A-43D3-8B79-37D633B846F1}">
                  <asvg:svgBlip xmlns:asvg="http://schemas.microsoft.com/office/drawing/2016/SVG/main" r:embed="rId12"/>
                </a:ext>
              </a:extLst>
            </a:blip>
            <a:stretch>
              <a:fillRect/>
            </a:stretch>
          </p:blipFill>
          <p:spPr>
            <a:xfrm rot="384864">
              <a:off x="10758501" y="1230210"/>
              <a:ext cx="242515" cy="242515"/>
            </a:xfrm>
            <a:prstGeom prst="rect">
              <a:avLst/>
            </a:prstGeom>
          </p:spPr>
        </p:pic>
      </p:grpSp>
      <p:pic>
        <p:nvPicPr>
          <p:cNvPr id="40" name="Picture 39">
            <a:extLst>
              <a:ext uri="{FF2B5EF4-FFF2-40B4-BE49-F238E27FC236}">
                <a16:creationId xmlns:a16="http://schemas.microsoft.com/office/drawing/2014/main" id="{05ABE053-714C-405C-90AB-17596A348E9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7234516" y="4030420"/>
            <a:ext cx="1453197" cy="381464"/>
          </a:xfrm>
          <a:prstGeom prst="rect">
            <a:avLst/>
          </a:prstGeom>
        </p:spPr>
      </p:pic>
      <p:sp>
        <p:nvSpPr>
          <p:cNvPr id="28" name="Title 1">
            <a:extLst>
              <a:ext uri="{FF2B5EF4-FFF2-40B4-BE49-F238E27FC236}">
                <a16:creationId xmlns:a16="http://schemas.microsoft.com/office/drawing/2014/main" id="{9A12230F-1577-4BF5-9386-6D3196A8C5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52" y="474334"/>
            <a:ext cx="8928748" cy="685801"/>
          </a:xfrm>
        </p:spPr>
        <p:txBody>
          <a:bodyPr/>
          <a:lstStyle/>
          <a:p>
            <a:r>
              <a:rPr lang="en-GB" sz="2800" b="1" dirty="0"/>
              <a:t>AION: Atom Interferometer Observatory &amp; Network</a:t>
            </a:r>
            <a:br>
              <a:rPr lang="en-GB" sz="2800" b="1" dirty="0"/>
            </a:br>
            <a:endParaRPr lang="en-GB" sz="2800" b="1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C3C455B-56F0-436E-B6DB-0CB234B9740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29796" y="893857"/>
            <a:ext cx="1948773" cy="28623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0754218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53633225-8F48-4267-A7A6-A35D9C5905DA}"/>
              </a:ext>
            </a:extLst>
          </p:cNvPr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04209" y="2283718"/>
            <a:ext cx="4607078" cy="243686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EB14DF-CB84-4BC2-87AA-7A14787A75E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3717" y="51470"/>
            <a:ext cx="8134672" cy="685800"/>
          </a:xfrm>
        </p:spPr>
        <p:txBody>
          <a:bodyPr/>
          <a:lstStyle/>
          <a:p>
            <a:r>
              <a:rPr lang="en-GB" sz="2800" b="1" dirty="0"/>
              <a:t>Retro-reflection Phase-shear Platform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52953" y="987574"/>
            <a:ext cx="861543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UHV chamber housing retro-reflection mirror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sz="2000" dirty="0"/>
              <a:t>Mirror needs precise control for 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Phase-shear imaging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Interferometry beam monitoring and alignment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GB" sz="2000" dirty="0"/>
              <a:t>Coriolis corrections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376168406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A picture containing text&#10;&#10;Description automatically generated">
            <a:extLst>
              <a:ext uri="{FF2B5EF4-FFF2-40B4-BE49-F238E27FC236}">
                <a16:creationId xmlns:a16="http://schemas.microsoft.com/office/drawing/2014/main" id="{A3C3AD1F-331C-4432-BF0C-B82EFB33902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151524"/>
            <a:ext cx="1703326" cy="2938162"/>
          </a:xfrm>
          <a:prstGeom prst="rect">
            <a:avLst/>
          </a:prstGeom>
        </p:spPr>
      </p:pic>
      <p:sp>
        <p:nvSpPr>
          <p:cNvPr id="7" name="Title 1">
            <a:extLst>
              <a:ext uri="{FF2B5EF4-FFF2-40B4-BE49-F238E27FC236}">
                <a16:creationId xmlns:a16="http://schemas.microsoft.com/office/drawing/2014/main" id="{75463700-6979-41AE-ABD1-289C31B8401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20521" y="2281"/>
            <a:ext cx="7561262" cy="685801"/>
          </a:xfrm>
        </p:spPr>
        <p:txBody>
          <a:bodyPr/>
          <a:lstStyle/>
          <a:p>
            <a:r>
              <a:rPr lang="en-GB" sz="2800" b="1" dirty="0"/>
              <a:t>Retro-reflection Phase-shear Platform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35C1A3CA-E187-498E-9C68-AA4694B2A60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7517" y="2069167"/>
            <a:ext cx="2322808" cy="1644104"/>
          </a:xfrm>
          <a:prstGeom prst="rect">
            <a:avLst/>
          </a:prstGeom>
        </p:spPr>
      </p:pic>
      <p:sp>
        <p:nvSpPr>
          <p:cNvPr id="8" name="Oval 7">
            <a:extLst>
              <a:ext uri="{FF2B5EF4-FFF2-40B4-BE49-F238E27FC236}">
                <a16:creationId xmlns:a16="http://schemas.microsoft.com/office/drawing/2014/main" id="{399F12A2-F342-4750-88A1-989637272540}"/>
              </a:ext>
            </a:extLst>
          </p:cNvPr>
          <p:cNvSpPr/>
          <p:nvPr/>
        </p:nvSpPr>
        <p:spPr bwMode="auto">
          <a:xfrm>
            <a:off x="179512" y="3678534"/>
            <a:ext cx="1368152" cy="445889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F7FE5939-8007-447D-8473-72D21ED8A558}"/>
              </a:ext>
            </a:extLst>
          </p:cNvPr>
          <p:cNvCxnSpPr>
            <a:cxnSpLocks/>
            <a:stCxn id="8" idx="5"/>
          </p:cNvCxnSpPr>
          <p:nvPr/>
        </p:nvCxnSpPr>
        <p:spPr bwMode="auto">
          <a:xfrm flipV="1">
            <a:off x="1347303" y="3678534"/>
            <a:ext cx="1417829" cy="380590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pic>
        <p:nvPicPr>
          <p:cNvPr id="15" name="Picture 14">
            <a:extLst>
              <a:ext uri="{FF2B5EF4-FFF2-40B4-BE49-F238E27FC236}">
                <a16:creationId xmlns:a16="http://schemas.microsoft.com/office/drawing/2014/main" id="{6620B4EF-F3DC-4325-910A-E8770030D76B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34161" y="2959239"/>
            <a:ext cx="3315255" cy="1753565"/>
          </a:xfrm>
          <a:prstGeom prst="rect">
            <a:avLst/>
          </a:prstGeom>
        </p:spPr>
      </p:pic>
      <p:grpSp>
        <p:nvGrpSpPr>
          <p:cNvPr id="30" name="Group 29">
            <a:extLst>
              <a:ext uri="{FF2B5EF4-FFF2-40B4-BE49-F238E27FC236}">
                <a16:creationId xmlns:a16="http://schemas.microsoft.com/office/drawing/2014/main" id="{C5F8F8A3-1C10-4D87-AEC6-5F12BB545839}"/>
              </a:ext>
            </a:extLst>
          </p:cNvPr>
          <p:cNvGrpSpPr>
            <a:grpSpLocks noChangeAspect="1"/>
          </p:cNvGrpSpPr>
          <p:nvPr/>
        </p:nvGrpSpPr>
        <p:grpSpPr>
          <a:xfrm>
            <a:off x="3673264" y="1160058"/>
            <a:ext cx="1684158" cy="2664000"/>
            <a:chOff x="4422939" y="434097"/>
            <a:chExt cx="2658013" cy="3877573"/>
          </a:xfrm>
        </p:grpSpPr>
        <p:pic>
          <p:nvPicPr>
            <p:cNvPr id="16" name="Picture 15">
              <a:extLst>
                <a:ext uri="{FF2B5EF4-FFF2-40B4-BE49-F238E27FC236}">
                  <a16:creationId xmlns:a16="http://schemas.microsoft.com/office/drawing/2014/main" id="{B5939D89-6051-4F70-90B4-32673793EE2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8871" b="89977" l="1008" r="89916">
                          <a14:foregroundMark x1="27395" y1="23733" x2="40840" y2="27419"/>
                          <a14:foregroundMark x1="20168" y1="11982" x2="10588" y2="25806"/>
                          <a14:foregroundMark x1="10588" y1="25806" x2="16807" y2="21889"/>
                          <a14:foregroundMark x1="1513" y1="9562" x2="20168" y2="8871"/>
                          <a14:foregroundMark x1="20168" y1="8871" x2="22521" y2="8871"/>
                          <a14:foregroundMark x1="27899" y1="12558" x2="42689" y2="19355"/>
                          <a14:foregroundMark x1="1008" y1="10369" x2="10252" y2="10369"/>
                        </a14:backgroundRemoval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 flipH="1">
              <a:off x="4422939" y="434097"/>
              <a:ext cx="2658013" cy="3877573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34E82C80-6998-42B3-9F3F-F6D39FB77C93}"/>
                </a:ext>
              </a:extLst>
            </p:cNvPr>
            <p:cNvSpPr/>
            <p:nvPr/>
          </p:nvSpPr>
          <p:spPr bwMode="auto">
            <a:xfrm>
              <a:off x="5148064" y="2211710"/>
              <a:ext cx="603881" cy="360040"/>
            </a:xfrm>
            <a:prstGeom prst="rect">
              <a:avLst/>
            </a:prstGeom>
            <a:solidFill>
              <a:srgbClr val="A0A7A9"/>
            </a:solidFill>
            <a:ln w="9525" cap="flat" cmpd="sng" algn="ctr">
              <a:solidFill>
                <a:srgbClr val="9FA6A8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numCol="1" rtlCol="0" anchor="t" anchorCtr="0" compatLnSpc="1">
              <a:prstTxWarp prst="textNoShape">
                <a:avLst/>
              </a:prstTxWarp>
            </a:bodyPr>
            <a:lstStyle/>
            <a:p>
              <a:pPr marL="0" marR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endParaRPr kumimoji="0" lang="en-GB" sz="24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charset="0"/>
                <a:ea typeface="ＭＳ Ｐゴシック" pitchFamily="48" charset="-128"/>
              </a:endParaRPr>
            </a:p>
          </p:txBody>
        </p: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1ADFD9B0-83C6-4DC2-92E9-33B6BE4C0843}"/>
                </a:ext>
              </a:extLst>
            </p:cNvPr>
            <p:cNvCxnSpPr>
              <a:cxnSpLocks/>
            </p:cNvCxnSpPr>
            <p:nvPr/>
          </p:nvCxnSpPr>
          <p:spPr bwMode="auto">
            <a:xfrm>
              <a:off x="4644008" y="2363346"/>
              <a:ext cx="1224136" cy="0"/>
            </a:xfrm>
            <a:prstGeom prst="straightConnector1">
              <a:avLst/>
            </a:prstGeom>
            <a:solidFill>
              <a:schemeClr val="accent1"/>
            </a:solidFill>
            <a:ln w="15875" cap="flat" cmpd="sng" algn="ctr">
              <a:solidFill>
                <a:srgbClr val="20C020"/>
              </a:solidFill>
              <a:prstDash val="solid"/>
              <a:round/>
              <a:headEnd type="none" w="med" len="med"/>
              <a:tailEnd type="stealth" w="lg" len="lg"/>
            </a:ln>
            <a:effectLst/>
          </p:spPr>
        </p:cxnSp>
      </p:grpSp>
      <p:sp>
        <p:nvSpPr>
          <p:cNvPr id="35" name="Oval 34">
            <a:extLst>
              <a:ext uri="{FF2B5EF4-FFF2-40B4-BE49-F238E27FC236}">
                <a16:creationId xmlns:a16="http://schemas.microsoft.com/office/drawing/2014/main" id="{B24EA4E8-13BB-4486-BF12-CEAA51701DA5}"/>
              </a:ext>
            </a:extLst>
          </p:cNvPr>
          <p:cNvSpPr/>
          <p:nvPr/>
        </p:nvSpPr>
        <p:spPr bwMode="auto">
          <a:xfrm>
            <a:off x="4201152" y="3449758"/>
            <a:ext cx="1368152" cy="445889"/>
          </a:xfrm>
          <a:prstGeom prst="ellipse">
            <a:avLst/>
          </a:prstGeom>
          <a:noFill/>
          <a:ln w="19050" cap="flat" cmpd="sng" algn="ctr">
            <a:solidFill>
              <a:srgbClr val="00B050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cxnSp>
        <p:nvCxnSpPr>
          <p:cNvPr id="36" name="Straight Connector 35">
            <a:extLst>
              <a:ext uri="{FF2B5EF4-FFF2-40B4-BE49-F238E27FC236}">
                <a16:creationId xmlns:a16="http://schemas.microsoft.com/office/drawing/2014/main" id="{598603C2-0116-4937-B49D-0D034EDDB5C6}"/>
              </a:ext>
            </a:extLst>
          </p:cNvPr>
          <p:cNvCxnSpPr>
            <a:cxnSpLocks/>
          </p:cNvCxnSpPr>
          <p:nvPr/>
        </p:nvCxnSpPr>
        <p:spPr bwMode="auto">
          <a:xfrm>
            <a:off x="4870087" y="3903190"/>
            <a:ext cx="926049" cy="741942"/>
          </a:xfrm>
          <a:prstGeom prst="line">
            <a:avLst/>
          </a:prstGeom>
          <a:solidFill>
            <a:schemeClr val="accent1"/>
          </a:solidFill>
          <a:ln w="15875" cap="flat" cmpd="sng" algn="ctr">
            <a:solidFill>
              <a:srgbClr val="00B050"/>
            </a:solidFill>
            <a:prstDash val="dash"/>
            <a:round/>
            <a:headEnd type="none" w="med" len="med"/>
            <a:tailEnd type="none" w="med" len="med"/>
          </a:ln>
          <a:effectLst/>
        </p:spPr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142F0824-D114-447F-8135-074A3D55D86E}"/>
              </a:ext>
            </a:extLst>
          </p:cNvPr>
          <p:cNvSpPr txBox="1"/>
          <p:nvPr/>
        </p:nvSpPr>
        <p:spPr>
          <a:xfrm>
            <a:off x="3143" y="747455"/>
            <a:ext cx="198804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100 m vacuum tube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1048E380-7632-4E90-995E-297577C70E0C}"/>
              </a:ext>
            </a:extLst>
          </p:cNvPr>
          <p:cNvSpPr txBox="1"/>
          <p:nvPr/>
        </p:nvSpPr>
        <p:spPr>
          <a:xfrm>
            <a:off x="1991188" y="1637006"/>
            <a:ext cx="133722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Atom source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296C5A82-2388-4337-B6F1-C66E06ACF7B7}"/>
              </a:ext>
            </a:extLst>
          </p:cNvPr>
          <p:cNvSpPr txBox="1"/>
          <p:nvPr/>
        </p:nvSpPr>
        <p:spPr>
          <a:xfrm>
            <a:off x="3937709" y="873498"/>
            <a:ext cx="1733167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dirty="0"/>
              <a:t>Connection node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358FAB3-1C36-4D9D-BFFD-C55D36E6A10A}"/>
              </a:ext>
            </a:extLst>
          </p:cNvPr>
          <p:cNvSpPr txBox="1"/>
          <p:nvPr/>
        </p:nvSpPr>
        <p:spPr>
          <a:xfrm>
            <a:off x="5690039" y="2737330"/>
            <a:ext cx="3147015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/>
              <a:t>Retro-reflection phase-shear platform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4EA5B7F-4F1D-452A-B39B-608E4E07D086}"/>
              </a:ext>
            </a:extLst>
          </p:cNvPr>
          <p:cNvSpPr txBox="1"/>
          <p:nvPr/>
        </p:nvSpPr>
        <p:spPr>
          <a:xfrm>
            <a:off x="5788817" y="842660"/>
            <a:ext cx="337353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The platform is the last component of the vacuum system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GB" dirty="0"/>
              <a:t>Located below the third atom source/connection node</a:t>
            </a:r>
          </a:p>
        </p:txBody>
      </p:sp>
    </p:spTree>
    <p:extLst>
      <p:ext uri="{BB962C8B-B14F-4D97-AF65-F5344CB8AC3E}">
        <p14:creationId xmlns:p14="http://schemas.microsoft.com/office/powerpoint/2010/main" val="180031505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F207C-E586-449D-B332-8B496E9B9F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51470"/>
            <a:ext cx="7772400" cy="685800"/>
          </a:xfrm>
        </p:spPr>
        <p:txBody>
          <a:bodyPr/>
          <a:lstStyle/>
          <a:p>
            <a:r>
              <a:rPr lang="en-GB" dirty="0"/>
              <a:t>Phase Measurement with Gradiometer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AC56365-2210-4B83-8412-4A4F0433AC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3963" y="915566"/>
            <a:ext cx="3688189" cy="3554710"/>
          </a:xfrm>
        </p:spPr>
        <p:txBody>
          <a:bodyPr/>
          <a:lstStyle/>
          <a:p>
            <a:pPr marL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One interferometry laser beam is used for multiple atom sources</a:t>
            </a:r>
          </a:p>
          <a:p>
            <a:pPr marL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Common mode subtraction</a:t>
            </a:r>
          </a:p>
          <a:p>
            <a:pPr marL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Signal from each source is sinusoids that parametrically describes an ellipse</a:t>
            </a:r>
          </a:p>
          <a:p>
            <a:pPr marL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Ellipse fitting for differential phase measurement</a:t>
            </a:r>
          </a:p>
          <a:p>
            <a:pPr marL="36000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GB" dirty="0"/>
              <a:t>Hundreds of data points to make a reliable measurement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A16206F0-9194-464B-BDC3-5DDB52FC092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3944402" y="2139702"/>
            <a:ext cx="4855634" cy="2465444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C7F8D272-83B7-456B-90BC-DFE645A5DEFA}"/>
              </a:ext>
            </a:extLst>
          </p:cNvPr>
          <p:cNvSpPr/>
          <p:nvPr/>
        </p:nvSpPr>
        <p:spPr bwMode="auto">
          <a:xfrm>
            <a:off x="3944402" y="1995686"/>
            <a:ext cx="12354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D7139CB8-5EF9-4FE0-8802-F5BB8CD9FAF2}"/>
              </a:ext>
            </a:extLst>
          </p:cNvPr>
          <p:cNvSpPr/>
          <p:nvPr/>
        </p:nvSpPr>
        <p:spPr bwMode="auto">
          <a:xfrm>
            <a:off x="6324877" y="1995686"/>
            <a:ext cx="123542" cy="360040"/>
          </a:xfrm>
          <a:prstGeom prst="rect">
            <a:avLst/>
          </a:prstGeom>
          <a:solidFill>
            <a:schemeClr val="bg1"/>
          </a:solidFill>
          <a:ln w="9525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GB" sz="24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48" charset="-128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4A1DBE-D16D-4F92-B090-B2CBC358CD13}"/>
                  </a:ext>
                </a:extLst>
              </p:cNvPr>
              <p:cNvSpPr txBox="1"/>
              <p:nvPr/>
            </p:nvSpPr>
            <p:spPr>
              <a:xfrm>
                <a:off x="3851920" y="1131590"/>
                <a:ext cx="3688189" cy="68833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</m:sub>
                      </m:sSub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𝐴</m:t>
                      </m:r>
                      <m:func>
                        <m:funcPr>
                          <m:ctrlPr>
                            <a:rPr lang="en-GB" b="0" i="1" smtClean="0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 b="0" i="0" smtClean="0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</a:rPr>
                                    <m:t>𝑐𝑜𝑚𝑚𝑜𝑛</m:t>
                                  </m:r>
                                </m:sub>
                              </m:sSub>
                            </m:e>
                          </m:d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e>
                      </m:func>
                    </m:oMath>
                  </m:oMathPara>
                </a14:m>
                <a:endParaRPr lang="en-GB" b="0" dirty="0"/>
              </a:p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𝑦</m:t>
                          </m:r>
                        </m:e>
                        <m:sub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lang="en-GB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GB" b="0" i="1" smtClean="0">
                          <a:latin typeface="Cambria Math" panose="02040503050406030204" pitchFamily="18" charset="0"/>
                        </a:rPr>
                        <m:t>𝐶</m:t>
                      </m:r>
                      <m:func>
                        <m:funcPr>
                          <m:ctrlPr>
                            <a:rPr lang="en-GB" i="1">
                              <a:latin typeface="Cambria Math" panose="02040503050406030204" pitchFamily="18" charset="0"/>
                            </a:rPr>
                          </m:ctrlPr>
                        </m:funcPr>
                        <m:fName>
                          <m:r>
                            <m:rPr>
                              <m:sty m:val="p"/>
                            </m:rPr>
                            <a:rPr lang="en-GB">
                              <a:latin typeface="Cambria Math" panose="02040503050406030204" pitchFamily="18" charset="0"/>
                            </a:rPr>
                            <m:t>sin</m:t>
                          </m:r>
                        </m:fName>
                        <m:e>
                          <m:d>
                            <m:dPr>
                              <m:ctrlPr>
                                <a:rPr lang="en-GB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sSub>
                                <m:sSubPr>
                                  <m:ctrlPr>
                                    <a:rPr lang="en-GB" i="1"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i="1">
                                      <a:latin typeface="Cambria Math" panose="02040503050406030204" pitchFamily="18" charset="0"/>
                                    </a:rPr>
                                    <m:t>𝑐𝑜𝑚𝑚𝑜𝑛</m:t>
                                  </m:r>
                                </m:sub>
                              </m:sSub>
                              <m:r>
                                <a:rPr lang="en-GB" b="0" i="1" smtClean="0">
                                  <a:latin typeface="Cambria Math" panose="02040503050406030204" pitchFamily="18" charset="0"/>
                                </a:rPr>
                                <m:t>+</m:t>
                              </m:r>
                              <m:sSub>
                                <m:sSubPr>
                                  <m:ctrlP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en-GB" i="1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𝜑</m:t>
                                  </m:r>
                                </m:e>
                                <m:sub>
                                  <m:r>
                                    <a:rPr lang="en-GB" b="0" i="1" smtClean="0">
                                      <a:latin typeface="Cambria Math" panose="02040503050406030204" pitchFamily="18" charset="0"/>
                                      <a:ea typeface="Cambria Math" panose="02040503050406030204" pitchFamily="18" charset="0"/>
                                    </a:rPr>
                                    <m:t>𝑑𝑖𝑓𝑓</m:t>
                                  </m:r>
                                </m:sub>
                              </m:sSub>
                            </m:e>
                          </m:d>
                          <m:r>
                            <a:rPr lang="en-GB" i="1">
                              <a:latin typeface="Cambria Math" panose="02040503050406030204" pitchFamily="18" charset="0"/>
                            </a:rPr>
                            <m:t>+</m:t>
                          </m:r>
                          <m:r>
                            <a:rPr lang="en-GB" b="0" i="1" smtClean="0">
                              <a:latin typeface="Cambria Math" panose="02040503050406030204" pitchFamily="18" charset="0"/>
                            </a:rPr>
                            <m:t>𝐷</m:t>
                          </m:r>
                        </m:e>
                      </m:func>
                    </m:oMath>
                  </m:oMathPara>
                </a14:m>
                <a:endParaRPr lang="en-GB" dirty="0"/>
              </a:p>
            </p:txBody>
          </p:sp>
        </mc:Choice>
        <mc:Fallback xmlns="">
          <p:sp>
            <p:nvSpPr>
              <p:cNvPr id="8" name="TextBox 7">
                <a:extLst>
                  <a:ext uri="{FF2B5EF4-FFF2-40B4-BE49-F238E27FC236}">
                    <a16:creationId xmlns:a16="http://schemas.microsoft.com/office/drawing/2014/main" id="{AB4A1DBE-D16D-4F92-B090-B2CBC358CD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851920" y="1131590"/>
                <a:ext cx="3688189" cy="688330"/>
              </a:xfrm>
              <a:prstGeom prst="rect">
                <a:avLst/>
              </a:prstGeom>
              <a:blipFill>
                <a:blip r:embed="rId5"/>
                <a:stretch>
                  <a:fillRect b="-5310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" name="TextBox 3">
            <a:extLst>
              <a:ext uri="{FF2B5EF4-FFF2-40B4-BE49-F238E27FC236}">
                <a16:creationId xmlns:a16="http://schemas.microsoft.com/office/drawing/2014/main" id="{8DBE2133-6EBE-4E7C-8D7E-827C8D2C41A9}"/>
              </a:ext>
            </a:extLst>
          </p:cNvPr>
          <p:cNvSpPr txBox="1"/>
          <p:nvPr/>
        </p:nvSpPr>
        <p:spPr>
          <a:xfrm>
            <a:off x="8100392" y="4470276"/>
            <a:ext cx="878767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800" dirty="0">
                <a:solidFill>
                  <a:schemeClr val="bg2"/>
                </a:solidFill>
              </a:rPr>
              <a:t>J. Tinsley 2019</a:t>
            </a:r>
          </a:p>
        </p:txBody>
      </p:sp>
    </p:spTree>
    <p:extLst>
      <p:ext uri="{BB962C8B-B14F-4D97-AF65-F5344CB8AC3E}">
        <p14:creationId xmlns:p14="http://schemas.microsoft.com/office/powerpoint/2010/main" val="90382894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51470"/>
            <a:ext cx="7772400" cy="685800"/>
          </a:xfrm>
        </p:spPr>
        <p:txBody>
          <a:bodyPr/>
          <a:lstStyle/>
          <a:p>
            <a:r>
              <a:rPr lang="en-GB" dirty="0"/>
              <a:t>Phase Shear Readout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4304" y="836674"/>
            <a:ext cx="5265513" cy="3384376"/>
          </a:xfrm>
        </p:spPr>
        <p:txBody>
          <a:bodyPr/>
          <a:lstStyle/>
          <a:p>
            <a:pPr marL="180000" indent="0">
              <a:buFont typeface="Arial" pitchFamily="34" charset="0"/>
              <a:buChar char="•"/>
            </a:pPr>
            <a:r>
              <a:rPr lang="en-GB" dirty="0"/>
              <a:t> Can be considered as analogues of optical phase shear plate, but for atomic states</a:t>
            </a:r>
          </a:p>
          <a:p>
            <a:pPr marL="180000" indent="0">
              <a:buFont typeface="Arial" pitchFamily="34" charset="0"/>
              <a:buChar char="•"/>
            </a:pPr>
            <a:r>
              <a:rPr lang="en-GB" dirty="0"/>
              <a:t> The phase shear in atomic case is introduced by tilting the retro-reflection mirror at the last interferometry pulse </a:t>
            </a:r>
          </a:p>
          <a:p>
            <a:pPr marL="180000" indent="0">
              <a:buFont typeface="Arial" pitchFamily="34" charset="0"/>
              <a:buChar char="•"/>
            </a:pPr>
            <a:r>
              <a:rPr lang="en-GB" dirty="0"/>
              <a:t> Results in spatial fringes on atom cloud of both excited and ground state</a:t>
            </a:r>
          </a:p>
          <a:p>
            <a:pPr marL="180000" indent="0">
              <a:buFont typeface="Arial" pitchFamily="34" charset="0"/>
              <a:buChar char="•"/>
            </a:pPr>
            <a:r>
              <a:rPr lang="en-GB" dirty="0"/>
              <a:t> These spatial fringes encodes interferometer phase </a:t>
            </a:r>
            <a:r>
              <a:rPr lang="en-GB" b="1" dirty="0"/>
              <a:t>allowing for single shot phase and contrast readout </a:t>
            </a:r>
          </a:p>
          <a:p>
            <a:pPr marL="180000" indent="0"/>
            <a:endParaRPr lang="en-GB" dirty="0"/>
          </a:p>
        </p:txBody>
      </p:sp>
      <p:grpSp>
        <p:nvGrpSpPr>
          <p:cNvPr id="4" name="Group 3">
            <a:extLst>
              <a:ext uri="{FF2B5EF4-FFF2-40B4-BE49-F238E27FC236}">
                <a16:creationId xmlns:a16="http://schemas.microsoft.com/office/drawing/2014/main" id="{93AAC57C-DA1E-4333-AE7B-5FACB0298B04}"/>
              </a:ext>
            </a:extLst>
          </p:cNvPr>
          <p:cNvGrpSpPr>
            <a:grpSpLocks noChangeAspect="1"/>
          </p:cNvGrpSpPr>
          <p:nvPr/>
        </p:nvGrpSpPr>
        <p:grpSpPr>
          <a:xfrm>
            <a:off x="5700442" y="699542"/>
            <a:ext cx="1953197" cy="2160241"/>
            <a:chOff x="6665679" y="1244716"/>
            <a:chExt cx="4305484" cy="4351338"/>
          </a:xfrm>
        </p:grpSpPr>
        <p:pic>
          <p:nvPicPr>
            <p:cNvPr id="5" name="Picture 4" descr="Diagram&#10;&#10;Description automatically generated">
              <a:extLst>
                <a:ext uri="{FF2B5EF4-FFF2-40B4-BE49-F238E27FC236}">
                  <a16:creationId xmlns:a16="http://schemas.microsoft.com/office/drawing/2014/main" id="{DE4870B0-C647-4AF2-9226-5CF7AC52051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/>
            <a:srcRect b="3644"/>
            <a:stretch/>
          </p:blipFill>
          <p:spPr>
            <a:xfrm>
              <a:off x="6665679" y="1244716"/>
              <a:ext cx="4305484" cy="4351338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E26F564A-1E65-4521-B2E2-B7445F86C463}"/>
                </a:ext>
              </a:extLst>
            </p:cNvPr>
            <p:cNvSpPr/>
            <p:nvPr/>
          </p:nvSpPr>
          <p:spPr>
            <a:xfrm>
              <a:off x="6817701" y="1371068"/>
              <a:ext cx="616252" cy="49900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675832" y="3075806"/>
            <a:ext cx="2116118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 rotWithShape="1">
          <a:blip r:embed="rId5" cstate="print"/>
          <a:srcRect/>
          <a:stretch/>
        </p:blipFill>
        <p:spPr bwMode="auto">
          <a:xfrm>
            <a:off x="2051720" y="3967490"/>
            <a:ext cx="3264990" cy="4044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9" name="TextBox 8"/>
          <p:cNvSpPr txBox="1"/>
          <p:nvPr/>
        </p:nvSpPr>
        <p:spPr>
          <a:xfrm>
            <a:off x="143508" y="4400856"/>
            <a:ext cx="381642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100" dirty="0">
                <a:hlinkClick r:id="rId6"/>
              </a:rPr>
              <a:t>http://dx.doi.org/10.1103/PhysRevLett.111.113002</a:t>
            </a:r>
            <a:endParaRPr lang="en-GB" sz="1100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AB3C148C-C7F3-4D86-AEB3-19B18E5BAD46}"/>
              </a:ext>
            </a:extLst>
          </p:cNvPr>
          <p:cNvPicPr>
            <a:picLocks noChangeAspect="1"/>
          </p:cNvPicPr>
          <p:nvPr/>
        </p:nvPicPr>
        <p:blipFill>
          <a:blip r:embed="rId7">
            <a:grayscl/>
          </a:blip>
          <a:stretch>
            <a:fillRect/>
          </a:stretch>
        </p:blipFill>
        <p:spPr>
          <a:xfrm>
            <a:off x="7825670" y="699542"/>
            <a:ext cx="994026" cy="2212690"/>
          </a:xfrm>
          <a:prstGeom prst="rect">
            <a:avLst/>
          </a:prstGeom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3B508A-FAD3-40C3-9270-223F4A6469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8000" y="143841"/>
            <a:ext cx="8458200" cy="685800"/>
          </a:xfrm>
        </p:spPr>
        <p:txBody>
          <a:bodyPr/>
          <a:lstStyle/>
          <a:p>
            <a:r>
              <a:rPr lang="en-US" dirty="0"/>
              <a:t>Interferometry Beam Monitoring &amp; Alignment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1D8E7B3-0444-491C-B435-E9229B2C075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2929" y="1142543"/>
            <a:ext cx="6364899" cy="2592288"/>
          </a:xfrm>
        </p:spPr>
        <p:txBody>
          <a:bodyPr/>
          <a:lstStyle/>
          <a:p>
            <a:pPr marL="0" indent="0"/>
            <a:r>
              <a:rPr lang="en-GB" dirty="0"/>
              <a:t>Monitor the interferometry beam specs: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Shape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Size</a:t>
            </a:r>
          </a:p>
          <a:p>
            <a:pPr lvl="1">
              <a:buFont typeface="Arial" panose="020B0604020202020204" pitchFamily="34" charset="0"/>
              <a:buChar char="•"/>
            </a:pPr>
            <a:r>
              <a:rPr lang="en-GB" sz="1800" dirty="0"/>
              <a:t>Position</a:t>
            </a:r>
          </a:p>
          <a:p>
            <a:pPr marL="0" lvl="1" indent="0"/>
            <a:r>
              <a:rPr lang="en-GB" sz="1800" dirty="0"/>
              <a:t>Alignment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GB" sz="1800" dirty="0"/>
              <a:t>Interferometry beams are aligned together with the steering platform at the top</a:t>
            </a:r>
          </a:p>
          <a:p>
            <a:pPr marL="285750" lvl="1">
              <a:buFont typeface="Arial" panose="020B0604020202020204" pitchFamily="34" charset="0"/>
              <a:buChar char="•"/>
            </a:pPr>
            <a:r>
              <a:rPr lang="en-GB" sz="1800" dirty="0"/>
              <a:t>Using stepper motor to tilt the whole platform</a:t>
            </a:r>
          </a:p>
        </p:txBody>
      </p:sp>
      <p:pic>
        <p:nvPicPr>
          <p:cNvPr id="6" name="Picture 5" descr="A picture containing chart&#10;&#10;Description automatically generated">
            <a:extLst>
              <a:ext uri="{FF2B5EF4-FFF2-40B4-BE49-F238E27FC236}">
                <a16:creationId xmlns:a16="http://schemas.microsoft.com/office/drawing/2014/main" id="{19CC082B-5262-4451-9E8B-B62A84DCF4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27828" y="1051184"/>
            <a:ext cx="1656184" cy="165618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895DD70-0B30-4CED-97D8-65FDB3B71BC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38774" y="2874285"/>
            <a:ext cx="1145238" cy="151856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DCFBFD02-F3F2-4113-AB81-B7B307167FF6}"/>
              </a:ext>
            </a:extLst>
          </p:cNvPr>
          <p:cNvSpPr txBox="1"/>
          <p:nvPr/>
        </p:nvSpPr>
        <p:spPr>
          <a:xfrm>
            <a:off x="6988090" y="4374694"/>
            <a:ext cx="164660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Stepper motor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96881414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0D1C544-DDE6-4BD0-9099-5CC8D2523B9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5800" y="123478"/>
            <a:ext cx="7772400" cy="685800"/>
          </a:xfrm>
        </p:spPr>
        <p:txBody>
          <a:bodyPr/>
          <a:lstStyle/>
          <a:p>
            <a:r>
              <a:rPr lang="en-US" dirty="0"/>
              <a:t>Coriolis Force Compensation</a:t>
            </a:r>
            <a:endParaRPr lang="en-GB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6208D6-02F0-4250-8182-1987AA2E54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552" y="2225842"/>
            <a:ext cx="8278688" cy="1667644"/>
          </a:xfrm>
        </p:spPr>
        <p:txBody>
          <a:bodyPr/>
          <a:lstStyle/>
          <a:p>
            <a:pPr marL="0" indent="0"/>
            <a:r>
              <a:rPr lang="en-US" dirty="0"/>
              <a:t>Rotation of normal at Fermilab: 54.178 µrad/s</a:t>
            </a:r>
          </a:p>
          <a:p>
            <a:r>
              <a:rPr lang="en-US" dirty="0"/>
              <a:t>Free fall time over 100 m rise and drop: 2*sqrt(2l/g) = 9.032 s</a:t>
            </a:r>
          </a:p>
          <a:p>
            <a:pPr marL="0" indent="0"/>
            <a:r>
              <a:rPr lang="en-US" b="1" dirty="0"/>
              <a:t>Rotation of normal during 9.032s free fall: 489.3 µrad</a:t>
            </a:r>
          </a:p>
          <a:p>
            <a:pPr marL="0" indent="0"/>
            <a:r>
              <a:rPr lang="en-US" dirty="0"/>
              <a:t>Solution: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Tilt the retro-mirror to counter the Coriolis force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In-vacuum PZT used to tilt just the mirror</a:t>
            </a:r>
          </a:p>
          <a:p>
            <a:pPr marL="0" indent="0"/>
            <a:endParaRPr lang="en-US" dirty="0"/>
          </a:p>
          <a:p>
            <a:endParaRPr lang="en-GB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BB1BC045-33FE-4C7B-A456-7C1E5EACD9D5}"/>
              </a:ext>
            </a:extLst>
          </p:cNvPr>
          <p:cNvSpPr txBox="1"/>
          <p:nvPr/>
        </p:nvSpPr>
        <p:spPr>
          <a:xfrm>
            <a:off x="539552" y="988888"/>
            <a:ext cx="6552728" cy="96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Coriolis force - a leading order systematics 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1900" dirty="0"/>
              <a:t>The rotation of the beam angle has to match the direction of gravity  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4504288-65C3-4EAD-96E8-AA15414F801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727" t="4200" b="2001"/>
          <a:stretch/>
        </p:blipFill>
        <p:spPr>
          <a:xfrm>
            <a:off x="6804248" y="460337"/>
            <a:ext cx="2454790" cy="393184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1CB8C27-B67D-4759-9B8A-ACC74FA0F63D}"/>
              </a:ext>
            </a:extLst>
          </p:cNvPr>
          <p:cNvSpPr txBox="1"/>
          <p:nvPr/>
        </p:nvSpPr>
        <p:spPr>
          <a:xfrm>
            <a:off x="5580112" y="4501158"/>
            <a:ext cx="517186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/>
              <a:t>Dickerson, Susannah M., et al. </a:t>
            </a:r>
            <a:r>
              <a:rPr lang="en-US" sz="900" i="1" dirty="0"/>
              <a:t>Physical review letters</a:t>
            </a:r>
            <a:r>
              <a:rPr lang="en-US" sz="900" dirty="0"/>
              <a:t> 111.8 (2013)</a:t>
            </a:r>
          </a:p>
        </p:txBody>
      </p:sp>
    </p:spTree>
    <p:extLst>
      <p:ext uri="{BB962C8B-B14F-4D97-AF65-F5344CB8AC3E}">
        <p14:creationId xmlns:p14="http://schemas.microsoft.com/office/powerpoint/2010/main" val="596679372"/>
      </p:ext>
    </p:extLst>
  </p:cSld>
  <p:clrMapOvr>
    <a:masterClrMapping/>
  </p:clrMapOvr>
</p:sld>
</file>

<file path=ppt/theme/theme1.xml><?xml version="1.0" encoding="utf-8"?>
<a:theme xmlns:a="http://schemas.openxmlformats.org/drawingml/2006/main" name="Liv_branded">
  <a:themeElements>
    <a:clrScheme name="Blank Presentation 13">
      <a:dk1>
        <a:srgbClr val="000000"/>
      </a:dk1>
      <a:lt1>
        <a:srgbClr val="FFFFFF"/>
      </a:lt1>
      <a:dk2>
        <a:srgbClr val="9567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48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3">
        <a:dk1>
          <a:srgbClr val="000000"/>
        </a:dk1>
        <a:lt1>
          <a:srgbClr val="FFFFFF"/>
        </a:lt1>
        <a:dk2>
          <a:srgbClr val="9567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104783</TotalTime>
  <Words>923</Words>
  <Application>Microsoft Office PowerPoint</Application>
  <PresentationFormat>On-screen Show (16:9)</PresentationFormat>
  <Paragraphs>151</Paragraphs>
  <Slides>15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15</vt:i4>
      </vt:variant>
    </vt:vector>
  </HeadingPairs>
  <TitlesOfParts>
    <vt:vector size="20" baseType="lpstr">
      <vt:lpstr>Arial</vt:lpstr>
      <vt:lpstr>Arial Rounded MT Bold</vt:lpstr>
      <vt:lpstr>Calibri</vt:lpstr>
      <vt:lpstr>Cambria Math</vt:lpstr>
      <vt:lpstr>Liv_branded</vt:lpstr>
      <vt:lpstr>A Phase Shear detection system for the MAGIS-100 and AION experiments   </vt:lpstr>
      <vt:lpstr>MAGIS-100 at Fermilab</vt:lpstr>
      <vt:lpstr>AION: Atom Interferometer Observatory &amp; Network </vt:lpstr>
      <vt:lpstr>Retro-reflection Phase-shear Platform</vt:lpstr>
      <vt:lpstr>Retro-reflection Phase-shear Platform</vt:lpstr>
      <vt:lpstr>Phase Measurement with Gradiometer</vt:lpstr>
      <vt:lpstr>Phase Shear Readout</vt:lpstr>
      <vt:lpstr>Interferometry Beam Monitoring &amp; Alignment</vt:lpstr>
      <vt:lpstr>Coriolis Force Compensation</vt:lpstr>
      <vt:lpstr>Specifications</vt:lpstr>
      <vt:lpstr>Expectations for PZT </vt:lpstr>
      <vt:lpstr>High Precision in Vacuum Optics </vt:lpstr>
      <vt:lpstr>Steering Chamber</vt:lpstr>
      <vt:lpstr>Parts made by Liverpool Detector Development Manufacturing Facility</vt:lpstr>
      <vt:lpstr>Summary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Developing optical set up of Modulated Laser Diode in an External Cavity for Raman Spectroscopy and Laser Cooling</dc:title>
  <dc:creator>Gedminas</dc:creator>
  <cp:lastModifiedBy>Elertas, Gedminas [elertas]</cp:lastModifiedBy>
  <cp:revision>1276</cp:revision>
  <cp:lastPrinted>2017-12-06T15:28:33Z</cp:lastPrinted>
  <dcterms:created xsi:type="dcterms:W3CDTF">2016-10-15T12:19:56Z</dcterms:created>
  <dcterms:modified xsi:type="dcterms:W3CDTF">2022-04-04T16:03:04Z</dcterms:modified>
</cp:coreProperties>
</file>