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7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07FB1-F16A-7243-952A-26F95A9DE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0CB06-6A56-C24F-8A7F-3E69FDF53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EEB43-9593-9B4D-9E16-20FFE551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0E2AF-13A8-B54A-83D3-584BAB15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1D475-75A8-B146-AEEA-D1A254578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A14C-247F-A042-BC6F-575554F98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97EC3-4F3E-A64C-A491-16140012D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06A5C-CCB4-8547-A153-13DF71D7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0C8D5-2263-EF46-8937-4436C2408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5CBF-2E25-6A43-9F36-31D515B8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9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37DFE0-A2E5-344A-AA74-262B65843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9E9F33-DC26-164B-8B32-05AAF69B2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E7BBC-0878-ED49-8987-906D5452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825AB-6050-154A-AA9D-DF4CBECD7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60C84-BBCC-6A49-9440-25BCCA56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1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22EFA-A4EA-6249-80B9-C285D472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8253B-93F6-0C48-9621-FA5FAA50A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BF907-9B5C-B643-9AA9-F8FCE453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01EA0-CCF5-C745-A0B7-D87F0B7F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71ABC-69D7-5A43-A009-35690F71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91E8-AA41-804B-9775-33933DB6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86F2A-0920-494C-834E-3C6140F7E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5BD9F-CE1F-464F-A747-64508EC9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83E33-D274-804C-B07E-3754557D1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7EB22-CBAF-ED45-AC25-78DD46F9D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5B47B-C686-0940-9EC4-94FABAD1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D25FF-6716-AC41-8B60-5AB194E7A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2BA18-CE96-A741-A505-46AF31100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2F682-5C4E-004C-8F66-C7446B10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4C7D8-6AE2-9845-AA43-65196440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25238-1E0A-4D4A-82C9-AFE64D77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8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0700-26BE-AD4D-B1A3-6C2D0C8B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623BD-3A7F-F441-924A-48C90F4E7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7A651-6F0A-2946-B86C-4891F040D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57302-E346-4F47-B327-873C331D1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4646F-BFAA-1348-96AE-5FC585AA4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AE9A4-6183-0E49-A890-EA2A4AE4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E999D-CFC9-D843-8DEB-9DE1A9B06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79932E-F070-C94A-9A28-5597107A7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6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4A6B-6918-E246-9E06-1B02F5C9D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6D0C01-FE27-F042-AEC3-ED10FF26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58B01-5A48-8B41-B1AB-1CB1E8BB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A47B0-8760-5943-8DF3-24E83F5C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D86BC-6C6C-1744-8112-4DE7A5A8F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D1134-21C3-6A4A-8553-27FA2AE96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DC1EB-2985-354E-B913-E7F8D02C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6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73D73-D3F2-AD41-9CC0-10764F7B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BACD8-49CA-6248-ABB1-224CFE178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5D4F1-A668-9A4F-9118-48097447A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A17FE-F125-9D49-953D-63E65F1E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303F1-2A8F-904C-83FA-B843090E1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D23F1-EBAB-E045-BAFE-4A52871B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54E3-4A25-634C-99DF-B52F4EFB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D3BCA-BAD7-D040-A432-2CA2E32B5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22073-5F43-F44C-B67C-5456B6C22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E0D4E-00E1-A546-ADEB-224CF0518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0F8BF-D483-AB41-8EE0-03396A5C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58D18-456C-2D42-8A60-99B26AB2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97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9F470E-4C04-B946-93AB-644CE83D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CC83-B031-5843-9DEA-D28777F4F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30491-C398-604A-A459-C4A1B8756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944FE-8D0C-FE46-8D2F-485B3890C016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3565E-1892-4449-8072-F859B9313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25B1-1672-0B4D-B4AB-1E3EA6D1D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7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7A1909-152D-BC45-AD9E-3CF80A245AE9}"/>
              </a:ext>
            </a:extLst>
          </p:cNvPr>
          <p:cNvSpPr/>
          <p:nvPr/>
        </p:nvSpPr>
        <p:spPr>
          <a:xfrm>
            <a:off x="-10886" y="-10886"/>
            <a:ext cx="12198096" cy="1828800"/>
          </a:xfrm>
          <a:prstGeom prst="rect">
            <a:avLst/>
          </a:prstGeom>
          <a:solidFill>
            <a:srgbClr val="003C7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034ED-B165-8443-BCCE-133702965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14502"/>
            <a:ext cx="9144000" cy="2684445"/>
          </a:xfrm>
        </p:spPr>
        <p:txBody>
          <a:bodyPr>
            <a:normAutofit lnSpcReduction="10000"/>
          </a:bodyPr>
          <a:lstStyle/>
          <a:p>
            <a:r>
              <a:rPr lang="en-US" sz="3400" dirty="0"/>
              <a:t>Jeremiah Mitchell</a:t>
            </a:r>
          </a:p>
          <a:p>
            <a:r>
              <a:rPr lang="en-US" dirty="0"/>
              <a:t>University of Cambridge</a:t>
            </a:r>
          </a:p>
          <a:p>
            <a:r>
              <a:rPr lang="en-US" dirty="0"/>
              <a:t>On behalf of the collaborations</a:t>
            </a:r>
          </a:p>
          <a:p>
            <a:endParaRPr lang="en-US" dirty="0"/>
          </a:p>
          <a:p>
            <a:r>
              <a:rPr lang="en-US" dirty="0"/>
              <a:t>5 April 2022</a:t>
            </a:r>
          </a:p>
          <a:p>
            <a:r>
              <a:rPr lang="en-US" b="1" dirty="0"/>
              <a:t>IOP HEPP &amp; APP 2022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7DA9AC-26CD-624B-9632-E0EE20B54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162" y="283682"/>
            <a:ext cx="9144000" cy="140788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MAGIS-100/AION Systematics and data pipeline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71C3C4-3518-1F47-BEBE-41241141E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929" y="5398947"/>
            <a:ext cx="2360141" cy="596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D50132-D2F9-E040-B23A-6C77DD26B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137" y="5006722"/>
            <a:ext cx="1826506" cy="1095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2AA703-E265-4E4A-82E9-063B7A5A48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256"/>
          <a:stretch/>
        </p:blipFill>
        <p:spPr>
          <a:xfrm>
            <a:off x="401547" y="3944627"/>
            <a:ext cx="3737687" cy="730486"/>
          </a:xfrm>
          <a:prstGeom prst="rect">
            <a:avLst/>
          </a:prstGeom>
        </p:spPr>
      </p:pic>
      <p:pic>
        <p:nvPicPr>
          <p:cNvPr id="9" name="Picture 8" descr="Screenshot 2019-01-17 at 11.07.55.png">
            <a:extLst>
              <a:ext uri="{FF2B5EF4-FFF2-40B4-BE49-F238E27FC236}">
                <a16:creationId xmlns:a16="http://schemas.microsoft.com/office/drawing/2014/main" id="{47FF13F5-1016-7842-A2F1-8E3562E9E7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516" y="3290972"/>
            <a:ext cx="3473744" cy="2823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7381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198096" cy="914400"/>
          </a:xfrm>
          <a:prstGeom prst="rect">
            <a:avLst/>
          </a:prstGeom>
          <a:solidFill>
            <a:srgbClr val="003C7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56681BF-E426-0843-9C80-532F54F62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3414" y="4358164"/>
            <a:ext cx="5327594" cy="1911350"/>
          </a:xfrm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53D3919-720C-EB47-91F3-F8B54F2EDC80}"/>
              </a:ext>
            </a:extLst>
          </p:cNvPr>
          <p:cNvGrpSpPr>
            <a:grpSpLocks noChangeAspect="1"/>
          </p:cNvGrpSpPr>
          <p:nvPr/>
        </p:nvGrpSpPr>
        <p:grpSpPr>
          <a:xfrm>
            <a:off x="5719612" y="2084047"/>
            <a:ext cx="6455198" cy="1070113"/>
            <a:chOff x="1364447" y="3073400"/>
            <a:chExt cx="9499600" cy="1574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508678-3A6F-4F4F-ABE4-67A86FF6C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3073400"/>
              <a:ext cx="8890000" cy="71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8D09A9-5C4E-024D-984B-4E9329C97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4447" y="3784600"/>
              <a:ext cx="9499600" cy="8636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E33EF3E-C2EE-094D-8AFB-215F987A7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958" y="3413856"/>
            <a:ext cx="1826506" cy="1095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CA157B-3BA1-0E44-B999-6B956ABDD2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256"/>
          <a:stretch/>
        </p:blipFill>
        <p:spPr>
          <a:xfrm>
            <a:off x="7065967" y="1234292"/>
            <a:ext cx="3737687" cy="7304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0360A8-4746-DD4C-82C5-9979F42837BC}"/>
              </a:ext>
            </a:extLst>
          </p:cNvPr>
          <p:cNvSpPr txBox="1"/>
          <p:nvPr/>
        </p:nvSpPr>
        <p:spPr>
          <a:xfrm>
            <a:off x="464443" y="2266851"/>
            <a:ext cx="49436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University of Cambridge focusing on the data acquisition, monitoring and control for MAGIS-100 using expertise in high-energy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Understanding the full networking potential of AION and MAGIS-100 and their associated 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D57C3F-D0E2-E348-B9E1-88BC4BA20438}"/>
              </a:ext>
            </a:extLst>
          </p:cNvPr>
          <p:cNvCxnSpPr>
            <a:cxnSpLocks/>
          </p:cNvCxnSpPr>
          <p:nvPr/>
        </p:nvCxnSpPr>
        <p:spPr>
          <a:xfrm>
            <a:off x="5719612" y="1964778"/>
            <a:ext cx="633986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AD4A94-75E9-6444-BE25-D62895E52594}"/>
              </a:ext>
            </a:extLst>
          </p:cNvPr>
          <p:cNvCxnSpPr>
            <a:cxnSpLocks/>
          </p:cNvCxnSpPr>
          <p:nvPr/>
        </p:nvCxnSpPr>
        <p:spPr>
          <a:xfrm>
            <a:off x="5719612" y="4358164"/>
            <a:ext cx="633986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30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198096" cy="914400"/>
          </a:xfrm>
          <a:prstGeom prst="rect">
            <a:avLst/>
          </a:prstGeom>
          <a:solidFill>
            <a:srgbClr val="003C7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9144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977" y="6176963"/>
            <a:ext cx="2360141" cy="59647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E206C0-349F-0047-98E7-CCA55C074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4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198096" cy="914400"/>
          </a:xfrm>
          <a:prstGeom prst="rect">
            <a:avLst/>
          </a:prstGeom>
          <a:solidFill>
            <a:srgbClr val="003C7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977" y="6176963"/>
            <a:ext cx="2360141" cy="59647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E206C0-349F-0047-98E7-CCA55C074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Cambridge contributions to MAGIS-100</a:t>
            </a:r>
          </a:p>
          <a:p>
            <a:pPr lvl="1"/>
            <a:r>
              <a:rPr lang="en-US" dirty="0"/>
              <a:t>Computing and timing system</a:t>
            </a:r>
          </a:p>
          <a:p>
            <a:pPr lvl="1"/>
            <a:r>
              <a:rPr lang="en-US" dirty="0"/>
              <a:t>Data pipeline design</a:t>
            </a:r>
          </a:p>
          <a:p>
            <a:r>
              <a:rPr lang="en-US" dirty="0"/>
              <a:t>Long baseline systematics</a:t>
            </a:r>
          </a:p>
          <a:p>
            <a:pPr lvl="1"/>
            <a:r>
              <a:rPr lang="en-US" dirty="0"/>
              <a:t>Laser wavefront aberration</a:t>
            </a:r>
          </a:p>
          <a:p>
            <a:pPr lvl="1"/>
            <a:r>
              <a:rPr lang="en-US" dirty="0"/>
              <a:t>Vibrations and gravity gradient noise (GGN)</a:t>
            </a:r>
          </a:p>
        </p:txBody>
      </p:sp>
    </p:spTree>
    <p:extLst>
      <p:ext uri="{BB962C8B-B14F-4D97-AF65-F5344CB8AC3E}">
        <p14:creationId xmlns:p14="http://schemas.microsoft.com/office/powerpoint/2010/main" val="27361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198096" cy="914400"/>
          </a:xfrm>
          <a:prstGeom prst="rect">
            <a:avLst/>
          </a:prstGeom>
          <a:solidFill>
            <a:srgbClr val="003C7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MAGIS-100 detector layout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977" y="6176963"/>
            <a:ext cx="2360141" cy="596479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798A2CA-66DF-5C45-9EF8-AF740CF8F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150"/>
          <a:stretch/>
        </p:blipFill>
        <p:spPr>
          <a:xfrm>
            <a:off x="6096000" y="1285869"/>
            <a:ext cx="5804403" cy="489109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864BC4-2197-C545-96C0-9BA0D2279127}"/>
              </a:ext>
            </a:extLst>
          </p:cNvPr>
          <p:cNvSpPr txBox="1"/>
          <p:nvPr/>
        </p:nvSpPr>
        <p:spPr>
          <a:xfrm>
            <a:off x="854283" y="2028616"/>
            <a:ext cx="446763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Simultaneous control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Laser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Atom 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Phase-shear readout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Imaging: science, diagnostic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Slow control monitoring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Environmental diagnostics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D2DE3A-959A-B147-9D8B-88B7C06E3EA9}"/>
              </a:ext>
            </a:extLst>
          </p:cNvPr>
          <p:cNvSpPr txBox="1"/>
          <p:nvPr/>
        </p:nvSpPr>
        <p:spPr>
          <a:xfrm>
            <a:off x="751114" y="5247860"/>
            <a:ext cx="467397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Will have similar needs for AION-10 and beyond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30F828-DDF1-1545-BBCA-D7EFC4DCC460}"/>
              </a:ext>
            </a:extLst>
          </p:cNvPr>
          <p:cNvSpPr txBox="1"/>
          <p:nvPr/>
        </p:nvSpPr>
        <p:spPr>
          <a:xfrm>
            <a:off x="7879733" y="5617192"/>
            <a:ext cx="4182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Mahiro Abe </a:t>
            </a:r>
            <a:r>
              <a:rPr lang="en-US" sz="1400" i="1" dirty="0"/>
              <a:t>et al</a:t>
            </a:r>
            <a:r>
              <a:rPr lang="en-US" sz="1400" dirty="0"/>
              <a:t> 2021 </a:t>
            </a:r>
            <a:r>
              <a:rPr lang="en-US" sz="1400" i="1" dirty="0"/>
              <a:t>Quantum Sci. Technol.</a:t>
            </a:r>
            <a:r>
              <a:rPr lang="en-US" sz="1400" dirty="0"/>
              <a:t> </a:t>
            </a:r>
            <a:r>
              <a:rPr lang="en-US" sz="1400" b="1" dirty="0"/>
              <a:t>6</a:t>
            </a:r>
            <a:r>
              <a:rPr lang="en-US" sz="1400" dirty="0"/>
              <a:t> 044003</a:t>
            </a:r>
          </a:p>
        </p:txBody>
      </p:sp>
    </p:spTree>
    <p:extLst>
      <p:ext uri="{BB962C8B-B14F-4D97-AF65-F5344CB8AC3E}">
        <p14:creationId xmlns:p14="http://schemas.microsoft.com/office/powerpoint/2010/main" val="397099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198096" cy="914400"/>
          </a:xfrm>
          <a:prstGeom prst="rect">
            <a:avLst/>
          </a:prstGeom>
          <a:solidFill>
            <a:srgbClr val="003C7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Computing and timing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977" y="6176963"/>
            <a:ext cx="2360141" cy="596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E189D9-34EB-9A4A-9441-C4A70B34ACC7}"/>
              </a:ext>
            </a:extLst>
          </p:cNvPr>
          <p:cNvSpPr txBox="1"/>
          <p:nvPr/>
        </p:nvSpPr>
        <p:spPr>
          <a:xfrm>
            <a:off x="751114" y="1206338"/>
            <a:ext cx="416441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Hardware timing control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139946-4B62-B24B-89CD-964248C60ADD}"/>
              </a:ext>
            </a:extLst>
          </p:cNvPr>
          <p:cNvSpPr txBox="1"/>
          <p:nvPr/>
        </p:nvSpPr>
        <p:spPr>
          <a:xfrm>
            <a:off x="7548985" y="1207047"/>
            <a:ext cx="248087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Run control server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4664D1-2670-6241-977A-0997656AD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14" y="1805074"/>
            <a:ext cx="4065181" cy="29472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FAF64B-7379-5A46-8445-728753B7A084}"/>
              </a:ext>
            </a:extLst>
          </p:cNvPr>
          <p:cNvSpPr txBox="1"/>
          <p:nvPr/>
        </p:nvSpPr>
        <p:spPr>
          <a:xfrm>
            <a:off x="751114" y="4889401"/>
            <a:ext cx="4180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around Xilinx Series 7 FPGA (Artix-7)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USB 3.0 Data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Integrated DDR3 SDRAM (1GB)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 MHz system clock (5 ns)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70C2ED-5ABC-424D-8011-94EABAB5FB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33" b="9944"/>
          <a:stretch/>
        </p:blipFill>
        <p:spPr>
          <a:xfrm>
            <a:off x="5154696" y="1805074"/>
            <a:ext cx="3634725" cy="3889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116301-147B-5843-BE92-53B5FAB6EFC5}"/>
              </a:ext>
            </a:extLst>
          </p:cNvPr>
          <p:cNvSpPr txBox="1"/>
          <p:nvPr/>
        </p:nvSpPr>
        <p:spPr>
          <a:xfrm>
            <a:off x="8789421" y="1805073"/>
            <a:ext cx="35183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Core Xeon processor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32 GB DDR4 ECC 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 TB RAID 10 SSD storage (8TB usable)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Dual 10 Gigabit ethernet</a:t>
            </a:r>
          </a:p>
        </p:txBody>
      </p:sp>
    </p:spTree>
    <p:extLst>
      <p:ext uri="{BB962C8B-B14F-4D97-AF65-F5344CB8AC3E}">
        <p14:creationId xmlns:p14="http://schemas.microsoft.com/office/powerpoint/2010/main" val="3531004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198096" cy="914400"/>
          </a:xfrm>
          <a:prstGeom prst="rect">
            <a:avLst/>
          </a:prstGeom>
          <a:solidFill>
            <a:srgbClr val="003C7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 pipeline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977" y="6176963"/>
            <a:ext cx="2360141" cy="59647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E206C0-349F-0047-98E7-CCA55C074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361660"/>
            <a:ext cx="5257800" cy="2584175"/>
          </a:xfrm>
        </p:spPr>
        <p:txBody>
          <a:bodyPr>
            <a:normAutofit/>
          </a:bodyPr>
          <a:lstStyle/>
          <a:p>
            <a:r>
              <a:rPr lang="en-US" sz="2400" dirty="0"/>
              <a:t>Store run configurations</a:t>
            </a:r>
          </a:p>
          <a:p>
            <a:r>
              <a:rPr lang="en-US" sz="2400" dirty="0"/>
              <a:t>Measurement sequence data</a:t>
            </a:r>
          </a:p>
          <a:p>
            <a:pPr lvl="1"/>
            <a:r>
              <a:rPr lang="en-US" sz="2000" dirty="0"/>
              <a:t>Calibration/Measurement status</a:t>
            </a:r>
          </a:p>
          <a:p>
            <a:pPr lvl="1"/>
            <a:r>
              <a:rPr lang="en-US" sz="2000" dirty="0"/>
              <a:t>Environmental monitoring and events</a:t>
            </a:r>
          </a:p>
          <a:p>
            <a:pPr lvl="1"/>
            <a:r>
              <a:rPr lang="en-US" sz="2000" dirty="0"/>
              <a:t>Precise time and event tagging</a:t>
            </a:r>
          </a:p>
          <a:p>
            <a:pPr lvl="1"/>
            <a:r>
              <a:rPr lang="en-US" sz="2000" dirty="0"/>
              <a:t>Run sequence images: science and diagnostic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11112-81AD-094D-9FC9-934744356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344" y="1361660"/>
            <a:ext cx="6241774" cy="46813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605C11-923F-0448-BB75-8E1B253F0572}"/>
              </a:ext>
            </a:extLst>
          </p:cNvPr>
          <p:cNvSpPr/>
          <p:nvPr/>
        </p:nvSpPr>
        <p:spPr>
          <a:xfrm>
            <a:off x="2574009" y="4429544"/>
            <a:ext cx="1251384" cy="9143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Run control server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C0CF6F-98F1-D145-91A3-00640FD07242}"/>
              </a:ext>
            </a:extLst>
          </p:cNvPr>
          <p:cNvSpPr/>
          <p:nvPr/>
        </p:nvSpPr>
        <p:spPr>
          <a:xfrm>
            <a:off x="4396904" y="4563716"/>
            <a:ext cx="1251384" cy="6460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Long term storage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519FDA-239F-F34F-87D5-3DCE1E874A6D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3825393" y="4886738"/>
            <a:ext cx="571511" cy="1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A5414B6-9770-EB49-A013-91472197CD39}"/>
              </a:ext>
            </a:extLst>
          </p:cNvPr>
          <p:cNvSpPr/>
          <p:nvPr/>
        </p:nvSpPr>
        <p:spPr>
          <a:xfrm>
            <a:off x="751114" y="4581939"/>
            <a:ext cx="1251384" cy="6460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8EEA5D-13BA-F94C-9430-28178532C22F}"/>
              </a:ext>
            </a:extLst>
          </p:cNvPr>
          <p:cNvCxnSpPr/>
          <p:nvPr/>
        </p:nvCxnSpPr>
        <p:spPr>
          <a:xfrm>
            <a:off x="2002498" y="4886739"/>
            <a:ext cx="571511" cy="0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0791A62-B9CE-6F49-B83B-9A929363901F}"/>
              </a:ext>
            </a:extLst>
          </p:cNvPr>
          <p:cNvSpPr/>
          <p:nvPr/>
        </p:nvSpPr>
        <p:spPr>
          <a:xfrm>
            <a:off x="5802344" y="2186609"/>
            <a:ext cx="1632126" cy="1030607"/>
          </a:xfrm>
          <a:prstGeom prst="ellipse">
            <a:avLst/>
          </a:prstGeom>
          <a:noFill/>
          <a:ln w="476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FB48A15-06E2-E543-8782-7A5948F9232C}"/>
              </a:ext>
            </a:extLst>
          </p:cNvPr>
          <p:cNvSpPr/>
          <p:nvPr/>
        </p:nvSpPr>
        <p:spPr>
          <a:xfrm>
            <a:off x="7563383" y="2303156"/>
            <a:ext cx="775547" cy="797512"/>
          </a:xfrm>
          <a:prstGeom prst="ellipse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C05B47-2F95-984E-95B5-2E3A91A8F682}"/>
              </a:ext>
            </a:extLst>
          </p:cNvPr>
          <p:cNvSpPr/>
          <p:nvPr/>
        </p:nvSpPr>
        <p:spPr>
          <a:xfrm>
            <a:off x="9872870" y="1762539"/>
            <a:ext cx="2171248" cy="193978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14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198096" cy="914400"/>
          </a:xfrm>
          <a:prstGeom prst="rect">
            <a:avLst/>
          </a:prstGeom>
          <a:solidFill>
            <a:srgbClr val="003C7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Systematics for long baseline atom interferometry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977" y="6176963"/>
            <a:ext cx="2360141" cy="596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62B492-076D-3349-9641-847BDDD7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898" y="1493267"/>
            <a:ext cx="2165351" cy="4330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8F3860-804D-8342-8A18-D80E46B85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4" y="1972710"/>
            <a:ext cx="4114800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0B4151-684D-6447-B175-11606A389035}"/>
              </a:ext>
            </a:extLst>
          </p:cNvPr>
          <p:cNvSpPr txBox="1"/>
          <p:nvPr/>
        </p:nvSpPr>
        <p:spPr>
          <a:xfrm>
            <a:off x="339191" y="1034031"/>
            <a:ext cx="3681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Laser wavefront aberrations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86B7C-BEA7-2B43-9B9B-9F1D788DC9AF}"/>
              </a:ext>
            </a:extLst>
          </p:cNvPr>
          <p:cNvSpPr txBox="1"/>
          <p:nvPr/>
        </p:nvSpPr>
        <p:spPr>
          <a:xfrm>
            <a:off x="8424385" y="1031602"/>
            <a:ext cx="376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Gravity gradient noise (GGN)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F8668-3E1B-9247-B5C1-F05DCDF3F17C}"/>
              </a:ext>
            </a:extLst>
          </p:cNvPr>
          <p:cNvSpPr txBox="1"/>
          <p:nvPr/>
        </p:nvSpPr>
        <p:spPr>
          <a:xfrm>
            <a:off x="5072842" y="1031602"/>
            <a:ext cx="2299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Seismic vibration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AD13F0-CA10-FD4A-8B6B-E1AD39F91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989" y="2255960"/>
            <a:ext cx="4137183" cy="285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78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198096" cy="914400"/>
          </a:xfrm>
          <a:prstGeom prst="rect">
            <a:avLst/>
          </a:prstGeom>
          <a:solidFill>
            <a:srgbClr val="003C7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Laser wavefront aberrations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5" y="6137660"/>
            <a:ext cx="2360141" cy="596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DB9D3-317D-7F40-AA98-C0FCCA97D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861" y="1102882"/>
            <a:ext cx="6659217" cy="2651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54511-7E1A-8948-86C2-67D664EFE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760" y="3953556"/>
            <a:ext cx="5973417" cy="2780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6F66B2-946F-9841-9BB8-103FC424527A}"/>
                  </a:ext>
                </a:extLst>
              </p:cNvPr>
              <p:cNvSpPr txBox="1"/>
              <p:nvPr/>
            </p:nvSpPr>
            <p:spPr>
              <a:xfrm>
                <a:off x="448919" y="1720840"/>
                <a:ext cx="4194313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Caused by imperfections in optics or nonuniformity in the laser beam intensity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Mitigation: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 precision optics ~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/1000</m:t>
                    </m:r>
                  </m:oMath>
                </a14:m>
                <a:endParaRPr lang="en-US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In-situ calibration with point spatially resolved atom interferometry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6F66B2-946F-9841-9BB8-103FC4245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19" y="1720840"/>
                <a:ext cx="4194313" cy="2800767"/>
              </a:xfrm>
              <a:prstGeom prst="rect">
                <a:avLst/>
              </a:prstGeom>
              <a:blipFill>
                <a:blip r:embed="rId5"/>
                <a:stretch>
                  <a:fillRect l="-2115" t="-1802" r="-3323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5BAF2C3-F7AA-FC45-86C8-6A84145EB3DD}"/>
              </a:ext>
            </a:extLst>
          </p:cNvPr>
          <p:cNvSpPr txBox="1"/>
          <p:nvPr/>
        </p:nvSpPr>
        <p:spPr>
          <a:xfrm>
            <a:off x="2326468" y="4623992"/>
            <a:ext cx="2966828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Effective transverse momentum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9336E1-28E9-BE44-B7A7-790BB22A8117}"/>
              </a:ext>
            </a:extLst>
          </p:cNvPr>
          <p:cNvSpPr/>
          <p:nvPr/>
        </p:nvSpPr>
        <p:spPr>
          <a:xfrm>
            <a:off x="6997148" y="2226365"/>
            <a:ext cx="3829878" cy="42738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0B141A-5E8A-EF4E-A0B1-042AE0A84D18}"/>
              </a:ext>
            </a:extLst>
          </p:cNvPr>
          <p:cNvSpPr/>
          <p:nvPr/>
        </p:nvSpPr>
        <p:spPr>
          <a:xfrm>
            <a:off x="6480312" y="4510955"/>
            <a:ext cx="4786401" cy="564628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0A998-757F-3343-8C76-974EAEE606A0}"/>
              </a:ext>
            </a:extLst>
          </p:cNvPr>
          <p:cNvSpPr txBox="1"/>
          <p:nvPr/>
        </p:nvSpPr>
        <p:spPr>
          <a:xfrm>
            <a:off x="2326468" y="5696721"/>
            <a:ext cx="2966828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Effective longitudinal momentum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EE88D0-7227-3E42-9F34-E58586779E41}"/>
              </a:ext>
            </a:extLst>
          </p:cNvPr>
          <p:cNvSpPr/>
          <p:nvPr/>
        </p:nvSpPr>
        <p:spPr>
          <a:xfrm>
            <a:off x="6240824" y="5582052"/>
            <a:ext cx="5064463" cy="564628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95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198096" cy="914400"/>
          </a:xfrm>
          <a:prstGeom prst="rect">
            <a:avLst/>
          </a:prstGeom>
          <a:solidFill>
            <a:srgbClr val="003C7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Vibration and inferred GGN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977" y="6176963"/>
            <a:ext cx="2360141" cy="596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1FAC1-66E3-9C46-9B70-AC2478113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775" y="1011791"/>
            <a:ext cx="7138679" cy="265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04E9B-116B-C84D-B35F-BDB4A4FED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617" y="3438600"/>
            <a:ext cx="7170837" cy="2651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ECD380-56FA-5542-A151-7A746B555679}"/>
              </a:ext>
            </a:extLst>
          </p:cNvPr>
          <p:cNvSpPr txBox="1"/>
          <p:nvPr/>
        </p:nvSpPr>
        <p:spPr>
          <a:xfrm>
            <a:off x="5316645" y="6232504"/>
            <a:ext cx="3557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 Mitchell </a:t>
            </a:r>
            <a:r>
              <a:rPr lang="en-US" sz="1400" i="1" dirty="0"/>
              <a:t>et al</a:t>
            </a:r>
            <a:r>
              <a:rPr lang="en-US" sz="1400" dirty="0"/>
              <a:t> 2022 </a:t>
            </a:r>
            <a:r>
              <a:rPr lang="en-US" sz="1400" i="1" dirty="0"/>
              <a:t>JINST</a:t>
            </a:r>
            <a:r>
              <a:rPr lang="en-US" sz="1400" dirty="0"/>
              <a:t> </a:t>
            </a:r>
            <a:r>
              <a:rPr lang="en-US" sz="1400" b="1" dirty="0"/>
              <a:t>17</a:t>
            </a:r>
            <a:r>
              <a:rPr lang="en-US" sz="1400" dirty="0"/>
              <a:t> P01007, E02001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E72273-8781-CE4C-9DC7-63D159C63D71}"/>
              </a:ext>
            </a:extLst>
          </p:cNvPr>
          <p:cNvSpPr txBox="1"/>
          <p:nvPr/>
        </p:nvSpPr>
        <p:spPr>
          <a:xfrm>
            <a:off x="697157" y="2014505"/>
            <a:ext cx="434766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Above ground and below ground vertical seismic amplitude spectra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97D5C-2220-4C4F-BE9A-D526FE4E9FA2}"/>
              </a:ext>
            </a:extLst>
          </p:cNvPr>
          <p:cNvSpPr txBox="1"/>
          <p:nvPr/>
        </p:nvSpPr>
        <p:spPr>
          <a:xfrm>
            <a:off x="751114" y="3563362"/>
            <a:ext cx="434766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Inferred GGN from the vertical displacement noise acquired at MAGIS-100 site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937C43-5BDF-0942-98AD-50913629B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119" y="4646719"/>
            <a:ext cx="2809737" cy="18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8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198096" cy="914400"/>
          </a:xfrm>
          <a:prstGeom prst="rect">
            <a:avLst/>
          </a:prstGeom>
          <a:solidFill>
            <a:srgbClr val="003C7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GGN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977" y="6176963"/>
            <a:ext cx="2360141" cy="59647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A5EB02-EBA4-124F-B28B-A37881774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50562" y="878564"/>
            <a:ext cx="2649199" cy="529839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D627C6-3446-1D4D-BE9D-72144629C7B7}"/>
              </a:ext>
            </a:extLst>
          </p:cNvPr>
          <p:cNvSpPr txBox="1"/>
          <p:nvPr/>
        </p:nvSpPr>
        <p:spPr>
          <a:xfrm>
            <a:off x="751114" y="1156859"/>
            <a:ext cx="5344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GGN is a perturbative noise sourced by seismic ground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Causes anomalous strain signal interfering with gravitational wave or ultralight dark matter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Current potential mitigation: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Calibration and fitting to exponential amplitude decay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Active correlated seismometer array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6B791E-ADA9-D546-8F9B-F9C848DCE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82" y="4283811"/>
            <a:ext cx="4555150" cy="543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916D2C-FEEF-3749-91DD-4F08BB1D3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722" y="5181229"/>
            <a:ext cx="2097669" cy="413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CC66BA-B2E1-8C46-8D6A-FB533D161785}"/>
                  </a:ext>
                </a:extLst>
              </p:cNvPr>
              <p:cNvSpPr txBox="1"/>
              <p:nvPr/>
            </p:nvSpPr>
            <p:spPr>
              <a:xfrm>
                <a:off x="4672600" y="4972623"/>
                <a:ext cx="3402709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For baseline L of 100 m, Rayleigh wave frequency of 2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600" dirty="0"/>
                  <a:t> x 1 Hz and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~ 300</m:t>
                    </m:r>
                  </m:oMath>
                </a14:m>
                <a:r>
                  <a:rPr lang="en-US" sz="1600" dirty="0"/>
                  <a:t> m/s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CC66BA-B2E1-8C46-8D6A-FB533D161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600" y="4972623"/>
                <a:ext cx="3402709" cy="830997"/>
              </a:xfrm>
              <a:prstGeom prst="rect">
                <a:avLst/>
              </a:prstGeom>
              <a:blipFill>
                <a:blip r:embed="rId6"/>
                <a:stretch>
                  <a:fillRect l="-1119" t="-1515" r="-1119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FA5C2D9-AB5A-DA48-9C79-C74C6A50D362}"/>
              </a:ext>
            </a:extLst>
          </p:cNvPr>
          <p:cNvSpPr txBox="1"/>
          <p:nvPr/>
        </p:nvSpPr>
        <p:spPr>
          <a:xfrm>
            <a:off x="1145982" y="5869185"/>
            <a:ext cx="3557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 Mitchell </a:t>
            </a:r>
            <a:r>
              <a:rPr lang="en-US" sz="1400" i="1" dirty="0"/>
              <a:t>et al</a:t>
            </a:r>
            <a:r>
              <a:rPr lang="en-US" sz="1400" dirty="0"/>
              <a:t> 2022 </a:t>
            </a:r>
            <a:r>
              <a:rPr lang="en-US" sz="1400" i="1" dirty="0"/>
              <a:t>JINST</a:t>
            </a:r>
            <a:r>
              <a:rPr lang="en-US" sz="1400" dirty="0"/>
              <a:t> </a:t>
            </a:r>
            <a:r>
              <a:rPr lang="en-US" sz="1400" b="1" dirty="0"/>
              <a:t>17</a:t>
            </a:r>
            <a:r>
              <a:rPr lang="en-US" sz="1400" dirty="0"/>
              <a:t> P01007, E02001</a:t>
            </a:r>
          </a:p>
        </p:txBody>
      </p:sp>
    </p:spTree>
    <p:extLst>
      <p:ext uri="{BB962C8B-B14F-4D97-AF65-F5344CB8AC3E}">
        <p14:creationId xmlns:p14="http://schemas.microsoft.com/office/powerpoint/2010/main" val="146499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084B33-9E33-A24D-8672-2E4D7E4C3C65}" vid="{56031CB8-80C7-3442-AEF9-4A192593952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</TotalTime>
  <Words>384</Words>
  <Application>Microsoft Macintosh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Office Theme</vt:lpstr>
      <vt:lpstr>MAGIS-100/AION Systematics and data pipeline</vt:lpstr>
      <vt:lpstr>Outline</vt:lpstr>
      <vt:lpstr>MAGIS-100 detector layout</vt:lpstr>
      <vt:lpstr>Computing and timing</vt:lpstr>
      <vt:lpstr>Data pipeline</vt:lpstr>
      <vt:lpstr>Systematics for long baseline atom interferometry</vt:lpstr>
      <vt:lpstr>Laser wavefront aberrations</vt:lpstr>
      <vt:lpstr>Vibration and inferred GGN</vt:lpstr>
      <vt:lpstr>GGN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MAGIS-100/AION Systematics</dc:title>
  <dc:creator>Jeremiah Mitchell</dc:creator>
  <cp:lastModifiedBy>Jeremiah Mitchell</cp:lastModifiedBy>
  <cp:revision>32</cp:revision>
  <dcterms:created xsi:type="dcterms:W3CDTF">2022-03-25T14:05:41Z</dcterms:created>
  <dcterms:modified xsi:type="dcterms:W3CDTF">2022-03-31T09:54:48Z</dcterms:modified>
</cp:coreProperties>
</file>