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65" r:id="rId4"/>
    <p:sldId id="296" r:id="rId5"/>
    <p:sldId id="298" r:id="rId6"/>
    <p:sldId id="299" r:id="rId7"/>
    <p:sldId id="285" r:id="rId8"/>
    <p:sldId id="293" r:id="rId9"/>
    <p:sldId id="297" r:id="rId10"/>
    <p:sldId id="291" r:id="rId11"/>
    <p:sldId id="259" r:id="rId12"/>
    <p:sldId id="294" r:id="rId13"/>
    <p:sldId id="261" r:id="rId14"/>
    <p:sldId id="262" r:id="rId15"/>
    <p:sldId id="267" r:id="rId16"/>
    <p:sldId id="268" r:id="rId17"/>
    <p:sldId id="269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3BE"/>
    <a:srgbClr val="00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6" autoAdjust="0"/>
    <p:restoredTop sz="94599"/>
  </p:normalViewPr>
  <p:slideViewPr>
    <p:cSldViewPr snapToGrid="0" snapToObjects="1">
      <p:cViewPr varScale="1">
        <p:scale>
          <a:sx n="56" d="100"/>
          <a:sy n="56" d="100"/>
        </p:scale>
        <p:origin x="58" y="7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237B3-D220-0447-B3EE-04ADC0B0CFE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0993C-2C23-9347-AA75-5B4A1ED0E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4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detail on diagram – single photon transitions,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10495-012B-B948-88D3-A5B76CBF73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100m baseline – MINOS access shaft – LARGE NOT LARGEST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proportional to interrogation time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interferometers, 3 Sr atom sources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Differential measurements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Networking with AION in UK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B25E-66C5-CE42-AB90-341A3F409E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83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100m baseline – MINOS access shaft – LARGE NOT LARGEST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proportional to interrogation time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interferometers, 3 Sr atom sources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Differential measurements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Networking with AION in UK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B25E-66C5-CE42-AB90-341A3F409E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0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100m baseline – MINOS access shaft – LARGE NOT LARGEST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proportional to interrogation time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interferometers, 3 Sr atom sources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Differential measurements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Networking with AION in UK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B25E-66C5-CE42-AB90-341A3F409E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9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10495-012B-B948-88D3-A5B76CBF7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3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B4DD-C0BC-FA44-A98E-D24199494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300AD-BCA8-6D4A-8304-1220C5476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597E-3AE0-B34C-9F76-DDA7AB3B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D5E9-EF68-42F1-8579-F58920C1D8C4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9B9AC-651A-3847-8AA9-9EBA2C948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C7B30-5401-BD4C-AD37-AA15A743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5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E8BFF-DFC7-FB47-94EB-CBD27655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AEBB9-8E48-ED4C-8336-9036381D4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8658C-C332-F542-B734-F829CD99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42E16-979A-4127-B144-870A7466D30C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AEACA-684B-E349-9100-618BAA66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522DC-BA6F-FF42-9228-49BE1C1E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0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DFCCC8-21D2-D24F-9266-D1DF207F8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253423-F86A-3046-A535-3B67A4B1A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5C9B7-D9CE-AD48-89C6-7D8D3B8F0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4CC3-E111-4580-ACA4-42E06D766428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3CDE-3E38-CA4A-B6DC-82EC38B0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12269-7855-BB4F-AEF5-25EF22FB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8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9D392-1019-E84E-B74E-A59053EC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2C367-266A-B449-BAD3-A0E2028C0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A0853-3B02-9D45-8B7A-614882FD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00D7-8A80-47DB-ADAE-17F2136DCE94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DC456-F71B-8D43-A2FB-067CAA522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48C68-E9CC-A74A-843F-25C877C9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5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5C4C-BBAF-2E4C-9843-5B66C404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FA156-C7E7-3A44-9092-F35564F9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3E68-4E44-A047-9890-18CB712F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B8FA-9846-4C99-8DF9-AA4B44E22024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DF5BD-EEA4-AB49-8816-D7A781D81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1DF51-7F5E-0945-B4BF-618F83CC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9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31263-21C1-0145-8DF9-EB83FB084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04B06-91BF-9B42-A94E-AEECB0BC5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C91CD-5C84-744D-927F-B5AF95ECF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81505-600E-3A41-8070-89BBE2AD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87FE3-87C6-4858-9FD3-970583C40AD2}" type="datetime1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22BD0-CB00-8E49-8003-FE11BE14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2ACFD-E15A-CC48-9A5E-422AFA7E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9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D96C5-DAC0-DC49-8456-1E4B99E9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F3B11-8B23-654D-A82C-8245137D0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B3A1E-F9FA-5E47-B9BF-B213CE906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4A4A1-EA49-864A-A3C2-EE2654A6A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CD092-8996-1C4F-9006-33CD0E34C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28A9B-8017-4545-AB91-6A1D361A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790F-A2F8-46C3-9506-AAC19E0EDC21}" type="datetime1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117EF-2C56-BB47-A8D9-75DDC7D5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4624A3-B5D5-0B4C-A238-8F9D61F1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0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E114-66D9-C648-8280-F2F34E61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3824A-72D6-A24C-BD33-971D6F5F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625E-1B83-407F-BCB9-18151BD8EA9C}" type="datetime1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D97AB-9BF0-7646-89A8-CD918A54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C6B0E-F867-E742-8C63-3BB35612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29D77-ECF7-9746-88A2-904630AA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9C2A-26D3-426D-BAD2-62E21DD916AB}" type="datetime1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D8935-A1A7-CD41-9A28-7D93403F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969F0-5DF8-6543-860A-2351BAB9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045F-4E85-AF40-9ABE-9A53DD79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10F77-D474-1E43-BC78-D8E618763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0B94C-96AE-F44B-8AED-4810C5754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75E77-3048-2D45-867C-6DE4612A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3EDC-464B-494E-BF3E-C836F0C22491}" type="datetime1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67778-31A3-7947-890F-8C4CD440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C38BE-304F-4A4E-B758-924C78EC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0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F71D-CEE9-124D-B89B-ABFE4895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0736D-F5D4-AE43-9705-F4952F956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8805D-6FA4-E64B-8580-314254B01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097CB-AC77-4846-AEA2-1A413734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139A-82C7-4473-8847-427BAF92C987}" type="datetime1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656AF-55D5-314F-A493-7ACB0DB9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B5E2F-17C4-1E4E-9FA0-3EB06A26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3A789-4C88-924C-BA4B-ED48B91E3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1113F-3294-934A-8408-23C774F86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A334B-DB9A-3F45-BC93-462F8E050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0FD74-108F-423A-A438-C3C13C11F718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97FE2-8739-6048-8F96-A7DC25013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Leonie Hawkins, IOP HEPP &amp; APP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14958-D2F5-D54A-8D37-EAA43735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77096-FB96-E442-872E-800BAB8BF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8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.gif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hyperlink" Target="https://arxiv.org/abs/1911.11755" TargetMode="External"/><Relationship Id="rId1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4.png"/><Relationship Id="rId3" Type="http://schemas.openxmlformats.org/officeDocument/2006/relationships/image" Target="../media/image2.gif"/><Relationship Id="rId7" Type="http://schemas.openxmlformats.org/officeDocument/2006/relationships/image" Target="../media/image3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1.jp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hyperlink" Target="https://arxiv.org/abs/2104.0283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gif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.gi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C5E5D77-9CED-4A24-B891-B5A000CBF5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238160"/>
              </p:ext>
            </p:extLst>
          </p:nvPr>
        </p:nvGraphicFramePr>
        <p:xfrm>
          <a:off x="5130732" y="5403309"/>
          <a:ext cx="1930535" cy="1158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7619716" imgH="4571670" progId="AcroExch.Document.DC">
                  <p:embed/>
                </p:oleObj>
              </mc:Choice>
              <mc:Fallback>
                <p:oleObj name="Acrobat Document" r:id="rId3" imgW="7619716" imgH="45716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30732" y="5403309"/>
                        <a:ext cx="1930535" cy="1158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AC9034-2060-DB44-B72A-AE31C8515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389" y="1102080"/>
            <a:ext cx="9411222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MAGIS &amp; AION: Long Baseline Atom Interferometry Experiments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EE5C3-F725-1C47-9696-4FEDD5DF8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81755"/>
            <a:ext cx="9144000" cy="1655762"/>
          </a:xfrm>
        </p:spPr>
        <p:txBody>
          <a:bodyPr>
            <a:normAutofit/>
          </a:bodyPr>
          <a:lstStyle/>
          <a:p>
            <a:r>
              <a:rPr lang="en-US" b="1" dirty="0"/>
              <a:t>Leonie Hawkins, University of Liverpool</a:t>
            </a:r>
          </a:p>
          <a:p>
            <a:r>
              <a:rPr lang="en-US" dirty="0"/>
              <a:t>On behalf of the collaborations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IOP HEPP &amp; APP Conference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FB527-B401-9246-B2D0-F79947BC8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36" t="30492" r="12128" b="31372"/>
          <a:stretch/>
        </p:blipFill>
        <p:spPr>
          <a:xfrm>
            <a:off x="8807549" y="5540767"/>
            <a:ext cx="3003571" cy="883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B0718A-7550-4B79-83B9-6010C1C007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059"/>
          <a:stretch/>
        </p:blipFill>
        <p:spPr>
          <a:xfrm>
            <a:off x="538582" y="5722436"/>
            <a:ext cx="3003571" cy="77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86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81FA-F4AD-3A42-8B3F-167D46B6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20" y="756079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                  Atom Interferometer Observatory </a:t>
            </a:r>
            <a:br>
              <a:rPr lang="en-US" sz="4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&amp; Network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D9A487-0974-4393-AB4C-BD8791C48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D2CA3A-B230-A242-90F2-419DA992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D30C4-10BE-4F7E-B0ED-984F7D5F4C18}"/>
              </a:ext>
            </a:extLst>
          </p:cNvPr>
          <p:cNvSpPr/>
          <p:nvPr/>
        </p:nvSpPr>
        <p:spPr>
          <a:xfrm>
            <a:off x="897857" y="2170313"/>
            <a:ext cx="448227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new Sr labs established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Currently constructing prototype (AION-1)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AION-10 planned construction at Beecroft building, Oxford</a:t>
            </a:r>
            <a:endParaRPr lang="en-GB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Location of AION-100 TBD (Daresbury,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Boulby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CERN…?)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 with MAGIS for improved sensitivity to DM &amp; GWs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20C0EFF-2AB6-43AF-88B7-B81E71BF55FC}"/>
              </a:ext>
            </a:extLst>
          </p:cNvPr>
          <p:cNvSpPr txBox="1">
            <a:spLocks/>
          </p:cNvSpPr>
          <p:nvPr/>
        </p:nvSpPr>
        <p:spPr bwMode="auto">
          <a:xfrm>
            <a:off x="8727490" y="4160253"/>
            <a:ext cx="2304907" cy="39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sz="1800" b="1" kern="0" dirty="0">
                <a:latin typeface="+mj-lt"/>
              </a:rPr>
              <a:t>AION Paper (2018)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9594E4-B58D-4EA0-BA9D-E9B817B4D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478" y="4497238"/>
            <a:ext cx="2737089" cy="4340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534D1D-40AC-4436-9247-F55AF072C823}"/>
              </a:ext>
            </a:extLst>
          </p:cNvPr>
          <p:cNvSpPr txBox="1"/>
          <p:nvPr/>
        </p:nvSpPr>
        <p:spPr>
          <a:xfrm>
            <a:off x="8735754" y="4861412"/>
            <a:ext cx="24320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hlinkClick r:id="rId5"/>
              </a:rPr>
              <a:t>https://arxiv.org/abs/1911.11755</a:t>
            </a:r>
            <a:endParaRPr lang="en-GB" sz="11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304FC0-74EF-4DCD-BC1E-F68006B21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405" y="1611640"/>
            <a:ext cx="2945368" cy="3777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345A45-C3F9-479E-A4BD-FF6319938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07" y="5226154"/>
            <a:ext cx="631140" cy="631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7A85F9-7B2A-4546-8B28-F87234B48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986" y="5364368"/>
            <a:ext cx="1531451" cy="4032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91A821-E52B-4687-A74F-E974A10A56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65" t="16880" r="9910" b="22306"/>
          <a:stretch/>
        </p:blipFill>
        <p:spPr>
          <a:xfrm>
            <a:off x="766650" y="5896671"/>
            <a:ext cx="1892929" cy="552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536654-3EE5-4D66-BA26-E9009811F1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6242" y="5324155"/>
            <a:ext cx="1771666" cy="456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2FFDB9-47FB-454F-ABC5-5B076805DB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6974" y="5890953"/>
            <a:ext cx="2587929" cy="5175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B6A6FE-5B6E-4427-9FE7-9E0D561CA19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614" r="9223"/>
          <a:stretch/>
        </p:blipFill>
        <p:spPr>
          <a:xfrm>
            <a:off x="1817525" y="5254011"/>
            <a:ext cx="926518" cy="5974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C3DF2-F60B-4B83-96BF-D2414D33D8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349" y="452055"/>
            <a:ext cx="1790594" cy="9281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4380C58-780B-40A0-BF47-5E8A21AAC157}"/>
              </a:ext>
            </a:extLst>
          </p:cNvPr>
          <p:cNvGrpSpPr/>
          <p:nvPr/>
        </p:nvGrpSpPr>
        <p:grpSpPr>
          <a:xfrm>
            <a:off x="8765870" y="2191801"/>
            <a:ext cx="2587930" cy="1722604"/>
            <a:chOff x="9023222" y="655284"/>
            <a:chExt cx="2587930" cy="172260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FF569B-D550-424C-A235-7C713E893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927" b="9443"/>
            <a:stretch/>
          </p:blipFill>
          <p:spPr>
            <a:xfrm>
              <a:off x="9023222" y="655284"/>
              <a:ext cx="2587930" cy="172260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2E2DCA-D7DF-4571-B899-90D59751BAB8}"/>
                </a:ext>
              </a:extLst>
            </p:cNvPr>
            <p:cNvSpPr txBox="1"/>
            <p:nvPr/>
          </p:nvSpPr>
          <p:spPr>
            <a:xfrm>
              <a:off x="9254378" y="1563507"/>
              <a:ext cx="7297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</a:rPr>
                <a:t>MAGIS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7D94D9-4066-42C0-8431-121EA6327AEC}"/>
                </a:ext>
              </a:extLst>
            </p:cNvPr>
            <p:cNvSpPr txBox="1"/>
            <p:nvPr/>
          </p:nvSpPr>
          <p:spPr>
            <a:xfrm>
              <a:off x="10682279" y="1417253"/>
              <a:ext cx="6422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</a:rPr>
                <a:t>AION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BD453DE5-5F68-43EA-8DD2-65B158310B4E}"/>
                </a:ext>
              </a:extLst>
            </p:cNvPr>
            <p:cNvSpPr/>
            <p:nvPr/>
          </p:nvSpPr>
          <p:spPr>
            <a:xfrm rot="21333406">
              <a:off x="9449887" y="1217937"/>
              <a:ext cx="1471105" cy="768103"/>
            </a:xfrm>
            <a:prstGeom prst="arc">
              <a:avLst>
                <a:gd name="adj1" fmla="val 11098337"/>
                <a:gd name="adj2" fmla="val 21006657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Graphic 37" descr="Marker">
              <a:extLst>
                <a:ext uri="{FF2B5EF4-FFF2-40B4-BE49-F238E27FC236}">
                  <a16:creationId xmlns:a16="http://schemas.microsoft.com/office/drawing/2014/main" id="{8D2DCC4A-D7AC-4DD6-BA50-AAF84CAEB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0345438">
              <a:off x="9318445" y="1413254"/>
              <a:ext cx="230371" cy="230371"/>
            </a:xfrm>
            <a:prstGeom prst="rect">
              <a:avLst/>
            </a:prstGeom>
          </p:spPr>
        </p:pic>
        <p:pic>
          <p:nvPicPr>
            <p:cNvPr id="39" name="Graphic 38" descr="Marker">
              <a:extLst>
                <a:ext uri="{FF2B5EF4-FFF2-40B4-BE49-F238E27FC236}">
                  <a16:creationId xmlns:a16="http://schemas.microsoft.com/office/drawing/2014/main" id="{9F461311-C6AA-4924-A190-793F3D48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384864">
              <a:off x="10758501" y="1230210"/>
              <a:ext cx="242515" cy="242515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5ABE053-714C-405C-90AB-17596A348E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37673" y="5846474"/>
            <a:ext cx="1937596" cy="5086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FA95-4B4D-4C0A-BA02-AB075C14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9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0754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119A-CB57-BF48-931C-301F1F8D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Progress on AION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E9905-06D7-5441-B447-FBA0AFA1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540" y="1955916"/>
            <a:ext cx="5331180" cy="4351338"/>
          </a:xfrm>
        </p:spPr>
        <p:txBody>
          <a:bodyPr>
            <a:normAutofit/>
          </a:bodyPr>
          <a:lstStyle/>
          <a:p>
            <a:r>
              <a:rPr lang="en-US" dirty="0"/>
              <a:t>AION prototype under construction</a:t>
            </a:r>
          </a:p>
          <a:p>
            <a:pPr lvl="1"/>
            <a:r>
              <a:rPr lang="en-US" dirty="0"/>
              <a:t>Demonstrate interferometry with Sr</a:t>
            </a:r>
            <a:endParaRPr lang="en-US" sz="600" dirty="0"/>
          </a:p>
          <a:p>
            <a:pPr lvl="1"/>
            <a:r>
              <a:rPr lang="en-US" dirty="0"/>
              <a:t>Develop technology for 10m &amp; future 100m devices</a:t>
            </a:r>
          </a:p>
          <a:p>
            <a:r>
              <a:rPr lang="en-US" dirty="0"/>
              <a:t>Each institution responsible for different subsystem</a:t>
            </a:r>
          </a:p>
          <a:p>
            <a:pPr lvl="1"/>
            <a:r>
              <a:rPr lang="en-US" dirty="0"/>
              <a:t>Oxford, Liverpool, Cambridge, Imperial College, Birmingham, RAL &amp; Kings College</a:t>
            </a:r>
          </a:p>
          <a:p>
            <a:endParaRPr lang="en-US" sz="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90B02-AA4B-49E2-9C17-5EF62E6D7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6EC01-69B0-47C8-8D78-5FBBAF188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Leonie Hawkins, IOP HEPP &amp; APP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B8E62C-35FA-4781-B0EF-1A7A5051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338" y="462717"/>
            <a:ext cx="1959376" cy="1015653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E85E60B-87DD-4AA1-8F70-EE1D90AC2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513" y="804943"/>
            <a:ext cx="5331180" cy="3103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E23764-2CF3-4855-946B-92548A25F431}"/>
              </a:ext>
            </a:extLst>
          </p:cNvPr>
          <p:cNvSpPr txBox="1"/>
          <p:nvPr/>
        </p:nvSpPr>
        <p:spPr>
          <a:xfrm>
            <a:off x="9139423" y="4282058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Vacuum system &amp; support frame for prototype under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9A954-6F95-43C2-8505-CF8C0A370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038" y="4078708"/>
            <a:ext cx="2528067" cy="1892616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A10964-A289-4099-914A-7006C594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10</a:t>
            </a:fld>
            <a:endParaRPr lang="en-US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5A565-6BAC-4E46-9223-6F6D0D896F26}"/>
              </a:ext>
            </a:extLst>
          </p:cNvPr>
          <p:cNvSpPr txBox="1"/>
          <p:nvPr/>
        </p:nvSpPr>
        <p:spPr>
          <a:xfrm>
            <a:off x="5904931" y="965157"/>
            <a:ext cx="121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2D MOT source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435954-8DFB-43D9-BD5F-22FB72A3D5EE}"/>
              </a:ext>
            </a:extLst>
          </p:cNvPr>
          <p:cNvSpPr txBox="1"/>
          <p:nvPr/>
        </p:nvSpPr>
        <p:spPr>
          <a:xfrm>
            <a:off x="7216453" y="1360165"/>
            <a:ext cx="121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3D MOT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F6A498-3E66-4E74-A0F7-64DF211B96B5}"/>
              </a:ext>
            </a:extLst>
          </p:cNvPr>
          <p:cNvSpPr txBox="1"/>
          <p:nvPr/>
        </p:nvSpPr>
        <p:spPr>
          <a:xfrm>
            <a:off x="8179774" y="682772"/>
            <a:ext cx="121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Transport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34C453-F903-4556-81F1-8662A4F0AF51}"/>
              </a:ext>
            </a:extLst>
          </p:cNvPr>
          <p:cNvSpPr txBox="1"/>
          <p:nvPr/>
        </p:nvSpPr>
        <p:spPr>
          <a:xfrm>
            <a:off x="8896105" y="1469603"/>
            <a:ext cx="12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Interferometry chamber</a:t>
            </a:r>
          </a:p>
        </p:txBody>
      </p:sp>
    </p:spTree>
    <p:extLst>
      <p:ext uri="{BB962C8B-B14F-4D97-AF65-F5344CB8AC3E}">
        <p14:creationId xmlns:p14="http://schemas.microsoft.com/office/powerpoint/2010/main" val="3402504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81FA-F4AD-3A42-8B3F-167D46B6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20" y="756079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                  Atom Interferometer Observatory </a:t>
            </a:r>
            <a:br>
              <a:rPr lang="en-US" sz="4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&amp; Network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D9A487-0974-4393-AB4C-BD8791C48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D2CA3A-B230-A242-90F2-419DA992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45A45-C3F9-479E-A4BD-FF6319938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07" y="5226154"/>
            <a:ext cx="631140" cy="631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7A85F9-7B2A-4546-8B28-F87234B48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986" y="5364368"/>
            <a:ext cx="1531451" cy="4032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91A821-E52B-4687-A74F-E974A10A56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65" t="16880" r="9910" b="22306"/>
          <a:stretch/>
        </p:blipFill>
        <p:spPr>
          <a:xfrm>
            <a:off x="766650" y="5896671"/>
            <a:ext cx="1892929" cy="552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536654-3EE5-4D66-BA26-E9009811F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6242" y="5324155"/>
            <a:ext cx="1771666" cy="456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2FFDB9-47FB-454F-ABC5-5B076805D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6974" y="5890953"/>
            <a:ext cx="2587929" cy="5175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B6A6FE-5B6E-4427-9FE7-9E0D561CA1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14" r="9223"/>
          <a:stretch/>
        </p:blipFill>
        <p:spPr>
          <a:xfrm>
            <a:off x="1817525" y="5254011"/>
            <a:ext cx="926518" cy="5974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C3DF2-F60B-4B83-96BF-D2414D33D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349" y="452055"/>
            <a:ext cx="1790594" cy="9281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ABE053-714C-405C-90AB-17596A348E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7673" y="5846474"/>
            <a:ext cx="1937596" cy="508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E2664-082D-4CEB-96A4-6B48F5E19E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2429" y="1948252"/>
            <a:ext cx="3058884" cy="3612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4BF85-8CED-4801-B3E0-938B78D151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4840" y="2131270"/>
            <a:ext cx="4518597" cy="28799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1DA5A-C81D-4B37-A3B0-699D05B4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11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4990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5B13-C757-F645-BFF0-0946DAB1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Summary: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MAGIS &amp; AION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A940C-445E-034C-A0BE-A4E5579D6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baseline atom interferometry projects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Searching for ultralight dark matter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bed for gravitational wave detection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Aim to network between MAGIS and AION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MAGIS-100 design and fabrication of parts underway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AION prototype under construction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AION-10 to be built at Oxford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0FFAE-021E-D84A-B351-D03CD5AFF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AA6DA-307A-4045-AB57-727B7267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A1B34-DDB6-4B37-9439-CF5E95FF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12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32626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6E0212-5B87-C84A-BCBD-81A2880AA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7325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D62BA-4FAB-1748-8D0D-1CBEBF1B4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7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6E0212-5B87-C84A-BCBD-81A2880AA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7325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Backup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D62BA-4FAB-1748-8D0D-1CBEBF1B4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39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E2B4-FDB2-AE4D-AEF7-043487732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Gravitational Wave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6E914-AAB2-564A-8788-0AFF92DE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872" y="1749793"/>
            <a:ext cx="841253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Mid-band frequency gravitational waves (30 mHz – 10 Hz), between LIGO and LISA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2L/c term represents laser propagation time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Atoms as inertial reference points &amp; clocks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GW cause strain in light travel time – phase shift</a:t>
            </a:r>
          </a:p>
          <a:p>
            <a:pPr>
              <a:lnSpc>
                <a:spcPct val="150000"/>
              </a:lnSpc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94E69-079A-274D-8E73-2A5D0E87F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9CD88-4E3A-594E-BDB9-D6D8793A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7D289D-1D20-494F-8C77-24B0A546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579" y="3106431"/>
            <a:ext cx="3465116" cy="6533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BD187C1-D4B2-C24F-A705-F6239CB39A5F}"/>
              </a:ext>
            </a:extLst>
          </p:cNvPr>
          <p:cNvGrpSpPr/>
          <p:nvPr/>
        </p:nvGrpSpPr>
        <p:grpSpPr>
          <a:xfrm>
            <a:off x="8572351" y="802187"/>
            <a:ext cx="1900904" cy="4839448"/>
            <a:chOff x="6714107" y="1394142"/>
            <a:chExt cx="1900904" cy="48394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5CF297E-6B95-134D-8554-5D2EBB505BF0}"/>
                </a:ext>
              </a:extLst>
            </p:cNvPr>
            <p:cNvGrpSpPr/>
            <p:nvPr/>
          </p:nvGrpSpPr>
          <p:grpSpPr>
            <a:xfrm>
              <a:off x="6714107" y="1394142"/>
              <a:ext cx="1521329" cy="4839448"/>
              <a:chOff x="6714107" y="1394142"/>
              <a:chExt cx="1521329" cy="4839448"/>
            </a:xfrm>
          </p:grpSpPr>
          <p:sp>
            <p:nvSpPr>
              <p:cNvPr id="16" name="AutoShape 36">
                <a:extLst>
                  <a:ext uri="{FF2B5EF4-FFF2-40B4-BE49-F238E27FC236}">
                    <a16:creationId xmlns:a16="http://schemas.microsoft.com/office/drawing/2014/main" id="{FF78DAA5-B33D-B546-9ADD-59F6C9538B3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 rot="5400000">
                <a:off x="5115902" y="3010483"/>
                <a:ext cx="4717739" cy="1521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2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pic>
            <p:nvPicPr>
              <p:cNvPr id="17" name="Picture 1">
                <a:extLst>
                  <a:ext uri="{FF2B5EF4-FFF2-40B4-BE49-F238E27FC236}">
                    <a16:creationId xmlns:a16="http://schemas.microsoft.com/office/drawing/2014/main" id="{1440A313-BAD7-2B4E-BE6B-CFEF6CA6C6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5400000">
                <a:off x="5330191" y="3418188"/>
                <a:ext cx="4839448" cy="791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34">
                <a:extLst>
                  <a:ext uri="{FF2B5EF4-FFF2-40B4-BE49-F238E27FC236}">
                    <a16:creationId xmlns:a16="http://schemas.microsoft.com/office/drawing/2014/main" id="{1A69F794-6705-2D43-BF43-7ADEE0779C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6814732" y="3664632"/>
                <a:ext cx="2404824" cy="273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20000"/>
                  </a:spcBef>
                  <a:buNone/>
                </a:pPr>
                <a:r>
                  <a:rPr lang="en-US" sz="1100" dirty="0">
                    <a:solidFill>
                      <a:srgbClr val="000000"/>
                    </a:solidFill>
                    <a:latin typeface="Tahoma" pitchFamily="34" charset="0"/>
                  </a:rPr>
                  <a:t>Common interferometer laser beam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C950E4-1448-574A-9698-E674E44C9561}"/>
                </a:ext>
              </a:extLst>
            </p:cNvPr>
            <p:cNvSpPr txBox="1"/>
            <p:nvPr/>
          </p:nvSpPr>
          <p:spPr>
            <a:xfrm>
              <a:off x="7820197" y="2277478"/>
              <a:ext cx="6920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None/>
              </a:pPr>
              <a:r>
                <a:rPr lang="en-US" sz="1050" dirty="0">
                  <a:solidFill>
                    <a:srgbClr val="000000"/>
                  </a:solidFill>
                  <a:latin typeface="Tahoma" pitchFamily="34" charset="0"/>
                </a:rPr>
                <a:t>Atoms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3A003B-C3C9-4C4C-9012-8C1A80AA1DBF}"/>
                </a:ext>
              </a:extLst>
            </p:cNvPr>
            <p:cNvSpPr txBox="1"/>
            <p:nvPr/>
          </p:nvSpPr>
          <p:spPr>
            <a:xfrm>
              <a:off x="7819353" y="5071471"/>
              <a:ext cx="69201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None/>
              </a:pPr>
              <a:r>
                <a:rPr lang="en-US" sz="1050" dirty="0">
                  <a:solidFill>
                    <a:srgbClr val="000000"/>
                  </a:solidFill>
                  <a:latin typeface="Tahoma" pitchFamily="34" charset="0"/>
                </a:rPr>
                <a:t>Atoms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184F9F-9E6D-904D-8223-3D02A323AA40}"/>
                </a:ext>
              </a:extLst>
            </p:cNvPr>
            <p:cNvSpPr txBox="1"/>
            <p:nvPr/>
          </p:nvSpPr>
          <p:spPr>
            <a:xfrm>
              <a:off x="8065956" y="1514056"/>
              <a:ext cx="54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Laser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E1FED6-3519-1944-8FC5-6F640CD3C545}"/>
                </a:ext>
              </a:extLst>
            </p:cNvPr>
            <p:cNvSpPr txBox="1"/>
            <p:nvPr/>
          </p:nvSpPr>
          <p:spPr>
            <a:xfrm>
              <a:off x="8066463" y="5811810"/>
              <a:ext cx="54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Laser</a:t>
              </a:r>
            </a:p>
          </p:txBody>
        </p:sp>
        <p:pic>
          <p:nvPicPr>
            <p:cNvPr id="14" name="Picture 38">
              <a:extLst>
                <a:ext uri="{FF2B5EF4-FFF2-40B4-BE49-F238E27FC236}">
                  <a16:creationId xmlns:a16="http://schemas.microsoft.com/office/drawing/2014/main" id="{85FC0CB2-9E4E-2E4A-9B8F-1D6E3C7356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2386" t="68551" r="9810" b="19399"/>
            <a:stretch/>
          </p:blipFill>
          <p:spPr bwMode="auto">
            <a:xfrm rot="5400000">
              <a:off x="5598439" y="3719525"/>
              <a:ext cx="3673943" cy="184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34">
              <a:extLst>
                <a:ext uri="{FF2B5EF4-FFF2-40B4-BE49-F238E27FC236}">
                  <a16:creationId xmlns:a16="http://schemas.microsoft.com/office/drawing/2014/main" id="{162AEC6C-F911-E74B-B5A7-5A9DA2E98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443782" y="3698903"/>
              <a:ext cx="1710084" cy="290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  <a:buNone/>
              </a:pPr>
              <a:r>
                <a:rPr lang="en-US" sz="1200" dirty="0">
                  <a:solidFill>
                    <a:srgbClr val="000000"/>
                  </a:solidFill>
                  <a:latin typeface="Tahoma" pitchFamily="34" charset="0"/>
                </a:rPr>
                <a:t>Measurement baseline</a:t>
              </a:r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4D60BBE-211F-4366-871F-CE94387D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83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045F3-8EE1-1C41-B960-83FAA38D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Alternative Dark Matter Detection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1889-26C9-A84E-B9E3-33B5AA1FF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70" y="1825625"/>
            <a:ext cx="1031863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Effects on fundamental constants – scalar 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Causes accelerations to test masses – vector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isotopes of strontium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Comparing accelerations </a:t>
            </a:r>
          </a:p>
          <a:p>
            <a:pPr lvl="1">
              <a:lnSpc>
                <a:spcPct val="1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Precessions of nuclear spins – pseudo scalar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Placing atoms in different spin states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A55BC-488B-C347-BE7E-63AA7EF57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2D4E3-9548-1646-A48F-463FEE3B4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C7645-D62D-460F-B8CD-4AF0E4D0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35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C0537-4D0F-4545-A120-EA1DEB7F5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45" y="1473196"/>
            <a:ext cx="6402355" cy="4883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045F3-8EE1-1C41-B960-83FAA38D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Baseline Configurations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A55BC-488B-C347-BE7E-63AA7EF57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Leonie Hawkins, IOP HEPP &amp; APP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2D4E3-9548-1646-A48F-463FEE3B4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90CDCD-BF2E-0049-8859-800B1A742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852" y="2147353"/>
            <a:ext cx="4314040" cy="375233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lphaLcPeriod"/>
            </a:pPr>
            <a:r>
              <a:rPr lang="en-US" sz="2400" dirty="0"/>
              <a:t>Max drop time gradiometer </a:t>
            </a:r>
          </a:p>
          <a:p>
            <a:pPr marL="514350" indent="-514350">
              <a:lnSpc>
                <a:spcPct val="100000"/>
              </a:lnSpc>
              <a:buFont typeface="+mj-lt"/>
              <a:buAutoNum type="alphaLcPeriod"/>
            </a:pPr>
            <a:r>
              <a:rPr lang="en-US" sz="2400" dirty="0"/>
              <a:t>Max baseline gradiometer</a:t>
            </a:r>
          </a:p>
          <a:p>
            <a:pPr marL="514350" indent="-514350">
              <a:lnSpc>
                <a:spcPct val="100000"/>
              </a:lnSpc>
              <a:buFont typeface="+mj-lt"/>
              <a:buAutoNum type="alphaLcPeriod"/>
            </a:pPr>
            <a:r>
              <a:rPr lang="en-US" sz="2400" dirty="0"/>
              <a:t>GGN characterization </a:t>
            </a:r>
          </a:p>
          <a:p>
            <a:pPr marL="514350" indent="-514350">
              <a:lnSpc>
                <a:spcPct val="100000"/>
              </a:lnSpc>
              <a:buFont typeface="+mj-lt"/>
              <a:buAutoNum type="alphaLcPeriod"/>
            </a:pPr>
            <a:r>
              <a:rPr lang="en-US" sz="2400" dirty="0"/>
              <a:t>Dual species launch – alternative dark matter detection mode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086E9-9EE5-478E-860C-9AB31652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8-10-15 at 11.03.51.png">
            <a:extLst>
              <a:ext uri="{FF2B5EF4-FFF2-40B4-BE49-F238E27FC236}">
                <a16:creationId xmlns:a16="http://schemas.microsoft.com/office/drawing/2014/main" id="{5C8DB67C-12F8-674F-971E-52F2140B9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384"/>
          <a:stretch/>
        </p:blipFill>
        <p:spPr>
          <a:xfrm>
            <a:off x="1168908" y="1838330"/>
            <a:ext cx="9720942" cy="1583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9E2B4-FDB2-AE4D-AEF7-043487732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Science Motivation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94E69-079A-274D-8E73-2A5D0E87F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9CD88-4E3A-594E-BDB9-D6D8793A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</a:p>
        </p:txBody>
      </p:sp>
      <p:pic>
        <p:nvPicPr>
          <p:cNvPr id="20" name="Picture 19" descr="Screen Shot 2018-10-15 at 11.03.51.png">
            <a:extLst>
              <a:ext uri="{FF2B5EF4-FFF2-40B4-BE49-F238E27FC236}">
                <a16:creationId xmlns:a16="http://schemas.microsoft.com/office/drawing/2014/main" id="{1D5C102B-6736-F445-95ED-06A9AD223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61222" r="53012" b="30221"/>
          <a:stretch/>
        </p:blipFill>
        <p:spPr>
          <a:xfrm>
            <a:off x="2344964" y="3282976"/>
            <a:ext cx="3328053" cy="38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6741E-AAC8-405D-9206-FE46A85534E7}"/>
              </a:ext>
            </a:extLst>
          </p:cNvPr>
          <p:cNvSpPr txBox="1"/>
          <p:nvPr/>
        </p:nvSpPr>
        <p:spPr>
          <a:xfrm>
            <a:off x="2978599" y="3628128"/>
            <a:ext cx="230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MAGIS/AION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F4857-91DE-4FB6-B7F1-AE90622CCD52}"/>
              </a:ext>
            </a:extLst>
          </p:cNvPr>
          <p:cNvSpPr txBox="1"/>
          <p:nvPr/>
        </p:nvSpPr>
        <p:spPr>
          <a:xfrm>
            <a:off x="4370707" y="4622907"/>
            <a:ext cx="6983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Pathfinder for mid-band frequency gravitational wave detector (0.03 – 3 Hz) between </a:t>
            </a:r>
            <a:r>
              <a:rPr lang="en-GB" sz="2400" dirty="0" err="1"/>
              <a:t>aLIGO</a:t>
            </a:r>
            <a:r>
              <a:rPr lang="en-GB" sz="2400" dirty="0"/>
              <a:t> and LISA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D74AB-C7F9-4613-9AAF-1D8F48947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35" y="4305582"/>
            <a:ext cx="2903863" cy="164702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E8725-E6C4-4BE3-B11F-85885FE1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1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5688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E2B4-FDB2-AE4D-AEF7-043487732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Dark Matter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94E69-079A-274D-8E73-2A5D0E87F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9CD88-4E3A-594E-BDB9-D6D8793A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</a:p>
        </p:txBody>
      </p:sp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63D016BC-83E1-124C-A3F0-56EE12888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93" y="2602876"/>
            <a:ext cx="11000096" cy="194842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6F4F80-9636-FA4A-A338-0E67499EA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754"/>
            <a:ext cx="10515600" cy="433341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Affects fundamental constants (m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⍺), altering atomic energy level separation 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Additionally: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Gravitational waves cause strain in light travel time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Both cause phase shift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with atom interferometry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6004CA-38DD-4DC4-BE37-5B83DE3F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2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29824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B33DFE-F786-4988-A7A8-FFF001D38EAD}"/>
              </a:ext>
            </a:extLst>
          </p:cNvPr>
          <p:cNvGrpSpPr/>
          <p:nvPr/>
        </p:nvGrpSpPr>
        <p:grpSpPr>
          <a:xfrm>
            <a:off x="838200" y="1482945"/>
            <a:ext cx="1921640" cy="4658223"/>
            <a:chOff x="838200" y="1635551"/>
            <a:chExt cx="1701282" cy="44081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7B9F72-E5E8-4B27-B6A5-C9A9DD1D9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4489"/>
            <a:stretch/>
          </p:blipFill>
          <p:spPr>
            <a:xfrm>
              <a:off x="838200" y="1690688"/>
              <a:ext cx="1701282" cy="435300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7AECA4-AF63-4D71-BDCD-28340B16DB28}"/>
                </a:ext>
              </a:extLst>
            </p:cNvPr>
            <p:cNvSpPr/>
            <p:nvPr/>
          </p:nvSpPr>
          <p:spPr>
            <a:xfrm>
              <a:off x="838200" y="1635551"/>
              <a:ext cx="427123" cy="446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4854F8-E47C-0D45-B493-13D0A87D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Atom Interferometers as a Gradiometer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51CC66-4939-DE4B-8277-B8034FA11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6A422CC-3CE4-A04A-864F-5E14B1FA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A524B2-F5BF-48D9-872C-C5FDEC90BE20}"/>
              </a:ext>
            </a:extLst>
          </p:cNvPr>
          <p:cNvSpPr txBox="1">
            <a:spLocks/>
          </p:cNvSpPr>
          <p:nvPr/>
        </p:nvSpPr>
        <p:spPr>
          <a:xfrm>
            <a:off x="6955942" y="1954270"/>
            <a:ext cx="4671949" cy="3834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Atoms in superposition of states </a:t>
            </a:r>
          </a:p>
          <a:p>
            <a:pPr>
              <a:lnSpc>
                <a:spcPct val="100000"/>
              </a:lnSpc>
            </a:pP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Analogous to light interferometers</a:t>
            </a:r>
          </a:p>
          <a:p>
            <a:pPr>
              <a:lnSpc>
                <a:spcPct val="100000"/>
              </a:lnSpc>
            </a:pP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atom interferometers across single baseline</a:t>
            </a:r>
          </a:p>
          <a:p>
            <a:pPr lvl="1">
              <a:lnSpc>
                <a:spcPct val="100000"/>
              </a:lnSpc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Employs Sr atoms </a:t>
            </a:r>
          </a:p>
          <a:p>
            <a:pPr>
              <a:lnSpc>
                <a:spcPct val="100000"/>
              </a:lnSpc>
            </a:pP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Take ratio of measurements</a:t>
            </a:r>
          </a:p>
          <a:p>
            <a:pPr lvl="1">
              <a:lnSpc>
                <a:spcPct val="100000"/>
              </a:lnSpc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Cancel various systematics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increases with baseline length</a:t>
            </a:r>
            <a:endParaRPr lang="en-GB" sz="1800" i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79BC24-E58B-4609-BF09-F21E9D8B1A81}"/>
              </a:ext>
            </a:extLst>
          </p:cNvPr>
          <p:cNvGrpSpPr/>
          <p:nvPr/>
        </p:nvGrpSpPr>
        <p:grpSpPr>
          <a:xfrm>
            <a:off x="3164840" y="2183394"/>
            <a:ext cx="2813388" cy="1469806"/>
            <a:chOff x="3164840" y="2139261"/>
            <a:chExt cx="2813388" cy="14698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1A5812-EAF3-4012-9526-379E48A32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5162" y="2139261"/>
              <a:ext cx="2673066" cy="146980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7A4C55-C399-4988-B7D2-E73BBB89BC45}"/>
                </a:ext>
              </a:extLst>
            </p:cNvPr>
            <p:cNvSpPr/>
            <p:nvPr/>
          </p:nvSpPr>
          <p:spPr>
            <a:xfrm>
              <a:off x="3164840" y="2432785"/>
              <a:ext cx="619760" cy="441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0F8B08AF-6784-4AF6-99F7-EFB6703EB376}"/>
              </a:ext>
            </a:extLst>
          </p:cNvPr>
          <p:cNvSpPr/>
          <p:nvPr/>
        </p:nvSpPr>
        <p:spPr>
          <a:xfrm>
            <a:off x="3007360" y="1946929"/>
            <a:ext cx="3504208" cy="191837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267433-ECEC-48B6-BF58-D8B1DFA8F380}"/>
              </a:ext>
            </a:extLst>
          </p:cNvPr>
          <p:cNvCxnSpPr>
            <a:cxnSpLocks/>
          </p:cNvCxnSpPr>
          <p:nvPr/>
        </p:nvCxnSpPr>
        <p:spPr>
          <a:xfrm flipV="1">
            <a:off x="1838798" y="2079157"/>
            <a:ext cx="2049826" cy="56840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BAC43-8746-4083-AFCF-2E4A06A81A1B}"/>
              </a:ext>
            </a:extLst>
          </p:cNvPr>
          <p:cNvCxnSpPr>
            <a:cxnSpLocks/>
          </p:cNvCxnSpPr>
          <p:nvPr/>
        </p:nvCxnSpPr>
        <p:spPr>
          <a:xfrm>
            <a:off x="1857878" y="2659014"/>
            <a:ext cx="1656434" cy="91720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C1B380-FBE7-44CD-A91A-0278AB16B6C8}"/>
              </a:ext>
            </a:extLst>
          </p:cNvPr>
          <p:cNvGrpSpPr/>
          <p:nvPr/>
        </p:nvGrpSpPr>
        <p:grpSpPr>
          <a:xfrm>
            <a:off x="3164840" y="4529332"/>
            <a:ext cx="2813388" cy="1469806"/>
            <a:chOff x="3164840" y="2139261"/>
            <a:chExt cx="2813388" cy="146980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818C21-EF20-483B-9CA9-E7E7C7A71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5162" y="2139261"/>
              <a:ext cx="2673066" cy="1469806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0BB0EAD-95B5-4FFD-A671-0401316FEE1A}"/>
                </a:ext>
              </a:extLst>
            </p:cNvPr>
            <p:cNvSpPr/>
            <p:nvPr/>
          </p:nvSpPr>
          <p:spPr>
            <a:xfrm>
              <a:off x="3164840" y="2432785"/>
              <a:ext cx="619760" cy="441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379B67CA-2F45-4952-AA2C-7DE745E7FE11}"/>
              </a:ext>
            </a:extLst>
          </p:cNvPr>
          <p:cNvSpPr/>
          <p:nvPr/>
        </p:nvSpPr>
        <p:spPr>
          <a:xfrm>
            <a:off x="3007360" y="4292867"/>
            <a:ext cx="3504208" cy="191837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2B9B25-EFB9-4E5F-9D13-DDCF35694AA2}"/>
              </a:ext>
            </a:extLst>
          </p:cNvPr>
          <p:cNvCxnSpPr>
            <a:cxnSpLocks/>
          </p:cNvCxnSpPr>
          <p:nvPr/>
        </p:nvCxnSpPr>
        <p:spPr>
          <a:xfrm flipV="1">
            <a:off x="1838798" y="4425095"/>
            <a:ext cx="2049826" cy="56840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E214DC5-952C-421C-B916-87A6EB4E923A}"/>
              </a:ext>
            </a:extLst>
          </p:cNvPr>
          <p:cNvCxnSpPr>
            <a:cxnSpLocks/>
          </p:cNvCxnSpPr>
          <p:nvPr/>
        </p:nvCxnSpPr>
        <p:spPr>
          <a:xfrm>
            <a:off x="1857878" y="5004952"/>
            <a:ext cx="1656434" cy="91720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F956A-329A-479A-9EB3-4050A397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3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5464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E2B4-FDB2-AE4D-AEF7-043487732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Sensitivity via Coupling to m</a:t>
            </a:r>
            <a:r>
              <a:rPr lang="en-US" baseline="-25000" dirty="0">
                <a:solidFill>
                  <a:schemeClr val="accent4">
                    <a:lumMod val="50000"/>
                  </a:schemeClr>
                </a:solidFill>
              </a:rPr>
              <a:t>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and ⍺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94E69-079A-274D-8E73-2A5D0E87F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9CD88-4E3A-594E-BDB9-D6D8793A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E8725-E6C4-4BE3-B11F-85885FE1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4</a:t>
            </a:fld>
            <a:endParaRPr lang="en-US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482E64-4E6B-48D8-B087-12054BF89ED4}"/>
              </a:ext>
            </a:extLst>
          </p:cNvPr>
          <p:cNvGrpSpPr/>
          <p:nvPr/>
        </p:nvGrpSpPr>
        <p:grpSpPr>
          <a:xfrm>
            <a:off x="776056" y="1525258"/>
            <a:ext cx="10235078" cy="4042569"/>
            <a:chOff x="782110" y="1642690"/>
            <a:chExt cx="10235078" cy="40425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4D28F3-D812-48E1-BD3B-5D5E90D7C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110" y="1642690"/>
              <a:ext cx="10235078" cy="404256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5CA097-2CC8-4C29-B8E3-7CDDEEBE7B7E}"/>
                </a:ext>
              </a:extLst>
            </p:cNvPr>
            <p:cNvSpPr/>
            <p:nvPr/>
          </p:nvSpPr>
          <p:spPr>
            <a:xfrm>
              <a:off x="782110" y="1757779"/>
              <a:ext cx="392702" cy="355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2051A1-F715-4A98-B761-FAB2708B8DEE}"/>
                </a:ext>
              </a:extLst>
            </p:cNvPr>
            <p:cNvSpPr/>
            <p:nvPr/>
          </p:nvSpPr>
          <p:spPr>
            <a:xfrm>
              <a:off x="5899649" y="1757779"/>
              <a:ext cx="392702" cy="355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A769062-5512-47DC-9C96-A0D7098BECC7}"/>
              </a:ext>
            </a:extLst>
          </p:cNvPr>
          <p:cNvSpPr txBox="1"/>
          <p:nvPr/>
        </p:nvSpPr>
        <p:spPr>
          <a:xfrm>
            <a:off x="990361" y="5638923"/>
            <a:ext cx="804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Improve sensitivity to DM particles with mass &lt; 10</a:t>
            </a:r>
            <a:r>
              <a:rPr lang="en-US" i="1" baseline="30000" dirty="0">
                <a:solidFill>
                  <a:schemeClr val="accent3">
                    <a:lumMod val="75000"/>
                  </a:schemeClr>
                </a:solidFill>
              </a:rPr>
              <a:t>-15 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eV or frequency &lt; 0.1 Hz by 2 orders of magnitude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1B5A9-9014-4A01-AFFF-CA5D79764C59}"/>
              </a:ext>
            </a:extLst>
          </p:cNvPr>
          <p:cNvSpPr txBox="1"/>
          <p:nvPr/>
        </p:nvSpPr>
        <p:spPr>
          <a:xfrm rot="18635595">
            <a:off x="8408669" y="3294581"/>
            <a:ext cx="1194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7000"/>
                </a:solidFill>
              </a:rPr>
              <a:t>/AION-km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FC5E8F-2BC2-40DD-A8FB-8DCE195A50A8}"/>
              </a:ext>
            </a:extLst>
          </p:cNvPr>
          <p:cNvSpPr txBox="1"/>
          <p:nvPr/>
        </p:nvSpPr>
        <p:spPr>
          <a:xfrm rot="18635595">
            <a:off x="8205596" y="2809683"/>
            <a:ext cx="1194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63BE"/>
                </a:solidFill>
              </a:rPr>
              <a:t>AION-100/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18510-B655-4BE2-AA04-5139622A45E8}"/>
              </a:ext>
            </a:extLst>
          </p:cNvPr>
          <p:cNvSpPr txBox="1"/>
          <p:nvPr/>
        </p:nvSpPr>
        <p:spPr>
          <a:xfrm rot="19228447">
            <a:off x="3209416" y="2699956"/>
            <a:ext cx="1194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63BE"/>
                </a:solidFill>
              </a:rPr>
              <a:t>/AION-100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D43B3-A8B7-4030-8985-D84AE1CE645E}"/>
              </a:ext>
            </a:extLst>
          </p:cNvPr>
          <p:cNvSpPr txBox="1"/>
          <p:nvPr/>
        </p:nvSpPr>
        <p:spPr>
          <a:xfrm rot="19209898">
            <a:off x="3097144" y="3289341"/>
            <a:ext cx="1194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7000"/>
                </a:solidFill>
              </a:rPr>
              <a:t>/AION-km</a:t>
            </a:r>
          </a:p>
        </p:txBody>
      </p:sp>
    </p:spTree>
    <p:extLst>
      <p:ext uri="{BB962C8B-B14F-4D97-AF65-F5344CB8AC3E}">
        <p14:creationId xmlns:p14="http://schemas.microsoft.com/office/powerpoint/2010/main" val="93601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3" descr="Diagram&#10;&#10;Description automatically generated">
            <a:extLst>
              <a:ext uri="{FF2B5EF4-FFF2-40B4-BE49-F238E27FC236}">
                <a16:creationId xmlns:a16="http://schemas.microsoft.com/office/drawing/2014/main" id="{FD86C9C1-F475-4F53-86FE-BEE4A71AB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443" y="1979361"/>
            <a:ext cx="5652957" cy="3492555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401872-360E-457F-94DA-50614AADD2F5}"/>
              </a:ext>
            </a:extLst>
          </p:cNvPr>
          <p:cNvGrpSpPr/>
          <p:nvPr/>
        </p:nvGrpSpPr>
        <p:grpSpPr>
          <a:xfrm>
            <a:off x="710214" y="1675286"/>
            <a:ext cx="10209320" cy="4085304"/>
            <a:chOff x="710214" y="1567185"/>
            <a:chExt cx="10209320" cy="4085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74F137-B508-4302-A552-53B995E4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056" y="1677879"/>
              <a:ext cx="10143478" cy="397461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AFE99B-DFC6-4839-BA8A-B47A1AC9F2F7}"/>
                </a:ext>
              </a:extLst>
            </p:cNvPr>
            <p:cNvSpPr/>
            <p:nvPr/>
          </p:nvSpPr>
          <p:spPr>
            <a:xfrm>
              <a:off x="710214" y="1567185"/>
              <a:ext cx="479394" cy="35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1320418-93C9-4FE6-BCD8-74EC976EF092}"/>
                </a:ext>
              </a:extLst>
            </p:cNvPr>
            <p:cNvSpPr/>
            <p:nvPr/>
          </p:nvSpPr>
          <p:spPr>
            <a:xfrm>
              <a:off x="5043997" y="1642530"/>
              <a:ext cx="479394" cy="35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79E2B4-FDB2-AE4D-AEF7-043487732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Sensitivity to Gravitational Waves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94E69-079A-274D-8E73-2A5D0E87F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9CD88-4E3A-594E-BDB9-D6D8793A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E8725-E6C4-4BE3-B11F-85885FE1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5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4012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3312DD8-C106-49DC-99C7-A4C0359CE2E8}"/>
              </a:ext>
            </a:extLst>
          </p:cNvPr>
          <p:cNvGrpSpPr/>
          <p:nvPr/>
        </p:nvGrpSpPr>
        <p:grpSpPr>
          <a:xfrm>
            <a:off x="6339600" y="819975"/>
            <a:ext cx="5584770" cy="4624007"/>
            <a:chOff x="6418050" y="750525"/>
            <a:chExt cx="5584770" cy="4624007"/>
          </a:xfrm>
        </p:grpSpPr>
        <p:pic>
          <p:nvPicPr>
            <p:cNvPr id="1026" name="872F68AF-E401-4D8F-BF90-F96A73A76908" descr="896003E1-6DE9-4EC1-B7B5-615AAA09BDEA@dhcp">
              <a:extLst>
                <a:ext uri="{FF2B5EF4-FFF2-40B4-BE49-F238E27FC236}">
                  <a16:creationId xmlns:a16="http://schemas.microsoft.com/office/drawing/2014/main" id="{689C0DA2-F10B-4BB8-99E4-CEE1B36965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06"/>
            <a:stretch/>
          </p:blipFill>
          <p:spPr bwMode="auto">
            <a:xfrm>
              <a:off x="6418050" y="762100"/>
              <a:ext cx="5584770" cy="461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E8D375-116A-4203-B2DF-48799C0C4A24}"/>
                </a:ext>
              </a:extLst>
            </p:cNvPr>
            <p:cNvSpPr/>
            <p:nvPr/>
          </p:nvSpPr>
          <p:spPr>
            <a:xfrm>
              <a:off x="6539695" y="750525"/>
              <a:ext cx="370390" cy="327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1381FA-F4AD-3A42-8B3F-167D46B6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MAGIS-100  at Fermilab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D9A487-0974-4393-AB4C-BD8791C48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D2CA3A-B230-A242-90F2-419DA992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bg2">
                    <a:lumMod val="50000"/>
                  </a:schemeClr>
                </a:solidFill>
              </a:rPr>
              <a:t>Leonie Hawkins, IOP HEPP &amp; APP 2022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7F1B6EA7-0E7E-0649-A9C7-2D802C9AA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76" y="3168246"/>
            <a:ext cx="5721928" cy="20354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7EEDF7-90FA-4991-8C17-DFCB546A0E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90508"/>
          <a:stretch/>
        </p:blipFill>
        <p:spPr>
          <a:xfrm>
            <a:off x="8554628" y="4978103"/>
            <a:ext cx="3464069" cy="3451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1F0F227-BBB7-4B08-A88E-4119FB367D8A}"/>
              </a:ext>
            </a:extLst>
          </p:cNvPr>
          <p:cNvSpPr txBox="1">
            <a:spLocks/>
          </p:cNvSpPr>
          <p:nvPr/>
        </p:nvSpPr>
        <p:spPr bwMode="auto">
          <a:xfrm>
            <a:off x="8488777" y="4649940"/>
            <a:ext cx="2526843" cy="34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sz="1800" b="1" kern="0" dirty="0">
                <a:latin typeface="+mj-lt"/>
              </a:rPr>
              <a:t>MAGIS-100 Paper (2020)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5A2C65-41D0-4A13-AFB1-A5EB9A77AA5B}"/>
              </a:ext>
            </a:extLst>
          </p:cNvPr>
          <p:cNvSpPr txBox="1"/>
          <p:nvPr/>
        </p:nvSpPr>
        <p:spPr>
          <a:xfrm>
            <a:off x="8498938" y="5323207"/>
            <a:ext cx="25830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hlinkClick r:id="rId7"/>
              </a:rPr>
              <a:t>https://arxiv.org/abs/2104.02835</a:t>
            </a:r>
            <a:endParaRPr lang="en-GB" sz="11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B3CF2B-9C66-4B1C-AC30-BDB2788858F0}"/>
              </a:ext>
            </a:extLst>
          </p:cNvPr>
          <p:cNvGrpSpPr/>
          <p:nvPr/>
        </p:nvGrpSpPr>
        <p:grpSpPr>
          <a:xfrm>
            <a:off x="569367" y="5446533"/>
            <a:ext cx="6880459" cy="937084"/>
            <a:chOff x="587123" y="5428777"/>
            <a:chExt cx="6880459" cy="937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384111-AA40-464A-8574-1DB92878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123" y="5428777"/>
              <a:ext cx="6878348" cy="9370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869F22-79A3-4D8D-AAB7-C062E7043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1392" b="44793"/>
            <a:stretch/>
          </p:blipFill>
          <p:spPr>
            <a:xfrm>
              <a:off x="6187690" y="5445694"/>
              <a:ext cx="1279892" cy="517340"/>
            </a:xfrm>
            <a:prstGeom prst="rect">
              <a:avLst/>
            </a:prstGeom>
          </p:spPr>
        </p:pic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BB4877-47BD-4653-88A5-D66A70CDB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98" y="1630618"/>
            <a:ext cx="7180085" cy="1636244"/>
          </a:xfrm>
        </p:spPr>
        <p:txBody>
          <a:bodyPr>
            <a:normAutofit/>
          </a:bodyPr>
          <a:lstStyle/>
          <a:p>
            <a:r>
              <a:rPr lang="en-GB" sz="2400" dirty="0"/>
              <a:t>Use MINOS access shaft, &amp; Fermilab infrastructure </a:t>
            </a:r>
          </a:p>
          <a:p>
            <a:r>
              <a:rPr lang="en-GB" sz="2400" dirty="0"/>
              <a:t>Experiment currently under construction</a:t>
            </a:r>
          </a:p>
          <a:p>
            <a:r>
              <a:rPr lang="en-GB" sz="2400" dirty="0"/>
              <a:t>3 interferometers in order to categorize systematics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F7D4D4-32C2-4E3B-A2E4-0CA101EED2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7059"/>
          <a:stretch/>
        </p:blipFill>
        <p:spPr>
          <a:xfrm>
            <a:off x="584852" y="636268"/>
            <a:ext cx="3003571" cy="7758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3C0CE-46C0-4F4C-A0DD-6F68A549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6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9917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D4B5C9-7532-4DDA-883F-BC21EE631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10119A-CB57-BF48-931C-301F1F8D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Progress on MAGIS-100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8F473-A990-4691-9BCF-4562BD436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Leonie Hawkins, IOP HEPP &amp; APP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22A52B-780E-4A60-A45A-8D82B1F55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528" y="2161907"/>
            <a:ext cx="1771979" cy="4152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792AD-5C9E-4833-A010-43A9611CB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28"/>
          <a:stretch/>
        </p:blipFill>
        <p:spPr>
          <a:xfrm>
            <a:off x="816172" y="1971208"/>
            <a:ext cx="2119468" cy="38775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ABCF7F-DC79-406D-B238-63356B7190D5}"/>
              </a:ext>
            </a:extLst>
          </p:cNvPr>
          <p:cNvSpPr txBox="1"/>
          <p:nvPr/>
        </p:nvSpPr>
        <p:spPr>
          <a:xfrm>
            <a:off x="784991" y="5930994"/>
            <a:ext cx="230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Prototype beam pipe section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FAF633-2311-4A35-9CB5-1B9AC9151534}"/>
              </a:ext>
            </a:extLst>
          </p:cNvPr>
          <p:cNvSpPr txBox="1"/>
          <p:nvPr/>
        </p:nvSpPr>
        <p:spPr>
          <a:xfrm>
            <a:off x="5462602" y="1549302"/>
            <a:ext cx="3689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Atom source design &amp; construction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92BC61-553C-4395-B686-711DF487D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924" y="2087225"/>
            <a:ext cx="2441396" cy="3561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3D5EA-95B2-4CF7-828F-EBCD08C05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613" y="1978266"/>
            <a:ext cx="3689322" cy="26113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82FECA5-C244-4E40-B0B7-2D95A09FE4B1}"/>
              </a:ext>
            </a:extLst>
          </p:cNvPr>
          <p:cNvSpPr txBox="1"/>
          <p:nvPr/>
        </p:nvSpPr>
        <p:spPr>
          <a:xfrm>
            <a:off x="9039963" y="1548942"/>
            <a:ext cx="230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Atom launch design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C76E2C-BC0A-4630-9671-5EF91A24F6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85"/>
          <a:stretch/>
        </p:blipFill>
        <p:spPr>
          <a:xfrm>
            <a:off x="5675655" y="4718900"/>
            <a:ext cx="2992542" cy="15079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9EEE87-B439-4BC7-BE6D-34F5C4359CB7}"/>
              </a:ext>
            </a:extLst>
          </p:cNvPr>
          <p:cNvSpPr txBox="1"/>
          <p:nvPr/>
        </p:nvSpPr>
        <p:spPr>
          <a:xfrm>
            <a:off x="3195128" y="1690688"/>
            <a:ext cx="230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Mechanical support structure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45314F-B44A-4CE9-9DD1-32AA4FEE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7</a:t>
            </a:fld>
            <a:endParaRPr lang="en-US" b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D162A8-FCC2-4775-9503-A2E112442B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7059"/>
          <a:stretch/>
        </p:blipFill>
        <p:spPr>
          <a:xfrm>
            <a:off x="8610600" y="763159"/>
            <a:ext cx="2561611" cy="6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44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FB285EE-CB98-495E-A073-E6F7E98D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429" y="6005978"/>
            <a:ext cx="1937596" cy="5086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68EDB5-CA6B-4D30-ACA2-48ECDC19D5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7678" y="720073"/>
            <a:ext cx="4021013" cy="2126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4B5C9-7532-4DDA-883F-BC21EE631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36" t="30492" r="12128" b="31372"/>
          <a:stretch/>
        </p:blipFill>
        <p:spPr>
          <a:xfrm>
            <a:off x="9039963" y="5760590"/>
            <a:ext cx="2587929" cy="761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10119A-CB57-BF48-931C-301F1F8DB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18" y="662299"/>
            <a:ext cx="4021013" cy="9431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UK Progress 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2200" dirty="0"/>
              <a:t>To deliver the detection sub-system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8F473-A990-4691-9BCF-4562BD436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Leonie Hawkins, IOP HEPP &amp; APP 2022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E522D35-98B2-4A4C-A239-3DE25739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Liverpool: </a:t>
            </a:r>
          </a:p>
          <a:p>
            <a:pPr lvl="1"/>
            <a:r>
              <a:rPr lang="en-GB" dirty="0"/>
              <a:t>Develop phase shear imaging platform</a:t>
            </a:r>
          </a:p>
          <a:p>
            <a:pPr lvl="1"/>
            <a:r>
              <a:rPr lang="en-GB" dirty="0"/>
              <a:t>In-vacuum opto-mechanics </a:t>
            </a:r>
          </a:p>
          <a:p>
            <a:r>
              <a:rPr lang="en-GB" dirty="0"/>
              <a:t>Oxford:</a:t>
            </a:r>
          </a:p>
          <a:p>
            <a:pPr lvl="1"/>
            <a:r>
              <a:rPr lang="en-GB" dirty="0"/>
              <a:t>Deliver detection cameras</a:t>
            </a:r>
          </a:p>
          <a:p>
            <a:r>
              <a:rPr lang="en-GB" dirty="0"/>
              <a:t>Cambridge:</a:t>
            </a:r>
          </a:p>
          <a:p>
            <a:pPr lvl="1"/>
            <a:r>
              <a:rPr lang="en-GB" dirty="0"/>
              <a:t>DAQ and computing </a:t>
            </a:r>
          </a:p>
          <a:p>
            <a:r>
              <a:rPr lang="en-GB" dirty="0"/>
              <a:t>UK contributing to physics simulations</a:t>
            </a:r>
          </a:p>
          <a:p>
            <a:pPr lvl="1"/>
            <a:r>
              <a:rPr lang="en-GB" dirty="0"/>
              <a:t>Modelling signal, noise &amp; systematics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2DC0C72-A681-45E6-A726-63074238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775" y="3023496"/>
            <a:ext cx="1208234" cy="9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A796E577-068F-420E-BD27-959DCD91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272" y="4244666"/>
            <a:ext cx="1210343" cy="90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7234119C-4628-471C-B4E5-B89E3CB86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"/>
          <a:stretch/>
        </p:blipFill>
        <p:spPr bwMode="auto">
          <a:xfrm>
            <a:off x="10563502" y="3038034"/>
            <a:ext cx="1125750" cy="90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AAC4C9-8B64-4BC9-A850-C9230B029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0316" y="4245927"/>
            <a:ext cx="1133267" cy="91222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12FBACB-2D4B-4774-8109-1617CF70735F}"/>
              </a:ext>
            </a:extLst>
          </p:cNvPr>
          <p:cNvSpPr txBox="1"/>
          <p:nvPr/>
        </p:nvSpPr>
        <p:spPr>
          <a:xfrm>
            <a:off x="9190045" y="3947893"/>
            <a:ext cx="1377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Lens flange mount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C80C06-39F7-42FD-8AB8-FE5322ABF531}"/>
              </a:ext>
            </a:extLst>
          </p:cNvPr>
          <p:cNvSpPr txBox="1"/>
          <p:nvPr/>
        </p:nvSpPr>
        <p:spPr>
          <a:xfrm>
            <a:off x="10476569" y="3957425"/>
            <a:ext cx="15825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In-vacuum mirror mount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F9D5AE-9438-4D44-9945-E8A161D9D114}"/>
              </a:ext>
            </a:extLst>
          </p:cNvPr>
          <p:cNvSpPr txBox="1"/>
          <p:nvPr/>
        </p:nvSpPr>
        <p:spPr>
          <a:xfrm>
            <a:off x="9142407" y="5157934"/>
            <a:ext cx="14872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In-vacuum beam sampling mirror mount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01DA2A-4A63-4BC9-A5FE-40FEB5A4AE3E}"/>
              </a:ext>
            </a:extLst>
          </p:cNvPr>
          <p:cNvSpPr txBox="1"/>
          <p:nvPr/>
        </p:nvSpPr>
        <p:spPr>
          <a:xfrm>
            <a:off x="10487990" y="5152423"/>
            <a:ext cx="14067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Heavy duty groove grabber plate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8A031C-0654-4D05-93E8-55C04ADAD7C3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7398657" y="2926834"/>
            <a:ext cx="1405269" cy="3128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F7CA61-BF43-43E3-B5D1-44169C5C0A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4656" y="3093667"/>
            <a:ext cx="1799609" cy="15713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B6A0B4-B402-4984-B85F-23ABB679D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490" y="5873408"/>
            <a:ext cx="631140" cy="6311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CCDF916-A327-4510-815F-1E26702EDE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7041" y="5965787"/>
            <a:ext cx="1972820" cy="5086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46A87-5D22-445D-B159-86C549CC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096-FB96-E442-872E-800BAB8BF6DF}" type="slidenum">
              <a:rPr lang="en-US" b="1" smtClean="0"/>
              <a:t>8</a:t>
            </a:fld>
            <a:endParaRPr lang="en-US" b="1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BC92636-3515-4CE7-901B-BCE1E8B7002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7059"/>
          <a:stretch/>
        </p:blipFill>
        <p:spPr>
          <a:xfrm>
            <a:off x="584852" y="636268"/>
            <a:ext cx="3003571" cy="77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00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16732</TotalTime>
  <Words>776</Words>
  <Application>Microsoft Office PowerPoint</Application>
  <PresentationFormat>Widescreen</PresentationFormat>
  <Paragraphs>172</Paragraphs>
  <Slides>18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Acrobat Document</vt:lpstr>
      <vt:lpstr>MAGIS &amp; AION: Long Baseline Atom Interferometry Experiments</vt:lpstr>
      <vt:lpstr>Science Motivation</vt:lpstr>
      <vt:lpstr>Dark Matter Detection</vt:lpstr>
      <vt:lpstr>Atom Interferometers as a Gradiometer</vt:lpstr>
      <vt:lpstr>Sensitivity via Coupling to me and ⍺</vt:lpstr>
      <vt:lpstr>Sensitivity to Gravitational Waves</vt:lpstr>
      <vt:lpstr>MAGIS-100  at Fermilab</vt:lpstr>
      <vt:lpstr>Progress on MAGIS-100 </vt:lpstr>
      <vt:lpstr>UK Progress  To deliver the detection sub-system</vt:lpstr>
      <vt:lpstr>                  Atom Interferometer Observatory  &amp; Network</vt:lpstr>
      <vt:lpstr>Progress on AION</vt:lpstr>
      <vt:lpstr>                  Atom Interferometer Observatory  &amp; Network</vt:lpstr>
      <vt:lpstr>Summary: MAGIS &amp; AION</vt:lpstr>
      <vt:lpstr>Questions?</vt:lpstr>
      <vt:lpstr>Backup Slides</vt:lpstr>
      <vt:lpstr>Gravitational Wave Detection</vt:lpstr>
      <vt:lpstr>Alternative Dark Matter Detection Methods</vt:lpstr>
      <vt:lpstr>Baseline Configurations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Hawkins, Leonie</dc:creator>
  <cp:lastModifiedBy>Hawkins, Leonie [lhawkins]</cp:lastModifiedBy>
  <cp:revision>107</cp:revision>
  <dcterms:created xsi:type="dcterms:W3CDTF">2020-01-25T10:21:07Z</dcterms:created>
  <dcterms:modified xsi:type="dcterms:W3CDTF">2022-03-31T11:48:27Z</dcterms:modified>
</cp:coreProperties>
</file>