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9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82" r:id="rId4"/>
    <p:sldId id="259" r:id="rId5"/>
    <p:sldId id="264" r:id="rId6"/>
    <p:sldId id="283" r:id="rId7"/>
    <p:sldId id="276" r:id="rId8"/>
    <p:sldId id="279" r:id="rId9"/>
    <p:sldId id="275" r:id="rId10"/>
    <p:sldId id="280" r:id="rId11"/>
    <p:sldId id="285" r:id="rId12"/>
    <p:sldId id="287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9" autoAdjust="0"/>
    <p:restoredTop sz="96208"/>
  </p:normalViewPr>
  <p:slideViewPr>
    <p:cSldViewPr snapToGrid="0" snapToObjects="1">
      <p:cViewPr varScale="1">
        <p:scale>
          <a:sx n="142" d="100"/>
          <a:sy n="142" d="100"/>
        </p:scale>
        <p:origin x="1048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9B173D-BDE1-334A-A54B-AB7416F088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8520C-8460-0D42-86C9-D0794A4B3E8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B85B03-F712-974C-A1D8-1F9A468F5B60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5F3C87-CBF7-CC4C-8F0D-1EB8B06357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DA787-5DE4-CD4A-B75E-AC89ED789C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74958-CA5E-0C46-B182-67DF590DF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69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EF3F-35E2-3B43-BF81-CFC248C52316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03F89-1949-E64B-AC42-D3BE5974B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65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goal here is to reconstruct the proton depth-dose distribution however, the light output is subject to quenching effects, especially around the Bragg peak. </a:t>
            </a:r>
          </a:p>
          <a:p>
            <a:endParaRPr lang="en-GB" dirty="0"/>
          </a:p>
          <a:p>
            <a:r>
              <a:rPr lang="en-GB" dirty="0"/>
              <a:t>We get around this by fitting the data with a version of </a:t>
            </a:r>
            <a:r>
              <a:rPr lang="en-GB" dirty="0" err="1"/>
              <a:t>Bortfeld's</a:t>
            </a:r>
            <a:r>
              <a:rPr lang="en-GB" dirty="0"/>
              <a:t> Bragg model that accounts for quenching effects using Birks' law. </a:t>
            </a:r>
          </a:p>
          <a:p>
            <a:endParaRPr lang="en-GB" dirty="0"/>
          </a:p>
          <a:p>
            <a:r>
              <a:rPr lang="en-GB" dirty="0"/>
              <a:t>We can then remove the quenching corrections to recover the original dose-depth curve, which gives us the proton 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C03F89-1949-E64B-AC42-D3BE5974B6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0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20798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2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7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836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15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58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63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 dirty="0"/>
              <a:t>Click to add table</a:t>
            </a:r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06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 dirty="0"/>
              <a:t>Useful links &amp; contact details</a:t>
            </a:r>
            <a:endParaRPr lang="en-US" dirty="0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3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369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 userDrawn="1"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97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625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 userDrawn="1"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FACULTY, DEPARTMENT</a:t>
            </a:r>
            <a:endParaRPr lang="en-US" dirty="0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Main headline, Arial 44pt bold</a:t>
            </a:r>
            <a:br>
              <a:rPr lang="en-US" dirty="0"/>
            </a:br>
            <a:endParaRPr lang="en-US" altLang="en-US" dirty="0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7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912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1977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Main headline, </a:t>
            </a:r>
            <a:br>
              <a:rPr lang="en-US" dirty="0"/>
            </a:br>
            <a:r>
              <a:rPr lang="en-US" dirty="0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 dirty="0"/>
              <a:t>Click to add picture</a:t>
            </a:r>
            <a:br>
              <a:rPr lang="en-GB" dirty="0"/>
            </a:br>
            <a:endParaRPr lang="en-GB" dirty="0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7144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 dirty="0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6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Main headline</a:t>
            </a:r>
            <a:r>
              <a:rPr lang="en-GB" altLang="en-US" dirty="0"/>
              <a:t>, Arial 44pt bold</a:t>
            </a:r>
            <a:endParaRPr lang="en-US" altLang="en-US" dirty="0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 dirty="0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1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3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2s.jolly@ucl.ac.uk" TargetMode="External"/><Relationship Id="rId2" Type="http://schemas.openxmlformats.org/officeDocument/2006/relationships/hyperlink" Target="mailto:1saad.shaikh.15@uc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hysicamedica.com/article/S1120-1797(20)30196-4/fulltext" TargetMode="External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iopscience.iop.org/article/10.1088/1361-6560/ab9415" TargetMode="Externa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hyperlink" Target="https://doi.org/10.1002/mp.14099" TargetMode="External"/><Relationship Id="rId5" Type="http://schemas.openxmlformats.org/officeDocument/2006/relationships/hyperlink" Target="https://www.hep.ucl.ac.uk/pbt/QuarcBuildAndTest.mp4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0031-9155/61/14/N337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oi.org/10.1002/mp.14099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21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4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DEPARTMENT OF PHYSICS &amp; ASTRONOMY</a:t>
            </a:r>
            <a:endParaRPr lang="en-GB" dirty="0"/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A3F49EC5-29AF-4C41-BD42-D1B5C699227E}"/>
              </a:ext>
            </a:extLst>
          </p:cNvPr>
          <p:cNvSpPr txBox="1">
            <a:spLocks/>
          </p:cNvSpPr>
          <p:nvPr/>
        </p:nvSpPr>
        <p:spPr>
          <a:xfrm>
            <a:off x="634437" y="1900639"/>
            <a:ext cx="10517770" cy="128818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855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855"/>
                </a:solidFill>
                <a:effectLst/>
                <a:uLnTx/>
                <a:uFillTx/>
                <a:latin typeface="Arial" charset="0"/>
                <a:cs typeface="Arial" charset="0"/>
              </a:rPr>
              <a:t>QuARC – A Quality Assurance Range Calorimeter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855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48915168-8299-4F44-BF84-88229D67DCD6}"/>
              </a:ext>
            </a:extLst>
          </p:cNvPr>
          <p:cNvSpPr txBox="1">
            <a:spLocks/>
          </p:cNvSpPr>
          <p:nvPr/>
        </p:nvSpPr>
        <p:spPr>
          <a:xfrm>
            <a:off x="634436" y="3339275"/>
            <a:ext cx="9919021" cy="2026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90000" indent="-90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90000" indent="-90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00" b="1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lvl="0" indent="0" fontAlgn="auto">
              <a:lnSpc>
                <a:spcPct val="110000"/>
              </a:lnSpc>
              <a:spcAft>
                <a:spcPts val="0"/>
              </a:spcAft>
              <a:buNone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Saad Shaikh</a:t>
            </a:r>
            <a:r>
              <a:rPr kumimoji="0" lang="en-US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1</a:t>
            </a:r>
            <a:r>
              <a:rPr lang="en-US" dirty="0">
                <a:solidFill>
                  <a:sysClr val="windowText" lastClr="000000"/>
                </a:solidFill>
              </a:rPr>
              <a:t>, Raffaella Radogna,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Fern Pannell, Ruben Saakyan</a:t>
            </a:r>
            <a:r>
              <a:rPr lang="en-US" dirty="0">
                <a:solidFill>
                  <a:sysClr val="windowText" lastClr="000000"/>
                </a:solidFill>
              </a:rPr>
              <a:t>,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Spyros Manolopoulos, Derek Attree, Connor Godden, </a:t>
            </a:r>
            <a:r>
              <a:rPr lang="en-US" dirty="0">
                <a:solidFill>
                  <a:sysClr val="windowText" lastClr="000000"/>
                </a:solidFill>
              </a:rPr>
              <a:t>Simon Jolly</a:t>
            </a:r>
            <a:r>
              <a:rPr lang="en-US" baseline="30000" dirty="0">
                <a:solidFill>
                  <a:sysClr val="windowText" lastClr="000000"/>
                </a:solidFill>
              </a:rPr>
              <a:t>2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  <a:hlinkClick r:id="rId2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cs typeface="Arial" charset="0"/>
                <a:hlinkClick r:id="rId2"/>
              </a:rPr>
              <a:t>saad.shaikh.15@ucl.ac.uk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aseline="30000" dirty="0">
                <a:solidFill>
                  <a:sysClr val="windowText" lastClr="000000"/>
                </a:solidFill>
                <a:hlinkClick r:id="rId3"/>
              </a:rPr>
              <a:t>2</a:t>
            </a:r>
            <a:r>
              <a:rPr lang="en-US" sz="1800" dirty="0">
                <a:solidFill>
                  <a:sysClr val="windowText" lastClr="000000"/>
                </a:solidFill>
                <a:hlinkClick r:id="rId3"/>
              </a:rPr>
              <a:t>s.jolly@ucl.ac.uk</a:t>
            </a:r>
            <a:endParaRPr lang="en-US" sz="1800" dirty="0">
              <a:solidFill>
                <a:sysClr val="windowText" lastClr="000000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47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ive Fit" descr="Live Fit">
            <a:hlinkClick r:id="" action="ppaction://media"/>
            <a:extLst>
              <a:ext uri="{FF2B5EF4-FFF2-40B4-BE49-F238E27FC236}">
                <a16:creationId xmlns:a16="http://schemas.microsoft.com/office/drawing/2014/main" id="{842138A7-F9CC-8541-A533-C3DAE6F6AC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55" t="527" r="729" b="584"/>
          <a:stretch/>
        </p:blipFill>
        <p:spPr>
          <a:xfrm>
            <a:off x="3939437" y="594986"/>
            <a:ext cx="8192022" cy="5047990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612228" y="3109427"/>
            <a:ext cx="8999900" cy="639146"/>
          </a:xfrm>
        </p:spPr>
        <p:txBody>
          <a:bodyPr/>
          <a:lstStyle/>
          <a:p>
            <a:r>
              <a:rPr lang="en-GB" dirty="0"/>
              <a:t>Thank you for listening!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DFBE6C-24BD-2A42-AEDE-DEA8137D1133}"/>
              </a:ext>
            </a:extLst>
          </p:cNvPr>
          <p:cNvSpPr txBox="1"/>
          <p:nvPr/>
        </p:nvSpPr>
        <p:spPr>
          <a:xfrm>
            <a:off x="612228" y="3888273"/>
            <a:ext cx="33773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i="1" dirty="0"/>
              <a:t>Questions?</a:t>
            </a:r>
          </a:p>
          <a:p>
            <a:pPr algn="l"/>
            <a:endParaRPr lang="en-GB" sz="2000" i="1" dirty="0"/>
          </a:p>
          <a:p>
            <a:pPr algn="l"/>
            <a:r>
              <a:rPr lang="en-GB" i="1" dirty="0">
                <a:hlinkClick r:id="rId5"/>
              </a:rPr>
              <a:t>https://www.hep.ucl.ac.uk/pbt/QuarcBuildAndTest.mp4</a:t>
            </a:r>
            <a:endParaRPr lang="en-GB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FCCFB2-A6D6-6E42-A7D1-A46CEA30B5BE}"/>
              </a:ext>
            </a:extLst>
          </p:cNvPr>
          <p:cNvSpPr txBox="1"/>
          <p:nvPr/>
        </p:nvSpPr>
        <p:spPr>
          <a:xfrm>
            <a:off x="612228" y="5447406"/>
            <a:ext cx="11182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dirty="0"/>
              <a:t>References: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L. </a:t>
            </a:r>
            <a:r>
              <a:rPr lang="en-GB" sz="1400" dirty="0" err="1"/>
              <a:t>Kelleter</a:t>
            </a:r>
            <a:r>
              <a:rPr lang="en-GB" sz="1400" dirty="0"/>
              <a:t> and S. Jolly. “A Mathematical Expression for Depth-Light Curves of Therapeutic Proton Beams in a Quenching Scintillator”. In: Medical Physics 47.5 (Feb. 2020), pp. 2300–2308. DOI: </a:t>
            </a:r>
            <a:r>
              <a:rPr lang="en-GB" sz="1400" dirty="0">
                <a:hlinkClick r:id="rId6"/>
              </a:rPr>
              <a:t>10.1002/mp.14099</a:t>
            </a:r>
            <a:r>
              <a:rPr lang="en-GB" sz="14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L. </a:t>
            </a:r>
            <a:r>
              <a:rPr lang="en-GB" sz="1400" dirty="0" err="1"/>
              <a:t>Kelleter</a:t>
            </a:r>
            <a:r>
              <a:rPr lang="en-GB" sz="1400" dirty="0"/>
              <a:t> et al. “A Scintillator-based Range Telescope for Particle Therapy”. In: Physics in Medicine &amp; Biology 65.16 (Aug. 2020). DOI: </a:t>
            </a:r>
            <a:r>
              <a:rPr lang="en-GB" sz="1400" dirty="0">
                <a:hlinkClick r:id="rId7"/>
              </a:rPr>
              <a:t>10.1088/1361-6560/ab9415</a:t>
            </a:r>
            <a:r>
              <a:rPr lang="en-GB" sz="14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S. Jolly et al. “Technical Challenges for FLASH Proton Therapy”. In </a:t>
            </a:r>
            <a:r>
              <a:rPr lang="en-GB" sz="1400" dirty="0" err="1"/>
              <a:t>Physica</a:t>
            </a:r>
            <a:r>
              <a:rPr lang="en-GB" sz="1400" dirty="0"/>
              <a:t> Medica 78 (2021). DOI: </a:t>
            </a:r>
            <a:r>
              <a:rPr lang="en-GB" sz="1400" dirty="0">
                <a:hlinkClick r:id="rId8"/>
              </a:rPr>
              <a:t>10.1016/j.ejmp.2020.08.005  </a:t>
            </a:r>
            <a:endParaRPr lang="en-GB" sz="1400" dirty="0"/>
          </a:p>
          <a:p>
            <a:pPr marL="342900" indent="-342900" algn="l">
              <a:buFont typeface="+mj-lt"/>
              <a:buAutoNum type="arabicPeriod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0923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4136520" y="3031154"/>
            <a:ext cx="3918960" cy="795692"/>
          </a:xfrm>
        </p:spPr>
        <p:txBody>
          <a:bodyPr/>
          <a:lstStyle/>
          <a:p>
            <a:r>
              <a:rPr lang="en-GB" dirty="0"/>
              <a:t>Backup Slides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76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Scaling to FLASH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768882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Actual dose-rate for FLASH not yet fully determined – most estimates around 40 </a:t>
            </a:r>
            <a:r>
              <a:rPr lang="en-GB" dirty="0" err="1">
                <a:solidFill>
                  <a:sysClr val="windowText" lastClr="000000"/>
                </a:solidFill>
              </a:rPr>
              <a:t>Gy</a:t>
            </a:r>
            <a:r>
              <a:rPr lang="en-GB" dirty="0">
                <a:solidFill>
                  <a:sysClr val="windowText" lastClr="000000"/>
                </a:solidFill>
              </a:rPr>
              <a:t>/s.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Corresponds to a current of 600 </a:t>
            </a:r>
            <a:r>
              <a:rPr lang="en-GB" dirty="0" err="1">
                <a:solidFill>
                  <a:sysClr val="windowText" lastClr="000000"/>
                </a:solidFill>
              </a:rPr>
              <a:t>nA</a:t>
            </a:r>
            <a:r>
              <a:rPr lang="en-GB" dirty="0">
                <a:solidFill>
                  <a:sysClr val="windowText" lastClr="000000"/>
                </a:solidFill>
              </a:rPr>
              <a:t> to the patient.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Measurements made with clinical beam at UCLH around 300 </a:t>
            </a:r>
            <a:r>
              <a:rPr lang="en-GB" dirty="0" err="1">
                <a:solidFill>
                  <a:sysClr val="windowText" lastClr="000000"/>
                </a:solidFill>
              </a:rPr>
              <a:t>nA</a:t>
            </a:r>
            <a:r>
              <a:rPr lang="en-GB" dirty="0">
                <a:solidFill>
                  <a:sysClr val="windowText" lastClr="000000"/>
                </a:solidFill>
              </a:rPr>
              <a:t> beam current.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Approx. 1% transmission ratio to treatment room.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Therefore, can expect 600/(300*1%) = 200 factor increase in scintillator light output.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Light output scales linearly with dose-</a:t>
            </a:r>
            <a:r>
              <a:rPr lang="en-GB" i="1" dirty="0">
                <a:solidFill>
                  <a:sysClr val="windowText" lastClr="000000"/>
                </a:solidFill>
              </a:rPr>
              <a:t>rate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  <a:p>
            <a:pPr lvl="1"/>
            <a:endParaRPr lang="en-GB" dirty="0">
              <a:solidFill>
                <a:sysClr val="windowText" lastClr="000000"/>
              </a:solidFill>
            </a:endParaRPr>
          </a:p>
          <a:p>
            <a:pPr lvl="1"/>
            <a:endParaRPr lang="en-GB" dirty="0">
              <a:solidFill>
                <a:sysClr val="windowText" lastClr="000000"/>
              </a:solidFill>
            </a:endParaRP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1025" name="Picture 1" descr="page7image5944528">
            <a:extLst>
              <a:ext uri="{FF2B5EF4-FFF2-40B4-BE49-F238E27FC236}">
                <a16:creationId xmlns:a16="http://schemas.microsoft.com/office/drawing/2014/main" id="{DD2004DE-2636-5949-8F0C-58A2506B7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346" y="2614070"/>
            <a:ext cx="3666768" cy="24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7B8D7-249E-DD45-A1CA-C905006CE236}"/>
              </a:ext>
            </a:extLst>
          </p:cNvPr>
          <p:cNvSpPr txBox="1"/>
          <p:nvPr/>
        </p:nvSpPr>
        <p:spPr>
          <a:xfrm>
            <a:off x="8150431" y="5106829"/>
            <a:ext cx="387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https://iopscience.iop.org/article/10.1088/0031-9155/61/14/N337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651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4013606" y="3031154"/>
            <a:ext cx="4164788" cy="795692"/>
          </a:xfrm>
        </p:spPr>
        <p:txBody>
          <a:bodyPr/>
          <a:lstStyle/>
          <a:p>
            <a:r>
              <a:rPr lang="en-GB" dirty="0"/>
              <a:t>No Disclosures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7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Proton Therapy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8" y="1949275"/>
            <a:ext cx="6257324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Superior dose conformity compared to conventional X-ray radiotherapy.</a:t>
            </a:r>
          </a:p>
          <a:p>
            <a:r>
              <a:rPr lang="en-GB" dirty="0"/>
              <a:t>Range uncertainties prevent taking full advantage of dose localisation benefits.</a:t>
            </a:r>
          </a:p>
          <a:p>
            <a:r>
              <a:rPr lang="en-GB" dirty="0"/>
              <a:t>Clinic must perform daily beam range Quality Assurance (QA).</a:t>
            </a:r>
          </a:p>
          <a:p>
            <a:pPr lvl="1"/>
            <a:r>
              <a:rPr lang="en-GB" dirty="0"/>
              <a:t>Measure proton range in water for selection of treatment energies.</a:t>
            </a:r>
          </a:p>
          <a:p>
            <a:pPr lvl="1"/>
            <a:r>
              <a:rPr lang="en-GB" dirty="0"/>
              <a:t>Water chosen as proxy for human tissue.</a:t>
            </a:r>
          </a:p>
          <a:p>
            <a:r>
              <a:rPr lang="en-GB" dirty="0"/>
              <a:t>Beam QA either fast or comprehensive.</a:t>
            </a:r>
          </a:p>
          <a:p>
            <a:r>
              <a:rPr lang="en-GB" b="1" dirty="0"/>
              <a:t>Can we do both?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1B6AA-2EF3-4141-A540-EDEA7D42A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t="4681" r="1150" b="4211"/>
          <a:stretch/>
        </p:blipFill>
        <p:spPr>
          <a:xfrm>
            <a:off x="6543946" y="1134756"/>
            <a:ext cx="5648054" cy="290960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8E8507-3E4D-234C-BB9C-813B49D82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946" y="4101896"/>
            <a:ext cx="5065348" cy="2556665"/>
          </a:xfrm>
          <a:prstGeom prst="rect">
            <a:avLst/>
          </a:prstGeom>
        </p:spPr>
      </p:pic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CC4E413B-6705-F347-A947-27E6D7110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946" y="4087225"/>
            <a:ext cx="5603760" cy="216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BB6A4568-5836-9F47-9D4C-2270A7187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544" y="727822"/>
            <a:ext cx="3971119" cy="3059231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QuARC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7921308" cy="4703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Measure proton range using a series of optically-isolated polystyrene scintillator sheets.</a:t>
            </a:r>
            <a:endParaRPr lang="en-GB" dirty="0">
              <a:solidFill>
                <a:sysClr val="windowText" lastClr="000000"/>
              </a:solidFill>
            </a:endParaRPr>
          </a:p>
          <a:p>
            <a:r>
              <a:rPr lang="en-GB" dirty="0">
                <a:solidFill>
                  <a:sysClr val="windowText" lastClr="000000"/>
                </a:solidFill>
              </a:rPr>
              <a:t>Light output of each sheet proportional to proton energy deposition, with some quenching effects.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Fit data with analytical depth-</a:t>
            </a:r>
            <a:r>
              <a:rPr lang="en-GB" i="1" dirty="0">
                <a:solidFill>
                  <a:sysClr val="windowText" lastClr="000000"/>
                </a:solidFill>
              </a:rPr>
              <a:t>light</a:t>
            </a:r>
            <a:r>
              <a:rPr lang="en-GB" dirty="0">
                <a:solidFill>
                  <a:sysClr val="windowText" lastClr="000000"/>
                </a:solidFill>
              </a:rPr>
              <a:t> model </a:t>
            </a:r>
            <a:r>
              <a:rPr lang="en-GB" dirty="0">
                <a:solidFill>
                  <a:sysClr val="windowText" lastClr="000000"/>
                </a:solidFill>
                <a:hlinkClick r:id="rId6"/>
              </a:rPr>
              <a:t>[1]</a:t>
            </a:r>
            <a:r>
              <a:rPr lang="en-GB" dirty="0">
                <a:solidFill>
                  <a:sysClr val="windowText" lastClr="000000"/>
                </a:solidFill>
              </a:rPr>
              <a:t>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Set light quenching to zero to reconstruct Bragg depth-</a:t>
            </a:r>
            <a:r>
              <a:rPr lang="en-GB" i="1" dirty="0">
                <a:solidFill>
                  <a:sysClr val="windowText" lastClr="000000"/>
                </a:solidFill>
              </a:rPr>
              <a:t>dose</a:t>
            </a:r>
            <a:r>
              <a:rPr lang="en-GB" dirty="0">
                <a:solidFill>
                  <a:sysClr val="windowText" lastClr="000000"/>
                </a:solidFill>
              </a:rPr>
              <a:t> curve and measure proton range.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Photodiodes coupled to fast, modular electronics and an FPGA to read light levels at over 5 kHz.</a:t>
            </a:r>
          </a:p>
          <a:p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Key </a:t>
            </a:r>
            <a:r>
              <a:rPr lang="en-GB" b="1" dirty="0">
                <a:solidFill>
                  <a:sysClr val="windowText" lastClr="000000"/>
                </a:solidFill>
              </a:rPr>
              <a:t>benefits: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Plastic scintillator inexpensive and water-equivalent.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Range reconstructed with single beam delivery.</a:t>
            </a:r>
          </a:p>
          <a:p>
            <a:pPr lvl="1"/>
            <a:r>
              <a:rPr lang="en-GB" b="1" dirty="0">
                <a:solidFill>
                  <a:sysClr val="windowText" lastClr="000000"/>
                </a:solidFill>
              </a:rPr>
              <a:t>Easy detector setup and no optical artefacts.</a:t>
            </a:r>
          </a:p>
        </p:txBody>
      </p:sp>
      <p:pic>
        <p:nvPicPr>
          <p:cNvPr id="6" name="Stack Holder" descr="Stack Holder">
            <a:hlinkClick r:id="" action="ppaction://media"/>
            <a:extLst>
              <a:ext uri="{FF2B5EF4-FFF2-40B4-BE49-F238E27FC236}">
                <a16:creationId xmlns:a16="http://schemas.microsoft.com/office/drawing/2014/main" id="{89D42427-E531-5548-B761-0B770229E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9664" t="-58" r="9936" b="58"/>
          <a:stretch/>
        </p:blipFill>
        <p:spPr>
          <a:xfrm>
            <a:off x="8304835" y="3787053"/>
            <a:ext cx="3709829" cy="259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UCLH Beam Tests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30054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Beam tests at UCLH in April and November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2021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to evaluate performance of photodiodes.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Use one detector module (32 sheets, 92 mm total depth) to test pencil beam energies between 70-110 MeV.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Determine range reconstruction accuracy and demonstrate fast live range reconstruction capabilities.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4A7C079-0EED-AF4F-BD2D-66FD158ED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920" y="876122"/>
            <a:ext cx="4011758" cy="3008817"/>
          </a:xfrm>
          <a:prstGeom prst="rect">
            <a:avLst/>
          </a:prstGeom>
        </p:spPr>
      </p:pic>
      <p:pic>
        <p:nvPicPr>
          <p:cNvPr id="6" name="Experiment" descr="Experiment">
            <a:hlinkClick r:id="" action="ppaction://media"/>
            <a:extLst>
              <a:ext uri="{FF2B5EF4-FFF2-40B4-BE49-F238E27FC236}">
                <a16:creationId xmlns:a16="http://schemas.microsoft.com/office/drawing/2014/main" id="{A4B0D3BB-2ACF-8D44-BA9C-B6E11BF9B4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5323" y="3996272"/>
            <a:ext cx="4866332" cy="27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4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E62B5734-F205-4B4C-B82E-63AC047D5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648" y="575534"/>
            <a:ext cx="5150457" cy="31249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9C0EF788-BE52-B342-A421-EA8247157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619" y="3700530"/>
            <a:ext cx="5153587" cy="3124996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1623C12F-B019-0348-97CE-FEC681FEC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518" y="574585"/>
            <a:ext cx="5153587" cy="3126895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12A83DEA-8B5F-624D-BD62-26691EC1B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518" y="3695493"/>
            <a:ext cx="5157055" cy="3130033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65AFB6A2-8D30-FA42-B39C-B943F8637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619" y="570497"/>
            <a:ext cx="5150486" cy="3126045"/>
          </a:xfrm>
          <a:prstGeom prst="rect">
            <a:avLst/>
          </a:prstGeom>
        </p:spPr>
      </p:pic>
      <p:pic>
        <p:nvPicPr>
          <p:cNvPr id="25" name="Picture 24" descr="Chart&#10;&#10;Description automatically generated">
            <a:extLst>
              <a:ext uri="{FF2B5EF4-FFF2-40B4-BE49-F238E27FC236}">
                <a16:creationId xmlns:a16="http://schemas.microsoft.com/office/drawing/2014/main" id="{8FC08965-72F6-A748-A8F3-43A27F3E1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518" y="3700530"/>
            <a:ext cx="5157055" cy="3130033"/>
          </a:xfrm>
          <a:prstGeom prst="rect">
            <a:avLst/>
          </a:prstGeom>
        </p:spPr>
      </p:pic>
      <p:pic>
        <p:nvPicPr>
          <p:cNvPr id="29" name="Picture 28" descr="Chart, line chart&#10;&#10;Description automatically generated">
            <a:extLst>
              <a:ext uri="{FF2B5EF4-FFF2-40B4-BE49-F238E27FC236}">
                <a16:creationId xmlns:a16="http://schemas.microsoft.com/office/drawing/2014/main" id="{FE41B193-51B2-7146-AB5A-00C169F03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9518" y="573636"/>
            <a:ext cx="5157055" cy="3131932"/>
          </a:xfrm>
          <a:prstGeom prst="rect">
            <a:avLst/>
          </a:prstGeom>
        </p:spPr>
      </p:pic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16552EF6-8B88-2B43-B25F-0DFC8FD0FA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2619" y="3704517"/>
            <a:ext cx="5150486" cy="31231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DCC7F9-0C58-FE47-ABB1-DE08FE1030DA}"/>
              </a:ext>
            </a:extLst>
          </p:cNvPr>
          <p:cNvSpPr txBox="1"/>
          <p:nvPr/>
        </p:nvSpPr>
        <p:spPr>
          <a:xfrm>
            <a:off x="7998479" y="1164566"/>
            <a:ext cx="113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105 MeV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A3BEFA-C6F0-E54F-8613-3619538A843E}"/>
              </a:ext>
            </a:extLst>
          </p:cNvPr>
          <p:cNvSpPr txBox="1"/>
          <p:nvPr/>
        </p:nvSpPr>
        <p:spPr>
          <a:xfrm>
            <a:off x="7998479" y="4288653"/>
            <a:ext cx="113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90 MeV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0EDAEF-F4DD-6B49-B6FB-AFD10937073B}"/>
              </a:ext>
            </a:extLst>
          </p:cNvPr>
          <p:cNvSpPr txBox="1"/>
          <p:nvPr/>
        </p:nvSpPr>
        <p:spPr>
          <a:xfrm rot="5400000">
            <a:off x="9009197" y="3487839"/>
            <a:ext cx="551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6106338" cy="45307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Legend:</a:t>
            </a:r>
          </a:p>
          <a:p>
            <a:pPr lvl="1"/>
            <a:r>
              <a:rPr lang="en-GB" dirty="0"/>
              <a:t>Black: Sheet Average Light Output</a:t>
            </a:r>
          </a:p>
          <a:p>
            <a:pPr lvl="1"/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Blue: Fitted Quenched Depth-Light Curve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Green: Reconstructed Depth-Dose Curve</a:t>
            </a:r>
          </a:p>
          <a:p>
            <a:pPr lvl="1"/>
            <a:r>
              <a:rPr lang="en-GB" dirty="0">
                <a:solidFill>
                  <a:srgbClr val="FF00FF"/>
                </a:solidFill>
              </a:rPr>
              <a:t>Magenta: UCLH Reference Dose Curve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Generally good fits, however, tend to underestimate range by about 0.5 mm.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Reconstructed range well despite poor signal-to-noise ratio.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Light levels peak at 1% of total headroom.</a:t>
            </a:r>
          </a:p>
          <a:p>
            <a:pPr lvl="1"/>
            <a:r>
              <a:rPr lang="en-GB" dirty="0">
                <a:solidFill>
                  <a:sysClr val="windowText" lastClr="000000"/>
                </a:solidFill>
              </a:rPr>
              <a:t>Background </a:t>
            </a:r>
            <a:r>
              <a:rPr lang="en-GB" i="1" dirty="0">
                <a:solidFill>
                  <a:sysClr val="windowText" lastClr="000000"/>
                </a:solidFill>
              </a:rPr>
              <a:t>electronic</a:t>
            </a:r>
            <a:r>
              <a:rPr lang="en-GB" dirty="0">
                <a:solidFill>
                  <a:sysClr val="windowText" lastClr="000000"/>
                </a:solidFill>
              </a:rPr>
              <a:t> noise after peak. 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E327A-FA99-FF45-9BD5-6AAFE20FDF93}"/>
              </a:ext>
            </a:extLst>
          </p:cNvPr>
          <p:cNvSpPr/>
          <p:nvPr/>
        </p:nvSpPr>
        <p:spPr>
          <a:xfrm>
            <a:off x="11011573" y="3533700"/>
            <a:ext cx="641532" cy="15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E8815-FFE9-7B49-8654-6516999EDADA}"/>
              </a:ext>
            </a:extLst>
          </p:cNvPr>
          <p:cNvSpPr txBox="1"/>
          <p:nvPr/>
        </p:nvSpPr>
        <p:spPr>
          <a:xfrm>
            <a:off x="9440949" y="3433883"/>
            <a:ext cx="2289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/>
              <a:t>Water-Equivalent Thickness (mm)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EFFA93-270C-934B-950B-3A83FF7778F6}"/>
              </a:ext>
            </a:extLst>
          </p:cNvPr>
          <p:cNvSpPr/>
          <p:nvPr/>
        </p:nvSpPr>
        <p:spPr>
          <a:xfrm>
            <a:off x="11011573" y="6657147"/>
            <a:ext cx="641532" cy="156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DAFA60-23A1-524A-9A01-884E7DAE8ADD}"/>
              </a:ext>
            </a:extLst>
          </p:cNvPr>
          <p:cNvSpPr txBox="1"/>
          <p:nvPr/>
        </p:nvSpPr>
        <p:spPr>
          <a:xfrm>
            <a:off x="9440949" y="6552293"/>
            <a:ext cx="2289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100" dirty="0"/>
              <a:t>Water-Equivalent Thickness (mm)</a:t>
            </a:r>
          </a:p>
        </p:txBody>
      </p:sp>
    </p:spTree>
    <p:extLst>
      <p:ext uri="{BB962C8B-B14F-4D97-AF65-F5344CB8AC3E}">
        <p14:creationId xmlns:p14="http://schemas.microsoft.com/office/powerpoint/2010/main" val="30747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7" grpId="0"/>
      <p:bldP spid="3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ive Fit" descr="Live Fit">
            <a:hlinkClick r:id="" action="ppaction://media"/>
            <a:extLst>
              <a:ext uri="{FF2B5EF4-FFF2-40B4-BE49-F238E27FC236}">
                <a16:creationId xmlns:a16="http://schemas.microsoft.com/office/drawing/2014/main" id="{9F5D501B-121F-4B48-9387-3CD3EE172E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55" t="527" r="729" b="584"/>
          <a:stretch/>
        </p:blipFill>
        <p:spPr>
          <a:xfrm>
            <a:off x="1810522" y="1538668"/>
            <a:ext cx="8570953" cy="528149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41867-CF5B-A74C-A7C0-79F578BAE764}"/>
              </a:ext>
            </a:extLst>
          </p:cNvPr>
          <p:cNvSpPr/>
          <p:nvPr/>
        </p:nvSpPr>
        <p:spPr>
          <a:xfrm>
            <a:off x="9773224" y="5655159"/>
            <a:ext cx="532660" cy="97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un024 Binned Gated" descr="Run024 Binned Gated">
            <a:hlinkClick r:id="" action="ppaction://media"/>
            <a:extLst>
              <a:ext uri="{FF2B5EF4-FFF2-40B4-BE49-F238E27FC236}">
                <a16:creationId xmlns:a16="http://schemas.microsoft.com/office/drawing/2014/main" id="{F44B3BEA-5A9B-3F43-825C-F371BE5F71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83" r="480"/>
          <a:stretch/>
        </p:blipFill>
        <p:spPr>
          <a:xfrm>
            <a:off x="1810522" y="1449659"/>
            <a:ext cx="8518642" cy="5370499"/>
          </a:xfrm>
          <a:prstGeom prst="rect">
            <a:avLst/>
          </a:prstGeom>
        </p:spPr>
      </p:pic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Live Fitting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703F3-813A-8C40-A4B9-D6CF74928376}"/>
              </a:ext>
            </a:extLst>
          </p:cNvPr>
          <p:cNvSpPr txBox="1"/>
          <p:nvPr/>
        </p:nvSpPr>
        <p:spPr>
          <a:xfrm>
            <a:off x="0" y="6519446"/>
            <a:ext cx="5541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227FB6-82A8-8E4C-A300-2992F9629678}"/>
              </a:ext>
            </a:extLst>
          </p:cNvPr>
          <p:cNvSpPr txBox="1"/>
          <p:nvPr/>
        </p:nvSpPr>
        <p:spPr>
          <a:xfrm>
            <a:off x="6639592" y="1278965"/>
            <a:ext cx="371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SINGLE-ENERGY PENCIL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6392C-1E24-A54E-92A2-9E9A6D516E7A}"/>
              </a:ext>
            </a:extLst>
          </p:cNvPr>
          <p:cNvSpPr txBox="1"/>
          <p:nvPr/>
        </p:nvSpPr>
        <p:spPr>
          <a:xfrm>
            <a:off x="6390107" y="1278965"/>
            <a:ext cx="4064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RANGE-STEP “TREATMENT PLAN”</a:t>
            </a:r>
          </a:p>
        </p:txBody>
      </p:sp>
    </p:spTree>
    <p:extLst>
      <p:ext uri="{BB962C8B-B14F-4D97-AF65-F5344CB8AC3E}">
        <p14:creationId xmlns:p14="http://schemas.microsoft.com/office/powerpoint/2010/main" val="29415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4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  <p:bldP spid="8" grpId="0"/>
      <p:bldP spid="8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9397462" cy="795692"/>
          </a:xfrm>
        </p:spPr>
        <p:txBody>
          <a:bodyPr/>
          <a:lstStyle/>
          <a:p>
            <a:r>
              <a:rPr lang="en-GB" dirty="0"/>
              <a:t>Web GUI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F92061-48D7-4A40-9FB3-4FA4DD48406D}"/>
              </a:ext>
            </a:extLst>
          </p:cNvPr>
          <p:cNvSpPr txBox="1">
            <a:spLocks/>
          </p:cNvSpPr>
          <p:nvPr/>
        </p:nvSpPr>
        <p:spPr>
          <a:xfrm>
            <a:off x="383527" y="1949275"/>
            <a:ext cx="4273043" cy="45307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FPGA transfers data to PC, which performs fit using ROOT.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Provide simple display to view live fit results.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hosts web-page on LAN, to allow any device on network to access live display.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control soon to be implemented in GUI.</a:t>
            </a:r>
          </a:p>
          <a:p>
            <a:endParaRPr lang="en-GB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ysClr val="windowText" lastClr="000000"/>
              </a:solidFill>
            </a:endParaRPr>
          </a:p>
        </p:txBody>
      </p:sp>
      <p:pic>
        <p:nvPicPr>
          <p:cNvPr id="3" name="run21" descr="run21">
            <a:hlinkClick r:id="" action="ppaction://media"/>
            <a:extLst>
              <a:ext uri="{FF2B5EF4-FFF2-40B4-BE49-F238E27FC236}">
                <a16:creationId xmlns:a16="http://schemas.microsoft.com/office/drawing/2014/main" id="{843C1FD4-B2F5-3041-A0B8-6CD3BB1BBA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872" b="22261"/>
          <a:stretch/>
        </p:blipFill>
        <p:spPr>
          <a:xfrm>
            <a:off x="4656570" y="2117965"/>
            <a:ext cx="7535430" cy="3221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46F450-CE7B-FC42-9FEE-549C66C8798A}"/>
              </a:ext>
            </a:extLst>
          </p:cNvPr>
          <p:cNvSpPr txBox="1"/>
          <p:nvPr/>
        </p:nvSpPr>
        <p:spPr>
          <a:xfrm>
            <a:off x="6737684" y="5274048"/>
            <a:ext cx="5454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</a:rPr>
              <a:t>UNPUBLISHED DATA – DO NOT COPY OR DISTRIBUTE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26138E-F9F7-5648-8676-AE864EE3F39D}"/>
              </a:ext>
            </a:extLst>
          </p:cNvPr>
          <p:cNvSpPr txBox="1"/>
          <p:nvPr/>
        </p:nvSpPr>
        <p:spPr>
          <a:xfrm>
            <a:off x="7326999" y="1845114"/>
            <a:ext cx="4865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DEVELOPED IN JAVASCRIPT BY FERN PANNELL</a:t>
            </a:r>
          </a:p>
        </p:txBody>
      </p:sp>
    </p:spTree>
    <p:extLst>
      <p:ext uri="{BB962C8B-B14F-4D97-AF65-F5344CB8AC3E}">
        <p14:creationId xmlns:p14="http://schemas.microsoft.com/office/powerpoint/2010/main" val="87073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descr="Heading"/>
          <p:cNvSpPr>
            <a:spLocks noGrp="1"/>
          </p:cNvSpPr>
          <p:nvPr>
            <p:ph type="title"/>
          </p:nvPr>
        </p:nvSpPr>
        <p:spPr>
          <a:xfrm>
            <a:off x="574128" y="899999"/>
            <a:ext cx="8999900" cy="795692"/>
          </a:xfrm>
        </p:spPr>
        <p:txBody>
          <a:bodyPr/>
          <a:lstStyle/>
          <a:p>
            <a:r>
              <a:rPr lang="en-GB" dirty="0"/>
              <a:t>Conclusions &amp; 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A5BE26-9AC5-B34A-A152-6CDEC4EE3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91460F-4A87-1344-A239-B0446D98B5C8}"/>
              </a:ext>
            </a:extLst>
          </p:cNvPr>
          <p:cNvSpPr txBox="1">
            <a:spLocks/>
          </p:cNvSpPr>
          <p:nvPr/>
        </p:nvSpPr>
        <p:spPr>
          <a:xfrm>
            <a:off x="383526" y="1949275"/>
            <a:ext cx="6884173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ysClr val="windowText" lastClr="000000"/>
                </a:solidFill>
              </a:rPr>
              <a:t>Detector able to reconstruct proton ranges at 40 Hz (between 70-110 MeV).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New version of photodiode ADC boards for improved signal integrity and daisy-chaining capabilities.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Further beam tests to optimise light output and characterise detector performance.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Detector simulation in GEANT4.</a:t>
            </a:r>
          </a:p>
          <a:p>
            <a:r>
              <a:rPr lang="en-GB" dirty="0">
                <a:solidFill>
                  <a:sysClr val="windowText" lastClr="000000"/>
                </a:solidFill>
              </a:rPr>
              <a:t>FPGA implementation of fitting routines.</a:t>
            </a:r>
          </a:p>
        </p:txBody>
      </p:sp>
      <p:pic>
        <p:nvPicPr>
          <p:cNvPr id="3" name="Simulation Clip" descr="Simulation Clip">
            <a:hlinkClick r:id="" action="ppaction://media"/>
            <a:extLst>
              <a:ext uri="{FF2B5EF4-FFF2-40B4-BE49-F238E27FC236}">
                <a16:creationId xmlns:a16="http://schemas.microsoft.com/office/drawing/2014/main" id="{A1CF3B73-B41E-A04E-BD7C-A363ED0FB5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8278" y="3535265"/>
            <a:ext cx="4566651" cy="2832439"/>
          </a:xfrm>
          <a:prstGeom prst="rect">
            <a:avLst/>
          </a:prstGeom>
        </p:spPr>
      </p:pic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C7CE5AA-28D8-F940-98C0-D036B5BA9A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781" b="14273"/>
          <a:stretch/>
        </p:blipFill>
        <p:spPr>
          <a:xfrm>
            <a:off x="7629094" y="1166364"/>
            <a:ext cx="4263324" cy="23004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751477-CECA-3348-A376-273A16313497}"/>
              </a:ext>
            </a:extLst>
          </p:cNvPr>
          <p:cNvCxnSpPr>
            <a:cxnSpLocks/>
          </p:cNvCxnSpPr>
          <p:nvPr/>
        </p:nvCxnSpPr>
        <p:spPr>
          <a:xfrm>
            <a:off x="9039672" y="2270658"/>
            <a:ext cx="53435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Vivado High-Level Synthesis">
            <a:extLst>
              <a:ext uri="{FF2B5EF4-FFF2-40B4-BE49-F238E27FC236}">
                <a16:creationId xmlns:a16="http://schemas.microsoft.com/office/drawing/2014/main" id="{FB465FDC-8842-974B-9768-41183CEF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36" y="5131392"/>
            <a:ext cx="779107" cy="7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91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UCL_Mid_Blue_Slide_Theme">
  <a:themeElements>
    <a:clrScheme name="UCL Mid Blue Theme">
      <a:dk1>
        <a:srgbClr val="000000"/>
      </a:dk1>
      <a:lt1>
        <a:srgbClr val="FFFFFF"/>
      </a:lt1>
      <a:dk2>
        <a:srgbClr val="002855"/>
      </a:dk2>
      <a:lt2>
        <a:srgbClr val="CCD4DD"/>
      </a:lt2>
      <a:accent1>
        <a:srgbClr val="E03C31"/>
      </a:accent1>
      <a:accent2>
        <a:srgbClr val="BBC592"/>
      </a:accent2>
      <a:accent3>
        <a:srgbClr val="EA7600"/>
      </a:accent3>
      <a:accent4>
        <a:srgbClr val="0097A9"/>
      </a:accent4>
      <a:accent5>
        <a:srgbClr val="A4DBE8"/>
      </a:accent5>
      <a:accent6>
        <a:srgbClr val="B5BD00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_Slide_Master_Black.potx" id="{3034991F-2A20-46E2-8C7B-1FA72590779C}" vid="{EFEF51F0-3C92-44B8-A75F-6D4CA06038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UCL Mid Blue Slide Theme</Template>
  <TotalTime>2256</TotalTime>
  <Words>805</Words>
  <Application>Microsoft Macintosh PowerPoint</Application>
  <PresentationFormat>Widescreen</PresentationFormat>
  <Paragraphs>97</Paragraphs>
  <Slides>12</Slides>
  <Notes>1</Notes>
  <HiddenSlides>3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UCL_Mid_Blue_Slide_Theme</vt:lpstr>
      <vt:lpstr>PowerPoint Presentation</vt:lpstr>
      <vt:lpstr>No Disclosures</vt:lpstr>
      <vt:lpstr>Proton Therapy</vt:lpstr>
      <vt:lpstr>QuARC</vt:lpstr>
      <vt:lpstr>UCLH Beam Tests</vt:lpstr>
      <vt:lpstr>Results</vt:lpstr>
      <vt:lpstr>Live Fitting</vt:lpstr>
      <vt:lpstr>Web GUI</vt:lpstr>
      <vt:lpstr>Conclusions &amp; Next Steps</vt:lpstr>
      <vt:lpstr>Thank you for listening!</vt:lpstr>
      <vt:lpstr>Backup Slides</vt:lpstr>
      <vt:lpstr>Scaling to FLASH</vt:lpstr>
    </vt:vector>
  </TitlesOfParts>
  <Company>University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Petterson, Helen</dc:creator>
  <cp:lastModifiedBy>Shaikh, Saad</cp:lastModifiedBy>
  <cp:revision>267</cp:revision>
  <dcterms:created xsi:type="dcterms:W3CDTF">2020-09-15T10:09:39Z</dcterms:created>
  <dcterms:modified xsi:type="dcterms:W3CDTF">2022-04-04T14:22:04Z</dcterms:modified>
</cp:coreProperties>
</file>