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68" r:id="rId3"/>
    <p:sldId id="258" r:id="rId4"/>
    <p:sldId id="259" r:id="rId5"/>
    <p:sldId id="325" r:id="rId6"/>
    <p:sldId id="261" r:id="rId7"/>
    <p:sldId id="331" r:id="rId8"/>
    <p:sldId id="262" r:id="rId9"/>
    <p:sldId id="342" r:id="rId10"/>
    <p:sldId id="280" r:id="rId11"/>
    <p:sldId id="343" r:id="rId12"/>
    <p:sldId id="340" r:id="rId13"/>
    <p:sldId id="264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C1C7"/>
    <a:srgbClr val="3BA6B4"/>
    <a:srgbClr val="464646"/>
    <a:srgbClr val="C6C5C3"/>
    <a:srgbClr val="E7E9E8"/>
    <a:srgbClr val="EDEEEE"/>
    <a:srgbClr val="EDEDEB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884" autoAdjust="0"/>
  </p:normalViewPr>
  <p:slideViewPr>
    <p:cSldViewPr snapToGrid="0">
      <p:cViewPr varScale="1">
        <p:scale>
          <a:sx n="79" d="100"/>
          <a:sy n="79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1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2B87CF-B4E9-40CB-9A9E-73831A523F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60AF6-AFEA-4959-88E4-1AD7E1A868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C06C6-2E41-4946-9786-528E26217BD5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16BC6-1C95-4025-9442-A5D7A9BF01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A1C2D-C89B-4543-9F6E-326B727E3D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580C9-F24D-4EC9-BF66-B53719536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156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90167-9FF6-41CB-B40D-FB1C64E1C372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127A9-5E85-43CC-8056-42995C429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516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127A9-5E85-43CC-8056-42995C429AB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09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127A9-5E85-43CC-8056-42995C429AB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9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127A9-5E85-43CC-8056-42995C429AB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936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127A9-5E85-43CC-8056-42995C429AB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6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127A9-5E85-43CC-8056-42995C429AB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084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127A9-5E85-43CC-8056-42995C429AB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712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127A9-5E85-43CC-8056-42995C429AB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835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127A9-5E85-43CC-8056-42995C429AB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25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70CA-085A-4680-8463-A27BCE198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2DA80-BAD1-404C-A6E7-0E5E56908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FE182-584A-4CED-B6AB-020AAA01E5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DCE10-A734-4767-B74E-52E51D11F9F9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2DC2B-14D5-4CEA-B5B8-FAFEAF9DF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C3B03-72ED-49D9-85C1-FFF8E77B6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b="1" dirty="0">
                <a:solidFill>
                  <a:srgbClr val="6AC1C7"/>
                </a:solidFill>
                <a:latin typeface="PT Sans" panose="020B0503020203020204" pitchFamily="34" charset="0"/>
              </a:rPr>
              <a:t>Adriana Dias</a:t>
            </a:r>
          </a:p>
        </p:txBody>
      </p:sp>
    </p:spTree>
    <p:extLst>
      <p:ext uri="{BB962C8B-B14F-4D97-AF65-F5344CB8AC3E}">
        <p14:creationId xmlns:p14="http://schemas.microsoft.com/office/powerpoint/2010/main" val="936311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D549E-0ED2-41E8-88BF-52F175F5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F5F658-68DD-4A27-BB9B-9D2390A02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DFFA7-61DD-41F9-8C48-9EBBCF74E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DCE10-A734-4767-B74E-52E51D11F9F9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7A52E-AEDD-408D-8FCE-6557B85F1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FBC7F-ADF7-40AB-BE96-39AC74EC4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697C82-4055-48F6-A004-B8C86476E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412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BA9034-B44D-4D15-A17D-3F2361DDFC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131CB0-9B22-4330-B4F3-2EB1B992A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C0F14-2B30-4F31-B52C-97D64C638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DCE10-A734-4767-B74E-52E51D11F9F9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40F4F-4998-46FE-84C1-96AF6ECE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C66FF-B7DA-47E6-8D4B-A93863300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697C82-4055-48F6-A004-B8C86476E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7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1444B-03F4-418A-AD87-748E04123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9236D-6E6B-4709-B2BE-8DD6927D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39AF6D-A47E-4670-B17C-AD112A3507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DCE10-A734-4767-B74E-52E51D11F9F9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9BDFFE-B089-41BD-A266-5D7FB96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677926-A94E-4F0C-9F7F-E9998CE0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b="1" dirty="0">
                <a:solidFill>
                  <a:srgbClr val="6AC1C7"/>
                </a:solidFill>
                <a:latin typeface="PT Sans" panose="020B0503020203020204" pitchFamily="34" charset="0"/>
              </a:rPr>
              <a:t>Adriana Dias</a:t>
            </a:r>
          </a:p>
        </p:txBody>
      </p:sp>
    </p:spTree>
    <p:extLst>
      <p:ext uri="{BB962C8B-B14F-4D97-AF65-F5344CB8AC3E}">
        <p14:creationId xmlns:p14="http://schemas.microsoft.com/office/powerpoint/2010/main" val="316225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CD29-9D0D-444D-960D-3E02EDD2E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37C38-5F90-40F3-B741-B58A01718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880B4-9B1D-4A13-A041-E8D343D308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DCE10-A734-4767-B74E-52E51D11F9F9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9F709-B37B-4442-A74E-E9FA4CAF1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F8245-F650-4A4C-8B6D-23E503BD8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697C82-4055-48F6-A004-B8C86476E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42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9F6E8-963A-47E0-9D6B-51A238A00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4CBB1-1C09-44FC-9C15-7EC8A48A7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C911A2-E6CA-45CA-B452-B0C87779A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6BD51-25DC-4081-8B80-C6E167B15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DCE10-A734-4767-B74E-52E51D11F9F9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7B492F-F62D-4A4F-98DB-FE6884882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78661-3549-4CAB-85E7-9CECCF64A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697C82-4055-48F6-A004-B8C86476E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22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44936-61B8-4F0B-8606-7EA8F181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429CC-938C-449E-BF13-C60B06138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0430E-879D-4BD3-99AE-C4622AEE3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DF8F1-2E03-4D9E-B3E0-3CAD3E828E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F0E013-7329-4A35-824B-8AE9F4BED2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F68DD-704C-47CD-9A02-799EDC5BF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DCE10-A734-4767-B74E-52E51D11F9F9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D378AA-B016-469E-8A23-25C9AB43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73E7F8-5CC8-4BA1-99F2-5035F48F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697C82-4055-48F6-A004-B8C86476E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256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5BF73-559F-4839-BC95-D56CA202C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1F9DE-FFD4-492D-BDEE-662624CD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DCE10-A734-4767-B74E-52E51D11F9F9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8C2398-BDEE-4B2E-AB59-48A79DFE5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FAFFD-9903-4466-BCEC-A34E00D69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697C82-4055-48F6-A004-B8C86476E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611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29ACCC-7F45-4DB4-9F4E-C30571250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DCE10-A734-4767-B74E-52E51D11F9F9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45BA8E-FFEF-4602-835F-8AAEA51A3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1F965-E18D-41B9-BE03-D2EDCA786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697C82-4055-48F6-A004-B8C86476E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77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EF7E0-2B0A-41FC-8EA8-4E0C9445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2EF01-BD89-4298-9D95-5FEE5C759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731FD-FE85-461E-891A-E634A2F8D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C0954-5615-49A6-AF88-371594A9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DCE10-A734-4767-B74E-52E51D11F9F9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39768-FE20-475F-A038-4E4D1C925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84AEE-35FA-413B-B99A-A01895E4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697C82-4055-48F6-A004-B8C86476E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50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8E226-BF19-4658-8A11-8B0AAB850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4E54E7-5518-4096-83CA-2DE74FF9B8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A6DAA-7629-4CAF-9C37-EFBAE1F3B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FC530-B3A0-4BDF-A9E2-54CD481D9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8DCE10-A734-4767-B74E-52E51D11F9F9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77D3B-2C51-4BAC-8AE9-07FFA59B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C655A-51E2-4C9D-A023-38AAF8284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697C82-4055-48F6-A004-B8C86476EF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08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6F7C6-65CA-45AE-BD24-15D1F2928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rgbClr val="6AC1C7"/>
                </a:solidFill>
                <a:latin typeface="PT Sans" panose="020B0503020203020204" pitchFamily="34" charset="0"/>
              </a:rPr>
              <a:t>Adriana Dias</a:t>
            </a:r>
          </a:p>
        </p:txBody>
      </p:sp>
    </p:spTree>
    <p:extLst>
      <p:ext uri="{BB962C8B-B14F-4D97-AF65-F5344CB8AC3E}">
        <p14:creationId xmlns:p14="http://schemas.microsoft.com/office/powerpoint/2010/main" val="321401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image" Target="../media/image8.png"/><Relationship Id="rId7" Type="http://schemas.openxmlformats.org/officeDocument/2006/relationships/image" Target="../media/image2.jp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40.png"/><Relationship Id="rId9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2.jp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2.jp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19" Type="http://schemas.openxmlformats.org/officeDocument/2006/relationships/image" Target="../media/image24.jp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28.sv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image" Target="../media/image30.sv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04F84D-B4E5-41FE-8E2E-0ABA06980D6B}"/>
              </a:ext>
            </a:extLst>
          </p:cNvPr>
          <p:cNvSpPr/>
          <p:nvPr/>
        </p:nvSpPr>
        <p:spPr>
          <a:xfrm>
            <a:off x="922648" y="429419"/>
            <a:ext cx="10346703" cy="1365441"/>
          </a:xfrm>
          <a:prstGeom prst="roundRect">
            <a:avLst/>
          </a:prstGeom>
          <a:solidFill>
            <a:srgbClr val="3BA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5BC62-1B87-4AA8-A36E-5A9FD9C8C34E}"/>
              </a:ext>
            </a:extLst>
          </p:cNvPr>
          <p:cNvSpPr txBox="1"/>
          <p:nvPr/>
        </p:nvSpPr>
        <p:spPr>
          <a:xfrm>
            <a:off x="1005396" y="540175"/>
            <a:ext cx="9450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PT Sans" panose="020B0503020203020204" pitchFamily="34" charset="0"/>
              </a:rPr>
              <a:t>HEPP &amp; APP Annual Conference 2022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C2BA3B-B860-4106-8F5B-A8854C4B69AD}"/>
              </a:ext>
            </a:extLst>
          </p:cNvPr>
          <p:cNvSpPr/>
          <p:nvPr/>
        </p:nvSpPr>
        <p:spPr>
          <a:xfrm>
            <a:off x="922647" y="2351157"/>
            <a:ext cx="10346703" cy="2352624"/>
          </a:xfrm>
          <a:prstGeom prst="roundRect">
            <a:avLst/>
          </a:prstGeom>
          <a:solidFill>
            <a:srgbClr val="3BA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713CB-6789-4FE4-A1FD-311657C4A29C}"/>
              </a:ext>
            </a:extLst>
          </p:cNvPr>
          <p:cNvSpPr txBox="1"/>
          <p:nvPr/>
        </p:nvSpPr>
        <p:spPr>
          <a:xfrm>
            <a:off x="1072776" y="2560647"/>
            <a:ext cx="1019657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b="1" dirty="0" err="1">
                <a:solidFill>
                  <a:schemeClr val="bg1"/>
                </a:solidFill>
                <a:latin typeface="PT Sans" panose="020B0503020203020204" pitchFamily="34" charset="0"/>
              </a:rPr>
              <a:t>PlomBOX</a:t>
            </a:r>
            <a:r>
              <a:rPr lang="en-GB" sz="4400" b="1" dirty="0">
                <a:solidFill>
                  <a:schemeClr val="bg1"/>
                </a:solidFill>
                <a:latin typeface="PT Sans" panose="020B0503020203020204" pitchFamily="34" charset="0"/>
              </a:rPr>
              <a:t> </a:t>
            </a:r>
            <a:r>
              <a:rPr lang="en-GB" sz="4000" b="1" dirty="0">
                <a:solidFill>
                  <a:schemeClr val="bg1"/>
                </a:solidFill>
                <a:latin typeface="PT Sans" panose="020B0503020203020204" pitchFamily="34" charset="0"/>
              </a:rPr>
              <a:t>- development of a low-cost Complementary Metal-Oxide Semiconductor (CMOS) device for environmental monitoring </a:t>
            </a:r>
            <a:endParaRPr lang="en-GB" sz="4400" b="1" dirty="0">
              <a:solidFill>
                <a:schemeClr val="bg1"/>
              </a:solidFill>
              <a:latin typeface="PT Sans" panose="020B0503020203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B05392-1B1E-4484-87CE-544547E71B45}"/>
              </a:ext>
            </a:extLst>
          </p:cNvPr>
          <p:cNvSpPr/>
          <p:nvPr/>
        </p:nvSpPr>
        <p:spPr>
          <a:xfrm>
            <a:off x="922648" y="5073745"/>
            <a:ext cx="10346702" cy="1182193"/>
          </a:xfrm>
          <a:prstGeom prst="roundRect">
            <a:avLst/>
          </a:prstGeom>
          <a:solidFill>
            <a:srgbClr val="3BA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4A70A7-F84E-4916-A51F-21F3BFB3E9CF}"/>
              </a:ext>
            </a:extLst>
          </p:cNvPr>
          <p:cNvSpPr txBox="1"/>
          <p:nvPr/>
        </p:nvSpPr>
        <p:spPr>
          <a:xfrm>
            <a:off x="1128787" y="5271367"/>
            <a:ext cx="2440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464646"/>
                </a:solidFill>
                <a:latin typeface="PT Sans" panose="020B0503020203020204" pitchFamily="34" charset="0"/>
              </a:rPr>
              <a:t>Adriana Dias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0E9FE9-BF09-4068-853E-90F66FE13CB5}"/>
              </a:ext>
            </a:extLst>
          </p:cNvPr>
          <p:cNvSpPr txBox="1"/>
          <p:nvPr/>
        </p:nvSpPr>
        <p:spPr>
          <a:xfrm>
            <a:off x="1139421" y="5733045"/>
            <a:ext cx="60944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0" dirty="0">
                <a:solidFill>
                  <a:srgbClr val="FFFFFF"/>
                </a:solidFill>
                <a:effectLst/>
                <a:latin typeface="inherit"/>
              </a:rPr>
              <a:t>on behalf of TRACE collaboration</a:t>
            </a:r>
            <a:endParaRPr lang="en-GB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C7DEA0-EC9C-4153-A38C-DBB7399E1E3D}"/>
              </a:ext>
            </a:extLst>
          </p:cNvPr>
          <p:cNvSpPr txBox="1"/>
          <p:nvPr/>
        </p:nvSpPr>
        <p:spPr>
          <a:xfrm>
            <a:off x="1005396" y="1325407"/>
            <a:ext cx="2207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E7E9E8"/>
                </a:solidFill>
                <a:latin typeface="PT Sans" panose="020B0503020203020204" pitchFamily="34" charset="0"/>
              </a:rPr>
              <a:t>3</a:t>
            </a:r>
            <a:r>
              <a:rPr lang="en-GB" b="1" baseline="30000" dirty="0">
                <a:solidFill>
                  <a:srgbClr val="E7E9E8"/>
                </a:solidFill>
                <a:latin typeface="PT Sans" panose="020B0503020203020204" pitchFamily="34" charset="0"/>
              </a:rPr>
              <a:t>rd</a:t>
            </a:r>
            <a:r>
              <a:rPr lang="en-GB" b="1" dirty="0">
                <a:solidFill>
                  <a:srgbClr val="E7E9E8"/>
                </a:solidFill>
                <a:latin typeface="PT Sans" panose="020B0503020203020204" pitchFamily="34" charset="0"/>
              </a:rPr>
              <a:t> – 6</a:t>
            </a:r>
            <a:r>
              <a:rPr lang="en-GB" b="1" baseline="30000" dirty="0">
                <a:solidFill>
                  <a:srgbClr val="E7E9E8"/>
                </a:solidFill>
                <a:latin typeface="PT Sans" panose="020B0503020203020204" pitchFamily="34" charset="0"/>
              </a:rPr>
              <a:t>th</a:t>
            </a:r>
            <a:r>
              <a:rPr lang="en-GB" b="1" dirty="0">
                <a:solidFill>
                  <a:srgbClr val="E7E9E8"/>
                </a:solidFill>
                <a:latin typeface="PT Sans" panose="020B0503020203020204" pitchFamily="34" charset="0"/>
              </a:rPr>
              <a:t> April 2022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E51E51-118F-458E-A3B5-3F8291303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298" y="5271367"/>
            <a:ext cx="920877" cy="458528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567DE3F-AA06-48E3-83D5-DCC55F286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202" y="5313427"/>
            <a:ext cx="1084217" cy="624509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C4C3EC45-976C-47B3-97CE-9547AE2C5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57" y="5311310"/>
            <a:ext cx="1245141" cy="6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61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2BC6AD-A37C-430F-995C-5DF29886C4EE}"/>
              </a:ext>
            </a:extLst>
          </p:cNvPr>
          <p:cNvSpPr/>
          <p:nvPr/>
        </p:nvSpPr>
        <p:spPr>
          <a:xfrm>
            <a:off x="381000" y="1509311"/>
            <a:ext cx="11430000" cy="49257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6" name="Picture 45" descr="Chart&#10;&#10;Description automatically generated">
            <a:extLst>
              <a:ext uri="{FF2B5EF4-FFF2-40B4-BE49-F238E27FC236}">
                <a16:creationId xmlns:a16="http://schemas.microsoft.com/office/drawing/2014/main" id="{DA39875D-37CC-4253-B215-841CE340E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56" y="4164990"/>
            <a:ext cx="2379094" cy="15860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F7B8BF-29F7-449A-9E69-F5792B50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6142"/>
            <a:ext cx="10515600" cy="905256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ans" panose="020B0503020203020204" pitchFamily="34" charset="0"/>
              </a:rPr>
              <a:t>2.3. Mobile Phone Application (</a:t>
            </a:r>
            <a:r>
              <a:rPr lang="en-GB" sz="4000" b="1" dirty="0" err="1">
                <a:solidFill>
                  <a:schemeClr val="bg1"/>
                </a:solidFill>
                <a:latin typeface="PT Sans" panose="020B0503020203020204" pitchFamily="34" charset="0"/>
              </a:rPr>
              <a:t>PlomApp</a:t>
            </a:r>
            <a:r>
              <a:rPr lang="en-GB" sz="4000" b="1" dirty="0">
                <a:solidFill>
                  <a:schemeClr val="bg1"/>
                </a:solidFill>
                <a:latin typeface="PT Sans" panose="020B0503020203020204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46F394-8BAF-4F35-AE3D-B3770EAF9687}"/>
              </a:ext>
            </a:extLst>
          </p:cNvPr>
          <p:cNvSpPr/>
          <p:nvPr/>
        </p:nvSpPr>
        <p:spPr>
          <a:xfrm>
            <a:off x="154236" y="6477918"/>
            <a:ext cx="226764" cy="297455"/>
          </a:xfrm>
          <a:prstGeom prst="roundRect">
            <a:avLst/>
          </a:prstGeom>
          <a:solidFill>
            <a:srgbClr val="3BA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3A432-A2CC-452B-A128-ED82F55F6A70}"/>
              </a:ext>
            </a:extLst>
          </p:cNvPr>
          <p:cNvSpPr txBox="1"/>
          <p:nvPr/>
        </p:nvSpPr>
        <p:spPr>
          <a:xfrm>
            <a:off x="-26854" y="6457368"/>
            <a:ext cx="58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EDEDEB"/>
                </a:solidFill>
                <a:latin typeface="PT Sans" panose="020B0503020203020204" pitchFamily="34" charset="0"/>
              </a:rPr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1E5A17-A03F-4E26-A13D-EFD5EEEDE30A}"/>
              </a:ext>
            </a:extLst>
          </p:cNvPr>
          <p:cNvSpPr txBox="1"/>
          <p:nvPr/>
        </p:nvSpPr>
        <p:spPr>
          <a:xfrm>
            <a:off x="826686" y="1590768"/>
            <a:ext cx="4692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This step involved: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Developing an Android Mobile Phone Application using Java and Android Studio </a:t>
            </a:r>
          </a:p>
          <a:p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 </a:t>
            </a:r>
            <a:endParaRPr lang="en-GB" sz="1400" dirty="0">
              <a:solidFill>
                <a:srgbClr val="464646"/>
              </a:solidFill>
              <a:latin typeface="PT Sans" panose="020B0503020203020204" pitchFamily="34" charset="0"/>
            </a:endParaRPr>
          </a:p>
        </p:txBody>
      </p:sp>
      <p:pic>
        <p:nvPicPr>
          <p:cNvPr id="22" name="Graphic 21" descr="Cloud with solid fill">
            <a:extLst>
              <a:ext uri="{FF2B5EF4-FFF2-40B4-BE49-F238E27FC236}">
                <a16:creationId xmlns:a16="http://schemas.microsoft.com/office/drawing/2014/main" id="{1FBE5B18-CC9A-4E34-9241-C58C25CB0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50946" y="2292013"/>
            <a:ext cx="1619682" cy="161968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2E7F345-EB20-4627-A2ED-D175EB4332EA}"/>
              </a:ext>
            </a:extLst>
          </p:cNvPr>
          <p:cNvSpPr txBox="1"/>
          <p:nvPr/>
        </p:nvSpPr>
        <p:spPr>
          <a:xfrm>
            <a:off x="10164932" y="6435018"/>
            <a:ext cx="128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6AC1C7"/>
                </a:solidFill>
                <a:latin typeface="PT Sans" panose="020B0503020203020204" pitchFamily="34" charset="0"/>
              </a:rPr>
              <a:t>Adriana Dias</a:t>
            </a:r>
          </a:p>
        </p:txBody>
      </p:sp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8B2E6B-50E8-49B9-8C42-56070409CA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821" y="6435018"/>
            <a:ext cx="618119" cy="307777"/>
          </a:xfrm>
          <a:prstGeom prst="rect">
            <a:avLst/>
          </a:prstGeom>
        </p:spPr>
      </p:pic>
      <p:pic>
        <p:nvPicPr>
          <p:cNvPr id="36" name="Graphic 35" descr="Smart Phone with solid fill">
            <a:extLst>
              <a:ext uri="{FF2B5EF4-FFF2-40B4-BE49-F238E27FC236}">
                <a16:creationId xmlns:a16="http://schemas.microsoft.com/office/drawing/2014/main" id="{36032D9A-EBC2-4FAC-A9D3-4A58FA3154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41589" y="2619685"/>
            <a:ext cx="1356366" cy="1356366"/>
          </a:xfrm>
          <a:prstGeom prst="rect">
            <a:avLst/>
          </a:prstGeom>
        </p:spPr>
      </p:pic>
      <p:pic>
        <p:nvPicPr>
          <p:cNvPr id="14" name="Picture 13" descr="A picture containing text, indoor, wall, appliance&#10;&#10;Description automatically generated">
            <a:extLst>
              <a:ext uri="{FF2B5EF4-FFF2-40B4-BE49-F238E27FC236}">
                <a16:creationId xmlns:a16="http://schemas.microsoft.com/office/drawing/2014/main" id="{12DA9FEB-0646-4412-A1D3-65FEAD6F64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532" y="2700244"/>
            <a:ext cx="1200329" cy="1200329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9C4C04D4-4ACD-4EE9-A55F-71DAFFB95F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29" y="3273463"/>
            <a:ext cx="262305" cy="3374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0616B6-6AF1-474B-8920-A7A2FFBE6B39}"/>
              </a:ext>
            </a:extLst>
          </p:cNvPr>
          <p:cNvSpPr txBox="1"/>
          <p:nvPr/>
        </p:nvSpPr>
        <p:spPr>
          <a:xfrm>
            <a:off x="8474155" y="2717079"/>
            <a:ext cx="687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64646"/>
                </a:solidFill>
                <a:latin typeface="PT Sans" panose="020B0503020203020204" pitchFamily="34" charset="0"/>
              </a:rPr>
              <a:t>Wi-Fi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DB9162-AEF3-43D1-AD1F-356E6E52D322}"/>
              </a:ext>
            </a:extLst>
          </p:cNvPr>
          <p:cNvCxnSpPr>
            <a:cxnSpLocks/>
          </p:cNvCxnSpPr>
          <p:nvPr/>
        </p:nvCxnSpPr>
        <p:spPr>
          <a:xfrm>
            <a:off x="2811839" y="3127472"/>
            <a:ext cx="488347" cy="0"/>
          </a:xfrm>
          <a:prstGeom prst="straightConnector1">
            <a:avLst/>
          </a:prstGeom>
          <a:ln>
            <a:solidFill>
              <a:srgbClr val="3BA6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E2112B8-AD64-44BE-981F-D0DA1770F3DD}"/>
              </a:ext>
            </a:extLst>
          </p:cNvPr>
          <p:cNvCxnSpPr>
            <a:cxnSpLocks/>
          </p:cNvCxnSpPr>
          <p:nvPr/>
        </p:nvCxnSpPr>
        <p:spPr>
          <a:xfrm>
            <a:off x="4880125" y="3101854"/>
            <a:ext cx="453875" cy="0"/>
          </a:xfrm>
          <a:prstGeom prst="straightConnector1">
            <a:avLst/>
          </a:prstGeom>
          <a:ln>
            <a:solidFill>
              <a:srgbClr val="3BA6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Qr code&#10;&#10;Description automatically generated">
            <a:extLst>
              <a:ext uri="{FF2B5EF4-FFF2-40B4-BE49-F238E27FC236}">
                <a16:creationId xmlns:a16="http://schemas.microsoft.com/office/drawing/2014/main" id="{A1F82F17-A787-4513-AF54-37166BA44F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461" y="2652822"/>
            <a:ext cx="1796534" cy="135573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EED17A-193A-4FE3-89E8-2C057AA002AA}"/>
              </a:ext>
            </a:extLst>
          </p:cNvPr>
          <p:cNvCxnSpPr>
            <a:cxnSpLocks/>
          </p:cNvCxnSpPr>
          <p:nvPr/>
        </p:nvCxnSpPr>
        <p:spPr>
          <a:xfrm>
            <a:off x="7175500" y="3068761"/>
            <a:ext cx="453875" cy="0"/>
          </a:xfrm>
          <a:prstGeom prst="straightConnector1">
            <a:avLst/>
          </a:prstGeom>
          <a:ln>
            <a:solidFill>
              <a:srgbClr val="3BA6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693A0886-81FF-455A-99BA-658312AA07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84" y="3169397"/>
            <a:ext cx="262305" cy="337499"/>
          </a:xfrm>
          <a:prstGeom prst="rect">
            <a:avLst/>
          </a:prstGeom>
        </p:spPr>
      </p:pic>
      <p:pic>
        <p:nvPicPr>
          <p:cNvPr id="28" name="Graphic 27" descr="Smart Phone with solid fill">
            <a:extLst>
              <a:ext uri="{FF2B5EF4-FFF2-40B4-BE49-F238E27FC236}">
                <a16:creationId xmlns:a16="http://schemas.microsoft.com/office/drawing/2014/main" id="{F8A07106-51E8-4485-AA9B-9A9C5797BC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05681" y="2595280"/>
            <a:ext cx="1356366" cy="1356366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E2C4BF6-42BE-4833-8557-C45A128A333C}"/>
              </a:ext>
            </a:extLst>
          </p:cNvPr>
          <p:cNvCxnSpPr>
            <a:cxnSpLocks/>
          </p:cNvCxnSpPr>
          <p:nvPr/>
        </p:nvCxnSpPr>
        <p:spPr>
          <a:xfrm>
            <a:off x="8546147" y="3068761"/>
            <a:ext cx="453875" cy="0"/>
          </a:xfrm>
          <a:prstGeom prst="straightConnector1">
            <a:avLst/>
          </a:prstGeom>
          <a:ln>
            <a:solidFill>
              <a:srgbClr val="3BA6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000B3FA1-86A3-437D-A25E-6B41D8F5E894}"/>
              </a:ext>
            </a:extLst>
          </p:cNvPr>
          <p:cNvCxnSpPr>
            <a:cxnSpLocks/>
          </p:cNvCxnSpPr>
          <p:nvPr/>
        </p:nvCxnSpPr>
        <p:spPr>
          <a:xfrm rot="5400000">
            <a:off x="9050005" y="4208231"/>
            <a:ext cx="1429963" cy="493328"/>
          </a:xfrm>
          <a:prstGeom prst="bentConnector3">
            <a:avLst>
              <a:gd name="adj1" fmla="val 99189"/>
            </a:avLst>
          </a:prstGeom>
          <a:ln w="28575">
            <a:solidFill>
              <a:srgbClr val="6AC1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B90E0244-7434-466B-80EF-794EFD8CD9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73" y="4287976"/>
            <a:ext cx="1760449" cy="132033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AF7F9B8-8C90-4635-B514-86D287719321}"/>
              </a:ext>
            </a:extLst>
          </p:cNvPr>
          <p:cNvCxnSpPr/>
          <p:nvPr/>
        </p:nvCxnSpPr>
        <p:spPr>
          <a:xfrm flipH="1">
            <a:off x="7072239" y="4841465"/>
            <a:ext cx="557136" cy="0"/>
          </a:xfrm>
          <a:prstGeom prst="straightConnector1">
            <a:avLst/>
          </a:prstGeom>
          <a:ln>
            <a:solidFill>
              <a:srgbClr val="3BA6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4BBBB0F-A3D8-474A-B3C4-8555B911CEFC}"/>
              </a:ext>
            </a:extLst>
          </p:cNvPr>
          <p:cNvSpPr txBox="1"/>
          <p:nvPr/>
        </p:nvSpPr>
        <p:spPr>
          <a:xfrm>
            <a:off x="5519397" y="4596619"/>
            <a:ext cx="1708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64646"/>
                </a:solidFill>
                <a:latin typeface="PT Sans" panose="020B0503020203020204" pitchFamily="34" charset="0"/>
              </a:rPr>
              <a:t>Red, Green, Blue (RGB) to Saturation, Hue, Value (SHV) conversion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0A8DF7E-EE36-48A6-9469-699910CD74CC}"/>
              </a:ext>
            </a:extLst>
          </p:cNvPr>
          <p:cNvCxnSpPr/>
          <p:nvPr/>
        </p:nvCxnSpPr>
        <p:spPr>
          <a:xfrm flipH="1">
            <a:off x="4996776" y="4841465"/>
            <a:ext cx="557136" cy="0"/>
          </a:xfrm>
          <a:prstGeom prst="straightConnector1">
            <a:avLst/>
          </a:prstGeom>
          <a:ln>
            <a:solidFill>
              <a:srgbClr val="3BA6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c 49" descr="Smart Phone with solid fill">
            <a:extLst>
              <a:ext uri="{FF2B5EF4-FFF2-40B4-BE49-F238E27FC236}">
                <a16:creationId xmlns:a16="http://schemas.microsoft.com/office/drawing/2014/main" id="{25FCDF47-50E5-4607-A79D-ECC8DD3880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2543" y="4295424"/>
            <a:ext cx="1356366" cy="135636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A00B87F-4B38-45DA-9746-0D4B777597A4}"/>
              </a:ext>
            </a:extLst>
          </p:cNvPr>
          <p:cNvSpPr txBox="1"/>
          <p:nvPr/>
        </p:nvSpPr>
        <p:spPr>
          <a:xfrm>
            <a:off x="1611260" y="4819718"/>
            <a:ext cx="685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64646"/>
                </a:solidFill>
                <a:latin typeface="PT Sans" panose="020B0503020203020204" pitchFamily="34" charset="0"/>
              </a:rPr>
              <a:t>9 ppb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404752F-0636-451A-84D5-9E1E0AD68CC5}"/>
              </a:ext>
            </a:extLst>
          </p:cNvPr>
          <p:cNvSpPr txBox="1"/>
          <p:nvPr/>
        </p:nvSpPr>
        <p:spPr>
          <a:xfrm>
            <a:off x="2272620" y="4675817"/>
            <a:ext cx="687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64646"/>
                </a:solidFill>
                <a:latin typeface="PT Sans" panose="020B0503020203020204" pitchFamily="34" charset="0"/>
              </a:rPr>
              <a:t>Wi-Fi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994BCD3-DA55-4A1E-8199-8CF727D9D426}"/>
              </a:ext>
            </a:extLst>
          </p:cNvPr>
          <p:cNvCxnSpPr>
            <a:cxnSpLocks/>
          </p:cNvCxnSpPr>
          <p:nvPr/>
        </p:nvCxnSpPr>
        <p:spPr>
          <a:xfrm flipH="1">
            <a:off x="2344374" y="5002759"/>
            <a:ext cx="480228" cy="0"/>
          </a:xfrm>
          <a:prstGeom prst="straightConnector1">
            <a:avLst/>
          </a:prstGeom>
          <a:ln>
            <a:solidFill>
              <a:srgbClr val="3BA6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799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2BC6AD-A37C-430F-995C-5DF29886C4EE}"/>
              </a:ext>
            </a:extLst>
          </p:cNvPr>
          <p:cNvSpPr/>
          <p:nvPr/>
        </p:nvSpPr>
        <p:spPr>
          <a:xfrm>
            <a:off x="381000" y="1509311"/>
            <a:ext cx="11430000" cy="49257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7B8BF-29F7-449A-9E69-F5792B50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6142"/>
            <a:ext cx="10515600" cy="905256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ans" panose="020B0503020203020204" pitchFamily="34" charset="0"/>
              </a:rPr>
              <a:t>2.3. Mobile Phone Application (</a:t>
            </a:r>
            <a:r>
              <a:rPr lang="en-GB" sz="4000" b="1" dirty="0" err="1">
                <a:solidFill>
                  <a:schemeClr val="bg1"/>
                </a:solidFill>
                <a:latin typeface="PT Sans" panose="020B0503020203020204" pitchFamily="34" charset="0"/>
              </a:rPr>
              <a:t>PlomApp</a:t>
            </a:r>
            <a:r>
              <a:rPr lang="en-GB" sz="4000" b="1" dirty="0">
                <a:solidFill>
                  <a:schemeClr val="bg1"/>
                </a:solidFill>
                <a:latin typeface="PT Sans" panose="020B0503020203020204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46F394-8BAF-4F35-AE3D-B3770EAF9687}"/>
              </a:ext>
            </a:extLst>
          </p:cNvPr>
          <p:cNvSpPr/>
          <p:nvPr/>
        </p:nvSpPr>
        <p:spPr>
          <a:xfrm>
            <a:off x="154236" y="6477918"/>
            <a:ext cx="226764" cy="297455"/>
          </a:xfrm>
          <a:prstGeom prst="roundRect">
            <a:avLst/>
          </a:prstGeom>
          <a:solidFill>
            <a:srgbClr val="3BA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3A432-A2CC-452B-A128-ED82F55F6A70}"/>
              </a:ext>
            </a:extLst>
          </p:cNvPr>
          <p:cNvSpPr txBox="1"/>
          <p:nvPr/>
        </p:nvSpPr>
        <p:spPr>
          <a:xfrm>
            <a:off x="-26854" y="6457368"/>
            <a:ext cx="58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EDEDEB"/>
                </a:solidFill>
                <a:latin typeface="PT Sans" panose="020B0503020203020204" pitchFamily="34" charset="0"/>
              </a:rPr>
              <a:t>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1E5A17-A03F-4E26-A13D-EFD5EEEDE30A}"/>
              </a:ext>
            </a:extLst>
          </p:cNvPr>
          <p:cNvSpPr txBox="1"/>
          <p:nvPr/>
        </p:nvSpPr>
        <p:spPr>
          <a:xfrm>
            <a:off x="826686" y="1590768"/>
            <a:ext cx="4727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This step involved: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Developing an Android Mobile Phone Application using Java and Android Studio </a:t>
            </a:r>
          </a:p>
          <a:p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 </a:t>
            </a:r>
            <a:endParaRPr lang="en-GB" sz="1400" dirty="0">
              <a:solidFill>
                <a:srgbClr val="464646"/>
              </a:solidFill>
              <a:latin typeface="PT Sans" panose="020B0503020203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E7F345-EB20-4627-A2ED-D175EB4332EA}"/>
              </a:ext>
            </a:extLst>
          </p:cNvPr>
          <p:cNvSpPr txBox="1"/>
          <p:nvPr/>
        </p:nvSpPr>
        <p:spPr>
          <a:xfrm>
            <a:off x="10164932" y="6435018"/>
            <a:ext cx="128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6AC1C7"/>
                </a:solidFill>
                <a:latin typeface="PT Sans" panose="020B0503020203020204" pitchFamily="34" charset="0"/>
              </a:rPr>
              <a:t>Adriana Dias</a:t>
            </a:r>
          </a:p>
        </p:txBody>
      </p:sp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8B2E6B-50E8-49B9-8C42-56070409C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821" y="6435018"/>
            <a:ext cx="618119" cy="307777"/>
          </a:xfrm>
          <a:prstGeom prst="rect">
            <a:avLst/>
          </a:prstGeom>
        </p:spPr>
      </p:pic>
      <p:pic>
        <p:nvPicPr>
          <p:cNvPr id="34" name="g3221-2021-08-13-11-45-27-all_sped">
            <a:hlinkClick r:id="" action="ppaction://media"/>
            <a:extLst>
              <a:ext uri="{FF2B5EF4-FFF2-40B4-BE49-F238E27FC236}">
                <a16:creationId xmlns:a16="http://schemas.microsoft.com/office/drawing/2014/main" id="{1FA6ADAE-1DA8-4502-BEBC-9495EAB6BF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675100"/>
            <a:ext cx="2584197" cy="459412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F91720D-CD44-43F7-B450-609A9DF3203A}"/>
              </a:ext>
            </a:extLst>
          </p:cNvPr>
          <p:cNvSpPr txBox="1"/>
          <p:nvPr/>
        </p:nvSpPr>
        <p:spPr>
          <a:xfrm>
            <a:off x="1914033" y="5619410"/>
            <a:ext cx="4181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Video showing </a:t>
            </a:r>
            <a:r>
              <a:rPr lang="en-GB" sz="1800" dirty="0" err="1">
                <a:solidFill>
                  <a:srgbClr val="464646"/>
                </a:solidFill>
                <a:latin typeface="PT Sans" panose="020B0503020203020204" pitchFamily="34" charset="0"/>
              </a:rPr>
              <a:t>PlomApp</a:t>
            </a:r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 taking data and receiving SHV result from the server</a:t>
            </a:r>
          </a:p>
        </p:txBody>
      </p:sp>
    </p:spTree>
    <p:extLst>
      <p:ext uri="{BB962C8B-B14F-4D97-AF65-F5344CB8AC3E}">
        <p14:creationId xmlns:p14="http://schemas.microsoft.com/office/powerpoint/2010/main" val="157233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2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2BC6AD-A37C-430F-995C-5DF29886C4EE}"/>
              </a:ext>
            </a:extLst>
          </p:cNvPr>
          <p:cNvSpPr/>
          <p:nvPr/>
        </p:nvSpPr>
        <p:spPr>
          <a:xfrm>
            <a:off x="381000" y="1421804"/>
            <a:ext cx="11430000" cy="49257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/9j/4AAQSkZJRgABAQEBLAEsAA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7B8BF-29F7-449A-9E69-F5792B50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6142"/>
            <a:ext cx="10515600" cy="905256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ans" panose="020B0503020203020204" pitchFamily="34" charset="0"/>
              </a:rPr>
              <a:t>3. Field evaluation - in situ water samples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46F394-8BAF-4F35-AE3D-B3770EAF9687}"/>
              </a:ext>
            </a:extLst>
          </p:cNvPr>
          <p:cNvSpPr/>
          <p:nvPr/>
        </p:nvSpPr>
        <p:spPr>
          <a:xfrm>
            <a:off x="154236" y="6477918"/>
            <a:ext cx="226764" cy="297455"/>
          </a:xfrm>
          <a:prstGeom prst="roundRect">
            <a:avLst/>
          </a:prstGeom>
          <a:solidFill>
            <a:srgbClr val="3BA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3A432-A2CC-452B-A128-ED82F55F6A70}"/>
              </a:ext>
            </a:extLst>
          </p:cNvPr>
          <p:cNvSpPr txBox="1"/>
          <p:nvPr/>
        </p:nvSpPr>
        <p:spPr>
          <a:xfrm>
            <a:off x="-26854" y="6457368"/>
            <a:ext cx="58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EDEDEB"/>
                </a:solidFill>
                <a:latin typeface="PT Sans" panose="020B0503020203020204" pitchFamily="34" charset="0"/>
              </a:rPr>
              <a:t>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E7F345-EB20-4627-A2ED-D175EB4332EA}"/>
              </a:ext>
            </a:extLst>
          </p:cNvPr>
          <p:cNvSpPr txBox="1"/>
          <p:nvPr/>
        </p:nvSpPr>
        <p:spPr>
          <a:xfrm>
            <a:off x="10164932" y="6435018"/>
            <a:ext cx="128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6AC1C7"/>
                </a:solidFill>
                <a:latin typeface="PT Sans" panose="020B0503020203020204" pitchFamily="34" charset="0"/>
              </a:rPr>
              <a:t>Adriana Dias</a:t>
            </a:r>
          </a:p>
        </p:txBody>
      </p:sp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8B2E6B-50E8-49B9-8C42-56070409C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821" y="6435018"/>
            <a:ext cx="618119" cy="3077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8062458-B9A8-43A1-8ADB-574897543AB2}"/>
              </a:ext>
            </a:extLst>
          </p:cNvPr>
          <p:cNvSpPr txBox="1"/>
          <p:nvPr/>
        </p:nvSpPr>
        <p:spPr>
          <a:xfrm>
            <a:off x="690365" y="1753125"/>
            <a:ext cx="108112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64646"/>
                </a:solidFill>
                <a:latin typeface="PT Sans" panose="020B0503020203020204" pitchFamily="34" charset="0"/>
              </a:rPr>
              <a:t>PlomBOX project is collaborating with the National Institute of Water in Buenos Aires</a:t>
            </a:r>
          </a:p>
          <a:p>
            <a:endParaRPr lang="en-GB" sz="2400" dirty="0">
              <a:solidFill>
                <a:srgbClr val="464646"/>
              </a:solidFill>
              <a:latin typeface="PT Sans" panose="020B0503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64646"/>
                </a:solidFill>
                <a:latin typeface="PT Sans" panose="020B0503020203020204" pitchFamily="34" charset="0"/>
              </a:rPr>
              <a:t>Five home’s water supplies were assayed in Buenos Aires in December 2021</a:t>
            </a:r>
          </a:p>
          <a:p>
            <a:endParaRPr lang="en-GB" sz="2400" dirty="0">
              <a:solidFill>
                <a:srgbClr val="464646"/>
              </a:solidFill>
              <a:latin typeface="PT Sans" panose="020B0503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64646"/>
                </a:solidFill>
                <a:latin typeface="PT Sans" panose="020B0503020203020204" pitchFamily="34" charset="0"/>
              </a:rPr>
              <a:t>Lead concentration was analysed through Atomic Absorption Spectrophotometry, with results to be compared with </a:t>
            </a:r>
            <a:r>
              <a:rPr lang="en-GB" sz="2400" dirty="0" err="1">
                <a:solidFill>
                  <a:srgbClr val="464646"/>
                </a:solidFill>
                <a:latin typeface="PT Sans" panose="020B0503020203020204" pitchFamily="34" charset="0"/>
              </a:rPr>
              <a:t>PlomBOX’s</a:t>
            </a:r>
            <a:r>
              <a:rPr lang="en-GB" sz="2400" dirty="0">
                <a:solidFill>
                  <a:srgbClr val="464646"/>
                </a:solidFill>
                <a:latin typeface="PT Sans" panose="020B0503020203020204" pitchFamily="34" charset="0"/>
              </a:rPr>
              <a:t> bacteria response</a:t>
            </a:r>
          </a:p>
        </p:txBody>
      </p:sp>
    </p:spTree>
    <p:extLst>
      <p:ext uri="{BB962C8B-B14F-4D97-AF65-F5344CB8AC3E}">
        <p14:creationId xmlns:p14="http://schemas.microsoft.com/office/powerpoint/2010/main" val="422417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2BC6AD-A37C-430F-995C-5DF29886C4EE}"/>
              </a:ext>
            </a:extLst>
          </p:cNvPr>
          <p:cNvSpPr/>
          <p:nvPr/>
        </p:nvSpPr>
        <p:spPr>
          <a:xfrm>
            <a:off x="381000" y="4252512"/>
            <a:ext cx="11430000" cy="1972019"/>
          </a:xfrm>
          <a:prstGeom prst="roundRect">
            <a:avLst/>
          </a:prstGeom>
          <a:solidFill>
            <a:srgbClr val="6AC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6AC1C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7B8BF-29F7-449A-9E69-F5792B50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18618"/>
            <a:ext cx="10515600" cy="90525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ans" panose="020B0503020203020204" pitchFamily="34" charset="0"/>
              </a:rPr>
              <a:t>4. Summary and Future Steps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46F394-8BAF-4F35-AE3D-B3770EAF9687}"/>
              </a:ext>
            </a:extLst>
          </p:cNvPr>
          <p:cNvSpPr/>
          <p:nvPr/>
        </p:nvSpPr>
        <p:spPr>
          <a:xfrm>
            <a:off x="154236" y="6477918"/>
            <a:ext cx="226764" cy="297455"/>
          </a:xfrm>
          <a:prstGeom prst="roundRect">
            <a:avLst/>
          </a:prstGeom>
          <a:solidFill>
            <a:srgbClr val="3BA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3A432-A2CC-452B-A128-ED82F55F6A70}"/>
              </a:ext>
            </a:extLst>
          </p:cNvPr>
          <p:cNvSpPr txBox="1"/>
          <p:nvPr/>
        </p:nvSpPr>
        <p:spPr>
          <a:xfrm>
            <a:off x="34620" y="6457368"/>
            <a:ext cx="465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EDEDEB"/>
                </a:solidFill>
                <a:latin typeface="PT Sans" panose="020B0503020203020204" pitchFamily="34" charset="0"/>
              </a:rPr>
              <a:t>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1E5A17-A03F-4E26-A13D-EFD5EEEDE30A}"/>
              </a:ext>
            </a:extLst>
          </p:cNvPr>
          <p:cNvSpPr txBox="1"/>
          <p:nvPr/>
        </p:nvSpPr>
        <p:spPr>
          <a:xfrm>
            <a:off x="620232" y="4372958"/>
            <a:ext cx="110539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We still aim to:</a:t>
            </a:r>
          </a:p>
          <a:p>
            <a:pPr algn="l" rtl="0"/>
            <a:endParaRPr lang="en-GB" dirty="0">
              <a:solidFill>
                <a:srgbClr val="464646"/>
              </a:solidFill>
              <a:latin typeface="PT Sans" panose="020B0503020203020204" pitchFamily="34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Integrate the PlomBOX elements in a final prototype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Calibrate water sample results using conventional chemistry led assay devices, as well as Particle Physics precision techniques such as Germanium and Inductively Coupled Plasma Mass Spectrometry (ICP-MS) detectors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B01840-2D3F-4ED5-9EC8-424BD6ACBB3D}"/>
              </a:ext>
            </a:extLst>
          </p:cNvPr>
          <p:cNvSpPr/>
          <p:nvPr/>
        </p:nvSpPr>
        <p:spPr>
          <a:xfrm>
            <a:off x="381000" y="1441938"/>
            <a:ext cx="11430000" cy="26232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0F227-7B7B-41B4-9B33-8F64332F6565}"/>
              </a:ext>
            </a:extLst>
          </p:cNvPr>
          <p:cNvSpPr txBox="1"/>
          <p:nvPr/>
        </p:nvSpPr>
        <p:spPr>
          <a:xfrm>
            <a:off x="620233" y="1678067"/>
            <a:ext cx="1099154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Different bacteria constructions show that a measurement of lead concentration can be made in the WHO relevant concentration range by a </a:t>
            </a:r>
            <a:r>
              <a:rPr lang="en-GB" dirty="0" err="1">
                <a:solidFill>
                  <a:srgbClr val="464646"/>
                </a:solidFill>
                <a:latin typeface="PT Sans" panose="020B0503020203020204" pitchFamily="34" charset="0"/>
              </a:rPr>
              <a:t>colourimetric</a:t>
            </a:r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 change of genetically modified bacteria.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GB" dirty="0">
              <a:solidFill>
                <a:srgbClr val="464646"/>
              </a:solidFill>
              <a:latin typeface="PT Sans" panose="020B0503020203020204" pitchFamily="34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A low-cost electronic metrology system using a ESP32-CAM module has been developed which is inexpensive yet powerful, to undertake all data acquisition functions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GB" dirty="0">
              <a:solidFill>
                <a:srgbClr val="464646"/>
              </a:solidFill>
              <a:latin typeface="PT Sans" panose="020B0503020203020204" pitchFamily="34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A mobile phone application, </a:t>
            </a:r>
            <a:r>
              <a:rPr lang="en-GB" dirty="0" err="1">
                <a:solidFill>
                  <a:srgbClr val="464646"/>
                </a:solidFill>
                <a:latin typeface="PT Sans" panose="020B0503020203020204" pitchFamily="34" charset="0"/>
              </a:rPr>
              <a:t>PlomApp</a:t>
            </a:r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, was developed to work as the slow control of the PlomBOX, whilst requiring minimum user input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403740-49C5-46A1-B814-13530211A70E}"/>
              </a:ext>
            </a:extLst>
          </p:cNvPr>
          <p:cNvSpPr txBox="1"/>
          <p:nvPr/>
        </p:nvSpPr>
        <p:spPr>
          <a:xfrm>
            <a:off x="10164932" y="6435018"/>
            <a:ext cx="128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6AC1C7"/>
                </a:solidFill>
                <a:latin typeface="PT Sans" panose="020B0503020203020204" pitchFamily="34" charset="0"/>
              </a:rPr>
              <a:t>Adriana Dias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2BB9A74-77C4-40F7-99FC-C1130A87B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821" y="6435018"/>
            <a:ext cx="618119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19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C2BA3B-B860-4106-8F5B-A8854C4B69AD}"/>
              </a:ext>
            </a:extLst>
          </p:cNvPr>
          <p:cNvSpPr/>
          <p:nvPr/>
        </p:nvSpPr>
        <p:spPr>
          <a:xfrm>
            <a:off x="922648" y="3132379"/>
            <a:ext cx="10346703" cy="1055059"/>
          </a:xfrm>
          <a:prstGeom prst="roundRect">
            <a:avLst/>
          </a:prstGeom>
          <a:solidFill>
            <a:srgbClr val="3BA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713CB-6789-4FE4-A1FD-311657C4A29C}"/>
              </a:ext>
            </a:extLst>
          </p:cNvPr>
          <p:cNvSpPr txBox="1"/>
          <p:nvPr/>
        </p:nvSpPr>
        <p:spPr>
          <a:xfrm>
            <a:off x="1072776" y="3263952"/>
            <a:ext cx="10196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b="1" dirty="0">
                <a:solidFill>
                  <a:schemeClr val="bg1"/>
                </a:solidFill>
                <a:latin typeface="PT Sans" panose="020B0503020203020204" pitchFamily="34" charset="0"/>
              </a:rPr>
              <a:t>Thank you for your attention!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B05392-1B1E-4484-87CE-544547E71B45}"/>
              </a:ext>
            </a:extLst>
          </p:cNvPr>
          <p:cNvSpPr/>
          <p:nvPr/>
        </p:nvSpPr>
        <p:spPr>
          <a:xfrm>
            <a:off x="922648" y="4494729"/>
            <a:ext cx="10346702" cy="1063114"/>
          </a:xfrm>
          <a:prstGeom prst="roundRect">
            <a:avLst/>
          </a:prstGeom>
          <a:solidFill>
            <a:srgbClr val="3BA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4A70A7-F84E-4916-A51F-21F3BFB3E9CF}"/>
              </a:ext>
            </a:extLst>
          </p:cNvPr>
          <p:cNvSpPr txBox="1"/>
          <p:nvPr/>
        </p:nvSpPr>
        <p:spPr>
          <a:xfrm>
            <a:off x="1128787" y="4573272"/>
            <a:ext cx="2440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464646"/>
                </a:solidFill>
                <a:latin typeface="PT Sans" panose="020B0503020203020204" pitchFamily="34" charset="0"/>
              </a:rPr>
              <a:t>Adriana Dias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0B4E39D-7AB4-4C32-85C3-5F9225C59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024" y="4658455"/>
            <a:ext cx="395288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60912394-5C52-4C82-9EAA-F44E02A8A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4961" y="4696556"/>
            <a:ext cx="235407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T Sans" panose="020B0503020203020204" pitchFamily="34" charset="0"/>
              </a:rPr>
              <a:t>adriana.dias.2011@live.rhul.ac.uk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T Sans" panose="020B0503020203020204" pitchFamily="34" charset="0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C2493C69-2863-498E-B2A7-B4914BE2B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4962" y="5050711"/>
            <a:ext cx="290825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T Sans" panose="020B0503020203020204" pitchFamily="34" charset="0"/>
              </a:rPr>
              <a:t>linkedin.com/in/adriana-dias-5945129b/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T Sans" panose="020B0503020203020204" pitchFamily="34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19096F15-4626-4D1A-B21A-B03ECBAF6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75" y="5080873"/>
            <a:ext cx="255587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C5D5A37-9F65-4118-AA65-A6B55BB01091}"/>
              </a:ext>
            </a:extLst>
          </p:cNvPr>
          <p:cNvSpPr/>
          <p:nvPr/>
        </p:nvSpPr>
        <p:spPr>
          <a:xfrm>
            <a:off x="922648" y="5699314"/>
            <a:ext cx="10346702" cy="720687"/>
          </a:xfrm>
          <a:prstGeom prst="roundRect">
            <a:avLst/>
          </a:prstGeom>
          <a:solidFill>
            <a:srgbClr val="3BA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162982-829C-4A1B-871E-EB3ED53BE68C}"/>
              </a:ext>
            </a:extLst>
          </p:cNvPr>
          <p:cNvSpPr txBox="1"/>
          <p:nvPr/>
        </p:nvSpPr>
        <p:spPr>
          <a:xfrm>
            <a:off x="1072776" y="5721569"/>
            <a:ext cx="95982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GB" sz="1400" b="0" i="0" dirty="0">
                <a:solidFill>
                  <a:srgbClr val="EDEEEE"/>
                </a:solidFill>
                <a:effectLst/>
                <a:latin typeface="PT Sans" panose="020B0503020203020204" pitchFamily="34" charset="0"/>
              </a:rPr>
              <a:t>Research funded by STFC Global Challenges Research Fund (Foundation Awards, Grant 588 ST/R002908/1) , by DGAPA UNAM grants PAPIIT-IT100420 and PAPIIT-IN108020, by </a:t>
            </a:r>
            <a:r>
              <a:rPr lang="en-GB" sz="1400" dirty="0" err="1">
                <a:solidFill>
                  <a:srgbClr val="EDEEEE"/>
                </a:solidFill>
                <a:latin typeface="PT Sans" panose="020B0503020203020204" pitchFamily="34" charset="0"/>
              </a:rPr>
              <a:t>CONACyT</a:t>
            </a:r>
            <a:r>
              <a:rPr lang="en-GB" sz="1400" dirty="0">
                <a:solidFill>
                  <a:srgbClr val="EDEEEE"/>
                </a:solidFill>
                <a:latin typeface="PT Sans" panose="020B0503020203020204" pitchFamily="34" charset="0"/>
              </a:rPr>
              <a:t> grants 589 CB-240666 and A1-S-8960 and by EPSRC GCRF Research Translation Award EP/T015586/1</a:t>
            </a:r>
          </a:p>
        </p:txBody>
      </p:sp>
    </p:spTree>
    <p:extLst>
      <p:ext uri="{BB962C8B-B14F-4D97-AF65-F5344CB8AC3E}">
        <p14:creationId xmlns:p14="http://schemas.microsoft.com/office/powerpoint/2010/main" val="3712032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04F84D-B4E5-41FE-8E2E-0ABA06980D6B}"/>
              </a:ext>
            </a:extLst>
          </p:cNvPr>
          <p:cNvSpPr/>
          <p:nvPr/>
        </p:nvSpPr>
        <p:spPr>
          <a:xfrm>
            <a:off x="922648" y="429419"/>
            <a:ext cx="10346703" cy="990952"/>
          </a:xfrm>
          <a:prstGeom prst="roundRect">
            <a:avLst/>
          </a:prstGeom>
          <a:solidFill>
            <a:srgbClr val="3BA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5BC62-1B87-4AA8-A36E-5A9FD9C8C34E}"/>
              </a:ext>
            </a:extLst>
          </p:cNvPr>
          <p:cNvSpPr txBox="1"/>
          <p:nvPr/>
        </p:nvSpPr>
        <p:spPr>
          <a:xfrm>
            <a:off x="1128788" y="540175"/>
            <a:ext cx="6443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PT Sans" panose="020B0503020203020204" pitchFamily="34" charset="0"/>
              </a:rPr>
              <a:t>TRACE Collaboration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83884B-B168-4A97-87EF-159FE16B6F78}"/>
              </a:ext>
            </a:extLst>
          </p:cNvPr>
          <p:cNvSpPr/>
          <p:nvPr/>
        </p:nvSpPr>
        <p:spPr>
          <a:xfrm>
            <a:off x="922648" y="1814778"/>
            <a:ext cx="10346703" cy="46138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25AFDE-124D-44B8-A51B-E5DDAB67277D}"/>
              </a:ext>
            </a:extLst>
          </p:cNvPr>
          <p:cNvSpPr txBox="1"/>
          <p:nvPr/>
        </p:nvSpPr>
        <p:spPr>
          <a:xfrm>
            <a:off x="1155705" y="1975104"/>
            <a:ext cx="10113646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Aguilar-Arevalo A.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7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Alba Posse E.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1,10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Alvarez M.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1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Arnaldi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H.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2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Asorey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H.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2,8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Bertou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X.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2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Colque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A.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1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Deisting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A.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6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Dias A.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6,*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D'Olivo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J.C.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7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Favela-Pérez F.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7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Gándola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Y.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1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Garcés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E. A.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4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Gasulla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J.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1,9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Gómez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Berisso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M.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2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González Muñoz A.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4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Guerra-Pulido J. O.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7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Gutierrez S.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2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Jois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S.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6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Lipovetzky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J.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2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Lovera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J.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2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Lovino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M.B.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2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Marín-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Lámbarri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D.J.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4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Marpegan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L.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2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Martín D.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1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Martinez Montero M.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7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Mejía Muñoz S.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1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Monroe J.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6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Nadra A.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1,10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Paling S.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5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Pregliasco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R.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2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Rumi G.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2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Rossen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A.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3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Santos J.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1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Scovell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P. R.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5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Tallis M.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2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Teijeiro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A.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1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Triana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M.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1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Vázquez-</a:t>
            </a:r>
            <a:r>
              <a:rPr lang="en-GB" sz="1600" b="1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Jáuregui</a:t>
            </a:r>
            <a:r>
              <a:rPr lang="en-GB" sz="1600" b="1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E.</a:t>
            </a:r>
            <a:r>
              <a:rPr lang="en-GB" sz="1600" b="1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4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100" baseline="30000" dirty="0">
              <a:solidFill>
                <a:srgbClr val="464646"/>
              </a:solidFill>
              <a:latin typeface="PT Sans" panose="020B0503020203020204" pitchFamily="34" charset="0"/>
              <a:ea typeface="Times New Roman" panose="02020603050405020304" pitchFamily="18" charset="0"/>
            </a:endParaRPr>
          </a:p>
          <a:p>
            <a:r>
              <a:rPr lang="es-ES_tradnl" sz="1200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1 </a:t>
            </a:r>
            <a:r>
              <a:rPr lang="es-ES_tradnl" sz="1200" dirty="0">
                <a:solidFill>
                  <a:srgbClr val="464646"/>
                </a:solidFill>
                <a:latin typeface="PT Sans" panose="020B0503020203020204" pitchFamily="34" charset="0"/>
              </a:rPr>
              <a:t>Universidad de Buenos Aires, Facultad de Ciencias Exactas y Naturales, Instituto de Biociencias, Biotecnología y Biología Traslacional (iB3),  Argentina.</a:t>
            </a:r>
            <a:endParaRPr lang="en-GB" sz="1200" dirty="0">
              <a:solidFill>
                <a:srgbClr val="464646"/>
              </a:solidFill>
              <a:latin typeface="PT Sans" panose="020B0503020203020204" pitchFamily="34" charset="0"/>
            </a:endParaRPr>
          </a:p>
          <a:p>
            <a:r>
              <a:rPr lang="es-ES_tradnl" sz="1200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2</a:t>
            </a:r>
            <a:r>
              <a:rPr lang="es-ES_tradnl" sz="12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Centro Atómico Bariloche and Instituto Balseiro, Comisión Nacional de Energía Atómica (CNEA), Consejo Nacional de Investigaciones Científicas y Técnicas (CONICET), Universidad Nacional de Cuyo (UNCUYO), Argentina</a:t>
            </a:r>
            <a:endParaRPr lang="en-GB" sz="1200" dirty="0">
              <a:solidFill>
                <a:srgbClr val="464646"/>
              </a:solidFill>
              <a:effectLst/>
              <a:latin typeface="PT Sans" panose="020B0503020203020204" pitchFamily="34" charset="0"/>
              <a:ea typeface="Times New Roman" panose="02020603050405020304" pitchFamily="18" charset="0"/>
            </a:endParaRPr>
          </a:p>
          <a:p>
            <a:r>
              <a:rPr lang="es-ES_tradnl" sz="1200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3</a:t>
            </a:r>
            <a:r>
              <a:rPr lang="es-ES_tradnl" sz="12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Laboratorio de Experimental de Tecnologías Sustentables. Centro de Tecnología del Uso del Agua. Instituto Nacional del Agua. Argentina</a:t>
            </a:r>
          </a:p>
          <a:p>
            <a:r>
              <a:rPr lang="es-ES_tradnl" sz="1200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4</a:t>
            </a:r>
            <a:r>
              <a:rPr lang="es-ES_tradnl" sz="12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Instituto de Física, Universidad Nacional Autónoma de México, </a:t>
            </a:r>
            <a:r>
              <a:rPr lang="es-ES_tradnl" sz="1200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Mexico</a:t>
            </a:r>
            <a:endParaRPr lang="en-GB" sz="1200" dirty="0">
              <a:solidFill>
                <a:srgbClr val="464646"/>
              </a:solidFill>
              <a:effectLst/>
              <a:latin typeface="PT Sans" panose="020B0503020203020204" pitchFamily="34" charset="0"/>
              <a:ea typeface="Times New Roman" panose="02020603050405020304" pitchFamily="18" charset="0"/>
            </a:endParaRPr>
          </a:p>
          <a:p>
            <a:r>
              <a:rPr lang="en-GB" sz="1200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5 </a:t>
            </a:r>
            <a:r>
              <a:rPr lang="en-GB" sz="1200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Boulby</a:t>
            </a:r>
            <a:r>
              <a:rPr lang="en-GB" sz="12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 Underground Laboratory. Science and Technology Facilities Council, England, United Kingdom</a:t>
            </a:r>
          </a:p>
          <a:p>
            <a:r>
              <a:rPr lang="en-GB" sz="1200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6 </a:t>
            </a:r>
            <a:r>
              <a:rPr lang="en-GB" sz="12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Royal Holloway. University of London, United Kingdom</a:t>
            </a:r>
          </a:p>
          <a:p>
            <a:r>
              <a:rPr lang="es-ES_tradnl" sz="1200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7 </a:t>
            </a:r>
            <a:r>
              <a:rPr lang="es-ES_tradnl" sz="12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Instituto de Ciencias Nucleares, Universidad Nacional Autónoma de México, México</a:t>
            </a:r>
            <a:endParaRPr lang="en-GB" sz="1200" dirty="0">
              <a:solidFill>
                <a:srgbClr val="464646"/>
              </a:solidFill>
              <a:effectLst/>
              <a:latin typeface="PT Sans" panose="020B0503020203020204" pitchFamily="34" charset="0"/>
              <a:ea typeface="Times New Roman" panose="02020603050405020304" pitchFamily="18" charset="0"/>
            </a:endParaRPr>
          </a:p>
          <a:p>
            <a:r>
              <a:rPr lang="es-ES_tradnl" sz="1200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8 </a:t>
            </a:r>
            <a:r>
              <a:rPr lang="es-ES_tradnl" sz="12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Instituto de Tecnologías en Detección y </a:t>
            </a:r>
            <a:r>
              <a:rPr lang="es-ES_tradnl" sz="1200" dirty="0" err="1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Astropartículas</a:t>
            </a:r>
            <a:r>
              <a:rPr lang="es-ES_tradnl" sz="12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, Comisión Nacional de Energía Atómica (CNEA), Consejo Nacional de Investigaciones Científicas y Técnicas (CONICET), Universidad Nacional de San Martín (UNSAM), Argentina</a:t>
            </a:r>
            <a:endParaRPr lang="en-GB" sz="1200" dirty="0">
              <a:solidFill>
                <a:srgbClr val="464646"/>
              </a:solidFill>
              <a:effectLst/>
              <a:latin typeface="PT Sans" panose="020B0503020203020204" pitchFamily="34" charset="0"/>
              <a:ea typeface="Times New Roman" panose="02020603050405020304" pitchFamily="18" charset="0"/>
            </a:endParaRPr>
          </a:p>
          <a:p>
            <a:r>
              <a:rPr lang="es-ES_tradnl" sz="1200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9 </a:t>
            </a:r>
            <a:r>
              <a:rPr lang="es-ES_tradnl" sz="12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Centro de Investigaciones del Medio Ambiente (UNLP-CONICET), Argentina</a:t>
            </a:r>
            <a:endParaRPr lang="en-GB" sz="1200" dirty="0">
              <a:solidFill>
                <a:srgbClr val="464646"/>
              </a:solidFill>
              <a:effectLst/>
              <a:latin typeface="PT Sans" panose="020B0503020203020204" pitchFamily="34" charset="0"/>
              <a:ea typeface="Times New Roman" panose="02020603050405020304" pitchFamily="18" charset="0"/>
            </a:endParaRPr>
          </a:p>
          <a:p>
            <a:pPr algn="just">
              <a:tabLst>
                <a:tab pos="180340" algn="l"/>
              </a:tabLst>
            </a:pPr>
            <a:r>
              <a:rPr lang="es-ES_tradnl" sz="1200" baseline="300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10 </a:t>
            </a:r>
            <a:r>
              <a:rPr lang="es-ES_tradnl" sz="12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Consejo Nacional de Investigaciones Científicas y Técnicas</a:t>
            </a:r>
            <a:r>
              <a:rPr lang="es-ES_tradnl" sz="1200" dirty="0">
                <a:solidFill>
                  <a:srgbClr val="464646"/>
                </a:solidFill>
                <a:latin typeface="PT Sans" panose="020B050302020302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1200" dirty="0">
                <a:solidFill>
                  <a:srgbClr val="464646"/>
                </a:solidFill>
                <a:effectLst/>
                <a:latin typeface="PT Sans" panose="020B0503020203020204" pitchFamily="34" charset="0"/>
                <a:ea typeface="Times New Roman" panose="02020603050405020304" pitchFamily="18" charset="0"/>
              </a:rPr>
              <a:t>Argentina</a:t>
            </a:r>
            <a:endParaRPr lang="en-GB" sz="1200" dirty="0">
              <a:solidFill>
                <a:srgbClr val="464646"/>
              </a:solidFill>
              <a:effectLst/>
              <a:latin typeface="PT Sans" panose="020B0503020203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800" dirty="0">
              <a:solidFill>
                <a:srgbClr val="464646"/>
              </a:solidFill>
              <a:effectLst/>
              <a:latin typeface="PT Sans" panose="020B05030202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3F4A84-AF1C-4EE7-889D-29289140B850}"/>
              </a:ext>
            </a:extLst>
          </p:cNvPr>
          <p:cNvSpPr txBox="1"/>
          <p:nvPr/>
        </p:nvSpPr>
        <p:spPr>
          <a:xfrm>
            <a:off x="10164932" y="6435018"/>
            <a:ext cx="128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6AC1C7"/>
                </a:solidFill>
                <a:latin typeface="PT Sans" panose="020B0503020203020204" pitchFamily="34" charset="0"/>
              </a:rPr>
              <a:t>Adriana Dias</a:t>
            </a:r>
          </a:p>
        </p:txBody>
      </p:sp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52085C0-A52A-447E-A013-4A7031B8E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821" y="6435018"/>
            <a:ext cx="618119" cy="307777"/>
          </a:xfrm>
          <a:prstGeom prst="rect">
            <a:avLst/>
          </a:prstGeom>
        </p:spPr>
      </p:pic>
      <p:pic>
        <p:nvPicPr>
          <p:cNvPr id="4" name="Picture 3" descr="A picture containing sunburst chart&#10;&#10;Description automatically generated">
            <a:extLst>
              <a:ext uri="{FF2B5EF4-FFF2-40B4-BE49-F238E27FC236}">
                <a16:creationId xmlns:a16="http://schemas.microsoft.com/office/drawing/2014/main" id="{C4D925D8-798D-4F49-BB3B-5CB1AA0A3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41" y="429419"/>
            <a:ext cx="1585523" cy="990952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820B538-2D35-4523-BAD5-DDEB5238B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334" y="429418"/>
            <a:ext cx="1708284" cy="98395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BD1D914-C0C6-4E2C-BF6A-722E57B936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448" y="422983"/>
            <a:ext cx="1403554" cy="9973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D40236-C5C5-4A78-ABC3-6B3B5D10DA06}"/>
              </a:ext>
            </a:extLst>
          </p:cNvPr>
          <p:cNvSpPr txBox="1"/>
          <p:nvPr/>
        </p:nvSpPr>
        <p:spPr>
          <a:xfrm>
            <a:off x="1175844" y="1143372"/>
            <a:ext cx="4811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F8F9FA"/>
                </a:solidFill>
                <a:effectLst/>
                <a:latin typeface="PT Sans" panose="020B0503020203020204" pitchFamily="34" charset="0"/>
              </a:rPr>
              <a:t>(Tools and Research to Assay Contamination in the Environment) [1]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3E9B16-4A13-4D32-BD12-29B8BFDDB7BA}"/>
              </a:ext>
            </a:extLst>
          </p:cNvPr>
          <p:cNvSpPr txBox="1"/>
          <p:nvPr/>
        </p:nvSpPr>
        <p:spPr>
          <a:xfrm>
            <a:off x="118150" y="6361323"/>
            <a:ext cx="6094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GB" sz="2400" b="0" i="0" dirty="0">
                <a:solidFill>
                  <a:srgbClr val="464646"/>
                </a:solidFill>
                <a:effectLst/>
                <a:latin typeface="PT Sans" panose="020B0503020203020204" pitchFamily="34" charset="0"/>
              </a:rPr>
              <a:t>[1] https://plombox.org/aboutus/</a:t>
            </a:r>
          </a:p>
        </p:txBody>
      </p:sp>
    </p:spTree>
    <p:extLst>
      <p:ext uri="{BB962C8B-B14F-4D97-AF65-F5344CB8AC3E}">
        <p14:creationId xmlns:p14="http://schemas.microsoft.com/office/powerpoint/2010/main" val="871319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2BC6AD-A37C-430F-995C-5DF29886C4EE}"/>
              </a:ext>
            </a:extLst>
          </p:cNvPr>
          <p:cNvSpPr/>
          <p:nvPr/>
        </p:nvSpPr>
        <p:spPr>
          <a:xfrm>
            <a:off x="381000" y="1762125"/>
            <a:ext cx="11430000" cy="31847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7B8BF-29F7-449A-9E69-F5792B50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93192"/>
            <a:ext cx="10515600" cy="90525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ans" panose="020B0503020203020204" pitchFamily="34" charset="0"/>
              </a:rPr>
              <a:t>Contents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F6972C0-82B6-457B-A9FC-1A221606C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717" y="2002758"/>
            <a:ext cx="6143206" cy="2852484"/>
          </a:xfrm>
        </p:spPr>
        <p:txBody>
          <a:bodyPr>
            <a:normAutofit/>
          </a:bodyPr>
          <a:lstStyle/>
          <a:p>
            <a:pPr marL="458788" lvl="2" indent="-457200">
              <a:buFont typeface="+mj-lt"/>
              <a:buAutoNum type="arabicPeriod"/>
            </a:pPr>
            <a:r>
              <a:rPr lang="en-GB" sz="2000" dirty="0">
                <a:solidFill>
                  <a:srgbClr val="464646"/>
                </a:solidFill>
                <a:latin typeface="PT Sans" panose="020B0503020203020204" pitchFamily="34" charset="0"/>
              </a:rPr>
              <a:t>Motivation</a:t>
            </a:r>
          </a:p>
          <a:p>
            <a:pPr marL="458788" lvl="2" indent="-457200">
              <a:buFont typeface="+mj-lt"/>
              <a:buAutoNum type="arabicPeriod"/>
            </a:pPr>
            <a:r>
              <a:rPr lang="en-GB" sz="2000" dirty="0" err="1">
                <a:solidFill>
                  <a:srgbClr val="464646"/>
                </a:solidFill>
                <a:latin typeface="PT Sans" panose="020B0503020203020204" pitchFamily="34" charset="0"/>
              </a:rPr>
              <a:t>PlomBOX</a:t>
            </a:r>
            <a:r>
              <a:rPr lang="en-GB" sz="2000" dirty="0">
                <a:solidFill>
                  <a:srgbClr val="464646"/>
                </a:solidFill>
                <a:latin typeface="PT Sans" panose="020B0503020203020204" pitchFamily="34" charset="0"/>
              </a:rPr>
              <a:t> Set Up</a:t>
            </a:r>
          </a:p>
          <a:p>
            <a:pPr marL="915988" lvl="3" indent="-457200">
              <a:buFont typeface="+mj-lt"/>
              <a:buAutoNum type="arabicPeriod"/>
            </a:pPr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Design of a Lead sensitive Bacterium</a:t>
            </a:r>
          </a:p>
          <a:p>
            <a:pPr marL="915988" lvl="3" indent="-457200">
              <a:buFont typeface="+mj-lt"/>
              <a:buAutoNum type="arabicPeriod"/>
            </a:pPr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Optical Metrology Components (Data Acquisition)</a:t>
            </a:r>
          </a:p>
          <a:p>
            <a:pPr marL="915988" lvl="3" indent="-457200">
              <a:buFont typeface="+mj-lt"/>
              <a:buAutoNum type="arabicPeriod"/>
            </a:pPr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Mobile Phone Application (Slow Control)</a:t>
            </a:r>
          </a:p>
          <a:p>
            <a:pPr marL="458788" lvl="2" indent="-457200">
              <a:buFont typeface="+mj-lt"/>
              <a:buAutoNum type="arabicPeriod"/>
            </a:pPr>
            <a:r>
              <a:rPr lang="en-GB" sz="2000" dirty="0">
                <a:solidFill>
                  <a:srgbClr val="464646"/>
                </a:solidFill>
                <a:latin typeface="PT Sans" panose="020B0503020203020204" pitchFamily="34" charset="0"/>
              </a:rPr>
              <a:t>Field Evaluation</a:t>
            </a:r>
          </a:p>
          <a:p>
            <a:pPr marL="458788" lvl="2" indent="-457200">
              <a:buFont typeface="+mj-lt"/>
              <a:buAutoNum type="arabicPeriod"/>
            </a:pPr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Summary and Future Steps</a:t>
            </a:r>
          </a:p>
          <a:p>
            <a:pPr marL="458788" lvl="2" indent="-457200">
              <a:buFont typeface="+mj-lt"/>
              <a:buAutoNum type="arabicPeriod"/>
            </a:pPr>
            <a:endParaRPr lang="en-GB" sz="2000" dirty="0">
              <a:solidFill>
                <a:srgbClr val="464646"/>
              </a:solidFill>
            </a:endParaRPr>
          </a:p>
          <a:p>
            <a:pPr marL="915988" lvl="3" indent="-457200">
              <a:buFont typeface="+mj-lt"/>
              <a:buAutoNum type="arabicPeriod"/>
            </a:pPr>
            <a:endParaRPr lang="en-GB" dirty="0">
              <a:solidFill>
                <a:srgbClr val="46464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D7372B-9FBB-4527-931C-F992FA4B9B09}"/>
              </a:ext>
            </a:extLst>
          </p:cNvPr>
          <p:cNvSpPr txBox="1"/>
          <p:nvPr/>
        </p:nvSpPr>
        <p:spPr>
          <a:xfrm>
            <a:off x="10164932" y="6435018"/>
            <a:ext cx="128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6AC1C7"/>
                </a:solidFill>
                <a:latin typeface="PT Sans" panose="020B0503020203020204" pitchFamily="34" charset="0"/>
              </a:rPr>
              <a:t>Adriana Dias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B1C53A7-8BDD-489C-A9FD-B015B9333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821" y="6435018"/>
            <a:ext cx="618119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88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2BC6AD-A37C-430F-995C-5DF29886C4EE}"/>
              </a:ext>
            </a:extLst>
          </p:cNvPr>
          <p:cNvSpPr/>
          <p:nvPr/>
        </p:nvSpPr>
        <p:spPr>
          <a:xfrm>
            <a:off x="381000" y="1426753"/>
            <a:ext cx="11430000" cy="47893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7B8BF-29F7-449A-9E69-F5792B50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0611"/>
            <a:ext cx="10515600" cy="90525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ans" panose="020B0503020203020204" pitchFamily="34" charset="0"/>
              </a:rPr>
              <a:t>1. Motivation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D5D21A-7AC2-4C2C-9AE6-2A35FD1CB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337" y="1549071"/>
            <a:ext cx="10936308" cy="950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i="0" dirty="0">
                <a:solidFill>
                  <a:srgbClr val="464646"/>
                </a:solidFill>
                <a:effectLst/>
                <a:latin typeface="PT Sans" panose="020B0503020203020204" pitchFamily="34" charset="0"/>
              </a:rPr>
              <a:t>26 million people are at risk of lead exposure in low- and middle-income countries [2]. </a:t>
            </a:r>
          </a:p>
          <a:p>
            <a:pPr marL="0" indent="0">
              <a:buNone/>
            </a:pPr>
            <a:r>
              <a:rPr lang="en-GB" sz="2000" b="1" i="0" dirty="0">
                <a:solidFill>
                  <a:srgbClr val="464646"/>
                </a:solidFill>
                <a:effectLst/>
                <a:latin typeface="PT Sans" panose="020B0503020203020204" pitchFamily="34" charset="0"/>
              </a:rPr>
              <a:t>World Health Organisation (WHO) has set an upper limit of 10ppb for lead in drinking water [3].</a:t>
            </a:r>
          </a:p>
          <a:p>
            <a:pPr marL="0" indent="0">
              <a:buNone/>
            </a:pPr>
            <a:endParaRPr lang="en-GB" sz="2000" b="1" i="0" dirty="0">
              <a:solidFill>
                <a:srgbClr val="464646"/>
              </a:solidFill>
              <a:effectLst/>
              <a:latin typeface="PT Sans" panose="020B0503020203020204" pitchFamily="34" charset="0"/>
            </a:endParaRPr>
          </a:p>
          <a:p>
            <a:endParaRPr lang="en-GB" sz="1400" dirty="0">
              <a:solidFill>
                <a:srgbClr val="464646"/>
              </a:solidFill>
              <a:latin typeface="PT Sans" panose="020B0503020203020204" pitchFamily="34" charset="0"/>
            </a:endParaRPr>
          </a:p>
          <a:p>
            <a:endParaRPr lang="en-GB" sz="2000" b="1" dirty="0">
              <a:solidFill>
                <a:srgbClr val="464646"/>
              </a:solidFill>
              <a:latin typeface="PT Sans" panose="020B0503020203020204" pitchFamily="34" charset="0"/>
            </a:endParaRPr>
          </a:p>
          <a:p>
            <a:pPr marL="0" indent="0">
              <a:buNone/>
            </a:pPr>
            <a:endParaRPr lang="en-GB" sz="2000" dirty="0">
              <a:solidFill>
                <a:srgbClr val="464646"/>
              </a:solidFill>
              <a:latin typeface="PT Sans" panose="020B0503020203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46F394-8BAF-4F35-AE3D-B3770EAF9687}"/>
              </a:ext>
            </a:extLst>
          </p:cNvPr>
          <p:cNvSpPr/>
          <p:nvPr/>
        </p:nvSpPr>
        <p:spPr>
          <a:xfrm>
            <a:off x="154236" y="6477918"/>
            <a:ext cx="226764" cy="297455"/>
          </a:xfrm>
          <a:prstGeom prst="roundRect">
            <a:avLst/>
          </a:prstGeom>
          <a:solidFill>
            <a:srgbClr val="3BA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3A432-A2CC-452B-A128-ED82F55F6A70}"/>
              </a:ext>
            </a:extLst>
          </p:cNvPr>
          <p:cNvSpPr txBox="1"/>
          <p:nvPr/>
        </p:nvSpPr>
        <p:spPr>
          <a:xfrm>
            <a:off x="154236" y="6457368"/>
            <a:ext cx="226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EDEDEB"/>
                </a:solidFill>
                <a:latin typeface="PT Sans" panose="020B0503020203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3DD97-A1F9-47FE-BF4C-9CE1DC27FC4E}"/>
              </a:ext>
            </a:extLst>
          </p:cNvPr>
          <p:cNvSpPr txBox="1"/>
          <p:nvPr/>
        </p:nvSpPr>
        <p:spPr>
          <a:xfrm>
            <a:off x="1086013" y="5768037"/>
            <a:ext cx="10019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464646"/>
                </a:solidFill>
                <a:latin typeface="PT Sans" panose="020B0503020203020204" pitchFamily="34" charset="0"/>
              </a:rPr>
              <a:t>GOAL</a:t>
            </a:r>
            <a:r>
              <a:rPr lang="en-GB" sz="2000" dirty="0">
                <a:solidFill>
                  <a:srgbClr val="464646"/>
                </a:solidFill>
                <a:latin typeface="PT Sans" panose="020B0503020203020204" pitchFamily="34" charset="0"/>
              </a:rPr>
              <a:t> : </a:t>
            </a:r>
            <a:r>
              <a:rPr lang="en-GB" sz="1600" u="sng" dirty="0">
                <a:solidFill>
                  <a:srgbClr val="464646"/>
                </a:solidFill>
                <a:latin typeface="PT Sans" panose="020B0503020203020204" pitchFamily="34" charset="0"/>
              </a:rPr>
              <a:t>Develop PlomBOX, </a:t>
            </a:r>
            <a:r>
              <a:rPr lang="en-GB" sz="1600" b="0" i="0" u="sng" dirty="0">
                <a:solidFill>
                  <a:srgbClr val="464646"/>
                </a:solidFill>
                <a:effectLst/>
                <a:latin typeface="PT Sans" panose="020B0503020203020204" pitchFamily="34" charset="0"/>
              </a:rPr>
              <a:t>a low-cost sensor to measure the concentrations of lead in drinking water.</a:t>
            </a:r>
          </a:p>
          <a:p>
            <a:endParaRPr lang="en-GB" sz="1600" dirty="0">
              <a:solidFill>
                <a:srgbClr val="464646"/>
              </a:solidFill>
              <a:latin typeface="PT Sans" panose="020B05030202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BA82FA-E651-4618-BEDC-16D21A5C62F1}"/>
              </a:ext>
            </a:extLst>
          </p:cNvPr>
          <p:cNvSpPr txBox="1"/>
          <p:nvPr/>
        </p:nvSpPr>
        <p:spPr>
          <a:xfrm>
            <a:off x="10164932" y="6435018"/>
            <a:ext cx="128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6AC1C7"/>
                </a:solidFill>
                <a:latin typeface="PT Sans" panose="020B0503020203020204" pitchFamily="34" charset="0"/>
              </a:rPr>
              <a:t>Adriana Dias</a:t>
            </a:r>
          </a:p>
        </p:txBody>
      </p: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D677EC5-A25D-40C9-9AE2-214586619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821" y="6435018"/>
            <a:ext cx="618119" cy="3077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DC26495-FFAF-4835-BCA4-B9482E242513}"/>
              </a:ext>
            </a:extLst>
          </p:cNvPr>
          <p:cNvSpPr txBox="1"/>
          <p:nvPr/>
        </p:nvSpPr>
        <p:spPr>
          <a:xfrm>
            <a:off x="537189" y="6205009"/>
            <a:ext cx="9298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GB" sz="900" b="0" i="0" dirty="0">
                <a:solidFill>
                  <a:srgbClr val="464646"/>
                </a:solidFill>
                <a:effectLst/>
                <a:latin typeface="PT Sans" panose="020B0503020203020204" pitchFamily="34" charset="0"/>
              </a:rPr>
              <a:t>[2] Pure Earth. Fact Sheet: Lead. 2019. [accessed 04 February 2019]. URL: http://www.pureearth.org/fact-sheet-lead-2015/</a:t>
            </a:r>
          </a:p>
          <a:p>
            <a:pPr algn="l" rtl="0"/>
            <a:r>
              <a:rPr lang="en-GB" sz="900" b="0" i="0" dirty="0">
                <a:solidFill>
                  <a:srgbClr val="464646"/>
                </a:solidFill>
                <a:effectLst/>
                <a:latin typeface="PT Sans" panose="020B0503020203020204" pitchFamily="34" charset="0"/>
              </a:rPr>
              <a:t>[3] Geneva: World Health Organization. "Guidelines for drinking-water quality, 4th edition, incorporating the 1st addendum". WHO Library Cataloguing-in-Publication Data (2017). Licence: CCBY-NC-SA 3.0 IGO.</a:t>
            </a:r>
          </a:p>
          <a:p>
            <a:pPr algn="l" rtl="0"/>
            <a:r>
              <a:rPr lang="en-GB" sz="900" dirty="0">
                <a:solidFill>
                  <a:srgbClr val="464646"/>
                </a:solidFill>
                <a:latin typeface="PT Sans" panose="020B0503020203020204" pitchFamily="34" charset="0"/>
              </a:rPr>
              <a:t>[4] </a:t>
            </a:r>
            <a:r>
              <a:rPr lang="en-GB" sz="900" b="0" dirty="0">
                <a:solidFill>
                  <a:srgbClr val="2E3A44"/>
                </a:solidFill>
                <a:effectLst/>
                <a:latin typeface="PT Sans" panose="020B0503020203020204" pitchFamily="34" charset="0"/>
              </a:rPr>
              <a:t>Institute of Health Metrics and Evaluation (IHME) 2019</a:t>
            </a:r>
            <a:endParaRPr lang="en-GB" sz="900" b="0" dirty="0">
              <a:solidFill>
                <a:srgbClr val="464646"/>
              </a:solidFill>
              <a:effectLst/>
              <a:latin typeface="PT Sans" panose="020B05030202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DBE9A0-2689-42D4-BD68-C00C275EEEFE}"/>
              </a:ext>
            </a:extLst>
          </p:cNvPr>
          <p:cNvSpPr txBox="1"/>
          <p:nvPr/>
        </p:nvSpPr>
        <p:spPr>
          <a:xfrm>
            <a:off x="8311646" y="4653878"/>
            <a:ext cx="20012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464646"/>
                </a:solidFill>
                <a:latin typeface="PT Sans" panose="020B0503020203020204" pitchFamily="34" charset="0"/>
              </a:rPr>
              <a:t>Children’s Average Blood Lead Levels by Country (</a:t>
            </a:r>
            <a:r>
              <a:rPr lang="el-GR" sz="1600" dirty="0">
                <a:solidFill>
                  <a:srgbClr val="464646"/>
                </a:solidFill>
                <a:latin typeface="PT Sans" panose="020B0503020203020204" pitchFamily="34" charset="0"/>
              </a:rPr>
              <a:t>μ</a:t>
            </a:r>
            <a:r>
              <a:rPr lang="en-GB" sz="1600" dirty="0">
                <a:solidFill>
                  <a:srgbClr val="464646"/>
                </a:solidFill>
                <a:latin typeface="PT Sans" panose="020B0503020203020204" pitchFamily="34" charset="0"/>
              </a:rPr>
              <a:t>g/dL) [4]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6B51860-389D-4DC9-AE51-B9BF579B5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732" y="2304331"/>
            <a:ext cx="5626914" cy="34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48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2BC6AD-A37C-430F-995C-5DF29886C4EE}"/>
              </a:ext>
            </a:extLst>
          </p:cNvPr>
          <p:cNvSpPr/>
          <p:nvPr/>
        </p:nvSpPr>
        <p:spPr>
          <a:xfrm>
            <a:off x="381000" y="1426753"/>
            <a:ext cx="11430000" cy="49877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picture containing box&#10;&#10;Description automatically generated">
            <a:extLst>
              <a:ext uri="{FF2B5EF4-FFF2-40B4-BE49-F238E27FC236}">
                <a16:creationId xmlns:a16="http://schemas.microsoft.com/office/drawing/2014/main" id="{6CA9EB0B-909E-41AF-8A0D-C3F06D5C3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80" y="1695160"/>
            <a:ext cx="2935072" cy="3376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F7B8BF-29F7-449A-9E69-F5792B50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0611"/>
            <a:ext cx="10515600" cy="90525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ans" panose="020B0503020203020204" pitchFamily="34" charset="0"/>
              </a:rPr>
              <a:t>1. Motivation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46F394-8BAF-4F35-AE3D-B3770EAF9687}"/>
              </a:ext>
            </a:extLst>
          </p:cNvPr>
          <p:cNvSpPr/>
          <p:nvPr/>
        </p:nvSpPr>
        <p:spPr>
          <a:xfrm>
            <a:off x="154236" y="6477918"/>
            <a:ext cx="226764" cy="297455"/>
          </a:xfrm>
          <a:prstGeom prst="roundRect">
            <a:avLst/>
          </a:prstGeom>
          <a:solidFill>
            <a:srgbClr val="3BA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3A432-A2CC-452B-A128-ED82F55F6A70}"/>
              </a:ext>
            </a:extLst>
          </p:cNvPr>
          <p:cNvSpPr txBox="1"/>
          <p:nvPr/>
        </p:nvSpPr>
        <p:spPr>
          <a:xfrm>
            <a:off x="154236" y="6457368"/>
            <a:ext cx="226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EDEDEB"/>
                </a:solidFill>
                <a:latin typeface="PT Sans" panose="020B0503020203020204" pitchFamily="34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BA82FA-E651-4618-BEDC-16D21A5C62F1}"/>
              </a:ext>
            </a:extLst>
          </p:cNvPr>
          <p:cNvSpPr txBox="1"/>
          <p:nvPr/>
        </p:nvSpPr>
        <p:spPr>
          <a:xfrm>
            <a:off x="10164932" y="6435018"/>
            <a:ext cx="128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6AC1C7"/>
                </a:solidFill>
                <a:latin typeface="PT Sans" panose="020B0503020203020204" pitchFamily="34" charset="0"/>
              </a:rPr>
              <a:t>Adriana Dias</a:t>
            </a:r>
          </a:p>
        </p:txBody>
      </p: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D677EC5-A25D-40C9-9AE2-214586619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821" y="6435018"/>
            <a:ext cx="618119" cy="307777"/>
          </a:xfrm>
          <a:prstGeom prst="rect">
            <a:avLst/>
          </a:prstGeom>
        </p:spPr>
      </p:pic>
      <p:pic>
        <p:nvPicPr>
          <p:cNvPr id="19" name="Picture 18" descr="A picture containing text, indoor, wall, appliance&#10;&#10;Description automatically generated">
            <a:extLst>
              <a:ext uri="{FF2B5EF4-FFF2-40B4-BE49-F238E27FC236}">
                <a16:creationId xmlns:a16="http://schemas.microsoft.com/office/drawing/2014/main" id="{ACAA11F9-E690-4111-8B72-8D7BFEF0F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938" y="1694649"/>
            <a:ext cx="3359724" cy="3359724"/>
          </a:xfrm>
          <a:prstGeom prst="rect">
            <a:avLst/>
          </a:prstGeom>
        </p:spPr>
      </p:pic>
      <p:pic>
        <p:nvPicPr>
          <p:cNvPr id="12" name="Graphic 11" descr="Germ with solid fill">
            <a:extLst>
              <a:ext uri="{FF2B5EF4-FFF2-40B4-BE49-F238E27FC236}">
                <a16:creationId xmlns:a16="http://schemas.microsoft.com/office/drawing/2014/main" id="{FF354C03-E02A-48E4-8677-BC7392DD89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11593" y="3970747"/>
            <a:ext cx="914400" cy="9144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A362FB05-7C2C-42E3-8655-54A6C24221FC}"/>
              </a:ext>
            </a:extLst>
          </p:cNvPr>
          <p:cNvSpPr/>
          <p:nvPr/>
        </p:nvSpPr>
        <p:spPr>
          <a:xfrm>
            <a:off x="1610677" y="3600632"/>
            <a:ext cx="1716231" cy="1654629"/>
          </a:xfrm>
          <a:prstGeom prst="ellipse">
            <a:avLst/>
          </a:prstGeom>
          <a:noFill/>
          <a:ln>
            <a:solidFill>
              <a:srgbClr val="6AC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E37200E-0EFC-404C-9E7D-DBD6C1F09811}"/>
              </a:ext>
            </a:extLst>
          </p:cNvPr>
          <p:cNvCxnSpPr>
            <a:cxnSpLocks/>
            <a:stCxn id="21" idx="7"/>
          </p:cNvCxnSpPr>
          <p:nvPr/>
        </p:nvCxnSpPr>
        <p:spPr>
          <a:xfrm>
            <a:off x="3075572" y="3842947"/>
            <a:ext cx="2436228" cy="589353"/>
          </a:xfrm>
          <a:prstGeom prst="line">
            <a:avLst/>
          </a:prstGeom>
          <a:ln>
            <a:solidFill>
              <a:srgbClr val="6AC1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EE484F-4BBE-42F3-903B-28C04B7A992C}"/>
              </a:ext>
            </a:extLst>
          </p:cNvPr>
          <p:cNvCxnSpPr>
            <a:stCxn id="21" idx="5"/>
          </p:cNvCxnSpPr>
          <p:nvPr/>
        </p:nvCxnSpPr>
        <p:spPr>
          <a:xfrm flipV="1">
            <a:off x="3075572" y="4546600"/>
            <a:ext cx="2436228" cy="466346"/>
          </a:xfrm>
          <a:prstGeom prst="line">
            <a:avLst/>
          </a:prstGeom>
          <a:ln>
            <a:solidFill>
              <a:srgbClr val="6AC1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3AE5D96-EDC1-4524-85C9-D836D201DF21}"/>
              </a:ext>
            </a:extLst>
          </p:cNvPr>
          <p:cNvSpPr txBox="1"/>
          <p:nvPr/>
        </p:nvSpPr>
        <p:spPr>
          <a:xfrm>
            <a:off x="1343780" y="5460794"/>
            <a:ext cx="99797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464646"/>
                </a:solidFill>
                <a:latin typeface="PT Sans" panose="020B0503020203020204" pitchFamily="34" charset="0"/>
              </a:rPr>
              <a:t>1. Develop a genetically modified strain of </a:t>
            </a:r>
            <a:r>
              <a:rPr lang="en-GB" sz="1200" i="1" dirty="0">
                <a:solidFill>
                  <a:srgbClr val="464646"/>
                </a:solidFill>
                <a:latin typeface="PT Sans" panose="020B0503020203020204" pitchFamily="34" charset="0"/>
              </a:rPr>
              <a:t>Escherichia coli</a:t>
            </a:r>
            <a:r>
              <a:rPr lang="en-GB" sz="1200" dirty="0">
                <a:solidFill>
                  <a:srgbClr val="464646"/>
                </a:solidFill>
                <a:latin typeface="PT Sans" panose="020B0503020203020204" pitchFamily="34" charset="0"/>
              </a:rPr>
              <a:t> (E. coli), sensitive to lead concentrations up to WHO's limit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2817EC-D619-47F1-8ED9-E6E2CEFF7A8D}"/>
              </a:ext>
            </a:extLst>
          </p:cNvPr>
          <p:cNvSpPr txBox="1"/>
          <p:nvPr/>
        </p:nvSpPr>
        <p:spPr>
          <a:xfrm>
            <a:off x="1380704" y="3600632"/>
            <a:ext cx="48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1.</a:t>
            </a:r>
          </a:p>
        </p:txBody>
      </p:sp>
      <p:pic>
        <p:nvPicPr>
          <p:cNvPr id="33" name="Graphic 32" descr="Camera with solid fill">
            <a:extLst>
              <a:ext uri="{FF2B5EF4-FFF2-40B4-BE49-F238E27FC236}">
                <a16:creationId xmlns:a16="http://schemas.microsoft.com/office/drawing/2014/main" id="{96CCB0E0-02E3-4CBC-B2D7-A89AF6B544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62014" y="1991894"/>
            <a:ext cx="914400" cy="9144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A9A7B44B-6FB9-4FA6-8FE2-D72E484A0F00}"/>
              </a:ext>
            </a:extLst>
          </p:cNvPr>
          <p:cNvSpPr/>
          <p:nvPr/>
        </p:nvSpPr>
        <p:spPr>
          <a:xfrm>
            <a:off x="1461098" y="1708865"/>
            <a:ext cx="1716231" cy="1654629"/>
          </a:xfrm>
          <a:prstGeom prst="ellipse">
            <a:avLst/>
          </a:prstGeom>
          <a:noFill/>
          <a:ln>
            <a:solidFill>
              <a:srgbClr val="6AC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2C67E4-BBC8-425F-A9BE-2E242140F675}"/>
              </a:ext>
            </a:extLst>
          </p:cNvPr>
          <p:cNvCxnSpPr>
            <a:cxnSpLocks/>
            <a:stCxn id="34" idx="7"/>
          </p:cNvCxnSpPr>
          <p:nvPr/>
        </p:nvCxnSpPr>
        <p:spPr>
          <a:xfrm>
            <a:off x="2925993" y="1951180"/>
            <a:ext cx="2712807" cy="962896"/>
          </a:xfrm>
          <a:prstGeom prst="line">
            <a:avLst/>
          </a:prstGeom>
          <a:ln>
            <a:solidFill>
              <a:srgbClr val="6AC1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CDD3C74-B63B-4EAA-96DC-CB3F050201C9}"/>
              </a:ext>
            </a:extLst>
          </p:cNvPr>
          <p:cNvCxnSpPr>
            <a:cxnSpLocks/>
            <a:stCxn id="34" idx="5"/>
          </p:cNvCxnSpPr>
          <p:nvPr/>
        </p:nvCxnSpPr>
        <p:spPr>
          <a:xfrm>
            <a:off x="2925993" y="3121179"/>
            <a:ext cx="2585807" cy="73032"/>
          </a:xfrm>
          <a:prstGeom prst="line">
            <a:avLst/>
          </a:prstGeom>
          <a:ln>
            <a:solidFill>
              <a:srgbClr val="6AC1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5C07749-D918-4E52-96CF-461D8E141821}"/>
              </a:ext>
            </a:extLst>
          </p:cNvPr>
          <p:cNvSpPr txBox="1"/>
          <p:nvPr/>
        </p:nvSpPr>
        <p:spPr>
          <a:xfrm>
            <a:off x="1293856" y="1581848"/>
            <a:ext cx="48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2.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9501A7-0FA5-423B-9678-7C5B0874CF1C}"/>
              </a:ext>
            </a:extLst>
          </p:cNvPr>
          <p:cNvSpPr txBox="1"/>
          <p:nvPr/>
        </p:nvSpPr>
        <p:spPr>
          <a:xfrm>
            <a:off x="1343780" y="5703109"/>
            <a:ext cx="99797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464646"/>
                </a:solidFill>
                <a:latin typeface="PT Sans" panose="020B0503020203020204" pitchFamily="34" charset="0"/>
              </a:rPr>
              <a:t>2. Develop optical metrology components (Data Acquisition System – DAQ), using a microprocessor module (ESP32) with a camera module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981F2C-C1CF-4264-8F3D-740BA0B5EBC7}"/>
              </a:ext>
            </a:extLst>
          </p:cNvPr>
          <p:cNvSpPr txBox="1"/>
          <p:nvPr/>
        </p:nvSpPr>
        <p:spPr>
          <a:xfrm>
            <a:off x="1343780" y="5943326"/>
            <a:ext cx="95044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464646"/>
                </a:solidFill>
                <a:latin typeface="PT Sans" panose="020B0503020203020204" pitchFamily="34" charset="0"/>
              </a:rPr>
              <a:t>3. Develop a mobile phone application that works as the slow control for the sensor’s DAQ system. Develop server based data analysis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9A022BB-689D-40F5-9AF8-FC791C340628}"/>
              </a:ext>
            </a:extLst>
          </p:cNvPr>
          <p:cNvSpPr txBox="1"/>
          <p:nvPr/>
        </p:nvSpPr>
        <p:spPr>
          <a:xfrm>
            <a:off x="1343780" y="6169194"/>
            <a:ext cx="7874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464646"/>
                </a:solidFill>
                <a:latin typeface="PT Sans" panose="020B0503020203020204" pitchFamily="34" charset="0"/>
              </a:rPr>
              <a:t>4. Integrate steps 1 and 2 into the PlomBOX casing</a:t>
            </a:r>
          </a:p>
        </p:txBody>
      </p:sp>
      <p:pic>
        <p:nvPicPr>
          <p:cNvPr id="49" name="Graphic 48" descr="Smart Phone with solid fill">
            <a:extLst>
              <a:ext uri="{FF2B5EF4-FFF2-40B4-BE49-F238E27FC236}">
                <a16:creationId xmlns:a16="http://schemas.microsoft.com/office/drawing/2014/main" id="{BB5E79FA-E8C7-4681-8BAB-D9985759F3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96692" y="2976987"/>
            <a:ext cx="2176525" cy="2176525"/>
          </a:xfrm>
          <a:prstGeom prst="rect">
            <a:avLst/>
          </a:prstGeom>
        </p:spPr>
      </p:pic>
      <p:pic>
        <p:nvPicPr>
          <p:cNvPr id="51" name="Graphic 50" descr="Cloud with solid fill">
            <a:extLst>
              <a:ext uri="{FF2B5EF4-FFF2-40B4-BE49-F238E27FC236}">
                <a16:creationId xmlns:a16="http://schemas.microsoft.com/office/drawing/2014/main" id="{E4B4FC43-C8FD-4C91-9A99-079F4E2954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235193" y="1779214"/>
            <a:ext cx="1127080" cy="1127080"/>
          </a:xfrm>
          <a:prstGeom prst="rect">
            <a:avLst/>
          </a:prstGeom>
        </p:spPr>
      </p:pic>
      <p:pic>
        <p:nvPicPr>
          <p:cNvPr id="53" name="Graphic 52" descr="Wi-Fi with solid fill">
            <a:extLst>
              <a:ext uri="{FF2B5EF4-FFF2-40B4-BE49-F238E27FC236}">
                <a16:creationId xmlns:a16="http://schemas.microsoft.com/office/drawing/2014/main" id="{20175475-ACC0-47C1-9F61-C93668377F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3137566">
            <a:off x="9329267" y="2413841"/>
            <a:ext cx="914400" cy="914400"/>
          </a:xfrm>
          <a:prstGeom prst="rect">
            <a:avLst/>
          </a:prstGeom>
        </p:spPr>
      </p:pic>
      <p:pic>
        <p:nvPicPr>
          <p:cNvPr id="56" name="Graphic 55" descr="Wi-Fi outline">
            <a:extLst>
              <a:ext uri="{FF2B5EF4-FFF2-40B4-BE49-F238E27FC236}">
                <a16:creationId xmlns:a16="http://schemas.microsoft.com/office/drawing/2014/main" id="{F86BBDFD-444A-4853-BA3C-59D857AD9C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8063998">
            <a:off x="7332008" y="2413841"/>
            <a:ext cx="914400" cy="91440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70C468FD-030E-48A5-A0EA-AD9306B8D1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431" y="2174004"/>
            <a:ext cx="262305" cy="33749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3B0F317-C3F7-40BC-84AC-8370F6F76B7F}"/>
              </a:ext>
            </a:extLst>
          </p:cNvPr>
          <p:cNvSpPr txBox="1"/>
          <p:nvPr/>
        </p:nvSpPr>
        <p:spPr>
          <a:xfrm>
            <a:off x="11228859" y="1641357"/>
            <a:ext cx="48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3.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6D96FFF-51E5-4232-BA86-B034D9B7B506}"/>
              </a:ext>
            </a:extLst>
          </p:cNvPr>
          <p:cNvSpPr/>
          <p:nvPr/>
        </p:nvSpPr>
        <p:spPr>
          <a:xfrm>
            <a:off x="7442200" y="1779214"/>
            <a:ext cx="3920073" cy="3476047"/>
          </a:xfrm>
          <a:prstGeom prst="roundRect">
            <a:avLst/>
          </a:prstGeom>
          <a:noFill/>
          <a:ln>
            <a:solidFill>
              <a:srgbClr val="6AC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43C895E-6C1E-46E4-B84E-0485374A39B2}"/>
              </a:ext>
            </a:extLst>
          </p:cNvPr>
          <p:cNvSpPr txBox="1"/>
          <p:nvPr/>
        </p:nvSpPr>
        <p:spPr>
          <a:xfrm>
            <a:off x="6903511" y="1641357"/>
            <a:ext cx="48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4.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ADE5753-6749-4EAF-8FDE-43ECE1E30CD5}"/>
              </a:ext>
            </a:extLst>
          </p:cNvPr>
          <p:cNvSpPr txBox="1"/>
          <p:nvPr/>
        </p:nvSpPr>
        <p:spPr>
          <a:xfrm>
            <a:off x="9548119" y="2282580"/>
            <a:ext cx="687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64646"/>
                </a:solidFill>
                <a:latin typeface="PT Sans" panose="020B0503020203020204" pitchFamily="34" charset="0"/>
              </a:rPr>
              <a:t>Wi-Fi</a:t>
            </a:r>
          </a:p>
        </p:txBody>
      </p:sp>
    </p:spTree>
    <p:extLst>
      <p:ext uri="{BB962C8B-B14F-4D97-AF65-F5344CB8AC3E}">
        <p14:creationId xmlns:p14="http://schemas.microsoft.com/office/powerpoint/2010/main" val="60717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/>
      <p:bldP spid="29" grpId="0"/>
      <p:bldP spid="34" grpId="0" animBg="1"/>
      <p:bldP spid="43" grpId="0"/>
      <p:bldP spid="44" grpId="0"/>
      <p:bldP spid="46" grpId="0"/>
      <p:bldP spid="47" grpId="0"/>
      <p:bldP spid="59" grpId="0"/>
      <p:bldP spid="60" grpId="0" animBg="1"/>
      <p:bldP spid="61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2BC6AD-A37C-430F-995C-5DF29886C4EE}"/>
              </a:ext>
            </a:extLst>
          </p:cNvPr>
          <p:cNvSpPr/>
          <p:nvPr/>
        </p:nvSpPr>
        <p:spPr>
          <a:xfrm>
            <a:off x="381000" y="1509311"/>
            <a:ext cx="11430000" cy="48183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Graphic 33" descr="Puzzle outline">
            <a:extLst>
              <a:ext uri="{FF2B5EF4-FFF2-40B4-BE49-F238E27FC236}">
                <a16:creationId xmlns:a16="http://schemas.microsoft.com/office/drawing/2014/main" id="{C74AB2F6-313B-4B52-982A-0B022DB1B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671961">
            <a:off x="5799805" y="3005139"/>
            <a:ext cx="2172008" cy="2172008"/>
          </a:xfrm>
          <a:prstGeom prst="rect">
            <a:avLst/>
          </a:prstGeom>
        </p:spPr>
      </p:pic>
      <p:pic>
        <p:nvPicPr>
          <p:cNvPr id="20" name="Graphic 19" descr="Puzzle outline">
            <a:extLst>
              <a:ext uri="{FF2B5EF4-FFF2-40B4-BE49-F238E27FC236}">
                <a16:creationId xmlns:a16="http://schemas.microsoft.com/office/drawing/2014/main" id="{869A6FC3-F320-4BD0-A978-B1F97CF258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4126">
            <a:off x="4588147" y="3022044"/>
            <a:ext cx="2172008" cy="2172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F7B8BF-29F7-449A-9E69-F5792B50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96761"/>
            <a:ext cx="10515600" cy="90525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ans" panose="020B0503020203020204" pitchFamily="34" charset="0"/>
              </a:rPr>
              <a:t>2.1. Design of lead sensitive Bacterium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D5D21A-7AC2-4C2C-9AE6-2A35FD1CB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158" y="1828348"/>
            <a:ext cx="4560438" cy="4351338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This step involved:</a:t>
            </a:r>
          </a:p>
          <a:p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Developing a genetically modified strain of </a:t>
            </a:r>
            <a:r>
              <a:rPr lang="en-GB" sz="1800" i="1" dirty="0">
                <a:solidFill>
                  <a:srgbClr val="464646"/>
                </a:solidFill>
                <a:latin typeface="PT Sans" panose="020B0503020203020204" pitchFamily="34" charset="0"/>
              </a:rPr>
              <a:t>E. coli </a:t>
            </a:r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sensitive to lead;</a:t>
            </a:r>
          </a:p>
          <a:p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Developing a bacterial strain, with </a:t>
            </a:r>
            <a:r>
              <a:rPr lang="en-GB" sz="1800" dirty="0" err="1">
                <a:solidFill>
                  <a:srgbClr val="464646"/>
                </a:solidFill>
                <a:latin typeface="PT Sans" panose="020B0503020203020204" pitchFamily="34" charset="0"/>
              </a:rPr>
              <a:t>colourimetric</a:t>
            </a:r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 reporter systems;</a:t>
            </a:r>
          </a:p>
          <a:p>
            <a:pPr marL="0" indent="0">
              <a:buNone/>
            </a:pPr>
            <a:endParaRPr lang="en-GB" sz="2000" dirty="0">
              <a:solidFill>
                <a:srgbClr val="464646"/>
              </a:solidFill>
              <a:latin typeface="PT Sans" panose="020B0503020203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46F394-8BAF-4F35-AE3D-B3770EAF9687}"/>
              </a:ext>
            </a:extLst>
          </p:cNvPr>
          <p:cNvSpPr/>
          <p:nvPr/>
        </p:nvSpPr>
        <p:spPr>
          <a:xfrm>
            <a:off x="154236" y="6361182"/>
            <a:ext cx="226764" cy="297455"/>
          </a:xfrm>
          <a:prstGeom prst="roundRect">
            <a:avLst/>
          </a:prstGeom>
          <a:solidFill>
            <a:srgbClr val="3BA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3A432-A2CC-452B-A128-ED82F55F6A70}"/>
              </a:ext>
            </a:extLst>
          </p:cNvPr>
          <p:cNvSpPr txBox="1"/>
          <p:nvPr/>
        </p:nvSpPr>
        <p:spPr>
          <a:xfrm>
            <a:off x="-18472" y="6337623"/>
            <a:ext cx="561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EDEDEB"/>
                </a:solidFill>
                <a:latin typeface="PT Sans" panose="020B050302020302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961A2E-BBE0-4937-B213-09B13F27F898}"/>
              </a:ext>
            </a:extLst>
          </p:cNvPr>
          <p:cNvSpPr txBox="1"/>
          <p:nvPr/>
        </p:nvSpPr>
        <p:spPr>
          <a:xfrm>
            <a:off x="10164932" y="6435018"/>
            <a:ext cx="128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6AC1C7"/>
                </a:solidFill>
                <a:latin typeface="PT Sans" panose="020B0503020203020204" pitchFamily="34" charset="0"/>
              </a:rPr>
              <a:t>Adriana Dias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C5D998-52FB-49C1-98D3-B45975EE7E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821" y="6435018"/>
            <a:ext cx="618119" cy="307777"/>
          </a:xfrm>
          <a:prstGeom prst="rect">
            <a:avLst/>
          </a:prstGeom>
        </p:spPr>
      </p:pic>
      <p:pic>
        <p:nvPicPr>
          <p:cNvPr id="6" name="Graphic 5" descr="Germ with solid fill">
            <a:extLst>
              <a:ext uri="{FF2B5EF4-FFF2-40B4-BE49-F238E27FC236}">
                <a16:creationId xmlns:a16="http://schemas.microsoft.com/office/drawing/2014/main" id="{4E364E3A-54DA-43CF-B7EE-102AE62EA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45275" y="4052223"/>
            <a:ext cx="586734" cy="586734"/>
          </a:xfrm>
          <a:prstGeom prst="rect">
            <a:avLst/>
          </a:prstGeom>
        </p:spPr>
      </p:pic>
      <p:pic>
        <p:nvPicPr>
          <p:cNvPr id="12" name="Graphic 11" descr="Atom with solid fill">
            <a:extLst>
              <a:ext uri="{FF2B5EF4-FFF2-40B4-BE49-F238E27FC236}">
                <a16:creationId xmlns:a16="http://schemas.microsoft.com/office/drawing/2014/main" id="{7C274532-4BCB-4EA0-9B71-3A4239B0A2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04996" y="3835895"/>
            <a:ext cx="509695" cy="509695"/>
          </a:xfrm>
          <a:prstGeom prst="rect">
            <a:avLst/>
          </a:prstGeom>
        </p:spPr>
      </p:pic>
      <p:pic>
        <p:nvPicPr>
          <p:cNvPr id="16" name="Graphic 15" descr="Siren with solid fill">
            <a:extLst>
              <a:ext uri="{FF2B5EF4-FFF2-40B4-BE49-F238E27FC236}">
                <a16:creationId xmlns:a16="http://schemas.microsoft.com/office/drawing/2014/main" id="{6B16E487-FBAD-4FCB-AE49-C4DE0DDE51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28161" y="3447966"/>
            <a:ext cx="1165790" cy="1165790"/>
          </a:xfrm>
          <a:prstGeom prst="rect">
            <a:avLst/>
          </a:prstGeom>
        </p:spPr>
      </p:pic>
      <p:pic>
        <p:nvPicPr>
          <p:cNvPr id="21" name="Graphic 20" descr="Germ with solid fill">
            <a:extLst>
              <a:ext uri="{FF2B5EF4-FFF2-40B4-BE49-F238E27FC236}">
                <a16:creationId xmlns:a16="http://schemas.microsoft.com/office/drawing/2014/main" id="{5D1513DE-9A64-4958-A192-E7A3EB8B7B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75356" y="3515392"/>
            <a:ext cx="586734" cy="586734"/>
          </a:xfrm>
          <a:prstGeom prst="rect">
            <a:avLst/>
          </a:prstGeom>
        </p:spPr>
      </p:pic>
      <p:pic>
        <p:nvPicPr>
          <p:cNvPr id="22" name="Graphic 21" descr="Germ with solid fill">
            <a:extLst>
              <a:ext uri="{FF2B5EF4-FFF2-40B4-BE49-F238E27FC236}">
                <a16:creationId xmlns:a16="http://schemas.microsoft.com/office/drawing/2014/main" id="{CDFEBBBD-BA07-4601-A325-D0297D680A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3441" y="4181637"/>
            <a:ext cx="423294" cy="423294"/>
          </a:xfrm>
          <a:prstGeom prst="rect">
            <a:avLst/>
          </a:prstGeom>
        </p:spPr>
      </p:pic>
      <p:pic>
        <p:nvPicPr>
          <p:cNvPr id="23" name="Graphic 22" descr="Germ with solid fill">
            <a:extLst>
              <a:ext uri="{FF2B5EF4-FFF2-40B4-BE49-F238E27FC236}">
                <a16:creationId xmlns:a16="http://schemas.microsoft.com/office/drawing/2014/main" id="{76BB03CB-FBC2-4038-AF34-C40D366C42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32345" y="4309420"/>
            <a:ext cx="340598" cy="340598"/>
          </a:xfrm>
          <a:prstGeom prst="rect">
            <a:avLst/>
          </a:prstGeom>
        </p:spPr>
      </p:pic>
      <p:pic>
        <p:nvPicPr>
          <p:cNvPr id="24" name="Graphic 23" descr="Germ with solid fill">
            <a:extLst>
              <a:ext uri="{FF2B5EF4-FFF2-40B4-BE49-F238E27FC236}">
                <a16:creationId xmlns:a16="http://schemas.microsoft.com/office/drawing/2014/main" id="{A52E896B-36B1-4577-8591-99C6E0AE1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94031" y="3075901"/>
            <a:ext cx="289221" cy="289221"/>
          </a:xfrm>
          <a:prstGeom prst="rect">
            <a:avLst/>
          </a:prstGeom>
        </p:spPr>
      </p:pic>
      <p:pic>
        <p:nvPicPr>
          <p:cNvPr id="25" name="Graphic 24" descr="Germ with solid fill">
            <a:extLst>
              <a:ext uri="{FF2B5EF4-FFF2-40B4-BE49-F238E27FC236}">
                <a16:creationId xmlns:a16="http://schemas.microsoft.com/office/drawing/2014/main" id="{7B85EE1A-7C78-407C-A82D-CE720E525C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5275" y="3594367"/>
            <a:ext cx="289221" cy="289221"/>
          </a:xfrm>
          <a:prstGeom prst="rect">
            <a:avLst/>
          </a:prstGeom>
        </p:spPr>
      </p:pic>
      <p:pic>
        <p:nvPicPr>
          <p:cNvPr id="26" name="Graphic 25" descr="Germ with solid fill">
            <a:extLst>
              <a:ext uri="{FF2B5EF4-FFF2-40B4-BE49-F238E27FC236}">
                <a16:creationId xmlns:a16="http://schemas.microsoft.com/office/drawing/2014/main" id="{EF1AD4B3-B819-4B9E-A4B2-53BF7ECFAF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35401" y="3519538"/>
            <a:ext cx="289221" cy="289221"/>
          </a:xfrm>
          <a:prstGeom prst="rect">
            <a:avLst/>
          </a:prstGeom>
        </p:spPr>
      </p:pic>
      <p:pic>
        <p:nvPicPr>
          <p:cNvPr id="35" name="Graphic 34" descr="Atom with solid fill">
            <a:extLst>
              <a:ext uri="{FF2B5EF4-FFF2-40B4-BE49-F238E27FC236}">
                <a16:creationId xmlns:a16="http://schemas.microsoft.com/office/drawing/2014/main" id="{A706DA79-F4F7-42B3-9313-88C8AF3C53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24622" y="4035416"/>
            <a:ext cx="509695" cy="509695"/>
          </a:xfrm>
          <a:prstGeom prst="rect">
            <a:avLst/>
          </a:prstGeom>
        </p:spPr>
      </p:pic>
      <p:pic>
        <p:nvPicPr>
          <p:cNvPr id="36" name="Graphic 35" descr="Atom with solid fill">
            <a:extLst>
              <a:ext uri="{FF2B5EF4-FFF2-40B4-BE49-F238E27FC236}">
                <a16:creationId xmlns:a16="http://schemas.microsoft.com/office/drawing/2014/main" id="{CE5928DA-54D1-43D9-9DC5-B62B3C8ACE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81551" y="3548035"/>
            <a:ext cx="335553" cy="335553"/>
          </a:xfrm>
          <a:prstGeom prst="rect">
            <a:avLst/>
          </a:prstGeom>
        </p:spPr>
      </p:pic>
      <p:pic>
        <p:nvPicPr>
          <p:cNvPr id="37" name="Graphic 36" descr="Atom with solid fill">
            <a:extLst>
              <a:ext uri="{FF2B5EF4-FFF2-40B4-BE49-F238E27FC236}">
                <a16:creationId xmlns:a16="http://schemas.microsoft.com/office/drawing/2014/main" id="{B4EFB66C-3B41-4CC2-874C-D9FF5585BB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33132" y="3836853"/>
            <a:ext cx="344784" cy="344784"/>
          </a:xfrm>
          <a:prstGeom prst="rect">
            <a:avLst/>
          </a:prstGeom>
        </p:spPr>
      </p:pic>
      <p:pic>
        <p:nvPicPr>
          <p:cNvPr id="38" name="Graphic 37" descr="Atom with solid fill">
            <a:extLst>
              <a:ext uri="{FF2B5EF4-FFF2-40B4-BE49-F238E27FC236}">
                <a16:creationId xmlns:a16="http://schemas.microsoft.com/office/drawing/2014/main" id="{238D4660-5F49-476B-A3B0-15B3A12BB6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40442" y="4425759"/>
            <a:ext cx="344784" cy="344784"/>
          </a:xfrm>
          <a:prstGeom prst="rect">
            <a:avLst/>
          </a:prstGeom>
        </p:spPr>
      </p:pic>
      <p:pic>
        <p:nvPicPr>
          <p:cNvPr id="39" name="Graphic 38" descr="Atom with solid fill">
            <a:extLst>
              <a:ext uri="{FF2B5EF4-FFF2-40B4-BE49-F238E27FC236}">
                <a16:creationId xmlns:a16="http://schemas.microsoft.com/office/drawing/2014/main" id="{12AA4432-C20B-4BB1-990B-A9B1C48B0D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15404" y="3387464"/>
            <a:ext cx="344784" cy="344784"/>
          </a:xfrm>
          <a:prstGeom prst="rect">
            <a:avLst/>
          </a:prstGeom>
        </p:spPr>
      </p:pic>
      <p:pic>
        <p:nvPicPr>
          <p:cNvPr id="40" name="Graphic 39" descr="Atom with solid fill">
            <a:extLst>
              <a:ext uri="{FF2B5EF4-FFF2-40B4-BE49-F238E27FC236}">
                <a16:creationId xmlns:a16="http://schemas.microsoft.com/office/drawing/2014/main" id="{4EFA32B7-001F-4908-909E-371B6435E6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92517" y="3883588"/>
            <a:ext cx="344784" cy="344784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83C85D4-2EDB-4103-B748-25CD309A025A}"/>
              </a:ext>
            </a:extLst>
          </p:cNvPr>
          <p:cNvCxnSpPr/>
          <p:nvPr/>
        </p:nvCxnSpPr>
        <p:spPr>
          <a:xfrm>
            <a:off x="8224739" y="4009245"/>
            <a:ext cx="763929" cy="0"/>
          </a:xfrm>
          <a:prstGeom prst="straightConnector1">
            <a:avLst/>
          </a:prstGeom>
          <a:ln w="38100">
            <a:solidFill>
              <a:srgbClr val="3BA6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F38163-93EC-455E-9EF1-3A417CEB98E9}"/>
              </a:ext>
            </a:extLst>
          </p:cNvPr>
          <p:cNvSpPr txBox="1"/>
          <p:nvPr/>
        </p:nvSpPr>
        <p:spPr>
          <a:xfrm>
            <a:off x="4841130" y="5249018"/>
            <a:ext cx="5608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When bacteria comes in contact with lead, the reporter produces a signal</a:t>
            </a:r>
          </a:p>
        </p:txBody>
      </p:sp>
    </p:spTree>
    <p:extLst>
      <p:ext uri="{BB962C8B-B14F-4D97-AF65-F5344CB8AC3E}">
        <p14:creationId xmlns:p14="http://schemas.microsoft.com/office/powerpoint/2010/main" val="3806377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2BC6AD-A37C-430F-995C-5DF29886C4EE}"/>
              </a:ext>
            </a:extLst>
          </p:cNvPr>
          <p:cNvSpPr/>
          <p:nvPr/>
        </p:nvSpPr>
        <p:spPr>
          <a:xfrm>
            <a:off x="381000" y="1509311"/>
            <a:ext cx="11430000" cy="48183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7B8BF-29F7-449A-9E69-F5792B50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96761"/>
            <a:ext cx="10515600" cy="90525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ans" panose="020B0503020203020204" pitchFamily="34" charset="0"/>
              </a:rPr>
              <a:t>2.1. Design of lead sensitive Bacterium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D5D21A-7AC2-4C2C-9AE6-2A35FD1CB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157" y="1828348"/>
            <a:ext cx="3797519" cy="4351338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GB" sz="2000" b="1" dirty="0" err="1">
                <a:solidFill>
                  <a:srgbClr val="464646"/>
                </a:solidFill>
                <a:latin typeface="PT Sans" panose="020B0503020203020204" pitchFamily="34" charset="0"/>
              </a:rPr>
              <a:t>Colourimetric</a:t>
            </a:r>
            <a:r>
              <a:rPr lang="en-GB" sz="2000" b="1" dirty="0">
                <a:solidFill>
                  <a:srgbClr val="464646"/>
                </a:solidFill>
                <a:latin typeface="PT Sans" panose="020B0503020203020204" pitchFamily="34" charset="0"/>
              </a:rPr>
              <a:t> reporter</a:t>
            </a:r>
          </a:p>
          <a:p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Sample absorbs light and only emits one wavelength  </a:t>
            </a:r>
          </a:p>
          <a:p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Used </a:t>
            </a:r>
            <a:r>
              <a:rPr lang="en-GB" sz="1800" i="1" dirty="0">
                <a:solidFill>
                  <a:srgbClr val="464646"/>
                </a:solidFill>
                <a:latin typeface="PT Sans" panose="020B0503020203020204" pitchFamily="34" charset="0"/>
              </a:rPr>
              <a:t>β-galactosidase</a:t>
            </a:r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 (β-gal) protein;</a:t>
            </a:r>
          </a:p>
          <a:p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Higher intensity of blue colour represents higher concentration of lead in the water;</a:t>
            </a:r>
          </a:p>
          <a:p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Currently improving measurements between 0 and 50 ppb – region relevant to WHO limit (10 ppb)</a:t>
            </a:r>
          </a:p>
          <a:p>
            <a:pPr marL="0" indent="0">
              <a:buNone/>
            </a:pPr>
            <a:endParaRPr lang="en-GB" sz="2000" b="1" dirty="0">
              <a:solidFill>
                <a:srgbClr val="464646"/>
              </a:solidFill>
              <a:latin typeface="PT Sans" panose="020B0503020203020204" pitchFamily="34" charset="0"/>
            </a:endParaRPr>
          </a:p>
          <a:p>
            <a:pPr marL="0" indent="0">
              <a:buNone/>
            </a:pPr>
            <a:endParaRPr lang="en-GB" sz="2000" dirty="0">
              <a:solidFill>
                <a:srgbClr val="464646"/>
              </a:solidFill>
              <a:latin typeface="PT Sans" panose="020B0503020203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46F394-8BAF-4F35-AE3D-B3770EAF9687}"/>
              </a:ext>
            </a:extLst>
          </p:cNvPr>
          <p:cNvSpPr/>
          <p:nvPr/>
        </p:nvSpPr>
        <p:spPr>
          <a:xfrm>
            <a:off x="154236" y="6477918"/>
            <a:ext cx="226764" cy="297455"/>
          </a:xfrm>
          <a:prstGeom prst="roundRect">
            <a:avLst/>
          </a:prstGeom>
          <a:solidFill>
            <a:srgbClr val="3BA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3A432-A2CC-452B-A128-ED82F55F6A70}"/>
              </a:ext>
            </a:extLst>
          </p:cNvPr>
          <p:cNvSpPr txBox="1"/>
          <p:nvPr/>
        </p:nvSpPr>
        <p:spPr>
          <a:xfrm>
            <a:off x="-2296" y="6457368"/>
            <a:ext cx="539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EDEDEB"/>
                </a:solidFill>
                <a:latin typeface="PT Sans" panose="020B0503020203020204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961A2E-BBE0-4937-B213-09B13F27F898}"/>
              </a:ext>
            </a:extLst>
          </p:cNvPr>
          <p:cNvSpPr txBox="1"/>
          <p:nvPr/>
        </p:nvSpPr>
        <p:spPr>
          <a:xfrm>
            <a:off x="10164932" y="6435018"/>
            <a:ext cx="128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6AC1C7"/>
                </a:solidFill>
                <a:latin typeface="PT Sans" panose="020B0503020203020204" pitchFamily="34" charset="0"/>
              </a:rPr>
              <a:t>Adriana Dias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C5D998-52FB-49C1-98D3-B45975EE7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821" y="6435018"/>
            <a:ext cx="618119" cy="30777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F8428E3-8F2F-424D-9AC7-E2369A11D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676" y="2111869"/>
            <a:ext cx="7080455" cy="285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F875F7-1DE8-4D62-AE92-C970B76FA756}"/>
              </a:ext>
            </a:extLst>
          </p:cNvPr>
          <p:cNvSpPr txBox="1"/>
          <p:nvPr/>
        </p:nvSpPr>
        <p:spPr>
          <a:xfrm>
            <a:off x="4584676" y="5037088"/>
            <a:ext cx="6718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464646"/>
                </a:solidFill>
                <a:latin typeface="PT Sans" panose="020B0503020203020204" pitchFamily="34" charset="0"/>
              </a:rPr>
              <a:t>Muestras</a:t>
            </a:r>
            <a:r>
              <a:rPr lang="en-GB" sz="1600" dirty="0">
                <a:solidFill>
                  <a:srgbClr val="464646"/>
                </a:solidFill>
                <a:latin typeface="PT Sans" panose="020B0503020203020204" pitchFamily="34" charset="0"/>
              </a:rPr>
              <a:t>: 15 samples of bacteria reacting to unknown lead concentrations</a:t>
            </a:r>
          </a:p>
          <a:p>
            <a:r>
              <a:rPr lang="en-GB" sz="1600" dirty="0" err="1">
                <a:solidFill>
                  <a:srgbClr val="464646"/>
                </a:solidFill>
                <a:latin typeface="PT Sans" panose="020B0503020203020204" pitchFamily="34" charset="0"/>
              </a:rPr>
              <a:t>Curva</a:t>
            </a:r>
            <a:r>
              <a:rPr lang="en-GB" sz="1600" dirty="0">
                <a:solidFill>
                  <a:srgbClr val="464646"/>
                </a:solidFill>
                <a:latin typeface="PT Sans" panose="020B0503020203020204" pitchFamily="34" charset="0"/>
              </a:rPr>
              <a:t>: Lead curve showing bacteria response from 0 to 500ppb</a:t>
            </a:r>
          </a:p>
        </p:txBody>
      </p:sp>
    </p:spTree>
    <p:extLst>
      <p:ext uri="{BB962C8B-B14F-4D97-AF65-F5344CB8AC3E}">
        <p14:creationId xmlns:p14="http://schemas.microsoft.com/office/powerpoint/2010/main" val="3691129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2BC6AD-A37C-430F-995C-5DF29886C4EE}"/>
              </a:ext>
            </a:extLst>
          </p:cNvPr>
          <p:cNvSpPr/>
          <p:nvPr/>
        </p:nvSpPr>
        <p:spPr>
          <a:xfrm>
            <a:off x="381000" y="1509311"/>
            <a:ext cx="11430000" cy="47828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7B8BF-29F7-449A-9E69-F5792B50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10856"/>
            <a:ext cx="11430000" cy="905256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ans" panose="020B0503020203020204" pitchFamily="34" charset="0"/>
              </a:rPr>
              <a:t>2.2. Optical Metrology Components (CMOS sensor)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D5D21A-7AC2-4C2C-9AE6-2A35FD1CB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513" y="1821720"/>
            <a:ext cx="41427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This step involved: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Characterising commercial off-the-shelf detectors. Developing a simplified optical measurement system. </a:t>
            </a:r>
            <a:b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</a:br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The PlomBOX uses a microprocessor module (ESP32) coupled with a camera module.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Developing an embedded low-cost electronic system for the PlomBOX prototype, which is 3D printed</a:t>
            </a:r>
          </a:p>
          <a:p>
            <a:pPr marL="0" indent="0">
              <a:buNone/>
            </a:pPr>
            <a:endParaRPr lang="en-GB" sz="2000" dirty="0">
              <a:solidFill>
                <a:srgbClr val="464646"/>
              </a:solidFill>
              <a:latin typeface="PT Sans" panose="020B0503020203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46F394-8BAF-4F35-AE3D-B3770EAF9687}"/>
              </a:ext>
            </a:extLst>
          </p:cNvPr>
          <p:cNvSpPr/>
          <p:nvPr/>
        </p:nvSpPr>
        <p:spPr>
          <a:xfrm>
            <a:off x="154236" y="6477918"/>
            <a:ext cx="226764" cy="297455"/>
          </a:xfrm>
          <a:prstGeom prst="roundRect">
            <a:avLst/>
          </a:prstGeom>
          <a:solidFill>
            <a:srgbClr val="3BA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3A432-A2CC-452B-A128-ED82F55F6A70}"/>
              </a:ext>
            </a:extLst>
          </p:cNvPr>
          <p:cNvSpPr txBox="1"/>
          <p:nvPr/>
        </p:nvSpPr>
        <p:spPr>
          <a:xfrm>
            <a:off x="14979" y="6457368"/>
            <a:ext cx="505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EDEDEB"/>
                </a:solidFill>
                <a:latin typeface="PT Sans" panose="020B0503020203020204" pitchFamily="34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9FB768-76DC-4B90-BE7E-24339D5FE4F6}"/>
              </a:ext>
            </a:extLst>
          </p:cNvPr>
          <p:cNvSpPr txBox="1"/>
          <p:nvPr/>
        </p:nvSpPr>
        <p:spPr>
          <a:xfrm>
            <a:off x="10164932" y="6435018"/>
            <a:ext cx="128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6AC1C7"/>
                </a:solidFill>
                <a:latin typeface="PT Sans" panose="020B0503020203020204" pitchFamily="34" charset="0"/>
              </a:rPr>
              <a:t>Adriana Dias</a:t>
            </a: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7D0CAF3-830F-4E0D-8CEB-ED4074156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821" y="6435018"/>
            <a:ext cx="618119" cy="3077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AEE053-2521-487B-987E-95467C4977FB}"/>
              </a:ext>
            </a:extLst>
          </p:cNvPr>
          <p:cNvSpPr txBox="1"/>
          <p:nvPr/>
        </p:nvSpPr>
        <p:spPr>
          <a:xfrm>
            <a:off x="5573144" y="5293349"/>
            <a:ext cx="54669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Left: ESP32-CAM device; Right: photo of the printed circuit board (PCB) and ESP32-CAM device, with light emitting diod</a:t>
            </a:r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e (LED) for sample illumination</a:t>
            </a:r>
            <a:endParaRPr lang="en-GB" sz="1800" dirty="0">
              <a:solidFill>
                <a:srgbClr val="464646"/>
              </a:solidFill>
              <a:latin typeface="PT Sans" panose="020B0503020203020204" pitchFamily="34" charset="0"/>
            </a:endParaRPr>
          </a:p>
        </p:txBody>
      </p:sp>
      <p:pic>
        <p:nvPicPr>
          <p:cNvPr id="18" name="Picture 17" descr="A close-up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F56FE293-1CD5-4406-9086-8565D2599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44" y="2453685"/>
            <a:ext cx="2318357" cy="231835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8F97B13-A800-49B4-B234-38D20F509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700" y="2363727"/>
            <a:ext cx="3440787" cy="235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66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2BC6AD-A37C-430F-995C-5DF29886C4EE}"/>
              </a:ext>
            </a:extLst>
          </p:cNvPr>
          <p:cNvSpPr/>
          <p:nvPr/>
        </p:nvSpPr>
        <p:spPr>
          <a:xfrm>
            <a:off x="381000" y="1509311"/>
            <a:ext cx="11430000" cy="47828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7B8BF-29F7-449A-9E69-F5792B50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10856"/>
            <a:ext cx="11430000" cy="905256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T Sans" panose="020B0503020203020204" pitchFamily="34" charset="0"/>
              </a:rPr>
              <a:t>2.2. Optical Metrology Components (CMOS sensor)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D5D21A-7AC2-4C2C-9AE6-2A35FD1CB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513" y="1821720"/>
            <a:ext cx="4142729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PlomBOX casing designed to be 3D printed – aim to have drawings be open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Boxes are printed using Acrylonitrile butadiene styrene (ABS) plastic</a:t>
            </a:r>
          </a:p>
          <a:p>
            <a:pPr marL="285750" indent="-285750"/>
            <a:r>
              <a:rPr lang="en-GB" sz="1800" dirty="0">
                <a:solidFill>
                  <a:srgbClr val="464646"/>
                </a:solidFill>
                <a:latin typeface="PT Sans" panose="020B0503020203020204" pitchFamily="34" charset="0"/>
              </a:rPr>
              <a:t>PCB and LED holder are separate from bacteria tray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46F394-8BAF-4F35-AE3D-B3770EAF9687}"/>
              </a:ext>
            </a:extLst>
          </p:cNvPr>
          <p:cNvSpPr/>
          <p:nvPr/>
        </p:nvSpPr>
        <p:spPr>
          <a:xfrm>
            <a:off x="154236" y="6477918"/>
            <a:ext cx="226764" cy="297455"/>
          </a:xfrm>
          <a:prstGeom prst="roundRect">
            <a:avLst/>
          </a:prstGeom>
          <a:solidFill>
            <a:srgbClr val="3BA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3A432-A2CC-452B-A128-ED82F55F6A70}"/>
              </a:ext>
            </a:extLst>
          </p:cNvPr>
          <p:cNvSpPr txBox="1"/>
          <p:nvPr/>
        </p:nvSpPr>
        <p:spPr>
          <a:xfrm>
            <a:off x="14979" y="6457368"/>
            <a:ext cx="505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EDEDEB"/>
                </a:solidFill>
                <a:latin typeface="PT Sans" panose="020B0503020203020204" pitchFamily="34" charset="0"/>
              </a:rPr>
              <a:t>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9FB768-76DC-4B90-BE7E-24339D5FE4F6}"/>
              </a:ext>
            </a:extLst>
          </p:cNvPr>
          <p:cNvSpPr txBox="1"/>
          <p:nvPr/>
        </p:nvSpPr>
        <p:spPr>
          <a:xfrm>
            <a:off x="10164932" y="6435018"/>
            <a:ext cx="128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6AC1C7"/>
                </a:solidFill>
                <a:latin typeface="PT Sans" panose="020B0503020203020204" pitchFamily="34" charset="0"/>
              </a:rPr>
              <a:t>Adriana Dias</a:t>
            </a: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7D0CAF3-830F-4E0D-8CEB-ED4074156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821" y="6435018"/>
            <a:ext cx="618119" cy="307777"/>
          </a:xfrm>
          <a:prstGeom prst="rect">
            <a:avLst/>
          </a:prstGeom>
        </p:spPr>
      </p:pic>
      <p:pic>
        <p:nvPicPr>
          <p:cNvPr id="13" name="Picture 12" descr="A picture containing indoor, floor, table, electronics&#10;&#10;Description automatically generated">
            <a:extLst>
              <a:ext uri="{FF2B5EF4-FFF2-40B4-BE49-F238E27FC236}">
                <a16:creationId xmlns:a16="http://schemas.microsoft.com/office/drawing/2014/main" id="{AE66BBF2-21A0-43BC-A900-38DCF5199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071" y="1783557"/>
            <a:ext cx="2561296" cy="3415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87B394-AF75-45AB-AC65-221B7CB65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2873" y="1783557"/>
            <a:ext cx="3200132" cy="34150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07DCBD-9979-4F6B-AA53-E2416DCAE9F1}"/>
              </a:ext>
            </a:extLst>
          </p:cNvPr>
          <p:cNvSpPr txBox="1"/>
          <p:nvPr/>
        </p:nvSpPr>
        <p:spPr>
          <a:xfrm>
            <a:off x="5201071" y="5348689"/>
            <a:ext cx="5951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64646"/>
                </a:solidFill>
                <a:latin typeface="PT Sans" panose="020B0503020203020204" pitchFamily="34" charset="0"/>
              </a:rPr>
              <a:t>Left: version 1 of the PlomBOX casing; Right: version 2 of the PlomBOX casing, with bacteria tray and PCB holder shown</a:t>
            </a:r>
          </a:p>
        </p:txBody>
      </p:sp>
    </p:spTree>
    <p:extLst>
      <p:ext uri="{BB962C8B-B14F-4D97-AF65-F5344CB8AC3E}">
        <p14:creationId xmlns:p14="http://schemas.microsoft.com/office/powerpoint/2010/main" val="1274777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2422</TotalTime>
  <Words>1400</Words>
  <Application>Microsoft Office PowerPoint</Application>
  <PresentationFormat>Widescreen</PresentationFormat>
  <Paragraphs>136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inherit</vt:lpstr>
      <vt:lpstr>Arial</vt:lpstr>
      <vt:lpstr>Calibri</vt:lpstr>
      <vt:lpstr>Calibri Light</vt:lpstr>
      <vt:lpstr>PT Sans</vt:lpstr>
      <vt:lpstr>Times New Roman</vt:lpstr>
      <vt:lpstr>Office Theme</vt:lpstr>
      <vt:lpstr>PowerPoint Presentation</vt:lpstr>
      <vt:lpstr>PowerPoint Presentation</vt:lpstr>
      <vt:lpstr>Contents</vt:lpstr>
      <vt:lpstr>1. Motivation</vt:lpstr>
      <vt:lpstr>1. Motivation</vt:lpstr>
      <vt:lpstr>2.1. Design of lead sensitive Bacterium </vt:lpstr>
      <vt:lpstr>2.1. Design of lead sensitive Bacterium </vt:lpstr>
      <vt:lpstr>2.2. Optical Metrology Components (CMOS sensor)</vt:lpstr>
      <vt:lpstr>2.2. Optical Metrology Components (CMOS sensor)</vt:lpstr>
      <vt:lpstr>2.3. Mobile Phone Application (PlomApp)</vt:lpstr>
      <vt:lpstr>2.3. Mobile Phone Application (PlomApp)</vt:lpstr>
      <vt:lpstr>3. Field evaluation - in situ water samples</vt:lpstr>
      <vt:lpstr>4. Summary and Future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Adriana Dias</dc:creator>
  <cp:lastModifiedBy>Dias, Adriana (2011)</cp:lastModifiedBy>
  <cp:revision>134</cp:revision>
  <dcterms:created xsi:type="dcterms:W3CDTF">2021-08-10T11:56:48Z</dcterms:created>
  <dcterms:modified xsi:type="dcterms:W3CDTF">2022-04-03T22:38:48Z</dcterms:modified>
</cp:coreProperties>
</file>